
<file path=[Content_Types].xml><?xml version="1.0" encoding="utf-8"?>
<Types xmlns="http://schemas.openxmlformats.org/package/2006/content-types">
  <Default Extension="png" ContentType="image/png"/>
  <Default Extension="jpeg" ContentType="image/jpeg"/>
  <Default Extension="wma" ContentType="audio/x-ms-wma"/>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378" r:id="rId3"/>
    <p:sldId id="364" r:id="rId4"/>
    <p:sldId id="371" r:id="rId5"/>
    <p:sldId id="382" r:id="rId6"/>
    <p:sldId id="383" r:id="rId7"/>
    <p:sldId id="386" r:id="rId8"/>
    <p:sldId id="384" r:id="rId9"/>
    <p:sldId id="398" r:id="rId10"/>
    <p:sldId id="399" r:id="rId11"/>
    <p:sldId id="400" r:id="rId12"/>
    <p:sldId id="401" r:id="rId13"/>
    <p:sldId id="402" r:id="rId14"/>
    <p:sldId id="373" r:id="rId15"/>
    <p:sldId id="387" r:id="rId16"/>
    <p:sldId id="380" r:id="rId17"/>
    <p:sldId id="379" r:id="rId18"/>
    <p:sldId id="381" r:id="rId19"/>
    <p:sldId id="388" r:id="rId20"/>
    <p:sldId id="392" r:id="rId21"/>
    <p:sldId id="389" r:id="rId22"/>
    <p:sldId id="390" r:id="rId23"/>
    <p:sldId id="391" r:id="rId24"/>
    <p:sldId id="404" r:id="rId25"/>
    <p:sldId id="403" r:id="rId26"/>
  </p:sldIdLst>
  <p:sldSz cx="9144000" cy="6858000" type="screen4x3"/>
  <p:notesSz cx="6858000" cy="9144000"/>
  <p:defaultTextStyle>
    <a:defPPr>
      <a:defRPr lang="en-US"/>
    </a:defPPr>
    <a:lvl1pPr algn="ctr" rtl="0" fontAlgn="base">
      <a:spcBef>
        <a:spcPct val="0"/>
      </a:spcBef>
      <a:spcAft>
        <a:spcPct val="0"/>
      </a:spcAft>
      <a:defRPr sz="4000" kern="1200">
        <a:solidFill>
          <a:schemeClr val="tx2"/>
        </a:solidFill>
        <a:latin typeface="Times New Roman" pitchFamily="18" charset="0"/>
        <a:ea typeface="+mn-ea"/>
        <a:cs typeface="+mn-cs"/>
      </a:defRPr>
    </a:lvl1pPr>
    <a:lvl2pPr marL="457200" algn="ctr" rtl="0" fontAlgn="base">
      <a:spcBef>
        <a:spcPct val="0"/>
      </a:spcBef>
      <a:spcAft>
        <a:spcPct val="0"/>
      </a:spcAft>
      <a:defRPr sz="4000" kern="1200">
        <a:solidFill>
          <a:schemeClr val="tx2"/>
        </a:solidFill>
        <a:latin typeface="Times New Roman" pitchFamily="18" charset="0"/>
        <a:ea typeface="+mn-ea"/>
        <a:cs typeface="+mn-cs"/>
      </a:defRPr>
    </a:lvl2pPr>
    <a:lvl3pPr marL="914400" algn="ctr" rtl="0" fontAlgn="base">
      <a:spcBef>
        <a:spcPct val="0"/>
      </a:spcBef>
      <a:spcAft>
        <a:spcPct val="0"/>
      </a:spcAft>
      <a:defRPr sz="4000" kern="1200">
        <a:solidFill>
          <a:schemeClr val="tx2"/>
        </a:solidFill>
        <a:latin typeface="Times New Roman" pitchFamily="18" charset="0"/>
        <a:ea typeface="+mn-ea"/>
        <a:cs typeface="+mn-cs"/>
      </a:defRPr>
    </a:lvl3pPr>
    <a:lvl4pPr marL="1371600" algn="ctr" rtl="0" fontAlgn="base">
      <a:spcBef>
        <a:spcPct val="0"/>
      </a:spcBef>
      <a:spcAft>
        <a:spcPct val="0"/>
      </a:spcAft>
      <a:defRPr sz="4000" kern="1200">
        <a:solidFill>
          <a:schemeClr val="tx2"/>
        </a:solidFill>
        <a:latin typeface="Times New Roman" pitchFamily="18" charset="0"/>
        <a:ea typeface="+mn-ea"/>
        <a:cs typeface="+mn-cs"/>
      </a:defRPr>
    </a:lvl4pPr>
    <a:lvl5pPr marL="1828800" algn="ctr" rtl="0" fontAlgn="base">
      <a:spcBef>
        <a:spcPct val="0"/>
      </a:spcBef>
      <a:spcAft>
        <a:spcPct val="0"/>
      </a:spcAft>
      <a:defRPr sz="4000" kern="1200">
        <a:solidFill>
          <a:schemeClr val="tx2"/>
        </a:solidFill>
        <a:latin typeface="Times New Roman" pitchFamily="18" charset="0"/>
        <a:ea typeface="+mn-ea"/>
        <a:cs typeface="+mn-cs"/>
      </a:defRPr>
    </a:lvl5pPr>
    <a:lvl6pPr marL="2286000" algn="l" defTabSz="914400" rtl="0" eaLnBrk="1" latinLnBrk="0" hangingPunct="1">
      <a:defRPr sz="4000" kern="1200">
        <a:solidFill>
          <a:schemeClr val="tx2"/>
        </a:solidFill>
        <a:latin typeface="Times New Roman" pitchFamily="18" charset="0"/>
        <a:ea typeface="+mn-ea"/>
        <a:cs typeface="+mn-cs"/>
      </a:defRPr>
    </a:lvl6pPr>
    <a:lvl7pPr marL="2743200" algn="l" defTabSz="914400" rtl="0" eaLnBrk="1" latinLnBrk="0" hangingPunct="1">
      <a:defRPr sz="4000" kern="1200">
        <a:solidFill>
          <a:schemeClr val="tx2"/>
        </a:solidFill>
        <a:latin typeface="Times New Roman" pitchFamily="18" charset="0"/>
        <a:ea typeface="+mn-ea"/>
        <a:cs typeface="+mn-cs"/>
      </a:defRPr>
    </a:lvl7pPr>
    <a:lvl8pPr marL="3200400" algn="l" defTabSz="914400" rtl="0" eaLnBrk="1" latinLnBrk="0" hangingPunct="1">
      <a:defRPr sz="4000" kern="1200">
        <a:solidFill>
          <a:schemeClr val="tx2"/>
        </a:solidFill>
        <a:latin typeface="Times New Roman" pitchFamily="18" charset="0"/>
        <a:ea typeface="+mn-ea"/>
        <a:cs typeface="+mn-cs"/>
      </a:defRPr>
    </a:lvl8pPr>
    <a:lvl9pPr marL="3657600" algn="l" defTabSz="914400" rtl="0" eaLnBrk="1" latinLnBrk="0" hangingPunct="1">
      <a:defRPr sz="4000" kern="1200">
        <a:solidFill>
          <a:schemeClr val="tx2"/>
        </a:solidFill>
        <a:latin typeface="Times New Roman" pitchFamily="18" charset="0"/>
        <a:ea typeface="+mn-ea"/>
        <a:cs typeface="+mn-cs"/>
      </a:defRPr>
    </a:lvl9pPr>
  </p:defaultTextStyle>
  <p:extLst>
    <p:ext uri="{521415D9-36F7-43E2-AB2F-B90AF26B5E84}">
      <p14:sectionLst xmlns:p14="http://schemas.microsoft.com/office/powerpoint/2010/main">
        <p14:section name="Section par défaut" id="{6AFCE3A6-9636-4455-BB96-09365B0257B7}">
          <p14:sldIdLst>
            <p14:sldId id="256"/>
            <p14:sldId id="378"/>
            <p14:sldId id="364"/>
            <p14:sldId id="371"/>
            <p14:sldId id="382"/>
            <p14:sldId id="383"/>
            <p14:sldId id="386"/>
            <p14:sldId id="384"/>
            <p14:sldId id="398"/>
            <p14:sldId id="399"/>
            <p14:sldId id="400"/>
            <p14:sldId id="401"/>
            <p14:sldId id="402"/>
          </p14:sldIdLst>
        </p14:section>
        <p14:section name="Section sans titre" id="{69826A25-A213-4A91-8A84-A3EB2CA46BF9}">
          <p14:sldIdLst>
            <p14:sldId id="373"/>
            <p14:sldId id="387"/>
            <p14:sldId id="380"/>
            <p14:sldId id="379"/>
          </p14:sldIdLst>
        </p14:section>
        <p14:section name="Section sans titre" id="{C5009A91-2ACA-48EF-8408-9CAB2FF80AAF}">
          <p14:sldIdLst>
            <p14:sldId id="381"/>
            <p14:sldId id="388"/>
            <p14:sldId id="392"/>
            <p14:sldId id="389"/>
            <p14:sldId id="390"/>
            <p14:sldId id="391"/>
            <p14:sldId id="404"/>
            <p14:sldId id="40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339966"/>
    <a:srgbClr val="DDDDDD"/>
    <a:srgbClr val="B2B2B2"/>
    <a:srgbClr val="00FF00"/>
    <a:srgbClr val="FF0000"/>
    <a:srgbClr val="AC5600"/>
    <a:srgbClr val="D46A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574" autoAdjust="0"/>
    <p:restoredTop sz="94699" autoAdjust="0"/>
  </p:normalViewPr>
  <p:slideViewPr>
    <p:cSldViewPr>
      <p:cViewPr varScale="1">
        <p:scale>
          <a:sx n="70" d="100"/>
          <a:sy n="70" d="100"/>
        </p:scale>
        <p:origin x="130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8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8AB2CD-A251-435E-9CD0-38A1409C6817}" type="datetimeFigureOut">
              <a:rPr lang="fr-FR" smtClean="0"/>
              <a:t>29/01/2021</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251F57-AD1B-4190-AD55-BE69F591454C}" type="slidenum">
              <a:rPr lang="fr-FR" smtClean="0"/>
              <a:t>‹N°›</a:t>
            </a:fld>
            <a:endParaRPr lang="fr-FR"/>
          </a:p>
        </p:txBody>
      </p:sp>
    </p:spTree>
    <p:extLst>
      <p:ext uri="{BB962C8B-B14F-4D97-AF65-F5344CB8AC3E}">
        <p14:creationId xmlns:p14="http://schemas.microsoft.com/office/powerpoint/2010/main" val="28831382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6251F57-AD1B-4190-AD55-BE69F591454C}" type="slidenum">
              <a:rPr lang="fr-FR" smtClean="0"/>
              <a:t>14</a:t>
            </a:fld>
            <a:endParaRPr lang="fr-FR"/>
          </a:p>
        </p:txBody>
      </p:sp>
    </p:spTree>
    <p:extLst>
      <p:ext uri="{BB962C8B-B14F-4D97-AF65-F5344CB8AC3E}">
        <p14:creationId xmlns:p14="http://schemas.microsoft.com/office/powerpoint/2010/main" val="278796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1852BD0-3417-423E-BD25-568034054880}" type="slidenum">
              <a:rPr lang="en-US"/>
              <a:pPr>
                <a:defRPr/>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FD80AAB-53B6-40C3-9E6F-D9DE0BC195EE}" type="slidenum">
              <a:rPr lang="en-US"/>
              <a:pPr>
                <a:defRPr/>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EF91285-99DF-4134-BF90-D31452951796}" type="slidenum">
              <a:rPr lang="en-US"/>
              <a:pPr>
                <a:defRPr/>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08981A-BF35-4093-81B8-0A016E098272}" type="slidenum">
              <a:rPr lang="en-US"/>
              <a:pPr>
                <a:defRPr/>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31C089C-B558-4974-8A44-67DA5A05123F}" type="slidenum">
              <a:rPr lang="en-US"/>
              <a:pPr>
                <a:defRPr/>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233081C-5B71-4306-A39A-DABBA0F10B5A}" type="slidenum">
              <a:rPr lang="en-US"/>
              <a:pPr>
                <a:defRPr/>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85AD86-BE40-45E4-9396-1099326AC281}" type="slidenum">
              <a:rPr lang="en-US"/>
              <a:pPr>
                <a:defRPr/>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757C1D4-5BE5-470A-81D8-33F08CF9A676}" type="slidenum">
              <a:rPr lang="en-US"/>
              <a:pPr>
                <a:defRPr/>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BB6269D-2841-4212-8B54-785BE539ECD0}" type="slidenum">
              <a:rPr lang="en-US"/>
              <a:pPr>
                <a:defRPr/>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3383CA4-ECAA-4187-9CF9-F3DB4B58AEFA}" type="slidenum">
              <a:rPr lang="en-US"/>
              <a:pPr>
                <a:defRPr/>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8B0EBA9-D56B-4AA3-8875-155C5446FEAC}" type="slidenum">
              <a:rPr lang="en-US"/>
              <a:pPr>
                <a:defRPr/>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smtClean="0">
                <a:solidFill>
                  <a:schemeClr val="tx1"/>
                </a:solidFill>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solidFill>
                  <a:schemeClr val="tx1"/>
                </a:solidFill>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chemeClr val="tx1"/>
                </a:solidFill>
              </a:defRPr>
            </a:lvl1pPr>
          </a:lstStyle>
          <a:p>
            <a:pPr>
              <a:defRPr/>
            </a:pPr>
            <a:fld id="{D39CBF10-0120-4E29-8057-DE72A4A27DF3}" type="slidenum">
              <a:rPr lang="en-US"/>
              <a:pPr>
                <a:defRPr/>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media1.wma"/><Relationship Id="rId2" Type="http://schemas.microsoft.com/office/2007/relationships/media" Target="../media/media1.wma"/><Relationship Id="rId1" Type="http://schemas.openxmlformats.org/officeDocument/2006/relationships/tags" Target="../tags/tag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audio" Target="../media/media2.wma"/><Relationship Id="rId2" Type="http://schemas.microsoft.com/office/2007/relationships/media" Target="../media/media2.wma"/><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audio" Target="../media/media3.wma"/><Relationship Id="rId2" Type="http://schemas.microsoft.com/office/2007/relationships/media" Target="../media/media3.wma"/><Relationship Id="rId1" Type="http://schemas.openxmlformats.org/officeDocument/2006/relationships/tags" Target="../tags/tag3.xml"/><Relationship Id="rId5" Type="http://schemas.openxmlformats.org/officeDocument/2006/relationships/image" Target="../media/image3.png"/><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audio" Target="../media/media4.wma"/><Relationship Id="rId2" Type="http://schemas.microsoft.com/office/2007/relationships/media" Target="../media/media4.wma"/><Relationship Id="rId1" Type="http://schemas.openxmlformats.org/officeDocument/2006/relationships/tags" Target="../tags/tag4.xml"/><Relationship Id="rId5" Type="http://schemas.openxmlformats.org/officeDocument/2006/relationships/image" Target="../media/image3.png"/><Relationship Id="rId4"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audio" Target="../media/media5.wma"/><Relationship Id="rId2" Type="http://schemas.microsoft.com/office/2007/relationships/media" Target="../media/media5.wma"/><Relationship Id="rId1" Type="http://schemas.openxmlformats.org/officeDocument/2006/relationships/tags" Target="../tags/tag5.xml"/><Relationship Id="rId5" Type="http://schemas.openxmlformats.org/officeDocument/2006/relationships/image" Target="../media/image3.png"/><Relationship Id="rId4"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media/media6.wma"/><Relationship Id="rId1" Type="http://schemas.microsoft.com/office/2007/relationships/media" Target="../media/media6.wma"/><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5" cstate="print"/>
          <a:srcRect/>
          <a:tile tx="0" ty="0" sx="100000" sy="100000" flip="none" algn="tl"/>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28600"/>
            <a:ext cx="7696200" cy="2438400"/>
          </a:xfrm>
        </p:spPr>
        <p:txBody>
          <a:bodyPr/>
          <a:lstStyle/>
          <a:p>
            <a:r>
              <a:rPr lang="en-GB" sz="2800" b="1" dirty="0"/>
              <a:t>MOHAMED KHEIDER UNIVERSITY</a:t>
            </a:r>
            <a:r>
              <a:rPr lang="fr-FR" sz="2800" dirty="0"/>
              <a:t/>
            </a:r>
            <a:br>
              <a:rPr lang="fr-FR" sz="2800" dirty="0"/>
            </a:br>
            <a:r>
              <a:rPr lang="en-GB" sz="2800" b="1" dirty="0"/>
              <a:t>FACULTY OF ECONOMICS, BUSINESS AND MANAGEMENT </a:t>
            </a:r>
            <a:r>
              <a:rPr lang="fr-FR" sz="2800" dirty="0"/>
              <a:t/>
            </a:r>
            <a:br>
              <a:rPr lang="fr-FR" sz="2800" dirty="0"/>
            </a:br>
            <a:r>
              <a:rPr lang="en-GB" sz="2800" b="1" dirty="0"/>
              <a:t>DEPARTMENT OF MANAGEMENT</a:t>
            </a:r>
            <a:endParaRPr lang="fr-FR" sz="2800" dirty="0"/>
          </a:p>
        </p:txBody>
      </p:sp>
      <p:sp>
        <p:nvSpPr>
          <p:cNvPr id="2051" name="Rectangle 3"/>
          <p:cNvSpPr>
            <a:spLocks noGrp="1" noChangeArrowheads="1"/>
          </p:cNvSpPr>
          <p:nvPr>
            <p:ph type="subTitle" idx="1"/>
          </p:nvPr>
        </p:nvSpPr>
        <p:spPr>
          <a:xfrm>
            <a:off x="0" y="2590800"/>
            <a:ext cx="9067800" cy="2743200"/>
          </a:xfrm>
        </p:spPr>
        <p:txBody>
          <a:bodyPr/>
          <a:lstStyle/>
          <a:p>
            <a:r>
              <a:rPr lang="en-GB" sz="2800" b="1" dirty="0" smtClean="0"/>
              <a:t> Module: English                                                          </a:t>
            </a:r>
            <a:endParaRPr lang="fr-FR" sz="2800" dirty="0"/>
          </a:p>
          <a:p>
            <a:r>
              <a:rPr lang="en-GB" sz="2800" b="1" dirty="0"/>
              <a:t>Level: 2</a:t>
            </a:r>
            <a:r>
              <a:rPr lang="en-GB" sz="2800" b="1" baseline="30000" dirty="0"/>
              <a:t>nd</a:t>
            </a:r>
            <a:r>
              <a:rPr lang="en-GB" sz="2800" b="1" dirty="0"/>
              <a:t> </a:t>
            </a:r>
            <a:r>
              <a:rPr lang="en-GB" sz="2800" b="1" dirty="0" smtClean="0"/>
              <a:t>Year Licence Students</a:t>
            </a:r>
            <a:endParaRPr lang="fr-FR" sz="2800" dirty="0" smtClean="0"/>
          </a:p>
          <a:p>
            <a:r>
              <a:rPr lang="en-GB" sz="2800" b="1" dirty="0" smtClean="0"/>
              <a:t>Groups</a:t>
            </a:r>
            <a:r>
              <a:rPr lang="en-GB" sz="2800" b="1" dirty="0"/>
              <a:t>: </a:t>
            </a:r>
            <a:r>
              <a:rPr lang="fr-FR" sz="2800" b="1" dirty="0" smtClean="0"/>
              <a:t>All the Groups</a:t>
            </a:r>
            <a:endParaRPr lang="fr-FR" sz="2800" dirty="0" smtClean="0"/>
          </a:p>
          <a:p>
            <a:r>
              <a:rPr lang="en-GB" sz="2800" b="1" dirty="0" smtClean="0"/>
              <a:t>Miss</a:t>
            </a:r>
            <a:r>
              <a:rPr lang="en-GB" sz="2800" b="1" dirty="0"/>
              <a:t>. BECHKI.</a:t>
            </a:r>
            <a:r>
              <a:rPr lang="en-GB" sz="2800" dirty="0"/>
              <a:t> </a:t>
            </a:r>
            <a:r>
              <a:rPr lang="en-GB" sz="2800" b="1" dirty="0" smtClean="0"/>
              <a:t>N</a:t>
            </a:r>
            <a:endParaRPr lang="fr-FR" sz="2800" dirty="0"/>
          </a:p>
          <a:p>
            <a:r>
              <a:rPr lang="en-GB" sz="2800" b="1" dirty="0"/>
              <a:t>Academic year:</a:t>
            </a:r>
            <a:r>
              <a:rPr lang="en-GB" sz="2800" dirty="0"/>
              <a:t> 2020-2021</a:t>
            </a:r>
            <a:endParaRPr lang="fr-FR" sz="2800" dirty="0"/>
          </a:p>
          <a:p>
            <a:pPr eaLnBrk="1" hangingPunct="1"/>
            <a:endParaRPr lang="en-US" sz="2800" dirty="0" smtClean="0"/>
          </a:p>
        </p:txBody>
      </p:sp>
      <p:pic>
        <p:nvPicPr>
          <p:cNvPr id="2" name="Audio 1">
            <a:hlinkClick r:id="" action="ppaction://media"/>
          </p:cNvPr>
          <p:cNvPicPr>
            <a:picLocks noChangeAspect="1"/>
          </p:cNvPicPr>
          <p:nvPr>
            <a:audioFile r:link="rId3"/>
            <p:extLst>
              <p:ext uri="{DAA4B4D4-6D71-4841-9C94-3DE7FCFB9230}">
                <p14:media xmlns:p14="http://schemas.microsoft.com/office/powerpoint/2010/main" r:embed="rId2"/>
              </p:ext>
            </p:extLst>
          </p:nvPr>
        </p:nvPicPr>
        <p:blipFill>
          <a:blip r:embed="rId6"/>
          <a:stretch>
            <a:fillRect/>
          </a:stretch>
        </p:blipFill>
        <p:spPr>
          <a:xfrm>
            <a:off x="8382000" y="6096000"/>
            <a:ext cx="609600" cy="609600"/>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19156"/>
    </mc:Choice>
    <mc:Fallback xmlns="">
      <p:transition spd="slow" advTm="19156"/>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2050"/>
                                        </p:tgtEl>
                                        <p:attrNameLst>
                                          <p:attrName>style.visibility</p:attrName>
                                        </p:attrNameLst>
                                      </p:cBhvr>
                                      <p:to>
                                        <p:strVal val="visible"/>
                                      </p:to>
                                    </p:set>
                                    <p:animEffect transition="in" filter="barn(inVertical)">
                                      <p:cBhvr>
                                        <p:cTn id="11" dur="500"/>
                                        <p:tgtEl>
                                          <p:spTgt spid="2050"/>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2051">
                                            <p:txEl>
                                              <p:pRg st="0" end="0"/>
                                            </p:txEl>
                                          </p:spTgt>
                                        </p:tgtEl>
                                        <p:attrNameLst>
                                          <p:attrName>style.visibility</p:attrName>
                                        </p:attrNameLst>
                                      </p:cBhvr>
                                      <p:to>
                                        <p:strVal val="visible"/>
                                      </p:to>
                                    </p:set>
                                    <p:animEffect transition="in" filter="wipe(down)">
                                      <p:cBhvr>
                                        <p:cTn id="16" dur="500"/>
                                        <p:tgtEl>
                                          <p:spTgt spid="2051">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2051">
                                            <p:txEl>
                                              <p:pRg st="1" end="1"/>
                                            </p:txEl>
                                          </p:spTgt>
                                        </p:tgtEl>
                                        <p:attrNameLst>
                                          <p:attrName>style.visibility</p:attrName>
                                        </p:attrNameLst>
                                      </p:cBhvr>
                                      <p:to>
                                        <p:strVal val="visible"/>
                                      </p:to>
                                    </p:set>
                                    <p:animEffect transition="in" filter="wipe(down)">
                                      <p:cBhvr>
                                        <p:cTn id="21" dur="500"/>
                                        <p:tgtEl>
                                          <p:spTgt spid="2051">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nodeType="clickEffect">
                                  <p:stCondLst>
                                    <p:cond delay="0"/>
                                  </p:stCondLst>
                                  <p:childTnLst>
                                    <p:set>
                                      <p:cBhvr>
                                        <p:cTn id="25" dur="1" fill="hold">
                                          <p:stCondLst>
                                            <p:cond delay="0"/>
                                          </p:stCondLst>
                                        </p:cTn>
                                        <p:tgtEl>
                                          <p:spTgt spid="2051">
                                            <p:txEl>
                                              <p:pRg st="2" end="2"/>
                                            </p:txEl>
                                          </p:spTgt>
                                        </p:tgtEl>
                                        <p:attrNameLst>
                                          <p:attrName>style.visibility</p:attrName>
                                        </p:attrNameLst>
                                      </p:cBhvr>
                                      <p:to>
                                        <p:strVal val="visible"/>
                                      </p:to>
                                    </p:set>
                                    <p:animEffect transition="in" filter="barn(inVertical)">
                                      <p:cBhvr>
                                        <p:cTn id="26" dur="500"/>
                                        <p:tgtEl>
                                          <p:spTgt spid="2051">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2051">
                                            <p:txEl>
                                              <p:pRg st="3" end="3"/>
                                            </p:txEl>
                                          </p:spTgt>
                                        </p:tgtEl>
                                        <p:attrNameLst>
                                          <p:attrName>style.visibility</p:attrName>
                                        </p:attrNameLst>
                                      </p:cBhvr>
                                      <p:to>
                                        <p:strVal val="visible"/>
                                      </p:to>
                                    </p:set>
                                    <p:animEffect transition="in" filter="fade">
                                      <p:cBhvr>
                                        <p:cTn id="31" dur="500"/>
                                        <p:tgtEl>
                                          <p:spTgt spid="2051">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nodeType="clickEffect">
                                  <p:stCondLst>
                                    <p:cond delay="0"/>
                                  </p:stCondLst>
                                  <p:childTnLst>
                                    <p:set>
                                      <p:cBhvr>
                                        <p:cTn id="35" dur="1" fill="hold">
                                          <p:stCondLst>
                                            <p:cond delay="0"/>
                                          </p:stCondLst>
                                        </p:cTn>
                                        <p:tgtEl>
                                          <p:spTgt spid="2051">
                                            <p:txEl>
                                              <p:pRg st="4" end="4"/>
                                            </p:txEl>
                                          </p:spTgt>
                                        </p:tgtEl>
                                        <p:attrNameLst>
                                          <p:attrName>style.visibility</p:attrName>
                                        </p:attrNameLst>
                                      </p:cBhvr>
                                      <p:to>
                                        <p:strVal val="visible"/>
                                      </p:to>
                                    </p:set>
                                    <p:animEffect transition="in" filter="wipe(down)">
                                      <p:cBhvr>
                                        <p:cTn id="36" dur="500"/>
                                        <p:tgtEl>
                                          <p:spTgt spid="20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37" fill="hold" display="0">
                  <p:stCondLst>
                    <p:cond delay="indefinite"/>
                  </p:stCondLst>
                  <p:endCondLst>
                    <p:cond evt="onStopAudio" delay="0">
                      <p:tgtEl>
                        <p:sldTgt/>
                      </p:tgtEl>
                    </p:cond>
                  </p:endCondLst>
                </p:cTn>
                <p:tgtEl>
                  <p:spTgt spid="2"/>
                </p:tgtEl>
              </p:cMediaNode>
            </p:audio>
          </p:childTnLst>
        </p:cTn>
      </p:par>
    </p:tnLst>
    <p:bldLst>
      <p:bldP spid="205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066800"/>
            <a:ext cx="8839200" cy="1219199"/>
          </a:xfrm>
        </p:spPr>
        <p:txBody>
          <a:bodyPr/>
          <a:lstStyle/>
          <a:p>
            <a:r>
              <a:rPr lang="en-GB" b="1" dirty="0" smtClean="0"/>
              <a:t>2.1-</a:t>
            </a:r>
            <a:r>
              <a:rPr lang="en-GB" dirty="0" smtClean="0"/>
              <a:t> </a:t>
            </a:r>
            <a:r>
              <a:rPr lang="en-GB" b="1" dirty="0"/>
              <a:t>Management is Goal-Oriented:</a:t>
            </a:r>
            <a:r>
              <a:rPr lang="en-GB" dirty="0"/>
              <a:t> </a:t>
            </a:r>
            <a:endParaRPr lang="fr-FR" dirty="0"/>
          </a:p>
        </p:txBody>
      </p:sp>
      <p:sp>
        <p:nvSpPr>
          <p:cNvPr id="3" name="Sous-titre 2"/>
          <p:cNvSpPr>
            <a:spLocks noGrp="1"/>
          </p:cNvSpPr>
          <p:nvPr>
            <p:ph type="subTitle" idx="1"/>
          </p:nvPr>
        </p:nvSpPr>
        <p:spPr>
          <a:xfrm>
            <a:off x="0" y="2895600"/>
            <a:ext cx="9067800" cy="3429000"/>
          </a:xfrm>
        </p:spPr>
        <p:txBody>
          <a:bodyPr/>
          <a:lstStyle/>
          <a:p>
            <a:r>
              <a:rPr lang="en-GB" dirty="0"/>
              <a:t>The success of any management activity is assessed by its achievement of the </a:t>
            </a:r>
            <a:r>
              <a:rPr lang="en-GB" dirty="0" smtClean="0"/>
              <a:t>pre-determined </a:t>
            </a:r>
            <a:r>
              <a:rPr lang="en-GB" dirty="0"/>
              <a:t>goals or objective. For example, the goal of an enterprise is maximum consumer satisfaction by producing quality goods and at reasonable prices.</a:t>
            </a:r>
            <a:endParaRPr lang="fr-FR" dirty="0"/>
          </a:p>
          <a:p>
            <a:endParaRPr lang="fr-FR" dirty="0"/>
          </a:p>
        </p:txBody>
      </p:sp>
    </p:spTree>
    <p:extLst>
      <p:ext uri="{BB962C8B-B14F-4D97-AF65-F5344CB8AC3E}">
        <p14:creationId xmlns:p14="http://schemas.microsoft.com/office/powerpoint/2010/main" val="808404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685800"/>
            <a:ext cx="8915400" cy="2057400"/>
          </a:xfrm>
        </p:spPr>
        <p:txBody>
          <a:bodyPr/>
          <a:lstStyle/>
          <a:p>
            <a:r>
              <a:rPr lang="en-GB" b="1" dirty="0"/>
              <a:t>2.2.</a:t>
            </a:r>
            <a:r>
              <a:rPr lang="en-GB" dirty="0"/>
              <a:t> </a:t>
            </a:r>
            <a:r>
              <a:rPr lang="en-GB" b="1" dirty="0"/>
              <a:t>Management Integrates Human, Physical and Financial Resources:</a:t>
            </a:r>
            <a:r>
              <a:rPr lang="en-GB" dirty="0"/>
              <a:t> </a:t>
            </a:r>
            <a:endParaRPr lang="fr-FR" dirty="0"/>
          </a:p>
        </p:txBody>
      </p:sp>
      <p:sp>
        <p:nvSpPr>
          <p:cNvPr id="3" name="Sous-titre 2"/>
          <p:cNvSpPr>
            <a:spLocks noGrp="1"/>
          </p:cNvSpPr>
          <p:nvPr>
            <p:ph type="subTitle" idx="1"/>
          </p:nvPr>
        </p:nvSpPr>
        <p:spPr>
          <a:xfrm>
            <a:off x="0" y="3276600"/>
            <a:ext cx="9144000" cy="2286000"/>
          </a:xfrm>
        </p:spPr>
        <p:txBody>
          <a:bodyPr/>
          <a:lstStyle/>
          <a:p>
            <a:r>
              <a:rPr lang="en-GB" dirty="0"/>
              <a:t>In an organization, human beings work with </a:t>
            </a:r>
            <a:r>
              <a:rPr lang="en-GB" dirty="0" smtClean="0"/>
              <a:t>          non-human </a:t>
            </a:r>
            <a:r>
              <a:rPr lang="en-GB" dirty="0"/>
              <a:t>resources like </a:t>
            </a:r>
            <a:r>
              <a:rPr lang="en-GB" dirty="0" smtClean="0"/>
              <a:t>machines, Materials…etc</a:t>
            </a:r>
            <a:r>
              <a:rPr lang="en-GB" dirty="0"/>
              <a:t>. Management integrates human efforts to those resources.</a:t>
            </a:r>
            <a:endParaRPr lang="fr-FR" dirty="0"/>
          </a:p>
        </p:txBody>
      </p:sp>
    </p:spTree>
    <p:extLst>
      <p:ext uri="{BB962C8B-B14F-4D97-AF65-F5344CB8AC3E}">
        <p14:creationId xmlns:p14="http://schemas.microsoft.com/office/powerpoint/2010/main" val="2066585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28600" y="1066800"/>
            <a:ext cx="8534400" cy="1524000"/>
          </a:xfrm>
        </p:spPr>
        <p:txBody>
          <a:bodyPr/>
          <a:lstStyle/>
          <a:p>
            <a:r>
              <a:rPr lang="en-GB" b="1" dirty="0"/>
              <a:t>2.3.</a:t>
            </a:r>
            <a:r>
              <a:rPr lang="en-GB" dirty="0"/>
              <a:t> </a:t>
            </a:r>
            <a:r>
              <a:rPr lang="en-GB" b="1" dirty="0"/>
              <a:t>Management is Continuous:</a:t>
            </a:r>
            <a:r>
              <a:rPr lang="en-GB" dirty="0"/>
              <a:t> </a:t>
            </a:r>
            <a:endParaRPr lang="fr-FR" dirty="0"/>
          </a:p>
        </p:txBody>
      </p:sp>
      <p:sp>
        <p:nvSpPr>
          <p:cNvPr id="3" name="Sous-titre 2"/>
          <p:cNvSpPr>
            <a:spLocks noGrp="1"/>
          </p:cNvSpPr>
          <p:nvPr>
            <p:ph type="subTitle" idx="1"/>
          </p:nvPr>
        </p:nvSpPr>
        <p:spPr>
          <a:xfrm>
            <a:off x="228600" y="2589662"/>
            <a:ext cx="8915400" cy="2744337"/>
          </a:xfrm>
        </p:spPr>
        <p:txBody>
          <a:bodyPr/>
          <a:lstStyle/>
          <a:p>
            <a:r>
              <a:rPr lang="en-GB" dirty="0"/>
              <a:t>Management is an ongoing process. It </a:t>
            </a:r>
            <a:r>
              <a:rPr lang="en-GB" dirty="0" smtClean="0"/>
              <a:t>involves continuous </a:t>
            </a:r>
            <a:r>
              <a:rPr lang="en-GB" dirty="0"/>
              <a:t>handling of problems and issues. It is concerned with identifying the problem and taking appropriate steps to solve it.</a:t>
            </a:r>
            <a:endParaRPr lang="fr-FR" dirty="0"/>
          </a:p>
          <a:p>
            <a:endParaRPr lang="fr-FR" dirty="0"/>
          </a:p>
        </p:txBody>
      </p:sp>
    </p:spTree>
    <p:extLst>
      <p:ext uri="{BB962C8B-B14F-4D97-AF65-F5344CB8AC3E}">
        <p14:creationId xmlns:p14="http://schemas.microsoft.com/office/powerpoint/2010/main" val="4096191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762000"/>
            <a:ext cx="7772400" cy="1470025"/>
          </a:xfrm>
        </p:spPr>
        <p:txBody>
          <a:bodyPr/>
          <a:lstStyle/>
          <a:p>
            <a:r>
              <a:rPr lang="en-GB" b="1" dirty="0"/>
              <a:t>2.4.</a:t>
            </a:r>
            <a:r>
              <a:rPr lang="en-GB" dirty="0"/>
              <a:t> </a:t>
            </a:r>
            <a:r>
              <a:rPr lang="en-GB" b="1" dirty="0"/>
              <a:t>Management is a Group Activity:</a:t>
            </a:r>
            <a:r>
              <a:rPr lang="en-GB" dirty="0"/>
              <a:t> </a:t>
            </a:r>
            <a:endParaRPr lang="fr-FR" dirty="0"/>
          </a:p>
        </p:txBody>
      </p:sp>
      <p:sp>
        <p:nvSpPr>
          <p:cNvPr id="3" name="Sous-titre 2"/>
          <p:cNvSpPr>
            <a:spLocks noGrp="1"/>
          </p:cNvSpPr>
          <p:nvPr>
            <p:ph type="subTitle" idx="1"/>
          </p:nvPr>
        </p:nvSpPr>
        <p:spPr>
          <a:xfrm>
            <a:off x="0" y="2743200"/>
            <a:ext cx="8839200" cy="3048000"/>
          </a:xfrm>
        </p:spPr>
        <p:txBody>
          <a:bodyPr/>
          <a:lstStyle/>
          <a:p>
            <a:r>
              <a:rPr lang="en-GB" dirty="0"/>
              <a:t> Management is very much less concerned with individual’s efforts. It is more concerned with groups. It involves the use of group effort to achieve </a:t>
            </a:r>
            <a:r>
              <a:rPr lang="en-GB" dirty="0" smtClean="0"/>
              <a:t>pre-determined </a:t>
            </a:r>
            <a:r>
              <a:rPr lang="en-GB" dirty="0"/>
              <a:t>goal of management.</a:t>
            </a:r>
            <a:endParaRPr lang="fr-FR" dirty="0"/>
          </a:p>
          <a:p>
            <a:r>
              <a:rPr lang="en-GB" dirty="0"/>
              <a:t> </a:t>
            </a:r>
            <a:endParaRPr lang="fr-FR" dirty="0"/>
          </a:p>
          <a:p>
            <a:endParaRPr lang="fr-FR" dirty="0"/>
          </a:p>
        </p:txBody>
      </p:sp>
    </p:spTree>
    <p:extLst>
      <p:ext uri="{BB962C8B-B14F-4D97-AF65-F5344CB8AC3E}">
        <p14:creationId xmlns:p14="http://schemas.microsoft.com/office/powerpoint/2010/main" val="1979903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arn(inVertical)">
                                      <p:cBhvr>
                                        <p:cTn id="15"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17962" y="1181100"/>
            <a:ext cx="7772400" cy="1143000"/>
          </a:xfrm>
        </p:spPr>
        <p:txBody>
          <a:bodyPr/>
          <a:lstStyle/>
          <a:p>
            <a:pPr lvl="0" eaLnBrk="1" hangingPunct="1"/>
            <a:r>
              <a:rPr lang="en-GB" sz="4000" b="1" dirty="0" smtClean="0"/>
              <a:t>3/Levels </a:t>
            </a:r>
            <a:r>
              <a:rPr lang="en-GB" sz="4000" b="1" dirty="0"/>
              <a:t>of Management</a:t>
            </a:r>
            <a:r>
              <a:rPr lang="en-GB" sz="4000" b="1" dirty="0" smtClean="0"/>
              <a:t>:</a:t>
            </a:r>
            <a:br>
              <a:rPr lang="en-GB" sz="4000" b="1" dirty="0" smtClean="0"/>
            </a:br>
            <a:r>
              <a:rPr lang="en-GB" sz="4000" dirty="0" smtClean="0"/>
              <a:t> </a:t>
            </a:r>
            <a:r>
              <a:rPr lang="fr-FR" sz="4000" dirty="0"/>
              <a:t/>
            </a:r>
            <a:br>
              <a:rPr lang="fr-FR" sz="4000" dirty="0"/>
            </a:br>
            <a:endParaRPr lang="en-US" sz="4000" dirty="0" smtClean="0"/>
          </a:p>
        </p:txBody>
      </p:sp>
      <p:sp>
        <p:nvSpPr>
          <p:cNvPr id="7171" name="Rectangle 3"/>
          <p:cNvSpPr>
            <a:spLocks noGrp="1" noChangeArrowheads="1"/>
          </p:cNvSpPr>
          <p:nvPr>
            <p:ph type="body" idx="1"/>
          </p:nvPr>
        </p:nvSpPr>
        <p:spPr>
          <a:xfrm>
            <a:off x="227462" y="685800"/>
            <a:ext cx="8153400" cy="4724400"/>
          </a:xfrm>
        </p:spPr>
        <p:txBody>
          <a:bodyPr/>
          <a:lstStyle/>
          <a:p>
            <a:pPr marL="0" indent="0">
              <a:buNone/>
            </a:pPr>
            <a:endParaRPr lang="en-GB" sz="2000" dirty="0" smtClean="0"/>
          </a:p>
          <a:p>
            <a:pPr marL="0" indent="0">
              <a:buNone/>
            </a:pPr>
            <a:r>
              <a:rPr lang="en-GB" sz="2000" dirty="0" smtClean="0"/>
              <a:t>                 </a:t>
            </a:r>
            <a:endParaRPr lang="en-GB" sz="2000" dirty="0"/>
          </a:p>
          <a:p>
            <a:pPr marL="0" indent="0">
              <a:buNone/>
            </a:pPr>
            <a:endParaRPr lang="en-GB" dirty="0" smtClean="0"/>
          </a:p>
          <a:p>
            <a:pPr marL="0" indent="0">
              <a:buNone/>
            </a:pPr>
            <a:endParaRPr lang="en-GB" dirty="0"/>
          </a:p>
          <a:p>
            <a:pPr marL="0" indent="0">
              <a:buNone/>
            </a:pPr>
            <a:r>
              <a:rPr lang="en-GB" dirty="0" smtClean="0"/>
              <a:t>       The </a:t>
            </a:r>
            <a:r>
              <a:rPr lang="en-GB" dirty="0"/>
              <a:t>levels of management can be classified in three main categories </a:t>
            </a:r>
            <a:r>
              <a:rPr lang="en-GB" dirty="0" smtClean="0"/>
              <a:t>:</a:t>
            </a:r>
          </a:p>
          <a:p>
            <a:pPr marL="0" indent="0">
              <a:buNone/>
            </a:pPr>
            <a:endParaRPr lang="en-GB" sz="2000" dirty="0" smtClean="0"/>
          </a:p>
          <a:p>
            <a:pPr marL="0" indent="0">
              <a:buNone/>
            </a:pPr>
            <a:endParaRPr lang="fr-FR" sz="2000" dirty="0"/>
          </a:p>
          <a:p>
            <a:pPr marL="0" indent="0" eaLnBrk="1" hangingPunct="1">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animEffect transition="in" filter="fade">
                                      <p:cBhvr>
                                        <p:cTn id="7" dur="500"/>
                                        <p:tgtEl>
                                          <p:spTgt spid="7171">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171">
                                            <p:txEl>
                                              <p:pRg st="4" end="4"/>
                                            </p:txEl>
                                          </p:spTgt>
                                        </p:tgtEl>
                                        <p:attrNameLst>
                                          <p:attrName>style.visibility</p:attrName>
                                        </p:attrNameLst>
                                      </p:cBhvr>
                                      <p:to>
                                        <p:strVal val="visible"/>
                                      </p:to>
                                    </p:set>
                                    <p:animEffect transition="in" filter="fade">
                                      <p:cBhvr>
                                        <p:cTn id="12" dur="500"/>
                                        <p:tgtEl>
                                          <p:spTgt spid="71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685800"/>
            <a:ext cx="8152354" cy="5410199"/>
          </a:xfrm>
          <a:prstGeom prst="rect">
            <a:avLst/>
          </a:prstGeom>
        </p:spPr>
      </p:pic>
    </p:spTree>
    <p:extLst>
      <p:ext uri="{BB962C8B-B14F-4D97-AF65-F5344CB8AC3E}">
        <p14:creationId xmlns:p14="http://schemas.microsoft.com/office/powerpoint/2010/main" val="23444160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dirty="0"/>
              <a:t>3.1.</a:t>
            </a:r>
            <a:r>
              <a:rPr lang="en-GB" dirty="0"/>
              <a:t> </a:t>
            </a:r>
            <a:r>
              <a:rPr lang="en-GB" b="1" dirty="0"/>
              <a:t>Top Level of Management:</a:t>
            </a:r>
            <a:r>
              <a:rPr lang="fr-FR" dirty="0"/>
              <a:t/>
            </a:r>
            <a:br>
              <a:rPr lang="fr-FR" dirty="0"/>
            </a:br>
            <a:endParaRPr lang="fr-FR" dirty="0"/>
          </a:p>
        </p:txBody>
      </p:sp>
      <p:sp>
        <p:nvSpPr>
          <p:cNvPr id="3" name="Espace réservé du contenu 2"/>
          <p:cNvSpPr>
            <a:spLocks noGrp="1"/>
          </p:cNvSpPr>
          <p:nvPr>
            <p:ph idx="1"/>
          </p:nvPr>
        </p:nvSpPr>
        <p:spPr>
          <a:xfrm>
            <a:off x="152400" y="1181100"/>
            <a:ext cx="8839200" cy="5867400"/>
          </a:xfrm>
        </p:spPr>
        <p:txBody>
          <a:bodyPr/>
          <a:lstStyle/>
          <a:p>
            <a:pPr marL="0" indent="0">
              <a:buNone/>
            </a:pPr>
            <a:r>
              <a:rPr lang="en-GB" sz="2800" dirty="0"/>
              <a:t>The top management is the ultimate source of authority and it manages goals and policies for an enterprise. It consists of directors and managing director. Some of its roles can be </a:t>
            </a:r>
            <a:r>
              <a:rPr lang="en-GB" sz="2800" dirty="0" smtClean="0"/>
              <a:t>like:</a:t>
            </a:r>
            <a:endParaRPr lang="fr-FR" sz="2800" dirty="0"/>
          </a:p>
          <a:p>
            <a:pPr>
              <a:buFont typeface="Wingdings" panose="05000000000000000000" pitchFamily="2" charset="2"/>
              <a:buChar char="ü"/>
            </a:pPr>
            <a:r>
              <a:rPr lang="en-GB" dirty="0"/>
              <a:t> </a:t>
            </a:r>
            <a:r>
              <a:rPr lang="en-GB" dirty="0" smtClean="0"/>
              <a:t>It </a:t>
            </a:r>
            <a:r>
              <a:rPr lang="en-GB" dirty="0"/>
              <a:t>controls and coordinates the activities of all the </a:t>
            </a:r>
            <a:r>
              <a:rPr lang="en-GB" dirty="0" smtClean="0"/>
              <a:t>departments.</a:t>
            </a:r>
            <a:endParaRPr lang="en-GB" dirty="0"/>
          </a:p>
          <a:p>
            <a:pPr>
              <a:buFont typeface="Wingdings" panose="05000000000000000000" pitchFamily="2" charset="2"/>
              <a:buChar char="ü"/>
            </a:pPr>
            <a:r>
              <a:rPr lang="en-GB" dirty="0" smtClean="0"/>
              <a:t> It </a:t>
            </a:r>
            <a:r>
              <a:rPr lang="en-GB" dirty="0"/>
              <a:t>provides guidance and </a:t>
            </a:r>
            <a:r>
              <a:rPr lang="en-GB" dirty="0" smtClean="0"/>
              <a:t>direction.</a:t>
            </a:r>
            <a:endParaRPr lang="fr-FR" dirty="0"/>
          </a:p>
          <a:p>
            <a:pPr>
              <a:buFont typeface="Wingdings" panose="05000000000000000000" pitchFamily="2" charset="2"/>
              <a:buChar char="ü"/>
            </a:pPr>
            <a:r>
              <a:rPr lang="en-GB" dirty="0" smtClean="0"/>
              <a:t> It </a:t>
            </a:r>
            <a:r>
              <a:rPr lang="en-GB" dirty="0"/>
              <a:t>prepares strategic plans </a:t>
            </a:r>
            <a:r>
              <a:rPr lang="en-GB" dirty="0" smtClean="0"/>
              <a:t>and policies </a:t>
            </a:r>
            <a:r>
              <a:rPr lang="en-GB" dirty="0"/>
              <a:t>for the </a:t>
            </a:r>
            <a:r>
              <a:rPr lang="en-GB" dirty="0" smtClean="0"/>
              <a:t>enterprise.</a:t>
            </a:r>
            <a:endParaRPr lang="fr-FR" dirty="0"/>
          </a:p>
        </p:txBody>
      </p:sp>
    </p:spTree>
    <p:extLst>
      <p:ext uri="{BB962C8B-B14F-4D97-AF65-F5344CB8AC3E}">
        <p14:creationId xmlns:p14="http://schemas.microsoft.com/office/powerpoint/2010/main" val="1997440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04900" y="381000"/>
            <a:ext cx="7086600" cy="685799"/>
          </a:xfrm>
        </p:spPr>
        <p:txBody>
          <a:bodyPr/>
          <a:lstStyle/>
          <a:p>
            <a:pPr marL="0" indent="0"/>
            <a:r>
              <a:rPr lang="en-GB" sz="1400" b="1" dirty="0"/>
              <a:t/>
            </a:r>
            <a:br>
              <a:rPr lang="en-GB" sz="1400" b="1" dirty="0"/>
            </a:br>
            <a:r>
              <a:rPr lang="en-GB" sz="2800" b="1" dirty="0" smtClean="0"/>
              <a:t/>
            </a:r>
            <a:br>
              <a:rPr lang="en-GB" sz="2800" b="1" dirty="0" smtClean="0"/>
            </a:br>
            <a:r>
              <a:rPr lang="en-GB" sz="2800" b="1" dirty="0" smtClean="0"/>
              <a:t>3.2</a:t>
            </a:r>
            <a:r>
              <a:rPr lang="en-GB" sz="2800" b="1" dirty="0"/>
              <a:t>. Middle Level of Management</a:t>
            </a:r>
            <a:r>
              <a:rPr lang="fr-FR" sz="1400" b="1" dirty="0"/>
              <a:t/>
            </a:r>
            <a:br>
              <a:rPr lang="fr-FR" sz="1400" b="1" dirty="0"/>
            </a:br>
            <a:r>
              <a:rPr lang="en-GB" sz="1400" b="1" dirty="0"/>
              <a:t> </a:t>
            </a:r>
            <a:r>
              <a:rPr lang="fr-FR" sz="1400" b="1" dirty="0"/>
              <a:t/>
            </a:r>
            <a:br>
              <a:rPr lang="fr-FR" sz="1400" b="1" dirty="0"/>
            </a:br>
            <a:r>
              <a:rPr lang="en-GB" sz="1400" dirty="0"/>
              <a:t>   </a:t>
            </a:r>
            <a:endParaRPr lang="fr-FR" dirty="0"/>
          </a:p>
        </p:txBody>
      </p:sp>
      <p:sp>
        <p:nvSpPr>
          <p:cNvPr id="3" name="Sous-titre 2"/>
          <p:cNvSpPr>
            <a:spLocks noGrp="1"/>
          </p:cNvSpPr>
          <p:nvPr>
            <p:ph type="subTitle" idx="1"/>
          </p:nvPr>
        </p:nvSpPr>
        <p:spPr>
          <a:xfrm>
            <a:off x="228600" y="1295400"/>
            <a:ext cx="8915400" cy="4495800"/>
          </a:xfrm>
        </p:spPr>
        <p:txBody>
          <a:bodyPr/>
          <a:lstStyle/>
          <a:p>
            <a:pPr algn="l"/>
            <a:r>
              <a:rPr lang="en-GB" sz="2000" dirty="0"/>
              <a:t>They are responsible to the top management for the functioning of their </a:t>
            </a:r>
            <a:endParaRPr lang="en-GB" sz="2000" dirty="0" smtClean="0"/>
          </a:p>
          <a:p>
            <a:pPr algn="l"/>
            <a:r>
              <a:rPr lang="en-GB" sz="2000" dirty="0" smtClean="0"/>
              <a:t>department</a:t>
            </a:r>
            <a:r>
              <a:rPr lang="en-GB" sz="2000" dirty="0"/>
              <a:t>. They devote more time to organizational and directional functions. Their roles can be:</a:t>
            </a:r>
            <a:r>
              <a:rPr lang="fr-FR" sz="2000" b="1" dirty="0"/>
              <a:t/>
            </a:r>
            <a:br>
              <a:rPr lang="fr-FR" sz="2000" b="1" dirty="0"/>
            </a:br>
            <a:endParaRPr lang="fr-FR" sz="2000" b="1" dirty="0" smtClean="0"/>
          </a:p>
          <a:p>
            <a:pPr marL="285750" indent="-285750" algn="l">
              <a:buFont typeface="Wingdings" panose="05000000000000000000" pitchFamily="2" charset="2"/>
              <a:buChar char="ü"/>
            </a:pPr>
            <a:r>
              <a:rPr lang="en-GB" sz="2000" dirty="0" smtClean="0"/>
              <a:t>They </a:t>
            </a:r>
            <a:r>
              <a:rPr lang="en-GB" sz="2000" dirty="0"/>
              <a:t>execute the plans of the organization in accordance with the policies and directives of the top management.</a:t>
            </a:r>
            <a:r>
              <a:rPr lang="fr-FR" sz="2000" dirty="0"/>
              <a:t/>
            </a:r>
            <a:br>
              <a:rPr lang="fr-FR" sz="2000" dirty="0"/>
            </a:br>
            <a:endParaRPr lang="fr-FR" sz="2000" dirty="0" smtClean="0"/>
          </a:p>
          <a:p>
            <a:pPr marL="285750" indent="-285750" algn="l">
              <a:buFont typeface="Wingdings" panose="05000000000000000000" pitchFamily="2" charset="2"/>
              <a:buChar char="ü"/>
            </a:pPr>
            <a:r>
              <a:rPr lang="en-GB" sz="2000" dirty="0" smtClean="0"/>
              <a:t>They </a:t>
            </a:r>
            <a:r>
              <a:rPr lang="en-GB" sz="2000" dirty="0"/>
              <a:t>make plans for the sub-units of the organization.</a:t>
            </a:r>
            <a:r>
              <a:rPr lang="fr-FR" sz="2000" dirty="0"/>
              <a:t/>
            </a:r>
            <a:br>
              <a:rPr lang="fr-FR" sz="2000" dirty="0"/>
            </a:br>
            <a:endParaRPr lang="fr-FR" sz="2000" dirty="0" smtClean="0"/>
          </a:p>
          <a:p>
            <a:pPr marL="285750" indent="-285750" algn="l">
              <a:buFont typeface="Wingdings" panose="05000000000000000000" pitchFamily="2" charset="2"/>
              <a:buChar char="ü"/>
            </a:pPr>
            <a:r>
              <a:rPr lang="en-GB" sz="2000" dirty="0" smtClean="0"/>
              <a:t>They </a:t>
            </a:r>
            <a:r>
              <a:rPr lang="en-GB" sz="2000" dirty="0"/>
              <a:t>participate in employment </a:t>
            </a:r>
            <a:r>
              <a:rPr lang="en-GB" sz="2000" dirty="0" smtClean="0"/>
              <a:t>and </a:t>
            </a:r>
            <a:r>
              <a:rPr lang="en-GB" sz="2000" dirty="0"/>
              <a:t>training of lower level management.</a:t>
            </a:r>
            <a:r>
              <a:rPr lang="fr-FR" sz="2000" dirty="0"/>
              <a:t/>
            </a:r>
            <a:br>
              <a:rPr lang="fr-FR" sz="2000" dirty="0"/>
            </a:br>
            <a:endParaRPr lang="fr-FR" sz="2000" dirty="0" smtClean="0"/>
          </a:p>
          <a:p>
            <a:pPr marL="285750" indent="-285750" algn="l">
              <a:buFont typeface="Wingdings" panose="05000000000000000000" pitchFamily="2" charset="2"/>
              <a:buChar char="ü"/>
            </a:pPr>
            <a:r>
              <a:rPr lang="en-GB" sz="2000" dirty="0" smtClean="0"/>
              <a:t>They </a:t>
            </a:r>
            <a:r>
              <a:rPr lang="en-GB" sz="2000" dirty="0"/>
              <a:t>interpret and explain policies from top level management to lower level.</a:t>
            </a:r>
            <a:r>
              <a:rPr lang="fr-FR" sz="1800" dirty="0"/>
              <a:t/>
            </a:r>
            <a:br>
              <a:rPr lang="fr-FR" sz="1800" dirty="0"/>
            </a:br>
            <a:endParaRPr lang="fr-FR" sz="1800" dirty="0"/>
          </a:p>
        </p:txBody>
      </p:sp>
    </p:spTree>
    <p:extLst>
      <p:ext uri="{BB962C8B-B14F-4D97-AF65-F5344CB8AC3E}">
        <p14:creationId xmlns:p14="http://schemas.microsoft.com/office/powerpoint/2010/main" val="3139558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arn(inVertical)">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arn(inVertical)">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barn(inVertical)">
                                      <p:cBhvr>
                                        <p:cTn id="3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57200" y="533400"/>
            <a:ext cx="7924800" cy="838200"/>
          </a:xfrm>
        </p:spPr>
        <p:txBody>
          <a:bodyPr/>
          <a:lstStyle/>
          <a:p>
            <a:r>
              <a:rPr lang="en-GB" sz="3200" b="1" dirty="0"/>
              <a:t>3.3. Lower Level of Management : </a:t>
            </a:r>
            <a:r>
              <a:rPr lang="fr-FR" sz="1200" b="1" dirty="0"/>
              <a:t/>
            </a:r>
            <a:br>
              <a:rPr lang="fr-FR" sz="1200" b="1" dirty="0"/>
            </a:br>
            <a:endParaRPr lang="fr-FR" sz="1200" dirty="0"/>
          </a:p>
        </p:txBody>
      </p:sp>
      <p:sp>
        <p:nvSpPr>
          <p:cNvPr id="3" name="Sous-titre 2"/>
          <p:cNvSpPr>
            <a:spLocks noGrp="1"/>
          </p:cNvSpPr>
          <p:nvPr>
            <p:ph type="subTitle" idx="1"/>
          </p:nvPr>
        </p:nvSpPr>
        <p:spPr>
          <a:xfrm>
            <a:off x="0" y="1371600"/>
            <a:ext cx="9144000" cy="4800600"/>
          </a:xfrm>
        </p:spPr>
        <p:txBody>
          <a:bodyPr/>
          <a:lstStyle/>
          <a:p>
            <a:pPr algn="l"/>
            <a:r>
              <a:rPr lang="en-GB" sz="2400" dirty="0" smtClean="0"/>
              <a:t>  It </a:t>
            </a:r>
            <a:r>
              <a:rPr lang="en-GB" sz="2400" dirty="0"/>
              <a:t>is also known as supervisory / operative level of management that consists of supervisors, foreman, section officers. They are concerned with direction and controlling function of management. This level characterized by:</a:t>
            </a:r>
            <a:endParaRPr lang="fr-FR" sz="2400" b="1" dirty="0"/>
          </a:p>
          <a:p>
            <a:pPr marL="342900" lvl="0" indent="-342900" algn="l">
              <a:buFont typeface="Wingdings" panose="05000000000000000000" pitchFamily="2" charset="2"/>
              <a:buChar char="ü"/>
            </a:pPr>
            <a:r>
              <a:rPr lang="en-GB" sz="2400" dirty="0"/>
              <a:t>They are responsible for the quality as well as quantity of production.</a:t>
            </a:r>
            <a:endParaRPr lang="fr-FR" sz="2400" dirty="0"/>
          </a:p>
          <a:p>
            <a:pPr marL="342900" lvl="0" indent="-342900" algn="l">
              <a:buFont typeface="Wingdings" panose="05000000000000000000" pitchFamily="2" charset="2"/>
              <a:buChar char="ü"/>
            </a:pPr>
            <a:r>
              <a:rPr lang="en-GB" sz="2400" dirty="0"/>
              <a:t>They are responsible for providing training to the workers.</a:t>
            </a:r>
            <a:endParaRPr lang="fr-FR" sz="2400" dirty="0"/>
          </a:p>
          <a:p>
            <a:pPr marL="342900" lvl="0" indent="-342900" algn="l">
              <a:buFont typeface="Wingdings" panose="05000000000000000000" pitchFamily="2" charset="2"/>
              <a:buChar char="ü"/>
            </a:pPr>
            <a:r>
              <a:rPr lang="en-GB" sz="2400" dirty="0"/>
              <a:t>They arrange necessary materials, machines, tools ...</a:t>
            </a:r>
            <a:r>
              <a:rPr lang="en-GB" sz="2400" dirty="0" err="1"/>
              <a:t>etc</a:t>
            </a:r>
            <a:r>
              <a:rPr lang="en-GB" sz="2400" dirty="0"/>
              <a:t> for getting the things done.</a:t>
            </a:r>
            <a:endParaRPr lang="fr-FR" sz="2400" dirty="0"/>
          </a:p>
          <a:p>
            <a:pPr marL="342900" lvl="0" indent="-342900" algn="l">
              <a:buFont typeface="Wingdings" panose="05000000000000000000" pitchFamily="2" charset="2"/>
              <a:buChar char="ü"/>
            </a:pPr>
            <a:r>
              <a:rPr lang="en-GB" sz="2400" dirty="0"/>
              <a:t>They are the image builders of the enterprise because they are in direct contact with the workers.</a:t>
            </a:r>
            <a:endParaRPr lang="fr-FR" sz="2400" dirty="0"/>
          </a:p>
          <a:p>
            <a:pPr algn="l"/>
            <a:endParaRPr lang="fr-FR" dirty="0"/>
          </a:p>
        </p:txBody>
      </p:sp>
    </p:spTree>
    <p:extLst>
      <p:ext uri="{BB962C8B-B14F-4D97-AF65-F5344CB8AC3E}">
        <p14:creationId xmlns:p14="http://schemas.microsoft.com/office/powerpoint/2010/main" val="1778833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arn(inVertical)">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arn(inVertical)">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4/ Objectives of Management:</a:t>
            </a:r>
            <a:endParaRPr lang="fr-FR" dirty="0"/>
          </a:p>
        </p:txBody>
      </p:sp>
      <p:sp>
        <p:nvSpPr>
          <p:cNvPr id="3" name="Espace réservé du contenu 2"/>
          <p:cNvSpPr>
            <a:spLocks noGrp="1"/>
          </p:cNvSpPr>
          <p:nvPr>
            <p:ph idx="1"/>
          </p:nvPr>
        </p:nvSpPr>
        <p:spPr/>
        <p:txBody>
          <a:bodyPr/>
          <a:lstStyle/>
          <a:p>
            <a:pPr marL="0" indent="0">
              <a:buNone/>
            </a:pPr>
            <a:endParaRPr lang="en-GB" dirty="0" smtClean="0"/>
          </a:p>
          <a:p>
            <a:pPr marL="0" indent="0">
              <a:buNone/>
            </a:pPr>
            <a:endParaRPr lang="en-GB" dirty="0"/>
          </a:p>
          <a:p>
            <a:pPr marL="0" indent="0">
              <a:buNone/>
            </a:pPr>
            <a:endParaRPr lang="en-GB" dirty="0"/>
          </a:p>
          <a:p>
            <a:pPr marL="0" indent="0">
              <a:buNone/>
            </a:pPr>
            <a:r>
              <a:rPr lang="en-GB" dirty="0" smtClean="0"/>
              <a:t>The </a:t>
            </a:r>
            <a:r>
              <a:rPr lang="en-GB" dirty="0"/>
              <a:t>essential objectives of management are:</a:t>
            </a:r>
            <a:endParaRPr lang="fr-FR" dirty="0"/>
          </a:p>
          <a:p>
            <a:pPr marL="0" indent="0">
              <a:buNone/>
            </a:pPr>
            <a:endParaRPr lang="fr-FR" dirty="0"/>
          </a:p>
        </p:txBody>
      </p:sp>
    </p:spTree>
    <p:extLst>
      <p:ext uri="{BB962C8B-B14F-4D97-AF65-F5344CB8AC3E}">
        <p14:creationId xmlns:p14="http://schemas.microsoft.com/office/powerpoint/2010/main" val="105617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arn(inVertical)">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457200" y="609600"/>
            <a:ext cx="8534400" cy="4419600"/>
          </a:xfrm>
        </p:spPr>
        <p:txBody>
          <a:bodyPr/>
          <a:lstStyle/>
          <a:p>
            <a:pPr algn="l" eaLnBrk="1" hangingPunct="1"/>
            <a:r>
              <a:rPr lang="en-GB" b="1" dirty="0"/>
              <a:t> </a:t>
            </a:r>
            <a:r>
              <a:rPr lang="en-GB" b="1" dirty="0" smtClean="0"/>
              <a:t>                   Note:</a:t>
            </a:r>
            <a:r>
              <a:rPr lang="en-GB" b="1" dirty="0"/>
              <a:t/>
            </a:r>
            <a:br>
              <a:rPr lang="en-GB" b="1" dirty="0"/>
            </a:br>
            <a:r>
              <a:rPr lang="en-GB" dirty="0" smtClean="0"/>
              <a:t> Dear students:</a:t>
            </a:r>
            <a:br>
              <a:rPr lang="en-GB" dirty="0" smtClean="0"/>
            </a:br>
            <a:r>
              <a:rPr lang="en-GB" dirty="0" smtClean="0"/>
              <a:t> </a:t>
            </a:r>
            <a:r>
              <a:rPr lang="en-GB" dirty="0"/>
              <a:t>as a result of the confinement measures imposed to curb the spread of the </a:t>
            </a:r>
            <a:r>
              <a:rPr lang="en-GB" dirty="0" err="1"/>
              <a:t>Covid</a:t>
            </a:r>
            <a:r>
              <a:rPr lang="en-GB" dirty="0"/>
              <a:t> 19 pandemic. You are kindly asked to </a:t>
            </a:r>
            <a:r>
              <a:rPr lang="en-GB" dirty="0" smtClean="0"/>
              <a:t> watch the video and to download it with its lecture.</a:t>
            </a:r>
            <a:r>
              <a:rPr lang="fr-FR" dirty="0"/>
              <a:t/>
            </a:r>
            <a:br>
              <a:rPr lang="fr-FR" dirty="0"/>
            </a:br>
            <a:endParaRPr lang="en-US" dirty="0" smtClean="0"/>
          </a:p>
        </p:txBody>
      </p:sp>
      <p:sp>
        <p:nvSpPr>
          <p:cNvPr id="3075" name="Rectangle 5"/>
          <p:cNvSpPr>
            <a:spLocks noGrp="1" noChangeArrowheads="1"/>
          </p:cNvSpPr>
          <p:nvPr>
            <p:ph type="subTitle" idx="1"/>
          </p:nvPr>
        </p:nvSpPr>
        <p:spPr>
          <a:xfrm rot="10270591" flipV="1">
            <a:off x="1388242" y="5413781"/>
            <a:ext cx="6677475" cy="664886"/>
          </a:xfrm>
        </p:spPr>
        <p:txBody>
          <a:bodyPr/>
          <a:lstStyle/>
          <a:p>
            <a:pPr eaLnBrk="1" hangingPunct="1"/>
            <a:r>
              <a:rPr lang="en-US" sz="4400" b="1" dirty="0" smtClean="0">
                <a:solidFill>
                  <a:srgbClr val="C00000"/>
                </a:solidFill>
              </a:rPr>
              <a:t>Thank you in advance</a:t>
            </a:r>
          </a:p>
        </p:txBody>
      </p:sp>
      <p:sp>
        <p:nvSpPr>
          <p:cNvPr id="2" name="Ellipse 1"/>
          <p:cNvSpPr/>
          <p:nvPr/>
        </p:nvSpPr>
        <p:spPr bwMode="auto">
          <a:xfrm>
            <a:off x="4724400" y="990600"/>
            <a:ext cx="914400" cy="9144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4000" b="0" i="0" u="none" strike="noStrike" cap="none" normalizeH="0" baseline="0" smtClean="0">
              <a:ln>
                <a:noFill/>
              </a:ln>
              <a:solidFill>
                <a:schemeClr val="tx2"/>
              </a:solidFill>
              <a:effectLst/>
              <a:latin typeface="Times New Roman" pitchFamily="18" charset="0"/>
            </a:endParaRPr>
          </a:p>
        </p:txBody>
      </p:sp>
      <p:pic>
        <p:nvPicPr>
          <p:cNvPr id="3" name="Audio 2">
            <a:hlinkClick r:id="" action="ppaction://media"/>
          </p:cNvPr>
          <p:cNvPicPr>
            <a:picLocks noChangeAspect="1"/>
          </p:cNvPicPr>
          <p:nvPr>
            <a:audioFile r:link="rId3"/>
            <p:extLst>
              <p:ext uri="{DAA4B4D4-6D71-4841-9C94-3DE7FCFB9230}">
                <p14:media xmlns:p14="http://schemas.microsoft.com/office/powerpoint/2010/main" r:embed="rId2"/>
              </p:ext>
            </p:extLst>
          </p:nvPr>
        </p:nvPicPr>
        <p:blipFill>
          <a:blip r:embed="rId5"/>
          <a:stretch>
            <a:fillRect/>
          </a:stretch>
        </p:blipFill>
        <p:spPr>
          <a:xfrm>
            <a:off x="8382000" y="6096000"/>
            <a:ext cx="609600" cy="609600"/>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18534"/>
    </mc:Choice>
    <mc:Fallback xmlns="">
      <p:transition spd="slow" advTm="18534"/>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3"/>
                                        </p:tgtEl>
                                      </p:cBhvr>
                                    </p:cmd>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074"/>
                                        </p:tgtEl>
                                        <p:attrNameLst>
                                          <p:attrName>style.visibility</p:attrName>
                                        </p:attrNameLst>
                                      </p:cBhvr>
                                      <p:to>
                                        <p:strVal val="visible"/>
                                      </p:to>
                                    </p:set>
                                    <p:animEffect transition="in" filter="fade">
                                      <p:cBhvr>
                                        <p:cTn id="11" dur="500"/>
                                        <p:tgtEl>
                                          <p:spTgt spid="3074"/>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3075">
                                            <p:txEl>
                                              <p:pRg st="0" end="0"/>
                                            </p:txEl>
                                          </p:spTgt>
                                        </p:tgtEl>
                                        <p:attrNameLst>
                                          <p:attrName>style.visibility</p:attrName>
                                        </p:attrNameLst>
                                      </p:cBhvr>
                                      <p:to>
                                        <p:strVal val="visible"/>
                                      </p:to>
                                    </p:set>
                                    <p:animEffect transition="in" filter="wipe(down)">
                                      <p:cBhvr>
                                        <p:cTn id="16" dur="500"/>
                                        <p:tgtEl>
                                          <p:spTgt spid="307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17" fill="hold" display="0">
                  <p:stCondLst>
                    <p:cond delay="indefinite"/>
                  </p:stCondLst>
                  <p:endCondLst>
                    <p:cond evt="onStopAudio" delay="0">
                      <p:tgtEl>
                        <p:sldTgt/>
                      </p:tgtEl>
                    </p:cond>
                  </p:endCondLst>
                </p:cTn>
                <p:tgtEl>
                  <p:spTgt spid="3"/>
                </p:tgtEl>
              </p:cMediaNode>
            </p:audio>
          </p:childTnLst>
        </p:cTn>
      </p:par>
    </p:tnLst>
    <p:bldLst>
      <p:bldP spid="307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828800"/>
            <a:ext cx="8305800" cy="3451201"/>
          </a:xfrm>
          <a:prstGeom prst="rect">
            <a:avLst/>
          </a:prstGeom>
        </p:spPr>
        <p:txBody>
          <a:bodyPr wrap="square">
            <a:spAutoFit/>
          </a:bodyPr>
          <a:lstStyle/>
          <a:p>
            <a:pPr algn="just">
              <a:lnSpc>
                <a:spcPct val="115000"/>
              </a:lnSpc>
              <a:spcAft>
                <a:spcPts val="800"/>
              </a:spcAft>
            </a:pPr>
            <a:r>
              <a:rPr lang="en-GB" sz="2400" b="1" dirty="0">
                <a:solidFill>
                  <a:srgbClr val="000000"/>
                </a:solidFill>
                <a:ea typeface="Times New Roman" panose="02020603050405020304" pitchFamily="18" charset="0"/>
                <a:cs typeface="Arial" panose="020B0604020202020204" pitchFamily="34" charset="0"/>
              </a:rPr>
              <a:t>4.1.</a:t>
            </a:r>
            <a:r>
              <a:rPr lang="en-GB" sz="2400" dirty="0">
                <a:solidFill>
                  <a:srgbClr val="000000"/>
                </a:solidFill>
                <a:ea typeface="Times New Roman" panose="02020603050405020304" pitchFamily="18" charset="0"/>
                <a:cs typeface="Arial" panose="020B0604020202020204" pitchFamily="34" charset="0"/>
              </a:rPr>
              <a:t> </a:t>
            </a:r>
            <a:r>
              <a:rPr lang="en-GB" sz="2400" b="1" dirty="0">
                <a:solidFill>
                  <a:srgbClr val="000000"/>
                </a:solidFill>
                <a:ea typeface="Calibri" panose="020F0502020204030204" pitchFamily="34" charset="0"/>
                <a:cs typeface="Arial" panose="020B0604020202020204" pitchFamily="34" charset="0"/>
              </a:rPr>
              <a:t>Getting Maximum Results with Minimum Efforts</a:t>
            </a:r>
            <a:r>
              <a:rPr lang="en-GB" sz="2400" b="1" dirty="0" smtClean="0">
                <a:solidFill>
                  <a:srgbClr val="000000"/>
                </a:solidFill>
                <a:ea typeface="Calibri" panose="020F0502020204030204" pitchFamily="34" charset="0"/>
                <a:cs typeface="Arial" panose="020B0604020202020204" pitchFamily="34" charset="0"/>
              </a:rPr>
              <a:t>:</a:t>
            </a:r>
          </a:p>
          <a:p>
            <a:pPr algn="just">
              <a:lnSpc>
                <a:spcPct val="115000"/>
              </a:lnSpc>
              <a:spcAft>
                <a:spcPts val="800"/>
              </a:spcAft>
            </a:pPr>
            <a:r>
              <a:rPr lang="en-GB" sz="2400" dirty="0" smtClean="0">
                <a:solidFill>
                  <a:srgbClr val="000000"/>
                </a:solidFill>
                <a:ea typeface="Calibri" panose="020F0502020204030204" pitchFamily="34" charset="0"/>
                <a:cs typeface="Arial" panose="020B0604020202020204" pitchFamily="34" charset="0"/>
              </a:rPr>
              <a:t> </a:t>
            </a:r>
            <a:r>
              <a:rPr lang="en-GB" sz="3200" dirty="0">
                <a:solidFill>
                  <a:srgbClr val="000000"/>
                </a:solidFill>
                <a:ea typeface="Calibri" panose="020F0502020204030204" pitchFamily="34" charset="0"/>
                <a:cs typeface="Arial" panose="020B0604020202020204" pitchFamily="34" charset="0"/>
              </a:rPr>
              <a:t>It is basically concerned with thinking and utilizing human, material and financial resources in such a manner that would result in best combination. </a:t>
            </a:r>
            <a:r>
              <a:rPr lang="en-GB" sz="3200" dirty="0" smtClean="0">
                <a:solidFill>
                  <a:srgbClr val="000000"/>
                </a:solidFill>
                <a:ea typeface="Calibri" panose="020F0502020204030204" pitchFamily="34" charset="0"/>
                <a:cs typeface="Arial" panose="020B0604020202020204" pitchFamily="34" charset="0"/>
              </a:rPr>
              <a:t>This combination </a:t>
            </a:r>
            <a:r>
              <a:rPr lang="en-GB" sz="3200" dirty="0">
                <a:solidFill>
                  <a:srgbClr val="000000"/>
                </a:solidFill>
                <a:ea typeface="Calibri" panose="020F0502020204030204" pitchFamily="34" charset="0"/>
                <a:cs typeface="Arial" panose="020B0604020202020204" pitchFamily="34" charset="0"/>
              </a:rPr>
              <a:t>results in reduction of various costs.</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52714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dirty="0" smtClean="0"/>
              <a:t/>
            </a:r>
            <a:br>
              <a:rPr lang="en-GB" b="1" dirty="0" smtClean="0"/>
            </a:br>
            <a:r>
              <a:rPr lang="en-GB" b="1" dirty="0"/>
              <a:t/>
            </a:r>
            <a:br>
              <a:rPr lang="en-GB" b="1" dirty="0"/>
            </a:br>
            <a:r>
              <a:rPr lang="en-GB" b="1" dirty="0" smtClean="0"/>
              <a:t/>
            </a:r>
            <a:br>
              <a:rPr lang="en-GB" b="1" dirty="0" smtClean="0"/>
            </a:br>
            <a:r>
              <a:rPr lang="en-GB" b="1" dirty="0" smtClean="0"/>
              <a:t>4.2</a:t>
            </a:r>
            <a:r>
              <a:rPr lang="en-GB" dirty="0"/>
              <a:t>. </a:t>
            </a:r>
            <a:r>
              <a:rPr lang="en-GB" b="1" dirty="0"/>
              <a:t>Increasing the Efficiency of factors of Production:</a:t>
            </a:r>
            <a:endParaRPr lang="fr-FR" dirty="0"/>
          </a:p>
        </p:txBody>
      </p:sp>
      <p:sp>
        <p:nvSpPr>
          <p:cNvPr id="3" name="Espace réservé du contenu 2"/>
          <p:cNvSpPr>
            <a:spLocks noGrp="1"/>
          </p:cNvSpPr>
          <p:nvPr>
            <p:ph idx="1"/>
          </p:nvPr>
        </p:nvSpPr>
        <p:spPr>
          <a:xfrm>
            <a:off x="533400" y="3352800"/>
            <a:ext cx="7924800" cy="2819400"/>
          </a:xfrm>
        </p:spPr>
        <p:txBody>
          <a:bodyPr/>
          <a:lstStyle/>
          <a:p>
            <a:pPr marL="0" indent="0">
              <a:buNone/>
            </a:pPr>
            <a:endParaRPr lang="en-GB" dirty="0"/>
          </a:p>
          <a:p>
            <a:pPr marL="0" indent="0">
              <a:buNone/>
            </a:pPr>
            <a:r>
              <a:rPr lang="en-GB" dirty="0" smtClean="0"/>
              <a:t>Through </a:t>
            </a:r>
            <a:r>
              <a:rPr lang="en-GB" dirty="0"/>
              <a:t>proper utilization of various factors of </a:t>
            </a:r>
            <a:r>
              <a:rPr lang="en-GB" dirty="0" smtClean="0"/>
              <a:t>production</a:t>
            </a:r>
            <a:r>
              <a:rPr lang="en-GB" dirty="0">
                <a:solidFill>
                  <a:srgbClr val="000000"/>
                </a:solidFill>
                <a:ea typeface="Calibri" panose="020F0502020204030204" pitchFamily="34" charset="0"/>
                <a:cs typeface="Arial" panose="020B0604020202020204" pitchFamily="34" charset="0"/>
              </a:rPr>
              <a:t> .</a:t>
            </a:r>
            <a:r>
              <a:rPr lang="en-GB" b="1" dirty="0" smtClean="0"/>
              <a:t> </a:t>
            </a:r>
            <a:endParaRPr lang="fr-FR" dirty="0"/>
          </a:p>
          <a:p>
            <a:endParaRPr lang="fr-FR" dirty="0"/>
          </a:p>
        </p:txBody>
      </p:sp>
    </p:spTree>
    <p:extLst>
      <p:ext uri="{BB962C8B-B14F-4D97-AF65-F5344CB8AC3E}">
        <p14:creationId xmlns:p14="http://schemas.microsoft.com/office/powerpoint/2010/main" val="4224507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z="4000" b="1" dirty="0"/>
              <a:t>4.3. </a:t>
            </a:r>
            <a:r>
              <a:rPr lang="en-GB" sz="4000" b="1" dirty="0" smtClean="0"/>
              <a:t>Maximum </a:t>
            </a:r>
            <a:r>
              <a:rPr lang="en-GB" sz="4000" b="1" dirty="0"/>
              <a:t>Prosperity for Employer and Employees:</a:t>
            </a:r>
            <a:endParaRPr lang="fr-FR" sz="4000" dirty="0"/>
          </a:p>
        </p:txBody>
      </p:sp>
      <p:sp>
        <p:nvSpPr>
          <p:cNvPr id="3" name="Espace réservé du contenu 2"/>
          <p:cNvSpPr>
            <a:spLocks noGrp="1"/>
          </p:cNvSpPr>
          <p:nvPr>
            <p:ph idx="1"/>
          </p:nvPr>
        </p:nvSpPr>
        <p:spPr>
          <a:xfrm>
            <a:off x="0" y="2057400"/>
            <a:ext cx="8610600" cy="3733800"/>
          </a:xfrm>
        </p:spPr>
        <p:txBody>
          <a:bodyPr/>
          <a:lstStyle/>
          <a:p>
            <a:pPr marL="0" indent="0">
              <a:buNone/>
            </a:pPr>
            <a:r>
              <a:rPr lang="en-GB" dirty="0"/>
              <a:t>Management ensures smooth and coordinated functioning of the enterprise. This in turn helps in providing maximum benefits to the employee in the shape of good working condition, suitable wage system, incentive plans on the one hand and higher profits to the employer on the other hand.</a:t>
            </a:r>
            <a:endParaRPr lang="fr-FR" dirty="0"/>
          </a:p>
          <a:p>
            <a:pPr marL="0" indent="0">
              <a:buNone/>
            </a:pPr>
            <a:endParaRPr lang="fr-FR" dirty="0"/>
          </a:p>
        </p:txBody>
      </p:sp>
    </p:spTree>
    <p:extLst>
      <p:ext uri="{BB962C8B-B14F-4D97-AF65-F5344CB8AC3E}">
        <p14:creationId xmlns:p14="http://schemas.microsoft.com/office/powerpoint/2010/main" val="3018400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dirty="0"/>
              <a:t>4.4.</a:t>
            </a:r>
            <a:r>
              <a:rPr lang="en-GB" dirty="0"/>
              <a:t> </a:t>
            </a:r>
            <a:r>
              <a:rPr lang="en-GB" b="1" dirty="0"/>
              <a:t>Human betterment and Social Justice</a:t>
            </a:r>
            <a:r>
              <a:rPr lang="en-GB" dirty="0"/>
              <a:t>:</a:t>
            </a:r>
            <a:endParaRPr lang="fr-FR" dirty="0"/>
          </a:p>
        </p:txBody>
      </p:sp>
      <p:sp>
        <p:nvSpPr>
          <p:cNvPr id="3" name="Espace réservé du contenu 2"/>
          <p:cNvSpPr>
            <a:spLocks noGrp="1"/>
          </p:cNvSpPr>
          <p:nvPr>
            <p:ph idx="1"/>
          </p:nvPr>
        </p:nvSpPr>
        <p:spPr>
          <a:xfrm>
            <a:off x="228600" y="2438400"/>
            <a:ext cx="8915400" cy="3581400"/>
          </a:xfrm>
        </p:spPr>
        <p:txBody>
          <a:bodyPr/>
          <a:lstStyle/>
          <a:p>
            <a:pPr marL="0" indent="0">
              <a:buNone/>
            </a:pPr>
            <a:r>
              <a:rPr lang="en-GB" dirty="0"/>
              <a:t>Management serves as a tool for betterment of the society. Through increased productivity and </a:t>
            </a:r>
            <a:r>
              <a:rPr lang="en-GB" dirty="0" smtClean="0"/>
              <a:t>employment; hence, management </a:t>
            </a:r>
            <a:r>
              <a:rPr lang="en-GB" dirty="0"/>
              <a:t>ensures better standards of living for the society. It provides justice through its uniform policies.</a:t>
            </a:r>
            <a:endParaRPr lang="fr-FR" dirty="0"/>
          </a:p>
          <a:p>
            <a:pPr marL="0" indent="0">
              <a:buNone/>
            </a:pPr>
            <a:endParaRPr lang="fr-FR" dirty="0"/>
          </a:p>
        </p:txBody>
      </p:sp>
    </p:spTree>
    <p:extLst>
      <p:ext uri="{BB962C8B-B14F-4D97-AF65-F5344CB8AC3E}">
        <p14:creationId xmlns:p14="http://schemas.microsoft.com/office/powerpoint/2010/main" val="1509181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HE END - Free Video backgrounds, Footage, Graphics, Effects - YouTub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472" y="1295400"/>
            <a:ext cx="9144000" cy="44148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1657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randombar(horizontal)">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hanks For Watching PNG Images | Vector and PSD Files | Free Download on  Pngtre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685800"/>
            <a:ext cx="8839200" cy="548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4476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500" fill="hold"/>
                                        <p:tgtEl>
                                          <p:spTgt spid="1026"/>
                                        </p:tgtEl>
                                        <p:attrNameLst>
                                          <p:attrName>ppt_w</p:attrName>
                                        </p:attrNameLst>
                                      </p:cBhvr>
                                      <p:tavLst>
                                        <p:tav tm="0">
                                          <p:val>
                                            <p:fltVal val="0"/>
                                          </p:val>
                                        </p:tav>
                                        <p:tav tm="100000">
                                          <p:val>
                                            <p:strVal val="#ppt_w"/>
                                          </p:val>
                                        </p:tav>
                                      </p:tavLst>
                                    </p:anim>
                                    <p:anim calcmode="lin" valueType="num">
                                      <p:cBhvr>
                                        <p:cTn id="8" dur="500" fill="hold"/>
                                        <p:tgtEl>
                                          <p:spTgt spid="1026"/>
                                        </p:tgtEl>
                                        <p:attrNameLst>
                                          <p:attrName>ppt_h</p:attrName>
                                        </p:attrNameLst>
                                      </p:cBhvr>
                                      <p:tavLst>
                                        <p:tav tm="0">
                                          <p:val>
                                            <p:fltVal val="0"/>
                                          </p:val>
                                        </p:tav>
                                        <p:tav tm="100000">
                                          <p:val>
                                            <p:strVal val="#ppt_h"/>
                                          </p:val>
                                        </p:tav>
                                      </p:tavLst>
                                    </p:anim>
                                    <p:animEffect transition="in" filter="fade">
                                      <p:cBhvr>
                                        <p:cTn id="9"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dirty="0" err="1" smtClean="0"/>
              <a:t>Inroduction</a:t>
            </a:r>
            <a:r>
              <a:rPr lang="en-US" dirty="0" smtClean="0"/>
              <a:t> to Management </a:t>
            </a:r>
          </a:p>
        </p:txBody>
      </p:sp>
      <p:sp>
        <p:nvSpPr>
          <p:cNvPr id="4099" name="Rectangle 3"/>
          <p:cNvSpPr>
            <a:spLocks noGrp="1" noChangeArrowheads="1"/>
          </p:cNvSpPr>
          <p:nvPr>
            <p:ph type="body" idx="1"/>
          </p:nvPr>
        </p:nvSpPr>
        <p:spPr>
          <a:xfrm>
            <a:off x="228600" y="1752600"/>
            <a:ext cx="8686800" cy="4114800"/>
          </a:xfrm>
        </p:spPr>
        <p:txBody>
          <a:bodyPr/>
          <a:lstStyle/>
          <a:p>
            <a:pPr marL="0" indent="0" eaLnBrk="1" hangingPunct="1">
              <a:buNone/>
            </a:pPr>
            <a:r>
              <a:rPr lang="en-US" b="1" dirty="0" smtClean="0"/>
              <a:t>Section </a:t>
            </a:r>
            <a:r>
              <a:rPr lang="en-US" b="1" dirty="0" smtClean="0"/>
              <a:t>Two</a:t>
            </a:r>
            <a:r>
              <a:rPr lang="en-US" dirty="0" smtClean="0"/>
              <a:t>: </a:t>
            </a:r>
            <a:r>
              <a:rPr lang="en-US" dirty="0" smtClean="0"/>
              <a:t>it consists of:</a:t>
            </a:r>
          </a:p>
          <a:p>
            <a:pPr algn="just" eaLnBrk="1" hangingPunct="1">
              <a:buFont typeface="Wingdings" panose="05000000000000000000" pitchFamily="2" charset="2"/>
              <a:buChar char="Ø"/>
            </a:pPr>
            <a:r>
              <a:rPr lang="en-GB" sz="4400" b="1" dirty="0" smtClean="0"/>
              <a:t>Importance of Management</a:t>
            </a:r>
            <a:endParaRPr lang="fr-FR" sz="6000" dirty="0" smtClean="0"/>
          </a:p>
          <a:p>
            <a:pPr algn="just" eaLnBrk="1" hangingPunct="1">
              <a:buFont typeface="Wingdings" panose="05000000000000000000" pitchFamily="2" charset="2"/>
              <a:buChar char="Ø"/>
            </a:pPr>
            <a:r>
              <a:rPr lang="fr-FR" sz="4400" b="1" dirty="0" smtClean="0"/>
              <a:t>Management and administration</a:t>
            </a:r>
          </a:p>
          <a:p>
            <a:pPr marL="0" indent="0" algn="just" eaLnBrk="1" hangingPunct="1">
              <a:buNone/>
            </a:pPr>
            <a:r>
              <a:rPr lang="fr-FR" sz="4400" b="1" dirty="0" smtClean="0"/>
              <a:t>*</a:t>
            </a:r>
            <a:r>
              <a:rPr lang="en-GB" sz="4400" b="1" dirty="0"/>
              <a:t>On the Basis of </a:t>
            </a:r>
            <a:r>
              <a:rPr lang="en-GB" sz="4400" b="1" dirty="0" smtClean="0"/>
              <a:t>Function</a:t>
            </a:r>
          </a:p>
          <a:p>
            <a:pPr marL="0" indent="0" algn="just" eaLnBrk="1" hangingPunct="1">
              <a:buNone/>
            </a:pPr>
            <a:r>
              <a:rPr lang="en-GB" sz="4400" b="1" dirty="0"/>
              <a:t> </a:t>
            </a:r>
            <a:r>
              <a:rPr lang="en-GB" sz="4400" b="1" dirty="0" smtClean="0"/>
              <a:t>*</a:t>
            </a:r>
            <a:r>
              <a:rPr lang="en-GB" sz="4400" b="1" dirty="0"/>
              <a:t>On the Basis of </a:t>
            </a:r>
            <a:r>
              <a:rPr lang="en-GB" sz="4400" b="1" dirty="0" smtClean="0"/>
              <a:t>Usage</a:t>
            </a:r>
          </a:p>
        </p:txBody>
      </p:sp>
      <p:pic>
        <p:nvPicPr>
          <p:cNvPr id="2" name="Audio 1">
            <a:hlinkClick r:id="" action="ppaction://media"/>
          </p:cNvPr>
          <p:cNvPicPr>
            <a:picLocks noChangeAspect="1"/>
          </p:cNvPicPr>
          <p:nvPr>
            <a:audioFile r:link="rId3"/>
            <p:extLst>
              <p:ext uri="{DAA4B4D4-6D71-4841-9C94-3DE7FCFB9230}">
                <p14:media xmlns:p14="http://schemas.microsoft.com/office/powerpoint/2010/main" r:embed="rId2"/>
              </p:ext>
            </p:extLst>
          </p:nvPr>
        </p:nvPicPr>
        <p:blipFill>
          <a:blip r:embed="rId5"/>
          <a:stretch>
            <a:fillRect/>
          </a:stretch>
        </p:blipFill>
        <p:spPr>
          <a:xfrm>
            <a:off x="8372901" y="5791200"/>
            <a:ext cx="609600" cy="609600"/>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19360"/>
    </mc:Choice>
    <mc:Fallback xmlns="">
      <p:transition spd="slow" advTm="1936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4099">
                                            <p:txEl>
                                              <p:pRg st="0" end="0"/>
                                            </p:txEl>
                                          </p:spTgt>
                                        </p:tgtEl>
                                        <p:attrNameLst>
                                          <p:attrName>style.visibility</p:attrName>
                                        </p:attrNameLst>
                                      </p:cBhvr>
                                      <p:to>
                                        <p:strVal val="visible"/>
                                      </p:to>
                                    </p:set>
                                    <p:animEffect transition="in" filter="fade">
                                      <p:cBhvr>
                                        <p:cTn id="11" dur="500"/>
                                        <p:tgtEl>
                                          <p:spTgt spid="4099">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4099">
                                            <p:txEl>
                                              <p:pRg st="1" end="1"/>
                                            </p:txEl>
                                          </p:spTgt>
                                        </p:tgtEl>
                                        <p:attrNameLst>
                                          <p:attrName>style.visibility</p:attrName>
                                        </p:attrNameLst>
                                      </p:cBhvr>
                                      <p:to>
                                        <p:strVal val="visible"/>
                                      </p:to>
                                    </p:set>
                                    <p:animEffect transition="in" filter="fade">
                                      <p:cBhvr>
                                        <p:cTn id="16" dur="500"/>
                                        <p:tgtEl>
                                          <p:spTgt spid="4099">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4099">
                                            <p:txEl>
                                              <p:pRg st="2" end="2"/>
                                            </p:txEl>
                                          </p:spTgt>
                                        </p:tgtEl>
                                        <p:attrNameLst>
                                          <p:attrName>style.visibility</p:attrName>
                                        </p:attrNameLst>
                                      </p:cBhvr>
                                      <p:to>
                                        <p:strVal val="visible"/>
                                      </p:to>
                                    </p:set>
                                    <p:animEffect transition="in" filter="fade">
                                      <p:cBhvr>
                                        <p:cTn id="21" dur="500"/>
                                        <p:tgtEl>
                                          <p:spTgt spid="4099">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4099">
                                            <p:txEl>
                                              <p:pRg st="3" end="3"/>
                                            </p:txEl>
                                          </p:spTgt>
                                        </p:tgtEl>
                                        <p:attrNameLst>
                                          <p:attrName>style.visibility</p:attrName>
                                        </p:attrNameLst>
                                      </p:cBhvr>
                                      <p:to>
                                        <p:strVal val="visible"/>
                                      </p:to>
                                    </p:set>
                                    <p:animEffect transition="in" filter="fade">
                                      <p:cBhvr>
                                        <p:cTn id="26" dur="500"/>
                                        <p:tgtEl>
                                          <p:spTgt spid="4099">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4099">
                                            <p:txEl>
                                              <p:pRg st="4" end="4"/>
                                            </p:txEl>
                                          </p:spTgt>
                                        </p:tgtEl>
                                        <p:attrNameLst>
                                          <p:attrName>style.visibility</p:attrName>
                                        </p:attrNameLst>
                                      </p:cBhvr>
                                      <p:to>
                                        <p:strVal val="visible"/>
                                      </p:to>
                                    </p:set>
                                    <p:animEffect transition="in" filter="fade">
                                      <p:cBhvr>
                                        <p:cTn id="31" dur="500"/>
                                        <p:tgtEl>
                                          <p:spTgt spid="40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32" fill="hold" display="0">
                  <p:stCondLst>
                    <p:cond delay="indefinite"/>
                  </p:stCondLst>
                  <p:endCondLst>
                    <p:cond evt="onStopAudio" delay="0">
                      <p:tgtEl>
                        <p:sldTgt/>
                      </p:tgtEl>
                    </p:cond>
                  </p:endCondLst>
                </p:cTn>
                <p:tgtEl>
                  <p:spTgt spid="2"/>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93594" y="2057400"/>
            <a:ext cx="8240974" cy="1600200"/>
          </a:xfrm>
        </p:spPr>
        <p:txBody>
          <a:bodyPr>
            <a:noAutofit/>
          </a:bodyPr>
          <a:lstStyle/>
          <a:p>
            <a:pPr marL="285750" indent="-285750" algn="l">
              <a:lnSpc>
                <a:spcPct val="150000"/>
              </a:lnSpc>
              <a:buFont typeface="Wingdings" panose="05000000000000000000" pitchFamily="2" charset="2"/>
              <a:buChar char="§"/>
            </a:pPr>
            <a:r>
              <a:rPr lang="fr-FR" sz="1800" dirty="0" smtClean="0"/>
              <a:t/>
            </a:r>
            <a:br>
              <a:rPr lang="fr-FR" sz="1800" dirty="0" smtClean="0"/>
            </a:br>
            <a:r>
              <a:rPr lang="fr-FR" sz="1800" dirty="0"/>
              <a:t/>
            </a:r>
            <a:br>
              <a:rPr lang="fr-FR" sz="1800" dirty="0"/>
            </a:br>
            <a:r>
              <a:rPr lang="fr-FR" sz="1800" dirty="0" smtClean="0"/>
              <a:t/>
            </a:r>
            <a:br>
              <a:rPr lang="fr-FR" sz="1800" dirty="0" smtClean="0"/>
            </a:br>
            <a:r>
              <a:rPr lang="fr-FR" sz="1800" dirty="0"/>
              <a:t/>
            </a:r>
            <a:br>
              <a:rPr lang="fr-FR" sz="1800" dirty="0"/>
            </a:br>
            <a:r>
              <a:rPr lang="fr-FR" sz="1800" dirty="0" smtClean="0"/>
              <a:t/>
            </a:r>
            <a:br>
              <a:rPr lang="fr-FR" sz="1800" dirty="0" smtClean="0"/>
            </a:br>
            <a:r>
              <a:rPr lang="fr-FR" sz="1800" dirty="0" smtClean="0"/>
              <a:t>                              </a:t>
            </a:r>
            <a:r>
              <a:rPr lang="fr-FR" sz="2800" b="1" dirty="0" smtClean="0"/>
              <a:t>1/</a:t>
            </a:r>
            <a:r>
              <a:rPr lang="fr-FR" sz="2800" b="1" dirty="0" err="1" smtClean="0"/>
              <a:t>Definition</a:t>
            </a:r>
            <a:r>
              <a:rPr lang="fr-FR" sz="2800" b="1" dirty="0" smtClean="0"/>
              <a:t> </a:t>
            </a:r>
            <a:r>
              <a:rPr lang="fr-FR" sz="2800" b="1" dirty="0"/>
              <a:t>of </a:t>
            </a:r>
            <a:r>
              <a:rPr lang="fr-FR" sz="2800" b="1" dirty="0" smtClean="0"/>
              <a:t>Management: </a:t>
            </a:r>
            <a:r>
              <a:rPr lang="fr-FR" sz="1800" dirty="0"/>
              <a:t/>
            </a:r>
            <a:br>
              <a:rPr lang="fr-FR" sz="1800" dirty="0"/>
            </a:br>
            <a:r>
              <a:rPr lang="fr-FR" sz="2800" b="1" dirty="0"/>
              <a:t> </a:t>
            </a:r>
            <a:r>
              <a:rPr lang="fr-FR" sz="2800" b="1" dirty="0" smtClean="0"/>
              <a:t>               </a:t>
            </a:r>
            <a:r>
              <a:rPr lang="fr-FR" sz="1800" dirty="0" smtClean="0"/>
              <a:t/>
            </a:r>
            <a:br>
              <a:rPr lang="fr-FR" sz="1800" dirty="0" smtClean="0"/>
            </a:br>
            <a:r>
              <a:rPr lang="fr-FR" sz="2400" dirty="0" smtClean="0"/>
              <a:t>     </a:t>
            </a:r>
            <a:r>
              <a:rPr lang="en-GB" sz="2400" dirty="0" smtClean="0"/>
              <a:t>According </a:t>
            </a:r>
            <a:r>
              <a:rPr lang="en-GB" sz="2400" dirty="0"/>
              <a:t>to some scholars the term of “management” defined as:</a:t>
            </a:r>
            <a:br>
              <a:rPr lang="en-GB" sz="2400" dirty="0"/>
            </a:br>
            <a:r>
              <a:rPr lang="en-GB" sz="2400" dirty="0" smtClean="0"/>
              <a:t> </a:t>
            </a:r>
            <a:r>
              <a:rPr lang="en-GB" sz="2400" dirty="0"/>
              <a:t/>
            </a:r>
            <a:br>
              <a:rPr lang="en-GB" sz="2400" dirty="0"/>
            </a:br>
            <a:endParaRPr lang="fr-FR" sz="1800" dirty="0"/>
          </a:p>
        </p:txBody>
      </p:sp>
      <p:sp>
        <p:nvSpPr>
          <p:cNvPr id="7" name="Ellipse 6"/>
          <p:cNvSpPr/>
          <p:nvPr/>
        </p:nvSpPr>
        <p:spPr bwMode="auto">
          <a:xfrm>
            <a:off x="762000" y="838200"/>
            <a:ext cx="4648200" cy="12192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4000" b="0" i="0" u="none" strike="noStrike" cap="none" normalizeH="0" baseline="0" smtClean="0">
              <a:ln>
                <a:noFill/>
              </a:ln>
              <a:solidFill>
                <a:schemeClr val="tx2"/>
              </a:solidFill>
              <a:effectLst/>
              <a:latin typeface="Times New Roman" pitchFamily="18" charset="0"/>
            </a:endParaRPr>
          </a:p>
        </p:txBody>
      </p:sp>
      <p:sp>
        <p:nvSpPr>
          <p:cNvPr id="9" name="Rectangle 8"/>
          <p:cNvSpPr/>
          <p:nvPr/>
        </p:nvSpPr>
        <p:spPr bwMode="auto">
          <a:xfrm>
            <a:off x="47768" y="228600"/>
            <a:ext cx="8686800" cy="623134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4000" b="0" i="0" u="none" strike="noStrike" cap="none" normalizeH="0" baseline="0" smtClean="0">
              <a:ln>
                <a:noFill/>
              </a:ln>
              <a:solidFill>
                <a:schemeClr val="tx2"/>
              </a:solidFill>
              <a:effectLst/>
              <a:latin typeface="Times New Roman" pitchFamily="18" charset="0"/>
            </a:endParaRPr>
          </a:p>
        </p:txBody>
      </p:sp>
      <p:pic>
        <p:nvPicPr>
          <p:cNvPr id="2" name="Audio 1">
            <a:hlinkClick r:id="" action="ppaction://media"/>
          </p:cNvPr>
          <p:cNvPicPr>
            <a:picLocks noChangeAspect="1"/>
          </p:cNvPicPr>
          <p:nvPr>
            <a:audioFile r:link="rId3"/>
            <p:extLst>
              <p:ext uri="{DAA4B4D4-6D71-4841-9C94-3DE7FCFB9230}">
                <p14:media xmlns:p14="http://schemas.microsoft.com/office/powerpoint/2010/main" r:embed="rId2"/>
              </p:ext>
            </p:extLst>
          </p:nvPr>
        </p:nvPicPr>
        <p:blipFill>
          <a:blip r:embed="rId5"/>
          <a:stretch>
            <a:fillRect/>
          </a:stretch>
        </p:blipFill>
        <p:spPr>
          <a:xfrm>
            <a:off x="8382000" y="6096000"/>
            <a:ext cx="609600" cy="609600"/>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6266"/>
    </mc:Choice>
    <mc:Fallback xmlns="">
      <p:transition spd="slow" advTm="6266"/>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12" fill="hold" display="0">
                  <p:stCondLst>
                    <p:cond delay="indefinite"/>
                  </p:stCondLst>
                  <p:endCondLst>
                    <p:cond evt="onStopAudio" delay="0">
                      <p:tgtEl>
                        <p:sldTgt/>
                      </p:tgtEl>
                    </p:cond>
                  </p:endCondLst>
                </p:cTn>
                <p:tgtEl>
                  <p:spTgt spid="2"/>
                </p:tgtEl>
              </p:cMediaNode>
            </p:audio>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286000"/>
            <a:ext cx="8763000" cy="1938992"/>
          </a:xfrm>
          <a:prstGeom prst="rect">
            <a:avLst/>
          </a:prstGeom>
        </p:spPr>
        <p:txBody>
          <a:bodyPr wrap="square">
            <a:spAutoFit/>
          </a:bodyPr>
          <a:lstStyle/>
          <a:p>
            <a:r>
              <a:rPr lang="en-GB" dirty="0"/>
              <a:t>“ Art of getting things done through people.” Mary P. Follett (1868 –1933)</a:t>
            </a:r>
            <a:br>
              <a:rPr lang="en-GB" dirty="0"/>
            </a:br>
            <a:endParaRPr lang="fr-FR" dirty="0"/>
          </a:p>
        </p:txBody>
      </p:sp>
      <p:pic>
        <p:nvPicPr>
          <p:cNvPr id="3" name="Audio 2">
            <a:hlinkClick r:id="" action="ppaction://media"/>
          </p:cNvPr>
          <p:cNvPicPr>
            <a:picLocks noChangeAspect="1"/>
          </p:cNvPicPr>
          <p:nvPr>
            <a:audioFile r:link="rId3"/>
            <p:extLst>
              <p:ext uri="{DAA4B4D4-6D71-4841-9C94-3DE7FCFB9230}">
                <p14:media xmlns:p14="http://schemas.microsoft.com/office/powerpoint/2010/main" r:embed="rId2"/>
              </p:ext>
            </p:extLst>
          </p:nvPr>
        </p:nvPicPr>
        <p:blipFill>
          <a:blip r:embed="rId5"/>
          <a:stretch>
            <a:fillRect/>
          </a:stretch>
        </p:blipFill>
        <p:spPr>
          <a:xfrm>
            <a:off x="8382000" y="6096000"/>
            <a:ext cx="609600" cy="609600"/>
          </a:xfrm>
          <a:prstGeom prst="rect">
            <a:avLst/>
          </a:prstGeom>
        </p:spPr>
      </p:pic>
    </p:spTree>
    <p:custDataLst>
      <p:tags r:id="rId1"/>
    </p:custDataLst>
    <p:extLst>
      <p:ext uri="{BB962C8B-B14F-4D97-AF65-F5344CB8AC3E}">
        <p14:creationId xmlns:p14="http://schemas.microsoft.com/office/powerpoint/2010/main" val="3282911117"/>
      </p:ext>
    </p:extLst>
  </p:cSld>
  <p:clrMapOvr>
    <a:masterClrMapping/>
  </p:clrMapOvr>
  <mc:AlternateContent xmlns:mc="http://schemas.openxmlformats.org/markup-compatibility/2006" xmlns:p14="http://schemas.microsoft.com/office/powerpoint/2010/main">
    <mc:Choice Requires="p14">
      <p:transition spd="slow" p14:dur="2000" advTm="4423"/>
    </mc:Choice>
    <mc:Fallback xmlns="">
      <p:transition spd="slow" advTm="4423"/>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3"/>
                                        </p:tgtEl>
                                      </p:cBhvr>
                                    </p:cmd>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wipe(down)">
                                      <p:cBhvr>
                                        <p:cTn id="11"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12" fill="hold" display="0">
                  <p:stCondLst>
                    <p:cond delay="indefinite"/>
                  </p:stCondLst>
                  <p:endCondLst>
                    <p:cond evt="onStopAudio" delay="0">
                      <p:tgtEl>
                        <p:sldTgt/>
                      </p:tgtEl>
                    </p:cond>
                  </p:endCondLst>
                </p:cTn>
                <p:tgtEl>
                  <p:spTgt spid="3"/>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447800"/>
            <a:ext cx="8915400" cy="3170099"/>
          </a:xfrm>
          <a:prstGeom prst="rect">
            <a:avLst/>
          </a:prstGeom>
        </p:spPr>
        <p:txBody>
          <a:bodyPr wrap="square">
            <a:spAutoFit/>
          </a:bodyPr>
          <a:lstStyle/>
          <a:p>
            <a:pPr algn="l"/>
            <a:r>
              <a:rPr lang="en-GB" sz="3200" dirty="0"/>
              <a:t>“A distinct process consisting of planning, organising, actuating and controlling; utilising in each both science and art, and followed in order to accomplish pre-determined objectives.” George R. Terry (1877-1955).</a:t>
            </a:r>
            <a:r>
              <a:rPr lang="en-GB" dirty="0"/>
              <a:t/>
            </a:r>
            <a:br>
              <a:rPr lang="en-GB" dirty="0"/>
            </a:br>
            <a:endParaRPr lang="fr-FR" dirty="0"/>
          </a:p>
        </p:txBody>
      </p:sp>
      <p:pic>
        <p:nvPicPr>
          <p:cNvPr id="3" name="Audio 2">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8382000" y="6096000"/>
            <a:ext cx="609600" cy="609600"/>
          </a:xfrm>
          <a:prstGeom prst="rect">
            <a:avLst/>
          </a:prstGeom>
        </p:spPr>
      </p:pic>
    </p:spTree>
    <p:extLst>
      <p:ext uri="{BB962C8B-B14F-4D97-AF65-F5344CB8AC3E}">
        <p14:creationId xmlns:p14="http://schemas.microsoft.com/office/powerpoint/2010/main" val="1008959817"/>
      </p:ext>
    </p:extLst>
  </p:cSld>
  <p:clrMapOvr>
    <a:masterClrMapping/>
  </p:clrMapOvr>
  <mc:AlternateContent xmlns:mc="http://schemas.openxmlformats.org/markup-compatibility/2006" xmlns:p14="http://schemas.microsoft.com/office/powerpoint/2010/main">
    <mc:Choice Requires="p14">
      <p:transition spd="slow" p14:dur="2000" advTm="8"/>
    </mc:Choice>
    <mc:Fallback xmlns="">
      <p:transition spd="slow" advTm="8"/>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3"/>
                                        </p:tgtEl>
                                      </p:cBhvr>
                                    </p:cmd>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fade">
                                      <p:cBhvr>
                                        <p:cTn id="11"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12" fill="hold" display="0">
                  <p:stCondLst>
                    <p:cond delay="indefinite"/>
                  </p:stCondLst>
                  <p:endCondLst>
                    <p:cond evt="onStopAudio" delay="0">
                      <p:tgtEl>
                        <p:sldTgt/>
                      </p:tgtEl>
                    </p:cond>
                  </p:endCondLst>
                </p:cTn>
                <p:tgtEl>
                  <p:spTgt spid="3"/>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600200"/>
            <a:ext cx="8610600" cy="4267200"/>
          </a:xfrm>
          <a:prstGeom prst="rect">
            <a:avLst/>
          </a:prstGeom>
        </p:spPr>
        <p:txBody>
          <a:bodyPr wrap="square">
            <a:spAutoFit/>
          </a:bodyPr>
          <a:lstStyle/>
          <a:p>
            <a:pPr algn="l"/>
            <a:r>
              <a:rPr lang="en-GB" dirty="0"/>
              <a:t>“A multipurpose organ that manage a business and manages Managers and manages Workers and work</a:t>
            </a:r>
            <a:r>
              <a:rPr lang="en-GB" dirty="0" smtClean="0"/>
              <a:t>”.</a:t>
            </a:r>
          </a:p>
          <a:p>
            <a:pPr algn="l"/>
            <a:r>
              <a:rPr lang="en-GB" dirty="0" smtClean="0"/>
              <a:t> (Peter </a:t>
            </a:r>
            <a:r>
              <a:rPr lang="en-GB" dirty="0"/>
              <a:t>F. Drucker 1909-2005).</a:t>
            </a:r>
            <a:r>
              <a:rPr lang="fr-FR" sz="3600" dirty="0"/>
              <a:t/>
            </a:r>
            <a:br>
              <a:rPr lang="fr-FR" sz="3600" dirty="0"/>
            </a:br>
            <a:r>
              <a:rPr lang="fr-FR" sz="3600" dirty="0"/>
              <a:t/>
            </a:r>
            <a:br>
              <a:rPr lang="fr-FR" sz="3600" dirty="0"/>
            </a:br>
            <a:r>
              <a:rPr lang="fr-FR" sz="3600" dirty="0"/>
              <a:t/>
            </a:r>
            <a:br>
              <a:rPr lang="fr-FR" sz="3600" dirty="0"/>
            </a:br>
            <a:endParaRPr lang="fr-FR" dirty="0"/>
          </a:p>
        </p:txBody>
      </p:sp>
    </p:spTree>
    <p:extLst>
      <p:ext uri="{BB962C8B-B14F-4D97-AF65-F5344CB8AC3E}">
        <p14:creationId xmlns:p14="http://schemas.microsoft.com/office/powerpoint/2010/main" val="4278796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133601"/>
            <a:ext cx="8991600" cy="2554545"/>
          </a:xfrm>
          <a:prstGeom prst="rect">
            <a:avLst/>
          </a:prstGeom>
        </p:spPr>
        <p:txBody>
          <a:bodyPr wrap="square">
            <a:spAutoFit/>
          </a:bodyPr>
          <a:lstStyle/>
          <a:p>
            <a:pPr algn="l"/>
            <a:r>
              <a:rPr lang="en-GB" dirty="0"/>
              <a:t>“ An art of getting things done through and with the people in formally organized </a:t>
            </a:r>
            <a:r>
              <a:rPr lang="en-GB" dirty="0" smtClean="0"/>
              <a:t>groups”. Harold </a:t>
            </a:r>
            <a:r>
              <a:rPr lang="en-GB" dirty="0" err="1"/>
              <a:t>koontz</a:t>
            </a:r>
            <a:r>
              <a:rPr lang="en-GB" dirty="0"/>
              <a:t> (1909-1984).</a:t>
            </a:r>
            <a:br>
              <a:rPr lang="en-GB" dirty="0"/>
            </a:br>
            <a:endParaRPr lang="fr-FR" dirty="0"/>
          </a:p>
        </p:txBody>
      </p:sp>
    </p:spTree>
    <p:extLst>
      <p:ext uri="{BB962C8B-B14F-4D97-AF65-F5344CB8AC3E}">
        <p14:creationId xmlns:p14="http://schemas.microsoft.com/office/powerpoint/2010/main" val="3460122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3400" y="1066800"/>
            <a:ext cx="7772400" cy="1470025"/>
          </a:xfrm>
        </p:spPr>
        <p:txBody>
          <a:bodyPr/>
          <a:lstStyle/>
          <a:p>
            <a:r>
              <a:rPr lang="fr-FR" dirty="0" smtClean="0"/>
              <a:t>2/ </a:t>
            </a:r>
            <a:r>
              <a:rPr lang="fr-FR" dirty="0" err="1" smtClean="0"/>
              <a:t>Features</a:t>
            </a:r>
            <a:r>
              <a:rPr lang="fr-FR" dirty="0" smtClean="0"/>
              <a:t> of Management:</a:t>
            </a:r>
            <a:endParaRPr lang="fr-FR" dirty="0"/>
          </a:p>
        </p:txBody>
      </p:sp>
      <p:sp>
        <p:nvSpPr>
          <p:cNvPr id="3" name="Sous-titre 2"/>
          <p:cNvSpPr>
            <a:spLocks noGrp="1"/>
          </p:cNvSpPr>
          <p:nvPr>
            <p:ph type="subTitle" idx="1"/>
          </p:nvPr>
        </p:nvSpPr>
        <p:spPr>
          <a:xfrm>
            <a:off x="304800" y="3276600"/>
            <a:ext cx="8610600" cy="3352799"/>
          </a:xfrm>
        </p:spPr>
        <p:txBody>
          <a:bodyPr/>
          <a:lstStyle/>
          <a:p>
            <a:r>
              <a:rPr lang="en-GB" dirty="0"/>
              <a:t>Management is an activity concerned with guiding human and physical resources such that organizational goals can be achieved. The highlighted features can be as:</a:t>
            </a:r>
            <a:endParaRPr lang="fr-FR" dirty="0"/>
          </a:p>
          <a:p>
            <a:endParaRPr lang="fr-FR" dirty="0"/>
          </a:p>
        </p:txBody>
      </p:sp>
    </p:spTree>
    <p:extLst>
      <p:ext uri="{BB962C8B-B14F-4D97-AF65-F5344CB8AC3E}">
        <p14:creationId xmlns:p14="http://schemas.microsoft.com/office/powerpoint/2010/main" val="983688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2.6|1.4|1.6|4.4|4.3|3.2"/>
</p:tagLst>
</file>

<file path=ppt/tags/tag2.xml><?xml version="1.0" encoding="utf-8"?>
<p:tagLst xmlns:a="http://schemas.openxmlformats.org/drawingml/2006/main" xmlns:r="http://schemas.openxmlformats.org/officeDocument/2006/relationships" xmlns:p="http://schemas.openxmlformats.org/presentationml/2006/main">
  <p:tag name="TIMING" val="|0.9|15.3"/>
</p:tagLst>
</file>

<file path=ppt/tags/tag3.xml><?xml version="1.0" encoding="utf-8"?>
<p:tagLst xmlns:a="http://schemas.openxmlformats.org/drawingml/2006/main" xmlns:r="http://schemas.openxmlformats.org/officeDocument/2006/relationships" xmlns:p="http://schemas.openxmlformats.org/presentationml/2006/main">
  <p:tag name="TIMING" val="|2|10.5|1.3|1.2|0.9"/>
</p:tagLst>
</file>

<file path=ppt/tags/tag4.xml><?xml version="1.0" encoding="utf-8"?>
<p:tagLst xmlns:a="http://schemas.openxmlformats.org/drawingml/2006/main" xmlns:r="http://schemas.openxmlformats.org/officeDocument/2006/relationships" xmlns:p="http://schemas.openxmlformats.org/presentationml/2006/main">
  <p:tag name="TIMING" val="|0.5"/>
</p:tagLst>
</file>

<file path=ppt/tags/tag5.xml><?xml version="1.0" encoding="utf-8"?>
<p:tagLst xmlns:a="http://schemas.openxmlformats.org/drawingml/2006/main" xmlns:r="http://schemas.openxmlformats.org/officeDocument/2006/relationships" xmlns:p="http://schemas.openxmlformats.org/presentationml/2006/main">
  <p:tag name="TIMING" val="|1.2"/>
</p:tagLst>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000" b="0" i="0" u="none" strike="noStrike" cap="none" normalizeH="0" baseline="0" smtClean="0">
            <a:ln>
              <a:noFill/>
            </a:ln>
            <a:solidFill>
              <a:schemeClr val="tx2"/>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000" b="0" i="0" u="none" strike="noStrike" cap="none" normalizeH="0" baseline="0" smtClean="0">
            <a:ln>
              <a:noFill/>
            </a:ln>
            <a:solidFill>
              <a:schemeClr val="tx2"/>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1440</TotalTime>
  <Words>637</Words>
  <Application>Microsoft Office PowerPoint</Application>
  <PresentationFormat>Affichage à l'écran (4:3)</PresentationFormat>
  <Paragraphs>71</Paragraphs>
  <Slides>25</Slides>
  <Notes>1</Notes>
  <HiddenSlides>0</HiddenSlides>
  <MMClips>6</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25</vt:i4>
      </vt:variant>
    </vt:vector>
  </HeadingPairs>
  <TitlesOfParts>
    <vt:vector size="30" baseType="lpstr">
      <vt:lpstr>Arial</vt:lpstr>
      <vt:lpstr>Calibri</vt:lpstr>
      <vt:lpstr>Times New Roman</vt:lpstr>
      <vt:lpstr>Wingdings</vt:lpstr>
      <vt:lpstr>Default Design</vt:lpstr>
      <vt:lpstr>MOHAMED KHEIDER UNIVERSITY FACULTY OF ECONOMICS, BUSINESS AND MANAGEMENT  DEPARTMENT OF MANAGEMENT</vt:lpstr>
      <vt:lpstr>                    Note:  Dear students:  as a result of the confinement measures imposed to curb the spread of the Covid 19 pandemic. You are kindly asked to  watch the video and to download it with its lecture. </vt:lpstr>
      <vt:lpstr>Inroduction to Management </vt:lpstr>
      <vt:lpstr>                                   1/Definition of Management:                        According to some scholars the term of “management” defined as:   </vt:lpstr>
      <vt:lpstr>Présentation PowerPoint</vt:lpstr>
      <vt:lpstr>Présentation PowerPoint</vt:lpstr>
      <vt:lpstr>Présentation PowerPoint</vt:lpstr>
      <vt:lpstr>Présentation PowerPoint</vt:lpstr>
      <vt:lpstr>2/ Features of Management:</vt:lpstr>
      <vt:lpstr>2.1- Management is Goal-Oriented: </vt:lpstr>
      <vt:lpstr>2.2. Management Integrates Human, Physical and Financial Resources: </vt:lpstr>
      <vt:lpstr>2.3. Management is Continuous: </vt:lpstr>
      <vt:lpstr>2.4. Management is a Group Activity: </vt:lpstr>
      <vt:lpstr>3/Levels of Management:   </vt:lpstr>
      <vt:lpstr>Présentation PowerPoint</vt:lpstr>
      <vt:lpstr>3.1. Top Level of Management: </vt:lpstr>
      <vt:lpstr>  3.2. Middle Level of Management      </vt:lpstr>
      <vt:lpstr>3.3. Lower Level of Management :  </vt:lpstr>
      <vt:lpstr>4/ Objectives of Management:</vt:lpstr>
      <vt:lpstr>Présentation PowerPoint</vt:lpstr>
      <vt:lpstr>   4.2. Increasing the Efficiency of factors of Production:</vt:lpstr>
      <vt:lpstr>4.3. Maximum Prosperity for Employer and Employees:</vt:lpstr>
      <vt:lpstr>4.4. Human betterment and Social Justice:</vt:lpstr>
      <vt:lpstr>Présentation PowerPoint</vt:lpstr>
      <vt:lpstr>Présentation PowerPoint</vt:lpstr>
    </vt:vector>
  </TitlesOfParts>
  <Company>Personal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APA Paper Introduction</dc:title>
  <dc:creator>Dr. Stephen L. Broskoske</dc:creator>
  <cp:lastModifiedBy>Utilisateur Windows</cp:lastModifiedBy>
  <cp:revision>96</cp:revision>
  <dcterms:created xsi:type="dcterms:W3CDTF">2004-01-16T01:41:33Z</dcterms:created>
  <dcterms:modified xsi:type="dcterms:W3CDTF">2021-01-29T14:47:25Z</dcterms:modified>
</cp:coreProperties>
</file>