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4" r:id="rId4"/>
    <p:sldId id="261" r:id="rId5"/>
    <p:sldId id="258" r:id="rId6"/>
    <p:sldId id="259" r:id="rId7"/>
    <p:sldId id="260" r:id="rId8"/>
    <p:sldId id="272" r:id="rId9"/>
    <p:sldId id="265" r:id="rId10"/>
    <p:sldId id="273" r:id="rId11"/>
    <p:sldId id="266" r:id="rId12"/>
    <p:sldId id="263" r:id="rId13"/>
    <p:sldId id="262" r:id="rId14"/>
    <p:sldId id="275" r:id="rId15"/>
    <p:sldId id="276" r:id="rId16"/>
    <p:sldId id="277" r:id="rId17"/>
    <p:sldId id="279" r:id="rId18"/>
    <p:sldId id="267" r:id="rId19"/>
    <p:sldId id="268" r:id="rId20"/>
    <p:sldId id="278" r:id="rId21"/>
    <p:sldId id="274" r:id="rId22"/>
    <p:sldId id="270" r:id="rId23"/>
    <p:sldId id="281" r:id="rId24"/>
    <p:sldId id="271" r:id="rId25"/>
    <p:sldId id="283" r:id="rId26"/>
    <p:sldId id="284" r:id="rId27"/>
    <p:sldId id="285" r:id="rId28"/>
    <p:sldId id="286" r:id="rId29"/>
    <p:sldId id="289" r:id="rId30"/>
    <p:sldId id="287" r:id="rId31"/>
    <p:sldId id="288" r:id="rId32"/>
    <p:sldId id="280" r:id="rId33"/>
    <p:sldId id="291" r:id="rId34"/>
    <p:sldId id="292" r:id="rId35"/>
    <p:sldId id="290" r:id="rId36"/>
    <p:sldId id="298" r:id="rId37"/>
    <p:sldId id="296" r:id="rId38"/>
    <p:sldId id="297" r:id="rId39"/>
    <p:sldId id="293" r:id="rId40"/>
    <p:sldId id="294" r:id="rId41"/>
    <p:sldId id="299"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D0340-0DEF-3CB4-D9E9-7F991723D29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A474778-42B2-34A4-BF41-5C985630F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460E12C-7EA9-61B4-5B69-197FD0798424}"/>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44399A89-7611-AB60-B4F0-FBB5B77CB5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9FC73D-4DB3-0469-55BF-E6C660E40988}"/>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219073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FBC70-61E5-9A80-8B4F-4EEFA1450AD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65CF87-BD98-51B5-6A01-2C5EF57D589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A079BD-70AD-17CA-9E7D-C06DF4A12FE3}"/>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E1C497CC-00F1-6EE3-E835-B8AE7E458F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60331E-E8D9-6A33-A233-75F57584D05F}"/>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205131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DDF30B-D0F6-1387-C50E-C391F98D54F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9B96335-A5E0-79A1-3991-81EA1873ADD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2D676D-70F3-600E-B190-B6C0434CFE58}"/>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16F90FC4-E21D-FC20-67DF-25C377678F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30875F-5535-F7B5-A7E1-5D37AA2C0009}"/>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413548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4CBA7-A12C-AF68-149C-6D93932805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43CD7C-1EF3-2CD7-34CE-26768392199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938D30-9075-7785-6998-DE2AB82A2954}"/>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853DB750-BFE5-D294-9E25-C3FC8CD955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F6B11E-38BA-F155-9776-E184A7FEDE62}"/>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334041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6F96D-49EF-8185-3D99-B9E9B2617B2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342E2B-1012-35D0-28BA-896FA5034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D13BB46-B2BB-0C03-88F7-B57FEB3EAC0A}"/>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49D06B68-68B3-413C-37C5-FC39D5098C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02A5DF-ABC8-AB72-9642-1F68F8A65E8A}"/>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398421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16739-AB4A-60B4-0431-7BB9EA1EF24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287DD5-DC78-64BC-6E0D-0B5A90795FA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8A73BCD-6B29-0171-7343-27D719C98C3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8A147B3-CB7E-BF09-14AA-A0291C03A63F}"/>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1A2A59BE-6848-D258-C52E-0F2B040366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6570067-DF3C-590B-6F64-BAF78E62A570}"/>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34243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2502C-CF29-C3E8-4A83-75DA523223E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5F9A8D-A0BE-7B51-1E1C-4A62CA20E8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5943C07-969E-5849-B463-B46A9BAC62B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63758F8-F78E-3F6F-E9A1-7C575FF57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192A7E-5069-14D3-17F7-BF582C84559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6D87747-18B9-EEE1-6919-2CC1ECE3256D}"/>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8" name="Espace réservé du pied de page 7">
            <a:extLst>
              <a:ext uri="{FF2B5EF4-FFF2-40B4-BE49-F238E27FC236}">
                <a16:creationId xmlns:a16="http://schemas.microsoft.com/office/drawing/2014/main" id="{59C09D98-27B1-C0C9-C9D4-07BD57B5328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F40C145-5E38-7A57-8AA2-431FA2E9ED7D}"/>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412079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3B8DE-856A-39D2-27B8-D6611E4D73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80355EF-97D4-D6EF-A98E-F81D0B5F49C7}"/>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4" name="Espace réservé du pied de page 3">
            <a:extLst>
              <a:ext uri="{FF2B5EF4-FFF2-40B4-BE49-F238E27FC236}">
                <a16:creationId xmlns:a16="http://schemas.microsoft.com/office/drawing/2014/main" id="{CBA5245C-9B5B-2A8B-6DF5-E97F091D301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D4F88D0-7823-F0D4-B2B7-6561E327275F}"/>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301696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B8FE1C6-33BB-35ED-961C-34B7A4D0A7F9}"/>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3" name="Espace réservé du pied de page 2">
            <a:extLst>
              <a:ext uri="{FF2B5EF4-FFF2-40B4-BE49-F238E27FC236}">
                <a16:creationId xmlns:a16="http://schemas.microsoft.com/office/drawing/2014/main" id="{4E3AB450-1CE2-F39B-33D6-AF0895241CC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2CAD9D6-DA5F-CAFF-B306-DFE11C0DE5D4}"/>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254173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DACA1-6E7D-0DDC-6AF6-DF13D9377C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659B76B-DE1F-5A1A-76AA-B43936EF9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763B7A-E49B-7B58-A354-FADCC6602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F94269-5A5D-F903-4D99-BDFA599C9899}"/>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EB85A00A-16DF-C381-34D8-58D5350E08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97D3AA-6FE2-9C26-2824-EF1D32865759}"/>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72490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0EF96-8B85-DF5C-2C44-E742EC35FD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C6687C3-0773-5D6B-8EE8-9453F3E5BE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40C9794-0035-E3C7-3162-AE5BE81EC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CC79A9D-E1A5-7BA4-D42E-FE0EE665389C}"/>
              </a:ext>
            </a:extLst>
          </p:cNvPr>
          <p:cNvSpPr>
            <a:spLocks noGrp="1"/>
          </p:cNvSpPr>
          <p:nvPr>
            <p:ph type="dt" sz="half" idx="10"/>
          </p:nvPr>
        </p:nvSpPr>
        <p:spPr/>
        <p:txBody>
          <a:bodyPr/>
          <a:lstStyle/>
          <a:p>
            <a:fld id="{41032A19-18EA-4780-971A-B0515A1074EA}"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E9E07E6A-6761-FDEB-DD18-9FB7E0B65E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6DFEDE-25CA-1568-D588-797BC4D4D357}"/>
              </a:ext>
            </a:extLst>
          </p:cNvPr>
          <p:cNvSpPr>
            <a:spLocks noGrp="1"/>
          </p:cNvSpPr>
          <p:nvPr>
            <p:ph type="sldNum" sz="quarter" idx="12"/>
          </p:nvPr>
        </p:nvSpPr>
        <p:spPr/>
        <p:txBody>
          <a:bodyPr/>
          <a:lstStyle/>
          <a:p>
            <a:fld id="{048F06C0-D20F-4DA9-B420-8496032C4676}" type="slidenum">
              <a:rPr lang="fr-FR" smtClean="0"/>
              <a:t>‹N°›</a:t>
            </a:fld>
            <a:endParaRPr lang="fr-FR"/>
          </a:p>
        </p:txBody>
      </p:sp>
    </p:spTree>
    <p:extLst>
      <p:ext uri="{BB962C8B-B14F-4D97-AF65-F5344CB8AC3E}">
        <p14:creationId xmlns:p14="http://schemas.microsoft.com/office/powerpoint/2010/main" val="293884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A64C2D-1654-300F-A150-15E5084A20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10AE30F-82C2-0183-EE49-C63F457609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C213B1-E075-64CC-3C00-2F635D114A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32A19-18EA-4780-971A-B0515A1074E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96AAF93E-6311-8D7B-A71F-3DCF8E4A7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F5C2CC0-920D-E057-2697-3B388C698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F06C0-D20F-4DA9-B420-8496032C4676}" type="slidenum">
              <a:rPr lang="fr-FR" smtClean="0"/>
              <a:t>‹N°›</a:t>
            </a:fld>
            <a:endParaRPr lang="fr-FR"/>
          </a:p>
        </p:txBody>
      </p:sp>
    </p:spTree>
    <p:extLst>
      <p:ext uri="{BB962C8B-B14F-4D97-AF65-F5344CB8AC3E}">
        <p14:creationId xmlns:p14="http://schemas.microsoft.com/office/powerpoint/2010/main" val="781543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2C957C-1AA5-4EF9-BBE0-BD5333F48FAF}"/>
              </a:ext>
            </a:extLst>
          </p:cNvPr>
          <p:cNvSpPr txBox="1"/>
          <p:nvPr/>
        </p:nvSpPr>
        <p:spPr>
          <a:xfrm>
            <a:off x="3541424" y="648867"/>
            <a:ext cx="56474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Times New Roman"/>
                <a:cs typeface="Times New Roman"/>
              </a:rPr>
              <a:t>Université Mohamed </a:t>
            </a:r>
            <a:r>
              <a:rPr lang="fr-FR" sz="2000" b="1" dirty="0" err="1">
                <a:latin typeface="Times New Roman"/>
                <a:cs typeface="Times New Roman"/>
              </a:rPr>
              <a:t>Kheider</a:t>
            </a:r>
            <a:r>
              <a:rPr lang="fr-FR" sz="2000" b="1" dirty="0">
                <a:latin typeface="Times New Roman"/>
                <a:cs typeface="Times New Roman"/>
              </a:rPr>
              <a:t> –Biskra-</a:t>
            </a:r>
          </a:p>
          <a:p>
            <a:pPr algn="ctr"/>
            <a:r>
              <a:rPr lang="fr-FR" sz="2000" b="1" dirty="0">
                <a:latin typeface="Times New Roman"/>
                <a:cs typeface="Times New Roman"/>
              </a:rPr>
              <a:t>Faculté de sciences exactes et de sciences de la nature et de la vie</a:t>
            </a:r>
          </a:p>
          <a:p>
            <a:pPr algn="ctr"/>
            <a:r>
              <a:rPr lang="fr-FR" sz="2000" b="1" dirty="0">
                <a:latin typeface="Times New Roman"/>
                <a:cs typeface="Times New Roman"/>
              </a:rPr>
              <a:t>Département de sciences de la nature et de la vie</a:t>
            </a:r>
          </a:p>
        </p:txBody>
      </p:sp>
      <p:sp>
        <p:nvSpPr>
          <p:cNvPr id="6" name="Rectangle : coins arrondis 5">
            <a:extLst>
              <a:ext uri="{FF2B5EF4-FFF2-40B4-BE49-F238E27FC236}">
                <a16:creationId xmlns:a16="http://schemas.microsoft.com/office/drawing/2014/main" id="{C11A0266-48A7-57BD-2223-7ADC1BBA9574}"/>
              </a:ext>
            </a:extLst>
          </p:cNvPr>
          <p:cNvSpPr/>
          <p:nvPr/>
        </p:nvSpPr>
        <p:spPr>
          <a:xfrm>
            <a:off x="2225990" y="2832652"/>
            <a:ext cx="7418716" cy="25016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4000" b="1" dirty="0">
                <a:solidFill>
                  <a:srgbClr val="7030A0"/>
                </a:solidFill>
                <a:latin typeface="Times New Roman"/>
                <a:cs typeface="Calibri"/>
              </a:rPr>
              <a:t>Chapitre 02</a:t>
            </a:r>
          </a:p>
          <a:p>
            <a:pPr algn="ctr"/>
            <a:r>
              <a:rPr lang="fr-FR" sz="4000" b="1" dirty="0">
                <a:solidFill>
                  <a:srgbClr val="7030A0"/>
                </a:solidFill>
                <a:latin typeface="Times New Roman"/>
                <a:cs typeface="Calibri"/>
              </a:rPr>
              <a:t>Mutation et Mécanisme de réparation de l’ADN</a:t>
            </a:r>
          </a:p>
        </p:txBody>
      </p:sp>
      <p:sp>
        <p:nvSpPr>
          <p:cNvPr id="7" name="ZoneTexte 6">
            <a:extLst>
              <a:ext uri="{FF2B5EF4-FFF2-40B4-BE49-F238E27FC236}">
                <a16:creationId xmlns:a16="http://schemas.microsoft.com/office/drawing/2014/main" id="{E6AE745C-78DA-2100-0A55-F37C14DA3907}"/>
              </a:ext>
            </a:extLst>
          </p:cNvPr>
          <p:cNvSpPr txBox="1"/>
          <p:nvPr/>
        </p:nvSpPr>
        <p:spPr>
          <a:xfrm>
            <a:off x="6396361" y="5731565"/>
            <a:ext cx="558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2060"/>
                </a:solidFill>
                <a:cs typeface="Calibri"/>
              </a:rPr>
              <a:t>Réalisé par: Dr. </a:t>
            </a:r>
            <a:r>
              <a:rPr lang="fr-FR" sz="3200" b="1" dirty="0" err="1">
                <a:solidFill>
                  <a:srgbClr val="002060"/>
                </a:solidFill>
                <a:cs typeface="Calibri"/>
              </a:rPr>
              <a:t>Benabdallah</a:t>
            </a:r>
            <a:r>
              <a:rPr lang="fr-FR" sz="3200" b="1" dirty="0">
                <a:solidFill>
                  <a:srgbClr val="002060"/>
                </a:solidFill>
                <a:cs typeface="Calibri"/>
              </a:rPr>
              <a:t> F.</a:t>
            </a:r>
            <a:endParaRPr lang="fr-FR" sz="3200" b="1" dirty="0">
              <a:solidFill>
                <a:srgbClr val="002060"/>
              </a:solidFill>
            </a:endParaRPr>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FE9F44F-A713-AAD8-CB37-4BCA942199AA}"/>
              </a:ext>
            </a:extLst>
          </p:cNvPr>
          <p:cNvPicPr>
            <a:picLocks noChangeAspect="1"/>
          </p:cNvPicPr>
          <p:nvPr/>
        </p:nvPicPr>
        <p:blipFill>
          <a:blip r:embed="rId2"/>
          <a:stretch>
            <a:fillRect/>
          </a:stretch>
        </p:blipFill>
        <p:spPr>
          <a:xfrm>
            <a:off x="2464904" y="675860"/>
            <a:ext cx="6811617" cy="4638261"/>
          </a:xfrm>
          <a:prstGeom prst="rect">
            <a:avLst/>
          </a:prstGeom>
        </p:spPr>
      </p:pic>
      <p:sp>
        <p:nvSpPr>
          <p:cNvPr id="6" name="ZoneTexte 5">
            <a:extLst>
              <a:ext uri="{FF2B5EF4-FFF2-40B4-BE49-F238E27FC236}">
                <a16:creationId xmlns:a16="http://schemas.microsoft.com/office/drawing/2014/main" id="{9BD93A16-E7BF-0DF9-19C1-F231D739C255}"/>
              </a:ext>
            </a:extLst>
          </p:cNvPr>
          <p:cNvSpPr txBox="1"/>
          <p:nvPr/>
        </p:nvSpPr>
        <p:spPr>
          <a:xfrm>
            <a:off x="1338470" y="5658678"/>
            <a:ext cx="5870713" cy="461665"/>
          </a:xfrm>
          <a:prstGeom prst="rect">
            <a:avLst/>
          </a:prstGeom>
          <a:noFill/>
        </p:spPr>
        <p:txBody>
          <a:bodyPr wrap="square" rtlCol="0">
            <a:spAutoFit/>
          </a:bodyPr>
          <a:lstStyle/>
          <a:p>
            <a:r>
              <a:rPr lang="fr-FR" sz="2400" b="1" dirty="0"/>
              <a:t>Mutation chromosomique par translocation</a:t>
            </a:r>
          </a:p>
        </p:txBody>
      </p:sp>
    </p:spTree>
    <p:extLst>
      <p:ext uri="{BB962C8B-B14F-4D97-AF65-F5344CB8AC3E}">
        <p14:creationId xmlns:p14="http://schemas.microsoft.com/office/powerpoint/2010/main" val="14439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D649C63-E744-D50A-5493-FF2C270CC899}"/>
              </a:ext>
            </a:extLst>
          </p:cNvPr>
          <p:cNvSpPr txBox="1"/>
          <p:nvPr/>
        </p:nvSpPr>
        <p:spPr>
          <a:xfrm>
            <a:off x="735495" y="1369009"/>
            <a:ext cx="5506279" cy="6001643"/>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lorsque le nombre de chromosomes est modifié, un ou plusieurs chromosomes sont ajoutés ou manquants:</a:t>
            </a:r>
          </a:p>
          <a:p>
            <a:pPr algn="just"/>
            <a:endParaRPr lang="fr-FR" sz="2400" dirty="0">
              <a:latin typeface="Times New Roman" panose="02020603050405020304" pitchFamily="18" charset="0"/>
              <a:cs typeface="Times New Roman" panose="02020603050405020304" pitchFamily="18" charset="0"/>
            </a:endParaRPr>
          </a:p>
          <a:p>
            <a:pPr algn="just"/>
            <a:r>
              <a:rPr lang="fr-FR" sz="2400" i="1" dirty="0">
                <a:solidFill>
                  <a:srgbClr val="FF0066"/>
                </a:solidFill>
                <a:latin typeface="Times New Roman" panose="02020603050405020304" pitchFamily="18" charset="0"/>
                <a:cs typeface="Times New Roman" panose="02020603050405020304" pitchFamily="18" charset="0"/>
              </a:rPr>
              <a:t>Euploïdies</a:t>
            </a:r>
            <a:r>
              <a:rPr lang="fr-FR" sz="2400" dirty="0">
                <a:latin typeface="Times New Roman" panose="02020603050405020304" pitchFamily="18" charset="0"/>
                <a:cs typeface="Times New Roman" panose="02020603050405020304" pitchFamily="18" charset="0"/>
              </a:rPr>
              <a:t>: ce sont des variations numériques touchant de la même façon </a:t>
            </a:r>
          </a:p>
          <a:p>
            <a:pPr algn="just"/>
            <a:r>
              <a:rPr lang="fr-FR" sz="2400" dirty="0">
                <a:latin typeface="Times New Roman" panose="02020603050405020304" pitchFamily="18" charset="0"/>
                <a:cs typeface="Times New Roman" panose="02020603050405020304" pitchFamily="18" charset="0"/>
              </a:rPr>
              <a:t>toute la garniture chromosomique (chaque chromosome a subit la même variation </a:t>
            </a:r>
          </a:p>
          <a:p>
            <a:pPr algn="just"/>
            <a:r>
              <a:rPr lang="fr-FR" sz="2400" dirty="0">
                <a:latin typeface="Times New Roman" panose="02020603050405020304" pitchFamily="18" charset="0"/>
                <a:cs typeface="Times New Roman" panose="02020603050405020304" pitchFamily="18" charset="0"/>
              </a:rPr>
              <a:t>numérique).</a:t>
            </a:r>
          </a:p>
          <a:p>
            <a:pPr algn="just"/>
            <a:endParaRPr lang="fr-FR" sz="2400" dirty="0">
              <a:latin typeface="Times New Roman" panose="02020603050405020304" pitchFamily="18" charset="0"/>
              <a:cs typeface="Times New Roman" panose="02020603050405020304" pitchFamily="18" charset="0"/>
            </a:endParaRPr>
          </a:p>
          <a:p>
            <a:pPr algn="just"/>
            <a:r>
              <a:rPr lang="fr-FR" sz="2400" i="1" dirty="0">
                <a:solidFill>
                  <a:srgbClr val="FF0066"/>
                </a:solidFill>
                <a:latin typeface="Times New Roman" panose="02020603050405020304" pitchFamily="18" charset="0"/>
                <a:cs typeface="Times New Roman" panose="02020603050405020304" pitchFamily="18" charset="0"/>
              </a:rPr>
              <a:t>L’aneuploïdie</a:t>
            </a:r>
            <a:r>
              <a:rPr lang="fr-FR" sz="2400" i="1" dirty="0">
                <a:latin typeface="Times New Roman" panose="02020603050405020304" pitchFamily="18" charset="0"/>
                <a:cs typeface="Times New Roman" panose="02020603050405020304" pitchFamily="18" charset="0"/>
              </a:rPr>
              <a:t>:</a:t>
            </a:r>
            <a:r>
              <a:rPr lang="fr-FR" sz="2400" dirty="0">
                <a:solidFill>
                  <a:schemeClr val="accent4">
                    <a:lumMod val="75000"/>
                  </a:schemeClr>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ce sont des variations numériques chromosomiques, mais qui </a:t>
            </a:r>
          </a:p>
          <a:p>
            <a:pPr algn="just"/>
            <a:r>
              <a:rPr lang="fr-FR" sz="2400" dirty="0">
                <a:latin typeface="Times New Roman" panose="02020603050405020304" pitchFamily="18" charset="0"/>
                <a:cs typeface="Times New Roman" panose="02020603050405020304" pitchFamily="18" charset="0"/>
              </a:rPr>
              <a:t>ne touchent pas de la même façon tous les chromosomes.</a:t>
            </a:r>
          </a:p>
          <a:p>
            <a:pPr algn="just"/>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E9940437-0B21-00E0-3E97-788F995AE25E}"/>
              </a:ext>
            </a:extLst>
          </p:cNvPr>
          <p:cNvSpPr txBox="1"/>
          <p:nvPr/>
        </p:nvSpPr>
        <p:spPr>
          <a:xfrm>
            <a:off x="735495" y="809247"/>
            <a:ext cx="6096000" cy="461665"/>
          </a:xfrm>
          <a:prstGeom prst="rect">
            <a:avLst/>
          </a:prstGeom>
          <a:noFill/>
        </p:spPr>
        <p:txBody>
          <a:bodyPr wrap="square">
            <a:spAutoFit/>
          </a:bodyPr>
          <a:lstStyle/>
          <a:p>
            <a:r>
              <a:rPr lang="fr-FR" sz="2400" b="1" dirty="0">
                <a:solidFill>
                  <a:srgbClr val="7030A0"/>
                </a:solidFill>
                <a:latin typeface="Times New Roman" panose="02020603050405020304" pitchFamily="18" charset="0"/>
                <a:cs typeface="Times New Roman" panose="02020603050405020304" pitchFamily="18" charset="0"/>
              </a:rPr>
              <a:t>3)Les mutations génomiques</a:t>
            </a:r>
          </a:p>
        </p:txBody>
      </p:sp>
      <p:pic>
        <p:nvPicPr>
          <p:cNvPr id="2" name="Image 1">
            <a:extLst>
              <a:ext uri="{FF2B5EF4-FFF2-40B4-BE49-F238E27FC236}">
                <a16:creationId xmlns:a16="http://schemas.microsoft.com/office/drawing/2014/main" id="{521D02BA-3CF6-248A-C519-E67A88F725E5}"/>
              </a:ext>
            </a:extLst>
          </p:cNvPr>
          <p:cNvPicPr>
            <a:picLocks noChangeAspect="1"/>
          </p:cNvPicPr>
          <p:nvPr/>
        </p:nvPicPr>
        <p:blipFill rotWithShape="1">
          <a:blip r:embed="rId2"/>
          <a:srcRect l="59456" r="6033"/>
          <a:stretch/>
        </p:blipFill>
        <p:spPr>
          <a:xfrm>
            <a:off x="7015175" y="3570597"/>
            <a:ext cx="4207566" cy="2989301"/>
          </a:xfrm>
          <a:prstGeom prst="rect">
            <a:avLst/>
          </a:prstGeom>
        </p:spPr>
      </p:pic>
      <p:pic>
        <p:nvPicPr>
          <p:cNvPr id="4" name="Image 3">
            <a:extLst>
              <a:ext uri="{FF2B5EF4-FFF2-40B4-BE49-F238E27FC236}">
                <a16:creationId xmlns:a16="http://schemas.microsoft.com/office/drawing/2014/main" id="{DC8FDCCF-E298-9E8D-488A-92D9DAF1B4E8}"/>
              </a:ext>
            </a:extLst>
          </p:cNvPr>
          <p:cNvPicPr>
            <a:picLocks noChangeAspect="1"/>
          </p:cNvPicPr>
          <p:nvPr/>
        </p:nvPicPr>
        <p:blipFill>
          <a:blip r:embed="rId3"/>
          <a:stretch>
            <a:fillRect/>
          </a:stretch>
        </p:blipFill>
        <p:spPr>
          <a:xfrm>
            <a:off x="6365819" y="0"/>
            <a:ext cx="5506279" cy="3319670"/>
          </a:xfrm>
          <a:prstGeom prst="rect">
            <a:avLst/>
          </a:prstGeom>
        </p:spPr>
      </p:pic>
    </p:spTree>
    <p:extLst>
      <p:ext uri="{BB962C8B-B14F-4D97-AF65-F5344CB8AC3E}">
        <p14:creationId xmlns:p14="http://schemas.microsoft.com/office/powerpoint/2010/main" val="294330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588853A-43C7-B53A-79D4-8C9899BB6C45}"/>
              </a:ext>
            </a:extLst>
          </p:cNvPr>
          <p:cNvSpPr txBox="1"/>
          <p:nvPr/>
        </p:nvSpPr>
        <p:spPr>
          <a:xfrm>
            <a:off x="1285461" y="1100557"/>
            <a:ext cx="9978887" cy="1938992"/>
          </a:xfrm>
          <a:prstGeom prst="rect">
            <a:avLst/>
          </a:prstGeom>
          <a:noFill/>
        </p:spPr>
        <p:txBody>
          <a:bodyPr wrap="square">
            <a:spAutoFit/>
          </a:bodyPr>
          <a:lstStyle/>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Les mutations dues à </a:t>
            </a:r>
            <a:r>
              <a:rPr lang="fr-FR" sz="2400" u="sng" dirty="0">
                <a:latin typeface="Times New Roman" panose="02020603050405020304" pitchFamily="18" charset="0"/>
                <a:cs typeface="Times New Roman" panose="02020603050405020304" pitchFamily="18" charset="0"/>
              </a:rPr>
              <a:t>des changements naturels de la structure de l’ADN </a:t>
            </a:r>
            <a:r>
              <a:rPr lang="fr-FR" sz="2400" dirty="0">
                <a:latin typeface="Times New Roman" panose="02020603050405020304" pitchFamily="18" charset="0"/>
                <a:cs typeface="Times New Roman" panose="02020603050405020304" pitchFamily="18" charset="0"/>
              </a:rPr>
              <a:t>sont appelées </a:t>
            </a:r>
            <a:r>
              <a:rPr lang="fr-FR" sz="2400" dirty="0">
                <a:solidFill>
                  <a:srgbClr val="FF0000"/>
                </a:solidFill>
                <a:latin typeface="Times New Roman" panose="02020603050405020304" pitchFamily="18" charset="0"/>
                <a:cs typeface="Times New Roman" panose="02020603050405020304" pitchFamily="18" charset="0"/>
              </a:rPr>
              <a:t>mutations spontanées ou naturelles (endogènes)</a:t>
            </a:r>
            <a:r>
              <a:rPr lang="fr-FR" sz="2400" dirty="0">
                <a:latin typeface="Times New Roman" panose="02020603050405020304" pitchFamily="18" charset="0"/>
                <a:cs typeface="Times New Roman" panose="02020603050405020304" pitchFamily="18" charset="0"/>
              </a:rPr>
              <a:t>. Les mutations dues à des changements provoqués par </a:t>
            </a:r>
            <a:r>
              <a:rPr lang="fr-FR" sz="2400" u="sng" dirty="0">
                <a:latin typeface="Times New Roman" panose="02020603050405020304" pitchFamily="18" charset="0"/>
                <a:cs typeface="Times New Roman" panose="02020603050405020304" pitchFamily="18" charset="0"/>
              </a:rPr>
              <a:t>des agents chimiques ou physiques </a:t>
            </a:r>
            <a:r>
              <a:rPr lang="fr-FR" sz="2400" dirty="0">
                <a:latin typeface="Times New Roman" panose="02020603050405020304" pitchFamily="18" charset="0"/>
                <a:cs typeface="Times New Roman" panose="02020603050405020304" pitchFamily="18" charset="0"/>
              </a:rPr>
              <a:t>dans l’environnement sont des </a:t>
            </a:r>
            <a:r>
              <a:rPr lang="fr-FR" sz="2400" dirty="0">
                <a:solidFill>
                  <a:srgbClr val="FF0000"/>
                </a:solidFill>
                <a:latin typeface="Times New Roman" panose="02020603050405020304" pitchFamily="18" charset="0"/>
                <a:cs typeface="Times New Roman" panose="02020603050405020304" pitchFamily="18" charset="0"/>
              </a:rPr>
              <a:t>mutations induites (exogènes)</a:t>
            </a:r>
            <a:r>
              <a:rPr lang="fr-FR" sz="2400" dirty="0">
                <a:latin typeface="Times New Roman" panose="02020603050405020304" pitchFamily="18" charset="0"/>
                <a:cs typeface="Times New Roman" panose="02020603050405020304" pitchFamily="18" charset="0"/>
              </a:rPr>
              <a:t>. </a:t>
            </a:r>
          </a:p>
        </p:txBody>
      </p:sp>
      <p:sp>
        <p:nvSpPr>
          <p:cNvPr id="6" name="ZoneTexte 5">
            <a:extLst>
              <a:ext uri="{FF2B5EF4-FFF2-40B4-BE49-F238E27FC236}">
                <a16:creationId xmlns:a16="http://schemas.microsoft.com/office/drawing/2014/main" id="{D5448463-396A-8634-04F7-57C0C3F9ED67}"/>
              </a:ext>
            </a:extLst>
          </p:cNvPr>
          <p:cNvSpPr txBox="1"/>
          <p:nvPr/>
        </p:nvSpPr>
        <p:spPr>
          <a:xfrm flipH="1">
            <a:off x="1529959" y="768626"/>
            <a:ext cx="4035953" cy="523220"/>
          </a:xfrm>
          <a:prstGeom prst="rect">
            <a:avLst/>
          </a:prstGeom>
          <a:noFill/>
        </p:spPr>
        <p:txBody>
          <a:bodyPr wrap="square" rtlCol="0">
            <a:spAutoFit/>
          </a:bodyPr>
          <a:lstStyle/>
          <a:p>
            <a:r>
              <a:rPr lang="fr-FR" sz="2800" b="1" dirty="0">
                <a:solidFill>
                  <a:srgbClr val="C00000"/>
                </a:solidFill>
              </a:rPr>
              <a:t>Origine des mutations</a:t>
            </a:r>
          </a:p>
        </p:txBody>
      </p:sp>
      <p:sp>
        <p:nvSpPr>
          <p:cNvPr id="7" name="ZoneTexte 6">
            <a:extLst>
              <a:ext uri="{FF2B5EF4-FFF2-40B4-BE49-F238E27FC236}">
                <a16:creationId xmlns:a16="http://schemas.microsoft.com/office/drawing/2014/main" id="{8C21D80E-37B7-D9C6-9004-E38F2D16BD73}"/>
              </a:ext>
            </a:extLst>
          </p:cNvPr>
          <p:cNvSpPr txBox="1"/>
          <p:nvPr/>
        </p:nvSpPr>
        <p:spPr>
          <a:xfrm>
            <a:off x="1285461" y="2749254"/>
            <a:ext cx="10124660" cy="3416320"/>
          </a:xfrm>
          <a:prstGeom prst="rect">
            <a:avLst/>
          </a:prstGeom>
          <a:noFill/>
        </p:spPr>
        <p:txBody>
          <a:bodyPr wrap="square">
            <a:spAutoFit/>
          </a:bodyPr>
          <a:lstStyle/>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majorité des dommages endogènes à l'ADN proviennent du fait </a:t>
            </a:r>
            <a:r>
              <a:rPr lang="fr-FR" sz="2400" u="sng" dirty="0">
                <a:latin typeface="Times New Roman" panose="02020603050405020304" pitchFamily="18" charset="0"/>
                <a:cs typeface="Times New Roman" panose="02020603050405020304" pitchFamily="18" charset="0"/>
              </a:rPr>
              <a:t>que l'ADN chimiquement actif s'engage dans des réactions hydrolytiques et oxydatives avec l'eau et les espèces réactives de l'oxygène (ROS), respectivement, qui sont naturellement présentes dans les cellules</a:t>
            </a:r>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Les dommages exogènes à l’ADN se produisent lorsque </a:t>
            </a:r>
            <a:r>
              <a:rPr lang="fr-FR" sz="2400" u="sng" dirty="0">
                <a:latin typeface="Times New Roman" panose="02020603050405020304" pitchFamily="18" charset="0"/>
                <a:cs typeface="Times New Roman" panose="02020603050405020304" pitchFamily="18" charset="0"/>
              </a:rPr>
              <a:t>des agents environnementaux, physiques et chimiques endommagent l’ADN. Les exemples incluent les UV et les rayonnements ionisants (IR), les agents alkylants.</a:t>
            </a:r>
          </a:p>
        </p:txBody>
      </p:sp>
    </p:spTree>
    <p:extLst>
      <p:ext uri="{BB962C8B-B14F-4D97-AF65-F5344CB8AC3E}">
        <p14:creationId xmlns:p14="http://schemas.microsoft.com/office/powerpoint/2010/main" val="206211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0E4E368-8F01-D825-5F69-55826B7BFCCA}"/>
              </a:ext>
            </a:extLst>
          </p:cNvPr>
          <p:cNvSpPr txBox="1"/>
          <p:nvPr/>
        </p:nvSpPr>
        <p:spPr>
          <a:xfrm>
            <a:off x="450575" y="503583"/>
            <a:ext cx="10058400" cy="4893647"/>
          </a:xfrm>
          <a:prstGeom prst="rect">
            <a:avLst/>
          </a:prstGeom>
          <a:noFill/>
        </p:spPr>
        <p:txBody>
          <a:bodyPr wrap="square" rtlCol="0">
            <a:spAutoFit/>
          </a:bodyPr>
          <a:lstStyle/>
          <a:p>
            <a:pPr marL="342900" indent="-342900" algn="just">
              <a:buFont typeface="Wingdings" panose="05000000000000000000" pitchFamily="2" charset="2"/>
              <a:buChar char="v"/>
            </a:pPr>
            <a:r>
              <a:rPr lang="fr-FR" sz="2400" b="1" dirty="0">
                <a:solidFill>
                  <a:srgbClr val="0070C0"/>
                </a:solidFill>
                <a:latin typeface="Times New Roman" panose="02020603050405020304" pitchFamily="18" charset="0"/>
                <a:cs typeface="Times New Roman" panose="02020603050405020304" pitchFamily="18" charset="0"/>
              </a:rPr>
              <a:t>Agents provocant les dommages endogènes</a:t>
            </a:r>
          </a:p>
          <a:p>
            <a:pPr marL="342900" indent="-342900" algn="just">
              <a:buFont typeface="Wingdings" panose="05000000000000000000" pitchFamily="2" charset="2"/>
              <a:buChar char="v"/>
            </a:pPr>
            <a:endParaRPr lang="fr-FR" sz="2400" b="1" dirty="0">
              <a:solidFill>
                <a:srgbClr val="0070C0"/>
              </a:solidFill>
              <a:latin typeface="Times New Roman" panose="02020603050405020304" pitchFamily="18" charset="0"/>
              <a:cs typeface="Times New Roman" panose="02020603050405020304" pitchFamily="18" charset="0"/>
            </a:endParaRPr>
          </a:p>
          <a:p>
            <a:pPr algn="just"/>
            <a:r>
              <a:rPr lang="fr-FR" sz="2400" b="1" i="1" dirty="0">
                <a:solidFill>
                  <a:srgbClr val="00B050"/>
                </a:solidFill>
                <a:latin typeface="Times New Roman" panose="02020603050405020304" pitchFamily="18" charset="0"/>
                <a:cs typeface="Times New Roman" panose="02020603050405020304" pitchFamily="18" charset="0"/>
              </a:rPr>
              <a:t>1-Tautomères</a:t>
            </a:r>
          </a:p>
          <a:p>
            <a:pPr algn="just"/>
            <a:endParaRPr lang="fr-FR" sz="2400" b="1" i="1" dirty="0">
              <a:solidFill>
                <a:srgbClr val="00B050"/>
              </a:solidFill>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Chaque base peut en effet exister sous deux formes appelées </a:t>
            </a:r>
            <a:r>
              <a:rPr lang="fr-FR" sz="2400" b="1" dirty="0">
                <a:latin typeface="Times New Roman" panose="02020603050405020304" pitchFamily="18" charset="0"/>
                <a:cs typeface="Times New Roman" panose="02020603050405020304" pitchFamily="18" charset="0"/>
              </a:rPr>
              <a:t>tautomères</a:t>
            </a:r>
            <a:r>
              <a:rPr lang="fr-FR" sz="2400" dirty="0">
                <a:latin typeface="Times New Roman" panose="02020603050405020304" pitchFamily="18" charset="0"/>
                <a:cs typeface="Times New Roman" panose="02020603050405020304" pitchFamily="18" charset="0"/>
              </a:rPr>
              <a:t> ou </a:t>
            </a:r>
            <a:r>
              <a:rPr lang="fr-FR" sz="2400" b="1" dirty="0">
                <a:latin typeface="Times New Roman" panose="02020603050405020304" pitchFamily="18" charset="0"/>
                <a:cs typeface="Times New Roman" panose="02020603050405020304" pitchFamily="18" charset="0"/>
              </a:rPr>
              <a:t>isomères </a:t>
            </a:r>
            <a:r>
              <a:rPr lang="fr-FR" sz="2400" dirty="0">
                <a:latin typeface="Times New Roman" panose="02020603050405020304" pitchFamily="18" charset="0"/>
                <a:cs typeface="Times New Roman" panose="02020603050405020304" pitchFamily="18" charset="0"/>
              </a:rPr>
              <a:t>structuraux. Chacune des formes présente des propriétés d’appariement différentes et les formes rares peuvent leurrer l’ADN polymérase. Des erreurs peuvent se produire lors de la réplication de l’ADN.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Celles-ci peuvent résulter  d’une incorporation incorrecte de nucléotide liée à la tautomérisation des bases.</a:t>
            </a:r>
          </a:p>
          <a:p>
            <a:pPr algn="just"/>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10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90AD6A-618F-3C9D-9908-C44C3298817C}"/>
              </a:ext>
            </a:extLst>
          </p:cNvPr>
          <p:cNvPicPr>
            <a:picLocks noChangeAspect="1"/>
          </p:cNvPicPr>
          <p:nvPr/>
        </p:nvPicPr>
        <p:blipFill>
          <a:blip r:embed="rId2"/>
          <a:stretch>
            <a:fillRect/>
          </a:stretch>
        </p:blipFill>
        <p:spPr>
          <a:xfrm>
            <a:off x="1179027" y="198782"/>
            <a:ext cx="9833946" cy="6659217"/>
          </a:xfrm>
          <a:prstGeom prst="rect">
            <a:avLst/>
          </a:prstGeom>
        </p:spPr>
      </p:pic>
      <p:sp>
        <p:nvSpPr>
          <p:cNvPr id="5" name="ZoneTexte 4">
            <a:extLst>
              <a:ext uri="{FF2B5EF4-FFF2-40B4-BE49-F238E27FC236}">
                <a16:creationId xmlns:a16="http://schemas.microsoft.com/office/drawing/2014/main" id="{CEA1B246-C81E-7C1A-0F3B-E7C31909C754}"/>
              </a:ext>
            </a:extLst>
          </p:cNvPr>
          <p:cNvSpPr txBox="1"/>
          <p:nvPr/>
        </p:nvSpPr>
        <p:spPr>
          <a:xfrm>
            <a:off x="675861" y="543339"/>
            <a:ext cx="2332382" cy="830997"/>
          </a:xfrm>
          <a:prstGeom prst="rect">
            <a:avLst/>
          </a:prstGeom>
          <a:noFill/>
        </p:spPr>
        <p:txBody>
          <a:bodyPr wrap="square" rtlCol="0">
            <a:spAutoFit/>
          </a:bodyPr>
          <a:lstStyle/>
          <a:p>
            <a:r>
              <a:rPr lang="fr-FR" sz="2400" b="1" dirty="0"/>
              <a:t>Tautomères des bases azotés</a:t>
            </a:r>
          </a:p>
        </p:txBody>
      </p:sp>
    </p:spTree>
    <p:extLst>
      <p:ext uri="{BB962C8B-B14F-4D97-AF65-F5344CB8AC3E}">
        <p14:creationId xmlns:p14="http://schemas.microsoft.com/office/powerpoint/2010/main" val="124349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4F9010A-DA2B-1217-5D25-B46449A9AEA7}"/>
              </a:ext>
            </a:extLst>
          </p:cNvPr>
          <p:cNvSpPr txBox="1"/>
          <p:nvPr/>
        </p:nvSpPr>
        <p:spPr>
          <a:xfrm>
            <a:off x="689112" y="408730"/>
            <a:ext cx="10310191"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2-Désamination spontanée des bases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Des processus de désamination sont fréquemment observés, conduisant à la transformation, par ex:  de cytosine en uracile, ou de méthyl-cytosine en thymine.</a:t>
            </a:r>
          </a:p>
        </p:txBody>
      </p:sp>
      <p:pic>
        <p:nvPicPr>
          <p:cNvPr id="6" name="Image 5">
            <a:extLst>
              <a:ext uri="{FF2B5EF4-FFF2-40B4-BE49-F238E27FC236}">
                <a16:creationId xmlns:a16="http://schemas.microsoft.com/office/drawing/2014/main" id="{7F4B89F7-6EBB-ECB6-7993-2B322FC27A4F}"/>
              </a:ext>
            </a:extLst>
          </p:cNvPr>
          <p:cNvPicPr>
            <a:picLocks noChangeAspect="1"/>
          </p:cNvPicPr>
          <p:nvPr/>
        </p:nvPicPr>
        <p:blipFill>
          <a:blip r:embed="rId2"/>
          <a:stretch>
            <a:fillRect/>
          </a:stretch>
        </p:blipFill>
        <p:spPr>
          <a:xfrm>
            <a:off x="1775791" y="2228849"/>
            <a:ext cx="8070574" cy="3641863"/>
          </a:xfrm>
          <a:prstGeom prst="rect">
            <a:avLst/>
          </a:prstGeom>
        </p:spPr>
      </p:pic>
      <p:sp>
        <p:nvSpPr>
          <p:cNvPr id="2" name="Rectangle 1">
            <a:extLst>
              <a:ext uri="{FF2B5EF4-FFF2-40B4-BE49-F238E27FC236}">
                <a16:creationId xmlns:a16="http://schemas.microsoft.com/office/drawing/2014/main" id="{E0A50982-DBEF-13D3-CC06-5FB75DF7A65E}"/>
              </a:ext>
            </a:extLst>
          </p:cNvPr>
          <p:cNvSpPr/>
          <p:nvPr/>
        </p:nvSpPr>
        <p:spPr>
          <a:xfrm>
            <a:off x="3856383" y="3723861"/>
            <a:ext cx="490330" cy="2650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2">
            <a:extLst>
              <a:ext uri="{FF2B5EF4-FFF2-40B4-BE49-F238E27FC236}">
                <a16:creationId xmlns:a16="http://schemas.microsoft.com/office/drawing/2014/main" id="{88FB517A-ADC6-42D8-3310-EFB364DCF9E1}"/>
              </a:ext>
            </a:extLst>
          </p:cNvPr>
          <p:cNvSpPr/>
          <p:nvPr/>
        </p:nvSpPr>
        <p:spPr>
          <a:xfrm>
            <a:off x="6682409" y="3703983"/>
            <a:ext cx="490330" cy="2650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89724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6FB7FAA-0496-ED58-EF0A-7E7A64FC9DC6}"/>
              </a:ext>
            </a:extLst>
          </p:cNvPr>
          <p:cNvSpPr txBox="1"/>
          <p:nvPr/>
        </p:nvSpPr>
        <p:spPr>
          <a:xfrm>
            <a:off x="543338" y="297821"/>
            <a:ext cx="1088003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3-Dommages oxydatifs de l’ADN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Les ROS sont les sous-produits typiques de la chaîne de transport d'électrons au cours de la respiration cellulaire dans les organismes aérobies et sont en outre dérivés de catabolisme oxydatif….</a:t>
            </a:r>
          </a:p>
        </p:txBody>
      </p:sp>
      <p:sp>
        <p:nvSpPr>
          <p:cNvPr id="7" name="ZoneTexte 6">
            <a:extLst>
              <a:ext uri="{FF2B5EF4-FFF2-40B4-BE49-F238E27FC236}">
                <a16:creationId xmlns:a16="http://schemas.microsoft.com/office/drawing/2014/main" id="{678E8A48-B730-4528-8480-6CEA09A74B58}"/>
              </a:ext>
            </a:extLst>
          </p:cNvPr>
          <p:cNvSpPr txBox="1"/>
          <p:nvPr/>
        </p:nvSpPr>
        <p:spPr>
          <a:xfrm>
            <a:off x="543338" y="1904753"/>
            <a:ext cx="10747514" cy="1569660"/>
          </a:xfrm>
          <a:prstGeom prst="rect">
            <a:avLst/>
          </a:prstGeom>
          <a:noFill/>
        </p:spPr>
        <p:txBody>
          <a:bodyPr wrap="square">
            <a:spAutoFit/>
          </a:bodyPr>
          <a:lstStyle/>
          <a:p>
            <a:pPr algn="just"/>
            <a:r>
              <a:rPr lang="fr-FR" sz="2400" dirty="0">
                <a:solidFill>
                  <a:srgbClr val="333333"/>
                </a:solidFill>
                <a:latin typeface="Times New Roman" panose="02020603050405020304" pitchFamily="18" charset="0"/>
                <a:cs typeface="Times New Roman" panose="02020603050405020304" pitchFamily="18" charset="0"/>
              </a:rPr>
              <a:t>E</a:t>
            </a:r>
            <a:r>
              <a:rPr lang="fr-FR" sz="2400" b="0" i="0" dirty="0">
                <a:solidFill>
                  <a:srgbClr val="333333"/>
                </a:solidFill>
                <a:effectLst/>
                <a:latin typeface="Times New Roman" panose="02020603050405020304" pitchFamily="18" charset="0"/>
                <a:cs typeface="Times New Roman" panose="02020603050405020304" pitchFamily="18" charset="0"/>
              </a:rPr>
              <a:t>n excès, les espèces ROS peuvent provoquer un total de 100 différentes lésions oxydatives de bases et modifications du 2-désoxyribose.</a:t>
            </a:r>
          </a:p>
          <a:p>
            <a:pPr algn="just"/>
            <a:r>
              <a:rPr lang="fr-FR" sz="2400" dirty="0">
                <a:solidFill>
                  <a:srgbClr val="333333"/>
                </a:solidFill>
                <a:latin typeface="Times New Roman" panose="02020603050405020304" pitchFamily="18" charset="0"/>
                <a:cs typeface="Times New Roman" panose="02020603050405020304" pitchFamily="18" charset="0"/>
              </a:rPr>
              <a:t>Ex: La thymine est convertie en Thymidine-glycol et la guanine est convertie en 8-oxo-7,8-dihydro-desoxyguanine, qui s’apparient incorrectement.</a:t>
            </a:r>
            <a:endParaRPr lang="fr-FR" sz="2400"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CCBD4F90-923B-8214-AF7D-E514D3D67FF7}"/>
              </a:ext>
            </a:extLst>
          </p:cNvPr>
          <p:cNvPicPr>
            <a:picLocks noChangeAspect="1"/>
          </p:cNvPicPr>
          <p:nvPr/>
        </p:nvPicPr>
        <p:blipFill rotWithShape="1">
          <a:blip r:embed="rId2"/>
          <a:srcRect r="18870" b="144"/>
          <a:stretch/>
        </p:blipFill>
        <p:spPr>
          <a:xfrm>
            <a:off x="106017" y="3697357"/>
            <a:ext cx="6665844" cy="3021496"/>
          </a:xfrm>
          <a:prstGeom prst="rect">
            <a:avLst/>
          </a:prstGeom>
        </p:spPr>
      </p:pic>
      <p:sp>
        <p:nvSpPr>
          <p:cNvPr id="9" name="Rectangle 8">
            <a:extLst>
              <a:ext uri="{FF2B5EF4-FFF2-40B4-BE49-F238E27FC236}">
                <a16:creationId xmlns:a16="http://schemas.microsoft.com/office/drawing/2014/main" id="{BB6DC514-0A72-8863-41E0-E5A93F0A79A0}"/>
              </a:ext>
            </a:extLst>
          </p:cNvPr>
          <p:cNvSpPr/>
          <p:nvPr/>
        </p:nvSpPr>
        <p:spPr>
          <a:xfrm>
            <a:off x="2332383" y="3697357"/>
            <a:ext cx="1842052" cy="3710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9">
            <a:extLst>
              <a:ext uri="{FF2B5EF4-FFF2-40B4-BE49-F238E27FC236}">
                <a16:creationId xmlns:a16="http://schemas.microsoft.com/office/drawing/2014/main" id="{FF1982F9-BC9B-A380-8189-E390A9FEDCEE}"/>
              </a:ext>
            </a:extLst>
          </p:cNvPr>
          <p:cNvSpPr/>
          <p:nvPr/>
        </p:nvSpPr>
        <p:spPr>
          <a:xfrm>
            <a:off x="6215270" y="3869635"/>
            <a:ext cx="927652" cy="21998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1" name="Image 10">
            <a:extLst>
              <a:ext uri="{FF2B5EF4-FFF2-40B4-BE49-F238E27FC236}">
                <a16:creationId xmlns:a16="http://schemas.microsoft.com/office/drawing/2014/main" id="{22DCB795-017E-63C0-3190-25941659D9B5}"/>
              </a:ext>
            </a:extLst>
          </p:cNvPr>
          <p:cNvPicPr>
            <a:picLocks noChangeAspect="1"/>
          </p:cNvPicPr>
          <p:nvPr/>
        </p:nvPicPr>
        <p:blipFill rotWithShape="1">
          <a:blip r:embed="rId3"/>
          <a:srcRect l="42753" t="10913" r="3804"/>
          <a:stretch/>
        </p:blipFill>
        <p:spPr>
          <a:xfrm>
            <a:off x="7010402" y="3600451"/>
            <a:ext cx="5083657" cy="2959728"/>
          </a:xfrm>
          <a:prstGeom prst="rect">
            <a:avLst/>
          </a:prstGeom>
        </p:spPr>
      </p:pic>
      <p:sp>
        <p:nvSpPr>
          <p:cNvPr id="2" name="Rectangle 1">
            <a:extLst>
              <a:ext uri="{FF2B5EF4-FFF2-40B4-BE49-F238E27FC236}">
                <a16:creationId xmlns:a16="http://schemas.microsoft.com/office/drawing/2014/main" id="{568CEA4A-A579-C43F-4C15-8CD05B5D0F76}"/>
              </a:ext>
            </a:extLst>
          </p:cNvPr>
          <p:cNvSpPr/>
          <p:nvPr/>
        </p:nvSpPr>
        <p:spPr>
          <a:xfrm>
            <a:off x="4346713" y="5685183"/>
            <a:ext cx="1338470" cy="47707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31167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35BE530-923D-8609-979F-A8E232FCB240}"/>
              </a:ext>
            </a:extLst>
          </p:cNvPr>
          <p:cNvPicPr>
            <a:picLocks noChangeAspect="1"/>
          </p:cNvPicPr>
          <p:nvPr/>
        </p:nvPicPr>
        <p:blipFill rotWithShape="1">
          <a:blip r:embed="rId2"/>
          <a:srcRect r="41488"/>
          <a:stretch/>
        </p:blipFill>
        <p:spPr>
          <a:xfrm>
            <a:off x="2047874" y="834887"/>
            <a:ext cx="8076787" cy="5062330"/>
          </a:xfrm>
          <a:prstGeom prst="rect">
            <a:avLst/>
          </a:prstGeom>
        </p:spPr>
      </p:pic>
      <p:sp>
        <p:nvSpPr>
          <p:cNvPr id="5" name="ZoneTexte 4">
            <a:extLst>
              <a:ext uri="{FF2B5EF4-FFF2-40B4-BE49-F238E27FC236}">
                <a16:creationId xmlns:a16="http://schemas.microsoft.com/office/drawing/2014/main" id="{7A7EA438-117F-095F-967E-12490B2DF63C}"/>
              </a:ext>
            </a:extLst>
          </p:cNvPr>
          <p:cNvSpPr txBox="1"/>
          <p:nvPr/>
        </p:nvSpPr>
        <p:spPr>
          <a:xfrm>
            <a:off x="1033670" y="5168347"/>
            <a:ext cx="4412974"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Dommages causées par les ROS</a:t>
            </a:r>
          </a:p>
        </p:txBody>
      </p:sp>
    </p:spTree>
    <p:extLst>
      <p:ext uri="{BB962C8B-B14F-4D97-AF65-F5344CB8AC3E}">
        <p14:creationId xmlns:p14="http://schemas.microsoft.com/office/powerpoint/2010/main" val="180570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F46A25-B128-F9B4-C6E5-5BC8C6911861}"/>
              </a:ext>
            </a:extLst>
          </p:cNvPr>
          <p:cNvSpPr txBox="1"/>
          <p:nvPr/>
        </p:nvSpPr>
        <p:spPr>
          <a:xfrm>
            <a:off x="424069" y="802118"/>
            <a:ext cx="11025809" cy="1938992"/>
          </a:xfrm>
          <a:prstGeom prst="rect">
            <a:avLst/>
          </a:prstGeom>
          <a:noFill/>
        </p:spPr>
        <p:txBody>
          <a:bodyPr wrap="square">
            <a:spAutoFit/>
          </a:bodyPr>
          <a:lstStyle/>
          <a:p>
            <a:pPr algn="just"/>
            <a:r>
              <a:rPr lang="fr-FR" sz="2400" b="1" i="1" dirty="0">
                <a:solidFill>
                  <a:srgbClr val="00B050"/>
                </a:solidFill>
                <a:latin typeface="Times New Roman" panose="02020603050405020304" pitchFamily="18" charset="0"/>
                <a:cs typeface="Times New Roman" panose="02020603050405020304" pitchFamily="18" charset="0"/>
              </a:rPr>
              <a:t>4-Méthylation de l’ADN (Alkylation)</a:t>
            </a:r>
          </a:p>
          <a:p>
            <a:pPr algn="just"/>
            <a:r>
              <a:rPr lang="fr-FR" sz="2400" dirty="0">
                <a:latin typeface="Times New Roman" panose="02020603050405020304" pitchFamily="18" charset="0"/>
                <a:cs typeface="Times New Roman" panose="02020603050405020304" pitchFamily="18" charset="0"/>
              </a:rPr>
              <a:t>La S-</a:t>
            </a:r>
            <a:r>
              <a:rPr lang="fr-FR" sz="2400" dirty="0" err="1">
                <a:latin typeface="Times New Roman" panose="02020603050405020304" pitchFamily="18" charset="0"/>
                <a:cs typeface="Times New Roman" panose="02020603050405020304" pitchFamily="18" charset="0"/>
              </a:rPr>
              <a:t>adénosylméthionine</a:t>
            </a:r>
            <a:r>
              <a:rPr lang="fr-FR" sz="2400" dirty="0">
                <a:latin typeface="Times New Roman" panose="02020603050405020304" pitchFamily="18" charset="0"/>
                <a:cs typeface="Times New Roman" panose="02020603050405020304" pitchFamily="18" charset="0"/>
              </a:rPr>
              <a:t> (SAM), qui est utilisée comme donneur de méthyle par les méthyltransférases lors des réactions normales de méthylation, peut également générer spontanément de </a:t>
            </a:r>
            <a:r>
              <a:rPr lang="fr-FR" sz="2400" dirty="0" err="1">
                <a:latin typeface="Times New Roman" panose="02020603050405020304" pitchFamily="18" charset="0"/>
                <a:cs typeface="Times New Roman" panose="02020603050405020304" pitchFamily="18" charset="0"/>
              </a:rPr>
              <a:t>méthylcytosine</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méthylguanine</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méthyladénine</a:t>
            </a:r>
            <a:r>
              <a:rPr lang="fr-FR" sz="2400" dirty="0">
                <a:latin typeface="Times New Roman" panose="02020603050405020304" pitchFamily="18" charset="0"/>
                <a:cs typeface="Times New Roman" panose="02020603050405020304" pitchFamily="18" charset="0"/>
              </a:rPr>
              <a:t> et </a:t>
            </a:r>
            <a:r>
              <a:rPr lang="fr-FR" sz="2400" dirty="0" err="1">
                <a:latin typeface="Times New Roman" panose="02020603050405020304" pitchFamily="18" charset="0"/>
                <a:cs typeface="Times New Roman" panose="02020603050405020304" pitchFamily="18" charset="0"/>
              </a:rPr>
              <a:t>méthylthymine</a:t>
            </a:r>
            <a:r>
              <a:rPr lang="fr-FR" sz="2400" dirty="0">
                <a:solidFill>
                  <a:srgbClr val="333333"/>
                </a:solidFill>
                <a:latin typeface="Times New Roman" panose="02020603050405020304" pitchFamily="18" charset="0"/>
                <a:cs typeface="Times New Roman" panose="02020603050405020304" pitchFamily="18" charset="0"/>
              </a:rPr>
              <a:t> qui s’apparient incorrectement.</a:t>
            </a:r>
            <a:endParaRPr lang="fr-FR" sz="2400"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EBC1FD8F-3825-19B2-23D5-AAFE1B867276}"/>
              </a:ext>
            </a:extLst>
          </p:cNvPr>
          <p:cNvPicPr>
            <a:picLocks noChangeAspect="1"/>
          </p:cNvPicPr>
          <p:nvPr/>
        </p:nvPicPr>
        <p:blipFill>
          <a:blip r:embed="rId2"/>
          <a:stretch>
            <a:fillRect/>
          </a:stretch>
        </p:blipFill>
        <p:spPr>
          <a:xfrm>
            <a:off x="940905" y="3190047"/>
            <a:ext cx="6903554" cy="2627658"/>
          </a:xfrm>
          <a:prstGeom prst="rect">
            <a:avLst/>
          </a:prstGeom>
        </p:spPr>
      </p:pic>
    </p:spTree>
    <p:extLst>
      <p:ext uri="{BB962C8B-B14F-4D97-AF65-F5344CB8AC3E}">
        <p14:creationId xmlns:p14="http://schemas.microsoft.com/office/powerpoint/2010/main" val="186428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D927932-9EEB-2809-64A4-FAABF3264C90}"/>
              </a:ext>
            </a:extLst>
          </p:cNvPr>
          <p:cNvSpPr txBox="1"/>
          <p:nvPr/>
        </p:nvSpPr>
        <p:spPr>
          <a:xfrm>
            <a:off x="702366" y="535203"/>
            <a:ext cx="11012556" cy="5262979"/>
          </a:xfrm>
          <a:prstGeom prst="rect">
            <a:avLst/>
          </a:prstGeom>
          <a:noFill/>
        </p:spPr>
        <p:txBody>
          <a:bodyPr wrap="square" rtlCol="0">
            <a:spAutoFit/>
          </a:bodyPr>
          <a:lstStyle/>
          <a:p>
            <a:pPr marL="342900" indent="-342900" algn="just">
              <a:buFont typeface="Wingdings" panose="05000000000000000000" pitchFamily="2" charset="2"/>
              <a:buChar char="v"/>
            </a:pPr>
            <a:r>
              <a:rPr lang="fr-FR" sz="2400" b="1" dirty="0">
                <a:solidFill>
                  <a:srgbClr val="0070C0"/>
                </a:solidFill>
                <a:latin typeface="Times New Roman" panose="02020603050405020304" pitchFamily="18" charset="0"/>
                <a:cs typeface="Times New Roman" panose="02020603050405020304" pitchFamily="18" charset="0"/>
              </a:rPr>
              <a:t>Agent provocant les dommages exogènes</a:t>
            </a:r>
          </a:p>
          <a:p>
            <a:pPr algn="just"/>
            <a:r>
              <a:rPr lang="fr-FR" sz="2400" b="1" dirty="0">
                <a:solidFill>
                  <a:srgbClr val="FF0066"/>
                </a:solidFill>
                <a:latin typeface="Times New Roman" panose="02020603050405020304" pitchFamily="18" charset="0"/>
                <a:cs typeface="Times New Roman" panose="02020603050405020304" pitchFamily="18" charset="0"/>
              </a:rPr>
              <a:t>*Agent physiques</a:t>
            </a:r>
          </a:p>
          <a:p>
            <a:pPr algn="just"/>
            <a:r>
              <a:rPr lang="fr-FR" sz="2400" i="1" dirty="0">
                <a:latin typeface="Times New Roman" panose="02020603050405020304" pitchFamily="18" charset="0"/>
                <a:cs typeface="Times New Roman" panose="02020603050405020304" pitchFamily="18" charset="0"/>
              </a:rPr>
              <a:t>1-Rayonnement ionisant </a:t>
            </a:r>
          </a:p>
          <a:p>
            <a:pPr algn="just"/>
            <a:r>
              <a:rPr lang="fr-FR" sz="2400" dirty="0">
                <a:latin typeface="Times New Roman" panose="02020603050405020304" pitchFamily="18" charset="0"/>
                <a:cs typeface="Times New Roman" panose="02020603050405020304" pitchFamily="18" charset="0"/>
              </a:rPr>
              <a:t>Les rayonnements ionisants peuvent causer </a:t>
            </a:r>
            <a:r>
              <a:rPr lang="fr-FR" sz="2400" u="sng" dirty="0">
                <a:latin typeface="Times New Roman" panose="02020603050405020304" pitchFamily="18" charset="0"/>
                <a:cs typeface="Times New Roman" panose="02020603050405020304" pitchFamily="18" charset="0"/>
              </a:rPr>
              <a:t>un stress oxydatif massif provoqué par l'élévation rapide des niveaux d'espèces de radicaux libres dans la cellule</a:t>
            </a:r>
            <a:r>
              <a:rPr lang="fr-FR" sz="2400" dirty="0">
                <a:latin typeface="Times New Roman" panose="02020603050405020304" pitchFamily="18" charset="0"/>
                <a:cs typeface="Times New Roman" panose="02020603050405020304" pitchFamily="18" charset="0"/>
              </a:rPr>
              <a:t>. De ce fait, </a:t>
            </a:r>
            <a:r>
              <a:rPr lang="fr-FR" sz="2400" u="sng" dirty="0">
                <a:latin typeface="Times New Roman" panose="02020603050405020304" pitchFamily="18" charset="0"/>
                <a:cs typeface="Times New Roman" panose="02020603050405020304" pitchFamily="18" charset="0"/>
              </a:rPr>
              <a:t>L’RI génère des lésions de base similaires à celui générées par les espèces ROS.</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De plus, les dérivés de sucre fragmentés et la perte de résidus de base terminaux aboutissent </a:t>
            </a:r>
            <a:r>
              <a:rPr lang="fr-FR" sz="2400" u="sng" dirty="0">
                <a:latin typeface="Times New Roman" panose="02020603050405020304" pitchFamily="18" charset="0"/>
                <a:cs typeface="Times New Roman" panose="02020603050405020304" pitchFamily="18" charset="0"/>
              </a:rPr>
              <a:t>à des lacunes monocaténaires.</a:t>
            </a:r>
          </a:p>
          <a:p>
            <a:pPr algn="just"/>
            <a:endParaRPr lang="fr-FR" sz="2400" i="1" dirty="0">
              <a:latin typeface="Times New Roman" panose="02020603050405020304" pitchFamily="18" charset="0"/>
              <a:cs typeface="Times New Roman" panose="02020603050405020304" pitchFamily="18" charset="0"/>
            </a:endParaRPr>
          </a:p>
          <a:p>
            <a:pPr algn="just"/>
            <a:r>
              <a:rPr lang="fr-FR" sz="2400" i="1" dirty="0">
                <a:latin typeface="Times New Roman" panose="02020603050405020304" pitchFamily="18" charset="0"/>
                <a:cs typeface="Times New Roman" panose="02020603050405020304" pitchFamily="18" charset="0"/>
              </a:rPr>
              <a:t>2-Radiation ultraviolet (UV)</a:t>
            </a:r>
          </a:p>
          <a:p>
            <a:pPr algn="just"/>
            <a:r>
              <a:rPr lang="fr-FR" sz="2400" dirty="0">
                <a:latin typeface="Times New Roman" panose="02020603050405020304" pitchFamily="18" charset="0"/>
                <a:cs typeface="Times New Roman" panose="02020603050405020304" pitchFamily="18" charset="0"/>
              </a:rPr>
              <a:t>les UV-C endommagent l'ADN principalement en provoquant des liaisons covalentes entre deux pyrimidines adjacentes (sur le même brin), comme les dimères de thymine les dimères volumineux déforment l'hélice, contribuant à la mutagénicité.</a:t>
            </a:r>
          </a:p>
        </p:txBody>
      </p:sp>
    </p:spTree>
    <p:extLst>
      <p:ext uri="{BB962C8B-B14F-4D97-AF65-F5344CB8AC3E}">
        <p14:creationId xmlns:p14="http://schemas.microsoft.com/office/powerpoint/2010/main" val="322466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FFD0BCC-E151-649D-60AF-A8FD01E9F0E9}"/>
              </a:ext>
            </a:extLst>
          </p:cNvPr>
          <p:cNvSpPr txBox="1"/>
          <p:nvPr/>
        </p:nvSpPr>
        <p:spPr>
          <a:xfrm>
            <a:off x="1152939" y="914400"/>
            <a:ext cx="3352800" cy="523220"/>
          </a:xfrm>
          <a:prstGeom prst="rect">
            <a:avLst/>
          </a:prstGeom>
          <a:noFill/>
        </p:spPr>
        <p:txBody>
          <a:bodyPr wrap="square" rtlCol="0">
            <a:spAutoFit/>
          </a:bodyPr>
          <a:lstStyle/>
          <a:p>
            <a:r>
              <a:rPr lang="fr-FR" sz="2800" b="1" dirty="0">
                <a:solidFill>
                  <a:srgbClr val="FF0066"/>
                </a:solidFill>
              </a:rPr>
              <a:t>1- Mutation</a:t>
            </a:r>
          </a:p>
        </p:txBody>
      </p:sp>
      <p:sp>
        <p:nvSpPr>
          <p:cNvPr id="6" name="ZoneTexte 5">
            <a:extLst>
              <a:ext uri="{FF2B5EF4-FFF2-40B4-BE49-F238E27FC236}">
                <a16:creationId xmlns:a16="http://schemas.microsoft.com/office/drawing/2014/main" id="{4FC3796F-C7CA-C521-5B0A-91BE748113D7}"/>
              </a:ext>
            </a:extLst>
          </p:cNvPr>
          <p:cNvSpPr txBox="1"/>
          <p:nvPr/>
        </p:nvSpPr>
        <p:spPr>
          <a:xfrm>
            <a:off x="808382" y="1712989"/>
            <a:ext cx="10455965" cy="4216539"/>
          </a:xfrm>
          <a:prstGeom prst="rect">
            <a:avLst/>
          </a:prstGeom>
          <a:noFill/>
        </p:spPr>
        <p:txBody>
          <a:bodyPr wrap="square">
            <a:spAutoFit/>
          </a:bodyPr>
          <a:lstStyle/>
          <a:p>
            <a:pPr algn="just"/>
            <a:r>
              <a:rPr lang="fr-FR" sz="2800" b="1" dirty="0">
                <a:solidFill>
                  <a:schemeClr val="accent2">
                    <a:lumMod val="75000"/>
                  </a:schemeClr>
                </a:solidFill>
                <a:latin typeface="Times New Roman" panose="02020603050405020304" pitchFamily="18" charset="0"/>
                <a:cs typeface="Times New Roman" panose="02020603050405020304" pitchFamily="18" charset="0"/>
              </a:rPr>
              <a:t>Définition</a:t>
            </a:r>
          </a:p>
          <a:p>
            <a:pPr algn="just"/>
            <a:r>
              <a:rPr lang="fr-FR" sz="2400" dirty="0">
                <a:latin typeface="Times New Roman" panose="02020603050405020304" pitchFamily="18" charset="0"/>
                <a:cs typeface="Times New Roman" panose="02020603050405020304" pitchFamily="18" charset="0"/>
              </a:rPr>
              <a:t>Une mutation est </a:t>
            </a:r>
            <a:r>
              <a:rPr lang="fr-FR" sz="2400" dirty="0">
                <a:solidFill>
                  <a:srgbClr val="FF0000"/>
                </a:solidFill>
                <a:latin typeface="Times New Roman" panose="02020603050405020304" pitchFamily="18" charset="0"/>
                <a:cs typeface="Times New Roman" panose="02020603050405020304" pitchFamily="18" charset="0"/>
              </a:rPr>
              <a:t>une modification </a:t>
            </a:r>
            <a:r>
              <a:rPr lang="fr-FR" sz="2400" dirty="0">
                <a:latin typeface="Times New Roman" panose="02020603050405020304" pitchFamily="18" charset="0"/>
                <a:cs typeface="Times New Roman" panose="02020603050405020304" pitchFamily="18" charset="0"/>
              </a:rPr>
              <a:t>(changement permanent) héréditaire dans la </a:t>
            </a:r>
            <a:r>
              <a:rPr lang="fr-FR" sz="2400" u="sng" dirty="0">
                <a:solidFill>
                  <a:srgbClr val="FF0000"/>
                </a:solidFill>
                <a:latin typeface="Times New Roman" panose="02020603050405020304" pitchFamily="18" charset="0"/>
                <a:cs typeface="Times New Roman" panose="02020603050405020304" pitchFamily="18" charset="0"/>
              </a:rPr>
              <a:t>séquence nucléotidique </a:t>
            </a:r>
            <a:r>
              <a:rPr lang="fr-FR" sz="2400" u="sng" dirty="0">
                <a:latin typeface="Times New Roman" panose="02020603050405020304" pitchFamily="18" charset="0"/>
                <a:cs typeface="Times New Roman" panose="02020603050405020304" pitchFamily="18" charset="0"/>
              </a:rPr>
              <a:t>du matériel génétique </a:t>
            </a:r>
            <a:r>
              <a:rPr lang="fr-FR" sz="2400" dirty="0">
                <a:latin typeface="Times New Roman" panose="02020603050405020304" pitchFamily="18" charset="0"/>
                <a:cs typeface="Times New Roman" panose="02020603050405020304" pitchFamily="18" charset="0"/>
              </a:rPr>
              <a:t>(dans le génome d'une cellule eucaryote ou procaryote ou d'un virus), qui peut engendrer des modifications phénotypiques.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Elles sont </a:t>
            </a:r>
            <a:r>
              <a:rPr lang="fr-FR" sz="2400" dirty="0">
                <a:solidFill>
                  <a:srgbClr val="FF0000"/>
                </a:solidFill>
                <a:latin typeface="Times New Roman" panose="02020603050405020304" pitchFamily="18" charset="0"/>
                <a:cs typeface="Times New Roman" panose="02020603050405020304" pitchFamily="18" charset="0"/>
              </a:rPr>
              <a:t>rarement réversibles </a:t>
            </a:r>
            <a:r>
              <a:rPr lang="fr-FR" sz="2400" dirty="0">
                <a:latin typeface="Times New Roman" panose="02020603050405020304" pitchFamily="18" charset="0"/>
                <a:cs typeface="Times New Roman" panose="02020603050405020304" pitchFamily="18" charset="0"/>
              </a:rPr>
              <a:t>et le gène muté est soit </a:t>
            </a:r>
            <a:r>
              <a:rPr lang="fr-FR" sz="2400" u="sng" dirty="0">
                <a:latin typeface="Times New Roman" panose="02020603050405020304" pitchFamily="18" charset="0"/>
                <a:cs typeface="Times New Roman" panose="02020603050405020304" pitchFamily="18" charset="0"/>
              </a:rPr>
              <a:t>réparé, soit détruit.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mutation peut être spontané ou provoqué par un agent mutagène, héréditaire (stable), brusque (discontinu), rare (10-6 à 10-9) et indépendant dans les caractères d'une bactérie, et qui est lié à une modification du génome bactérien (ADN).</a:t>
            </a:r>
          </a:p>
        </p:txBody>
      </p:sp>
    </p:spTree>
    <p:extLst>
      <p:ext uri="{BB962C8B-B14F-4D97-AF65-F5344CB8AC3E}">
        <p14:creationId xmlns:p14="http://schemas.microsoft.com/office/powerpoint/2010/main" val="8546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9643C0C-D904-6C45-1FB1-9F27725623F6}"/>
              </a:ext>
            </a:extLst>
          </p:cNvPr>
          <p:cNvPicPr>
            <a:picLocks noChangeAspect="1"/>
          </p:cNvPicPr>
          <p:nvPr/>
        </p:nvPicPr>
        <p:blipFill>
          <a:blip r:embed="rId2"/>
          <a:stretch>
            <a:fillRect/>
          </a:stretch>
        </p:blipFill>
        <p:spPr>
          <a:xfrm>
            <a:off x="1298713" y="728871"/>
            <a:ext cx="8845412" cy="4609892"/>
          </a:xfrm>
          <a:prstGeom prst="rect">
            <a:avLst/>
          </a:prstGeom>
        </p:spPr>
      </p:pic>
      <p:sp>
        <p:nvSpPr>
          <p:cNvPr id="5" name="ZoneTexte 4">
            <a:extLst>
              <a:ext uri="{FF2B5EF4-FFF2-40B4-BE49-F238E27FC236}">
                <a16:creationId xmlns:a16="http://schemas.microsoft.com/office/drawing/2014/main" id="{2B3FE9D9-E517-C0BB-12F4-A54365418BAC}"/>
              </a:ext>
            </a:extLst>
          </p:cNvPr>
          <p:cNvSpPr txBox="1"/>
          <p:nvPr/>
        </p:nvSpPr>
        <p:spPr>
          <a:xfrm>
            <a:off x="1855304" y="5857461"/>
            <a:ext cx="5446644" cy="461665"/>
          </a:xfrm>
          <a:prstGeom prst="rect">
            <a:avLst/>
          </a:prstGeom>
          <a:noFill/>
        </p:spPr>
        <p:txBody>
          <a:bodyPr wrap="square" rtlCol="0">
            <a:spAutoFit/>
          </a:bodyPr>
          <a:lstStyle/>
          <a:p>
            <a:r>
              <a:rPr lang="fr-FR" sz="2400" b="1" dirty="0"/>
              <a:t>Dommages sur l’ADN causées par l’RI</a:t>
            </a:r>
          </a:p>
        </p:txBody>
      </p:sp>
    </p:spTree>
    <p:extLst>
      <p:ext uri="{BB962C8B-B14F-4D97-AF65-F5344CB8AC3E}">
        <p14:creationId xmlns:p14="http://schemas.microsoft.com/office/powerpoint/2010/main" val="3974241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693FDCA-9C53-64D9-85C6-25D1F88FAE8E}"/>
              </a:ext>
            </a:extLst>
          </p:cNvPr>
          <p:cNvPicPr>
            <a:picLocks noChangeAspect="1"/>
          </p:cNvPicPr>
          <p:nvPr/>
        </p:nvPicPr>
        <p:blipFill>
          <a:blip r:embed="rId2"/>
          <a:stretch>
            <a:fillRect/>
          </a:stretch>
        </p:blipFill>
        <p:spPr>
          <a:xfrm>
            <a:off x="4138819" y="728871"/>
            <a:ext cx="7231546" cy="4267820"/>
          </a:xfrm>
          <a:prstGeom prst="rect">
            <a:avLst/>
          </a:prstGeom>
        </p:spPr>
      </p:pic>
    </p:spTree>
    <p:extLst>
      <p:ext uri="{BB962C8B-B14F-4D97-AF65-F5344CB8AC3E}">
        <p14:creationId xmlns:p14="http://schemas.microsoft.com/office/powerpoint/2010/main" val="8533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8A92E7C-589F-74C4-88C2-9FB8C204639C}"/>
              </a:ext>
            </a:extLst>
          </p:cNvPr>
          <p:cNvSpPr txBox="1"/>
          <p:nvPr/>
        </p:nvSpPr>
        <p:spPr>
          <a:xfrm>
            <a:off x="861391" y="969570"/>
            <a:ext cx="10760766" cy="6001643"/>
          </a:xfrm>
          <a:prstGeom prst="rect">
            <a:avLst/>
          </a:prstGeom>
          <a:noFill/>
        </p:spPr>
        <p:txBody>
          <a:bodyPr wrap="square">
            <a:spAutoFit/>
          </a:bodyPr>
          <a:lstStyle/>
          <a:p>
            <a:pPr algn="just"/>
            <a:r>
              <a:rPr lang="fr-FR" sz="2400" b="1" dirty="0">
                <a:solidFill>
                  <a:srgbClr val="FF0066"/>
                </a:solidFill>
                <a:latin typeface="Times New Roman" panose="02020603050405020304" pitchFamily="18" charset="0"/>
                <a:cs typeface="Times New Roman" panose="02020603050405020304" pitchFamily="18" charset="0"/>
              </a:rPr>
              <a:t>*Agent chimiques</a:t>
            </a:r>
          </a:p>
          <a:p>
            <a:pPr algn="just"/>
            <a:endParaRPr lang="fr-FR" sz="2400" b="1" i="1" dirty="0">
              <a:solidFill>
                <a:srgbClr val="00B050"/>
              </a:solidFill>
              <a:latin typeface="Times New Roman" panose="02020603050405020304" pitchFamily="18" charset="0"/>
              <a:cs typeface="Times New Roman" panose="02020603050405020304" pitchFamily="18" charset="0"/>
            </a:endParaRPr>
          </a:p>
          <a:p>
            <a:pPr algn="just"/>
            <a:r>
              <a:rPr lang="fr-FR" sz="2400" b="1" i="1" dirty="0">
                <a:solidFill>
                  <a:srgbClr val="00B050"/>
                </a:solidFill>
                <a:latin typeface="Times New Roman" panose="02020603050405020304" pitchFamily="18" charset="0"/>
                <a:cs typeface="Times New Roman" panose="02020603050405020304" pitchFamily="18" charset="0"/>
              </a:rPr>
              <a:t>1-Amines aromatiques</a:t>
            </a:r>
          </a:p>
          <a:p>
            <a:pPr algn="just"/>
            <a:r>
              <a:rPr lang="fr-FR" sz="2400" dirty="0">
                <a:latin typeface="Times New Roman" panose="02020603050405020304" pitchFamily="18" charset="0"/>
                <a:cs typeface="Times New Roman" panose="02020603050405020304" pitchFamily="18" charset="0"/>
              </a:rPr>
              <a:t>les amines aromatiques sont le 2-aminofluorène et ses dérivés, ils provoquent l’augmentation des substitutions de bases et des changements au niveau de cadre de lecture.</a:t>
            </a:r>
          </a:p>
          <a:p>
            <a:pPr algn="just"/>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algn="just"/>
            <a:r>
              <a:rPr lang="fr-FR" sz="2400" b="1" i="1" dirty="0">
                <a:solidFill>
                  <a:srgbClr val="00B050"/>
                </a:solidFill>
                <a:latin typeface="Times New Roman" panose="02020603050405020304" pitchFamily="18" charset="0"/>
                <a:cs typeface="Times New Roman" panose="02020603050405020304" pitchFamily="18" charset="0"/>
              </a:rPr>
              <a:t>2-Hydrocarbure Aromatique Polycyclique (agents intercalants)</a:t>
            </a:r>
          </a:p>
          <a:p>
            <a:pPr algn="just"/>
            <a:r>
              <a:rPr lang="fr-FR" sz="2400" dirty="0">
                <a:latin typeface="Times New Roman" panose="02020603050405020304" pitchFamily="18" charset="0"/>
                <a:cs typeface="Times New Roman" panose="02020603050405020304" pitchFamily="18" charset="0"/>
              </a:rPr>
              <a:t>La </a:t>
            </a:r>
            <a:r>
              <a:rPr lang="fr-FR" sz="2400" b="1" dirty="0" err="1">
                <a:latin typeface="Times New Roman" panose="02020603050405020304" pitchFamily="18" charset="0"/>
                <a:cs typeface="Times New Roman" panose="02020603050405020304" pitchFamily="18" charset="0"/>
              </a:rPr>
              <a:t>proflavine</a:t>
            </a:r>
            <a:r>
              <a:rPr lang="fr-FR" sz="2400" dirty="0">
                <a:latin typeface="Times New Roman" panose="02020603050405020304" pitchFamily="18" charset="0"/>
                <a:cs typeface="Times New Roman" panose="02020603050405020304" pitchFamily="18" charset="0"/>
              </a:rPr>
              <a:t> ou le </a:t>
            </a:r>
            <a:r>
              <a:rPr lang="fr-FR" sz="2400" b="1" dirty="0">
                <a:latin typeface="Times New Roman" panose="02020603050405020304" pitchFamily="18" charset="0"/>
                <a:cs typeface="Times New Roman" panose="02020603050405020304" pitchFamily="18" charset="0"/>
              </a:rPr>
              <a:t>bromure d'éthidium </a:t>
            </a:r>
            <a:r>
              <a:rPr lang="fr-FR" sz="2400" dirty="0">
                <a:latin typeface="Times New Roman" panose="02020603050405020304" pitchFamily="18" charset="0"/>
                <a:cs typeface="Times New Roman" panose="02020603050405020304" pitchFamily="18" charset="0"/>
              </a:rPr>
              <a:t>ont des structures plates et polycycliques. Ils peuvent se lier et s’intercaler dans l’ADN, c’est-à-dire qu’ils peuvent s’insérer entre des paires de bases empilées. </a:t>
            </a:r>
          </a:p>
          <a:p>
            <a:pPr algn="just"/>
            <a:r>
              <a:rPr lang="fr-FR" sz="2400" dirty="0">
                <a:latin typeface="Times New Roman" panose="02020603050405020304" pitchFamily="18" charset="0"/>
                <a:cs typeface="Times New Roman" panose="02020603050405020304" pitchFamily="18" charset="0"/>
              </a:rPr>
              <a:t>Si un segment de la matrice d'ADN est bouclé, l'ADN polymérase peut se répliquer au-delà de lui, générant ainsi une délétion (décalages du cadre de lecture).</a:t>
            </a:r>
          </a:p>
          <a:p>
            <a:pPr algn="just"/>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262478F4-965F-34C8-A0E6-2065E617F823}"/>
              </a:ext>
            </a:extLst>
          </p:cNvPr>
          <p:cNvPicPr>
            <a:picLocks noChangeAspect="1"/>
          </p:cNvPicPr>
          <p:nvPr/>
        </p:nvPicPr>
        <p:blipFill rotWithShape="1">
          <a:blip r:embed="rId2"/>
          <a:srcRect t="30474" b="32213"/>
          <a:stretch/>
        </p:blipFill>
        <p:spPr>
          <a:xfrm>
            <a:off x="6743700" y="2832652"/>
            <a:ext cx="3341204" cy="1192695"/>
          </a:xfrm>
          <a:prstGeom prst="rect">
            <a:avLst/>
          </a:prstGeom>
        </p:spPr>
      </p:pic>
    </p:spTree>
    <p:extLst>
      <p:ext uri="{BB962C8B-B14F-4D97-AF65-F5344CB8AC3E}">
        <p14:creationId xmlns:p14="http://schemas.microsoft.com/office/powerpoint/2010/main" val="1364372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E7DC0FC-BC4C-107E-7294-B71566DEB5B0}"/>
              </a:ext>
            </a:extLst>
          </p:cNvPr>
          <p:cNvSpPr txBox="1"/>
          <p:nvPr/>
        </p:nvSpPr>
        <p:spPr>
          <a:xfrm>
            <a:off x="609600" y="6162261"/>
            <a:ext cx="4412974"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Effets des Agents intercalants</a:t>
            </a:r>
          </a:p>
        </p:txBody>
      </p:sp>
      <p:pic>
        <p:nvPicPr>
          <p:cNvPr id="2" name="Image 1">
            <a:extLst>
              <a:ext uri="{FF2B5EF4-FFF2-40B4-BE49-F238E27FC236}">
                <a16:creationId xmlns:a16="http://schemas.microsoft.com/office/drawing/2014/main" id="{168F994F-4C8C-5101-54DD-5EEBDCC0F38D}"/>
              </a:ext>
            </a:extLst>
          </p:cNvPr>
          <p:cNvPicPr>
            <a:picLocks noChangeAspect="1"/>
          </p:cNvPicPr>
          <p:nvPr/>
        </p:nvPicPr>
        <p:blipFill rotWithShape="1">
          <a:blip r:embed="rId2"/>
          <a:srcRect t="15266" r="43623" b="3413"/>
          <a:stretch/>
        </p:blipFill>
        <p:spPr>
          <a:xfrm>
            <a:off x="702365" y="132522"/>
            <a:ext cx="5155096" cy="5577004"/>
          </a:xfrm>
          <a:prstGeom prst="rect">
            <a:avLst/>
          </a:prstGeom>
        </p:spPr>
      </p:pic>
      <p:pic>
        <p:nvPicPr>
          <p:cNvPr id="3" name="Image 2">
            <a:extLst>
              <a:ext uri="{FF2B5EF4-FFF2-40B4-BE49-F238E27FC236}">
                <a16:creationId xmlns:a16="http://schemas.microsoft.com/office/drawing/2014/main" id="{8C6C865F-6E57-DD25-9778-7238FAA53FEF}"/>
              </a:ext>
            </a:extLst>
          </p:cNvPr>
          <p:cNvPicPr>
            <a:picLocks noChangeAspect="1"/>
          </p:cNvPicPr>
          <p:nvPr/>
        </p:nvPicPr>
        <p:blipFill>
          <a:blip r:embed="rId3"/>
          <a:stretch>
            <a:fillRect/>
          </a:stretch>
        </p:blipFill>
        <p:spPr>
          <a:xfrm>
            <a:off x="6334541" y="1349651"/>
            <a:ext cx="5476875" cy="3867150"/>
          </a:xfrm>
          <a:prstGeom prst="rect">
            <a:avLst/>
          </a:prstGeom>
        </p:spPr>
      </p:pic>
    </p:spTree>
    <p:extLst>
      <p:ext uri="{BB962C8B-B14F-4D97-AF65-F5344CB8AC3E}">
        <p14:creationId xmlns:p14="http://schemas.microsoft.com/office/powerpoint/2010/main" val="693884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8F37F51-4B0C-1539-1C28-5A876D90FD4B}"/>
              </a:ext>
            </a:extLst>
          </p:cNvPr>
          <p:cNvSpPr txBox="1"/>
          <p:nvPr/>
        </p:nvSpPr>
        <p:spPr>
          <a:xfrm>
            <a:off x="689113" y="719075"/>
            <a:ext cx="10508974" cy="1569660"/>
          </a:xfrm>
          <a:prstGeom prst="rect">
            <a:avLst/>
          </a:prstGeom>
          <a:noFill/>
        </p:spPr>
        <p:txBody>
          <a:bodyPr wrap="square">
            <a:spAutoFit/>
          </a:bodyPr>
          <a:lstStyle/>
          <a:p>
            <a:pPr algn="just"/>
            <a:r>
              <a:rPr lang="fr-FR" sz="2400" b="1" i="1" dirty="0">
                <a:solidFill>
                  <a:srgbClr val="00B050"/>
                </a:solidFill>
                <a:latin typeface="Times New Roman" panose="02020603050405020304" pitchFamily="18" charset="0"/>
                <a:cs typeface="Times New Roman" panose="02020603050405020304" pitchFamily="18" charset="0"/>
              </a:rPr>
              <a:t>3-Analogues des bases </a:t>
            </a:r>
          </a:p>
          <a:p>
            <a:pPr algn="just"/>
            <a:r>
              <a:rPr lang="fr-FR" sz="2400" dirty="0">
                <a:latin typeface="Times New Roman" panose="02020603050405020304" pitchFamily="18" charset="0"/>
                <a:cs typeface="Times New Roman" panose="02020603050405020304" pitchFamily="18" charset="0"/>
              </a:rPr>
              <a:t>Certains analogues de base sont aussi à l’origine de mésappariement. Ainsi le 5-bromo-uracile, un analogue de la cytosine s’hybride préférentiellement à l’Adénine ; et le 2-amino- purine un analogue de l’adénine s’apparie avec la cytosine.</a:t>
            </a:r>
          </a:p>
        </p:txBody>
      </p:sp>
      <p:sp>
        <p:nvSpPr>
          <p:cNvPr id="7" name="ZoneTexte 6">
            <a:extLst>
              <a:ext uri="{FF2B5EF4-FFF2-40B4-BE49-F238E27FC236}">
                <a16:creationId xmlns:a16="http://schemas.microsoft.com/office/drawing/2014/main" id="{1C6F4DD3-2F76-2673-C43C-BE696D62E093}"/>
              </a:ext>
            </a:extLst>
          </p:cNvPr>
          <p:cNvSpPr txBox="1"/>
          <p:nvPr/>
        </p:nvSpPr>
        <p:spPr>
          <a:xfrm>
            <a:off x="841513" y="5538760"/>
            <a:ext cx="10508973" cy="1200329"/>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*Les toxines naturelles constituent une classe de composés génotoxiques et cancérigènes, normalement utilisés par les micro-organismes ou les champignons dans leurs réponses de défense.</a:t>
            </a:r>
          </a:p>
        </p:txBody>
      </p:sp>
      <p:pic>
        <p:nvPicPr>
          <p:cNvPr id="8" name="Image 7">
            <a:extLst>
              <a:ext uri="{FF2B5EF4-FFF2-40B4-BE49-F238E27FC236}">
                <a16:creationId xmlns:a16="http://schemas.microsoft.com/office/drawing/2014/main" id="{D2D0434F-FD0C-DE75-2CA9-CED71A7C9538}"/>
              </a:ext>
            </a:extLst>
          </p:cNvPr>
          <p:cNvPicPr>
            <a:picLocks noChangeAspect="1"/>
          </p:cNvPicPr>
          <p:nvPr/>
        </p:nvPicPr>
        <p:blipFill>
          <a:blip r:embed="rId2"/>
          <a:stretch>
            <a:fillRect/>
          </a:stretch>
        </p:blipFill>
        <p:spPr>
          <a:xfrm>
            <a:off x="159025" y="2694546"/>
            <a:ext cx="6347791" cy="2646079"/>
          </a:xfrm>
          <a:prstGeom prst="rect">
            <a:avLst/>
          </a:prstGeom>
        </p:spPr>
      </p:pic>
      <p:pic>
        <p:nvPicPr>
          <p:cNvPr id="9" name="Image 8">
            <a:extLst>
              <a:ext uri="{FF2B5EF4-FFF2-40B4-BE49-F238E27FC236}">
                <a16:creationId xmlns:a16="http://schemas.microsoft.com/office/drawing/2014/main" id="{6C7942AF-63E3-0FBF-A207-3F4021010913}"/>
              </a:ext>
            </a:extLst>
          </p:cNvPr>
          <p:cNvPicPr>
            <a:picLocks noChangeAspect="1"/>
          </p:cNvPicPr>
          <p:nvPr/>
        </p:nvPicPr>
        <p:blipFill>
          <a:blip r:embed="rId3"/>
          <a:stretch>
            <a:fillRect/>
          </a:stretch>
        </p:blipFill>
        <p:spPr>
          <a:xfrm>
            <a:off x="6957392" y="2694545"/>
            <a:ext cx="5075582" cy="2394289"/>
          </a:xfrm>
          <a:prstGeom prst="rect">
            <a:avLst/>
          </a:prstGeom>
        </p:spPr>
      </p:pic>
      <p:pic>
        <p:nvPicPr>
          <p:cNvPr id="2" name="Image 1">
            <a:extLst>
              <a:ext uri="{FF2B5EF4-FFF2-40B4-BE49-F238E27FC236}">
                <a16:creationId xmlns:a16="http://schemas.microsoft.com/office/drawing/2014/main" id="{B800333C-9C9D-AA7D-0079-D9417EC6F2F7}"/>
              </a:ext>
            </a:extLst>
          </p:cNvPr>
          <p:cNvPicPr>
            <a:picLocks noChangeAspect="1"/>
          </p:cNvPicPr>
          <p:nvPr/>
        </p:nvPicPr>
        <p:blipFill>
          <a:blip r:embed="rId4"/>
          <a:stretch>
            <a:fillRect/>
          </a:stretch>
        </p:blipFill>
        <p:spPr>
          <a:xfrm>
            <a:off x="2727669" y="2738661"/>
            <a:ext cx="3779147" cy="2102540"/>
          </a:xfrm>
          <a:prstGeom prst="rect">
            <a:avLst/>
          </a:prstGeom>
        </p:spPr>
      </p:pic>
      <p:sp>
        <p:nvSpPr>
          <p:cNvPr id="3" name="Rectangle 2">
            <a:extLst>
              <a:ext uri="{FF2B5EF4-FFF2-40B4-BE49-F238E27FC236}">
                <a16:creationId xmlns:a16="http://schemas.microsoft.com/office/drawing/2014/main" id="{4EE7915F-2E82-53BD-4B49-D1284A157F74}"/>
              </a:ext>
            </a:extLst>
          </p:cNvPr>
          <p:cNvSpPr/>
          <p:nvPr/>
        </p:nvSpPr>
        <p:spPr>
          <a:xfrm>
            <a:off x="2915478" y="4885316"/>
            <a:ext cx="3419061" cy="4553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a:t>Cytosine</a:t>
            </a:r>
          </a:p>
        </p:txBody>
      </p:sp>
    </p:spTree>
    <p:extLst>
      <p:ext uri="{BB962C8B-B14F-4D97-AF65-F5344CB8AC3E}">
        <p14:creationId xmlns:p14="http://schemas.microsoft.com/office/powerpoint/2010/main" val="2701107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3C1EE6D-48D1-960B-9512-97B53A8C97F2}"/>
              </a:ext>
            </a:extLst>
          </p:cNvPr>
          <p:cNvSpPr txBox="1"/>
          <p:nvPr/>
        </p:nvSpPr>
        <p:spPr>
          <a:xfrm>
            <a:off x="993913" y="609600"/>
            <a:ext cx="6215270" cy="523220"/>
          </a:xfrm>
          <a:prstGeom prst="rect">
            <a:avLst/>
          </a:prstGeom>
          <a:noFill/>
        </p:spPr>
        <p:txBody>
          <a:bodyPr wrap="square" rtlCol="0">
            <a:spAutoFit/>
          </a:bodyPr>
          <a:lstStyle/>
          <a:p>
            <a:r>
              <a:rPr lang="fr-FR" sz="2800" b="1" dirty="0">
                <a:solidFill>
                  <a:srgbClr val="FF0066"/>
                </a:solidFill>
              </a:rPr>
              <a:t>2-Mécanisme de réparation de l’ADN</a:t>
            </a:r>
          </a:p>
        </p:txBody>
      </p:sp>
      <p:sp>
        <p:nvSpPr>
          <p:cNvPr id="6" name="ZoneTexte 5">
            <a:extLst>
              <a:ext uri="{FF2B5EF4-FFF2-40B4-BE49-F238E27FC236}">
                <a16:creationId xmlns:a16="http://schemas.microsoft.com/office/drawing/2014/main" id="{6ADFF889-F7BB-1F68-8596-69FB26AA9FD5}"/>
              </a:ext>
            </a:extLst>
          </p:cNvPr>
          <p:cNvSpPr txBox="1"/>
          <p:nvPr/>
        </p:nvSpPr>
        <p:spPr>
          <a:xfrm>
            <a:off x="351182" y="1132820"/>
            <a:ext cx="11489635" cy="5632311"/>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Le nombre de lésion par jour et par cellule est compris entre </a:t>
            </a:r>
            <a:r>
              <a:rPr lang="fr-FR" sz="2400" b="1" dirty="0">
                <a:latin typeface="Times New Roman" panose="02020603050405020304" pitchFamily="18" charset="0"/>
                <a:cs typeface="Times New Roman" panose="02020603050405020304" pitchFamily="18" charset="0"/>
              </a:rPr>
              <a:t>1000&lt;lésions&lt;1000000</a:t>
            </a:r>
            <a:r>
              <a:rPr lang="fr-FR" sz="2400" dirty="0">
                <a:latin typeface="Times New Roman" panose="02020603050405020304" pitchFamily="18" charset="0"/>
                <a:cs typeface="Times New Roman" panose="02020603050405020304" pitchFamily="18" charset="0"/>
              </a:rPr>
              <a:t>. </a:t>
            </a:r>
          </a:p>
          <a:p>
            <a:pPr algn="just"/>
            <a:r>
              <a:rPr lang="fr-FR" sz="2400" dirty="0">
                <a:latin typeface="Times New Roman" panose="02020603050405020304" pitchFamily="18" charset="0"/>
                <a:cs typeface="Times New Roman" panose="02020603050405020304" pitchFamily="18" charset="0"/>
              </a:rPr>
              <a:t>À titre d’exemple, une cellule de mammifères perd spontanément environ 10.000 purines de son ADN dans une période cellulaire de 20 heures à 37 ° C.</a:t>
            </a:r>
          </a:p>
          <a:p>
            <a:pPr algn="just"/>
            <a:r>
              <a:rPr lang="fr-FR" sz="2400" dirty="0">
                <a:latin typeface="Times New Roman" panose="02020603050405020304" pitchFamily="18" charset="0"/>
                <a:cs typeface="Times New Roman" panose="02020603050405020304" pitchFamily="18" charset="0"/>
              </a:rPr>
              <a:t>Les mécanismes de réparation de l’ADN regroupent un ensemble de phénomènes que toute cellule (eucaryote ou procaryote) met en œuvre </a:t>
            </a:r>
            <a:r>
              <a:rPr lang="fr-FR" sz="2400" u="sng" dirty="0">
                <a:latin typeface="Times New Roman" panose="02020603050405020304" pitchFamily="18" charset="0"/>
                <a:cs typeface="Times New Roman" panose="02020603050405020304" pitchFamily="18" charset="0"/>
              </a:rPr>
              <a:t>pour identifier (reconnaitre) et corriger les dommages de son ADN génomique</a:t>
            </a:r>
            <a:r>
              <a:rPr lang="fr-FR" sz="2400" dirty="0">
                <a:latin typeface="Times New Roman" panose="02020603050405020304" pitchFamily="18" charset="0"/>
                <a:cs typeface="Times New Roman" panose="02020603050405020304" pitchFamily="18" charset="0"/>
              </a:rPr>
              <a:t>.</a:t>
            </a:r>
          </a:p>
          <a:p>
            <a:pPr algn="just"/>
            <a:r>
              <a:rPr lang="fr-FR" sz="2400" dirty="0">
                <a:latin typeface="Times New Roman" panose="02020603050405020304" pitchFamily="18" charset="0"/>
                <a:cs typeface="Times New Roman" panose="02020603050405020304" pitchFamily="18" charset="0"/>
              </a:rPr>
              <a:t>La vitesse et le taux de réparation de l’ADN dépend de nombreux facteurs, comme </a:t>
            </a:r>
            <a:r>
              <a:rPr lang="fr-FR" sz="2400" u="sng" dirty="0">
                <a:latin typeface="Times New Roman" panose="02020603050405020304" pitchFamily="18" charset="0"/>
                <a:cs typeface="Times New Roman" panose="02020603050405020304" pitchFamily="18" charset="0"/>
              </a:rPr>
              <a:t>le type de cellules, l’âge de la cellule et l’environnement extracellulaire</a:t>
            </a:r>
            <a:r>
              <a:rPr lang="fr-FR" sz="2400" dirty="0">
                <a:latin typeface="Times New Roman" panose="02020603050405020304" pitchFamily="18" charset="0"/>
                <a:cs typeface="Times New Roman" panose="02020603050405020304" pitchFamily="18" charset="0"/>
              </a:rPr>
              <a:t>. </a:t>
            </a:r>
          </a:p>
          <a:p>
            <a:pPr algn="just"/>
            <a:r>
              <a:rPr lang="fr-FR" sz="2400" dirty="0">
                <a:latin typeface="Times New Roman" panose="02020603050405020304" pitchFamily="18" charset="0"/>
                <a:cs typeface="Times New Roman" panose="02020603050405020304" pitchFamily="18" charset="0"/>
              </a:rPr>
              <a:t>Une cellule qui a accumulé </a:t>
            </a:r>
            <a:r>
              <a:rPr lang="fr-FR" sz="2400" u="sng" dirty="0">
                <a:latin typeface="Times New Roman" panose="02020603050405020304" pitchFamily="18" charset="0"/>
                <a:cs typeface="Times New Roman" panose="02020603050405020304" pitchFamily="18" charset="0"/>
              </a:rPr>
              <a:t>une grande quantité de dommage sur son ADN</a:t>
            </a:r>
            <a:r>
              <a:rPr lang="fr-FR" sz="2400" dirty="0">
                <a:latin typeface="Times New Roman" panose="02020603050405020304" pitchFamily="18" charset="0"/>
                <a:cs typeface="Times New Roman" panose="02020603050405020304" pitchFamily="18" charset="0"/>
              </a:rPr>
              <a:t>, ou une cellule qui </a:t>
            </a:r>
            <a:r>
              <a:rPr lang="fr-FR" sz="2400" u="sng" dirty="0">
                <a:latin typeface="Times New Roman" panose="02020603050405020304" pitchFamily="18" charset="0"/>
                <a:cs typeface="Times New Roman" panose="02020603050405020304" pitchFamily="18" charset="0"/>
              </a:rPr>
              <a:t>n’est plus capable d’effectuer efficacement les réparations des dommages </a:t>
            </a:r>
            <a:r>
              <a:rPr lang="fr-FR" sz="2400" dirty="0">
                <a:latin typeface="Times New Roman" panose="02020603050405020304" pitchFamily="18" charset="0"/>
                <a:cs typeface="Times New Roman" panose="02020603050405020304" pitchFamily="18" charset="0"/>
              </a:rPr>
              <a:t>subis sur son ADN, peut entrer dans l’un des trois états suivants :</a:t>
            </a:r>
          </a:p>
          <a:p>
            <a:pPr algn="just"/>
            <a:r>
              <a:rPr lang="fr-FR" sz="2400" dirty="0">
                <a:latin typeface="Times New Roman" panose="02020603050405020304" pitchFamily="18" charset="0"/>
                <a:cs typeface="Times New Roman" panose="02020603050405020304" pitchFamily="18" charset="0"/>
              </a:rPr>
              <a:t>-	un état de dormance irréversible, connu sous le nom de </a:t>
            </a:r>
            <a:r>
              <a:rPr lang="fr-FR" sz="2400" dirty="0">
                <a:solidFill>
                  <a:srgbClr val="FF0066"/>
                </a:solidFill>
                <a:latin typeface="Times New Roman" panose="02020603050405020304" pitchFamily="18" charset="0"/>
                <a:cs typeface="Times New Roman" panose="02020603050405020304" pitchFamily="18" charset="0"/>
              </a:rPr>
              <a:t>sénescence</a:t>
            </a:r>
          </a:p>
          <a:p>
            <a:pPr algn="just"/>
            <a:r>
              <a:rPr lang="fr-FR" sz="2400" dirty="0">
                <a:latin typeface="Times New Roman" panose="02020603050405020304" pitchFamily="18" charset="0"/>
                <a:cs typeface="Times New Roman" panose="02020603050405020304" pitchFamily="18" charset="0"/>
              </a:rPr>
              <a:t>-	une </a:t>
            </a:r>
            <a:r>
              <a:rPr lang="fr-FR" sz="2400" dirty="0">
                <a:solidFill>
                  <a:srgbClr val="FF0066"/>
                </a:solidFill>
                <a:latin typeface="Times New Roman" panose="02020603050405020304" pitchFamily="18" charset="0"/>
                <a:cs typeface="Times New Roman" panose="02020603050405020304" pitchFamily="18" charset="0"/>
              </a:rPr>
              <a:t>apoptose</a:t>
            </a:r>
            <a:r>
              <a:rPr lang="fr-FR" sz="2400" dirty="0">
                <a:latin typeface="Times New Roman" panose="02020603050405020304" pitchFamily="18" charset="0"/>
                <a:cs typeface="Times New Roman" panose="02020603050405020304" pitchFamily="18" charset="0"/>
              </a:rPr>
              <a:t> ou mort cellulaire programmée</a:t>
            </a:r>
          </a:p>
          <a:p>
            <a:pPr algn="just"/>
            <a:r>
              <a:rPr lang="fr-FR" sz="2400" dirty="0">
                <a:latin typeface="Times New Roman" panose="02020603050405020304" pitchFamily="18" charset="0"/>
                <a:cs typeface="Times New Roman" panose="02020603050405020304" pitchFamily="18" charset="0"/>
              </a:rPr>
              <a:t>-		</a:t>
            </a:r>
            <a:r>
              <a:rPr lang="fr-FR" sz="2400" dirty="0">
                <a:solidFill>
                  <a:srgbClr val="FF0066"/>
                </a:solidFill>
                <a:latin typeface="Times New Roman" panose="02020603050405020304" pitchFamily="18" charset="0"/>
                <a:cs typeface="Times New Roman" panose="02020603050405020304" pitchFamily="18" charset="0"/>
              </a:rPr>
              <a:t>une division cellulaire non contrôlée </a:t>
            </a:r>
            <a:r>
              <a:rPr lang="fr-FR" sz="2400" dirty="0">
                <a:latin typeface="Times New Roman" panose="02020603050405020304" pitchFamily="18" charset="0"/>
                <a:cs typeface="Times New Roman" panose="02020603050405020304" pitchFamily="18" charset="0"/>
              </a:rPr>
              <a:t>qui va conduire à la formation d’une tumeur cancéreuse.</a:t>
            </a:r>
          </a:p>
        </p:txBody>
      </p:sp>
    </p:spTree>
    <p:extLst>
      <p:ext uri="{BB962C8B-B14F-4D97-AF65-F5344CB8AC3E}">
        <p14:creationId xmlns:p14="http://schemas.microsoft.com/office/powerpoint/2010/main" val="41620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BE05C8-0BB4-BDF2-0308-C737D2E83595}"/>
              </a:ext>
            </a:extLst>
          </p:cNvPr>
          <p:cNvSpPr txBox="1"/>
          <p:nvPr/>
        </p:nvSpPr>
        <p:spPr>
          <a:xfrm>
            <a:off x="768625" y="689978"/>
            <a:ext cx="10880035" cy="3416320"/>
          </a:xfrm>
          <a:prstGeom prst="rect">
            <a:avLst/>
          </a:prstGeom>
          <a:noFill/>
        </p:spPr>
        <p:txBody>
          <a:bodyPr wrap="square">
            <a:spAutoFit/>
          </a:bodyPr>
          <a:lstStyle/>
          <a:p>
            <a:r>
              <a:rPr lang="fr-FR" sz="2400" b="1" dirty="0">
                <a:solidFill>
                  <a:schemeClr val="accent5">
                    <a:lumMod val="75000"/>
                  </a:schemeClr>
                </a:solidFill>
                <a:latin typeface="Times New Roman" panose="02020603050405020304" pitchFamily="18" charset="0"/>
                <a:cs typeface="Times New Roman" panose="02020603050405020304" pitchFamily="18" charset="0"/>
              </a:rPr>
              <a:t>2-1 Réparation par Réversion directe (retour à l’état antérieur)</a:t>
            </a:r>
          </a:p>
          <a:p>
            <a:pPr algn="just"/>
            <a:r>
              <a:rPr lang="fr-FR" sz="2400" dirty="0">
                <a:latin typeface="Times New Roman" panose="02020603050405020304" pitchFamily="18" charset="0"/>
                <a:cs typeface="Times New Roman" panose="02020603050405020304" pitchFamily="18" charset="0"/>
              </a:rPr>
              <a:t>Les lésions de l'ADN (</a:t>
            </a:r>
            <a:r>
              <a:rPr lang="fr-FR" sz="2400" dirty="0" err="1">
                <a:latin typeface="Times New Roman" panose="02020603050405020304" pitchFamily="18" charset="0"/>
                <a:cs typeface="Times New Roman" panose="02020603050405020304" pitchFamily="18" charset="0"/>
              </a:rPr>
              <a:t>photolésions</a:t>
            </a:r>
            <a:r>
              <a:rPr lang="fr-FR" sz="2400" dirty="0">
                <a:latin typeface="Times New Roman" panose="02020603050405020304" pitchFamily="18" charset="0"/>
                <a:cs typeface="Times New Roman" panose="02020603050405020304" pitchFamily="18" charset="0"/>
              </a:rPr>
              <a:t> UV et bases alkylées) sont simplement reversés.</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solidFill>
                  <a:srgbClr val="C00000"/>
                </a:solidFill>
                <a:latin typeface="Times New Roman" panose="02020603050405020304" pitchFamily="18" charset="0"/>
                <a:cs typeface="Times New Roman" panose="02020603050405020304" pitchFamily="18" charset="0"/>
              </a:rPr>
              <a:t>a) La </a:t>
            </a:r>
            <a:r>
              <a:rPr lang="fr-FR" sz="2400" dirty="0" err="1">
                <a:solidFill>
                  <a:srgbClr val="C00000"/>
                </a:solidFill>
                <a:latin typeface="Times New Roman" panose="02020603050405020304" pitchFamily="18" charset="0"/>
                <a:cs typeface="Times New Roman" panose="02020603050405020304" pitchFamily="18" charset="0"/>
              </a:rPr>
              <a:t>photoréactivation</a:t>
            </a:r>
            <a:r>
              <a:rPr lang="fr-FR" sz="2400" dirty="0">
                <a:latin typeface="Times New Roman" panose="02020603050405020304" pitchFamily="18" charset="0"/>
                <a:cs typeface="Times New Roman" panose="02020603050405020304" pitchFamily="18" charset="0"/>
              </a:rPr>
              <a:t>: est un processus dépendant de la lumière utilisé par les bactéries pour inverser les dimères de pyrimidine formés par le rayonnement UV. L'enzyme </a:t>
            </a:r>
            <a:r>
              <a:rPr lang="fr-FR" sz="2400" dirty="0">
                <a:solidFill>
                  <a:srgbClr val="FF0000"/>
                </a:solidFill>
                <a:latin typeface="Times New Roman" panose="02020603050405020304" pitchFamily="18" charset="0"/>
                <a:cs typeface="Times New Roman" panose="02020603050405020304" pitchFamily="18" charset="0"/>
              </a:rPr>
              <a:t>photolyase</a:t>
            </a:r>
            <a:r>
              <a:rPr lang="fr-FR" sz="2400" dirty="0">
                <a:latin typeface="Times New Roman" panose="02020603050405020304" pitchFamily="18" charset="0"/>
                <a:cs typeface="Times New Roman" panose="02020603050405020304" pitchFamily="18" charset="0"/>
              </a:rPr>
              <a:t> se lie à un dimère de pyrimidine et catalyse une deuxième réaction photochimique (cette fois en utilisant la lumière visible) qui brise la liaison covalente et reforme les deux thymidines adjacents dans l’ADN.</a:t>
            </a:r>
          </a:p>
          <a:p>
            <a:pPr algn="just"/>
            <a:endParaRPr lang="fr-FR" sz="2400"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2A4A9F2B-0479-06CD-B5E8-65862985C155}"/>
              </a:ext>
            </a:extLst>
          </p:cNvPr>
          <p:cNvPicPr>
            <a:picLocks noChangeAspect="1"/>
          </p:cNvPicPr>
          <p:nvPr/>
        </p:nvPicPr>
        <p:blipFill rotWithShape="1">
          <a:blip r:embed="rId2"/>
          <a:srcRect b="59504"/>
          <a:stretch/>
        </p:blipFill>
        <p:spPr>
          <a:xfrm>
            <a:off x="1272208" y="3882887"/>
            <a:ext cx="9700591" cy="2756451"/>
          </a:xfrm>
          <a:prstGeom prst="rect">
            <a:avLst/>
          </a:prstGeom>
        </p:spPr>
      </p:pic>
    </p:spTree>
    <p:extLst>
      <p:ext uri="{BB962C8B-B14F-4D97-AF65-F5344CB8AC3E}">
        <p14:creationId xmlns:p14="http://schemas.microsoft.com/office/powerpoint/2010/main" val="189221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54B7C8-9823-8E70-D649-2C78AE3484AC}"/>
              </a:ext>
            </a:extLst>
          </p:cNvPr>
          <p:cNvPicPr>
            <a:picLocks noChangeAspect="1"/>
          </p:cNvPicPr>
          <p:nvPr/>
        </p:nvPicPr>
        <p:blipFill rotWithShape="1">
          <a:blip r:embed="rId2"/>
          <a:srcRect b="59749"/>
          <a:stretch/>
        </p:blipFill>
        <p:spPr>
          <a:xfrm>
            <a:off x="781878" y="2703651"/>
            <a:ext cx="8689905" cy="3140558"/>
          </a:xfrm>
          <a:prstGeom prst="rect">
            <a:avLst/>
          </a:prstGeom>
        </p:spPr>
      </p:pic>
      <p:sp>
        <p:nvSpPr>
          <p:cNvPr id="6" name="ZoneTexte 5">
            <a:extLst>
              <a:ext uri="{FF2B5EF4-FFF2-40B4-BE49-F238E27FC236}">
                <a16:creationId xmlns:a16="http://schemas.microsoft.com/office/drawing/2014/main" id="{507D1425-06C2-543C-BE08-D7FC29D370C0}"/>
              </a:ext>
            </a:extLst>
          </p:cNvPr>
          <p:cNvSpPr txBox="1"/>
          <p:nvPr/>
        </p:nvSpPr>
        <p:spPr>
          <a:xfrm>
            <a:off x="781878" y="5939134"/>
            <a:ext cx="11251096" cy="646331"/>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Examples of oxidative dealkylation reactions catalyzed by </a:t>
            </a:r>
            <a:r>
              <a:rPr lang="en-US" b="1" dirty="0" err="1">
                <a:latin typeface="Times New Roman" panose="02020603050405020304" pitchFamily="18" charset="0"/>
                <a:cs typeface="Times New Roman" panose="02020603050405020304" pitchFamily="18" charset="0"/>
              </a:rPr>
              <a:t>AlkB</a:t>
            </a:r>
            <a:r>
              <a:rPr lang="en-US" b="1" dirty="0">
                <a:latin typeface="Times New Roman" panose="02020603050405020304" pitchFamily="18" charset="0"/>
                <a:cs typeface="Times New Roman" panose="02020603050405020304" pitchFamily="18" charset="0"/>
              </a:rPr>
              <a:t> family dioxygenases and their proposed mechanisms. HO-m3C is 3-hydroxymethylcytosine</a:t>
            </a:r>
            <a:endParaRPr lang="fr-FR" b="1" dirty="0">
              <a:latin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E5642215-0C8D-4707-0F0E-721FF64651B0}"/>
              </a:ext>
            </a:extLst>
          </p:cNvPr>
          <p:cNvSpPr txBox="1"/>
          <p:nvPr/>
        </p:nvSpPr>
        <p:spPr>
          <a:xfrm>
            <a:off x="781877" y="739602"/>
            <a:ext cx="10098157" cy="1569660"/>
          </a:xfrm>
          <a:prstGeom prst="rect">
            <a:avLst/>
          </a:prstGeom>
          <a:noFill/>
        </p:spPr>
        <p:txBody>
          <a:bodyPr wrap="square">
            <a:spAutoFit/>
          </a:bodyPr>
          <a:lstStyle/>
          <a:p>
            <a:pPr algn="just"/>
            <a:r>
              <a:rPr lang="fr-FR" sz="2400" dirty="0">
                <a:solidFill>
                  <a:srgbClr val="C00000"/>
                </a:solidFill>
                <a:latin typeface="Times New Roman" panose="02020603050405020304" pitchFamily="18" charset="0"/>
                <a:cs typeface="Times New Roman" panose="02020603050405020304" pitchFamily="18" charset="0"/>
              </a:rPr>
              <a:t>b) </a:t>
            </a:r>
            <a:r>
              <a:rPr lang="fr-FR" sz="2400" dirty="0" err="1">
                <a:solidFill>
                  <a:srgbClr val="C00000"/>
                </a:solidFill>
                <a:latin typeface="Times New Roman" panose="02020603050405020304" pitchFamily="18" charset="0"/>
                <a:cs typeface="Times New Roman" panose="02020603050405020304" pitchFamily="18" charset="0"/>
              </a:rPr>
              <a:t>Désalkylation</a:t>
            </a:r>
            <a:r>
              <a:rPr lang="fr-FR" sz="2400" dirty="0">
                <a:solidFill>
                  <a:srgbClr val="C00000"/>
                </a:solidFill>
                <a:latin typeface="Times New Roman" panose="02020603050405020304" pitchFamily="18" charset="0"/>
                <a:cs typeface="Times New Roman" panose="02020603050405020304" pitchFamily="18" charset="0"/>
              </a:rPr>
              <a:t> oxydative: </a:t>
            </a:r>
            <a:r>
              <a:rPr lang="fr-FR" sz="2400" dirty="0">
                <a:latin typeface="Times New Roman" panose="02020603050405020304" pitchFamily="18" charset="0"/>
                <a:cs typeface="Times New Roman" panose="02020603050405020304" pitchFamily="18" charset="0"/>
              </a:rPr>
              <a:t>Chez </a:t>
            </a:r>
            <a:r>
              <a:rPr lang="fr-FR" sz="2400" i="1" dirty="0">
                <a:latin typeface="Times New Roman" panose="02020603050405020304" pitchFamily="18" charset="0"/>
                <a:cs typeface="Times New Roman" panose="02020603050405020304" pitchFamily="18" charset="0"/>
              </a:rPr>
              <a:t>E. coli</a:t>
            </a:r>
            <a:r>
              <a:rPr lang="fr-FR" sz="2400" dirty="0">
                <a:latin typeface="Times New Roman" panose="02020603050405020304" pitchFamily="18" charset="0"/>
                <a:cs typeface="Times New Roman" panose="02020603050405020304" pitchFamily="18" charset="0"/>
              </a:rPr>
              <a:t>, et même chez les eucaryotes, les </a:t>
            </a:r>
            <a:r>
              <a:rPr lang="fr-FR" sz="2400" dirty="0" err="1">
                <a:latin typeface="Times New Roman" panose="02020603050405020304" pitchFamily="18" charset="0"/>
                <a:cs typeface="Times New Roman" panose="02020603050405020304" pitchFamily="18" charset="0"/>
              </a:rPr>
              <a:t>dioxygénases</a:t>
            </a:r>
            <a:r>
              <a:rPr lang="fr-FR" sz="2400" dirty="0">
                <a:latin typeface="Times New Roman" panose="02020603050405020304" pitchFamily="18" charset="0"/>
                <a:cs typeface="Times New Roman" panose="02020603050405020304" pitchFamily="18" charset="0"/>
              </a:rPr>
              <a:t> α-cétoglutarate-dépendantes (</a:t>
            </a:r>
            <a:r>
              <a:rPr lang="fr-FR" sz="2400" dirty="0" err="1">
                <a:latin typeface="Times New Roman" panose="02020603050405020304" pitchFamily="18" charset="0"/>
                <a:cs typeface="Times New Roman" panose="02020603050405020304" pitchFamily="18" charset="0"/>
              </a:rPr>
              <a:t>AlkB</a:t>
            </a:r>
            <a:r>
              <a:rPr lang="fr-FR" sz="2400" dirty="0">
                <a:latin typeface="Times New Roman" panose="02020603050405020304" pitchFamily="18" charset="0"/>
                <a:cs typeface="Times New Roman" panose="02020603050405020304" pitchFamily="18" charset="0"/>
              </a:rPr>
              <a:t>) hydroxylent le groupe alkyle de manière dépendante de l'α-cétoglutarate et du fer (II). Le groupe alkyle oxydé est libéré sous forme de formaldéhyde, laissant derrière lui la base d'origine.</a:t>
            </a:r>
          </a:p>
        </p:txBody>
      </p:sp>
    </p:spTree>
    <p:extLst>
      <p:ext uri="{BB962C8B-B14F-4D97-AF65-F5344CB8AC3E}">
        <p14:creationId xmlns:p14="http://schemas.microsoft.com/office/powerpoint/2010/main" val="423630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60841E2-3CD1-1B0B-17FC-BE248BDE131D}"/>
              </a:ext>
            </a:extLst>
          </p:cNvPr>
          <p:cNvSpPr txBox="1"/>
          <p:nvPr/>
        </p:nvSpPr>
        <p:spPr>
          <a:xfrm>
            <a:off x="914400" y="534842"/>
            <a:ext cx="10124662" cy="7848302"/>
          </a:xfrm>
          <a:prstGeom prst="rect">
            <a:avLst/>
          </a:prstGeom>
          <a:noFill/>
        </p:spPr>
        <p:txBody>
          <a:bodyPr wrap="square">
            <a:spAutoFit/>
          </a:bodyPr>
          <a:lstStyle/>
          <a:p>
            <a:r>
              <a:rPr lang="fr-FR" sz="2400" b="1" dirty="0">
                <a:solidFill>
                  <a:schemeClr val="accent5">
                    <a:lumMod val="75000"/>
                  </a:schemeClr>
                </a:solidFill>
                <a:latin typeface="Times New Roman" panose="02020603050405020304" pitchFamily="18" charset="0"/>
                <a:cs typeface="Times New Roman" panose="02020603050405020304" pitchFamily="18" charset="0"/>
              </a:rPr>
              <a:t>2-2 Réparation par excision des bases par le système BER</a:t>
            </a: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pPr algn="just"/>
            <a:r>
              <a:rPr lang="fr-FR" sz="2400" b="1" dirty="0">
                <a:solidFill>
                  <a:schemeClr val="accent5">
                    <a:lumMod val="75000"/>
                  </a:schemeClr>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Ce système est impliqué dans la réparation de lésions telles que des dépurinations, des désaminations de cytosine ou des méthylations de l’ADN.</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Ce processus met en jeu des </a:t>
            </a:r>
            <a:r>
              <a:rPr lang="fr-FR" sz="2400" dirty="0">
                <a:solidFill>
                  <a:srgbClr val="FF0000"/>
                </a:solidFill>
                <a:latin typeface="Times New Roman" panose="02020603050405020304" pitchFamily="18" charset="0"/>
                <a:cs typeface="Times New Roman" panose="02020603050405020304" pitchFamily="18" charset="0"/>
              </a:rPr>
              <a:t>ADN glycosylases </a:t>
            </a:r>
            <a:r>
              <a:rPr lang="fr-FR" sz="2400" dirty="0">
                <a:latin typeface="Times New Roman" panose="02020603050405020304" pitchFamily="18" charset="0"/>
                <a:cs typeface="Times New Roman" panose="02020603050405020304" pitchFamily="18" charset="0"/>
              </a:rPr>
              <a:t>qui clivent la liaison </a:t>
            </a:r>
            <a:r>
              <a:rPr lang="fr-FR" sz="2400" dirty="0">
                <a:solidFill>
                  <a:srgbClr val="FF0000"/>
                </a:solidFill>
                <a:latin typeface="Times New Roman" panose="02020603050405020304" pitchFamily="18" charset="0"/>
                <a:cs typeface="Times New Roman" panose="02020603050405020304" pitchFamily="18" charset="0"/>
              </a:rPr>
              <a:t>N- glycosidique </a:t>
            </a:r>
            <a:r>
              <a:rPr lang="fr-FR" sz="2400" dirty="0">
                <a:latin typeface="Times New Roman" panose="02020603050405020304" pitchFamily="18" charset="0"/>
                <a:cs typeface="Times New Roman" panose="02020603050405020304" pitchFamily="18" charset="0"/>
              </a:rPr>
              <a:t>unissant le désoxyribose et la base endommagée. Ceci crée un site AP (apurique ou apyrimidique), reconnu par une </a:t>
            </a:r>
            <a:r>
              <a:rPr lang="fr-FR" sz="2400" dirty="0">
                <a:solidFill>
                  <a:srgbClr val="FF0000"/>
                </a:solidFill>
                <a:latin typeface="Times New Roman" panose="02020603050405020304" pitchFamily="18" charset="0"/>
                <a:cs typeface="Times New Roman" panose="02020603050405020304" pitchFamily="18" charset="0"/>
              </a:rPr>
              <a:t>AP-endonucléase</a:t>
            </a:r>
            <a:r>
              <a:rPr lang="fr-FR" sz="2400" dirty="0">
                <a:latin typeface="Times New Roman" panose="02020603050405020304" pitchFamily="18" charset="0"/>
                <a:cs typeface="Times New Roman" panose="02020603050405020304" pitchFamily="18" charset="0"/>
              </a:rPr>
              <a:t>.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Cette dernière coupe la liaison phosphodiester du côté 5’ de la lésion. Il s’ensuit l’excision du désoxyribose phosphate et de quelques nucléotides adjacents et la synthèse du fragment manquant. </a:t>
            </a: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503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217DE37-AACD-E248-E41C-5E11D56DCE82}"/>
              </a:ext>
            </a:extLst>
          </p:cNvPr>
          <p:cNvPicPr>
            <a:picLocks noChangeAspect="1"/>
          </p:cNvPicPr>
          <p:nvPr/>
        </p:nvPicPr>
        <p:blipFill>
          <a:blip r:embed="rId2"/>
          <a:stretch>
            <a:fillRect/>
          </a:stretch>
        </p:blipFill>
        <p:spPr>
          <a:xfrm>
            <a:off x="728870" y="106016"/>
            <a:ext cx="10522226" cy="6751983"/>
          </a:xfrm>
          <a:prstGeom prst="rect">
            <a:avLst/>
          </a:prstGeom>
        </p:spPr>
      </p:pic>
    </p:spTree>
    <p:extLst>
      <p:ext uri="{BB962C8B-B14F-4D97-AF65-F5344CB8AC3E}">
        <p14:creationId xmlns:p14="http://schemas.microsoft.com/office/powerpoint/2010/main" val="380937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58A2A6-BD90-0857-95BF-A22E4350718D}"/>
              </a:ext>
            </a:extLst>
          </p:cNvPr>
          <p:cNvSpPr txBox="1"/>
          <p:nvPr/>
        </p:nvSpPr>
        <p:spPr>
          <a:xfrm>
            <a:off x="662609" y="226152"/>
            <a:ext cx="6096000" cy="523220"/>
          </a:xfrm>
          <a:prstGeom prst="rect">
            <a:avLst/>
          </a:prstGeom>
          <a:noFill/>
        </p:spPr>
        <p:txBody>
          <a:bodyPr wrap="square">
            <a:spAutoFit/>
          </a:bodyPr>
          <a:lstStyle/>
          <a:p>
            <a:r>
              <a:rPr lang="fr-FR" sz="2800" b="1" dirty="0">
                <a:solidFill>
                  <a:srgbClr val="C00000"/>
                </a:solidFill>
              </a:rPr>
              <a:t>Caractères de la mutation bactérienne</a:t>
            </a:r>
          </a:p>
        </p:txBody>
      </p:sp>
      <p:sp>
        <p:nvSpPr>
          <p:cNvPr id="6" name="ZoneTexte 5">
            <a:extLst>
              <a:ext uri="{FF2B5EF4-FFF2-40B4-BE49-F238E27FC236}">
                <a16:creationId xmlns:a16="http://schemas.microsoft.com/office/drawing/2014/main" id="{595AAC03-246F-DE0A-2D77-BF424C6D8B36}"/>
              </a:ext>
            </a:extLst>
          </p:cNvPr>
          <p:cNvSpPr txBox="1"/>
          <p:nvPr/>
        </p:nvSpPr>
        <p:spPr>
          <a:xfrm>
            <a:off x="371060" y="856357"/>
            <a:ext cx="11781183" cy="6001643"/>
          </a:xfrm>
          <a:prstGeom prst="rect">
            <a:avLst/>
          </a:prstGeom>
          <a:noFill/>
        </p:spPr>
        <p:txBody>
          <a:bodyPr wrap="square" rtlCol="0">
            <a:spAutoFit/>
          </a:bodyPr>
          <a:lstStyle/>
          <a:p>
            <a:pPr marL="342900" indent="-342900">
              <a:buFont typeface="Arial" panose="020B0604020202020204" pitchFamily="34" charset="0"/>
              <a:buChar char="•"/>
            </a:pPr>
            <a:r>
              <a:rPr lang="fr-FR" sz="2400" dirty="0">
                <a:solidFill>
                  <a:srgbClr val="FF0000"/>
                </a:solidFill>
                <a:latin typeface="Times New Roman" panose="02020603050405020304" pitchFamily="18" charset="0"/>
                <a:cs typeface="Times New Roman" panose="02020603050405020304" pitchFamily="18" charset="0"/>
              </a:rPr>
              <a:t>Spontanéité</a:t>
            </a:r>
            <a:r>
              <a:rPr lang="fr-FR" sz="2400" dirty="0">
                <a:latin typeface="Times New Roman" panose="02020603050405020304" pitchFamily="18" charset="0"/>
                <a:cs typeface="Times New Roman" panose="02020603050405020304" pitchFamily="18" charset="0"/>
              </a:rPr>
              <a:t>: voir expérience de </a:t>
            </a:r>
            <a:r>
              <a:rPr lang="fr-FR" sz="2400" dirty="0" err="1">
                <a:latin typeface="Times New Roman" panose="02020603050405020304" pitchFamily="18" charset="0"/>
                <a:cs typeface="Times New Roman" panose="02020603050405020304" pitchFamily="18" charset="0"/>
              </a:rPr>
              <a:t>Lederberg</a:t>
            </a:r>
            <a:r>
              <a:rPr lang="fr-FR" sz="2400" dirty="0">
                <a:latin typeface="Times New Roman" panose="02020603050405020304" pitchFamily="18" charset="0"/>
                <a:cs typeface="Times New Roman" panose="02020603050405020304" pitchFamily="18" charset="0"/>
              </a:rPr>
              <a:t> (1952). </a:t>
            </a:r>
          </a:p>
          <a:p>
            <a:r>
              <a:rPr lang="fr-FR" sz="2400" dirty="0">
                <a:latin typeface="Times New Roman" panose="02020603050405020304" pitchFamily="18" charset="0"/>
                <a:cs typeface="Times New Roman" panose="02020603050405020304" pitchFamily="18" charset="0"/>
              </a:rPr>
              <a:t>Discontinuité (caractère brusque): La mutation ne s'effectue pas à la suite d'une longue période d'adaptation progressive, avec des formes intermédiaires, mais habituellement en une seule étape (loi du tout ou rien).</a:t>
            </a:r>
          </a:p>
          <a:p>
            <a:pPr marL="342900" indent="-342900">
              <a:buFont typeface="Arial" panose="020B0604020202020204" pitchFamily="34" charset="0"/>
              <a:buChar char="•"/>
            </a:pPr>
            <a:r>
              <a:rPr lang="fr-FR" sz="2400" dirty="0">
                <a:solidFill>
                  <a:srgbClr val="FF0000"/>
                </a:solidFill>
                <a:latin typeface="Times New Roman" panose="02020603050405020304" pitchFamily="18" charset="0"/>
                <a:cs typeface="Times New Roman" panose="02020603050405020304" pitchFamily="18" charset="0"/>
              </a:rPr>
              <a:t>Stabilité</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le caractère acquis par la mutation est transmis à la descendance et se maintient dans les subcultures.</a:t>
            </a:r>
          </a:p>
          <a:p>
            <a:pPr marL="342900" indent="-342900">
              <a:buFont typeface="Arial" panose="020B0604020202020204" pitchFamily="34" charset="0"/>
              <a:buChar char="•"/>
            </a:pPr>
            <a:r>
              <a:rPr lang="fr-FR" sz="2400" dirty="0">
                <a:solidFill>
                  <a:srgbClr val="FF0000"/>
                </a:solidFill>
                <a:latin typeface="Times New Roman" panose="02020603050405020304" pitchFamily="18" charset="0"/>
                <a:cs typeface="Times New Roman" panose="02020603050405020304" pitchFamily="18" charset="0"/>
              </a:rPr>
              <a:t>Rareté</a:t>
            </a:r>
          </a:p>
          <a:p>
            <a:r>
              <a:rPr lang="fr-FR" sz="2400" dirty="0">
                <a:latin typeface="Times New Roman" panose="02020603050405020304" pitchFamily="18" charset="0"/>
                <a:cs typeface="Times New Roman" panose="02020603050405020304" pitchFamily="18" charset="0"/>
              </a:rPr>
              <a:t> La mutation est un phénomène rare qui n'affecte qu'une faible fraction de l'ensemble des cellules bactériennes au sein d'une large population, il varie entre 10-3 et 10-20 par cycle cellulaire, et selon le caractère considéré et la bactérie.</a:t>
            </a:r>
          </a:p>
          <a:p>
            <a:pPr marL="342900" indent="-342900">
              <a:buFont typeface="Arial" panose="020B0604020202020204" pitchFamily="34" charset="0"/>
              <a:buChar char="•"/>
            </a:pPr>
            <a:r>
              <a:rPr lang="fr-FR" sz="2400" dirty="0">
                <a:solidFill>
                  <a:srgbClr val="FF0000"/>
                </a:solidFill>
                <a:latin typeface="Times New Roman" panose="02020603050405020304" pitchFamily="18" charset="0"/>
                <a:cs typeface="Times New Roman" panose="02020603050405020304" pitchFamily="18" charset="0"/>
              </a:rPr>
              <a:t>Indépendance et spécificité</a:t>
            </a:r>
          </a:p>
          <a:p>
            <a:r>
              <a:rPr lang="fr-FR" sz="2400" dirty="0">
                <a:latin typeface="Times New Roman" panose="02020603050405020304" pitchFamily="18" charset="0"/>
                <a:cs typeface="Times New Roman" panose="02020603050405020304" pitchFamily="18" charset="0"/>
              </a:rPr>
              <a:t>La mutation n'affecte habituellement qu'un seul caractère, La mutation d'un caractère donné ne modifie pas la probabilité de mutation d'un autre caractère.</a:t>
            </a:r>
          </a:p>
          <a:p>
            <a:r>
              <a:rPr lang="fr-FR" sz="2400" dirty="0">
                <a:latin typeface="Times New Roman" panose="02020603050405020304" pitchFamily="18" charset="0"/>
                <a:cs typeface="Times New Roman" panose="02020603050405020304" pitchFamily="18" charset="0"/>
              </a:rPr>
              <a:t>ex: </a:t>
            </a:r>
            <a:r>
              <a:rPr lang="fr-FR" sz="2400" i="1" dirty="0">
                <a:latin typeface="Times New Roman" panose="02020603050405020304" pitchFamily="18" charset="0"/>
                <a:cs typeface="Times New Roman" panose="02020603050405020304" pitchFamily="18" charset="0"/>
              </a:rPr>
              <a:t>M. </a:t>
            </a:r>
            <a:r>
              <a:rPr lang="fr-FR" sz="2400" i="1" dirty="0" err="1">
                <a:latin typeface="Times New Roman" panose="02020603050405020304" pitchFamily="18" charset="0"/>
                <a:cs typeface="Times New Roman" panose="02020603050405020304" pitchFamily="18" charset="0"/>
              </a:rPr>
              <a:t>tuberculosis</a:t>
            </a: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sensible à tous les antibiotiques → </a:t>
            </a:r>
            <a:r>
              <a:rPr lang="fr-FR" sz="2400" i="1" dirty="0">
                <a:latin typeface="Times New Roman" panose="02020603050405020304" pitchFamily="18" charset="0"/>
                <a:cs typeface="Times New Roman" panose="02020603050405020304" pitchFamily="18" charset="0"/>
              </a:rPr>
              <a:t>M. </a:t>
            </a:r>
            <a:r>
              <a:rPr lang="fr-FR" sz="2400" i="1" dirty="0" err="1">
                <a:latin typeface="Times New Roman" panose="02020603050405020304" pitchFamily="18" charset="0"/>
                <a:cs typeface="Times New Roman" panose="02020603050405020304" pitchFamily="18" charset="0"/>
              </a:rPr>
              <a:t>tuberculosis</a:t>
            </a: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résistant à la streptomycine et sensible à tous les autres antibiotiques. </a:t>
            </a:r>
          </a:p>
        </p:txBody>
      </p:sp>
    </p:spTree>
    <p:extLst>
      <p:ext uri="{BB962C8B-B14F-4D97-AF65-F5344CB8AC3E}">
        <p14:creationId xmlns:p14="http://schemas.microsoft.com/office/powerpoint/2010/main" val="1462650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0A09606-CCCD-2B9F-6C71-2C65E57CDCA2}"/>
              </a:ext>
            </a:extLst>
          </p:cNvPr>
          <p:cNvSpPr txBox="1"/>
          <p:nvPr/>
        </p:nvSpPr>
        <p:spPr>
          <a:xfrm>
            <a:off x="622852" y="530951"/>
            <a:ext cx="10787270" cy="5767605"/>
          </a:xfrm>
          <a:prstGeom prst="rect">
            <a:avLst/>
          </a:prstGeom>
          <a:noFill/>
        </p:spPr>
        <p:txBody>
          <a:bodyPr wrap="square">
            <a:spAutoFit/>
          </a:bodyPr>
          <a:lstStyle/>
          <a:p>
            <a:r>
              <a:rPr lang="fr-FR" sz="2400" b="1" dirty="0">
                <a:solidFill>
                  <a:schemeClr val="accent5">
                    <a:lumMod val="75000"/>
                  </a:schemeClr>
                </a:solidFill>
                <a:latin typeface="Times New Roman" panose="02020603050405020304" pitchFamily="18" charset="0"/>
                <a:cs typeface="Times New Roman" panose="02020603050405020304" pitchFamily="18" charset="0"/>
              </a:rPr>
              <a:t>2-3 Excision des nucléotides par le système NER</a:t>
            </a: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Les enzymes qui catalysant ce processus sont </a:t>
            </a:r>
            <a:r>
              <a:rPr lang="fr-FR"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les </a:t>
            </a:r>
            <a:r>
              <a:rPr lang="fr-FR" sz="24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excinucléases</a:t>
            </a:r>
            <a:r>
              <a:rPr lang="fr-FR"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UvrABC et l'hélicase </a:t>
            </a:r>
            <a:r>
              <a:rPr lang="fr-FR" sz="24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UvrD</a:t>
            </a:r>
            <a:r>
              <a:rPr lang="fr-FR"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chez </a:t>
            </a:r>
            <a:r>
              <a:rPr lang="fr-FR" sz="2400" i="1" kern="100" dirty="0">
                <a:effectLst/>
                <a:latin typeface="Times New Roman" panose="02020603050405020304" pitchFamily="18" charset="0"/>
                <a:ea typeface="Calibri" panose="020F0502020204030204" pitchFamily="34" charset="0"/>
                <a:cs typeface="Times New Roman" panose="02020603050405020304" pitchFamily="18" charset="0"/>
              </a:rPr>
              <a:t>E. coli</a:t>
            </a: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Le complexe UvrABC reconnaît les distorsions structurelles induites par des dommages dans l'ADN, telles que les dimères de pyrimidine. </a:t>
            </a:r>
          </a:p>
          <a:p>
            <a:pPr algn="just">
              <a:lnSpc>
                <a:spcPct val="107000"/>
              </a:lnSpc>
              <a:spcAft>
                <a:spcPts val="800"/>
              </a:spcAft>
            </a:pPr>
            <a:endParaRPr lang="fr-FR"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Il coupe ensuite au niveau des deux côtés du segment endommagé. </a:t>
            </a:r>
          </a:p>
          <a:p>
            <a:pPr algn="just">
              <a:lnSpc>
                <a:spcPct val="107000"/>
              </a:lnSpc>
              <a:spcAft>
                <a:spcPts val="800"/>
              </a:spcAft>
            </a:pPr>
            <a:endParaRPr lang="fr-FR"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Ensuite, l'</a:t>
            </a:r>
            <a:r>
              <a:rPr lang="fr-FR" sz="2400" kern="100" dirty="0" err="1">
                <a:effectLst/>
                <a:latin typeface="Times New Roman" panose="02020603050405020304" pitchFamily="18" charset="0"/>
                <a:ea typeface="Calibri" panose="020F0502020204030204" pitchFamily="34" charset="0"/>
                <a:cs typeface="Times New Roman" panose="02020603050405020304" pitchFamily="18" charset="0"/>
              </a:rPr>
              <a:t>UvrD</a:t>
            </a: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 (également appelée hélicase II), déroule l'ADN, libérant ainsi l’oligonucléotide endommagé. Cela laisse des lacunes au niveau de l’ADN qui seront copier par </a:t>
            </a:r>
            <a:r>
              <a:rPr lang="fr-FR"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l'ADN polymérase </a:t>
            </a: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et le coller par </a:t>
            </a:r>
            <a:r>
              <a:rPr lang="fr-FR"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l'ADN ligase</a:t>
            </a: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621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40EB280-9D22-5CB6-D02D-C2C673DAD4B0}"/>
              </a:ext>
            </a:extLst>
          </p:cNvPr>
          <p:cNvPicPr>
            <a:picLocks noChangeAspect="1"/>
          </p:cNvPicPr>
          <p:nvPr/>
        </p:nvPicPr>
        <p:blipFill>
          <a:blip r:embed="rId2"/>
          <a:stretch>
            <a:fillRect/>
          </a:stretch>
        </p:blipFill>
        <p:spPr>
          <a:xfrm>
            <a:off x="1285461" y="491158"/>
            <a:ext cx="9250017" cy="5372100"/>
          </a:xfrm>
          <a:prstGeom prst="rect">
            <a:avLst/>
          </a:prstGeom>
        </p:spPr>
      </p:pic>
      <p:sp>
        <p:nvSpPr>
          <p:cNvPr id="6" name="ZoneTexte 5">
            <a:extLst>
              <a:ext uri="{FF2B5EF4-FFF2-40B4-BE49-F238E27FC236}">
                <a16:creationId xmlns:a16="http://schemas.microsoft.com/office/drawing/2014/main" id="{DDDD3E92-8C3C-2E8E-C315-E1D998545B9F}"/>
              </a:ext>
            </a:extLst>
          </p:cNvPr>
          <p:cNvSpPr txBox="1"/>
          <p:nvPr/>
        </p:nvSpPr>
        <p:spPr>
          <a:xfrm>
            <a:off x="914399" y="5939457"/>
            <a:ext cx="10137913"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Recognition and repair of damaged DNA by the </a:t>
            </a:r>
            <a:r>
              <a:rPr lang="en-US" sz="2400" b="1" dirty="0" err="1">
                <a:latin typeface="Times New Roman" panose="02020603050405020304" pitchFamily="18" charset="0"/>
                <a:cs typeface="Times New Roman" panose="02020603050405020304" pitchFamily="18" charset="0"/>
              </a:rPr>
              <a:t>UvrABC</a:t>
            </a:r>
            <a:r>
              <a:rPr lang="en-US" sz="2400" b="1" dirty="0">
                <a:latin typeface="Times New Roman" panose="02020603050405020304" pitchFamily="18" charset="0"/>
                <a:cs typeface="Times New Roman" panose="02020603050405020304" pitchFamily="18" charset="0"/>
              </a:rPr>
              <a:t> system of </a:t>
            </a:r>
            <a:r>
              <a:rPr lang="en-US" sz="2400" b="1" i="1" dirty="0">
                <a:latin typeface="Times New Roman" panose="02020603050405020304" pitchFamily="18" charset="0"/>
                <a:cs typeface="Times New Roman" panose="02020603050405020304" pitchFamily="18" charset="0"/>
              </a:rPr>
              <a:t>E. coli </a:t>
            </a:r>
            <a:r>
              <a:rPr lang="en-US" sz="2400" b="1" dirty="0">
                <a:latin typeface="Times New Roman" panose="02020603050405020304" pitchFamily="18" charset="0"/>
                <a:cs typeface="Times New Roman" panose="02020603050405020304" pitchFamily="18" charset="0"/>
              </a:rPr>
              <a:t>.</a:t>
            </a:r>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184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3DD07E0-1E9E-F0A3-D056-004CFA715188}"/>
              </a:ext>
            </a:extLst>
          </p:cNvPr>
          <p:cNvSpPr txBox="1"/>
          <p:nvPr/>
        </p:nvSpPr>
        <p:spPr>
          <a:xfrm>
            <a:off x="848139" y="785336"/>
            <a:ext cx="10270435" cy="5262979"/>
          </a:xfrm>
          <a:prstGeom prst="rect">
            <a:avLst/>
          </a:prstGeom>
          <a:noFill/>
        </p:spPr>
        <p:txBody>
          <a:bodyPr wrap="square">
            <a:spAutoFit/>
          </a:bodyPr>
          <a:lstStyle/>
          <a:p>
            <a:r>
              <a:rPr lang="fr-FR" sz="2400" b="1" dirty="0">
                <a:solidFill>
                  <a:schemeClr val="accent5">
                    <a:lumMod val="75000"/>
                  </a:schemeClr>
                </a:solidFill>
                <a:latin typeface="Times New Roman" panose="02020603050405020304" pitchFamily="18" charset="0"/>
                <a:cs typeface="Times New Roman" panose="02020603050405020304" pitchFamily="18" charset="0"/>
              </a:rPr>
              <a:t>2-4 Réparation des mésappariements (MMR)</a:t>
            </a:r>
          </a:p>
          <a:p>
            <a:pPr algn="just"/>
            <a:r>
              <a:rPr lang="fr-FR" sz="2400" dirty="0">
                <a:latin typeface="Times New Roman" panose="02020603050405020304" pitchFamily="18" charset="0"/>
                <a:cs typeface="Times New Roman" panose="02020603050405020304" pitchFamily="18" charset="0"/>
              </a:rPr>
              <a:t>Il est utiliser pour réparer les erreurs qui se produisent lors </a:t>
            </a:r>
            <a:r>
              <a:rPr lang="fr-FR" sz="2400" b="1" dirty="0">
                <a:latin typeface="Times New Roman" panose="02020603050405020304" pitchFamily="18" charset="0"/>
                <a:cs typeface="Times New Roman" panose="02020603050405020304" pitchFamily="18" charset="0"/>
              </a:rPr>
              <a:t>de la réplication de l'ADN.</a:t>
            </a:r>
          </a:p>
          <a:p>
            <a:pPr algn="just"/>
            <a:endParaRPr lang="fr-FR" sz="2400" dirty="0">
              <a:latin typeface="Times New Roman" panose="02020603050405020304" pitchFamily="18" charset="0"/>
              <a:cs typeface="Times New Roman" panose="02020603050405020304" pitchFamily="18" charset="0"/>
            </a:endParaRPr>
          </a:p>
          <a:p>
            <a:pPr algn="just"/>
            <a:r>
              <a:rPr lang="fr-FR" sz="2400" b="1" dirty="0">
                <a:latin typeface="Times New Roman" panose="02020603050405020304" pitchFamily="18" charset="0"/>
                <a:cs typeface="Times New Roman" panose="02020603050405020304" pitchFamily="18" charset="0"/>
              </a:rPr>
              <a:t>L'ADN polymérase III </a:t>
            </a:r>
            <a:r>
              <a:rPr lang="fr-FR" sz="2400" dirty="0">
                <a:latin typeface="Times New Roman" panose="02020603050405020304" pitchFamily="18" charset="0"/>
                <a:cs typeface="Times New Roman" panose="02020603050405020304" pitchFamily="18" charset="0"/>
              </a:rPr>
              <a:t>permet d'incorporer le faux nucléotide environ </a:t>
            </a:r>
            <a:r>
              <a:rPr lang="fr-FR" sz="2400" b="1" dirty="0">
                <a:latin typeface="Times New Roman" panose="02020603050405020304" pitchFamily="18" charset="0"/>
                <a:cs typeface="Times New Roman" panose="02020603050405020304" pitchFamily="18" charset="0"/>
              </a:rPr>
              <a:t>une fois </a:t>
            </a:r>
            <a:r>
              <a:rPr lang="fr-FR" sz="2400" dirty="0">
                <a:latin typeface="Times New Roman" panose="02020603050405020304" pitchFamily="18" charset="0"/>
                <a:cs typeface="Times New Roman" panose="02020603050405020304" pitchFamily="18" charset="0"/>
              </a:rPr>
              <a:t>sur </a:t>
            </a:r>
            <a:r>
              <a:rPr lang="fr-FR" sz="2400" b="1" dirty="0">
                <a:latin typeface="Times New Roman" panose="02020603050405020304" pitchFamily="18" charset="0"/>
                <a:cs typeface="Times New Roman" panose="02020603050405020304" pitchFamily="18" charset="0"/>
              </a:rPr>
              <a:t>10</a:t>
            </a:r>
            <a:r>
              <a:rPr lang="fr-FR" sz="2400" b="1" baseline="30000" dirty="0">
                <a:latin typeface="Times New Roman" panose="02020603050405020304" pitchFamily="18" charset="0"/>
                <a:cs typeface="Times New Roman" panose="02020603050405020304" pitchFamily="18" charset="0"/>
              </a:rPr>
              <a:t>8</a:t>
            </a:r>
            <a:r>
              <a:rPr lang="fr-FR" sz="2400" b="1" dirty="0">
                <a:latin typeface="Times New Roman" panose="02020603050405020304" pitchFamily="18" charset="0"/>
                <a:cs typeface="Times New Roman" panose="02020603050405020304" pitchFamily="18" charset="0"/>
              </a:rPr>
              <a:t> pb </a:t>
            </a:r>
            <a:r>
              <a:rPr lang="fr-FR" sz="2400" dirty="0">
                <a:latin typeface="Times New Roman" panose="02020603050405020304" pitchFamily="18" charset="0"/>
                <a:cs typeface="Times New Roman" panose="02020603050405020304" pitchFamily="18" charset="0"/>
              </a:rPr>
              <a:t>synthétisées dans </a:t>
            </a:r>
            <a:r>
              <a:rPr lang="fr-FR" sz="2400" i="1" dirty="0">
                <a:latin typeface="Times New Roman" panose="02020603050405020304" pitchFamily="18" charset="0"/>
                <a:cs typeface="Times New Roman" panose="02020603050405020304" pitchFamily="18" charset="0"/>
              </a:rPr>
              <a:t>E. coli</a:t>
            </a:r>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solidFill>
                  <a:srgbClr val="FF0000"/>
                </a:solidFill>
                <a:latin typeface="Times New Roman" panose="02020603050405020304" pitchFamily="18" charset="0"/>
                <a:cs typeface="Times New Roman" panose="02020603050405020304" pitchFamily="18" charset="0"/>
              </a:rPr>
              <a:t>Le complexe enzymatique </a:t>
            </a:r>
            <a:r>
              <a:rPr lang="fr-FR" sz="2400" dirty="0" err="1">
                <a:solidFill>
                  <a:srgbClr val="FF0000"/>
                </a:solidFill>
                <a:latin typeface="Times New Roman" panose="02020603050405020304" pitchFamily="18" charset="0"/>
                <a:cs typeface="Times New Roman" panose="02020603050405020304" pitchFamily="18" charset="0"/>
              </a:rPr>
              <a:t>MutH-MutL-MutS</a:t>
            </a:r>
            <a:r>
              <a:rPr lang="fr-FR" sz="2400" dirty="0">
                <a:latin typeface="Times New Roman" panose="02020603050405020304" pitchFamily="18" charset="0"/>
                <a:cs typeface="Times New Roman" panose="02020603050405020304" pitchFamily="18" charset="0"/>
              </a:rPr>
              <a:t>, ou </a:t>
            </a:r>
            <a:r>
              <a:rPr lang="fr-FR" sz="2400" dirty="0" err="1">
                <a:solidFill>
                  <a:srgbClr val="FF0000"/>
                </a:solidFill>
                <a:latin typeface="Times New Roman" panose="02020603050405020304" pitchFamily="18" charset="0"/>
                <a:cs typeface="Times New Roman" panose="02020603050405020304" pitchFamily="18" charset="0"/>
              </a:rPr>
              <a:t>MutHLS</a:t>
            </a:r>
            <a:r>
              <a:rPr lang="fr-FR" sz="2400" dirty="0">
                <a:latin typeface="Times New Roman" panose="02020603050405020304" pitchFamily="18" charset="0"/>
                <a:cs typeface="Times New Roman" panose="02020603050405020304" pitchFamily="18" charset="0"/>
              </a:rPr>
              <a:t>, catalyse la réparation des mésappariements chez </a:t>
            </a:r>
            <a:r>
              <a:rPr lang="fr-FR" sz="2400" i="1" dirty="0">
                <a:latin typeface="Times New Roman" panose="02020603050405020304" pitchFamily="18" charset="0"/>
                <a:cs typeface="Times New Roman" panose="02020603050405020304" pitchFamily="18" charset="0"/>
              </a:rPr>
              <a:t>E. coli</a:t>
            </a:r>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 mésappariement est repéré par la protéine </a:t>
            </a:r>
            <a:r>
              <a:rPr lang="fr-FR" sz="2400" dirty="0">
                <a:solidFill>
                  <a:srgbClr val="FF0000"/>
                </a:solidFill>
                <a:latin typeface="Times New Roman" panose="02020603050405020304" pitchFamily="18" charset="0"/>
                <a:cs typeface="Times New Roman" panose="02020603050405020304" pitchFamily="18" charset="0"/>
              </a:rPr>
              <a:t>Mut S</a:t>
            </a:r>
            <a:r>
              <a:rPr lang="fr-FR" sz="2400" dirty="0">
                <a:latin typeface="Times New Roman" panose="02020603050405020304" pitchFamily="18" charset="0"/>
                <a:cs typeface="Times New Roman" panose="02020603050405020304" pitchFamily="18" charset="0"/>
              </a:rPr>
              <a:t>, stabilisée sur la lésion par la protéine </a:t>
            </a:r>
            <a:r>
              <a:rPr lang="fr-FR" sz="2400" dirty="0">
                <a:solidFill>
                  <a:srgbClr val="FF0000"/>
                </a:solidFill>
                <a:latin typeface="Times New Roman" panose="02020603050405020304" pitchFamily="18" charset="0"/>
                <a:cs typeface="Times New Roman" panose="02020603050405020304" pitchFamily="18" charset="0"/>
              </a:rPr>
              <a:t>Mut L</a:t>
            </a:r>
            <a:r>
              <a:rPr lang="fr-FR" sz="2400" dirty="0">
                <a:latin typeface="Times New Roman" panose="02020603050405020304" pitchFamily="18" charset="0"/>
                <a:cs typeface="Times New Roman" panose="02020603050405020304" pitchFamily="18" charset="0"/>
              </a:rPr>
              <a:t> . </a:t>
            </a:r>
          </a:p>
          <a:p>
            <a:pPr algn="just"/>
            <a:endParaRPr lang="fr-FR" sz="2400" dirty="0">
              <a:latin typeface="Times New Roman" panose="02020603050405020304" pitchFamily="18" charset="0"/>
              <a:cs typeface="Times New Roman" panose="02020603050405020304" pitchFamily="18" charset="0"/>
            </a:endParaRPr>
          </a:p>
          <a:p>
            <a:endParaRPr lang="fr-FR" sz="24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374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3F70A3-9662-A2C2-7C7F-492EA0354937}"/>
              </a:ext>
            </a:extLst>
          </p:cNvPr>
          <p:cNvSpPr txBox="1"/>
          <p:nvPr/>
        </p:nvSpPr>
        <p:spPr>
          <a:xfrm>
            <a:off x="702365" y="749470"/>
            <a:ext cx="10614992" cy="4524315"/>
          </a:xfrm>
          <a:prstGeom prst="rect">
            <a:avLst/>
          </a:prstGeom>
          <a:noFill/>
        </p:spPr>
        <p:txBody>
          <a:bodyPr wrap="square">
            <a:spAutoFit/>
          </a:bodyPr>
          <a:lstStyle/>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double hélice d’ADN est ouverte au niveau de la lésion par </a:t>
            </a:r>
            <a:r>
              <a:rPr lang="fr-FR" sz="2400" dirty="0">
                <a:solidFill>
                  <a:srgbClr val="FF0000"/>
                </a:solidFill>
                <a:latin typeface="Times New Roman" panose="02020603050405020304" pitchFamily="18" charset="0"/>
                <a:cs typeface="Times New Roman" panose="02020603050405020304" pitchFamily="18" charset="0"/>
              </a:rPr>
              <a:t>l’hélicase Mut U</a:t>
            </a:r>
            <a:r>
              <a:rPr lang="fr-FR" sz="2400" dirty="0">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L’endonucléase Mut H </a:t>
            </a:r>
            <a:r>
              <a:rPr lang="fr-FR" sz="2400" dirty="0">
                <a:latin typeface="Times New Roman" panose="02020603050405020304" pitchFamily="18" charset="0"/>
                <a:cs typeface="Times New Roman" panose="02020603050405020304" pitchFamily="18" charset="0"/>
              </a:rPr>
              <a:t>repère alors </a:t>
            </a:r>
            <a:r>
              <a:rPr lang="fr-FR" sz="2400" u="sng" dirty="0">
                <a:latin typeface="Times New Roman" panose="02020603050405020304" pitchFamily="18" charset="0"/>
                <a:cs typeface="Times New Roman" panose="02020603050405020304" pitchFamily="18" charset="0"/>
              </a:rPr>
              <a:t>un site </a:t>
            </a:r>
            <a:r>
              <a:rPr lang="fr-FR" sz="2400" u="sng" dirty="0" err="1">
                <a:latin typeface="Times New Roman" panose="02020603050405020304" pitchFamily="18" charset="0"/>
                <a:cs typeface="Times New Roman" panose="02020603050405020304" pitchFamily="18" charset="0"/>
              </a:rPr>
              <a:t>hémiméthylé</a:t>
            </a:r>
            <a:r>
              <a:rPr lang="fr-FR" sz="2400" u="sng" dirty="0">
                <a:latin typeface="Times New Roman" panose="02020603050405020304" pitchFamily="18" charset="0"/>
                <a:cs typeface="Times New Roman" panose="02020603050405020304" pitchFamily="18" charset="0"/>
              </a:rPr>
              <a:t> GATC </a:t>
            </a:r>
            <a:r>
              <a:rPr lang="fr-FR" sz="2400" dirty="0">
                <a:latin typeface="Times New Roman" panose="02020603050405020304" pitchFamily="18" charset="0"/>
                <a:cs typeface="Times New Roman" panose="02020603050405020304" pitchFamily="18" charset="0"/>
              </a:rPr>
              <a:t>(un marqueur pour le brin parental), proche de la lésion et coupe le brin nouvellement synthétisé dans la séquence </a:t>
            </a:r>
            <a:r>
              <a:rPr lang="fr-FR" sz="2400" u="sng" dirty="0">
                <a:latin typeface="Times New Roman" panose="02020603050405020304" pitchFamily="18" charset="0"/>
                <a:cs typeface="Times New Roman" panose="02020603050405020304" pitchFamily="18" charset="0"/>
              </a:rPr>
              <a:t>GATC non méthylée</a:t>
            </a:r>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L’ADN endommagé est dégradé et la lacune réparée par </a:t>
            </a:r>
            <a:r>
              <a:rPr lang="fr-FR" sz="2400" dirty="0">
                <a:solidFill>
                  <a:srgbClr val="FF0000"/>
                </a:solidFill>
                <a:latin typeface="Times New Roman" panose="02020603050405020304" pitchFamily="18" charset="0"/>
                <a:cs typeface="Times New Roman" panose="02020603050405020304" pitchFamily="18" charset="0"/>
              </a:rPr>
              <a:t>l’ADN polymérase III </a:t>
            </a:r>
            <a:r>
              <a:rPr lang="fr-FR" sz="2400" dirty="0">
                <a:latin typeface="Times New Roman" panose="02020603050405020304" pitchFamily="18" charset="0"/>
                <a:cs typeface="Times New Roman" panose="02020603050405020304" pitchFamily="18" charset="0"/>
              </a:rPr>
              <a:t>et </a:t>
            </a:r>
            <a:r>
              <a:rPr lang="fr-FR" sz="2400" dirty="0">
                <a:solidFill>
                  <a:srgbClr val="FF0000"/>
                </a:solidFill>
                <a:latin typeface="Times New Roman" panose="02020603050405020304" pitchFamily="18" charset="0"/>
                <a:cs typeface="Times New Roman" panose="02020603050405020304" pitchFamily="18" charset="0"/>
              </a:rPr>
              <a:t>l’ADN ligase</a:t>
            </a:r>
            <a:r>
              <a:rPr lang="fr-FR" sz="2400" dirty="0">
                <a:latin typeface="Times New Roman" panose="02020603050405020304" pitchFamily="18" charset="0"/>
                <a:cs typeface="Times New Roman" panose="02020603050405020304" pitchFamily="18" charset="0"/>
              </a:rPr>
              <a:t>.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Chez les Eucaryotes, notamment chez l’Homme, il existe un système équivalent, mettant en jeu les protéines </a:t>
            </a:r>
            <a:r>
              <a:rPr lang="fr-FR" sz="2400" dirty="0">
                <a:solidFill>
                  <a:srgbClr val="FF0000"/>
                </a:solidFill>
                <a:latin typeface="Times New Roman" panose="02020603050405020304" pitchFamily="18" charset="0"/>
                <a:cs typeface="Times New Roman" panose="02020603050405020304" pitchFamily="18" charset="0"/>
              </a:rPr>
              <a:t>MSH2</a:t>
            </a:r>
            <a:r>
              <a:rPr lang="fr-FR" sz="2400" dirty="0">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MLH1</a:t>
            </a:r>
            <a:r>
              <a:rPr lang="fr-FR" sz="2400" dirty="0">
                <a:latin typeface="Times New Roman" panose="02020603050405020304" pitchFamily="18" charset="0"/>
                <a:cs typeface="Times New Roman" panose="02020603050405020304" pitchFamily="18" charset="0"/>
              </a:rPr>
              <a:t> et </a:t>
            </a:r>
            <a:r>
              <a:rPr lang="fr-FR" sz="2400" dirty="0">
                <a:solidFill>
                  <a:srgbClr val="FF0000"/>
                </a:solidFill>
                <a:latin typeface="Times New Roman" panose="02020603050405020304" pitchFamily="18" charset="0"/>
                <a:cs typeface="Times New Roman" panose="02020603050405020304" pitchFamily="18" charset="0"/>
              </a:rPr>
              <a:t>MSH6 </a:t>
            </a:r>
            <a:r>
              <a:rPr lang="fr-FR" sz="2400" dirty="0">
                <a:latin typeface="Times New Roman" panose="02020603050405020304" pitchFamily="18" charset="0"/>
                <a:cs typeface="Times New Roman" panose="02020603050405020304" pitchFamily="18" charset="0"/>
              </a:rPr>
              <a:t>dont les gènes sont mutés dans le cancer du colon non </a:t>
            </a:r>
            <a:r>
              <a:rPr lang="fr-FR" sz="2400" dirty="0" err="1">
                <a:latin typeface="Times New Roman" panose="02020603050405020304" pitchFamily="18" charset="0"/>
                <a:cs typeface="Times New Roman" panose="02020603050405020304" pitchFamily="18" charset="0"/>
              </a:rPr>
              <a:t>polyposique</a:t>
            </a:r>
            <a:r>
              <a:rPr lang="fr-F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4397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ED1C149-72DA-96F4-E229-097DADEEEB11}"/>
              </a:ext>
            </a:extLst>
          </p:cNvPr>
          <p:cNvPicPr>
            <a:picLocks noChangeAspect="1"/>
          </p:cNvPicPr>
          <p:nvPr/>
        </p:nvPicPr>
        <p:blipFill>
          <a:blip r:embed="rId2"/>
          <a:stretch>
            <a:fillRect/>
          </a:stretch>
        </p:blipFill>
        <p:spPr>
          <a:xfrm>
            <a:off x="927651" y="238539"/>
            <a:ext cx="8574157" cy="6268278"/>
          </a:xfrm>
          <a:prstGeom prst="rect">
            <a:avLst/>
          </a:prstGeom>
        </p:spPr>
      </p:pic>
      <p:sp>
        <p:nvSpPr>
          <p:cNvPr id="5" name="Rectangle 4">
            <a:extLst>
              <a:ext uri="{FF2B5EF4-FFF2-40B4-BE49-F238E27FC236}">
                <a16:creationId xmlns:a16="http://schemas.microsoft.com/office/drawing/2014/main" id="{80B576C5-D143-9EA3-4546-613C63371F4B}"/>
              </a:ext>
            </a:extLst>
          </p:cNvPr>
          <p:cNvSpPr/>
          <p:nvPr/>
        </p:nvSpPr>
        <p:spPr>
          <a:xfrm>
            <a:off x="5022574" y="5950226"/>
            <a:ext cx="1616765" cy="2120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538695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42C943-2DC9-E882-D029-1F049C17EB7B}"/>
              </a:ext>
            </a:extLst>
          </p:cNvPr>
          <p:cNvSpPr txBox="1"/>
          <p:nvPr/>
        </p:nvSpPr>
        <p:spPr>
          <a:xfrm>
            <a:off x="265043" y="128705"/>
            <a:ext cx="11423373" cy="7109639"/>
          </a:xfrm>
          <a:prstGeom prst="rect">
            <a:avLst/>
          </a:prstGeom>
          <a:noFill/>
        </p:spPr>
        <p:txBody>
          <a:bodyPr wrap="square">
            <a:spAutoFit/>
          </a:bodyPr>
          <a:lstStyle/>
          <a:p>
            <a:pPr algn="just"/>
            <a:r>
              <a:rPr lang="fr-FR" sz="2400" b="1" dirty="0">
                <a:solidFill>
                  <a:schemeClr val="accent5">
                    <a:lumMod val="75000"/>
                  </a:schemeClr>
                </a:solidFill>
                <a:latin typeface="Times New Roman" panose="02020603050405020304" pitchFamily="18" charset="0"/>
                <a:cs typeface="Times New Roman" panose="02020603050405020304" pitchFamily="18" charset="0"/>
              </a:rPr>
              <a:t>2-6 Réparation des lésions de doubles brins</a:t>
            </a:r>
          </a:p>
          <a:p>
            <a:pPr algn="just"/>
            <a:r>
              <a:rPr lang="fr-FR" sz="2400" dirty="0">
                <a:latin typeface="Times New Roman" panose="02020603050405020304" pitchFamily="18" charset="0"/>
                <a:cs typeface="Times New Roman" panose="02020603050405020304" pitchFamily="18" charset="0"/>
              </a:rPr>
              <a:t>Deux mécanismes complètement différents opèrent pour corriger ces lésions létales : NHEJ (non-</a:t>
            </a:r>
            <a:r>
              <a:rPr lang="fr-FR" sz="2400" dirty="0" err="1">
                <a:latin typeface="Times New Roman" panose="02020603050405020304" pitchFamily="18" charset="0"/>
                <a:cs typeface="Times New Roman" panose="02020603050405020304" pitchFamily="18" charset="0"/>
              </a:rPr>
              <a:t>homologous</a:t>
            </a:r>
            <a:r>
              <a:rPr lang="fr-FR" sz="2400" dirty="0">
                <a:latin typeface="Times New Roman" panose="02020603050405020304" pitchFamily="18" charset="0"/>
                <a:cs typeface="Times New Roman" panose="02020603050405020304" pitchFamily="18" charset="0"/>
              </a:rPr>
              <a:t> end </a:t>
            </a:r>
            <a:r>
              <a:rPr lang="fr-FR" sz="2400" dirty="0" err="1">
                <a:latin typeface="Times New Roman" panose="02020603050405020304" pitchFamily="18" charset="0"/>
                <a:cs typeface="Times New Roman" panose="02020603050405020304" pitchFamily="18" charset="0"/>
              </a:rPr>
              <a:t>joining</a:t>
            </a:r>
            <a:r>
              <a:rPr lang="fr-FR" sz="2400" dirty="0">
                <a:latin typeface="Times New Roman" panose="02020603050405020304" pitchFamily="18" charset="0"/>
                <a:cs typeface="Times New Roman" panose="02020603050405020304" pitchFamily="18" charset="0"/>
              </a:rPr>
              <a:t>) et la recombinaison homologue:</a:t>
            </a:r>
          </a:p>
          <a:p>
            <a:pPr algn="just"/>
            <a:endParaRPr lang="fr-FR" sz="2400" dirty="0">
              <a:latin typeface="Times New Roman" panose="02020603050405020304" pitchFamily="18" charset="0"/>
              <a:cs typeface="Times New Roman" panose="02020603050405020304" pitchFamily="18" charset="0"/>
            </a:endParaRPr>
          </a:p>
          <a:p>
            <a:pPr algn="just"/>
            <a:r>
              <a:rPr lang="fr-FR" sz="2400" b="1" dirty="0">
                <a:solidFill>
                  <a:schemeClr val="accent6">
                    <a:lumMod val="75000"/>
                  </a:schemeClr>
                </a:solidFill>
                <a:latin typeface="Times New Roman" panose="02020603050405020304" pitchFamily="18" charset="0"/>
                <a:cs typeface="Times New Roman" panose="02020603050405020304" pitchFamily="18" charset="0"/>
              </a:rPr>
              <a:t>2-6-1 Mécanisme de NHEJ</a:t>
            </a:r>
          </a:p>
          <a:p>
            <a:pPr algn="just"/>
            <a:r>
              <a:rPr lang="fr-FR" sz="2400" dirty="0">
                <a:latin typeface="Times New Roman" panose="02020603050405020304" pitchFamily="18" charset="0"/>
                <a:cs typeface="Times New Roman" panose="02020603050405020304" pitchFamily="18" charset="0"/>
              </a:rPr>
              <a:t>1)Les lésions (cassures) de doubles brins sont d'abord reconnues par l'hétérodimère Ku70-Ku80 (Ku), qui agit comme une protéine de chargement vers laquelle d'autres protéines NHEJ peuvent être recrutées.</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2) Une résection des extrémités implique la dégradation de régions courtes de 5ʹ ou 3ʹ par une activité d'une nucléase pour générer de petites régions de </a:t>
            </a:r>
            <a:r>
              <a:rPr lang="fr-FR" sz="2400" dirty="0" err="1">
                <a:latin typeface="Times New Roman" panose="02020603050405020304" pitchFamily="18" charset="0"/>
                <a:cs typeface="Times New Roman" panose="02020603050405020304" pitchFamily="18" charset="0"/>
              </a:rPr>
              <a:t>microhomologie</a:t>
            </a:r>
            <a:r>
              <a:rPr lang="fr-FR" sz="2400" dirty="0">
                <a:latin typeface="Times New Roman" panose="02020603050405020304" pitchFamily="18" charset="0"/>
                <a:cs typeface="Times New Roman" panose="02020603050405020304" pitchFamily="18" charset="0"/>
              </a:rPr>
              <a:t> (≤ 4 nucléotides) entre les brins qui peuvent faciliter la jonction des extrémités.</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3) Les polymérases peuvent incorporer soit des dNTP, soit des </a:t>
            </a:r>
            <a:r>
              <a:rPr lang="fr-FR" sz="2400" dirty="0" err="1">
                <a:latin typeface="Times New Roman" panose="02020603050405020304" pitchFamily="18" charset="0"/>
                <a:cs typeface="Times New Roman" panose="02020603050405020304" pitchFamily="18" charset="0"/>
              </a:rPr>
              <a:t>rNTP</a:t>
            </a:r>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4) La ligase assurent la jonction covalente entre les segments. </a:t>
            </a:r>
          </a:p>
          <a:p>
            <a:pPr algn="just"/>
            <a:r>
              <a:rPr lang="fr-FR" sz="2400" dirty="0">
                <a:latin typeface="Times New Roman" panose="02020603050405020304" pitchFamily="18" charset="0"/>
                <a:cs typeface="Times New Roman" panose="02020603050405020304" pitchFamily="18" charset="0"/>
              </a:rPr>
              <a:t>D’autres enzymes peuvent intervenir dans ce mécanisme tel que la </a:t>
            </a:r>
            <a:r>
              <a:rPr lang="fr-FR" sz="2400" dirty="0" err="1">
                <a:latin typeface="Times New Roman" panose="02020603050405020304" pitchFamily="18" charset="0"/>
                <a:cs typeface="Times New Roman" panose="02020603050405020304" pitchFamily="18" charset="0"/>
              </a:rPr>
              <a:t>phosphodiéstérase</a:t>
            </a:r>
            <a:r>
              <a:rPr lang="fr-FR" sz="2400" dirty="0">
                <a:latin typeface="Times New Roman" panose="02020603050405020304" pitchFamily="18" charset="0"/>
                <a:cs typeface="Times New Roman" panose="02020603050405020304" pitchFamily="18" charset="0"/>
              </a:rPr>
              <a:t>.</a:t>
            </a:r>
          </a:p>
          <a:p>
            <a:pPr algn="just"/>
            <a:r>
              <a:rPr lang="fr-FR" sz="2400" dirty="0">
                <a:latin typeface="Times New Roman" panose="02020603050405020304" pitchFamily="18" charset="0"/>
                <a:cs typeface="Times New Roman" panose="02020603050405020304" pitchFamily="18" charset="0"/>
              </a:rPr>
              <a:t>L'absence d'un modèle pour NHEJ signifie qu'il est sujet aux erreurs.</a:t>
            </a:r>
          </a:p>
          <a:p>
            <a:pPr algn="just"/>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619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B7E78C3-5AA1-8B02-E7E4-E0B53D9A8A12}"/>
              </a:ext>
            </a:extLst>
          </p:cNvPr>
          <p:cNvPicPr>
            <a:picLocks noChangeAspect="1"/>
          </p:cNvPicPr>
          <p:nvPr/>
        </p:nvPicPr>
        <p:blipFill rotWithShape="1">
          <a:blip r:embed="rId2"/>
          <a:srcRect l="32903" b="11498"/>
          <a:stretch/>
        </p:blipFill>
        <p:spPr>
          <a:xfrm>
            <a:off x="4505738" y="-13252"/>
            <a:ext cx="6241011" cy="6069495"/>
          </a:xfrm>
          <a:prstGeom prst="rect">
            <a:avLst/>
          </a:prstGeom>
        </p:spPr>
      </p:pic>
      <p:sp>
        <p:nvSpPr>
          <p:cNvPr id="5" name="Rectangle 4">
            <a:extLst>
              <a:ext uri="{FF2B5EF4-FFF2-40B4-BE49-F238E27FC236}">
                <a16:creationId xmlns:a16="http://schemas.microsoft.com/office/drawing/2014/main" id="{6C176876-FB98-8ED7-26C6-03D179536F39}"/>
              </a:ext>
            </a:extLst>
          </p:cNvPr>
          <p:cNvSpPr/>
          <p:nvPr/>
        </p:nvSpPr>
        <p:spPr>
          <a:xfrm>
            <a:off x="4346713" y="2544417"/>
            <a:ext cx="2743200" cy="38563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a:extLst>
              <a:ext uri="{FF2B5EF4-FFF2-40B4-BE49-F238E27FC236}">
                <a16:creationId xmlns:a16="http://schemas.microsoft.com/office/drawing/2014/main" id="{1CE3DF6A-0A75-1FDD-0743-8A43AE4AB207}"/>
              </a:ext>
            </a:extLst>
          </p:cNvPr>
          <p:cNvSpPr/>
          <p:nvPr/>
        </p:nvSpPr>
        <p:spPr>
          <a:xfrm>
            <a:off x="9316277" y="1842052"/>
            <a:ext cx="437321" cy="3445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7" name="Image 6">
            <a:extLst>
              <a:ext uri="{FF2B5EF4-FFF2-40B4-BE49-F238E27FC236}">
                <a16:creationId xmlns:a16="http://schemas.microsoft.com/office/drawing/2014/main" id="{ED1C5DBA-6872-417C-7677-3BDF4DEF1E51}"/>
              </a:ext>
            </a:extLst>
          </p:cNvPr>
          <p:cNvPicPr>
            <a:picLocks noChangeAspect="1"/>
          </p:cNvPicPr>
          <p:nvPr/>
        </p:nvPicPr>
        <p:blipFill>
          <a:blip r:embed="rId3"/>
          <a:stretch>
            <a:fillRect/>
          </a:stretch>
        </p:blipFill>
        <p:spPr>
          <a:xfrm>
            <a:off x="0" y="1753670"/>
            <a:ext cx="5127180" cy="4474852"/>
          </a:xfrm>
          <a:prstGeom prst="rect">
            <a:avLst/>
          </a:prstGeom>
        </p:spPr>
      </p:pic>
      <p:sp>
        <p:nvSpPr>
          <p:cNvPr id="8" name="ZoneTexte 7">
            <a:extLst>
              <a:ext uri="{FF2B5EF4-FFF2-40B4-BE49-F238E27FC236}">
                <a16:creationId xmlns:a16="http://schemas.microsoft.com/office/drawing/2014/main" id="{8E4B7290-E3E6-567B-BE9F-607E3606CF7F}"/>
              </a:ext>
            </a:extLst>
          </p:cNvPr>
          <p:cNvSpPr txBox="1"/>
          <p:nvPr/>
        </p:nvSpPr>
        <p:spPr>
          <a:xfrm>
            <a:off x="556592" y="6400800"/>
            <a:ext cx="4691268" cy="369332"/>
          </a:xfrm>
          <a:prstGeom prst="rect">
            <a:avLst/>
          </a:prstGeom>
          <a:noFill/>
        </p:spPr>
        <p:txBody>
          <a:bodyPr wrap="square" rtlCol="0">
            <a:spAutoFit/>
          </a:bodyPr>
          <a:lstStyle/>
          <a:p>
            <a:r>
              <a:rPr lang="fr-FR" b="1" dirty="0"/>
              <a:t>Conséquence d’une réparation non homologue</a:t>
            </a:r>
          </a:p>
        </p:txBody>
      </p:sp>
    </p:spTree>
    <p:extLst>
      <p:ext uri="{BB962C8B-B14F-4D97-AF65-F5344CB8AC3E}">
        <p14:creationId xmlns:p14="http://schemas.microsoft.com/office/powerpoint/2010/main" val="1890254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10E9373-9DAD-AE33-FADC-86F4BD7BEFEA}"/>
              </a:ext>
            </a:extLst>
          </p:cNvPr>
          <p:cNvSpPr txBox="1"/>
          <p:nvPr/>
        </p:nvSpPr>
        <p:spPr>
          <a:xfrm>
            <a:off x="384313" y="345421"/>
            <a:ext cx="11423374" cy="6740307"/>
          </a:xfrm>
          <a:prstGeom prst="rect">
            <a:avLst/>
          </a:prstGeom>
          <a:noFill/>
        </p:spPr>
        <p:txBody>
          <a:bodyPr wrap="square">
            <a:spAutoFit/>
          </a:bodyPr>
          <a:lstStyle/>
          <a:p>
            <a:pPr algn="just"/>
            <a:r>
              <a:rPr lang="fr-FR" sz="2400" b="1" dirty="0">
                <a:solidFill>
                  <a:schemeClr val="accent6">
                    <a:lumMod val="75000"/>
                  </a:schemeClr>
                </a:solidFill>
                <a:latin typeface="Times New Roman" panose="02020603050405020304" pitchFamily="18" charset="0"/>
                <a:cs typeface="Times New Roman" panose="02020603050405020304" pitchFamily="18" charset="0"/>
              </a:rPr>
              <a:t>2-6-2 Réparation par recombinaison homologue</a:t>
            </a:r>
          </a:p>
          <a:p>
            <a:pPr marL="457200" indent="-457200" algn="just">
              <a:buAutoNum type="arabicParenR"/>
            </a:pPr>
            <a:r>
              <a:rPr lang="fr-FR" sz="2400" dirty="0">
                <a:latin typeface="Times New Roman" panose="02020603050405020304" pitchFamily="18" charset="0"/>
                <a:cs typeface="Times New Roman" panose="02020603050405020304" pitchFamily="18" charset="0"/>
              </a:rPr>
              <a:t>Une résection qui consiste à la dégradation d’un des deux bouts francs de la lésion double brin grâce à une activité </a:t>
            </a:r>
            <a:r>
              <a:rPr lang="fr-FR" sz="2400" dirty="0" err="1">
                <a:latin typeface="Times New Roman" panose="02020603050405020304" pitchFamily="18" charset="0"/>
                <a:cs typeface="Times New Roman" panose="02020603050405020304" pitchFamily="18" charset="0"/>
              </a:rPr>
              <a:t>nucléasique</a:t>
            </a:r>
            <a:r>
              <a:rPr lang="fr-FR" sz="2400" dirty="0">
                <a:latin typeface="Times New Roman" panose="02020603050405020304" pitchFamily="18" charset="0"/>
                <a:cs typeface="Times New Roman" panose="02020603050405020304" pitchFamily="18" charset="0"/>
              </a:rPr>
              <a:t> 5’-3’ (avoir des bouts collants).</a:t>
            </a:r>
          </a:p>
          <a:p>
            <a:pPr marL="457200" indent="-457200" algn="just">
              <a:buAutoNum type="arabicParenR"/>
            </a:pPr>
            <a:endParaRPr lang="fr-FR" sz="2400" dirty="0">
              <a:latin typeface="Times New Roman" panose="02020603050405020304" pitchFamily="18" charset="0"/>
              <a:cs typeface="Times New Roman" panose="02020603050405020304" pitchFamily="18" charset="0"/>
            </a:endParaRPr>
          </a:p>
          <a:p>
            <a:pPr marL="457200" indent="-457200" algn="just">
              <a:buAutoNum type="arabicParenR"/>
            </a:pPr>
            <a:r>
              <a:rPr lang="fr-FR" sz="2400" dirty="0">
                <a:latin typeface="Times New Roman" panose="02020603050405020304" pitchFamily="18" charset="0"/>
                <a:cs typeface="Times New Roman" panose="02020603050405020304" pitchFamily="18" charset="0"/>
              </a:rPr>
              <a:t>Formation des filaments de RPA puis Rad51 sur l’ADN simple brin: la protéine RPA se lie à l’ADN simple brin avec une affinité très élevée, cette étape </a:t>
            </a:r>
            <a:r>
              <a:rPr lang="fr-FR" sz="2400" b="1" dirty="0">
                <a:latin typeface="Times New Roman" panose="02020603050405020304" pitchFamily="18" charset="0"/>
                <a:cs typeface="Times New Roman" panose="02020603050405020304" pitchFamily="18" charset="0"/>
              </a:rPr>
              <a:t>protège l’ADN de l’action des nucléases </a:t>
            </a:r>
            <a:r>
              <a:rPr lang="fr-FR" sz="2400" dirty="0">
                <a:latin typeface="Times New Roman" panose="02020603050405020304" pitchFamily="18" charset="0"/>
                <a:cs typeface="Times New Roman" panose="02020603050405020304" pitchFamily="18" charset="0"/>
              </a:rPr>
              <a:t>et </a:t>
            </a:r>
            <a:r>
              <a:rPr lang="fr-FR" sz="2400" b="1" dirty="0">
                <a:latin typeface="Times New Roman" panose="02020603050405020304" pitchFamily="18" charset="0"/>
                <a:cs typeface="Times New Roman" panose="02020603050405020304" pitchFamily="18" charset="0"/>
              </a:rPr>
              <a:t>évite la formation de structures secondaires</a:t>
            </a:r>
            <a:r>
              <a:rPr lang="fr-FR" sz="2400" dirty="0">
                <a:latin typeface="Times New Roman" panose="02020603050405020304" pitchFamily="18" charset="0"/>
                <a:cs typeface="Times New Roman" panose="02020603050405020304" pitchFamily="18" charset="0"/>
              </a:rPr>
              <a:t>. </a:t>
            </a:r>
          </a:p>
          <a:p>
            <a:pPr algn="just"/>
            <a:r>
              <a:rPr lang="fr-FR" sz="2400" dirty="0">
                <a:latin typeface="Times New Roman" panose="02020603050405020304" pitchFamily="18" charset="0"/>
                <a:cs typeface="Times New Roman" panose="02020603050405020304" pitchFamily="18" charset="0"/>
              </a:rPr>
              <a:t> </a:t>
            </a:r>
          </a:p>
          <a:p>
            <a:pPr algn="just"/>
            <a:r>
              <a:rPr lang="fr-FR" sz="2400" dirty="0">
                <a:latin typeface="Times New Roman" panose="02020603050405020304" pitchFamily="18" charset="0"/>
                <a:cs typeface="Times New Roman" panose="02020603050405020304" pitchFamily="18" charset="0"/>
              </a:rPr>
              <a:t>3) </a:t>
            </a:r>
            <a:r>
              <a:rPr lang="fr-FR" sz="2400" b="1" dirty="0">
                <a:latin typeface="Times New Roman" panose="02020603050405020304" pitchFamily="18" charset="0"/>
                <a:cs typeface="Times New Roman" panose="02020603050405020304" pitchFamily="18" charset="0"/>
              </a:rPr>
              <a:t>Recherche d’homologie de séquence </a:t>
            </a:r>
            <a:r>
              <a:rPr lang="fr-FR" sz="2400" dirty="0">
                <a:latin typeface="Times New Roman" panose="02020603050405020304" pitchFamily="18" charset="0"/>
                <a:cs typeface="Times New Roman" panose="02020603050405020304" pitchFamily="18" charset="0"/>
              </a:rPr>
              <a:t>sur l’ADN intacte (sur le </a:t>
            </a:r>
            <a:r>
              <a:rPr lang="fr-FR" sz="2400" u="sng" dirty="0">
                <a:latin typeface="Times New Roman" panose="02020603050405020304" pitchFamily="18" charset="0"/>
                <a:cs typeface="Times New Roman" panose="02020603050405020304" pitchFamily="18" charset="0"/>
              </a:rPr>
              <a:t>chromosome homologue sain ou chromatide sœur</a:t>
            </a:r>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4) </a:t>
            </a:r>
            <a:r>
              <a:rPr lang="fr-FR" sz="2400" b="1" dirty="0">
                <a:latin typeface="Times New Roman" panose="02020603050405020304" pitchFamily="18" charset="0"/>
                <a:cs typeface="Times New Roman" panose="02020603050405020304" pitchFamily="18" charset="0"/>
              </a:rPr>
              <a:t>Invasion du brin endommagé </a:t>
            </a:r>
            <a:r>
              <a:rPr lang="fr-FR" sz="2400" dirty="0">
                <a:latin typeface="Times New Roman" panose="02020603050405020304" pitchFamily="18" charset="0"/>
                <a:cs typeface="Times New Roman" panose="02020603050405020304" pitchFamily="18" charset="0"/>
              </a:rPr>
              <a:t>dans le brin d’ADN intacte (effectué par les polymérases) et </a:t>
            </a:r>
            <a:r>
              <a:rPr lang="fr-FR" sz="2400" b="1" dirty="0">
                <a:latin typeface="Times New Roman" panose="02020603050405020304" pitchFamily="18" charset="0"/>
                <a:cs typeface="Times New Roman" panose="02020603050405020304" pitchFamily="18" charset="0"/>
              </a:rPr>
              <a:t>formation de la boucle D</a:t>
            </a:r>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5) La boucle se dissocie et se réhybride avec l’ADN complémentaire, les lacunes sont ensuite comblées par l'ADN polymérase, en utilisant le bon modèle et les extrémités sont liées.</a:t>
            </a:r>
          </a:p>
          <a:p>
            <a:pPr algn="just"/>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483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5F24673-4B1D-9E4A-FB27-85C15B29B40B}"/>
              </a:ext>
            </a:extLst>
          </p:cNvPr>
          <p:cNvSpPr txBox="1"/>
          <p:nvPr/>
        </p:nvSpPr>
        <p:spPr>
          <a:xfrm>
            <a:off x="185530" y="325672"/>
            <a:ext cx="3949148" cy="646331"/>
          </a:xfrm>
          <a:prstGeom prst="rect">
            <a:avLst/>
          </a:prstGeom>
          <a:noFill/>
        </p:spPr>
        <p:txBody>
          <a:bodyPr wrap="square" rtlCol="0">
            <a:spAutoFit/>
          </a:bodyPr>
          <a:lstStyle/>
          <a:p>
            <a:r>
              <a:rPr lang="fr-FR" b="1" dirty="0"/>
              <a:t>Réparation de </a:t>
            </a:r>
            <a:r>
              <a:rPr lang="fr-FR" b="1" dirty="0" err="1"/>
              <a:t>dsADN</a:t>
            </a:r>
            <a:r>
              <a:rPr lang="fr-FR" b="1" dirty="0"/>
              <a:t> le mécanismes:  Recombinaison Homologue </a:t>
            </a:r>
          </a:p>
        </p:txBody>
      </p:sp>
      <p:sp>
        <p:nvSpPr>
          <p:cNvPr id="3" name="Rectangle 2">
            <a:extLst>
              <a:ext uri="{FF2B5EF4-FFF2-40B4-BE49-F238E27FC236}">
                <a16:creationId xmlns:a16="http://schemas.microsoft.com/office/drawing/2014/main" id="{7A246399-0AB2-1A7E-BAA1-C108E768CA54}"/>
              </a:ext>
            </a:extLst>
          </p:cNvPr>
          <p:cNvSpPr/>
          <p:nvPr/>
        </p:nvSpPr>
        <p:spPr>
          <a:xfrm>
            <a:off x="212035" y="4850295"/>
            <a:ext cx="2915478" cy="8083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Séquences identiques</a:t>
            </a:r>
          </a:p>
          <a:p>
            <a:pPr algn="ctr"/>
            <a:r>
              <a:rPr lang="fr-FR" dirty="0"/>
              <a:t>Non </a:t>
            </a:r>
            <a:r>
              <a:rPr lang="fr-FR" dirty="0" err="1"/>
              <a:t>crossing</a:t>
            </a:r>
            <a:r>
              <a:rPr lang="fr-FR" dirty="0"/>
              <a:t> over </a:t>
            </a:r>
          </a:p>
        </p:txBody>
      </p:sp>
      <p:sp>
        <p:nvSpPr>
          <p:cNvPr id="4" name="Rectangle 3">
            <a:extLst>
              <a:ext uri="{FF2B5EF4-FFF2-40B4-BE49-F238E27FC236}">
                <a16:creationId xmlns:a16="http://schemas.microsoft.com/office/drawing/2014/main" id="{E996C97A-676E-2FEF-C29C-6F740D6E88E4}"/>
              </a:ext>
            </a:extLst>
          </p:cNvPr>
          <p:cNvSpPr/>
          <p:nvPr/>
        </p:nvSpPr>
        <p:spPr>
          <a:xfrm>
            <a:off x="212034" y="5910469"/>
            <a:ext cx="2915479" cy="8083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Séquences non identiques</a:t>
            </a:r>
          </a:p>
          <a:p>
            <a:pPr algn="ctr"/>
            <a:r>
              <a:rPr lang="fr-FR" dirty="0" err="1"/>
              <a:t>Crossing</a:t>
            </a:r>
            <a:r>
              <a:rPr lang="fr-FR" dirty="0"/>
              <a:t> over</a:t>
            </a:r>
          </a:p>
        </p:txBody>
      </p:sp>
      <p:pic>
        <p:nvPicPr>
          <p:cNvPr id="7" name="Image 6">
            <a:extLst>
              <a:ext uri="{FF2B5EF4-FFF2-40B4-BE49-F238E27FC236}">
                <a16:creationId xmlns:a16="http://schemas.microsoft.com/office/drawing/2014/main" id="{521D03C0-F3DB-0A8C-67C7-6880C85E6913}"/>
              </a:ext>
            </a:extLst>
          </p:cNvPr>
          <p:cNvPicPr>
            <a:picLocks noChangeAspect="1"/>
          </p:cNvPicPr>
          <p:nvPr/>
        </p:nvPicPr>
        <p:blipFill rotWithShape="1">
          <a:blip r:embed="rId2"/>
          <a:srcRect l="16087" t="17472" r="59022" b="11865"/>
          <a:stretch/>
        </p:blipFill>
        <p:spPr>
          <a:xfrm>
            <a:off x="4505740" y="159026"/>
            <a:ext cx="7195930" cy="6698974"/>
          </a:xfrm>
          <a:prstGeom prst="rect">
            <a:avLst/>
          </a:prstGeom>
        </p:spPr>
      </p:pic>
      <p:sp>
        <p:nvSpPr>
          <p:cNvPr id="8" name="Rectangle 7">
            <a:extLst>
              <a:ext uri="{FF2B5EF4-FFF2-40B4-BE49-F238E27FC236}">
                <a16:creationId xmlns:a16="http://schemas.microsoft.com/office/drawing/2014/main" id="{43AAD993-7C41-5286-0054-DE04678EC1E6}"/>
              </a:ext>
            </a:extLst>
          </p:cNvPr>
          <p:cNvSpPr/>
          <p:nvPr/>
        </p:nvSpPr>
        <p:spPr>
          <a:xfrm>
            <a:off x="4585252" y="1728686"/>
            <a:ext cx="1510748" cy="3843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a:solidFill>
                  <a:srgbClr val="FF0000"/>
                </a:solidFill>
              </a:rPr>
              <a:t>Résection</a:t>
            </a:r>
          </a:p>
        </p:txBody>
      </p:sp>
      <p:pic>
        <p:nvPicPr>
          <p:cNvPr id="9" name="Image 8">
            <a:extLst>
              <a:ext uri="{FF2B5EF4-FFF2-40B4-BE49-F238E27FC236}">
                <a16:creationId xmlns:a16="http://schemas.microsoft.com/office/drawing/2014/main" id="{7193CBB4-4254-AF59-7DB4-1CCC82E934F3}"/>
              </a:ext>
            </a:extLst>
          </p:cNvPr>
          <p:cNvPicPr>
            <a:picLocks noChangeAspect="1"/>
          </p:cNvPicPr>
          <p:nvPr/>
        </p:nvPicPr>
        <p:blipFill>
          <a:blip r:embed="rId3"/>
          <a:stretch>
            <a:fillRect/>
          </a:stretch>
        </p:blipFill>
        <p:spPr>
          <a:xfrm>
            <a:off x="616434" y="900629"/>
            <a:ext cx="2915478" cy="3933825"/>
          </a:xfrm>
          <a:prstGeom prst="rect">
            <a:avLst/>
          </a:prstGeom>
        </p:spPr>
      </p:pic>
      <p:sp>
        <p:nvSpPr>
          <p:cNvPr id="10" name="Rectangle 9">
            <a:extLst>
              <a:ext uri="{FF2B5EF4-FFF2-40B4-BE49-F238E27FC236}">
                <a16:creationId xmlns:a16="http://schemas.microsoft.com/office/drawing/2014/main" id="{83B538AA-476B-E536-E8F8-7B9A02CC57E7}"/>
              </a:ext>
            </a:extLst>
          </p:cNvPr>
          <p:cNvSpPr/>
          <p:nvPr/>
        </p:nvSpPr>
        <p:spPr>
          <a:xfrm>
            <a:off x="4704522" y="4386470"/>
            <a:ext cx="1258956" cy="3585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Boucle D</a:t>
            </a:r>
          </a:p>
        </p:txBody>
      </p:sp>
      <p:cxnSp>
        <p:nvCxnSpPr>
          <p:cNvPr id="12" name="Connecteur droit avec flèche 11">
            <a:extLst>
              <a:ext uri="{FF2B5EF4-FFF2-40B4-BE49-F238E27FC236}">
                <a16:creationId xmlns:a16="http://schemas.microsoft.com/office/drawing/2014/main" id="{4AEBE202-83D1-6F61-A9BB-BDD7EAD8E4C2}"/>
              </a:ext>
            </a:extLst>
          </p:cNvPr>
          <p:cNvCxnSpPr/>
          <p:nvPr/>
        </p:nvCxnSpPr>
        <p:spPr>
          <a:xfrm>
            <a:off x="5963478" y="4518991"/>
            <a:ext cx="2120348" cy="106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123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6AD5DF9-3396-9D7E-4AD2-04267A4DD108}"/>
              </a:ext>
            </a:extLst>
          </p:cNvPr>
          <p:cNvSpPr txBox="1"/>
          <p:nvPr/>
        </p:nvSpPr>
        <p:spPr>
          <a:xfrm>
            <a:off x="437321" y="362564"/>
            <a:ext cx="10760765" cy="6740307"/>
          </a:xfrm>
          <a:prstGeom prst="rect">
            <a:avLst/>
          </a:prstGeom>
          <a:noFill/>
        </p:spPr>
        <p:txBody>
          <a:bodyPr wrap="square">
            <a:spAutoFit/>
          </a:bodyPr>
          <a:lstStyle/>
          <a:p>
            <a:pPr algn="just"/>
            <a:r>
              <a:rPr lang="fr-FR" sz="2400" b="1" dirty="0">
                <a:solidFill>
                  <a:schemeClr val="accent5">
                    <a:lumMod val="75000"/>
                  </a:schemeClr>
                </a:solidFill>
                <a:latin typeface="Times New Roman" panose="02020603050405020304" pitchFamily="18" charset="0"/>
                <a:cs typeface="Times New Roman" panose="02020603050405020304" pitchFamily="18" charset="0"/>
              </a:rPr>
              <a:t>2-7 Système SOS « Save Our </a:t>
            </a:r>
            <a:r>
              <a:rPr lang="fr-FR" sz="2400" b="1" dirty="0" err="1">
                <a:solidFill>
                  <a:schemeClr val="accent5">
                    <a:lumMod val="75000"/>
                  </a:schemeClr>
                </a:solidFill>
                <a:latin typeface="Times New Roman" panose="02020603050405020304" pitchFamily="18" charset="0"/>
                <a:cs typeface="Times New Roman" panose="02020603050405020304" pitchFamily="18" charset="0"/>
              </a:rPr>
              <a:t>Ship</a:t>
            </a:r>
            <a:r>
              <a:rPr lang="fr-FR" sz="2400" b="1" dirty="0">
                <a:solidFill>
                  <a:schemeClr val="accent5">
                    <a:lumMod val="75000"/>
                  </a:schemeClr>
                </a:solidFill>
                <a:latin typeface="Times New Roman" panose="02020603050405020304" pitchFamily="18" charset="0"/>
                <a:cs typeface="Times New Roman" panose="02020603050405020304" pitchFamily="18" charset="0"/>
              </a:rPr>
              <a:t> »</a:t>
            </a:r>
          </a:p>
          <a:p>
            <a:pPr algn="just"/>
            <a:r>
              <a:rPr lang="fr-FR" sz="2400" dirty="0">
                <a:latin typeface="Times New Roman" panose="02020603050405020304" pitchFamily="18" charset="0"/>
                <a:cs typeface="Times New Roman" panose="02020603050405020304" pitchFamily="18" charset="0"/>
              </a:rPr>
              <a:t>En présence d’un nombre de lésions important, il y a arrêt de </a:t>
            </a:r>
            <a:r>
              <a:rPr lang="fr-FR" sz="2400" b="1" dirty="0">
                <a:latin typeface="Times New Roman" panose="02020603050405020304" pitchFamily="18" charset="0"/>
                <a:cs typeface="Times New Roman" panose="02020603050405020304" pitchFamily="18" charset="0"/>
              </a:rPr>
              <a:t>la réplication</a:t>
            </a:r>
            <a:r>
              <a:rPr lang="fr-FR" sz="2400" dirty="0">
                <a:latin typeface="Times New Roman" panose="02020603050405020304" pitchFamily="18" charset="0"/>
                <a:cs typeface="Times New Roman" panose="02020603050405020304" pitchFamily="18" charset="0"/>
              </a:rPr>
              <a:t>, ce qui provoque l’apparition d’ADN monocaténaire. Les quantités croissantes d’ADN simple brin induisent des fonctions SOS, Ce système porte son nom car il apparaît comme un système de secours pour empêcher la mort cellulaire.</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Les protéines clés de la réponse SOS sont </a:t>
            </a:r>
            <a:r>
              <a:rPr lang="fr-FR" sz="2400" b="1" dirty="0" err="1">
                <a:latin typeface="Times New Roman" panose="02020603050405020304" pitchFamily="18" charset="0"/>
                <a:cs typeface="Times New Roman" panose="02020603050405020304" pitchFamily="18" charset="0"/>
              </a:rPr>
              <a:t>RecA</a:t>
            </a:r>
            <a:r>
              <a:rPr lang="fr-FR" sz="2400" b="1" dirty="0">
                <a:latin typeface="Times New Roman" panose="02020603050405020304" pitchFamily="18" charset="0"/>
                <a:cs typeface="Times New Roman" panose="02020603050405020304" pitchFamily="18" charset="0"/>
              </a:rPr>
              <a:t> et </a:t>
            </a:r>
            <a:r>
              <a:rPr lang="fr-FR" sz="2400" b="1" dirty="0" err="1">
                <a:latin typeface="Times New Roman" panose="02020603050405020304" pitchFamily="18" charset="0"/>
                <a:cs typeface="Times New Roman" panose="02020603050405020304" pitchFamily="18" charset="0"/>
              </a:rPr>
              <a:t>LexA</a:t>
            </a:r>
            <a:r>
              <a:rPr lang="fr-FR" sz="2400" b="1" dirty="0">
                <a:latin typeface="Times New Roman" panose="02020603050405020304" pitchFamily="18" charset="0"/>
                <a:cs typeface="Times New Roman" panose="02020603050405020304" pitchFamily="18" charset="0"/>
              </a:rPr>
              <a:t>. </a:t>
            </a:r>
          </a:p>
          <a:p>
            <a:pPr algn="just"/>
            <a:endParaRPr lang="fr-FR" sz="2400" dirty="0">
              <a:latin typeface="Times New Roman" panose="02020603050405020304" pitchFamily="18" charset="0"/>
              <a:cs typeface="Times New Roman" panose="02020603050405020304" pitchFamily="18" charset="0"/>
            </a:endParaRPr>
          </a:p>
          <a:p>
            <a:pPr algn="just"/>
            <a:r>
              <a:rPr lang="fr-FR" sz="2400" u="sng" dirty="0" err="1">
                <a:latin typeface="Times New Roman" panose="02020603050405020304" pitchFamily="18" charset="0"/>
                <a:cs typeface="Times New Roman" panose="02020603050405020304" pitchFamily="18" charset="0"/>
              </a:rPr>
              <a:t>RecA</a:t>
            </a:r>
            <a:r>
              <a:rPr lang="fr-FR" sz="2400" u="sng" dirty="0">
                <a:latin typeface="Times New Roman" panose="02020603050405020304" pitchFamily="18" charset="0"/>
                <a:cs typeface="Times New Roman" panose="02020603050405020304" pitchFamily="18" charset="0"/>
              </a:rPr>
              <a:t> se lie aux régions simple brin de l'ADN</a:t>
            </a:r>
            <a:r>
              <a:rPr lang="fr-FR" sz="2400" dirty="0">
                <a:latin typeface="Times New Roman" panose="02020603050405020304" pitchFamily="18" charset="0"/>
                <a:cs typeface="Times New Roman" panose="02020603050405020304" pitchFamily="18" charset="0"/>
              </a:rPr>
              <a:t>, ce qui forme un </a:t>
            </a:r>
            <a:r>
              <a:rPr lang="fr-FR" sz="2400" b="1" dirty="0">
                <a:latin typeface="Times New Roman" panose="02020603050405020304" pitchFamily="18" charset="0"/>
                <a:cs typeface="Times New Roman" panose="02020603050405020304" pitchFamily="18" charset="0"/>
              </a:rPr>
              <a:t>filament ADN-</a:t>
            </a:r>
          </a:p>
          <a:p>
            <a:pPr algn="just"/>
            <a:r>
              <a:rPr lang="fr-FR" sz="2400" b="1" dirty="0">
                <a:latin typeface="Times New Roman" panose="02020603050405020304" pitchFamily="18" charset="0"/>
                <a:cs typeface="Times New Roman" panose="02020603050405020304" pitchFamily="18" charset="0"/>
              </a:rPr>
              <a:t>Protéine</a:t>
            </a:r>
            <a:r>
              <a:rPr lang="fr-FR" sz="2400" dirty="0">
                <a:latin typeface="Times New Roman" panose="02020603050405020304" pitchFamily="18" charset="0"/>
                <a:cs typeface="Times New Roman" panose="02020603050405020304" pitchFamily="18" charset="0"/>
              </a:rPr>
              <a:t> et son </a:t>
            </a:r>
            <a:r>
              <a:rPr lang="fr-FR" sz="2400" u="sng" dirty="0">
                <a:latin typeface="Times New Roman" panose="02020603050405020304" pitchFamily="18" charset="0"/>
                <a:cs typeface="Times New Roman" panose="02020603050405020304" pitchFamily="18" charset="0"/>
              </a:rPr>
              <a:t>activité protéolytique est activée</a:t>
            </a:r>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u="sng" dirty="0" err="1">
                <a:latin typeface="Times New Roman" panose="02020603050405020304" pitchFamily="18" charset="0"/>
                <a:cs typeface="Times New Roman" panose="02020603050405020304" pitchFamily="18" charset="0"/>
              </a:rPr>
              <a:t>RecA</a:t>
            </a:r>
            <a:r>
              <a:rPr lang="fr-FR" sz="2400" u="sng" dirty="0">
                <a:latin typeface="Times New Roman" panose="02020603050405020304" pitchFamily="18" charset="0"/>
                <a:cs typeface="Times New Roman" panose="02020603050405020304" pitchFamily="18" charset="0"/>
              </a:rPr>
              <a:t> dégrade le répresseur </a:t>
            </a:r>
            <a:r>
              <a:rPr lang="fr-FR" sz="2400" u="sng" dirty="0" err="1">
                <a:latin typeface="Times New Roman" panose="02020603050405020304" pitchFamily="18" charset="0"/>
                <a:cs typeface="Times New Roman" panose="02020603050405020304" pitchFamily="18" charset="0"/>
              </a:rPr>
              <a:t>LexA</a:t>
            </a:r>
            <a:r>
              <a:rPr lang="fr-FR" sz="2400" dirty="0">
                <a:latin typeface="Times New Roman" panose="02020603050405020304" pitchFamily="18" charset="0"/>
                <a:cs typeface="Times New Roman" panose="02020603050405020304" pitchFamily="18" charset="0"/>
              </a:rPr>
              <a:t>, qui est </a:t>
            </a:r>
            <a:r>
              <a:rPr lang="fr-FR" sz="2400" u="sng" dirty="0">
                <a:latin typeface="Times New Roman" panose="02020603050405020304" pitchFamily="18" charset="0"/>
                <a:cs typeface="Times New Roman" panose="02020603050405020304" pitchFamily="18" charset="0"/>
              </a:rPr>
              <a:t>un répresseur des gènes SOS</a:t>
            </a:r>
            <a:r>
              <a:rPr lang="fr-FR" sz="2400" dirty="0">
                <a:latin typeface="Times New Roman" panose="02020603050405020304" pitchFamily="18" charset="0"/>
                <a:cs typeface="Times New Roman" panose="02020603050405020304" pitchFamily="18" charset="0"/>
              </a:rPr>
              <a:t>, ce qui permet </a:t>
            </a:r>
            <a:r>
              <a:rPr lang="fr-FR" sz="2400" u="sng" dirty="0">
                <a:latin typeface="Times New Roman" panose="02020603050405020304" pitchFamily="18" charset="0"/>
                <a:cs typeface="Times New Roman" panose="02020603050405020304" pitchFamily="18" charset="0"/>
              </a:rPr>
              <a:t>l’expression </a:t>
            </a:r>
            <a:r>
              <a:rPr lang="fr-FR" sz="2400" b="1" u="sng" dirty="0">
                <a:latin typeface="Times New Roman" panose="02020603050405020304" pitchFamily="18" charset="0"/>
                <a:cs typeface="Times New Roman" panose="02020603050405020304" pitchFamily="18" charset="0"/>
              </a:rPr>
              <a:t>des gènes </a:t>
            </a:r>
            <a:r>
              <a:rPr lang="fr-FR" sz="2400" b="1" u="sng" dirty="0" err="1">
                <a:latin typeface="Times New Roman" panose="02020603050405020304" pitchFamily="18" charset="0"/>
                <a:cs typeface="Times New Roman" panose="02020603050405020304" pitchFamily="18" charset="0"/>
              </a:rPr>
              <a:t>uvr</a:t>
            </a:r>
            <a:r>
              <a:rPr lang="fr-FR" sz="2400" b="1" u="sng" dirty="0">
                <a:latin typeface="Times New Roman" panose="02020603050405020304" pitchFamily="18" charset="0"/>
                <a:cs typeface="Times New Roman" panose="02020603050405020304" pitchFamily="18" charset="0"/>
              </a:rPr>
              <a:t> </a:t>
            </a:r>
            <a:r>
              <a:rPr lang="fr-FR" sz="2400" u="sng" dirty="0">
                <a:latin typeface="Times New Roman" panose="02020603050405020304" pitchFamily="18" charset="0"/>
                <a:cs typeface="Times New Roman" panose="02020603050405020304" pitchFamily="18" charset="0"/>
              </a:rPr>
              <a:t>dans un  premier temps, puis </a:t>
            </a:r>
            <a:r>
              <a:rPr lang="fr-FR" sz="2400" b="1" u="sng" dirty="0" err="1">
                <a:latin typeface="Times New Roman" panose="02020603050405020304" pitchFamily="18" charset="0"/>
                <a:cs typeface="Times New Roman" panose="02020603050405020304" pitchFamily="18" charset="0"/>
              </a:rPr>
              <a:t>umuDC</a:t>
            </a:r>
            <a:r>
              <a:rPr lang="fr-FR" sz="2400" u="sng" dirty="0">
                <a:latin typeface="Times New Roman" panose="02020603050405020304" pitchFamily="18" charset="0"/>
                <a:cs typeface="Times New Roman" panose="02020603050405020304" pitchFamily="18" charset="0"/>
              </a:rPr>
              <a:t> dans un deuxième temps.</a:t>
            </a:r>
          </a:p>
          <a:p>
            <a:pPr algn="just"/>
            <a:r>
              <a:rPr lang="fr-FR" sz="2400" dirty="0">
                <a:latin typeface="Times New Roman" panose="02020603050405020304" pitchFamily="18" charset="0"/>
                <a:cs typeface="Times New Roman" panose="02020603050405020304" pitchFamily="18" charset="0"/>
              </a:rPr>
              <a:t> </a:t>
            </a:r>
            <a:r>
              <a:rPr lang="fr-FR" sz="2400" u="sng" dirty="0">
                <a:latin typeface="Times New Roman" panose="02020603050405020304" pitchFamily="18" charset="0"/>
                <a:cs typeface="Times New Roman" panose="02020603050405020304" pitchFamily="18" charset="0"/>
              </a:rPr>
              <a:t>Les protéines </a:t>
            </a:r>
            <a:r>
              <a:rPr lang="fr-FR" sz="2400" u="sng" dirty="0" err="1">
                <a:latin typeface="Times New Roman" panose="02020603050405020304" pitchFamily="18" charset="0"/>
                <a:cs typeface="Times New Roman" panose="02020603050405020304" pitchFamily="18" charset="0"/>
              </a:rPr>
              <a:t>UmuDC</a:t>
            </a:r>
            <a:r>
              <a:rPr lang="fr-FR" sz="2400" u="sng" dirty="0">
                <a:latin typeface="Times New Roman" panose="02020603050405020304" pitchFamily="18" charset="0"/>
                <a:cs typeface="Times New Roman" panose="02020603050405020304" pitchFamily="18" charset="0"/>
              </a:rPr>
              <a:t> interagissent avec l’ADN polymérase </a:t>
            </a:r>
            <a:r>
              <a:rPr lang="fr-FR" sz="2400" dirty="0">
                <a:latin typeface="Times New Roman" panose="02020603050405020304" pitchFamily="18" charset="0"/>
                <a:cs typeface="Times New Roman" panose="02020603050405020304" pitchFamily="18" charset="0"/>
              </a:rPr>
              <a:t>et lui permettent de franchir les lésions en incorporant un nucléotide </a:t>
            </a:r>
            <a:r>
              <a:rPr lang="fr-FR" sz="2400" dirty="0" err="1">
                <a:latin typeface="Times New Roman" panose="02020603050405020304" pitchFamily="18" charset="0"/>
                <a:cs typeface="Times New Roman" panose="02020603050405020304" pitchFamily="18" charset="0"/>
              </a:rPr>
              <a:t>quelconque</a:t>
            </a:r>
            <a:r>
              <a:rPr lang="fr-FR" sz="2400" dirty="0">
                <a:latin typeface="Times New Roman" panose="02020603050405020304" pitchFamily="18" charset="0"/>
                <a:cs typeface="Times New Roman" panose="02020603050405020304" pitchFamily="18" charset="0"/>
              </a:rPr>
              <a:t>, ce qui introduit des mutations dans la molécule d’ADN nouvellement synthétisée.</a:t>
            </a:r>
          </a:p>
          <a:p>
            <a:pPr algn="just"/>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3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398550D-3B93-0791-E407-41A8CDA5C73C}"/>
              </a:ext>
            </a:extLst>
          </p:cNvPr>
          <p:cNvSpPr txBox="1"/>
          <p:nvPr/>
        </p:nvSpPr>
        <p:spPr>
          <a:xfrm>
            <a:off x="682486" y="1532138"/>
            <a:ext cx="9899374" cy="830997"/>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Selon l’ampleur de la mutation, il est possible de distinguer les mutations géniques, les mutations chromosomiques et les mutations génomique.</a:t>
            </a:r>
          </a:p>
        </p:txBody>
      </p:sp>
      <p:sp>
        <p:nvSpPr>
          <p:cNvPr id="9" name="ZoneTexte 8">
            <a:extLst>
              <a:ext uri="{FF2B5EF4-FFF2-40B4-BE49-F238E27FC236}">
                <a16:creationId xmlns:a16="http://schemas.microsoft.com/office/drawing/2014/main" id="{7DCD5321-1710-3572-DC77-E565D294018F}"/>
              </a:ext>
            </a:extLst>
          </p:cNvPr>
          <p:cNvSpPr txBox="1"/>
          <p:nvPr/>
        </p:nvSpPr>
        <p:spPr>
          <a:xfrm>
            <a:off x="549966" y="2713383"/>
            <a:ext cx="10588487" cy="3046988"/>
          </a:xfrm>
          <a:prstGeom prst="rect">
            <a:avLst/>
          </a:prstGeom>
          <a:noFill/>
        </p:spPr>
        <p:txBody>
          <a:bodyPr wrap="square">
            <a:spAutoFit/>
          </a:bodyPr>
          <a:lstStyle/>
          <a:p>
            <a:pPr marL="457200" indent="-4572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Les mutations géniques sont les modifications de séquences nucléotidiques relativement courtes, c’est-à-dire dont la longueur est inférieure à celle d’un gène.</a:t>
            </a:r>
          </a:p>
          <a:p>
            <a:pPr marL="457200" indent="-4572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Les mutations chromosomiques ou remaniements chromosomiques, concernent des fragments relativement grands de molécule d’ADN.</a:t>
            </a:r>
          </a:p>
          <a:p>
            <a:pPr marL="457200" indent="-4572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 Les mutations génomiques se traduisent par une modification du nombre de chromosomes.</a:t>
            </a:r>
          </a:p>
          <a:p>
            <a:pPr marL="457200" indent="-457200" algn="just">
              <a:buAutoNum type="arabicPeriod"/>
            </a:pPr>
            <a:endParaRPr lang="fr-FR" sz="240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D2F919B3-1BD2-F45D-3840-3B39A69E0059}"/>
              </a:ext>
            </a:extLst>
          </p:cNvPr>
          <p:cNvSpPr txBox="1"/>
          <p:nvPr/>
        </p:nvSpPr>
        <p:spPr>
          <a:xfrm>
            <a:off x="397567" y="731366"/>
            <a:ext cx="10893286" cy="954107"/>
          </a:xfrm>
          <a:prstGeom prst="rect">
            <a:avLst/>
          </a:prstGeom>
          <a:noFill/>
        </p:spPr>
        <p:txBody>
          <a:bodyPr wrap="square">
            <a:spAutoFit/>
          </a:bodyPr>
          <a:lstStyle/>
          <a:p>
            <a:pPr algn="just"/>
            <a:r>
              <a:rPr lang="fr-FR" sz="2800" b="1" dirty="0">
                <a:solidFill>
                  <a:schemeClr val="accent2">
                    <a:lumMod val="75000"/>
                  </a:schemeClr>
                </a:solidFill>
                <a:latin typeface="Times New Roman" panose="02020603050405020304" pitchFamily="18" charset="0"/>
                <a:cs typeface="Times New Roman" panose="02020603050405020304" pitchFamily="18" charset="0"/>
              </a:rPr>
              <a:t>Type de mutations</a:t>
            </a:r>
          </a:p>
          <a:p>
            <a:pPr algn="just"/>
            <a:endParaRPr lang="fr-FR" sz="2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6595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98D8526-45B1-1747-8AA7-C39415FC683F}"/>
              </a:ext>
            </a:extLst>
          </p:cNvPr>
          <p:cNvSpPr txBox="1"/>
          <p:nvPr/>
        </p:nvSpPr>
        <p:spPr>
          <a:xfrm>
            <a:off x="1046922" y="6043855"/>
            <a:ext cx="9130748" cy="461665"/>
          </a:xfrm>
          <a:prstGeom prst="rect">
            <a:avLst/>
          </a:prstGeom>
          <a:noFill/>
        </p:spPr>
        <p:txBody>
          <a:bodyPr wrap="square">
            <a:spAutoFit/>
          </a:bodyPr>
          <a:lstStyle/>
          <a:p>
            <a:r>
              <a:rPr lang="fr-FR" sz="2400" b="1" dirty="0">
                <a:solidFill>
                  <a:srgbClr val="FF0000"/>
                </a:solidFill>
                <a:latin typeface="Times New Roman" panose="02020603050405020304" pitchFamily="18" charset="0"/>
                <a:cs typeface="Times New Roman" panose="02020603050405020304" pitchFamily="18" charset="0"/>
              </a:rPr>
              <a:t>Il est moins dangereux de combler le vide que de le laisser.</a:t>
            </a:r>
          </a:p>
        </p:txBody>
      </p:sp>
      <p:sp>
        <p:nvSpPr>
          <p:cNvPr id="8" name="ZoneTexte 7">
            <a:extLst>
              <a:ext uri="{FF2B5EF4-FFF2-40B4-BE49-F238E27FC236}">
                <a16:creationId xmlns:a16="http://schemas.microsoft.com/office/drawing/2014/main" id="{44B65B24-DA4B-B32F-EF98-F5F5089495BE}"/>
              </a:ext>
            </a:extLst>
          </p:cNvPr>
          <p:cNvSpPr txBox="1"/>
          <p:nvPr/>
        </p:nvSpPr>
        <p:spPr>
          <a:xfrm>
            <a:off x="1046922" y="5149767"/>
            <a:ext cx="6096000" cy="461665"/>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RecA</a:t>
            </a:r>
            <a:r>
              <a:rPr lang="en-US" sz="2400" b="1" dirty="0">
                <a:latin typeface="Times New Roman" panose="02020603050405020304" pitchFamily="18" charset="0"/>
                <a:cs typeface="Times New Roman" panose="02020603050405020304" pitchFamily="18" charset="0"/>
              </a:rPr>
              <a:t> and </a:t>
            </a:r>
            <a:r>
              <a:rPr lang="en-US" sz="2400" b="1" dirty="0" err="1">
                <a:latin typeface="Times New Roman" panose="02020603050405020304" pitchFamily="18" charset="0"/>
                <a:cs typeface="Times New Roman" panose="02020603050405020304" pitchFamily="18" charset="0"/>
              </a:rPr>
              <a:t>LexA</a:t>
            </a:r>
            <a:r>
              <a:rPr lang="en-US" sz="2400" b="1" dirty="0">
                <a:latin typeface="Times New Roman" panose="02020603050405020304" pitchFamily="18" charset="0"/>
                <a:cs typeface="Times New Roman" panose="02020603050405020304" pitchFamily="18" charset="0"/>
              </a:rPr>
              <a:t> control the SOS response</a:t>
            </a:r>
            <a:endParaRPr lang="fr-FR" sz="2400" b="1"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86B26220-E3D0-B0A1-F611-51A0F36274FA}"/>
              </a:ext>
            </a:extLst>
          </p:cNvPr>
          <p:cNvPicPr>
            <a:picLocks noChangeAspect="1"/>
          </p:cNvPicPr>
          <p:nvPr/>
        </p:nvPicPr>
        <p:blipFill>
          <a:blip r:embed="rId2"/>
          <a:stretch>
            <a:fillRect/>
          </a:stretch>
        </p:blipFill>
        <p:spPr>
          <a:xfrm>
            <a:off x="450574" y="556592"/>
            <a:ext cx="11171583" cy="4439478"/>
          </a:xfrm>
          <a:prstGeom prst="rect">
            <a:avLst/>
          </a:prstGeom>
        </p:spPr>
      </p:pic>
      <p:sp>
        <p:nvSpPr>
          <p:cNvPr id="3" name="Rectangle 2">
            <a:extLst>
              <a:ext uri="{FF2B5EF4-FFF2-40B4-BE49-F238E27FC236}">
                <a16:creationId xmlns:a16="http://schemas.microsoft.com/office/drawing/2014/main" id="{FE8348B6-2633-DAEA-BCB7-F7BAED23C1E7}"/>
              </a:ext>
            </a:extLst>
          </p:cNvPr>
          <p:cNvSpPr/>
          <p:nvPr/>
        </p:nvSpPr>
        <p:spPr>
          <a:xfrm>
            <a:off x="768627" y="4253948"/>
            <a:ext cx="808382" cy="4633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69280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8F323CC-1608-97FE-CE97-DB7296E38AA0}"/>
              </a:ext>
            </a:extLst>
          </p:cNvPr>
          <p:cNvSpPr txBox="1"/>
          <p:nvPr/>
        </p:nvSpPr>
        <p:spPr>
          <a:xfrm>
            <a:off x="477079" y="1797682"/>
            <a:ext cx="10243931" cy="4228273"/>
          </a:xfrm>
          <a:prstGeom prst="rect">
            <a:avLst/>
          </a:prstGeom>
          <a:noFill/>
        </p:spPr>
        <p:txBody>
          <a:bodyPr wrap="square">
            <a:spAutoFit/>
          </a:bodyPr>
          <a:lstStyle/>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DR. S. MÉZAACHE-AICHOUR, Cours génétique Microbienne, Université de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Bédjaia</a:t>
            </a:r>
            <a:r>
              <a:rPr lang="fr-FR" sz="1800" kern="100" dirty="0">
                <a:effectLst/>
                <a:latin typeface="Calibri" panose="020F0502020204030204" pitchFamily="34" charset="0"/>
                <a:ea typeface="Calibri" panose="020F0502020204030204" pitchFamily="34" charset="0"/>
                <a:cs typeface="Arial" panose="020B0604020202020204" pitchFamily="34" charset="0"/>
              </a:rPr>
              <a:t>, Algérie</a:t>
            </a:r>
          </a:p>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Daniel Richard et al. Biologie licence tout le cours en fiche. DUNOD, Université de Toulouse.</a:t>
            </a:r>
          </a:p>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Bactériologie, Université Pierre et Marie Curie, Faculté de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Medecine</a:t>
            </a:r>
            <a:r>
              <a:rPr lang="fr-FR" sz="1800" kern="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BECHKRI S. Cours de génétique. Université Frères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Mentouri</a:t>
            </a:r>
            <a:r>
              <a:rPr lang="fr-FR" sz="1800" kern="100" dirty="0">
                <a:effectLst/>
                <a:latin typeface="Calibri" panose="020F0502020204030204" pitchFamily="34" charset="0"/>
                <a:ea typeface="Calibri" panose="020F0502020204030204" pitchFamily="34" charset="0"/>
                <a:cs typeface="Arial" panose="020B0604020202020204" pitchFamily="34" charset="0"/>
              </a:rPr>
              <a:t>- Constantine 1.</a:t>
            </a:r>
          </a:p>
          <a:p>
            <a:pPr marL="342900" lvl="0" indent="-342900" algn="just">
              <a:lnSpc>
                <a:spcPct val="107000"/>
              </a:lnSpc>
              <a:buFont typeface="+mj-lt"/>
              <a:buAutoNum type="arabicPeriod"/>
            </a:pPr>
            <a:r>
              <a:rPr lang="fr-FR" sz="1800" kern="100" dirty="0" err="1">
                <a:effectLst/>
                <a:latin typeface="Calibri" panose="020F0502020204030204" pitchFamily="34" charset="0"/>
                <a:ea typeface="Calibri" panose="020F0502020204030204" pitchFamily="34" charset="0"/>
                <a:cs typeface="Arial" panose="020B0604020202020204" pitchFamily="34" charset="0"/>
              </a:rPr>
              <a:t>Boukhatem</a:t>
            </a:r>
            <a:r>
              <a:rPr lang="fr-FR" sz="1800" kern="100" dirty="0">
                <a:effectLst/>
                <a:latin typeface="Calibri" panose="020F0502020204030204" pitchFamily="34" charset="0"/>
                <a:ea typeface="Calibri" panose="020F0502020204030204" pitchFamily="34" charset="0"/>
                <a:cs typeface="Arial" panose="020B0604020202020204" pitchFamily="34" charset="0"/>
              </a:rPr>
              <a:t> N. Cours de génétique et Microbiologie. Université Mohamed I, Maroc.</a:t>
            </a:r>
          </a:p>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Chatterjee and Walker (2017)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Mechanisms</a:t>
            </a:r>
            <a:r>
              <a:rPr lang="fr-FR" sz="1800" kern="100" dirty="0">
                <a:effectLst/>
                <a:latin typeface="Calibri" panose="020F0502020204030204" pitchFamily="34" charset="0"/>
                <a:ea typeface="Calibri" panose="020F0502020204030204" pitchFamily="34" charset="0"/>
                <a:cs typeface="Arial" panose="020B0604020202020204" pitchFamily="34" charset="0"/>
              </a:rPr>
              <a:t> of DNA Damage,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Repair</a:t>
            </a:r>
            <a:r>
              <a:rPr lang="fr-FR" sz="1800" kern="100" dirty="0">
                <a:effectLst/>
                <a:latin typeface="Calibri" panose="020F0502020204030204" pitchFamily="34" charset="0"/>
                <a:ea typeface="Calibri" panose="020F0502020204030204" pitchFamily="34" charset="0"/>
                <a:cs typeface="Arial" panose="020B0604020202020204" pitchFamily="34" charset="0"/>
              </a:rPr>
              <a:t>, and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Mutagenesis</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Environmental</a:t>
            </a:r>
            <a:r>
              <a:rPr lang="fr-FR" sz="1800" kern="100" dirty="0">
                <a:effectLst/>
                <a:latin typeface="Calibri" panose="020F0502020204030204" pitchFamily="34" charset="0"/>
                <a:ea typeface="Calibri" panose="020F0502020204030204" pitchFamily="34" charset="0"/>
                <a:cs typeface="Arial" panose="020B0604020202020204" pitchFamily="34" charset="0"/>
              </a:rPr>
              <a:t> and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Molecular</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Mutagenesis</a:t>
            </a:r>
            <a:r>
              <a:rPr lang="fr-FR" sz="1800" kern="100" dirty="0">
                <a:effectLst/>
                <a:latin typeface="Calibri" panose="020F0502020204030204" pitchFamily="34" charset="0"/>
                <a:ea typeface="Calibri" panose="020F0502020204030204" pitchFamily="34" charset="0"/>
                <a:cs typeface="Arial" panose="020B0604020202020204" pitchFamily="34" charset="0"/>
              </a:rPr>
              <a:t>, 00:00^00.</a:t>
            </a:r>
          </a:p>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Ross C.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Hardison</a:t>
            </a:r>
            <a:r>
              <a:rPr lang="fr-FR" sz="1800" kern="100" dirty="0">
                <a:effectLst/>
                <a:latin typeface="Calibri" panose="020F0502020204030204" pitchFamily="34" charset="0"/>
                <a:ea typeface="Calibri" panose="020F0502020204030204" pitchFamily="34" charset="0"/>
                <a:cs typeface="Arial" panose="020B0604020202020204" pitchFamily="34" charset="0"/>
              </a:rPr>
              <a:t> 2001.Working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with</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Molecular</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Genetics</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mj-lt"/>
              <a:buAutoNum type="arabicPeriod"/>
            </a:pPr>
            <a:r>
              <a:rPr lang="fr-FR" sz="1800" kern="100" dirty="0" err="1">
                <a:effectLst/>
                <a:latin typeface="Calibri" panose="020F0502020204030204" pitchFamily="34" charset="0"/>
                <a:ea typeface="Calibri" panose="020F0502020204030204" pitchFamily="34" charset="0"/>
                <a:cs typeface="Arial" panose="020B0604020202020204" pitchFamily="34" charset="0"/>
              </a:rPr>
              <a:t>Chakarov</a:t>
            </a:r>
            <a:r>
              <a:rPr lang="fr-FR" sz="1800" kern="100" dirty="0">
                <a:effectLst/>
                <a:latin typeface="Calibri" panose="020F0502020204030204" pitchFamily="34" charset="0"/>
                <a:ea typeface="Calibri" panose="020F0502020204030204" pitchFamily="34" charset="0"/>
                <a:cs typeface="Arial" panose="020B0604020202020204" pitchFamily="34" charset="0"/>
              </a:rPr>
              <a:t> S,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Petkova</a:t>
            </a:r>
            <a:r>
              <a:rPr lang="fr-FR" sz="1800" kern="100" dirty="0">
                <a:effectLst/>
                <a:latin typeface="Calibri" panose="020F0502020204030204" pitchFamily="34" charset="0"/>
                <a:ea typeface="Calibri" panose="020F0502020204030204" pitchFamily="34" charset="0"/>
                <a:cs typeface="Arial" panose="020B0604020202020204" pitchFamily="34" charset="0"/>
              </a:rPr>
              <a:t> R,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Russev</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GCh</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Zhelev</a:t>
            </a:r>
            <a:r>
              <a:rPr lang="fr-FR" sz="1800" kern="100" dirty="0">
                <a:effectLst/>
                <a:latin typeface="Calibri" panose="020F0502020204030204" pitchFamily="34" charset="0"/>
                <a:ea typeface="Calibri" panose="020F0502020204030204" pitchFamily="34" charset="0"/>
                <a:cs typeface="Arial" panose="020B0604020202020204" pitchFamily="34" charset="0"/>
              </a:rPr>
              <a:t> N. DNA damage and mutation. Types of DNA damage.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Biodiscovery</a:t>
            </a:r>
            <a:r>
              <a:rPr lang="fr-FR" sz="1800" kern="100" dirty="0">
                <a:effectLst/>
                <a:latin typeface="Calibri" panose="020F0502020204030204" pitchFamily="34" charset="0"/>
                <a:ea typeface="Calibri" panose="020F0502020204030204" pitchFamily="34" charset="0"/>
                <a:cs typeface="Arial" panose="020B0604020202020204" pitchFamily="34" charset="0"/>
              </a:rPr>
              <a:t> 2014; 11: 1</a:t>
            </a:r>
          </a:p>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Howard H. Y. Chang et al. 2017 Non-</a:t>
            </a:r>
            <a:r>
              <a:rPr lang="fr-FR" sz="1800" kern="100" dirty="0" err="1">
                <a:effectLst/>
                <a:latin typeface="Calibri" panose="020F0502020204030204" pitchFamily="34" charset="0"/>
                <a:ea typeface="Calibri" panose="020F0502020204030204" pitchFamily="34" charset="0"/>
                <a:cs typeface="Arial" panose="020B0604020202020204" pitchFamily="34" charset="0"/>
              </a:rPr>
              <a:t>homologous</a:t>
            </a:r>
            <a:r>
              <a:rPr lang="fr-FR" sz="1800" kern="100" dirty="0">
                <a:effectLst/>
                <a:latin typeface="Calibri" panose="020F0502020204030204" pitchFamily="34" charset="0"/>
                <a:ea typeface="Calibri" panose="020F0502020204030204" pitchFamily="34" charset="0"/>
                <a:cs typeface="Arial" panose="020B0604020202020204" pitchFamily="34" charset="0"/>
              </a:rPr>
              <a:t> DNA end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joiningand</a:t>
            </a:r>
            <a:r>
              <a:rPr lang="fr-FR" sz="1800" kern="100" dirty="0">
                <a:effectLst/>
                <a:latin typeface="Calibri" panose="020F0502020204030204" pitchFamily="34" charset="0"/>
                <a:ea typeface="Calibri" panose="020F0502020204030204" pitchFamily="34" charset="0"/>
                <a:cs typeface="Arial" panose="020B0604020202020204" pitchFamily="34" charset="0"/>
              </a:rPr>
              <a:t> alternative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pathways</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todouble-strand</a:t>
            </a:r>
            <a:r>
              <a:rPr lang="fr-FR" sz="1800" kern="100" dirty="0">
                <a:effectLst/>
                <a:latin typeface="Calibri" panose="020F0502020204030204" pitchFamily="34" charset="0"/>
                <a:ea typeface="Calibri" panose="020F0502020204030204" pitchFamily="34" charset="0"/>
                <a:cs typeface="Arial" panose="020B0604020202020204" pitchFamily="34" charset="0"/>
              </a:rPr>
              <a:t> break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repair</a:t>
            </a:r>
            <a:r>
              <a:rPr lang="fr-FR" sz="1800" kern="100" dirty="0">
                <a:effectLst/>
                <a:latin typeface="Calibri" panose="020F0502020204030204" pitchFamily="34" charset="0"/>
                <a:ea typeface="Calibri" panose="020F0502020204030204" pitchFamily="34" charset="0"/>
                <a:cs typeface="Arial" panose="020B0604020202020204" pitchFamily="34" charset="0"/>
              </a:rPr>
              <a:t>. ATURE REVIEWS | MOLECULAR CELL BIOLOGY, </a:t>
            </a:r>
          </a:p>
          <a:p>
            <a:pPr marL="342900" lvl="0" indent="-342900" algn="just">
              <a:lnSpc>
                <a:spcPct val="107000"/>
              </a:lnSpc>
              <a:spcAft>
                <a:spcPts val="800"/>
              </a:spcAft>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Sara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Chiker</a:t>
            </a:r>
            <a:r>
              <a:rPr lang="fr-FR" sz="1800" kern="100" dirty="0">
                <a:effectLst/>
                <a:latin typeface="Calibri" panose="020F0502020204030204" pitchFamily="34" charset="0"/>
                <a:ea typeface="Calibri" panose="020F0502020204030204" pitchFamily="34" charset="0"/>
                <a:cs typeface="Arial" panose="020B0604020202020204" pitchFamily="34" charset="0"/>
              </a:rPr>
              <a:t> 2015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Role</a:t>
            </a:r>
            <a:r>
              <a:rPr lang="fr-FR" sz="1800" kern="100" dirty="0">
                <a:effectLst/>
                <a:latin typeface="Calibri" panose="020F0502020204030204" pitchFamily="34" charset="0"/>
                <a:ea typeface="Calibri" panose="020F0502020204030204" pitchFamily="34" charset="0"/>
                <a:cs typeface="Arial" panose="020B0604020202020204" pitchFamily="34" charset="0"/>
              </a:rPr>
              <a:t> de la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prot´eine</a:t>
            </a:r>
            <a:r>
              <a:rPr lang="fr-FR" sz="1800" kern="100" dirty="0">
                <a:effectLst/>
                <a:latin typeface="Calibri" panose="020F0502020204030204" pitchFamily="34" charset="0"/>
                <a:ea typeface="Calibri" panose="020F0502020204030204" pitchFamily="34" charset="0"/>
                <a:cs typeface="Arial" panose="020B0604020202020204" pitchFamily="34" charset="0"/>
              </a:rPr>
              <a:t> Cdk5 en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r´eponse</a:t>
            </a:r>
            <a:r>
              <a:rPr lang="fr-FR" sz="1800" kern="100" dirty="0">
                <a:effectLst/>
                <a:latin typeface="Calibri" panose="020F0502020204030204" pitchFamily="34" charset="0"/>
                <a:ea typeface="Calibri" panose="020F0502020204030204" pitchFamily="34" charset="0"/>
                <a:cs typeface="Arial" panose="020B0604020202020204" pitchFamily="34" charset="0"/>
              </a:rPr>
              <a:t> aux dommages de l’ADN : implications dans les points de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contrˆole</a:t>
            </a:r>
            <a:r>
              <a:rPr lang="fr-FR" sz="1800" kern="100" dirty="0">
                <a:effectLst/>
                <a:latin typeface="Calibri" panose="020F0502020204030204" pitchFamily="34" charset="0"/>
                <a:ea typeface="Calibri" panose="020F0502020204030204" pitchFamily="34" charset="0"/>
                <a:cs typeface="Arial" panose="020B0604020202020204" pitchFamily="34" charset="0"/>
              </a:rPr>
              <a:t> S et G2/M, Biologie cellulaire.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Universit´e</a:t>
            </a:r>
            <a:r>
              <a:rPr lang="fr-FR" sz="1800" kern="100" dirty="0">
                <a:effectLst/>
                <a:latin typeface="Calibri" panose="020F0502020204030204" pitchFamily="34" charset="0"/>
                <a:ea typeface="Calibri" panose="020F0502020204030204" pitchFamily="34" charset="0"/>
                <a:cs typeface="Arial" panose="020B0604020202020204" pitchFamily="34" charset="0"/>
              </a:rPr>
              <a:t> Paris Sud - Paris XI</a:t>
            </a:r>
          </a:p>
        </p:txBody>
      </p:sp>
      <p:sp>
        <p:nvSpPr>
          <p:cNvPr id="6" name="ZoneTexte 5">
            <a:extLst>
              <a:ext uri="{FF2B5EF4-FFF2-40B4-BE49-F238E27FC236}">
                <a16:creationId xmlns:a16="http://schemas.microsoft.com/office/drawing/2014/main" id="{DCF46244-0E32-1B66-8FD8-F607F139B0AB}"/>
              </a:ext>
            </a:extLst>
          </p:cNvPr>
          <p:cNvSpPr txBox="1"/>
          <p:nvPr/>
        </p:nvSpPr>
        <p:spPr>
          <a:xfrm>
            <a:off x="1139687" y="980661"/>
            <a:ext cx="1908313" cy="369332"/>
          </a:xfrm>
          <a:prstGeom prst="rect">
            <a:avLst/>
          </a:prstGeom>
          <a:noFill/>
        </p:spPr>
        <p:txBody>
          <a:bodyPr wrap="square" rtlCol="0">
            <a:spAutoFit/>
          </a:bodyPr>
          <a:lstStyle/>
          <a:p>
            <a:r>
              <a:rPr lang="fr-FR" b="1" dirty="0"/>
              <a:t>Références</a:t>
            </a:r>
          </a:p>
        </p:txBody>
      </p:sp>
    </p:spTree>
    <p:extLst>
      <p:ext uri="{BB962C8B-B14F-4D97-AF65-F5344CB8AC3E}">
        <p14:creationId xmlns:p14="http://schemas.microsoft.com/office/powerpoint/2010/main" val="316145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EF015918-8837-49A5-B553-73A90D2E252D}"/>
              </a:ext>
            </a:extLst>
          </p:cNvPr>
          <p:cNvSpPr txBox="1"/>
          <p:nvPr/>
        </p:nvSpPr>
        <p:spPr>
          <a:xfrm>
            <a:off x="397567" y="772059"/>
            <a:ext cx="5950224" cy="6001643"/>
          </a:xfrm>
          <a:prstGeom prst="rect">
            <a:avLst/>
          </a:prstGeom>
          <a:noFill/>
        </p:spPr>
        <p:txBody>
          <a:bodyPr wrap="square">
            <a:spAutoFit/>
          </a:bodyPr>
          <a:lstStyle/>
          <a:p>
            <a:pPr algn="just"/>
            <a:r>
              <a:rPr lang="fr-FR" sz="2400" b="1" dirty="0">
                <a:solidFill>
                  <a:srgbClr val="7030A0"/>
                </a:solidFill>
                <a:latin typeface="Times New Roman" panose="02020603050405020304" pitchFamily="18" charset="0"/>
                <a:cs typeface="Times New Roman" panose="02020603050405020304" pitchFamily="18" charset="0"/>
              </a:rPr>
              <a:t>1)Les mutations géniques (Mutations ponctuelles)</a:t>
            </a:r>
          </a:p>
          <a:p>
            <a:pPr algn="just"/>
            <a:r>
              <a:rPr lang="fr-FR" sz="2400" dirty="0">
                <a:latin typeface="Times New Roman" panose="02020603050405020304" pitchFamily="18" charset="0"/>
                <a:cs typeface="Times New Roman" panose="02020603050405020304" pitchFamily="18" charset="0"/>
              </a:rPr>
              <a:t>Les mutations géniques affectent un seul gène, il existe plusieurs classes:</a:t>
            </a:r>
          </a:p>
          <a:p>
            <a:pPr algn="just"/>
            <a:endParaRPr lang="fr-FR" sz="2400" dirty="0">
              <a:latin typeface="Times New Roman" panose="02020603050405020304" pitchFamily="18" charset="0"/>
              <a:cs typeface="Times New Roman" panose="02020603050405020304" pitchFamily="18" charset="0"/>
            </a:endParaRPr>
          </a:p>
          <a:p>
            <a:pPr algn="just"/>
            <a:r>
              <a:rPr lang="fr-FR" sz="2400" b="1" dirty="0">
                <a:solidFill>
                  <a:srgbClr val="0070C0"/>
                </a:solidFill>
                <a:latin typeface="Times New Roman" panose="02020603050405020304" pitchFamily="18" charset="0"/>
                <a:cs typeface="Times New Roman" panose="02020603050405020304" pitchFamily="18" charset="0"/>
              </a:rPr>
              <a:t>a) Substitution d'une paire de base </a:t>
            </a:r>
            <a:r>
              <a:rPr lang="fr-FR" sz="2400" dirty="0">
                <a:latin typeface="Times New Roman" panose="02020603050405020304" pitchFamily="18" charset="0"/>
                <a:cs typeface="Times New Roman" panose="02020603050405020304" pitchFamily="18" charset="0"/>
              </a:rPr>
              <a:t>: il s’agit de:</a:t>
            </a:r>
          </a:p>
          <a:p>
            <a:pPr algn="just"/>
            <a:r>
              <a:rPr lang="fr-FR" sz="2400" dirty="0">
                <a:solidFill>
                  <a:srgbClr val="FF0000"/>
                </a:solidFill>
                <a:latin typeface="Times New Roman" panose="02020603050405020304" pitchFamily="18" charset="0"/>
                <a:cs typeface="Times New Roman" panose="02020603050405020304" pitchFamily="18" charset="0"/>
              </a:rPr>
              <a:t>-Transition: </a:t>
            </a:r>
            <a:r>
              <a:rPr lang="fr-FR" sz="2400" dirty="0">
                <a:latin typeface="Times New Roman" panose="02020603050405020304" pitchFamily="18" charset="0"/>
                <a:cs typeface="Times New Roman" panose="02020603050405020304" pitchFamily="18" charset="0"/>
              </a:rPr>
              <a:t>résultent de la substitution d’un nucléotide par un autre mais de la même famille chimique  (</a:t>
            </a:r>
            <a:r>
              <a:rPr lang="fr-FR" sz="2400" dirty="0" err="1">
                <a:latin typeface="Times New Roman" panose="02020603050405020304" pitchFamily="18" charset="0"/>
                <a:cs typeface="Times New Roman" panose="02020603050405020304" pitchFamily="18" charset="0"/>
              </a:rPr>
              <a:t>purine↔purine</a:t>
            </a:r>
            <a:r>
              <a:rPr lang="fr-FR" sz="2400" dirty="0">
                <a:latin typeface="Times New Roman" panose="02020603050405020304" pitchFamily="18" charset="0"/>
                <a:cs typeface="Times New Roman" panose="02020603050405020304" pitchFamily="18" charset="0"/>
              </a:rPr>
              <a:t> ou </a:t>
            </a:r>
            <a:r>
              <a:rPr lang="fr-FR" sz="2400" dirty="0" err="1">
                <a:latin typeface="Times New Roman" panose="02020603050405020304" pitchFamily="18" charset="0"/>
                <a:cs typeface="Times New Roman" panose="02020603050405020304" pitchFamily="18" charset="0"/>
              </a:rPr>
              <a:t>pyrimidine↔pyrimidine</a:t>
            </a:r>
            <a:r>
              <a:rPr lang="fr-FR" sz="2400" dirty="0">
                <a:latin typeface="Times New Roman" panose="02020603050405020304" pitchFamily="18" charset="0"/>
                <a:cs typeface="Times New Roman" panose="02020603050405020304" pitchFamily="18" charset="0"/>
              </a:rPr>
              <a:t>), ex : </a:t>
            </a:r>
            <a:r>
              <a:rPr lang="fr-FR" sz="2400" b="1" dirty="0">
                <a:latin typeface="Times New Roman" panose="02020603050405020304" pitchFamily="18" charset="0"/>
                <a:cs typeface="Times New Roman" panose="02020603050405020304" pitchFamily="18" charset="0"/>
              </a:rPr>
              <a:t>A T</a:t>
            </a:r>
            <a:r>
              <a:rPr lang="fr-FR" sz="2400" dirty="0">
                <a:latin typeface="Times New Roman" panose="02020603050405020304" pitchFamily="18" charset="0"/>
                <a:cs typeface="Times New Roman" panose="02020603050405020304" pitchFamily="18" charset="0"/>
              </a:rPr>
              <a:t> est remplacé par </a:t>
            </a:r>
            <a:r>
              <a:rPr lang="fr-FR" sz="2400" b="1" dirty="0">
                <a:latin typeface="Times New Roman" panose="02020603050405020304" pitchFamily="18" charset="0"/>
                <a:cs typeface="Times New Roman" panose="02020603050405020304" pitchFamily="18" charset="0"/>
              </a:rPr>
              <a:t>G   C.</a:t>
            </a:r>
            <a:r>
              <a:rPr lang="fr-FR" sz="2400" dirty="0">
                <a:latin typeface="Times New Roman" panose="02020603050405020304" pitchFamily="18" charset="0"/>
                <a:cs typeface="Times New Roman" panose="02020603050405020304" pitchFamily="18" charset="0"/>
              </a:rPr>
              <a:t> </a:t>
            </a:r>
          </a:p>
          <a:p>
            <a:pPr algn="just"/>
            <a:r>
              <a:rPr lang="fr-FR" sz="2400" dirty="0">
                <a:solidFill>
                  <a:srgbClr val="FF0000"/>
                </a:solidFill>
                <a:latin typeface="Times New Roman" panose="02020603050405020304" pitchFamily="18" charset="0"/>
                <a:cs typeface="Times New Roman" panose="02020603050405020304" pitchFamily="18" charset="0"/>
              </a:rPr>
              <a:t>-Inversion</a:t>
            </a:r>
            <a:r>
              <a:rPr lang="fr-FR" sz="2400" dirty="0">
                <a:latin typeface="Times New Roman" panose="02020603050405020304" pitchFamily="18" charset="0"/>
                <a:cs typeface="Times New Roman" panose="02020603050405020304" pitchFamily="18" charset="0"/>
              </a:rPr>
              <a:t> ou </a:t>
            </a:r>
            <a:r>
              <a:rPr lang="fr-FR" sz="2400" dirty="0">
                <a:solidFill>
                  <a:srgbClr val="FF0000"/>
                </a:solidFill>
                <a:latin typeface="Times New Roman" panose="02020603050405020304" pitchFamily="18" charset="0"/>
                <a:cs typeface="Times New Roman" panose="02020603050405020304" pitchFamily="18" charset="0"/>
              </a:rPr>
              <a:t>transversion: </a:t>
            </a:r>
            <a:r>
              <a:rPr lang="fr-FR" sz="2400" dirty="0">
                <a:latin typeface="Times New Roman" panose="02020603050405020304" pitchFamily="18" charset="0"/>
                <a:cs typeface="Times New Roman" panose="02020603050405020304" pitchFamily="18" charset="0"/>
              </a:rPr>
              <a:t>résultant de la substitution d’un nucléotide par un autre d’une autre famille chimique (Purine ↔pyrimidine)  ex: </a:t>
            </a:r>
            <a:r>
              <a:rPr lang="fr-FR" sz="2400" b="1" dirty="0">
                <a:latin typeface="Times New Roman" panose="02020603050405020304" pitchFamily="18" charset="0"/>
                <a:cs typeface="Times New Roman" panose="02020603050405020304" pitchFamily="18" charset="0"/>
              </a:rPr>
              <a:t>A   T</a:t>
            </a:r>
            <a:r>
              <a:rPr lang="fr-FR" sz="2400" dirty="0">
                <a:latin typeface="Times New Roman" panose="02020603050405020304" pitchFamily="18" charset="0"/>
                <a:cs typeface="Times New Roman" panose="02020603050405020304" pitchFamily="18" charset="0"/>
              </a:rPr>
              <a:t> remplacé par </a:t>
            </a:r>
            <a:r>
              <a:rPr lang="fr-FR" sz="2400" b="1" dirty="0">
                <a:latin typeface="Times New Roman" panose="02020603050405020304" pitchFamily="18" charset="0"/>
                <a:cs typeface="Times New Roman" panose="02020603050405020304" pitchFamily="18" charset="0"/>
              </a:rPr>
              <a:t>T    A</a:t>
            </a:r>
            <a:r>
              <a:rPr lang="fr-FR" sz="2400" dirty="0">
                <a:latin typeface="Times New Roman" panose="02020603050405020304" pitchFamily="18" charset="0"/>
                <a:cs typeface="Times New Roman" panose="02020603050405020304" pitchFamily="18" charset="0"/>
              </a:rPr>
              <a:t>. </a:t>
            </a:r>
          </a:p>
        </p:txBody>
      </p:sp>
      <p:pic>
        <p:nvPicPr>
          <p:cNvPr id="2" name="Image 1">
            <a:extLst>
              <a:ext uri="{FF2B5EF4-FFF2-40B4-BE49-F238E27FC236}">
                <a16:creationId xmlns:a16="http://schemas.microsoft.com/office/drawing/2014/main" id="{2083471C-B4A1-91EE-78EC-BF9D2FD24441}"/>
              </a:ext>
            </a:extLst>
          </p:cNvPr>
          <p:cNvPicPr>
            <a:picLocks noChangeAspect="1"/>
          </p:cNvPicPr>
          <p:nvPr/>
        </p:nvPicPr>
        <p:blipFill>
          <a:blip r:embed="rId2"/>
          <a:stretch>
            <a:fillRect/>
          </a:stretch>
        </p:blipFill>
        <p:spPr>
          <a:xfrm>
            <a:off x="6646379" y="1103658"/>
            <a:ext cx="5048250" cy="5048250"/>
          </a:xfrm>
          <a:prstGeom prst="rect">
            <a:avLst/>
          </a:prstGeom>
        </p:spPr>
      </p:pic>
      <p:cxnSp>
        <p:nvCxnSpPr>
          <p:cNvPr id="4" name="Connecteur droit avec flèche 3">
            <a:extLst>
              <a:ext uri="{FF2B5EF4-FFF2-40B4-BE49-F238E27FC236}">
                <a16:creationId xmlns:a16="http://schemas.microsoft.com/office/drawing/2014/main" id="{AD9AF647-8B51-26C0-F59D-90E3EA034829}"/>
              </a:ext>
            </a:extLst>
          </p:cNvPr>
          <p:cNvCxnSpPr>
            <a:cxnSpLocks/>
          </p:cNvCxnSpPr>
          <p:nvPr/>
        </p:nvCxnSpPr>
        <p:spPr>
          <a:xfrm>
            <a:off x="5062331" y="4691269"/>
            <a:ext cx="2782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id="{38CF4974-C76E-E870-8669-38678A0247C3}"/>
              </a:ext>
            </a:extLst>
          </p:cNvPr>
          <p:cNvCxnSpPr>
            <a:cxnSpLocks/>
          </p:cNvCxnSpPr>
          <p:nvPr/>
        </p:nvCxnSpPr>
        <p:spPr>
          <a:xfrm>
            <a:off x="2312505" y="5068956"/>
            <a:ext cx="2782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53626D06-C047-904A-57F3-F175BF15E179}"/>
              </a:ext>
            </a:extLst>
          </p:cNvPr>
          <p:cNvCxnSpPr>
            <a:cxnSpLocks/>
          </p:cNvCxnSpPr>
          <p:nvPr/>
        </p:nvCxnSpPr>
        <p:spPr>
          <a:xfrm>
            <a:off x="1080053" y="6553199"/>
            <a:ext cx="2782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095E47DD-14FE-60D3-BD5D-9C2621636533}"/>
              </a:ext>
            </a:extLst>
          </p:cNvPr>
          <p:cNvCxnSpPr>
            <a:cxnSpLocks/>
          </p:cNvCxnSpPr>
          <p:nvPr/>
        </p:nvCxnSpPr>
        <p:spPr>
          <a:xfrm>
            <a:off x="3498574" y="6553199"/>
            <a:ext cx="2782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035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74309AD-67DB-F749-5B6C-D390AE973141}"/>
              </a:ext>
            </a:extLst>
          </p:cNvPr>
          <p:cNvSpPr txBox="1"/>
          <p:nvPr/>
        </p:nvSpPr>
        <p:spPr>
          <a:xfrm>
            <a:off x="662608" y="559690"/>
            <a:ext cx="10601739"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 plupart des mutations par substitution d'une paire de bases sont </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réversibles</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(mutations réverses).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2400" i="1" dirty="0">
                <a:solidFill>
                  <a:prstClr val="black"/>
                </a:solidFill>
                <a:latin typeface="Times New Roman" panose="02020603050405020304" pitchFamily="18" charset="0"/>
                <a:cs typeface="Times New Roman" panose="02020603050405020304" pitchFamily="18" charset="0"/>
              </a:rPr>
              <a:t>Effet de la substitution sur les protéines</a:t>
            </a:r>
            <a:endParaRPr kumimoji="0" lang="fr-FR"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dirty="0">
                <a:solidFill>
                  <a:prstClr val="black"/>
                </a:solidFill>
                <a:latin typeface="Times New Roman" panose="02020603050405020304" pitchFamily="18" charset="0"/>
                <a:cs typeface="Times New Roman" panose="02020603050405020304" pitchFamily="18" charset="0"/>
              </a:rPr>
              <a:t>-</a:t>
            </a:r>
            <a:r>
              <a:rPr lang="fr-FR" sz="2400" b="1" dirty="0">
                <a:solidFill>
                  <a:srgbClr val="00B050"/>
                </a:solidFill>
                <a:latin typeface="Times New Roman" panose="02020603050405020304" pitchFamily="18" charset="0"/>
                <a:cs typeface="Times New Roman" panose="02020603050405020304" pitchFamily="18" charset="0"/>
              </a:rPr>
              <a:t>Mutation synonyme </a:t>
            </a:r>
            <a:r>
              <a:rPr lang="fr-FR" sz="2400" dirty="0">
                <a:solidFill>
                  <a:prstClr val="black"/>
                </a:solidFill>
                <a:latin typeface="Times New Roman" panose="02020603050405020304" pitchFamily="18" charset="0"/>
                <a:cs typeface="Times New Roman" panose="02020603050405020304" pitchFamily="18" charset="0"/>
              </a:rPr>
              <a:t>(</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silencieuse)</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en particulier quand </a:t>
            </a:r>
            <a:r>
              <a:rPr kumimoji="0" lang="fr-FR"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 substitution concerne le 3</a:t>
            </a:r>
            <a:r>
              <a:rPr kumimoji="0" lang="fr-FR" sz="2400" b="0" i="0" u="sng"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t>
            </a:r>
            <a:r>
              <a:rPr kumimoji="0" lang="fr-FR"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nucléotide du codon </a:t>
            </a:r>
            <a:r>
              <a:rPr lang="fr-FR" sz="2400" u="sng" dirty="0">
                <a:solidFill>
                  <a:prstClr val="black"/>
                </a:solidFill>
                <a:latin typeface="Times New Roman" panose="02020603050405020304" pitchFamily="18" charset="0"/>
                <a:cs typeface="Times New Roman" panose="02020603050405020304" pitchFamily="18" charset="0"/>
              </a:rPr>
              <a:t>et qui a comme </a:t>
            </a:r>
            <a:r>
              <a:rPr kumimoji="0" lang="fr-FR"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résultat, un codon qui code pour le même acide aminé</a:t>
            </a:r>
            <a:r>
              <a:rPr lang="fr-FR" sz="2400" dirty="0">
                <a:solidFill>
                  <a:prstClr val="black"/>
                </a:solidFill>
                <a:latin typeface="Times New Roman" panose="02020603050405020304" pitchFamily="18" charset="0"/>
                <a:cs typeface="Times New Roman" panose="02020603050405020304" pitchFamily="18" charset="0"/>
              </a:rPr>
              <a:t>,</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donc </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elles ne modifient pas la séquence en acides aminés de la protéine correspondante </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fr-FR"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dégénérescence du code génétique)</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fr-FR"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Mutation faux-sens</a:t>
            </a:r>
            <a:r>
              <a:rPr lang="fr-FR" sz="2400" dirty="0">
                <a:solidFill>
                  <a:prstClr val="black"/>
                </a:solidFill>
                <a:latin typeface="Times New Roman" panose="02020603050405020304" pitchFamily="18" charset="0"/>
                <a:cs typeface="Times New Roman" panose="02020603050405020304" pitchFamily="18" charset="0"/>
              </a:rPr>
              <a:t>, l</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orsque</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l’acide aminé est différent.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lang="fr-FR" sz="2400" b="1" dirty="0">
                <a:solidFill>
                  <a:srgbClr val="00B050"/>
                </a:solidFill>
                <a:latin typeface="Times New Roman" panose="02020603050405020304" pitchFamily="18" charset="0"/>
                <a:cs typeface="Times New Roman" panose="02020603050405020304" pitchFamily="18" charset="0"/>
              </a:rPr>
              <a:t>Mutation non sens</a:t>
            </a:r>
            <a:r>
              <a:rPr kumimoji="0" lang="fr-FR"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lorsque la mutation introduit un codon non-sens (codon de terminaison)</a:t>
            </a:r>
            <a:r>
              <a:rPr lang="fr-FR" sz="2400" dirty="0">
                <a:solidFill>
                  <a:prstClr val="black"/>
                </a:solidFill>
                <a:latin typeface="Times New Roman" panose="02020603050405020304" pitchFamily="18" charset="0"/>
                <a:cs typeface="Times New Roman" panose="02020603050405020304" pitchFamily="18" charset="0"/>
              </a:rPr>
              <a:t> qui se traduit par une </a:t>
            </a:r>
            <a:r>
              <a:rPr kumimoji="0" lang="fr-FR"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protéine tronquée</a:t>
            </a:r>
            <a:r>
              <a:rPr lang="fr-FR" sz="2400" dirty="0">
                <a:solidFill>
                  <a:prstClr val="black"/>
                </a:solidFill>
                <a:latin typeface="Times New Roman" panose="02020603050405020304" pitchFamily="18" charset="0"/>
                <a:cs typeface="Times New Roman" panose="02020603050405020304" pitchFamily="18" charset="0"/>
              </a:rPr>
              <a:t>.</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4620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DA1A727-10A9-4F84-ED3B-5E10647E39D8}"/>
              </a:ext>
            </a:extLst>
          </p:cNvPr>
          <p:cNvSpPr txBox="1"/>
          <p:nvPr/>
        </p:nvSpPr>
        <p:spPr>
          <a:xfrm>
            <a:off x="397565" y="606287"/>
            <a:ext cx="10880034" cy="5262979"/>
          </a:xfrm>
          <a:prstGeom prst="rect">
            <a:avLst/>
          </a:prstGeom>
          <a:noFill/>
        </p:spPr>
        <p:txBody>
          <a:bodyPr wrap="square">
            <a:spAutoFit/>
          </a:bodyPr>
          <a:lstStyle/>
          <a:p>
            <a:pPr algn="just"/>
            <a:r>
              <a:rPr lang="fr-FR" sz="2400" dirty="0">
                <a:solidFill>
                  <a:srgbClr val="0070C0"/>
                </a:solidFill>
                <a:latin typeface="Times New Roman" panose="02020603050405020304" pitchFamily="18" charset="0"/>
                <a:cs typeface="Times New Roman" panose="02020603050405020304" pitchFamily="18" charset="0"/>
              </a:rPr>
              <a:t>b) </a:t>
            </a:r>
            <a:r>
              <a:rPr lang="fr-FR" sz="2400" b="1" dirty="0">
                <a:solidFill>
                  <a:srgbClr val="0070C0"/>
                </a:solidFill>
                <a:latin typeface="Times New Roman" panose="02020603050405020304" pitchFamily="18" charset="0"/>
                <a:cs typeface="Times New Roman" panose="02020603050405020304" pitchFamily="18" charset="0"/>
              </a:rPr>
              <a:t>Délétion (perte) et Insertion</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L’insertion est l’</a:t>
            </a:r>
            <a:r>
              <a:rPr lang="fr-FR" sz="2400" b="1" dirty="0">
                <a:latin typeface="Times New Roman" panose="02020603050405020304" pitchFamily="18" charset="0"/>
                <a:cs typeface="Times New Roman" panose="02020603050405020304" pitchFamily="18" charset="0"/>
              </a:rPr>
              <a:t>addition</a:t>
            </a:r>
            <a:r>
              <a:rPr lang="fr-FR" sz="2400" dirty="0">
                <a:latin typeface="Times New Roman" panose="02020603050405020304" pitchFamily="18" charset="0"/>
                <a:cs typeface="Times New Roman" panose="02020603050405020304" pitchFamily="18" charset="0"/>
              </a:rPr>
              <a:t> d’une ou plusieurs paires de nucléotides. </a:t>
            </a:r>
          </a:p>
          <a:p>
            <a:pPr algn="just"/>
            <a:r>
              <a:rPr lang="fr-FR" sz="2400" dirty="0">
                <a:latin typeface="Times New Roman" panose="02020603050405020304" pitchFamily="18" charset="0"/>
                <a:cs typeface="Times New Roman" panose="02020603050405020304" pitchFamily="18" charset="0"/>
              </a:rPr>
              <a:t>- La délétion est </a:t>
            </a:r>
            <a:r>
              <a:rPr lang="fr-FR" sz="2400" b="1" dirty="0">
                <a:latin typeface="Times New Roman" panose="02020603050405020304" pitchFamily="18" charset="0"/>
                <a:cs typeface="Times New Roman" panose="02020603050405020304" pitchFamily="18" charset="0"/>
              </a:rPr>
              <a:t>la perte </a:t>
            </a:r>
            <a:r>
              <a:rPr lang="fr-FR" sz="2400" dirty="0">
                <a:latin typeface="Times New Roman" panose="02020603050405020304" pitchFamily="18" charset="0"/>
                <a:cs typeface="Times New Roman" panose="02020603050405020304" pitchFamily="18" charset="0"/>
              </a:rPr>
              <a:t>d’une ou plusieurs paires de nucléotides. </a:t>
            </a:r>
          </a:p>
          <a:p>
            <a:pPr algn="just"/>
            <a:endParaRPr lang="fr-F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fr-FR" sz="2400" i="1" dirty="0">
                <a:latin typeface="Times New Roman" panose="02020603050405020304" pitchFamily="18" charset="0"/>
                <a:cs typeface="Times New Roman" panose="02020603050405020304" pitchFamily="18" charset="0"/>
              </a:rPr>
              <a:t>Effet de la délétion et l’insertion</a:t>
            </a:r>
          </a:p>
          <a:p>
            <a:pPr marL="342900" indent="-3429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Quand le nombre de nucléotide est 1, elles décalent le cadre de lecture (frame-shift).</a:t>
            </a:r>
          </a:p>
          <a:p>
            <a:pPr marL="342900" indent="-342900" algn="just">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 Quand elles atteignent 3 nucléotides, elles aboutissent à la suppression (délétion) ou à une addition (insertion) d’un acide aminé dans la protéine exprimée. </a:t>
            </a:r>
          </a:p>
          <a:p>
            <a:pPr marL="342900" indent="-342900" algn="just">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Lorsqu’elles sont plus longues, elles peuvent supprimer l’expression d’une ou de plusieurs protéines, voire la fonction d’un gène entier.</a:t>
            </a:r>
          </a:p>
          <a:p>
            <a:pPr algn="just"/>
            <a:r>
              <a:rPr lang="fr-FR" sz="2400" dirty="0">
                <a:latin typeface="Times New Roman" panose="02020603050405020304" pitchFamily="18" charset="0"/>
                <a:cs typeface="Times New Roman" panose="02020603050405020304" pitchFamily="18" charset="0"/>
              </a:rPr>
              <a:t>Dans ces cas, la mutation est souvent létale ou non réversible.</a:t>
            </a:r>
          </a:p>
        </p:txBody>
      </p:sp>
    </p:spTree>
    <p:extLst>
      <p:ext uri="{BB962C8B-B14F-4D97-AF65-F5344CB8AC3E}">
        <p14:creationId xmlns:p14="http://schemas.microsoft.com/office/powerpoint/2010/main" val="34144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6B12D29-13AF-A697-5CF4-5CC6CBB7CADA}"/>
              </a:ext>
            </a:extLst>
          </p:cNvPr>
          <p:cNvPicPr>
            <a:picLocks noChangeAspect="1"/>
          </p:cNvPicPr>
          <p:nvPr/>
        </p:nvPicPr>
        <p:blipFill>
          <a:blip r:embed="rId2"/>
          <a:stretch>
            <a:fillRect/>
          </a:stretch>
        </p:blipFill>
        <p:spPr>
          <a:xfrm>
            <a:off x="2571750" y="1123950"/>
            <a:ext cx="7048500" cy="4610100"/>
          </a:xfrm>
          <a:prstGeom prst="rect">
            <a:avLst/>
          </a:prstGeom>
        </p:spPr>
      </p:pic>
    </p:spTree>
    <p:extLst>
      <p:ext uri="{BB962C8B-B14F-4D97-AF65-F5344CB8AC3E}">
        <p14:creationId xmlns:p14="http://schemas.microsoft.com/office/powerpoint/2010/main" val="282394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5081708-BE07-3322-1E3F-7E6A0C1B4AB7}"/>
              </a:ext>
            </a:extLst>
          </p:cNvPr>
          <p:cNvSpPr txBox="1"/>
          <p:nvPr/>
        </p:nvSpPr>
        <p:spPr>
          <a:xfrm>
            <a:off x="675861" y="292412"/>
            <a:ext cx="6096000" cy="461665"/>
          </a:xfrm>
          <a:prstGeom prst="rect">
            <a:avLst/>
          </a:prstGeom>
          <a:noFill/>
        </p:spPr>
        <p:txBody>
          <a:bodyPr wrap="square">
            <a:spAutoFit/>
          </a:bodyPr>
          <a:lstStyle/>
          <a:p>
            <a:r>
              <a:rPr lang="fr-FR" sz="2400" b="1" dirty="0">
                <a:solidFill>
                  <a:srgbClr val="7030A0"/>
                </a:solidFill>
                <a:latin typeface="Times New Roman" panose="02020603050405020304" pitchFamily="18" charset="0"/>
                <a:cs typeface="Times New Roman" panose="02020603050405020304" pitchFamily="18" charset="0"/>
              </a:rPr>
              <a:t>2)Les mutations chromosomiques</a:t>
            </a:r>
          </a:p>
        </p:txBody>
      </p:sp>
      <p:sp>
        <p:nvSpPr>
          <p:cNvPr id="7" name="ZoneTexte 6">
            <a:extLst>
              <a:ext uri="{FF2B5EF4-FFF2-40B4-BE49-F238E27FC236}">
                <a16:creationId xmlns:a16="http://schemas.microsoft.com/office/drawing/2014/main" id="{BBB0B290-0DEC-0B26-39DD-F84403E57563}"/>
              </a:ext>
            </a:extLst>
          </p:cNvPr>
          <p:cNvSpPr txBox="1"/>
          <p:nvPr/>
        </p:nvSpPr>
        <p:spPr>
          <a:xfrm>
            <a:off x="278296" y="754077"/>
            <a:ext cx="5592417" cy="6370975"/>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Les mutations chromosomiques qui affectent </a:t>
            </a:r>
            <a:r>
              <a:rPr lang="fr-FR" sz="2400" u="sng" dirty="0">
                <a:latin typeface="Times New Roman" panose="02020603050405020304" pitchFamily="18" charset="0"/>
                <a:cs typeface="Times New Roman" panose="02020603050405020304" pitchFamily="18" charset="0"/>
              </a:rPr>
              <a:t>la structure des chromosomes (réarrangements chromosomiques).</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Il en existe quatre types :</a:t>
            </a:r>
          </a:p>
          <a:p>
            <a:pPr algn="just"/>
            <a:r>
              <a:rPr lang="fr-FR" sz="2400" i="1" dirty="0">
                <a:solidFill>
                  <a:srgbClr val="FF0066"/>
                </a:solidFill>
                <a:latin typeface="Times New Roman" panose="02020603050405020304" pitchFamily="18" charset="0"/>
                <a:cs typeface="Times New Roman" panose="02020603050405020304" pitchFamily="18" charset="0"/>
              </a:rPr>
              <a:t>Les duplications</a:t>
            </a:r>
            <a:r>
              <a:rPr lang="fr-FR" sz="2400" dirty="0">
                <a:latin typeface="Times New Roman" panose="02020603050405020304" pitchFamily="18" charset="0"/>
                <a:cs typeface="Times New Roman" panose="02020603050405020304" pitchFamily="18" charset="0"/>
              </a:rPr>
              <a:t>: une partie d’un chromosome existe en double.</a:t>
            </a:r>
          </a:p>
          <a:p>
            <a:pPr algn="just"/>
            <a:r>
              <a:rPr lang="fr-FR" sz="2400" i="1" dirty="0">
                <a:solidFill>
                  <a:srgbClr val="FF0066"/>
                </a:solidFill>
                <a:latin typeface="Times New Roman" panose="02020603050405020304" pitchFamily="18" charset="0"/>
                <a:cs typeface="Times New Roman" panose="02020603050405020304" pitchFamily="18" charset="0"/>
              </a:rPr>
              <a:t>Les délétions chromosomiques</a:t>
            </a:r>
            <a:r>
              <a:rPr lang="fr-FR" sz="2400" dirty="0">
                <a:latin typeface="Times New Roman" panose="02020603050405020304" pitchFamily="18" charset="0"/>
                <a:cs typeface="Times New Roman" panose="02020603050405020304" pitchFamily="18" charset="0"/>
              </a:rPr>
              <a:t>: correspondent à la perte d’un segment de chromosome.</a:t>
            </a:r>
          </a:p>
          <a:p>
            <a:pPr algn="just"/>
            <a:r>
              <a:rPr lang="fr-FR" sz="2400" i="1" dirty="0">
                <a:solidFill>
                  <a:srgbClr val="FF0066"/>
                </a:solidFill>
                <a:latin typeface="Times New Roman" panose="02020603050405020304" pitchFamily="18" charset="0"/>
                <a:cs typeface="Times New Roman" panose="02020603050405020304" pitchFamily="18" charset="0"/>
              </a:rPr>
              <a:t>Les inversions chromosomiques</a:t>
            </a:r>
            <a:r>
              <a:rPr lang="fr-FR" sz="2400" dirty="0">
                <a:latin typeface="Times New Roman" panose="02020603050405020304" pitchFamily="18" charset="0"/>
                <a:cs typeface="Times New Roman" panose="02020603050405020304" pitchFamily="18" charset="0"/>
              </a:rPr>
              <a:t>: un fragment de chromosome est mis en sens inverse.</a:t>
            </a:r>
          </a:p>
          <a:p>
            <a:pPr algn="just"/>
            <a:r>
              <a:rPr lang="fr-FR" sz="2400" i="1" dirty="0">
                <a:solidFill>
                  <a:srgbClr val="FF0066"/>
                </a:solidFill>
                <a:latin typeface="Times New Roman" panose="02020603050405020304" pitchFamily="18" charset="0"/>
                <a:cs typeface="Times New Roman" panose="02020603050405020304" pitchFamily="18" charset="0"/>
              </a:rPr>
              <a:t>Les translocations</a:t>
            </a:r>
            <a:r>
              <a:rPr lang="fr-FR" sz="2400" dirty="0">
                <a:latin typeface="Times New Roman" panose="02020603050405020304" pitchFamily="18" charset="0"/>
                <a:cs typeface="Times New Roman" panose="02020603050405020304" pitchFamily="18" charset="0"/>
              </a:rPr>
              <a:t>: consiste en un déplacement de matériel génétique entre 2 </a:t>
            </a:r>
          </a:p>
          <a:p>
            <a:pPr algn="just"/>
            <a:r>
              <a:rPr lang="fr-FR" sz="2400" dirty="0">
                <a:latin typeface="Times New Roman" panose="02020603050405020304" pitchFamily="18" charset="0"/>
                <a:cs typeface="Times New Roman" panose="02020603050405020304" pitchFamily="18" charset="0"/>
              </a:rPr>
              <a:t>chromosomes non homologues.</a:t>
            </a:r>
          </a:p>
          <a:p>
            <a:pPr algn="just"/>
            <a:endParaRPr lang="fr-FR" sz="2400"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D3758BC0-E1E1-A368-AFD1-0DCE6AD9E3CE}"/>
              </a:ext>
            </a:extLst>
          </p:cNvPr>
          <p:cNvPicPr>
            <a:picLocks noChangeAspect="1"/>
          </p:cNvPicPr>
          <p:nvPr/>
        </p:nvPicPr>
        <p:blipFill>
          <a:blip r:embed="rId2"/>
          <a:stretch>
            <a:fillRect/>
          </a:stretch>
        </p:blipFill>
        <p:spPr>
          <a:xfrm>
            <a:off x="5751444" y="292411"/>
            <a:ext cx="6440556" cy="6055379"/>
          </a:xfrm>
          <a:prstGeom prst="rect">
            <a:avLst/>
          </a:prstGeom>
        </p:spPr>
      </p:pic>
    </p:spTree>
    <p:extLst>
      <p:ext uri="{BB962C8B-B14F-4D97-AF65-F5344CB8AC3E}">
        <p14:creationId xmlns:p14="http://schemas.microsoft.com/office/powerpoint/2010/main" val="29906337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TotalTime>
  <Words>3022</Words>
  <Application>Microsoft Office PowerPoint</Application>
  <PresentationFormat>Grand écran</PresentationFormat>
  <Paragraphs>227</Paragraphs>
  <Slides>41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client</cp:lastModifiedBy>
  <cp:revision>143</cp:revision>
  <dcterms:created xsi:type="dcterms:W3CDTF">2023-09-10T16:55:05Z</dcterms:created>
  <dcterms:modified xsi:type="dcterms:W3CDTF">2023-12-17T06:18:49Z</dcterms:modified>
</cp:coreProperties>
</file>