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3"/>
    <p:sldId id="306" r:id="rId4"/>
    <p:sldId id="275" r:id="rId5"/>
    <p:sldId id="257" r:id="rId6"/>
    <p:sldId id="25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7" r:id="rId15"/>
    <p:sldId id="259" r:id="rId16"/>
    <p:sldId id="263" r:id="rId17"/>
    <p:sldId id="266" r:id="rId18"/>
    <p:sldId id="260" r:id="rId19"/>
    <p:sldId id="307" r:id="rId20"/>
    <p:sldId id="264" r:id="rId21"/>
    <p:sldId id="265" r:id="rId22"/>
    <p:sldId id="268" r:id="rId23"/>
    <p:sldId id="270" r:id="rId24"/>
    <p:sldId id="296" r:id="rId25"/>
    <p:sldId id="297" r:id="rId26"/>
    <p:sldId id="298" r:id="rId27"/>
    <p:sldId id="269" r:id="rId28"/>
    <p:sldId id="271" r:id="rId29"/>
    <p:sldId id="272" r:id="rId30"/>
    <p:sldId id="273" r:id="rId31"/>
    <p:sldId id="274" r:id="rId32"/>
    <p:sldId id="276" r:id="rId33"/>
    <p:sldId id="315" r:id="rId35"/>
    <p:sldId id="26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23ACF-5115-44C2-8CC5-7B84A12E7C85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F9F6-30A3-49B3-ADF5-9E44C7ED0E7C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418A6-8DD3-4D89-8348-9CDA04C7FDE3}" type="slidenum">
              <a:rPr lang="en-US" smtClean="0"/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NULL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8431" y="2678806"/>
            <a:ext cx="7766936" cy="103030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Trématodes 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813435" y="4909820"/>
            <a:ext cx="377126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 les bovins domestiques et sauvages, les ovins, les caprins, les chiens, les chats, les porcs ainsi que d’autres mammifères sauvages.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539750" y="830580"/>
            <a:ext cx="2653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3200">
                <a:sym typeface="+mn-ea"/>
              </a:rPr>
              <a:t>Hôte définitif</a:t>
            </a:r>
            <a:endParaRPr lang="fr-FR" altLang="en-US" sz="3200">
              <a:sym typeface="+mn-ea"/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539750" y="3693795"/>
            <a:ext cx="4044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3200">
                <a:sym typeface="+mn-ea"/>
              </a:rPr>
              <a:t>Réservoir de parasite</a:t>
            </a:r>
            <a:endParaRPr lang="fr-FR" altLang="en-US" sz="3200"/>
          </a:p>
        </p:txBody>
      </p:sp>
      <p:pic>
        <p:nvPicPr>
          <p:cNvPr id="102" name="Espace réservé du contenu 1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181215" y="8826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Flèche droite 7"/>
          <p:cNvSpPr/>
          <p:nvPr/>
        </p:nvSpPr>
        <p:spPr>
          <a:xfrm>
            <a:off x="4278630" y="830580"/>
            <a:ext cx="2047240" cy="65849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pic>
        <p:nvPicPr>
          <p:cNvPr id="103" name="Espace réservé du contenu 10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1520" y="2385695"/>
            <a:ext cx="26193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Imag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8351520" y="4833303"/>
            <a:ext cx="2933700" cy="155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Imag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5001260" y="2600325"/>
            <a:ext cx="276225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Image 105"/>
          <p:cNvPicPr/>
          <p:nvPr/>
        </p:nvPicPr>
        <p:blipFill>
          <a:blip r:embed="rId5"/>
          <a:stretch>
            <a:fillRect/>
          </a:stretch>
        </p:blipFill>
        <p:spPr>
          <a:xfrm>
            <a:off x="5148263" y="4724400"/>
            <a:ext cx="2466975" cy="184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Zone de texte 4"/>
          <p:cNvSpPr txBox="1"/>
          <p:nvPr/>
        </p:nvSpPr>
        <p:spPr>
          <a:xfrm>
            <a:off x="400050" y="4471670"/>
            <a:ext cx="5259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 genres Bithynia, Galba, Melania et Zebrina.</a:t>
            </a:r>
            <a:endParaRPr lang="fr-FR" altLang="en-US"/>
          </a:p>
        </p:txBody>
      </p:sp>
      <p:sp>
        <p:nvSpPr>
          <p:cNvPr id="6" name="Zone de texte 5"/>
          <p:cNvSpPr txBox="1"/>
          <p:nvPr/>
        </p:nvSpPr>
        <p:spPr>
          <a:xfrm>
            <a:off x="1257300" y="562610"/>
            <a:ext cx="3823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Hôte intermédiaire</a:t>
            </a:r>
            <a:endParaRPr lang="fr-FR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07" name="Espace réservé du contenu 10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04850" y="1884680"/>
            <a:ext cx="2466975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Espace réservé du contenu 10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19285" y="208978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Imag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7202170" y="1941513"/>
            <a:ext cx="215265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Imag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4474528" y="2108835"/>
            <a:ext cx="2562225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Zone de texte 8"/>
          <p:cNvSpPr txBox="1"/>
          <p:nvPr/>
        </p:nvSpPr>
        <p:spPr>
          <a:xfrm>
            <a:off x="1421130" y="3883660"/>
            <a:ext cx="1952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1 HI </a:t>
            </a:r>
            <a:endParaRPr lang="fr-FR" altLang="en-US"/>
          </a:p>
        </p:txBody>
      </p:sp>
      <p:sp>
        <p:nvSpPr>
          <p:cNvPr id="10" name="Zone de texte 9"/>
          <p:cNvSpPr txBox="1"/>
          <p:nvPr/>
        </p:nvSpPr>
        <p:spPr>
          <a:xfrm>
            <a:off x="6527165" y="777875"/>
            <a:ext cx="1952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2 HI </a:t>
            </a:r>
            <a:endParaRPr lang="fr-FR" altLang="en-US"/>
          </a:p>
        </p:txBody>
      </p:sp>
      <p:pic>
        <p:nvPicPr>
          <p:cNvPr id="111" name="Image 110"/>
          <p:cNvPicPr/>
          <p:nvPr/>
        </p:nvPicPr>
        <p:blipFill>
          <a:blip r:embed="rId5"/>
          <a:stretch>
            <a:fillRect/>
          </a:stretch>
        </p:blipFill>
        <p:spPr>
          <a:xfrm>
            <a:off x="6928168" y="4232593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Zone de texte 4"/>
          <p:cNvSpPr txBox="1"/>
          <p:nvPr/>
        </p:nvSpPr>
        <p:spPr>
          <a:xfrm>
            <a:off x="916940" y="2306320"/>
            <a:ext cx="72783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2800" b="1"/>
              <a:t>La contamination de l’homme se fait par ingestion de végétal ou d’animal cru ou mal cuit, contenant des métacercaires vivantes de douve.</a:t>
            </a:r>
            <a:endParaRPr lang="fr-FR" altLang="en-US" sz="2800" b="1"/>
          </a:p>
          <a:p>
            <a:endParaRPr lang="fr-FR" altLang="en-US" sz="2800" b="1"/>
          </a:p>
        </p:txBody>
      </p:sp>
      <p:sp>
        <p:nvSpPr>
          <p:cNvPr id="6" name="Zone de texte 5"/>
          <p:cNvSpPr txBox="1"/>
          <p:nvPr/>
        </p:nvSpPr>
        <p:spPr>
          <a:xfrm>
            <a:off x="2563495" y="792480"/>
            <a:ext cx="498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Mode de contamination</a:t>
            </a:r>
            <a:endParaRPr lang="fr-FR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Zone de texte 5"/>
          <p:cNvSpPr txBox="1"/>
          <p:nvPr/>
        </p:nvSpPr>
        <p:spPr>
          <a:xfrm>
            <a:off x="3777615" y="605155"/>
            <a:ext cx="30632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3600">
                <a:sym typeface="+mn-ea"/>
              </a:rPr>
              <a:t>Voie de sortie</a:t>
            </a:r>
            <a:endParaRPr lang="fr-FR" altLang="en-US" sz="3600"/>
          </a:p>
        </p:txBody>
      </p:sp>
      <p:sp>
        <p:nvSpPr>
          <p:cNvPr id="8" name="Zone de texte 7"/>
          <p:cNvSpPr txBox="1"/>
          <p:nvPr/>
        </p:nvSpPr>
        <p:spPr>
          <a:xfrm>
            <a:off x="753745" y="2137410"/>
            <a:ext cx="11334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Les oeufs</a:t>
            </a:r>
            <a:endParaRPr lang="fr-FR" altLang="en-US"/>
          </a:p>
        </p:txBody>
      </p:sp>
      <p:sp>
        <p:nvSpPr>
          <p:cNvPr id="9" name="Zone de texte 8"/>
          <p:cNvSpPr txBox="1"/>
          <p:nvPr/>
        </p:nvSpPr>
        <p:spPr>
          <a:xfrm>
            <a:off x="2674620" y="2137410"/>
            <a:ext cx="12420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les selles </a:t>
            </a:r>
            <a:endParaRPr lang="fr-FR" altLang="en-US"/>
          </a:p>
        </p:txBody>
      </p:sp>
      <p:sp>
        <p:nvSpPr>
          <p:cNvPr id="10" name="Zone de texte 9"/>
          <p:cNvSpPr txBox="1"/>
          <p:nvPr/>
        </p:nvSpPr>
        <p:spPr>
          <a:xfrm>
            <a:off x="4865370" y="2137410"/>
            <a:ext cx="50012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les distomatoses intestinales et hépatobiliaires</a:t>
            </a:r>
            <a:endParaRPr lang="fr-FR" altLang="en-US"/>
          </a:p>
        </p:txBody>
      </p:sp>
      <p:sp>
        <p:nvSpPr>
          <p:cNvPr id="11" name="Flèche droite 10"/>
          <p:cNvSpPr/>
          <p:nvPr/>
        </p:nvSpPr>
        <p:spPr>
          <a:xfrm>
            <a:off x="1958975" y="2235835"/>
            <a:ext cx="715645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2" name="Flèche droite 11"/>
          <p:cNvSpPr/>
          <p:nvPr/>
        </p:nvSpPr>
        <p:spPr>
          <a:xfrm>
            <a:off x="3916680" y="2235835"/>
            <a:ext cx="715645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3" name="Zone de texte 12"/>
          <p:cNvSpPr txBox="1"/>
          <p:nvPr/>
        </p:nvSpPr>
        <p:spPr>
          <a:xfrm>
            <a:off x="427355" y="334200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les expectorations </a:t>
            </a:r>
            <a:endParaRPr lang="fr-FR" altLang="en-US"/>
          </a:p>
        </p:txBody>
      </p:sp>
      <p:sp>
        <p:nvSpPr>
          <p:cNvPr id="14" name="Flèche droite 13"/>
          <p:cNvSpPr/>
          <p:nvPr/>
        </p:nvSpPr>
        <p:spPr>
          <a:xfrm>
            <a:off x="3777615" y="3537585"/>
            <a:ext cx="715645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15" name="Zone de texte 14"/>
          <p:cNvSpPr txBox="1"/>
          <p:nvPr/>
        </p:nvSpPr>
        <p:spPr>
          <a:xfrm>
            <a:off x="5008880" y="3340735"/>
            <a:ext cx="2475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distomes pulmonaires </a:t>
            </a:r>
            <a:endParaRPr lang="fr-FR" altLang="en-US"/>
          </a:p>
        </p:txBody>
      </p:sp>
      <p:sp>
        <p:nvSpPr>
          <p:cNvPr id="16" name="Zone de texte 15"/>
          <p:cNvSpPr txBox="1"/>
          <p:nvPr/>
        </p:nvSpPr>
        <p:spPr>
          <a:xfrm>
            <a:off x="3004185" y="5086985"/>
            <a:ext cx="4718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les selles après déglutition d’expectorations</a:t>
            </a:r>
            <a:endParaRPr lang="fr-FR" altLang="en-US"/>
          </a:p>
        </p:txBody>
      </p:sp>
      <p:sp>
        <p:nvSpPr>
          <p:cNvPr id="17" name="Flèche droite 16"/>
          <p:cNvSpPr/>
          <p:nvPr/>
        </p:nvSpPr>
        <p:spPr>
          <a:xfrm rot="5400000">
            <a:off x="5737860" y="4243070"/>
            <a:ext cx="715645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Fasciolose à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Fasciola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606798"/>
            <a:ext cx="8865911" cy="286217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une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Zoonose, , communes à l’homme et de nombreux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animaux,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cosmopolites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Causée par la grande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douves (distomes) ou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Fasciola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Localisation dans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foie et les canaux biliaires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après l’ingestion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végétaux particuliers (Cresson) qui représente un support aux formes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infestentes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d’une hépatite toxi-infectieuse, caractérisée par hyper-éosinophilie sanguine (HES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926" y="1156038"/>
            <a:ext cx="5053764" cy="3737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 </a:t>
            </a:r>
            <a:endParaRPr lang="fr-FR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 :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Plathelminthes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 :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Trématodes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S/c: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Digène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Distomata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Fasciola →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géographique: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306" y="148930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Cosmopolite : régions tempérées d’élevage en Europe : France, Portugal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Egypte, Argentine, Iran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t c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Algérie (Jijel ;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Metidja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Eulma, Blida,.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ouled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aiche..)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Réservoir de parasites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 Bovins, ovins.........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573" y="25765"/>
            <a:ext cx="4718914" cy="86287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2. Agent pathogène</a:t>
            </a: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31072"/>
            <a:ext cx="7333326" cy="55250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 </a:t>
            </a:r>
            <a:endParaRPr lang="fr-FR" dirty="0"/>
          </a:p>
          <a:p>
            <a:r>
              <a:rPr lang="fr-FR" sz="6000" dirty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2. 1.morphologie :</a:t>
            </a:r>
            <a:endParaRPr lang="fr-FR" sz="6000" dirty="0">
              <a:solidFill>
                <a:schemeClr val="accent2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i="1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F.h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est un ver plathelminthe trématode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,</a:t>
            </a:r>
            <a:endParaRPr lang="fr-FR" sz="60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non segmenté, foliacé de 15-35 mm/4-12 mm, blanc au centre, </a:t>
            </a:r>
            <a:endParaRPr lang="fr-FR" sz="60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foncé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sur la périphérie, corps large en avant et diminuant progressivement jusqu’à l’extrémité postérieure.</a:t>
            </a:r>
            <a:endParaRPr lang="fr-FR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deux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ventouses, 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ventouse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buccale), l’autre localisée en arrière (ventouse ventrale) qui jouent le rôle d’organe de fixation, </a:t>
            </a:r>
            <a:endParaRPr lang="fr-FR" sz="60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le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tube digestif commence par la ventouse orale, se continue par un pharynx musculeux puis par un œsophage bifurque en deux </a:t>
            </a:r>
            <a:r>
              <a:rPr lang="fr-FR" sz="6000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caecums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ramifiés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.</a:t>
            </a:r>
            <a:endParaRPr lang="fr-FR" sz="60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hermaphrodite : </a:t>
            </a:r>
            <a:endParaRPr lang="fr-FR" sz="6000" b="1" dirty="0" smtClean="0">
              <a:solidFill>
                <a:srgbClr val="FF00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mâle deux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testicules 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+ conduits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spermatiques 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+ une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vésicule séminale, 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+un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organe copulateur : le cirre enfermé dans la poche de cirre.</a:t>
            </a:r>
            <a:endParaRPr lang="fr-FR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femelle : glandes </a:t>
            </a:r>
            <a:r>
              <a:rPr lang="fr-FR" sz="6000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vitellogènes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fr-FR" sz="6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+un </a:t>
            </a:r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seul ovaire ramifié réduit, situé sur le côté l’utérus et relié par un oviducte.</a:t>
            </a:r>
            <a:endParaRPr lang="fr-FR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Les douves adultes vivent dans les canaux biliaires de bovins ou d’ovins, l’homme est un hôte accidentel ; elles se nourrirent du sang, bile, mucus et de débris cellulaires. Chez l’homme la longévité de ce parasite atteindre 10 à 12 ans. </a:t>
            </a:r>
            <a:endParaRPr lang="fr-FR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fr-FR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endParaRPr lang="fr-FR" sz="6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8688" y="419346"/>
            <a:ext cx="4082602" cy="585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Espace réservé du contenu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2235200" y="1946275"/>
            <a:ext cx="6607175" cy="2986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272" y="339144"/>
            <a:ext cx="2877235" cy="83283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</a:t>
            </a:r>
            <a:r>
              <a:rPr lang="fr-FR" b="1" dirty="0"/>
              <a:t>Œufs</a:t>
            </a: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057" y="978794"/>
            <a:ext cx="10784864" cy="3039414"/>
          </a:xfrm>
        </p:spPr>
        <p:txBody>
          <a:bodyPr>
            <a:noAutofit/>
          </a:bodyPr>
          <a:lstStyle/>
          <a:p>
            <a:pPr lvl="0"/>
            <a:r>
              <a:rPr lang="fr-FR" sz="2400" dirty="0" smtClean="0"/>
              <a:t>Ovoïde</a:t>
            </a:r>
            <a:r>
              <a:rPr lang="fr-FR" sz="2400" dirty="0"/>
              <a:t>, </a:t>
            </a:r>
            <a:r>
              <a:rPr lang="fr-FR" sz="2400" dirty="0" smtClean="0"/>
              <a:t>brunâtre </a:t>
            </a:r>
            <a:endParaRPr lang="fr-FR" sz="2400" dirty="0" smtClean="0"/>
          </a:p>
          <a:p>
            <a:pPr lvl="0"/>
            <a:r>
              <a:rPr lang="fr-FR" sz="2400" dirty="0" smtClean="0"/>
              <a:t>allongé </a:t>
            </a:r>
            <a:r>
              <a:rPr lang="fr-FR" sz="2400" dirty="0"/>
              <a:t>(aspect de ballon de rugby</a:t>
            </a:r>
            <a:r>
              <a:rPr lang="fr-FR" sz="2400" dirty="0" smtClean="0"/>
              <a:t>)</a:t>
            </a:r>
            <a:endParaRPr lang="fr-FR" sz="2400" dirty="0" smtClean="0"/>
          </a:p>
          <a:p>
            <a:pPr lvl="0"/>
            <a:r>
              <a:rPr lang="fr-FR" sz="2400" dirty="0" smtClean="0"/>
              <a:t> operculé </a:t>
            </a:r>
            <a:endParaRPr lang="fr-FR" sz="2400" dirty="0" smtClean="0"/>
          </a:p>
          <a:p>
            <a:pPr lvl="0"/>
            <a:r>
              <a:rPr lang="fr-FR" sz="2400" dirty="0" smtClean="0"/>
              <a:t>non </a:t>
            </a:r>
            <a:r>
              <a:rPr lang="fr-FR" sz="2400" dirty="0" err="1"/>
              <a:t>embryonné</a:t>
            </a:r>
            <a:r>
              <a:rPr lang="fr-FR" sz="2400" dirty="0"/>
              <a:t> à la ponte (130-150x60-90um).</a:t>
            </a:r>
            <a:endParaRPr lang="fr-FR" sz="2400" dirty="0"/>
          </a:p>
          <a:p>
            <a:pPr lvl="0"/>
            <a:r>
              <a:rPr lang="fr-FR" sz="2400" dirty="0"/>
              <a:t>Dans l’eau douce, </a:t>
            </a:r>
            <a:r>
              <a:rPr lang="fr-FR" sz="2400" dirty="0" smtClean="0"/>
              <a:t> </a:t>
            </a:r>
            <a:r>
              <a:rPr lang="fr-FR" sz="2400" dirty="0"/>
              <a:t>s’</a:t>
            </a:r>
            <a:r>
              <a:rPr lang="fr-FR" sz="2400" dirty="0" err="1"/>
              <a:t>embryonnent</a:t>
            </a:r>
            <a:r>
              <a:rPr lang="fr-FR" sz="2400" dirty="0"/>
              <a:t>  en 3 semaines à la température de 22 a 25°c éclot par ouverture de l’opercule et libèrent un embryon cilié : le miracidium.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5221" y="4017965"/>
            <a:ext cx="5961222" cy="272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870" y="1133475"/>
            <a:ext cx="9730740" cy="3086735"/>
          </a:xfrm>
        </p:spPr>
        <p:txBody>
          <a:bodyPr>
            <a:normAutofit fontScale="90000"/>
          </a:bodyPr>
          <a:lstStyle/>
          <a:p>
            <a:pPr lvl="1" algn="l" rtl="0"/>
            <a:r>
              <a:rPr lang="fr-FR" sz="32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1379, Jehan de Brie signale la présence des douves dans le foie des ruminants </a:t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1760, le premier cas de distomatose humaine fût rapporté par Pallas.</a:t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1774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Limnea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truncatula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 reconnu comme Hôte intermédiaire par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Weinland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3204845" y="678815"/>
            <a:ext cx="2034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Historique</a:t>
            </a:r>
            <a:endParaRPr lang="fr-F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7644" y="442175"/>
            <a:ext cx="4100728" cy="781318"/>
          </a:xfrm>
        </p:spPr>
        <p:txBody>
          <a:bodyPr/>
          <a:lstStyle/>
          <a:p>
            <a:r>
              <a:rPr lang="fr-FR" dirty="0" smtClean="0"/>
              <a:t>Le Miracidium,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5" y="1223493"/>
            <a:ext cx="8596668" cy="943220"/>
          </a:xfrm>
        </p:spPr>
        <p:txBody>
          <a:bodyPr/>
          <a:lstStyle/>
          <a:p>
            <a:pPr lvl="0"/>
            <a:r>
              <a:rPr lang="fr-FR" dirty="0"/>
              <a:t>Cilié, mobile : nage dans l’eau pour aller à la rencontre du 1</a:t>
            </a:r>
            <a:r>
              <a:rPr lang="fr-FR" baseline="30000" dirty="0"/>
              <a:t>er</a:t>
            </a:r>
            <a:r>
              <a:rPr lang="fr-FR" dirty="0"/>
              <a:t> Hôte intermédiaire : </a:t>
            </a:r>
            <a:r>
              <a:rPr lang="fr-FR" b="1" u="sng" dirty="0"/>
              <a:t>un mollusque</a:t>
            </a:r>
            <a:r>
              <a:rPr lang="fr-FR" dirty="0"/>
              <a:t> d’eau douce. 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5815" y="313452"/>
            <a:ext cx="3016138" cy="3487797"/>
          </a:xfrm>
          <a:prstGeom prst="rect">
            <a:avLst/>
          </a:prstGeom>
        </p:spPr>
      </p:pic>
      <p:sp>
        <p:nvSpPr>
          <p:cNvPr id="13" name="Titre 1"/>
          <p:cNvSpPr txBox="1"/>
          <p:nvPr/>
        </p:nvSpPr>
        <p:spPr>
          <a:xfrm>
            <a:off x="677335" y="1981731"/>
            <a:ext cx="7187840" cy="78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Sporocyste: </a:t>
            </a:r>
            <a:r>
              <a:rPr lang="fr-FR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kyste comporte des rédies </a:t>
            </a:r>
            <a:endParaRPr lang="fr-FR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re 1"/>
          <p:cNvSpPr txBox="1"/>
          <p:nvPr/>
        </p:nvSpPr>
        <p:spPr>
          <a:xfrm>
            <a:off x="500847" y="3040439"/>
            <a:ext cx="7033294" cy="78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Rédie : </a:t>
            </a:r>
            <a:r>
              <a:rPr lang="fr-FR" sz="2400" dirty="0" smtClean="0">
                <a:solidFill>
                  <a:schemeClr val="tx1"/>
                </a:solidFill>
              </a:rPr>
              <a:t>elle produit des cercaires  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/>
          <p:nvPr/>
        </p:nvSpPr>
        <p:spPr>
          <a:xfrm>
            <a:off x="372058" y="5885678"/>
            <a:ext cx="4100728" cy="78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err="1" smtClean="0"/>
              <a:t>Métacercaire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Titre 1"/>
          <p:cNvSpPr txBox="1"/>
          <p:nvPr/>
        </p:nvSpPr>
        <p:spPr>
          <a:xfrm>
            <a:off x="500847" y="3801249"/>
            <a:ext cx="8724242" cy="1827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8000" dirty="0" smtClean="0"/>
              <a:t>Cercaire: </a:t>
            </a:r>
            <a:endParaRPr lang="fr-FR" sz="8000" dirty="0" smtClean="0"/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fr-FR" sz="8000" dirty="0" smtClean="0">
                <a:solidFill>
                  <a:schemeClr val="tx1"/>
                </a:solidFill>
              </a:rPr>
              <a:t>pourvues </a:t>
            </a:r>
            <a:r>
              <a:rPr lang="fr-FR" sz="8000" dirty="0">
                <a:solidFill>
                  <a:schemeClr val="tx1"/>
                </a:solidFill>
              </a:rPr>
              <a:t>d’une queue </a:t>
            </a:r>
            <a:endParaRPr lang="fr-FR" sz="8000" dirty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fr-FR" sz="8000" dirty="0" smtClean="0">
                <a:solidFill>
                  <a:schemeClr val="tx1"/>
                </a:solidFill>
              </a:rPr>
              <a:t>capables </a:t>
            </a:r>
            <a:r>
              <a:rPr lang="fr-FR" sz="8000" dirty="0">
                <a:solidFill>
                  <a:schemeClr val="tx1"/>
                </a:solidFill>
              </a:rPr>
              <a:t>de nager </a:t>
            </a:r>
            <a:endParaRPr lang="fr-FR" sz="8000" dirty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fr-FR" sz="8000" dirty="0" smtClean="0">
                <a:solidFill>
                  <a:schemeClr val="tx1"/>
                </a:solidFill>
              </a:rPr>
              <a:t>Se fixent sur des </a:t>
            </a:r>
            <a:r>
              <a:rPr lang="fr-FR" sz="8000" dirty="0">
                <a:solidFill>
                  <a:schemeClr val="tx1"/>
                </a:solidFill>
              </a:rPr>
              <a:t>végétaux </a:t>
            </a:r>
            <a:r>
              <a:rPr lang="fr-FR" sz="8000" dirty="0" smtClean="0">
                <a:solidFill>
                  <a:schemeClr val="tx1"/>
                </a:solidFill>
              </a:rPr>
              <a:t>aquatiques (cresson</a:t>
            </a:r>
            <a:r>
              <a:rPr lang="fr-FR" sz="8000" dirty="0">
                <a:solidFill>
                  <a:schemeClr val="tx1"/>
                </a:solidFill>
              </a:rPr>
              <a:t>, pissenlit, l’oseille, mâche, etc.). </a:t>
            </a:r>
            <a:endParaRPr lang="fr-FR" sz="8000" dirty="0" smtClean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fr-FR" sz="8000" dirty="0" smtClean="0">
                <a:solidFill>
                  <a:schemeClr val="tx1"/>
                </a:solidFill>
              </a:rPr>
              <a:t>perdent </a:t>
            </a:r>
            <a:r>
              <a:rPr lang="fr-FR" sz="8000" dirty="0">
                <a:solidFill>
                  <a:schemeClr val="tx1"/>
                </a:solidFill>
              </a:rPr>
              <a:t>leur queue, puis s’enkystent. </a:t>
            </a:r>
            <a:endParaRPr lang="fr-FR" sz="8000" dirty="0" smtClean="0">
              <a:solidFill>
                <a:schemeClr val="tx1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fr-FR" sz="8000" dirty="0" smtClean="0">
                <a:solidFill>
                  <a:schemeClr val="tx1"/>
                </a:solidFill>
              </a:rPr>
              <a:t>forme </a:t>
            </a:r>
            <a:r>
              <a:rPr lang="fr-FR" sz="8000" dirty="0">
                <a:solidFill>
                  <a:schemeClr val="tx1"/>
                </a:solidFill>
              </a:rPr>
              <a:t>de résistance</a:t>
            </a:r>
            <a:r>
              <a:rPr lang="fr-FR" sz="8000" b="1" dirty="0">
                <a:solidFill>
                  <a:schemeClr val="tx1"/>
                </a:solidFill>
              </a:rPr>
              <a:t> </a:t>
            </a:r>
            <a:r>
              <a:rPr lang="fr-FR" sz="8000" dirty="0">
                <a:solidFill>
                  <a:schemeClr val="tx1"/>
                </a:solidFill>
              </a:rPr>
              <a:t>La </a:t>
            </a:r>
            <a:r>
              <a:rPr lang="fr-FR" sz="8000" dirty="0" err="1">
                <a:solidFill>
                  <a:schemeClr val="tx1"/>
                </a:solidFill>
              </a:rPr>
              <a:t>métacercaire</a:t>
            </a:r>
            <a:r>
              <a:rPr lang="fr-FR" sz="8000" dirty="0">
                <a:solidFill>
                  <a:schemeClr val="tx1"/>
                </a:solidFill>
              </a:rPr>
              <a:t> enkystée.</a:t>
            </a:r>
            <a:endParaRPr lang="fr-FR" sz="8000" dirty="0">
              <a:solidFill>
                <a:schemeClr val="tx1"/>
              </a:solidFill>
            </a:endParaRPr>
          </a:p>
          <a:p>
            <a:r>
              <a:rPr lang="fr-FR" sz="8000" dirty="0">
                <a:solidFill>
                  <a:schemeClr val="tx1"/>
                </a:solidFill>
              </a:rPr>
              <a:t> </a:t>
            </a:r>
            <a:endParaRPr lang="fr-FR" sz="8000" dirty="0">
              <a:solidFill>
                <a:schemeClr val="tx1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34" name="Picture 10" descr="Expert PDF Eval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80" y="4073453"/>
            <a:ext cx="1665072" cy="26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1745" y="261870"/>
            <a:ext cx="4010576" cy="6396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Cycle biologique </a:t>
            </a:r>
            <a:endParaRPr lang="fr-FR" dirty="0"/>
          </a:p>
        </p:txBody>
      </p:sp>
      <p:pic>
        <p:nvPicPr>
          <p:cNvPr id="3076" name="Picture 4" descr="https://upload.wikimedia.org/wikipedia/commons/thumb/1/1f/Fasciola_LifeCycle%28French_version%29.gif/400px-Fasciola_LifeCycle%28French_version%29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1" y="1322871"/>
            <a:ext cx="5267216" cy="40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/>
          <p:nvPr/>
        </p:nvSpPr>
        <p:spPr>
          <a:xfrm>
            <a:off x="0" y="2070792"/>
            <a:ext cx="2888974" cy="63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HD: Homme, </a:t>
            </a:r>
            <a:r>
              <a:rPr lang="fr-FR" dirty="0" err="1" smtClean="0">
                <a:solidFill>
                  <a:schemeClr val="tx1"/>
                </a:solidFill>
              </a:rPr>
              <a:t>Bovins,Ovins, caprins,equins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HI: escargot : </a:t>
            </a:r>
            <a:r>
              <a:rPr lang="fr-FR" i="1" u="sng" dirty="0" err="1" smtClean="0">
                <a:solidFill>
                  <a:schemeClr val="tx1"/>
                </a:solidFill>
              </a:rPr>
              <a:t>Limnea</a:t>
            </a:r>
            <a:r>
              <a:rPr lang="fr-FR" i="1" u="sng" dirty="0" smtClean="0">
                <a:solidFill>
                  <a:schemeClr val="tx1"/>
                </a:solidFill>
              </a:rPr>
              <a:t> </a:t>
            </a:r>
            <a:r>
              <a:rPr lang="fr-FR" i="1" u="sng" dirty="0" err="1">
                <a:solidFill>
                  <a:schemeClr val="tx1"/>
                </a:solidFill>
              </a:rPr>
              <a:t>truncatula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351135" cy="1320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HI: escargot : </a:t>
            </a:r>
            <a:r>
              <a:rPr lang="fr-FR" b="1" i="1" u="sng" dirty="0" err="1">
                <a:solidFill>
                  <a:schemeClr val="tx1"/>
                </a:solidFill>
              </a:rPr>
              <a:t>Limnea</a:t>
            </a:r>
            <a:r>
              <a:rPr lang="fr-FR" b="1" i="1" u="sng" dirty="0">
                <a:solidFill>
                  <a:schemeClr val="tx1"/>
                </a:solidFill>
              </a:rPr>
              <a:t> </a:t>
            </a:r>
            <a:r>
              <a:rPr lang="fr-FR" b="1" i="1" u="sng" dirty="0" err="1">
                <a:solidFill>
                  <a:schemeClr val="tx1"/>
                </a:solidFill>
              </a:rPr>
              <a:t>truncatula syn : Galba</a:t>
            </a:r>
            <a:br>
              <a:rPr lang="fr-FR" b="1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2670" y="1605280"/>
            <a:ext cx="5544185" cy="2592705"/>
          </a:xfrm>
        </p:spPr>
        <p:txBody>
          <a:bodyPr/>
          <a:lstStyle/>
          <a:p>
            <a:r>
              <a:rPr lang="fr-FR" dirty="0"/>
              <a:t>Petit mollusque de 7 à 8 mm à coque enroulée en spirale, 5 à 6 </a:t>
            </a:r>
            <a:r>
              <a:rPr lang="fr-FR" dirty="0" smtClean="0"/>
              <a:t>enroulement.</a:t>
            </a:r>
            <a:endParaRPr lang="fr-FR" dirty="0" smtClean="0"/>
          </a:p>
          <a:p>
            <a:r>
              <a:rPr lang="fr-FR" dirty="0" smtClean="0"/>
              <a:t>Coquille </a:t>
            </a:r>
            <a:r>
              <a:rPr lang="fr-FR" dirty="0"/>
              <a:t>globuleuse à ouverture (à </a:t>
            </a:r>
            <a:r>
              <a:rPr lang="fr-FR" dirty="0" smtClean="0"/>
              <a:t>droite)</a:t>
            </a:r>
            <a:endParaRPr lang="fr-FR" dirty="0" smtClean="0"/>
          </a:p>
          <a:p>
            <a:r>
              <a:rPr lang="fr-FR" dirty="0" smtClean="0"/>
              <a:t>Vit </a:t>
            </a:r>
            <a:r>
              <a:rPr lang="fr-FR" dirty="0"/>
              <a:t>dans les eaux douces, mares peu profondes, les terres humides, argileuses ,</a:t>
            </a:r>
            <a:endParaRPr lang="fr-FR" dirty="0" smtClean="0"/>
          </a:p>
          <a:p>
            <a:r>
              <a:rPr lang="fr-FR" dirty="0" smtClean="0"/>
              <a:t>L'infestation </a:t>
            </a:r>
            <a:r>
              <a:rPr lang="fr-FR" dirty="0"/>
              <a:t>de la limnée a lieu principalement en début d'été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"/>
          <a:srcRect l="1674" t="43009" r="12884" b="-2303"/>
          <a:stretch>
            <a:fillRect/>
          </a:stretch>
        </p:blipFill>
        <p:spPr>
          <a:xfrm>
            <a:off x="7289443" y="1494099"/>
            <a:ext cx="2628700" cy="232121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2020" y="4033520"/>
            <a:ext cx="3686175" cy="238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765810"/>
          </a:xfrm>
        </p:spPr>
        <p:txBody>
          <a:bodyPr/>
          <a:p>
            <a:r>
              <a:rPr lang="fr-FR" altLang="en-US"/>
              <a:t>mode de contamination </a:t>
            </a:r>
            <a:endParaRPr lang="fr-FR" altLang="en-US"/>
          </a:p>
        </p:txBody>
      </p:sp>
      <p:pic>
        <p:nvPicPr>
          <p:cNvPr id="5" name="Espace réservé du contenu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35930" y="1927225"/>
            <a:ext cx="2505075" cy="2095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7" y="2790119"/>
            <a:ext cx="5214889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fr-FR" dirty="0"/>
              <a:t>Consommation de cresson sauvage (surtout) </a:t>
            </a:r>
            <a:r>
              <a:rPr lang="fr-FR" dirty="0" smtClean="0"/>
              <a:t>cru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1300" y="130175"/>
            <a:ext cx="4598035" cy="89725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Pathogénie chez l’homme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6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4385310"/>
            <a:ext cx="2711450" cy="225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75389" y="4169493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Coupe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 foie (épines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Fasciola </a:t>
            </a:r>
            <a:r>
              <a:rPr lang="fr-FR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hepatica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37268" y="754460"/>
            <a:ext cx="7906589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lésions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inflammatoires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hyperéosinophilie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troubles digestifs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asthénie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Myalgies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hépatite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toxi-infectieuse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(fièvre,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douleurs,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asthénie, amaigrissement,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hépatomégalie,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ictère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réaction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allergique 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urticaire, dermographisme, prurit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obstruction des voies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biliaires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HPM ,SPM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Cholécystite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8560" y="337820"/>
            <a:ext cx="5433060" cy="90551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Pathogénie chez l’animale  </a:t>
            </a:r>
            <a:endParaRPr lang="fr-FR" u="sng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space réservé du contenu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02045" y="3135630"/>
            <a:ext cx="4068445" cy="291528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/>
        </p:nvSpPr>
        <p:spPr>
          <a:xfrm>
            <a:off x="172085" y="1600835"/>
            <a:ext cx="480949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Anémie </a:t>
            </a:r>
            <a:endParaRPr lang="fr-FR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Hyaperalbumine</a:t>
            </a:r>
            <a:r>
              <a:rPr 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Oedeme</a:t>
            </a:r>
            <a:endParaRPr lang="fr-FR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Diarhée</a:t>
            </a:r>
            <a:endParaRPr lang="fr-FR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Espace réservé du contenu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0440" y="2921635"/>
            <a:ext cx="37623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6297" y="197476"/>
            <a:ext cx="3250723" cy="742682"/>
          </a:xfrm>
        </p:spPr>
        <p:txBody>
          <a:bodyPr/>
          <a:lstStyle/>
          <a:p>
            <a:r>
              <a:rPr lang="fr-FR" dirty="0" smtClean="0"/>
              <a:t>Diagnostic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5818" y="811370"/>
            <a:ext cx="10398497" cy="59500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 </a:t>
            </a:r>
            <a:endParaRPr lang="fr-FR" dirty="0"/>
          </a:p>
          <a:p>
            <a:pPr lvl="0">
              <a:lnSpc>
                <a:spcPct val="120000"/>
              </a:lnSpc>
            </a:pPr>
            <a:r>
              <a:rPr lang="fr-F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d’invasion : 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hyperéosinophilie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Hyperleucocytose 1 à 40000/globules blancs/mm³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/ CRP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très élevée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TGO,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TGP. très élevée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sérodiagnostic</a:t>
            </a:r>
            <a:r>
              <a:rPr lang="fr-F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fr-F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d’état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Taux modéré d’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hyperéosinophilie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Sérologie ++ (IFI, HA, ELISA, IEP arc 2)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 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parasitologique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selles et ou un tubage : recherche des œufs (30 à 40% négatif. Faible 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parasitémie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d’enrichissement : spécifique (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Janeckso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Urbanyi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Willis, </a:t>
            </a:r>
            <a:r>
              <a:rPr lang="fr-F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Kato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Répéter les examens (ponte irrégulière et faible).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</a:t>
            </a:r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6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2" y="318648"/>
            <a:ext cx="2436497" cy="18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2656" y="137743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Adultes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1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2" y="2648262"/>
            <a:ext cx="2409266" cy="16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7577" y="3260381"/>
            <a:ext cx="584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Adultes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les voies biliaires d’un foie de bovin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1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7" y="4726176"/>
            <a:ext cx="2257291" cy="151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05594" y="5420327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Œuf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112322"/>
            <a:ext cx="2429344" cy="181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96147" y="94615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Limnée (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Galba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truncatula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1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9" y="2321072"/>
            <a:ext cx="2483001" cy="18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6147" y="3037635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Cercaire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16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" y="4376702"/>
            <a:ext cx="2279561" cy="23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1231" y="5368594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Métacercaires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une feuille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_hepat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9" y="249521"/>
            <a:ext cx="2223283" cy="30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_hep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03" y="249521"/>
            <a:ext cx="2313434" cy="283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7" y="4610232"/>
            <a:ext cx="2209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1830" y="4460436"/>
            <a:ext cx="2568917" cy="12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http://www.icampus.ucl.ac.be/SBIM2520/document/genemol/BIAN/tremasporcyste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07" y="3610847"/>
            <a:ext cx="1895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tremared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41" y="136423"/>
            <a:ext cx="2162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tremacermetacer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2" y="2956971"/>
            <a:ext cx="2028389" cy="34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oneTexte 23"/>
          <p:cNvSpPr txBox="1">
            <a:spLocks noChangeArrowheads="1"/>
          </p:cNvSpPr>
          <p:nvPr/>
        </p:nvSpPr>
        <p:spPr bwMode="auto">
          <a:xfrm>
            <a:off x="4310062" y="817942"/>
            <a:ext cx="37861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Helminthes</a:t>
            </a:r>
            <a:r>
              <a:rPr lang="fr-FR" dirty="0"/>
              <a:t> </a:t>
            </a:r>
            <a:r>
              <a:rPr lang="fr-FR" dirty="0" smtClean="0"/>
              <a:t>( Métazoaires)</a:t>
            </a:r>
            <a:endParaRPr lang="fr-FR" dirty="0"/>
          </a:p>
        </p:txBody>
      </p:sp>
      <p:sp>
        <p:nvSpPr>
          <p:cNvPr id="3076" name="ZoneTexte 27"/>
          <p:cNvSpPr txBox="1">
            <a:spLocks noChangeArrowheads="1"/>
          </p:cNvSpPr>
          <p:nvPr/>
        </p:nvSpPr>
        <p:spPr bwMode="auto">
          <a:xfrm>
            <a:off x="7096125" y="2349156"/>
            <a:ext cx="27146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Némathelminthes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452530" y="2389390"/>
            <a:ext cx="2428892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78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Plathelminthes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Flèche vers le bas 33"/>
          <p:cNvSpPr>
            <a:spLocks noChangeArrowheads="1"/>
          </p:cNvSpPr>
          <p:nvPr/>
        </p:nvSpPr>
        <p:spPr bwMode="auto">
          <a:xfrm>
            <a:off x="2428142" y="3009790"/>
            <a:ext cx="357187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rtl="0" eaLnBrk="0" hangingPunct="0"/>
            <a:endParaRPr lang="fr-FR" sz="2400">
              <a:latin typeface="Arial Unicode MS" panose="020B0604020202020204" pitchFamily="34" charset="-128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033446" y="3898768"/>
            <a:ext cx="2214578" cy="646331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 w="12065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Trématodes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segmentés</a:t>
            </a:r>
            <a:r>
              <a:rPr lang="fr-FR" dirty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85" name="ZoneTexte 37"/>
          <p:cNvSpPr txBox="1">
            <a:spLocks noChangeArrowheads="1"/>
          </p:cNvSpPr>
          <p:nvPr/>
        </p:nvSpPr>
        <p:spPr bwMode="auto">
          <a:xfrm>
            <a:off x="345257" y="5530058"/>
            <a:ext cx="464343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Sexes séparés = Schistosomes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ZoneTexte 38"/>
          <p:cNvSpPr txBox="1">
            <a:spLocks noChangeArrowheads="1"/>
          </p:cNvSpPr>
          <p:nvPr/>
        </p:nvSpPr>
        <p:spPr bwMode="auto">
          <a:xfrm>
            <a:off x="4654883" y="5530057"/>
            <a:ext cx="40005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Hermaphrodites = Douves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ZoneTexte 40"/>
          <p:cNvSpPr txBox="1">
            <a:spLocks noChangeArrowheads="1"/>
          </p:cNvSpPr>
          <p:nvPr/>
        </p:nvSpPr>
        <p:spPr bwMode="auto">
          <a:xfrm>
            <a:off x="5581806" y="6056090"/>
            <a:ext cx="17859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Digènes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5237" y="3840900"/>
            <a:ext cx="2214578" cy="646331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 w="12065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Cestodes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dirty="0" smtClean="0">
                <a:solidFill>
                  <a:schemeClr val="bg1"/>
                </a:solidFill>
              </a:rPr>
              <a:t>( 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segmentés</a:t>
            </a:r>
            <a:r>
              <a:rPr lang="fr-FR" dirty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Flèche droite à entaille 1"/>
          <p:cNvSpPr/>
          <p:nvPr/>
        </p:nvSpPr>
        <p:spPr>
          <a:xfrm rot="1864492">
            <a:off x="6709893" y="1365161"/>
            <a:ext cx="1275008" cy="5666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 rot="3453562">
            <a:off x="4134587" y="881243"/>
            <a:ext cx="590036" cy="1639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à entaille 21"/>
          <p:cNvSpPr/>
          <p:nvPr/>
        </p:nvSpPr>
        <p:spPr>
          <a:xfrm rot="19718578" flipH="1">
            <a:off x="2327874" y="4839001"/>
            <a:ext cx="1224215" cy="3371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à entaille 22"/>
          <p:cNvSpPr/>
          <p:nvPr/>
        </p:nvSpPr>
        <p:spPr>
          <a:xfrm rot="1864492">
            <a:off x="4694104" y="4828991"/>
            <a:ext cx="1268579" cy="3491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35"/>
          <p:cNvSpPr txBox="1"/>
          <p:nvPr/>
        </p:nvSpPr>
        <p:spPr>
          <a:xfrm>
            <a:off x="345440" y="305435"/>
            <a:ext cx="3061970" cy="706755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 w="120650"/>
          </a:sp3d>
        </p:spPr>
        <p:txBody>
          <a:bodyPr wrap="square">
            <a:spAutoFit/>
          </a:bodyPr>
          <a:p>
            <a:pPr algn="ctr">
              <a:defRPr/>
            </a:pPr>
            <a:r>
              <a:rPr lang="fr-FR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Systématique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160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26" y="1557540"/>
            <a:ext cx="1880316" cy="30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75" y="1557540"/>
            <a:ext cx="2727014" cy="30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3325" y="514013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Biotope de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Fasciola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hepatica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687070" y="1480820"/>
            <a:ext cx="10212705" cy="279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err="1" smtClean="0"/>
              <a:t>Prophylaxie</a:t>
            </a:r>
            <a:endParaRPr lang="en-US" sz="2800" b="1" dirty="0" smtClean="0"/>
          </a:p>
          <a:p>
            <a:pPr algn="ctr" rtl="0"/>
            <a:r>
              <a:rPr lang="en-US" sz="2800" dirty="0" smtClean="0"/>
              <a:t> </a:t>
            </a:r>
            <a:endParaRPr lang="en-US" sz="2400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lutte</a:t>
            </a:r>
            <a:r>
              <a:rPr lang="en-US" sz="2400" dirty="0" smtClean="0"/>
              <a:t> </a:t>
            </a:r>
            <a:r>
              <a:rPr lang="en-US" sz="2400" dirty="0" err="1"/>
              <a:t>contre</a:t>
            </a:r>
            <a:r>
              <a:rPr lang="en-US" sz="2400" dirty="0"/>
              <a:t> les </a:t>
            </a:r>
            <a:r>
              <a:rPr lang="en-US" sz="2400" dirty="0" err="1"/>
              <a:t>douves</a:t>
            </a:r>
            <a:r>
              <a:rPr lang="en-US" sz="2400" dirty="0"/>
              <a:t> </a:t>
            </a:r>
            <a:r>
              <a:rPr lang="en-US" sz="2400" dirty="0" err="1"/>
              <a:t>adultes</a:t>
            </a:r>
            <a:r>
              <a:rPr lang="en-US" sz="2400" dirty="0"/>
              <a:t> </a:t>
            </a:r>
            <a:r>
              <a:rPr lang="en-US" sz="2400" dirty="0" smtClean="0"/>
              <a:t>par </a:t>
            </a:r>
            <a:r>
              <a:rPr lang="en-US" sz="2400" dirty="0" err="1" smtClean="0"/>
              <a:t>l’intervention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Vétérinaires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400" dirty="0" smtClean="0"/>
              <a:t>Service </a:t>
            </a:r>
            <a:r>
              <a:rPr lang="en-US" sz="2400" dirty="0" err="1"/>
              <a:t>d’hygiène</a:t>
            </a:r>
            <a:r>
              <a:rPr lang="en-US" sz="2400" dirty="0"/>
              <a:t> et services </a:t>
            </a:r>
            <a:r>
              <a:rPr lang="en-US" sz="2400" dirty="0" err="1"/>
              <a:t>vétérinaires</a:t>
            </a:r>
            <a:r>
              <a:rPr lang="en-US" sz="2400" dirty="0"/>
              <a:t> </a:t>
            </a:r>
            <a:endParaRPr lang="en-US" sz="2400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éviter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consommer</a:t>
            </a:r>
            <a:r>
              <a:rPr lang="en-US" sz="2400" dirty="0"/>
              <a:t> du </a:t>
            </a:r>
            <a:r>
              <a:rPr lang="en-US" sz="2400" dirty="0" err="1"/>
              <a:t>cresson</a:t>
            </a:r>
            <a:r>
              <a:rPr lang="en-US" sz="2400" dirty="0"/>
              <a:t> </a:t>
            </a:r>
            <a:r>
              <a:rPr lang="en-US" sz="2400" dirty="0" err="1" smtClean="0"/>
              <a:t>sauvage</a:t>
            </a:r>
            <a:endParaRPr lang="en-US" sz="2400" dirty="0" smtClean="0"/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400" dirty="0" smtClean="0"/>
              <a:t>lutte </a:t>
            </a:r>
            <a:r>
              <a:rPr lang="en-US" sz="2400" dirty="0" err="1"/>
              <a:t>contre</a:t>
            </a:r>
            <a:r>
              <a:rPr lang="en-US" sz="2400" dirty="0"/>
              <a:t> les </a:t>
            </a:r>
            <a:r>
              <a:rPr lang="en-US" sz="2400" dirty="0" err="1"/>
              <a:t>hôtes</a:t>
            </a:r>
            <a:r>
              <a:rPr lang="en-US" sz="2400" dirty="0"/>
              <a:t> </a:t>
            </a:r>
            <a:r>
              <a:rPr lang="en-US" sz="2400" dirty="0" err="1" smtClean="0"/>
              <a:t>intermédiaires</a:t>
            </a:r>
            <a:endParaRPr lang="en-US" sz="2400" dirty="0"/>
          </a:p>
          <a:p>
            <a:pPr rtl="0"/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030" y="145415"/>
            <a:ext cx="10695940" cy="62960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321" y="287628"/>
            <a:ext cx="3572694" cy="768439"/>
          </a:xfrm>
        </p:spPr>
        <p:txBody>
          <a:bodyPr/>
          <a:lstStyle/>
          <a:p>
            <a:r>
              <a:rPr lang="fr-FR" dirty="0" smtClean="0"/>
              <a:t>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2425"/>
            <a:ext cx="12376785" cy="3541395"/>
          </a:xfrm>
        </p:spPr>
        <p:txBody>
          <a:bodyPr>
            <a:normAutofit fontScale="82500"/>
          </a:bodyPr>
          <a:lstStyle/>
          <a:p>
            <a:pPr marL="0" indent="0">
              <a:buNone/>
            </a:pPr>
            <a:r>
              <a:rPr lang="fr-FR" dirty="0" smtClean="0"/>
              <a:t>1-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L.Rezkallah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Douves et Distomatose , université Saad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dahleb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Laboratoire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Parasitologie ‐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Mycologie Blida –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Algerie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2,https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www.google.fr/search?q=r%C3%A9partition+g%C3%A9ographique+de+fasciola+hepatica+en+algerie&amp;hl=fr&amp;source=lnms&amp;tbm=isch&amp;sa=X&amp;ved=2ahUKEwiv65i_iMHvAhUBUxUIHRcwBh4Q_AUoAXoECAEQAw&amp;biw=1366&amp;bih=657#imgrc=cKRUb1Hmkg7mIM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3-https://fr.wikipedia.org/wiki/Fasciola_hepatica#/media/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Fichier:Fasciola_LifeCycle(French_version).gif.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Taylor Ma, Coop Rl,  Wall RL : Veterinary parasitology 2016, INDIA.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403797"/>
            <a:ext cx="7990149" cy="2421228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 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vers plats hermaphrodites 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Responsables des zoonose 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elles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touchent les organes (foie, poumons, intestins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est biologique (HES) 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découverte des œufs du parasite </a:t>
            </a: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d’AC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0984" y="184597"/>
            <a:ext cx="4641641" cy="60101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Principaux trématodes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942" y="785611"/>
            <a:ext cx="9195517" cy="5370490"/>
          </a:xfrm>
        </p:spPr>
        <p:txBody>
          <a:bodyPr>
            <a:noAutofit/>
          </a:bodyPr>
          <a:lstStyle/>
          <a:p>
            <a:pPr lvl="0"/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hépato-biliaires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(grande douve du foie)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Fasciola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gigantica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(douve géante du foie)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Opistorchis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felineus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(douve des félidés)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Clonorchis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sinensis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(douve de Chine)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Dicrocelium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dendritichum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(Petite douve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intestinales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Fasciolopsis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buski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(grande douve intestinale)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Metagonimus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yokogawai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(petite douve intestinale)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Heterophyes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heterophyes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pulmonaires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Paragonimus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westermani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Paragonimus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killicotti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Paragonimus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africanus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"/>
          <p:cNvGrpSpPr/>
          <p:nvPr/>
        </p:nvGrpSpPr>
        <p:grpSpPr bwMode="auto">
          <a:xfrm>
            <a:off x="6777752" y="4739425"/>
            <a:ext cx="1509008" cy="1618533"/>
            <a:chOff x="1876" y="1235"/>
            <a:chExt cx="1978" cy="1893"/>
          </a:xfrm>
        </p:grpSpPr>
        <p:grpSp>
          <p:nvGrpSpPr>
            <p:cNvPr id="7" name="Group 4"/>
            <p:cNvGrpSpPr/>
            <p:nvPr/>
          </p:nvGrpSpPr>
          <p:grpSpPr bwMode="auto">
            <a:xfrm>
              <a:off x="1876" y="1235"/>
              <a:ext cx="1978" cy="1893"/>
              <a:chOff x="1876" y="1235"/>
              <a:chExt cx="1978" cy="1893"/>
            </a:xfrm>
          </p:grpSpPr>
          <p:sp>
            <p:nvSpPr>
              <p:cNvPr id="320" name="Freeform 5"/>
              <p:cNvSpPr/>
              <p:nvPr/>
            </p:nvSpPr>
            <p:spPr bwMode="auto">
              <a:xfrm>
                <a:off x="1876" y="1325"/>
                <a:ext cx="968" cy="1750"/>
              </a:xfrm>
              <a:custGeom>
                <a:avLst/>
                <a:gdLst>
                  <a:gd name="T0" fmla="*/ 1826 w 387"/>
                  <a:gd name="T1" fmla="*/ 43 h 656"/>
                  <a:gd name="T2" fmla="*/ 2196 w 387"/>
                  <a:gd name="T3" fmla="*/ 1259 h 656"/>
                  <a:gd name="T4" fmla="*/ 2396 w 387"/>
                  <a:gd name="T5" fmla="*/ 2420 h 656"/>
                  <a:gd name="T6" fmla="*/ 2384 w 387"/>
                  <a:gd name="T7" fmla="*/ 2654 h 656"/>
                  <a:gd name="T8" fmla="*/ 2309 w 387"/>
                  <a:gd name="T9" fmla="*/ 3500 h 656"/>
                  <a:gd name="T10" fmla="*/ 1121 w 387"/>
                  <a:gd name="T11" fmla="*/ 4284 h 656"/>
                  <a:gd name="T12" fmla="*/ 950 w 387"/>
                  <a:gd name="T13" fmla="*/ 4298 h 656"/>
                  <a:gd name="T14" fmla="*/ 913 w 387"/>
                  <a:gd name="T15" fmla="*/ 4292 h 656"/>
                  <a:gd name="T16" fmla="*/ 883 w 387"/>
                  <a:gd name="T17" fmla="*/ 4306 h 656"/>
                  <a:gd name="T18" fmla="*/ 133 w 387"/>
                  <a:gd name="T19" fmla="*/ 4412 h 656"/>
                  <a:gd name="T20" fmla="*/ 145 w 387"/>
                  <a:gd name="T21" fmla="*/ 2577 h 656"/>
                  <a:gd name="T22" fmla="*/ 170 w 387"/>
                  <a:gd name="T23" fmla="*/ 2513 h 656"/>
                  <a:gd name="T24" fmla="*/ 275 w 387"/>
                  <a:gd name="T25" fmla="*/ 1985 h 656"/>
                  <a:gd name="T26" fmla="*/ 425 w 387"/>
                  <a:gd name="T27" fmla="*/ 1510 h 656"/>
                  <a:gd name="T28" fmla="*/ 1083 w 387"/>
                  <a:gd name="T29" fmla="*/ 526 h 656"/>
                  <a:gd name="T30" fmla="*/ 1826 w 387"/>
                  <a:gd name="T31" fmla="*/ 43 h 6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7"/>
                  <a:gd name="T49" fmla="*/ 0 h 656"/>
                  <a:gd name="T50" fmla="*/ 387 w 387"/>
                  <a:gd name="T51" fmla="*/ 656 h 6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7" h="656">
                    <a:moveTo>
                      <a:pt x="292" y="6"/>
                    </a:moveTo>
                    <a:cubicBezTo>
                      <a:pt x="335" y="13"/>
                      <a:pt x="376" y="67"/>
                      <a:pt x="351" y="177"/>
                    </a:cubicBezTo>
                    <a:cubicBezTo>
                      <a:pt x="369" y="222"/>
                      <a:pt x="385" y="289"/>
                      <a:pt x="383" y="340"/>
                    </a:cubicBezTo>
                    <a:cubicBezTo>
                      <a:pt x="382" y="363"/>
                      <a:pt x="381" y="373"/>
                      <a:pt x="381" y="373"/>
                    </a:cubicBezTo>
                    <a:cubicBezTo>
                      <a:pt x="385" y="402"/>
                      <a:pt x="387" y="463"/>
                      <a:pt x="369" y="492"/>
                    </a:cubicBezTo>
                    <a:cubicBezTo>
                      <a:pt x="352" y="522"/>
                      <a:pt x="301" y="595"/>
                      <a:pt x="179" y="602"/>
                    </a:cubicBezTo>
                    <a:cubicBezTo>
                      <a:pt x="169" y="602"/>
                      <a:pt x="161" y="603"/>
                      <a:pt x="152" y="604"/>
                    </a:cubicBezTo>
                    <a:cubicBezTo>
                      <a:pt x="150" y="604"/>
                      <a:pt x="148" y="603"/>
                      <a:pt x="146" y="603"/>
                    </a:cubicBezTo>
                    <a:cubicBezTo>
                      <a:pt x="144" y="603"/>
                      <a:pt x="143" y="605"/>
                      <a:pt x="141" y="605"/>
                    </a:cubicBezTo>
                    <a:cubicBezTo>
                      <a:pt x="50" y="619"/>
                      <a:pt x="29" y="656"/>
                      <a:pt x="21" y="620"/>
                    </a:cubicBezTo>
                    <a:cubicBezTo>
                      <a:pt x="12" y="580"/>
                      <a:pt x="0" y="411"/>
                      <a:pt x="23" y="362"/>
                    </a:cubicBezTo>
                    <a:cubicBezTo>
                      <a:pt x="25" y="358"/>
                      <a:pt x="27" y="353"/>
                      <a:pt x="27" y="353"/>
                    </a:cubicBezTo>
                    <a:cubicBezTo>
                      <a:pt x="28" y="338"/>
                      <a:pt x="34" y="286"/>
                      <a:pt x="44" y="279"/>
                    </a:cubicBezTo>
                    <a:cubicBezTo>
                      <a:pt x="45" y="266"/>
                      <a:pt x="51" y="244"/>
                      <a:pt x="68" y="212"/>
                    </a:cubicBezTo>
                    <a:cubicBezTo>
                      <a:pt x="86" y="179"/>
                      <a:pt x="126" y="118"/>
                      <a:pt x="173" y="74"/>
                    </a:cubicBezTo>
                    <a:cubicBezTo>
                      <a:pt x="220" y="29"/>
                      <a:pt x="250" y="0"/>
                      <a:pt x="292" y="6"/>
                    </a:cubicBezTo>
                    <a:close/>
                  </a:path>
                </a:pathLst>
              </a:custGeom>
              <a:solidFill>
                <a:srgbClr val="E1C0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" name="Freeform 6"/>
              <p:cNvSpPr/>
              <p:nvPr/>
            </p:nvSpPr>
            <p:spPr bwMode="auto">
              <a:xfrm>
                <a:off x="2931" y="1243"/>
                <a:ext cx="923" cy="1837"/>
              </a:xfrm>
              <a:custGeom>
                <a:avLst/>
                <a:gdLst>
                  <a:gd name="T0" fmla="*/ 470 w 369"/>
                  <a:gd name="T1" fmla="*/ 291 h 689"/>
                  <a:gd name="T2" fmla="*/ 233 w 369"/>
                  <a:gd name="T3" fmla="*/ 1386 h 689"/>
                  <a:gd name="T4" fmla="*/ 75 w 369"/>
                  <a:gd name="T5" fmla="*/ 2354 h 689"/>
                  <a:gd name="T6" fmla="*/ 283 w 369"/>
                  <a:gd name="T7" fmla="*/ 2935 h 689"/>
                  <a:gd name="T8" fmla="*/ 725 w 369"/>
                  <a:gd name="T9" fmla="*/ 3610 h 689"/>
                  <a:gd name="T10" fmla="*/ 720 w 369"/>
                  <a:gd name="T11" fmla="*/ 4279 h 689"/>
                  <a:gd name="T12" fmla="*/ 1071 w 369"/>
                  <a:gd name="T13" fmla="*/ 4415 h 689"/>
                  <a:gd name="T14" fmla="*/ 1396 w 369"/>
                  <a:gd name="T15" fmla="*/ 4570 h 689"/>
                  <a:gd name="T16" fmla="*/ 2209 w 369"/>
                  <a:gd name="T17" fmla="*/ 4842 h 689"/>
                  <a:gd name="T18" fmla="*/ 2309 w 369"/>
                  <a:gd name="T19" fmla="*/ 3434 h 689"/>
                  <a:gd name="T20" fmla="*/ 2259 w 369"/>
                  <a:gd name="T21" fmla="*/ 2970 h 689"/>
                  <a:gd name="T22" fmla="*/ 2264 w 369"/>
                  <a:gd name="T23" fmla="*/ 2901 h 689"/>
                  <a:gd name="T24" fmla="*/ 1939 w 369"/>
                  <a:gd name="T25" fmla="*/ 1557 h 689"/>
                  <a:gd name="T26" fmla="*/ 470 w 369"/>
                  <a:gd name="T27" fmla="*/ 291 h 6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9"/>
                  <a:gd name="T43" fmla="*/ 0 h 689"/>
                  <a:gd name="T44" fmla="*/ 369 w 369"/>
                  <a:gd name="T45" fmla="*/ 689 h 6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9" h="689">
                    <a:moveTo>
                      <a:pt x="75" y="41"/>
                    </a:moveTo>
                    <a:cubicBezTo>
                      <a:pt x="50" y="55"/>
                      <a:pt x="25" y="79"/>
                      <a:pt x="37" y="195"/>
                    </a:cubicBezTo>
                    <a:cubicBezTo>
                      <a:pt x="29" y="204"/>
                      <a:pt x="0" y="262"/>
                      <a:pt x="12" y="331"/>
                    </a:cubicBezTo>
                    <a:cubicBezTo>
                      <a:pt x="23" y="401"/>
                      <a:pt x="45" y="413"/>
                      <a:pt x="45" y="413"/>
                    </a:cubicBezTo>
                    <a:cubicBezTo>
                      <a:pt x="70" y="438"/>
                      <a:pt x="114" y="466"/>
                      <a:pt x="116" y="508"/>
                    </a:cubicBezTo>
                    <a:cubicBezTo>
                      <a:pt x="119" y="551"/>
                      <a:pt x="94" y="577"/>
                      <a:pt x="115" y="602"/>
                    </a:cubicBezTo>
                    <a:cubicBezTo>
                      <a:pt x="136" y="627"/>
                      <a:pt x="160" y="622"/>
                      <a:pt x="171" y="621"/>
                    </a:cubicBezTo>
                    <a:cubicBezTo>
                      <a:pt x="176" y="629"/>
                      <a:pt x="177" y="627"/>
                      <a:pt x="223" y="643"/>
                    </a:cubicBezTo>
                    <a:cubicBezTo>
                      <a:pt x="270" y="659"/>
                      <a:pt x="341" y="689"/>
                      <a:pt x="353" y="681"/>
                    </a:cubicBezTo>
                    <a:cubicBezTo>
                      <a:pt x="365" y="673"/>
                      <a:pt x="369" y="523"/>
                      <a:pt x="369" y="483"/>
                    </a:cubicBezTo>
                    <a:cubicBezTo>
                      <a:pt x="369" y="443"/>
                      <a:pt x="365" y="418"/>
                      <a:pt x="361" y="418"/>
                    </a:cubicBezTo>
                    <a:cubicBezTo>
                      <a:pt x="361" y="416"/>
                      <a:pt x="362" y="411"/>
                      <a:pt x="362" y="408"/>
                    </a:cubicBezTo>
                    <a:cubicBezTo>
                      <a:pt x="362" y="367"/>
                      <a:pt x="357" y="296"/>
                      <a:pt x="310" y="219"/>
                    </a:cubicBezTo>
                    <a:cubicBezTo>
                      <a:pt x="261" y="137"/>
                      <a:pt x="158" y="0"/>
                      <a:pt x="75" y="41"/>
                    </a:cubicBezTo>
                    <a:close/>
                  </a:path>
                </a:pathLst>
              </a:custGeom>
              <a:solidFill>
                <a:srgbClr val="E1C0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2" name="Freeform 7"/>
              <p:cNvSpPr/>
              <p:nvPr/>
            </p:nvSpPr>
            <p:spPr bwMode="auto">
              <a:xfrm>
                <a:off x="2794" y="1651"/>
                <a:ext cx="162" cy="64"/>
              </a:xfrm>
              <a:custGeom>
                <a:avLst/>
                <a:gdLst>
                  <a:gd name="T0" fmla="*/ 204 w 65"/>
                  <a:gd name="T1" fmla="*/ 171 h 24"/>
                  <a:gd name="T2" fmla="*/ 374 w 65"/>
                  <a:gd name="T3" fmla="*/ 136 h 24"/>
                  <a:gd name="T4" fmla="*/ 374 w 65"/>
                  <a:gd name="T5" fmla="*/ 21 h 24"/>
                  <a:gd name="T6" fmla="*/ 204 w 65"/>
                  <a:gd name="T7" fmla="*/ 29 h 24"/>
                  <a:gd name="T8" fmla="*/ 204 w 65"/>
                  <a:gd name="T9" fmla="*/ 29 h 24"/>
                  <a:gd name="T10" fmla="*/ 37 w 65"/>
                  <a:gd name="T11" fmla="*/ 21 h 24"/>
                  <a:gd name="T12" fmla="*/ 37 w 65"/>
                  <a:gd name="T13" fmla="*/ 136 h 24"/>
                  <a:gd name="T14" fmla="*/ 204 w 65"/>
                  <a:gd name="T15" fmla="*/ 17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4"/>
                  <a:gd name="T26" fmla="*/ 65 w 65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4">
                    <a:moveTo>
                      <a:pt x="33" y="24"/>
                    </a:moveTo>
                    <a:cubicBezTo>
                      <a:pt x="46" y="24"/>
                      <a:pt x="55" y="23"/>
                      <a:pt x="60" y="19"/>
                    </a:cubicBezTo>
                    <a:cubicBezTo>
                      <a:pt x="64" y="14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4"/>
                      <a:pt x="6" y="19"/>
                    </a:cubicBezTo>
                    <a:cubicBezTo>
                      <a:pt x="11" y="23"/>
                      <a:pt x="20" y="24"/>
                      <a:pt x="33" y="24"/>
                    </a:cubicBezTo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3" name="Freeform 8"/>
              <p:cNvSpPr/>
              <p:nvPr/>
            </p:nvSpPr>
            <p:spPr bwMode="auto">
              <a:xfrm>
                <a:off x="2794" y="1568"/>
                <a:ext cx="162" cy="75"/>
              </a:xfrm>
              <a:custGeom>
                <a:avLst/>
                <a:gdLst>
                  <a:gd name="T0" fmla="*/ 204 w 65"/>
                  <a:gd name="T1" fmla="*/ 201 h 28"/>
                  <a:gd name="T2" fmla="*/ 374 w 65"/>
                  <a:gd name="T3" fmla="*/ 166 h 28"/>
                  <a:gd name="T4" fmla="*/ 374 w 65"/>
                  <a:gd name="T5" fmla="*/ 21 h 28"/>
                  <a:gd name="T6" fmla="*/ 204 w 65"/>
                  <a:gd name="T7" fmla="*/ 29 h 28"/>
                  <a:gd name="T8" fmla="*/ 204 w 65"/>
                  <a:gd name="T9" fmla="*/ 29 h 28"/>
                  <a:gd name="T10" fmla="*/ 37 w 65"/>
                  <a:gd name="T11" fmla="*/ 21 h 28"/>
                  <a:gd name="T12" fmla="*/ 37 w 65"/>
                  <a:gd name="T13" fmla="*/ 166 h 28"/>
                  <a:gd name="T14" fmla="*/ 204 w 65"/>
                  <a:gd name="T15" fmla="*/ 20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8"/>
                  <a:gd name="T26" fmla="*/ 65 w 6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8">
                    <a:moveTo>
                      <a:pt x="33" y="28"/>
                    </a:moveTo>
                    <a:cubicBezTo>
                      <a:pt x="46" y="28"/>
                      <a:pt x="55" y="27"/>
                      <a:pt x="60" y="23"/>
                    </a:cubicBezTo>
                    <a:cubicBezTo>
                      <a:pt x="64" y="18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8"/>
                      <a:pt x="6" y="23"/>
                    </a:cubicBezTo>
                    <a:cubicBezTo>
                      <a:pt x="11" y="27"/>
                      <a:pt x="20" y="28"/>
                      <a:pt x="33" y="28"/>
                    </a:cubicBezTo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4" name="Freeform 9"/>
              <p:cNvSpPr/>
              <p:nvPr/>
            </p:nvSpPr>
            <p:spPr bwMode="auto">
              <a:xfrm>
                <a:off x="2794" y="1493"/>
                <a:ext cx="162" cy="67"/>
              </a:xfrm>
              <a:custGeom>
                <a:avLst/>
                <a:gdLst>
                  <a:gd name="T0" fmla="*/ 204 w 65"/>
                  <a:gd name="T1" fmla="*/ 180 h 25"/>
                  <a:gd name="T2" fmla="*/ 374 w 65"/>
                  <a:gd name="T3" fmla="*/ 145 h 25"/>
                  <a:gd name="T4" fmla="*/ 374 w 65"/>
                  <a:gd name="T5" fmla="*/ 21 h 25"/>
                  <a:gd name="T6" fmla="*/ 204 w 65"/>
                  <a:gd name="T7" fmla="*/ 29 h 25"/>
                  <a:gd name="T8" fmla="*/ 204 w 65"/>
                  <a:gd name="T9" fmla="*/ 29 h 25"/>
                  <a:gd name="T10" fmla="*/ 37 w 65"/>
                  <a:gd name="T11" fmla="*/ 21 h 25"/>
                  <a:gd name="T12" fmla="*/ 37 w 65"/>
                  <a:gd name="T13" fmla="*/ 145 h 25"/>
                  <a:gd name="T14" fmla="*/ 204 w 65"/>
                  <a:gd name="T15" fmla="*/ 18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5"/>
                  <a:gd name="T26" fmla="*/ 65 w 6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5">
                    <a:moveTo>
                      <a:pt x="33" y="25"/>
                    </a:moveTo>
                    <a:cubicBezTo>
                      <a:pt x="46" y="25"/>
                      <a:pt x="55" y="24"/>
                      <a:pt x="60" y="20"/>
                    </a:cubicBezTo>
                    <a:cubicBezTo>
                      <a:pt x="64" y="15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5"/>
                      <a:pt x="6" y="20"/>
                    </a:cubicBezTo>
                    <a:cubicBezTo>
                      <a:pt x="11" y="24"/>
                      <a:pt x="20" y="25"/>
                      <a:pt x="33" y="25"/>
                    </a:cubicBezTo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5" name="Freeform 10"/>
              <p:cNvSpPr/>
              <p:nvPr/>
            </p:nvSpPr>
            <p:spPr bwMode="auto">
              <a:xfrm>
                <a:off x="2794" y="1408"/>
                <a:ext cx="162" cy="75"/>
              </a:xfrm>
              <a:custGeom>
                <a:avLst/>
                <a:gdLst>
                  <a:gd name="T0" fmla="*/ 204 w 65"/>
                  <a:gd name="T1" fmla="*/ 201 h 28"/>
                  <a:gd name="T2" fmla="*/ 374 w 65"/>
                  <a:gd name="T3" fmla="*/ 166 h 28"/>
                  <a:gd name="T4" fmla="*/ 374 w 65"/>
                  <a:gd name="T5" fmla="*/ 21 h 28"/>
                  <a:gd name="T6" fmla="*/ 204 w 65"/>
                  <a:gd name="T7" fmla="*/ 29 h 28"/>
                  <a:gd name="T8" fmla="*/ 204 w 65"/>
                  <a:gd name="T9" fmla="*/ 29 h 28"/>
                  <a:gd name="T10" fmla="*/ 37 w 65"/>
                  <a:gd name="T11" fmla="*/ 21 h 28"/>
                  <a:gd name="T12" fmla="*/ 37 w 65"/>
                  <a:gd name="T13" fmla="*/ 166 h 28"/>
                  <a:gd name="T14" fmla="*/ 204 w 65"/>
                  <a:gd name="T15" fmla="*/ 20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8"/>
                  <a:gd name="T26" fmla="*/ 65 w 6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8">
                    <a:moveTo>
                      <a:pt x="33" y="28"/>
                    </a:moveTo>
                    <a:cubicBezTo>
                      <a:pt x="46" y="28"/>
                      <a:pt x="55" y="27"/>
                      <a:pt x="60" y="23"/>
                    </a:cubicBezTo>
                    <a:cubicBezTo>
                      <a:pt x="64" y="18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8"/>
                      <a:pt x="6" y="23"/>
                    </a:cubicBezTo>
                    <a:cubicBezTo>
                      <a:pt x="11" y="27"/>
                      <a:pt x="20" y="28"/>
                      <a:pt x="33" y="28"/>
                    </a:cubicBezTo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6" name="Freeform 11"/>
              <p:cNvSpPr/>
              <p:nvPr/>
            </p:nvSpPr>
            <p:spPr bwMode="auto">
              <a:xfrm>
                <a:off x="2794" y="1333"/>
                <a:ext cx="162" cy="67"/>
              </a:xfrm>
              <a:custGeom>
                <a:avLst/>
                <a:gdLst>
                  <a:gd name="T0" fmla="*/ 204 w 65"/>
                  <a:gd name="T1" fmla="*/ 180 h 25"/>
                  <a:gd name="T2" fmla="*/ 374 w 65"/>
                  <a:gd name="T3" fmla="*/ 145 h 25"/>
                  <a:gd name="T4" fmla="*/ 374 w 65"/>
                  <a:gd name="T5" fmla="*/ 21 h 25"/>
                  <a:gd name="T6" fmla="*/ 204 w 65"/>
                  <a:gd name="T7" fmla="*/ 29 h 25"/>
                  <a:gd name="T8" fmla="*/ 204 w 65"/>
                  <a:gd name="T9" fmla="*/ 29 h 25"/>
                  <a:gd name="T10" fmla="*/ 37 w 65"/>
                  <a:gd name="T11" fmla="*/ 21 h 25"/>
                  <a:gd name="T12" fmla="*/ 37 w 65"/>
                  <a:gd name="T13" fmla="*/ 145 h 25"/>
                  <a:gd name="T14" fmla="*/ 204 w 65"/>
                  <a:gd name="T15" fmla="*/ 18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5"/>
                  <a:gd name="T26" fmla="*/ 65 w 6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5">
                    <a:moveTo>
                      <a:pt x="33" y="25"/>
                    </a:moveTo>
                    <a:cubicBezTo>
                      <a:pt x="46" y="25"/>
                      <a:pt x="55" y="24"/>
                      <a:pt x="60" y="20"/>
                    </a:cubicBezTo>
                    <a:cubicBezTo>
                      <a:pt x="64" y="15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5"/>
                      <a:pt x="6" y="20"/>
                    </a:cubicBezTo>
                    <a:cubicBezTo>
                      <a:pt x="11" y="24"/>
                      <a:pt x="20" y="25"/>
                      <a:pt x="33" y="25"/>
                    </a:cubicBezTo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7" name="Freeform 12"/>
              <p:cNvSpPr/>
              <p:nvPr/>
            </p:nvSpPr>
            <p:spPr bwMode="auto">
              <a:xfrm>
                <a:off x="2794" y="1256"/>
                <a:ext cx="162" cy="67"/>
              </a:xfrm>
              <a:custGeom>
                <a:avLst/>
                <a:gdLst>
                  <a:gd name="T0" fmla="*/ 204 w 65"/>
                  <a:gd name="T1" fmla="*/ 180 h 25"/>
                  <a:gd name="T2" fmla="*/ 374 w 65"/>
                  <a:gd name="T3" fmla="*/ 145 h 25"/>
                  <a:gd name="T4" fmla="*/ 374 w 65"/>
                  <a:gd name="T5" fmla="*/ 21 h 25"/>
                  <a:gd name="T6" fmla="*/ 204 w 65"/>
                  <a:gd name="T7" fmla="*/ 29 h 25"/>
                  <a:gd name="T8" fmla="*/ 204 w 65"/>
                  <a:gd name="T9" fmla="*/ 29 h 25"/>
                  <a:gd name="T10" fmla="*/ 37 w 65"/>
                  <a:gd name="T11" fmla="*/ 21 h 25"/>
                  <a:gd name="T12" fmla="*/ 37 w 65"/>
                  <a:gd name="T13" fmla="*/ 145 h 25"/>
                  <a:gd name="T14" fmla="*/ 204 w 65"/>
                  <a:gd name="T15" fmla="*/ 18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5"/>
                  <a:gd name="T26" fmla="*/ 65 w 6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5">
                    <a:moveTo>
                      <a:pt x="33" y="25"/>
                    </a:moveTo>
                    <a:cubicBezTo>
                      <a:pt x="46" y="25"/>
                      <a:pt x="55" y="24"/>
                      <a:pt x="60" y="20"/>
                    </a:cubicBezTo>
                    <a:cubicBezTo>
                      <a:pt x="64" y="15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5"/>
                      <a:pt x="6" y="20"/>
                    </a:cubicBezTo>
                    <a:cubicBezTo>
                      <a:pt x="11" y="24"/>
                      <a:pt x="20" y="25"/>
                      <a:pt x="33" y="25"/>
                    </a:cubicBezTo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8" name="Freeform 13"/>
              <p:cNvSpPr/>
              <p:nvPr/>
            </p:nvSpPr>
            <p:spPr bwMode="auto">
              <a:xfrm>
                <a:off x="2794" y="1717"/>
                <a:ext cx="162" cy="70"/>
              </a:xfrm>
              <a:custGeom>
                <a:avLst/>
                <a:gdLst>
                  <a:gd name="T0" fmla="*/ 204 w 65"/>
                  <a:gd name="T1" fmla="*/ 30 h 26"/>
                  <a:gd name="T2" fmla="*/ 374 w 65"/>
                  <a:gd name="T3" fmla="*/ 22 h 26"/>
                  <a:gd name="T4" fmla="*/ 374 w 65"/>
                  <a:gd name="T5" fmla="*/ 137 h 26"/>
                  <a:gd name="T6" fmla="*/ 204 w 65"/>
                  <a:gd name="T7" fmla="*/ 188 h 26"/>
                  <a:gd name="T8" fmla="*/ 204 w 65"/>
                  <a:gd name="T9" fmla="*/ 188 h 26"/>
                  <a:gd name="T10" fmla="*/ 37 w 65"/>
                  <a:gd name="T11" fmla="*/ 137 h 26"/>
                  <a:gd name="T12" fmla="*/ 37 w 65"/>
                  <a:gd name="T13" fmla="*/ 22 h 26"/>
                  <a:gd name="T14" fmla="*/ 204 w 65"/>
                  <a:gd name="T15" fmla="*/ 3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6"/>
                  <a:gd name="T26" fmla="*/ 65 w 6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6">
                    <a:moveTo>
                      <a:pt x="33" y="4"/>
                    </a:moveTo>
                    <a:cubicBezTo>
                      <a:pt x="55" y="4"/>
                      <a:pt x="56" y="0"/>
                      <a:pt x="60" y="3"/>
                    </a:cubicBezTo>
                    <a:cubicBezTo>
                      <a:pt x="65" y="6"/>
                      <a:pt x="64" y="14"/>
                      <a:pt x="60" y="19"/>
                    </a:cubicBezTo>
                    <a:cubicBezTo>
                      <a:pt x="55" y="23"/>
                      <a:pt x="46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0" y="26"/>
                      <a:pt x="11" y="23"/>
                      <a:pt x="6" y="19"/>
                    </a:cubicBezTo>
                    <a:cubicBezTo>
                      <a:pt x="2" y="14"/>
                      <a:pt x="0" y="6"/>
                      <a:pt x="6" y="3"/>
                    </a:cubicBezTo>
                    <a:cubicBezTo>
                      <a:pt x="10" y="0"/>
                      <a:pt x="11" y="4"/>
                      <a:pt x="33" y="4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9" name="Freeform 14"/>
              <p:cNvSpPr/>
              <p:nvPr/>
            </p:nvSpPr>
            <p:spPr bwMode="auto">
              <a:xfrm>
                <a:off x="2794" y="1784"/>
                <a:ext cx="162" cy="69"/>
              </a:xfrm>
              <a:custGeom>
                <a:avLst/>
                <a:gdLst>
                  <a:gd name="T0" fmla="*/ 204 w 65"/>
                  <a:gd name="T1" fmla="*/ 183 h 26"/>
                  <a:gd name="T2" fmla="*/ 374 w 65"/>
                  <a:gd name="T3" fmla="*/ 127 h 26"/>
                  <a:gd name="T4" fmla="*/ 374 w 65"/>
                  <a:gd name="T5" fmla="*/ 13 h 26"/>
                  <a:gd name="T6" fmla="*/ 204 w 65"/>
                  <a:gd name="T7" fmla="*/ 50 h 26"/>
                  <a:gd name="T8" fmla="*/ 204 w 65"/>
                  <a:gd name="T9" fmla="*/ 50 h 26"/>
                  <a:gd name="T10" fmla="*/ 37 w 65"/>
                  <a:gd name="T11" fmla="*/ 13 h 26"/>
                  <a:gd name="T12" fmla="*/ 37 w 65"/>
                  <a:gd name="T13" fmla="*/ 127 h 26"/>
                  <a:gd name="T14" fmla="*/ 204 w 65"/>
                  <a:gd name="T15" fmla="*/ 18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6"/>
                  <a:gd name="T26" fmla="*/ 65 w 6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6">
                    <a:moveTo>
                      <a:pt x="33" y="26"/>
                    </a:moveTo>
                    <a:cubicBezTo>
                      <a:pt x="46" y="26"/>
                      <a:pt x="55" y="23"/>
                      <a:pt x="60" y="18"/>
                    </a:cubicBezTo>
                    <a:cubicBezTo>
                      <a:pt x="64" y="14"/>
                      <a:pt x="65" y="6"/>
                      <a:pt x="60" y="2"/>
                    </a:cubicBezTo>
                    <a:cubicBezTo>
                      <a:pt x="56" y="0"/>
                      <a:pt x="55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11" y="7"/>
                      <a:pt x="10" y="0"/>
                      <a:pt x="6" y="2"/>
                    </a:cubicBezTo>
                    <a:cubicBezTo>
                      <a:pt x="0" y="6"/>
                      <a:pt x="2" y="14"/>
                      <a:pt x="6" y="18"/>
                    </a:cubicBezTo>
                    <a:cubicBezTo>
                      <a:pt x="11" y="23"/>
                      <a:pt x="20" y="26"/>
                      <a:pt x="33" y="26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0" name="Freeform 15"/>
              <p:cNvSpPr/>
              <p:nvPr/>
            </p:nvSpPr>
            <p:spPr bwMode="auto">
              <a:xfrm>
                <a:off x="2794" y="1851"/>
                <a:ext cx="162" cy="82"/>
              </a:xfrm>
              <a:custGeom>
                <a:avLst/>
                <a:gdLst>
                  <a:gd name="T0" fmla="*/ 204 w 65"/>
                  <a:gd name="T1" fmla="*/ 217 h 31"/>
                  <a:gd name="T2" fmla="*/ 374 w 65"/>
                  <a:gd name="T3" fmla="*/ 132 h 31"/>
                  <a:gd name="T4" fmla="*/ 374 w 65"/>
                  <a:gd name="T5" fmla="*/ 21 h 31"/>
                  <a:gd name="T6" fmla="*/ 204 w 65"/>
                  <a:gd name="T7" fmla="*/ 50 h 31"/>
                  <a:gd name="T8" fmla="*/ 204 w 65"/>
                  <a:gd name="T9" fmla="*/ 50 h 31"/>
                  <a:gd name="T10" fmla="*/ 37 w 65"/>
                  <a:gd name="T11" fmla="*/ 21 h 31"/>
                  <a:gd name="T12" fmla="*/ 37 w 65"/>
                  <a:gd name="T13" fmla="*/ 132 h 31"/>
                  <a:gd name="T14" fmla="*/ 204 w 65"/>
                  <a:gd name="T15" fmla="*/ 217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31"/>
                  <a:gd name="T26" fmla="*/ 65 w 65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31">
                    <a:moveTo>
                      <a:pt x="33" y="31"/>
                    </a:moveTo>
                    <a:cubicBezTo>
                      <a:pt x="46" y="31"/>
                      <a:pt x="55" y="23"/>
                      <a:pt x="60" y="19"/>
                    </a:cubicBezTo>
                    <a:cubicBezTo>
                      <a:pt x="64" y="14"/>
                      <a:pt x="65" y="6"/>
                      <a:pt x="60" y="3"/>
                    </a:cubicBezTo>
                    <a:cubicBezTo>
                      <a:pt x="56" y="0"/>
                      <a:pt x="55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11" y="7"/>
                      <a:pt x="10" y="0"/>
                      <a:pt x="6" y="3"/>
                    </a:cubicBezTo>
                    <a:cubicBezTo>
                      <a:pt x="0" y="6"/>
                      <a:pt x="2" y="14"/>
                      <a:pt x="6" y="19"/>
                    </a:cubicBezTo>
                    <a:cubicBezTo>
                      <a:pt x="11" y="23"/>
                      <a:pt x="20" y="31"/>
                      <a:pt x="33" y="31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1" name="Freeform 16"/>
              <p:cNvSpPr/>
              <p:nvPr/>
            </p:nvSpPr>
            <p:spPr bwMode="auto">
              <a:xfrm>
                <a:off x="2809" y="1832"/>
                <a:ext cx="135" cy="37"/>
              </a:xfrm>
              <a:custGeom>
                <a:avLst/>
                <a:gdLst>
                  <a:gd name="T0" fmla="*/ 170 w 54"/>
                  <a:gd name="T1" fmla="*/ 56 h 14"/>
                  <a:gd name="T2" fmla="*/ 170 w 54"/>
                  <a:gd name="T3" fmla="*/ 56 h 14"/>
                  <a:gd name="T4" fmla="*/ 0 w 54"/>
                  <a:gd name="T5" fmla="*/ 0 h 14"/>
                  <a:gd name="T6" fmla="*/ 8 w 54"/>
                  <a:gd name="T7" fmla="*/ 63 h 14"/>
                  <a:gd name="T8" fmla="*/ 170 w 54"/>
                  <a:gd name="T9" fmla="*/ 98 h 14"/>
                  <a:gd name="T10" fmla="*/ 170 w 54"/>
                  <a:gd name="T11" fmla="*/ 98 h 14"/>
                  <a:gd name="T12" fmla="*/ 333 w 54"/>
                  <a:gd name="T13" fmla="*/ 63 h 14"/>
                  <a:gd name="T14" fmla="*/ 338 w 54"/>
                  <a:gd name="T15" fmla="*/ 0 h 14"/>
                  <a:gd name="T16" fmla="*/ 170 w 54"/>
                  <a:gd name="T17" fmla="*/ 56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4"/>
                  <a:gd name="T29" fmla="*/ 54 w 5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4">
                    <a:moveTo>
                      <a:pt x="27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14" y="8"/>
                      <a:pt x="5" y="5"/>
                      <a:pt x="0" y="0"/>
                    </a:cubicBezTo>
                    <a:cubicBezTo>
                      <a:pt x="2" y="3"/>
                      <a:pt x="2" y="7"/>
                      <a:pt x="1" y="9"/>
                    </a:cubicBezTo>
                    <a:cubicBezTo>
                      <a:pt x="4" y="8"/>
                      <a:pt x="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47" y="14"/>
                      <a:pt x="49" y="8"/>
                      <a:pt x="53" y="9"/>
                    </a:cubicBezTo>
                    <a:cubicBezTo>
                      <a:pt x="51" y="6"/>
                      <a:pt x="51" y="4"/>
                      <a:pt x="54" y="0"/>
                    </a:cubicBezTo>
                    <a:cubicBezTo>
                      <a:pt x="49" y="5"/>
                      <a:pt x="40" y="8"/>
                      <a:pt x="27" y="8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2" name="Freeform 17"/>
              <p:cNvSpPr/>
              <p:nvPr/>
            </p:nvSpPr>
            <p:spPr bwMode="auto">
              <a:xfrm>
                <a:off x="2811" y="1765"/>
                <a:ext cx="133" cy="38"/>
              </a:xfrm>
              <a:custGeom>
                <a:avLst/>
                <a:gdLst>
                  <a:gd name="T0" fmla="*/ 163 w 53"/>
                  <a:gd name="T1" fmla="*/ 60 h 14"/>
                  <a:gd name="T2" fmla="*/ 163 w 53"/>
                  <a:gd name="T3" fmla="*/ 60 h 14"/>
                  <a:gd name="T4" fmla="*/ 0 w 53"/>
                  <a:gd name="T5" fmla="*/ 8 h 14"/>
                  <a:gd name="T6" fmla="*/ 0 w 53"/>
                  <a:gd name="T7" fmla="*/ 65 h 14"/>
                  <a:gd name="T8" fmla="*/ 163 w 53"/>
                  <a:gd name="T9" fmla="*/ 103 h 14"/>
                  <a:gd name="T10" fmla="*/ 163 w 53"/>
                  <a:gd name="T11" fmla="*/ 103 h 14"/>
                  <a:gd name="T12" fmla="*/ 334 w 53"/>
                  <a:gd name="T13" fmla="*/ 65 h 14"/>
                  <a:gd name="T14" fmla="*/ 334 w 53"/>
                  <a:gd name="T15" fmla="*/ 0 h 14"/>
                  <a:gd name="T16" fmla="*/ 334 w 53"/>
                  <a:gd name="T17" fmla="*/ 0 h 14"/>
                  <a:gd name="T18" fmla="*/ 334 w 53"/>
                  <a:gd name="T19" fmla="*/ 8 h 14"/>
                  <a:gd name="T20" fmla="*/ 163 w 53"/>
                  <a:gd name="T21" fmla="*/ 6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4"/>
                  <a:gd name="T35" fmla="*/ 53 w 5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4">
                    <a:moveTo>
                      <a:pt x="26" y="8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13" y="8"/>
                      <a:pt x="5" y="6"/>
                      <a:pt x="0" y="1"/>
                    </a:cubicBezTo>
                    <a:cubicBezTo>
                      <a:pt x="0" y="2"/>
                      <a:pt x="2" y="5"/>
                      <a:pt x="0" y="9"/>
                    </a:cubicBezTo>
                    <a:cubicBezTo>
                      <a:pt x="4" y="8"/>
                      <a:pt x="7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8" y="14"/>
                      <a:pt x="49" y="7"/>
                      <a:pt x="53" y="9"/>
                    </a:cubicBezTo>
                    <a:cubicBezTo>
                      <a:pt x="50" y="6"/>
                      <a:pt x="50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3" y="1"/>
                    </a:cubicBezTo>
                    <a:cubicBezTo>
                      <a:pt x="48" y="5"/>
                      <a:pt x="39" y="8"/>
                      <a:pt x="26" y="8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3" name="Freeform 18"/>
              <p:cNvSpPr/>
              <p:nvPr/>
            </p:nvSpPr>
            <p:spPr bwMode="auto">
              <a:xfrm>
                <a:off x="2809" y="1699"/>
                <a:ext cx="137" cy="29"/>
              </a:xfrm>
              <a:custGeom>
                <a:avLst/>
                <a:gdLst>
                  <a:gd name="T0" fmla="*/ 336 w 55"/>
                  <a:gd name="T1" fmla="*/ 8 h 11"/>
                  <a:gd name="T2" fmla="*/ 167 w 55"/>
                  <a:gd name="T3" fmla="*/ 42 h 11"/>
                  <a:gd name="T4" fmla="*/ 167 w 55"/>
                  <a:gd name="T5" fmla="*/ 42 h 11"/>
                  <a:gd name="T6" fmla="*/ 0 w 55"/>
                  <a:gd name="T7" fmla="*/ 8 h 11"/>
                  <a:gd name="T8" fmla="*/ 0 w 55"/>
                  <a:gd name="T9" fmla="*/ 69 h 11"/>
                  <a:gd name="T10" fmla="*/ 167 w 55"/>
                  <a:gd name="T11" fmla="*/ 76 h 11"/>
                  <a:gd name="T12" fmla="*/ 167 w 55"/>
                  <a:gd name="T13" fmla="*/ 76 h 11"/>
                  <a:gd name="T14" fmla="*/ 336 w 55"/>
                  <a:gd name="T15" fmla="*/ 69 h 11"/>
                  <a:gd name="T16" fmla="*/ 341 w 55"/>
                  <a:gd name="T17" fmla="*/ 76 h 11"/>
                  <a:gd name="T18" fmla="*/ 341 w 55"/>
                  <a:gd name="T19" fmla="*/ 76 h 11"/>
                  <a:gd name="T20" fmla="*/ 336 w 55"/>
                  <a:gd name="T21" fmla="*/ 0 h 11"/>
                  <a:gd name="T22" fmla="*/ 336 w 55"/>
                  <a:gd name="T23" fmla="*/ 8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11"/>
                  <a:gd name="T38" fmla="*/ 55 w 55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11">
                    <a:moveTo>
                      <a:pt x="54" y="1"/>
                    </a:moveTo>
                    <a:cubicBezTo>
                      <a:pt x="49" y="5"/>
                      <a:pt x="40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4" y="6"/>
                      <a:pt x="5" y="5"/>
                      <a:pt x="0" y="1"/>
                    </a:cubicBezTo>
                    <a:cubicBezTo>
                      <a:pt x="2" y="4"/>
                      <a:pt x="2" y="7"/>
                      <a:pt x="0" y="10"/>
                    </a:cubicBezTo>
                    <a:cubicBezTo>
                      <a:pt x="4" y="7"/>
                      <a:pt x="5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49" y="11"/>
                      <a:pt x="50" y="7"/>
                      <a:pt x="54" y="10"/>
                    </a:cubicBezTo>
                    <a:cubicBezTo>
                      <a:pt x="54" y="10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3"/>
                      <a:pt x="54" y="0"/>
                    </a:cubicBezTo>
                    <a:cubicBezTo>
                      <a:pt x="54" y="0"/>
                      <a:pt x="54" y="0"/>
                      <a:pt x="54" y="1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4" name="Freeform 19"/>
              <p:cNvSpPr/>
              <p:nvPr/>
            </p:nvSpPr>
            <p:spPr bwMode="auto">
              <a:xfrm>
                <a:off x="2809" y="1832"/>
                <a:ext cx="135" cy="37"/>
              </a:xfrm>
              <a:custGeom>
                <a:avLst/>
                <a:gdLst>
                  <a:gd name="T0" fmla="*/ 170 w 54"/>
                  <a:gd name="T1" fmla="*/ 56 h 14"/>
                  <a:gd name="T2" fmla="*/ 170 w 54"/>
                  <a:gd name="T3" fmla="*/ 56 h 14"/>
                  <a:gd name="T4" fmla="*/ 0 w 54"/>
                  <a:gd name="T5" fmla="*/ 0 h 14"/>
                  <a:gd name="T6" fmla="*/ 8 w 54"/>
                  <a:gd name="T7" fmla="*/ 63 h 14"/>
                  <a:gd name="T8" fmla="*/ 170 w 54"/>
                  <a:gd name="T9" fmla="*/ 98 h 14"/>
                  <a:gd name="T10" fmla="*/ 170 w 54"/>
                  <a:gd name="T11" fmla="*/ 98 h 14"/>
                  <a:gd name="T12" fmla="*/ 333 w 54"/>
                  <a:gd name="T13" fmla="*/ 63 h 14"/>
                  <a:gd name="T14" fmla="*/ 338 w 54"/>
                  <a:gd name="T15" fmla="*/ 0 h 14"/>
                  <a:gd name="T16" fmla="*/ 170 w 54"/>
                  <a:gd name="T17" fmla="*/ 56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4"/>
                  <a:gd name="T29" fmla="*/ 54 w 5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4">
                    <a:moveTo>
                      <a:pt x="27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14" y="8"/>
                      <a:pt x="5" y="5"/>
                      <a:pt x="0" y="0"/>
                    </a:cubicBezTo>
                    <a:cubicBezTo>
                      <a:pt x="2" y="3"/>
                      <a:pt x="2" y="7"/>
                      <a:pt x="1" y="9"/>
                    </a:cubicBezTo>
                    <a:cubicBezTo>
                      <a:pt x="4" y="8"/>
                      <a:pt x="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47" y="14"/>
                      <a:pt x="49" y="8"/>
                      <a:pt x="53" y="9"/>
                    </a:cubicBezTo>
                    <a:cubicBezTo>
                      <a:pt x="51" y="6"/>
                      <a:pt x="51" y="4"/>
                      <a:pt x="54" y="0"/>
                    </a:cubicBezTo>
                    <a:cubicBezTo>
                      <a:pt x="49" y="5"/>
                      <a:pt x="40" y="8"/>
                      <a:pt x="27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5" name="Freeform 20"/>
              <p:cNvSpPr/>
              <p:nvPr/>
            </p:nvSpPr>
            <p:spPr bwMode="auto">
              <a:xfrm>
                <a:off x="2811" y="1765"/>
                <a:ext cx="133" cy="38"/>
              </a:xfrm>
              <a:custGeom>
                <a:avLst/>
                <a:gdLst>
                  <a:gd name="T0" fmla="*/ 163 w 53"/>
                  <a:gd name="T1" fmla="*/ 60 h 14"/>
                  <a:gd name="T2" fmla="*/ 163 w 53"/>
                  <a:gd name="T3" fmla="*/ 60 h 14"/>
                  <a:gd name="T4" fmla="*/ 0 w 53"/>
                  <a:gd name="T5" fmla="*/ 8 h 14"/>
                  <a:gd name="T6" fmla="*/ 0 w 53"/>
                  <a:gd name="T7" fmla="*/ 65 h 14"/>
                  <a:gd name="T8" fmla="*/ 163 w 53"/>
                  <a:gd name="T9" fmla="*/ 103 h 14"/>
                  <a:gd name="T10" fmla="*/ 163 w 53"/>
                  <a:gd name="T11" fmla="*/ 103 h 14"/>
                  <a:gd name="T12" fmla="*/ 334 w 53"/>
                  <a:gd name="T13" fmla="*/ 65 h 14"/>
                  <a:gd name="T14" fmla="*/ 334 w 53"/>
                  <a:gd name="T15" fmla="*/ 0 h 14"/>
                  <a:gd name="T16" fmla="*/ 334 w 53"/>
                  <a:gd name="T17" fmla="*/ 0 h 14"/>
                  <a:gd name="T18" fmla="*/ 334 w 53"/>
                  <a:gd name="T19" fmla="*/ 8 h 14"/>
                  <a:gd name="T20" fmla="*/ 163 w 53"/>
                  <a:gd name="T21" fmla="*/ 6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4"/>
                  <a:gd name="T35" fmla="*/ 53 w 5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4">
                    <a:moveTo>
                      <a:pt x="26" y="8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13" y="8"/>
                      <a:pt x="5" y="6"/>
                      <a:pt x="0" y="1"/>
                    </a:cubicBezTo>
                    <a:cubicBezTo>
                      <a:pt x="0" y="2"/>
                      <a:pt x="2" y="5"/>
                      <a:pt x="0" y="9"/>
                    </a:cubicBezTo>
                    <a:cubicBezTo>
                      <a:pt x="4" y="8"/>
                      <a:pt x="7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8" y="14"/>
                      <a:pt x="49" y="7"/>
                      <a:pt x="53" y="9"/>
                    </a:cubicBezTo>
                    <a:cubicBezTo>
                      <a:pt x="50" y="6"/>
                      <a:pt x="50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3" y="1"/>
                    </a:cubicBezTo>
                    <a:cubicBezTo>
                      <a:pt x="48" y="5"/>
                      <a:pt x="39" y="8"/>
                      <a:pt x="26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6" name="Freeform 21"/>
              <p:cNvSpPr/>
              <p:nvPr/>
            </p:nvSpPr>
            <p:spPr bwMode="auto">
              <a:xfrm>
                <a:off x="2809" y="1699"/>
                <a:ext cx="137" cy="29"/>
              </a:xfrm>
              <a:custGeom>
                <a:avLst/>
                <a:gdLst>
                  <a:gd name="T0" fmla="*/ 336 w 55"/>
                  <a:gd name="T1" fmla="*/ 8 h 11"/>
                  <a:gd name="T2" fmla="*/ 167 w 55"/>
                  <a:gd name="T3" fmla="*/ 42 h 11"/>
                  <a:gd name="T4" fmla="*/ 167 w 55"/>
                  <a:gd name="T5" fmla="*/ 42 h 11"/>
                  <a:gd name="T6" fmla="*/ 0 w 55"/>
                  <a:gd name="T7" fmla="*/ 8 h 11"/>
                  <a:gd name="T8" fmla="*/ 0 w 55"/>
                  <a:gd name="T9" fmla="*/ 69 h 11"/>
                  <a:gd name="T10" fmla="*/ 167 w 55"/>
                  <a:gd name="T11" fmla="*/ 76 h 11"/>
                  <a:gd name="T12" fmla="*/ 167 w 55"/>
                  <a:gd name="T13" fmla="*/ 76 h 11"/>
                  <a:gd name="T14" fmla="*/ 336 w 55"/>
                  <a:gd name="T15" fmla="*/ 69 h 11"/>
                  <a:gd name="T16" fmla="*/ 341 w 55"/>
                  <a:gd name="T17" fmla="*/ 76 h 11"/>
                  <a:gd name="T18" fmla="*/ 341 w 55"/>
                  <a:gd name="T19" fmla="*/ 76 h 11"/>
                  <a:gd name="T20" fmla="*/ 336 w 55"/>
                  <a:gd name="T21" fmla="*/ 0 h 11"/>
                  <a:gd name="T22" fmla="*/ 336 w 55"/>
                  <a:gd name="T23" fmla="*/ 8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11"/>
                  <a:gd name="T38" fmla="*/ 55 w 55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11">
                    <a:moveTo>
                      <a:pt x="54" y="1"/>
                    </a:moveTo>
                    <a:cubicBezTo>
                      <a:pt x="49" y="5"/>
                      <a:pt x="40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4" y="6"/>
                      <a:pt x="5" y="5"/>
                      <a:pt x="0" y="1"/>
                    </a:cubicBezTo>
                    <a:cubicBezTo>
                      <a:pt x="2" y="4"/>
                      <a:pt x="2" y="7"/>
                      <a:pt x="0" y="10"/>
                    </a:cubicBezTo>
                    <a:cubicBezTo>
                      <a:pt x="4" y="7"/>
                      <a:pt x="5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49" y="11"/>
                      <a:pt x="50" y="7"/>
                      <a:pt x="54" y="10"/>
                    </a:cubicBezTo>
                    <a:cubicBezTo>
                      <a:pt x="54" y="10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3"/>
                      <a:pt x="54" y="0"/>
                    </a:cubicBezTo>
                    <a:cubicBezTo>
                      <a:pt x="54" y="0"/>
                      <a:pt x="54" y="0"/>
                      <a:pt x="54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7" name="Freeform 22"/>
              <p:cNvSpPr/>
              <p:nvPr/>
            </p:nvSpPr>
            <p:spPr bwMode="auto">
              <a:xfrm>
                <a:off x="2771" y="1925"/>
                <a:ext cx="108" cy="70"/>
              </a:xfrm>
              <a:custGeom>
                <a:avLst/>
                <a:gdLst>
                  <a:gd name="T0" fmla="*/ 25 w 43"/>
                  <a:gd name="T1" fmla="*/ 8 h 26"/>
                  <a:gd name="T2" fmla="*/ 108 w 43"/>
                  <a:gd name="T3" fmla="*/ 116 h 26"/>
                  <a:gd name="T4" fmla="*/ 264 w 43"/>
                  <a:gd name="T5" fmla="*/ 124 h 26"/>
                  <a:gd name="T6" fmla="*/ 158 w 43"/>
                  <a:gd name="T7" fmla="*/ 51 h 26"/>
                  <a:gd name="T8" fmla="*/ 38 w 43"/>
                  <a:gd name="T9" fmla="*/ 8 h 26"/>
                  <a:gd name="T10" fmla="*/ 25 w 43"/>
                  <a:gd name="T11" fmla="*/ 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26"/>
                  <a:gd name="T20" fmla="*/ 43 w 4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26">
                    <a:moveTo>
                      <a:pt x="4" y="1"/>
                    </a:moveTo>
                    <a:cubicBezTo>
                      <a:pt x="0" y="12"/>
                      <a:pt x="10" y="14"/>
                      <a:pt x="17" y="16"/>
                    </a:cubicBezTo>
                    <a:cubicBezTo>
                      <a:pt x="25" y="18"/>
                      <a:pt x="41" y="26"/>
                      <a:pt x="42" y="17"/>
                    </a:cubicBezTo>
                    <a:cubicBezTo>
                      <a:pt x="43" y="7"/>
                      <a:pt x="37" y="10"/>
                      <a:pt x="25" y="7"/>
                    </a:cubicBezTo>
                    <a:cubicBezTo>
                      <a:pt x="14" y="4"/>
                      <a:pt x="12" y="0"/>
                      <a:pt x="6" y="1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8" name="Freeform 23"/>
              <p:cNvSpPr/>
              <p:nvPr/>
            </p:nvSpPr>
            <p:spPr bwMode="auto">
              <a:xfrm>
                <a:off x="2766" y="1963"/>
                <a:ext cx="113" cy="85"/>
              </a:xfrm>
              <a:custGeom>
                <a:avLst/>
                <a:gdLst>
                  <a:gd name="T0" fmla="*/ 20 w 45"/>
                  <a:gd name="T1" fmla="*/ 56 h 32"/>
                  <a:gd name="T2" fmla="*/ 113 w 45"/>
                  <a:gd name="T3" fmla="*/ 141 h 32"/>
                  <a:gd name="T4" fmla="*/ 264 w 45"/>
                  <a:gd name="T5" fmla="*/ 149 h 32"/>
                  <a:gd name="T6" fmla="*/ 158 w 45"/>
                  <a:gd name="T7" fmla="*/ 64 h 32"/>
                  <a:gd name="T8" fmla="*/ 20 w 45"/>
                  <a:gd name="T9" fmla="*/ 5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3" y="8"/>
                    </a:moveTo>
                    <a:cubicBezTo>
                      <a:pt x="0" y="17"/>
                      <a:pt x="11" y="18"/>
                      <a:pt x="18" y="20"/>
                    </a:cubicBezTo>
                    <a:cubicBezTo>
                      <a:pt x="25" y="22"/>
                      <a:pt x="39" y="32"/>
                      <a:pt x="42" y="21"/>
                    </a:cubicBezTo>
                    <a:cubicBezTo>
                      <a:pt x="45" y="12"/>
                      <a:pt x="37" y="12"/>
                      <a:pt x="25" y="9"/>
                    </a:cubicBezTo>
                    <a:cubicBezTo>
                      <a:pt x="13" y="6"/>
                      <a:pt x="6" y="0"/>
                      <a:pt x="3" y="8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39" name="Freeform 24"/>
              <p:cNvSpPr/>
              <p:nvPr/>
            </p:nvSpPr>
            <p:spPr bwMode="auto">
              <a:xfrm>
                <a:off x="2754" y="2011"/>
                <a:ext cx="115" cy="85"/>
              </a:xfrm>
              <a:custGeom>
                <a:avLst/>
                <a:gdLst>
                  <a:gd name="T0" fmla="*/ 18 w 46"/>
                  <a:gd name="T1" fmla="*/ 56 h 32"/>
                  <a:gd name="T2" fmla="*/ 113 w 46"/>
                  <a:gd name="T3" fmla="*/ 141 h 32"/>
                  <a:gd name="T4" fmla="*/ 270 w 46"/>
                  <a:gd name="T5" fmla="*/ 154 h 32"/>
                  <a:gd name="T6" fmla="*/ 155 w 46"/>
                  <a:gd name="T7" fmla="*/ 64 h 32"/>
                  <a:gd name="T8" fmla="*/ 18 w 46"/>
                  <a:gd name="T9" fmla="*/ 5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2"/>
                  <a:gd name="T17" fmla="*/ 46 w 4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2">
                    <a:moveTo>
                      <a:pt x="3" y="8"/>
                    </a:moveTo>
                    <a:cubicBezTo>
                      <a:pt x="0" y="17"/>
                      <a:pt x="10" y="18"/>
                      <a:pt x="18" y="20"/>
                    </a:cubicBezTo>
                    <a:cubicBezTo>
                      <a:pt x="25" y="22"/>
                      <a:pt x="39" y="32"/>
                      <a:pt x="43" y="22"/>
                    </a:cubicBezTo>
                    <a:cubicBezTo>
                      <a:pt x="46" y="12"/>
                      <a:pt x="37" y="12"/>
                      <a:pt x="25" y="9"/>
                    </a:cubicBezTo>
                    <a:cubicBezTo>
                      <a:pt x="13" y="6"/>
                      <a:pt x="6" y="0"/>
                      <a:pt x="3" y="8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0" name="Freeform 25"/>
              <p:cNvSpPr/>
              <p:nvPr/>
            </p:nvSpPr>
            <p:spPr bwMode="auto">
              <a:xfrm>
                <a:off x="2741" y="2064"/>
                <a:ext cx="115" cy="83"/>
              </a:xfrm>
              <a:custGeom>
                <a:avLst/>
                <a:gdLst>
                  <a:gd name="T0" fmla="*/ 18 w 46"/>
                  <a:gd name="T1" fmla="*/ 56 h 31"/>
                  <a:gd name="T2" fmla="*/ 113 w 46"/>
                  <a:gd name="T3" fmla="*/ 137 h 31"/>
                  <a:gd name="T4" fmla="*/ 270 w 46"/>
                  <a:gd name="T5" fmla="*/ 150 h 31"/>
                  <a:gd name="T6" fmla="*/ 155 w 46"/>
                  <a:gd name="T7" fmla="*/ 64 h 31"/>
                  <a:gd name="T8" fmla="*/ 18 w 46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1"/>
                  <a:gd name="T17" fmla="*/ 46 w 4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1">
                    <a:moveTo>
                      <a:pt x="3" y="8"/>
                    </a:moveTo>
                    <a:cubicBezTo>
                      <a:pt x="0" y="16"/>
                      <a:pt x="11" y="17"/>
                      <a:pt x="18" y="19"/>
                    </a:cubicBezTo>
                    <a:cubicBezTo>
                      <a:pt x="25" y="21"/>
                      <a:pt x="39" y="31"/>
                      <a:pt x="43" y="21"/>
                    </a:cubicBezTo>
                    <a:cubicBezTo>
                      <a:pt x="46" y="11"/>
                      <a:pt x="37" y="12"/>
                      <a:pt x="25" y="9"/>
                    </a:cubicBezTo>
                    <a:cubicBezTo>
                      <a:pt x="13" y="6"/>
                      <a:pt x="6" y="0"/>
                      <a:pt x="3" y="8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1" name="Freeform 26"/>
              <p:cNvSpPr/>
              <p:nvPr/>
            </p:nvSpPr>
            <p:spPr bwMode="auto">
              <a:xfrm>
                <a:off x="2726" y="2115"/>
                <a:ext cx="113" cy="85"/>
              </a:xfrm>
              <a:custGeom>
                <a:avLst/>
                <a:gdLst>
                  <a:gd name="T0" fmla="*/ 20 w 45"/>
                  <a:gd name="T1" fmla="*/ 64 h 32"/>
                  <a:gd name="T2" fmla="*/ 108 w 45"/>
                  <a:gd name="T3" fmla="*/ 141 h 32"/>
                  <a:gd name="T4" fmla="*/ 264 w 45"/>
                  <a:gd name="T5" fmla="*/ 154 h 32"/>
                  <a:gd name="T6" fmla="*/ 151 w 45"/>
                  <a:gd name="T7" fmla="*/ 50 h 32"/>
                  <a:gd name="T8" fmla="*/ 20 w 45"/>
                  <a:gd name="T9" fmla="*/ 6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3" y="9"/>
                    </a:moveTo>
                    <a:cubicBezTo>
                      <a:pt x="0" y="17"/>
                      <a:pt x="10" y="18"/>
                      <a:pt x="17" y="20"/>
                    </a:cubicBezTo>
                    <a:cubicBezTo>
                      <a:pt x="24" y="22"/>
                      <a:pt x="39" y="32"/>
                      <a:pt x="42" y="22"/>
                    </a:cubicBezTo>
                    <a:cubicBezTo>
                      <a:pt x="45" y="12"/>
                      <a:pt x="36" y="10"/>
                      <a:pt x="24" y="7"/>
                    </a:cubicBezTo>
                    <a:cubicBezTo>
                      <a:pt x="12" y="4"/>
                      <a:pt x="6" y="0"/>
                      <a:pt x="3" y="9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2" name="Freeform 27"/>
              <p:cNvSpPr/>
              <p:nvPr/>
            </p:nvSpPr>
            <p:spPr bwMode="auto">
              <a:xfrm>
                <a:off x="2896" y="1960"/>
                <a:ext cx="110" cy="83"/>
              </a:xfrm>
              <a:custGeom>
                <a:avLst/>
                <a:gdLst>
                  <a:gd name="T0" fmla="*/ 258 w 44"/>
                  <a:gd name="T1" fmla="*/ 56 h 31"/>
                  <a:gd name="T2" fmla="*/ 168 w 44"/>
                  <a:gd name="T3" fmla="*/ 137 h 31"/>
                  <a:gd name="T4" fmla="*/ 13 w 44"/>
                  <a:gd name="T5" fmla="*/ 145 h 31"/>
                  <a:gd name="T6" fmla="*/ 120 w 44"/>
                  <a:gd name="T7" fmla="*/ 64 h 31"/>
                  <a:gd name="T8" fmla="*/ 258 w 44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1"/>
                  <a:gd name="T17" fmla="*/ 44 w 4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1">
                    <a:moveTo>
                      <a:pt x="41" y="8"/>
                    </a:moveTo>
                    <a:cubicBezTo>
                      <a:pt x="44" y="16"/>
                      <a:pt x="34" y="17"/>
                      <a:pt x="27" y="19"/>
                    </a:cubicBezTo>
                    <a:cubicBezTo>
                      <a:pt x="19" y="21"/>
                      <a:pt x="5" y="31"/>
                      <a:pt x="2" y="20"/>
                    </a:cubicBezTo>
                    <a:cubicBezTo>
                      <a:pt x="0" y="11"/>
                      <a:pt x="7" y="12"/>
                      <a:pt x="19" y="9"/>
                    </a:cubicBezTo>
                    <a:cubicBezTo>
                      <a:pt x="31" y="6"/>
                      <a:pt x="38" y="0"/>
                      <a:pt x="41" y="8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3" name="Freeform 28"/>
              <p:cNvSpPr/>
              <p:nvPr/>
            </p:nvSpPr>
            <p:spPr bwMode="auto">
              <a:xfrm>
                <a:off x="2886" y="1909"/>
                <a:ext cx="98" cy="80"/>
              </a:xfrm>
              <a:custGeom>
                <a:avLst/>
                <a:gdLst>
                  <a:gd name="T0" fmla="*/ 226 w 39"/>
                  <a:gd name="T1" fmla="*/ 56 h 30"/>
                  <a:gd name="T2" fmla="*/ 158 w 39"/>
                  <a:gd name="T3" fmla="*/ 141 h 30"/>
                  <a:gd name="T4" fmla="*/ 13 w 39"/>
                  <a:gd name="T5" fmla="*/ 157 h 30"/>
                  <a:gd name="T6" fmla="*/ 108 w 39"/>
                  <a:gd name="T7" fmla="*/ 72 h 30"/>
                  <a:gd name="T8" fmla="*/ 226 w 39"/>
                  <a:gd name="T9" fmla="*/ 5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36" y="8"/>
                    </a:moveTo>
                    <a:cubicBezTo>
                      <a:pt x="39" y="16"/>
                      <a:pt x="32" y="18"/>
                      <a:pt x="25" y="20"/>
                    </a:cubicBezTo>
                    <a:cubicBezTo>
                      <a:pt x="17" y="22"/>
                      <a:pt x="3" y="30"/>
                      <a:pt x="2" y="22"/>
                    </a:cubicBezTo>
                    <a:cubicBezTo>
                      <a:pt x="0" y="12"/>
                      <a:pt x="6" y="13"/>
                      <a:pt x="17" y="10"/>
                    </a:cubicBezTo>
                    <a:cubicBezTo>
                      <a:pt x="26" y="7"/>
                      <a:pt x="33" y="0"/>
                      <a:pt x="36" y="8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4" name="Freeform 29"/>
              <p:cNvSpPr/>
              <p:nvPr/>
            </p:nvSpPr>
            <p:spPr bwMode="auto">
              <a:xfrm>
                <a:off x="2921" y="2048"/>
                <a:ext cx="113" cy="85"/>
              </a:xfrm>
              <a:custGeom>
                <a:avLst/>
                <a:gdLst>
                  <a:gd name="T0" fmla="*/ 25 w 45"/>
                  <a:gd name="T1" fmla="*/ 162 h 32"/>
                  <a:gd name="T2" fmla="*/ 113 w 45"/>
                  <a:gd name="T3" fmla="*/ 85 h 32"/>
                  <a:gd name="T4" fmla="*/ 264 w 45"/>
                  <a:gd name="T5" fmla="*/ 77 h 32"/>
                  <a:gd name="T6" fmla="*/ 158 w 45"/>
                  <a:gd name="T7" fmla="*/ 162 h 32"/>
                  <a:gd name="T8" fmla="*/ 25 w 45"/>
                  <a:gd name="T9" fmla="*/ 16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4" y="23"/>
                    </a:moveTo>
                    <a:cubicBezTo>
                      <a:pt x="0" y="15"/>
                      <a:pt x="11" y="14"/>
                      <a:pt x="18" y="12"/>
                    </a:cubicBezTo>
                    <a:cubicBezTo>
                      <a:pt x="25" y="10"/>
                      <a:pt x="40" y="0"/>
                      <a:pt x="42" y="11"/>
                    </a:cubicBezTo>
                    <a:cubicBezTo>
                      <a:pt x="45" y="20"/>
                      <a:pt x="37" y="20"/>
                      <a:pt x="25" y="23"/>
                    </a:cubicBezTo>
                    <a:cubicBezTo>
                      <a:pt x="14" y="26"/>
                      <a:pt x="7" y="32"/>
                      <a:pt x="4" y="23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5" name="Freeform 30"/>
              <p:cNvSpPr/>
              <p:nvPr/>
            </p:nvSpPr>
            <p:spPr bwMode="auto">
              <a:xfrm>
                <a:off x="2946" y="2104"/>
                <a:ext cx="98" cy="77"/>
              </a:xfrm>
              <a:custGeom>
                <a:avLst/>
                <a:gdLst>
                  <a:gd name="T0" fmla="*/ 20 w 39"/>
                  <a:gd name="T1" fmla="*/ 149 h 29"/>
                  <a:gd name="T2" fmla="*/ 88 w 39"/>
                  <a:gd name="T3" fmla="*/ 64 h 29"/>
                  <a:gd name="T4" fmla="*/ 234 w 39"/>
                  <a:gd name="T5" fmla="*/ 56 h 29"/>
                  <a:gd name="T6" fmla="*/ 133 w 39"/>
                  <a:gd name="T7" fmla="*/ 141 h 29"/>
                  <a:gd name="T8" fmla="*/ 20 w 39"/>
                  <a:gd name="T9" fmla="*/ 14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3" y="21"/>
                    </a:moveTo>
                    <a:cubicBezTo>
                      <a:pt x="0" y="13"/>
                      <a:pt x="7" y="11"/>
                      <a:pt x="14" y="9"/>
                    </a:cubicBezTo>
                    <a:cubicBezTo>
                      <a:pt x="21" y="7"/>
                      <a:pt x="35" y="0"/>
                      <a:pt x="37" y="8"/>
                    </a:cubicBezTo>
                    <a:cubicBezTo>
                      <a:pt x="39" y="17"/>
                      <a:pt x="33" y="16"/>
                      <a:pt x="21" y="20"/>
                    </a:cubicBezTo>
                    <a:cubicBezTo>
                      <a:pt x="13" y="22"/>
                      <a:pt x="6" y="29"/>
                      <a:pt x="3" y="21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6" name="Freeform 31"/>
              <p:cNvSpPr/>
              <p:nvPr/>
            </p:nvSpPr>
            <p:spPr bwMode="auto">
              <a:xfrm>
                <a:off x="2961" y="2152"/>
                <a:ext cx="98" cy="80"/>
              </a:xfrm>
              <a:custGeom>
                <a:avLst/>
                <a:gdLst>
                  <a:gd name="T0" fmla="*/ 20 w 39"/>
                  <a:gd name="T1" fmla="*/ 157 h 30"/>
                  <a:gd name="T2" fmla="*/ 95 w 39"/>
                  <a:gd name="T3" fmla="*/ 64 h 30"/>
                  <a:gd name="T4" fmla="*/ 234 w 39"/>
                  <a:gd name="T5" fmla="*/ 56 h 30"/>
                  <a:gd name="T6" fmla="*/ 138 w 39"/>
                  <a:gd name="T7" fmla="*/ 141 h 30"/>
                  <a:gd name="T8" fmla="*/ 20 w 39"/>
                  <a:gd name="T9" fmla="*/ 15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3" y="22"/>
                    </a:moveTo>
                    <a:cubicBezTo>
                      <a:pt x="0" y="13"/>
                      <a:pt x="7" y="11"/>
                      <a:pt x="15" y="9"/>
                    </a:cubicBezTo>
                    <a:cubicBezTo>
                      <a:pt x="22" y="7"/>
                      <a:pt x="36" y="0"/>
                      <a:pt x="37" y="8"/>
                    </a:cubicBezTo>
                    <a:cubicBezTo>
                      <a:pt x="39" y="17"/>
                      <a:pt x="34" y="17"/>
                      <a:pt x="22" y="20"/>
                    </a:cubicBezTo>
                    <a:cubicBezTo>
                      <a:pt x="13" y="23"/>
                      <a:pt x="6" y="30"/>
                      <a:pt x="3" y="22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7" name="Freeform 32"/>
              <p:cNvSpPr/>
              <p:nvPr/>
            </p:nvSpPr>
            <p:spPr bwMode="auto">
              <a:xfrm>
                <a:off x="2906" y="2008"/>
                <a:ext cx="115" cy="83"/>
              </a:xfrm>
              <a:custGeom>
                <a:avLst/>
                <a:gdLst>
                  <a:gd name="T0" fmla="*/ 270 w 46"/>
                  <a:gd name="T1" fmla="*/ 56 h 31"/>
                  <a:gd name="T2" fmla="*/ 175 w 46"/>
                  <a:gd name="T3" fmla="*/ 137 h 31"/>
                  <a:gd name="T4" fmla="*/ 18 w 46"/>
                  <a:gd name="T5" fmla="*/ 150 h 31"/>
                  <a:gd name="T6" fmla="*/ 133 w 46"/>
                  <a:gd name="T7" fmla="*/ 64 h 31"/>
                  <a:gd name="T8" fmla="*/ 270 w 46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1"/>
                  <a:gd name="T17" fmla="*/ 46 w 4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1">
                    <a:moveTo>
                      <a:pt x="43" y="8"/>
                    </a:moveTo>
                    <a:cubicBezTo>
                      <a:pt x="46" y="16"/>
                      <a:pt x="35" y="17"/>
                      <a:pt x="28" y="19"/>
                    </a:cubicBezTo>
                    <a:cubicBezTo>
                      <a:pt x="21" y="21"/>
                      <a:pt x="6" y="31"/>
                      <a:pt x="3" y="21"/>
                    </a:cubicBezTo>
                    <a:cubicBezTo>
                      <a:pt x="0" y="11"/>
                      <a:pt x="9" y="12"/>
                      <a:pt x="21" y="9"/>
                    </a:cubicBezTo>
                    <a:cubicBezTo>
                      <a:pt x="33" y="6"/>
                      <a:pt x="40" y="0"/>
                      <a:pt x="43" y="8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8" name="Freeform 33"/>
              <p:cNvSpPr/>
              <p:nvPr/>
            </p:nvSpPr>
            <p:spPr bwMode="auto">
              <a:xfrm>
                <a:off x="2811" y="1387"/>
                <a:ext cx="135" cy="32"/>
              </a:xfrm>
              <a:custGeom>
                <a:avLst/>
                <a:gdLst>
                  <a:gd name="T0" fmla="*/ 325 w 54"/>
                  <a:gd name="T1" fmla="*/ 0 h 12"/>
                  <a:gd name="T2" fmla="*/ 163 w 54"/>
                  <a:gd name="T3" fmla="*/ 35 h 12"/>
                  <a:gd name="T4" fmla="*/ 163 w 54"/>
                  <a:gd name="T5" fmla="*/ 35 h 12"/>
                  <a:gd name="T6" fmla="*/ 8 w 54"/>
                  <a:gd name="T7" fmla="*/ 8 h 12"/>
                  <a:gd name="T8" fmla="*/ 0 w 54"/>
                  <a:gd name="T9" fmla="*/ 72 h 12"/>
                  <a:gd name="T10" fmla="*/ 163 w 54"/>
                  <a:gd name="T11" fmla="*/ 85 h 12"/>
                  <a:gd name="T12" fmla="*/ 163 w 54"/>
                  <a:gd name="T13" fmla="*/ 85 h 12"/>
                  <a:gd name="T14" fmla="*/ 333 w 54"/>
                  <a:gd name="T15" fmla="*/ 77 h 12"/>
                  <a:gd name="T16" fmla="*/ 338 w 54"/>
                  <a:gd name="T17" fmla="*/ 85 h 12"/>
                  <a:gd name="T18" fmla="*/ 338 w 54"/>
                  <a:gd name="T19" fmla="*/ 77 h 12"/>
                  <a:gd name="T20" fmla="*/ 325 w 5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12"/>
                  <a:gd name="T35" fmla="*/ 54 w 5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12">
                    <a:moveTo>
                      <a:pt x="52" y="0"/>
                    </a:moveTo>
                    <a:cubicBezTo>
                      <a:pt x="47" y="4"/>
                      <a:pt x="39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5"/>
                      <a:pt x="6" y="4"/>
                      <a:pt x="1" y="1"/>
                    </a:cubicBezTo>
                    <a:cubicBezTo>
                      <a:pt x="2" y="4"/>
                      <a:pt x="2" y="8"/>
                      <a:pt x="0" y="10"/>
                    </a:cubicBezTo>
                    <a:cubicBezTo>
                      <a:pt x="3" y="9"/>
                      <a:pt x="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48" y="12"/>
                      <a:pt x="49" y="8"/>
                      <a:pt x="53" y="11"/>
                    </a:cubicBezTo>
                    <a:cubicBezTo>
                      <a:pt x="53" y="11"/>
                      <a:pt x="54" y="11"/>
                      <a:pt x="54" y="12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9"/>
                      <a:pt x="50" y="4"/>
                      <a:pt x="52" y="0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9" name="Freeform 34"/>
              <p:cNvSpPr/>
              <p:nvPr/>
            </p:nvSpPr>
            <p:spPr bwMode="auto">
              <a:xfrm>
                <a:off x="2809" y="1309"/>
                <a:ext cx="137" cy="35"/>
              </a:xfrm>
              <a:custGeom>
                <a:avLst/>
                <a:gdLst>
                  <a:gd name="T0" fmla="*/ 329 w 55"/>
                  <a:gd name="T1" fmla="*/ 0 h 13"/>
                  <a:gd name="T2" fmla="*/ 167 w 55"/>
                  <a:gd name="T3" fmla="*/ 35 h 13"/>
                  <a:gd name="T4" fmla="*/ 167 w 55"/>
                  <a:gd name="T5" fmla="*/ 35 h 13"/>
                  <a:gd name="T6" fmla="*/ 12 w 55"/>
                  <a:gd name="T7" fmla="*/ 8 h 13"/>
                  <a:gd name="T8" fmla="*/ 0 w 55"/>
                  <a:gd name="T9" fmla="*/ 86 h 13"/>
                  <a:gd name="T10" fmla="*/ 167 w 55"/>
                  <a:gd name="T11" fmla="*/ 94 h 13"/>
                  <a:gd name="T12" fmla="*/ 167 w 55"/>
                  <a:gd name="T13" fmla="*/ 94 h 13"/>
                  <a:gd name="T14" fmla="*/ 336 w 55"/>
                  <a:gd name="T15" fmla="*/ 86 h 13"/>
                  <a:gd name="T16" fmla="*/ 341 w 55"/>
                  <a:gd name="T17" fmla="*/ 86 h 13"/>
                  <a:gd name="T18" fmla="*/ 341 w 55"/>
                  <a:gd name="T19" fmla="*/ 86 h 13"/>
                  <a:gd name="T20" fmla="*/ 329 w 55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3"/>
                  <a:gd name="T35" fmla="*/ 55 w 55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3">
                    <a:moveTo>
                      <a:pt x="53" y="0"/>
                    </a:moveTo>
                    <a:cubicBezTo>
                      <a:pt x="49" y="4"/>
                      <a:pt x="40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5" y="5"/>
                      <a:pt x="7" y="4"/>
                      <a:pt x="2" y="1"/>
                    </a:cubicBezTo>
                    <a:cubicBezTo>
                      <a:pt x="4" y="5"/>
                      <a:pt x="2" y="10"/>
                      <a:pt x="0" y="12"/>
                    </a:cubicBezTo>
                    <a:cubicBezTo>
                      <a:pt x="4" y="9"/>
                      <a:pt x="5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9" y="13"/>
                      <a:pt x="50" y="9"/>
                      <a:pt x="54" y="12"/>
                    </a:cubicBezTo>
                    <a:cubicBezTo>
                      <a:pt x="54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2" y="10"/>
                      <a:pt x="51" y="4"/>
                      <a:pt x="53" y="0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0" name="Freeform 35"/>
              <p:cNvSpPr/>
              <p:nvPr/>
            </p:nvSpPr>
            <p:spPr bwMode="auto">
              <a:xfrm>
                <a:off x="2811" y="1629"/>
                <a:ext cx="133" cy="32"/>
              </a:xfrm>
              <a:custGeom>
                <a:avLst/>
                <a:gdLst>
                  <a:gd name="T0" fmla="*/ 163 w 53"/>
                  <a:gd name="T1" fmla="*/ 85 h 12"/>
                  <a:gd name="T2" fmla="*/ 163 w 53"/>
                  <a:gd name="T3" fmla="*/ 85 h 12"/>
                  <a:gd name="T4" fmla="*/ 334 w 53"/>
                  <a:gd name="T5" fmla="*/ 77 h 12"/>
                  <a:gd name="T6" fmla="*/ 326 w 53"/>
                  <a:gd name="T7" fmla="*/ 0 h 12"/>
                  <a:gd name="T8" fmla="*/ 163 w 53"/>
                  <a:gd name="T9" fmla="*/ 35 h 12"/>
                  <a:gd name="T10" fmla="*/ 163 w 53"/>
                  <a:gd name="T11" fmla="*/ 35 h 12"/>
                  <a:gd name="T12" fmla="*/ 8 w 53"/>
                  <a:gd name="T13" fmla="*/ 8 h 12"/>
                  <a:gd name="T14" fmla="*/ 0 w 53"/>
                  <a:gd name="T15" fmla="*/ 72 h 12"/>
                  <a:gd name="T16" fmla="*/ 163 w 53"/>
                  <a:gd name="T17" fmla="*/ 85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2"/>
                  <a:gd name="T29" fmla="*/ 53 w 5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2"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47" y="12"/>
                      <a:pt x="49" y="8"/>
                      <a:pt x="53" y="11"/>
                    </a:cubicBezTo>
                    <a:cubicBezTo>
                      <a:pt x="51" y="8"/>
                      <a:pt x="50" y="3"/>
                      <a:pt x="52" y="0"/>
                    </a:cubicBezTo>
                    <a:cubicBezTo>
                      <a:pt x="48" y="4"/>
                      <a:pt x="39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5"/>
                      <a:pt x="6" y="4"/>
                      <a:pt x="1" y="1"/>
                    </a:cubicBezTo>
                    <a:cubicBezTo>
                      <a:pt x="2" y="4"/>
                      <a:pt x="2" y="8"/>
                      <a:pt x="0" y="10"/>
                    </a:cubicBezTo>
                    <a:cubicBezTo>
                      <a:pt x="4" y="9"/>
                      <a:pt x="7" y="12"/>
                      <a:pt x="26" y="12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1" name="Freeform 36"/>
              <p:cNvSpPr/>
              <p:nvPr/>
            </p:nvSpPr>
            <p:spPr bwMode="auto">
              <a:xfrm>
                <a:off x="2814" y="1541"/>
                <a:ext cx="132" cy="38"/>
              </a:xfrm>
              <a:custGeom>
                <a:avLst/>
                <a:gdLst>
                  <a:gd name="T0" fmla="*/ 154 w 53"/>
                  <a:gd name="T1" fmla="*/ 52 h 14"/>
                  <a:gd name="T2" fmla="*/ 154 w 53"/>
                  <a:gd name="T3" fmla="*/ 52 h 14"/>
                  <a:gd name="T4" fmla="*/ 0 w 53"/>
                  <a:gd name="T5" fmla="*/ 22 h 14"/>
                  <a:gd name="T6" fmla="*/ 0 w 53"/>
                  <a:gd name="T7" fmla="*/ 90 h 14"/>
                  <a:gd name="T8" fmla="*/ 154 w 53"/>
                  <a:gd name="T9" fmla="*/ 103 h 14"/>
                  <a:gd name="T10" fmla="*/ 154 w 53"/>
                  <a:gd name="T11" fmla="*/ 103 h 14"/>
                  <a:gd name="T12" fmla="*/ 316 w 53"/>
                  <a:gd name="T13" fmla="*/ 90 h 14"/>
                  <a:gd name="T14" fmla="*/ 329 w 53"/>
                  <a:gd name="T15" fmla="*/ 0 h 14"/>
                  <a:gd name="T16" fmla="*/ 329 w 53"/>
                  <a:gd name="T17" fmla="*/ 0 h 14"/>
                  <a:gd name="T18" fmla="*/ 324 w 53"/>
                  <a:gd name="T19" fmla="*/ 14 h 14"/>
                  <a:gd name="T20" fmla="*/ 154 w 53"/>
                  <a:gd name="T21" fmla="*/ 5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4"/>
                  <a:gd name="T35" fmla="*/ 53 w 5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4"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13" y="7"/>
                      <a:pt x="5" y="6"/>
                      <a:pt x="0" y="3"/>
                    </a:cubicBezTo>
                    <a:cubicBezTo>
                      <a:pt x="1" y="6"/>
                      <a:pt x="1" y="10"/>
                      <a:pt x="0" y="12"/>
                    </a:cubicBezTo>
                    <a:cubicBezTo>
                      <a:pt x="3" y="11"/>
                      <a:pt x="6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46" y="14"/>
                      <a:pt x="48" y="10"/>
                      <a:pt x="51" y="12"/>
                    </a:cubicBezTo>
                    <a:cubicBezTo>
                      <a:pt x="49" y="9"/>
                      <a:pt x="49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2"/>
                    </a:cubicBezTo>
                    <a:cubicBezTo>
                      <a:pt x="47" y="6"/>
                      <a:pt x="38" y="7"/>
                      <a:pt x="25" y="7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2" name="Freeform 37"/>
              <p:cNvSpPr/>
              <p:nvPr/>
            </p:nvSpPr>
            <p:spPr bwMode="auto">
              <a:xfrm>
                <a:off x="2811" y="1464"/>
                <a:ext cx="135" cy="40"/>
              </a:xfrm>
              <a:custGeom>
                <a:avLst/>
                <a:gdLst>
                  <a:gd name="T0" fmla="*/ 338 w 54"/>
                  <a:gd name="T1" fmla="*/ 0 h 15"/>
                  <a:gd name="T2" fmla="*/ 333 w 54"/>
                  <a:gd name="T3" fmla="*/ 13 h 15"/>
                  <a:gd name="T4" fmla="*/ 163 w 54"/>
                  <a:gd name="T5" fmla="*/ 51 h 15"/>
                  <a:gd name="T6" fmla="*/ 163 w 54"/>
                  <a:gd name="T7" fmla="*/ 51 h 15"/>
                  <a:gd name="T8" fmla="*/ 8 w 54"/>
                  <a:gd name="T9" fmla="*/ 21 h 15"/>
                  <a:gd name="T10" fmla="*/ 0 w 54"/>
                  <a:gd name="T11" fmla="*/ 93 h 15"/>
                  <a:gd name="T12" fmla="*/ 163 w 54"/>
                  <a:gd name="T13" fmla="*/ 107 h 15"/>
                  <a:gd name="T14" fmla="*/ 163 w 54"/>
                  <a:gd name="T15" fmla="*/ 107 h 15"/>
                  <a:gd name="T16" fmla="*/ 333 w 54"/>
                  <a:gd name="T17" fmla="*/ 99 h 15"/>
                  <a:gd name="T18" fmla="*/ 338 w 54"/>
                  <a:gd name="T19" fmla="*/ 99 h 15"/>
                  <a:gd name="T20" fmla="*/ 338 w 54"/>
                  <a:gd name="T21" fmla="*/ 99 h 15"/>
                  <a:gd name="T22" fmla="*/ 338 w 54"/>
                  <a:gd name="T23" fmla="*/ 8 h 15"/>
                  <a:gd name="T24" fmla="*/ 338 w 54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5"/>
                  <a:gd name="T41" fmla="*/ 54 w 5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5">
                    <a:moveTo>
                      <a:pt x="54" y="0"/>
                    </a:moveTo>
                    <a:cubicBezTo>
                      <a:pt x="53" y="1"/>
                      <a:pt x="53" y="1"/>
                      <a:pt x="53" y="2"/>
                    </a:cubicBezTo>
                    <a:cubicBezTo>
                      <a:pt x="48" y="6"/>
                      <a:pt x="39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4" y="7"/>
                      <a:pt x="6" y="6"/>
                      <a:pt x="1" y="3"/>
                    </a:cubicBezTo>
                    <a:cubicBezTo>
                      <a:pt x="3" y="6"/>
                      <a:pt x="2" y="11"/>
                      <a:pt x="0" y="13"/>
                    </a:cubicBezTo>
                    <a:cubicBezTo>
                      <a:pt x="3" y="12"/>
                      <a:pt x="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48" y="15"/>
                      <a:pt x="49" y="11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1" y="12"/>
                      <a:pt x="49" y="5"/>
                      <a:pt x="54" y="1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3" name="Freeform 38"/>
              <p:cNvSpPr/>
              <p:nvPr/>
            </p:nvSpPr>
            <p:spPr bwMode="auto">
              <a:xfrm>
                <a:off x="2811" y="1387"/>
                <a:ext cx="135" cy="32"/>
              </a:xfrm>
              <a:custGeom>
                <a:avLst/>
                <a:gdLst>
                  <a:gd name="T0" fmla="*/ 325 w 54"/>
                  <a:gd name="T1" fmla="*/ 0 h 12"/>
                  <a:gd name="T2" fmla="*/ 163 w 54"/>
                  <a:gd name="T3" fmla="*/ 35 h 12"/>
                  <a:gd name="T4" fmla="*/ 163 w 54"/>
                  <a:gd name="T5" fmla="*/ 35 h 12"/>
                  <a:gd name="T6" fmla="*/ 8 w 54"/>
                  <a:gd name="T7" fmla="*/ 8 h 12"/>
                  <a:gd name="T8" fmla="*/ 0 w 54"/>
                  <a:gd name="T9" fmla="*/ 72 h 12"/>
                  <a:gd name="T10" fmla="*/ 163 w 54"/>
                  <a:gd name="T11" fmla="*/ 85 h 12"/>
                  <a:gd name="T12" fmla="*/ 163 w 54"/>
                  <a:gd name="T13" fmla="*/ 85 h 12"/>
                  <a:gd name="T14" fmla="*/ 333 w 54"/>
                  <a:gd name="T15" fmla="*/ 77 h 12"/>
                  <a:gd name="T16" fmla="*/ 338 w 54"/>
                  <a:gd name="T17" fmla="*/ 85 h 12"/>
                  <a:gd name="T18" fmla="*/ 338 w 54"/>
                  <a:gd name="T19" fmla="*/ 77 h 12"/>
                  <a:gd name="T20" fmla="*/ 325 w 5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12"/>
                  <a:gd name="T35" fmla="*/ 54 w 5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12">
                    <a:moveTo>
                      <a:pt x="52" y="0"/>
                    </a:moveTo>
                    <a:cubicBezTo>
                      <a:pt x="47" y="4"/>
                      <a:pt x="39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5"/>
                      <a:pt x="6" y="4"/>
                      <a:pt x="1" y="1"/>
                    </a:cubicBezTo>
                    <a:cubicBezTo>
                      <a:pt x="2" y="4"/>
                      <a:pt x="2" y="8"/>
                      <a:pt x="0" y="10"/>
                    </a:cubicBezTo>
                    <a:cubicBezTo>
                      <a:pt x="3" y="9"/>
                      <a:pt x="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48" y="12"/>
                      <a:pt x="49" y="8"/>
                      <a:pt x="53" y="11"/>
                    </a:cubicBezTo>
                    <a:cubicBezTo>
                      <a:pt x="53" y="11"/>
                      <a:pt x="54" y="11"/>
                      <a:pt x="54" y="12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9"/>
                      <a:pt x="50" y="4"/>
                      <a:pt x="52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4" name="Freeform 39"/>
              <p:cNvSpPr/>
              <p:nvPr/>
            </p:nvSpPr>
            <p:spPr bwMode="auto">
              <a:xfrm>
                <a:off x="2809" y="1309"/>
                <a:ext cx="137" cy="35"/>
              </a:xfrm>
              <a:custGeom>
                <a:avLst/>
                <a:gdLst>
                  <a:gd name="T0" fmla="*/ 329 w 55"/>
                  <a:gd name="T1" fmla="*/ 0 h 13"/>
                  <a:gd name="T2" fmla="*/ 167 w 55"/>
                  <a:gd name="T3" fmla="*/ 35 h 13"/>
                  <a:gd name="T4" fmla="*/ 167 w 55"/>
                  <a:gd name="T5" fmla="*/ 35 h 13"/>
                  <a:gd name="T6" fmla="*/ 12 w 55"/>
                  <a:gd name="T7" fmla="*/ 8 h 13"/>
                  <a:gd name="T8" fmla="*/ 0 w 55"/>
                  <a:gd name="T9" fmla="*/ 86 h 13"/>
                  <a:gd name="T10" fmla="*/ 167 w 55"/>
                  <a:gd name="T11" fmla="*/ 94 h 13"/>
                  <a:gd name="T12" fmla="*/ 167 w 55"/>
                  <a:gd name="T13" fmla="*/ 94 h 13"/>
                  <a:gd name="T14" fmla="*/ 336 w 55"/>
                  <a:gd name="T15" fmla="*/ 86 h 13"/>
                  <a:gd name="T16" fmla="*/ 341 w 55"/>
                  <a:gd name="T17" fmla="*/ 86 h 13"/>
                  <a:gd name="T18" fmla="*/ 341 w 55"/>
                  <a:gd name="T19" fmla="*/ 86 h 13"/>
                  <a:gd name="T20" fmla="*/ 329 w 55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3"/>
                  <a:gd name="T35" fmla="*/ 55 w 55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3">
                    <a:moveTo>
                      <a:pt x="53" y="0"/>
                    </a:moveTo>
                    <a:cubicBezTo>
                      <a:pt x="49" y="4"/>
                      <a:pt x="40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5" y="5"/>
                      <a:pt x="7" y="4"/>
                      <a:pt x="2" y="1"/>
                    </a:cubicBezTo>
                    <a:cubicBezTo>
                      <a:pt x="4" y="5"/>
                      <a:pt x="2" y="10"/>
                      <a:pt x="0" y="12"/>
                    </a:cubicBezTo>
                    <a:cubicBezTo>
                      <a:pt x="4" y="9"/>
                      <a:pt x="5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9" y="13"/>
                      <a:pt x="50" y="9"/>
                      <a:pt x="54" y="12"/>
                    </a:cubicBezTo>
                    <a:cubicBezTo>
                      <a:pt x="54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2" y="10"/>
                      <a:pt x="51" y="4"/>
                      <a:pt x="53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5" name="Freeform 40"/>
              <p:cNvSpPr/>
              <p:nvPr/>
            </p:nvSpPr>
            <p:spPr bwMode="auto">
              <a:xfrm>
                <a:off x="2811" y="1629"/>
                <a:ext cx="133" cy="32"/>
              </a:xfrm>
              <a:custGeom>
                <a:avLst/>
                <a:gdLst>
                  <a:gd name="T0" fmla="*/ 163 w 53"/>
                  <a:gd name="T1" fmla="*/ 85 h 12"/>
                  <a:gd name="T2" fmla="*/ 163 w 53"/>
                  <a:gd name="T3" fmla="*/ 85 h 12"/>
                  <a:gd name="T4" fmla="*/ 334 w 53"/>
                  <a:gd name="T5" fmla="*/ 77 h 12"/>
                  <a:gd name="T6" fmla="*/ 326 w 53"/>
                  <a:gd name="T7" fmla="*/ 0 h 12"/>
                  <a:gd name="T8" fmla="*/ 163 w 53"/>
                  <a:gd name="T9" fmla="*/ 35 h 12"/>
                  <a:gd name="T10" fmla="*/ 163 w 53"/>
                  <a:gd name="T11" fmla="*/ 35 h 12"/>
                  <a:gd name="T12" fmla="*/ 8 w 53"/>
                  <a:gd name="T13" fmla="*/ 8 h 12"/>
                  <a:gd name="T14" fmla="*/ 0 w 53"/>
                  <a:gd name="T15" fmla="*/ 72 h 12"/>
                  <a:gd name="T16" fmla="*/ 163 w 53"/>
                  <a:gd name="T17" fmla="*/ 85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2"/>
                  <a:gd name="T29" fmla="*/ 53 w 5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2"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47" y="12"/>
                      <a:pt x="49" y="8"/>
                      <a:pt x="53" y="11"/>
                    </a:cubicBezTo>
                    <a:cubicBezTo>
                      <a:pt x="51" y="8"/>
                      <a:pt x="50" y="3"/>
                      <a:pt x="52" y="0"/>
                    </a:cubicBezTo>
                    <a:cubicBezTo>
                      <a:pt x="48" y="4"/>
                      <a:pt x="39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5"/>
                      <a:pt x="6" y="4"/>
                      <a:pt x="1" y="1"/>
                    </a:cubicBezTo>
                    <a:cubicBezTo>
                      <a:pt x="2" y="4"/>
                      <a:pt x="2" y="8"/>
                      <a:pt x="0" y="10"/>
                    </a:cubicBezTo>
                    <a:cubicBezTo>
                      <a:pt x="4" y="9"/>
                      <a:pt x="7" y="12"/>
                      <a:pt x="26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6" name="Freeform 41"/>
              <p:cNvSpPr/>
              <p:nvPr/>
            </p:nvSpPr>
            <p:spPr bwMode="auto">
              <a:xfrm>
                <a:off x="2814" y="1541"/>
                <a:ext cx="132" cy="38"/>
              </a:xfrm>
              <a:custGeom>
                <a:avLst/>
                <a:gdLst>
                  <a:gd name="T0" fmla="*/ 154 w 53"/>
                  <a:gd name="T1" fmla="*/ 52 h 14"/>
                  <a:gd name="T2" fmla="*/ 154 w 53"/>
                  <a:gd name="T3" fmla="*/ 52 h 14"/>
                  <a:gd name="T4" fmla="*/ 0 w 53"/>
                  <a:gd name="T5" fmla="*/ 22 h 14"/>
                  <a:gd name="T6" fmla="*/ 0 w 53"/>
                  <a:gd name="T7" fmla="*/ 90 h 14"/>
                  <a:gd name="T8" fmla="*/ 154 w 53"/>
                  <a:gd name="T9" fmla="*/ 103 h 14"/>
                  <a:gd name="T10" fmla="*/ 154 w 53"/>
                  <a:gd name="T11" fmla="*/ 103 h 14"/>
                  <a:gd name="T12" fmla="*/ 316 w 53"/>
                  <a:gd name="T13" fmla="*/ 90 h 14"/>
                  <a:gd name="T14" fmla="*/ 329 w 53"/>
                  <a:gd name="T15" fmla="*/ 0 h 14"/>
                  <a:gd name="T16" fmla="*/ 329 w 53"/>
                  <a:gd name="T17" fmla="*/ 0 h 14"/>
                  <a:gd name="T18" fmla="*/ 324 w 53"/>
                  <a:gd name="T19" fmla="*/ 14 h 14"/>
                  <a:gd name="T20" fmla="*/ 154 w 53"/>
                  <a:gd name="T21" fmla="*/ 5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4"/>
                  <a:gd name="T35" fmla="*/ 53 w 5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4"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13" y="7"/>
                      <a:pt x="5" y="6"/>
                      <a:pt x="0" y="3"/>
                    </a:cubicBezTo>
                    <a:cubicBezTo>
                      <a:pt x="1" y="6"/>
                      <a:pt x="1" y="10"/>
                      <a:pt x="0" y="12"/>
                    </a:cubicBezTo>
                    <a:cubicBezTo>
                      <a:pt x="3" y="11"/>
                      <a:pt x="6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46" y="14"/>
                      <a:pt x="48" y="10"/>
                      <a:pt x="51" y="12"/>
                    </a:cubicBezTo>
                    <a:cubicBezTo>
                      <a:pt x="49" y="9"/>
                      <a:pt x="49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2"/>
                    </a:cubicBezTo>
                    <a:cubicBezTo>
                      <a:pt x="47" y="6"/>
                      <a:pt x="38" y="7"/>
                      <a:pt x="2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7" name="Freeform 42"/>
              <p:cNvSpPr/>
              <p:nvPr/>
            </p:nvSpPr>
            <p:spPr bwMode="auto">
              <a:xfrm>
                <a:off x="2811" y="1464"/>
                <a:ext cx="135" cy="40"/>
              </a:xfrm>
              <a:custGeom>
                <a:avLst/>
                <a:gdLst>
                  <a:gd name="T0" fmla="*/ 338 w 54"/>
                  <a:gd name="T1" fmla="*/ 0 h 15"/>
                  <a:gd name="T2" fmla="*/ 333 w 54"/>
                  <a:gd name="T3" fmla="*/ 13 h 15"/>
                  <a:gd name="T4" fmla="*/ 163 w 54"/>
                  <a:gd name="T5" fmla="*/ 51 h 15"/>
                  <a:gd name="T6" fmla="*/ 163 w 54"/>
                  <a:gd name="T7" fmla="*/ 51 h 15"/>
                  <a:gd name="T8" fmla="*/ 8 w 54"/>
                  <a:gd name="T9" fmla="*/ 21 h 15"/>
                  <a:gd name="T10" fmla="*/ 0 w 54"/>
                  <a:gd name="T11" fmla="*/ 93 h 15"/>
                  <a:gd name="T12" fmla="*/ 163 w 54"/>
                  <a:gd name="T13" fmla="*/ 107 h 15"/>
                  <a:gd name="T14" fmla="*/ 163 w 54"/>
                  <a:gd name="T15" fmla="*/ 107 h 15"/>
                  <a:gd name="T16" fmla="*/ 333 w 54"/>
                  <a:gd name="T17" fmla="*/ 99 h 15"/>
                  <a:gd name="T18" fmla="*/ 338 w 54"/>
                  <a:gd name="T19" fmla="*/ 99 h 15"/>
                  <a:gd name="T20" fmla="*/ 338 w 54"/>
                  <a:gd name="T21" fmla="*/ 99 h 15"/>
                  <a:gd name="T22" fmla="*/ 338 w 54"/>
                  <a:gd name="T23" fmla="*/ 8 h 15"/>
                  <a:gd name="T24" fmla="*/ 338 w 54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5"/>
                  <a:gd name="T41" fmla="*/ 54 w 5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5">
                    <a:moveTo>
                      <a:pt x="54" y="0"/>
                    </a:moveTo>
                    <a:cubicBezTo>
                      <a:pt x="53" y="1"/>
                      <a:pt x="53" y="1"/>
                      <a:pt x="53" y="2"/>
                    </a:cubicBezTo>
                    <a:cubicBezTo>
                      <a:pt x="48" y="6"/>
                      <a:pt x="39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4" y="7"/>
                      <a:pt x="6" y="6"/>
                      <a:pt x="1" y="3"/>
                    </a:cubicBezTo>
                    <a:cubicBezTo>
                      <a:pt x="3" y="6"/>
                      <a:pt x="2" y="11"/>
                      <a:pt x="0" y="13"/>
                    </a:cubicBezTo>
                    <a:cubicBezTo>
                      <a:pt x="3" y="12"/>
                      <a:pt x="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48" y="15"/>
                      <a:pt x="49" y="11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1" y="12"/>
                      <a:pt x="49" y="5"/>
                      <a:pt x="54" y="1"/>
                    </a:cubicBezTo>
                    <a:lnTo>
                      <a:pt x="5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8" name="Freeform 43"/>
              <p:cNvSpPr/>
              <p:nvPr/>
            </p:nvSpPr>
            <p:spPr bwMode="auto">
              <a:xfrm>
                <a:off x="2896" y="1947"/>
                <a:ext cx="90" cy="50"/>
              </a:xfrm>
              <a:custGeom>
                <a:avLst/>
                <a:gdLst>
                  <a:gd name="T0" fmla="*/ 225 w 36"/>
                  <a:gd name="T1" fmla="*/ 63 h 19"/>
                  <a:gd name="T2" fmla="*/ 200 w 36"/>
                  <a:gd name="T3" fmla="*/ 0 h 19"/>
                  <a:gd name="T4" fmla="*/ 200 w 36"/>
                  <a:gd name="T5" fmla="*/ 0 h 19"/>
                  <a:gd name="T6" fmla="*/ 130 w 36"/>
                  <a:gd name="T7" fmla="*/ 42 h 19"/>
                  <a:gd name="T8" fmla="*/ 0 w 36"/>
                  <a:gd name="T9" fmla="*/ 76 h 19"/>
                  <a:gd name="T10" fmla="*/ 18 w 36"/>
                  <a:gd name="T11" fmla="*/ 132 h 19"/>
                  <a:gd name="T12" fmla="*/ 118 w 36"/>
                  <a:gd name="T13" fmla="*/ 97 h 19"/>
                  <a:gd name="T14" fmla="*/ 225 w 36"/>
                  <a:gd name="T15" fmla="*/ 63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36" y="9"/>
                    </a:moveTo>
                    <a:cubicBezTo>
                      <a:pt x="33" y="5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4"/>
                      <a:pt x="26" y="5"/>
                      <a:pt x="21" y="6"/>
                    </a:cubicBezTo>
                    <a:cubicBezTo>
                      <a:pt x="15" y="8"/>
                      <a:pt x="5" y="13"/>
                      <a:pt x="0" y="11"/>
                    </a:cubicBezTo>
                    <a:cubicBezTo>
                      <a:pt x="2" y="14"/>
                      <a:pt x="3" y="18"/>
                      <a:pt x="3" y="19"/>
                    </a:cubicBezTo>
                    <a:cubicBezTo>
                      <a:pt x="5" y="16"/>
                      <a:pt x="11" y="16"/>
                      <a:pt x="19" y="14"/>
                    </a:cubicBezTo>
                    <a:cubicBezTo>
                      <a:pt x="26" y="12"/>
                      <a:pt x="32" y="9"/>
                      <a:pt x="36" y="9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9" name="Freeform 44"/>
              <p:cNvSpPr/>
              <p:nvPr/>
            </p:nvSpPr>
            <p:spPr bwMode="auto">
              <a:xfrm>
                <a:off x="2766" y="1997"/>
                <a:ext cx="95" cy="51"/>
              </a:xfrm>
              <a:custGeom>
                <a:avLst/>
                <a:gdLst>
                  <a:gd name="T0" fmla="*/ 0 w 38"/>
                  <a:gd name="T1" fmla="*/ 72 h 19"/>
                  <a:gd name="T2" fmla="*/ 125 w 38"/>
                  <a:gd name="T3" fmla="*/ 102 h 19"/>
                  <a:gd name="T4" fmla="*/ 225 w 38"/>
                  <a:gd name="T5" fmla="*/ 137 h 19"/>
                  <a:gd name="T6" fmla="*/ 238 w 38"/>
                  <a:gd name="T7" fmla="*/ 94 h 19"/>
                  <a:gd name="T8" fmla="*/ 238 w 38"/>
                  <a:gd name="T9" fmla="*/ 86 h 19"/>
                  <a:gd name="T10" fmla="*/ 113 w 38"/>
                  <a:gd name="T11" fmla="*/ 51 h 19"/>
                  <a:gd name="T12" fmla="*/ 18 w 38"/>
                  <a:gd name="T13" fmla="*/ 0 h 19"/>
                  <a:gd name="T14" fmla="*/ 18 w 38"/>
                  <a:gd name="T15" fmla="*/ 0 h 19"/>
                  <a:gd name="T16" fmla="*/ 0 w 38"/>
                  <a:gd name="T17" fmla="*/ 72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9"/>
                  <a:gd name="T29" fmla="*/ 38 w 3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9">
                    <a:moveTo>
                      <a:pt x="0" y="10"/>
                    </a:moveTo>
                    <a:cubicBezTo>
                      <a:pt x="4" y="7"/>
                      <a:pt x="11" y="12"/>
                      <a:pt x="20" y="14"/>
                    </a:cubicBezTo>
                    <a:cubicBezTo>
                      <a:pt x="27" y="16"/>
                      <a:pt x="33" y="17"/>
                      <a:pt x="36" y="19"/>
                    </a:cubicBezTo>
                    <a:cubicBezTo>
                      <a:pt x="35" y="15"/>
                      <a:pt x="38" y="13"/>
                      <a:pt x="38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3" y="14"/>
                      <a:pt x="23" y="8"/>
                      <a:pt x="18" y="7"/>
                    </a:cubicBezTo>
                    <a:cubicBezTo>
                      <a:pt x="12" y="5"/>
                      <a:pt x="4" y="4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0" name="Freeform 45"/>
              <p:cNvSpPr/>
              <p:nvPr/>
            </p:nvSpPr>
            <p:spPr bwMode="auto">
              <a:xfrm>
                <a:off x="2784" y="1957"/>
                <a:ext cx="87" cy="43"/>
              </a:xfrm>
              <a:custGeom>
                <a:avLst/>
                <a:gdLst>
                  <a:gd name="T0" fmla="*/ 75 w 35"/>
                  <a:gd name="T1" fmla="*/ 30 h 16"/>
                  <a:gd name="T2" fmla="*/ 5 w 35"/>
                  <a:gd name="T3" fmla="*/ 0 h 16"/>
                  <a:gd name="T4" fmla="*/ 0 w 35"/>
                  <a:gd name="T5" fmla="*/ 43 h 16"/>
                  <a:gd name="T6" fmla="*/ 112 w 35"/>
                  <a:gd name="T7" fmla="*/ 81 h 16"/>
                  <a:gd name="T8" fmla="*/ 211 w 35"/>
                  <a:gd name="T9" fmla="*/ 116 h 16"/>
                  <a:gd name="T10" fmla="*/ 216 w 35"/>
                  <a:gd name="T11" fmla="*/ 73 h 16"/>
                  <a:gd name="T12" fmla="*/ 216 w 35"/>
                  <a:gd name="T13" fmla="*/ 65 h 16"/>
                  <a:gd name="T14" fmla="*/ 75 w 35"/>
                  <a:gd name="T15" fmla="*/ 3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6"/>
                  <a:gd name="T26" fmla="*/ 35 w 35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6">
                    <a:moveTo>
                      <a:pt x="12" y="4"/>
                    </a:moveTo>
                    <a:cubicBezTo>
                      <a:pt x="9" y="3"/>
                      <a:pt x="4" y="2"/>
                      <a:pt x="1" y="0"/>
                    </a:cubicBezTo>
                    <a:cubicBezTo>
                      <a:pt x="2" y="3"/>
                      <a:pt x="2" y="5"/>
                      <a:pt x="0" y="6"/>
                    </a:cubicBezTo>
                    <a:cubicBezTo>
                      <a:pt x="4" y="5"/>
                      <a:pt x="10" y="9"/>
                      <a:pt x="18" y="11"/>
                    </a:cubicBezTo>
                    <a:cubicBezTo>
                      <a:pt x="26" y="13"/>
                      <a:pt x="32" y="14"/>
                      <a:pt x="34" y="16"/>
                    </a:cubicBezTo>
                    <a:cubicBezTo>
                      <a:pt x="34" y="12"/>
                      <a:pt x="35" y="10"/>
                      <a:pt x="35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0" y="11"/>
                      <a:pt x="18" y="5"/>
                      <a:pt x="12" y="4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1" name="Freeform 46"/>
              <p:cNvSpPr/>
              <p:nvPr/>
            </p:nvSpPr>
            <p:spPr bwMode="auto">
              <a:xfrm>
                <a:off x="2906" y="2000"/>
                <a:ext cx="98" cy="45"/>
              </a:xfrm>
              <a:custGeom>
                <a:avLst/>
                <a:gdLst>
                  <a:gd name="T0" fmla="*/ 133 w 39"/>
                  <a:gd name="T1" fmla="*/ 85 h 17"/>
                  <a:gd name="T2" fmla="*/ 246 w 39"/>
                  <a:gd name="T3" fmla="*/ 50 h 17"/>
                  <a:gd name="T4" fmla="*/ 226 w 39"/>
                  <a:gd name="T5" fmla="*/ 0 h 17"/>
                  <a:gd name="T6" fmla="*/ 146 w 39"/>
                  <a:gd name="T7" fmla="*/ 29 h 17"/>
                  <a:gd name="T8" fmla="*/ 0 w 39"/>
                  <a:gd name="T9" fmla="*/ 56 h 17"/>
                  <a:gd name="T10" fmla="*/ 0 w 39"/>
                  <a:gd name="T11" fmla="*/ 64 h 17"/>
                  <a:gd name="T12" fmla="*/ 25 w 39"/>
                  <a:gd name="T13" fmla="*/ 119 h 17"/>
                  <a:gd name="T14" fmla="*/ 133 w 39"/>
                  <a:gd name="T15" fmla="*/ 85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17"/>
                  <a:gd name="T26" fmla="*/ 39 w 3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17">
                    <a:moveTo>
                      <a:pt x="21" y="12"/>
                    </a:moveTo>
                    <a:cubicBezTo>
                      <a:pt x="29" y="9"/>
                      <a:pt x="35" y="6"/>
                      <a:pt x="39" y="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2"/>
                      <a:pt x="27" y="3"/>
                      <a:pt x="23" y="4"/>
                    </a:cubicBezTo>
                    <a:cubicBezTo>
                      <a:pt x="16" y="6"/>
                      <a:pt x="4" y="14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12"/>
                      <a:pt x="3" y="15"/>
                      <a:pt x="4" y="17"/>
                    </a:cubicBezTo>
                    <a:cubicBezTo>
                      <a:pt x="6" y="14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2" name="Freeform 47"/>
              <p:cNvSpPr/>
              <p:nvPr/>
            </p:nvSpPr>
            <p:spPr bwMode="auto">
              <a:xfrm>
                <a:off x="2766" y="2024"/>
                <a:ext cx="1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9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3" name="Freeform 48"/>
              <p:cNvSpPr/>
              <p:nvPr/>
            </p:nvSpPr>
            <p:spPr bwMode="auto">
              <a:xfrm>
                <a:off x="2786" y="1891"/>
                <a:ext cx="180" cy="66"/>
              </a:xfrm>
              <a:custGeom>
                <a:avLst/>
                <a:gdLst>
                  <a:gd name="T0" fmla="*/ 355 w 72"/>
                  <a:gd name="T1" fmla="*/ 119 h 25"/>
                  <a:gd name="T2" fmla="*/ 450 w 72"/>
                  <a:gd name="T3" fmla="*/ 77 h 25"/>
                  <a:gd name="T4" fmla="*/ 408 w 72"/>
                  <a:gd name="T5" fmla="*/ 0 h 25"/>
                  <a:gd name="T6" fmla="*/ 393 w 72"/>
                  <a:gd name="T7" fmla="*/ 29 h 25"/>
                  <a:gd name="T8" fmla="*/ 225 w 72"/>
                  <a:gd name="T9" fmla="*/ 111 h 25"/>
                  <a:gd name="T10" fmla="*/ 225 w 72"/>
                  <a:gd name="T11" fmla="*/ 111 h 25"/>
                  <a:gd name="T12" fmla="*/ 58 w 72"/>
                  <a:gd name="T13" fmla="*/ 29 h 25"/>
                  <a:gd name="T14" fmla="*/ 38 w 72"/>
                  <a:gd name="T15" fmla="*/ 0 h 25"/>
                  <a:gd name="T16" fmla="*/ 0 w 72"/>
                  <a:gd name="T17" fmla="*/ 98 h 25"/>
                  <a:gd name="T18" fmla="*/ 118 w 72"/>
                  <a:gd name="T19" fmla="*/ 140 h 25"/>
                  <a:gd name="T20" fmla="*/ 225 w 72"/>
                  <a:gd name="T21" fmla="*/ 174 h 25"/>
                  <a:gd name="T22" fmla="*/ 263 w 72"/>
                  <a:gd name="T23" fmla="*/ 153 h 25"/>
                  <a:gd name="T24" fmla="*/ 355 w 72"/>
                  <a:gd name="T25" fmla="*/ 119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5"/>
                  <a:gd name="T41" fmla="*/ 72 w 72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5">
                    <a:moveTo>
                      <a:pt x="57" y="17"/>
                    </a:moveTo>
                    <a:cubicBezTo>
                      <a:pt x="63" y="15"/>
                      <a:pt x="68" y="11"/>
                      <a:pt x="72" y="11"/>
                    </a:cubicBezTo>
                    <a:cubicBezTo>
                      <a:pt x="69" y="9"/>
                      <a:pt x="66" y="4"/>
                      <a:pt x="65" y="0"/>
                    </a:cubicBezTo>
                    <a:cubicBezTo>
                      <a:pt x="65" y="1"/>
                      <a:pt x="64" y="3"/>
                      <a:pt x="63" y="4"/>
                    </a:cubicBezTo>
                    <a:cubicBezTo>
                      <a:pt x="58" y="8"/>
                      <a:pt x="49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23" y="16"/>
                      <a:pt x="14" y="8"/>
                      <a:pt x="9" y="4"/>
                    </a:cubicBezTo>
                    <a:cubicBezTo>
                      <a:pt x="8" y="3"/>
                      <a:pt x="7" y="1"/>
                      <a:pt x="6" y="0"/>
                    </a:cubicBezTo>
                    <a:cubicBezTo>
                      <a:pt x="5" y="10"/>
                      <a:pt x="0" y="14"/>
                      <a:pt x="0" y="14"/>
                    </a:cubicBezTo>
                    <a:cubicBezTo>
                      <a:pt x="6" y="13"/>
                      <a:pt x="8" y="17"/>
                      <a:pt x="19" y="20"/>
                    </a:cubicBezTo>
                    <a:cubicBezTo>
                      <a:pt x="29" y="22"/>
                      <a:pt x="34" y="21"/>
                      <a:pt x="36" y="25"/>
                    </a:cubicBezTo>
                    <a:cubicBezTo>
                      <a:pt x="37" y="20"/>
                      <a:pt x="40" y="21"/>
                      <a:pt x="42" y="22"/>
                    </a:cubicBezTo>
                    <a:cubicBezTo>
                      <a:pt x="44" y="19"/>
                      <a:pt x="49" y="19"/>
                      <a:pt x="57" y="17"/>
                    </a:cubicBezTo>
                    <a:close/>
                  </a:path>
                </a:pathLst>
              </a:custGeom>
              <a:solidFill>
                <a:srgbClr val="B6C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4" name="Freeform 49"/>
              <p:cNvSpPr/>
              <p:nvPr/>
            </p:nvSpPr>
            <p:spPr bwMode="auto">
              <a:xfrm>
                <a:off x="2896" y="1947"/>
                <a:ext cx="90" cy="50"/>
              </a:xfrm>
              <a:custGeom>
                <a:avLst/>
                <a:gdLst>
                  <a:gd name="T0" fmla="*/ 225 w 36"/>
                  <a:gd name="T1" fmla="*/ 63 h 19"/>
                  <a:gd name="T2" fmla="*/ 200 w 36"/>
                  <a:gd name="T3" fmla="*/ 0 h 19"/>
                  <a:gd name="T4" fmla="*/ 200 w 36"/>
                  <a:gd name="T5" fmla="*/ 0 h 19"/>
                  <a:gd name="T6" fmla="*/ 130 w 36"/>
                  <a:gd name="T7" fmla="*/ 42 h 19"/>
                  <a:gd name="T8" fmla="*/ 0 w 36"/>
                  <a:gd name="T9" fmla="*/ 76 h 19"/>
                  <a:gd name="T10" fmla="*/ 18 w 36"/>
                  <a:gd name="T11" fmla="*/ 132 h 19"/>
                  <a:gd name="T12" fmla="*/ 118 w 36"/>
                  <a:gd name="T13" fmla="*/ 97 h 19"/>
                  <a:gd name="T14" fmla="*/ 225 w 36"/>
                  <a:gd name="T15" fmla="*/ 63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36" y="9"/>
                    </a:moveTo>
                    <a:cubicBezTo>
                      <a:pt x="33" y="5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4"/>
                      <a:pt x="26" y="5"/>
                      <a:pt x="21" y="6"/>
                    </a:cubicBezTo>
                    <a:cubicBezTo>
                      <a:pt x="15" y="8"/>
                      <a:pt x="5" y="13"/>
                      <a:pt x="0" y="11"/>
                    </a:cubicBezTo>
                    <a:cubicBezTo>
                      <a:pt x="2" y="14"/>
                      <a:pt x="3" y="18"/>
                      <a:pt x="3" y="19"/>
                    </a:cubicBezTo>
                    <a:cubicBezTo>
                      <a:pt x="5" y="16"/>
                      <a:pt x="11" y="16"/>
                      <a:pt x="19" y="14"/>
                    </a:cubicBezTo>
                    <a:cubicBezTo>
                      <a:pt x="26" y="12"/>
                      <a:pt x="32" y="9"/>
                      <a:pt x="36" y="9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5" name="Freeform 50"/>
              <p:cNvSpPr/>
              <p:nvPr/>
            </p:nvSpPr>
            <p:spPr bwMode="auto">
              <a:xfrm>
                <a:off x="2766" y="1997"/>
                <a:ext cx="95" cy="51"/>
              </a:xfrm>
              <a:custGeom>
                <a:avLst/>
                <a:gdLst>
                  <a:gd name="T0" fmla="*/ 0 w 38"/>
                  <a:gd name="T1" fmla="*/ 72 h 19"/>
                  <a:gd name="T2" fmla="*/ 125 w 38"/>
                  <a:gd name="T3" fmla="*/ 102 h 19"/>
                  <a:gd name="T4" fmla="*/ 225 w 38"/>
                  <a:gd name="T5" fmla="*/ 137 h 19"/>
                  <a:gd name="T6" fmla="*/ 238 w 38"/>
                  <a:gd name="T7" fmla="*/ 94 h 19"/>
                  <a:gd name="T8" fmla="*/ 238 w 38"/>
                  <a:gd name="T9" fmla="*/ 86 h 19"/>
                  <a:gd name="T10" fmla="*/ 113 w 38"/>
                  <a:gd name="T11" fmla="*/ 51 h 19"/>
                  <a:gd name="T12" fmla="*/ 18 w 38"/>
                  <a:gd name="T13" fmla="*/ 0 h 19"/>
                  <a:gd name="T14" fmla="*/ 18 w 38"/>
                  <a:gd name="T15" fmla="*/ 0 h 19"/>
                  <a:gd name="T16" fmla="*/ 0 w 38"/>
                  <a:gd name="T17" fmla="*/ 72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9"/>
                  <a:gd name="T29" fmla="*/ 38 w 3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9">
                    <a:moveTo>
                      <a:pt x="0" y="10"/>
                    </a:moveTo>
                    <a:cubicBezTo>
                      <a:pt x="4" y="7"/>
                      <a:pt x="11" y="12"/>
                      <a:pt x="20" y="14"/>
                    </a:cubicBezTo>
                    <a:cubicBezTo>
                      <a:pt x="27" y="16"/>
                      <a:pt x="33" y="17"/>
                      <a:pt x="36" y="19"/>
                    </a:cubicBezTo>
                    <a:cubicBezTo>
                      <a:pt x="35" y="15"/>
                      <a:pt x="38" y="13"/>
                      <a:pt x="38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3" y="14"/>
                      <a:pt x="23" y="8"/>
                      <a:pt x="18" y="7"/>
                    </a:cubicBezTo>
                    <a:cubicBezTo>
                      <a:pt x="12" y="5"/>
                      <a:pt x="4" y="4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6" name="Freeform 51"/>
              <p:cNvSpPr/>
              <p:nvPr/>
            </p:nvSpPr>
            <p:spPr bwMode="auto">
              <a:xfrm>
                <a:off x="2784" y="1957"/>
                <a:ext cx="87" cy="43"/>
              </a:xfrm>
              <a:custGeom>
                <a:avLst/>
                <a:gdLst>
                  <a:gd name="T0" fmla="*/ 75 w 35"/>
                  <a:gd name="T1" fmla="*/ 30 h 16"/>
                  <a:gd name="T2" fmla="*/ 5 w 35"/>
                  <a:gd name="T3" fmla="*/ 0 h 16"/>
                  <a:gd name="T4" fmla="*/ 0 w 35"/>
                  <a:gd name="T5" fmla="*/ 43 h 16"/>
                  <a:gd name="T6" fmla="*/ 112 w 35"/>
                  <a:gd name="T7" fmla="*/ 81 h 16"/>
                  <a:gd name="T8" fmla="*/ 211 w 35"/>
                  <a:gd name="T9" fmla="*/ 116 h 16"/>
                  <a:gd name="T10" fmla="*/ 216 w 35"/>
                  <a:gd name="T11" fmla="*/ 73 h 16"/>
                  <a:gd name="T12" fmla="*/ 216 w 35"/>
                  <a:gd name="T13" fmla="*/ 65 h 16"/>
                  <a:gd name="T14" fmla="*/ 75 w 35"/>
                  <a:gd name="T15" fmla="*/ 3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6"/>
                  <a:gd name="T26" fmla="*/ 35 w 35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6">
                    <a:moveTo>
                      <a:pt x="12" y="4"/>
                    </a:moveTo>
                    <a:cubicBezTo>
                      <a:pt x="9" y="3"/>
                      <a:pt x="4" y="2"/>
                      <a:pt x="1" y="0"/>
                    </a:cubicBezTo>
                    <a:cubicBezTo>
                      <a:pt x="2" y="3"/>
                      <a:pt x="2" y="5"/>
                      <a:pt x="0" y="6"/>
                    </a:cubicBezTo>
                    <a:cubicBezTo>
                      <a:pt x="4" y="5"/>
                      <a:pt x="10" y="9"/>
                      <a:pt x="18" y="11"/>
                    </a:cubicBezTo>
                    <a:cubicBezTo>
                      <a:pt x="26" y="13"/>
                      <a:pt x="32" y="14"/>
                      <a:pt x="34" y="16"/>
                    </a:cubicBezTo>
                    <a:cubicBezTo>
                      <a:pt x="34" y="12"/>
                      <a:pt x="35" y="10"/>
                      <a:pt x="35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0" y="11"/>
                      <a:pt x="18" y="5"/>
                      <a:pt x="12" y="4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7" name="Freeform 52"/>
              <p:cNvSpPr/>
              <p:nvPr/>
            </p:nvSpPr>
            <p:spPr bwMode="auto">
              <a:xfrm>
                <a:off x="2906" y="2000"/>
                <a:ext cx="98" cy="45"/>
              </a:xfrm>
              <a:custGeom>
                <a:avLst/>
                <a:gdLst>
                  <a:gd name="T0" fmla="*/ 133 w 39"/>
                  <a:gd name="T1" fmla="*/ 85 h 17"/>
                  <a:gd name="T2" fmla="*/ 246 w 39"/>
                  <a:gd name="T3" fmla="*/ 50 h 17"/>
                  <a:gd name="T4" fmla="*/ 226 w 39"/>
                  <a:gd name="T5" fmla="*/ 0 h 17"/>
                  <a:gd name="T6" fmla="*/ 146 w 39"/>
                  <a:gd name="T7" fmla="*/ 29 h 17"/>
                  <a:gd name="T8" fmla="*/ 0 w 39"/>
                  <a:gd name="T9" fmla="*/ 56 h 17"/>
                  <a:gd name="T10" fmla="*/ 0 w 39"/>
                  <a:gd name="T11" fmla="*/ 64 h 17"/>
                  <a:gd name="T12" fmla="*/ 25 w 39"/>
                  <a:gd name="T13" fmla="*/ 119 h 17"/>
                  <a:gd name="T14" fmla="*/ 133 w 39"/>
                  <a:gd name="T15" fmla="*/ 85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17"/>
                  <a:gd name="T26" fmla="*/ 39 w 3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17">
                    <a:moveTo>
                      <a:pt x="21" y="12"/>
                    </a:moveTo>
                    <a:cubicBezTo>
                      <a:pt x="29" y="9"/>
                      <a:pt x="35" y="6"/>
                      <a:pt x="39" y="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2"/>
                      <a:pt x="27" y="3"/>
                      <a:pt x="23" y="4"/>
                    </a:cubicBezTo>
                    <a:cubicBezTo>
                      <a:pt x="16" y="6"/>
                      <a:pt x="4" y="14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12"/>
                      <a:pt x="3" y="15"/>
                      <a:pt x="4" y="17"/>
                    </a:cubicBezTo>
                    <a:cubicBezTo>
                      <a:pt x="6" y="14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8" name="Freeform 53"/>
              <p:cNvSpPr/>
              <p:nvPr/>
            </p:nvSpPr>
            <p:spPr bwMode="auto">
              <a:xfrm>
                <a:off x="2766" y="2024"/>
                <a:ext cx="1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9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9" name="Freeform 54"/>
              <p:cNvSpPr/>
              <p:nvPr/>
            </p:nvSpPr>
            <p:spPr bwMode="auto">
              <a:xfrm>
                <a:off x="2786" y="1891"/>
                <a:ext cx="180" cy="66"/>
              </a:xfrm>
              <a:custGeom>
                <a:avLst/>
                <a:gdLst>
                  <a:gd name="T0" fmla="*/ 355 w 72"/>
                  <a:gd name="T1" fmla="*/ 119 h 25"/>
                  <a:gd name="T2" fmla="*/ 450 w 72"/>
                  <a:gd name="T3" fmla="*/ 77 h 25"/>
                  <a:gd name="T4" fmla="*/ 408 w 72"/>
                  <a:gd name="T5" fmla="*/ 0 h 25"/>
                  <a:gd name="T6" fmla="*/ 393 w 72"/>
                  <a:gd name="T7" fmla="*/ 29 h 25"/>
                  <a:gd name="T8" fmla="*/ 225 w 72"/>
                  <a:gd name="T9" fmla="*/ 111 h 25"/>
                  <a:gd name="T10" fmla="*/ 225 w 72"/>
                  <a:gd name="T11" fmla="*/ 111 h 25"/>
                  <a:gd name="T12" fmla="*/ 58 w 72"/>
                  <a:gd name="T13" fmla="*/ 29 h 25"/>
                  <a:gd name="T14" fmla="*/ 38 w 72"/>
                  <a:gd name="T15" fmla="*/ 0 h 25"/>
                  <a:gd name="T16" fmla="*/ 0 w 72"/>
                  <a:gd name="T17" fmla="*/ 98 h 25"/>
                  <a:gd name="T18" fmla="*/ 118 w 72"/>
                  <a:gd name="T19" fmla="*/ 140 h 25"/>
                  <a:gd name="T20" fmla="*/ 225 w 72"/>
                  <a:gd name="T21" fmla="*/ 174 h 25"/>
                  <a:gd name="T22" fmla="*/ 263 w 72"/>
                  <a:gd name="T23" fmla="*/ 153 h 25"/>
                  <a:gd name="T24" fmla="*/ 355 w 72"/>
                  <a:gd name="T25" fmla="*/ 119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5"/>
                  <a:gd name="T41" fmla="*/ 72 w 72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5">
                    <a:moveTo>
                      <a:pt x="57" y="17"/>
                    </a:moveTo>
                    <a:cubicBezTo>
                      <a:pt x="63" y="15"/>
                      <a:pt x="68" y="11"/>
                      <a:pt x="72" y="11"/>
                    </a:cubicBezTo>
                    <a:cubicBezTo>
                      <a:pt x="69" y="9"/>
                      <a:pt x="66" y="4"/>
                      <a:pt x="65" y="0"/>
                    </a:cubicBezTo>
                    <a:cubicBezTo>
                      <a:pt x="65" y="1"/>
                      <a:pt x="64" y="3"/>
                      <a:pt x="63" y="4"/>
                    </a:cubicBezTo>
                    <a:cubicBezTo>
                      <a:pt x="58" y="8"/>
                      <a:pt x="49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23" y="16"/>
                      <a:pt x="14" y="8"/>
                      <a:pt x="9" y="4"/>
                    </a:cubicBezTo>
                    <a:cubicBezTo>
                      <a:pt x="8" y="3"/>
                      <a:pt x="7" y="1"/>
                      <a:pt x="6" y="0"/>
                    </a:cubicBezTo>
                    <a:cubicBezTo>
                      <a:pt x="5" y="10"/>
                      <a:pt x="0" y="14"/>
                      <a:pt x="0" y="14"/>
                    </a:cubicBezTo>
                    <a:cubicBezTo>
                      <a:pt x="6" y="13"/>
                      <a:pt x="8" y="17"/>
                      <a:pt x="19" y="20"/>
                    </a:cubicBezTo>
                    <a:cubicBezTo>
                      <a:pt x="29" y="22"/>
                      <a:pt x="34" y="21"/>
                      <a:pt x="36" y="25"/>
                    </a:cubicBezTo>
                    <a:cubicBezTo>
                      <a:pt x="37" y="20"/>
                      <a:pt x="40" y="21"/>
                      <a:pt x="42" y="22"/>
                    </a:cubicBezTo>
                    <a:cubicBezTo>
                      <a:pt x="44" y="19"/>
                      <a:pt x="49" y="19"/>
                      <a:pt x="57" y="17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0" name="Freeform 55"/>
              <p:cNvSpPr/>
              <p:nvPr/>
            </p:nvSpPr>
            <p:spPr bwMode="auto">
              <a:xfrm>
                <a:off x="2966" y="2141"/>
                <a:ext cx="80" cy="54"/>
              </a:xfrm>
              <a:custGeom>
                <a:avLst/>
                <a:gdLst>
                  <a:gd name="T0" fmla="*/ 8 w 32"/>
                  <a:gd name="T1" fmla="*/ 146 h 20"/>
                  <a:gd name="T2" fmla="*/ 80 w 32"/>
                  <a:gd name="T3" fmla="*/ 95 h 20"/>
                  <a:gd name="T4" fmla="*/ 200 w 32"/>
                  <a:gd name="T5" fmla="*/ 65 h 20"/>
                  <a:gd name="T6" fmla="*/ 175 w 32"/>
                  <a:gd name="T7" fmla="*/ 0 h 20"/>
                  <a:gd name="T8" fmla="*/ 80 w 32"/>
                  <a:gd name="T9" fmla="*/ 43 h 20"/>
                  <a:gd name="T10" fmla="*/ 0 w 32"/>
                  <a:gd name="T11" fmla="*/ 81 h 20"/>
                  <a:gd name="T12" fmla="*/ 8 w 32"/>
                  <a:gd name="T13" fmla="*/ 146 h 20"/>
                  <a:gd name="T14" fmla="*/ 8 w 32"/>
                  <a:gd name="T15" fmla="*/ 1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1" y="20"/>
                    </a:moveTo>
                    <a:cubicBezTo>
                      <a:pt x="2" y="16"/>
                      <a:pt x="7" y="15"/>
                      <a:pt x="13" y="13"/>
                    </a:cubicBezTo>
                    <a:cubicBezTo>
                      <a:pt x="18" y="12"/>
                      <a:pt x="27" y="8"/>
                      <a:pt x="32" y="9"/>
                    </a:cubicBezTo>
                    <a:cubicBezTo>
                      <a:pt x="31" y="7"/>
                      <a:pt x="29" y="3"/>
                      <a:pt x="28" y="0"/>
                    </a:cubicBezTo>
                    <a:cubicBezTo>
                      <a:pt x="26" y="3"/>
                      <a:pt x="21" y="3"/>
                      <a:pt x="13" y="6"/>
                    </a:cubicBezTo>
                    <a:cubicBezTo>
                      <a:pt x="8" y="7"/>
                      <a:pt x="4" y="10"/>
                      <a:pt x="0" y="11"/>
                    </a:cubicBezTo>
                    <a:cubicBezTo>
                      <a:pt x="1" y="12"/>
                      <a:pt x="2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1" name="Freeform 56"/>
              <p:cNvSpPr/>
              <p:nvPr/>
            </p:nvSpPr>
            <p:spPr bwMode="auto">
              <a:xfrm>
                <a:off x="2944" y="2093"/>
                <a:ext cx="87" cy="48"/>
              </a:xfrm>
              <a:custGeom>
                <a:avLst/>
                <a:gdLst>
                  <a:gd name="T0" fmla="*/ 25 w 35"/>
                  <a:gd name="T1" fmla="*/ 128 h 18"/>
                  <a:gd name="T2" fmla="*/ 92 w 35"/>
                  <a:gd name="T3" fmla="*/ 93 h 18"/>
                  <a:gd name="T4" fmla="*/ 216 w 35"/>
                  <a:gd name="T5" fmla="*/ 56 h 18"/>
                  <a:gd name="T6" fmla="*/ 204 w 35"/>
                  <a:gd name="T7" fmla="*/ 0 h 18"/>
                  <a:gd name="T8" fmla="*/ 99 w 35"/>
                  <a:gd name="T9" fmla="*/ 43 h 18"/>
                  <a:gd name="T10" fmla="*/ 0 w 35"/>
                  <a:gd name="T11" fmla="*/ 77 h 18"/>
                  <a:gd name="T12" fmla="*/ 0 w 35"/>
                  <a:gd name="T13" fmla="*/ 77 h 18"/>
                  <a:gd name="T14" fmla="*/ 25 w 35"/>
                  <a:gd name="T15" fmla="*/ 12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8"/>
                  <a:gd name="T26" fmla="*/ 35 w 3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8">
                    <a:moveTo>
                      <a:pt x="4" y="18"/>
                    </a:moveTo>
                    <a:cubicBezTo>
                      <a:pt x="6" y="15"/>
                      <a:pt x="11" y="14"/>
                      <a:pt x="15" y="13"/>
                    </a:cubicBezTo>
                    <a:cubicBezTo>
                      <a:pt x="20" y="12"/>
                      <a:pt x="30" y="7"/>
                      <a:pt x="35" y="8"/>
                    </a:cubicBezTo>
                    <a:cubicBezTo>
                      <a:pt x="34" y="7"/>
                      <a:pt x="32" y="3"/>
                      <a:pt x="33" y="0"/>
                    </a:cubicBezTo>
                    <a:cubicBezTo>
                      <a:pt x="30" y="3"/>
                      <a:pt x="24" y="4"/>
                      <a:pt x="16" y="6"/>
                    </a:cubicBezTo>
                    <a:cubicBezTo>
                      <a:pt x="9" y="8"/>
                      <a:pt x="4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4" y="14"/>
                      <a:pt x="4" y="18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2" name="Freeform 57"/>
              <p:cNvSpPr/>
              <p:nvPr/>
            </p:nvSpPr>
            <p:spPr bwMode="auto">
              <a:xfrm>
                <a:off x="2924" y="2045"/>
                <a:ext cx="90" cy="51"/>
              </a:xfrm>
              <a:custGeom>
                <a:avLst/>
                <a:gdLst>
                  <a:gd name="T0" fmla="*/ 18 w 36"/>
                  <a:gd name="T1" fmla="*/ 137 h 19"/>
                  <a:gd name="T2" fmla="*/ 18 w 36"/>
                  <a:gd name="T3" fmla="*/ 137 h 19"/>
                  <a:gd name="T4" fmla="*/ 108 w 36"/>
                  <a:gd name="T5" fmla="*/ 94 h 19"/>
                  <a:gd name="T6" fmla="*/ 225 w 36"/>
                  <a:gd name="T7" fmla="*/ 51 h 19"/>
                  <a:gd name="T8" fmla="*/ 220 w 36"/>
                  <a:gd name="T9" fmla="*/ 0 h 19"/>
                  <a:gd name="T10" fmla="*/ 130 w 36"/>
                  <a:gd name="T11" fmla="*/ 35 h 19"/>
                  <a:gd name="T12" fmla="*/ 0 w 36"/>
                  <a:gd name="T13" fmla="*/ 81 h 19"/>
                  <a:gd name="T14" fmla="*/ 18 w 36"/>
                  <a:gd name="T15" fmla="*/ 13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5" y="15"/>
                      <a:pt x="12" y="14"/>
                      <a:pt x="17" y="13"/>
                    </a:cubicBezTo>
                    <a:cubicBezTo>
                      <a:pt x="22" y="12"/>
                      <a:pt x="31" y="6"/>
                      <a:pt x="36" y="7"/>
                    </a:cubicBezTo>
                    <a:cubicBezTo>
                      <a:pt x="36" y="6"/>
                      <a:pt x="34" y="2"/>
                      <a:pt x="35" y="0"/>
                    </a:cubicBezTo>
                    <a:cubicBezTo>
                      <a:pt x="32" y="3"/>
                      <a:pt x="26" y="4"/>
                      <a:pt x="21" y="5"/>
                    </a:cubicBezTo>
                    <a:cubicBezTo>
                      <a:pt x="16" y="7"/>
                      <a:pt x="6" y="13"/>
                      <a:pt x="0" y="11"/>
                    </a:cubicBezTo>
                    <a:cubicBezTo>
                      <a:pt x="4" y="15"/>
                      <a:pt x="4" y="16"/>
                      <a:pt x="3" y="19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3" name="Freeform 58"/>
              <p:cNvSpPr/>
              <p:nvPr/>
            </p:nvSpPr>
            <p:spPr bwMode="auto">
              <a:xfrm>
                <a:off x="2966" y="2141"/>
                <a:ext cx="80" cy="54"/>
              </a:xfrm>
              <a:custGeom>
                <a:avLst/>
                <a:gdLst>
                  <a:gd name="T0" fmla="*/ 8 w 32"/>
                  <a:gd name="T1" fmla="*/ 146 h 20"/>
                  <a:gd name="T2" fmla="*/ 80 w 32"/>
                  <a:gd name="T3" fmla="*/ 95 h 20"/>
                  <a:gd name="T4" fmla="*/ 200 w 32"/>
                  <a:gd name="T5" fmla="*/ 65 h 20"/>
                  <a:gd name="T6" fmla="*/ 175 w 32"/>
                  <a:gd name="T7" fmla="*/ 0 h 20"/>
                  <a:gd name="T8" fmla="*/ 80 w 32"/>
                  <a:gd name="T9" fmla="*/ 43 h 20"/>
                  <a:gd name="T10" fmla="*/ 0 w 32"/>
                  <a:gd name="T11" fmla="*/ 81 h 20"/>
                  <a:gd name="T12" fmla="*/ 8 w 32"/>
                  <a:gd name="T13" fmla="*/ 146 h 20"/>
                  <a:gd name="T14" fmla="*/ 8 w 32"/>
                  <a:gd name="T15" fmla="*/ 1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1" y="20"/>
                    </a:moveTo>
                    <a:cubicBezTo>
                      <a:pt x="2" y="16"/>
                      <a:pt x="7" y="15"/>
                      <a:pt x="13" y="13"/>
                    </a:cubicBezTo>
                    <a:cubicBezTo>
                      <a:pt x="18" y="12"/>
                      <a:pt x="27" y="8"/>
                      <a:pt x="32" y="9"/>
                    </a:cubicBezTo>
                    <a:cubicBezTo>
                      <a:pt x="31" y="7"/>
                      <a:pt x="29" y="3"/>
                      <a:pt x="28" y="0"/>
                    </a:cubicBezTo>
                    <a:cubicBezTo>
                      <a:pt x="26" y="3"/>
                      <a:pt x="21" y="3"/>
                      <a:pt x="13" y="6"/>
                    </a:cubicBezTo>
                    <a:cubicBezTo>
                      <a:pt x="8" y="7"/>
                      <a:pt x="4" y="10"/>
                      <a:pt x="0" y="11"/>
                    </a:cubicBezTo>
                    <a:cubicBezTo>
                      <a:pt x="1" y="12"/>
                      <a:pt x="2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4" name="Freeform 59"/>
              <p:cNvSpPr/>
              <p:nvPr/>
            </p:nvSpPr>
            <p:spPr bwMode="auto">
              <a:xfrm>
                <a:off x="2944" y="2093"/>
                <a:ext cx="87" cy="48"/>
              </a:xfrm>
              <a:custGeom>
                <a:avLst/>
                <a:gdLst>
                  <a:gd name="T0" fmla="*/ 25 w 35"/>
                  <a:gd name="T1" fmla="*/ 128 h 18"/>
                  <a:gd name="T2" fmla="*/ 92 w 35"/>
                  <a:gd name="T3" fmla="*/ 93 h 18"/>
                  <a:gd name="T4" fmla="*/ 216 w 35"/>
                  <a:gd name="T5" fmla="*/ 56 h 18"/>
                  <a:gd name="T6" fmla="*/ 204 w 35"/>
                  <a:gd name="T7" fmla="*/ 0 h 18"/>
                  <a:gd name="T8" fmla="*/ 99 w 35"/>
                  <a:gd name="T9" fmla="*/ 43 h 18"/>
                  <a:gd name="T10" fmla="*/ 0 w 35"/>
                  <a:gd name="T11" fmla="*/ 77 h 18"/>
                  <a:gd name="T12" fmla="*/ 0 w 35"/>
                  <a:gd name="T13" fmla="*/ 77 h 18"/>
                  <a:gd name="T14" fmla="*/ 25 w 35"/>
                  <a:gd name="T15" fmla="*/ 12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8"/>
                  <a:gd name="T26" fmla="*/ 35 w 3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8">
                    <a:moveTo>
                      <a:pt x="4" y="18"/>
                    </a:moveTo>
                    <a:cubicBezTo>
                      <a:pt x="6" y="15"/>
                      <a:pt x="11" y="14"/>
                      <a:pt x="15" y="13"/>
                    </a:cubicBezTo>
                    <a:cubicBezTo>
                      <a:pt x="20" y="12"/>
                      <a:pt x="30" y="7"/>
                      <a:pt x="35" y="8"/>
                    </a:cubicBezTo>
                    <a:cubicBezTo>
                      <a:pt x="34" y="7"/>
                      <a:pt x="32" y="3"/>
                      <a:pt x="33" y="0"/>
                    </a:cubicBezTo>
                    <a:cubicBezTo>
                      <a:pt x="30" y="3"/>
                      <a:pt x="24" y="4"/>
                      <a:pt x="16" y="6"/>
                    </a:cubicBezTo>
                    <a:cubicBezTo>
                      <a:pt x="9" y="8"/>
                      <a:pt x="4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4" y="14"/>
                      <a:pt x="4" y="1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5" name="Freeform 60"/>
              <p:cNvSpPr/>
              <p:nvPr/>
            </p:nvSpPr>
            <p:spPr bwMode="auto">
              <a:xfrm>
                <a:off x="2924" y="2045"/>
                <a:ext cx="90" cy="51"/>
              </a:xfrm>
              <a:custGeom>
                <a:avLst/>
                <a:gdLst>
                  <a:gd name="T0" fmla="*/ 18 w 36"/>
                  <a:gd name="T1" fmla="*/ 137 h 19"/>
                  <a:gd name="T2" fmla="*/ 18 w 36"/>
                  <a:gd name="T3" fmla="*/ 137 h 19"/>
                  <a:gd name="T4" fmla="*/ 108 w 36"/>
                  <a:gd name="T5" fmla="*/ 94 h 19"/>
                  <a:gd name="T6" fmla="*/ 225 w 36"/>
                  <a:gd name="T7" fmla="*/ 51 h 19"/>
                  <a:gd name="T8" fmla="*/ 220 w 36"/>
                  <a:gd name="T9" fmla="*/ 0 h 19"/>
                  <a:gd name="T10" fmla="*/ 130 w 36"/>
                  <a:gd name="T11" fmla="*/ 35 h 19"/>
                  <a:gd name="T12" fmla="*/ 0 w 36"/>
                  <a:gd name="T13" fmla="*/ 81 h 19"/>
                  <a:gd name="T14" fmla="*/ 18 w 36"/>
                  <a:gd name="T15" fmla="*/ 13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5" y="15"/>
                      <a:pt x="12" y="14"/>
                      <a:pt x="17" y="13"/>
                    </a:cubicBezTo>
                    <a:cubicBezTo>
                      <a:pt x="22" y="12"/>
                      <a:pt x="31" y="6"/>
                      <a:pt x="36" y="7"/>
                    </a:cubicBezTo>
                    <a:cubicBezTo>
                      <a:pt x="36" y="6"/>
                      <a:pt x="34" y="2"/>
                      <a:pt x="35" y="0"/>
                    </a:cubicBezTo>
                    <a:cubicBezTo>
                      <a:pt x="32" y="3"/>
                      <a:pt x="26" y="4"/>
                      <a:pt x="21" y="5"/>
                    </a:cubicBezTo>
                    <a:cubicBezTo>
                      <a:pt x="16" y="7"/>
                      <a:pt x="6" y="13"/>
                      <a:pt x="0" y="11"/>
                    </a:cubicBezTo>
                    <a:cubicBezTo>
                      <a:pt x="4" y="15"/>
                      <a:pt x="4" y="16"/>
                      <a:pt x="3" y="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6" name="Freeform 61"/>
              <p:cNvSpPr/>
              <p:nvPr/>
            </p:nvSpPr>
            <p:spPr bwMode="auto">
              <a:xfrm>
                <a:off x="2759" y="2051"/>
                <a:ext cx="92" cy="53"/>
              </a:xfrm>
              <a:custGeom>
                <a:avLst/>
                <a:gdLst>
                  <a:gd name="T0" fmla="*/ 99 w 37"/>
                  <a:gd name="T1" fmla="*/ 34 h 20"/>
                  <a:gd name="T2" fmla="*/ 12 w 37"/>
                  <a:gd name="T3" fmla="*/ 0 h 20"/>
                  <a:gd name="T4" fmla="*/ 0 w 37"/>
                  <a:gd name="T5" fmla="*/ 64 h 20"/>
                  <a:gd name="T6" fmla="*/ 112 w 37"/>
                  <a:gd name="T7" fmla="*/ 98 h 20"/>
                  <a:gd name="T8" fmla="*/ 224 w 37"/>
                  <a:gd name="T9" fmla="*/ 140 h 20"/>
                  <a:gd name="T10" fmla="*/ 224 w 37"/>
                  <a:gd name="T11" fmla="*/ 140 h 20"/>
                  <a:gd name="T12" fmla="*/ 229 w 37"/>
                  <a:gd name="T13" fmla="*/ 72 h 20"/>
                  <a:gd name="T14" fmla="*/ 99 w 37"/>
                  <a:gd name="T15" fmla="*/ 3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0"/>
                  <a:gd name="T26" fmla="*/ 37 w 37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0">
                    <a:moveTo>
                      <a:pt x="16" y="5"/>
                    </a:moveTo>
                    <a:cubicBezTo>
                      <a:pt x="11" y="3"/>
                      <a:pt x="5" y="2"/>
                      <a:pt x="2" y="0"/>
                    </a:cubicBezTo>
                    <a:cubicBezTo>
                      <a:pt x="3" y="3"/>
                      <a:pt x="1" y="7"/>
                      <a:pt x="0" y="9"/>
                    </a:cubicBezTo>
                    <a:cubicBezTo>
                      <a:pt x="3" y="8"/>
                      <a:pt x="9" y="11"/>
                      <a:pt x="18" y="14"/>
                    </a:cubicBezTo>
                    <a:cubicBezTo>
                      <a:pt x="27" y="16"/>
                      <a:pt x="34" y="16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16"/>
                      <a:pt x="34" y="13"/>
                      <a:pt x="37" y="10"/>
                    </a:cubicBezTo>
                    <a:cubicBezTo>
                      <a:pt x="32" y="13"/>
                      <a:pt x="21" y="6"/>
                      <a:pt x="16" y="5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7" name="Freeform 62"/>
              <p:cNvSpPr/>
              <p:nvPr/>
            </p:nvSpPr>
            <p:spPr bwMode="auto">
              <a:xfrm>
                <a:off x="2739" y="2096"/>
                <a:ext cx="102" cy="69"/>
              </a:xfrm>
              <a:custGeom>
                <a:avLst/>
                <a:gdLst>
                  <a:gd name="T0" fmla="*/ 254 w 41"/>
                  <a:gd name="T1" fmla="*/ 93 h 26"/>
                  <a:gd name="T2" fmla="*/ 117 w 41"/>
                  <a:gd name="T3" fmla="*/ 50 h 26"/>
                  <a:gd name="T4" fmla="*/ 25 w 41"/>
                  <a:gd name="T5" fmla="*/ 0 h 26"/>
                  <a:gd name="T6" fmla="*/ 5 w 41"/>
                  <a:gd name="T7" fmla="*/ 77 h 26"/>
                  <a:gd name="T8" fmla="*/ 0 w 41"/>
                  <a:gd name="T9" fmla="*/ 85 h 26"/>
                  <a:gd name="T10" fmla="*/ 117 w 41"/>
                  <a:gd name="T11" fmla="*/ 98 h 26"/>
                  <a:gd name="T12" fmla="*/ 236 w 41"/>
                  <a:gd name="T13" fmla="*/ 183 h 26"/>
                  <a:gd name="T14" fmla="*/ 236 w 41"/>
                  <a:gd name="T15" fmla="*/ 183 h 26"/>
                  <a:gd name="T16" fmla="*/ 254 w 41"/>
                  <a:gd name="T17" fmla="*/ 9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6"/>
                  <a:gd name="T29" fmla="*/ 41 w 41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6">
                    <a:moveTo>
                      <a:pt x="41" y="13"/>
                    </a:moveTo>
                    <a:cubicBezTo>
                      <a:pt x="36" y="16"/>
                      <a:pt x="25" y="9"/>
                      <a:pt x="19" y="7"/>
                    </a:cubicBezTo>
                    <a:cubicBezTo>
                      <a:pt x="13" y="6"/>
                      <a:pt x="5" y="5"/>
                      <a:pt x="4" y="0"/>
                    </a:cubicBezTo>
                    <a:cubicBezTo>
                      <a:pt x="4" y="1"/>
                      <a:pt x="5" y="7"/>
                      <a:pt x="1" y="11"/>
                    </a:cubicBezTo>
                    <a:cubicBezTo>
                      <a:pt x="1" y="11"/>
                      <a:pt x="0" y="12"/>
                      <a:pt x="0" y="12"/>
                    </a:cubicBezTo>
                    <a:cubicBezTo>
                      <a:pt x="4" y="9"/>
                      <a:pt x="10" y="12"/>
                      <a:pt x="19" y="14"/>
                    </a:cubicBezTo>
                    <a:cubicBezTo>
                      <a:pt x="29" y="17"/>
                      <a:pt x="38" y="19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0"/>
                      <a:pt x="39" y="15"/>
                      <a:pt x="41" y="13"/>
                    </a:cubicBez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8" name="Freeform 63"/>
              <p:cNvSpPr/>
              <p:nvPr/>
            </p:nvSpPr>
            <p:spPr bwMode="auto">
              <a:xfrm>
                <a:off x="2759" y="2051"/>
                <a:ext cx="92" cy="53"/>
              </a:xfrm>
              <a:custGeom>
                <a:avLst/>
                <a:gdLst>
                  <a:gd name="T0" fmla="*/ 99 w 37"/>
                  <a:gd name="T1" fmla="*/ 34 h 20"/>
                  <a:gd name="T2" fmla="*/ 12 w 37"/>
                  <a:gd name="T3" fmla="*/ 0 h 20"/>
                  <a:gd name="T4" fmla="*/ 0 w 37"/>
                  <a:gd name="T5" fmla="*/ 64 h 20"/>
                  <a:gd name="T6" fmla="*/ 112 w 37"/>
                  <a:gd name="T7" fmla="*/ 98 h 20"/>
                  <a:gd name="T8" fmla="*/ 224 w 37"/>
                  <a:gd name="T9" fmla="*/ 140 h 20"/>
                  <a:gd name="T10" fmla="*/ 224 w 37"/>
                  <a:gd name="T11" fmla="*/ 140 h 20"/>
                  <a:gd name="T12" fmla="*/ 229 w 37"/>
                  <a:gd name="T13" fmla="*/ 72 h 20"/>
                  <a:gd name="T14" fmla="*/ 99 w 37"/>
                  <a:gd name="T15" fmla="*/ 3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0"/>
                  <a:gd name="T26" fmla="*/ 37 w 37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0">
                    <a:moveTo>
                      <a:pt x="16" y="5"/>
                    </a:moveTo>
                    <a:cubicBezTo>
                      <a:pt x="11" y="3"/>
                      <a:pt x="5" y="2"/>
                      <a:pt x="2" y="0"/>
                    </a:cubicBezTo>
                    <a:cubicBezTo>
                      <a:pt x="3" y="3"/>
                      <a:pt x="1" y="7"/>
                      <a:pt x="0" y="9"/>
                    </a:cubicBezTo>
                    <a:cubicBezTo>
                      <a:pt x="3" y="8"/>
                      <a:pt x="9" y="11"/>
                      <a:pt x="18" y="14"/>
                    </a:cubicBezTo>
                    <a:cubicBezTo>
                      <a:pt x="27" y="16"/>
                      <a:pt x="34" y="16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16"/>
                      <a:pt x="34" y="13"/>
                      <a:pt x="37" y="10"/>
                    </a:cubicBezTo>
                    <a:cubicBezTo>
                      <a:pt x="32" y="13"/>
                      <a:pt x="21" y="6"/>
                      <a:pt x="1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79" name="Freeform 64"/>
              <p:cNvSpPr/>
              <p:nvPr/>
            </p:nvSpPr>
            <p:spPr bwMode="auto">
              <a:xfrm>
                <a:off x="2739" y="2096"/>
                <a:ext cx="102" cy="69"/>
              </a:xfrm>
              <a:custGeom>
                <a:avLst/>
                <a:gdLst>
                  <a:gd name="T0" fmla="*/ 254 w 41"/>
                  <a:gd name="T1" fmla="*/ 93 h 26"/>
                  <a:gd name="T2" fmla="*/ 117 w 41"/>
                  <a:gd name="T3" fmla="*/ 50 h 26"/>
                  <a:gd name="T4" fmla="*/ 25 w 41"/>
                  <a:gd name="T5" fmla="*/ 0 h 26"/>
                  <a:gd name="T6" fmla="*/ 5 w 41"/>
                  <a:gd name="T7" fmla="*/ 77 h 26"/>
                  <a:gd name="T8" fmla="*/ 0 w 41"/>
                  <a:gd name="T9" fmla="*/ 85 h 26"/>
                  <a:gd name="T10" fmla="*/ 117 w 41"/>
                  <a:gd name="T11" fmla="*/ 98 h 26"/>
                  <a:gd name="T12" fmla="*/ 236 w 41"/>
                  <a:gd name="T13" fmla="*/ 183 h 26"/>
                  <a:gd name="T14" fmla="*/ 236 w 41"/>
                  <a:gd name="T15" fmla="*/ 183 h 26"/>
                  <a:gd name="T16" fmla="*/ 254 w 41"/>
                  <a:gd name="T17" fmla="*/ 9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6"/>
                  <a:gd name="T29" fmla="*/ 41 w 41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6">
                    <a:moveTo>
                      <a:pt x="41" y="13"/>
                    </a:moveTo>
                    <a:cubicBezTo>
                      <a:pt x="36" y="16"/>
                      <a:pt x="25" y="9"/>
                      <a:pt x="19" y="7"/>
                    </a:cubicBezTo>
                    <a:cubicBezTo>
                      <a:pt x="13" y="6"/>
                      <a:pt x="5" y="5"/>
                      <a:pt x="4" y="0"/>
                    </a:cubicBezTo>
                    <a:cubicBezTo>
                      <a:pt x="4" y="1"/>
                      <a:pt x="5" y="7"/>
                      <a:pt x="1" y="11"/>
                    </a:cubicBezTo>
                    <a:cubicBezTo>
                      <a:pt x="1" y="11"/>
                      <a:pt x="0" y="12"/>
                      <a:pt x="0" y="12"/>
                    </a:cubicBezTo>
                    <a:cubicBezTo>
                      <a:pt x="4" y="9"/>
                      <a:pt x="10" y="12"/>
                      <a:pt x="19" y="14"/>
                    </a:cubicBezTo>
                    <a:cubicBezTo>
                      <a:pt x="29" y="17"/>
                      <a:pt x="38" y="19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0"/>
                      <a:pt x="39" y="15"/>
                      <a:pt x="41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0" name="Freeform 65"/>
              <p:cNvSpPr/>
              <p:nvPr/>
            </p:nvSpPr>
            <p:spPr bwMode="auto">
              <a:xfrm>
                <a:off x="2814" y="1235"/>
                <a:ext cx="127" cy="32"/>
              </a:xfrm>
              <a:custGeom>
                <a:avLst/>
                <a:gdLst>
                  <a:gd name="T0" fmla="*/ 0 w 51"/>
                  <a:gd name="T1" fmla="*/ 72 h 12"/>
                  <a:gd name="T2" fmla="*/ 154 w 51"/>
                  <a:gd name="T3" fmla="*/ 85 h 12"/>
                  <a:gd name="T4" fmla="*/ 154 w 51"/>
                  <a:gd name="T5" fmla="*/ 85 h 12"/>
                  <a:gd name="T6" fmla="*/ 316 w 51"/>
                  <a:gd name="T7" fmla="*/ 72 h 12"/>
                  <a:gd name="T8" fmla="*/ 316 w 51"/>
                  <a:gd name="T9" fmla="*/ 72 h 12"/>
                  <a:gd name="T10" fmla="*/ 299 w 51"/>
                  <a:gd name="T11" fmla="*/ 0 h 12"/>
                  <a:gd name="T12" fmla="*/ 5 w 51"/>
                  <a:gd name="T13" fmla="*/ 0 h 12"/>
                  <a:gd name="T14" fmla="*/ 0 w 51"/>
                  <a:gd name="T15" fmla="*/ 64 h 12"/>
                  <a:gd name="T16" fmla="*/ 0 w 51"/>
                  <a:gd name="T17" fmla="*/ 7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12"/>
                  <a:gd name="T29" fmla="*/ 51 w 5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12">
                    <a:moveTo>
                      <a:pt x="0" y="10"/>
                    </a:moveTo>
                    <a:cubicBezTo>
                      <a:pt x="3" y="10"/>
                      <a:pt x="7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44" y="12"/>
                      <a:pt x="47" y="9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8" y="8"/>
                      <a:pt x="48" y="0"/>
                      <a:pt x="4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2" y="7"/>
                      <a:pt x="0" y="9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BDD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1" name="Freeform 66"/>
              <p:cNvSpPr/>
              <p:nvPr/>
            </p:nvSpPr>
            <p:spPr bwMode="auto">
              <a:xfrm>
                <a:off x="2804" y="1269"/>
                <a:ext cx="100" cy="35"/>
              </a:xfrm>
              <a:custGeom>
                <a:avLst/>
                <a:gdLst>
                  <a:gd name="T0" fmla="*/ 245 w 40"/>
                  <a:gd name="T1" fmla="*/ 13 h 13"/>
                  <a:gd name="T2" fmla="*/ 80 w 40"/>
                  <a:gd name="T3" fmla="*/ 8 h 13"/>
                  <a:gd name="T4" fmla="*/ 25 w 40"/>
                  <a:gd name="T5" fmla="*/ 13 h 13"/>
                  <a:gd name="T6" fmla="*/ 50 w 40"/>
                  <a:gd name="T7" fmla="*/ 94 h 13"/>
                  <a:gd name="T8" fmla="*/ 43 w 40"/>
                  <a:gd name="T9" fmla="*/ 35 h 13"/>
                  <a:gd name="T10" fmla="*/ 130 w 40"/>
                  <a:gd name="T11" fmla="*/ 22 h 13"/>
                  <a:gd name="T12" fmla="*/ 250 w 40"/>
                  <a:gd name="T13" fmla="*/ 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3"/>
                  <a:gd name="T23" fmla="*/ 40 w 4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3">
                    <a:moveTo>
                      <a:pt x="39" y="2"/>
                    </a:moveTo>
                    <a:cubicBezTo>
                      <a:pt x="31" y="4"/>
                      <a:pt x="22" y="2"/>
                      <a:pt x="13" y="1"/>
                    </a:cubicBezTo>
                    <a:cubicBezTo>
                      <a:pt x="10" y="1"/>
                      <a:pt x="7" y="0"/>
                      <a:pt x="4" y="2"/>
                    </a:cubicBezTo>
                    <a:cubicBezTo>
                      <a:pt x="0" y="4"/>
                      <a:pt x="4" y="12"/>
                      <a:pt x="8" y="13"/>
                    </a:cubicBezTo>
                    <a:cubicBezTo>
                      <a:pt x="7" y="10"/>
                      <a:pt x="4" y="7"/>
                      <a:pt x="7" y="5"/>
                    </a:cubicBezTo>
                    <a:cubicBezTo>
                      <a:pt x="10" y="3"/>
                      <a:pt x="17" y="3"/>
                      <a:pt x="21" y="3"/>
                    </a:cubicBezTo>
                    <a:cubicBezTo>
                      <a:pt x="27" y="4"/>
                      <a:pt x="34" y="5"/>
                      <a:pt x="40" y="3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2" name="Freeform 67"/>
              <p:cNvSpPr/>
              <p:nvPr/>
            </p:nvSpPr>
            <p:spPr bwMode="auto">
              <a:xfrm>
                <a:off x="2801" y="1347"/>
                <a:ext cx="100" cy="32"/>
              </a:xfrm>
              <a:custGeom>
                <a:avLst/>
                <a:gdLst>
                  <a:gd name="T0" fmla="*/ 250 w 40"/>
                  <a:gd name="T1" fmla="*/ 13 h 12"/>
                  <a:gd name="T2" fmla="*/ 88 w 40"/>
                  <a:gd name="T3" fmla="*/ 8 h 12"/>
                  <a:gd name="T4" fmla="*/ 33 w 40"/>
                  <a:gd name="T5" fmla="*/ 8 h 12"/>
                  <a:gd name="T6" fmla="*/ 50 w 40"/>
                  <a:gd name="T7" fmla="*/ 85 h 12"/>
                  <a:gd name="T8" fmla="*/ 50 w 40"/>
                  <a:gd name="T9" fmla="*/ 29 h 12"/>
                  <a:gd name="T10" fmla="*/ 130 w 40"/>
                  <a:gd name="T11" fmla="*/ 21 h 12"/>
                  <a:gd name="T12" fmla="*/ 250 w 40"/>
                  <a:gd name="T13" fmla="*/ 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2"/>
                  <a:gd name="T23" fmla="*/ 40 w 4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2">
                    <a:moveTo>
                      <a:pt x="40" y="2"/>
                    </a:moveTo>
                    <a:cubicBezTo>
                      <a:pt x="31" y="4"/>
                      <a:pt x="22" y="1"/>
                      <a:pt x="14" y="1"/>
                    </a:cubicBezTo>
                    <a:cubicBezTo>
                      <a:pt x="11" y="0"/>
                      <a:pt x="8" y="0"/>
                      <a:pt x="5" y="1"/>
                    </a:cubicBezTo>
                    <a:cubicBezTo>
                      <a:pt x="0" y="3"/>
                      <a:pt x="4" y="11"/>
                      <a:pt x="8" y="12"/>
                    </a:cubicBezTo>
                    <a:cubicBezTo>
                      <a:pt x="7" y="10"/>
                      <a:pt x="5" y="6"/>
                      <a:pt x="8" y="4"/>
                    </a:cubicBezTo>
                    <a:cubicBezTo>
                      <a:pt x="11" y="2"/>
                      <a:pt x="18" y="3"/>
                      <a:pt x="21" y="3"/>
                    </a:cubicBezTo>
                    <a:cubicBezTo>
                      <a:pt x="27" y="3"/>
                      <a:pt x="34" y="5"/>
                      <a:pt x="40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3" name="Freeform 68"/>
              <p:cNvSpPr/>
              <p:nvPr/>
            </p:nvSpPr>
            <p:spPr bwMode="auto">
              <a:xfrm>
                <a:off x="2799" y="1421"/>
                <a:ext cx="100" cy="40"/>
              </a:xfrm>
              <a:custGeom>
                <a:avLst/>
                <a:gdLst>
                  <a:gd name="T0" fmla="*/ 250 w 40"/>
                  <a:gd name="T1" fmla="*/ 13 h 15"/>
                  <a:gd name="T2" fmla="*/ 88 w 40"/>
                  <a:gd name="T3" fmla="*/ 8 h 15"/>
                  <a:gd name="T4" fmla="*/ 33 w 40"/>
                  <a:gd name="T5" fmla="*/ 8 h 15"/>
                  <a:gd name="T6" fmla="*/ 50 w 40"/>
                  <a:gd name="T7" fmla="*/ 107 h 15"/>
                  <a:gd name="T8" fmla="*/ 50 w 40"/>
                  <a:gd name="T9" fmla="*/ 29 h 15"/>
                  <a:gd name="T10" fmla="*/ 130 w 40"/>
                  <a:gd name="T11" fmla="*/ 21 h 15"/>
                  <a:gd name="T12" fmla="*/ 250 w 40"/>
                  <a:gd name="T13" fmla="*/ 1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5"/>
                  <a:gd name="T23" fmla="*/ 40 w 40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5">
                    <a:moveTo>
                      <a:pt x="40" y="2"/>
                    </a:moveTo>
                    <a:cubicBezTo>
                      <a:pt x="32" y="4"/>
                      <a:pt x="22" y="1"/>
                      <a:pt x="14" y="1"/>
                    </a:cubicBezTo>
                    <a:cubicBezTo>
                      <a:pt x="11" y="1"/>
                      <a:pt x="8" y="0"/>
                      <a:pt x="5" y="1"/>
                    </a:cubicBezTo>
                    <a:cubicBezTo>
                      <a:pt x="0" y="4"/>
                      <a:pt x="4" y="14"/>
                      <a:pt x="8" y="15"/>
                    </a:cubicBezTo>
                    <a:cubicBezTo>
                      <a:pt x="7" y="12"/>
                      <a:pt x="5" y="6"/>
                      <a:pt x="8" y="4"/>
                    </a:cubicBezTo>
                    <a:cubicBezTo>
                      <a:pt x="11" y="2"/>
                      <a:pt x="18" y="3"/>
                      <a:pt x="21" y="3"/>
                    </a:cubicBezTo>
                    <a:cubicBezTo>
                      <a:pt x="28" y="3"/>
                      <a:pt x="35" y="5"/>
                      <a:pt x="40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4" name="Freeform 69"/>
              <p:cNvSpPr/>
              <p:nvPr/>
            </p:nvSpPr>
            <p:spPr bwMode="auto">
              <a:xfrm>
                <a:off x="2799" y="1507"/>
                <a:ext cx="100" cy="32"/>
              </a:xfrm>
              <a:custGeom>
                <a:avLst/>
                <a:gdLst>
                  <a:gd name="T0" fmla="*/ 250 w 40"/>
                  <a:gd name="T1" fmla="*/ 13 h 12"/>
                  <a:gd name="T2" fmla="*/ 88 w 40"/>
                  <a:gd name="T3" fmla="*/ 8 h 12"/>
                  <a:gd name="T4" fmla="*/ 33 w 40"/>
                  <a:gd name="T5" fmla="*/ 8 h 12"/>
                  <a:gd name="T6" fmla="*/ 50 w 40"/>
                  <a:gd name="T7" fmla="*/ 85 h 12"/>
                  <a:gd name="T8" fmla="*/ 50 w 40"/>
                  <a:gd name="T9" fmla="*/ 29 h 12"/>
                  <a:gd name="T10" fmla="*/ 130 w 40"/>
                  <a:gd name="T11" fmla="*/ 21 h 12"/>
                  <a:gd name="T12" fmla="*/ 250 w 40"/>
                  <a:gd name="T13" fmla="*/ 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2"/>
                  <a:gd name="T23" fmla="*/ 40 w 4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2">
                    <a:moveTo>
                      <a:pt x="40" y="2"/>
                    </a:moveTo>
                    <a:cubicBezTo>
                      <a:pt x="31" y="4"/>
                      <a:pt x="22" y="1"/>
                      <a:pt x="14" y="1"/>
                    </a:cubicBezTo>
                    <a:cubicBezTo>
                      <a:pt x="11" y="0"/>
                      <a:pt x="8" y="0"/>
                      <a:pt x="5" y="1"/>
                    </a:cubicBezTo>
                    <a:cubicBezTo>
                      <a:pt x="0" y="3"/>
                      <a:pt x="4" y="11"/>
                      <a:pt x="8" y="12"/>
                    </a:cubicBezTo>
                    <a:cubicBezTo>
                      <a:pt x="7" y="10"/>
                      <a:pt x="5" y="6"/>
                      <a:pt x="8" y="4"/>
                    </a:cubicBezTo>
                    <a:cubicBezTo>
                      <a:pt x="11" y="2"/>
                      <a:pt x="18" y="3"/>
                      <a:pt x="21" y="3"/>
                    </a:cubicBezTo>
                    <a:cubicBezTo>
                      <a:pt x="27" y="3"/>
                      <a:pt x="34" y="5"/>
                      <a:pt x="40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5" name="Freeform 70"/>
              <p:cNvSpPr/>
              <p:nvPr/>
            </p:nvSpPr>
            <p:spPr bwMode="auto">
              <a:xfrm>
                <a:off x="2799" y="1664"/>
                <a:ext cx="100" cy="32"/>
              </a:xfrm>
              <a:custGeom>
                <a:avLst/>
                <a:gdLst>
                  <a:gd name="T0" fmla="*/ 250 w 40"/>
                  <a:gd name="T1" fmla="*/ 13 h 12"/>
                  <a:gd name="T2" fmla="*/ 80 w 40"/>
                  <a:gd name="T3" fmla="*/ 8 h 12"/>
                  <a:gd name="T4" fmla="*/ 33 w 40"/>
                  <a:gd name="T5" fmla="*/ 8 h 12"/>
                  <a:gd name="T6" fmla="*/ 50 w 40"/>
                  <a:gd name="T7" fmla="*/ 85 h 12"/>
                  <a:gd name="T8" fmla="*/ 50 w 40"/>
                  <a:gd name="T9" fmla="*/ 29 h 12"/>
                  <a:gd name="T10" fmla="*/ 130 w 40"/>
                  <a:gd name="T11" fmla="*/ 21 h 12"/>
                  <a:gd name="T12" fmla="*/ 250 w 40"/>
                  <a:gd name="T13" fmla="*/ 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2"/>
                  <a:gd name="T23" fmla="*/ 40 w 4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2">
                    <a:moveTo>
                      <a:pt x="40" y="2"/>
                    </a:moveTo>
                    <a:cubicBezTo>
                      <a:pt x="31" y="4"/>
                      <a:pt x="22" y="1"/>
                      <a:pt x="13" y="1"/>
                    </a:cubicBezTo>
                    <a:cubicBezTo>
                      <a:pt x="10" y="0"/>
                      <a:pt x="7" y="0"/>
                      <a:pt x="5" y="1"/>
                    </a:cubicBezTo>
                    <a:cubicBezTo>
                      <a:pt x="0" y="3"/>
                      <a:pt x="4" y="11"/>
                      <a:pt x="8" y="12"/>
                    </a:cubicBezTo>
                    <a:cubicBezTo>
                      <a:pt x="7" y="10"/>
                      <a:pt x="5" y="6"/>
                      <a:pt x="8" y="4"/>
                    </a:cubicBezTo>
                    <a:cubicBezTo>
                      <a:pt x="11" y="2"/>
                      <a:pt x="18" y="3"/>
                      <a:pt x="21" y="3"/>
                    </a:cubicBezTo>
                    <a:cubicBezTo>
                      <a:pt x="27" y="3"/>
                      <a:pt x="34" y="5"/>
                      <a:pt x="40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6" name="Freeform 71"/>
              <p:cNvSpPr/>
              <p:nvPr/>
            </p:nvSpPr>
            <p:spPr bwMode="auto">
              <a:xfrm>
                <a:off x="2799" y="1731"/>
                <a:ext cx="100" cy="34"/>
              </a:xfrm>
              <a:custGeom>
                <a:avLst/>
                <a:gdLst>
                  <a:gd name="T0" fmla="*/ 250 w 40"/>
                  <a:gd name="T1" fmla="*/ 13 h 13"/>
                  <a:gd name="T2" fmla="*/ 80 w 40"/>
                  <a:gd name="T3" fmla="*/ 8 h 13"/>
                  <a:gd name="T4" fmla="*/ 33 w 40"/>
                  <a:gd name="T5" fmla="*/ 8 h 13"/>
                  <a:gd name="T6" fmla="*/ 50 w 40"/>
                  <a:gd name="T7" fmla="*/ 89 h 13"/>
                  <a:gd name="T8" fmla="*/ 50 w 40"/>
                  <a:gd name="T9" fmla="*/ 26 h 13"/>
                  <a:gd name="T10" fmla="*/ 130 w 40"/>
                  <a:gd name="T11" fmla="*/ 21 h 13"/>
                  <a:gd name="T12" fmla="*/ 250 w 40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3"/>
                  <a:gd name="T23" fmla="*/ 40 w 4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3">
                    <a:moveTo>
                      <a:pt x="40" y="2"/>
                    </a:moveTo>
                    <a:cubicBezTo>
                      <a:pt x="31" y="4"/>
                      <a:pt x="22" y="1"/>
                      <a:pt x="13" y="1"/>
                    </a:cubicBezTo>
                    <a:cubicBezTo>
                      <a:pt x="10" y="1"/>
                      <a:pt x="7" y="0"/>
                      <a:pt x="5" y="1"/>
                    </a:cubicBezTo>
                    <a:cubicBezTo>
                      <a:pt x="0" y="4"/>
                      <a:pt x="4" y="12"/>
                      <a:pt x="8" y="13"/>
                    </a:cubicBezTo>
                    <a:cubicBezTo>
                      <a:pt x="7" y="10"/>
                      <a:pt x="5" y="6"/>
                      <a:pt x="8" y="4"/>
                    </a:cubicBezTo>
                    <a:cubicBezTo>
                      <a:pt x="11" y="2"/>
                      <a:pt x="18" y="3"/>
                      <a:pt x="21" y="3"/>
                    </a:cubicBezTo>
                    <a:cubicBezTo>
                      <a:pt x="27" y="3"/>
                      <a:pt x="34" y="5"/>
                      <a:pt x="40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7" name="Freeform 72"/>
              <p:cNvSpPr/>
              <p:nvPr/>
            </p:nvSpPr>
            <p:spPr bwMode="auto">
              <a:xfrm>
                <a:off x="2799" y="1797"/>
                <a:ext cx="100" cy="32"/>
              </a:xfrm>
              <a:custGeom>
                <a:avLst/>
                <a:gdLst>
                  <a:gd name="T0" fmla="*/ 250 w 40"/>
                  <a:gd name="T1" fmla="*/ 29 h 12"/>
                  <a:gd name="T2" fmla="*/ 80 w 40"/>
                  <a:gd name="T3" fmla="*/ 13 h 12"/>
                  <a:gd name="T4" fmla="*/ 33 w 40"/>
                  <a:gd name="T5" fmla="*/ 8 h 12"/>
                  <a:gd name="T6" fmla="*/ 50 w 40"/>
                  <a:gd name="T7" fmla="*/ 85 h 12"/>
                  <a:gd name="T8" fmla="*/ 50 w 40"/>
                  <a:gd name="T9" fmla="*/ 35 h 12"/>
                  <a:gd name="T10" fmla="*/ 138 w 40"/>
                  <a:gd name="T11" fmla="*/ 35 h 12"/>
                  <a:gd name="T12" fmla="*/ 250 w 40"/>
                  <a:gd name="T13" fmla="*/ 29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2"/>
                  <a:gd name="T23" fmla="*/ 40 w 4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2">
                    <a:moveTo>
                      <a:pt x="40" y="4"/>
                    </a:moveTo>
                    <a:cubicBezTo>
                      <a:pt x="32" y="6"/>
                      <a:pt x="22" y="4"/>
                      <a:pt x="13" y="2"/>
                    </a:cubicBezTo>
                    <a:cubicBezTo>
                      <a:pt x="10" y="1"/>
                      <a:pt x="8" y="0"/>
                      <a:pt x="5" y="1"/>
                    </a:cubicBezTo>
                    <a:cubicBezTo>
                      <a:pt x="0" y="3"/>
                      <a:pt x="4" y="11"/>
                      <a:pt x="8" y="12"/>
                    </a:cubicBezTo>
                    <a:cubicBezTo>
                      <a:pt x="7" y="9"/>
                      <a:pt x="5" y="7"/>
                      <a:pt x="8" y="5"/>
                    </a:cubicBezTo>
                    <a:cubicBezTo>
                      <a:pt x="11" y="3"/>
                      <a:pt x="19" y="5"/>
                      <a:pt x="22" y="5"/>
                    </a:cubicBezTo>
                    <a:cubicBezTo>
                      <a:pt x="28" y="6"/>
                      <a:pt x="35" y="7"/>
                      <a:pt x="40" y="4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8" name="Freeform 73"/>
              <p:cNvSpPr/>
              <p:nvPr/>
            </p:nvSpPr>
            <p:spPr bwMode="auto">
              <a:xfrm>
                <a:off x="2799" y="1581"/>
                <a:ext cx="100" cy="40"/>
              </a:xfrm>
              <a:custGeom>
                <a:avLst/>
                <a:gdLst>
                  <a:gd name="T0" fmla="*/ 250 w 40"/>
                  <a:gd name="T1" fmla="*/ 13 h 15"/>
                  <a:gd name="T2" fmla="*/ 88 w 40"/>
                  <a:gd name="T3" fmla="*/ 8 h 15"/>
                  <a:gd name="T4" fmla="*/ 33 w 40"/>
                  <a:gd name="T5" fmla="*/ 8 h 15"/>
                  <a:gd name="T6" fmla="*/ 50 w 40"/>
                  <a:gd name="T7" fmla="*/ 107 h 15"/>
                  <a:gd name="T8" fmla="*/ 50 w 40"/>
                  <a:gd name="T9" fmla="*/ 29 h 15"/>
                  <a:gd name="T10" fmla="*/ 130 w 40"/>
                  <a:gd name="T11" fmla="*/ 21 h 15"/>
                  <a:gd name="T12" fmla="*/ 250 w 40"/>
                  <a:gd name="T13" fmla="*/ 1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5"/>
                  <a:gd name="T23" fmla="*/ 40 w 40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5">
                    <a:moveTo>
                      <a:pt x="40" y="2"/>
                    </a:moveTo>
                    <a:cubicBezTo>
                      <a:pt x="31" y="4"/>
                      <a:pt x="22" y="1"/>
                      <a:pt x="14" y="1"/>
                    </a:cubicBezTo>
                    <a:cubicBezTo>
                      <a:pt x="11" y="0"/>
                      <a:pt x="8" y="0"/>
                      <a:pt x="5" y="1"/>
                    </a:cubicBezTo>
                    <a:cubicBezTo>
                      <a:pt x="0" y="3"/>
                      <a:pt x="3" y="14"/>
                      <a:pt x="8" y="15"/>
                    </a:cubicBezTo>
                    <a:cubicBezTo>
                      <a:pt x="6" y="13"/>
                      <a:pt x="5" y="6"/>
                      <a:pt x="8" y="4"/>
                    </a:cubicBezTo>
                    <a:cubicBezTo>
                      <a:pt x="11" y="2"/>
                      <a:pt x="18" y="3"/>
                      <a:pt x="21" y="3"/>
                    </a:cubicBezTo>
                    <a:cubicBezTo>
                      <a:pt x="27" y="3"/>
                      <a:pt x="34" y="5"/>
                      <a:pt x="40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9" name="Freeform 74"/>
              <p:cNvSpPr/>
              <p:nvPr/>
            </p:nvSpPr>
            <p:spPr bwMode="auto">
              <a:xfrm>
                <a:off x="2804" y="1864"/>
                <a:ext cx="90" cy="51"/>
              </a:xfrm>
              <a:custGeom>
                <a:avLst/>
                <a:gdLst>
                  <a:gd name="T0" fmla="*/ 225 w 36"/>
                  <a:gd name="T1" fmla="*/ 35 h 19"/>
                  <a:gd name="T2" fmla="*/ 43 w 36"/>
                  <a:gd name="T3" fmla="*/ 51 h 19"/>
                  <a:gd name="T4" fmla="*/ 88 w 36"/>
                  <a:gd name="T5" fmla="*/ 137 h 19"/>
                  <a:gd name="T6" fmla="*/ 43 w 36"/>
                  <a:gd name="T7" fmla="*/ 94 h 19"/>
                  <a:gd name="T8" fmla="*/ 18 w 36"/>
                  <a:gd name="T9" fmla="*/ 8 h 19"/>
                  <a:gd name="T10" fmla="*/ 93 w 36"/>
                  <a:gd name="T11" fmla="*/ 21 h 19"/>
                  <a:gd name="T12" fmla="*/ 225 w 36"/>
                  <a:gd name="T13" fmla="*/ 3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9"/>
                  <a:gd name="T23" fmla="*/ 36 w 3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9">
                    <a:moveTo>
                      <a:pt x="36" y="5"/>
                    </a:moveTo>
                    <a:cubicBezTo>
                      <a:pt x="21" y="10"/>
                      <a:pt x="10" y="5"/>
                      <a:pt x="7" y="7"/>
                    </a:cubicBezTo>
                    <a:cubicBezTo>
                      <a:pt x="5" y="8"/>
                      <a:pt x="10" y="15"/>
                      <a:pt x="14" y="19"/>
                    </a:cubicBezTo>
                    <a:cubicBezTo>
                      <a:pt x="14" y="19"/>
                      <a:pt x="13" y="18"/>
                      <a:pt x="7" y="13"/>
                    </a:cubicBezTo>
                    <a:cubicBezTo>
                      <a:pt x="0" y="8"/>
                      <a:pt x="0" y="4"/>
                      <a:pt x="3" y="1"/>
                    </a:cubicBezTo>
                    <a:cubicBezTo>
                      <a:pt x="6" y="0"/>
                      <a:pt x="7" y="3"/>
                      <a:pt x="15" y="3"/>
                    </a:cubicBezTo>
                    <a:cubicBezTo>
                      <a:pt x="22" y="4"/>
                      <a:pt x="31" y="6"/>
                      <a:pt x="36" y="5"/>
                    </a:cubicBezTo>
                    <a:close/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0" name="Freeform 75"/>
              <p:cNvSpPr/>
              <p:nvPr/>
            </p:nvSpPr>
            <p:spPr bwMode="auto">
              <a:xfrm>
                <a:off x="2889" y="1936"/>
                <a:ext cx="50" cy="32"/>
              </a:xfrm>
              <a:custGeom>
                <a:avLst/>
                <a:gdLst>
                  <a:gd name="T0" fmla="*/ 125 w 20"/>
                  <a:gd name="T1" fmla="*/ 0 h 12"/>
                  <a:gd name="T2" fmla="*/ 58 w 20"/>
                  <a:gd name="T3" fmla="*/ 29 h 12"/>
                  <a:gd name="T4" fmla="*/ 38 w 20"/>
                  <a:gd name="T5" fmla="*/ 85 h 12"/>
                  <a:gd name="T6" fmla="*/ 100 w 20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2"/>
                  <a:gd name="T14" fmla="*/ 20 w 2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2">
                    <a:moveTo>
                      <a:pt x="20" y="0"/>
                    </a:moveTo>
                    <a:cubicBezTo>
                      <a:pt x="17" y="2"/>
                      <a:pt x="13" y="3"/>
                      <a:pt x="9" y="4"/>
                    </a:cubicBezTo>
                    <a:cubicBezTo>
                      <a:pt x="7" y="5"/>
                      <a:pt x="0" y="10"/>
                      <a:pt x="6" y="12"/>
                    </a:cubicBezTo>
                    <a:cubicBezTo>
                      <a:pt x="6" y="8"/>
                      <a:pt x="12" y="3"/>
                      <a:pt x="16" y="3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1" name="Freeform 76"/>
              <p:cNvSpPr/>
              <p:nvPr/>
            </p:nvSpPr>
            <p:spPr bwMode="auto">
              <a:xfrm>
                <a:off x="2909" y="1989"/>
                <a:ext cx="32" cy="27"/>
              </a:xfrm>
              <a:custGeom>
                <a:avLst/>
                <a:gdLst>
                  <a:gd name="T0" fmla="*/ 79 w 13"/>
                  <a:gd name="T1" fmla="*/ 0 h 10"/>
                  <a:gd name="T2" fmla="*/ 12 w 13"/>
                  <a:gd name="T3" fmla="*/ 22 h 10"/>
                  <a:gd name="T4" fmla="*/ 17 w 13"/>
                  <a:gd name="T5" fmla="*/ 73 h 10"/>
                  <a:gd name="T6" fmla="*/ 79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3" y="0"/>
                    </a:moveTo>
                    <a:cubicBezTo>
                      <a:pt x="10" y="1"/>
                      <a:pt x="5" y="1"/>
                      <a:pt x="2" y="3"/>
                    </a:cubicBezTo>
                    <a:cubicBezTo>
                      <a:pt x="0" y="5"/>
                      <a:pt x="0" y="9"/>
                      <a:pt x="3" y="10"/>
                    </a:cubicBezTo>
                    <a:cubicBezTo>
                      <a:pt x="0" y="5"/>
                      <a:pt x="10" y="2"/>
                      <a:pt x="13" y="0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2" name="Freeform 77"/>
              <p:cNvSpPr/>
              <p:nvPr/>
            </p:nvSpPr>
            <p:spPr bwMode="auto">
              <a:xfrm>
                <a:off x="2914" y="2043"/>
                <a:ext cx="30" cy="26"/>
              </a:xfrm>
              <a:custGeom>
                <a:avLst/>
                <a:gdLst>
                  <a:gd name="T0" fmla="*/ 75 w 12"/>
                  <a:gd name="T1" fmla="*/ 0 h 10"/>
                  <a:gd name="T2" fmla="*/ 43 w 12"/>
                  <a:gd name="T3" fmla="*/ 68 h 10"/>
                  <a:gd name="T4" fmla="*/ 75 w 12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0"/>
                  <a:gd name="T11" fmla="*/ 12 w 1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0">
                    <a:moveTo>
                      <a:pt x="12" y="0"/>
                    </a:moveTo>
                    <a:cubicBezTo>
                      <a:pt x="7" y="1"/>
                      <a:pt x="0" y="4"/>
                      <a:pt x="7" y="10"/>
                    </a:cubicBezTo>
                    <a:cubicBezTo>
                      <a:pt x="3" y="4"/>
                      <a:pt x="10" y="3"/>
                      <a:pt x="12" y="0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3" name="Freeform 78"/>
              <p:cNvSpPr/>
              <p:nvPr/>
            </p:nvSpPr>
            <p:spPr bwMode="auto">
              <a:xfrm>
                <a:off x="2929" y="2091"/>
                <a:ext cx="22" cy="21"/>
              </a:xfrm>
              <a:custGeom>
                <a:avLst/>
                <a:gdLst>
                  <a:gd name="T0" fmla="*/ 54 w 9"/>
                  <a:gd name="T1" fmla="*/ 0 h 8"/>
                  <a:gd name="T2" fmla="*/ 29 w 9"/>
                  <a:gd name="T3" fmla="*/ 55 h 8"/>
                  <a:gd name="T4" fmla="*/ 49 w 9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8"/>
                  <a:gd name="T11" fmla="*/ 9 w 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8">
                    <a:moveTo>
                      <a:pt x="9" y="0"/>
                    </a:moveTo>
                    <a:cubicBezTo>
                      <a:pt x="4" y="0"/>
                      <a:pt x="0" y="5"/>
                      <a:pt x="5" y="8"/>
                    </a:cubicBezTo>
                    <a:cubicBezTo>
                      <a:pt x="4" y="5"/>
                      <a:pt x="6" y="3"/>
                      <a:pt x="8" y="1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4" name="Freeform 79"/>
              <p:cNvSpPr/>
              <p:nvPr/>
            </p:nvSpPr>
            <p:spPr bwMode="auto">
              <a:xfrm>
                <a:off x="2824" y="1947"/>
                <a:ext cx="45" cy="26"/>
              </a:xfrm>
              <a:custGeom>
                <a:avLst/>
                <a:gdLst>
                  <a:gd name="T0" fmla="*/ 0 w 18"/>
                  <a:gd name="T1" fmla="*/ 0 h 10"/>
                  <a:gd name="T2" fmla="*/ 75 w 18"/>
                  <a:gd name="T3" fmla="*/ 21 h 10"/>
                  <a:gd name="T4" fmla="*/ 100 w 18"/>
                  <a:gd name="T5" fmla="*/ 68 h 10"/>
                  <a:gd name="T6" fmla="*/ 80 w 18"/>
                  <a:gd name="T7" fmla="*/ 34 h 10"/>
                  <a:gd name="T8" fmla="*/ 30 w 18"/>
                  <a:gd name="T9" fmla="*/ 2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0"/>
                  <a:gd name="T17" fmla="*/ 18 w 1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0">
                    <a:moveTo>
                      <a:pt x="0" y="0"/>
                    </a:moveTo>
                    <a:cubicBezTo>
                      <a:pt x="3" y="2"/>
                      <a:pt x="9" y="3"/>
                      <a:pt x="12" y="3"/>
                    </a:cubicBezTo>
                    <a:cubicBezTo>
                      <a:pt x="17" y="4"/>
                      <a:pt x="18" y="5"/>
                      <a:pt x="16" y="10"/>
                    </a:cubicBezTo>
                    <a:cubicBezTo>
                      <a:pt x="16" y="7"/>
                      <a:pt x="15" y="6"/>
                      <a:pt x="13" y="5"/>
                    </a:cubicBezTo>
                    <a:cubicBezTo>
                      <a:pt x="11" y="4"/>
                      <a:pt x="7" y="3"/>
                      <a:pt x="5" y="3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5" name="Freeform 80"/>
              <p:cNvSpPr/>
              <p:nvPr/>
            </p:nvSpPr>
            <p:spPr bwMode="auto">
              <a:xfrm>
                <a:off x="2829" y="1992"/>
                <a:ext cx="37" cy="32"/>
              </a:xfrm>
              <a:custGeom>
                <a:avLst/>
                <a:gdLst>
                  <a:gd name="T0" fmla="*/ 0 w 15"/>
                  <a:gd name="T1" fmla="*/ 0 h 12"/>
                  <a:gd name="T2" fmla="*/ 74 w 15"/>
                  <a:gd name="T3" fmla="*/ 29 h 12"/>
                  <a:gd name="T4" fmla="*/ 74 w 15"/>
                  <a:gd name="T5" fmla="*/ 85 h 12"/>
                  <a:gd name="T6" fmla="*/ 67 w 15"/>
                  <a:gd name="T7" fmla="*/ 35 h 12"/>
                  <a:gd name="T8" fmla="*/ 5 w 15"/>
                  <a:gd name="T9" fmla="*/ 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0"/>
                    </a:moveTo>
                    <a:cubicBezTo>
                      <a:pt x="4" y="2"/>
                      <a:pt x="9" y="2"/>
                      <a:pt x="12" y="4"/>
                    </a:cubicBezTo>
                    <a:cubicBezTo>
                      <a:pt x="15" y="6"/>
                      <a:pt x="14" y="11"/>
                      <a:pt x="12" y="12"/>
                    </a:cubicBezTo>
                    <a:cubicBezTo>
                      <a:pt x="12" y="9"/>
                      <a:pt x="13" y="7"/>
                      <a:pt x="11" y="5"/>
                    </a:cubicBezTo>
                    <a:cubicBezTo>
                      <a:pt x="9" y="3"/>
                      <a:pt x="4" y="1"/>
                      <a:pt x="1" y="1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6" name="Freeform 81"/>
              <p:cNvSpPr/>
              <p:nvPr/>
            </p:nvSpPr>
            <p:spPr bwMode="auto">
              <a:xfrm>
                <a:off x="2834" y="2045"/>
                <a:ext cx="22" cy="27"/>
              </a:xfrm>
              <a:custGeom>
                <a:avLst/>
                <a:gdLst>
                  <a:gd name="T0" fmla="*/ 0 w 9"/>
                  <a:gd name="T1" fmla="*/ 0 h 10"/>
                  <a:gd name="T2" fmla="*/ 42 w 9"/>
                  <a:gd name="T3" fmla="*/ 22 h 10"/>
                  <a:gd name="T4" fmla="*/ 37 w 9"/>
                  <a:gd name="T5" fmla="*/ 73 h 10"/>
                  <a:gd name="T6" fmla="*/ 12 w 9"/>
                  <a:gd name="T7" fmla="*/ 14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0"/>
                    </a:moveTo>
                    <a:cubicBezTo>
                      <a:pt x="2" y="1"/>
                      <a:pt x="6" y="1"/>
                      <a:pt x="7" y="3"/>
                    </a:cubicBezTo>
                    <a:cubicBezTo>
                      <a:pt x="9" y="5"/>
                      <a:pt x="7" y="8"/>
                      <a:pt x="6" y="10"/>
                    </a:cubicBezTo>
                    <a:cubicBezTo>
                      <a:pt x="7" y="6"/>
                      <a:pt x="5" y="4"/>
                      <a:pt x="2" y="2"/>
                    </a:cubicBezTo>
                  </a:path>
                </a:pathLst>
              </a:custGeom>
              <a:solidFill>
                <a:srgbClr val="EB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7" name="Freeform 82"/>
              <p:cNvSpPr/>
              <p:nvPr/>
            </p:nvSpPr>
            <p:spPr bwMode="auto">
              <a:xfrm>
                <a:off x="2869" y="1272"/>
                <a:ext cx="85" cy="53"/>
              </a:xfrm>
              <a:custGeom>
                <a:avLst/>
                <a:gdLst>
                  <a:gd name="T0" fmla="*/ 0 w 34"/>
                  <a:gd name="T1" fmla="*/ 106 h 20"/>
                  <a:gd name="T2" fmla="*/ 180 w 34"/>
                  <a:gd name="T3" fmla="*/ 0 h 20"/>
                  <a:gd name="T4" fmla="*/ 100 w 34"/>
                  <a:gd name="T5" fmla="*/ 77 h 20"/>
                  <a:gd name="T6" fmla="*/ 0 w 34"/>
                  <a:gd name="T7" fmla="*/ 106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0"/>
                  <a:gd name="T14" fmla="*/ 34 w 3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0">
                    <a:moveTo>
                      <a:pt x="0" y="15"/>
                    </a:moveTo>
                    <a:cubicBezTo>
                      <a:pt x="10" y="13"/>
                      <a:pt x="34" y="20"/>
                      <a:pt x="29" y="0"/>
                    </a:cubicBezTo>
                    <a:cubicBezTo>
                      <a:pt x="28" y="6"/>
                      <a:pt x="22" y="10"/>
                      <a:pt x="16" y="11"/>
                    </a:cubicBezTo>
                    <a:cubicBezTo>
                      <a:pt x="11" y="13"/>
                      <a:pt x="5" y="15"/>
                      <a:pt x="0" y="15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8" name="Freeform 83"/>
              <p:cNvSpPr/>
              <p:nvPr/>
            </p:nvSpPr>
            <p:spPr bwMode="auto">
              <a:xfrm>
                <a:off x="2869" y="1347"/>
                <a:ext cx="85" cy="53"/>
              </a:xfrm>
              <a:custGeom>
                <a:avLst/>
                <a:gdLst>
                  <a:gd name="T0" fmla="*/ 8 w 34"/>
                  <a:gd name="T1" fmla="*/ 106 h 20"/>
                  <a:gd name="T2" fmla="*/ 180 w 34"/>
                  <a:gd name="T3" fmla="*/ 0 h 20"/>
                  <a:gd name="T4" fmla="*/ 100 w 34"/>
                  <a:gd name="T5" fmla="*/ 85 h 20"/>
                  <a:gd name="T6" fmla="*/ 0 w 34"/>
                  <a:gd name="T7" fmla="*/ 106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0"/>
                  <a:gd name="T14" fmla="*/ 34 w 3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0">
                    <a:moveTo>
                      <a:pt x="1" y="15"/>
                    </a:moveTo>
                    <a:cubicBezTo>
                      <a:pt x="10" y="14"/>
                      <a:pt x="34" y="20"/>
                      <a:pt x="29" y="0"/>
                    </a:cubicBezTo>
                    <a:cubicBezTo>
                      <a:pt x="28" y="7"/>
                      <a:pt x="22" y="10"/>
                      <a:pt x="16" y="12"/>
                    </a:cubicBezTo>
                    <a:cubicBezTo>
                      <a:pt x="11" y="13"/>
                      <a:pt x="6" y="15"/>
                      <a:pt x="0" y="15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9" name="Freeform 84"/>
              <p:cNvSpPr/>
              <p:nvPr/>
            </p:nvSpPr>
            <p:spPr bwMode="auto">
              <a:xfrm>
                <a:off x="2869" y="1507"/>
                <a:ext cx="85" cy="53"/>
              </a:xfrm>
              <a:custGeom>
                <a:avLst/>
                <a:gdLst>
                  <a:gd name="T0" fmla="*/ 8 w 34"/>
                  <a:gd name="T1" fmla="*/ 106 h 20"/>
                  <a:gd name="T2" fmla="*/ 180 w 34"/>
                  <a:gd name="T3" fmla="*/ 0 h 20"/>
                  <a:gd name="T4" fmla="*/ 100 w 34"/>
                  <a:gd name="T5" fmla="*/ 85 h 20"/>
                  <a:gd name="T6" fmla="*/ 0 w 34"/>
                  <a:gd name="T7" fmla="*/ 106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0"/>
                  <a:gd name="T14" fmla="*/ 34 w 3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0">
                    <a:moveTo>
                      <a:pt x="1" y="15"/>
                    </a:moveTo>
                    <a:cubicBezTo>
                      <a:pt x="10" y="14"/>
                      <a:pt x="34" y="20"/>
                      <a:pt x="29" y="0"/>
                    </a:cubicBezTo>
                    <a:cubicBezTo>
                      <a:pt x="28" y="7"/>
                      <a:pt x="22" y="10"/>
                      <a:pt x="16" y="12"/>
                    </a:cubicBezTo>
                    <a:cubicBezTo>
                      <a:pt x="11" y="13"/>
                      <a:pt x="6" y="15"/>
                      <a:pt x="0" y="15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0" name="Freeform 85"/>
              <p:cNvSpPr/>
              <p:nvPr/>
            </p:nvSpPr>
            <p:spPr bwMode="auto">
              <a:xfrm>
                <a:off x="2871" y="1589"/>
                <a:ext cx="85" cy="54"/>
              </a:xfrm>
              <a:custGeom>
                <a:avLst/>
                <a:gdLst>
                  <a:gd name="T0" fmla="*/ 0 w 34"/>
                  <a:gd name="T1" fmla="*/ 108 h 20"/>
                  <a:gd name="T2" fmla="*/ 180 w 34"/>
                  <a:gd name="T3" fmla="*/ 0 h 20"/>
                  <a:gd name="T4" fmla="*/ 100 w 34"/>
                  <a:gd name="T5" fmla="*/ 86 h 20"/>
                  <a:gd name="T6" fmla="*/ 0 w 34"/>
                  <a:gd name="T7" fmla="*/ 10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0"/>
                  <a:gd name="T14" fmla="*/ 34 w 3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0">
                    <a:moveTo>
                      <a:pt x="0" y="15"/>
                    </a:moveTo>
                    <a:cubicBezTo>
                      <a:pt x="10" y="14"/>
                      <a:pt x="34" y="20"/>
                      <a:pt x="29" y="0"/>
                    </a:cubicBezTo>
                    <a:cubicBezTo>
                      <a:pt x="28" y="7"/>
                      <a:pt x="22" y="10"/>
                      <a:pt x="16" y="12"/>
                    </a:cubicBezTo>
                    <a:cubicBezTo>
                      <a:pt x="11" y="13"/>
                      <a:pt x="5" y="15"/>
                      <a:pt x="0" y="15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1" name="Freeform 86"/>
              <p:cNvSpPr/>
              <p:nvPr/>
            </p:nvSpPr>
            <p:spPr bwMode="auto">
              <a:xfrm>
                <a:off x="2871" y="1667"/>
                <a:ext cx="83" cy="50"/>
              </a:xfrm>
              <a:custGeom>
                <a:avLst/>
                <a:gdLst>
                  <a:gd name="T0" fmla="*/ 0 w 33"/>
                  <a:gd name="T1" fmla="*/ 103 h 19"/>
                  <a:gd name="T2" fmla="*/ 176 w 33"/>
                  <a:gd name="T3" fmla="*/ 0 h 19"/>
                  <a:gd name="T4" fmla="*/ 96 w 33"/>
                  <a:gd name="T5" fmla="*/ 76 h 19"/>
                  <a:gd name="T6" fmla="*/ 0 w 33"/>
                  <a:gd name="T7" fmla="*/ 103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9"/>
                  <a:gd name="T14" fmla="*/ 33 w 3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9">
                    <a:moveTo>
                      <a:pt x="0" y="15"/>
                    </a:moveTo>
                    <a:cubicBezTo>
                      <a:pt x="9" y="13"/>
                      <a:pt x="33" y="19"/>
                      <a:pt x="28" y="0"/>
                    </a:cubicBezTo>
                    <a:cubicBezTo>
                      <a:pt x="28" y="6"/>
                      <a:pt x="21" y="9"/>
                      <a:pt x="15" y="11"/>
                    </a:cubicBezTo>
                    <a:cubicBezTo>
                      <a:pt x="10" y="13"/>
                      <a:pt x="5" y="14"/>
                      <a:pt x="0" y="15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2" name="Freeform 87"/>
              <p:cNvSpPr/>
              <p:nvPr/>
            </p:nvSpPr>
            <p:spPr bwMode="auto">
              <a:xfrm>
                <a:off x="2871" y="1731"/>
                <a:ext cx="85" cy="53"/>
              </a:xfrm>
              <a:custGeom>
                <a:avLst/>
                <a:gdLst>
                  <a:gd name="T0" fmla="*/ 0 w 34"/>
                  <a:gd name="T1" fmla="*/ 133 h 20"/>
                  <a:gd name="T2" fmla="*/ 180 w 34"/>
                  <a:gd name="T3" fmla="*/ 0 h 20"/>
                  <a:gd name="T4" fmla="*/ 113 w 34"/>
                  <a:gd name="T5" fmla="*/ 90 h 20"/>
                  <a:gd name="T6" fmla="*/ 0 w 34"/>
                  <a:gd name="T7" fmla="*/ 133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0"/>
                  <a:gd name="T14" fmla="*/ 34 w 3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0">
                    <a:moveTo>
                      <a:pt x="0" y="19"/>
                    </a:moveTo>
                    <a:cubicBezTo>
                      <a:pt x="9" y="17"/>
                      <a:pt x="34" y="20"/>
                      <a:pt x="29" y="0"/>
                    </a:cubicBezTo>
                    <a:cubicBezTo>
                      <a:pt x="28" y="6"/>
                      <a:pt x="24" y="10"/>
                      <a:pt x="18" y="13"/>
                    </a:cubicBezTo>
                    <a:cubicBezTo>
                      <a:pt x="13" y="16"/>
                      <a:pt x="5" y="18"/>
                      <a:pt x="0" y="19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3" name="Freeform 88"/>
              <p:cNvSpPr/>
              <p:nvPr/>
            </p:nvSpPr>
            <p:spPr bwMode="auto">
              <a:xfrm>
                <a:off x="2871" y="1795"/>
                <a:ext cx="85" cy="53"/>
              </a:xfrm>
              <a:custGeom>
                <a:avLst/>
                <a:gdLst>
                  <a:gd name="T0" fmla="*/ 0 w 34"/>
                  <a:gd name="T1" fmla="*/ 133 h 20"/>
                  <a:gd name="T2" fmla="*/ 180 w 34"/>
                  <a:gd name="T3" fmla="*/ 0 h 20"/>
                  <a:gd name="T4" fmla="*/ 113 w 34"/>
                  <a:gd name="T5" fmla="*/ 98 h 20"/>
                  <a:gd name="T6" fmla="*/ 0 w 34"/>
                  <a:gd name="T7" fmla="*/ 133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0"/>
                  <a:gd name="T14" fmla="*/ 34 w 3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0">
                    <a:moveTo>
                      <a:pt x="0" y="19"/>
                    </a:moveTo>
                    <a:cubicBezTo>
                      <a:pt x="9" y="17"/>
                      <a:pt x="34" y="20"/>
                      <a:pt x="29" y="0"/>
                    </a:cubicBezTo>
                    <a:cubicBezTo>
                      <a:pt x="28" y="7"/>
                      <a:pt x="24" y="10"/>
                      <a:pt x="18" y="14"/>
                    </a:cubicBezTo>
                    <a:cubicBezTo>
                      <a:pt x="13" y="16"/>
                      <a:pt x="5" y="19"/>
                      <a:pt x="0" y="19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4" name="Freeform 89"/>
              <p:cNvSpPr/>
              <p:nvPr/>
            </p:nvSpPr>
            <p:spPr bwMode="auto">
              <a:xfrm>
                <a:off x="2871" y="1424"/>
                <a:ext cx="83" cy="56"/>
              </a:xfrm>
              <a:custGeom>
                <a:avLst/>
                <a:gdLst>
                  <a:gd name="T0" fmla="*/ 0 w 33"/>
                  <a:gd name="T1" fmla="*/ 136 h 21"/>
                  <a:gd name="T2" fmla="*/ 176 w 33"/>
                  <a:gd name="T3" fmla="*/ 0 h 21"/>
                  <a:gd name="T4" fmla="*/ 96 w 33"/>
                  <a:gd name="T5" fmla="*/ 99 h 21"/>
                  <a:gd name="T6" fmla="*/ 0 w 33"/>
                  <a:gd name="T7" fmla="*/ 136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1"/>
                  <a:gd name="T14" fmla="*/ 33 w 3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1">
                    <a:moveTo>
                      <a:pt x="0" y="19"/>
                    </a:moveTo>
                    <a:cubicBezTo>
                      <a:pt x="9" y="18"/>
                      <a:pt x="33" y="21"/>
                      <a:pt x="28" y="0"/>
                    </a:cubicBezTo>
                    <a:cubicBezTo>
                      <a:pt x="27" y="7"/>
                      <a:pt x="21" y="12"/>
                      <a:pt x="15" y="14"/>
                    </a:cubicBezTo>
                    <a:cubicBezTo>
                      <a:pt x="10" y="15"/>
                      <a:pt x="5" y="19"/>
                      <a:pt x="0" y="19"/>
                    </a:cubicBezTo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5" name="Freeform 90"/>
              <p:cNvSpPr/>
              <p:nvPr/>
            </p:nvSpPr>
            <p:spPr bwMode="auto">
              <a:xfrm>
                <a:off x="2889" y="1864"/>
                <a:ext cx="60" cy="61"/>
              </a:xfrm>
              <a:custGeom>
                <a:avLst/>
                <a:gdLst>
                  <a:gd name="T0" fmla="*/ 0 w 24"/>
                  <a:gd name="T1" fmla="*/ 162 h 23"/>
                  <a:gd name="T2" fmla="*/ 138 w 24"/>
                  <a:gd name="T3" fmla="*/ 29 h 23"/>
                  <a:gd name="T4" fmla="*/ 93 w 24"/>
                  <a:gd name="T5" fmla="*/ 21 h 23"/>
                  <a:gd name="T6" fmla="*/ 0 w 24"/>
                  <a:gd name="T7" fmla="*/ 162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23"/>
                    </a:moveTo>
                    <a:cubicBezTo>
                      <a:pt x="16" y="18"/>
                      <a:pt x="24" y="7"/>
                      <a:pt x="22" y="4"/>
                    </a:cubicBezTo>
                    <a:cubicBezTo>
                      <a:pt x="21" y="0"/>
                      <a:pt x="16" y="2"/>
                      <a:pt x="15" y="3"/>
                    </a:cubicBezTo>
                    <a:cubicBezTo>
                      <a:pt x="14" y="3"/>
                      <a:pt x="21" y="11"/>
                      <a:pt x="0" y="23"/>
                    </a:cubicBezTo>
                    <a:close/>
                  </a:path>
                </a:pathLst>
              </a:custGeom>
              <a:solidFill>
                <a:srgbClr val="7AA9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6" name="Freeform 91"/>
              <p:cNvSpPr/>
              <p:nvPr/>
            </p:nvSpPr>
            <p:spPr bwMode="auto">
              <a:xfrm>
                <a:off x="2794" y="1651"/>
                <a:ext cx="162" cy="64"/>
              </a:xfrm>
              <a:custGeom>
                <a:avLst/>
                <a:gdLst>
                  <a:gd name="T0" fmla="*/ 204 w 65"/>
                  <a:gd name="T1" fmla="*/ 171 h 24"/>
                  <a:gd name="T2" fmla="*/ 374 w 65"/>
                  <a:gd name="T3" fmla="*/ 136 h 24"/>
                  <a:gd name="T4" fmla="*/ 374 w 65"/>
                  <a:gd name="T5" fmla="*/ 21 h 24"/>
                  <a:gd name="T6" fmla="*/ 204 w 65"/>
                  <a:gd name="T7" fmla="*/ 29 h 24"/>
                  <a:gd name="T8" fmla="*/ 204 w 65"/>
                  <a:gd name="T9" fmla="*/ 29 h 24"/>
                  <a:gd name="T10" fmla="*/ 37 w 65"/>
                  <a:gd name="T11" fmla="*/ 21 h 24"/>
                  <a:gd name="T12" fmla="*/ 37 w 65"/>
                  <a:gd name="T13" fmla="*/ 136 h 24"/>
                  <a:gd name="T14" fmla="*/ 204 w 65"/>
                  <a:gd name="T15" fmla="*/ 17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4"/>
                  <a:gd name="T26" fmla="*/ 65 w 65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4">
                    <a:moveTo>
                      <a:pt x="33" y="24"/>
                    </a:moveTo>
                    <a:cubicBezTo>
                      <a:pt x="46" y="24"/>
                      <a:pt x="55" y="23"/>
                      <a:pt x="60" y="19"/>
                    </a:cubicBezTo>
                    <a:cubicBezTo>
                      <a:pt x="64" y="14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4"/>
                      <a:pt x="6" y="19"/>
                    </a:cubicBezTo>
                    <a:cubicBezTo>
                      <a:pt x="11" y="23"/>
                      <a:pt x="20" y="24"/>
                      <a:pt x="33" y="2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7" name="Freeform 92"/>
              <p:cNvSpPr/>
              <p:nvPr/>
            </p:nvSpPr>
            <p:spPr bwMode="auto">
              <a:xfrm>
                <a:off x="2794" y="1568"/>
                <a:ext cx="162" cy="75"/>
              </a:xfrm>
              <a:custGeom>
                <a:avLst/>
                <a:gdLst>
                  <a:gd name="T0" fmla="*/ 204 w 65"/>
                  <a:gd name="T1" fmla="*/ 201 h 28"/>
                  <a:gd name="T2" fmla="*/ 374 w 65"/>
                  <a:gd name="T3" fmla="*/ 166 h 28"/>
                  <a:gd name="T4" fmla="*/ 374 w 65"/>
                  <a:gd name="T5" fmla="*/ 21 h 28"/>
                  <a:gd name="T6" fmla="*/ 204 w 65"/>
                  <a:gd name="T7" fmla="*/ 29 h 28"/>
                  <a:gd name="T8" fmla="*/ 204 w 65"/>
                  <a:gd name="T9" fmla="*/ 29 h 28"/>
                  <a:gd name="T10" fmla="*/ 37 w 65"/>
                  <a:gd name="T11" fmla="*/ 21 h 28"/>
                  <a:gd name="T12" fmla="*/ 37 w 65"/>
                  <a:gd name="T13" fmla="*/ 166 h 28"/>
                  <a:gd name="T14" fmla="*/ 204 w 65"/>
                  <a:gd name="T15" fmla="*/ 20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8"/>
                  <a:gd name="T26" fmla="*/ 65 w 6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8">
                    <a:moveTo>
                      <a:pt x="33" y="28"/>
                    </a:moveTo>
                    <a:cubicBezTo>
                      <a:pt x="46" y="28"/>
                      <a:pt x="55" y="27"/>
                      <a:pt x="60" y="23"/>
                    </a:cubicBezTo>
                    <a:cubicBezTo>
                      <a:pt x="64" y="18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8"/>
                      <a:pt x="6" y="23"/>
                    </a:cubicBezTo>
                    <a:cubicBezTo>
                      <a:pt x="11" y="27"/>
                      <a:pt x="20" y="28"/>
                      <a:pt x="33" y="2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8" name="Freeform 93"/>
              <p:cNvSpPr/>
              <p:nvPr/>
            </p:nvSpPr>
            <p:spPr bwMode="auto">
              <a:xfrm>
                <a:off x="2794" y="1493"/>
                <a:ext cx="162" cy="67"/>
              </a:xfrm>
              <a:custGeom>
                <a:avLst/>
                <a:gdLst>
                  <a:gd name="T0" fmla="*/ 204 w 65"/>
                  <a:gd name="T1" fmla="*/ 180 h 25"/>
                  <a:gd name="T2" fmla="*/ 374 w 65"/>
                  <a:gd name="T3" fmla="*/ 145 h 25"/>
                  <a:gd name="T4" fmla="*/ 374 w 65"/>
                  <a:gd name="T5" fmla="*/ 21 h 25"/>
                  <a:gd name="T6" fmla="*/ 204 w 65"/>
                  <a:gd name="T7" fmla="*/ 29 h 25"/>
                  <a:gd name="T8" fmla="*/ 204 w 65"/>
                  <a:gd name="T9" fmla="*/ 29 h 25"/>
                  <a:gd name="T10" fmla="*/ 37 w 65"/>
                  <a:gd name="T11" fmla="*/ 21 h 25"/>
                  <a:gd name="T12" fmla="*/ 37 w 65"/>
                  <a:gd name="T13" fmla="*/ 145 h 25"/>
                  <a:gd name="T14" fmla="*/ 204 w 65"/>
                  <a:gd name="T15" fmla="*/ 18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5"/>
                  <a:gd name="T26" fmla="*/ 65 w 6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5">
                    <a:moveTo>
                      <a:pt x="33" y="25"/>
                    </a:moveTo>
                    <a:cubicBezTo>
                      <a:pt x="46" y="25"/>
                      <a:pt x="55" y="24"/>
                      <a:pt x="60" y="20"/>
                    </a:cubicBezTo>
                    <a:cubicBezTo>
                      <a:pt x="64" y="15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5"/>
                      <a:pt x="6" y="20"/>
                    </a:cubicBezTo>
                    <a:cubicBezTo>
                      <a:pt x="11" y="24"/>
                      <a:pt x="20" y="25"/>
                      <a:pt x="33" y="2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9" name="Freeform 94"/>
              <p:cNvSpPr/>
              <p:nvPr/>
            </p:nvSpPr>
            <p:spPr bwMode="auto">
              <a:xfrm>
                <a:off x="2794" y="1408"/>
                <a:ext cx="162" cy="75"/>
              </a:xfrm>
              <a:custGeom>
                <a:avLst/>
                <a:gdLst>
                  <a:gd name="T0" fmla="*/ 204 w 65"/>
                  <a:gd name="T1" fmla="*/ 201 h 28"/>
                  <a:gd name="T2" fmla="*/ 374 w 65"/>
                  <a:gd name="T3" fmla="*/ 166 h 28"/>
                  <a:gd name="T4" fmla="*/ 374 w 65"/>
                  <a:gd name="T5" fmla="*/ 21 h 28"/>
                  <a:gd name="T6" fmla="*/ 204 w 65"/>
                  <a:gd name="T7" fmla="*/ 29 h 28"/>
                  <a:gd name="T8" fmla="*/ 204 w 65"/>
                  <a:gd name="T9" fmla="*/ 29 h 28"/>
                  <a:gd name="T10" fmla="*/ 37 w 65"/>
                  <a:gd name="T11" fmla="*/ 21 h 28"/>
                  <a:gd name="T12" fmla="*/ 37 w 65"/>
                  <a:gd name="T13" fmla="*/ 166 h 28"/>
                  <a:gd name="T14" fmla="*/ 204 w 65"/>
                  <a:gd name="T15" fmla="*/ 20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8"/>
                  <a:gd name="T26" fmla="*/ 65 w 6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8">
                    <a:moveTo>
                      <a:pt x="33" y="28"/>
                    </a:moveTo>
                    <a:cubicBezTo>
                      <a:pt x="46" y="28"/>
                      <a:pt x="55" y="27"/>
                      <a:pt x="60" y="23"/>
                    </a:cubicBezTo>
                    <a:cubicBezTo>
                      <a:pt x="64" y="18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8"/>
                      <a:pt x="6" y="23"/>
                    </a:cubicBezTo>
                    <a:cubicBezTo>
                      <a:pt x="11" y="27"/>
                      <a:pt x="20" y="28"/>
                      <a:pt x="33" y="2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0" name="Freeform 95"/>
              <p:cNvSpPr/>
              <p:nvPr/>
            </p:nvSpPr>
            <p:spPr bwMode="auto">
              <a:xfrm>
                <a:off x="2794" y="1333"/>
                <a:ext cx="162" cy="67"/>
              </a:xfrm>
              <a:custGeom>
                <a:avLst/>
                <a:gdLst>
                  <a:gd name="T0" fmla="*/ 204 w 65"/>
                  <a:gd name="T1" fmla="*/ 180 h 25"/>
                  <a:gd name="T2" fmla="*/ 374 w 65"/>
                  <a:gd name="T3" fmla="*/ 145 h 25"/>
                  <a:gd name="T4" fmla="*/ 374 w 65"/>
                  <a:gd name="T5" fmla="*/ 21 h 25"/>
                  <a:gd name="T6" fmla="*/ 204 w 65"/>
                  <a:gd name="T7" fmla="*/ 29 h 25"/>
                  <a:gd name="T8" fmla="*/ 204 w 65"/>
                  <a:gd name="T9" fmla="*/ 29 h 25"/>
                  <a:gd name="T10" fmla="*/ 37 w 65"/>
                  <a:gd name="T11" fmla="*/ 21 h 25"/>
                  <a:gd name="T12" fmla="*/ 37 w 65"/>
                  <a:gd name="T13" fmla="*/ 145 h 25"/>
                  <a:gd name="T14" fmla="*/ 204 w 65"/>
                  <a:gd name="T15" fmla="*/ 18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5"/>
                  <a:gd name="T26" fmla="*/ 65 w 6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5">
                    <a:moveTo>
                      <a:pt x="33" y="25"/>
                    </a:moveTo>
                    <a:cubicBezTo>
                      <a:pt x="46" y="25"/>
                      <a:pt x="55" y="24"/>
                      <a:pt x="60" y="20"/>
                    </a:cubicBezTo>
                    <a:cubicBezTo>
                      <a:pt x="64" y="15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5"/>
                      <a:pt x="6" y="20"/>
                    </a:cubicBezTo>
                    <a:cubicBezTo>
                      <a:pt x="11" y="24"/>
                      <a:pt x="20" y="25"/>
                      <a:pt x="33" y="2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1" name="Freeform 96"/>
              <p:cNvSpPr/>
              <p:nvPr/>
            </p:nvSpPr>
            <p:spPr bwMode="auto">
              <a:xfrm>
                <a:off x="2794" y="1256"/>
                <a:ext cx="162" cy="67"/>
              </a:xfrm>
              <a:custGeom>
                <a:avLst/>
                <a:gdLst>
                  <a:gd name="T0" fmla="*/ 204 w 65"/>
                  <a:gd name="T1" fmla="*/ 180 h 25"/>
                  <a:gd name="T2" fmla="*/ 374 w 65"/>
                  <a:gd name="T3" fmla="*/ 145 h 25"/>
                  <a:gd name="T4" fmla="*/ 374 w 65"/>
                  <a:gd name="T5" fmla="*/ 21 h 25"/>
                  <a:gd name="T6" fmla="*/ 204 w 65"/>
                  <a:gd name="T7" fmla="*/ 29 h 25"/>
                  <a:gd name="T8" fmla="*/ 204 w 65"/>
                  <a:gd name="T9" fmla="*/ 29 h 25"/>
                  <a:gd name="T10" fmla="*/ 37 w 65"/>
                  <a:gd name="T11" fmla="*/ 21 h 25"/>
                  <a:gd name="T12" fmla="*/ 37 w 65"/>
                  <a:gd name="T13" fmla="*/ 145 h 25"/>
                  <a:gd name="T14" fmla="*/ 204 w 65"/>
                  <a:gd name="T15" fmla="*/ 18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5"/>
                  <a:gd name="T26" fmla="*/ 65 w 6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5">
                    <a:moveTo>
                      <a:pt x="33" y="25"/>
                    </a:moveTo>
                    <a:cubicBezTo>
                      <a:pt x="46" y="25"/>
                      <a:pt x="55" y="24"/>
                      <a:pt x="60" y="20"/>
                    </a:cubicBezTo>
                    <a:cubicBezTo>
                      <a:pt x="64" y="15"/>
                      <a:pt x="65" y="6"/>
                      <a:pt x="60" y="3"/>
                    </a:cubicBezTo>
                    <a:cubicBezTo>
                      <a:pt x="56" y="0"/>
                      <a:pt x="5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11" y="4"/>
                      <a:pt x="10" y="0"/>
                      <a:pt x="6" y="3"/>
                    </a:cubicBezTo>
                    <a:cubicBezTo>
                      <a:pt x="0" y="6"/>
                      <a:pt x="2" y="15"/>
                      <a:pt x="6" y="20"/>
                    </a:cubicBezTo>
                    <a:cubicBezTo>
                      <a:pt x="11" y="24"/>
                      <a:pt x="20" y="25"/>
                      <a:pt x="33" y="2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2" name="Freeform 97"/>
              <p:cNvSpPr/>
              <p:nvPr/>
            </p:nvSpPr>
            <p:spPr bwMode="auto">
              <a:xfrm>
                <a:off x="2794" y="1717"/>
                <a:ext cx="162" cy="70"/>
              </a:xfrm>
              <a:custGeom>
                <a:avLst/>
                <a:gdLst>
                  <a:gd name="T0" fmla="*/ 204 w 65"/>
                  <a:gd name="T1" fmla="*/ 30 h 26"/>
                  <a:gd name="T2" fmla="*/ 374 w 65"/>
                  <a:gd name="T3" fmla="*/ 22 h 26"/>
                  <a:gd name="T4" fmla="*/ 374 w 65"/>
                  <a:gd name="T5" fmla="*/ 137 h 26"/>
                  <a:gd name="T6" fmla="*/ 204 w 65"/>
                  <a:gd name="T7" fmla="*/ 188 h 26"/>
                  <a:gd name="T8" fmla="*/ 204 w 65"/>
                  <a:gd name="T9" fmla="*/ 188 h 26"/>
                  <a:gd name="T10" fmla="*/ 37 w 65"/>
                  <a:gd name="T11" fmla="*/ 137 h 26"/>
                  <a:gd name="T12" fmla="*/ 37 w 65"/>
                  <a:gd name="T13" fmla="*/ 22 h 26"/>
                  <a:gd name="T14" fmla="*/ 204 w 65"/>
                  <a:gd name="T15" fmla="*/ 3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6"/>
                  <a:gd name="T26" fmla="*/ 65 w 6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6">
                    <a:moveTo>
                      <a:pt x="33" y="4"/>
                    </a:moveTo>
                    <a:cubicBezTo>
                      <a:pt x="55" y="4"/>
                      <a:pt x="56" y="0"/>
                      <a:pt x="60" y="3"/>
                    </a:cubicBezTo>
                    <a:cubicBezTo>
                      <a:pt x="65" y="6"/>
                      <a:pt x="64" y="14"/>
                      <a:pt x="60" y="19"/>
                    </a:cubicBezTo>
                    <a:cubicBezTo>
                      <a:pt x="55" y="23"/>
                      <a:pt x="46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0" y="26"/>
                      <a:pt x="11" y="23"/>
                      <a:pt x="6" y="19"/>
                    </a:cubicBezTo>
                    <a:cubicBezTo>
                      <a:pt x="2" y="14"/>
                      <a:pt x="0" y="6"/>
                      <a:pt x="6" y="3"/>
                    </a:cubicBezTo>
                    <a:cubicBezTo>
                      <a:pt x="10" y="0"/>
                      <a:pt x="11" y="4"/>
                      <a:pt x="33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3" name="Freeform 98"/>
              <p:cNvSpPr/>
              <p:nvPr/>
            </p:nvSpPr>
            <p:spPr bwMode="auto">
              <a:xfrm>
                <a:off x="2794" y="1784"/>
                <a:ext cx="162" cy="69"/>
              </a:xfrm>
              <a:custGeom>
                <a:avLst/>
                <a:gdLst>
                  <a:gd name="T0" fmla="*/ 204 w 65"/>
                  <a:gd name="T1" fmla="*/ 183 h 26"/>
                  <a:gd name="T2" fmla="*/ 374 w 65"/>
                  <a:gd name="T3" fmla="*/ 127 h 26"/>
                  <a:gd name="T4" fmla="*/ 374 w 65"/>
                  <a:gd name="T5" fmla="*/ 13 h 26"/>
                  <a:gd name="T6" fmla="*/ 204 w 65"/>
                  <a:gd name="T7" fmla="*/ 50 h 26"/>
                  <a:gd name="T8" fmla="*/ 204 w 65"/>
                  <a:gd name="T9" fmla="*/ 50 h 26"/>
                  <a:gd name="T10" fmla="*/ 37 w 65"/>
                  <a:gd name="T11" fmla="*/ 13 h 26"/>
                  <a:gd name="T12" fmla="*/ 37 w 65"/>
                  <a:gd name="T13" fmla="*/ 127 h 26"/>
                  <a:gd name="T14" fmla="*/ 204 w 65"/>
                  <a:gd name="T15" fmla="*/ 18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6"/>
                  <a:gd name="T26" fmla="*/ 65 w 6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6">
                    <a:moveTo>
                      <a:pt x="33" y="26"/>
                    </a:moveTo>
                    <a:cubicBezTo>
                      <a:pt x="46" y="26"/>
                      <a:pt x="55" y="23"/>
                      <a:pt x="60" y="18"/>
                    </a:cubicBezTo>
                    <a:cubicBezTo>
                      <a:pt x="64" y="14"/>
                      <a:pt x="65" y="6"/>
                      <a:pt x="60" y="2"/>
                    </a:cubicBezTo>
                    <a:cubicBezTo>
                      <a:pt x="56" y="0"/>
                      <a:pt x="55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11" y="7"/>
                      <a:pt x="10" y="0"/>
                      <a:pt x="6" y="2"/>
                    </a:cubicBezTo>
                    <a:cubicBezTo>
                      <a:pt x="0" y="6"/>
                      <a:pt x="2" y="14"/>
                      <a:pt x="6" y="18"/>
                    </a:cubicBezTo>
                    <a:cubicBezTo>
                      <a:pt x="11" y="23"/>
                      <a:pt x="20" y="26"/>
                      <a:pt x="33" y="2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4" name="Freeform 99"/>
              <p:cNvSpPr/>
              <p:nvPr/>
            </p:nvSpPr>
            <p:spPr bwMode="auto">
              <a:xfrm>
                <a:off x="2794" y="1851"/>
                <a:ext cx="162" cy="82"/>
              </a:xfrm>
              <a:custGeom>
                <a:avLst/>
                <a:gdLst>
                  <a:gd name="T0" fmla="*/ 204 w 65"/>
                  <a:gd name="T1" fmla="*/ 217 h 31"/>
                  <a:gd name="T2" fmla="*/ 374 w 65"/>
                  <a:gd name="T3" fmla="*/ 132 h 31"/>
                  <a:gd name="T4" fmla="*/ 374 w 65"/>
                  <a:gd name="T5" fmla="*/ 21 h 31"/>
                  <a:gd name="T6" fmla="*/ 204 w 65"/>
                  <a:gd name="T7" fmla="*/ 50 h 31"/>
                  <a:gd name="T8" fmla="*/ 204 w 65"/>
                  <a:gd name="T9" fmla="*/ 50 h 31"/>
                  <a:gd name="T10" fmla="*/ 37 w 65"/>
                  <a:gd name="T11" fmla="*/ 21 h 31"/>
                  <a:gd name="T12" fmla="*/ 37 w 65"/>
                  <a:gd name="T13" fmla="*/ 132 h 31"/>
                  <a:gd name="T14" fmla="*/ 204 w 65"/>
                  <a:gd name="T15" fmla="*/ 217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31"/>
                  <a:gd name="T26" fmla="*/ 65 w 65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31">
                    <a:moveTo>
                      <a:pt x="33" y="31"/>
                    </a:moveTo>
                    <a:cubicBezTo>
                      <a:pt x="46" y="31"/>
                      <a:pt x="55" y="23"/>
                      <a:pt x="60" y="19"/>
                    </a:cubicBezTo>
                    <a:cubicBezTo>
                      <a:pt x="64" y="14"/>
                      <a:pt x="65" y="6"/>
                      <a:pt x="60" y="3"/>
                    </a:cubicBezTo>
                    <a:cubicBezTo>
                      <a:pt x="56" y="0"/>
                      <a:pt x="55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11" y="7"/>
                      <a:pt x="10" y="0"/>
                      <a:pt x="6" y="3"/>
                    </a:cubicBezTo>
                    <a:cubicBezTo>
                      <a:pt x="0" y="6"/>
                      <a:pt x="2" y="14"/>
                      <a:pt x="6" y="19"/>
                    </a:cubicBezTo>
                    <a:cubicBezTo>
                      <a:pt x="11" y="23"/>
                      <a:pt x="20" y="31"/>
                      <a:pt x="33" y="3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5" name="Freeform 100"/>
              <p:cNvSpPr/>
              <p:nvPr/>
            </p:nvSpPr>
            <p:spPr bwMode="auto">
              <a:xfrm>
                <a:off x="2809" y="1832"/>
                <a:ext cx="135" cy="37"/>
              </a:xfrm>
              <a:custGeom>
                <a:avLst/>
                <a:gdLst>
                  <a:gd name="T0" fmla="*/ 170 w 54"/>
                  <a:gd name="T1" fmla="*/ 56 h 14"/>
                  <a:gd name="T2" fmla="*/ 170 w 54"/>
                  <a:gd name="T3" fmla="*/ 56 h 14"/>
                  <a:gd name="T4" fmla="*/ 0 w 54"/>
                  <a:gd name="T5" fmla="*/ 0 h 14"/>
                  <a:gd name="T6" fmla="*/ 8 w 54"/>
                  <a:gd name="T7" fmla="*/ 63 h 14"/>
                  <a:gd name="T8" fmla="*/ 170 w 54"/>
                  <a:gd name="T9" fmla="*/ 98 h 14"/>
                  <a:gd name="T10" fmla="*/ 170 w 54"/>
                  <a:gd name="T11" fmla="*/ 98 h 14"/>
                  <a:gd name="T12" fmla="*/ 333 w 54"/>
                  <a:gd name="T13" fmla="*/ 63 h 14"/>
                  <a:gd name="T14" fmla="*/ 338 w 54"/>
                  <a:gd name="T15" fmla="*/ 0 h 14"/>
                  <a:gd name="T16" fmla="*/ 170 w 54"/>
                  <a:gd name="T17" fmla="*/ 56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4"/>
                  <a:gd name="T29" fmla="*/ 54 w 5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4">
                    <a:moveTo>
                      <a:pt x="27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14" y="8"/>
                      <a:pt x="5" y="5"/>
                      <a:pt x="0" y="0"/>
                    </a:cubicBezTo>
                    <a:cubicBezTo>
                      <a:pt x="2" y="3"/>
                      <a:pt x="2" y="7"/>
                      <a:pt x="1" y="9"/>
                    </a:cubicBezTo>
                    <a:cubicBezTo>
                      <a:pt x="4" y="8"/>
                      <a:pt x="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47" y="14"/>
                      <a:pt x="49" y="8"/>
                      <a:pt x="53" y="9"/>
                    </a:cubicBezTo>
                    <a:cubicBezTo>
                      <a:pt x="51" y="6"/>
                      <a:pt x="51" y="4"/>
                      <a:pt x="54" y="0"/>
                    </a:cubicBezTo>
                    <a:cubicBezTo>
                      <a:pt x="49" y="5"/>
                      <a:pt x="40" y="8"/>
                      <a:pt x="27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6" name="Freeform 101"/>
              <p:cNvSpPr/>
              <p:nvPr/>
            </p:nvSpPr>
            <p:spPr bwMode="auto">
              <a:xfrm>
                <a:off x="2811" y="1765"/>
                <a:ext cx="133" cy="38"/>
              </a:xfrm>
              <a:custGeom>
                <a:avLst/>
                <a:gdLst>
                  <a:gd name="T0" fmla="*/ 163 w 53"/>
                  <a:gd name="T1" fmla="*/ 60 h 14"/>
                  <a:gd name="T2" fmla="*/ 163 w 53"/>
                  <a:gd name="T3" fmla="*/ 60 h 14"/>
                  <a:gd name="T4" fmla="*/ 0 w 53"/>
                  <a:gd name="T5" fmla="*/ 8 h 14"/>
                  <a:gd name="T6" fmla="*/ 0 w 53"/>
                  <a:gd name="T7" fmla="*/ 65 h 14"/>
                  <a:gd name="T8" fmla="*/ 163 w 53"/>
                  <a:gd name="T9" fmla="*/ 103 h 14"/>
                  <a:gd name="T10" fmla="*/ 163 w 53"/>
                  <a:gd name="T11" fmla="*/ 103 h 14"/>
                  <a:gd name="T12" fmla="*/ 334 w 53"/>
                  <a:gd name="T13" fmla="*/ 65 h 14"/>
                  <a:gd name="T14" fmla="*/ 334 w 53"/>
                  <a:gd name="T15" fmla="*/ 0 h 14"/>
                  <a:gd name="T16" fmla="*/ 334 w 53"/>
                  <a:gd name="T17" fmla="*/ 0 h 14"/>
                  <a:gd name="T18" fmla="*/ 334 w 53"/>
                  <a:gd name="T19" fmla="*/ 8 h 14"/>
                  <a:gd name="T20" fmla="*/ 163 w 53"/>
                  <a:gd name="T21" fmla="*/ 6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4"/>
                  <a:gd name="T35" fmla="*/ 53 w 5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4">
                    <a:moveTo>
                      <a:pt x="26" y="8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13" y="8"/>
                      <a:pt x="5" y="6"/>
                      <a:pt x="0" y="1"/>
                    </a:cubicBezTo>
                    <a:cubicBezTo>
                      <a:pt x="0" y="2"/>
                      <a:pt x="2" y="5"/>
                      <a:pt x="0" y="9"/>
                    </a:cubicBezTo>
                    <a:cubicBezTo>
                      <a:pt x="4" y="8"/>
                      <a:pt x="7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48" y="14"/>
                      <a:pt x="49" y="7"/>
                      <a:pt x="53" y="9"/>
                    </a:cubicBezTo>
                    <a:cubicBezTo>
                      <a:pt x="50" y="6"/>
                      <a:pt x="50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3" y="1"/>
                    </a:cubicBezTo>
                    <a:cubicBezTo>
                      <a:pt x="48" y="5"/>
                      <a:pt x="39" y="8"/>
                      <a:pt x="26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7" name="Freeform 102"/>
              <p:cNvSpPr/>
              <p:nvPr/>
            </p:nvSpPr>
            <p:spPr bwMode="auto">
              <a:xfrm>
                <a:off x="2809" y="1699"/>
                <a:ext cx="137" cy="29"/>
              </a:xfrm>
              <a:custGeom>
                <a:avLst/>
                <a:gdLst>
                  <a:gd name="T0" fmla="*/ 336 w 55"/>
                  <a:gd name="T1" fmla="*/ 8 h 11"/>
                  <a:gd name="T2" fmla="*/ 167 w 55"/>
                  <a:gd name="T3" fmla="*/ 42 h 11"/>
                  <a:gd name="T4" fmla="*/ 167 w 55"/>
                  <a:gd name="T5" fmla="*/ 42 h 11"/>
                  <a:gd name="T6" fmla="*/ 0 w 55"/>
                  <a:gd name="T7" fmla="*/ 8 h 11"/>
                  <a:gd name="T8" fmla="*/ 0 w 55"/>
                  <a:gd name="T9" fmla="*/ 69 h 11"/>
                  <a:gd name="T10" fmla="*/ 167 w 55"/>
                  <a:gd name="T11" fmla="*/ 76 h 11"/>
                  <a:gd name="T12" fmla="*/ 167 w 55"/>
                  <a:gd name="T13" fmla="*/ 76 h 11"/>
                  <a:gd name="T14" fmla="*/ 336 w 55"/>
                  <a:gd name="T15" fmla="*/ 69 h 11"/>
                  <a:gd name="T16" fmla="*/ 341 w 55"/>
                  <a:gd name="T17" fmla="*/ 76 h 11"/>
                  <a:gd name="T18" fmla="*/ 341 w 55"/>
                  <a:gd name="T19" fmla="*/ 76 h 11"/>
                  <a:gd name="T20" fmla="*/ 336 w 55"/>
                  <a:gd name="T21" fmla="*/ 0 h 11"/>
                  <a:gd name="T22" fmla="*/ 336 w 55"/>
                  <a:gd name="T23" fmla="*/ 8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11"/>
                  <a:gd name="T38" fmla="*/ 55 w 55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11">
                    <a:moveTo>
                      <a:pt x="54" y="1"/>
                    </a:moveTo>
                    <a:cubicBezTo>
                      <a:pt x="49" y="5"/>
                      <a:pt x="40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4" y="6"/>
                      <a:pt x="5" y="5"/>
                      <a:pt x="0" y="1"/>
                    </a:cubicBezTo>
                    <a:cubicBezTo>
                      <a:pt x="2" y="4"/>
                      <a:pt x="2" y="7"/>
                      <a:pt x="0" y="10"/>
                    </a:cubicBezTo>
                    <a:cubicBezTo>
                      <a:pt x="4" y="7"/>
                      <a:pt x="5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49" y="11"/>
                      <a:pt x="50" y="7"/>
                      <a:pt x="54" y="10"/>
                    </a:cubicBezTo>
                    <a:cubicBezTo>
                      <a:pt x="54" y="10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3"/>
                      <a:pt x="54" y="0"/>
                    </a:cubicBezTo>
                    <a:cubicBezTo>
                      <a:pt x="54" y="0"/>
                      <a:pt x="54" y="0"/>
                      <a:pt x="54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8" name="Freeform 103"/>
              <p:cNvSpPr/>
              <p:nvPr/>
            </p:nvSpPr>
            <p:spPr bwMode="auto">
              <a:xfrm>
                <a:off x="2771" y="1925"/>
                <a:ext cx="108" cy="70"/>
              </a:xfrm>
              <a:custGeom>
                <a:avLst/>
                <a:gdLst>
                  <a:gd name="T0" fmla="*/ 25 w 43"/>
                  <a:gd name="T1" fmla="*/ 8 h 26"/>
                  <a:gd name="T2" fmla="*/ 108 w 43"/>
                  <a:gd name="T3" fmla="*/ 116 h 26"/>
                  <a:gd name="T4" fmla="*/ 264 w 43"/>
                  <a:gd name="T5" fmla="*/ 124 h 26"/>
                  <a:gd name="T6" fmla="*/ 158 w 43"/>
                  <a:gd name="T7" fmla="*/ 51 h 26"/>
                  <a:gd name="T8" fmla="*/ 38 w 43"/>
                  <a:gd name="T9" fmla="*/ 8 h 26"/>
                  <a:gd name="T10" fmla="*/ 25 w 43"/>
                  <a:gd name="T11" fmla="*/ 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26"/>
                  <a:gd name="T20" fmla="*/ 43 w 4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26">
                    <a:moveTo>
                      <a:pt x="4" y="1"/>
                    </a:moveTo>
                    <a:cubicBezTo>
                      <a:pt x="0" y="12"/>
                      <a:pt x="10" y="14"/>
                      <a:pt x="17" y="16"/>
                    </a:cubicBezTo>
                    <a:cubicBezTo>
                      <a:pt x="25" y="18"/>
                      <a:pt x="41" y="26"/>
                      <a:pt x="42" y="17"/>
                    </a:cubicBezTo>
                    <a:cubicBezTo>
                      <a:pt x="43" y="7"/>
                      <a:pt x="37" y="10"/>
                      <a:pt x="25" y="7"/>
                    </a:cubicBezTo>
                    <a:cubicBezTo>
                      <a:pt x="14" y="4"/>
                      <a:pt x="12" y="0"/>
                      <a:pt x="6" y="1"/>
                    </a:cubicBezTo>
                    <a:lnTo>
                      <a:pt x="4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9" name="Freeform 104"/>
              <p:cNvSpPr/>
              <p:nvPr/>
            </p:nvSpPr>
            <p:spPr bwMode="auto">
              <a:xfrm>
                <a:off x="2766" y="1963"/>
                <a:ext cx="113" cy="85"/>
              </a:xfrm>
              <a:custGeom>
                <a:avLst/>
                <a:gdLst>
                  <a:gd name="T0" fmla="*/ 20 w 45"/>
                  <a:gd name="T1" fmla="*/ 56 h 32"/>
                  <a:gd name="T2" fmla="*/ 113 w 45"/>
                  <a:gd name="T3" fmla="*/ 141 h 32"/>
                  <a:gd name="T4" fmla="*/ 264 w 45"/>
                  <a:gd name="T5" fmla="*/ 149 h 32"/>
                  <a:gd name="T6" fmla="*/ 158 w 45"/>
                  <a:gd name="T7" fmla="*/ 64 h 32"/>
                  <a:gd name="T8" fmla="*/ 20 w 45"/>
                  <a:gd name="T9" fmla="*/ 5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3" y="8"/>
                    </a:moveTo>
                    <a:cubicBezTo>
                      <a:pt x="0" y="17"/>
                      <a:pt x="11" y="18"/>
                      <a:pt x="18" y="20"/>
                    </a:cubicBezTo>
                    <a:cubicBezTo>
                      <a:pt x="25" y="22"/>
                      <a:pt x="39" y="32"/>
                      <a:pt x="42" y="21"/>
                    </a:cubicBezTo>
                    <a:cubicBezTo>
                      <a:pt x="45" y="12"/>
                      <a:pt x="37" y="12"/>
                      <a:pt x="25" y="9"/>
                    </a:cubicBezTo>
                    <a:cubicBezTo>
                      <a:pt x="13" y="6"/>
                      <a:pt x="6" y="0"/>
                      <a:pt x="3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0" name="Freeform 105"/>
              <p:cNvSpPr/>
              <p:nvPr/>
            </p:nvSpPr>
            <p:spPr bwMode="auto">
              <a:xfrm>
                <a:off x="2754" y="2011"/>
                <a:ext cx="115" cy="85"/>
              </a:xfrm>
              <a:custGeom>
                <a:avLst/>
                <a:gdLst>
                  <a:gd name="T0" fmla="*/ 18 w 46"/>
                  <a:gd name="T1" fmla="*/ 56 h 32"/>
                  <a:gd name="T2" fmla="*/ 113 w 46"/>
                  <a:gd name="T3" fmla="*/ 141 h 32"/>
                  <a:gd name="T4" fmla="*/ 270 w 46"/>
                  <a:gd name="T5" fmla="*/ 154 h 32"/>
                  <a:gd name="T6" fmla="*/ 155 w 46"/>
                  <a:gd name="T7" fmla="*/ 64 h 32"/>
                  <a:gd name="T8" fmla="*/ 18 w 46"/>
                  <a:gd name="T9" fmla="*/ 5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2"/>
                  <a:gd name="T17" fmla="*/ 46 w 4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2">
                    <a:moveTo>
                      <a:pt x="3" y="8"/>
                    </a:moveTo>
                    <a:cubicBezTo>
                      <a:pt x="0" y="17"/>
                      <a:pt x="10" y="18"/>
                      <a:pt x="18" y="20"/>
                    </a:cubicBezTo>
                    <a:cubicBezTo>
                      <a:pt x="25" y="22"/>
                      <a:pt x="39" y="32"/>
                      <a:pt x="43" y="22"/>
                    </a:cubicBezTo>
                    <a:cubicBezTo>
                      <a:pt x="46" y="12"/>
                      <a:pt x="37" y="12"/>
                      <a:pt x="25" y="9"/>
                    </a:cubicBezTo>
                    <a:cubicBezTo>
                      <a:pt x="13" y="6"/>
                      <a:pt x="6" y="0"/>
                      <a:pt x="3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1" name="Freeform 106"/>
              <p:cNvSpPr/>
              <p:nvPr/>
            </p:nvSpPr>
            <p:spPr bwMode="auto">
              <a:xfrm>
                <a:off x="2741" y="2064"/>
                <a:ext cx="115" cy="83"/>
              </a:xfrm>
              <a:custGeom>
                <a:avLst/>
                <a:gdLst>
                  <a:gd name="T0" fmla="*/ 18 w 46"/>
                  <a:gd name="T1" fmla="*/ 56 h 31"/>
                  <a:gd name="T2" fmla="*/ 113 w 46"/>
                  <a:gd name="T3" fmla="*/ 137 h 31"/>
                  <a:gd name="T4" fmla="*/ 270 w 46"/>
                  <a:gd name="T5" fmla="*/ 150 h 31"/>
                  <a:gd name="T6" fmla="*/ 155 w 46"/>
                  <a:gd name="T7" fmla="*/ 64 h 31"/>
                  <a:gd name="T8" fmla="*/ 18 w 46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1"/>
                  <a:gd name="T17" fmla="*/ 46 w 4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1">
                    <a:moveTo>
                      <a:pt x="3" y="8"/>
                    </a:moveTo>
                    <a:cubicBezTo>
                      <a:pt x="0" y="16"/>
                      <a:pt x="11" y="17"/>
                      <a:pt x="18" y="19"/>
                    </a:cubicBezTo>
                    <a:cubicBezTo>
                      <a:pt x="25" y="21"/>
                      <a:pt x="39" y="31"/>
                      <a:pt x="43" y="21"/>
                    </a:cubicBezTo>
                    <a:cubicBezTo>
                      <a:pt x="46" y="11"/>
                      <a:pt x="37" y="12"/>
                      <a:pt x="25" y="9"/>
                    </a:cubicBezTo>
                    <a:cubicBezTo>
                      <a:pt x="13" y="6"/>
                      <a:pt x="6" y="0"/>
                      <a:pt x="3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2" name="Freeform 107"/>
              <p:cNvSpPr/>
              <p:nvPr/>
            </p:nvSpPr>
            <p:spPr bwMode="auto">
              <a:xfrm>
                <a:off x="2726" y="2115"/>
                <a:ext cx="113" cy="85"/>
              </a:xfrm>
              <a:custGeom>
                <a:avLst/>
                <a:gdLst>
                  <a:gd name="T0" fmla="*/ 20 w 45"/>
                  <a:gd name="T1" fmla="*/ 64 h 32"/>
                  <a:gd name="T2" fmla="*/ 108 w 45"/>
                  <a:gd name="T3" fmla="*/ 141 h 32"/>
                  <a:gd name="T4" fmla="*/ 264 w 45"/>
                  <a:gd name="T5" fmla="*/ 154 h 32"/>
                  <a:gd name="T6" fmla="*/ 151 w 45"/>
                  <a:gd name="T7" fmla="*/ 50 h 32"/>
                  <a:gd name="T8" fmla="*/ 20 w 45"/>
                  <a:gd name="T9" fmla="*/ 6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3" y="9"/>
                    </a:moveTo>
                    <a:cubicBezTo>
                      <a:pt x="0" y="17"/>
                      <a:pt x="10" y="18"/>
                      <a:pt x="17" y="20"/>
                    </a:cubicBezTo>
                    <a:cubicBezTo>
                      <a:pt x="24" y="22"/>
                      <a:pt x="39" y="32"/>
                      <a:pt x="42" y="22"/>
                    </a:cubicBezTo>
                    <a:cubicBezTo>
                      <a:pt x="45" y="12"/>
                      <a:pt x="36" y="10"/>
                      <a:pt x="24" y="7"/>
                    </a:cubicBezTo>
                    <a:cubicBezTo>
                      <a:pt x="12" y="4"/>
                      <a:pt x="6" y="0"/>
                      <a:pt x="3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3" name="Freeform 108"/>
              <p:cNvSpPr/>
              <p:nvPr/>
            </p:nvSpPr>
            <p:spPr bwMode="auto">
              <a:xfrm>
                <a:off x="2896" y="1960"/>
                <a:ext cx="110" cy="83"/>
              </a:xfrm>
              <a:custGeom>
                <a:avLst/>
                <a:gdLst>
                  <a:gd name="T0" fmla="*/ 258 w 44"/>
                  <a:gd name="T1" fmla="*/ 56 h 31"/>
                  <a:gd name="T2" fmla="*/ 168 w 44"/>
                  <a:gd name="T3" fmla="*/ 137 h 31"/>
                  <a:gd name="T4" fmla="*/ 13 w 44"/>
                  <a:gd name="T5" fmla="*/ 145 h 31"/>
                  <a:gd name="T6" fmla="*/ 120 w 44"/>
                  <a:gd name="T7" fmla="*/ 64 h 31"/>
                  <a:gd name="T8" fmla="*/ 258 w 44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1"/>
                  <a:gd name="T17" fmla="*/ 44 w 4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1">
                    <a:moveTo>
                      <a:pt x="41" y="8"/>
                    </a:moveTo>
                    <a:cubicBezTo>
                      <a:pt x="44" y="16"/>
                      <a:pt x="34" y="17"/>
                      <a:pt x="27" y="19"/>
                    </a:cubicBezTo>
                    <a:cubicBezTo>
                      <a:pt x="19" y="21"/>
                      <a:pt x="5" y="31"/>
                      <a:pt x="2" y="20"/>
                    </a:cubicBezTo>
                    <a:cubicBezTo>
                      <a:pt x="0" y="11"/>
                      <a:pt x="7" y="12"/>
                      <a:pt x="19" y="9"/>
                    </a:cubicBezTo>
                    <a:cubicBezTo>
                      <a:pt x="31" y="6"/>
                      <a:pt x="38" y="0"/>
                      <a:pt x="41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4" name="Freeform 109"/>
              <p:cNvSpPr/>
              <p:nvPr/>
            </p:nvSpPr>
            <p:spPr bwMode="auto">
              <a:xfrm>
                <a:off x="2886" y="1909"/>
                <a:ext cx="98" cy="80"/>
              </a:xfrm>
              <a:custGeom>
                <a:avLst/>
                <a:gdLst>
                  <a:gd name="T0" fmla="*/ 226 w 39"/>
                  <a:gd name="T1" fmla="*/ 56 h 30"/>
                  <a:gd name="T2" fmla="*/ 158 w 39"/>
                  <a:gd name="T3" fmla="*/ 141 h 30"/>
                  <a:gd name="T4" fmla="*/ 13 w 39"/>
                  <a:gd name="T5" fmla="*/ 157 h 30"/>
                  <a:gd name="T6" fmla="*/ 108 w 39"/>
                  <a:gd name="T7" fmla="*/ 72 h 30"/>
                  <a:gd name="T8" fmla="*/ 226 w 39"/>
                  <a:gd name="T9" fmla="*/ 5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36" y="8"/>
                    </a:moveTo>
                    <a:cubicBezTo>
                      <a:pt x="39" y="16"/>
                      <a:pt x="32" y="18"/>
                      <a:pt x="25" y="20"/>
                    </a:cubicBezTo>
                    <a:cubicBezTo>
                      <a:pt x="17" y="22"/>
                      <a:pt x="3" y="30"/>
                      <a:pt x="2" y="22"/>
                    </a:cubicBezTo>
                    <a:cubicBezTo>
                      <a:pt x="0" y="12"/>
                      <a:pt x="6" y="13"/>
                      <a:pt x="17" y="10"/>
                    </a:cubicBezTo>
                    <a:cubicBezTo>
                      <a:pt x="26" y="7"/>
                      <a:pt x="33" y="0"/>
                      <a:pt x="36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5" name="Freeform 110"/>
              <p:cNvSpPr/>
              <p:nvPr/>
            </p:nvSpPr>
            <p:spPr bwMode="auto">
              <a:xfrm>
                <a:off x="2921" y="2048"/>
                <a:ext cx="113" cy="85"/>
              </a:xfrm>
              <a:custGeom>
                <a:avLst/>
                <a:gdLst>
                  <a:gd name="T0" fmla="*/ 25 w 45"/>
                  <a:gd name="T1" fmla="*/ 162 h 32"/>
                  <a:gd name="T2" fmla="*/ 113 w 45"/>
                  <a:gd name="T3" fmla="*/ 85 h 32"/>
                  <a:gd name="T4" fmla="*/ 264 w 45"/>
                  <a:gd name="T5" fmla="*/ 77 h 32"/>
                  <a:gd name="T6" fmla="*/ 158 w 45"/>
                  <a:gd name="T7" fmla="*/ 162 h 32"/>
                  <a:gd name="T8" fmla="*/ 25 w 45"/>
                  <a:gd name="T9" fmla="*/ 16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4" y="23"/>
                    </a:moveTo>
                    <a:cubicBezTo>
                      <a:pt x="0" y="15"/>
                      <a:pt x="11" y="14"/>
                      <a:pt x="18" y="12"/>
                    </a:cubicBezTo>
                    <a:cubicBezTo>
                      <a:pt x="25" y="10"/>
                      <a:pt x="40" y="0"/>
                      <a:pt x="42" y="11"/>
                    </a:cubicBezTo>
                    <a:cubicBezTo>
                      <a:pt x="45" y="20"/>
                      <a:pt x="37" y="20"/>
                      <a:pt x="25" y="23"/>
                    </a:cubicBezTo>
                    <a:cubicBezTo>
                      <a:pt x="14" y="26"/>
                      <a:pt x="7" y="32"/>
                      <a:pt x="4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6" name="Freeform 111"/>
              <p:cNvSpPr/>
              <p:nvPr/>
            </p:nvSpPr>
            <p:spPr bwMode="auto">
              <a:xfrm>
                <a:off x="2946" y="2104"/>
                <a:ext cx="98" cy="77"/>
              </a:xfrm>
              <a:custGeom>
                <a:avLst/>
                <a:gdLst>
                  <a:gd name="T0" fmla="*/ 20 w 39"/>
                  <a:gd name="T1" fmla="*/ 149 h 29"/>
                  <a:gd name="T2" fmla="*/ 88 w 39"/>
                  <a:gd name="T3" fmla="*/ 64 h 29"/>
                  <a:gd name="T4" fmla="*/ 234 w 39"/>
                  <a:gd name="T5" fmla="*/ 56 h 29"/>
                  <a:gd name="T6" fmla="*/ 133 w 39"/>
                  <a:gd name="T7" fmla="*/ 141 h 29"/>
                  <a:gd name="T8" fmla="*/ 20 w 39"/>
                  <a:gd name="T9" fmla="*/ 14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9"/>
                  <a:gd name="T17" fmla="*/ 39 w 3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9">
                    <a:moveTo>
                      <a:pt x="3" y="21"/>
                    </a:moveTo>
                    <a:cubicBezTo>
                      <a:pt x="0" y="13"/>
                      <a:pt x="7" y="11"/>
                      <a:pt x="14" y="9"/>
                    </a:cubicBezTo>
                    <a:cubicBezTo>
                      <a:pt x="21" y="7"/>
                      <a:pt x="35" y="0"/>
                      <a:pt x="37" y="8"/>
                    </a:cubicBezTo>
                    <a:cubicBezTo>
                      <a:pt x="39" y="17"/>
                      <a:pt x="33" y="16"/>
                      <a:pt x="21" y="20"/>
                    </a:cubicBezTo>
                    <a:cubicBezTo>
                      <a:pt x="13" y="22"/>
                      <a:pt x="6" y="29"/>
                      <a:pt x="3" y="2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7" name="Freeform 112"/>
              <p:cNvSpPr/>
              <p:nvPr/>
            </p:nvSpPr>
            <p:spPr bwMode="auto">
              <a:xfrm>
                <a:off x="2961" y="2152"/>
                <a:ext cx="98" cy="80"/>
              </a:xfrm>
              <a:custGeom>
                <a:avLst/>
                <a:gdLst>
                  <a:gd name="T0" fmla="*/ 20 w 39"/>
                  <a:gd name="T1" fmla="*/ 157 h 30"/>
                  <a:gd name="T2" fmla="*/ 95 w 39"/>
                  <a:gd name="T3" fmla="*/ 64 h 30"/>
                  <a:gd name="T4" fmla="*/ 234 w 39"/>
                  <a:gd name="T5" fmla="*/ 56 h 30"/>
                  <a:gd name="T6" fmla="*/ 138 w 39"/>
                  <a:gd name="T7" fmla="*/ 141 h 30"/>
                  <a:gd name="T8" fmla="*/ 20 w 39"/>
                  <a:gd name="T9" fmla="*/ 15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3" y="22"/>
                    </a:moveTo>
                    <a:cubicBezTo>
                      <a:pt x="0" y="13"/>
                      <a:pt x="7" y="11"/>
                      <a:pt x="15" y="9"/>
                    </a:cubicBezTo>
                    <a:cubicBezTo>
                      <a:pt x="22" y="7"/>
                      <a:pt x="36" y="0"/>
                      <a:pt x="37" y="8"/>
                    </a:cubicBezTo>
                    <a:cubicBezTo>
                      <a:pt x="39" y="17"/>
                      <a:pt x="34" y="17"/>
                      <a:pt x="22" y="20"/>
                    </a:cubicBezTo>
                    <a:cubicBezTo>
                      <a:pt x="13" y="23"/>
                      <a:pt x="6" y="30"/>
                      <a:pt x="3" y="2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8" name="Freeform 113"/>
              <p:cNvSpPr/>
              <p:nvPr/>
            </p:nvSpPr>
            <p:spPr bwMode="auto">
              <a:xfrm>
                <a:off x="2906" y="2008"/>
                <a:ext cx="115" cy="83"/>
              </a:xfrm>
              <a:custGeom>
                <a:avLst/>
                <a:gdLst>
                  <a:gd name="T0" fmla="*/ 270 w 46"/>
                  <a:gd name="T1" fmla="*/ 56 h 31"/>
                  <a:gd name="T2" fmla="*/ 175 w 46"/>
                  <a:gd name="T3" fmla="*/ 137 h 31"/>
                  <a:gd name="T4" fmla="*/ 18 w 46"/>
                  <a:gd name="T5" fmla="*/ 150 h 31"/>
                  <a:gd name="T6" fmla="*/ 133 w 46"/>
                  <a:gd name="T7" fmla="*/ 64 h 31"/>
                  <a:gd name="T8" fmla="*/ 270 w 46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1"/>
                  <a:gd name="T17" fmla="*/ 46 w 4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1">
                    <a:moveTo>
                      <a:pt x="43" y="8"/>
                    </a:moveTo>
                    <a:cubicBezTo>
                      <a:pt x="46" y="16"/>
                      <a:pt x="35" y="17"/>
                      <a:pt x="28" y="19"/>
                    </a:cubicBezTo>
                    <a:cubicBezTo>
                      <a:pt x="21" y="21"/>
                      <a:pt x="6" y="31"/>
                      <a:pt x="3" y="21"/>
                    </a:cubicBezTo>
                    <a:cubicBezTo>
                      <a:pt x="0" y="11"/>
                      <a:pt x="9" y="12"/>
                      <a:pt x="21" y="9"/>
                    </a:cubicBezTo>
                    <a:cubicBezTo>
                      <a:pt x="33" y="6"/>
                      <a:pt x="40" y="0"/>
                      <a:pt x="43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9" name="Freeform 114"/>
              <p:cNvSpPr/>
              <p:nvPr/>
            </p:nvSpPr>
            <p:spPr bwMode="auto">
              <a:xfrm>
                <a:off x="2811" y="1387"/>
                <a:ext cx="135" cy="32"/>
              </a:xfrm>
              <a:custGeom>
                <a:avLst/>
                <a:gdLst>
                  <a:gd name="T0" fmla="*/ 325 w 54"/>
                  <a:gd name="T1" fmla="*/ 0 h 12"/>
                  <a:gd name="T2" fmla="*/ 163 w 54"/>
                  <a:gd name="T3" fmla="*/ 35 h 12"/>
                  <a:gd name="T4" fmla="*/ 163 w 54"/>
                  <a:gd name="T5" fmla="*/ 35 h 12"/>
                  <a:gd name="T6" fmla="*/ 8 w 54"/>
                  <a:gd name="T7" fmla="*/ 8 h 12"/>
                  <a:gd name="T8" fmla="*/ 0 w 54"/>
                  <a:gd name="T9" fmla="*/ 72 h 12"/>
                  <a:gd name="T10" fmla="*/ 163 w 54"/>
                  <a:gd name="T11" fmla="*/ 85 h 12"/>
                  <a:gd name="T12" fmla="*/ 163 w 54"/>
                  <a:gd name="T13" fmla="*/ 85 h 12"/>
                  <a:gd name="T14" fmla="*/ 333 w 54"/>
                  <a:gd name="T15" fmla="*/ 77 h 12"/>
                  <a:gd name="T16" fmla="*/ 338 w 54"/>
                  <a:gd name="T17" fmla="*/ 85 h 12"/>
                  <a:gd name="T18" fmla="*/ 338 w 54"/>
                  <a:gd name="T19" fmla="*/ 77 h 12"/>
                  <a:gd name="T20" fmla="*/ 325 w 5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12"/>
                  <a:gd name="T35" fmla="*/ 54 w 5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12">
                    <a:moveTo>
                      <a:pt x="52" y="0"/>
                    </a:moveTo>
                    <a:cubicBezTo>
                      <a:pt x="47" y="4"/>
                      <a:pt x="39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5"/>
                      <a:pt x="6" y="4"/>
                      <a:pt x="1" y="1"/>
                    </a:cubicBezTo>
                    <a:cubicBezTo>
                      <a:pt x="2" y="4"/>
                      <a:pt x="2" y="8"/>
                      <a:pt x="0" y="10"/>
                    </a:cubicBezTo>
                    <a:cubicBezTo>
                      <a:pt x="3" y="9"/>
                      <a:pt x="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48" y="12"/>
                      <a:pt x="49" y="8"/>
                      <a:pt x="53" y="11"/>
                    </a:cubicBezTo>
                    <a:cubicBezTo>
                      <a:pt x="53" y="11"/>
                      <a:pt x="54" y="11"/>
                      <a:pt x="54" y="12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1" y="9"/>
                      <a:pt x="50" y="4"/>
                      <a:pt x="52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0" name="Freeform 115"/>
              <p:cNvSpPr/>
              <p:nvPr/>
            </p:nvSpPr>
            <p:spPr bwMode="auto">
              <a:xfrm>
                <a:off x="2809" y="1309"/>
                <a:ext cx="137" cy="35"/>
              </a:xfrm>
              <a:custGeom>
                <a:avLst/>
                <a:gdLst>
                  <a:gd name="T0" fmla="*/ 329 w 55"/>
                  <a:gd name="T1" fmla="*/ 0 h 13"/>
                  <a:gd name="T2" fmla="*/ 167 w 55"/>
                  <a:gd name="T3" fmla="*/ 35 h 13"/>
                  <a:gd name="T4" fmla="*/ 167 w 55"/>
                  <a:gd name="T5" fmla="*/ 35 h 13"/>
                  <a:gd name="T6" fmla="*/ 12 w 55"/>
                  <a:gd name="T7" fmla="*/ 8 h 13"/>
                  <a:gd name="T8" fmla="*/ 0 w 55"/>
                  <a:gd name="T9" fmla="*/ 86 h 13"/>
                  <a:gd name="T10" fmla="*/ 167 w 55"/>
                  <a:gd name="T11" fmla="*/ 94 h 13"/>
                  <a:gd name="T12" fmla="*/ 167 w 55"/>
                  <a:gd name="T13" fmla="*/ 94 h 13"/>
                  <a:gd name="T14" fmla="*/ 336 w 55"/>
                  <a:gd name="T15" fmla="*/ 86 h 13"/>
                  <a:gd name="T16" fmla="*/ 341 w 55"/>
                  <a:gd name="T17" fmla="*/ 86 h 13"/>
                  <a:gd name="T18" fmla="*/ 341 w 55"/>
                  <a:gd name="T19" fmla="*/ 86 h 13"/>
                  <a:gd name="T20" fmla="*/ 329 w 55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3"/>
                  <a:gd name="T35" fmla="*/ 55 w 55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3">
                    <a:moveTo>
                      <a:pt x="53" y="0"/>
                    </a:moveTo>
                    <a:cubicBezTo>
                      <a:pt x="49" y="4"/>
                      <a:pt x="40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5" y="5"/>
                      <a:pt x="7" y="4"/>
                      <a:pt x="2" y="1"/>
                    </a:cubicBezTo>
                    <a:cubicBezTo>
                      <a:pt x="4" y="5"/>
                      <a:pt x="2" y="10"/>
                      <a:pt x="0" y="12"/>
                    </a:cubicBezTo>
                    <a:cubicBezTo>
                      <a:pt x="4" y="9"/>
                      <a:pt x="5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9" y="13"/>
                      <a:pt x="50" y="9"/>
                      <a:pt x="54" y="12"/>
                    </a:cubicBezTo>
                    <a:cubicBezTo>
                      <a:pt x="54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2" y="10"/>
                      <a:pt x="51" y="4"/>
                      <a:pt x="53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" name="Freeform 116"/>
              <p:cNvSpPr/>
              <p:nvPr/>
            </p:nvSpPr>
            <p:spPr bwMode="auto">
              <a:xfrm>
                <a:off x="2811" y="1629"/>
                <a:ext cx="133" cy="32"/>
              </a:xfrm>
              <a:custGeom>
                <a:avLst/>
                <a:gdLst>
                  <a:gd name="T0" fmla="*/ 163 w 53"/>
                  <a:gd name="T1" fmla="*/ 85 h 12"/>
                  <a:gd name="T2" fmla="*/ 163 w 53"/>
                  <a:gd name="T3" fmla="*/ 85 h 12"/>
                  <a:gd name="T4" fmla="*/ 334 w 53"/>
                  <a:gd name="T5" fmla="*/ 77 h 12"/>
                  <a:gd name="T6" fmla="*/ 326 w 53"/>
                  <a:gd name="T7" fmla="*/ 0 h 12"/>
                  <a:gd name="T8" fmla="*/ 163 w 53"/>
                  <a:gd name="T9" fmla="*/ 35 h 12"/>
                  <a:gd name="T10" fmla="*/ 163 w 53"/>
                  <a:gd name="T11" fmla="*/ 35 h 12"/>
                  <a:gd name="T12" fmla="*/ 8 w 53"/>
                  <a:gd name="T13" fmla="*/ 8 h 12"/>
                  <a:gd name="T14" fmla="*/ 0 w 53"/>
                  <a:gd name="T15" fmla="*/ 72 h 12"/>
                  <a:gd name="T16" fmla="*/ 163 w 53"/>
                  <a:gd name="T17" fmla="*/ 85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2"/>
                  <a:gd name="T29" fmla="*/ 53 w 5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2"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47" y="12"/>
                      <a:pt x="49" y="8"/>
                      <a:pt x="53" y="11"/>
                    </a:cubicBezTo>
                    <a:cubicBezTo>
                      <a:pt x="51" y="8"/>
                      <a:pt x="50" y="3"/>
                      <a:pt x="52" y="0"/>
                    </a:cubicBezTo>
                    <a:cubicBezTo>
                      <a:pt x="48" y="4"/>
                      <a:pt x="39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5"/>
                      <a:pt x="6" y="4"/>
                      <a:pt x="1" y="1"/>
                    </a:cubicBezTo>
                    <a:cubicBezTo>
                      <a:pt x="2" y="4"/>
                      <a:pt x="2" y="8"/>
                      <a:pt x="0" y="10"/>
                    </a:cubicBezTo>
                    <a:cubicBezTo>
                      <a:pt x="4" y="9"/>
                      <a:pt x="7" y="12"/>
                      <a:pt x="26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2" name="Freeform 117"/>
              <p:cNvSpPr/>
              <p:nvPr/>
            </p:nvSpPr>
            <p:spPr bwMode="auto">
              <a:xfrm>
                <a:off x="2814" y="1541"/>
                <a:ext cx="132" cy="38"/>
              </a:xfrm>
              <a:custGeom>
                <a:avLst/>
                <a:gdLst>
                  <a:gd name="T0" fmla="*/ 154 w 53"/>
                  <a:gd name="T1" fmla="*/ 52 h 14"/>
                  <a:gd name="T2" fmla="*/ 154 w 53"/>
                  <a:gd name="T3" fmla="*/ 52 h 14"/>
                  <a:gd name="T4" fmla="*/ 0 w 53"/>
                  <a:gd name="T5" fmla="*/ 22 h 14"/>
                  <a:gd name="T6" fmla="*/ 0 w 53"/>
                  <a:gd name="T7" fmla="*/ 90 h 14"/>
                  <a:gd name="T8" fmla="*/ 154 w 53"/>
                  <a:gd name="T9" fmla="*/ 103 h 14"/>
                  <a:gd name="T10" fmla="*/ 154 w 53"/>
                  <a:gd name="T11" fmla="*/ 103 h 14"/>
                  <a:gd name="T12" fmla="*/ 316 w 53"/>
                  <a:gd name="T13" fmla="*/ 90 h 14"/>
                  <a:gd name="T14" fmla="*/ 329 w 53"/>
                  <a:gd name="T15" fmla="*/ 0 h 14"/>
                  <a:gd name="T16" fmla="*/ 329 w 53"/>
                  <a:gd name="T17" fmla="*/ 0 h 14"/>
                  <a:gd name="T18" fmla="*/ 324 w 53"/>
                  <a:gd name="T19" fmla="*/ 14 h 14"/>
                  <a:gd name="T20" fmla="*/ 154 w 53"/>
                  <a:gd name="T21" fmla="*/ 5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4"/>
                  <a:gd name="T35" fmla="*/ 53 w 5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4"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13" y="7"/>
                      <a:pt x="5" y="6"/>
                      <a:pt x="0" y="3"/>
                    </a:cubicBezTo>
                    <a:cubicBezTo>
                      <a:pt x="1" y="6"/>
                      <a:pt x="1" y="10"/>
                      <a:pt x="0" y="12"/>
                    </a:cubicBezTo>
                    <a:cubicBezTo>
                      <a:pt x="3" y="11"/>
                      <a:pt x="6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46" y="14"/>
                      <a:pt x="48" y="10"/>
                      <a:pt x="51" y="12"/>
                    </a:cubicBezTo>
                    <a:cubicBezTo>
                      <a:pt x="49" y="9"/>
                      <a:pt x="49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2"/>
                    </a:cubicBezTo>
                    <a:cubicBezTo>
                      <a:pt x="47" y="6"/>
                      <a:pt x="38" y="7"/>
                      <a:pt x="2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3" name="Freeform 118"/>
              <p:cNvSpPr/>
              <p:nvPr/>
            </p:nvSpPr>
            <p:spPr bwMode="auto">
              <a:xfrm>
                <a:off x="2811" y="1464"/>
                <a:ext cx="135" cy="40"/>
              </a:xfrm>
              <a:custGeom>
                <a:avLst/>
                <a:gdLst>
                  <a:gd name="T0" fmla="*/ 338 w 54"/>
                  <a:gd name="T1" fmla="*/ 0 h 15"/>
                  <a:gd name="T2" fmla="*/ 333 w 54"/>
                  <a:gd name="T3" fmla="*/ 13 h 15"/>
                  <a:gd name="T4" fmla="*/ 163 w 54"/>
                  <a:gd name="T5" fmla="*/ 51 h 15"/>
                  <a:gd name="T6" fmla="*/ 163 w 54"/>
                  <a:gd name="T7" fmla="*/ 51 h 15"/>
                  <a:gd name="T8" fmla="*/ 8 w 54"/>
                  <a:gd name="T9" fmla="*/ 21 h 15"/>
                  <a:gd name="T10" fmla="*/ 0 w 54"/>
                  <a:gd name="T11" fmla="*/ 93 h 15"/>
                  <a:gd name="T12" fmla="*/ 163 w 54"/>
                  <a:gd name="T13" fmla="*/ 107 h 15"/>
                  <a:gd name="T14" fmla="*/ 163 w 54"/>
                  <a:gd name="T15" fmla="*/ 107 h 15"/>
                  <a:gd name="T16" fmla="*/ 333 w 54"/>
                  <a:gd name="T17" fmla="*/ 99 h 15"/>
                  <a:gd name="T18" fmla="*/ 338 w 54"/>
                  <a:gd name="T19" fmla="*/ 99 h 15"/>
                  <a:gd name="T20" fmla="*/ 338 w 54"/>
                  <a:gd name="T21" fmla="*/ 99 h 15"/>
                  <a:gd name="T22" fmla="*/ 338 w 54"/>
                  <a:gd name="T23" fmla="*/ 8 h 15"/>
                  <a:gd name="T24" fmla="*/ 338 w 54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5"/>
                  <a:gd name="T41" fmla="*/ 54 w 5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5">
                    <a:moveTo>
                      <a:pt x="54" y="0"/>
                    </a:moveTo>
                    <a:cubicBezTo>
                      <a:pt x="53" y="1"/>
                      <a:pt x="53" y="1"/>
                      <a:pt x="53" y="2"/>
                    </a:cubicBezTo>
                    <a:cubicBezTo>
                      <a:pt x="48" y="6"/>
                      <a:pt x="39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4" y="7"/>
                      <a:pt x="6" y="6"/>
                      <a:pt x="1" y="3"/>
                    </a:cubicBezTo>
                    <a:cubicBezTo>
                      <a:pt x="3" y="6"/>
                      <a:pt x="2" y="11"/>
                      <a:pt x="0" y="13"/>
                    </a:cubicBezTo>
                    <a:cubicBezTo>
                      <a:pt x="3" y="12"/>
                      <a:pt x="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48" y="15"/>
                      <a:pt x="49" y="11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1" y="12"/>
                      <a:pt x="49" y="5"/>
                      <a:pt x="54" y="1"/>
                    </a:cubicBezTo>
                    <a:lnTo>
                      <a:pt x="5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4" name="Freeform 119"/>
              <p:cNvSpPr/>
              <p:nvPr/>
            </p:nvSpPr>
            <p:spPr bwMode="auto">
              <a:xfrm>
                <a:off x="2896" y="1947"/>
                <a:ext cx="90" cy="50"/>
              </a:xfrm>
              <a:custGeom>
                <a:avLst/>
                <a:gdLst>
                  <a:gd name="T0" fmla="*/ 225 w 36"/>
                  <a:gd name="T1" fmla="*/ 63 h 19"/>
                  <a:gd name="T2" fmla="*/ 200 w 36"/>
                  <a:gd name="T3" fmla="*/ 0 h 19"/>
                  <a:gd name="T4" fmla="*/ 200 w 36"/>
                  <a:gd name="T5" fmla="*/ 0 h 19"/>
                  <a:gd name="T6" fmla="*/ 130 w 36"/>
                  <a:gd name="T7" fmla="*/ 42 h 19"/>
                  <a:gd name="T8" fmla="*/ 0 w 36"/>
                  <a:gd name="T9" fmla="*/ 76 h 19"/>
                  <a:gd name="T10" fmla="*/ 18 w 36"/>
                  <a:gd name="T11" fmla="*/ 132 h 19"/>
                  <a:gd name="T12" fmla="*/ 118 w 36"/>
                  <a:gd name="T13" fmla="*/ 97 h 19"/>
                  <a:gd name="T14" fmla="*/ 225 w 36"/>
                  <a:gd name="T15" fmla="*/ 63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36" y="9"/>
                    </a:moveTo>
                    <a:cubicBezTo>
                      <a:pt x="33" y="5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4"/>
                      <a:pt x="26" y="5"/>
                      <a:pt x="21" y="6"/>
                    </a:cubicBezTo>
                    <a:cubicBezTo>
                      <a:pt x="15" y="8"/>
                      <a:pt x="5" y="13"/>
                      <a:pt x="0" y="11"/>
                    </a:cubicBezTo>
                    <a:cubicBezTo>
                      <a:pt x="2" y="14"/>
                      <a:pt x="3" y="18"/>
                      <a:pt x="3" y="19"/>
                    </a:cubicBezTo>
                    <a:cubicBezTo>
                      <a:pt x="5" y="16"/>
                      <a:pt x="11" y="16"/>
                      <a:pt x="19" y="14"/>
                    </a:cubicBezTo>
                    <a:cubicBezTo>
                      <a:pt x="26" y="12"/>
                      <a:pt x="32" y="9"/>
                      <a:pt x="36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5" name="Freeform 120"/>
              <p:cNvSpPr/>
              <p:nvPr/>
            </p:nvSpPr>
            <p:spPr bwMode="auto">
              <a:xfrm>
                <a:off x="2766" y="1997"/>
                <a:ext cx="95" cy="51"/>
              </a:xfrm>
              <a:custGeom>
                <a:avLst/>
                <a:gdLst>
                  <a:gd name="T0" fmla="*/ 0 w 38"/>
                  <a:gd name="T1" fmla="*/ 72 h 19"/>
                  <a:gd name="T2" fmla="*/ 125 w 38"/>
                  <a:gd name="T3" fmla="*/ 102 h 19"/>
                  <a:gd name="T4" fmla="*/ 225 w 38"/>
                  <a:gd name="T5" fmla="*/ 137 h 19"/>
                  <a:gd name="T6" fmla="*/ 238 w 38"/>
                  <a:gd name="T7" fmla="*/ 94 h 19"/>
                  <a:gd name="T8" fmla="*/ 238 w 38"/>
                  <a:gd name="T9" fmla="*/ 86 h 19"/>
                  <a:gd name="T10" fmla="*/ 113 w 38"/>
                  <a:gd name="T11" fmla="*/ 51 h 19"/>
                  <a:gd name="T12" fmla="*/ 18 w 38"/>
                  <a:gd name="T13" fmla="*/ 0 h 19"/>
                  <a:gd name="T14" fmla="*/ 18 w 38"/>
                  <a:gd name="T15" fmla="*/ 0 h 19"/>
                  <a:gd name="T16" fmla="*/ 0 w 38"/>
                  <a:gd name="T17" fmla="*/ 72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9"/>
                  <a:gd name="T29" fmla="*/ 38 w 3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9">
                    <a:moveTo>
                      <a:pt x="0" y="10"/>
                    </a:moveTo>
                    <a:cubicBezTo>
                      <a:pt x="4" y="7"/>
                      <a:pt x="11" y="12"/>
                      <a:pt x="20" y="14"/>
                    </a:cubicBezTo>
                    <a:cubicBezTo>
                      <a:pt x="27" y="16"/>
                      <a:pt x="33" y="17"/>
                      <a:pt x="36" y="19"/>
                    </a:cubicBezTo>
                    <a:cubicBezTo>
                      <a:pt x="35" y="15"/>
                      <a:pt x="38" y="13"/>
                      <a:pt x="38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3" y="14"/>
                      <a:pt x="23" y="8"/>
                      <a:pt x="18" y="7"/>
                    </a:cubicBezTo>
                    <a:cubicBezTo>
                      <a:pt x="12" y="5"/>
                      <a:pt x="4" y="4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8"/>
                      <a:pt x="0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6" name="Freeform 121"/>
              <p:cNvSpPr/>
              <p:nvPr/>
            </p:nvSpPr>
            <p:spPr bwMode="auto">
              <a:xfrm>
                <a:off x="2784" y="1957"/>
                <a:ext cx="87" cy="43"/>
              </a:xfrm>
              <a:custGeom>
                <a:avLst/>
                <a:gdLst>
                  <a:gd name="T0" fmla="*/ 75 w 35"/>
                  <a:gd name="T1" fmla="*/ 30 h 16"/>
                  <a:gd name="T2" fmla="*/ 5 w 35"/>
                  <a:gd name="T3" fmla="*/ 0 h 16"/>
                  <a:gd name="T4" fmla="*/ 0 w 35"/>
                  <a:gd name="T5" fmla="*/ 43 h 16"/>
                  <a:gd name="T6" fmla="*/ 112 w 35"/>
                  <a:gd name="T7" fmla="*/ 81 h 16"/>
                  <a:gd name="T8" fmla="*/ 211 w 35"/>
                  <a:gd name="T9" fmla="*/ 116 h 16"/>
                  <a:gd name="T10" fmla="*/ 216 w 35"/>
                  <a:gd name="T11" fmla="*/ 73 h 16"/>
                  <a:gd name="T12" fmla="*/ 216 w 35"/>
                  <a:gd name="T13" fmla="*/ 65 h 16"/>
                  <a:gd name="T14" fmla="*/ 75 w 35"/>
                  <a:gd name="T15" fmla="*/ 3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6"/>
                  <a:gd name="T26" fmla="*/ 35 w 35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6">
                    <a:moveTo>
                      <a:pt x="12" y="4"/>
                    </a:moveTo>
                    <a:cubicBezTo>
                      <a:pt x="9" y="3"/>
                      <a:pt x="4" y="2"/>
                      <a:pt x="1" y="0"/>
                    </a:cubicBezTo>
                    <a:cubicBezTo>
                      <a:pt x="2" y="3"/>
                      <a:pt x="2" y="5"/>
                      <a:pt x="0" y="6"/>
                    </a:cubicBezTo>
                    <a:cubicBezTo>
                      <a:pt x="4" y="5"/>
                      <a:pt x="10" y="9"/>
                      <a:pt x="18" y="11"/>
                    </a:cubicBezTo>
                    <a:cubicBezTo>
                      <a:pt x="26" y="13"/>
                      <a:pt x="32" y="14"/>
                      <a:pt x="34" y="16"/>
                    </a:cubicBezTo>
                    <a:cubicBezTo>
                      <a:pt x="34" y="12"/>
                      <a:pt x="35" y="10"/>
                      <a:pt x="35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0" y="11"/>
                      <a:pt x="18" y="5"/>
                      <a:pt x="12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7" name="Freeform 122"/>
              <p:cNvSpPr/>
              <p:nvPr/>
            </p:nvSpPr>
            <p:spPr bwMode="auto">
              <a:xfrm>
                <a:off x="2906" y="2000"/>
                <a:ext cx="98" cy="45"/>
              </a:xfrm>
              <a:custGeom>
                <a:avLst/>
                <a:gdLst>
                  <a:gd name="T0" fmla="*/ 133 w 39"/>
                  <a:gd name="T1" fmla="*/ 85 h 17"/>
                  <a:gd name="T2" fmla="*/ 246 w 39"/>
                  <a:gd name="T3" fmla="*/ 50 h 17"/>
                  <a:gd name="T4" fmla="*/ 226 w 39"/>
                  <a:gd name="T5" fmla="*/ 0 h 17"/>
                  <a:gd name="T6" fmla="*/ 146 w 39"/>
                  <a:gd name="T7" fmla="*/ 29 h 17"/>
                  <a:gd name="T8" fmla="*/ 0 w 39"/>
                  <a:gd name="T9" fmla="*/ 56 h 17"/>
                  <a:gd name="T10" fmla="*/ 0 w 39"/>
                  <a:gd name="T11" fmla="*/ 64 h 17"/>
                  <a:gd name="T12" fmla="*/ 25 w 39"/>
                  <a:gd name="T13" fmla="*/ 119 h 17"/>
                  <a:gd name="T14" fmla="*/ 133 w 39"/>
                  <a:gd name="T15" fmla="*/ 85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17"/>
                  <a:gd name="T26" fmla="*/ 39 w 3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17">
                    <a:moveTo>
                      <a:pt x="21" y="12"/>
                    </a:moveTo>
                    <a:cubicBezTo>
                      <a:pt x="29" y="9"/>
                      <a:pt x="35" y="6"/>
                      <a:pt x="39" y="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2"/>
                      <a:pt x="27" y="3"/>
                      <a:pt x="23" y="4"/>
                    </a:cubicBezTo>
                    <a:cubicBezTo>
                      <a:pt x="16" y="6"/>
                      <a:pt x="4" y="14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12"/>
                      <a:pt x="3" y="15"/>
                      <a:pt x="4" y="17"/>
                    </a:cubicBezTo>
                    <a:cubicBezTo>
                      <a:pt x="6" y="14"/>
                      <a:pt x="13" y="14"/>
                      <a:pt x="21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8" name="Freeform 123"/>
              <p:cNvSpPr/>
              <p:nvPr/>
            </p:nvSpPr>
            <p:spPr bwMode="auto">
              <a:xfrm>
                <a:off x="2766" y="2024"/>
                <a:ext cx="1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9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9" name="Freeform 124"/>
              <p:cNvSpPr/>
              <p:nvPr/>
            </p:nvSpPr>
            <p:spPr bwMode="auto">
              <a:xfrm>
                <a:off x="2786" y="1891"/>
                <a:ext cx="180" cy="66"/>
              </a:xfrm>
              <a:custGeom>
                <a:avLst/>
                <a:gdLst>
                  <a:gd name="T0" fmla="*/ 355 w 72"/>
                  <a:gd name="T1" fmla="*/ 119 h 25"/>
                  <a:gd name="T2" fmla="*/ 450 w 72"/>
                  <a:gd name="T3" fmla="*/ 77 h 25"/>
                  <a:gd name="T4" fmla="*/ 408 w 72"/>
                  <a:gd name="T5" fmla="*/ 0 h 25"/>
                  <a:gd name="T6" fmla="*/ 393 w 72"/>
                  <a:gd name="T7" fmla="*/ 29 h 25"/>
                  <a:gd name="T8" fmla="*/ 225 w 72"/>
                  <a:gd name="T9" fmla="*/ 111 h 25"/>
                  <a:gd name="T10" fmla="*/ 225 w 72"/>
                  <a:gd name="T11" fmla="*/ 111 h 25"/>
                  <a:gd name="T12" fmla="*/ 58 w 72"/>
                  <a:gd name="T13" fmla="*/ 29 h 25"/>
                  <a:gd name="T14" fmla="*/ 38 w 72"/>
                  <a:gd name="T15" fmla="*/ 0 h 25"/>
                  <a:gd name="T16" fmla="*/ 0 w 72"/>
                  <a:gd name="T17" fmla="*/ 98 h 25"/>
                  <a:gd name="T18" fmla="*/ 118 w 72"/>
                  <a:gd name="T19" fmla="*/ 140 h 25"/>
                  <a:gd name="T20" fmla="*/ 225 w 72"/>
                  <a:gd name="T21" fmla="*/ 174 h 25"/>
                  <a:gd name="T22" fmla="*/ 263 w 72"/>
                  <a:gd name="T23" fmla="*/ 153 h 25"/>
                  <a:gd name="T24" fmla="*/ 355 w 72"/>
                  <a:gd name="T25" fmla="*/ 119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5"/>
                  <a:gd name="T41" fmla="*/ 72 w 72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5">
                    <a:moveTo>
                      <a:pt x="57" y="17"/>
                    </a:moveTo>
                    <a:cubicBezTo>
                      <a:pt x="63" y="15"/>
                      <a:pt x="68" y="11"/>
                      <a:pt x="72" y="11"/>
                    </a:cubicBezTo>
                    <a:cubicBezTo>
                      <a:pt x="69" y="9"/>
                      <a:pt x="66" y="4"/>
                      <a:pt x="65" y="0"/>
                    </a:cubicBezTo>
                    <a:cubicBezTo>
                      <a:pt x="65" y="1"/>
                      <a:pt x="64" y="3"/>
                      <a:pt x="63" y="4"/>
                    </a:cubicBezTo>
                    <a:cubicBezTo>
                      <a:pt x="58" y="8"/>
                      <a:pt x="49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23" y="16"/>
                      <a:pt x="14" y="8"/>
                      <a:pt x="9" y="4"/>
                    </a:cubicBezTo>
                    <a:cubicBezTo>
                      <a:pt x="8" y="3"/>
                      <a:pt x="7" y="1"/>
                      <a:pt x="6" y="0"/>
                    </a:cubicBezTo>
                    <a:cubicBezTo>
                      <a:pt x="5" y="10"/>
                      <a:pt x="0" y="14"/>
                      <a:pt x="0" y="14"/>
                    </a:cubicBezTo>
                    <a:cubicBezTo>
                      <a:pt x="6" y="13"/>
                      <a:pt x="8" y="17"/>
                      <a:pt x="19" y="20"/>
                    </a:cubicBezTo>
                    <a:cubicBezTo>
                      <a:pt x="29" y="22"/>
                      <a:pt x="34" y="21"/>
                      <a:pt x="36" y="25"/>
                    </a:cubicBezTo>
                    <a:cubicBezTo>
                      <a:pt x="37" y="20"/>
                      <a:pt x="40" y="21"/>
                      <a:pt x="42" y="22"/>
                    </a:cubicBezTo>
                    <a:cubicBezTo>
                      <a:pt x="44" y="19"/>
                      <a:pt x="49" y="19"/>
                      <a:pt x="57" y="1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" name="Freeform 125"/>
              <p:cNvSpPr/>
              <p:nvPr/>
            </p:nvSpPr>
            <p:spPr bwMode="auto">
              <a:xfrm>
                <a:off x="2966" y="2141"/>
                <a:ext cx="80" cy="54"/>
              </a:xfrm>
              <a:custGeom>
                <a:avLst/>
                <a:gdLst>
                  <a:gd name="T0" fmla="*/ 8 w 32"/>
                  <a:gd name="T1" fmla="*/ 146 h 20"/>
                  <a:gd name="T2" fmla="*/ 80 w 32"/>
                  <a:gd name="T3" fmla="*/ 95 h 20"/>
                  <a:gd name="T4" fmla="*/ 200 w 32"/>
                  <a:gd name="T5" fmla="*/ 65 h 20"/>
                  <a:gd name="T6" fmla="*/ 175 w 32"/>
                  <a:gd name="T7" fmla="*/ 0 h 20"/>
                  <a:gd name="T8" fmla="*/ 80 w 32"/>
                  <a:gd name="T9" fmla="*/ 43 h 20"/>
                  <a:gd name="T10" fmla="*/ 0 w 32"/>
                  <a:gd name="T11" fmla="*/ 81 h 20"/>
                  <a:gd name="T12" fmla="*/ 8 w 32"/>
                  <a:gd name="T13" fmla="*/ 146 h 20"/>
                  <a:gd name="T14" fmla="*/ 8 w 32"/>
                  <a:gd name="T15" fmla="*/ 1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1" y="20"/>
                    </a:moveTo>
                    <a:cubicBezTo>
                      <a:pt x="2" y="16"/>
                      <a:pt x="7" y="15"/>
                      <a:pt x="13" y="13"/>
                    </a:cubicBezTo>
                    <a:cubicBezTo>
                      <a:pt x="18" y="12"/>
                      <a:pt x="27" y="8"/>
                      <a:pt x="32" y="9"/>
                    </a:cubicBezTo>
                    <a:cubicBezTo>
                      <a:pt x="31" y="7"/>
                      <a:pt x="29" y="3"/>
                      <a:pt x="28" y="0"/>
                    </a:cubicBezTo>
                    <a:cubicBezTo>
                      <a:pt x="26" y="3"/>
                      <a:pt x="21" y="3"/>
                      <a:pt x="13" y="6"/>
                    </a:cubicBezTo>
                    <a:cubicBezTo>
                      <a:pt x="8" y="7"/>
                      <a:pt x="4" y="10"/>
                      <a:pt x="0" y="11"/>
                    </a:cubicBezTo>
                    <a:cubicBezTo>
                      <a:pt x="1" y="12"/>
                      <a:pt x="2" y="16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1" name="Freeform 126"/>
              <p:cNvSpPr/>
              <p:nvPr/>
            </p:nvSpPr>
            <p:spPr bwMode="auto">
              <a:xfrm>
                <a:off x="2944" y="2093"/>
                <a:ext cx="87" cy="48"/>
              </a:xfrm>
              <a:custGeom>
                <a:avLst/>
                <a:gdLst>
                  <a:gd name="T0" fmla="*/ 25 w 35"/>
                  <a:gd name="T1" fmla="*/ 128 h 18"/>
                  <a:gd name="T2" fmla="*/ 92 w 35"/>
                  <a:gd name="T3" fmla="*/ 93 h 18"/>
                  <a:gd name="T4" fmla="*/ 216 w 35"/>
                  <a:gd name="T5" fmla="*/ 56 h 18"/>
                  <a:gd name="T6" fmla="*/ 204 w 35"/>
                  <a:gd name="T7" fmla="*/ 0 h 18"/>
                  <a:gd name="T8" fmla="*/ 99 w 35"/>
                  <a:gd name="T9" fmla="*/ 43 h 18"/>
                  <a:gd name="T10" fmla="*/ 0 w 35"/>
                  <a:gd name="T11" fmla="*/ 77 h 18"/>
                  <a:gd name="T12" fmla="*/ 0 w 35"/>
                  <a:gd name="T13" fmla="*/ 77 h 18"/>
                  <a:gd name="T14" fmla="*/ 25 w 35"/>
                  <a:gd name="T15" fmla="*/ 12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8"/>
                  <a:gd name="T26" fmla="*/ 35 w 3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8">
                    <a:moveTo>
                      <a:pt x="4" y="18"/>
                    </a:moveTo>
                    <a:cubicBezTo>
                      <a:pt x="6" y="15"/>
                      <a:pt x="11" y="14"/>
                      <a:pt x="15" y="13"/>
                    </a:cubicBezTo>
                    <a:cubicBezTo>
                      <a:pt x="20" y="12"/>
                      <a:pt x="30" y="7"/>
                      <a:pt x="35" y="8"/>
                    </a:cubicBezTo>
                    <a:cubicBezTo>
                      <a:pt x="34" y="7"/>
                      <a:pt x="32" y="3"/>
                      <a:pt x="33" y="0"/>
                    </a:cubicBezTo>
                    <a:cubicBezTo>
                      <a:pt x="30" y="3"/>
                      <a:pt x="24" y="4"/>
                      <a:pt x="16" y="6"/>
                    </a:cubicBezTo>
                    <a:cubicBezTo>
                      <a:pt x="9" y="8"/>
                      <a:pt x="4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4" y="14"/>
                      <a:pt x="4" y="1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2" name="Freeform 127"/>
              <p:cNvSpPr/>
              <p:nvPr/>
            </p:nvSpPr>
            <p:spPr bwMode="auto">
              <a:xfrm>
                <a:off x="2924" y="2045"/>
                <a:ext cx="90" cy="51"/>
              </a:xfrm>
              <a:custGeom>
                <a:avLst/>
                <a:gdLst>
                  <a:gd name="T0" fmla="*/ 18 w 36"/>
                  <a:gd name="T1" fmla="*/ 137 h 19"/>
                  <a:gd name="T2" fmla="*/ 18 w 36"/>
                  <a:gd name="T3" fmla="*/ 137 h 19"/>
                  <a:gd name="T4" fmla="*/ 108 w 36"/>
                  <a:gd name="T5" fmla="*/ 94 h 19"/>
                  <a:gd name="T6" fmla="*/ 225 w 36"/>
                  <a:gd name="T7" fmla="*/ 51 h 19"/>
                  <a:gd name="T8" fmla="*/ 220 w 36"/>
                  <a:gd name="T9" fmla="*/ 0 h 19"/>
                  <a:gd name="T10" fmla="*/ 130 w 36"/>
                  <a:gd name="T11" fmla="*/ 35 h 19"/>
                  <a:gd name="T12" fmla="*/ 0 w 36"/>
                  <a:gd name="T13" fmla="*/ 81 h 19"/>
                  <a:gd name="T14" fmla="*/ 18 w 36"/>
                  <a:gd name="T15" fmla="*/ 13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5" y="15"/>
                      <a:pt x="12" y="14"/>
                      <a:pt x="17" y="13"/>
                    </a:cubicBezTo>
                    <a:cubicBezTo>
                      <a:pt x="22" y="12"/>
                      <a:pt x="31" y="6"/>
                      <a:pt x="36" y="7"/>
                    </a:cubicBezTo>
                    <a:cubicBezTo>
                      <a:pt x="36" y="6"/>
                      <a:pt x="34" y="2"/>
                      <a:pt x="35" y="0"/>
                    </a:cubicBezTo>
                    <a:cubicBezTo>
                      <a:pt x="32" y="3"/>
                      <a:pt x="26" y="4"/>
                      <a:pt x="21" y="5"/>
                    </a:cubicBezTo>
                    <a:cubicBezTo>
                      <a:pt x="16" y="7"/>
                      <a:pt x="6" y="13"/>
                      <a:pt x="0" y="11"/>
                    </a:cubicBezTo>
                    <a:cubicBezTo>
                      <a:pt x="4" y="15"/>
                      <a:pt x="4" y="16"/>
                      <a:pt x="3" y="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3" name="Freeform 128"/>
              <p:cNvSpPr/>
              <p:nvPr/>
            </p:nvSpPr>
            <p:spPr bwMode="auto">
              <a:xfrm>
                <a:off x="2759" y="2051"/>
                <a:ext cx="92" cy="53"/>
              </a:xfrm>
              <a:custGeom>
                <a:avLst/>
                <a:gdLst>
                  <a:gd name="T0" fmla="*/ 99 w 37"/>
                  <a:gd name="T1" fmla="*/ 34 h 20"/>
                  <a:gd name="T2" fmla="*/ 12 w 37"/>
                  <a:gd name="T3" fmla="*/ 0 h 20"/>
                  <a:gd name="T4" fmla="*/ 0 w 37"/>
                  <a:gd name="T5" fmla="*/ 64 h 20"/>
                  <a:gd name="T6" fmla="*/ 112 w 37"/>
                  <a:gd name="T7" fmla="*/ 98 h 20"/>
                  <a:gd name="T8" fmla="*/ 224 w 37"/>
                  <a:gd name="T9" fmla="*/ 140 h 20"/>
                  <a:gd name="T10" fmla="*/ 224 w 37"/>
                  <a:gd name="T11" fmla="*/ 140 h 20"/>
                  <a:gd name="T12" fmla="*/ 229 w 37"/>
                  <a:gd name="T13" fmla="*/ 72 h 20"/>
                  <a:gd name="T14" fmla="*/ 99 w 37"/>
                  <a:gd name="T15" fmla="*/ 3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0"/>
                  <a:gd name="T26" fmla="*/ 37 w 37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0">
                    <a:moveTo>
                      <a:pt x="16" y="5"/>
                    </a:moveTo>
                    <a:cubicBezTo>
                      <a:pt x="11" y="3"/>
                      <a:pt x="5" y="2"/>
                      <a:pt x="2" y="0"/>
                    </a:cubicBezTo>
                    <a:cubicBezTo>
                      <a:pt x="3" y="3"/>
                      <a:pt x="1" y="7"/>
                      <a:pt x="0" y="9"/>
                    </a:cubicBezTo>
                    <a:cubicBezTo>
                      <a:pt x="3" y="8"/>
                      <a:pt x="9" y="11"/>
                      <a:pt x="18" y="14"/>
                    </a:cubicBezTo>
                    <a:cubicBezTo>
                      <a:pt x="27" y="16"/>
                      <a:pt x="34" y="16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16"/>
                      <a:pt x="34" y="13"/>
                      <a:pt x="37" y="10"/>
                    </a:cubicBezTo>
                    <a:cubicBezTo>
                      <a:pt x="32" y="13"/>
                      <a:pt x="21" y="6"/>
                      <a:pt x="1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4" name="Freeform 129"/>
              <p:cNvSpPr/>
              <p:nvPr/>
            </p:nvSpPr>
            <p:spPr bwMode="auto">
              <a:xfrm>
                <a:off x="2739" y="2096"/>
                <a:ext cx="102" cy="69"/>
              </a:xfrm>
              <a:custGeom>
                <a:avLst/>
                <a:gdLst>
                  <a:gd name="T0" fmla="*/ 254 w 41"/>
                  <a:gd name="T1" fmla="*/ 93 h 26"/>
                  <a:gd name="T2" fmla="*/ 117 w 41"/>
                  <a:gd name="T3" fmla="*/ 50 h 26"/>
                  <a:gd name="T4" fmla="*/ 25 w 41"/>
                  <a:gd name="T5" fmla="*/ 0 h 26"/>
                  <a:gd name="T6" fmla="*/ 5 w 41"/>
                  <a:gd name="T7" fmla="*/ 77 h 26"/>
                  <a:gd name="T8" fmla="*/ 0 w 41"/>
                  <a:gd name="T9" fmla="*/ 85 h 26"/>
                  <a:gd name="T10" fmla="*/ 117 w 41"/>
                  <a:gd name="T11" fmla="*/ 98 h 26"/>
                  <a:gd name="T12" fmla="*/ 236 w 41"/>
                  <a:gd name="T13" fmla="*/ 183 h 26"/>
                  <a:gd name="T14" fmla="*/ 236 w 41"/>
                  <a:gd name="T15" fmla="*/ 183 h 26"/>
                  <a:gd name="T16" fmla="*/ 254 w 41"/>
                  <a:gd name="T17" fmla="*/ 9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6"/>
                  <a:gd name="T29" fmla="*/ 41 w 41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6">
                    <a:moveTo>
                      <a:pt x="41" y="13"/>
                    </a:moveTo>
                    <a:cubicBezTo>
                      <a:pt x="36" y="16"/>
                      <a:pt x="25" y="9"/>
                      <a:pt x="19" y="7"/>
                    </a:cubicBezTo>
                    <a:cubicBezTo>
                      <a:pt x="13" y="6"/>
                      <a:pt x="5" y="5"/>
                      <a:pt x="4" y="0"/>
                    </a:cubicBezTo>
                    <a:cubicBezTo>
                      <a:pt x="4" y="1"/>
                      <a:pt x="5" y="7"/>
                      <a:pt x="1" y="11"/>
                    </a:cubicBezTo>
                    <a:cubicBezTo>
                      <a:pt x="1" y="11"/>
                      <a:pt x="0" y="12"/>
                      <a:pt x="0" y="12"/>
                    </a:cubicBezTo>
                    <a:cubicBezTo>
                      <a:pt x="4" y="9"/>
                      <a:pt x="10" y="12"/>
                      <a:pt x="19" y="14"/>
                    </a:cubicBezTo>
                    <a:cubicBezTo>
                      <a:pt x="29" y="17"/>
                      <a:pt x="38" y="19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4" y="9"/>
                      <a:pt x="36" y="17"/>
                      <a:pt x="41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5" name="Freeform 130"/>
              <p:cNvSpPr/>
              <p:nvPr/>
            </p:nvSpPr>
            <p:spPr bwMode="auto">
              <a:xfrm>
                <a:off x="2814" y="1259"/>
                <a:ext cx="127" cy="8"/>
              </a:xfrm>
              <a:custGeom>
                <a:avLst/>
                <a:gdLst>
                  <a:gd name="T0" fmla="*/ 0 w 51"/>
                  <a:gd name="T1" fmla="*/ 0 h 3"/>
                  <a:gd name="T2" fmla="*/ 0 w 51"/>
                  <a:gd name="T3" fmla="*/ 8 h 3"/>
                  <a:gd name="T4" fmla="*/ 154 w 51"/>
                  <a:gd name="T5" fmla="*/ 21 h 3"/>
                  <a:gd name="T6" fmla="*/ 154 w 51"/>
                  <a:gd name="T7" fmla="*/ 21 h 3"/>
                  <a:gd name="T8" fmla="*/ 316 w 51"/>
                  <a:gd name="T9" fmla="*/ 8 h 3"/>
                  <a:gd name="T10" fmla="*/ 316 w 51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3"/>
                  <a:gd name="T20" fmla="*/ 51 w 5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44" y="3"/>
                      <a:pt x="47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6" name="Freeform 131"/>
              <p:cNvSpPr/>
              <p:nvPr/>
            </p:nvSpPr>
            <p:spPr bwMode="auto">
              <a:xfrm>
                <a:off x="2931" y="1235"/>
                <a:ext cx="13" cy="29"/>
              </a:xfrm>
              <a:custGeom>
                <a:avLst/>
                <a:gdLst>
                  <a:gd name="T0" fmla="*/ 21 w 5"/>
                  <a:gd name="T1" fmla="*/ 76 h 11"/>
                  <a:gd name="T2" fmla="*/ 34 w 5"/>
                  <a:gd name="T3" fmla="*/ 63 h 11"/>
                  <a:gd name="T4" fmla="*/ 8 w 5"/>
                  <a:gd name="T5" fmla="*/ 0 h 11"/>
                  <a:gd name="T6" fmla="*/ 8 w 5"/>
                  <a:gd name="T7" fmla="*/ 0 h 11"/>
                  <a:gd name="T8" fmla="*/ 21 w 5"/>
                  <a:gd name="T9" fmla="*/ 7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3" y="11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7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8"/>
                      <a:pt x="3" y="11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7" name="Freeform 132"/>
              <p:cNvSpPr/>
              <p:nvPr/>
            </p:nvSpPr>
            <p:spPr bwMode="auto">
              <a:xfrm>
                <a:off x="2811" y="1235"/>
                <a:ext cx="10" cy="26"/>
              </a:xfrm>
              <a:custGeom>
                <a:avLst/>
                <a:gdLst>
                  <a:gd name="T0" fmla="*/ 13 w 4"/>
                  <a:gd name="T1" fmla="*/ 0 h 10"/>
                  <a:gd name="T2" fmla="*/ 0 w 4"/>
                  <a:gd name="T3" fmla="*/ 60 h 10"/>
                  <a:gd name="T4" fmla="*/ 13 w 4"/>
                  <a:gd name="T5" fmla="*/ 68 h 10"/>
                  <a:gd name="T6" fmla="*/ 13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2" y="0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3"/>
                      <a:pt x="2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8" name="Freeform 133"/>
              <p:cNvSpPr/>
              <p:nvPr/>
            </p:nvSpPr>
            <p:spPr bwMode="auto">
              <a:xfrm>
                <a:off x="1876" y="1325"/>
                <a:ext cx="968" cy="1750"/>
              </a:xfrm>
              <a:custGeom>
                <a:avLst/>
                <a:gdLst>
                  <a:gd name="T0" fmla="*/ 1826 w 387"/>
                  <a:gd name="T1" fmla="*/ 43 h 656"/>
                  <a:gd name="T2" fmla="*/ 2196 w 387"/>
                  <a:gd name="T3" fmla="*/ 1259 h 656"/>
                  <a:gd name="T4" fmla="*/ 2396 w 387"/>
                  <a:gd name="T5" fmla="*/ 2420 h 656"/>
                  <a:gd name="T6" fmla="*/ 2384 w 387"/>
                  <a:gd name="T7" fmla="*/ 2654 h 656"/>
                  <a:gd name="T8" fmla="*/ 2309 w 387"/>
                  <a:gd name="T9" fmla="*/ 3500 h 656"/>
                  <a:gd name="T10" fmla="*/ 1121 w 387"/>
                  <a:gd name="T11" fmla="*/ 4284 h 656"/>
                  <a:gd name="T12" fmla="*/ 950 w 387"/>
                  <a:gd name="T13" fmla="*/ 4298 h 656"/>
                  <a:gd name="T14" fmla="*/ 913 w 387"/>
                  <a:gd name="T15" fmla="*/ 4292 h 656"/>
                  <a:gd name="T16" fmla="*/ 883 w 387"/>
                  <a:gd name="T17" fmla="*/ 4306 h 656"/>
                  <a:gd name="T18" fmla="*/ 133 w 387"/>
                  <a:gd name="T19" fmla="*/ 4412 h 656"/>
                  <a:gd name="T20" fmla="*/ 145 w 387"/>
                  <a:gd name="T21" fmla="*/ 2577 h 656"/>
                  <a:gd name="T22" fmla="*/ 170 w 387"/>
                  <a:gd name="T23" fmla="*/ 2513 h 656"/>
                  <a:gd name="T24" fmla="*/ 275 w 387"/>
                  <a:gd name="T25" fmla="*/ 1985 h 656"/>
                  <a:gd name="T26" fmla="*/ 425 w 387"/>
                  <a:gd name="T27" fmla="*/ 1510 h 656"/>
                  <a:gd name="T28" fmla="*/ 1083 w 387"/>
                  <a:gd name="T29" fmla="*/ 526 h 656"/>
                  <a:gd name="T30" fmla="*/ 1826 w 387"/>
                  <a:gd name="T31" fmla="*/ 43 h 6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7"/>
                  <a:gd name="T49" fmla="*/ 0 h 656"/>
                  <a:gd name="T50" fmla="*/ 387 w 387"/>
                  <a:gd name="T51" fmla="*/ 656 h 6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7" h="656">
                    <a:moveTo>
                      <a:pt x="292" y="6"/>
                    </a:moveTo>
                    <a:cubicBezTo>
                      <a:pt x="335" y="13"/>
                      <a:pt x="376" y="67"/>
                      <a:pt x="351" y="177"/>
                    </a:cubicBezTo>
                    <a:cubicBezTo>
                      <a:pt x="369" y="222"/>
                      <a:pt x="385" y="289"/>
                      <a:pt x="383" y="340"/>
                    </a:cubicBezTo>
                    <a:cubicBezTo>
                      <a:pt x="382" y="363"/>
                      <a:pt x="381" y="373"/>
                      <a:pt x="381" y="373"/>
                    </a:cubicBezTo>
                    <a:cubicBezTo>
                      <a:pt x="385" y="402"/>
                      <a:pt x="387" y="463"/>
                      <a:pt x="369" y="492"/>
                    </a:cubicBezTo>
                    <a:cubicBezTo>
                      <a:pt x="352" y="522"/>
                      <a:pt x="301" y="595"/>
                      <a:pt x="179" y="602"/>
                    </a:cubicBezTo>
                    <a:cubicBezTo>
                      <a:pt x="169" y="602"/>
                      <a:pt x="161" y="603"/>
                      <a:pt x="152" y="604"/>
                    </a:cubicBezTo>
                    <a:cubicBezTo>
                      <a:pt x="150" y="604"/>
                      <a:pt x="148" y="603"/>
                      <a:pt x="146" y="603"/>
                    </a:cubicBezTo>
                    <a:cubicBezTo>
                      <a:pt x="144" y="603"/>
                      <a:pt x="143" y="605"/>
                      <a:pt x="141" y="605"/>
                    </a:cubicBezTo>
                    <a:cubicBezTo>
                      <a:pt x="50" y="619"/>
                      <a:pt x="29" y="656"/>
                      <a:pt x="21" y="620"/>
                    </a:cubicBezTo>
                    <a:cubicBezTo>
                      <a:pt x="12" y="580"/>
                      <a:pt x="0" y="411"/>
                      <a:pt x="23" y="362"/>
                    </a:cubicBezTo>
                    <a:cubicBezTo>
                      <a:pt x="25" y="358"/>
                      <a:pt x="27" y="353"/>
                      <a:pt x="27" y="353"/>
                    </a:cubicBezTo>
                    <a:cubicBezTo>
                      <a:pt x="28" y="338"/>
                      <a:pt x="34" y="286"/>
                      <a:pt x="44" y="279"/>
                    </a:cubicBezTo>
                    <a:cubicBezTo>
                      <a:pt x="45" y="266"/>
                      <a:pt x="51" y="244"/>
                      <a:pt x="68" y="212"/>
                    </a:cubicBezTo>
                    <a:cubicBezTo>
                      <a:pt x="86" y="179"/>
                      <a:pt x="126" y="118"/>
                      <a:pt x="173" y="74"/>
                    </a:cubicBezTo>
                    <a:cubicBezTo>
                      <a:pt x="220" y="29"/>
                      <a:pt x="250" y="0"/>
                      <a:pt x="292" y="6"/>
                    </a:cubicBezTo>
                    <a:close/>
                  </a:path>
                </a:pathLst>
              </a:custGeom>
              <a:solidFill>
                <a:srgbClr val="E1C0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9" name="Freeform 134"/>
              <p:cNvSpPr/>
              <p:nvPr/>
            </p:nvSpPr>
            <p:spPr bwMode="auto">
              <a:xfrm>
                <a:off x="2749" y="1792"/>
                <a:ext cx="87" cy="477"/>
              </a:xfrm>
              <a:custGeom>
                <a:avLst/>
                <a:gdLst>
                  <a:gd name="T0" fmla="*/ 0 w 35"/>
                  <a:gd name="T1" fmla="*/ 0 h 179"/>
                  <a:gd name="T2" fmla="*/ 199 w 35"/>
                  <a:gd name="T3" fmla="*/ 1271 h 179"/>
                  <a:gd name="T4" fmla="*/ 0 60000 65536"/>
                  <a:gd name="T5" fmla="*/ 0 60000 65536"/>
                  <a:gd name="T6" fmla="*/ 0 w 35"/>
                  <a:gd name="T7" fmla="*/ 0 h 179"/>
                  <a:gd name="T8" fmla="*/ 35 w 35"/>
                  <a:gd name="T9" fmla="*/ 179 h 17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179">
                    <a:moveTo>
                      <a:pt x="0" y="0"/>
                    </a:moveTo>
                    <a:cubicBezTo>
                      <a:pt x="19" y="46"/>
                      <a:pt x="35" y="128"/>
                      <a:pt x="32" y="179"/>
                    </a:cubicBezTo>
                  </a:path>
                </a:pathLst>
              </a:custGeom>
              <a:noFill/>
              <a:ln w="15875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0" name="Freeform 135"/>
              <p:cNvSpPr/>
              <p:nvPr/>
            </p:nvSpPr>
            <p:spPr bwMode="auto">
              <a:xfrm>
                <a:off x="2931" y="1243"/>
                <a:ext cx="923" cy="1837"/>
              </a:xfrm>
              <a:custGeom>
                <a:avLst/>
                <a:gdLst>
                  <a:gd name="T0" fmla="*/ 470 w 369"/>
                  <a:gd name="T1" fmla="*/ 291 h 689"/>
                  <a:gd name="T2" fmla="*/ 233 w 369"/>
                  <a:gd name="T3" fmla="*/ 1386 h 689"/>
                  <a:gd name="T4" fmla="*/ 75 w 369"/>
                  <a:gd name="T5" fmla="*/ 2354 h 689"/>
                  <a:gd name="T6" fmla="*/ 283 w 369"/>
                  <a:gd name="T7" fmla="*/ 2935 h 689"/>
                  <a:gd name="T8" fmla="*/ 725 w 369"/>
                  <a:gd name="T9" fmla="*/ 3610 h 689"/>
                  <a:gd name="T10" fmla="*/ 720 w 369"/>
                  <a:gd name="T11" fmla="*/ 4279 h 689"/>
                  <a:gd name="T12" fmla="*/ 1071 w 369"/>
                  <a:gd name="T13" fmla="*/ 4415 h 689"/>
                  <a:gd name="T14" fmla="*/ 1396 w 369"/>
                  <a:gd name="T15" fmla="*/ 4570 h 689"/>
                  <a:gd name="T16" fmla="*/ 2209 w 369"/>
                  <a:gd name="T17" fmla="*/ 4842 h 689"/>
                  <a:gd name="T18" fmla="*/ 2309 w 369"/>
                  <a:gd name="T19" fmla="*/ 3434 h 689"/>
                  <a:gd name="T20" fmla="*/ 2259 w 369"/>
                  <a:gd name="T21" fmla="*/ 2970 h 689"/>
                  <a:gd name="T22" fmla="*/ 2264 w 369"/>
                  <a:gd name="T23" fmla="*/ 2901 h 689"/>
                  <a:gd name="T24" fmla="*/ 1939 w 369"/>
                  <a:gd name="T25" fmla="*/ 1557 h 689"/>
                  <a:gd name="T26" fmla="*/ 470 w 369"/>
                  <a:gd name="T27" fmla="*/ 291 h 6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9"/>
                  <a:gd name="T43" fmla="*/ 0 h 689"/>
                  <a:gd name="T44" fmla="*/ 369 w 369"/>
                  <a:gd name="T45" fmla="*/ 689 h 6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9" h="689">
                    <a:moveTo>
                      <a:pt x="75" y="41"/>
                    </a:moveTo>
                    <a:cubicBezTo>
                      <a:pt x="50" y="55"/>
                      <a:pt x="25" y="79"/>
                      <a:pt x="37" y="195"/>
                    </a:cubicBezTo>
                    <a:cubicBezTo>
                      <a:pt x="29" y="204"/>
                      <a:pt x="0" y="262"/>
                      <a:pt x="12" y="331"/>
                    </a:cubicBezTo>
                    <a:cubicBezTo>
                      <a:pt x="23" y="401"/>
                      <a:pt x="45" y="413"/>
                      <a:pt x="45" y="413"/>
                    </a:cubicBezTo>
                    <a:cubicBezTo>
                      <a:pt x="70" y="438"/>
                      <a:pt x="114" y="466"/>
                      <a:pt x="116" y="508"/>
                    </a:cubicBezTo>
                    <a:cubicBezTo>
                      <a:pt x="119" y="551"/>
                      <a:pt x="94" y="577"/>
                      <a:pt x="115" y="602"/>
                    </a:cubicBezTo>
                    <a:cubicBezTo>
                      <a:pt x="136" y="627"/>
                      <a:pt x="160" y="622"/>
                      <a:pt x="171" y="621"/>
                    </a:cubicBezTo>
                    <a:cubicBezTo>
                      <a:pt x="176" y="629"/>
                      <a:pt x="177" y="627"/>
                      <a:pt x="223" y="643"/>
                    </a:cubicBezTo>
                    <a:cubicBezTo>
                      <a:pt x="270" y="659"/>
                      <a:pt x="341" y="689"/>
                      <a:pt x="353" y="681"/>
                    </a:cubicBezTo>
                    <a:cubicBezTo>
                      <a:pt x="365" y="673"/>
                      <a:pt x="369" y="523"/>
                      <a:pt x="369" y="483"/>
                    </a:cubicBezTo>
                    <a:cubicBezTo>
                      <a:pt x="369" y="443"/>
                      <a:pt x="365" y="418"/>
                      <a:pt x="361" y="418"/>
                    </a:cubicBezTo>
                    <a:cubicBezTo>
                      <a:pt x="361" y="416"/>
                      <a:pt x="362" y="411"/>
                      <a:pt x="362" y="408"/>
                    </a:cubicBezTo>
                    <a:cubicBezTo>
                      <a:pt x="362" y="367"/>
                      <a:pt x="357" y="296"/>
                      <a:pt x="310" y="219"/>
                    </a:cubicBezTo>
                    <a:cubicBezTo>
                      <a:pt x="261" y="137"/>
                      <a:pt x="158" y="0"/>
                      <a:pt x="75" y="41"/>
                    </a:cubicBezTo>
                    <a:close/>
                  </a:path>
                </a:pathLst>
              </a:custGeom>
              <a:solidFill>
                <a:srgbClr val="E1C0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1" name="Freeform 136"/>
              <p:cNvSpPr/>
              <p:nvPr/>
            </p:nvSpPr>
            <p:spPr bwMode="auto">
              <a:xfrm>
                <a:off x="1961" y="2728"/>
                <a:ext cx="788" cy="315"/>
              </a:xfrm>
              <a:custGeom>
                <a:avLst/>
                <a:gdLst>
                  <a:gd name="T0" fmla="*/ 908 w 315"/>
                  <a:gd name="T1" fmla="*/ 542 h 118"/>
                  <a:gd name="T2" fmla="*/ 738 w 315"/>
                  <a:gd name="T3" fmla="*/ 555 h 118"/>
                  <a:gd name="T4" fmla="*/ 700 w 315"/>
                  <a:gd name="T5" fmla="*/ 550 h 118"/>
                  <a:gd name="T6" fmla="*/ 670 w 315"/>
                  <a:gd name="T7" fmla="*/ 563 h 118"/>
                  <a:gd name="T8" fmla="*/ 0 w 315"/>
                  <a:gd name="T9" fmla="*/ 777 h 118"/>
                  <a:gd name="T10" fmla="*/ 1408 w 315"/>
                  <a:gd name="T11" fmla="*/ 699 h 118"/>
                  <a:gd name="T12" fmla="*/ 1946 w 315"/>
                  <a:gd name="T13" fmla="*/ 0 h 118"/>
                  <a:gd name="T14" fmla="*/ 908 w 315"/>
                  <a:gd name="T15" fmla="*/ 542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5"/>
                  <a:gd name="T25" fmla="*/ 0 h 118"/>
                  <a:gd name="T26" fmla="*/ 315 w 31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5" h="118">
                    <a:moveTo>
                      <a:pt x="145" y="76"/>
                    </a:moveTo>
                    <a:cubicBezTo>
                      <a:pt x="135" y="76"/>
                      <a:pt x="127" y="77"/>
                      <a:pt x="118" y="78"/>
                    </a:cubicBezTo>
                    <a:cubicBezTo>
                      <a:pt x="116" y="78"/>
                      <a:pt x="114" y="77"/>
                      <a:pt x="112" y="77"/>
                    </a:cubicBezTo>
                    <a:cubicBezTo>
                      <a:pt x="110" y="77"/>
                      <a:pt x="109" y="79"/>
                      <a:pt x="107" y="79"/>
                    </a:cubicBezTo>
                    <a:cubicBezTo>
                      <a:pt x="45" y="89"/>
                      <a:pt x="15" y="109"/>
                      <a:pt x="0" y="109"/>
                    </a:cubicBezTo>
                    <a:cubicBezTo>
                      <a:pt x="27" y="118"/>
                      <a:pt x="138" y="108"/>
                      <a:pt x="225" y="98"/>
                    </a:cubicBezTo>
                    <a:cubicBezTo>
                      <a:pt x="315" y="88"/>
                      <a:pt x="307" y="23"/>
                      <a:pt x="311" y="0"/>
                    </a:cubicBezTo>
                    <a:cubicBezTo>
                      <a:pt x="283" y="32"/>
                      <a:pt x="232" y="71"/>
                      <a:pt x="145" y="76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2" name="Freeform 137"/>
              <p:cNvSpPr/>
              <p:nvPr/>
            </p:nvSpPr>
            <p:spPr bwMode="auto">
              <a:xfrm>
                <a:off x="3031" y="2352"/>
                <a:ext cx="783" cy="776"/>
              </a:xfrm>
              <a:custGeom>
                <a:avLst/>
                <a:gdLst>
                  <a:gd name="T0" fmla="*/ 1146 w 313"/>
                  <a:gd name="T1" fmla="*/ 1613 h 291"/>
                  <a:gd name="T2" fmla="*/ 821 w 313"/>
                  <a:gd name="T3" fmla="*/ 1459 h 291"/>
                  <a:gd name="T4" fmla="*/ 470 w 313"/>
                  <a:gd name="T5" fmla="*/ 1323 h 291"/>
                  <a:gd name="T6" fmla="*/ 475 w 313"/>
                  <a:gd name="T7" fmla="*/ 653 h 291"/>
                  <a:gd name="T8" fmla="*/ 45 w 313"/>
                  <a:gd name="T9" fmla="*/ 0 h 291"/>
                  <a:gd name="T10" fmla="*/ 95 w 313"/>
                  <a:gd name="T11" fmla="*/ 797 h 291"/>
                  <a:gd name="T12" fmla="*/ 95 w 313"/>
                  <a:gd name="T13" fmla="*/ 1472 h 291"/>
                  <a:gd name="T14" fmla="*/ 788 w 313"/>
                  <a:gd name="T15" fmla="*/ 1835 h 291"/>
                  <a:gd name="T16" fmla="*/ 1951 w 313"/>
                  <a:gd name="T17" fmla="*/ 1891 h 291"/>
                  <a:gd name="T18" fmla="*/ 1959 w 313"/>
                  <a:gd name="T19" fmla="*/ 1885 h 291"/>
                  <a:gd name="T20" fmla="*/ 1146 w 313"/>
                  <a:gd name="T21" fmla="*/ 1613 h 2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3"/>
                  <a:gd name="T34" fmla="*/ 0 h 291"/>
                  <a:gd name="T35" fmla="*/ 313 w 313"/>
                  <a:gd name="T36" fmla="*/ 291 h 2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3" h="291">
                    <a:moveTo>
                      <a:pt x="183" y="227"/>
                    </a:moveTo>
                    <a:cubicBezTo>
                      <a:pt x="137" y="211"/>
                      <a:pt x="136" y="213"/>
                      <a:pt x="131" y="205"/>
                    </a:cubicBezTo>
                    <a:cubicBezTo>
                      <a:pt x="120" y="206"/>
                      <a:pt x="96" y="211"/>
                      <a:pt x="75" y="186"/>
                    </a:cubicBezTo>
                    <a:cubicBezTo>
                      <a:pt x="54" y="161"/>
                      <a:pt x="79" y="135"/>
                      <a:pt x="76" y="92"/>
                    </a:cubicBezTo>
                    <a:cubicBezTo>
                      <a:pt x="74" y="51"/>
                      <a:pt x="33" y="24"/>
                      <a:pt x="7" y="0"/>
                    </a:cubicBezTo>
                    <a:cubicBezTo>
                      <a:pt x="0" y="41"/>
                      <a:pt x="13" y="78"/>
                      <a:pt x="15" y="112"/>
                    </a:cubicBezTo>
                    <a:cubicBezTo>
                      <a:pt x="18" y="150"/>
                      <a:pt x="12" y="177"/>
                      <a:pt x="15" y="207"/>
                    </a:cubicBezTo>
                    <a:cubicBezTo>
                      <a:pt x="18" y="238"/>
                      <a:pt x="67" y="251"/>
                      <a:pt x="126" y="258"/>
                    </a:cubicBezTo>
                    <a:cubicBezTo>
                      <a:pt x="185" y="265"/>
                      <a:pt x="277" y="291"/>
                      <a:pt x="312" y="266"/>
                    </a:cubicBezTo>
                    <a:cubicBezTo>
                      <a:pt x="312" y="265"/>
                      <a:pt x="312" y="265"/>
                      <a:pt x="313" y="265"/>
                    </a:cubicBezTo>
                    <a:cubicBezTo>
                      <a:pt x="300" y="273"/>
                      <a:pt x="230" y="243"/>
                      <a:pt x="183" y="227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3" name="Freeform 138"/>
              <p:cNvSpPr/>
              <p:nvPr/>
            </p:nvSpPr>
            <p:spPr bwMode="auto">
              <a:xfrm>
                <a:off x="2068" y="1371"/>
                <a:ext cx="466" cy="522"/>
              </a:xfrm>
              <a:custGeom>
                <a:avLst/>
                <a:gdLst>
                  <a:gd name="T0" fmla="*/ 0 w 186"/>
                  <a:gd name="T1" fmla="*/ 1390 h 196"/>
                  <a:gd name="T2" fmla="*/ 1168 w 186"/>
                  <a:gd name="T3" fmla="*/ 0 h 196"/>
                  <a:gd name="T4" fmla="*/ 0 w 186"/>
                  <a:gd name="T5" fmla="*/ 1390 h 196"/>
                  <a:gd name="T6" fmla="*/ 0 60000 65536"/>
                  <a:gd name="T7" fmla="*/ 0 60000 65536"/>
                  <a:gd name="T8" fmla="*/ 0 60000 65536"/>
                  <a:gd name="T9" fmla="*/ 0 w 186"/>
                  <a:gd name="T10" fmla="*/ 0 h 196"/>
                  <a:gd name="T11" fmla="*/ 186 w 186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" h="196">
                    <a:moveTo>
                      <a:pt x="0" y="196"/>
                    </a:moveTo>
                    <a:cubicBezTo>
                      <a:pt x="20" y="152"/>
                      <a:pt x="119" y="21"/>
                      <a:pt x="186" y="0"/>
                    </a:cubicBezTo>
                    <a:cubicBezTo>
                      <a:pt x="166" y="15"/>
                      <a:pt x="61" y="97"/>
                      <a:pt x="0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4" name="Freeform 139"/>
              <p:cNvSpPr/>
              <p:nvPr/>
            </p:nvSpPr>
            <p:spPr bwMode="auto">
              <a:xfrm>
                <a:off x="3014" y="1360"/>
                <a:ext cx="142" cy="341"/>
              </a:xfrm>
              <a:custGeom>
                <a:avLst/>
                <a:gdLst>
                  <a:gd name="T0" fmla="*/ 354 w 57"/>
                  <a:gd name="T1" fmla="*/ 0 h 128"/>
                  <a:gd name="T2" fmla="*/ 50 w 57"/>
                  <a:gd name="T3" fmla="*/ 908 h 128"/>
                  <a:gd name="T4" fmla="*/ 354 w 57"/>
                  <a:gd name="T5" fmla="*/ 0 h 128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128"/>
                  <a:gd name="T11" fmla="*/ 57 w 57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128">
                    <a:moveTo>
                      <a:pt x="57" y="0"/>
                    </a:moveTo>
                    <a:cubicBezTo>
                      <a:pt x="33" y="6"/>
                      <a:pt x="0" y="26"/>
                      <a:pt x="8" y="128"/>
                    </a:cubicBezTo>
                    <a:cubicBezTo>
                      <a:pt x="10" y="107"/>
                      <a:pt x="14" y="18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5" name="Freeform 140"/>
              <p:cNvSpPr/>
              <p:nvPr/>
            </p:nvSpPr>
            <p:spPr bwMode="auto">
              <a:xfrm>
                <a:off x="2956" y="1651"/>
                <a:ext cx="130" cy="637"/>
              </a:xfrm>
              <a:custGeom>
                <a:avLst/>
                <a:gdLst>
                  <a:gd name="T0" fmla="*/ 158 w 52"/>
                  <a:gd name="T1" fmla="*/ 1698 h 239"/>
                  <a:gd name="T2" fmla="*/ 33 w 52"/>
                  <a:gd name="T3" fmla="*/ 1157 h 239"/>
                  <a:gd name="T4" fmla="*/ 158 w 52"/>
                  <a:gd name="T5" fmla="*/ 392 h 239"/>
                  <a:gd name="T6" fmla="*/ 325 w 52"/>
                  <a:gd name="T7" fmla="*/ 0 h 239"/>
                  <a:gd name="T8" fmla="*/ 158 w 52"/>
                  <a:gd name="T9" fmla="*/ 525 h 239"/>
                  <a:gd name="T10" fmla="*/ 158 w 52"/>
                  <a:gd name="T11" fmla="*/ 1698 h 2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239"/>
                  <a:gd name="T20" fmla="*/ 52 w 52"/>
                  <a:gd name="T21" fmla="*/ 239 h 2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239">
                    <a:moveTo>
                      <a:pt x="25" y="239"/>
                    </a:moveTo>
                    <a:cubicBezTo>
                      <a:pt x="16" y="226"/>
                      <a:pt x="10" y="207"/>
                      <a:pt x="5" y="163"/>
                    </a:cubicBezTo>
                    <a:cubicBezTo>
                      <a:pt x="0" y="119"/>
                      <a:pt x="14" y="72"/>
                      <a:pt x="25" y="55"/>
                    </a:cubicBezTo>
                    <a:cubicBezTo>
                      <a:pt x="36" y="38"/>
                      <a:pt x="52" y="17"/>
                      <a:pt x="52" y="0"/>
                    </a:cubicBezTo>
                    <a:cubicBezTo>
                      <a:pt x="51" y="25"/>
                      <a:pt x="34" y="50"/>
                      <a:pt x="25" y="74"/>
                    </a:cubicBezTo>
                    <a:cubicBezTo>
                      <a:pt x="16" y="98"/>
                      <a:pt x="3" y="172"/>
                      <a:pt x="25" y="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6" name="Freeform 141"/>
              <p:cNvSpPr/>
              <p:nvPr/>
            </p:nvSpPr>
            <p:spPr bwMode="auto">
              <a:xfrm>
                <a:off x="2081" y="2179"/>
                <a:ext cx="695" cy="141"/>
              </a:xfrm>
              <a:custGeom>
                <a:avLst/>
                <a:gdLst>
                  <a:gd name="T0" fmla="*/ 0 w 278"/>
                  <a:gd name="T1" fmla="*/ 0 h 53"/>
                  <a:gd name="T2" fmla="*/ 675 w 278"/>
                  <a:gd name="T3" fmla="*/ 226 h 53"/>
                  <a:gd name="T4" fmla="*/ 1388 w 278"/>
                  <a:gd name="T5" fmla="*/ 290 h 53"/>
                  <a:gd name="T6" fmla="*/ 1738 w 278"/>
                  <a:gd name="T7" fmla="*/ 375 h 53"/>
                  <a:gd name="T8" fmla="*/ 1325 w 278"/>
                  <a:gd name="T9" fmla="*/ 319 h 53"/>
                  <a:gd name="T10" fmla="*/ 580 w 278"/>
                  <a:gd name="T11" fmla="*/ 239 h 53"/>
                  <a:gd name="T12" fmla="*/ 0 w 278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8"/>
                  <a:gd name="T22" fmla="*/ 0 h 53"/>
                  <a:gd name="T23" fmla="*/ 278 w 278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8" h="53">
                    <a:moveTo>
                      <a:pt x="0" y="0"/>
                    </a:moveTo>
                    <a:cubicBezTo>
                      <a:pt x="20" y="9"/>
                      <a:pt x="75" y="26"/>
                      <a:pt x="108" y="32"/>
                    </a:cubicBezTo>
                    <a:cubicBezTo>
                      <a:pt x="141" y="38"/>
                      <a:pt x="200" y="40"/>
                      <a:pt x="222" y="41"/>
                    </a:cubicBezTo>
                    <a:cubicBezTo>
                      <a:pt x="244" y="42"/>
                      <a:pt x="270" y="50"/>
                      <a:pt x="278" y="53"/>
                    </a:cubicBezTo>
                    <a:cubicBezTo>
                      <a:pt x="262" y="50"/>
                      <a:pt x="227" y="46"/>
                      <a:pt x="212" y="45"/>
                    </a:cubicBezTo>
                    <a:cubicBezTo>
                      <a:pt x="197" y="44"/>
                      <a:pt x="121" y="43"/>
                      <a:pt x="93" y="34"/>
                    </a:cubicBezTo>
                    <a:cubicBezTo>
                      <a:pt x="65" y="25"/>
                      <a:pt x="19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7" name="Freeform 142"/>
              <p:cNvSpPr/>
              <p:nvPr/>
            </p:nvSpPr>
            <p:spPr bwMode="auto">
              <a:xfrm>
                <a:off x="1951" y="2504"/>
                <a:ext cx="255" cy="419"/>
              </a:xfrm>
              <a:custGeom>
                <a:avLst/>
                <a:gdLst>
                  <a:gd name="T0" fmla="*/ 638 w 102"/>
                  <a:gd name="T1" fmla="*/ 1118 h 157"/>
                  <a:gd name="T2" fmla="*/ 8 w 102"/>
                  <a:gd name="T3" fmla="*/ 0 h 157"/>
                  <a:gd name="T4" fmla="*/ 638 w 102"/>
                  <a:gd name="T5" fmla="*/ 1118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102" y="157"/>
                    </a:moveTo>
                    <a:cubicBezTo>
                      <a:pt x="45" y="137"/>
                      <a:pt x="4" y="27"/>
                      <a:pt x="1" y="0"/>
                    </a:cubicBezTo>
                    <a:cubicBezTo>
                      <a:pt x="0" y="25"/>
                      <a:pt x="32" y="139"/>
                      <a:pt x="102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8" name="Freeform 143"/>
              <p:cNvSpPr/>
              <p:nvPr/>
            </p:nvSpPr>
            <p:spPr bwMode="auto">
              <a:xfrm>
                <a:off x="3151" y="2435"/>
                <a:ext cx="118" cy="432"/>
              </a:xfrm>
              <a:custGeom>
                <a:avLst/>
                <a:gdLst>
                  <a:gd name="T0" fmla="*/ 259 w 47"/>
                  <a:gd name="T1" fmla="*/ 1152 h 162"/>
                  <a:gd name="T2" fmla="*/ 196 w 47"/>
                  <a:gd name="T3" fmla="*/ 632 h 162"/>
                  <a:gd name="T4" fmla="*/ 0 w 47"/>
                  <a:gd name="T5" fmla="*/ 0 h 162"/>
                  <a:gd name="T6" fmla="*/ 239 w 47"/>
                  <a:gd name="T7" fmla="*/ 632 h 162"/>
                  <a:gd name="T8" fmla="*/ 259 w 47"/>
                  <a:gd name="T9" fmla="*/ 1152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62"/>
                  <a:gd name="T17" fmla="*/ 47 w 47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62">
                    <a:moveTo>
                      <a:pt x="41" y="162"/>
                    </a:moveTo>
                    <a:cubicBezTo>
                      <a:pt x="21" y="147"/>
                      <a:pt x="20" y="140"/>
                      <a:pt x="31" y="89"/>
                    </a:cubicBezTo>
                    <a:cubicBezTo>
                      <a:pt x="42" y="38"/>
                      <a:pt x="13" y="9"/>
                      <a:pt x="0" y="0"/>
                    </a:cubicBezTo>
                    <a:cubicBezTo>
                      <a:pt x="22" y="18"/>
                      <a:pt x="47" y="31"/>
                      <a:pt x="38" y="89"/>
                    </a:cubicBezTo>
                    <a:cubicBezTo>
                      <a:pt x="32" y="127"/>
                      <a:pt x="20" y="139"/>
                      <a:pt x="41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59" name="Freeform 144"/>
              <p:cNvSpPr/>
              <p:nvPr/>
            </p:nvSpPr>
            <p:spPr bwMode="auto">
              <a:xfrm>
                <a:off x="3511" y="2456"/>
                <a:ext cx="313" cy="419"/>
              </a:xfrm>
              <a:custGeom>
                <a:avLst/>
                <a:gdLst>
                  <a:gd name="T0" fmla="*/ 0 w 125"/>
                  <a:gd name="T1" fmla="*/ 1118 h 157"/>
                  <a:gd name="T2" fmla="*/ 784 w 125"/>
                  <a:gd name="T3" fmla="*/ 0 h 157"/>
                  <a:gd name="T4" fmla="*/ 0 w 125"/>
                  <a:gd name="T5" fmla="*/ 1118 h 157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157"/>
                  <a:gd name="T11" fmla="*/ 125 w 125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157">
                    <a:moveTo>
                      <a:pt x="0" y="157"/>
                    </a:moveTo>
                    <a:cubicBezTo>
                      <a:pt x="95" y="117"/>
                      <a:pt x="119" y="21"/>
                      <a:pt x="125" y="0"/>
                    </a:cubicBezTo>
                    <a:cubicBezTo>
                      <a:pt x="116" y="41"/>
                      <a:pt x="89" y="136"/>
                      <a:pt x="0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" name="Freeform 145"/>
              <p:cNvSpPr/>
              <p:nvPr/>
            </p:nvSpPr>
            <p:spPr bwMode="auto">
              <a:xfrm>
                <a:off x="2704" y="1443"/>
                <a:ext cx="62" cy="306"/>
              </a:xfrm>
              <a:custGeom>
                <a:avLst/>
                <a:gdLst>
                  <a:gd name="T0" fmla="*/ 5 w 25"/>
                  <a:gd name="T1" fmla="*/ 325 h 115"/>
                  <a:gd name="T2" fmla="*/ 99 w 25"/>
                  <a:gd name="T3" fmla="*/ 814 h 115"/>
                  <a:gd name="T4" fmla="*/ 117 w 25"/>
                  <a:gd name="T5" fmla="*/ 354 h 115"/>
                  <a:gd name="T6" fmla="*/ 0 w 25"/>
                  <a:gd name="T7" fmla="*/ 0 h 115"/>
                  <a:gd name="T8" fmla="*/ 17 w 25"/>
                  <a:gd name="T9" fmla="*/ 32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5"/>
                  <a:gd name="T17" fmla="*/ 25 w 2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5">
                    <a:moveTo>
                      <a:pt x="1" y="46"/>
                    </a:moveTo>
                    <a:cubicBezTo>
                      <a:pt x="15" y="66"/>
                      <a:pt x="7" y="93"/>
                      <a:pt x="16" y="115"/>
                    </a:cubicBezTo>
                    <a:cubicBezTo>
                      <a:pt x="25" y="97"/>
                      <a:pt x="23" y="70"/>
                      <a:pt x="19" y="50"/>
                    </a:cubicBezTo>
                    <a:cubicBezTo>
                      <a:pt x="17" y="33"/>
                      <a:pt x="13" y="12"/>
                      <a:pt x="0" y="0"/>
                    </a:cubicBezTo>
                    <a:cubicBezTo>
                      <a:pt x="3" y="13"/>
                      <a:pt x="20" y="35"/>
                      <a:pt x="3" y="46"/>
                    </a:cubicBezTo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" name="Freeform 146"/>
              <p:cNvSpPr/>
              <p:nvPr/>
            </p:nvSpPr>
            <p:spPr bwMode="auto">
              <a:xfrm>
                <a:off x="1946" y="2331"/>
                <a:ext cx="308" cy="600"/>
              </a:xfrm>
              <a:custGeom>
                <a:avLst/>
                <a:gdLst>
                  <a:gd name="T0" fmla="*/ 771 w 123"/>
                  <a:gd name="T1" fmla="*/ 1600 h 225"/>
                  <a:gd name="T2" fmla="*/ 0 w 123"/>
                  <a:gd name="T3" fmla="*/ 0 h 225"/>
                  <a:gd name="T4" fmla="*/ 771 w 123"/>
                  <a:gd name="T5" fmla="*/ 1600 h 225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225"/>
                  <a:gd name="T11" fmla="*/ 123 w 123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225">
                    <a:moveTo>
                      <a:pt x="123" y="225"/>
                    </a:moveTo>
                    <a:cubicBezTo>
                      <a:pt x="28" y="192"/>
                      <a:pt x="0" y="43"/>
                      <a:pt x="0" y="0"/>
                    </a:cubicBezTo>
                    <a:cubicBezTo>
                      <a:pt x="6" y="43"/>
                      <a:pt x="47" y="194"/>
                      <a:pt x="123" y="225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2" name="Freeform 147"/>
              <p:cNvSpPr/>
              <p:nvPr/>
            </p:nvSpPr>
            <p:spPr bwMode="auto">
              <a:xfrm>
                <a:off x="2389" y="2429"/>
                <a:ext cx="435" cy="475"/>
              </a:xfrm>
              <a:custGeom>
                <a:avLst/>
                <a:gdLst>
                  <a:gd name="T0" fmla="*/ 0 w 174"/>
                  <a:gd name="T1" fmla="*/ 1268 h 178"/>
                  <a:gd name="T2" fmla="*/ 788 w 174"/>
                  <a:gd name="T3" fmla="*/ 841 h 178"/>
                  <a:gd name="T4" fmla="*/ 1083 w 174"/>
                  <a:gd name="T5" fmla="*/ 0 h 178"/>
                  <a:gd name="T6" fmla="*/ 755 w 174"/>
                  <a:gd name="T7" fmla="*/ 785 h 178"/>
                  <a:gd name="T8" fmla="*/ 0 w 174"/>
                  <a:gd name="T9" fmla="*/ 1268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8"/>
                  <a:gd name="T17" fmla="*/ 174 w 174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8">
                    <a:moveTo>
                      <a:pt x="0" y="178"/>
                    </a:moveTo>
                    <a:cubicBezTo>
                      <a:pt x="33" y="174"/>
                      <a:pt x="78" y="163"/>
                      <a:pt x="126" y="118"/>
                    </a:cubicBezTo>
                    <a:cubicBezTo>
                      <a:pt x="174" y="73"/>
                      <a:pt x="171" y="37"/>
                      <a:pt x="173" y="0"/>
                    </a:cubicBezTo>
                    <a:cubicBezTo>
                      <a:pt x="172" y="18"/>
                      <a:pt x="165" y="68"/>
                      <a:pt x="121" y="110"/>
                    </a:cubicBezTo>
                    <a:cubicBezTo>
                      <a:pt x="77" y="152"/>
                      <a:pt x="16" y="178"/>
                      <a:pt x="0" y="178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3" name="Freeform 148"/>
              <p:cNvSpPr/>
              <p:nvPr/>
            </p:nvSpPr>
            <p:spPr bwMode="auto">
              <a:xfrm>
                <a:off x="2038" y="2133"/>
                <a:ext cx="731" cy="166"/>
              </a:xfrm>
              <a:custGeom>
                <a:avLst/>
                <a:gdLst>
                  <a:gd name="T0" fmla="*/ 0 w 292"/>
                  <a:gd name="T1" fmla="*/ 0 h 62"/>
                  <a:gd name="T2" fmla="*/ 433 w 292"/>
                  <a:gd name="T3" fmla="*/ 193 h 62"/>
                  <a:gd name="T4" fmla="*/ 984 w 292"/>
                  <a:gd name="T5" fmla="*/ 351 h 62"/>
                  <a:gd name="T6" fmla="*/ 1830 w 292"/>
                  <a:gd name="T7" fmla="*/ 444 h 62"/>
                  <a:gd name="T8" fmla="*/ 1167 w 292"/>
                  <a:gd name="T9" fmla="*/ 295 h 62"/>
                  <a:gd name="T10" fmla="*/ 884 w 292"/>
                  <a:gd name="T11" fmla="*/ 257 h 62"/>
                  <a:gd name="T12" fmla="*/ 401 w 292"/>
                  <a:gd name="T13" fmla="*/ 137 h 62"/>
                  <a:gd name="T14" fmla="*/ 0 w 292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2"/>
                  <a:gd name="T25" fmla="*/ 0 h 62"/>
                  <a:gd name="T26" fmla="*/ 292 w 292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2" h="62">
                    <a:moveTo>
                      <a:pt x="0" y="0"/>
                    </a:moveTo>
                    <a:cubicBezTo>
                      <a:pt x="17" y="11"/>
                      <a:pt x="43" y="18"/>
                      <a:pt x="69" y="27"/>
                    </a:cubicBezTo>
                    <a:cubicBezTo>
                      <a:pt x="95" y="35"/>
                      <a:pt x="126" y="45"/>
                      <a:pt x="157" y="49"/>
                    </a:cubicBezTo>
                    <a:cubicBezTo>
                      <a:pt x="188" y="52"/>
                      <a:pt x="247" y="49"/>
                      <a:pt x="292" y="62"/>
                    </a:cubicBezTo>
                    <a:cubicBezTo>
                      <a:pt x="269" y="53"/>
                      <a:pt x="240" y="44"/>
                      <a:pt x="186" y="41"/>
                    </a:cubicBezTo>
                    <a:cubicBezTo>
                      <a:pt x="177" y="40"/>
                      <a:pt x="159" y="39"/>
                      <a:pt x="141" y="36"/>
                    </a:cubicBezTo>
                    <a:cubicBezTo>
                      <a:pt x="111" y="31"/>
                      <a:pt x="78" y="23"/>
                      <a:pt x="64" y="19"/>
                    </a:cubicBezTo>
                    <a:cubicBezTo>
                      <a:pt x="42" y="13"/>
                      <a:pt x="7" y="4"/>
                      <a:pt x="0" y="0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4" name="Freeform 149"/>
              <p:cNvSpPr/>
              <p:nvPr/>
            </p:nvSpPr>
            <p:spPr bwMode="auto">
              <a:xfrm>
                <a:off x="2704" y="1653"/>
                <a:ext cx="122" cy="587"/>
              </a:xfrm>
              <a:custGeom>
                <a:avLst/>
                <a:gdLst>
                  <a:gd name="T0" fmla="*/ 279 w 49"/>
                  <a:gd name="T1" fmla="*/ 1566 h 220"/>
                  <a:gd name="T2" fmla="*/ 137 w 49"/>
                  <a:gd name="T3" fmla="*/ 563 h 220"/>
                  <a:gd name="T4" fmla="*/ 0 w 49"/>
                  <a:gd name="T5" fmla="*/ 0 h 220"/>
                  <a:gd name="T6" fmla="*/ 105 w 49"/>
                  <a:gd name="T7" fmla="*/ 683 h 220"/>
                  <a:gd name="T8" fmla="*/ 279 w 49"/>
                  <a:gd name="T9" fmla="*/ 156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20"/>
                  <a:gd name="T17" fmla="*/ 49 w 49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20">
                    <a:moveTo>
                      <a:pt x="45" y="220"/>
                    </a:moveTo>
                    <a:cubicBezTo>
                      <a:pt x="46" y="170"/>
                      <a:pt x="34" y="120"/>
                      <a:pt x="22" y="79"/>
                    </a:cubicBezTo>
                    <a:cubicBezTo>
                      <a:pt x="13" y="49"/>
                      <a:pt x="2" y="25"/>
                      <a:pt x="0" y="0"/>
                    </a:cubicBezTo>
                    <a:cubicBezTo>
                      <a:pt x="0" y="32"/>
                      <a:pt x="9" y="68"/>
                      <a:pt x="17" y="96"/>
                    </a:cubicBezTo>
                    <a:cubicBezTo>
                      <a:pt x="24" y="123"/>
                      <a:pt x="49" y="199"/>
                      <a:pt x="45" y="220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5" name="Freeform 150"/>
              <p:cNvSpPr/>
              <p:nvPr/>
            </p:nvSpPr>
            <p:spPr bwMode="auto">
              <a:xfrm>
                <a:off x="2619" y="2104"/>
                <a:ext cx="217" cy="197"/>
              </a:xfrm>
              <a:custGeom>
                <a:avLst/>
                <a:gdLst>
                  <a:gd name="T0" fmla="*/ 75 w 87"/>
                  <a:gd name="T1" fmla="*/ 418 h 74"/>
                  <a:gd name="T2" fmla="*/ 474 w 87"/>
                  <a:gd name="T3" fmla="*/ 0 h 74"/>
                  <a:gd name="T4" fmla="*/ 436 w 87"/>
                  <a:gd name="T5" fmla="*/ 495 h 74"/>
                  <a:gd name="T6" fmla="*/ 292 w 87"/>
                  <a:gd name="T7" fmla="*/ 474 h 74"/>
                  <a:gd name="T8" fmla="*/ 0 w 87"/>
                  <a:gd name="T9" fmla="*/ 46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4"/>
                  <a:gd name="T17" fmla="*/ 87 w 8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4">
                    <a:moveTo>
                      <a:pt x="12" y="59"/>
                    </a:moveTo>
                    <a:cubicBezTo>
                      <a:pt x="45" y="70"/>
                      <a:pt x="77" y="31"/>
                      <a:pt x="76" y="0"/>
                    </a:cubicBezTo>
                    <a:cubicBezTo>
                      <a:pt x="75" y="16"/>
                      <a:pt x="87" y="62"/>
                      <a:pt x="70" y="70"/>
                    </a:cubicBezTo>
                    <a:cubicBezTo>
                      <a:pt x="62" y="74"/>
                      <a:pt x="54" y="69"/>
                      <a:pt x="47" y="67"/>
                    </a:cubicBezTo>
                    <a:cubicBezTo>
                      <a:pt x="31" y="64"/>
                      <a:pt x="16" y="67"/>
                      <a:pt x="0" y="66"/>
                    </a:cubicBezTo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6" name="Freeform 151"/>
              <p:cNvSpPr/>
              <p:nvPr/>
            </p:nvSpPr>
            <p:spPr bwMode="auto">
              <a:xfrm>
                <a:off x="1941" y="2915"/>
                <a:ext cx="245" cy="88"/>
              </a:xfrm>
              <a:custGeom>
                <a:avLst/>
                <a:gdLst>
                  <a:gd name="T0" fmla="*/ 8 w 98"/>
                  <a:gd name="T1" fmla="*/ 51 h 33"/>
                  <a:gd name="T2" fmla="*/ 213 w 98"/>
                  <a:gd name="T3" fmla="*/ 179 h 33"/>
                  <a:gd name="T4" fmla="*/ 613 w 98"/>
                  <a:gd name="T5" fmla="*/ 51 h 33"/>
                  <a:gd name="T6" fmla="*/ 445 w 98"/>
                  <a:gd name="T7" fmla="*/ 56 h 33"/>
                  <a:gd name="T8" fmla="*/ 275 w 98"/>
                  <a:gd name="T9" fmla="*/ 56 h 33"/>
                  <a:gd name="T10" fmla="*/ 163 w 98"/>
                  <a:gd name="T11" fmla="*/ 141 h 33"/>
                  <a:gd name="T12" fmla="*/ 20 w 98"/>
                  <a:gd name="T13" fmla="*/ 5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3"/>
                  <a:gd name="T23" fmla="*/ 98 w 9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3">
                    <a:moveTo>
                      <a:pt x="1" y="7"/>
                    </a:moveTo>
                    <a:cubicBezTo>
                      <a:pt x="0" y="33"/>
                      <a:pt x="13" y="33"/>
                      <a:pt x="34" y="25"/>
                    </a:cubicBezTo>
                    <a:cubicBezTo>
                      <a:pt x="53" y="18"/>
                      <a:pt x="78" y="6"/>
                      <a:pt x="98" y="7"/>
                    </a:cubicBezTo>
                    <a:cubicBezTo>
                      <a:pt x="89" y="1"/>
                      <a:pt x="81" y="7"/>
                      <a:pt x="71" y="8"/>
                    </a:cubicBezTo>
                    <a:cubicBezTo>
                      <a:pt x="58" y="9"/>
                      <a:pt x="54" y="0"/>
                      <a:pt x="44" y="8"/>
                    </a:cubicBezTo>
                    <a:cubicBezTo>
                      <a:pt x="37" y="13"/>
                      <a:pt x="36" y="19"/>
                      <a:pt x="26" y="20"/>
                    </a:cubicBezTo>
                    <a:cubicBezTo>
                      <a:pt x="14" y="22"/>
                      <a:pt x="11" y="13"/>
                      <a:pt x="3" y="8"/>
                    </a:cubicBezTo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7" name="Freeform 152"/>
              <p:cNvSpPr/>
              <p:nvPr/>
            </p:nvSpPr>
            <p:spPr bwMode="auto">
              <a:xfrm>
                <a:off x="3339" y="1424"/>
                <a:ext cx="510" cy="1456"/>
              </a:xfrm>
              <a:custGeom>
                <a:avLst/>
                <a:gdLst>
                  <a:gd name="T0" fmla="*/ 70 w 204"/>
                  <a:gd name="T1" fmla="*/ 0 h 546"/>
                  <a:gd name="T2" fmla="*/ 1045 w 204"/>
                  <a:gd name="T3" fmla="*/ 1501 h 546"/>
                  <a:gd name="T4" fmla="*/ 908 w 204"/>
                  <a:gd name="T5" fmla="*/ 3272 h 546"/>
                  <a:gd name="T6" fmla="*/ 0 w 204"/>
                  <a:gd name="T7" fmla="*/ 3861 h 546"/>
                  <a:gd name="T8" fmla="*/ 945 w 204"/>
                  <a:gd name="T9" fmla="*/ 2552 h 546"/>
                  <a:gd name="T10" fmla="*/ 70 w 204"/>
                  <a:gd name="T11" fmla="*/ 0 h 5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546"/>
                  <a:gd name="T20" fmla="*/ 204 w 204"/>
                  <a:gd name="T21" fmla="*/ 546 h 5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546">
                    <a:moveTo>
                      <a:pt x="11" y="0"/>
                    </a:moveTo>
                    <a:cubicBezTo>
                      <a:pt x="43" y="26"/>
                      <a:pt x="129" y="108"/>
                      <a:pt x="167" y="211"/>
                    </a:cubicBezTo>
                    <a:cubicBezTo>
                      <a:pt x="204" y="314"/>
                      <a:pt x="193" y="388"/>
                      <a:pt x="145" y="460"/>
                    </a:cubicBezTo>
                    <a:cubicBezTo>
                      <a:pt x="97" y="532"/>
                      <a:pt x="32" y="546"/>
                      <a:pt x="0" y="543"/>
                    </a:cubicBezTo>
                    <a:cubicBezTo>
                      <a:pt x="31" y="534"/>
                      <a:pt x="128" y="502"/>
                      <a:pt x="151" y="359"/>
                    </a:cubicBezTo>
                    <a:cubicBezTo>
                      <a:pt x="173" y="216"/>
                      <a:pt x="80" y="56"/>
                      <a:pt x="11" y="0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8" name="Freeform 153"/>
              <p:cNvSpPr/>
              <p:nvPr/>
            </p:nvSpPr>
            <p:spPr bwMode="auto">
              <a:xfrm>
                <a:off x="3476" y="2480"/>
                <a:ext cx="363" cy="573"/>
              </a:xfrm>
              <a:custGeom>
                <a:avLst/>
                <a:gdLst>
                  <a:gd name="T0" fmla="*/ 909 w 145"/>
                  <a:gd name="T1" fmla="*/ 0 h 215"/>
                  <a:gd name="T2" fmla="*/ 784 w 145"/>
                  <a:gd name="T3" fmla="*/ 1463 h 215"/>
                  <a:gd name="T4" fmla="*/ 0 w 145"/>
                  <a:gd name="T5" fmla="*/ 1207 h 215"/>
                  <a:gd name="T6" fmla="*/ 713 w 145"/>
                  <a:gd name="T7" fmla="*/ 1151 h 215"/>
                  <a:gd name="T8" fmla="*/ 909 w 145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15"/>
                  <a:gd name="T17" fmla="*/ 145 w 145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15">
                    <a:moveTo>
                      <a:pt x="145" y="0"/>
                    </a:moveTo>
                    <a:cubicBezTo>
                      <a:pt x="145" y="46"/>
                      <a:pt x="140" y="196"/>
                      <a:pt x="125" y="206"/>
                    </a:cubicBezTo>
                    <a:cubicBezTo>
                      <a:pt x="110" y="215"/>
                      <a:pt x="24" y="180"/>
                      <a:pt x="0" y="170"/>
                    </a:cubicBezTo>
                    <a:cubicBezTo>
                      <a:pt x="37" y="178"/>
                      <a:pt x="96" y="188"/>
                      <a:pt x="114" y="162"/>
                    </a:cubicBezTo>
                    <a:cubicBezTo>
                      <a:pt x="133" y="135"/>
                      <a:pt x="145" y="19"/>
                      <a:pt x="145" y="0"/>
                    </a:cubicBezTo>
                    <a:close/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9" name="Freeform 154"/>
              <p:cNvSpPr/>
              <p:nvPr/>
            </p:nvSpPr>
            <p:spPr bwMode="auto">
              <a:xfrm>
                <a:off x="2446" y="1915"/>
                <a:ext cx="363" cy="362"/>
              </a:xfrm>
              <a:custGeom>
                <a:avLst/>
                <a:gdLst>
                  <a:gd name="T0" fmla="*/ 0 w 145"/>
                  <a:gd name="T1" fmla="*/ 844 h 136"/>
                  <a:gd name="T2" fmla="*/ 676 w 145"/>
                  <a:gd name="T3" fmla="*/ 639 h 136"/>
                  <a:gd name="T4" fmla="*/ 764 w 145"/>
                  <a:gd name="T5" fmla="*/ 0 h 136"/>
                  <a:gd name="T6" fmla="*/ 851 w 145"/>
                  <a:gd name="T7" fmla="*/ 221 h 136"/>
                  <a:gd name="T8" fmla="*/ 909 w 145"/>
                  <a:gd name="T9" fmla="*/ 673 h 136"/>
                  <a:gd name="T10" fmla="*/ 851 w 145"/>
                  <a:gd name="T11" fmla="*/ 908 h 136"/>
                  <a:gd name="T12" fmla="*/ 608 w 145"/>
                  <a:gd name="T13" fmla="*/ 964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36"/>
                  <a:gd name="T23" fmla="*/ 145 w 145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36">
                    <a:moveTo>
                      <a:pt x="0" y="119"/>
                    </a:moveTo>
                    <a:cubicBezTo>
                      <a:pt x="28" y="123"/>
                      <a:pt x="80" y="124"/>
                      <a:pt x="108" y="90"/>
                    </a:cubicBezTo>
                    <a:cubicBezTo>
                      <a:pt x="136" y="55"/>
                      <a:pt x="125" y="15"/>
                      <a:pt x="122" y="0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45" y="95"/>
                      <a:pt x="145" y="95"/>
                      <a:pt x="145" y="95"/>
                    </a:cubicBezTo>
                    <a:cubicBezTo>
                      <a:pt x="136" y="128"/>
                      <a:pt x="136" y="128"/>
                      <a:pt x="136" y="128"/>
                    </a:cubicBezTo>
                    <a:cubicBezTo>
                      <a:pt x="97" y="136"/>
                      <a:pt x="97" y="136"/>
                      <a:pt x="97" y="136"/>
                    </a:cubicBezTo>
                  </a:path>
                </a:pathLst>
              </a:custGeom>
              <a:solidFill>
                <a:srgbClr val="D7AA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0" name="Freeform 155"/>
              <p:cNvSpPr/>
              <p:nvPr/>
            </p:nvSpPr>
            <p:spPr bwMode="auto">
              <a:xfrm>
                <a:off x="3061" y="2376"/>
                <a:ext cx="153" cy="440"/>
              </a:xfrm>
              <a:custGeom>
                <a:avLst/>
                <a:gdLst>
                  <a:gd name="T0" fmla="*/ 8 w 61"/>
                  <a:gd name="T1" fmla="*/ 21 h 165"/>
                  <a:gd name="T2" fmla="*/ 301 w 61"/>
                  <a:gd name="T3" fmla="*/ 547 h 165"/>
                  <a:gd name="T4" fmla="*/ 339 w 61"/>
                  <a:gd name="T5" fmla="*/ 1173 h 165"/>
                  <a:gd name="T6" fmla="*/ 359 w 61"/>
                  <a:gd name="T7" fmla="*/ 797 h 165"/>
                  <a:gd name="T8" fmla="*/ 359 w 61"/>
                  <a:gd name="T9" fmla="*/ 469 h 165"/>
                  <a:gd name="T10" fmla="*/ 0 w 61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165"/>
                  <a:gd name="T20" fmla="*/ 61 w 61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165">
                    <a:moveTo>
                      <a:pt x="1" y="3"/>
                    </a:moveTo>
                    <a:cubicBezTo>
                      <a:pt x="25" y="17"/>
                      <a:pt x="49" y="46"/>
                      <a:pt x="48" y="77"/>
                    </a:cubicBezTo>
                    <a:cubicBezTo>
                      <a:pt x="48" y="106"/>
                      <a:pt x="34" y="140"/>
                      <a:pt x="54" y="165"/>
                    </a:cubicBezTo>
                    <a:cubicBezTo>
                      <a:pt x="45" y="151"/>
                      <a:pt x="53" y="128"/>
                      <a:pt x="57" y="112"/>
                    </a:cubicBezTo>
                    <a:cubicBezTo>
                      <a:pt x="60" y="98"/>
                      <a:pt x="61" y="80"/>
                      <a:pt x="57" y="66"/>
                    </a:cubicBezTo>
                    <a:cubicBezTo>
                      <a:pt x="50" y="38"/>
                      <a:pt x="21" y="15"/>
                      <a:pt x="0" y="0"/>
                    </a:cubicBezTo>
                  </a:path>
                </a:pathLst>
              </a:custGeom>
              <a:solidFill>
                <a:srgbClr val="C686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1" name="Freeform 156"/>
              <p:cNvSpPr/>
              <p:nvPr/>
            </p:nvSpPr>
            <p:spPr bwMode="auto">
              <a:xfrm>
                <a:off x="3539" y="2992"/>
                <a:ext cx="227" cy="91"/>
              </a:xfrm>
              <a:custGeom>
                <a:avLst/>
                <a:gdLst>
                  <a:gd name="T0" fmla="*/ 0 w 91"/>
                  <a:gd name="T1" fmla="*/ 0 h 34"/>
                  <a:gd name="T2" fmla="*/ 324 w 91"/>
                  <a:gd name="T3" fmla="*/ 128 h 34"/>
                  <a:gd name="T4" fmla="*/ 566 w 91"/>
                  <a:gd name="T5" fmla="*/ 201 h 34"/>
                  <a:gd name="T6" fmla="*/ 324 w 91"/>
                  <a:gd name="T7" fmla="*/ 236 h 34"/>
                  <a:gd name="T8" fmla="*/ 37 w 91"/>
                  <a:gd name="T9" fmla="*/ 193 h 34"/>
                  <a:gd name="T10" fmla="*/ 192 w 91"/>
                  <a:gd name="T11" fmla="*/ 166 h 34"/>
                  <a:gd name="T12" fmla="*/ 105 w 91"/>
                  <a:gd name="T13" fmla="*/ 5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34"/>
                  <a:gd name="T23" fmla="*/ 91 w 91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34">
                    <a:moveTo>
                      <a:pt x="0" y="0"/>
                    </a:moveTo>
                    <a:cubicBezTo>
                      <a:pt x="17" y="4"/>
                      <a:pt x="34" y="12"/>
                      <a:pt x="52" y="18"/>
                    </a:cubicBezTo>
                    <a:cubicBezTo>
                      <a:pt x="62" y="21"/>
                      <a:pt x="83" y="21"/>
                      <a:pt x="91" y="28"/>
                    </a:cubicBezTo>
                    <a:cubicBezTo>
                      <a:pt x="79" y="34"/>
                      <a:pt x="64" y="33"/>
                      <a:pt x="52" y="33"/>
                    </a:cubicBezTo>
                    <a:cubicBezTo>
                      <a:pt x="37" y="32"/>
                      <a:pt x="20" y="32"/>
                      <a:pt x="6" y="27"/>
                    </a:cubicBezTo>
                    <a:cubicBezTo>
                      <a:pt x="13" y="27"/>
                      <a:pt x="27" y="30"/>
                      <a:pt x="31" y="23"/>
                    </a:cubicBezTo>
                    <a:cubicBezTo>
                      <a:pt x="35" y="14"/>
                      <a:pt x="23" y="10"/>
                      <a:pt x="17" y="7"/>
                    </a:cubicBezTo>
                  </a:path>
                </a:pathLst>
              </a:custGeom>
              <a:solidFill>
                <a:srgbClr val="C686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2" name="Freeform 157"/>
              <p:cNvSpPr/>
              <p:nvPr/>
            </p:nvSpPr>
            <p:spPr bwMode="auto">
              <a:xfrm>
                <a:off x="2013" y="2949"/>
                <a:ext cx="191" cy="83"/>
              </a:xfrm>
              <a:custGeom>
                <a:avLst/>
                <a:gdLst>
                  <a:gd name="T0" fmla="*/ 0 w 76"/>
                  <a:gd name="T1" fmla="*/ 179 h 31"/>
                  <a:gd name="T2" fmla="*/ 226 w 76"/>
                  <a:gd name="T3" fmla="*/ 86 h 31"/>
                  <a:gd name="T4" fmla="*/ 480 w 76"/>
                  <a:gd name="T5" fmla="*/ 21 h 31"/>
                  <a:gd name="T6" fmla="*/ 392 w 76"/>
                  <a:gd name="T7" fmla="*/ 150 h 31"/>
                  <a:gd name="T8" fmla="*/ 38 w 76"/>
                  <a:gd name="T9" fmla="*/ 17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31"/>
                  <a:gd name="T17" fmla="*/ 76 w 7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31">
                    <a:moveTo>
                      <a:pt x="0" y="25"/>
                    </a:moveTo>
                    <a:cubicBezTo>
                      <a:pt x="10" y="24"/>
                      <a:pt x="25" y="15"/>
                      <a:pt x="36" y="12"/>
                    </a:cubicBezTo>
                    <a:cubicBezTo>
                      <a:pt x="46" y="9"/>
                      <a:pt x="67" y="0"/>
                      <a:pt x="76" y="3"/>
                    </a:cubicBezTo>
                    <a:cubicBezTo>
                      <a:pt x="70" y="6"/>
                      <a:pt x="44" y="14"/>
                      <a:pt x="62" y="21"/>
                    </a:cubicBezTo>
                    <a:cubicBezTo>
                      <a:pt x="57" y="27"/>
                      <a:pt x="9" y="31"/>
                      <a:pt x="6" y="25"/>
                    </a:cubicBezTo>
                  </a:path>
                </a:pathLst>
              </a:custGeom>
              <a:solidFill>
                <a:srgbClr val="C686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3" name="Freeform 158"/>
              <p:cNvSpPr/>
              <p:nvPr/>
            </p:nvSpPr>
            <p:spPr bwMode="auto">
              <a:xfrm>
                <a:off x="2656" y="2752"/>
                <a:ext cx="73" cy="171"/>
              </a:xfrm>
              <a:custGeom>
                <a:avLst/>
                <a:gdLst>
                  <a:gd name="T0" fmla="*/ 0 w 29"/>
                  <a:gd name="T1" fmla="*/ 184 h 64"/>
                  <a:gd name="T2" fmla="*/ 176 w 29"/>
                  <a:gd name="T3" fmla="*/ 0 h 64"/>
                  <a:gd name="T4" fmla="*/ 159 w 29"/>
                  <a:gd name="T5" fmla="*/ 184 h 64"/>
                  <a:gd name="T6" fmla="*/ 33 w 29"/>
                  <a:gd name="T7" fmla="*/ 457 h 64"/>
                  <a:gd name="T8" fmla="*/ 96 w 29"/>
                  <a:gd name="T9" fmla="*/ 230 h 64"/>
                  <a:gd name="T10" fmla="*/ 13 w 29"/>
                  <a:gd name="T11" fmla="*/ 192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64"/>
                  <a:gd name="T20" fmla="*/ 29 w 29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64">
                    <a:moveTo>
                      <a:pt x="0" y="26"/>
                    </a:moveTo>
                    <a:cubicBezTo>
                      <a:pt x="10" y="18"/>
                      <a:pt x="19" y="8"/>
                      <a:pt x="28" y="0"/>
                    </a:cubicBezTo>
                    <a:cubicBezTo>
                      <a:pt x="29" y="9"/>
                      <a:pt x="28" y="17"/>
                      <a:pt x="25" y="26"/>
                    </a:cubicBezTo>
                    <a:cubicBezTo>
                      <a:pt x="21" y="37"/>
                      <a:pt x="14" y="56"/>
                      <a:pt x="5" y="64"/>
                    </a:cubicBezTo>
                    <a:cubicBezTo>
                      <a:pt x="9" y="54"/>
                      <a:pt x="14" y="43"/>
                      <a:pt x="15" y="32"/>
                    </a:cubicBezTo>
                    <a:cubicBezTo>
                      <a:pt x="16" y="25"/>
                      <a:pt x="9" y="14"/>
                      <a:pt x="2" y="27"/>
                    </a:cubicBezTo>
                  </a:path>
                </a:pathLst>
              </a:custGeom>
              <a:solidFill>
                <a:srgbClr val="C686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4" name="Freeform 159"/>
              <p:cNvSpPr/>
              <p:nvPr/>
            </p:nvSpPr>
            <p:spPr bwMode="auto">
              <a:xfrm>
                <a:off x="1876" y="1325"/>
                <a:ext cx="968" cy="1750"/>
              </a:xfrm>
              <a:custGeom>
                <a:avLst/>
                <a:gdLst>
                  <a:gd name="T0" fmla="*/ 1826 w 387"/>
                  <a:gd name="T1" fmla="*/ 43 h 656"/>
                  <a:gd name="T2" fmla="*/ 2196 w 387"/>
                  <a:gd name="T3" fmla="*/ 1259 h 656"/>
                  <a:gd name="T4" fmla="*/ 2396 w 387"/>
                  <a:gd name="T5" fmla="*/ 2420 h 656"/>
                  <a:gd name="T6" fmla="*/ 2384 w 387"/>
                  <a:gd name="T7" fmla="*/ 2654 h 656"/>
                  <a:gd name="T8" fmla="*/ 2309 w 387"/>
                  <a:gd name="T9" fmla="*/ 3500 h 656"/>
                  <a:gd name="T10" fmla="*/ 1121 w 387"/>
                  <a:gd name="T11" fmla="*/ 4284 h 656"/>
                  <a:gd name="T12" fmla="*/ 950 w 387"/>
                  <a:gd name="T13" fmla="*/ 4298 h 656"/>
                  <a:gd name="T14" fmla="*/ 913 w 387"/>
                  <a:gd name="T15" fmla="*/ 4292 h 656"/>
                  <a:gd name="T16" fmla="*/ 883 w 387"/>
                  <a:gd name="T17" fmla="*/ 4306 h 656"/>
                  <a:gd name="T18" fmla="*/ 133 w 387"/>
                  <a:gd name="T19" fmla="*/ 4412 h 656"/>
                  <a:gd name="T20" fmla="*/ 145 w 387"/>
                  <a:gd name="T21" fmla="*/ 2577 h 656"/>
                  <a:gd name="T22" fmla="*/ 170 w 387"/>
                  <a:gd name="T23" fmla="*/ 2513 h 656"/>
                  <a:gd name="T24" fmla="*/ 275 w 387"/>
                  <a:gd name="T25" fmla="*/ 1985 h 656"/>
                  <a:gd name="T26" fmla="*/ 425 w 387"/>
                  <a:gd name="T27" fmla="*/ 1510 h 656"/>
                  <a:gd name="T28" fmla="*/ 1083 w 387"/>
                  <a:gd name="T29" fmla="*/ 526 h 656"/>
                  <a:gd name="T30" fmla="*/ 1826 w 387"/>
                  <a:gd name="T31" fmla="*/ 43 h 6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7"/>
                  <a:gd name="T49" fmla="*/ 0 h 656"/>
                  <a:gd name="T50" fmla="*/ 387 w 387"/>
                  <a:gd name="T51" fmla="*/ 656 h 6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7" h="656">
                    <a:moveTo>
                      <a:pt x="292" y="6"/>
                    </a:moveTo>
                    <a:cubicBezTo>
                      <a:pt x="335" y="13"/>
                      <a:pt x="376" y="67"/>
                      <a:pt x="351" y="177"/>
                    </a:cubicBezTo>
                    <a:cubicBezTo>
                      <a:pt x="369" y="222"/>
                      <a:pt x="385" y="289"/>
                      <a:pt x="383" y="340"/>
                    </a:cubicBezTo>
                    <a:cubicBezTo>
                      <a:pt x="382" y="363"/>
                      <a:pt x="381" y="373"/>
                      <a:pt x="381" y="373"/>
                    </a:cubicBezTo>
                    <a:cubicBezTo>
                      <a:pt x="385" y="402"/>
                      <a:pt x="387" y="463"/>
                      <a:pt x="369" y="492"/>
                    </a:cubicBezTo>
                    <a:cubicBezTo>
                      <a:pt x="352" y="522"/>
                      <a:pt x="301" y="595"/>
                      <a:pt x="179" y="602"/>
                    </a:cubicBezTo>
                    <a:cubicBezTo>
                      <a:pt x="169" y="602"/>
                      <a:pt x="161" y="603"/>
                      <a:pt x="152" y="604"/>
                    </a:cubicBezTo>
                    <a:cubicBezTo>
                      <a:pt x="150" y="604"/>
                      <a:pt x="148" y="603"/>
                      <a:pt x="146" y="603"/>
                    </a:cubicBezTo>
                    <a:cubicBezTo>
                      <a:pt x="144" y="603"/>
                      <a:pt x="143" y="605"/>
                      <a:pt x="141" y="605"/>
                    </a:cubicBezTo>
                    <a:cubicBezTo>
                      <a:pt x="50" y="619"/>
                      <a:pt x="29" y="656"/>
                      <a:pt x="21" y="620"/>
                    </a:cubicBezTo>
                    <a:cubicBezTo>
                      <a:pt x="12" y="580"/>
                      <a:pt x="0" y="411"/>
                      <a:pt x="23" y="362"/>
                    </a:cubicBezTo>
                    <a:cubicBezTo>
                      <a:pt x="25" y="358"/>
                      <a:pt x="27" y="353"/>
                      <a:pt x="27" y="353"/>
                    </a:cubicBezTo>
                    <a:cubicBezTo>
                      <a:pt x="28" y="338"/>
                      <a:pt x="34" y="286"/>
                      <a:pt x="44" y="279"/>
                    </a:cubicBezTo>
                    <a:cubicBezTo>
                      <a:pt x="45" y="266"/>
                      <a:pt x="51" y="244"/>
                      <a:pt x="68" y="212"/>
                    </a:cubicBezTo>
                    <a:cubicBezTo>
                      <a:pt x="86" y="179"/>
                      <a:pt x="126" y="118"/>
                      <a:pt x="173" y="74"/>
                    </a:cubicBezTo>
                    <a:cubicBezTo>
                      <a:pt x="220" y="29"/>
                      <a:pt x="250" y="0"/>
                      <a:pt x="292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5" name="Freeform 160"/>
              <p:cNvSpPr/>
              <p:nvPr/>
            </p:nvSpPr>
            <p:spPr bwMode="auto">
              <a:xfrm>
                <a:off x="2704" y="1608"/>
                <a:ext cx="50" cy="192"/>
              </a:xfrm>
              <a:custGeom>
                <a:avLst/>
                <a:gdLst>
                  <a:gd name="T0" fmla="*/ 25 w 20"/>
                  <a:gd name="T1" fmla="*/ 0 h 72"/>
                  <a:gd name="T2" fmla="*/ 125 w 20"/>
                  <a:gd name="T3" fmla="*/ 512 h 72"/>
                  <a:gd name="T4" fmla="*/ 0 60000 65536"/>
                  <a:gd name="T5" fmla="*/ 0 60000 65536"/>
                  <a:gd name="T6" fmla="*/ 0 w 20"/>
                  <a:gd name="T7" fmla="*/ 0 h 72"/>
                  <a:gd name="T8" fmla="*/ 20 w 20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72">
                    <a:moveTo>
                      <a:pt x="4" y="0"/>
                    </a:moveTo>
                    <a:cubicBezTo>
                      <a:pt x="0" y="15"/>
                      <a:pt x="12" y="48"/>
                      <a:pt x="20" y="7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6" name="Freeform 161"/>
              <p:cNvSpPr/>
              <p:nvPr/>
            </p:nvSpPr>
            <p:spPr bwMode="auto">
              <a:xfrm>
                <a:off x="1978" y="2069"/>
                <a:ext cx="851" cy="251"/>
              </a:xfrm>
              <a:custGeom>
                <a:avLst/>
                <a:gdLst>
                  <a:gd name="T0" fmla="*/ 20 w 340"/>
                  <a:gd name="T1" fmla="*/ 0 h 94"/>
                  <a:gd name="T2" fmla="*/ 288 w 340"/>
                  <a:gd name="T3" fmla="*/ 248 h 94"/>
                  <a:gd name="T4" fmla="*/ 771 w 340"/>
                  <a:gd name="T5" fmla="*/ 435 h 94"/>
                  <a:gd name="T6" fmla="*/ 1755 w 340"/>
                  <a:gd name="T7" fmla="*/ 563 h 94"/>
                  <a:gd name="T8" fmla="*/ 2130 w 340"/>
                  <a:gd name="T9" fmla="*/ 66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94"/>
                  <a:gd name="T17" fmla="*/ 340 w 340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94">
                    <a:moveTo>
                      <a:pt x="3" y="0"/>
                    </a:moveTo>
                    <a:cubicBezTo>
                      <a:pt x="0" y="9"/>
                      <a:pt x="18" y="25"/>
                      <a:pt x="46" y="35"/>
                    </a:cubicBezTo>
                    <a:cubicBezTo>
                      <a:pt x="73" y="46"/>
                      <a:pt x="94" y="52"/>
                      <a:pt x="123" y="61"/>
                    </a:cubicBezTo>
                    <a:cubicBezTo>
                      <a:pt x="173" y="76"/>
                      <a:pt x="228" y="74"/>
                      <a:pt x="280" y="79"/>
                    </a:cubicBezTo>
                    <a:cubicBezTo>
                      <a:pt x="301" y="81"/>
                      <a:pt x="334" y="94"/>
                      <a:pt x="340" y="9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7" name="Freeform 162"/>
              <p:cNvSpPr/>
              <p:nvPr/>
            </p:nvSpPr>
            <p:spPr bwMode="auto">
              <a:xfrm>
                <a:off x="1936" y="2267"/>
                <a:ext cx="308" cy="666"/>
              </a:xfrm>
              <a:custGeom>
                <a:avLst/>
                <a:gdLst>
                  <a:gd name="T0" fmla="*/ 20 w 123"/>
                  <a:gd name="T1" fmla="*/ 0 h 250"/>
                  <a:gd name="T2" fmla="*/ 233 w 123"/>
                  <a:gd name="T3" fmla="*/ 1122 h 250"/>
                  <a:gd name="T4" fmla="*/ 771 w 123"/>
                  <a:gd name="T5" fmla="*/ 1774 h 250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250"/>
                  <a:gd name="T11" fmla="*/ 123 w 123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250">
                    <a:moveTo>
                      <a:pt x="3" y="0"/>
                    </a:moveTo>
                    <a:cubicBezTo>
                      <a:pt x="0" y="28"/>
                      <a:pt x="7" y="97"/>
                      <a:pt x="37" y="158"/>
                    </a:cubicBezTo>
                    <a:cubicBezTo>
                      <a:pt x="67" y="218"/>
                      <a:pt x="108" y="247"/>
                      <a:pt x="123" y="25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8" name="Freeform 163"/>
              <p:cNvSpPr/>
              <p:nvPr/>
            </p:nvSpPr>
            <p:spPr bwMode="auto">
              <a:xfrm>
                <a:off x="2931" y="1243"/>
                <a:ext cx="923" cy="1837"/>
              </a:xfrm>
              <a:custGeom>
                <a:avLst/>
                <a:gdLst>
                  <a:gd name="T0" fmla="*/ 470 w 369"/>
                  <a:gd name="T1" fmla="*/ 291 h 689"/>
                  <a:gd name="T2" fmla="*/ 233 w 369"/>
                  <a:gd name="T3" fmla="*/ 1386 h 689"/>
                  <a:gd name="T4" fmla="*/ 75 w 369"/>
                  <a:gd name="T5" fmla="*/ 2354 h 689"/>
                  <a:gd name="T6" fmla="*/ 283 w 369"/>
                  <a:gd name="T7" fmla="*/ 2935 h 689"/>
                  <a:gd name="T8" fmla="*/ 725 w 369"/>
                  <a:gd name="T9" fmla="*/ 3610 h 689"/>
                  <a:gd name="T10" fmla="*/ 720 w 369"/>
                  <a:gd name="T11" fmla="*/ 4279 h 689"/>
                  <a:gd name="T12" fmla="*/ 1071 w 369"/>
                  <a:gd name="T13" fmla="*/ 4415 h 689"/>
                  <a:gd name="T14" fmla="*/ 1396 w 369"/>
                  <a:gd name="T15" fmla="*/ 4570 h 689"/>
                  <a:gd name="T16" fmla="*/ 2209 w 369"/>
                  <a:gd name="T17" fmla="*/ 4842 h 689"/>
                  <a:gd name="T18" fmla="*/ 2309 w 369"/>
                  <a:gd name="T19" fmla="*/ 3434 h 689"/>
                  <a:gd name="T20" fmla="*/ 2259 w 369"/>
                  <a:gd name="T21" fmla="*/ 2970 h 689"/>
                  <a:gd name="T22" fmla="*/ 2264 w 369"/>
                  <a:gd name="T23" fmla="*/ 2901 h 689"/>
                  <a:gd name="T24" fmla="*/ 1939 w 369"/>
                  <a:gd name="T25" fmla="*/ 1557 h 689"/>
                  <a:gd name="T26" fmla="*/ 470 w 369"/>
                  <a:gd name="T27" fmla="*/ 291 h 6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9"/>
                  <a:gd name="T43" fmla="*/ 0 h 689"/>
                  <a:gd name="T44" fmla="*/ 369 w 369"/>
                  <a:gd name="T45" fmla="*/ 689 h 6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9" h="689">
                    <a:moveTo>
                      <a:pt x="75" y="41"/>
                    </a:moveTo>
                    <a:cubicBezTo>
                      <a:pt x="50" y="55"/>
                      <a:pt x="25" y="79"/>
                      <a:pt x="37" y="195"/>
                    </a:cubicBezTo>
                    <a:cubicBezTo>
                      <a:pt x="29" y="204"/>
                      <a:pt x="0" y="262"/>
                      <a:pt x="12" y="331"/>
                    </a:cubicBezTo>
                    <a:cubicBezTo>
                      <a:pt x="23" y="401"/>
                      <a:pt x="45" y="413"/>
                      <a:pt x="45" y="413"/>
                    </a:cubicBezTo>
                    <a:cubicBezTo>
                      <a:pt x="70" y="438"/>
                      <a:pt x="114" y="466"/>
                      <a:pt x="116" y="508"/>
                    </a:cubicBezTo>
                    <a:cubicBezTo>
                      <a:pt x="119" y="551"/>
                      <a:pt x="94" y="577"/>
                      <a:pt x="115" y="602"/>
                    </a:cubicBezTo>
                    <a:cubicBezTo>
                      <a:pt x="136" y="627"/>
                      <a:pt x="160" y="622"/>
                      <a:pt x="171" y="621"/>
                    </a:cubicBezTo>
                    <a:cubicBezTo>
                      <a:pt x="176" y="629"/>
                      <a:pt x="177" y="627"/>
                      <a:pt x="223" y="643"/>
                    </a:cubicBezTo>
                    <a:cubicBezTo>
                      <a:pt x="270" y="659"/>
                      <a:pt x="341" y="689"/>
                      <a:pt x="353" y="681"/>
                    </a:cubicBezTo>
                    <a:cubicBezTo>
                      <a:pt x="365" y="673"/>
                      <a:pt x="369" y="523"/>
                      <a:pt x="369" y="483"/>
                    </a:cubicBezTo>
                    <a:cubicBezTo>
                      <a:pt x="369" y="443"/>
                      <a:pt x="365" y="418"/>
                      <a:pt x="361" y="418"/>
                    </a:cubicBezTo>
                    <a:cubicBezTo>
                      <a:pt x="361" y="416"/>
                      <a:pt x="362" y="411"/>
                      <a:pt x="362" y="408"/>
                    </a:cubicBezTo>
                    <a:cubicBezTo>
                      <a:pt x="362" y="367"/>
                      <a:pt x="357" y="296"/>
                      <a:pt x="310" y="219"/>
                    </a:cubicBezTo>
                    <a:cubicBezTo>
                      <a:pt x="261" y="137"/>
                      <a:pt x="158" y="0"/>
                      <a:pt x="75" y="4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79" name="Freeform 164"/>
              <p:cNvSpPr/>
              <p:nvPr/>
            </p:nvSpPr>
            <p:spPr bwMode="auto">
              <a:xfrm>
                <a:off x="3024" y="1616"/>
                <a:ext cx="62" cy="147"/>
              </a:xfrm>
              <a:custGeom>
                <a:avLst/>
                <a:gdLst>
                  <a:gd name="T0" fmla="*/ 154 w 25"/>
                  <a:gd name="T1" fmla="*/ 0 h 55"/>
                  <a:gd name="T2" fmla="*/ 0 w 25"/>
                  <a:gd name="T3" fmla="*/ 393 h 55"/>
                  <a:gd name="T4" fmla="*/ 0 60000 65536"/>
                  <a:gd name="T5" fmla="*/ 0 60000 65536"/>
                  <a:gd name="T6" fmla="*/ 0 w 25"/>
                  <a:gd name="T7" fmla="*/ 0 h 55"/>
                  <a:gd name="T8" fmla="*/ 25 w 25"/>
                  <a:gd name="T9" fmla="*/ 55 h 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55">
                    <a:moveTo>
                      <a:pt x="25" y="0"/>
                    </a:moveTo>
                    <a:cubicBezTo>
                      <a:pt x="18" y="21"/>
                      <a:pt x="8" y="43"/>
                      <a:pt x="0" y="5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0" name="Freeform 165"/>
              <p:cNvSpPr/>
              <p:nvPr/>
            </p:nvSpPr>
            <p:spPr bwMode="auto">
              <a:xfrm>
                <a:off x="3359" y="2357"/>
                <a:ext cx="475" cy="547"/>
              </a:xfrm>
              <a:custGeom>
                <a:avLst/>
                <a:gdLst>
                  <a:gd name="T0" fmla="*/ 0 w 190"/>
                  <a:gd name="T1" fmla="*/ 1446 h 205"/>
                  <a:gd name="T2" fmla="*/ 1188 w 190"/>
                  <a:gd name="T3" fmla="*/ 0 h 205"/>
                  <a:gd name="T4" fmla="*/ 0 60000 65536"/>
                  <a:gd name="T5" fmla="*/ 0 60000 65536"/>
                  <a:gd name="T6" fmla="*/ 0 w 190"/>
                  <a:gd name="T7" fmla="*/ 0 h 205"/>
                  <a:gd name="T8" fmla="*/ 190 w 190"/>
                  <a:gd name="T9" fmla="*/ 205 h 2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0" h="205">
                    <a:moveTo>
                      <a:pt x="0" y="203"/>
                    </a:moveTo>
                    <a:cubicBezTo>
                      <a:pt x="40" y="205"/>
                      <a:pt x="161" y="173"/>
                      <a:pt x="19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" name="Freeform 166"/>
              <p:cNvSpPr/>
              <p:nvPr/>
            </p:nvSpPr>
            <p:spPr bwMode="auto">
              <a:xfrm>
                <a:off x="1961" y="2728"/>
                <a:ext cx="788" cy="315"/>
              </a:xfrm>
              <a:custGeom>
                <a:avLst/>
                <a:gdLst>
                  <a:gd name="T0" fmla="*/ 908 w 315"/>
                  <a:gd name="T1" fmla="*/ 542 h 118"/>
                  <a:gd name="T2" fmla="*/ 738 w 315"/>
                  <a:gd name="T3" fmla="*/ 555 h 118"/>
                  <a:gd name="T4" fmla="*/ 700 w 315"/>
                  <a:gd name="T5" fmla="*/ 550 h 118"/>
                  <a:gd name="T6" fmla="*/ 670 w 315"/>
                  <a:gd name="T7" fmla="*/ 563 h 118"/>
                  <a:gd name="T8" fmla="*/ 0 w 315"/>
                  <a:gd name="T9" fmla="*/ 777 h 118"/>
                  <a:gd name="T10" fmla="*/ 1408 w 315"/>
                  <a:gd name="T11" fmla="*/ 699 h 118"/>
                  <a:gd name="T12" fmla="*/ 1946 w 315"/>
                  <a:gd name="T13" fmla="*/ 0 h 118"/>
                  <a:gd name="T14" fmla="*/ 908 w 315"/>
                  <a:gd name="T15" fmla="*/ 542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5"/>
                  <a:gd name="T25" fmla="*/ 0 h 118"/>
                  <a:gd name="T26" fmla="*/ 315 w 315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5" h="118">
                    <a:moveTo>
                      <a:pt x="145" y="76"/>
                    </a:moveTo>
                    <a:cubicBezTo>
                      <a:pt x="135" y="76"/>
                      <a:pt x="127" y="77"/>
                      <a:pt x="118" y="78"/>
                    </a:cubicBezTo>
                    <a:cubicBezTo>
                      <a:pt x="116" y="78"/>
                      <a:pt x="114" y="77"/>
                      <a:pt x="112" y="77"/>
                    </a:cubicBezTo>
                    <a:cubicBezTo>
                      <a:pt x="110" y="77"/>
                      <a:pt x="109" y="79"/>
                      <a:pt x="107" y="79"/>
                    </a:cubicBezTo>
                    <a:cubicBezTo>
                      <a:pt x="45" y="89"/>
                      <a:pt x="15" y="109"/>
                      <a:pt x="0" y="109"/>
                    </a:cubicBezTo>
                    <a:cubicBezTo>
                      <a:pt x="27" y="118"/>
                      <a:pt x="138" y="108"/>
                      <a:pt x="225" y="98"/>
                    </a:cubicBezTo>
                    <a:cubicBezTo>
                      <a:pt x="315" y="88"/>
                      <a:pt x="307" y="23"/>
                      <a:pt x="311" y="0"/>
                    </a:cubicBezTo>
                    <a:cubicBezTo>
                      <a:pt x="283" y="32"/>
                      <a:pt x="232" y="71"/>
                      <a:pt x="145" y="7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2" name="Freeform 167"/>
              <p:cNvSpPr/>
              <p:nvPr/>
            </p:nvSpPr>
            <p:spPr bwMode="auto">
              <a:xfrm>
                <a:off x="3031" y="2352"/>
                <a:ext cx="783" cy="776"/>
              </a:xfrm>
              <a:custGeom>
                <a:avLst/>
                <a:gdLst>
                  <a:gd name="T0" fmla="*/ 1146 w 313"/>
                  <a:gd name="T1" fmla="*/ 1613 h 291"/>
                  <a:gd name="T2" fmla="*/ 821 w 313"/>
                  <a:gd name="T3" fmla="*/ 1459 h 291"/>
                  <a:gd name="T4" fmla="*/ 470 w 313"/>
                  <a:gd name="T5" fmla="*/ 1323 h 291"/>
                  <a:gd name="T6" fmla="*/ 475 w 313"/>
                  <a:gd name="T7" fmla="*/ 653 h 291"/>
                  <a:gd name="T8" fmla="*/ 45 w 313"/>
                  <a:gd name="T9" fmla="*/ 0 h 291"/>
                  <a:gd name="T10" fmla="*/ 95 w 313"/>
                  <a:gd name="T11" fmla="*/ 797 h 291"/>
                  <a:gd name="T12" fmla="*/ 95 w 313"/>
                  <a:gd name="T13" fmla="*/ 1472 h 291"/>
                  <a:gd name="T14" fmla="*/ 788 w 313"/>
                  <a:gd name="T15" fmla="*/ 1835 h 291"/>
                  <a:gd name="T16" fmla="*/ 1951 w 313"/>
                  <a:gd name="T17" fmla="*/ 1891 h 291"/>
                  <a:gd name="T18" fmla="*/ 1959 w 313"/>
                  <a:gd name="T19" fmla="*/ 1885 h 291"/>
                  <a:gd name="T20" fmla="*/ 1146 w 313"/>
                  <a:gd name="T21" fmla="*/ 1613 h 2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3"/>
                  <a:gd name="T34" fmla="*/ 0 h 291"/>
                  <a:gd name="T35" fmla="*/ 313 w 313"/>
                  <a:gd name="T36" fmla="*/ 291 h 2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3" h="291">
                    <a:moveTo>
                      <a:pt x="183" y="227"/>
                    </a:moveTo>
                    <a:cubicBezTo>
                      <a:pt x="137" y="211"/>
                      <a:pt x="136" y="213"/>
                      <a:pt x="131" y="205"/>
                    </a:cubicBezTo>
                    <a:cubicBezTo>
                      <a:pt x="120" y="206"/>
                      <a:pt x="96" y="211"/>
                      <a:pt x="75" y="186"/>
                    </a:cubicBezTo>
                    <a:cubicBezTo>
                      <a:pt x="54" y="161"/>
                      <a:pt x="79" y="135"/>
                      <a:pt x="76" y="92"/>
                    </a:cubicBezTo>
                    <a:cubicBezTo>
                      <a:pt x="74" y="51"/>
                      <a:pt x="33" y="24"/>
                      <a:pt x="7" y="0"/>
                    </a:cubicBezTo>
                    <a:cubicBezTo>
                      <a:pt x="0" y="41"/>
                      <a:pt x="13" y="78"/>
                      <a:pt x="15" y="112"/>
                    </a:cubicBezTo>
                    <a:cubicBezTo>
                      <a:pt x="18" y="150"/>
                      <a:pt x="12" y="177"/>
                      <a:pt x="15" y="207"/>
                    </a:cubicBezTo>
                    <a:cubicBezTo>
                      <a:pt x="18" y="238"/>
                      <a:pt x="67" y="251"/>
                      <a:pt x="126" y="258"/>
                    </a:cubicBezTo>
                    <a:cubicBezTo>
                      <a:pt x="185" y="265"/>
                      <a:pt x="277" y="291"/>
                      <a:pt x="312" y="266"/>
                    </a:cubicBezTo>
                    <a:cubicBezTo>
                      <a:pt x="312" y="265"/>
                      <a:pt x="312" y="265"/>
                      <a:pt x="313" y="265"/>
                    </a:cubicBezTo>
                    <a:cubicBezTo>
                      <a:pt x="300" y="273"/>
                      <a:pt x="230" y="243"/>
                      <a:pt x="183" y="22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3" name="Freeform 168"/>
              <p:cNvSpPr/>
              <p:nvPr/>
            </p:nvSpPr>
            <p:spPr bwMode="auto">
              <a:xfrm>
                <a:off x="2171" y="1888"/>
                <a:ext cx="35" cy="85"/>
              </a:xfrm>
              <a:custGeom>
                <a:avLst/>
                <a:gdLst>
                  <a:gd name="T0" fmla="*/ 0 w 14"/>
                  <a:gd name="T1" fmla="*/ 0 h 32"/>
                  <a:gd name="T2" fmla="*/ 88 w 14"/>
                  <a:gd name="T3" fmla="*/ 226 h 32"/>
                  <a:gd name="T4" fmla="*/ 0 60000 65536"/>
                  <a:gd name="T5" fmla="*/ 0 60000 65536"/>
                  <a:gd name="T6" fmla="*/ 0 w 14"/>
                  <a:gd name="T7" fmla="*/ 0 h 32"/>
                  <a:gd name="T8" fmla="*/ 14 w 14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2">
                    <a:moveTo>
                      <a:pt x="0" y="0"/>
                    </a:moveTo>
                    <a:cubicBezTo>
                      <a:pt x="0" y="11"/>
                      <a:pt x="3" y="25"/>
                      <a:pt x="14" y="3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4" name="Freeform 169"/>
              <p:cNvSpPr/>
              <p:nvPr/>
            </p:nvSpPr>
            <p:spPr bwMode="auto">
              <a:xfrm>
                <a:off x="2148" y="1947"/>
                <a:ext cx="33" cy="5"/>
              </a:xfrm>
              <a:custGeom>
                <a:avLst/>
                <a:gdLst>
                  <a:gd name="T0" fmla="*/ 84 w 13"/>
                  <a:gd name="T1" fmla="*/ 0 h 2"/>
                  <a:gd name="T2" fmla="*/ 0 w 13"/>
                  <a:gd name="T3" fmla="*/ 13 h 2"/>
                  <a:gd name="T4" fmla="*/ 0 60000 65536"/>
                  <a:gd name="T5" fmla="*/ 0 60000 65536"/>
                  <a:gd name="T6" fmla="*/ 0 w 13"/>
                  <a:gd name="T7" fmla="*/ 0 h 2"/>
                  <a:gd name="T8" fmla="*/ 13 w 1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2">
                    <a:moveTo>
                      <a:pt x="13" y="0"/>
                    </a:moveTo>
                    <a:cubicBezTo>
                      <a:pt x="9" y="0"/>
                      <a:pt x="4" y="1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5" name="Freeform 170"/>
              <p:cNvSpPr/>
              <p:nvPr/>
            </p:nvSpPr>
            <p:spPr bwMode="auto">
              <a:xfrm>
                <a:off x="2261" y="1691"/>
                <a:ext cx="38" cy="64"/>
              </a:xfrm>
              <a:custGeom>
                <a:avLst/>
                <a:gdLst>
                  <a:gd name="T0" fmla="*/ 13 w 15"/>
                  <a:gd name="T1" fmla="*/ 0 h 24"/>
                  <a:gd name="T2" fmla="*/ 96 w 15"/>
                  <a:gd name="T3" fmla="*/ 171 h 24"/>
                  <a:gd name="T4" fmla="*/ 0 60000 65536"/>
                  <a:gd name="T5" fmla="*/ 0 60000 65536"/>
                  <a:gd name="T6" fmla="*/ 0 w 15"/>
                  <a:gd name="T7" fmla="*/ 0 h 24"/>
                  <a:gd name="T8" fmla="*/ 15 w 15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24">
                    <a:moveTo>
                      <a:pt x="2" y="0"/>
                    </a:moveTo>
                    <a:cubicBezTo>
                      <a:pt x="0" y="11"/>
                      <a:pt x="8" y="18"/>
                      <a:pt x="15" y="2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6" name="Freeform 171"/>
              <p:cNvSpPr/>
              <p:nvPr/>
            </p:nvSpPr>
            <p:spPr bwMode="auto">
              <a:xfrm>
                <a:off x="2256" y="1733"/>
                <a:ext cx="23" cy="19"/>
              </a:xfrm>
              <a:custGeom>
                <a:avLst/>
                <a:gdLst>
                  <a:gd name="T0" fmla="*/ 0 w 9"/>
                  <a:gd name="T1" fmla="*/ 52 h 7"/>
                  <a:gd name="T2" fmla="*/ 59 w 9"/>
                  <a:gd name="T3" fmla="*/ 0 h 7"/>
                  <a:gd name="T4" fmla="*/ 0 60000 65536"/>
                  <a:gd name="T5" fmla="*/ 0 60000 65536"/>
                  <a:gd name="T6" fmla="*/ 0 w 9"/>
                  <a:gd name="T7" fmla="*/ 0 h 7"/>
                  <a:gd name="T8" fmla="*/ 9 w 9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7">
                    <a:moveTo>
                      <a:pt x="0" y="7"/>
                    </a:moveTo>
                    <a:cubicBezTo>
                      <a:pt x="2" y="4"/>
                      <a:pt x="5" y="2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7" name="Freeform 172"/>
              <p:cNvSpPr/>
              <p:nvPr/>
            </p:nvSpPr>
            <p:spPr bwMode="auto">
              <a:xfrm>
                <a:off x="2506" y="1539"/>
                <a:ext cx="10" cy="74"/>
              </a:xfrm>
              <a:custGeom>
                <a:avLst/>
                <a:gdLst>
                  <a:gd name="T0" fmla="*/ 0 w 4"/>
                  <a:gd name="T1" fmla="*/ 0 h 28"/>
                  <a:gd name="T2" fmla="*/ 0 w 4"/>
                  <a:gd name="T3" fmla="*/ 196 h 28"/>
                  <a:gd name="T4" fmla="*/ 0 60000 65536"/>
                  <a:gd name="T5" fmla="*/ 0 60000 65536"/>
                  <a:gd name="T6" fmla="*/ 0 w 4"/>
                  <a:gd name="T7" fmla="*/ 0 h 28"/>
                  <a:gd name="T8" fmla="*/ 4 w 4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8">
                    <a:moveTo>
                      <a:pt x="0" y="0"/>
                    </a:moveTo>
                    <a:cubicBezTo>
                      <a:pt x="4" y="9"/>
                      <a:pt x="1" y="18"/>
                      <a:pt x="0" y="2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8" name="Freeform 173"/>
              <p:cNvSpPr/>
              <p:nvPr/>
            </p:nvSpPr>
            <p:spPr bwMode="auto">
              <a:xfrm>
                <a:off x="2511" y="1576"/>
                <a:ext cx="35" cy="5"/>
              </a:xfrm>
              <a:custGeom>
                <a:avLst/>
                <a:gdLst>
                  <a:gd name="T0" fmla="*/ 0 w 14"/>
                  <a:gd name="T1" fmla="*/ 13 h 2"/>
                  <a:gd name="T2" fmla="*/ 88 w 14"/>
                  <a:gd name="T3" fmla="*/ 0 h 2"/>
                  <a:gd name="T4" fmla="*/ 0 60000 65536"/>
                  <a:gd name="T5" fmla="*/ 0 60000 65536"/>
                  <a:gd name="T6" fmla="*/ 0 w 14"/>
                  <a:gd name="T7" fmla="*/ 0 h 2"/>
                  <a:gd name="T8" fmla="*/ 14 w 1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">
                    <a:moveTo>
                      <a:pt x="0" y="2"/>
                    </a:moveTo>
                    <a:cubicBezTo>
                      <a:pt x="5" y="1"/>
                      <a:pt x="9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9" name="Freeform 174"/>
              <p:cNvSpPr/>
              <p:nvPr/>
            </p:nvSpPr>
            <p:spPr bwMode="auto">
              <a:xfrm>
                <a:off x="2676" y="1475"/>
                <a:ext cx="13" cy="61"/>
              </a:xfrm>
              <a:custGeom>
                <a:avLst/>
                <a:gdLst>
                  <a:gd name="T0" fmla="*/ 34 w 5"/>
                  <a:gd name="T1" fmla="*/ 0 h 23"/>
                  <a:gd name="T2" fmla="*/ 0 w 5"/>
                  <a:gd name="T3" fmla="*/ 162 h 23"/>
                  <a:gd name="T4" fmla="*/ 0 60000 65536"/>
                  <a:gd name="T5" fmla="*/ 0 60000 65536"/>
                  <a:gd name="T6" fmla="*/ 0 w 5"/>
                  <a:gd name="T7" fmla="*/ 0 h 23"/>
                  <a:gd name="T8" fmla="*/ 5 w 5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3">
                    <a:moveTo>
                      <a:pt x="5" y="0"/>
                    </a:moveTo>
                    <a:cubicBezTo>
                      <a:pt x="5" y="8"/>
                      <a:pt x="3" y="16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0" name="Freeform 175"/>
              <p:cNvSpPr/>
              <p:nvPr/>
            </p:nvSpPr>
            <p:spPr bwMode="auto">
              <a:xfrm>
                <a:off x="2686" y="1507"/>
                <a:ext cx="33" cy="13"/>
              </a:xfrm>
              <a:custGeom>
                <a:avLst/>
                <a:gdLst>
                  <a:gd name="T0" fmla="*/ 0 w 13"/>
                  <a:gd name="T1" fmla="*/ 0 h 5"/>
                  <a:gd name="T2" fmla="*/ 84 w 13"/>
                  <a:gd name="T3" fmla="*/ 34 h 5"/>
                  <a:gd name="T4" fmla="*/ 0 60000 65536"/>
                  <a:gd name="T5" fmla="*/ 0 60000 65536"/>
                  <a:gd name="T6" fmla="*/ 0 w 13"/>
                  <a:gd name="T7" fmla="*/ 0 h 5"/>
                  <a:gd name="T8" fmla="*/ 13 w 13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5">
                    <a:moveTo>
                      <a:pt x="0" y="0"/>
                    </a:moveTo>
                    <a:cubicBezTo>
                      <a:pt x="4" y="1"/>
                      <a:pt x="9" y="3"/>
                      <a:pt x="13" y="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1" name="Freeform 176"/>
              <p:cNvSpPr/>
              <p:nvPr/>
            </p:nvSpPr>
            <p:spPr bwMode="auto">
              <a:xfrm>
                <a:off x="2554" y="1392"/>
                <a:ext cx="15" cy="64"/>
              </a:xfrm>
              <a:custGeom>
                <a:avLst/>
                <a:gdLst>
                  <a:gd name="T0" fmla="*/ 8 w 6"/>
                  <a:gd name="T1" fmla="*/ 0 h 24"/>
                  <a:gd name="T2" fmla="*/ 38 w 6"/>
                  <a:gd name="T3" fmla="*/ 171 h 24"/>
                  <a:gd name="T4" fmla="*/ 0 60000 65536"/>
                  <a:gd name="T5" fmla="*/ 0 60000 65536"/>
                  <a:gd name="T6" fmla="*/ 0 w 6"/>
                  <a:gd name="T7" fmla="*/ 0 h 24"/>
                  <a:gd name="T8" fmla="*/ 6 w 6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4">
                    <a:moveTo>
                      <a:pt x="1" y="0"/>
                    </a:moveTo>
                    <a:cubicBezTo>
                      <a:pt x="0" y="9"/>
                      <a:pt x="0" y="18"/>
                      <a:pt x="6" y="2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2" name="Freeform 177"/>
              <p:cNvSpPr/>
              <p:nvPr/>
            </p:nvSpPr>
            <p:spPr bwMode="auto">
              <a:xfrm>
                <a:off x="2531" y="1427"/>
                <a:ext cx="25" cy="5"/>
              </a:xfrm>
              <a:custGeom>
                <a:avLst/>
                <a:gdLst>
                  <a:gd name="T0" fmla="*/ 63 w 10"/>
                  <a:gd name="T1" fmla="*/ 8 h 2"/>
                  <a:gd name="T2" fmla="*/ 0 w 10"/>
                  <a:gd name="T3" fmla="*/ 13 h 2"/>
                  <a:gd name="T4" fmla="*/ 0 60000 65536"/>
                  <a:gd name="T5" fmla="*/ 0 60000 65536"/>
                  <a:gd name="T6" fmla="*/ 0 w 10"/>
                  <a:gd name="T7" fmla="*/ 0 h 2"/>
                  <a:gd name="T8" fmla="*/ 10 w 10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">
                    <a:moveTo>
                      <a:pt x="10" y="1"/>
                    </a:moveTo>
                    <a:cubicBezTo>
                      <a:pt x="6" y="0"/>
                      <a:pt x="3" y="1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3" name="Freeform 178"/>
              <p:cNvSpPr/>
              <p:nvPr/>
            </p:nvSpPr>
            <p:spPr bwMode="auto">
              <a:xfrm>
                <a:off x="2416" y="1731"/>
                <a:ext cx="18" cy="77"/>
              </a:xfrm>
              <a:custGeom>
                <a:avLst/>
                <a:gdLst>
                  <a:gd name="T0" fmla="*/ 0 w 7"/>
                  <a:gd name="T1" fmla="*/ 0 h 29"/>
                  <a:gd name="T2" fmla="*/ 26 w 7"/>
                  <a:gd name="T3" fmla="*/ 204 h 29"/>
                  <a:gd name="T4" fmla="*/ 0 60000 65536"/>
                  <a:gd name="T5" fmla="*/ 0 60000 65536"/>
                  <a:gd name="T6" fmla="*/ 0 w 7"/>
                  <a:gd name="T7" fmla="*/ 0 h 29"/>
                  <a:gd name="T8" fmla="*/ 7 w 7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9">
                    <a:moveTo>
                      <a:pt x="0" y="0"/>
                    </a:moveTo>
                    <a:cubicBezTo>
                      <a:pt x="7" y="7"/>
                      <a:pt x="5" y="20"/>
                      <a:pt x="4" y="2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4" name="Freeform 179"/>
              <p:cNvSpPr/>
              <p:nvPr/>
            </p:nvSpPr>
            <p:spPr bwMode="auto">
              <a:xfrm>
                <a:off x="2431" y="1773"/>
                <a:ext cx="28" cy="1"/>
              </a:xfrm>
              <a:custGeom>
                <a:avLst/>
                <a:gdLst>
                  <a:gd name="T0" fmla="*/ 0 w 11"/>
                  <a:gd name="T1" fmla="*/ 0 h 1"/>
                  <a:gd name="T2" fmla="*/ 71 w 11"/>
                  <a:gd name="T3" fmla="*/ 0 h 1"/>
                  <a:gd name="T4" fmla="*/ 0 60000 65536"/>
                  <a:gd name="T5" fmla="*/ 0 60000 65536"/>
                  <a:gd name="T6" fmla="*/ 0 w 11"/>
                  <a:gd name="T7" fmla="*/ 0 h 1"/>
                  <a:gd name="T8" fmla="*/ 11 w 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">
                    <a:moveTo>
                      <a:pt x="0" y="0"/>
                    </a:moveTo>
                    <a:cubicBezTo>
                      <a:pt x="4" y="0"/>
                      <a:pt x="7" y="0"/>
                      <a:pt x="11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5" name="Freeform 180"/>
              <p:cNvSpPr/>
              <p:nvPr/>
            </p:nvSpPr>
            <p:spPr bwMode="auto">
              <a:xfrm>
                <a:off x="2586" y="1667"/>
                <a:ext cx="35" cy="66"/>
              </a:xfrm>
              <a:custGeom>
                <a:avLst/>
                <a:gdLst>
                  <a:gd name="T0" fmla="*/ 8 w 14"/>
                  <a:gd name="T1" fmla="*/ 0 h 25"/>
                  <a:gd name="T2" fmla="*/ 88 w 14"/>
                  <a:gd name="T3" fmla="*/ 174 h 25"/>
                  <a:gd name="T4" fmla="*/ 0 60000 65536"/>
                  <a:gd name="T5" fmla="*/ 0 60000 65536"/>
                  <a:gd name="T6" fmla="*/ 0 w 14"/>
                  <a:gd name="T7" fmla="*/ 0 h 25"/>
                  <a:gd name="T8" fmla="*/ 14 w 14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5">
                    <a:moveTo>
                      <a:pt x="1" y="0"/>
                    </a:moveTo>
                    <a:cubicBezTo>
                      <a:pt x="0" y="11"/>
                      <a:pt x="5" y="20"/>
                      <a:pt x="14" y="2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6" name="Freeform 181"/>
              <p:cNvSpPr/>
              <p:nvPr/>
            </p:nvSpPr>
            <p:spPr bwMode="auto">
              <a:xfrm>
                <a:off x="2579" y="1720"/>
                <a:ext cx="20" cy="19"/>
              </a:xfrm>
              <a:custGeom>
                <a:avLst/>
                <a:gdLst>
                  <a:gd name="T0" fmla="*/ 50 w 8"/>
                  <a:gd name="T1" fmla="*/ 0 h 7"/>
                  <a:gd name="T2" fmla="*/ 0 w 8"/>
                  <a:gd name="T3" fmla="*/ 52 h 7"/>
                  <a:gd name="T4" fmla="*/ 0 60000 65536"/>
                  <a:gd name="T5" fmla="*/ 0 60000 65536"/>
                  <a:gd name="T6" fmla="*/ 0 w 8"/>
                  <a:gd name="T7" fmla="*/ 0 h 7"/>
                  <a:gd name="T8" fmla="*/ 8 w 8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7">
                    <a:moveTo>
                      <a:pt x="8" y="0"/>
                    </a:moveTo>
                    <a:cubicBezTo>
                      <a:pt x="5" y="2"/>
                      <a:pt x="2" y="4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7" name="Freeform 182"/>
              <p:cNvSpPr/>
              <p:nvPr/>
            </p:nvSpPr>
            <p:spPr bwMode="auto">
              <a:xfrm>
                <a:off x="2048" y="2027"/>
                <a:ext cx="28" cy="48"/>
              </a:xfrm>
              <a:custGeom>
                <a:avLst/>
                <a:gdLst>
                  <a:gd name="T0" fmla="*/ 8 w 11"/>
                  <a:gd name="T1" fmla="*/ 0 h 18"/>
                  <a:gd name="T2" fmla="*/ 71 w 11"/>
                  <a:gd name="T3" fmla="*/ 128 h 18"/>
                  <a:gd name="T4" fmla="*/ 0 60000 65536"/>
                  <a:gd name="T5" fmla="*/ 0 60000 65536"/>
                  <a:gd name="T6" fmla="*/ 0 w 11"/>
                  <a:gd name="T7" fmla="*/ 0 h 18"/>
                  <a:gd name="T8" fmla="*/ 11 w 11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8">
                    <a:moveTo>
                      <a:pt x="1" y="0"/>
                    </a:moveTo>
                    <a:cubicBezTo>
                      <a:pt x="0" y="7"/>
                      <a:pt x="4" y="14"/>
                      <a:pt x="11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8" name="Freeform 183"/>
              <p:cNvSpPr/>
              <p:nvPr/>
            </p:nvSpPr>
            <p:spPr bwMode="auto">
              <a:xfrm>
                <a:off x="2046" y="2059"/>
                <a:ext cx="17" cy="10"/>
              </a:xfrm>
              <a:custGeom>
                <a:avLst/>
                <a:gdLst>
                  <a:gd name="T0" fmla="*/ 0 w 7"/>
                  <a:gd name="T1" fmla="*/ 25 h 4"/>
                  <a:gd name="T2" fmla="*/ 41 w 7"/>
                  <a:gd name="T3" fmla="*/ 8 h 4"/>
                  <a:gd name="T4" fmla="*/ 0 60000 65536"/>
                  <a:gd name="T5" fmla="*/ 0 60000 65536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4">
                    <a:moveTo>
                      <a:pt x="0" y="4"/>
                    </a:moveTo>
                    <a:cubicBezTo>
                      <a:pt x="2" y="1"/>
                      <a:pt x="4" y="0"/>
                      <a:pt x="7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99" name="Freeform 184"/>
              <p:cNvSpPr/>
              <p:nvPr/>
            </p:nvSpPr>
            <p:spPr bwMode="auto">
              <a:xfrm>
                <a:off x="2324" y="1880"/>
                <a:ext cx="12" cy="67"/>
              </a:xfrm>
              <a:custGeom>
                <a:avLst/>
                <a:gdLst>
                  <a:gd name="T0" fmla="*/ 0 w 5"/>
                  <a:gd name="T1" fmla="*/ 0 h 25"/>
                  <a:gd name="T2" fmla="*/ 12 w 5"/>
                  <a:gd name="T3" fmla="*/ 180 h 25"/>
                  <a:gd name="T4" fmla="*/ 0 60000 65536"/>
                  <a:gd name="T5" fmla="*/ 0 60000 65536"/>
                  <a:gd name="T6" fmla="*/ 0 w 5"/>
                  <a:gd name="T7" fmla="*/ 0 h 25"/>
                  <a:gd name="T8" fmla="*/ 5 w 5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5">
                    <a:moveTo>
                      <a:pt x="0" y="0"/>
                    </a:moveTo>
                    <a:cubicBezTo>
                      <a:pt x="5" y="6"/>
                      <a:pt x="4" y="18"/>
                      <a:pt x="2" y="2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0" name="Freeform 185"/>
              <p:cNvSpPr/>
              <p:nvPr/>
            </p:nvSpPr>
            <p:spPr bwMode="auto">
              <a:xfrm>
                <a:off x="2334" y="1920"/>
                <a:ext cx="27" cy="3"/>
              </a:xfrm>
              <a:custGeom>
                <a:avLst/>
                <a:gdLst>
                  <a:gd name="T0" fmla="*/ 0 w 11"/>
                  <a:gd name="T1" fmla="*/ 9 h 1"/>
                  <a:gd name="T2" fmla="*/ 66 w 11"/>
                  <a:gd name="T3" fmla="*/ 9 h 1"/>
                  <a:gd name="T4" fmla="*/ 0 60000 65536"/>
                  <a:gd name="T5" fmla="*/ 0 60000 65536"/>
                  <a:gd name="T6" fmla="*/ 0 w 11"/>
                  <a:gd name="T7" fmla="*/ 0 h 1"/>
                  <a:gd name="T8" fmla="*/ 11 w 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">
                    <a:moveTo>
                      <a:pt x="0" y="1"/>
                    </a:moveTo>
                    <a:cubicBezTo>
                      <a:pt x="3" y="0"/>
                      <a:pt x="7" y="0"/>
                      <a:pt x="11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1" name="Freeform 186"/>
              <p:cNvSpPr/>
              <p:nvPr/>
            </p:nvSpPr>
            <p:spPr bwMode="auto">
              <a:xfrm>
                <a:off x="2369" y="2091"/>
                <a:ext cx="52" cy="24"/>
              </a:xfrm>
              <a:custGeom>
                <a:avLst/>
                <a:gdLst>
                  <a:gd name="T0" fmla="*/ 0 w 21"/>
                  <a:gd name="T1" fmla="*/ 51 h 9"/>
                  <a:gd name="T2" fmla="*/ 129 w 21"/>
                  <a:gd name="T3" fmla="*/ 0 h 9"/>
                  <a:gd name="T4" fmla="*/ 0 60000 65536"/>
                  <a:gd name="T5" fmla="*/ 0 60000 65536"/>
                  <a:gd name="T6" fmla="*/ 0 w 21"/>
                  <a:gd name="T7" fmla="*/ 0 h 9"/>
                  <a:gd name="T8" fmla="*/ 21 w 21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9">
                    <a:moveTo>
                      <a:pt x="0" y="7"/>
                    </a:moveTo>
                    <a:cubicBezTo>
                      <a:pt x="7" y="9"/>
                      <a:pt x="16" y="4"/>
                      <a:pt x="21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2" name="Freeform 187"/>
              <p:cNvSpPr/>
              <p:nvPr/>
            </p:nvSpPr>
            <p:spPr bwMode="auto">
              <a:xfrm>
                <a:off x="2401" y="2107"/>
                <a:ext cx="5" cy="21"/>
              </a:xfrm>
              <a:custGeom>
                <a:avLst/>
                <a:gdLst>
                  <a:gd name="T0" fmla="*/ 0 w 2"/>
                  <a:gd name="T1" fmla="*/ 0 h 8"/>
                  <a:gd name="T2" fmla="*/ 13 w 2"/>
                  <a:gd name="T3" fmla="*/ 55 h 8"/>
                  <a:gd name="T4" fmla="*/ 0 60000 65536"/>
                  <a:gd name="T5" fmla="*/ 0 60000 65536"/>
                  <a:gd name="T6" fmla="*/ 0 w 2"/>
                  <a:gd name="T7" fmla="*/ 0 h 8"/>
                  <a:gd name="T8" fmla="*/ 2 w 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8">
                    <a:moveTo>
                      <a:pt x="0" y="0"/>
                    </a:moveTo>
                    <a:cubicBezTo>
                      <a:pt x="1" y="3"/>
                      <a:pt x="2" y="6"/>
                      <a:pt x="2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3" name="Freeform 188"/>
              <p:cNvSpPr/>
              <p:nvPr/>
            </p:nvSpPr>
            <p:spPr bwMode="auto">
              <a:xfrm>
                <a:off x="2259" y="2069"/>
                <a:ext cx="5" cy="51"/>
              </a:xfrm>
              <a:custGeom>
                <a:avLst/>
                <a:gdLst>
                  <a:gd name="T0" fmla="*/ 13 w 2"/>
                  <a:gd name="T1" fmla="*/ 0 h 19"/>
                  <a:gd name="T2" fmla="*/ 13 w 2"/>
                  <a:gd name="T3" fmla="*/ 137 h 19"/>
                  <a:gd name="T4" fmla="*/ 0 60000 65536"/>
                  <a:gd name="T5" fmla="*/ 0 60000 65536"/>
                  <a:gd name="T6" fmla="*/ 0 w 2"/>
                  <a:gd name="T7" fmla="*/ 0 h 19"/>
                  <a:gd name="T8" fmla="*/ 2 w 2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9">
                    <a:moveTo>
                      <a:pt x="2" y="0"/>
                    </a:moveTo>
                    <a:cubicBezTo>
                      <a:pt x="0" y="6"/>
                      <a:pt x="0" y="13"/>
                      <a:pt x="2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4" name="Freeform 189"/>
              <p:cNvSpPr/>
              <p:nvPr/>
            </p:nvSpPr>
            <p:spPr bwMode="auto">
              <a:xfrm>
                <a:off x="2244" y="2107"/>
                <a:ext cx="17" cy="1"/>
              </a:xfrm>
              <a:custGeom>
                <a:avLst/>
                <a:gdLst>
                  <a:gd name="T0" fmla="*/ 41 w 7"/>
                  <a:gd name="T1" fmla="*/ 0 h 1"/>
                  <a:gd name="T2" fmla="*/ 0 w 7"/>
                  <a:gd name="T3" fmla="*/ 0 h 1"/>
                  <a:gd name="T4" fmla="*/ 0 60000 65536"/>
                  <a:gd name="T5" fmla="*/ 0 60000 65536"/>
                  <a:gd name="T6" fmla="*/ 0 w 7"/>
                  <a:gd name="T7" fmla="*/ 0 h 1"/>
                  <a:gd name="T8" fmla="*/ 7 w 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5" name="Freeform 190"/>
              <p:cNvSpPr/>
              <p:nvPr/>
            </p:nvSpPr>
            <p:spPr bwMode="auto">
              <a:xfrm>
                <a:off x="2481" y="1893"/>
                <a:ext cx="10" cy="62"/>
              </a:xfrm>
              <a:custGeom>
                <a:avLst/>
                <a:gdLst>
                  <a:gd name="T0" fmla="*/ 0 w 4"/>
                  <a:gd name="T1" fmla="*/ 0 h 23"/>
                  <a:gd name="T2" fmla="*/ 0 w 4"/>
                  <a:gd name="T3" fmla="*/ 167 h 23"/>
                  <a:gd name="T4" fmla="*/ 0 60000 65536"/>
                  <a:gd name="T5" fmla="*/ 0 60000 65536"/>
                  <a:gd name="T6" fmla="*/ 0 w 4"/>
                  <a:gd name="T7" fmla="*/ 0 h 23"/>
                  <a:gd name="T8" fmla="*/ 4 w 4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">
                    <a:moveTo>
                      <a:pt x="0" y="0"/>
                    </a:moveTo>
                    <a:cubicBezTo>
                      <a:pt x="4" y="7"/>
                      <a:pt x="4" y="16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6" name="Freeform 191"/>
              <p:cNvSpPr/>
              <p:nvPr/>
            </p:nvSpPr>
            <p:spPr bwMode="auto">
              <a:xfrm>
                <a:off x="2491" y="1925"/>
                <a:ext cx="25" cy="6"/>
              </a:xfrm>
              <a:custGeom>
                <a:avLst/>
                <a:gdLst>
                  <a:gd name="T0" fmla="*/ 0 w 10"/>
                  <a:gd name="T1" fmla="*/ 18 h 2"/>
                  <a:gd name="T2" fmla="*/ 63 w 10"/>
                  <a:gd name="T3" fmla="*/ 9 h 2"/>
                  <a:gd name="T4" fmla="*/ 0 60000 65536"/>
                  <a:gd name="T5" fmla="*/ 0 60000 65536"/>
                  <a:gd name="T6" fmla="*/ 0 w 10"/>
                  <a:gd name="T7" fmla="*/ 0 h 2"/>
                  <a:gd name="T8" fmla="*/ 10 w 10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">
                    <a:moveTo>
                      <a:pt x="0" y="2"/>
                    </a:moveTo>
                    <a:cubicBezTo>
                      <a:pt x="3" y="1"/>
                      <a:pt x="6" y="0"/>
                      <a:pt x="1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7" name="Freeform 192"/>
              <p:cNvSpPr/>
              <p:nvPr/>
            </p:nvSpPr>
            <p:spPr bwMode="auto">
              <a:xfrm>
                <a:off x="2601" y="1840"/>
                <a:ext cx="35" cy="24"/>
              </a:xfrm>
              <a:custGeom>
                <a:avLst/>
                <a:gdLst>
                  <a:gd name="T0" fmla="*/ 0 w 14"/>
                  <a:gd name="T1" fmla="*/ 56 h 9"/>
                  <a:gd name="T2" fmla="*/ 88 w 14"/>
                  <a:gd name="T3" fmla="*/ 0 h 9"/>
                  <a:gd name="T4" fmla="*/ 0 60000 65536"/>
                  <a:gd name="T5" fmla="*/ 0 60000 65536"/>
                  <a:gd name="T6" fmla="*/ 0 w 14"/>
                  <a:gd name="T7" fmla="*/ 0 h 9"/>
                  <a:gd name="T8" fmla="*/ 14 w 14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9">
                    <a:moveTo>
                      <a:pt x="0" y="8"/>
                    </a:moveTo>
                    <a:cubicBezTo>
                      <a:pt x="6" y="9"/>
                      <a:pt x="13" y="7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8" name="Freeform 193"/>
              <p:cNvSpPr/>
              <p:nvPr/>
            </p:nvSpPr>
            <p:spPr bwMode="auto">
              <a:xfrm>
                <a:off x="2624" y="1859"/>
                <a:ext cx="7" cy="24"/>
              </a:xfrm>
              <a:custGeom>
                <a:avLst/>
                <a:gdLst>
                  <a:gd name="T0" fmla="*/ 0 w 3"/>
                  <a:gd name="T1" fmla="*/ 0 h 9"/>
                  <a:gd name="T2" fmla="*/ 16 w 3"/>
                  <a:gd name="T3" fmla="*/ 64 h 9"/>
                  <a:gd name="T4" fmla="*/ 0 60000 65536"/>
                  <a:gd name="T5" fmla="*/ 0 60000 65536"/>
                  <a:gd name="T6" fmla="*/ 0 w 3"/>
                  <a:gd name="T7" fmla="*/ 0 h 9"/>
                  <a:gd name="T8" fmla="*/ 3 w 3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9">
                    <a:moveTo>
                      <a:pt x="0" y="0"/>
                    </a:moveTo>
                    <a:cubicBezTo>
                      <a:pt x="1" y="3"/>
                      <a:pt x="2" y="6"/>
                      <a:pt x="3" y="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09" name="Freeform 194"/>
              <p:cNvSpPr/>
              <p:nvPr/>
            </p:nvSpPr>
            <p:spPr bwMode="auto">
              <a:xfrm>
                <a:off x="2581" y="2048"/>
                <a:ext cx="50" cy="13"/>
              </a:xfrm>
              <a:custGeom>
                <a:avLst/>
                <a:gdLst>
                  <a:gd name="T0" fmla="*/ 0 w 20"/>
                  <a:gd name="T1" fmla="*/ 8 h 5"/>
                  <a:gd name="T2" fmla="*/ 125 w 20"/>
                  <a:gd name="T3" fmla="*/ 0 h 5"/>
                  <a:gd name="T4" fmla="*/ 0 60000 65536"/>
                  <a:gd name="T5" fmla="*/ 0 60000 65536"/>
                  <a:gd name="T6" fmla="*/ 0 w 20"/>
                  <a:gd name="T7" fmla="*/ 0 h 5"/>
                  <a:gd name="T8" fmla="*/ 20 w 20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5">
                    <a:moveTo>
                      <a:pt x="0" y="1"/>
                    </a:moveTo>
                    <a:cubicBezTo>
                      <a:pt x="5" y="5"/>
                      <a:pt x="14" y="2"/>
                      <a:pt x="2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0" name="Freeform 195"/>
              <p:cNvSpPr/>
              <p:nvPr/>
            </p:nvSpPr>
            <p:spPr bwMode="auto">
              <a:xfrm>
                <a:off x="2606" y="2056"/>
                <a:ext cx="1" cy="24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4 h 9"/>
                  <a:gd name="T4" fmla="*/ 0 60000 65536"/>
                  <a:gd name="T5" fmla="*/ 0 60000 65536"/>
                  <a:gd name="T6" fmla="*/ 0 w 1"/>
                  <a:gd name="T7" fmla="*/ 0 h 9"/>
                  <a:gd name="T8" fmla="*/ 1 w 1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1" name="Freeform 196"/>
              <p:cNvSpPr/>
              <p:nvPr/>
            </p:nvSpPr>
            <p:spPr bwMode="auto">
              <a:xfrm>
                <a:off x="2691" y="1917"/>
                <a:ext cx="8" cy="48"/>
              </a:xfrm>
              <a:custGeom>
                <a:avLst/>
                <a:gdLst>
                  <a:gd name="T0" fmla="*/ 13 w 3"/>
                  <a:gd name="T1" fmla="*/ 0 h 18"/>
                  <a:gd name="T2" fmla="*/ 0 w 3"/>
                  <a:gd name="T3" fmla="*/ 128 h 18"/>
                  <a:gd name="T4" fmla="*/ 0 60000 65536"/>
                  <a:gd name="T5" fmla="*/ 0 60000 65536"/>
                  <a:gd name="T6" fmla="*/ 0 w 3"/>
                  <a:gd name="T7" fmla="*/ 0 h 18"/>
                  <a:gd name="T8" fmla="*/ 3 w 3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8">
                    <a:moveTo>
                      <a:pt x="2" y="0"/>
                    </a:moveTo>
                    <a:cubicBezTo>
                      <a:pt x="3" y="6"/>
                      <a:pt x="1" y="12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2" name="Freeform 197"/>
              <p:cNvSpPr/>
              <p:nvPr/>
            </p:nvSpPr>
            <p:spPr bwMode="auto">
              <a:xfrm>
                <a:off x="2696" y="1949"/>
                <a:ext cx="20" cy="1"/>
              </a:xfrm>
              <a:custGeom>
                <a:avLst/>
                <a:gdLst>
                  <a:gd name="T0" fmla="*/ 0 w 8"/>
                  <a:gd name="T1" fmla="*/ 0 h 1"/>
                  <a:gd name="T2" fmla="*/ 50 w 8"/>
                  <a:gd name="T3" fmla="*/ 0 h 1"/>
                  <a:gd name="T4" fmla="*/ 0 60000 65536"/>
                  <a:gd name="T5" fmla="*/ 0 60000 65536"/>
                  <a:gd name="T6" fmla="*/ 0 w 8"/>
                  <a:gd name="T7" fmla="*/ 0 h 1"/>
                  <a:gd name="T8" fmla="*/ 8 w 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">
                    <a:moveTo>
                      <a:pt x="0" y="0"/>
                    </a:moveTo>
                    <a:cubicBezTo>
                      <a:pt x="3" y="0"/>
                      <a:pt x="6" y="0"/>
                      <a:pt x="8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3" name="Freeform 198"/>
              <p:cNvSpPr/>
              <p:nvPr/>
            </p:nvSpPr>
            <p:spPr bwMode="auto">
              <a:xfrm>
                <a:off x="2711" y="2181"/>
                <a:ext cx="20" cy="43"/>
              </a:xfrm>
              <a:custGeom>
                <a:avLst/>
                <a:gdLst>
                  <a:gd name="T0" fmla="*/ 43 w 8"/>
                  <a:gd name="T1" fmla="*/ 0 h 16"/>
                  <a:gd name="T2" fmla="*/ 0 w 8"/>
                  <a:gd name="T3" fmla="*/ 116 h 16"/>
                  <a:gd name="T4" fmla="*/ 0 60000 65536"/>
                  <a:gd name="T5" fmla="*/ 0 60000 65536"/>
                  <a:gd name="T6" fmla="*/ 0 w 8"/>
                  <a:gd name="T7" fmla="*/ 0 h 16"/>
                  <a:gd name="T8" fmla="*/ 8 w 8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6">
                    <a:moveTo>
                      <a:pt x="7" y="0"/>
                    </a:moveTo>
                    <a:cubicBezTo>
                      <a:pt x="8" y="5"/>
                      <a:pt x="5" y="13"/>
                      <a:pt x="0" y="1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4" name="Freeform 199"/>
              <p:cNvSpPr/>
              <p:nvPr/>
            </p:nvSpPr>
            <p:spPr bwMode="auto">
              <a:xfrm>
                <a:off x="2726" y="2213"/>
                <a:ext cx="15" cy="11"/>
              </a:xfrm>
              <a:custGeom>
                <a:avLst/>
                <a:gdLst>
                  <a:gd name="T0" fmla="*/ 0 w 6"/>
                  <a:gd name="T1" fmla="*/ 0 h 4"/>
                  <a:gd name="T2" fmla="*/ 38 w 6"/>
                  <a:gd name="T3" fmla="*/ 30 h 4"/>
                  <a:gd name="T4" fmla="*/ 0 60000 65536"/>
                  <a:gd name="T5" fmla="*/ 0 60000 65536"/>
                  <a:gd name="T6" fmla="*/ 0 w 6"/>
                  <a:gd name="T7" fmla="*/ 0 h 4"/>
                  <a:gd name="T8" fmla="*/ 6 w 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5" name="Freeform 200"/>
              <p:cNvSpPr/>
              <p:nvPr/>
            </p:nvSpPr>
            <p:spPr bwMode="auto">
              <a:xfrm>
                <a:off x="2529" y="2200"/>
                <a:ext cx="40" cy="13"/>
              </a:xfrm>
              <a:custGeom>
                <a:avLst/>
                <a:gdLst>
                  <a:gd name="T0" fmla="*/ 0 w 16"/>
                  <a:gd name="T1" fmla="*/ 13 h 5"/>
                  <a:gd name="T2" fmla="*/ 100 w 16"/>
                  <a:gd name="T3" fmla="*/ 0 h 5"/>
                  <a:gd name="T4" fmla="*/ 0 60000 65536"/>
                  <a:gd name="T5" fmla="*/ 0 60000 65536"/>
                  <a:gd name="T6" fmla="*/ 0 w 16"/>
                  <a:gd name="T7" fmla="*/ 0 h 5"/>
                  <a:gd name="T8" fmla="*/ 16 w 16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5">
                    <a:moveTo>
                      <a:pt x="0" y="2"/>
                    </a:moveTo>
                    <a:cubicBezTo>
                      <a:pt x="4" y="5"/>
                      <a:pt x="11" y="2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6" name="Freeform 201"/>
              <p:cNvSpPr/>
              <p:nvPr/>
            </p:nvSpPr>
            <p:spPr bwMode="auto">
              <a:xfrm>
                <a:off x="2551" y="2211"/>
                <a:ext cx="1" cy="18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46 h 7"/>
                  <a:gd name="T4" fmla="*/ 0 60000 65536"/>
                  <a:gd name="T5" fmla="*/ 0 60000 65536"/>
                  <a:gd name="T6" fmla="*/ 0 w 1"/>
                  <a:gd name="T7" fmla="*/ 0 h 7"/>
                  <a:gd name="T8" fmla="*/ 1 w 1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7" name="Freeform 202"/>
              <p:cNvSpPr/>
              <p:nvPr/>
            </p:nvSpPr>
            <p:spPr bwMode="auto">
              <a:xfrm>
                <a:off x="2086" y="2237"/>
                <a:ext cx="55" cy="14"/>
              </a:xfrm>
              <a:custGeom>
                <a:avLst/>
                <a:gdLst>
                  <a:gd name="T0" fmla="*/ 0 w 22"/>
                  <a:gd name="T1" fmla="*/ 39 h 5"/>
                  <a:gd name="T2" fmla="*/ 138 w 22"/>
                  <a:gd name="T3" fmla="*/ 8 h 5"/>
                  <a:gd name="T4" fmla="*/ 0 60000 65536"/>
                  <a:gd name="T5" fmla="*/ 0 60000 65536"/>
                  <a:gd name="T6" fmla="*/ 0 w 22"/>
                  <a:gd name="T7" fmla="*/ 0 h 5"/>
                  <a:gd name="T8" fmla="*/ 22 w 2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5">
                    <a:moveTo>
                      <a:pt x="0" y="5"/>
                    </a:moveTo>
                    <a:cubicBezTo>
                      <a:pt x="6" y="0"/>
                      <a:pt x="15" y="0"/>
                      <a:pt x="22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8" name="Freeform 203"/>
              <p:cNvSpPr/>
              <p:nvPr/>
            </p:nvSpPr>
            <p:spPr bwMode="auto">
              <a:xfrm>
                <a:off x="2108" y="2224"/>
                <a:ext cx="5" cy="16"/>
              </a:xfrm>
              <a:custGeom>
                <a:avLst/>
                <a:gdLst>
                  <a:gd name="T0" fmla="*/ 0 w 2"/>
                  <a:gd name="T1" fmla="*/ 0 h 6"/>
                  <a:gd name="T2" fmla="*/ 13 w 2"/>
                  <a:gd name="T3" fmla="*/ 43 h 6"/>
                  <a:gd name="T4" fmla="*/ 0 60000 65536"/>
                  <a:gd name="T5" fmla="*/ 0 60000 6553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6">
                    <a:moveTo>
                      <a:pt x="0" y="0"/>
                    </a:moveTo>
                    <a:cubicBezTo>
                      <a:pt x="1" y="2"/>
                      <a:pt x="2" y="4"/>
                      <a:pt x="2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9" name="Freeform 204"/>
              <p:cNvSpPr/>
              <p:nvPr/>
            </p:nvSpPr>
            <p:spPr bwMode="auto">
              <a:xfrm>
                <a:off x="2331" y="2283"/>
                <a:ext cx="8" cy="37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98 h 14"/>
                  <a:gd name="T4" fmla="*/ 0 60000 65536"/>
                  <a:gd name="T5" fmla="*/ 0 60000 65536"/>
                  <a:gd name="T6" fmla="*/ 0 w 3"/>
                  <a:gd name="T7" fmla="*/ 0 h 14"/>
                  <a:gd name="T8" fmla="*/ 3 w 3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4">
                    <a:moveTo>
                      <a:pt x="0" y="0"/>
                    </a:moveTo>
                    <a:cubicBezTo>
                      <a:pt x="3" y="3"/>
                      <a:pt x="3" y="10"/>
                      <a:pt x="0" y="1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8" name="Group 205"/>
            <p:cNvGrpSpPr/>
            <p:nvPr/>
          </p:nvGrpSpPr>
          <p:grpSpPr bwMode="auto">
            <a:xfrm>
              <a:off x="1931" y="1395"/>
              <a:ext cx="1875" cy="1610"/>
              <a:chOff x="1931" y="1395"/>
              <a:chExt cx="1875" cy="1610"/>
            </a:xfrm>
          </p:grpSpPr>
          <p:sp>
            <p:nvSpPr>
              <p:cNvPr id="120" name="Freeform 206"/>
              <p:cNvSpPr/>
              <p:nvPr/>
            </p:nvSpPr>
            <p:spPr bwMode="auto">
              <a:xfrm>
                <a:off x="2336" y="2304"/>
                <a:ext cx="28" cy="3"/>
              </a:xfrm>
              <a:custGeom>
                <a:avLst/>
                <a:gdLst>
                  <a:gd name="T0" fmla="*/ 0 w 11"/>
                  <a:gd name="T1" fmla="*/ 9 h 1"/>
                  <a:gd name="T2" fmla="*/ 71 w 11"/>
                  <a:gd name="T3" fmla="*/ 0 h 1"/>
                  <a:gd name="T4" fmla="*/ 0 60000 65536"/>
                  <a:gd name="T5" fmla="*/ 0 60000 65536"/>
                  <a:gd name="T6" fmla="*/ 0 w 11"/>
                  <a:gd name="T7" fmla="*/ 0 h 1"/>
                  <a:gd name="T8" fmla="*/ 11 w 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">
                    <a:moveTo>
                      <a:pt x="0" y="1"/>
                    </a:moveTo>
                    <a:cubicBezTo>
                      <a:pt x="3" y="1"/>
                      <a:pt x="7" y="0"/>
                      <a:pt x="11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1" name="Freeform 207"/>
              <p:cNvSpPr/>
              <p:nvPr/>
            </p:nvSpPr>
            <p:spPr bwMode="auto">
              <a:xfrm>
                <a:off x="2504" y="2307"/>
                <a:ext cx="50" cy="24"/>
              </a:xfrm>
              <a:custGeom>
                <a:avLst/>
                <a:gdLst>
                  <a:gd name="T0" fmla="*/ 0 w 20"/>
                  <a:gd name="T1" fmla="*/ 0 h 9"/>
                  <a:gd name="T2" fmla="*/ 125 w 20"/>
                  <a:gd name="T3" fmla="*/ 64 h 9"/>
                  <a:gd name="T4" fmla="*/ 0 60000 65536"/>
                  <a:gd name="T5" fmla="*/ 0 60000 65536"/>
                  <a:gd name="T6" fmla="*/ 0 w 20"/>
                  <a:gd name="T7" fmla="*/ 0 h 9"/>
                  <a:gd name="T8" fmla="*/ 20 w 20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9">
                    <a:moveTo>
                      <a:pt x="0" y="0"/>
                    </a:moveTo>
                    <a:cubicBezTo>
                      <a:pt x="7" y="0"/>
                      <a:pt x="15" y="3"/>
                      <a:pt x="20" y="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2" name="Freeform 208"/>
              <p:cNvSpPr/>
              <p:nvPr/>
            </p:nvSpPr>
            <p:spPr bwMode="auto">
              <a:xfrm>
                <a:off x="2541" y="2301"/>
                <a:ext cx="18" cy="16"/>
              </a:xfrm>
              <a:custGeom>
                <a:avLst/>
                <a:gdLst>
                  <a:gd name="T0" fmla="*/ 0 w 7"/>
                  <a:gd name="T1" fmla="*/ 43 h 6"/>
                  <a:gd name="T2" fmla="*/ 46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0" y="6"/>
                    </a:moveTo>
                    <a:cubicBezTo>
                      <a:pt x="1" y="3"/>
                      <a:pt x="4" y="2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" name="Freeform 209"/>
              <p:cNvSpPr/>
              <p:nvPr/>
            </p:nvSpPr>
            <p:spPr bwMode="auto">
              <a:xfrm>
                <a:off x="2674" y="2365"/>
                <a:ext cx="10" cy="35"/>
              </a:xfrm>
              <a:custGeom>
                <a:avLst/>
                <a:gdLst>
                  <a:gd name="T0" fmla="*/ 0 w 4"/>
                  <a:gd name="T1" fmla="*/ 0 h 13"/>
                  <a:gd name="T2" fmla="*/ 18 w 4"/>
                  <a:gd name="T3" fmla="*/ 94 h 13"/>
                  <a:gd name="T4" fmla="*/ 0 60000 65536"/>
                  <a:gd name="T5" fmla="*/ 0 60000 65536"/>
                  <a:gd name="T6" fmla="*/ 0 w 4"/>
                  <a:gd name="T7" fmla="*/ 0 h 13"/>
                  <a:gd name="T8" fmla="*/ 4 w 4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3">
                    <a:moveTo>
                      <a:pt x="0" y="0"/>
                    </a:moveTo>
                    <a:cubicBezTo>
                      <a:pt x="2" y="4"/>
                      <a:pt x="4" y="8"/>
                      <a:pt x="3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4" name="Freeform 210"/>
              <p:cNvSpPr/>
              <p:nvPr/>
            </p:nvSpPr>
            <p:spPr bwMode="auto">
              <a:xfrm>
                <a:off x="2684" y="2381"/>
                <a:ext cx="20" cy="8"/>
              </a:xfrm>
              <a:custGeom>
                <a:avLst/>
                <a:gdLst>
                  <a:gd name="T0" fmla="*/ 0 w 8"/>
                  <a:gd name="T1" fmla="*/ 21 h 3"/>
                  <a:gd name="T2" fmla="*/ 50 w 8"/>
                  <a:gd name="T3" fmla="*/ 0 h 3"/>
                  <a:gd name="T4" fmla="*/ 0 60000 65536"/>
                  <a:gd name="T5" fmla="*/ 0 60000 65536"/>
                  <a:gd name="T6" fmla="*/ 0 w 8"/>
                  <a:gd name="T7" fmla="*/ 0 h 3"/>
                  <a:gd name="T8" fmla="*/ 8 w 8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">
                    <a:moveTo>
                      <a:pt x="0" y="3"/>
                    </a:move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5" name="Freeform 211"/>
              <p:cNvSpPr/>
              <p:nvPr/>
            </p:nvSpPr>
            <p:spPr bwMode="auto">
              <a:xfrm>
                <a:off x="2779" y="2469"/>
                <a:ext cx="15" cy="54"/>
              </a:xfrm>
              <a:custGeom>
                <a:avLst/>
                <a:gdLst>
                  <a:gd name="T0" fmla="*/ 25 w 6"/>
                  <a:gd name="T1" fmla="*/ 0 h 20"/>
                  <a:gd name="T2" fmla="*/ 0 w 6"/>
                  <a:gd name="T3" fmla="*/ 146 h 20"/>
                  <a:gd name="T4" fmla="*/ 0 60000 65536"/>
                  <a:gd name="T5" fmla="*/ 0 60000 65536"/>
                  <a:gd name="T6" fmla="*/ 0 w 6"/>
                  <a:gd name="T7" fmla="*/ 0 h 20"/>
                  <a:gd name="T8" fmla="*/ 6 w 6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0">
                    <a:moveTo>
                      <a:pt x="4" y="0"/>
                    </a:moveTo>
                    <a:cubicBezTo>
                      <a:pt x="6" y="7"/>
                      <a:pt x="5" y="14"/>
                      <a:pt x="0" y="2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6" name="Freeform 212"/>
              <p:cNvSpPr/>
              <p:nvPr/>
            </p:nvSpPr>
            <p:spPr bwMode="auto">
              <a:xfrm>
                <a:off x="2791" y="2504"/>
                <a:ext cx="18" cy="5"/>
              </a:xfrm>
              <a:custGeom>
                <a:avLst/>
                <a:gdLst>
                  <a:gd name="T0" fmla="*/ 0 w 7"/>
                  <a:gd name="T1" fmla="*/ 8 h 2"/>
                  <a:gd name="T2" fmla="*/ 46 w 7"/>
                  <a:gd name="T3" fmla="*/ 13 h 2"/>
                  <a:gd name="T4" fmla="*/ 0 60000 65536"/>
                  <a:gd name="T5" fmla="*/ 0 60000 65536"/>
                  <a:gd name="T6" fmla="*/ 0 w 7"/>
                  <a:gd name="T7" fmla="*/ 0 h 2"/>
                  <a:gd name="T8" fmla="*/ 7 w 7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">
                    <a:moveTo>
                      <a:pt x="0" y="1"/>
                    </a:moveTo>
                    <a:cubicBezTo>
                      <a:pt x="2" y="0"/>
                      <a:pt x="5" y="1"/>
                      <a:pt x="7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7" name="Freeform 213"/>
              <p:cNvSpPr/>
              <p:nvPr/>
            </p:nvSpPr>
            <p:spPr bwMode="auto">
              <a:xfrm>
                <a:off x="2449" y="2395"/>
                <a:ext cx="17" cy="32"/>
              </a:xfrm>
              <a:custGeom>
                <a:avLst/>
                <a:gdLst>
                  <a:gd name="T0" fmla="*/ 0 w 7"/>
                  <a:gd name="T1" fmla="*/ 0 h 12"/>
                  <a:gd name="T2" fmla="*/ 41 w 7"/>
                  <a:gd name="T3" fmla="*/ 85 h 12"/>
                  <a:gd name="T4" fmla="*/ 0 60000 65536"/>
                  <a:gd name="T5" fmla="*/ 0 60000 65536"/>
                  <a:gd name="T6" fmla="*/ 0 w 7"/>
                  <a:gd name="T7" fmla="*/ 0 h 12"/>
                  <a:gd name="T8" fmla="*/ 7 w 7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2">
                    <a:moveTo>
                      <a:pt x="0" y="0"/>
                    </a:moveTo>
                    <a:cubicBezTo>
                      <a:pt x="2" y="5"/>
                      <a:pt x="3" y="10"/>
                      <a:pt x="7" y="1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8" name="Freeform 214"/>
              <p:cNvSpPr/>
              <p:nvPr/>
            </p:nvSpPr>
            <p:spPr bwMode="auto">
              <a:xfrm>
                <a:off x="2441" y="2421"/>
                <a:ext cx="15" cy="11"/>
              </a:xfrm>
              <a:custGeom>
                <a:avLst/>
                <a:gdLst>
                  <a:gd name="T0" fmla="*/ 38 w 6"/>
                  <a:gd name="T1" fmla="*/ 0 h 4"/>
                  <a:gd name="T2" fmla="*/ 0 w 6"/>
                  <a:gd name="T3" fmla="*/ 30 h 4"/>
                  <a:gd name="T4" fmla="*/ 0 60000 65536"/>
                  <a:gd name="T5" fmla="*/ 0 60000 65536"/>
                  <a:gd name="T6" fmla="*/ 0 w 6"/>
                  <a:gd name="T7" fmla="*/ 0 h 4"/>
                  <a:gd name="T8" fmla="*/ 6 w 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">
                    <a:moveTo>
                      <a:pt x="6" y="0"/>
                    </a:moveTo>
                    <a:cubicBezTo>
                      <a:pt x="3" y="0"/>
                      <a:pt x="1" y="1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9" name="Freeform 215"/>
              <p:cNvSpPr/>
              <p:nvPr/>
            </p:nvSpPr>
            <p:spPr bwMode="auto">
              <a:xfrm>
                <a:off x="2644" y="2467"/>
                <a:ext cx="32" cy="32"/>
              </a:xfrm>
              <a:custGeom>
                <a:avLst/>
                <a:gdLst>
                  <a:gd name="T0" fmla="*/ 0 w 13"/>
                  <a:gd name="T1" fmla="*/ 0 h 12"/>
                  <a:gd name="T2" fmla="*/ 79 w 13"/>
                  <a:gd name="T3" fmla="*/ 85 h 12"/>
                  <a:gd name="T4" fmla="*/ 0 60000 65536"/>
                  <a:gd name="T5" fmla="*/ 0 60000 65536"/>
                  <a:gd name="T6" fmla="*/ 0 w 13"/>
                  <a:gd name="T7" fmla="*/ 0 h 12"/>
                  <a:gd name="T8" fmla="*/ 13 w 13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2">
                    <a:moveTo>
                      <a:pt x="0" y="0"/>
                    </a:moveTo>
                    <a:cubicBezTo>
                      <a:pt x="1" y="7"/>
                      <a:pt x="6" y="11"/>
                      <a:pt x="13" y="1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0" name="Freeform 216"/>
              <p:cNvSpPr/>
              <p:nvPr/>
            </p:nvSpPr>
            <p:spPr bwMode="auto">
              <a:xfrm>
                <a:off x="2644" y="2491"/>
                <a:ext cx="12" cy="18"/>
              </a:xfrm>
              <a:custGeom>
                <a:avLst/>
                <a:gdLst>
                  <a:gd name="T0" fmla="*/ 29 w 5"/>
                  <a:gd name="T1" fmla="*/ 0 h 7"/>
                  <a:gd name="T2" fmla="*/ 0 w 5"/>
                  <a:gd name="T3" fmla="*/ 46 h 7"/>
                  <a:gd name="T4" fmla="*/ 0 60000 65536"/>
                  <a:gd name="T5" fmla="*/ 0 60000 65536"/>
                  <a:gd name="T6" fmla="*/ 0 w 5"/>
                  <a:gd name="T7" fmla="*/ 0 h 7"/>
                  <a:gd name="T8" fmla="*/ 5 w 5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7">
                    <a:moveTo>
                      <a:pt x="5" y="0"/>
                    </a:moveTo>
                    <a:cubicBezTo>
                      <a:pt x="3" y="2"/>
                      <a:pt x="1" y="4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1" name="Freeform 217"/>
              <p:cNvSpPr/>
              <p:nvPr/>
            </p:nvSpPr>
            <p:spPr bwMode="auto">
              <a:xfrm>
                <a:off x="1986" y="2325"/>
                <a:ext cx="20" cy="48"/>
              </a:xfrm>
              <a:custGeom>
                <a:avLst/>
                <a:gdLst>
                  <a:gd name="T0" fmla="*/ 0 w 8"/>
                  <a:gd name="T1" fmla="*/ 0 h 18"/>
                  <a:gd name="T2" fmla="*/ 50 w 8"/>
                  <a:gd name="T3" fmla="*/ 128 h 18"/>
                  <a:gd name="T4" fmla="*/ 0 60000 65536"/>
                  <a:gd name="T5" fmla="*/ 0 60000 65536"/>
                  <a:gd name="T6" fmla="*/ 0 w 8"/>
                  <a:gd name="T7" fmla="*/ 0 h 18"/>
                  <a:gd name="T8" fmla="*/ 8 w 8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8">
                    <a:moveTo>
                      <a:pt x="0" y="0"/>
                    </a:moveTo>
                    <a:cubicBezTo>
                      <a:pt x="0" y="7"/>
                      <a:pt x="3" y="14"/>
                      <a:pt x="8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2" name="Freeform 218"/>
              <p:cNvSpPr/>
              <p:nvPr/>
            </p:nvSpPr>
            <p:spPr bwMode="auto">
              <a:xfrm>
                <a:off x="1983" y="2363"/>
                <a:ext cx="13" cy="10"/>
              </a:xfrm>
              <a:custGeom>
                <a:avLst/>
                <a:gdLst>
                  <a:gd name="T0" fmla="*/ 34 w 5"/>
                  <a:gd name="T1" fmla="*/ 0 h 4"/>
                  <a:gd name="T2" fmla="*/ 0 w 5"/>
                  <a:gd name="T3" fmla="*/ 25 h 4"/>
                  <a:gd name="T4" fmla="*/ 0 60000 65536"/>
                  <a:gd name="T5" fmla="*/ 0 60000 65536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4">
                    <a:moveTo>
                      <a:pt x="5" y="0"/>
                    </a:moveTo>
                    <a:cubicBezTo>
                      <a:pt x="3" y="1"/>
                      <a:pt x="1" y="2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3" name="Freeform 219"/>
              <p:cNvSpPr/>
              <p:nvPr/>
            </p:nvSpPr>
            <p:spPr bwMode="auto">
              <a:xfrm>
                <a:off x="2128" y="2339"/>
                <a:ext cx="38" cy="24"/>
              </a:xfrm>
              <a:custGeom>
                <a:avLst/>
                <a:gdLst>
                  <a:gd name="T0" fmla="*/ 0 w 15"/>
                  <a:gd name="T1" fmla="*/ 51 h 9"/>
                  <a:gd name="T2" fmla="*/ 96 w 15"/>
                  <a:gd name="T3" fmla="*/ 0 h 9"/>
                  <a:gd name="T4" fmla="*/ 0 60000 65536"/>
                  <a:gd name="T5" fmla="*/ 0 60000 65536"/>
                  <a:gd name="T6" fmla="*/ 0 w 15"/>
                  <a:gd name="T7" fmla="*/ 0 h 9"/>
                  <a:gd name="T8" fmla="*/ 15 w 15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9">
                    <a:moveTo>
                      <a:pt x="0" y="7"/>
                    </a:moveTo>
                    <a:cubicBezTo>
                      <a:pt x="5" y="9"/>
                      <a:pt x="12" y="4"/>
                      <a:pt x="15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4" name="Freeform 220"/>
              <p:cNvSpPr/>
              <p:nvPr/>
            </p:nvSpPr>
            <p:spPr bwMode="auto">
              <a:xfrm>
                <a:off x="2146" y="2360"/>
                <a:ext cx="12" cy="21"/>
              </a:xfrm>
              <a:custGeom>
                <a:avLst/>
                <a:gdLst>
                  <a:gd name="T0" fmla="*/ 0 w 5"/>
                  <a:gd name="T1" fmla="*/ 0 h 8"/>
                  <a:gd name="T2" fmla="*/ 29 w 5"/>
                  <a:gd name="T3" fmla="*/ 55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0" y="0"/>
                    </a:moveTo>
                    <a:cubicBezTo>
                      <a:pt x="2" y="3"/>
                      <a:pt x="3" y="5"/>
                      <a:pt x="5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5" name="Freeform 221"/>
              <p:cNvSpPr/>
              <p:nvPr/>
            </p:nvSpPr>
            <p:spPr bwMode="auto">
              <a:xfrm>
                <a:off x="2281" y="2389"/>
                <a:ext cx="28" cy="38"/>
              </a:xfrm>
              <a:custGeom>
                <a:avLst/>
                <a:gdLst>
                  <a:gd name="T0" fmla="*/ 71 w 11"/>
                  <a:gd name="T1" fmla="*/ 0 h 14"/>
                  <a:gd name="T2" fmla="*/ 0 w 11"/>
                  <a:gd name="T3" fmla="*/ 103 h 14"/>
                  <a:gd name="T4" fmla="*/ 0 60000 65536"/>
                  <a:gd name="T5" fmla="*/ 0 60000 65536"/>
                  <a:gd name="T6" fmla="*/ 0 w 11"/>
                  <a:gd name="T7" fmla="*/ 0 h 14"/>
                  <a:gd name="T8" fmla="*/ 11 w 1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4">
                    <a:moveTo>
                      <a:pt x="11" y="0"/>
                    </a:moveTo>
                    <a:cubicBezTo>
                      <a:pt x="11" y="7"/>
                      <a:pt x="6" y="11"/>
                      <a:pt x="0" y="1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6" name="Freeform 222"/>
              <p:cNvSpPr/>
              <p:nvPr/>
            </p:nvSpPr>
            <p:spPr bwMode="auto">
              <a:xfrm>
                <a:off x="2296" y="2421"/>
                <a:ext cx="13" cy="16"/>
              </a:xfrm>
              <a:custGeom>
                <a:avLst/>
                <a:gdLst>
                  <a:gd name="T0" fmla="*/ 0 w 5"/>
                  <a:gd name="T1" fmla="*/ 0 h 6"/>
                  <a:gd name="T2" fmla="*/ 34 w 5"/>
                  <a:gd name="T3" fmla="*/ 43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0"/>
                    </a:moveTo>
                    <a:cubicBezTo>
                      <a:pt x="2" y="2"/>
                      <a:pt x="3" y="4"/>
                      <a:pt x="5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7" name="Freeform 223"/>
              <p:cNvSpPr/>
              <p:nvPr/>
            </p:nvSpPr>
            <p:spPr bwMode="auto">
              <a:xfrm>
                <a:off x="2184" y="2493"/>
                <a:ext cx="12" cy="30"/>
              </a:xfrm>
              <a:custGeom>
                <a:avLst/>
                <a:gdLst>
                  <a:gd name="T0" fmla="*/ 29 w 5"/>
                  <a:gd name="T1" fmla="*/ 0 h 11"/>
                  <a:gd name="T2" fmla="*/ 0 w 5"/>
                  <a:gd name="T3" fmla="*/ 82 h 11"/>
                  <a:gd name="T4" fmla="*/ 0 60000 65536"/>
                  <a:gd name="T5" fmla="*/ 0 60000 65536"/>
                  <a:gd name="T6" fmla="*/ 0 w 5"/>
                  <a:gd name="T7" fmla="*/ 0 h 11"/>
                  <a:gd name="T8" fmla="*/ 5 w 5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1">
                    <a:moveTo>
                      <a:pt x="5" y="0"/>
                    </a:moveTo>
                    <a:cubicBezTo>
                      <a:pt x="5" y="4"/>
                      <a:pt x="4" y="9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8" name="Freeform 224"/>
              <p:cNvSpPr/>
              <p:nvPr/>
            </p:nvSpPr>
            <p:spPr bwMode="auto">
              <a:xfrm>
                <a:off x="2194" y="2517"/>
                <a:ext cx="22" cy="11"/>
              </a:xfrm>
              <a:custGeom>
                <a:avLst/>
                <a:gdLst>
                  <a:gd name="T0" fmla="*/ 0 w 9"/>
                  <a:gd name="T1" fmla="*/ 0 h 4"/>
                  <a:gd name="T2" fmla="*/ 54 w 9"/>
                  <a:gd name="T3" fmla="*/ 30 h 4"/>
                  <a:gd name="T4" fmla="*/ 0 60000 65536"/>
                  <a:gd name="T5" fmla="*/ 0 60000 65536"/>
                  <a:gd name="T6" fmla="*/ 0 w 9"/>
                  <a:gd name="T7" fmla="*/ 0 h 4"/>
                  <a:gd name="T8" fmla="*/ 9 w 9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4">
                    <a:moveTo>
                      <a:pt x="0" y="0"/>
                    </a:moveTo>
                    <a:cubicBezTo>
                      <a:pt x="4" y="0"/>
                      <a:pt x="7" y="1"/>
                      <a:pt x="9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39" name="Freeform 225"/>
              <p:cNvSpPr/>
              <p:nvPr/>
            </p:nvSpPr>
            <p:spPr bwMode="auto">
              <a:xfrm>
                <a:off x="2449" y="2547"/>
                <a:ext cx="22" cy="48"/>
              </a:xfrm>
              <a:custGeom>
                <a:avLst/>
                <a:gdLst>
                  <a:gd name="T0" fmla="*/ 5 w 9"/>
                  <a:gd name="T1" fmla="*/ 0 h 18"/>
                  <a:gd name="T2" fmla="*/ 54 w 9"/>
                  <a:gd name="T3" fmla="*/ 128 h 18"/>
                  <a:gd name="T4" fmla="*/ 0 60000 65536"/>
                  <a:gd name="T5" fmla="*/ 0 60000 65536"/>
                  <a:gd name="T6" fmla="*/ 0 w 9"/>
                  <a:gd name="T7" fmla="*/ 0 h 18"/>
                  <a:gd name="T8" fmla="*/ 9 w 9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8">
                    <a:moveTo>
                      <a:pt x="1" y="0"/>
                    </a:moveTo>
                    <a:cubicBezTo>
                      <a:pt x="0" y="7"/>
                      <a:pt x="3" y="14"/>
                      <a:pt x="9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0" name="Freeform 226"/>
              <p:cNvSpPr/>
              <p:nvPr/>
            </p:nvSpPr>
            <p:spPr bwMode="auto">
              <a:xfrm>
                <a:off x="2441" y="2581"/>
                <a:ext cx="15" cy="6"/>
              </a:xfrm>
              <a:custGeom>
                <a:avLst/>
                <a:gdLst>
                  <a:gd name="T0" fmla="*/ 38 w 6"/>
                  <a:gd name="T1" fmla="*/ 0 h 2"/>
                  <a:gd name="T2" fmla="*/ 0 w 6"/>
                  <a:gd name="T3" fmla="*/ 18 h 2"/>
                  <a:gd name="T4" fmla="*/ 0 60000 65536"/>
                  <a:gd name="T5" fmla="*/ 0 60000 65536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1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1" name="Freeform 227"/>
              <p:cNvSpPr/>
              <p:nvPr/>
            </p:nvSpPr>
            <p:spPr bwMode="auto">
              <a:xfrm>
                <a:off x="2536" y="2496"/>
                <a:ext cx="5" cy="21"/>
              </a:xfrm>
              <a:custGeom>
                <a:avLst/>
                <a:gdLst>
                  <a:gd name="T0" fmla="*/ 0 w 2"/>
                  <a:gd name="T1" fmla="*/ 0 h 8"/>
                  <a:gd name="T2" fmla="*/ 13 w 2"/>
                  <a:gd name="T3" fmla="*/ 55 h 8"/>
                  <a:gd name="T4" fmla="*/ 0 60000 65536"/>
                  <a:gd name="T5" fmla="*/ 0 60000 65536"/>
                  <a:gd name="T6" fmla="*/ 0 w 2"/>
                  <a:gd name="T7" fmla="*/ 0 h 8"/>
                  <a:gd name="T8" fmla="*/ 2 w 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8">
                    <a:moveTo>
                      <a:pt x="0" y="0"/>
                    </a:moveTo>
                    <a:cubicBezTo>
                      <a:pt x="2" y="3"/>
                      <a:pt x="2" y="5"/>
                      <a:pt x="2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2" name="Freeform 228"/>
              <p:cNvSpPr/>
              <p:nvPr/>
            </p:nvSpPr>
            <p:spPr bwMode="auto">
              <a:xfrm>
                <a:off x="2541" y="2499"/>
                <a:ext cx="13" cy="8"/>
              </a:xfrm>
              <a:custGeom>
                <a:avLst/>
                <a:gdLst>
                  <a:gd name="T0" fmla="*/ 0 w 5"/>
                  <a:gd name="T1" fmla="*/ 21 h 3"/>
                  <a:gd name="T2" fmla="*/ 34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0"/>
                      <a:pt x="5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3" name="Freeform 229"/>
              <p:cNvSpPr/>
              <p:nvPr/>
            </p:nvSpPr>
            <p:spPr bwMode="auto">
              <a:xfrm>
                <a:off x="2621" y="2635"/>
                <a:ext cx="8" cy="45"/>
              </a:xfrm>
              <a:custGeom>
                <a:avLst/>
                <a:gdLst>
                  <a:gd name="T0" fmla="*/ 21 w 3"/>
                  <a:gd name="T1" fmla="*/ 0 h 17"/>
                  <a:gd name="T2" fmla="*/ 0 w 3"/>
                  <a:gd name="T3" fmla="*/ 119 h 17"/>
                  <a:gd name="T4" fmla="*/ 0 60000 65536"/>
                  <a:gd name="T5" fmla="*/ 0 60000 65536"/>
                  <a:gd name="T6" fmla="*/ 0 w 3"/>
                  <a:gd name="T7" fmla="*/ 0 h 17"/>
                  <a:gd name="T8" fmla="*/ 3 w 3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7">
                    <a:moveTo>
                      <a:pt x="3" y="0"/>
                    </a:moveTo>
                    <a:cubicBezTo>
                      <a:pt x="3" y="6"/>
                      <a:pt x="2" y="12"/>
                      <a:pt x="0" y="1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4" name="Freeform 230"/>
              <p:cNvSpPr/>
              <p:nvPr/>
            </p:nvSpPr>
            <p:spPr bwMode="auto">
              <a:xfrm>
                <a:off x="2626" y="2659"/>
                <a:ext cx="30" cy="8"/>
              </a:xfrm>
              <a:custGeom>
                <a:avLst/>
                <a:gdLst>
                  <a:gd name="T0" fmla="*/ 0 w 12"/>
                  <a:gd name="T1" fmla="*/ 21 h 3"/>
                  <a:gd name="T2" fmla="*/ 75 w 12"/>
                  <a:gd name="T3" fmla="*/ 0 h 3"/>
                  <a:gd name="T4" fmla="*/ 0 60000 65536"/>
                  <a:gd name="T5" fmla="*/ 0 60000 65536"/>
                  <a:gd name="T6" fmla="*/ 0 w 12"/>
                  <a:gd name="T7" fmla="*/ 0 h 3"/>
                  <a:gd name="T8" fmla="*/ 12 w 1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3">
                    <a:moveTo>
                      <a:pt x="0" y="3"/>
                    </a:moveTo>
                    <a:cubicBezTo>
                      <a:pt x="3" y="0"/>
                      <a:pt x="7" y="0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5" name="Freeform 231"/>
              <p:cNvSpPr/>
              <p:nvPr/>
            </p:nvSpPr>
            <p:spPr bwMode="auto">
              <a:xfrm>
                <a:off x="2031" y="2509"/>
                <a:ext cx="27" cy="30"/>
              </a:xfrm>
              <a:custGeom>
                <a:avLst/>
                <a:gdLst>
                  <a:gd name="T0" fmla="*/ 0 w 11"/>
                  <a:gd name="T1" fmla="*/ 0 h 11"/>
                  <a:gd name="T2" fmla="*/ 66 w 11"/>
                  <a:gd name="T3" fmla="*/ 82 h 11"/>
                  <a:gd name="T4" fmla="*/ 0 60000 65536"/>
                  <a:gd name="T5" fmla="*/ 0 60000 65536"/>
                  <a:gd name="T6" fmla="*/ 0 w 11"/>
                  <a:gd name="T7" fmla="*/ 0 h 11"/>
                  <a:gd name="T8" fmla="*/ 11 w 11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1">
                    <a:moveTo>
                      <a:pt x="0" y="0"/>
                    </a:moveTo>
                    <a:cubicBezTo>
                      <a:pt x="1" y="6"/>
                      <a:pt x="6" y="9"/>
                      <a:pt x="11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6" name="Freeform 232"/>
              <p:cNvSpPr/>
              <p:nvPr/>
            </p:nvSpPr>
            <p:spPr bwMode="auto">
              <a:xfrm>
                <a:off x="2031" y="2531"/>
                <a:ext cx="10" cy="18"/>
              </a:xfrm>
              <a:custGeom>
                <a:avLst/>
                <a:gdLst>
                  <a:gd name="T0" fmla="*/ 25 w 4"/>
                  <a:gd name="T1" fmla="*/ 0 h 7"/>
                  <a:gd name="T2" fmla="*/ 0 w 4"/>
                  <a:gd name="T3" fmla="*/ 46 h 7"/>
                  <a:gd name="T4" fmla="*/ 0 60000 65536"/>
                  <a:gd name="T5" fmla="*/ 0 60000 65536"/>
                  <a:gd name="T6" fmla="*/ 0 w 4"/>
                  <a:gd name="T7" fmla="*/ 0 h 7"/>
                  <a:gd name="T8" fmla="*/ 4 w 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7">
                    <a:moveTo>
                      <a:pt x="4" y="0"/>
                    </a:moveTo>
                    <a:cubicBezTo>
                      <a:pt x="2" y="2"/>
                      <a:pt x="1" y="4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7" name="Freeform 233"/>
              <p:cNvSpPr/>
              <p:nvPr/>
            </p:nvSpPr>
            <p:spPr bwMode="auto">
              <a:xfrm>
                <a:off x="2113" y="2627"/>
                <a:ext cx="43" cy="29"/>
              </a:xfrm>
              <a:custGeom>
                <a:avLst/>
                <a:gdLst>
                  <a:gd name="T0" fmla="*/ 0 w 17"/>
                  <a:gd name="T1" fmla="*/ 76 h 11"/>
                  <a:gd name="T2" fmla="*/ 109 w 17"/>
                  <a:gd name="T3" fmla="*/ 0 h 11"/>
                  <a:gd name="T4" fmla="*/ 0 60000 65536"/>
                  <a:gd name="T5" fmla="*/ 0 60000 65536"/>
                  <a:gd name="T6" fmla="*/ 0 w 17"/>
                  <a:gd name="T7" fmla="*/ 0 h 11"/>
                  <a:gd name="T8" fmla="*/ 17 w 17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1">
                    <a:moveTo>
                      <a:pt x="0" y="11"/>
                    </a:moveTo>
                    <a:cubicBezTo>
                      <a:pt x="6" y="10"/>
                      <a:pt x="16" y="7"/>
                      <a:pt x="17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8" name="Freeform 234"/>
              <p:cNvSpPr/>
              <p:nvPr/>
            </p:nvSpPr>
            <p:spPr bwMode="auto">
              <a:xfrm>
                <a:off x="2138" y="2651"/>
                <a:ext cx="10" cy="16"/>
              </a:xfrm>
              <a:custGeom>
                <a:avLst/>
                <a:gdLst>
                  <a:gd name="T0" fmla="*/ 0 w 4"/>
                  <a:gd name="T1" fmla="*/ 0 h 6"/>
                  <a:gd name="T2" fmla="*/ 25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0" y="0"/>
                    </a:moveTo>
                    <a:cubicBezTo>
                      <a:pt x="1" y="2"/>
                      <a:pt x="3" y="4"/>
                      <a:pt x="4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49" name="Freeform 235"/>
              <p:cNvSpPr/>
              <p:nvPr/>
            </p:nvSpPr>
            <p:spPr bwMode="auto">
              <a:xfrm>
                <a:off x="2296" y="2573"/>
                <a:ext cx="23" cy="40"/>
              </a:xfrm>
              <a:custGeom>
                <a:avLst/>
                <a:gdLst>
                  <a:gd name="T0" fmla="*/ 46 w 9"/>
                  <a:gd name="T1" fmla="*/ 0 h 15"/>
                  <a:gd name="T2" fmla="*/ 0 w 9"/>
                  <a:gd name="T3" fmla="*/ 107 h 15"/>
                  <a:gd name="T4" fmla="*/ 0 60000 65536"/>
                  <a:gd name="T5" fmla="*/ 0 60000 65536"/>
                  <a:gd name="T6" fmla="*/ 0 w 9"/>
                  <a:gd name="T7" fmla="*/ 0 h 15"/>
                  <a:gd name="T8" fmla="*/ 9 w 9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5">
                    <a:moveTo>
                      <a:pt x="7" y="0"/>
                    </a:moveTo>
                    <a:cubicBezTo>
                      <a:pt x="9" y="5"/>
                      <a:pt x="4" y="11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0" name="Freeform 236"/>
              <p:cNvSpPr/>
              <p:nvPr/>
            </p:nvSpPr>
            <p:spPr bwMode="auto">
              <a:xfrm>
                <a:off x="2311" y="2597"/>
                <a:ext cx="20" cy="14"/>
              </a:xfrm>
              <a:custGeom>
                <a:avLst/>
                <a:gdLst>
                  <a:gd name="T0" fmla="*/ 0 w 8"/>
                  <a:gd name="T1" fmla="*/ 0 h 5"/>
                  <a:gd name="T2" fmla="*/ 50 w 8"/>
                  <a:gd name="T3" fmla="*/ 39 h 5"/>
                  <a:gd name="T4" fmla="*/ 0 60000 65536"/>
                  <a:gd name="T5" fmla="*/ 0 60000 65536"/>
                  <a:gd name="T6" fmla="*/ 0 w 8"/>
                  <a:gd name="T7" fmla="*/ 0 h 5"/>
                  <a:gd name="T8" fmla="*/ 8 w 8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5">
                    <a:moveTo>
                      <a:pt x="0" y="0"/>
                    </a:moveTo>
                    <a:cubicBezTo>
                      <a:pt x="1" y="2"/>
                      <a:pt x="4" y="4"/>
                      <a:pt x="8" y="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1" name="Freeform 237"/>
              <p:cNvSpPr/>
              <p:nvPr/>
            </p:nvSpPr>
            <p:spPr bwMode="auto">
              <a:xfrm>
                <a:off x="2231" y="2720"/>
                <a:ext cx="48" cy="35"/>
              </a:xfrm>
              <a:custGeom>
                <a:avLst/>
                <a:gdLst>
                  <a:gd name="T0" fmla="*/ 0 w 19"/>
                  <a:gd name="T1" fmla="*/ 94 h 13"/>
                  <a:gd name="T2" fmla="*/ 121 w 19"/>
                  <a:gd name="T3" fmla="*/ 0 h 13"/>
                  <a:gd name="T4" fmla="*/ 0 60000 65536"/>
                  <a:gd name="T5" fmla="*/ 0 60000 65536"/>
                  <a:gd name="T6" fmla="*/ 0 w 19"/>
                  <a:gd name="T7" fmla="*/ 0 h 13"/>
                  <a:gd name="T8" fmla="*/ 19 w 19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13">
                    <a:moveTo>
                      <a:pt x="0" y="13"/>
                    </a:moveTo>
                    <a:cubicBezTo>
                      <a:pt x="8" y="13"/>
                      <a:pt x="16" y="8"/>
                      <a:pt x="19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2" name="Freeform 238"/>
              <p:cNvSpPr/>
              <p:nvPr/>
            </p:nvSpPr>
            <p:spPr bwMode="auto">
              <a:xfrm>
                <a:off x="2261" y="2752"/>
                <a:ext cx="5" cy="16"/>
              </a:xfrm>
              <a:custGeom>
                <a:avLst/>
                <a:gdLst>
                  <a:gd name="T0" fmla="*/ 0 w 2"/>
                  <a:gd name="T1" fmla="*/ 0 h 6"/>
                  <a:gd name="T2" fmla="*/ 13 w 2"/>
                  <a:gd name="T3" fmla="*/ 43 h 6"/>
                  <a:gd name="T4" fmla="*/ 0 60000 65536"/>
                  <a:gd name="T5" fmla="*/ 0 60000 6553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6">
                    <a:moveTo>
                      <a:pt x="0" y="0"/>
                    </a:moveTo>
                    <a:cubicBezTo>
                      <a:pt x="1" y="1"/>
                      <a:pt x="2" y="4"/>
                      <a:pt x="2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3" name="Freeform 239"/>
              <p:cNvSpPr/>
              <p:nvPr/>
            </p:nvSpPr>
            <p:spPr bwMode="auto">
              <a:xfrm>
                <a:off x="2416" y="2704"/>
                <a:ext cx="30" cy="24"/>
              </a:xfrm>
              <a:custGeom>
                <a:avLst/>
                <a:gdLst>
                  <a:gd name="T0" fmla="*/ 0 w 12"/>
                  <a:gd name="T1" fmla="*/ 0 h 9"/>
                  <a:gd name="T2" fmla="*/ 75 w 12"/>
                  <a:gd name="T3" fmla="*/ 56 h 9"/>
                  <a:gd name="T4" fmla="*/ 0 60000 65536"/>
                  <a:gd name="T5" fmla="*/ 0 60000 65536"/>
                  <a:gd name="T6" fmla="*/ 0 w 12"/>
                  <a:gd name="T7" fmla="*/ 0 h 9"/>
                  <a:gd name="T8" fmla="*/ 12 w 12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9">
                    <a:moveTo>
                      <a:pt x="0" y="0"/>
                    </a:moveTo>
                    <a:cubicBezTo>
                      <a:pt x="1" y="5"/>
                      <a:pt x="7" y="9"/>
                      <a:pt x="12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4" name="Freeform 240"/>
              <p:cNvSpPr/>
              <p:nvPr/>
            </p:nvSpPr>
            <p:spPr bwMode="auto">
              <a:xfrm>
                <a:off x="2421" y="2725"/>
                <a:ext cx="8" cy="16"/>
              </a:xfrm>
              <a:custGeom>
                <a:avLst/>
                <a:gdLst>
                  <a:gd name="T0" fmla="*/ 21 w 3"/>
                  <a:gd name="T1" fmla="*/ 0 h 6"/>
                  <a:gd name="T2" fmla="*/ 0 w 3"/>
                  <a:gd name="T3" fmla="*/ 43 h 6"/>
                  <a:gd name="T4" fmla="*/ 0 60000 65536"/>
                  <a:gd name="T5" fmla="*/ 0 60000 6553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6">
                    <a:moveTo>
                      <a:pt x="3" y="0"/>
                    </a:moveTo>
                    <a:cubicBezTo>
                      <a:pt x="2" y="2"/>
                      <a:pt x="0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5" name="Freeform 241"/>
              <p:cNvSpPr/>
              <p:nvPr/>
            </p:nvSpPr>
            <p:spPr bwMode="auto">
              <a:xfrm>
                <a:off x="2334" y="2848"/>
                <a:ext cx="42" cy="24"/>
              </a:xfrm>
              <a:custGeom>
                <a:avLst/>
                <a:gdLst>
                  <a:gd name="T0" fmla="*/ 0 w 17"/>
                  <a:gd name="T1" fmla="*/ 64 h 9"/>
                  <a:gd name="T2" fmla="*/ 104 w 17"/>
                  <a:gd name="T3" fmla="*/ 0 h 9"/>
                  <a:gd name="T4" fmla="*/ 0 60000 65536"/>
                  <a:gd name="T5" fmla="*/ 0 60000 65536"/>
                  <a:gd name="T6" fmla="*/ 0 w 17"/>
                  <a:gd name="T7" fmla="*/ 0 h 9"/>
                  <a:gd name="T8" fmla="*/ 17 w 17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9">
                    <a:moveTo>
                      <a:pt x="0" y="9"/>
                    </a:moveTo>
                    <a:cubicBezTo>
                      <a:pt x="6" y="8"/>
                      <a:pt x="12" y="4"/>
                      <a:pt x="17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6" name="Freeform 242"/>
              <p:cNvSpPr/>
              <p:nvPr/>
            </p:nvSpPr>
            <p:spPr bwMode="auto">
              <a:xfrm>
                <a:off x="2361" y="2867"/>
                <a:ext cx="5" cy="21"/>
              </a:xfrm>
              <a:custGeom>
                <a:avLst/>
                <a:gdLst>
                  <a:gd name="T0" fmla="*/ 0 w 2"/>
                  <a:gd name="T1" fmla="*/ 0 h 8"/>
                  <a:gd name="T2" fmla="*/ 13 w 2"/>
                  <a:gd name="T3" fmla="*/ 55 h 8"/>
                  <a:gd name="T4" fmla="*/ 0 60000 65536"/>
                  <a:gd name="T5" fmla="*/ 0 60000 65536"/>
                  <a:gd name="T6" fmla="*/ 0 w 2"/>
                  <a:gd name="T7" fmla="*/ 0 h 8"/>
                  <a:gd name="T8" fmla="*/ 2 w 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8">
                    <a:moveTo>
                      <a:pt x="0" y="0"/>
                    </a:moveTo>
                    <a:cubicBezTo>
                      <a:pt x="0" y="3"/>
                      <a:pt x="1" y="5"/>
                      <a:pt x="2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7" name="Freeform 243"/>
              <p:cNvSpPr/>
              <p:nvPr/>
            </p:nvSpPr>
            <p:spPr bwMode="auto">
              <a:xfrm>
                <a:off x="2564" y="2755"/>
                <a:ext cx="12" cy="42"/>
              </a:xfrm>
              <a:custGeom>
                <a:avLst/>
                <a:gdLst>
                  <a:gd name="T0" fmla="*/ 29 w 5"/>
                  <a:gd name="T1" fmla="*/ 0 h 16"/>
                  <a:gd name="T2" fmla="*/ 0 w 5"/>
                  <a:gd name="T3" fmla="*/ 110 h 16"/>
                  <a:gd name="T4" fmla="*/ 0 60000 65536"/>
                  <a:gd name="T5" fmla="*/ 0 60000 65536"/>
                  <a:gd name="T6" fmla="*/ 0 w 5"/>
                  <a:gd name="T7" fmla="*/ 0 h 16"/>
                  <a:gd name="T8" fmla="*/ 5 w 5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6">
                    <a:moveTo>
                      <a:pt x="5" y="0"/>
                    </a:moveTo>
                    <a:cubicBezTo>
                      <a:pt x="4" y="6"/>
                      <a:pt x="3" y="11"/>
                      <a:pt x="0" y="1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8" name="Freeform 244"/>
              <p:cNvSpPr/>
              <p:nvPr/>
            </p:nvSpPr>
            <p:spPr bwMode="auto">
              <a:xfrm>
                <a:off x="2571" y="2779"/>
                <a:ext cx="23" cy="1"/>
              </a:xfrm>
              <a:custGeom>
                <a:avLst/>
                <a:gdLst>
                  <a:gd name="T0" fmla="*/ 0 w 9"/>
                  <a:gd name="T1" fmla="*/ 0 h 1"/>
                  <a:gd name="T2" fmla="*/ 59 w 9"/>
                  <a:gd name="T3" fmla="*/ 0 h 1"/>
                  <a:gd name="T4" fmla="*/ 0 60000 65536"/>
                  <a:gd name="T5" fmla="*/ 0 60000 65536"/>
                  <a:gd name="T6" fmla="*/ 0 w 9"/>
                  <a:gd name="T7" fmla="*/ 0 h 1"/>
                  <a:gd name="T8" fmla="*/ 9 w 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">
                    <a:moveTo>
                      <a:pt x="0" y="0"/>
                    </a:move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59" name="Freeform 245"/>
              <p:cNvSpPr/>
              <p:nvPr/>
            </p:nvSpPr>
            <p:spPr bwMode="auto">
              <a:xfrm>
                <a:off x="2123" y="2768"/>
                <a:ext cx="15" cy="27"/>
              </a:xfrm>
              <a:custGeom>
                <a:avLst/>
                <a:gdLst>
                  <a:gd name="T0" fmla="*/ 8 w 6"/>
                  <a:gd name="T1" fmla="*/ 0 h 10"/>
                  <a:gd name="T2" fmla="*/ 38 w 6"/>
                  <a:gd name="T3" fmla="*/ 73 h 10"/>
                  <a:gd name="T4" fmla="*/ 0 60000 65536"/>
                  <a:gd name="T5" fmla="*/ 0 60000 65536"/>
                  <a:gd name="T6" fmla="*/ 0 w 6"/>
                  <a:gd name="T7" fmla="*/ 0 h 10"/>
                  <a:gd name="T8" fmla="*/ 6 w 6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0">
                    <a:moveTo>
                      <a:pt x="1" y="0"/>
                    </a:moveTo>
                    <a:cubicBezTo>
                      <a:pt x="0" y="4"/>
                      <a:pt x="3" y="7"/>
                      <a:pt x="6" y="1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0" name="Freeform 246"/>
              <p:cNvSpPr/>
              <p:nvPr/>
            </p:nvSpPr>
            <p:spPr bwMode="auto">
              <a:xfrm>
                <a:off x="2121" y="2784"/>
                <a:ext cx="10" cy="11"/>
              </a:xfrm>
              <a:custGeom>
                <a:avLst/>
                <a:gdLst>
                  <a:gd name="T0" fmla="*/ 25 w 4"/>
                  <a:gd name="T1" fmla="*/ 0 h 4"/>
                  <a:gd name="T2" fmla="*/ 0 w 4"/>
                  <a:gd name="T3" fmla="*/ 30 h 4"/>
                  <a:gd name="T4" fmla="*/ 0 60000 65536"/>
                  <a:gd name="T5" fmla="*/ 0 60000 65536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">
                    <a:moveTo>
                      <a:pt x="4" y="0"/>
                    </a:moveTo>
                    <a:cubicBezTo>
                      <a:pt x="2" y="1"/>
                      <a:pt x="1" y="2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1" name="Freeform 247"/>
              <p:cNvSpPr/>
              <p:nvPr/>
            </p:nvSpPr>
            <p:spPr bwMode="auto">
              <a:xfrm>
                <a:off x="2726" y="2595"/>
                <a:ext cx="10" cy="29"/>
              </a:xfrm>
              <a:custGeom>
                <a:avLst/>
                <a:gdLst>
                  <a:gd name="T0" fmla="*/ 0 w 4"/>
                  <a:gd name="T1" fmla="*/ 0 h 11"/>
                  <a:gd name="T2" fmla="*/ 25 w 4"/>
                  <a:gd name="T3" fmla="*/ 76 h 11"/>
                  <a:gd name="T4" fmla="*/ 0 60000 65536"/>
                  <a:gd name="T5" fmla="*/ 0 60000 65536"/>
                  <a:gd name="T6" fmla="*/ 0 w 4"/>
                  <a:gd name="T7" fmla="*/ 0 h 11"/>
                  <a:gd name="T8" fmla="*/ 4 w 4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1">
                    <a:moveTo>
                      <a:pt x="0" y="0"/>
                    </a:moveTo>
                    <a:cubicBezTo>
                      <a:pt x="0" y="4"/>
                      <a:pt x="1" y="8"/>
                      <a:pt x="4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2" name="Freeform 248"/>
              <p:cNvSpPr/>
              <p:nvPr/>
            </p:nvSpPr>
            <p:spPr bwMode="auto">
              <a:xfrm>
                <a:off x="2721" y="2616"/>
                <a:ext cx="8" cy="11"/>
              </a:xfrm>
              <a:custGeom>
                <a:avLst/>
                <a:gdLst>
                  <a:gd name="T0" fmla="*/ 21 w 3"/>
                  <a:gd name="T1" fmla="*/ 0 h 4"/>
                  <a:gd name="T2" fmla="*/ 0 w 3"/>
                  <a:gd name="T3" fmla="*/ 30 h 4"/>
                  <a:gd name="T4" fmla="*/ 0 60000 65536"/>
                  <a:gd name="T5" fmla="*/ 0 60000 65536"/>
                  <a:gd name="T6" fmla="*/ 0 w 3"/>
                  <a:gd name="T7" fmla="*/ 0 h 4"/>
                  <a:gd name="T8" fmla="*/ 3 w 3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4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3" name="Freeform 249"/>
              <p:cNvSpPr/>
              <p:nvPr/>
            </p:nvSpPr>
            <p:spPr bwMode="auto">
              <a:xfrm>
                <a:off x="1931" y="2613"/>
                <a:ext cx="25" cy="40"/>
              </a:xfrm>
              <a:custGeom>
                <a:avLst/>
                <a:gdLst>
                  <a:gd name="T0" fmla="*/ 0 w 10"/>
                  <a:gd name="T1" fmla="*/ 0 h 15"/>
                  <a:gd name="T2" fmla="*/ 63 w 10"/>
                  <a:gd name="T3" fmla="*/ 107 h 15"/>
                  <a:gd name="T4" fmla="*/ 0 60000 65536"/>
                  <a:gd name="T5" fmla="*/ 0 60000 65536"/>
                  <a:gd name="T6" fmla="*/ 0 w 10"/>
                  <a:gd name="T7" fmla="*/ 0 h 15"/>
                  <a:gd name="T8" fmla="*/ 10 w 10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5">
                    <a:moveTo>
                      <a:pt x="0" y="0"/>
                    </a:moveTo>
                    <a:cubicBezTo>
                      <a:pt x="1" y="7"/>
                      <a:pt x="4" y="11"/>
                      <a:pt x="10" y="1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4" name="Freeform 250"/>
              <p:cNvSpPr/>
              <p:nvPr/>
            </p:nvSpPr>
            <p:spPr bwMode="auto">
              <a:xfrm>
                <a:off x="1933" y="2645"/>
                <a:ext cx="5" cy="16"/>
              </a:xfrm>
              <a:custGeom>
                <a:avLst/>
                <a:gdLst>
                  <a:gd name="T0" fmla="*/ 13 w 2"/>
                  <a:gd name="T1" fmla="*/ 0 h 6"/>
                  <a:gd name="T2" fmla="*/ 0 w 2"/>
                  <a:gd name="T3" fmla="*/ 43 h 6"/>
                  <a:gd name="T4" fmla="*/ 0 60000 65536"/>
                  <a:gd name="T5" fmla="*/ 0 60000 6553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1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5" name="Freeform 251"/>
              <p:cNvSpPr/>
              <p:nvPr/>
            </p:nvSpPr>
            <p:spPr bwMode="auto">
              <a:xfrm>
                <a:off x="1986" y="2744"/>
                <a:ext cx="20" cy="29"/>
              </a:xfrm>
              <a:custGeom>
                <a:avLst/>
                <a:gdLst>
                  <a:gd name="T0" fmla="*/ 0 w 8"/>
                  <a:gd name="T1" fmla="*/ 76 h 11"/>
                  <a:gd name="T2" fmla="*/ 50 w 8"/>
                  <a:gd name="T3" fmla="*/ 0 h 11"/>
                  <a:gd name="T4" fmla="*/ 0 60000 65536"/>
                  <a:gd name="T5" fmla="*/ 0 60000 65536"/>
                  <a:gd name="T6" fmla="*/ 0 w 8"/>
                  <a:gd name="T7" fmla="*/ 0 h 11"/>
                  <a:gd name="T8" fmla="*/ 8 w 8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1">
                    <a:moveTo>
                      <a:pt x="0" y="11"/>
                    </a:moveTo>
                    <a:cubicBezTo>
                      <a:pt x="4" y="8"/>
                      <a:pt x="8" y="4"/>
                      <a:pt x="8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6" name="Freeform 252"/>
              <p:cNvSpPr/>
              <p:nvPr/>
            </p:nvSpPr>
            <p:spPr bwMode="auto">
              <a:xfrm>
                <a:off x="1998" y="2763"/>
                <a:ext cx="10" cy="16"/>
              </a:xfrm>
              <a:custGeom>
                <a:avLst/>
                <a:gdLst>
                  <a:gd name="T0" fmla="*/ 0 w 4"/>
                  <a:gd name="T1" fmla="*/ 0 h 6"/>
                  <a:gd name="T2" fmla="*/ 25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0" y="0"/>
                    </a:moveTo>
                    <a:cubicBezTo>
                      <a:pt x="1" y="2"/>
                      <a:pt x="2" y="4"/>
                      <a:pt x="4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7" name="Freeform 253"/>
              <p:cNvSpPr/>
              <p:nvPr/>
            </p:nvSpPr>
            <p:spPr bwMode="auto">
              <a:xfrm>
                <a:off x="1951" y="2837"/>
                <a:ext cx="17" cy="30"/>
              </a:xfrm>
              <a:custGeom>
                <a:avLst/>
                <a:gdLst>
                  <a:gd name="T0" fmla="*/ 0 w 7"/>
                  <a:gd name="T1" fmla="*/ 0 h 11"/>
                  <a:gd name="T2" fmla="*/ 41 w 7"/>
                  <a:gd name="T3" fmla="*/ 82 h 11"/>
                  <a:gd name="T4" fmla="*/ 0 60000 65536"/>
                  <a:gd name="T5" fmla="*/ 0 60000 65536"/>
                  <a:gd name="T6" fmla="*/ 0 w 7"/>
                  <a:gd name="T7" fmla="*/ 0 h 11"/>
                  <a:gd name="T8" fmla="*/ 7 w 7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1">
                    <a:moveTo>
                      <a:pt x="0" y="0"/>
                    </a:moveTo>
                    <a:cubicBezTo>
                      <a:pt x="0" y="5"/>
                      <a:pt x="2" y="9"/>
                      <a:pt x="7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8" name="Freeform 254"/>
              <p:cNvSpPr/>
              <p:nvPr/>
            </p:nvSpPr>
            <p:spPr bwMode="auto">
              <a:xfrm>
                <a:off x="1946" y="2856"/>
                <a:ext cx="10" cy="19"/>
              </a:xfrm>
              <a:custGeom>
                <a:avLst/>
                <a:gdLst>
                  <a:gd name="T0" fmla="*/ 25 w 4"/>
                  <a:gd name="T1" fmla="*/ 0 h 7"/>
                  <a:gd name="T2" fmla="*/ 0 w 4"/>
                  <a:gd name="T3" fmla="*/ 52 h 7"/>
                  <a:gd name="T4" fmla="*/ 0 60000 65536"/>
                  <a:gd name="T5" fmla="*/ 0 60000 65536"/>
                  <a:gd name="T6" fmla="*/ 0 w 4"/>
                  <a:gd name="T7" fmla="*/ 0 h 7"/>
                  <a:gd name="T8" fmla="*/ 4 w 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7">
                    <a:moveTo>
                      <a:pt x="4" y="0"/>
                    </a:moveTo>
                    <a:cubicBezTo>
                      <a:pt x="2" y="2"/>
                      <a:pt x="1" y="5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9" name="Freeform 255"/>
              <p:cNvSpPr/>
              <p:nvPr/>
            </p:nvSpPr>
            <p:spPr bwMode="auto">
              <a:xfrm>
                <a:off x="2056" y="2837"/>
                <a:ext cx="10" cy="51"/>
              </a:xfrm>
              <a:custGeom>
                <a:avLst/>
                <a:gdLst>
                  <a:gd name="T0" fmla="*/ 25 w 4"/>
                  <a:gd name="T1" fmla="*/ 0 h 19"/>
                  <a:gd name="T2" fmla="*/ 0 w 4"/>
                  <a:gd name="T3" fmla="*/ 137 h 19"/>
                  <a:gd name="T4" fmla="*/ 0 60000 65536"/>
                  <a:gd name="T5" fmla="*/ 0 60000 65536"/>
                  <a:gd name="T6" fmla="*/ 0 w 4"/>
                  <a:gd name="T7" fmla="*/ 0 h 19"/>
                  <a:gd name="T8" fmla="*/ 4 w 4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9">
                    <a:moveTo>
                      <a:pt x="4" y="0"/>
                    </a:moveTo>
                    <a:cubicBezTo>
                      <a:pt x="4" y="7"/>
                      <a:pt x="4" y="14"/>
                      <a:pt x="0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0" name="Freeform 256"/>
              <p:cNvSpPr/>
              <p:nvPr/>
            </p:nvSpPr>
            <p:spPr bwMode="auto">
              <a:xfrm>
                <a:off x="2063" y="2869"/>
                <a:ext cx="18" cy="8"/>
              </a:xfrm>
              <a:custGeom>
                <a:avLst/>
                <a:gdLst>
                  <a:gd name="T0" fmla="*/ 0 w 7"/>
                  <a:gd name="T1" fmla="*/ 0 h 3"/>
                  <a:gd name="T2" fmla="*/ 46 w 7"/>
                  <a:gd name="T3" fmla="*/ 21 h 3"/>
                  <a:gd name="T4" fmla="*/ 0 60000 65536"/>
                  <a:gd name="T5" fmla="*/ 0 60000 65536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3">
                    <a:moveTo>
                      <a:pt x="0" y="0"/>
                    </a:moveTo>
                    <a:cubicBezTo>
                      <a:pt x="3" y="0"/>
                      <a:pt x="5" y="1"/>
                      <a:pt x="7" y="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1" name="Freeform 257"/>
              <p:cNvSpPr/>
              <p:nvPr/>
            </p:nvSpPr>
            <p:spPr bwMode="auto">
              <a:xfrm>
                <a:off x="1986" y="2933"/>
                <a:ext cx="40" cy="32"/>
              </a:xfrm>
              <a:custGeom>
                <a:avLst/>
                <a:gdLst>
                  <a:gd name="T0" fmla="*/ 0 w 16"/>
                  <a:gd name="T1" fmla="*/ 56 h 12"/>
                  <a:gd name="T2" fmla="*/ 100 w 16"/>
                  <a:gd name="T3" fmla="*/ 0 h 12"/>
                  <a:gd name="T4" fmla="*/ 0 60000 65536"/>
                  <a:gd name="T5" fmla="*/ 0 60000 65536"/>
                  <a:gd name="T6" fmla="*/ 0 w 16"/>
                  <a:gd name="T7" fmla="*/ 0 h 12"/>
                  <a:gd name="T8" fmla="*/ 16 w 1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2">
                    <a:moveTo>
                      <a:pt x="0" y="8"/>
                    </a:moveTo>
                    <a:cubicBezTo>
                      <a:pt x="5" y="12"/>
                      <a:pt x="15" y="5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2" name="Freeform 258"/>
              <p:cNvSpPr/>
              <p:nvPr/>
            </p:nvSpPr>
            <p:spPr bwMode="auto">
              <a:xfrm>
                <a:off x="2013" y="2955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25 w 4"/>
                  <a:gd name="T3" fmla="*/ 21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2"/>
                      <a:pt x="4" y="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3" name="Freeform 259"/>
              <p:cNvSpPr/>
              <p:nvPr/>
            </p:nvSpPr>
            <p:spPr bwMode="auto">
              <a:xfrm>
                <a:off x="2006" y="2192"/>
                <a:ext cx="15" cy="35"/>
              </a:xfrm>
              <a:custGeom>
                <a:avLst/>
                <a:gdLst>
                  <a:gd name="T0" fmla="*/ 8 w 6"/>
                  <a:gd name="T1" fmla="*/ 0 h 13"/>
                  <a:gd name="T2" fmla="*/ 38 w 6"/>
                  <a:gd name="T3" fmla="*/ 94 h 13"/>
                  <a:gd name="T4" fmla="*/ 0 60000 65536"/>
                  <a:gd name="T5" fmla="*/ 0 60000 65536"/>
                  <a:gd name="T6" fmla="*/ 0 w 6"/>
                  <a:gd name="T7" fmla="*/ 0 h 13"/>
                  <a:gd name="T8" fmla="*/ 6 w 6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3">
                    <a:moveTo>
                      <a:pt x="1" y="0"/>
                    </a:moveTo>
                    <a:cubicBezTo>
                      <a:pt x="0" y="5"/>
                      <a:pt x="2" y="10"/>
                      <a:pt x="6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4" name="Freeform 260"/>
              <p:cNvSpPr/>
              <p:nvPr/>
            </p:nvSpPr>
            <p:spPr bwMode="auto">
              <a:xfrm>
                <a:off x="2003" y="2219"/>
                <a:ext cx="10" cy="5"/>
              </a:xfrm>
              <a:custGeom>
                <a:avLst/>
                <a:gdLst>
                  <a:gd name="T0" fmla="*/ 25 w 4"/>
                  <a:gd name="T1" fmla="*/ 0 h 2"/>
                  <a:gd name="T2" fmla="*/ 0 w 4"/>
                  <a:gd name="T3" fmla="*/ 13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5" name="Freeform 261"/>
              <p:cNvSpPr/>
              <p:nvPr/>
            </p:nvSpPr>
            <p:spPr bwMode="auto">
              <a:xfrm>
                <a:off x="2088" y="2416"/>
                <a:ext cx="10" cy="29"/>
              </a:xfrm>
              <a:custGeom>
                <a:avLst/>
                <a:gdLst>
                  <a:gd name="T0" fmla="*/ 0 w 4"/>
                  <a:gd name="T1" fmla="*/ 0 h 11"/>
                  <a:gd name="T2" fmla="*/ 25 w 4"/>
                  <a:gd name="T3" fmla="*/ 76 h 11"/>
                  <a:gd name="T4" fmla="*/ 0 60000 65536"/>
                  <a:gd name="T5" fmla="*/ 0 60000 65536"/>
                  <a:gd name="T6" fmla="*/ 0 w 4"/>
                  <a:gd name="T7" fmla="*/ 0 h 11"/>
                  <a:gd name="T8" fmla="*/ 4 w 4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1">
                    <a:moveTo>
                      <a:pt x="0" y="0"/>
                    </a:moveTo>
                    <a:cubicBezTo>
                      <a:pt x="2" y="4"/>
                      <a:pt x="3" y="7"/>
                      <a:pt x="4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6" name="Freeform 262"/>
              <p:cNvSpPr/>
              <p:nvPr/>
            </p:nvSpPr>
            <p:spPr bwMode="auto">
              <a:xfrm>
                <a:off x="2096" y="2427"/>
                <a:ext cx="10" cy="8"/>
              </a:xfrm>
              <a:custGeom>
                <a:avLst/>
                <a:gdLst>
                  <a:gd name="T0" fmla="*/ 0 w 4"/>
                  <a:gd name="T1" fmla="*/ 21 h 3"/>
                  <a:gd name="T2" fmla="*/ 25 w 4"/>
                  <a:gd name="T3" fmla="*/ 0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7" name="Freeform 263"/>
              <p:cNvSpPr/>
              <p:nvPr/>
            </p:nvSpPr>
            <p:spPr bwMode="auto">
              <a:xfrm>
                <a:off x="2366" y="2483"/>
                <a:ext cx="13" cy="34"/>
              </a:xfrm>
              <a:custGeom>
                <a:avLst/>
                <a:gdLst>
                  <a:gd name="T0" fmla="*/ 0 w 5"/>
                  <a:gd name="T1" fmla="*/ 0 h 13"/>
                  <a:gd name="T2" fmla="*/ 34 w 5"/>
                  <a:gd name="T3" fmla="*/ 89 h 13"/>
                  <a:gd name="T4" fmla="*/ 0 60000 65536"/>
                  <a:gd name="T5" fmla="*/ 0 60000 65536"/>
                  <a:gd name="T6" fmla="*/ 0 w 5"/>
                  <a:gd name="T7" fmla="*/ 0 h 13"/>
                  <a:gd name="T8" fmla="*/ 5 w 5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3">
                    <a:moveTo>
                      <a:pt x="0" y="0"/>
                    </a:moveTo>
                    <a:cubicBezTo>
                      <a:pt x="2" y="4"/>
                      <a:pt x="5" y="8"/>
                      <a:pt x="5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8" name="Freeform 264"/>
              <p:cNvSpPr/>
              <p:nvPr/>
            </p:nvSpPr>
            <p:spPr bwMode="auto">
              <a:xfrm>
                <a:off x="2381" y="2491"/>
                <a:ext cx="18" cy="13"/>
              </a:xfrm>
              <a:custGeom>
                <a:avLst/>
                <a:gdLst>
                  <a:gd name="T0" fmla="*/ 0 w 7"/>
                  <a:gd name="T1" fmla="*/ 34 h 5"/>
                  <a:gd name="T2" fmla="*/ 46 w 7"/>
                  <a:gd name="T3" fmla="*/ 8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0" y="5"/>
                    </a:moveTo>
                    <a:cubicBezTo>
                      <a:pt x="1" y="1"/>
                      <a:pt x="3" y="0"/>
                      <a:pt x="7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9" name="Freeform 265"/>
              <p:cNvSpPr/>
              <p:nvPr/>
            </p:nvSpPr>
            <p:spPr bwMode="auto">
              <a:xfrm>
                <a:off x="2376" y="1517"/>
                <a:ext cx="28" cy="51"/>
              </a:xfrm>
              <a:custGeom>
                <a:avLst/>
                <a:gdLst>
                  <a:gd name="T0" fmla="*/ 0 w 11"/>
                  <a:gd name="T1" fmla="*/ 0 h 19"/>
                  <a:gd name="T2" fmla="*/ 71 w 11"/>
                  <a:gd name="T3" fmla="*/ 137 h 19"/>
                  <a:gd name="T4" fmla="*/ 0 60000 65536"/>
                  <a:gd name="T5" fmla="*/ 0 60000 65536"/>
                  <a:gd name="T6" fmla="*/ 0 w 11"/>
                  <a:gd name="T7" fmla="*/ 0 h 19"/>
                  <a:gd name="T8" fmla="*/ 11 w 11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9">
                    <a:moveTo>
                      <a:pt x="0" y="0"/>
                    </a:moveTo>
                    <a:cubicBezTo>
                      <a:pt x="0" y="8"/>
                      <a:pt x="3" y="15"/>
                      <a:pt x="11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0" name="Freeform 266"/>
              <p:cNvSpPr/>
              <p:nvPr/>
            </p:nvSpPr>
            <p:spPr bwMode="auto">
              <a:xfrm>
                <a:off x="2369" y="1549"/>
                <a:ext cx="17" cy="14"/>
              </a:xfrm>
              <a:custGeom>
                <a:avLst/>
                <a:gdLst>
                  <a:gd name="T0" fmla="*/ 41 w 7"/>
                  <a:gd name="T1" fmla="*/ 0 h 5"/>
                  <a:gd name="T2" fmla="*/ 0 w 7"/>
                  <a:gd name="T3" fmla="*/ 39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7" y="0"/>
                    </a:moveTo>
                    <a:cubicBezTo>
                      <a:pt x="3" y="0"/>
                      <a:pt x="1" y="1"/>
                      <a:pt x="0" y="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1" name="Freeform 267"/>
              <p:cNvSpPr/>
              <p:nvPr/>
            </p:nvSpPr>
            <p:spPr bwMode="auto">
              <a:xfrm>
                <a:off x="3561" y="1904"/>
                <a:ext cx="35" cy="85"/>
              </a:xfrm>
              <a:custGeom>
                <a:avLst/>
                <a:gdLst>
                  <a:gd name="T0" fmla="*/ 88 w 14"/>
                  <a:gd name="T1" fmla="*/ 0 h 32"/>
                  <a:gd name="T2" fmla="*/ 0 w 14"/>
                  <a:gd name="T3" fmla="*/ 226 h 32"/>
                  <a:gd name="T4" fmla="*/ 0 60000 65536"/>
                  <a:gd name="T5" fmla="*/ 0 60000 65536"/>
                  <a:gd name="T6" fmla="*/ 0 w 14"/>
                  <a:gd name="T7" fmla="*/ 0 h 32"/>
                  <a:gd name="T8" fmla="*/ 14 w 14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2">
                    <a:moveTo>
                      <a:pt x="14" y="0"/>
                    </a:moveTo>
                    <a:cubicBezTo>
                      <a:pt x="14" y="12"/>
                      <a:pt x="11" y="26"/>
                      <a:pt x="0" y="3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2" name="Freeform 268"/>
              <p:cNvSpPr/>
              <p:nvPr/>
            </p:nvSpPr>
            <p:spPr bwMode="auto">
              <a:xfrm>
                <a:off x="3586" y="1965"/>
                <a:ext cx="33" cy="3"/>
              </a:xfrm>
              <a:custGeom>
                <a:avLst/>
                <a:gdLst>
                  <a:gd name="T0" fmla="*/ 0 w 13"/>
                  <a:gd name="T1" fmla="*/ 0 h 1"/>
                  <a:gd name="T2" fmla="*/ 84 w 13"/>
                  <a:gd name="T3" fmla="*/ 9 h 1"/>
                  <a:gd name="T4" fmla="*/ 0 60000 65536"/>
                  <a:gd name="T5" fmla="*/ 0 60000 65536"/>
                  <a:gd name="T6" fmla="*/ 0 w 13"/>
                  <a:gd name="T7" fmla="*/ 0 h 1"/>
                  <a:gd name="T8" fmla="*/ 13 w 1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9" y="0"/>
                      <a:pt x="13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3" name="Freeform 269"/>
              <p:cNvSpPr/>
              <p:nvPr/>
            </p:nvSpPr>
            <p:spPr bwMode="auto">
              <a:xfrm>
                <a:off x="3546" y="1728"/>
                <a:ext cx="35" cy="64"/>
              </a:xfrm>
              <a:custGeom>
                <a:avLst/>
                <a:gdLst>
                  <a:gd name="T0" fmla="*/ 83 w 14"/>
                  <a:gd name="T1" fmla="*/ 0 h 24"/>
                  <a:gd name="T2" fmla="*/ 0 w 14"/>
                  <a:gd name="T3" fmla="*/ 171 h 24"/>
                  <a:gd name="T4" fmla="*/ 0 60000 65536"/>
                  <a:gd name="T5" fmla="*/ 0 60000 65536"/>
                  <a:gd name="T6" fmla="*/ 0 w 14"/>
                  <a:gd name="T7" fmla="*/ 0 h 24"/>
                  <a:gd name="T8" fmla="*/ 14 w 14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4">
                    <a:moveTo>
                      <a:pt x="13" y="0"/>
                    </a:moveTo>
                    <a:cubicBezTo>
                      <a:pt x="14" y="10"/>
                      <a:pt x="7" y="17"/>
                      <a:pt x="0" y="2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4" name="Freeform 270"/>
              <p:cNvSpPr/>
              <p:nvPr/>
            </p:nvSpPr>
            <p:spPr bwMode="auto">
              <a:xfrm>
                <a:off x="3566" y="1771"/>
                <a:ext cx="23" cy="16"/>
              </a:xfrm>
              <a:custGeom>
                <a:avLst/>
                <a:gdLst>
                  <a:gd name="T0" fmla="*/ 59 w 9"/>
                  <a:gd name="T1" fmla="*/ 43 h 6"/>
                  <a:gd name="T2" fmla="*/ 0 w 9"/>
                  <a:gd name="T3" fmla="*/ 0 h 6"/>
                  <a:gd name="T4" fmla="*/ 0 60000 65536"/>
                  <a:gd name="T5" fmla="*/ 0 60000 65536"/>
                  <a:gd name="T6" fmla="*/ 0 w 9"/>
                  <a:gd name="T7" fmla="*/ 0 h 6"/>
                  <a:gd name="T8" fmla="*/ 9 w 9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6">
                    <a:moveTo>
                      <a:pt x="9" y="6"/>
                    </a:moveTo>
                    <a:cubicBezTo>
                      <a:pt x="7" y="3"/>
                      <a:pt x="3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5" name="Freeform 271"/>
              <p:cNvSpPr/>
              <p:nvPr/>
            </p:nvSpPr>
            <p:spPr bwMode="auto">
              <a:xfrm>
                <a:off x="3401" y="1504"/>
                <a:ext cx="10" cy="72"/>
              </a:xfrm>
              <a:custGeom>
                <a:avLst/>
                <a:gdLst>
                  <a:gd name="T0" fmla="*/ 25 w 4"/>
                  <a:gd name="T1" fmla="*/ 0 h 27"/>
                  <a:gd name="T2" fmla="*/ 25 w 4"/>
                  <a:gd name="T3" fmla="*/ 192 h 27"/>
                  <a:gd name="T4" fmla="*/ 0 60000 65536"/>
                  <a:gd name="T5" fmla="*/ 0 60000 65536"/>
                  <a:gd name="T6" fmla="*/ 0 w 4"/>
                  <a:gd name="T7" fmla="*/ 0 h 27"/>
                  <a:gd name="T8" fmla="*/ 4 w 4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7">
                    <a:moveTo>
                      <a:pt x="4" y="0"/>
                    </a:moveTo>
                    <a:cubicBezTo>
                      <a:pt x="0" y="9"/>
                      <a:pt x="3" y="18"/>
                      <a:pt x="4" y="2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6" name="Freeform 272"/>
              <p:cNvSpPr/>
              <p:nvPr/>
            </p:nvSpPr>
            <p:spPr bwMode="auto">
              <a:xfrm>
                <a:off x="3371" y="1541"/>
                <a:ext cx="35" cy="6"/>
              </a:xfrm>
              <a:custGeom>
                <a:avLst/>
                <a:gdLst>
                  <a:gd name="T0" fmla="*/ 88 w 14"/>
                  <a:gd name="T1" fmla="*/ 18 h 2"/>
                  <a:gd name="T2" fmla="*/ 0 w 14"/>
                  <a:gd name="T3" fmla="*/ 0 h 2"/>
                  <a:gd name="T4" fmla="*/ 0 60000 65536"/>
                  <a:gd name="T5" fmla="*/ 0 60000 65536"/>
                  <a:gd name="T6" fmla="*/ 0 w 14"/>
                  <a:gd name="T7" fmla="*/ 0 h 2"/>
                  <a:gd name="T8" fmla="*/ 14 w 1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">
                    <a:moveTo>
                      <a:pt x="14" y="2"/>
                    </a:moveTo>
                    <a:cubicBezTo>
                      <a:pt x="9" y="1"/>
                      <a:pt x="5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7" name="Freeform 273"/>
              <p:cNvSpPr/>
              <p:nvPr/>
            </p:nvSpPr>
            <p:spPr bwMode="auto">
              <a:xfrm>
                <a:off x="3116" y="1456"/>
                <a:ext cx="13" cy="61"/>
              </a:xfrm>
              <a:custGeom>
                <a:avLst/>
                <a:gdLst>
                  <a:gd name="T0" fmla="*/ 0 w 5"/>
                  <a:gd name="T1" fmla="*/ 0 h 23"/>
                  <a:gd name="T2" fmla="*/ 34 w 5"/>
                  <a:gd name="T3" fmla="*/ 162 h 23"/>
                  <a:gd name="T4" fmla="*/ 0 60000 65536"/>
                  <a:gd name="T5" fmla="*/ 0 60000 65536"/>
                  <a:gd name="T6" fmla="*/ 0 w 5"/>
                  <a:gd name="T7" fmla="*/ 0 h 23"/>
                  <a:gd name="T8" fmla="*/ 5 w 5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3">
                    <a:moveTo>
                      <a:pt x="0" y="0"/>
                    </a:moveTo>
                    <a:cubicBezTo>
                      <a:pt x="0" y="8"/>
                      <a:pt x="1" y="16"/>
                      <a:pt x="5" y="2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8" name="Freeform 274"/>
              <p:cNvSpPr/>
              <p:nvPr/>
            </p:nvSpPr>
            <p:spPr bwMode="auto">
              <a:xfrm>
                <a:off x="3086" y="1488"/>
                <a:ext cx="33" cy="16"/>
              </a:xfrm>
              <a:custGeom>
                <a:avLst/>
                <a:gdLst>
                  <a:gd name="T0" fmla="*/ 84 w 13"/>
                  <a:gd name="T1" fmla="*/ 0 h 6"/>
                  <a:gd name="T2" fmla="*/ 0 w 13"/>
                  <a:gd name="T3" fmla="*/ 43 h 6"/>
                  <a:gd name="T4" fmla="*/ 0 60000 65536"/>
                  <a:gd name="T5" fmla="*/ 0 60000 65536"/>
                  <a:gd name="T6" fmla="*/ 0 w 13"/>
                  <a:gd name="T7" fmla="*/ 0 h 6"/>
                  <a:gd name="T8" fmla="*/ 13 w 13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6">
                    <a:moveTo>
                      <a:pt x="13" y="0"/>
                    </a:moveTo>
                    <a:cubicBezTo>
                      <a:pt x="8" y="1"/>
                      <a:pt x="4" y="3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89" name="Freeform 275"/>
              <p:cNvSpPr/>
              <p:nvPr/>
            </p:nvSpPr>
            <p:spPr bwMode="auto">
              <a:xfrm>
                <a:off x="3229" y="1552"/>
                <a:ext cx="15" cy="64"/>
              </a:xfrm>
              <a:custGeom>
                <a:avLst/>
                <a:gdLst>
                  <a:gd name="T0" fmla="*/ 33 w 6"/>
                  <a:gd name="T1" fmla="*/ 0 h 24"/>
                  <a:gd name="T2" fmla="*/ 0 w 6"/>
                  <a:gd name="T3" fmla="*/ 171 h 24"/>
                  <a:gd name="T4" fmla="*/ 0 60000 65536"/>
                  <a:gd name="T5" fmla="*/ 0 60000 65536"/>
                  <a:gd name="T6" fmla="*/ 0 w 6"/>
                  <a:gd name="T7" fmla="*/ 0 h 24"/>
                  <a:gd name="T8" fmla="*/ 6 w 6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4">
                    <a:moveTo>
                      <a:pt x="5" y="0"/>
                    </a:moveTo>
                    <a:cubicBezTo>
                      <a:pt x="6" y="9"/>
                      <a:pt x="6" y="18"/>
                      <a:pt x="0" y="2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0" name="Freeform 276"/>
              <p:cNvSpPr/>
              <p:nvPr/>
            </p:nvSpPr>
            <p:spPr bwMode="auto">
              <a:xfrm>
                <a:off x="3241" y="1587"/>
                <a:ext cx="25" cy="5"/>
              </a:xfrm>
              <a:custGeom>
                <a:avLst/>
                <a:gdLst>
                  <a:gd name="T0" fmla="*/ 0 w 10"/>
                  <a:gd name="T1" fmla="*/ 8 h 2"/>
                  <a:gd name="T2" fmla="*/ 63 w 10"/>
                  <a:gd name="T3" fmla="*/ 13 h 2"/>
                  <a:gd name="T4" fmla="*/ 0 60000 65536"/>
                  <a:gd name="T5" fmla="*/ 0 60000 65536"/>
                  <a:gd name="T6" fmla="*/ 0 w 10"/>
                  <a:gd name="T7" fmla="*/ 0 h 2"/>
                  <a:gd name="T8" fmla="*/ 10 w 10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">
                    <a:moveTo>
                      <a:pt x="0" y="1"/>
                    </a:moveTo>
                    <a:cubicBezTo>
                      <a:pt x="4" y="0"/>
                      <a:pt x="7" y="1"/>
                      <a:pt x="10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1" name="Freeform 277"/>
              <p:cNvSpPr/>
              <p:nvPr/>
            </p:nvSpPr>
            <p:spPr bwMode="auto">
              <a:xfrm>
                <a:off x="3316" y="1731"/>
                <a:ext cx="20" cy="77"/>
              </a:xfrm>
              <a:custGeom>
                <a:avLst/>
                <a:gdLst>
                  <a:gd name="T0" fmla="*/ 50 w 8"/>
                  <a:gd name="T1" fmla="*/ 0 h 29"/>
                  <a:gd name="T2" fmla="*/ 25 w 8"/>
                  <a:gd name="T3" fmla="*/ 204 h 29"/>
                  <a:gd name="T4" fmla="*/ 0 60000 65536"/>
                  <a:gd name="T5" fmla="*/ 0 60000 65536"/>
                  <a:gd name="T6" fmla="*/ 0 w 8"/>
                  <a:gd name="T7" fmla="*/ 0 h 29"/>
                  <a:gd name="T8" fmla="*/ 8 w 8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9">
                    <a:moveTo>
                      <a:pt x="8" y="0"/>
                    </a:moveTo>
                    <a:cubicBezTo>
                      <a:pt x="0" y="7"/>
                      <a:pt x="2" y="20"/>
                      <a:pt x="4" y="2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2" name="Freeform 278"/>
              <p:cNvSpPr/>
              <p:nvPr/>
            </p:nvSpPr>
            <p:spPr bwMode="auto">
              <a:xfrm>
                <a:off x="3291" y="1773"/>
                <a:ext cx="28" cy="1"/>
              </a:xfrm>
              <a:custGeom>
                <a:avLst/>
                <a:gdLst>
                  <a:gd name="T0" fmla="*/ 71 w 11"/>
                  <a:gd name="T1" fmla="*/ 0 h 1"/>
                  <a:gd name="T2" fmla="*/ 0 w 11"/>
                  <a:gd name="T3" fmla="*/ 0 h 1"/>
                  <a:gd name="T4" fmla="*/ 0 60000 65536"/>
                  <a:gd name="T5" fmla="*/ 0 60000 65536"/>
                  <a:gd name="T6" fmla="*/ 0 w 11"/>
                  <a:gd name="T7" fmla="*/ 0 h 1"/>
                  <a:gd name="T8" fmla="*/ 11 w 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3" name="Freeform 279"/>
              <p:cNvSpPr/>
              <p:nvPr/>
            </p:nvSpPr>
            <p:spPr bwMode="auto">
              <a:xfrm>
                <a:off x="3129" y="1667"/>
                <a:ext cx="37" cy="66"/>
              </a:xfrm>
              <a:custGeom>
                <a:avLst/>
                <a:gdLst>
                  <a:gd name="T0" fmla="*/ 79 w 15"/>
                  <a:gd name="T1" fmla="*/ 0 h 25"/>
                  <a:gd name="T2" fmla="*/ 0 w 15"/>
                  <a:gd name="T3" fmla="*/ 174 h 25"/>
                  <a:gd name="T4" fmla="*/ 0 60000 65536"/>
                  <a:gd name="T5" fmla="*/ 0 60000 65536"/>
                  <a:gd name="T6" fmla="*/ 0 w 15"/>
                  <a:gd name="T7" fmla="*/ 0 h 25"/>
                  <a:gd name="T8" fmla="*/ 15 w 15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25">
                    <a:moveTo>
                      <a:pt x="13" y="0"/>
                    </a:moveTo>
                    <a:cubicBezTo>
                      <a:pt x="15" y="11"/>
                      <a:pt x="9" y="20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4" name="Freeform 280"/>
              <p:cNvSpPr/>
              <p:nvPr/>
            </p:nvSpPr>
            <p:spPr bwMode="auto">
              <a:xfrm>
                <a:off x="3151" y="1720"/>
                <a:ext cx="20" cy="19"/>
              </a:xfrm>
              <a:custGeom>
                <a:avLst/>
                <a:gdLst>
                  <a:gd name="T0" fmla="*/ 0 w 8"/>
                  <a:gd name="T1" fmla="*/ 0 h 7"/>
                  <a:gd name="T2" fmla="*/ 50 w 8"/>
                  <a:gd name="T3" fmla="*/ 52 h 7"/>
                  <a:gd name="T4" fmla="*/ 0 60000 65536"/>
                  <a:gd name="T5" fmla="*/ 0 60000 65536"/>
                  <a:gd name="T6" fmla="*/ 0 w 8"/>
                  <a:gd name="T7" fmla="*/ 0 h 7"/>
                  <a:gd name="T8" fmla="*/ 8 w 8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7">
                    <a:moveTo>
                      <a:pt x="0" y="0"/>
                    </a:moveTo>
                    <a:cubicBezTo>
                      <a:pt x="3" y="2"/>
                      <a:pt x="6" y="4"/>
                      <a:pt x="8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5" name="Freeform 281"/>
              <p:cNvSpPr/>
              <p:nvPr/>
            </p:nvSpPr>
            <p:spPr bwMode="auto">
              <a:xfrm>
                <a:off x="3649" y="2061"/>
                <a:ext cx="27" cy="48"/>
              </a:xfrm>
              <a:custGeom>
                <a:avLst/>
                <a:gdLst>
                  <a:gd name="T0" fmla="*/ 61 w 11"/>
                  <a:gd name="T1" fmla="*/ 0 h 18"/>
                  <a:gd name="T2" fmla="*/ 0 w 11"/>
                  <a:gd name="T3" fmla="*/ 128 h 18"/>
                  <a:gd name="T4" fmla="*/ 0 60000 65536"/>
                  <a:gd name="T5" fmla="*/ 0 60000 65536"/>
                  <a:gd name="T6" fmla="*/ 0 w 11"/>
                  <a:gd name="T7" fmla="*/ 0 h 18"/>
                  <a:gd name="T8" fmla="*/ 11 w 11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8">
                    <a:moveTo>
                      <a:pt x="10" y="0"/>
                    </a:moveTo>
                    <a:cubicBezTo>
                      <a:pt x="11" y="8"/>
                      <a:pt x="6" y="14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6" name="Freeform 282"/>
              <p:cNvSpPr/>
              <p:nvPr/>
            </p:nvSpPr>
            <p:spPr bwMode="auto">
              <a:xfrm>
                <a:off x="3661" y="2096"/>
                <a:ext cx="15" cy="8"/>
              </a:xfrm>
              <a:custGeom>
                <a:avLst/>
                <a:gdLst>
                  <a:gd name="T0" fmla="*/ 38 w 6"/>
                  <a:gd name="T1" fmla="*/ 21 h 3"/>
                  <a:gd name="T2" fmla="*/ 0 w 6"/>
                  <a:gd name="T3" fmla="*/ 0 h 3"/>
                  <a:gd name="T4" fmla="*/ 0 60000 65536"/>
                  <a:gd name="T5" fmla="*/ 0 60000 65536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">
                    <a:moveTo>
                      <a:pt x="6" y="3"/>
                    </a:moveTo>
                    <a:cubicBezTo>
                      <a:pt x="5" y="0"/>
                      <a:pt x="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7" name="Freeform 283"/>
              <p:cNvSpPr/>
              <p:nvPr/>
            </p:nvSpPr>
            <p:spPr bwMode="auto">
              <a:xfrm>
                <a:off x="3416" y="1880"/>
                <a:ext cx="10" cy="67"/>
              </a:xfrm>
              <a:custGeom>
                <a:avLst/>
                <a:gdLst>
                  <a:gd name="T0" fmla="*/ 25 w 4"/>
                  <a:gd name="T1" fmla="*/ 0 h 25"/>
                  <a:gd name="T2" fmla="*/ 13 w 4"/>
                  <a:gd name="T3" fmla="*/ 180 h 25"/>
                  <a:gd name="T4" fmla="*/ 0 60000 65536"/>
                  <a:gd name="T5" fmla="*/ 0 60000 65536"/>
                  <a:gd name="T6" fmla="*/ 0 w 4"/>
                  <a:gd name="T7" fmla="*/ 0 h 25"/>
                  <a:gd name="T8" fmla="*/ 4 w 4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5">
                    <a:moveTo>
                      <a:pt x="4" y="0"/>
                    </a:moveTo>
                    <a:cubicBezTo>
                      <a:pt x="0" y="6"/>
                      <a:pt x="0" y="18"/>
                      <a:pt x="2" y="2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8" name="Freeform 284"/>
              <p:cNvSpPr/>
              <p:nvPr/>
            </p:nvSpPr>
            <p:spPr bwMode="auto">
              <a:xfrm>
                <a:off x="3391" y="1920"/>
                <a:ext cx="25" cy="3"/>
              </a:xfrm>
              <a:custGeom>
                <a:avLst/>
                <a:gdLst>
                  <a:gd name="T0" fmla="*/ 63 w 10"/>
                  <a:gd name="T1" fmla="*/ 9 h 1"/>
                  <a:gd name="T2" fmla="*/ 0 w 10"/>
                  <a:gd name="T3" fmla="*/ 9 h 1"/>
                  <a:gd name="T4" fmla="*/ 0 60000 65536"/>
                  <a:gd name="T5" fmla="*/ 0 60000 65536"/>
                  <a:gd name="T6" fmla="*/ 0 w 10"/>
                  <a:gd name="T7" fmla="*/ 0 h 1"/>
                  <a:gd name="T8" fmla="*/ 10 w 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">
                    <a:moveTo>
                      <a:pt x="10" y="1"/>
                    </a:moveTo>
                    <a:cubicBezTo>
                      <a:pt x="7" y="0"/>
                      <a:pt x="3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9" name="Freeform 285"/>
              <p:cNvSpPr/>
              <p:nvPr/>
            </p:nvSpPr>
            <p:spPr bwMode="auto">
              <a:xfrm>
                <a:off x="3329" y="2091"/>
                <a:ext cx="52" cy="24"/>
              </a:xfrm>
              <a:custGeom>
                <a:avLst/>
                <a:gdLst>
                  <a:gd name="T0" fmla="*/ 129 w 21"/>
                  <a:gd name="T1" fmla="*/ 51 h 9"/>
                  <a:gd name="T2" fmla="*/ 0 w 21"/>
                  <a:gd name="T3" fmla="*/ 0 h 9"/>
                  <a:gd name="T4" fmla="*/ 0 60000 65536"/>
                  <a:gd name="T5" fmla="*/ 0 60000 65536"/>
                  <a:gd name="T6" fmla="*/ 0 w 21"/>
                  <a:gd name="T7" fmla="*/ 0 h 9"/>
                  <a:gd name="T8" fmla="*/ 21 w 21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9">
                    <a:moveTo>
                      <a:pt x="21" y="7"/>
                    </a:moveTo>
                    <a:cubicBezTo>
                      <a:pt x="14" y="9"/>
                      <a:pt x="6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0" name="Freeform 286"/>
              <p:cNvSpPr/>
              <p:nvPr/>
            </p:nvSpPr>
            <p:spPr bwMode="auto">
              <a:xfrm>
                <a:off x="3344" y="2107"/>
                <a:ext cx="5" cy="21"/>
              </a:xfrm>
              <a:custGeom>
                <a:avLst/>
                <a:gdLst>
                  <a:gd name="T0" fmla="*/ 13 w 2"/>
                  <a:gd name="T1" fmla="*/ 0 h 8"/>
                  <a:gd name="T2" fmla="*/ 0 w 2"/>
                  <a:gd name="T3" fmla="*/ 55 h 8"/>
                  <a:gd name="T4" fmla="*/ 0 60000 65536"/>
                  <a:gd name="T5" fmla="*/ 0 60000 65536"/>
                  <a:gd name="T6" fmla="*/ 0 w 2"/>
                  <a:gd name="T7" fmla="*/ 0 h 8"/>
                  <a:gd name="T8" fmla="*/ 2 w 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8">
                    <a:moveTo>
                      <a:pt x="2" y="0"/>
                    </a:moveTo>
                    <a:cubicBezTo>
                      <a:pt x="2" y="3"/>
                      <a:pt x="1" y="6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1" name="Freeform 287"/>
              <p:cNvSpPr/>
              <p:nvPr/>
            </p:nvSpPr>
            <p:spPr bwMode="auto">
              <a:xfrm>
                <a:off x="3486" y="2069"/>
                <a:ext cx="5" cy="51"/>
              </a:xfrm>
              <a:custGeom>
                <a:avLst/>
                <a:gdLst>
                  <a:gd name="T0" fmla="*/ 0 w 2"/>
                  <a:gd name="T1" fmla="*/ 0 h 19"/>
                  <a:gd name="T2" fmla="*/ 0 w 2"/>
                  <a:gd name="T3" fmla="*/ 137 h 19"/>
                  <a:gd name="T4" fmla="*/ 0 60000 65536"/>
                  <a:gd name="T5" fmla="*/ 0 60000 65536"/>
                  <a:gd name="T6" fmla="*/ 0 w 2"/>
                  <a:gd name="T7" fmla="*/ 0 h 19"/>
                  <a:gd name="T8" fmla="*/ 2 w 2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9">
                    <a:moveTo>
                      <a:pt x="0" y="0"/>
                    </a:moveTo>
                    <a:cubicBezTo>
                      <a:pt x="2" y="6"/>
                      <a:pt x="2" y="13"/>
                      <a:pt x="0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2" name="Freeform 288"/>
              <p:cNvSpPr/>
              <p:nvPr/>
            </p:nvSpPr>
            <p:spPr bwMode="auto">
              <a:xfrm>
                <a:off x="3491" y="2107"/>
                <a:ext cx="15" cy="1"/>
              </a:xfrm>
              <a:custGeom>
                <a:avLst/>
                <a:gdLst>
                  <a:gd name="T0" fmla="*/ 0 w 6"/>
                  <a:gd name="T1" fmla="*/ 0 h 1"/>
                  <a:gd name="T2" fmla="*/ 38 w 6"/>
                  <a:gd name="T3" fmla="*/ 0 h 1"/>
                  <a:gd name="T4" fmla="*/ 0 60000 65536"/>
                  <a:gd name="T5" fmla="*/ 0 60000 65536"/>
                  <a:gd name="T6" fmla="*/ 0 w 6"/>
                  <a:gd name="T7" fmla="*/ 0 h 1"/>
                  <a:gd name="T8" fmla="*/ 6 w 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3" name="Freeform 289"/>
              <p:cNvSpPr/>
              <p:nvPr/>
            </p:nvSpPr>
            <p:spPr bwMode="auto">
              <a:xfrm>
                <a:off x="3259" y="1893"/>
                <a:ext cx="12" cy="62"/>
              </a:xfrm>
              <a:custGeom>
                <a:avLst/>
                <a:gdLst>
                  <a:gd name="T0" fmla="*/ 24 w 5"/>
                  <a:gd name="T1" fmla="*/ 0 h 23"/>
                  <a:gd name="T2" fmla="*/ 29 w 5"/>
                  <a:gd name="T3" fmla="*/ 167 h 23"/>
                  <a:gd name="T4" fmla="*/ 0 60000 65536"/>
                  <a:gd name="T5" fmla="*/ 0 60000 65536"/>
                  <a:gd name="T6" fmla="*/ 0 w 5"/>
                  <a:gd name="T7" fmla="*/ 0 h 23"/>
                  <a:gd name="T8" fmla="*/ 5 w 5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3">
                    <a:moveTo>
                      <a:pt x="4" y="0"/>
                    </a:moveTo>
                    <a:cubicBezTo>
                      <a:pt x="0" y="7"/>
                      <a:pt x="0" y="16"/>
                      <a:pt x="5" y="2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4" name="Freeform 290"/>
              <p:cNvSpPr/>
              <p:nvPr/>
            </p:nvSpPr>
            <p:spPr bwMode="auto">
              <a:xfrm>
                <a:off x="3236" y="1925"/>
                <a:ext cx="25" cy="6"/>
              </a:xfrm>
              <a:custGeom>
                <a:avLst/>
                <a:gdLst>
                  <a:gd name="T0" fmla="*/ 63 w 10"/>
                  <a:gd name="T1" fmla="*/ 18 h 2"/>
                  <a:gd name="T2" fmla="*/ 0 w 10"/>
                  <a:gd name="T3" fmla="*/ 9 h 2"/>
                  <a:gd name="T4" fmla="*/ 0 60000 65536"/>
                  <a:gd name="T5" fmla="*/ 0 60000 65536"/>
                  <a:gd name="T6" fmla="*/ 0 w 10"/>
                  <a:gd name="T7" fmla="*/ 0 h 2"/>
                  <a:gd name="T8" fmla="*/ 10 w 10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">
                    <a:moveTo>
                      <a:pt x="10" y="2"/>
                    </a:moveTo>
                    <a:cubicBezTo>
                      <a:pt x="6" y="1"/>
                      <a:pt x="3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5" name="Freeform 291"/>
              <p:cNvSpPr/>
              <p:nvPr/>
            </p:nvSpPr>
            <p:spPr bwMode="auto">
              <a:xfrm>
                <a:off x="3231" y="1395"/>
                <a:ext cx="13" cy="61"/>
              </a:xfrm>
              <a:custGeom>
                <a:avLst/>
                <a:gdLst>
                  <a:gd name="T0" fmla="*/ 26 w 5"/>
                  <a:gd name="T1" fmla="*/ 0 h 23"/>
                  <a:gd name="T2" fmla="*/ 34 w 5"/>
                  <a:gd name="T3" fmla="*/ 162 h 23"/>
                  <a:gd name="T4" fmla="*/ 0 60000 65536"/>
                  <a:gd name="T5" fmla="*/ 0 60000 65536"/>
                  <a:gd name="T6" fmla="*/ 0 w 5"/>
                  <a:gd name="T7" fmla="*/ 0 h 23"/>
                  <a:gd name="T8" fmla="*/ 5 w 5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3">
                    <a:moveTo>
                      <a:pt x="4" y="0"/>
                    </a:moveTo>
                    <a:cubicBezTo>
                      <a:pt x="0" y="7"/>
                      <a:pt x="0" y="17"/>
                      <a:pt x="5" y="2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6" name="Freeform 292"/>
              <p:cNvSpPr/>
              <p:nvPr/>
            </p:nvSpPr>
            <p:spPr bwMode="auto">
              <a:xfrm>
                <a:off x="3209" y="1429"/>
                <a:ext cx="25" cy="3"/>
              </a:xfrm>
              <a:custGeom>
                <a:avLst/>
                <a:gdLst>
                  <a:gd name="T0" fmla="*/ 63 w 10"/>
                  <a:gd name="T1" fmla="*/ 9 h 1"/>
                  <a:gd name="T2" fmla="*/ 0 w 10"/>
                  <a:gd name="T3" fmla="*/ 0 h 1"/>
                  <a:gd name="T4" fmla="*/ 0 60000 65536"/>
                  <a:gd name="T5" fmla="*/ 0 60000 65536"/>
                  <a:gd name="T6" fmla="*/ 0 w 10"/>
                  <a:gd name="T7" fmla="*/ 0 h 1"/>
                  <a:gd name="T8" fmla="*/ 10 w 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7" name="Freeform 293"/>
              <p:cNvSpPr/>
              <p:nvPr/>
            </p:nvSpPr>
            <p:spPr bwMode="auto">
              <a:xfrm>
                <a:off x="3114" y="1840"/>
                <a:ext cx="37" cy="24"/>
              </a:xfrm>
              <a:custGeom>
                <a:avLst/>
                <a:gdLst>
                  <a:gd name="T0" fmla="*/ 91 w 15"/>
                  <a:gd name="T1" fmla="*/ 56 h 9"/>
                  <a:gd name="T2" fmla="*/ 0 w 15"/>
                  <a:gd name="T3" fmla="*/ 0 h 9"/>
                  <a:gd name="T4" fmla="*/ 0 60000 65536"/>
                  <a:gd name="T5" fmla="*/ 0 60000 65536"/>
                  <a:gd name="T6" fmla="*/ 0 w 15"/>
                  <a:gd name="T7" fmla="*/ 0 h 9"/>
                  <a:gd name="T8" fmla="*/ 15 w 15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9">
                    <a:moveTo>
                      <a:pt x="15" y="8"/>
                    </a:moveTo>
                    <a:cubicBezTo>
                      <a:pt x="9" y="9"/>
                      <a:pt x="2" y="7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8" name="Freeform 294"/>
              <p:cNvSpPr/>
              <p:nvPr/>
            </p:nvSpPr>
            <p:spPr bwMode="auto">
              <a:xfrm>
                <a:off x="3119" y="1859"/>
                <a:ext cx="7" cy="24"/>
              </a:xfrm>
              <a:custGeom>
                <a:avLst/>
                <a:gdLst>
                  <a:gd name="T0" fmla="*/ 16 w 3"/>
                  <a:gd name="T1" fmla="*/ 0 h 9"/>
                  <a:gd name="T2" fmla="*/ 0 w 3"/>
                  <a:gd name="T3" fmla="*/ 64 h 9"/>
                  <a:gd name="T4" fmla="*/ 0 60000 65536"/>
                  <a:gd name="T5" fmla="*/ 0 60000 65536"/>
                  <a:gd name="T6" fmla="*/ 0 w 3"/>
                  <a:gd name="T7" fmla="*/ 0 h 9"/>
                  <a:gd name="T8" fmla="*/ 3 w 3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9">
                    <a:moveTo>
                      <a:pt x="3" y="0"/>
                    </a:moveTo>
                    <a:cubicBezTo>
                      <a:pt x="3" y="3"/>
                      <a:pt x="1" y="6"/>
                      <a:pt x="0" y="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9" name="Freeform 295"/>
              <p:cNvSpPr/>
              <p:nvPr/>
            </p:nvSpPr>
            <p:spPr bwMode="auto">
              <a:xfrm>
                <a:off x="3121" y="2048"/>
                <a:ext cx="50" cy="13"/>
              </a:xfrm>
              <a:custGeom>
                <a:avLst/>
                <a:gdLst>
                  <a:gd name="T0" fmla="*/ 125 w 20"/>
                  <a:gd name="T1" fmla="*/ 8 h 5"/>
                  <a:gd name="T2" fmla="*/ 0 w 20"/>
                  <a:gd name="T3" fmla="*/ 0 h 5"/>
                  <a:gd name="T4" fmla="*/ 0 60000 65536"/>
                  <a:gd name="T5" fmla="*/ 0 60000 65536"/>
                  <a:gd name="T6" fmla="*/ 0 w 20"/>
                  <a:gd name="T7" fmla="*/ 0 h 5"/>
                  <a:gd name="T8" fmla="*/ 20 w 20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5">
                    <a:moveTo>
                      <a:pt x="20" y="1"/>
                    </a:moveTo>
                    <a:cubicBezTo>
                      <a:pt x="14" y="5"/>
                      <a:pt x="6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0" name="Freeform 296"/>
              <p:cNvSpPr/>
              <p:nvPr/>
            </p:nvSpPr>
            <p:spPr bwMode="auto">
              <a:xfrm>
                <a:off x="3144" y="2056"/>
                <a:ext cx="2" cy="24"/>
              </a:xfrm>
              <a:custGeom>
                <a:avLst/>
                <a:gdLst>
                  <a:gd name="T0" fmla="*/ 4 w 1"/>
                  <a:gd name="T1" fmla="*/ 0 h 9"/>
                  <a:gd name="T2" fmla="*/ 0 w 1"/>
                  <a:gd name="T3" fmla="*/ 64 h 9"/>
                  <a:gd name="T4" fmla="*/ 0 60000 65536"/>
                  <a:gd name="T5" fmla="*/ 0 60000 65536"/>
                  <a:gd name="T6" fmla="*/ 0 w 1"/>
                  <a:gd name="T7" fmla="*/ 0 h 9"/>
                  <a:gd name="T8" fmla="*/ 1 w 1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">
                    <a:moveTo>
                      <a:pt x="1" y="0"/>
                    </a:moveTo>
                    <a:cubicBezTo>
                      <a:pt x="0" y="3"/>
                      <a:pt x="0" y="6"/>
                      <a:pt x="0" y="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1" name="Freeform 297"/>
              <p:cNvSpPr/>
              <p:nvPr/>
            </p:nvSpPr>
            <p:spPr bwMode="auto">
              <a:xfrm>
                <a:off x="3054" y="1917"/>
                <a:ext cx="5" cy="48"/>
              </a:xfrm>
              <a:custGeom>
                <a:avLst/>
                <a:gdLst>
                  <a:gd name="T0" fmla="*/ 8 w 2"/>
                  <a:gd name="T1" fmla="*/ 0 h 18"/>
                  <a:gd name="T2" fmla="*/ 13 w 2"/>
                  <a:gd name="T3" fmla="*/ 128 h 18"/>
                  <a:gd name="T4" fmla="*/ 0 60000 65536"/>
                  <a:gd name="T5" fmla="*/ 0 60000 65536"/>
                  <a:gd name="T6" fmla="*/ 0 w 2"/>
                  <a:gd name="T7" fmla="*/ 0 h 18"/>
                  <a:gd name="T8" fmla="*/ 2 w 2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8">
                    <a:moveTo>
                      <a:pt x="1" y="0"/>
                    </a:moveTo>
                    <a:cubicBezTo>
                      <a:pt x="0" y="6"/>
                      <a:pt x="1" y="12"/>
                      <a:pt x="2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2" name="Freeform 298"/>
              <p:cNvSpPr/>
              <p:nvPr/>
            </p:nvSpPr>
            <p:spPr bwMode="auto">
              <a:xfrm>
                <a:off x="3034" y="1949"/>
                <a:ext cx="20" cy="1"/>
              </a:xfrm>
              <a:custGeom>
                <a:avLst/>
                <a:gdLst>
                  <a:gd name="T0" fmla="*/ 50 w 8"/>
                  <a:gd name="T1" fmla="*/ 0 h 1"/>
                  <a:gd name="T2" fmla="*/ 0 w 8"/>
                  <a:gd name="T3" fmla="*/ 0 h 1"/>
                  <a:gd name="T4" fmla="*/ 0 60000 65536"/>
                  <a:gd name="T5" fmla="*/ 0 60000 65536"/>
                  <a:gd name="T6" fmla="*/ 0 w 8"/>
                  <a:gd name="T7" fmla="*/ 0 h 1"/>
                  <a:gd name="T8" fmla="*/ 8 w 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3" name="Freeform 299"/>
              <p:cNvSpPr/>
              <p:nvPr/>
            </p:nvSpPr>
            <p:spPr bwMode="auto">
              <a:xfrm>
                <a:off x="3069" y="2107"/>
                <a:ext cx="20" cy="42"/>
              </a:xfrm>
              <a:custGeom>
                <a:avLst/>
                <a:gdLst>
                  <a:gd name="T0" fmla="*/ 8 w 8"/>
                  <a:gd name="T1" fmla="*/ 0 h 16"/>
                  <a:gd name="T2" fmla="*/ 50 w 8"/>
                  <a:gd name="T3" fmla="*/ 110 h 16"/>
                  <a:gd name="T4" fmla="*/ 0 60000 65536"/>
                  <a:gd name="T5" fmla="*/ 0 60000 65536"/>
                  <a:gd name="T6" fmla="*/ 0 w 8"/>
                  <a:gd name="T7" fmla="*/ 0 h 16"/>
                  <a:gd name="T8" fmla="*/ 8 w 8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6">
                    <a:moveTo>
                      <a:pt x="1" y="0"/>
                    </a:moveTo>
                    <a:cubicBezTo>
                      <a:pt x="0" y="5"/>
                      <a:pt x="3" y="13"/>
                      <a:pt x="8" y="1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4" name="Freeform 300"/>
              <p:cNvSpPr/>
              <p:nvPr/>
            </p:nvSpPr>
            <p:spPr bwMode="auto">
              <a:xfrm>
                <a:off x="3061" y="2139"/>
                <a:ext cx="15" cy="10"/>
              </a:xfrm>
              <a:custGeom>
                <a:avLst/>
                <a:gdLst>
                  <a:gd name="T0" fmla="*/ 38 w 6"/>
                  <a:gd name="T1" fmla="*/ 0 h 4"/>
                  <a:gd name="T2" fmla="*/ 0 w 6"/>
                  <a:gd name="T3" fmla="*/ 25 h 4"/>
                  <a:gd name="T4" fmla="*/ 0 60000 65536"/>
                  <a:gd name="T5" fmla="*/ 0 60000 65536"/>
                  <a:gd name="T6" fmla="*/ 0 w 6"/>
                  <a:gd name="T7" fmla="*/ 0 h 4"/>
                  <a:gd name="T8" fmla="*/ 6 w 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5" name="Freeform 301"/>
              <p:cNvSpPr/>
              <p:nvPr/>
            </p:nvSpPr>
            <p:spPr bwMode="auto">
              <a:xfrm>
                <a:off x="3211" y="2155"/>
                <a:ext cx="40" cy="13"/>
              </a:xfrm>
              <a:custGeom>
                <a:avLst/>
                <a:gdLst>
                  <a:gd name="T0" fmla="*/ 100 w 16"/>
                  <a:gd name="T1" fmla="*/ 13 h 5"/>
                  <a:gd name="T2" fmla="*/ 0 w 16"/>
                  <a:gd name="T3" fmla="*/ 0 h 5"/>
                  <a:gd name="T4" fmla="*/ 0 60000 65536"/>
                  <a:gd name="T5" fmla="*/ 0 60000 65536"/>
                  <a:gd name="T6" fmla="*/ 0 w 16"/>
                  <a:gd name="T7" fmla="*/ 0 h 5"/>
                  <a:gd name="T8" fmla="*/ 16 w 16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5">
                    <a:moveTo>
                      <a:pt x="16" y="2"/>
                    </a:moveTo>
                    <a:cubicBezTo>
                      <a:pt x="12" y="5"/>
                      <a:pt x="5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6" name="Freeform 302"/>
              <p:cNvSpPr/>
              <p:nvPr/>
            </p:nvSpPr>
            <p:spPr bwMode="auto">
              <a:xfrm>
                <a:off x="3229" y="2165"/>
                <a:ext cx="1" cy="1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43 h 6"/>
                  <a:gd name="T4" fmla="*/ 0 60000 65536"/>
                  <a:gd name="T5" fmla="*/ 0 60000 65536"/>
                  <a:gd name="T6" fmla="*/ 0 w 1"/>
                  <a:gd name="T7" fmla="*/ 0 h 6"/>
                  <a:gd name="T8" fmla="*/ 1 w 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7" name="Freeform 303"/>
              <p:cNvSpPr/>
              <p:nvPr/>
            </p:nvSpPr>
            <p:spPr bwMode="auto">
              <a:xfrm>
                <a:off x="3611" y="2237"/>
                <a:ext cx="53" cy="14"/>
              </a:xfrm>
              <a:custGeom>
                <a:avLst/>
                <a:gdLst>
                  <a:gd name="T0" fmla="*/ 134 w 21"/>
                  <a:gd name="T1" fmla="*/ 39 h 5"/>
                  <a:gd name="T2" fmla="*/ 0 w 21"/>
                  <a:gd name="T3" fmla="*/ 8 h 5"/>
                  <a:gd name="T4" fmla="*/ 0 60000 65536"/>
                  <a:gd name="T5" fmla="*/ 0 60000 65536"/>
                  <a:gd name="T6" fmla="*/ 0 w 21"/>
                  <a:gd name="T7" fmla="*/ 0 h 5"/>
                  <a:gd name="T8" fmla="*/ 21 w 21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5">
                    <a:moveTo>
                      <a:pt x="21" y="5"/>
                    </a:moveTo>
                    <a:cubicBezTo>
                      <a:pt x="15" y="0"/>
                      <a:pt x="7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8" name="Freeform 304"/>
              <p:cNvSpPr/>
              <p:nvPr/>
            </p:nvSpPr>
            <p:spPr bwMode="auto">
              <a:xfrm>
                <a:off x="3636" y="2224"/>
                <a:ext cx="5" cy="16"/>
              </a:xfrm>
              <a:custGeom>
                <a:avLst/>
                <a:gdLst>
                  <a:gd name="T0" fmla="*/ 13 w 2"/>
                  <a:gd name="T1" fmla="*/ 0 h 6"/>
                  <a:gd name="T2" fmla="*/ 0 w 2"/>
                  <a:gd name="T3" fmla="*/ 43 h 6"/>
                  <a:gd name="T4" fmla="*/ 0 60000 65536"/>
                  <a:gd name="T5" fmla="*/ 0 60000 6553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19" name="Freeform 305"/>
              <p:cNvSpPr/>
              <p:nvPr/>
            </p:nvSpPr>
            <p:spPr bwMode="auto">
              <a:xfrm>
                <a:off x="3636" y="1864"/>
                <a:ext cx="55" cy="13"/>
              </a:xfrm>
              <a:custGeom>
                <a:avLst/>
                <a:gdLst>
                  <a:gd name="T0" fmla="*/ 138 w 22"/>
                  <a:gd name="T1" fmla="*/ 34 h 5"/>
                  <a:gd name="T2" fmla="*/ 0 w 22"/>
                  <a:gd name="T3" fmla="*/ 8 h 5"/>
                  <a:gd name="T4" fmla="*/ 0 60000 65536"/>
                  <a:gd name="T5" fmla="*/ 0 60000 65536"/>
                  <a:gd name="T6" fmla="*/ 0 w 22"/>
                  <a:gd name="T7" fmla="*/ 0 h 5"/>
                  <a:gd name="T8" fmla="*/ 22 w 2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5">
                    <a:moveTo>
                      <a:pt x="22" y="5"/>
                    </a:moveTo>
                    <a:cubicBezTo>
                      <a:pt x="16" y="0"/>
                      <a:pt x="7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0" name="Freeform 306"/>
              <p:cNvSpPr/>
              <p:nvPr/>
            </p:nvSpPr>
            <p:spPr bwMode="auto">
              <a:xfrm>
                <a:off x="3664" y="1851"/>
                <a:ext cx="5" cy="16"/>
              </a:xfrm>
              <a:custGeom>
                <a:avLst/>
                <a:gdLst>
                  <a:gd name="T0" fmla="*/ 13 w 2"/>
                  <a:gd name="T1" fmla="*/ 0 h 6"/>
                  <a:gd name="T2" fmla="*/ 0 w 2"/>
                  <a:gd name="T3" fmla="*/ 43 h 6"/>
                  <a:gd name="T4" fmla="*/ 0 60000 65536"/>
                  <a:gd name="T5" fmla="*/ 0 60000 6553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1" name="Freeform 307"/>
              <p:cNvSpPr/>
              <p:nvPr/>
            </p:nvSpPr>
            <p:spPr bwMode="auto">
              <a:xfrm>
                <a:off x="3356" y="2235"/>
                <a:ext cx="8" cy="40"/>
              </a:xfrm>
              <a:custGeom>
                <a:avLst/>
                <a:gdLst>
                  <a:gd name="T0" fmla="*/ 21 w 3"/>
                  <a:gd name="T1" fmla="*/ 0 h 15"/>
                  <a:gd name="T2" fmla="*/ 21 w 3"/>
                  <a:gd name="T3" fmla="*/ 107 h 15"/>
                  <a:gd name="T4" fmla="*/ 0 60000 65536"/>
                  <a:gd name="T5" fmla="*/ 0 60000 65536"/>
                  <a:gd name="T6" fmla="*/ 0 w 3"/>
                  <a:gd name="T7" fmla="*/ 0 h 15"/>
                  <a:gd name="T8" fmla="*/ 3 w 3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5">
                    <a:moveTo>
                      <a:pt x="3" y="0"/>
                    </a:moveTo>
                    <a:cubicBezTo>
                      <a:pt x="0" y="4"/>
                      <a:pt x="0" y="11"/>
                      <a:pt x="3" y="1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2" name="Freeform 308"/>
              <p:cNvSpPr/>
              <p:nvPr/>
            </p:nvSpPr>
            <p:spPr bwMode="auto">
              <a:xfrm>
                <a:off x="3331" y="2259"/>
                <a:ext cx="28" cy="2"/>
              </a:xfrm>
              <a:custGeom>
                <a:avLst/>
                <a:gdLst>
                  <a:gd name="T0" fmla="*/ 71 w 11"/>
                  <a:gd name="T1" fmla="*/ 4 h 1"/>
                  <a:gd name="T2" fmla="*/ 0 w 11"/>
                  <a:gd name="T3" fmla="*/ 0 h 1"/>
                  <a:gd name="T4" fmla="*/ 0 60000 65536"/>
                  <a:gd name="T5" fmla="*/ 0 60000 65536"/>
                  <a:gd name="T6" fmla="*/ 0 w 11"/>
                  <a:gd name="T7" fmla="*/ 0 h 1"/>
                  <a:gd name="T8" fmla="*/ 11 w 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">
                    <a:moveTo>
                      <a:pt x="11" y="1"/>
                    </a:moveTo>
                    <a:cubicBezTo>
                      <a:pt x="7" y="0"/>
                      <a:pt x="3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3" name="Freeform 309"/>
              <p:cNvSpPr/>
              <p:nvPr/>
            </p:nvSpPr>
            <p:spPr bwMode="auto">
              <a:xfrm>
                <a:off x="3196" y="2307"/>
                <a:ext cx="50" cy="24"/>
              </a:xfrm>
              <a:custGeom>
                <a:avLst/>
                <a:gdLst>
                  <a:gd name="T0" fmla="*/ 125 w 20"/>
                  <a:gd name="T1" fmla="*/ 0 h 9"/>
                  <a:gd name="T2" fmla="*/ 0 w 20"/>
                  <a:gd name="T3" fmla="*/ 64 h 9"/>
                  <a:gd name="T4" fmla="*/ 0 60000 65536"/>
                  <a:gd name="T5" fmla="*/ 0 60000 65536"/>
                  <a:gd name="T6" fmla="*/ 0 w 20"/>
                  <a:gd name="T7" fmla="*/ 0 h 9"/>
                  <a:gd name="T8" fmla="*/ 20 w 20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9">
                    <a:moveTo>
                      <a:pt x="20" y="0"/>
                    </a:moveTo>
                    <a:cubicBezTo>
                      <a:pt x="13" y="0"/>
                      <a:pt x="5" y="3"/>
                      <a:pt x="0" y="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4" name="Freeform 310"/>
              <p:cNvSpPr/>
              <p:nvPr/>
            </p:nvSpPr>
            <p:spPr bwMode="auto">
              <a:xfrm>
                <a:off x="3191" y="2301"/>
                <a:ext cx="18" cy="16"/>
              </a:xfrm>
              <a:custGeom>
                <a:avLst/>
                <a:gdLst>
                  <a:gd name="T0" fmla="*/ 46 w 7"/>
                  <a:gd name="T1" fmla="*/ 43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6" y="3"/>
                      <a:pt x="3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5" name="Freeform 311"/>
              <p:cNvSpPr/>
              <p:nvPr/>
            </p:nvSpPr>
            <p:spPr bwMode="auto">
              <a:xfrm>
                <a:off x="3089" y="2256"/>
                <a:ext cx="7" cy="35"/>
              </a:xfrm>
              <a:custGeom>
                <a:avLst/>
                <a:gdLst>
                  <a:gd name="T0" fmla="*/ 16 w 3"/>
                  <a:gd name="T1" fmla="*/ 0 h 13"/>
                  <a:gd name="T2" fmla="*/ 5 w 3"/>
                  <a:gd name="T3" fmla="*/ 94 h 13"/>
                  <a:gd name="T4" fmla="*/ 0 60000 65536"/>
                  <a:gd name="T5" fmla="*/ 0 60000 65536"/>
                  <a:gd name="T6" fmla="*/ 0 w 3"/>
                  <a:gd name="T7" fmla="*/ 0 h 13"/>
                  <a:gd name="T8" fmla="*/ 3 w 3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3">
                    <a:moveTo>
                      <a:pt x="3" y="0"/>
                    </a:moveTo>
                    <a:cubicBezTo>
                      <a:pt x="1" y="4"/>
                      <a:pt x="0" y="8"/>
                      <a:pt x="1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6" name="Freeform 312"/>
              <p:cNvSpPr/>
              <p:nvPr/>
            </p:nvSpPr>
            <p:spPr bwMode="auto">
              <a:xfrm>
                <a:off x="3066" y="2269"/>
                <a:ext cx="20" cy="8"/>
              </a:xfrm>
              <a:custGeom>
                <a:avLst/>
                <a:gdLst>
                  <a:gd name="T0" fmla="*/ 50 w 8"/>
                  <a:gd name="T1" fmla="*/ 21 h 3"/>
                  <a:gd name="T2" fmla="*/ 0 w 8"/>
                  <a:gd name="T3" fmla="*/ 8 h 3"/>
                  <a:gd name="T4" fmla="*/ 0 60000 65536"/>
                  <a:gd name="T5" fmla="*/ 0 60000 65536"/>
                  <a:gd name="T6" fmla="*/ 0 w 8"/>
                  <a:gd name="T7" fmla="*/ 0 h 3"/>
                  <a:gd name="T8" fmla="*/ 8 w 8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">
                    <a:moveTo>
                      <a:pt x="8" y="3"/>
                    </a:moveTo>
                    <a:cubicBezTo>
                      <a:pt x="6" y="1"/>
                      <a:pt x="3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7" name="Freeform 313"/>
              <p:cNvSpPr/>
              <p:nvPr/>
            </p:nvSpPr>
            <p:spPr bwMode="auto">
              <a:xfrm>
                <a:off x="3284" y="2395"/>
                <a:ext cx="17" cy="32"/>
              </a:xfrm>
              <a:custGeom>
                <a:avLst/>
                <a:gdLst>
                  <a:gd name="T0" fmla="*/ 41 w 7"/>
                  <a:gd name="T1" fmla="*/ 0 h 12"/>
                  <a:gd name="T2" fmla="*/ 0 w 7"/>
                  <a:gd name="T3" fmla="*/ 85 h 12"/>
                  <a:gd name="T4" fmla="*/ 0 60000 65536"/>
                  <a:gd name="T5" fmla="*/ 0 60000 65536"/>
                  <a:gd name="T6" fmla="*/ 0 w 7"/>
                  <a:gd name="T7" fmla="*/ 0 h 12"/>
                  <a:gd name="T8" fmla="*/ 7 w 7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2">
                    <a:moveTo>
                      <a:pt x="7" y="0"/>
                    </a:moveTo>
                    <a:cubicBezTo>
                      <a:pt x="6" y="5"/>
                      <a:pt x="5" y="10"/>
                      <a:pt x="0" y="1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8" name="Freeform 314"/>
              <p:cNvSpPr/>
              <p:nvPr/>
            </p:nvSpPr>
            <p:spPr bwMode="auto">
              <a:xfrm>
                <a:off x="3294" y="2421"/>
                <a:ext cx="17" cy="11"/>
              </a:xfrm>
              <a:custGeom>
                <a:avLst/>
                <a:gdLst>
                  <a:gd name="T0" fmla="*/ 0 w 7"/>
                  <a:gd name="T1" fmla="*/ 0 h 4"/>
                  <a:gd name="T2" fmla="*/ 41 w 7"/>
                  <a:gd name="T3" fmla="*/ 30 h 4"/>
                  <a:gd name="T4" fmla="*/ 0 60000 65536"/>
                  <a:gd name="T5" fmla="*/ 0 60000 65536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4">
                    <a:moveTo>
                      <a:pt x="0" y="0"/>
                    </a:moveTo>
                    <a:cubicBezTo>
                      <a:pt x="3" y="0"/>
                      <a:pt x="5" y="1"/>
                      <a:pt x="7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9" name="Freeform 315"/>
              <p:cNvSpPr/>
              <p:nvPr/>
            </p:nvSpPr>
            <p:spPr bwMode="auto">
              <a:xfrm>
                <a:off x="3496" y="2221"/>
                <a:ext cx="30" cy="32"/>
              </a:xfrm>
              <a:custGeom>
                <a:avLst/>
                <a:gdLst>
                  <a:gd name="T0" fmla="*/ 75 w 12"/>
                  <a:gd name="T1" fmla="*/ 0 h 12"/>
                  <a:gd name="T2" fmla="*/ 0 w 12"/>
                  <a:gd name="T3" fmla="*/ 85 h 12"/>
                  <a:gd name="T4" fmla="*/ 0 60000 65536"/>
                  <a:gd name="T5" fmla="*/ 0 60000 65536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2">
                    <a:moveTo>
                      <a:pt x="12" y="0"/>
                    </a:moveTo>
                    <a:cubicBezTo>
                      <a:pt x="11" y="7"/>
                      <a:pt x="6" y="11"/>
                      <a:pt x="0" y="1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0" name="Freeform 316"/>
              <p:cNvSpPr/>
              <p:nvPr/>
            </p:nvSpPr>
            <p:spPr bwMode="auto">
              <a:xfrm>
                <a:off x="3514" y="2245"/>
                <a:ext cx="12" cy="19"/>
              </a:xfrm>
              <a:custGeom>
                <a:avLst/>
                <a:gdLst>
                  <a:gd name="T0" fmla="*/ 0 w 5"/>
                  <a:gd name="T1" fmla="*/ 0 h 7"/>
                  <a:gd name="T2" fmla="*/ 29 w 5"/>
                  <a:gd name="T3" fmla="*/ 52 h 7"/>
                  <a:gd name="T4" fmla="*/ 0 60000 65536"/>
                  <a:gd name="T5" fmla="*/ 0 60000 65536"/>
                  <a:gd name="T6" fmla="*/ 0 w 5"/>
                  <a:gd name="T7" fmla="*/ 0 h 7"/>
                  <a:gd name="T8" fmla="*/ 5 w 5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7">
                    <a:moveTo>
                      <a:pt x="0" y="0"/>
                    </a:moveTo>
                    <a:cubicBezTo>
                      <a:pt x="2" y="2"/>
                      <a:pt x="4" y="4"/>
                      <a:pt x="5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1" name="Freeform 317"/>
              <p:cNvSpPr/>
              <p:nvPr/>
            </p:nvSpPr>
            <p:spPr bwMode="auto">
              <a:xfrm>
                <a:off x="3746" y="2325"/>
                <a:ext cx="20" cy="48"/>
              </a:xfrm>
              <a:custGeom>
                <a:avLst/>
                <a:gdLst>
                  <a:gd name="T0" fmla="*/ 43 w 8"/>
                  <a:gd name="T1" fmla="*/ 0 h 18"/>
                  <a:gd name="T2" fmla="*/ 0 w 8"/>
                  <a:gd name="T3" fmla="*/ 128 h 18"/>
                  <a:gd name="T4" fmla="*/ 0 60000 65536"/>
                  <a:gd name="T5" fmla="*/ 0 60000 65536"/>
                  <a:gd name="T6" fmla="*/ 0 w 8"/>
                  <a:gd name="T7" fmla="*/ 0 h 18"/>
                  <a:gd name="T8" fmla="*/ 8 w 8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8">
                    <a:moveTo>
                      <a:pt x="7" y="0"/>
                    </a:moveTo>
                    <a:cubicBezTo>
                      <a:pt x="8" y="7"/>
                      <a:pt x="4" y="14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2" name="Freeform 318"/>
              <p:cNvSpPr/>
              <p:nvPr/>
            </p:nvSpPr>
            <p:spPr bwMode="auto">
              <a:xfrm>
                <a:off x="3756" y="2363"/>
                <a:ext cx="10" cy="10"/>
              </a:xfrm>
              <a:custGeom>
                <a:avLst/>
                <a:gdLst>
                  <a:gd name="T0" fmla="*/ 0 w 4"/>
                  <a:gd name="T1" fmla="*/ 0 h 4"/>
                  <a:gd name="T2" fmla="*/ 25 w 4"/>
                  <a:gd name="T3" fmla="*/ 25 h 4"/>
                  <a:gd name="T4" fmla="*/ 0 60000 65536"/>
                  <a:gd name="T5" fmla="*/ 0 60000 65536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3" y="2"/>
                      <a:pt x="4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3" name="Freeform 319"/>
              <p:cNvSpPr/>
              <p:nvPr/>
            </p:nvSpPr>
            <p:spPr bwMode="auto">
              <a:xfrm>
                <a:off x="3586" y="2339"/>
                <a:ext cx="35" cy="24"/>
              </a:xfrm>
              <a:custGeom>
                <a:avLst/>
                <a:gdLst>
                  <a:gd name="T0" fmla="*/ 88 w 14"/>
                  <a:gd name="T1" fmla="*/ 51 h 9"/>
                  <a:gd name="T2" fmla="*/ 0 w 14"/>
                  <a:gd name="T3" fmla="*/ 0 h 9"/>
                  <a:gd name="T4" fmla="*/ 0 60000 65536"/>
                  <a:gd name="T5" fmla="*/ 0 60000 65536"/>
                  <a:gd name="T6" fmla="*/ 0 w 14"/>
                  <a:gd name="T7" fmla="*/ 0 h 9"/>
                  <a:gd name="T8" fmla="*/ 14 w 14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9">
                    <a:moveTo>
                      <a:pt x="14" y="7"/>
                    </a:moveTo>
                    <a:cubicBezTo>
                      <a:pt x="9" y="9"/>
                      <a:pt x="2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4" name="Freeform 320"/>
              <p:cNvSpPr/>
              <p:nvPr/>
            </p:nvSpPr>
            <p:spPr bwMode="auto">
              <a:xfrm>
                <a:off x="3591" y="2360"/>
                <a:ext cx="13" cy="21"/>
              </a:xfrm>
              <a:custGeom>
                <a:avLst/>
                <a:gdLst>
                  <a:gd name="T0" fmla="*/ 34 w 5"/>
                  <a:gd name="T1" fmla="*/ 0 h 8"/>
                  <a:gd name="T2" fmla="*/ 0 w 5"/>
                  <a:gd name="T3" fmla="*/ 55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5" name="Freeform 321"/>
              <p:cNvSpPr/>
              <p:nvPr/>
            </p:nvSpPr>
            <p:spPr bwMode="auto">
              <a:xfrm>
                <a:off x="3426" y="2341"/>
                <a:ext cx="25" cy="35"/>
              </a:xfrm>
              <a:custGeom>
                <a:avLst/>
                <a:gdLst>
                  <a:gd name="T0" fmla="*/ 0 w 10"/>
                  <a:gd name="T1" fmla="*/ 0 h 13"/>
                  <a:gd name="T2" fmla="*/ 63 w 10"/>
                  <a:gd name="T3" fmla="*/ 94 h 13"/>
                  <a:gd name="T4" fmla="*/ 0 60000 65536"/>
                  <a:gd name="T5" fmla="*/ 0 60000 65536"/>
                  <a:gd name="T6" fmla="*/ 0 w 10"/>
                  <a:gd name="T7" fmla="*/ 0 h 13"/>
                  <a:gd name="T8" fmla="*/ 10 w 10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3">
                    <a:moveTo>
                      <a:pt x="0" y="0"/>
                    </a:moveTo>
                    <a:cubicBezTo>
                      <a:pt x="0" y="7"/>
                      <a:pt x="5" y="10"/>
                      <a:pt x="10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6" name="Freeform 322"/>
              <p:cNvSpPr/>
              <p:nvPr/>
            </p:nvSpPr>
            <p:spPr bwMode="auto">
              <a:xfrm>
                <a:off x="3426" y="2371"/>
                <a:ext cx="10" cy="16"/>
              </a:xfrm>
              <a:custGeom>
                <a:avLst/>
                <a:gdLst>
                  <a:gd name="T0" fmla="*/ 25 w 4"/>
                  <a:gd name="T1" fmla="*/ 0 h 6"/>
                  <a:gd name="T2" fmla="*/ 0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4" y="0"/>
                    </a:moveTo>
                    <a:cubicBezTo>
                      <a:pt x="3" y="2"/>
                      <a:pt x="1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7" name="Freeform 323"/>
              <p:cNvSpPr/>
              <p:nvPr/>
            </p:nvSpPr>
            <p:spPr bwMode="auto">
              <a:xfrm>
                <a:off x="3554" y="2493"/>
                <a:ext cx="12" cy="30"/>
              </a:xfrm>
              <a:custGeom>
                <a:avLst/>
                <a:gdLst>
                  <a:gd name="T0" fmla="*/ 5 w 5"/>
                  <a:gd name="T1" fmla="*/ 0 h 11"/>
                  <a:gd name="T2" fmla="*/ 29 w 5"/>
                  <a:gd name="T3" fmla="*/ 82 h 11"/>
                  <a:gd name="T4" fmla="*/ 0 60000 65536"/>
                  <a:gd name="T5" fmla="*/ 0 60000 65536"/>
                  <a:gd name="T6" fmla="*/ 0 w 5"/>
                  <a:gd name="T7" fmla="*/ 0 h 11"/>
                  <a:gd name="T8" fmla="*/ 5 w 5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1">
                    <a:moveTo>
                      <a:pt x="1" y="0"/>
                    </a:moveTo>
                    <a:cubicBezTo>
                      <a:pt x="0" y="4"/>
                      <a:pt x="2" y="9"/>
                      <a:pt x="5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8" name="Freeform 324"/>
              <p:cNvSpPr/>
              <p:nvPr/>
            </p:nvSpPr>
            <p:spPr bwMode="auto">
              <a:xfrm>
                <a:off x="3536" y="2517"/>
                <a:ext cx="20" cy="11"/>
              </a:xfrm>
              <a:custGeom>
                <a:avLst/>
                <a:gdLst>
                  <a:gd name="T0" fmla="*/ 50 w 8"/>
                  <a:gd name="T1" fmla="*/ 0 h 4"/>
                  <a:gd name="T2" fmla="*/ 0 w 8"/>
                  <a:gd name="T3" fmla="*/ 30 h 4"/>
                  <a:gd name="T4" fmla="*/ 0 60000 65536"/>
                  <a:gd name="T5" fmla="*/ 0 60000 65536"/>
                  <a:gd name="T6" fmla="*/ 0 w 8"/>
                  <a:gd name="T7" fmla="*/ 0 h 4"/>
                  <a:gd name="T8" fmla="*/ 8 w 8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">
                    <a:moveTo>
                      <a:pt x="8" y="0"/>
                    </a:moveTo>
                    <a:cubicBezTo>
                      <a:pt x="5" y="0"/>
                      <a:pt x="2" y="1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9" name="Freeform 325"/>
              <p:cNvSpPr/>
              <p:nvPr/>
            </p:nvSpPr>
            <p:spPr bwMode="auto">
              <a:xfrm>
                <a:off x="3279" y="2547"/>
                <a:ext cx="22" cy="48"/>
              </a:xfrm>
              <a:custGeom>
                <a:avLst/>
                <a:gdLst>
                  <a:gd name="T0" fmla="*/ 49 w 9"/>
                  <a:gd name="T1" fmla="*/ 0 h 18"/>
                  <a:gd name="T2" fmla="*/ 0 w 9"/>
                  <a:gd name="T3" fmla="*/ 128 h 18"/>
                  <a:gd name="T4" fmla="*/ 0 60000 65536"/>
                  <a:gd name="T5" fmla="*/ 0 60000 65536"/>
                  <a:gd name="T6" fmla="*/ 0 w 9"/>
                  <a:gd name="T7" fmla="*/ 0 h 18"/>
                  <a:gd name="T8" fmla="*/ 9 w 9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8">
                    <a:moveTo>
                      <a:pt x="8" y="0"/>
                    </a:moveTo>
                    <a:cubicBezTo>
                      <a:pt x="9" y="7"/>
                      <a:pt x="6" y="14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0" name="Freeform 326"/>
              <p:cNvSpPr/>
              <p:nvPr/>
            </p:nvSpPr>
            <p:spPr bwMode="auto">
              <a:xfrm>
                <a:off x="3294" y="2581"/>
                <a:ext cx="15" cy="6"/>
              </a:xfrm>
              <a:custGeom>
                <a:avLst/>
                <a:gdLst>
                  <a:gd name="T0" fmla="*/ 0 w 6"/>
                  <a:gd name="T1" fmla="*/ 0 h 2"/>
                  <a:gd name="T2" fmla="*/ 38 w 6"/>
                  <a:gd name="T3" fmla="*/ 18 h 2"/>
                  <a:gd name="T4" fmla="*/ 0 60000 65536"/>
                  <a:gd name="T5" fmla="*/ 0 60000 65536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">
                    <a:moveTo>
                      <a:pt x="0" y="0"/>
                    </a:moveTo>
                    <a:cubicBezTo>
                      <a:pt x="2" y="1"/>
                      <a:pt x="4" y="1"/>
                      <a:pt x="6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1" name="Freeform 327"/>
              <p:cNvSpPr/>
              <p:nvPr/>
            </p:nvSpPr>
            <p:spPr bwMode="auto">
              <a:xfrm>
                <a:off x="3224" y="2469"/>
                <a:ext cx="5" cy="22"/>
              </a:xfrm>
              <a:custGeom>
                <a:avLst/>
                <a:gdLst>
                  <a:gd name="T0" fmla="*/ 13 w 2"/>
                  <a:gd name="T1" fmla="*/ 0 h 8"/>
                  <a:gd name="T2" fmla="*/ 0 w 2"/>
                  <a:gd name="T3" fmla="*/ 61 h 8"/>
                  <a:gd name="T4" fmla="*/ 0 60000 65536"/>
                  <a:gd name="T5" fmla="*/ 0 60000 65536"/>
                  <a:gd name="T6" fmla="*/ 0 w 2"/>
                  <a:gd name="T7" fmla="*/ 0 h 8"/>
                  <a:gd name="T8" fmla="*/ 2 w 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8">
                    <a:moveTo>
                      <a:pt x="2" y="0"/>
                    </a:moveTo>
                    <a:cubicBezTo>
                      <a:pt x="0" y="2"/>
                      <a:pt x="0" y="5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2" name="Freeform 328"/>
              <p:cNvSpPr/>
              <p:nvPr/>
            </p:nvSpPr>
            <p:spPr bwMode="auto">
              <a:xfrm>
                <a:off x="3211" y="2469"/>
                <a:ext cx="10" cy="11"/>
              </a:xfrm>
              <a:custGeom>
                <a:avLst/>
                <a:gdLst>
                  <a:gd name="T0" fmla="*/ 25 w 4"/>
                  <a:gd name="T1" fmla="*/ 30 h 4"/>
                  <a:gd name="T2" fmla="*/ 0 w 4"/>
                  <a:gd name="T3" fmla="*/ 0 h 4"/>
                  <a:gd name="T4" fmla="*/ 0 60000 65536"/>
                  <a:gd name="T5" fmla="*/ 0 60000 65536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">
                    <a:moveTo>
                      <a:pt x="4" y="4"/>
                    </a:move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3" name="Freeform 329"/>
              <p:cNvSpPr/>
              <p:nvPr/>
            </p:nvSpPr>
            <p:spPr bwMode="auto">
              <a:xfrm>
                <a:off x="3691" y="2509"/>
                <a:ext cx="30" cy="30"/>
              </a:xfrm>
              <a:custGeom>
                <a:avLst/>
                <a:gdLst>
                  <a:gd name="T0" fmla="*/ 75 w 12"/>
                  <a:gd name="T1" fmla="*/ 0 h 11"/>
                  <a:gd name="T2" fmla="*/ 0 w 12"/>
                  <a:gd name="T3" fmla="*/ 82 h 11"/>
                  <a:gd name="T4" fmla="*/ 0 60000 65536"/>
                  <a:gd name="T5" fmla="*/ 0 60000 65536"/>
                  <a:gd name="T6" fmla="*/ 0 w 12"/>
                  <a:gd name="T7" fmla="*/ 0 h 11"/>
                  <a:gd name="T8" fmla="*/ 12 w 1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1">
                    <a:moveTo>
                      <a:pt x="12" y="0"/>
                    </a:moveTo>
                    <a:cubicBezTo>
                      <a:pt x="10" y="6"/>
                      <a:pt x="5" y="9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4" name="Freeform 330"/>
              <p:cNvSpPr/>
              <p:nvPr/>
            </p:nvSpPr>
            <p:spPr bwMode="auto">
              <a:xfrm>
                <a:off x="3709" y="2531"/>
                <a:ext cx="12" cy="18"/>
              </a:xfrm>
              <a:custGeom>
                <a:avLst/>
                <a:gdLst>
                  <a:gd name="T0" fmla="*/ 0 w 5"/>
                  <a:gd name="T1" fmla="*/ 0 h 7"/>
                  <a:gd name="T2" fmla="*/ 29 w 5"/>
                  <a:gd name="T3" fmla="*/ 46 h 7"/>
                  <a:gd name="T4" fmla="*/ 0 60000 65536"/>
                  <a:gd name="T5" fmla="*/ 0 60000 65536"/>
                  <a:gd name="T6" fmla="*/ 0 w 5"/>
                  <a:gd name="T7" fmla="*/ 0 h 7"/>
                  <a:gd name="T8" fmla="*/ 5 w 5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7">
                    <a:moveTo>
                      <a:pt x="0" y="0"/>
                    </a:moveTo>
                    <a:cubicBezTo>
                      <a:pt x="2" y="2"/>
                      <a:pt x="4" y="4"/>
                      <a:pt x="5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5" name="Freeform 331"/>
              <p:cNvSpPr/>
              <p:nvPr/>
            </p:nvSpPr>
            <p:spPr bwMode="auto">
              <a:xfrm>
                <a:off x="3594" y="2627"/>
                <a:ext cx="42" cy="29"/>
              </a:xfrm>
              <a:custGeom>
                <a:avLst/>
                <a:gdLst>
                  <a:gd name="T0" fmla="*/ 104 w 17"/>
                  <a:gd name="T1" fmla="*/ 76 h 11"/>
                  <a:gd name="T2" fmla="*/ 0 w 17"/>
                  <a:gd name="T3" fmla="*/ 0 h 11"/>
                  <a:gd name="T4" fmla="*/ 0 60000 65536"/>
                  <a:gd name="T5" fmla="*/ 0 60000 65536"/>
                  <a:gd name="T6" fmla="*/ 0 w 17"/>
                  <a:gd name="T7" fmla="*/ 0 h 11"/>
                  <a:gd name="T8" fmla="*/ 17 w 17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1">
                    <a:moveTo>
                      <a:pt x="17" y="11"/>
                    </a:moveTo>
                    <a:cubicBezTo>
                      <a:pt x="11" y="10"/>
                      <a:pt x="1" y="7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6" name="Freeform 332"/>
              <p:cNvSpPr/>
              <p:nvPr/>
            </p:nvSpPr>
            <p:spPr bwMode="auto">
              <a:xfrm>
                <a:off x="3601" y="2651"/>
                <a:ext cx="10" cy="16"/>
              </a:xfrm>
              <a:custGeom>
                <a:avLst/>
                <a:gdLst>
                  <a:gd name="T0" fmla="*/ 25 w 4"/>
                  <a:gd name="T1" fmla="*/ 0 h 6"/>
                  <a:gd name="T2" fmla="*/ 0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4" y="0"/>
                    </a:moveTo>
                    <a:cubicBezTo>
                      <a:pt x="3" y="2"/>
                      <a:pt x="1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7" name="Freeform 333"/>
              <p:cNvSpPr/>
              <p:nvPr/>
            </p:nvSpPr>
            <p:spPr bwMode="auto">
              <a:xfrm>
                <a:off x="3434" y="2573"/>
                <a:ext cx="20" cy="40"/>
              </a:xfrm>
              <a:custGeom>
                <a:avLst/>
                <a:gdLst>
                  <a:gd name="T0" fmla="*/ 8 w 8"/>
                  <a:gd name="T1" fmla="*/ 0 h 15"/>
                  <a:gd name="T2" fmla="*/ 50 w 8"/>
                  <a:gd name="T3" fmla="*/ 107 h 15"/>
                  <a:gd name="T4" fmla="*/ 0 60000 65536"/>
                  <a:gd name="T5" fmla="*/ 0 60000 65536"/>
                  <a:gd name="T6" fmla="*/ 0 w 8"/>
                  <a:gd name="T7" fmla="*/ 0 h 15"/>
                  <a:gd name="T8" fmla="*/ 8 w 8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5">
                    <a:moveTo>
                      <a:pt x="1" y="0"/>
                    </a:moveTo>
                    <a:cubicBezTo>
                      <a:pt x="0" y="5"/>
                      <a:pt x="4" y="11"/>
                      <a:pt x="8" y="1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8" name="Freeform 334"/>
              <p:cNvSpPr/>
              <p:nvPr/>
            </p:nvSpPr>
            <p:spPr bwMode="auto">
              <a:xfrm>
                <a:off x="3421" y="2597"/>
                <a:ext cx="20" cy="14"/>
              </a:xfrm>
              <a:custGeom>
                <a:avLst/>
                <a:gdLst>
                  <a:gd name="T0" fmla="*/ 50 w 8"/>
                  <a:gd name="T1" fmla="*/ 0 h 5"/>
                  <a:gd name="T2" fmla="*/ 0 w 8"/>
                  <a:gd name="T3" fmla="*/ 39 h 5"/>
                  <a:gd name="T4" fmla="*/ 0 60000 65536"/>
                  <a:gd name="T5" fmla="*/ 0 60000 65536"/>
                  <a:gd name="T6" fmla="*/ 0 w 8"/>
                  <a:gd name="T7" fmla="*/ 0 h 5"/>
                  <a:gd name="T8" fmla="*/ 8 w 8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5">
                    <a:moveTo>
                      <a:pt x="8" y="0"/>
                    </a:moveTo>
                    <a:cubicBezTo>
                      <a:pt x="6" y="2"/>
                      <a:pt x="3" y="4"/>
                      <a:pt x="0" y="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49" name="Freeform 335"/>
              <p:cNvSpPr/>
              <p:nvPr/>
            </p:nvSpPr>
            <p:spPr bwMode="auto">
              <a:xfrm>
                <a:off x="3471" y="2720"/>
                <a:ext cx="50" cy="35"/>
              </a:xfrm>
              <a:custGeom>
                <a:avLst/>
                <a:gdLst>
                  <a:gd name="T0" fmla="*/ 125 w 20"/>
                  <a:gd name="T1" fmla="*/ 94 h 13"/>
                  <a:gd name="T2" fmla="*/ 0 w 20"/>
                  <a:gd name="T3" fmla="*/ 0 h 13"/>
                  <a:gd name="T4" fmla="*/ 0 60000 65536"/>
                  <a:gd name="T5" fmla="*/ 0 60000 65536"/>
                  <a:gd name="T6" fmla="*/ 0 w 20"/>
                  <a:gd name="T7" fmla="*/ 0 h 13"/>
                  <a:gd name="T8" fmla="*/ 20 w 20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3">
                    <a:moveTo>
                      <a:pt x="20" y="13"/>
                    </a:moveTo>
                    <a:cubicBezTo>
                      <a:pt x="11" y="13"/>
                      <a:pt x="3" y="8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0" name="Freeform 336"/>
              <p:cNvSpPr/>
              <p:nvPr/>
            </p:nvSpPr>
            <p:spPr bwMode="auto">
              <a:xfrm>
                <a:off x="3484" y="2752"/>
                <a:ext cx="7" cy="16"/>
              </a:xfrm>
              <a:custGeom>
                <a:avLst/>
                <a:gdLst>
                  <a:gd name="T0" fmla="*/ 16 w 3"/>
                  <a:gd name="T1" fmla="*/ 0 h 6"/>
                  <a:gd name="T2" fmla="*/ 5 w 3"/>
                  <a:gd name="T3" fmla="*/ 43 h 6"/>
                  <a:gd name="T4" fmla="*/ 0 60000 65536"/>
                  <a:gd name="T5" fmla="*/ 0 60000 6553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6">
                    <a:moveTo>
                      <a:pt x="3" y="0"/>
                    </a:moveTo>
                    <a:cubicBezTo>
                      <a:pt x="1" y="1"/>
                      <a:pt x="0" y="4"/>
                      <a:pt x="1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1" name="Freeform 337"/>
              <p:cNvSpPr/>
              <p:nvPr/>
            </p:nvSpPr>
            <p:spPr bwMode="auto">
              <a:xfrm>
                <a:off x="3304" y="2704"/>
                <a:ext cx="32" cy="24"/>
              </a:xfrm>
              <a:custGeom>
                <a:avLst/>
                <a:gdLst>
                  <a:gd name="T0" fmla="*/ 79 w 13"/>
                  <a:gd name="T1" fmla="*/ 0 h 9"/>
                  <a:gd name="T2" fmla="*/ 0 w 13"/>
                  <a:gd name="T3" fmla="*/ 56 h 9"/>
                  <a:gd name="T4" fmla="*/ 0 60000 65536"/>
                  <a:gd name="T5" fmla="*/ 0 60000 65536"/>
                  <a:gd name="T6" fmla="*/ 0 w 13"/>
                  <a:gd name="T7" fmla="*/ 0 h 9"/>
                  <a:gd name="T8" fmla="*/ 13 w 13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9">
                    <a:moveTo>
                      <a:pt x="13" y="0"/>
                    </a:moveTo>
                    <a:cubicBezTo>
                      <a:pt x="11" y="5"/>
                      <a:pt x="5" y="9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2" name="Freeform 338"/>
              <p:cNvSpPr/>
              <p:nvPr/>
            </p:nvSpPr>
            <p:spPr bwMode="auto">
              <a:xfrm>
                <a:off x="3321" y="2725"/>
                <a:ext cx="10" cy="16"/>
              </a:xfrm>
              <a:custGeom>
                <a:avLst/>
                <a:gdLst>
                  <a:gd name="T0" fmla="*/ 0 w 4"/>
                  <a:gd name="T1" fmla="*/ 0 h 6"/>
                  <a:gd name="T2" fmla="*/ 25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0" y="0"/>
                    </a:moveTo>
                    <a:cubicBezTo>
                      <a:pt x="2" y="2"/>
                      <a:pt x="3" y="4"/>
                      <a:pt x="4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3" name="Freeform 339"/>
              <p:cNvSpPr/>
              <p:nvPr/>
            </p:nvSpPr>
            <p:spPr bwMode="auto">
              <a:xfrm>
                <a:off x="3346" y="2816"/>
                <a:ext cx="40" cy="24"/>
              </a:xfrm>
              <a:custGeom>
                <a:avLst/>
                <a:gdLst>
                  <a:gd name="T0" fmla="*/ 100 w 16"/>
                  <a:gd name="T1" fmla="*/ 64 h 9"/>
                  <a:gd name="T2" fmla="*/ 0 w 16"/>
                  <a:gd name="T3" fmla="*/ 0 h 9"/>
                  <a:gd name="T4" fmla="*/ 0 60000 65536"/>
                  <a:gd name="T5" fmla="*/ 0 60000 65536"/>
                  <a:gd name="T6" fmla="*/ 0 w 16"/>
                  <a:gd name="T7" fmla="*/ 0 h 9"/>
                  <a:gd name="T8" fmla="*/ 16 w 16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9">
                    <a:moveTo>
                      <a:pt x="16" y="9"/>
                    </a:moveTo>
                    <a:cubicBezTo>
                      <a:pt x="10" y="8"/>
                      <a:pt x="4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4" name="Freeform 340"/>
              <p:cNvSpPr/>
              <p:nvPr/>
            </p:nvSpPr>
            <p:spPr bwMode="auto">
              <a:xfrm>
                <a:off x="3356" y="2835"/>
                <a:ext cx="5" cy="21"/>
              </a:xfrm>
              <a:custGeom>
                <a:avLst/>
                <a:gdLst>
                  <a:gd name="T0" fmla="*/ 13 w 2"/>
                  <a:gd name="T1" fmla="*/ 0 h 8"/>
                  <a:gd name="T2" fmla="*/ 0 w 2"/>
                  <a:gd name="T3" fmla="*/ 55 h 8"/>
                  <a:gd name="T4" fmla="*/ 0 60000 65536"/>
                  <a:gd name="T5" fmla="*/ 0 60000 65536"/>
                  <a:gd name="T6" fmla="*/ 0 w 2"/>
                  <a:gd name="T7" fmla="*/ 0 h 8"/>
                  <a:gd name="T8" fmla="*/ 2 w 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8">
                    <a:moveTo>
                      <a:pt x="2" y="0"/>
                    </a:moveTo>
                    <a:cubicBezTo>
                      <a:pt x="1" y="3"/>
                      <a:pt x="0" y="5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5" name="Freeform 341"/>
              <p:cNvSpPr/>
              <p:nvPr/>
            </p:nvSpPr>
            <p:spPr bwMode="auto">
              <a:xfrm>
                <a:off x="3579" y="2891"/>
                <a:ext cx="15" cy="26"/>
              </a:xfrm>
              <a:custGeom>
                <a:avLst/>
                <a:gdLst>
                  <a:gd name="T0" fmla="*/ 33 w 6"/>
                  <a:gd name="T1" fmla="*/ 0 h 10"/>
                  <a:gd name="T2" fmla="*/ 0 w 6"/>
                  <a:gd name="T3" fmla="*/ 68 h 10"/>
                  <a:gd name="T4" fmla="*/ 0 60000 65536"/>
                  <a:gd name="T5" fmla="*/ 0 60000 65536"/>
                  <a:gd name="T6" fmla="*/ 0 w 6"/>
                  <a:gd name="T7" fmla="*/ 0 h 10"/>
                  <a:gd name="T8" fmla="*/ 6 w 6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0">
                    <a:moveTo>
                      <a:pt x="5" y="0"/>
                    </a:moveTo>
                    <a:cubicBezTo>
                      <a:pt x="6" y="4"/>
                      <a:pt x="3" y="8"/>
                      <a:pt x="0" y="1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6" name="Freeform 342"/>
              <p:cNvSpPr/>
              <p:nvPr/>
            </p:nvSpPr>
            <p:spPr bwMode="auto">
              <a:xfrm>
                <a:off x="3586" y="2909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25 w 4"/>
                  <a:gd name="T3" fmla="*/ 21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2"/>
                      <a:pt x="4" y="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7" name="Freeform 343"/>
              <p:cNvSpPr/>
              <p:nvPr/>
            </p:nvSpPr>
            <p:spPr bwMode="auto">
              <a:xfrm>
                <a:off x="3771" y="2635"/>
                <a:ext cx="25" cy="40"/>
              </a:xfrm>
              <a:custGeom>
                <a:avLst/>
                <a:gdLst>
                  <a:gd name="T0" fmla="*/ 63 w 10"/>
                  <a:gd name="T1" fmla="*/ 0 h 15"/>
                  <a:gd name="T2" fmla="*/ 0 w 10"/>
                  <a:gd name="T3" fmla="*/ 107 h 15"/>
                  <a:gd name="T4" fmla="*/ 0 60000 65536"/>
                  <a:gd name="T5" fmla="*/ 0 60000 65536"/>
                  <a:gd name="T6" fmla="*/ 0 w 10"/>
                  <a:gd name="T7" fmla="*/ 0 h 15"/>
                  <a:gd name="T8" fmla="*/ 10 w 10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5">
                    <a:moveTo>
                      <a:pt x="10" y="0"/>
                    </a:moveTo>
                    <a:cubicBezTo>
                      <a:pt x="9" y="7"/>
                      <a:pt x="6" y="11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8" name="Freeform 344"/>
              <p:cNvSpPr/>
              <p:nvPr/>
            </p:nvSpPr>
            <p:spPr bwMode="auto">
              <a:xfrm>
                <a:off x="3789" y="2667"/>
                <a:ext cx="5" cy="16"/>
              </a:xfrm>
              <a:custGeom>
                <a:avLst/>
                <a:gdLst>
                  <a:gd name="T0" fmla="*/ 0 w 2"/>
                  <a:gd name="T1" fmla="*/ 0 h 6"/>
                  <a:gd name="T2" fmla="*/ 13 w 2"/>
                  <a:gd name="T3" fmla="*/ 43 h 6"/>
                  <a:gd name="T4" fmla="*/ 0 60000 65536"/>
                  <a:gd name="T5" fmla="*/ 0 60000 6553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6">
                    <a:moveTo>
                      <a:pt x="0" y="0"/>
                    </a:moveTo>
                    <a:cubicBezTo>
                      <a:pt x="1" y="2"/>
                      <a:pt x="1" y="4"/>
                      <a:pt x="2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59" name="Freeform 345"/>
              <p:cNvSpPr/>
              <p:nvPr/>
            </p:nvSpPr>
            <p:spPr bwMode="auto">
              <a:xfrm>
                <a:off x="3744" y="2744"/>
                <a:ext cx="20" cy="29"/>
              </a:xfrm>
              <a:custGeom>
                <a:avLst/>
                <a:gdLst>
                  <a:gd name="T0" fmla="*/ 50 w 8"/>
                  <a:gd name="T1" fmla="*/ 76 h 11"/>
                  <a:gd name="T2" fmla="*/ 0 w 8"/>
                  <a:gd name="T3" fmla="*/ 0 h 11"/>
                  <a:gd name="T4" fmla="*/ 0 60000 65536"/>
                  <a:gd name="T5" fmla="*/ 0 60000 65536"/>
                  <a:gd name="T6" fmla="*/ 0 w 8"/>
                  <a:gd name="T7" fmla="*/ 0 h 11"/>
                  <a:gd name="T8" fmla="*/ 8 w 8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1">
                    <a:moveTo>
                      <a:pt x="8" y="11"/>
                    </a:moveTo>
                    <a:cubicBezTo>
                      <a:pt x="4" y="8"/>
                      <a:pt x="1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0" name="Freeform 346"/>
              <p:cNvSpPr/>
              <p:nvPr/>
            </p:nvSpPr>
            <p:spPr bwMode="auto">
              <a:xfrm>
                <a:off x="3741" y="2763"/>
                <a:ext cx="10" cy="16"/>
              </a:xfrm>
              <a:custGeom>
                <a:avLst/>
                <a:gdLst>
                  <a:gd name="T0" fmla="*/ 25 w 4"/>
                  <a:gd name="T1" fmla="*/ 0 h 6"/>
                  <a:gd name="T2" fmla="*/ 0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4" y="0"/>
                    </a:moveTo>
                    <a:cubicBezTo>
                      <a:pt x="3" y="2"/>
                      <a:pt x="2" y="4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1" name="Freeform 347"/>
              <p:cNvSpPr/>
              <p:nvPr/>
            </p:nvSpPr>
            <p:spPr bwMode="auto">
              <a:xfrm>
                <a:off x="3781" y="2837"/>
                <a:ext cx="18" cy="30"/>
              </a:xfrm>
              <a:custGeom>
                <a:avLst/>
                <a:gdLst>
                  <a:gd name="T0" fmla="*/ 46 w 7"/>
                  <a:gd name="T1" fmla="*/ 0 h 11"/>
                  <a:gd name="T2" fmla="*/ 0 w 7"/>
                  <a:gd name="T3" fmla="*/ 82 h 11"/>
                  <a:gd name="T4" fmla="*/ 0 60000 65536"/>
                  <a:gd name="T5" fmla="*/ 0 60000 65536"/>
                  <a:gd name="T6" fmla="*/ 0 w 7"/>
                  <a:gd name="T7" fmla="*/ 0 h 11"/>
                  <a:gd name="T8" fmla="*/ 7 w 7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1">
                    <a:moveTo>
                      <a:pt x="7" y="0"/>
                    </a:moveTo>
                    <a:cubicBezTo>
                      <a:pt x="7" y="5"/>
                      <a:pt x="6" y="9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2" name="Freeform 348"/>
              <p:cNvSpPr/>
              <p:nvPr/>
            </p:nvSpPr>
            <p:spPr bwMode="auto">
              <a:xfrm>
                <a:off x="3796" y="2856"/>
                <a:ext cx="10" cy="19"/>
              </a:xfrm>
              <a:custGeom>
                <a:avLst/>
                <a:gdLst>
                  <a:gd name="T0" fmla="*/ 0 w 4"/>
                  <a:gd name="T1" fmla="*/ 0 h 7"/>
                  <a:gd name="T2" fmla="*/ 25 w 4"/>
                  <a:gd name="T3" fmla="*/ 52 h 7"/>
                  <a:gd name="T4" fmla="*/ 0 60000 65536"/>
                  <a:gd name="T5" fmla="*/ 0 60000 65536"/>
                  <a:gd name="T6" fmla="*/ 0 w 4"/>
                  <a:gd name="T7" fmla="*/ 0 h 7"/>
                  <a:gd name="T8" fmla="*/ 4 w 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7">
                    <a:moveTo>
                      <a:pt x="0" y="0"/>
                    </a:moveTo>
                    <a:cubicBezTo>
                      <a:pt x="1" y="2"/>
                      <a:pt x="3" y="5"/>
                      <a:pt x="4" y="7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3" name="Freeform 349"/>
              <p:cNvSpPr/>
              <p:nvPr/>
            </p:nvSpPr>
            <p:spPr bwMode="auto">
              <a:xfrm>
                <a:off x="3684" y="2837"/>
                <a:ext cx="12" cy="51"/>
              </a:xfrm>
              <a:custGeom>
                <a:avLst/>
                <a:gdLst>
                  <a:gd name="T0" fmla="*/ 0 w 5"/>
                  <a:gd name="T1" fmla="*/ 0 h 19"/>
                  <a:gd name="T2" fmla="*/ 29 w 5"/>
                  <a:gd name="T3" fmla="*/ 137 h 19"/>
                  <a:gd name="T4" fmla="*/ 0 60000 65536"/>
                  <a:gd name="T5" fmla="*/ 0 60000 65536"/>
                  <a:gd name="T6" fmla="*/ 0 w 5"/>
                  <a:gd name="T7" fmla="*/ 0 h 19"/>
                  <a:gd name="T8" fmla="*/ 5 w 5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9">
                    <a:moveTo>
                      <a:pt x="0" y="0"/>
                    </a:moveTo>
                    <a:cubicBezTo>
                      <a:pt x="0" y="7"/>
                      <a:pt x="1" y="14"/>
                      <a:pt x="5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4" name="Freeform 350"/>
              <p:cNvSpPr/>
              <p:nvPr/>
            </p:nvSpPr>
            <p:spPr bwMode="auto">
              <a:xfrm>
                <a:off x="3671" y="2869"/>
                <a:ext cx="15" cy="8"/>
              </a:xfrm>
              <a:custGeom>
                <a:avLst/>
                <a:gdLst>
                  <a:gd name="T0" fmla="*/ 38 w 6"/>
                  <a:gd name="T1" fmla="*/ 0 h 3"/>
                  <a:gd name="T2" fmla="*/ 0 w 6"/>
                  <a:gd name="T3" fmla="*/ 21 h 3"/>
                  <a:gd name="T4" fmla="*/ 0 60000 65536"/>
                  <a:gd name="T5" fmla="*/ 0 60000 65536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">
                    <a:moveTo>
                      <a:pt x="6" y="0"/>
                    </a:moveTo>
                    <a:cubicBezTo>
                      <a:pt x="4" y="0"/>
                      <a:pt x="2" y="1"/>
                      <a:pt x="0" y="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5" name="Freeform 351"/>
              <p:cNvSpPr/>
              <p:nvPr/>
            </p:nvSpPr>
            <p:spPr bwMode="auto">
              <a:xfrm>
                <a:off x="3724" y="2933"/>
                <a:ext cx="40" cy="32"/>
              </a:xfrm>
              <a:custGeom>
                <a:avLst/>
                <a:gdLst>
                  <a:gd name="T0" fmla="*/ 100 w 16"/>
                  <a:gd name="T1" fmla="*/ 56 h 12"/>
                  <a:gd name="T2" fmla="*/ 0 w 16"/>
                  <a:gd name="T3" fmla="*/ 0 h 12"/>
                  <a:gd name="T4" fmla="*/ 0 60000 65536"/>
                  <a:gd name="T5" fmla="*/ 0 60000 65536"/>
                  <a:gd name="T6" fmla="*/ 0 w 16"/>
                  <a:gd name="T7" fmla="*/ 0 h 12"/>
                  <a:gd name="T8" fmla="*/ 16 w 1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2">
                    <a:moveTo>
                      <a:pt x="16" y="8"/>
                    </a:moveTo>
                    <a:cubicBezTo>
                      <a:pt x="11" y="12"/>
                      <a:pt x="1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6" name="Freeform 352"/>
              <p:cNvSpPr/>
              <p:nvPr/>
            </p:nvSpPr>
            <p:spPr bwMode="auto">
              <a:xfrm>
                <a:off x="3726" y="2955"/>
                <a:ext cx="10" cy="8"/>
              </a:xfrm>
              <a:custGeom>
                <a:avLst/>
                <a:gdLst>
                  <a:gd name="T0" fmla="*/ 25 w 4"/>
                  <a:gd name="T1" fmla="*/ 0 h 3"/>
                  <a:gd name="T2" fmla="*/ 0 w 4"/>
                  <a:gd name="T3" fmla="*/ 21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1" y="2"/>
                      <a:pt x="0" y="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7" name="Freeform 353"/>
              <p:cNvSpPr/>
              <p:nvPr/>
            </p:nvSpPr>
            <p:spPr bwMode="auto">
              <a:xfrm>
                <a:off x="3761" y="2160"/>
                <a:ext cx="15" cy="35"/>
              </a:xfrm>
              <a:custGeom>
                <a:avLst/>
                <a:gdLst>
                  <a:gd name="T0" fmla="*/ 38 w 6"/>
                  <a:gd name="T1" fmla="*/ 0 h 13"/>
                  <a:gd name="T2" fmla="*/ 0 w 6"/>
                  <a:gd name="T3" fmla="*/ 94 h 13"/>
                  <a:gd name="T4" fmla="*/ 0 60000 65536"/>
                  <a:gd name="T5" fmla="*/ 0 60000 65536"/>
                  <a:gd name="T6" fmla="*/ 0 w 6"/>
                  <a:gd name="T7" fmla="*/ 0 h 13"/>
                  <a:gd name="T8" fmla="*/ 6 w 6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3">
                    <a:moveTo>
                      <a:pt x="6" y="0"/>
                    </a:moveTo>
                    <a:cubicBezTo>
                      <a:pt x="6" y="5"/>
                      <a:pt x="5" y="10"/>
                      <a:pt x="0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8" name="Freeform 354"/>
              <p:cNvSpPr/>
              <p:nvPr/>
            </p:nvSpPr>
            <p:spPr bwMode="auto">
              <a:xfrm>
                <a:off x="3771" y="218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25 w 4"/>
                  <a:gd name="T3" fmla="*/ 13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9" name="Freeform 355"/>
              <p:cNvSpPr/>
              <p:nvPr/>
            </p:nvSpPr>
            <p:spPr bwMode="auto">
              <a:xfrm>
                <a:off x="3651" y="2416"/>
                <a:ext cx="10" cy="29"/>
              </a:xfrm>
              <a:custGeom>
                <a:avLst/>
                <a:gdLst>
                  <a:gd name="T0" fmla="*/ 25 w 4"/>
                  <a:gd name="T1" fmla="*/ 0 h 11"/>
                  <a:gd name="T2" fmla="*/ 0 w 4"/>
                  <a:gd name="T3" fmla="*/ 76 h 11"/>
                  <a:gd name="T4" fmla="*/ 0 60000 65536"/>
                  <a:gd name="T5" fmla="*/ 0 60000 65536"/>
                  <a:gd name="T6" fmla="*/ 0 w 4"/>
                  <a:gd name="T7" fmla="*/ 0 h 11"/>
                  <a:gd name="T8" fmla="*/ 4 w 4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1">
                    <a:moveTo>
                      <a:pt x="4" y="0"/>
                    </a:moveTo>
                    <a:cubicBezTo>
                      <a:pt x="2" y="4"/>
                      <a:pt x="1" y="7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0" name="Freeform 356"/>
              <p:cNvSpPr/>
              <p:nvPr/>
            </p:nvSpPr>
            <p:spPr bwMode="auto">
              <a:xfrm>
                <a:off x="3644" y="2427"/>
                <a:ext cx="10" cy="8"/>
              </a:xfrm>
              <a:custGeom>
                <a:avLst/>
                <a:gdLst>
                  <a:gd name="T0" fmla="*/ 25 w 4"/>
                  <a:gd name="T1" fmla="*/ 21 h 3"/>
                  <a:gd name="T2" fmla="*/ 0 w 4"/>
                  <a:gd name="T3" fmla="*/ 0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4" y="3"/>
                    </a:move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1" name="Freeform 357"/>
              <p:cNvSpPr/>
              <p:nvPr/>
            </p:nvSpPr>
            <p:spPr bwMode="auto">
              <a:xfrm>
                <a:off x="3391" y="2472"/>
                <a:ext cx="15" cy="35"/>
              </a:xfrm>
              <a:custGeom>
                <a:avLst/>
                <a:gdLst>
                  <a:gd name="T0" fmla="*/ 38 w 6"/>
                  <a:gd name="T1" fmla="*/ 0 h 13"/>
                  <a:gd name="T2" fmla="*/ 8 w 6"/>
                  <a:gd name="T3" fmla="*/ 94 h 13"/>
                  <a:gd name="T4" fmla="*/ 0 60000 65536"/>
                  <a:gd name="T5" fmla="*/ 0 60000 65536"/>
                  <a:gd name="T6" fmla="*/ 0 w 6"/>
                  <a:gd name="T7" fmla="*/ 0 h 13"/>
                  <a:gd name="T8" fmla="*/ 6 w 6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3">
                    <a:moveTo>
                      <a:pt x="6" y="0"/>
                    </a:moveTo>
                    <a:cubicBezTo>
                      <a:pt x="3" y="4"/>
                      <a:pt x="0" y="8"/>
                      <a:pt x="1" y="13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2" name="Freeform 358"/>
              <p:cNvSpPr/>
              <p:nvPr/>
            </p:nvSpPr>
            <p:spPr bwMode="auto">
              <a:xfrm>
                <a:off x="3374" y="2480"/>
                <a:ext cx="17" cy="13"/>
              </a:xfrm>
              <a:custGeom>
                <a:avLst/>
                <a:gdLst>
                  <a:gd name="T0" fmla="*/ 41 w 7"/>
                  <a:gd name="T1" fmla="*/ 34 h 5"/>
                  <a:gd name="T2" fmla="*/ 0 w 7"/>
                  <a:gd name="T3" fmla="*/ 8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7" y="5"/>
                    </a:moveTo>
                    <a:cubicBezTo>
                      <a:pt x="6" y="1"/>
                      <a:pt x="3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3" name="Freeform 359"/>
              <p:cNvSpPr/>
              <p:nvPr/>
            </p:nvSpPr>
            <p:spPr bwMode="auto">
              <a:xfrm>
                <a:off x="3411" y="1688"/>
                <a:ext cx="28" cy="51"/>
              </a:xfrm>
              <a:custGeom>
                <a:avLst/>
                <a:gdLst>
                  <a:gd name="T0" fmla="*/ 71 w 11"/>
                  <a:gd name="T1" fmla="*/ 0 h 19"/>
                  <a:gd name="T2" fmla="*/ 0 w 11"/>
                  <a:gd name="T3" fmla="*/ 137 h 19"/>
                  <a:gd name="T4" fmla="*/ 0 60000 65536"/>
                  <a:gd name="T5" fmla="*/ 0 60000 65536"/>
                  <a:gd name="T6" fmla="*/ 0 w 11"/>
                  <a:gd name="T7" fmla="*/ 0 h 19"/>
                  <a:gd name="T8" fmla="*/ 11 w 11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9">
                    <a:moveTo>
                      <a:pt x="11" y="0"/>
                    </a:moveTo>
                    <a:cubicBezTo>
                      <a:pt x="10" y="8"/>
                      <a:pt x="8" y="15"/>
                      <a:pt x="0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4" name="Freeform 360"/>
              <p:cNvSpPr/>
              <p:nvPr/>
            </p:nvSpPr>
            <p:spPr bwMode="auto">
              <a:xfrm>
                <a:off x="3429" y="1720"/>
                <a:ext cx="17" cy="13"/>
              </a:xfrm>
              <a:custGeom>
                <a:avLst/>
                <a:gdLst>
                  <a:gd name="T0" fmla="*/ 0 w 7"/>
                  <a:gd name="T1" fmla="*/ 0 h 5"/>
                  <a:gd name="T2" fmla="*/ 41 w 7"/>
                  <a:gd name="T3" fmla="*/ 34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0" y="0"/>
                    </a:moveTo>
                    <a:cubicBezTo>
                      <a:pt x="4" y="0"/>
                      <a:pt x="6" y="1"/>
                      <a:pt x="7" y="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5" name="Freeform 361"/>
              <p:cNvSpPr/>
              <p:nvPr/>
            </p:nvSpPr>
            <p:spPr bwMode="auto">
              <a:xfrm>
                <a:off x="3131" y="2576"/>
                <a:ext cx="38" cy="43"/>
              </a:xfrm>
              <a:custGeom>
                <a:avLst/>
                <a:gdLst>
                  <a:gd name="T0" fmla="*/ 0 w 15"/>
                  <a:gd name="T1" fmla="*/ 0 h 16"/>
                  <a:gd name="T2" fmla="*/ 96 w 15"/>
                  <a:gd name="T3" fmla="*/ 116 h 16"/>
                  <a:gd name="T4" fmla="*/ 0 60000 65536"/>
                  <a:gd name="T5" fmla="*/ 0 60000 65536"/>
                  <a:gd name="T6" fmla="*/ 0 w 15"/>
                  <a:gd name="T7" fmla="*/ 0 h 16"/>
                  <a:gd name="T8" fmla="*/ 15 w 15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16">
                    <a:moveTo>
                      <a:pt x="0" y="0"/>
                    </a:moveTo>
                    <a:cubicBezTo>
                      <a:pt x="1" y="8"/>
                      <a:pt x="7" y="13"/>
                      <a:pt x="15" y="1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6" name="Freeform 362"/>
              <p:cNvSpPr/>
              <p:nvPr/>
            </p:nvSpPr>
            <p:spPr bwMode="auto">
              <a:xfrm>
                <a:off x="3129" y="2603"/>
                <a:ext cx="15" cy="37"/>
              </a:xfrm>
              <a:custGeom>
                <a:avLst/>
                <a:gdLst>
                  <a:gd name="T0" fmla="*/ 38 w 6"/>
                  <a:gd name="T1" fmla="*/ 0 h 14"/>
                  <a:gd name="T2" fmla="*/ 0 w 6"/>
                  <a:gd name="T3" fmla="*/ 9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6" y="0"/>
                    </a:moveTo>
                    <a:cubicBezTo>
                      <a:pt x="2" y="4"/>
                      <a:pt x="0" y="9"/>
                      <a:pt x="0" y="14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7" name="Freeform 363"/>
              <p:cNvSpPr/>
              <p:nvPr/>
            </p:nvSpPr>
            <p:spPr bwMode="auto">
              <a:xfrm>
                <a:off x="3119" y="2763"/>
                <a:ext cx="32" cy="74"/>
              </a:xfrm>
              <a:custGeom>
                <a:avLst/>
                <a:gdLst>
                  <a:gd name="T0" fmla="*/ 5 w 13"/>
                  <a:gd name="T1" fmla="*/ 0 h 28"/>
                  <a:gd name="T2" fmla="*/ 79 w 13"/>
                  <a:gd name="T3" fmla="*/ 196 h 28"/>
                  <a:gd name="T4" fmla="*/ 0 60000 65536"/>
                  <a:gd name="T5" fmla="*/ 0 60000 65536"/>
                  <a:gd name="T6" fmla="*/ 0 w 13"/>
                  <a:gd name="T7" fmla="*/ 0 h 28"/>
                  <a:gd name="T8" fmla="*/ 13 w 13"/>
                  <a:gd name="T9" fmla="*/ 28 h 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28">
                    <a:moveTo>
                      <a:pt x="1" y="0"/>
                    </a:moveTo>
                    <a:cubicBezTo>
                      <a:pt x="0" y="10"/>
                      <a:pt x="4" y="21"/>
                      <a:pt x="13" y="2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8" name="Freeform 364"/>
              <p:cNvSpPr/>
              <p:nvPr/>
            </p:nvSpPr>
            <p:spPr bwMode="auto">
              <a:xfrm>
                <a:off x="3101" y="2811"/>
                <a:ext cx="25" cy="29"/>
              </a:xfrm>
              <a:custGeom>
                <a:avLst/>
                <a:gdLst>
                  <a:gd name="T0" fmla="*/ 63 w 10"/>
                  <a:gd name="T1" fmla="*/ 0 h 11"/>
                  <a:gd name="T2" fmla="*/ 0 w 10"/>
                  <a:gd name="T3" fmla="*/ 76 h 11"/>
                  <a:gd name="T4" fmla="*/ 0 60000 65536"/>
                  <a:gd name="T5" fmla="*/ 0 60000 65536"/>
                  <a:gd name="T6" fmla="*/ 0 w 10"/>
                  <a:gd name="T7" fmla="*/ 0 h 11"/>
                  <a:gd name="T8" fmla="*/ 10 w 10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1">
                    <a:moveTo>
                      <a:pt x="10" y="0"/>
                    </a:moveTo>
                    <a:cubicBezTo>
                      <a:pt x="6" y="3"/>
                      <a:pt x="1" y="6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79" name="Freeform 365"/>
              <p:cNvSpPr/>
              <p:nvPr/>
            </p:nvSpPr>
            <p:spPr bwMode="auto">
              <a:xfrm>
                <a:off x="3156" y="2931"/>
                <a:ext cx="73" cy="37"/>
              </a:xfrm>
              <a:custGeom>
                <a:avLst/>
                <a:gdLst>
                  <a:gd name="T0" fmla="*/ 0 w 29"/>
                  <a:gd name="T1" fmla="*/ 50 h 14"/>
                  <a:gd name="T2" fmla="*/ 184 w 29"/>
                  <a:gd name="T3" fmla="*/ 0 h 14"/>
                  <a:gd name="T4" fmla="*/ 0 60000 65536"/>
                  <a:gd name="T5" fmla="*/ 0 60000 65536"/>
                  <a:gd name="T6" fmla="*/ 0 w 29"/>
                  <a:gd name="T7" fmla="*/ 0 h 14"/>
                  <a:gd name="T8" fmla="*/ 29 w 29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14">
                    <a:moveTo>
                      <a:pt x="0" y="7"/>
                    </a:moveTo>
                    <a:cubicBezTo>
                      <a:pt x="6" y="14"/>
                      <a:pt x="24" y="6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0" name="Freeform 366"/>
              <p:cNvSpPr/>
              <p:nvPr/>
            </p:nvSpPr>
            <p:spPr bwMode="auto">
              <a:xfrm>
                <a:off x="3199" y="2955"/>
                <a:ext cx="22" cy="29"/>
              </a:xfrm>
              <a:custGeom>
                <a:avLst/>
                <a:gdLst>
                  <a:gd name="T0" fmla="*/ 0 w 9"/>
                  <a:gd name="T1" fmla="*/ 0 h 11"/>
                  <a:gd name="T2" fmla="*/ 54 w 9"/>
                  <a:gd name="T3" fmla="*/ 76 h 11"/>
                  <a:gd name="T4" fmla="*/ 0 60000 65536"/>
                  <a:gd name="T5" fmla="*/ 0 60000 65536"/>
                  <a:gd name="T6" fmla="*/ 0 w 9"/>
                  <a:gd name="T7" fmla="*/ 0 h 11"/>
                  <a:gd name="T8" fmla="*/ 9 w 9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1">
                    <a:moveTo>
                      <a:pt x="0" y="0"/>
                    </a:moveTo>
                    <a:cubicBezTo>
                      <a:pt x="3" y="3"/>
                      <a:pt x="7" y="6"/>
                      <a:pt x="9" y="1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1" name="Freeform 367"/>
              <p:cNvSpPr/>
              <p:nvPr/>
            </p:nvSpPr>
            <p:spPr bwMode="auto">
              <a:xfrm>
                <a:off x="3386" y="2955"/>
                <a:ext cx="30" cy="50"/>
              </a:xfrm>
              <a:custGeom>
                <a:avLst/>
                <a:gdLst>
                  <a:gd name="T0" fmla="*/ 0 w 12"/>
                  <a:gd name="T1" fmla="*/ 0 h 19"/>
                  <a:gd name="T2" fmla="*/ 75 w 12"/>
                  <a:gd name="T3" fmla="*/ 132 h 19"/>
                  <a:gd name="T4" fmla="*/ 0 60000 65536"/>
                  <a:gd name="T5" fmla="*/ 0 60000 65536"/>
                  <a:gd name="T6" fmla="*/ 0 w 12"/>
                  <a:gd name="T7" fmla="*/ 0 h 19"/>
                  <a:gd name="T8" fmla="*/ 12 w 12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9">
                    <a:moveTo>
                      <a:pt x="0" y="0"/>
                    </a:moveTo>
                    <a:cubicBezTo>
                      <a:pt x="1" y="8"/>
                      <a:pt x="5" y="13"/>
                      <a:pt x="12" y="19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2" name="Freeform 368"/>
              <p:cNvSpPr/>
              <p:nvPr/>
            </p:nvSpPr>
            <p:spPr bwMode="auto">
              <a:xfrm>
                <a:off x="3369" y="2976"/>
                <a:ext cx="25" cy="5"/>
              </a:xfrm>
              <a:custGeom>
                <a:avLst/>
                <a:gdLst>
                  <a:gd name="T0" fmla="*/ 63 w 10"/>
                  <a:gd name="T1" fmla="*/ 8 h 2"/>
                  <a:gd name="T2" fmla="*/ 0 w 10"/>
                  <a:gd name="T3" fmla="*/ 13 h 2"/>
                  <a:gd name="T4" fmla="*/ 0 60000 65536"/>
                  <a:gd name="T5" fmla="*/ 0 60000 65536"/>
                  <a:gd name="T6" fmla="*/ 0 w 10"/>
                  <a:gd name="T7" fmla="*/ 0 h 2"/>
                  <a:gd name="T8" fmla="*/ 10 w 10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2">
                    <a:moveTo>
                      <a:pt x="10" y="1"/>
                    </a:moveTo>
                    <a:cubicBezTo>
                      <a:pt x="6" y="0"/>
                      <a:pt x="3" y="1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3" name="Freeform 369"/>
              <p:cNvSpPr/>
              <p:nvPr/>
            </p:nvSpPr>
            <p:spPr bwMode="auto">
              <a:xfrm>
                <a:off x="2419" y="2941"/>
                <a:ext cx="62" cy="35"/>
              </a:xfrm>
              <a:custGeom>
                <a:avLst/>
                <a:gdLst>
                  <a:gd name="T0" fmla="*/ 0 w 25"/>
                  <a:gd name="T1" fmla="*/ 51 h 13"/>
                  <a:gd name="T2" fmla="*/ 154 w 25"/>
                  <a:gd name="T3" fmla="*/ 0 h 13"/>
                  <a:gd name="T4" fmla="*/ 0 60000 65536"/>
                  <a:gd name="T5" fmla="*/ 0 60000 65536"/>
                  <a:gd name="T6" fmla="*/ 0 w 25"/>
                  <a:gd name="T7" fmla="*/ 0 h 13"/>
                  <a:gd name="T8" fmla="*/ 25 w 25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3">
                    <a:moveTo>
                      <a:pt x="0" y="7"/>
                    </a:moveTo>
                    <a:cubicBezTo>
                      <a:pt x="9" y="13"/>
                      <a:pt x="17" y="4"/>
                      <a:pt x="25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4" name="Freeform 370"/>
              <p:cNvSpPr/>
              <p:nvPr/>
            </p:nvSpPr>
            <p:spPr bwMode="auto">
              <a:xfrm>
                <a:off x="2459" y="2960"/>
                <a:ext cx="17" cy="13"/>
              </a:xfrm>
              <a:custGeom>
                <a:avLst/>
                <a:gdLst>
                  <a:gd name="T0" fmla="*/ 0 w 7"/>
                  <a:gd name="T1" fmla="*/ 0 h 5"/>
                  <a:gd name="T2" fmla="*/ 41 w 7"/>
                  <a:gd name="T3" fmla="*/ 34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0" y="0"/>
                    </a:moveTo>
                    <a:cubicBezTo>
                      <a:pt x="2" y="1"/>
                      <a:pt x="4" y="3"/>
                      <a:pt x="7" y="5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5" name="Freeform 371"/>
              <p:cNvSpPr/>
              <p:nvPr/>
            </p:nvSpPr>
            <p:spPr bwMode="auto">
              <a:xfrm>
                <a:off x="2611" y="2848"/>
                <a:ext cx="43" cy="59"/>
              </a:xfrm>
              <a:custGeom>
                <a:avLst/>
                <a:gdLst>
                  <a:gd name="T0" fmla="*/ 0 w 17"/>
                  <a:gd name="T1" fmla="*/ 158 h 22"/>
                  <a:gd name="T2" fmla="*/ 109 w 17"/>
                  <a:gd name="T3" fmla="*/ 0 h 22"/>
                  <a:gd name="T4" fmla="*/ 0 60000 65536"/>
                  <a:gd name="T5" fmla="*/ 0 60000 65536"/>
                  <a:gd name="T6" fmla="*/ 0 w 17"/>
                  <a:gd name="T7" fmla="*/ 0 h 22"/>
                  <a:gd name="T8" fmla="*/ 17 w 17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22">
                    <a:moveTo>
                      <a:pt x="0" y="22"/>
                    </a:moveTo>
                    <a:cubicBezTo>
                      <a:pt x="8" y="17"/>
                      <a:pt x="15" y="9"/>
                      <a:pt x="17" y="0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6" name="Freeform 372"/>
              <p:cNvSpPr/>
              <p:nvPr/>
            </p:nvSpPr>
            <p:spPr bwMode="auto">
              <a:xfrm>
                <a:off x="2644" y="2880"/>
                <a:ext cx="17" cy="16"/>
              </a:xfrm>
              <a:custGeom>
                <a:avLst/>
                <a:gdLst>
                  <a:gd name="T0" fmla="*/ 0 w 7"/>
                  <a:gd name="T1" fmla="*/ 0 h 6"/>
                  <a:gd name="T2" fmla="*/ 41 w 7"/>
                  <a:gd name="T3" fmla="*/ 43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0" y="0"/>
                    </a:moveTo>
                    <a:cubicBezTo>
                      <a:pt x="2" y="2"/>
                      <a:pt x="4" y="4"/>
                      <a:pt x="7" y="6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7" name="Freeform 373"/>
              <p:cNvSpPr/>
              <p:nvPr/>
            </p:nvSpPr>
            <p:spPr bwMode="auto">
              <a:xfrm>
                <a:off x="2241" y="2973"/>
                <a:ext cx="60" cy="14"/>
              </a:xfrm>
              <a:custGeom>
                <a:avLst/>
                <a:gdLst>
                  <a:gd name="T0" fmla="*/ 0 w 24"/>
                  <a:gd name="T1" fmla="*/ 39 h 5"/>
                  <a:gd name="T2" fmla="*/ 150 w 24"/>
                  <a:gd name="T3" fmla="*/ 8 h 5"/>
                  <a:gd name="T4" fmla="*/ 0 60000 65536"/>
                  <a:gd name="T5" fmla="*/ 0 60000 65536"/>
                  <a:gd name="T6" fmla="*/ 0 w 24"/>
                  <a:gd name="T7" fmla="*/ 0 h 5"/>
                  <a:gd name="T8" fmla="*/ 24 w 2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">
                    <a:moveTo>
                      <a:pt x="0" y="5"/>
                    </a:moveTo>
                    <a:cubicBezTo>
                      <a:pt x="8" y="1"/>
                      <a:pt x="16" y="0"/>
                      <a:pt x="24" y="1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8" name="Freeform 374"/>
              <p:cNvSpPr/>
              <p:nvPr/>
            </p:nvSpPr>
            <p:spPr bwMode="auto">
              <a:xfrm>
                <a:off x="2266" y="2957"/>
                <a:ext cx="1" cy="22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61 h 8"/>
                  <a:gd name="T4" fmla="*/ 0 60000 65536"/>
                  <a:gd name="T5" fmla="*/ 0 60000 65536"/>
                  <a:gd name="T6" fmla="*/ 0 w 1"/>
                  <a:gd name="T7" fmla="*/ 0 h 8"/>
                  <a:gd name="T8" fmla="*/ 1 w 1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8">
                    <a:moveTo>
                      <a:pt x="0" y="0"/>
                    </a:moveTo>
                    <a:cubicBezTo>
                      <a:pt x="0" y="3"/>
                      <a:pt x="0" y="5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8B576C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89" name="Freeform 375"/>
              <p:cNvSpPr/>
              <p:nvPr/>
            </p:nvSpPr>
            <p:spPr bwMode="auto">
              <a:xfrm>
                <a:off x="2249" y="1693"/>
                <a:ext cx="32" cy="24"/>
              </a:xfrm>
              <a:custGeom>
                <a:avLst/>
                <a:gdLst>
                  <a:gd name="T0" fmla="*/ 0 w 13"/>
                  <a:gd name="T1" fmla="*/ 21 h 9"/>
                  <a:gd name="T2" fmla="*/ 79 w 13"/>
                  <a:gd name="T3" fmla="*/ 8 h 9"/>
                  <a:gd name="T4" fmla="*/ 0 w 13"/>
                  <a:gd name="T5" fmla="*/ 64 h 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9"/>
                  <a:gd name="T11" fmla="*/ 13 w 1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9">
                    <a:moveTo>
                      <a:pt x="0" y="3"/>
                    </a:moveTo>
                    <a:cubicBezTo>
                      <a:pt x="4" y="2"/>
                      <a:pt x="9" y="0"/>
                      <a:pt x="13" y="1"/>
                    </a:cubicBezTo>
                    <a:cubicBezTo>
                      <a:pt x="12" y="6"/>
                      <a:pt x="5" y="8"/>
                      <a:pt x="0" y="9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0" name="Freeform 376"/>
              <p:cNvSpPr/>
              <p:nvPr/>
            </p:nvSpPr>
            <p:spPr bwMode="auto">
              <a:xfrm>
                <a:off x="2401" y="1741"/>
                <a:ext cx="40" cy="30"/>
              </a:xfrm>
              <a:custGeom>
                <a:avLst/>
                <a:gdLst>
                  <a:gd name="T0" fmla="*/ 8 w 16"/>
                  <a:gd name="T1" fmla="*/ 22 h 11"/>
                  <a:gd name="T2" fmla="*/ 100 w 16"/>
                  <a:gd name="T3" fmla="*/ 8 h 11"/>
                  <a:gd name="T4" fmla="*/ 0 w 16"/>
                  <a:gd name="T5" fmla="*/ 82 h 1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1"/>
                  <a:gd name="T11" fmla="*/ 16 w 1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1">
                    <a:moveTo>
                      <a:pt x="1" y="3"/>
                    </a:moveTo>
                    <a:cubicBezTo>
                      <a:pt x="5" y="0"/>
                      <a:pt x="12" y="0"/>
                      <a:pt x="16" y="1"/>
                    </a:cubicBezTo>
                    <a:cubicBezTo>
                      <a:pt x="13" y="7"/>
                      <a:pt x="5" y="8"/>
                      <a:pt x="0" y="11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1" name="Freeform 377"/>
              <p:cNvSpPr/>
              <p:nvPr/>
            </p:nvSpPr>
            <p:spPr bwMode="auto">
              <a:xfrm>
                <a:off x="2566" y="1675"/>
                <a:ext cx="38" cy="26"/>
              </a:xfrm>
              <a:custGeom>
                <a:avLst/>
                <a:gdLst>
                  <a:gd name="T0" fmla="*/ 0 w 15"/>
                  <a:gd name="T1" fmla="*/ 0 h 10"/>
                  <a:gd name="T2" fmla="*/ 96 w 15"/>
                  <a:gd name="T3" fmla="*/ 34 h 10"/>
                  <a:gd name="T4" fmla="*/ 8 w 15"/>
                  <a:gd name="T5" fmla="*/ 68 h 10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0"/>
                  <a:gd name="T11" fmla="*/ 15 w 1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0">
                    <a:moveTo>
                      <a:pt x="0" y="0"/>
                    </a:moveTo>
                    <a:cubicBezTo>
                      <a:pt x="4" y="2"/>
                      <a:pt x="13" y="0"/>
                      <a:pt x="15" y="5"/>
                    </a:cubicBezTo>
                    <a:cubicBezTo>
                      <a:pt x="11" y="8"/>
                      <a:pt x="6" y="9"/>
                      <a:pt x="1" y="1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2" name="Freeform 378"/>
              <p:cNvSpPr/>
              <p:nvPr/>
            </p:nvSpPr>
            <p:spPr bwMode="auto">
              <a:xfrm>
                <a:off x="2611" y="1717"/>
                <a:ext cx="15" cy="27"/>
              </a:xfrm>
              <a:custGeom>
                <a:avLst/>
                <a:gdLst>
                  <a:gd name="T0" fmla="*/ 0 w 6"/>
                  <a:gd name="T1" fmla="*/ 73 h 10"/>
                  <a:gd name="T2" fmla="*/ 38 w 6"/>
                  <a:gd name="T3" fmla="*/ 0 h 10"/>
                  <a:gd name="T4" fmla="*/ 0 60000 65536"/>
                  <a:gd name="T5" fmla="*/ 0 60000 65536"/>
                  <a:gd name="T6" fmla="*/ 0 w 6"/>
                  <a:gd name="T7" fmla="*/ 0 h 10"/>
                  <a:gd name="T8" fmla="*/ 6 w 6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0">
                    <a:moveTo>
                      <a:pt x="0" y="10"/>
                    </a:moveTo>
                    <a:cubicBezTo>
                      <a:pt x="0" y="6"/>
                      <a:pt x="3" y="2"/>
                      <a:pt x="6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3" name="Freeform 379"/>
              <p:cNvSpPr/>
              <p:nvPr/>
            </p:nvSpPr>
            <p:spPr bwMode="auto">
              <a:xfrm>
                <a:off x="2576" y="1717"/>
                <a:ext cx="25" cy="32"/>
              </a:xfrm>
              <a:custGeom>
                <a:avLst/>
                <a:gdLst>
                  <a:gd name="T0" fmla="*/ 0 w 10"/>
                  <a:gd name="T1" fmla="*/ 0 h 12"/>
                  <a:gd name="T2" fmla="*/ 63 w 10"/>
                  <a:gd name="T3" fmla="*/ 85 h 12"/>
                  <a:gd name="T4" fmla="*/ 0 60000 65536"/>
                  <a:gd name="T5" fmla="*/ 0 60000 65536"/>
                  <a:gd name="T6" fmla="*/ 0 w 10"/>
                  <a:gd name="T7" fmla="*/ 0 h 12"/>
                  <a:gd name="T8" fmla="*/ 10 w 10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2">
                    <a:moveTo>
                      <a:pt x="0" y="0"/>
                    </a:moveTo>
                    <a:cubicBezTo>
                      <a:pt x="2" y="5"/>
                      <a:pt x="7" y="8"/>
                      <a:pt x="10" y="1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4" name="Freeform 380"/>
              <p:cNvSpPr/>
              <p:nvPr/>
            </p:nvSpPr>
            <p:spPr bwMode="auto">
              <a:xfrm>
                <a:off x="2626" y="1845"/>
                <a:ext cx="20" cy="8"/>
              </a:xfrm>
              <a:custGeom>
                <a:avLst/>
                <a:gdLst>
                  <a:gd name="T0" fmla="*/ 0 w 8"/>
                  <a:gd name="T1" fmla="*/ 0 h 3"/>
                  <a:gd name="T2" fmla="*/ 50 w 8"/>
                  <a:gd name="T3" fmla="*/ 21 h 3"/>
                  <a:gd name="T4" fmla="*/ 0 60000 65536"/>
                  <a:gd name="T5" fmla="*/ 0 60000 65536"/>
                  <a:gd name="T6" fmla="*/ 0 w 8"/>
                  <a:gd name="T7" fmla="*/ 0 h 3"/>
                  <a:gd name="T8" fmla="*/ 8 w 8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6" y="1"/>
                      <a:pt x="8" y="3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5" name="Freeform 381"/>
              <p:cNvSpPr/>
              <p:nvPr/>
            </p:nvSpPr>
            <p:spPr bwMode="auto">
              <a:xfrm>
                <a:off x="2471" y="1891"/>
                <a:ext cx="53" cy="32"/>
              </a:xfrm>
              <a:custGeom>
                <a:avLst/>
                <a:gdLst>
                  <a:gd name="T0" fmla="*/ 0 w 21"/>
                  <a:gd name="T1" fmla="*/ 64 h 12"/>
                  <a:gd name="T2" fmla="*/ 83 w 21"/>
                  <a:gd name="T3" fmla="*/ 13 h 12"/>
                  <a:gd name="T4" fmla="*/ 38 w 21"/>
                  <a:gd name="T5" fmla="*/ 85 h 12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2"/>
                  <a:gd name="T11" fmla="*/ 21 w 2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2">
                    <a:moveTo>
                      <a:pt x="0" y="9"/>
                    </a:moveTo>
                    <a:cubicBezTo>
                      <a:pt x="3" y="7"/>
                      <a:pt x="9" y="0"/>
                      <a:pt x="13" y="2"/>
                    </a:cubicBezTo>
                    <a:cubicBezTo>
                      <a:pt x="21" y="5"/>
                      <a:pt x="9" y="11"/>
                      <a:pt x="6" y="1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6" name="Freeform 382"/>
              <p:cNvSpPr/>
              <p:nvPr/>
            </p:nvSpPr>
            <p:spPr bwMode="auto">
              <a:xfrm>
                <a:off x="2311" y="1880"/>
                <a:ext cx="45" cy="35"/>
              </a:xfrm>
              <a:custGeom>
                <a:avLst/>
                <a:gdLst>
                  <a:gd name="T0" fmla="*/ 0 w 18"/>
                  <a:gd name="T1" fmla="*/ 51 h 13"/>
                  <a:gd name="T2" fmla="*/ 75 w 18"/>
                  <a:gd name="T3" fmla="*/ 22 h 13"/>
                  <a:gd name="T4" fmla="*/ 8 w 18"/>
                  <a:gd name="T5" fmla="*/ 94 h 1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3"/>
                  <a:gd name="T11" fmla="*/ 18 w 1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3">
                    <a:moveTo>
                      <a:pt x="0" y="7"/>
                    </a:moveTo>
                    <a:cubicBezTo>
                      <a:pt x="3" y="6"/>
                      <a:pt x="9" y="0"/>
                      <a:pt x="12" y="3"/>
                    </a:cubicBezTo>
                    <a:cubicBezTo>
                      <a:pt x="18" y="8"/>
                      <a:pt x="4" y="13"/>
                      <a:pt x="1" y="13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7" name="Freeform 383"/>
              <p:cNvSpPr/>
              <p:nvPr/>
            </p:nvSpPr>
            <p:spPr bwMode="auto">
              <a:xfrm>
                <a:off x="2151" y="1885"/>
                <a:ext cx="48" cy="38"/>
              </a:xfrm>
              <a:custGeom>
                <a:avLst/>
                <a:gdLst>
                  <a:gd name="T0" fmla="*/ 25 w 19"/>
                  <a:gd name="T1" fmla="*/ 38 h 14"/>
                  <a:gd name="T2" fmla="*/ 114 w 19"/>
                  <a:gd name="T3" fmla="*/ 43 h 14"/>
                  <a:gd name="T4" fmla="*/ 0 w 19"/>
                  <a:gd name="T5" fmla="*/ 103 h 1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4"/>
                  <a:gd name="T11" fmla="*/ 19 w 1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4">
                    <a:moveTo>
                      <a:pt x="4" y="5"/>
                    </a:moveTo>
                    <a:cubicBezTo>
                      <a:pt x="7" y="5"/>
                      <a:pt x="17" y="0"/>
                      <a:pt x="18" y="6"/>
                    </a:cubicBezTo>
                    <a:cubicBezTo>
                      <a:pt x="19" y="11"/>
                      <a:pt x="3" y="13"/>
                      <a:pt x="0" y="14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8" name="Freeform 384"/>
              <p:cNvSpPr/>
              <p:nvPr/>
            </p:nvSpPr>
            <p:spPr bwMode="auto">
              <a:xfrm>
                <a:off x="2186" y="1952"/>
                <a:ext cx="20" cy="21"/>
              </a:xfrm>
              <a:custGeom>
                <a:avLst/>
                <a:gdLst>
                  <a:gd name="T0" fmla="*/ 0 w 8"/>
                  <a:gd name="T1" fmla="*/ 55 h 8"/>
                  <a:gd name="T2" fmla="*/ 50 w 8"/>
                  <a:gd name="T3" fmla="*/ 0 h 8"/>
                  <a:gd name="T4" fmla="*/ 0 60000 65536"/>
                  <a:gd name="T5" fmla="*/ 0 60000 65536"/>
                  <a:gd name="T6" fmla="*/ 0 w 8"/>
                  <a:gd name="T7" fmla="*/ 0 h 8"/>
                  <a:gd name="T8" fmla="*/ 8 w 8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8">
                    <a:moveTo>
                      <a:pt x="0" y="8"/>
                    </a:moveTo>
                    <a:cubicBezTo>
                      <a:pt x="2" y="6"/>
                      <a:pt x="5" y="3"/>
                      <a:pt x="8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9" name="Freeform 385"/>
              <p:cNvSpPr/>
              <p:nvPr/>
            </p:nvSpPr>
            <p:spPr bwMode="auto">
              <a:xfrm>
                <a:off x="2158" y="1936"/>
                <a:ext cx="3" cy="32"/>
              </a:xfrm>
              <a:custGeom>
                <a:avLst/>
                <a:gdLst>
                  <a:gd name="T0" fmla="*/ 0 w 1"/>
                  <a:gd name="T1" fmla="*/ 0 h 12"/>
                  <a:gd name="T2" fmla="*/ 9 w 1"/>
                  <a:gd name="T3" fmla="*/ 85 h 12"/>
                  <a:gd name="T4" fmla="*/ 0 60000 65536"/>
                  <a:gd name="T5" fmla="*/ 0 60000 65536"/>
                  <a:gd name="T6" fmla="*/ 0 w 1"/>
                  <a:gd name="T7" fmla="*/ 0 h 12"/>
                  <a:gd name="T8" fmla="*/ 1 w 1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2">
                    <a:moveTo>
                      <a:pt x="0" y="0"/>
                    </a:moveTo>
                    <a:cubicBezTo>
                      <a:pt x="1" y="4"/>
                      <a:pt x="0" y="8"/>
                      <a:pt x="1" y="1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0" name="Freeform 386"/>
              <p:cNvSpPr/>
              <p:nvPr/>
            </p:nvSpPr>
            <p:spPr bwMode="auto">
              <a:xfrm>
                <a:off x="2036" y="2027"/>
                <a:ext cx="40" cy="16"/>
              </a:xfrm>
              <a:custGeom>
                <a:avLst/>
                <a:gdLst>
                  <a:gd name="T0" fmla="*/ 0 w 16"/>
                  <a:gd name="T1" fmla="*/ 35 h 6"/>
                  <a:gd name="T2" fmla="*/ 100 w 16"/>
                  <a:gd name="T3" fmla="*/ 0 h 6"/>
                  <a:gd name="T4" fmla="*/ 0 60000 65536"/>
                  <a:gd name="T5" fmla="*/ 0 60000 65536"/>
                  <a:gd name="T6" fmla="*/ 0 w 16"/>
                  <a:gd name="T7" fmla="*/ 0 h 6"/>
                  <a:gd name="T8" fmla="*/ 16 w 1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6">
                    <a:moveTo>
                      <a:pt x="0" y="5"/>
                    </a:moveTo>
                    <a:cubicBezTo>
                      <a:pt x="5" y="6"/>
                      <a:pt x="11" y="1"/>
                      <a:pt x="16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1" name="Freeform 387"/>
              <p:cNvSpPr/>
              <p:nvPr/>
            </p:nvSpPr>
            <p:spPr bwMode="auto">
              <a:xfrm>
                <a:off x="2061" y="2053"/>
                <a:ext cx="17" cy="22"/>
              </a:xfrm>
              <a:custGeom>
                <a:avLst/>
                <a:gdLst>
                  <a:gd name="T0" fmla="*/ 0 w 7"/>
                  <a:gd name="T1" fmla="*/ 61 h 8"/>
                  <a:gd name="T2" fmla="*/ 41 w 7"/>
                  <a:gd name="T3" fmla="*/ 0 h 8"/>
                  <a:gd name="T4" fmla="*/ 0 60000 65536"/>
                  <a:gd name="T5" fmla="*/ 0 60000 65536"/>
                  <a:gd name="T6" fmla="*/ 0 w 7"/>
                  <a:gd name="T7" fmla="*/ 0 h 8"/>
                  <a:gd name="T8" fmla="*/ 7 w 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8">
                    <a:moveTo>
                      <a:pt x="0" y="8"/>
                    </a:moveTo>
                    <a:cubicBezTo>
                      <a:pt x="2" y="6"/>
                      <a:pt x="5" y="3"/>
                      <a:pt x="7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2" name="Freeform 388"/>
              <p:cNvSpPr/>
              <p:nvPr/>
            </p:nvSpPr>
            <p:spPr bwMode="auto">
              <a:xfrm>
                <a:off x="2249" y="2080"/>
                <a:ext cx="35" cy="5"/>
              </a:xfrm>
              <a:custGeom>
                <a:avLst/>
                <a:gdLst>
                  <a:gd name="T0" fmla="*/ 0 w 14"/>
                  <a:gd name="T1" fmla="*/ 0 h 2"/>
                  <a:gd name="T2" fmla="*/ 88 w 14"/>
                  <a:gd name="T3" fmla="*/ 13 h 2"/>
                  <a:gd name="T4" fmla="*/ 0 60000 65536"/>
                  <a:gd name="T5" fmla="*/ 0 60000 65536"/>
                  <a:gd name="T6" fmla="*/ 0 w 14"/>
                  <a:gd name="T7" fmla="*/ 0 h 2"/>
                  <a:gd name="T8" fmla="*/ 14 w 1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">
                    <a:moveTo>
                      <a:pt x="0" y="0"/>
                    </a:moveTo>
                    <a:cubicBezTo>
                      <a:pt x="5" y="1"/>
                      <a:pt x="9" y="1"/>
                      <a:pt x="14" y="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3" name="Freeform 389"/>
              <p:cNvSpPr/>
              <p:nvPr/>
            </p:nvSpPr>
            <p:spPr bwMode="auto">
              <a:xfrm>
                <a:off x="2374" y="2091"/>
                <a:ext cx="7" cy="37"/>
              </a:xfrm>
              <a:custGeom>
                <a:avLst/>
                <a:gdLst>
                  <a:gd name="T0" fmla="*/ 5 w 3"/>
                  <a:gd name="T1" fmla="*/ 0 h 14"/>
                  <a:gd name="T2" fmla="*/ 16 w 3"/>
                  <a:gd name="T3" fmla="*/ 98 h 14"/>
                  <a:gd name="T4" fmla="*/ 0 60000 65536"/>
                  <a:gd name="T5" fmla="*/ 0 60000 65536"/>
                  <a:gd name="T6" fmla="*/ 0 w 3"/>
                  <a:gd name="T7" fmla="*/ 0 h 14"/>
                  <a:gd name="T8" fmla="*/ 3 w 3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4">
                    <a:moveTo>
                      <a:pt x="1" y="0"/>
                    </a:moveTo>
                    <a:cubicBezTo>
                      <a:pt x="0" y="5"/>
                      <a:pt x="2" y="9"/>
                      <a:pt x="3" y="14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4" name="Freeform 390"/>
              <p:cNvSpPr/>
              <p:nvPr/>
            </p:nvSpPr>
            <p:spPr bwMode="auto">
              <a:xfrm>
                <a:off x="2411" y="2085"/>
                <a:ext cx="10" cy="27"/>
              </a:xfrm>
              <a:custGeom>
                <a:avLst/>
                <a:gdLst>
                  <a:gd name="T0" fmla="*/ 0 w 4"/>
                  <a:gd name="T1" fmla="*/ 0 h 10"/>
                  <a:gd name="T2" fmla="*/ 25 w 4"/>
                  <a:gd name="T3" fmla="*/ 73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1" y="3"/>
                      <a:pt x="3" y="7"/>
                      <a:pt x="4" y="1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5" name="Freeform 391"/>
              <p:cNvSpPr/>
              <p:nvPr/>
            </p:nvSpPr>
            <p:spPr bwMode="auto">
              <a:xfrm>
                <a:off x="2391" y="2117"/>
                <a:ext cx="23" cy="8"/>
              </a:xfrm>
              <a:custGeom>
                <a:avLst/>
                <a:gdLst>
                  <a:gd name="T0" fmla="*/ 0 w 9"/>
                  <a:gd name="T1" fmla="*/ 21 h 3"/>
                  <a:gd name="T2" fmla="*/ 59 w 9"/>
                  <a:gd name="T3" fmla="*/ 0 h 3"/>
                  <a:gd name="T4" fmla="*/ 0 60000 65536"/>
                  <a:gd name="T5" fmla="*/ 0 60000 65536"/>
                  <a:gd name="T6" fmla="*/ 0 w 9"/>
                  <a:gd name="T7" fmla="*/ 0 h 3"/>
                  <a:gd name="T8" fmla="*/ 9 w 9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3">
                    <a:moveTo>
                      <a:pt x="0" y="3"/>
                    </a:moveTo>
                    <a:cubicBezTo>
                      <a:pt x="3" y="2"/>
                      <a:pt x="6" y="1"/>
                      <a:pt x="9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6" name="Freeform 392"/>
              <p:cNvSpPr/>
              <p:nvPr/>
            </p:nvSpPr>
            <p:spPr bwMode="auto">
              <a:xfrm>
                <a:off x="2586" y="2048"/>
                <a:ext cx="10" cy="24"/>
              </a:xfrm>
              <a:custGeom>
                <a:avLst/>
                <a:gdLst>
                  <a:gd name="T0" fmla="*/ 25 w 4"/>
                  <a:gd name="T1" fmla="*/ 0 h 9"/>
                  <a:gd name="T2" fmla="*/ 0 w 4"/>
                  <a:gd name="T3" fmla="*/ 64 h 9"/>
                  <a:gd name="T4" fmla="*/ 0 60000 65536"/>
                  <a:gd name="T5" fmla="*/ 0 60000 65536"/>
                  <a:gd name="T6" fmla="*/ 0 w 4"/>
                  <a:gd name="T7" fmla="*/ 0 h 9"/>
                  <a:gd name="T8" fmla="*/ 4 w 4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9">
                    <a:moveTo>
                      <a:pt x="4" y="0"/>
                    </a:moveTo>
                    <a:cubicBezTo>
                      <a:pt x="2" y="3"/>
                      <a:pt x="1" y="6"/>
                      <a:pt x="0" y="9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7" name="Freeform 393"/>
              <p:cNvSpPr/>
              <p:nvPr/>
            </p:nvSpPr>
            <p:spPr bwMode="auto">
              <a:xfrm>
                <a:off x="2619" y="2037"/>
                <a:ext cx="12" cy="32"/>
              </a:xfrm>
              <a:custGeom>
                <a:avLst/>
                <a:gdLst>
                  <a:gd name="T0" fmla="*/ 5 w 5"/>
                  <a:gd name="T1" fmla="*/ 0 h 12"/>
                  <a:gd name="T2" fmla="*/ 29 w 5"/>
                  <a:gd name="T3" fmla="*/ 85 h 12"/>
                  <a:gd name="T4" fmla="*/ 0 60000 65536"/>
                  <a:gd name="T5" fmla="*/ 0 60000 65536"/>
                  <a:gd name="T6" fmla="*/ 0 w 5"/>
                  <a:gd name="T7" fmla="*/ 0 h 12"/>
                  <a:gd name="T8" fmla="*/ 5 w 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2">
                    <a:moveTo>
                      <a:pt x="1" y="0"/>
                    </a:moveTo>
                    <a:cubicBezTo>
                      <a:pt x="0" y="5"/>
                      <a:pt x="1" y="9"/>
                      <a:pt x="5" y="1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8" name="Freeform 394"/>
              <p:cNvSpPr/>
              <p:nvPr/>
            </p:nvSpPr>
            <p:spPr bwMode="auto">
              <a:xfrm>
                <a:off x="2686" y="1931"/>
                <a:ext cx="20" cy="5"/>
              </a:xfrm>
              <a:custGeom>
                <a:avLst/>
                <a:gdLst>
                  <a:gd name="T0" fmla="*/ 0 w 8"/>
                  <a:gd name="T1" fmla="*/ 13 h 2"/>
                  <a:gd name="T2" fmla="*/ 50 w 8"/>
                  <a:gd name="T3" fmla="*/ 0 h 2"/>
                  <a:gd name="T4" fmla="*/ 0 60000 65536"/>
                  <a:gd name="T5" fmla="*/ 0 60000 65536"/>
                  <a:gd name="T6" fmla="*/ 0 w 8"/>
                  <a:gd name="T7" fmla="*/ 0 h 2"/>
                  <a:gd name="T8" fmla="*/ 8 w 8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">
                    <a:moveTo>
                      <a:pt x="0" y="2"/>
                    </a:moveTo>
                    <a:cubicBezTo>
                      <a:pt x="2" y="1"/>
                      <a:pt x="5" y="1"/>
                      <a:pt x="8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09" name="Freeform 395"/>
              <p:cNvSpPr/>
              <p:nvPr/>
            </p:nvSpPr>
            <p:spPr bwMode="auto">
              <a:xfrm>
                <a:off x="2704" y="1936"/>
                <a:ext cx="5" cy="32"/>
              </a:xfrm>
              <a:custGeom>
                <a:avLst/>
                <a:gdLst>
                  <a:gd name="T0" fmla="*/ 13 w 2"/>
                  <a:gd name="T1" fmla="*/ 0 h 12"/>
                  <a:gd name="T2" fmla="*/ 0 w 2"/>
                  <a:gd name="T3" fmla="*/ 85 h 12"/>
                  <a:gd name="T4" fmla="*/ 0 60000 65536"/>
                  <a:gd name="T5" fmla="*/ 0 60000 65536"/>
                  <a:gd name="T6" fmla="*/ 0 w 2"/>
                  <a:gd name="T7" fmla="*/ 0 h 12"/>
                  <a:gd name="T8" fmla="*/ 2 w 2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2">
                    <a:moveTo>
                      <a:pt x="2" y="0"/>
                    </a:moveTo>
                    <a:cubicBezTo>
                      <a:pt x="0" y="4"/>
                      <a:pt x="0" y="8"/>
                      <a:pt x="0" y="1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0" name="Freeform 396"/>
              <p:cNvSpPr/>
              <p:nvPr/>
            </p:nvSpPr>
            <p:spPr bwMode="auto">
              <a:xfrm>
                <a:off x="2494" y="1541"/>
                <a:ext cx="27" cy="27"/>
              </a:xfrm>
              <a:custGeom>
                <a:avLst/>
                <a:gdLst>
                  <a:gd name="T0" fmla="*/ 0 w 11"/>
                  <a:gd name="T1" fmla="*/ 38 h 10"/>
                  <a:gd name="T2" fmla="*/ 66 w 11"/>
                  <a:gd name="T3" fmla="*/ 22 h 10"/>
                  <a:gd name="T4" fmla="*/ 0 w 11"/>
                  <a:gd name="T5" fmla="*/ 73 h 10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0"/>
                  <a:gd name="T11" fmla="*/ 11 w 1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0">
                    <a:moveTo>
                      <a:pt x="0" y="5"/>
                    </a:moveTo>
                    <a:cubicBezTo>
                      <a:pt x="3" y="2"/>
                      <a:pt x="7" y="0"/>
                      <a:pt x="11" y="3"/>
                    </a:cubicBezTo>
                    <a:cubicBezTo>
                      <a:pt x="9" y="7"/>
                      <a:pt x="4" y="9"/>
                      <a:pt x="0" y="1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1" name="Freeform 397"/>
              <p:cNvSpPr/>
              <p:nvPr/>
            </p:nvSpPr>
            <p:spPr bwMode="auto">
              <a:xfrm>
                <a:off x="2529" y="1565"/>
                <a:ext cx="2" cy="30"/>
              </a:xfrm>
              <a:custGeom>
                <a:avLst/>
                <a:gdLst>
                  <a:gd name="T0" fmla="*/ 4 w 1"/>
                  <a:gd name="T1" fmla="*/ 0 h 11"/>
                  <a:gd name="T2" fmla="*/ 0 w 1"/>
                  <a:gd name="T3" fmla="*/ 82 h 11"/>
                  <a:gd name="T4" fmla="*/ 0 60000 65536"/>
                  <a:gd name="T5" fmla="*/ 0 60000 65536"/>
                  <a:gd name="T6" fmla="*/ 0 w 1"/>
                  <a:gd name="T7" fmla="*/ 0 h 11"/>
                  <a:gd name="T8" fmla="*/ 1 w 1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">
                    <a:moveTo>
                      <a:pt x="1" y="0"/>
                    </a:moveTo>
                    <a:cubicBezTo>
                      <a:pt x="0" y="4"/>
                      <a:pt x="0" y="8"/>
                      <a:pt x="0" y="11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2" name="Freeform 398"/>
              <p:cNvSpPr/>
              <p:nvPr/>
            </p:nvSpPr>
            <p:spPr bwMode="auto">
              <a:xfrm>
                <a:off x="2496" y="1600"/>
                <a:ext cx="25" cy="3"/>
              </a:xfrm>
              <a:custGeom>
                <a:avLst/>
                <a:gdLst>
                  <a:gd name="T0" fmla="*/ 0 w 10"/>
                  <a:gd name="T1" fmla="*/ 0 h 1"/>
                  <a:gd name="T2" fmla="*/ 63 w 10"/>
                  <a:gd name="T3" fmla="*/ 0 h 1"/>
                  <a:gd name="T4" fmla="*/ 0 60000 65536"/>
                  <a:gd name="T5" fmla="*/ 0 60000 65536"/>
                  <a:gd name="T6" fmla="*/ 0 w 10"/>
                  <a:gd name="T7" fmla="*/ 0 h 1"/>
                  <a:gd name="T8" fmla="*/ 10 w 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">
                    <a:moveTo>
                      <a:pt x="0" y="0"/>
                    </a:moveTo>
                    <a:cubicBezTo>
                      <a:pt x="3" y="1"/>
                      <a:pt x="6" y="1"/>
                      <a:pt x="10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3" name="Freeform 399"/>
              <p:cNvSpPr/>
              <p:nvPr/>
            </p:nvSpPr>
            <p:spPr bwMode="auto">
              <a:xfrm>
                <a:off x="2676" y="1485"/>
                <a:ext cx="18" cy="3"/>
              </a:xfrm>
              <a:custGeom>
                <a:avLst/>
                <a:gdLst>
                  <a:gd name="T0" fmla="*/ 0 w 7"/>
                  <a:gd name="T1" fmla="*/ 9 h 1"/>
                  <a:gd name="T2" fmla="*/ 46 w 7"/>
                  <a:gd name="T3" fmla="*/ 9 h 1"/>
                  <a:gd name="T4" fmla="*/ 0 60000 65536"/>
                  <a:gd name="T5" fmla="*/ 0 60000 65536"/>
                  <a:gd name="T6" fmla="*/ 0 w 7"/>
                  <a:gd name="T7" fmla="*/ 0 h 1"/>
                  <a:gd name="T8" fmla="*/ 7 w 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">
                    <a:moveTo>
                      <a:pt x="0" y="1"/>
                    </a:moveTo>
                    <a:cubicBezTo>
                      <a:pt x="3" y="0"/>
                      <a:pt x="5" y="0"/>
                      <a:pt x="7" y="1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4" name="Freeform 400"/>
              <p:cNvSpPr/>
              <p:nvPr/>
            </p:nvSpPr>
            <p:spPr bwMode="auto">
              <a:xfrm>
                <a:off x="2671" y="1523"/>
                <a:ext cx="15" cy="5"/>
              </a:xfrm>
              <a:custGeom>
                <a:avLst/>
                <a:gdLst>
                  <a:gd name="T0" fmla="*/ 0 w 6"/>
                  <a:gd name="T1" fmla="*/ 0 h 2"/>
                  <a:gd name="T2" fmla="*/ 38 w 6"/>
                  <a:gd name="T3" fmla="*/ 13 h 2"/>
                  <a:gd name="T4" fmla="*/ 0 60000 65536"/>
                  <a:gd name="T5" fmla="*/ 0 60000 65536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5" name="Freeform 401"/>
              <p:cNvSpPr/>
              <p:nvPr/>
            </p:nvSpPr>
            <p:spPr bwMode="auto">
              <a:xfrm>
                <a:off x="2704" y="1504"/>
                <a:ext cx="7" cy="27"/>
              </a:xfrm>
              <a:custGeom>
                <a:avLst/>
                <a:gdLst>
                  <a:gd name="T0" fmla="*/ 16 w 3"/>
                  <a:gd name="T1" fmla="*/ 0 h 10"/>
                  <a:gd name="T2" fmla="*/ 0 w 3"/>
                  <a:gd name="T3" fmla="*/ 73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1" y="3"/>
                      <a:pt x="1" y="6"/>
                      <a:pt x="0" y="1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6" name="Freeform 402"/>
              <p:cNvSpPr/>
              <p:nvPr/>
            </p:nvSpPr>
            <p:spPr bwMode="auto">
              <a:xfrm>
                <a:off x="2541" y="1400"/>
                <a:ext cx="35" cy="16"/>
              </a:xfrm>
              <a:custGeom>
                <a:avLst/>
                <a:gdLst>
                  <a:gd name="T0" fmla="*/ 0 w 14"/>
                  <a:gd name="T1" fmla="*/ 13 h 6"/>
                  <a:gd name="T2" fmla="*/ 88 w 14"/>
                  <a:gd name="T3" fmla="*/ 21 h 6"/>
                  <a:gd name="T4" fmla="*/ 0 w 14"/>
                  <a:gd name="T5" fmla="*/ 43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0" y="2"/>
                    </a:moveTo>
                    <a:cubicBezTo>
                      <a:pt x="4" y="1"/>
                      <a:pt x="11" y="0"/>
                      <a:pt x="14" y="3"/>
                    </a:cubicBezTo>
                    <a:cubicBezTo>
                      <a:pt x="10" y="6"/>
                      <a:pt x="4" y="6"/>
                      <a:pt x="0" y="6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" name="Freeform 403"/>
              <p:cNvSpPr/>
              <p:nvPr/>
            </p:nvSpPr>
            <p:spPr bwMode="auto">
              <a:xfrm>
                <a:off x="2556" y="1440"/>
                <a:ext cx="30" cy="11"/>
              </a:xfrm>
              <a:custGeom>
                <a:avLst/>
                <a:gdLst>
                  <a:gd name="T0" fmla="*/ 0 w 12"/>
                  <a:gd name="T1" fmla="*/ 30 h 4"/>
                  <a:gd name="T2" fmla="*/ 75 w 12"/>
                  <a:gd name="T3" fmla="*/ 0 h 4"/>
                  <a:gd name="T4" fmla="*/ 0 60000 65536"/>
                  <a:gd name="T5" fmla="*/ 0 60000 65536"/>
                  <a:gd name="T6" fmla="*/ 0 w 12"/>
                  <a:gd name="T7" fmla="*/ 0 h 4"/>
                  <a:gd name="T8" fmla="*/ 12 w 1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4">
                    <a:moveTo>
                      <a:pt x="0" y="4"/>
                    </a:moveTo>
                    <a:cubicBezTo>
                      <a:pt x="5" y="4"/>
                      <a:pt x="8" y="1"/>
                      <a:pt x="12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" name="Freeform 404"/>
              <p:cNvSpPr/>
              <p:nvPr/>
            </p:nvSpPr>
            <p:spPr bwMode="auto">
              <a:xfrm>
                <a:off x="2391" y="1557"/>
                <a:ext cx="13" cy="19"/>
              </a:xfrm>
              <a:custGeom>
                <a:avLst/>
                <a:gdLst>
                  <a:gd name="T0" fmla="*/ 0 w 5"/>
                  <a:gd name="T1" fmla="*/ 52 h 7"/>
                  <a:gd name="T2" fmla="*/ 34 w 5"/>
                  <a:gd name="T3" fmla="*/ 0 h 7"/>
                  <a:gd name="T4" fmla="*/ 0 60000 65536"/>
                  <a:gd name="T5" fmla="*/ 0 60000 65536"/>
                  <a:gd name="T6" fmla="*/ 0 w 5"/>
                  <a:gd name="T7" fmla="*/ 0 h 7"/>
                  <a:gd name="T8" fmla="*/ 5 w 5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7">
                    <a:moveTo>
                      <a:pt x="0" y="7"/>
                    </a:moveTo>
                    <a:cubicBezTo>
                      <a:pt x="2" y="4"/>
                      <a:pt x="3" y="2"/>
                      <a:pt x="5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" name="Freeform 405"/>
              <p:cNvSpPr/>
              <p:nvPr/>
            </p:nvSpPr>
            <p:spPr bwMode="auto">
              <a:xfrm>
                <a:off x="2371" y="1528"/>
                <a:ext cx="20" cy="8"/>
              </a:xfrm>
              <a:custGeom>
                <a:avLst/>
                <a:gdLst>
                  <a:gd name="T0" fmla="*/ 0 w 8"/>
                  <a:gd name="T1" fmla="*/ 21 h 3"/>
                  <a:gd name="T2" fmla="*/ 50 w 8"/>
                  <a:gd name="T3" fmla="*/ 0 h 3"/>
                  <a:gd name="T4" fmla="*/ 0 60000 65536"/>
                  <a:gd name="T5" fmla="*/ 0 60000 65536"/>
                  <a:gd name="T6" fmla="*/ 0 w 8"/>
                  <a:gd name="T7" fmla="*/ 0 h 3"/>
                  <a:gd name="T8" fmla="*/ 8 w 8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">
                    <a:moveTo>
                      <a:pt x="0" y="3"/>
                    </a:moveTo>
                    <a:cubicBezTo>
                      <a:pt x="3" y="2"/>
                      <a:pt x="5" y="1"/>
                      <a:pt x="8" y="0"/>
                    </a:cubicBezTo>
                  </a:path>
                </a:pathLst>
              </a:custGeom>
              <a:noFill/>
              <a:ln w="15875">
                <a:solidFill>
                  <a:srgbClr val="E1C0CA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9" name="Freeform 406"/>
            <p:cNvSpPr/>
            <p:nvPr/>
          </p:nvSpPr>
          <p:spPr bwMode="auto">
            <a:xfrm>
              <a:off x="2281" y="1739"/>
              <a:ext cx="15" cy="16"/>
            </a:xfrm>
            <a:custGeom>
              <a:avLst/>
              <a:gdLst>
                <a:gd name="T0" fmla="*/ 0 w 6"/>
                <a:gd name="T1" fmla="*/ 43 h 6"/>
                <a:gd name="T2" fmla="*/ 38 w 6"/>
                <a:gd name="T3" fmla="*/ 0 h 6"/>
                <a:gd name="T4" fmla="*/ 0 60000 65536"/>
                <a:gd name="T5" fmla="*/ 0 60000 65536"/>
                <a:gd name="T6" fmla="*/ 0 w 6"/>
                <a:gd name="T7" fmla="*/ 0 h 6"/>
                <a:gd name="T8" fmla="*/ 6 w 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6">
                  <a:moveTo>
                    <a:pt x="0" y="6"/>
                  </a:moveTo>
                  <a:cubicBezTo>
                    <a:pt x="1" y="3"/>
                    <a:pt x="3" y="1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407"/>
            <p:cNvSpPr/>
            <p:nvPr/>
          </p:nvSpPr>
          <p:spPr bwMode="auto">
            <a:xfrm>
              <a:off x="2416" y="1792"/>
              <a:ext cx="18" cy="8"/>
            </a:xfrm>
            <a:custGeom>
              <a:avLst/>
              <a:gdLst>
                <a:gd name="T0" fmla="*/ 0 w 7"/>
                <a:gd name="T1" fmla="*/ 0 h 3"/>
                <a:gd name="T2" fmla="*/ 46 w 7"/>
                <a:gd name="T3" fmla="*/ 21 h 3"/>
                <a:gd name="T4" fmla="*/ 0 60000 65536"/>
                <a:gd name="T5" fmla="*/ 0 60000 65536"/>
                <a:gd name="T6" fmla="*/ 0 w 7"/>
                <a:gd name="T7" fmla="*/ 0 h 3"/>
                <a:gd name="T8" fmla="*/ 7 w 7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">
                  <a:moveTo>
                    <a:pt x="0" y="0"/>
                  </a:moveTo>
                  <a:cubicBezTo>
                    <a:pt x="3" y="1"/>
                    <a:pt x="5" y="2"/>
                    <a:pt x="7" y="3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2439" y="1760"/>
              <a:ext cx="7" cy="27"/>
            </a:xfrm>
            <a:custGeom>
              <a:avLst/>
              <a:gdLst>
                <a:gd name="T0" fmla="*/ 12 w 3"/>
                <a:gd name="T1" fmla="*/ 73 h 10"/>
                <a:gd name="T2" fmla="*/ 16 w 3"/>
                <a:gd name="T3" fmla="*/ 0 h 10"/>
                <a:gd name="T4" fmla="*/ 0 60000 65536"/>
                <a:gd name="T5" fmla="*/ 0 60000 65536"/>
                <a:gd name="T6" fmla="*/ 0 w 3"/>
                <a:gd name="T7" fmla="*/ 0 h 10"/>
                <a:gd name="T8" fmla="*/ 3 w 3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0">
                  <a:moveTo>
                    <a:pt x="2" y="10"/>
                  </a:moveTo>
                  <a:cubicBezTo>
                    <a:pt x="0" y="6"/>
                    <a:pt x="2" y="3"/>
                    <a:pt x="3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2321" y="1936"/>
              <a:ext cx="25" cy="3"/>
            </a:xfrm>
            <a:custGeom>
              <a:avLst/>
              <a:gdLst>
                <a:gd name="T0" fmla="*/ 0 w 10"/>
                <a:gd name="T1" fmla="*/ 0 h 1"/>
                <a:gd name="T2" fmla="*/ 63 w 10"/>
                <a:gd name="T3" fmla="*/ 9 h 1"/>
                <a:gd name="T4" fmla="*/ 0 60000 65536"/>
                <a:gd name="T5" fmla="*/ 0 60000 65536"/>
                <a:gd name="T6" fmla="*/ 0 w 10"/>
                <a:gd name="T7" fmla="*/ 0 h 1"/>
                <a:gd name="T8" fmla="*/ 10 w 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">
                  <a:moveTo>
                    <a:pt x="0" y="0"/>
                  </a:moveTo>
                  <a:cubicBezTo>
                    <a:pt x="3" y="1"/>
                    <a:pt x="7" y="1"/>
                    <a:pt x="10" y="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2534" y="2197"/>
              <a:ext cx="5" cy="16"/>
            </a:xfrm>
            <a:custGeom>
              <a:avLst/>
              <a:gdLst>
                <a:gd name="T0" fmla="*/ 13 w 2"/>
                <a:gd name="T1" fmla="*/ 43 h 6"/>
                <a:gd name="T2" fmla="*/ 13 w 2"/>
                <a:gd name="T3" fmla="*/ 0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2" y="6"/>
                  </a:moveTo>
                  <a:cubicBezTo>
                    <a:pt x="0" y="4"/>
                    <a:pt x="0" y="2"/>
                    <a:pt x="2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2514" y="2301"/>
              <a:ext cx="2" cy="24"/>
            </a:xfrm>
            <a:custGeom>
              <a:avLst/>
              <a:gdLst>
                <a:gd name="T0" fmla="*/ 4 w 1"/>
                <a:gd name="T1" fmla="*/ 0 h 9"/>
                <a:gd name="T2" fmla="*/ 0 w 1"/>
                <a:gd name="T3" fmla="*/ 64 h 9"/>
                <a:gd name="T4" fmla="*/ 0 60000 65536"/>
                <a:gd name="T5" fmla="*/ 0 60000 65536"/>
                <a:gd name="T6" fmla="*/ 0 w 1"/>
                <a:gd name="T7" fmla="*/ 0 h 9"/>
                <a:gd name="T8" fmla="*/ 1 w 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2631" y="2475"/>
              <a:ext cx="28" cy="10"/>
            </a:xfrm>
            <a:custGeom>
              <a:avLst/>
              <a:gdLst>
                <a:gd name="T0" fmla="*/ 0 w 11"/>
                <a:gd name="T1" fmla="*/ 25 h 4"/>
                <a:gd name="T2" fmla="*/ 71 w 11"/>
                <a:gd name="T3" fmla="*/ 0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0" y="4"/>
                  </a:moveTo>
                  <a:cubicBezTo>
                    <a:pt x="4" y="4"/>
                    <a:pt x="8" y="2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2441" y="2405"/>
              <a:ext cx="20" cy="8"/>
            </a:xfrm>
            <a:custGeom>
              <a:avLst/>
              <a:gdLst>
                <a:gd name="T0" fmla="*/ 0 w 8"/>
                <a:gd name="T1" fmla="*/ 21 h 3"/>
                <a:gd name="T2" fmla="*/ 50 w 8"/>
                <a:gd name="T3" fmla="*/ 0 h 3"/>
                <a:gd name="T4" fmla="*/ 0 60000 65536"/>
                <a:gd name="T5" fmla="*/ 0 60000 65536"/>
                <a:gd name="T6" fmla="*/ 0 w 8"/>
                <a:gd name="T7" fmla="*/ 0 h 3"/>
                <a:gd name="T8" fmla="*/ 8 w 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">
                  <a:moveTo>
                    <a:pt x="0" y="3"/>
                  </a:moveTo>
                  <a:cubicBezTo>
                    <a:pt x="2" y="2"/>
                    <a:pt x="5" y="2"/>
                    <a:pt x="8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2291" y="2395"/>
              <a:ext cx="25" cy="16"/>
            </a:xfrm>
            <a:custGeom>
              <a:avLst/>
              <a:gdLst>
                <a:gd name="T0" fmla="*/ 0 w 10"/>
                <a:gd name="T1" fmla="*/ 0 h 6"/>
                <a:gd name="T2" fmla="*/ 63 w 10"/>
                <a:gd name="T3" fmla="*/ 43 h 6"/>
                <a:gd name="T4" fmla="*/ 0 60000 65536"/>
                <a:gd name="T5" fmla="*/ 0 60000 65536"/>
                <a:gd name="T6" fmla="*/ 0 w 10"/>
                <a:gd name="T7" fmla="*/ 0 h 6"/>
                <a:gd name="T8" fmla="*/ 10 w 1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6">
                  <a:moveTo>
                    <a:pt x="0" y="0"/>
                  </a:moveTo>
                  <a:cubicBezTo>
                    <a:pt x="2" y="4"/>
                    <a:pt x="6" y="6"/>
                    <a:pt x="10" y="6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2146" y="2336"/>
              <a:ext cx="17" cy="21"/>
            </a:xfrm>
            <a:custGeom>
              <a:avLst/>
              <a:gdLst>
                <a:gd name="T0" fmla="*/ 0 w 7"/>
                <a:gd name="T1" fmla="*/ 0 h 8"/>
                <a:gd name="T2" fmla="*/ 41 w 7"/>
                <a:gd name="T3" fmla="*/ 55 h 8"/>
                <a:gd name="T4" fmla="*/ 0 60000 65536"/>
                <a:gd name="T5" fmla="*/ 0 60000 65536"/>
                <a:gd name="T6" fmla="*/ 0 w 7"/>
                <a:gd name="T7" fmla="*/ 0 h 8"/>
                <a:gd name="T8" fmla="*/ 7 w 7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8">
                  <a:moveTo>
                    <a:pt x="0" y="0"/>
                  </a:moveTo>
                  <a:cubicBezTo>
                    <a:pt x="1" y="4"/>
                    <a:pt x="3" y="7"/>
                    <a:pt x="7" y="8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1976" y="2323"/>
              <a:ext cx="32" cy="34"/>
            </a:xfrm>
            <a:custGeom>
              <a:avLst/>
              <a:gdLst>
                <a:gd name="T0" fmla="*/ 0 w 13"/>
                <a:gd name="T1" fmla="*/ 47 h 13"/>
                <a:gd name="T2" fmla="*/ 66 w 13"/>
                <a:gd name="T3" fmla="*/ 34 h 13"/>
                <a:gd name="T4" fmla="*/ 0 w 13"/>
                <a:gd name="T5" fmla="*/ 89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7"/>
                  </a:moveTo>
                  <a:cubicBezTo>
                    <a:pt x="2" y="5"/>
                    <a:pt x="9" y="0"/>
                    <a:pt x="11" y="5"/>
                  </a:cubicBezTo>
                  <a:cubicBezTo>
                    <a:pt x="13" y="9"/>
                    <a:pt x="2" y="13"/>
                    <a:pt x="0" y="13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2091" y="2240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38 w 6"/>
                <a:gd name="T3" fmla="*/ 43 h 6"/>
                <a:gd name="T4" fmla="*/ 0 60000 65536"/>
                <a:gd name="T5" fmla="*/ 0 60000 65536"/>
                <a:gd name="T6" fmla="*/ 0 w 6"/>
                <a:gd name="T7" fmla="*/ 0 h 6"/>
                <a:gd name="T8" fmla="*/ 6 w 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6">
                  <a:moveTo>
                    <a:pt x="0" y="0"/>
                  </a:moveTo>
                  <a:cubicBezTo>
                    <a:pt x="4" y="0"/>
                    <a:pt x="4" y="3"/>
                    <a:pt x="6" y="6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2123" y="2224"/>
              <a:ext cx="5" cy="24"/>
            </a:xfrm>
            <a:custGeom>
              <a:avLst/>
              <a:gdLst>
                <a:gd name="T0" fmla="*/ 8 w 2"/>
                <a:gd name="T1" fmla="*/ 0 h 9"/>
                <a:gd name="T2" fmla="*/ 13 w 2"/>
                <a:gd name="T3" fmla="*/ 64 h 9"/>
                <a:gd name="T4" fmla="*/ 0 60000 65536"/>
                <a:gd name="T5" fmla="*/ 0 60000 65536"/>
                <a:gd name="T6" fmla="*/ 0 w 2"/>
                <a:gd name="T7" fmla="*/ 0 h 9"/>
                <a:gd name="T8" fmla="*/ 2 w 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9">
                  <a:moveTo>
                    <a:pt x="1" y="0"/>
                  </a:moveTo>
                  <a:cubicBezTo>
                    <a:pt x="1" y="3"/>
                    <a:pt x="0" y="6"/>
                    <a:pt x="2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2118" y="2635"/>
              <a:ext cx="3" cy="37"/>
            </a:xfrm>
            <a:custGeom>
              <a:avLst/>
              <a:gdLst>
                <a:gd name="T0" fmla="*/ 0 w 1"/>
                <a:gd name="T1" fmla="*/ 0 h 14"/>
                <a:gd name="T2" fmla="*/ 9 w 1"/>
                <a:gd name="T3" fmla="*/ 98 h 14"/>
                <a:gd name="T4" fmla="*/ 0 60000 65536"/>
                <a:gd name="T5" fmla="*/ 0 60000 65536"/>
                <a:gd name="T6" fmla="*/ 0 w 1"/>
                <a:gd name="T7" fmla="*/ 0 h 14"/>
                <a:gd name="T8" fmla="*/ 1 w 1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">
                  <a:moveTo>
                    <a:pt x="0" y="0"/>
                  </a:moveTo>
                  <a:cubicBezTo>
                    <a:pt x="1" y="4"/>
                    <a:pt x="1" y="9"/>
                    <a:pt x="1" y="14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2146" y="2624"/>
              <a:ext cx="22" cy="24"/>
            </a:xfrm>
            <a:custGeom>
              <a:avLst/>
              <a:gdLst>
                <a:gd name="T0" fmla="*/ 0 w 9"/>
                <a:gd name="T1" fmla="*/ 0 h 9"/>
                <a:gd name="T2" fmla="*/ 54 w 9"/>
                <a:gd name="T3" fmla="*/ 64 h 9"/>
                <a:gd name="T4" fmla="*/ 0 60000 65536"/>
                <a:gd name="T5" fmla="*/ 0 60000 65536"/>
                <a:gd name="T6" fmla="*/ 0 w 9"/>
                <a:gd name="T7" fmla="*/ 0 h 9"/>
                <a:gd name="T8" fmla="*/ 9 w 9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9">
                  <a:moveTo>
                    <a:pt x="0" y="0"/>
                  </a:moveTo>
                  <a:cubicBezTo>
                    <a:pt x="3" y="3"/>
                    <a:pt x="5" y="7"/>
                    <a:pt x="9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2236" y="2736"/>
              <a:ext cx="10" cy="40"/>
            </a:xfrm>
            <a:custGeom>
              <a:avLst/>
              <a:gdLst>
                <a:gd name="T0" fmla="*/ 0 w 4"/>
                <a:gd name="T1" fmla="*/ 0 h 15"/>
                <a:gd name="T2" fmla="*/ 25 w 4"/>
                <a:gd name="T3" fmla="*/ 107 h 15"/>
                <a:gd name="T4" fmla="*/ 0 60000 65536"/>
                <a:gd name="T5" fmla="*/ 0 60000 65536"/>
                <a:gd name="T6" fmla="*/ 0 w 4"/>
                <a:gd name="T7" fmla="*/ 0 h 15"/>
                <a:gd name="T8" fmla="*/ 4 w 4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5">
                  <a:moveTo>
                    <a:pt x="0" y="0"/>
                  </a:moveTo>
                  <a:cubicBezTo>
                    <a:pt x="1" y="5"/>
                    <a:pt x="3" y="10"/>
                    <a:pt x="4" y="15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2261" y="2720"/>
              <a:ext cx="20" cy="27"/>
            </a:xfrm>
            <a:custGeom>
              <a:avLst/>
              <a:gdLst>
                <a:gd name="T0" fmla="*/ 0 w 8"/>
                <a:gd name="T1" fmla="*/ 0 h 10"/>
                <a:gd name="T2" fmla="*/ 50 w 8"/>
                <a:gd name="T3" fmla="*/ 7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0"/>
                  </a:moveTo>
                  <a:cubicBezTo>
                    <a:pt x="0" y="4"/>
                    <a:pt x="3" y="9"/>
                    <a:pt x="8" y="1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2396" y="2712"/>
              <a:ext cx="30" cy="13"/>
            </a:xfrm>
            <a:custGeom>
              <a:avLst/>
              <a:gdLst>
                <a:gd name="T0" fmla="*/ 0 w 12"/>
                <a:gd name="T1" fmla="*/ 34 h 5"/>
                <a:gd name="T2" fmla="*/ 75 w 12"/>
                <a:gd name="T3" fmla="*/ 0 h 5"/>
                <a:gd name="T4" fmla="*/ 0 60000 65536"/>
                <a:gd name="T5" fmla="*/ 0 60000 65536"/>
                <a:gd name="T6" fmla="*/ 0 w 12"/>
                <a:gd name="T7" fmla="*/ 0 h 5"/>
                <a:gd name="T8" fmla="*/ 12 w 12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5">
                  <a:moveTo>
                    <a:pt x="0" y="5"/>
                  </a:moveTo>
                  <a:cubicBezTo>
                    <a:pt x="4" y="4"/>
                    <a:pt x="8" y="1"/>
                    <a:pt x="12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2429" y="2555"/>
              <a:ext cx="27" cy="5"/>
            </a:xfrm>
            <a:custGeom>
              <a:avLst/>
              <a:gdLst>
                <a:gd name="T0" fmla="*/ 0 w 11"/>
                <a:gd name="T1" fmla="*/ 13 h 2"/>
                <a:gd name="T2" fmla="*/ 66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2"/>
                  </a:moveTo>
                  <a:cubicBezTo>
                    <a:pt x="4" y="2"/>
                    <a:pt x="8" y="0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2454" y="2587"/>
              <a:ext cx="20" cy="13"/>
            </a:xfrm>
            <a:custGeom>
              <a:avLst/>
              <a:gdLst>
                <a:gd name="T0" fmla="*/ 0 w 8"/>
                <a:gd name="T1" fmla="*/ 34 h 5"/>
                <a:gd name="T2" fmla="*/ 50 w 8"/>
                <a:gd name="T3" fmla="*/ 0 h 5"/>
                <a:gd name="T4" fmla="*/ 0 60000 65536"/>
                <a:gd name="T5" fmla="*/ 0 60000 65536"/>
                <a:gd name="T6" fmla="*/ 0 w 8"/>
                <a:gd name="T7" fmla="*/ 0 h 5"/>
                <a:gd name="T8" fmla="*/ 8 w 8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">
                  <a:moveTo>
                    <a:pt x="0" y="5"/>
                  </a:moveTo>
                  <a:cubicBezTo>
                    <a:pt x="3" y="5"/>
                    <a:pt x="6" y="3"/>
                    <a:pt x="8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2614" y="2648"/>
              <a:ext cx="25" cy="5"/>
            </a:xfrm>
            <a:custGeom>
              <a:avLst/>
              <a:gdLst>
                <a:gd name="T0" fmla="*/ 0 w 10"/>
                <a:gd name="T1" fmla="*/ 8 h 2"/>
                <a:gd name="T2" fmla="*/ 63 w 10"/>
                <a:gd name="T3" fmla="*/ 0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1"/>
                  </a:moveTo>
                  <a:cubicBezTo>
                    <a:pt x="3" y="2"/>
                    <a:pt x="7" y="1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2566" y="2760"/>
              <a:ext cx="25" cy="5"/>
            </a:xfrm>
            <a:custGeom>
              <a:avLst/>
              <a:gdLst>
                <a:gd name="T0" fmla="*/ 0 w 10"/>
                <a:gd name="T1" fmla="*/ 8 h 2"/>
                <a:gd name="T2" fmla="*/ 63 w 10"/>
                <a:gd name="T3" fmla="*/ 0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1"/>
                  </a:moveTo>
                  <a:cubicBezTo>
                    <a:pt x="3" y="2"/>
                    <a:pt x="6" y="1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2354" y="2869"/>
              <a:ext cx="20" cy="11"/>
            </a:xfrm>
            <a:custGeom>
              <a:avLst/>
              <a:gdLst>
                <a:gd name="T0" fmla="*/ 0 w 8"/>
                <a:gd name="T1" fmla="*/ 30 h 4"/>
                <a:gd name="T2" fmla="*/ 50 w 8"/>
                <a:gd name="T3" fmla="*/ 0 h 4"/>
                <a:gd name="T4" fmla="*/ 0 60000 65536"/>
                <a:gd name="T5" fmla="*/ 0 60000 65536"/>
                <a:gd name="T6" fmla="*/ 0 w 8"/>
                <a:gd name="T7" fmla="*/ 0 h 4"/>
                <a:gd name="T8" fmla="*/ 8 w 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">
                  <a:moveTo>
                    <a:pt x="0" y="4"/>
                  </a:moveTo>
                  <a:cubicBezTo>
                    <a:pt x="3" y="3"/>
                    <a:pt x="5" y="1"/>
                    <a:pt x="8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2336" y="2851"/>
              <a:ext cx="10" cy="29"/>
            </a:xfrm>
            <a:custGeom>
              <a:avLst/>
              <a:gdLst>
                <a:gd name="T0" fmla="*/ 0 w 4"/>
                <a:gd name="T1" fmla="*/ 0 h 11"/>
                <a:gd name="T2" fmla="*/ 25 w 4"/>
                <a:gd name="T3" fmla="*/ 76 h 11"/>
                <a:gd name="T4" fmla="*/ 0 60000 65536"/>
                <a:gd name="T5" fmla="*/ 0 60000 65536"/>
                <a:gd name="T6" fmla="*/ 0 w 4"/>
                <a:gd name="T7" fmla="*/ 0 h 11"/>
                <a:gd name="T8" fmla="*/ 4 w 4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1">
                  <a:moveTo>
                    <a:pt x="0" y="0"/>
                  </a:moveTo>
                  <a:cubicBezTo>
                    <a:pt x="3" y="3"/>
                    <a:pt x="4" y="7"/>
                    <a:pt x="4" y="1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2028" y="2512"/>
              <a:ext cx="13" cy="16"/>
            </a:xfrm>
            <a:custGeom>
              <a:avLst/>
              <a:gdLst>
                <a:gd name="T0" fmla="*/ 0 w 5"/>
                <a:gd name="T1" fmla="*/ 43 h 6"/>
                <a:gd name="T2" fmla="*/ 34 w 5"/>
                <a:gd name="T3" fmla="*/ 0 h 6"/>
                <a:gd name="T4" fmla="*/ 0 60000 65536"/>
                <a:gd name="T5" fmla="*/ 0 60000 65536"/>
                <a:gd name="T6" fmla="*/ 0 w 5"/>
                <a:gd name="T7" fmla="*/ 0 h 6"/>
                <a:gd name="T8" fmla="*/ 5 w 5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6">
                  <a:moveTo>
                    <a:pt x="0" y="6"/>
                  </a:moveTo>
                  <a:cubicBezTo>
                    <a:pt x="1" y="4"/>
                    <a:pt x="3" y="1"/>
                    <a:pt x="5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1926" y="2619"/>
              <a:ext cx="25" cy="10"/>
            </a:xfrm>
            <a:custGeom>
              <a:avLst/>
              <a:gdLst>
                <a:gd name="T0" fmla="*/ 0 w 10"/>
                <a:gd name="T1" fmla="*/ 25 h 4"/>
                <a:gd name="T2" fmla="*/ 63 w 10"/>
                <a:gd name="T3" fmla="*/ 0 h 4"/>
                <a:gd name="T4" fmla="*/ 0 60000 65536"/>
                <a:gd name="T5" fmla="*/ 0 60000 65536"/>
                <a:gd name="T6" fmla="*/ 0 w 10"/>
                <a:gd name="T7" fmla="*/ 0 h 4"/>
                <a:gd name="T8" fmla="*/ 10 w 1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4">
                  <a:moveTo>
                    <a:pt x="0" y="4"/>
                  </a:moveTo>
                  <a:cubicBezTo>
                    <a:pt x="4" y="3"/>
                    <a:pt x="7" y="1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1946" y="2845"/>
              <a:ext cx="15" cy="8"/>
            </a:xfrm>
            <a:custGeom>
              <a:avLst/>
              <a:gdLst>
                <a:gd name="T0" fmla="*/ 0 w 6"/>
                <a:gd name="T1" fmla="*/ 21 h 3"/>
                <a:gd name="T2" fmla="*/ 38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0" y="3"/>
                  </a:moveTo>
                  <a:cubicBezTo>
                    <a:pt x="1" y="1"/>
                    <a:pt x="4" y="0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1996" y="2741"/>
              <a:ext cx="25" cy="22"/>
            </a:xfrm>
            <a:custGeom>
              <a:avLst/>
              <a:gdLst>
                <a:gd name="T0" fmla="*/ 0 w 10"/>
                <a:gd name="T1" fmla="*/ 0 h 8"/>
                <a:gd name="T2" fmla="*/ 63 w 10"/>
                <a:gd name="T3" fmla="*/ 61 h 8"/>
                <a:gd name="T4" fmla="*/ 0 60000 65536"/>
                <a:gd name="T5" fmla="*/ 0 60000 65536"/>
                <a:gd name="T6" fmla="*/ 0 w 10"/>
                <a:gd name="T7" fmla="*/ 0 h 8"/>
                <a:gd name="T8" fmla="*/ 10 w 10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8">
                  <a:moveTo>
                    <a:pt x="0" y="0"/>
                  </a:moveTo>
                  <a:cubicBezTo>
                    <a:pt x="3" y="3"/>
                    <a:pt x="5" y="7"/>
                    <a:pt x="10" y="8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2048" y="2851"/>
              <a:ext cx="28" cy="2"/>
            </a:xfrm>
            <a:custGeom>
              <a:avLst/>
              <a:gdLst>
                <a:gd name="T0" fmla="*/ 0 w 11"/>
                <a:gd name="T1" fmla="*/ 0 h 1"/>
                <a:gd name="T2" fmla="*/ 71 w 11"/>
                <a:gd name="T3" fmla="*/ 4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0" y="0"/>
                  </a:moveTo>
                  <a:cubicBezTo>
                    <a:pt x="3" y="1"/>
                    <a:pt x="7" y="1"/>
                    <a:pt x="11" y="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2671" y="2371"/>
              <a:ext cx="15" cy="8"/>
            </a:xfrm>
            <a:custGeom>
              <a:avLst/>
              <a:gdLst>
                <a:gd name="T0" fmla="*/ 0 w 6"/>
                <a:gd name="T1" fmla="*/ 21 h 3"/>
                <a:gd name="T2" fmla="*/ 38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0" y="3"/>
                  </a:moveTo>
                  <a:cubicBezTo>
                    <a:pt x="2" y="3"/>
                    <a:pt x="5" y="2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2774" y="2483"/>
              <a:ext cx="25" cy="8"/>
            </a:xfrm>
            <a:custGeom>
              <a:avLst/>
              <a:gdLst>
                <a:gd name="T0" fmla="*/ 63 w 10"/>
                <a:gd name="T1" fmla="*/ 0 h 3"/>
                <a:gd name="T2" fmla="*/ 0 w 10"/>
                <a:gd name="T3" fmla="*/ 21 h 3"/>
                <a:gd name="T4" fmla="*/ 0 60000 65536"/>
                <a:gd name="T5" fmla="*/ 0 60000 65536"/>
                <a:gd name="T6" fmla="*/ 0 w 10"/>
                <a:gd name="T7" fmla="*/ 0 h 3"/>
                <a:gd name="T8" fmla="*/ 10 w 1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3">
                  <a:moveTo>
                    <a:pt x="10" y="0"/>
                  </a:moveTo>
                  <a:cubicBezTo>
                    <a:pt x="6" y="0"/>
                    <a:pt x="3" y="1"/>
                    <a:pt x="0" y="3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2344" y="2296"/>
              <a:ext cx="5" cy="27"/>
            </a:xfrm>
            <a:custGeom>
              <a:avLst/>
              <a:gdLst>
                <a:gd name="T0" fmla="*/ 13 w 2"/>
                <a:gd name="T1" fmla="*/ 0 h 10"/>
                <a:gd name="T2" fmla="*/ 8 w 2"/>
                <a:gd name="T3" fmla="*/ 73 h 10"/>
                <a:gd name="T4" fmla="*/ 0 60000 65536"/>
                <a:gd name="T5" fmla="*/ 0 60000 65536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0">
                  <a:moveTo>
                    <a:pt x="2" y="0"/>
                  </a:moveTo>
                  <a:cubicBezTo>
                    <a:pt x="0" y="3"/>
                    <a:pt x="0" y="7"/>
                    <a:pt x="1" y="1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2296" y="2581"/>
              <a:ext cx="30" cy="11"/>
            </a:xfrm>
            <a:custGeom>
              <a:avLst/>
              <a:gdLst>
                <a:gd name="T0" fmla="*/ 0 w 12"/>
                <a:gd name="T1" fmla="*/ 17 h 4"/>
                <a:gd name="T2" fmla="*/ 75 w 12"/>
                <a:gd name="T3" fmla="*/ 0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0" y="2"/>
                  </a:moveTo>
                  <a:cubicBezTo>
                    <a:pt x="4" y="4"/>
                    <a:pt x="9" y="3"/>
                    <a:pt x="12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2359" y="2485"/>
              <a:ext cx="17" cy="24"/>
            </a:xfrm>
            <a:custGeom>
              <a:avLst/>
              <a:gdLst>
                <a:gd name="T0" fmla="*/ 0 w 7"/>
                <a:gd name="T1" fmla="*/ 64 h 9"/>
                <a:gd name="T2" fmla="*/ 41 w 7"/>
                <a:gd name="T3" fmla="*/ 0 h 9"/>
                <a:gd name="T4" fmla="*/ 0 60000 65536"/>
                <a:gd name="T5" fmla="*/ 0 60000 65536"/>
                <a:gd name="T6" fmla="*/ 0 w 7"/>
                <a:gd name="T7" fmla="*/ 0 h 9"/>
                <a:gd name="T8" fmla="*/ 7 w 7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9">
                  <a:moveTo>
                    <a:pt x="0" y="9"/>
                  </a:moveTo>
                  <a:cubicBezTo>
                    <a:pt x="3" y="6"/>
                    <a:pt x="5" y="3"/>
                    <a:pt x="7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2176" y="2504"/>
              <a:ext cx="25" cy="3"/>
            </a:xfrm>
            <a:custGeom>
              <a:avLst/>
              <a:gdLst>
                <a:gd name="T0" fmla="*/ 63 w 10"/>
                <a:gd name="T1" fmla="*/ 9 h 1"/>
                <a:gd name="T2" fmla="*/ 0 w 10"/>
                <a:gd name="T3" fmla="*/ 0 h 1"/>
                <a:gd name="T4" fmla="*/ 0 60000 65536"/>
                <a:gd name="T5" fmla="*/ 0 60000 65536"/>
                <a:gd name="T6" fmla="*/ 0 w 10"/>
                <a:gd name="T7" fmla="*/ 0 h 1"/>
                <a:gd name="T8" fmla="*/ 10 w 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">
                  <a:moveTo>
                    <a:pt x="10" y="1"/>
                  </a:moveTo>
                  <a:cubicBezTo>
                    <a:pt x="6" y="1"/>
                    <a:pt x="2" y="1"/>
                    <a:pt x="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2474" y="1941"/>
              <a:ext cx="27" cy="11"/>
            </a:xfrm>
            <a:custGeom>
              <a:avLst/>
              <a:gdLst>
                <a:gd name="T0" fmla="*/ 0 w 11"/>
                <a:gd name="T1" fmla="*/ 0 h 4"/>
                <a:gd name="T2" fmla="*/ 66 w 11"/>
                <a:gd name="T3" fmla="*/ 30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0" y="0"/>
                  </a:moveTo>
                  <a:cubicBezTo>
                    <a:pt x="4" y="0"/>
                    <a:pt x="7" y="2"/>
                    <a:pt x="11" y="4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3044" y="1931"/>
              <a:ext cx="22" cy="5"/>
            </a:xfrm>
            <a:custGeom>
              <a:avLst/>
              <a:gdLst>
                <a:gd name="T0" fmla="*/ 0 w 9"/>
                <a:gd name="T1" fmla="*/ 0 h 2"/>
                <a:gd name="T2" fmla="*/ 54 w 9"/>
                <a:gd name="T3" fmla="*/ 13 h 2"/>
                <a:gd name="T4" fmla="*/ 0 60000 65536"/>
                <a:gd name="T5" fmla="*/ 0 60000 65536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">
                  <a:moveTo>
                    <a:pt x="0" y="0"/>
                  </a:moveTo>
                  <a:cubicBezTo>
                    <a:pt x="3" y="2"/>
                    <a:pt x="5" y="2"/>
                    <a:pt x="9" y="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3249" y="1901"/>
              <a:ext cx="35" cy="8"/>
            </a:xfrm>
            <a:custGeom>
              <a:avLst/>
              <a:gdLst>
                <a:gd name="T0" fmla="*/ 0 w 14"/>
                <a:gd name="T1" fmla="*/ 21 h 3"/>
                <a:gd name="T2" fmla="*/ 88 w 14"/>
                <a:gd name="T3" fmla="*/ 13 h 3"/>
                <a:gd name="T4" fmla="*/ 0 60000 65536"/>
                <a:gd name="T5" fmla="*/ 0 60000 65536"/>
                <a:gd name="T6" fmla="*/ 0 w 14"/>
                <a:gd name="T7" fmla="*/ 0 h 3"/>
                <a:gd name="T8" fmla="*/ 14 w 1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">
                  <a:moveTo>
                    <a:pt x="0" y="3"/>
                  </a:moveTo>
                  <a:cubicBezTo>
                    <a:pt x="5" y="0"/>
                    <a:pt x="9" y="2"/>
                    <a:pt x="14" y="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3311" y="1795"/>
              <a:ext cx="25" cy="8"/>
            </a:xfrm>
            <a:custGeom>
              <a:avLst/>
              <a:gdLst>
                <a:gd name="T0" fmla="*/ 0 w 10"/>
                <a:gd name="T1" fmla="*/ 21 h 3"/>
                <a:gd name="T2" fmla="*/ 63 w 10"/>
                <a:gd name="T3" fmla="*/ 0 h 3"/>
                <a:gd name="T4" fmla="*/ 0 60000 65536"/>
                <a:gd name="T5" fmla="*/ 0 60000 65536"/>
                <a:gd name="T6" fmla="*/ 0 w 10"/>
                <a:gd name="T7" fmla="*/ 0 h 3"/>
                <a:gd name="T8" fmla="*/ 10 w 1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3">
                  <a:moveTo>
                    <a:pt x="0" y="3"/>
                  </a:moveTo>
                  <a:cubicBezTo>
                    <a:pt x="4" y="3"/>
                    <a:pt x="7" y="2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3299" y="1728"/>
              <a:ext cx="42" cy="32"/>
            </a:xfrm>
            <a:custGeom>
              <a:avLst/>
              <a:gdLst>
                <a:gd name="T0" fmla="*/ 104 w 17"/>
                <a:gd name="T1" fmla="*/ 43 h 12"/>
                <a:gd name="T2" fmla="*/ 25 w 17"/>
                <a:gd name="T3" fmla="*/ 21 h 12"/>
                <a:gd name="T4" fmla="*/ 74 w 17"/>
                <a:gd name="T5" fmla="*/ 85 h 12"/>
                <a:gd name="T6" fmla="*/ 0 60000 65536"/>
                <a:gd name="T7" fmla="*/ 0 60000 65536"/>
                <a:gd name="T8" fmla="*/ 0 60000 65536"/>
                <a:gd name="T9" fmla="*/ 0 w 17"/>
                <a:gd name="T10" fmla="*/ 0 h 12"/>
                <a:gd name="T11" fmla="*/ 17 w 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2">
                  <a:moveTo>
                    <a:pt x="17" y="6"/>
                  </a:moveTo>
                  <a:cubicBezTo>
                    <a:pt x="15" y="5"/>
                    <a:pt x="7" y="0"/>
                    <a:pt x="4" y="3"/>
                  </a:cubicBezTo>
                  <a:cubicBezTo>
                    <a:pt x="0" y="7"/>
                    <a:pt x="9" y="12"/>
                    <a:pt x="12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3421" y="1696"/>
              <a:ext cx="38" cy="11"/>
            </a:xfrm>
            <a:custGeom>
              <a:avLst/>
              <a:gdLst>
                <a:gd name="T0" fmla="*/ 0 w 15"/>
                <a:gd name="T1" fmla="*/ 0 h 4"/>
                <a:gd name="T2" fmla="*/ 96 w 15"/>
                <a:gd name="T3" fmla="*/ 30 h 4"/>
                <a:gd name="T4" fmla="*/ 0 60000 65536"/>
                <a:gd name="T5" fmla="*/ 0 60000 65536"/>
                <a:gd name="T6" fmla="*/ 0 w 15"/>
                <a:gd name="T7" fmla="*/ 0 h 4"/>
                <a:gd name="T8" fmla="*/ 15 w 15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4">
                  <a:moveTo>
                    <a:pt x="0" y="0"/>
                  </a:moveTo>
                  <a:cubicBezTo>
                    <a:pt x="5" y="1"/>
                    <a:pt x="10" y="2"/>
                    <a:pt x="15" y="4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3546" y="1771"/>
              <a:ext cx="20" cy="24"/>
            </a:xfrm>
            <a:custGeom>
              <a:avLst/>
              <a:gdLst>
                <a:gd name="T0" fmla="*/ 0 w 8"/>
                <a:gd name="T1" fmla="*/ 0 h 9"/>
                <a:gd name="T2" fmla="*/ 50 w 8"/>
                <a:gd name="T3" fmla="*/ 64 h 9"/>
                <a:gd name="T4" fmla="*/ 0 60000 65536"/>
                <a:gd name="T5" fmla="*/ 0 60000 65536"/>
                <a:gd name="T6" fmla="*/ 0 w 8"/>
                <a:gd name="T7" fmla="*/ 0 h 9"/>
                <a:gd name="T8" fmla="*/ 8 w 8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9">
                  <a:moveTo>
                    <a:pt x="0" y="0"/>
                  </a:moveTo>
                  <a:cubicBezTo>
                    <a:pt x="1" y="4"/>
                    <a:pt x="5" y="6"/>
                    <a:pt x="8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3566" y="1731"/>
              <a:ext cx="18" cy="18"/>
            </a:xfrm>
            <a:custGeom>
              <a:avLst/>
              <a:gdLst>
                <a:gd name="T0" fmla="*/ 46 w 7"/>
                <a:gd name="T1" fmla="*/ 46 h 7"/>
                <a:gd name="T2" fmla="*/ 0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7" y="7"/>
                  </a:move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3576" y="1917"/>
              <a:ext cx="40" cy="27"/>
            </a:xfrm>
            <a:custGeom>
              <a:avLst/>
              <a:gdLst>
                <a:gd name="T0" fmla="*/ 13 w 16"/>
                <a:gd name="T1" fmla="*/ 0 h 10"/>
                <a:gd name="T2" fmla="*/ 0 w 16"/>
                <a:gd name="T3" fmla="*/ 51 h 10"/>
                <a:gd name="T4" fmla="*/ 0 60000 65536"/>
                <a:gd name="T5" fmla="*/ 0 60000 65536"/>
                <a:gd name="T6" fmla="*/ 0 w 16"/>
                <a:gd name="T7" fmla="*/ 0 h 10"/>
                <a:gd name="T8" fmla="*/ 16 w 1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0">
                  <a:moveTo>
                    <a:pt x="2" y="0"/>
                  </a:moveTo>
                  <a:cubicBezTo>
                    <a:pt x="16" y="2"/>
                    <a:pt x="13" y="10"/>
                    <a:pt x="0" y="7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3566" y="1973"/>
              <a:ext cx="10" cy="19"/>
            </a:xfrm>
            <a:custGeom>
              <a:avLst/>
              <a:gdLst>
                <a:gd name="T0" fmla="*/ 0 w 4"/>
                <a:gd name="T1" fmla="*/ 0 h 7"/>
                <a:gd name="T2" fmla="*/ 25 w 4"/>
                <a:gd name="T3" fmla="*/ 52 h 7"/>
                <a:gd name="T4" fmla="*/ 0 60000 65536"/>
                <a:gd name="T5" fmla="*/ 0 60000 65536"/>
                <a:gd name="T6" fmla="*/ 0 w 4"/>
                <a:gd name="T7" fmla="*/ 0 h 7"/>
                <a:gd name="T8" fmla="*/ 4 w 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">
                  <a:moveTo>
                    <a:pt x="0" y="0"/>
                  </a:moveTo>
                  <a:cubicBezTo>
                    <a:pt x="0" y="3"/>
                    <a:pt x="1" y="6"/>
                    <a:pt x="4" y="7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3601" y="1955"/>
              <a:ext cx="8" cy="29"/>
            </a:xfrm>
            <a:custGeom>
              <a:avLst/>
              <a:gdLst>
                <a:gd name="T0" fmla="*/ 21 w 3"/>
                <a:gd name="T1" fmla="*/ 0 h 11"/>
                <a:gd name="T2" fmla="*/ 8 w 3"/>
                <a:gd name="T3" fmla="*/ 76 h 11"/>
                <a:gd name="T4" fmla="*/ 0 60000 65536"/>
                <a:gd name="T5" fmla="*/ 0 60000 65536"/>
                <a:gd name="T6" fmla="*/ 0 w 3"/>
                <a:gd name="T7" fmla="*/ 0 h 11"/>
                <a:gd name="T8" fmla="*/ 3 w 3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1">
                  <a:moveTo>
                    <a:pt x="3" y="0"/>
                  </a:moveTo>
                  <a:cubicBezTo>
                    <a:pt x="2" y="3"/>
                    <a:pt x="0" y="7"/>
                    <a:pt x="1" y="1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3409" y="1941"/>
              <a:ext cx="15" cy="1"/>
            </a:xfrm>
            <a:custGeom>
              <a:avLst/>
              <a:gdLst>
                <a:gd name="T0" fmla="*/ 0 w 6"/>
                <a:gd name="T1" fmla="*/ 0 h 1"/>
                <a:gd name="T2" fmla="*/ 38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3404" y="1883"/>
              <a:ext cx="30" cy="16"/>
            </a:xfrm>
            <a:custGeom>
              <a:avLst/>
              <a:gdLst>
                <a:gd name="T0" fmla="*/ 75 w 12"/>
                <a:gd name="T1" fmla="*/ 43 h 6"/>
                <a:gd name="T2" fmla="*/ 0 w 12"/>
                <a:gd name="T3" fmla="*/ 0 h 6"/>
                <a:gd name="T4" fmla="*/ 0 60000 65536"/>
                <a:gd name="T5" fmla="*/ 0 60000 65536"/>
                <a:gd name="T6" fmla="*/ 0 w 12"/>
                <a:gd name="T7" fmla="*/ 0 h 6"/>
                <a:gd name="T8" fmla="*/ 12 w 1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6">
                  <a:moveTo>
                    <a:pt x="12" y="6"/>
                  </a:moveTo>
                  <a:cubicBezTo>
                    <a:pt x="8" y="4"/>
                    <a:pt x="4" y="2"/>
                    <a:pt x="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3256" y="1944"/>
              <a:ext cx="15" cy="11"/>
            </a:xfrm>
            <a:custGeom>
              <a:avLst/>
              <a:gdLst>
                <a:gd name="T0" fmla="*/ 0 w 6"/>
                <a:gd name="T1" fmla="*/ 30 h 4"/>
                <a:gd name="T2" fmla="*/ 38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0" y="4"/>
                  </a:moveTo>
                  <a:cubicBezTo>
                    <a:pt x="2" y="3"/>
                    <a:pt x="4" y="1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3106" y="1845"/>
              <a:ext cx="15" cy="14"/>
            </a:xfrm>
            <a:custGeom>
              <a:avLst/>
              <a:gdLst>
                <a:gd name="T0" fmla="*/ 0 w 6"/>
                <a:gd name="T1" fmla="*/ 39 h 5"/>
                <a:gd name="T2" fmla="*/ 38 w 6"/>
                <a:gd name="T3" fmla="*/ 0 h 5"/>
                <a:gd name="T4" fmla="*/ 0 60000 65536"/>
                <a:gd name="T5" fmla="*/ 0 60000 65536"/>
                <a:gd name="T6" fmla="*/ 0 w 6"/>
                <a:gd name="T7" fmla="*/ 0 h 5"/>
                <a:gd name="T8" fmla="*/ 6 w 6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5">
                  <a:moveTo>
                    <a:pt x="0" y="5"/>
                  </a:moveTo>
                  <a:cubicBezTo>
                    <a:pt x="1" y="3"/>
                    <a:pt x="3" y="1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3121" y="2037"/>
              <a:ext cx="13" cy="30"/>
            </a:xfrm>
            <a:custGeom>
              <a:avLst/>
              <a:gdLst>
                <a:gd name="T0" fmla="*/ 0 w 5"/>
                <a:gd name="T1" fmla="*/ 82 h 11"/>
                <a:gd name="T2" fmla="*/ 34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0" y="11"/>
                  </a:moveTo>
                  <a:cubicBezTo>
                    <a:pt x="2" y="7"/>
                    <a:pt x="3" y="4"/>
                    <a:pt x="5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3056" y="2115"/>
              <a:ext cx="28" cy="10"/>
            </a:xfrm>
            <a:custGeom>
              <a:avLst/>
              <a:gdLst>
                <a:gd name="T0" fmla="*/ 0 w 11"/>
                <a:gd name="T1" fmla="*/ 18 h 4"/>
                <a:gd name="T2" fmla="*/ 71 w 11"/>
                <a:gd name="T3" fmla="*/ 0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0" y="3"/>
                  </a:moveTo>
                  <a:cubicBezTo>
                    <a:pt x="4" y="4"/>
                    <a:pt x="8" y="2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3071" y="2272"/>
              <a:ext cx="5" cy="13"/>
            </a:xfrm>
            <a:custGeom>
              <a:avLst/>
              <a:gdLst>
                <a:gd name="T0" fmla="*/ 0 w 2"/>
                <a:gd name="T1" fmla="*/ 34 h 5"/>
                <a:gd name="T2" fmla="*/ 13 w 2"/>
                <a:gd name="T3" fmla="*/ 0 h 5"/>
                <a:gd name="T4" fmla="*/ 0 60000 65536"/>
                <a:gd name="T5" fmla="*/ 0 60000 65536"/>
                <a:gd name="T6" fmla="*/ 0 w 2"/>
                <a:gd name="T7" fmla="*/ 0 h 5"/>
                <a:gd name="T8" fmla="*/ 2 w 2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5">
                  <a:moveTo>
                    <a:pt x="0" y="5"/>
                  </a:moveTo>
                  <a:cubicBezTo>
                    <a:pt x="1" y="3"/>
                    <a:pt x="1" y="2"/>
                    <a:pt x="2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3229" y="2296"/>
              <a:ext cx="2" cy="43"/>
            </a:xfrm>
            <a:custGeom>
              <a:avLst/>
              <a:gdLst>
                <a:gd name="T0" fmla="*/ 4 w 1"/>
                <a:gd name="T1" fmla="*/ 0 h 16"/>
                <a:gd name="T2" fmla="*/ 4 w 1"/>
                <a:gd name="T3" fmla="*/ 116 h 16"/>
                <a:gd name="T4" fmla="*/ 0 60000 65536"/>
                <a:gd name="T5" fmla="*/ 0 60000 65536"/>
                <a:gd name="T6" fmla="*/ 0 w 1"/>
                <a:gd name="T7" fmla="*/ 0 h 16"/>
                <a:gd name="T8" fmla="*/ 1 w 1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">
                  <a:moveTo>
                    <a:pt x="1" y="0"/>
                  </a:moveTo>
                  <a:cubicBezTo>
                    <a:pt x="1" y="5"/>
                    <a:pt x="0" y="11"/>
                    <a:pt x="1" y="16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3414" y="2344"/>
              <a:ext cx="25" cy="16"/>
            </a:xfrm>
            <a:custGeom>
              <a:avLst/>
              <a:gdLst>
                <a:gd name="T0" fmla="*/ 0 w 10"/>
                <a:gd name="T1" fmla="*/ 43 h 6"/>
                <a:gd name="T2" fmla="*/ 63 w 10"/>
                <a:gd name="T3" fmla="*/ 0 h 6"/>
                <a:gd name="T4" fmla="*/ 0 60000 65536"/>
                <a:gd name="T5" fmla="*/ 0 60000 65536"/>
                <a:gd name="T6" fmla="*/ 0 w 10"/>
                <a:gd name="T7" fmla="*/ 0 h 6"/>
                <a:gd name="T8" fmla="*/ 10 w 1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6">
                  <a:moveTo>
                    <a:pt x="0" y="6"/>
                  </a:moveTo>
                  <a:cubicBezTo>
                    <a:pt x="3" y="4"/>
                    <a:pt x="7" y="2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3616" y="2227"/>
              <a:ext cx="5" cy="29"/>
            </a:xfrm>
            <a:custGeom>
              <a:avLst/>
              <a:gdLst>
                <a:gd name="T0" fmla="*/ 13 w 2"/>
                <a:gd name="T1" fmla="*/ 0 h 11"/>
                <a:gd name="T2" fmla="*/ 0 w 2"/>
                <a:gd name="T3" fmla="*/ 76 h 11"/>
                <a:gd name="T4" fmla="*/ 0 60000 65536"/>
                <a:gd name="T5" fmla="*/ 0 60000 65536"/>
                <a:gd name="T6" fmla="*/ 0 w 2"/>
                <a:gd name="T7" fmla="*/ 0 h 11"/>
                <a:gd name="T8" fmla="*/ 2 w 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1">
                  <a:moveTo>
                    <a:pt x="2" y="0"/>
                  </a:moveTo>
                  <a:cubicBezTo>
                    <a:pt x="0" y="3"/>
                    <a:pt x="0" y="7"/>
                    <a:pt x="0" y="1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3644" y="2229"/>
              <a:ext cx="22" cy="27"/>
            </a:xfrm>
            <a:custGeom>
              <a:avLst/>
              <a:gdLst>
                <a:gd name="T0" fmla="*/ 54 w 9"/>
                <a:gd name="T1" fmla="*/ 0 h 10"/>
                <a:gd name="T2" fmla="*/ 0 w 9"/>
                <a:gd name="T3" fmla="*/ 73 h 10"/>
                <a:gd name="T4" fmla="*/ 0 60000 65536"/>
                <a:gd name="T5" fmla="*/ 0 60000 65536"/>
                <a:gd name="T6" fmla="*/ 0 w 9"/>
                <a:gd name="T7" fmla="*/ 0 h 10"/>
                <a:gd name="T8" fmla="*/ 9 w 9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0">
                  <a:moveTo>
                    <a:pt x="9" y="0"/>
                  </a:moveTo>
                  <a:cubicBezTo>
                    <a:pt x="4" y="1"/>
                    <a:pt x="1" y="5"/>
                    <a:pt x="0" y="1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3576" y="2336"/>
              <a:ext cx="20" cy="32"/>
            </a:xfrm>
            <a:custGeom>
              <a:avLst/>
              <a:gdLst>
                <a:gd name="T0" fmla="*/ 0 w 8"/>
                <a:gd name="T1" fmla="*/ 85 h 12"/>
                <a:gd name="T2" fmla="*/ 50 w 8"/>
                <a:gd name="T3" fmla="*/ 0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12"/>
                  </a:moveTo>
                  <a:cubicBezTo>
                    <a:pt x="3" y="8"/>
                    <a:pt x="5" y="3"/>
                    <a:pt x="8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3586" y="2371"/>
              <a:ext cx="23" cy="16"/>
            </a:xfrm>
            <a:custGeom>
              <a:avLst/>
              <a:gdLst>
                <a:gd name="T0" fmla="*/ 0 w 9"/>
                <a:gd name="T1" fmla="*/ 0 h 6"/>
                <a:gd name="T2" fmla="*/ 59 w 9"/>
                <a:gd name="T3" fmla="*/ 43 h 6"/>
                <a:gd name="T4" fmla="*/ 0 60000 65536"/>
                <a:gd name="T5" fmla="*/ 0 60000 65536"/>
                <a:gd name="T6" fmla="*/ 0 w 9"/>
                <a:gd name="T7" fmla="*/ 0 h 6"/>
                <a:gd name="T8" fmla="*/ 9 w 9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6">
                  <a:moveTo>
                    <a:pt x="0" y="0"/>
                  </a:moveTo>
                  <a:cubicBezTo>
                    <a:pt x="4" y="0"/>
                    <a:pt x="7" y="3"/>
                    <a:pt x="9" y="6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3536" y="2507"/>
              <a:ext cx="18" cy="32"/>
            </a:xfrm>
            <a:custGeom>
              <a:avLst/>
              <a:gdLst>
                <a:gd name="T0" fmla="*/ 0 w 7"/>
                <a:gd name="T1" fmla="*/ 0 h 12"/>
                <a:gd name="T2" fmla="*/ 46 w 7"/>
                <a:gd name="T3" fmla="*/ 85 h 12"/>
                <a:gd name="T4" fmla="*/ 0 60000 65536"/>
                <a:gd name="T5" fmla="*/ 0 60000 65536"/>
                <a:gd name="T6" fmla="*/ 0 w 7"/>
                <a:gd name="T7" fmla="*/ 0 h 12"/>
                <a:gd name="T8" fmla="*/ 7 w 7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2">
                  <a:moveTo>
                    <a:pt x="0" y="0"/>
                  </a:moveTo>
                  <a:cubicBezTo>
                    <a:pt x="3" y="3"/>
                    <a:pt x="5" y="9"/>
                    <a:pt x="7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3586" y="2635"/>
              <a:ext cx="15" cy="16"/>
            </a:xfrm>
            <a:custGeom>
              <a:avLst/>
              <a:gdLst>
                <a:gd name="T0" fmla="*/ 0 w 6"/>
                <a:gd name="T1" fmla="*/ 43 h 6"/>
                <a:gd name="T2" fmla="*/ 38 w 6"/>
                <a:gd name="T3" fmla="*/ 0 h 6"/>
                <a:gd name="T4" fmla="*/ 0 60000 65536"/>
                <a:gd name="T5" fmla="*/ 0 60000 65536"/>
                <a:gd name="T6" fmla="*/ 0 w 6"/>
                <a:gd name="T7" fmla="*/ 0 h 6"/>
                <a:gd name="T8" fmla="*/ 6 w 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6">
                  <a:moveTo>
                    <a:pt x="0" y="6"/>
                  </a:moveTo>
                  <a:cubicBezTo>
                    <a:pt x="3" y="5"/>
                    <a:pt x="5" y="2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3456" y="2725"/>
              <a:ext cx="30" cy="22"/>
            </a:xfrm>
            <a:custGeom>
              <a:avLst/>
              <a:gdLst>
                <a:gd name="T0" fmla="*/ 0 w 12"/>
                <a:gd name="T1" fmla="*/ 61 h 8"/>
                <a:gd name="T2" fmla="*/ 75 w 12"/>
                <a:gd name="T3" fmla="*/ 0 h 8"/>
                <a:gd name="T4" fmla="*/ 0 60000 65536"/>
                <a:gd name="T5" fmla="*/ 0 60000 65536"/>
                <a:gd name="T6" fmla="*/ 0 w 12"/>
                <a:gd name="T7" fmla="*/ 0 h 8"/>
                <a:gd name="T8" fmla="*/ 12 w 1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8">
                  <a:moveTo>
                    <a:pt x="0" y="8"/>
                  </a:moveTo>
                  <a:cubicBezTo>
                    <a:pt x="5" y="7"/>
                    <a:pt x="8" y="3"/>
                    <a:pt x="12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3499" y="2739"/>
              <a:ext cx="17" cy="29"/>
            </a:xfrm>
            <a:custGeom>
              <a:avLst/>
              <a:gdLst>
                <a:gd name="T0" fmla="*/ 5 w 7"/>
                <a:gd name="T1" fmla="*/ 76 h 11"/>
                <a:gd name="T2" fmla="*/ 41 w 7"/>
                <a:gd name="T3" fmla="*/ 0 h 11"/>
                <a:gd name="T4" fmla="*/ 0 60000 65536"/>
                <a:gd name="T5" fmla="*/ 0 60000 65536"/>
                <a:gd name="T6" fmla="*/ 0 w 7"/>
                <a:gd name="T7" fmla="*/ 0 h 11"/>
                <a:gd name="T8" fmla="*/ 7 w 7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1">
                  <a:moveTo>
                    <a:pt x="1" y="11"/>
                  </a:moveTo>
                  <a:cubicBezTo>
                    <a:pt x="0" y="6"/>
                    <a:pt x="3" y="3"/>
                    <a:pt x="7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3339" y="2808"/>
              <a:ext cx="22" cy="32"/>
            </a:xfrm>
            <a:custGeom>
              <a:avLst/>
              <a:gdLst>
                <a:gd name="T0" fmla="*/ 0 w 9"/>
                <a:gd name="T1" fmla="*/ 85 h 12"/>
                <a:gd name="T2" fmla="*/ 54 w 9"/>
                <a:gd name="T3" fmla="*/ 0 h 12"/>
                <a:gd name="T4" fmla="*/ 0 60000 65536"/>
                <a:gd name="T5" fmla="*/ 0 60000 65536"/>
                <a:gd name="T6" fmla="*/ 0 w 9"/>
                <a:gd name="T7" fmla="*/ 0 h 12"/>
                <a:gd name="T8" fmla="*/ 9 w 9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2">
                  <a:moveTo>
                    <a:pt x="0" y="12"/>
                  </a:moveTo>
                  <a:cubicBezTo>
                    <a:pt x="4" y="8"/>
                    <a:pt x="6" y="3"/>
                    <a:pt x="9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3321" y="2707"/>
              <a:ext cx="23" cy="24"/>
            </a:xfrm>
            <a:custGeom>
              <a:avLst/>
              <a:gdLst>
                <a:gd name="T0" fmla="*/ 0 w 9"/>
                <a:gd name="T1" fmla="*/ 0 h 9"/>
                <a:gd name="T2" fmla="*/ 59 w 9"/>
                <a:gd name="T3" fmla="*/ 64 h 9"/>
                <a:gd name="T4" fmla="*/ 0 60000 65536"/>
                <a:gd name="T5" fmla="*/ 0 60000 65536"/>
                <a:gd name="T6" fmla="*/ 0 w 9"/>
                <a:gd name="T7" fmla="*/ 0 h 9"/>
                <a:gd name="T8" fmla="*/ 9 w 9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9">
                  <a:moveTo>
                    <a:pt x="0" y="0"/>
                  </a:moveTo>
                  <a:cubicBezTo>
                    <a:pt x="2" y="4"/>
                    <a:pt x="5" y="7"/>
                    <a:pt x="9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3421" y="2587"/>
              <a:ext cx="25" cy="10"/>
            </a:xfrm>
            <a:custGeom>
              <a:avLst/>
              <a:gdLst>
                <a:gd name="T0" fmla="*/ 0 w 10"/>
                <a:gd name="T1" fmla="*/ 0 h 4"/>
                <a:gd name="T2" fmla="*/ 63 w 10"/>
                <a:gd name="T3" fmla="*/ 0 h 4"/>
                <a:gd name="T4" fmla="*/ 0 60000 65536"/>
                <a:gd name="T5" fmla="*/ 0 60000 65536"/>
                <a:gd name="T6" fmla="*/ 0 w 10"/>
                <a:gd name="T7" fmla="*/ 0 h 4"/>
                <a:gd name="T8" fmla="*/ 10 w 1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4">
                  <a:moveTo>
                    <a:pt x="0" y="0"/>
                  </a:moveTo>
                  <a:cubicBezTo>
                    <a:pt x="2" y="4"/>
                    <a:pt x="7" y="1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3286" y="2557"/>
              <a:ext cx="30" cy="11"/>
            </a:xfrm>
            <a:custGeom>
              <a:avLst/>
              <a:gdLst>
                <a:gd name="T0" fmla="*/ 0 w 12"/>
                <a:gd name="T1" fmla="*/ 0 h 4"/>
                <a:gd name="T2" fmla="*/ 75 w 12"/>
                <a:gd name="T3" fmla="*/ 30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0" y="0"/>
                  </a:moveTo>
                  <a:cubicBezTo>
                    <a:pt x="4" y="0"/>
                    <a:pt x="8" y="2"/>
                    <a:pt x="12" y="4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3394" y="2472"/>
              <a:ext cx="10" cy="24"/>
            </a:xfrm>
            <a:custGeom>
              <a:avLst/>
              <a:gdLst>
                <a:gd name="T0" fmla="*/ 0 w 4"/>
                <a:gd name="T1" fmla="*/ 0 h 9"/>
                <a:gd name="T2" fmla="*/ 25 w 4"/>
                <a:gd name="T3" fmla="*/ 64 h 9"/>
                <a:gd name="T4" fmla="*/ 0 60000 65536"/>
                <a:gd name="T5" fmla="*/ 0 60000 65536"/>
                <a:gd name="T6" fmla="*/ 0 w 4"/>
                <a:gd name="T7" fmla="*/ 0 h 9"/>
                <a:gd name="T8" fmla="*/ 4 w 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9">
                  <a:moveTo>
                    <a:pt x="0" y="0"/>
                  </a:moveTo>
                  <a:cubicBezTo>
                    <a:pt x="1" y="3"/>
                    <a:pt x="2" y="6"/>
                    <a:pt x="4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3286" y="2408"/>
              <a:ext cx="23" cy="3"/>
            </a:xfrm>
            <a:custGeom>
              <a:avLst/>
              <a:gdLst>
                <a:gd name="T0" fmla="*/ 0 w 9"/>
                <a:gd name="T1" fmla="*/ 9 h 1"/>
                <a:gd name="T2" fmla="*/ 59 w 9"/>
                <a:gd name="T3" fmla="*/ 0 h 1"/>
                <a:gd name="T4" fmla="*/ 0 60000 65536"/>
                <a:gd name="T5" fmla="*/ 0 60000 65536"/>
                <a:gd name="T6" fmla="*/ 0 w 9"/>
                <a:gd name="T7" fmla="*/ 0 h 1"/>
                <a:gd name="T8" fmla="*/ 9 w 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">
                  <a:moveTo>
                    <a:pt x="0" y="1"/>
                  </a:moveTo>
                  <a:cubicBezTo>
                    <a:pt x="3" y="1"/>
                    <a:pt x="6" y="0"/>
                    <a:pt x="9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3339" y="2251"/>
              <a:ext cx="2" cy="26"/>
            </a:xfrm>
            <a:custGeom>
              <a:avLst/>
              <a:gdLst>
                <a:gd name="T0" fmla="*/ 4 w 1"/>
                <a:gd name="T1" fmla="*/ 0 h 10"/>
                <a:gd name="T2" fmla="*/ 0 w 1"/>
                <a:gd name="T3" fmla="*/ 68 h 10"/>
                <a:gd name="T4" fmla="*/ 0 60000 65536"/>
                <a:gd name="T5" fmla="*/ 0 60000 65536"/>
                <a:gd name="T6" fmla="*/ 0 w 1"/>
                <a:gd name="T7" fmla="*/ 0 h 10"/>
                <a:gd name="T8" fmla="*/ 1 w 1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">
                  <a:moveTo>
                    <a:pt x="1" y="0"/>
                  </a:moveTo>
                  <a:cubicBezTo>
                    <a:pt x="0" y="3"/>
                    <a:pt x="0" y="6"/>
                    <a:pt x="0" y="1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3364" y="2093"/>
              <a:ext cx="10" cy="30"/>
            </a:xfrm>
            <a:custGeom>
              <a:avLst/>
              <a:gdLst>
                <a:gd name="T0" fmla="*/ 0 w 4"/>
                <a:gd name="T1" fmla="*/ 82 h 11"/>
                <a:gd name="T2" fmla="*/ 25 w 4"/>
                <a:gd name="T3" fmla="*/ 0 h 11"/>
                <a:gd name="T4" fmla="*/ 0 60000 65536"/>
                <a:gd name="T5" fmla="*/ 0 60000 65536"/>
                <a:gd name="T6" fmla="*/ 0 w 4"/>
                <a:gd name="T7" fmla="*/ 0 h 11"/>
                <a:gd name="T8" fmla="*/ 4 w 4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1">
                  <a:moveTo>
                    <a:pt x="0" y="11"/>
                  </a:moveTo>
                  <a:cubicBezTo>
                    <a:pt x="1" y="7"/>
                    <a:pt x="3" y="4"/>
                    <a:pt x="4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3324" y="2083"/>
              <a:ext cx="30" cy="29"/>
            </a:xfrm>
            <a:custGeom>
              <a:avLst/>
              <a:gdLst>
                <a:gd name="T0" fmla="*/ 0 w 12"/>
                <a:gd name="T1" fmla="*/ 76 h 11"/>
                <a:gd name="T2" fmla="*/ 75 w 12"/>
                <a:gd name="T3" fmla="*/ 0 h 11"/>
                <a:gd name="T4" fmla="*/ 0 60000 65536"/>
                <a:gd name="T5" fmla="*/ 0 60000 65536"/>
                <a:gd name="T6" fmla="*/ 0 w 12"/>
                <a:gd name="T7" fmla="*/ 0 h 11"/>
                <a:gd name="T8" fmla="*/ 12 w 1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1">
                  <a:moveTo>
                    <a:pt x="0" y="11"/>
                  </a:moveTo>
                  <a:cubicBezTo>
                    <a:pt x="4" y="8"/>
                    <a:pt x="8" y="3"/>
                    <a:pt x="12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3474" y="2080"/>
              <a:ext cx="27" cy="11"/>
            </a:xfrm>
            <a:custGeom>
              <a:avLst/>
              <a:gdLst>
                <a:gd name="T0" fmla="*/ 0 w 11"/>
                <a:gd name="T1" fmla="*/ 30 h 4"/>
                <a:gd name="T2" fmla="*/ 66 w 11"/>
                <a:gd name="T3" fmla="*/ 0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0" y="4"/>
                  </a:moveTo>
                  <a:cubicBezTo>
                    <a:pt x="4" y="3"/>
                    <a:pt x="7" y="0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3654" y="2075"/>
              <a:ext cx="27" cy="5"/>
            </a:xfrm>
            <a:custGeom>
              <a:avLst/>
              <a:gdLst>
                <a:gd name="T0" fmla="*/ 0 w 11"/>
                <a:gd name="T1" fmla="*/ 0 h 2"/>
                <a:gd name="T2" fmla="*/ 66 w 11"/>
                <a:gd name="T3" fmla="*/ 13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cubicBezTo>
                    <a:pt x="3" y="1"/>
                    <a:pt x="7" y="2"/>
                    <a:pt x="11" y="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3164" y="2043"/>
              <a:ext cx="5" cy="26"/>
            </a:xfrm>
            <a:custGeom>
              <a:avLst/>
              <a:gdLst>
                <a:gd name="T0" fmla="*/ 0 w 2"/>
                <a:gd name="T1" fmla="*/ 0 h 10"/>
                <a:gd name="T2" fmla="*/ 13 w 2"/>
                <a:gd name="T3" fmla="*/ 68 h 10"/>
                <a:gd name="T4" fmla="*/ 0 60000 65536"/>
                <a:gd name="T5" fmla="*/ 0 60000 65536"/>
                <a:gd name="T6" fmla="*/ 0 w 2"/>
                <a:gd name="T7" fmla="*/ 0 h 10"/>
                <a:gd name="T8" fmla="*/ 2 w 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0">
                  <a:moveTo>
                    <a:pt x="0" y="0"/>
                  </a:moveTo>
                  <a:cubicBezTo>
                    <a:pt x="0" y="3"/>
                    <a:pt x="0" y="7"/>
                    <a:pt x="2" y="1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3081" y="2264"/>
              <a:ext cx="25" cy="5"/>
            </a:xfrm>
            <a:custGeom>
              <a:avLst/>
              <a:gdLst>
                <a:gd name="T0" fmla="*/ 0 w 10"/>
                <a:gd name="T1" fmla="*/ 0 h 2"/>
                <a:gd name="T2" fmla="*/ 63 w 10"/>
                <a:gd name="T3" fmla="*/ 13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0"/>
                  </a:moveTo>
                  <a:cubicBezTo>
                    <a:pt x="4" y="1"/>
                    <a:pt x="7" y="2"/>
                    <a:pt x="10" y="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3144" y="1675"/>
              <a:ext cx="32" cy="34"/>
            </a:xfrm>
            <a:custGeom>
              <a:avLst/>
              <a:gdLst>
                <a:gd name="T0" fmla="*/ 79 w 13"/>
                <a:gd name="T1" fmla="*/ 26 h 13"/>
                <a:gd name="T2" fmla="*/ 5 w 13"/>
                <a:gd name="T3" fmla="*/ 42 h 13"/>
                <a:gd name="T4" fmla="*/ 79 w 13"/>
                <a:gd name="T5" fmla="*/ 89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13" y="4"/>
                  </a:moveTo>
                  <a:cubicBezTo>
                    <a:pt x="10" y="1"/>
                    <a:pt x="0" y="0"/>
                    <a:pt x="1" y="6"/>
                  </a:cubicBezTo>
                  <a:cubicBezTo>
                    <a:pt x="2" y="8"/>
                    <a:pt x="11" y="10"/>
                    <a:pt x="13" y="13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3156" y="1720"/>
              <a:ext cx="15" cy="13"/>
            </a:xfrm>
            <a:custGeom>
              <a:avLst/>
              <a:gdLst>
                <a:gd name="T0" fmla="*/ 0 w 6"/>
                <a:gd name="T1" fmla="*/ 34 h 5"/>
                <a:gd name="T2" fmla="*/ 38 w 6"/>
                <a:gd name="T3" fmla="*/ 0 h 5"/>
                <a:gd name="T4" fmla="*/ 0 60000 65536"/>
                <a:gd name="T5" fmla="*/ 0 60000 65536"/>
                <a:gd name="T6" fmla="*/ 0 w 6"/>
                <a:gd name="T7" fmla="*/ 0 h 5"/>
                <a:gd name="T8" fmla="*/ 6 w 6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5">
                  <a:moveTo>
                    <a:pt x="0" y="5"/>
                  </a:moveTo>
                  <a:cubicBezTo>
                    <a:pt x="1" y="3"/>
                    <a:pt x="3" y="1"/>
                    <a:pt x="6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3221" y="1563"/>
              <a:ext cx="30" cy="8"/>
            </a:xfrm>
            <a:custGeom>
              <a:avLst/>
              <a:gdLst>
                <a:gd name="T0" fmla="*/ 75 w 12"/>
                <a:gd name="T1" fmla="*/ 0 h 3"/>
                <a:gd name="T2" fmla="*/ 0 w 12"/>
                <a:gd name="T3" fmla="*/ 21 h 3"/>
                <a:gd name="T4" fmla="*/ 0 60000 65536"/>
                <a:gd name="T5" fmla="*/ 0 60000 65536"/>
                <a:gd name="T6" fmla="*/ 0 w 12"/>
                <a:gd name="T7" fmla="*/ 0 h 3"/>
                <a:gd name="T8" fmla="*/ 12 w 1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">
                  <a:moveTo>
                    <a:pt x="12" y="0"/>
                  </a:moveTo>
                  <a:cubicBezTo>
                    <a:pt x="8" y="1"/>
                    <a:pt x="4" y="1"/>
                    <a:pt x="0" y="3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3226" y="1597"/>
              <a:ext cx="25" cy="19"/>
            </a:xfrm>
            <a:custGeom>
              <a:avLst/>
              <a:gdLst>
                <a:gd name="T0" fmla="*/ 0 w 10"/>
                <a:gd name="T1" fmla="*/ 0 h 7"/>
                <a:gd name="T2" fmla="*/ 63 w 10"/>
                <a:gd name="T3" fmla="*/ 52 h 7"/>
                <a:gd name="T4" fmla="*/ 0 60000 65536"/>
                <a:gd name="T5" fmla="*/ 0 60000 65536"/>
                <a:gd name="T6" fmla="*/ 0 w 10"/>
                <a:gd name="T7" fmla="*/ 0 h 7"/>
                <a:gd name="T8" fmla="*/ 10 w 10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7">
                  <a:moveTo>
                    <a:pt x="0" y="0"/>
                  </a:moveTo>
                  <a:cubicBezTo>
                    <a:pt x="0" y="5"/>
                    <a:pt x="6" y="6"/>
                    <a:pt x="10" y="7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3381" y="1528"/>
              <a:ext cx="5" cy="29"/>
            </a:xfrm>
            <a:custGeom>
              <a:avLst/>
              <a:gdLst>
                <a:gd name="T0" fmla="*/ 0 w 2"/>
                <a:gd name="T1" fmla="*/ 0 h 11"/>
                <a:gd name="T2" fmla="*/ 13 w 2"/>
                <a:gd name="T3" fmla="*/ 76 h 11"/>
                <a:gd name="T4" fmla="*/ 0 60000 65536"/>
                <a:gd name="T5" fmla="*/ 0 60000 65536"/>
                <a:gd name="T6" fmla="*/ 0 w 2"/>
                <a:gd name="T7" fmla="*/ 0 h 11"/>
                <a:gd name="T8" fmla="*/ 2 w 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0" name="Freeform 487"/>
            <p:cNvSpPr/>
            <p:nvPr/>
          </p:nvSpPr>
          <p:spPr bwMode="auto">
            <a:xfrm>
              <a:off x="3401" y="1568"/>
              <a:ext cx="20" cy="3"/>
            </a:xfrm>
            <a:custGeom>
              <a:avLst/>
              <a:gdLst>
                <a:gd name="T0" fmla="*/ 0 w 8"/>
                <a:gd name="T1" fmla="*/ 0 h 1"/>
                <a:gd name="T2" fmla="*/ 50 w 8"/>
                <a:gd name="T3" fmla="*/ 0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0" y="0"/>
                  </a:moveTo>
                  <a:cubicBezTo>
                    <a:pt x="3" y="1"/>
                    <a:pt x="6" y="0"/>
                    <a:pt x="8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1" name="Freeform 488"/>
            <p:cNvSpPr/>
            <p:nvPr/>
          </p:nvSpPr>
          <p:spPr bwMode="auto">
            <a:xfrm>
              <a:off x="3376" y="1499"/>
              <a:ext cx="40" cy="37"/>
            </a:xfrm>
            <a:custGeom>
              <a:avLst/>
              <a:gdLst>
                <a:gd name="T0" fmla="*/ 100 w 16"/>
                <a:gd name="T1" fmla="*/ 50 h 14"/>
                <a:gd name="T2" fmla="*/ 93 w 16"/>
                <a:gd name="T3" fmla="*/ 98 h 14"/>
                <a:gd name="T4" fmla="*/ 0 60000 65536"/>
                <a:gd name="T5" fmla="*/ 0 60000 65536"/>
                <a:gd name="T6" fmla="*/ 0 w 16"/>
                <a:gd name="T7" fmla="*/ 0 h 14"/>
                <a:gd name="T8" fmla="*/ 16 w 1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4">
                  <a:moveTo>
                    <a:pt x="16" y="7"/>
                  </a:moveTo>
                  <a:cubicBezTo>
                    <a:pt x="6" y="0"/>
                    <a:pt x="0" y="12"/>
                    <a:pt x="15" y="14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2" name="Freeform 489"/>
            <p:cNvSpPr/>
            <p:nvPr/>
          </p:nvSpPr>
          <p:spPr bwMode="auto">
            <a:xfrm>
              <a:off x="3229" y="1443"/>
              <a:ext cx="25" cy="8"/>
            </a:xfrm>
            <a:custGeom>
              <a:avLst/>
              <a:gdLst>
                <a:gd name="T0" fmla="*/ 0 w 10"/>
                <a:gd name="T1" fmla="*/ 21 h 3"/>
                <a:gd name="T2" fmla="*/ 63 w 10"/>
                <a:gd name="T3" fmla="*/ 0 h 3"/>
                <a:gd name="T4" fmla="*/ 0 60000 65536"/>
                <a:gd name="T5" fmla="*/ 0 60000 65536"/>
                <a:gd name="T6" fmla="*/ 0 w 10"/>
                <a:gd name="T7" fmla="*/ 0 h 3"/>
                <a:gd name="T8" fmla="*/ 10 w 1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3">
                  <a:moveTo>
                    <a:pt x="0" y="3"/>
                  </a:moveTo>
                  <a:cubicBezTo>
                    <a:pt x="2" y="0"/>
                    <a:pt x="6" y="0"/>
                    <a:pt x="10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3" name="Freeform 490"/>
            <p:cNvSpPr/>
            <p:nvPr/>
          </p:nvSpPr>
          <p:spPr bwMode="auto">
            <a:xfrm>
              <a:off x="3209" y="1400"/>
              <a:ext cx="42" cy="24"/>
            </a:xfrm>
            <a:custGeom>
              <a:avLst/>
              <a:gdLst>
                <a:gd name="T0" fmla="*/ 91 w 17"/>
                <a:gd name="T1" fmla="*/ 21 h 9"/>
                <a:gd name="T2" fmla="*/ 42 w 17"/>
                <a:gd name="T3" fmla="*/ 8 h 9"/>
                <a:gd name="T4" fmla="*/ 104 w 17"/>
                <a:gd name="T5" fmla="*/ 64 h 9"/>
                <a:gd name="T6" fmla="*/ 0 60000 65536"/>
                <a:gd name="T7" fmla="*/ 0 60000 65536"/>
                <a:gd name="T8" fmla="*/ 0 60000 65536"/>
                <a:gd name="T9" fmla="*/ 0 w 17"/>
                <a:gd name="T10" fmla="*/ 0 h 9"/>
                <a:gd name="T11" fmla="*/ 17 w 1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9">
                  <a:moveTo>
                    <a:pt x="15" y="3"/>
                  </a:moveTo>
                  <a:cubicBezTo>
                    <a:pt x="13" y="3"/>
                    <a:pt x="9" y="0"/>
                    <a:pt x="7" y="1"/>
                  </a:cubicBezTo>
                  <a:cubicBezTo>
                    <a:pt x="0" y="5"/>
                    <a:pt x="15" y="9"/>
                    <a:pt x="17" y="9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4" name="Freeform 491"/>
            <p:cNvSpPr/>
            <p:nvPr/>
          </p:nvSpPr>
          <p:spPr bwMode="auto">
            <a:xfrm>
              <a:off x="3111" y="1499"/>
              <a:ext cx="28" cy="13"/>
            </a:xfrm>
            <a:custGeom>
              <a:avLst/>
              <a:gdLst>
                <a:gd name="T0" fmla="*/ 0 w 11"/>
                <a:gd name="T1" fmla="*/ 34 h 5"/>
                <a:gd name="T2" fmla="*/ 71 w 11"/>
                <a:gd name="T3" fmla="*/ 0 h 5"/>
                <a:gd name="T4" fmla="*/ 0 60000 65536"/>
                <a:gd name="T5" fmla="*/ 0 60000 65536"/>
                <a:gd name="T6" fmla="*/ 0 w 11"/>
                <a:gd name="T7" fmla="*/ 0 h 5"/>
                <a:gd name="T8" fmla="*/ 11 w 1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5">
                  <a:moveTo>
                    <a:pt x="0" y="5"/>
                  </a:moveTo>
                  <a:cubicBezTo>
                    <a:pt x="4" y="5"/>
                    <a:pt x="7" y="2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5" name="Freeform 492"/>
            <p:cNvSpPr/>
            <p:nvPr/>
          </p:nvSpPr>
          <p:spPr bwMode="auto">
            <a:xfrm>
              <a:off x="3101" y="1467"/>
              <a:ext cx="28" cy="10"/>
            </a:xfrm>
            <a:custGeom>
              <a:avLst/>
              <a:gdLst>
                <a:gd name="T0" fmla="*/ 0 w 11"/>
                <a:gd name="T1" fmla="*/ 25 h 4"/>
                <a:gd name="T2" fmla="*/ 71 w 11"/>
                <a:gd name="T3" fmla="*/ 0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0" y="4"/>
                  </a:moveTo>
                  <a:cubicBezTo>
                    <a:pt x="4" y="3"/>
                    <a:pt x="8" y="2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6" name="Freeform 493"/>
            <p:cNvSpPr/>
            <p:nvPr/>
          </p:nvSpPr>
          <p:spPr bwMode="auto">
            <a:xfrm>
              <a:off x="3096" y="1488"/>
              <a:ext cx="5" cy="29"/>
            </a:xfrm>
            <a:custGeom>
              <a:avLst/>
              <a:gdLst>
                <a:gd name="T0" fmla="*/ 0 w 2"/>
                <a:gd name="T1" fmla="*/ 0 h 11"/>
                <a:gd name="T2" fmla="*/ 13 w 2"/>
                <a:gd name="T3" fmla="*/ 76 h 11"/>
                <a:gd name="T4" fmla="*/ 0 60000 65536"/>
                <a:gd name="T5" fmla="*/ 0 60000 65536"/>
                <a:gd name="T6" fmla="*/ 0 w 2"/>
                <a:gd name="T7" fmla="*/ 0 h 11"/>
                <a:gd name="T8" fmla="*/ 2 w 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7" name="Freeform 494"/>
            <p:cNvSpPr/>
            <p:nvPr/>
          </p:nvSpPr>
          <p:spPr bwMode="auto">
            <a:xfrm>
              <a:off x="3671" y="2851"/>
              <a:ext cx="28" cy="5"/>
            </a:xfrm>
            <a:custGeom>
              <a:avLst/>
              <a:gdLst>
                <a:gd name="T0" fmla="*/ 0 w 11"/>
                <a:gd name="T1" fmla="*/ 0 h 2"/>
                <a:gd name="T2" fmla="*/ 71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0" y="0"/>
                  </a:moveTo>
                  <a:cubicBezTo>
                    <a:pt x="3" y="2"/>
                    <a:pt x="7" y="1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8" name="Freeform 495"/>
            <p:cNvSpPr/>
            <p:nvPr/>
          </p:nvSpPr>
          <p:spPr bwMode="auto">
            <a:xfrm>
              <a:off x="3736" y="2749"/>
              <a:ext cx="28" cy="14"/>
            </a:xfrm>
            <a:custGeom>
              <a:avLst/>
              <a:gdLst>
                <a:gd name="T0" fmla="*/ 0 w 11"/>
                <a:gd name="T1" fmla="*/ 39 h 5"/>
                <a:gd name="T2" fmla="*/ 71 w 11"/>
                <a:gd name="T3" fmla="*/ 0 h 5"/>
                <a:gd name="T4" fmla="*/ 0 60000 65536"/>
                <a:gd name="T5" fmla="*/ 0 60000 65536"/>
                <a:gd name="T6" fmla="*/ 0 w 11"/>
                <a:gd name="T7" fmla="*/ 0 h 5"/>
                <a:gd name="T8" fmla="*/ 11 w 1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5">
                  <a:moveTo>
                    <a:pt x="0" y="5"/>
                  </a:moveTo>
                  <a:cubicBezTo>
                    <a:pt x="4" y="4"/>
                    <a:pt x="7" y="2"/>
                    <a:pt x="11" y="0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9" name="Freeform 496"/>
            <p:cNvSpPr/>
            <p:nvPr/>
          </p:nvSpPr>
          <p:spPr bwMode="auto">
            <a:xfrm>
              <a:off x="3786" y="2651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50 w 8"/>
                <a:gd name="T3" fmla="*/ 43 h 6"/>
                <a:gd name="T4" fmla="*/ 0 60000 65536"/>
                <a:gd name="T5" fmla="*/ 0 60000 65536"/>
                <a:gd name="T6" fmla="*/ 0 w 8"/>
                <a:gd name="T7" fmla="*/ 0 h 6"/>
                <a:gd name="T8" fmla="*/ 8 w 8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6">
                  <a:moveTo>
                    <a:pt x="0" y="0"/>
                  </a:moveTo>
                  <a:cubicBezTo>
                    <a:pt x="2" y="2"/>
                    <a:pt x="5" y="4"/>
                    <a:pt x="8" y="6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0" name="Freeform 497"/>
            <p:cNvSpPr/>
            <p:nvPr/>
          </p:nvSpPr>
          <p:spPr bwMode="auto">
            <a:xfrm>
              <a:off x="3754" y="2341"/>
              <a:ext cx="22" cy="3"/>
            </a:xfrm>
            <a:custGeom>
              <a:avLst/>
              <a:gdLst>
                <a:gd name="T0" fmla="*/ 0 w 9"/>
                <a:gd name="T1" fmla="*/ 0 h 1"/>
                <a:gd name="T2" fmla="*/ 54 w 9"/>
                <a:gd name="T3" fmla="*/ 9 h 1"/>
                <a:gd name="T4" fmla="*/ 0 60000 65536"/>
                <a:gd name="T5" fmla="*/ 0 60000 65536"/>
                <a:gd name="T6" fmla="*/ 0 w 9"/>
                <a:gd name="T7" fmla="*/ 0 h 1"/>
                <a:gd name="T8" fmla="*/ 9 w 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">
                  <a:moveTo>
                    <a:pt x="0" y="0"/>
                  </a:moveTo>
                  <a:cubicBezTo>
                    <a:pt x="3" y="1"/>
                    <a:pt x="6" y="1"/>
                    <a:pt x="9" y="1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1" name="Freeform 498"/>
            <p:cNvSpPr/>
            <p:nvPr/>
          </p:nvSpPr>
          <p:spPr bwMode="auto">
            <a:xfrm>
              <a:off x="3711" y="2515"/>
              <a:ext cx="13" cy="16"/>
            </a:xfrm>
            <a:custGeom>
              <a:avLst/>
              <a:gdLst>
                <a:gd name="T0" fmla="*/ 0 w 5"/>
                <a:gd name="T1" fmla="*/ 0 h 6"/>
                <a:gd name="T2" fmla="*/ 34 w 5"/>
                <a:gd name="T3" fmla="*/ 43 h 6"/>
                <a:gd name="T4" fmla="*/ 0 60000 65536"/>
                <a:gd name="T5" fmla="*/ 0 60000 65536"/>
                <a:gd name="T6" fmla="*/ 0 w 5"/>
                <a:gd name="T7" fmla="*/ 0 h 6"/>
                <a:gd name="T8" fmla="*/ 5 w 5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6">
                  <a:moveTo>
                    <a:pt x="0" y="0"/>
                  </a:moveTo>
                  <a:cubicBezTo>
                    <a:pt x="1" y="2"/>
                    <a:pt x="3" y="4"/>
                    <a:pt x="5" y="6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2" name="Freeform 499"/>
            <p:cNvSpPr/>
            <p:nvPr/>
          </p:nvSpPr>
          <p:spPr bwMode="auto">
            <a:xfrm>
              <a:off x="3746" y="2944"/>
              <a:ext cx="13" cy="21"/>
            </a:xfrm>
            <a:custGeom>
              <a:avLst/>
              <a:gdLst>
                <a:gd name="T0" fmla="*/ 0 w 5"/>
                <a:gd name="T1" fmla="*/ 55 h 8"/>
                <a:gd name="T2" fmla="*/ 34 w 5"/>
                <a:gd name="T3" fmla="*/ 0 h 8"/>
                <a:gd name="T4" fmla="*/ 0 60000 65536"/>
                <a:gd name="T5" fmla="*/ 0 60000 65536"/>
                <a:gd name="T6" fmla="*/ 0 w 5"/>
                <a:gd name="T7" fmla="*/ 0 h 8"/>
                <a:gd name="T8" fmla="*/ 5 w 5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8">
                  <a:moveTo>
                    <a:pt x="0" y="8"/>
                  </a:moveTo>
                  <a:cubicBezTo>
                    <a:pt x="3" y="6"/>
                    <a:pt x="3" y="3"/>
                    <a:pt x="5" y="0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3" name="Freeform 500"/>
            <p:cNvSpPr/>
            <p:nvPr/>
          </p:nvSpPr>
          <p:spPr bwMode="auto">
            <a:xfrm>
              <a:off x="3794" y="2859"/>
              <a:ext cx="12" cy="18"/>
            </a:xfrm>
            <a:custGeom>
              <a:avLst/>
              <a:gdLst>
                <a:gd name="T0" fmla="*/ 5 w 5"/>
                <a:gd name="T1" fmla="*/ 46 h 7"/>
                <a:gd name="T2" fmla="*/ 29 w 5"/>
                <a:gd name="T3" fmla="*/ 0 h 7"/>
                <a:gd name="T4" fmla="*/ 0 60000 65536"/>
                <a:gd name="T5" fmla="*/ 0 60000 65536"/>
                <a:gd name="T6" fmla="*/ 0 w 5"/>
                <a:gd name="T7" fmla="*/ 0 h 7"/>
                <a:gd name="T8" fmla="*/ 5 w 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7">
                  <a:moveTo>
                    <a:pt x="1" y="7"/>
                  </a:moveTo>
                  <a:cubicBezTo>
                    <a:pt x="0" y="4"/>
                    <a:pt x="2" y="2"/>
                    <a:pt x="5" y="0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4" name="Freeform 501"/>
            <p:cNvSpPr/>
            <p:nvPr/>
          </p:nvSpPr>
          <p:spPr bwMode="auto">
            <a:xfrm>
              <a:off x="2716" y="2187"/>
              <a:ext cx="30" cy="5"/>
            </a:xfrm>
            <a:custGeom>
              <a:avLst/>
              <a:gdLst>
                <a:gd name="T0" fmla="*/ 0 w 12"/>
                <a:gd name="T1" fmla="*/ 13 h 2"/>
                <a:gd name="T2" fmla="*/ 75 w 12"/>
                <a:gd name="T3" fmla="*/ 0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0" y="2"/>
                  </a:moveTo>
                  <a:cubicBezTo>
                    <a:pt x="4" y="1"/>
                    <a:pt x="8" y="0"/>
                    <a:pt x="12" y="0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5" name="Freeform 502"/>
            <p:cNvSpPr/>
            <p:nvPr/>
          </p:nvSpPr>
          <p:spPr bwMode="auto">
            <a:xfrm>
              <a:off x="2729" y="2211"/>
              <a:ext cx="10" cy="13"/>
            </a:xfrm>
            <a:custGeom>
              <a:avLst/>
              <a:gdLst>
                <a:gd name="T0" fmla="*/ 0 w 4"/>
                <a:gd name="T1" fmla="*/ 34 h 5"/>
                <a:gd name="T2" fmla="*/ 25 w 4"/>
                <a:gd name="T3" fmla="*/ 0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5"/>
                  </a:moveTo>
                  <a:cubicBezTo>
                    <a:pt x="1" y="3"/>
                    <a:pt x="2" y="1"/>
                    <a:pt x="4" y="0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6" name="Freeform 503"/>
            <p:cNvSpPr/>
            <p:nvPr/>
          </p:nvSpPr>
          <p:spPr bwMode="auto">
            <a:xfrm>
              <a:off x="2641" y="2856"/>
              <a:ext cx="20" cy="13"/>
            </a:xfrm>
            <a:custGeom>
              <a:avLst/>
              <a:gdLst>
                <a:gd name="T0" fmla="*/ 0 w 8"/>
                <a:gd name="T1" fmla="*/ 0 h 5"/>
                <a:gd name="T2" fmla="*/ 50 w 8"/>
                <a:gd name="T3" fmla="*/ 34 h 5"/>
                <a:gd name="T4" fmla="*/ 0 60000 65536"/>
                <a:gd name="T5" fmla="*/ 0 60000 65536"/>
                <a:gd name="T6" fmla="*/ 0 w 8"/>
                <a:gd name="T7" fmla="*/ 0 h 5"/>
                <a:gd name="T8" fmla="*/ 8 w 8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">
                  <a:moveTo>
                    <a:pt x="0" y="0"/>
                  </a:moveTo>
                  <a:cubicBezTo>
                    <a:pt x="1" y="4"/>
                    <a:pt x="5" y="4"/>
                    <a:pt x="8" y="5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7" name="Freeform 504"/>
            <p:cNvSpPr/>
            <p:nvPr/>
          </p:nvSpPr>
          <p:spPr bwMode="auto">
            <a:xfrm>
              <a:off x="2619" y="2888"/>
              <a:ext cx="10" cy="16"/>
            </a:xfrm>
            <a:custGeom>
              <a:avLst/>
              <a:gdLst>
                <a:gd name="T0" fmla="*/ 0 w 4"/>
                <a:gd name="T1" fmla="*/ 0 h 6"/>
                <a:gd name="T2" fmla="*/ 25 w 4"/>
                <a:gd name="T3" fmla="*/ 43 h 6"/>
                <a:gd name="T4" fmla="*/ 0 60000 65536"/>
                <a:gd name="T5" fmla="*/ 0 60000 65536"/>
                <a:gd name="T6" fmla="*/ 0 w 4"/>
                <a:gd name="T7" fmla="*/ 0 h 6"/>
                <a:gd name="T8" fmla="*/ 4 w 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6">
                  <a:moveTo>
                    <a:pt x="0" y="0"/>
                  </a:moveTo>
                  <a:cubicBezTo>
                    <a:pt x="1" y="2"/>
                    <a:pt x="3" y="4"/>
                    <a:pt x="4" y="6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8" name="Freeform 505"/>
            <p:cNvSpPr/>
            <p:nvPr/>
          </p:nvSpPr>
          <p:spPr bwMode="auto">
            <a:xfrm>
              <a:off x="2461" y="2944"/>
              <a:ext cx="20" cy="11"/>
            </a:xfrm>
            <a:custGeom>
              <a:avLst/>
              <a:gdLst>
                <a:gd name="T0" fmla="*/ 0 w 8"/>
                <a:gd name="T1" fmla="*/ 0 h 4"/>
                <a:gd name="T2" fmla="*/ 50 w 8"/>
                <a:gd name="T3" fmla="*/ 30 h 4"/>
                <a:gd name="T4" fmla="*/ 0 60000 65536"/>
                <a:gd name="T5" fmla="*/ 0 60000 65536"/>
                <a:gd name="T6" fmla="*/ 0 w 8"/>
                <a:gd name="T7" fmla="*/ 0 h 4"/>
                <a:gd name="T8" fmla="*/ 8 w 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">
                  <a:moveTo>
                    <a:pt x="0" y="0"/>
                  </a:moveTo>
                  <a:cubicBezTo>
                    <a:pt x="2" y="2"/>
                    <a:pt x="5" y="3"/>
                    <a:pt x="8" y="4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9" name="Freeform 506"/>
            <p:cNvSpPr/>
            <p:nvPr/>
          </p:nvSpPr>
          <p:spPr bwMode="auto">
            <a:xfrm>
              <a:off x="2426" y="2955"/>
              <a:ext cx="3" cy="18"/>
            </a:xfrm>
            <a:custGeom>
              <a:avLst/>
              <a:gdLst>
                <a:gd name="T0" fmla="*/ 0 w 1"/>
                <a:gd name="T1" fmla="*/ 0 h 7"/>
                <a:gd name="T2" fmla="*/ 9 w 1"/>
                <a:gd name="T3" fmla="*/ 46 h 7"/>
                <a:gd name="T4" fmla="*/ 0 60000 65536"/>
                <a:gd name="T5" fmla="*/ 0 60000 65536"/>
                <a:gd name="T6" fmla="*/ 0 w 1"/>
                <a:gd name="T7" fmla="*/ 0 h 7"/>
                <a:gd name="T8" fmla="*/ 1 w 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">
                  <a:moveTo>
                    <a:pt x="0" y="0"/>
                  </a:moveTo>
                  <a:cubicBezTo>
                    <a:pt x="1" y="2"/>
                    <a:pt x="1" y="5"/>
                    <a:pt x="1" y="7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0" name="Freeform 507"/>
            <p:cNvSpPr/>
            <p:nvPr/>
          </p:nvSpPr>
          <p:spPr bwMode="auto">
            <a:xfrm>
              <a:off x="2289" y="2968"/>
              <a:ext cx="2" cy="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34 h 5"/>
                <a:gd name="T4" fmla="*/ 0 60000 65536"/>
                <a:gd name="T5" fmla="*/ 0 60000 65536"/>
                <a:gd name="T6" fmla="*/ 0 w 1"/>
                <a:gd name="T7" fmla="*/ 0 h 5"/>
                <a:gd name="T8" fmla="*/ 1 w 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">
                  <a:moveTo>
                    <a:pt x="0" y="0"/>
                  </a:moveTo>
                  <a:cubicBezTo>
                    <a:pt x="1" y="2"/>
                    <a:pt x="1" y="4"/>
                    <a:pt x="0" y="5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1" name="Freeform 508"/>
            <p:cNvSpPr/>
            <p:nvPr/>
          </p:nvSpPr>
          <p:spPr bwMode="auto">
            <a:xfrm>
              <a:off x="3201" y="2928"/>
              <a:ext cx="43" cy="35"/>
            </a:xfrm>
            <a:custGeom>
              <a:avLst/>
              <a:gdLst>
                <a:gd name="T0" fmla="*/ 38 w 17"/>
                <a:gd name="T1" fmla="*/ 0 h 13"/>
                <a:gd name="T2" fmla="*/ 8 w 17"/>
                <a:gd name="T3" fmla="*/ 22 h 13"/>
                <a:gd name="T4" fmla="*/ 0 60000 65536"/>
                <a:gd name="T5" fmla="*/ 0 60000 65536"/>
                <a:gd name="T6" fmla="*/ 0 w 17"/>
                <a:gd name="T7" fmla="*/ 0 h 13"/>
                <a:gd name="T8" fmla="*/ 17 w 17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3">
                  <a:moveTo>
                    <a:pt x="6" y="0"/>
                  </a:moveTo>
                  <a:cubicBezTo>
                    <a:pt x="17" y="13"/>
                    <a:pt x="0" y="13"/>
                    <a:pt x="1" y="3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2" name="Freeform 509"/>
            <p:cNvSpPr/>
            <p:nvPr/>
          </p:nvSpPr>
          <p:spPr bwMode="auto">
            <a:xfrm>
              <a:off x="3159" y="2944"/>
              <a:ext cx="17" cy="27"/>
            </a:xfrm>
            <a:custGeom>
              <a:avLst/>
              <a:gdLst>
                <a:gd name="T0" fmla="*/ 17 w 7"/>
                <a:gd name="T1" fmla="*/ 0 h 10"/>
                <a:gd name="T2" fmla="*/ 17 w 7"/>
                <a:gd name="T3" fmla="*/ 73 h 10"/>
                <a:gd name="T4" fmla="*/ 41 w 7"/>
                <a:gd name="T5" fmla="*/ 14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3" y="0"/>
                  </a:moveTo>
                  <a:cubicBezTo>
                    <a:pt x="2" y="3"/>
                    <a:pt x="0" y="7"/>
                    <a:pt x="3" y="10"/>
                  </a:cubicBezTo>
                  <a:cubicBezTo>
                    <a:pt x="6" y="10"/>
                    <a:pt x="7" y="6"/>
                    <a:pt x="7" y="2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3" name="Freeform 510"/>
            <p:cNvSpPr/>
            <p:nvPr/>
          </p:nvSpPr>
          <p:spPr bwMode="auto">
            <a:xfrm>
              <a:off x="3111" y="2771"/>
              <a:ext cx="28" cy="24"/>
            </a:xfrm>
            <a:custGeom>
              <a:avLst/>
              <a:gdLst>
                <a:gd name="T0" fmla="*/ 0 w 11"/>
                <a:gd name="T1" fmla="*/ 21 h 9"/>
                <a:gd name="T2" fmla="*/ 71 w 11"/>
                <a:gd name="T3" fmla="*/ 29 h 9"/>
                <a:gd name="T4" fmla="*/ 0 w 11"/>
                <a:gd name="T5" fmla="*/ 64 h 9"/>
                <a:gd name="T6" fmla="*/ 0 60000 65536"/>
                <a:gd name="T7" fmla="*/ 0 60000 65536"/>
                <a:gd name="T8" fmla="*/ 0 60000 65536"/>
                <a:gd name="T9" fmla="*/ 0 w 11"/>
                <a:gd name="T10" fmla="*/ 0 h 9"/>
                <a:gd name="T11" fmla="*/ 11 w 1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9">
                  <a:moveTo>
                    <a:pt x="0" y="3"/>
                  </a:moveTo>
                  <a:cubicBezTo>
                    <a:pt x="4" y="1"/>
                    <a:pt x="8" y="0"/>
                    <a:pt x="11" y="4"/>
                  </a:cubicBezTo>
                  <a:cubicBezTo>
                    <a:pt x="9" y="8"/>
                    <a:pt x="4" y="7"/>
                    <a:pt x="0" y="9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4" name="Freeform 511"/>
            <p:cNvSpPr/>
            <p:nvPr/>
          </p:nvSpPr>
          <p:spPr bwMode="auto">
            <a:xfrm>
              <a:off x="3154" y="2605"/>
              <a:ext cx="2" cy="22"/>
            </a:xfrm>
            <a:custGeom>
              <a:avLst/>
              <a:gdLst>
                <a:gd name="T0" fmla="*/ 4 w 1"/>
                <a:gd name="T1" fmla="*/ 0 h 8"/>
                <a:gd name="T2" fmla="*/ 4 w 1"/>
                <a:gd name="T3" fmla="*/ 61 h 8"/>
                <a:gd name="T4" fmla="*/ 0 60000 65536"/>
                <a:gd name="T5" fmla="*/ 0 60000 65536"/>
                <a:gd name="T6" fmla="*/ 0 w 1"/>
                <a:gd name="T7" fmla="*/ 0 h 8"/>
                <a:gd name="T8" fmla="*/ 1 w 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">
                  <a:moveTo>
                    <a:pt x="1" y="0"/>
                  </a:moveTo>
                  <a:cubicBezTo>
                    <a:pt x="0" y="2"/>
                    <a:pt x="0" y="5"/>
                    <a:pt x="1" y="8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3126" y="2592"/>
              <a:ext cx="18" cy="3"/>
            </a:xfrm>
            <a:custGeom>
              <a:avLst/>
              <a:gdLst>
                <a:gd name="T0" fmla="*/ 0 w 7"/>
                <a:gd name="T1" fmla="*/ 9 h 1"/>
                <a:gd name="T2" fmla="*/ 46 w 7"/>
                <a:gd name="T3" fmla="*/ 0 h 1"/>
                <a:gd name="T4" fmla="*/ 0 60000 65536"/>
                <a:gd name="T5" fmla="*/ 0 60000 65536"/>
                <a:gd name="T6" fmla="*/ 0 w 7"/>
                <a:gd name="T7" fmla="*/ 0 h 1"/>
                <a:gd name="T8" fmla="*/ 7 w 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">
                  <a:moveTo>
                    <a:pt x="0" y="1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6" name="Freeform 513"/>
            <p:cNvSpPr/>
            <p:nvPr/>
          </p:nvSpPr>
          <p:spPr bwMode="auto">
            <a:xfrm>
              <a:off x="3379" y="2965"/>
              <a:ext cx="12" cy="3"/>
            </a:xfrm>
            <a:custGeom>
              <a:avLst/>
              <a:gdLst>
                <a:gd name="T0" fmla="*/ 0 w 5"/>
                <a:gd name="T1" fmla="*/ 9 h 1"/>
                <a:gd name="T2" fmla="*/ 29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7" name="Freeform 514"/>
            <p:cNvSpPr/>
            <p:nvPr/>
          </p:nvSpPr>
          <p:spPr bwMode="auto">
            <a:xfrm>
              <a:off x="3394" y="2984"/>
              <a:ext cx="12" cy="19"/>
            </a:xfrm>
            <a:custGeom>
              <a:avLst/>
              <a:gdLst>
                <a:gd name="T0" fmla="*/ 29 w 5"/>
                <a:gd name="T1" fmla="*/ 0 h 7"/>
                <a:gd name="T2" fmla="*/ 0 w 5"/>
                <a:gd name="T3" fmla="*/ 52 h 7"/>
                <a:gd name="T4" fmla="*/ 0 60000 65536"/>
                <a:gd name="T5" fmla="*/ 0 60000 65536"/>
                <a:gd name="T6" fmla="*/ 0 w 5"/>
                <a:gd name="T7" fmla="*/ 0 h 7"/>
                <a:gd name="T8" fmla="*/ 5 w 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7">
                  <a:moveTo>
                    <a:pt x="5" y="0"/>
                  </a:moveTo>
                  <a:cubicBezTo>
                    <a:pt x="3" y="2"/>
                    <a:pt x="1" y="4"/>
                    <a:pt x="0" y="7"/>
                  </a:cubicBezTo>
                </a:path>
              </a:pathLst>
            </a:custGeom>
            <a:noFill/>
            <a:ln w="15875">
              <a:solidFill>
                <a:srgbClr val="D7AAB8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8" name="Freeform 515"/>
            <p:cNvSpPr/>
            <p:nvPr/>
          </p:nvSpPr>
          <p:spPr bwMode="auto">
            <a:xfrm>
              <a:off x="2681" y="1605"/>
              <a:ext cx="40" cy="35"/>
            </a:xfrm>
            <a:custGeom>
              <a:avLst/>
              <a:gdLst>
                <a:gd name="T0" fmla="*/ 100 w 16"/>
                <a:gd name="T1" fmla="*/ 43 h 13"/>
                <a:gd name="T2" fmla="*/ 93 w 16"/>
                <a:gd name="T3" fmla="*/ 8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9" name="Freeform 516"/>
            <p:cNvSpPr/>
            <p:nvPr/>
          </p:nvSpPr>
          <p:spPr bwMode="auto">
            <a:xfrm>
              <a:off x="3036" y="1603"/>
              <a:ext cx="53" cy="53"/>
            </a:xfrm>
            <a:custGeom>
              <a:avLst/>
              <a:gdLst>
                <a:gd name="T0" fmla="*/ 134 w 21"/>
                <a:gd name="T1" fmla="*/ 77 h 20"/>
                <a:gd name="T2" fmla="*/ 126 w 21"/>
                <a:gd name="T3" fmla="*/ 127 h 20"/>
                <a:gd name="T4" fmla="*/ 0 60000 65536"/>
                <a:gd name="T5" fmla="*/ 0 60000 65536"/>
                <a:gd name="T6" fmla="*/ 0 w 21"/>
                <a:gd name="T7" fmla="*/ 0 h 20"/>
                <a:gd name="T8" fmla="*/ 21 w 21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0">
                  <a:moveTo>
                    <a:pt x="21" y="11"/>
                  </a:moveTo>
                  <a:cubicBezTo>
                    <a:pt x="11" y="0"/>
                    <a:pt x="0" y="20"/>
                    <a:pt x="20" y="18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520" name="Group 2153"/>
          <p:cNvGrpSpPr/>
          <p:nvPr/>
        </p:nvGrpSpPr>
        <p:grpSpPr bwMode="auto">
          <a:xfrm>
            <a:off x="6529394" y="2427897"/>
            <a:ext cx="1541990" cy="1583900"/>
            <a:chOff x="2005" y="875"/>
            <a:chExt cx="1753" cy="2568"/>
          </a:xfrm>
        </p:grpSpPr>
        <p:grpSp>
          <p:nvGrpSpPr>
            <p:cNvPr id="521" name="Group 2154"/>
            <p:cNvGrpSpPr/>
            <p:nvPr/>
          </p:nvGrpSpPr>
          <p:grpSpPr bwMode="auto">
            <a:xfrm>
              <a:off x="2005" y="875"/>
              <a:ext cx="1753" cy="2568"/>
              <a:chOff x="2005" y="875"/>
              <a:chExt cx="1753" cy="2568"/>
            </a:xfrm>
          </p:grpSpPr>
          <p:sp>
            <p:nvSpPr>
              <p:cNvPr id="587" name="Freeform 2155"/>
              <p:cNvSpPr/>
              <p:nvPr/>
            </p:nvSpPr>
            <p:spPr bwMode="auto">
              <a:xfrm>
                <a:off x="3700" y="2240"/>
                <a:ext cx="38" cy="91"/>
              </a:xfrm>
              <a:custGeom>
                <a:avLst/>
                <a:gdLst>
                  <a:gd name="T0" fmla="*/ 76 w 15"/>
                  <a:gd name="T1" fmla="*/ 0 h 34"/>
                  <a:gd name="T2" fmla="*/ 89 w 15"/>
                  <a:gd name="T3" fmla="*/ 158 h 34"/>
                  <a:gd name="T4" fmla="*/ 0 w 15"/>
                  <a:gd name="T5" fmla="*/ 214 h 34"/>
                  <a:gd name="T6" fmla="*/ 71 w 15"/>
                  <a:gd name="T7" fmla="*/ 7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4"/>
                  <a:gd name="T14" fmla="*/ 15 w 15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4">
                    <a:moveTo>
                      <a:pt x="12" y="0"/>
                    </a:moveTo>
                    <a:cubicBezTo>
                      <a:pt x="13" y="7"/>
                      <a:pt x="15" y="15"/>
                      <a:pt x="14" y="22"/>
                    </a:cubicBezTo>
                    <a:cubicBezTo>
                      <a:pt x="13" y="34"/>
                      <a:pt x="10" y="32"/>
                      <a:pt x="0" y="30"/>
                    </a:cubicBezTo>
                    <a:cubicBezTo>
                      <a:pt x="10" y="28"/>
                      <a:pt x="10" y="21"/>
                      <a:pt x="11" y="11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88" name="Freeform 2156"/>
              <p:cNvSpPr/>
              <p:nvPr/>
            </p:nvSpPr>
            <p:spPr bwMode="auto">
              <a:xfrm>
                <a:off x="2005" y="875"/>
                <a:ext cx="1753" cy="2568"/>
              </a:xfrm>
              <a:custGeom>
                <a:avLst/>
                <a:gdLst>
                  <a:gd name="T0" fmla="*/ 4296 w 701"/>
                  <a:gd name="T1" fmla="*/ 3541 h 963"/>
                  <a:gd name="T2" fmla="*/ 4171 w 701"/>
                  <a:gd name="T3" fmla="*/ 2936 h 963"/>
                  <a:gd name="T4" fmla="*/ 4064 w 701"/>
                  <a:gd name="T5" fmla="*/ 2219 h 963"/>
                  <a:gd name="T6" fmla="*/ 4026 w 701"/>
                  <a:gd name="T7" fmla="*/ 1693 h 963"/>
                  <a:gd name="T8" fmla="*/ 4046 w 701"/>
                  <a:gd name="T9" fmla="*/ 1109 h 963"/>
                  <a:gd name="T10" fmla="*/ 4014 w 701"/>
                  <a:gd name="T11" fmla="*/ 448 h 963"/>
                  <a:gd name="T12" fmla="*/ 3651 w 701"/>
                  <a:gd name="T13" fmla="*/ 35 h 963"/>
                  <a:gd name="T14" fmla="*/ 3238 w 701"/>
                  <a:gd name="T15" fmla="*/ 405 h 963"/>
                  <a:gd name="T16" fmla="*/ 3021 w 701"/>
                  <a:gd name="T17" fmla="*/ 832 h 963"/>
                  <a:gd name="T18" fmla="*/ 2663 w 701"/>
                  <a:gd name="T19" fmla="*/ 1160 h 963"/>
                  <a:gd name="T20" fmla="*/ 2046 w 701"/>
                  <a:gd name="T21" fmla="*/ 1245 h 963"/>
                  <a:gd name="T22" fmla="*/ 1470 w 701"/>
                  <a:gd name="T23" fmla="*/ 1187 h 963"/>
                  <a:gd name="T24" fmla="*/ 1008 w 701"/>
                  <a:gd name="T25" fmla="*/ 853 h 963"/>
                  <a:gd name="T26" fmla="*/ 438 w 701"/>
                  <a:gd name="T27" fmla="*/ 597 h 963"/>
                  <a:gd name="T28" fmla="*/ 138 w 701"/>
                  <a:gd name="T29" fmla="*/ 904 h 963"/>
                  <a:gd name="T30" fmla="*/ 170 w 701"/>
                  <a:gd name="T31" fmla="*/ 1821 h 963"/>
                  <a:gd name="T32" fmla="*/ 138 w 701"/>
                  <a:gd name="T33" fmla="*/ 2611 h 963"/>
                  <a:gd name="T34" fmla="*/ 83 w 701"/>
                  <a:gd name="T35" fmla="*/ 3392 h 963"/>
                  <a:gd name="T36" fmla="*/ 283 w 701"/>
                  <a:gd name="T37" fmla="*/ 4339 h 963"/>
                  <a:gd name="T38" fmla="*/ 1013 w 701"/>
                  <a:gd name="T39" fmla="*/ 5000 h 963"/>
                  <a:gd name="T40" fmla="*/ 1250 w 701"/>
                  <a:gd name="T41" fmla="*/ 4680 h 963"/>
                  <a:gd name="T42" fmla="*/ 1200 w 701"/>
                  <a:gd name="T43" fmla="*/ 4651 h 963"/>
                  <a:gd name="T44" fmla="*/ 1295 w 701"/>
                  <a:gd name="T45" fmla="*/ 4616 h 963"/>
                  <a:gd name="T46" fmla="*/ 988 w 701"/>
                  <a:gd name="T47" fmla="*/ 3912 h 963"/>
                  <a:gd name="T48" fmla="*/ 808 w 701"/>
                  <a:gd name="T49" fmla="*/ 3293 h 963"/>
                  <a:gd name="T50" fmla="*/ 783 w 701"/>
                  <a:gd name="T51" fmla="*/ 2603 h 963"/>
                  <a:gd name="T52" fmla="*/ 825 w 701"/>
                  <a:gd name="T53" fmla="*/ 1963 h 963"/>
                  <a:gd name="T54" fmla="*/ 1100 w 701"/>
                  <a:gd name="T55" fmla="*/ 1885 h 963"/>
                  <a:gd name="T56" fmla="*/ 1763 w 701"/>
                  <a:gd name="T57" fmla="*/ 2048 h 963"/>
                  <a:gd name="T58" fmla="*/ 2351 w 701"/>
                  <a:gd name="T59" fmla="*/ 2056 h 963"/>
                  <a:gd name="T60" fmla="*/ 2933 w 701"/>
                  <a:gd name="T61" fmla="*/ 1899 h 963"/>
                  <a:gd name="T62" fmla="*/ 3383 w 701"/>
                  <a:gd name="T63" fmla="*/ 1451 h 963"/>
                  <a:gd name="T64" fmla="*/ 3426 w 701"/>
                  <a:gd name="T65" fmla="*/ 1992 h 963"/>
                  <a:gd name="T66" fmla="*/ 3514 w 701"/>
                  <a:gd name="T67" fmla="*/ 2717 h 963"/>
                  <a:gd name="T68" fmla="*/ 3609 w 701"/>
                  <a:gd name="T69" fmla="*/ 3299 h 963"/>
                  <a:gd name="T70" fmla="*/ 3651 w 701"/>
                  <a:gd name="T71" fmla="*/ 3635 h 963"/>
                  <a:gd name="T72" fmla="*/ 3726 w 701"/>
                  <a:gd name="T73" fmla="*/ 3989 h 963"/>
                  <a:gd name="T74" fmla="*/ 3614 w 701"/>
                  <a:gd name="T75" fmla="*/ 4387 h 963"/>
                  <a:gd name="T76" fmla="*/ 3458 w 701"/>
                  <a:gd name="T77" fmla="*/ 4621 h 963"/>
                  <a:gd name="T78" fmla="*/ 2863 w 701"/>
                  <a:gd name="T79" fmla="*/ 4637 h 963"/>
                  <a:gd name="T80" fmla="*/ 1863 w 701"/>
                  <a:gd name="T81" fmla="*/ 5448 h 963"/>
                  <a:gd name="T82" fmla="*/ 2038 w 701"/>
                  <a:gd name="T83" fmla="*/ 6499 h 963"/>
                  <a:gd name="T84" fmla="*/ 2301 w 701"/>
                  <a:gd name="T85" fmla="*/ 6771 h 963"/>
                  <a:gd name="T86" fmla="*/ 2613 w 701"/>
                  <a:gd name="T87" fmla="*/ 5811 h 963"/>
                  <a:gd name="T88" fmla="*/ 2571 w 701"/>
                  <a:gd name="T89" fmla="*/ 5240 h 963"/>
                  <a:gd name="T90" fmla="*/ 3476 w 701"/>
                  <a:gd name="T91" fmla="*/ 5427 h 963"/>
                  <a:gd name="T92" fmla="*/ 4051 w 701"/>
                  <a:gd name="T93" fmla="*/ 4715 h 963"/>
                  <a:gd name="T94" fmla="*/ 4339 w 701"/>
                  <a:gd name="T95" fmla="*/ 3912 h 9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1"/>
                  <a:gd name="T145" fmla="*/ 0 h 963"/>
                  <a:gd name="T146" fmla="*/ 701 w 701"/>
                  <a:gd name="T147" fmla="*/ 963 h 9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1" h="963">
                    <a:moveTo>
                      <a:pt x="694" y="550"/>
                    </a:moveTo>
                    <a:cubicBezTo>
                      <a:pt x="699" y="541"/>
                      <a:pt x="697" y="507"/>
                      <a:pt x="687" y="498"/>
                    </a:cubicBezTo>
                    <a:cubicBezTo>
                      <a:pt x="692" y="492"/>
                      <a:pt x="688" y="457"/>
                      <a:pt x="674" y="453"/>
                    </a:cubicBezTo>
                    <a:cubicBezTo>
                      <a:pt x="678" y="450"/>
                      <a:pt x="680" y="422"/>
                      <a:pt x="667" y="413"/>
                    </a:cubicBezTo>
                    <a:cubicBezTo>
                      <a:pt x="670" y="401"/>
                      <a:pt x="664" y="366"/>
                      <a:pt x="655" y="365"/>
                    </a:cubicBezTo>
                    <a:cubicBezTo>
                      <a:pt x="663" y="357"/>
                      <a:pt x="655" y="323"/>
                      <a:pt x="650" y="312"/>
                    </a:cubicBezTo>
                    <a:cubicBezTo>
                      <a:pt x="654" y="309"/>
                      <a:pt x="656" y="278"/>
                      <a:pt x="649" y="275"/>
                    </a:cubicBezTo>
                    <a:cubicBezTo>
                      <a:pt x="655" y="266"/>
                      <a:pt x="647" y="244"/>
                      <a:pt x="644" y="238"/>
                    </a:cubicBezTo>
                    <a:cubicBezTo>
                      <a:pt x="650" y="231"/>
                      <a:pt x="648" y="213"/>
                      <a:pt x="644" y="199"/>
                    </a:cubicBezTo>
                    <a:cubicBezTo>
                      <a:pt x="650" y="199"/>
                      <a:pt x="656" y="166"/>
                      <a:pt x="647" y="156"/>
                    </a:cubicBezTo>
                    <a:cubicBezTo>
                      <a:pt x="656" y="149"/>
                      <a:pt x="654" y="112"/>
                      <a:pt x="643" y="110"/>
                    </a:cubicBezTo>
                    <a:cubicBezTo>
                      <a:pt x="650" y="101"/>
                      <a:pt x="651" y="72"/>
                      <a:pt x="642" y="63"/>
                    </a:cubicBezTo>
                    <a:cubicBezTo>
                      <a:pt x="647" y="50"/>
                      <a:pt x="625" y="13"/>
                      <a:pt x="612" y="6"/>
                    </a:cubicBezTo>
                    <a:cubicBezTo>
                      <a:pt x="599" y="0"/>
                      <a:pt x="589" y="5"/>
                      <a:pt x="584" y="5"/>
                    </a:cubicBezTo>
                    <a:cubicBezTo>
                      <a:pt x="573" y="3"/>
                      <a:pt x="564" y="1"/>
                      <a:pt x="547" y="10"/>
                    </a:cubicBezTo>
                    <a:cubicBezTo>
                      <a:pt x="519" y="23"/>
                      <a:pt x="515" y="48"/>
                      <a:pt x="518" y="57"/>
                    </a:cubicBezTo>
                    <a:cubicBezTo>
                      <a:pt x="512" y="57"/>
                      <a:pt x="496" y="78"/>
                      <a:pt x="504" y="87"/>
                    </a:cubicBezTo>
                    <a:cubicBezTo>
                      <a:pt x="494" y="87"/>
                      <a:pt x="482" y="103"/>
                      <a:pt x="483" y="117"/>
                    </a:cubicBezTo>
                    <a:cubicBezTo>
                      <a:pt x="473" y="121"/>
                      <a:pt x="462" y="133"/>
                      <a:pt x="464" y="144"/>
                    </a:cubicBezTo>
                    <a:cubicBezTo>
                      <a:pt x="452" y="141"/>
                      <a:pt x="433" y="156"/>
                      <a:pt x="426" y="163"/>
                    </a:cubicBezTo>
                    <a:cubicBezTo>
                      <a:pt x="412" y="153"/>
                      <a:pt x="380" y="162"/>
                      <a:pt x="375" y="169"/>
                    </a:cubicBezTo>
                    <a:cubicBezTo>
                      <a:pt x="365" y="161"/>
                      <a:pt x="329" y="168"/>
                      <a:pt x="327" y="175"/>
                    </a:cubicBezTo>
                    <a:cubicBezTo>
                      <a:pt x="313" y="166"/>
                      <a:pt x="293" y="167"/>
                      <a:pt x="278" y="174"/>
                    </a:cubicBezTo>
                    <a:cubicBezTo>
                      <a:pt x="275" y="165"/>
                      <a:pt x="243" y="159"/>
                      <a:pt x="235" y="167"/>
                    </a:cubicBezTo>
                    <a:cubicBezTo>
                      <a:pt x="225" y="153"/>
                      <a:pt x="203" y="141"/>
                      <a:pt x="193" y="145"/>
                    </a:cubicBezTo>
                    <a:cubicBezTo>
                      <a:pt x="192" y="137"/>
                      <a:pt x="173" y="121"/>
                      <a:pt x="161" y="120"/>
                    </a:cubicBezTo>
                    <a:cubicBezTo>
                      <a:pt x="152" y="109"/>
                      <a:pt x="136" y="93"/>
                      <a:pt x="122" y="95"/>
                    </a:cubicBezTo>
                    <a:cubicBezTo>
                      <a:pt x="104" y="74"/>
                      <a:pt x="74" y="82"/>
                      <a:pt x="70" y="84"/>
                    </a:cubicBezTo>
                    <a:cubicBezTo>
                      <a:pt x="67" y="87"/>
                      <a:pt x="61" y="93"/>
                      <a:pt x="55" y="95"/>
                    </a:cubicBezTo>
                    <a:cubicBezTo>
                      <a:pt x="42" y="99"/>
                      <a:pt x="28" y="109"/>
                      <a:pt x="22" y="127"/>
                    </a:cubicBezTo>
                    <a:cubicBezTo>
                      <a:pt x="16" y="144"/>
                      <a:pt x="9" y="168"/>
                      <a:pt x="22" y="189"/>
                    </a:cubicBezTo>
                    <a:cubicBezTo>
                      <a:pt x="14" y="202"/>
                      <a:pt x="15" y="247"/>
                      <a:pt x="27" y="256"/>
                    </a:cubicBezTo>
                    <a:cubicBezTo>
                      <a:pt x="16" y="269"/>
                      <a:pt x="23" y="295"/>
                      <a:pt x="28" y="309"/>
                    </a:cubicBezTo>
                    <a:cubicBezTo>
                      <a:pt x="16" y="319"/>
                      <a:pt x="16" y="359"/>
                      <a:pt x="22" y="367"/>
                    </a:cubicBezTo>
                    <a:cubicBezTo>
                      <a:pt x="8" y="376"/>
                      <a:pt x="9" y="406"/>
                      <a:pt x="16" y="422"/>
                    </a:cubicBezTo>
                    <a:cubicBezTo>
                      <a:pt x="2" y="435"/>
                      <a:pt x="3" y="464"/>
                      <a:pt x="13" y="477"/>
                    </a:cubicBezTo>
                    <a:cubicBezTo>
                      <a:pt x="2" y="491"/>
                      <a:pt x="0" y="529"/>
                      <a:pt x="17" y="540"/>
                    </a:cubicBezTo>
                    <a:cubicBezTo>
                      <a:pt x="13" y="567"/>
                      <a:pt x="30" y="600"/>
                      <a:pt x="45" y="610"/>
                    </a:cubicBezTo>
                    <a:cubicBezTo>
                      <a:pt x="42" y="630"/>
                      <a:pt x="63" y="668"/>
                      <a:pt x="89" y="668"/>
                    </a:cubicBezTo>
                    <a:cubicBezTo>
                      <a:pt x="94" y="687"/>
                      <a:pt x="135" y="718"/>
                      <a:pt x="162" y="703"/>
                    </a:cubicBezTo>
                    <a:cubicBezTo>
                      <a:pt x="183" y="690"/>
                      <a:pt x="181" y="682"/>
                      <a:pt x="189" y="670"/>
                    </a:cubicBezTo>
                    <a:cubicBezTo>
                      <a:pt x="192" y="666"/>
                      <a:pt x="196" y="662"/>
                      <a:pt x="200" y="658"/>
                    </a:cubicBezTo>
                    <a:cubicBezTo>
                      <a:pt x="199" y="658"/>
                      <a:pt x="199" y="658"/>
                      <a:pt x="198" y="658"/>
                    </a:cubicBezTo>
                    <a:cubicBezTo>
                      <a:pt x="195" y="659"/>
                      <a:pt x="192" y="657"/>
                      <a:pt x="192" y="654"/>
                    </a:cubicBezTo>
                    <a:cubicBezTo>
                      <a:pt x="191" y="651"/>
                      <a:pt x="192" y="648"/>
                      <a:pt x="195" y="648"/>
                    </a:cubicBezTo>
                    <a:cubicBezTo>
                      <a:pt x="199" y="646"/>
                      <a:pt x="203" y="647"/>
                      <a:pt x="207" y="649"/>
                    </a:cubicBezTo>
                    <a:cubicBezTo>
                      <a:pt x="211" y="642"/>
                      <a:pt x="216" y="634"/>
                      <a:pt x="218" y="622"/>
                    </a:cubicBezTo>
                    <a:cubicBezTo>
                      <a:pt x="222" y="595"/>
                      <a:pt x="179" y="554"/>
                      <a:pt x="158" y="550"/>
                    </a:cubicBezTo>
                    <a:cubicBezTo>
                      <a:pt x="149" y="538"/>
                      <a:pt x="138" y="517"/>
                      <a:pt x="127" y="508"/>
                    </a:cubicBezTo>
                    <a:cubicBezTo>
                      <a:pt x="138" y="489"/>
                      <a:pt x="129" y="463"/>
                      <a:pt x="129" y="463"/>
                    </a:cubicBezTo>
                    <a:cubicBezTo>
                      <a:pt x="131" y="444"/>
                      <a:pt x="132" y="432"/>
                      <a:pt x="125" y="415"/>
                    </a:cubicBezTo>
                    <a:cubicBezTo>
                      <a:pt x="134" y="401"/>
                      <a:pt x="133" y="377"/>
                      <a:pt x="125" y="366"/>
                    </a:cubicBezTo>
                    <a:cubicBezTo>
                      <a:pt x="133" y="355"/>
                      <a:pt x="137" y="328"/>
                      <a:pt x="133" y="315"/>
                    </a:cubicBezTo>
                    <a:cubicBezTo>
                      <a:pt x="136" y="302"/>
                      <a:pt x="137" y="291"/>
                      <a:pt x="132" y="276"/>
                    </a:cubicBezTo>
                    <a:cubicBezTo>
                      <a:pt x="142" y="265"/>
                      <a:pt x="132" y="241"/>
                      <a:pt x="128" y="232"/>
                    </a:cubicBezTo>
                    <a:cubicBezTo>
                      <a:pt x="135" y="242"/>
                      <a:pt x="148" y="264"/>
                      <a:pt x="176" y="265"/>
                    </a:cubicBezTo>
                    <a:cubicBezTo>
                      <a:pt x="200" y="285"/>
                      <a:pt x="207" y="280"/>
                      <a:pt x="227" y="282"/>
                    </a:cubicBezTo>
                    <a:cubicBezTo>
                      <a:pt x="233" y="295"/>
                      <a:pt x="272" y="296"/>
                      <a:pt x="282" y="288"/>
                    </a:cubicBezTo>
                    <a:cubicBezTo>
                      <a:pt x="288" y="297"/>
                      <a:pt x="321" y="305"/>
                      <a:pt x="331" y="291"/>
                    </a:cubicBezTo>
                    <a:cubicBezTo>
                      <a:pt x="336" y="294"/>
                      <a:pt x="366" y="302"/>
                      <a:pt x="376" y="289"/>
                    </a:cubicBezTo>
                    <a:cubicBezTo>
                      <a:pt x="384" y="292"/>
                      <a:pt x="413" y="294"/>
                      <a:pt x="422" y="278"/>
                    </a:cubicBezTo>
                    <a:cubicBezTo>
                      <a:pt x="432" y="281"/>
                      <a:pt x="457" y="278"/>
                      <a:pt x="469" y="267"/>
                    </a:cubicBezTo>
                    <a:cubicBezTo>
                      <a:pt x="475" y="274"/>
                      <a:pt x="509" y="250"/>
                      <a:pt x="509" y="239"/>
                    </a:cubicBezTo>
                    <a:cubicBezTo>
                      <a:pt x="514" y="247"/>
                      <a:pt x="537" y="217"/>
                      <a:pt x="541" y="204"/>
                    </a:cubicBezTo>
                    <a:cubicBezTo>
                      <a:pt x="541" y="204"/>
                      <a:pt x="534" y="232"/>
                      <a:pt x="541" y="235"/>
                    </a:cubicBezTo>
                    <a:cubicBezTo>
                      <a:pt x="536" y="238"/>
                      <a:pt x="538" y="275"/>
                      <a:pt x="548" y="280"/>
                    </a:cubicBezTo>
                    <a:cubicBezTo>
                      <a:pt x="541" y="287"/>
                      <a:pt x="547" y="323"/>
                      <a:pt x="556" y="326"/>
                    </a:cubicBezTo>
                    <a:cubicBezTo>
                      <a:pt x="550" y="333"/>
                      <a:pt x="549" y="371"/>
                      <a:pt x="562" y="382"/>
                    </a:cubicBezTo>
                    <a:cubicBezTo>
                      <a:pt x="556" y="397"/>
                      <a:pt x="558" y="421"/>
                      <a:pt x="566" y="425"/>
                    </a:cubicBezTo>
                    <a:cubicBezTo>
                      <a:pt x="562" y="432"/>
                      <a:pt x="564" y="464"/>
                      <a:pt x="577" y="464"/>
                    </a:cubicBezTo>
                    <a:cubicBezTo>
                      <a:pt x="568" y="469"/>
                      <a:pt x="577" y="500"/>
                      <a:pt x="587" y="498"/>
                    </a:cubicBezTo>
                    <a:cubicBezTo>
                      <a:pt x="587" y="498"/>
                      <a:pt x="583" y="504"/>
                      <a:pt x="584" y="511"/>
                    </a:cubicBezTo>
                    <a:cubicBezTo>
                      <a:pt x="585" y="519"/>
                      <a:pt x="589" y="528"/>
                      <a:pt x="595" y="532"/>
                    </a:cubicBezTo>
                    <a:cubicBezTo>
                      <a:pt x="590" y="534"/>
                      <a:pt x="588" y="557"/>
                      <a:pt x="596" y="561"/>
                    </a:cubicBezTo>
                    <a:cubicBezTo>
                      <a:pt x="590" y="560"/>
                      <a:pt x="583" y="584"/>
                      <a:pt x="584" y="592"/>
                    </a:cubicBezTo>
                    <a:cubicBezTo>
                      <a:pt x="579" y="595"/>
                      <a:pt x="574" y="605"/>
                      <a:pt x="578" y="617"/>
                    </a:cubicBezTo>
                    <a:cubicBezTo>
                      <a:pt x="566" y="616"/>
                      <a:pt x="551" y="638"/>
                      <a:pt x="554" y="650"/>
                    </a:cubicBezTo>
                    <a:cubicBezTo>
                      <a:pt x="553" y="650"/>
                      <a:pt x="553" y="650"/>
                      <a:pt x="553" y="650"/>
                    </a:cubicBezTo>
                    <a:cubicBezTo>
                      <a:pt x="545" y="649"/>
                      <a:pt x="525" y="659"/>
                      <a:pt x="517" y="666"/>
                    </a:cubicBezTo>
                    <a:cubicBezTo>
                      <a:pt x="498" y="654"/>
                      <a:pt x="492" y="661"/>
                      <a:pt x="458" y="652"/>
                    </a:cubicBezTo>
                    <a:cubicBezTo>
                      <a:pt x="424" y="643"/>
                      <a:pt x="395" y="598"/>
                      <a:pt x="328" y="646"/>
                    </a:cubicBezTo>
                    <a:cubicBezTo>
                      <a:pt x="271" y="686"/>
                      <a:pt x="287" y="743"/>
                      <a:pt x="298" y="766"/>
                    </a:cubicBezTo>
                    <a:cubicBezTo>
                      <a:pt x="293" y="773"/>
                      <a:pt x="285" y="796"/>
                      <a:pt x="285" y="831"/>
                    </a:cubicBezTo>
                    <a:cubicBezTo>
                      <a:pt x="285" y="861"/>
                      <a:pt x="315" y="899"/>
                      <a:pt x="326" y="914"/>
                    </a:cubicBezTo>
                    <a:cubicBezTo>
                      <a:pt x="339" y="930"/>
                      <a:pt x="347" y="940"/>
                      <a:pt x="347" y="952"/>
                    </a:cubicBezTo>
                    <a:cubicBezTo>
                      <a:pt x="347" y="962"/>
                      <a:pt x="368" y="963"/>
                      <a:pt x="368" y="952"/>
                    </a:cubicBezTo>
                    <a:cubicBezTo>
                      <a:pt x="368" y="938"/>
                      <a:pt x="372" y="932"/>
                      <a:pt x="388" y="909"/>
                    </a:cubicBezTo>
                    <a:cubicBezTo>
                      <a:pt x="405" y="886"/>
                      <a:pt x="419" y="852"/>
                      <a:pt x="418" y="817"/>
                    </a:cubicBezTo>
                    <a:cubicBezTo>
                      <a:pt x="418" y="798"/>
                      <a:pt x="406" y="794"/>
                      <a:pt x="412" y="779"/>
                    </a:cubicBezTo>
                    <a:cubicBezTo>
                      <a:pt x="421" y="758"/>
                      <a:pt x="415" y="750"/>
                      <a:pt x="411" y="737"/>
                    </a:cubicBezTo>
                    <a:cubicBezTo>
                      <a:pt x="421" y="734"/>
                      <a:pt x="459" y="761"/>
                      <a:pt x="483" y="768"/>
                    </a:cubicBezTo>
                    <a:cubicBezTo>
                      <a:pt x="508" y="774"/>
                      <a:pt x="547" y="776"/>
                      <a:pt x="556" y="763"/>
                    </a:cubicBezTo>
                    <a:cubicBezTo>
                      <a:pt x="564" y="766"/>
                      <a:pt x="614" y="731"/>
                      <a:pt x="609" y="712"/>
                    </a:cubicBezTo>
                    <a:cubicBezTo>
                      <a:pt x="625" y="717"/>
                      <a:pt x="657" y="686"/>
                      <a:pt x="648" y="663"/>
                    </a:cubicBezTo>
                    <a:cubicBezTo>
                      <a:pt x="663" y="665"/>
                      <a:pt x="687" y="623"/>
                      <a:pt x="685" y="600"/>
                    </a:cubicBezTo>
                    <a:cubicBezTo>
                      <a:pt x="692" y="601"/>
                      <a:pt x="701" y="561"/>
                      <a:pt x="694" y="550"/>
                    </a:cubicBezTo>
                    <a:close/>
                  </a:path>
                </a:pathLst>
              </a:custGeom>
              <a:solidFill>
                <a:srgbClr val="FADE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89" name="Freeform 2157"/>
              <p:cNvSpPr/>
              <p:nvPr/>
            </p:nvSpPr>
            <p:spPr bwMode="auto">
              <a:xfrm>
                <a:off x="2090" y="2219"/>
                <a:ext cx="140" cy="322"/>
              </a:xfrm>
              <a:custGeom>
                <a:avLst/>
                <a:gdLst>
                  <a:gd name="T0" fmla="*/ 0 w 56"/>
                  <a:gd name="T1" fmla="*/ 170 h 121"/>
                  <a:gd name="T2" fmla="*/ 100 w 56"/>
                  <a:gd name="T3" fmla="*/ 383 h 121"/>
                  <a:gd name="T4" fmla="*/ 133 w 56"/>
                  <a:gd name="T5" fmla="*/ 601 h 121"/>
                  <a:gd name="T6" fmla="*/ 338 w 56"/>
                  <a:gd name="T7" fmla="*/ 857 h 121"/>
                  <a:gd name="T8" fmla="*/ 333 w 56"/>
                  <a:gd name="T9" fmla="*/ 652 h 121"/>
                  <a:gd name="T10" fmla="*/ 208 w 56"/>
                  <a:gd name="T11" fmla="*/ 439 h 121"/>
                  <a:gd name="T12" fmla="*/ 113 w 56"/>
                  <a:gd name="T13" fmla="*/ 255 h 121"/>
                  <a:gd name="T14" fmla="*/ 88 w 56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121"/>
                  <a:gd name="T26" fmla="*/ 56 w 56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121">
                    <a:moveTo>
                      <a:pt x="0" y="24"/>
                    </a:moveTo>
                    <a:cubicBezTo>
                      <a:pt x="7" y="31"/>
                      <a:pt x="11" y="45"/>
                      <a:pt x="16" y="54"/>
                    </a:cubicBezTo>
                    <a:cubicBezTo>
                      <a:pt x="22" y="64"/>
                      <a:pt x="25" y="74"/>
                      <a:pt x="21" y="85"/>
                    </a:cubicBezTo>
                    <a:cubicBezTo>
                      <a:pt x="31" y="85"/>
                      <a:pt x="47" y="113"/>
                      <a:pt x="54" y="121"/>
                    </a:cubicBezTo>
                    <a:cubicBezTo>
                      <a:pt x="52" y="112"/>
                      <a:pt x="56" y="101"/>
                      <a:pt x="53" y="92"/>
                    </a:cubicBezTo>
                    <a:cubicBezTo>
                      <a:pt x="49" y="82"/>
                      <a:pt x="39" y="71"/>
                      <a:pt x="33" y="62"/>
                    </a:cubicBezTo>
                    <a:cubicBezTo>
                      <a:pt x="28" y="54"/>
                      <a:pt x="22" y="45"/>
                      <a:pt x="18" y="36"/>
                    </a:cubicBezTo>
                    <a:cubicBezTo>
                      <a:pt x="14" y="24"/>
                      <a:pt x="18" y="10"/>
                      <a:pt x="14" y="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0" name="Freeform 2158"/>
              <p:cNvSpPr/>
              <p:nvPr/>
            </p:nvSpPr>
            <p:spPr bwMode="auto">
              <a:xfrm>
                <a:off x="2065" y="1827"/>
                <a:ext cx="105" cy="464"/>
              </a:xfrm>
              <a:custGeom>
                <a:avLst/>
                <a:gdLst>
                  <a:gd name="T0" fmla="*/ 125 w 42"/>
                  <a:gd name="T1" fmla="*/ 64 h 174"/>
                  <a:gd name="T2" fmla="*/ 113 w 42"/>
                  <a:gd name="T3" fmla="*/ 291 h 174"/>
                  <a:gd name="T4" fmla="*/ 0 w 42"/>
                  <a:gd name="T5" fmla="*/ 440 h 174"/>
                  <a:gd name="T6" fmla="*/ 93 w 42"/>
                  <a:gd name="T7" fmla="*/ 619 h 174"/>
                  <a:gd name="T8" fmla="*/ 8 w 42"/>
                  <a:gd name="T9" fmla="*/ 824 h 174"/>
                  <a:gd name="T10" fmla="*/ 50 w 42"/>
                  <a:gd name="T11" fmla="*/ 995 h 174"/>
                  <a:gd name="T12" fmla="*/ 33 w 42"/>
                  <a:gd name="T13" fmla="*/ 1237 h 174"/>
                  <a:gd name="T14" fmla="*/ 168 w 42"/>
                  <a:gd name="T15" fmla="*/ 1224 h 174"/>
                  <a:gd name="T16" fmla="*/ 120 w 42"/>
                  <a:gd name="T17" fmla="*/ 840 h 174"/>
                  <a:gd name="T18" fmla="*/ 263 w 42"/>
                  <a:gd name="T19" fmla="*/ 0 h 1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74"/>
                  <a:gd name="T32" fmla="*/ 42 w 42"/>
                  <a:gd name="T33" fmla="*/ 174 h 1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74">
                    <a:moveTo>
                      <a:pt x="20" y="9"/>
                    </a:moveTo>
                    <a:cubicBezTo>
                      <a:pt x="31" y="18"/>
                      <a:pt x="20" y="31"/>
                      <a:pt x="18" y="41"/>
                    </a:cubicBezTo>
                    <a:cubicBezTo>
                      <a:pt x="15" y="57"/>
                      <a:pt x="16" y="57"/>
                      <a:pt x="0" y="62"/>
                    </a:cubicBezTo>
                    <a:cubicBezTo>
                      <a:pt x="13" y="66"/>
                      <a:pt x="15" y="73"/>
                      <a:pt x="15" y="87"/>
                    </a:cubicBezTo>
                    <a:cubicBezTo>
                      <a:pt x="15" y="97"/>
                      <a:pt x="13" y="113"/>
                      <a:pt x="1" y="116"/>
                    </a:cubicBezTo>
                    <a:cubicBezTo>
                      <a:pt x="21" y="107"/>
                      <a:pt x="8" y="135"/>
                      <a:pt x="8" y="140"/>
                    </a:cubicBezTo>
                    <a:cubicBezTo>
                      <a:pt x="7" y="154"/>
                      <a:pt x="18" y="159"/>
                      <a:pt x="5" y="174"/>
                    </a:cubicBezTo>
                    <a:cubicBezTo>
                      <a:pt x="13" y="171"/>
                      <a:pt x="19" y="172"/>
                      <a:pt x="27" y="172"/>
                    </a:cubicBezTo>
                    <a:cubicBezTo>
                      <a:pt x="21" y="154"/>
                      <a:pt x="17" y="137"/>
                      <a:pt x="19" y="118"/>
                    </a:cubicBezTo>
                    <a:cubicBezTo>
                      <a:pt x="22" y="99"/>
                      <a:pt x="40" y="20"/>
                      <a:pt x="42" y="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1" name="Freeform 2159"/>
              <p:cNvSpPr/>
              <p:nvPr/>
            </p:nvSpPr>
            <p:spPr bwMode="auto">
              <a:xfrm>
                <a:off x="2075" y="1320"/>
                <a:ext cx="118" cy="565"/>
              </a:xfrm>
              <a:custGeom>
                <a:avLst/>
                <a:gdLst>
                  <a:gd name="T0" fmla="*/ 0 w 47"/>
                  <a:gd name="T1" fmla="*/ 0 h 212"/>
                  <a:gd name="T2" fmla="*/ 113 w 47"/>
                  <a:gd name="T3" fmla="*/ 107 h 212"/>
                  <a:gd name="T4" fmla="*/ 208 w 47"/>
                  <a:gd name="T5" fmla="*/ 205 h 212"/>
                  <a:gd name="T6" fmla="*/ 284 w 47"/>
                  <a:gd name="T7" fmla="*/ 597 h 212"/>
                  <a:gd name="T8" fmla="*/ 246 w 47"/>
                  <a:gd name="T9" fmla="*/ 1045 h 212"/>
                  <a:gd name="T10" fmla="*/ 188 w 47"/>
                  <a:gd name="T11" fmla="*/ 1506 h 212"/>
                  <a:gd name="T12" fmla="*/ 8 w 47"/>
                  <a:gd name="T13" fmla="*/ 1407 h 212"/>
                  <a:gd name="T14" fmla="*/ 146 w 47"/>
                  <a:gd name="T15" fmla="*/ 1293 h 212"/>
                  <a:gd name="T16" fmla="*/ 151 w 47"/>
                  <a:gd name="T17" fmla="*/ 1007 h 212"/>
                  <a:gd name="T18" fmla="*/ 63 w 47"/>
                  <a:gd name="T19" fmla="*/ 981 h 212"/>
                  <a:gd name="T20" fmla="*/ 25 w 47"/>
                  <a:gd name="T21" fmla="*/ 632 h 212"/>
                  <a:gd name="T22" fmla="*/ 196 w 47"/>
                  <a:gd name="T23" fmla="*/ 469 h 212"/>
                  <a:gd name="T24" fmla="*/ 196 w 47"/>
                  <a:gd name="T25" fmla="*/ 341 h 212"/>
                  <a:gd name="T26" fmla="*/ 108 w 47"/>
                  <a:gd name="T27" fmla="*/ 306 h 212"/>
                  <a:gd name="T28" fmla="*/ 50 w 47"/>
                  <a:gd name="T29" fmla="*/ 77 h 2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212"/>
                  <a:gd name="T47" fmla="*/ 47 w 47"/>
                  <a:gd name="T48" fmla="*/ 212 h 2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212">
                    <a:moveTo>
                      <a:pt x="0" y="0"/>
                    </a:moveTo>
                    <a:cubicBezTo>
                      <a:pt x="3" y="11"/>
                      <a:pt x="11" y="10"/>
                      <a:pt x="18" y="15"/>
                    </a:cubicBezTo>
                    <a:cubicBezTo>
                      <a:pt x="23" y="18"/>
                      <a:pt x="29" y="25"/>
                      <a:pt x="33" y="29"/>
                    </a:cubicBezTo>
                    <a:cubicBezTo>
                      <a:pt x="47" y="43"/>
                      <a:pt x="47" y="65"/>
                      <a:pt x="45" y="84"/>
                    </a:cubicBezTo>
                    <a:cubicBezTo>
                      <a:pt x="42" y="106"/>
                      <a:pt x="38" y="125"/>
                      <a:pt x="39" y="147"/>
                    </a:cubicBezTo>
                    <a:cubicBezTo>
                      <a:pt x="40" y="169"/>
                      <a:pt x="38" y="190"/>
                      <a:pt x="30" y="212"/>
                    </a:cubicBezTo>
                    <a:cubicBezTo>
                      <a:pt x="29" y="201"/>
                      <a:pt x="10" y="198"/>
                      <a:pt x="1" y="198"/>
                    </a:cubicBezTo>
                    <a:cubicBezTo>
                      <a:pt x="15" y="193"/>
                      <a:pt x="19" y="194"/>
                      <a:pt x="23" y="182"/>
                    </a:cubicBezTo>
                    <a:cubicBezTo>
                      <a:pt x="25" y="175"/>
                      <a:pt x="25" y="149"/>
                      <a:pt x="24" y="142"/>
                    </a:cubicBezTo>
                    <a:cubicBezTo>
                      <a:pt x="22" y="133"/>
                      <a:pt x="19" y="135"/>
                      <a:pt x="10" y="138"/>
                    </a:cubicBezTo>
                    <a:cubicBezTo>
                      <a:pt x="33" y="128"/>
                      <a:pt x="30" y="71"/>
                      <a:pt x="4" y="89"/>
                    </a:cubicBezTo>
                    <a:cubicBezTo>
                      <a:pt x="11" y="79"/>
                      <a:pt x="26" y="78"/>
                      <a:pt x="31" y="66"/>
                    </a:cubicBezTo>
                    <a:cubicBezTo>
                      <a:pt x="33" y="62"/>
                      <a:pt x="33" y="52"/>
                      <a:pt x="31" y="48"/>
                    </a:cubicBezTo>
                    <a:cubicBezTo>
                      <a:pt x="27" y="41"/>
                      <a:pt x="24" y="44"/>
                      <a:pt x="17" y="43"/>
                    </a:cubicBezTo>
                    <a:cubicBezTo>
                      <a:pt x="28" y="29"/>
                      <a:pt x="6" y="25"/>
                      <a:pt x="8" y="11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2" name="Freeform 2160"/>
              <p:cNvSpPr/>
              <p:nvPr/>
            </p:nvSpPr>
            <p:spPr bwMode="auto">
              <a:xfrm>
                <a:off x="2180" y="1429"/>
                <a:ext cx="83" cy="315"/>
              </a:xfrm>
              <a:custGeom>
                <a:avLst/>
                <a:gdLst>
                  <a:gd name="T0" fmla="*/ 209 w 33"/>
                  <a:gd name="T1" fmla="*/ 222 h 118"/>
                  <a:gd name="T2" fmla="*/ 96 w 33"/>
                  <a:gd name="T3" fmla="*/ 507 h 118"/>
                  <a:gd name="T4" fmla="*/ 88 w 33"/>
                  <a:gd name="T5" fmla="*/ 678 h 118"/>
                  <a:gd name="T6" fmla="*/ 33 w 33"/>
                  <a:gd name="T7" fmla="*/ 841 h 118"/>
                  <a:gd name="T8" fmla="*/ 13 w 33"/>
                  <a:gd name="T9" fmla="*/ 363 h 118"/>
                  <a:gd name="T10" fmla="*/ 45 w 33"/>
                  <a:gd name="T11" fmla="*/ 141 h 118"/>
                  <a:gd name="T12" fmla="*/ 45 w 33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18"/>
                  <a:gd name="T23" fmla="*/ 33 w 33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18">
                    <a:moveTo>
                      <a:pt x="33" y="31"/>
                    </a:moveTo>
                    <a:cubicBezTo>
                      <a:pt x="16" y="27"/>
                      <a:pt x="15" y="60"/>
                      <a:pt x="15" y="71"/>
                    </a:cubicBezTo>
                    <a:cubicBezTo>
                      <a:pt x="16" y="80"/>
                      <a:pt x="17" y="86"/>
                      <a:pt x="14" y="95"/>
                    </a:cubicBezTo>
                    <a:cubicBezTo>
                      <a:pt x="11" y="103"/>
                      <a:pt x="8" y="110"/>
                      <a:pt x="5" y="118"/>
                    </a:cubicBezTo>
                    <a:cubicBezTo>
                      <a:pt x="0" y="96"/>
                      <a:pt x="1" y="73"/>
                      <a:pt x="2" y="51"/>
                    </a:cubicBezTo>
                    <a:cubicBezTo>
                      <a:pt x="3" y="40"/>
                      <a:pt x="6" y="30"/>
                      <a:pt x="7" y="20"/>
                    </a:cubicBezTo>
                    <a:cubicBezTo>
                      <a:pt x="8" y="13"/>
                      <a:pt x="4" y="6"/>
                      <a:pt x="7" y="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3" name="Freeform 2161"/>
              <p:cNvSpPr/>
              <p:nvPr/>
            </p:nvSpPr>
            <p:spPr bwMode="auto">
              <a:xfrm>
                <a:off x="3195" y="2208"/>
                <a:ext cx="433" cy="517"/>
              </a:xfrm>
              <a:custGeom>
                <a:avLst/>
                <a:gdLst>
                  <a:gd name="T0" fmla="*/ 671 w 173"/>
                  <a:gd name="T1" fmla="*/ 1258 h 194"/>
                  <a:gd name="T2" fmla="*/ 483 w 173"/>
                  <a:gd name="T3" fmla="*/ 1327 h 194"/>
                  <a:gd name="T4" fmla="*/ 275 w 173"/>
                  <a:gd name="T5" fmla="*/ 1370 h 194"/>
                  <a:gd name="T6" fmla="*/ 108 w 173"/>
                  <a:gd name="T7" fmla="*/ 1378 h 194"/>
                  <a:gd name="T8" fmla="*/ 0 w 173"/>
                  <a:gd name="T9" fmla="*/ 1300 h 194"/>
                  <a:gd name="T10" fmla="*/ 258 w 173"/>
                  <a:gd name="T11" fmla="*/ 1263 h 194"/>
                  <a:gd name="T12" fmla="*/ 521 w 173"/>
                  <a:gd name="T13" fmla="*/ 1199 h 194"/>
                  <a:gd name="T14" fmla="*/ 646 w 173"/>
                  <a:gd name="T15" fmla="*/ 1130 h 194"/>
                  <a:gd name="T16" fmla="*/ 758 w 173"/>
                  <a:gd name="T17" fmla="*/ 1007 h 194"/>
                  <a:gd name="T18" fmla="*/ 851 w 173"/>
                  <a:gd name="T19" fmla="*/ 789 h 194"/>
                  <a:gd name="T20" fmla="*/ 959 w 173"/>
                  <a:gd name="T21" fmla="*/ 520 h 194"/>
                  <a:gd name="T22" fmla="*/ 989 w 173"/>
                  <a:gd name="T23" fmla="*/ 248 h 194"/>
                  <a:gd name="T24" fmla="*/ 996 w 173"/>
                  <a:gd name="T25" fmla="*/ 8 h 194"/>
                  <a:gd name="T26" fmla="*/ 1064 w 173"/>
                  <a:gd name="T27" fmla="*/ 0 h 194"/>
                  <a:gd name="T28" fmla="*/ 1084 w 173"/>
                  <a:gd name="T29" fmla="*/ 541 h 194"/>
                  <a:gd name="T30" fmla="*/ 984 w 173"/>
                  <a:gd name="T31" fmla="*/ 845 h 194"/>
                  <a:gd name="T32" fmla="*/ 909 w 173"/>
                  <a:gd name="T33" fmla="*/ 1015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3"/>
                  <a:gd name="T52" fmla="*/ 0 h 194"/>
                  <a:gd name="T53" fmla="*/ 173 w 173"/>
                  <a:gd name="T54" fmla="*/ 194 h 1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3" h="194">
                    <a:moveTo>
                      <a:pt x="107" y="177"/>
                    </a:moveTo>
                    <a:cubicBezTo>
                      <a:pt x="97" y="180"/>
                      <a:pt x="87" y="183"/>
                      <a:pt x="77" y="187"/>
                    </a:cubicBezTo>
                    <a:cubicBezTo>
                      <a:pt x="66" y="192"/>
                      <a:pt x="56" y="191"/>
                      <a:pt x="44" y="193"/>
                    </a:cubicBezTo>
                    <a:cubicBezTo>
                      <a:pt x="35" y="194"/>
                      <a:pt x="26" y="194"/>
                      <a:pt x="17" y="194"/>
                    </a:cubicBezTo>
                    <a:cubicBezTo>
                      <a:pt x="8" y="194"/>
                      <a:pt x="5" y="190"/>
                      <a:pt x="0" y="183"/>
                    </a:cubicBezTo>
                    <a:cubicBezTo>
                      <a:pt x="7" y="191"/>
                      <a:pt x="34" y="186"/>
                      <a:pt x="41" y="178"/>
                    </a:cubicBezTo>
                    <a:cubicBezTo>
                      <a:pt x="50" y="193"/>
                      <a:pt x="77" y="180"/>
                      <a:pt x="83" y="169"/>
                    </a:cubicBezTo>
                    <a:cubicBezTo>
                      <a:pt x="93" y="175"/>
                      <a:pt x="96" y="163"/>
                      <a:pt x="103" y="159"/>
                    </a:cubicBezTo>
                    <a:cubicBezTo>
                      <a:pt x="109" y="155"/>
                      <a:pt x="124" y="151"/>
                      <a:pt x="121" y="142"/>
                    </a:cubicBezTo>
                    <a:cubicBezTo>
                      <a:pt x="136" y="146"/>
                      <a:pt x="143" y="121"/>
                      <a:pt x="136" y="111"/>
                    </a:cubicBezTo>
                    <a:cubicBezTo>
                      <a:pt x="152" y="103"/>
                      <a:pt x="155" y="91"/>
                      <a:pt x="153" y="73"/>
                    </a:cubicBezTo>
                    <a:cubicBezTo>
                      <a:pt x="163" y="69"/>
                      <a:pt x="167" y="41"/>
                      <a:pt x="158" y="35"/>
                    </a:cubicBezTo>
                    <a:cubicBezTo>
                      <a:pt x="165" y="25"/>
                      <a:pt x="158" y="12"/>
                      <a:pt x="159" y="1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3" y="76"/>
                      <a:pt x="173" y="76"/>
                      <a:pt x="173" y="76"/>
                    </a:cubicBezTo>
                    <a:cubicBezTo>
                      <a:pt x="157" y="119"/>
                      <a:pt x="157" y="119"/>
                      <a:pt x="157" y="119"/>
                    </a:cubicBezTo>
                    <a:cubicBezTo>
                      <a:pt x="145" y="143"/>
                      <a:pt x="145" y="143"/>
                      <a:pt x="145" y="143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4" name="Freeform 2162"/>
              <p:cNvSpPr/>
              <p:nvPr/>
            </p:nvSpPr>
            <p:spPr bwMode="auto">
              <a:xfrm>
                <a:off x="3363" y="1120"/>
                <a:ext cx="282" cy="1184"/>
              </a:xfrm>
              <a:custGeom>
                <a:avLst/>
                <a:gdLst>
                  <a:gd name="T0" fmla="*/ 0 w 113"/>
                  <a:gd name="T1" fmla="*/ 797 h 444"/>
                  <a:gd name="T2" fmla="*/ 230 w 113"/>
                  <a:gd name="T3" fmla="*/ 733 h 444"/>
                  <a:gd name="T4" fmla="*/ 205 w 113"/>
                  <a:gd name="T5" fmla="*/ 973 h 444"/>
                  <a:gd name="T6" fmla="*/ 275 w 113"/>
                  <a:gd name="T7" fmla="*/ 1152 h 444"/>
                  <a:gd name="T8" fmla="*/ 250 w 113"/>
                  <a:gd name="T9" fmla="*/ 1331 h 444"/>
                  <a:gd name="T10" fmla="*/ 280 w 113"/>
                  <a:gd name="T11" fmla="*/ 1664 h 444"/>
                  <a:gd name="T12" fmla="*/ 342 w 113"/>
                  <a:gd name="T13" fmla="*/ 1856 h 444"/>
                  <a:gd name="T14" fmla="*/ 312 w 113"/>
                  <a:gd name="T15" fmla="*/ 2040 h 444"/>
                  <a:gd name="T16" fmla="*/ 349 w 113"/>
                  <a:gd name="T17" fmla="*/ 2355 h 444"/>
                  <a:gd name="T18" fmla="*/ 429 w 113"/>
                  <a:gd name="T19" fmla="*/ 2467 h 444"/>
                  <a:gd name="T20" fmla="*/ 424 w 113"/>
                  <a:gd name="T21" fmla="*/ 2637 h 444"/>
                  <a:gd name="T22" fmla="*/ 524 w 113"/>
                  <a:gd name="T23" fmla="*/ 2880 h 444"/>
                  <a:gd name="T24" fmla="*/ 604 w 113"/>
                  <a:gd name="T25" fmla="*/ 3157 h 444"/>
                  <a:gd name="T26" fmla="*/ 636 w 113"/>
                  <a:gd name="T27" fmla="*/ 2851 h 444"/>
                  <a:gd name="T28" fmla="*/ 542 w 113"/>
                  <a:gd name="T29" fmla="*/ 2403 h 444"/>
                  <a:gd name="T30" fmla="*/ 379 w 113"/>
                  <a:gd name="T31" fmla="*/ 1344 h 444"/>
                  <a:gd name="T32" fmla="*/ 374 w 113"/>
                  <a:gd name="T33" fmla="*/ 853 h 444"/>
                  <a:gd name="T34" fmla="*/ 392 w 113"/>
                  <a:gd name="T35" fmla="*/ 627 h 444"/>
                  <a:gd name="T36" fmla="*/ 442 w 113"/>
                  <a:gd name="T37" fmla="*/ 419 h 444"/>
                  <a:gd name="T38" fmla="*/ 437 w 113"/>
                  <a:gd name="T39" fmla="*/ 157 h 444"/>
                  <a:gd name="T40" fmla="*/ 374 w 113"/>
                  <a:gd name="T41" fmla="*/ 0 h 444"/>
                  <a:gd name="T42" fmla="*/ 275 w 113"/>
                  <a:gd name="T43" fmla="*/ 333 h 444"/>
                  <a:gd name="T44" fmla="*/ 100 w 113"/>
                  <a:gd name="T45" fmla="*/ 619 h 444"/>
                  <a:gd name="T46" fmla="*/ 62 w 113"/>
                  <a:gd name="T47" fmla="*/ 717 h 4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3"/>
                  <a:gd name="T73" fmla="*/ 0 h 444"/>
                  <a:gd name="T74" fmla="*/ 113 w 113"/>
                  <a:gd name="T75" fmla="*/ 444 h 4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3" h="444">
                    <a:moveTo>
                      <a:pt x="0" y="112"/>
                    </a:moveTo>
                    <a:cubicBezTo>
                      <a:pt x="8" y="107"/>
                      <a:pt x="27" y="92"/>
                      <a:pt x="37" y="103"/>
                    </a:cubicBezTo>
                    <a:cubicBezTo>
                      <a:pt x="45" y="111"/>
                      <a:pt x="43" y="132"/>
                      <a:pt x="33" y="137"/>
                    </a:cubicBezTo>
                    <a:cubicBezTo>
                      <a:pt x="43" y="141"/>
                      <a:pt x="43" y="153"/>
                      <a:pt x="44" y="162"/>
                    </a:cubicBezTo>
                    <a:cubicBezTo>
                      <a:pt x="45" y="171"/>
                      <a:pt x="48" y="181"/>
                      <a:pt x="40" y="187"/>
                    </a:cubicBezTo>
                    <a:cubicBezTo>
                      <a:pt x="47" y="186"/>
                      <a:pt x="51" y="228"/>
                      <a:pt x="45" y="234"/>
                    </a:cubicBezTo>
                    <a:cubicBezTo>
                      <a:pt x="53" y="232"/>
                      <a:pt x="55" y="255"/>
                      <a:pt x="55" y="261"/>
                    </a:cubicBezTo>
                    <a:cubicBezTo>
                      <a:pt x="55" y="270"/>
                      <a:pt x="54" y="279"/>
                      <a:pt x="50" y="287"/>
                    </a:cubicBezTo>
                    <a:cubicBezTo>
                      <a:pt x="62" y="291"/>
                      <a:pt x="61" y="323"/>
                      <a:pt x="56" y="331"/>
                    </a:cubicBezTo>
                    <a:cubicBezTo>
                      <a:pt x="59" y="323"/>
                      <a:pt x="68" y="344"/>
                      <a:pt x="69" y="347"/>
                    </a:cubicBezTo>
                    <a:cubicBezTo>
                      <a:pt x="71" y="354"/>
                      <a:pt x="73" y="364"/>
                      <a:pt x="68" y="371"/>
                    </a:cubicBezTo>
                    <a:cubicBezTo>
                      <a:pt x="79" y="367"/>
                      <a:pt x="90" y="397"/>
                      <a:pt x="84" y="405"/>
                    </a:cubicBezTo>
                    <a:cubicBezTo>
                      <a:pt x="97" y="415"/>
                      <a:pt x="101" y="429"/>
                      <a:pt x="97" y="444"/>
                    </a:cubicBezTo>
                    <a:cubicBezTo>
                      <a:pt x="113" y="438"/>
                      <a:pt x="103" y="414"/>
                      <a:pt x="102" y="401"/>
                    </a:cubicBezTo>
                    <a:cubicBezTo>
                      <a:pt x="101" y="380"/>
                      <a:pt x="93" y="358"/>
                      <a:pt x="87" y="338"/>
                    </a:cubicBezTo>
                    <a:cubicBezTo>
                      <a:pt x="73" y="289"/>
                      <a:pt x="65" y="240"/>
                      <a:pt x="61" y="189"/>
                    </a:cubicBezTo>
                    <a:cubicBezTo>
                      <a:pt x="59" y="167"/>
                      <a:pt x="56" y="142"/>
                      <a:pt x="60" y="120"/>
                    </a:cubicBezTo>
                    <a:cubicBezTo>
                      <a:pt x="61" y="109"/>
                      <a:pt x="61" y="99"/>
                      <a:pt x="63" y="88"/>
                    </a:cubicBezTo>
                    <a:cubicBezTo>
                      <a:pt x="65" y="78"/>
                      <a:pt x="70" y="69"/>
                      <a:pt x="71" y="59"/>
                    </a:cubicBezTo>
                    <a:cubicBezTo>
                      <a:pt x="72" y="47"/>
                      <a:pt x="72" y="33"/>
                      <a:pt x="70" y="22"/>
                    </a:cubicBezTo>
                    <a:cubicBezTo>
                      <a:pt x="69" y="16"/>
                      <a:pt x="67" y="1"/>
                      <a:pt x="60" y="0"/>
                    </a:cubicBezTo>
                    <a:cubicBezTo>
                      <a:pt x="67" y="19"/>
                      <a:pt x="51" y="33"/>
                      <a:pt x="44" y="47"/>
                    </a:cubicBezTo>
                    <a:cubicBezTo>
                      <a:pt x="38" y="58"/>
                      <a:pt x="31" y="86"/>
                      <a:pt x="16" y="87"/>
                    </a:cubicBezTo>
                    <a:cubicBezTo>
                      <a:pt x="16" y="91"/>
                      <a:pt x="12" y="97"/>
                      <a:pt x="10" y="101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5" name="Freeform 2163"/>
              <p:cNvSpPr/>
              <p:nvPr/>
            </p:nvSpPr>
            <p:spPr bwMode="auto">
              <a:xfrm>
                <a:off x="2483" y="2595"/>
                <a:ext cx="195" cy="82"/>
              </a:xfrm>
              <a:custGeom>
                <a:avLst/>
                <a:gdLst>
                  <a:gd name="T0" fmla="*/ 25 w 78"/>
                  <a:gd name="T1" fmla="*/ 21 h 31"/>
                  <a:gd name="T2" fmla="*/ 8 w 78"/>
                  <a:gd name="T3" fmla="*/ 63 h 31"/>
                  <a:gd name="T4" fmla="*/ 43 w 78"/>
                  <a:gd name="T5" fmla="*/ 90 h 31"/>
                  <a:gd name="T6" fmla="*/ 93 w 78"/>
                  <a:gd name="T7" fmla="*/ 127 h 31"/>
                  <a:gd name="T8" fmla="*/ 280 w 78"/>
                  <a:gd name="T9" fmla="*/ 183 h 31"/>
                  <a:gd name="T10" fmla="*/ 433 w 78"/>
                  <a:gd name="T11" fmla="*/ 111 h 31"/>
                  <a:gd name="T12" fmla="*/ 483 w 78"/>
                  <a:gd name="T13" fmla="*/ 69 h 31"/>
                  <a:gd name="T14" fmla="*/ 470 w 78"/>
                  <a:gd name="T15" fmla="*/ 21 h 31"/>
                  <a:gd name="T16" fmla="*/ 400 w 78"/>
                  <a:gd name="T17" fmla="*/ 34 h 31"/>
                  <a:gd name="T18" fmla="*/ 263 w 78"/>
                  <a:gd name="T19" fmla="*/ 111 h 31"/>
                  <a:gd name="T20" fmla="*/ 138 w 78"/>
                  <a:gd name="T21" fmla="*/ 63 h 31"/>
                  <a:gd name="T22" fmla="*/ 25 w 78"/>
                  <a:gd name="T23" fmla="*/ 2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31"/>
                  <a:gd name="T38" fmla="*/ 78 w 78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31">
                    <a:moveTo>
                      <a:pt x="4" y="3"/>
                    </a:moveTo>
                    <a:cubicBezTo>
                      <a:pt x="1" y="3"/>
                      <a:pt x="0" y="6"/>
                      <a:pt x="1" y="9"/>
                    </a:cubicBezTo>
                    <a:cubicBezTo>
                      <a:pt x="1" y="12"/>
                      <a:pt x="4" y="14"/>
                      <a:pt x="7" y="13"/>
                    </a:cubicBezTo>
                    <a:cubicBezTo>
                      <a:pt x="9" y="13"/>
                      <a:pt x="11" y="14"/>
                      <a:pt x="15" y="18"/>
                    </a:cubicBezTo>
                    <a:cubicBezTo>
                      <a:pt x="22" y="23"/>
                      <a:pt x="31" y="31"/>
                      <a:pt x="45" y="26"/>
                    </a:cubicBezTo>
                    <a:cubicBezTo>
                      <a:pt x="57" y="22"/>
                      <a:pt x="65" y="19"/>
                      <a:pt x="69" y="16"/>
                    </a:cubicBezTo>
                    <a:cubicBezTo>
                      <a:pt x="69" y="16"/>
                      <a:pt x="76" y="12"/>
                      <a:pt x="77" y="10"/>
                    </a:cubicBezTo>
                    <a:cubicBezTo>
                      <a:pt x="78" y="7"/>
                      <a:pt x="78" y="4"/>
                      <a:pt x="75" y="3"/>
                    </a:cubicBezTo>
                    <a:cubicBezTo>
                      <a:pt x="71" y="1"/>
                      <a:pt x="68" y="3"/>
                      <a:pt x="64" y="5"/>
                    </a:cubicBezTo>
                    <a:cubicBezTo>
                      <a:pt x="60" y="8"/>
                      <a:pt x="53" y="12"/>
                      <a:pt x="42" y="16"/>
                    </a:cubicBezTo>
                    <a:cubicBezTo>
                      <a:pt x="33" y="18"/>
                      <a:pt x="28" y="14"/>
                      <a:pt x="22" y="9"/>
                    </a:cubicBezTo>
                    <a:cubicBezTo>
                      <a:pt x="17" y="5"/>
                      <a:pt x="11" y="0"/>
                      <a:pt x="4" y="3"/>
                    </a:cubicBezTo>
                    <a:close/>
                  </a:path>
                </a:pathLst>
              </a:custGeom>
              <a:solidFill>
                <a:srgbClr val="FADE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6" name="Freeform 2164"/>
              <p:cNvSpPr/>
              <p:nvPr/>
            </p:nvSpPr>
            <p:spPr bwMode="auto">
              <a:xfrm>
                <a:off x="2100" y="1395"/>
                <a:ext cx="403" cy="1261"/>
              </a:xfrm>
              <a:custGeom>
                <a:avLst/>
                <a:gdLst>
                  <a:gd name="T0" fmla="*/ 1001 w 161"/>
                  <a:gd name="T1" fmla="*/ 3290 h 473"/>
                  <a:gd name="T2" fmla="*/ 964 w 161"/>
                  <a:gd name="T3" fmla="*/ 3263 h 473"/>
                  <a:gd name="T4" fmla="*/ 984 w 161"/>
                  <a:gd name="T5" fmla="*/ 3220 h 473"/>
                  <a:gd name="T6" fmla="*/ 783 w 161"/>
                  <a:gd name="T7" fmla="*/ 3220 h 473"/>
                  <a:gd name="T8" fmla="*/ 451 w 161"/>
                  <a:gd name="T9" fmla="*/ 2949 h 473"/>
                  <a:gd name="T10" fmla="*/ 275 w 161"/>
                  <a:gd name="T11" fmla="*/ 2709 h 473"/>
                  <a:gd name="T12" fmla="*/ 150 w 161"/>
                  <a:gd name="T13" fmla="*/ 2394 h 473"/>
                  <a:gd name="T14" fmla="*/ 113 w 161"/>
                  <a:gd name="T15" fmla="*/ 2159 h 473"/>
                  <a:gd name="T16" fmla="*/ 108 w 161"/>
                  <a:gd name="T17" fmla="*/ 1903 h 473"/>
                  <a:gd name="T18" fmla="*/ 125 w 161"/>
                  <a:gd name="T19" fmla="*/ 1728 h 473"/>
                  <a:gd name="T20" fmla="*/ 163 w 161"/>
                  <a:gd name="T21" fmla="*/ 1514 h 473"/>
                  <a:gd name="T22" fmla="*/ 195 w 161"/>
                  <a:gd name="T23" fmla="*/ 1421 h 473"/>
                  <a:gd name="T24" fmla="*/ 233 w 161"/>
                  <a:gd name="T25" fmla="*/ 1165 h 473"/>
                  <a:gd name="T26" fmla="*/ 245 w 161"/>
                  <a:gd name="T27" fmla="*/ 1002 h 473"/>
                  <a:gd name="T28" fmla="*/ 270 w 161"/>
                  <a:gd name="T29" fmla="*/ 802 h 473"/>
                  <a:gd name="T30" fmla="*/ 258 w 161"/>
                  <a:gd name="T31" fmla="*/ 541 h 473"/>
                  <a:gd name="T32" fmla="*/ 270 w 161"/>
                  <a:gd name="T33" fmla="*/ 243 h 473"/>
                  <a:gd name="T34" fmla="*/ 250 w 161"/>
                  <a:gd name="T35" fmla="*/ 56 h 473"/>
                  <a:gd name="T36" fmla="*/ 138 w 161"/>
                  <a:gd name="T37" fmla="*/ 0 h 473"/>
                  <a:gd name="T38" fmla="*/ 175 w 161"/>
                  <a:gd name="T39" fmla="*/ 99 h 473"/>
                  <a:gd name="T40" fmla="*/ 188 w 161"/>
                  <a:gd name="T41" fmla="*/ 349 h 473"/>
                  <a:gd name="T42" fmla="*/ 170 w 161"/>
                  <a:gd name="T43" fmla="*/ 512 h 473"/>
                  <a:gd name="T44" fmla="*/ 170 w 161"/>
                  <a:gd name="T45" fmla="*/ 696 h 473"/>
                  <a:gd name="T46" fmla="*/ 163 w 161"/>
                  <a:gd name="T47" fmla="*/ 810 h 473"/>
                  <a:gd name="T48" fmla="*/ 138 w 161"/>
                  <a:gd name="T49" fmla="*/ 989 h 473"/>
                  <a:gd name="T50" fmla="*/ 133 w 161"/>
                  <a:gd name="T51" fmla="*/ 1258 h 473"/>
                  <a:gd name="T52" fmla="*/ 83 w 161"/>
                  <a:gd name="T53" fmla="*/ 1437 h 473"/>
                  <a:gd name="T54" fmla="*/ 75 w 161"/>
                  <a:gd name="T55" fmla="*/ 1608 h 473"/>
                  <a:gd name="T56" fmla="*/ 58 w 161"/>
                  <a:gd name="T57" fmla="*/ 1762 h 473"/>
                  <a:gd name="T58" fmla="*/ 33 w 161"/>
                  <a:gd name="T59" fmla="*/ 1983 h 473"/>
                  <a:gd name="T60" fmla="*/ 8 w 161"/>
                  <a:gd name="T61" fmla="*/ 2197 h 473"/>
                  <a:gd name="T62" fmla="*/ 38 w 161"/>
                  <a:gd name="T63" fmla="*/ 2295 h 473"/>
                  <a:gd name="T64" fmla="*/ 100 w 161"/>
                  <a:gd name="T65" fmla="*/ 2543 h 473"/>
                  <a:gd name="T66" fmla="*/ 220 w 161"/>
                  <a:gd name="T67" fmla="*/ 2773 h 473"/>
                  <a:gd name="T68" fmla="*/ 320 w 161"/>
                  <a:gd name="T69" fmla="*/ 2957 h 473"/>
                  <a:gd name="T70" fmla="*/ 421 w 161"/>
                  <a:gd name="T71" fmla="*/ 3063 h 473"/>
                  <a:gd name="T72" fmla="*/ 508 w 161"/>
                  <a:gd name="T73" fmla="*/ 3170 h 473"/>
                  <a:gd name="T74" fmla="*/ 946 w 161"/>
                  <a:gd name="T75" fmla="*/ 3332 h 473"/>
                  <a:gd name="T76" fmla="*/ 1009 w 161"/>
                  <a:gd name="T77" fmla="*/ 3290 h 473"/>
                  <a:gd name="T78" fmla="*/ 1001 w 161"/>
                  <a:gd name="T79" fmla="*/ 3290 h 4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1"/>
                  <a:gd name="T121" fmla="*/ 0 h 473"/>
                  <a:gd name="T122" fmla="*/ 161 w 161"/>
                  <a:gd name="T123" fmla="*/ 473 h 4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1" h="473">
                    <a:moveTo>
                      <a:pt x="160" y="463"/>
                    </a:moveTo>
                    <a:cubicBezTo>
                      <a:pt x="157" y="464"/>
                      <a:pt x="154" y="462"/>
                      <a:pt x="154" y="459"/>
                    </a:cubicBezTo>
                    <a:cubicBezTo>
                      <a:pt x="153" y="456"/>
                      <a:pt x="154" y="453"/>
                      <a:pt x="157" y="453"/>
                    </a:cubicBezTo>
                    <a:cubicBezTo>
                      <a:pt x="157" y="453"/>
                      <a:pt x="140" y="458"/>
                      <a:pt x="125" y="453"/>
                    </a:cubicBezTo>
                    <a:cubicBezTo>
                      <a:pt x="110" y="448"/>
                      <a:pt x="79" y="422"/>
                      <a:pt x="72" y="415"/>
                    </a:cubicBezTo>
                    <a:cubicBezTo>
                      <a:pt x="65" y="408"/>
                      <a:pt x="52" y="385"/>
                      <a:pt x="44" y="381"/>
                    </a:cubicBezTo>
                    <a:cubicBezTo>
                      <a:pt x="35" y="378"/>
                      <a:pt x="22" y="346"/>
                      <a:pt x="24" y="337"/>
                    </a:cubicBezTo>
                    <a:cubicBezTo>
                      <a:pt x="25" y="329"/>
                      <a:pt x="22" y="310"/>
                      <a:pt x="18" y="304"/>
                    </a:cubicBezTo>
                    <a:cubicBezTo>
                      <a:pt x="15" y="297"/>
                      <a:pt x="13" y="273"/>
                      <a:pt x="17" y="268"/>
                    </a:cubicBezTo>
                    <a:cubicBezTo>
                      <a:pt x="21" y="262"/>
                      <a:pt x="21" y="248"/>
                      <a:pt x="20" y="243"/>
                    </a:cubicBezTo>
                    <a:cubicBezTo>
                      <a:pt x="20" y="237"/>
                      <a:pt x="24" y="217"/>
                      <a:pt x="26" y="213"/>
                    </a:cubicBezTo>
                    <a:cubicBezTo>
                      <a:pt x="28" y="209"/>
                      <a:pt x="31" y="207"/>
                      <a:pt x="31" y="200"/>
                    </a:cubicBezTo>
                    <a:cubicBezTo>
                      <a:pt x="31" y="192"/>
                      <a:pt x="29" y="172"/>
                      <a:pt x="37" y="164"/>
                    </a:cubicBezTo>
                    <a:cubicBezTo>
                      <a:pt x="44" y="155"/>
                      <a:pt x="40" y="149"/>
                      <a:pt x="39" y="141"/>
                    </a:cubicBezTo>
                    <a:cubicBezTo>
                      <a:pt x="37" y="133"/>
                      <a:pt x="39" y="125"/>
                      <a:pt x="43" y="113"/>
                    </a:cubicBezTo>
                    <a:cubicBezTo>
                      <a:pt x="47" y="102"/>
                      <a:pt x="37" y="89"/>
                      <a:pt x="41" y="76"/>
                    </a:cubicBezTo>
                    <a:cubicBezTo>
                      <a:pt x="44" y="62"/>
                      <a:pt x="44" y="45"/>
                      <a:pt x="43" y="34"/>
                    </a:cubicBezTo>
                    <a:cubicBezTo>
                      <a:pt x="42" y="27"/>
                      <a:pt x="41" y="15"/>
                      <a:pt x="40" y="8"/>
                    </a:cubicBezTo>
                    <a:cubicBezTo>
                      <a:pt x="34" y="7"/>
                      <a:pt x="28" y="4"/>
                      <a:pt x="22" y="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24"/>
                      <a:pt x="30" y="37"/>
                      <a:pt x="30" y="49"/>
                    </a:cubicBezTo>
                    <a:cubicBezTo>
                      <a:pt x="30" y="57"/>
                      <a:pt x="27" y="66"/>
                      <a:pt x="27" y="72"/>
                    </a:cubicBezTo>
                    <a:cubicBezTo>
                      <a:pt x="26" y="80"/>
                      <a:pt x="27" y="89"/>
                      <a:pt x="27" y="98"/>
                    </a:cubicBezTo>
                    <a:cubicBezTo>
                      <a:pt x="26" y="105"/>
                      <a:pt x="26" y="111"/>
                      <a:pt x="26" y="114"/>
                    </a:cubicBezTo>
                    <a:cubicBezTo>
                      <a:pt x="26" y="117"/>
                      <a:pt x="23" y="128"/>
                      <a:pt x="22" y="139"/>
                    </a:cubicBezTo>
                    <a:cubicBezTo>
                      <a:pt x="21" y="154"/>
                      <a:pt x="23" y="170"/>
                      <a:pt x="21" y="177"/>
                    </a:cubicBezTo>
                    <a:cubicBezTo>
                      <a:pt x="20" y="181"/>
                      <a:pt x="14" y="192"/>
                      <a:pt x="13" y="202"/>
                    </a:cubicBezTo>
                    <a:cubicBezTo>
                      <a:pt x="11" y="210"/>
                      <a:pt x="14" y="218"/>
                      <a:pt x="12" y="226"/>
                    </a:cubicBezTo>
                    <a:cubicBezTo>
                      <a:pt x="11" y="235"/>
                      <a:pt x="9" y="243"/>
                      <a:pt x="9" y="248"/>
                    </a:cubicBezTo>
                    <a:cubicBezTo>
                      <a:pt x="8" y="254"/>
                      <a:pt x="6" y="267"/>
                      <a:pt x="5" y="279"/>
                    </a:cubicBezTo>
                    <a:cubicBezTo>
                      <a:pt x="4" y="292"/>
                      <a:pt x="0" y="303"/>
                      <a:pt x="1" y="309"/>
                    </a:cubicBezTo>
                    <a:cubicBezTo>
                      <a:pt x="2" y="313"/>
                      <a:pt x="6" y="319"/>
                      <a:pt x="6" y="323"/>
                    </a:cubicBezTo>
                    <a:cubicBezTo>
                      <a:pt x="8" y="335"/>
                      <a:pt x="10" y="348"/>
                      <a:pt x="16" y="358"/>
                    </a:cubicBezTo>
                    <a:cubicBezTo>
                      <a:pt x="24" y="371"/>
                      <a:pt x="28" y="385"/>
                      <a:pt x="35" y="390"/>
                    </a:cubicBezTo>
                    <a:cubicBezTo>
                      <a:pt x="39" y="392"/>
                      <a:pt x="43" y="405"/>
                      <a:pt x="51" y="416"/>
                    </a:cubicBezTo>
                    <a:cubicBezTo>
                      <a:pt x="56" y="422"/>
                      <a:pt x="62" y="424"/>
                      <a:pt x="67" y="431"/>
                    </a:cubicBezTo>
                    <a:cubicBezTo>
                      <a:pt x="72" y="437"/>
                      <a:pt x="77" y="442"/>
                      <a:pt x="81" y="446"/>
                    </a:cubicBezTo>
                    <a:cubicBezTo>
                      <a:pt x="99" y="463"/>
                      <a:pt x="137" y="473"/>
                      <a:pt x="151" y="469"/>
                    </a:cubicBezTo>
                    <a:cubicBezTo>
                      <a:pt x="159" y="468"/>
                      <a:pt x="161" y="465"/>
                      <a:pt x="161" y="463"/>
                    </a:cubicBezTo>
                    <a:cubicBezTo>
                      <a:pt x="161" y="463"/>
                      <a:pt x="160" y="463"/>
                      <a:pt x="160" y="463"/>
                    </a:cubicBezTo>
                    <a:close/>
                  </a:path>
                </a:pathLst>
              </a:custGeom>
              <a:solidFill>
                <a:srgbClr val="FDEF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7" name="Freeform 2165"/>
              <p:cNvSpPr/>
              <p:nvPr/>
            </p:nvSpPr>
            <p:spPr bwMode="auto">
              <a:xfrm>
                <a:off x="2888" y="1019"/>
                <a:ext cx="765" cy="1717"/>
              </a:xfrm>
              <a:custGeom>
                <a:avLst/>
                <a:gdLst>
                  <a:gd name="T0" fmla="*/ 0 w 306"/>
                  <a:gd name="T1" fmla="*/ 4101 h 644"/>
                  <a:gd name="T2" fmla="*/ 388 w 306"/>
                  <a:gd name="T3" fmla="*/ 4202 h 644"/>
                  <a:gd name="T4" fmla="*/ 655 w 306"/>
                  <a:gd name="T5" fmla="*/ 4356 h 644"/>
                  <a:gd name="T6" fmla="*/ 875 w 306"/>
                  <a:gd name="T7" fmla="*/ 4506 h 644"/>
                  <a:gd name="T8" fmla="*/ 1438 w 306"/>
                  <a:gd name="T9" fmla="*/ 4335 h 644"/>
                  <a:gd name="T10" fmla="*/ 1625 w 306"/>
                  <a:gd name="T11" fmla="*/ 4194 h 644"/>
                  <a:gd name="T12" fmla="*/ 1733 w 306"/>
                  <a:gd name="T13" fmla="*/ 3967 h 644"/>
                  <a:gd name="T14" fmla="*/ 1808 w 306"/>
                  <a:gd name="T15" fmla="*/ 3626 h 644"/>
                  <a:gd name="T16" fmla="*/ 1795 w 306"/>
                  <a:gd name="T17" fmla="*/ 3285 h 644"/>
                  <a:gd name="T18" fmla="*/ 1758 w 306"/>
                  <a:gd name="T19" fmla="*/ 2986 h 644"/>
                  <a:gd name="T20" fmla="*/ 1663 w 306"/>
                  <a:gd name="T21" fmla="*/ 2730 h 644"/>
                  <a:gd name="T22" fmla="*/ 1588 w 306"/>
                  <a:gd name="T23" fmla="*/ 2416 h 644"/>
                  <a:gd name="T24" fmla="*/ 1580 w 306"/>
                  <a:gd name="T25" fmla="*/ 2098 h 644"/>
                  <a:gd name="T26" fmla="*/ 1538 w 306"/>
                  <a:gd name="T27" fmla="*/ 1749 h 644"/>
                  <a:gd name="T28" fmla="*/ 1500 w 306"/>
                  <a:gd name="T29" fmla="*/ 1437 h 644"/>
                  <a:gd name="T30" fmla="*/ 1500 w 306"/>
                  <a:gd name="T31" fmla="*/ 1152 h 644"/>
                  <a:gd name="T32" fmla="*/ 1538 w 306"/>
                  <a:gd name="T33" fmla="*/ 930 h 644"/>
                  <a:gd name="T34" fmla="*/ 1563 w 306"/>
                  <a:gd name="T35" fmla="*/ 640 h 644"/>
                  <a:gd name="T36" fmla="*/ 1575 w 306"/>
                  <a:gd name="T37" fmla="*/ 291 h 644"/>
                  <a:gd name="T38" fmla="*/ 1575 w 306"/>
                  <a:gd name="T39" fmla="*/ 291 h 644"/>
                  <a:gd name="T40" fmla="*/ 1575 w 306"/>
                  <a:gd name="T41" fmla="*/ 248 h 644"/>
                  <a:gd name="T42" fmla="*/ 1600 w 306"/>
                  <a:gd name="T43" fmla="*/ 8 h 644"/>
                  <a:gd name="T44" fmla="*/ 1600 w 306"/>
                  <a:gd name="T45" fmla="*/ 8 h 644"/>
                  <a:gd name="T46" fmla="*/ 1600 w 306"/>
                  <a:gd name="T47" fmla="*/ 8 h 644"/>
                  <a:gd name="T48" fmla="*/ 1638 w 306"/>
                  <a:gd name="T49" fmla="*/ 200 h 644"/>
                  <a:gd name="T50" fmla="*/ 1645 w 306"/>
                  <a:gd name="T51" fmla="*/ 440 h 644"/>
                  <a:gd name="T52" fmla="*/ 1638 w 306"/>
                  <a:gd name="T53" fmla="*/ 661 h 644"/>
                  <a:gd name="T54" fmla="*/ 1625 w 306"/>
                  <a:gd name="T55" fmla="*/ 866 h 644"/>
                  <a:gd name="T56" fmla="*/ 1613 w 306"/>
                  <a:gd name="T57" fmla="*/ 960 h 644"/>
                  <a:gd name="T58" fmla="*/ 1613 w 306"/>
                  <a:gd name="T59" fmla="*/ 1101 h 644"/>
                  <a:gd name="T60" fmla="*/ 1568 w 306"/>
                  <a:gd name="T61" fmla="*/ 1288 h 644"/>
                  <a:gd name="T62" fmla="*/ 1588 w 306"/>
                  <a:gd name="T63" fmla="*/ 1429 h 644"/>
                  <a:gd name="T64" fmla="*/ 1613 w 306"/>
                  <a:gd name="T65" fmla="*/ 1565 h 644"/>
                  <a:gd name="T66" fmla="*/ 1633 w 306"/>
                  <a:gd name="T67" fmla="*/ 1741 h 644"/>
                  <a:gd name="T68" fmla="*/ 1638 w 306"/>
                  <a:gd name="T69" fmla="*/ 1949 h 644"/>
                  <a:gd name="T70" fmla="*/ 1663 w 306"/>
                  <a:gd name="T71" fmla="*/ 2141 h 644"/>
                  <a:gd name="T72" fmla="*/ 1688 w 306"/>
                  <a:gd name="T73" fmla="*/ 2309 h 644"/>
                  <a:gd name="T74" fmla="*/ 1700 w 306"/>
                  <a:gd name="T75" fmla="*/ 2466 h 644"/>
                  <a:gd name="T76" fmla="*/ 1738 w 306"/>
                  <a:gd name="T77" fmla="*/ 2607 h 644"/>
                  <a:gd name="T78" fmla="*/ 1795 w 306"/>
                  <a:gd name="T79" fmla="*/ 2730 h 644"/>
                  <a:gd name="T80" fmla="*/ 1800 w 306"/>
                  <a:gd name="T81" fmla="*/ 2871 h 644"/>
                  <a:gd name="T82" fmla="*/ 1850 w 306"/>
                  <a:gd name="T83" fmla="*/ 3021 h 644"/>
                  <a:gd name="T84" fmla="*/ 1888 w 306"/>
                  <a:gd name="T85" fmla="*/ 3298 h 644"/>
                  <a:gd name="T86" fmla="*/ 1908 w 306"/>
                  <a:gd name="T87" fmla="*/ 3482 h 644"/>
                  <a:gd name="T88" fmla="*/ 1883 w 306"/>
                  <a:gd name="T89" fmla="*/ 3767 h 644"/>
                  <a:gd name="T90" fmla="*/ 1783 w 306"/>
                  <a:gd name="T91" fmla="*/ 4010 h 644"/>
                  <a:gd name="T92" fmla="*/ 1658 w 306"/>
                  <a:gd name="T93" fmla="*/ 4258 h 644"/>
                  <a:gd name="T94" fmla="*/ 1468 w 306"/>
                  <a:gd name="T95" fmla="*/ 4394 h 644"/>
                  <a:gd name="T96" fmla="*/ 1205 w 306"/>
                  <a:gd name="T97" fmla="*/ 4535 h 644"/>
                  <a:gd name="T98" fmla="*/ 933 w 306"/>
                  <a:gd name="T99" fmla="*/ 4570 h 644"/>
                  <a:gd name="T100" fmla="*/ 713 w 306"/>
                  <a:gd name="T101" fmla="*/ 4492 h 644"/>
                  <a:gd name="T102" fmla="*/ 538 w 306"/>
                  <a:gd name="T103" fmla="*/ 4399 h 644"/>
                  <a:gd name="T104" fmla="*/ 318 w 306"/>
                  <a:gd name="T105" fmla="*/ 4223 h 644"/>
                  <a:gd name="T106" fmla="*/ 0 w 306"/>
                  <a:gd name="T107" fmla="*/ 4101 h 6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6"/>
                  <a:gd name="T163" fmla="*/ 0 h 644"/>
                  <a:gd name="T164" fmla="*/ 306 w 306"/>
                  <a:gd name="T165" fmla="*/ 644 h 6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6" h="644">
                    <a:moveTo>
                      <a:pt x="0" y="577"/>
                    </a:moveTo>
                    <a:cubicBezTo>
                      <a:pt x="25" y="572"/>
                      <a:pt x="46" y="581"/>
                      <a:pt x="62" y="591"/>
                    </a:cubicBezTo>
                    <a:cubicBezTo>
                      <a:pt x="78" y="602"/>
                      <a:pt x="90" y="609"/>
                      <a:pt x="105" y="613"/>
                    </a:cubicBezTo>
                    <a:cubicBezTo>
                      <a:pt x="120" y="618"/>
                      <a:pt x="122" y="630"/>
                      <a:pt x="140" y="634"/>
                    </a:cubicBezTo>
                    <a:cubicBezTo>
                      <a:pt x="202" y="640"/>
                      <a:pt x="219" y="621"/>
                      <a:pt x="230" y="610"/>
                    </a:cubicBezTo>
                    <a:cubicBezTo>
                      <a:pt x="242" y="600"/>
                      <a:pt x="251" y="602"/>
                      <a:pt x="260" y="590"/>
                    </a:cubicBezTo>
                    <a:cubicBezTo>
                      <a:pt x="268" y="578"/>
                      <a:pt x="270" y="569"/>
                      <a:pt x="277" y="558"/>
                    </a:cubicBezTo>
                    <a:cubicBezTo>
                      <a:pt x="284" y="546"/>
                      <a:pt x="285" y="524"/>
                      <a:pt x="289" y="510"/>
                    </a:cubicBezTo>
                    <a:cubicBezTo>
                      <a:pt x="293" y="496"/>
                      <a:pt x="288" y="474"/>
                      <a:pt x="287" y="462"/>
                    </a:cubicBezTo>
                    <a:cubicBezTo>
                      <a:pt x="286" y="449"/>
                      <a:pt x="284" y="432"/>
                      <a:pt x="281" y="420"/>
                    </a:cubicBezTo>
                    <a:cubicBezTo>
                      <a:pt x="277" y="408"/>
                      <a:pt x="270" y="397"/>
                      <a:pt x="266" y="384"/>
                    </a:cubicBezTo>
                    <a:cubicBezTo>
                      <a:pt x="262" y="371"/>
                      <a:pt x="258" y="352"/>
                      <a:pt x="254" y="340"/>
                    </a:cubicBezTo>
                    <a:cubicBezTo>
                      <a:pt x="251" y="328"/>
                      <a:pt x="255" y="307"/>
                      <a:pt x="253" y="295"/>
                    </a:cubicBezTo>
                    <a:cubicBezTo>
                      <a:pt x="251" y="283"/>
                      <a:pt x="246" y="259"/>
                      <a:pt x="246" y="246"/>
                    </a:cubicBezTo>
                    <a:cubicBezTo>
                      <a:pt x="246" y="233"/>
                      <a:pt x="239" y="211"/>
                      <a:pt x="240" y="202"/>
                    </a:cubicBezTo>
                    <a:cubicBezTo>
                      <a:pt x="241" y="193"/>
                      <a:pt x="238" y="175"/>
                      <a:pt x="240" y="162"/>
                    </a:cubicBezTo>
                    <a:cubicBezTo>
                      <a:pt x="241" y="149"/>
                      <a:pt x="245" y="138"/>
                      <a:pt x="246" y="131"/>
                    </a:cubicBezTo>
                    <a:cubicBezTo>
                      <a:pt x="246" y="124"/>
                      <a:pt x="249" y="99"/>
                      <a:pt x="250" y="90"/>
                    </a:cubicBezTo>
                    <a:cubicBezTo>
                      <a:pt x="251" y="80"/>
                      <a:pt x="256" y="52"/>
                      <a:pt x="252" y="41"/>
                    </a:cubicBezTo>
                    <a:cubicBezTo>
                      <a:pt x="252" y="41"/>
                      <a:pt x="252" y="41"/>
                      <a:pt x="252" y="41"/>
                    </a:cubicBezTo>
                    <a:cubicBezTo>
                      <a:pt x="252" y="39"/>
                      <a:pt x="252" y="36"/>
                      <a:pt x="252" y="35"/>
                    </a:cubicBezTo>
                    <a:cubicBezTo>
                      <a:pt x="259" y="31"/>
                      <a:pt x="258" y="6"/>
                      <a:pt x="256" y="1"/>
                    </a:cubicBezTo>
                    <a:cubicBezTo>
                      <a:pt x="258" y="0"/>
                      <a:pt x="254" y="3"/>
                      <a:pt x="256" y="1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62" y="22"/>
                      <a:pt x="262" y="28"/>
                    </a:cubicBezTo>
                    <a:cubicBezTo>
                      <a:pt x="261" y="33"/>
                      <a:pt x="263" y="53"/>
                      <a:pt x="263" y="62"/>
                    </a:cubicBezTo>
                    <a:cubicBezTo>
                      <a:pt x="262" y="70"/>
                      <a:pt x="264" y="88"/>
                      <a:pt x="262" y="93"/>
                    </a:cubicBezTo>
                    <a:cubicBezTo>
                      <a:pt x="260" y="98"/>
                      <a:pt x="261" y="116"/>
                      <a:pt x="260" y="122"/>
                    </a:cubicBezTo>
                    <a:cubicBezTo>
                      <a:pt x="259" y="129"/>
                      <a:pt x="258" y="133"/>
                      <a:pt x="258" y="135"/>
                    </a:cubicBezTo>
                    <a:cubicBezTo>
                      <a:pt x="258" y="137"/>
                      <a:pt x="260" y="146"/>
                      <a:pt x="258" y="155"/>
                    </a:cubicBezTo>
                    <a:cubicBezTo>
                      <a:pt x="257" y="164"/>
                      <a:pt x="251" y="176"/>
                      <a:pt x="251" y="181"/>
                    </a:cubicBezTo>
                    <a:cubicBezTo>
                      <a:pt x="251" y="186"/>
                      <a:pt x="254" y="196"/>
                      <a:pt x="254" y="201"/>
                    </a:cubicBezTo>
                    <a:cubicBezTo>
                      <a:pt x="254" y="206"/>
                      <a:pt x="258" y="215"/>
                      <a:pt x="258" y="220"/>
                    </a:cubicBezTo>
                    <a:cubicBezTo>
                      <a:pt x="258" y="225"/>
                      <a:pt x="261" y="238"/>
                      <a:pt x="261" y="245"/>
                    </a:cubicBezTo>
                    <a:cubicBezTo>
                      <a:pt x="261" y="254"/>
                      <a:pt x="262" y="265"/>
                      <a:pt x="262" y="274"/>
                    </a:cubicBezTo>
                    <a:cubicBezTo>
                      <a:pt x="262" y="282"/>
                      <a:pt x="265" y="293"/>
                      <a:pt x="266" y="301"/>
                    </a:cubicBezTo>
                    <a:cubicBezTo>
                      <a:pt x="267" y="309"/>
                      <a:pt x="269" y="318"/>
                      <a:pt x="270" y="325"/>
                    </a:cubicBezTo>
                    <a:cubicBezTo>
                      <a:pt x="271" y="331"/>
                      <a:pt x="270" y="336"/>
                      <a:pt x="272" y="347"/>
                    </a:cubicBezTo>
                    <a:cubicBezTo>
                      <a:pt x="274" y="357"/>
                      <a:pt x="277" y="363"/>
                      <a:pt x="278" y="367"/>
                    </a:cubicBezTo>
                    <a:cubicBezTo>
                      <a:pt x="279" y="372"/>
                      <a:pt x="284" y="374"/>
                      <a:pt x="287" y="384"/>
                    </a:cubicBezTo>
                    <a:cubicBezTo>
                      <a:pt x="289" y="395"/>
                      <a:pt x="286" y="398"/>
                      <a:pt x="288" y="404"/>
                    </a:cubicBezTo>
                    <a:cubicBezTo>
                      <a:pt x="290" y="410"/>
                      <a:pt x="294" y="417"/>
                      <a:pt x="296" y="425"/>
                    </a:cubicBezTo>
                    <a:cubicBezTo>
                      <a:pt x="298" y="433"/>
                      <a:pt x="302" y="457"/>
                      <a:pt x="302" y="464"/>
                    </a:cubicBezTo>
                    <a:cubicBezTo>
                      <a:pt x="303" y="471"/>
                      <a:pt x="306" y="482"/>
                      <a:pt x="305" y="490"/>
                    </a:cubicBezTo>
                    <a:cubicBezTo>
                      <a:pt x="305" y="499"/>
                      <a:pt x="304" y="517"/>
                      <a:pt x="301" y="530"/>
                    </a:cubicBezTo>
                    <a:cubicBezTo>
                      <a:pt x="298" y="543"/>
                      <a:pt x="289" y="556"/>
                      <a:pt x="285" y="564"/>
                    </a:cubicBezTo>
                    <a:cubicBezTo>
                      <a:pt x="281" y="572"/>
                      <a:pt x="274" y="592"/>
                      <a:pt x="265" y="599"/>
                    </a:cubicBezTo>
                    <a:cubicBezTo>
                      <a:pt x="256" y="605"/>
                      <a:pt x="241" y="609"/>
                      <a:pt x="235" y="618"/>
                    </a:cubicBezTo>
                    <a:cubicBezTo>
                      <a:pt x="223" y="632"/>
                      <a:pt x="204" y="632"/>
                      <a:pt x="193" y="638"/>
                    </a:cubicBezTo>
                    <a:cubicBezTo>
                      <a:pt x="183" y="643"/>
                      <a:pt x="167" y="643"/>
                      <a:pt x="149" y="643"/>
                    </a:cubicBezTo>
                    <a:cubicBezTo>
                      <a:pt x="131" y="643"/>
                      <a:pt x="122" y="644"/>
                      <a:pt x="114" y="632"/>
                    </a:cubicBezTo>
                    <a:cubicBezTo>
                      <a:pt x="106" y="621"/>
                      <a:pt x="95" y="629"/>
                      <a:pt x="86" y="619"/>
                    </a:cubicBezTo>
                    <a:cubicBezTo>
                      <a:pt x="77" y="609"/>
                      <a:pt x="65" y="606"/>
                      <a:pt x="51" y="594"/>
                    </a:cubicBezTo>
                    <a:cubicBezTo>
                      <a:pt x="37" y="583"/>
                      <a:pt x="13" y="577"/>
                      <a:pt x="0" y="577"/>
                    </a:cubicBezTo>
                    <a:close/>
                  </a:path>
                </a:pathLst>
              </a:custGeom>
              <a:solidFill>
                <a:srgbClr val="FDEF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8" name="Freeform 2166"/>
              <p:cNvSpPr/>
              <p:nvPr/>
            </p:nvSpPr>
            <p:spPr bwMode="auto">
              <a:xfrm>
                <a:off x="2128" y="880"/>
                <a:ext cx="1335" cy="645"/>
              </a:xfrm>
              <a:custGeom>
                <a:avLst/>
                <a:gdLst>
                  <a:gd name="T0" fmla="*/ 3308 w 534"/>
                  <a:gd name="T1" fmla="*/ 107 h 242"/>
                  <a:gd name="T2" fmla="*/ 3213 w 534"/>
                  <a:gd name="T3" fmla="*/ 349 h 242"/>
                  <a:gd name="T4" fmla="*/ 3163 w 534"/>
                  <a:gd name="T5" fmla="*/ 533 h 242"/>
                  <a:gd name="T6" fmla="*/ 3118 w 534"/>
                  <a:gd name="T7" fmla="*/ 746 h 242"/>
                  <a:gd name="T8" fmla="*/ 3043 w 534"/>
                  <a:gd name="T9" fmla="*/ 944 h 242"/>
                  <a:gd name="T10" fmla="*/ 2943 w 534"/>
                  <a:gd name="T11" fmla="*/ 1079 h 242"/>
                  <a:gd name="T12" fmla="*/ 2863 w 534"/>
                  <a:gd name="T13" fmla="*/ 1306 h 242"/>
                  <a:gd name="T14" fmla="*/ 2793 w 534"/>
                  <a:gd name="T15" fmla="*/ 1399 h 242"/>
                  <a:gd name="T16" fmla="*/ 2563 w 534"/>
                  <a:gd name="T17" fmla="*/ 1562 h 242"/>
                  <a:gd name="T18" fmla="*/ 2338 w 534"/>
                  <a:gd name="T19" fmla="*/ 1668 h 242"/>
                  <a:gd name="T20" fmla="*/ 2050 w 534"/>
                  <a:gd name="T21" fmla="*/ 1706 h 242"/>
                  <a:gd name="T22" fmla="*/ 1768 w 534"/>
                  <a:gd name="T23" fmla="*/ 1719 h 242"/>
                  <a:gd name="T24" fmla="*/ 1488 w 534"/>
                  <a:gd name="T25" fmla="*/ 1690 h 242"/>
                  <a:gd name="T26" fmla="*/ 1230 w 534"/>
                  <a:gd name="T27" fmla="*/ 1655 h 242"/>
                  <a:gd name="T28" fmla="*/ 1088 w 534"/>
                  <a:gd name="T29" fmla="*/ 1570 h 242"/>
                  <a:gd name="T30" fmla="*/ 913 w 534"/>
                  <a:gd name="T31" fmla="*/ 1485 h 242"/>
                  <a:gd name="T32" fmla="*/ 643 w 534"/>
                  <a:gd name="T33" fmla="*/ 1186 h 242"/>
                  <a:gd name="T34" fmla="*/ 438 w 534"/>
                  <a:gd name="T35" fmla="*/ 1029 h 242"/>
                  <a:gd name="T36" fmla="*/ 208 w 534"/>
                  <a:gd name="T37" fmla="*/ 824 h 242"/>
                  <a:gd name="T38" fmla="*/ 25 w 534"/>
                  <a:gd name="T39" fmla="*/ 704 h 242"/>
                  <a:gd name="T40" fmla="*/ 0 w 534"/>
                  <a:gd name="T41" fmla="*/ 674 h 242"/>
                  <a:gd name="T42" fmla="*/ 38 w 534"/>
                  <a:gd name="T43" fmla="*/ 661 h 242"/>
                  <a:gd name="T44" fmla="*/ 113 w 534"/>
                  <a:gd name="T45" fmla="*/ 605 h 242"/>
                  <a:gd name="T46" fmla="*/ 350 w 534"/>
                  <a:gd name="T47" fmla="*/ 776 h 242"/>
                  <a:gd name="T48" fmla="*/ 475 w 534"/>
                  <a:gd name="T49" fmla="*/ 874 h 242"/>
                  <a:gd name="T50" fmla="*/ 605 w 534"/>
                  <a:gd name="T51" fmla="*/ 960 h 242"/>
                  <a:gd name="T52" fmla="*/ 713 w 534"/>
                  <a:gd name="T53" fmla="*/ 1066 h 242"/>
                  <a:gd name="T54" fmla="*/ 868 w 534"/>
                  <a:gd name="T55" fmla="*/ 1285 h 242"/>
                  <a:gd name="T56" fmla="*/ 1000 w 534"/>
                  <a:gd name="T57" fmla="*/ 1399 h 242"/>
                  <a:gd name="T58" fmla="*/ 1193 w 534"/>
                  <a:gd name="T59" fmla="*/ 1442 h 242"/>
                  <a:gd name="T60" fmla="*/ 1380 w 534"/>
                  <a:gd name="T61" fmla="*/ 1557 h 242"/>
                  <a:gd name="T62" fmla="*/ 1555 w 534"/>
                  <a:gd name="T63" fmla="*/ 1549 h 242"/>
                  <a:gd name="T64" fmla="*/ 1755 w 534"/>
                  <a:gd name="T65" fmla="*/ 1591 h 242"/>
                  <a:gd name="T66" fmla="*/ 1880 w 534"/>
                  <a:gd name="T67" fmla="*/ 1557 h 242"/>
                  <a:gd name="T68" fmla="*/ 2118 w 534"/>
                  <a:gd name="T69" fmla="*/ 1535 h 242"/>
                  <a:gd name="T70" fmla="*/ 2343 w 534"/>
                  <a:gd name="T71" fmla="*/ 1493 h 242"/>
                  <a:gd name="T72" fmla="*/ 2543 w 534"/>
                  <a:gd name="T73" fmla="*/ 1434 h 242"/>
                  <a:gd name="T74" fmla="*/ 2750 w 534"/>
                  <a:gd name="T75" fmla="*/ 1263 h 242"/>
                  <a:gd name="T76" fmla="*/ 2855 w 534"/>
                  <a:gd name="T77" fmla="*/ 1109 h 242"/>
                  <a:gd name="T78" fmla="*/ 2955 w 534"/>
                  <a:gd name="T79" fmla="*/ 944 h 242"/>
                  <a:gd name="T80" fmla="*/ 3063 w 534"/>
                  <a:gd name="T81" fmla="*/ 690 h 242"/>
                  <a:gd name="T82" fmla="*/ 3138 w 534"/>
                  <a:gd name="T83" fmla="*/ 384 h 242"/>
                  <a:gd name="T84" fmla="*/ 3200 w 534"/>
                  <a:gd name="T85" fmla="*/ 213 h 242"/>
                  <a:gd name="T86" fmla="*/ 3263 w 534"/>
                  <a:gd name="T87" fmla="*/ 107 h 242"/>
                  <a:gd name="T88" fmla="*/ 3338 w 534"/>
                  <a:gd name="T89" fmla="*/ 35 h 242"/>
                  <a:gd name="T90" fmla="*/ 3308 w 534"/>
                  <a:gd name="T91" fmla="*/ 107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4"/>
                  <a:gd name="T139" fmla="*/ 0 h 242"/>
                  <a:gd name="T140" fmla="*/ 534 w 534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4" h="242">
                    <a:moveTo>
                      <a:pt x="529" y="15"/>
                    </a:moveTo>
                    <a:cubicBezTo>
                      <a:pt x="528" y="25"/>
                      <a:pt x="514" y="37"/>
                      <a:pt x="514" y="49"/>
                    </a:cubicBezTo>
                    <a:cubicBezTo>
                      <a:pt x="513" y="61"/>
                      <a:pt x="510" y="67"/>
                      <a:pt x="506" y="75"/>
                    </a:cubicBezTo>
                    <a:cubicBezTo>
                      <a:pt x="503" y="84"/>
                      <a:pt x="504" y="93"/>
                      <a:pt x="499" y="105"/>
                    </a:cubicBezTo>
                    <a:cubicBezTo>
                      <a:pt x="495" y="116"/>
                      <a:pt x="494" y="127"/>
                      <a:pt x="487" y="133"/>
                    </a:cubicBezTo>
                    <a:cubicBezTo>
                      <a:pt x="479" y="139"/>
                      <a:pt x="476" y="145"/>
                      <a:pt x="471" y="152"/>
                    </a:cubicBezTo>
                    <a:cubicBezTo>
                      <a:pt x="467" y="160"/>
                      <a:pt x="463" y="177"/>
                      <a:pt x="458" y="184"/>
                    </a:cubicBezTo>
                    <a:cubicBezTo>
                      <a:pt x="452" y="190"/>
                      <a:pt x="447" y="197"/>
                      <a:pt x="447" y="197"/>
                    </a:cubicBezTo>
                    <a:cubicBezTo>
                      <a:pt x="429" y="198"/>
                      <a:pt x="415" y="213"/>
                      <a:pt x="410" y="220"/>
                    </a:cubicBezTo>
                    <a:cubicBezTo>
                      <a:pt x="401" y="218"/>
                      <a:pt x="381" y="226"/>
                      <a:pt x="374" y="235"/>
                    </a:cubicBezTo>
                    <a:cubicBezTo>
                      <a:pt x="365" y="231"/>
                      <a:pt x="339" y="231"/>
                      <a:pt x="328" y="240"/>
                    </a:cubicBezTo>
                    <a:cubicBezTo>
                      <a:pt x="320" y="235"/>
                      <a:pt x="296" y="238"/>
                      <a:pt x="283" y="242"/>
                    </a:cubicBezTo>
                    <a:cubicBezTo>
                      <a:pt x="277" y="240"/>
                      <a:pt x="253" y="235"/>
                      <a:pt x="238" y="238"/>
                    </a:cubicBezTo>
                    <a:cubicBezTo>
                      <a:pt x="229" y="234"/>
                      <a:pt x="201" y="235"/>
                      <a:pt x="197" y="233"/>
                    </a:cubicBezTo>
                    <a:cubicBezTo>
                      <a:pt x="193" y="231"/>
                      <a:pt x="183" y="223"/>
                      <a:pt x="174" y="221"/>
                    </a:cubicBezTo>
                    <a:cubicBezTo>
                      <a:pt x="164" y="219"/>
                      <a:pt x="153" y="217"/>
                      <a:pt x="146" y="209"/>
                    </a:cubicBezTo>
                    <a:cubicBezTo>
                      <a:pt x="138" y="200"/>
                      <a:pt x="117" y="169"/>
                      <a:pt x="103" y="167"/>
                    </a:cubicBezTo>
                    <a:cubicBezTo>
                      <a:pt x="98" y="160"/>
                      <a:pt x="87" y="152"/>
                      <a:pt x="70" y="145"/>
                    </a:cubicBezTo>
                    <a:cubicBezTo>
                      <a:pt x="65" y="138"/>
                      <a:pt x="46" y="121"/>
                      <a:pt x="33" y="116"/>
                    </a:cubicBezTo>
                    <a:cubicBezTo>
                      <a:pt x="29" y="110"/>
                      <a:pt x="20" y="101"/>
                      <a:pt x="4" y="9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4" y="94"/>
                      <a:pt x="6" y="93"/>
                    </a:cubicBezTo>
                    <a:cubicBezTo>
                      <a:pt x="10" y="91"/>
                      <a:pt x="15" y="88"/>
                      <a:pt x="18" y="85"/>
                    </a:cubicBezTo>
                    <a:cubicBezTo>
                      <a:pt x="28" y="89"/>
                      <a:pt x="52" y="107"/>
                      <a:pt x="56" y="109"/>
                    </a:cubicBezTo>
                    <a:cubicBezTo>
                      <a:pt x="61" y="111"/>
                      <a:pt x="73" y="120"/>
                      <a:pt x="76" y="123"/>
                    </a:cubicBezTo>
                    <a:cubicBezTo>
                      <a:pt x="79" y="127"/>
                      <a:pt x="91" y="132"/>
                      <a:pt x="97" y="135"/>
                    </a:cubicBezTo>
                    <a:cubicBezTo>
                      <a:pt x="103" y="138"/>
                      <a:pt x="111" y="147"/>
                      <a:pt x="114" y="150"/>
                    </a:cubicBezTo>
                    <a:cubicBezTo>
                      <a:pt x="116" y="153"/>
                      <a:pt x="133" y="178"/>
                      <a:pt x="139" y="181"/>
                    </a:cubicBezTo>
                    <a:cubicBezTo>
                      <a:pt x="146" y="184"/>
                      <a:pt x="156" y="193"/>
                      <a:pt x="160" y="197"/>
                    </a:cubicBezTo>
                    <a:cubicBezTo>
                      <a:pt x="164" y="200"/>
                      <a:pt x="182" y="200"/>
                      <a:pt x="191" y="203"/>
                    </a:cubicBezTo>
                    <a:cubicBezTo>
                      <a:pt x="199" y="206"/>
                      <a:pt x="211" y="219"/>
                      <a:pt x="221" y="219"/>
                    </a:cubicBezTo>
                    <a:cubicBezTo>
                      <a:pt x="231" y="219"/>
                      <a:pt x="239" y="219"/>
                      <a:pt x="249" y="218"/>
                    </a:cubicBezTo>
                    <a:cubicBezTo>
                      <a:pt x="259" y="218"/>
                      <a:pt x="273" y="226"/>
                      <a:pt x="281" y="224"/>
                    </a:cubicBezTo>
                    <a:cubicBezTo>
                      <a:pt x="288" y="223"/>
                      <a:pt x="289" y="222"/>
                      <a:pt x="301" y="219"/>
                    </a:cubicBezTo>
                    <a:cubicBezTo>
                      <a:pt x="312" y="216"/>
                      <a:pt x="323" y="218"/>
                      <a:pt x="339" y="216"/>
                    </a:cubicBezTo>
                    <a:cubicBezTo>
                      <a:pt x="354" y="214"/>
                      <a:pt x="365" y="215"/>
                      <a:pt x="375" y="210"/>
                    </a:cubicBezTo>
                    <a:cubicBezTo>
                      <a:pt x="386" y="205"/>
                      <a:pt x="401" y="209"/>
                      <a:pt x="407" y="202"/>
                    </a:cubicBezTo>
                    <a:cubicBezTo>
                      <a:pt x="413" y="195"/>
                      <a:pt x="428" y="185"/>
                      <a:pt x="440" y="178"/>
                    </a:cubicBezTo>
                    <a:cubicBezTo>
                      <a:pt x="442" y="171"/>
                      <a:pt x="456" y="157"/>
                      <a:pt x="457" y="156"/>
                    </a:cubicBezTo>
                    <a:cubicBezTo>
                      <a:pt x="468" y="146"/>
                      <a:pt x="468" y="140"/>
                      <a:pt x="473" y="133"/>
                    </a:cubicBezTo>
                    <a:cubicBezTo>
                      <a:pt x="478" y="125"/>
                      <a:pt x="486" y="109"/>
                      <a:pt x="490" y="97"/>
                    </a:cubicBezTo>
                    <a:cubicBezTo>
                      <a:pt x="495" y="85"/>
                      <a:pt x="495" y="62"/>
                      <a:pt x="502" y="54"/>
                    </a:cubicBezTo>
                    <a:cubicBezTo>
                      <a:pt x="507" y="48"/>
                      <a:pt x="511" y="40"/>
                      <a:pt x="512" y="30"/>
                    </a:cubicBezTo>
                    <a:cubicBezTo>
                      <a:pt x="517" y="24"/>
                      <a:pt x="519" y="24"/>
                      <a:pt x="522" y="15"/>
                    </a:cubicBezTo>
                    <a:cubicBezTo>
                      <a:pt x="526" y="5"/>
                      <a:pt x="533" y="0"/>
                      <a:pt x="534" y="5"/>
                    </a:cubicBezTo>
                    <a:cubicBezTo>
                      <a:pt x="532" y="6"/>
                      <a:pt x="529" y="12"/>
                      <a:pt x="529" y="15"/>
                    </a:cubicBezTo>
                    <a:close/>
                  </a:path>
                </a:pathLst>
              </a:custGeom>
              <a:solidFill>
                <a:srgbClr val="FDEF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99" name="Freeform 2167"/>
              <p:cNvSpPr/>
              <p:nvPr/>
            </p:nvSpPr>
            <p:spPr bwMode="auto">
              <a:xfrm>
                <a:off x="2838" y="1224"/>
                <a:ext cx="442" cy="208"/>
              </a:xfrm>
              <a:custGeom>
                <a:avLst/>
                <a:gdLst>
                  <a:gd name="T0" fmla="*/ 0 w 177"/>
                  <a:gd name="T1" fmla="*/ 555 h 78"/>
                  <a:gd name="T2" fmla="*/ 187 w 177"/>
                  <a:gd name="T3" fmla="*/ 491 h 78"/>
                  <a:gd name="T4" fmla="*/ 350 w 177"/>
                  <a:gd name="T5" fmla="*/ 477 h 78"/>
                  <a:gd name="T6" fmla="*/ 512 w 177"/>
                  <a:gd name="T7" fmla="*/ 427 h 78"/>
                  <a:gd name="T8" fmla="*/ 654 w 177"/>
                  <a:gd name="T9" fmla="*/ 405 h 78"/>
                  <a:gd name="T10" fmla="*/ 787 w 177"/>
                  <a:gd name="T11" fmla="*/ 320 h 78"/>
                  <a:gd name="T12" fmla="*/ 904 w 177"/>
                  <a:gd name="T13" fmla="*/ 269 h 78"/>
                  <a:gd name="T14" fmla="*/ 1041 w 177"/>
                  <a:gd name="T15" fmla="*/ 171 h 78"/>
                  <a:gd name="T16" fmla="*/ 1099 w 177"/>
                  <a:gd name="T17" fmla="*/ 0 h 78"/>
                  <a:gd name="T18" fmla="*/ 1041 w 177"/>
                  <a:gd name="T19" fmla="*/ 51 h 78"/>
                  <a:gd name="T20" fmla="*/ 986 w 177"/>
                  <a:gd name="T21" fmla="*/ 85 h 78"/>
                  <a:gd name="T22" fmla="*/ 936 w 177"/>
                  <a:gd name="T23" fmla="*/ 213 h 78"/>
                  <a:gd name="T24" fmla="*/ 824 w 177"/>
                  <a:gd name="T25" fmla="*/ 248 h 78"/>
                  <a:gd name="T26" fmla="*/ 679 w 177"/>
                  <a:gd name="T27" fmla="*/ 320 h 78"/>
                  <a:gd name="T28" fmla="*/ 537 w 177"/>
                  <a:gd name="T29" fmla="*/ 384 h 78"/>
                  <a:gd name="T30" fmla="*/ 362 w 177"/>
                  <a:gd name="T31" fmla="*/ 405 h 78"/>
                  <a:gd name="T32" fmla="*/ 325 w 177"/>
                  <a:gd name="T33" fmla="*/ 456 h 78"/>
                  <a:gd name="T34" fmla="*/ 242 w 177"/>
                  <a:gd name="T35" fmla="*/ 461 h 78"/>
                  <a:gd name="T36" fmla="*/ 25 w 177"/>
                  <a:gd name="T37" fmla="*/ 533 h 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7"/>
                  <a:gd name="T58" fmla="*/ 0 h 78"/>
                  <a:gd name="T59" fmla="*/ 177 w 177"/>
                  <a:gd name="T60" fmla="*/ 78 h 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7" h="78">
                    <a:moveTo>
                      <a:pt x="0" y="78"/>
                    </a:moveTo>
                    <a:cubicBezTo>
                      <a:pt x="10" y="77"/>
                      <a:pt x="20" y="71"/>
                      <a:pt x="30" y="69"/>
                    </a:cubicBezTo>
                    <a:cubicBezTo>
                      <a:pt x="39" y="68"/>
                      <a:pt x="47" y="69"/>
                      <a:pt x="56" y="67"/>
                    </a:cubicBezTo>
                    <a:cubicBezTo>
                      <a:pt x="65" y="65"/>
                      <a:pt x="72" y="60"/>
                      <a:pt x="82" y="60"/>
                    </a:cubicBezTo>
                    <a:cubicBezTo>
                      <a:pt x="90" y="59"/>
                      <a:pt x="98" y="61"/>
                      <a:pt x="105" y="57"/>
                    </a:cubicBezTo>
                    <a:cubicBezTo>
                      <a:pt x="112" y="53"/>
                      <a:pt x="119" y="49"/>
                      <a:pt x="126" y="45"/>
                    </a:cubicBezTo>
                    <a:cubicBezTo>
                      <a:pt x="134" y="41"/>
                      <a:pt x="136" y="38"/>
                      <a:pt x="145" y="38"/>
                    </a:cubicBezTo>
                    <a:cubicBezTo>
                      <a:pt x="154" y="37"/>
                      <a:pt x="162" y="31"/>
                      <a:pt x="167" y="24"/>
                    </a:cubicBezTo>
                    <a:cubicBezTo>
                      <a:pt x="170" y="19"/>
                      <a:pt x="177" y="5"/>
                      <a:pt x="176" y="0"/>
                    </a:cubicBezTo>
                    <a:cubicBezTo>
                      <a:pt x="172" y="1"/>
                      <a:pt x="171" y="5"/>
                      <a:pt x="167" y="7"/>
                    </a:cubicBezTo>
                    <a:cubicBezTo>
                      <a:pt x="163" y="9"/>
                      <a:pt x="161" y="9"/>
                      <a:pt x="158" y="12"/>
                    </a:cubicBezTo>
                    <a:cubicBezTo>
                      <a:pt x="152" y="16"/>
                      <a:pt x="154" y="24"/>
                      <a:pt x="150" y="30"/>
                    </a:cubicBezTo>
                    <a:cubicBezTo>
                      <a:pt x="146" y="36"/>
                      <a:pt x="138" y="35"/>
                      <a:pt x="132" y="35"/>
                    </a:cubicBezTo>
                    <a:cubicBezTo>
                      <a:pt x="123" y="35"/>
                      <a:pt x="115" y="39"/>
                      <a:pt x="109" y="45"/>
                    </a:cubicBezTo>
                    <a:cubicBezTo>
                      <a:pt x="102" y="51"/>
                      <a:pt x="96" y="54"/>
                      <a:pt x="86" y="54"/>
                    </a:cubicBezTo>
                    <a:cubicBezTo>
                      <a:pt x="76" y="54"/>
                      <a:pt x="67" y="50"/>
                      <a:pt x="58" y="57"/>
                    </a:cubicBezTo>
                    <a:cubicBezTo>
                      <a:pt x="56" y="59"/>
                      <a:pt x="54" y="63"/>
                      <a:pt x="52" y="64"/>
                    </a:cubicBezTo>
                    <a:cubicBezTo>
                      <a:pt x="49" y="66"/>
                      <a:pt x="43" y="65"/>
                      <a:pt x="39" y="65"/>
                    </a:cubicBezTo>
                    <a:cubicBezTo>
                      <a:pt x="26" y="65"/>
                      <a:pt x="15" y="68"/>
                      <a:pt x="4" y="75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0" name="Freeform 2168"/>
              <p:cNvSpPr/>
              <p:nvPr/>
            </p:nvSpPr>
            <p:spPr bwMode="auto">
              <a:xfrm>
                <a:off x="3258" y="888"/>
                <a:ext cx="167" cy="376"/>
              </a:xfrm>
              <a:custGeom>
                <a:avLst/>
                <a:gdLst>
                  <a:gd name="T0" fmla="*/ 12 w 67"/>
                  <a:gd name="T1" fmla="*/ 1003 h 141"/>
                  <a:gd name="T2" fmla="*/ 204 w 67"/>
                  <a:gd name="T3" fmla="*/ 605 h 141"/>
                  <a:gd name="T4" fmla="*/ 287 w 67"/>
                  <a:gd name="T5" fmla="*/ 328 h 141"/>
                  <a:gd name="T6" fmla="*/ 341 w 67"/>
                  <a:gd name="T7" fmla="*/ 184 h 141"/>
                  <a:gd name="T8" fmla="*/ 399 w 67"/>
                  <a:gd name="T9" fmla="*/ 51 h 141"/>
                  <a:gd name="T10" fmla="*/ 174 w 67"/>
                  <a:gd name="T11" fmla="*/ 205 h 141"/>
                  <a:gd name="T12" fmla="*/ 262 w 67"/>
                  <a:gd name="T13" fmla="*/ 235 h 141"/>
                  <a:gd name="T14" fmla="*/ 249 w 67"/>
                  <a:gd name="T15" fmla="*/ 341 h 141"/>
                  <a:gd name="T16" fmla="*/ 187 w 67"/>
                  <a:gd name="T17" fmla="*/ 427 h 141"/>
                  <a:gd name="T18" fmla="*/ 174 w 67"/>
                  <a:gd name="T19" fmla="*/ 520 h 141"/>
                  <a:gd name="T20" fmla="*/ 179 w 67"/>
                  <a:gd name="T21" fmla="*/ 611 h 141"/>
                  <a:gd name="T22" fmla="*/ 100 w 67"/>
                  <a:gd name="T23" fmla="*/ 669 h 141"/>
                  <a:gd name="T24" fmla="*/ 87 w 67"/>
                  <a:gd name="T25" fmla="*/ 768 h 141"/>
                  <a:gd name="T26" fmla="*/ 0 w 67"/>
                  <a:gd name="T27" fmla="*/ 995 h 1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7"/>
                  <a:gd name="T43" fmla="*/ 0 h 141"/>
                  <a:gd name="T44" fmla="*/ 67 w 67"/>
                  <a:gd name="T45" fmla="*/ 141 h 1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7" h="141">
                    <a:moveTo>
                      <a:pt x="2" y="141"/>
                    </a:moveTo>
                    <a:cubicBezTo>
                      <a:pt x="14" y="123"/>
                      <a:pt x="26" y="105"/>
                      <a:pt x="33" y="85"/>
                    </a:cubicBezTo>
                    <a:cubicBezTo>
                      <a:pt x="38" y="72"/>
                      <a:pt x="39" y="58"/>
                      <a:pt x="46" y="46"/>
                    </a:cubicBezTo>
                    <a:cubicBezTo>
                      <a:pt x="49" y="39"/>
                      <a:pt x="52" y="33"/>
                      <a:pt x="55" y="26"/>
                    </a:cubicBezTo>
                    <a:cubicBezTo>
                      <a:pt x="56" y="22"/>
                      <a:pt x="67" y="11"/>
                      <a:pt x="64" y="7"/>
                    </a:cubicBezTo>
                    <a:cubicBezTo>
                      <a:pt x="57" y="0"/>
                      <a:pt x="27" y="21"/>
                      <a:pt x="28" y="29"/>
                    </a:cubicBezTo>
                    <a:cubicBezTo>
                      <a:pt x="33" y="30"/>
                      <a:pt x="39" y="24"/>
                      <a:pt x="42" y="33"/>
                    </a:cubicBezTo>
                    <a:cubicBezTo>
                      <a:pt x="44" y="37"/>
                      <a:pt x="42" y="44"/>
                      <a:pt x="40" y="48"/>
                    </a:cubicBezTo>
                    <a:cubicBezTo>
                      <a:pt x="39" y="55"/>
                      <a:pt x="35" y="57"/>
                      <a:pt x="30" y="60"/>
                    </a:cubicBezTo>
                    <a:cubicBezTo>
                      <a:pt x="21" y="65"/>
                      <a:pt x="24" y="65"/>
                      <a:pt x="28" y="73"/>
                    </a:cubicBezTo>
                    <a:cubicBezTo>
                      <a:pt x="31" y="77"/>
                      <a:pt x="32" y="81"/>
                      <a:pt x="29" y="86"/>
                    </a:cubicBezTo>
                    <a:cubicBezTo>
                      <a:pt x="25" y="92"/>
                      <a:pt x="21" y="89"/>
                      <a:pt x="16" y="94"/>
                    </a:cubicBezTo>
                    <a:cubicBezTo>
                      <a:pt x="12" y="98"/>
                      <a:pt x="15" y="102"/>
                      <a:pt x="14" y="108"/>
                    </a:cubicBezTo>
                    <a:cubicBezTo>
                      <a:pt x="13" y="119"/>
                      <a:pt x="3" y="128"/>
                      <a:pt x="0" y="140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1" name="Freeform 2169"/>
              <p:cNvSpPr/>
              <p:nvPr/>
            </p:nvSpPr>
            <p:spPr bwMode="auto">
              <a:xfrm>
                <a:off x="2690" y="1341"/>
                <a:ext cx="90" cy="67"/>
              </a:xfrm>
              <a:custGeom>
                <a:avLst/>
                <a:gdLst>
                  <a:gd name="T0" fmla="*/ 225 w 36"/>
                  <a:gd name="T1" fmla="*/ 13 h 25"/>
                  <a:gd name="T2" fmla="*/ 108 w 36"/>
                  <a:gd name="T3" fmla="*/ 21 h 25"/>
                  <a:gd name="T4" fmla="*/ 50 w 36"/>
                  <a:gd name="T5" fmla="*/ 180 h 25"/>
                  <a:gd name="T6" fmla="*/ 118 w 36"/>
                  <a:gd name="T7" fmla="*/ 72 h 25"/>
                  <a:gd name="T8" fmla="*/ 220 w 36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5"/>
                  <a:gd name="T17" fmla="*/ 36 w 3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5">
                    <a:moveTo>
                      <a:pt x="36" y="2"/>
                    </a:moveTo>
                    <a:cubicBezTo>
                      <a:pt x="30" y="0"/>
                      <a:pt x="23" y="1"/>
                      <a:pt x="17" y="3"/>
                    </a:cubicBezTo>
                    <a:cubicBezTo>
                      <a:pt x="11" y="5"/>
                      <a:pt x="0" y="19"/>
                      <a:pt x="8" y="25"/>
                    </a:cubicBezTo>
                    <a:cubicBezTo>
                      <a:pt x="13" y="22"/>
                      <a:pt x="14" y="14"/>
                      <a:pt x="19" y="10"/>
                    </a:cubicBezTo>
                    <a:cubicBezTo>
                      <a:pt x="23" y="6"/>
                      <a:pt x="30" y="2"/>
                      <a:pt x="35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2" name="Freeform 2170"/>
              <p:cNvSpPr/>
              <p:nvPr/>
            </p:nvSpPr>
            <p:spPr bwMode="auto">
              <a:xfrm>
                <a:off x="2823" y="1317"/>
                <a:ext cx="85" cy="86"/>
              </a:xfrm>
              <a:custGeom>
                <a:avLst/>
                <a:gdLst>
                  <a:gd name="T0" fmla="*/ 213 w 34"/>
                  <a:gd name="T1" fmla="*/ 43 h 32"/>
                  <a:gd name="T2" fmla="*/ 88 w 34"/>
                  <a:gd name="T3" fmla="*/ 231 h 32"/>
                  <a:gd name="T4" fmla="*/ 208 w 34"/>
                  <a:gd name="T5" fmla="*/ 43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6"/>
                    </a:moveTo>
                    <a:cubicBezTo>
                      <a:pt x="18" y="0"/>
                      <a:pt x="0" y="18"/>
                      <a:pt x="14" y="32"/>
                    </a:cubicBezTo>
                    <a:cubicBezTo>
                      <a:pt x="10" y="22"/>
                      <a:pt x="22" y="6"/>
                      <a:pt x="33" y="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3" name="Freeform 2171"/>
              <p:cNvSpPr/>
              <p:nvPr/>
            </p:nvSpPr>
            <p:spPr bwMode="auto">
              <a:xfrm>
                <a:off x="2958" y="1309"/>
                <a:ext cx="60" cy="91"/>
              </a:xfrm>
              <a:custGeom>
                <a:avLst/>
                <a:gdLst>
                  <a:gd name="T0" fmla="*/ 150 w 24"/>
                  <a:gd name="T1" fmla="*/ 0 h 34"/>
                  <a:gd name="T2" fmla="*/ 8 w 24"/>
                  <a:gd name="T3" fmla="*/ 64 h 34"/>
                  <a:gd name="T4" fmla="*/ 25 w 24"/>
                  <a:gd name="T5" fmla="*/ 158 h 34"/>
                  <a:gd name="T6" fmla="*/ 25 w 24"/>
                  <a:gd name="T7" fmla="*/ 244 h 34"/>
                  <a:gd name="T8" fmla="*/ 108 w 24"/>
                  <a:gd name="T9" fmla="*/ 179 h 34"/>
                  <a:gd name="T10" fmla="*/ 120 w 24"/>
                  <a:gd name="T11" fmla="*/ 1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4"/>
                  <a:gd name="T20" fmla="*/ 24 w 2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4">
                    <a:moveTo>
                      <a:pt x="24" y="0"/>
                    </a:moveTo>
                    <a:cubicBezTo>
                      <a:pt x="18" y="1"/>
                      <a:pt x="3" y="1"/>
                      <a:pt x="1" y="9"/>
                    </a:cubicBezTo>
                    <a:cubicBezTo>
                      <a:pt x="0" y="13"/>
                      <a:pt x="3" y="18"/>
                      <a:pt x="4" y="22"/>
                    </a:cubicBezTo>
                    <a:cubicBezTo>
                      <a:pt x="4" y="26"/>
                      <a:pt x="3" y="30"/>
                      <a:pt x="4" y="34"/>
                    </a:cubicBezTo>
                    <a:cubicBezTo>
                      <a:pt x="7" y="33"/>
                      <a:pt x="13" y="27"/>
                      <a:pt x="17" y="25"/>
                    </a:cubicBezTo>
                    <a:cubicBezTo>
                      <a:pt x="3" y="25"/>
                      <a:pt x="9" y="0"/>
                      <a:pt x="19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4" name="Freeform 2172"/>
              <p:cNvSpPr/>
              <p:nvPr/>
            </p:nvSpPr>
            <p:spPr bwMode="auto">
              <a:xfrm>
                <a:off x="2568" y="1320"/>
                <a:ext cx="85" cy="37"/>
              </a:xfrm>
              <a:custGeom>
                <a:avLst/>
                <a:gdLst>
                  <a:gd name="T0" fmla="*/ 0 w 34"/>
                  <a:gd name="T1" fmla="*/ 98 h 14"/>
                  <a:gd name="T2" fmla="*/ 213 w 34"/>
                  <a:gd name="T3" fmla="*/ 34 h 14"/>
                  <a:gd name="T4" fmla="*/ 25 w 34"/>
                  <a:gd name="T5" fmla="*/ 85 h 14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4"/>
                  <a:gd name="T11" fmla="*/ 34 w 3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4">
                    <a:moveTo>
                      <a:pt x="0" y="14"/>
                    </a:moveTo>
                    <a:cubicBezTo>
                      <a:pt x="5" y="1"/>
                      <a:pt x="24" y="0"/>
                      <a:pt x="34" y="5"/>
                    </a:cubicBezTo>
                    <a:cubicBezTo>
                      <a:pt x="22" y="2"/>
                      <a:pt x="14" y="7"/>
                      <a:pt x="4" y="1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5" name="Freeform 2173"/>
              <p:cNvSpPr/>
              <p:nvPr/>
            </p:nvSpPr>
            <p:spPr bwMode="auto">
              <a:xfrm>
                <a:off x="2448" y="1272"/>
                <a:ext cx="102" cy="35"/>
              </a:xfrm>
              <a:custGeom>
                <a:avLst/>
                <a:gdLst>
                  <a:gd name="T0" fmla="*/ 0 w 41"/>
                  <a:gd name="T1" fmla="*/ 51 h 13"/>
                  <a:gd name="T2" fmla="*/ 154 w 41"/>
                  <a:gd name="T3" fmla="*/ 13 h 13"/>
                  <a:gd name="T4" fmla="*/ 254 w 41"/>
                  <a:gd name="T5" fmla="*/ 94 h 13"/>
                  <a:gd name="T6" fmla="*/ 25 w 41"/>
                  <a:gd name="T7" fmla="*/ 4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3"/>
                  <a:gd name="T14" fmla="*/ 41 w 4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3">
                    <a:moveTo>
                      <a:pt x="0" y="7"/>
                    </a:moveTo>
                    <a:cubicBezTo>
                      <a:pt x="9" y="5"/>
                      <a:pt x="15" y="0"/>
                      <a:pt x="25" y="2"/>
                    </a:cubicBezTo>
                    <a:cubicBezTo>
                      <a:pt x="32" y="3"/>
                      <a:pt x="38" y="6"/>
                      <a:pt x="41" y="13"/>
                    </a:cubicBezTo>
                    <a:cubicBezTo>
                      <a:pt x="29" y="7"/>
                      <a:pt x="18" y="6"/>
                      <a:pt x="4" y="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6" name="Freeform 2174"/>
              <p:cNvSpPr/>
              <p:nvPr/>
            </p:nvSpPr>
            <p:spPr bwMode="auto">
              <a:xfrm>
                <a:off x="2458" y="1480"/>
                <a:ext cx="117" cy="69"/>
              </a:xfrm>
              <a:custGeom>
                <a:avLst/>
                <a:gdLst>
                  <a:gd name="T0" fmla="*/ 0 w 47"/>
                  <a:gd name="T1" fmla="*/ 183 h 26"/>
                  <a:gd name="T2" fmla="*/ 124 w 47"/>
                  <a:gd name="T3" fmla="*/ 13 h 26"/>
                  <a:gd name="T4" fmla="*/ 291 w 47"/>
                  <a:gd name="T5" fmla="*/ 77 h 26"/>
                  <a:gd name="T6" fmla="*/ 279 w 47"/>
                  <a:gd name="T7" fmla="*/ 93 h 26"/>
                  <a:gd name="T8" fmla="*/ 174 w 47"/>
                  <a:gd name="T9" fmla="*/ 64 h 26"/>
                  <a:gd name="T10" fmla="*/ 50 w 47"/>
                  <a:gd name="T11" fmla="*/ 11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6"/>
                  <a:gd name="T20" fmla="*/ 47 w 4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6">
                    <a:moveTo>
                      <a:pt x="0" y="26"/>
                    </a:moveTo>
                    <a:cubicBezTo>
                      <a:pt x="1" y="16"/>
                      <a:pt x="9" y="4"/>
                      <a:pt x="20" y="2"/>
                    </a:cubicBezTo>
                    <a:cubicBezTo>
                      <a:pt x="28" y="0"/>
                      <a:pt x="39" y="7"/>
                      <a:pt x="47" y="11"/>
                    </a:cubicBezTo>
                    <a:cubicBezTo>
                      <a:pt x="47" y="13"/>
                      <a:pt x="45" y="11"/>
                      <a:pt x="45" y="13"/>
                    </a:cubicBezTo>
                    <a:cubicBezTo>
                      <a:pt x="39" y="11"/>
                      <a:pt x="35" y="9"/>
                      <a:pt x="28" y="9"/>
                    </a:cubicBezTo>
                    <a:cubicBezTo>
                      <a:pt x="22" y="8"/>
                      <a:pt x="12" y="12"/>
                      <a:pt x="8" y="1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7" name="Freeform 2175"/>
              <p:cNvSpPr/>
              <p:nvPr/>
            </p:nvSpPr>
            <p:spPr bwMode="auto">
              <a:xfrm>
                <a:off x="2578" y="1515"/>
                <a:ext cx="112" cy="74"/>
              </a:xfrm>
              <a:custGeom>
                <a:avLst/>
                <a:gdLst>
                  <a:gd name="T0" fmla="*/ 25 w 45"/>
                  <a:gd name="T1" fmla="*/ 196 h 28"/>
                  <a:gd name="T2" fmla="*/ 87 w 45"/>
                  <a:gd name="T3" fmla="*/ 8 h 28"/>
                  <a:gd name="T4" fmla="*/ 279 w 45"/>
                  <a:gd name="T5" fmla="*/ 63 h 28"/>
                  <a:gd name="T6" fmla="*/ 124 w 45"/>
                  <a:gd name="T7" fmla="*/ 56 h 28"/>
                  <a:gd name="T8" fmla="*/ 25 w 45"/>
                  <a:gd name="T9" fmla="*/ 13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28"/>
                  <a:gd name="T17" fmla="*/ 45 w 4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28">
                    <a:moveTo>
                      <a:pt x="4" y="28"/>
                    </a:moveTo>
                    <a:cubicBezTo>
                      <a:pt x="0" y="19"/>
                      <a:pt x="4" y="3"/>
                      <a:pt x="14" y="1"/>
                    </a:cubicBezTo>
                    <a:cubicBezTo>
                      <a:pt x="21" y="0"/>
                      <a:pt x="41" y="2"/>
                      <a:pt x="45" y="9"/>
                    </a:cubicBezTo>
                    <a:cubicBezTo>
                      <a:pt x="36" y="10"/>
                      <a:pt x="29" y="6"/>
                      <a:pt x="20" y="8"/>
                    </a:cubicBezTo>
                    <a:cubicBezTo>
                      <a:pt x="15" y="9"/>
                      <a:pt x="5" y="13"/>
                      <a:pt x="4" y="19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8" name="Freeform 2176"/>
              <p:cNvSpPr/>
              <p:nvPr/>
            </p:nvSpPr>
            <p:spPr bwMode="auto">
              <a:xfrm>
                <a:off x="2713" y="1528"/>
                <a:ext cx="107" cy="83"/>
              </a:xfrm>
              <a:custGeom>
                <a:avLst/>
                <a:gdLst>
                  <a:gd name="T0" fmla="*/ 25 w 43"/>
                  <a:gd name="T1" fmla="*/ 222 h 31"/>
                  <a:gd name="T2" fmla="*/ 75 w 43"/>
                  <a:gd name="T3" fmla="*/ 29 h 31"/>
                  <a:gd name="T4" fmla="*/ 266 w 43"/>
                  <a:gd name="T5" fmla="*/ 43 h 31"/>
                  <a:gd name="T6" fmla="*/ 42 w 43"/>
                  <a:gd name="T7" fmla="*/ 187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31"/>
                  <a:gd name="T14" fmla="*/ 43 w 43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31">
                    <a:moveTo>
                      <a:pt x="4" y="31"/>
                    </a:moveTo>
                    <a:cubicBezTo>
                      <a:pt x="4" y="20"/>
                      <a:pt x="0" y="9"/>
                      <a:pt x="12" y="4"/>
                    </a:cubicBezTo>
                    <a:cubicBezTo>
                      <a:pt x="19" y="0"/>
                      <a:pt x="37" y="0"/>
                      <a:pt x="43" y="6"/>
                    </a:cubicBezTo>
                    <a:cubicBezTo>
                      <a:pt x="31" y="8"/>
                      <a:pt x="6" y="6"/>
                      <a:pt x="7" y="2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09" name="Freeform 2177"/>
              <p:cNvSpPr/>
              <p:nvPr/>
            </p:nvSpPr>
            <p:spPr bwMode="auto">
              <a:xfrm>
                <a:off x="2853" y="1528"/>
                <a:ext cx="80" cy="80"/>
              </a:xfrm>
              <a:custGeom>
                <a:avLst/>
                <a:gdLst>
                  <a:gd name="T0" fmla="*/ 13 w 32"/>
                  <a:gd name="T1" fmla="*/ 213 h 30"/>
                  <a:gd name="T2" fmla="*/ 38 w 32"/>
                  <a:gd name="T3" fmla="*/ 43 h 30"/>
                  <a:gd name="T4" fmla="*/ 200 w 32"/>
                  <a:gd name="T5" fmla="*/ 51 h 30"/>
                  <a:gd name="T6" fmla="*/ 13 w 32"/>
                  <a:gd name="T7" fmla="*/ 184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0"/>
                  <a:gd name="T14" fmla="*/ 32 w 3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0">
                    <a:moveTo>
                      <a:pt x="2" y="30"/>
                    </a:moveTo>
                    <a:cubicBezTo>
                      <a:pt x="2" y="22"/>
                      <a:pt x="0" y="11"/>
                      <a:pt x="6" y="6"/>
                    </a:cubicBezTo>
                    <a:cubicBezTo>
                      <a:pt x="13" y="0"/>
                      <a:pt x="26" y="3"/>
                      <a:pt x="32" y="7"/>
                    </a:cubicBezTo>
                    <a:cubicBezTo>
                      <a:pt x="26" y="8"/>
                      <a:pt x="0" y="2"/>
                      <a:pt x="2" y="2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0" name="Freeform 2178"/>
              <p:cNvSpPr/>
              <p:nvPr/>
            </p:nvSpPr>
            <p:spPr bwMode="auto">
              <a:xfrm>
                <a:off x="2953" y="1499"/>
                <a:ext cx="97" cy="85"/>
              </a:xfrm>
              <a:custGeom>
                <a:avLst/>
                <a:gdLst>
                  <a:gd name="T0" fmla="*/ 50 w 39"/>
                  <a:gd name="T1" fmla="*/ 226 h 32"/>
                  <a:gd name="T2" fmla="*/ 241 w 39"/>
                  <a:gd name="T3" fmla="*/ 77 h 32"/>
                  <a:gd name="T4" fmla="*/ 50 w 39"/>
                  <a:gd name="T5" fmla="*/ 191 h 3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32"/>
                  <a:gd name="T11" fmla="*/ 39 w 3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32">
                    <a:moveTo>
                      <a:pt x="8" y="32"/>
                    </a:moveTo>
                    <a:cubicBezTo>
                      <a:pt x="0" y="11"/>
                      <a:pt x="22" y="0"/>
                      <a:pt x="39" y="11"/>
                    </a:cubicBezTo>
                    <a:cubicBezTo>
                      <a:pt x="30" y="12"/>
                      <a:pt x="3" y="12"/>
                      <a:pt x="8" y="27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1" name="Freeform 2179"/>
              <p:cNvSpPr/>
              <p:nvPr/>
            </p:nvSpPr>
            <p:spPr bwMode="auto">
              <a:xfrm>
                <a:off x="2335" y="1347"/>
                <a:ext cx="125" cy="117"/>
              </a:xfrm>
              <a:custGeom>
                <a:avLst/>
                <a:gdLst>
                  <a:gd name="T0" fmla="*/ 0 w 50"/>
                  <a:gd name="T1" fmla="*/ 311 h 44"/>
                  <a:gd name="T2" fmla="*/ 108 w 50"/>
                  <a:gd name="T3" fmla="*/ 56 h 44"/>
                  <a:gd name="T4" fmla="*/ 313 w 50"/>
                  <a:gd name="T5" fmla="*/ 255 h 44"/>
                  <a:gd name="T6" fmla="*/ 133 w 50"/>
                  <a:gd name="T7" fmla="*/ 120 h 44"/>
                  <a:gd name="T8" fmla="*/ 38 w 50"/>
                  <a:gd name="T9" fmla="*/ 2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4"/>
                  <a:gd name="T17" fmla="*/ 50 w 5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4">
                    <a:moveTo>
                      <a:pt x="0" y="44"/>
                    </a:moveTo>
                    <a:cubicBezTo>
                      <a:pt x="1" y="34"/>
                      <a:pt x="8" y="13"/>
                      <a:pt x="17" y="8"/>
                    </a:cubicBezTo>
                    <a:cubicBezTo>
                      <a:pt x="32" y="0"/>
                      <a:pt x="45" y="27"/>
                      <a:pt x="50" y="36"/>
                    </a:cubicBezTo>
                    <a:cubicBezTo>
                      <a:pt x="43" y="30"/>
                      <a:pt x="31" y="15"/>
                      <a:pt x="21" y="17"/>
                    </a:cubicBezTo>
                    <a:cubicBezTo>
                      <a:pt x="15" y="18"/>
                      <a:pt x="9" y="24"/>
                      <a:pt x="6" y="30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2" name="Freeform 2180"/>
              <p:cNvSpPr/>
              <p:nvPr/>
            </p:nvSpPr>
            <p:spPr bwMode="auto">
              <a:xfrm>
                <a:off x="2228" y="1288"/>
                <a:ext cx="122" cy="104"/>
              </a:xfrm>
              <a:custGeom>
                <a:avLst/>
                <a:gdLst>
                  <a:gd name="T0" fmla="*/ 5 w 49"/>
                  <a:gd name="T1" fmla="*/ 277 h 39"/>
                  <a:gd name="T2" fmla="*/ 174 w 49"/>
                  <a:gd name="T3" fmla="*/ 13 h 39"/>
                  <a:gd name="T4" fmla="*/ 304 w 49"/>
                  <a:gd name="T5" fmla="*/ 120 h 39"/>
                  <a:gd name="T6" fmla="*/ 25 w 49"/>
                  <a:gd name="T7" fmla="*/ 20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39"/>
                  <a:gd name="T14" fmla="*/ 49 w 49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39">
                    <a:moveTo>
                      <a:pt x="1" y="39"/>
                    </a:moveTo>
                    <a:cubicBezTo>
                      <a:pt x="0" y="25"/>
                      <a:pt x="14" y="6"/>
                      <a:pt x="28" y="2"/>
                    </a:cubicBezTo>
                    <a:cubicBezTo>
                      <a:pt x="36" y="0"/>
                      <a:pt x="44" y="6"/>
                      <a:pt x="49" y="17"/>
                    </a:cubicBezTo>
                    <a:cubicBezTo>
                      <a:pt x="34" y="2"/>
                      <a:pt x="11" y="15"/>
                      <a:pt x="4" y="28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3" name="Freeform 2181"/>
              <p:cNvSpPr/>
              <p:nvPr/>
            </p:nvSpPr>
            <p:spPr bwMode="auto">
              <a:xfrm>
                <a:off x="2143" y="1208"/>
                <a:ext cx="132" cy="112"/>
              </a:xfrm>
              <a:custGeom>
                <a:avLst/>
                <a:gdLst>
                  <a:gd name="T0" fmla="*/ 0 w 53"/>
                  <a:gd name="T1" fmla="*/ 299 h 42"/>
                  <a:gd name="T2" fmla="*/ 199 w 53"/>
                  <a:gd name="T3" fmla="*/ 35 h 42"/>
                  <a:gd name="T4" fmla="*/ 329 w 53"/>
                  <a:gd name="T5" fmla="*/ 141 h 42"/>
                  <a:gd name="T6" fmla="*/ 0 w 53"/>
                  <a:gd name="T7" fmla="*/ 299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42"/>
                  <a:gd name="T14" fmla="*/ 53 w 53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42">
                    <a:moveTo>
                      <a:pt x="0" y="42"/>
                    </a:moveTo>
                    <a:cubicBezTo>
                      <a:pt x="2" y="14"/>
                      <a:pt x="17" y="1"/>
                      <a:pt x="32" y="5"/>
                    </a:cubicBezTo>
                    <a:cubicBezTo>
                      <a:pt x="48" y="9"/>
                      <a:pt x="53" y="20"/>
                      <a:pt x="53" y="20"/>
                    </a:cubicBezTo>
                    <a:cubicBezTo>
                      <a:pt x="44" y="15"/>
                      <a:pt x="18" y="0"/>
                      <a:pt x="0" y="42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4" name="Freeform 2182"/>
              <p:cNvSpPr/>
              <p:nvPr/>
            </p:nvSpPr>
            <p:spPr bwMode="auto">
              <a:xfrm>
                <a:off x="2068" y="1144"/>
                <a:ext cx="102" cy="93"/>
              </a:xfrm>
              <a:custGeom>
                <a:avLst/>
                <a:gdLst>
                  <a:gd name="T0" fmla="*/ 0 w 41"/>
                  <a:gd name="T1" fmla="*/ 247 h 35"/>
                  <a:gd name="T2" fmla="*/ 92 w 41"/>
                  <a:gd name="T3" fmla="*/ 56 h 35"/>
                  <a:gd name="T4" fmla="*/ 254 w 41"/>
                  <a:gd name="T5" fmla="*/ 85 h 35"/>
                  <a:gd name="T6" fmla="*/ 55 w 41"/>
                  <a:gd name="T7" fmla="*/ 154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35"/>
                  <a:gd name="T14" fmla="*/ 41 w 41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35">
                    <a:moveTo>
                      <a:pt x="0" y="35"/>
                    </a:moveTo>
                    <a:cubicBezTo>
                      <a:pt x="2" y="25"/>
                      <a:pt x="7" y="14"/>
                      <a:pt x="15" y="8"/>
                    </a:cubicBezTo>
                    <a:cubicBezTo>
                      <a:pt x="26" y="0"/>
                      <a:pt x="33" y="5"/>
                      <a:pt x="41" y="12"/>
                    </a:cubicBezTo>
                    <a:cubicBezTo>
                      <a:pt x="29" y="8"/>
                      <a:pt x="19" y="14"/>
                      <a:pt x="9" y="2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5" name="Freeform 2183"/>
              <p:cNvSpPr/>
              <p:nvPr/>
            </p:nvSpPr>
            <p:spPr bwMode="auto">
              <a:xfrm>
                <a:off x="2683" y="2579"/>
                <a:ext cx="200" cy="333"/>
              </a:xfrm>
              <a:custGeom>
                <a:avLst/>
                <a:gdLst>
                  <a:gd name="T0" fmla="*/ 500 w 80"/>
                  <a:gd name="T1" fmla="*/ 0 h 125"/>
                  <a:gd name="T2" fmla="*/ 200 w 80"/>
                  <a:gd name="T3" fmla="*/ 887 h 125"/>
                  <a:gd name="T4" fmla="*/ 500 w 80"/>
                  <a:gd name="T5" fmla="*/ 0 h 125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25"/>
                  <a:gd name="T11" fmla="*/ 80 w 80"/>
                  <a:gd name="T12" fmla="*/ 125 h 1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25">
                    <a:moveTo>
                      <a:pt x="80" y="0"/>
                    </a:moveTo>
                    <a:cubicBezTo>
                      <a:pt x="56" y="10"/>
                      <a:pt x="0" y="55"/>
                      <a:pt x="32" y="125"/>
                    </a:cubicBezTo>
                    <a:cubicBezTo>
                      <a:pt x="26" y="97"/>
                      <a:pt x="33" y="33"/>
                      <a:pt x="80" y="0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6" name="Freeform 2184"/>
              <p:cNvSpPr/>
              <p:nvPr/>
            </p:nvSpPr>
            <p:spPr bwMode="auto">
              <a:xfrm>
                <a:off x="2735" y="2965"/>
                <a:ext cx="150" cy="440"/>
              </a:xfrm>
              <a:custGeom>
                <a:avLst/>
                <a:gdLst>
                  <a:gd name="T0" fmla="*/ 58 w 60"/>
                  <a:gd name="T1" fmla="*/ 0 h 165"/>
                  <a:gd name="T2" fmla="*/ 58 w 60"/>
                  <a:gd name="T3" fmla="*/ 533 h 165"/>
                  <a:gd name="T4" fmla="*/ 375 w 60"/>
                  <a:gd name="T5" fmla="*/ 1173 h 165"/>
                  <a:gd name="T6" fmla="*/ 120 w 60"/>
                  <a:gd name="T7" fmla="*/ 512 h 165"/>
                  <a:gd name="T8" fmla="*/ 58 w 60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65"/>
                  <a:gd name="T17" fmla="*/ 60 w 60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65">
                    <a:moveTo>
                      <a:pt x="9" y="0"/>
                    </a:moveTo>
                    <a:cubicBezTo>
                      <a:pt x="0" y="24"/>
                      <a:pt x="0" y="53"/>
                      <a:pt x="9" y="75"/>
                    </a:cubicBezTo>
                    <a:cubicBezTo>
                      <a:pt x="18" y="97"/>
                      <a:pt x="58" y="132"/>
                      <a:pt x="60" y="165"/>
                    </a:cubicBezTo>
                    <a:cubicBezTo>
                      <a:pt x="58" y="127"/>
                      <a:pt x="32" y="96"/>
                      <a:pt x="19" y="72"/>
                    </a:cubicBezTo>
                    <a:cubicBezTo>
                      <a:pt x="6" y="48"/>
                      <a:pt x="5" y="20"/>
                      <a:pt x="9" y="0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7" name="Freeform 2185"/>
              <p:cNvSpPr/>
              <p:nvPr/>
            </p:nvSpPr>
            <p:spPr bwMode="auto">
              <a:xfrm>
                <a:off x="3413" y="2541"/>
                <a:ext cx="32" cy="51"/>
              </a:xfrm>
              <a:custGeom>
                <a:avLst/>
                <a:gdLst>
                  <a:gd name="T0" fmla="*/ 79 w 13"/>
                  <a:gd name="T1" fmla="*/ 0 h 19"/>
                  <a:gd name="T2" fmla="*/ 0 w 13"/>
                  <a:gd name="T3" fmla="*/ 137 h 19"/>
                  <a:gd name="T4" fmla="*/ 0 60000 65536"/>
                  <a:gd name="T5" fmla="*/ 0 60000 65536"/>
                  <a:gd name="T6" fmla="*/ 0 w 13"/>
                  <a:gd name="T7" fmla="*/ 0 h 19"/>
                  <a:gd name="T8" fmla="*/ 13 w 13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9">
                    <a:moveTo>
                      <a:pt x="13" y="0"/>
                    </a:moveTo>
                    <a:cubicBezTo>
                      <a:pt x="2" y="4"/>
                      <a:pt x="0" y="11"/>
                      <a:pt x="0" y="19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8" name="Freeform 2186"/>
              <p:cNvSpPr/>
              <p:nvPr/>
            </p:nvSpPr>
            <p:spPr bwMode="auto">
              <a:xfrm>
                <a:off x="3378" y="1619"/>
                <a:ext cx="57" cy="98"/>
              </a:xfrm>
              <a:custGeom>
                <a:avLst/>
                <a:gdLst>
                  <a:gd name="T0" fmla="*/ 37 w 23"/>
                  <a:gd name="T1" fmla="*/ 85 h 37"/>
                  <a:gd name="T2" fmla="*/ 141 w 23"/>
                  <a:gd name="T3" fmla="*/ 0 h 37"/>
                  <a:gd name="T4" fmla="*/ 0 w 23"/>
                  <a:gd name="T5" fmla="*/ 85 h 37"/>
                  <a:gd name="T6" fmla="*/ 30 w 23"/>
                  <a:gd name="T7" fmla="*/ 260 h 37"/>
                  <a:gd name="T8" fmla="*/ 37 w 23"/>
                  <a:gd name="T9" fmla="*/ 8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7"/>
                  <a:gd name="T17" fmla="*/ 23 w 2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7">
                    <a:moveTo>
                      <a:pt x="6" y="12"/>
                    </a:moveTo>
                    <a:cubicBezTo>
                      <a:pt x="10" y="4"/>
                      <a:pt x="17" y="1"/>
                      <a:pt x="23" y="0"/>
                    </a:cubicBezTo>
                    <a:cubicBezTo>
                      <a:pt x="9" y="1"/>
                      <a:pt x="0" y="0"/>
                      <a:pt x="0" y="12"/>
                    </a:cubicBezTo>
                    <a:cubicBezTo>
                      <a:pt x="0" y="24"/>
                      <a:pt x="0" y="33"/>
                      <a:pt x="5" y="37"/>
                    </a:cubicBezTo>
                    <a:cubicBezTo>
                      <a:pt x="4" y="33"/>
                      <a:pt x="3" y="20"/>
                      <a:pt x="6" y="12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19" name="Freeform 2187"/>
              <p:cNvSpPr/>
              <p:nvPr/>
            </p:nvSpPr>
            <p:spPr bwMode="auto">
              <a:xfrm>
                <a:off x="3360" y="1499"/>
                <a:ext cx="58" cy="98"/>
              </a:xfrm>
              <a:custGeom>
                <a:avLst/>
                <a:gdLst>
                  <a:gd name="T0" fmla="*/ 38 w 23"/>
                  <a:gd name="T1" fmla="*/ 85 h 37"/>
                  <a:gd name="T2" fmla="*/ 146 w 23"/>
                  <a:gd name="T3" fmla="*/ 0 h 37"/>
                  <a:gd name="T4" fmla="*/ 0 w 23"/>
                  <a:gd name="T5" fmla="*/ 85 h 37"/>
                  <a:gd name="T6" fmla="*/ 33 w 23"/>
                  <a:gd name="T7" fmla="*/ 260 h 37"/>
                  <a:gd name="T8" fmla="*/ 38 w 23"/>
                  <a:gd name="T9" fmla="*/ 8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7"/>
                  <a:gd name="T17" fmla="*/ 23 w 2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7">
                    <a:moveTo>
                      <a:pt x="6" y="12"/>
                    </a:moveTo>
                    <a:cubicBezTo>
                      <a:pt x="10" y="4"/>
                      <a:pt x="17" y="1"/>
                      <a:pt x="23" y="0"/>
                    </a:cubicBezTo>
                    <a:cubicBezTo>
                      <a:pt x="9" y="1"/>
                      <a:pt x="0" y="0"/>
                      <a:pt x="0" y="12"/>
                    </a:cubicBezTo>
                    <a:cubicBezTo>
                      <a:pt x="0" y="24"/>
                      <a:pt x="0" y="33"/>
                      <a:pt x="5" y="37"/>
                    </a:cubicBezTo>
                    <a:cubicBezTo>
                      <a:pt x="4" y="33"/>
                      <a:pt x="3" y="20"/>
                      <a:pt x="6" y="12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0" name="Freeform 2188"/>
              <p:cNvSpPr/>
              <p:nvPr/>
            </p:nvSpPr>
            <p:spPr bwMode="auto">
              <a:xfrm>
                <a:off x="3393" y="1747"/>
                <a:ext cx="60" cy="106"/>
              </a:xfrm>
              <a:custGeom>
                <a:avLst/>
                <a:gdLst>
                  <a:gd name="T0" fmla="*/ 43 w 24"/>
                  <a:gd name="T1" fmla="*/ 106 h 40"/>
                  <a:gd name="T2" fmla="*/ 150 w 24"/>
                  <a:gd name="T3" fmla="*/ 21 h 40"/>
                  <a:gd name="T4" fmla="*/ 8 w 24"/>
                  <a:gd name="T5" fmla="*/ 106 h 40"/>
                  <a:gd name="T6" fmla="*/ 38 w 24"/>
                  <a:gd name="T7" fmla="*/ 281 h 40"/>
                  <a:gd name="T8" fmla="*/ 43 w 24"/>
                  <a:gd name="T9" fmla="*/ 10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7" y="15"/>
                    </a:moveTo>
                    <a:cubicBezTo>
                      <a:pt x="11" y="7"/>
                      <a:pt x="18" y="4"/>
                      <a:pt x="24" y="3"/>
                    </a:cubicBezTo>
                    <a:cubicBezTo>
                      <a:pt x="10" y="4"/>
                      <a:pt x="3" y="0"/>
                      <a:pt x="1" y="15"/>
                    </a:cubicBezTo>
                    <a:cubicBezTo>
                      <a:pt x="0" y="27"/>
                      <a:pt x="1" y="36"/>
                      <a:pt x="6" y="40"/>
                    </a:cubicBezTo>
                    <a:cubicBezTo>
                      <a:pt x="5" y="36"/>
                      <a:pt x="4" y="23"/>
                      <a:pt x="7" y="15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1" name="Freeform 2189"/>
              <p:cNvSpPr/>
              <p:nvPr/>
            </p:nvSpPr>
            <p:spPr bwMode="auto">
              <a:xfrm>
                <a:off x="3415" y="1899"/>
                <a:ext cx="58" cy="98"/>
              </a:xfrm>
              <a:custGeom>
                <a:avLst/>
                <a:gdLst>
                  <a:gd name="T0" fmla="*/ 38 w 23"/>
                  <a:gd name="T1" fmla="*/ 85 h 37"/>
                  <a:gd name="T2" fmla="*/ 146 w 23"/>
                  <a:gd name="T3" fmla="*/ 0 h 37"/>
                  <a:gd name="T4" fmla="*/ 0 w 23"/>
                  <a:gd name="T5" fmla="*/ 85 h 37"/>
                  <a:gd name="T6" fmla="*/ 33 w 23"/>
                  <a:gd name="T7" fmla="*/ 260 h 37"/>
                  <a:gd name="T8" fmla="*/ 38 w 23"/>
                  <a:gd name="T9" fmla="*/ 8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7"/>
                  <a:gd name="T17" fmla="*/ 23 w 2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7">
                    <a:moveTo>
                      <a:pt x="6" y="12"/>
                    </a:moveTo>
                    <a:cubicBezTo>
                      <a:pt x="9" y="4"/>
                      <a:pt x="17" y="1"/>
                      <a:pt x="23" y="0"/>
                    </a:cubicBezTo>
                    <a:cubicBezTo>
                      <a:pt x="9" y="1"/>
                      <a:pt x="0" y="0"/>
                      <a:pt x="0" y="12"/>
                    </a:cubicBezTo>
                    <a:cubicBezTo>
                      <a:pt x="0" y="24"/>
                      <a:pt x="0" y="33"/>
                      <a:pt x="5" y="37"/>
                    </a:cubicBezTo>
                    <a:cubicBezTo>
                      <a:pt x="3" y="33"/>
                      <a:pt x="3" y="20"/>
                      <a:pt x="6" y="12"/>
                    </a:cubicBezTo>
                    <a:close/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2" name="Freeform 2190"/>
              <p:cNvSpPr/>
              <p:nvPr/>
            </p:nvSpPr>
            <p:spPr bwMode="auto">
              <a:xfrm>
                <a:off x="3418" y="2021"/>
                <a:ext cx="47" cy="70"/>
              </a:xfrm>
              <a:custGeom>
                <a:avLst/>
                <a:gdLst>
                  <a:gd name="T0" fmla="*/ 116 w 19"/>
                  <a:gd name="T1" fmla="*/ 0 h 26"/>
                  <a:gd name="T2" fmla="*/ 25 w 19"/>
                  <a:gd name="T3" fmla="*/ 13 h 26"/>
                  <a:gd name="T4" fmla="*/ 62 w 19"/>
                  <a:gd name="T5" fmla="*/ 188 h 26"/>
                  <a:gd name="T6" fmla="*/ 42 w 19"/>
                  <a:gd name="T7" fmla="*/ 81 h 26"/>
                  <a:gd name="T8" fmla="*/ 104 w 19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6"/>
                  <a:gd name="T17" fmla="*/ 19 w 1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6">
                    <a:moveTo>
                      <a:pt x="19" y="0"/>
                    </a:moveTo>
                    <a:cubicBezTo>
                      <a:pt x="16" y="0"/>
                      <a:pt x="7" y="0"/>
                      <a:pt x="4" y="2"/>
                    </a:cubicBezTo>
                    <a:cubicBezTo>
                      <a:pt x="0" y="7"/>
                      <a:pt x="8" y="22"/>
                      <a:pt x="10" y="26"/>
                    </a:cubicBezTo>
                    <a:cubicBezTo>
                      <a:pt x="9" y="22"/>
                      <a:pt x="7" y="16"/>
                      <a:pt x="7" y="11"/>
                    </a:cubicBezTo>
                    <a:cubicBezTo>
                      <a:pt x="8" y="5"/>
                      <a:pt x="12" y="4"/>
                      <a:pt x="17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3" name="Freeform 2191"/>
              <p:cNvSpPr/>
              <p:nvPr/>
            </p:nvSpPr>
            <p:spPr bwMode="auto">
              <a:xfrm>
                <a:off x="3440" y="2120"/>
                <a:ext cx="88" cy="67"/>
              </a:xfrm>
              <a:custGeom>
                <a:avLst/>
                <a:gdLst>
                  <a:gd name="T0" fmla="*/ 221 w 35"/>
                  <a:gd name="T1" fmla="*/ 0 h 25"/>
                  <a:gd name="T2" fmla="*/ 75 w 35"/>
                  <a:gd name="T3" fmla="*/ 13 h 25"/>
                  <a:gd name="T4" fmla="*/ 70 w 35"/>
                  <a:gd name="T5" fmla="*/ 180 h 25"/>
                  <a:gd name="T6" fmla="*/ 171 w 35"/>
                  <a:gd name="T7" fmla="*/ 21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5"/>
                  <a:gd name="T14" fmla="*/ 35 w 35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5">
                    <a:moveTo>
                      <a:pt x="35" y="0"/>
                    </a:moveTo>
                    <a:cubicBezTo>
                      <a:pt x="26" y="2"/>
                      <a:pt x="21" y="0"/>
                      <a:pt x="12" y="2"/>
                    </a:cubicBezTo>
                    <a:cubicBezTo>
                      <a:pt x="0" y="4"/>
                      <a:pt x="9" y="18"/>
                      <a:pt x="11" y="25"/>
                    </a:cubicBezTo>
                    <a:cubicBezTo>
                      <a:pt x="4" y="11"/>
                      <a:pt x="15" y="5"/>
                      <a:pt x="27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4" name="Freeform 2192"/>
              <p:cNvSpPr/>
              <p:nvPr/>
            </p:nvSpPr>
            <p:spPr bwMode="auto">
              <a:xfrm>
                <a:off x="3470" y="2208"/>
                <a:ext cx="68" cy="61"/>
              </a:xfrm>
              <a:custGeom>
                <a:avLst/>
                <a:gdLst>
                  <a:gd name="T0" fmla="*/ 164 w 27"/>
                  <a:gd name="T1" fmla="*/ 13 h 23"/>
                  <a:gd name="T2" fmla="*/ 38 w 27"/>
                  <a:gd name="T3" fmla="*/ 21 h 23"/>
                  <a:gd name="T4" fmla="*/ 71 w 27"/>
                  <a:gd name="T5" fmla="*/ 162 h 23"/>
                  <a:gd name="T6" fmla="*/ 63 w 27"/>
                  <a:gd name="T7" fmla="*/ 56 h 23"/>
                  <a:gd name="T8" fmla="*/ 171 w 27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26" y="2"/>
                    </a:moveTo>
                    <a:cubicBezTo>
                      <a:pt x="22" y="2"/>
                      <a:pt x="10" y="0"/>
                      <a:pt x="6" y="3"/>
                    </a:cubicBezTo>
                    <a:cubicBezTo>
                      <a:pt x="0" y="7"/>
                      <a:pt x="6" y="21"/>
                      <a:pt x="11" y="23"/>
                    </a:cubicBezTo>
                    <a:cubicBezTo>
                      <a:pt x="8" y="20"/>
                      <a:pt x="7" y="12"/>
                      <a:pt x="10" y="8"/>
                    </a:cubicBezTo>
                    <a:cubicBezTo>
                      <a:pt x="13" y="5"/>
                      <a:pt x="23" y="2"/>
                      <a:pt x="27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5" name="Freeform 2193"/>
              <p:cNvSpPr/>
              <p:nvPr/>
            </p:nvSpPr>
            <p:spPr bwMode="auto">
              <a:xfrm>
                <a:off x="3490" y="2304"/>
                <a:ext cx="75" cy="56"/>
              </a:xfrm>
              <a:custGeom>
                <a:avLst/>
                <a:gdLst>
                  <a:gd name="T0" fmla="*/ 188 w 30"/>
                  <a:gd name="T1" fmla="*/ 29 h 21"/>
                  <a:gd name="T2" fmla="*/ 58 w 30"/>
                  <a:gd name="T3" fmla="*/ 8 h 21"/>
                  <a:gd name="T4" fmla="*/ 13 w 30"/>
                  <a:gd name="T5" fmla="*/ 35 h 21"/>
                  <a:gd name="T6" fmla="*/ 20 w 30"/>
                  <a:gd name="T7" fmla="*/ 149 h 21"/>
                  <a:gd name="T8" fmla="*/ 45 w 30"/>
                  <a:gd name="T9" fmla="*/ 43 h 21"/>
                  <a:gd name="T10" fmla="*/ 188 w 30"/>
                  <a:gd name="T11" fmla="*/ 4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1"/>
                  <a:gd name="T20" fmla="*/ 30 w 3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1">
                    <a:moveTo>
                      <a:pt x="30" y="4"/>
                    </a:moveTo>
                    <a:cubicBezTo>
                      <a:pt x="23" y="5"/>
                      <a:pt x="16" y="2"/>
                      <a:pt x="9" y="1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1" y="9"/>
                      <a:pt x="0" y="18"/>
                      <a:pt x="3" y="21"/>
                    </a:cubicBezTo>
                    <a:cubicBezTo>
                      <a:pt x="3" y="16"/>
                      <a:pt x="3" y="9"/>
                      <a:pt x="7" y="6"/>
                    </a:cubicBezTo>
                    <a:cubicBezTo>
                      <a:pt x="12" y="4"/>
                      <a:pt x="26" y="6"/>
                      <a:pt x="30" y="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6" name="Freeform 2194"/>
              <p:cNvSpPr/>
              <p:nvPr/>
            </p:nvSpPr>
            <p:spPr bwMode="auto">
              <a:xfrm>
                <a:off x="3475" y="2387"/>
                <a:ext cx="85" cy="69"/>
              </a:xfrm>
              <a:custGeom>
                <a:avLst/>
                <a:gdLst>
                  <a:gd name="T0" fmla="*/ 213 w 34"/>
                  <a:gd name="T1" fmla="*/ 72 h 26"/>
                  <a:gd name="T2" fmla="*/ 130 w 34"/>
                  <a:gd name="T3" fmla="*/ 42 h 26"/>
                  <a:gd name="T4" fmla="*/ 68 w 34"/>
                  <a:gd name="T5" fmla="*/ 8 h 26"/>
                  <a:gd name="T6" fmla="*/ 8 w 34"/>
                  <a:gd name="T7" fmla="*/ 183 h 26"/>
                  <a:gd name="T8" fmla="*/ 50 w 34"/>
                  <a:gd name="T9" fmla="*/ 56 h 26"/>
                  <a:gd name="T10" fmla="*/ 163 w 34"/>
                  <a:gd name="T11" fmla="*/ 6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6"/>
                  <a:gd name="T20" fmla="*/ 34 w 3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6">
                    <a:moveTo>
                      <a:pt x="34" y="10"/>
                    </a:moveTo>
                    <a:cubicBezTo>
                      <a:pt x="30" y="9"/>
                      <a:pt x="25" y="8"/>
                      <a:pt x="21" y="6"/>
                    </a:cubicBezTo>
                    <a:cubicBezTo>
                      <a:pt x="18" y="5"/>
                      <a:pt x="14" y="2"/>
                      <a:pt x="11" y="1"/>
                    </a:cubicBezTo>
                    <a:cubicBezTo>
                      <a:pt x="3" y="0"/>
                      <a:pt x="0" y="20"/>
                      <a:pt x="1" y="26"/>
                    </a:cubicBezTo>
                    <a:cubicBezTo>
                      <a:pt x="3" y="21"/>
                      <a:pt x="3" y="12"/>
                      <a:pt x="8" y="8"/>
                    </a:cubicBezTo>
                    <a:cubicBezTo>
                      <a:pt x="13" y="6"/>
                      <a:pt x="22" y="8"/>
                      <a:pt x="26" y="9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7" name="Freeform 2195"/>
              <p:cNvSpPr/>
              <p:nvPr/>
            </p:nvSpPr>
            <p:spPr bwMode="auto">
              <a:xfrm>
                <a:off x="3655" y="2333"/>
                <a:ext cx="63" cy="91"/>
              </a:xfrm>
              <a:custGeom>
                <a:avLst/>
                <a:gdLst>
                  <a:gd name="T0" fmla="*/ 159 w 25"/>
                  <a:gd name="T1" fmla="*/ 35 h 34"/>
                  <a:gd name="T2" fmla="*/ 38 w 25"/>
                  <a:gd name="T3" fmla="*/ 43 h 34"/>
                  <a:gd name="T4" fmla="*/ 13 w 25"/>
                  <a:gd name="T5" fmla="*/ 244 h 34"/>
                  <a:gd name="T6" fmla="*/ 159 w 25"/>
                  <a:gd name="T7" fmla="*/ 35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4"/>
                  <a:gd name="T14" fmla="*/ 25 w 25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4">
                    <a:moveTo>
                      <a:pt x="25" y="5"/>
                    </a:moveTo>
                    <a:cubicBezTo>
                      <a:pt x="19" y="4"/>
                      <a:pt x="11" y="0"/>
                      <a:pt x="6" y="6"/>
                    </a:cubicBezTo>
                    <a:cubicBezTo>
                      <a:pt x="0" y="14"/>
                      <a:pt x="4" y="25"/>
                      <a:pt x="2" y="34"/>
                    </a:cubicBezTo>
                    <a:cubicBezTo>
                      <a:pt x="3" y="20"/>
                      <a:pt x="9" y="3"/>
                      <a:pt x="25" y="5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8" name="Freeform 2196"/>
              <p:cNvSpPr/>
              <p:nvPr/>
            </p:nvSpPr>
            <p:spPr bwMode="auto">
              <a:xfrm>
                <a:off x="3650" y="2211"/>
                <a:ext cx="55" cy="77"/>
              </a:xfrm>
              <a:custGeom>
                <a:avLst/>
                <a:gdLst>
                  <a:gd name="T0" fmla="*/ 138 w 22"/>
                  <a:gd name="T1" fmla="*/ 8 h 29"/>
                  <a:gd name="T2" fmla="*/ 38 w 22"/>
                  <a:gd name="T3" fmla="*/ 29 h 29"/>
                  <a:gd name="T4" fmla="*/ 43 w 22"/>
                  <a:gd name="T5" fmla="*/ 204 h 29"/>
                  <a:gd name="T6" fmla="*/ 50 w 22"/>
                  <a:gd name="T7" fmla="*/ 56 h 29"/>
                  <a:gd name="T8" fmla="*/ 138 w 22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9"/>
                  <a:gd name="T17" fmla="*/ 22 w 2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9">
                    <a:moveTo>
                      <a:pt x="22" y="1"/>
                    </a:moveTo>
                    <a:cubicBezTo>
                      <a:pt x="17" y="2"/>
                      <a:pt x="10" y="0"/>
                      <a:pt x="6" y="4"/>
                    </a:cubicBezTo>
                    <a:cubicBezTo>
                      <a:pt x="0" y="11"/>
                      <a:pt x="5" y="22"/>
                      <a:pt x="7" y="29"/>
                    </a:cubicBezTo>
                    <a:cubicBezTo>
                      <a:pt x="6" y="24"/>
                      <a:pt x="5" y="13"/>
                      <a:pt x="8" y="8"/>
                    </a:cubicBezTo>
                    <a:cubicBezTo>
                      <a:pt x="11" y="4"/>
                      <a:pt x="17" y="3"/>
                      <a:pt x="22" y="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29" name="Freeform 2197"/>
              <p:cNvSpPr/>
              <p:nvPr/>
            </p:nvSpPr>
            <p:spPr bwMode="auto">
              <a:xfrm>
                <a:off x="3625" y="2085"/>
                <a:ext cx="75" cy="80"/>
              </a:xfrm>
              <a:custGeom>
                <a:avLst/>
                <a:gdLst>
                  <a:gd name="T0" fmla="*/ 45 w 30"/>
                  <a:gd name="T1" fmla="*/ 213 h 30"/>
                  <a:gd name="T2" fmla="*/ 25 w 30"/>
                  <a:gd name="T3" fmla="*/ 51 h 30"/>
                  <a:gd name="T4" fmla="*/ 188 w 30"/>
                  <a:gd name="T5" fmla="*/ 35 h 30"/>
                  <a:gd name="T6" fmla="*/ 83 w 30"/>
                  <a:gd name="T7" fmla="*/ 51 h 30"/>
                  <a:gd name="T8" fmla="*/ 45 w 30"/>
                  <a:gd name="T9" fmla="*/ 13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7" y="30"/>
                    </a:moveTo>
                    <a:cubicBezTo>
                      <a:pt x="8" y="23"/>
                      <a:pt x="0" y="14"/>
                      <a:pt x="4" y="7"/>
                    </a:cubicBezTo>
                    <a:cubicBezTo>
                      <a:pt x="9" y="0"/>
                      <a:pt x="24" y="3"/>
                      <a:pt x="30" y="5"/>
                    </a:cubicBezTo>
                    <a:cubicBezTo>
                      <a:pt x="25" y="7"/>
                      <a:pt x="19" y="5"/>
                      <a:pt x="13" y="7"/>
                    </a:cubicBezTo>
                    <a:cubicBezTo>
                      <a:pt x="6" y="9"/>
                      <a:pt x="8" y="13"/>
                      <a:pt x="7" y="19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0" name="Freeform 2198"/>
              <p:cNvSpPr/>
              <p:nvPr/>
            </p:nvSpPr>
            <p:spPr bwMode="auto">
              <a:xfrm>
                <a:off x="3600" y="1981"/>
                <a:ext cx="53" cy="72"/>
              </a:xfrm>
              <a:custGeom>
                <a:avLst/>
                <a:gdLst>
                  <a:gd name="T0" fmla="*/ 45 w 21"/>
                  <a:gd name="T1" fmla="*/ 192 h 27"/>
                  <a:gd name="T2" fmla="*/ 25 w 21"/>
                  <a:gd name="T3" fmla="*/ 115 h 27"/>
                  <a:gd name="T4" fmla="*/ 0 w 21"/>
                  <a:gd name="T5" fmla="*/ 56 h 27"/>
                  <a:gd name="T6" fmla="*/ 134 w 21"/>
                  <a:gd name="T7" fmla="*/ 13 h 27"/>
                  <a:gd name="T8" fmla="*/ 58 w 21"/>
                  <a:gd name="T9" fmla="*/ 43 h 27"/>
                  <a:gd name="T10" fmla="*/ 38 w 21"/>
                  <a:gd name="T11" fmla="*/ 14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7"/>
                  <a:gd name="T20" fmla="*/ 21 w 21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7">
                    <a:moveTo>
                      <a:pt x="7" y="27"/>
                    </a:moveTo>
                    <a:cubicBezTo>
                      <a:pt x="6" y="23"/>
                      <a:pt x="6" y="20"/>
                      <a:pt x="4" y="16"/>
                    </a:cubicBezTo>
                    <a:cubicBezTo>
                      <a:pt x="3" y="14"/>
                      <a:pt x="0" y="10"/>
                      <a:pt x="0" y="8"/>
                    </a:cubicBezTo>
                    <a:cubicBezTo>
                      <a:pt x="2" y="2"/>
                      <a:pt x="17" y="0"/>
                      <a:pt x="21" y="2"/>
                    </a:cubicBezTo>
                    <a:cubicBezTo>
                      <a:pt x="17" y="3"/>
                      <a:pt x="12" y="2"/>
                      <a:pt x="9" y="6"/>
                    </a:cubicBezTo>
                    <a:cubicBezTo>
                      <a:pt x="7" y="9"/>
                      <a:pt x="5" y="17"/>
                      <a:pt x="6" y="20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1" name="Freeform 2199"/>
              <p:cNvSpPr/>
              <p:nvPr/>
            </p:nvSpPr>
            <p:spPr bwMode="auto">
              <a:xfrm>
                <a:off x="3570" y="1864"/>
                <a:ext cx="50" cy="69"/>
              </a:xfrm>
              <a:custGeom>
                <a:avLst/>
                <a:gdLst>
                  <a:gd name="T0" fmla="*/ 18 w 20"/>
                  <a:gd name="T1" fmla="*/ 183 h 26"/>
                  <a:gd name="T2" fmla="*/ 18 w 20"/>
                  <a:gd name="T3" fmla="*/ 56 h 26"/>
                  <a:gd name="T4" fmla="*/ 125 w 20"/>
                  <a:gd name="T5" fmla="*/ 8 h 26"/>
                  <a:gd name="T6" fmla="*/ 18 w 20"/>
                  <a:gd name="T7" fmla="*/ 149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6"/>
                  <a:gd name="T14" fmla="*/ 20 w 2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6">
                    <a:moveTo>
                      <a:pt x="3" y="26"/>
                    </a:moveTo>
                    <a:cubicBezTo>
                      <a:pt x="4" y="20"/>
                      <a:pt x="0" y="13"/>
                      <a:pt x="3" y="8"/>
                    </a:cubicBezTo>
                    <a:cubicBezTo>
                      <a:pt x="6" y="2"/>
                      <a:pt x="15" y="0"/>
                      <a:pt x="20" y="1"/>
                    </a:cubicBezTo>
                    <a:cubicBezTo>
                      <a:pt x="11" y="3"/>
                      <a:pt x="3" y="11"/>
                      <a:pt x="3" y="2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2" name="Freeform 2200"/>
              <p:cNvSpPr/>
              <p:nvPr/>
            </p:nvSpPr>
            <p:spPr bwMode="auto">
              <a:xfrm>
                <a:off x="3555" y="1725"/>
                <a:ext cx="50" cy="107"/>
              </a:xfrm>
              <a:custGeom>
                <a:avLst/>
                <a:gdLst>
                  <a:gd name="T0" fmla="*/ 125 w 20"/>
                  <a:gd name="T1" fmla="*/ 0 h 40"/>
                  <a:gd name="T2" fmla="*/ 0 w 20"/>
                  <a:gd name="T3" fmla="*/ 86 h 40"/>
                  <a:gd name="T4" fmla="*/ 38 w 20"/>
                  <a:gd name="T5" fmla="*/ 286 h 40"/>
                  <a:gd name="T6" fmla="*/ 38 w 20"/>
                  <a:gd name="T7" fmla="*/ 193 h 40"/>
                  <a:gd name="T8" fmla="*/ 33 w 20"/>
                  <a:gd name="T9" fmla="*/ 115 h 40"/>
                  <a:gd name="T10" fmla="*/ 100 w 20"/>
                  <a:gd name="T11" fmla="*/ 8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40"/>
                  <a:gd name="T20" fmla="*/ 20 w 20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40">
                    <a:moveTo>
                      <a:pt x="20" y="0"/>
                    </a:moveTo>
                    <a:cubicBezTo>
                      <a:pt x="11" y="3"/>
                      <a:pt x="0" y="0"/>
                      <a:pt x="0" y="12"/>
                    </a:cubicBezTo>
                    <a:cubicBezTo>
                      <a:pt x="0" y="22"/>
                      <a:pt x="7" y="30"/>
                      <a:pt x="6" y="40"/>
                    </a:cubicBezTo>
                    <a:cubicBezTo>
                      <a:pt x="5" y="36"/>
                      <a:pt x="6" y="32"/>
                      <a:pt x="6" y="27"/>
                    </a:cubicBezTo>
                    <a:cubicBezTo>
                      <a:pt x="7" y="23"/>
                      <a:pt x="6" y="20"/>
                      <a:pt x="5" y="16"/>
                    </a:cubicBezTo>
                    <a:cubicBezTo>
                      <a:pt x="4" y="8"/>
                      <a:pt x="9" y="3"/>
                      <a:pt x="16" y="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3" name="Freeform 2201"/>
              <p:cNvSpPr/>
              <p:nvPr/>
            </p:nvSpPr>
            <p:spPr bwMode="auto">
              <a:xfrm>
                <a:off x="3543" y="1611"/>
                <a:ext cx="40" cy="74"/>
              </a:xfrm>
              <a:custGeom>
                <a:avLst/>
                <a:gdLst>
                  <a:gd name="T0" fmla="*/ 100 w 16"/>
                  <a:gd name="T1" fmla="*/ 8 h 28"/>
                  <a:gd name="T2" fmla="*/ 25 w 16"/>
                  <a:gd name="T3" fmla="*/ 34 h 28"/>
                  <a:gd name="T4" fmla="*/ 38 w 16"/>
                  <a:gd name="T5" fmla="*/ 196 h 28"/>
                  <a:gd name="T6" fmla="*/ 50 w 16"/>
                  <a:gd name="T7" fmla="*/ 77 h 28"/>
                  <a:gd name="T8" fmla="*/ 100 w 16"/>
                  <a:gd name="T9" fmla="*/ 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16" y="1"/>
                    </a:moveTo>
                    <a:cubicBezTo>
                      <a:pt x="10" y="1"/>
                      <a:pt x="6" y="0"/>
                      <a:pt x="4" y="5"/>
                    </a:cubicBezTo>
                    <a:cubicBezTo>
                      <a:pt x="0" y="13"/>
                      <a:pt x="6" y="21"/>
                      <a:pt x="6" y="28"/>
                    </a:cubicBezTo>
                    <a:cubicBezTo>
                      <a:pt x="6" y="22"/>
                      <a:pt x="5" y="18"/>
                      <a:pt x="8" y="11"/>
                    </a:cubicBezTo>
                    <a:cubicBezTo>
                      <a:pt x="11" y="5"/>
                      <a:pt x="11" y="4"/>
                      <a:pt x="16" y="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4" name="Freeform 2202"/>
              <p:cNvSpPr/>
              <p:nvPr/>
            </p:nvSpPr>
            <p:spPr bwMode="auto">
              <a:xfrm>
                <a:off x="3525" y="1501"/>
                <a:ext cx="53" cy="72"/>
              </a:xfrm>
              <a:custGeom>
                <a:avLst/>
                <a:gdLst>
                  <a:gd name="T0" fmla="*/ 134 w 21"/>
                  <a:gd name="T1" fmla="*/ 29 h 27"/>
                  <a:gd name="T2" fmla="*/ 50 w 21"/>
                  <a:gd name="T3" fmla="*/ 13 h 27"/>
                  <a:gd name="T4" fmla="*/ 45 w 21"/>
                  <a:gd name="T5" fmla="*/ 192 h 27"/>
                  <a:gd name="T6" fmla="*/ 134 w 21"/>
                  <a:gd name="T7" fmla="*/ 29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7"/>
                  <a:gd name="T14" fmla="*/ 21 w 21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7">
                    <a:moveTo>
                      <a:pt x="21" y="4"/>
                    </a:moveTo>
                    <a:cubicBezTo>
                      <a:pt x="17" y="4"/>
                      <a:pt x="13" y="0"/>
                      <a:pt x="8" y="2"/>
                    </a:cubicBezTo>
                    <a:cubicBezTo>
                      <a:pt x="0" y="6"/>
                      <a:pt x="4" y="21"/>
                      <a:pt x="7" y="27"/>
                    </a:cubicBezTo>
                    <a:cubicBezTo>
                      <a:pt x="5" y="14"/>
                      <a:pt x="8" y="5"/>
                      <a:pt x="21" y="4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5" name="Freeform 2203"/>
              <p:cNvSpPr/>
              <p:nvPr/>
            </p:nvSpPr>
            <p:spPr bwMode="auto">
              <a:xfrm>
                <a:off x="3540" y="1387"/>
                <a:ext cx="35" cy="77"/>
              </a:xfrm>
              <a:custGeom>
                <a:avLst/>
                <a:gdLst>
                  <a:gd name="T0" fmla="*/ 20 w 14"/>
                  <a:gd name="T1" fmla="*/ 13 h 29"/>
                  <a:gd name="T2" fmla="*/ 0 w 14"/>
                  <a:gd name="T3" fmla="*/ 204 h 29"/>
                  <a:gd name="T4" fmla="*/ 58 w 14"/>
                  <a:gd name="T5" fmla="*/ 85 h 29"/>
                  <a:gd name="T6" fmla="*/ 88 w 14"/>
                  <a:gd name="T7" fmla="*/ 13 h 29"/>
                  <a:gd name="T8" fmla="*/ 33 w 1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9"/>
                  <a:gd name="T17" fmla="*/ 14 w 14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9">
                    <a:moveTo>
                      <a:pt x="3" y="2"/>
                    </a:moveTo>
                    <a:cubicBezTo>
                      <a:pt x="9" y="10"/>
                      <a:pt x="2" y="22"/>
                      <a:pt x="0" y="29"/>
                    </a:cubicBezTo>
                    <a:cubicBezTo>
                      <a:pt x="4" y="24"/>
                      <a:pt x="8" y="19"/>
                      <a:pt x="9" y="12"/>
                    </a:cubicBezTo>
                    <a:cubicBezTo>
                      <a:pt x="9" y="7"/>
                      <a:pt x="7" y="2"/>
                      <a:pt x="14" y="2"/>
                    </a:cubicBezTo>
                    <a:cubicBezTo>
                      <a:pt x="12" y="0"/>
                      <a:pt x="8" y="0"/>
                      <a:pt x="5" y="0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6" name="Freeform 2204"/>
              <p:cNvSpPr/>
              <p:nvPr/>
            </p:nvSpPr>
            <p:spPr bwMode="auto">
              <a:xfrm>
                <a:off x="3548" y="1280"/>
                <a:ext cx="47" cy="75"/>
              </a:xfrm>
              <a:custGeom>
                <a:avLst/>
                <a:gdLst>
                  <a:gd name="T0" fmla="*/ 116 w 19"/>
                  <a:gd name="T1" fmla="*/ 29 h 28"/>
                  <a:gd name="T2" fmla="*/ 25 w 19"/>
                  <a:gd name="T3" fmla="*/ 43 h 28"/>
                  <a:gd name="T4" fmla="*/ 5 w 19"/>
                  <a:gd name="T5" fmla="*/ 201 h 28"/>
                  <a:gd name="T6" fmla="*/ 42 w 19"/>
                  <a:gd name="T7" fmla="*/ 86 h 28"/>
                  <a:gd name="T8" fmla="*/ 111 w 19"/>
                  <a:gd name="T9" fmla="*/ 35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19" y="4"/>
                    </a:moveTo>
                    <a:cubicBezTo>
                      <a:pt x="13" y="4"/>
                      <a:pt x="8" y="0"/>
                      <a:pt x="4" y="6"/>
                    </a:cubicBezTo>
                    <a:cubicBezTo>
                      <a:pt x="0" y="12"/>
                      <a:pt x="5" y="21"/>
                      <a:pt x="1" y="28"/>
                    </a:cubicBezTo>
                    <a:cubicBezTo>
                      <a:pt x="4" y="22"/>
                      <a:pt x="5" y="18"/>
                      <a:pt x="7" y="12"/>
                    </a:cubicBezTo>
                    <a:cubicBezTo>
                      <a:pt x="9" y="5"/>
                      <a:pt x="12" y="6"/>
                      <a:pt x="18" y="5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7" name="Freeform 2205"/>
              <p:cNvSpPr/>
              <p:nvPr/>
            </p:nvSpPr>
            <p:spPr bwMode="auto">
              <a:xfrm>
                <a:off x="3563" y="1179"/>
                <a:ext cx="35" cy="58"/>
              </a:xfrm>
              <a:custGeom>
                <a:avLst/>
                <a:gdLst>
                  <a:gd name="T0" fmla="*/ 88 w 14"/>
                  <a:gd name="T1" fmla="*/ 0 h 22"/>
                  <a:gd name="T2" fmla="*/ 13 w 14"/>
                  <a:gd name="T3" fmla="*/ 29 h 22"/>
                  <a:gd name="T4" fmla="*/ 20 w 14"/>
                  <a:gd name="T5" fmla="*/ 153 h 22"/>
                  <a:gd name="T6" fmla="*/ 83 w 14"/>
                  <a:gd name="T7" fmla="*/ 1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2"/>
                  <a:gd name="T14" fmla="*/ 14 w 1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2">
                    <a:moveTo>
                      <a:pt x="14" y="0"/>
                    </a:moveTo>
                    <a:cubicBezTo>
                      <a:pt x="10" y="0"/>
                      <a:pt x="5" y="0"/>
                      <a:pt x="2" y="4"/>
                    </a:cubicBezTo>
                    <a:cubicBezTo>
                      <a:pt x="0" y="8"/>
                      <a:pt x="2" y="17"/>
                      <a:pt x="3" y="22"/>
                    </a:cubicBezTo>
                    <a:cubicBezTo>
                      <a:pt x="3" y="16"/>
                      <a:pt x="5" y="3"/>
                      <a:pt x="13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8" name="Freeform 2206"/>
              <p:cNvSpPr/>
              <p:nvPr/>
            </p:nvSpPr>
            <p:spPr bwMode="auto">
              <a:xfrm>
                <a:off x="2215" y="1832"/>
                <a:ext cx="83" cy="32"/>
              </a:xfrm>
              <a:custGeom>
                <a:avLst/>
                <a:gdLst>
                  <a:gd name="T0" fmla="*/ 0 w 33"/>
                  <a:gd name="T1" fmla="*/ 13 h 12"/>
                  <a:gd name="T2" fmla="*/ 209 w 33"/>
                  <a:gd name="T3" fmla="*/ 85 h 12"/>
                  <a:gd name="T4" fmla="*/ 45 w 33"/>
                  <a:gd name="T5" fmla="*/ 43 h 12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2"/>
                  <a:gd name="T11" fmla="*/ 33 w 3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2">
                    <a:moveTo>
                      <a:pt x="0" y="2"/>
                    </a:moveTo>
                    <a:cubicBezTo>
                      <a:pt x="10" y="6"/>
                      <a:pt x="25" y="0"/>
                      <a:pt x="33" y="12"/>
                    </a:cubicBezTo>
                    <a:cubicBezTo>
                      <a:pt x="26" y="7"/>
                      <a:pt x="15" y="6"/>
                      <a:pt x="7" y="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39" name="Freeform 2207"/>
              <p:cNvSpPr/>
              <p:nvPr/>
            </p:nvSpPr>
            <p:spPr bwMode="auto">
              <a:xfrm>
                <a:off x="2170" y="1963"/>
                <a:ext cx="113" cy="85"/>
              </a:xfrm>
              <a:custGeom>
                <a:avLst/>
                <a:gdLst>
                  <a:gd name="T0" fmla="*/ 284 w 45"/>
                  <a:gd name="T1" fmla="*/ 35 h 32"/>
                  <a:gd name="T2" fmla="*/ 70 w 45"/>
                  <a:gd name="T3" fmla="*/ 29 h 32"/>
                  <a:gd name="T4" fmla="*/ 45 w 45"/>
                  <a:gd name="T5" fmla="*/ 226 h 32"/>
                  <a:gd name="T6" fmla="*/ 196 w 45"/>
                  <a:gd name="T7" fmla="*/ 35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32"/>
                  <a:gd name="T14" fmla="*/ 45 w 45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32">
                    <a:moveTo>
                      <a:pt x="45" y="5"/>
                    </a:moveTo>
                    <a:cubicBezTo>
                      <a:pt x="35" y="2"/>
                      <a:pt x="21" y="0"/>
                      <a:pt x="11" y="4"/>
                    </a:cubicBezTo>
                    <a:cubicBezTo>
                      <a:pt x="1" y="8"/>
                      <a:pt x="0" y="25"/>
                      <a:pt x="7" y="32"/>
                    </a:cubicBezTo>
                    <a:cubicBezTo>
                      <a:pt x="4" y="14"/>
                      <a:pt x="12" y="5"/>
                      <a:pt x="31" y="5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0" name="Freeform 2208"/>
              <p:cNvSpPr/>
              <p:nvPr/>
            </p:nvSpPr>
            <p:spPr bwMode="auto">
              <a:xfrm>
                <a:off x="2138" y="2085"/>
                <a:ext cx="125" cy="136"/>
              </a:xfrm>
              <a:custGeom>
                <a:avLst/>
                <a:gdLst>
                  <a:gd name="T0" fmla="*/ 313 w 50"/>
                  <a:gd name="T1" fmla="*/ 35 h 51"/>
                  <a:gd name="T2" fmla="*/ 75 w 50"/>
                  <a:gd name="T3" fmla="*/ 72 h 51"/>
                  <a:gd name="T4" fmla="*/ 125 w 50"/>
                  <a:gd name="T5" fmla="*/ 363 h 51"/>
                  <a:gd name="T6" fmla="*/ 250 w 50"/>
                  <a:gd name="T7" fmla="*/ 35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1"/>
                  <a:gd name="T14" fmla="*/ 50 w 50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1">
                    <a:moveTo>
                      <a:pt x="50" y="5"/>
                    </a:moveTo>
                    <a:cubicBezTo>
                      <a:pt x="37" y="5"/>
                      <a:pt x="24" y="0"/>
                      <a:pt x="12" y="10"/>
                    </a:cubicBezTo>
                    <a:cubicBezTo>
                      <a:pt x="0" y="21"/>
                      <a:pt x="15" y="40"/>
                      <a:pt x="20" y="51"/>
                    </a:cubicBezTo>
                    <a:cubicBezTo>
                      <a:pt x="10" y="28"/>
                      <a:pt x="13" y="9"/>
                      <a:pt x="40" y="5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1" name="Freeform 2209"/>
              <p:cNvSpPr/>
              <p:nvPr/>
            </p:nvSpPr>
            <p:spPr bwMode="auto">
              <a:xfrm>
                <a:off x="2180" y="2235"/>
                <a:ext cx="85" cy="178"/>
              </a:xfrm>
              <a:custGeom>
                <a:avLst/>
                <a:gdLst>
                  <a:gd name="T0" fmla="*/ 213 w 34"/>
                  <a:gd name="T1" fmla="*/ 8 h 67"/>
                  <a:gd name="T2" fmla="*/ 13 w 34"/>
                  <a:gd name="T3" fmla="*/ 175 h 67"/>
                  <a:gd name="T4" fmla="*/ 88 w 34"/>
                  <a:gd name="T5" fmla="*/ 359 h 67"/>
                  <a:gd name="T6" fmla="*/ 163 w 34"/>
                  <a:gd name="T7" fmla="*/ 473 h 67"/>
                  <a:gd name="T8" fmla="*/ 68 w 34"/>
                  <a:gd name="T9" fmla="*/ 205 h 67"/>
                  <a:gd name="T10" fmla="*/ 193 w 34"/>
                  <a:gd name="T11" fmla="*/ 21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67"/>
                  <a:gd name="T20" fmla="*/ 34 w 34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67">
                    <a:moveTo>
                      <a:pt x="34" y="1"/>
                    </a:moveTo>
                    <a:cubicBezTo>
                      <a:pt x="21" y="0"/>
                      <a:pt x="0" y="11"/>
                      <a:pt x="2" y="25"/>
                    </a:cubicBezTo>
                    <a:cubicBezTo>
                      <a:pt x="3" y="33"/>
                      <a:pt x="9" y="45"/>
                      <a:pt x="14" y="51"/>
                    </a:cubicBezTo>
                    <a:cubicBezTo>
                      <a:pt x="19" y="57"/>
                      <a:pt x="25" y="59"/>
                      <a:pt x="26" y="67"/>
                    </a:cubicBezTo>
                    <a:cubicBezTo>
                      <a:pt x="24" y="53"/>
                      <a:pt x="12" y="43"/>
                      <a:pt x="11" y="29"/>
                    </a:cubicBezTo>
                    <a:cubicBezTo>
                      <a:pt x="9" y="16"/>
                      <a:pt x="20" y="9"/>
                      <a:pt x="31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2" name="Freeform 2210"/>
              <p:cNvSpPr/>
              <p:nvPr/>
            </p:nvSpPr>
            <p:spPr bwMode="auto">
              <a:xfrm>
                <a:off x="2315" y="2360"/>
                <a:ext cx="178" cy="85"/>
              </a:xfrm>
              <a:custGeom>
                <a:avLst/>
                <a:gdLst>
                  <a:gd name="T0" fmla="*/ 0 w 71"/>
                  <a:gd name="T1" fmla="*/ 226 h 32"/>
                  <a:gd name="T2" fmla="*/ 196 w 71"/>
                  <a:gd name="T3" fmla="*/ 8 h 32"/>
                  <a:gd name="T4" fmla="*/ 446 w 71"/>
                  <a:gd name="T5" fmla="*/ 205 h 32"/>
                  <a:gd name="T6" fmla="*/ 251 w 71"/>
                  <a:gd name="T7" fmla="*/ 64 h 32"/>
                  <a:gd name="T8" fmla="*/ 113 w 71"/>
                  <a:gd name="T9" fmla="*/ 9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2"/>
                  <a:gd name="T17" fmla="*/ 71 w 7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2">
                    <a:moveTo>
                      <a:pt x="0" y="32"/>
                    </a:moveTo>
                    <a:cubicBezTo>
                      <a:pt x="3" y="19"/>
                      <a:pt x="18" y="3"/>
                      <a:pt x="31" y="1"/>
                    </a:cubicBezTo>
                    <a:cubicBezTo>
                      <a:pt x="44" y="0"/>
                      <a:pt x="68" y="17"/>
                      <a:pt x="71" y="29"/>
                    </a:cubicBezTo>
                    <a:cubicBezTo>
                      <a:pt x="64" y="21"/>
                      <a:pt x="51" y="13"/>
                      <a:pt x="40" y="9"/>
                    </a:cubicBezTo>
                    <a:cubicBezTo>
                      <a:pt x="30" y="4"/>
                      <a:pt x="27" y="11"/>
                      <a:pt x="18" y="14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3" name="Freeform 2211"/>
              <p:cNvSpPr/>
              <p:nvPr/>
            </p:nvSpPr>
            <p:spPr bwMode="auto">
              <a:xfrm>
                <a:off x="2215" y="1712"/>
                <a:ext cx="63" cy="80"/>
              </a:xfrm>
              <a:custGeom>
                <a:avLst/>
                <a:gdLst>
                  <a:gd name="T0" fmla="*/ 159 w 25"/>
                  <a:gd name="T1" fmla="*/ 13 h 30"/>
                  <a:gd name="T2" fmla="*/ 33 w 25"/>
                  <a:gd name="T3" fmla="*/ 51 h 30"/>
                  <a:gd name="T4" fmla="*/ 45 w 25"/>
                  <a:gd name="T5" fmla="*/ 213 h 30"/>
                  <a:gd name="T6" fmla="*/ 83 w 25"/>
                  <a:gd name="T7" fmla="*/ 72 h 30"/>
                  <a:gd name="T8" fmla="*/ 159 w 25"/>
                  <a:gd name="T9" fmla="*/ 8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0"/>
                  <a:gd name="T17" fmla="*/ 25 w 2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0">
                    <a:moveTo>
                      <a:pt x="25" y="2"/>
                    </a:moveTo>
                    <a:cubicBezTo>
                      <a:pt x="18" y="1"/>
                      <a:pt x="10" y="0"/>
                      <a:pt x="5" y="7"/>
                    </a:cubicBezTo>
                    <a:cubicBezTo>
                      <a:pt x="0" y="13"/>
                      <a:pt x="2" y="23"/>
                      <a:pt x="7" y="30"/>
                    </a:cubicBezTo>
                    <a:cubicBezTo>
                      <a:pt x="4" y="18"/>
                      <a:pt x="7" y="18"/>
                      <a:pt x="13" y="10"/>
                    </a:cubicBezTo>
                    <a:cubicBezTo>
                      <a:pt x="18" y="3"/>
                      <a:pt x="16" y="3"/>
                      <a:pt x="25" y="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4" name="Freeform 2212"/>
              <p:cNvSpPr/>
              <p:nvPr/>
            </p:nvSpPr>
            <p:spPr bwMode="auto">
              <a:xfrm>
                <a:off x="2225" y="1603"/>
                <a:ext cx="68" cy="66"/>
              </a:xfrm>
              <a:custGeom>
                <a:avLst/>
                <a:gdLst>
                  <a:gd name="T0" fmla="*/ 171 w 27"/>
                  <a:gd name="T1" fmla="*/ 21 h 25"/>
                  <a:gd name="T2" fmla="*/ 50 w 27"/>
                  <a:gd name="T3" fmla="*/ 21 h 25"/>
                  <a:gd name="T4" fmla="*/ 25 w 27"/>
                  <a:gd name="T5" fmla="*/ 174 h 25"/>
                  <a:gd name="T6" fmla="*/ 133 w 27"/>
                  <a:gd name="T7" fmla="*/ 29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5"/>
                  <a:gd name="T14" fmla="*/ 27 w 2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5">
                    <a:moveTo>
                      <a:pt x="27" y="3"/>
                    </a:moveTo>
                    <a:cubicBezTo>
                      <a:pt x="20" y="4"/>
                      <a:pt x="14" y="0"/>
                      <a:pt x="8" y="3"/>
                    </a:cubicBezTo>
                    <a:cubicBezTo>
                      <a:pt x="0" y="7"/>
                      <a:pt x="1" y="19"/>
                      <a:pt x="4" y="25"/>
                    </a:cubicBezTo>
                    <a:cubicBezTo>
                      <a:pt x="7" y="13"/>
                      <a:pt x="10" y="9"/>
                      <a:pt x="21" y="4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5" name="Freeform 2213"/>
              <p:cNvSpPr/>
              <p:nvPr/>
            </p:nvSpPr>
            <p:spPr bwMode="auto">
              <a:xfrm>
                <a:off x="2068" y="1552"/>
                <a:ext cx="50" cy="115"/>
              </a:xfrm>
              <a:custGeom>
                <a:avLst/>
                <a:gdLst>
                  <a:gd name="T0" fmla="*/ 125 w 20"/>
                  <a:gd name="T1" fmla="*/ 0 h 43"/>
                  <a:gd name="T2" fmla="*/ 18 w 20"/>
                  <a:gd name="T3" fmla="*/ 86 h 43"/>
                  <a:gd name="T4" fmla="*/ 38 w 20"/>
                  <a:gd name="T5" fmla="*/ 308 h 43"/>
                  <a:gd name="T6" fmla="*/ 43 w 20"/>
                  <a:gd name="T7" fmla="*/ 120 h 43"/>
                  <a:gd name="T8" fmla="*/ 125 w 20"/>
                  <a:gd name="T9" fmla="*/ 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3"/>
                  <a:gd name="T17" fmla="*/ 20 w 2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3">
                    <a:moveTo>
                      <a:pt x="20" y="0"/>
                    </a:moveTo>
                    <a:cubicBezTo>
                      <a:pt x="13" y="4"/>
                      <a:pt x="6" y="3"/>
                      <a:pt x="3" y="12"/>
                    </a:cubicBezTo>
                    <a:cubicBezTo>
                      <a:pt x="0" y="22"/>
                      <a:pt x="2" y="34"/>
                      <a:pt x="6" y="43"/>
                    </a:cubicBezTo>
                    <a:cubicBezTo>
                      <a:pt x="9" y="36"/>
                      <a:pt x="5" y="25"/>
                      <a:pt x="7" y="17"/>
                    </a:cubicBezTo>
                    <a:cubicBezTo>
                      <a:pt x="10" y="9"/>
                      <a:pt x="13" y="6"/>
                      <a:pt x="20" y="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6" name="Freeform 2214"/>
              <p:cNvSpPr/>
              <p:nvPr/>
            </p:nvSpPr>
            <p:spPr bwMode="auto">
              <a:xfrm>
                <a:off x="2053" y="1688"/>
                <a:ext cx="75" cy="131"/>
              </a:xfrm>
              <a:custGeom>
                <a:avLst/>
                <a:gdLst>
                  <a:gd name="T0" fmla="*/ 188 w 30"/>
                  <a:gd name="T1" fmla="*/ 0 h 49"/>
                  <a:gd name="T2" fmla="*/ 58 w 30"/>
                  <a:gd name="T3" fmla="*/ 99 h 49"/>
                  <a:gd name="T4" fmla="*/ 38 w 30"/>
                  <a:gd name="T5" fmla="*/ 350 h 49"/>
                  <a:gd name="T6" fmla="*/ 183 w 30"/>
                  <a:gd name="T7" fmla="*/ 13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9"/>
                  <a:gd name="T14" fmla="*/ 30 w 30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9">
                    <a:moveTo>
                      <a:pt x="30" y="0"/>
                    </a:moveTo>
                    <a:cubicBezTo>
                      <a:pt x="21" y="4"/>
                      <a:pt x="14" y="5"/>
                      <a:pt x="9" y="14"/>
                    </a:cubicBezTo>
                    <a:cubicBezTo>
                      <a:pt x="6" y="21"/>
                      <a:pt x="0" y="44"/>
                      <a:pt x="6" y="49"/>
                    </a:cubicBezTo>
                    <a:cubicBezTo>
                      <a:pt x="7" y="34"/>
                      <a:pt x="12" y="6"/>
                      <a:pt x="29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7" name="Freeform 2215"/>
              <p:cNvSpPr/>
              <p:nvPr/>
            </p:nvSpPr>
            <p:spPr bwMode="auto">
              <a:xfrm>
                <a:off x="2043" y="1864"/>
                <a:ext cx="80" cy="109"/>
              </a:xfrm>
              <a:custGeom>
                <a:avLst/>
                <a:gdLst>
                  <a:gd name="T0" fmla="*/ 200 w 32"/>
                  <a:gd name="T1" fmla="*/ 13 h 41"/>
                  <a:gd name="T2" fmla="*/ 38 w 32"/>
                  <a:gd name="T3" fmla="*/ 43 h 41"/>
                  <a:gd name="T4" fmla="*/ 30 w 32"/>
                  <a:gd name="T5" fmla="*/ 290 h 41"/>
                  <a:gd name="T6" fmla="*/ 63 w 32"/>
                  <a:gd name="T7" fmla="*/ 85 h 41"/>
                  <a:gd name="T8" fmla="*/ 168 w 32"/>
                  <a:gd name="T9" fmla="*/ 2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1"/>
                  <a:gd name="T17" fmla="*/ 32 w 3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1">
                    <a:moveTo>
                      <a:pt x="32" y="2"/>
                    </a:moveTo>
                    <a:cubicBezTo>
                      <a:pt x="26" y="0"/>
                      <a:pt x="12" y="0"/>
                      <a:pt x="6" y="6"/>
                    </a:cubicBezTo>
                    <a:cubicBezTo>
                      <a:pt x="0" y="12"/>
                      <a:pt x="0" y="34"/>
                      <a:pt x="5" y="41"/>
                    </a:cubicBezTo>
                    <a:cubicBezTo>
                      <a:pt x="6" y="30"/>
                      <a:pt x="3" y="21"/>
                      <a:pt x="10" y="12"/>
                    </a:cubicBezTo>
                    <a:cubicBezTo>
                      <a:pt x="13" y="7"/>
                      <a:pt x="20" y="2"/>
                      <a:pt x="27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8" name="Freeform 2216"/>
              <p:cNvSpPr/>
              <p:nvPr/>
            </p:nvSpPr>
            <p:spPr bwMode="auto">
              <a:xfrm>
                <a:off x="2033" y="2013"/>
                <a:ext cx="65" cy="94"/>
              </a:xfrm>
              <a:custGeom>
                <a:avLst/>
                <a:gdLst>
                  <a:gd name="T0" fmla="*/ 163 w 26"/>
                  <a:gd name="T1" fmla="*/ 13 h 35"/>
                  <a:gd name="T2" fmla="*/ 38 w 26"/>
                  <a:gd name="T3" fmla="*/ 51 h 35"/>
                  <a:gd name="T4" fmla="*/ 33 w 26"/>
                  <a:gd name="T5" fmla="*/ 252 h 35"/>
                  <a:gd name="T6" fmla="*/ 138 w 26"/>
                  <a:gd name="T7" fmla="*/ 1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35"/>
                  <a:gd name="T14" fmla="*/ 26 w 2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35">
                    <a:moveTo>
                      <a:pt x="26" y="2"/>
                    </a:moveTo>
                    <a:cubicBezTo>
                      <a:pt x="18" y="0"/>
                      <a:pt x="12" y="0"/>
                      <a:pt x="6" y="7"/>
                    </a:cubicBezTo>
                    <a:cubicBezTo>
                      <a:pt x="0" y="14"/>
                      <a:pt x="0" y="27"/>
                      <a:pt x="5" y="35"/>
                    </a:cubicBezTo>
                    <a:cubicBezTo>
                      <a:pt x="3" y="22"/>
                      <a:pt x="8" y="4"/>
                      <a:pt x="22" y="2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49" name="Freeform 2217"/>
              <p:cNvSpPr/>
              <p:nvPr/>
            </p:nvSpPr>
            <p:spPr bwMode="auto">
              <a:xfrm>
                <a:off x="2025" y="2152"/>
                <a:ext cx="58" cy="109"/>
              </a:xfrm>
              <a:custGeom>
                <a:avLst/>
                <a:gdLst>
                  <a:gd name="T0" fmla="*/ 146 w 23"/>
                  <a:gd name="T1" fmla="*/ 0 h 41"/>
                  <a:gd name="T2" fmla="*/ 38 w 23"/>
                  <a:gd name="T3" fmla="*/ 56 h 41"/>
                  <a:gd name="T4" fmla="*/ 33 w 23"/>
                  <a:gd name="T5" fmla="*/ 290 h 41"/>
                  <a:gd name="T6" fmla="*/ 45 w 23"/>
                  <a:gd name="T7" fmla="*/ 141 h 41"/>
                  <a:gd name="T8" fmla="*/ 134 w 23"/>
                  <a:gd name="T9" fmla="*/ 2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1"/>
                  <a:gd name="T17" fmla="*/ 23 w 2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1">
                    <a:moveTo>
                      <a:pt x="23" y="0"/>
                    </a:moveTo>
                    <a:cubicBezTo>
                      <a:pt x="15" y="1"/>
                      <a:pt x="10" y="0"/>
                      <a:pt x="6" y="8"/>
                    </a:cubicBezTo>
                    <a:cubicBezTo>
                      <a:pt x="1" y="18"/>
                      <a:pt x="0" y="31"/>
                      <a:pt x="5" y="41"/>
                    </a:cubicBezTo>
                    <a:cubicBezTo>
                      <a:pt x="7" y="35"/>
                      <a:pt x="5" y="27"/>
                      <a:pt x="7" y="20"/>
                    </a:cubicBezTo>
                    <a:cubicBezTo>
                      <a:pt x="10" y="10"/>
                      <a:pt x="13" y="3"/>
                      <a:pt x="21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0" name="Freeform 2218"/>
              <p:cNvSpPr/>
              <p:nvPr/>
            </p:nvSpPr>
            <p:spPr bwMode="auto">
              <a:xfrm>
                <a:off x="2038" y="2301"/>
                <a:ext cx="65" cy="144"/>
              </a:xfrm>
              <a:custGeom>
                <a:avLst/>
                <a:gdLst>
                  <a:gd name="T0" fmla="*/ 150 w 26"/>
                  <a:gd name="T1" fmla="*/ 0 h 54"/>
                  <a:gd name="T2" fmla="*/ 163 w 26"/>
                  <a:gd name="T3" fmla="*/ 384 h 54"/>
                  <a:gd name="T4" fmla="*/ 150 w 26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54"/>
                  <a:gd name="T11" fmla="*/ 26 w 26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54">
                    <a:moveTo>
                      <a:pt x="24" y="0"/>
                    </a:moveTo>
                    <a:cubicBezTo>
                      <a:pt x="0" y="10"/>
                      <a:pt x="14" y="40"/>
                      <a:pt x="26" y="54"/>
                    </a:cubicBezTo>
                    <a:cubicBezTo>
                      <a:pt x="21" y="44"/>
                      <a:pt x="8" y="8"/>
                      <a:pt x="24" y="1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1" name="Freeform 2219"/>
              <p:cNvSpPr/>
              <p:nvPr/>
            </p:nvSpPr>
            <p:spPr bwMode="auto">
              <a:xfrm>
                <a:off x="2128" y="2461"/>
                <a:ext cx="37" cy="120"/>
              </a:xfrm>
              <a:custGeom>
                <a:avLst/>
                <a:gdLst>
                  <a:gd name="T0" fmla="*/ 74 w 15"/>
                  <a:gd name="T1" fmla="*/ 0 h 45"/>
                  <a:gd name="T2" fmla="*/ 91 w 15"/>
                  <a:gd name="T3" fmla="*/ 320 h 45"/>
                  <a:gd name="T4" fmla="*/ 67 w 15"/>
                  <a:gd name="T5" fmla="*/ 51 h 4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5"/>
                  <a:gd name="T11" fmla="*/ 15 w 1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5">
                    <a:moveTo>
                      <a:pt x="12" y="0"/>
                    </a:moveTo>
                    <a:cubicBezTo>
                      <a:pt x="0" y="12"/>
                      <a:pt x="0" y="35"/>
                      <a:pt x="15" y="45"/>
                    </a:cubicBezTo>
                    <a:cubicBezTo>
                      <a:pt x="7" y="37"/>
                      <a:pt x="6" y="17"/>
                      <a:pt x="11" y="7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2" name="Freeform 2220"/>
              <p:cNvSpPr/>
              <p:nvPr/>
            </p:nvSpPr>
            <p:spPr bwMode="auto">
              <a:xfrm>
                <a:off x="2378" y="1203"/>
                <a:ext cx="55" cy="16"/>
              </a:xfrm>
              <a:custGeom>
                <a:avLst/>
                <a:gdLst>
                  <a:gd name="T0" fmla="*/ 0 w 22"/>
                  <a:gd name="T1" fmla="*/ 21 h 6"/>
                  <a:gd name="T2" fmla="*/ 138 w 22"/>
                  <a:gd name="T3" fmla="*/ 43 h 6"/>
                  <a:gd name="T4" fmla="*/ 0 60000 65536"/>
                  <a:gd name="T5" fmla="*/ 0 60000 65536"/>
                  <a:gd name="T6" fmla="*/ 0 w 22"/>
                  <a:gd name="T7" fmla="*/ 0 h 6"/>
                  <a:gd name="T8" fmla="*/ 22 w 22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6">
                    <a:moveTo>
                      <a:pt x="0" y="3"/>
                    </a:moveTo>
                    <a:cubicBezTo>
                      <a:pt x="6" y="1"/>
                      <a:pt x="17" y="0"/>
                      <a:pt x="22" y="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3" name="Freeform 2221"/>
              <p:cNvSpPr/>
              <p:nvPr/>
            </p:nvSpPr>
            <p:spPr bwMode="auto">
              <a:xfrm>
                <a:off x="3408" y="1077"/>
                <a:ext cx="70" cy="64"/>
              </a:xfrm>
              <a:custGeom>
                <a:avLst/>
                <a:gdLst>
                  <a:gd name="T0" fmla="*/ 175 w 28"/>
                  <a:gd name="T1" fmla="*/ 29 h 24"/>
                  <a:gd name="T2" fmla="*/ 50 w 28"/>
                  <a:gd name="T3" fmla="*/ 13 h 24"/>
                  <a:gd name="T4" fmla="*/ 8 w 28"/>
                  <a:gd name="T5" fmla="*/ 72 h 24"/>
                  <a:gd name="T6" fmla="*/ 8 w 28"/>
                  <a:gd name="T7" fmla="*/ 171 h 24"/>
                  <a:gd name="T8" fmla="*/ 38 w 28"/>
                  <a:gd name="T9" fmla="*/ 77 h 24"/>
                  <a:gd name="T10" fmla="*/ 133 w 28"/>
                  <a:gd name="T11" fmla="*/ 2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4"/>
                  <a:gd name="T20" fmla="*/ 28 w 2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4">
                    <a:moveTo>
                      <a:pt x="28" y="4"/>
                    </a:moveTo>
                    <a:cubicBezTo>
                      <a:pt x="23" y="1"/>
                      <a:pt x="13" y="0"/>
                      <a:pt x="8" y="2"/>
                    </a:cubicBezTo>
                    <a:cubicBezTo>
                      <a:pt x="5" y="4"/>
                      <a:pt x="2" y="7"/>
                      <a:pt x="1" y="10"/>
                    </a:cubicBezTo>
                    <a:cubicBezTo>
                      <a:pt x="0" y="13"/>
                      <a:pt x="0" y="21"/>
                      <a:pt x="1" y="24"/>
                    </a:cubicBezTo>
                    <a:cubicBezTo>
                      <a:pt x="4" y="20"/>
                      <a:pt x="4" y="14"/>
                      <a:pt x="6" y="11"/>
                    </a:cubicBezTo>
                    <a:cubicBezTo>
                      <a:pt x="10" y="6"/>
                      <a:pt x="16" y="3"/>
                      <a:pt x="21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4" name="Freeform 2222"/>
              <p:cNvSpPr/>
              <p:nvPr/>
            </p:nvSpPr>
            <p:spPr bwMode="auto">
              <a:xfrm>
                <a:off x="3428" y="984"/>
                <a:ext cx="57" cy="61"/>
              </a:xfrm>
              <a:custGeom>
                <a:avLst/>
                <a:gdLst>
                  <a:gd name="T0" fmla="*/ 141 w 23"/>
                  <a:gd name="T1" fmla="*/ 29 h 23"/>
                  <a:gd name="T2" fmla="*/ 37 w 23"/>
                  <a:gd name="T3" fmla="*/ 29 h 23"/>
                  <a:gd name="T4" fmla="*/ 0 w 23"/>
                  <a:gd name="T5" fmla="*/ 162 h 23"/>
                  <a:gd name="T6" fmla="*/ 141 w 23"/>
                  <a:gd name="T7" fmla="*/ 2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23" y="4"/>
                    </a:moveTo>
                    <a:cubicBezTo>
                      <a:pt x="18" y="0"/>
                      <a:pt x="10" y="1"/>
                      <a:pt x="6" y="4"/>
                    </a:cubicBezTo>
                    <a:cubicBezTo>
                      <a:pt x="0" y="9"/>
                      <a:pt x="2" y="17"/>
                      <a:pt x="0" y="23"/>
                    </a:cubicBezTo>
                    <a:cubicBezTo>
                      <a:pt x="4" y="14"/>
                      <a:pt x="12" y="2"/>
                      <a:pt x="23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5" name="Freeform 2223"/>
              <p:cNvSpPr/>
              <p:nvPr/>
            </p:nvSpPr>
            <p:spPr bwMode="auto">
              <a:xfrm>
                <a:off x="3363" y="1171"/>
                <a:ext cx="60" cy="77"/>
              </a:xfrm>
              <a:custGeom>
                <a:avLst/>
                <a:gdLst>
                  <a:gd name="T0" fmla="*/ 150 w 24"/>
                  <a:gd name="T1" fmla="*/ 42 h 29"/>
                  <a:gd name="T2" fmla="*/ 58 w 24"/>
                  <a:gd name="T3" fmla="*/ 50 h 29"/>
                  <a:gd name="T4" fmla="*/ 38 w 24"/>
                  <a:gd name="T5" fmla="*/ 119 h 29"/>
                  <a:gd name="T6" fmla="*/ 0 w 24"/>
                  <a:gd name="T7" fmla="*/ 175 h 29"/>
                  <a:gd name="T8" fmla="*/ 50 w 24"/>
                  <a:gd name="T9" fmla="*/ 204 h 29"/>
                  <a:gd name="T10" fmla="*/ 113 w 24"/>
                  <a:gd name="T11" fmla="*/ 2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9"/>
                  <a:gd name="T20" fmla="*/ 24 w 24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9">
                    <a:moveTo>
                      <a:pt x="24" y="6"/>
                    </a:moveTo>
                    <a:cubicBezTo>
                      <a:pt x="19" y="0"/>
                      <a:pt x="12" y="0"/>
                      <a:pt x="9" y="7"/>
                    </a:cubicBezTo>
                    <a:cubicBezTo>
                      <a:pt x="7" y="10"/>
                      <a:pt x="7" y="14"/>
                      <a:pt x="6" y="17"/>
                    </a:cubicBezTo>
                    <a:cubicBezTo>
                      <a:pt x="4" y="20"/>
                      <a:pt x="2" y="22"/>
                      <a:pt x="0" y="25"/>
                    </a:cubicBezTo>
                    <a:cubicBezTo>
                      <a:pt x="3" y="25"/>
                      <a:pt x="6" y="27"/>
                      <a:pt x="8" y="29"/>
                    </a:cubicBezTo>
                    <a:cubicBezTo>
                      <a:pt x="4" y="21"/>
                      <a:pt x="12" y="7"/>
                      <a:pt x="18" y="3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6" name="Freeform 2224"/>
              <p:cNvSpPr/>
              <p:nvPr/>
            </p:nvSpPr>
            <p:spPr bwMode="auto">
              <a:xfrm>
                <a:off x="3278" y="1264"/>
                <a:ext cx="80" cy="123"/>
              </a:xfrm>
              <a:custGeom>
                <a:avLst/>
                <a:gdLst>
                  <a:gd name="T0" fmla="*/ 188 w 32"/>
                  <a:gd name="T1" fmla="*/ 29 h 46"/>
                  <a:gd name="T2" fmla="*/ 118 w 32"/>
                  <a:gd name="T3" fmla="*/ 56 h 46"/>
                  <a:gd name="T4" fmla="*/ 80 w 32"/>
                  <a:gd name="T5" fmla="*/ 179 h 46"/>
                  <a:gd name="T6" fmla="*/ 50 w 32"/>
                  <a:gd name="T7" fmla="*/ 273 h 46"/>
                  <a:gd name="T8" fmla="*/ 0 w 32"/>
                  <a:gd name="T9" fmla="*/ 329 h 46"/>
                  <a:gd name="T10" fmla="*/ 75 w 32"/>
                  <a:gd name="T11" fmla="*/ 286 h 46"/>
                  <a:gd name="T12" fmla="*/ 125 w 32"/>
                  <a:gd name="T13" fmla="*/ 308 h 46"/>
                  <a:gd name="T14" fmla="*/ 180 w 32"/>
                  <a:gd name="T15" fmla="*/ 107 h 46"/>
                  <a:gd name="T16" fmla="*/ 200 w 32"/>
                  <a:gd name="T17" fmla="*/ 29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6"/>
                  <a:gd name="T29" fmla="*/ 32 w 3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6">
                    <a:moveTo>
                      <a:pt x="30" y="4"/>
                    </a:moveTo>
                    <a:cubicBezTo>
                      <a:pt x="26" y="0"/>
                      <a:pt x="21" y="6"/>
                      <a:pt x="19" y="8"/>
                    </a:cubicBezTo>
                    <a:cubicBezTo>
                      <a:pt x="14" y="13"/>
                      <a:pt x="14" y="19"/>
                      <a:pt x="13" y="25"/>
                    </a:cubicBezTo>
                    <a:cubicBezTo>
                      <a:pt x="12" y="30"/>
                      <a:pt x="11" y="34"/>
                      <a:pt x="8" y="38"/>
                    </a:cubicBezTo>
                    <a:cubicBezTo>
                      <a:pt x="6" y="41"/>
                      <a:pt x="1" y="43"/>
                      <a:pt x="0" y="46"/>
                    </a:cubicBezTo>
                    <a:cubicBezTo>
                      <a:pt x="4" y="45"/>
                      <a:pt x="7" y="41"/>
                      <a:pt x="12" y="40"/>
                    </a:cubicBezTo>
                    <a:cubicBezTo>
                      <a:pt x="16" y="39"/>
                      <a:pt x="16" y="42"/>
                      <a:pt x="20" y="43"/>
                    </a:cubicBezTo>
                    <a:cubicBezTo>
                      <a:pt x="12" y="34"/>
                      <a:pt x="14" y="12"/>
                      <a:pt x="29" y="15"/>
                    </a:cubicBezTo>
                    <a:cubicBezTo>
                      <a:pt x="27" y="12"/>
                      <a:pt x="29" y="6"/>
                      <a:pt x="32" y="4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7" name="Freeform 2225"/>
              <p:cNvSpPr/>
              <p:nvPr/>
            </p:nvSpPr>
            <p:spPr bwMode="auto">
              <a:xfrm>
                <a:off x="3183" y="1413"/>
                <a:ext cx="90" cy="51"/>
              </a:xfrm>
              <a:custGeom>
                <a:avLst/>
                <a:gdLst>
                  <a:gd name="T0" fmla="*/ 0 w 36"/>
                  <a:gd name="T1" fmla="*/ 137 h 19"/>
                  <a:gd name="T2" fmla="*/ 18 w 36"/>
                  <a:gd name="T3" fmla="*/ 102 h 19"/>
                  <a:gd name="T4" fmla="*/ 93 w 36"/>
                  <a:gd name="T5" fmla="*/ 51 h 19"/>
                  <a:gd name="T6" fmla="*/ 225 w 36"/>
                  <a:gd name="T7" fmla="*/ 56 h 19"/>
                  <a:gd name="T8" fmla="*/ 63 w 36"/>
                  <a:gd name="T9" fmla="*/ 11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9"/>
                  <a:gd name="T17" fmla="*/ 36 w 3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9">
                    <a:moveTo>
                      <a:pt x="0" y="19"/>
                    </a:moveTo>
                    <a:cubicBezTo>
                      <a:pt x="2" y="18"/>
                      <a:pt x="2" y="16"/>
                      <a:pt x="3" y="14"/>
                    </a:cubicBezTo>
                    <a:cubicBezTo>
                      <a:pt x="6" y="10"/>
                      <a:pt x="11" y="8"/>
                      <a:pt x="15" y="7"/>
                    </a:cubicBezTo>
                    <a:cubicBezTo>
                      <a:pt x="20" y="5"/>
                      <a:pt x="34" y="0"/>
                      <a:pt x="36" y="8"/>
                    </a:cubicBezTo>
                    <a:cubicBezTo>
                      <a:pt x="27" y="5"/>
                      <a:pt x="16" y="9"/>
                      <a:pt x="10" y="16"/>
                    </a:cubicBezTo>
                  </a:path>
                </a:pathLst>
              </a:custGeom>
              <a:solidFill>
                <a:srgbClr val="FDF8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8" name="Freeform 2226"/>
              <p:cNvSpPr/>
              <p:nvPr/>
            </p:nvSpPr>
            <p:spPr bwMode="auto">
              <a:xfrm>
                <a:off x="2910" y="2851"/>
                <a:ext cx="130" cy="552"/>
              </a:xfrm>
              <a:custGeom>
                <a:avLst/>
                <a:gdLst>
                  <a:gd name="T0" fmla="*/ 288 w 52"/>
                  <a:gd name="T1" fmla="*/ 29 h 207"/>
                  <a:gd name="T2" fmla="*/ 288 w 52"/>
                  <a:gd name="T3" fmla="*/ 235 h 207"/>
                  <a:gd name="T4" fmla="*/ 283 w 52"/>
                  <a:gd name="T5" fmla="*/ 413 h 207"/>
                  <a:gd name="T6" fmla="*/ 313 w 52"/>
                  <a:gd name="T7" fmla="*/ 576 h 207"/>
                  <a:gd name="T8" fmla="*/ 220 w 52"/>
                  <a:gd name="T9" fmla="*/ 1024 h 207"/>
                  <a:gd name="T10" fmla="*/ 0 w 52"/>
                  <a:gd name="T11" fmla="*/ 1472 h 207"/>
                  <a:gd name="T12" fmla="*/ 75 w 52"/>
                  <a:gd name="T13" fmla="*/ 1109 h 207"/>
                  <a:gd name="T14" fmla="*/ 225 w 52"/>
                  <a:gd name="T15" fmla="*/ 512 h 207"/>
                  <a:gd name="T16" fmla="*/ 208 w 52"/>
                  <a:gd name="T17" fmla="*/ 128 h 207"/>
                  <a:gd name="T18" fmla="*/ 288 w 52"/>
                  <a:gd name="T19" fmla="*/ 29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07"/>
                  <a:gd name="T32" fmla="*/ 52 w 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07">
                    <a:moveTo>
                      <a:pt x="46" y="4"/>
                    </a:moveTo>
                    <a:cubicBezTo>
                      <a:pt x="52" y="14"/>
                      <a:pt x="49" y="21"/>
                      <a:pt x="46" y="33"/>
                    </a:cubicBezTo>
                    <a:cubicBezTo>
                      <a:pt x="43" y="46"/>
                      <a:pt x="41" y="48"/>
                      <a:pt x="45" y="58"/>
                    </a:cubicBezTo>
                    <a:cubicBezTo>
                      <a:pt x="46" y="62"/>
                      <a:pt x="50" y="69"/>
                      <a:pt x="50" y="81"/>
                    </a:cubicBezTo>
                    <a:cubicBezTo>
                      <a:pt x="51" y="98"/>
                      <a:pt x="46" y="124"/>
                      <a:pt x="35" y="144"/>
                    </a:cubicBezTo>
                    <a:cubicBezTo>
                      <a:pt x="15" y="179"/>
                      <a:pt x="3" y="186"/>
                      <a:pt x="0" y="207"/>
                    </a:cubicBezTo>
                    <a:cubicBezTo>
                      <a:pt x="3" y="186"/>
                      <a:pt x="3" y="174"/>
                      <a:pt x="12" y="156"/>
                    </a:cubicBezTo>
                    <a:cubicBezTo>
                      <a:pt x="21" y="139"/>
                      <a:pt x="44" y="108"/>
                      <a:pt x="36" y="72"/>
                    </a:cubicBezTo>
                    <a:cubicBezTo>
                      <a:pt x="27" y="32"/>
                      <a:pt x="37" y="25"/>
                      <a:pt x="33" y="18"/>
                    </a:cubicBezTo>
                    <a:cubicBezTo>
                      <a:pt x="30" y="12"/>
                      <a:pt x="45" y="0"/>
                      <a:pt x="46" y="4"/>
                    </a:cubicBezTo>
                    <a:close/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59" name="Freeform 2227"/>
              <p:cNvSpPr/>
              <p:nvPr/>
            </p:nvSpPr>
            <p:spPr bwMode="auto">
              <a:xfrm>
                <a:off x="2993" y="2781"/>
                <a:ext cx="400" cy="144"/>
              </a:xfrm>
              <a:custGeom>
                <a:avLst/>
                <a:gdLst>
                  <a:gd name="T0" fmla="*/ 0 w 160"/>
                  <a:gd name="T1" fmla="*/ 157 h 54"/>
                  <a:gd name="T2" fmla="*/ 250 w 160"/>
                  <a:gd name="T3" fmla="*/ 163 h 54"/>
                  <a:gd name="T4" fmla="*/ 680 w 160"/>
                  <a:gd name="T5" fmla="*/ 363 h 54"/>
                  <a:gd name="T6" fmla="*/ 975 w 160"/>
                  <a:gd name="T7" fmla="*/ 312 h 54"/>
                  <a:gd name="T8" fmla="*/ 975 w 160"/>
                  <a:gd name="T9" fmla="*/ 200 h 54"/>
                  <a:gd name="T10" fmla="*/ 788 w 160"/>
                  <a:gd name="T11" fmla="*/ 312 h 54"/>
                  <a:gd name="T12" fmla="*/ 388 w 160"/>
                  <a:gd name="T13" fmla="*/ 171 h 54"/>
                  <a:gd name="T14" fmla="*/ 0 w 160"/>
                  <a:gd name="T15" fmla="*/ 15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0"/>
                  <a:gd name="T25" fmla="*/ 0 h 54"/>
                  <a:gd name="T26" fmla="*/ 160 w 160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0" h="54">
                    <a:moveTo>
                      <a:pt x="0" y="22"/>
                    </a:moveTo>
                    <a:cubicBezTo>
                      <a:pt x="20" y="10"/>
                      <a:pt x="21" y="14"/>
                      <a:pt x="40" y="23"/>
                    </a:cubicBezTo>
                    <a:cubicBezTo>
                      <a:pt x="58" y="32"/>
                      <a:pt x="78" y="48"/>
                      <a:pt x="109" y="51"/>
                    </a:cubicBezTo>
                    <a:cubicBezTo>
                      <a:pt x="140" y="54"/>
                      <a:pt x="153" y="53"/>
                      <a:pt x="156" y="44"/>
                    </a:cubicBezTo>
                    <a:cubicBezTo>
                      <a:pt x="160" y="36"/>
                      <a:pt x="156" y="28"/>
                      <a:pt x="156" y="28"/>
                    </a:cubicBezTo>
                    <a:cubicBezTo>
                      <a:pt x="156" y="36"/>
                      <a:pt x="150" y="46"/>
                      <a:pt x="126" y="44"/>
                    </a:cubicBezTo>
                    <a:cubicBezTo>
                      <a:pt x="102" y="42"/>
                      <a:pt x="87" y="37"/>
                      <a:pt x="62" y="24"/>
                    </a:cubicBezTo>
                    <a:cubicBezTo>
                      <a:pt x="36" y="10"/>
                      <a:pt x="18" y="0"/>
                      <a:pt x="0" y="22"/>
                    </a:cubicBezTo>
                    <a:close/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0" name="Freeform 2228"/>
              <p:cNvSpPr/>
              <p:nvPr/>
            </p:nvSpPr>
            <p:spPr bwMode="auto">
              <a:xfrm>
                <a:off x="3400" y="2747"/>
                <a:ext cx="120" cy="149"/>
              </a:xfrm>
              <a:custGeom>
                <a:avLst/>
                <a:gdLst>
                  <a:gd name="T0" fmla="*/ 20 w 48"/>
                  <a:gd name="T1" fmla="*/ 261 h 56"/>
                  <a:gd name="T2" fmla="*/ 63 w 48"/>
                  <a:gd name="T3" fmla="*/ 362 h 56"/>
                  <a:gd name="T4" fmla="*/ 180 w 48"/>
                  <a:gd name="T5" fmla="*/ 261 h 56"/>
                  <a:gd name="T6" fmla="*/ 258 w 48"/>
                  <a:gd name="T7" fmla="*/ 0 h 56"/>
                  <a:gd name="T8" fmla="*/ 193 w 48"/>
                  <a:gd name="T9" fmla="*/ 170 h 56"/>
                  <a:gd name="T10" fmla="*/ 33 w 48"/>
                  <a:gd name="T11" fmla="*/ 255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56"/>
                  <a:gd name="T20" fmla="*/ 48 w 4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56">
                    <a:moveTo>
                      <a:pt x="3" y="37"/>
                    </a:moveTo>
                    <a:cubicBezTo>
                      <a:pt x="4" y="44"/>
                      <a:pt x="0" y="56"/>
                      <a:pt x="10" y="51"/>
                    </a:cubicBezTo>
                    <a:cubicBezTo>
                      <a:pt x="16" y="49"/>
                      <a:pt x="24" y="42"/>
                      <a:pt x="29" y="37"/>
                    </a:cubicBezTo>
                    <a:cubicBezTo>
                      <a:pt x="40" y="26"/>
                      <a:pt x="48" y="16"/>
                      <a:pt x="41" y="0"/>
                    </a:cubicBezTo>
                    <a:cubicBezTo>
                      <a:pt x="40" y="10"/>
                      <a:pt x="39" y="17"/>
                      <a:pt x="31" y="24"/>
                    </a:cubicBezTo>
                    <a:cubicBezTo>
                      <a:pt x="23" y="32"/>
                      <a:pt x="15" y="31"/>
                      <a:pt x="5" y="36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1" name="Freeform 2229"/>
              <p:cNvSpPr/>
              <p:nvPr/>
            </p:nvSpPr>
            <p:spPr bwMode="auto">
              <a:xfrm>
                <a:off x="3523" y="2645"/>
                <a:ext cx="110" cy="112"/>
              </a:xfrm>
              <a:custGeom>
                <a:avLst/>
                <a:gdLst>
                  <a:gd name="T0" fmla="*/ 0 w 44"/>
                  <a:gd name="T1" fmla="*/ 221 h 42"/>
                  <a:gd name="T2" fmla="*/ 63 w 44"/>
                  <a:gd name="T3" fmla="*/ 291 h 42"/>
                  <a:gd name="T4" fmla="*/ 150 w 44"/>
                  <a:gd name="T5" fmla="*/ 221 h 42"/>
                  <a:gd name="T6" fmla="*/ 208 w 44"/>
                  <a:gd name="T7" fmla="*/ 0 h 42"/>
                  <a:gd name="T8" fmla="*/ 50 w 44"/>
                  <a:gd name="T9" fmla="*/ 20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2"/>
                  <a:gd name="T17" fmla="*/ 44 w 4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2">
                    <a:moveTo>
                      <a:pt x="0" y="31"/>
                    </a:moveTo>
                    <a:cubicBezTo>
                      <a:pt x="3" y="36"/>
                      <a:pt x="3" y="42"/>
                      <a:pt x="10" y="41"/>
                    </a:cubicBezTo>
                    <a:cubicBezTo>
                      <a:pt x="16" y="41"/>
                      <a:pt x="20" y="35"/>
                      <a:pt x="24" y="31"/>
                    </a:cubicBezTo>
                    <a:cubicBezTo>
                      <a:pt x="28" y="25"/>
                      <a:pt x="44" y="6"/>
                      <a:pt x="33" y="0"/>
                    </a:cubicBezTo>
                    <a:cubicBezTo>
                      <a:pt x="37" y="13"/>
                      <a:pt x="21" y="29"/>
                      <a:pt x="8" y="29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2" name="Freeform 2230"/>
              <p:cNvSpPr/>
              <p:nvPr/>
            </p:nvSpPr>
            <p:spPr bwMode="auto">
              <a:xfrm>
                <a:off x="3608" y="2496"/>
                <a:ext cx="92" cy="147"/>
              </a:xfrm>
              <a:custGeom>
                <a:avLst/>
                <a:gdLst>
                  <a:gd name="T0" fmla="*/ 12 w 37"/>
                  <a:gd name="T1" fmla="*/ 294 h 55"/>
                  <a:gd name="T2" fmla="*/ 167 w 37"/>
                  <a:gd name="T3" fmla="*/ 222 h 55"/>
                  <a:gd name="T4" fmla="*/ 229 w 37"/>
                  <a:gd name="T5" fmla="*/ 0 h 55"/>
                  <a:gd name="T6" fmla="*/ 0 w 37"/>
                  <a:gd name="T7" fmla="*/ 294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5"/>
                  <a:gd name="T14" fmla="*/ 37 w 37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5">
                    <a:moveTo>
                      <a:pt x="2" y="41"/>
                    </a:moveTo>
                    <a:cubicBezTo>
                      <a:pt x="12" y="55"/>
                      <a:pt x="22" y="39"/>
                      <a:pt x="27" y="31"/>
                    </a:cubicBezTo>
                    <a:cubicBezTo>
                      <a:pt x="33" y="21"/>
                      <a:pt x="34" y="11"/>
                      <a:pt x="37" y="0"/>
                    </a:cubicBezTo>
                    <a:cubicBezTo>
                      <a:pt x="31" y="10"/>
                      <a:pt x="17" y="46"/>
                      <a:pt x="0" y="41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3" name="Freeform 2231"/>
              <p:cNvSpPr/>
              <p:nvPr/>
            </p:nvSpPr>
            <p:spPr bwMode="auto">
              <a:xfrm>
                <a:off x="3685" y="2387"/>
                <a:ext cx="50" cy="104"/>
              </a:xfrm>
              <a:custGeom>
                <a:avLst/>
                <a:gdLst>
                  <a:gd name="T0" fmla="*/ 120 w 20"/>
                  <a:gd name="T1" fmla="*/ 0 h 39"/>
                  <a:gd name="T2" fmla="*/ 0 w 20"/>
                  <a:gd name="T3" fmla="*/ 200 h 39"/>
                  <a:gd name="T4" fmla="*/ 93 w 20"/>
                  <a:gd name="T5" fmla="*/ 99 h 39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9"/>
                  <a:gd name="T11" fmla="*/ 20 w 2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9">
                    <a:moveTo>
                      <a:pt x="19" y="0"/>
                    </a:moveTo>
                    <a:cubicBezTo>
                      <a:pt x="20" y="8"/>
                      <a:pt x="15" y="39"/>
                      <a:pt x="0" y="28"/>
                    </a:cubicBezTo>
                    <a:cubicBezTo>
                      <a:pt x="9" y="26"/>
                      <a:pt x="11" y="21"/>
                      <a:pt x="15" y="14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4" name="Freeform 2232"/>
              <p:cNvSpPr/>
              <p:nvPr/>
            </p:nvSpPr>
            <p:spPr bwMode="auto">
              <a:xfrm>
                <a:off x="3680" y="2133"/>
                <a:ext cx="38" cy="56"/>
              </a:xfrm>
              <a:custGeom>
                <a:avLst/>
                <a:gdLst>
                  <a:gd name="T0" fmla="*/ 71 w 15"/>
                  <a:gd name="T1" fmla="*/ 0 h 21"/>
                  <a:gd name="T2" fmla="*/ 84 w 15"/>
                  <a:gd name="T3" fmla="*/ 120 h 21"/>
                  <a:gd name="T4" fmla="*/ 0 w 15"/>
                  <a:gd name="T5" fmla="*/ 149 h 21"/>
                  <a:gd name="T6" fmla="*/ 58 w 15"/>
                  <a:gd name="T7" fmla="*/ 35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1"/>
                  <a:gd name="T14" fmla="*/ 15 w 15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1">
                    <a:moveTo>
                      <a:pt x="11" y="0"/>
                    </a:moveTo>
                    <a:cubicBezTo>
                      <a:pt x="12" y="4"/>
                      <a:pt x="15" y="13"/>
                      <a:pt x="13" y="17"/>
                    </a:cubicBezTo>
                    <a:cubicBezTo>
                      <a:pt x="10" y="21"/>
                      <a:pt x="5" y="21"/>
                      <a:pt x="0" y="21"/>
                    </a:cubicBezTo>
                    <a:cubicBezTo>
                      <a:pt x="7" y="19"/>
                      <a:pt x="9" y="11"/>
                      <a:pt x="9" y="5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5" name="Freeform 2233"/>
              <p:cNvSpPr/>
              <p:nvPr/>
            </p:nvSpPr>
            <p:spPr bwMode="auto">
              <a:xfrm>
                <a:off x="3635" y="1888"/>
                <a:ext cx="25" cy="80"/>
              </a:xfrm>
              <a:custGeom>
                <a:avLst/>
                <a:gdLst>
                  <a:gd name="T0" fmla="*/ 43 w 10"/>
                  <a:gd name="T1" fmla="*/ 0 h 30"/>
                  <a:gd name="T2" fmla="*/ 63 w 10"/>
                  <a:gd name="T3" fmla="*/ 141 h 30"/>
                  <a:gd name="T4" fmla="*/ 0 w 10"/>
                  <a:gd name="T5" fmla="*/ 205 h 30"/>
                  <a:gd name="T6" fmla="*/ 58 w 10"/>
                  <a:gd name="T7" fmla="*/ 64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0"/>
                  <a:gd name="T14" fmla="*/ 10 w 10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0">
                    <a:moveTo>
                      <a:pt x="7" y="0"/>
                    </a:moveTo>
                    <a:cubicBezTo>
                      <a:pt x="10" y="6"/>
                      <a:pt x="10" y="14"/>
                      <a:pt x="10" y="20"/>
                    </a:cubicBezTo>
                    <a:cubicBezTo>
                      <a:pt x="10" y="30"/>
                      <a:pt x="9" y="27"/>
                      <a:pt x="0" y="29"/>
                    </a:cubicBezTo>
                    <a:cubicBezTo>
                      <a:pt x="9" y="26"/>
                      <a:pt x="6" y="16"/>
                      <a:pt x="9" y="9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6" name="Freeform 2234"/>
              <p:cNvSpPr/>
              <p:nvPr/>
            </p:nvSpPr>
            <p:spPr bwMode="auto">
              <a:xfrm>
                <a:off x="3655" y="2011"/>
                <a:ext cx="33" cy="53"/>
              </a:xfrm>
              <a:custGeom>
                <a:avLst/>
                <a:gdLst>
                  <a:gd name="T0" fmla="*/ 58 w 13"/>
                  <a:gd name="T1" fmla="*/ 0 h 20"/>
                  <a:gd name="T2" fmla="*/ 71 w 13"/>
                  <a:gd name="T3" fmla="*/ 119 h 20"/>
                  <a:gd name="T4" fmla="*/ 0 w 13"/>
                  <a:gd name="T5" fmla="*/ 140 h 20"/>
                  <a:gd name="T6" fmla="*/ 58 w 13"/>
                  <a:gd name="T7" fmla="*/ 29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9" y="0"/>
                    </a:moveTo>
                    <a:cubicBezTo>
                      <a:pt x="10" y="5"/>
                      <a:pt x="13" y="12"/>
                      <a:pt x="11" y="17"/>
                    </a:cubicBezTo>
                    <a:cubicBezTo>
                      <a:pt x="8" y="20"/>
                      <a:pt x="5" y="19"/>
                      <a:pt x="0" y="20"/>
                    </a:cubicBezTo>
                    <a:cubicBezTo>
                      <a:pt x="7" y="17"/>
                      <a:pt x="9" y="11"/>
                      <a:pt x="9" y="4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7" name="Freeform 2235"/>
              <p:cNvSpPr/>
              <p:nvPr/>
            </p:nvSpPr>
            <p:spPr bwMode="auto">
              <a:xfrm>
                <a:off x="3608" y="1749"/>
                <a:ext cx="47" cy="104"/>
              </a:xfrm>
              <a:custGeom>
                <a:avLst/>
                <a:gdLst>
                  <a:gd name="T0" fmla="*/ 49 w 19"/>
                  <a:gd name="T1" fmla="*/ 0 h 39"/>
                  <a:gd name="T2" fmla="*/ 0 w 19"/>
                  <a:gd name="T3" fmla="*/ 243 h 39"/>
                  <a:gd name="T4" fmla="*/ 42 w 19"/>
                  <a:gd name="T5" fmla="*/ 72 h 39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9"/>
                  <a:gd name="T11" fmla="*/ 19 w 19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9">
                    <a:moveTo>
                      <a:pt x="8" y="0"/>
                    </a:moveTo>
                    <a:cubicBezTo>
                      <a:pt x="9" y="8"/>
                      <a:pt x="19" y="39"/>
                      <a:pt x="0" y="34"/>
                    </a:cubicBezTo>
                    <a:cubicBezTo>
                      <a:pt x="8" y="29"/>
                      <a:pt x="5" y="18"/>
                      <a:pt x="7" y="1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8" name="Freeform 2236"/>
              <p:cNvSpPr/>
              <p:nvPr/>
            </p:nvSpPr>
            <p:spPr bwMode="auto">
              <a:xfrm>
                <a:off x="3595" y="1635"/>
                <a:ext cx="35" cy="74"/>
              </a:xfrm>
              <a:custGeom>
                <a:avLst/>
                <a:gdLst>
                  <a:gd name="T0" fmla="*/ 83 w 14"/>
                  <a:gd name="T1" fmla="*/ 0 h 28"/>
                  <a:gd name="T2" fmla="*/ 0 w 14"/>
                  <a:gd name="T3" fmla="*/ 188 h 28"/>
                  <a:gd name="T4" fmla="*/ 75 w 14"/>
                  <a:gd name="T5" fmla="*/ 21 h 28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8"/>
                  <a:gd name="T11" fmla="*/ 14 w 14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8">
                    <a:moveTo>
                      <a:pt x="13" y="0"/>
                    </a:moveTo>
                    <a:cubicBezTo>
                      <a:pt x="14" y="8"/>
                      <a:pt x="13" y="28"/>
                      <a:pt x="0" y="27"/>
                    </a:cubicBezTo>
                    <a:cubicBezTo>
                      <a:pt x="9" y="23"/>
                      <a:pt x="11" y="11"/>
                      <a:pt x="12" y="3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69" name="Freeform 2237"/>
              <p:cNvSpPr/>
              <p:nvPr/>
            </p:nvSpPr>
            <p:spPr bwMode="auto">
              <a:xfrm>
                <a:off x="3608" y="1539"/>
                <a:ext cx="20" cy="56"/>
              </a:xfrm>
              <a:custGeom>
                <a:avLst/>
                <a:gdLst>
                  <a:gd name="T0" fmla="*/ 13 w 8"/>
                  <a:gd name="T1" fmla="*/ 0 h 21"/>
                  <a:gd name="T2" fmla="*/ 0 w 8"/>
                  <a:gd name="T3" fmla="*/ 141 h 21"/>
                  <a:gd name="T4" fmla="*/ 13 w 8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1"/>
                  <a:gd name="T11" fmla="*/ 8 w 8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1">
                    <a:moveTo>
                      <a:pt x="2" y="0"/>
                    </a:moveTo>
                    <a:cubicBezTo>
                      <a:pt x="3" y="4"/>
                      <a:pt x="8" y="21"/>
                      <a:pt x="0" y="20"/>
                    </a:cubicBezTo>
                    <a:cubicBezTo>
                      <a:pt x="3" y="14"/>
                      <a:pt x="2" y="6"/>
                      <a:pt x="2" y="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0" name="Freeform 2238"/>
              <p:cNvSpPr/>
              <p:nvPr/>
            </p:nvSpPr>
            <p:spPr bwMode="auto">
              <a:xfrm>
                <a:off x="3603" y="1067"/>
                <a:ext cx="17" cy="77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204 h 29"/>
                  <a:gd name="T4" fmla="*/ 0 60000 65536"/>
                  <a:gd name="T5" fmla="*/ 0 60000 65536"/>
                  <a:gd name="T6" fmla="*/ 0 w 7"/>
                  <a:gd name="T7" fmla="*/ 0 h 29"/>
                  <a:gd name="T8" fmla="*/ 7 w 7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9">
                    <a:moveTo>
                      <a:pt x="0" y="0"/>
                    </a:moveTo>
                    <a:cubicBezTo>
                      <a:pt x="7" y="12"/>
                      <a:pt x="3" y="23"/>
                      <a:pt x="0" y="29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1" name="Freeform 2239"/>
              <p:cNvSpPr/>
              <p:nvPr/>
            </p:nvSpPr>
            <p:spPr bwMode="auto">
              <a:xfrm>
                <a:off x="3595" y="1427"/>
                <a:ext cx="18" cy="56"/>
              </a:xfrm>
              <a:custGeom>
                <a:avLst/>
                <a:gdLst>
                  <a:gd name="T0" fmla="*/ 21 w 7"/>
                  <a:gd name="T1" fmla="*/ 0 h 21"/>
                  <a:gd name="T2" fmla="*/ 0 w 7"/>
                  <a:gd name="T3" fmla="*/ 149 h 21"/>
                  <a:gd name="T4" fmla="*/ 0 60000 65536"/>
                  <a:gd name="T5" fmla="*/ 0 60000 65536"/>
                  <a:gd name="T6" fmla="*/ 0 w 7"/>
                  <a:gd name="T7" fmla="*/ 0 h 21"/>
                  <a:gd name="T8" fmla="*/ 7 w 7"/>
                  <a:gd name="T9" fmla="*/ 21 h 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1">
                    <a:moveTo>
                      <a:pt x="3" y="0"/>
                    </a:moveTo>
                    <a:cubicBezTo>
                      <a:pt x="7" y="14"/>
                      <a:pt x="5" y="20"/>
                      <a:pt x="0" y="21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2" name="Freeform 2240"/>
              <p:cNvSpPr/>
              <p:nvPr/>
            </p:nvSpPr>
            <p:spPr bwMode="auto">
              <a:xfrm>
                <a:off x="3190" y="1480"/>
                <a:ext cx="75" cy="85"/>
              </a:xfrm>
              <a:custGeom>
                <a:avLst/>
                <a:gdLst>
                  <a:gd name="T0" fmla="*/ 0 w 30"/>
                  <a:gd name="T1" fmla="*/ 56 h 32"/>
                  <a:gd name="T2" fmla="*/ 25 w 30"/>
                  <a:gd name="T3" fmla="*/ 226 h 32"/>
                  <a:gd name="T4" fmla="*/ 175 w 30"/>
                  <a:gd name="T5" fmla="*/ 0 h 32"/>
                  <a:gd name="T6" fmla="*/ 70 w 30"/>
                  <a:gd name="T7" fmla="*/ 133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2"/>
                  <a:gd name="T14" fmla="*/ 30 w 30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2">
                    <a:moveTo>
                      <a:pt x="0" y="8"/>
                    </a:moveTo>
                    <a:cubicBezTo>
                      <a:pt x="3" y="16"/>
                      <a:pt x="1" y="24"/>
                      <a:pt x="4" y="32"/>
                    </a:cubicBezTo>
                    <a:cubicBezTo>
                      <a:pt x="17" y="28"/>
                      <a:pt x="30" y="14"/>
                      <a:pt x="28" y="0"/>
                    </a:cubicBezTo>
                    <a:cubicBezTo>
                      <a:pt x="27" y="6"/>
                      <a:pt x="19" y="25"/>
                      <a:pt x="11" y="19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3" name="Freeform 2241"/>
              <p:cNvSpPr/>
              <p:nvPr/>
            </p:nvSpPr>
            <p:spPr bwMode="auto">
              <a:xfrm>
                <a:off x="3300" y="1400"/>
                <a:ext cx="45" cy="77"/>
              </a:xfrm>
              <a:custGeom>
                <a:avLst/>
                <a:gdLst>
                  <a:gd name="T0" fmla="*/ 0 w 18"/>
                  <a:gd name="T1" fmla="*/ 98 h 29"/>
                  <a:gd name="T2" fmla="*/ 0 w 18"/>
                  <a:gd name="T3" fmla="*/ 204 h 29"/>
                  <a:gd name="T4" fmla="*/ 108 w 18"/>
                  <a:gd name="T5" fmla="*/ 0 h 29"/>
                  <a:gd name="T6" fmla="*/ 25 w 18"/>
                  <a:gd name="T7" fmla="*/ 85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9"/>
                  <a:gd name="T14" fmla="*/ 18 w 18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9">
                    <a:moveTo>
                      <a:pt x="0" y="14"/>
                    </a:moveTo>
                    <a:cubicBezTo>
                      <a:pt x="0" y="19"/>
                      <a:pt x="0" y="24"/>
                      <a:pt x="0" y="29"/>
                    </a:cubicBezTo>
                    <a:cubicBezTo>
                      <a:pt x="9" y="28"/>
                      <a:pt x="18" y="9"/>
                      <a:pt x="17" y="0"/>
                    </a:cubicBezTo>
                    <a:cubicBezTo>
                      <a:pt x="15" y="6"/>
                      <a:pt x="12" y="17"/>
                      <a:pt x="4" y="1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4" name="Freeform 2242"/>
              <p:cNvSpPr/>
              <p:nvPr/>
            </p:nvSpPr>
            <p:spPr bwMode="auto">
              <a:xfrm>
                <a:off x="3078" y="1520"/>
                <a:ext cx="95" cy="83"/>
              </a:xfrm>
              <a:custGeom>
                <a:avLst/>
                <a:gdLst>
                  <a:gd name="T0" fmla="*/ 18 w 38"/>
                  <a:gd name="T1" fmla="*/ 72 h 31"/>
                  <a:gd name="T2" fmla="*/ 0 w 38"/>
                  <a:gd name="T3" fmla="*/ 209 h 31"/>
                  <a:gd name="T4" fmla="*/ 175 w 38"/>
                  <a:gd name="T5" fmla="*/ 166 h 31"/>
                  <a:gd name="T6" fmla="*/ 213 w 38"/>
                  <a:gd name="T7" fmla="*/ 0 h 31"/>
                  <a:gd name="T8" fmla="*/ 120 w 38"/>
                  <a:gd name="T9" fmla="*/ 158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1"/>
                  <a:gd name="T17" fmla="*/ 38 w 3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1">
                    <a:moveTo>
                      <a:pt x="3" y="10"/>
                    </a:moveTo>
                    <a:cubicBezTo>
                      <a:pt x="4" y="17"/>
                      <a:pt x="4" y="23"/>
                      <a:pt x="0" y="29"/>
                    </a:cubicBezTo>
                    <a:cubicBezTo>
                      <a:pt x="6" y="31"/>
                      <a:pt x="22" y="26"/>
                      <a:pt x="28" y="23"/>
                    </a:cubicBezTo>
                    <a:cubicBezTo>
                      <a:pt x="38" y="17"/>
                      <a:pt x="35" y="11"/>
                      <a:pt x="34" y="0"/>
                    </a:cubicBezTo>
                    <a:cubicBezTo>
                      <a:pt x="35" y="9"/>
                      <a:pt x="29" y="21"/>
                      <a:pt x="19" y="2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5" name="Freeform 2243"/>
              <p:cNvSpPr/>
              <p:nvPr/>
            </p:nvSpPr>
            <p:spPr bwMode="auto">
              <a:xfrm>
                <a:off x="2973" y="1560"/>
                <a:ext cx="85" cy="77"/>
              </a:xfrm>
              <a:custGeom>
                <a:avLst/>
                <a:gdLst>
                  <a:gd name="T0" fmla="*/ 0 w 34"/>
                  <a:gd name="T1" fmla="*/ 98 h 29"/>
                  <a:gd name="T2" fmla="*/ 113 w 34"/>
                  <a:gd name="T3" fmla="*/ 170 h 29"/>
                  <a:gd name="T4" fmla="*/ 200 w 34"/>
                  <a:gd name="T5" fmla="*/ 0 h 29"/>
                  <a:gd name="T6" fmla="*/ 88 w 34"/>
                  <a:gd name="T7" fmla="*/ 119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9"/>
                  <a:gd name="T14" fmla="*/ 34 w 34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9">
                    <a:moveTo>
                      <a:pt x="0" y="14"/>
                    </a:moveTo>
                    <a:cubicBezTo>
                      <a:pt x="0" y="28"/>
                      <a:pt x="5" y="29"/>
                      <a:pt x="18" y="24"/>
                    </a:cubicBezTo>
                    <a:cubicBezTo>
                      <a:pt x="28" y="20"/>
                      <a:pt x="34" y="11"/>
                      <a:pt x="32" y="0"/>
                    </a:cubicBezTo>
                    <a:cubicBezTo>
                      <a:pt x="34" y="12"/>
                      <a:pt x="25" y="18"/>
                      <a:pt x="14" y="17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6" name="Freeform 2244"/>
              <p:cNvSpPr/>
              <p:nvPr/>
            </p:nvSpPr>
            <p:spPr bwMode="auto">
              <a:xfrm>
                <a:off x="2860" y="1584"/>
                <a:ext cx="80" cy="67"/>
              </a:xfrm>
              <a:custGeom>
                <a:avLst/>
                <a:gdLst>
                  <a:gd name="T0" fmla="*/ 8 w 32"/>
                  <a:gd name="T1" fmla="*/ 78 h 25"/>
                  <a:gd name="T2" fmla="*/ 105 w 32"/>
                  <a:gd name="T3" fmla="*/ 166 h 25"/>
                  <a:gd name="T4" fmla="*/ 193 w 32"/>
                  <a:gd name="T5" fmla="*/ 0 h 25"/>
                  <a:gd name="T6" fmla="*/ 80 w 32"/>
                  <a:gd name="T7" fmla="*/ 129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5"/>
                  <a:gd name="T14" fmla="*/ 32 w 32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5">
                    <a:moveTo>
                      <a:pt x="1" y="11"/>
                    </a:moveTo>
                    <a:cubicBezTo>
                      <a:pt x="0" y="24"/>
                      <a:pt x="3" y="25"/>
                      <a:pt x="17" y="23"/>
                    </a:cubicBezTo>
                    <a:cubicBezTo>
                      <a:pt x="31" y="20"/>
                      <a:pt x="31" y="14"/>
                      <a:pt x="31" y="0"/>
                    </a:cubicBezTo>
                    <a:cubicBezTo>
                      <a:pt x="32" y="13"/>
                      <a:pt x="26" y="22"/>
                      <a:pt x="13" y="18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7" name="Freeform 2245"/>
              <p:cNvSpPr/>
              <p:nvPr/>
            </p:nvSpPr>
            <p:spPr bwMode="auto">
              <a:xfrm>
                <a:off x="2728" y="1576"/>
                <a:ext cx="95" cy="83"/>
              </a:xfrm>
              <a:custGeom>
                <a:avLst/>
                <a:gdLst>
                  <a:gd name="T0" fmla="*/ 0 w 38"/>
                  <a:gd name="T1" fmla="*/ 145 h 31"/>
                  <a:gd name="T2" fmla="*/ 168 w 38"/>
                  <a:gd name="T3" fmla="*/ 201 h 31"/>
                  <a:gd name="T4" fmla="*/ 225 w 38"/>
                  <a:gd name="T5" fmla="*/ 0 h 31"/>
                  <a:gd name="T6" fmla="*/ 100 w 38"/>
                  <a:gd name="T7" fmla="*/ 158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1"/>
                  <a:gd name="T14" fmla="*/ 38 w 38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1">
                    <a:moveTo>
                      <a:pt x="0" y="20"/>
                    </a:moveTo>
                    <a:cubicBezTo>
                      <a:pt x="1" y="30"/>
                      <a:pt x="20" y="31"/>
                      <a:pt x="27" y="28"/>
                    </a:cubicBezTo>
                    <a:cubicBezTo>
                      <a:pt x="38" y="23"/>
                      <a:pt x="37" y="12"/>
                      <a:pt x="36" y="0"/>
                    </a:cubicBezTo>
                    <a:cubicBezTo>
                      <a:pt x="34" y="12"/>
                      <a:pt x="30" y="22"/>
                      <a:pt x="16" y="2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8" name="Freeform 2246"/>
              <p:cNvSpPr/>
              <p:nvPr/>
            </p:nvSpPr>
            <p:spPr bwMode="auto">
              <a:xfrm>
                <a:off x="2600" y="1568"/>
                <a:ext cx="110" cy="83"/>
              </a:xfrm>
              <a:custGeom>
                <a:avLst/>
                <a:gdLst>
                  <a:gd name="T0" fmla="*/ 0 w 44"/>
                  <a:gd name="T1" fmla="*/ 150 h 31"/>
                  <a:gd name="T2" fmla="*/ 220 w 44"/>
                  <a:gd name="T3" fmla="*/ 0 h 31"/>
                  <a:gd name="T4" fmla="*/ 50 w 44"/>
                  <a:gd name="T5" fmla="*/ 158 h 3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31"/>
                  <a:gd name="T11" fmla="*/ 44 w 44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31">
                    <a:moveTo>
                      <a:pt x="0" y="21"/>
                    </a:moveTo>
                    <a:cubicBezTo>
                      <a:pt x="20" y="25"/>
                      <a:pt x="44" y="31"/>
                      <a:pt x="35" y="0"/>
                    </a:cubicBezTo>
                    <a:cubicBezTo>
                      <a:pt x="37" y="19"/>
                      <a:pt x="20" y="15"/>
                      <a:pt x="8" y="2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79" name="Freeform 2247"/>
              <p:cNvSpPr/>
              <p:nvPr/>
            </p:nvSpPr>
            <p:spPr bwMode="auto">
              <a:xfrm>
                <a:off x="2473" y="1549"/>
                <a:ext cx="82" cy="64"/>
              </a:xfrm>
              <a:custGeom>
                <a:avLst/>
                <a:gdLst>
                  <a:gd name="T0" fmla="*/ 0 w 33"/>
                  <a:gd name="T1" fmla="*/ 77 h 24"/>
                  <a:gd name="T2" fmla="*/ 142 w 33"/>
                  <a:gd name="T3" fmla="*/ 163 h 24"/>
                  <a:gd name="T4" fmla="*/ 204 w 33"/>
                  <a:gd name="T5" fmla="*/ 0 h 24"/>
                  <a:gd name="T6" fmla="*/ 42 w 33"/>
                  <a:gd name="T7" fmla="*/ 93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4"/>
                  <a:gd name="T14" fmla="*/ 33 w 3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4">
                    <a:moveTo>
                      <a:pt x="0" y="11"/>
                    </a:moveTo>
                    <a:cubicBezTo>
                      <a:pt x="8" y="15"/>
                      <a:pt x="13" y="24"/>
                      <a:pt x="23" y="23"/>
                    </a:cubicBezTo>
                    <a:cubicBezTo>
                      <a:pt x="33" y="22"/>
                      <a:pt x="33" y="10"/>
                      <a:pt x="33" y="0"/>
                    </a:cubicBezTo>
                    <a:cubicBezTo>
                      <a:pt x="27" y="19"/>
                      <a:pt x="21" y="17"/>
                      <a:pt x="7" y="13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0" name="Freeform 2248"/>
              <p:cNvSpPr/>
              <p:nvPr/>
            </p:nvSpPr>
            <p:spPr bwMode="auto">
              <a:xfrm>
                <a:off x="2350" y="1491"/>
                <a:ext cx="105" cy="72"/>
              </a:xfrm>
              <a:custGeom>
                <a:avLst/>
                <a:gdLst>
                  <a:gd name="T0" fmla="*/ 0 w 42"/>
                  <a:gd name="T1" fmla="*/ 8 h 27"/>
                  <a:gd name="T2" fmla="*/ 143 w 42"/>
                  <a:gd name="T3" fmla="*/ 179 h 27"/>
                  <a:gd name="T4" fmla="*/ 263 w 42"/>
                  <a:gd name="T5" fmla="*/ 0 h 27"/>
                  <a:gd name="T6" fmla="*/ 150 w 42"/>
                  <a:gd name="T7" fmla="*/ 85 h 27"/>
                  <a:gd name="T8" fmla="*/ 0 w 42"/>
                  <a:gd name="T9" fmla="*/ 2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7"/>
                  <a:gd name="T17" fmla="*/ 42 w 4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7">
                    <a:moveTo>
                      <a:pt x="0" y="1"/>
                    </a:moveTo>
                    <a:cubicBezTo>
                      <a:pt x="6" y="7"/>
                      <a:pt x="14" y="23"/>
                      <a:pt x="23" y="25"/>
                    </a:cubicBezTo>
                    <a:cubicBezTo>
                      <a:pt x="36" y="27"/>
                      <a:pt x="28" y="5"/>
                      <a:pt x="42" y="0"/>
                    </a:cubicBezTo>
                    <a:cubicBezTo>
                      <a:pt x="35" y="2"/>
                      <a:pt x="30" y="10"/>
                      <a:pt x="24" y="12"/>
                    </a:cubicBezTo>
                    <a:cubicBezTo>
                      <a:pt x="14" y="15"/>
                      <a:pt x="10" y="4"/>
                      <a:pt x="0" y="3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1" name="Freeform 2249"/>
              <p:cNvSpPr/>
              <p:nvPr/>
            </p:nvSpPr>
            <p:spPr bwMode="auto">
              <a:xfrm>
                <a:off x="2238" y="1395"/>
                <a:ext cx="80" cy="88"/>
              </a:xfrm>
              <a:custGeom>
                <a:avLst/>
                <a:gdLst>
                  <a:gd name="T0" fmla="*/ 0 w 32"/>
                  <a:gd name="T1" fmla="*/ 77 h 33"/>
                  <a:gd name="T2" fmla="*/ 150 w 32"/>
                  <a:gd name="T3" fmla="*/ 200 h 33"/>
                  <a:gd name="T4" fmla="*/ 200 w 32"/>
                  <a:gd name="T5" fmla="*/ 0 h 33"/>
                  <a:gd name="T6" fmla="*/ 130 w 32"/>
                  <a:gd name="T7" fmla="*/ 136 h 33"/>
                  <a:gd name="T8" fmla="*/ 25 w 32"/>
                  <a:gd name="T9" fmla="*/ 10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0" y="11"/>
                    </a:moveTo>
                    <a:cubicBezTo>
                      <a:pt x="4" y="17"/>
                      <a:pt x="14" y="33"/>
                      <a:pt x="24" y="28"/>
                    </a:cubicBezTo>
                    <a:cubicBezTo>
                      <a:pt x="32" y="24"/>
                      <a:pt x="25" y="7"/>
                      <a:pt x="32" y="0"/>
                    </a:cubicBezTo>
                    <a:cubicBezTo>
                      <a:pt x="25" y="6"/>
                      <a:pt x="24" y="11"/>
                      <a:pt x="21" y="19"/>
                    </a:cubicBezTo>
                    <a:cubicBezTo>
                      <a:pt x="15" y="19"/>
                      <a:pt x="9" y="18"/>
                      <a:pt x="4" y="15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2" name="Freeform 2250"/>
              <p:cNvSpPr/>
              <p:nvPr/>
            </p:nvSpPr>
            <p:spPr bwMode="auto">
              <a:xfrm>
                <a:off x="2153" y="1331"/>
                <a:ext cx="57" cy="64"/>
              </a:xfrm>
              <a:custGeom>
                <a:avLst/>
                <a:gdLst>
                  <a:gd name="T0" fmla="*/ 0 w 23"/>
                  <a:gd name="T1" fmla="*/ 99 h 24"/>
                  <a:gd name="T2" fmla="*/ 112 w 23"/>
                  <a:gd name="T3" fmla="*/ 171 h 24"/>
                  <a:gd name="T4" fmla="*/ 141 w 23"/>
                  <a:gd name="T5" fmla="*/ 0 h 24"/>
                  <a:gd name="T6" fmla="*/ 5 w 23"/>
                  <a:gd name="T7" fmla="*/ 8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0" y="14"/>
                    </a:moveTo>
                    <a:cubicBezTo>
                      <a:pt x="5" y="20"/>
                      <a:pt x="11" y="23"/>
                      <a:pt x="18" y="24"/>
                    </a:cubicBezTo>
                    <a:cubicBezTo>
                      <a:pt x="18" y="15"/>
                      <a:pt x="17" y="8"/>
                      <a:pt x="23" y="0"/>
                    </a:cubicBezTo>
                    <a:cubicBezTo>
                      <a:pt x="16" y="5"/>
                      <a:pt x="12" y="21"/>
                      <a:pt x="1" y="1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3" name="Freeform 2251"/>
              <p:cNvSpPr/>
              <p:nvPr/>
            </p:nvSpPr>
            <p:spPr bwMode="auto">
              <a:xfrm>
                <a:off x="2190" y="1419"/>
                <a:ext cx="140" cy="165"/>
              </a:xfrm>
              <a:custGeom>
                <a:avLst/>
                <a:gdLst>
                  <a:gd name="T0" fmla="*/ 33 w 56"/>
                  <a:gd name="T1" fmla="*/ 13 h 62"/>
                  <a:gd name="T2" fmla="*/ 125 w 56"/>
                  <a:gd name="T3" fmla="*/ 240 h 62"/>
                  <a:gd name="T4" fmla="*/ 193 w 56"/>
                  <a:gd name="T5" fmla="*/ 431 h 62"/>
                  <a:gd name="T6" fmla="*/ 345 w 56"/>
                  <a:gd name="T7" fmla="*/ 439 h 62"/>
                  <a:gd name="T8" fmla="*/ 320 w 56"/>
                  <a:gd name="T9" fmla="*/ 226 h 62"/>
                  <a:gd name="T10" fmla="*/ 58 w 56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2"/>
                  <a:gd name="T20" fmla="*/ 56 w 56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2">
                    <a:moveTo>
                      <a:pt x="5" y="2"/>
                    </a:moveTo>
                    <a:cubicBezTo>
                      <a:pt x="8" y="14"/>
                      <a:pt x="11" y="25"/>
                      <a:pt x="20" y="34"/>
                    </a:cubicBezTo>
                    <a:cubicBezTo>
                      <a:pt x="25" y="40"/>
                      <a:pt x="42" y="53"/>
                      <a:pt x="31" y="61"/>
                    </a:cubicBezTo>
                    <a:cubicBezTo>
                      <a:pt x="38" y="57"/>
                      <a:pt x="47" y="60"/>
                      <a:pt x="55" y="62"/>
                    </a:cubicBezTo>
                    <a:cubicBezTo>
                      <a:pt x="56" y="53"/>
                      <a:pt x="51" y="41"/>
                      <a:pt x="51" y="32"/>
                    </a:cubicBezTo>
                    <a:cubicBezTo>
                      <a:pt x="35" y="41"/>
                      <a:pt x="0" y="16"/>
                      <a:pt x="9" y="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4" name="Freeform 2252"/>
              <p:cNvSpPr/>
              <p:nvPr/>
            </p:nvSpPr>
            <p:spPr bwMode="auto">
              <a:xfrm>
                <a:off x="2263" y="1619"/>
                <a:ext cx="70" cy="88"/>
              </a:xfrm>
              <a:custGeom>
                <a:avLst/>
                <a:gdLst>
                  <a:gd name="T0" fmla="*/ 145 w 28"/>
                  <a:gd name="T1" fmla="*/ 0 h 33"/>
                  <a:gd name="T2" fmla="*/ 150 w 28"/>
                  <a:gd name="T3" fmla="*/ 171 h 33"/>
                  <a:gd name="T4" fmla="*/ 0 w 28"/>
                  <a:gd name="T5" fmla="*/ 171 h 33"/>
                  <a:gd name="T6" fmla="*/ 138 w 28"/>
                  <a:gd name="T7" fmla="*/ 4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3"/>
                  <a:gd name="T14" fmla="*/ 28 w 2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3">
                    <a:moveTo>
                      <a:pt x="23" y="0"/>
                    </a:moveTo>
                    <a:cubicBezTo>
                      <a:pt x="26" y="6"/>
                      <a:pt x="28" y="18"/>
                      <a:pt x="24" y="24"/>
                    </a:cubicBezTo>
                    <a:cubicBezTo>
                      <a:pt x="19" y="33"/>
                      <a:pt x="10" y="26"/>
                      <a:pt x="0" y="24"/>
                    </a:cubicBezTo>
                    <a:cubicBezTo>
                      <a:pt x="13" y="28"/>
                      <a:pt x="20" y="17"/>
                      <a:pt x="22" y="6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5" name="Freeform 2253"/>
              <p:cNvSpPr/>
              <p:nvPr/>
            </p:nvSpPr>
            <p:spPr bwMode="auto">
              <a:xfrm>
                <a:off x="2240" y="1733"/>
                <a:ext cx="93" cy="96"/>
              </a:xfrm>
              <a:custGeom>
                <a:avLst/>
                <a:gdLst>
                  <a:gd name="T0" fmla="*/ 221 w 37"/>
                  <a:gd name="T1" fmla="*/ 0 h 36"/>
                  <a:gd name="T2" fmla="*/ 183 w 37"/>
                  <a:gd name="T3" fmla="*/ 221 h 36"/>
                  <a:gd name="T4" fmla="*/ 0 w 37"/>
                  <a:gd name="T5" fmla="*/ 205 h 36"/>
                  <a:gd name="T6" fmla="*/ 158 w 37"/>
                  <a:gd name="T7" fmla="*/ 171 h 36"/>
                  <a:gd name="T8" fmla="*/ 234 w 37"/>
                  <a:gd name="T9" fmla="*/ 1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6"/>
                  <a:gd name="T17" fmla="*/ 37 w 3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6">
                    <a:moveTo>
                      <a:pt x="35" y="0"/>
                    </a:moveTo>
                    <a:cubicBezTo>
                      <a:pt x="35" y="6"/>
                      <a:pt x="35" y="27"/>
                      <a:pt x="29" y="31"/>
                    </a:cubicBezTo>
                    <a:cubicBezTo>
                      <a:pt x="23" y="36"/>
                      <a:pt x="9" y="27"/>
                      <a:pt x="0" y="29"/>
                    </a:cubicBezTo>
                    <a:cubicBezTo>
                      <a:pt x="8" y="25"/>
                      <a:pt x="18" y="27"/>
                      <a:pt x="25" y="24"/>
                    </a:cubicBezTo>
                    <a:cubicBezTo>
                      <a:pt x="33" y="20"/>
                      <a:pt x="33" y="9"/>
                      <a:pt x="37" y="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6" name="Freeform 2254"/>
              <p:cNvSpPr/>
              <p:nvPr/>
            </p:nvSpPr>
            <p:spPr bwMode="auto">
              <a:xfrm>
                <a:off x="2228" y="1885"/>
                <a:ext cx="97" cy="75"/>
              </a:xfrm>
              <a:custGeom>
                <a:avLst/>
                <a:gdLst>
                  <a:gd name="T0" fmla="*/ 216 w 39"/>
                  <a:gd name="T1" fmla="*/ 0 h 28"/>
                  <a:gd name="T2" fmla="*/ 179 w 39"/>
                  <a:gd name="T3" fmla="*/ 188 h 28"/>
                  <a:gd name="T4" fmla="*/ 0 w 39"/>
                  <a:gd name="T5" fmla="*/ 158 h 28"/>
                  <a:gd name="T6" fmla="*/ 216 w 39"/>
                  <a:gd name="T7" fmla="*/ 13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28"/>
                  <a:gd name="T14" fmla="*/ 39 w 39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28">
                    <a:moveTo>
                      <a:pt x="35" y="0"/>
                    </a:moveTo>
                    <a:cubicBezTo>
                      <a:pt x="36" y="8"/>
                      <a:pt x="39" y="23"/>
                      <a:pt x="29" y="26"/>
                    </a:cubicBezTo>
                    <a:cubicBezTo>
                      <a:pt x="21" y="28"/>
                      <a:pt x="10" y="19"/>
                      <a:pt x="0" y="22"/>
                    </a:cubicBezTo>
                    <a:cubicBezTo>
                      <a:pt x="13" y="14"/>
                      <a:pt x="35" y="24"/>
                      <a:pt x="35" y="2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7" name="Freeform 2255"/>
              <p:cNvSpPr/>
              <p:nvPr/>
            </p:nvSpPr>
            <p:spPr bwMode="auto">
              <a:xfrm>
                <a:off x="2243" y="2003"/>
                <a:ext cx="87" cy="80"/>
              </a:xfrm>
              <a:custGeom>
                <a:avLst/>
                <a:gdLst>
                  <a:gd name="T0" fmla="*/ 174 w 35"/>
                  <a:gd name="T1" fmla="*/ 0 h 30"/>
                  <a:gd name="T2" fmla="*/ 174 w 35"/>
                  <a:gd name="T3" fmla="*/ 213 h 30"/>
                  <a:gd name="T4" fmla="*/ 92 w 35"/>
                  <a:gd name="T5" fmla="*/ 179 h 30"/>
                  <a:gd name="T6" fmla="*/ 0 w 35"/>
                  <a:gd name="T7" fmla="*/ 171 h 30"/>
                  <a:gd name="T8" fmla="*/ 124 w 35"/>
                  <a:gd name="T9" fmla="*/ 149 h 30"/>
                  <a:gd name="T10" fmla="*/ 174 w 35"/>
                  <a:gd name="T11" fmla="*/ 2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"/>
                  <a:gd name="T20" fmla="*/ 35 w 35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">
                    <a:moveTo>
                      <a:pt x="28" y="0"/>
                    </a:moveTo>
                    <a:cubicBezTo>
                      <a:pt x="29" y="5"/>
                      <a:pt x="35" y="27"/>
                      <a:pt x="28" y="30"/>
                    </a:cubicBezTo>
                    <a:cubicBezTo>
                      <a:pt x="27" y="30"/>
                      <a:pt x="17" y="25"/>
                      <a:pt x="15" y="25"/>
                    </a:cubicBezTo>
                    <a:cubicBezTo>
                      <a:pt x="11" y="24"/>
                      <a:pt x="4" y="24"/>
                      <a:pt x="0" y="24"/>
                    </a:cubicBezTo>
                    <a:cubicBezTo>
                      <a:pt x="5" y="24"/>
                      <a:pt x="15" y="23"/>
                      <a:pt x="20" y="21"/>
                    </a:cubicBezTo>
                    <a:cubicBezTo>
                      <a:pt x="27" y="17"/>
                      <a:pt x="25" y="11"/>
                      <a:pt x="28" y="4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8" name="Freeform 2256"/>
              <p:cNvSpPr/>
              <p:nvPr/>
            </p:nvSpPr>
            <p:spPr bwMode="auto">
              <a:xfrm>
                <a:off x="2223" y="2125"/>
                <a:ext cx="102" cy="94"/>
              </a:xfrm>
              <a:custGeom>
                <a:avLst/>
                <a:gdLst>
                  <a:gd name="T0" fmla="*/ 236 w 41"/>
                  <a:gd name="T1" fmla="*/ 0 h 35"/>
                  <a:gd name="T2" fmla="*/ 192 w 41"/>
                  <a:gd name="T3" fmla="*/ 218 h 35"/>
                  <a:gd name="T4" fmla="*/ 92 w 41"/>
                  <a:gd name="T5" fmla="*/ 223 h 35"/>
                  <a:gd name="T6" fmla="*/ 0 w 41"/>
                  <a:gd name="T7" fmla="*/ 252 h 35"/>
                  <a:gd name="T8" fmla="*/ 154 w 41"/>
                  <a:gd name="T9" fmla="*/ 167 h 35"/>
                  <a:gd name="T10" fmla="*/ 236 w 41"/>
                  <a:gd name="T11" fmla="*/ 8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5"/>
                  <a:gd name="T20" fmla="*/ 41 w 4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5">
                    <a:moveTo>
                      <a:pt x="38" y="0"/>
                    </a:moveTo>
                    <a:cubicBezTo>
                      <a:pt x="38" y="9"/>
                      <a:pt x="41" y="27"/>
                      <a:pt x="31" y="30"/>
                    </a:cubicBezTo>
                    <a:cubicBezTo>
                      <a:pt x="28" y="31"/>
                      <a:pt x="19" y="30"/>
                      <a:pt x="15" y="31"/>
                    </a:cubicBezTo>
                    <a:cubicBezTo>
                      <a:pt x="10" y="32"/>
                      <a:pt x="5" y="33"/>
                      <a:pt x="0" y="35"/>
                    </a:cubicBezTo>
                    <a:cubicBezTo>
                      <a:pt x="8" y="32"/>
                      <a:pt x="18" y="26"/>
                      <a:pt x="25" y="23"/>
                    </a:cubicBezTo>
                    <a:cubicBezTo>
                      <a:pt x="34" y="18"/>
                      <a:pt x="35" y="12"/>
                      <a:pt x="38" y="1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89" name="Freeform 2257"/>
              <p:cNvSpPr/>
              <p:nvPr/>
            </p:nvSpPr>
            <p:spPr bwMode="auto">
              <a:xfrm>
                <a:off x="2310" y="2253"/>
                <a:ext cx="65" cy="134"/>
              </a:xfrm>
              <a:custGeom>
                <a:avLst/>
                <a:gdLst>
                  <a:gd name="T0" fmla="*/ 58 w 26"/>
                  <a:gd name="T1" fmla="*/ 13 h 50"/>
                  <a:gd name="T2" fmla="*/ 163 w 26"/>
                  <a:gd name="T3" fmla="*/ 193 h 50"/>
                  <a:gd name="T4" fmla="*/ 0 w 26"/>
                  <a:gd name="T5" fmla="*/ 359 h 50"/>
                  <a:gd name="T6" fmla="*/ 75 w 26"/>
                  <a:gd name="T7" fmla="*/ 172 h 50"/>
                  <a:gd name="T8" fmla="*/ 38 w 2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0"/>
                  <a:gd name="T17" fmla="*/ 26 w 2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0">
                    <a:moveTo>
                      <a:pt x="9" y="2"/>
                    </a:moveTo>
                    <a:cubicBezTo>
                      <a:pt x="11" y="9"/>
                      <a:pt x="26" y="20"/>
                      <a:pt x="26" y="27"/>
                    </a:cubicBezTo>
                    <a:cubicBezTo>
                      <a:pt x="25" y="35"/>
                      <a:pt x="6" y="44"/>
                      <a:pt x="0" y="50"/>
                    </a:cubicBezTo>
                    <a:cubicBezTo>
                      <a:pt x="8" y="44"/>
                      <a:pt x="12" y="33"/>
                      <a:pt x="12" y="24"/>
                    </a:cubicBezTo>
                    <a:cubicBezTo>
                      <a:pt x="12" y="15"/>
                      <a:pt x="5" y="8"/>
                      <a:pt x="6" y="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0" name="Freeform 2258"/>
              <p:cNvSpPr/>
              <p:nvPr/>
            </p:nvSpPr>
            <p:spPr bwMode="auto">
              <a:xfrm>
                <a:off x="2365" y="2467"/>
                <a:ext cx="170" cy="120"/>
              </a:xfrm>
              <a:custGeom>
                <a:avLst/>
                <a:gdLst>
                  <a:gd name="T0" fmla="*/ 0 w 68"/>
                  <a:gd name="T1" fmla="*/ 205 h 45"/>
                  <a:gd name="T2" fmla="*/ 293 w 68"/>
                  <a:gd name="T3" fmla="*/ 312 h 45"/>
                  <a:gd name="T4" fmla="*/ 420 w 68"/>
                  <a:gd name="T5" fmla="*/ 184 h 45"/>
                  <a:gd name="T6" fmla="*/ 363 w 68"/>
                  <a:gd name="T7" fmla="*/ 0 h 45"/>
                  <a:gd name="T8" fmla="*/ 343 w 68"/>
                  <a:gd name="T9" fmla="*/ 227 h 45"/>
                  <a:gd name="T10" fmla="*/ 8 w 68"/>
                  <a:gd name="T11" fmla="*/ 21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5"/>
                  <a:gd name="T20" fmla="*/ 68 w 68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5">
                    <a:moveTo>
                      <a:pt x="0" y="29"/>
                    </a:moveTo>
                    <a:cubicBezTo>
                      <a:pt x="9" y="45"/>
                      <a:pt x="32" y="45"/>
                      <a:pt x="47" y="44"/>
                    </a:cubicBezTo>
                    <a:cubicBezTo>
                      <a:pt x="58" y="43"/>
                      <a:pt x="66" y="39"/>
                      <a:pt x="67" y="26"/>
                    </a:cubicBezTo>
                    <a:cubicBezTo>
                      <a:pt x="68" y="18"/>
                      <a:pt x="64" y="5"/>
                      <a:pt x="58" y="0"/>
                    </a:cubicBezTo>
                    <a:cubicBezTo>
                      <a:pt x="61" y="10"/>
                      <a:pt x="65" y="26"/>
                      <a:pt x="55" y="32"/>
                    </a:cubicBezTo>
                    <a:cubicBezTo>
                      <a:pt x="42" y="40"/>
                      <a:pt x="25" y="43"/>
                      <a:pt x="1" y="30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1" name="Freeform 2259"/>
              <p:cNvSpPr/>
              <p:nvPr/>
            </p:nvSpPr>
            <p:spPr bwMode="auto">
              <a:xfrm>
                <a:off x="2255" y="2632"/>
                <a:ext cx="203" cy="107"/>
              </a:xfrm>
              <a:custGeom>
                <a:avLst/>
                <a:gdLst>
                  <a:gd name="T0" fmla="*/ 0 w 81"/>
                  <a:gd name="T1" fmla="*/ 120 h 40"/>
                  <a:gd name="T2" fmla="*/ 296 w 81"/>
                  <a:gd name="T3" fmla="*/ 278 h 40"/>
                  <a:gd name="T4" fmla="*/ 496 w 81"/>
                  <a:gd name="T5" fmla="*/ 72 h 40"/>
                  <a:gd name="T6" fmla="*/ 200 w 81"/>
                  <a:gd name="T7" fmla="*/ 0 h 40"/>
                  <a:gd name="T8" fmla="*/ 238 w 81"/>
                  <a:gd name="T9" fmla="*/ 144 h 40"/>
                  <a:gd name="T10" fmla="*/ 88 w 81"/>
                  <a:gd name="T11" fmla="*/ 136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40"/>
                  <a:gd name="T20" fmla="*/ 81 w 81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40">
                    <a:moveTo>
                      <a:pt x="0" y="17"/>
                    </a:moveTo>
                    <a:cubicBezTo>
                      <a:pt x="10" y="30"/>
                      <a:pt x="31" y="40"/>
                      <a:pt x="47" y="39"/>
                    </a:cubicBezTo>
                    <a:cubicBezTo>
                      <a:pt x="59" y="38"/>
                      <a:pt x="81" y="23"/>
                      <a:pt x="79" y="10"/>
                    </a:cubicBezTo>
                    <a:cubicBezTo>
                      <a:pt x="67" y="19"/>
                      <a:pt x="43" y="6"/>
                      <a:pt x="32" y="0"/>
                    </a:cubicBezTo>
                    <a:cubicBezTo>
                      <a:pt x="38" y="5"/>
                      <a:pt x="46" y="13"/>
                      <a:pt x="38" y="20"/>
                    </a:cubicBezTo>
                    <a:cubicBezTo>
                      <a:pt x="33" y="25"/>
                      <a:pt x="19" y="24"/>
                      <a:pt x="14" y="19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2" name="Freeform 2260"/>
              <p:cNvSpPr/>
              <p:nvPr/>
            </p:nvSpPr>
            <p:spPr bwMode="auto">
              <a:xfrm>
                <a:off x="2195" y="2475"/>
                <a:ext cx="70" cy="149"/>
              </a:xfrm>
              <a:custGeom>
                <a:avLst/>
                <a:gdLst>
                  <a:gd name="T0" fmla="*/ 125 w 28"/>
                  <a:gd name="T1" fmla="*/ 200 h 56"/>
                  <a:gd name="T2" fmla="*/ 38 w 28"/>
                  <a:gd name="T3" fmla="*/ 396 h 56"/>
                  <a:gd name="T4" fmla="*/ 38 w 28"/>
                  <a:gd name="T5" fmla="*/ 200 h 56"/>
                  <a:gd name="T6" fmla="*/ 8 w 28"/>
                  <a:gd name="T7" fmla="*/ 0 h 56"/>
                  <a:gd name="T8" fmla="*/ 175 w 28"/>
                  <a:gd name="T9" fmla="*/ 19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56"/>
                  <a:gd name="T17" fmla="*/ 28 w 2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56">
                    <a:moveTo>
                      <a:pt x="20" y="28"/>
                    </a:moveTo>
                    <a:cubicBezTo>
                      <a:pt x="11" y="34"/>
                      <a:pt x="7" y="46"/>
                      <a:pt x="6" y="56"/>
                    </a:cubicBezTo>
                    <a:cubicBezTo>
                      <a:pt x="2" y="45"/>
                      <a:pt x="5" y="39"/>
                      <a:pt x="6" y="28"/>
                    </a:cubicBezTo>
                    <a:cubicBezTo>
                      <a:pt x="7" y="19"/>
                      <a:pt x="0" y="10"/>
                      <a:pt x="1" y="0"/>
                    </a:cubicBezTo>
                    <a:cubicBezTo>
                      <a:pt x="7" y="10"/>
                      <a:pt x="17" y="22"/>
                      <a:pt x="28" y="27"/>
                    </a:cubicBezTo>
                  </a:path>
                </a:pathLst>
              </a:custGeom>
              <a:solidFill>
                <a:srgbClr val="F7C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3" name="Freeform 2261"/>
              <p:cNvSpPr/>
              <p:nvPr/>
            </p:nvSpPr>
            <p:spPr bwMode="auto">
              <a:xfrm>
                <a:off x="2205" y="1816"/>
                <a:ext cx="115" cy="37"/>
              </a:xfrm>
              <a:custGeom>
                <a:avLst/>
                <a:gdLst>
                  <a:gd name="T0" fmla="*/ 0 w 46"/>
                  <a:gd name="T1" fmla="*/ 13 h 14"/>
                  <a:gd name="T2" fmla="*/ 288 w 46"/>
                  <a:gd name="T3" fmla="*/ 98 h 14"/>
                  <a:gd name="T4" fmla="*/ 0 60000 65536"/>
                  <a:gd name="T5" fmla="*/ 0 60000 65536"/>
                  <a:gd name="T6" fmla="*/ 0 w 46"/>
                  <a:gd name="T7" fmla="*/ 0 h 14"/>
                  <a:gd name="T8" fmla="*/ 46 w 4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" h="14">
                    <a:moveTo>
                      <a:pt x="0" y="2"/>
                    </a:moveTo>
                    <a:cubicBezTo>
                      <a:pt x="17" y="0"/>
                      <a:pt x="36" y="4"/>
                      <a:pt x="46" y="1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4" name="Freeform 2262"/>
              <p:cNvSpPr/>
              <p:nvPr/>
            </p:nvSpPr>
            <p:spPr bwMode="auto">
              <a:xfrm>
                <a:off x="2195" y="1952"/>
                <a:ext cx="123" cy="29"/>
              </a:xfrm>
              <a:custGeom>
                <a:avLst/>
                <a:gdLst>
                  <a:gd name="T0" fmla="*/ 0 w 49"/>
                  <a:gd name="T1" fmla="*/ 8 h 11"/>
                  <a:gd name="T2" fmla="*/ 309 w 49"/>
                  <a:gd name="T3" fmla="*/ 76 h 11"/>
                  <a:gd name="T4" fmla="*/ 0 60000 65536"/>
                  <a:gd name="T5" fmla="*/ 0 60000 65536"/>
                  <a:gd name="T6" fmla="*/ 0 w 49"/>
                  <a:gd name="T7" fmla="*/ 0 h 11"/>
                  <a:gd name="T8" fmla="*/ 49 w 49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" h="11">
                    <a:moveTo>
                      <a:pt x="0" y="1"/>
                    </a:moveTo>
                    <a:cubicBezTo>
                      <a:pt x="13" y="0"/>
                      <a:pt x="39" y="3"/>
                      <a:pt x="49" y="1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5" name="Freeform 2263"/>
              <p:cNvSpPr/>
              <p:nvPr/>
            </p:nvSpPr>
            <p:spPr bwMode="auto">
              <a:xfrm>
                <a:off x="2183" y="2075"/>
                <a:ext cx="145" cy="34"/>
              </a:xfrm>
              <a:custGeom>
                <a:avLst/>
                <a:gdLst>
                  <a:gd name="T0" fmla="*/ 0 w 58"/>
                  <a:gd name="T1" fmla="*/ 21 h 13"/>
                  <a:gd name="T2" fmla="*/ 363 w 58"/>
                  <a:gd name="T3" fmla="*/ 89 h 13"/>
                  <a:gd name="T4" fmla="*/ 0 60000 65536"/>
                  <a:gd name="T5" fmla="*/ 0 60000 65536"/>
                  <a:gd name="T6" fmla="*/ 0 w 58"/>
                  <a:gd name="T7" fmla="*/ 0 h 13"/>
                  <a:gd name="T8" fmla="*/ 58 w 58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13">
                    <a:moveTo>
                      <a:pt x="0" y="3"/>
                    </a:moveTo>
                    <a:cubicBezTo>
                      <a:pt x="19" y="0"/>
                      <a:pt x="43" y="2"/>
                      <a:pt x="58" y="1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6" name="Freeform 2264"/>
              <p:cNvSpPr/>
              <p:nvPr/>
            </p:nvSpPr>
            <p:spPr bwMode="auto">
              <a:xfrm>
                <a:off x="2195" y="2219"/>
                <a:ext cx="130" cy="29"/>
              </a:xfrm>
              <a:custGeom>
                <a:avLst/>
                <a:gdLst>
                  <a:gd name="T0" fmla="*/ 325 w 52"/>
                  <a:gd name="T1" fmla="*/ 29 h 11"/>
                  <a:gd name="T2" fmla="*/ 0 w 52"/>
                  <a:gd name="T3" fmla="*/ 76 h 11"/>
                  <a:gd name="T4" fmla="*/ 0 60000 65536"/>
                  <a:gd name="T5" fmla="*/ 0 60000 65536"/>
                  <a:gd name="T6" fmla="*/ 0 w 52"/>
                  <a:gd name="T7" fmla="*/ 0 h 11"/>
                  <a:gd name="T8" fmla="*/ 52 w 5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" h="11">
                    <a:moveTo>
                      <a:pt x="52" y="4"/>
                    </a:moveTo>
                    <a:cubicBezTo>
                      <a:pt x="37" y="1"/>
                      <a:pt x="14" y="0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7" name="Freeform 2265"/>
              <p:cNvSpPr/>
              <p:nvPr/>
            </p:nvSpPr>
            <p:spPr bwMode="auto">
              <a:xfrm>
                <a:off x="2295" y="2341"/>
                <a:ext cx="105" cy="107"/>
              </a:xfrm>
              <a:custGeom>
                <a:avLst/>
                <a:gdLst>
                  <a:gd name="T0" fmla="*/ 263 w 42"/>
                  <a:gd name="T1" fmla="*/ 0 h 40"/>
                  <a:gd name="T2" fmla="*/ 0 w 42"/>
                  <a:gd name="T3" fmla="*/ 286 h 40"/>
                  <a:gd name="T4" fmla="*/ 0 60000 65536"/>
                  <a:gd name="T5" fmla="*/ 0 60000 65536"/>
                  <a:gd name="T6" fmla="*/ 0 w 42"/>
                  <a:gd name="T7" fmla="*/ 0 h 40"/>
                  <a:gd name="T8" fmla="*/ 42 w 4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" h="40">
                    <a:moveTo>
                      <a:pt x="42" y="0"/>
                    </a:moveTo>
                    <a:cubicBezTo>
                      <a:pt x="22" y="6"/>
                      <a:pt x="1" y="31"/>
                      <a:pt x="0" y="4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8" name="Freeform 2266"/>
              <p:cNvSpPr/>
              <p:nvPr/>
            </p:nvSpPr>
            <p:spPr bwMode="auto">
              <a:xfrm>
                <a:off x="2483" y="2595"/>
                <a:ext cx="195" cy="82"/>
              </a:xfrm>
              <a:custGeom>
                <a:avLst/>
                <a:gdLst>
                  <a:gd name="T0" fmla="*/ 25 w 78"/>
                  <a:gd name="T1" fmla="*/ 21 h 31"/>
                  <a:gd name="T2" fmla="*/ 8 w 78"/>
                  <a:gd name="T3" fmla="*/ 63 h 31"/>
                  <a:gd name="T4" fmla="*/ 43 w 78"/>
                  <a:gd name="T5" fmla="*/ 90 h 31"/>
                  <a:gd name="T6" fmla="*/ 93 w 78"/>
                  <a:gd name="T7" fmla="*/ 127 h 31"/>
                  <a:gd name="T8" fmla="*/ 280 w 78"/>
                  <a:gd name="T9" fmla="*/ 183 h 31"/>
                  <a:gd name="T10" fmla="*/ 433 w 78"/>
                  <a:gd name="T11" fmla="*/ 111 h 31"/>
                  <a:gd name="T12" fmla="*/ 483 w 78"/>
                  <a:gd name="T13" fmla="*/ 69 h 31"/>
                  <a:gd name="T14" fmla="*/ 470 w 78"/>
                  <a:gd name="T15" fmla="*/ 21 h 31"/>
                  <a:gd name="T16" fmla="*/ 400 w 78"/>
                  <a:gd name="T17" fmla="*/ 34 h 31"/>
                  <a:gd name="T18" fmla="*/ 263 w 78"/>
                  <a:gd name="T19" fmla="*/ 111 h 31"/>
                  <a:gd name="T20" fmla="*/ 138 w 78"/>
                  <a:gd name="T21" fmla="*/ 63 h 31"/>
                  <a:gd name="T22" fmla="*/ 25 w 78"/>
                  <a:gd name="T23" fmla="*/ 2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31"/>
                  <a:gd name="T38" fmla="*/ 78 w 78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31">
                    <a:moveTo>
                      <a:pt x="4" y="3"/>
                    </a:moveTo>
                    <a:cubicBezTo>
                      <a:pt x="1" y="3"/>
                      <a:pt x="0" y="6"/>
                      <a:pt x="1" y="9"/>
                    </a:cubicBezTo>
                    <a:cubicBezTo>
                      <a:pt x="1" y="12"/>
                      <a:pt x="4" y="14"/>
                      <a:pt x="7" y="13"/>
                    </a:cubicBezTo>
                    <a:cubicBezTo>
                      <a:pt x="9" y="13"/>
                      <a:pt x="11" y="14"/>
                      <a:pt x="15" y="18"/>
                    </a:cubicBezTo>
                    <a:cubicBezTo>
                      <a:pt x="22" y="23"/>
                      <a:pt x="31" y="31"/>
                      <a:pt x="45" y="26"/>
                    </a:cubicBezTo>
                    <a:cubicBezTo>
                      <a:pt x="57" y="22"/>
                      <a:pt x="65" y="19"/>
                      <a:pt x="69" y="16"/>
                    </a:cubicBezTo>
                    <a:cubicBezTo>
                      <a:pt x="69" y="16"/>
                      <a:pt x="76" y="12"/>
                      <a:pt x="77" y="10"/>
                    </a:cubicBezTo>
                    <a:cubicBezTo>
                      <a:pt x="78" y="7"/>
                      <a:pt x="78" y="4"/>
                      <a:pt x="75" y="3"/>
                    </a:cubicBezTo>
                    <a:cubicBezTo>
                      <a:pt x="71" y="1"/>
                      <a:pt x="68" y="3"/>
                      <a:pt x="64" y="5"/>
                    </a:cubicBezTo>
                    <a:cubicBezTo>
                      <a:pt x="60" y="8"/>
                      <a:pt x="53" y="12"/>
                      <a:pt x="42" y="16"/>
                    </a:cubicBezTo>
                    <a:cubicBezTo>
                      <a:pt x="33" y="18"/>
                      <a:pt x="28" y="14"/>
                      <a:pt x="22" y="9"/>
                    </a:cubicBezTo>
                    <a:cubicBezTo>
                      <a:pt x="17" y="5"/>
                      <a:pt x="11" y="0"/>
                      <a:pt x="4" y="3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699" name="Freeform 2267"/>
              <p:cNvSpPr/>
              <p:nvPr/>
            </p:nvSpPr>
            <p:spPr bwMode="auto">
              <a:xfrm>
                <a:off x="2118" y="2435"/>
                <a:ext cx="40" cy="66"/>
              </a:xfrm>
              <a:custGeom>
                <a:avLst/>
                <a:gdLst>
                  <a:gd name="T0" fmla="*/ 100 w 16"/>
                  <a:gd name="T1" fmla="*/ 0 h 25"/>
                  <a:gd name="T2" fmla="*/ 0 w 16"/>
                  <a:gd name="T3" fmla="*/ 174 h 25"/>
                  <a:gd name="T4" fmla="*/ 0 60000 65536"/>
                  <a:gd name="T5" fmla="*/ 0 60000 65536"/>
                  <a:gd name="T6" fmla="*/ 0 w 16"/>
                  <a:gd name="T7" fmla="*/ 0 h 25"/>
                  <a:gd name="T8" fmla="*/ 16 w 16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25">
                    <a:moveTo>
                      <a:pt x="16" y="0"/>
                    </a:moveTo>
                    <a:cubicBezTo>
                      <a:pt x="8" y="7"/>
                      <a:pt x="1" y="13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0" name="Freeform 2268"/>
              <p:cNvSpPr/>
              <p:nvPr/>
            </p:nvSpPr>
            <p:spPr bwMode="auto">
              <a:xfrm>
                <a:off x="2223" y="2576"/>
                <a:ext cx="15" cy="83"/>
              </a:xfrm>
              <a:custGeom>
                <a:avLst/>
                <a:gdLst>
                  <a:gd name="T0" fmla="*/ 38 w 6"/>
                  <a:gd name="T1" fmla="*/ 0 h 31"/>
                  <a:gd name="T2" fmla="*/ 13 w 6"/>
                  <a:gd name="T3" fmla="*/ 222 h 31"/>
                  <a:gd name="T4" fmla="*/ 0 60000 65536"/>
                  <a:gd name="T5" fmla="*/ 0 60000 65536"/>
                  <a:gd name="T6" fmla="*/ 0 w 6"/>
                  <a:gd name="T7" fmla="*/ 0 h 31"/>
                  <a:gd name="T8" fmla="*/ 6 w 6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1">
                    <a:moveTo>
                      <a:pt x="6" y="0"/>
                    </a:moveTo>
                    <a:cubicBezTo>
                      <a:pt x="0" y="7"/>
                      <a:pt x="0" y="25"/>
                      <a:pt x="2" y="3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1" name="Freeform 2269"/>
              <p:cNvSpPr/>
              <p:nvPr/>
            </p:nvSpPr>
            <p:spPr bwMode="auto">
              <a:xfrm>
                <a:off x="2048" y="2283"/>
                <a:ext cx="60" cy="32"/>
              </a:xfrm>
              <a:custGeom>
                <a:avLst/>
                <a:gdLst>
                  <a:gd name="T0" fmla="*/ 0 w 24"/>
                  <a:gd name="T1" fmla="*/ 85 h 12"/>
                  <a:gd name="T2" fmla="*/ 150 w 24"/>
                  <a:gd name="T3" fmla="*/ 0 h 12"/>
                  <a:gd name="T4" fmla="*/ 0 60000 65536"/>
                  <a:gd name="T5" fmla="*/ 0 60000 65536"/>
                  <a:gd name="T6" fmla="*/ 0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2">
                    <a:moveTo>
                      <a:pt x="0" y="12"/>
                    </a:moveTo>
                    <a:cubicBezTo>
                      <a:pt x="4" y="4"/>
                      <a:pt x="20" y="1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2" name="Freeform 2270"/>
              <p:cNvSpPr/>
              <p:nvPr/>
            </p:nvSpPr>
            <p:spPr bwMode="auto">
              <a:xfrm>
                <a:off x="2038" y="2125"/>
                <a:ext cx="67" cy="22"/>
              </a:xfrm>
              <a:custGeom>
                <a:avLst/>
                <a:gdLst>
                  <a:gd name="T0" fmla="*/ 0 w 27"/>
                  <a:gd name="T1" fmla="*/ 61 h 8"/>
                  <a:gd name="T2" fmla="*/ 166 w 27"/>
                  <a:gd name="T3" fmla="*/ 22 h 8"/>
                  <a:gd name="T4" fmla="*/ 0 60000 65536"/>
                  <a:gd name="T5" fmla="*/ 0 60000 65536"/>
                  <a:gd name="T6" fmla="*/ 0 w 27"/>
                  <a:gd name="T7" fmla="*/ 0 h 8"/>
                  <a:gd name="T8" fmla="*/ 27 w 2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8">
                    <a:moveTo>
                      <a:pt x="0" y="8"/>
                    </a:moveTo>
                    <a:cubicBezTo>
                      <a:pt x="10" y="0"/>
                      <a:pt x="27" y="3"/>
                      <a:pt x="27" y="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3" name="Freeform 2271"/>
              <p:cNvSpPr/>
              <p:nvPr/>
            </p:nvSpPr>
            <p:spPr bwMode="auto">
              <a:xfrm>
                <a:off x="2045" y="1992"/>
                <a:ext cx="63" cy="11"/>
              </a:xfrm>
              <a:custGeom>
                <a:avLst/>
                <a:gdLst>
                  <a:gd name="T0" fmla="*/ 0 w 25"/>
                  <a:gd name="T1" fmla="*/ 22 h 4"/>
                  <a:gd name="T2" fmla="*/ 159 w 25"/>
                  <a:gd name="T3" fmla="*/ 30 h 4"/>
                  <a:gd name="T4" fmla="*/ 0 60000 65536"/>
                  <a:gd name="T5" fmla="*/ 0 60000 65536"/>
                  <a:gd name="T6" fmla="*/ 0 w 25"/>
                  <a:gd name="T7" fmla="*/ 0 h 4"/>
                  <a:gd name="T8" fmla="*/ 25 w 25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4">
                    <a:moveTo>
                      <a:pt x="0" y="3"/>
                    </a:moveTo>
                    <a:cubicBezTo>
                      <a:pt x="9" y="0"/>
                      <a:pt x="25" y="4"/>
                      <a:pt x="25" y="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4" name="Freeform 2272"/>
              <p:cNvSpPr/>
              <p:nvPr/>
            </p:nvSpPr>
            <p:spPr bwMode="auto">
              <a:xfrm>
                <a:off x="2063" y="1848"/>
                <a:ext cx="82" cy="11"/>
              </a:xfrm>
              <a:custGeom>
                <a:avLst/>
                <a:gdLst>
                  <a:gd name="T0" fmla="*/ 0 w 33"/>
                  <a:gd name="T1" fmla="*/ 17 h 4"/>
                  <a:gd name="T2" fmla="*/ 204 w 33"/>
                  <a:gd name="T3" fmla="*/ 30 h 4"/>
                  <a:gd name="T4" fmla="*/ 0 60000 65536"/>
                  <a:gd name="T5" fmla="*/ 0 60000 65536"/>
                  <a:gd name="T6" fmla="*/ 0 w 33"/>
                  <a:gd name="T7" fmla="*/ 0 h 4"/>
                  <a:gd name="T8" fmla="*/ 33 w 33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4">
                    <a:moveTo>
                      <a:pt x="0" y="2"/>
                    </a:moveTo>
                    <a:cubicBezTo>
                      <a:pt x="10" y="0"/>
                      <a:pt x="30" y="2"/>
                      <a:pt x="33" y="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5" name="Freeform 2273"/>
              <p:cNvSpPr/>
              <p:nvPr/>
            </p:nvSpPr>
            <p:spPr bwMode="auto">
              <a:xfrm>
                <a:off x="2075" y="1680"/>
                <a:ext cx="65" cy="19"/>
              </a:xfrm>
              <a:custGeom>
                <a:avLst/>
                <a:gdLst>
                  <a:gd name="T0" fmla="*/ 0 w 26"/>
                  <a:gd name="T1" fmla="*/ 52 h 7"/>
                  <a:gd name="T2" fmla="*/ 163 w 26"/>
                  <a:gd name="T3" fmla="*/ 0 h 7"/>
                  <a:gd name="T4" fmla="*/ 0 60000 65536"/>
                  <a:gd name="T5" fmla="*/ 0 60000 65536"/>
                  <a:gd name="T6" fmla="*/ 0 w 26"/>
                  <a:gd name="T7" fmla="*/ 0 h 7"/>
                  <a:gd name="T8" fmla="*/ 26 w 26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7">
                    <a:moveTo>
                      <a:pt x="0" y="7"/>
                    </a:moveTo>
                    <a:cubicBezTo>
                      <a:pt x="9" y="1"/>
                      <a:pt x="26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6" name="Freeform 2274"/>
              <p:cNvSpPr/>
              <p:nvPr/>
            </p:nvSpPr>
            <p:spPr bwMode="auto">
              <a:xfrm>
                <a:off x="2255" y="1699"/>
                <a:ext cx="83" cy="16"/>
              </a:xfrm>
              <a:custGeom>
                <a:avLst/>
                <a:gdLst>
                  <a:gd name="T0" fmla="*/ 0 w 33"/>
                  <a:gd name="T1" fmla="*/ 8 h 6"/>
                  <a:gd name="T2" fmla="*/ 209 w 33"/>
                  <a:gd name="T3" fmla="*/ 43 h 6"/>
                  <a:gd name="T4" fmla="*/ 0 60000 65536"/>
                  <a:gd name="T5" fmla="*/ 0 60000 65536"/>
                  <a:gd name="T6" fmla="*/ 0 w 33"/>
                  <a:gd name="T7" fmla="*/ 0 h 6"/>
                  <a:gd name="T8" fmla="*/ 33 w 33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6">
                    <a:moveTo>
                      <a:pt x="0" y="1"/>
                    </a:moveTo>
                    <a:cubicBezTo>
                      <a:pt x="16" y="0"/>
                      <a:pt x="33" y="6"/>
                      <a:pt x="33" y="6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7" name="Freeform 2275"/>
              <p:cNvSpPr/>
              <p:nvPr/>
            </p:nvSpPr>
            <p:spPr bwMode="auto">
              <a:xfrm>
                <a:off x="2255" y="1597"/>
                <a:ext cx="80" cy="14"/>
              </a:xfrm>
              <a:custGeom>
                <a:avLst/>
                <a:gdLst>
                  <a:gd name="T0" fmla="*/ 0 w 32"/>
                  <a:gd name="T1" fmla="*/ 0 h 5"/>
                  <a:gd name="T2" fmla="*/ 200 w 32"/>
                  <a:gd name="T3" fmla="*/ 39 h 5"/>
                  <a:gd name="T4" fmla="*/ 0 60000 65536"/>
                  <a:gd name="T5" fmla="*/ 0 60000 65536"/>
                  <a:gd name="T6" fmla="*/ 0 w 32"/>
                  <a:gd name="T7" fmla="*/ 0 h 5"/>
                  <a:gd name="T8" fmla="*/ 32 w 3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5">
                    <a:moveTo>
                      <a:pt x="0" y="0"/>
                    </a:moveTo>
                    <a:cubicBezTo>
                      <a:pt x="8" y="0"/>
                      <a:pt x="27" y="0"/>
                      <a:pt x="32" y="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8" name="Freeform 2276"/>
              <p:cNvSpPr/>
              <p:nvPr/>
            </p:nvSpPr>
            <p:spPr bwMode="auto">
              <a:xfrm>
                <a:off x="2073" y="1536"/>
                <a:ext cx="62" cy="21"/>
              </a:xfrm>
              <a:custGeom>
                <a:avLst/>
                <a:gdLst>
                  <a:gd name="T0" fmla="*/ 0 w 25"/>
                  <a:gd name="T1" fmla="*/ 55 h 8"/>
                  <a:gd name="T2" fmla="*/ 154 w 25"/>
                  <a:gd name="T3" fmla="*/ 8 h 8"/>
                  <a:gd name="T4" fmla="*/ 0 60000 65536"/>
                  <a:gd name="T5" fmla="*/ 0 60000 65536"/>
                  <a:gd name="T6" fmla="*/ 0 w 25"/>
                  <a:gd name="T7" fmla="*/ 0 h 8"/>
                  <a:gd name="T8" fmla="*/ 25 w 2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8">
                    <a:moveTo>
                      <a:pt x="0" y="8"/>
                    </a:moveTo>
                    <a:cubicBezTo>
                      <a:pt x="10" y="0"/>
                      <a:pt x="23" y="1"/>
                      <a:pt x="25" y="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09" name="Freeform 2277"/>
              <p:cNvSpPr/>
              <p:nvPr/>
            </p:nvSpPr>
            <p:spPr bwMode="auto">
              <a:xfrm>
                <a:off x="2073" y="1291"/>
                <a:ext cx="252" cy="210"/>
              </a:xfrm>
              <a:custGeom>
                <a:avLst/>
                <a:gdLst>
                  <a:gd name="T0" fmla="*/ 0 w 101"/>
                  <a:gd name="T1" fmla="*/ 0 h 79"/>
                  <a:gd name="T2" fmla="*/ 150 w 101"/>
                  <a:gd name="T3" fmla="*/ 175 h 79"/>
                  <a:gd name="T4" fmla="*/ 362 w 101"/>
                  <a:gd name="T5" fmla="*/ 340 h 79"/>
                  <a:gd name="T6" fmla="*/ 629 w 101"/>
                  <a:gd name="T7" fmla="*/ 545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79"/>
                  <a:gd name="T14" fmla="*/ 101 w 101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79">
                    <a:moveTo>
                      <a:pt x="0" y="0"/>
                    </a:moveTo>
                    <a:cubicBezTo>
                      <a:pt x="6" y="19"/>
                      <a:pt x="12" y="28"/>
                      <a:pt x="24" y="25"/>
                    </a:cubicBezTo>
                    <a:cubicBezTo>
                      <a:pt x="25" y="38"/>
                      <a:pt x="48" y="48"/>
                      <a:pt x="58" y="48"/>
                    </a:cubicBezTo>
                    <a:cubicBezTo>
                      <a:pt x="58" y="64"/>
                      <a:pt x="76" y="79"/>
                      <a:pt x="101" y="77"/>
                    </a:cubicBezTo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0" name="Freeform 2278"/>
              <p:cNvSpPr/>
              <p:nvPr/>
            </p:nvSpPr>
            <p:spPr bwMode="auto">
              <a:xfrm>
                <a:off x="2208" y="1275"/>
                <a:ext cx="77" cy="144"/>
              </a:xfrm>
              <a:custGeom>
                <a:avLst/>
                <a:gdLst>
                  <a:gd name="T0" fmla="*/ 191 w 31"/>
                  <a:gd name="T1" fmla="*/ 0 h 54"/>
                  <a:gd name="T2" fmla="*/ 25 w 31"/>
                  <a:gd name="T3" fmla="*/ 384 h 54"/>
                  <a:gd name="T4" fmla="*/ 0 60000 65536"/>
                  <a:gd name="T5" fmla="*/ 0 60000 65536"/>
                  <a:gd name="T6" fmla="*/ 0 w 31"/>
                  <a:gd name="T7" fmla="*/ 0 h 54"/>
                  <a:gd name="T8" fmla="*/ 31 w 31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" h="54">
                    <a:moveTo>
                      <a:pt x="31" y="0"/>
                    </a:moveTo>
                    <a:cubicBezTo>
                      <a:pt x="15" y="13"/>
                      <a:pt x="0" y="32"/>
                      <a:pt x="4" y="5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1" name="Freeform 2279"/>
              <p:cNvSpPr/>
              <p:nvPr/>
            </p:nvSpPr>
            <p:spPr bwMode="auto">
              <a:xfrm>
                <a:off x="2298" y="1341"/>
                <a:ext cx="85" cy="152"/>
              </a:xfrm>
              <a:custGeom>
                <a:avLst/>
                <a:gdLst>
                  <a:gd name="T0" fmla="*/ 213 w 34"/>
                  <a:gd name="T1" fmla="*/ 0 h 57"/>
                  <a:gd name="T2" fmla="*/ 68 w 34"/>
                  <a:gd name="T3" fmla="*/ 405 h 57"/>
                  <a:gd name="T4" fmla="*/ 0 60000 65536"/>
                  <a:gd name="T5" fmla="*/ 0 60000 65536"/>
                  <a:gd name="T6" fmla="*/ 0 w 34"/>
                  <a:gd name="T7" fmla="*/ 0 h 57"/>
                  <a:gd name="T8" fmla="*/ 34 w 34"/>
                  <a:gd name="T9" fmla="*/ 57 h 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" h="57">
                    <a:moveTo>
                      <a:pt x="34" y="0"/>
                    </a:moveTo>
                    <a:cubicBezTo>
                      <a:pt x="21" y="8"/>
                      <a:pt x="0" y="44"/>
                      <a:pt x="11" y="57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2" name="Freeform 2280"/>
              <p:cNvSpPr/>
              <p:nvPr/>
            </p:nvSpPr>
            <p:spPr bwMode="auto">
              <a:xfrm>
                <a:off x="2438" y="1459"/>
                <a:ext cx="72" cy="122"/>
              </a:xfrm>
              <a:custGeom>
                <a:avLst/>
                <a:gdLst>
                  <a:gd name="T0" fmla="*/ 179 w 29"/>
                  <a:gd name="T1" fmla="*/ 0 h 46"/>
                  <a:gd name="T2" fmla="*/ 17 w 29"/>
                  <a:gd name="T3" fmla="*/ 324 h 46"/>
                  <a:gd name="T4" fmla="*/ 0 60000 65536"/>
                  <a:gd name="T5" fmla="*/ 0 60000 65536"/>
                  <a:gd name="T6" fmla="*/ 0 w 29"/>
                  <a:gd name="T7" fmla="*/ 0 h 46"/>
                  <a:gd name="T8" fmla="*/ 29 w 29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46">
                    <a:moveTo>
                      <a:pt x="29" y="0"/>
                    </a:moveTo>
                    <a:cubicBezTo>
                      <a:pt x="15" y="12"/>
                      <a:pt x="0" y="12"/>
                      <a:pt x="3" y="46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3" name="Freeform 2281"/>
              <p:cNvSpPr/>
              <p:nvPr/>
            </p:nvSpPr>
            <p:spPr bwMode="auto">
              <a:xfrm>
                <a:off x="2563" y="1512"/>
                <a:ext cx="25" cy="115"/>
              </a:xfrm>
              <a:custGeom>
                <a:avLst/>
                <a:gdLst>
                  <a:gd name="T0" fmla="*/ 63 w 10"/>
                  <a:gd name="T1" fmla="*/ 0 h 43"/>
                  <a:gd name="T2" fmla="*/ 18 w 10"/>
                  <a:gd name="T3" fmla="*/ 308 h 43"/>
                  <a:gd name="T4" fmla="*/ 0 60000 65536"/>
                  <a:gd name="T5" fmla="*/ 0 60000 65536"/>
                  <a:gd name="T6" fmla="*/ 0 w 10"/>
                  <a:gd name="T7" fmla="*/ 0 h 43"/>
                  <a:gd name="T8" fmla="*/ 10 w 10"/>
                  <a:gd name="T9" fmla="*/ 43 h 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43">
                    <a:moveTo>
                      <a:pt x="10" y="0"/>
                    </a:moveTo>
                    <a:cubicBezTo>
                      <a:pt x="4" y="11"/>
                      <a:pt x="0" y="24"/>
                      <a:pt x="3" y="4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4" name="Freeform 2282"/>
              <p:cNvSpPr/>
              <p:nvPr/>
            </p:nvSpPr>
            <p:spPr bwMode="auto">
              <a:xfrm>
                <a:off x="2120" y="1203"/>
                <a:ext cx="78" cy="154"/>
              </a:xfrm>
              <a:custGeom>
                <a:avLst/>
                <a:gdLst>
                  <a:gd name="T0" fmla="*/ 196 w 31"/>
                  <a:gd name="T1" fmla="*/ 0 h 58"/>
                  <a:gd name="T2" fmla="*/ 25 w 31"/>
                  <a:gd name="T3" fmla="*/ 409 h 58"/>
                  <a:gd name="T4" fmla="*/ 0 60000 65536"/>
                  <a:gd name="T5" fmla="*/ 0 60000 65536"/>
                  <a:gd name="T6" fmla="*/ 0 w 31"/>
                  <a:gd name="T7" fmla="*/ 0 h 58"/>
                  <a:gd name="T8" fmla="*/ 31 w 31"/>
                  <a:gd name="T9" fmla="*/ 58 h 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" h="58">
                    <a:moveTo>
                      <a:pt x="31" y="0"/>
                    </a:moveTo>
                    <a:cubicBezTo>
                      <a:pt x="10" y="7"/>
                      <a:pt x="0" y="32"/>
                      <a:pt x="4" y="5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5" name="Freeform 2283"/>
              <p:cNvSpPr/>
              <p:nvPr/>
            </p:nvSpPr>
            <p:spPr bwMode="auto">
              <a:xfrm>
                <a:off x="2263" y="1128"/>
                <a:ext cx="47" cy="16"/>
              </a:xfrm>
              <a:custGeom>
                <a:avLst/>
                <a:gdLst>
                  <a:gd name="T0" fmla="*/ 0 w 19"/>
                  <a:gd name="T1" fmla="*/ 43 h 6"/>
                  <a:gd name="T2" fmla="*/ 116 w 19"/>
                  <a:gd name="T3" fmla="*/ 0 h 6"/>
                  <a:gd name="T4" fmla="*/ 0 60000 65536"/>
                  <a:gd name="T5" fmla="*/ 0 60000 65536"/>
                  <a:gd name="T6" fmla="*/ 0 w 19"/>
                  <a:gd name="T7" fmla="*/ 0 h 6"/>
                  <a:gd name="T8" fmla="*/ 19 w 19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6">
                    <a:moveTo>
                      <a:pt x="0" y="6"/>
                    </a:moveTo>
                    <a:cubicBezTo>
                      <a:pt x="8" y="0"/>
                      <a:pt x="19" y="0"/>
                      <a:pt x="19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6" name="Freeform 2284"/>
              <p:cNvSpPr/>
              <p:nvPr/>
            </p:nvSpPr>
            <p:spPr bwMode="auto">
              <a:xfrm>
                <a:off x="2358" y="1187"/>
                <a:ext cx="52" cy="24"/>
              </a:xfrm>
              <a:custGeom>
                <a:avLst/>
                <a:gdLst>
                  <a:gd name="T0" fmla="*/ 0 w 21"/>
                  <a:gd name="T1" fmla="*/ 64 h 9"/>
                  <a:gd name="T2" fmla="*/ 129 w 21"/>
                  <a:gd name="T3" fmla="*/ 21 h 9"/>
                  <a:gd name="T4" fmla="*/ 0 60000 65536"/>
                  <a:gd name="T5" fmla="*/ 0 60000 65536"/>
                  <a:gd name="T6" fmla="*/ 0 w 21"/>
                  <a:gd name="T7" fmla="*/ 0 h 9"/>
                  <a:gd name="T8" fmla="*/ 21 w 21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9">
                    <a:moveTo>
                      <a:pt x="0" y="9"/>
                    </a:moveTo>
                    <a:cubicBezTo>
                      <a:pt x="12" y="0"/>
                      <a:pt x="21" y="3"/>
                      <a:pt x="21" y="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7" name="Freeform 2285"/>
              <p:cNvSpPr/>
              <p:nvPr/>
            </p:nvSpPr>
            <p:spPr bwMode="auto">
              <a:xfrm>
                <a:off x="2448" y="1256"/>
                <a:ext cx="35" cy="19"/>
              </a:xfrm>
              <a:custGeom>
                <a:avLst/>
                <a:gdLst>
                  <a:gd name="T0" fmla="*/ 0 w 14"/>
                  <a:gd name="T1" fmla="*/ 52 h 7"/>
                  <a:gd name="T2" fmla="*/ 88 w 14"/>
                  <a:gd name="T3" fmla="*/ 14 h 7"/>
                  <a:gd name="T4" fmla="*/ 0 60000 65536"/>
                  <a:gd name="T5" fmla="*/ 0 60000 65536"/>
                  <a:gd name="T6" fmla="*/ 0 w 14"/>
                  <a:gd name="T7" fmla="*/ 0 h 7"/>
                  <a:gd name="T8" fmla="*/ 14 w 1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7">
                    <a:moveTo>
                      <a:pt x="0" y="7"/>
                    </a:moveTo>
                    <a:cubicBezTo>
                      <a:pt x="8" y="0"/>
                      <a:pt x="14" y="2"/>
                      <a:pt x="14" y="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8" name="Freeform 2286"/>
              <p:cNvSpPr/>
              <p:nvPr/>
            </p:nvSpPr>
            <p:spPr bwMode="auto">
              <a:xfrm>
                <a:off x="2553" y="1317"/>
                <a:ext cx="37" cy="40"/>
              </a:xfrm>
              <a:custGeom>
                <a:avLst/>
                <a:gdLst>
                  <a:gd name="T0" fmla="*/ 91 w 15"/>
                  <a:gd name="T1" fmla="*/ 0 h 15"/>
                  <a:gd name="T2" fmla="*/ 0 w 15"/>
                  <a:gd name="T3" fmla="*/ 107 h 15"/>
                  <a:gd name="T4" fmla="*/ 0 60000 65536"/>
                  <a:gd name="T5" fmla="*/ 0 60000 65536"/>
                  <a:gd name="T6" fmla="*/ 0 w 15"/>
                  <a:gd name="T7" fmla="*/ 0 h 15"/>
                  <a:gd name="T8" fmla="*/ 15 w 15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15">
                    <a:moveTo>
                      <a:pt x="15" y="0"/>
                    </a:moveTo>
                    <a:cubicBezTo>
                      <a:pt x="6" y="1"/>
                      <a:pt x="3" y="7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19" name="Freeform 2287"/>
              <p:cNvSpPr/>
              <p:nvPr/>
            </p:nvSpPr>
            <p:spPr bwMode="auto">
              <a:xfrm>
                <a:off x="2680" y="1333"/>
                <a:ext cx="18" cy="67"/>
              </a:xfrm>
              <a:custGeom>
                <a:avLst/>
                <a:gdLst>
                  <a:gd name="T0" fmla="*/ 46 w 7"/>
                  <a:gd name="T1" fmla="*/ 0 h 25"/>
                  <a:gd name="T2" fmla="*/ 0 w 7"/>
                  <a:gd name="T3" fmla="*/ 180 h 25"/>
                  <a:gd name="T4" fmla="*/ 0 60000 65536"/>
                  <a:gd name="T5" fmla="*/ 0 60000 65536"/>
                  <a:gd name="T6" fmla="*/ 0 w 7"/>
                  <a:gd name="T7" fmla="*/ 0 h 25"/>
                  <a:gd name="T8" fmla="*/ 7 w 7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5">
                    <a:moveTo>
                      <a:pt x="7" y="0"/>
                    </a:moveTo>
                    <a:cubicBezTo>
                      <a:pt x="2" y="9"/>
                      <a:pt x="0" y="25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0" name="Freeform 2288"/>
              <p:cNvSpPr/>
              <p:nvPr/>
            </p:nvSpPr>
            <p:spPr bwMode="auto">
              <a:xfrm>
                <a:off x="2820" y="1339"/>
                <a:ext cx="13" cy="66"/>
              </a:xfrm>
              <a:custGeom>
                <a:avLst/>
                <a:gdLst>
                  <a:gd name="T0" fmla="*/ 0 w 5"/>
                  <a:gd name="T1" fmla="*/ 0 h 25"/>
                  <a:gd name="T2" fmla="*/ 34 w 5"/>
                  <a:gd name="T3" fmla="*/ 174 h 25"/>
                  <a:gd name="T4" fmla="*/ 0 60000 65536"/>
                  <a:gd name="T5" fmla="*/ 0 60000 65536"/>
                  <a:gd name="T6" fmla="*/ 0 w 5"/>
                  <a:gd name="T7" fmla="*/ 0 h 25"/>
                  <a:gd name="T8" fmla="*/ 5 w 5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5">
                    <a:moveTo>
                      <a:pt x="0" y="0"/>
                    </a:moveTo>
                    <a:cubicBezTo>
                      <a:pt x="3" y="7"/>
                      <a:pt x="5" y="25"/>
                      <a:pt x="5" y="2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1" name="Freeform 2289"/>
              <p:cNvSpPr/>
              <p:nvPr/>
            </p:nvSpPr>
            <p:spPr bwMode="auto">
              <a:xfrm>
                <a:off x="2833" y="1541"/>
                <a:ext cx="15" cy="110"/>
              </a:xfrm>
              <a:custGeom>
                <a:avLst/>
                <a:gdLst>
                  <a:gd name="T0" fmla="*/ 8 w 6"/>
                  <a:gd name="T1" fmla="*/ 0 h 41"/>
                  <a:gd name="T2" fmla="*/ 0 w 6"/>
                  <a:gd name="T3" fmla="*/ 295 h 41"/>
                  <a:gd name="T4" fmla="*/ 0 60000 65536"/>
                  <a:gd name="T5" fmla="*/ 0 60000 65536"/>
                  <a:gd name="T6" fmla="*/ 0 w 6"/>
                  <a:gd name="T7" fmla="*/ 0 h 41"/>
                  <a:gd name="T8" fmla="*/ 6 w 6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1">
                    <a:moveTo>
                      <a:pt x="1" y="0"/>
                    </a:moveTo>
                    <a:cubicBezTo>
                      <a:pt x="3" y="14"/>
                      <a:pt x="6" y="21"/>
                      <a:pt x="0" y="4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2" name="Freeform 2290"/>
              <p:cNvSpPr/>
              <p:nvPr/>
            </p:nvSpPr>
            <p:spPr bwMode="auto">
              <a:xfrm>
                <a:off x="2708" y="1533"/>
                <a:ext cx="10" cy="110"/>
              </a:xfrm>
              <a:custGeom>
                <a:avLst/>
                <a:gdLst>
                  <a:gd name="T0" fmla="*/ 25 w 4"/>
                  <a:gd name="T1" fmla="*/ 0 h 41"/>
                  <a:gd name="T2" fmla="*/ 8 w 4"/>
                  <a:gd name="T3" fmla="*/ 295 h 41"/>
                  <a:gd name="T4" fmla="*/ 0 60000 65536"/>
                  <a:gd name="T5" fmla="*/ 0 60000 65536"/>
                  <a:gd name="T6" fmla="*/ 0 w 4"/>
                  <a:gd name="T7" fmla="*/ 0 h 41"/>
                  <a:gd name="T8" fmla="*/ 4 w 4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1">
                    <a:moveTo>
                      <a:pt x="4" y="0"/>
                    </a:moveTo>
                    <a:cubicBezTo>
                      <a:pt x="0" y="11"/>
                      <a:pt x="0" y="34"/>
                      <a:pt x="1" y="4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3" name="Freeform 2291"/>
              <p:cNvSpPr/>
              <p:nvPr/>
            </p:nvSpPr>
            <p:spPr bwMode="auto">
              <a:xfrm>
                <a:off x="2943" y="1325"/>
                <a:ext cx="17" cy="56"/>
              </a:xfrm>
              <a:custGeom>
                <a:avLst/>
                <a:gdLst>
                  <a:gd name="T0" fmla="*/ 0 w 7"/>
                  <a:gd name="T1" fmla="*/ 0 h 21"/>
                  <a:gd name="T2" fmla="*/ 41 w 7"/>
                  <a:gd name="T3" fmla="*/ 149 h 21"/>
                  <a:gd name="T4" fmla="*/ 0 60000 65536"/>
                  <a:gd name="T5" fmla="*/ 0 60000 65536"/>
                  <a:gd name="T6" fmla="*/ 0 w 7"/>
                  <a:gd name="T7" fmla="*/ 0 h 21"/>
                  <a:gd name="T8" fmla="*/ 7 w 7"/>
                  <a:gd name="T9" fmla="*/ 21 h 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1">
                    <a:moveTo>
                      <a:pt x="0" y="0"/>
                    </a:moveTo>
                    <a:cubicBezTo>
                      <a:pt x="5" y="10"/>
                      <a:pt x="7" y="21"/>
                      <a:pt x="7" y="2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4" name="Freeform 2292"/>
              <p:cNvSpPr/>
              <p:nvPr/>
            </p:nvSpPr>
            <p:spPr bwMode="auto">
              <a:xfrm>
                <a:off x="2945" y="1536"/>
                <a:ext cx="13" cy="109"/>
              </a:xfrm>
              <a:custGeom>
                <a:avLst/>
                <a:gdLst>
                  <a:gd name="T0" fmla="*/ 13 w 5"/>
                  <a:gd name="T1" fmla="*/ 0 h 41"/>
                  <a:gd name="T2" fmla="*/ 0 w 5"/>
                  <a:gd name="T3" fmla="*/ 290 h 41"/>
                  <a:gd name="T4" fmla="*/ 0 60000 65536"/>
                  <a:gd name="T5" fmla="*/ 0 60000 65536"/>
                  <a:gd name="T6" fmla="*/ 0 w 5"/>
                  <a:gd name="T7" fmla="*/ 0 h 41"/>
                  <a:gd name="T8" fmla="*/ 5 w 5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41">
                    <a:moveTo>
                      <a:pt x="2" y="0"/>
                    </a:moveTo>
                    <a:cubicBezTo>
                      <a:pt x="4" y="16"/>
                      <a:pt x="5" y="35"/>
                      <a:pt x="0" y="4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5" name="Freeform 2293"/>
              <p:cNvSpPr/>
              <p:nvPr/>
            </p:nvSpPr>
            <p:spPr bwMode="auto">
              <a:xfrm>
                <a:off x="3065" y="1307"/>
                <a:ext cx="18" cy="48"/>
              </a:xfrm>
              <a:custGeom>
                <a:avLst/>
                <a:gdLst>
                  <a:gd name="T0" fmla="*/ 0 w 7"/>
                  <a:gd name="T1" fmla="*/ 0 h 18"/>
                  <a:gd name="T2" fmla="*/ 46 w 7"/>
                  <a:gd name="T3" fmla="*/ 128 h 18"/>
                  <a:gd name="T4" fmla="*/ 0 60000 65536"/>
                  <a:gd name="T5" fmla="*/ 0 60000 65536"/>
                  <a:gd name="T6" fmla="*/ 0 w 7"/>
                  <a:gd name="T7" fmla="*/ 0 h 18"/>
                  <a:gd name="T8" fmla="*/ 7 w 7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8">
                    <a:moveTo>
                      <a:pt x="0" y="0"/>
                    </a:moveTo>
                    <a:cubicBezTo>
                      <a:pt x="5" y="6"/>
                      <a:pt x="6" y="15"/>
                      <a:pt x="7" y="1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6" name="Freeform 2294"/>
              <p:cNvSpPr/>
              <p:nvPr/>
            </p:nvSpPr>
            <p:spPr bwMode="auto">
              <a:xfrm>
                <a:off x="3060" y="1539"/>
                <a:ext cx="18" cy="77"/>
              </a:xfrm>
              <a:custGeom>
                <a:avLst/>
                <a:gdLst>
                  <a:gd name="T0" fmla="*/ 13 w 7"/>
                  <a:gd name="T1" fmla="*/ 0 h 29"/>
                  <a:gd name="T2" fmla="*/ 0 w 7"/>
                  <a:gd name="T3" fmla="*/ 204 h 29"/>
                  <a:gd name="T4" fmla="*/ 0 60000 65536"/>
                  <a:gd name="T5" fmla="*/ 0 60000 65536"/>
                  <a:gd name="T6" fmla="*/ 0 w 7"/>
                  <a:gd name="T7" fmla="*/ 0 h 29"/>
                  <a:gd name="T8" fmla="*/ 7 w 7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9">
                    <a:moveTo>
                      <a:pt x="2" y="0"/>
                    </a:moveTo>
                    <a:cubicBezTo>
                      <a:pt x="7" y="16"/>
                      <a:pt x="6" y="19"/>
                      <a:pt x="0" y="29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7" name="Freeform 2295"/>
              <p:cNvSpPr/>
              <p:nvPr/>
            </p:nvSpPr>
            <p:spPr bwMode="auto">
              <a:xfrm>
                <a:off x="3175" y="1480"/>
                <a:ext cx="10" cy="109"/>
              </a:xfrm>
              <a:custGeom>
                <a:avLst/>
                <a:gdLst>
                  <a:gd name="T0" fmla="*/ 0 w 4"/>
                  <a:gd name="T1" fmla="*/ 0 h 41"/>
                  <a:gd name="T2" fmla="*/ 8 w 4"/>
                  <a:gd name="T3" fmla="*/ 290 h 41"/>
                  <a:gd name="T4" fmla="*/ 0 60000 65536"/>
                  <a:gd name="T5" fmla="*/ 0 60000 65536"/>
                  <a:gd name="T6" fmla="*/ 0 w 4"/>
                  <a:gd name="T7" fmla="*/ 0 h 41"/>
                  <a:gd name="T8" fmla="*/ 4 w 4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1">
                    <a:moveTo>
                      <a:pt x="0" y="0"/>
                    </a:moveTo>
                    <a:cubicBezTo>
                      <a:pt x="2" y="11"/>
                      <a:pt x="4" y="32"/>
                      <a:pt x="1" y="4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8" name="Freeform 2296"/>
              <p:cNvSpPr/>
              <p:nvPr/>
            </p:nvSpPr>
            <p:spPr bwMode="auto">
              <a:xfrm>
                <a:off x="3163" y="1256"/>
                <a:ext cx="40" cy="67"/>
              </a:xfrm>
              <a:custGeom>
                <a:avLst/>
                <a:gdLst>
                  <a:gd name="T0" fmla="*/ 0 w 16"/>
                  <a:gd name="T1" fmla="*/ 0 h 25"/>
                  <a:gd name="T2" fmla="*/ 100 w 16"/>
                  <a:gd name="T3" fmla="*/ 180 h 25"/>
                  <a:gd name="T4" fmla="*/ 0 60000 65536"/>
                  <a:gd name="T5" fmla="*/ 0 60000 65536"/>
                  <a:gd name="T6" fmla="*/ 0 w 16"/>
                  <a:gd name="T7" fmla="*/ 0 h 25"/>
                  <a:gd name="T8" fmla="*/ 16 w 16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25">
                    <a:moveTo>
                      <a:pt x="0" y="0"/>
                    </a:moveTo>
                    <a:cubicBezTo>
                      <a:pt x="8" y="6"/>
                      <a:pt x="16" y="25"/>
                      <a:pt x="16" y="2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29" name="Freeform 2297"/>
              <p:cNvSpPr/>
              <p:nvPr/>
            </p:nvSpPr>
            <p:spPr bwMode="auto">
              <a:xfrm>
                <a:off x="3278" y="1421"/>
                <a:ext cx="15" cy="94"/>
              </a:xfrm>
              <a:custGeom>
                <a:avLst/>
                <a:gdLst>
                  <a:gd name="T0" fmla="*/ 8 w 6"/>
                  <a:gd name="T1" fmla="*/ 0 h 35"/>
                  <a:gd name="T2" fmla="*/ 0 w 6"/>
                  <a:gd name="T3" fmla="*/ 252 h 35"/>
                  <a:gd name="T4" fmla="*/ 0 60000 65536"/>
                  <a:gd name="T5" fmla="*/ 0 60000 65536"/>
                  <a:gd name="T6" fmla="*/ 0 w 6"/>
                  <a:gd name="T7" fmla="*/ 0 h 35"/>
                  <a:gd name="T8" fmla="*/ 6 w 6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5">
                    <a:moveTo>
                      <a:pt x="1" y="0"/>
                    </a:moveTo>
                    <a:cubicBezTo>
                      <a:pt x="6" y="11"/>
                      <a:pt x="2" y="25"/>
                      <a:pt x="0" y="3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0" name="Freeform 2298"/>
              <p:cNvSpPr/>
              <p:nvPr/>
            </p:nvSpPr>
            <p:spPr bwMode="auto">
              <a:xfrm>
                <a:off x="3358" y="1021"/>
                <a:ext cx="177" cy="398"/>
              </a:xfrm>
              <a:custGeom>
                <a:avLst/>
                <a:gdLst>
                  <a:gd name="T0" fmla="*/ 0 w 71"/>
                  <a:gd name="T1" fmla="*/ 1063 h 149"/>
                  <a:gd name="T2" fmla="*/ 105 w 71"/>
                  <a:gd name="T3" fmla="*/ 871 h 149"/>
                  <a:gd name="T4" fmla="*/ 279 w 71"/>
                  <a:gd name="T5" fmla="*/ 572 h 149"/>
                  <a:gd name="T6" fmla="*/ 399 w 71"/>
                  <a:gd name="T7" fmla="*/ 243 h 149"/>
                  <a:gd name="T8" fmla="*/ 424 w 71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49"/>
                  <a:gd name="T17" fmla="*/ 71 w 71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49">
                    <a:moveTo>
                      <a:pt x="0" y="149"/>
                    </a:moveTo>
                    <a:cubicBezTo>
                      <a:pt x="6" y="144"/>
                      <a:pt x="18" y="132"/>
                      <a:pt x="17" y="122"/>
                    </a:cubicBezTo>
                    <a:cubicBezTo>
                      <a:pt x="31" y="124"/>
                      <a:pt x="45" y="91"/>
                      <a:pt x="45" y="80"/>
                    </a:cubicBezTo>
                    <a:cubicBezTo>
                      <a:pt x="59" y="71"/>
                      <a:pt x="66" y="44"/>
                      <a:pt x="64" y="34"/>
                    </a:cubicBezTo>
                    <a:cubicBezTo>
                      <a:pt x="71" y="30"/>
                      <a:pt x="70" y="5"/>
                      <a:pt x="68" y="0"/>
                    </a:cubicBezTo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1" name="Freeform 2299"/>
              <p:cNvSpPr/>
              <p:nvPr/>
            </p:nvSpPr>
            <p:spPr bwMode="auto">
              <a:xfrm>
                <a:off x="3463" y="976"/>
                <a:ext cx="67" cy="51"/>
              </a:xfrm>
              <a:custGeom>
                <a:avLst/>
                <a:gdLst>
                  <a:gd name="T0" fmla="*/ 0 w 27"/>
                  <a:gd name="T1" fmla="*/ 0 h 19"/>
                  <a:gd name="T2" fmla="*/ 166 w 27"/>
                  <a:gd name="T3" fmla="*/ 137 h 19"/>
                  <a:gd name="T4" fmla="*/ 0 60000 65536"/>
                  <a:gd name="T5" fmla="*/ 0 60000 65536"/>
                  <a:gd name="T6" fmla="*/ 0 w 27"/>
                  <a:gd name="T7" fmla="*/ 0 h 19"/>
                  <a:gd name="T8" fmla="*/ 27 w 27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9">
                    <a:moveTo>
                      <a:pt x="0" y="0"/>
                    </a:moveTo>
                    <a:cubicBezTo>
                      <a:pt x="16" y="1"/>
                      <a:pt x="24" y="10"/>
                      <a:pt x="27" y="19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2" name="Freeform 2300"/>
              <p:cNvSpPr/>
              <p:nvPr/>
            </p:nvSpPr>
            <p:spPr bwMode="auto">
              <a:xfrm>
                <a:off x="3428" y="1067"/>
                <a:ext cx="90" cy="45"/>
              </a:xfrm>
              <a:custGeom>
                <a:avLst/>
                <a:gdLst>
                  <a:gd name="T0" fmla="*/ 0 w 36"/>
                  <a:gd name="T1" fmla="*/ 0 h 17"/>
                  <a:gd name="T2" fmla="*/ 225 w 36"/>
                  <a:gd name="T3" fmla="*/ 119 h 17"/>
                  <a:gd name="T4" fmla="*/ 0 60000 65536"/>
                  <a:gd name="T5" fmla="*/ 0 60000 65536"/>
                  <a:gd name="T6" fmla="*/ 0 w 36"/>
                  <a:gd name="T7" fmla="*/ 0 h 17"/>
                  <a:gd name="T8" fmla="*/ 36 w 36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17">
                    <a:moveTo>
                      <a:pt x="0" y="0"/>
                    </a:moveTo>
                    <a:cubicBezTo>
                      <a:pt x="13" y="2"/>
                      <a:pt x="31" y="6"/>
                      <a:pt x="36" y="17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3" name="Freeform 2301"/>
              <p:cNvSpPr/>
              <p:nvPr/>
            </p:nvSpPr>
            <p:spPr bwMode="auto">
              <a:xfrm>
                <a:off x="3390" y="1155"/>
                <a:ext cx="80" cy="77"/>
              </a:xfrm>
              <a:custGeom>
                <a:avLst/>
                <a:gdLst>
                  <a:gd name="T0" fmla="*/ 0 w 32"/>
                  <a:gd name="T1" fmla="*/ 0 h 29"/>
                  <a:gd name="T2" fmla="*/ 200 w 32"/>
                  <a:gd name="T3" fmla="*/ 204 h 29"/>
                  <a:gd name="T4" fmla="*/ 0 60000 65536"/>
                  <a:gd name="T5" fmla="*/ 0 60000 65536"/>
                  <a:gd name="T6" fmla="*/ 0 w 32"/>
                  <a:gd name="T7" fmla="*/ 0 h 29"/>
                  <a:gd name="T8" fmla="*/ 32 w 32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29">
                    <a:moveTo>
                      <a:pt x="0" y="0"/>
                    </a:moveTo>
                    <a:cubicBezTo>
                      <a:pt x="18" y="2"/>
                      <a:pt x="31" y="18"/>
                      <a:pt x="32" y="29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4" name="Freeform 2302"/>
              <p:cNvSpPr/>
              <p:nvPr/>
            </p:nvSpPr>
            <p:spPr bwMode="auto">
              <a:xfrm>
                <a:off x="3363" y="1264"/>
                <a:ext cx="37" cy="88"/>
              </a:xfrm>
              <a:custGeom>
                <a:avLst/>
                <a:gdLst>
                  <a:gd name="T0" fmla="*/ 0 w 15"/>
                  <a:gd name="T1" fmla="*/ 0 h 33"/>
                  <a:gd name="T2" fmla="*/ 91 w 15"/>
                  <a:gd name="T3" fmla="*/ 235 h 33"/>
                  <a:gd name="T4" fmla="*/ 0 60000 65536"/>
                  <a:gd name="T5" fmla="*/ 0 60000 65536"/>
                  <a:gd name="T6" fmla="*/ 0 w 15"/>
                  <a:gd name="T7" fmla="*/ 0 h 33"/>
                  <a:gd name="T8" fmla="*/ 15 w 15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3">
                    <a:moveTo>
                      <a:pt x="0" y="0"/>
                    </a:moveTo>
                    <a:cubicBezTo>
                      <a:pt x="8" y="7"/>
                      <a:pt x="15" y="17"/>
                      <a:pt x="15" y="3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5" name="Freeform 2303"/>
              <p:cNvSpPr/>
              <p:nvPr/>
            </p:nvSpPr>
            <p:spPr bwMode="auto">
              <a:xfrm>
                <a:off x="3398" y="1360"/>
                <a:ext cx="72" cy="5"/>
              </a:xfrm>
              <a:custGeom>
                <a:avLst/>
                <a:gdLst>
                  <a:gd name="T0" fmla="*/ 0 w 29"/>
                  <a:gd name="T1" fmla="*/ 13 h 2"/>
                  <a:gd name="T2" fmla="*/ 179 w 29"/>
                  <a:gd name="T3" fmla="*/ 13 h 2"/>
                  <a:gd name="T4" fmla="*/ 0 60000 65536"/>
                  <a:gd name="T5" fmla="*/ 0 60000 65536"/>
                  <a:gd name="T6" fmla="*/ 0 w 29"/>
                  <a:gd name="T7" fmla="*/ 0 h 2"/>
                  <a:gd name="T8" fmla="*/ 29 w 2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2">
                    <a:moveTo>
                      <a:pt x="0" y="2"/>
                    </a:moveTo>
                    <a:cubicBezTo>
                      <a:pt x="12" y="0"/>
                      <a:pt x="26" y="1"/>
                      <a:pt x="29" y="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6" name="Freeform 2304"/>
              <p:cNvSpPr/>
              <p:nvPr/>
            </p:nvSpPr>
            <p:spPr bwMode="auto">
              <a:xfrm>
                <a:off x="3358" y="1488"/>
                <a:ext cx="120" cy="13"/>
              </a:xfrm>
              <a:custGeom>
                <a:avLst/>
                <a:gdLst>
                  <a:gd name="T0" fmla="*/ 0 w 48"/>
                  <a:gd name="T1" fmla="*/ 34 h 5"/>
                  <a:gd name="T2" fmla="*/ 300 w 48"/>
                  <a:gd name="T3" fmla="*/ 8 h 5"/>
                  <a:gd name="T4" fmla="*/ 0 60000 65536"/>
                  <a:gd name="T5" fmla="*/ 0 60000 65536"/>
                  <a:gd name="T6" fmla="*/ 0 w 48"/>
                  <a:gd name="T7" fmla="*/ 0 h 5"/>
                  <a:gd name="T8" fmla="*/ 48 w 48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5">
                    <a:moveTo>
                      <a:pt x="0" y="5"/>
                    </a:moveTo>
                    <a:cubicBezTo>
                      <a:pt x="10" y="0"/>
                      <a:pt x="46" y="1"/>
                      <a:pt x="48" y="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7" name="Freeform 2305"/>
              <p:cNvSpPr/>
              <p:nvPr/>
            </p:nvSpPr>
            <p:spPr bwMode="auto">
              <a:xfrm>
                <a:off x="3373" y="1611"/>
                <a:ext cx="112" cy="8"/>
              </a:xfrm>
              <a:custGeom>
                <a:avLst/>
                <a:gdLst>
                  <a:gd name="T0" fmla="*/ 0 w 45"/>
                  <a:gd name="T1" fmla="*/ 21 h 3"/>
                  <a:gd name="T2" fmla="*/ 279 w 45"/>
                  <a:gd name="T3" fmla="*/ 8 h 3"/>
                  <a:gd name="T4" fmla="*/ 0 60000 65536"/>
                  <a:gd name="T5" fmla="*/ 0 60000 65536"/>
                  <a:gd name="T6" fmla="*/ 0 w 45"/>
                  <a:gd name="T7" fmla="*/ 0 h 3"/>
                  <a:gd name="T8" fmla="*/ 45 w 4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3">
                    <a:moveTo>
                      <a:pt x="0" y="3"/>
                    </a:moveTo>
                    <a:cubicBezTo>
                      <a:pt x="8" y="0"/>
                      <a:pt x="41" y="1"/>
                      <a:pt x="45" y="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8" name="Freeform 2306"/>
              <p:cNvSpPr/>
              <p:nvPr/>
            </p:nvSpPr>
            <p:spPr bwMode="auto">
              <a:xfrm>
                <a:off x="3398" y="1739"/>
                <a:ext cx="102" cy="8"/>
              </a:xfrm>
              <a:custGeom>
                <a:avLst/>
                <a:gdLst>
                  <a:gd name="T0" fmla="*/ 0 w 41"/>
                  <a:gd name="T1" fmla="*/ 13 h 3"/>
                  <a:gd name="T2" fmla="*/ 254 w 41"/>
                  <a:gd name="T3" fmla="*/ 0 h 3"/>
                  <a:gd name="T4" fmla="*/ 0 60000 65536"/>
                  <a:gd name="T5" fmla="*/ 0 60000 65536"/>
                  <a:gd name="T6" fmla="*/ 0 w 41"/>
                  <a:gd name="T7" fmla="*/ 0 h 3"/>
                  <a:gd name="T8" fmla="*/ 41 w 4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3">
                    <a:moveTo>
                      <a:pt x="0" y="2"/>
                    </a:moveTo>
                    <a:cubicBezTo>
                      <a:pt x="7" y="3"/>
                      <a:pt x="33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39" name="Freeform 2307"/>
              <p:cNvSpPr/>
              <p:nvPr/>
            </p:nvSpPr>
            <p:spPr bwMode="auto">
              <a:xfrm>
                <a:off x="3523" y="1493"/>
                <a:ext cx="92" cy="16"/>
              </a:xfrm>
              <a:custGeom>
                <a:avLst/>
                <a:gdLst>
                  <a:gd name="T0" fmla="*/ 0 w 37"/>
                  <a:gd name="T1" fmla="*/ 0 h 6"/>
                  <a:gd name="T2" fmla="*/ 229 w 37"/>
                  <a:gd name="T3" fmla="*/ 43 h 6"/>
                  <a:gd name="T4" fmla="*/ 0 60000 65536"/>
                  <a:gd name="T5" fmla="*/ 0 60000 65536"/>
                  <a:gd name="T6" fmla="*/ 0 w 37"/>
                  <a:gd name="T7" fmla="*/ 0 h 6"/>
                  <a:gd name="T8" fmla="*/ 37 w 3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6">
                    <a:moveTo>
                      <a:pt x="0" y="0"/>
                    </a:moveTo>
                    <a:cubicBezTo>
                      <a:pt x="9" y="0"/>
                      <a:pt x="31" y="2"/>
                      <a:pt x="37" y="6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0" name="Freeform 2308"/>
              <p:cNvSpPr/>
              <p:nvPr/>
            </p:nvSpPr>
            <p:spPr bwMode="auto">
              <a:xfrm>
                <a:off x="3533" y="1373"/>
                <a:ext cx="82" cy="32"/>
              </a:xfrm>
              <a:custGeom>
                <a:avLst/>
                <a:gdLst>
                  <a:gd name="T0" fmla="*/ 0 w 33"/>
                  <a:gd name="T1" fmla="*/ 0 h 12"/>
                  <a:gd name="T2" fmla="*/ 204 w 33"/>
                  <a:gd name="T3" fmla="*/ 85 h 12"/>
                  <a:gd name="T4" fmla="*/ 0 60000 65536"/>
                  <a:gd name="T5" fmla="*/ 0 60000 65536"/>
                  <a:gd name="T6" fmla="*/ 0 w 33"/>
                  <a:gd name="T7" fmla="*/ 0 h 12"/>
                  <a:gd name="T8" fmla="*/ 33 w 33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2">
                    <a:moveTo>
                      <a:pt x="0" y="0"/>
                    </a:moveTo>
                    <a:cubicBezTo>
                      <a:pt x="12" y="0"/>
                      <a:pt x="30" y="6"/>
                      <a:pt x="33" y="1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1" name="Freeform 2309"/>
              <p:cNvSpPr/>
              <p:nvPr/>
            </p:nvSpPr>
            <p:spPr bwMode="auto">
              <a:xfrm>
                <a:off x="3560" y="1269"/>
                <a:ext cx="63" cy="22"/>
              </a:xfrm>
              <a:custGeom>
                <a:avLst/>
                <a:gdLst>
                  <a:gd name="T0" fmla="*/ 0 w 25"/>
                  <a:gd name="T1" fmla="*/ 0 h 8"/>
                  <a:gd name="T2" fmla="*/ 159 w 25"/>
                  <a:gd name="T3" fmla="*/ 61 h 8"/>
                  <a:gd name="T4" fmla="*/ 0 60000 65536"/>
                  <a:gd name="T5" fmla="*/ 0 60000 65536"/>
                  <a:gd name="T6" fmla="*/ 0 w 25"/>
                  <a:gd name="T7" fmla="*/ 0 h 8"/>
                  <a:gd name="T8" fmla="*/ 25 w 2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8">
                    <a:moveTo>
                      <a:pt x="0" y="0"/>
                    </a:moveTo>
                    <a:cubicBezTo>
                      <a:pt x="10" y="1"/>
                      <a:pt x="25" y="8"/>
                      <a:pt x="25" y="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2" name="Freeform 2310"/>
              <p:cNvSpPr/>
              <p:nvPr/>
            </p:nvSpPr>
            <p:spPr bwMode="auto">
              <a:xfrm>
                <a:off x="3558" y="1160"/>
                <a:ext cx="55" cy="11"/>
              </a:xfrm>
              <a:custGeom>
                <a:avLst/>
                <a:gdLst>
                  <a:gd name="T0" fmla="*/ 0 w 22"/>
                  <a:gd name="T1" fmla="*/ 30 h 4"/>
                  <a:gd name="T2" fmla="*/ 138 w 22"/>
                  <a:gd name="T3" fmla="*/ 22 h 4"/>
                  <a:gd name="T4" fmla="*/ 0 60000 65536"/>
                  <a:gd name="T5" fmla="*/ 0 60000 65536"/>
                  <a:gd name="T6" fmla="*/ 0 w 22"/>
                  <a:gd name="T7" fmla="*/ 0 h 4"/>
                  <a:gd name="T8" fmla="*/ 22 w 2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4">
                    <a:moveTo>
                      <a:pt x="0" y="4"/>
                    </a:moveTo>
                    <a:cubicBezTo>
                      <a:pt x="10" y="0"/>
                      <a:pt x="22" y="3"/>
                      <a:pt x="22" y="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3" name="Freeform 2311"/>
              <p:cNvSpPr/>
              <p:nvPr/>
            </p:nvSpPr>
            <p:spPr bwMode="auto">
              <a:xfrm>
                <a:off x="3563" y="1037"/>
                <a:ext cx="47" cy="6"/>
              </a:xfrm>
              <a:custGeom>
                <a:avLst/>
                <a:gdLst>
                  <a:gd name="T0" fmla="*/ 0 w 19"/>
                  <a:gd name="T1" fmla="*/ 18 h 2"/>
                  <a:gd name="T2" fmla="*/ 116 w 19"/>
                  <a:gd name="T3" fmla="*/ 18 h 2"/>
                  <a:gd name="T4" fmla="*/ 0 60000 65536"/>
                  <a:gd name="T5" fmla="*/ 0 60000 65536"/>
                  <a:gd name="T6" fmla="*/ 0 w 19"/>
                  <a:gd name="T7" fmla="*/ 0 h 2"/>
                  <a:gd name="T8" fmla="*/ 19 w 1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2">
                    <a:moveTo>
                      <a:pt x="0" y="2"/>
                    </a:moveTo>
                    <a:cubicBezTo>
                      <a:pt x="7" y="0"/>
                      <a:pt x="19" y="2"/>
                      <a:pt x="19" y="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4" name="Freeform 2312"/>
              <p:cNvSpPr/>
              <p:nvPr/>
            </p:nvSpPr>
            <p:spPr bwMode="auto">
              <a:xfrm>
                <a:off x="3558" y="1707"/>
                <a:ext cx="72" cy="18"/>
              </a:xfrm>
              <a:custGeom>
                <a:avLst/>
                <a:gdLst>
                  <a:gd name="T0" fmla="*/ 179 w 29"/>
                  <a:gd name="T1" fmla="*/ 0 h 7"/>
                  <a:gd name="T2" fmla="*/ 0 w 29"/>
                  <a:gd name="T3" fmla="*/ 33 h 7"/>
                  <a:gd name="T4" fmla="*/ 0 60000 65536"/>
                  <a:gd name="T5" fmla="*/ 0 60000 65536"/>
                  <a:gd name="T6" fmla="*/ 0 w 29"/>
                  <a:gd name="T7" fmla="*/ 0 h 7"/>
                  <a:gd name="T8" fmla="*/ 29 w 29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" h="7">
                    <a:moveTo>
                      <a:pt x="29" y="0"/>
                    </a:moveTo>
                    <a:cubicBezTo>
                      <a:pt x="29" y="0"/>
                      <a:pt x="9" y="7"/>
                      <a:pt x="0" y="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5" name="Freeform 2313"/>
              <p:cNvSpPr/>
              <p:nvPr/>
            </p:nvSpPr>
            <p:spPr bwMode="auto">
              <a:xfrm>
                <a:off x="3560" y="1597"/>
                <a:ext cx="68" cy="11"/>
              </a:xfrm>
              <a:custGeom>
                <a:avLst/>
                <a:gdLst>
                  <a:gd name="T0" fmla="*/ 0 w 27"/>
                  <a:gd name="T1" fmla="*/ 17 h 4"/>
                  <a:gd name="T2" fmla="*/ 171 w 27"/>
                  <a:gd name="T3" fmla="*/ 30 h 4"/>
                  <a:gd name="T4" fmla="*/ 0 60000 65536"/>
                  <a:gd name="T5" fmla="*/ 0 60000 65536"/>
                  <a:gd name="T6" fmla="*/ 0 w 27"/>
                  <a:gd name="T7" fmla="*/ 0 h 4"/>
                  <a:gd name="T8" fmla="*/ 27 w 27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4">
                    <a:moveTo>
                      <a:pt x="0" y="2"/>
                    </a:moveTo>
                    <a:cubicBezTo>
                      <a:pt x="10" y="0"/>
                      <a:pt x="27" y="4"/>
                      <a:pt x="27" y="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6" name="Freeform 2314"/>
              <p:cNvSpPr/>
              <p:nvPr/>
            </p:nvSpPr>
            <p:spPr bwMode="auto">
              <a:xfrm>
                <a:off x="3410" y="1883"/>
                <a:ext cx="93" cy="13"/>
              </a:xfrm>
              <a:custGeom>
                <a:avLst/>
                <a:gdLst>
                  <a:gd name="T0" fmla="*/ 0 w 37"/>
                  <a:gd name="T1" fmla="*/ 21 h 5"/>
                  <a:gd name="T2" fmla="*/ 234 w 37"/>
                  <a:gd name="T3" fmla="*/ 0 h 5"/>
                  <a:gd name="T4" fmla="*/ 0 60000 65536"/>
                  <a:gd name="T5" fmla="*/ 0 60000 65536"/>
                  <a:gd name="T6" fmla="*/ 0 w 37"/>
                  <a:gd name="T7" fmla="*/ 0 h 5"/>
                  <a:gd name="T8" fmla="*/ 37 w 3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5">
                    <a:moveTo>
                      <a:pt x="0" y="3"/>
                    </a:moveTo>
                    <a:cubicBezTo>
                      <a:pt x="9" y="5"/>
                      <a:pt x="30" y="3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7" name="Freeform 2315"/>
              <p:cNvSpPr/>
              <p:nvPr/>
            </p:nvSpPr>
            <p:spPr bwMode="auto">
              <a:xfrm>
                <a:off x="3573" y="1845"/>
                <a:ext cx="70" cy="16"/>
              </a:xfrm>
              <a:custGeom>
                <a:avLst/>
                <a:gdLst>
                  <a:gd name="T0" fmla="*/ 0 w 28"/>
                  <a:gd name="T1" fmla="*/ 43 h 6"/>
                  <a:gd name="T2" fmla="*/ 175 w 28"/>
                  <a:gd name="T3" fmla="*/ 0 h 6"/>
                  <a:gd name="T4" fmla="*/ 0 60000 65536"/>
                  <a:gd name="T5" fmla="*/ 0 60000 65536"/>
                  <a:gd name="T6" fmla="*/ 0 w 28"/>
                  <a:gd name="T7" fmla="*/ 0 h 6"/>
                  <a:gd name="T8" fmla="*/ 28 w 28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6">
                    <a:moveTo>
                      <a:pt x="0" y="6"/>
                    </a:moveTo>
                    <a:cubicBezTo>
                      <a:pt x="11" y="5"/>
                      <a:pt x="24" y="3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8" name="Freeform 2316"/>
              <p:cNvSpPr/>
              <p:nvPr/>
            </p:nvSpPr>
            <p:spPr bwMode="auto">
              <a:xfrm>
                <a:off x="3420" y="1995"/>
                <a:ext cx="103" cy="18"/>
              </a:xfrm>
              <a:custGeom>
                <a:avLst/>
                <a:gdLst>
                  <a:gd name="T0" fmla="*/ 0 w 41"/>
                  <a:gd name="T1" fmla="*/ 33 h 7"/>
                  <a:gd name="T2" fmla="*/ 259 w 41"/>
                  <a:gd name="T3" fmla="*/ 0 h 7"/>
                  <a:gd name="T4" fmla="*/ 0 60000 65536"/>
                  <a:gd name="T5" fmla="*/ 0 60000 65536"/>
                  <a:gd name="T6" fmla="*/ 0 w 41"/>
                  <a:gd name="T7" fmla="*/ 0 h 7"/>
                  <a:gd name="T8" fmla="*/ 41 w 41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7">
                    <a:moveTo>
                      <a:pt x="0" y="5"/>
                    </a:moveTo>
                    <a:cubicBezTo>
                      <a:pt x="10" y="7"/>
                      <a:pt x="35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49" name="Freeform 2317"/>
              <p:cNvSpPr/>
              <p:nvPr/>
            </p:nvSpPr>
            <p:spPr bwMode="auto">
              <a:xfrm>
                <a:off x="3603" y="1971"/>
                <a:ext cx="70" cy="10"/>
              </a:xfrm>
              <a:custGeom>
                <a:avLst/>
                <a:gdLst>
                  <a:gd name="T0" fmla="*/ 0 w 28"/>
                  <a:gd name="T1" fmla="*/ 25 h 4"/>
                  <a:gd name="T2" fmla="*/ 175 w 28"/>
                  <a:gd name="T3" fmla="*/ 13 h 4"/>
                  <a:gd name="T4" fmla="*/ 0 60000 65536"/>
                  <a:gd name="T5" fmla="*/ 0 60000 65536"/>
                  <a:gd name="T6" fmla="*/ 0 w 28"/>
                  <a:gd name="T7" fmla="*/ 0 h 4"/>
                  <a:gd name="T8" fmla="*/ 28 w 28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4">
                    <a:moveTo>
                      <a:pt x="0" y="4"/>
                    </a:moveTo>
                    <a:cubicBezTo>
                      <a:pt x="11" y="2"/>
                      <a:pt x="21" y="0"/>
                      <a:pt x="28" y="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0" name="Freeform 2318"/>
              <p:cNvSpPr/>
              <p:nvPr/>
            </p:nvSpPr>
            <p:spPr bwMode="auto">
              <a:xfrm>
                <a:off x="3448" y="2107"/>
                <a:ext cx="90" cy="10"/>
              </a:xfrm>
              <a:custGeom>
                <a:avLst/>
                <a:gdLst>
                  <a:gd name="T0" fmla="*/ 0 w 36"/>
                  <a:gd name="T1" fmla="*/ 13 h 4"/>
                  <a:gd name="T2" fmla="*/ 225 w 36"/>
                  <a:gd name="T3" fmla="*/ 0 h 4"/>
                  <a:gd name="T4" fmla="*/ 0 60000 65536"/>
                  <a:gd name="T5" fmla="*/ 0 60000 65536"/>
                  <a:gd name="T6" fmla="*/ 0 w 36"/>
                  <a:gd name="T7" fmla="*/ 0 h 4"/>
                  <a:gd name="T8" fmla="*/ 36 w 3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4">
                    <a:moveTo>
                      <a:pt x="0" y="2"/>
                    </a:moveTo>
                    <a:cubicBezTo>
                      <a:pt x="7" y="4"/>
                      <a:pt x="34" y="1"/>
                      <a:pt x="36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1" name="Freeform 2319"/>
              <p:cNvSpPr/>
              <p:nvPr/>
            </p:nvSpPr>
            <p:spPr bwMode="auto">
              <a:xfrm>
                <a:off x="3625" y="2072"/>
                <a:ext cx="68" cy="13"/>
              </a:xfrm>
              <a:custGeom>
                <a:avLst/>
                <a:gdLst>
                  <a:gd name="T0" fmla="*/ 0 w 27"/>
                  <a:gd name="T1" fmla="*/ 34 h 5"/>
                  <a:gd name="T2" fmla="*/ 171 w 27"/>
                  <a:gd name="T3" fmla="*/ 26 h 5"/>
                  <a:gd name="T4" fmla="*/ 0 60000 65536"/>
                  <a:gd name="T5" fmla="*/ 0 60000 65536"/>
                  <a:gd name="T6" fmla="*/ 0 w 27"/>
                  <a:gd name="T7" fmla="*/ 0 h 5"/>
                  <a:gd name="T8" fmla="*/ 27 w 2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5">
                    <a:moveTo>
                      <a:pt x="0" y="5"/>
                    </a:moveTo>
                    <a:cubicBezTo>
                      <a:pt x="6" y="4"/>
                      <a:pt x="22" y="0"/>
                      <a:pt x="27" y="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2" name="Freeform 2320"/>
              <p:cNvSpPr/>
              <p:nvPr/>
            </p:nvSpPr>
            <p:spPr bwMode="auto">
              <a:xfrm>
                <a:off x="3473" y="2200"/>
                <a:ext cx="95" cy="5"/>
              </a:xfrm>
              <a:custGeom>
                <a:avLst/>
                <a:gdLst>
                  <a:gd name="T0" fmla="*/ 0 w 38"/>
                  <a:gd name="T1" fmla="*/ 8 h 2"/>
                  <a:gd name="T2" fmla="*/ 238 w 38"/>
                  <a:gd name="T3" fmla="*/ 0 h 2"/>
                  <a:gd name="T4" fmla="*/ 0 60000 65536"/>
                  <a:gd name="T5" fmla="*/ 0 60000 65536"/>
                  <a:gd name="T6" fmla="*/ 0 w 38"/>
                  <a:gd name="T7" fmla="*/ 0 h 2"/>
                  <a:gd name="T8" fmla="*/ 38 w 38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2">
                    <a:moveTo>
                      <a:pt x="0" y="1"/>
                    </a:moveTo>
                    <a:cubicBezTo>
                      <a:pt x="7" y="1"/>
                      <a:pt x="32" y="2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3" name="Freeform 2321"/>
              <p:cNvSpPr/>
              <p:nvPr/>
            </p:nvSpPr>
            <p:spPr bwMode="auto">
              <a:xfrm>
                <a:off x="3660" y="2200"/>
                <a:ext cx="63" cy="3"/>
              </a:xfrm>
              <a:custGeom>
                <a:avLst/>
                <a:gdLst>
                  <a:gd name="T0" fmla="*/ 0 w 25"/>
                  <a:gd name="T1" fmla="*/ 9 h 1"/>
                  <a:gd name="T2" fmla="*/ 159 w 25"/>
                  <a:gd name="T3" fmla="*/ 9 h 1"/>
                  <a:gd name="T4" fmla="*/ 0 60000 65536"/>
                  <a:gd name="T5" fmla="*/ 0 60000 65536"/>
                  <a:gd name="T6" fmla="*/ 0 w 25"/>
                  <a:gd name="T7" fmla="*/ 0 h 1"/>
                  <a:gd name="T8" fmla="*/ 25 w 2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">
                    <a:moveTo>
                      <a:pt x="0" y="1"/>
                    </a:moveTo>
                    <a:cubicBezTo>
                      <a:pt x="11" y="1"/>
                      <a:pt x="23" y="0"/>
                      <a:pt x="25" y="1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4" name="Freeform 2322"/>
              <p:cNvSpPr/>
              <p:nvPr/>
            </p:nvSpPr>
            <p:spPr bwMode="auto">
              <a:xfrm>
                <a:off x="3493" y="2293"/>
                <a:ext cx="102" cy="16"/>
              </a:xfrm>
              <a:custGeom>
                <a:avLst/>
                <a:gdLst>
                  <a:gd name="T0" fmla="*/ 0 w 41"/>
                  <a:gd name="T1" fmla="*/ 0 h 6"/>
                  <a:gd name="T2" fmla="*/ 254 w 41"/>
                  <a:gd name="T3" fmla="*/ 35 h 6"/>
                  <a:gd name="T4" fmla="*/ 0 60000 65536"/>
                  <a:gd name="T5" fmla="*/ 0 60000 65536"/>
                  <a:gd name="T6" fmla="*/ 0 w 41"/>
                  <a:gd name="T7" fmla="*/ 0 h 6"/>
                  <a:gd name="T8" fmla="*/ 41 w 4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" h="6">
                    <a:moveTo>
                      <a:pt x="0" y="0"/>
                    </a:moveTo>
                    <a:cubicBezTo>
                      <a:pt x="11" y="3"/>
                      <a:pt x="32" y="6"/>
                      <a:pt x="41" y="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5" name="Freeform 2323"/>
              <p:cNvSpPr/>
              <p:nvPr/>
            </p:nvSpPr>
            <p:spPr bwMode="auto">
              <a:xfrm>
                <a:off x="3673" y="2325"/>
                <a:ext cx="67" cy="16"/>
              </a:xfrm>
              <a:custGeom>
                <a:avLst/>
                <a:gdLst>
                  <a:gd name="T0" fmla="*/ 0 w 27"/>
                  <a:gd name="T1" fmla="*/ 0 h 6"/>
                  <a:gd name="T2" fmla="*/ 166 w 27"/>
                  <a:gd name="T3" fmla="*/ 43 h 6"/>
                  <a:gd name="T4" fmla="*/ 0 60000 65536"/>
                  <a:gd name="T5" fmla="*/ 0 60000 65536"/>
                  <a:gd name="T6" fmla="*/ 0 w 27"/>
                  <a:gd name="T7" fmla="*/ 0 h 6"/>
                  <a:gd name="T8" fmla="*/ 27 w 2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6">
                    <a:moveTo>
                      <a:pt x="0" y="0"/>
                    </a:moveTo>
                    <a:cubicBezTo>
                      <a:pt x="10" y="4"/>
                      <a:pt x="27" y="6"/>
                      <a:pt x="27" y="6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6" name="Freeform 2324"/>
              <p:cNvSpPr/>
              <p:nvPr/>
            </p:nvSpPr>
            <p:spPr bwMode="auto">
              <a:xfrm>
                <a:off x="3493" y="2371"/>
                <a:ext cx="87" cy="34"/>
              </a:xfrm>
              <a:custGeom>
                <a:avLst/>
                <a:gdLst>
                  <a:gd name="T0" fmla="*/ 0 w 35"/>
                  <a:gd name="T1" fmla="*/ 0 h 13"/>
                  <a:gd name="T2" fmla="*/ 216 w 35"/>
                  <a:gd name="T3" fmla="*/ 81 h 13"/>
                  <a:gd name="T4" fmla="*/ 0 60000 65536"/>
                  <a:gd name="T5" fmla="*/ 0 60000 65536"/>
                  <a:gd name="T6" fmla="*/ 0 w 35"/>
                  <a:gd name="T7" fmla="*/ 0 h 13"/>
                  <a:gd name="T8" fmla="*/ 35 w 35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13">
                    <a:moveTo>
                      <a:pt x="0" y="0"/>
                    </a:moveTo>
                    <a:cubicBezTo>
                      <a:pt x="8" y="5"/>
                      <a:pt x="27" y="13"/>
                      <a:pt x="35" y="1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7" name="Freeform 2325"/>
              <p:cNvSpPr/>
              <p:nvPr/>
            </p:nvSpPr>
            <p:spPr bwMode="auto">
              <a:xfrm>
                <a:off x="3653" y="2453"/>
                <a:ext cx="65" cy="30"/>
              </a:xfrm>
              <a:custGeom>
                <a:avLst/>
                <a:gdLst>
                  <a:gd name="T0" fmla="*/ 0 w 26"/>
                  <a:gd name="T1" fmla="*/ 0 h 11"/>
                  <a:gd name="T2" fmla="*/ 163 w 26"/>
                  <a:gd name="T3" fmla="*/ 60 h 11"/>
                  <a:gd name="T4" fmla="*/ 0 60000 65536"/>
                  <a:gd name="T5" fmla="*/ 0 60000 65536"/>
                  <a:gd name="T6" fmla="*/ 0 w 26"/>
                  <a:gd name="T7" fmla="*/ 0 h 11"/>
                  <a:gd name="T8" fmla="*/ 26 w 26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11">
                    <a:moveTo>
                      <a:pt x="0" y="0"/>
                    </a:moveTo>
                    <a:cubicBezTo>
                      <a:pt x="10" y="4"/>
                      <a:pt x="20" y="11"/>
                      <a:pt x="26" y="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8" name="Freeform 2326"/>
              <p:cNvSpPr/>
              <p:nvPr/>
            </p:nvSpPr>
            <p:spPr bwMode="auto">
              <a:xfrm>
                <a:off x="3465" y="2453"/>
                <a:ext cx="60" cy="46"/>
              </a:xfrm>
              <a:custGeom>
                <a:avLst/>
                <a:gdLst>
                  <a:gd name="T0" fmla="*/ 0 w 24"/>
                  <a:gd name="T1" fmla="*/ 0 h 17"/>
                  <a:gd name="T2" fmla="*/ 150 w 24"/>
                  <a:gd name="T3" fmla="*/ 124 h 17"/>
                  <a:gd name="T4" fmla="*/ 0 60000 65536"/>
                  <a:gd name="T5" fmla="*/ 0 60000 65536"/>
                  <a:gd name="T6" fmla="*/ 0 w 24"/>
                  <a:gd name="T7" fmla="*/ 0 h 17"/>
                  <a:gd name="T8" fmla="*/ 24 w 24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7">
                    <a:moveTo>
                      <a:pt x="0" y="0"/>
                    </a:moveTo>
                    <a:cubicBezTo>
                      <a:pt x="5" y="10"/>
                      <a:pt x="17" y="15"/>
                      <a:pt x="24" y="17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59" name="Freeform 2327"/>
              <p:cNvSpPr/>
              <p:nvPr/>
            </p:nvSpPr>
            <p:spPr bwMode="auto">
              <a:xfrm>
                <a:off x="3495" y="2712"/>
                <a:ext cx="33" cy="64"/>
              </a:xfrm>
              <a:custGeom>
                <a:avLst/>
                <a:gdLst>
                  <a:gd name="T0" fmla="*/ 0 w 13"/>
                  <a:gd name="T1" fmla="*/ 0 h 24"/>
                  <a:gd name="T2" fmla="*/ 84 w 13"/>
                  <a:gd name="T3" fmla="*/ 171 h 24"/>
                  <a:gd name="T4" fmla="*/ 0 60000 65536"/>
                  <a:gd name="T5" fmla="*/ 0 60000 65536"/>
                  <a:gd name="T6" fmla="*/ 0 w 13"/>
                  <a:gd name="T7" fmla="*/ 0 h 24"/>
                  <a:gd name="T8" fmla="*/ 13 w 13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24">
                    <a:moveTo>
                      <a:pt x="0" y="0"/>
                    </a:moveTo>
                    <a:cubicBezTo>
                      <a:pt x="5" y="9"/>
                      <a:pt x="11" y="15"/>
                      <a:pt x="13" y="2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0" name="Freeform 2328"/>
              <p:cNvSpPr/>
              <p:nvPr/>
            </p:nvSpPr>
            <p:spPr bwMode="auto">
              <a:xfrm>
                <a:off x="3585" y="2605"/>
                <a:ext cx="40" cy="38"/>
              </a:xfrm>
              <a:custGeom>
                <a:avLst/>
                <a:gdLst>
                  <a:gd name="T0" fmla="*/ 0 w 16"/>
                  <a:gd name="T1" fmla="*/ 0 h 14"/>
                  <a:gd name="T2" fmla="*/ 100 w 16"/>
                  <a:gd name="T3" fmla="*/ 103 h 14"/>
                  <a:gd name="T4" fmla="*/ 0 60000 65536"/>
                  <a:gd name="T5" fmla="*/ 0 60000 65536"/>
                  <a:gd name="T6" fmla="*/ 0 w 16"/>
                  <a:gd name="T7" fmla="*/ 0 h 14"/>
                  <a:gd name="T8" fmla="*/ 16 w 1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4">
                    <a:moveTo>
                      <a:pt x="0" y="0"/>
                    </a:moveTo>
                    <a:cubicBezTo>
                      <a:pt x="8" y="5"/>
                      <a:pt x="16" y="14"/>
                      <a:pt x="16" y="1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1" name="Freeform 2329"/>
              <p:cNvSpPr/>
              <p:nvPr/>
            </p:nvSpPr>
            <p:spPr bwMode="auto">
              <a:xfrm>
                <a:off x="3390" y="2840"/>
                <a:ext cx="10" cy="69"/>
              </a:xfrm>
              <a:custGeom>
                <a:avLst/>
                <a:gdLst>
                  <a:gd name="T0" fmla="*/ 0 w 4"/>
                  <a:gd name="T1" fmla="*/ 0 h 26"/>
                  <a:gd name="T2" fmla="*/ 13 w 4"/>
                  <a:gd name="T3" fmla="*/ 183 h 26"/>
                  <a:gd name="T4" fmla="*/ 0 60000 65536"/>
                  <a:gd name="T5" fmla="*/ 0 60000 65536"/>
                  <a:gd name="T6" fmla="*/ 0 w 4"/>
                  <a:gd name="T7" fmla="*/ 0 h 26"/>
                  <a:gd name="T8" fmla="*/ 4 w 4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6">
                    <a:moveTo>
                      <a:pt x="0" y="0"/>
                    </a:moveTo>
                    <a:cubicBezTo>
                      <a:pt x="4" y="8"/>
                      <a:pt x="4" y="22"/>
                      <a:pt x="2" y="26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2" name="Freeform 2330"/>
              <p:cNvSpPr/>
              <p:nvPr/>
            </p:nvSpPr>
            <p:spPr bwMode="auto">
              <a:xfrm>
                <a:off x="2978" y="2840"/>
                <a:ext cx="60" cy="37"/>
              </a:xfrm>
              <a:custGeom>
                <a:avLst/>
                <a:gdLst>
                  <a:gd name="T0" fmla="*/ 0 w 24"/>
                  <a:gd name="T1" fmla="*/ 98 h 14"/>
                  <a:gd name="T2" fmla="*/ 150 w 24"/>
                  <a:gd name="T3" fmla="*/ 0 h 14"/>
                  <a:gd name="T4" fmla="*/ 0 60000 65536"/>
                  <a:gd name="T5" fmla="*/ 0 60000 65536"/>
                  <a:gd name="T6" fmla="*/ 0 w 24"/>
                  <a:gd name="T7" fmla="*/ 0 h 14"/>
                  <a:gd name="T8" fmla="*/ 24 w 24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14">
                    <a:moveTo>
                      <a:pt x="0" y="14"/>
                    </a:moveTo>
                    <a:cubicBezTo>
                      <a:pt x="8" y="5"/>
                      <a:pt x="11" y="1"/>
                      <a:pt x="24" y="0"/>
                    </a:cubicBezTo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3" name="Freeform 2331"/>
              <p:cNvSpPr/>
              <p:nvPr/>
            </p:nvSpPr>
            <p:spPr bwMode="auto">
              <a:xfrm>
                <a:off x="2055" y="1373"/>
                <a:ext cx="68" cy="48"/>
              </a:xfrm>
              <a:custGeom>
                <a:avLst/>
                <a:gdLst>
                  <a:gd name="T0" fmla="*/ 0 w 27"/>
                  <a:gd name="T1" fmla="*/ 0 h 18"/>
                  <a:gd name="T2" fmla="*/ 171 w 27"/>
                  <a:gd name="T3" fmla="*/ 128 h 18"/>
                  <a:gd name="T4" fmla="*/ 0 60000 65536"/>
                  <a:gd name="T5" fmla="*/ 0 60000 65536"/>
                  <a:gd name="T6" fmla="*/ 0 w 27"/>
                  <a:gd name="T7" fmla="*/ 0 h 18"/>
                  <a:gd name="T8" fmla="*/ 27 w 27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18">
                    <a:moveTo>
                      <a:pt x="0" y="0"/>
                    </a:moveTo>
                    <a:cubicBezTo>
                      <a:pt x="6" y="13"/>
                      <a:pt x="17" y="17"/>
                      <a:pt x="27" y="18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4" name="Freeform 2332"/>
              <p:cNvSpPr/>
              <p:nvPr/>
            </p:nvSpPr>
            <p:spPr bwMode="auto">
              <a:xfrm>
                <a:off x="2100" y="1395"/>
                <a:ext cx="403" cy="1261"/>
              </a:xfrm>
              <a:custGeom>
                <a:avLst/>
                <a:gdLst>
                  <a:gd name="T0" fmla="*/ 1001 w 161"/>
                  <a:gd name="T1" fmla="*/ 3290 h 473"/>
                  <a:gd name="T2" fmla="*/ 964 w 161"/>
                  <a:gd name="T3" fmla="*/ 3263 h 473"/>
                  <a:gd name="T4" fmla="*/ 984 w 161"/>
                  <a:gd name="T5" fmla="*/ 3220 h 473"/>
                  <a:gd name="T6" fmla="*/ 783 w 161"/>
                  <a:gd name="T7" fmla="*/ 3220 h 473"/>
                  <a:gd name="T8" fmla="*/ 451 w 161"/>
                  <a:gd name="T9" fmla="*/ 2949 h 473"/>
                  <a:gd name="T10" fmla="*/ 275 w 161"/>
                  <a:gd name="T11" fmla="*/ 2709 h 473"/>
                  <a:gd name="T12" fmla="*/ 150 w 161"/>
                  <a:gd name="T13" fmla="*/ 2394 h 473"/>
                  <a:gd name="T14" fmla="*/ 113 w 161"/>
                  <a:gd name="T15" fmla="*/ 2159 h 473"/>
                  <a:gd name="T16" fmla="*/ 108 w 161"/>
                  <a:gd name="T17" fmla="*/ 1903 h 473"/>
                  <a:gd name="T18" fmla="*/ 125 w 161"/>
                  <a:gd name="T19" fmla="*/ 1728 h 473"/>
                  <a:gd name="T20" fmla="*/ 163 w 161"/>
                  <a:gd name="T21" fmla="*/ 1514 h 473"/>
                  <a:gd name="T22" fmla="*/ 195 w 161"/>
                  <a:gd name="T23" fmla="*/ 1421 h 473"/>
                  <a:gd name="T24" fmla="*/ 233 w 161"/>
                  <a:gd name="T25" fmla="*/ 1165 h 473"/>
                  <a:gd name="T26" fmla="*/ 245 w 161"/>
                  <a:gd name="T27" fmla="*/ 1002 h 473"/>
                  <a:gd name="T28" fmla="*/ 270 w 161"/>
                  <a:gd name="T29" fmla="*/ 802 h 473"/>
                  <a:gd name="T30" fmla="*/ 258 w 161"/>
                  <a:gd name="T31" fmla="*/ 541 h 473"/>
                  <a:gd name="T32" fmla="*/ 270 w 161"/>
                  <a:gd name="T33" fmla="*/ 243 h 473"/>
                  <a:gd name="T34" fmla="*/ 250 w 161"/>
                  <a:gd name="T35" fmla="*/ 56 h 473"/>
                  <a:gd name="T36" fmla="*/ 138 w 161"/>
                  <a:gd name="T37" fmla="*/ 0 h 473"/>
                  <a:gd name="T38" fmla="*/ 175 w 161"/>
                  <a:gd name="T39" fmla="*/ 99 h 473"/>
                  <a:gd name="T40" fmla="*/ 188 w 161"/>
                  <a:gd name="T41" fmla="*/ 349 h 473"/>
                  <a:gd name="T42" fmla="*/ 170 w 161"/>
                  <a:gd name="T43" fmla="*/ 512 h 473"/>
                  <a:gd name="T44" fmla="*/ 170 w 161"/>
                  <a:gd name="T45" fmla="*/ 696 h 473"/>
                  <a:gd name="T46" fmla="*/ 163 w 161"/>
                  <a:gd name="T47" fmla="*/ 810 h 473"/>
                  <a:gd name="T48" fmla="*/ 138 w 161"/>
                  <a:gd name="T49" fmla="*/ 989 h 473"/>
                  <a:gd name="T50" fmla="*/ 133 w 161"/>
                  <a:gd name="T51" fmla="*/ 1258 h 473"/>
                  <a:gd name="T52" fmla="*/ 83 w 161"/>
                  <a:gd name="T53" fmla="*/ 1437 h 473"/>
                  <a:gd name="T54" fmla="*/ 75 w 161"/>
                  <a:gd name="T55" fmla="*/ 1608 h 473"/>
                  <a:gd name="T56" fmla="*/ 58 w 161"/>
                  <a:gd name="T57" fmla="*/ 1762 h 473"/>
                  <a:gd name="T58" fmla="*/ 33 w 161"/>
                  <a:gd name="T59" fmla="*/ 1983 h 473"/>
                  <a:gd name="T60" fmla="*/ 8 w 161"/>
                  <a:gd name="T61" fmla="*/ 2197 h 473"/>
                  <a:gd name="T62" fmla="*/ 38 w 161"/>
                  <a:gd name="T63" fmla="*/ 2295 h 473"/>
                  <a:gd name="T64" fmla="*/ 100 w 161"/>
                  <a:gd name="T65" fmla="*/ 2543 h 473"/>
                  <a:gd name="T66" fmla="*/ 220 w 161"/>
                  <a:gd name="T67" fmla="*/ 2773 h 473"/>
                  <a:gd name="T68" fmla="*/ 320 w 161"/>
                  <a:gd name="T69" fmla="*/ 2957 h 473"/>
                  <a:gd name="T70" fmla="*/ 421 w 161"/>
                  <a:gd name="T71" fmla="*/ 3063 h 473"/>
                  <a:gd name="T72" fmla="*/ 508 w 161"/>
                  <a:gd name="T73" fmla="*/ 3170 h 473"/>
                  <a:gd name="T74" fmla="*/ 946 w 161"/>
                  <a:gd name="T75" fmla="*/ 3332 h 473"/>
                  <a:gd name="T76" fmla="*/ 1009 w 161"/>
                  <a:gd name="T77" fmla="*/ 3290 h 473"/>
                  <a:gd name="T78" fmla="*/ 1001 w 161"/>
                  <a:gd name="T79" fmla="*/ 3290 h 4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1"/>
                  <a:gd name="T121" fmla="*/ 0 h 473"/>
                  <a:gd name="T122" fmla="*/ 161 w 161"/>
                  <a:gd name="T123" fmla="*/ 473 h 4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1" h="473">
                    <a:moveTo>
                      <a:pt x="160" y="463"/>
                    </a:moveTo>
                    <a:cubicBezTo>
                      <a:pt x="157" y="464"/>
                      <a:pt x="154" y="462"/>
                      <a:pt x="154" y="459"/>
                    </a:cubicBezTo>
                    <a:cubicBezTo>
                      <a:pt x="153" y="456"/>
                      <a:pt x="154" y="453"/>
                      <a:pt x="157" y="453"/>
                    </a:cubicBezTo>
                    <a:cubicBezTo>
                      <a:pt x="157" y="453"/>
                      <a:pt x="140" y="458"/>
                      <a:pt x="125" y="453"/>
                    </a:cubicBezTo>
                    <a:cubicBezTo>
                      <a:pt x="110" y="448"/>
                      <a:pt x="79" y="422"/>
                      <a:pt x="72" y="415"/>
                    </a:cubicBezTo>
                    <a:cubicBezTo>
                      <a:pt x="65" y="408"/>
                      <a:pt x="52" y="385"/>
                      <a:pt x="44" y="381"/>
                    </a:cubicBezTo>
                    <a:cubicBezTo>
                      <a:pt x="35" y="378"/>
                      <a:pt x="22" y="346"/>
                      <a:pt x="24" y="337"/>
                    </a:cubicBezTo>
                    <a:cubicBezTo>
                      <a:pt x="25" y="329"/>
                      <a:pt x="22" y="310"/>
                      <a:pt x="18" y="304"/>
                    </a:cubicBezTo>
                    <a:cubicBezTo>
                      <a:pt x="15" y="297"/>
                      <a:pt x="13" y="273"/>
                      <a:pt x="17" y="268"/>
                    </a:cubicBezTo>
                    <a:cubicBezTo>
                      <a:pt x="21" y="262"/>
                      <a:pt x="21" y="248"/>
                      <a:pt x="20" y="243"/>
                    </a:cubicBezTo>
                    <a:cubicBezTo>
                      <a:pt x="20" y="237"/>
                      <a:pt x="24" y="217"/>
                      <a:pt x="26" y="213"/>
                    </a:cubicBezTo>
                    <a:cubicBezTo>
                      <a:pt x="28" y="209"/>
                      <a:pt x="31" y="207"/>
                      <a:pt x="31" y="200"/>
                    </a:cubicBezTo>
                    <a:cubicBezTo>
                      <a:pt x="31" y="192"/>
                      <a:pt x="29" y="172"/>
                      <a:pt x="37" y="164"/>
                    </a:cubicBezTo>
                    <a:cubicBezTo>
                      <a:pt x="44" y="155"/>
                      <a:pt x="40" y="149"/>
                      <a:pt x="39" y="141"/>
                    </a:cubicBezTo>
                    <a:cubicBezTo>
                      <a:pt x="37" y="133"/>
                      <a:pt x="39" y="125"/>
                      <a:pt x="43" y="113"/>
                    </a:cubicBezTo>
                    <a:cubicBezTo>
                      <a:pt x="47" y="102"/>
                      <a:pt x="37" y="89"/>
                      <a:pt x="41" y="76"/>
                    </a:cubicBezTo>
                    <a:cubicBezTo>
                      <a:pt x="44" y="62"/>
                      <a:pt x="44" y="45"/>
                      <a:pt x="43" y="34"/>
                    </a:cubicBezTo>
                    <a:cubicBezTo>
                      <a:pt x="42" y="27"/>
                      <a:pt x="41" y="15"/>
                      <a:pt x="40" y="8"/>
                    </a:cubicBezTo>
                    <a:cubicBezTo>
                      <a:pt x="34" y="7"/>
                      <a:pt x="28" y="4"/>
                      <a:pt x="22" y="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24"/>
                      <a:pt x="30" y="37"/>
                      <a:pt x="30" y="49"/>
                    </a:cubicBezTo>
                    <a:cubicBezTo>
                      <a:pt x="30" y="57"/>
                      <a:pt x="27" y="66"/>
                      <a:pt x="27" y="72"/>
                    </a:cubicBezTo>
                    <a:cubicBezTo>
                      <a:pt x="26" y="80"/>
                      <a:pt x="27" y="89"/>
                      <a:pt x="27" y="98"/>
                    </a:cubicBezTo>
                    <a:cubicBezTo>
                      <a:pt x="26" y="105"/>
                      <a:pt x="26" y="111"/>
                      <a:pt x="26" y="114"/>
                    </a:cubicBezTo>
                    <a:cubicBezTo>
                      <a:pt x="26" y="117"/>
                      <a:pt x="23" y="128"/>
                      <a:pt x="22" y="139"/>
                    </a:cubicBezTo>
                    <a:cubicBezTo>
                      <a:pt x="21" y="154"/>
                      <a:pt x="23" y="170"/>
                      <a:pt x="21" y="177"/>
                    </a:cubicBezTo>
                    <a:cubicBezTo>
                      <a:pt x="20" y="181"/>
                      <a:pt x="14" y="192"/>
                      <a:pt x="13" y="202"/>
                    </a:cubicBezTo>
                    <a:cubicBezTo>
                      <a:pt x="11" y="210"/>
                      <a:pt x="14" y="218"/>
                      <a:pt x="12" y="226"/>
                    </a:cubicBezTo>
                    <a:cubicBezTo>
                      <a:pt x="11" y="235"/>
                      <a:pt x="9" y="243"/>
                      <a:pt x="9" y="248"/>
                    </a:cubicBezTo>
                    <a:cubicBezTo>
                      <a:pt x="8" y="254"/>
                      <a:pt x="6" y="267"/>
                      <a:pt x="5" y="279"/>
                    </a:cubicBezTo>
                    <a:cubicBezTo>
                      <a:pt x="4" y="292"/>
                      <a:pt x="0" y="303"/>
                      <a:pt x="1" y="309"/>
                    </a:cubicBezTo>
                    <a:cubicBezTo>
                      <a:pt x="2" y="313"/>
                      <a:pt x="6" y="319"/>
                      <a:pt x="6" y="323"/>
                    </a:cubicBezTo>
                    <a:cubicBezTo>
                      <a:pt x="8" y="335"/>
                      <a:pt x="10" y="348"/>
                      <a:pt x="16" y="358"/>
                    </a:cubicBezTo>
                    <a:cubicBezTo>
                      <a:pt x="24" y="371"/>
                      <a:pt x="28" y="385"/>
                      <a:pt x="35" y="390"/>
                    </a:cubicBezTo>
                    <a:cubicBezTo>
                      <a:pt x="39" y="392"/>
                      <a:pt x="43" y="405"/>
                      <a:pt x="51" y="416"/>
                    </a:cubicBezTo>
                    <a:cubicBezTo>
                      <a:pt x="56" y="422"/>
                      <a:pt x="62" y="424"/>
                      <a:pt x="67" y="431"/>
                    </a:cubicBezTo>
                    <a:cubicBezTo>
                      <a:pt x="72" y="437"/>
                      <a:pt x="77" y="442"/>
                      <a:pt x="81" y="446"/>
                    </a:cubicBezTo>
                    <a:cubicBezTo>
                      <a:pt x="99" y="463"/>
                      <a:pt x="137" y="473"/>
                      <a:pt x="151" y="469"/>
                    </a:cubicBezTo>
                    <a:cubicBezTo>
                      <a:pt x="159" y="468"/>
                      <a:pt x="161" y="465"/>
                      <a:pt x="161" y="463"/>
                    </a:cubicBezTo>
                    <a:cubicBezTo>
                      <a:pt x="161" y="463"/>
                      <a:pt x="160" y="463"/>
                      <a:pt x="160" y="46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5" name="Freeform 2333"/>
              <p:cNvSpPr/>
              <p:nvPr/>
            </p:nvSpPr>
            <p:spPr bwMode="auto">
              <a:xfrm>
                <a:off x="3283" y="2648"/>
                <a:ext cx="17" cy="59"/>
              </a:xfrm>
              <a:custGeom>
                <a:avLst/>
                <a:gdLst>
                  <a:gd name="T0" fmla="*/ 41 w 7"/>
                  <a:gd name="T1" fmla="*/ 0 h 22"/>
                  <a:gd name="T2" fmla="*/ 41 w 7"/>
                  <a:gd name="T3" fmla="*/ 158 h 22"/>
                  <a:gd name="T4" fmla="*/ 0 60000 65536"/>
                  <a:gd name="T5" fmla="*/ 0 60000 65536"/>
                  <a:gd name="T6" fmla="*/ 0 w 7"/>
                  <a:gd name="T7" fmla="*/ 0 h 22"/>
                  <a:gd name="T8" fmla="*/ 7 w 7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2">
                    <a:moveTo>
                      <a:pt x="7" y="0"/>
                    </a:moveTo>
                    <a:cubicBezTo>
                      <a:pt x="0" y="6"/>
                      <a:pt x="7" y="22"/>
                      <a:pt x="7" y="2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6" name="Freeform 2334"/>
              <p:cNvSpPr/>
              <p:nvPr/>
            </p:nvSpPr>
            <p:spPr bwMode="auto">
              <a:xfrm>
                <a:off x="2750" y="2917"/>
                <a:ext cx="33" cy="54"/>
              </a:xfrm>
              <a:custGeom>
                <a:avLst/>
                <a:gdLst>
                  <a:gd name="T0" fmla="*/ 0 w 13"/>
                  <a:gd name="T1" fmla="*/ 0 h 20"/>
                  <a:gd name="T2" fmla="*/ 84 w 13"/>
                  <a:gd name="T3" fmla="*/ 146 h 20"/>
                  <a:gd name="T4" fmla="*/ 0 60000 65536"/>
                  <a:gd name="T5" fmla="*/ 0 60000 65536"/>
                  <a:gd name="T6" fmla="*/ 0 w 13"/>
                  <a:gd name="T7" fmla="*/ 0 h 20"/>
                  <a:gd name="T8" fmla="*/ 13 w 13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20">
                    <a:moveTo>
                      <a:pt x="0" y="0"/>
                    </a:moveTo>
                    <a:cubicBezTo>
                      <a:pt x="5" y="12"/>
                      <a:pt x="13" y="20"/>
                      <a:pt x="13" y="20"/>
                    </a:cubicBezTo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7" name="Freeform 2335"/>
              <p:cNvSpPr/>
              <p:nvPr/>
            </p:nvSpPr>
            <p:spPr bwMode="auto">
              <a:xfrm>
                <a:off x="3450" y="2520"/>
                <a:ext cx="28" cy="40"/>
              </a:xfrm>
              <a:custGeom>
                <a:avLst/>
                <a:gdLst>
                  <a:gd name="T0" fmla="*/ 0 w 11"/>
                  <a:gd name="T1" fmla="*/ 0 h 15"/>
                  <a:gd name="T2" fmla="*/ 71 w 11"/>
                  <a:gd name="T3" fmla="*/ 107 h 15"/>
                  <a:gd name="T4" fmla="*/ 0 60000 65536"/>
                  <a:gd name="T5" fmla="*/ 0 60000 65536"/>
                  <a:gd name="T6" fmla="*/ 0 w 11"/>
                  <a:gd name="T7" fmla="*/ 0 h 15"/>
                  <a:gd name="T8" fmla="*/ 11 w 11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5">
                    <a:moveTo>
                      <a:pt x="0" y="0"/>
                    </a:moveTo>
                    <a:cubicBezTo>
                      <a:pt x="2" y="6"/>
                      <a:pt x="5" y="12"/>
                      <a:pt x="11" y="1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8" name="Freeform 2336"/>
              <p:cNvSpPr/>
              <p:nvPr/>
            </p:nvSpPr>
            <p:spPr bwMode="auto">
              <a:xfrm>
                <a:off x="2888" y="1019"/>
                <a:ext cx="765" cy="1717"/>
              </a:xfrm>
              <a:custGeom>
                <a:avLst/>
                <a:gdLst>
                  <a:gd name="T0" fmla="*/ 0 w 306"/>
                  <a:gd name="T1" fmla="*/ 4101 h 644"/>
                  <a:gd name="T2" fmla="*/ 388 w 306"/>
                  <a:gd name="T3" fmla="*/ 4202 h 644"/>
                  <a:gd name="T4" fmla="*/ 655 w 306"/>
                  <a:gd name="T5" fmla="*/ 4356 h 644"/>
                  <a:gd name="T6" fmla="*/ 875 w 306"/>
                  <a:gd name="T7" fmla="*/ 4506 h 644"/>
                  <a:gd name="T8" fmla="*/ 1438 w 306"/>
                  <a:gd name="T9" fmla="*/ 4335 h 644"/>
                  <a:gd name="T10" fmla="*/ 1625 w 306"/>
                  <a:gd name="T11" fmla="*/ 4194 h 644"/>
                  <a:gd name="T12" fmla="*/ 1733 w 306"/>
                  <a:gd name="T13" fmla="*/ 3967 h 644"/>
                  <a:gd name="T14" fmla="*/ 1808 w 306"/>
                  <a:gd name="T15" fmla="*/ 3626 h 644"/>
                  <a:gd name="T16" fmla="*/ 1795 w 306"/>
                  <a:gd name="T17" fmla="*/ 3285 h 644"/>
                  <a:gd name="T18" fmla="*/ 1758 w 306"/>
                  <a:gd name="T19" fmla="*/ 2986 h 644"/>
                  <a:gd name="T20" fmla="*/ 1663 w 306"/>
                  <a:gd name="T21" fmla="*/ 2730 h 644"/>
                  <a:gd name="T22" fmla="*/ 1588 w 306"/>
                  <a:gd name="T23" fmla="*/ 2416 h 644"/>
                  <a:gd name="T24" fmla="*/ 1580 w 306"/>
                  <a:gd name="T25" fmla="*/ 2098 h 644"/>
                  <a:gd name="T26" fmla="*/ 1538 w 306"/>
                  <a:gd name="T27" fmla="*/ 1749 h 644"/>
                  <a:gd name="T28" fmla="*/ 1500 w 306"/>
                  <a:gd name="T29" fmla="*/ 1437 h 644"/>
                  <a:gd name="T30" fmla="*/ 1500 w 306"/>
                  <a:gd name="T31" fmla="*/ 1152 h 644"/>
                  <a:gd name="T32" fmla="*/ 1538 w 306"/>
                  <a:gd name="T33" fmla="*/ 930 h 644"/>
                  <a:gd name="T34" fmla="*/ 1563 w 306"/>
                  <a:gd name="T35" fmla="*/ 640 h 644"/>
                  <a:gd name="T36" fmla="*/ 1575 w 306"/>
                  <a:gd name="T37" fmla="*/ 291 h 644"/>
                  <a:gd name="T38" fmla="*/ 1575 w 306"/>
                  <a:gd name="T39" fmla="*/ 291 h 644"/>
                  <a:gd name="T40" fmla="*/ 1575 w 306"/>
                  <a:gd name="T41" fmla="*/ 248 h 644"/>
                  <a:gd name="T42" fmla="*/ 1600 w 306"/>
                  <a:gd name="T43" fmla="*/ 8 h 644"/>
                  <a:gd name="T44" fmla="*/ 1600 w 306"/>
                  <a:gd name="T45" fmla="*/ 8 h 644"/>
                  <a:gd name="T46" fmla="*/ 1600 w 306"/>
                  <a:gd name="T47" fmla="*/ 8 h 644"/>
                  <a:gd name="T48" fmla="*/ 1638 w 306"/>
                  <a:gd name="T49" fmla="*/ 200 h 644"/>
                  <a:gd name="T50" fmla="*/ 1645 w 306"/>
                  <a:gd name="T51" fmla="*/ 440 h 644"/>
                  <a:gd name="T52" fmla="*/ 1638 w 306"/>
                  <a:gd name="T53" fmla="*/ 661 h 644"/>
                  <a:gd name="T54" fmla="*/ 1625 w 306"/>
                  <a:gd name="T55" fmla="*/ 866 h 644"/>
                  <a:gd name="T56" fmla="*/ 1613 w 306"/>
                  <a:gd name="T57" fmla="*/ 960 h 644"/>
                  <a:gd name="T58" fmla="*/ 1613 w 306"/>
                  <a:gd name="T59" fmla="*/ 1101 h 644"/>
                  <a:gd name="T60" fmla="*/ 1568 w 306"/>
                  <a:gd name="T61" fmla="*/ 1288 h 644"/>
                  <a:gd name="T62" fmla="*/ 1588 w 306"/>
                  <a:gd name="T63" fmla="*/ 1429 h 644"/>
                  <a:gd name="T64" fmla="*/ 1613 w 306"/>
                  <a:gd name="T65" fmla="*/ 1565 h 644"/>
                  <a:gd name="T66" fmla="*/ 1633 w 306"/>
                  <a:gd name="T67" fmla="*/ 1741 h 644"/>
                  <a:gd name="T68" fmla="*/ 1638 w 306"/>
                  <a:gd name="T69" fmla="*/ 1949 h 644"/>
                  <a:gd name="T70" fmla="*/ 1663 w 306"/>
                  <a:gd name="T71" fmla="*/ 2141 h 644"/>
                  <a:gd name="T72" fmla="*/ 1688 w 306"/>
                  <a:gd name="T73" fmla="*/ 2309 h 644"/>
                  <a:gd name="T74" fmla="*/ 1700 w 306"/>
                  <a:gd name="T75" fmla="*/ 2466 h 644"/>
                  <a:gd name="T76" fmla="*/ 1738 w 306"/>
                  <a:gd name="T77" fmla="*/ 2607 h 644"/>
                  <a:gd name="T78" fmla="*/ 1795 w 306"/>
                  <a:gd name="T79" fmla="*/ 2730 h 644"/>
                  <a:gd name="T80" fmla="*/ 1800 w 306"/>
                  <a:gd name="T81" fmla="*/ 2871 h 644"/>
                  <a:gd name="T82" fmla="*/ 1850 w 306"/>
                  <a:gd name="T83" fmla="*/ 3021 h 644"/>
                  <a:gd name="T84" fmla="*/ 1888 w 306"/>
                  <a:gd name="T85" fmla="*/ 3298 h 644"/>
                  <a:gd name="T86" fmla="*/ 1908 w 306"/>
                  <a:gd name="T87" fmla="*/ 3482 h 644"/>
                  <a:gd name="T88" fmla="*/ 1883 w 306"/>
                  <a:gd name="T89" fmla="*/ 3767 h 644"/>
                  <a:gd name="T90" fmla="*/ 1783 w 306"/>
                  <a:gd name="T91" fmla="*/ 4010 h 644"/>
                  <a:gd name="T92" fmla="*/ 1658 w 306"/>
                  <a:gd name="T93" fmla="*/ 4258 h 644"/>
                  <a:gd name="T94" fmla="*/ 1468 w 306"/>
                  <a:gd name="T95" fmla="*/ 4394 h 644"/>
                  <a:gd name="T96" fmla="*/ 1205 w 306"/>
                  <a:gd name="T97" fmla="*/ 4535 h 644"/>
                  <a:gd name="T98" fmla="*/ 933 w 306"/>
                  <a:gd name="T99" fmla="*/ 4570 h 644"/>
                  <a:gd name="T100" fmla="*/ 713 w 306"/>
                  <a:gd name="T101" fmla="*/ 4492 h 644"/>
                  <a:gd name="T102" fmla="*/ 538 w 306"/>
                  <a:gd name="T103" fmla="*/ 4399 h 644"/>
                  <a:gd name="T104" fmla="*/ 318 w 306"/>
                  <a:gd name="T105" fmla="*/ 4223 h 644"/>
                  <a:gd name="T106" fmla="*/ 0 w 306"/>
                  <a:gd name="T107" fmla="*/ 4101 h 6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6"/>
                  <a:gd name="T163" fmla="*/ 0 h 644"/>
                  <a:gd name="T164" fmla="*/ 306 w 306"/>
                  <a:gd name="T165" fmla="*/ 644 h 6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6" h="644">
                    <a:moveTo>
                      <a:pt x="0" y="577"/>
                    </a:moveTo>
                    <a:cubicBezTo>
                      <a:pt x="25" y="572"/>
                      <a:pt x="46" y="581"/>
                      <a:pt x="62" y="591"/>
                    </a:cubicBezTo>
                    <a:cubicBezTo>
                      <a:pt x="78" y="602"/>
                      <a:pt x="90" y="609"/>
                      <a:pt x="105" y="613"/>
                    </a:cubicBezTo>
                    <a:cubicBezTo>
                      <a:pt x="120" y="618"/>
                      <a:pt x="122" y="630"/>
                      <a:pt x="140" y="634"/>
                    </a:cubicBezTo>
                    <a:cubicBezTo>
                      <a:pt x="202" y="640"/>
                      <a:pt x="219" y="621"/>
                      <a:pt x="230" y="610"/>
                    </a:cubicBezTo>
                    <a:cubicBezTo>
                      <a:pt x="242" y="600"/>
                      <a:pt x="251" y="602"/>
                      <a:pt x="260" y="590"/>
                    </a:cubicBezTo>
                    <a:cubicBezTo>
                      <a:pt x="268" y="578"/>
                      <a:pt x="270" y="569"/>
                      <a:pt x="277" y="558"/>
                    </a:cubicBezTo>
                    <a:cubicBezTo>
                      <a:pt x="284" y="546"/>
                      <a:pt x="285" y="524"/>
                      <a:pt x="289" y="510"/>
                    </a:cubicBezTo>
                    <a:cubicBezTo>
                      <a:pt x="293" y="496"/>
                      <a:pt x="288" y="474"/>
                      <a:pt x="287" y="462"/>
                    </a:cubicBezTo>
                    <a:cubicBezTo>
                      <a:pt x="286" y="449"/>
                      <a:pt x="284" y="432"/>
                      <a:pt x="281" y="420"/>
                    </a:cubicBezTo>
                    <a:cubicBezTo>
                      <a:pt x="277" y="408"/>
                      <a:pt x="270" y="397"/>
                      <a:pt x="266" y="384"/>
                    </a:cubicBezTo>
                    <a:cubicBezTo>
                      <a:pt x="262" y="371"/>
                      <a:pt x="258" y="352"/>
                      <a:pt x="254" y="340"/>
                    </a:cubicBezTo>
                    <a:cubicBezTo>
                      <a:pt x="251" y="328"/>
                      <a:pt x="255" y="307"/>
                      <a:pt x="253" y="295"/>
                    </a:cubicBezTo>
                    <a:cubicBezTo>
                      <a:pt x="251" y="283"/>
                      <a:pt x="246" y="259"/>
                      <a:pt x="246" y="246"/>
                    </a:cubicBezTo>
                    <a:cubicBezTo>
                      <a:pt x="246" y="233"/>
                      <a:pt x="239" y="211"/>
                      <a:pt x="240" y="202"/>
                    </a:cubicBezTo>
                    <a:cubicBezTo>
                      <a:pt x="241" y="193"/>
                      <a:pt x="238" y="175"/>
                      <a:pt x="240" y="162"/>
                    </a:cubicBezTo>
                    <a:cubicBezTo>
                      <a:pt x="241" y="149"/>
                      <a:pt x="245" y="138"/>
                      <a:pt x="246" y="131"/>
                    </a:cubicBezTo>
                    <a:cubicBezTo>
                      <a:pt x="246" y="124"/>
                      <a:pt x="249" y="99"/>
                      <a:pt x="250" y="90"/>
                    </a:cubicBezTo>
                    <a:cubicBezTo>
                      <a:pt x="251" y="80"/>
                      <a:pt x="256" y="52"/>
                      <a:pt x="252" y="41"/>
                    </a:cubicBezTo>
                    <a:cubicBezTo>
                      <a:pt x="252" y="41"/>
                      <a:pt x="252" y="41"/>
                      <a:pt x="252" y="41"/>
                    </a:cubicBezTo>
                    <a:cubicBezTo>
                      <a:pt x="252" y="39"/>
                      <a:pt x="252" y="36"/>
                      <a:pt x="252" y="35"/>
                    </a:cubicBezTo>
                    <a:cubicBezTo>
                      <a:pt x="259" y="31"/>
                      <a:pt x="258" y="6"/>
                      <a:pt x="256" y="1"/>
                    </a:cubicBezTo>
                    <a:cubicBezTo>
                      <a:pt x="258" y="0"/>
                      <a:pt x="254" y="3"/>
                      <a:pt x="256" y="1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62" y="22"/>
                      <a:pt x="262" y="28"/>
                    </a:cubicBezTo>
                    <a:cubicBezTo>
                      <a:pt x="261" y="33"/>
                      <a:pt x="263" y="53"/>
                      <a:pt x="263" y="62"/>
                    </a:cubicBezTo>
                    <a:cubicBezTo>
                      <a:pt x="262" y="70"/>
                      <a:pt x="264" y="88"/>
                      <a:pt x="262" y="93"/>
                    </a:cubicBezTo>
                    <a:cubicBezTo>
                      <a:pt x="260" y="98"/>
                      <a:pt x="261" y="116"/>
                      <a:pt x="260" y="122"/>
                    </a:cubicBezTo>
                    <a:cubicBezTo>
                      <a:pt x="259" y="129"/>
                      <a:pt x="258" y="133"/>
                      <a:pt x="258" y="135"/>
                    </a:cubicBezTo>
                    <a:cubicBezTo>
                      <a:pt x="258" y="137"/>
                      <a:pt x="260" y="146"/>
                      <a:pt x="258" y="155"/>
                    </a:cubicBezTo>
                    <a:cubicBezTo>
                      <a:pt x="257" y="164"/>
                      <a:pt x="251" y="176"/>
                      <a:pt x="251" y="181"/>
                    </a:cubicBezTo>
                    <a:cubicBezTo>
                      <a:pt x="251" y="186"/>
                      <a:pt x="254" y="196"/>
                      <a:pt x="254" y="201"/>
                    </a:cubicBezTo>
                    <a:cubicBezTo>
                      <a:pt x="254" y="206"/>
                      <a:pt x="258" y="215"/>
                      <a:pt x="258" y="220"/>
                    </a:cubicBezTo>
                    <a:cubicBezTo>
                      <a:pt x="258" y="225"/>
                      <a:pt x="261" y="238"/>
                      <a:pt x="261" y="245"/>
                    </a:cubicBezTo>
                    <a:cubicBezTo>
                      <a:pt x="261" y="254"/>
                      <a:pt x="262" y="265"/>
                      <a:pt x="262" y="274"/>
                    </a:cubicBezTo>
                    <a:cubicBezTo>
                      <a:pt x="262" y="282"/>
                      <a:pt x="265" y="293"/>
                      <a:pt x="266" y="301"/>
                    </a:cubicBezTo>
                    <a:cubicBezTo>
                      <a:pt x="267" y="309"/>
                      <a:pt x="269" y="318"/>
                      <a:pt x="270" y="325"/>
                    </a:cubicBezTo>
                    <a:cubicBezTo>
                      <a:pt x="271" y="331"/>
                      <a:pt x="270" y="336"/>
                      <a:pt x="272" y="347"/>
                    </a:cubicBezTo>
                    <a:cubicBezTo>
                      <a:pt x="274" y="357"/>
                      <a:pt x="277" y="363"/>
                      <a:pt x="278" y="367"/>
                    </a:cubicBezTo>
                    <a:cubicBezTo>
                      <a:pt x="279" y="372"/>
                      <a:pt x="284" y="374"/>
                      <a:pt x="287" y="384"/>
                    </a:cubicBezTo>
                    <a:cubicBezTo>
                      <a:pt x="289" y="395"/>
                      <a:pt x="286" y="398"/>
                      <a:pt x="288" y="404"/>
                    </a:cubicBezTo>
                    <a:cubicBezTo>
                      <a:pt x="290" y="410"/>
                      <a:pt x="294" y="417"/>
                      <a:pt x="296" y="425"/>
                    </a:cubicBezTo>
                    <a:cubicBezTo>
                      <a:pt x="298" y="433"/>
                      <a:pt x="302" y="457"/>
                      <a:pt x="302" y="464"/>
                    </a:cubicBezTo>
                    <a:cubicBezTo>
                      <a:pt x="303" y="471"/>
                      <a:pt x="306" y="482"/>
                      <a:pt x="305" y="490"/>
                    </a:cubicBezTo>
                    <a:cubicBezTo>
                      <a:pt x="305" y="499"/>
                      <a:pt x="304" y="517"/>
                      <a:pt x="301" y="530"/>
                    </a:cubicBezTo>
                    <a:cubicBezTo>
                      <a:pt x="298" y="543"/>
                      <a:pt x="289" y="556"/>
                      <a:pt x="285" y="564"/>
                    </a:cubicBezTo>
                    <a:cubicBezTo>
                      <a:pt x="281" y="572"/>
                      <a:pt x="274" y="592"/>
                      <a:pt x="265" y="599"/>
                    </a:cubicBezTo>
                    <a:cubicBezTo>
                      <a:pt x="256" y="605"/>
                      <a:pt x="241" y="609"/>
                      <a:pt x="235" y="618"/>
                    </a:cubicBezTo>
                    <a:cubicBezTo>
                      <a:pt x="223" y="632"/>
                      <a:pt x="204" y="632"/>
                      <a:pt x="193" y="638"/>
                    </a:cubicBezTo>
                    <a:cubicBezTo>
                      <a:pt x="183" y="643"/>
                      <a:pt x="167" y="643"/>
                      <a:pt x="149" y="643"/>
                    </a:cubicBezTo>
                    <a:cubicBezTo>
                      <a:pt x="131" y="643"/>
                      <a:pt x="122" y="644"/>
                      <a:pt x="114" y="632"/>
                    </a:cubicBezTo>
                    <a:cubicBezTo>
                      <a:pt x="106" y="621"/>
                      <a:pt x="95" y="629"/>
                      <a:pt x="86" y="619"/>
                    </a:cubicBezTo>
                    <a:cubicBezTo>
                      <a:pt x="77" y="609"/>
                      <a:pt x="65" y="606"/>
                      <a:pt x="51" y="594"/>
                    </a:cubicBezTo>
                    <a:cubicBezTo>
                      <a:pt x="37" y="583"/>
                      <a:pt x="13" y="577"/>
                      <a:pt x="0" y="57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69" name="Freeform 2337"/>
              <p:cNvSpPr/>
              <p:nvPr/>
            </p:nvSpPr>
            <p:spPr bwMode="auto">
              <a:xfrm>
                <a:off x="3390" y="2611"/>
                <a:ext cx="18" cy="34"/>
              </a:xfrm>
              <a:custGeom>
                <a:avLst/>
                <a:gdLst>
                  <a:gd name="T0" fmla="*/ 0 w 7"/>
                  <a:gd name="T1" fmla="*/ 0 h 13"/>
                  <a:gd name="T2" fmla="*/ 46 w 7"/>
                  <a:gd name="T3" fmla="*/ 89 h 13"/>
                  <a:gd name="T4" fmla="*/ 0 60000 65536"/>
                  <a:gd name="T5" fmla="*/ 0 60000 65536"/>
                  <a:gd name="T6" fmla="*/ 0 w 7"/>
                  <a:gd name="T7" fmla="*/ 0 h 13"/>
                  <a:gd name="T8" fmla="*/ 7 w 7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3">
                    <a:moveTo>
                      <a:pt x="0" y="0"/>
                    </a:moveTo>
                    <a:cubicBezTo>
                      <a:pt x="0" y="6"/>
                      <a:pt x="5" y="9"/>
                      <a:pt x="7" y="13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0" name="Freeform 2338"/>
              <p:cNvSpPr/>
              <p:nvPr/>
            </p:nvSpPr>
            <p:spPr bwMode="auto">
              <a:xfrm>
                <a:off x="3213" y="1184"/>
                <a:ext cx="60" cy="19"/>
              </a:xfrm>
              <a:custGeom>
                <a:avLst/>
                <a:gdLst>
                  <a:gd name="T0" fmla="*/ 0 w 24"/>
                  <a:gd name="T1" fmla="*/ 8 h 7"/>
                  <a:gd name="T2" fmla="*/ 150 w 24"/>
                  <a:gd name="T3" fmla="*/ 52 h 7"/>
                  <a:gd name="T4" fmla="*/ 0 60000 65536"/>
                  <a:gd name="T5" fmla="*/ 0 60000 65536"/>
                  <a:gd name="T6" fmla="*/ 0 w 24"/>
                  <a:gd name="T7" fmla="*/ 0 h 7"/>
                  <a:gd name="T8" fmla="*/ 24 w 2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7">
                    <a:moveTo>
                      <a:pt x="0" y="1"/>
                    </a:moveTo>
                    <a:cubicBezTo>
                      <a:pt x="11" y="0"/>
                      <a:pt x="21" y="4"/>
                      <a:pt x="24" y="7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1" name="Freeform 2339"/>
              <p:cNvSpPr/>
              <p:nvPr/>
            </p:nvSpPr>
            <p:spPr bwMode="auto">
              <a:xfrm>
                <a:off x="3265" y="1091"/>
                <a:ext cx="65" cy="13"/>
              </a:xfrm>
              <a:custGeom>
                <a:avLst/>
                <a:gdLst>
                  <a:gd name="T0" fmla="*/ 0 w 26"/>
                  <a:gd name="T1" fmla="*/ 34 h 5"/>
                  <a:gd name="T2" fmla="*/ 163 w 26"/>
                  <a:gd name="T3" fmla="*/ 26 h 5"/>
                  <a:gd name="T4" fmla="*/ 0 60000 65536"/>
                  <a:gd name="T5" fmla="*/ 0 60000 65536"/>
                  <a:gd name="T6" fmla="*/ 0 w 26"/>
                  <a:gd name="T7" fmla="*/ 0 h 5"/>
                  <a:gd name="T8" fmla="*/ 26 w 26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">
                    <a:moveTo>
                      <a:pt x="0" y="5"/>
                    </a:moveTo>
                    <a:cubicBezTo>
                      <a:pt x="16" y="0"/>
                      <a:pt x="26" y="4"/>
                      <a:pt x="26" y="4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2" name="Freeform 2340"/>
              <p:cNvSpPr/>
              <p:nvPr/>
            </p:nvSpPr>
            <p:spPr bwMode="auto">
              <a:xfrm>
                <a:off x="3298" y="1011"/>
                <a:ext cx="60" cy="13"/>
              </a:xfrm>
              <a:custGeom>
                <a:avLst/>
                <a:gdLst>
                  <a:gd name="T0" fmla="*/ 150 w 24"/>
                  <a:gd name="T1" fmla="*/ 13 h 5"/>
                  <a:gd name="T2" fmla="*/ 0 w 24"/>
                  <a:gd name="T3" fmla="*/ 34 h 5"/>
                  <a:gd name="T4" fmla="*/ 0 60000 65536"/>
                  <a:gd name="T5" fmla="*/ 0 60000 65536"/>
                  <a:gd name="T6" fmla="*/ 0 w 24"/>
                  <a:gd name="T7" fmla="*/ 0 h 5"/>
                  <a:gd name="T8" fmla="*/ 24 w 2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">
                    <a:moveTo>
                      <a:pt x="24" y="2"/>
                    </a:moveTo>
                    <a:cubicBezTo>
                      <a:pt x="24" y="2"/>
                      <a:pt x="16" y="0"/>
                      <a:pt x="0" y="5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3" name="Freeform 2341"/>
              <p:cNvSpPr/>
              <p:nvPr/>
            </p:nvSpPr>
            <p:spPr bwMode="auto">
              <a:xfrm>
                <a:off x="3470" y="1248"/>
                <a:ext cx="18" cy="3"/>
              </a:xfrm>
              <a:custGeom>
                <a:avLst/>
                <a:gdLst>
                  <a:gd name="T0" fmla="*/ 0 w 7"/>
                  <a:gd name="T1" fmla="*/ 9 h 1"/>
                  <a:gd name="T2" fmla="*/ 46 w 7"/>
                  <a:gd name="T3" fmla="*/ 0 h 1"/>
                  <a:gd name="T4" fmla="*/ 0 60000 65536"/>
                  <a:gd name="T5" fmla="*/ 0 60000 65536"/>
                  <a:gd name="T6" fmla="*/ 0 w 7"/>
                  <a:gd name="T7" fmla="*/ 0 h 1"/>
                  <a:gd name="T8" fmla="*/ 7 w 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">
                    <a:moveTo>
                      <a:pt x="0" y="1"/>
                    </a:moveTo>
                    <a:cubicBezTo>
                      <a:pt x="4" y="0"/>
                      <a:pt x="7" y="0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4" name="Freeform 2342"/>
              <p:cNvSpPr/>
              <p:nvPr/>
            </p:nvSpPr>
            <p:spPr bwMode="auto">
              <a:xfrm>
                <a:off x="3348" y="1379"/>
                <a:ext cx="15" cy="42"/>
              </a:xfrm>
              <a:custGeom>
                <a:avLst/>
                <a:gdLst>
                  <a:gd name="T0" fmla="*/ 0 w 6"/>
                  <a:gd name="T1" fmla="*/ 0 h 16"/>
                  <a:gd name="T2" fmla="*/ 20 w 6"/>
                  <a:gd name="T3" fmla="*/ 110 h 16"/>
                  <a:gd name="T4" fmla="*/ 0 60000 65536"/>
                  <a:gd name="T5" fmla="*/ 0 60000 65536"/>
                  <a:gd name="T6" fmla="*/ 0 w 6"/>
                  <a:gd name="T7" fmla="*/ 0 h 16"/>
                  <a:gd name="T8" fmla="*/ 6 w 6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6">
                    <a:moveTo>
                      <a:pt x="0" y="0"/>
                    </a:moveTo>
                    <a:cubicBezTo>
                      <a:pt x="3" y="3"/>
                      <a:pt x="6" y="12"/>
                      <a:pt x="3" y="16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5" name="Freeform 2343"/>
              <p:cNvSpPr/>
              <p:nvPr/>
            </p:nvSpPr>
            <p:spPr bwMode="auto">
              <a:xfrm>
                <a:off x="2005" y="875"/>
                <a:ext cx="1753" cy="2568"/>
              </a:xfrm>
              <a:custGeom>
                <a:avLst/>
                <a:gdLst>
                  <a:gd name="T0" fmla="*/ 4296 w 701"/>
                  <a:gd name="T1" fmla="*/ 3541 h 963"/>
                  <a:gd name="T2" fmla="*/ 4171 w 701"/>
                  <a:gd name="T3" fmla="*/ 2936 h 963"/>
                  <a:gd name="T4" fmla="*/ 4064 w 701"/>
                  <a:gd name="T5" fmla="*/ 2219 h 963"/>
                  <a:gd name="T6" fmla="*/ 4026 w 701"/>
                  <a:gd name="T7" fmla="*/ 1693 h 963"/>
                  <a:gd name="T8" fmla="*/ 4046 w 701"/>
                  <a:gd name="T9" fmla="*/ 1109 h 963"/>
                  <a:gd name="T10" fmla="*/ 4014 w 701"/>
                  <a:gd name="T11" fmla="*/ 448 h 963"/>
                  <a:gd name="T12" fmla="*/ 3651 w 701"/>
                  <a:gd name="T13" fmla="*/ 35 h 963"/>
                  <a:gd name="T14" fmla="*/ 3238 w 701"/>
                  <a:gd name="T15" fmla="*/ 405 h 963"/>
                  <a:gd name="T16" fmla="*/ 3021 w 701"/>
                  <a:gd name="T17" fmla="*/ 832 h 963"/>
                  <a:gd name="T18" fmla="*/ 2663 w 701"/>
                  <a:gd name="T19" fmla="*/ 1160 h 963"/>
                  <a:gd name="T20" fmla="*/ 2046 w 701"/>
                  <a:gd name="T21" fmla="*/ 1245 h 963"/>
                  <a:gd name="T22" fmla="*/ 1470 w 701"/>
                  <a:gd name="T23" fmla="*/ 1187 h 963"/>
                  <a:gd name="T24" fmla="*/ 1008 w 701"/>
                  <a:gd name="T25" fmla="*/ 853 h 963"/>
                  <a:gd name="T26" fmla="*/ 438 w 701"/>
                  <a:gd name="T27" fmla="*/ 597 h 963"/>
                  <a:gd name="T28" fmla="*/ 138 w 701"/>
                  <a:gd name="T29" fmla="*/ 904 h 963"/>
                  <a:gd name="T30" fmla="*/ 170 w 701"/>
                  <a:gd name="T31" fmla="*/ 1821 h 963"/>
                  <a:gd name="T32" fmla="*/ 138 w 701"/>
                  <a:gd name="T33" fmla="*/ 2611 h 963"/>
                  <a:gd name="T34" fmla="*/ 83 w 701"/>
                  <a:gd name="T35" fmla="*/ 3392 h 963"/>
                  <a:gd name="T36" fmla="*/ 283 w 701"/>
                  <a:gd name="T37" fmla="*/ 4339 h 963"/>
                  <a:gd name="T38" fmla="*/ 1013 w 701"/>
                  <a:gd name="T39" fmla="*/ 5000 h 963"/>
                  <a:gd name="T40" fmla="*/ 1250 w 701"/>
                  <a:gd name="T41" fmla="*/ 4680 h 963"/>
                  <a:gd name="T42" fmla="*/ 1200 w 701"/>
                  <a:gd name="T43" fmla="*/ 4651 h 963"/>
                  <a:gd name="T44" fmla="*/ 1295 w 701"/>
                  <a:gd name="T45" fmla="*/ 4616 h 963"/>
                  <a:gd name="T46" fmla="*/ 988 w 701"/>
                  <a:gd name="T47" fmla="*/ 3912 h 963"/>
                  <a:gd name="T48" fmla="*/ 808 w 701"/>
                  <a:gd name="T49" fmla="*/ 3293 h 963"/>
                  <a:gd name="T50" fmla="*/ 783 w 701"/>
                  <a:gd name="T51" fmla="*/ 2603 h 963"/>
                  <a:gd name="T52" fmla="*/ 825 w 701"/>
                  <a:gd name="T53" fmla="*/ 1963 h 963"/>
                  <a:gd name="T54" fmla="*/ 1100 w 701"/>
                  <a:gd name="T55" fmla="*/ 1885 h 963"/>
                  <a:gd name="T56" fmla="*/ 1763 w 701"/>
                  <a:gd name="T57" fmla="*/ 2048 h 963"/>
                  <a:gd name="T58" fmla="*/ 2351 w 701"/>
                  <a:gd name="T59" fmla="*/ 2056 h 963"/>
                  <a:gd name="T60" fmla="*/ 2933 w 701"/>
                  <a:gd name="T61" fmla="*/ 1899 h 963"/>
                  <a:gd name="T62" fmla="*/ 3383 w 701"/>
                  <a:gd name="T63" fmla="*/ 1451 h 963"/>
                  <a:gd name="T64" fmla="*/ 3426 w 701"/>
                  <a:gd name="T65" fmla="*/ 1992 h 963"/>
                  <a:gd name="T66" fmla="*/ 3514 w 701"/>
                  <a:gd name="T67" fmla="*/ 2717 h 963"/>
                  <a:gd name="T68" fmla="*/ 3609 w 701"/>
                  <a:gd name="T69" fmla="*/ 3299 h 963"/>
                  <a:gd name="T70" fmla="*/ 3651 w 701"/>
                  <a:gd name="T71" fmla="*/ 3635 h 963"/>
                  <a:gd name="T72" fmla="*/ 3726 w 701"/>
                  <a:gd name="T73" fmla="*/ 3989 h 963"/>
                  <a:gd name="T74" fmla="*/ 3614 w 701"/>
                  <a:gd name="T75" fmla="*/ 4387 h 963"/>
                  <a:gd name="T76" fmla="*/ 3458 w 701"/>
                  <a:gd name="T77" fmla="*/ 4621 h 963"/>
                  <a:gd name="T78" fmla="*/ 2863 w 701"/>
                  <a:gd name="T79" fmla="*/ 4637 h 963"/>
                  <a:gd name="T80" fmla="*/ 1863 w 701"/>
                  <a:gd name="T81" fmla="*/ 5448 h 963"/>
                  <a:gd name="T82" fmla="*/ 2038 w 701"/>
                  <a:gd name="T83" fmla="*/ 6499 h 963"/>
                  <a:gd name="T84" fmla="*/ 2301 w 701"/>
                  <a:gd name="T85" fmla="*/ 6771 h 963"/>
                  <a:gd name="T86" fmla="*/ 2613 w 701"/>
                  <a:gd name="T87" fmla="*/ 5811 h 963"/>
                  <a:gd name="T88" fmla="*/ 2571 w 701"/>
                  <a:gd name="T89" fmla="*/ 5240 h 963"/>
                  <a:gd name="T90" fmla="*/ 3476 w 701"/>
                  <a:gd name="T91" fmla="*/ 5427 h 963"/>
                  <a:gd name="T92" fmla="*/ 4051 w 701"/>
                  <a:gd name="T93" fmla="*/ 4715 h 963"/>
                  <a:gd name="T94" fmla="*/ 4339 w 701"/>
                  <a:gd name="T95" fmla="*/ 3912 h 9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1"/>
                  <a:gd name="T145" fmla="*/ 0 h 963"/>
                  <a:gd name="T146" fmla="*/ 701 w 701"/>
                  <a:gd name="T147" fmla="*/ 963 h 9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1" h="963">
                    <a:moveTo>
                      <a:pt x="694" y="550"/>
                    </a:moveTo>
                    <a:cubicBezTo>
                      <a:pt x="699" y="541"/>
                      <a:pt x="697" y="507"/>
                      <a:pt x="687" y="498"/>
                    </a:cubicBezTo>
                    <a:cubicBezTo>
                      <a:pt x="692" y="492"/>
                      <a:pt x="688" y="457"/>
                      <a:pt x="674" y="453"/>
                    </a:cubicBezTo>
                    <a:cubicBezTo>
                      <a:pt x="678" y="450"/>
                      <a:pt x="680" y="422"/>
                      <a:pt x="667" y="413"/>
                    </a:cubicBezTo>
                    <a:cubicBezTo>
                      <a:pt x="670" y="401"/>
                      <a:pt x="664" y="366"/>
                      <a:pt x="655" y="365"/>
                    </a:cubicBezTo>
                    <a:cubicBezTo>
                      <a:pt x="663" y="357"/>
                      <a:pt x="655" y="323"/>
                      <a:pt x="650" y="312"/>
                    </a:cubicBezTo>
                    <a:cubicBezTo>
                      <a:pt x="654" y="309"/>
                      <a:pt x="656" y="278"/>
                      <a:pt x="649" y="275"/>
                    </a:cubicBezTo>
                    <a:cubicBezTo>
                      <a:pt x="655" y="266"/>
                      <a:pt x="647" y="244"/>
                      <a:pt x="644" y="238"/>
                    </a:cubicBezTo>
                    <a:cubicBezTo>
                      <a:pt x="650" y="231"/>
                      <a:pt x="648" y="213"/>
                      <a:pt x="644" y="199"/>
                    </a:cubicBezTo>
                    <a:cubicBezTo>
                      <a:pt x="650" y="199"/>
                      <a:pt x="656" y="166"/>
                      <a:pt x="647" y="156"/>
                    </a:cubicBezTo>
                    <a:cubicBezTo>
                      <a:pt x="656" y="149"/>
                      <a:pt x="654" y="112"/>
                      <a:pt x="643" y="110"/>
                    </a:cubicBezTo>
                    <a:cubicBezTo>
                      <a:pt x="650" y="101"/>
                      <a:pt x="651" y="72"/>
                      <a:pt x="642" y="63"/>
                    </a:cubicBezTo>
                    <a:cubicBezTo>
                      <a:pt x="647" y="50"/>
                      <a:pt x="625" y="13"/>
                      <a:pt x="612" y="6"/>
                    </a:cubicBezTo>
                    <a:cubicBezTo>
                      <a:pt x="599" y="0"/>
                      <a:pt x="589" y="5"/>
                      <a:pt x="584" y="5"/>
                    </a:cubicBezTo>
                    <a:cubicBezTo>
                      <a:pt x="573" y="3"/>
                      <a:pt x="564" y="1"/>
                      <a:pt x="547" y="10"/>
                    </a:cubicBezTo>
                    <a:cubicBezTo>
                      <a:pt x="519" y="23"/>
                      <a:pt x="515" y="48"/>
                      <a:pt x="518" y="57"/>
                    </a:cubicBezTo>
                    <a:cubicBezTo>
                      <a:pt x="512" y="57"/>
                      <a:pt x="496" y="78"/>
                      <a:pt x="504" y="87"/>
                    </a:cubicBezTo>
                    <a:cubicBezTo>
                      <a:pt x="494" y="87"/>
                      <a:pt x="482" y="103"/>
                      <a:pt x="483" y="117"/>
                    </a:cubicBezTo>
                    <a:cubicBezTo>
                      <a:pt x="473" y="121"/>
                      <a:pt x="462" y="133"/>
                      <a:pt x="464" y="144"/>
                    </a:cubicBezTo>
                    <a:cubicBezTo>
                      <a:pt x="452" y="141"/>
                      <a:pt x="433" y="156"/>
                      <a:pt x="426" y="163"/>
                    </a:cubicBezTo>
                    <a:cubicBezTo>
                      <a:pt x="412" y="153"/>
                      <a:pt x="380" y="162"/>
                      <a:pt x="375" y="169"/>
                    </a:cubicBezTo>
                    <a:cubicBezTo>
                      <a:pt x="365" y="161"/>
                      <a:pt x="329" y="168"/>
                      <a:pt x="327" y="175"/>
                    </a:cubicBezTo>
                    <a:cubicBezTo>
                      <a:pt x="313" y="166"/>
                      <a:pt x="293" y="167"/>
                      <a:pt x="278" y="174"/>
                    </a:cubicBezTo>
                    <a:cubicBezTo>
                      <a:pt x="275" y="165"/>
                      <a:pt x="243" y="159"/>
                      <a:pt x="235" y="167"/>
                    </a:cubicBezTo>
                    <a:cubicBezTo>
                      <a:pt x="225" y="153"/>
                      <a:pt x="203" y="141"/>
                      <a:pt x="193" y="145"/>
                    </a:cubicBezTo>
                    <a:cubicBezTo>
                      <a:pt x="192" y="137"/>
                      <a:pt x="173" y="121"/>
                      <a:pt x="161" y="120"/>
                    </a:cubicBezTo>
                    <a:cubicBezTo>
                      <a:pt x="152" y="109"/>
                      <a:pt x="136" y="93"/>
                      <a:pt x="122" y="95"/>
                    </a:cubicBezTo>
                    <a:cubicBezTo>
                      <a:pt x="104" y="74"/>
                      <a:pt x="74" y="82"/>
                      <a:pt x="70" y="84"/>
                    </a:cubicBezTo>
                    <a:cubicBezTo>
                      <a:pt x="67" y="87"/>
                      <a:pt x="61" y="93"/>
                      <a:pt x="55" y="95"/>
                    </a:cubicBezTo>
                    <a:cubicBezTo>
                      <a:pt x="42" y="99"/>
                      <a:pt x="28" y="109"/>
                      <a:pt x="22" y="127"/>
                    </a:cubicBezTo>
                    <a:cubicBezTo>
                      <a:pt x="16" y="144"/>
                      <a:pt x="9" y="168"/>
                      <a:pt x="22" y="189"/>
                    </a:cubicBezTo>
                    <a:cubicBezTo>
                      <a:pt x="14" y="202"/>
                      <a:pt x="15" y="247"/>
                      <a:pt x="27" y="256"/>
                    </a:cubicBezTo>
                    <a:cubicBezTo>
                      <a:pt x="16" y="269"/>
                      <a:pt x="23" y="295"/>
                      <a:pt x="28" y="309"/>
                    </a:cubicBezTo>
                    <a:cubicBezTo>
                      <a:pt x="16" y="319"/>
                      <a:pt x="16" y="359"/>
                      <a:pt x="22" y="367"/>
                    </a:cubicBezTo>
                    <a:cubicBezTo>
                      <a:pt x="8" y="376"/>
                      <a:pt x="9" y="406"/>
                      <a:pt x="16" y="422"/>
                    </a:cubicBezTo>
                    <a:cubicBezTo>
                      <a:pt x="2" y="435"/>
                      <a:pt x="3" y="464"/>
                      <a:pt x="13" y="477"/>
                    </a:cubicBezTo>
                    <a:cubicBezTo>
                      <a:pt x="2" y="491"/>
                      <a:pt x="0" y="529"/>
                      <a:pt x="17" y="540"/>
                    </a:cubicBezTo>
                    <a:cubicBezTo>
                      <a:pt x="13" y="567"/>
                      <a:pt x="30" y="600"/>
                      <a:pt x="45" y="610"/>
                    </a:cubicBezTo>
                    <a:cubicBezTo>
                      <a:pt x="42" y="630"/>
                      <a:pt x="63" y="668"/>
                      <a:pt x="89" y="668"/>
                    </a:cubicBezTo>
                    <a:cubicBezTo>
                      <a:pt x="94" y="687"/>
                      <a:pt x="135" y="718"/>
                      <a:pt x="162" y="703"/>
                    </a:cubicBezTo>
                    <a:cubicBezTo>
                      <a:pt x="183" y="690"/>
                      <a:pt x="181" y="682"/>
                      <a:pt x="189" y="670"/>
                    </a:cubicBezTo>
                    <a:cubicBezTo>
                      <a:pt x="192" y="666"/>
                      <a:pt x="196" y="662"/>
                      <a:pt x="200" y="658"/>
                    </a:cubicBezTo>
                    <a:cubicBezTo>
                      <a:pt x="199" y="658"/>
                      <a:pt x="199" y="658"/>
                      <a:pt x="198" y="658"/>
                    </a:cubicBezTo>
                    <a:cubicBezTo>
                      <a:pt x="195" y="659"/>
                      <a:pt x="192" y="657"/>
                      <a:pt x="192" y="654"/>
                    </a:cubicBezTo>
                    <a:cubicBezTo>
                      <a:pt x="191" y="651"/>
                      <a:pt x="192" y="648"/>
                      <a:pt x="195" y="648"/>
                    </a:cubicBezTo>
                    <a:cubicBezTo>
                      <a:pt x="199" y="646"/>
                      <a:pt x="203" y="647"/>
                      <a:pt x="207" y="649"/>
                    </a:cubicBezTo>
                    <a:cubicBezTo>
                      <a:pt x="211" y="642"/>
                      <a:pt x="216" y="634"/>
                      <a:pt x="218" y="622"/>
                    </a:cubicBezTo>
                    <a:cubicBezTo>
                      <a:pt x="222" y="595"/>
                      <a:pt x="179" y="554"/>
                      <a:pt x="158" y="550"/>
                    </a:cubicBezTo>
                    <a:cubicBezTo>
                      <a:pt x="149" y="538"/>
                      <a:pt x="138" y="517"/>
                      <a:pt x="127" y="508"/>
                    </a:cubicBezTo>
                    <a:cubicBezTo>
                      <a:pt x="138" y="489"/>
                      <a:pt x="129" y="463"/>
                      <a:pt x="129" y="463"/>
                    </a:cubicBezTo>
                    <a:cubicBezTo>
                      <a:pt x="131" y="444"/>
                      <a:pt x="132" y="432"/>
                      <a:pt x="125" y="415"/>
                    </a:cubicBezTo>
                    <a:cubicBezTo>
                      <a:pt x="134" y="401"/>
                      <a:pt x="133" y="377"/>
                      <a:pt x="125" y="366"/>
                    </a:cubicBezTo>
                    <a:cubicBezTo>
                      <a:pt x="133" y="355"/>
                      <a:pt x="137" y="328"/>
                      <a:pt x="133" y="315"/>
                    </a:cubicBezTo>
                    <a:cubicBezTo>
                      <a:pt x="136" y="302"/>
                      <a:pt x="137" y="291"/>
                      <a:pt x="132" y="276"/>
                    </a:cubicBezTo>
                    <a:cubicBezTo>
                      <a:pt x="142" y="265"/>
                      <a:pt x="132" y="241"/>
                      <a:pt x="128" y="232"/>
                    </a:cubicBezTo>
                    <a:cubicBezTo>
                      <a:pt x="135" y="242"/>
                      <a:pt x="148" y="264"/>
                      <a:pt x="176" y="265"/>
                    </a:cubicBezTo>
                    <a:cubicBezTo>
                      <a:pt x="200" y="285"/>
                      <a:pt x="207" y="280"/>
                      <a:pt x="227" y="282"/>
                    </a:cubicBezTo>
                    <a:cubicBezTo>
                      <a:pt x="233" y="295"/>
                      <a:pt x="272" y="296"/>
                      <a:pt x="282" y="288"/>
                    </a:cubicBezTo>
                    <a:cubicBezTo>
                      <a:pt x="288" y="297"/>
                      <a:pt x="321" y="305"/>
                      <a:pt x="331" y="291"/>
                    </a:cubicBezTo>
                    <a:cubicBezTo>
                      <a:pt x="336" y="294"/>
                      <a:pt x="366" y="302"/>
                      <a:pt x="376" y="289"/>
                    </a:cubicBezTo>
                    <a:cubicBezTo>
                      <a:pt x="384" y="292"/>
                      <a:pt x="413" y="294"/>
                      <a:pt x="422" y="278"/>
                    </a:cubicBezTo>
                    <a:cubicBezTo>
                      <a:pt x="432" y="281"/>
                      <a:pt x="457" y="278"/>
                      <a:pt x="469" y="267"/>
                    </a:cubicBezTo>
                    <a:cubicBezTo>
                      <a:pt x="475" y="274"/>
                      <a:pt x="509" y="250"/>
                      <a:pt x="509" y="239"/>
                    </a:cubicBezTo>
                    <a:cubicBezTo>
                      <a:pt x="514" y="247"/>
                      <a:pt x="537" y="217"/>
                      <a:pt x="541" y="204"/>
                    </a:cubicBezTo>
                    <a:cubicBezTo>
                      <a:pt x="541" y="204"/>
                      <a:pt x="534" y="232"/>
                      <a:pt x="541" y="235"/>
                    </a:cubicBezTo>
                    <a:cubicBezTo>
                      <a:pt x="536" y="238"/>
                      <a:pt x="538" y="275"/>
                      <a:pt x="548" y="280"/>
                    </a:cubicBezTo>
                    <a:cubicBezTo>
                      <a:pt x="541" y="287"/>
                      <a:pt x="547" y="323"/>
                      <a:pt x="556" y="326"/>
                    </a:cubicBezTo>
                    <a:cubicBezTo>
                      <a:pt x="550" y="333"/>
                      <a:pt x="549" y="371"/>
                      <a:pt x="562" y="382"/>
                    </a:cubicBezTo>
                    <a:cubicBezTo>
                      <a:pt x="556" y="397"/>
                      <a:pt x="558" y="421"/>
                      <a:pt x="566" y="425"/>
                    </a:cubicBezTo>
                    <a:cubicBezTo>
                      <a:pt x="562" y="432"/>
                      <a:pt x="564" y="464"/>
                      <a:pt x="577" y="464"/>
                    </a:cubicBezTo>
                    <a:cubicBezTo>
                      <a:pt x="568" y="469"/>
                      <a:pt x="577" y="500"/>
                      <a:pt x="587" y="498"/>
                    </a:cubicBezTo>
                    <a:cubicBezTo>
                      <a:pt x="587" y="498"/>
                      <a:pt x="583" y="504"/>
                      <a:pt x="584" y="511"/>
                    </a:cubicBezTo>
                    <a:cubicBezTo>
                      <a:pt x="585" y="519"/>
                      <a:pt x="589" y="528"/>
                      <a:pt x="595" y="532"/>
                    </a:cubicBezTo>
                    <a:cubicBezTo>
                      <a:pt x="590" y="534"/>
                      <a:pt x="588" y="557"/>
                      <a:pt x="596" y="561"/>
                    </a:cubicBezTo>
                    <a:cubicBezTo>
                      <a:pt x="590" y="560"/>
                      <a:pt x="583" y="584"/>
                      <a:pt x="584" y="592"/>
                    </a:cubicBezTo>
                    <a:cubicBezTo>
                      <a:pt x="579" y="595"/>
                      <a:pt x="574" y="605"/>
                      <a:pt x="578" y="617"/>
                    </a:cubicBezTo>
                    <a:cubicBezTo>
                      <a:pt x="566" y="616"/>
                      <a:pt x="551" y="638"/>
                      <a:pt x="554" y="650"/>
                    </a:cubicBezTo>
                    <a:cubicBezTo>
                      <a:pt x="553" y="650"/>
                      <a:pt x="553" y="650"/>
                      <a:pt x="553" y="650"/>
                    </a:cubicBezTo>
                    <a:cubicBezTo>
                      <a:pt x="545" y="649"/>
                      <a:pt x="525" y="659"/>
                      <a:pt x="517" y="666"/>
                    </a:cubicBezTo>
                    <a:cubicBezTo>
                      <a:pt x="498" y="654"/>
                      <a:pt x="492" y="661"/>
                      <a:pt x="458" y="652"/>
                    </a:cubicBezTo>
                    <a:cubicBezTo>
                      <a:pt x="424" y="643"/>
                      <a:pt x="395" y="598"/>
                      <a:pt x="328" y="646"/>
                    </a:cubicBezTo>
                    <a:cubicBezTo>
                      <a:pt x="271" y="686"/>
                      <a:pt x="287" y="743"/>
                      <a:pt x="298" y="766"/>
                    </a:cubicBezTo>
                    <a:cubicBezTo>
                      <a:pt x="293" y="773"/>
                      <a:pt x="285" y="796"/>
                      <a:pt x="285" y="831"/>
                    </a:cubicBezTo>
                    <a:cubicBezTo>
                      <a:pt x="285" y="861"/>
                      <a:pt x="315" y="899"/>
                      <a:pt x="326" y="914"/>
                    </a:cubicBezTo>
                    <a:cubicBezTo>
                      <a:pt x="339" y="930"/>
                      <a:pt x="347" y="940"/>
                      <a:pt x="347" y="952"/>
                    </a:cubicBezTo>
                    <a:cubicBezTo>
                      <a:pt x="347" y="962"/>
                      <a:pt x="368" y="963"/>
                      <a:pt x="368" y="952"/>
                    </a:cubicBezTo>
                    <a:cubicBezTo>
                      <a:pt x="368" y="938"/>
                      <a:pt x="372" y="932"/>
                      <a:pt x="388" y="909"/>
                    </a:cubicBezTo>
                    <a:cubicBezTo>
                      <a:pt x="405" y="886"/>
                      <a:pt x="419" y="852"/>
                      <a:pt x="418" y="817"/>
                    </a:cubicBezTo>
                    <a:cubicBezTo>
                      <a:pt x="418" y="798"/>
                      <a:pt x="406" y="794"/>
                      <a:pt x="412" y="779"/>
                    </a:cubicBezTo>
                    <a:cubicBezTo>
                      <a:pt x="421" y="758"/>
                      <a:pt x="415" y="750"/>
                      <a:pt x="411" y="737"/>
                    </a:cubicBezTo>
                    <a:cubicBezTo>
                      <a:pt x="421" y="734"/>
                      <a:pt x="459" y="761"/>
                      <a:pt x="483" y="768"/>
                    </a:cubicBezTo>
                    <a:cubicBezTo>
                      <a:pt x="508" y="774"/>
                      <a:pt x="547" y="776"/>
                      <a:pt x="556" y="763"/>
                    </a:cubicBezTo>
                    <a:cubicBezTo>
                      <a:pt x="564" y="766"/>
                      <a:pt x="614" y="731"/>
                      <a:pt x="609" y="712"/>
                    </a:cubicBezTo>
                    <a:cubicBezTo>
                      <a:pt x="625" y="717"/>
                      <a:pt x="657" y="686"/>
                      <a:pt x="648" y="663"/>
                    </a:cubicBezTo>
                    <a:cubicBezTo>
                      <a:pt x="663" y="665"/>
                      <a:pt x="687" y="623"/>
                      <a:pt x="685" y="600"/>
                    </a:cubicBezTo>
                    <a:cubicBezTo>
                      <a:pt x="692" y="601"/>
                      <a:pt x="701" y="561"/>
                      <a:pt x="694" y="550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6" name="Freeform 2344"/>
              <p:cNvSpPr/>
              <p:nvPr/>
            </p:nvSpPr>
            <p:spPr bwMode="auto">
              <a:xfrm>
                <a:off x="2128" y="880"/>
                <a:ext cx="1335" cy="645"/>
              </a:xfrm>
              <a:custGeom>
                <a:avLst/>
                <a:gdLst>
                  <a:gd name="T0" fmla="*/ 3308 w 534"/>
                  <a:gd name="T1" fmla="*/ 107 h 242"/>
                  <a:gd name="T2" fmla="*/ 3213 w 534"/>
                  <a:gd name="T3" fmla="*/ 349 h 242"/>
                  <a:gd name="T4" fmla="*/ 3163 w 534"/>
                  <a:gd name="T5" fmla="*/ 533 h 242"/>
                  <a:gd name="T6" fmla="*/ 3118 w 534"/>
                  <a:gd name="T7" fmla="*/ 746 h 242"/>
                  <a:gd name="T8" fmla="*/ 3043 w 534"/>
                  <a:gd name="T9" fmla="*/ 944 h 242"/>
                  <a:gd name="T10" fmla="*/ 2943 w 534"/>
                  <a:gd name="T11" fmla="*/ 1079 h 242"/>
                  <a:gd name="T12" fmla="*/ 2863 w 534"/>
                  <a:gd name="T13" fmla="*/ 1306 h 242"/>
                  <a:gd name="T14" fmla="*/ 2793 w 534"/>
                  <a:gd name="T15" fmla="*/ 1399 h 242"/>
                  <a:gd name="T16" fmla="*/ 2563 w 534"/>
                  <a:gd name="T17" fmla="*/ 1562 h 242"/>
                  <a:gd name="T18" fmla="*/ 2338 w 534"/>
                  <a:gd name="T19" fmla="*/ 1668 h 242"/>
                  <a:gd name="T20" fmla="*/ 2050 w 534"/>
                  <a:gd name="T21" fmla="*/ 1706 h 242"/>
                  <a:gd name="T22" fmla="*/ 1768 w 534"/>
                  <a:gd name="T23" fmla="*/ 1719 h 242"/>
                  <a:gd name="T24" fmla="*/ 1488 w 534"/>
                  <a:gd name="T25" fmla="*/ 1690 h 242"/>
                  <a:gd name="T26" fmla="*/ 1230 w 534"/>
                  <a:gd name="T27" fmla="*/ 1655 h 242"/>
                  <a:gd name="T28" fmla="*/ 1088 w 534"/>
                  <a:gd name="T29" fmla="*/ 1570 h 242"/>
                  <a:gd name="T30" fmla="*/ 913 w 534"/>
                  <a:gd name="T31" fmla="*/ 1485 h 242"/>
                  <a:gd name="T32" fmla="*/ 643 w 534"/>
                  <a:gd name="T33" fmla="*/ 1186 h 242"/>
                  <a:gd name="T34" fmla="*/ 438 w 534"/>
                  <a:gd name="T35" fmla="*/ 1029 h 242"/>
                  <a:gd name="T36" fmla="*/ 208 w 534"/>
                  <a:gd name="T37" fmla="*/ 824 h 242"/>
                  <a:gd name="T38" fmla="*/ 25 w 534"/>
                  <a:gd name="T39" fmla="*/ 704 h 242"/>
                  <a:gd name="T40" fmla="*/ 0 w 534"/>
                  <a:gd name="T41" fmla="*/ 674 h 242"/>
                  <a:gd name="T42" fmla="*/ 38 w 534"/>
                  <a:gd name="T43" fmla="*/ 661 h 242"/>
                  <a:gd name="T44" fmla="*/ 113 w 534"/>
                  <a:gd name="T45" fmla="*/ 605 h 242"/>
                  <a:gd name="T46" fmla="*/ 350 w 534"/>
                  <a:gd name="T47" fmla="*/ 776 h 242"/>
                  <a:gd name="T48" fmla="*/ 475 w 534"/>
                  <a:gd name="T49" fmla="*/ 874 h 242"/>
                  <a:gd name="T50" fmla="*/ 605 w 534"/>
                  <a:gd name="T51" fmla="*/ 960 h 242"/>
                  <a:gd name="T52" fmla="*/ 713 w 534"/>
                  <a:gd name="T53" fmla="*/ 1066 h 242"/>
                  <a:gd name="T54" fmla="*/ 868 w 534"/>
                  <a:gd name="T55" fmla="*/ 1285 h 242"/>
                  <a:gd name="T56" fmla="*/ 1000 w 534"/>
                  <a:gd name="T57" fmla="*/ 1399 h 242"/>
                  <a:gd name="T58" fmla="*/ 1193 w 534"/>
                  <a:gd name="T59" fmla="*/ 1442 h 242"/>
                  <a:gd name="T60" fmla="*/ 1380 w 534"/>
                  <a:gd name="T61" fmla="*/ 1557 h 242"/>
                  <a:gd name="T62" fmla="*/ 1555 w 534"/>
                  <a:gd name="T63" fmla="*/ 1549 h 242"/>
                  <a:gd name="T64" fmla="*/ 1755 w 534"/>
                  <a:gd name="T65" fmla="*/ 1591 h 242"/>
                  <a:gd name="T66" fmla="*/ 1880 w 534"/>
                  <a:gd name="T67" fmla="*/ 1557 h 242"/>
                  <a:gd name="T68" fmla="*/ 2118 w 534"/>
                  <a:gd name="T69" fmla="*/ 1535 h 242"/>
                  <a:gd name="T70" fmla="*/ 2343 w 534"/>
                  <a:gd name="T71" fmla="*/ 1493 h 242"/>
                  <a:gd name="T72" fmla="*/ 2543 w 534"/>
                  <a:gd name="T73" fmla="*/ 1434 h 242"/>
                  <a:gd name="T74" fmla="*/ 2750 w 534"/>
                  <a:gd name="T75" fmla="*/ 1263 h 242"/>
                  <a:gd name="T76" fmla="*/ 2855 w 534"/>
                  <a:gd name="T77" fmla="*/ 1109 h 242"/>
                  <a:gd name="T78" fmla="*/ 2955 w 534"/>
                  <a:gd name="T79" fmla="*/ 944 h 242"/>
                  <a:gd name="T80" fmla="*/ 3063 w 534"/>
                  <a:gd name="T81" fmla="*/ 690 h 242"/>
                  <a:gd name="T82" fmla="*/ 3138 w 534"/>
                  <a:gd name="T83" fmla="*/ 384 h 242"/>
                  <a:gd name="T84" fmla="*/ 3200 w 534"/>
                  <a:gd name="T85" fmla="*/ 213 h 242"/>
                  <a:gd name="T86" fmla="*/ 3263 w 534"/>
                  <a:gd name="T87" fmla="*/ 107 h 242"/>
                  <a:gd name="T88" fmla="*/ 3338 w 534"/>
                  <a:gd name="T89" fmla="*/ 35 h 242"/>
                  <a:gd name="T90" fmla="*/ 3308 w 534"/>
                  <a:gd name="T91" fmla="*/ 107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34"/>
                  <a:gd name="T139" fmla="*/ 0 h 242"/>
                  <a:gd name="T140" fmla="*/ 534 w 534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34" h="242">
                    <a:moveTo>
                      <a:pt x="529" y="15"/>
                    </a:moveTo>
                    <a:cubicBezTo>
                      <a:pt x="528" y="25"/>
                      <a:pt x="514" y="37"/>
                      <a:pt x="514" y="49"/>
                    </a:cubicBezTo>
                    <a:cubicBezTo>
                      <a:pt x="513" y="61"/>
                      <a:pt x="510" y="67"/>
                      <a:pt x="506" y="75"/>
                    </a:cubicBezTo>
                    <a:cubicBezTo>
                      <a:pt x="503" y="84"/>
                      <a:pt x="504" y="93"/>
                      <a:pt x="499" y="105"/>
                    </a:cubicBezTo>
                    <a:cubicBezTo>
                      <a:pt x="495" y="116"/>
                      <a:pt x="494" y="127"/>
                      <a:pt x="487" y="133"/>
                    </a:cubicBezTo>
                    <a:cubicBezTo>
                      <a:pt x="479" y="139"/>
                      <a:pt x="476" y="145"/>
                      <a:pt x="471" y="152"/>
                    </a:cubicBezTo>
                    <a:cubicBezTo>
                      <a:pt x="467" y="160"/>
                      <a:pt x="463" y="177"/>
                      <a:pt x="458" y="184"/>
                    </a:cubicBezTo>
                    <a:cubicBezTo>
                      <a:pt x="452" y="190"/>
                      <a:pt x="447" y="197"/>
                      <a:pt x="447" y="197"/>
                    </a:cubicBezTo>
                    <a:cubicBezTo>
                      <a:pt x="429" y="198"/>
                      <a:pt x="415" y="213"/>
                      <a:pt x="410" y="220"/>
                    </a:cubicBezTo>
                    <a:cubicBezTo>
                      <a:pt x="401" y="218"/>
                      <a:pt x="381" y="226"/>
                      <a:pt x="374" y="235"/>
                    </a:cubicBezTo>
                    <a:cubicBezTo>
                      <a:pt x="365" y="231"/>
                      <a:pt x="339" y="231"/>
                      <a:pt x="328" y="240"/>
                    </a:cubicBezTo>
                    <a:cubicBezTo>
                      <a:pt x="320" y="235"/>
                      <a:pt x="296" y="238"/>
                      <a:pt x="283" y="242"/>
                    </a:cubicBezTo>
                    <a:cubicBezTo>
                      <a:pt x="277" y="240"/>
                      <a:pt x="253" y="235"/>
                      <a:pt x="238" y="238"/>
                    </a:cubicBezTo>
                    <a:cubicBezTo>
                      <a:pt x="229" y="234"/>
                      <a:pt x="201" y="235"/>
                      <a:pt x="197" y="233"/>
                    </a:cubicBezTo>
                    <a:cubicBezTo>
                      <a:pt x="193" y="231"/>
                      <a:pt x="183" y="223"/>
                      <a:pt x="174" y="221"/>
                    </a:cubicBezTo>
                    <a:cubicBezTo>
                      <a:pt x="164" y="219"/>
                      <a:pt x="153" y="217"/>
                      <a:pt x="146" y="209"/>
                    </a:cubicBezTo>
                    <a:cubicBezTo>
                      <a:pt x="138" y="200"/>
                      <a:pt x="117" y="169"/>
                      <a:pt x="103" y="167"/>
                    </a:cubicBezTo>
                    <a:cubicBezTo>
                      <a:pt x="98" y="160"/>
                      <a:pt x="87" y="152"/>
                      <a:pt x="70" y="145"/>
                    </a:cubicBezTo>
                    <a:cubicBezTo>
                      <a:pt x="65" y="138"/>
                      <a:pt x="46" y="121"/>
                      <a:pt x="33" y="116"/>
                    </a:cubicBezTo>
                    <a:cubicBezTo>
                      <a:pt x="29" y="110"/>
                      <a:pt x="20" y="101"/>
                      <a:pt x="4" y="9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4" y="94"/>
                      <a:pt x="6" y="93"/>
                    </a:cubicBezTo>
                    <a:cubicBezTo>
                      <a:pt x="10" y="91"/>
                      <a:pt x="15" y="88"/>
                      <a:pt x="18" y="85"/>
                    </a:cubicBezTo>
                    <a:cubicBezTo>
                      <a:pt x="28" y="89"/>
                      <a:pt x="52" y="107"/>
                      <a:pt x="56" y="109"/>
                    </a:cubicBezTo>
                    <a:cubicBezTo>
                      <a:pt x="61" y="111"/>
                      <a:pt x="73" y="120"/>
                      <a:pt x="76" y="123"/>
                    </a:cubicBezTo>
                    <a:cubicBezTo>
                      <a:pt x="79" y="127"/>
                      <a:pt x="91" y="132"/>
                      <a:pt x="97" y="135"/>
                    </a:cubicBezTo>
                    <a:cubicBezTo>
                      <a:pt x="103" y="138"/>
                      <a:pt x="111" y="147"/>
                      <a:pt x="114" y="150"/>
                    </a:cubicBezTo>
                    <a:cubicBezTo>
                      <a:pt x="116" y="153"/>
                      <a:pt x="133" y="178"/>
                      <a:pt x="139" y="181"/>
                    </a:cubicBezTo>
                    <a:cubicBezTo>
                      <a:pt x="146" y="184"/>
                      <a:pt x="156" y="193"/>
                      <a:pt x="160" y="197"/>
                    </a:cubicBezTo>
                    <a:cubicBezTo>
                      <a:pt x="164" y="200"/>
                      <a:pt x="182" y="200"/>
                      <a:pt x="191" y="203"/>
                    </a:cubicBezTo>
                    <a:cubicBezTo>
                      <a:pt x="199" y="206"/>
                      <a:pt x="211" y="219"/>
                      <a:pt x="221" y="219"/>
                    </a:cubicBezTo>
                    <a:cubicBezTo>
                      <a:pt x="231" y="219"/>
                      <a:pt x="239" y="219"/>
                      <a:pt x="249" y="218"/>
                    </a:cubicBezTo>
                    <a:cubicBezTo>
                      <a:pt x="259" y="218"/>
                      <a:pt x="273" y="226"/>
                      <a:pt x="281" y="224"/>
                    </a:cubicBezTo>
                    <a:cubicBezTo>
                      <a:pt x="288" y="223"/>
                      <a:pt x="289" y="222"/>
                      <a:pt x="301" y="219"/>
                    </a:cubicBezTo>
                    <a:cubicBezTo>
                      <a:pt x="312" y="216"/>
                      <a:pt x="323" y="218"/>
                      <a:pt x="339" y="216"/>
                    </a:cubicBezTo>
                    <a:cubicBezTo>
                      <a:pt x="354" y="214"/>
                      <a:pt x="365" y="215"/>
                      <a:pt x="375" y="210"/>
                    </a:cubicBezTo>
                    <a:cubicBezTo>
                      <a:pt x="386" y="205"/>
                      <a:pt x="401" y="209"/>
                      <a:pt x="407" y="202"/>
                    </a:cubicBezTo>
                    <a:cubicBezTo>
                      <a:pt x="413" y="195"/>
                      <a:pt x="428" y="185"/>
                      <a:pt x="440" y="178"/>
                    </a:cubicBezTo>
                    <a:cubicBezTo>
                      <a:pt x="442" y="171"/>
                      <a:pt x="456" y="157"/>
                      <a:pt x="457" y="156"/>
                    </a:cubicBezTo>
                    <a:cubicBezTo>
                      <a:pt x="468" y="146"/>
                      <a:pt x="468" y="140"/>
                      <a:pt x="473" y="133"/>
                    </a:cubicBezTo>
                    <a:cubicBezTo>
                      <a:pt x="478" y="125"/>
                      <a:pt x="486" y="109"/>
                      <a:pt x="490" y="97"/>
                    </a:cubicBezTo>
                    <a:cubicBezTo>
                      <a:pt x="495" y="85"/>
                      <a:pt x="495" y="62"/>
                      <a:pt x="502" y="54"/>
                    </a:cubicBezTo>
                    <a:cubicBezTo>
                      <a:pt x="507" y="48"/>
                      <a:pt x="511" y="40"/>
                      <a:pt x="512" y="30"/>
                    </a:cubicBezTo>
                    <a:cubicBezTo>
                      <a:pt x="517" y="24"/>
                      <a:pt x="519" y="24"/>
                      <a:pt x="522" y="15"/>
                    </a:cubicBezTo>
                    <a:cubicBezTo>
                      <a:pt x="526" y="5"/>
                      <a:pt x="533" y="0"/>
                      <a:pt x="534" y="5"/>
                    </a:cubicBezTo>
                    <a:cubicBezTo>
                      <a:pt x="532" y="6"/>
                      <a:pt x="529" y="12"/>
                      <a:pt x="529" y="1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7" name="Freeform 2345"/>
              <p:cNvSpPr/>
              <p:nvPr/>
            </p:nvSpPr>
            <p:spPr bwMode="auto">
              <a:xfrm>
                <a:off x="3528" y="949"/>
                <a:ext cx="10" cy="78"/>
              </a:xfrm>
              <a:custGeom>
                <a:avLst/>
                <a:gdLst>
                  <a:gd name="T0" fmla="*/ 8 w 4"/>
                  <a:gd name="T1" fmla="*/ 210 h 29"/>
                  <a:gd name="T2" fmla="*/ 0 w 4"/>
                  <a:gd name="T3" fmla="*/ 0 h 29"/>
                  <a:gd name="T4" fmla="*/ 0 60000 65536"/>
                  <a:gd name="T5" fmla="*/ 0 60000 65536"/>
                  <a:gd name="T6" fmla="*/ 0 w 4"/>
                  <a:gd name="T7" fmla="*/ 0 h 29"/>
                  <a:gd name="T8" fmla="*/ 4 w 4"/>
                  <a:gd name="T9" fmla="*/ 29 h 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9">
                    <a:moveTo>
                      <a:pt x="1" y="29"/>
                    </a:moveTo>
                    <a:cubicBezTo>
                      <a:pt x="4" y="20"/>
                      <a:pt x="2" y="4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8" name="Freeform 2346"/>
              <p:cNvSpPr/>
              <p:nvPr/>
            </p:nvSpPr>
            <p:spPr bwMode="auto">
              <a:xfrm>
                <a:off x="3535" y="968"/>
                <a:ext cx="28" cy="27"/>
              </a:xfrm>
              <a:custGeom>
                <a:avLst/>
                <a:gdLst>
                  <a:gd name="T0" fmla="*/ 0 w 11"/>
                  <a:gd name="T1" fmla="*/ 73 h 10"/>
                  <a:gd name="T2" fmla="*/ 71 w 11"/>
                  <a:gd name="T3" fmla="*/ 0 h 10"/>
                  <a:gd name="T4" fmla="*/ 0 60000 65536"/>
                  <a:gd name="T5" fmla="*/ 0 60000 65536"/>
                  <a:gd name="T6" fmla="*/ 0 w 11"/>
                  <a:gd name="T7" fmla="*/ 0 h 10"/>
                  <a:gd name="T8" fmla="*/ 11 w 11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0">
                    <a:moveTo>
                      <a:pt x="0" y="10"/>
                    </a:moveTo>
                    <a:cubicBezTo>
                      <a:pt x="4" y="4"/>
                      <a:pt x="11" y="0"/>
                      <a:pt x="11" y="0"/>
                    </a:cubicBezTo>
                  </a:path>
                </a:pathLst>
              </a:custGeom>
              <a:noFill/>
              <a:ln w="11113" cap="rnd">
                <a:solidFill>
                  <a:srgbClr val="1A171B"/>
                </a:solidFill>
                <a:rou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79" name="Freeform 2347"/>
              <p:cNvSpPr/>
              <p:nvPr/>
            </p:nvSpPr>
            <p:spPr bwMode="auto">
              <a:xfrm>
                <a:off x="3063" y="1328"/>
                <a:ext cx="35" cy="24"/>
              </a:xfrm>
              <a:custGeom>
                <a:avLst/>
                <a:gdLst>
                  <a:gd name="T0" fmla="*/ 25 w 14"/>
                  <a:gd name="T1" fmla="*/ 56 h 9"/>
                  <a:gd name="T2" fmla="*/ 83 w 14"/>
                  <a:gd name="T3" fmla="*/ 0 h 9"/>
                  <a:gd name="T4" fmla="*/ 0 w 14"/>
                  <a:gd name="T5" fmla="*/ 29 h 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9"/>
                  <a:gd name="T11" fmla="*/ 14 w 1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9">
                    <a:moveTo>
                      <a:pt x="4" y="8"/>
                    </a:moveTo>
                    <a:cubicBezTo>
                      <a:pt x="8" y="9"/>
                      <a:pt x="14" y="5"/>
                      <a:pt x="13" y="0"/>
                    </a:cubicBezTo>
                    <a:cubicBezTo>
                      <a:pt x="9" y="0"/>
                      <a:pt x="4" y="3"/>
                      <a:pt x="0" y="4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0" name="Freeform 2348"/>
              <p:cNvSpPr/>
              <p:nvPr/>
            </p:nvSpPr>
            <p:spPr bwMode="auto">
              <a:xfrm>
                <a:off x="3178" y="1280"/>
                <a:ext cx="35" cy="35"/>
              </a:xfrm>
              <a:custGeom>
                <a:avLst/>
                <a:gdLst>
                  <a:gd name="T0" fmla="*/ 38 w 14"/>
                  <a:gd name="T1" fmla="*/ 94 h 13"/>
                  <a:gd name="T2" fmla="*/ 83 w 14"/>
                  <a:gd name="T3" fmla="*/ 13 h 13"/>
                  <a:gd name="T4" fmla="*/ 0 w 14"/>
                  <a:gd name="T5" fmla="*/ 35 h 1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3"/>
                  <a:gd name="T11" fmla="*/ 14 w 14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3">
                    <a:moveTo>
                      <a:pt x="6" y="13"/>
                    </a:moveTo>
                    <a:cubicBezTo>
                      <a:pt x="10" y="10"/>
                      <a:pt x="14" y="7"/>
                      <a:pt x="13" y="2"/>
                    </a:cubicBezTo>
                    <a:cubicBezTo>
                      <a:pt x="9" y="0"/>
                      <a:pt x="4" y="3"/>
                      <a:pt x="0" y="5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1" name="Freeform 2349"/>
              <p:cNvSpPr/>
              <p:nvPr/>
            </p:nvSpPr>
            <p:spPr bwMode="auto">
              <a:xfrm>
                <a:off x="3243" y="1168"/>
                <a:ext cx="35" cy="48"/>
              </a:xfrm>
              <a:custGeom>
                <a:avLst/>
                <a:gdLst>
                  <a:gd name="T0" fmla="*/ 50 w 14"/>
                  <a:gd name="T1" fmla="*/ 128 h 18"/>
                  <a:gd name="T2" fmla="*/ 88 w 14"/>
                  <a:gd name="T3" fmla="*/ 29 h 18"/>
                  <a:gd name="T4" fmla="*/ 0 w 14"/>
                  <a:gd name="T5" fmla="*/ 93 h 18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8"/>
                  <a:gd name="T11" fmla="*/ 14 w 14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8">
                    <a:moveTo>
                      <a:pt x="8" y="18"/>
                    </a:moveTo>
                    <a:cubicBezTo>
                      <a:pt x="10" y="13"/>
                      <a:pt x="13" y="9"/>
                      <a:pt x="14" y="4"/>
                    </a:cubicBezTo>
                    <a:cubicBezTo>
                      <a:pt x="9" y="0"/>
                      <a:pt x="2" y="10"/>
                      <a:pt x="0" y="13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2" name="Freeform 2350"/>
              <p:cNvSpPr/>
              <p:nvPr/>
            </p:nvSpPr>
            <p:spPr bwMode="auto">
              <a:xfrm>
                <a:off x="3318" y="1093"/>
                <a:ext cx="7" cy="14"/>
              </a:xfrm>
              <a:custGeom>
                <a:avLst/>
                <a:gdLst>
                  <a:gd name="T0" fmla="*/ 16 w 3"/>
                  <a:gd name="T1" fmla="*/ 0 h 5"/>
                  <a:gd name="T2" fmla="*/ 0 w 3"/>
                  <a:gd name="T3" fmla="*/ 39 h 5"/>
                  <a:gd name="T4" fmla="*/ 0 60000 65536"/>
                  <a:gd name="T5" fmla="*/ 0 60000 65536"/>
                  <a:gd name="T6" fmla="*/ 0 w 3"/>
                  <a:gd name="T7" fmla="*/ 0 h 5"/>
                  <a:gd name="T8" fmla="*/ 3 w 3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3" name="Freeform 2351"/>
              <p:cNvSpPr/>
              <p:nvPr/>
            </p:nvSpPr>
            <p:spPr bwMode="auto">
              <a:xfrm>
                <a:off x="3398" y="1131"/>
                <a:ext cx="32" cy="45"/>
              </a:xfrm>
              <a:custGeom>
                <a:avLst/>
                <a:gdLst>
                  <a:gd name="T0" fmla="*/ 0 w 13"/>
                  <a:gd name="T1" fmla="*/ 90 h 17"/>
                  <a:gd name="T2" fmla="*/ 54 w 13"/>
                  <a:gd name="T3" fmla="*/ 119 h 17"/>
                  <a:gd name="T4" fmla="*/ 0 60000 65536"/>
                  <a:gd name="T5" fmla="*/ 0 60000 65536"/>
                  <a:gd name="T6" fmla="*/ 0 w 13"/>
                  <a:gd name="T7" fmla="*/ 0 h 17"/>
                  <a:gd name="T8" fmla="*/ 13 w 13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7">
                    <a:moveTo>
                      <a:pt x="0" y="13"/>
                    </a:moveTo>
                    <a:cubicBezTo>
                      <a:pt x="3" y="0"/>
                      <a:pt x="13" y="6"/>
                      <a:pt x="9" y="17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4" name="Freeform 2352"/>
              <p:cNvSpPr/>
              <p:nvPr/>
            </p:nvSpPr>
            <p:spPr bwMode="auto">
              <a:xfrm>
                <a:off x="3433" y="1059"/>
                <a:ext cx="10" cy="16"/>
              </a:xfrm>
              <a:custGeom>
                <a:avLst/>
                <a:gdLst>
                  <a:gd name="T0" fmla="*/ 25 w 4"/>
                  <a:gd name="T1" fmla="*/ 0 h 6"/>
                  <a:gd name="T2" fmla="*/ 0 w 4"/>
                  <a:gd name="T3" fmla="*/ 43 h 6"/>
                  <a:gd name="T4" fmla="*/ 0 60000 65536"/>
                  <a:gd name="T5" fmla="*/ 0 60000 65536"/>
                  <a:gd name="T6" fmla="*/ 0 w 4"/>
                  <a:gd name="T7" fmla="*/ 0 h 6"/>
                  <a:gd name="T8" fmla="*/ 4 w 4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6">
                    <a:moveTo>
                      <a:pt x="4" y="0"/>
                    </a:moveTo>
                    <a:cubicBezTo>
                      <a:pt x="2" y="1"/>
                      <a:pt x="1" y="4"/>
                      <a:pt x="0" y="6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5" name="Freeform 2353"/>
              <p:cNvSpPr/>
              <p:nvPr/>
            </p:nvSpPr>
            <p:spPr bwMode="auto">
              <a:xfrm>
                <a:off x="3463" y="963"/>
                <a:ext cx="32" cy="34"/>
              </a:xfrm>
              <a:custGeom>
                <a:avLst/>
                <a:gdLst>
                  <a:gd name="T0" fmla="*/ 37 w 13"/>
                  <a:gd name="T1" fmla="*/ 8 h 13"/>
                  <a:gd name="T2" fmla="*/ 79 w 13"/>
                  <a:gd name="T3" fmla="*/ 0 h 13"/>
                  <a:gd name="T4" fmla="*/ 0 60000 65536"/>
                  <a:gd name="T5" fmla="*/ 0 60000 65536"/>
                  <a:gd name="T6" fmla="*/ 0 w 13"/>
                  <a:gd name="T7" fmla="*/ 0 h 13"/>
                  <a:gd name="T8" fmla="*/ 13 w 13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3">
                    <a:moveTo>
                      <a:pt x="6" y="1"/>
                    </a:moveTo>
                    <a:cubicBezTo>
                      <a:pt x="0" y="12"/>
                      <a:pt x="11" y="13"/>
                      <a:pt x="13" y="0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86" name="Freeform 2354"/>
              <p:cNvSpPr/>
              <p:nvPr/>
            </p:nvSpPr>
            <p:spPr bwMode="auto">
              <a:xfrm>
                <a:off x="3518" y="960"/>
                <a:ext cx="22" cy="5"/>
              </a:xfrm>
              <a:custGeom>
                <a:avLst/>
                <a:gdLst>
                  <a:gd name="T0" fmla="*/ 54 w 9"/>
                  <a:gd name="T1" fmla="*/ 0 h 2"/>
                  <a:gd name="T2" fmla="*/ 0 w 9"/>
                  <a:gd name="T3" fmla="*/ 13 h 2"/>
                  <a:gd name="T4" fmla="*/ 0 60000 65536"/>
                  <a:gd name="T5" fmla="*/ 0 60000 65536"/>
                  <a:gd name="T6" fmla="*/ 0 w 9"/>
                  <a:gd name="T7" fmla="*/ 0 h 2"/>
                  <a:gd name="T8" fmla="*/ 9 w 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">
                    <a:moveTo>
                      <a:pt x="9" y="0"/>
                    </a:moveTo>
                    <a:cubicBezTo>
                      <a:pt x="6" y="0"/>
                      <a:pt x="3" y="0"/>
                      <a:pt x="0" y="2"/>
                    </a:cubicBezTo>
                  </a:path>
                </a:pathLst>
              </a:custGeom>
              <a:noFill/>
              <a:ln w="15875">
                <a:solidFill>
                  <a:srgbClr val="FADED4"/>
                </a:solidFill>
                <a:miter lim="800000"/>
              </a:ln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522" name="Freeform 2355"/>
            <p:cNvSpPr/>
            <p:nvPr/>
          </p:nvSpPr>
          <p:spPr bwMode="auto">
            <a:xfrm>
              <a:off x="3565" y="1027"/>
              <a:ext cx="20" cy="45"/>
            </a:xfrm>
            <a:custGeom>
              <a:avLst/>
              <a:gdLst>
                <a:gd name="T0" fmla="*/ 13 w 8"/>
                <a:gd name="T1" fmla="*/ 85 h 17"/>
                <a:gd name="T2" fmla="*/ 30 w 8"/>
                <a:gd name="T3" fmla="*/ 0 h 17"/>
                <a:gd name="T4" fmla="*/ 43 w 8"/>
                <a:gd name="T5" fmla="*/ 119 h 17"/>
                <a:gd name="T6" fmla="*/ 0 60000 65536"/>
                <a:gd name="T7" fmla="*/ 0 60000 65536"/>
                <a:gd name="T8" fmla="*/ 0 60000 65536"/>
                <a:gd name="T9" fmla="*/ 0 w 8"/>
                <a:gd name="T10" fmla="*/ 0 h 17"/>
                <a:gd name="T11" fmla="*/ 8 w 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7">
                  <a:moveTo>
                    <a:pt x="2" y="12"/>
                  </a:moveTo>
                  <a:cubicBezTo>
                    <a:pt x="0" y="8"/>
                    <a:pt x="0" y="1"/>
                    <a:pt x="5" y="0"/>
                  </a:cubicBezTo>
                  <a:cubicBezTo>
                    <a:pt x="8" y="5"/>
                    <a:pt x="7" y="11"/>
                    <a:pt x="7" y="1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3" name="Freeform 2356"/>
            <p:cNvSpPr/>
            <p:nvPr/>
          </p:nvSpPr>
          <p:spPr bwMode="auto">
            <a:xfrm>
              <a:off x="3565" y="1157"/>
              <a:ext cx="3" cy="30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82 h 11"/>
                <a:gd name="T4" fmla="*/ 0 60000 65536"/>
                <a:gd name="T5" fmla="*/ 0 60000 65536"/>
                <a:gd name="T6" fmla="*/ 0 w 1"/>
                <a:gd name="T7" fmla="*/ 0 h 11"/>
                <a:gd name="T8" fmla="*/ 1 w 1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">
                  <a:moveTo>
                    <a:pt x="0" y="0"/>
                  </a:moveTo>
                  <a:cubicBezTo>
                    <a:pt x="1" y="4"/>
                    <a:pt x="0" y="8"/>
                    <a:pt x="0" y="11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4" name="Freeform 2357"/>
            <p:cNvSpPr/>
            <p:nvPr/>
          </p:nvSpPr>
          <p:spPr bwMode="auto">
            <a:xfrm>
              <a:off x="3565" y="1261"/>
              <a:ext cx="5" cy="19"/>
            </a:xfrm>
            <a:custGeom>
              <a:avLst/>
              <a:gdLst>
                <a:gd name="T0" fmla="*/ 13 w 2"/>
                <a:gd name="T1" fmla="*/ 0 h 7"/>
                <a:gd name="T2" fmla="*/ 8 w 2"/>
                <a:gd name="T3" fmla="*/ 52 h 7"/>
                <a:gd name="T4" fmla="*/ 0 60000 65536"/>
                <a:gd name="T5" fmla="*/ 0 60000 65536"/>
                <a:gd name="T6" fmla="*/ 0 w 2"/>
                <a:gd name="T7" fmla="*/ 0 h 7"/>
                <a:gd name="T8" fmla="*/ 2 w 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">
                  <a:moveTo>
                    <a:pt x="2" y="0"/>
                  </a:moveTo>
                  <a:cubicBezTo>
                    <a:pt x="1" y="2"/>
                    <a:pt x="0" y="5"/>
                    <a:pt x="1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5" name="Freeform 2358"/>
            <p:cNvSpPr/>
            <p:nvPr/>
          </p:nvSpPr>
          <p:spPr bwMode="auto">
            <a:xfrm>
              <a:off x="3523" y="1483"/>
              <a:ext cx="22" cy="26"/>
            </a:xfrm>
            <a:custGeom>
              <a:avLst/>
              <a:gdLst>
                <a:gd name="T0" fmla="*/ 17 w 9"/>
                <a:gd name="T1" fmla="*/ 13 h 10"/>
                <a:gd name="T2" fmla="*/ 5 w 9"/>
                <a:gd name="T3" fmla="*/ 68 h 10"/>
                <a:gd name="T4" fmla="*/ 54 w 9"/>
                <a:gd name="T5" fmla="*/ 0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3" y="2"/>
                  </a:moveTo>
                  <a:cubicBezTo>
                    <a:pt x="1" y="4"/>
                    <a:pt x="0" y="7"/>
                    <a:pt x="1" y="10"/>
                  </a:cubicBezTo>
                  <a:cubicBezTo>
                    <a:pt x="6" y="9"/>
                    <a:pt x="6" y="3"/>
                    <a:pt x="9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6" name="Freeform 2359"/>
            <p:cNvSpPr/>
            <p:nvPr/>
          </p:nvSpPr>
          <p:spPr bwMode="auto">
            <a:xfrm>
              <a:off x="3458" y="1603"/>
              <a:ext cx="2" cy="34"/>
            </a:xfrm>
            <a:custGeom>
              <a:avLst/>
              <a:gdLst>
                <a:gd name="T0" fmla="*/ 4 w 1"/>
                <a:gd name="T1" fmla="*/ 0 h 13"/>
                <a:gd name="T2" fmla="*/ 0 w 1"/>
                <a:gd name="T3" fmla="*/ 89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0"/>
                  </a:moveTo>
                  <a:cubicBezTo>
                    <a:pt x="1" y="5"/>
                    <a:pt x="0" y="9"/>
                    <a:pt x="0" y="13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7" name="Freeform 2360"/>
            <p:cNvSpPr/>
            <p:nvPr/>
          </p:nvSpPr>
          <p:spPr bwMode="auto">
            <a:xfrm>
              <a:off x="3450" y="1731"/>
              <a:ext cx="33" cy="40"/>
            </a:xfrm>
            <a:custGeom>
              <a:avLst/>
              <a:gdLst>
                <a:gd name="T0" fmla="*/ 58 w 13"/>
                <a:gd name="T1" fmla="*/ 0 h 15"/>
                <a:gd name="T2" fmla="*/ 51 w 13"/>
                <a:gd name="T3" fmla="*/ 99 h 15"/>
                <a:gd name="T4" fmla="*/ 8 w 13"/>
                <a:gd name="T5" fmla="*/ 8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9" y="0"/>
                  </a:moveTo>
                  <a:cubicBezTo>
                    <a:pt x="9" y="3"/>
                    <a:pt x="13" y="13"/>
                    <a:pt x="8" y="14"/>
                  </a:cubicBezTo>
                  <a:cubicBezTo>
                    <a:pt x="3" y="15"/>
                    <a:pt x="0" y="4"/>
                    <a:pt x="1" y="1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8" name="Freeform 2361"/>
            <p:cNvSpPr/>
            <p:nvPr/>
          </p:nvSpPr>
          <p:spPr bwMode="auto">
            <a:xfrm>
              <a:off x="3570" y="1589"/>
              <a:ext cx="3" cy="19"/>
            </a:xfrm>
            <a:custGeom>
              <a:avLst/>
              <a:gdLst>
                <a:gd name="T0" fmla="*/ 0 w 1"/>
                <a:gd name="T1" fmla="*/ 52 h 7"/>
                <a:gd name="T2" fmla="*/ 9 w 1"/>
                <a:gd name="T3" fmla="*/ 0 h 7"/>
                <a:gd name="T4" fmla="*/ 0 60000 65536"/>
                <a:gd name="T5" fmla="*/ 0 60000 65536"/>
                <a:gd name="T6" fmla="*/ 0 w 1"/>
                <a:gd name="T7" fmla="*/ 0 h 7"/>
                <a:gd name="T8" fmla="*/ 1 w 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">
                  <a:moveTo>
                    <a:pt x="0" y="7"/>
                  </a:moveTo>
                  <a:cubicBezTo>
                    <a:pt x="0" y="4"/>
                    <a:pt x="0" y="2"/>
                    <a:pt x="1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9" name="Freeform 2362"/>
            <p:cNvSpPr/>
            <p:nvPr/>
          </p:nvSpPr>
          <p:spPr bwMode="auto">
            <a:xfrm>
              <a:off x="3578" y="1843"/>
              <a:ext cx="27" cy="26"/>
            </a:xfrm>
            <a:custGeom>
              <a:avLst/>
              <a:gdLst>
                <a:gd name="T0" fmla="*/ 12 w 11"/>
                <a:gd name="T1" fmla="*/ 68 h 10"/>
                <a:gd name="T2" fmla="*/ 17 w 11"/>
                <a:gd name="T3" fmla="*/ 0 h 10"/>
                <a:gd name="T4" fmla="*/ 66 w 11"/>
                <a:gd name="T5" fmla="*/ 60 h 10"/>
                <a:gd name="T6" fmla="*/ 0 60000 65536"/>
                <a:gd name="T7" fmla="*/ 0 60000 65536"/>
                <a:gd name="T8" fmla="*/ 0 60000 65536"/>
                <a:gd name="T9" fmla="*/ 0 w 11"/>
                <a:gd name="T10" fmla="*/ 0 h 10"/>
                <a:gd name="T11" fmla="*/ 11 w 1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0">
                  <a:moveTo>
                    <a:pt x="2" y="10"/>
                  </a:moveTo>
                  <a:cubicBezTo>
                    <a:pt x="0" y="7"/>
                    <a:pt x="1" y="3"/>
                    <a:pt x="3" y="0"/>
                  </a:cubicBezTo>
                  <a:cubicBezTo>
                    <a:pt x="5" y="3"/>
                    <a:pt x="8" y="7"/>
                    <a:pt x="11" y="9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0" name="Freeform 2363"/>
            <p:cNvSpPr/>
            <p:nvPr/>
          </p:nvSpPr>
          <p:spPr bwMode="auto">
            <a:xfrm>
              <a:off x="3503" y="2088"/>
              <a:ext cx="30" cy="29"/>
            </a:xfrm>
            <a:custGeom>
              <a:avLst/>
              <a:gdLst>
                <a:gd name="T0" fmla="*/ 75 w 12"/>
                <a:gd name="T1" fmla="*/ 76 h 11"/>
                <a:gd name="T2" fmla="*/ 38 w 12"/>
                <a:gd name="T3" fmla="*/ 76 h 11"/>
                <a:gd name="T4" fmla="*/ 0 60000 65536"/>
                <a:gd name="T5" fmla="*/ 0 60000 65536"/>
                <a:gd name="T6" fmla="*/ 0 w 12"/>
                <a:gd name="T7" fmla="*/ 0 h 11"/>
                <a:gd name="T8" fmla="*/ 12 w 1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1">
                  <a:moveTo>
                    <a:pt x="12" y="11"/>
                  </a:moveTo>
                  <a:cubicBezTo>
                    <a:pt x="10" y="0"/>
                    <a:pt x="0" y="4"/>
                    <a:pt x="6" y="11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1" name="Freeform 2364"/>
            <p:cNvSpPr/>
            <p:nvPr/>
          </p:nvSpPr>
          <p:spPr bwMode="auto">
            <a:xfrm>
              <a:off x="3553" y="2192"/>
              <a:ext cx="10" cy="27"/>
            </a:xfrm>
            <a:custGeom>
              <a:avLst/>
              <a:gdLst>
                <a:gd name="T0" fmla="*/ 8 w 4"/>
                <a:gd name="T1" fmla="*/ 0 h 10"/>
                <a:gd name="T2" fmla="*/ 25 w 4"/>
                <a:gd name="T3" fmla="*/ 73 h 10"/>
                <a:gd name="T4" fmla="*/ 0 60000 65536"/>
                <a:gd name="T5" fmla="*/ 0 60000 65536"/>
                <a:gd name="T6" fmla="*/ 0 w 4"/>
                <a:gd name="T7" fmla="*/ 0 h 10"/>
                <a:gd name="T8" fmla="*/ 4 w 4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0">
                  <a:moveTo>
                    <a:pt x="1" y="0"/>
                  </a:moveTo>
                  <a:cubicBezTo>
                    <a:pt x="0" y="4"/>
                    <a:pt x="1" y="8"/>
                    <a:pt x="4" y="1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2" name="Freeform 2365"/>
            <p:cNvSpPr/>
            <p:nvPr/>
          </p:nvSpPr>
          <p:spPr bwMode="auto">
            <a:xfrm>
              <a:off x="3585" y="2293"/>
              <a:ext cx="5" cy="32"/>
            </a:xfrm>
            <a:custGeom>
              <a:avLst/>
              <a:gdLst>
                <a:gd name="T0" fmla="*/ 8 w 2"/>
                <a:gd name="T1" fmla="*/ 0 h 12"/>
                <a:gd name="T2" fmla="*/ 13 w 2"/>
                <a:gd name="T3" fmla="*/ 85 h 12"/>
                <a:gd name="T4" fmla="*/ 0 60000 65536"/>
                <a:gd name="T5" fmla="*/ 0 60000 65536"/>
                <a:gd name="T6" fmla="*/ 0 w 2"/>
                <a:gd name="T7" fmla="*/ 0 h 12"/>
                <a:gd name="T8" fmla="*/ 2 w 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">
                  <a:moveTo>
                    <a:pt x="1" y="0"/>
                  </a:moveTo>
                  <a:cubicBezTo>
                    <a:pt x="1" y="4"/>
                    <a:pt x="0" y="8"/>
                    <a:pt x="2" y="12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3" name="Freeform 2366"/>
            <p:cNvSpPr/>
            <p:nvPr/>
          </p:nvSpPr>
          <p:spPr bwMode="auto">
            <a:xfrm>
              <a:off x="3675" y="2325"/>
              <a:ext cx="10" cy="11"/>
            </a:xfrm>
            <a:custGeom>
              <a:avLst/>
              <a:gdLst>
                <a:gd name="T0" fmla="*/ 0 w 4"/>
                <a:gd name="T1" fmla="*/ 30 h 4"/>
                <a:gd name="T2" fmla="*/ 25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4"/>
                  </a:moveTo>
                  <a:cubicBezTo>
                    <a:pt x="2" y="3"/>
                    <a:pt x="3" y="1"/>
                    <a:pt x="4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4" name="Freeform 2367"/>
            <p:cNvSpPr/>
            <p:nvPr/>
          </p:nvSpPr>
          <p:spPr bwMode="auto">
            <a:xfrm>
              <a:off x="3673" y="2192"/>
              <a:ext cx="2" cy="19"/>
            </a:xfrm>
            <a:custGeom>
              <a:avLst/>
              <a:gdLst>
                <a:gd name="T0" fmla="*/ 0 w 1"/>
                <a:gd name="T1" fmla="*/ 52 h 7"/>
                <a:gd name="T2" fmla="*/ 4 w 1"/>
                <a:gd name="T3" fmla="*/ 0 h 7"/>
                <a:gd name="T4" fmla="*/ 0 60000 65536"/>
                <a:gd name="T5" fmla="*/ 0 60000 65536"/>
                <a:gd name="T6" fmla="*/ 0 w 1"/>
                <a:gd name="T7" fmla="*/ 0 h 7"/>
                <a:gd name="T8" fmla="*/ 1 w 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">
                  <a:moveTo>
                    <a:pt x="0" y="7"/>
                  </a:moveTo>
                  <a:cubicBezTo>
                    <a:pt x="1" y="4"/>
                    <a:pt x="1" y="2"/>
                    <a:pt x="1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5" name="Freeform 2368"/>
            <p:cNvSpPr/>
            <p:nvPr/>
          </p:nvSpPr>
          <p:spPr bwMode="auto">
            <a:xfrm>
              <a:off x="3630" y="2061"/>
              <a:ext cx="20" cy="35"/>
            </a:xfrm>
            <a:custGeom>
              <a:avLst/>
              <a:gdLst>
                <a:gd name="T0" fmla="*/ 8 w 8"/>
                <a:gd name="T1" fmla="*/ 43 h 13"/>
                <a:gd name="T2" fmla="*/ 8 w 8"/>
                <a:gd name="T3" fmla="*/ 86 h 13"/>
                <a:gd name="T4" fmla="*/ 43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1" y="6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8" y="13"/>
                    <a:pt x="8" y="5"/>
                    <a:pt x="7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6" name="Freeform 2369"/>
            <p:cNvSpPr/>
            <p:nvPr/>
          </p:nvSpPr>
          <p:spPr bwMode="auto">
            <a:xfrm>
              <a:off x="3610" y="1973"/>
              <a:ext cx="1" cy="1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43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7" name="Freeform 2370"/>
            <p:cNvSpPr/>
            <p:nvPr/>
          </p:nvSpPr>
          <p:spPr bwMode="auto">
            <a:xfrm>
              <a:off x="3553" y="2384"/>
              <a:ext cx="22" cy="24"/>
            </a:xfrm>
            <a:custGeom>
              <a:avLst/>
              <a:gdLst>
                <a:gd name="T0" fmla="*/ 37 w 9"/>
                <a:gd name="T1" fmla="*/ 64 h 9"/>
                <a:gd name="T2" fmla="*/ 42 w 9"/>
                <a:gd name="T3" fmla="*/ 0 h 9"/>
                <a:gd name="T4" fmla="*/ 0 w 9"/>
                <a:gd name="T5" fmla="*/ 64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6" y="9"/>
                  </a:moveTo>
                  <a:cubicBezTo>
                    <a:pt x="8" y="6"/>
                    <a:pt x="9" y="3"/>
                    <a:pt x="7" y="0"/>
                  </a:cubicBezTo>
                  <a:cubicBezTo>
                    <a:pt x="3" y="1"/>
                    <a:pt x="1" y="5"/>
                    <a:pt x="0" y="9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8" name="Freeform 2371"/>
            <p:cNvSpPr/>
            <p:nvPr/>
          </p:nvSpPr>
          <p:spPr bwMode="auto">
            <a:xfrm>
              <a:off x="3650" y="2440"/>
              <a:ext cx="33" cy="37"/>
            </a:xfrm>
            <a:custGeom>
              <a:avLst/>
              <a:gdLst>
                <a:gd name="T0" fmla="*/ 0 w 13"/>
                <a:gd name="T1" fmla="*/ 63 h 14"/>
                <a:gd name="T2" fmla="*/ 63 w 13"/>
                <a:gd name="T3" fmla="*/ 13 h 14"/>
                <a:gd name="T4" fmla="*/ 51 w 13"/>
                <a:gd name="T5" fmla="*/ 98 h 14"/>
                <a:gd name="T6" fmla="*/ 0 60000 65536"/>
                <a:gd name="T7" fmla="*/ 0 60000 65536"/>
                <a:gd name="T8" fmla="*/ 0 60000 65536"/>
                <a:gd name="T9" fmla="*/ 0 w 13"/>
                <a:gd name="T10" fmla="*/ 0 h 14"/>
                <a:gd name="T11" fmla="*/ 13 w 1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4">
                  <a:moveTo>
                    <a:pt x="0" y="9"/>
                  </a:moveTo>
                  <a:cubicBezTo>
                    <a:pt x="2" y="7"/>
                    <a:pt x="6" y="0"/>
                    <a:pt x="10" y="2"/>
                  </a:cubicBezTo>
                  <a:cubicBezTo>
                    <a:pt x="13" y="4"/>
                    <a:pt x="9" y="12"/>
                    <a:pt x="8" y="14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9" name="Freeform 2372"/>
            <p:cNvSpPr/>
            <p:nvPr/>
          </p:nvSpPr>
          <p:spPr bwMode="auto">
            <a:xfrm>
              <a:off x="3583" y="2584"/>
              <a:ext cx="40" cy="53"/>
            </a:xfrm>
            <a:custGeom>
              <a:avLst/>
              <a:gdLst>
                <a:gd name="T0" fmla="*/ 0 w 16"/>
                <a:gd name="T1" fmla="*/ 90 h 20"/>
                <a:gd name="T2" fmla="*/ 25 w 16"/>
                <a:gd name="T3" fmla="*/ 140 h 20"/>
                <a:gd name="T4" fmla="*/ 0 60000 65536"/>
                <a:gd name="T5" fmla="*/ 0 60000 65536"/>
                <a:gd name="T6" fmla="*/ 0 w 16"/>
                <a:gd name="T7" fmla="*/ 0 h 20"/>
                <a:gd name="T8" fmla="*/ 16 w 16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0">
                  <a:moveTo>
                    <a:pt x="0" y="13"/>
                  </a:moveTo>
                  <a:cubicBezTo>
                    <a:pt x="5" y="0"/>
                    <a:pt x="16" y="13"/>
                    <a:pt x="4" y="2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0" name="Freeform 2373"/>
            <p:cNvSpPr/>
            <p:nvPr/>
          </p:nvSpPr>
          <p:spPr bwMode="auto">
            <a:xfrm>
              <a:off x="3485" y="2469"/>
              <a:ext cx="50" cy="35"/>
            </a:xfrm>
            <a:custGeom>
              <a:avLst/>
              <a:gdLst>
                <a:gd name="T0" fmla="*/ 68 w 20"/>
                <a:gd name="T1" fmla="*/ 94 h 13"/>
                <a:gd name="T2" fmla="*/ 0 w 20"/>
                <a:gd name="T3" fmla="*/ 65 h 13"/>
                <a:gd name="T4" fmla="*/ 0 60000 65536"/>
                <a:gd name="T5" fmla="*/ 0 60000 65536"/>
                <a:gd name="T6" fmla="*/ 0 w 20"/>
                <a:gd name="T7" fmla="*/ 0 h 13"/>
                <a:gd name="T8" fmla="*/ 20 w 20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3">
                  <a:moveTo>
                    <a:pt x="11" y="13"/>
                  </a:moveTo>
                  <a:cubicBezTo>
                    <a:pt x="20" y="3"/>
                    <a:pt x="4" y="0"/>
                    <a:pt x="0" y="9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1" name="Freeform 2374"/>
            <p:cNvSpPr/>
            <p:nvPr/>
          </p:nvSpPr>
          <p:spPr bwMode="auto">
            <a:xfrm>
              <a:off x="3463" y="2544"/>
              <a:ext cx="25" cy="21"/>
            </a:xfrm>
            <a:custGeom>
              <a:avLst/>
              <a:gdLst>
                <a:gd name="T0" fmla="*/ 0 w 10"/>
                <a:gd name="T1" fmla="*/ 55 h 8"/>
                <a:gd name="T2" fmla="*/ 63 w 10"/>
                <a:gd name="T3" fmla="*/ 0 h 8"/>
                <a:gd name="T4" fmla="*/ 0 60000 65536"/>
                <a:gd name="T5" fmla="*/ 0 60000 65536"/>
                <a:gd name="T6" fmla="*/ 0 w 10"/>
                <a:gd name="T7" fmla="*/ 0 h 8"/>
                <a:gd name="T8" fmla="*/ 10 w 10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8">
                  <a:moveTo>
                    <a:pt x="0" y="8"/>
                  </a:moveTo>
                  <a:cubicBezTo>
                    <a:pt x="1" y="3"/>
                    <a:pt x="6" y="2"/>
                    <a:pt x="1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2" name="Freeform 2375"/>
            <p:cNvSpPr/>
            <p:nvPr/>
          </p:nvSpPr>
          <p:spPr bwMode="auto">
            <a:xfrm>
              <a:off x="3398" y="2621"/>
              <a:ext cx="22" cy="24"/>
            </a:xfrm>
            <a:custGeom>
              <a:avLst/>
              <a:gdLst>
                <a:gd name="T0" fmla="*/ 0 w 9"/>
                <a:gd name="T1" fmla="*/ 64 h 9"/>
                <a:gd name="T2" fmla="*/ 54 w 9"/>
                <a:gd name="T3" fmla="*/ 0 h 9"/>
                <a:gd name="T4" fmla="*/ 0 60000 65536"/>
                <a:gd name="T5" fmla="*/ 0 60000 65536"/>
                <a:gd name="T6" fmla="*/ 0 w 9"/>
                <a:gd name="T7" fmla="*/ 0 h 9"/>
                <a:gd name="T8" fmla="*/ 9 w 9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9">
                  <a:moveTo>
                    <a:pt x="0" y="9"/>
                  </a:moveTo>
                  <a:cubicBezTo>
                    <a:pt x="2" y="6"/>
                    <a:pt x="5" y="2"/>
                    <a:pt x="9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3" name="Freeform 2376"/>
            <p:cNvSpPr/>
            <p:nvPr/>
          </p:nvSpPr>
          <p:spPr bwMode="auto">
            <a:xfrm>
              <a:off x="3495" y="2701"/>
              <a:ext cx="18" cy="22"/>
            </a:xfrm>
            <a:custGeom>
              <a:avLst/>
              <a:gdLst>
                <a:gd name="T0" fmla="*/ 0 w 7"/>
                <a:gd name="T1" fmla="*/ 61 h 8"/>
                <a:gd name="T2" fmla="*/ 46 w 7"/>
                <a:gd name="T3" fmla="*/ 0 h 8"/>
                <a:gd name="T4" fmla="*/ 0 60000 65536"/>
                <a:gd name="T5" fmla="*/ 0 60000 65536"/>
                <a:gd name="T6" fmla="*/ 0 w 7"/>
                <a:gd name="T7" fmla="*/ 0 h 8"/>
                <a:gd name="T8" fmla="*/ 7 w 7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8">
                  <a:moveTo>
                    <a:pt x="0" y="8"/>
                  </a:moveTo>
                  <a:cubicBezTo>
                    <a:pt x="3" y="6"/>
                    <a:pt x="5" y="3"/>
                    <a:pt x="7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4" name="Freeform 2377"/>
            <p:cNvSpPr/>
            <p:nvPr/>
          </p:nvSpPr>
          <p:spPr bwMode="auto">
            <a:xfrm>
              <a:off x="3388" y="2851"/>
              <a:ext cx="15" cy="5"/>
            </a:xfrm>
            <a:custGeom>
              <a:avLst/>
              <a:gdLst>
                <a:gd name="T0" fmla="*/ 0 w 6"/>
                <a:gd name="T1" fmla="*/ 13 h 2"/>
                <a:gd name="T2" fmla="*/ 38 w 6"/>
                <a:gd name="T3" fmla="*/ 0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2"/>
                  </a:moveTo>
                  <a:cubicBezTo>
                    <a:pt x="2" y="2"/>
                    <a:pt x="4" y="1"/>
                    <a:pt x="6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5" name="Freeform 2378"/>
            <p:cNvSpPr/>
            <p:nvPr/>
          </p:nvSpPr>
          <p:spPr bwMode="auto">
            <a:xfrm>
              <a:off x="2980" y="2851"/>
              <a:ext cx="25" cy="24"/>
            </a:xfrm>
            <a:custGeom>
              <a:avLst/>
              <a:gdLst>
                <a:gd name="T0" fmla="*/ 33 w 10"/>
                <a:gd name="T1" fmla="*/ 64 h 9"/>
                <a:gd name="T2" fmla="*/ 8 w 10"/>
                <a:gd name="T3" fmla="*/ 0 h 9"/>
                <a:gd name="T4" fmla="*/ 63 w 10"/>
                <a:gd name="T5" fmla="*/ 21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5" y="9"/>
                  </a:moveTo>
                  <a:cubicBezTo>
                    <a:pt x="0" y="8"/>
                    <a:pt x="0" y="3"/>
                    <a:pt x="1" y="0"/>
                  </a:cubicBezTo>
                  <a:cubicBezTo>
                    <a:pt x="4" y="0"/>
                    <a:pt x="8" y="0"/>
                    <a:pt x="10" y="3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6" name="Freeform 2379"/>
            <p:cNvSpPr/>
            <p:nvPr/>
          </p:nvSpPr>
          <p:spPr bwMode="auto">
            <a:xfrm>
              <a:off x="2770" y="2939"/>
              <a:ext cx="23" cy="29"/>
            </a:xfrm>
            <a:custGeom>
              <a:avLst/>
              <a:gdLst>
                <a:gd name="T0" fmla="*/ 0 w 9"/>
                <a:gd name="T1" fmla="*/ 76 h 11"/>
                <a:gd name="T2" fmla="*/ 59 w 9"/>
                <a:gd name="T3" fmla="*/ 0 h 11"/>
                <a:gd name="T4" fmla="*/ 0 60000 65536"/>
                <a:gd name="T5" fmla="*/ 0 60000 65536"/>
                <a:gd name="T6" fmla="*/ 0 w 9"/>
                <a:gd name="T7" fmla="*/ 0 h 11"/>
                <a:gd name="T8" fmla="*/ 9 w 9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1">
                  <a:moveTo>
                    <a:pt x="0" y="11"/>
                  </a:moveTo>
                  <a:cubicBezTo>
                    <a:pt x="4" y="9"/>
                    <a:pt x="6" y="4"/>
                    <a:pt x="9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7" name="Freeform 2380"/>
            <p:cNvSpPr/>
            <p:nvPr/>
          </p:nvSpPr>
          <p:spPr bwMode="auto">
            <a:xfrm>
              <a:off x="2198" y="2216"/>
              <a:ext cx="25" cy="35"/>
            </a:xfrm>
            <a:custGeom>
              <a:avLst/>
              <a:gdLst>
                <a:gd name="T0" fmla="*/ 8 w 10"/>
                <a:gd name="T1" fmla="*/ 94 h 13"/>
                <a:gd name="T2" fmla="*/ 13 w 10"/>
                <a:gd name="T3" fmla="*/ 0 h 13"/>
                <a:gd name="T4" fmla="*/ 63 w 10"/>
                <a:gd name="T5" fmla="*/ 81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13"/>
                  </a:moveTo>
                  <a:cubicBezTo>
                    <a:pt x="1" y="9"/>
                    <a:pt x="0" y="4"/>
                    <a:pt x="2" y="0"/>
                  </a:cubicBezTo>
                  <a:cubicBezTo>
                    <a:pt x="5" y="3"/>
                    <a:pt x="8" y="7"/>
                    <a:pt x="10" y="11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8" name="Freeform 2381"/>
            <p:cNvSpPr/>
            <p:nvPr/>
          </p:nvSpPr>
          <p:spPr bwMode="auto">
            <a:xfrm>
              <a:off x="2188" y="2061"/>
              <a:ext cx="22" cy="30"/>
            </a:xfrm>
            <a:custGeom>
              <a:avLst/>
              <a:gdLst>
                <a:gd name="T0" fmla="*/ 0 w 9"/>
                <a:gd name="T1" fmla="*/ 68 h 11"/>
                <a:gd name="T2" fmla="*/ 29 w 9"/>
                <a:gd name="T3" fmla="*/ 0 h 11"/>
                <a:gd name="T4" fmla="*/ 54 w 9"/>
                <a:gd name="T5" fmla="*/ 82 h 11"/>
                <a:gd name="T6" fmla="*/ 0 60000 65536"/>
                <a:gd name="T7" fmla="*/ 0 60000 65536"/>
                <a:gd name="T8" fmla="*/ 0 60000 65536"/>
                <a:gd name="T9" fmla="*/ 0 w 9"/>
                <a:gd name="T10" fmla="*/ 0 h 11"/>
                <a:gd name="T11" fmla="*/ 9 w 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1">
                  <a:moveTo>
                    <a:pt x="0" y="9"/>
                  </a:moveTo>
                  <a:cubicBezTo>
                    <a:pt x="1" y="6"/>
                    <a:pt x="2" y="2"/>
                    <a:pt x="5" y="0"/>
                  </a:cubicBezTo>
                  <a:cubicBezTo>
                    <a:pt x="7" y="3"/>
                    <a:pt x="9" y="7"/>
                    <a:pt x="9" y="11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9" name="Freeform 2382"/>
            <p:cNvSpPr/>
            <p:nvPr/>
          </p:nvSpPr>
          <p:spPr bwMode="auto">
            <a:xfrm>
              <a:off x="2200" y="1941"/>
              <a:ext cx="23" cy="27"/>
            </a:xfrm>
            <a:custGeom>
              <a:avLst/>
              <a:gdLst>
                <a:gd name="T0" fmla="*/ 0 w 9"/>
                <a:gd name="T1" fmla="*/ 73 h 10"/>
                <a:gd name="T2" fmla="*/ 33 w 9"/>
                <a:gd name="T3" fmla="*/ 0 h 10"/>
                <a:gd name="T4" fmla="*/ 59 w 9"/>
                <a:gd name="T5" fmla="*/ 59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0" y="10"/>
                  </a:moveTo>
                  <a:cubicBezTo>
                    <a:pt x="1" y="6"/>
                    <a:pt x="1" y="2"/>
                    <a:pt x="5" y="0"/>
                  </a:cubicBezTo>
                  <a:cubicBezTo>
                    <a:pt x="7" y="2"/>
                    <a:pt x="8" y="4"/>
                    <a:pt x="9" y="8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0" name="Freeform 2383"/>
            <p:cNvSpPr/>
            <p:nvPr/>
          </p:nvSpPr>
          <p:spPr bwMode="auto">
            <a:xfrm>
              <a:off x="2215" y="1803"/>
              <a:ext cx="23" cy="34"/>
            </a:xfrm>
            <a:custGeom>
              <a:avLst/>
              <a:gdLst>
                <a:gd name="T0" fmla="*/ 8 w 9"/>
                <a:gd name="T1" fmla="*/ 34 h 13"/>
                <a:gd name="T2" fmla="*/ 20 w 9"/>
                <a:gd name="T3" fmla="*/ 89 h 13"/>
                <a:gd name="T4" fmla="*/ 46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1" y="5"/>
                  </a:moveTo>
                  <a:cubicBezTo>
                    <a:pt x="0" y="8"/>
                    <a:pt x="0" y="11"/>
                    <a:pt x="3" y="13"/>
                  </a:cubicBezTo>
                  <a:cubicBezTo>
                    <a:pt x="7" y="11"/>
                    <a:pt x="9" y="5"/>
                    <a:pt x="7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1" name="Freeform 2384"/>
            <p:cNvSpPr/>
            <p:nvPr/>
          </p:nvSpPr>
          <p:spPr bwMode="auto">
            <a:xfrm>
              <a:off x="2268" y="1696"/>
              <a:ext cx="2" cy="11"/>
            </a:xfrm>
            <a:custGeom>
              <a:avLst/>
              <a:gdLst>
                <a:gd name="T0" fmla="*/ 4 w 1"/>
                <a:gd name="T1" fmla="*/ 0 h 4"/>
                <a:gd name="T2" fmla="*/ 0 w 1"/>
                <a:gd name="T3" fmla="*/ 30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2" name="Freeform 2385"/>
            <p:cNvSpPr/>
            <p:nvPr/>
          </p:nvSpPr>
          <p:spPr bwMode="auto">
            <a:xfrm>
              <a:off x="2268" y="1587"/>
              <a:ext cx="2" cy="18"/>
            </a:xfrm>
            <a:custGeom>
              <a:avLst/>
              <a:gdLst>
                <a:gd name="T0" fmla="*/ 0 w 1"/>
                <a:gd name="T1" fmla="*/ 0 h 7"/>
                <a:gd name="T2" fmla="*/ 4 w 1"/>
                <a:gd name="T3" fmla="*/ 46 h 7"/>
                <a:gd name="T4" fmla="*/ 0 60000 65536"/>
                <a:gd name="T5" fmla="*/ 0 60000 65536"/>
                <a:gd name="T6" fmla="*/ 0 w 1"/>
                <a:gd name="T7" fmla="*/ 0 h 7"/>
                <a:gd name="T8" fmla="*/ 1 w 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">
                  <a:moveTo>
                    <a:pt x="0" y="0"/>
                  </a:moveTo>
                  <a:cubicBezTo>
                    <a:pt x="0" y="3"/>
                    <a:pt x="0" y="5"/>
                    <a:pt x="1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3" name="Freeform 2386"/>
            <p:cNvSpPr/>
            <p:nvPr/>
          </p:nvSpPr>
          <p:spPr bwMode="auto">
            <a:xfrm>
              <a:off x="2098" y="2424"/>
              <a:ext cx="42" cy="59"/>
            </a:xfrm>
            <a:custGeom>
              <a:avLst/>
              <a:gdLst>
                <a:gd name="T0" fmla="*/ 104 w 17"/>
                <a:gd name="T1" fmla="*/ 107 h 22"/>
                <a:gd name="T2" fmla="*/ 99 w 17"/>
                <a:gd name="T3" fmla="*/ 150 h 22"/>
                <a:gd name="T4" fmla="*/ 0 60000 65536"/>
                <a:gd name="T5" fmla="*/ 0 60000 65536"/>
                <a:gd name="T6" fmla="*/ 0 w 17"/>
                <a:gd name="T7" fmla="*/ 0 h 22"/>
                <a:gd name="T8" fmla="*/ 17 w 17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2">
                  <a:moveTo>
                    <a:pt x="17" y="15"/>
                  </a:moveTo>
                  <a:cubicBezTo>
                    <a:pt x="13" y="0"/>
                    <a:pt x="0" y="22"/>
                    <a:pt x="16" y="21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4" name="Freeform 2387"/>
            <p:cNvSpPr/>
            <p:nvPr/>
          </p:nvSpPr>
          <p:spPr bwMode="auto">
            <a:xfrm>
              <a:off x="2223" y="2563"/>
              <a:ext cx="32" cy="53"/>
            </a:xfrm>
            <a:custGeom>
              <a:avLst/>
              <a:gdLst>
                <a:gd name="T0" fmla="*/ 49 w 13"/>
                <a:gd name="T1" fmla="*/ 50 h 20"/>
                <a:gd name="T2" fmla="*/ 25 w 13"/>
                <a:gd name="T3" fmla="*/ 77 h 20"/>
                <a:gd name="T4" fmla="*/ 54 w 13"/>
                <a:gd name="T5" fmla="*/ 127 h 20"/>
                <a:gd name="T6" fmla="*/ 0 w 13"/>
                <a:gd name="T7" fmla="*/ 12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8" y="7"/>
                  </a:moveTo>
                  <a:cubicBezTo>
                    <a:pt x="3" y="0"/>
                    <a:pt x="0" y="6"/>
                    <a:pt x="4" y="11"/>
                  </a:cubicBezTo>
                  <a:cubicBezTo>
                    <a:pt x="6" y="14"/>
                    <a:pt x="13" y="13"/>
                    <a:pt x="9" y="18"/>
                  </a:cubicBezTo>
                  <a:cubicBezTo>
                    <a:pt x="8" y="20"/>
                    <a:pt x="1" y="19"/>
                    <a:pt x="0" y="18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5" name="Freeform 2388"/>
            <p:cNvSpPr/>
            <p:nvPr/>
          </p:nvSpPr>
          <p:spPr bwMode="auto">
            <a:xfrm>
              <a:off x="2578" y="1517"/>
              <a:ext cx="12" cy="6"/>
            </a:xfrm>
            <a:custGeom>
              <a:avLst/>
              <a:gdLst>
                <a:gd name="T0" fmla="*/ 29 w 5"/>
                <a:gd name="T1" fmla="*/ 18 h 2"/>
                <a:gd name="T2" fmla="*/ 0 w 5"/>
                <a:gd name="T3" fmla="*/ 0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2"/>
                  </a:moveTo>
                  <a:cubicBezTo>
                    <a:pt x="3" y="2"/>
                    <a:pt x="1" y="2"/>
                    <a:pt x="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6" name="Freeform 2389"/>
            <p:cNvSpPr/>
            <p:nvPr/>
          </p:nvSpPr>
          <p:spPr bwMode="auto">
            <a:xfrm>
              <a:off x="2708" y="1541"/>
              <a:ext cx="20" cy="3"/>
            </a:xfrm>
            <a:custGeom>
              <a:avLst/>
              <a:gdLst>
                <a:gd name="T0" fmla="*/ 0 w 8"/>
                <a:gd name="T1" fmla="*/ 9 h 1"/>
                <a:gd name="T2" fmla="*/ 50 w 8"/>
                <a:gd name="T3" fmla="*/ 0 h 1"/>
                <a:gd name="T4" fmla="*/ 0 60000 65536"/>
                <a:gd name="T5" fmla="*/ 0 60000 65536"/>
                <a:gd name="T6" fmla="*/ 0 w 8"/>
                <a:gd name="T7" fmla="*/ 0 h 1"/>
                <a:gd name="T8" fmla="*/ 8 w 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">
                  <a:moveTo>
                    <a:pt x="0" y="1"/>
                  </a:move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7" name="Freeform 2390"/>
            <p:cNvSpPr/>
            <p:nvPr/>
          </p:nvSpPr>
          <p:spPr bwMode="auto">
            <a:xfrm>
              <a:off x="2825" y="1547"/>
              <a:ext cx="23" cy="26"/>
            </a:xfrm>
            <a:custGeom>
              <a:avLst/>
              <a:gdLst>
                <a:gd name="T0" fmla="*/ 46 w 9"/>
                <a:gd name="T1" fmla="*/ 0 h 10"/>
                <a:gd name="T2" fmla="*/ 13 w 9"/>
                <a:gd name="T3" fmla="*/ 60 h 10"/>
                <a:gd name="T4" fmla="*/ 59 w 9"/>
                <a:gd name="T5" fmla="*/ 47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7" y="0"/>
                  </a:moveTo>
                  <a:cubicBezTo>
                    <a:pt x="2" y="0"/>
                    <a:pt x="0" y="5"/>
                    <a:pt x="2" y="9"/>
                  </a:cubicBezTo>
                  <a:cubicBezTo>
                    <a:pt x="4" y="10"/>
                    <a:pt x="7" y="9"/>
                    <a:pt x="9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8" name="Freeform 2391"/>
            <p:cNvSpPr/>
            <p:nvPr/>
          </p:nvSpPr>
          <p:spPr bwMode="auto">
            <a:xfrm>
              <a:off x="2943" y="1539"/>
              <a:ext cx="20" cy="24"/>
            </a:xfrm>
            <a:custGeom>
              <a:avLst/>
              <a:gdLst>
                <a:gd name="T0" fmla="*/ 30 w 8"/>
                <a:gd name="T1" fmla="*/ 0 h 9"/>
                <a:gd name="T2" fmla="*/ 8 w 8"/>
                <a:gd name="T3" fmla="*/ 51 h 9"/>
                <a:gd name="T4" fmla="*/ 50 w 8"/>
                <a:gd name="T5" fmla="*/ 51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5" y="0"/>
                  </a:moveTo>
                  <a:cubicBezTo>
                    <a:pt x="4" y="3"/>
                    <a:pt x="0" y="3"/>
                    <a:pt x="1" y="7"/>
                  </a:cubicBezTo>
                  <a:cubicBezTo>
                    <a:pt x="3" y="8"/>
                    <a:pt x="5" y="9"/>
                    <a:pt x="8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9" name="Freeform 2392"/>
            <p:cNvSpPr/>
            <p:nvPr/>
          </p:nvSpPr>
          <p:spPr bwMode="auto">
            <a:xfrm>
              <a:off x="3058" y="1544"/>
              <a:ext cx="15" cy="8"/>
            </a:xfrm>
            <a:custGeom>
              <a:avLst/>
              <a:gdLst>
                <a:gd name="T0" fmla="*/ 0 w 6"/>
                <a:gd name="T1" fmla="*/ 21 h 3"/>
                <a:gd name="T2" fmla="*/ 38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0" y="3"/>
                  </a:moveTo>
                  <a:cubicBezTo>
                    <a:pt x="3" y="3"/>
                    <a:pt x="5" y="2"/>
                    <a:pt x="6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0" name="Freeform 2393"/>
            <p:cNvSpPr/>
            <p:nvPr/>
          </p:nvSpPr>
          <p:spPr bwMode="auto">
            <a:xfrm>
              <a:off x="3155" y="1488"/>
              <a:ext cx="38" cy="29"/>
            </a:xfrm>
            <a:custGeom>
              <a:avLst/>
              <a:gdLst>
                <a:gd name="T0" fmla="*/ 84 w 15"/>
                <a:gd name="T1" fmla="*/ 0 h 11"/>
                <a:gd name="T2" fmla="*/ 96 w 15"/>
                <a:gd name="T3" fmla="*/ 29 h 11"/>
                <a:gd name="T4" fmla="*/ 0 60000 65536"/>
                <a:gd name="T5" fmla="*/ 0 60000 65536"/>
                <a:gd name="T6" fmla="*/ 0 w 15"/>
                <a:gd name="T7" fmla="*/ 0 h 11"/>
                <a:gd name="T8" fmla="*/ 15 w 1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1">
                  <a:moveTo>
                    <a:pt x="13" y="0"/>
                  </a:moveTo>
                  <a:cubicBezTo>
                    <a:pt x="0" y="1"/>
                    <a:pt x="5" y="11"/>
                    <a:pt x="15" y="4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1" name="Freeform 2394"/>
            <p:cNvSpPr/>
            <p:nvPr/>
          </p:nvSpPr>
          <p:spPr bwMode="auto">
            <a:xfrm>
              <a:off x="3280" y="1429"/>
              <a:ext cx="5" cy="6"/>
            </a:xfrm>
            <a:custGeom>
              <a:avLst/>
              <a:gdLst>
                <a:gd name="T0" fmla="*/ 13 w 2"/>
                <a:gd name="T1" fmla="*/ 0 h 2"/>
                <a:gd name="T2" fmla="*/ 0 w 2"/>
                <a:gd name="T3" fmla="*/ 18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2" name="Freeform 2395"/>
            <p:cNvSpPr/>
            <p:nvPr/>
          </p:nvSpPr>
          <p:spPr bwMode="auto">
            <a:xfrm>
              <a:off x="3348" y="1381"/>
              <a:ext cx="7" cy="14"/>
            </a:xfrm>
            <a:custGeom>
              <a:avLst/>
              <a:gdLst>
                <a:gd name="T0" fmla="*/ 16 w 3"/>
                <a:gd name="T1" fmla="*/ 0 h 5"/>
                <a:gd name="T2" fmla="*/ 0 w 3"/>
                <a:gd name="T3" fmla="*/ 39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3" y="0"/>
                  </a:moveTo>
                  <a:cubicBezTo>
                    <a:pt x="2" y="2"/>
                    <a:pt x="1" y="4"/>
                    <a:pt x="0" y="5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3" name="Freeform 2396"/>
            <p:cNvSpPr/>
            <p:nvPr/>
          </p:nvSpPr>
          <p:spPr bwMode="auto">
            <a:xfrm>
              <a:off x="3365" y="1264"/>
              <a:ext cx="10" cy="16"/>
            </a:xfrm>
            <a:custGeom>
              <a:avLst/>
              <a:gdLst>
                <a:gd name="T0" fmla="*/ 25 w 4"/>
                <a:gd name="T1" fmla="*/ 0 h 6"/>
                <a:gd name="T2" fmla="*/ 0 w 4"/>
                <a:gd name="T3" fmla="*/ 43 h 6"/>
                <a:gd name="T4" fmla="*/ 0 60000 65536"/>
                <a:gd name="T5" fmla="*/ 0 60000 65536"/>
                <a:gd name="T6" fmla="*/ 0 w 4"/>
                <a:gd name="T7" fmla="*/ 0 h 6"/>
                <a:gd name="T8" fmla="*/ 4 w 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6">
                  <a:moveTo>
                    <a:pt x="4" y="0"/>
                  </a:moveTo>
                  <a:cubicBezTo>
                    <a:pt x="2" y="1"/>
                    <a:pt x="1" y="3"/>
                    <a:pt x="0" y="6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4" name="Freeform 2397"/>
            <p:cNvSpPr/>
            <p:nvPr/>
          </p:nvSpPr>
          <p:spPr bwMode="auto">
            <a:xfrm>
              <a:off x="2948" y="1371"/>
              <a:ext cx="15" cy="1"/>
            </a:xfrm>
            <a:custGeom>
              <a:avLst/>
              <a:gdLst>
                <a:gd name="T0" fmla="*/ 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5" name="Freeform 2398"/>
            <p:cNvSpPr/>
            <p:nvPr/>
          </p:nvSpPr>
          <p:spPr bwMode="auto">
            <a:xfrm>
              <a:off x="2813" y="1371"/>
              <a:ext cx="30" cy="34"/>
            </a:xfrm>
            <a:custGeom>
              <a:avLst/>
              <a:gdLst>
                <a:gd name="T0" fmla="*/ 70 w 12"/>
                <a:gd name="T1" fmla="*/ 76 h 13"/>
                <a:gd name="T2" fmla="*/ 0 w 12"/>
                <a:gd name="T3" fmla="*/ 63 h 13"/>
                <a:gd name="T4" fmla="*/ 63 w 12"/>
                <a:gd name="T5" fmla="*/ 0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11" y="11"/>
                  </a:moveTo>
                  <a:cubicBezTo>
                    <a:pt x="8" y="12"/>
                    <a:pt x="2" y="13"/>
                    <a:pt x="0" y="9"/>
                  </a:cubicBezTo>
                  <a:cubicBezTo>
                    <a:pt x="2" y="5"/>
                    <a:pt x="12" y="6"/>
                    <a:pt x="1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6" name="Freeform 2399"/>
            <p:cNvSpPr/>
            <p:nvPr/>
          </p:nvSpPr>
          <p:spPr bwMode="auto">
            <a:xfrm>
              <a:off x="2668" y="1355"/>
              <a:ext cx="42" cy="40"/>
            </a:xfrm>
            <a:custGeom>
              <a:avLst/>
              <a:gdLst>
                <a:gd name="T0" fmla="*/ 54 w 17"/>
                <a:gd name="T1" fmla="*/ 107 h 15"/>
                <a:gd name="T2" fmla="*/ 0 w 17"/>
                <a:gd name="T3" fmla="*/ 72 h 15"/>
                <a:gd name="T4" fmla="*/ 67 w 17"/>
                <a:gd name="T5" fmla="*/ 51 h 15"/>
                <a:gd name="T6" fmla="*/ 12 w 17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9" y="15"/>
                  </a:moveTo>
                  <a:cubicBezTo>
                    <a:pt x="5" y="15"/>
                    <a:pt x="1" y="14"/>
                    <a:pt x="0" y="10"/>
                  </a:cubicBezTo>
                  <a:cubicBezTo>
                    <a:pt x="3" y="7"/>
                    <a:pt x="8" y="9"/>
                    <a:pt x="11" y="7"/>
                  </a:cubicBezTo>
                  <a:cubicBezTo>
                    <a:pt x="17" y="2"/>
                    <a:pt x="7" y="1"/>
                    <a:pt x="2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7" name="Freeform 2400"/>
            <p:cNvSpPr/>
            <p:nvPr/>
          </p:nvSpPr>
          <p:spPr bwMode="auto">
            <a:xfrm>
              <a:off x="2548" y="1344"/>
              <a:ext cx="15" cy="11"/>
            </a:xfrm>
            <a:custGeom>
              <a:avLst/>
              <a:gdLst>
                <a:gd name="T0" fmla="*/ 38 w 6"/>
                <a:gd name="T1" fmla="*/ 30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3" y="4"/>
                    <a:pt x="1" y="3"/>
                    <a:pt x="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8" name="Freeform 2401"/>
            <p:cNvSpPr/>
            <p:nvPr/>
          </p:nvSpPr>
          <p:spPr bwMode="auto">
            <a:xfrm>
              <a:off x="2455" y="1261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38 w 6"/>
                <a:gd name="T3" fmla="*/ 43 h 6"/>
                <a:gd name="T4" fmla="*/ 0 60000 65536"/>
                <a:gd name="T5" fmla="*/ 0 60000 65536"/>
                <a:gd name="T6" fmla="*/ 0 w 6"/>
                <a:gd name="T7" fmla="*/ 0 h 6"/>
                <a:gd name="T8" fmla="*/ 6 w 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6">
                  <a:moveTo>
                    <a:pt x="0" y="0"/>
                  </a:moveTo>
                  <a:cubicBezTo>
                    <a:pt x="0" y="3"/>
                    <a:pt x="2" y="5"/>
                    <a:pt x="6" y="6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9" name="Freeform 2402"/>
            <p:cNvSpPr/>
            <p:nvPr/>
          </p:nvSpPr>
          <p:spPr bwMode="auto">
            <a:xfrm>
              <a:off x="2348" y="1331"/>
              <a:ext cx="32" cy="37"/>
            </a:xfrm>
            <a:custGeom>
              <a:avLst/>
              <a:gdLst>
                <a:gd name="T0" fmla="*/ 79 w 13"/>
                <a:gd name="T1" fmla="*/ 63 h 14"/>
                <a:gd name="T2" fmla="*/ 66 w 13"/>
                <a:gd name="T3" fmla="*/ 90 h 14"/>
                <a:gd name="T4" fmla="*/ 0 60000 65536"/>
                <a:gd name="T5" fmla="*/ 0 60000 65536"/>
                <a:gd name="T6" fmla="*/ 0 w 13"/>
                <a:gd name="T7" fmla="*/ 0 h 14"/>
                <a:gd name="T8" fmla="*/ 13 w 13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14">
                  <a:moveTo>
                    <a:pt x="13" y="9"/>
                  </a:moveTo>
                  <a:cubicBezTo>
                    <a:pt x="7" y="0"/>
                    <a:pt x="0" y="14"/>
                    <a:pt x="11" y="13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0" name="Freeform 2403"/>
            <p:cNvSpPr/>
            <p:nvPr/>
          </p:nvSpPr>
          <p:spPr bwMode="auto">
            <a:xfrm>
              <a:off x="2483" y="1461"/>
              <a:ext cx="27" cy="22"/>
            </a:xfrm>
            <a:custGeom>
              <a:avLst/>
              <a:gdLst>
                <a:gd name="T0" fmla="*/ 66 w 11"/>
                <a:gd name="T1" fmla="*/ 22 h 8"/>
                <a:gd name="T2" fmla="*/ 0 w 11"/>
                <a:gd name="T3" fmla="*/ 8 h 8"/>
                <a:gd name="T4" fmla="*/ 49 w 11"/>
                <a:gd name="T5" fmla="*/ 61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3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" y="4"/>
                    <a:pt x="4" y="7"/>
                    <a:pt x="8" y="8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1" name="Freeform 2404"/>
            <p:cNvSpPr/>
            <p:nvPr/>
          </p:nvSpPr>
          <p:spPr bwMode="auto">
            <a:xfrm>
              <a:off x="2150" y="1179"/>
              <a:ext cx="40" cy="48"/>
            </a:xfrm>
            <a:custGeom>
              <a:avLst/>
              <a:gdLst>
                <a:gd name="T0" fmla="*/ 100 w 16"/>
                <a:gd name="T1" fmla="*/ 85 h 18"/>
                <a:gd name="T2" fmla="*/ 80 w 16"/>
                <a:gd name="T3" fmla="*/ 128 h 18"/>
                <a:gd name="T4" fmla="*/ 0 60000 65536"/>
                <a:gd name="T5" fmla="*/ 0 60000 65536"/>
                <a:gd name="T6" fmla="*/ 0 w 16"/>
                <a:gd name="T7" fmla="*/ 0 h 18"/>
                <a:gd name="T8" fmla="*/ 16 w 16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8">
                  <a:moveTo>
                    <a:pt x="16" y="12"/>
                  </a:moveTo>
                  <a:cubicBezTo>
                    <a:pt x="10" y="0"/>
                    <a:pt x="0" y="16"/>
                    <a:pt x="13" y="18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2" name="Freeform 2405"/>
            <p:cNvSpPr/>
            <p:nvPr/>
          </p:nvSpPr>
          <p:spPr bwMode="auto">
            <a:xfrm>
              <a:off x="2068" y="1291"/>
              <a:ext cx="17" cy="18"/>
            </a:xfrm>
            <a:custGeom>
              <a:avLst/>
              <a:gdLst>
                <a:gd name="T0" fmla="*/ 41 w 7"/>
                <a:gd name="T1" fmla="*/ 0 h 7"/>
                <a:gd name="T2" fmla="*/ 0 w 7"/>
                <a:gd name="T3" fmla="*/ 46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7" y="0"/>
                  </a:moveTo>
                  <a:cubicBezTo>
                    <a:pt x="4" y="1"/>
                    <a:pt x="1" y="4"/>
                    <a:pt x="0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3" name="Freeform 2406"/>
            <p:cNvSpPr/>
            <p:nvPr/>
          </p:nvSpPr>
          <p:spPr bwMode="auto">
            <a:xfrm>
              <a:off x="2085" y="1395"/>
              <a:ext cx="33" cy="45"/>
            </a:xfrm>
            <a:custGeom>
              <a:avLst/>
              <a:gdLst>
                <a:gd name="T0" fmla="*/ 71 w 13"/>
                <a:gd name="T1" fmla="*/ 50 h 17"/>
                <a:gd name="T2" fmla="*/ 46 w 13"/>
                <a:gd name="T3" fmla="*/ 119 h 17"/>
                <a:gd name="T4" fmla="*/ 25 w 13"/>
                <a:gd name="T5" fmla="*/ 0 h 17"/>
                <a:gd name="T6" fmla="*/ 0 60000 65536"/>
                <a:gd name="T7" fmla="*/ 0 60000 65536"/>
                <a:gd name="T8" fmla="*/ 0 60000 65536"/>
                <a:gd name="T9" fmla="*/ 0 w 13"/>
                <a:gd name="T10" fmla="*/ 0 h 17"/>
                <a:gd name="T11" fmla="*/ 13 w 13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7">
                  <a:moveTo>
                    <a:pt x="11" y="7"/>
                  </a:moveTo>
                  <a:cubicBezTo>
                    <a:pt x="10" y="10"/>
                    <a:pt x="13" y="17"/>
                    <a:pt x="7" y="17"/>
                  </a:cubicBezTo>
                  <a:cubicBezTo>
                    <a:pt x="0" y="16"/>
                    <a:pt x="1" y="4"/>
                    <a:pt x="4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4" name="Freeform 2407"/>
            <p:cNvSpPr/>
            <p:nvPr/>
          </p:nvSpPr>
          <p:spPr bwMode="auto">
            <a:xfrm>
              <a:off x="2260" y="1131"/>
              <a:ext cx="30" cy="18"/>
            </a:xfrm>
            <a:custGeom>
              <a:avLst/>
              <a:gdLst>
                <a:gd name="T0" fmla="*/ 0 w 12"/>
                <a:gd name="T1" fmla="*/ 0 h 7"/>
                <a:gd name="T2" fmla="*/ 75 w 12"/>
                <a:gd name="T3" fmla="*/ 46 h 7"/>
                <a:gd name="T4" fmla="*/ 0 60000 65536"/>
                <a:gd name="T5" fmla="*/ 0 60000 65536"/>
                <a:gd name="T6" fmla="*/ 0 w 12"/>
                <a:gd name="T7" fmla="*/ 0 h 7"/>
                <a:gd name="T8" fmla="*/ 12 w 1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7">
                  <a:moveTo>
                    <a:pt x="0" y="0"/>
                  </a:moveTo>
                  <a:cubicBezTo>
                    <a:pt x="2" y="5"/>
                    <a:pt x="9" y="3"/>
                    <a:pt x="12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5" name="Freeform 2408"/>
            <p:cNvSpPr/>
            <p:nvPr/>
          </p:nvSpPr>
          <p:spPr bwMode="auto">
            <a:xfrm>
              <a:off x="2365" y="1197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50 w 8"/>
                <a:gd name="T3" fmla="*/ 43 h 6"/>
                <a:gd name="T4" fmla="*/ 0 60000 65536"/>
                <a:gd name="T5" fmla="*/ 0 60000 65536"/>
                <a:gd name="T6" fmla="*/ 0 w 8"/>
                <a:gd name="T7" fmla="*/ 0 h 6"/>
                <a:gd name="T8" fmla="*/ 8 w 8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6">
                  <a:moveTo>
                    <a:pt x="0" y="0"/>
                  </a:moveTo>
                  <a:cubicBezTo>
                    <a:pt x="3" y="2"/>
                    <a:pt x="5" y="4"/>
                    <a:pt x="8" y="6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6" name="Freeform 2409"/>
            <p:cNvSpPr/>
            <p:nvPr/>
          </p:nvSpPr>
          <p:spPr bwMode="auto">
            <a:xfrm>
              <a:off x="2273" y="2397"/>
              <a:ext cx="40" cy="46"/>
            </a:xfrm>
            <a:custGeom>
              <a:avLst/>
              <a:gdLst>
                <a:gd name="T0" fmla="*/ 88 w 16"/>
                <a:gd name="T1" fmla="*/ 124 h 17"/>
                <a:gd name="T2" fmla="*/ 100 w 16"/>
                <a:gd name="T3" fmla="*/ 73 h 17"/>
                <a:gd name="T4" fmla="*/ 0 60000 65536"/>
                <a:gd name="T5" fmla="*/ 0 60000 65536"/>
                <a:gd name="T6" fmla="*/ 0 w 16"/>
                <a:gd name="T7" fmla="*/ 0 h 17"/>
                <a:gd name="T8" fmla="*/ 16 w 1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7">
                  <a:moveTo>
                    <a:pt x="14" y="17"/>
                  </a:moveTo>
                  <a:cubicBezTo>
                    <a:pt x="0" y="14"/>
                    <a:pt x="12" y="0"/>
                    <a:pt x="16" y="1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7" name="Freeform 2410"/>
            <p:cNvSpPr/>
            <p:nvPr/>
          </p:nvSpPr>
          <p:spPr bwMode="auto">
            <a:xfrm>
              <a:off x="2060" y="2285"/>
              <a:ext cx="25" cy="43"/>
            </a:xfrm>
            <a:custGeom>
              <a:avLst/>
              <a:gdLst>
                <a:gd name="T0" fmla="*/ 43 w 10"/>
                <a:gd name="T1" fmla="*/ 0 h 16"/>
                <a:gd name="T2" fmla="*/ 50 w 10"/>
                <a:gd name="T3" fmla="*/ 59 h 16"/>
                <a:gd name="T4" fmla="*/ 0 w 10"/>
                <a:gd name="T5" fmla="*/ 0 h 16"/>
                <a:gd name="T6" fmla="*/ 0 60000 65536"/>
                <a:gd name="T7" fmla="*/ 0 60000 65536"/>
                <a:gd name="T8" fmla="*/ 0 60000 65536"/>
                <a:gd name="T9" fmla="*/ 0 w 10"/>
                <a:gd name="T10" fmla="*/ 0 h 16"/>
                <a:gd name="T11" fmla="*/ 10 w 1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6">
                  <a:moveTo>
                    <a:pt x="7" y="0"/>
                  </a:moveTo>
                  <a:cubicBezTo>
                    <a:pt x="8" y="2"/>
                    <a:pt x="10" y="6"/>
                    <a:pt x="8" y="8"/>
                  </a:cubicBezTo>
                  <a:cubicBezTo>
                    <a:pt x="3" y="16"/>
                    <a:pt x="1" y="3"/>
                    <a:pt x="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8" name="Freeform 2411"/>
            <p:cNvSpPr/>
            <p:nvPr/>
          </p:nvSpPr>
          <p:spPr bwMode="auto">
            <a:xfrm>
              <a:off x="2083" y="2120"/>
              <a:ext cx="1" cy="24"/>
            </a:xfrm>
            <a:custGeom>
              <a:avLst/>
              <a:gdLst>
                <a:gd name="T0" fmla="*/ 0 w 1"/>
                <a:gd name="T1" fmla="*/ 64 h 9"/>
                <a:gd name="T2" fmla="*/ 0 w 1"/>
                <a:gd name="T3" fmla="*/ 0 h 9"/>
                <a:gd name="T4" fmla="*/ 0 60000 65536"/>
                <a:gd name="T5" fmla="*/ 0 60000 65536"/>
                <a:gd name="T6" fmla="*/ 0 w 1"/>
                <a:gd name="T7" fmla="*/ 0 h 9"/>
                <a:gd name="T8" fmla="*/ 1 w 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9" name="Freeform 2412"/>
            <p:cNvSpPr/>
            <p:nvPr/>
          </p:nvSpPr>
          <p:spPr bwMode="auto">
            <a:xfrm>
              <a:off x="3458" y="1357"/>
              <a:ext cx="5" cy="19"/>
            </a:xfrm>
            <a:custGeom>
              <a:avLst/>
              <a:gdLst>
                <a:gd name="T0" fmla="*/ 8 w 2"/>
                <a:gd name="T1" fmla="*/ 52 h 7"/>
                <a:gd name="T2" fmla="*/ 13 w 2"/>
                <a:gd name="T3" fmla="*/ 0 h 7"/>
                <a:gd name="T4" fmla="*/ 0 60000 65536"/>
                <a:gd name="T5" fmla="*/ 0 60000 65536"/>
                <a:gd name="T6" fmla="*/ 0 w 2"/>
                <a:gd name="T7" fmla="*/ 0 h 7"/>
                <a:gd name="T8" fmla="*/ 2 w 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">
                  <a:moveTo>
                    <a:pt x="1" y="7"/>
                  </a:moveTo>
                  <a:cubicBezTo>
                    <a:pt x="0" y="4"/>
                    <a:pt x="0" y="2"/>
                    <a:pt x="2" y="0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0" name="Freeform 2413"/>
            <p:cNvSpPr/>
            <p:nvPr/>
          </p:nvSpPr>
          <p:spPr bwMode="auto">
            <a:xfrm>
              <a:off x="3468" y="1485"/>
              <a:ext cx="2" cy="16"/>
            </a:xfrm>
            <a:custGeom>
              <a:avLst/>
              <a:gdLst>
                <a:gd name="T0" fmla="*/ 4 w 1"/>
                <a:gd name="T1" fmla="*/ 43 h 6"/>
                <a:gd name="T2" fmla="*/ 4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1" y="6"/>
                  </a:moveTo>
                  <a:cubicBezTo>
                    <a:pt x="0" y="4"/>
                    <a:pt x="0" y="2"/>
                    <a:pt x="1" y="0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1" name="Freeform 2414"/>
            <p:cNvSpPr/>
            <p:nvPr/>
          </p:nvSpPr>
          <p:spPr bwMode="auto">
            <a:xfrm>
              <a:off x="3510" y="1992"/>
              <a:ext cx="8" cy="11"/>
            </a:xfrm>
            <a:custGeom>
              <a:avLst/>
              <a:gdLst>
                <a:gd name="T0" fmla="*/ 21 w 3"/>
                <a:gd name="T1" fmla="*/ 22 h 4"/>
                <a:gd name="T2" fmla="*/ 8 w 3"/>
                <a:gd name="T3" fmla="*/ 30 h 4"/>
                <a:gd name="T4" fmla="*/ 0 w 3"/>
                <a:gd name="T5" fmla="*/ 0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2" name="Freeform 2415"/>
            <p:cNvSpPr/>
            <p:nvPr/>
          </p:nvSpPr>
          <p:spPr bwMode="auto">
            <a:xfrm>
              <a:off x="2133" y="1672"/>
              <a:ext cx="5" cy="16"/>
            </a:xfrm>
            <a:custGeom>
              <a:avLst/>
              <a:gdLst>
                <a:gd name="T0" fmla="*/ 13 w 2"/>
                <a:gd name="T1" fmla="*/ 43 h 6"/>
                <a:gd name="T2" fmla="*/ 0 w 2"/>
                <a:gd name="T3" fmla="*/ 0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2" y="6"/>
                  </a:move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3" name="Freeform 2416"/>
            <p:cNvSpPr/>
            <p:nvPr/>
          </p:nvSpPr>
          <p:spPr bwMode="auto">
            <a:xfrm>
              <a:off x="2125" y="1533"/>
              <a:ext cx="5" cy="11"/>
            </a:xfrm>
            <a:custGeom>
              <a:avLst/>
              <a:gdLst>
                <a:gd name="T0" fmla="*/ 13 w 2"/>
                <a:gd name="T1" fmla="*/ 0 h 4"/>
                <a:gd name="T2" fmla="*/ 8 w 2"/>
                <a:gd name="T3" fmla="*/ 30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4" name="Freeform 2417"/>
            <p:cNvSpPr/>
            <p:nvPr/>
          </p:nvSpPr>
          <p:spPr bwMode="auto">
            <a:xfrm>
              <a:off x="2098" y="1989"/>
              <a:ext cx="5" cy="22"/>
            </a:xfrm>
            <a:custGeom>
              <a:avLst/>
              <a:gdLst>
                <a:gd name="T0" fmla="*/ 0 w 2"/>
                <a:gd name="T1" fmla="*/ 61 h 8"/>
                <a:gd name="T2" fmla="*/ 13 w 2"/>
                <a:gd name="T3" fmla="*/ 0 h 8"/>
                <a:gd name="T4" fmla="*/ 0 60000 65536"/>
                <a:gd name="T5" fmla="*/ 0 60000 65536"/>
                <a:gd name="T6" fmla="*/ 0 w 2"/>
                <a:gd name="T7" fmla="*/ 0 h 8"/>
                <a:gd name="T8" fmla="*/ 2 w 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8">
                  <a:moveTo>
                    <a:pt x="0" y="8"/>
                  </a:moveTo>
                  <a:cubicBezTo>
                    <a:pt x="1" y="5"/>
                    <a:pt x="1" y="2"/>
                    <a:pt x="2" y="0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5" name="Freeform 2418"/>
            <p:cNvSpPr/>
            <p:nvPr/>
          </p:nvSpPr>
          <p:spPr bwMode="auto">
            <a:xfrm>
              <a:off x="2135" y="1837"/>
              <a:ext cx="10" cy="27"/>
            </a:xfrm>
            <a:custGeom>
              <a:avLst/>
              <a:gdLst>
                <a:gd name="T0" fmla="*/ 0 w 4"/>
                <a:gd name="T1" fmla="*/ 73 h 10"/>
                <a:gd name="T2" fmla="*/ 25 w 4"/>
                <a:gd name="T3" fmla="*/ 0 h 10"/>
                <a:gd name="T4" fmla="*/ 0 60000 65536"/>
                <a:gd name="T5" fmla="*/ 0 60000 65536"/>
                <a:gd name="T6" fmla="*/ 0 w 4"/>
                <a:gd name="T7" fmla="*/ 0 h 10"/>
                <a:gd name="T8" fmla="*/ 4 w 4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0">
                  <a:moveTo>
                    <a:pt x="0" y="10"/>
                  </a:moveTo>
                  <a:cubicBezTo>
                    <a:pt x="1" y="7"/>
                    <a:pt x="2" y="3"/>
                    <a:pt x="4" y="0"/>
                  </a:cubicBezTo>
                </a:path>
              </a:pathLst>
            </a:custGeom>
            <a:noFill/>
            <a:ln w="15875">
              <a:solidFill>
                <a:srgbClr val="F7C2B0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6" name="Freeform 2419"/>
            <p:cNvSpPr/>
            <p:nvPr/>
          </p:nvSpPr>
          <p:spPr bwMode="auto">
            <a:xfrm>
              <a:off x="2248" y="1275"/>
              <a:ext cx="40" cy="32"/>
            </a:xfrm>
            <a:custGeom>
              <a:avLst/>
              <a:gdLst>
                <a:gd name="T0" fmla="*/ 100 w 16"/>
                <a:gd name="T1" fmla="*/ 21 h 12"/>
                <a:gd name="T2" fmla="*/ 75 w 16"/>
                <a:gd name="T3" fmla="*/ 56 h 12"/>
                <a:gd name="T4" fmla="*/ 0 w 16"/>
                <a:gd name="T5" fmla="*/ 51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16" y="3"/>
                  </a:moveTo>
                  <a:cubicBezTo>
                    <a:pt x="9" y="0"/>
                    <a:pt x="5" y="3"/>
                    <a:pt x="12" y="8"/>
                  </a:cubicBezTo>
                  <a:cubicBezTo>
                    <a:pt x="8" y="12"/>
                    <a:pt x="4" y="9"/>
                    <a:pt x="0" y="7"/>
                  </a:cubicBezTo>
                </a:path>
              </a:pathLst>
            </a:custGeom>
            <a:noFill/>
            <a:ln w="15875">
              <a:solidFill>
                <a:srgbClr val="FADED4"/>
              </a:solidFill>
              <a:miter lim="800000"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787" name="Group 23"/>
          <p:cNvGrpSpPr/>
          <p:nvPr/>
        </p:nvGrpSpPr>
        <p:grpSpPr bwMode="auto">
          <a:xfrm>
            <a:off x="7924516" y="671092"/>
            <a:ext cx="1606466" cy="1558599"/>
            <a:chOff x="705" y="912"/>
            <a:chExt cx="1458" cy="1267"/>
          </a:xfrm>
        </p:grpSpPr>
        <p:sp>
          <p:nvSpPr>
            <p:cNvPr id="788" name="Freeform 4"/>
            <p:cNvSpPr/>
            <p:nvPr/>
          </p:nvSpPr>
          <p:spPr bwMode="auto">
            <a:xfrm>
              <a:off x="755" y="1139"/>
              <a:ext cx="1408" cy="1026"/>
            </a:xfrm>
            <a:custGeom>
              <a:avLst/>
              <a:gdLst>
                <a:gd name="T0" fmla="*/ 633 w 563"/>
                <a:gd name="T1" fmla="*/ 2508 h 385"/>
                <a:gd name="T2" fmla="*/ 1088 w 563"/>
                <a:gd name="T3" fmla="*/ 2009 h 385"/>
                <a:gd name="T4" fmla="*/ 1571 w 563"/>
                <a:gd name="T5" fmla="*/ 1556 h 385"/>
                <a:gd name="T6" fmla="*/ 2058 w 563"/>
                <a:gd name="T7" fmla="*/ 1157 h 385"/>
                <a:gd name="T8" fmla="*/ 2834 w 563"/>
                <a:gd name="T9" fmla="*/ 688 h 385"/>
                <a:gd name="T10" fmla="*/ 3139 w 563"/>
                <a:gd name="T11" fmla="*/ 490 h 385"/>
                <a:gd name="T12" fmla="*/ 3464 w 563"/>
                <a:gd name="T13" fmla="*/ 77 h 385"/>
                <a:gd name="T14" fmla="*/ 2846 w 563"/>
                <a:gd name="T15" fmla="*/ 405 h 385"/>
                <a:gd name="T16" fmla="*/ 2263 w 563"/>
                <a:gd name="T17" fmla="*/ 554 h 385"/>
                <a:gd name="T18" fmla="*/ 1833 w 563"/>
                <a:gd name="T19" fmla="*/ 669 h 385"/>
                <a:gd name="T20" fmla="*/ 1333 w 563"/>
                <a:gd name="T21" fmla="*/ 1023 h 385"/>
                <a:gd name="T22" fmla="*/ 833 w 563"/>
                <a:gd name="T23" fmla="*/ 1186 h 385"/>
                <a:gd name="T24" fmla="*/ 570 w 563"/>
                <a:gd name="T25" fmla="*/ 1817 h 385"/>
                <a:gd name="T26" fmla="*/ 258 w 563"/>
                <a:gd name="T27" fmla="*/ 2244 h 385"/>
                <a:gd name="T28" fmla="*/ 95 w 563"/>
                <a:gd name="T29" fmla="*/ 2649 h 385"/>
                <a:gd name="T30" fmla="*/ 633 w 563"/>
                <a:gd name="T31" fmla="*/ 2508 h 3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3"/>
                <a:gd name="T49" fmla="*/ 0 h 385"/>
                <a:gd name="T50" fmla="*/ 563 w 563"/>
                <a:gd name="T51" fmla="*/ 385 h 3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3" h="385">
                  <a:moveTo>
                    <a:pt x="101" y="353"/>
                  </a:moveTo>
                  <a:cubicBezTo>
                    <a:pt x="144" y="322"/>
                    <a:pt x="147" y="302"/>
                    <a:pt x="174" y="283"/>
                  </a:cubicBezTo>
                  <a:cubicBezTo>
                    <a:pt x="200" y="264"/>
                    <a:pt x="217" y="247"/>
                    <a:pt x="251" y="219"/>
                  </a:cubicBezTo>
                  <a:cubicBezTo>
                    <a:pt x="276" y="198"/>
                    <a:pt x="318" y="178"/>
                    <a:pt x="329" y="163"/>
                  </a:cubicBezTo>
                  <a:cubicBezTo>
                    <a:pt x="372" y="166"/>
                    <a:pt x="394" y="137"/>
                    <a:pt x="453" y="97"/>
                  </a:cubicBezTo>
                  <a:cubicBezTo>
                    <a:pt x="466" y="88"/>
                    <a:pt x="491" y="80"/>
                    <a:pt x="502" y="69"/>
                  </a:cubicBezTo>
                  <a:cubicBezTo>
                    <a:pt x="539" y="32"/>
                    <a:pt x="563" y="19"/>
                    <a:pt x="554" y="11"/>
                  </a:cubicBezTo>
                  <a:cubicBezTo>
                    <a:pt x="542" y="0"/>
                    <a:pt x="505" y="38"/>
                    <a:pt x="455" y="57"/>
                  </a:cubicBezTo>
                  <a:cubicBezTo>
                    <a:pt x="405" y="76"/>
                    <a:pt x="399" y="73"/>
                    <a:pt x="362" y="78"/>
                  </a:cubicBezTo>
                  <a:cubicBezTo>
                    <a:pt x="326" y="82"/>
                    <a:pt x="317" y="81"/>
                    <a:pt x="293" y="94"/>
                  </a:cubicBezTo>
                  <a:cubicBezTo>
                    <a:pt x="269" y="108"/>
                    <a:pt x="239" y="128"/>
                    <a:pt x="213" y="144"/>
                  </a:cubicBezTo>
                  <a:cubicBezTo>
                    <a:pt x="186" y="159"/>
                    <a:pt x="167" y="144"/>
                    <a:pt x="133" y="167"/>
                  </a:cubicBezTo>
                  <a:cubicBezTo>
                    <a:pt x="99" y="190"/>
                    <a:pt x="93" y="234"/>
                    <a:pt x="91" y="256"/>
                  </a:cubicBezTo>
                  <a:cubicBezTo>
                    <a:pt x="89" y="278"/>
                    <a:pt x="60" y="296"/>
                    <a:pt x="41" y="316"/>
                  </a:cubicBezTo>
                  <a:cubicBezTo>
                    <a:pt x="16" y="340"/>
                    <a:pt x="0" y="358"/>
                    <a:pt x="15" y="373"/>
                  </a:cubicBezTo>
                  <a:cubicBezTo>
                    <a:pt x="26" y="385"/>
                    <a:pt x="58" y="384"/>
                    <a:pt x="101" y="353"/>
                  </a:cubicBezTo>
                  <a:close/>
                </a:path>
              </a:pathLst>
            </a:custGeom>
            <a:solidFill>
              <a:srgbClr val="7D4453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89" name="Freeform 5"/>
            <p:cNvSpPr/>
            <p:nvPr/>
          </p:nvSpPr>
          <p:spPr bwMode="auto">
            <a:xfrm>
              <a:off x="705" y="912"/>
              <a:ext cx="1438" cy="1221"/>
            </a:xfrm>
            <a:custGeom>
              <a:avLst/>
              <a:gdLst>
                <a:gd name="T0" fmla="*/ 383 w 575"/>
                <a:gd name="T1" fmla="*/ 2850 h 458"/>
                <a:gd name="T2" fmla="*/ 695 w 575"/>
                <a:gd name="T3" fmla="*/ 2423 h 458"/>
                <a:gd name="T4" fmla="*/ 958 w 575"/>
                <a:gd name="T5" fmla="*/ 1792 h 458"/>
                <a:gd name="T6" fmla="*/ 1458 w 575"/>
                <a:gd name="T7" fmla="*/ 1629 h 458"/>
                <a:gd name="T8" fmla="*/ 1958 w 575"/>
                <a:gd name="T9" fmla="*/ 1272 h 458"/>
                <a:gd name="T10" fmla="*/ 2388 w 575"/>
                <a:gd name="T11" fmla="*/ 1160 h 458"/>
                <a:gd name="T12" fmla="*/ 2971 w 575"/>
                <a:gd name="T13" fmla="*/ 1010 h 458"/>
                <a:gd name="T14" fmla="*/ 3589 w 575"/>
                <a:gd name="T15" fmla="*/ 682 h 458"/>
                <a:gd name="T16" fmla="*/ 3596 w 575"/>
                <a:gd name="T17" fmla="*/ 682 h 458"/>
                <a:gd name="T18" fmla="*/ 3084 w 575"/>
                <a:gd name="T19" fmla="*/ 427 h 458"/>
                <a:gd name="T20" fmla="*/ 2546 w 575"/>
                <a:gd name="T21" fmla="*/ 384 h 458"/>
                <a:gd name="T22" fmla="*/ 2376 w 575"/>
                <a:gd name="T23" fmla="*/ 419 h 458"/>
                <a:gd name="T24" fmla="*/ 588 w 575"/>
                <a:gd name="T25" fmla="*/ 248 h 458"/>
                <a:gd name="T26" fmla="*/ 70 w 575"/>
                <a:gd name="T27" fmla="*/ 1216 h 458"/>
                <a:gd name="T28" fmla="*/ 108 w 575"/>
                <a:gd name="T29" fmla="*/ 2381 h 458"/>
                <a:gd name="T30" fmla="*/ 220 w 575"/>
                <a:gd name="T31" fmla="*/ 3255 h 458"/>
                <a:gd name="T32" fmla="*/ 383 w 575"/>
                <a:gd name="T33" fmla="*/ 2850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5"/>
                <a:gd name="T52" fmla="*/ 0 h 458"/>
                <a:gd name="T53" fmla="*/ 575 w 575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5" h="458">
                  <a:moveTo>
                    <a:pt x="61" y="401"/>
                  </a:moveTo>
                  <a:cubicBezTo>
                    <a:pt x="80" y="381"/>
                    <a:pt x="109" y="363"/>
                    <a:pt x="111" y="341"/>
                  </a:cubicBezTo>
                  <a:cubicBezTo>
                    <a:pt x="113" y="319"/>
                    <a:pt x="119" y="275"/>
                    <a:pt x="153" y="252"/>
                  </a:cubicBezTo>
                  <a:cubicBezTo>
                    <a:pt x="187" y="229"/>
                    <a:pt x="206" y="244"/>
                    <a:pt x="233" y="229"/>
                  </a:cubicBezTo>
                  <a:cubicBezTo>
                    <a:pt x="259" y="213"/>
                    <a:pt x="289" y="193"/>
                    <a:pt x="313" y="179"/>
                  </a:cubicBezTo>
                  <a:cubicBezTo>
                    <a:pt x="337" y="166"/>
                    <a:pt x="346" y="167"/>
                    <a:pt x="382" y="163"/>
                  </a:cubicBezTo>
                  <a:cubicBezTo>
                    <a:pt x="419" y="158"/>
                    <a:pt x="425" y="161"/>
                    <a:pt x="475" y="142"/>
                  </a:cubicBezTo>
                  <a:cubicBezTo>
                    <a:pt x="525" y="123"/>
                    <a:pt x="562" y="85"/>
                    <a:pt x="574" y="96"/>
                  </a:cubicBezTo>
                  <a:cubicBezTo>
                    <a:pt x="574" y="96"/>
                    <a:pt x="574" y="96"/>
                    <a:pt x="575" y="96"/>
                  </a:cubicBezTo>
                  <a:cubicBezTo>
                    <a:pt x="573" y="75"/>
                    <a:pt x="536" y="70"/>
                    <a:pt x="493" y="60"/>
                  </a:cubicBezTo>
                  <a:cubicBezTo>
                    <a:pt x="465" y="54"/>
                    <a:pt x="428" y="48"/>
                    <a:pt x="407" y="54"/>
                  </a:cubicBezTo>
                  <a:cubicBezTo>
                    <a:pt x="398" y="56"/>
                    <a:pt x="389" y="60"/>
                    <a:pt x="380" y="59"/>
                  </a:cubicBezTo>
                  <a:cubicBezTo>
                    <a:pt x="341" y="53"/>
                    <a:pt x="187" y="0"/>
                    <a:pt x="94" y="35"/>
                  </a:cubicBezTo>
                  <a:cubicBezTo>
                    <a:pt x="40" y="55"/>
                    <a:pt x="20" y="107"/>
                    <a:pt x="11" y="171"/>
                  </a:cubicBezTo>
                  <a:cubicBezTo>
                    <a:pt x="0" y="255"/>
                    <a:pt x="15" y="306"/>
                    <a:pt x="17" y="335"/>
                  </a:cubicBezTo>
                  <a:cubicBezTo>
                    <a:pt x="19" y="362"/>
                    <a:pt x="3" y="434"/>
                    <a:pt x="35" y="458"/>
                  </a:cubicBezTo>
                  <a:cubicBezTo>
                    <a:pt x="20" y="443"/>
                    <a:pt x="36" y="425"/>
                    <a:pt x="61" y="401"/>
                  </a:cubicBezTo>
                  <a:close/>
                </a:path>
              </a:pathLst>
            </a:custGeom>
            <a:solidFill>
              <a:srgbClr val="9C717A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0" name="Freeform 6"/>
            <p:cNvSpPr/>
            <p:nvPr/>
          </p:nvSpPr>
          <p:spPr bwMode="auto">
            <a:xfrm>
              <a:off x="758" y="968"/>
              <a:ext cx="610" cy="469"/>
            </a:xfrm>
            <a:custGeom>
              <a:avLst/>
              <a:gdLst>
                <a:gd name="T0" fmla="*/ 1525 w 244"/>
                <a:gd name="T1" fmla="*/ 179 h 176"/>
                <a:gd name="T2" fmla="*/ 408 w 244"/>
                <a:gd name="T3" fmla="*/ 200 h 176"/>
                <a:gd name="T4" fmla="*/ 0 w 244"/>
                <a:gd name="T5" fmla="*/ 1250 h 176"/>
                <a:gd name="T6" fmla="*/ 470 w 244"/>
                <a:gd name="T7" fmla="*/ 221 h 176"/>
                <a:gd name="T8" fmla="*/ 1525 w 244"/>
                <a:gd name="T9" fmla="*/ 179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176"/>
                <a:gd name="T17" fmla="*/ 244 w 244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176">
                  <a:moveTo>
                    <a:pt x="244" y="25"/>
                  </a:moveTo>
                  <a:cubicBezTo>
                    <a:pt x="208" y="14"/>
                    <a:pt x="112" y="0"/>
                    <a:pt x="65" y="28"/>
                  </a:cubicBezTo>
                  <a:cubicBezTo>
                    <a:pt x="19" y="56"/>
                    <a:pt x="4" y="113"/>
                    <a:pt x="0" y="176"/>
                  </a:cubicBezTo>
                  <a:cubicBezTo>
                    <a:pt x="7" y="144"/>
                    <a:pt x="19" y="53"/>
                    <a:pt x="75" y="31"/>
                  </a:cubicBezTo>
                  <a:cubicBezTo>
                    <a:pt x="130" y="8"/>
                    <a:pt x="188" y="15"/>
                    <a:pt x="244" y="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1" name="Freeform 7"/>
            <p:cNvSpPr/>
            <p:nvPr/>
          </p:nvSpPr>
          <p:spPr bwMode="auto">
            <a:xfrm>
              <a:off x="748" y="973"/>
              <a:ext cx="665" cy="886"/>
            </a:xfrm>
            <a:custGeom>
              <a:avLst/>
              <a:gdLst>
                <a:gd name="T0" fmla="*/ 605 w 266"/>
                <a:gd name="T1" fmla="*/ 312 h 332"/>
                <a:gd name="T2" fmla="*/ 143 w 266"/>
                <a:gd name="T3" fmla="*/ 1225 h 332"/>
                <a:gd name="T4" fmla="*/ 75 w 266"/>
                <a:gd name="T5" fmla="*/ 2364 h 332"/>
                <a:gd name="T6" fmla="*/ 25 w 266"/>
                <a:gd name="T7" fmla="*/ 1238 h 332"/>
                <a:gd name="T8" fmla="*/ 455 w 266"/>
                <a:gd name="T9" fmla="*/ 200 h 332"/>
                <a:gd name="T10" fmla="*/ 1663 w 266"/>
                <a:gd name="T11" fmla="*/ 179 h 332"/>
                <a:gd name="T12" fmla="*/ 605 w 266"/>
                <a:gd name="T13" fmla="*/ 312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"/>
                <a:gd name="T22" fmla="*/ 0 h 332"/>
                <a:gd name="T23" fmla="*/ 266 w 266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" h="332">
                  <a:moveTo>
                    <a:pt x="97" y="44"/>
                  </a:moveTo>
                  <a:cubicBezTo>
                    <a:pt x="39" y="69"/>
                    <a:pt x="27" y="134"/>
                    <a:pt x="23" y="172"/>
                  </a:cubicBezTo>
                  <a:cubicBezTo>
                    <a:pt x="19" y="209"/>
                    <a:pt x="20" y="303"/>
                    <a:pt x="12" y="332"/>
                  </a:cubicBezTo>
                  <a:cubicBezTo>
                    <a:pt x="15" y="310"/>
                    <a:pt x="0" y="237"/>
                    <a:pt x="4" y="174"/>
                  </a:cubicBezTo>
                  <a:cubicBezTo>
                    <a:pt x="8" y="111"/>
                    <a:pt x="27" y="56"/>
                    <a:pt x="73" y="28"/>
                  </a:cubicBezTo>
                  <a:cubicBezTo>
                    <a:pt x="120" y="0"/>
                    <a:pt x="231" y="13"/>
                    <a:pt x="266" y="25"/>
                  </a:cubicBezTo>
                  <a:cubicBezTo>
                    <a:pt x="245" y="21"/>
                    <a:pt x="153" y="20"/>
                    <a:pt x="97" y="44"/>
                  </a:cubicBezTo>
                  <a:close/>
                </a:path>
              </a:pathLst>
            </a:custGeom>
            <a:solidFill>
              <a:srgbClr val="B39198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2" name="Freeform 8"/>
            <p:cNvSpPr/>
            <p:nvPr/>
          </p:nvSpPr>
          <p:spPr bwMode="auto">
            <a:xfrm>
              <a:off x="1535" y="1059"/>
              <a:ext cx="440" cy="266"/>
            </a:xfrm>
            <a:custGeom>
              <a:avLst/>
              <a:gdLst>
                <a:gd name="T0" fmla="*/ 1100 w 176"/>
                <a:gd name="T1" fmla="*/ 128 h 100"/>
                <a:gd name="T2" fmla="*/ 588 w 176"/>
                <a:gd name="T3" fmla="*/ 21 h 100"/>
                <a:gd name="T4" fmla="*/ 343 w 176"/>
                <a:gd name="T5" fmla="*/ 157 h 100"/>
                <a:gd name="T6" fmla="*/ 155 w 176"/>
                <a:gd name="T7" fmla="*/ 473 h 100"/>
                <a:gd name="T8" fmla="*/ 0 w 176"/>
                <a:gd name="T9" fmla="*/ 708 h 100"/>
                <a:gd name="T10" fmla="*/ 325 w 176"/>
                <a:gd name="T11" fmla="*/ 367 h 100"/>
                <a:gd name="T12" fmla="*/ 1100 w 176"/>
                <a:gd name="T13" fmla="*/ 12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6"/>
                <a:gd name="T22" fmla="*/ 0 h 100"/>
                <a:gd name="T23" fmla="*/ 176 w 176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6" h="100">
                  <a:moveTo>
                    <a:pt x="176" y="18"/>
                  </a:moveTo>
                  <a:cubicBezTo>
                    <a:pt x="150" y="8"/>
                    <a:pt x="109" y="3"/>
                    <a:pt x="94" y="3"/>
                  </a:cubicBezTo>
                  <a:cubicBezTo>
                    <a:pt x="75" y="4"/>
                    <a:pt x="60" y="10"/>
                    <a:pt x="55" y="22"/>
                  </a:cubicBezTo>
                  <a:cubicBezTo>
                    <a:pt x="50" y="34"/>
                    <a:pt x="38" y="53"/>
                    <a:pt x="25" y="67"/>
                  </a:cubicBezTo>
                  <a:cubicBezTo>
                    <a:pt x="12" y="81"/>
                    <a:pt x="3" y="91"/>
                    <a:pt x="0" y="100"/>
                  </a:cubicBezTo>
                  <a:cubicBezTo>
                    <a:pt x="14" y="86"/>
                    <a:pt x="40" y="71"/>
                    <a:pt x="52" y="52"/>
                  </a:cubicBezTo>
                  <a:cubicBezTo>
                    <a:pt x="64" y="33"/>
                    <a:pt x="89" y="0"/>
                    <a:pt x="176" y="18"/>
                  </a:cubicBezTo>
                  <a:close/>
                </a:path>
              </a:pathLst>
            </a:custGeom>
            <a:solidFill>
              <a:srgbClr val="B39198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3" name="Freeform 9"/>
            <p:cNvSpPr/>
            <p:nvPr/>
          </p:nvSpPr>
          <p:spPr bwMode="auto">
            <a:xfrm>
              <a:off x="1590" y="1053"/>
              <a:ext cx="233" cy="195"/>
            </a:xfrm>
            <a:custGeom>
              <a:avLst/>
              <a:gdLst>
                <a:gd name="T0" fmla="*/ 0 w 93"/>
                <a:gd name="T1" fmla="*/ 521 h 73"/>
                <a:gd name="T2" fmla="*/ 200 w 93"/>
                <a:gd name="T3" fmla="*/ 158 h 73"/>
                <a:gd name="T4" fmla="*/ 584 w 93"/>
                <a:gd name="T5" fmla="*/ 43 h 73"/>
                <a:gd name="T6" fmla="*/ 220 w 93"/>
                <a:gd name="T7" fmla="*/ 179 h 73"/>
                <a:gd name="T8" fmla="*/ 0 w 93"/>
                <a:gd name="T9" fmla="*/ 52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3"/>
                <a:gd name="T17" fmla="*/ 93 w 9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3">
                  <a:moveTo>
                    <a:pt x="0" y="73"/>
                  </a:moveTo>
                  <a:cubicBezTo>
                    <a:pt x="13" y="57"/>
                    <a:pt x="23" y="36"/>
                    <a:pt x="32" y="22"/>
                  </a:cubicBezTo>
                  <a:cubicBezTo>
                    <a:pt x="41" y="9"/>
                    <a:pt x="59" y="0"/>
                    <a:pt x="93" y="6"/>
                  </a:cubicBezTo>
                  <a:cubicBezTo>
                    <a:pt x="73" y="5"/>
                    <a:pt x="49" y="6"/>
                    <a:pt x="35" y="25"/>
                  </a:cubicBezTo>
                  <a:cubicBezTo>
                    <a:pt x="21" y="47"/>
                    <a:pt x="9" y="66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4" name="Freeform 10"/>
            <p:cNvSpPr/>
            <p:nvPr/>
          </p:nvSpPr>
          <p:spPr bwMode="auto">
            <a:xfrm>
              <a:off x="765" y="1640"/>
              <a:ext cx="695" cy="539"/>
            </a:xfrm>
            <a:custGeom>
              <a:avLst/>
              <a:gdLst>
                <a:gd name="T0" fmla="*/ 225 w 278"/>
                <a:gd name="T1" fmla="*/ 1318 h 202"/>
                <a:gd name="T2" fmla="*/ 38 w 278"/>
                <a:gd name="T3" fmla="*/ 1275 h 202"/>
                <a:gd name="T4" fmla="*/ 88 w 278"/>
                <a:gd name="T5" fmla="*/ 1067 h 202"/>
                <a:gd name="T6" fmla="*/ 438 w 278"/>
                <a:gd name="T7" fmla="*/ 683 h 202"/>
                <a:gd name="T8" fmla="*/ 518 w 278"/>
                <a:gd name="T9" fmla="*/ 547 h 202"/>
                <a:gd name="T10" fmla="*/ 543 w 278"/>
                <a:gd name="T11" fmla="*/ 427 h 202"/>
                <a:gd name="T12" fmla="*/ 613 w 278"/>
                <a:gd name="T13" fmla="*/ 440 h 202"/>
                <a:gd name="T14" fmla="*/ 600 w 278"/>
                <a:gd name="T15" fmla="*/ 627 h 202"/>
                <a:gd name="T16" fmla="*/ 275 w 278"/>
                <a:gd name="T17" fmla="*/ 1011 h 202"/>
                <a:gd name="T18" fmla="*/ 213 w 278"/>
                <a:gd name="T19" fmla="*/ 1238 h 202"/>
                <a:gd name="T20" fmla="*/ 555 w 278"/>
                <a:gd name="T21" fmla="*/ 1083 h 202"/>
                <a:gd name="T22" fmla="*/ 768 w 278"/>
                <a:gd name="T23" fmla="*/ 798 h 202"/>
                <a:gd name="T24" fmla="*/ 900 w 278"/>
                <a:gd name="T25" fmla="*/ 648 h 202"/>
                <a:gd name="T26" fmla="*/ 1043 w 278"/>
                <a:gd name="T27" fmla="*/ 526 h 202"/>
                <a:gd name="T28" fmla="*/ 1738 w 278"/>
                <a:gd name="T29" fmla="*/ 0 h 202"/>
                <a:gd name="T30" fmla="*/ 1733 w 278"/>
                <a:gd name="T31" fmla="*/ 13 h 202"/>
                <a:gd name="T32" fmla="*/ 1188 w 278"/>
                <a:gd name="T33" fmla="*/ 504 h 202"/>
                <a:gd name="T34" fmla="*/ 1030 w 278"/>
                <a:gd name="T35" fmla="*/ 670 h 202"/>
                <a:gd name="T36" fmla="*/ 850 w 278"/>
                <a:gd name="T37" fmla="*/ 849 h 202"/>
                <a:gd name="T38" fmla="*/ 450 w 278"/>
                <a:gd name="T39" fmla="*/ 1246 h 202"/>
                <a:gd name="T40" fmla="*/ 43 w 278"/>
                <a:gd name="T41" fmla="*/ 1254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202"/>
                <a:gd name="T65" fmla="*/ 278 w 27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202">
                  <a:moveTo>
                    <a:pt x="36" y="185"/>
                  </a:moveTo>
                  <a:cubicBezTo>
                    <a:pt x="26" y="189"/>
                    <a:pt x="12" y="189"/>
                    <a:pt x="6" y="179"/>
                  </a:cubicBezTo>
                  <a:cubicBezTo>
                    <a:pt x="0" y="170"/>
                    <a:pt x="8" y="158"/>
                    <a:pt x="14" y="150"/>
                  </a:cubicBezTo>
                  <a:cubicBezTo>
                    <a:pt x="30" y="129"/>
                    <a:pt x="52" y="114"/>
                    <a:pt x="70" y="96"/>
                  </a:cubicBezTo>
                  <a:cubicBezTo>
                    <a:pt x="76" y="90"/>
                    <a:pt x="80" y="84"/>
                    <a:pt x="83" y="77"/>
                  </a:cubicBezTo>
                  <a:cubicBezTo>
                    <a:pt x="86" y="72"/>
                    <a:pt x="85" y="66"/>
                    <a:pt x="87" y="60"/>
                  </a:cubicBezTo>
                  <a:cubicBezTo>
                    <a:pt x="90" y="53"/>
                    <a:pt x="95" y="56"/>
                    <a:pt x="98" y="62"/>
                  </a:cubicBezTo>
                  <a:cubicBezTo>
                    <a:pt x="102" y="70"/>
                    <a:pt x="100" y="80"/>
                    <a:pt x="96" y="88"/>
                  </a:cubicBezTo>
                  <a:cubicBezTo>
                    <a:pt x="84" y="110"/>
                    <a:pt x="62" y="125"/>
                    <a:pt x="44" y="142"/>
                  </a:cubicBezTo>
                  <a:cubicBezTo>
                    <a:pt x="35" y="151"/>
                    <a:pt x="13" y="171"/>
                    <a:pt x="34" y="174"/>
                  </a:cubicBezTo>
                  <a:cubicBezTo>
                    <a:pt x="52" y="177"/>
                    <a:pt x="76" y="164"/>
                    <a:pt x="89" y="152"/>
                  </a:cubicBezTo>
                  <a:cubicBezTo>
                    <a:pt x="96" y="146"/>
                    <a:pt x="117" y="119"/>
                    <a:pt x="123" y="112"/>
                  </a:cubicBezTo>
                  <a:cubicBezTo>
                    <a:pt x="130" y="104"/>
                    <a:pt x="136" y="97"/>
                    <a:pt x="144" y="91"/>
                  </a:cubicBezTo>
                  <a:cubicBezTo>
                    <a:pt x="152" y="86"/>
                    <a:pt x="161" y="81"/>
                    <a:pt x="167" y="74"/>
                  </a:cubicBezTo>
                  <a:cubicBezTo>
                    <a:pt x="190" y="49"/>
                    <a:pt x="272" y="2"/>
                    <a:pt x="278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55" y="17"/>
                    <a:pt x="204" y="56"/>
                    <a:pt x="190" y="71"/>
                  </a:cubicBezTo>
                  <a:cubicBezTo>
                    <a:pt x="181" y="78"/>
                    <a:pt x="174" y="87"/>
                    <a:pt x="165" y="94"/>
                  </a:cubicBezTo>
                  <a:cubicBezTo>
                    <a:pt x="156" y="102"/>
                    <a:pt x="144" y="110"/>
                    <a:pt x="136" y="119"/>
                  </a:cubicBezTo>
                  <a:cubicBezTo>
                    <a:pt x="118" y="140"/>
                    <a:pt x="97" y="162"/>
                    <a:pt x="72" y="175"/>
                  </a:cubicBezTo>
                  <a:cubicBezTo>
                    <a:pt x="62" y="180"/>
                    <a:pt x="3" y="202"/>
                    <a:pt x="7" y="176"/>
                  </a:cubicBezTo>
                </a:path>
              </a:pathLst>
            </a:custGeom>
            <a:solidFill>
              <a:srgbClr val="57152D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5" name="Freeform 11"/>
            <p:cNvSpPr/>
            <p:nvPr/>
          </p:nvSpPr>
          <p:spPr bwMode="auto">
            <a:xfrm>
              <a:off x="1508" y="1163"/>
              <a:ext cx="640" cy="408"/>
            </a:xfrm>
            <a:custGeom>
              <a:avLst/>
              <a:gdLst>
                <a:gd name="T0" fmla="*/ 1218 w 256"/>
                <a:gd name="T1" fmla="*/ 456 h 153"/>
                <a:gd name="T2" fmla="*/ 1550 w 256"/>
                <a:gd name="T3" fmla="*/ 115 h 153"/>
                <a:gd name="T4" fmla="*/ 1530 w 256"/>
                <a:gd name="T5" fmla="*/ 13 h 153"/>
                <a:gd name="T6" fmla="*/ 1243 w 256"/>
                <a:gd name="T7" fmla="*/ 349 h 153"/>
                <a:gd name="T8" fmla="*/ 893 w 256"/>
                <a:gd name="T9" fmla="*/ 589 h 153"/>
                <a:gd name="T10" fmla="*/ 413 w 256"/>
                <a:gd name="T11" fmla="*/ 909 h 153"/>
                <a:gd name="T12" fmla="*/ 250 w 256"/>
                <a:gd name="T13" fmla="*/ 675 h 153"/>
                <a:gd name="T14" fmla="*/ 750 w 256"/>
                <a:gd name="T15" fmla="*/ 541 h 153"/>
                <a:gd name="T16" fmla="*/ 1350 w 256"/>
                <a:gd name="T17" fmla="*/ 136 h 153"/>
                <a:gd name="T18" fmla="*/ 1443 w 256"/>
                <a:gd name="T19" fmla="*/ 43 h 153"/>
                <a:gd name="T20" fmla="*/ 963 w 256"/>
                <a:gd name="T21" fmla="*/ 341 h 153"/>
                <a:gd name="T22" fmla="*/ 380 w 256"/>
                <a:gd name="T23" fmla="*/ 491 h 153"/>
                <a:gd name="T24" fmla="*/ 30 w 256"/>
                <a:gd name="T25" fmla="*/ 563 h 153"/>
                <a:gd name="T26" fmla="*/ 8 w 256"/>
                <a:gd name="T27" fmla="*/ 597 h 153"/>
                <a:gd name="T28" fmla="*/ 55 w 256"/>
                <a:gd name="T29" fmla="*/ 819 h 153"/>
                <a:gd name="T30" fmla="*/ 250 w 256"/>
                <a:gd name="T31" fmla="*/ 1088 h 153"/>
                <a:gd name="T32" fmla="*/ 405 w 256"/>
                <a:gd name="T33" fmla="*/ 1045 h 153"/>
                <a:gd name="T34" fmla="*/ 950 w 256"/>
                <a:gd name="T35" fmla="*/ 627 h 153"/>
                <a:gd name="T36" fmla="*/ 1218 w 256"/>
                <a:gd name="T37" fmla="*/ 456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6"/>
                <a:gd name="T58" fmla="*/ 0 h 153"/>
                <a:gd name="T59" fmla="*/ 256 w 25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6" h="153">
                  <a:moveTo>
                    <a:pt x="195" y="64"/>
                  </a:moveTo>
                  <a:cubicBezTo>
                    <a:pt x="215" y="41"/>
                    <a:pt x="244" y="23"/>
                    <a:pt x="248" y="16"/>
                  </a:cubicBezTo>
                  <a:cubicBezTo>
                    <a:pt x="256" y="5"/>
                    <a:pt x="249" y="0"/>
                    <a:pt x="245" y="2"/>
                  </a:cubicBezTo>
                  <a:cubicBezTo>
                    <a:pt x="248" y="6"/>
                    <a:pt x="217" y="38"/>
                    <a:pt x="199" y="49"/>
                  </a:cubicBezTo>
                  <a:cubicBezTo>
                    <a:pt x="181" y="60"/>
                    <a:pt x="172" y="63"/>
                    <a:pt x="143" y="83"/>
                  </a:cubicBezTo>
                  <a:cubicBezTo>
                    <a:pt x="120" y="99"/>
                    <a:pt x="83" y="123"/>
                    <a:pt x="66" y="128"/>
                  </a:cubicBezTo>
                  <a:cubicBezTo>
                    <a:pt x="49" y="133"/>
                    <a:pt x="37" y="115"/>
                    <a:pt x="40" y="95"/>
                  </a:cubicBezTo>
                  <a:cubicBezTo>
                    <a:pt x="43" y="75"/>
                    <a:pt x="76" y="90"/>
                    <a:pt x="120" y="76"/>
                  </a:cubicBezTo>
                  <a:cubicBezTo>
                    <a:pt x="164" y="62"/>
                    <a:pt x="205" y="29"/>
                    <a:pt x="216" y="19"/>
                  </a:cubicBezTo>
                  <a:cubicBezTo>
                    <a:pt x="222" y="15"/>
                    <a:pt x="229" y="8"/>
                    <a:pt x="231" y="6"/>
                  </a:cubicBezTo>
                  <a:cubicBezTo>
                    <a:pt x="212" y="16"/>
                    <a:pt x="186" y="36"/>
                    <a:pt x="154" y="48"/>
                  </a:cubicBezTo>
                  <a:cubicBezTo>
                    <a:pt x="104" y="67"/>
                    <a:pt x="98" y="64"/>
                    <a:pt x="61" y="69"/>
                  </a:cubicBezTo>
                  <a:cubicBezTo>
                    <a:pt x="33" y="72"/>
                    <a:pt x="21" y="72"/>
                    <a:pt x="5" y="79"/>
                  </a:cubicBezTo>
                  <a:cubicBezTo>
                    <a:pt x="3" y="80"/>
                    <a:pt x="1" y="82"/>
                    <a:pt x="1" y="84"/>
                  </a:cubicBezTo>
                  <a:cubicBezTo>
                    <a:pt x="0" y="93"/>
                    <a:pt x="9" y="107"/>
                    <a:pt x="9" y="115"/>
                  </a:cubicBezTo>
                  <a:cubicBezTo>
                    <a:pt x="10" y="137"/>
                    <a:pt x="20" y="153"/>
                    <a:pt x="40" y="153"/>
                  </a:cubicBezTo>
                  <a:cubicBezTo>
                    <a:pt x="47" y="153"/>
                    <a:pt x="56" y="148"/>
                    <a:pt x="65" y="147"/>
                  </a:cubicBezTo>
                  <a:cubicBezTo>
                    <a:pt x="89" y="137"/>
                    <a:pt x="112" y="115"/>
                    <a:pt x="152" y="88"/>
                  </a:cubicBezTo>
                  <a:cubicBezTo>
                    <a:pt x="163" y="80"/>
                    <a:pt x="182" y="72"/>
                    <a:pt x="195" y="64"/>
                  </a:cubicBezTo>
                  <a:close/>
                </a:path>
              </a:pathLst>
            </a:custGeom>
            <a:solidFill>
              <a:srgbClr val="57152D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6" name="Freeform 12"/>
            <p:cNvSpPr/>
            <p:nvPr/>
          </p:nvSpPr>
          <p:spPr bwMode="auto">
            <a:xfrm>
              <a:off x="1415" y="1459"/>
              <a:ext cx="128" cy="208"/>
            </a:xfrm>
            <a:custGeom>
              <a:avLst/>
              <a:gdLst>
                <a:gd name="T0" fmla="*/ 233 w 51"/>
                <a:gd name="T1" fmla="*/ 0 h 78"/>
                <a:gd name="T2" fmla="*/ 264 w 51"/>
                <a:gd name="T3" fmla="*/ 157 h 78"/>
                <a:gd name="T4" fmla="*/ 309 w 51"/>
                <a:gd name="T5" fmla="*/ 307 h 78"/>
                <a:gd name="T6" fmla="*/ 201 w 51"/>
                <a:gd name="T7" fmla="*/ 427 h 78"/>
                <a:gd name="T8" fmla="*/ 0 w 51"/>
                <a:gd name="T9" fmla="*/ 555 h 78"/>
                <a:gd name="T10" fmla="*/ 233 w 51"/>
                <a:gd name="T11" fmla="*/ 299 h 78"/>
                <a:gd name="T12" fmla="*/ 221 w 51"/>
                <a:gd name="T13" fmla="*/ 1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8"/>
                <a:gd name="T23" fmla="*/ 51 w 5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8">
                  <a:moveTo>
                    <a:pt x="37" y="0"/>
                  </a:moveTo>
                  <a:cubicBezTo>
                    <a:pt x="39" y="7"/>
                    <a:pt x="39" y="15"/>
                    <a:pt x="42" y="22"/>
                  </a:cubicBezTo>
                  <a:cubicBezTo>
                    <a:pt x="45" y="29"/>
                    <a:pt x="51" y="35"/>
                    <a:pt x="49" y="43"/>
                  </a:cubicBezTo>
                  <a:cubicBezTo>
                    <a:pt x="48" y="50"/>
                    <a:pt x="38" y="56"/>
                    <a:pt x="32" y="60"/>
                  </a:cubicBezTo>
                  <a:cubicBezTo>
                    <a:pt x="23" y="66"/>
                    <a:pt x="11" y="76"/>
                    <a:pt x="0" y="78"/>
                  </a:cubicBezTo>
                  <a:cubicBezTo>
                    <a:pt x="13" y="73"/>
                    <a:pt x="34" y="56"/>
                    <a:pt x="37" y="42"/>
                  </a:cubicBezTo>
                  <a:cubicBezTo>
                    <a:pt x="40" y="29"/>
                    <a:pt x="29" y="15"/>
                    <a:pt x="35" y="2"/>
                  </a:cubicBezTo>
                </a:path>
              </a:pathLst>
            </a:custGeom>
            <a:solidFill>
              <a:srgbClr val="57152D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7" name="Freeform 13"/>
            <p:cNvSpPr/>
            <p:nvPr/>
          </p:nvSpPr>
          <p:spPr bwMode="auto">
            <a:xfrm>
              <a:off x="945" y="1400"/>
              <a:ext cx="565" cy="496"/>
            </a:xfrm>
            <a:custGeom>
              <a:avLst/>
              <a:gdLst>
                <a:gd name="T0" fmla="*/ 1338 w 226"/>
                <a:gd name="T1" fmla="*/ 8 h 186"/>
                <a:gd name="T2" fmla="*/ 1213 w 226"/>
                <a:gd name="T3" fmla="*/ 77 h 186"/>
                <a:gd name="T4" fmla="*/ 895 w 226"/>
                <a:gd name="T5" fmla="*/ 307 h 186"/>
                <a:gd name="T6" fmla="*/ 755 w 226"/>
                <a:gd name="T7" fmla="*/ 371 h 186"/>
                <a:gd name="T8" fmla="*/ 730 w 226"/>
                <a:gd name="T9" fmla="*/ 376 h 186"/>
                <a:gd name="T10" fmla="*/ 695 w 226"/>
                <a:gd name="T11" fmla="*/ 384 h 186"/>
                <a:gd name="T12" fmla="*/ 633 w 226"/>
                <a:gd name="T13" fmla="*/ 397 h 186"/>
                <a:gd name="T14" fmla="*/ 638 w 226"/>
                <a:gd name="T15" fmla="*/ 384 h 186"/>
                <a:gd name="T16" fmla="*/ 355 w 226"/>
                <a:gd name="T17" fmla="*/ 491 h 186"/>
                <a:gd name="T18" fmla="*/ 93 w 226"/>
                <a:gd name="T19" fmla="*/ 1123 h 186"/>
                <a:gd name="T20" fmla="*/ 0 w 226"/>
                <a:gd name="T21" fmla="*/ 1323 h 186"/>
                <a:gd name="T22" fmla="*/ 150 w 226"/>
                <a:gd name="T23" fmla="*/ 1229 h 186"/>
                <a:gd name="T24" fmla="*/ 513 w 226"/>
                <a:gd name="T25" fmla="*/ 883 h 186"/>
                <a:gd name="T26" fmla="*/ 638 w 226"/>
                <a:gd name="T27" fmla="*/ 504 h 186"/>
                <a:gd name="T28" fmla="*/ 883 w 226"/>
                <a:gd name="T29" fmla="*/ 397 h 186"/>
                <a:gd name="T30" fmla="*/ 1025 w 226"/>
                <a:gd name="T31" fmla="*/ 307 h 186"/>
                <a:gd name="T32" fmla="*/ 1150 w 226"/>
                <a:gd name="T33" fmla="*/ 192 h 186"/>
                <a:gd name="T34" fmla="*/ 1333 w 226"/>
                <a:gd name="T35" fmla="*/ 107 h 186"/>
                <a:gd name="T36" fmla="*/ 1408 w 226"/>
                <a:gd name="T37" fmla="*/ 307 h 186"/>
                <a:gd name="T38" fmla="*/ 1388 w 226"/>
                <a:gd name="T39" fmla="*/ 72 h 186"/>
                <a:gd name="T40" fmla="*/ 1338 w 226"/>
                <a:gd name="T41" fmla="*/ 8 h 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86"/>
                <a:gd name="T65" fmla="*/ 226 w 226"/>
                <a:gd name="T66" fmla="*/ 186 h 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86">
                  <a:moveTo>
                    <a:pt x="214" y="1"/>
                  </a:moveTo>
                  <a:cubicBezTo>
                    <a:pt x="207" y="3"/>
                    <a:pt x="199" y="7"/>
                    <a:pt x="194" y="11"/>
                  </a:cubicBezTo>
                  <a:cubicBezTo>
                    <a:pt x="179" y="22"/>
                    <a:pt x="159" y="35"/>
                    <a:pt x="143" y="43"/>
                  </a:cubicBezTo>
                  <a:cubicBezTo>
                    <a:pt x="134" y="47"/>
                    <a:pt x="130" y="50"/>
                    <a:pt x="121" y="52"/>
                  </a:cubicBezTo>
                  <a:cubicBezTo>
                    <a:pt x="120" y="53"/>
                    <a:pt x="118" y="53"/>
                    <a:pt x="117" y="53"/>
                  </a:cubicBezTo>
                  <a:cubicBezTo>
                    <a:pt x="115" y="53"/>
                    <a:pt x="113" y="54"/>
                    <a:pt x="111" y="54"/>
                  </a:cubicBezTo>
                  <a:cubicBezTo>
                    <a:pt x="107" y="54"/>
                    <a:pt x="104" y="55"/>
                    <a:pt x="101" y="56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5"/>
                    <a:pt x="75" y="57"/>
                    <a:pt x="57" y="69"/>
                  </a:cubicBezTo>
                  <a:cubicBezTo>
                    <a:pt x="23" y="92"/>
                    <a:pt x="17" y="136"/>
                    <a:pt x="15" y="158"/>
                  </a:cubicBezTo>
                  <a:cubicBezTo>
                    <a:pt x="14" y="168"/>
                    <a:pt x="8" y="177"/>
                    <a:pt x="0" y="186"/>
                  </a:cubicBezTo>
                  <a:cubicBezTo>
                    <a:pt x="8" y="185"/>
                    <a:pt x="18" y="182"/>
                    <a:pt x="24" y="173"/>
                  </a:cubicBezTo>
                  <a:cubicBezTo>
                    <a:pt x="38" y="152"/>
                    <a:pt x="69" y="149"/>
                    <a:pt x="82" y="124"/>
                  </a:cubicBezTo>
                  <a:cubicBezTo>
                    <a:pt x="95" y="99"/>
                    <a:pt x="79" y="79"/>
                    <a:pt x="102" y="71"/>
                  </a:cubicBezTo>
                  <a:cubicBezTo>
                    <a:pt x="115" y="66"/>
                    <a:pt x="129" y="60"/>
                    <a:pt x="141" y="56"/>
                  </a:cubicBezTo>
                  <a:cubicBezTo>
                    <a:pt x="149" y="52"/>
                    <a:pt x="157" y="48"/>
                    <a:pt x="164" y="43"/>
                  </a:cubicBezTo>
                  <a:cubicBezTo>
                    <a:pt x="171" y="38"/>
                    <a:pt x="177" y="32"/>
                    <a:pt x="184" y="27"/>
                  </a:cubicBezTo>
                  <a:cubicBezTo>
                    <a:pt x="192" y="22"/>
                    <a:pt x="203" y="8"/>
                    <a:pt x="213" y="15"/>
                  </a:cubicBezTo>
                  <a:cubicBezTo>
                    <a:pt x="221" y="21"/>
                    <a:pt x="217" y="38"/>
                    <a:pt x="225" y="43"/>
                  </a:cubicBezTo>
                  <a:cubicBezTo>
                    <a:pt x="226" y="33"/>
                    <a:pt x="224" y="20"/>
                    <a:pt x="222" y="10"/>
                  </a:cubicBezTo>
                  <a:cubicBezTo>
                    <a:pt x="221" y="5"/>
                    <a:pt x="221" y="0"/>
                    <a:pt x="214" y="1"/>
                  </a:cubicBezTo>
                  <a:close/>
                </a:path>
              </a:pathLst>
            </a:custGeom>
            <a:solidFill>
              <a:srgbClr val="57152D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8" name="Freeform 14"/>
            <p:cNvSpPr/>
            <p:nvPr/>
          </p:nvSpPr>
          <p:spPr bwMode="auto">
            <a:xfrm>
              <a:off x="1480" y="1085"/>
              <a:ext cx="163" cy="283"/>
            </a:xfrm>
            <a:custGeom>
              <a:avLst/>
              <a:gdLst>
                <a:gd name="T0" fmla="*/ 409 w 65"/>
                <a:gd name="T1" fmla="*/ 0 h 106"/>
                <a:gd name="T2" fmla="*/ 226 w 65"/>
                <a:gd name="T3" fmla="*/ 371 h 106"/>
                <a:gd name="T4" fmla="*/ 50 w 65"/>
                <a:gd name="T5" fmla="*/ 756 h 106"/>
                <a:gd name="T6" fmla="*/ 158 w 65"/>
                <a:gd name="T7" fmla="*/ 379 h 106"/>
                <a:gd name="T8" fmla="*/ 409 w 65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06"/>
                <a:gd name="T17" fmla="*/ 65 w 6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06">
                  <a:moveTo>
                    <a:pt x="65" y="0"/>
                  </a:moveTo>
                  <a:cubicBezTo>
                    <a:pt x="65" y="12"/>
                    <a:pt x="57" y="32"/>
                    <a:pt x="36" y="52"/>
                  </a:cubicBezTo>
                  <a:cubicBezTo>
                    <a:pt x="15" y="72"/>
                    <a:pt x="5" y="94"/>
                    <a:pt x="8" y="106"/>
                  </a:cubicBezTo>
                  <a:cubicBezTo>
                    <a:pt x="0" y="90"/>
                    <a:pt x="13" y="67"/>
                    <a:pt x="25" y="53"/>
                  </a:cubicBezTo>
                  <a:cubicBezTo>
                    <a:pt x="45" y="28"/>
                    <a:pt x="63" y="24"/>
                    <a:pt x="65" y="0"/>
                  </a:cubicBezTo>
                  <a:close/>
                </a:path>
              </a:pathLst>
            </a:custGeom>
            <a:solidFill>
              <a:srgbClr val="7D4453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9" name="Freeform 15"/>
            <p:cNvSpPr/>
            <p:nvPr/>
          </p:nvSpPr>
          <p:spPr bwMode="auto">
            <a:xfrm>
              <a:off x="1653" y="1155"/>
              <a:ext cx="437" cy="170"/>
            </a:xfrm>
            <a:custGeom>
              <a:avLst/>
              <a:gdLst>
                <a:gd name="T0" fmla="*/ 0 w 175"/>
                <a:gd name="T1" fmla="*/ 452 h 64"/>
                <a:gd name="T2" fmla="*/ 442 w 175"/>
                <a:gd name="T3" fmla="*/ 367 h 64"/>
                <a:gd name="T4" fmla="*/ 842 w 175"/>
                <a:gd name="T5" fmla="*/ 141 h 64"/>
                <a:gd name="T6" fmla="*/ 1091 w 175"/>
                <a:gd name="T7" fmla="*/ 0 h 64"/>
                <a:gd name="T8" fmla="*/ 829 w 175"/>
                <a:gd name="T9" fmla="*/ 93 h 64"/>
                <a:gd name="T10" fmla="*/ 562 w 175"/>
                <a:gd name="T11" fmla="*/ 226 h 64"/>
                <a:gd name="T12" fmla="*/ 300 w 175"/>
                <a:gd name="T13" fmla="*/ 353 h 64"/>
                <a:gd name="T14" fmla="*/ 0 w 175"/>
                <a:gd name="T15" fmla="*/ 452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64"/>
                <a:gd name="T26" fmla="*/ 175 w 17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64">
                  <a:moveTo>
                    <a:pt x="0" y="64"/>
                  </a:moveTo>
                  <a:cubicBezTo>
                    <a:pt x="26" y="58"/>
                    <a:pt x="38" y="64"/>
                    <a:pt x="71" y="52"/>
                  </a:cubicBezTo>
                  <a:cubicBezTo>
                    <a:pt x="96" y="42"/>
                    <a:pt x="114" y="28"/>
                    <a:pt x="135" y="20"/>
                  </a:cubicBezTo>
                  <a:cubicBezTo>
                    <a:pt x="156" y="13"/>
                    <a:pt x="169" y="3"/>
                    <a:pt x="175" y="0"/>
                  </a:cubicBezTo>
                  <a:cubicBezTo>
                    <a:pt x="158" y="2"/>
                    <a:pt x="150" y="8"/>
                    <a:pt x="133" y="13"/>
                  </a:cubicBezTo>
                  <a:cubicBezTo>
                    <a:pt x="116" y="18"/>
                    <a:pt x="102" y="22"/>
                    <a:pt x="90" y="32"/>
                  </a:cubicBezTo>
                  <a:cubicBezTo>
                    <a:pt x="78" y="41"/>
                    <a:pt x="68" y="45"/>
                    <a:pt x="48" y="50"/>
                  </a:cubicBezTo>
                  <a:cubicBezTo>
                    <a:pt x="28" y="56"/>
                    <a:pt x="4" y="60"/>
                    <a:pt x="0" y="64"/>
                  </a:cubicBezTo>
                  <a:close/>
                </a:path>
              </a:pathLst>
            </a:custGeom>
            <a:solidFill>
              <a:srgbClr val="7D4453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0" name="Freeform 16"/>
            <p:cNvSpPr/>
            <p:nvPr/>
          </p:nvSpPr>
          <p:spPr bwMode="auto">
            <a:xfrm>
              <a:off x="1823" y="1264"/>
              <a:ext cx="232" cy="160"/>
            </a:xfrm>
            <a:custGeom>
              <a:avLst/>
              <a:gdLst>
                <a:gd name="T0" fmla="*/ 0 w 93"/>
                <a:gd name="T1" fmla="*/ 427 h 60"/>
                <a:gd name="T2" fmla="*/ 62 w 93"/>
                <a:gd name="T3" fmla="*/ 291 h 60"/>
                <a:gd name="T4" fmla="*/ 162 w 93"/>
                <a:gd name="T5" fmla="*/ 157 h 60"/>
                <a:gd name="T6" fmla="*/ 449 w 93"/>
                <a:gd name="T7" fmla="*/ 8 h 60"/>
                <a:gd name="T8" fmla="*/ 524 w 93"/>
                <a:gd name="T9" fmla="*/ 64 h 60"/>
                <a:gd name="T10" fmla="*/ 374 w 93"/>
                <a:gd name="T11" fmla="*/ 171 h 60"/>
                <a:gd name="T12" fmla="*/ 37 w 93"/>
                <a:gd name="T13" fmla="*/ 413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60"/>
                <a:gd name="T23" fmla="*/ 93 w 93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60">
                  <a:moveTo>
                    <a:pt x="0" y="60"/>
                  </a:moveTo>
                  <a:cubicBezTo>
                    <a:pt x="5" y="55"/>
                    <a:pt x="6" y="47"/>
                    <a:pt x="10" y="41"/>
                  </a:cubicBezTo>
                  <a:cubicBezTo>
                    <a:pt x="14" y="34"/>
                    <a:pt x="21" y="27"/>
                    <a:pt x="26" y="22"/>
                  </a:cubicBezTo>
                  <a:cubicBezTo>
                    <a:pt x="38" y="10"/>
                    <a:pt x="56" y="3"/>
                    <a:pt x="72" y="1"/>
                  </a:cubicBezTo>
                  <a:cubicBezTo>
                    <a:pt x="79" y="1"/>
                    <a:pt x="93" y="0"/>
                    <a:pt x="84" y="9"/>
                  </a:cubicBezTo>
                  <a:cubicBezTo>
                    <a:pt x="78" y="16"/>
                    <a:pt x="68" y="20"/>
                    <a:pt x="60" y="24"/>
                  </a:cubicBezTo>
                  <a:cubicBezTo>
                    <a:pt x="41" y="34"/>
                    <a:pt x="24" y="46"/>
                    <a:pt x="6" y="58"/>
                  </a:cubicBezTo>
                </a:path>
              </a:pathLst>
            </a:custGeom>
            <a:solidFill>
              <a:srgbClr val="57152D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1" name="Freeform 17"/>
            <p:cNvSpPr/>
            <p:nvPr/>
          </p:nvSpPr>
          <p:spPr bwMode="auto">
            <a:xfrm>
              <a:off x="1613" y="1437"/>
              <a:ext cx="177" cy="118"/>
            </a:xfrm>
            <a:custGeom>
              <a:avLst/>
              <a:gdLst>
                <a:gd name="T0" fmla="*/ 0 w 71"/>
                <a:gd name="T1" fmla="*/ 64 h 44"/>
                <a:gd name="T2" fmla="*/ 441 w 71"/>
                <a:gd name="T3" fmla="*/ 0 h 44"/>
                <a:gd name="T4" fmla="*/ 0 w 71"/>
                <a:gd name="T5" fmla="*/ 64 h 44"/>
                <a:gd name="T6" fmla="*/ 0 60000 65536"/>
                <a:gd name="T7" fmla="*/ 0 60000 65536"/>
                <a:gd name="T8" fmla="*/ 0 60000 65536"/>
                <a:gd name="T9" fmla="*/ 0 w 71"/>
                <a:gd name="T10" fmla="*/ 0 h 44"/>
                <a:gd name="T11" fmla="*/ 71 w 7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44">
                  <a:moveTo>
                    <a:pt x="0" y="9"/>
                  </a:moveTo>
                  <a:cubicBezTo>
                    <a:pt x="5" y="20"/>
                    <a:pt x="12" y="44"/>
                    <a:pt x="71" y="0"/>
                  </a:cubicBezTo>
                  <a:cubicBezTo>
                    <a:pt x="56" y="9"/>
                    <a:pt x="11" y="33"/>
                    <a:pt x="0" y="9"/>
                  </a:cubicBezTo>
                  <a:close/>
                </a:path>
              </a:pathLst>
            </a:custGeom>
            <a:solidFill>
              <a:srgbClr val="9C717A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2" name="Freeform 18"/>
            <p:cNvSpPr/>
            <p:nvPr/>
          </p:nvSpPr>
          <p:spPr bwMode="auto">
            <a:xfrm>
              <a:off x="928" y="1515"/>
              <a:ext cx="282" cy="357"/>
            </a:xfrm>
            <a:custGeom>
              <a:avLst/>
              <a:gdLst>
                <a:gd name="T0" fmla="*/ 0 w 113"/>
                <a:gd name="T1" fmla="*/ 951 h 134"/>
                <a:gd name="T2" fmla="*/ 125 w 113"/>
                <a:gd name="T3" fmla="*/ 559 h 134"/>
                <a:gd name="T4" fmla="*/ 704 w 113"/>
                <a:gd name="T5" fmla="*/ 35 h 134"/>
                <a:gd name="T6" fmla="*/ 262 w 113"/>
                <a:gd name="T7" fmla="*/ 128 h 134"/>
                <a:gd name="T8" fmla="*/ 100 w 113"/>
                <a:gd name="T9" fmla="*/ 525 h 134"/>
                <a:gd name="T10" fmla="*/ 0 w 113"/>
                <a:gd name="T11" fmla="*/ 951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134"/>
                <a:gd name="T20" fmla="*/ 113 w 113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134">
                  <a:moveTo>
                    <a:pt x="0" y="134"/>
                  </a:moveTo>
                  <a:cubicBezTo>
                    <a:pt x="9" y="126"/>
                    <a:pt x="11" y="114"/>
                    <a:pt x="20" y="79"/>
                  </a:cubicBezTo>
                  <a:cubicBezTo>
                    <a:pt x="29" y="45"/>
                    <a:pt x="46" y="4"/>
                    <a:pt x="113" y="5"/>
                  </a:cubicBezTo>
                  <a:cubicBezTo>
                    <a:pt x="87" y="3"/>
                    <a:pt x="60" y="0"/>
                    <a:pt x="42" y="18"/>
                  </a:cubicBezTo>
                  <a:cubicBezTo>
                    <a:pt x="23" y="35"/>
                    <a:pt x="23" y="41"/>
                    <a:pt x="16" y="74"/>
                  </a:cubicBezTo>
                  <a:cubicBezTo>
                    <a:pt x="9" y="107"/>
                    <a:pt x="8" y="124"/>
                    <a:pt x="0" y="134"/>
                  </a:cubicBezTo>
                  <a:close/>
                </a:path>
              </a:pathLst>
            </a:custGeom>
            <a:solidFill>
              <a:srgbClr val="B39198"/>
            </a:solidFill>
            <a:ln w="9525">
              <a:noFill/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3" name="Freeform 19"/>
            <p:cNvSpPr/>
            <p:nvPr/>
          </p:nvSpPr>
          <p:spPr bwMode="auto">
            <a:xfrm>
              <a:off x="755" y="1139"/>
              <a:ext cx="1408" cy="1026"/>
            </a:xfrm>
            <a:custGeom>
              <a:avLst/>
              <a:gdLst>
                <a:gd name="T0" fmla="*/ 633 w 563"/>
                <a:gd name="T1" fmla="*/ 2508 h 385"/>
                <a:gd name="T2" fmla="*/ 1088 w 563"/>
                <a:gd name="T3" fmla="*/ 2009 h 385"/>
                <a:gd name="T4" fmla="*/ 1571 w 563"/>
                <a:gd name="T5" fmla="*/ 1556 h 385"/>
                <a:gd name="T6" fmla="*/ 2058 w 563"/>
                <a:gd name="T7" fmla="*/ 1157 h 385"/>
                <a:gd name="T8" fmla="*/ 2834 w 563"/>
                <a:gd name="T9" fmla="*/ 688 h 385"/>
                <a:gd name="T10" fmla="*/ 3139 w 563"/>
                <a:gd name="T11" fmla="*/ 490 h 385"/>
                <a:gd name="T12" fmla="*/ 3464 w 563"/>
                <a:gd name="T13" fmla="*/ 77 h 385"/>
                <a:gd name="T14" fmla="*/ 2846 w 563"/>
                <a:gd name="T15" fmla="*/ 405 h 385"/>
                <a:gd name="T16" fmla="*/ 2263 w 563"/>
                <a:gd name="T17" fmla="*/ 554 h 385"/>
                <a:gd name="T18" fmla="*/ 1833 w 563"/>
                <a:gd name="T19" fmla="*/ 669 h 385"/>
                <a:gd name="T20" fmla="*/ 1333 w 563"/>
                <a:gd name="T21" fmla="*/ 1023 h 385"/>
                <a:gd name="T22" fmla="*/ 833 w 563"/>
                <a:gd name="T23" fmla="*/ 1186 h 385"/>
                <a:gd name="T24" fmla="*/ 570 w 563"/>
                <a:gd name="T25" fmla="*/ 1817 h 385"/>
                <a:gd name="T26" fmla="*/ 258 w 563"/>
                <a:gd name="T27" fmla="*/ 2244 h 385"/>
                <a:gd name="T28" fmla="*/ 95 w 563"/>
                <a:gd name="T29" fmla="*/ 2649 h 385"/>
                <a:gd name="T30" fmla="*/ 633 w 563"/>
                <a:gd name="T31" fmla="*/ 2508 h 3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3"/>
                <a:gd name="T49" fmla="*/ 0 h 385"/>
                <a:gd name="T50" fmla="*/ 563 w 563"/>
                <a:gd name="T51" fmla="*/ 385 h 3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3" h="385">
                  <a:moveTo>
                    <a:pt x="101" y="353"/>
                  </a:moveTo>
                  <a:cubicBezTo>
                    <a:pt x="144" y="322"/>
                    <a:pt x="147" y="302"/>
                    <a:pt x="174" y="283"/>
                  </a:cubicBezTo>
                  <a:cubicBezTo>
                    <a:pt x="200" y="264"/>
                    <a:pt x="217" y="247"/>
                    <a:pt x="251" y="219"/>
                  </a:cubicBezTo>
                  <a:cubicBezTo>
                    <a:pt x="276" y="198"/>
                    <a:pt x="318" y="178"/>
                    <a:pt x="329" y="163"/>
                  </a:cubicBezTo>
                  <a:cubicBezTo>
                    <a:pt x="372" y="166"/>
                    <a:pt x="394" y="137"/>
                    <a:pt x="453" y="97"/>
                  </a:cubicBezTo>
                  <a:cubicBezTo>
                    <a:pt x="466" y="88"/>
                    <a:pt x="491" y="80"/>
                    <a:pt x="502" y="69"/>
                  </a:cubicBezTo>
                  <a:cubicBezTo>
                    <a:pt x="539" y="32"/>
                    <a:pt x="563" y="19"/>
                    <a:pt x="554" y="11"/>
                  </a:cubicBezTo>
                  <a:cubicBezTo>
                    <a:pt x="542" y="0"/>
                    <a:pt x="505" y="38"/>
                    <a:pt x="455" y="57"/>
                  </a:cubicBezTo>
                  <a:cubicBezTo>
                    <a:pt x="405" y="76"/>
                    <a:pt x="399" y="73"/>
                    <a:pt x="362" y="78"/>
                  </a:cubicBezTo>
                  <a:cubicBezTo>
                    <a:pt x="326" y="82"/>
                    <a:pt x="317" y="81"/>
                    <a:pt x="293" y="94"/>
                  </a:cubicBezTo>
                  <a:cubicBezTo>
                    <a:pt x="269" y="108"/>
                    <a:pt x="239" y="128"/>
                    <a:pt x="213" y="144"/>
                  </a:cubicBezTo>
                  <a:cubicBezTo>
                    <a:pt x="186" y="159"/>
                    <a:pt x="167" y="144"/>
                    <a:pt x="133" y="167"/>
                  </a:cubicBezTo>
                  <a:cubicBezTo>
                    <a:pt x="99" y="190"/>
                    <a:pt x="93" y="234"/>
                    <a:pt x="91" y="256"/>
                  </a:cubicBezTo>
                  <a:cubicBezTo>
                    <a:pt x="89" y="278"/>
                    <a:pt x="60" y="296"/>
                    <a:pt x="41" y="316"/>
                  </a:cubicBezTo>
                  <a:cubicBezTo>
                    <a:pt x="16" y="340"/>
                    <a:pt x="0" y="358"/>
                    <a:pt x="15" y="373"/>
                  </a:cubicBezTo>
                  <a:cubicBezTo>
                    <a:pt x="26" y="385"/>
                    <a:pt x="58" y="384"/>
                    <a:pt x="101" y="353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4" name="Freeform 20"/>
            <p:cNvSpPr/>
            <p:nvPr/>
          </p:nvSpPr>
          <p:spPr bwMode="auto">
            <a:xfrm>
              <a:off x="705" y="912"/>
              <a:ext cx="1438" cy="1221"/>
            </a:xfrm>
            <a:custGeom>
              <a:avLst/>
              <a:gdLst>
                <a:gd name="T0" fmla="*/ 383 w 575"/>
                <a:gd name="T1" fmla="*/ 2850 h 458"/>
                <a:gd name="T2" fmla="*/ 695 w 575"/>
                <a:gd name="T3" fmla="*/ 2423 h 458"/>
                <a:gd name="T4" fmla="*/ 958 w 575"/>
                <a:gd name="T5" fmla="*/ 1792 h 458"/>
                <a:gd name="T6" fmla="*/ 1458 w 575"/>
                <a:gd name="T7" fmla="*/ 1629 h 458"/>
                <a:gd name="T8" fmla="*/ 1958 w 575"/>
                <a:gd name="T9" fmla="*/ 1272 h 458"/>
                <a:gd name="T10" fmla="*/ 2388 w 575"/>
                <a:gd name="T11" fmla="*/ 1160 h 458"/>
                <a:gd name="T12" fmla="*/ 2971 w 575"/>
                <a:gd name="T13" fmla="*/ 1010 h 458"/>
                <a:gd name="T14" fmla="*/ 3589 w 575"/>
                <a:gd name="T15" fmla="*/ 682 h 458"/>
                <a:gd name="T16" fmla="*/ 3596 w 575"/>
                <a:gd name="T17" fmla="*/ 682 h 458"/>
                <a:gd name="T18" fmla="*/ 3084 w 575"/>
                <a:gd name="T19" fmla="*/ 427 h 458"/>
                <a:gd name="T20" fmla="*/ 2546 w 575"/>
                <a:gd name="T21" fmla="*/ 384 h 458"/>
                <a:gd name="T22" fmla="*/ 2376 w 575"/>
                <a:gd name="T23" fmla="*/ 419 h 458"/>
                <a:gd name="T24" fmla="*/ 588 w 575"/>
                <a:gd name="T25" fmla="*/ 248 h 458"/>
                <a:gd name="T26" fmla="*/ 70 w 575"/>
                <a:gd name="T27" fmla="*/ 1216 h 458"/>
                <a:gd name="T28" fmla="*/ 108 w 575"/>
                <a:gd name="T29" fmla="*/ 2381 h 458"/>
                <a:gd name="T30" fmla="*/ 220 w 575"/>
                <a:gd name="T31" fmla="*/ 3255 h 458"/>
                <a:gd name="T32" fmla="*/ 383 w 575"/>
                <a:gd name="T33" fmla="*/ 2850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5"/>
                <a:gd name="T52" fmla="*/ 0 h 458"/>
                <a:gd name="T53" fmla="*/ 575 w 575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5" h="458">
                  <a:moveTo>
                    <a:pt x="61" y="401"/>
                  </a:moveTo>
                  <a:cubicBezTo>
                    <a:pt x="80" y="381"/>
                    <a:pt x="109" y="363"/>
                    <a:pt x="111" y="341"/>
                  </a:cubicBezTo>
                  <a:cubicBezTo>
                    <a:pt x="113" y="319"/>
                    <a:pt x="119" y="275"/>
                    <a:pt x="153" y="252"/>
                  </a:cubicBezTo>
                  <a:cubicBezTo>
                    <a:pt x="187" y="229"/>
                    <a:pt x="206" y="244"/>
                    <a:pt x="233" y="229"/>
                  </a:cubicBezTo>
                  <a:cubicBezTo>
                    <a:pt x="259" y="213"/>
                    <a:pt x="289" y="193"/>
                    <a:pt x="313" y="179"/>
                  </a:cubicBezTo>
                  <a:cubicBezTo>
                    <a:pt x="337" y="166"/>
                    <a:pt x="346" y="167"/>
                    <a:pt x="382" y="163"/>
                  </a:cubicBezTo>
                  <a:cubicBezTo>
                    <a:pt x="419" y="158"/>
                    <a:pt x="425" y="161"/>
                    <a:pt x="475" y="142"/>
                  </a:cubicBezTo>
                  <a:cubicBezTo>
                    <a:pt x="525" y="123"/>
                    <a:pt x="562" y="85"/>
                    <a:pt x="574" y="96"/>
                  </a:cubicBezTo>
                  <a:cubicBezTo>
                    <a:pt x="574" y="96"/>
                    <a:pt x="574" y="96"/>
                    <a:pt x="575" y="96"/>
                  </a:cubicBezTo>
                  <a:cubicBezTo>
                    <a:pt x="573" y="75"/>
                    <a:pt x="536" y="70"/>
                    <a:pt x="493" y="60"/>
                  </a:cubicBezTo>
                  <a:cubicBezTo>
                    <a:pt x="465" y="54"/>
                    <a:pt x="428" y="48"/>
                    <a:pt x="407" y="54"/>
                  </a:cubicBezTo>
                  <a:cubicBezTo>
                    <a:pt x="398" y="56"/>
                    <a:pt x="389" y="60"/>
                    <a:pt x="380" y="59"/>
                  </a:cubicBezTo>
                  <a:cubicBezTo>
                    <a:pt x="341" y="53"/>
                    <a:pt x="187" y="0"/>
                    <a:pt x="94" y="35"/>
                  </a:cubicBezTo>
                  <a:cubicBezTo>
                    <a:pt x="40" y="55"/>
                    <a:pt x="20" y="107"/>
                    <a:pt x="11" y="171"/>
                  </a:cubicBezTo>
                  <a:cubicBezTo>
                    <a:pt x="0" y="255"/>
                    <a:pt x="15" y="306"/>
                    <a:pt x="17" y="335"/>
                  </a:cubicBezTo>
                  <a:cubicBezTo>
                    <a:pt x="19" y="362"/>
                    <a:pt x="3" y="434"/>
                    <a:pt x="35" y="458"/>
                  </a:cubicBezTo>
                  <a:cubicBezTo>
                    <a:pt x="20" y="443"/>
                    <a:pt x="36" y="425"/>
                    <a:pt x="61" y="401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5" name="Freeform 21"/>
            <p:cNvSpPr/>
            <p:nvPr/>
          </p:nvSpPr>
          <p:spPr bwMode="auto">
            <a:xfrm>
              <a:off x="1495" y="1085"/>
              <a:ext cx="158" cy="288"/>
            </a:xfrm>
            <a:custGeom>
              <a:avLst/>
              <a:gdLst>
                <a:gd name="T0" fmla="*/ 364 w 63"/>
                <a:gd name="T1" fmla="*/ 0 h 108"/>
                <a:gd name="T2" fmla="*/ 125 w 63"/>
                <a:gd name="T3" fmla="*/ 469 h 108"/>
                <a:gd name="T4" fmla="*/ 13 w 63"/>
                <a:gd name="T5" fmla="*/ 768 h 108"/>
                <a:gd name="T6" fmla="*/ 0 60000 65536"/>
                <a:gd name="T7" fmla="*/ 0 60000 65536"/>
                <a:gd name="T8" fmla="*/ 0 60000 65536"/>
                <a:gd name="T9" fmla="*/ 0 w 63"/>
                <a:gd name="T10" fmla="*/ 0 h 108"/>
                <a:gd name="T11" fmla="*/ 63 w 63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108">
                  <a:moveTo>
                    <a:pt x="58" y="0"/>
                  </a:moveTo>
                  <a:cubicBezTo>
                    <a:pt x="63" y="16"/>
                    <a:pt x="38" y="43"/>
                    <a:pt x="20" y="66"/>
                  </a:cubicBezTo>
                  <a:cubicBezTo>
                    <a:pt x="2" y="89"/>
                    <a:pt x="0" y="103"/>
                    <a:pt x="2" y="108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rou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06" name="Freeform 22"/>
            <p:cNvSpPr/>
            <p:nvPr/>
          </p:nvSpPr>
          <p:spPr bwMode="auto">
            <a:xfrm>
              <a:off x="1498" y="1381"/>
              <a:ext cx="90" cy="190"/>
            </a:xfrm>
            <a:custGeom>
              <a:avLst/>
              <a:gdLst>
                <a:gd name="T0" fmla="*/ 0 w 36"/>
                <a:gd name="T1" fmla="*/ 0 h 71"/>
                <a:gd name="T2" fmla="*/ 225 w 36"/>
                <a:gd name="T3" fmla="*/ 508 h 71"/>
                <a:gd name="T4" fmla="*/ 0 60000 65536"/>
                <a:gd name="T5" fmla="*/ 0 60000 65536"/>
                <a:gd name="T6" fmla="*/ 0 w 36"/>
                <a:gd name="T7" fmla="*/ 0 h 71"/>
                <a:gd name="T8" fmla="*/ 36 w 36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71">
                  <a:moveTo>
                    <a:pt x="0" y="0"/>
                  </a:moveTo>
                  <a:cubicBezTo>
                    <a:pt x="14" y="8"/>
                    <a:pt x="8" y="63"/>
                    <a:pt x="36" y="7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round/>
            </a:ln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7735" y="379730"/>
            <a:ext cx="6705600" cy="6098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6650" y="935355"/>
            <a:ext cx="8557895" cy="4614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8535" y="286385"/>
            <a:ext cx="2541270" cy="833755"/>
          </a:xfrm>
        </p:spPr>
        <p:txBody>
          <a:bodyPr/>
          <a:p>
            <a:r>
              <a:rPr lang="fr-FR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oeufs</a:t>
            </a:r>
            <a:r>
              <a:rPr lang="fr-FR" altLang="en-US"/>
              <a:t> </a:t>
            </a:r>
            <a:endParaRPr lang="fr-FR" altLang="en-US"/>
          </a:p>
        </p:txBody>
      </p:sp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77995" y="830580"/>
            <a:ext cx="5690870" cy="5498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7652385" cy="1163320"/>
          </a:xfrm>
        </p:spPr>
        <p:txBody>
          <a:bodyPr/>
          <a:p>
            <a:r>
              <a:rPr lang="fr-FR" altLang="en-US"/>
              <a:t>Biologie des trématodes </a:t>
            </a:r>
            <a:endParaRPr lang="fr-FR" altLang="en-US"/>
          </a:p>
        </p:txBody>
      </p:sp>
      <p:sp>
        <p:nvSpPr>
          <p:cNvPr id="4" name="Zone de texte 3"/>
          <p:cNvSpPr txBox="1"/>
          <p:nvPr/>
        </p:nvSpPr>
        <p:spPr>
          <a:xfrm>
            <a:off x="1064895" y="1891665"/>
            <a:ext cx="861123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fr-FR" altLang="en-US" sz="2400"/>
              <a:t>Les douves se nourrissant de substances liquides ( la bile) </a:t>
            </a:r>
            <a:endParaRPr lang="fr-FR" altLang="en-US" sz="24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fr-FR" altLang="en-US" sz="2400"/>
              <a:t> la ventouse antérieure </a:t>
            </a:r>
            <a:endParaRPr lang="fr-FR" altLang="en-US" sz="24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fr-FR" altLang="en-US" sz="2400"/>
              <a:t>La respiration des trématodes vivant dans le tractus digestif de l’hôte définitif est essentiellement anaérobie. </a:t>
            </a:r>
            <a:endParaRPr lang="fr-FR" altLang="en-US" sz="24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fr-FR" altLang="en-US" sz="2400"/>
              <a:t>Les douves vivent entre 3 et 5 ans chez l’homme.</a:t>
            </a:r>
            <a:endParaRPr lang="fr-FR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6823</Words>
  <Application>WPS Presentation</Application>
  <PresentationFormat>Grand écran</PresentationFormat>
  <Paragraphs>254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Arial</vt:lpstr>
      <vt:lpstr>SimSun</vt:lpstr>
      <vt:lpstr>Wingdings</vt:lpstr>
      <vt:lpstr>Wingdings 3</vt:lpstr>
      <vt:lpstr>Arial</vt:lpstr>
      <vt:lpstr>Times New Roman</vt:lpstr>
      <vt:lpstr>Arial Unicode MS</vt:lpstr>
      <vt:lpstr>Wingdings</vt:lpstr>
      <vt:lpstr>Trebuchet MS</vt:lpstr>
      <vt:lpstr>Microsoft YaHei</vt:lpstr>
      <vt:lpstr>Arial Unicode MS</vt:lpstr>
      <vt:lpstr>Calibri</vt:lpstr>
      <vt:lpstr>Arial Rounded MT Bold</vt:lpstr>
      <vt:lpstr>Aharoni</vt:lpstr>
      <vt:lpstr>Symbol</vt:lpstr>
      <vt:lpstr>Facette</vt:lpstr>
      <vt:lpstr>Les Trématodes </vt:lpstr>
      <vt:lpstr>   -En 1379, Jehan de Brie signale la présence des douves dans le foie des ruminants  -En 1760, le premier cas de distomatose humaine fût rapporté par Pallas. -En 1774 Limnea truncatula fut reconnu comme Hôte intermédiaire par Weinland.</vt:lpstr>
      <vt:lpstr>PowerPoint 演示文稿</vt:lpstr>
      <vt:lpstr>Introduction </vt:lpstr>
      <vt:lpstr>Principaux trématodes </vt:lpstr>
      <vt:lpstr>PowerPoint 演示文稿</vt:lpstr>
      <vt:lpstr>PowerPoint 演示文稿</vt:lpstr>
      <vt:lpstr>les oeufs </vt:lpstr>
      <vt:lpstr>Biologie des trématodes </vt:lpstr>
      <vt:lpstr>PowerPoint 演示文稿</vt:lpstr>
      <vt:lpstr>PowerPoint 演示文稿</vt:lpstr>
      <vt:lpstr>PowerPoint 演示文稿</vt:lpstr>
      <vt:lpstr>PowerPoint 演示文稿</vt:lpstr>
      <vt:lpstr>Fasciolose à Fasciola hepatica     </vt:lpstr>
      <vt:lpstr>PowerPoint 演示文稿</vt:lpstr>
      <vt:lpstr>Répartition géographique:  </vt:lpstr>
      <vt:lpstr>2. Agent pathogène  </vt:lpstr>
      <vt:lpstr>PowerPoint 演示文稿</vt:lpstr>
      <vt:lpstr>les Œufs  </vt:lpstr>
      <vt:lpstr>Le Miracidium,  </vt:lpstr>
      <vt:lpstr>Cycle biologique </vt:lpstr>
      <vt:lpstr>HI: escargot : Limnea truncatula syn : Galba </vt:lpstr>
      <vt:lpstr>mode de contamination </vt:lpstr>
      <vt:lpstr>Pathogénie chez l’homme </vt:lpstr>
      <vt:lpstr>Pathogénie chez l’animale  </vt:lpstr>
      <vt:lpstr>Diagnostic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Bibliographie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03:  Les Trématodes </dc:title>
  <dc:creator>Admin</dc:creator>
  <cp:lastModifiedBy>Admin</cp:lastModifiedBy>
  <cp:revision>67</cp:revision>
  <dcterms:created xsi:type="dcterms:W3CDTF">2021-03-20T16:03:00Z</dcterms:created>
  <dcterms:modified xsi:type="dcterms:W3CDTF">2024-02-04T16:10:55Z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34FF9C13DDE3409781993EE695142D3A</vt:lpwstr>
  </property>
  <property fmtid="{D5CDD505-2E9C-101B-9397-08002B2CF9AE}" pid="3" name="KSOProductBuildVer">
    <vt:lpwstr>1036-12.2.0.13431</vt:lpwstr>
  </property>
</Properties>
</file>