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6" r:id="rId2"/>
    <p:sldId id="273" r:id="rId3"/>
    <p:sldId id="267" r:id="rId4"/>
    <p:sldId id="256" r:id="rId5"/>
    <p:sldId id="257" r:id="rId6"/>
    <p:sldId id="258" r:id="rId7"/>
    <p:sldId id="259" r:id="rId8"/>
    <p:sldId id="271" r:id="rId9"/>
    <p:sldId id="261" r:id="rId10"/>
    <p:sldId id="262" r:id="rId11"/>
    <p:sldId id="263" r:id="rId12"/>
    <p:sldId id="264" r:id="rId13"/>
    <p:sldId id="265" r:id="rId14"/>
    <p:sldId id="272"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CE67B-5794-7D79-79D4-BB347C8A06D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C2A1CCF-8B7D-163D-AB72-8E38BDFABFE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F5838FF-7E5C-828B-DC03-71B23932FD92}"/>
              </a:ext>
            </a:extLst>
          </p:cNvPr>
          <p:cNvSpPr>
            <a:spLocks noGrp="1"/>
          </p:cNvSpPr>
          <p:nvPr>
            <p:ph type="dt" sz="half" idx="10"/>
          </p:nvPr>
        </p:nvSpPr>
        <p:spPr/>
        <p:txBody>
          <a:bodyPr/>
          <a:lstStyle/>
          <a:p>
            <a:fld id="{F4B1608A-6540-45B2-B04A-8B545354FBF1}" type="datetimeFigureOut">
              <a:rPr lang="fr-FR" smtClean="0"/>
              <a:pPr/>
              <a:t>04/11/2023</a:t>
            </a:fld>
            <a:endParaRPr lang="fr-FR"/>
          </a:p>
        </p:txBody>
      </p:sp>
      <p:sp>
        <p:nvSpPr>
          <p:cNvPr id="5" name="Footer Placeholder 4">
            <a:extLst>
              <a:ext uri="{FF2B5EF4-FFF2-40B4-BE49-F238E27FC236}">
                <a16:creationId xmlns:a16="http://schemas.microsoft.com/office/drawing/2014/main" id="{FCDD22E8-F39D-A01F-5B85-4DD293B25CA1}"/>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B83BEBCE-2E3F-AB29-1646-D6BD0631E566}"/>
              </a:ext>
            </a:extLst>
          </p:cNvPr>
          <p:cNvSpPr>
            <a:spLocks noGrp="1"/>
          </p:cNvSpPr>
          <p:nvPr>
            <p:ph type="sldNum" sz="quarter" idx="12"/>
          </p:nvPr>
        </p:nvSpPr>
        <p:spPr/>
        <p:txBody>
          <a:bodyPr/>
          <a:lstStyle/>
          <a:p>
            <a:fld id="{0409977E-EC32-4E43-AC90-1FD2359435ED}" type="slidenum">
              <a:rPr lang="fr-FR" smtClean="0"/>
              <a:pPr/>
              <a:t>‹#›</a:t>
            </a:fld>
            <a:endParaRPr lang="fr-FR"/>
          </a:p>
        </p:txBody>
      </p:sp>
    </p:spTree>
    <p:extLst>
      <p:ext uri="{BB962C8B-B14F-4D97-AF65-F5344CB8AC3E}">
        <p14:creationId xmlns:p14="http://schemas.microsoft.com/office/powerpoint/2010/main" val="3857468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E9530-9C3E-411D-B3B8-4A79F91EB5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A35CB9-9B95-BE6A-C05A-D54612DF05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F39589-6B94-ED1E-DF61-6C148DBFD2E2}"/>
              </a:ext>
            </a:extLst>
          </p:cNvPr>
          <p:cNvSpPr>
            <a:spLocks noGrp="1"/>
          </p:cNvSpPr>
          <p:nvPr>
            <p:ph type="dt" sz="half" idx="10"/>
          </p:nvPr>
        </p:nvSpPr>
        <p:spPr/>
        <p:txBody>
          <a:bodyPr/>
          <a:lstStyle/>
          <a:p>
            <a:fld id="{F4B1608A-6540-45B2-B04A-8B545354FBF1}" type="datetimeFigureOut">
              <a:rPr lang="fr-FR" smtClean="0"/>
              <a:pPr/>
              <a:t>04/11/2023</a:t>
            </a:fld>
            <a:endParaRPr lang="fr-FR"/>
          </a:p>
        </p:txBody>
      </p:sp>
      <p:sp>
        <p:nvSpPr>
          <p:cNvPr id="5" name="Footer Placeholder 4">
            <a:extLst>
              <a:ext uri="{FF2B5EF4-FFF2-40B4-BE49-F238E27FC236}">
                <a16:creationId xmlns:a16="http://schemas.microsoft.com/office/drawing/2014/main" id="{26497955-645A-BC9A-E74F-1DD03C1847DC}"/>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ADD4F0A7-D979-5DD5-507F-95C872929791}"/>
              </a:ext>
            </a:extLst>
          </p:cNvPr>
          <p:cNvSpPr>
            <a:spLocks noGrp="1"/>
          </p:cNvSpPr>
          <p:nvPr>
            <p:ph type="sldNum" sz="quarter" idx="12"/>
          </p:nvPr>
        </p:nvSpPr>
        <p:spPr/>
        <p:txBody>
          <a:bodyPr/>
          <a:lstStyle/>
          <a:p>
            <a:fld id="{0409977E-EC32-4E43-AC90-1FD2359435ED}" type="slidenum">
              <a:rPr lang="fr-FR" smtClean="0"/>
              <a:pPr/>
              <a:t>‹#›</a:t>
            </a:fld>
            <a:endParaRPr lang="fr-FR"/>
          </a:p>
        </p:txBody>
      </p:sp>
    </p:spTree>
    <p:extLst>
      <p:ext uri="{BB962C8B-B14F-4D97-AF65-F5344CB8AC3E}">
        <p14:creationId xmlns:p14="http://schemas.microsoft.com/office/powerpoint/2010/main" val="4166408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3CC3FB-706D-5D8A-BF5D-937FD2A3C9C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B541F3-8561-502C-0093-D2A334D5DF6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39AEE2-9371-B06A-5250-31DC1C170B09}"/>
              </a:ext>
            </a:extLst>
          </p:cNvPr>
          <p:cNvSpPr>
            <a:spLocks noGrp="1"/>
          </p:cNvSpPr>
          <p:nvPr>
            <p:ph type="dt" sz="half" idx="10"/>
          </p:nvPr>
        </p:nvSpPr>
        <p:spPr/>
        <p:txBody>
          <a:bodyPr/>
          <a:lstStyle/>
          <a:p>
            <a:fld id="{F4B1608A-6540-45B2-B04A-8B545354FBF1}" type="datetimeFigureOut">
              <a:rPr lang="fr-FR" smtClean="0"/>
              <a:pPr/>
              <a:t>04/11/2023</a:t>
            </a:fld>
            <a:endParaRPr lang="fr-FR"/>
          </a:p>
        </p:txBody>
      </p:sp>
      <p:sp>
        <p:nvSpPr>
          <p:cNvPr id="5" name="Footer Placeholder 4">
            <a:extLst>
              <a:ext uri="{FF2B5EF4-FFF2-40B4-BE49-F238E27FC236}">
                <a16:creationId xmlns:a16="http://schemas.microsoft.com/office/drawing/2014/main" id="{C72757DF-279F-A79A-1C6A-172575A7D9C9}"/>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1A4E6E0-0379-54F2-EAB6-4EABC0CED1BF}"/>
              </a:ext>
            </a:extLst>
          </p:cNvPr>
          <p:cNvSpPr>
            <a:spLocks noGrp="1"/>
          </p:cNvSpPr>
          <p:nvPr>
            <p:ph type="sldNum" sz="quarter" idx="12"/>
          </p:nvPr>
        </p:nvSpPr>
        <p:spPr/>
        <p:txBody>
          <a:bodyPr/>
          <a:lstStyle/>
          <a:p>
            <a:fld id="{0409977E-EC32-4E43-AC90-1FD2359435ED}" type="slidenum">
              <a:rPr lang="fr-FR" smtClean="0"/>
              <a:pPr/>
              <a:t>‹#›</a:t>
            </a:fld>
            <a:endParaRPr lang="fr-FR"/>
          </a:p>
        </p:txBody>
      </p:sp>
    </p:spTree>
    <p:extLst>
      <p:ext uri="{BB962C8B-B14F-4D97-AF65-F5344CB8AC3E}">
        <p14:creationId xmlns:p14="http://schemas.microsoft.com/office/powerpoint/2010/main" val="133298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C5D1-7D28-CE62-17F4-762E602E4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48E6DB-970E-0A74-8437-315A4840A9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BF4467-7226-FB75-AE67-41D94C0FA0F0}"/>
              </a:ext>
            </a:extLst>
          </p:cNvPr>
          <p:cNvSpPr>
            <a:spLocks noGrp="1"/>
          </p:cNvSpPr>
          <p:nvPr>
            <p:ph type="dt" sz="half" idx="10"/>
          </p:nvPr>
        </p:nvSpPr>
        <p:spPr/>
        <p:txBody>
          <a:bodyPr/>
          <a:lstStyle/>
          <a:p>
            <a:fld id="{F4B1608A-6540-45B2-B04A-8B545354FBF1}" type="datetimeFigureOut">
              <a:rPr lang="fr-FR" smtClean="0"/>
              <a:pPr/>
              <a:t>04/11/2023</a:t>
            </a:fld>
            <a:endParaRPr lang="fr-FR"/>
          </a:p>
        </p:txBody>
      </p:sp>
      <p:sp>
        <p:nvSpPr>
          <p:cNvPr id="5" name="Footer Placeholder 4">
            <a:extLst>
              <a:ext uri="{FF2B5EF4-FFF2-40B4-BE49-F238E27FC236}">
                <a16:creationId xmlns:a16="http://schemas.microsoft.com/office/drawing/2014/main" id="{0BBEA45F-A71F-A360-6154-31E848639748}"/>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B0E0D221-F88C-961E-99C2-2D664B9FEAEF}"/>
              </a:ext>
            </a:extLst>
          </p:cNvPr>
          <p:cNvSpPr>
            <a:spLocks noGrp="1"/>
          </p:cNvSpPr>
          <p:nvPr>
            <p:ph type="sldNum" sz="quarter" idx="12"/>
          </p:nvPr>
        </p:nvSpPr>
        <p:spPr/>
        <p:txBody>
          <a:bodyPr/>
          <a:lstStyle/>
          <a:p>
            <a:fld id="{0409977E-EC32-4E43-AC90-1FD2359435ED}" type="slidenum">
              <a:rPr lang="fr-FR" smtClean="0"/>
              <a:pPr/>
              <a:t>‹#›</a:t>
            </a:fld>
            <a:endParaRPr lang="fr-FR"/>
          </a:p>
        </p:txBody>
      </p:sp>
    </p:spTree>
    <p:extLst>
      <p:ext uri="{BB962C8B-B14F-4D97-AF65-F5344CB8AC3E}">
        <p14:creationId xmlns:p14="http://schemas.microsoft.com/office/powerpoint/2010/main" val="723303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6112-9961-8964-A76A-42FB66F4BC1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91B9FF1-8935-F615-2539-41CF773FB4A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EC490E-1495-6A02-4CFF-AAF9BD589F2F}"/>
              </a:ext>
            </a:extLst>
          </p:cNvPr>
          <p:cNvSpPr>
            <a:spLocks noGrp="1"/>
          </p:cNvSpPr>
          <p:nvPr>
            <p:ph type="dt" sz="half" idx="10"/>
          </p:nvPr>
        </p:nvSpPr>
        <p:spPr/>
        <p:txBody>
          <a:bodyPr/>
          <a:lstStyle/>
          <a:p>
            <a:fld id="{F4B1608A-6540-45B2-B04A-8B545354FBF1}" type="datetimeFigureOut">
              <a:rPr lang="fr-FR" smtClean="0"/>
              <a:pPr/>
              <a:t>04/11/2023</a:t>
            </a:fld>
            <a:endParaRPr lang="fr-FR"/>
          </a:p>
        </p:txBody>
      </p:sp>
      <p:sp>
        <p:nvSpPr>
          <p:cNvPr id="5" name="Footer Placeholder 4">
            <a:extLst>
              <a:ext uri="{FF2B5EF4-FFF2-40B4-BE49-F238E27FC236}">
                <a16:creationId xmlns:a16="http://schemas.microsoft.com/office/drawing/2014/main" id="{CAD68BE1-713E-CDA5-A125-D5B8B1923BC2}"/>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BF804E61-6DFF-1CB6-F6AD-452D66267F04}"/>
              </a:ext>
            </a:extLst>
          </p:cNvPr>
          <p:cNvSpPr>
            <a:spLocks noGrp="1"/>
          </p:cNvSpPr>
          <p:nvPr>
            <p:ph type="sldNum" sz="quarter" idx="12"/>
          </p:nvPr>
        </p:nvSpPr>
        <p:spPr/>
        <p:txBody>
          <a:bodyPr/>
          <a:lstStyle/>
          <a:p>
            <a:fld id="{0409977E-EC32-4E43-AC90-1FD2359435ED}" type="slidenum">
              <a:rPr lang="fr-FR" smtClean="0"/>
              <a:pPr/>
              <a:t>‹#›</a:t>
            </a:fld>
            <a:endParaRPr lang="fr-FR"/>
          </a:p>
        </p:txBody>
      </p:sp>
    </p:spTree>
    <p:extLst>
      <p:ext uri="{BB962C8B-B14F-4D97-AF65-F5344CB8AC3E}">
        <p14:creationId xmlns:p14="http://schemas.microsoft.com/office/powerpoint/2010/main" val="323876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5F63D-3C95-9C9C-E11E-15CB1871A1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4D58B8-85F8-C4F0-AFFE-E2C5955A2BD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B50576-405E-8230-5AF4-D2E9D7D98D2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D9BE42-D72B-5E39-BC39-3FF0E6E81D28}"/>
              </a:ext>
            </a:extLst>
          </p:cNvPr>
          <p:cNvSpPr>
            <a:spLocks noGrp="1"/>
          </p:cNvSpPr>
          <p:nvPr>
            <p:ph type="dt" sz="half" idx="10"/>
          </p:nvPr>
        </p:nvSpPr>
        <p:spPr/>
        <p:txBody>
          <a:bodyPr/>
          <a:lstStyle/>
          <a:p>
            <a:fld id="{F4B1608A-6540-45B2-B04A-8B545354FBF1}" type="datetimeFigureOut">
              <a:rPr lang="fr-FR" smtClean="0"/>
              <a:pPr/>
              <a:t>04/11/2023</a:t>
            </a:fld>
            <a:endParaRPr lang="fr-FR"/>
          </a:p>
        </p:txBody>
      </p:sp>
      <p:sp>
        <p:nvSpPr>
          <p:cNvPr id="6" name="Footer Placeholder 5">
            <a:extLst>
              <a:ext uri="{FF2B5EF4-FFF2-40B4-BE49-F238E27FC236}">
                <a16:creationId xmlns:a16="http://schemas.microsoft.com/office/drawing/2014/main" id="{F6B82B9A-8CE1-A730-74B0-82F8C49BD715}"/>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8C6A6F81-D7D0-049B-C5D9-B908C96C840B}"/>
              </a:ext>
            </a:extLst>
          </p:cNvPr>
          <p:cNvSpPr>
            <a:spLocks noGrp="1"/>
          </p:cNvSpPr>
          <p:nvPr>
            <p:ph type="sldNum" sz="quarter" idx="12"/>
          </p:nvPr>
        </p:nvSpPr>
        <p:spPr/>
        <p:txBody>
          <a:bodyPr/>
          <a:lstStyle/>
          <a:p>
            <a:fld id="{0409977E-EC32-4E43-AC90-1FD2359435ED}" type="slidenum">
              <a:rPr lang="fr-FR" smtClean="0"/>
              <a:pPr/>
              <a:t>‹#›</a:t>
            </a:fld>
            <a:endParaRPr lang="fr-FR"/>
          </a:p>
        </p:txBody>
      </p:sp>
    </p:spTree>
    <p:extLst>
      <p:ext uri="{BB962C8B-B14F-4D97-AF65-F5344CB8AC3E}">
        <p14:creationId xmlns:p14="http://schemas.microsoft.com/office/powerpoint/2010/main" val="1738944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46266-1D7C-984B-A822-BD45A17E745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8B6A1D-3B97-17C1-8A0A-0F627011C99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9CDD248-6448-6577-B05A-3CD715D4AFC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74F38B-8E5F-BC38-3E5F-5EF8CDD98E4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611F698-282D-98CF-2A67-A68BE079E47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06D069-E59D-A81F-EDEF-441E1123C785}"/>
              </a:ext>
            </a:extLst>
          </p:cNvPr>
          <p:cNvSpPr>
            <a:spLocks noGrp="1"/>
          </p:cNvSpPr>
          <p:nvPr>
            <p:ph type="dt" sz="half" idx="10"/>
          </p:nvPr>
        </p:nvSpPr>
        <p:spPr/>
        <p:txBody>
          <a:bodyPr/>
          <a:lstStyle/>
          <a:p>
            <a:fld id="{F4B1608A-6540-45B2-B04A-8B545354FBF1}" type="datetimeFigureOut">
              <a:rPr lang="fr-FR" smtClean="0"/>
              <a:pPr/>
              <a:t>04/11/2023</a:t>
            </a:fld>
            <a:endParaRPr lang="fr-FR"/>
          </a:p>
        </p:txBody>
      </p:sp>
      <p:sp>
        <p:nvSpPr>
          <p:cNvPr id="8" name="Footer Placeholder 7">
            <a:extLst>
              <a:ext uri="{FF2B5EF4-FFF2-40B4-BE49-F238E27FC236}">
                <a16:creationId xmlns:a16="http://schemas.microsoft.com/office/drawing/2014/main" id="{4D787251-B318-2B7E-8393-BBCD4DDEF60D}"/>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D7BFE73F-A09D-7E85-D925-EFAE948ECEC9}"/>
              </a:ext>
            </a:extLst>
          </p:cNvPr>
          <p:cNvSpPr>
            <a:spLocks noGrp="1"/>
          </p:cNvSpPr>
          <p:nvPr>
            <p:ph type="sldNum" sz="quarter" idx="12"/>
          </p:nvPr>
        </p:nvSpPr>
        <p:spPr/>
        <p:txBody>
          <a:bodyPr/>
          <a:lstStyle/>
          <a:p>
            <a:fld id="{0409977E-EC32-4E43-AC90-1FD2359435ED}" type="slidenum">
              <a:rPr lang="fr-FR" smtClean="0"/>
              <a:pPr/>
              <a:t>‹#›</a:t>
            </a:fld>
            <a:endParaRPr lang="fr-FR"/>
          </a:p>
        </p:txBody>
      </p:sp>
    </p:spTree>
    <p:extLst>
      <p:ext uri="{BB962C8B-B14F-4D97-AF65-F5344CB8AC3E}">
        <p14:creationId xmlns:p14="http://schemas.microsoft.com/office/powerpoint/2010/main" val="8955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E2035-776E-CB04-B6ED-5C27AC4E08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29D27B-4C53-84F3-21CA-CFCBA0B16FAA}"/>
              </a:ext>
            </a:extLst>
          </p:cNvPr>
          <p:cNvSpPr>
            <a:spLocks noGrp="1"/>
          </p:cNvSpPr>
          <p:nvPr>
            <p:ph type="dt" sz="half" idx="10"/>
          </p:nvPr>
        </p:nvSpPr>
        <p:spPr/>
        <p:txBody>
          <a:bodyPr/>
          <a:lstStyle/>
          <a:p>
            <a:fld id="{F4B1608A-6540-45B2-B04A-8B545354FBF1}" type="datetimeFigureOut">
              <a:rPr lang="fr-FR" smtClean="0"/>
              <a:pPr/>
              <a:t>04/11/2023</a:t>
            </a:fld>
            <a:endParaRPr lang="fr-FR"/>
          </a:p>
        </p:txBody>
      </p:sp>
      <p:sp>
        <p:nvSpPr>
          <p:cNvPr id="4" name="Footer Placeholder 3">
            <a:extLst>
              <a:ext uri="{FF2B5EF4-FFF2-40B4-BE49-F238E27FC236}">
                <a16:creationId xmlns:a16="http://schemas.microsoft.com/office/drawing/2014/main" id="{21635C81-BF8C-BE20-FBB9-0CF489DA82AF}"/>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D8EDAEAE-599A-D44F-2324-45E9213FFB0C}"/>
              </a:ext>
            </a:extLst>
          </p:cNvPr>
          <p:cNvSpPr>
            <a:spLocks noGrp="1"/>
          </p:cNvSpPr>
          <p:nvPr>
            <p:ph type="sldNum" sz="quarter" idx="12"/>
          </p:nvPr>
        </p:nvSpPr>
        <p:spPr/>
        <p:txBody>
          <a:bodyPr/>
          <a:lstStyle/>
          <a:p>
            <a:fld id="{0409977E-EC32-4E43-AC90-1FD2359435ED}" type="slidenum">
              <a:rPr lang="fr-FR" smtClean="0"/>
              <a:pPr/>
              <a:t>‹#›</a:t>
            </a:fld>
            <a:endParaRPr lang="fr-FR"/>
          </a:p>
        </p:txBody>
      </p:sp>
    </p:spTree>
    <p:extLst>
      <p:ext uri="{BB962C8B-B14F-4D97-AF65-F5344CB8AC3E}">
        <p14:creationId xmlns:p14="http://schemas.microsoft.com/office/powerpoint/2010/main" val="299998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778A32-E6E0-51B4-42E6-06C139C60016}"/>
              </a:ext>
            </a:extLst>
          </p:cNvPr>
          <p:cNvSpPr>
            <a:spLocks noGrp="1"/>
          </p:cNvSpPr>
          <p:nvPr>
            <p:ph type="dt" sz="half" idx="10"/>
          </p:nvPr>
        </p:nvSpPr>
        <p:spPr/>
        <p:txBody>
          <a:bodyPr/>
          <a:lstStyle/>
          <a:p>
            <a:fld id="{F4B1608A-6540-45B2-B04A-8B545354FBF1}" type="datetimeFigureOut">
              <a:rPr lang="fr-FR" smtClean="0"/>
              <a:pPr/>
              <a:t>04/11/2023</a:t>
            </a:fld>
            <a:endParaRPr lang="fr-FR"/>
          </a:p>
        </p:txBody>
      </p:sp>
      <p:sp>
        <p:nvSpPr>
          <p:cNvPr id="3" name="Footer Placeholder 2">
            <a:extLst>
              <a:ext uri="{FF2B5EF4-FFF2-40B4-BE49-F238E27FC236}">
                <a16:creationId xmlns:a16="http://schemas.microsoft.com/office/drawing/2014/main" id="{C10C4D1F-7363-7B9C-B573-32E9FFF62053}"/>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BD80DB33-D105-5AB9-DBC9-A17957C04767}"/>
              </a:ext>
            </a:extLst>
          </p:cNvPr>
          <p:cNvSpPr>
            <a:spLocks noGrp="1"/>
          </p:cNvSpPr>
          <p:nvPr>
            <p:ph type="sldNum" sz="quarter" idx="12"/>
          </p:nvPr>
        </p:nvSpPr>
        <p:spPr/>
        <p:txBody>
          <a:bodyPr/>
          <a:lstStyle/>
          <a:p>
            <a:fld id="{0409977E-EC32-4E43-AC90-1FD2359435ED}" type="slidenum">
              <a:rPr lang="fr-FR" smtClean="0"/>
              <a:pPr/>
              <a:t>‹#›</a:t>
            </a:fld>
            <a:endParaRPr lang="fr-FR"/>
          </a:p>
        </p:txBody>
      </p:sp>
    </p:spTree>
    <p:extLst>
      <p:ext uri="{BB962C8B-B14F-4D97-AF65-F5344CB8AC3E}">
        <p14:creationId xmlns:p14="http://schemas.microsoft.com/office/powerpoint/2010/main" val="104295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A675E-2EE4-EBF1-0DC0-0A3C88A06A9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5B68A77A-9DC7-FBC5-3488-26146A0BF19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8BEE0D-1B05-44DF-2DEF-103E4568D8E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EB61095-5D48-6D4C-5F5C-463CE9427EDB}"/>
              </a:ext>
            </a:extLst>
          </p:cNvPr>
          <p:cNvSpPr>
            <a:spLocks noGrp="1"/>
          </p:cNvSpPr>
          <p:nvPr>
            <p:ph type="dt" sz="half" idx="10"/>
          </p:nvPr>
        </p:nvSpPr>
        <p:spPr/>
        <p:txBody>
          <a:bodyPr/>
          <a:lstStyle/>
          <a:p>
            <a:fld id="{F4B1608A-6540-45B2-B04A-8B545354FBF1}" type="datetimeFigureOut">
              <a:rPr lang="fr-FR" smtClean="0"/>
              <a:pPr/>
              <a:t>04/11/2023</a:t>
            </a:fld>
            <a:endParaRPr lang="fr-FR"/>
          </a:p>
        </p:txBody>
      </p:sp>
      <p:sp>
        <p:nvSpPr>
          <p:cNvPr id="6" name="Footer Placeholder 5">
            <a:extLst>
              <a:ext uri="{FF2B5EF4-FFF2-40B4-BE49-F238E27FC236}">
                <a16:creationId xmlns:a16="http://schemas.microsoft.com/office/drawing/2014/main" id="{D55FCBBC-0EA8-F968-3E46-A2553E735DF6}"/>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13C03D47-A54B-E2F3-1D7F-A3B20A83261E}"/>
              </a:ext>
            </a:extLst>
          </p:cNvPr>
          <p:cNvSpPr>
            <a:spLocks noGrp="1"/>
          </p:cNvSpPr>
          <p:nvPr>
            <p:ph type="sldNum" sz="quarter" idx="12"/>
          </p:nvPr>
        </p:nvSpPr>
        <p:spPr/>
        <p:txBody>
          <a:bodyPr/>
          <a:lstStyle/>
          <a:p>
            <a:fld id="{0409977E-EC32-4E43-AC90-1FD2359435ED}" type="slidenum">
              <a:rPr lang="fr-FR" smtClean="0"/>
              <a:pPr/>
              <a:t>‹#›</a:t>
            </a:fld>
            <a:endParaRPr lang="fr-FR"/>
          </a:p>
        </p:txBody>
      </p:sp>
    </p:spTree>
    <p:extLst>
      <p:ext uri="{BB962C8B-B14F-4D97-AF65-F5344CB8AC3E}">
        <p14:creationId xmlns:p14="http://schemas.microsoft.com/office/powerpoint/2010/main" val="288736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85BC0-53E9-7FFD-4BA3-F2F6467E0C3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36F636A-63F7-F46C-E58E-6C0CD391C4D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0D466F3B-5973-225C-AE51-F55A1D194E8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E17429A-D153-16DB-9FE3-A702DC51E855}"/>
              </a:ext>
            </a:extLst>
          </p:cNvPr>
          <p:cNvSpPr>
            <a:spLocks noGrp="1"/>
          </p:cNvSpPr>
          <p:nvPr>
            <p:ph type="dt" sz="half" idx="10"/>
          </p:nvPr>
        </p:nvSpPr>
        <p:spPr/>
        <p:txBody>
          <a:bodyPr/>
          <a:lstStyle/>
          <a:p>
            <a:fld id="{F4B1608A-6540-45B2-B04A-8B545354FBF1}" type="datetimeFigureOut">
              <a:rPr lang="fr-FR" smtClean="0"/>
              <a:pPr/>
              <a:t>04/11/2023</a:t>
            </a:fld>
            <a:endParaRPr lang="fr-FR"/>
          </a:p>
        </p:txBody>
      </p:sp>
      <p:sp>
        <p:nvSpPr>
          <p:cNvPr id="6" name="Footer Placeholder 5">
            <a:extLst>
              <a:ext uri="{FF2B5EF4-FFF2-40B4-BE49-F238E27FC236}">
                <a16:creationId xmlns:a16="http://schemas.microsoft.com/office/drawing/2014/main" id="{CDD9BCEA-5E7D-DC9D-EEEA-CB38BC6C6D39}"/>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660C8729-BBCB-132C-579E-A4A17D9018A2}"/>
              </a:ext>
            </a:extLst>
          </p:cNvPr>
          <p:cNvSpPr>
            <a:spLocks noGrp="1"/>
          </p:cNvSpPr>
          <p:nvPr>
            <p:ph type="sldNum" sz="quarter" idx="12"/>
          </p:nvPr>
        </p:nvSpPr>
        <p:spPr/>
        <p:txBody>
          <a:bodyPr/>
          <a:lstStyle/>
          <a:p>
            <a:fld id="{0409977E-EC32-4E43-AC90-1FD2359435ED}" type="slidenum">
              <a:rPr lang="fr-FR" smtClean="0"/>
              <a:pPr/>
              <a:t>‹#›</a:t>
            </a:fld>
            <a:endParaRPr lang="fr-FR"/>
          </a:p>
        </p:txBody>
      </p:sp>
    </p:spTree>
    <p:extLst>
      <p:ext uri="{BB962C8B-B14F-4D97-AF65-F5344CB8AC3E}">
        <p14:creationId xmlns:p14="http://schemas.microsoft.com/office/powerpoint/2010/main" val="3265770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CF3A50-C1E6-D26E-0ADE-1E117A7B61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A31973-3109-7F8B-CD97-5B11BF98522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FD26A0-D8FB-F9C3-27BF-95EC8C37E4B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4B1608A-6540-45B2-B04A-8B545354FBF1}" type="datetimeFigureOut">
              <a:rPr lang="fr-FR" smtClean="0"/>
              <a:pPr/>
              <a:t>04/11/2023</a:t>
            </a:fld>
            <a:endParaRPr lang="fr-FR"/>
          </a:p>
        </p:txBody>
      </p:sp>
      <p:sp>
        <p:nvSpPr>
          <p:cNvPr id="5" name="Footer Placeholder 4">
            <a:extLst>
              <a:ext uri="{FF2B5EF4-FFF2-40B4-BE49-F238E27FC236}">
                <a16:creationId xmlns:a16="http://schemas.microsoft.com/office/drawing/2014/main" id="{4327B3A5-D74C-0967-4424-2D74982F54B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9B0D739C-AA57-51C7-5034-6F5483B824F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09977E-EC32-4E43-AC90-1FD2359435ED}" type="slidenum">
              <a:rPr lang="fr-FR" smtClean="0"/>
              <a:pPr/>
              <a:t>‹#›</a:t>
            </a:fld>
            <a:endParaRPr lang="fr-FR"/>
          </a:p>
        </p:txBody>
      </p:sp>
    </p:spTree>
    <p:extLst>
      <p:ext uri="{BB962C8B-B14F-4D97-AF65-F5344CB8AC3E}">
        <p14:creationId xmlns:p14="http://schemas.microsoft.com/office/powerpoint/2010/main" val="3864332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82000" y="1484784"/>
            <a:ext cx="3762000" cy="990600"/>
          </a:xfrm>
        </p:spPr>
        <p:txBody>
          <a:bodyPr>
            <a:normAutofit/>
          </a:bodyPr>
          <a:lstStyle/>
          <a:p>
            <a:pPr algn="r" rtl="1"/>
            <a:r>
              <a:rPr lang="ar-DZ" sz="2400" b="1" dirty="0">
                <a:solidFill>
                  <a:schemeClr val="tx1"/>
                </a:solidFill>
                <a:latin typeface="Andalus" pitchFamily="18" charset="-78"/>
                <a:cs typeface="Andalus" pitchFamily="18" charset="-78"/>
              </a:rPr>
              <a:t>كلية العلوم الانسانية والإجتماعية</a:t>
            </a:r>
            <a:br>
              <a:rPr lang="ar-DZ" sz="2400" b="1" dirty="0">
                <a:solidFill>
                  <a:schemeClr val="tx1"/>
                </a:solidFill>
                <a:latin typeface="Andalus" pitchFamily="18" charset="-78"/>
                <a:cs typeface="Andalus" pitchFamily="18" charset="-78"/>
              </a:rPr>
            </a:br>
            <a:r>
              <a:rPr lang="ar-DZ" sz="2400" b="1" dirty="0">
                <a:solidFill>
                  <a:schemeClr val="tx1"/>
                </a:solidFill>
                <a:latin typeface="Andalus" pitchFamily="18" charset="-78"/>
                <a:cs typeface="Andalus" pitchFamily="18" charset="-78"/>
              </a:rPr>
              <a:t>شعبة علــم المكتبــــات والتوثيق</a:t>
            </a:r>
            <a:endParaRPr lang="fr-FR" sz="2400" b="1" dirty="0">
              <a:solidFill>
                <a:schemeClr val="tx1"/>
              </a:solidFill>
              <a:latin typeface="Andalus" pitchFamily="18" charset="-78"/>
              <a:cs typeface="Andalus" pitchFamily="18" charset="-78"/>
            </a:endParaRPr>
          </a:p>
        </p:txBody>
      </p:sp>
      <p:sp>
        <p:nvSpPr>
          <p:cNvPr id="4" name="Titre 1"/>
          <p:cNvSpPr txBox="1">
            <a:spLocks/>
          </p:cNvSpPr>
          <p:nvPr/>
        </p:nvSpPr>
        <p:spPr>
          <a:xfrm>
            <a:off x="1991874" y="252319"/>
            <a:ext cx="5022976" cy="990600"/>
          </a:xfrm>
          <a:prstGeom prst="rect">
            <a:avLst/>
          </a:prstGeom>
          <a:solidFill>
            <a:schemeClr val="bg1"/>
          </a:solidFill>
        </p:spPr>
        <p:style>
          <a:lnRef idx="1">
            <a:schemeClr val="accent3"/>
          </a:lnRef>
          <a:fillRef idx="3">
            <a:schemeClr val="accent3"/>
          </a:fillRef>
          <a:effectRef idx="2">
            <a:schemeClr val="accent3"/>
          </a:effectRef>
          <a:fontRef idx="minor">
            <a:schemeClr val="lt1"/>
          </a:fontRef>
        </p:style>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rtl="1"/>
            <a:r>
              <a:rPr lang="ar-DZ" sz="3200" b="1" dirty="0">
                <a:solidFill>
                  <a:schemeClr val="tx1"/>
                </a:solidFill>
                <a:latin typeface="Aldhabi" panose="01000000000000000000" pitchFamily="2" charset="-78"/>
                <a:cs typeface="Aldhabi" panose="01000000000000000000" pitchFamily="2" charset="-78"/>
              </a:rPr>
              <a:t>وزارة التعليم العالي والبحث العلمي </a:t>
            </a:r>
          </a:p>
          <a:p>
            <a:pPr algn="ctr" rtl="1"/>
            <a:r>
              <a:rPr lang="ar-DZ" sz="3200" b="1" dirty="0">
                <a:solidFill>
                  <a:schemeClr val="tx1"/>
                </a:solidFill>
                <a:latin typeface="Aldhabi" panose="01000000000000000000" pitchFamily="2" charset="-78"/>
                <a:cs typeface="Aldhabi" panose="01000000000000000000" pitchFamily="2" charset="-78"/>
              </a:rPr>
              <a:t>جــــــامعــــة بسكرة </a:t>
            </a:r>
            <a:endParaRPr lang="fr-FR" sz="3200" b="1" dirty="0">
              <a:solidFill>
                <a:schemeClr val="tx1"/>
              </a:solidFill>
              <a:latin typeface="Aldhabi" panose="01000000000000000000" pitchFamily="2" charset="-78"/>
              <a:cs typeface="Aldhabi" panose="01000000000000000000" pitchFamily="2" charset="-78"/>
            </a:endParaRPr>
          </a:p>
        </p:txBody>
      </p:sp>
      <p:sp>
        <p:nvSpPr>
          <p:cNvPr id="5" name="Titre 1"/>
          <p:cNvSpPr txBox="1">
            <a:spLocks/>
          </p:cNvSpPr>
          <p:nvPr/>
        </p:nvSpPr>
        <p:spPr>
          <a:xfrm>
            <a:off x="-324544" y="1285095"/>
            <a:ext cx="4680520" cy="1372142"/>
          </a:xfrm>
          <a:prstGeom prst="rect">
            <a:avLst/>
          </a:prstGeom>
        </p:spPr>
        <p:txBody>
          <a:bodyPr vert="horz" anchor="ct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r" rtl="1"/>
            <a:r>
              <a:rPr lang="ar-DZ" sz="2400" b="1" dirty="0">
                <a:solidFill>
                  <a:schemeClr val="tx1"/>
                </a:solidFill>
                <a:latin typeface="Andalus" pitchFamily="18" charset="-78"/>
                <a:cs typeface="Andalus" pitchFamily="18" charset="-78"/>
              </a:rPr>
              <a:t>السنة اولى جذع مشترك : علوم إنسانية</a:t>
            </a:r>
          </a:p>
          <a:p>
            <a:pPr algn="r" rtl="1"/>
            <a:r>
              <a:rPr lang="ar-DZ" sz="2400" b="1" dirty="0">
                <a:solidFill>
                  <a:schemeClr val="tx1"/>
                </a:solidFill>
                <a:latin typeface="Andalus" pitchFamily="18" charset="-78"/>
                <a:cs typeface="Andalus" pitchFamily="18" charset="-78"/>
              </a:rPr>
              <a:t>مقيـــاس : مدخل لعلم المكتبات</a:t>
            </a:r>
            <a:endParaRPr lang="fr-FR" sz="2400" b="1" dirty="0">
              <a:solidFill>
                <a:schemeClr val="tx1"/>
              </a:solidFill>
              <a:latin typeface="Andalus" pitchFamily="18" charset="-78"/>
              <a:cs typeface="Andalus" pitchFamily="18" charset="-78"/>
            </a:endParaRPr>
          </a:p>
        </p:txBody>
      </p:sp>
      <p:sp>
        <p:nvSpPr>
          <p:cNvPr id="6" name="ZoneTexte 5"/>
          <p:cNvSpPr txBox="1"/>
          <p:nvPr/>
        </p:nvSpPr>
        <p:spPr>
          <a:xfrm>
            <a:off x="3618658" y="3140968"/>
            <a:ext cx="1991251" cy="584775"/>
          </a:xfrm>
          <a:prstGeom prst="rect">
            <a:avLst/>
          </a:prstGeom>
          <a:noFill/>
        </p:spPr>
        <p:txBody>
          <a:bodyPr wrap="none" rtlCol="0">
            <a:spAutoFit/>
          </a:bodyPr>
          <a:lstStyle/>
          <a:p>
            <a:pPr algn="ctr" rtl="1"/>
            <a:r>
              <a:rPr lang="ar-DZ" sz="3200" b="1" dirty="0">
                <a:solidFill>
                  <a:srgbClr val="00B050"/>
                </a:solidFill>
                <a:effectLst>
                  <a:outerShdw blurRad="38100" dist="38100" dir="2700000" algn="tl">
                    <a:srgbClr val="000000">
                      <a:alpha val="43137"/>
                    </a:srgbClr>
                  </a:outerShdw>
                </a:effectLst>
                <a:latin typeface="Arabic Typesetting" pitchFamily="66" charset="-78"/>
                <a:cs typeface="Arabic Typesetting" pitchFamily="66" charset="-78"/>
              </a:rPr>
              <a:t>محاضرة تحت عنوان :</a:t>
            </a:r>
            <a:endParaRPr lang="fr-FR" sz="3200" b="1" dirty="0">
              <a:solidFill>
                <a:srgbClr val="00B05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7" name="Rectangle 6"/>
          <p:cNvSpPr/>
          <p:nvPr/>
        </p:nvSpPr>
        <p:spPr>
          <a:xfrm>
            <a:off x="-29770" y="3717032"/>
            <a:ext cx="9066265" cy="144655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DZ" sz="4400" b="1" cap="all" spc="0" dirty="0">
                <a:ln w="0"/>
                <a:effectLst>
                  <a:outerShdw blurRad="38100" dist="38100" dir="2700000" algn="tl">
                    <a:srgbClr val="000000">
                      <a:alpha val="43137"/>
                    </a:srgbClr>
                  </a:outerShdw>
                  <a:reflection blurRad="12700" stA="50000" endPos="50000" dist="5000" dir="5400000" sy="-100000" rotWithShape="0"/>
                </a:effectLst>
                <a:latin typeface="Andalus" pitchFamily="18" charset="-78"/>
                <a:cs typeface="Andalus" pitchFamily="18" charset="-78"/>
              </a:rPr>
              <a:t>العلوم المساعدة في دراسة علم المكتبات، الوثائق والمخطوطات </a:t>
            </a:r>
            <a:endParaRPr lang="fr-FR" sz="4400" b="1" cap="all" spc="0" dirty="0">
              <a:ln w="0"/>
              <a:effectLst>
                <a:outerShdw blurRad="38100" dist="38100" dir="2700000" algn="tl">
                  <a:srgbClr val="000000">
                    <a:alpha val="43137"/>
                  </a:srgbClr>
                </a:outerShdw>
                <a:reflection blurRad="12700" stA="50000" endPos="50000" dist="5000" dir="5400000" sy="-100000" rotWithShape="0"/>
              </a:effectLst>
              <a:latin typeface="Andalus" pitchFamily="18" charset="-78"/>
              <a:cs typeface="Andalus" pitchFamily="18" charset="-78"/>
            </a:endParaRPr>
          </a:p>
        </p:txBody>
      </p:sp>
      <p:sp>
        <p:nvSpPr>
          <p:cNvPr id="8" name="ZoneTexte 7"/>
          <p:cNvSpPr txBox="1"/>
          <p:nvPr/>
        </p:nvSpPr>
        <p:spPr>
          <a:xfrm>
            <a:off x="6491427" y="5445224"/>
            <a:ext cx="2282710" cy="1200329"/>
          </a:xfrm>
          <a:prstGeom prst="rect">
            <a:avLst/>
          </a:prstGeom>
          <a:noFill/>
        </p:spPr>
        <p:txBody>
          <a:bodyPr wrap="square" rtlCol="0">
            <a:spAutoFit/>
          </a:bodyPr>
          <a:lstStyle/>
          <a:p>
            <a:pPr algn="ctr" rtl="1"/>
            <a:r>
              <a:rPr lang="ar-DZ" sz="3600" b="1" dirty="0">
                <a:solidFill>
                  <a:schemeClr val="accent2">
                    <a:lumMod val="75000"/>
                  </a:schemeClr>
                </a:solidFill>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اعداد الدكتور:</a:t>
            </a:r>
          </a:p>
          <a:p>
            <a:pPr algn="ctr" rtl="1"/>
            <a:r>
              <a:rPr lang="ar-DZ" sz="3600" b="1" dirty="0">
                <a:effectLst>
                  <a:outerShdw blurRad="38100" dist="38100" dir="2700000" algn="tl">
                    <a:srgbClr val="000000">
                      <a:alpha val="43137"/>
                    </a:srgbClr>
                  </a:outerShdw>
                </a:effectLst>
                <a:latin typeface="Aldhabi" panose="01000000000000000000" pitchFamily="2" charset="-78"/>
                <a:cs typeface="Aldhabi" panose="01000000000000000000" pitchFamily="2" charset="-78"/>
              </a:rPr>
              <a:t>صغيري الميلود</a:t>
            </a:r>
            <a:endParaRPr lang="fr-FR" sz="3600" b="1" dirty="0">
              <a:effectLst>
                <a:outerShdw blurRad="38100" dist="38100" dir="2700000" algn="tl">
                  <a:srgbClr val="000000">
                    <a:alpha val="43137"/>
                  </a:srgbClr>
                </a:outerShdw>
              </a:effectLst>
              <a:latin typeface="Aldhabi" panose="01000000000000000000" pitchFamily="2" charset="-78"/>
              <a:cs typeface="Aldhabi" panose="01000000000000000000" pitchFamily="2" charset="-78"/>
            </a:endParaRPr>
          </a:p>
        </p:txBody>
      </p:sp>
      <p:sp>
        <p:nvSpPr>
          <p:cNvPr id="10" name="ZoneTexte 9"/>
          <p:cNvSpPr txBox="1"/>
          <p:nvPr/>
        </p:nvSpPr>
        <p:spPr>
          <a:xfrm>
            <a:off x="3271048" y="6125234"/>
            <a:ext cx="2765501" cy="584775"/>
          </a:xfrm>
          <a:prstGeom prst="rect">
            <a:avLst/>
          </a:prstGeom>
          <a:noFill/>
        </p:spPr>
        <p:txBody>
          <a:bodyPr wrap="none" rtlCol="0">
            <a:spAutoFit/>
          </a:bodyPr>
          <a:lstStyle/>
          <a:p>
            <a:pPr algn="ctr" rtl="1"/>
            <a:r>
              <a:rPr lang="ar-DZ" sz="3200" b="1" dirty="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rPr>
              <a:t>السنة الجامعية :2024/2023</a:t>
            </a:r>
            <a:endParaRPr lang="fr-FR" sz="3200" b="1" dirty="0">
              <a:solidFill>
                <a:srgbClr val="C00000"/>
              </a:solidFill>
              <a:effectLst>
                <a:outerShdw blurRad="38100" dist="38100" dir="2700000" algn="tl">
                  <a:srgbClr val="000000">
                    <a:alpha val="43137"/>
                  </a:srgbClr>
                </a:outerShdw>
              </a:effectLst>
              <a:latin typeface="Arabic Typesetting" pitchFamily="66" charset="-78"/>
              <a:cs typeface="Arabic Typesetting" pitchFamily="66" charset="-78"/>
            </a:endParaRPr>
          </a:p>
        </p:txBody>
      </p:sp>
    </p:spTree>
    <p:extLst>
      <p:ext uri="{BB962C8B-B14F-4D97-AF65-F5344CB8AC3E}">
        <p14:creationId xmlns:p14="http://schemas.microsoft.com/office/powerpoint/2010/main" val="40814968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305800" cy="720080"/>
          </a:xfrm>
        </p:spPr>
        <p:style>
          <a:lnRef idx="0">
            <a:schemeClr val="accent2"/>
          </a:lnRef>
          <a:fillRef idx="3">
            <a:schemeClr val="accent2"/>
          </a:fillRef>
          <a:effectRef idx="3">
            <a:schemeClr val="accent2"/>
          </a:effectRef>
          <a:fontRef idx="minor">
            <a:schemeClr val="lt1"/>
          </a:fontRef>
        </p:style>
        <p:txBody>
          <a:bodyPr>
            <a:normAutofit/>
          </a:bodyPr>
          <a:lstStyle/>
          <a:p>
            <a:pPr algn="ctr" rtl="1"/>
            <a:r>
              <a:rPr lang="ar-DZ" sz="4000" b="1" dirty="0">
                <a:solidFill>
                  <a:schemeClr val="bg1"/>
                </a:solidFill>
                <a:latin typeface="Andalus" pitchFamily="18" charset="-78"/>
                <a:cs typeface="Andalus" pitchFamily="18" charset="-78"/>
              </a:rPr>
              <a:t>علم الخطوط او الكتابات القديمة</a:t>
            </a:r>
            <a:r>
              <a:rPr lang="fr-FR" sz="4000" b="1" dirty="0">
                <a:solidFill>
                  <a:schemeClr val="bg1"/>
                </a:solidFill>
                <a:latin typeface="Andalus" pitchFamily="18" charset="-78"/>
                <a:cs typeface="Andalus" pitchFamily="18" charset="-78"/>
              </a:rPr>
              <a:t>PALEOGRAPHIE </a:t>
            </a:r>
            <a:endParaRPr lang="fr-FR" sz="4000" dirty="0">
              <a:solidFill>
                <a:schemeClr val="bg1"/>
              </a:solidFill>
              <a:latin typeface="Andalus" pitchFamily="18" charset="-78"/>
              <a:cs typeface="Andalus" pitchFamily="18" charset="-78"/>
            </a:endParaRPr>
          </a:p>
        </p:txBody>
      </p:sp>
      <p:sp>
        <p:nvSpPr>
          <p:cNvPr id="3" name="Sous-titre 2"/>
          <p:cNvSpPr>
            <a:spLocks noGrp="1"/>
          </p:cNvSpPr>
          <p:nvPr>
            <p:ph type="subTitle" idx="1"/>
          </p:nvPr>
        </p:nvSpPr>
        <p:spPr>
          <a:xfrm>
            <a:off x="251520" y="1124744"/>
            <a:ext cx="8521824" cy="4968552"/>
          </a:xfrm>
        </p:spPr>
        <p:txBody>
          <a:bodyPr>
            <a:noAutofit/>
          </a:bodyPr>
          <a:lstStyle/>
          <a:p>
            <a:pPr marL="457200" indent="-457200" algn="justLow" rtl="1">
              <a:buFont typeface="Wingdings"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وهو علم دراسة الخطوط القديمة .كما أنه يساعد في دراسة التاريخ والوثائق في العصور القديمة ،وتوجد أنواع كثيرة من الخطوط الشرقية تبقى كالطلاسم حتى يتعلمها الباحث ويتدرب على قراءتها ،ودراسة هذه الخطوط تحفظ له الوقت وتجنبه الوقوع في كثير من الأخطاء ،وتكمن أهمية </a:t>
            </a:r>
            <a:r>
              <a:rPr lang="ar-DZ" sz="3200" b="1" dirty="0" err="1">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الباليوغرافية</a:t>
            </a: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في معرفة الخطوط وفك رموزها.</a:t>
            </a:r>
          </a:p>
          <a:p>
            <a:pPr marL="457200" indent="-457200" algn="justLow" rtl="1">
              <a:buFont typeface="Wingdings"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فالكثير من الخطوط العربية مثلا: تطورت وكتبت بأشكال مختلفة فمنها خط الرقعة والنسخة والثلث والكوفي والأندلسي، ونوجد انواع لكل من هذه الخطوط يحتاج إلى قراءة وتعليم وتدريب لفهمه ،والوثائق العثمانية هي الأخرى كتبت بعدة خطوط منها الديواني وخط </a:t>
            </a:r>
            <a:r>
              <a:rPr lang="ar-DZ" sz="3200" b="1" dirty="0" err="1">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القيرمة</a:t>
            </a: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(التي تعني التكسير) واستعمل في مصر </a:t>
            </a:r>
            <a:r>
              <a:rPr lang="ar-DZ" sz="3200" b="1" dirty="0" err="1">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ابتداءا</a:t>
            </a: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من القرن 11ه ويستلزم قراءة هذين الخطين تعليما خاصا.</a:t>
            </a:r>
          </a:p>
        </p:txBody>
      </p:sp>
    </p:spTree>
    <p:extLst>
      <p:ext uri="{BB962C8B-B14F-4D97-AF65-F5344CB8AC3E}">
        <p14:creationId xmlns:p14="http://schemas.microsoft.com/office/powerpoint/2010/main" val="239897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305800" cy="720080"/>
          </a:xfrm>
        </p:spPr>
        <p:style>
          <a:lnRef idx="0">
            <a:schemeClr val="accent2"/>
          </a:lnRef>
          <a:fillRef idx="3">
            <a:schemeClr val="accent2"/>
          </a:fillRef>
          <a:effectRef idx="3">
            <a:schemeClr val="accent2"/>
          </a:effectRef>
          <a:fontRef idx="minor">
            <a:schemeClr val="lt1"/>
          </a:fontRef>
        </p:style>
        <p:txBody>
          <a:bodyPr>
            <a:normAutofit/>
          </a:bodyPr>
          <a:lstStyle/>
          <a:p>
            <a:pPr algn="ctr" rtl="1"/>
            <a:r>
              <a:rPr lang="ar-DZ" sz="4000" b="1" dirty="0">
                <a:solidFill>
                  <a:schemeClr val="bg1"/>
                </a:solidFill>
                <a:latin typeface="Andalus" pitchFamily="18" charset="-78"/>
                <a:cs typeface="Andalus" pitchFamily="18" charset="-78"/>
              </a:rPr>
              <a:t>علم دراسة النقوش </a:t>
            </a:r>
            <a:r>
              <a:rPr lang="fr-FR" sz="4000" b="1" dirty="0">
                <a:solidFill>
                  <a:schemeClr val="bg1"/>
                </a:solidFill>
                <a:latin typeface="Andalus" pitchFamily="18" charset="-78"/>
                <a:cs typeface="Andalus" pitchFamily="18" charset="-78"/>
              </a:rPr>
              <a:t>   EPIGRAPHIE</a:t>
            </a:r>
            <a:r>
              <a:rPr lang="ar-DZ" sz="4000" b="1" dirty="0">
                <a:solidFill>
                  <a:schemeClr val="bg1"/>
                </a:solidFill>
                <a:latin typeface="Andalus" pitchFamily="18" charset="-78"/>
                <a:cs typeface="Andalus" pitchFamily="18" charset="-78"/>
              </a:rPr>
              <a:t> </a:t>
            </a:r>
            <a:endParaRPr lang="fr-FR" sz="4000" dirty="0">
              <a:solidFill>
                <a:schemeClr val="bg1"/>
              </a:solidFill>
              <a:latin typeface="Andalus" pitchFamily="18" charset="-78"/>
              <a:cs typeface="Andalus" pitchFamily="18" charset="-78"/>
            </a:endParaRPr>
          </a:p>
        </p:txBody>
      </p:sp>
      <p:sp>
        <p:nvSpPr>
          <p:cNvPr id="3" name="Sous-titre 2"/>
          <p:cNvSpPr>
            <a:spLocks noGrp="1"/>
          </p:cNvSpPr>
          <p:nvPr>
            <p:ph type="subTitle" idx="1"/>
          </p:nvPr>
        </p:nvSpPr>
        <p:spPr>
          <a:xfrm>
            <a:off x="251520" y="1124744"/>
            <a:ext cx="8521824" cy="4968552"/>
          </a:xfrm>
        </p:spPr>
        <p:txBody>
          <a:bodyPr>
            <a:normAutofit/>
          </a:bodyPr>
          <a:lstStyle/>
          <a:p>
            <a:pPr marL="457200" indent="-457200" algn="justLow" rtl="1">
              <a:buFont typeface="Wingdings"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هو علم دراسة النقوش والكتابات القديمة ،ويطلق عليه علم دراسة المادة الأثرية المنقوشة على محل لا يبيده عامل الزمن كالصخور والمعادن ويدرس أيضا حل رموز الكتابات القديمة .</a:t>
            </a:r>
          </a:p>
          <a:p>
            <a:pPr marL="457200" indent="-457200" algn="justLow" rtl="1">
              <a:buFont typeface="Wingdings"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كما يدرس أيضا طرز وتطور الأبجديات وأنماط الحروف ويهدف هذا العلم لتأريخ الكتابات المكتشفة بعد نقلها وفك شفرتها ثم الخروج باستنتاجات عن الفترة التي كتبت فيها.</a:t>
            </a:r>
          </a:p>
        </p:txBody>
      </p:sp>
    </p:spTree>
    <p:extLst>
      <p:ext uri="{BB962C8B-B14F-4D97-AF65-F5344CB8AC3E}">
        <p14:creationId xmlns:p14="http://schemas.microsoft.com/office/powerpoint/2010/main" val="411914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305800" cy="720080"/>
          </a:xfrm>
        </p:spPr>
        <p:style>
          <a:lnRef idx="0">
            <a:schemeClr val="accent2"/>
          </a:lnRef>
          <a:fillRef idx="3">
            <a:schemeClr val="accent2"/>
          </a:fillRef>
          <a:effectRef idx="3">
            <a:schemeClr val="accent2"/>
          </a:effectRef>
          <a:fontRef idx="minor">
            <a:schemeClr val="lt1"/>
          </a:fontRef>
        </p:style>
        <p:txBody>
          <a:bodyPr>
            <a:normAutofit/>
          </a:bodyPr>
          <a:lstStyle/>
          <a:p>
            <a:pPr algn="ctr" rtl="1"/>
            <a:r>
              <a:rPr lang="ar-DZ" sz="4000" b="1" dirty="0">
                <a:solidFill>
                  <a:schemeClr val="bg1"/>
                </a:solidFill>
                <a:latin typeface="Andalus" pitchFamily="18" charset="-78"/>
                <a:cs typeface="Andalus" pitchFamily="18" charset="-78"/>
              </a:rPr>
              <a:t>علم دراسة </a:t>
            </a:r>
            <a:r>
              <a:rPr lang="ar-DZ" sz="4000" b="1" dirty="0" err="1">
                <a:solidFill>
                  <a:schemeClr val="bg1"/>
                </a:solidFill>
                <a:latin typeface="Andalus" pitchFamily="18" charset="-78"/>
                <a:cs typeface="Andalus" pitchFamily="18" charset="-78"/>
              </a:rPr>
              <a:t>النميات</a:t>
            </a:r>
            <a:r>
              <a:rPr lang="ar-DZ" sz="4000" b="1" dirty="0">
                <a:solidFill>
                  <a:schemeClr val="bg1"/>
                </a:solidFill>
                <a:latin typeface="Andalus" pitchFamily="18" charset="-78"/>
                <a:cs typeface="Andalus" pitchFamily="18" charset="-78"/>
              </a:rPr>
              <a:t> </a:t>
            </a:r>
            <a:r>
              <a:rPr lang="fr-FR" sz="4000" b="1" dirty="0">
                <a:solidFill>
                  <a:schemeClr val="bg1"/>
                </a:solidFill>
                <a:latin typeface="Andalus" pitchFamily="18" charset="-78"/>
                <a:cs typeface="Andalus" pitchFamily="18" charset="-78"/>
              </a:rPr>
              <a:t>Numismatique</a:t>
            </a:r>
            <a:endParaRPr lang="fr-FR" sz="4000" dirty="0">
              <a:solidFill>
                <a:schemeClr val="bg1"/>
              </a:solidFill>
              <a:latin typeface="Andalus" pitchFamily="18" charset="-78"/>
              <a:cs typeface="Andalus" pitchFamily="18" charset="-78"/>
            </a:endParaRPr>
          </a:p>
        </p:txBody>
      </p:sp>
      <p:sp>
        <p:nvSpPr>
          <p:cNvPr id="3" name="Sous-titre 2"/>
          <p:cNvSpPr>
            <a:spLocks noGrp="1"/>
          </p:cNvSpPr>
          <p:nvPr>
            <p:ph type="subTitle" idx="1"/>
          </p:nvPr>
        </p:nvSpPr>
        <p:spPr>
          <a:xfrm>
            <a:off x="251520" y="1124744"/>
            <a:ext cx="8521824" cy="4968552"/>
          </a:xfrm>
        </p:spPr>
        <p:txBody>
          <a:bodyPr>
            <a:normAutofit/>
          </a:bodyPr>
          <a:lstStyle/>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هو علم دراسة النقود </a:t>
            </a:r>
            <a:r>
              <a:rPr lang="ar-DZ" sz="3200" b="1" dirty="0" err="1">
                <a:latin typeface="Sakkal Majalla" panose="02000000000000000000" pitchFamily="2" charset="-78"/>
                <a:cs typeface="Sakkal Majalla" panose="02000000000000000000" pitchFamily="2" charset="-78"/>
              </a:rPr>
              <a:t>والمسكوتات</a:t>
            </a:r>
            <a:r>
              <a:rPr lang="ar-DZ" sz="3200" b="1" dirty="0">
                <a:latin typeface="Sakkal Majalla" panose="02000000000000000000" pitchFamily="2" charset="-78"/>
                <a:cs typeface="Sakkal Majalla" panose="02000000000000000000" pitchFamily="2" charset="-78"/>
              </a:rPr>
              <a:t> بما تحمله من كتابات وتواريخ ،وبما تصنع منه من نحاس أو فضة أو ذهب ، وبطرق سكها توفر لنا معلومات لها قيمتها في فهم وتقييم ما هو مدون في الوثائق .</a:t>
            </a:r>
          </a:p>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ويساهم في نقدها وتحليلها ، وتساعد في دراسة تاريخ الأساطير والعبادات والفنون والعلاقات السياسة ، ونشاطات التجارة.</a:t>
            </a:r>
          </a:p>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فنجد العملة الصينية مثلا في شرق إفريقيا ، وآثار العملة العربية في شمال غرب أوروبا وذلك يدل على مدى حيوية التجارة بين أنحاء العالم مترامية الأطراف في فترة العصور القديمة.</a:t>
            </a:r>
          </a:p>
        </p:txBody>
      </p:sp>
    </p:spTree>
    <p:extLst>
      <p:ext uri="{BB962C8B-B14F-4D97-AF65-F5344CB8AC3E}">
        <p14:creationId xmlns:p14="http://schemas.microsoft.com/office/powerpoint/2010/main" val="425939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305800" cy="720080"/>
          </a:xfrm>
        </p:spPr>
        <p:style>
          <a:lnRef idx="0">
            <a:schemeClr val="accent2"/>
          </a:lnRef>
          <a:fillRef idx="3">
            <a:schemeClr val="accent2"/>
          </a:fillRef>
          <a:effectRef idx="3">
            <a:schemeClr val="accent2"/>
          </a:effectRef>
          <a:fontRef idx="minor">
            <a:schemeClr val="lt1"/>
          </a:fontRef>
        </p:style>
        <p:txBody>
          <a:bodyPr>
            <a:normAutofit/>
          </a:bodyPr>
          <a:lstStyle/>
          <a:p>
            <a:pPr algn="ctr" rtl="1"/>
            <a:r>
              <a:rPr lang="ar-DZ" sz="4000" b="1" dirty="0">
                <a:solidFill>
                  <a:schemeClr val="bg1"/>
                </a:solidFill>
                <a:latin typeface="Andalus" pitchFamily="18" charset="-78"/>
                <a:cs typeface="Andalus" pitchFamily="18" charset="-78"/>
              </a:rPr>
              <a:t>علم دراسة التاريخ</a:t>
            </a:r>
            <a:endParaRPr lang="fr-FR" sz="4000" dirty="0">
              <a:solidFill>
                <a:schemeClr val="bg1"/>
              </a:solidFill>
              <a:latin typeface="Andalus" pitchFamily="18" charset="-78"/>
              <a:cs typeface="Andalus" pitchFamily="18" charset="-78"/>
            </a:endParaRPr>
          </a:p>
        </p:txBody>
      </p:sp>
      <p:sp>
        <p:nvSpPr>
          <p:cNvPr id="3" name="Sous-titre 2"/>
          <p:cNvSpPr>
            <a:spLocks noGrp="1"/>
          </p:cNvSpPr>
          <p:nvPr>
            <p:ph type="subTitle" idx="1"/>
          </p:nvPr>
        </p:nvSpPr>
        <p:spPr>
          <a:xfrm>
            <a:off x="251520" y="1124744"/>
            <a:ext cx="8521824" cy="4968552"/>
          </a:xfrm>
        </p:spPr>
        <p:txBody>
          <a:bodyPr>
            <a:normAutofit/>
          </a:bodyPr>
          <a:lstStyle/>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يعتبر هو الآخر من العلوم المساعدة في دراسة الوثائق والمخطوطات، حيث أن ما سجل من وقائع تاريخية في حقب زمنية معينة يمكن أن يقدم لنا تفسيرا لما قد نصادفه في بعض المخطوطات والوثائق من معلومات قد يبدو بعضها غريبا</a:t>
            </a:r>
          </a:p>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كما يساهم في وضع هذه المعلومات في إطارها التاريخي الصحيح ، وهذا ما يعطي للوثيقة قيمتها كشاهد تاريخي</a:t>
            </a:r>
          </a:p>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كما أن قراءة الفترة الزمنية التي ترجع إليها الوثيقة يقدم معلومات تساعد في المقارنة مع ما هو موجود بالوثيقة والتمييز بين الصحيح والمزور منها</a:t>
            </a:r>
          </a:p>
        </p:txBody>
      </p:sp>
    </p:spTree>
    <p:extLst>
      <p:ext uri="{BB962C8B-B14F-4D97-AF65-F5344CB8AC3E}">
        <p14:creationId xmlns:p14="http://schemas.microsoft.com/office/powerpoint/2010/main" val="206157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305800" cy="720080"/>
          </a:xfrm>
        </p:spPr>
        <p:style>
          <a:lnRef idx="0">
            <a:schemeClr val="accent2"/>
          </a:lnRef>
          <a:fillRef idx="3">
            <a:schemeClr val="accent2"/>
          </a:fillRef>
          <a:effectRef idx="3">
            <a:schemeClr val="accent2"/>
          </a:effectRef>
          <a:fontRef idx="minor">
            <a:schemeClr val="lt1"/>
          </a:fontRef>
        </p:style>
        <p:txBody>
          <a:bodyPr>
            <a:normAutofit/>
          </a:bodyPr>
          <a:lstStyle/>
          <a:p>
            <a:pPr algn="ctr" rtl="1"/>
            <a:r>
              <a:rPr lang="ar-DZ" sz="4000" dirty="0">
                <a:solidFill>
                  <a:schemeClr val="bg1"/>
                </a:solidFill>
              </a:rPr>
              <a:t>علم </a:t>
            </a:r>
            <a:r>
              <a:rPr lang="ar-DZ" sz="4000" dirty="0" err="1">
                <a:solidFill>
                  <a:schemeClr val="bg1"/>
                </a:solidFill>
              </a:rPr>
              <a:t>البيبليوغرافيا</a:t>
            </a:r>
            <a:r>
              <a:rPr lang="ar-DZ" sz="4000" dirty="0">
                <a:solidFill>
                  <a:schemeClr val="bg1"/>
                </a:solidFill>
              </a:rPr>
              <a:t> </a:t>
            </a:r>
            <a:r>
              <a:rPr lang="fr-FR" sz="4000" dirty="0">
                <a:solidFill>
                  <a:schemeClr val="bg1"/>
                </a:solidFill>
              </a:rPr>
              <a:t>BIBLIOGRAPHIE</a:t>
            </a:r>
            <a:r>
              <a:rPr lang="ar-DZ" sz="4000" dirty="0">
                <a:solidFill>
                  <a:schemeClr val="bg1"/>
                </a:solidFill>
              </a:rPr>
              <a:t> </a:t>
            </a:r>
            <a:endParaRPr lang="fr-FR" sz="4000" dirty="0">
              <a:solidFill>
                <a:schemeClr val="bg1"/>
              </a:solidFill>
              <a:latin typeface="Andalus" pitchFamily="18" charset="-78"/>
              <a:cs typeface="Andalus" pitchFamily="18" charset="-78"/>
            </a:endParaRPr>
          </a:p>
        </p:txBody>
      </p:sp>
      <p:sp>
        <p:nvSpPr>
          <p:cNvPr id="3" name="Sous-titre 2"/>
          <p:cNvSpPr>
            <a:spLocks noGrp="1"/>
          </p:cNvSpPr>
          <p:nvPr>
            <p:ph type="subTitle" idx="1"/>
          </p:nvPr>
        </p:nvSpPr>
        <p:spPr>
          <a:xfrm>
            <a:off x="251520" y="1214422"/>
            <a:ext cx="8521824" cy="4878874"/>
          </a:xfrm>
        </p:spPr>
        <p:txBody>
          <a:bodyPr>
            <a:noAutofit/>
          </a:bodyPr>
          <a:lstStyle/>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من العلوم الهامة يندرج ضمن العمل </a:t>
            </a:r>
            <a:r>
              <a:rPr lang="ar-DZ" sz="3200" b="1" dirty="0" err="1">
                <a:latin typeface="Sakkal Majalla" panose="02000000000000000000" pitchFamily="2" charset="-78"/>
                <a:cs typeface="Sakkal Majalla" panose="02000000000000000000" pitchFamily="2" charset="-78"/>
              </a:rPr>
              <a:t>التوثيقي</a:t>
            </a:r>
            <a:r>
              <a:rPr lang="ar-DZ" sz="3200" b="1" dirty="0">
                <a:latin typeface="Sakkal Majalla" panose="02000000000000000000" pitchFamily="2" charset="-78"/>
                <a:cs typeface="Sakkal Majalla" panose="02000000000000000000" pitchFamily="2" charset="-78"/>
              </a:rPr>
              <a:t> ، ويعتبر من العلوم المساعدة في دراسة المخطوطات والوثائق وكتابة التاريخ ، فالبيلوغرافيا تحصر الكتب والدوريات والمقالات الصادرة في مختلف مجالات المعرفة وذلك طبعا سوف يقلل من جهود الباحثين عند البحث عن المعلومات والبحث في الوثائق والمخطوطات </a:t>
            </a:r>
          </a:p>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ومن أمثلة ذلك الدراسات والكتب البيبلوغرافية التي أصدرها مركز الأبحاث للتاريخ والفنون والثقافة الإسلامية في اسطنبول التابع للمؤتمر الإسلامي لمساعدة الباحثين وتمكينهم من الوصول إلى المخطوطات والوثائق الخاصة بالتاريخ العثماني</a:t>
            </a:r>
          </a:p>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مثال : الأرشيف العثماني وهو فهرس شامل لوثائق الدول العثمانية الموجود بدار الثقافة التابع لرئاسة الوزراء في اسطنبول .</a:t>
            </a:r>
            <a:endParaRPr lang="fr-FR" sz="3200" b="1" dirty="0">
              <a:latin typeface="Sakkal Majalla" panose="02000000000000000000" pitchFamily="2" charset="-78"/>
              <a:cs typeface="Sakkal Majalla" panose="02000000000000000000" pitchFamily="2" charset="-78"/>
            </a:endParaRPr>
          </a:p>
          <a:p>
            <a:pPr marL="457200" indent="-457200" algn="justLow" rtl="1">
              <a:buFont typeface="Wingdings" pitchFamily="2" charset="2"/>
              <a:buChar char="q"/>
            </a:pPr>
            <a:endParaRPr lang="ar-DZ" sz="3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6157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305800" cy="720080"/>
          </a:xfrm>
        </p:spPr>
        <p:style>
          <a:lnRef idx="0">
            <a:schemeClr val="accent2"/>
          </a:lnRef>
          <a:fillRef idx="3">
            <a:schemeClr val="accent2"/>
          </a:fillRef>
          <a:effectRef idx="3">
            <a:schemeClr val="accent2"/>
          </a:effectRef>
          <a:fontRef idx="minor">
            <a:schemeClr val="lt1"/>
          </a:fontRef>
        </p:style>
        <p:txBody>
          <a:bodyPr>
            <a:normAutofit fontScale="90000"/>
          </a:bodyPr>
          <a:lstStyle/>
          <a:p>
            <a:pPr algn="ctr" rtl="1"/>
            <a:r>
              <a:rPr lang="ar-DZ" dirty="0">
                <a:solidFill>
                  <a:schemeClr val="bg1"/>
                </a:solidFill>
                <a:latin typeface="Andalus" pitchFamily="18" charset="-78"/>
                <a:cs typeface="Andalus" pitchFamily="18" charset="-78"/>
              </a:rPr>
              <a:t>الخاتمة </a:t>
            </a:r>
            <a:endParaRPr lang="fr-FR" sz="4000" dirty="0">
              <a:solidFill>
                <a:schemeClr val="bg1"/>
              </a:solidFill>
              <a:latin typeface="Andalus" pitchFamily="18" charset="-78"/>
              <a:cs typeface="Andalus" pitchFamily="18" charset="-78"/>
            </a:endParaRPr>
          </a:p>
        </p:txBody>
      </p:sp>
      <p:sp>
        <p:nvSpPr>
          <p:cNvPr id="3" name="Sous-titre 2"/>
          <p:cNvSpPr>
            <a:spLocks noGrp="1"/>
          </p:cNvSpPr>
          <p:nvPr>
            <p:ph type="subTitle" idx="1"/>
          </p:nvPr>
        </p:nvSpPr>
        <p:spPr>
          <a:xfrm>
            <a:off x="0" y="857232"/>
            <a:ext cx="8521824" cy="4968552"/>
          </a:xfrm>
        </p:spPr>
        <p:txBody>
          <a:bodyPr>
            <a:normAutofit/>
          </a:bodyPr>
          <a:lstStyle/>
          <a:p>
            <a:pPr marL="457200" indent="-457200" algn="justLow" rtl="1">
              <a:buFont typeface="Wingdings" pitchFamily="2" charset="2"/>
              <a:buChar char="q"/>
            </a:pPr>
            <a:r>
              <a:rPr lang="ar-DZ" sz="4400" b="1" dirty="0">
                <a:latin typeface="Arabic Typesetting" pitchFamily="66" charset="-78"/>
                <a:cs typeface="Arabic Typesetting" pitchFamily="66" charset="-78"/>
              </a:rPr>
              <a:t>ختاما لعرضنا هذا وبعد أن تطرقنا لأهم العـلـوم المـسـاعدة وكـيف سـاهـمت  في دراسة الوثائق والمخطوطات لم يبقى لنا سوى القول بأن هذه العلوم هي مكملة لعلم دراسـة الوثــــائق والمخطوطات ،ولولاها لما استطعنا أن نفهم محتوى هذه المصادر فهما علميا صائبا يمكن الباحثين من تقويم علمي في غاية الصحة والموثوقية .</a:t>
            </a:r>
          </a:p>
        </p:txBody>
      </p:sp>
    </p:spTree>
    <p:extLst>
      <p:ext uri="{BB962C8B-B14F-4D97-AF65-F5344CB8AC3E}">
        <p14:creationId xmlns:p14="http://schemas.microsoft.com/office/powerpoint/2010/main" val="19054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305800" cy="720080"/>
          </a:xfrm>
        </p:spPr>
        <p:style>
          <a:lnRef idx="0">
            <a:schemeClr val="accent2"/>
          </a:lnRef>
          <a:fillRef idx="3">
            <a:schemeClr val="accent2"/>
          </a:fillRef>
          <a:effectRef idx="3">
            <a:schemeClr val="accent2"/>
          </a:effectRef>
          <a:fontRef idx="minor">
            <a:schemeClr val="lt1"/>
          </a:fontRef>
        </p:style>
        <p:txBody>
          <a:bodyPr>
            <a:noAutofit/>
          </a:bodyPr>
          <a:lstStyle/>
          <a:p>
            <a:pPr algn="ctr" rtl="1"/>
            <a:r>
              <a:rPr lang="ar-DZ" b="1" dirty="0" err="1">
                <a:solidFill>
                  <a:schemeClr val="bg1"/>
                </a:solidFill>
                <a:latin typeface="Andalus" pitchFamily="18" charset="-78"/>
                <a:cs typeface="Andalus" pitchFamily="18" charset="-78"/>
              </a:rPr>
              <a:t>الـببليوغــرافـيا</a:t>
            </a:r>
            <a:endParaRPr lang="fr-FR" dirty="0">
              <a:solidFill>
                <a:schemeClr val="bg1"/>
              </a:solidFill>
              <a:latin typeface="Andalus" pitchFamily="18" charset="-78"/>
              <a:cs typeface="Andalus" pitchFamily="18" charset="-78"/>
            </a:endParaRPr>
          </a:p>
        </p:txBody>
      </p:sp>
      <p:sp>
        <p:nvSpPr>
          <p:cNvPr id="3" name="Sous-titre 2"/>
          <p:cNvSpPr>
            <a:spLocks noGrp="1"/>
          </p:cNvSpPr>
          <p:nvPr>
            <p:ph type="subTitle" idx="1"/>
          </p:nvPr>
        </p:nvSpPr>
        <p:spPr>
          <a:xfrm>
            <a:off x="251520" y="1124744"/>
            <a:ext cx="8521824" cy="4968552"/>
          </a:xfrm>
        </p:spPr>
        <p:txBody>
          <a:bodyPr>
            <a:normAutofit/>
          </a:bodyPr>
          <a:lstStyle/>
          <a:p>
            <a:pPr algn="r" rtl="1"/>
            <a:r>
              <a:rPr lang="ar-DZ" b="1" u="sng" dirty="0">
                <a:solidFill>
                  <a:schemeClr val="tx2">
                    <a:lumMod val="75000"/>
                  </a:schemeClr>
                </a:solidFill>
              </a:rPr>
              <a:t>الموسوعات :</a:t>
            </a:r>
            <a:endParaRPr lang="fr-FR" dirty="0">
              <a:solidFill>
                <a:schemeClr val="tx2">
                  <a:lumMod val="75000"/>
                </a:schemeClr>
              </a:solidFill>
            </a:endParaRPr>
          </a:p>
          <a:p>
            <a:pPr lvl="0" algn="r" rtl="1"/>
            <a:r>
              <a:rPr lang="ar-DZ" dirty="0"/>
              <a:t>خليفة شعبان عبد العزيز، دائرة المعارف العربية في علوم الكتب والمكتبات والمعلومات .-القاهرة : الدار المصرية اللبنانية ،مج11</a:t>
            </a:r>
            <a:endParaRPr lang="fr-FR" dirty="0"/>
          </a:p>
          <a:p>
            <a:pPr algn="r" rtl="1"/>
            <a:r>
              <a:rPr lang="ar-DZ" b="1" u="sng" dirty="0">
                <a:solidFill>
                  <a:schemeClr val="tx2">
                    <a:lumMod val="75000"/>
                  </a:schemeClr>
                </a:solidFill>
              </a:rPr>
              <a:t>الكـــتـب :</a:t>
            </a:r>
            <a:endParaRPr lang="fr-FR" dirty="0">
              <a:solidFill>
                <a:schemeClr val="tx2">
                  <a:lumMod val="75000"/>
                </a:schemeClr>
              </a:solidFill>
            </a:endParaRPr>
          </a:p>
          <a:p>
            <a:pPr lvl="0" algn="r" rtl="1"/>
            <a:r>
              <a:rPr lang="ar-DZ" dirty="0"/>
              <a:t>حلاق حسان ، مناهج الفكر والبحث التاريخي والعلوم المساعدة وتحقيق المخطوطات : مع دراسة للأرشيف العثماني واللبناني والعربي والدولي ،ط4،بيروت : دار النهضة العربية، 2004</a:t>
            </a:r>
            <a:endParaRPr lang="fr-FR" dirty="0"/>
          </a:p>
          <a:p>
            <a:pPr lvl="0" algn="r" rtl="1"/>
            <a:r>
              <a:rPr lang="ar-DZ" dirty="0"/>
              <a:t>محمود عباس حمودة ، المدخل إلى دراسة الوثائق العربية ، القاهرة : مكتبة نهضة الشرق ، 1995م</a:t>
            </a:r>
            <a:endParaRPr lang="fr-FR" dirty="0"/>
          </a:p>
          <a:p>
            <a:pPr lvl="0" algn="r" rtl="1"/>
            <a:r>
              <a:rPr lang="ar-DZ" dirty="0"/>
              <a:t>الخولي ، جمال ، مـــداخلات فـي عـلم الـديــبلومـاتيك الـعربي .- الإسكندرية : دار الثقافة العلمية ،2000م</a:t>
            </a:r>
            <a:endParaRPr lang="fr-FR" dirty="0"/>
          </a:p>
          <a:p>
            <a:pPr algn="r" rtl="1"/>
            <a:r>
              <a:rPr lang="fr-FR" dirty="0"/>
              <a:t> </a:t>
            </a:r>
          </a:p>
          <a:p>
            <a:pPr algn="r" rtl="1"/>
            <a:r>
              <a:rPr lang="ar-DZ" b="1" u="sng" dirty="0">
                <a:solidFill>
                  <a:schemeClr val="tx2">
                    <a:lumMod val="75000"/>
                  </a:schemeClr>
                </a:solidFill>
              </a:rPr>
              <a:t>الرسائل الجامعية :</a:t>
            </a:r>
            <a:endParaRPr lang="fr-FR" dirty="0">
              <a:solidFill>
                <a:schemeClr val="tx2">
                  <a:lumMod val="75000"/>
                </a:schemeClr>
              </a:solidFill>
            </a:endParaRPr>
          </a:p>
          <a:p>
            <a:pPr algn="r" rtl="1"/>
            <a:r>
              <a:rPr lang="ar-DZ" dirty="0"/>
              <a:t>- </a:t>
            </a:r>
            <a:r>
              <a:rPr lang="ar-DZ" dirty="0" err="1"/>
              <a:t>ميساوى</a:t>
            </a:r>
            <a:r>
              <a:rPr lang="ar-DZ" dirty="0"/>
              <a:t> عزيزة، مبروكي رعبة ، مذكرة لنيل شهادة ليسانس : دراسة مخطوطات ولاية تندوف: دراسة </a:t>
            </a:r>
            <a:r>
              <a:rPr lang="ar-DZ" dirty="0" err="1"/>
              <a:t>كوديكولوجية</a:t>
            </a:r>
            <a:r>
              <a:rPr lang="ar-DZ" dirty="0"/>
              <a:t> . </a:t>
            </a:r>
            <a:r>
              <a:rPr lang="ar-DZ" dirty="0" err="1"/>
              <a:t>د.م</a:t>
            </a:r>
            <a:r>
              <a:rPr lang="ar-DZ" dirty="0"/>
              <a:t> : </a:t>
            </a:r>
            <a:r>
              <a:rPr lang="ar-DZ" dirty="0" err="1"/>
              <a:t>د.ن</a:t>
            </a:r>
            <a:r>
              <a:rPr lang="ar-DZ" dirty="0"/>
              <a:t> ، 2011/2012 . </a:t>
            </a:r>
            <a:endParaRPr lang="fr-FR" dirty="0"/>
          </a:p>
          <a:p>
            <a:pPr marL="457200" indent="-457200" algn="r" rtl="1">
              <a:buFont typeface="Wingdings" pitchFamily="2" charset="2"/>
              <a:buChar char="q"/>
            </a:pPr>
            <a:endParaRPr lang="ar-DZ" dirty="0"/>
          </a:p>
        </p:txBody>
      </p:sp>
    </p:spTree>
    <p:extLst>
      <p:ext uri="{BB962C8B-B14F-4D97-AF65-F5344CB8AC3E}">
        <p14:creationId xmlns:p14="http://schemas.microsoft.com/office/powerpoint/2010/main" val="149764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6"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7" dur="1000"/>
                                        <p:tgtEl>
                                          <p:spTgt spid="3">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4"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5" dur="1000"/>
                                        <p:tgtEl>
                                          <p:spTgt spid="3">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1"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2"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3" dur="1000"/>
                                        <p:tgtEl>
                                          <p:spTgt spid="3">
                                            <p:txEl>
                                              <p:pRg st="7" end="7"/>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1" presetClass="entr" presetSubtype="0" fill="hold" grpId="0"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9"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80"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81"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94350"/>
            <a:ext cx="9144000" cy="5286388"/>
          </a:xfrm>
          <a:solidFill>
            <a:schemeClr val="bg1"/>
          </a:solidFill>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r" rtl="1"/>
            <a:r>
              <a:rPr lang="ar-DZ" sz="2400" b="1" dirty="0">
                <a:latin typeface="Sakkal Majalla" panose="02000000000000000000" pitchFamily="2" charset="-78"/>
                <a:cs typeface="Sakkal Majalla" panose="02000000000000000000" pitchFamily="2" charset="-78"/>
              </a:rPr>
              <a:t> المقدمة</a:t>
            </a:r>
            <a:endParaRPr lang="fr-FR" sz="2400" b="1" dirty="0">
              <a:latin typeface="Sakkal Majalla" panose="02000000000000000000" pitchFamily="2" charset="-78"/>
              <a:cs typeface="Sakkal Majalla" panose="02000000000000000000" pitchFamily="2" charset="-78"/>
            </a:endParaRPr>
          </a:p>
          <a:p>
            <a:pPr algn="r" rtl="1"/>
            <a:r>
              <a:rPr lang="ar-DZ" sz="2400" b="1" dirty="0">
                <a:latin typeface="Sakkal Majalla" panose="02000000000000000000" pitchFamily="2" charset="-78"/>
                <a:cs typeface="Sakkal Majalla" panose="02000000000000000000" pitchFamily="2" charset="-78"/>
              </a:rPr>
              <a:t>علم المخطوطات </a:t>
            </a:r>
            <a:r>
              <a:rPr lang="fr-FR" sz="2400" b="1" dirty="0">
                <a:latin typeface="Sakkal Majalla" panose="02000000000000000000" pitchFamily="2" charset="-78"/>
                <a:cs typeface="Sakkal Majalla" panose="02000000000000000000" pitchFamily="2" charset="-78"/>
              </a:rPr>
              <a:t> CODICOLOGIE</a:t>
            </a:r>
          </a:p>
          <a:p>
            <a:pPr algn="r" rtl="1"/>
            <a:r>
              <a:rPr lang="ar-DZ" sz="2400" b="1" dirty="0">
                <a:latin typeface="Sakkal Majalla" panose="02000000000000000000" pitchFamily="2" charset="-78"/>
                <a:cs typeface="Sakkal Majalla" panose="02000000000000000000" pitchFamily="2" charset="-78"/>
              </a:rPr>
              <a:t>علم التوثيق</a:t>
            </a:r>
            <a:r>
              <a:rPr lang="fr-FR" sz="2400" b="1" dirty="0">
                <a:latin typeface="Sakkal Majalla" panose="02000000000000000000" pitchFamily="2" charset="-78"/>
                <a:cs typeface="Sakkal Majalla" panose="02000000000000000000" pitchFamily="2" charset="-78"/>
              </a:rPr>
              <a:t>     DOCUMENTOLOGIE</a:t>
            </a:r>
          </a:p>
          <a:p>
            <a:pPr algn="r" rtl="1"/>
            <a:r>
              <a:rPr lang="ar-DZ" sz="2400" b="1" dirty="0">
                <a:latin typeface="Sakkal Majalla" panose="02000000000000000000" pitchFamily="2" charset="-78"/>
                <a:cs typeface="Sakkal Majalla" panose="02000000000000000000" pitchFamily="2" charset="-78"/>
              </a:rPr>
              <a:t>علم دراسة الأختام </a:t>
            </a:r>
            <a:r>
              <a:rPr lang="fr-FR" sz="2400" b="1" dirty="0">
                <a:latin typeface="Sakkal Majalla" panose="02000000000000000000" pitchFamily="2" charset="-78"/>
                <a:cs typeface="Sakkal Majalla" panose="02000000000000000000" pitchFamily="2" charset="-78"/>
              </a:rPr>
              <a:t>SIGILIOGRAPHIE</a:t>
            </a:r>
          </a:p>
          <a:p>
            <a:pPr algn="r" rtl="1"/>
            <a:r>
              <a:rPr lang="ar-DZ" sz="2400" b="1" dirty="0">
                <a:latin typeface="Sakkal Majalla" panose="02000000000000000000" pitchFamily="2" charset="-78"/>
                <a:cs typeface="Sakkal Majalla" panose="02000000000000000000" pitchFamily="2" charset="-78"/>
              </a:rPr>
              <a:t>علم </a:t>
            </a:r>
            <a:r>
              <a:rPr lang="ar-DZ" sz="2400" b="1" dirty="0" err="1">
                <a:latin typeface="Sakkal Majalla" panose="02000000000000000000" pitchFamily="2" charset="-78"/>
                <a:cs typeface="Sakkal Majalla" panose="02000000000000000000" pitchFamily="2" charset="-78"/>
              </a:rPr>
              <a:t>الديبلوماتيك</a:t>
            </a:r>
            <a:r>
              <a:rPr lang="ar-DZ" sz="2400" b="1" dirty="0">
                <a:latin typeface="Sakkal Majalla" panose="02000000000000000000" pitchFamily="2" charset="-78"/>
                <a:cs typeface="Sakkal Majalla" panose="02000000000000000000" pitchFamily="2" charset="-78"/>
              </a:rPr>
              <a:t> </a:t>
            </a:r>
            <a:r>
              <a:rPr lang="fr-FR" sz="2400" b="1" dirty="0">
                <a:latin typeface="Sakkal Majalla" panose="02000000000000000000" pitchFamily="2" charset="-78"/>
                <a:cs typeface="Sakkal Majalla" panose="02000000000000000000" pitchFamily="2" charset="-78"/>
              </a:rPr>
              <a:t>DIPLOMATIQUE</a:t>
            </a:r>
          </a:p>
          <a:p>
            <a:pPr algn="r" rtl="1"/>
            <a:r>
              <a:rPr lang="ar-DZ" sz="2400" b="1" dirty="0">
                <a:latin typeface="Sakkal Majalla" panose="02000000000000000000" pitchFamily="2" charset="-78"/>
                <a:cs typeface="Sakkal Majalla" panose="02000000000000000000" pitchFamily="2" charset="-78"/>
              </a:rPr>
              <a:t>علم تحقيق النصوص (فقه النصوص ) </a:t>
            </a:r>
            <a:r>
              <a:rPr lang="fr-FR" sz="2400" b="1" dirty="0">
                <a:latin typeface="Sakkal Majalla" panose="02000000000000000000" pitchFamily="2" charset="-78"/>
                <a:cs typeface="Sakkal Majalla" panose="02000000000000000000" pitchFamily="2" charset="-78"/>
              </a:rPr>
              <a:t>PHILOLOGIE</a:t>
            </a:r>
          </a:p>
          <a:p>
            <a:pPr algn="r" rtl="1"/>
            <a:r>
              <a:rPr lang="ar-DZ" sz="2400" b="1" dirty="0">
                <a:latin typeface="Sakkal Majalla" panose="02000000000000000000" pitchFamily="2" charset="-78"/>
                <a:cs typeface="Sakkal Majalla" panose="02000000000000000000" pitchFamily="2" charset="-78"/>
              </a:rPr>
              <a:t>علم الخطوط أو الكتابات القديمة </a:t>
            </a:r>
            <a:r>
              <a:rPr lang="fr-FR" sz="2400" b="1" dirty="0">
                <a:latin typeface="Sakkal Majalla" panose="02000000000000000000" pitchFamily="2" charset="-78"/>
                <a:cs typeface="Sakkal Majalla" panose="02000000000000000000" pitchFamily="2" charset="-78"/>
              </a:rPr>
              <a:t>PALEOGRAPGIE</a:t>
            </a:r>
          </a:p>
          <a:p>
            <a:pPr algn="r" rtl="1"/>
            <a:r>
              <a:rPr lang="ar-DZ" sz="2400" b="1" dirty="0">
                <a:latin typeface="Sakkal Majalla" panose="02000000000000000000" pitchFamily="2" charset="-78"/>
                <a:cs typeface="Sakkal Majalla" panose="02000000000000000000" pitchFamily="2" charset="-78"/>
              </a:rPr>
              <a:t>علم دراسة النقوش </a:t>
            </a:r>
            <a:r>
              <a:rPr lang="fr-FR" sz="2400" b="1" dirty="0">
                <a:latin typeface="Sakkal Majalla" panose="02000000000000000000" pitchFamily="2" charset="-78"/>
                <a:cs typeface="Sakkal Majalla" panose="02000000000000000000" pitchFamily="2" charset="-78"/>
              </a:rPr>
              <a:t>EPIGRAPHIE </a:t>
            </a:r>
          </a:p>
          <a:p>
            <a:pPr algn="r" rtl="1"/>
            <a:r>
              <a:rPr lang="ar-DZ" sz="2400" b="1" dirty="0">
                <a:latin typeface="Sakkal Majalla" panose="02000000000000000000" pitchFamily="2" charset="-78"/>
                <a:cs typeface="Sakkal Majalla" panose="02000000000000000000" pitchFamily="2" charset="-78"/>
              </a:rPr>
              <a:t>علم دراسة </a:t>
            </a:r>
            <a:r>
              <a:rPr lang="ar-DZ" sz="2400" b="1" dirty="0" err="1">
                <a:latin typeface="Sakkal Majalla" panose="02000000000000000000" pitchFamily="2" charset="-78"/>
                <a:cs typeface="Sakkal Majalla" panose="02000000000000000000" pitchFamily="2" charset="-78"/>
              </a:rPr>
              <a:t>النميات</a:t>
            </a:r>
            <a:r>
              <a:rPr lang="ar-DZ" sz="2400" b="1" dirty="0">
                <a:latin typeface="Sakkal Majalla" panose="02000000000000000000" pitchFamily="2" charset="-78"/>
                <a:cs typeface="Sakkal Majalla" panose="02000000000000000000" pitchFamily="2" charset="-78"/>
              </a:rPr>
              <a:t> </a:t>
            </a:r>
            <a:r>
              <a:rPr lang="fr-FR" sz="2400" b="1" dirty="0">
                <a:latin typeface="Sakkal Majalla" panose="02000000000000000000" pitchFamily="2" charset="-78"/>
                <a:cs typeface="Sakkal Majalla" panose="02000000000000000000" pitchFamily="2" charset="-78"/>
              </a:rPr>
              <a:t>NUMISMATIQUE </a:t>
            </a:r>
          </a:p>
          <a:p>
            <a:pPr algn="r" rtl="1"/>
            <a:r>
              <a:rPr lang="ar-DZ" sz="2400" b="1" dirty="0">
                <a:latin typeface="Sakkal Majalla" panose="02000000000000000000" pitchFamily="2" charset="-78"/>
                <a:cs typeface="Sakkal Majalla" panose="02000000000000000000" pitchFamily="2" charset="-78"/>
              </a:rPr>
              <a:t>علم دراسة التاريخ</a:t>
            </a:r>
            <a:endParaRPr lang="fr-FR" sz="2400" b="1" dirty="0">
              <a:latin typeface="Sakkal Majalla" panose="02000000000000000000" pitchFamily="2" charset="-78"/>
              <a:cs typeface="Sakkal Majalla" panose="02000000000000000000" pitchFamily="2" charset="-78"/>
            </a:endParaRPr>
          </a:p>
          <a:p>
            <a:pPr algn="r" rtl="1"/>
            <a:r>
              <a:rPr lang="ar-DZ" sz="2400" b="1" dirty="0">
                <a:latin typeface="Sakkal Majalla" panose="02000000000000000000" pitchFamily="2" charset="-78"/>
                <a:cs typeface="Sakkal Majalla" panose="02000000000000000000" pitchFamily="2" charset="-78"/>
              </a:rPr>
              <a:t>علم </a:t>
            </a:r>
            <a:r>
              <a:rPr lang="ar-DZ" sz="2400" b="1" dirty="0" err="1">
                <a:latin typeface="Sakkal Majalla" panose="02000000000000000000" pitchFamily="2" charset="-78"/>
                <a:cs typeface="Sakkal Majalla" panose="02000000000000000000" pitchFamily="2" charset="-78"/>
              </a:rPr>
              <a:t>البيبليوغرافيا</a:t>
            </a:r>
            <a:r>
              <a:rPr lang="fr-FR" sz="2400" b="1" dirty="0">
                <a:latin typeface="Sakkal Majalla" panose="02000000000000000000" pitchFamily="2" charset="-78"/>
                <a:cs typeface="Sakkal Majalla" panose="02000000000000000000" pitchFamily="2" charset="-78"/>
              </a:rPr>
              <a:t> BIBLIOGRAPHIE</a:t>
            </a:r>
          </a:p>
          <a:p>
            <a:pPr algn="r" rtl="1"/>
            <a:r>
              <a:rPr lang="ar-DZ" sz="2400" b="1" dirty="0">
                <a:latin typeface="Sakkal Majalla" panose="02000000000000000000" pitchFamily="2" charset="-78"/>
                <a:cs typeface="Sakkal Majalla" panose="02000000000000000000" pitchFamily="2" charset="-78"/>
              </a:rPr>
              <a:t>الخاتمة </a:t>
            </a:r>
            <a:endParaRPr lang="fr-FR" sz="2400" b="1" dirty="0">
              <a:latin typeface="Sakkal Majalla" panose="02000000000000000000" pitchFamily="2" charset="-78"/>
              <a:cs typeface="Sakkal Majalla" panose="02000000000000000000" pitchFamily="2" charset="-78"/>
            </a:endParaRPr>
          </a:p>
          <a:p>
            <a:pPr algn="r" rtl="1"/>
            <a:r>
              <a:rPr lang="ar-DZ" sz="2400" b="1" dirty="0">
                <a:latin typeface="Sakkal Majalla" panose="02000000000000000000" pitchFamily="2" charset="-78"/>
                <a:cs typeface="Sakkal Majalla" panose="02000000000000000000" pitchFamily="2" charset="-78"/>
              </a:rPr>
              <a:t>قائمة البيبليوغرافيا</a:t>
            </a:r>
            <a:endParaRPr lang="fr-FR" sz="2400" b="1" dirty="0">
              <a:latin typeface="Sakkal Majalla" panose="02000000000000000000" pitchFamily="2" charset="-78"/>
              <a:cs typeface="Sakkal Majalla" panose="020000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2000" advTm="19027"/>
    </mc:Choice>
    <mc:Fallback xmlns="">
      <p:transition spd="slow" advTm="1902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305800" cy="720080"/>
          </a:xfrm>
        </p:spPr>
        <p:style>
          <a:lnRef idx="0">
            <a:schemeClr val="accent2"/>
          </a:lnRef>
          <a:fillRef idx="3">
            <a:schemeClr val="accent2"/>
          </a:fillRef>
          <a:effectRef idx="3">
            <a:schemeClr val="accent2"/>
          </a:effectRef>
          <a:fontRef idx="minor">
            <a:schemeClr val="lt1"/>
          </a:fontRef>
        </p:style>
        <p:txBody>
          <a:bodyPr>
            <a:normAutofit/>
          </a:bodyPr>
          <a:lstStyle/>
          <a:p>
            <a:pPr algn="ctr" rtl="1"/>
            <a:r>
              <a:rPr lang="ar-DZ" sz="4000" b="1" dirty="0">
                <a:solidFill>
                  <a:schemeClr val="bg1"/>
                </a:solidFill>
                <a:effectLst>
                  <a:outerShdw blurRad="38100" dist="38100" dir="2700000" algn="tl">
                    <a:srgbClr val="000000">
                      <a:alpha val="43137"/>
                    </a:srgbClr>
                  </a:outerShdw>
                </a:effectLst>
                <a:latin typeface="Andalus" pitchFamily="18" charset="-78"/>
                <a:cs typeface="Andalus" pitchFamily="18" charset="-78"/>
              </a:rPr>
              <a:t>المقدمة</a:t>
            </a:r>
            <a:endParaRPr lang="fr-FR" sz="4000" b="1" dirty="0">
              <a:solidFill>
                <a:schemeClr val="bg1"/>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Sous-titre 2"/>
          <p:cNvSpPr>
            <a:spLocks noGrp="1"/>
          </p:cNvSpPr>
          <p:nvPr>
            <p:ph type="subTitle" idx="1"/>
          </p:nvPr>
        </p:nvSpPr>
        <p:spPr>
          <a:xfrm>
            <a:off x="251520" y="1124744"/>
            <a:ext cx="8521824" cy="4968552"/>
          </a:xfrm>
        </p:spPr>
        <p:txBody>
          <a:bodyPr>
            <a:normAutofit/>
          </a:bodyPr>
          <a:lstStyle/>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 لا ينكر عاقل أن رصيد الأمم وثرواتها من المخطوطات والوثائق هي أعظم إرث خلفته الأجيال السابقة، فهي  مؤلفات وضع فيها العلماء والعباقرة على مد العصور بصماتهم وخلاصة أفكارهم وإبداعاتهم .</a:t>
            </a:r>
          </a:p>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وهي حافلة بدراسات قيمة في شتى المعارف التي توصلوا إليها ، فكانت أساسا للحضارة الإنسانية والعلوم المعاصرة التي نعرفها اليوم ، كل هذا زاد بالاهتمام بالمخطوطات والوثائق ودراستها وتحليل محتوياتها وتفسيرها ونقدها ، فجاءت دراسة تتلوا أخرى للوثائق والمخطوطات وللعلوم المساعدة في دراستها .</a:t>
            </a:r>
          </a:p>
        </p:txBody>
      </p:sp>
    </p:spTree>
    <p:extLst>
      <p:ext uri="{BB962C8B-B14F-4D97-AF65-F5344CB8AC3E}">
        <p14:creationId xmlns:p14="http://schemas.microsoft.com/office/powerpoint/2010/main" val="9274912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305800" cy="720080"/>
          </a:xfrm>
        </p:spPr>
        <p:style>
          <a:lnRef idx="0">
            <a:schemeClr val="accent2"/>
          </a:lnRef>
          <a:fillRef idx="3">
            <a:schemeClr val="accent2"/>
          </a:fillRef>
          <a:effectRef idx="3">
            <a:schemeClr val="accent2"/>
          </a:effectRef>
          <a:fontRef idx="minor">
            <a:schemeClr val="lt1"/>
          </a:fontRef>
        </p:style>
        <p:txBody>
          <a:bodyPr>
            <a:normAutofit/>
          </a:bodyPr>
          <a:lstStyle/>
          <a:p>
            <a:pPr algn="ctr" rtl="1"/>
            <a:r>
              <a:rPr lang="ar-DZ" sz="4000" b="1" dirty="0">
                <a:solidFill>
                  <a:schemeClr val="bg1"/>
                </a:solidFill>
                <a:effectLst>
                  <a:outerShdw blurRad="38100" dist="38100" dir="2700000" algn="tl">
                    <a:srgbClr val="000000">
                      <a:alpha val="43137"/>
                    </a:srgbClr>
                  </a:outerShdw>
                </a:effectLst>
                <a:latin typeface="Andalus" pitchFamily="18" charset="-78"/>
                <a:cs typeface="Andalus" pitchFamily="18" charset="-78"/>
              </a:rPr>
              <a:t>علم المخطوطات </a:t>
            </a:r>
            <a:r>
              <a:rPr lang="fr-FR" sz="4000" b="1" dirty="0">
                <a:solidFill>
                  <a:schemeClr val="bg1"/>
                </a:solidFill>
                <a:effectLst>
                  <a:outerShdw blurRad="38100" dist="38100" dir="2700000" algn="tl">
                    <a:srgbClr val="000000">
                      <a:alpha val="43137"/>
                    </a:srgbClr>
                  </a:outerShdw>
                </a:effectLst>
                <a:latin typeface="Andalus" pitchFamily="18" charset="-78"/>
                <a:cs typeface="Andalus" pitchFamily="18" charset="-78"/>
              </a:rPr>
              <a:t>Codicologie </a:t>
            </a:r>
          </a:p>
        </p:txBody>
      </p:sp>
      <p:sp>
        <p:nvSpPr>
          <p:cNvPr id="3" name="Sous-titre 2"/>
          <p:cNvSpPr>
            <a:spLocks noGrp="1"/>
          </p:cNvSpPr>
          <p:nvPr>
            <p:ph type="subTitle" idx="1"/>
          </p:nvPr>
        </p:nvSpPr>
        <p:spPr>
          <a:xfrm>
            <a:off x="251520" y="1124744"/>
            <a:ext cx="8521824" cy="4968552"/>
          </a:xfrm>
        </p:spPr>
        <p:txBody>
          <a:bodyPr>
            <a:normAutofit/>
          </a:bodyPr>
          <a:lstStyle/>
          <a:p>
            <a:pPr marL="457200" indent="-457200" algn="justLow" rtl="1">
              <a:buFont typeface="Wingdings" pitchFamily="2" charset="2"/>
              <a:buChar char="q"/>
            </a:pPr>
            <a:r>
              <a:rPr lang="ar-DZ"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هو علم دراسة كل أثر لا يرتبط بالنص الأساسي للكتاب المخطوط ، أي أنه يعنى بدراسة العناصر المادية للكتاب المخطوط المتمثلة في الورق، الحبر ،المداد والتجليد وأيضا حجم الكراسة والترقيم والتعقيبات ، وكل ما يدون على صفحة الغلاف من قراءات وإجازات ومناولات وبلاغات وهو من العلوم المساعدة التي تساعد الباحثين على حل المشاكل التي تقف أمامهم عند نقد النصوص . </a:t>
            </a:r>
          </a:p>
          <a:p>
            <a:pPr marL="457200" indent="-457200" algn="justLow" rtl="1">
              <a:buFont typeface="Wingdings" pitchFamily="2" charset="2"/>
              <a:buChar char="q"/>
            </a:pPr>
            <a:r>
              <a:rPr lang="ar-DZ"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وعموما تساعد الكوديكولوجيا في دراسة المخطوطات من خلال :</a:t>
            </a:r>
            <a:endParaRPr lang="fr-FR"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marL="457200" indent="-457200" algn="justLow" rtl="1">
              <a:buFont typeface="Wingdings" pitchFamily="2" charset="2"/>
              <a:buChar char="v"/>
            </a:pPr>
            <a:r>
              <a:rPr lang="ar-DZ"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دراسة كل أثر للكتابة في المخطوط باستثناء المتن أو النص . </a:t>
            </a:r>
          </a:p>
          <a:p>
            <a:pPr marL="457200" indent="-457200" algn="justLow" rtl="1">
              <a:buFont typeface="Wingdings" pitchFamily="2" charset="2"/>
              <a:buChar char="v"/>
            </a:pPr>
            <a:r>
              <a:rPr lang="ar-DZ"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البحث في العناصر المادية للمخطوط (التعليقات ، التفسيرات ، الإضافات ،الإجازات) وكل ما من شأنه أن يساعد على التعريف بالمخطوط وبصاحبه وتأريخه وبمن تملكه وقرأه ،ونسخه وبكل ماله علاقة بالمحيط التاريخي والجغرافي للمخطوط.</a:t>
            </a:r>
            <a:endParaRPr lang="fr-FR"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a:p>
            <a:pPr marL="457200" indent="-457200" algn="justLow" rtl="1">
              <a:buFont typeface="Wingdings" pitchFamily="2" charset="2"/>
              <a:buChar char="q"/>
            </a:pPr>
            <a:endParaRPr lang="fr-FR"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
        <p:nvSpPr>
          <p:cNvPr id="4" name="ZoneTexte 3"/>
          <p:cNvSpPr txBox="1"/>
          <p:nvPr/>
        </p:nvSpPr>
        <p:spPr>
          <a:xfrm>
            <a:off x="0" y="6084585"/>
            <a:ext cx="9144000" cy="584775"/>
          </a:xfrm>
          <a:prstGeom prst="rect">
            <a:avLst/>
          </a:prstGeom>
          <a:noFill/>
        </p:spPr>
        <p:txBody>
          <a:bodyPr wrap="square" rtlCol="0">
            <a:spAutoFit/>
          </a:bodyPr>
          <a:lstStyle/>
          <a:p>
            <a:pPr algn="r" rtl="1"/>
            <a:r>
              <a:rPr lang="ar-DZ" sz="1600" b="1" dirty="0">
                <a:solidFill>
                  <a:schemeClr val="bg1"/>
                </a:solidFill>
              </a:rPr>
              <a:t>- </a:t>
            </a:r>
            <a:r>
              <a:rPr lang="ar-DZ" sz="1600" b="1" dirty="0" err="1">
                <a:solidFill>
                  <a:schemeClr val="bg1"/>
                </a:solidFill>
              </a:rPr>
              <a:t>ميساوى</a:t>
            </a:r>
            <a:r>
              <a:rPr lang="ar-DZ" sz="1600" b="1" dirty="0">
                <a:solidFill>
                  <a:schemeClr val="bg1"/>
                </a:solidFill>
              </a:rPr>
              <a:t> عزيزة، مبروكي رعبة ، مذكرة لنيل شهادة ليسانس : دراسة مخطوطات ولاية تندوف: دراسة </a:t>
            </a:r>
            <a:r>
              <a:rPr lang="ar-DZ" sz="1600" b="1" dirty="0" err="1">
                <a:solidFill>
                  <a:schemeClr val="bg1"/>
                </a:solidFill>
              </a:rPr>
              <a:t>كوديكولوجية</a:t>
            </a:r>
            <a:r>
              <a:rPr lang="ar-DZ" sz="1600" b="1" dirty="0">
                <a:solidFill>
                  <a:schemeClr val="bg1"/>
                </a:solidFill>
              </a:rPr>
              <a:t> . </a:t>
            </a:r>
            <a:r>
              <a:rPr lang="ar-DZ" sz="1600" b="1" dirty="0" err="1">
                <a:solidFill>
                  <a:schemeClr val="bg1"/>
                </a:solidFill>
              </a:rPr>
              <a:t>د.م</a:t>
            </a:r>
            <a:r>
              <a:rPr lang="ar-DZ" sz="1600" b="1" dirty="0">
                <a:solidFill>
                  <a:schemeClr val="bg1"/>
                </a:solidFill>
              </a:rPr>
              <a:t> : </a:t>
            </a:r>
            <a:r>
              <a:rPr lang="ar-DZ" sz="1600" b="1" dirty="0" err="1">
                <a:solidFill>
                  <a:schemeClr val="bg1"/>
                </a:solidFill>
              </a:rPr>
              <a:t>د.ن</a:t>
            </a:r>
            <a:r>
              <a:rPr lang="ar-DZ" sz="1600" b="1" dirty="0">
                <a:solidFill>
                  <a:schemeClr val="bg1"/>
                </a:solidFill>
              </a:rPr>
              <a:t> ، 2011/2012 . ص 35 </a:t>
            </a:r>
            <a:endParaRPr lang="fr-FR" sz="1600" b="1" dirty="0">
              <a:solidFill>
                <a:schemeClr val="bg1"/>
              </a:solidFill>
            </a:endParaRPr>
          </a:p>
        </p:txBody>
      </p:sp>
    </p:spTree>
    <p:extLst>
      <p:ext uri="{BB962C8B-B14F-4D97-AF65-F5344CB8AC3E}">
        <p14:creationId xmlns:p14="http://schemas.microsoft.com/office/powerpoint/2010/main" val="25226653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p:cTn id="46" dur="500" fill="hold"/>
                                        <p:tgtEl>
                                          <p:spTgt spid="4"/>
                                        </p:tgtEl>
                                        <p:attrNameLst>
                                          <p:attrName>ppt_w</p:attrName>
                                        </p:attrNameLst>
                                      </p:cBhvr>
                                      <p:tavLst>
                                        <p:tav tm="0">
                                          <p:val>
                                            <p:fltVal val="0"/>
                                          </p:val>
                                        </p:tav>
                                        <p:tav tm="100000">
                                          <p:val>
                                            <p:strVal val="#ppt_w"/>
                                          </p:val>
                                        </p:tav>
                                      </p:tavLst>
                                    </p:anim>
                                    <p:anim calcmode="lin" valueType="num">
                                      <p:cBhvr>
                                        <p:cTn id="47" dur="500" fill="hold"/>
                                        <p:tgtEl>
                                          <p:spTgt spid="4"/>
                                        </p:tgtEl>
                                        <p:attrNameLst>
                                          <p:attrName>ppt_h</p:attrName>
                                        </p:attrNameLst>
                                      </p:cBhvr>
                                      <p:tavLst>
                                        <p:tav tm="0">
                                          <p:val>
                                            <p:fltVal val="0"/>
                                          </p:val>
                                        </p:tav>
                                        <p:tav tm="100000">
                                          <p:val>
                                            <p:strVal val="#ppt_h"/>
                                          </p:val>
                                        </p:tav>
                                      </p:tavLst>
                                    </p:anim>
                                    <p:animEffect transition="in" filter="fade">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305800" cy="720080"/>
          </a:xfrm>
        </p:spPr>
        <p:style>
          <a:lnRef idx="0">
            <a:schemeClr val="accent2"/>
          </a:lnRef>
          <a:fillRef idx="3">
            <a:schemeClr val="accent2"/>
          </a:fillRef>
          <a:effectRef idx="3">
            <a:schemeClr val="accent2"/>
          </a:effectRef>
          <a:fontRef idx="minor">
            <a:schemeClr val="lt1"/>
          </a:fontRef>
        </p:style>
        <p:txBody>
          <a:bodyPr>
            <a:normAutofit/>
          </a:bodyPr>
          <a:lstStyle/>
          <a:p>
            <a:pPr algn="ctr" rtl="1"/>
            <a:r>
              <a:rPr lang="ar-DZ" sz="4000" b="1" dirty="0">
                <a:solidFill>
                  <a:schemeClr val="bg1"/>
                </a:solidFill>
                <a:latin typeface="Andalus" pitchFamily="18" charset="-78"/>
                <a:cs typeface="Andalus" pitchFamily="18" charset="-78"/>
              </a:rPr>
              <a:t>علم التوثيق </a:t>
            </a:r>
            <a:r>
              <a:rPr lang="fr-FR" sz="4000" b="1" dirty="0" err="1">
                <a:solidFill>
                  <a:schemeClr val="bg1"/>
                </a:solidFill>
                <a:latin typeface="Andalus" pitchFamily="18" charset="-78"/>
                <a:cs typeface="Andalus" pitchFamily="18" charset="-78"/>
              </a:rPr>
              <a:t>Documentologie</a:t>
            </a:r>
            <a:r>
              <a:rPr lang="ar-DZ" sz="4000" b="1" dirty="0">
                <a:solidFill>
                  <a:schemeClr val="bg1"/>
                </a:solidFill>
                <a:latin typeface="Andalus" pitchFamily="18" charset="-78"/>
                <a:cs typeface="Andalus" pitchFamily="18" charset="-78"/>
              </a:rPr>
              <a:t> </a:t>
            </a:r>
            <a:endParaRPr lang="fr-FR" sz="4000" b="1" dirty="0">
              <a:solidFill>
                <a:schemeClr val="bg1"/>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Sous-titre 2"/>
          <p:cNvSpPr>
            <a:spLocks noGrp="1"/>
          </p:cNvSpPr>
          <p:nvPr>
            <p:ph type="subTitle" idx="1"/>
          </p:nvPr>
        </p:nvSpPr>
        <p:spPr>
          <a:xfrm>
            <a:off x="311088" y="1052736"/>
            <a:ext cx="8521824" cy="4608512"/>
          </a:xfrm>
        </p:spPr>
        <p:txBody>
          <a:bodyPr>
            <a:normAutofit/>
          </a:bodyPr>
          <a:lstStyle/>
          <a:p>
            <a:pPr marL="457200" indent="-457200" algn="justLow" rtl="1">
              <a:buFont typeface="Wingdings"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هو العلم الذي يهتم بالعمل التوثيقي نفسه ، وحفظ المعلومات ، وهو أيضا علم تجميع واختزان وتنظيم المواد والوثائق المدونة لتصبح في متناول الباحث .وهو ما يعرف بفن استخدام المعلومات المتخصصة بواسطة تقديمها ونسخها واسترجاعها في الوقت المناسب ، وذلك بهدف استخدامها في كشف الحقائق</a:t>
            </a:r>
          </a:p>
          <a:p>
            <a:pPr marL="457200" indent="-457200" algn="justLow" rtl="1">
              <a:buFont typeface="Wingdings"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وتكمن أهمية علم التوثيق في عالمنا المعاصر في أن المؤرخ لا يمكنه الغوص في المخطوطات والوثائق والمصادر والكتب والدوريات ،دون أن تكون هذه المستندات محفوظة موثقة لها أرقام ورموز معينة.</a:t>
            </a:r>
            <a:endParaRPr lang="fr-FR"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1821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305800" cy="720080"/>
          </a:xfrm>
        </p:spPr>
        <p:style>
          <a:lnRef idx="0">
            <a:schemeClr val="accent2"/>
          </a:lnRef>
          <a:fillRef idx="3">
            <a:schemeClr val="accent2"/>
          </a:fillRef>
          <a:effectRef idx="3">
            <a:schemeClr val="accent2"/>
          </a:effectRef>
          <a:fontRef idx="minor">
            <a:schemeClr val="lt1"/>
          </a:fontRef>
        </p:style>
        <p:txBody>
          <a:bodyPr>
            <a:normAutofit/>
          </a:bodyPr>
          <a:lstStyle/>
          <a:p>
            <a:pPr algn="ctr" rtl="1"/>
            <a:r>
              <a:rPr lang="ar-DZ" sz="4000" b="1" dirty="0">
                <a:solidFill>
                  <a:schemeClr val="bg1"/>
                </a:solidFill>
                <a:latin typeface="Andalus" pitchFamily="18" charset="-78"/>
                <a:cs typeface="Andalus" pitchFamily="18" charset="-78"/>
              </a:rPr>
              <a:t>علم دراسة الأختام </a:t>
            </a:r>
            <a:r>
              <a:rPr lang="fr-FR" sz="4000" b="1" dirty="0" err="1">
                <a:solidFill>
                  <a:schemeClr val="bg1"/>
                </a:solidFill>
                <a:latin typeface="Andalus" pitchFamily="18" charset="-78"/>
                <a:cs typeface="Andalus" pitchFamily="18" charset="-78"/>
              </a:rPr>
              <a:t>Sigiliographie</a:t>
            </a:r>
            <a:endParaRPr lang="fr-FR" sz="4000" b="1" dirty="0">
              <a:solidFill>
                <a:schemeClr val="bg1"/>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Sous-titre 2"/>
          <p:cNvSpPr>
            <a:spLocks noGrp="1"/>
          </p:cNvSpPr>
          <p:nvPr>
            <p:ph type="subTitle" idx="1"/>
          </p:nvPr>
        </p:nvSpPr>
        <p:spPr>
          <a:xfrm>
            <a:off x="251520" y="1124744"/>
            <a:ext cx="8521824" cy="4968552"/>
          </a:xfrm>
        </p:spPr>
        <p:txBody>
          <a:bodyPr>
            <a:normAutofit/>
          </a:bodyPr>
          <a:lstStyle/>
          <a:p>
            <a:pPr marL="457200" indent="-457200" algn="justLow" rtl="1">
              <a:buFont typeface="Wingdings" pitchFamily="2" charset="2"/>
              <a:buChar char="q"/>
            </a:pPr>
            <a:r>
              <a:rPr lang="ar-DZ"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نعني بالأختام الأدوات التي كانت تستخدم لوضع الرموز أو الأسماء أو الكلمات على مادة الكتابة ، ويعنى بــــدراسة الأخــتام والتــــوقــيـعات والإمضاءات ومعرفة مـوادها ، فــدراســـة أشــــــــكالها (مثلث ،بيضوي...)والمواد التي صنعت منها (ذهب ،فضة ،نحاس ...)</a:t>
            </a:r>
          </a:p>
          <a:p>
            <a:pPr marL="457200" indent="-457200" algn="justLow" rtl="1">
              <a:buFont typeface="Wingdings" pitchFamily="2" charset="2"/>
              <a:buChar char="q"/>
            </a:pPr>
            <a:r>
              <a:rPr lang="ar-DZ"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والأثر الذي تتركه يساهم في التحقق من صحة الوثائق والمخطوطات التي ختمت بها ، لان الختم هو أحد العلامات الهامة التي </a:t>
            </a:r>
            <a:r>
              <a:rPr lang="ar-DZ" sz="2800" b="1" dirty="0" err="1">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إستخدمها</a:t>
            </a:r>
            <a:r>
              <a:rPr lang="ar-DZ"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العرب قبل وبعد الإسلام ،وقبلهم الأوروبيون طوال تاريخهم في إضفاء الصحة والرسمية والموثوقية على وثائقهم ودواوينهم الرسمية .</a:t>
            </a:r>
          </a:p>
          <a:p>
            <a:pPr marL="457200" indent="-457200" algn="justLow" rtl="1">
              <a:buFont typeface="Wingdings" pitchFamily="2" charset="2"/>
              <a:buChar char="q"/>
            </a:pPr>
            <a:r>
              <a:rPr lang="ar-DZ"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ومن الوثائق القديمة التي جاءت عليها أختام من الذهب نذكر على سبيل المثال لا الحصر تلك الوثائق التي كانت باللاتينية من ملك أرمينيا ليون الثاني إلى البابا </a:t>
            </a:r>
            <a:r>
              <a:rPr lang="ar-DZ" sz="2800" b="1" dirty="0" err="1">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أبوسينيزو</a:t>
            </a:r>
            <a:r>
              <a:rPr lang="ar-DZ"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الثالث (سنة 1199م-1216م) وعليها أختام من الذهب.</a:t>
            </a:r>
            <a:endParaRPr lang="fr-FR" sz="28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2597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305800" cy="720080"/>
          </a:xfrm>
        </p:spPr>
        <p:style>
          <a:lnRef idx="0">
            <a:schemeClr val="accent2"/>
          </a:lnRef>
          <a:fillRef idx="3">
            <a:schemeClr val="accent2"/>
          </a:fillRef>
          <a:effectRef idx="3">
            <a:schemeClr val="accent2"/>
          </a:effectRef>
          <a:fontRef idx="minor">
            <a:schemeClr val="lt1"/>
          </a:fontRef>
        </p:style>
        <p:txBody>
          <a:bodyPr>
            <a:normAutofit/>
          </a:bodyPr>
          <a:lstStyle/>
          <a:p>
            <a:pPr lvl="0" algn="ctr" rtl="1"/>
            <a:r>
              <a:rPr lang="ar-DZ" sz="4000" b="1" dirty="0">
                <a:solidFill>
                  <a:schemeClr val="bg1"/>
                </a:solidFill>
                <a:latin typeface="Andalus" pitchFamily="18" charset="-78"/>
                <a:cs typeface="Andalus" pitchFamily="18" charset="-78"/>
              </a:rPr>
              <a:t>علم الديبلوماتيك </a:t>
            </a:r>
            <a:r>
              <a:rPr lang="fr-FR" sz="4000" dirty="0">
                <a:solidFill>
                  <a:schemeClr val="bg1"/>
                </a:solidFill>
              </a:rPr>
              <a:t>diplomatiques</a:t>
            </a:r>
            <a:endParaRPr lang="fr-FR" sz="4000" b="1" dirty="0">
              <a:solidFill>
                <a:schemeClr val="bg1"/>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Sous-titre 2"/>
          <p:cNvSpPr>
            <a:spLocks noGrp="1"/>
          </p:cNvSpPr>
          <p:nvPr>
            <p:ph type="subTitle" idx="1"/>
          </p:nvPr>
        </p:nvSpPr>
        <p:spPr>
          <a:xfrm>
            <a:off x="251520" y="1124744"/>
            <a:ext cx="8521824" cy="4968552"/>
          </a:xfrm>
        </p:spPr>
        <p:txBody>
          <a:bodyPr>
            <a:normAutofit fontScale="92500"/>
          </a:bodyPr>
          <a:lstStyle/>
          <a:p>
            <a:pPr marL="457200" indent="-457200" algn="justLow" rtl="1">
              <a:buFont typeface="Wingdings"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أو ما يصطلح عليه بعلم تحقيق الوثائق ويرجع أصله إلى أواخر الدولة الرومانية ويعود اشتقاقه من الكلمة اليونانية (</a:t>
            </a:r>
            <a:r>
              <a:rPr lang="ar-DZ" sz="3200" b="1" dirty="0" err="1">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دبلون</a:t>
            </a: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وهو فعل معناه يثنى أو يضعف واشنق منه </a:t>
            </a:r>
            <a:r>
              <a:rPr lang="ar-DZ" sz="3200" b="1" dirty="0" err="1">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الإسم</a:t>
            </a: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اليوناني دبلوما ومعناه </a:t>
            </a:r>
            <a:r>
              <a:rPr lang="ar-DZ" sz="3200" b="1" dirty="0" err="1">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الشيىء</a:t>
            </a: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المزدوج </a:t>
            </a:r>
          </a:p>
          <a:p>
            <a:pPr marL="457200" indent="-457200" algn="justLow" rtl="1">
              <a:buFont typeface="Wingdings"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وقد انتقل إلى روما أيام ازدهار الدولة الرومانية واستخدم هناك للدلة على ما يعرف بتذاكر الطريق  وهي مصاريف تعطى لرجال البريد يمنحها الإمبراطورية للفرسان الذين ينقلون بريد الدولة للبلاد المجاورة وكان الشخص الذي يحمل </a:t>
            </a:r>
            <a:r>
              <a:rPr lang="ar-DZ" sz="3200" b="1" dirty="0" err="1">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الدبلوما</a:t>
            </a: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 يتمتع بالحصانة الإمبراطورية </a:t>
            </a:r>
          </a:p>
          <a:p>
            <a:pPr marL="457200" indent="-457200" algn="justLow" rtl="1">
              <a:buFont typeface="Wingdings"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وكانت أغلب الوثائق تخص الإمبراطور والأمراء وكانت أيضا الكلمة تطلق على الإجازات التي تمنح للجنود الذين أتموا الخدمة العسكرية تشريفا لهم.</a:t>
            </a:r>
            <a:endParaRPr lang="fr-FR"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6642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51520" y="188640"/>
            <a:ext cx="8521824" cy="5904656"/>
          </a:xfrm>
        </p:spPr>
        <p:txBody>
          <a:bodyPr>
            <a:normAutofit lnSpcReduction="10000"/>
          </a:bodyPr>
          <a:lstStyle/>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يساعد هذا العلم في دراسة الوثائق والكتابات الرسمية أو شبه الرسمية مثل: الأوامر والقرارات والمراسيم والاتفاقيات والمراسلات السياسية والكتابات التي تتناول عادات الشعوب وأنظمتهم </a:t>
            </a:r>
            <a:r>
              <a:rPr lang="ar-DZ" sz="3200" b="1" dirty="0" err="1">
                <a:latin typeface="Sakkal Majalla" panose="02000000000000000000" pitchFamily="2" charset="-78"/>
                <a:cs typeface="Sakkal Majalla" panose="02000000000000000000" pitchFamily="2" charset="-78"/>
              </a:rPr>
              <a:t>وتقاليديهم</a:t>
            </a:r>
            <a:r>
              <a:rPr lang="ar-DZ" sz="3200" b="1" dirty="0">
                <a:latin typeface="Sakkal Majalla" panose="02000000000000000000" pitchFamily="2" charset="-78"/>
                <a:cs typeface="Sakkal Majalla" panose="02000000000000000000" pitchFamily="2" charset="-78"/>
              </a:rPr>
              <a:t>. </a:t>
            </a:r>
          </a:p>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وبفضل هذا العلم يمكن تعلم الأسلوب والمصطلحات الخاصة بوثائق العصر الذي كتبت فيه ولابد من معرفة نوع المداد المستعمل في الكتابة وتركيبته والأقلام التي كتبت بها، وأنواع الأوراق المستعملة وخصائصها</a:t>
            </a:r>
          </a:p>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ويتم ذلك بواسطة العدسات المكبرة الخاصة، وبواسطة المجهر والتحليل </a:t>
            </a:r>
            <a:r>
              <a:rPr lang="ar-DZ" sz="3200" b="1" dirty="0" err="1">
                <a:latin typeface="Sakkal Majalla" panose="02000000000000000000" pitchFamily="2" charset="-78"/>
                <a:cs typeface="Sakkal Majalla" panose="02000000000000000000" pitchFamily="2" charset="-78"/>
              </a:rPr>
              <a:t>الكميائي</a:t>
            </a:r>
            <a:r>
              <a:rPr lang="ar-DZ" sz="3200" b="1" dirty="0">
                <a:latin typeface="Sakkal Majalla" panose="02000000000000000000" pitchFamily="2" charset="-78"/>
                <a:cs typeface="Sakkal Majalla" panose="02000000000000000000" pitchFamily="2" charset="-78"/>
              </a:rPr>
              <a:t> الذي يمكننا من معرفة عمر الورق</a:t>
            </a:r>
          </a:p>
          <a:p>
            <a:pPr marL="457200" indent="-457200" algn="justLow" rtl="1">
              <a:buFont typeface="Wingdings" pitchFamily="2" charset="2"/>
              <a:buChar char="q"/>
            </a:pPr>
            <a:r>
              <a:rPr lang="ar-DZ" sz="3200" b="1" dirty="0">
                <a:latin typeface="Sakkal Majalla" panose="02000000000000000000" pitchFamily="2" charset="-78"/>
                <a:cs typeface="Sakkal Majalla" panose="02000000000000000000" pitchFamily="2" charset="-78"/>
              </a:rPr>
              <a:t>، وأحيانا يمكن </a:t>
            </a:r>
            <a:r>
              <a:rPr lang="ar-DZ" sz="3200" b="1" dirty="0" err="1">
                <a:latin typeface="Sakkal Majalla" panose="02000000000000000000" pitchFamily="2" charset="-78"/>
                <a:cs typeface="Sakkal Majalla" panose="02000000000000000000" pitchFamily="2" charset="-78"/>
              </a:rPr>
              <a:t>إستعمال</a:t>
            </a:r>
            <a:r>
              <a:rPr lang="ar-DZ" sz="3200" b="1" dirty="0">
                <a:latin typeface="Sakkal Majalla" panose="02000000000000000000" pitchFamily="2" charset="-78"/>
                <a:cs typeface="Sakkal Majalla" panose="02000000000000000000" pitchFamily="2" charset="-78"/>
              </a:rPr>
              <a:t> الأشعة الحمراء والبنفسجية لإظهار الخطوط غير الواضحة ، أو المطموسة ،كل هذا يساعد على التمييز بين الصحيح </a:t>
            </a:r>
            <a:r>
              <a:rPr lang="ar-DZ" sz="3200" b="1" dirty="0" err="1">
                <a:latin typeface="Sakkal Majalla" panose="02000000000000000000" pitchFamily="2" charset="-78"/>
                <a:cs typeface="Sakkal Majalla" panose="02000000000000000000" pitchFamily="2" charset="-78"/>
              </a:rPr>
              <a:t>والمزييف</a:t>
            </a:r>
            <a:r>
              <a:rPr lang="ar-DZ" sz="3200" b="1" dirty="0">
                <a:latin typeface="Sakkal Majalla" panose="02000000000000000000" pitchFamily="2" charset="-78"/>
                <a:cs typeface="Sakkal Majalla" panose="02000000000000000000" pitchFamily="2" charset="-78"/>
              </a:rPr>
              <a:t> .</a:t>
            </a:r>
            <a:endParaRPr lang="fr-FR" sz="3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8083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305800" cy="720080"/>
          </a:xfrm>
        </p:spPr>
        <p:style>
          <a:lnRef idx="0">
            <a:schemeClr val="accent2"/>
          </a:lnRef>
          <a:fillRef idx="3">
            <a:schemeClr val="accent2"/>
          </a:fillRef>
          <a:effectRef idx="3">
            <a:schemeClr val="accent2"/>
          </a:effectRef>
          <a:fontRef idx="minor">
            <a:schemeClr val="lt1"/>
          </a:fontRef>
        </p:style>
        <p:txBody>
          <a:bodyPr>
            <a:normAutofit/>
          </a:bodyPr>
          <a:lstStyle/>
          <a:p>
            <a:pPr algn="ctr" rtl="1"/>
            <a:r>
              <a:rPr lang="ar-DZ" sz="4000" b="1" dirty="0">
                <a:solidFill>
                  <a:schemeClr val="bg1"/>
                </a:solidFill>
                <a:latin typeface="Andalus" pitchFamily="18" charset="-78"/>
                <a:cs typeface="Andalus" pitchFamily="18" charset="-78"/>
              </a:rPr>
              <a:t>علم تحقيق النصوص ( فقه النصوص ) </a:t>
            </a:r>
            <a:r>
              <a:rPr lang="fr-FR" sz="4000" b="1" dirty="0">
                <a:solidFill>
                  <a:schemeClr val="bg1"/>
                </a:solidFill>
                <a:latin typeface="Andalus" pitchFamily="18" charset="-78"/>
                <a:cs typeface="Andalus" pitchFamily="18" charset="-78"/>
              </a:rPr>
              <a:t>PHILOLOGIE</a:t>
            </a:r>
            <a:endParaRPr lang="fr-FR" sz="4000" b="1" dirty="0">
              <a:solidFill>
                <a:schemeClr val="bg1"/>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Sous-titre 2"/>
          <p:cNvSpPr>
            <a:spLocks noGrp="1"/>
          </p:cNvSpPr>
          <p:nvPr>
            <p:ph type="subTitle" idx="1"/>
          </p:nvPr>
        </p:nvSpPr>
        <p:spPr>
          <a:xfrm>
            <a:off x="251520" y="1124744"/>
            <a:ext cx="8521824" cy="4968552"/>
          </a:xfrm>
        </p:spPr>
        <p:txBody>
          <a:bodyPr>
            <a:normAutofit/>
          </a:bodyPr>
          <a:lstStyle/>
          <a:p>
            <a:pPr marL="457200" indent="-457200" algn="justLow" rtl="1">
              <a:buFont typeface="Wingdings"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هذا العلم بما يتضمنه من فروع كعلم المعنى وعلم الدلالة وفقه اللغة ، يمثل أهمية كبيرة في دراسة الوثائق وبواسطته يمكن ترجمة النصوص وتحليلها ، وعلماء اللغة يقررون أن لكل عصر من العصور لغته الخاصة .</a:t>
            </a:r>
          </a:p>
          <a:p>
            <a:pPr marL="457200" indent="-457200" algn="justLow" rtl="1">
              <a:buFont typeface="Wingdings" pitchFamily="2" charset="2"/>
              <a:buChar char="q"/>
            </a:pPr>
            <a:r>
              <a:rPr lang="ar-DZ"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ومعرفة خصائص كل لغة وتطورها يعين على فهم الوثيقة وتحديد المعاني المقصودة للألفاظ التي تحويها. كما يساعد في تقريب نسبة الوثيقة إلى عصر كتابتها إذا كانت غير مؤرخة.</a:t>
            </a:r>
            <a:endParaRPr lang="fr-FR" sz="3200"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2982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346</TotalTime>
  <Words>1433</Words>
  <Application>Microsoft Office PowerPoint</Application>
  <PresentationFormat>On-screen Show (4:3)</PresentationFormat>
  <Paragraphs>80</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Aldhabi</vt:lpstr>
      <vt:lpstr>Andalus</vt:lpstr>
      <vt:lpstr>Arabic Typesetting</vt:lpstr>
      <vt:lpstr>Arial</vt:lpstr>
      <vt:lpstr>Calibri</vt:lpstr>
      <vt:lpstr>Calibri Light</vt:lpstr>
      <vt:lpstr>Sakkal Majalla</vt:lpstr>
      <vt:lpstr>Wingdings</vt:lpstr>
      <vt:lpstr>Office Theme</vt:lpstr>
      <vt:lpstr>كلية العلوم الانسانية والإجتماعية شعبة علــم المكتبــــات والتوثيق</vt:lpstr>
      <vt:lpstr>PowerPoint Presentation</vt:lpstr>
      <vt:lpstr>المقدمة</vt:lpstr>
      <vt:lpstr>علم المخطوطات Codicologie </vt:lpstr>
      <vt:lpstr>علم التوثيق Documentologie </vt:lpstr>
      <vt:lpstr>علم دراسة الأختام Sigiliographie</vt:lpstr>
      <vt:lpstr>علم الديبلوماتيك diplomatiques</vt:lpstr>
      <vt:lpstr>PowerPoint Presentation</vt:lpstr>
      <vt:lpstr>علم تحقيق النصوص ( فقه النصوص ) PHILOLOGIE</vt:lpstr>
      <vt:lpstr>علم الخطوط او الكتابات القديمةPALEOGRAPHIE </vt:lpstr>
      <vt:lpstr>علم دراسة النقوش    EPIGRAPHIE </vt:lpstr>
      <vt:lpstr>علم دراسة النميات Numismatique</vt:lpstr>
      <vt:lpstr>علم دراسة التاريخ</vt:lpstr>
      <vt:lpstr>علم البيبليوغرافيا BIBLIOGRAPHIE </vt:lpstr>
      <vt:lpstr>الخاتمة </vt:lpstr>
      <vt:lpstr>الـببليوغــرافـيا</vt:lpstr>
    </vt:vector>
  </TitlesOfParts>
  <Company>Blue Ocean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المخطوطات Codicologie</dc:title>
  <dc:creator>ghano</dc:creator>
  <cp:lastModifiedBy>Dell</cp:lastModifiedBy>
  <cp:revision>42</cp:revision>
  <dcterms:created xsi:type="dcterms:W3CDTF">2013-02-18T22:24:56Z</dcterms:created>
  <dcterms:modified xsi:type="dcterms:W3CDTF">2023-11-04T22:14:35Z</dcterms:modified>
</cp:coreProperties>
</file>