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96" r:id="rId2"/>
    <p:sldId id="256" r:id="rId3"/>
    <p:sldId id="339" r:id="rId4"/>
    <p:sldId id="340" r:id="rId5"/>
    <p:sldId id="341" r:id="rId6"/>
    <p:sldId id="335" r:id="rId7"/>
    <p:sldId id="319" r:id="rId8"/>
    <p:sldId id="334" r:id="rId9"/>
    <p:sldId id="320" r:id="rId10"/>
    <p:sldId id="336" r:id="rId11"/>
    <p:sldId id="347" r:id="rId12"/>
    <p:sldId id="348" r:id="rId13"/>
    <p:sldId id="272" r:id="rId14"/>
    <p:sldId id="337" r:id="rId15"/>
    <p:sldId id="338" r:id="rId16"/>
    <p:sldId id="322" r:id="rId17"/>
    <p:sldId id="349" r:id="rId18"/>
    <p:sldId id="350" r:id="rId19"/>
    <p:sldId id="324" r:id="rId20"/>
    <p:sldId id="351" r:id="rId21"/>
    <p:sldId id="325" r:id="rId22"/>
    <p:sldId id="328" r:id="rId23"/>
    <p:sldId id="352" r:id="rId24"/>
    <p:sldId id="326" r:id="rId25"/>
    <p:sldId id="345" r:id="rId26"/>
    <p:sldId id="288" r:id="rId27"/>
    <p:sldId id="327" r:id="rId28"/>
    <p:sldId id="342" r:id="rId29"/>
    <p:sldId id="329" r:id="rId30"/>
    <p:sldId id="343" r:id="rId31"/>
    <p:sldId id="330" r:id="rId32"/>
    <p:sldId id="331" r:id="rId33"/>
    <p:sldId id="344" r:id="rId34"/>
    <p:sldId id="332" r:id="rId35"/>
    <p:sldId id="346" r:id="rId36"/>
    <p:sldId id="318" r:id="rId37"/>
    <p:sldId id="279"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98" autoAdjust="0"/>
    <p:restoredTop sz="94660"/>
  </p:normalViewPr>
  <p:slideViewPr>
    <p:cSldViewPr snapToGrid="0">
      <p:cViewPr>
        <p:scale>
          <a:sx n="125" d="100"/>
          <a:sy n="125" d="100"/>
        </p:scale>
        <p:origin x="-528" y="-13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347FCA-7FF9-48ED-AF27-339B2752ED86}" type="doc">
      <dgm:prSet loTypeId="urn:microsoft.com/office/officeart/2005/8/layout/orgChart1" loCatId="hierarchy" qsTypeId="urn:microsoft.com/office/officeart/2005/8/quickstyle/simple1" qsCatId="simple" csTypeId="urn:microsoft.com/office/officeart/2005/8/colors/accent0_2" csCatId="mainScheme" phldr="1"/>
      <dgm:spPr/>
      <dgm:t>
        <a:bodyPr/>
        <a:lstStyle/>
        <a:p>
          <a:endParaRPr lang="en-US"/>
        </a:p>
      </dgm:t>
    </dgm:pt>
    <dgm:pt modelId="{2C96C2FB-9AF5-42E7-A860-BC53337E2742}">
      <dgm:prSet phldrT="[Text]"/>
      <dgm:spPr/>
      <dgm:t>
        <a:bodyPr/>
        <a:lstStyle/>
        <a:p>
          <a:r>
            <a:rPr lang="en-US" b="1" dirty="0"/>
            <a:t>Branches of statistics</a:t>
          </a:r>
        </a:p>
      </dgm:t>
    </dgm:pt>
    <dgm:pt modelId="{B61685F3-B1AE-451A-9DDA-E3388D75CC3C}" type="parTrans" cxnId="{9FE1F29D-8FB5-46AD-8F0F-4B57A0B78E96}">
      <dgm:prSet/>
      <dgm:spPr/>
      <dgm:t>
        <a:bodyPr/>
        <a:lstStyle/>
        <a:p>
          <a:endParaRPr lang="en-US"/>
        </a:p>
      </dgm:t>
    </dgm:pt>
    <dgm:pt modelId="{2DF28706-B7C2-41D9-8F13-FFC12546CDCE}" type="sibTrans" cxnId="{9FE1F29D-8FB5-46AD-8F0F-4B57A0B78E96}">
      <dgm:prSet/>
      <dgm:spPr/>
      <dgm:t>
        <a:bodyPr/>
        <a:lstStyle/>
        <a:p>
          <a:endParaRPr lang="en-US"/>
        </a:p>
      </dgm:t>
    </dgm:pt>
    <dgm:pt modelId="{72615C4F-6150-4E0D-A73F-785C551AF8F5}">
      <dgm:prSet phldrT="[Text]"/>
      <dgm:spPr/>
      <dgm:t>
        <a:bodyPr/>
        <a:lstStyle/>
        <a:p>
          <a:r>
            <a:rPr lang="en-US" dirty="0"/>
            <a:t>Descriptive statistics</a:t>
          </a:r>
        </a:p>
      </dgm:t>
    </dgm:pt>
    <dgm:pt modelId="{CCD083D1-DC83-47E8-B64A-DC283DC42BF8}" type="parTrans" cxnId="{60BCBB00-2830-4231-B0ED-10C7DA40A398}">
      <dgm:prSet/>
      <dgm:spPr/>
      <dgm:t>
        <a:bodyPr/>
        <a:lstStyle/>
        <a:p>
          <a:endParaRPr lang="en-US"/>
        </a:p>
      </dgm:t>
    </dgm:pt>
    <dgm:pt modelId="{B7B4732B-8FAE-4ADF-BA89-DE97371C984F}" type="sibTrans" cxnId="{60BCBB00-2830-4231-B0ED-10C7DA40A398}">
      <dgm:prSet/>
      <dgm:spPr/>
      <dgm:t>
        <a:bodyPr/>
        <a:lstStyle/>
        <a:p>
          <a:endParaRPr lang="en-US"/>
        </a:p>
      </dgm:t>
    </dgm:pt>
    <dgm:pt modelId="{E6133FEB-789D-4402-9071-00B04973C2BF}">
      <dgm:prSet phldrT="[Text]"/>
      <dgm:spPr/>
      <dgm:t>
        <a:bodyPr/>
        <a:lstStyle/>
        <a:p>
          <a:r>
            <a:rPr lang="en-US" dirty="0"/>
            <a:t>Inferential statistics</a:t>
          </a:r>
        </a:p>
      </dgm:t>
    </dgm:pt>
    <dgm:pt modelId="{486B7BA9-E2E9-4677-9E62-9DA3E5A3FF05}" type="parTrans" cxnId="{93D52715-4A77-48D2-BF16-FBC1DA2844C3}">
      <dgm:prSet/>
      <dgm:spPr/>
      <dgm:t>
        <a:bodyPr/>
        <a:lstStyle/>
        <a:p>
          <a:endParaRPr lang="en-US"/>
        </a:p>
      </dgm:t>
    </dgm:pt>
    <dgm:pt modelId="{A9428DB3-AB20-4B3D-A422-21173AACF601}" type="sibTrans" cxnId="{93D52715-4A77-48D2-BF16-FBC1DA2844C3}">
      <dgm:prSet/>
      <dgm:spPr/>
      <dgm:t>
        <a:bodyPr/>
        <a:lstStyle/>
        <a:p>
          <a:endParaRPr lang="en-US"/>
        </a:p>
      </dgm:t>
    </dgm:pt>
    <dgm:pt modelId="{BE4BFC6E-A61B-4F88-93C3-395F046600A1}" type="pres">
      <dgm:prSet presAssocID="{9E347FCA-7FF9-48ED-AF27-339B2752ED86}" presName="hierChild1" presStyleCnt="0">
        <dgm:presLayoutVars>
          <dgm:orgChart val="1"/>
          <dgm:chPref val="1"/>
          <dgm:dir/>
          <dgm:animOne val="branch"/>
          <dgm:animLvl val="lvl"/>
          <dgm:resizeHandles/>
        </dgm:presLayoutVars>
      </dgm:prSet>
      <dgm:spPr/>
    </dgm:pt>
    <dgm:pt modelId="{09BE24E9-6524-42D0-B52C-B0D4E1A4CD96}" type="pres">
      <dgm:prSet presAssocID="{2C96C2FB-9AF5-42E7-A860-BC53337E2742}" presName="hierRoot1" presStyleCnt="0">
        <dgm:presLayoutVars>
          <dgm:hierBranch val="init"/>
        </dgm:presLayoutVars>
      </dgm:prSet>
      <dgm:spPr/>
    </dgm:pt>
    <dgm:pt modelId="{838C5E6E-7AD0-4C74-A476-2669917A77E5}" type="pres">
      <dgm:prSet presAssocID="{2C96C2FB-9AF5-42E7-A860-BC53337E2742}" presName="rootComposite1" presStyleCnt="0"/>
      <dgm:spPr/>
    </dgm:pt>
    <dgm:pt modelId="{4FC62505-8D29-4C95-8BF7-C59B37A1D625}" type="pres">
      <dgm:prSet presAssocID="{2C96C2FB-9AF5-42E7-A860-BC53337E2742}" presName="rootText1" presStyleLbl="node0" presStyleIdx="0" presStyleCnt="1">
        <dgm:presLayoutVars>
          <dgm:chPref val="3"/>
        </dgm:presLayoutVars>
      </dgm:prSet>
      <dgm:spPr/>
    </dgm:pt>
    <dgm:pt modelId="{AE56E43B-0921-4294-AF91-970B1807538E}" type="pres">
      <dgm:prSet presAssocID="{2C96C2FB-9AF5-42E7-A860-BC53337E2742}" presName="rootConnector1" presStyleLbl="node1" presStyleIdx="0" presStyleCnt="0"/>
      <dgm:spPr/>
    </dgm:pt>
    <dgm:pt modelId="{B0D61103-6D35-4BB2-85CE-065EFFC2B740}" type="pres">
      <dgm:prSet presAssocID="{2C96C2FB-9AF5-42E7-A860-BC53337E2742}" presName="hierChild2" presStyleCnt="0"/>
      <dgm:spPr/>
    </dgm:pt>
    <dgm:pt modelId="{B6BB444D-6BC3-46EE-9365-E191D5B4D4D9}" type="pres">
      <dgm:prSet presAssocID="{CCD083D1-DC83-47E8-B64A-DC283DC42BF8}" presName="Name37" presStyleLbl="parChTrans1D2" presStyleIdx="0" presStyleCnt="2"/>
      <dgm:spPr/>
    </dgm:pt>
    <dgm:pt modelId="{030305E8-CE56-4278-9D46-1924C5BF3A83}" type="pres">
      <dgm:prSet presAssocID="{72615C4F-6150-4E0D-A73F-785C551AF8F5}" presName="hierRoot2" presStyleCnt="0">
        <dgm:presLayoutVars>
          <dgm:hierBranch val="init"/>
        </dgm:presLayoutVars>
      </dgm:prSet>
      <dgm:spPr/>
    </dgm:pt>
    <dgm:pt modelId="{B0A14AFA-F1D9-4EA1-80EF-9B8214B0CFA6}" type="pres">
      <dgm:prSet presAssocID="{72615C4F-6150-4E0D-A73F-785C551AF8F5}" presName="rootComposite" presStyleCnt="0"/>
      <dgm:spPr/>
    </dgm:pt>
    <dgm:pt modelId="{36D1FD48-0A22-4C52-BD09-D4DDD45BE161}" type="pres">
      <dgm:prSet presAssocID="{72615C4F-6150-4E0D-A73F-785C551AF8F5}" presName="rootText" presStyleLbl="node2" presStyleIdx="0" presStyleCnt="2">
        <dgm:presLayoutVars>
          <dgm:chPref val="3"/>
        </dgm:presLayoutVars>
      </dgm:prSet>
      <dgm:spPr/>
    </dgm:pt>
    <dgm:pt modelId="{7B74CE6F-E194-45DC-AA36-2906C4A2C379}" type="pres">
      <dgm:prSet presAssocID="{72615C4F-6150-4E0D-A73F-785C551AF8F5}" presName="rootConnector" presStyleLbl="node2" presStyleIdx="0" presStyleCnt="2"/>
      <dgm:spPr/>
    </dgm:pt>
    <dgm:pt modelId="{99B64FC8-D96C-41D3-91BD-2FB08E3D6E60}" type="pres">
      <dgm:prSet presAssocID="{72615C4F-6150-4E0D-A73F-785C551AF8F5}" presName="hierChild4" presStyleCnt="0"/>
      <dgm:spPr/>
    </dgm:pt>
    <dgm:pt modelId="{F4C24B49-119D-4947-955B-CF365E9E4DE3}" type="pres">
      <dgm:prSet presAssocID="{72615C4F-6150-4E0D-A73F-785C551AF8F5}" presName="hierChild5" presStyleCnt="0"/>
      <dgm:spPr/>
    </dgm:pt>
    <dgm:pt modelId="{EE38734A-117A-47BF-89DE-0D04C6CF9CF0}" type="pres">
      <dgm:prSet presAssocID="{486B7BA9-E2E9-4677-9E62-9DA3E5A3FF05}" presName="Name37" presStyleLbl="parChTrans1D2" presStyleIdx="1" presStyleCnt="2"/>
      <dgm:spPr/>
    </dgm:pt>
    <dgm:pt modelId="{7B28281D-335F-4A0C-AC93-DE2C302DEC3C}" type="pres">
      <dgm:prSet presAssocID="{E6133FEB-789D-4402-9071-00B04973C2BF}" presName="hierRoot2" presStyleCnt="0">
        <dgm:presLayoutVars>
          <dgm:hierBranch val="init"/>
        </dgm:presLayoutVars>
      </dgm:prSet>
      <dgm:spPr/>
    </dgm:pt>
    <dgm:pt modelId="{9719EA89-393B-4A80-9AA9-0531A3F6EF52}" type="pres">
      <dgm:prSet presAssocID="{E6133FEB-789D-4402-9071-00B04973C2BF}" presName="rootComposite" presStyleCnt="0"/>
      <dgm:spPr/>
    </dgm:pt>
    <dgm:pt modelId="{D1934DA5-2468-4132-9C05-AC1009DDB8EB}" type="pres">
      <dgm:prSet presAssocID="{E6133FEB-789D-4402-9071-00B04973C2BF}" presName="rootText" presStyleLbl="node2" presStyleIdx="1" presStyleCnt="2">
        <dgm:presLayoutVars>
          <dgm:chPref val="3"/>
        </dgm:presLayoutVars>
      </dgm:prSet>
      <dgm:spPr/>
    </dgm:pt>
    <dgm:pt modelId="{54B270A3-89C6-4BFF-AD95-D5BA4FD08066}" type="pres">
      <dgm:prSet presAssocID="{E6133FEB-789D-4402-9071-00B04973C2BF}" presName="rootConnector" presStyleLbl="node2" presStyleIdx="1" presStyleCnt="2"/>
      <dgm:spPr/>
    </dgm:pt>
    <dgm:pt modelId="{09B74824-86BE-483F-BE29-CB608C43C5E1}" type="pres">
      <dgm:prSet presAssocID="{E6133FEB-789D-4402-9071-00B04973C2BF}" presName="hierChild4" presStyleCnt="0"/>
      <dgm:spPr/>
    </dgm:pt>
    <dgm:pt modelId="{B74ABB0A-2E7A-44B9-9871-F73EBCFE5E42}" type="pres">
      <dgm:prSet presAssocID="{E6133FEB-789D-4402-9071-00B04973C2BF}" presName="hierChild5" presStyleCnt="0"/>
      <dgm:spPr/>
    </dgm:pt>
    <dgm:pt modelId="{9BFCDFA3-BDDC-43E1-9723-DBAA2A33E120}" type="pres">
      <dgm:prSet presAssocID="{2C96C2FB-9AF5-42E7-A860-BC53337E2742}" presName="hierChild3" presStyleCnt="0"/>
      <dgm:spPr/>
    </dgm:pt>
  </dgm:ptLst>
  <dgm:cxnLst>
    <dgm:cxn modelId="{60BCBB00-2830-4231-B0ED-10C7DA40A398}" srcId="{2C96C2FB-9AF5-42E7-A860-BC53337E2742}" destId="{72615C4F-6150-4E0D-A73F-785C551AF8F5}" srcOrd="0" destOrd="0" parTransId="{CCD083D1-DC83-47E8-B64A-DC283DC42BF8}" sibTransId="{B7B4732B-8FAE-4ADF-BA89-DE97371C984F}"/>
    <dgm:cxn modelId="{93D52715-4A77-48D2-BF16-FBC1DA2844C3}" srcId="{2C96C2FB-9AF5-42E7-A860-BC53337E2742}" destId="{E6133FEB-789D-4402-9071-00B04973C2BF}" srcOrd="1" destOrd="0" parTransId="{486B7BA9-E2E9-4677-9E62-9DA3E5A3FF05}" sibTransId="{A9428DB3-AB20-4B3D-A422-21173AACF601}"/>
    <dgm:cxn modelId="{7DD09F1F-55AC-43B4-9541-D49791639E11}" type="presOf" srcId="{E6133FEB-789D-4402-9071-00B04973C2BF}" destId="{54B270A3-89C6-4BFF-AD95-D5BA4FD08066}" srcOrd="1" destOrd="0" presId="urn:microsoft.com/office/officeart/2005/8/layout/orgChart1"/>
    <dgm:cxn modelId="{25E00A3C-A2F4-461B-9146-F6B81B40F81F}" type="presOf" srcId="{E6133FEB-789D-4402-9071-00B04973C2BF}" destId="{D1934DA5-2468-4132-9C05-AC1009DDB8EB}" srcOrd="0" destOrd="0" presId="urn:microsoft.com/office/officeart/2005/8/layout/orgChart1"/>
    <dgm:cxn modelId="{E59F1F4F-46E4-4E61-B701-D421EBD1B322}" type="presOf" srcId="{2C96C2FB-9AF5-42E7-A860-BC53337E2742}" destId="{4FC62505-8D29-4C95-8BF7-C59B37A1D625}" srcOrd="0" destOrd="0" presId="urn:microsoft.com/office/officeart/2005/8/layout/orgChart1"/>
    <dgm:cxn modelId="{D80B0051-5EE6-4967-9CBB-025E81E68EBA}" type="presOf" srcId="{486B7BA9-E2E9-4677-9E62-9DA3E5A3FF05}" destId="{EE38734A-117A-47BF-89DE-0D04C6CF9CF0}" srcOrd="0" destOrd="0" presId="urn:microsoft.com/office/officeart/2005/8/layout/orgChart1"/>
    <dgm:cxn modelId="{3B94178F-5712-4025-BBBD-25D1B292E853}" type="presOf" srcId="{2C96C2FB-9AF5-42E7-A860-BC53337E2742}" destId="{AE56E43B-0921-4294-AF91-970B1807538E}" srcOrd="1" destOrd="0" presId="urn:microsoft.com/office/officeart/2005/8/layout/orgChart1"/>
    <dgm:cxn modelId="{B3E4C492-ECD6-4B35-8C51-8CF849873AA1}" type="presOf" srcId="{72615C4F-6150-4E0D-A73F-785C551AF8F5}" destId="{7B74CE6F-E194-45DC-AA36-2906C4A2C379}" srcOrd="1" destOrd="0" presId="urn:microsoft.com/office/officeart/2005/8/layout/orgChart1"/>
    <dgm:cxn modelId="{9FE1F29D-8FB5-46AD-8F0F-4B57A0B78E96}" srcId="{9E347FCA-7FF9-48ED-AF27-339B2752ED86}" destId="{2C96C2FB-9AF5-42E7-A860-BC53337E2742}" srcOrd="0" destOrd="0" parTransId="{B61685F3-B1AE-451A-9DDA-E3388D75CC3C}" sibTransId="{2DF28706-B7C2-41D9-8F13-FFC12546CDCE}"/>
    <dgm:cxn modelId="{65F781AB-63A6-4318-8E98-32E8D3904983}" type="presOf" srcId="{CCD083D1-DC83-47E8-B64A-DC283DC42BF8}" destId="{B6BB444D-6BC3-46EE-9365-E191D5B4D4D9}" srcOrd="0" destOrd="0" presId="urn:microsoft.com/office/officeart/2005/8/layout/orgChart1"/>
    <dgm:cxn modelId="{16F28FD3-BF76-4B1A-B70C-25805DF01EEA}" type="presOf" srcId="{72615C4F-6150-4E0D-A73F-785C551AF8F5}" destId="{36D1FD48-0A22-4C52-BD09-D4DDD45BE161}" srcOrd="0" destOrd="0" presId="urn:microsoft.com/office/officeart/2005/8/layout/orgChart1"/>
    <dgm:cxn modelId="{A73159E4-AC2A-4821-9743-BB0F31818352}" type="presOf" srcId="{9E347FCA-7FF9-48ED-AF27-339B2752ED86}" destId="{BE4BFC6E-A61B-4F88-93C3-395F046600A1}" srcOrd="0" destOrd="0" presId="urn:microsoft.com/office/officeart/2005/8/layout/orgChart1"/>
    <dgm:cxn modelId="{9CBFBF5D-402C-4CDE-920F-F7F0626C4A2F}" type="presParOf" srcId="{BE4BFC6E-A61B-4F88-93C3-395F046600A1}" destId="{09BE24E9-6524-42D0-B52C-B0D4E1A4CD96}" srcOrd="0" destOrd="0" presId="urn:microsoft.com/office/officeart/2005/8/layout/orgChart1"/>
    <dgm:cxn modelId="{6E2A0734-E82F-4DCF-9316-B4E903660BAF}" type="presParOf" srcId="{09BE24E9-6524-42D0-B52C-B0D4E1A4CD96}" destId="{838C5E6E-7AD0-4C74-A476-2669917A77E5}" srcOrd="0" destOrd="0" presId="urn:microsoft.com/office/officeart/2005/8/layout/orgChart1"/>
    <dgm:cxn modelId="{A179C2E7-AC57-4F56-AB07-CC7900AE2FED}" type="presParOf" srcId="{838C5E6E-7AD0-4C74-A476-2669917A77E5}" destId="{4FC62505-8D29-4C95-8BF7-C59B37A1D625}" srcOrd="0" destOrd="0" presId="urn:microsoft.com/office/officeart/2005/8/layout/orgChart1"/>
    <dgm:cxn modelId="{051A49DD-2D1C-45BD-830C-0C744DEE7C85}" type="presParOf" srcId="{838C5E6E-7AD0-4C74-A476-2669917A77E5}" destId="{AE56E43B-0921-4294-AF91-970B1807538E}" srcOrd="1" destOrd="0" presId="urn:microsoft.com/office/officeart/2005/8/layout/orgChart1"/>
    <dgm:cxn modelId="{A24CCAFD-0719-4CEE-983E-ED9DCA88AB5D}" type="presParOf" srcId="{09BE24E9-6524-42D0-B52C-B0D4E1A4CD96}" destId="{B0D61103-6D35-4BB2-85CE-065EFFC2B740}" srcOrd="1" destOrd="0" presId="urn:microsoft.com/office/officeart/2005/8/layout/orgChart1"/>
    <dgm:cxn modelId="{209CFDEB-29D7-4CB6-AB66-031C3E49AE95}" type="presParOf" srcId="{B0D61103-6D35-4BB2-85CE-065EFFC2B740}" destId="{B6BB444D-6BC3-46EE-9365-E191D5B4D4D9}" srcOrd="0" destOrd="0" presId="urn:microsoft.com/office/officeart/2005/8/layout/orgChart1"/>
    <dgm:cxn modelId="{402103AC-CBEE-476F-9C43-B942BCA0B820}" type="presParOf" srcId="{B0D61103-6D35-4BB2-85CE-065EFFC2B740}" destId="{030305E8-CE56-4278-9D46-1924C5BF3A83}" srcOrd="1" destOrd="0" presId="urn:microsoft.com/office/officeart/2005/8/layout/orgChart1"/>
    <dgm:cxn modelId="{29FCA1C8-4337-4D64-9F9B-65746B4D9806}" type="presParOf" srcId="{030305E8-CE56-4278-9D46-1924C5BF3A83}" destId="{B0A14AFA-F1D9-4EA1-80EF-9B8214B0CFA6}" srcOrd="0" destOrd="0" presId="urn:microsoft.com/office/officeart/2005/8/layout/orgChart1"/>
    <dgm:cxn modelId="{1C32254B-B3BD-4F5B-8B0C-073E19BC3121}" type="presParOf" srcId="{B0A14AFA-F1D9-4EA1-80EF-9B8214B0CFA6}" destId="{36D1FD48-0A22-4C52-BD09-D4DDD45BE161}" srcOrd="0" destOrd="0" presId="urn:microsoft.com/office/officeart/2005/8/layout/orgChart1"/>
    <dgm:cxn modelId="{2ACFB2A6-5582-409E-8B1D-8013ADE0C7D9}" type="presParOf" srcId="{B0A14AFA-F1D9-4EA1-80EF-9B8214B0CFA6}" destId="{7B74CE6F-E194-45DC-AA36-2906C4A2C379}" srcOrd="1" destOrd="0" presId="urn:microsoft.com/office/officeart/2005/8/layout/orgChart1"/>
    <dgm:cxn modelId="{B5D926B1-EAE5-4030-9506-85FFD50B26CB}" type="presParOf" srcId="{030305E8-CE56-4278-9D46-1924C5BF3A83}" destId="{99B64FC8-D96C-41D3-91BD-2FB08E3D6E60}" srcOrd="1" destOrd="0" presId="urn:microsoft.com/office/officeart/2005/8/layout/orgChart1"/>
    <dgm:cxn modelId="{42F5CD8B-B77D-4A58-8827-BDFD67160F20}" type="presParOf" srcId="{030305E8-CE56-4278-9D46-1924C5BF3A83}" destId="{F4C24B49-119D-4947-955B-CF365E9E4DE3}" srcOrd="2" destOrd="0" presId="urn:microsoft.com/office/officeart/2005/8/layout/orgChart1"/>
    <dgm:cxn modelId="{B6A5D84D-28A9-4852-895E-62E51CC7B26B}" type="presParOf" srcId="{B0D61103-6D35-4BB2-85CE-065EFFC2B740}" destId="{EE38734A-117A-47BF-89DE-0D04C6CF9CF0}" srcOrd="2" destOrd="0" presId="urn:microsoft.com/office/officeart/2005/8/layout/orgChart1"/>
    <dgm:cxn modelId="{404DA96E-A01D-4945-ADB2-B5F1BC2438ED}" type="presParOf" srcId="{B0D61103-6D35-4BB2-85CE-065EFFC2B740}" destId="{7B28281D-335F-4A0C-AC93-DE2C302DEC3C}" srcOrd="3" destOrd="0" presId="urn:microsoft.com/office/officeart/2005/8/layout/orgChart1"/>
    <dgm:cxn modelId="{8B403411-A765-4F59-807F-48CE8D0D9D61}" type="presParOf" srcId="{7B28281D-335F-4A0C-AC93-DE2C302DEC3C}" destId="{9719EA89-393B-4A80-9AA9-0531A3F6EF52}" srcOrd="0" destOrd="0" presId="urn:microsoft.com/office/officeart/2005/8/layout/orgChart1"/>
    <dgm:cxn modelId="{08EE0C8A-EC61-4086-B4D5-C4991712A065}" type="presParOf" srcId="{9719EA89-393B-4A80-9AA9-0531A3F6EF52}" destId="{D1934DA5-2468-4132-9C05-AC1009DDB8EB}" srcOrd="0" destOrd="0" presId="urn:microsoft.com/office/officeart/2005/8/layout/orgChart1"/>
    <dgm:cxn modelId="{0D7E6DF4-6C99-4A57-8817-3695B8C75665}" type="presParOf" srcId="{9719EA89-393B-4A80-9AA9-0531A3F6EF52}" destId="{54B270A3-89C6-4BFF-AD95-D5BA4FD08066}" srcOrd="1" destOrd="0" presId="urn:microsoft.com/office/officeart/2005/8/layout/orgChart1"/>
    <dgm:cxn modelId="{49545E36-AD99-4717-8DE1-FC4A5A32A12A}" type="presParOf" srcId="{7B28281D-335F-4A0C-AC93-DE2C302DEC3C}" destId="{09B74824-86BE-483F-BE29-CB608C43C5E1}" srcOrd="1" destOrd="0" presId="urn:microsoft.com/office/officeart/2005/8/layout/orgChart1"/>
    <dgm:cxn modelId="{302F9E93-2AF4-4A4A-9C48-462408D39FE6}" type="presParOf" srcId="{7B28281D-335F-4A0C-AC93-DE2C302DEC3C}" destId="{B74ABB0A-2E7A-44B9-9871-F73EBCFE5E42}" srcOrd="2" destOrd="0" presId="urn:microsoft.com/office/officeart/2005/8/layout/orgChart1"/>
    <dgm:cxn modelId="{1A11BBBF-25A9-441D-8632-B818435DE40F}" type="presParOf" srcId="{09BE24E9-6524-42D0-B52C-B0D4E1A4CD96}" destId="{9BFCDFA3-BDDC-43E1-9723-DBAA2A33E12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38734A-117A-47BF-89DE-0D04C6CF9CF0}">
      <dsp:nvSpPr>
        <dsp:cNvPr id="0" name=""/>
        <dsp:cNvSpPr/>
      </dsp:nvSpPr>
      <dsp:spPr>
        <a:xfrm>
          <a:off x="5257800" y="1798278"/>
          <a:ext cx="2174490" cy="754781"/>
        </a:xfrm>
        <a:custGeom>
          <a:avLst/>
          <a:gdLst/>
          <a:ahLst/>
          <a:cxnLst/>
          <a:rect l="0" t="0" r="0" b="0"/>
          <a:pathLst>
            <a:path>
              <a:moveTo>
                <a:pt x="0" y="0"/>
              </a:moveTo>
              <a:lnTo>
                <a:pt x="0" y="377390"/>
              </a:lnTo>
              <a:lnTo>
                <a:pt x="2174490" y="377390"/>
              </a:lnTo>
              <a:lnTo>
                <a:pt x="2174490" y="754781"/>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BB444D-6BC3-46EE-9365-E191D5B4D4D9}">
      <dsp:nvSpPr>
        <dsp:cNvPr id="0" name=""/>
        <dsp:cNvSpPr/>
      </dsp:nvSpPr>
      <dsp:spPr>
        <a:xfrm>
          <a:off x="3083309" y="1798278"/>
          <a:ext cx="2174490" cy="754781"/>
        </a:xfrm>
        <a:custGeom>
          <a:avLst/>
          <a:gdLst/>
          <a:ahLst/>
          <a:cxnLst/>
          <a:rect l="0" t="0" r="0" b="0"/>
          <a:pathLst>
            <a:path>
              <a:moveTo>
                <a:pt x="2174490" y="0"/>
              </a:moveTo>
              <a:lnTo>
                <a:pt x="2174490" y="377390"/>
              </a:lnTo>
              <a:lnTo>
                <a:pt x="0" y="377390"/>
              </a:lnTo>
              <a:lnTo>
                <a:pt x="0" y="754781"/>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FC62505-8D29-4C95-8BF7-C59B37A1D625}">
      <dsp:nvSpPr>
        <dsp:cNvPr id="0" name=""/>
        <dsp:cNvSpPr/>
      </dsp:nvSpPr>
      <dsp:spPr>
        <a:xfrm>
          <a:off x="3460700" y="1178"/>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b="1" kern="1200" dirty="0"/>
            <a:t>Branches of statistics</a:t>
          </a:r>
        </a:p>
      </dsp:txBody>
      <dsp:txXfrm>
        <a:off x="3460700" y="1178"/>
        <a:ext cx="3594199" cy="1797099"/>
      </dsp:txXfrm>
    </dsp:sp>
    <dsp:sp modelId="{36D1FD48-0A22-4C52-BD09-D4DDD45BE161}">
      <dsp:nvSpPr>
        <dsp:cNvPr id="0" name=""/>
        <dsp:cNvSpPr/>
      </dsp:nvSpPr>
      <dsp:spPr>
        <a:xfrm>
          <a:off x="1286209" y="2553059"/>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kern="1200" dirty="0"/>
            <a:t>Descriptive statistics</a:t>
          </a:r>
        </a:p>
      </dsp:txBody>
      <dsp:txXfrm>
        <a:off x="1286209" y="2553059"/>
        <a:ext cx="3594199" cy="1797099"/>
      </dsp:txXfrm>
    </dsp:sp>
    <dsp:sp modelId="{D1934DA5-2468-4132-9C05-AC1009DDB8EB}">
      <dsp:nvSpPr>
        <dsp:cNvPr id="0" name=""/>
        <dsp:cNvSpPr/>
      </dsp:nvSpPr>
      <dsp:spPr>
        <a:xfrm>
          <a:off x="5635190" y="2553059"/>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kern="1200" dirty="0"/>
            <a:t>Inferential statistics</a:t>
          </a:r>
        </a:p>
      </dsp:txBody>
      <dsp:txXfrm>
        <a:off x="5635190" y="2553059"/>
        <a:ext cx="3594199" cy="179709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24CBBB-4CEC-40CB-BE30-9918CDC36F37}" type="datetimeFigureOut">
              <a:rPr lang="en-US" smtClean="0"/>
              <a:t>10/26/2023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D4C2C-A65F-477A-B619-95B19E5D399D}" type="slidenum">
              <a:rPr lang="en-US" smtClean="0"/>
              <a:t>‹#›</a:t>
            </a:fld>
            <a:endParaRPr lang="en-US"/>
          </a:p>
        </p:txBody>
      </p:sp>
    </p:spTree>
    <p:extLst>
      <p:ext uri="{BB962C8B-B14F-4D97-AF65-F5344CB8AC3E}">
        <p14:creationId xmlns:p14="http://schemas.microsoft.com/office/powerpoint/2010/main" val="3338081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5DCC9-84FC-3A64-72E1-065937634F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C1C16C-A202-70E6-5E5A-896B251B09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8C708C-4F59-8EE2-C7C4-636A5352B240}"/>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5" name="Footer Placeholder 4">
            <a:extLst>
              <a:ext uri="{FF2B5EF4-FFF2-40B4-BE49-F238E27FC236}">
                <a16:creationId xmlns:a16="http://schemas.microsoft.com/office/drawing/2014/main" id="{7C3FB459-C5ED-5743-74C5-7477BBE4A7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C70A34-C35D-C848-5ADD-1BB0131D3259}"/>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1285165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673BC-08BD-56A6-C40D-54F3901531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BA49-191D-0D45-B414-9C5904C332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71878C-0BA7-93B9-08CE-4DDA99F91207}"/>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5" name="Footer Placeholder 4">
            <a:extLst>
              <a:ext uri="{FF2B5EF4-FFF2-40B4-BE49-F238E27FC236}">
                <a16:creationId xmlns:a16="http://schemas.microsoft.com/office/drawing/2014/main" id="{8D0B9F1A-516A-6BCE-F03D-FE2DCB9FA4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ACD09-E255-8D5E-BF87-C6E30914EAC3}"/>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418262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5282C9-95DB-92DE-DB63-EBFC53EEC8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85E3E5-225F-7E03-60A7-BC93DC5CBC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51767D-6659-0AB3-3F3A-EB6BDCCFD670}"/>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5" name="Footer Placeholder 4">
            <a:extLst>
              <a:ext uri="{FF2B5EF4-FFF2-40B4-BE49-F238E27FC236}">
                <a16:creationId xmlns:a16="http://schemas.microsoft.com/office/drawing/2014/main" id="{08F6FB03-D584-5CAD-A566-4BBB4C886C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803394-3070-E625-8FF2-2F3477406597}"/>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498352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FCAF8-F198-F64E-5C56-F64301E8EB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3E0185-D9FC-A9D1-FA0C-3E58E4F02C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FEF679-14DA-1A85-8E0F-853E73A96DFB}"/>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5" name="Footer Placeholder 4">
            <a:extLst>
              <a:ext uri="{FF2B5EF4-FFF2-40B4-BE49-F238E27FC236}">
                <a16:creationId xmlns:a16="http://schemas.microsoft.com/office/drawing/2014/main" id="{342C8365-8523-9E65-9773-C9BD66C105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90093D-00F0-B163-1143-CE9BF7251787}"/>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921234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3CE9F-A0B2-72BC-38F7-B69E87BDB9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A789A7-43A3-5FB0-4C6F-FBDF291702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4568A-9C34-ED92-C34C-21353AEBA069}"/>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5" name="Footer Placeholder 4">
            <a:extLst>
              <a:ext uri="{FF2B5EF4-FFF2-40B4-BE49-F238E27FC236}">
                <a16:creationId xmlns:a16="http://schemas.microsoft.com/office/drawing/2014/main" id="{17764418-2C28-FCDD-C0F5-7DEF885FBD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519E1-07AE-CE41-2C3B-40918E998E9C}"/>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538937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D4413-174E-4D51-84BE-3F1A584769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0972A9-DEAF-45E2-B2DC-31D6406CC8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5D753-DFE5-6611-DC49-879A5C2DC3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080D7F-744C-476B-40A6-2844114818CE}"/>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6" name="Footer Placeholder 5">
            <a:extLst>
              <a:ext uri="{FF2B5EF4-FFF2-40B4-BE49-F238E27FC236}">
                <a16:creationId xmlns:a16="http://schemas.microsoft.com/office/drawing/2014/main" id="{DF404B53-6E31-23D6-18A5-0370CB7F67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DFBD2B-4121-5C16-F5AB-D99EF54904D8}"/>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1236428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AE04A-CCDF-4681-52B3-6C5ABBFF68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600687-429C-30F1-A659-BFDA18BC09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2B991E-C0BC-24EE-CAA6-02A51DD18E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C9CDB8-B5E1-1EF3-3810-67CE6B4DB2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1E7FD1-ADC9-624D-523D-AA7E414EFA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8AFF5D-CCE4-E63E-CE8E-0A21DE64FBDB}"/>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8" name="Footer Placeholder 7">
            <a:extLst>
              <a:ext uri="{FF2B5EF4-FFF2-40B4-BE49-F238E27FC236}">
                <a16:creationId xmlns:a16="http://schemas.microsoft.com/office/drawing/2014/main" id="{1A9958AA-E35C-192D-DB69-97B1CA3550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C86EB2-04C9-F6A8-77E1-644DFF877238}"/>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880044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0365D-3FAC-F2BB-0531-9CE45AC9A6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3BA261-2535-C0CC-4E00-109C9FEFBF42}"/>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4" name="Footer Placeholder 3">
            <a:extLst>
              <a:ext uri="{FF2B5EF4-FFF2-40B4-BE49-F238E27FC236}">
                <a16:creationId xmlns:a16="http://schemas.microsoft.com/office/drawing/2014/main" id="{5CF63C23-2100-0013-16B9-7048DA66C7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3B9B5B-6FD1-6D67-BDEB-64C22403FD1A}"/>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474676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7928FD-D709-B93D-E1A5-38CABFAA8779}"/>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3" name="Footer Placeholder 2">
            <a:extLst>
              <a:ext uri="{FF2B5EF4-FFF2-40B4-BE49-F238E27FC236}">
                <a16:creationId xmlns:a16="http://schemas.microsoft.com/office/drawing/2014/main" id="{183A075C-880F-0D4B-EE05-7F6B5970AC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1F79A2-27FE-6AB1-ECEC-5752B4D3DFAE}"/>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762554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68D94-3530-0616-8322-EBA024EF99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5DFAA2-0689-DC76-A7EC-D3E807F83B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432924-07D1-1BFB-E7C2-16A2DAE6C3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1A0FB6-ECE2-EBD8-DA04-DCDA0107CA0E}"/>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6" name="Footer Placeholder 5">
            <a:extLst>
              <a:ext uri="{FF2B5EF4-FFF2-40B4-BE49-F238E27FC236}">
                <a16:creationId xmlns:a16="http://schemas.microsoft.com/office/drawing/2014/main" id="{FF544006-52F2-460B-7079-B077AEBBC5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2B75CE-5021-F3CD-4849-9FFA15D6C775}"/>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435931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02CA0-FDBE-2FC2-A7B8-97329407B5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C291F9-3F3D-995B-1680-390723251F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EDDDEC-118A-94F7-7E7E-9392D3560A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878134-B38B-47F8-1260-15F3558974DA}"/>
              </a:ext>
            </a:extLst>
          </p:cNvPr>
          <p:cNvSpPr>
            <a:spLocks noGrp="1"/>
          </p:cNvSpPr>
          <p:nvPr>
            <p:ph type="dt" sz="half" idx="10"/>
          </p:nvPr>
        </p:nvSpPr>
        <p:spPr/>
        <p:txBody>
          <a:bodyPr/>
          <a:lstStyle/>
          <a:p>
            <a:fld id="{E93F9E7C-32FE-47F6-8C26-5202CFB6440B}" type="datetimeFigureOut">
              <a:rPr lang="en-US" smtClean="0"/>
              <a:t>10/26/2023</a:t>
            </a:fld>
            <a:endParaRPr lang="en-US"/>
          </a:p>
        </p:txBody>
      </p:sp>
      <p:sp>
        <p:nvSpPr>
          <p:cNvPr id="6" name="Footer Placeholder 5">
            <a:extLst>
              <a:ext uri="{FF2B5EF4-FFF2-40B4-BE49-F238E27FC236}">
                <a16:creationId xmlns:a16="http://schemas.microsoft.com/office/drawing/2014/main" id="{1F592274-4507-64A4-2D9D-B376DAC4C2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37BDD9-D004-3357-2773-7601A3FFEE04}"/>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822947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1ECA9C-D489-286C-9E75-DBA5B83B11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A85C0AB-6B1D-806A-76DB-AC5203D7CB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1775FF-B634-F05E-0780-A8ADA8222F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F9E7C-32FE-47F6-8C26-5202CFB6440B}" type="datetimeFigureOut">
              <a:rPr lang="en-US" smtClean="0"/>
              <a:t>10/26/2023</a:t>
            </a:fld>
            <a:endParaRPr lang="en-US"/>
          </a:p>
        </p:txBody>
      </p:sp>
      <p:sp>
        <p:nvSpPr>
          <p:cNvPr id="5" name="Footer Placeholder 4">
            <a:extLst>
              <a:ext uri="{FF2B5EF4-FFF2-40B4-BE49-F238E27FC236}">
                <a16:creationId xmlns:a16="http://schemas.microsoft.com/office/drawing/2014/main" id="{A4930C6E-A142-34A5-3D77-74FD950FEE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C5B99E0-5D92-9D9E-B4F2-C1059B1042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BA5F54-4477-453A-B864-5D3264B1C738}" type="slidenum">
              <a:rPr lang="en-US" smtClean="0"/>
              <a:t>‹#›</a:t>
            </a:fld>
            <a:endParaRPr lang="en-US"/>
          </a:p>
        </p:txBody>
      </p:sp>
    </p:spTree>
    <p:extLst>
      <p:ext uri="{BB962C8B-B14F-4D97-AF65-F5344CB8AC3E}">
        <p14:creationId xmlns:p14="http://schemas.microsoft.com/office/powerpoint/2010/main" val="2374748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Lecture starting soon</a:t>
            </a:r>
          </a:p>
        </p:txBody>
      </p:sp>
    </p:spTree>
    <p:extLst>
      <p:ext uri="{BB962C8B-B14F-4D97-AF65-F5344CB8AC3E}">
        <p14:creationId xmlns:p14="http://schemas.microsoft.com/office/powerpoint/2010/main" val="1510845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E5916-7993-9ABA-D2C3-A0D31287A22F}"/>
              </a:ext>
            </a:extLst>
          </p:cNvPr>
          <p:cNvSpPr>
            <a:spLocks noGrp="1"/>
          </p:cNvSpPr>
          <p:nvPr>
            <p:ph type="title"/>
          </p:nvPr>
        </p:nvSpPr>
        <p:spPr/>
        <p:txBody>
          <a:bodyPr/>
          <a:lstStyle/>
          <a:p>
            <a:r>
              <a:rPr lang="en-US" b="1" dirty="0"/>
              <a:t>Visualizing measures of frequency</a:t>
            </a:r>
          </a:p>
        </p:txBody>
      </p:sp>
      <p:sp>
        <p:nvSpPr>
          <p:cNvPr id="3" name="Content Placeholder 2">
            <a:extLst>
              <a:ext uri="{FF2B5EF4-FFF2-40B4-BE49-F238E27FC236}">
                <a16:creationId xmlns:a16="http://schemas.microsoft.com/office/drawing/2014/main" id="{577905CF-87B8-F455-8253-6C48101BC435}"/>
              </a:ext>
            </a:extLst>
          </p:cNvPr>
          <p:cNvSpPr>
            <a:spLocks noGrp="1"/>
          </p:cNvSpPr>
          <p:nvPr>
            <p:ph idx="1"/>
          </p:nvPr>
        </p:nvSpPr>
        <p:spPr/>
        <p:txBody>
          <a:bodyPr/>
          <a:lstStyle/>
          <a:p>
            <a:pPr marL="0" indent="0">
              <a:buNone/>
            </a:pPr>
            <a:endParaRPr lang="en-US" dirty="0"/>
          </a:p>
          <a:p>
            <a:pPr marL="0" indent="0">
              <a:buNone/>
            </a:pPr>
            <a:r>
              <a:rPr lang="en-US" dirty="0"/>
              <a:t>This is usually done through a table format where the researcher presents frequencies and percentages. </a:t>
            </a:r>
          </a:p>
        </p:txBody>
      </p:sp>
    </p:spTree>
    <p:extLst>
      <p:ext uri="{BB962C8B-B14F-4D97-AF65-F5344CB8AC3E}">
        <p14:creationId xmlns:p14="http://schemas.microsoft.com/office/powerpoint/2010/main" val="3127470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9EC92-6047-62D2-C101-C4C8C00031D8}"/>
              </a:ext>
            </a:extLst>
          </p:cNvPr>
          <p:cNvSpPr>
            <a:spLocks noGrp="1"/>
          </p:cNvSpPr>
          <p:nvPr>
            <p:ph type="title"/>
          </p:nvPr>
        </p:nvSpPr>
        <p:spPr>
          <a:xfrm>
            <a:off x="169985" y="1295400"/>
            <a:ext cx="10515600" cy="2133600"/>
          </a:xfrm>
        </p:spPr>
        <p:txBody>
          <a:bodyPr>
            <a:noAutofit/>
          </a:bodyPr>
          <a:lstStyle/>
          <a:p>
            <a:pPr marL="0" indent="0"/>
            <a:r>
              <a:rPr lang="en-US" sz="2800" dirty="0">
                <a:latin typeface="+mn-lt"/>
              </a:rPr>
              <a:t>The following table, for example, presents the frequency of phonemic pronunciation errors made by beginner EFL students in a spontaneous speech task.</a:t>
            </a:r>
          </a:p>
        </p:txBody>
      </p:sp>
      <p:graphicFrame>
        <p:nvGraphicFramePr>
          <p:cNvPr id="6" name="Content Placeholder 5">
            <a:extLst>
              <a:ext uri="{FF2B5EF4-FFF2-40B4-BE49-F238E27FC236}">
                <a16:creationId xmlns:a16="http://schemas.microsoft.com/office/drawing/2014/main" id="{73DDC71F-95F5-7656-A2D2-0113D2D63DC3}"/>
              </a:ext>
            </a:extLst>
          </p:cNvPr>
          <p:cNvGraphicFramePr>
            <a:graphicFrameLocks noGrp="1"/>
          </p:cNvGraphicFramePr>
          <p:nvPr>
            <p:ph idx="1"/>
            <p:extLst>
              <p:ext uri="{D42A27DB-BD31-4B8C-83A1-F6EECF244321}">
                <p14:modId xmlns:p14="http://schemas.microsoft.com/office/powerpoint/2010/main" val="4050345980"/>
              </p:ext>
            </p:extLst>
          </p:nvPr>
        </p:nvGraphicFramePr>
        <p:xfrm>
          <a:off x="273114" y="3587262"/>
          <a:ext cx="10309342" cy="2425192"/>
        </p:xfrm>
        <a:graphic>
          <a:graphicData uri="http://schemas.openxmlformats.org/drawingml/2006/table">
            <a:tbl>
              <a:tblPr firstRow="1" firstCol="1" bandRow="1"/>
              <a:tblGrid>
                <a:gridCol w="2794047">
                  <a:extLst>
                    <a:ext uri="{9D8B030D-6E8A-4147-A177-3AD203B41FA5}">
                      <a16:colId xmlns:a16="http://schemas.microsoft.com/office/drawing/2014/main" val="1986799738"/>
                    </a:ext>
                  </a:extLst>
                </a:gridCol>
                <a:gridCol w="91098">
                  <a:extLst>
                    <a:ext uri="{9D8B030D-6E8A-4147-A177-3AD203B41FA5}">
                      <a16:colId xmlns:a16="http://schemas.microsoft.com/office/drawing/2014/main" val="845974965"/>
                    </a:ext>
                  </a:extLst>
                </a:gridCol>
                <a:gridCol w="3167091">
                  <a:extLst>
                    <a:ext uri="{9D8B030D-6E8A-4147-A177-3AD203B41FA5}">
                      <a16:colId xmlns:a16="http://schemas.microsoft.com/office/drawing/2014/main" val="2946069469"/>
                    </a:ext>
                  </a:extLst>
                </a:gridCol>
                <a:gridCol w="2590652">
                  <a:extLst>
                    <a:ext uri="{9D8B030D-6E8A-4147-A177-3AD203B41FA5}">
                      <a16:colId xmlns:a16="http://schemas.microsoft.com/office/drawing/2014/main" val="2444047399"/>
                    </a:ext>
                  </a:extLst>
                </a:gridCol>
                <a:gridCol w="1666454">
                  <a:extLst>
                    <a:ext uri="{9D8B030D-6E8A-4147-A177-3AD203B41FA5}">
                      <a16:colId xmlns:a16="http://schemas.microsoft.com/office/drawing/2014/main" val="740867055"/>
                    </a:ext>
                  </a:extLst>
                </a:gridCol>
              </a:tblGrid>
              <a:tr h="304800">
                <a:tc>
                  <a:txBody>
                    <a:bodyPr/>
                    <a:lstStyle/>
                    <a:p>
                      <a:pPr marL="0" marR="0">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Participants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Vowel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Consonant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5836464"/>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1</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17</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20</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46769627"/>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8</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94292635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9</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34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2469403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18</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6</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4174643720"/>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16</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806229009"/>
                  </a:ext>
                </a:extLst>
              </a:tr>
              <a:tr h="304800">
                <a:tc>
                  <a:txBody>
                    <a:bodyPr/>
                    <a:lstStyle/>
                    <a:p>
                      <a:pPr marL="0" marR="0">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 </a:t>
                      </a:r>
                      <a:r>
                        <a:rPr lang="en-US" sz="1800" i="1">
                          <a:effectLst/>
                          <a:latin typeface="Calibri" panose="020F0502020204030204" pitchFamily="34" charset="0"/>
                          <a:ea typeface="Calibri" panose="020F0502020204030204" pitchFamily="34" charset="0"/>
                          <a:cs typeface="Arial" panose="020B0604020202020204" pitchFamily="34" charset="0"/>
                        </a:rPr>
                        <a:t>(%)</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28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5753379"/>
                  </a:ext>
                </a:extLst>
              </a:tr>
            </a:tbl>
          </a:graphicData>
        </a:graphic>
      </p:graphicFrame>
      <p:sp>
        <p:nvSpPr>
          <p:cNvPr id="5" name="Title 1">
            <a:extLst>
              <a:ext uri="{FF2B5EF4-FFF2-40B4-BE49-F238E27FC236}">
                <a16:creationId xmlns:a16="http://schemas.microsoft.com/office/drawing/2014/main" id="{6ADDF417-F292-BF1F-2C90-3828A8A2A443}"/>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Visualizing measures of frequency</a:t>
            </a:r>
          </a:p>
        </p:txBody>
      </p:sp>
    </p:spTree>
    <p:extLst>
      <p:ext uri="{BB962C8B-B14F-4D97-AF65-F5344CB8AC3E}">
        <p14:creationId xmlns:p14="http://schemas.microsoft.com/office/powerpoint/2010/main" val="4171542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9EC92-6047-62D2-C101-C4C8C00031D8}"/>
              </a:ext>
            </a:extLst>
          </p:cNvPr>
          <p:cNvSpPr>
            <a:spLocks noGrp="1"/>
          </p:cNvSpPr>
          <p:nvPr>
            <p:ph type="title"/>
          </p:nvPr>
        </p:nvSpPr>
        <p:spPr>
          <a:xfrm>
            <a:off x="169985" y="1295400"/>
            <a:ext cx="10515600" cy="2133600"/>
          </a:xfrm>
        </p:spPr>
        <p:txBody>
          <a:bodyPr>
            <a:noAutofit/>
          </a:bodyPr>
          <a:lstStyle/>
          <a:p>
            <a:pPr marL="0" indent="0"/>
            <a:r>
              <a:rPr lang="en-US" sz="2800" dirty="0">
                <a:latin typeface="+mn-lt"/>
              </a:rPr>
              <a:t>The following table, for example, presents the frequency of phonemic pronunciation errors made by beginner EFL students in a spontaneous speech task.</a:t>
            </a:r>
          </a:p>
        </p:txBody>
      </p:sp>
      <p:graphicFrame>
        <p:nvGraphicFramePr>
          <p:cNvPr id="6" name="Content Placeholder 5">
            <a:extLst>
              <a:ext uri="{FF2B5EF4-FFF2-40B4-BE49-F238E27FC236}">
                <a16:creationId xmlns:a16="http://schemas.microsoft.com/office/drawing/2014/main" id="{73DDC71F-95F5-7656-A2D2-0113D2D63DC3}"/>
              </a:ext>
            </a:extLst>
          </p:cNvPr>
          <p:cNvGraphicFramePr>
            <a:graphicFrameLocks noGrp="1"/>
          </p:cNvGraphicFramePr>
          <p:nvPr>
            <p:ph idx="1"/>
          </p:nvPr>
        </p:nvGraphicFramePr>
        <p:xfrm>
          <a:off x="273114" y="3587262"/>
          <a:ext cx="10309342" cy="2425192"/>
        </p:xfrm>
        <a:graphic>
          <a:graphicData uri="http://schemas.openxmlformats.org/drawingml/2006/table">
            <a:tbl>
              <a:tblPr firstRow="1" firstCol="1" bandRow="1"/>
              <a:tblGrid>
                <a:gridCol w="2794047">
                  <a:extLst>
                    <a:ext uri="{9D8B030D-6E8A-4147-A177-3AD203B41FA5}">
                      <a16:colId xmlns:a16="http://schemas.microsoft.com/office/drawing/2014/main" val="1986799738"/>
                    </a:ext>
                  </a:extLst>
                </a:gridCol>
                <a:gridCol w="91098">
                  <a:extLst>
                    <a:ext uri="{9D8B030D-6E8A-4147-A177-3AD203B41FA5}">
                      <a16:colId xmlns:a16="http://schemas.microsoft.com/office/drawing/2014/main" val="845974965"/>
                    </a:ext>
                  </a:extLst>
                </a:gridCol>
                <a:gridCol w="3167091">
                  <a:extLst>
                    <a:ext uri="{9D8B030D-6E8A-4147-A177-3AD203B41FA5}">
                      <a16:colId xmlns:a16="http://schemas.microsoft.com/office/drawing/2014/main" val="2946069469"/>
                    </a:ext>
                  </a:extLst>
                </a:gridCol>
                <a:gridCol w="2590652">
                  <a:extLst>
                    <a:ext uri="{9D8B030D-6E8A-4147-A177-3AD203B41FA5}">
                      <a16:colId xmlns:a16="http://schemas.microsoft.com/office/drawing/2014/main" val="2444047399"/>
                    </a:ext>
                  </a:extLst>
                </a:gridCol>
                <a:gridCol w="1666454">
                  <a:extLst>
                    <a:ext uri="{9D8B030D-6E8A-4147-A177-3AD203B41FA5}">
                      <a16:colId xmlns:a16="http://schemas.microsoft.com/office/drawing/2014/main" val="740867055"/>
                    </a:ext>
                  </a:extLst>
                </a:gridCol>
              </a:tblGrid>
              <a:tr h="304800">
                <a:tc>
                  <a:txBody>
                    <a:bodyPr/>
                    <a:lstStyle/>
                    <a:p>
                      <a:pPr marL="0" marR="0">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Participants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Vowel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Consonant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5836464"/>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1</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17</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20</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46769627"/>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8</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94292635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9</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34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2469403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18</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6</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4174643720"/>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16</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806229009"/>
                  </a:ext>
                </a:extLst>
              </a:tr>
              <a:tr h="304800">
                <a:tc>
                  <a:txBody>
                    <a:bodyPr/>
                    <a:lstStyle/>
                    <a:p>
                      <a:pPr marL="0" marR="0">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 </a:t>
                      </a:r>
                      <a:r>
                        <a:rPr lang="en-US" sz="1800" i="1">
                          <a:effectLst/>
                          <a:latin typeface="Calibri" panose="020F0502020204030204" pitchFamily="34" charset="0"/>
                          <a:ea typeface="Calibri" panose="020F0502020204030204" pitchFamily="34" charset="0"/>
                          <a:cs typeface="Arial" panose="020B0604020202020204" pitchFamily="34" charset="0"/>
                        </a:rPr>
                        <a:t>(%)</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89 </a:t>
                      </a:r>
                      <a:r>
                        <a:rPr lang="en-US" sz="1800" i="1" dirty="0">
                          <a:effectLst/>
                          <a:latin typeface="Calibri" panose="020F0502020204030204" pitchFamily="34" charset="0"/>
                          <a:ea typeface="Calibri" panose="020F0502020204030204" pitchFamily="34" charset="0"/>
                          <a:cs typeface="Arial" panose="020B0604020202020204" pitchFamily="34" charset="0"/>
                        </a:rPr>
                        <a:t>(76.07%)</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28 </a:t>
                      </a:r>
                      <a:r>
                        <a:rPr lang="en-US" sz="1800" i="1" dirty="0">
                          <a:effectLst/>
                          <a:latin typeface="Calibri" panose="020F0502020204030204" pitchFamily="34" charset="0"/>
                          <a:ea typeface="Calibri" panose="020F0502020204030204" pitchFamily="34" charset="0"/>
                          <a:cs typeface="Arial" panose="020B0604020202020204" pitchFamily="34" charset="0"/>
                        </a:rPr>
                        <a:t>(23.93%)</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117 </a:t>
                      </a:r>
                      <a:r>
                        <a:rPr lang="en-US" sz="1800" i="1" dirty="0">
                          <a:effectLst/>
                          <a:latin typeface="Calibri" panose="020F0502020204030204" pitchFamily="34" charset="0"/>
                          <a:ea typeface="Calibri" panose="020F0502020204030204" pitchFamily="34" charset="0"/>
                          <a:cs typeface="Arial" panose="020B0604020202020204" pitchFamily="34" charset="0"/>
                        </a:rPr>
                        <a:t>(100%)</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5753379"/>
                  </a:ext>
                </a:extLst>
              </a:tr>
            </a:tbl>
          </a:graphicData>
        </a:graphic>
      </p:graphicFrame>
      <p:sp>
        <p:nvSpPr>
          <p:cNvPr id="5" name="Title 1">
            <a:extLst>
              <a:ext uri="{FF2B5EF4-FFF2-40B4-BE49-F238E27FC236}">
                <a16:creationId xmlns:a16="http://schemas.microsoft.com/office/drawing/2014/main" id="{6ADDF417-F292-BF1F-2C90-3828A8A2A443}"/>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Visualizing measures of frequency</a:t>
            </a:r>
          </a:p>
        </p:txBody>
      </p:sp>
    </p:spTree>
    <p:extLst>
      <p:ext uri="{BB962C8B-B14F-4D97-AF65-F5344CB8AC3E}">
        <p14:creationId xmlns:p14="http://schemas.microsoft.com/office/powerpoint/2010/main" val="1597692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520F6CB-25BB-A089-E77C-8D56FC6F1B5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02926" y="2651981"/>
            <a:ext cx="8711613" cy="4206019"/>
          </a:xfrm>
        </p:spPr>
      </p:pic>
      <p:sp>
        <p:nvSpPr>
          <p:cNvPr id="3" name="Content Placeholder 2">
            <a:extLst>
              <a:ext uri="{FF2B5EF4-FFF2-40B4-BE49-F238E27FC236}">
                <a16:creationId xmlns:a16="http://schemas.microsoft.com/office/drawing/2014/main" id="{67C4B71D-6B00-265F-7BD4-AF003DF75736}"/>
              </a:ext>
            </a:extLst>
          </p:cNvPr>
          <p:cNvSpPr txBox="1">
            <a:spLocks/>
          </p:cNvSpPr>
          <p:nvPr/>
        </p:nvSpPr>
        <p:spPr>
          <a:xfrm>
            <a:off x="298939" y="1690688"/>
            <a:ext cx="10515600" cy="11754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Measures of frequency can also be visualized through pie charts, bar graphs, and line charts.</a:t>
            </a:r>
          </a:p>
          <a:p>
            <a:endParaRPr lang="en-US" dirty="0"/>
          </a:p>
        </p:txBody>
      </p:sp>
      <p:sp>
        <p:nvSpPr>
          <p:cNvPr id="7" name="Title 1">
            <a:extLst>
              <a:ext uri="{FF2B5EF4-FFF2-40B4-BE49-F238E27FC236}">
                <a16:creationId xmlns:a16="http://schemas.microsoft.com/office/drawing/2014/main" id="{0C96B6D5-E2DE-7046-A31C-D68E05654E3C}"/>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Visualizing measures of frequency</a:t>
            </a:r>
          </a:p>
        </p:txBody>
      </p:sp>
    </p:spTree>
    <p:extLst>
      <p:ext uri="{BB962C8B-B14F-4D97-AF65-F5344CB8AC3E}">
        <p14:creationId xmlns:p14="http://schemas.microsoft.com/office/powerpoint/2010/main" val="272554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C4B71D-6B00-265F-7BD4-AF003DF75736}"/>
              </a:ext>
            </a:extLst>
          </p:cNvPr>
          <p:cNvSpPr txBox="1">
            <a:spLocks/>
          </p:cNvSpPr>
          <p:nvPr/>
        </p:nvSpPr>
        <p:spPr>
          <a:xfrm>
            <a:off x="298939" y="1690688"/>
            <a:ext cx="10515600" cy="11754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Measures of frequency can also be visualized through pie charts, bar graphs, and line charts.</a:t>
            </a:r>
          </a:p>
          <a:p>
            <a:endParaRPr lang="en-US" dirty="0"/>
          </a:p>
        </p:txBody>
      </p:sp>
      <p:sp>
        <p:nvSpPr>
          <p:cNvPr id="7" name="Title 1">
            <a:extLst>
              <a:ext uri="{FF2B5EF4-FFF2-40B4-BE49-F238E27FC236}">
                <a16:creationId xmlns:a16="http://schemas.microsoft.com/office/drawing/2014/main" id="{0C96B6D5-E2DE-7046-A31C-D68E05654E3C}"/>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Visualizing measures of frequency</a:t>
            </a:r>
          </a:p>
        </p:txBody>
      </p:sp>
      <p:pic>
        <p:nvPicPr>
          <p:cNvPr id="6" name="Content Placeholder 4">
            <a:extLst>
              <a:ext uri="{FF2B5EF4-FFF2-40B4-BE49-F238E27FC236}">
                <a16:creationId xmlns:a16="http://schemas.microsoft.com/office/drawing/2014/main" id="{7BD7FCB0-49F5-A895-E321-C30743B88D2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43175" y="2636288"/>
            <a:ext cx="7105650" cy="4019550"/>
          </a:xfrm>
        </p:spPr>
      </p:pic>
    </p:spTree>
    <p:extLst>
      <p:ext uri="{BB962C8B-B14F-4D97-AF65-F5344CB8AC3E}">
        <p14:creationId xmlns:p14="http://schemas.microsoft.com/office/powerpoint/2010/main" val="2074355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Demonstration </a:t>
            </a:r>
          </a:p>
        </p:txBody>
      </p:sp>
    </p:spTree>
    <p:extLst>
      <p:ext uri="{BB962C8B-B14F-4D97-AF65-F5344CB8AC3E}">
        <p14:creationId xmlns:p14="http://schemas.microsoft.com/office/powerpoint/2010/main" val="953996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0293-16FD-3E26-CAA7-9862A8EEBC72}"/>
              </a:ext>
            </a:extLst>
          </p:cNvPr>
          <p:cNvSpPr>
            <a:spLocks noGrp="1"/>
          </p:cNvSpPr>
          <p:nvPr>
            <p:ph type="title"/>
          </p:nvPr>
        </p:nvSpPr>
        <p:spPr/>
        <p:txBody>
          <a:bodyPr/>
          <a:lstStyle/>
          <a:p>
            <a:r>
              <a:rPr lang="en-US" dirty="0"/>
              <a:t>2) Measures of central tendency</a:t>
            </a:r>
          </a:p>
        </p:txBody>
      </p:sp>
      <p:sp>
        <p:nvSpPr>
          <p:cNvPr id="3" name="Content Placeholder 2">
            <a:extLst>
              <a:ext uri="{FF2B5EF4-FFF2-40B4-BE49-F238E27FC236}">
                <a16:creationId xmlns:a16="http://schemas.microsoft.com/office/drawing/2014/main" id="{901144E2-7A8D-B070-0A41-10FD4AD26720}"/>
              </a:ext>
            </a:extLst>
          </p:cNvPr>
          <p:cNvSpPr>
            <a:spLocks noGrp="1"/>
          </p:cNvSpPr>
          <p:nvPr>
            <p:ph idx="1"/>
          </p:nvPr>
        </p:nvSpPr>
        <p:spPr/>
        <p:txBody>
          <a:bodyPr/>
          <a:lstStyle/>
          <a:p>
            <a:pPr marL="0"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cs typeface="Calibri" panose="020F0502020204030204" pitchFamily="34" charset="0"/>
              </a:rPr>
              <a:t>Second language researchers often use one or more measures of central tendency to provide precise quantitative information about the typical behavior of learners with respect to a particular phenomenon. There are three commonly used measures of central tendency, namely: </a:t>
            </a:r>
            <a:r>
              <a:rPr lang="en-US" b="1" dirty="0">
                <a:effectLst/>
                <a:latin typeface="Calibri" panose="020F0502020204030204" pitchFamily="34" charset="0"/>
                <a:ea typeface="Calibri" panose="020F0502020204030204" pitchFamily="34" charset="0"/>
                <a:cs typeface="Calibri" panose="020F0502020204030204" pitchFamily="34" charset="0"/>
              </a:rPr>
              <a:t>1) the </a:t>
            </a:r>
            <a:r>
              <a:rPr lang="en-US" b="1" i="1" dirty="0">
                <a:effectLst/>
                <a:latin typeface="Calibri" panose="020F0502020204030204" pitchFamily="34" charset="0"/>
                <a:ea typeface="Calibri" panose="020F0502020204030204" pitchFamily="34" charset="0"/>
                <a:cs typeface="Calibri" panose="020F0502020204030204" pitchFamily="34" charset="0"/>
              </a:rPr>
              <a:t>mode</a:t>
            </a:r>
            <a:r>
              <a:rPr lang="en-US" b="1" dirty="0">
                <a:effectLst/>
                <a:latin typeface="Calibri" panose="020F0502020204030204" pitchFamily="34" charset="0"/>
                <a:ea typeface="Calibri" panose="020F0502020204030204" pitchFamily="34" charset="0"/>
                <a:cs typeface="Calibri" panose="020F0502020204030204" pitchFamily="34" charset="0"/>
              </a:rPr>
              <a:t>, 2) the </a:t>
            </a:r>
            <a:r>
              <a:rPr lang="en-US" b="1" i="1" dirty="0">
                <a:effectLst/>
                <a:latin typeface="Calibri" panose="020F0502020204030204" pitchFamily="34" charset="0"/>
                <a:ea typeface="Calibri" panose="020F0502020204030204" pitchFamily="34" charset="0"/>
                <a:cs typeface="Calibri" panose="020F0502020204030204" pitchFamily="34" charset="0"/>
              </a:rPr>
              <a:t>median</a:t>
            </a:r>
            <a:r>
              <a:rPr lang="en-US" b="1" dirty="0">
                <a:effectLst/>
                <a:latin typeface="Calibri" panose="020F0502020204030204" pitchFamily="34" charset="0"/>
                <a:ea typeface="Calibri" panose="020F0502020204030204" pitchFamily="34" charset="0"/>
                <a:cs typeface="Calibri" panose="020F0502020204030204" pitchFamily="34" charset="0"/>
              </a:rPr>
              <a:t>, and 3) the </a:t>
            </a:r>
            <a:r>
              <a:rPr lang="en-US" b="1" i="1" dirty="0">
                <a:effectLst/>
                <a:latin typeface="Calibri" panose="020F0502020204030204" pitchFamily="34" charset="0"/>
                <a:ea typeface="Calibri" panose="020F0502020204030204" pitchFamily="34" charset="0"/>
                <a:cs typeface="Calibri" panose="020F0502020204030204" pitchFamily="34" charset="0"/>
              </a:rPr>
              <a:t>mean</a:t>
            </a:r>
            <a:r>
              <a:rPr lang="en-US" dirty="0">
                <a:effectLst/>
                <a:latin typeface="Calibri" panose="020F0502020204030204" pitchFamily="34" charset="0"/>
                <a:ea typeface="Calibri" panose="020F0502020204030204" pitchFamily="34" charset="0"/>
                <a:cs typeface="Calibri" panose="020F050202020403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651815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B5AD3-87DE-8B42-3D45-BC0CD8A4A32D}"/>
              </a:ext>
            </a:extLst>
          </p:cNvPr>
          <p:cNvSpPr>
            <a:spLocks noGrp="1"/>
          </p:cNvSpPr>
          <p:nvPr>
            <p:ph type="title"/>
          </p:nvPr>
        </p:nvSpPr>
        <p:spPr/>
        <p:txBody>
          <a:bodyPr/>
          <a:lstStyle/>
          <a:p>
            <a:r>
              <a:rPr lang="en-US" b="1" dirty="0"/>
              <a:t>A) The mode:</a:t>
            </a:r>
          </a:p>
        </p:txBody>
      </p:sp>
      <p:sp>
        <p:nvSpPr>
          <p:cNvPr id="3" name="Content Placeholder 2">
            <a:extLst>
              <a:ext uri="{FF2B5EF4-FFF2-40B4-BE49-F238E27FC236}">
                <a16:creationId xmlns:a16="http://schemas.microsoft.com/office/drawing/2014/main" id="{91F8CDA0-5913-B406-FC8B-8ACB86C2B8E7}"/>
              </a:ext>
            </a:extLst>
          </p:cNvPr>
          <p:cNvSpPr>
            <a:spLocks noGrp="1"/>
          </p:cNvSpPr>
          <p:nvPr>
            <p:ph idx="1"/>
          </p:nvPr>
        </p:nvSpPr>
        <p:spPr/>
        <p:txBody>
          <a:bodyPr/>
          <a:lstStyle/>
          <a:p>
            <a:pPr marL="0" indent="0">
              <a:buNone/>
            </a:pPr>
            <a:r>
              <a:rPr lang="en-US" dirty="0"/>
              <a:t>The most frequent score obtained by a particular group of learners. </a:t>
            </a:r>
          </a:p>
          <a:p>
            <a:pPr marL="0" indent="0">
              <a:buNone/>
            </a:pPr>
            <a:endParaRPr lang="en-US" dirty="0"/>
          </a:p>
          <a:p>
            <a:pPr marL="0" indent="0">
              <a:buNone/>
            </a:pPr>
            <a:r>
              <a:rPr lang="en-US" dirty="0"/>
              <a:t>For example, if the ESL proficiency test scores recorded for a group of students were 92, 78, 92, 74, 89, and 80, the mode would be ----??</a:t>
            </a:r>
          </a:p>
        </p:txBody>
      </p:sp>
    </p:spTree>
    <p:extLst>
      <p:ext uri="{BB962C8B-B14F-4D97-AF65-F5344CB8AC3E}">
        <p14:creationId xmlns:p14="http://schemas.microsoft.com/office/powerpoint/2010/main" val="1947600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B5AD3-87DE-8B42-3D45-BC0CD8A4A32D}"/>
              </a:ext>
            </a:extLst>
          </p:cNvPr>
          <p:cNvSpPr>
            <a:spLocks noGrp="1"/>
          </p:cNvSpPr>
          <p:nvPr>
            <p:ph type="title"/>
          </p:nvPr>
        </p:nvSpPr>
        <p:spPr/>
        <p:txBody>
          <a:bodyPr/>
          <a:lstStyle/>
          <a:p>
            <a:r>
              <a:rPr lang="en-US" b="1" dirty="0"/>
              <a:t>A) The mode:</a:t>
            </a:r>
          </a:p>
        </p:txBody>
      </p:sp>
      <p:sp>
        <p:nvSpPr>
          <p:cNvPr id="3" name="Content Placeholder 2">
            <a:extLst>
              <a:ext uri="{FF2B5EF4-FFF2-40B4-BE49-F238E27FC236}">
                <a16:creationId xmlns:a16="http://schemas.microsoft.com/office/drawing/2014/main" id="{91F8CDA0-5913-B406-FC8B-8ACB86C2B8E7}"/>
              </a:ext>
            </a:extLst>
          </p:cNvPr>
          <p:cNvSpPr>
            <a:spLocks noGrp="1"/>
          </p:cNvSpPr>
          <p:nvPr>
            <p:ph idx="1"/>
          </p:nvPr>
        </p:nvSpPr>
        <p:spPr/>
        <p:txBody>
          <a:bodyPr/>
          <a:lstStyle/>
          <a:p>
            <a:pPr marL="0" indent="0">
              <a:buNone/>
            </a:pPr>
            <a:r>
              <a:rPr lang="en-US" dirty="0"/>
              <a:t>The most frequent score obtained by a particular group of learners. </a:t>
            </a:r>
          </a:p>
          <a:p>
            <a:pPr marL="0" indent="0">
              <a:buNone/>
            </a:pPr>
            <a:endParaRPr lang="en-US" dirty="0"/>
          </a:p>
          <a:p>
            <a:pPr marL="0" indent="0">
              <a:buNone/>
            </a:pPr>
            <a:r>
              <a:rPr lang="en-US" dirty="0"/>
              <a:t>For example, if the ESL proficiency test scores recorded for a group of students were 92, 78, 92, 74, 89, and 80, the mode would be </a:t>
            </a:r>
            <a:r>
              <a:rPr lang="en-US" b="1" dirty="0"/>
              <a:t>92 because two students in this sample obtained that score.</a:t>
            </a:r>
          </a:p>
        </p:txBody>
      </p:sp>
    </p:spTree>
    <p:extLst>
      <p:ext uri="{BB962C8B-B14F-4D97-AF65-F5344CB8AC3E}">
        <p14:creationId xmlns:p14="http://schemas.microsoft.com/office/powerpoint/2010/main" val="964794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C4EC-9910-AA9A-01FA-651E6B63761E}"/>
              </a:ext>
            </a:extLst>
          </p:cNvPr>
          <p:cNvSpPr>
            <a:spLocks noGrp="1"/>
          </p:cNvSpPr>
          <p:nvPr>
            <p:ph type="title"/>
          </p:nvPr>
        </p:nvSpPr>
        <p:spPr/>
        <p:txBody>
          <a:bodyPr/>
          <a:lstStyle/>
          <a:p>
            <a:r>
              <a:rPr lang="en-US" b="1" dirty="0"/>
              <a:t>B) The median:</a:t>
            </a:r>
          </a:p>
        </p:txBody>
      </p:sp>
      <p:sp>
        <p:nvSpPr>
          <p:cNvPr id="3" name="Content Placeholder 2">
            <a:extLst>
              <a:ext uri="{FF2B5EF4-FFF2-40B4-BE49-F238E27FC236}">
                <a16:creationId xmlns:a16="http://schemas.microsoft.com/office/drawing/2014/main" id="{86E70F3C-D763-143B-FBDF-F0424860AF39}"/>
              </a:ext>
            </a:extLst>
          </p:cNvPr>
          <p:cNvSpPr>
            <a:spLocks noGrp="1"/>
          </p:cNvSpPr>
          <p:nvPr>
            <p:ph idx="1"/>
          </p:nvPr>
        </p:nvSpPr>
        <p:spPr/>
        <p:txBody>
          <a:bodyPr/>
          <a:lstStyle/>
          <a:p>
            <a:pPr marL="0" indent="0">
              <a:buNone/>
            </a:pPr>
            <a:r>
              <a:rPr lang="en-US" dirty="0"/>
              <a:t>The score at the center of the distribution—that is, the score that splits the group in half. </a:t>
            </a:r>
          </a:p>
          <a:p>
            <a:pPr marL="0" indent="0">
              <a:buNone/>
            </a:pPr>
            <a:r>
              <a:rPr lang="en-US" dirty="0"/>
              <a:t>For example, in our series of ESL proficiency test scores (92, 78, 92, 74, 89, and 80), the median is ----??</a:t>
            </a:r>
          </a:p>
        </p:txBody>
      </p:sp>
    </p:spTree>
    <p:extLst>
      <p:ext uri="{BB962C8B-B14F-4D97-AF65-F5344CB8AC3E}">
        <p14:creationId xmlns:p14="http://schemas.microsoft.com/office/powerpoint/2010/main" val="133143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18167-3485-5CA6-6BF1-F7008983A38C}"/>
              </a:ext>
            </a:extLst>
          </p:cNvPr>
          <p:cNvSpPr>
            <a:spLocks noGrp="1"/>
          </p:cNvSpPr>
          <p:nvPr>
            <p:ph type="ctrTitle"/>
          </p:nvPr>
        </p:nvSpPr>
        <p:spPr>
          <a:xfrm>
            <a:off x="1524000" y="689500"/>
            <a:ext cx="9144000" cy="1330569"/>
          </a:xfrm>
        </p:spPr>
        <p:txBody>
          <a:bodyPr>
            <a:normAutofit fontScale="90000"/>
          </a:bodyPr>
          <a:lstStyle/>
          <a:p>
            <a:r>
              <a:rPr lang="en-US" sz="8900" b="1" dirty="0">
                <a:latin typeface="+mn-lt"/>
              </a:rPr>
              <a:t>STATISTICS</a:t>
            </a:r>
            <a:br>
              <a:rPr lang="en-US" dirty="0"/>
            </a:br>
            <a:r>
              <a:rPr lang="en-US" sz="3200" dirty="0"/>
              <a:t>Quantitative Data Analysis in Applied Linguistics</a:t>
            </a:r>
            <a:endParaRPr lang="en-US" dirty="0"/>
          </a:p>
        </p:txBody>
      </p:sp>
      <p:sp>
        <p:nvSpPr>
          <p:cNvPr id="3" name="Subtitle 2">
            <a:extLst>
              <a:ext uri="{FF2B5EF4-FFF2-40B4-BE49-F238E27FC236}">
                <a16:creationId xmlns:a16="http://schemas.microsoft.com/office/drawing/2014/main" id="{EC51E778-6445-B5C0-0D09-EE59F06337F9}"/>
              </a:ext>
            </a:extLst>
          </p:cNvPr>
          <p:cNvSpPr>
            <a:spLocks noGrp="1"/>
          </p:cNvSpPr>
          <p:nvPr>
            <p:ph type="subTitle" idx="1"/>
          </p:nvPr>
        </p:nvSpPr>
        <p:spPr>
          <a:xfrm>
            <a:off x="2485292" y="4504713"/>
            <a:ext cx="6131169" cy="1655762"/>
          </a:xfrm>
        </p:spPr>
        <p:txBody>
          <a:bodyPr/>
          <a:lstStyle/>
          <a:p>
            <a:pPr algn="l"/>
            <a:r>
              <a:rPr lang="en-US" b="1" dirty="0"/>
              <a:t>Moustafa Amrate</a:t>
            </a:r>
          </a:p>
          <a:p>
            <a:pPr algn="l"/>
            <a:r>
              <a:rPr lang="en-US" dirty="0"/>
              <a:t>Department of English, University of </a:t>
            </a:r>
            <a:r>
              <a:rPr lang="en-US" dirty="0" err="1"/>
              <a:t>Biskra</a:t>
            </a:r>
            <a:endParaRPr lang="en-US" dirty="0"/>
          </a:p>
          <a:p>
            <a:pPr algn="l"/>
            <a:r>
              <a:rPr lang="en-US" b="0" i="0" dirty="0">
                <a:solidFill>
                  <a:srgbClr val="1F1F1F"/>
                </a:solidFill>
                <a:effectLst/>
                <a:latin typeface="Google Sans"/>
              </a:rPr>
              <a:t>moustafa.amrate@univ-biskra.dz</a:t>
            </a:r>
            <a:endParaRPr lang="en-US" dirty="0"/>
          </a:p>
        </p:txBody>
      </p:sp>
      <p:pic>
        <p:nvPicPr>
          <p:cNvPr id="6" name="Picture 5">
            <a:extLst>
              <a:ext uri="{FF2B5EF4-FFF2-40B4-BE49-F238E27FC236}">
                <a16:creationId xmlns:a16="http://schemas.microsoft.com/office/drawing/2014/main" id="{60780882-1912-C63B-4193-28A7E4CB37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58332" y="4528159"/>
            <a:ext cx="1071114" cy="1330569"/>
          </a:xfrm>
          <a:prstGeom prst="rect">
            <a:avLst/>
          </a:prstGeom>
        </p:spPr>
      </p:pic>
      <p:sp>
        <p:nvSpPr>
          <p:cNvPr id="4" name="TextBox 3">
            <a:extLst>
              <a:ext uri="{FF2B5EF4-FFF2-40B4-BE49-F238E27FC236}">
                <a16:creationId xmlns:a16="http://schemas.microsoft.com/office/drawing/2014/main" id="{14C5DAF5-AB21-422B-485A-0497CA51D3B1}"/>
              </a:ext>
            </a:extLst>
          </p:cNvPr>
          <p:cNvSpPr txBox="1"/>
          <p:nvPr/>
        </p:nvSpPr>
        <p:spPr>
          <a:xfrm>
            <a:off x="0" y="2274277"/>
            <a:ext cx="12192000" cy="1446550"/>
          </a:xfrm>
          <a:prstGeom prst="rect">
            <a:avLst/>
          </a:prstGeom>
          <a:noFill/>
        </p:spPr>
        <p:txBody>
          <a:bodyPr wrap="square" rtlCol="0">
            <a:spAutoFit/>
          </a:bodyPr>
          <a:lstStyle/>
          <a:p>
            <a:pPr algn="ctr"/>
            <a:r>
              <a:rPr lang="en-US" sz="4400" i="0" u="none" strike="noStrike" baseline="0" dirty="0">
                <a:solidFill>
                  <a:srgbClr val="000000"/>
                </a:solidFill>
                <a:latin typeface="Calibri" panose="020F0502020204030204" pitchFamily="34" charset="0"/>
              </a:rPr>
              <a:t>LECTURE 4: </a:t>
            </a:r>
          </a:p>
          <a:p>
            <a:pPr algn="ctr"/>
            <a:r>
              <a:rPr lang="en-US" sz="4400" b="1" i="0" u="none" strike="noStrike" baseline="0" dirty="0">
                <a:solidFill>
                  <a:srgbClr val="000000"/>
                </a:solidFill>
                <a:latin typeface="Calibri" panose="020F0502020204030204" pitchFamily="34" charset="0"/>
              </a:rPr>
              <a:t>INTRODUCTION TO DESCRIPTIVE STATISTICS</a:t>
            </a:r>
          </a:p>
        </p:txBody>
      </p:sp>
    </p:spTree>
    <p:extLst>
      <p:ext uri="{BB962C8B-B14F-4D97-AF65-F5344CB8AC3E}">
        <p14:creationId xmlns:p14="http://schemas.microsoft.com/office/powerpoint/2010/main" val="3111734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C4EC-9910-AA9A-01FA-651E6B63761E}"/>
              </a:ext>
            </a:extLst>
          </p:cNvPr>
          <p:cNvSpPr>
            <a:spLocks noGrp="1"/>
          </p:cNvSpPr>
          <p:nvPr>
            <p:ph type="title"/>
          </p:nvPr>
        </p:nvSpPr>
        <p:spPr/>
        <p:txBody>
          <a:bodyPr/>
          <a:lstStyle/>
          <a:p>
            <a:r>
              <a:rPr lang="en-US" b="1" dirty="0"/>
              <a:t>B) The median:</a:t>
            </a:r>
          </a:p>
        </p:txBody>
      </p:sp>
      <p:sp>
        <p:nvSpPr>
          <p:cNvPr id="3" name="Content Placeholder 2">
            <a:extLst>
              <a:ext uri="{FF2B5EF4-FFF2-40B4-BE49-F238E27FC236}">
                <a16:creationId xmlns:a16="http://schemas.microsoft.com/office/drawing/2014/main" id="{86E70F3C-D763-143B-FBDF-F0424860AF39}"/>
              </a:ext>
            </a:extLst>
          </p:cNvPr>
          <p:cNvSpPr>
            <a:spLocks noGrp="1"/>
          </p:cNvSpPr>
          <p:nvPr>
            <p:ph idx="1"/>
          </p:nvPr>
        </p:nvSpPr>
        <p:spPr/>
        <p:txBody>
          <a:bodyPr/>
          <a:lstStyle/>
          <a:p>
            <a:pPr marL="0" indent="0">
              <a:buNone/>
            </a:pPr>
            <a:r>
              <a:rPr lang="en-US" dirty="0"/>
              <a:t>The score at the center of the distribution—that is, the score that splits the group in half. </a:t>
            </a:r>
          </a:p>
          <a:p>
            <a:pPr marL="0" indent="0">
              <a:buNone/>
            </a:pPr>
            <a:r>
              <a:rPr lang="en-US" dirty="0"/>
              <a:t>For example, in our series of ESL proficiency test scores (92, 78, 92, 74, 89, and 80), </a:t>
            </a:r>
            <a:r>
              <a:rPr lang="en-US" b="1" dirty="0"/>
              <a:t>we would find the median by first ordering the scores (74, 78, 80, 89, 92, 92) and then finding the score at the center. Since we have an even number of scores in this case (i.e., six), we would take the midpoint between the two middle scores (80 and 89), or 84.5.</a:t>
            </a:r>
          </a:p>
        </p:txBody>
      </p:sp>
    </p:spTree>
    <p:extLst>
      <p:ext uri="{BB962C8B-B14F-4D97-AF65-F5344CB8AC3E}">
        <p14:creationId xmlns:p14="http://schemas.microsoft.com/office/powerpoint/2010/main" val="1834757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EB6ED-0FFC-04FB-1DE0-956A1DA0983F}"/>
              </a:ext>
            </a:extLst>
          </p:cNvPr>
          <p:cNvSpPr>
            <a:spLocks noGrp="1"/>
          </p:cNvSpPr>
          <p:nvPr>
            <p:ph type="title"/>
          </p:nvPr>
        </p:nvSpPr>
        <p:spPr/>
        <p:txBody>
          <a:bodyPr/>
          <a:lstStyle/>
          <a:p>
            <a:r>
              <a:rPr lang="en-US" b="1" dirty="0"/>
              <a:t>C) The mean (average):</a:t>
            </a:r>
          </a:p>
        </p:txBody>
      </p:sp>
      <p:sp>
        <p:nvSpPr>
          <p:cNvPr id="3" name="Content Placeholder 2">
            <a:extLst>
              <a:ext uri="{FF2B5EF4-FFF2-40B4-BE49-F238E27FC236}">
                <a16:creationId xmlns:a16="http://schemas.microsoft.com/office/drawing/2014/main" id="{FCC98BA6-DA85-B4ED-8EDB-C90373EB3A64}"/>
              </a:ext>
            </a:extLst>
          </p:cNvPr>
          <p:cNvSpPr>
            <a:spLocks noGrp="1"/>
          </p:cNvSpPr>
          <p:nvPr>
            <p:ph idx="1"/>
          </p:nvPr>
        </p:nvSpPr>
        <p:spPr/>
        <p:txBody>
          <a:bodyPr/>
          <a:lstStyle/>
          <a:p>
            <a:pPr marL="0" indent="0">
              <a:buNone/>
            </a:pPr>
            <a:r>
              <a:rPr lang="en-US" dirty="0"/>
              <a:t>Derived from adding up all the numbers (Sum) and dividing by the total number of observations (e.g., participants). The following table presents the formulas needed for calculating the mean. </a:t>
            </a:r>
          </a:p>
          <a:p>
            <a:pPr marL="0" indent="0">
              <a:buNone/>
            </a:pPr>
            <a:endParaRPr lang="en-US" dirty="0"/>
          </a:p>
        </p:txBody>
      </p:sp>
    </p:spTree>
    <p:extLst>
      <p:ext uri="{BB962C8B-B14F-4D97-AF65-F5344CB8AC3E}">
        <p14:creationId xmlns:p14="http://schemas.microsoft.com/office/powerpoint/2010/main" val="2622065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0DF72-2909-6911-5DE9-FDEC40D94D00}"/>
              </a:ext>
            </a:extLst>
          </p:cNvPr>
          <p:cNvSpPr>
            <a:spLocks noGrp="1"/>
          </p:cNvSpPr>
          <p:nvPr>
            <p:ph idx="1"/>
          </p:nvPr>
        </p:nvSpPr>
        <p:spPr/>
        <p:txBody>
          <a:bodyPr/>
          <a:lstStyle/>
          <a:p>
            <a:r>
              <a:rPr lang="en-US" dirty="0"/>
              <a:t>For our scores (92, 78, 92, 74, 89, and 80), the mean would be ----??</a:t>
            </a:r>
          </a:p>
          <a:p>
            <a:endParaRPr lang="en-US" dirty="0"/>
          </a:p>
        </p:txBody>
      </p:sp>
    </p:spTree>
    <p:extLst>
      <p:ext uri="{BB962C8B-B14F-4D97-AF65-F5344CB8AC3E}">
        <p14:creationId xmlns:p14="http://schemas.microsoft.com/office/powerpoint/2010/main" val="3439994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0DF72-2909-6911-5DE9-FDEC40D94D00}"/>
              </a:ext>
            </a:extLst>
          </p:cNvPr>
          <p:cNvSpPr>
            <a:spLocks noGrp="1"/>
          </p:cNvSpPr>
          <p:nvPr>
            <p:ph idx="1"/>
          </p:nvPr>
        </p:nvSpPr>
        <p:spPr/>
        <p:txBody>
          <a:bodyPr/>
          <a:lstStyle/>
          <a:p>
            <a:r>
              <a:rPr lang="en-US" dirty="0"/>
              <a:t>For our scores (92, 78, 92, 74, 89, and 80), the mean would be the sum of all scores divided by the number of observations, or </a:t>
            </a:r>
            <a:r>
              <a:rPr lang="en-US" b="1" dirty="0"/>
              <a:t>(505 /6 =) 84.17</a:t>
            </a:r>
            <a:r>
              <a:rPr lang="en-US" dirty="0"/>
              <a:t>. </a:t>
            </a:r>
          </a:p>
          <a:p>
            <a:endParaRPr lang="en-US" dirty="0"/>
          </a:p>
          <a:p>
            <a:r>
              <a:rPr lang="en-US" dirty="0"/>
              <a:t>It should be kept in mind that even though the mean is commonly used, it is sensitive to extreme scores especially if the number of participants is small.</a:t>
            </a:r>
          </a:p>
          <a:p>
            <a:endParaRPr lang="en-US" dirty="0"/>
          </a:p>
        </p:txBody>
      </p:sp>
    </p:spTree>
    <p:extLst>
      <p:ext uri="{BB962C8B-B14F-4D97-AF65-F5344CB8AC3E}">
        <p14:creationId xmlns:p14="http://schemas.microsoft.com/office/powerpoint/2010/main" val="20981772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5" name="Content Placeholder 4">
                <a:extLst>
                  <a:ext uri="{FF2B5EF4-FFF2-40B4-BE49-F238E27FC236}">
                    <a16:creationId xmlns:a16="http://schemas.microsoft.com/office/drawing/2014/main" id="{EDD387DD-0B1C-1C4F-FE2F-BE9532E5C305}"/>
                  </a:ext>
                </a:extLst>
              </p:cNvPr>
              <p:cNvGraphicFramePr>
                <a:graphicFrameLocks noGrp="1"/>
              </p:cNvGraphicFramePr>
              <p:nvPr>
                <p:ph idx="1"/>
                <p:extLst>
                  <p:ext uri="{D42A27DB-BD31-4B8C-83A1-F6EECF244321}">
                    <p14:modId xmlns:p14="http://schemas.microsoft.com/office/powerpoint/2010/main" val="2692134087"/>
                  </p:ext>
                </p:extLst>
              </p:nvPr>
            </p:nvGraphicFramePr>
            <p:xfrm>
              <a:off x="820494" y="2391508"/>
              <a:ext cx="10551012" cy="1796701"/>
            </p:xfrm>
            <a:graphic>
              <a:graphicData uri="http://schemas.openxmlformats.org/drawingml/2006/table">
                <a:tbl>
                  <a:tblPr firstRow="1" firstCol="1" bandRow="1"/>
                  <a:tblGrid>
                    <a:gridCol w="3544894">
                      <a:extLst>
                        <a:ext uri="{9D8B030D-6E8A-4147-A177-3AD203B41FA5}">
                          <a16:colId xmlns:a16="http://schemas.microsoft.com/office/drawing/2014/main" val="1178323674"/>
                        </a:ext>
                      </a:extLst>
                    </a:gridCol>
                    <a:gridCol w="1705193">
                      <a:extLst>
                        <a:ext uri="{9D8B030D-6E8A-4147-A177-3AD203B41FA5}">
                          <a16:colId xmlns:a16="http://schemas.microsoft.com/office/drawing/2014/main" val="1057668608"/>
                        </a:ext>
                      </a:extLst>
                    </a:gridCol>
                    <a:gridCol w="5300925">
                      <a:extLst>
                        <a:ext uri="{9D8B030D-6E8A-4147-A177-3AD203B41FA5}">
                          <a16:colId xmlns:a16="http://schemas.microsoft.com/office/drawing/2014/main" val="1034279511"/>
                        </a:ext>
                      </a:extLst>
                    </a:gridCol>
                  </a:tblGrid>
                  <a:tr h="285964">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FORMULA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EXPLANATION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08610"/>
                      </a:ext>
                    </a:extLst>
                  </a:tr>
                  <a:tr h="898350">
                    <a:tc>
                      <a:txBody>
                        <a:bodyPr/>
                        <a:lstStyle/>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Population mean (μ)</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𝜇</m:t>
                                </m:r>
                                <m:r>
                                  <a:rPr lang="en-US" sz="18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d>
                                      <m:dPr>
                                        <m:ctrlPr>
                                          <a:rPr lang="en-US" sz="1800" i="1">
                                            <a:effectLst/>
                                            <a:latin typeface="Cambria Math" panose="02040503050406030204" pitchFamily="18" charset="0"/>
                                            <a:ea typeface="Calibri" panose="020F0502020204030204" pitchFamily="34" charset="0"/>
                                            <a:cs typeface="Calibri" panose="020F0502020204030204" pitchFamily="34" charset="0"/>
                                          </a:rPr>
                                        </m:ctrlPr>
                                      </m:dPr>
                                      <m:e>
                                        <m:r>
                                          <a:rPr lang="en-US" sz="1800" i="1">
                                            <a:effectLst/>
                                            <a:latin typeface="Cambria Math" panose="02040503050406030204" pitchFamily="18" charset="0"/>
                                            <a:ea typeface="Calibri" panose="020F0502020204030204" pitchFamily="34" charset="0"/>
                                            <a:cs typeface="Calibri" panose="020F0502020204030204" pitchFamily="34" charset="0"/>
                                          </a:rPr>
                                          <m:t>𝛴</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𝑥𝑖</m:t>
                                        </m:r>
                                      </m:e>
                                    </m:d>
                                  </m:num>
                                  <m:den>
                                    <m:r>
                                      <a:rPr lang="en-US" sz="1800" i="1">
                                        <a:effectLst/>
                                        <a:latin typeface="Cambria Math" panose="02040503050406030204" pitchFamily="18" charset="0"/>
                                        <a:ea typeface="Calibri" panose="020F0502020204030204" pitchFamily="34" charset="0"/>
                                        <a:cs typeface="Calibri" panose="020F0502020204030204" pitchFamily="34" charset="0"/>
                                      </a:rPr>
                                      <m:t>𝑁</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𝑀𝑒𝑎𝑛</m:t>
                                </m:r>
                                <m:r>
                                  <a:rPr lang="en-US" sz="1800" i="1">
                                    <a:effectLst/>
                                    <a:latin typeface="Cambria Math" panose="02040503050406030204" pitchFamily="18" charset="0"/>
                                    <a:ea typeface="Calibri" panose="020F0502020204030204" pitchFamily="34" charset="0"/>
                                    <a:cs typeface="Calibri" panose="020F0502020204030204" pitchFamily="34" charset="0"/>
                                  </a:rPr>
                                  <m:t> = </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r>
                                      <a:rPr lang="en-US" sz="1800" i="1">
                                        <a:effectLst/>
                                        <a:latin typeface="Cambria Math" panose="02040503050406030204" pitchFamily="18" charset="0"/>
                                        <a:ea typeface="Calibri" panose="020F0502020204030204" pitchFamily="34" charset="0"/>
                                        <a:cs typeface="Calibri" panose="020F0502020204030204" pitchFamily="34" charset="0"/>
                                      </a:rPr>
                                      <m:t>𝑆𝑢𝑚</m:t>
                                    </m:r>
                                  </m:num>
                                  <m:den>
                                    <m:r>
                                      <a:rPr lang="en-US" sz="18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𝑠𝑖𝑧𝑒</m:t>
                                    </m:r>
                                  </m:den>
                                </m:f>
                              </m:oMath>
                            </m:oMathPara>
                          </a14:m>
                          <a:endParaRPr lang="en-US" sz="180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a:effectLst/>
                              <a:latin typeface="Calibri" panose="020F0502020204030204" pitchFamily="34" charset="0"/>
                              <a:ea typeface="Calibri" panose="020F0502020204030204" pitchFamily="34"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84906021"/>
                      </a:ext>
                    </a:extLst>
                  </a:tr>
                  <a:tr h="612387">
                    <a:tc>
                      <a:txBody>
                        <a:bodyPr/>
                        <a:lstStyle/>
                        <a:p>
                          <a:pPr marL="0" marR="0" algn="ctr">
                            <a:lnSpc>
                              <a:spcPct val="107000"/>
                            </a:lnSpc>
                            <a:spcBef>
                              <a:spcPts val="0"/>
                            </a:spcBef>
                            <a:spcAft>
                              <a:spcPts val="0"/>
                            </a:spcAft>
                          </a:pPr>
                          <a:r>
                            <a:rPr lang="en-US" sz="1800" b="1" i="1">
                              <a:effectLst/>
                              <a:latin typeface="Calibri" panose="020F0502020204030204" pitchFamily="34" charset="0"/>
                              <a:ea typeface="Calibri" panose="020F0502020204030204" pitchFamily="34" charset="0"/>
                              <a:cs typeface="Calibri" panose="020F0502020204030204" pitchFamily="34" charset="0"/>
                            </a:rPr>
                            <a:t>Sample mean (x̄)</a:t>
                          </a:r>
                          <a:endParaRPr lang="en-US" sz="180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b="1" i="1">
                              <a:effectLst/>
                              <a:latin typeface="Calibri" panose="020F0502020204030204" pitchFamily="34" charset="0"/>
                              <a:ea typeface="Calibri" panose="020F0502020204030204" pitchFamily="34"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𝑥</m:t>
                                </m:r>
                                <m:r>
                                  <a:rPr lang="en-US" sz="1800" i="1">
                                    <a:effectLst/>
                                    <a:latin typeface="Cambria Math" panose="02040503050406030204" pitchFamily="18" charset="0"/>
                                    <a:ea typeface="Calibri" panose="020F0502020204030204" pitchFamily="34" charset="0"/>
                                    <a:cs typeface="Calibri" panose="020F0502020204030204" pitchFamily="34" charset="0"/>
                                  </a:rPr>
                                  <m:t>̄</m:t>
                                </m:r>
                                <m:r>
                                  <a:rPr lang="en-US" sz="18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d>
                                      <m:dPr>
                                        <m:ctrlPr>
                                          <a:rPr lang="en-US" sz="1800" i="1">
                                            <a:effectLst/>
                                            <a:latin typeface="Cambria Math" panose="02040503050406030204" pitchFamily="18" charset="0"/>
                                            <a:ea typeface="Calibri" panose="020F0502020204030204" pitchFamily="34" charset="0"/>
                                            <a:cs typeface="Calibri" panose="020F0502020204030204" pitchFamily="34" charset="0"/>
                                          </a:rPr>
                                        </m:ctrlPr>
                                      </m:dPr>
                                      <m:e>
                                        <m:r>
                                          <a:rPr lang="en-US" sz="1800" i="1">
                                            <a:effectLst/>
                                            <a:latin typeface="Cambria Math" panose="02040503050406030204" pitchFamily="18" charset="0"/>
                                            <a:ea typeface="Calibri" panose="020F0502020204030204" pitchFamily="34" charset="0"/>
                                            <a:cs typeface="Calibri" panose="020F0502020204030204" pitchFamily="34" charset="0"/>
                                          </a:rPr>
                                          <m:t>𝛴</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𝑥𝑖</m:t>
                                        </m:r>
                                      </m:e>
                                    </m:d>
                                  </m:num>
                                  <m:den>
                                    <m:r>
                                      <a:rPr lang="en-US" sz="1800" i="1">
                                        <a:effectLst/>
                                        <a:latin typeface="Cambria Math" panose="02040503050406030204" pitchFamily="18" charset="0"/>
                                        <a:ea typeface="Calibri" panose="020F0502020204030204" pitchFamily="34" charset="0"/>
                                        <a:cs typeface="Calibri" panose="020F0502020204030204" pitchFamily="34" charset="0"/>
                                      </a:rPr>
                                      <m:t>𝑛</m:t>
                                    </m:r>
                                  </m:den>
                                </m:f>
                              </m:oMath>
                            </m:oMathPara>
                          </a14:m>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800" i="1">
                                    <a:effectLst/>
                                    <a:latin typeface="Cambria Math" panose="02040503050406030204" pitchFamily="18" charset="0"/>
                                    <a:ea typeface="Times New Roman" panose="02020603050405020304" pitchFamily="18" charset="0"/>
                                    <a:cs typeface="Calibri" panose="020F0502020204030204" pitchFamily="34" charset="0"/>
                                  </a:rPr>
                                  <m:t> </m:t>
                                </m:r>
                                <m:r>
                                  <a:rPr lang="en-US" sz="1800" i="1">
                                    <a:effectLst/>
                                    <a:latin typeface="Cambria Math" panose="02040503050406030204" pitchFamily="18" charset="0"/>
                                    <a:ea typeface="Times New Roman" panose="02020603050405020304" pitchFamily="18" charset="0"/>
                                    <a:cs typeface="Calibri" panose="020F0502020204030204" pitchFamily="34" charset="0"/>
                                  </a:rPr>
                                  <m:t>𝑀𝑒𝑎𝑛</m:t>
                                </m:r>
                                <m:r>
                                  <a:rPr lang="en-US" sz="1800" i="1">
                                    <a:effectLst/>
                                    <a:latin typeface="Cambria Math" panose="02040503050406030204" pitchFamily="18" charset="0"/>
                                    <a:ea typeface="Times New Roman" panose="02020603050405020304" pitchFamily="18" charset="0"/>
                                    <a:cs typeface="Calibri" panose="020F0502020204030204" pitchFamily="34" charset="0"/>
                                  </a:rPr>
                                  <m:t> = </m:t>
                                </m:r>
                                <m:f>
                                  <m:fPr>
                                    <m:ctrlPr>
                                      <a:rPr lang="en-US" sz="18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800" i="1">
                                        <a:effectLst/>
                                        <a:latin typeface="Cambria Math" panose="02040503050406030204" pitchFamily="18" charset="0"/>
                                        <a:ea typeface="Times New Roman" panose="02020603050405020304" pitchFamily="18" charset="0"/>
                                        <a:cs typeface="Calibri" panose="020F0502020204030204" pitchFamily="34" charset="0"/>
                                      </a:rPr>
                                      <m:t>𝑆𝑢𝑚</m:t>
                                    </m:r>
                                  </m:num>
                                  <m:den>
                                    <m:r>
                                      <a:rPr lang="en-US" sz="18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800" i="1">
                                        <a:effectLst/>
                                        <a:latin typeface="Cambria Math" panose="02040503050406030204" pitchFamily="18" charset="0"/>
                                        <a:ea typeface="Times New Roman" panose="02020603050405020304" pitchFamily="18" charset="0"/>
                                        <a:cs typeface="Calibri" panose="020F0502020204030204" pitchFamily="34" charset="0"/>
                                      </a:rPr>
                                      <m:t> </m:t>
                                    </m:r>
                                    <m:r>
                                      <a:rPr lang="en-US" sz="1800" i="1">
                                        <a:effectLst/>
                                        <a:latin typeface="Cambria Math" panose="02040503050406030204" pitchFamily="18" charset="0"/>
                                        <a:ea typeface="Times New Roman" panose="02020603050405020304" pitchFamily="18" charset="0"/>
                                        <a:cs typeface="Calibri" panose="020F0502020204030204" pitchFamily="34" charset="0"/>
                                      </a:rPr>
                                      <m:t>𝑠𝑖𝑧𝑒</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1422665"/>
                      </a:ext>
                    </a:extLst>
                  </a:tr>
                </a:tbl>
              </a:graphicData>
            </a:graphic>
          </p:graphicFrame>
        </mc:Choice>
        <mc:Fallback xmlns="">
          <p:graphicFrame>
            <p:nvGraphicFramePr>
              <p:cNvPr id="5" name="Content Placeholder 4">
                <a:extLst>
                  <a:ext uri="{FF2B5EF4-FFF2-40B4-BE49-F238E27FC236}">
                    <a16:creationId xmlns:a16="http://schemas.microsoft.com/office/drawing/2014/main" id="{EDD387DD-0B1C-1C4F-FE2F-BE9532E5C305}"/>
                  </a:ext>
                </a:extLst>
              </p:cNvPr>
              <p:cNvGraphicFramePr>
                <a:graphicFrameLocks noGrp="1"/>
              </p:cNvGraphicFramePr>
              <p:nvPr>
                <p:ph idx="1"/>
                <p:extLst>
                  <p:ext uri="{D42A27DB-BD31-4B8C-83A1-F6EECF244321}">
                    <p14:modId xmlns:p14="http://schemas.microsoft.com/office/powerpoint/2010/main" val="2692134087"/>
                  </p:ext>
                </p:extLst>
              </p:nvPr>
            </p:nvGraphicFramePr>
            <p:xfrm>
              <a:off x="820494" y="2391508"/>
              <a:ext cx="10551012" cy="1796701"/>
            </p:xfrm>
            <a:graphic>
              <a:graphicData uri="http://schemas.openxmlformats.org/drawingml/2006/table">
                <a:tbl>
                  <a:tblPr firstRow="1" firstCol="1" bandRow="1"/>
                  <a:tblGrid>
                    <a:gridCol w="3544894">
                      <a:extLst>
                        <a:ext uri="{9D8B030D-6E8A-4147-A177-3AD203B41FA5}">
                          <a16:colId xmlns:a16="http://schemas.microsoft.com/office/drawing/2014/main" val="1178323674"/>
                        </a:ext>
                      </a:extLst>
                    </a:gridCol>
                    <a:gridCol w="1705193">
                      <a:extLst>
                        <a:ext uri="{9D8B030D-6E8A-4147-A177-3AD203B41FA5}">
                          <a16:colId xmlns:a16="http://schemas.microsoft.com/office/drawing/2014/main" val="1057668608"/>
                        </a:ext>
                      </a:extLst>
                    </a:gridCol>
                    <a:gridCol w="5300925">
                      <a:extLst>
                        <a:ext uri="{9D8B030D-6E8A-4147-A177-3AD203B41FA5}">
                          <a16:colId xmlns:a16="http://schemas.microsoft.com/office/drawing/2014/main" val="1034279511"/>
                        </a:ext>
                      </a:extLst>
                    </a:gridCol>
                  </a:tblGrid>
                  <a:tr h="285964">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FORMULA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EXPLANATION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08610"/>
                      </a:ext>
                    </a:extLst>
                  </a:tr>
                  <a:tr h="898350">
                    <a:tc>
                      <a:txBody>
                        <a:bodyPr/>
                        <a:lstStyle/>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Population mean (μ)</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207857" t="-39865" r="-311071" b="-68919"/>
                          </a:stretch>
                        </a:blipFill>
                      </a:tcPr>
                    </a:tc>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99080" t="-39865" r="-115" b="-68919"/>
                          </a:stretch>
                        </a:blipFill>
                      </a:tcPr>
                    </a:tc>
                    <a:extLst>
                      <a:ext uri="{0D108BD9-81ED-4DB2-BD59-A6C34878D82A}">
                        <a16:rowId xmlns:a16="http://schemas.microsoft.com/office/drawing/2014/main" val="3084906021"/>
                      </a:ext>
                    </a:extLst>
                  </a:tr>
                  <a:tr h="612387">
                    <a:tc>
                      <a:txBody>
                        <a:bodyPr/>
                        <a:lstStyle/>
                        <a:p>
                          <a:pPr marL="0" marR="0" algn="ctr">
                            <a:lnSpc>
                              <a:spcPct val="107000"/>
                            </a:lnSpc>
                            <a:spcBef>
                              <a:spcPts val="0"/>
                            </a:spcBef>
                            <a:spcAft>
                              <a:spcPts val="0"/>
                            </a:spcAft>
                          </a:pPr>
                          <a:r>
                            <a:rPr lang="en-US" sz="1800" b="1" i="1">
                              <a:effectLst/>
                              <a:latin typeface="Calibri" panose="020F0502020204030204" pitchFamily="34" charset="0"/>
                              <a:ea typeface="Calibri" panose="020F0502020204030204" pitchFamily="34" charset="0"/>
                              <a:cs typeface="Calibri" panose="020F0502020204030204" pitchFamily="34" charset="0"/>
                            </a:rPr>
                            <a:t>Sample mean (x̄)</a:t>
                          </a:r>
                          <a:endParaRPr lang="en-US" sz="180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b="1" i="1">
                              <a:effectLst/>
                              <a:latin typeface="Calibri" panose="020F0502020204030204" pitchFamily="34" charset="0"/>
                              <a:ea typeface="Calibri" panose="020F0502020204030204" pitchFamily="34"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29656" marR="29656"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207857" t="-204950" r="-311071" b="-990"/>
                          </a:stretch>
                        </a:blipFill>
                      </a:tcPr>
                    </a:tc>
                    <a:tc>
                      <a:txBody>
                        <a:bodyPr/>
                        <a:lstStyle/>
                        <a:p>
                          <a:endParaRPr lang="en-US"/>
                        </a:p>
                      </a:txBody>
                      <a:tcPr marL="29656" marR="29656"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99080" t="-204950" r="-115" b="-990"/>
                          </a:stretch>
                        </a:blipFill>
                      </a:tcPr>
                    </a:tc>
                    <a:extLst>
                      <a:ext uri="{0D108BD9-81ED-4DB2-BD59-A6C34878D82A}">
                        <a16:rowId xmlns:a16="http://schemas.microsoft.com/office/drawing/2014/main" val="931422665"/>
                      </a:ext>
                    </a:extLst>
                  </a:tr>
                </a:tbl>
              </a:graphicData>
            </a:graphic>
          </p:graphicFrame>
        </mc:Fallback>
      </mc:AlternateContent>
    </p:spTree>
    <p:extLst>
      <p:ext uri="{BB962C8B-B14F-4D97-AF65-F5344CB8AC3E}">
        <p14:creationId xmlns:p14="http://schemas.microsoft.com/office/powerpoint/2010/main" val="39549101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Demonstration </a:t>
            </a:r>
          </a:p>
        </p:txBody>
      </p:sp>
    </p:spTree>
    <p:extLst>
      <p:ext uri="{BB962C8B-B14F-4D97-AF65-F5344CB8AC3E}">
        <p14:creationId xmlns:p14="http://schemas.microsoft.com/office/powerpoint/2010/main" val="19616534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3285392" y="1687695"/>
            <a:ext cx="5621215" cy="1325563"/>
          </a:xfrm>
        </p:spPr>
        <p:txBody>
          <a:bodyPr/>
          <a:lstStyle/>
          <a:p>
            <a:pPr marL="0" indent="0" algn="ctr">
              <a:buNone/>
            </a:pPr>
            <a:r>
              <a:rPr lang="en-US" b="1" dirty="0"/>
              <a:t>ANY QUESTIONS?</a:t>
            </a:r>
            <a:endParaRPr lang="en-US" sz="4400" b="1" dirty="0"/>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pic>
        <p:nvPicPr>
          <p:cNvPr id="6" name="Picture 5">
            <a:extLst>
              <a:ext uri="{FF2B5EF4-FFF2-40B4-BE49-F238E27FC236}">
                <a16:creationId xmlns:a16="http://schemas.microsoft.com/office/drawing/2014/main" id="{1BC802AD-B27F-586B-3FB2-C6326833BB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0611" y="3013258"/>
            <a:ext cx="2390775" cy="1914525"/>
          </a:xfrm>
          <a:prstGeom prst="rect">
            <a:avLst/>
          </a:prstGeom>
        </p:spPr>
      </p:pic>
    </p:spTree>
    <p:extLst>
      <p:ext uri="{BB962C8B-B14F-4D97-AF65-F5344CB8AC3E}">
        <p14:creationId xmlns:p14="http://schemas.microsoft.com/office/powerpoint/2010/main" val="27829999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D13C0-33CD-782F-841E-55949F2681D2}"/>
              </a:ext>
            </a:extLst>
          </p:cNvPr>
          <p:cNvSpPr>
            <a:spLocks noGrp="1"/>
          </p:cNvSpPr>
          <p:nvPr>
            <p:ph type="title"/>
          </p:nvPr>
        </p:nvSpPr>
        <p:spPr/>
        <p:txBody>
          <a:bodyPr/>
          <a:lstStyle/>
          <a:p>
            <a:r>
              <a:rPr lang="en-US" dirty="0"/>
              <a:t>3) Measures of spread (dispersion): </a:t>
            </a:r>
          </a:p>
        </p:txBody>
      </p:sp>
      <p:sp>
        <p:nvSpPr>
          <p:cNvPr id="3" name="Content Placeholder 2">
            <a:extLst>
              <a:ext uri="{FF2B5EF4-FFF2-40B4-BE49-F238E27FC236}">
                <a16:creationId xmlns:a16="http://schemas.microsoft.com/office/drawing/2014/main" id="{2412D184-1FAA-C1BF-118A-6374084269CE}"/>
              </a:ext>
            </a:extLst>
          </p:cNvPr>
          <p:cNvSpPr>
            <a:spLocks noGrp="1"/>
          </p:cNvSpPr>
          <p:nvPr>
            <p:ph idx="1"/>
          </p:nvPr>
        </p:nvSpPr>
        <p:spPr/>
        <p:txBody>
          <a:bodyPr/>
          <a:lstStyle/>
          <a:p>
            <a:pPr marL="0" indent="0">
              <a:buNone/>
            </a:pPr>
            <a:r>
              <a:rPr lang="en-US" dirty="0"/>
              <a:t>“Measures of dispersion describe variability of the numeral data away from the central tendency” (</a:t>
            </a:r>
            <a:r>
              <a:rPr lang="en-US" dirty="0" err="1"/>
              <a:t>Phakiti</a:t>
            </a:r>
            <a:r>
              <a:rPr lang="en-US" dirty="0"/>
              <a:t>, 2010, p. 44) . </a:t>
            </a:r>
          </a:p>
          <a:p>
            <a:pPr marL="0" indent="0">
              <a:buNone/>
            </a:pPr>
            <a:endParaRPr lang="en-US" dirty="0"/>
          </a:p>
          <a:p>
            <a:pPr marL="0" indent="0">
              <a:buNone/>
            </a:pPr>
            <a:r>
              <a:rPr lang="en-US" dirty="0"/>
              <a:t>“Measures of dispersion [particularly standard deviation] can serve as a quality control for measures of central tendency; the smaller the standard deviation, the better the mean captures the behavior of the sample.” (Mackey &amp; </a:t>
            </a:r>
            <a:r>
              <a:rPr lang="en-US" dirty="0" err="1"/>
              <a:t>Gass</a:t>
            </a:r>
            <a:r>
              <a:rPr lang="en-US" dirty="0"/>
              <a:t>, 2015, p. 303)1. </a:t>
            </a:r>
          </a:p>
        </p:txBody>
      </p:sp>
    </p:spTree>
    <p:extLst>
      <p:ext uri="{BB962C8B-B14F-4D97-AF65-F5344CB8AC3E}">
        <p14:creationId xmlns:p14="http://schemas.microsoft.com/office/powerpoint/2010/main" val="20195049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D13C0-33CD-782F-841E-55949F2681D2}"/>
              </a:ext>
            </a:extLst>
          </p:cNvPr>
          <p:cNvSpPr>
            <a:spLocks noGrp="1"/>
          </p:cNvSpPr>
          <p:nvPr>
            <p:ph type="title"/>
          </p:nvPr>
        </p:nvSpPr>
        <p:spPr/>
        <p:txBody>
          <a:bodyPr/>
          <a:lstStyle/>
          <a:p>
            <a:r>
              <a:rPr lang="en-US" b="1" dirty="0"/>
              <a:t>3) Measures of spread (dispersion): </a:t>
            </a:r>
          </a:p>
        </p:txBody>
      </p:sp>
      <p:sp>
        <p:nvSpPr>
          <p:cNvPr id="3" name="Content Placeholder 2">
            <a:extLst>
              <a:ext uri="{FF2B5EF4-FFF2-40B4-BE49-F238E27FC236}">
                <a16:creationId xmlns:a16="http://schemas.microsoft.com/office/drawing/2014/main" id="{2412D184-1FAA-C1BF-118A-6374084269CE}"/>
              </a:ext>
            </a:extLst>
          </p:cNvPr>
          <p:cNvSpPr>
            <a:spLocks noGrp="1"/>
          </p:cNvSpPr>
          <p:nvPr>
            <p:ph idx="1"/>
          </p:nvPr>
        </p:nvSpPr>
        <p:spPr/>
        <p:txBody>
          <a:bodyPr/>
          <a:lstStyle/>
          <a:p>
            <a:pPr marL="0" indent="0">
              <a:buNone/>
            </a:pPr>
            <a:r>
              <a:rPr lang="en-US" dirty="0"/>
              <a:t>In statistics, there are two main measures of dispersion, </a:t>
            </a:r>
            <a:r>
              <a:rPr lang="en-US" b="1" dirty="0"/>
              <a:t>the variance </a:t>
            </a:r>
            <a:r>
              <a:rPr lang="en-US" dirty="0"/>
              <a:t>and </a:t>
            </a:r>
            <a:r>
              <a:rPr lang="en-US" b="1" dirty="0"/>
              <a:t>standard deviation</a:t>
            </a:r>
            <a:r>
              <a:rPr lang="en-US" dirty="0"/>
              <a:t>. </a:t>
            </a:r>
          </a:p>
        </p:txBody>
      </p:sp>
    </p:spTree>
    <p:extLst>
      <p:ext uri="{BB962C8B-B14F-4D97-AF65-F5344CB8AC3E}">
        <p14:creationId xmlns:p14="http://schemas.microsoft.com/office/powerpoint/2010/main" val="35143649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7BA18-6D7B-1C45-44B3-CBC11F23A3E9}"/>
              </a:ext>
            </a:extLst>
          </p:cNvPr>
          <p:cNvSpPr>
            <a:spLocks noGrp="1"/>
          </p:cNvSpPr>
          <p:nvPr>
            <p:ph type="title"/>
          </p:nvPr>
        </p:nvSpPr>
        <p:spPr/>
        <p:txBody>
          <a:bodyPr/>
          <a:lstStyle/>
          <a:p>
            <a:r>
              <a:rPr lang="en-US" b="1" dirty="0"/>
              <a:t>A) The variance: </a:t>
            </a:r>
          </a:p>
        </p:txBody>
      </p:sp>
      <p:sp>
        <p:nvSpPr>
          <p:cNvPr id="3" name="Content Placeholder 2">
            <a:extLst>
              <a:ext uri="{FF2B5EF4-FFF2-40B4-BE49-F238E27FC236}">
                <a16:creationId xmlns:a16="http://schemas.microsoft.com/office/drawing/2014/main" id="{37A3953B-F703-E7D2-0C5C-2D0D509B2F5F}"/>
              </a:ext>
            </a:extLst>
          </p:cNvPr>
          <p:cNvSpPr>
            <a:spLocks noGrp="1"/>
          </p:cNvSpPr>
          <p:nvPr>
            <p:ph idx="1"/>
          </p:nvPr>
        </p:nvSpPr>
        <p:spPr/>
        <p:txBody>
          <a:bodyPr/>
          <a:lstStyle/>
          <a:p>
            <a:pPr marL="0" indent="0">
              <a:buNone/>
            </a:pPr>
            <a:r>
              <a:rPr lang="en-US" dirty="0"/>
              <a:t>The variance is a measure of how far a set of numbers is spread out from their average value. The more spread the data, the larger the variance is in relation to the mean. </a:t>
            </a:r>
          </a:p>
          <a:p>
            <a:pPr marL="0" indent="0">
              <a:buNone/>
            </a:pPr>
            <a:endParaRPr lang="en-US" dirty="0"/>
          </a:p>
          <a:p>
            <a:pPr marL="0" indent="0">
              <a:buNone/>
            </a:pPr>
            <a:r>
              <a:rPr lang="en-US" dirty="0"/>
              <a:t>It is calculated by dividing the sum of squared deviations from the mean by the population or sample size. </a:t>
            </a:r>
          </a:p>
          <a:p>
            <a:pPr marL="0" indent="0">
              <a:buNone/>
            </a:pPr>
            <a:endParaRPr lang="en-US" b="1" dirty="0"/>
          </a:p>
        </p:txBody>
      </p:sp>
    </p:spTree>
    <p:extLst>
      <p:ext uri="{BB962C8B-B14F-4D97-AF65-F5344CB8AC3E}">
        <p14:creationId xmlns:p14="http://schemas.microsoft.com/office/powerpoint/2010/main" val="1767215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House keeping</a:t>
            </a:r>
          </a:p>
        </p:txBody>
      </p:sp>
    </p:spTree>
    <p:extLst>
      <p:ext uri="{BB962C8B-B14F-4D97-AF65-F5344CB8AC3E}">
        <p14:creationId xmlns:p14="http://schemas.microsoft.com/office/powerpoint/2010/main" val="3384609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6BBEE8FA-B77D-EEA5-815F-AE213771852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1923"/>
          <a:stretch/>
        </p:blipFill>
        <p:spPr>
          <a:xfrm>
            <a:off x="1825660" y="1690688"/>
            <a:ext cx="8540679" cy="5014912"/>
          </a:xfrm>
        </p:spPr>
      </p:pic>
      <p:sp>
        <p:nvSpPr>
          <p:cNvPr id="4" name="Title 1">
            <a:extLst>
              <a:ext uri="{FF2B5EF4-FFF2-40B4-BE49-F238E27FC236}">
                <a16:creationId xmlns:a16="http://schemas.microsoft.com/office/drawing/2014/main" id="{E5E57B06-BC71-E4F2-E3BC-D0DD8A1FB0F1}"/>
              </a:ext>
            </a:extLst>
          </p:cNvPr>
          <p:cNvSpPr>
            <a:spLocks noGrp="1"/>
          </p:cNvSpPr>
          <p:nvPr>
            <p:ph type="title"/>
          </p:nvPr>
        </p:nvSpPr>
        <p:spPr>
          <a:xfrm>
            <a:off x="838200" y="365125"/>
            <a:ext cx="10515600" cy="1325563"/>
          </a:xfrm>
        </p:spPr>
        <p:txBody>
          <a:bodyPr/>
          <a:lstStyle/>
          <a:p>
            <a:r>
              <a:rPr lang="en-US" b="1" dirty="0"/>
              <a:t>A) The variance: </a:t>
            </a:r>
          </a:p>
        </p:txBody>
      </p:sp>
      <p:cxnSp>
        <p:nvCxnSpPr>
          <p:cNvPr id="8" name="Straight Connector 7">
            <a:extLst>
              <a:ext uri="{FF2B5EF4-FFF2-40B4-BE49-F238E27FC236}">
                <a16:creationId xmlns:a16="http://schemas.microsoft.com/office/drawing/2014/main" id="{A0D20A05-3D1B-4B2A-6C0B-9421D2580794}"/>
              </a:ext>
            </a:extLst>
          </p:cNvPr>
          <p:cNvCxnSpPr/>
          <p:nvPr/>
        </p:nvCxnSpPr>
        <p:spPr>
          <a:xfrm>
            <a:off x="4009292" y="3429000"/>
            <a:ext cx="0" cy="2901462"/>
          </a:xfrm>
          <a:prstGeom prst="line">
            <a:avLst/>
          </a:prstGeom>
          <a:ln>
            <a:solidFill>
              <a:srgbClr val="FF0000"/>
            </a:solidFill>
          </a:ln>
        </p:spPr>
        <p:style>
          <a:lnRef idx="1">
            <a:schemeClr val="accent6"/>
          </a:lnRef>
          <a:fillRef idx="0">
            <a:schemeClr val="accent6"/>
          </a:fillRef>
          <a:effectRef idx="0">
            <a:schemeClr val="accent6"/>
          </a:effectRef>
          <a:fontRef idx="minor">
            <a:schemeClr val="tx1"/>
          </a:fontRef>
        </p:style>
      </p:cxnSp>
      <p:sp>
        <p:nvSpPr>
          <p:cNvPr id="9" name="TextBox 8">
            <a:extLst>
              <a:ext uri="{FF2B5EF4-FFF2-40B4-BE49-F238E27FC236}">
                <a16:creationId xmlns:a16="http://schemas.microsoft.com/office/drawing/2014/main" id="{D9DE18D6-B95C-9422-88B8-FACB3E090680}"/>
              </a:ext>
            </a:extLst>
          </p:cNvPr>
          <p:cNvSpPr txBox="1"/>
          <p:nvPr/>
        </p:nvSpPr>
        <p:spPr>
          <a:xfrm>
            <a:off x="3411415" y="6330462"/>
            <a:ext cx="1242647" cy="369332"/>
          </a:xfrm>
          <a:prstGeom prst="rect">
            <a:avLst/>
          </a:prstGeom>
          <a:noFill/>
        </p:spPr>
        <p:txBody>
          <a:bodyPr wrap="square" rtlCol="0">
            <a:spAutoFit/>
          </a:bodyPr>
          <a:lstStyle/>
          <a:p>
            <a:r>
              <a:rPr lang="en-US" b="1" dirty="0"/>
              <a:t>The mean</a:t>
            </a:r>
          </a:p>
        </p:txBody>
      </p:sp>
      <p:cxnSp>
        <p:nvCxnSpPr>
          <p:cNvPr id="11" name="Straight Arrow Connector 10">
            <a:extLst>
              <a:ext uri="{FF2B5EF4-FFF2-40B4-BE49-F238E27FC236}">
                <a16:creationId xmlns:a16="http://schemas.microsoft.com/office/drawing/2014/main" id="{59615DDF-5235-40EF-4169-DFF5070A1B1D}"/>
              </a:ext>
            </a:extLst>
          </p:cNvPr>
          <p:cNvCxnSpPr/>
          <p:nvPr/>
        </p:nvCxnSpPr>
        <p:spPr>
          <a:xfrm>
            <a:off x="3263900" y="5911850"/>
            <a:ext cx="745392"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3FA52E-8355-AACA-7FD1-ABE886AAD447}"/>
              </a:ext>
            </a:extLst>
          </p:cNvPr>
          <p:cNvCxnSpPr>
            <a:cxnSpLocks/>
          </p:cNvCxnSpPr>
          <p:nvPr/>
        </p:nvCxnSpPr>
        <p:spPr>
          <a:xfrm>
            <a:off x="2813050" y="5810250"/>
            <a:ext cx="1196242"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DA01158E-C3BF-62A9-0AC5-7FC6242734EC}"/>
              </a:ext>
            </a:extLst>
          </p:cNvPr>
          <p:cNvSpPr/>
          <p:nvPr/>
        </p:nvSpPr>
        <p:spPr>
          <a:xfrm>
            <a:off x="2692406" y="575310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C82F1C9-EBD0-41A9-F6C8-393CC037B7F1}"/>
              </a:ext>
            </a:extLst>
          </p:cNvPr>
          <p:cNvSpPr/>
          <p:nvPr/>
        </p:nvSpPr>
        <p:spPr>
          <a:xfrm>
            <a:off x="3148871" y="586105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Arrow Connector 1">
            <a:extLst>
              <a:ext uri="{FF2B5EF4-FFF2-40B4-BE49-F238E27FC236}">
                <a16:creationId xmlns:a16="http://schemas.microsoft.com/office/drawing/2014/main" id="{694C3C3D-A602-69A2-0D92-BEDF12FA307A}"/>
              </a:ext>
            </a:extLst>
          </p:cNvPr>
          <p:cNvCxnSpPr>
            <a:cxnSpLocks/>
          </p:cNvCxnSpPr>
          <p:nvPr/>
        </p:nvCxnSpPr>
        <p:spPr>
          <a:xfrm>
            <a:off x="2409092" y="6026150"/>
            <a:ext cx="32004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0C28CBA-C424-075E-35EE-00DA3BC1C5CA}"/>
              </a:ext>
            </a:extLst>
          </p:cNvPr>
          <p:cNvSpPr/>
          <p:nvPr/>
        </p:nvSpPr>
        <p:spPr>
          <a:xfrm>
            <a:off x="2317050" y="5955812"/>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9EE0075-372E-31E6-1B43-99EA0E68D500}"/>
              </a:ext>
            </a:extLst>
          </p:cNvPr>
          <p:cNvSpPr/>
          <p:nvPr/>
        </p:nvSpPr>
        <p:spPr>
          <a:xfrm>
            <a:off x="5609492" y="596900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05098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25B37EDD-0758-8C93-D46F-E4E073413B5B}"/>
                  </a:ext>
                </a:extLst>
              </p:cNvPr>
              <p:cNvGraphicFramePr>
                <a:graphicFrameLocks noGrp="1"/>
              </p:cNvGraphicFramePr>
              <p:nvPr>
                <p:ph idx="1"/>
                <p:extLst>
                  <p:ext uri="{D42A27DB-BD31-4B8C-83A1-F6EECF244321}">
                    <p14:modId xmlns:p14="http://schemas.microsoft.com/office/powerpoint/2010/main" val="4292839379"/>
                  </p:ext>
                </p:extLst>
              </p:nvPr>
            </p:nvGraphicFramePr>
            <p:xfrm>
              <a:off x="284468" y="2426677"/>
              <a:ext cx="11623063" cy="1714098"/>
            </p:xfrm>
            <a:graphic>
              <a:graphicData uri="http://schemas.openxmlformats.org/drawingml/2006/table">
                <a:tbl>
                  <a:tblPr firstRow="1" firstCol="1" bandRow="1"/>
                  <a:tblGrid>
                    <a:gridCol w="2670313">
                      <a:extLst>
                        <a:ext uri="{9D8B030D-6E8A-4147-A177-3AD203B41FA5}">
                          <a16:colId xmlns:a16="http://schemas.microsoft.com/office/drawing/2014/main" val="66640534"/>
                        </a:ext>
                      </a:extLst>
                    </a:gridCol>
                    <a:gridCol w="2355637">
                      <a:extLst>
                        <a:ext uri="{9D8B030D-6E8A-4147-A177-3AD203B41FA5}">
                          <a16:colId xmlns:a16="http://schemas.microsoft.com/office/drawing/2014/main" val="142989236"/>
                        </a:ext>
                      </a:extLst>
                    </a:gridCol>
                    <a:gridCol w="6597113">
                      <a:extLst>
                        <a:ext uri="{9D8B030D-6E8A-4147-A177-3AD203B41FA5}">
                          <a16:colId xmlns:a16="http://schemas.microsoft.com/office/drawing/2014/main" val="482329949"/>
                        </a:ext>
                      </a:extLst>
                    </a:gridCol>
                  </a:tblGrid>
                  <a:tr h="299164">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FORMULA</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EXPLANATION</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9552864"/>
                      </a:ext>
                    </a:extLst>
                  </a:tr>
                  <a:tr h="798878">
                    <a:tc>
                      <a:txBody>
                        <a:bodyPr/>
                        <a:lstStyle/>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Population variance (σ2)</a:t>
                          </a:r>
                          <a:endParaRPr lang="en-US" sz="19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i="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p>
                                  <m:sSupPr>
                                    <m:ctrlPr>
                                      <a:rPr lang="en-US" sz="1900" i="1">
                                        <a:effectLst/>
                                        <a:latin typeface="Cambria Math" panose="02040503050406030204" pitchFamily="18" charset="0"/>
                                        <a:ea typeface="Calibri" panose="020F0502020204030204" pitchFamily="34" charset="0"/>
                                        <a:cs typeface="Calibri" panose="020F0502020204030204" pitchFamily="34" charset="0"/>
                                      </a:rPr>
                                    </m:ctrlPr>
                                  </m:sSupPr>
                                  <m:e>
                                    <m:r>
                                      <a:rPr lang="en-US" sz="1900" i="1">
                                        <a:effectLst/>
                                        <a:latin typeface="Cambria Math" panose="02040503050406030204" pitchFamily="18" charset="0"/>
                                        <a:ea typeface="Calibri" panose="020F0502020204030204" pitchFamily="34" charset="0"/>
                                        <a:cs typeface="Calibri" panose="020F0502020204030204" pitchFamily="34" charset="0"/>
                                      </a:rPr>
                                      <m:t>𝜎</m:t>
                                    </m:r>
                                  </m:e>
                                  <m:sup>
                                    <m:r>
                                      <a:rPr lang="en-US" sz="1900" i="1">
                                        <a:effectLst/>
                                        <a:latin typeface="Cambria Math" panose="02040503050406030204" pitchFamily="18" charset="0"/>
                                        <a:ea typeface="Calibri" panose="020F0502020204030204" pitchFamily="34" charset="0"/>
                                        <a:cs typeface="Calibri" panose="020F0502020204030204" pitchFamily="34" charset="0"/>
                                      </a:rPr>
                                      <m:t>2</m:t>
                                    </m:r>
                                  </m:sup>
                                </m:sSup>
                                <m:r>
                                  <a:rPr lang="en-US" sz="19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900" i="1">
                                        <a:effectLst/>
                                        <a:latin typeface="Cambria Math" panose="02040503050406030204" pitchFamily="18" charset="0"/>
                                        <a:ea typeface="Calibri" panose="020F0502020204030204" pitchFamily="34" charset="0"/>
                                        <a:cs typeface="Calibri" panose="020F0502020204030204" pitchFamily="34" charset="0"/>
                                      </a:rPr>
                                    </m:ctrlPr>
                                  </m:fPr>
                                  <m:num>
                                    <m:r>
                                      <a:rPr lang="en-US" sz="1900" i="1">
                                        <a:effectLst/>
                                        <a:latin typeface="Cambria Math" panose="02040503050406030204" pitchFamily="18" charset="0"/>
                                        <a:ea typeface="Calibri" panose="020F0502020204030204" pitchFamily="34" charset="0"/>
                                        <a:cs typeface="Calibri" panose="020F0502020204030204" pitchFamily="34" charset="0"/>
                                      </a:rPr>
                                      <m:t>𝛴</m:t>
                                    </m:r>
                                    <m:r>
                                      <a:rPr lang="en-US" sz="19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900" i="1">
                                            <a:effectLst/>
                                            <a:latin typeface="Cambria Math" panose="02040503050406030204" pitchFamily="18" charset="0"/>
                                            <a:ea typeface="Calibri" panose="020F0502020204030204" pitchFamily="34" charset="0"/>
                                            <a:cs typeface="Calibri" panose="020F0502020204030204" pitchFamily="34" charset="0"/>
                                          </a:rPr>
                                        </m:ctrlPr>
                                      </m:dPr>
                                      <m:e>
                                        <m:r>
                                          <a:rPr lang="en-US" sz="1900" i="1">
                                            <a:effectLst/>
                                            <a:latin typeface="Cambria Math" panose="02040503050406030204" pitchFamily="18" charset="0"/>
                                            <a:ea typeface="Calibri" panose="020F0502020204030204" pitchFamily="34" charset="0"/>
                                            <a:cs typeface="Calibri" panose="020F0502020204030204" pitchFamily="34" charset="0"/>
                                          </a:rPr>
                                          <m:t>𝑥𝑖</m:t>
                                        </m:r>
                                        <m:r>
                                          <a:rPr lang="en-US" sz="1900" i="1">
                                            <a:effectLst/>
                                            <a:latin typeface="Cambria Math" panose="02040503050406030204" pitchFamily="18" charset="0"/>
                                            <a:ea typeface="Calibri" panose="020F0502020204030204" pitchFamily="34" charset="0"/>
                                            <a:cs typeface="Calibri" panose="020F0502020204030204" pitchFamily="34" charset="0"/>
                                          </a:rPr>
                                          <m:t>− </m:t>
                                        </m:r>
                                        <m:r>
                                          <a:rPr lang="en-US" sz="1900" i="1">
                                            <a:effectLst/>
                                            <a:latin typeface="Cambria Math" panose="02040503050406030204" pitchFamily="18" charset="0"/>
                                            <a:ea typeface="Calibri" panose="020F0502020204030204" pitchFamily="34" charset="0"/>
                                            <a:cs typeface="Calibri" panose="020F0502020204030204" pitchFamily="34" charset="0"/>
                                          </a:rPr>
                                          <m:t>𝜇</m:t>
                                        </m:r>
                                      </m:e>
                                    </m:d>
                                    <m:r>
                                      <a:rPr lang="en-US" sz="18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8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900" i="1">
                                        <a:effectLst/>
                                        <a:latin typeface="Cambria Math" panose="02040503050406030204" pitchFamily="18" charset="0"/>
                                        <a:ea typeface="Calibri" panose="020F0502020204030204" pitchFamily="34" charset="0"/>
                                        <a:cs typeface="Calibri" panose="020F0502020204030204" pitchFamily="34" charset="0"/>
                                      </a:rPr>
                                      <m:t>𝑁</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4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𝑉𝑟𝑖𝑎𝑛𝑐𝑒</m:t>
                                </m:r>
                                <m:r>
                                  <a:rPr lang="en-US" sz="1400" i="1">
                                    <a:effectLst/>
                                    <a:latin typeface="Cambria Math" panose="02040503050406030204" pitchFamily="18" charset="0"/>
                                    <a:ea typeface="Calibri" panose="020F0502020204030204" pitchFamily="34" charset="0"/>
                                    <a:cs typeface="Calibri" panose="020F0502020204030204" pitchFamily="34" charset="0"/>
                                  </a:rPr>
                                  <m:t> = </m:t>
                                </m:r>
                                <m:f>
                                  <m:fPr>
                                    <m:ctrlPr>
                                      <a:rPr lang="en-US" sz="1400" i="1">
                                        <a:effectLst/>
                                        <a:latin typeface="Cambria Math" panose="02040503050406030204" pitchFamily="18" charset="0"/>
                                        <a:ea typeface="Calibri" panose="020F0502020204030204" pitchFamily="34" charset="0"/>
                                        <a:cs typeface="Calibri" panose="020F0502020204030204" pitchFamily="34" charset="0"/>
                                      </a:rPr>
                                    </m:ctrlPr>
                                  </m:fPr>
                                  <m:num>
                                    <m:r>
                                      <a:rPr lang="en-US" sz="14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𝑜𝑓</m:t>
                                    </m:r>
                                    <m:r>
                                      <a:rPr lang="en-US" sz="14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4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400" i="1">
                                                <a:effectLst/>
                                                <a:latin typeface="Cambria Math" panose="02040503050406030204" pitchFamily="18" charset="0"/>
                                                <a:ea typeface="Calibri" panose="020F0502020204030204" pitchFamily="34" charset="0"/>
                                                <a:cs typeface="Calibri" panose="020F0502020204030204" pitchFamily="34" charset="0"/>
                                              </a:rPr>
                                            </m:ctrlPr>
                                          </m:dPr>
                                          <m:e>
                                            <m:r>
                                              <a:rPr lang="en-US" sz="14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400" i="1">
                                                <a:effectLst/>
                                                <a:latin typeface="Cambria Math" panose="02040503050406030204" pitchFamily="18" charset="0"/>
                                                <a:ea typeface="Calibri" panose="020F0502020204030204" pitchFamily="34" charset="0"/>
                                                <a:cs typeface="Calibri" panose="020F0502020204030204" pitchFamily="34" charset="0"/>
                                              </a:rPr>
                                              <m:t>−</m:t>
                                            </m:r>
                                            <m:r>
                                              <a:rPr lang="en-US" sz="1400" i="1">
                                                <a:effectLst/>
                                                <a:latin typeface="Cambria Math" panose="02040503050406030204" pitchFamily="18" charset="0"/>
                                                <a:ea typeface="Calibri" panose="020F0502020204030204" pitchFamily="34" charset="0"/>
                                                <a:cs typeface="Calibri" panose="020F0502020204030204" pitchFamily="34" charset="0"/>
                                              </a:rPr>
                                              <m:t>𝑝𝑜𝑝𝑢𝑙𝑎𝑡𝑖𝑜𝑛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4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4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𝑠𝑖𝑧𝑒</m:t>
                                    </m:r>
                                  </m:den>
                                </m:f>
                              </m:oMath>
                            </m:oMathPara>
                          </a14:m>
                          <a:endParaRPr lang="en-US" sz="190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900">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22981510"/>
                      </a:ext>
                    </a:extLst>
                  </a:tr>
                  <a:tr h="616056">
                    <a:tc>
                      <a:txBody>
                        <a:bodyPr/>
                        <a:lstStyle/>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Sample variance (S²)</a:t>
                          </a:r>
                          <a:endParaRPr lang="en-US" sz="19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900" i="1">
                                    <a:effectLst/>
                                    <a:latin typeface="Cambria Math" panose="02040503050406030204" pitchFamily="18" charset="0"/>
                                    <a:ea typeface="Calibri" panose="020F0502020204030204" pitchFamily="34" charset="0"/>
                                    <a:cs typeface="Calibri" panose="020F0502020204030204" pitchFamily="34" charset="0"/>
                                  </a:rPr>
                                  <m:t>𝑆</m:t>
                                </m:r>
                                <m:r>
                                  <a:rPr lang="en-US" sz="1900" i="1">
                                    <a:effectLst/>
                                    <a:latin typeface="Cambria Math" panose="02040503050406030204" pitchFamily="18" charset="0"/>
                                    <a:ea typeface="Calibri" panose="020F0502020204030204" pitchFamily="34" charset="0"/>
                                    <a:cs typeface="Calibri" panose="020F0502020204030204" pitchFamily="34" charset="0"/>
                                  </a:rPr>
                                  <m:t>²</m:t>
                                </m:r>
                                <m:r>
                                  <a:rPr lang="en-US" sz="19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900" i="1">
                                        <a:effectLst/>
                                        <a:latin typeface="Cambria Math" panose="02040503050406030204" pitchFamily="18" charset="0"/>
                                        <a:ea typeface="Calibri" panose="020F0502020204030204" pitchFamily="34" charset="0"/>
                                        <a:cs typeface="Calibri" panose="020F0502020204030204" pitchFamily="34" charset="0"/>
                                      </a:rPr>
                                    </m:ctrlPr>
                                  </m:fPr>
                                  <m:num>
                                    <m:r>
                                      <a:rPr lang="en-US" sz="1900" i="1">
                                        <a:effectLst/>
                                        <a:latin typeface="Cambria Math" panose="02040503050406030204" pitchFamily="18" charset="0"/>
                                        <a:ea typeface="Calibri" panose="020F0502020204030204" pitchFamily="34" charset="0"/>
                                        <a:cs typeface="Calibri" panose="020F0502020204030204" pitchFamily="34" charset="0"/>
                                      </a:rPr>
                                      <m:t>𝛴</m:t>
                                    </m:r>
                                    <m:r>
                                      <a:rPr lang="en-US" sz="19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900" i="1">
                                            <a:effectLst/>
                                            <a:latin typeface="Cambria Math" panose="02040503050406030204" pitchFamily="18" charset="0"/>
                                            <a:ea typeface="Calibri" panose="020F0502020204030204" pitchFamily="34" charset="0"/>
                                            <a:cs typeface="Calibri" panose="020F0502020204030204" pitchFamily="34" charset="0"/>
                                          </a:rPr>
                                        </m:ctrlPr>
                                      </m:dPr>
                                      <m:e>
                                        <m:r>
                                          <a:rPr lang="en-US" sz="1900" i="1">
                                            <a:effectLst/>
                                            <a:latin typeface="Cambria Math" panose="02040503050406030204" pitchFamily="18" charset="0"/>
                                            <a:ea typeface="Calibri" panose="020F0502020204030204" pitchFamily="34" charset="0"/>
                                            <a:cs typeface="Calibri" panose="020F0502020204030204" pitchFamily="34" charset="0"/>
                                          </a:rPr>
                                          <m:t>𝑥𝑖</m:t>
                                        </m:r>
                                        <m:r>
                                          <a:rPr lang="en-US" sz="1900" i="1">
                                            <a:effectLst/>
                                            <a:latin typeface="Cambria Math" panose="02040503050406030204" pitchFamily="18" charset="0"/>
                                            <a:ea typeface="Calibri" panose="020F0502020204030204" pitchFamily="34" charset="0"/>
                                            <a:cs typeface="Calibri" panose="020F0502020204030204" pitchFamily="34" charset="0"/>
                                          </a:rPr>
                                          <m:t>− </m:t>
                                        </m:r>
                                        <m:r>
                                          <a:rPr lang="en-US" sz="1900" i="1">
                                            <a:effectLst/>
                                            <a:latin typeface="Cambria Math" panose="02040503050406030204" pitchFamily="18" charset="0"/>
                                            <a:ea typeface="Calibri" panose="020F0502020204030204" pitchFamily="34" charset="0"/>
                                            <a:cs typeface="Calibri" panose="020F0502020204030204" pitchFamily="34" charset="0"/>
                                          </a:rPr>
                                          <m:t>𝑥</m:t>
                                        </m:r>
                                        <m:r>
                                          <a:rPr lang="en-US" sz="1900" i="1">
                                            <a:effectLst/>
                                            <a:latin typeface="Cambria Math" panose="02040503050406030204" pitchFamily="18" charset="0"/>
                                            <a:ea typeface="Calibri" panose="020F0502020204030204" pitchFamily="34" charset="0"/>
                                            <a:cs typeface="Calibri" panose="020F0502020204030204" pitchFamily="34" charset="0"/>
                                          </a:rPr>
                                          <m:t>̄</m:t>
                                        </m:r>
                                      </m:e>
                                    </m:d>
                                    <m:r>
                                      <a:rPr lang="en-US" sz="18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8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900" i="1">
                                        <a:effectLst/>
                                        <a:latin typeface="Cambria Math" panose="02040503050406030204" pitchFamily="18" charset="0"/>
                                        <a:ea typeface="Calibri" panose="020F0502020204030204" pitchFamily="34" charset="0"/>
                                        <a:cs typeface="Calibri" panose="020F0502020204030204" pitchFamily="34" charset="0"/>
                                      </a:rPr>
                                      <m:t>𝑛</m:t>
                                    </m:r>
                                    <m:r>
                                      <a:rPr lang="en-US" sz="1900" i="1">
                                        <a:effectLst/>
                                        <a:latin typeface="Cambria Math" panose="02040503050406030204" pitchFamily="18" charset="0"/>
                                        <a:ea typeface="Calibri" panose="020F0502020204030204" pitchFamily="34" charset="0"/>
                                        <a:cs typeface="Calibri" panose="020F0502020204030204" pitchFamily="34" charset="0"/>
                                      </a:rPr>
                                      <m:t>−</m:t>
                                    </m:r>
                                    <m:r>
                                      <a:rPr lang="en-US" sz="1900" i="1">
                                        <a:effectLst/>
                                        <a:latin typeface="Cambria Math" panose="02040503050406030204" pitchFamily="18" charset="0"/>
                                        <a:ea typeface="Calibri" panose="020F0502020204030204" pitchFamily="34" charset="0"/>
                                        <a:cs typeface="Calibri" panose="020F0502020204030204" pitchFamily="34" charset="0"/>
                                      </a:rPr>
                                      <m:t>1</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4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m:t>
                                </m:r>
                                <m:r>
                                  <a:rPr lang="en-US" sz="1400" i="1">
                                    <a:effectLst/>
                                    <a:latin typeface="Cambria Math" panose="02040503050406030204" pitchFamily="18" charset="0"/>
                                    <a:ea typeface="Times New Roman" panose="02020603050405020304" pitchFamily="18" charset="0"/>
                                    <a:cs typeface="Calibri" panose="020F0502020204030204" pitchFamily="34" charset="0"/>
                                  </a:rPr>
                                  <m:t>𝑉𝑟𝑖𝑎𝑛𝑐𝑒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 </m:t>
                                </m:r>
                                <m:f>
                                  <m:fPr>
                                    <m:ctrlPr>
                                      <a:rPr lang="en-US" sz="14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4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𝑜𝑓</m:t>
                                    </m:r>
                                    <m:r>
                                      <a:rPr lang="en-US" sz="14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4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400" i="1">
                                                <a:effectLst/>
                                                <a:latin typeface="Cambria Math" panose="02040503050406030204" pitchFamily="18" charset="0"/>
                                                <a:ea typeface="Calibri" panose="020F0502020204030204" pitchFamily="34" charset="0"/>
                                                <a:cs typeface="Calibri" panose="020F0502020204030204" pitchFamily="34" charset="0"/>
                                              </a:rPr>
                                            </m:ctrlPr>
                                          </m:dPr>
                                          <m:e>
                                            <m:r>
                                              <a:rPr lang="en-US" sz="14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400" i="1">
                                                <a:effectLst/>
                                                <a:latin typeface="Cambria Math" panose="02040503050406030204" pitchFamily="18" charset="0"/>
                                                <a:ea typeface="Calibri" panose="020F0502020204030204" pitchFamily="34" charset="0"/>
                                                <a:cs typeface="Calibri" panose="020F0502020204030204" pitchFamily="34" charset="0"/>
                                              </a:rPr>
                                              <m:t>−</m:t>
                                            </m:r>
                                            <m:r>
                                              <a:rPr lang="en-US" sz="1400" i="1">
                                                <a:effectLst/>
                                                <a:latin typeface="Cambria Math" panose="02040503050406030204" pitchFamily="18" charset="0"/>
                                                <a:ea typeface="Calibri" panose="020F0502020204030204" pitchFamily="34" charset="0"/>
                                                <a:cs typeface="Calibri" panose="020F0502020204030204" pitchFamily="34" charset="0"/>
                                              </a:rPr>
                                              <m:t>𝑠𝑎𝑚𝑝𝑙𝑒</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4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4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m:t>
                                    </m:r>
                                    <m:r>
                                      <a:rPr lang="en-US" sz="1400" i="1">
                                        <a:effectLst/>
                                        <a:latin typeface="Cambria Math" panose="02040503050406030204" pitchFamily="18" charset="0"/>
                                        <a:ea typeface="Times New Roman" panose="02020603050405020304" pitchFamily="18" charset="0"/>
                                        <a:cs typeface="Calibri" panose="020F0502020204030204" pitchFamily="34" charset="0"/>
                                      </a:rPr>
                                      <m:t>𝑠𝑖𝑧𝑒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m:t>
                                    </m:r>
                                    <m:r>
                                      <a:rPr lang="en-US" sz="1400" i="1">
                                        <a:effectLst/>
                                        <a:latin typeface="Cambria Math" panose="02040503050406030204" pitchFamily="18" charset="0"/>
                                        <a:ea typeface="Times New Roman" panose="02020603050405020304" pitchFamily="18" charset="0"/>
                                        <a:cs typeface="Calibri" panose="020F0502020204030204" pitchFamily="34" charset="0"/>
                                      </a:rPr>
                                      <m:t>1</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6795694"/>
                      </a:ext>
                    </a:extLst>
                  </a:tr>
                </a:tbl>
              </a:graphicData>
            </a:graphic>
          </p:graphicFrame>
        </mc:Choice>
        <mc:Fallback xmlns="">
          <p:graphicFrame>
            <p:nvGraphicFramePr>
              <p:cNvPr id="4" name="Content Placeholder 3">
                <a:extLst>
                  <a:ext uri="{FF2B5EF4-FFF2-40B4-BE49-F238E27FC236}">
                    <a16:creationId xmlns:a16="http://schemas.microsoft.com/office/drawing/2014/main" id="{25B37EDD-0758-8C93-D46F-E4E073413B5B}"/>
                  </a:ext>
                </a:extLst>
              </p:cNvPr>
              <p:cNvGraphicFramePr>
                <a:graphicFrameLocks noGrp="1"/>
              </p:cNvGraphicFramePr>
              <p:nvPr>
                <p:ph idx="1"/>
                <p:extLst>
                  <p:ext uri="{D42A27DB-BD31-4B8C-83A1-F6EECF244321}">
                    <p14:modId xmlns:p14="http://schemas.microsoft.com/office/powerpoint/2010/main" val="4292839379"/>
                  </p:ext>
                </p:extLst>
              </p:nvPr>
            </p:nvGraphicFramePr>
            <p:xfrm>
              <a:off x="284468" y="2426677"/>
              <a:ext cx="11623063" cy="1714098"/>
            </p:xfrm>
            <a:graphic>
              <a:graphicData uri="http://schemas.openxmlformats.org/drawingml/2006/table">
                <a:tbl>
                  <a:tblPr firstRow="1" firstCol="1" bandRow="1"/>
                  <a:tblGrid>
                    <a:gridCol w="2670313">
                      <a:extLst>
                        <a:ext uri="{9D8B030D-6E8A-4147-A177-3AD203B41FA5}">
                          <a16:colId xmlns:a16="http://schemas.microsoft.com/office/drawing/2014/main" val="66640534"/>
                        </a:ext>
                      </a:extLst>
                    </a:gridCol>
                    <a:gridCol w="2355637">
                      <a:extLst>
                        <a:ext uri="{9D8B030D-6E8A-4147-A177-3AD203B41FA5}">
                          <a16:colId xmlns:a16="http://schemas.microsoft.com/office/drawing/2014/main" val="142989236"/>
                        </a:ext>
                      </a:extLst>
                    </a:gridCol>
                    <a:gridCol w="6597113">
                      <a:extLst>
                        <a:ext uri="{9D8B030D-6E8A-4147-A177-3AD203B41FA5}">
                          <a16:colId xmlns:a16="http://schemas.microsoft.com/office/drawing/2014/main" val="482329949"/>
                        </a:ext>
                      </a:extLst>
                    </a:gridCol>
                  </a:tblGrid>
                  <a:tr h="299164">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FORMULA</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EXPLANATION</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9552864"/>
                      </a:ext>
                    </a:extLst>
                  </a:tr>
                  <a:tr h="798878">
                    <a:tc>
                      <a:txBody>
                        <a:bodyPr/>
                        <a:lstStyle/>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Population variance (σ2)</a:t>
                          </a:r>
                          <a:endParaRPr lang="en-US" sz="19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i="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31024" marR="31024"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113178" t="-45455" r="-280103" b="-77273"/>
                          </a:stretch>
                        </a:blipFill>
                      </a:tcPr>
                    </a:tc>
                    <a:tc>
                      <a:txBody>
                        <a:bodyPr/>
                        <a:lstStyle/>
                        <a:p>
                          <a:endParaRPr lang="en-US"/>
                        </a:p>
                      </a:txBody>
                      <a:tcPr marL="31024" marR="31024"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76177" t="-45455" r="-92" b="-77273"/>
                          </a:stretch>
                        </a:blipFill>
                      </a:tcPr>
                    </a:tc>
                    <a:extLst>
                      <a:ext uri="{0D108BD9-81ED-4DB2-BD59-A6C34878D82A}">
                        <a16:rowId xmlns:a16="http://schemas.microsoft.com/office/drawing/2014/main" val="722981510"/>
                      </a:ext>
                    </a:extLst>
                  </a:tr>
                  <a:tr h="616056">
                    <a:tc>
                      <a:txBody>
                        <a:bodyPr/>
                        <a:lstStyle/>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Sample variance (S²)</a:t>
                          </a:r>
                          <a:endParaRPr lang="en-US" sz="19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b="1" i="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31024" marR="31024"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113178" t="-190099" r="-280103" b="-990"/>
                          </a:stretch>
                        </a:blipFill>
                      </a:tcPr>
                    </a:tc>
                    <a:tc>
                      <a:txBody>
                        <a:bodyPr/>
                        <a:lstStyle/>
                        <a:p>
                          <a:endParaRPr lang="en-US"/>
                        </a:p>
                      </a:txBody>
                      <a:tcPr marL="31024" marR="31024"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76177" t="-190099" r="-92" b="-990"/>
                          </a:stretch>
                        </a:blipFill>
                      </a:tcPr>
                    </a:tc>
                    <a:extLst>
                      <a:ext uri="{0D108BD9-81ED-4DB2-BD59-A6C34878D82A}">
                        <a16:rowId xmlns:a16="http://schemas.microsoft.com/office/drawing/2014/main" val="516795694"/>
                      </a:ext>
                    </a:extLst>
                  </a:tr>
                </a:tbl>
              </a:graphicData>
            </a:graphic>
          </p:graphicFrame>
        </mc:Fallback>
      </mc:AlternateContent>
      <p:sp>
        <p:nvSpPr>
          <p:cNvPr id="5" name="Title 1">
            <a:extLst>
              <a:ext uri="{FF2B5EF4-FFF2-40B4-BE49-F238E27FC236}">
                <a16:creationId xmlns:a16="http://schemas.microsoft.com/office/drawing/2014/main" id="{0CE40D7C-F75E-336E-BA00-767081DEE41C}"/>
              </a:ext>
            </a:extLst>
          </p:cNvPr>
          <p:cNvSpPr>
            <a:spLocks noGrp="1"/>
          </p:cNvSpPr>
          <p:nvPr>
            <p:ph type="title"/>
          </p:nvPr>
        </p:nvSpPr>
        <p:spPr>
          <a:xfrm>
            <a:off x="838200" y="365125"/>
            <a:ext cx="10515600" cy="1325563"/>
          </a:xfrm>
        </p:spPr>
        <p:txBody>
          <a:bodyPr/>
          <a:lstStyle/>
          <a:p>
            <a:r>
              <a:rPr lang="en-US" b="1" dirty="0"/>
              <a:t>Variance formula</a:t>
            </a:r>
          </a:p>
        </p:txBody>
      </p:sp>
    </p:spTree>
    <p:extLst>
      <p:ext uri="{BB962C8B-B14F-4D97-AF65-F5344CB8AC3E}">
        <p14:creationId xmlns:p14="http://schemas.microsoft.com/office/powerpoint/2010/main" val="10094123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C6B91-E421-E061-AC3C-D2423F0604CE}"/>
              </a:ext>
            </a:extLst>
          </p:cNvPr>
          <p:cNvSpPr>
            <a:spLocks noGrp="1"/>
          </p:cNvSpPr>
          <p:nvPr>
            <p:ph type="title"/>
          </p:nvPr>
        </p:nvSpPr>
        <p:spPr/>
        <p:txBody>
          <a:bodyPr/>
          <a:lstStyle/>
          <a:p>
            <a:r>
              <a:rPr lang="en-US" b="1" dirty="0"/>
              <a:t>B) The Standard deviation (SD): </a:t>
            </a:r>
          </a:p>
        </p:txBody>
      </p:sp>
      <p:sp>
        <p:nvSpPr>
          <p:cNvPr id="3" name="Content Placeholder 2">
            <a:extLst>
              <a:ext uri="{FF2B5EF4-FFF2-40B4-BE49-F238E27FC236}">
                <a16:creationId xmlns:a16="http://schemas.microsoft.com/office/drawing/2014/main" id="{798581B8-4005-B4E3-725F-203F74D62CE1}"/>
              </a:ext>
            </a:extLst>
          </p:cNvPr>
          <p:cNvSpPr>
            <a:spLocks noGrp="1"/>
          </p:cNvSpPr>
          <p:nvPr>
            <p:ph idx="1"/>
          </p:nvPr>
        </p:nvSpPr>
        <p:spPr/>
        <p:txBody>
          <a:bodyPr/>
          <a:lstStyle/>
          <a:p>
            <a:pPr marL="0" indent="0">
              <a:buNone/>
            </a:pPr>
            <a:r>
              <a:rPr lang="en-US" dirty="0"/>
              <a:t>The standard deviation “is the average point from the mean which indicates on average how much the individual scores spread around the mean.” (</a:t>
            </a:r>
            <a:r>
              <a:rPr lang="en-US" dirty="0" err="1"/>
              <a:t>Phakiti</a:t>
            </a:r>
            <a:r>
              <a:rPr lang="en-US" dirty="0"/>
              <a:t>, 2010, p. 44). </a:t>
            </a:r>
          </a:p>
          <a:p>
            <a:pPr marL="0" indent="0">
              <a:buNone/>
            </a:pPr>
            <a:endParaRPr lang="en-US" dirty="0"/>
          </a:p>
          <a:p>
            <a:pPr marL="0" indent="0">
              <a:buNone/>
            </a:pPr>
            <a:r>
              <a:rPr lang="en-US" dirty="0"/>
              <a:t>The standard deviation is “high if the sample is heterogeneous and contains extreme scores, whereas [it is] low in a homogeneous sample with all the scores clustered around the mean.” (</a:t>
            </a:r>
            <a:r>
              <a:rPr lang="en-US" dirty="0" err="1"/>
              <a:t>Dörnyei</a:t>
            </a:r>
            <a:r>
              <a:rPr lang="en-US" dirty="0"/>
              <a:t>, 2007, p. 214)</a:t>
            </a:r>
          </a:p>
        </p:txBody>
      </p:sp>
    </p:spTree>
    <p:extLst>
      <p:ext uri="{BB962C8B-B14F-4D97-AF65-F5344CB8AC3E}">
        <p14:creationId xmlns:p14="http://schemas.microsoft.com/office/powerpoint/2010/main" val="21067856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C6B91-E421-E061-AC3C-D2423F0604CE}"/>
              </a:ext>
            </a:extLst>
          </p:cNvPr>
          <p:cNvSpPr>
            <a:spLocks noGrp="1"/>
          </p:cNvSpPr>
          <p:nvPr>
            <p:ph type="title"/>
          </p:nvPr>
        </p:nvSpPr>
        <p:spPr/>
        <p:txBody>
          <a:bodyPr/>
          <a:lstStyle/>
          <a:p>
            <a:r>
              <a:rPr lang="en-US" b="1" dirty="0"/>
              <a:t>B) The Standard deviation (SD): </a:t>
            </a:r>
          </a:p>
        </p:txBody>
      </p:sp>
      <p:pic>
        <p:nvPicPr>
          <p:cNvPr id="5" name="Content Placeholder 4">
            <a:extLst>
              <a:ext uri="{FF2B5EF4-FFF2-40B4-BE49-F238E27FC236}">
                <a16:creationId xmlns:a16="http://schemas.microsoft.com/office/drawing/2014/main" id="{219958A1-6FCA-9552-5A16-6CFC761E14B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7788"/>
          <a:stretch/>
        </p:blipFill>
        <p:spPr>
          <a:xfrm>
            <a:off x="2289617" y="1690688"/>
            <a:ext cx="7612765" cy="4679935"/>
          </a:xfr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C5D86D9-5265-0181-5F81-AD021B5431E4}"/>
                  </a:ext>
                </a:extLst>
              </p:cNvPr>
              <p:cNvSpPr txBox="1"/>
              <p:nvPr/>
            </p:nvSpPr>
            <p:spPr>
              <a:xfrm>
                <a:off x="4508500" y="5670550"/>
                <a:ext cx="626020" cy="369332"/>
              </a:xfrm>
              <a:prstGeom prst="rect">
                <a:avLst/>
              </a:prstGeom>
              <a:noFill/>
            </p:spPr>
            <p:txBody>
              <a:bodyPr wrap="square" rtlCol="0">
                <a:spAutoFit/>
              </a:bodyPr>
              <a:lstStyle/>
              <a:p>
                <a14:m>
                  <m:oMath xmlns:m="http://schemas.openxmlformats.org/officeDocument/2006/math">
                    <m:r>
                      <a:rPr lang="en-US" sz="1800" i="1" smtClean="0">
                        <a:effectLst/>
                        <a:latin typeface="Cambria Math" panose="02040503050406030204" pitchFamily="18" charset="0"/>
                        <a:ea typeface="Calibri" panose="020F0502020204030204" pitchFamily="34" charset="0"/>
                        <a:cs typeface="Calibri" panose="020F0502020204030204" pitchFamily="34" charset="0"/>
                      </a:rPr>
                      <m:t>𝜎</m:t>
                    </m:r>
                  </m:oMath>
                </a14:m>
                <a:r>
                  <a:rPr lang="en-US" dirty="0"/>
                  <a:t>/ S</a:t>
                </a:r>
              </a:p>
            </p:txBody>
          </p:sp>
        </mc:Choice>
        <mc:Fallback xmlns="">
          <p:sp>
            <p:nvSpPr>
              <p:cNvPr id="6" name="TextBox 5">
                <a:extLst>
                  <a:ext uri="{FF2B5EF4-FFF2-40B4-BE49-F238E27FC236}">
                    <a16:creationId xmlns:a16="http://schemas.microsoft.com/office/drawing/2014/main" id="{4C5D86D9-5265-0181-5F81-AD021B5431E4}"/>
                  </a:ext>
                </a:extLst>
              </p:cNvPr>
              <p:cNvSpPr txBox="1">
                <a:spLocks noRot="1" noChangeAspect="1" noMove="1" noResize="1" noEditPoints="1" noAdjustHandles="1" noChangeArrowheads="1" noChangeShapeType="1" noTextEdit="1"/>
              </p:cNvSpPr>
              <p:nvPr/>
            </p:nvSpPr>
            <p:spPr>
              <a:xfrm>
                <a:off x="4508500" y="5670550"/>
                <a:ext cx="626020" cy="369332"/>
              </a:xfrm>
              <a:prstGeom prst="rect">
                <a:avLst/>
              </a:prstGeom>
              <a:blipFill>
                <a:blip r:embed="rId3"/>
                <a:stretch>
                  <a:fillRect t="-8197" b="-24590"/>
                </a:stretch>
              </a:blipFill>
            </p:spPr>
            <p:txBody>
              <a:bodyPr/>
              <a:lstStyle/>
              <a:p>
                <a:r>
                  <a:rPr lang="en-US">
                    <a:noFill/>
                  </a:rPr>
                  <a:t> </a:t>
                </a:r>
              </a:p>
            </p:txBody>
          </p:sp>
        </mc:Fallback>
      </mc:AlternateContent>
      <p:cxnSp>
        <p:nvCxnSpPr>
          <p:cNvPr id="9" name="Straight Arrow Connector 8">
            <a:extLst>
              <a:ext uri="{FF2B5EF4-FFF2-40B4-BE49-F238E27FC236}">
                <a16:creationId xmlns:a16="http://schemas.microsoft.com/office/drawing/2014/main" id="{C692B7B1-6BF8-168A-8F5C-D4E28C9D4DDB}"/>
              </a:ext>
            </a:extLst>
          </p:cNvPr>
          <p:cNvCxnSpPr/>
          <p:nvPr/>
        </p:nvCxnSpPr>
        <p:spPr>
          <a:xfrm>
            <a:off x="4343400" y="5457831"/>
            <a:ext cx="47811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95F3193-AC73-04BC-2BC3-F1BDC0114351}"/>
              </a:ext>
            </a:extLst>
          </p:cNvPr>
          <p:cNvSpPr/>
          <p:nvPr/>
        </p:nvSpPr>
        <p:spPr>
          <a:xfrm>
            <a:off x="4582455" y="5753100"/>
            <a:ext cx="437220" cy="20955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15770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0B80B39A-3E60-139E-F9EA-F6D357BA3AD6}"/>
                  </a:ext>
                </a:extLst>
              </p:cNvPr>
              <p:cNvGraphicFramePr>
                <a:graphicFrameLocks noGrp="1"/>
              </p:cNvGraphicFramePr>
              <p:nvPr>
                <p:ph idx="1"/>
                <p:extLst>
                  <p:ext uri="{D42A27DB-BD31-4B8C-83A1-F6EECF244321}">
                    <p14:modId xmlns:p14="http://schemas.microsoft.com/office/powerpoint/2010/main" val="552008432"/>
                  </p:ext>
                </p:extLst>
              </p:nvPr>
            </p:nvGraphicFramePr>
            <p:xfrm>
              <a:off x="1120945" y="2817705"/>
              <a:ext cx="9950110" cy="1879898"/>
            </p:xfrm>
            <a:graphic>
              <a:graphicData uri="http://schemas.openxmlformats.org/drawingml/2006/table">
                <a:tbl>
                  <a:tblPr firstRow="1" firstCol="1" bandRow="1"/>
                  <a:tblGrid>
                    <a:gridCol w="2285964">
                      <a:extLst>
                        <a:ext uri="{9D8B030D-6E8A-4147-A177-3AD203B41FA5}">
                          <a16:colId xmlns:a16="http://schemas.microsoft.com/office/drawing/2014/main" val="2307639710"/>
                        </a:ext>
                      </a:extLst>
                    </a:gridCol>
                    <a:gridCol w="2016581">
                      <a:extLst>
                        <a:ext uri="{9D8B030D-6E8A-4147-A177-3AD203B41FA5}">
                          <a16:colId xmlns:a16="http://schemas.microsoft.com/office/drawing/2014/main" val="3472066757"/>
                        </a:ext>
                      </a:extLst>
                    </a:gridCol>
                    <a:gridCol w="5647565">
                      <a:extLst>
                        <a:ext uri="{9D8B030D-6E8A-4147-A177-3AD203B41FA5}">
                          <a16:colId xmlns:a16="http://schemas.microsoft.com/office/drawing/2014/main" val="3381295069"/>
                        </a:ext>
                      </a:extLst>
                    </a:gridCol>
                  </a:tblGrid>
                  <a:tr h="256104">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FORMULA</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EXPLANATION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469112"/>
                      </a:ext>
                    </a:extLst>
                  </a:tr>
                  <a:tr h="831769">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Population standard deviation (σ)</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600" i="1">
                                    <a:effectLst/>
                                    <a:latin typeface="Cambria Math" panose="02040503050406030204" pitchFamily="18" charset="0"/>
                                    <a:ea typeface="Calibri" panose="020F0502020204030204" pitchFamily="34" charset="0"/>
                                    <a:cs typeface="Calibri" panose="020F0502020204030204" pitchFamily="34" charset="0"/>
                                  </a:rPr>
                                  <m:t>𝜎</m:t>
                                </m:r>
                                <m:r>
                                  <a:rPr lang="en-US" sz="1600" i="1">
                                    <a:effectLst/>
                                    <a:latin typeface="Cambria Math" panose="02040503050406030204" pitchFamily="18" charset="0"/>
                                    <a:ea typeface="Calibri" panose="020F0502020204030204" pitchFamily="34" charset="0"/>
                                    <a:cs typeface="Calibri" panose="020F0502020204030204" pitchFamily="34" charset="0"/>
                                  </a:rPr>
                                  <m:t>=</m:t>
                                </m:r>
                                <m:rad>
                                  <m:radPr>
                                    <m:degHide m:val="on"/>
                                    <m:ctrlPr>
                                      <a:rPr lang="en-US" sz="16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600" i="1">
                                            <a:effectLst/>
                                            <a:latin typeface="Cambria Math" panose="02040503050406030204" pitchFamily="18" charset="0"/>
                                            <a:ea typeface="Calibri" panose="020F0502020204030204" pitchFamily="34" charset="0"/>
                                            <a:cs typeface="Calibri" panose="020F0502020204030204" pitchFamily="34" charset="0"/>
                                          </a:rPr>
                                        </m:ctrlPr>
                                      </m:fPr>
                                      <m:num>
                                        <m:r>
                                          <a:rPr lang="en-US" sz="1600" i="1">
                                            <a:effectLst/>
                                            <a:latin typeface="Cambria Math" panose="02040503050406030204" pitchFamily="18" charset="0"/>
                                            <a:ea typeface="Calibri" panose="020F0502020204030204" pitchFamily="34" charset="0"/>
                                            <a:cs typeface="Calibri" panose="020F0502020204030204" pitchFamily="34" charset="0"/>
                                          </a:rPr>
                                          <m:t>𝛴</m:t>
                                        </m:r>
                                        <m:r>
                                          <a:rPr lang="en-US" sz="16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600" i="1">
                                                <a:effectLst/>
                                                <a:latin typeface="Cambria Math" panose="02040503050406030204" pitchFamily="18" charset="0"/>
                                                <a:ea typeface="Calibri" panose="020F0502020204030204" pitchFamily="34" charset="0"/>
                                                <a:cs typeface="Calibri" panose="020F0502020204030204" pitchFamily="34" charset="0"/>
                                              </a:rPr>
                                            </m:ctrlPr>
                                          </m:dPr>
                                          <m:e>
                                            <m:r>
                                              <a:rPr lang="en-US" sz="1600" i="1">
                                                <a:effectLst/>
                                                <a:latin typeface="Cambria Math" panose="02040503050406030204" pitchFamily="18" charset="0"/>
                                                <a:ea typeface="Calibri" panose="020F0502020204030204" pitchFamily="34" charset="0"/>
                                                <a:cs typeface="Calibri" panose="020F0502020204030204" pitchFamily="34" charset="0"/>
                                              </a:rPr>
                                              <m:t>𝑥𝑖</m:t>
                                            </m:r>
                                            <m:r>
                                              <a:rPr lang="en-US" sz="1600" i="1">
                                                <a:effectLst/>
                                                <a:latin typeface="Cambria Math" panose="02040503050406030204" pitchFamily="18" charset="0"/>
                                                <a:ea typeface="Calibri" panose="020F0502020204030204" pitchFamily="34" charset="0"/>
                                                <a:cs typeface="Calibri" panose="020F0502020204030204" pitchFamily="34" charset="0"/>
                                              </a:rPr>
                                              <m:t>− </m:t>
                                            </m:r>
                                            <m:r>
                                              <a:rPr lang="en-US" sz="1600" i="1">
                                                <a:effectLst/>
                                                <a:latin typeface="Cambria Math" panose="02040503050406030204" pitchFamily="18" charset="0"/>
                                                <a:ea typeface="Calibri" panose="020F0502020204030204" pitchFamily="34" charset="0"/>
                                                <a:cs typeface="Calibri" panose="020F0502020204030204" pitchFamily="34" charset="0"/>
                                              </a:rPr>
                                              <m:t>𝜇</m:t>
                                            </m:r>
                                          </m:e>
                                        </m:d>
                                        <m:r>
                                          <a:rPr lang="en-US" sz="16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6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600" i="1">
                                            <a:effectLst/>
                                            <a:latin typeface="Cambria Math" panose="02040503050406030204" pitchFamily="18" charset="0"/>
                                            <a:ea typeface="Calibri" panose="020F0502020204030204" pitchFamily="34" charset="0"/>
                                            <a:cs typeface="Calibri" panose="020F0502020204030204" pitchFamily="34" charset="0"/>
                                          </a:rPr>
                                          <m:t>𝑁</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2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𝑆𝐷</m:t>
                                </m:r>
                                <m:r>
                                  <a:rPr lang="en-US" sz="1200" i="1">
                                    <a:effectLst/>
                                    <a:latin typeface="Cambria Math" panose="02040503050406030204" pitchFamily="18" charset="0"/>
                                    <a:ea typeface="Calibri" panose="020F0502020204030204" pitchFamily="34" charset="0"/>
                                    <a:cs typeface="Calibri" panose="020F0502020204030204" pitchFamily="34" charset="0"/>
                                  </a:rPr>
                                  <m:t> = </m:t>
                                </m:r>
                                <m:rad>
                                  <m:radPr>
                                    <m:degHide m:val="on"/>
                                    <m:ctrlPr>
                                      <a:rPr lang="en-US" sz="12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200" i="1">
                                            <a:effectLst/>
                                            <a:latin typeface="Cambria Math" panose="02040503050406030204" pitchFamily="18" charset="0"/>
                                            <a:ea typeface="Calibri" panose="020F0502020204030204" pitchFamily="34" charset="0"/>
                                            <a:cs typeface="Calibri" panose="020F0502020204030204" pitchFamily="34" charset="0"/>
                                          </a:rPr>
                                        </m:ctrlPr>
                                      </m:fPr>
                                      <m:num>
                                        <m:r>
                                          <a:rPr lang="en-US" sz="12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𝑜𝑓</m:t>
                                        </m:r>
                                        <m:r>
                                          <a:rPr lang="en-US" sz="12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2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200" i="1">
                                                    <a:effectLst/>
                                                    <a:latin typeface="Cambria Math" panose="02040503050406030204" pitchFamily="18" charset="0"/>
                                                    <a:ea typeface="Calibri" panose="020F0502020204030204" pitchFamily="34" charset="0"/>
                                                    <a:cs typeface="Calibri" panose="020F0502020204030204" pitchFamily="34" charset="0"/>
                                                  </a:rPr>
                                                </m:ctrlPr>
                                              </m:dPr>
                                              <m:e>
                                                <m:r>
                                                  <a:rPr lang="en-US" sz="12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200" i="1">
                                                    <a:effectLst/>
                                                    <a:latin typeface="Cambria Math" panose="02040503050406030204" pitchFamily="18" charset="0"/>
                                                    <a:ea typeface="Calibri" panose="020F0502020204030204" pitchFamily="34" charset="0"/>
                                                    <a:cs typeface="Calibri" panose="020F0502020204030204" pitchFamily="34" charset="0"/>
                                                  </a:rPr>
                                                  <m:t>−</m:t>
                                                </m:r>
                                                <m:r>
                                                  <a:rPr lang="en-US" sz="1200" i="1">
                                                    <a:effectLst/>
                                                    <a:latin typeface="Cambria Math" panose="02040503050406030204" pitchFamily="18" charset="0"/>
                                                    <a:ea typeface="Calibri" panose="020F0502020204030204" pitchFamily="34" charset="0"/>
                                                    <a:cs typeface="Calibri" panose="020F0502020204030204" pitchFamily="34" charset="0"/>
                                                  </a:rPr>
                                                  <m:t>𝑝𝑜𝑝𝑢𝑙𝑎𝑡𝑖𝑜𝑛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2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2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𝑠𝑖𝑧𝑒</m:t>
                                        </m:r>
                                      </m:den>
                                    </m:f>
                                  </m:e>
                                </m:rad>
                              </m:oMath>
                            </m:oMathPara>
                          </a14:m>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600">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155594883"/>
                      </a:ext>
                    </a:extLst>
                  </a:tr>
                  <a:tr h="792025">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Sample standard deviation (S)</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600" i="1">
                                    <a:effectLst/>
                                    <a:latin typeface="Cambria Math" panose="02040503050406030204" pitchFamily="18" charset="0"/>
                                    <a:ea typeface="Calibri" panose="020F0502020204030204" pitchFamily="34" charset="0"/>
                                    <a:cs typeface="Calibri" panose="020F0502020204030204" pitchFamily="34" charset="0"/>
                                  </a:rPr>
                                  <m:t>𝑆</m:t>
                                </m:r>
                                <m:r>
                                  <a:rPr lang="en-US" sz="1600" i="1">
                                    <a:effectLst/>
                                    <a:latin typeface="Cambria Math" panose="02040503050406030204" pitchFamily="18" charset="0"/>
                                    <a:ea typeface="Calibri" panose="020F0502020204030204" pitchFamily="34" charset="0"/>
                                    <a:cs typeface="Calibri" panose="020F0502020204030204" pitchFamily="34" charset="0"/>
                                  </a:rPr>
                                  <m:t>=</m:t>
                                </m:r>
                                <m:rad>
                                  <m:radPr>
                                    <m:degHide m:val="on"/>
                                    <m:ctrlPr>
                                      <a:rPr lang="en-US" sz="16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600" i="1">
                                            <a:effectLst/>
                                            <a:latin typeface="Cambria Math" panose="02040503050406030204" pitchFamily="18" charset="0"/>
                                            <a:ea typeface="Calibri" panose="020F0502020204030204" pitchFamily="34" charset="0"/>
                                            <a:cs typeface="Calibri" panose="020F0502020204030204" pitchFamily="34" charset="0"/>
                                          </a:rPr>
                                        </m:ctrlPr>
                                      </m:fPr>
                                      <m:num>
                                        <m:r>
                                          <a:rPr lang="en-US" sz="1600" i="1">
                                            <a:effectLst/>
                                            <a:latin typeface="Cambria Math" panose="02040503050406030204" pitchFamily="18" charset="0"/>
                                            <a:ea typeface="Calibri" panose="020F0502020204030204" pitchFamily="34" charset="0"/>
                                            <a:cs typeface="Calibri" panose="020F0502020204030204" pitchFamily="34" charset="0"/>
                                          </a:rPr>
                                          <m:t>𝛴</m:t>
                                        </m:r>
                                        <m:r>
                                          <a:rPr lang="en-US" sz="16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600" i="1">
                                                <a:effectLst/>
                                                <a:latin typeface="Cambria Math" panose="02040503050406030204" pitchFamily="18" charset="0"/>
                                                <a:ea typeface="Calibri" panose="020F0502020204030204" pitchFamily="34" charset="0"/>
                                                <a:cs typeface="Calibri" panose="020F0502020204030204" pitchFamily="34" charset="0"/>
                                              </a:rPr>
                                            </m:ctrlPr>
                                          </m:dPr>
                                          <m:e>
                                            <m:r>
                                              <a:rPr lang="en-US" sz="1600" i="1">
                                                <a:effectLst/>
                                                <a:latin typeface="Cambria Math" panose="02040503050406030204" pitchFamily="18" charset="0"/>
                                                <a:ea typeface="Calibri" panose="020F0502020204030204" pitchFamily="34" charset="0"/>
                                                <a:cs typeface="Calibri" panose="020F0502020204030204" pitchFamily="34" charset="0"/>
                                              </a:rPr>
                                              <m:t>𝑥𝑖</m:t>
                                            </m:r>
                                            <m:r>
                                              <a:rPr lang="en-US" sz="1600" i="1">
                                                <a:effectLst/>
                                                <a:latin typeface="Cambria Math" panose="02040503050406030204" pitchFamily="18" charset="0"/>
                                                <a:ea typeface="Calibri" panose="020F0502020204030204" pitchFamily="34" charset="0"/>
                                                <a:cs typeface="Calibri" panose="020F0502020204030204" pitchFamily="34" charset="0"/>
                                              </a:rPr>
                                              <m:t>− </m:t>
                                            </m:r>
                                            <m:r>
                                              <a:rPr lang="en-US" sz="1600" i="1">
                                                <a:effectLst/>
                                                <a:latin typeface="Cambria Math" panose="02040503050406030204" pitchFamily="18" charset="0"/>
                                                <a:ea typeface="Calibri" panose="020F0502020204030204" pitchFamily="34" charset="0"/>
                                                <a:cs typeface="Calibri" panose="020F0502020204030204" pitchFamily="34" charset="0"/>
                                              </a:rPr>
                                              <m:t>𝑥</m:t>
                                            </m:r>
                                            <m:r>
                                              <a:rPr lang="en-US" sz="1600" i="1">
                                                <a:effectLst/>
                                                <a:latin typeface="Cambria Math" panose="02040503050406030204" pitchFamily="18" charset="0"/>
                                                <a:ea typeface="Calibri" panose="020F0502020204030204" pitchFamily="34" charset="0"/>
                                                <a:cs typeface="Calibri" panose="020F0502020204030204" pitchFamily="34" charset="0"/>
                                              </a:rPr>
                                              <m:t>̄</m:t>
                                            </m:r>
                                          </m:e>
                                        </m:d>
                                        <m:r>
                                          <a:rPr lang="en-US" sz="16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6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600" i="1">
                                            <a:effectLst/>
                                            <a:latin typeface="Cambria Math" panose="02040503050406030204" pitchFamily="18" charset="0"/>
                                            <a:ea typeface="Calibri" panose="020F0502020204030204" pitchFamily="34" charset="0"/>
                                            <a:cs typeface="Calibri" panose="020F0502020204030204" pitchFamily="34" charset="0"/>
                                          </a:rPr>
                                          <m:t>𝑛</m:t>
                                        </m:r>
                                        <m:r>
                                          <a:rPr lang="en-US" sz="1600" i="1">
                                            <a:effectLst/>
                                            <a:latin typeface="Cambria Math" panose="02040503050406030204" pitchFamily="18" charset="0"/>
                                            <a:ea typeface="Calibri" panose="020F0502020204030204" pitchFamily="34" charset="0"/>
                                            <a:cs typeface="Calibri" panose="020F0502020204030204" pitchFamily="34" charset="0"/>
                                          </a:rPr>
                                          <m:t>−</m:t>
                                        </m:r>
                                        <m:r>
                                          <a:rPr lang="en-US" sz="1600" i="1">
                                            <a:effectLst/>
                                            <a:latin typeface="Cambria Math" panose="02040503050406030204" pitchFamily="18" charset="0"/>
                                            <a:ea typeface="Calibri" panose="020F0502020204030204" pitchFamily="34" charset="0"/>
                                            <a:cs typeface="Calibri" panose="020F0502020204030204" pitchFamily="34" charset="0"/>
                                          </a:rPr>
                                          <m:t>1</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2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 </m:t>
                                </m:r>
                                <m:r>
                                  <a:rPr lang="en-US" sz="1200" i="1">
                                    <a:effectLst/>
                                    <a:latin typeface="Cambria Math" panose="02040503050406030204" pitchFamily="18" charset="0"/>
                                    <a:ea typeface="Times New Roman" panose="02020603050405020304" pitchFamily="18" charset="0"/>
                                    <a:cs typeface="Calibri" panose="020F0502020204030204" pitchFamily="34" charset="0"/>
                                  </a:rPr>
                                  <m:t>𝑆𝐷</m:t>
                                </m:r>
                                <m:r>
                                  <a:rPr lang="en-US" sz="1200" i="1">
                                    <a:effectLst/>
                                    <a:latin typeface="Cambria Math" panose="02040503050406030204" pitchFamily="18" charset="0"/>
                                    <a:ea typeface="Times New Roman" panose="02020603050405020304" pitchFamily="18" charset="0"/>
                                    <a:cs typeface="Calibri" panose="020F0502020204030204" pitchFamily="34" charset="0"/>
                                  </a:rPr>
                                  <m:t> = </m:t>
                                </m:r>
                                <m:rad>
                                  <m:radPr>
                                    <m:degHide m:val="on"/>
                                    <m:ctrlPr>
                                      <a:rPr lang="en-US" sz="1200" i="1">
                                        <a:effectLst/>
                                        <a:latin typeface="Cambria Math" panose="02040503050406030204" pitchFamily="18" charset="0"/>
                                        <a:ea typeface="Times New Roman" panose="02020603050405020304" pitchFamily="18" charset="0"/>
                                        <a:cs typeface="Calibri" panose="020F0502020204030204" pitchFamily="34" charset="0"/>
                                      </a:rPr>
                                    </m:ctrlPr>
                                  </m:radPr>
                                  <m:deg/>
                                  <m:e>
                                    <m:f>
                                      <m:fPr>
                                        <m:ctrlPr>
                                          <a:rPr lang="en-US" sz="12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2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𝑜𝑓</m:t>
                                        </m:r>
                                        <m:r>
                                          <a:rPr lang="en-US" sz="12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2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200" i="1">
                                                    <a:effectLst/>
                                                    <a:latin typeface="Cambria Math" panose="02040503050406030204" pitchFamily="18" charset="0"/>
                                                    <a:ea typeface="Calibri" panose="020F0502020204030204" pitchFamily="34" charset="0"/>
                                                    <a:cs typeface="Calibri" panose="020F0502020204030204" pitchFamily="34" charset="0"/>
                                                  </a:rPr>
                                                </m:ctrlPr>
                                              </m:dPr>
                                              <m:e>
                                                <m:r>
                                                  <a:rPr lang="en-US" sz="12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200" i="1">
                                                    <a:effectLst/>
                                                    <a:latin typeface="Cambria Math" panose="02040503050406030204" pitchFamily="18" charset="0"/>
                                                    <a:ea typeface="Calibri" panose="020F0502020204030204" pitchFamily="34" charset="0"/>
                                                    <a:cs typeface="Calibri" panose="020F0502020204030204" pitchFamily="34" charset="0"/>
                                                  </a:rPr>
                                                  <m:t>−</m:t>
                                                </m:r>
                                                <m:r>
                                                  <a:rPr lang="en-US" sz="1200" i="1">
                                                    <a:effectLst/>
                                                    <a:latin typeface="Cambria Math" panose="02040503050406030204" pitchFamily="18" charset="0"/>
                                                    <a:ea typeface="Calibri" panose="020F0502020204030204" pitchFamily="34" charset="0"/>
                                                    <a:cs typeface="Calibri" panose="020F0502020204030204" pitchFamily="34" charset="0"/>
                                                  </a:rPr>
                                                  <m:t>𝑠𝑎𝑚𝑝𝑙𝑒</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2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2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 </m:t>
                                        </m:r>
                                        <m:r>
                                          <a:rPr lang="en-US" sz="1200" i="1">
                                            <a:effectLst/>
                                            <a:latin typeface="Cambria Math" panose="02040503050406030204" pitchFamily="18" charset="0"/>
                                            <a:ea typeface="Times New Roman" panose="02020603050405020304" pitchFamily="18" charset="0"/>
                                            <a:cs typeface="Calibri" panose="020F0502020204030204" pitchFamily="34" charset="0"/>
                                          </a:rPr>
                                          <m:t>𝑠𝑖𝑧𝑒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m:t>
                                        </m:r>
                                        <m:r>
                                          <a:rPr lang="en-US" sz="1200" i="1">
                                            <a:effectLst/>
                                            <a:latin typeface="Cambria Math" panose="02040503050406030204" pitchFamily="18" charset="0"/>
                                            <a:ea typeface="Times New Roman" panose="02020603050405020304" pitchFamily="18" charset="0"/>
                                            <a:cs typeface="Calibri" panose="020F0502020204030204" pitchFamily="34" charset="0"/>
                                          </a:rPr>
                                          <m:t>1</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5311693"/>
                      </a:ext>
                    </a:extLst>
                  </a:tr>
                </a:tbl>
              </a:graphicData>
            </a:graphic>
          </p:graphicFrame>
        </mc:Choice>
        <mc:Fallback xmlns="">
          <p:graphicFrame>
            <p:nvGraphicFramePr>
              <p:cNvPr id="4" name="Content Placeholder 3">
                <a:extLst>
                  <a:ext uri="{FF2B5EF4-FFF2-40B4-BE49-F238E27FC236}">
                    <a16:creationId xmlns:a16="http://schemas.microsoft.com/office/drawing/2014/main" id="{0B80B39A-3E60-139E-F9EA-F6D357BA3AD6}"/>
                  </a:ext>
                </a:extLst>
              </p:cNvPr>
              <p:cNvGraphicFramePr>
                <a:graphicFrameLocks noGrp="1"/>
              </p:cNvGraphicFramePr>
              <p:nvPr>
                <p:ph idx="1"/>
                <p:extLst>
                  <p:ext uri="{D42A27DB-BD31-4B8C-83A1-F6EECF244321}">
                    <p14:modId xmlns:p14="http://schemas.microsoft.com/office/powerpoint/2010/main" val="552008432"/>
                  </p:ext>
                </p:extLst>
              </p:nvPr>
            </p:nvGraphicFramePr>
            <p:xfrm>
              <a:off x="1120945" y="2817705"/>
              <a:ext cx="9950110" cy="1879898"/>
            </p:xfrm>
            <a:graphic>
              <a:graphicData uri="http://schemas.openxmlformats.org/drawingml/2006/table">
                <a:tbl>
                  <a:tblPr firstRow="1" firstCol="1" bandRow="1"/>
                  <a:tblGrid>
                    <a:gridCol w="2285964">
                      <a:extLst>
                        <a:ext uri="{9D8B030D-6E8A-4147-A177-3AD203B41FA5}">
                          <a16:colId xmlns:a16="http://schemas.microsoft.com/office/drawing/2014/main" val="2307639710"/>
                        </a:ext>
                      </a:extLst>
                    </a:gridCol>
                    <a:gridCol w="2016581">
                      <a:extLst>
                        <a:ext uri="{9D8B030D-6E8A-4147-A177-3AD203B41FA5}">
                          <a16:colId xmlns:a16="http://schemas.microsoft.com/office/drawing/2014/main" val="3472066757"/>
                        </a:ext>
                      </a:extLst>
                    </a:gridCol>
                    <a:gridCol w="5647565">
                      <a:extLst>
                        <a:ext uri="{9D8B030D-6E8A-4147-A177-3AD203B41FA5}">
                          <a16:colId xmlns:a16="http://schemas.microsoft.com/office/drawing/2014/main" val="3381295069"/>
                        </a:ext>
                      </a:extLst>
                    </a:gridCol>
                  </a:tblGrid>
                  <a:tr h="256104">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FORMULA</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EXPLANATION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469112"/>
                      </a:ext>
                    </a:extLst>
                  </a:tr>
                  <a:tr h="831769">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Population standard deviation (σ)</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26559" marR="26559"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112952" t="-37226" r="-279518" b="-95620"/>
                          </a:stretch>
                        </a:blipFill>
                      </a:tcPr>
                    </a:tc>
                    <a:tc>
                      <a:txBody>
                        <a:bodyPr/>
                        <a:lstStyle/>
                        <a:p>
                          <a:endParaRPr lang="en-US"/>
                        </a:p>
                      </a:txBody>
                      <a:tcPr marL="26559" marR="26559"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76268" t="-37226" r="-108" b="-95620"/>
                          </a:stretch>
                        </a:blipFill>
                      </a:tcPr>
                    </a:tc>
                    <a:extLst>
                      <a:ext uri="{0D108BD9-81ED-4DB2-BD59-A6C34878D82A}">
                        <a16:rowId xmlns:a16="http://schemas.microsoft.com/office/drawing/2014/main" val="2155594883"/>
                      </a:ext>
                    </a:extLst>
                  </a:tr>
                  <a:tr h="792025">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Sample standard deviation (S)</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26559" marR="26559"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112952" t="-144615" r="-279518" b="-769"/>
                          </a:stretch>
                        </a:blipFill>
                      </a:tcPr>
                    </a:tc>
                    <a:tc>
                      <a:txBody>
                        <a:bodyPr/>
                        <a:lstStyle/>
                        <a:p>
                          <a:endParaRPr lang="en-US"/>
                        </a:p>
                      </a:txBody>
                      <a:tcPr marL="26559" marR="26559"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76268" t="-144615" r="-108" b="-769"/>
                          </a:stretch>
                        </a:blipFill>
                      </a:tcPr>
                    </a:tc>
                    <a:extLst>
                      <a:ext uri="{0D108BD9-81ED-4DB2-BD59-A6C34878D82A}">
                        <a16:rowId xmlns:a16="http://schemas.microsoft.com/office/drawing/2014/main" val="2115311693"/>
                      </a:ext>
                    </a:extLst>
                  </a:tr>
                </a:tbl>
              </a:graphicData>
            </a:graphic>
          </p:graphicFrame>
        </mc:Fallback>
      </mc:AlternateContent>
      <p:sp>
        <p:nvSpPr>
          <p:cNvPr id="2" name="Title 1">
            <a:extLst>
              <a:ext uri="{FF2B5EF4-FFF2-40B4-BE49-F238E27FC236}">
                <a16:creationId xmlns:a16="http://schemas.microsoft.com/office/drawing/2014/main" id="{AD00CA90-5FC9-B04E-C06C-E184A0326EC8}"/>
              </a:ext>
            </a:extLst>
          </p:cNvPr>
          <p:cNvSpPr>
            <a:spLocks noGrp="1"/>
          </p:cNvSpPr>
          <p:nvPr>
            <p:ph type="title"/>
          </p:nvPr>
        </p:nvSpPr>
        <p:spPr>
          <a:xfrm>
            <a:off x="838200" y="365125"/>
            <a:ext cx="10515600" cy="1325563"/>
          </a:xfrm>
        </p:spPr>
        <p:txBody>
          <a:bodyPr/>
          <a:lstStyle/>
          <a:p>
            <a:r>
              <a:rPr lang="en-US" b="1" dirty="0"/>
              <a:t>Standard deviation (SD) formula</a:t>
            </a:r>
          </a:p>
        </p:txBody>
      </p:sp>
    </p:spTree>
    <p:extLst>
      <p:ext uri="{BB962C8B-B14F-4D97-AF65-F5344CB8AC3E}">
        <p14:creationId xmlns:p14="http://schemas.microsoft.com/office/powerpoint/2010/main" val="4625260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Demonstration </a:t>
            </a:r>
          </a:p>
        </p:txBody>
      </p:sp>
    </p:spTree>
    <p:extLst>
      <p:ext uri="{BB962C8B-B14F-4D97-AF65-F5344CB8AC3E}">
        <p14:creationId xmlns:p14="http://schemas.microsoft.com/office/powerpoint/2010/main" val="14419787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3285392" y="1687695"/>
            <a:ext cx="5621215" cy="1325563"/>
          </a:xfrm>
        </p:spPr>
        <p:txBody>
          <a:bodyPr/>
          <a:lstStyle/>
          <a:p>
            <a:pPr marL="0" indent="0" algn="ctr">
              <a:buNone/>
            </a:pPr>
            <a:r>
              <a:rPr lang="en-US" b="1" dirty="0"/>
              <a:t>ANY QUESTIONS?</a:t>
            </a:r>
            <a:endParaRPr lang="en-US" sz="4400" b="1" dirty="0"/>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pic>
        <p:nvPicPr>
          <p:cNvPr id="6" name="Picture 5">
            <a:extLst>
              <a:ext uri="{FF2B5EF4-FFF2-40B4-BE49-F238E27FC236}">
                <a16:creationId xmlns:a16="http://schemas.microsoft.com/office/drawing/2014/main" id="{1BC802AD-B27F-586B-3FB2-C6326833BB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0611" y="3013258"/>
            <a:ext cx="2390775" cy="1914525"/>
          </a:xfrm>
          <a:prstGeom prst="rect">
            <a:avLst/>
          </a:prstGeom>
        </p:spPr>
      </p:pic>
      <p:pic>
        <p:nvPicPr>
          <p:cNvPr id="3" name="Picture 2">
            <a:extLst>
              <a:ext uri="{FF2B5EF4-FFF2-40B4-BE49-F238E27FC236}">
                <a16:creationId xmlns:a16="http://schemas.microsoft.com/office/drawing/2014/main" id="{13CC32DF-DF3C-516F-AB71-33B656202B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06200" y="362113"/>
            <a:ext cx="658649" cy="818193"/>
          </a:xfrm>
          <a:prstGeom prst="rect">
            <a:avLst/>
          </a:prstGeom>
        </p:spPr>
      </p:pic>
    </p:spTree>
    <p:extLst>
      <p:ext uri="{BB962C8B-B14F-4D97-AF65-F5344CB8AC3E}">
        <p14:creationId xmlns:p14="http://schemas.microsoft.com/office/powerpoint/2010/main" val="16862675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920262" y="1405914"/>
            <a:ext cx="10515600" cy="1325563"/>
          </a:xfrm>
        </p:spPr>
        <p:txBody>
          <a:bodyPr/>
          <a:lstStyle/>
          <a:p>
            <a:pPr algn="ctr"/>
            <a:r>
              <a:rPr lang="en-US" dirty="0"/>
              <a:t>Thank you for attending! </a:t>
            </a:r>
          </a:p>
        </p:txBody>
      </p:sp>
      <p:sp>
        <p:nvSpPr>
          <p:cNvPr id="3" name="Content Placeholder 2">
            <a:extLst>
              <a:ext uri="{FF2B5EF4-FFF2-40B4-BE49-F238E27FC236}">
                <a16:creationId xmlns:a16="http://schemas.microsoft.com/office/drawing/2014/main" id="{7B716D07-44C2-D4EF-AFE4-1EFA4061A935}"/>
              </a:ext>
            </a:extLst>
          </p:cNvPr>
          <p:cNvSpPr>
            <a:spLocks noGrp="1"/>
          </p:cNvSpPr>
          <p:nvPr>
            <p:ph idx="1"/>
          </p:nvPr>
        </p:nvSpPr>
        <p:spPr>
          <a:xfrm>
            <a:off x="838200" y="3412514"/>
            <a:ext cx="10515600" cy="3445486"/>
          </a:xfrm>
        </p:spPr>
        <p:txBody>
          <a:bodyPr>
            <a:normAutofit/>
          </a:bodyPr>
          <a:lstStyle/>
          <a:p>
            <a:pPr marL="0" indent="0" algn="ctr">
              <a:buNone/>
            </a:pPr>
            <a:r>
              <a:rPr lang="en-US" sz="8800" dirty="0"/>
              <a:t>Q&amp; A</a:t>
            </a:r>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spTree>
    <p:extLst>
      <p:ext uri="{BB962C8B-B14F-4D97-AF65-F5344CB8AC3E}">
        <p14:creationId xmlns:p14="http://schemas.microsoft.com/office/powerpoint/2010/main" val="2645665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Continuous assessment and TD mark</a:t>
            </a:r>
          </a:p>
        </p:txBody>
      </p:sp>
    </p:spTree>
    <p:extLst>
      <p:ext uri="{BB962C8B-B14F-4D97-AF65-F5344CB8AC3E}">
        <p14:creationId xmlns:p14="http://schemas.microsoft.com/office/powerpoint/2010/main" val="2233689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The final exam</a:t>
            </a:r>
          </a:p>
        </p:txBody>
      </p:sp>
    </p:spTree>
    <p:extLst>
      <p:ext uri="{BB962C8B-B14F-4D97-AF65-F5344CB8AC3E}">
        <p14:creationId xmlns:p14="http://schemas.microsoft.com/office/powerpoint/2010/main" val="2398889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C9A95FF-2C10-0169-A360-A12EC8849820}"/>
              </a:ext>
            </a:extLst>
          </p:cNvPr>
          <p:cNvGraphicFramePr>
            <a:graphicFrameLocks noGrp="1"/>
          </p:cNvGraphicFramePr>
          <p:nvPr>
            <p:ph idx="1"/>
            <p:extLst>
              <p:ext uri="{D42A27DB-BD31-4B8C-83A1-F6EECF244321}">
                <p14:modId xmlns:p14="http://schemas.microsoft.com/office/powerpoint/2010/main" val="2455305898"/>
              </p:ext>
            </p:extLst>
          </p:nvPr>
        </p:nvGraphicFramePr>
        <p:xfrm>
          <a:off x="838200" y="125333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58F54515-CE71-01BA-8F9C-472C1F0C6FD0}"/>
              </a:ext>
            </a:extLst>
          </p:cNvPr>
          <p:cNvSpPr/>
          <p:nvPr/>
        </p:nvSpPr>
        <p:spPr>
          <a:xfrm>
            <a:off x="2074985" y="3739662"/>
            <a:ext cx="3704492" cy="193430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6579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7B7C7-872C-BA7D-7204-4AE24A780B0A}"/>
              </a:ext>
            </a:extLst>
          </p:cNvPr>
          <p:cNvSpPr>
            <a:spLocks noGrp="1"/>
          </p:cNvSpPr>
          <p:nvPr>
            <p:ph idx="1"/>
          </p:nvPr>
        </p:nvSpPr>
        <p:spPr/>
        <p:txBody>
          <a:bodyPr/>
          <a:lstStyle/>
          <a:p>
            <a:pPr marL="0" indent="0">
              <a:buNone/>
            </a:pPr>
            <a:r>
              <a:rPr lang="en-US" sz="3600" dirty="0"/>
              <a:t>“Descriptive statistics can help to provide a simple summary or overview of the data, thus allowing researchers to gain a better overall understanding of the data set” </a:t>
            </a:r>
          </a:p>
          <a:p>
            <a:pPr marL="0" indent="0" algn="r">
              <a:buNone/>
            </a:pPr>
            <a:r>
              <a:rPr lang="en-US" sz="3600" dirty="0"/>
              <a:t>(Mackey &amp; </a:t>
            </a:r>
            <a:r>
              <a:rPr lang="en-US" sz="3600" dirty="0" err="1"/>
              <a:t>Gass</a:t>
            </a:r>
            <a:r>
              <a:rPr lang="en-US" sz="3600" dirty="0"/>
              <a:t>, 2005, p. 292)</a:t>
            </a:r>
          </a:p>
          <a:p>
            <a:pPr marL="0" indent="0">
              <a:buNone/>
            </a:pPr>
            <a:endParaRPr lang="en-US" dirty="0"/>
          </a:p>
        </p:txBody>
      </p:sp>
    </p:spTree>
    <p:extLst>
      <p:ext uri="{BB962C8B-B14F-4D97-AF65-F5344CB8AC3E}">
        <p14:creationId xmlns:p14="http://schemas.microsoft.com/office/powerpoint/2010/main" val="1276407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CAF752-48E4-1DB1-1C17-461FDD99061E}"/>
              </a:ext>
            </a:extLst>
          </p:cNvPr>
          <p:cNvSpPr>
            <a:spLocks noGrp="1"/>
          </p:cNvSpPr>
          <p:nvPr>
            <p:ph idx="1"/>
          </p:nvPr>
        </p:nvSpPr>
        <p:spPr/>
        <p:txBody>
          <a:bodyPr/>
          <a:lstStyle/>
          <a:p>
            <a:pPr marL="0" indent="0">
              <a:buNone/>
            </a:pPr>
            <a:r>
              <a:rPr lang="en-US" dirty="0"/>
              <a:t>This lecture will present an overview of three different types of descriptive statistics: </a:t>
            </a:r>
          </a:p>
          <a:p>
            <a:pPr marL="0" indent="0">
              <a:buNone/>
            </a:pPr>
            <a:endParaRPr lang="en-US" dirty="0"/>
          </a:p>
          <a:p>
            <a:pPr marL="571500" indent="-571500">
              <a:buFont typeface="+mj-lt"/>
              <a:buAutoNum type="romanUcPeriod"/>
            </a:pPr>
            <a:r>
              <a:rPr lang="en-US" b="1" dirty="0"/>
              <a:t>Measures of frequency</a:t>
            </a:r>
          </a:p>
          <a:p>
            <a:pPr marL="571500" indent="-571500">
              <a:buFont typeface="+mj-lt"/>
              <a:buAutoNum type="romanUcPeriod"/>
            </a:pPr>
            <a:r>
              <a:rPr lang="en-US" b="1" dirty="0"/>
              <a:t>Measures of central tendency</a:t>
            </a:r>
          </a:p>
          <a:p>
            <a:pPr marL="571500" indent="-571500">
              <a:buFont typeface="+mj-lt"/>
              <a:buAutoNum type="romanUcPeriod"/>
            </a:pPr>
            <a:r>
              <a:rPr lang="en-US" b="1" dirty="0"/>
              <a:t>Measures of variability or dispersion</a:t>
            </a:r>
          </a:p>
          <a:p>
            <a:endParaRPr lang="en-US" dirty="0"/>
          </a:p>
        </p:txBody>
      </p:sp>
    </p:spTree>
    <p:extLst>
      <p:ext uri="{BB962C8B-B14F-4D97-AF65-F5344CB8AC3E}">
        <p14:creationId xmlns:p14="http://schemas.microsoft.com/office/powerpoint/2010/main" val="3721401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E5916-7993-9ABA-D2C3-A0D31287A22F}"/>
              </a:ext>
            </a:extLst>
          </p:cNvPr>
          <p:cNvSpPr>
            <a:spLocks noGrp="1"/>
          </p:cNvSpPr>
          <p:nvPr>
            <p:ph type="title"/>
          </p:nvPr>
        </p:nvSpPr>
        <p:spPr/>
        <p:txBody>
          <a:bodyPr/>
          <a:lstStyle/>
          <a:p>
            <a:r>
              <a:rPr lang="en-US" b="1" dirty="0"/>
              <a:t>1) Measures of frequency</a:t>
            </a:r>
          </a:p>
        </p:txBody>
      </p:sp>
      <p:sp>
        <p:nvSpPr>
          <p:cNvPr id="3" name="Content Placeholder 2">
            <a:extLst>
              <a:ext uri="{FF2B5EF4-FFF2-40B4-BE49-F238E27FC236}">
                <a16:creationId xmlns:a16="http://schemas.microsoft.com/office/drawing/2014/main" id="{577905CF-87B8-F455-8253-6C48101BC435}"/>
              </a:ext>
            </a:extLst>
          </p:cNvPr>
          <p:cNvSpPr>
            <a:spLocks noGrp="1"/>
          </p:cNvSpPr>
          <p:nvPr>
            <p:ph idx="1"/>
          </p:nvPr>
        </p:nvSpPr>
        <p:spPr/>
        <p:txBody>
          <a:bodyPr/>
          <a:lstStyle/>
          <a:p>
            <a:pPr marL="0" indent="0">
              <a:buNone/>
            </a:pPr>
            <a:r>
              <a:rPr lang="en-US" dirty="0"/>
              <a:t>Measures of frequency are used to indicate how often a particular behavior or phenomenon occurs. </a:t>
            </a:r>
          </a:p>
          <a:p>
            <a:pPr marL="0" indent="0">
              <a:buNone/>
            </a:pPr>
            <a:r>
              <a:rPr lang="en-US" dirty="0"/>
              <a:t>For example, in second language studies, researchers might be interested in tallying how often learners make errors in forming the past tense, or how often they engage in a particular classroom behavior. </a:t>
            </a:r>
          </a:p>
        </p:txBody>
      </p:sp>
    </p:spTree>
    <p:extLst>
      <p:ext uri="{BB962C8B-B14F-4D97-AF65-F5344CB8AC3E}">
        <p14:creationId xmlns:p14="http://schemas.microsoft.com/office/powerpoint/2010/main" val="2847596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1604</TotalTime>
  <Words>1262</Words>
  <Application>Microsoft Office PowerPoint</Application>
  <PresentationFormat>Widescreen</PresentationFormat>
  <Paragraphs>175</Paragraphs>
  <Slides>37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Calibri</vt:lpstr>
      <vt:lpstr>Calibri Light</vt:lpstr>
      <vt:lpstr>Cambria Math</vt:lpstr>
      <vt:lpstr>Google Sans</vt:lpstr>
      <vt:lpstr>Office Theme</vt:lpstr>
      <vt:lpstr>Lecture starting soon</vt:lpstr>
      <vt:lpstr>STATISTICS Quantitative Data Analysis in Applied Linguistics</vt:lpstr>
      <vt:lpstr>House keeping</vt:lpstr>
      <vt:lpstr>Continuous assessment and TD mark</vt:lpstr>
      <vt:lpstr>The final exam</vt:lpstr>
      <vt:lpstr>PowerPoint Presentation</vt:lpstr>
      <vt:lpstr>PowerPoint Presentation</vt:lpstr>
      <vt:lpstr>PowerPoint Presentation</vt:lpstr>
      <vt:lpstr>1) Measures of frequency</vt:lpstr>
      <vt:lpstr>Visualizing measures of frequency</vt:lpstr>
      <vt:lpstr>The following table, for example, presents the frequency of phonemic pronunciation errors made by beginner EFL students in a spontaneous speech task.</vt:lpstr>
      <vt:lpstr>The following table, for example, presents the frequency of phonemic pronunciation errors made by beginner EFL students in a spontaneous speech task.</vt:lpstr>
      <vt:lpstr>PowerPoint Presentation</vt:lpstr>
      <vt:lpstr>PowerPoint Presentation</vt:lpstr>
      <vt:lpstr>Demonstration </vt:lpstr>
      <vt:lpstr>2) Measures of central tendency</vt:lpstr>
      <vt:lpstr>A) The mode:</vt:lpstr>
      <vt:lpstr>A) The mode:</vt:lpstr>
      <vt:lpstr>B) The median:</vt:lpstr>
      <vt:lpstr>B) The median:</vt:lpstr>
      <vt:lpstr>C) The mean (average):</vt:lpstr>
      <vt:lpstr>PowerPoint Presentation</vt:lpstr>
      <vt:lpstr>PowerPoint Presentation</vt:lpstr>
      <vt:lpstr>PowerPoint Presentation</vt:lpstr>
      <vt:lpstr>Demonstration </vt:lpstr>
      <vt:lpstr>ANY QUESTIONS?</vt:lpstr>
      <vt:lpstr>3) Measures of spread (dispersion): </vt:lpstr>
      <vt:lpstr>3) Measures of spread (dispersion): </vt:lpstr>
      <vt:lpstr>A) The variance: </vt:lpstr>
      <vt:lpstr>A) The variance: </vt:lpstr>
      <vt:lpstr>Variance formula</vt:lpstr>
      <vt:lpstr>B) The Standard deviation (SD): </vt:lpstr>
      <vt:lpstr>B) The Standard deviation (SD): </vt:lpstr>
      <vt:lpstr>Standard deviation (SD) formula</vt:lpstr>
      <vt:lpstr>Demonstration </vt:lpstr>
      <vt:lpstr>ANY QUESTIONS?</vt:lpstr>
      <vt:lpstr>Thank you for attending!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STATISTICS Quantitative Data Analysis in Applied Linguistics</dc:title>
  <dc:creator>Moustafa Amrate</dc:creator>
  <cp:lastModifiedBy>Moustafa Amrate</cp:lastModifiedBy>
  <cp:revision>75</cp:revision>
  <dcterms:created xsi:type="dcterms:W3CDTF">2023-10-01T23:04:03Z</dcterms:created>
  <dcterms:modified xsi:type="dcterms:W3CDTF">2023-10-26T11:33:11Z</dcterms:modified>
</cp:coreProperties>
</file>