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6" r:id="rId2"/>
    <p:sldId id="256" r:id="rId3"/>
    <p:sldId id="339" r:id="rId4"/>
    <p:sldId id="340" r:id="rId5"/>
    <p:sldId id="341" r:id="rId6"/>
    <p:sldId id="335" r:id="rId7"/>
    <p:sldId id="319" r:id="rId8"/>
    <p:sldId id="334" r:id="rId9"/>
    <p:sldId id="320" r:id="rId10"/>
    <p:sldId id="336" r:id="rId11"/>
    <p:sldId id="347" r:id="rId12"/>
    <p:sldId id="348" r:id="rId13"/>
    <p:sldId id="272" r:id="rId14"/>
    <p:sldId id="337" r:id="rId15"/>
    <p:sldId id="338" r:id="rId16"/>
    <p:sldId id="322" r:id="rId17"/>
    <p:sldId id="349" r:id="rId18"/>
    <p:sldId id="350" r:id="rId19"/>
    <p:sldId id="324" r:id="rId20"/>
    <p:sldId id="351" r:id="rId21"/>
    <p:sldId id="325" r:id="rId22"/>
    <p:sldId id="328" r:id="rId23"/>
    <p:sldId id="352" r:id="rId24"/>
    <p:sldId id="326" r:id="rId25"/>
    <p:sldId id="345" r:id="rId26"/>
    <p:sldId id="288" r:id="rId27"/>
    <p:sldId id="327" r:id="rId28"/>
    <p:sldId id="342" r:id="rId29"/>
    <p:sldId id="329" r:id="rId30"/>
    <p:sldId id="343" r:id="rId31"/>
    <p:sldId id="330" r:id="rId32"/>
    <p:sldId id="331" r:id="rId33"/>
    <p:sldId id="344" r:id="rId34"/>
    <p:sldId id="332" r:id="rId35"/>
    <p:sldId id="346" r:id="rId36"/>
    <p:sldId id="318" r:id="rId37"/>
    <p:sldId id="27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8" autoAdjust="0"/>
    <p:restoredTop sz="94660"/>
  </p:normalViewPr>
  <p:slideViewPr>
    <p:cSldViewPr snapToGrid="0">
      <p:cViewPr>
        <p:scale>
          <a:sx n="125" d="100"/>
          <a:sy n="125" d="100"/>
        </p:scale>
        <p:origin x="-528" y="-1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47FCA-7FF9-48ED-AF27-339B2752ED86}"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2C96C2FB-9AF5-42E7-A860-BC53337E2742}">
      <dgm:prSet phldrT="[Text]"/>
      <dgm:spPr/>
      <dgm:t>
        <a:bodyPr/>
        <a:lstStyle/>
        <a:p>
          <a:r>
            <a:rPr lang="en-US" b="1" dirty="0"/>
            <a:t>Branches of statistics</a:t>
          </a:r>
        </a:p>
      </dgm:t>
    </dgm:pt>
    <dgm:pt modelId="{B61685F3-B1AE-451A-9DDA-E3388D75CC3C}" type="parTrans" cxnId="{9FE1F29D-8FB5-46AD-8F0F-4B57A0B78E96}">
      <dgm:prSet/>
      <dgm:spPr/>
      <dgm:t>
        <a:bodyPr/>
        <a:lstStyle/>
        <a:p>
          <a:endParaRPr lang="en-US"/>
        </a:p>
      </dgm:t>
    </dgm:pt>
    <dgm:pt modelId="{2DF28706-B7C2-41D9-8F13-FFC12546CDCE}" type="sibTrans" cxnId="{9FE1F29D-8FB5-46AD-8F0F-4B57A0B78E96}">
      <dgm:prSet/>
      <dgm:spPr/>
      <dgm:t>
        <a:bodyPr/>
        <a:lstStyle/>
        <a:p>
          <a:endParaRPr lang="en-US"/>
        </a:p>
      </dgm:t>
    </dgm:pt>
    <dgm:pt modelId="{72615C4F-6150-4E0D-A73F-785C551AF8F5}">
      <dgm:prSet phldrT="[Text]"/>
      <dgm:spPr/>
      <dgm:t>
        <a:bodyPr/>
        <a:lstStyle/>
        <a:p>
          <a:r>
            <a:rPr lang="en-US" dirty="0"/>
            <a:t>Descriptive statistics</a:t>
          </a:r>
        </a:p>
      </dgm:t>
    </dgm:pt>
    <dgm:pt modelId="{CCD083D1-DC83-47E8-B64A-DC283DC42BF8}" type="parTrans" cxnId="{60BCBB00-2830-4231-B0ED-10C7DA40A398}">
      <dgm:prSet/>
      <dgm:spPr/>
      <dgm:t>
        <a:bodyPr/>
        <a:lstStyle/>
        <a:p>
          <a:endParaRPr lang="en-US"/>
        </a:p>
      </dgm:t>
    </dgm:pt>
    <dgm:pt modelId="{B7B4732B-8FAE-4ADF-BA89-DE97371C984F}" type="sibTrans" cxnId="{60BCBB00-2830-4231-B0ED-10C7DA40A398}">
      <dgm:prSet/>
      <dgm:spPr/>
      <dgm:t>
        <a:bodyPr/>
        <a:lstStyle/>
        <a:p>
          <a:endParaRPr lang="en-US"/>
        </a:p>
      </dgm:t>
    </dgm:pt>
    <dgm:pt modelId="{E6133FEB-789D-4402-9071-00B04973C2BF}">
      <dgm:prSet phldrT="[Text]"/>
      <dgm:spPr/>
      <dgm:t>
        <a:bodyPr/>
        <a:lstStyle/>
        <a:p>
          <a:r>
            <a:rPr lang="en-US" dirty="0"/>
            <a:t>Inferential statistics</a:t>
          </a:r>
        </a:p>
      </dgm:t>
    </dgm:pt>
    <dgm:pt modelId="{486B7BA9-E2E9-4677-9E62-9DA3E5A3FF05}" type="parTrans" cxnId="{93D52715-4A77-48D2-BF16-FBC1DA2844C3}">
      <dgm:prSet/>
      <dgm:spPr/>
      <dgm:t>
        <a:bodyPr/>
        <a:lstStyle/>
        <a:p>
          <a:endParaRPr lang="en-US"/>
        </a:p>
      </dgm:t>
    </dgm:pt>
    <dgm:pt modelId="{A9428DB3-AB20-4B3D-A422-21173AACF601}" type="sibTrans" cxnId="{93D52715-4A77-48D2-BF16-FBC1DA2844C3}">
      <dgm:prSet/>
      <dgm:spPr/>
      <dgm:t>
        <a:bodyPr/>
        <a:lstStyle/>
        <a:p>
          <a:endParaRPr lang="en-US"/>
        </a:p>
      </dgm:t>
    </dgm:pt>
    <dgm:pt modelId="{BE4BFC6E-A61B-4F88-93C3-395F046600A1}" type="pres">
      <dgm:prSet presAssocID="{9E347FCA-7FF9-48ED-AF27-339B2752ED86}" presName="hierChild1" presStyleCnt="0">
        <dgm:presLayoutVars>
          <dgm:orgChart val="1"/>
          <dgm:chPref val="1"/>
          <dgm:dir/>
          <dgm:animOne val="branch"/>
          <dgm:animLvl val="lvl"/>
          <dgm:resizeHandles/>
        </dgm:presLayoutVars>
      </dgm:prSet>
      <dgm:spPr/>
    </dgm:pt>
    <dgm:pt modelId="{09BE24E9-6524-42D0-B52C-B0D4E1A4CD96}" type="pres">
      <dgm:prSet presAssocID="{2C96C2FB-9AF5-42E7-A860-BC53337E2742}" presName="hierRoot1" presStyleCnt="0">
        <dgm:presLayoutVars>
          <dgm:hierBranch val="init"/>
        </dgm:presLayoutVars>
      </dgm:prSet>
      <dgm:spPr/>
    </dgm:pt>
    <dgm:pt modelId="{838C5E6E-7AD0-4C74-A476-2669917A77E5}" type="pres">
      <dgm:prSet presAssocID="{2C96C2FB-9AF5-42E7-A860-BC53337E2742}" presName="rootComposite1" presStyleCnt="0"/>
      <dgm:spPr/>
    </dgm:pt>
    <dgm:pt modelId="{4FC62505-8D29-4C95-8BF7-C59B37A1D625}" type="pres">
      <dgm:prSet presAssocID="{2C96C2FB-9AF5-42E7-A860-BC53337E2742}" presName="rootText1" presStyleLbl="node0" presStyleIdx="0" presStyleCnt="1">
        <dgm:presLayoutVars>
          <dgm:chPref val="3"/>
        </dgm:presLayoutVars>
      </dgm:prSet>
      <dgm:spPr/>
    </dgm:pt>
    <dgm:pt modelId="{AE56E43B-0921-4294-AF91-970B1807538E}" type="pres">
      <dgm:prSet presAssocID="{2C96C2FB-9AF5-42E7-A860-BC53337E2742}" presName="rootConnector1" presStyleLbl="node1" presStyleIdx="0" presStyleCnt="0"/>
      <dgm:spPr/>
    </dgm:pt>
    <dgm:pt modelId="{B0D61103-6D35-4BB2-85CE-065EFFC2B740}" type="pres">
      <dgm:prSet presAssocID="{2C96C2FB-9AF5-42E7-A860-BC53337E2742}" presName="hierChild2" presStyleCnt="0"/>
      <dgm:spPr/>
    </dgm:pt>
    <dgm:pt modelId="{B6BB444D-6BC3-46EE-9365-E191D5B4D4D9}" type="pres">
      <dgm:prSet presAssocID="{CCD083D1-DC83-47E8-B64A-DC283DC42BF8}" presName="Name37" presStyleLbl="parChTrans1D2" presStyleIdx="0" presStyleCnt="2"/>
      <dgm:spPr/>
    </dgm:pt>
    <dgm:pt modelId="{030305E8-CE56-4278-9D46-1924C5BF3A83}" type="pres">
      <dgm:prSet presAssocID="{72615C4F-6150-4E0D-A73F-785C551AF8F5}" presName="hierRoot2" presStyleCnt="0">
        <dgm:presLayoutVars>
          <dgm:hierBranch val="init"/>
        </dgm:presLayoutVars>
      </dgm:prSet>
      <dgm:spPr/>
    </dgm:pt>
    <dgm:pt modelId="{B0A14AFA-F1D9-4EA1-80EF-9B8214B0CFA6}" type="pres">
      <dgm:prSet presAssocID="{72615C4F-6150-4E0D-A73F-785C551AF8F5}" presName="rootComposite" presStyleCnt="0"/>
      <dgm:spPr/>
    </dgm:pt>
    <dgm:pt modelId="{36D1FD48-0A22-4C52-BD09-D4DDD45BE161}" type="pres">
      <dgm:prSet presAssocID="{72615C4F-6150-4E0D-A73F-785C551AF8F5}" presName="rootText" presStyleLbl="node2" presStyleIdx="0" presStyleCnt="2">
        <dgm:presLayoutVars>
          <dgm:chPref val="3"/>
        </dgm:presLayoutVars>
      </dgm:prSet>
      <dgm:spPr/>
    </dgm:pt>
    <dgm:pt modelId="{7B74CE6F-E194-45DC-AA36-2906C4A2C379}" type="pres">
      <dgm:prSet presAssocID="{72615C4F-6150-4E0D-A73F-785C551AF8F5}" presName="rootConnector" presStyleLbl="node2" presStyleIdx="0" presStyleCnt="2"/>
      <dgm:spPr/>
    </dgm:pt>
    <dgm:pt modelId="{99B64FC8-D96C-41D3-91BD-2FB08E3D6E60}" type="pres">
      <dgm:prSet presAssocID="{72615C4F-6150-4E0D-A73F-785C551AF8F5}" presName="hierChild4" presStyleCnt="0"/>
      <dgm:spPr/>
    </dgm:pt>
    <dgm:pt modelId="{F4C24B49-119D-4947-955B-CF365E9E4DE3}" type="pres">
      <dgm:prSet presAssocID="{72615C4F-6150-4E0D-A73F-785C551AF8F5}" presName="hierChild5" presStyleCnt="0"/>
      <dgm:spPr/>
    </dgm:pt>
    <dgm:pt modelId="{EE38734A-117A-47BF-89DE-0D04C6CF9CF0}" type="pres">
      <dgm:prSet presAssocID="{486B7BA9-E2E9-4677-9E62-9DA3E5A3FF05}" presName="Name37" presStyleLbl="parChTrans1D2" presStyleIdx="1" presStyleCnt="2"/>
      <dgm:spPr/>
    </dgm:pt>
    <dgm:pt modelId="{7B28281D-335F-4A0C-AC93-DE2C302DEC3C}" type="pres">
      <dgm:prSet presAssocID="{E6133FEB-789D-4402-9071-00B04973C2BF}" presName="hierRoot2" presStyleCnt="0">
        <dgm:presLayoutVars>
          <dgm:hierBranch val="init"/>
        </dgm:presLayoutVars>
      </dgm:prSet>
      <dgm:spPr/>
    </dgm:pt>
    <dgm:pt modelId="{9719EA89-393B-4A80-9AA9-0531A3F6EF52}" type="pres">
      <dgm:prSet presAssocID="{E6133FEB-789D-4402-9071-00B04973C2BF}" presName="rootComposite" presStyleCnt="0"/>
      <dgm:spPr/>
    </dgm:pt>
    <dgm:pt modelId="{D1934DA5-2468-4132-9C05-AC1009DDB8EB}" type="pres">
      <dgm:prSet presAssocID="{E6133FEB-789D-4402-9071-00B04973C2BF}" presName="rootText" presStyleLbl="node2" presStyleIdx="1" presStyleCnt="2">
        <dgm:presLayoutVars>
          <dgm:chPref val="3"/>
        </dgm:presLayoutVars>
      </dgm:prSet>
      <dgm:spPr/>
    </dgm:pt>
    <dgm:pt modelId="{54B270A3-89C6-4BFF-AD95-D5BA4FD08066}" type="pres">
      <dgm:prSet presAssocID="{E6133FEB-789D-4402-9071-00B04973C2BF}" presName="rootConnector" presStyleLbl="node2" presStyleIdx="1" presStyleCnt="2"/>
      <dgm:spPr/>
    </dgm:pt>
    <dgm:pt modelId="{09B74824-86BE-483F-BE29-CB608C43C5E1}" type="pres">
      <dgm:prSet presAssocID="{E6133FEB-789D-4402-9071-00B04973C2BF}" presName="hierChild4" presStyleCnt="0"/>
      <dgm:spPr/>
    </dgm:pt>
    <dgm:pt modelId="{B74ABB0A-2E7A-44B9-9871-F73EBCFE5E42}" type="pres">
      <dgm:prSet presAssocID="{E6133FEB-789D-4402-9071-00B04973C2BF}" presName="hierChild5" presStyleCnt="0"/>
      <dgm:spPr/>
    </dgm:pt>
    <dgm:pt modelId="{9BFCDFA3-BDDC-43E1-9723-DBAA2A33E120}" type="pres">
      <dgm:prSet presAssocID="{2C96C2FB-9AF5-42E7-A860-BC53337E2742}" presName="hierChild3" presStyleCnt="0"/>
      <dgm:spPr/>
    </dgm:pt>
  </dgm:ptLst>
  <dgm:cxnLst>
    <dgm:cxn modelId="{60BCBB00-2830-4231-B0ED-10C7DA40A398}" srcId="{2C96C2FB-9AF5-42E7-A860-BC53337E2742}" destId="{72615C4F-6150-4E0D-A73F-785C551AF8F5}" srcOrd="0" destOrd="0" parTransId="{CCD083D1-DC83-47E8-B64A-DC283DC42BF8}" sibTransId="{B7B4732B-8FAE-4ADF-BA89-DE97371C984F}"/>
    <dgm:cxn modelId="{93D52715-4A77-48D2-BF16-FBC1DA2844C3}" srcId="{2C96C2FB-9AF5-42E7-A860-BC53337E2742}" destId="{E6133FEB-789D-4402-9071-00B04973C2BF}" srcOrd="1" destOrd="0" parTransId="{486B7BA9-E2E9-4677-9E62-9DA3E5A3FF05}" sibTransId="{A9428DB3-AB20-4B3D-A422-21173AACF601}"/>
    <dgm:cxn modelId="{7DD09F1F-55AC-43B4-9541-D49791639E11}" type="presOf" srcId="{E6133FEB-789D-4402-9071-00B04973C2BF}" destId="{54B270A3-89C6-4BFF-AD95-D5BA4FD08066}" srcOrd="1" destOrd="0" presId="urn:microsoft.com/office/officeart/2005/8/layout/orgChart1"/>
    <dgm:cxn modelId="{25E00A3C-A2F4-461B-9146-F6B81B40F81F}" type="presOf" srcId="{E6133FEB-789D-4402-9071-00B04973C2BF}" destId="{D1934DA5-2468-4132-9C05-AC1009DDB8EB}" srcOrd="0" destOrd="0" presId="urn:microsoft.com/office/officeart/2005/8/layout/orgChart1"/>
    <dgm:cxn modelId="{E59F1F4F-46E4-4E61-B701-D421EBD1B322}" type="presOf" srcId="{2C96C2FB-9AF5-42E7-A860-BC53337E2742}" destId="{4FC62505-8D29-4C95-8BF7-C59B37A1D625}" srcOrd="0" destOrd="0" presId="urn:microsoft.com/office/officeart/2005/8/layout/orgChart1"/>
    <dgm:cxn modelId="{D80B0051-5EE6-4967-9CBB-025E81E68EBA}" type="presOf" srcId="{486B7BA9-E2E9-4677-9E62-9DA3E5A3FF05}" destId="{EE38734A-117A-47BF-89DE-0D04C6CF9CF0}" srcOrd="0" destOrd="0" presId="urn:microsoft.com/office/officeart/2005/8/layout/orgChart1"/>
    <dgm:cxn modelId="{3B94178F-5712-4025-BBBD-25D1B292E853}" type="presOf" srcId="{2C96C2FB-9AF5-42E7-A860-BC53337E2742}" destId="{AE56E43B-0921-4294-AF91-970B1807538E}" srcOrd="1" destOrd="0" presId="urn:microsoft.com/office/officeart/2005/8/layout/orgChart1"/>
    <dgm:cxn modelId="{B3E4C492-ECD6-4B35-8C51-8CF849873AA1}" type="presOf" srcId="{72615C4F-6150-4E0D-A73F-785C551AF8F5}" destId="{7B74CE6F-E194-45DC-AA36-2906C4A2C379}" srcOrd="1" destOrd="0" presId="urn:microsoft.com/office/officeart/2005/8/layout/orgChart1"/>
    <dgm:cxn modelId="{9FE1F29D-8FB5-46AD-8F0F-4B57A0B78E96}" srcId="{9E347FCA-7FF9-48ED-AF27-339B2752ED86}" destId="{2C96C2FB-9AF5-42E7-A860-BC53337E2742}" srcOrd="0" destOrd="0" parTransId="{B61685F3-B1AE-451A-9DDA-E3388D75CC3C}" sibTransId="{2DF28706-B7C2-41D9-8F13-FFC12546CDCE}"/>
    <dgm:cxn modelId="{65F781AB-63A6-4318-8E98-32E8D3904983}" type="presOf" srcId="{CCD083D1-DC83-47E8-B64A-DC283DC42BF8}" destId="{B6BB444D-6BC3-46EE-9365-E191D5B4D4D9}" srcOrd="0" destOrd="0" presId="urn:microsoft.com/office/officeart/2005/8/layout/orgChart1"/>
    <dgm:cxn modelId="{16F28FD3-BF76-4B1A-B70C-25805DF01EEA}" type="presOf" srcId="{72615C4F-6150-4E0D-A73F-785C551AF8F5}" destId="{36D1FD48-0A22-4C52-BD09-D4DDD45BE161}" srcOrd="0" destOrd="0" presId="urn:microsoft.com/office/officeart/2005/8/layout/orgChart1"/>
    <dgm:cxn modelId="{A73159E4-AC2A-4821-9743-BB0F31818352}" type="presOf" srcId="{9E347FCA-7FF9-48ED-AF27-339B2752ED86}" destId="{BE4BFC6E-A61B-4F88-93C3-395F046600A1}" srcOrd="0" destOrd="0" presId="urn:microsoft.com/office/officeart/2005/8/layout/orgChart1"/>
    <dgm:cxn modelId="{9CBFBF5D-402C-4CDE-920F-F7F0626C4A2F}" type="presParOf" srcId="{BE4BFC6E-A61B-4F88-93C3-395F046600A1}" destId="{09BE24E9-6524-42D0-B52C-B0D4E1A4CD96}" srcOrd="0" destOrd="0" presId="urn:microsoft.com/office/officeart/2005/8/layout/orgChart1"/>
    <dgm:cxn modelId="{6E2A0734-E82F-4DCF-9316-B4E903660BAF}" type="presParOf" srcId="{09BE24E9-6524-42D0-B52C-B0D4E1A4CD96}" destId="{838C5E6E-7AD0-4C74-A476-2669917A77E5}" srcOrd="0" destOrd="0" presId="urn:microsoft.com/office/officeart/2005/8/layout/orgChart1"/>
    <dgm:cxn modelId="{A179C2E7-AC57-4F56-AB07-CC7900AE2FED}" type="presParOf" srcId="{838C5E6E-7AD0-4C74-A476-2669917A77E5}" destId="{4FC62505-8D29-4C95-8BF7-C59B37A1D625}" srcOrd="0" destOrd="0" presId="urn:microsoft.com/office/officeart/2005/8/layout/orgChart1"/>
    <dgm:cxn modelId="{051A49DD-2D1C-45BD-830C-0C744DEE7C85}" type="presParOf" srcId="{838C5E6E-7AD0-4C74-A476-2669917A77E5}" destId="{AE56E43B-0921-4294-AF91-970B1807538E}" srcOrd="1" destOrd="0" presId="urn:microsoft.com/office/officeart/2005/8/layout/orgChart1"/>
    <dgm:cxn modelId="{A24CCAFD-0719-4CEE-983E-ED9DCA88AB5D}" type="presParOf" srcId="{09BE24E9-6524-42D0-B52C-B0D4E1A4CD96}" destId="{B0D61103-6D35-4BB2-85CE-065EFFC2B740}" srcOrd="1" destOrd="0" presId="urn:microsoft.com/office/officeart/2005/8/layout/orgChart1"/>
    <dgm:cxn modelId="{209CFDEB-29D7-4CB6-AB66-031C3E49AE95}" type="presParOf" srcId="{B0D61103-6D35-4BB2-85CE-065EFFC2B740}" destId="{B6BB444D-6BC3-46EE-9365-E191D5B4D4D9}" srcOrd="0" destOrd="0" presId="urn:microsoft.com/office/officeart/2005/8/layout/orgChart1"/>
    <dgm:cxn modelId="{402103AC-CBEE-476F-9C43-B942BCA0B820}" type="presParOf" srcId="{B0D61103-6D35-4BB2-85CE-065EFFC2B740}" destId="{030305E8-CE56-4278-9D46-1924C5BF3A83}" srcOrd="1" destOrd="0" presId="urn:microsoft.com/office/officeart/2005/8/layout/orgChart1"/>
    <dgm:cxn modelId="{29FCA1C8-4337-4D64-9F9B-65746B4D9806}" type="presParOf" srcId="{030305E8-CE56-4278-9D46-1924C5BF3A83}" destId="{B0A14AFA-F1D9-4EA1-80EF-9B8214B0CFA6}" srcOrd="0" destOrd="0" presId="urn:microsoft.com/office/officeart/2005/8/layout/orgChart1"/>
    <dgm:cxn modelId="{1C32254B-B3BD-4F5B-8B0C-073E19BC3121}" type="presParOf" srcId="{B0A14AFA-F1D9-4EA1-80EF-9B8214B0CFA6}" destId="{36D1FD48-0A22-4C52-BD09-D4DDD45BE161}" srcOrd="0" destOrd="0" presId="urn:microsoft.com/office/officeart/2005/8/layout/orgChart1"/>
    <dgm:cxn modelId="{2ACFB2A6-5582-409E-8B1D-8013ADE0C7D9}" type="presParOf" srcId="{B0A14AFA-F1D9-4EA1-80EF-9B8214B0CFA6}" destId="{7B74CE6F-E194-45DC-AA36-2906C4A2C379}" srcOrd="1" destOrd="0" presId="urn:microsoft.com/office/officeart/2005/8/layout/orgChart1"/>
    <dgm:cxn modelId="{B5D926B1-EAE5-4030-9506-85FFD50B26CB}" type="presParOf" srcId="{030305E8-CE56-4278-9D46-1924C5BF3A83}" destId="{99B64FC8-D96C-41D3-91BD-2FB08E3D6E60}" srcOrd="1" destOrd="0" presId="urn:microsoft.com/office/officeart/2005/8/layout/orgChart1"/>
    <dgm:cxn modelId="{42F5CD8B-B77D-4A58-8827-BDFD67160F20}" type="presParOf" srcId="{030305E8-CE56-4278-9D46-1924C5BF3A83}" destId="{F4C24B49-119D-4947-955B-CF365E9E4DE3}" srcOrd="2" destOrd="0" presId="urn:microsoft.com/office/officeart/2005/8/layout/orgChart1"/>
    <dgm:cxn modelId="{B6A5D84D-28A9-4852-895E-62E51CC7B26B}" type="presParOf" srcId="{B0D61103-6D35-4BB2-85CE-065EFFC2B740}" destId="{EE38734A-117A-47BF-89DE-0D04C6CF9CF0}" srcOrd="2" destOrd="0" presId="urn:microsoft.com/office/officeart/2005/8/layout/orgChart1"/>
    <dgm:cxn modelId="{404DA96E-A01D-4945-ADB2-B5F1BC2438ED}" type="presParOf" srcId="{B0D61103-6D35-4BB2-85CE-065EFFC2B740}" destId="{7B28281D-335F-4A0C-AC93-DE2C302DEC3C}" srcOrd="3" destOrd="0" presId="urn:microsoft.com/office/officeart/2005/8/layout/orgChart1"/>
    <dgm:cxn modelId="{8B403411-A765-4F59-807F-48CE8D0D9D61}" type="presParOf" srcId="{7B28281D-335F-4A0C-AC93-DE2C302DEC3C}" destId="{9719EA89-393B-4A80-9AA9-0531A3F6EF52}" srcOrd="0" destOrd="0" presId="urn:microsoft.com/office/officeart/2005/8/layout/orgChart1"/>
    <dgm:cxn modelId="{08EE0C8A-EC61-4086-B4D5-C4991712A065}" type="presParOf" srcId="{9719EA89-393B-4A80-9AA9-0531A3F6EF52}" destId="{D1934DA5-2468-4132-9C05-AC1009DDB8EB}" srcOrd="0" destOrd="0" presId="urn:microsoft.com/office/officeart/2005/8/layout/orgChart1"/>
    <dgm:cxn modelId="{0D7E6DF4-6C99-4A57-8817-3695B8C75665}" type="presParOf" srcId="{9719EA89-393B-4A80-9AA9-0531A3F6EF52}" destId="{54B270A3-89C6-4BFF-AD95-D5BA4FD08066}" srcOrd="1" destOrd="0" presId="urn:microsoft.com/office/officeart/2005/8/layout/orgChart1"/>
    <dgm:cxn modelId="{49545E36-AD99-4717-8DE1-FC4A5A32A12A}" type="presParOf" srcId="{7B28281D-335F-4A0C-AC93-DE2C302DEC3C}" destId="{09B74824-86BE-483F-BE29-CB608C43C5E1}" srcOrd="1" destOrd="0" presId="urn:microsoft.com/office/officeart/2005/8/layout/orgChart1"/>
    <dgm:cxn modelId="{302F9E93-2AF4-4A4A-9C48-462408D39FE6}" type="presParOf" srcId="{7B28281D-335F-4A0C-AC93-DE2C302DEC3C}" destId="{B74ABB0A-2E7A-44B9-9871-F73EBCFE5E42}" srcOrd="2" destOrd="0" presId="urn:microsoft.com/office/officeart/2005/8/layout/orgChart1"/>
    <dgm:cxn modelId="{1A11BBBF-25A9-441D-8632-B818435DE40F}" type="presParOf" srcId="{09BE24E9-6524-42D0-B52C-B0D4E1A4CD96}" destId="{9BFCDFA3-BDDC-43E1-9723-DBAA2A33E1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734A-117A-47BF-89DE-0D04C6CF9CF0}">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B444D-6BC3-46EE-9365-E191D5B4D4D9}">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C62505-8D29-4C95-8BF7-C59B37A1D625}">
      <dsp:nvSpPr>
        <dsp:cNvPr id="0" name=""/>
        <dsp:cNvSpPr/>
      </dsp:nvSpPr>
      <dsp:spPr>
        <a:xfrm>
          <a:off x="3460700" y="1178"/>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b="1" kern="1200" dirty="0"/>
            <a:t>Branches of statistics</a:t>
          </a:r>
        </a:p>
      </dsp:txBody>
      <dsp:txXfrm>
        <a:off x="3460700" y="1178"/>
        <a:ext cx="3594199" cy="1797099"/>
      </dsp:txXfrm>
    </dsp:sp>
    <dsp:sp modelId="{36D1FD48-0A22-4C52-BD09-D4DDD45BE161}">
      <dsp:nvSpPr>
        <dsp:cNvPr id="0" name=""/>
        <dsp:cNvSpPr/>
      </dsp:nvSpPr>
      <dsp:spPr>
        <a:xfrm>
          <a:off x="1286209"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Descriptive statistics</a:t>
          </a:r>
        </a:p>
      </dsp:txBody>
      <dsp:txXfrm>
        <a:off x="1286209" y="2553059"/>
        <a:ext cx="3594199" cy="1797099"/>
      </dsp:txXfrm>
    </dsp:sp>
    <dsp:sp modelId="{D1934DA5-2468-4132-9C05-AC1009DDB8EB}">
      <dsp:nvSpPr>
        <dsp:cNvPr id="0" name=""/>
        <dsp:cNvSpPr/>
      </dsp:nvSpPr>
      <dsp:spPr>
        <a:xfrm>
          <a:off x="5635190"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Inferential statistics</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4CBBB-4CEC-40CB-BE30-9918CDC36F37}"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D4C2C-A65F-477A-B619-95B19E5D399D}" type="slidenum">
              <a:rPr lang="en-US" smtClean="0"/>
              <a:t>‹#›</a:t>
            </a:fld>
            <a:endParaRPr lang="en-US"/>
          </a:p>
        </p:txBody>
      </p:sp>
    </p:spTree>
    <p:extLst>
      <p:ext uri="{BB962C8B-B14F-4D97-AF65-F5344CB8AC3E}">
        <p14:creationId xmlns:p14="http://schemas.microsoft.com/office/powerpoint/2010/main" val="333808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CC9-84FC-3A64-72E1-065937634F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C1C16C-A202-70E6-5E5A-896B251B0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8C708C-4F59-8EE2-C7C4-636A5352B240}"/>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7C3FB459-C5ED-5743-74C5-7477BBE4A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70A34-C35D-C848-5ADD-1BB0131D3259}"/>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8516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73BC-08BD-56A6-C40D-54F3901531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FBA49-191D-0D45-B414-9C5904C33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1878C-0BA7-93B9-08CE-4DDA99F91207}"/>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8D0B9F1A-516A-6BCE-F03D-FE2DCB9FA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ACD09-E255-8D5E-BF87-C6E30914EAC3}"/>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1826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5282C9-95DB-92DE-DB63-EBFC53EEC8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85E3E5-225F-7E03-60A7-BC93DC5CB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1767D-6659-0AB3-3F3A-EB6BDCCFD670}"/>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08F6FB03-D584-5CAD-A566-4BBB4C886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03394-3070-E625-8FF2-2F347740659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49835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CAF8-F198-F64E-5C56-F64301E8EB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3E0185-D9FC-A9D1-FA0C-3E58E4F02C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EF679-14DA-1A85-8E0F-853E73A96DFB}"/>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342C8365-8523-9E65-9773-C9BD66C1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0093D-00F0-B163-1143-CE9BF725178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92123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CE9F-A0B2-72BC-38F7-B69E87BDB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A789A7-43A3-5FB0-4C6F-FBDF29170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64568A-9C34-ED92-C34C-21353AEBA069}"/>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17764418-2C28-FCDD-C0F5-7DEF885FB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519E1-07AE-CE41-2C3B-40918E998E9C}"/>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53893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4413-174E-4D51-84BE-3F1A584769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972A9-DEAF-45E2-B2DC-31D6406CC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5D753-DFE5-6611-DC49-879A5C2DC3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80D7F-744C-476B-40A6-2844114818CE}"/>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6" name="Footer Placeholder 5">
            <a:extLst>
              <a:ext uri="{FF2B5EF4-FFF2-40B4-BE49-F238E27FC236}">
                <a16:creationId xmlns:a16="http://schemas.microsoft.com/office/drawing/2014/main" id="{DF404B53-6E31-23D6-18A5-0370CB7F6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FBD2B-4121-5C16-F5AB-D99EF54904D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3642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E04A-CCDF-4681-52B3-6C5ABBFF68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600687-429C-30F1-A659-BFDA18BC0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B991E-C0BC-24EE-CAA6-02A51DD18E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9CDB8-B5E1-1EF3-3810-67CE6B4DB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1E7FD1-ADC9-624D-523D-AA7E414EFA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8AFF5D-CCE4-E63E-CE8E-0A21DE64FBDB}"/>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8" name="Footer Placeholder 7">
            <a:extLst>
              <a:ext uri="{FF2B5EF4-FFF2-40B4-BE49-F238E27FC236}">
                <a16:creationId xmlns:a16="http://schemas.microsoft.com/office/drawing/2014/main" id="{1A9958AA-E35C-192D-DB69-97B1CA355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C86EB2-04C9-F6A8-77E1-644DFF87723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8004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0365D-3FAC-F2BB-0531-9CE45AC9A6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3BA261-2535-C0CC-4E00-109C9FEFBF42}"/>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4" name="Footer Placeholder 3">
            <a:extLst>
              <a:ext uri="{FF2B5EF4-FFF2-40B4-BE49-F238E27FC236}">
                <a16:creationId xmlns:a16="http://schemas.microsoft.com/office/drawing/2014/main" id="{5CF63C23-2100-0013-16B9-7048DA66C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3B9B5B-6FD1-6D67-BDEB-64C22403FD1A}"/>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4746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928FD-D709-B93D-E1A5-38CABFAA8779}"/>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3" name="Footer Placeholder 2">
            <a:extLst>
              <a:ext uri="{FF2B5EF4-FFF2-40B4-BE49-F238E27FC236}">
                <a16:creationId xmlns:a16="http://schemas.microsoft.com/office/drawing/2014/main" id="{183A075C-880F-0D4B-EE05-7F6B5970AC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1F79A2-27FE-6AB1-ECEC-5752B4D3DFAE}"/>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76255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8D94-3530-0616-8322-EBA024EF9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5DFAA2-0689-DC76-A7EC-D3E807F83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32924-07D1-1BFB-E7C2-16A2DAE6C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A0FB6-ECE2-EBD8-DA04-DCDA0107CA0E}"/>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6" name="Footer Placeholder 5">
            <a:extLst>
              <a:ext uri="{FF2B5EF4-FFF2-40B4-BE49-F238E27FC236}">
                <a16:creationId xmlns:a16="http://schemas.microsoft.com/office/drawing/2014/main" id="{FF544006-52F2-460B-7079-B077AEBBC5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B75CE-5021-F3CD-4849-9FFA15D6C775}"/>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3593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2CA0-FDBE-2FC2-A7B8-97329407B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C291F9-3F3D-995B-1680-390723251F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DDDEC-118A-94F7-7E7E-9392D3560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78134-B38B-47F8-1260-15F3558974DA}"/>
              </a:ext>
            </a:extLst>
          </p:cNvPr>
          <p:cNvSpPr>
            <a:spLocks noGrp="1"/>
          </p:cNvSpPr>
          <p:nvPr>
            <p:ph type="dt" sz="half" idx="10"/>
          </p:nvPr>
        </p:nvSpPr>
        <p:spPr/>
        <p:txBody>
          <a:bodyPr/>
          <a:lstStyle/>
          <a:p>
            <a:fld id="{E93F9E7C-32FE-47F6-8C26-5202CFB6440B}" type="datetimeFigureOut">
              <a:rPr lang="en-US" smtClean="0"/>
              <a:t>10/26/2023</a:t>
            </a:fld>
            <a:endParaRPr lang="en-US"/>
          </a:p>
        </p:txBody>
      </p:sp>
      <p:sp>
        <p:nvSpPr>
          <p:cNvPr id="6" name="Footer Placeholder 5">
            <a:extLst>
              <a:ext uri="{FF2B5EF4-FFF2-40B4-BE49-F238E27FC236}">
                <a16:creationId xmlns:a16="http://schemas.microsoft.com/office/drawing/2014/main" id="{1F592274-4507-64A4-2D9D-B376DAC4C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37BDD9-D004-3357-2773-7601A3FFEE04}"/>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2294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1ECA9C-D489-286C-9E75-DBA5B83B1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85C0AB-6B1D-806A-76DB-AC5203D7C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775FF-B634-F05E-0780-A8ADA8222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9E7C-32FE-47F6-8C26-5202CFB6440B}" type="datetimeFigureOut">
              <a:rPr lang="en-US" smtClean="0"/>
              <a:t>10/26/2023</a:t>
            </a:fld>
            <a:endParaRPr lang="en-US"/>
          </a:p>
        </p:txBody>
      </p:sp>
      <p:sp>
        <p:nvSpPr>
          <p:cNvPr id="5" name="Footer Placeholder 4">
            <a:extLst>
              <a:ext uri="{FF2B5EF4-FFF2-40B4-BE49-F238E27FC236}">
                <a16:creationId xmlns:a16="http://schemas.microsoft.com/office/drawing/2014/main" id="{A4930C6E-A142-34A5-3D77-74FD950FE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5B99E0-5D92-9D9E-B4F2-C1059B104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A5F54-4477-453A-B864-5D3264B1C738}" type="slidenum">
              <a:rPr lang="en-US" smtClean="0"/>
              <a:t>‹#›</a:t>
            </a:fld>
            <a:endParaRPr lang="en-US"/>
          </a:p>
        </p:txBody>
      </p:sp>
    </p:spTree>
    <p:extLst>
      <p:ext uri="{BB962C8B-B14F-4D97-AF65-F5344CB8AC3E}">
        <p14:creationId xmlns:p14="http://schemas.microsoft.com/office/powerpoint/2010/main" val="237474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Lecture starting soon</a:t>
            </a:r>
          </a:p>
        </p:txBody>
      </p:sp>
    </p:spTree>
    <p:extLst>
      <p:ext uri="{BB962C8B-B14F-4D97-AF65-F5344CB8AC3E}">
        <p14:creationId xmlns:p14="http://schemas.microsoft.com/office/powerpoint/2010/main" val="151084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Visualizing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endParaRPr lang="en-US" dirty="0"/>
          </a:p>
          <a:p>
            <a:pPr marL="0" indent="0">
              <a:buNone/>
            </a:pPr>
            <a:r>
              <a:rPr lang="en-US" dirty="0"/>
              <a:t>This is usually done through a table format where the researcher presents frequencies and percentages. </a:t>
            </a:r>
          </a:p>
        </p:txBody>
      </p:sp>
    </p:spTree>
    <p:extLst>
      <p:ext uri="{BB962C8B-B14F-4D97-AF65-F5344CB8AC3E}">
        <p14:creationId xmlns:p14="http://schemas.microsoft.com/office/powerpoint/2010/main" val="312747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dirty="0">
                <a:latin typeface="+mn-lt"/>
              </a:rPr>
              <a:t>The following table, for example, presents the frequency of phonemic pronunciation errors made by beginner EFL students in a spontaneous speech task.</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extLst>
              <p:ext uri="{D42A27DB-BD31-4B8C-83A1-F6EECF244321}">
                <p14:modId xmlns:p14="http://schemas.microsoft.com/office/powerpoint/2010/main" val="4050345980"/>
              </p:ext>
            </p:extLst>
          </p:nvPr>
        </p:nvGraphicFramePr>
        <p:xfrm>
          <a:off x="273114" y="3587262"/>
          <a:ext cx="10309342" cy="2425192"/>
        </p:xfrm>
        <a:graphic>
          <a:graphicData uri="http://schemas.openxmlformats.org/drawingml/2006/table">
            <a:tbl>
              <a:tblPr firstRow="1" firstCol="1" bandRow="1"/>
              <a:tblGrid>
                <a:gridCol w="2794047">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3167091">
                  <a:extLst>
                    <a:ext uri="{9D8B030D-6E8A-4147-A177-3AD203B41FA5}">
                      <a16:colId xmlns:a16="http://schemas.microsoft.com/office/drawing/2014/main" val="2946069469"/>
                    </a:ext>
                  </a:extLst>
                </a:gridCol>
                <a:gridCol w="2590652">
                  <a:extLst>
                    <a:ext uri="{9D8B030D-6E8A-4147-A177-3AD203B41FA5}">
                      <a16:colId xmlns:a16="http://schemas.microsoft.com/office/drawing/2014/main" val="2444047399"/>
                    </a:ext>
                  </a:extLst>
                </a:gridCol>
                <a:gridCol w="1666454">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Participants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Vowel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17</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20</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 </a:t>
                      </a:r>
                      <a:r>
                        <a:rPr lang="en-US" sz="1800" i="1">
                          <a:effectLst/>
                          <a:latin typeface="Calibri" panose="020F0502020204030204" pitchFamily="34" charset="0"/>
                          <a:ea typeface="Calibri" panose="020F0502020204030204" pitchFamily="34" charset="0"/>
                          <a:cs typeface="Arial" panose="020B0604020202020204" pitchFamily="34" charset="0"/>
                        </a:rPr>
                        <a:t>(%)</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417154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dirty="0">
                <a:latin typeface="+mn-lt"/>
              </a:rPr>
              <a:t>The following table, for example, presents the frequency of phonemic pronunciation errors made by beginner EFL students in a spontaneous speech task.</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nvPr>
        </p:nvGraphicFramePr>
        <p:xfrm>
          <a:off x="273114" y="3587262"/>
          <a:ext cx="10309342" cy="2425192"/>
        </p:xfrm>
        <a:graphic>
          <a:graphicData uri="http://schemas.openxmlformats.org/drawingml/2006/table">
            <a:tbl>
              <a:tblPr firstRow="1" firstCol="1" bandRow="1"/>
              <a:tblGrid>
                <a:gridCol w="2794047">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3167091">
                  <a:extLst>
                    <a:ext uri="{9D8B030D-6E8A-4147-A177-3AD203B41FA5}">
                      <a16:colId xmlns:a16="http://schemas.microsoft.com/office/drawing/2014/main" val="2946069469"/>
                    </a:ext>
                  </a:extLst>
                </a:gridCol>
                <a:gridCol w="2590652">
                  <a:extLst>
                    <a:ext uri="{9D8B030D-6E8A-4147-A177-3AD203B41FA5}">
                      <a16:colId xmlns:a16="http://schemas.microsoft.com/office/drawing/2014/main" val="2444047399"/>
                    </a:ext>
                  </a:extLst>
                </a:gridCol>
                <a:gridCol w="1666454">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Participants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Vowel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17</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20</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34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16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 </a:t>
                      </a:r>
                      <a:r>
                        <a:rPr lang="en-US" sz="1800" i="1">
                          <a:effectLst/>
                          <a:latin typeface="Calibri" panose="020F0502020204030204" pitchFamily="34" charset="0"/>
                          <a:ea typeface="Calibri" panose="020F0502020204030204" pitchFamily="34" charset="0"/>
                          <a:cs typeface="Arial" panose="020B0604020202020204" pitchFamily="34" charset="0"/>
                        </a:rPr>
                        <a:t>(%)</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89 </a:t>
                      </a:r>
                      <a:r>
                        <a:rPr lang="en-US" sz="1800" i="1" dirty="0">
                          <a:effectLst/>
                          <a:latin typeface="Calibri" panose="020F0502020204030204" pitchFamily="34" charset="0"/>
                          <a:ea typeface="Calibri" panose="020F0502020204030204" pitchFamily="34" charset="0"/>
                          <a:cs typeface="Arial" panose="020B0604020202020204" pitchFamily="34" charset="0"/>
                        </a:rPr>
                        <a:t>(76.07%)</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(23.93%)</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117 </a:t>
                      </a:r>
                      <a:r>
                        <a:rPr lang="en-US" sz="1800" i="1" dirty="0">
                          <a:effectLst/>
                          <a:latin typeface="Calibri" panose="020F0502020204030204" pitchFamily="34" charset="0"/>
                          <a:ea typeface="Calibri" panose="020F0502020204030204" pitchFamily="34" charset="0"/>
                          <a:cs typeface="Arial" panose="020B0604020202020204" pitchFamily="34" charset="0"/>
                        </a:rPr>
                        <a:t>(100%)</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159769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520F6CB-25BB-A089-E77C-8D56FC6F1B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926" y="2651981"/>
            <a:ext cx="8711613" cy="4206019"/>
          </a:xfrm>
        </p:spPr>
      </p:pic>
      <p:sp>
        <p:nvSpPr>
          <p:cNvPr id="3" name="Content Placeholder 2">
            <a:extLst>
              <a:ext uri="{FF2B5EF4-FFF2-40B4-BE49-F238E27FC236}">
                <a16:creationId xmlns:a16="http://schemas.microsoft.com/office/drawing/2014/main" id="{67C4B71D-6B00-265F-7BD4-AF003DF75736}"/>
              </a:ext>
            </a:extLst>
          </p:cNvPr>
          <p:cNvSpPr txBox="1">
            <a:spLocks/>
          </p:cNvSpPr>
          <p:nvPr/>
        </p:nvSpPr>
        <p:spPr>
          <a:xfrm>
            <a:off x="298939" y="1690688"/>
            <a:ext cx="10515600" cy="11754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Measures of frequency can also be visualized through pie charts, bar graphs, and line charts.</a:t>
            </a:r>
          </a:p>
          <a:p>
            <a:endParaRPr lang="en-US" dirty="0"/>
          </a:p>
        </p:txBody>
      </p:sp>
      <p:sp>
        <p:nvSpPr>
          <p:cNvPr id="7" name="Title 1">
            <a:extLst>
              <a:ext uri="{FF2B5EF4-FFF2-40B4-BE49-F238E27FC236}">
                <a16:creationId xmlns:a16="http://schemas.microsoft.com/office/drawing/2014/main" id="{0C96B6D5-E2DE-7046-A31C-D68E05654E3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27255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C4B71D-6B00-265F-7BD4-AF003DF75736}"/>
              </a:ext>
            </a:extLst>
          </p:cNvPr>
          <p:cNvSpPr txBox="1">
            <a:spLocks/>
          </p:cNvSpPr>
          <p:nvPr/>
        </p:nvSpPr>
        <p:spPr>
          <a:xfrm>
            <a:off x="298939" y="1690688"/>
            <a:ext cx="10515600" cy="11754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Measures of frequency can also be visualized through pie charts, bar graphs, and line charts.</a:t>
            </a:r>
          </a:p>
          <a:p>
            <a:endParaRPr lang="en-US" dirty="0"/>
          </a:p>
        </p:txBody>
      </p:sp>
      <p:sp>
        <p:nvSpPr>
          <p:cNvPr id="7" name="Title 1">
            <a:extLst>
              <a:ext uri="{FF2B5EF4-FFF2-40B4-BE49-F238E27FC236}">
                <a16:creationId xmlns:a16="http://schemas.microsoft.com/office/drawing/2014/main" id="{0C96B6D5-E2DE-7046-A31C-D68E05654E3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pic>
        <p:nvPicPr>
          <p:cNvPr id="6" name="Content Placeholder 4">
            <a:extLst>
              <a:ext uri="{FF2B5EF4-FFF2-40B4-BE49-F238E27FC236}">
                <a16:creationId xmlns:a16="http://schemas.microsoft.com/office/drawing/2014/main" id="{7BD7FCB0-49F5-A895-E321-C30743B88D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3175" y="2636288"/>
            <a:ext cx="7105650" cy="4019550"/>
          </a:xfrm>
        </p:spPr>
      </p:pic>
    </p:spTree>
    <p:extLst>
      <p:ext uri="{BB962C8B-B14F-4D97-AF65-F5344CB8AC3E}">
        <p14:creationId xmlns:p14="http://schemas.microsoft.com/office/powerpoint/2010/main" val="2074355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953996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0293-16FD-3E26-CAA7-9862A8EEBC72}"/>
              </a:ext>
            </a:extLst>
          </p:cNvPr>
          <p:cNvSpPr>
            <a:spLocks noGrp="1"/>
          </p:cNvSpPr>
          <p:nvPr>
            <p:ph type="title"/>
          </p:nvPr>
        </p:nvSpPr>
        <p:spPr/>
        <p:txBody>
          <a:bodyPr/>
          <a:lstStyle/>
          <a:p>
            <a:r>
              <a:rPr lang="en-US" dirty="0"/>
              <a:t>2) Measures of central tendency</a:t>
            </a:r>
          </a:p>
        </p:txBody>
      </p:sp>
      <p:sp>
        <p:nvSpPr>
          <p:cNvPr id="3" name="Content Placeholder 2">
            <a:extLst>
              <a:ext uri="{FF2B5EF4-FFF2-40B4-BE49-F238E27FC236}">
                <a16:creationId xmlns:a16="http://schemas.microsoft.com/office/drawing/2014/main" id="{901144E2-7A8D-B070-0A41-10FD4AD26720}"/>
              </a:ext>
            </a:extLst>
          </p:cNvPr>
          <p:cNvSpPr>
            <a:spLocks noGrp="1"/>
          </p:cNvSpPr>
          <p:nvPr>
            <p:ph idx="1"/>
          </p:nvPr>
        </p:nvSpPr>
        <p:spPr/>
        <p:txBody>
          <a:bodyPr/>
          <a:lstStyle/>
          <a:p>
            <a:pPr marL="0" marR="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Second language researchers often use one or more measures of central tendency to provide precise quantitative information about the typical behavior of learners with respect to a particular phenomenon. There are three commonly used measures of central tendency, namely: </a:t>
            </a:r>
            <a:r>
              <a:rPr lang="en-US" b="1" dirty="0">
                <a:effectLst/>
                <a:latin typeface="Calibri" panose="020F0502020204030204" pitchFamily="34" charset="0"/>
                <a:ea typeface="Calibri" panose="020F0502020204030204" pitchFamily="34" charset="0"/>
                <a:cs typeface="Calibri" panose="020F0502020204030204" pitchFamily="34" charset="0"/>
              </a:rPr>
              <a:t>1) the </a:t>
            </a:r>
            <a:r>
              <a:rPr lang="en-US" b="1" i="1" dirty="0">
                <a:effectLst/>
                <a:latin typeface="Calibri" panose="020F0502020204030204" pitchFamily="34" charset="0"/>
                <a:ea typeface="Calibri" panose="020F0502020204030204" pitchFamily="34" charset="0"/>
                <a:cs typeface="Calibri" panose="020F0502020204030204" pitchFamily="34" charset="0"/>
              </a:rPr>
              <a:t>mode</a:t>
            </a:r>
            <a:r>
              <a:rPr lang="en-US" b="1" dirty="0">
                <a:effectLst/>
                <a:latin typeface="Calibri" panose="020F0502020204030204" pitchFamily="34" charset="0"/>
                <a:ea typeface="Calibri" panose="020F0502020204030204" pitchFamily="34" charset="0"/>
                <a:cs typeface="Calibri" panose="020F0502020204030204" pitchFamily="34" charset="0"/>
              </a:rPr>
              <a:t>, 2) the </a:t>
            </a:r>
            <a:r>
              <a:rPr lang="en-US" b="1" i="1" dirty="0">
                <a:effectLst/>
                <a:latin typeface="Calibri" panose="020F0502020204030204" pitchFamily="34" charset="0"/>
                <a:ea typeface="Calibri" panose="020F0502020204030204" pitchFamily="34" charset="0"/>
                <a:cs typeface="Calibri" panose="020F0502020204030204" pitchFamily="34" charset="0"/>
              </a:rPr>
              <a:t>median</a:t>
            </a:r>
            <a:r>
              <a:rPr lang="en-US" b="1" dirty="0">
                <a:effectLst/>
                <a:latin typeface="Calibri" panose="020F0502020204030204" pitchFamily="34" charset="0"/>
                <a:ea typeface="Calibri" panose="020F0502020204030204" pitchFamily="34" charset="0"/>
                <a:cs typeface="Calibri" panose="020F0502020204030204" pitchFamily="34" charset="0"/>
              </a:rPr>
              <a:t>, and 3) the </a:t>
            </a:r>
            <a:r>
              <a:rPr lang="en-US" b="1" i="1" dirty="0">
                <a:effectLst/>
                <a:latin typeface="Calibri" panose="020F0502020204030204" pitchFamily="34" charset="0"/>
                <a:ea typeface="Calibri" panose="020F0502020204030204" pitchFamily="34" charset="0"/>
                <a:cs typeface="Calibri" panose="020F0502020204030204" pitchFamily="34" charset="0"/>
              </a:rPr>
              <a:t>mean</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5181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92, 78, 92, 74, 89, and 80, the mode would be ----??</a:t>
            </a:r>
          </a:p>
        </p:txBody>
      </p:sp>
    </p:spTree>
    <p:extLst>
      <p:ext uri="{BB962C8B-B14F-4D97-AF65-F5344CB8AC3E}">
        <p14:creationId xmlns:p14="http://schemas.microsoft.com/office/powerpoint/2010/main" val="1947600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92, 78, 92, 74, 89, and 80, the mode would be </a:t>
            </a:r>
            <a:r>
              <a:rPr lang="en-US" b="1" dirty="0"/>
              <a:t>92 because two students in this sample obtained that score.</a:t>
            </a:r>
          </a:p>
        </p:txBody>
      </p:sp>
    </p:spTree>
    <p:extLst>
      <p:ext uri="{BB962C8B-B14F-4D97-AF65-F5344CB8AC3E}">
        <p14:creationId xmlns:p14="http://schemas.microsoft.com/office/powerpoint/2010/main" val="96479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center of the distribution—that is, the score that splits the group in half. </a:t>
            </a:r>
          </a:p>
          <a:p>
            <a:pPr marL="0" indent="0">
              <a:buNone/>
            </a:pPr>
            <a:r>
              <a:rPr lang="en-US" dirty="0"/>
              <a:t>For example, in our series of ESL proficiency test scores (92, 78, 92, 74, 89, and 80), the median is ----??</a:t>
            </a:r>
          </a:p>
        </p:txBody>
      </p:sp>
    </p:spTree>
    <p:extLst>
      <p:ext uri="{BB962C8B-B14F-4D97-AF65-F5344CB8AC3E}">
        <p14:creationId xmlns:p14="http://schemas.microsoft.com/office/powerpoint/2010/main" val="133143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8167-3485-5CA6-6BF1-F7008983A38C}"/>
              </a:ext>
            </a:extLst>
          </p:cNvPr>
          <p:cNvSpPr>
            <a:spLocks noGrp="1"/>
          </p:cNvSpPr>
          <p:nvPr>
            <p:ph type="ctrTitle"/>
          </p:nvPr>
        </p:nvSpPr>
        <p:spPr>
          <a:xfrm>
            <a:off x="1524000" y="689500"/>
            <a:ext cx="9144000" cy="1330569"/>
          </a:xfrm>
        </p:spPr>
        <p:txBody>
          <a:bodyPr>
            <a:normAutofit fontScale="90000"/>
          </a:bodyPr>
          <a:lstStyle/>
          <a:p>
            <a:r>
              <a:rPr lang="en-US" sz="8900" b="1" dirty="0">
                <a:latin typeface="+mn-lt"/>
              </a:rPr>
              <a:t>STATISTICS</a:t>
            </a:r>
            <a:br>
              <a:rPr lang="en-US" dirty="0"/>
            </a:br>
            <a:r>
              <a:rPr lang="en-US" sz="3200" dirty="0"/>
              <a:t>Quantitative Data Analysis in Applied Linguistics</a:t>
            </a:r>
            <a:endParaRPr lang="en-US" dirty="0"/>
          </a:p>
        </p:txBody>
      </p:sp>
      <p:sp>
        <p:nvSpPr>
          <p:cNvPr id="3" name="Subtitle 2">
            <a:extLst>
              <a:ext uri="{FF2B5EF4-FFF2-40B4-BE49-F238E27FC236}">
                <a16:creationId xmlns:a16="http://schemas.microsoft.com/office/drawing/2014/main" id="{EC51E778-6445-B5C0-0D09-EE59F06337F9}"/>
              </a:ext>
            </a:extLst>
          </p:cNvPr>
          <p:cNvSpPr>
            <a:spLocks noGrp="1"/>
          </p:cNvSpPr>
          <p:nvPr>
            <p:ph type="subTitle" idx="1"/>
          </p:nvPr>
        </p:nvSpPr>
        <p:spPr>
          <a:xfrm>
            <a:off x="2485292" y="4504713"/>
            <a:ext cx="6131169" cy="1655762"/>
          </a:xfrm>
        </p:spPr>
        <p:txBody>
          <a:bodyPr/>
          <a:lstStyle/>
          <a:p>
            <a:pPr algn="l"/>
            <a:r>
              <a:rPr lang="en-US" b="1" dirty="0"/>
              <a:t>Moustafa Amrate</a:t>
            </a:r>
          </a:p>
          <a:p>
            <a:pPr algn="l"/>
            <a:r>
              <a:rPr lang="en-US" dirty="0"/>
              <a:t>Department of English, University of </a:t>
            </a:r>
            <a:r>
              <a:rPr lang="en-US" dirty="0" err="1"/>
              <a:t>Biskra</a:t>
            </a:r>
            <a:endParaRPr lang="en-US" dirty="0"/>
          </a:p>
          <a:p>
            <a:pPr algn="l"/>
            <a:r>
              <a:rPr lang="en-US" b="0" i="0" dirty="0">
                <a:solidFill>
                  <a:srgbClr val="1F1F1F"/>
                </a:solidFill>
                <a:effectLst/>
                <a:latin typeface="Google Sans"/>
              </a:rPr>
              <a:t>moustafa.amrate@univ-biskra.dz</a:t>
            </a:r>
            <a:endParaRPr lang="en-US" dirty="0"/>
          </a:p>
        </p:txBody>
      </p:sp>
      <p:pic>
        <p:nvPicPr>
          <p:cNvPr id="6" name="Picture 5">
            <a:extLst>
              <a:ext uri="{FF2B5EF4-FFF2-40B4-BE49-F238E27FC236}">
                <a16:creationId xmlns:a16="http://schemas.microsoft.com/office/drawing/2014/main" id="{60780882-1912-C63B-4193-28A7E4CB3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332" y="4528159"/>
            <a:ext cx="1071114" cy="1330569"/>
          </a:xfrm>
          <a:prstGeom prst="rect">
            <a:avLst/>
          </a:prstGeom>
        </p:spPr>
      </p:pic>
      <p:sp>
        <p:nvSpPr>
          <p:cNvPr id="4" name="TextBox 3">
            <a:extLst>
              <a:ext uri="{FF2B5EF4-FFF2-40B4-BE49-F238E27FC236}">
                <a16:creationId xmlns:a16="http://schemas.microsoft.com/office/drawing/2014/main" id="{14C5DAF5-AB21-422B-485A-0497CA51D3B1}"/>
              </a:ext>
            </a:extLst>
          </p:cNvPr>
          <p:cNvSpPr txBox="1"/>
          <p:nvPr/>
        </p:nvSpPr>
        <p:spPr>
          <a:xfrm>
            <a:off x="0" y="2274277"/>
            <a:ext cx="12192000" cy="1446550"/>
          </a:xfrm>
          <a:prstGeom prst="rect">
            <a:avLst/>
          </a:prstGeom>
          <a:noFill/>
        </p:spPr>
        <p:txBody>
          <a:bodyPr wrap="square" rtlCol="0">
            <a:spAutoFit/>
          </a:bodyPr>
          <a:lstStyle/>
          <a:p>
            <a:pPr algn="ctr"/>
            <a:r>
              <a:rPr lang="en-US" sz="4400" i="0" u="none" strike="noStrike" baseline="0" dirty="0">
                <a:solidFill>
                  <a:srgbClr val="000000"/>
                </a:solidFill>
                <a:latin typeface="Calibri" panose="020F0502020204030204" pitchFamily="34" charset="0"/>
              </a:rPr>
              <a:t>LECTURE 4: </a:t>
            </a:r>
          </a:p>
          <a:p>
            <a:pPr algn="ctr"/>
            <a:r>
              <a:rPr lang="en-US" sz="4400" b="1" i="0" u="none" strike="noStrike" baseline="0" dirty="0">
                <a:solidFill>
                  <a:srgbClr val="000000"/>
                </a:solidFill>
                <a:latin typeface="Calibri" panose="020F0502020204030204" pitchFamily="34" charset="0"/>
              </a:rPr>
              <a:t>INTRODUCTION TO DESCRIPTIVE STATISTICS</a:t>
            </a:r>
          </a:p>
        </p:txBody>
      </p:sp>
    </p:spTree>
    <p:extLst>
      <p:ext uri="{BB962C8B-B14F-4D97-AF65-F5344CB8AC3E}">
        <p14:creationId xmlns:p14="http://schemas.microsoft.com/office/powerpoint/2010/main" val="3111734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center of the distribution—that is, the score that splits the group in half. </a:t>
            </a:r>
          </a:p>
          <a:p>
            <a:pPr marL="0" indent="0">
              <a:buNone/>
            </a:pPr>
            <a:r>
              <a:rPr lang="en-US" dirty="0"/>
              <a:t>For example, in our series of ESL proficiency test scores (92, 78, 92, 74, 89, and 80), </a:t>
            </a:r>
            <a:r>
              <a:rPr lang="en-US" b="1" dirty="0"/>
              <a:t>we would find the median by first ordering the scores (74, 78, 80, 89, 92, 92) and then finding the score at the center. Since we have an even number of scores in this case (i.e., six), we would take the midpoint between the two middle scores (80 and 89), or 84.5.</a:t>
            </a:r>
          </a:p>
        </p:txBody>
      </p:sp>
    </p:spTree>
    <p:extLst>
      <p:ext uri="{BB962C8B-B14F-4D97-AF65-F5344CB8AC3E}">
        <p14:creationId xmlns:p14="http://schemas.microsoft.com/office/powerpoint/2010/main" val="1834757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B6ED-0FFC-04FB-1DE0-956A1DA0983F}"/>
              </a:ext>
            </a:extLst>
          </p:cNvPr>
          <p:cNvSpPr>
            <a:spLocks noGrp="1"/>
          </p:cNvSpPr>
          <p:nvPr>
            <p:ph type="title"/>
          </p:nvPr>
        </p:nvSpPr>
        <p:spPr/>
        <p:txBody>
          <a:bodyPr/>
          <a:lstStyle/>
          <a:p>
            <a:r>
              <a:rPr lang="en-US" b="1" dirty="0"/>
              <a:t>C) The mean (average):</a:t>
            </a:r>
          </a:p>
        </p:txBody>
      </p:sp>
      <p:sp>
        <p:nvSpPr>
          <p:cNvPr id="3" name="Content Placeholder 2">
            <a:extLst>
              <a:ext uri="{FF2B5EF4-FFF2-40B4-BE49-F238E27FC236}">
                <a16:creationId xmlns:a16="http://schemas.microsoft.com/office/drawing/2014/main" id="{FCC98BA6-DA85-B4ED-8EDB-C90373EB3A64}"/>
              </a:ext>
            </a:extLst>
          </p:cNvPr>
          <p:cNvSpPr>
            <a:spLocks noGrp="1"/>
          </p:cNvSpPr>
          <p:nvPr>
            <p:ph idx="1"/>
          </p:nvPr>
        </p:nvSpPr>
        <p:spPr/>
        <p:txBody>
          <a:bodyPr/>
          <a:lstStyle/>
          <a:p>
            <a:pPr marL="0" indent="0">
              <a:buNone/>
            </a:pPr>
            <a:r>
              <a:rPr lang="en-US" dirty="0"/>
              <a:t>Derived from adding up all the numbers (Sum) and dividing by the total number of observations (e.g., participants). The following table presents the formulas needed for calculating the mean. </a:t>
            </a:r>
          </a:p>
          <a:p>
            <a:pPr marL="0" indent="0">
              <a:buNone/>
            </a:pPr>
            <a:endParaRPr lang="en-US" dirty="0"/>
          </a:p>
        </p:txBody>
      </p:sp>
    </p:spTree>
    <p:extLst>
      <p:ext uri="{BB962C8B-B14F-4D97-AF65-F5344CB8AC3E}">
        <p14:creationId xmlns:p14="http://schemas.microsoft.com/office/powerpoint/2010/main" val="2622065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a:t>
            </a:r>
          </a:p>
          <a:p>
            <a:endParaRPr lang="en-US" dirty="0"/>
          </a:p>
        </p:txBody>
      </p:sp>
    </p:spTree>
    <p:extLst>
      <p:ext uri="{BB962C8B-B14F-4D97-AF65-F5344CB8AC3E}">
        <p14:creationId xmlns:p14="http://schemas.microsoft.com/office/powerpoint/2010/main" val="34399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the sum of all scores divided by the number of observations, or </a:t>
            </a:r>
            <a:r>
              <a:rPr lang="en-US" b="1" dirty="0"/>
              <a:t>(505 /6 =) 84.17</a:t>
            </a:r>
            <a:r>
              <a:rPr lang="en-US" dirty="0"/>
              <a:t>. </a:t>
            </a:r>
          </a:p>
          <a:p>
            <a:endParaRPr lang="en-US" dirty="0"/>
          </a:p>
          <a:p>
            <a:r>
              <a:rPr lang="en-US" dirty="0"/>
              <a:t>It should be kept in mind that even though the mean is commonly used, it is sensitive to extreme scores especially if the number of participants is small.</a:t>
            </a:r>
          </a:p>
          <a:p>
            <a:endParaRPr lang="en-US" dirty="0"/>
          </a:p>
        </p:txBody>
      </p:sp>
    </p:spTree>
    <p:extLst>
      <p:ext uri="{BB962C8B-B14F-4D97-AF65-F5344CB8AC3E}">
        <p14:creationId xmlns:p14="http://schemas.microsoft.com/office/powerpoint/2010/main" val="2098177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𝜇</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𝑀𝑒𝑎𝑛</m:t>
                                </m:r>
                                <m:r>
                                  <a:rPr lang="en-US" sz="18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r>
                                      <a:rPr lang="en-US" sz="1800" i="1">
                                        <a:effectLst/>
                                        <a:latin typeface="Cambria Math" panose="02040503050406030204" pitchFamily="18" charset="0"/>
                                        <a:ea typeface="Calibri" panose="020F0502020204030204" pitchFamily="34" charset="0"/>
                                        <a:cs typeface="Calibri" panose="020F0502020204030204" pitchFamily="34" charset="0"/>
                                      </a:rPr>
                                      <m:t>𝑆𝑢𝑚</m:t>
                                    </m:r>
                                  </m:num>
                                  <m:den>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Sample mean (x̄)</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𝑥</m:t>
                                </m:r>
                                <m:r>
                                  <a:rPr lang="en-US" sz="1800" i="1">
                                    <a:effectLst/>
                                    <a:latin typeface="Cambria Math" panose="02040503050406030204" pitchFamily="18" charset="0"/>
                                    <a:ea typeface="Calibri" panose="020F0502020204030204" pitchFamily="34" charset="0"/>
                                    <a:cs typeface="Calibri" panose="020F0502020204030204" pitchFamily="34" charset="0"/>
                                  </a:rPr>
                                  <m:t>̄</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𝑛</m:t>
                                    </m:r>
                                  </m:den>
                                </m:f>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𝑀𝑒𝑎𝑛</m:t>
                                </m:r>
                                <m:r>
                                  <a:rPr lang="en-US" sz="18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8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i="1">
                                        <a:effectLst/>
                                        <a:latin typeface="Cambria Math" panose="02040503050406030204" pitchFamily="18" charset="0"/>
                                        <a:ea typeface="Times New Roman" panose="02020603050405020304" pitchFamily="18" charset="0"/>
                                        <a:cs typeface="Calibri" panose="020F0502020204030204" pitchFamily="34" charset="0"/>
                                      </a:rPr>
                                      <m:t>𝑆𝑢𝑚</m:t>
                                    </m:r>
                                  </m:num>
                                  <m:den>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𝑠𝑖𝑧𝑒</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422665"/>
                      </a:ext>
                    </a:extLst>
                  </a:tr>
                </a:tbl>
              </a:graphicData>
            </a:graphic>
          </p:graphicFrame>
        </mc:Choice>
        <mc:Fallback xmlns="">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207857" t="-39865" r="-311071" b="-68919"/>
                          </a:stretch>
                        </a:blipFill>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99080" t="-39865" r="-115" b="-68919"/>
                          </a:stretch>
                        </a:blipFill>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Sample mean (x̄)</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207857" t="-204950" r="-311071" b="-990"/>
                          </a:stretch>
                        </a:blipFill>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99080" t="-204950" r="-115" b="-990"/>
                          </a:stretch>
                        </a:blipFill>
                      </a:tcPr>
                    </a:tc>
                    <a:extLst>
                      <a:ext uri="{0D108BD9-81ED-4DB2-BD59-A6C34878D82A}">
                        <a16:rowId xmlns:a16="http://schemas.microsoft.com/office/drawing/2014/main" val="931422665"/>
                      </a:ext>
                    </a:extLst>
                  </a:tr>
                </a:tbl>
              </a:graphicData>
            </a:graphic>
          </p:graphicFrame>
        </mc:Fallback>
      </mc:AlternateContent>
    </p:spTree>
    <p:extLst>
      <p:ext uri="{BB962C8B-B14F-4D97-AF65-F5344CB8AC3E}">
        <p14:creationId xmlns:p14="http://schemas.microsoft.com/office/powerpoint/2010/main" val="3954910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1961653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spTree>
    <p:extLst>
      <p:ext uri="{BB962C8B-B14F-4D97-AF65-F5344CB8AC3E}">
        <p14:creationId xmlns:p14="http://schemas.microsoft.com/office/powerpoint/2010/main" val="2782999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“Measures of dispersion describe variability of the numeral data away from the central tendency” (</a:t>
            </a:r>
            <a:r>
              <a:rPr lang="en-US" dirty="0" err="1"/>
              <a:t>Phakiti</a:t>
            </a:r>
            <a:r>
              <a:rPr lang="en-US" dirty="0"/>
              <a:t>, 2010, p. 44) . </a:t>
            </a:r>
          </a:p>
          <a:p>
            <a:pPr marL="0" indent="0">
              <a:buNone/>
            </a:pPr>
            <a:endParaRPr lang="en-US" dirty="0"/>
          </a:p>
          <a:p>
            <a:pPr marL="0" indent="0">
              <a:buNone/>
            </a:pPr>
            <a:r>
              <a:rPr lang="en-US" dirty="0"/>
              <a:t>“Measures of dispersion [particularly standard deviation] can serve as a quality control for measures of central tendency; the smaller the standard deviation, the better the mean captures the behavior of the sample.” (Mackey &amp; </a:t>
            </a:r>
            <a:r>
              <a:rPr lang="en-US" dirty="0" err="1"/>
              <a:t>Gass</a:t>
            </a:r>
            <a:r>
              <a:rPr lang="en-US" dirty="0"/>
              <a:t>, 2015, p. 303)1. </a:t>
            </a:r>
          </a:p>
        </p:txBody>
      </p:sp>
    </p:spTree>
    <p:extLst>
      <p:ext uri="{BB962C8B-B14F-4D97-AF65-F5344CB8AC3E}">
        <p14:creationId xmlns:p14="http://schemas.microsoft.com/office/powerpoint/2010/main" val="2019504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b="1"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In statistics, there are two main measures of dispersion, </a:t>
            </a:r>
            <a:r>
              <a:rPr lang="en-US" b="1" dirty="0"/>
              <a:t>the variance </a:t>
            </a:r>
            <a:r>
              <a:rPr lang="en-US" dirty="0"/>
              <a:t>and </a:t>
            </a:r>
            <a:r>
              <a:rPr lang="en-US" b="1" dirty="0"/>
              <a:t>standard deviation</a:t>
            </a:r>
            <a:r>
              <a:rPr lang="en-US" dirty="0"/>
              <a:t>. </a:t>
            </a:r>
          </a:p>
        </p:txBody>
      </p:sp>
    </p:spTree>
    <p:extLst>
      <p:ext uri="{BB962C8B-B14F-4D97-AF65-F5344CB8AC3E}">
        <p14:creationId xmlns:p14="http://schemas.microsoft.com/office/powerpoint/2010/main" val="3514364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BA18-6D7B-1C45-44B3-CBC11F23A3E9}"/>
              </a:ext>
            </a:extLst>
          </p:cNvPr>
          <p:cNvSpPr>
            <a:spLocks noGrp="1"/>
          </p:cNvSpPr>
          <p:nvPr>
            <p:ph type="title"/>
          </p:nvPr>
        </p:nvSpPr>
        <p:spPr/>
        <p:txBody>
          <a:bodyPr/>
          <a:lstStyle/>
          <a:p>
            <a:r>
              <a:rPr lang="en-US" b="1" dirty="0"/>
              <a:t>A) The variance: </a:t>
            </a:r>
          </a:p>
        </p:txBody>
      </p:sp>
      <p:sp>
        <p:nvSpPr>
          <p:cNvPr id="3" name="Content Placeholder 2">
            <a:extLst>
              <a:ext uri="{FF2B5EF4-FFF2-40B4-BE49-F238E27FC236}">
                <a16:creationId xmlns:a16="http://schemas.microsoft.com/office/drawing/2014/main" id="{37A3953B-F703-E7D2-0C5C-2D0D509B2F5F}"/>
              </a:ext>
            </a:extLst>
          </p:cNvPr>
          <p:cNvSpPr>
            <a:spLocks noGrp="1"/>
          </p:cNvSpPr>
          <p:nvPr>
            <p:ph idx="1"/>
          </p:nvPr>
        </p:nvSpPr>
        <p:spPr/>
        <p:txBody>
          <a:bodyPr/>
          <a:lstStyle/>
          <a:p>
            <a:pPr marL="0" indent="0">
              <a:buNone/>
            </a:pPr>
            <a:r>
              <a:rPr lang="en-US" dirty="0"/>
              <a:t>The variance is a measure of how far a set of numbers is spread out from their average value. The more spread the data, the larger the variance is in relation to the mean. </a:t>
            </a:r>
          </a:p>
          <a:p>
            <a:pPr marL="0" indent="0">
              <a:buNone/>
            </a:pPr>
            <a:endParaRPr lang="en-US" dirty="0"/>
          </a:p>
          <a:p>
            <a:pPr marL="0" indent="0">
              <a:buNone/>
            </a:pPr>
            <a:r>
              <a:rPr lang="en-US" dirty="0"/>
              <a:t>It is calculated by dividing the sum of squared deviations from the mean by the population or sample size. </a:t>
            </a:r>
          </a:p>
          <a:p>
            <a:pPr marL="0" indent="0">
              <a:buNone/>
            </a:pPr>
            <a:endParaRPr lang="en-US" b="1" dirty="0"/>
          </a:p>
        </p:txBody>
      </p:sp>
    </p:spTree>
    <p:extLst>
      <p:ext uri="{BB962C8B-B14F-4D97-AF65-F5344CB8AC3E}">
        <p14:creationId xmlns:p14="http://schemas.microsoft.com/office/powerpoint/2010/main" val="176721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House keeping</a:t>
            </a:r>
          </a:p>
        </p:txBody>
      </p:sp>
    </p:spTree>
    <p:extLst>
      <p:ext uri="{BB962C8B-B14F-4D97-AF65-F5344CB8AC3E}">
        <p14:creationId xmlns:p14="http://schemas.microsoft.com/office/powerpoint/2010/main" val="338460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BBEE8FA-B77D-EEA5-815F-AE213771852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1923"/>
          <a:stretch/>
        </p:blipFill>
        <p:spPr>
          <a:xfrm>
            <a:off x="1825660" y="1690688"/>
            <a:ext cx="8540679" cy="5014912"/>
          </a:xfrm>
        </p:spPr>
      </p:pic>
      <p:sp>
        <p:nvSpPr>
          <p:cNvPr id="4" name="Title 1">
            <a:extLst>
              <a:ext uri="{FF2B5EF4-FFF2-40B4-BE49-F238E27FC236}">
                <a16:creationId xmlns:a16="http://schemas.microsoft.com/office/drawing/2014/main" id="{E5E57B06-BC71-E4F2-E3BC-D0DD8A1FB0F1}"/>
              </a:ext>
            </a:extLst>
          </p:cNvPr>
          <p:cNvSpPr>
            <a:spLocks noGrp="1"/>
          </p:cNvSpPr>
          <p:nvPr>
            <p:ph type="title"/>
          </p:nvPr>
        </p:nvSpPr>
        <p:spPr>
          <a:xfrm>
            <a:off x="838200" y="365125"/>
            <a:ext cx="10515600" cy="1325563"/>
          </a:xfrm>
        </p:spPr>
        <p:txBody>
          <a:bodyPr/>
          <a:lstStyle/>
          <a:p>
            <a:r>
              <a:rPr lang="en-US" b="1" dirty="0"/>
              <a:t>A) The variance: </a:t>
            </a:r>
          </a:p>
        </p:txBody>
      </p:sp>
      <p:cxnSp>
        <p:nvCxnSpPr>
          <p:cNvPr id="8" name="Straight Connector 7">
            <a:extLst>
              <a:ext uri="{FF2B5EF4-FFF2-40B4-BE49-F238E27FC236}">
                <a16:creationId xmlns:a16="http://schemas.microsoft.com/office/drawing/2014/main" id="{A0D20A05-3D1B-4B2A-6C0B-9421D2580794}"/>
              </a:ext>
            </a:extLst>
          </p:cNvPr>
          <p:cNvCxnSpPr/>
          <p:nvPr/>
        </p:nvCxnSpPr>
        <p:spPr>
          <a:xfrm>
            <a:off x="4009292" y="3429000"/>
            <a:ext cx="0" cy="2901462"/>
          </a:xfrm>
          <a:prstGeom prst="line">
            <a:avLst/>
          </a:prstGeom>
          <a:ln>
            <a:solidFill>
              <a:srgbClr val="FF0000"/>
            </a:solidFill>
          </a:ln>
        </p:spPr>
        <p:style>
          <a:lnRef idx="1">
            <a:schemeClr val="accent6"/>
          </a:lnRef>
          <a:fillRef idx="0">
            <a:schemeClr val="accent6"/>
          </a:fillRef>
          <a:effectRef idx="0">
            <a:schemeClr val="accent6"/>
          </a:effectRef>
          <a:fontRef idx="minor">
            <a:schemeClr val="tx1"/>
          </a:fontRef>
        </p:style>
      </p:cxnSp>
      <p:sp>
        <p:nvSpPr>
          <p:cNvPr id="9" name="TextBox 8">
            <a:extLst>
              <a:ext uri="{FF2B5EF4-FFF2-40B4-BE49-F238E27FC236}">
                <a16:creationId xmlns:a16="http://schemas.microsoft.com/office/drawing/2014/main" id="{D9DE18D6-B95C-9422-88B8-FACB3E090680}"/>
              </a:ext>
            </a:extLst>
          </p:cNvPr>
          <p:cNvSpPr txBox="1"/>
          <p:nvPr/>
        </p:nvSpPr>
        <p:spPr>
          <a:xfrm>
            <a:off x="3411415" y="6330462"/>
            <a:ext cx="1242647" cy="369332"/>
          </a:xfrm>
          <a:prstGeom prst="rect">
            <a:avLst/>
          </a:prstGeom>
          <a:noFill/>
        </p:spPr>
        <p:txBody>
          <a:bodyPr wrap="square" rtlCol="0">
            <a:spAutoFit/>
          </a:bodyPr>
          <a:lstStyle/>
          <a:p>
            <a:r>
              <a:rPr lang="en-US" b="1" dirty="0"/>
              <a:t>The mean</a:t>
            </a:r>
          </a:p>
        </p:txBody>
      </p:sp>
      <p:cxnSp>
        <p:nvCxnSpPr>
          <p:cNvPr id="11" name="Straight Arrow Connector 10">
            <a:extLst>
              <a:ext uri="{FF2B5EF4-FFF2-40B4-BE49-F238E27FC236}">
                <a16:creationId xmlns:a16="http://schemas.microsoft.com/office/drawing/2014/main" id="{59615DDF-5235-40EF-4169-DFF5070A1B1D}"/>
              </a:ext>
            </a:extLst>
          </p:cNvPr>
          <p:cNvCxnSpPr/>
          <p:nvPr/>
        </p:nvCxnSpPr>
        <p:spPr>
          <a:xfrm>
            <a:off x="3263900" y="5911850"/>
            <a:ext cx="74539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3FA52E-8355-AACA-7FD1-ABE886AAD447}"/>
              </a:ext>
            </a:extLst>
          </p:cNvPr>
          <p:cNvCxnSpPr>
            <a:cxnSpLocks/>
          </p:cNvCxnSpPr>
          <p:nvPr/>
        </p:nvCxnSpPr>
        <p:spPr>
          <a:xfrm>
            <a:off x="2813050" y="5810250"/>
            <a:ext cx="119624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A01158E-C3BF-62A9-0AC5-7FC6242734EC}"/>
              </a:ext>
            </a:extLst>
          </p:cNvPr>
          <p:cNvSpPr/>
          <p:nvPr/>
        </p:nvSpPr>
        <p:spPr>
          <a:xfrm>
            <a:off x="2692406" y="57531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C82F1C9-EBD0-41A9-F6C8-393CC037B7F1}"/>
              </a:ext>
            </a:extLst>
          </p:cNvPr>
          <p:cNvSpPr/>
          <p:nvPr/>
        </p:nvSpPr>
        <p:spPr>
          <a:xfrm>
            <a:off x="3148871" y="586105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Arrow Connector 1">
            <a:extLst>
              <a:ext uri="{FF2B5EF4-FFF2-40B4-BE49-F238E27FC236}">
                <a16:creationId xmlns:a16="http://schemas.microsoft.com/office/drawing/2014/main" id="{694C3C3D-A602-69A2-0D92-BEDF12FA307A}"/>
              </a:ext>
            </a:extLst>
          </p:cNvPr>
          <p:cNvCxnSpPr>
            <a:cxnSpLocks/>
          </p:cNvCxnSpPr>
          <p:nvPr/>
        </p:nvCxnSpPr>
        <p:spPr>
          <a:xfrm>
            <a:off x="2409092" y="6026150"/>
            <a:ext cx="32004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0C28CBA-C424-075E-35EE-00DA3BC1C5CA}"/>
              </a:ext>
            </a:extLst>
          </p:cNvPr>
          <p:cNvSpPr/>
          <p:nvPr/>
        </p:nvSpPr>
        <p:spPr>
          <a:xfrm>
            <a:off x="2317050" y="5955812"/>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9EE0075-372E-31E6-1B43-99EA0E68D500}"/>
              </a:ext>
            </a:extLst>
          </p:cNvPr>
          <p:cNvSpPr/>
          <p:nvPr/>
        </p:nvSpPr>
        <p:spPr>
          <a:xfrm>
            <a:off x="5609492" y="59690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509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4292839379"/>
                  </p:ext>
                </p:extLst>
              </p:nvPr>
            </p:nvGraphicFramePr>
            <p:xfrm>
              <a:off x="284468" y="2426677"/>
              <a:ext cx="11623063" cy="1714098"/>
            </p:xfrm>
            <a:graphic>
              <a:graphicData uri="http://schemas.openxmlformats.org/drawingml/2006/table">
                <a:tbl>
                  <a:tblPr firstRow="1" firstCol="1" bandRow="1"/>
                  <a:tblGrid>
                    <a:gridCol w="2670313">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900" i="1">
                                        <a:effectLst/>
                                        <a:latin typeface="Cambria Math" panose="02040503050406030204" pitchFamily="18" charset="0"/>
                                        <a:ea typeface="Calibri" panose="020F0502020204030204" pitchFamily="34" charset="0"/>
                                        <a:cs typeface="Calibri" panose="020F0502020204030204" pitchFamily="34" charset="0"/>
                                      </a:rPr>
                                    </m:ctrlPr>
                                  </m:sSupPr>
                                  <m:e>
                                    <m:r>
                                      <a:rPr lang="en-US" sz="1900" i="1">
                                        <a:effectLst/>
                                        <a:latin typeface="Cambria Math" panose="02040503050406030204" pitchFamily="18" charset="0"/>
                                        <a:ea typeface="Calibri" panose="020F0502020204030204" pitchFamily="34" charset="0"/>
                                        <a:cs typeface="Calibri" panose="020F0502020204030204" pitchFamily="34" charset="0"/>
                                      </a:rPr>
                                      <m:t>𝜎</m:t>
                                    </m:r>
                                  </m:e>
                                  <m:sup>
                                    <m:r>
                                      <a:rPr lang="en-US" sz="1900" i="1">
                                        <a:effectLst/>
                                        <a:latin typeface="Cambria Math" panose="02040503050406030204" pitchFamily="18" charset="0"/>
                                        <a:ea typeface="Calibri" panose="020F0502020204030204" pitchFamily="34" charset="0"/>
                                        <a:cs typeface="Calibri" panose="020F0502020204030204" pitchFamily="34" charset="0"/>
                                      </a:rPr>
                                      <m:t>2</m:t>
                                    </m:r>
                                  </m:sup>
                                </m:sSup>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𝜇</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𝑉𝑟𝑖𝑎𝑛𝑐𝑒</m:t>
                                </m:r>
                                <m:r>
                                  <a:rPr lang="en-US" sz="14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400" i="1">
                                        <a:effectLst/>
                                        <a:latin typeface="Cambria Math" panose="02040503050406030204" pitchFamily="18" charset="0"/>
                                        <a:ea typeface="Calibri" panose="020F0502020204030204" pitchFamily="34"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900">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i="1">
                                    <a:effectLst/>
                                    <a:latin typeface="Cambria Math" panose="02040503050406030204" pitchFamily="18" charset="0"/>
                                    <a:ea typeface="Calibri" panose="020F0502020204030204" pitchFamily="34" charset="0"/>
                                    <a:cs typeface="Calibri" panose="020F0502020204030204" pitchFamily="34" charset="0"/>
                                  </a:rPr>
                                  <m:t>𝑆</m:t>
                                </m:r>
                                <m:r>
                                  <a:rPr lang="en-US" sz="1900" i="1">
                                    <a:effectLst/>
                                    <a:latin typeface="Cambria Math" panose="02040503050406030204" pitchFamily="18" charset="0"/>
                                    <a:ea typeface="Calibri" panose="020F0502020204030204" pitchFamily="34" charset="0"/>
                                    <a:cs typeface="Calibri" panose="020F0502020204030204" pitchFamily="34" charset="0"/>
                                  </a:rPr>
                                  <m:t>²</m:t>
                                </m:r>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𝑥</m:t>
                                        </m:r>
                                        <m:r>
                                          <a:rPr lang="en-US" sz="1900" i="1">
                                            <a:effectLst/>
                                            <a:latin typeface="Cambria Math" panose="02040503050406030204" pitchFamily="18" charset="0"/>
                                            <a:ea typeface="Calibri" panose="020F0502020204030204" pitchFamily="34" charset="0"/>
                                            <a:cs typeface="Calibri" panose="020F0502020204030204" pitchFamily="34" charset="0"/>
                                          </a:rPr>
                                          <m:t>̄</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𝑛</m:t>
                                    </m:r>
                                    <m:r>
                                      <a:rPr lang="en-US" sz="1900" i="1">
                                        <a:effectLst/>
                                        <a:latin typeface="Cambria Math" panose="02040503050406030204" pitchFamily="18" charset="0"/>
                                        <a:ea typeface="Calibri" panose="020F0502020204030204" pitchFamily="34" charset="0"/>
                                        <a:cs typeface="Calibri" panose="020F0502020204030204" pitchFamily="34" charset="0"/>
                                      </a:rPr>
                                      <m:t>−</m:t>
                                    </m:r>
                                    <m:r>
                                      <a:rPr lang="en-US" sz="1900" i="1">
                                        <a:effectLst/>
                                        <a:latin typeface="Cambria Math" panose="02040503050406030204" pitchFamily="18" charset="0"/>
                                        <a:ea typeface="Calibri" panose="020F0502020204030204" pitchFamily="34"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𝑉𝑟𝑖𝑎𝑛𝑐𝑒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4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m:t>
                                    </m:r>
                                    <m:r>
                                      <a:rPr lang="en-US" sz="1400" i="1">
                                        <a:effectLst/>
                                        <a:latin typeface="Cambria Math" panose="02040503050406030204" pitchFamily="18" charset="0"/>
                                        <a:ea typeface="Times New Roman" panose="02020603050405020304" pitchFamily="18"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795694"/>
                      </a:ext>
                    </a:extLst>
                  </a:tr>
                </a:tbl>
              </a:graphicData>
            </a:graphic>
          </p:graphicFrame>
        </mc:Choice>
        <mc:Fallback xmlns="">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4292839379"/>
                  </p:ext>
                </p:extLst>
              </p:nvPr>
            </p:nvGraphicFramePr>
            <p:xfrm>
              <a:off x="284468" y="2426677"/>
              <a:ext cx="11623063" cy="1714098"/>
            </p:xfrm>
            <a:graphic>
              <a:graphicData uri="http://schemas.openxmlformats.org/drawingml/2006/table">
                <a:tbl>
                  <a:tblPr firstRow="1" firstCol="1" bandRow="1"/>
                  <a:tblGrid>
                    <a:gridCol w="2670313">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13178" t="-45455" r="-280103" b="-77273"/>
                          </a:stretch>
                        </a:blipFill>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6177" t="-45455" r="-92" b="-77273"/>
                          </a:stretch>
                        </a:blipFill>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13178" t="-190099" r="-280103" b="-990"/>
                          </a:stretch>
                        </a:blipFill>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6177" t="-190099" r="-92" b="-990"/>
                          </a:stretch>
                        </a:blipFill>
                      </a:tcPr>
                    </a:tc>
                    <a:extLst>
                      <a:ext uri="{0D108BD9-81ED-4DB2-BD59-A6C34878D82A}">
                        <a16:rowId xmlns:a16="http://schemas.microsoft.com/office/drawing/2014/main" val="516795694"/>
                      </a:ext>
                    </a:extLst>
                  </a:tr>
                </a:tbl>
              </a:graphicData>
            </a:graphic>
          </p:graphicFrame>
        </mc:Fallback>
      </mc:AlternateContent>
      <p:sp>
        <p:nvSpPr>
          <p:cNvPr id="5" name="Title 1">
            <a:extLst>
              <a:ext uri="{FF2B5EF4-FFF2-40B4-BE49-F238E27FC236}">
                <a16:creationId xmlns:a16="http://schemas.microsoft.com/office/drawing/2014/main" id="{0CE40D7C-F75E-336E-BA00-767081DEE41C}"/>
              </a:ext>
            </a:extLst>
          </p:cNvPr>
          <p:cNvSpPr>
            <a:spLocks noGrp="1"/>
          </p:cNvSpPr>
          <p:nvPr>
            <p:ph type="title"/>
          </p:nvPr>
        </p:nvSpPr>
        <p:spPr>
          <a:xfrm>
            <a:off x="838200" y="365125"/>
            <a:ext cx="10515600" cy="1325563"/>
          </a:xfrm>
        </p:spPr>
        <p:txBody>
          <a:bodyPr/>
          <a:lstStyle/>
          <a:p>
            <a:r>
              <a:rPr lang="en-US" b="1" dirty="0"/>
              <a:t>Variance formula</a:t>
            </a:r>
          </a:p>
        </p:txBody>
      </p:sp>
    </p:spTree>
    <p:extLst>
      <p:ext uri="{BB962C8B-B14F-4D97-AF65-F5344CB8AC3E}">
        <p14:creationId xmlns:p14="http://schemas.microsoft.com/office/powerpoint/2010/main" val="1009412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sp>
        <p:nvSpPr>
          <p:cNvPr id="3" name="Content Placeholder 2">
            <a:extLst>
              <a:ext uri="{FF2B5EF4-FFF2-40B4-BE49-F238E27FC236}">
                <a16:creationId xmlns:a16="http://schemas.microsoft.com/office/drawing/2014/main" id="{798581B8-4005-B4E3-725F-203F74D62CE1}"/>
              </a:ext>
            </a:extLst>
          </p:cNvPr>
          <p:cNvSpPr>
            <a:spLocks noGrp="1"/>
          </p:cNvSpPr>
          <p:nvPr>
            <p:ph idx="1"/>
          </p:nvPr>
        </p:nvSpPr>
        <p:spPr/>
        <p:txBody>
          <a:bodyPr/>
          <a:lstStyle/>
          <a:p>
            <a:pPr marL="0" indent="0">
              <a:buNone/>
            </a:pPr>
            <a:r>
              <a:rPr lang="en-US" dirty="0"/>
              <a:t>The standard deviation “is the average point from the mean which indicates on average how much the individual scores spread around the mean.” (</a:t>
            </a:r>
            <a:r>
              <a:rPr lang="en-US" dirty="0" err="1"/>
              <a:t>Phakiti</a:t>
            </a:r>
            <a:r>
              <a:rPr lang="en-US" dirty="0"/>
              <a:t>, 2010, p. 44). </a:t>
            </a:r>
          </a:p>
          <a:p>
            <a:pPr marL="0" indent="0">
              <a:buNone/>
            </a:pPr>
            <a:endParaRPr lang="en-US" dirty="0"/>
          </a:p>
          <a:p>
            <a:pPr marL="0" indent="0">
              <a:buNone/>
            </a:pPr>
            <a:r>
              <a:rPr lang="en-US" dirty="0"/>
              <a:t>The standard deviation is “high if the sample is heterogeneous and contains extreme scores, whereas [it is] low in a homogeneous sample with all the scores clustered around the mean.” (</a:t>
            </a:r>
            <a:r>
              <a:rPr lang="en-US" dirty="0" err="1"/>
              <a:t>Dörnyei</a:t>
            </a:r>
            <a:r>
              <a:rPr lang="en-US" dirty="0"/>
              <a:t>, 2007, p. 214)</a:t>
            </a:r>
          </a:p>
        </p:txBody>
      </p:sp>
    </p:spTree>
    <p:extLst>
      <p:ext uri="{BB962C8B-B14F-4D97-AF65-F5344CB8AC3E}">
        <p14:creationId xmlns:p14="http://schemas.microsoft.com/office/powerpoint/2010/main" val="2106785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pic>
        <p:nvPicPr>
          <p:cNvPr id="5" name="Content Placeholder 4">
            <a:extLst>
              <a:ext uri="{FF2B5EF4-FFF2-40B4-BE49-F238E27FC236}">
                <a16:creationId xmlns:a16="http://schemas.microsoft.com/office/drawing/2014/main" id="{219958A1-6FCA-9552-5A16-6CFC761E14B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788"/>
          <a:stretch/>
        </p:blipFill>
        <p:spPr>
          <a:xfrm>
            <a:off x="2289617" y="1690688"/>
            <a:ext cx="7612765" cy="4679935"/>
          </a:xfr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C5D86D9-5265-0181-5F81-AD021B5431E4}"/>
                  </a:ext>
                </a:extLst>
              </p:cNvPr>
              <p:cNvSpPr txBox="1"/>
              <p:nvPr/>
            </p:nvSpPr>
            <p:spPr>
              <a:xfrm>
                <a:off x="4508500" y="5670550"/>
                <a:ext cx="626020" cy="369332"/>
              </a:xfrm>
              <a:prstGeom prst="rect">
                <a:avLst/>
              </a:prstGeom>
              <a:noFill/>
            </p:spPr>
            <p:txBody>
              <a:bodyPr wrap="square" rtlCol="0">
                <a:spAutoFit/>
              </a:bodyPr>
              <a:lstStyle/>
              <a:p>
                <a14:m>
                  <m:oMath xmlns:m="http://schemas.openxmlformats.org/officeDocument/2006/math">
                    <m:r>
                      <a:rPr lang="en-US" sz="1800" i="1" smtClean="0">
                        <a:effectLst/>
                        <a:latin typeface="Cambria Math" panose="02040503050406030204" pitchFamily="18" charset="0"/>
                        <a:ea typeface="Calibri" panose="020F0502020204030204" pitchFamily="34" charset="0"/>
                        <a:cs typeface="Calibri" panose="020F0502020204030204" pitchFamily="34" charset="0"/>
                      </a:rPr>
                      <m:t>𝜎</m:t>
                    </m:r>
                  </m:oMath>
                </a14:m>
                <a:r>
                  <a:rPr lang="en-US" dirty="0"/>
                  <a:t>/ S</a:t>
                </a:r>
              </a:p>
            </p:txBody>
          </p:sp>
        </mc:Choice>
        <mc:Fallback xmlns="">
          <p:sp>
            <p:nvSpPr>
              <p:cNvPr id="6" name="TextBox 5">
                <a:extLst>
                  <a:ext uri="{FF2B5EF4-FFF2-40B4-BE49-F238E27FC236}">
                    <a16:creationId xmlns:a16="http://schemas.microsoft.com/office/drawing/2014/main" id="{4C5D86D9-5265-0181-5F81-AD021B5431E4}"/>
                  </a:ext>
                </a:extLst>
              </p:cNvPr>
              <p:cNvSpPr txBox="1">
                <a:spLocks noRot="1" noChangeAspect="1" noMove="1" noResize="1" noEditPoints="1" noAdjustHandles="1" noChangeArrowheads="1" noChangeShapeType="1" noTextEdit="1"/>
              </p:cNvSpPr>
              <p:nvPr/>
            </p:nvSpPr>
            <p:spPr>
              <a:xfrm>
                <a:off x="4508500" y="5670550"/>
                <a:ext cx="626020" cy="369332"/>
              </a:xfrm>
              <a:prstGeom prst="rect">
                <a:avLst/>
              </a:prstGeom>
              <a:blipFill>
                <a:blip r:embed="rId3"/>
                <a:stretch>
                  <a:fillRect t="-8197" b="-24590"/>
                </a:stretch>
              </a:blipFill>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C692B7B1-6BF8-168A-8F5C-D4E28C9D4DDB}"/>
              </a:ext>
            </a:extLst>
          </p:cNvPr>
          <p:cNvCxnSpPr/>
          <p:nvPr/>
        </p:nvCxnSpPr>
        <p:spPr>
          <a:xfrm>
            <a:off x="4343400" y="5457831"/>
            <a:ext cx="478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95F3193-AC73-04BC-2BC3-F1BDC0114351}"/>
              </a:ext>
            </a:extLst>
          </p:cNvPr>
          <p:cNvSpPr/>
          <p:nvPr/>
        </p:nvSpPr>
        <p:spPr>
          <a:xfrm>
            <a:off x="4582455" y="5753100"/>
            <a:ext cx="437220" cy="20955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577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𝜎</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𝜇</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𝑁</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𝑆𝐷</m:t>
                                </m:r>
                                <m:r>
                                  <a:rPr lang="en-US" sz="1200" i="1">
                                    <a:effectLst/>
                                    <a:latin typeface="Cambria Math" panose="02040503050406030204" pitchFamily="18" charset="0"/>
                                    <a:ea typeface="Calibri" panose="020F0502020204030204" pitchFamily="34" charset="0"/>
                                    <a:cs typeface="Calibri" panose="020F0502020204030204" pitchFamily="34" charset="0"/>
                                  </a:rPr>
                                  <m:t> = </m:t>
                                </m:r>
                                <m:rad>
                                  <m:radPr>
                                    <m:degHide m:val="on"/>
                                    <m:ctrlPr>
                                      <a:rPr lang="en-US" sz="12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200" i="1">
                                            <a:effectLst/>
                                            <a:latin typeface="Cambria Math" panose="02040503050406030204" pitchFamily="18" charset="0"/>
                                            <a:ea typeface="Calibri" panose="020F0502020204030204" pitchFamily="34"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𝑠𝑖𝑧𝑒</m:t>
                                        </m:r>
                                      </m:den>
                                    </m:f>
                                  </m:e>
                                </m:rad>
                              </m:oMath>
                            </m:oMathPara>
                          </a14:m>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𝑆</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𝑥</m:t>
                                            </m:r>
                                            <m:r>
                                              <a:rPr lang="en-US" sz="1600" i="1">
                                                <a:effectLst/>
                                                <a:latin typeface="Cambria Math" panose="02040503050406030204" pitchFamily="18" charset="0"/>
                                                <a:ea typeface="Calibri" panose="020F0502020204030204" pitchFamily="34" charset="0"/>
                                                <a:cs typeface="Calibri" panose="020F0502020204030204" pitchFamily="34" charset="0"/>
                                              </a:rPr>
                                              <m:t>̄</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𝑛</m:t>
                                        </m:r>
                                        <m:r>
                                          <a:rPr lang="en-US" sz="1600" i="1">
                                            <a:effectLst/>
                                            <a:latin typeface="Cambria Math" panose="02040503050406030204" pitchFamily="18" charset="0"/>
                                            <a:ea typeface="Calibri" panose="020F0502020204030204" pitchFamily="34" charset="0"/>
                                            <a:cs typeface="Calibri" panose="020F0502020204030204" pitchFamily="34" charset="0"/>
                                          </a:rPr>
                                          <m:t>−</m:t>
                                        </m:r>
                                        <m:r>
                                          <a:rPr lang="en-US" sz="1600" i="1">
                                            <a:effectLst/>
                                            <a:latin typeface="Cambria Math" panose="02040503050406030204" pitchFamily="18" charset="0"/>
                                            <a:ea typeface="Calibri" panose="020F0502020204030204" pitchFamily="34"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𝑆𝐷</m:t>
                                </m:r>
                                <m:r>
                                  <a:rPr lang="en-US" sz="1200" i="1">
                                    <a:effectLst/>
                                    <a:latin typeface="Cambria Math" panose="02040503050406030204" pitchFamily="18" charset="0"/>
                                    <a:ea typeface="Times New Roman" panose="02020603050405020304" pitchFamily="18" charset="0"/>
                                    <a:cs typeface="Calibri" panose="020F0502020204030204" pitchFamily="34" charset="0"/>
                                  </a:rPr>
                                  <m:t> = </m:t>
                                </m:r>
                                <m:rad>
                                  <m:radPr>
                                    <m:degHide m:val="on"/>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radPr>
                                  <m:deg/>
                                  <m:e>
                                    <m:f>
                                      <m:fPr>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m:t>
                                        </m:r>
                                        <m:r>
                                          <a:rPr lang="en-US" sz="1200" i="1">
                                            <a:effectLst/>
                                            <a:latin typeface="Cambria Math" panose="02040503050406030204" pitchFamily="18" charset="0"/>
                                            <a:ea typeface="Times New Roman" panose="02020603050405020304" pitchFamily="18"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311693"/>
                      </a:ext>
                    </a:extLst>
                  </a:tr>
                </a:tbl>
              </a:graphicData>
            </a:graphic>
          </p:graphicFrame>
        </mc:Choice>
        <mc:Fallback xmlns="">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12952" t="-37226" r="-279518" b="-95620"/>
                          </a:stretch>
                        </a:blipFill>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6268" t="-37226" r="-108" b="-95620"/>
                          </a:stretch>
                        </a:blipFill>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12952" t="-144615" r="-279518" b="-769"/>
                          </a:stretch>
                        </a:blipFill>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6268" t="-144615" r="-108" b="-769"/>
                          </a:stretch>
                        </a:blipFill>
                      </a:tcPr>
                    </a:tc>
                    <a:extLst>
                      <a:ext uri="{0D108BD9-81ED-4DB2-BD59-A6C34878D82A}">
                        <a16:rowId xmlns:a16="http://schemas.microsoft.com/office/drawing/2014/main" val="2115311693"/>
                      </a:ext>
                    </a:extLst>
                  </a:tr>
                </a:tbl>
              </a:graphicData>
            </a:graphic>
          </p:graphicFrame>
        </mc:Fallback>
      </mc:AlternateContent>
      <p:sp>
        <p:nvSpPr>
          <p:cNvPr id="2" name="Title 1">
            <a:extLst>
              <a:ext uri="{FF2B5EF4-FFF2-40B4-BE49-F238E27FC236}">
                <a16:creationId xmlns:a16="http://schemas.microsoft.com/office/drawing/2014/main" id="{AD00CA90-5FC9-B04E-C06C-E184A0326EC8}"/>
              </a:ext>
            </a:extLst>
          </p:cNvPr>
          <p:cNvSpPr>
            <a:spLocks noGrp="1"/>
          </p:cNvSpPr>
          <p:nvPr>
            <p:ph type="title"/>
          </p:nvPr>
        </p:nvSpPr>
        <p:spPr>
          <a:xfrm>
            <a:off x="838200" y="365125"/>
            <a:ext cx="10515600" cy="1325563"/>
          </a:xfrm>
        </p:spPr>
        <p:txBody>
          <a:bodyPr/>
          <a:lstStyle/>
          <a:p>
            <a:r>
              <a:rPr lang="en-US" b="1" dirty="0"/>
              <a:t>Standard deviation (SD) formula</a:t>
            </a:r>
          </a:p>
        </p:txBody>
      </p:sp>
    </p:spTree>
    <p:extLst>
      <p:ext uri="{BB962C8B-B14F-4D97-AF65-F5344CB8AC3E}">
        <p14:creationId xmlns:p14="http://schemas.microsoft.com/office/powerpoint/2010/main" val="462526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1441978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pic>
        <p:nvPicPr>
          <p:cNvPr id="3" name="Picture 2">
            <a:extLst>
              <a:ext uri="{FF2B5EF4-FFF2-40B4-BE49-F238E27FC236}">
                <a16:creationId xmlns:a16="http://schemas.microsoft.com/office/drawing/2014/main" id="{13CC32DF-DF3C-516F-AB71-33B656202B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6200" y="362113"/>
            <a:ext cx="658649" cy="818193"/>
          </a:xfrm>
          <a:prstGeom prst="rect">
            <a:avLst/>
          </a:prstGeom>
        </p:spPr>
      </p:pic>
    </p:spTree>
    <p:extLst>
      <p:ext uri="{BB962C8B-B14F-4D97-AF65-F5344CB8AC3E}">
        <p14:creationId xmlns:p14="http://schemas.microsoft.com/office/powerpoint/2010/main" val="1686267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920262" y="1405914"/>
            <a:ext cx="10515600" cy="1325563"/>
          </a:xfrm>
        </p:spPr>
        <p:txBody>
          <a:bodyPr/>
          <a:lstStyle/>
          <a:p>
            <a:pPr algn="ctr"/>
            <a:r>
              <a:rPr lang="en-US" dirty="0"/>
              <a:t>Thank you for attending! </a:t>
            </a:r>
          </a:p>
        </p:txBody>
      </p:sp>
      <p:sp>
        <p:nvSpPr>
          <p:cNvPr id="3" name="Content Placeholder 2">
            <a:extLst>
              <a:ext uri="{FF2B5EF4-FFF2-40B4-BE49-F238E27FC236}">
                <a16:creationId xmlns:a16="http://schemas.microsoft.com/office/drawing/2014/main" id="{7B716D07-44C2-D4EF-AFE4-1EFA4061A935}"/>
              </a:ext>
            </a:extLst>
          </p:cNvPr>
          <p:cNvSpPr>
            <a:spLocks noGrp="1"/>
          </p:cNvSpPr>
          <p:nvPr>
            <p:ph idx="1"/>
          </p:nvPr>
        </p:nvSpPr>
        <p:spPr>
          <a:xfrm>
            <a:off x="838200" y="3412514"/>
            <a:ext cx="10515600" cy="3445486"/>
          </a:xfrm>
        </p:spPr>
        <p:txBody>
          <a:bodyPr>
            <a:normAutofit/>
          </a:bodyPr>
          <a:lstStyle/>
          <a:p>
            <a:pPr marL="0" indent="0" algn="ctr">
              <a:buNone/>
            </a:pPr>
            <a:r>
              <a:rPr lang="en-US" sz="8800" dirty="0"/>
              <a:t>Q&amp; A</a:t>
            </a:r>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spTree>
    <p:extLst>
      <p:ext uri="{BB962C8B-B14F-4D97-AF65-F5344CB8AC3E}">
        <p14:creationId xmlns:p14="http://schemas.microsoft.com/office/powerpoint/2010/main" val="264566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Continuous assessment and TD mark</a:t>
            </a:r>
          </a:p>
        </p:txBody>
      </p:sp>
    </p:spTree>
    <p:extLst>
      <p:ext uri="{BB962C8B-B14F-4D97-AF65-F5344CB8AC3E}">
        <p14:creationId xmlns:p14="http://schemas.microsoft.com/office/powerpoint/2010/main" val="223368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The final exam</a:t>
            </a:r>
          </a:p>
        </p:txBody>
      </p:sp>
    </p:spTree>
    <p:extLst>
      <p:ext uri="{BB962C8B-B14F-4D97-AF65-F5344CB8AC3E}">
        <p14:creationId xmlns:p14="http://schemas.microsoft.com/office/powerpoint/2010/main" val="239888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9A95FF-2C10-0169-A360-A12EC8849820}"/>
              </a:ext>
            </a:extLst>
          </p:cNvPr>
          <p:cNvGraphicFramePr>
            <a:graphicFrameLocks noGrp="1"/>
          </p:cNvGraphicFramePr>
          <p:nvPr>
            <p:ph idx="1"/>
            <p:extLst>
              <p:ext uri="{D42A27DB-BD31-4B8C-83A1-F6EECF244321}">
                <p14:modId xmlns:p14="http://schemas.microsoft.com/office/powerpoint/2010/main" val="2455305898"/>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8F54515-CE71-01BA-8F9C-472C1F0C6FD0}"/>
              </a:ext>
            </a:extLst>
          </p:cNvPr>
          <p:cNvSpPr/>
          <p:nvPr/>
        </p:nvSpPr>
        <p:spPr>
          <a:xfrm>
            <a:off x="2074985" y="3739662"/>
            <a:ext cx="3704492" cy="193430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57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B7C7-872C-BA7D-7204-4AE24A780B0A}"/>
              </a:ext>
            </a:extLst>
          </p:cNvPr>
          <p:cNvSpPr>
            <a:spLocks noGrp="1"/>
          </p:cNvSpPr>
          <p:nvPr>
            <p:ph idx="1"/>
          </p:nvPr>
        </p:nvSpPr>
        <p:spPr/>
        <p:txBody>
          <a:bodyPr/>
          <a:lstStyle/>
          <a:p>
            <a:pPr marL="0" indent="0">
              <a:buNone/>
            </a:pPr>
            <a:r>
              <a:rPr lang="en-US" sz="3600" dirty="0"/>
              <a:t>“Descriptive statistics can help to provide a simple summary or overview of the data, thus allowing researchers to gain a better overall understanding of the data set” </a:t>
            </a:r>
          </a:p>
          <a:p>
            <a:pPr marL="0" indent="0" algn="r">
              <a:buNone/>
            </a:pPr>
            <a:r>
              <a:rPr lang="en-US" sz="3600" dirty="0"/>
              <a:t>(Mackey &amp; </a:t>
            </a:r>
            <a:r>
              <a:rPr lang="en-US" sz="3600" dirty="0" err="1"/>
              <a:t>Gass</a:t>
            </a:r>
            <a:r>
              <a:rPr lang="en-US" sz="3600" dirty="0"/>
              <a:t>, 2005, p. 292)</a:t>
            </a:r>
          </a:p>
          <a:p>
            <a:pPr marL="0" indent="0">
              <a:buNone/>
            </a:pPr>
            <a:endParaRPr lang="en-US" dirty="0"/>
          </a:p>
        </p:txBody>
      </p:sp>
    </p:spTree>
    <p:extLst>
      <p:ext uri="{BB962C8B-B14F-4D97-AF65-F5344CB8AC3E}">
        <p14:creationId xmlns:p14="http://schemas.microsoft.com/office/powerpoint/2010/main" val="127640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CAF752-48E4-1DB1-1C17-461FDD99061E}"/>
              </a:ext>
            </a:extLst>
          </p:cNvPr>
          <p:cNvSpPr>
            <a:spLocks noGrp="1"/>
          </p:cNvSpPr>
          <p:nvPr>
            <p:ph idx="1"/>
          </p:nvPr>
        </p:nvSpPr>
        <p:spPr/>
        <p:txBody>
          <a:bodyPr/>
          <a:lstStyle/>
          <a:p>
            <a:pPr marL="0" indent="0">
              <a:buNone/>
            </a:pPr>
            <a:r>
              <a:rPr lang="en-US" dirty="0"/>
              <a:t>This lecture will present an overview of three different types of descriptive statistics: </a:t>
            </a:r>
          </a:p>
          <a:p>
            <a:pPr marL="0" indent="0">
              <a:buNone/>
            </a:pPr>
            <a:endParaRPr lang="en-US" dirty="0"/>
          </a:p>
          <a:p>
            <a:pPr marL="571500" indent="-571500">
              <a:buFont typeface="+mj-lt"/>
              <a:buAutoNum type="romanUcPeriod"/>
            </a:pPr>
            <a:r>
              <a:rPr lang="en-US" b="1" dirty="0"/>
              <a:t>Measures of frequency</a:t>
            </a:r>
          </a:p>
          <a:p>
            <a:pPr marL="571500" indent="-571500">
              <a:buFont typeface="+mj-lt"/>
              <a:buAutoNum type="romanUcPeriod"/>
            </a:pPr>
            <a:r>
              <a:rPr lang="en-US" b="1" dirty="0"/>
              <a:t>Measures of central tendency</a:t>
            </a:r>
          </a:p>
          <a:p>
            <a:pPr marL="571500" indent="-571500">
              <a:buFont typeface="+mj-lt"/>
              <a:buAutoNum type="romanUcPeriod"/>
            </a:pPr>
            <a:r>
              <a:rPr lang="en-US" b="1" dirty="0"/>
              <a:t>Measures of variability or dispersion</a:t>
            </a:r>
          </a:p>
          <a:p>
            <a:endParaRPr lang="en-US" dirty="0"/>
          </a:p>
        </p:txBody>
      </p:sp>
    </p:spTree>
    <p:extLst>
      <p:ext uri="{BB962C8B-B14F-4D97-AF65-F5344CB8AC3E}">
        <p14:creationId xmlns:p14="http://schemas.microsoft.com/office/powerpoint/2010/main" val="3721401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1)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r>
              <a:rPr lang="en-US" dirty="0"/>
              <a:t>Measures of frequency are used to indicate how often a particular behavior or phenomenon occurs. </a:t>
            </a:r>
          </a:p>
          <a:p>
            <a:pPr marL="0" indent="0">
              <a:buNone/>
            </a:pPr>
            <a:r>
              <a:rPr lang="en-US" dirty="0"/>
              <a:t>For example, in second language studies, researchers might be interested in tallying how often learners make errors in forming the past tense, or how often they engage in a particular classroom behavior. </a:t>
            </a:r>
          </a:p>
        </p:txBody>
      </p:sp>
    </p:spTree>
    <p:extLst>
      <p:ext uri="{BB962C8B-B14F-4D97-AF65-F5344CB8AC3E}">
        <p14:creationId xmlns:p14="http://schemas.microsoft.com/office/powerpoint/2010/main" val="2847596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1262</Words>
  <Application>Microsoft Office PowerPoint</Application>
  <PresentationFormat>Widescreen</PresentationFormat>
  <Paragraphs>175</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Cambria Math</vt:lpstr>
      <vt:lpstr>Google Sans</vt:lpstr>
      <vt:lpstr>Office Theme</vt:lpstr>
      <vt:lpstr>Lecture starting soon</vt:lpstr>
      <vt:lpstr>STATISTICS Quantitative Data Analysis in Applied Linguistics</vt:lpstr>
      <vt:lpstr>House keeping</vt:lpstr>
      <vt:lpstr>Continuous assessment and TD mark</vt:lpstr>
      <vt:lpstr>The final exam</vt:lpstr>
      <vt:lpstr>PowerPoint Presentation</vt:lpstr>
      <vt:lpstr>PowerPoint Presentation</vt:lpstr>
      <vt:lpstr>PowerPoint Presentation</vt:lpstr>
      <vt:lpstr>1) Measures of frequency</vt:lpstr>
      <vt:lpstr>Visualizing measures of frequency</vt:lpstr>
      <vt:lpstr>The following table, for example, presents the frequency of phonemic pronunciation errors made by beginner EFL students in a spontaneous speech task.</vt:lpstr>
      <vt:lpstr>The following table, for example, presents the frequency of phonemic pronunciation errors made by beginner EFL students in a spontaneous speech task.</vt:lpstr>
      <vt:lpstr>PowerPoint Presentation</vt:lpstr>
      <vt:lpstr>PowerPoint Presentation</vt:lpstr>
      <vt:lpstr>Demonstration </vt:lpstr>
      <vt:lpstr>2) Measures of central tendency</vt:lpstr>
      <vt:lpstr>A) The mode:</vt:lpstr>
      <vt:lpstr>A) The mode:</vt:lpstr>
      <vt:lpstr>B) The median:</vt:lpstr>
      <vt:lpstr>B) The median:</vt:lpstr>
      <vt:lpstr>C) The mean (average):</vt:lpstr>
      <vt:lpstr>PowerPoint Presentation</vt:lpstr>
      <vt:lpstr>PowerPoint Presentation</vt:lpstr>
      <vt:lpstr>PowerPoint Presentation</vt:lpstr>
      <vt:lpstr>Demonstration </vt:lpstr>
      <vt:lpstr>ANY QUESTIONS?</vt:lpstr>
      <vt:lpstr>3) Measures of spread (dispersion): </vt:lpstr>
      <vt:lpstr>3) Measures of spread (dispersion): </vt:lpstr>
      <vt:lpstr>A) The variance: </vt:lpstr>
      <vt:lpstr>A) The variance: </vt:lpstr>
      <vt:lpstr>Variance formula</vt:lpstr>
      <vt:lpstr>B) The Standard deviation (SD): </vt:lpstr>
      <vt:lpstr>B) The Standard deviation (SD): </vt:lpstr>
      <vt:lpstr>Standard deviation (SD) formula</vt:lpstr>
      <vt:lpstr>Demonstration </vt:lpstr>
      <vt:lpstr>ANY QUESTIONS?</vt:lpstr>
      <vt:lpstr>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Quantitative Data Analysis in Applied Linguistics</dc:title>
  <dc:creator>Moustafa Amrate</dc:creator>
  <cp:lastModifiedBy>Moustafa Amrate</cp:lastModifiedBy>
  <cp:revision>75</cp:revision>
  <dcterms:created xsi:type="dcterms:W3CDTF">2023-10-01T23:04:03Z</dcterms:created>
  <dcterms:modified xsi:type="dcterms:W3CDTF">2023-10-26T11:33:11Z</dcterms:modified>
</cp:coreProperties>
</file>