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0" r:id="rId3"/>
    <p:sldId id="282" r:id="rId4"/>
    <p:sldId id="325" r:id="rId5"/>
    <p:sldId id="301" r:id="rId6"/>
    <p:sldId id="302" r:id="rId7"/>
    <p:sldId id="345" r:id="rId8"/>
    <p:sldId id="303" r:id="rId9"/>
    <p:sldId id="346" r:id="rId10"/>
    <p:sldId id="353" r:id="rId11"/>
    <p:sldId id="305" r:id="rId12"/>
    <p:sldId id="350" r:id="rId13"/>
    <p:sldId id="327" r:id="rId14"/>
    <p:sldId id="354" r:id="rId15"/>
    <p:sldId id="285" r:id="rId16"/>
    <p:sldId id="351" r:id="rId17"/>
    <p:sldId id="356" r:id="rId18"/>
    <p:sldId id="352" r:id="rId19"/>
    <p:sldId id="298" r:id="rId20"/>
    <p:sldId id="347" r:id="rId21"/>
    <p:sldId id="355" r:id="rId22"/>
    <p:sldId id="300" r:id="rId23"/>
    <p:sldId id="322" r:id="rId24"/>
    <p:sldId id="323" r:id="rId25"/>
    <p:sldId id="324" r:id="rId26"/>
    <p:sldId id="326" r:id="rId27"/>
    <p:sldId id="315" r:id="rId28"/>
    <p:sldId id="299" r:id="rId29"/>
    <p:sldId id="279" r:id="rId30"/>
    <p:sldId id="348" r:id="rId31"/>
    <p:sldId id="349" r:id="rId32"/>
    <p:sldId id="290" r:id="rId33"/>
    <p:sldId id="320"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3EEEFCC-BBF1-473D-9D05-83AB78EF10F9}"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600D83-3A67-46EB-A188-3C4BD19BA1E3}" type="slidenum">
              <a:rPr lang="fr-FR" smtClean="0"/>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3EEEFCC-BBF1-473D-9D05-83AB78EF10F9}"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600D83-3A67-46EB-A188-3C4BD19BA1E3}" type="slidenum">
              <a:rPr lang="fr-FR" smtClean="0"/>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hasCustomPrompt="1"/>
          </p:nvPr>
        </p:nvSpPr>
        <p:spPr>
          <a:xfrm>
            <a:off x="838200" y="365125"/>
            <a:ext cx="7734300" cy="5811838"/>
          </a:xfrm>
        </p:spPr>
        <p:txBody>
          <a:bodyPr vert="eaVert"/>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3EEEFCC-BBF1-473D-9D05-83AB78EF10F9}"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600D83-3A67-46EB-A188-3C4BD19BA1E3}" type="slidenum">
              <a:rPr lang="fr-FR" smtClean="0"/>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hasCustomPrompt="1"/>
          </p:nvPr>
        </p:nvSpPr>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3EEEFCC-BBF1-473D-9D05-83AB78EF10F9}"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600D83-3A67-46EB-A188-3C4BD19BA1E3}" type="slidenum">
              <a:rPr lang="fr-FR" smtClean="0"/>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endParaRPr lang="fr-FR" smtClean="0"/>
          </a:p>
        </p:txBody>
      </p:sp>
      <p:sp>
        <p:nvSpPr>
          <p:cNvPr id="4" name="Espace réservé de la date 3"/>
          <p:cNvSpPr>
            <a:spLocks noGrp="1"/>
          </p:cNvSpPr>
          <p:nvPr>
            <p:ph type="dt" sz="half" idx="10"/>
          </p:nvPr>
        </p:nvSpPr>
        <p:spPr/>
        <p:txBody>
          <a:bodyPr/>
          <a:lstStyle/>
          <a:p>
            <a:fld id="{13EEEFCC-BBF1-473D-9D05-83AB78EF10F9}"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600D83-3A67-46EB-A188-3C4BD19BA1E3}" type="slidenum">
              <a:rPr lang="fr-FR" smtClean="0"/>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hasCustomPrompt="1"/>
          </p:nvPr>
        </p:nvSpPr>
        <p:spPr>
          <a:xfrm>
            <a:off x="838200" y="1825625"/>
            <a:ext cx="5181600" cy="435133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6172200" y="1825625"/>
            <a:ext cx="5181600" cy="435133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3EEEFCC-BBF1-473D-9D05-83AB78EF10F9}"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600D83-3A67-46EB-A188-3C4BD19BA1E3}" type="slidenum">
              <a:rPr lang="fr-FR" smtClean="0"/>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endParaRPr lang="fr-FR" smtClean="0"/>
          </a:p>
        </p:txBody>
      </p:sp>
      <p:sp>
        <p:nvSpPr>
          <p:cNvPr id="4" name="Espace réservé du contenu 3"/>
          <p:cNvSpPr>
            <a:spLocks noGrp="1"/>
          </p:cNvSpPr>
          <p:nvPr>
            <p:ph sz="half" idx="2" hasCustomPrompt="1"/>
          </p:nvPr>
        </p:nvSpPr>
        <p:spPr>
          <a:xfrm>
            <a:off x="839788" y="2505075"/>
            <a:ext cx="5157787" cy="368458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texte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endParaRPr lang="fr-FR" smtClean="0"/>
          </a:p>
        </p:txBody>
      </p:sp>
      <p:sp>
        <p:nvSpPr>
          <p:cNvPr id="6" name="Espace réservé du contenu 5"/>
          <p:cNvSpPr>
            <a:spLocks noGrp="1"/>
          </p:cNvSpPr>
          <p:nvPr>
            <p:ph sz="quarter" idx="4" hasCustomPrompt="1"/>
          </p:nvPr>
        </p:nvSpPr>
        <p:spPr>
          <a:xfrm>
            <a:off x="6172200" y="2505075"/>
            <a:ext cx="5183188" cy="368458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3EEEFCC-BBF1-473D-9D05-83AB78EF10F9}" type="datetimeFigureOut">
              <a:rPr lang="fr-FR" smtClean="0"/>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0600D83-3A67-46EB-A188-3C4BD19BA1E3}" type="slidenum">
              <a:rPr lang="fr-FR" smtClean="0"/>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3EEEFCC-BBF1-473D-9D05-83AB78EF10F9}" type="datetimeFigureOut">
              <a:rPr lang="fr-FR" smtClean="0"/>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0600D83-3A67-46EB-A188-3C4BD19BA1E3}" type="slidenum">
              <a:rPr lang="fr-FR" smtClean="0"/>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3EEEFCC-BBF1-473D-9D05-83AB78EF10F9}" type="datetimeFigureOut">
              <a:rPr lang="fr-FR" smtClean="0"/>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0600D83-3A67-46EB-A188-3C4BD19BA1E3}" type="slidenum">
              <a:rPr lang="fr-FR" smtClean="0"/>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endParaRPr lang="fr-FR" smtClean="0"/>
          </a:p>
        </p:txBody>
      </p:sp>
      <p:sp>
        <p:nvSpPr>
          <p:cNvPr id="5" name="Espace réservé de la date 4"/>
          <p:cNvSpPr>
            <a:spLocks noGrp="1"/>
          </p:cNvSpPr>
          <p:nvPr>
            <p:ph type="dt" sz="half" idx="10"/>
          </p:nvPr>
        </p:nvSpPr>
        <p:spPr/>
        <p:txBody>
          <a:bodyPr/>
          <a:lstStyle/>
          <a:p>
            <a:fld id="{13EEEFCC-BBF1-473D-9D05-83AB78EF10F9}"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600D83-3A67-46EB-A188-3C4BD19BA1E3}" type="slidenum">
              <a:rPr lang="fr-FR" smtClean="0"/>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endParaRPr lang="fr-FR" smtClean="0"/>
          </a:p>
        </p:txBody>
      </p:sp>
      <p:sp>
        <p:nvSpPr>
          <p:cNvPr id="5" name="Espace réservé de la date 4"/>
          <p:cNvSpPr>
            <a:spLocks noGrp="1"/>
          </p:cNvSpPr>
          <p:nvPr>
            <p:ph type="dt" sz="half" idx="10"/>
          </p:nvPr>
        </p:nvSpPr>
        <p:spPr/>
        <p:txBody>
          <a:bodyPr/>
          <a:lstStyle/>
          <a:p>
            <a:fld id="{13EEEFCC-BBF1-473D-9D05-83AB78EF10F9}"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600D83-3A67-46EB-A188-3C4BD19BA1E3}" type="slidenum">
              <a:rPr lang="fr-FR" smtClean="0"/>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EEFCC-BBF1-473D-9D05-83AB78EF10F9}" type="datetimeFigureOut">
              <a:rPr lang="fr-FR" smtClean="0"/>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00D83-3A67-46EB-A188-3C4BD19BA1E3}" type="slidenum">
              <a:rPr lang="fr-FR" smtClean="0"/>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png"/><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1.jpeg"/><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Zone de texte 4"/>
          <p:cNvSpPr txBox="1"/>
          <p:nvPr/>
        </p:nvSpPr>
        <p:spPr>
          <a:xfrm>
            <a:off x="3698240" y="2170430"/>
            <a:ext cx="5653405" cy="2399665"/>
          </a:xfrm>
          <a:prstGeom prst="rect">
            <a:avLst/>
          </a:prstGeom>
          <a:noFill/>
          <a:ln w="9525">
            <a:noFill/>
          </a:ln>
        </p:spPr>
        <p:txBody>
          <a:bodyPr wrap="square">
            <a:spAutoFit/>
          </a:bodyPr>
          <a:p>
            <a:pPr indent="0" algn="ctr"/>
            <a:r>
              <a:rPr lang="fr-FR" altLang="en-US" sz="6600" b="1" i="1">
                <a:solidFill>
                  <a:srgbClr val="FF0000"/>
                </a:solidFill>
                <a:latin typeface="Times New Roman" panose="02020603050405020304" charset="0"/>
              </a:rPr>
              <a:t>Bilharziose intestinale </a:t>
            </a:r>
            <a:r>
              <a:rPr lang="fr-FR" altLang="en-US" b="0" i="1">
                <a:solidFill>
                  <a:srgbClr val="000000"/>
                </a:solidFill>
                <a:latin typeface="Times New Roman" panose="02020603050405020304" charset="0"/>
              </a:rPr>
              <a:t> </a:t>
            </a:r>
            <a:endParaRPr lang="en-US" b="0" i="1">
              <a:latin typeface="Calibri" panose="020F0502020204030204" charset="0"/>
              <a:cs typeface="Arial" panose="020B0604020202020204" pitchFamily="34" charset="0"/>
            </a:endParaRPr>
          </a:p>
          <a:p>
            <a:pPr indent="0" algn="ctr"/>
            <a:r>
              <a:rPr lang="en-US" b="0">
                <a:latin typeface="Calibri" panose="020F0502020204030204" charset="0"/>
                <a:cs typeface="Arial" panose="020B0604020202020204" pitchFamily="34" charset="0"/>
              </a:rPr>
              <a:t> </a:t>
            </a:r>
            <a:endParaRPr lang="fr-FR"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Espace réservé du contenu 3"/>
          <p:cNvPicPr>
            <a:picLocks noChangeAspect="1"/>
          </p:cNvPicPr>
          <p:nvPr>
            <p:ph idx="1"/>
          </p:nvPr>
        </p:nvPicPr>
        <p:blipFill>
          <a:blip r:embed="rId1"/>
          <a:stretch>
            <a:fillRect/>
          </a:stretch>
        </p:blipFill>
        <p:spPr>
          <a:xfrm>
            <a:off x="1683385" y="638175"/>
            <a:ext cx="7668260" cy="55391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 name="Espace réservé du contenu 102"/>
          <p:cNvPicPr>
            <a:picLocks noChangeAspect="1"/>
          </p:cNvPicPr>
          <p:nvPr>
            <p:ph idx="1"/>
          </p:nvPr>
        </p:nvPicPr>
        <p:blipFill>
          <a:blip r:embed="rId1"/>
          <a:stretch>
            <a:fillRect/>
          </a:stretch>
        </p:blipFill>
        <p:spPr>
          <a:xfrm>
            <a:off x="633095" y="601980"/>
            <a:ext cx="11040110" cy="607568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Zone de texte 5"/>
          <p:cNvSpPr txBox="1"/>
          <p:nvPr/>
        </p:nvSpPr>
        <p:spPr>
          <a:xfrm>
            <a:off x="4272915" y="127000"/>
            <a:ext cx="2178050" cy="70675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p>
            <a:pPr algn="l"/>
            <a:r>
              <a:rPr lang="fr-FR" altLang="en-US" sz="4000">
                <a:solidFill>
                  <a:schemeClr val="tx1"/>
                </a:solidFill>
                <a:effectLst>
                  <a:outerShdw blurRad="38100" dist="19050" dir="2700000" algn="tl" rotWithShape="0">
                    <a:schemeClr val="dk1">
                      <a:alpha val="40000"/>
                    </a:schemeClr>
                  </a:outerShdw>
                </a:effectLst>
                <a:sym typeface="+mn-ea"/>
              </a:rPr>
              <a:t>Nutrition </a:t>
            </a:r>
            <a:endParaRPr lang="fr-FR" altLang="en-US" sz="4000">
              <a:solidFill>
                <a:schemeClr val="tx1"/>
              </a:solidFill>
              <a:effectLst>
                <a:outerShdw blurRad="38100" dist="19050" dir="2700000" algn="tl" rotWithShape="0">
                  <a:schemeClr val="dk1">
                    <a:alpha val="40000"/>
                  </a:schemeClr>
                </a:outerShdw>
              </a:effectLst>
              <a:sym typeface="+mn-ea"/>
            </a:endParaRPr>
          </a:p>
        </p:txBody>
      </p:sp>
      <p:sp>
        <p:nvSpPr>
          <p:cNvPr id="7" name="Zone de texte 6"/>
          <p:cNvSpPr txBox="1"/>
          <p:nvPr/>
        </p:nvSpPr>
        <p:spPr>
          <a:xfrm>
            <a:off x="7134225" y="994410"/>
            <a:ext cx="3126105" cy="553085"/>
          </a:xfrm>
          <a:prstGeom prst="rect">
            <a:avLst/>
          </a:prstGeom>
          <a:noFill/>
        </p:spPr>
        <p:txBody>
          <a:bodyPr wrap="none" rtlCol="0">
            <a:spAutoFit/>
          </a:bodyPr>
          <a:p>
            <a:r>
              <a:rPr lang="fr-FR" altLang="en-US" sz="3000">
                <a:sym typeface="+mn-ea"/>
              </a:rPr>
              <a:t>réserves nutritives </a:t>
            </a:r>
            <a:endParaRPr lang="fr-FR" altLang="en-US" sz="3000"/>
          </a:p>
        </p:txBody>
      </p:sp>
      <p:sp>
        <p:nvSpPr>
          <p:cNvPr id="8" name="Zone de texte 7"/>
          <p:cNvSpPr txBox="1"/>
          <p:nvPr/>
        </p:nvSpPr>
        <p:spPr>
          <a:xfrm>
            <a:off x="575310" y="1025525"/>
            <a:ext cx="4132580" cy="521970"/>
          </a:xfrm>
          <a:prstGeom prst="rect">
            <a:avLst/>
          </a:prstGeom>
          <a:noFill/>
        </p:spPr>
        <p:txBody>
          <a:bodyPr wrap="none" rtlCol="0">
            <a:spAutoFit/>
          </a:bodyPr>
          <a:p>
            <a:r>
              <a:rPr lang="fr-FR" altLang="en-US" sz="2800">
                <a:sym typeface="+mn-ea"/>
              </a:rPr>
              <a:t>le miracidium et la cercaire</a:t>
            </a:r>
            <a:r>
              <a:rPr lang="fr-FR" altLang="en-US">
                <a:sym typeface="+mn-ea"/>
              </a:rPr>
              <a:t>,</a:t>
            </a:r>
            <a:endParaRPr lang="fr-FR" altLang="en-US"/>
          </a:p>
        </p:txBody>
      </p:sp>
      <p:sp>
        <p:nvSpPr>
          <p:cNvPr id="9" name="Zone de texte 8"/>
          <p:cNvSpPr txBox="1"/>
          <p:nvPr/>
        </p:nvSpPr>
        <p:spPr>
          <a:xfrm>
            <a:off x="125095" y="3209290"/>
            <a:ext cx="3004185" cy="1014730"/>
          </a:xfrm>
          <a:prstGeom prst="rect">
            <a:avLst/>
          </a:prstGeom>
          <a:noFill/>
        </p:spPr>
        <p:txBody>
          <a:bodyPr wrap="square" rtlCol="0">
            <a:spAutoFit/>
          </a:bodyPr>
          <a:p>
            <a:r>
              <a:rPr lang="fr-FR" altLang="en-US" sz="3000">
                <a:sym typeface="+mn-ea"/>
              </a:rPr>
              <a:t>schistosomes adultes</a:t>
            </a:r>
            <a:endParaRPr lang="fr-FR" altLang="en-US" sz="3000"/>
          </a:p>
        </p:txBody>
      </p:sp>
      <p:sp>
        <p:nvSpPr>
          <p:cNvPr id="10" name="Zone de texte 9"/>
          <p:cNvSpPr txBox="1"/>
          <p:nvPr/>
        </p:nvSpPr>
        <p:spPr>
          <a:xfrm>
            <a:off x="4527550" y="2042160"/>
            <a:ext cx="1671320" cy="368300"/>
          </a:xfrm>
          <a:prstGeom prst="rect">
            <a:avLst/>
          </a:prstGeom>
          <a:noFill/>
        </p:spPr>
        <p:txBody>
          <a:bodyPr wrap="none" rtlCol="0">
            <a:spAutoFit/>
          </a:bodyPr>
          <a:p>
            <a:r>
              <a:rPr lang="fr-FR" altLang="en-US">
                <a:sym typeface="+mn-ea"/>
              </a:rPr>
              <a:t>hématophages ;</a:t>
            </a:r>
            <a:endParaRPr lang="fr-FR" altLang="en-US"/>
          </a:p>
        </p:txBody>
      </p:sp>
      <p:sp>
        <p:nvSpPr>
          <p:cNvPr id="11" name="Zone de texte 10"/>
          <p:cNvSpPr txBox="1"/>
          <p:nvPr/>
        </p:nvSpPr>
        <p:spPr>
          <a:xfrm>
            <a:off x="6419215" y="2410460"/>
            <a:ext cx="1595120" cy="368300"/>
          </a:xfrm>
          <a:prstGeom prst="rect">
            <a:avLst/>
          </a:prstGeom>
          <a:noFill/>
        </p:spPr>
        <p:txBody>
          <a:bodyPr wrap="none" rtlCol="0">
            <a:spAutoFit/>
          </a:bodyPr>
          <a:p>
            <a:r>
              <a:rPr lang="fr-FR" altLang="en-US">
                <a:sym typeface="+mn-ea"/>
              </a:rPr>
              <a:t>L’hémoglobine </a:t>
            </a:r>
            <a:endParaRPr lang="fr-FR" altLang="en-US"/>
          </a:p>
        </p:txBody>
      </p:sp>
      <p:sp>
        <p:nvSpPr>
          <p:cNvPr id="12" name="Zone de texte 11"/>
          <p:cNvSpPr txBox="1"/>
          <p:nvPr/>
        </p:nvSpPr>
        <p:spPr>
          <a:xfrm>
            <a:off x="9011285" y="2410460"/>
            <a:ext cx="932815" cy="368300"/>
          </a:xfrm>
          <a:prstGeom prst="rect">
            <a:avLst/>
          </a:prstGeom>
          <a:noFill/>
        </p:spPr>
        <p:txBody>
          <a:bodyPr wrap="none" rtlCol="0">
            <a:spAutoFit/>
          </a:bodyPr>
          <a:p>
            <a:r>
              <a:rPr lang="fr-FR" altLang="en-US">
                <a:sym typeface="+mn-ea"/>
              </a:rPr>
              <a:t>glucose </a:t>
            </a:r>
            <a:endParaRPr lang="fr-FR" altLang="en-US"/>
          </a:p>
        </p:txBody>
      </p:sp>
      <p:sp>
        <p:nvSpPr>
          <p:cNvPr id="13" name="Zone de texte 12"/>
          <p:cNvSpPr txBox="1"/>
          <p:nvPr/>
        </p:nvSpPr>
        <p:spPr>
          <a:xfrm>
            <a:off x="8922385" y="2042160"/>
            <a:ext cx="1111250" cy="368300"/>
          </a:xfrm>
          <a:prstGeom prst="rect">
            <a:avLst/>
          </a:prstGeom>
          <a:noFill/>
        </p:spPr>
        <p:txBody>
          <a:bodyPr wrap="none" rtlCol="0">
            <a:spAutoFit/>
          </a:bodyPr>
          <a:p>
            <a:r>
              <a:rPr lang="fr-FR" altLang="en-US">
                <a:sym typeface="+mn-ea"/>
              </a:rPr>
              <a:t>glycogène</a:t>
            </a:r>
            <a:endParaRPr lang="fr-FR" altLang="en-US"/>
          </a:p>
        </p:txBody>
      </p:sp>
      <p:sp>
        <p:nvSpPr>
          <p:cNvPr id="14" name="Zone de texte 13"/>
          <p:cNvSpPr txBox="1"/>
          <p:nvPr/>
        </p:nvSpPr>
        <p:spPr>
          <a:xfrm>
            <a:off x="6566535" y="1875155"/>
            <a:ext cx="1299845" cy="368300"/>
          </a:xfrm>
          <a:prstGeom prst="rect">
            <a:avLst/>
          </a:prstGeom>
          <a:noFill/>
        </p:spPr>
        <p:txBody>
          <a:bodyPr wrap="none" rtlCol="0">
            <a:spAutoFit/>
          </a:bodyPr>
          <a:p>
            <a:r>
              <a:rPr lang="fr-FR" altLang="en-US">
                <a:sym typeface="+mn-ea"/>
              </a:rPr>
              <a:t> acides gras </a:t>
            </a:r>
            <a:endParaRPr lang="fr-FR" altLang="en-US"/>
          </a:p>
        </p:txBody>
      </p:sp>
      <p:sp>
        <p:nvSpPr>
          <p:cNvPr id="15" name="Zone de texte 14"/>
          <p:cNvSpPr txBox="1"/>
          <p:nvPr/>
        </p:nvSpPr>
        <p:spPr>
          <a:xfrm>
            <a:off x="5273675" y="5067935"/>
            <a:ext cx="5776595" cy="860425"/>
          </a:xfrm>
          <a:prstGeom prst="rect">
            <a:avLst/>
          </a:prstGeom>
          <a:noFill/>
        </p:spPr>
        <p:txBody>
          <a:bodyPr wrap="square" rtlCol="0">
            <a:spAutoFit/>
          </a:bodyPr>
          <a:p>
            <a:r>
              <a:rPr lang="fr-FR" altLang="en-US" sz="2500">
                <a:sym typeface="+mn-ea"/>
              </a:rPr>
              <a:t>capables de synthétiser le cholestérol, les triglycérides et le fer.</a:t>
            </a:r>
            <a:endParaRPr lang="fr-FR" altLang="en-US" sz="2500"/>
          </a:p>
        </p:txBody>
      </p:sp>
      <p:sp>
        <p:nvSpPr>
          <p:cNvPr id="16" name="Flèche droite 15"/>
          <p:cNvSpPr/>
          <p:nvPr/>
        </p:nvSpPr>
        <p:spPr>
          <a:xfrm>
            <a:off x="5680075" y="1216025"/>
            <a:ext cx="1217295" cy="4006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fr-FR" altLang="en-US"/>
          </a:p>
        </p:txBody>
      </p:sp>
      <p:sp>
        <p:nvSpPr>
          <p:cNvPr id="17" name="Flèche droite 16"/>
          <p:cNvSpPr/>
          <p:nvPr/>
        </p:nvSpPr>
        <p:spPr>
          <a:xfrm rot="2040000">
            <a:off x="2922905" y="4286250"/>
            <a:ext cx="2109470" cy="392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fr-FR" altLang="en-US"/>
          </a:p>
        </p:txBody>
      </p:sp>
      <p:sp>
        <p:nvSpPr>
          <p:cNvPr id="19" name="Flèche droite 18"/>
          <p:cNvSpPr/>
          <p:nvPr/>
        </p:nvSpPr>
        <p:spPr>
          <a:xfrm rot="19680000">
            <a:off x="3089275" y="2789555"/>
            <a:ext cx="1657985" cy="324485"/>
          </a:xfrm>
          <a:prstGeom prst="rightArrow">
            <a:avLst>
              <a:gd name="adj1" fmla="val 5216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fr-FR" altLang="en-US"/>
          </a:p>
        </p:txBody>
      </p:sp>
      <p:pic>
        <p:nvPicPr>
          <p:cNvPr id="118" name="Espace réservé du contenu 117"/>
          <p:cNvPicPr>
            <a:picLocks noChangeAspect="1"/>
          </p:cNvPicPr>
          <p:nvPr>
            <p:ph idx="1"/>
          </p:nvPr>
        </p:nvPicPr>
        <p:blipFill>
          <a:blip r:embed="rId1"/>
          <a:stretch>
            <a:fillRect/>
          </a:stretch>
        </p:blipFill>
        <p:spPr>
          <a:xfrm>
            <a:off x="5579110" y="3209290"/>
            <a:ext cx="3343275" cy="136207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Zone de texte 4"/>
          <p:cNvSpPr txBox="1"/>
          <p:nvPr/>
        </p:nvSpPr>
        <p:spPr>
          <a:xfrm>
            <a:off x="718185" y="2209165"/>
            <a:ext cx="9340850" cy="1476375"/>
          </a:xfrm>
          <a:prstGeom prst="rect">
            <a:avLst/>
          </a:prstGeom>
          <a:noFill/>
        </p:spPr>
        <p:txBody>
          <a:bodyPr wrap="square" rtlCol="0" anchor="t">
            <a:spAutoFit/>
          </a:bodyPr>
          <a:p>
            <a:r>
              <a:rPr lang="fr-FR" altLang="en-US" sz="3000"/>
              <a:t>Les produits de la digestion et d’autres métabolismes sont excrétés par les protonéphridies, puis canalisés dans la vessie qui les rejette par un pore excrétoire.</a:t>
            </a:r>
            <a:endParaRPr lang="fr-FR" altLang="en-US" sz="3000"/>
          </a:p>
        </p:txBody>
      </p:sp>
      <p:sp>
        <p:nvSpPr>
          <p:cNvPr id="6" name="Zone de texte 5"/>
          <p:cNvSpPr txBox="1"/>
          <p:nvPr/>
        </p:nvSpPr>
        <p:spPr>
          <a:xfrm>
            <a:off x="3689985" y="829945"/>
            <a:ext cx="2439670" cy="706755"/>
          </a:xfrm>
          <a:prstGeom prst="rect">
            <a:avLst/>
          </a:prstGeom>
          <a:noFill/>
        </p:spPr>
        <p:txBody>
          <a:bodyPr wrap="none" rtlCol="0">
            <a:spAutoFit/>
          </a:bodyPr>
          <a:p>
            <a:pPr algn="l"/>
            <a:r>
              <a:rPr lang="fr-FR" altLang="en-US" b="1">
                <a:sym typeface="+mn-ea"/>
              </a:rPr>
              <a:t> </a:t>
            </a:r>
            <a:r>
              <a:rPr lang="fr-FR" altLang="en-US" sz="4000" b="1">
                <a:sym typeface="+mn-ea"/>
              </a:rPr>
              <a:t>Excrétion. </a:t>
            </a:r>
            <a:endParaRPr lang="fr-FR" altLang="en-US" sz="4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3"/>
          <p:cNvSpPr>
            <a:spLocks noGrp="1"/>
          </p:cNvSpPr>
          <p:nvPr>
            <p:ph type="title"/>
          </p:nvPr>
        </p:nvSpPr>
        <p:spPr>
          <a:xfrm>
            <a:off x="1883410" y="279400"/>
            <a:ext cx="6893560" cy="1325880"/>
          </a:xfrm>
        </p:spPr>
        <p:txBody>
          <a:bodyPr/>
          <a:p>
            <a:r>
              <a:rPr lang="fr-FR" altLang="en-US"/>
              <a:t>les oeufs de Schistosomes </a:t>
            </a:r>
            <a:endParaRPr lang="fr-FR" altLang="en-US"/>
          </a:p>
        </p:txBody>
      </p:sp>
      <p:pic>
        <p:nvPicPr>
          <p:cNvPr id="18" name="Image 18"/>
          <p:cNvPicPr>
            <a:picLocks noChangeAspect="1"/>
          </p:cNvPicPr>
          <p:nvPr>
            <p:ph idx="1"/>
          </p:nvPr>
        </p:nvPicPr>
        <p:blipFill>
          <a:blip r:embed="rId1"/>
          <a:stretch>
            <a:fillRect/>
          </a:stretch>
        </p:blipFill>
        <p:spPr>
          <a:xfrm>
            <a:off x="1757680" y="2052320"/>
            <a:ext cx="7433310" cy="33394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Zone de texte 4"/>
          <p:cNvSpPr txBox="1"/>
          <p:nvPr/>
        </p:nvSpPr>
        <p:spPr>
          <a:xfrm>
            <a:off x="85725" y="2257425"/>
            <a:ext cx="4751705" cy="645160"/>
          </a:xfrm>
          <a:prstGeom prst="rect">
            <a:avLst/>
          </a:prstGeom>
          <a:solidFill>
            <a:schemeClr val="accent2"/>
          </a:solidFill>
        </p:spPr>
        <p:style>
          <a:lnRef idx="2">
            <a:schemeClr val="accent4"/>
          </a:lnRef>
          <a:fillRef idx="1">
            <a:schemeClr val="lt1"/>
          </a:fillRef>
          <a:effectRef idx="0">
            <a:schemeClr val="accent4"/>
          </a:effectRef>
          <a:fontRef idx="minor">
            <a:schemeClr val="dk1"/>
          </a:fontRef>
        </p:style>
        <p:txBody>
          <a:bodyPr wrap="none" rtlCol="0">
            <a:spAutoFit/>
          </a:bodyPr>
          <a:p>
            <a:r>
              <a:rPr lang="fr-FR" altLang="en-US" sz="3600" b="1">
                <a:sym typeface="+mn-ea"/>
              </a:rPr>
              <a:t>Mode de contamination</a:t>
            </a:r>
            <a:endParaRPr lang="fr-FR" altLang="en-US" sz="3600" b="1"/>
          </a:p>
        </p:txBody>
      </p:sp>
      <p:sp>
        <p:nvSpPr>
          <p:cNvPr id="6" name="Zone de texte 5"/>
          <p:cNvSpPr txBox="1"/>
          <p:nvPr/>
        </p:nvSpPr>
        <p:spPr>
          <a:xfrm>
            <a:off x="5422900" y="708660"/>
            <a:ext cx="3031490" cy="553085"/>
          </a:xfrm>
          <a:prstGeom prst="rect">
            <a:avLst/>
          </a:prstGeom>
          <a:noFill/>
        </p:spPr>
        <p:txBody>
          <a:bodyPr wrap="none" rtlCol="0">
            <a:spAutoFit/>
          </a:bodyPr>
          <a:p>
            <a:r>
              <a:rPr lang="fr-FR" altLang="en-US" sz="3000">
                <a:sym typeface="+mn-ea"/>
              </a:rPr>
              <a:t>voie transcutanée </a:t>
            </a:r>
            <a:endParaRPr lang="fr-FR" altLang="en-US" sz="3000"/>
          </a:p>
        </p:txBody>
      </p:sp>
      <p:sp>
        <p:nvSpPr>
          <p:cNvPr id="7" name="Zone de texte 6"/>
          <p:cNvSpPr txBox="1"/>
          <p:nvPr/>
        </p:nvSpPr>
        <p:spPr>
          <a:xfrm>
            <a:off x="2716530" y="5034915"/>
            <a:ext cx="5182235" cy="1014730"/>
          </a:xfrm>
          <a:prstGeom prst="rect">
            <a:avLst/>
          </a:prstGeom>
          <a:noFill/>
        </p:spPr>
        <p:txBody>
          <a:bodyPr wrap="square" rtlCol="0">
            <a:spAutoFit/>
          </a:bodyPr>
          <a:p>
            <a:r>
              <a:rPr lang="fr-FR" altLang="en-US" sz="3000" b="1">
                <a:sym typeface="+mn-ea"/>
              </a:rPr>
              <a:t>rarement par voie transmuqueuse</a:t>
            </a:r>
            <a:endParaRPr lang="fr-FR" altLang="en-US" sz="3000" b="1"/>
          </a:p>
        </p:txBody>
      </p:sp>
      <p:pic>
        <p:nvPicPr>
          <p:cNvPr id="107" name="Espace réservé du contenu 106"/>
          <p:cNvPicPr>
            <a:picLocks noChangeAspect="1"/>
          </p:cNvPicPr>
          <p:nvPr>
            <p:ph sz="half" idx="1"/>
          </p:nvPr>
        </p:nvPicPr>
        <p:blipFill>
          <a:blip r:embed="rId1"/>
          <a:stretch>
            <a:fillRect/>
          </a:stretch>
        </p:blipFill>
        <p:spPr>
          <a:xfrm>
            <a:off x="6061075" y="1969770"/>
            <a:ext cx="2877820" cy="1915160"/>
          </a:xfrm>
          <a:prstGeom prst="rect">
            <a:avLst/>
          </a:prstGeom>
          <a:noFill/>
          <a:ln w="9525">
            <a:noFill/>
          </a:ln>
        </p:spPr>
      </p:pic>
      <p:pic>
        <p:nvPicPr>
          <p:cNvPr id="108" name="Espace réservé du contenu 107"/>
          <p:cNvPicPr/>
          <p:nvPr>
            <p:ph sz="half" idx="2"/>
          </p:nvPr>
        </p:nvPicPr>
        <p:blipFill>
          <a:blip r:embed="rId2"/>
          <a:srcRect l="56703" t="10331" r="551" b="36524"/>
          <a:stretch>
            <a:fillRect/>
          </a:stretch>
        </p:blipFill>
        <p:spPr>
          <a:xfrm>
            <a:off x="9682480" y="1771015"/>
            <a:ext cx="2214880" cy="2312670"/>
          </a:xfrm>
          <a:prstGeom prst="rect">
            <a:avLst/>
          </a:prstGeom>
          <a:noFill/>
          <a:ln w="9525">
            <a:noFill/>
          </a:ln>
        </p:spPr>
      </p:pic>
      <p:sp>
        <p:nvSpPr>
          <p:cNvPr id="11" name="Zone de texte 10"/>
          <p:cNvSpPr txBox="1"/>
          <p:nvPr/>
        </p:nvSpPr>
        <p:spPr>
          <a:xfrm>
            <a:off x="6816090" y="4222115"/>
            <a:ext cx="1367155" cy="475615"/>
          </a:xfrm>
          <a:prstGeom prst="rect">
            <a:avLst/>
          </a:prstGeom>
          <a:noFill/>
        </p:spPr>
        <p:txBody>
          <a:bodyPr wrap="none" rtlCol="0">
            <a:spAutoFit/>
          </a:bodyPr>
          <a:p>
            <a:r>
              <a:rPr lang="fr-FR" altLang="en-US" sz="2500">
                <a:sym typeface="+mn-ea"/>
              </a:rPr>
              <a:t>la péche</a:t>
            </a:r>
            <a:r>
              <a:rPr lang="fr-FR" altLang="en-US">
                <a:sym typeface="+mn-ea"/>
              </a:rPr>
              <a:t>  </a:t>
            </a:r>
            <a:endParaRPr lang="fr-FR" altLang="en-US"/>
          </a:p>
        </p:txBody>
      </p:sp>
      <p:sp>
        <p:nvSpPr>
          <p:cNvPr id="12" name="Zone de texte 11"/>
          <p:cNvSpPr txBox="1"/>
          <p:nvPr/>
        </p:nvSpPr>
        <p:spPr>
          <a:xfrm>
            <a:off x="9682480" y="4251325"/>
            <a:ext cx="2475865" cy="645160"/>
          </a:xfrm>
          <a:prstGeom prst="rect">
            <a:avLst/>
          </a:prstGeom>
          <a:noFill/>
        </p:spPr>
        <p:txBody>
          <a:bodyPr wrap="none" rtlCol="0">
            <a:spAutoFit/>
          </a:bodyPr>
          <a:p>
            <a:r>
              <a:rPr lang="fr-FR" altLang="en-US">
                <a:sym typeface="+mn-ea"/>
              </a:rPr>
              <a:t>la natation ( baignade)</a:t>
            </a:r>
            <a:endParaRPr lang="fr-FR" altLang="en-US">
              <a:sym typeface="+mn-ea"/>
            </a:endParaRPr>
          </a:p>
          <a:p>
            <a:r>
              <a:rPr lang="fr-FR" altLang="en-US">
                <a:sym typeface="+mn-ea"/>
              </a:rPr>
              <a:t>activité de piscicultaure  </a:t>
            </a:r>
            <a:endParaRPr lang="fr-FR" altLang="en-US"/>
          </a:p>
        </p:txBody>
      </p:sp>
      <p:pic>
        <p:nvPicPr>
          <p:cNvPr id="109" name="Image 108"/>
          <p:cNvPicPr/>
          <p:nvPr/>
        </p:nvPicPr>
        <p:blipFill>
          <a:blip r:embed="rId3"/>
          <a:stretch>
            <a:fillRect/>
          </a:stretch>
        </p:blipFill>
        <p:spPr>
          <a:xfrm>
            <a:off x="8799830" y="308610"/>
            <a:ext cx="2051050" cy="1294765"/>
          </a:xfrm>
          <a:prstGeom prst="rect">
            <a:avLst/>
          </a:prstGeom>
          <a:noFill/>
          <a:ln w="9525">
            <a:noFill/>
          </a:ln>
        </p:spPr>
      </p:pic>
      <p:sp>
        <p:nvSpPr>
          <p:cNvPr id="13" name="Flèche droite 12"/>
          <p:cNvSpPr/>
          <p:nvPr/>
        </p:nvSpPr>
        <p:spPr>
          <a:xfrm rot="19440000">
            <a:off x="4133850" y="1494155"/>
            <a:ext cx="1287145" cy="425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fr-FR" altLang="en-US"/>
          </a:p>
        </p:txBody>
      </p:sp>
      <p:sp>
        <p:nvSpPr>
          <p:cNvPr id="14" name="Flèche droite 13"/>
          <p:cNvSpPr/>
          <p:nvPr/>
        </p:nvSpPr>
        <p:spPr>
          <a:xfrm rot="2760000">
            <a:off x="3470275" y="3655060"/>
            <a:ext cx="1638935" cy="425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fr-FR"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Zone de texte 4"/>
          <p:cNvSpPr txBox="1"/>
          <p:nvPr/>
        </p:nvSpPr>
        <p:spPr>
          <a:xfrm>
            <a:off x="2550160" y="2308860"/>
            <a:ext cx="7091680" cy="1168400"/>
          </a:xfrm>
          <a:prstGeom prst="rect">
            <a:avLst/>
          </a:prstGeom>
          <a:noFill/>
        </p:spPr>
        <p:txBody>
          <a:bodyPr wrap="square" rtlCol="0" anchor="t">
            <a:spAutoFit/>
          </a:bodyPr>
          <a:p>
            <a:r>
              <a:rPr lang="fr-FR" altLang="en-US" sz="3500" b="1"/>
              <a:t>le cercaire pour pénétrer et traverser la peau nécessite  10 minutes.</a:t>
            </a:r>
            <a:endParaRPr lang="fr-FR" altLang="en-US" sz="3500" b="1"/>
          </a:p>
        </p:txBody>
      </p:sp>
      <p:sp>
        <p:nvSpPr>
          <p:cNvPr id="6" name="Zone de texte 5"/>
          <p:cNvSpPr txBox="1"/>
          <p:nvPr/>
        </p:nvSpPr>
        <p:spPr>
          <a:xfrm>
            <a:off x="1862455" y="791845"/>
            <a:ext cx="2540000" cy="553085"/>
          </a:xfrm>
          <a:prstGeom prst="rect">
            <a:avLst/>
          </a:prstGeom>
          <a:noFill/>
        </p:spPr>
        <p:txBody>
          <a:bodyPr wrap="square" rtlCol="0" anchor="t">
            <a:spAutoFit/>
          </a:bodyPr>
          <a:p>
            <a:r>
              <a:rPr lang="fr-FR" altLang="en-US" sz="3000" b="1"/>
              <a:t>Remarque </a:t>
            </a:r>
            <a:endParaRPr lang="fr-FR" altLang="en-US" sz="30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Zone de texte 4"/>
          <p:cNvSpPr txBox="1"/>
          <p:nvPr/>
        </p:nvSpPr>
        <p:spPr>
          <a:xfrm>
            <a:off x="3785235" y="414655"/>
            <a:ext cx="3020060" cy="706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p>
            <a:pPr algn="l"/>
            <a:r>
              <a:rPr lang="fr-FR" altLang="en-US" sz="4000">
                <a:sym typeface="+mn-ea"/>
              </a:rPr>
              <a:t>Voie de sortie</a:t>
            </a:r>
            <a:endParaRPr lang="fr-FR" altLang="en-US" sz="4000"/>
          </a:p>
        </p:txBody>
      </p:sp>
      <p:sp>
        <p:nvSpPr>
          <p:cNvPr id="6" name="Zone de texte 5"/>
          <p:cNvSpPr txBox="1"/>
          <p:nvPr/>
        </p:nvSpPr>
        <p:spPr>
          <a:xfrm>
            <a:off x="3279140" y="5652770"/>
            <a:ext cx="4033520" cy="5530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p>
            <a:pPr algn="l"/>
            <a:r>
              <a:rPr lang="fr-FR" altLang="en-US">
                <a:sym typeface="+mn-ea"/>
              </a:rPr>
              <a:t> </a:t>
            </a:r>
            <a:r>
              <a:rPr lang="fr-FR" altLang="en-US" sz="3000">
                <a:sym typeface="+mn-ea"/>
              </a:rPr>
              <a:t>avec les matières fécales</a:t>
            </a:r>
            <a:endParaRPr lang="fr-FR" altLang="en-US" sz="3000"/>
          </a:p>
        </p:txBody>
      </p:sp>
      <p:sp>
        <p:nvSpPr>
          <p:cNvPr id="7" name="Zone de texte 6"/>
          <p:cNvSpPr txBox="1"/>
          <p:nvPr/>
        </p:nvSpPr>
        <p:spPr>
          <a:xfrm>
            <a:off x="2732405" y="2644775"/>
            <a:ext cx="8235950" cy="10147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p>
            <a:pPr algn="l"/>
            <a:r>
              <a:rPr lang="fr-FR" altLang="en-US" sz="3000" b="1">
                <a:sym typeface="+mn-ea"/>
              </a:rPr>
              <a:t>les  oeufs perforé la muqueuse intestinale du côlon</a:t>
            </a:r>
            <a:endParaRPr lang="fr-FR" altLang="en-US" sz="3000" b="1">
              <a:sym typeface="+mn-ea"/>
            </a:endParaRPr>
          </a:p>
          <a:p>
            <a:pPr algn="l"/>
            <a:r>
              <a:rPr lang="fr-FR" altLang="en-US" sz="3000" b="1"/>
              <a:t>graçe à l’ eperon</a:t>
            </a:r>
            <a:endParaRPr lang="fr-FR" altLang="en-US" sz="3000" b="1"/>
          </a:p>
        </p:txBody>
      </p:sp>
      <p:sp>
        <p:nvSpPr>
          <p:cNvPr id="8" name="Flèche droite 7"/>
          <p:cNvSpPr/>
          <p:nvPr/>
        </p:nvSpPr>
        <p:spPr>
          <a:xfrm rot="5400000">
            <a:off x="4708525" y="1711325"/>
            <a:ext cx="1174115" cy="45783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fr-FR" altLang="en-US"/>
          </a:p>
        </p:txBody>
      </p:sp>
      <p:sp>
        <p:nvSpPr>
          <p:cNvPr id="9" name="Flèche droite 8"/>
          <p:cNvSpPr/>
          <p:nvPr/>
        </p:nvSpPr>
        <p:spPr>
          <a:xfrm rot="5400000">
            <a:off x="4707890" y="4427220"/>
            <a:ext cx="1174115" cy="45783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fr-FR" altLang="en-US"/>
          </a:p>
        </p:txBody>
      </p:sp>
      <p:pic>
        <p:nvPicPr>
          <p:cNvPr id="114" name="Espace réservé du contenu 113"/>
          <p:cNvPicPr>
            <a:picLocks noChangeAspect="1"/>
          </p:cNvPicPr>
          <p:nvPr>
            <p:ph sz="half" idx="1"/>
          </p:nvPr>
        </p:nvPicPr>
        <p:blipFill>
          <a:blip r:embed="rId1"/>
          <a:srcRect t="18015"/>
          <a:stretch>
            <a:fillRect/>
          </a:stretch>
        </p:blipFill>
        <p:spPr>
          <a:xfrm>
            <a:off x="165100" y="1516380"/>
            <a:ext cx="2143125" cy="2143125"/>
          </a:xfrm>
          <a:prstGeom prst="rect">
            <a:avLst/>
          </a:prstGeom>
          <a:noFill/>
          <a:ln w="9525">
            <a:noFill/>
          </a:ln>
        </p:spPr>
      </p:pic>
      <p:pic>
        <p:nvPicPr>
          <p:cNvPr id="12" name="Espace réservé du contenu 3"/>
          <p:cNvPicPr>
            <a:picLocks noChangeAspect="1"/>
          </p:cNvPicPr>
          <p:nvPr>
            <p:ph sz="half" idx="2"/>
          </p:nvPr>
        </p:nvPicPr>
        <p:blipFill>
          <a:blip r:embed="rId2"/>
          <a:srcRect l="55316"/>
          <a:stretch>
            <a:fillRect/>
          </a:stretch>
        </p:blipFill>
        <p:spPr>
          <a:xfrm>
            <a:off x="9836150" y="4547235"/>
            <a:ext cx="1746250" cy="21431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Image 2" descr="https://upload.wikimedia.org/wikipedia/commons/thumb/7/75/03_Hegasy_Schistosomiasis_Wiki_EN_CCBYSA.png/1024px-03_Hegasy_Schistosomiasis_Wiki_EN_CCBYSA.png"/>
          <p:cNvPicPr>
            <a:picLocks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2242185" y="807720"/>
            <a:ext cx="8119745" cy="574167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Espace réservé du contenu 3"/>
          <p:cNvPicPr>
            <a:picLocks noChangeAspect="1"/>
          </p:cNvPicPr>
          <p:nvPr>
            <p:ph idx="1"/>
          </p:nvPr>
        </p:nvPicPr>
        <p:blipFill>
          <a:blip r:embed="rId1"/>
          <a:stretch>
            <a:fillRect/>
          </a:stretch>
        </p:blipFill>
        <p:spPr>
          <a:xfrm>
            <a:off x="1398905" y="653415"/>
            <a:ext cx="9276080" cy="55238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Zone de texte 99"/>
          <p:cNvSpPr txBox="1"/>
          <p:nvPr/>
        </p:nvSpPr>
        <p:spPr>
          <a:xfrm>
            <a:off x="201930" y="962660"/>
            <a:ext cx="11692890" cy="3107690"/>
          </a:xfrm>
          <a:prstGeom prst="rect">
            <a:avLst/>
          </a:prstGeom>
          <a:noFill/>
          <a:ln w="9525">
            <a:noFill/>
          </a:ln>
        </p:spPr>
        <p:txBody>
          <a:bodyPr wrap="square">
            <a:spAutoFit/>
          </a:bodyPr>
          <a:p>
            <a:pPr indent="180340" algn="ctr"/>
            <a:r>
              <a:rPr lang="en-US" sz="2800" b="1">
                <a:gradFill>
                  <a:gsLst>
                    <a:gs pos="0">
                      <a:srgbClr val="E30000"/>
                    </a:gs>
                    <a:gs pos="100000">
                      <a:srgbClr val="760303"/>
                    </a:gs>
                  </a:gsLst>
                  <a:lin scaled="0"/>
                </a:gradFill>
                <a:latin typeface="Times New Roman" panose="02020603050405020304" charset="0"/>
                <a:cs typeface="Calibri" panose="020F0502020204030204" charset="0"/>
              </a:rPr>
              <a:t>Agent causal </a:t>
            </a:r>
            <a:endParaRPr lang="en-US" sz="2800" b="1">
              <a:gradFill>
                <a:gsLst>
                  <a:gs pos="0">
                    <a:srgbClr val="E30000"/>
                  </a:gs>
                  <a:gs pos="100000">
                    <a:srgbClr val="760303"/>
                  </a:gs>
                </a:gsLst>
                <a:lin scaled="0"/>
              </a:gradFill>
              <a:latin typeface="Times New Roman" panose="02020603050405020304" charset="0"/>
              <a:cs typeface="Calibri" panose="020F0502020204030204" charset="0"/>
            </a:endParaRPr>
          </a:p>
          <a:p>
            <a:pPr indent="180340" algn="l"/>
            <a:r>
              <a:rPr lang="en-US" sz="2800" b="1">
                <a:latin typeface="Times New Roman" panose="02020603050405020304" charset="0"/>
                <a:cs typeface="Calibri" panose="020F0502020204030204" charset="0"/>
                <a:sym typeface="+mn-ea"/>
              </a:rPr>
              <a:t>Chez l’homm</a:t>
            </a:r>
            <a:r>
              <a:rPr lang="fr-FR" altLang="en-US" sz="2800" b="1">
                <a:latin typeface="Times New Roman" panose="02020603050405020304" charset="0"/>
                <a:cs typeface="Calibri" panose="020F0502020204030204" charset="0"/>
                <a:sym typeface="+mn-ea"/>
              </a:rPr>
              <a:t>e</a:t>
            </a:r>
            <a:endParaRPr lang="en-US" sz="2800" b="1">
              <a:latin typeface="Times New Roman" panose="02020603050405020304" charset="0"/>
              <a:cs typeface="Calibri" panose="020F0502020204030204" charset="0"/>
            </a:endParaRPr>
          </a:p>
          <a:p>
            <a:pPr indent="180340" algn="l"/>
            <a:r>
              <a:rPr lang="fr-FR" altLang="en-US" sz="2800" b="1">
                <a:latin typeface="Times New Roman" panose="02020603050405020304" charset="0"/>
                <a:cs typeface="Calibri" panose="020F0502020204030204" charset="0"/>
              </a:rPr>
              <a:t> </a:t>
            </a:r>
            <a:r>
              <a:rPr lang="en-US" sz="2800" b="0" i="1">
                <a:latin typeface="Times New Roman" panose="02020603050405020304" charset="0"/>
                <a:cs typeface="Calibri" panose="020F0502020204030204" charset="0"/>
              </a:rPr>
              <a:t>Schistosoma mansoni </a:t>
            </a:r>
            <a:r>
              <a:rPr lang="en-US" sz="2800" b="0">
                <a:latin typeface="Times New Roman" panose="02020603050405020304" charset="0"/>
                <a:cs typeface="Calibri" panose="020F0502020204030204" charset="0"/>
              </a:rPr>
              <a:t>responsable de la bilharziose intestinale, rectale</a:t>
            </a:r>
            <a:r>
              <a:rPr lang="en-US" sz="2800" b="0" i="1">
                <a:latin typeface="Times New Roman" panose="02020603050405020304" charset="0"/>
                <a:cs typeface="Calibri" panose="020F0502020204030204" charset="0"/>
              </a:rPr>
              <a:t>Schistosoma japonicum</a:t>
            </a:r>
            <a:r>
              <a:rPr lang="en-US" sz="2800" b="0">
                <a:latin typeface="Times New Roman" panose="02020603050405020304" charset="0"/>
                <a:cs typeface="Calibri" panose="020F0502020204030204" charset="0"/>
              </a:rPr>
              <a:t> et </a:t>
            </a:r>
            <a:r>
              <a:rPr lang="en-US" sz="2800" b="0" i="1">
                <a:latin typeface="Times New Roman" panose="02020603050405020304" charset="0"/>
                <a:cs typeface="Calibri" panose="020F0502020204030204" charset="0"/>
              </a:rPr>
              <a:t>S.mekonji</a:t>
            </a:r>
            <a:r>
              <a:rPr lang="en-US" sz="2800" b="0">
                <a:latin typeface="Times New Roman" panose="02020603050405020304" charset="0"/>
                <a:cs typeface="Calibri" panose="020F0502020204030204" charset="0"/>
              </a:rPr>
              <a:t> responsable de la bilharziose rectale</a:t>
            </a:r>
            <a:r>
              <a:rPr lang="fr-FR" altLang="en-US" sz="2800" b="0">
                <a:latin typeface="Times New Roman" panose="02020603050405020304" charset="0"/>
                <a:cs typeface="Calibri" panose="020F0502020204030204" charset="0"/>
              </a:rPr>
              <a:t> </a:t>
            </a:r>
            <a:r>
              <a:rPr lang="fr-FR" altLang="en-US" sz="2800" b="0" i="1">
                <a:latin typeface="Times New Roman" panose="02020603050405020304" charset="0"/>
                <a:cs typeface="Calibri" panose="020F0502020204030204" charset="0"/>
              </a:rPr>
              <a:t>Schistosoma ginensis</a:t>
            </a:r>
            <a:r>
              <a:rPr lang="en-US" sz="2800" b="0">
                <a:latin typeface="Times New Roman" panose="02020603050405020304" charset="0"/>
                <a:cs typeface="Calibri" panose="020F0502020204030204" charset="0"/>
              </a:rPr>
              <a:t>.</a:t>
            </a:r>
            <a:r>
              <a:rPr lang="en-US" sz="2800" b="1">
                <a:latin typeface="Times New Roman" panose="02020603050405020304" charset="0"/>
                <a:cs typeface="Calibri" panose="020F0502020204030204" charset="0"/>
              </a:rPr>
              <a:t> </a:t>
            </a:r>
            <a:endParaRPr lang="fr-FR"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 name="Espace réservé du contenu 111"/>
          <p:cNvPicPr>
            <a:picLocks noChangeAspect="1"/>
          </p:cNvPicPr>
          <p:nvPr>
            <p:ph idx="1"/>
          </p:nvPr>
        </p:nvPicPr>
        <p:blipFill>
          <a:blip r:embed="rId1"/>
          <a:stretch>
            <a:fillRect/>
          </a:stretch>
        </p:blipFill>
        <p:spPr>
          <a:xfrm>
            <a:off x="1888490" y="1042035"/>
            <a:ext cx="8188325" cy="438848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 name="Espace réservé du contenu 101"/>
          <p:cNvPicPr>
            <a:picLocks noChangeAspect="1"/>
          </p:cNvPicPr>
          <p:nvPr>
            <p:ph idx="1"/>
          </p:nvPr>
        </p:nvPicPr>
        <p:blipFill>
          <a:blip r:embed="rId1"/>
          <a:stretch>
            <a:fillRect/>
          </a:stretch>
        </p:blipFill>
        <p:spPr>
          <a:xfrm>
            <a:off x="4199255" y="0"/>
            <a:ext cx="3792855" cy="655066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Espace réservé du contenu 3"/>
          <p:cNvPicPr>
            <a:picLocks noChangeAspect="1"/>
          </p:cNvPicPr>
          <p:nvPr>
            <p:ph idx="1"/>
          </p:nvPr>
        </p:nvPicPr>
        <p:blipFill>
          <a:blip r:embed="rId1"/>
          <a:stretch>
            <a:fillRect/>
          </a:stretch>
        </p:blipFill>
        <p:spPr>
          <a:xfrm>
            <a:off x="908050" y="0"/>
            <a:ext cx="10115550" cy="5721985"/>
          </a:xfrm>
          <a:prstGeom prst="rect">
            <a:avLst/>
          </a:prstGeom>
        </p:spPr>
      </p:pic>
      <p:sp>
        <p:nvSpPr>
          <p:cNvPr id="6" name="Zone de texte 5"/>
          <p:cNvSpPr txBox="1"/>
          <p:nvPr/>
        </p:nvSpPr>
        <p:spPr>
          <a:xfrm>
            <a:off x="1733550" y="5659120"/>
            <a:ext cx="7893685" cy="1014730"/>
          </a:xfrm>
          <a:prstGeom prst="rect">
            <a:avLst/>
          </a:prstGeom>
          <a:noFill/>
        </p:spPr>
        <p:txBody>
          <a:bodyPr wrap="square" rtlCol="0" anchor="t">
            <a:spAutoFit/>
          </a:bodyPr>
          <a:p>
            <a:r>
              <a:rPr lang="fr-FR" altLang="en-US" sz="1200"/>
              <a:t>(A) Gimnocéfala (cercária de Fasciola hepatica), (B) Anfistoma, (C) Equinostoma, (D) Magnacauda, (E) Megalura (Philophthalmus gralli), (F) Monostoma, (G, H) Pleurolofocerca, (I) Xifidiocercária, (J) Distoma brevifurcada afaringeada (cercária de Schistosoma mansoni), (K) Distoma brevifurcada faringeada (Clinostomum sp.), (L) Distoma brevifurcada faringeada (Spirorchiidae), (M) Distoma longifurcada faringeada (Estrigeocercária), (N) Distoma longifurcada faringeada com tronco caudal largo (Apharyngostrigea sp.). </a:t>
            </a:r>
            <a:endParaRPr lang="fr-FR" altLang="en-US"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a:spLocks noGrp="1"/>
          </p:cNvSpPr>
          <p:nvPr>
            <p:ph type="title"/>
          </p:nvPr>
        </p:nvSpPr>
        <p:spPr/>
        <p:txBody>
          <a:bodyPr/>
          <a:p>
            <a:r>
              <a:rPr lang="fr-FR" altLang="en-US"/>
              <a:t>Hote interémidiaire </a:t>
            </a:r>
            <a:endParaRPr lang="fr-FR" altLang="en-US"/>
          </a:p>
        </p:txBody>
      </p:sp>
      <p:pic>
        <p:nvPicPr>
          <p:cNvPr id="101" name="Espace réservé du contenu 100"/>
          <p:cNvPicPr>
            <a:picLocks noChangeAspect="1"/>
          </p:cNvPicPr>
          <p:nvPr>
            <p:ph sz="half" idx="1"/>
          </p:nvPr>
        </p:nvPicPr>
        <p:blipFill>
          <a:blip r:embed="rId1"/>
          <a:stretch>
            <a:fillRect/>
          </a:stretch>
        </p:blipFill>
        <p:spPr>
          <a:xfrm>
            <a:off x="838200" y="2453640"/>
            <a:ext cx="5181600" cy="3094990"/>
          </a:xfrm>
          <a:prstGeom prst="rect">
            <a:avLst/>
          </a:prstGeom>
          <a:noFill/>
          <a:ln w="9525">
            <a:noFill/>
          </a:ln>
        </p:spPr>
      </p:pic>
      <p:pic>
        <p:nvPicPr>
          <p:cNvPr id="102" name="Espace réservé du contenu 101"/>
          <p:cNvPicPr/>
          <p:nvPr>
            <p:ph sz="half" idx="2"/>
          </p:nvPr>
        </p:nvPicPr>
        <p:blipFill>
          <a:blip r:embed="rId2"/>
          <a:srcRect l="-380" b="39982"/>
          <a:stretch>
            <a:fillRect/>
          </a:stretch>
        </p:blipFill>
        <p:spPr>
          <a:xfrm>
            <a:off x="6152515" y="1825625"/>
            <a:ext cx="5201285" cy="261175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a:spLocks noGrp="1"/>
          </p:cNvSpPr>
          <p:nvPr>
            <p:ph type="title"/>
          </p:nvPr>
        </p:nvSpPr>
        <p:spPr/>
        <p:txBody>
          <a:bodyPr/>
          <a:p>
            <a:r>
              <a:rPr lang="fr-FR" altLang="en-US"/>
              <a:t>Géographie de </a:t>
            </a:r>
            <a:r>
              <a:rPr lang="fr-FR" altLang="en-US" i="1"/>
              <a:t>B. glabrata</a:t>
            </a:r>
            <a:endParaRPr lang="fr-FR" altLang="en-US" i="1"/>
          </a:p>
        </p:txBody>
      </p:sp>
      <p:pic>
        <p:nvPicPr>
          <p:cNvPr id="104" name="Espace réservé du contenu 103"/>
          <p:cNvPicPr>
            <a:picLocks noChangeAspect="1"/>
          </p:cNvPicPr>
          <p:nvPr>
            <p:ph idx="1"/>
          </p:nvPr>
        </p:nvPicPr>
        <p:blipFill>
          <a:blip r:embed="rId1"/>
          <a:stretch>
            <a:fillRect/>
          </a:stretch>
        </p:blipFill>
        <p:spPr>
          <a:xfrm>
            <a:off x="1744345" y="1825625"/>
            <a:ext cx="8702675" cy="4351655"/>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6" name="Espace réservé du contenu 105"/>
          <p:cNvPicPr>
            <a:picLocks noChangeAspect="1"/>
          </p:cNvPicPr>
          <p:nvPr>
            <p:ph idx="1"/>
          </p:nvPr>
        </p:nvPicPr>
        <p:blipFill>
          <a:blip r:embed="rId1"/>
          <a:stretch>
            <a:fillRect/>
          </a:stretch>
        </p:blipFill>
        <p:spPr>
          <a:xfrm>
            <a:off x="2078355" y="523240"/>
            <a:ext cx="8277225" cy="565404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Espace réservé du contenu 3"/>
          <p:cNvPicPr>
            <a:picLocks noChangeAspect="1"/>
          </p:cNvPicPr>
          <p:nvPr>
            <p:ph idx="1"/>
          </p:nvPr>
        </p:nvPicPr>
        <p:blipFill>
          <a:blip r:embed="rId1"/>
          <a:stretch>
            <a:fillRect/>
          </a:stretch>
        </p:blipFill>
        <p:spPr>
          <a:xfrm>
            <a:off x="2588260" y="1491615"/>
            <a:ext cx="7261225" cy="457581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Zone de texte 100"/>
          <p:cNvSpPr txBox="1"/>
          <p:nvPr/>
        </p:nvSpPr>
        <p:spPr>
          <a:xfrm>
            <a:off x="262890" y="495935"/>
            <a:ext cx="11265535" cy="3969385"/>
          </a:xfrm>
          <a:prstGeom prst="rect">
            <a:avLst/>
          </a:prstGeom>
          <a:noFill/>
          <a:ln w="9525">
            <a:noFill/>
          </a:ln>
        </p:spPr>
        <p:txBody>
          <a:bodyPr wrap="square">
            <a:spAutoFit/>
          </a:bodyPr>
          <a:p>
            <a:pPr marL="228600" indent="-228600" algn="ctr"/>
            <a:r>
              <a:rPr lang="en-US" sz="3600" b="1">
                <a:highlight>
                  <a:srgbClr val="FFFF00"/>
                </a:highlight>
                <a:latin typeface="Times New Roman" panose="02020603050405020304" charset="0"/>
                <a:cs typeface="Calibri" panose="020F0502020204030204" charset="0"/>
              </a:rPr>
              <a:t>Pathologie et signes </a:t>
            </a:r>
            <a:endParaRPr lang="en-US" sz="3600" b="1">
              <a:highlight>
                <a:srgbClr val="FFFF00"/>
              </a:highlight>
              <a:latin typeface="Times New Roman" panose="02020603050405020304" charset="0"/>
              <a:cs typeface="Calibri" panose="020F0502020204030204" charset="0"/>
            </a:endParaRPr>
          </a:p>
          <a:p>
            <a:pPr marL="228600" indent="-228600"/>
            <a:r>
              <a:rPr lang="en-US" sz="3600" b="0">
                <a:latin typeface="Wingdings" panose="05000000000000000000" charset="0"/>
                <a:cs typeface="Calibri" panose="020F0502020204030204" charset="0"/>
              </a:rPr>
              <a:t>ü </a:t>
            </a:r>
            <a:r>
              <a:rPr lang="en-US" sz="3600" b="0">
                <a:latin typeface="Times New Roman" panose="02020603050405020304" charset="0"/>
                <a:cs typeface="Calibri" panose="020F0502020204030204" charset="0"/>
              </a:rPr>
              <a:t>Les œufs provoquent des granulomes au niveau des tissus infectés.</a:t>
            </a:r>
            <a:r>
              <a:rPr lang="en-US" sz="3600" b="0">
                <a:latin typeface="Wingdings" panose="05000000000000000000" charset="0"/>
                <a:cs typeface="Calibri" panose="020F0502020204030204" charset="0"/>
              </a:rPr>
              <a:t>ü </a:t>
            </a:r>
            <a:r>
              <a:rPr lang="en-US" sz="3600" b="0">
                <a:latin typeface="Times New Roman" panose="02020603050405020304" charset="0"/>
                <a:cs typeface="Calibri" panose="020F0502020204030204" charset="0"/>
              </a:rPr>
              <a:t>Hépatomégalie</a:t>
            </a:r>
            <a:r>
              <a:rPr lang="en-US" sz="3600" b="0">
                <a:latin typeface="Wingdings" panose="05000000000000000000" charset="0"/>
                <a:cs typeface="Calibri" panose="020F0502020204030204" charset="0"/>
              </a:rPr>
              <a:t>ü </a:t>
            </a:r>
            <a:r>
              <a:rPr lang="en-US" sz="3600" b="0">
                <a:latin typeface="Times New Roman" panose="02020603050405020304" charset="0"/>
                <a:cs typeface="Calibri" panose="020F0502020204030204" charset="0"/>
              </a:rPr>
              <a:t>Splénomégalie</a:t>
            </a:r>
            <a:r>
              <a:rPr lang="en-US" sz="3600" b="0">
                <a:latin typeface="Wingdings" panose="05000000000000000000" charset="0"/>
                <a:cs typeface="Calibri" panose="020F0502020204030204" charset="0"/>
              </a:rPr>
              <a:t>ü </a:t>
            </a:r>
            <a:r>
              <a:rPr lang="en-US" sz="3600" b="0">
                <a:latin typeface="Times New Roman" panose="02020603050405020304" charset="0"/>
                <a:cs typeface="Calibri" panose="020F0502020204030204" charset="0"/>
              </a:rPr>
              <a:t>Syndrome digestif (diarrhée, vomissement, nausée...).</a:t>
            </a:r>
            <a:endParaRPr lang="fr-FR" altLang="en-US" sz="3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5280025" y="412115"/>
            <a:ext cx="4167505" cy="645160"/>
          </a:xfrm>
          <a:prstGeom prst="rect">
            <a:avLst/>
          </a:prstGeom>
          <a:noFill/>
        </p:spPr>
        <p:txBody>
          <a:bodyPr wrap="square" rtlCol="0">
            <a:spAutoFit/>
          </a:bodyPr>
          <a:lstStyle/>
          <a:p>
            <a:r>
              <a:rPr lang="fr-FR" sz="3600" dirty="0" smtClean="0">
                <a:solidFill>
                  <a:schemeClr val="tx1"/>
                </a:solidFill>
                <a:latin typeface="Arial Black" panose="020B0A04020102020204" charset="0"/>
                <a:cs typeface="Arial Black" panose="020B0A04020102020204" charset="0"/>
              </a:rPr>
              <a:t>Diagnostic </a:t>
            </a:r>
            <a:endParaRPr lang="fr-FR" sz="3600" dirty="0" smtClean="0">
              <a:solidFill>
                <a:schemeClr val="tx1"/>
              </a:solidFill>
              <a:latin typeface="Arial Black" panose="020B0A04020102020204" charset="0"/>
              <a:cs typeface="Arial Black" panose="020B0A04020102020204" charset="0"/>
            </a:endParaRPr>
          </a:p>
        </p:txBody>
      </p:sp>
      <p:sp>
        <p:nvSpPr>
          <p:cNvPr id="9" name="ZoneTexte 8"/>
          <p:cNvSpPr txBox="1"/>
          <p:nvPr/>
        </p:nvSpPr>
        <p:spPr>
          <a:xfrm>
            <a:off x="916940" y="1057275"/>
            <a:ext cx="9884410" cy="3415030"/>
          </a:xfrm>
          <a:prstGeom prst="rect">
            <a:avLst/>
          </a:prstGeom>
          <a:noFill/>
        </p:spPr>
        <p:txBody>
          <a:bodyPr wrap="square" rtlCol="0">
            <a:spAutoFit/>
          </a:bodyPr>
          <a:lstStyle/>
          <a:p>
            <a:r>
              <a:rPr lang="fr-FR" sz="3600" dirty="0" smtClean="0">
                <a:solidFill>
                  <a:srgbClr val="FF0000"/>
                </a:solidFill>
                <a:latin typeface="Algerian" panose="04020705040A02060702" charset="0"/>
                <a:cs typeface="Algerian" panose="04020705040A02060702" charset="0"/>
              </a:rPr>
              <a:t>Indirecte </a:t>
            </a:r>
            <a:endParaRPr lang="fr-FR" sz="3600" dirty="0" smtClean="0">
              <a:solidFill>
                <a:srgbClr val="FF0000"/>
              </a:solidFill>
              <a:latin typeface="Algerian" panose="04020705040A02060702" charset="0"/>
              <a:cs typeface="Algerian" panose="04020705040A02060702" charset="0"/>
            </a:endParaRPr>
          </a:p>
          <a:p>
            <a:r>
              <a:rPr lang="fr-FR" sz="3600" dirty="0" smtClean="0"/>
              <a:t>HAI, IFI, ELISA </a:t>
            </a:r>
            <a:endParaRPr lang="fr-FR" sz="3600" dirty="0"/>
          </a:p>
          <a:p>
            <a:r>
              <a:rPr lang="fr-FR" sz="3600" dirty="0" smtClean="0">
                <a:solidFill>
                  <a:srgbClr val="FF0000"/>
                </a:solidFill>
                <a:latin typeface="Algerian" panose="04020705040A02060702" charset="0"/>
                <a:cs typeface="Algerian" panose="04020705040A02060702" charset="0"/>
              </a:rPr>
              <a:t>Directe: </a:t>
            </a:r>
            <a:endParaRPr lang="fr-FR" sz="3600" dirty="0" smtClean="0">
              <a:latin typeface="Algerian" panose="04020705040A02060702" charset="0"/>
              <a:cs typeface="Algerian" panose="04020705040A02060702" charset="0"/>
            </a:endParaRPr>
          </a:p>
          <a:p>
            <a:pPr marL="457200" indent="-457200">
              <a:buFont typeface="Wingdings" panose="05000000000000000000" pitchFamily="2" charset="2"/>
              <a:buChar char="q"/>
            </a:pPr>
            <a:r>
              <a:rPr lang="fr-FR" sz="3600" dirty="0" smtClean="0"/>
              <a:t>Recherche des œufs dans les selles</a:t>
            </a:r>
            <a:endParaRPr lang="fr-FR" sz="3600" dirty="0" smtClean="0"/>
          </a:p>
          <a:p>
            <a:pPr indent="0">
              <a:buFont typeface="Wingdings" panose="05000000000000000000" pitchFamily="2" charset="2"/>
              <a:buNone/>
            </a:pPr>
            <a:r>
              <a:rPr lang="fr-FR" sz="3600" dirty="0" smtClean="0"/>
              <a:t> ( </a:t>
            </a:r>
            <a:r>
              <a:rPr lang="fr-FR" sz="3600" dirty="0" err="1" smtClean="0"/>
              <a:t>S,m</a:t>
            </a:r>
            <a:r>
              <a:rPr lang="fr-FR" sz="3600" dirty="0" smtClean="0"/>
              <a:t>. </a:t>
            </a:r>
            <a:r>
              <a:rPr lang="fr-FR" sz="3600" dirty="0" err="1" smtClean="0"/>
              <a:t>S.j</a:t>
            </a:r>
            <a:r>
              <a:rPr lang="fr-FR" sz="3600" dirty="0" smtClean="0"/>
              <a:t>. </a:t>
            </a:r>
            <a:r>
              <a:rPr lang="fr-FR" sz="3600" dirty="0" err="1" smtClean="0"/>
              <a:t>S.i</a:t>
            </a:r>
            <a:r>
              <a:rPr lang="fr-FR" sz="3600" dirty="0" smtClean="0"/>
              <a:t> </a:t>
            </a:r>
            <a:r>
              <a:rPr lang="fr-FR" sz="3600" dirty="0" err="1" smtClean="0"/>
              <a:t>Sm</a:t>
            </a:r>
            <a:r>
              <a:rPr lang="fr-FR" sz="3600" dirty="0" smtClean="0"/>
              <a:t> des fois </a:t>
            </a:r>
            <a:r>
              <a:rPr lang="fr-FR" sz="3600" dirty="0" err="1" smtClean="0"/>
              <a:t>S,h</a:t>
            </a:r>
            <a:r>
              <a:rPr lang="fr-FR" sz="3600" dirty="0" smtClean="0"/>
              <a:t>)</a:t>
            </a:r>
            <a:endParaRPr lang="fr-FR" sz="3600" dirty="0" smtClean="0"/>
          </a:p>
          <a:p>
            <a:pPr marL="457200" indent="-457200">
              <a:buFont typeface="Wingdings" panose="05000000000000000000" pitchFamily="2" charset="2"/>
              <a:buChar char="q"/>
            </a:pPr>
            <a:r>
              <a:rPr lang="fr-FR" sz="3600" dirty="0" smtClean="0"/>
              <a:t>Biopsie</a:t>
            </a:r>
            <a:endParaRPr lang="fr-FR"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Espace réservé du contenu 3"/>
          <p:cNvPicPr>
            <a:picLocks noChangeAspect="1"/>
          </p:cNvPicPr>
          <p:nvPr>
            <p:ph idx="1"/>
          </p:nvPr>
        </p:nvPicPr>
        <p:blipFill>
          <a:blip r:embed="rId1"/>
          <a:stretch>
            <a:fillRect/>
          </a:stretch>
        </p:blipFill>
        <p:spPr>
          <a:xfrm>
            <a:off x="748665" y="266700"/>
            <a:ext cx="10822305" cy="62401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774700" y="2565400"/>
            <a:ext cx="6219825" cy="860425"/>
          </a:xfrm>
          <a:prstGeom prst="rect">
            <a:avLst/>
          </a:prstGeom>
          <a:noFill/>
        </p:spPr>
        <p:txBody>
          <a:bodyPr wrap="square" rtlCol="0" anchor="t">
            <a:spAutoFit/>
          </a:bodyPr>
          <a:p>
            <a:r>
              <a:rPr lang="fr-FR" altLang="en-US" i="1"/>
              <a:t> </a:t>
            </a:r>
            <a:r>
              <a:rPr lang="fr-FR" altLang="en-US" sz="2500" i="1"/>
              <a:t>S. mansoni </a:t>
            </a:r>
            <a:r>
              <a:rPr lang="fr-FR" altLang="en-US" sz="2500"/>
              <a:t>a ete découverte en 1892 par Patrick Manson</a:t>
            </a:r>
            <a:endParaRPr lang="fr-FR" altLang="en-US" sz="2500"/>
          </a:p>
        </p:txBody>
      </p:sp>
      <p:sp>
        <p:nvSpPr>
          <p:cNvPr id="5" name="Zone de texte 4"/>
          <p:cNvSpPr txBox="1"/>
          <p:nvPr/>
        </p:nvSpPr>
        <p:spPr>
          <a:xfrm>
            <a:off x="1247140" y="540385"/>
            <a:ext cx="4172585" cy="860425"/>
          </a:xfrm>
          <a:prstGeom prst="rect">
            <a:avLst/>
          </a:prstGeom>
          <a:noFill/>
        </p:spPr>
        <p:txBody>
          <a:bodyPr wrap="square" rtlCol="0" anchor="t">
            <a:spAutoFit/>
          </a:bodyPr>
          <a:p>
            <a:r>
              <a:rPr lang="fr-FR" altLang="en-US" sz="5000"/>
              <a:t>Découverte</a:t>
            </a:r>
            <a:r>
              <a:rPr lang="fr-FR" altLang="en-US"/>
              <a:t> </a:t>
            </a:r>
            <a:endParaRPr lang="fr-FR" altLang="en-US"/>
          </a:p>
        </p:txBody>
      </p:sp>
      <p:pic>
        <p:nvPicPr>
          <p:cNvPr id="101" name="Espace réservé du contenu 100"/>
          <p:cNvPicPr>
            <a:picLocks noChangeAspect="1"/>
          </p:cNvPicPr>
          <p:nvPr>
            <p:ph idx="1"/>
          </p:nvPr>
        </p:nvPicPr>
        <p:blipFill>
          <a:blip r:embed="rId1"/>
          <a:stretch>
            <a:fillRect/>
          </a:stretch>
        </p:blipFill>
        <p:spPr>
          <a:xfrm>
            <a:off x="9486265" y="540385"/>
            <a:ext cx="2095500" cy="2495550"/>
          </a:xfrm>
          <a:prstGeom prst="rect">
            <a:avLst/>
          </a:prstGeom>
          <a:noFill/>
          <a:ln w="9525">
            <a:noFill/>
          </a:ln>
        </p:spPr>
      </p:pic>
      <p:sp>
        <p:nvSpPr>
          <p:cNvPr id="6" name="Zone de texte 5"/>
          <p:cNvSpPr txBox="1"/>
          <p:nvPr/>
        </p:nvSpPr>
        <p:spPr>
          <a:xfrm>
            <a:off x="8296910" y="3487420"/>
            <a:ext cx="4039235" cy="1938020"/>
          </a:xfrm>
          <a:prstGeom prst="rect">
            <a:avLst/>
          </a:prstGeom>
          <a:noFill/>
        </p:spPr>
        <p:txBody>
          <a:bodyPr wrap="square" rtlCol="0" anchor="t">
            <a:spAutoFit/>
          </a:bodyPr>
          <a:p>
            <a:r>
              <a:rPr lang="fr-FR" altLang="en-US" sz="4000">
                <a:sym typeface="+mn-ea"/>
              </a:rPr>
              <a:t>Patrick Manson</a:t>
            </a:r>
            <a:endParaRPr lang="fr-FR" altLang="en-US" sz="4000">
              <a:sym typeface="+mn-ea"/>
            </a:endParaRPr>
          </a:p>
          <a:p>
            <a:r>
              <a:rPr lang="fr-FR" altLang="en-US" sz="4000">
                <a:sym typeface="+mn-ea"/>
              </a:rPr>
              <a:t>medecin pritanique </a:t>
            </a:r>
            <a:r>
              <a:rPr lang="fr-FR" altLang="en-US">
                <a:sym typeface="+mn-ea"/>
              </a:rPr>
              <a:t> </a:t>
            </a:r>
            <a:endParaRPr lang="fr-FR"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Espace réservé du contenu 3"/>
          <p:cNvPicPr>
            <a:picLocks noChangeAspect="1"/>
          </p:cNvPicPr>
          <p:nvPr>
            <p:ph idx="1"/>
          </p:nvPr>
        </p:nvPicPr>
        <p:blipFill>
          <a:blip r:embed="rId1"/>
          <a:stretch>
            <a:fillRect/>
          </a:stretch>
        </p:blipFill>
        <p:spPr>
          <a:xfrm>
            <a:off x="1183640" y="864235"/>
            <a:ext cx="9707245" cy="454152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 name="Zone de texte 106"/>
          <p:cNvSpPr txBox="1"/>
          <p:nvPr/>
        </p:nvSpPr>
        <p:spPr>
          <a:xfrm>
            <a:off x="1066165" y="1344930"/>
            <a:ext cx="9387205" cy="4092575"/>
          </a:xfrm>
          <a:prstGeom prst="rect">
            <a:avLst/>
          </a:prstGeom>
          <a:noFill/>
          <a:ln w="9525">
            <a:noFill/>
          </a:ln>
        </p:spPr>
        <p:txBody>
          <a:bodyPr wrap="square">
            <a:spAutoFit/>
          </a:bodyPr>
          <a:p>
            <a:pPr indent="0" algn="ctr"/>
            <a:r>
              <a:rPr lang="en-US" sz="3600" b="1">
                <a:latin typeface="Times New Roman" panose="02020603050405020304" charset="0"/>
                <a:cs typeface="Calibri" panose="020F0502020204030204" charset="0"/>
              </a:rPr>
              <a:t>Prophylaxie</a:t>
            </a:r>
            <a:endParaRPr lang="en-US" b="1">
              <a:latin typeface="Times New Roman" panose="02020603050405020304" charset="0"/>
              <a:cs typeface="Calibri" panose="020F0502020204030204" charset="0"/>
            </a:endParaRPr>
          </a:p>
          <a:p>
            <a:pPr marL="285750" indent="-285750" algn="just">
              <a:buFont typeface="Wingdings" panose="05000000000000000000" charset="0"/>
              <a:buChar char="Ø"/>
            </a:pPr>
            <a:r>
              <a:rPr lang="en-US" sz="3200" b="0">
                <a:latin typeface="Times New Roman" panose="02020603050405020304" charset="0"/>
                <a:cs typeface="Calibri" panose="020F0502020204030204" charset="0"/>
              </a:rPr>
              <a:t>Lutte contre les mollusques.</a:t>
            </a:r>
            <a:endParaRPr lang="en-US" sz="3200" b="0">
              <a:latin typeface="Times New Roman" panose="02020603050405020304" charset="0"/>
              <a:cs typeface="Calibri" panose="020F0502020204030204" charset="0"/>
            </a:endParaRPr>
          </a:p>
          <a:p>
            <a:pPr marL="285750" indent="-285750" algn="just">
              <a:buFont typeface="Wingdings" panose="05000000000000000000" charset="0"/>
              <a:buChar char="Ø"/>
            </a:pPr>
            <a:r>
              <a:rPr lang="en-US" sz="3200" b="0">
                <a:latin typeface="Times New Roman" panose="02020603050405020304" charset="0"/>
                <a:cs typeface="Calibri" panose="020F0502020204030204" charset="0"/>
              </a:rPr>
              <a:t>éviter le contacte avec l’eau douce contaminée aux pieds nus.</a:t>
            </a:r>
            <a:endParaRPr lang="en-US" sz="3200" b="0">
              <a:latin typeface="Times New Roman" panose="02020603050405020304" charset="0"/>
              <a:cs typeface="Calibri" panose="020F0502020204030204" charset="0"/>
            </a:endParaRPr>
          </a:p>
          <a:p>
            <a:pPr marL="285750" indent="-285750" algn="just">
              <a:buFont typeface="Wingdings" panose="05000000000000000000" charset="0"/>
              <a:buChar char="Ø"/>
            </a:pPr>
            <a:r>
              <a:rPr lang="en-US" sz="3200" b="0">
                <a:solidFill>
                  <a:srgbClr val="000000"/>
                </a:solidFill>
                <a:latin typeface="Times New Roman" panose="02020603050405020304" charset="0"/>
                <a:cs typeface="Calibri" panose="020F0502020204030204" charset="0"/>
              </a:rPr>
              <a:t>L'émission des urines et des selles dans des latrines réduit le risque d'infection.</a:t>
            </a:r>
            <a:endParaRPr lang="en-US" sz="3200" b="0">
              <a:solidFill>
                <a:srgbClr val="000000"/>
              </a:solidFill>
              <a:latin typeface="Times New Roman" panose="02020603050405020304" charset="0"/>
              <a:cs typeface="Calibri" panose="020F0502020204030204" charset="0"/>
            </a:endParaRPr>
          </a:p>
          <a:p>
            <a:pPr marL="285750" indent="-285750" algn="just">
              <a:buFont typeface="Wingdings" panose="05000000000000000000" charset="0"/>
              <a:buChar char="Ø"/>
            </a:pPr>
            <a:r>
              <a:rPr lang="en-US" sz="3200" b="0">
                <a:solidFill>
                  <a:srgbClr val="000000"/>
                </a:solidFill>
                <a:latin typeface="Times New Roman" panose="02020603050405020304" charset="0"/>
                <a:cs typeface="Calibri" panose="020F0502020204030204" charset="0"/>
              </a:rPr>
              <a:t>traitement de masse (usage de Praziquentel dans les zones d’endémies).</a:t>
            </a:r>
            <a:r>
              <a:rPr lang="en-US" sz="3200" b="0" i="1">
                <a:latin typeface="Times New Roman" panose="02020603050405020304" charset="0"/>
                <a:cs typeface="Calibri" panose="020F0502020204030204" charset="0"/>
              </a:rPr>
              <a:t> </a:t>
            </a:r>
            <a:endParaRPr lang="fr-FR" altLang="en-US" sz="3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630555" y="2039620"/>
            <a:ext cx="10513060" cy="2784475"/>
          </a:xfrm>
          <a:prstGeom prst="rect">
            <a:avLst/>
          </a:prstGeom>
          <a:noFill/>
        </p:spPr>
        <p:txBody>
          <a:bodyPr wrap="square" rtlCol="0" anchor="t">
            <a:spAutoFit/>
          </a:bodyPr>
          <a:p>
            <a:pPr marL="342900" indent="-342900">
              <a:buFont typeface="Wingdings" panose="05000000000000000000" charset="0"/>
              <a:buChar char="ü"/>
            </a:pPr>
            <a:r>
              <a:rPr lang="fr-FR" altLang="en-US" sz="2500"/>
              <a:t>Les deux  vaccins efficaces contre les schistosomoses datent de 1960 et 1975 ; </a:t>
            </a:r>
            <a:endParaRPr lang="fr-FR" altLang="en-US" sz="2500"/>
          </a:p>
          <a:p>
            <a:pPr marL="342900" indent="-342900">
              <a:buFont typeface="Wingdings" panose="05000000000000000000" charset="0"/>
              <a:buChar char="ü"/>
            </a:pPr>
            <a:r>
              <a:rPr lang="fr-FR" altLang="en-US" sz="2500"/>
              <a:t> chez les bovins atteints de S. bovis. </a:t>
            </a:r>
            <a:endParaRPr lang="fr-FR" altLang="en-US" sz="2500"/>
          </a:p>
          <a:p>
            <a:pPr marL="342900" indent="-342900">
              <a:buFont typeface="Wingdings" panose="05000000000000000000" charset="0"/>
              <a:buChar char="ü"/>
            </a:pPr>
            <a:r>
              <a:rPr lang="fr-FR" altLang="en-US" sz="2500"/>
              <a:t> le Sh28GST, est cloné à partir de l’ADNc de </a:t>
            </a:r>
            <a:r>
              <a:rPr lang="fr-FR" altLang="en-US" sz="2500" i="1"/>
              <a:t>Schistosoma haematobium</a:t>
            </a:r>
            <a:r>
              <a:rPr lang="fr-FR" altLang="en-US" sz="2500"/>
              <a:t>. </a:t>
            </a:r>
            <a:endParaRPr lang="fr-FR" altLang="en-US" sz="2500"/>
          </a:p>
          <a:p>
            <a:pPr marL="342900" indent="-342900">
              <a:buFont typeface="Wingdings" panose="05000000000000000000" charset="0"/>
              <a:buChar char="ü"/>
            </a:pPr>
            <a:r>
              <a:rPr lang="fr-FR" altLang="en-US" sz="2500"/>
              <a:t>C’est un vaccin thérapeutique estampillé Bilhvax® depuis 1998 et reconnu par la CEE et l'OMS grâce aux résultats positifs des essais thérapeutiques multicentriques en Afrique. Malheureusement, il n’est pas disponible pour le grand public.</a:t>
            </a:r>
            <a:endParaRPr lang="fr-FR" altLang="en-US" sz="2500"/>
          </a:p>
        </p:txBody>
      </p:sp>
      <p:sp>
        <p:nvSpPr>
          <p:cNvPr id="5" name="Zone de texte 4"/>
          <p:cNvSpPr txBox="1"/>
          <p:nvPr/>
        </p:nvSpPr>
        <p:spPr>
          <a:xfrm>
            <a:off x="2759710" y="1216025"/>
            <a:ext cx="5289550" cy="5530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p>
            <a:r>
              <a:rPr lang="fr-FR" altLang="en-US" sz="3000">
                <a:sym typeface="+mn-ea"/>
              </a:rPr>
              <a:t>LE VACCIN ANTI SCHISTOSOMIEN</a:t>
            </a:r>
            <a:endParaRPr lang="fr-FR" altLang="en-US" sz="3000"/>
          </a:p>
        </p:txBody>
      </p:sp>
      <p:pic>
        <p:nvPicPr>
          <p:cNvPr id="115" name="Espace réservé du contenu 114"/>
          <p:cNvPicPr>
            <a:picLocks noChangeAspect="1"/>
          </p:cNvPicPr>
          <p:nvPr>
            <p:ph idx="1"/>
          </p:nvPr>
        </p:nvPicPr>
        <p:blipFill>
          <a:blip r:embed="rId1"/>
          <a:stretch>
            <a:fillRect/>
          </a:stretch>
        </p:blipFill>
        <p:spPr>
          <a:xfrm>
            <a:off x="8493760" y="4570730"/>
            <a:ext cx="2447925" cy="186690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Zone de texte 102"/>
          <p:cNvSpPr txBox="1"/>
          <p:nvPr/>
        </p:nvSpPr>
        <p:spPr>
          <a:xfrm>
            <a:off x="257810" y="2372995"/>
            <a:ext cx="11479530" cy="2861310"/>
          </a:xfrm>
          <a:prstGeom prst="rect">
            <a:avLst/>
          </a:prstGeom>
          <a:noFill/>
          <a:ln w="9525">
            <a:noFill/>
          </a:ln>
        </p:spPr>
        <p:txBody>
          <a:bodyPr wrap="square">
            <a:spAutoFit/>
          </a:bodyPr>
          <a:p>
            <a:pPr marL="228600" indent="-228600" algn="just"/>
            <a:r>
              <a:rPr lang="en-US" sz="3600" b="0">
                <a:latin typeface="Times New Roman" panose="02020603050405020304" charset="0"/>
                <a:cs typeface="Calibri" panose="020F0502020204030204" charset="0"/>
              </a:rPr>
              <a:t>Bilharziose r</a:t>
            </a:r>
            <a:r>
              <a:rPr lang="fr-FR" altLang="en-US" sz="3600" b="0">
                <a:latin typeface="Times New Roman" panose="02020603050405020304" charset="0"/>
                <a:cs typeface="Calibri" panose="020F0502020204030204" charset="0"/>
              </a:rPr>
              <a:t>é</a:t>
            </a:r>
            <a:r>
              <a:rPr lang="en-US" sz="3600" b="0">
                <a:latin typeface="Times New Roman" panose="02020603050405020304" charset="0"/>
                <a:cs typeface="Calibri" panose="020F0502020204030204" charset="0"/>
              </a:rPr>
              <a:t>ctale ou intestinal provoquée par </a:t>
            </a:r>
            <a:r>
              <a:rPr lang="en-US" sz="3600" b="0" i="1">
                <a:latin typeface="Times New Roman" panose="02020603050405020304" charset="0"/>
                <a:cs typeface="Calibri" panose="020F0502020204030204" charset="0"/>
              </a:rPr>
              <a:t>Schistosoma</a:t>
            </a:r>
            <a:r>
              <a:rPr lang="en-US" sz="3600" b="0">
                <a:latin typeface="Times New Roman" panose="02020603050405020304" charset="0"/>
                <a:cs typeface="Calibri" panose="020F0502020204030204" charset="0"/>
              </a:rPr>
              <a:t> </a:t>
            </a:r>
            <a:r>
              <a:rPr lang="en-US" sz="3600" b="0" i="1">
                <a:latin typeface="Times New Roman" panose="02020603050405020304" charset="0"/>
                <a:cs typeface="Calibri" panose="020F0502020204030204" charset="0"/>
              </a:rPr>
              <a:t>mansoni</a:t>
            </a:r>
            <a:r>
              <a:rPr lang="en-US" sz="3600" b="0">
                <a:latin typeface="Times New Roman" panose="02020603050405020304" charset="0"/>
                <a:cs typeface="Calibri" panose="020F0502020204030204" charset="0"/>
              </a:rPr>
              <a:t> , fréquente au Brésil, Venezuela, en Egypte, Afrique sub-saharienne, Madagascar, Yémen, et Arabie Saoudite.</a:t>
            </a:r>
            <a:endParaRPr lang="en-US" sz="3600" b="1">
              <a:latin typeface="Times New Roman" panose="02020603050405020304" charset="0"/>
              <a:cs typeface="Calibri" panose="020F0502020204030204" charset="0"/>
            </a:endParaRPr>
          </a:p>
          <a:p>
            <a:endParaRPr lang="fr-FR" altLang="en-US" sz="3600"/>
          </a:p>
        </p:txBody>
      </p:sp>
      <p:sp>
        <p:nvSpPr>
          <p:cNvPr id="2" name="Zone de texte 1"/>
          <p:cNvSpPr txBox="1"/>
          <p:nvPr/>
        </p:nvSpPr>
        <p:spPr>
          <a:xfrm>
            <a:off x="4222750" y="1269365"/>
            <a:ext cx="2066290" cy="629920"/>
          </a:xfrm>
          <a:prstGeom prst="rect">
            <a:avLst/>
          </a:prstGeom>
          <a:noFill/>
        </p:spPr>
        <p:txBody>
          <a:bodyPr wrap="none" rtlCol="0" anchor="t">
            <a:spAutoFit/>
          </a:bodyPr>
          <a:p>
            <a:r>
              <a:rPr lang="en-US" b="1">
                <a:latin typeface="Times New Roman" panose="02020603050405020304" charset="0"/>
                <a:cs typeface="Calibri" panose="020F0502020204030204" charset="0"/>
                <a:sym typeface="+mn-ea"/>
              </a:rPr>
              <a:t> </a:t>
            </a:r>
            <a:r>
              <a:rPr lang="fr-FR" altLang="en-US" sz="3500" b="1">
                <a:latin typeface="Times New Roman" panose="02020603050405020304" charset="0"/>
                <a:cs typeface="Calibri" panose="020F0502020204030204" charset="0"/>
                <a:sym typeface="+mn-ea"/>
              </a:rPr>
              <a:t>définition</a:t>
            </a:r>
            <a:endParaRPr lang="fr-FR" altLang="en-US" sz="3500" b="1">
              <a:solidFill>
                <a:srgbClr val="0070C0"/>
              </a:solidFill>
              <a:latin typeface="Times New Roman" panose="02020603050405020304" charset="0"/>
              <a:cs typeface="Calibri" panose="020F0502020204030204"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527050" y="986790"/>
            <a:ext cx="11053445" cy="5169535"/>
          </a:xfrm>
          <a:prstGeom prst="rect">
            <a:avLst/>
          </a:prstGeom>
          <a:noFill/>
        </p:spPr>
        <p:txBody>
          <a:bodyPr wrap="square" rtlCol="0" anchor="t">
            <a:spAutoFit/>
          </a:bodyPr>
          <a:p>
            <a:pPr marL="228600" indent="-228600"/>
            <a:r>
              <a:rPr lang="en-US" b="1">
                <a:latin typeface="Symbol" panose="05050102010706020507" charset="0"/>
                <a:cs typeface="Calibri" panose="020F0502020204030204" charset="0"/>
                <a:sym typeface="+mn-ea"/>
              </a:rPr>
              <a:t>· </a:t>
            </a:r>
            <a:r>
              <a:rPr lang="en-US" sz="2400" b="1">
                <a:latin typeface="Times New Roman" panose="02020603050405020304" charset="0"/>
                <a:cs typeface="Calibri" panose="020F0502020204030204" charset="0"/>
                <a:sym typeface="+mn-ea"/>
              </a:rPr>
              <a:t>Le male  </a:t>
            </a:r>
            <a:r>
              <a:rPr lang="en-US" sz="2400">
                <a:latin typeface="Times New Roman" panose="02020603050405020304" charset="0"/>
                <a:cs typeface="Calibri" panose="020F0502020204030204" charset="0"/>
                <a:sym typeface="+mn-ea"/>
              </a:rPr>
              <a:t>-blanc, mesure 6 à 9 mm de long sur 1 mm de large.- le corps est plat, de forme cylindrique s</a:t>
            </a:r>
            <a:r>
              <a:rPr lang="fr-FR" altLang="en-US" sz="2400">
                <a:latin typeface="Times New Roman" panose="02020603050405020304" charset="0"/>
                <a:cs typeface="Calibri" panose="020F0502020204030204" charset="0"/>
                <a:sym typeface="+mn-ea"/>
              </a:rPr>
              <a:t>’</a:t>
            </a:r>
            <a:r>
              <a:rPr lang="en-US" sz="2400">
                <a:latin typeface="Times New Roman" panose="02020603050405020304" charset="0"/>
                <a:cs typeface="Calibri" panose="020F0502020204030204" charset="0"/>
                <a:sym typeface="+mn-ea"/>
              </a:rPr>
              <a:t>enroulent pour former le canal gynécophore dans lequel est logée la femelle.-possède 8 testicules.-le tube digestif se divise en deux branches se soudent et donnent un caecum unique plus long que celui de </a:t>
            </a:r>
            <a:r>
              <a:rPr lang="en-US" sz="2400" i="1">
                <a:latin typeface="Times New Roman" panose="02020603050405020304" charset="0"/>
                <a:cs typeface="Calibri" panose="020F0502020204030204" charset="0"/>
                <a:sym typeface="+mn-ea"/>
              </a:rPr>
              <a:t>S</a:t>
            </a:r>
            <a:r>
              <a:rPr lang="en-US" sz="2400">
                <a:latin typeface="Times New Roman" panose="02020603050405020304" charset="0"/>
                <a:cs typeface="Calibri" panose="020F0502020204030204" charset="0"/>
                <a:sym typeface="+mn-ea"/>
              </a:rPr>
              <a:t>.</a:t>
            </a:r>
            <a:r>
              <a:rPr lang="en-US" sz="2400" i="1">
                <a:latin typeface="Times New Roman" panose="02020603050405020304" charset="0"/>
                <a:cs typeface="Calibri" panose="020F0502020204030204" charset="0"/>
                <a:sym typeface="+mn-ea"/>
              </a:rPr>
              <a:t>haematobium</a:t>
            </a:r>
            <a:r>
              <a:rPr lang="en-US" sz="2400">
                <a:latin typeface="Times New Roman" panose="02020603050405020304" charset="0"/>
                <a:cs typeface="Calibri" panose="020F0502020204030204" charset="0"/>
                <a:sym typeface="+mn-ea"/>
              </a:rPr>
              <a:t>.</a:t>
            </a:r>
            <a:r>
              <a:rPr lang="en-US" sz="2400" b="1">
                <a:latin typeface="Symbol" panose="05050102010706020507" charset="0"/>
                <a:cs typeface="Calibri" panose="020F0502020204030204" charset="0"/>
                <a:sym typeface="+mn-ea"/>
              </a:rPr>
              <a:t>· </a:t>
            </a:r>
            <a:r>
              <a:rPr lang="en-US" sz="2400" b="1">
                <a:latin typeface="Times New Roman" panose="02020603050405020304" charset="0"/>
                <a:cs typeface="Calibri" panose="020F0502020204030204" charset="0"/>
                <a:sym typeface="+mn-ea"/>
              </a:rPr>
              <a:t>La femelle </a:t>
            </a:r>
            <a:r>
              <a:rPr lang="en-US" sz="2400">
                <a:latin typeface="Times New Roman" panose="02020603050405020304" charset="0"/>
                <a:cs typeface="Calibri" panose="020F0502020204030204" charset="0"/>
                <a:sym typeface="+mn-ea"/>
              </a:rPr>
              <a:t>- Caractérisée par la présence des glandes vitellogènes.- L’ovaire est médiane proche de la jonction de l’intestin.- L’utérus est court et ne présente qu’un seul œuf.</a:t>
            </a:r>
            <a:r>
              <a:rPr lang="en-US" sz="2400" b="1">
                <a:latin typeface="Symbol" panose="05050102010706020507" charset="0"/>
                <a:cs typeface="Calibri" panose="020F0502020204030204" charset="0"/>
                <a:sym typeface="+mn-ea"/>
              </a:rPr>
              <a:t>· </a:t>
            </a:r>
            <a:r>
              <a:rPr lang="en-US" sz="2400" b="1">
                <a:latin typeface="Times New Roman" panose="02020603050405020304" charset="0"/>
                <a:cs typeface="Calibri" panose="020F0502020204030204" charset="0"/>
                <a:sym typeface="+mn-ea"/>
              </a:rPr>
              <a:t>Génome</a:t>
            </a:r>
            <a:r>
              <a:rPr lang="en-US" sz="2400">
                <a:latin typeface="Times New Roman" panose="02020603050405020304" charset="0"/>
                <a:cs typeface="Calibri" panose="020F0502020204030204" charset="0"/>
                <a:sym typeface="+mn-ea"/>
              </a:rPr>
              <a:t> </a:t>
            </a:r>
            <a:r>
              <a:rPr lang="en-US" sz="2400" b="1">
                <a:latin typeface="Times New Roman" panose="02020603050405020304" charset="0"/>
                <a:cs typeface="Calibri" panose="020F0502020204030204" charset="0"/>
                <a:sym typeface="+mn-ea"/>
              </a:rPr>
              <a:t>:</a:t>
            </a:r>
            <a:r>
              <a:rPr lang="en-US" sz="2400">
                <a:latin typeface="Times New Roman" panose="02020603050405020304" charset="0"/>
                <a:cs typeface="Calibri" panose="020F0502020204030204" charset="0"/>
                <a:sym typeface="+mn-ea"/>
              </a:rPr>
              <a:t> possède 8 paires de chromosomes (2n=16), 7 somatique et 1 sexuel, la femelle est hétérogamétique (ZW) et le mâle est homogamétique (ZZ).</a:t>
            </a:r>
            <a:endParaRPr lang="fr-FR" altLang="en-US" sz="2400"/>
          </a:p>
        </p:txBody>
      </p:sp>
      <p:sp>
        <p:nvSpPr>
          <p:cNvPr id="2" name="Zone de texte 1"/>
          <p:cNvSpPr txBox="1"/>
          <p:nvPr/>
        </p:nvSpPr>
        <p:spPr>
          <a:xfrm>
            <a:off x="1499870" y="429260"/>
            <a:ext cx="2278380" cy="553085"/>
          </a:xfrm>
          <a:prstGeom prst="rect">
            <a:avLst/>
          </a:prstGeom>
          <a:noFill/>
        </p:spPr>
        <p:txBody>
          <a:bodyPr wrap="none" rtlCol="0">
            <a:spAutoFit/>
          </a:bodyPr>
          <a:p>
            <a:pPr algn="l"/>
            <a:r>
              <a:rPr lang="en-US" sz="3000" b="1">
                <a:latin typeface="Times New Roman" panose="02020603050405020304" charset="0"/>
                <a:cs typeface="Calibri" panose="020F0502020204030204" charset="0"/>
                <a:sym typeface="+mn-ea"/>
              </a:rPr>
              <a:t>Morphologie</a:t>
            </a:r>
            <a:endParaRPr lang="fr-FR" altLang="en-US"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re 4"/>
          <p:cNvSpPr>
            <a:spLocks noGrp="1"/>
          </p:cNvSpPr>
          <p:nvPr>
            <p:ph type="title"/>
          </p:nvPr>
        </p:nvSpPr>
        <p:spPr>
          <a:xfrm>
            <a:off x="1067435" y="279400"/>
            <a:ext cx="3328670" cy="1325880"/>
          </a:xfrm>
        </p:spPr>
        <p:txBody>
          <a:bodyPr/>
          <a:p>
            <a:r>
              <a:rPr lang="fr-FR" altLang="en-US" b="1"/>
              <a:t>Morphologie</a:t>
            </a:r>
            <a:r>
              <a:rPr lang="fr-FR" altLang="en-US"/>
              <a:t> </a:t>
            </a:r>
            <a:endParaRPr lang="fr-FR" altLang="en-US"/>
          </a:p>
        </p:txBody>
      </p:sp>
      <p:pic>
        <p:nvPicPr>
          <p:cNvPr id="4" name="Espace réservé du contenu 3"/>
          <p:cNvPicPr>
            <a:picLocks noChangeAspect="1"/>
          </p:cNvPicPr>
          <p:nvPr>
            <p:ph idx="1"/>
          </p:nvPr>
        </p:nvPicPr>
        <p:blipFill>
          <a:blip r:embed="rId1"/>
          <a:stretch>
            <a:fillRect/>
          </a:stretch>
        </p:blipFill>
        <p:spPr>
          <a:xfrm>
            <a:off x="2441575" y="1252855"/>
            <a:ext cx="7536815" cy="48380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4" name="Espace réservé du contenu 103"/>
          <p:cNvPicPr>
            <a:picLocks noChangeAspect="1"/>
          </p:cNvPicPr>
          <p:nvPr>
            <p:ph idx="1"/>
          </p:nvPr>
        </p:nvPicPr>
        <p:blipFill>
          <a:blip r:embed="rId1"/>
          <a:srcRect l="5569" t="7610"/>
          <a:stretch>
            <a:fillRect/>
          </a:stretch>
        </p:blipFill>
        <p:spPr>
          <a:xfrm>
            <a:off x="2689225" y="967105"/>
            <a:ext cx="6794500" cy="515239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Espace réservé du contenu 3"/>
          <p:cNvPicPr>
            <a:picLocks noChangeAspect="1"/>
          </p:cNvPicPr>
          <p:nvPr>
            <p:ph idx="1"/>
          </p:nvPr>
        </p:nvPicPr>
        <p:blipFill>
          <a:blip r:embed="rId1"/>
          <a:stretch>
            <a:fillRect/>
          </a:stretch>
        </p:blipFill>
        <p:spPr>
          <a:xfrm>
            <a:off x="838200" y="1282700"/>
            <a:ext cx="10944225" cy="39617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re 4"/>
          <p:cNvSpPr>
            <a:spLocks noGrp="1"/>
          </p:cNvSpPr>
          <p:nvPr>
            <p:ph type="title"/>
          </p:nvPr>
        </p:nvSpPr>
        <p:spPr>
          <a:xfrm>
            <a:off x="838200" y="365125"/>
            <a:ext cx="1452880" cy="1325880"/>
          </a:xfrm>
        </p:spPr>
        <p:txBody>
          <a:bodyPr/>
          <a:p>
            <a:r>
              <a:rPr lang="fr-FR" altLang="en-US"/>
              <a:t>MEB </a:t>
            </a:r>
            <a:endParaRPr lang="fr-FR" altLang="en-US"/>
          </a:p>
        </p:txBody>
      </p:sp>
      <p:pic>
        <p:nvPicPr>
          <p:cNvPr id="117" name="Espace réservé du contenu 116"/>
          <p:cNvPicPr>
            <a:picLocks noChangeAspect="1"/>
          </p:cNvPicPr>
          <p:nvPr>
            <p:ph idx="1"/>
          </p:nvPr>
        </p:nvPicPr>
        <p:blipFill>
          <a:blip r:embed="rId1"/>
          <a:stretch>
            <a:fillRect/>
          </a:stretch>
        </p:blipFill>
        <p:spPr>
          <a:xfrm>
            <a:off x="3752215" y="88900"/>
            <a:ext cx="8022590" cy="5482590"/>
          </a:xfrm>
          <a:prstGeom prst="rect">
            <a:avLst/>
          </a:prstGeom>
          <a:noFill/>
          <a:ln w="9525">
            <a:noFill/>
          </a:ln>
        </p:spPr>
      </p:pic>
      <p:sp>
        <p:nvSpPr>
          <p:cNvPr id="7" name="Zone de texte 6"/>
          <p:cNvSpPr txBox="1"/>
          <p:nvPr/>
        </p:nvSpPr>
        <p:spPr>
          <a:xfrm>
            <a:off x="838200" y="5672455"/>
            <a:ext cx="10784840" cy="783590"/>
          </a:xfrm>
          <a:prstGeom prst="rect">
            <a:avLst/>
          </a:prstGeom>
          <a:noFill/>
        </p:spPr>
        <p:txBody>
          <a:bodyPr wrap="square" rtlCol="0" anchor="t">
            <a:spAutoFit/>
          </a:bodyPr>
          <a:p>
            <a:r>
              <a:rPr lang="fr-FR" altLang="en-US" sz="1500"/>
              <a:t>A) Male with presence of oral sucker (os), ventral sucker (vs) and gynecophoral canal (gc). B) Distribution of the tubercles (tu) along the body and sensory papillae (open arrows). C) Caudal portion of the male worm. D) Tubercle detail with spines (sp). E) Female with presence of oral sucker (os) and ventral sucker (vs). F) Smooth body of female without tubercles. G) Caudal portion of the female worm.</a:t>
            </a:r>
            <a:endParaRPr lang="fr-FR" altLang="en-US" sz="150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3867</Words>
  <Application>WPS Presentation</Application>
  <PresentationFormat>Grand écran</PresentationFormat>
  <Paragraphs>124</Paragraphs>
  <Slides>32</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32</vt:i4>
      </vt:variant>
    </vt:vector>
  </HeadingPairs>
  <TitlesOfParts>
    <vt:vector size="45" baseType="lpstr">
      <vt:lpstr>Arial</vt:lpstr>
      <vt:lpstr>SimSun</vt:lpstr>
      <vt:lpstr>Wingdings</vt:lpstr>
      <vt:lpstr>Times New Roman</vt:lpstr>
      <vt:lpstr>Calibri</vt:lpstr>
      <vt:lpstr>Symbol</vt:lpstr>
      <vt:lpstr>Microsoft YaHei</vt:lpstr>
      <vt:lpstr>Arial Unicode MS</vt:lpstr>
      <vt:lpstr>Calibri Light</vt:lpstr>
      <vt:lpstr>Wingdings</vt:lpstr>
      <vt:lpstr>Arial Black</vt:lpstr>
      <vt:lpstr>Algerian</vt:lpstr>
      <vt:lpstr>Thème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les oeufs de Schistosomes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Hote intermidiaire </vt:lpstr>
      <vt:lpstr>Géographie de B. glabrata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Trématodes</dc:title>
  <dc:creator>Admin</dc:creator>
  <cp:lastModifiedBy>Admin</cp:lastModifiedBy>
  <cp:revision>62</cp:revision>
  <dcterms:created xsi:type="dcterms:W3CDTF">2020-09-20T15:00:00Z</dcterms:created>
  <dcterms:modified xsi:type="dcterms:W3CDTF">2023-03-11T13:34:43Z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A38C1B7351E841BB90F34B67EBA27353</vt:lpwstr>
  </property>
  <property fmtid="{D5CDD505-2E9C-101B-9397-08002B2CF9AE}" pid="3" name="KSOProductBuildVer">
    <vt:lpwstr>1036-11.2.0.11486</vt:lpwstr>
  </property>
</Properties>
</file>