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9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D3163-662A-42C3-9474-262534BC2E4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CAE569-20F0-4643-A43F-2F13D4314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E8D9E9-8F6E-4B1C-BE60-07946FFBA8AC}"/>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5" name="Espace réservé du pied de page 4">
            <a:extLst>
              <a:ext uri="{FF2B5EF4-FFF2-40B4-BE49-F238E27FC236}">
                <a16:creationId xmlns:a16="http://schemas.microsoft.com/office/drawing/2014/main" id="{64303363-C22E-48B4-BA1C-18FA27CE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7C3A5A-1CEC-4081-9C24-3A352F8B5416}"/>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207907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D516B-629D-4A87-921D-D1B42E002ED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B5B636-A790-413A-83FF-6AC229B4A25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E3EB15-0958-4065-A4C7-3DF1EE715708}"/>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5" name="Espace réservé du pied de page 4">
            <a:extLst>
              <a:ext uri="{FF2B5EF4-FFF2-40B4-BE49-F238E27FC236}">
                <a16:creationId xmlns:a16="http://schemas.microsoft.com/office/drawing/2014/main" id="{5329A1F6-892A-4470-9E50-4C64821DD9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4AA499-33B1-4407-944C-52E495AC4F6F}"/>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338489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613DF0D-0180-45CB-B075-80B1810902D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3229145-D627-4DEB-B097-4338E5E159A4}"/>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B79157-7CCB-459F-8915-EBB47D04F825}"/>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5" name="Espace réservé du pied de page 4">
            <a:extLst>
              <a:ext uri="{FF2B5EF4-FFF2-40B4-BE49-F238E27FC236}">
                <a16:creationId xmlns:a16="http://schemas.microsoft.com/office/drawing/2014/main" id="{B2208DBB-3992-4D52-A29C-B7520CFBCB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6DDCA8-41D6-4536-9911-3D772AD16AE6}"/>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39492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7252C4-A9C6-4329-B1D5-09B1107137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F5DFC95-743D-4F65-B3C5-B9029744B66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1AAD60-3DC9-4ED2-8E8D-C12BA18E66B0}"/>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5" name="Espace réservé du pied de page 4">
            <a:extLst>
              <a:ext uri="{FF2B5EF4-FFF2-40B4-BE49-F238E27FC236}">
                <a16:creationId xmlns:a16="http://schemas.microsoft.com/office/drawing/2014/main" id="{C1DBB083-465A-40FB-BAB2-4398F258BE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695A6C-55DA-402B-8EAA-2BE4C355542D}"/>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87077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9C241-C0DE-41F4-8197-7A2673C1A30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DFF2717-092A-40E9-8240-307F860B8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2FA9F4C-7069-4AB0-A4A4-2AC687E41F5A}"/>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5" name="Espace réservé du pied de page 4">
            <a:extLst>
              <a:ext uri="{FF2B5EF4-FFF2-40B4-BE49-F238E27FC236}">
                <a16:creationId xmlns:a16="http://schemas.microsoft.com/office/drawing/2014/main" id="{019EADE5-1DBD-4424-AAC9-07B1DE5C89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92E1B0-2547-4445-AD3B-B066A270A8A8}"/>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393606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5BB59-0D53-4734-A554-DC406446FA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A3ADD3-975D-49B3-A648-FC500F9CEF6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206E06E-B1CD-42DD-AF9B-A3816E165F0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BF99215-7AD6-40DF-8AAA-E55D69489602}"/>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6" name="Espace réservé du pied de page 5">
            <a:extLst>
              <a:ext uri="{FF2B5EF4-FFF2-40B4-BE49-F238E27FC236}">
                <a16:creationId xmlns:a16="http://schemas.microsoft.com/office/drawing/2014/main" id="{F8BB8D87-5A3E-43F0-8168-479E7DEEC6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20D200-1CFD-47EA-BF83-EC22CFA2AAE0}"/>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196299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1D189E-768D-4362-BE68-6B750C5E270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E0BE602-5BF1-4780-8F93-92E1367FD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7A19764-9F10-4228-93A9-2C76A24F211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162175-60CC-43F8-B621-D7E4FF5B98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90B3B9B-9F07-481B-8C3E-E99709C0C9D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2DAFEA9-9CAA-4B4B-B6C2-43C41CEC1E6B}"/>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8" name="Espace réservé du pied de page 7">
            <a:extLst>
              <a:ext uri="{FF2B5EF4-FFF2-40B4-BE49-F238E27FC236}">
                <a16:creationId xmlns:a16="http://schemas.microsoft.com/office/drawing/2014/main" id="{369845DD-49A7-4AF5-98EC-EED71550C84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EF52287-177C-440D-A7C0-D59BD661E69C}"/>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378496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0192A-590D-4597-909F-DB653D6CDB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A50DF6B-07D8-4FC1-8680-E2BBCC9C6788}"/>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4" name="Espace réservé du pied de page 3">
            <a:extLst>
              <a:ext uri="{FF2B5EF4-FFF2-40B4-BE49-F238E27FC236}">
                <a16:creationId xmlns:a16="http://schemas.microsoft.com/office/drawing/2014/main" id="{2B851DCC-0913-4198-822F-1145F2786DC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22C7219-E633-4B89-8355-BF934BF01CDD}"/>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370572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B83CCA-F4CA-4D74-9174-AE19EE5C3405}"/>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3" name="Espace réservé du pied de page 2">
            <a:extLst>
              <a:ext uri="{FF2B5EF4-FFF2-40B4-BE49-F238E27FC236}">
                <a16:creationId xmlns:a16="http://schemas.microsoft.com/office/drawing/2014/main" id="{423AF51C-2E86-4AF4-9932-8FC62B1DC2D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CC08717-6F1E-4FB9-B3C1-9E5B0667834B}"/>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133247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F8A60-9CAF-4525-BB8F-3FF24C9F4E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536AC66-18F3-4C8A-AFE0-C78617DF4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6BE891-571E-46CD-9031-6CED4B1B7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9898CF7-93A4-45D9-80A6-73523509006E}"/>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6" name="Espace réservé du pied de page 5">
            <a:extLst>
              <a:ext uri="{FF2B5EF4-FFF2-40B4-BE49-F238E27FC236}">
                <a16:creationId xmlns:a16="http://schemas.microsoft.com/office/drawing/2014/main" id="{0B53DDE1-E299-42B6-87A8-77A6A8403E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E7ACEB-83CA-4B1A-93DB-79152414A8FF}"/>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224570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E25F0-B379-4AFB-81D8-1B1128A06D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4E06767-3DAC-4C39-8CEE-9237BEAE5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9994DD5-9D39-44B7-A588-C2E37ED12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F894628-AB8F-435A-B18A-3FEFAE596836}"/>
              </a:ext>
            </a:extLst>
          </p:cNvPr>
          <p:cNvSpPr>
            <a:spLocks noGrp="1"/>
          </p:cNvSpPr>
          <p:nvPr>
            <p:ph type="dt" sz="half" idx="10"/>
          </p:nvPr>
        </p:nvSpPr>
        <p:spPr/>
        <p:txBody>
          <a:bodyPr/>
          <a:lstStyle/>
          <a:p>
            <a:fld id="{8750F763-5E15-4D75-817B-8F5F2DD10EE5}" type="datetimeFigureOut">
              <a:rPr lang="fr-FR" smtClean="0"/>
              <a:t>24/02/2024</a:t>
            </a:fld>
            <a:endParaRPr lang="fr-FR"/>
          </a:p>
        </p:txBody>
      </p:sp>
      <p:sp>
        <p:nvSpPr>
          <p:cNvPr id="6" name="Espace réservé du pied de page 5">
            <a:extLst>
              <a:ext uri="{FF2B5EF4-FFF2-40B4-BE49-F238E27FC236}">
                <a16:creationId xmlns:a16="http://schemas.microsoft.com/office/drawing/2014/main" id="{474CCDC4-D844-4CA4-8790-710C3FEE2D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83C983-826C-4C74-8837-EA163D974D42}"/>
              </a:ext>
            </a:extLst>
          </p:cNvPr>
          <p:cNvSpPr>
            <a:spLocks noGrp="1"/>
          </p:cNvSpPr>
          <p:nvPr>
            <p:ph type="sldNum" sz="quarter" idx="12"/>
          </p:nvPr>
        </p:nvSpPr>
        <p:spPr/>
        <p:txBody>
          <a:bodyPr/>
          <a:lstStyle/>
          <a:p>
            <a:fld id="{8D9DC33F-2852-40B4-B3F2-E808286870DF}" type="slidenum">
              <a:rPr lang="fr-FR" smtClean="0"/>
              <a:t>‹N°›</a:t>
            </a:fld>
            <a:endParaRPr lang="fr-FR"/>
          </a:p>
        </p:txBody>
      </p:sp>
    </p:spTree>
    <p:extLst>
      <p:ext uri="{BB962C8B-B14F-4D97-AF65-F5344CB8AC3E}">
        <p14:creationId xmlns:p14="http://schemas.microsoft.com/office/powerpoint/2010/main" val="426399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BA35B6D-45C9-4C95-9746-C129BC3390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1572F14-E624-4406-A958-92502FBEA7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66C39F-A769-4926-A637-0C1F7C55D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0F763-5E15-4D75-817B-8F5F2DD10EE5}" type="datetimeFigureOut">
              <a:rPr lang="fr-FR" smtClean="0"/>
              <a:t>24/02/2024</a:t>
            </a:fld>
            <a:endParaRPr lang="fr-FR"/>
          </a:p>
        </p:txBody>
      </p:sp>
      <p:sp>
        <p:nvSpPr>
          <p:cNvPr id="5" name="Espace réservé du pied de page 4">
            <a:extLst>
              <a:ext uri="{FF2B5EF4-FFF2-40B4-BE49-F238E27FC236}">
                <a16:creationId xmlns:a16="http://schemas.microsoft.com/office/drawing/2014/main" id="{F512D5D0-A1FB-454B-AE83-32AF11C2D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97D31AD-FD32-46A2-92CE-91C2A8EAF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DC33F-2852-40B4-B3F2-E808286870DF}" type="slidenum">
              <a:rPr lang="fr-FR" smtClean="0"/>
              <a:t>‹N°›</a:t>
            </a:fld>
            <a:endParaRPr lang="fr-FR"/>
          </a:p>
        </p:txBody>
      </p:sp>
    </p:spTree>
    <p:extLst>
      <p:ext uri="{BB962C8B-B14F-4D97-AF65-F5344CB8AC3E}">
        <p14:creationId xmlns:p14="http://schemas.microsoft.com/office/powerpoint/2010/main" val="237262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02086C1-71AB-4373-916E-BC77569C6DD4}"/>
              </a:ext>
            </a:extLst>
          </p:cNvPr>
          <p:cNvSpPr>
            <a:spLocks noGrp="1"/>
          </p:cNvSpPr>
          <p:nvPr>
            <p:ph type="subTitle" idx="1"/>
          </p:nvPr>
        </p:nvSpPr>
        <p:spPr/>
        <p:txBody>
          <a:bodyPr/>
          <a:lstStyle/>
          <a:p>
            <a:endParaRPr lang="fr-FR" dirty="0"/>
          </a:p>
        </p:txBody>
      </p:sp>
      <p:pic>
        <p:nvPicPr>
          <p:cNvPr id="2" name="Image 1">
            <a:extLst>
              <a:ext uri="{FF2B5EF4-FFF2-40B4-BE49-F238E27FC236}">
                <a16:creationId xmlns:a16="http://schemas.microsoft.com/office/drawing/2014/main" id="{B4E50353-512E-4DD9-B6B1-989182B8E87B}"/>
              </a:ext>
            </a:extLst>
          </p:cNvPr>
          <p:cNvPicPr>
            <a:picLocks noChangeAspect="1"/>
          </p:cNvPicPr>
          <p:nvPr/>
        </p:nvPicPr>
        <p:blipFill>
          <a:blip r:embed="rId2"/>
          <a:stretch>
            <a:fillRect/>
          </a:stretch>
        </p:blipFill>
        <p:spPr>
          <a:xfrm>
            <a:off x="132522" y="0"/>
            <a:ext cx="11714922" cy="6480313"/>
          </a:xfrm>
          <a:prstGeom prst="rect">
            <a:avLst/>
          </a:prstGeom>
        </p:spPr>
      </p:pic>
      <p:sp>
        <p:nvSpPr>
          <p:cNvPr id="4" name="Rectangle 3">
            <a:extLst>
              <a:ext uri="{FF2B5EF4-FFF2-40B4-BE49-F238E27FC236}">
                <a16:creationId xmlns:a16="http://schemas.microsoft.com/office/drawing/2014/main" id="{C9934167-CE4B-4A61-B439-0BD0F3E683C2}"/>
              </a:ext>
            </a:extLst>
          </p:cNvPr>
          <p:cNvSpPr/>
          <p:nvPr/>
        </p:nvSpPr>
        <p:spPr>
          <a:xfrm>
            <a:off x="3763617" y="3244334"/>
            <a:ext cx="2906835" cy="707886"/>
          </a:xfrm>
          <a:prstGeom prst="rect">
            <a:avLst/>
          </a:prstGeom>
        </p:spPr>
        <p:txBody>
          <a:bodyPr wrap="square">
            <a:spAutoFit/>
          </a:bodyPr>
          <a:lstStyle/>
          <a:p>
            <a:r>
              <a:rPr lang="fr-FR" sz="4000" dirty="0">
                <a:solidFill>
                  <a:schemeClr val="bg1"/>
                </a:solidFill>
              </a:rPr>
              <a:t>Bryophyte</a:t>
            </a:r>
          </a:p>
        </p:txBody>
      </p:sp>
    </p:spTree>
    <p:extLst>
      <p:ext uri="{BB962C8B-B14F-4D97-AF65-F5344CB8AC3E}">
        <p14:creationId xmlns:p14="http://schemas.microsoft.com/office/powerpoint/2010/main" val="345082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5750FC3-6328-4B41-837C-765B0E1BED42}"/>
              </a:ext>
            </a:extLst>
          </p:cNvPr>
          <p:cNvSpPr>
            <a:spLocks noGrp="1"/>
          </p:cNvSpPr>
          <p:nvPr>
            <p:ph idx="1"/>
          </p:nvPr>
        </p:nvSpPr>
        <p:spPr>
          <a:xfrm>
            <a:off x="838200" y="304800"/>
            <a:ext cx="10515600" cy="6334539"/>
          </a:xfrm>
        </p:spPr>
        <p:txBody>
          <a:bodyPr>
            <a:normAutofit fontScale="62500" lnSpcReduction="20000"/>
          </a:bodyPr>
          <a:lstStyle/>
          <a:p>
            <a:pPr marL="0" indent="0">
              <a:lnSpc>
                <a:spcPct val="170000"/>
              </a:lnSpc>
              <a:buNone/>
            </a:pPr>
            <a:r>
              <a:rPr lang="fr-FR" sz="3300" dirty="0">
                <a:latin typeface="Times New Roman" panose="02020603050405020304" pitchFamily="18" charset="0"/>
                <a:cs typeface="Times New Roman" panose="02020603050405020304" pitchFamily="18" charset="0"/>
              </a:rPr>
              <a:t>Chaque anthéridie a la forme d'une petite massue allongée implantée parmi des poils stériles blancs, les </a:t>
            </a:r>
            <a:r>
              <a:rPr lang="fr-FR" sz="3300" b="1" dirty="0">
                <a:latin typeface="Times New Roman" panose="02020603050405020304" pitchFamily="18" charset="0"/>
                <a:cs typeface="Times New Roman" panose="02020603050405020304" pitchFamily="18" charset="0"/>
              </a:rPr>
              <a:t>paraphyses</a:t>
            </a:r>
            <a:r>
              <a:rPr lang="fr-FR" sz="3300" dirty="0">
                <a:latin typeface="Times New Roman" panose="02020603050405020304" pitchFamily="18" charset="0"/>
                <a:cs typeface="Times New Roman" panose="02020603050405020304" pitchFamily="18" charset="0"/>
              </a:rPr>
              <a:t>. Des cellules internes de chaque anthéridie se transforment en gamètes mâles ou </a:t>
            </a:r>
            <a:r>
              <a:rPr lang="fr-FR" sz="3300" b="1" dirty="0">
                <a:latin typeface="Times New Roman" panose="02020603050405020304" pitchFamily="18" charset="0"/>
                <a:cs typeface="Times New Roman" panose="02020603050405020304" pitchFamily="18" charset="0"/>
              </a:rPr>
              <a:t>anthérozoïdes</a:t>
            </a:r>
            <a:r>
              <a:rPr lang="fr-FR" sz="3300" dirty="0">
                <a:latin typeface="Times New Roman" panose="02020603050405020304" pitchFamily="18" charset="0"/>
                <a:cs typeface="Times New Roman" panose="02020603050405020304" pitchFamily="18" charset="0"/>
              </a:rPr>
              <a:t>, équivalents des spermatozoïdes chez les animaux, de forme allongée et munis de deux flagelles mobiles. Ceux-ci permettent aux anthérozoïdes de nager dans un film d'eau vers les archégones en forme de bouteille au long col, également entourés de paraphyses et abritant en leur ventre un gros gamète femelle: l'</a:t>
            </a:r>
            <a:r>
              <a:rPr lang="fr-FR" sz="3300" b="1" dirty="0">
                <a:latin typeface="Times New Roman" panose="02020603050405020304" pitchFamily="18" charset="0"/>
                <a:cs typeface="Times New Roman" panose="02020603050405020304" pitchFamily="18" charset="0"/>
              </a:rPr>
              <a:t>o(v)</a:t>
            </a:r>
            <a:r>
              <a:rPr lang="fr-FR" sz="3300" b="1" dirty="0" err="1">
                <a:latin typeface="Times New Roman" panose="02020603050405020304" pitchFamily="18" charset="0"/>
                <a:cs typeface="Times New Roman" panose="02020603050405020304" pitchFamily="18" charset="0"/>
              </a:rPr>
              <a:t>osphère</a:t>
            </a:r>
            <a:r>
              <a:rPr lang="fr-FR" sz="3300" dirty="0">
                <a:latin typeface="Times New Roman" panose="02020603050405020304" pitchFamily="18" charset="0"/>
                <a:cs typeface="Times New Roman" panose="02020603050405020304" pitchFamily="18" charset="0"/>
              </a:rPr>
              <a:t>. Projetés au hasard par les gouttelettes d'eau de pluie puis pénétrant par le col de l'archégone, dont les cellules se sont décomposées en une sorte de glu transparente, les anthérozoïdes nagent jusqu'à l'o(v)</a:t>
            </a:r>
            <a:r>
              <a:rPr lang="fr-FR" sz="3300" dirty="0" err="1">
                <a:latin typeface="Times New Roman" panose="02020603050405020304" pitchFamily="18" charset="0"/>
                <a:cs typeface="Times New Roman" panose="02020603050405020304" pitchFamily="18" charset="0"/>
              </a:rPr>
              <a:t>osphère</a:t>
            </a:r>
            <a:r>
              <a:rPr lang="fr-FR" sz="3300" dirty="0">
                <a:latin typeface="Times New Roman" panose="02020603050405020304" pitchFamily="18" charset="0"/>
                <a:cs typeface="Times New Roman" panose="02020603050405020304" pitchFamily="18" charset="0"/>
              </a:rPr>
              <a:t> et l'un d'eux s'unit au gamète femelle. La fusion des noyaux (= la fécondation) transforme l'o(v)</a:t>
            </a:r>
            <a:r>
              <a:rPr lang="fr-FR" sz="3300" dirty="0" err="1">
                <a:latin typeface="Times New Roman" panose="02020603050405020304" pitchFamily="18" charset="0"/>
                <a:cs typeface="Times New Roman" panose="02020603050405020304" pitchFamily="18" charset="0"/>
              </a:rPr>
              <a:t>osphère</a:t>
            </a:r>
            <a:r>
              <a:rPr lang="fr-FR" sz="3300" dirty="0">
                <a:latin typeface="Times New Roman" panose="02020603050405020304" pitchFamily="18" charset="0"/>
                <a:cs typeface="Times New Roman" panose="02020603050405020304" pitchFamily="18" charset="0"/>
              </a:rPr>
              <a:t> en zygote, première cellule diploïde. Ce zygote se divise de nombreuses fois, tout en restant dans l'archégone, lui-même rattaché au gamétophyte, c'est-à-dire à la plante feuillée. </a:t>
            </a:r>
            <a:endParaRPr lang="fr-FR" dirty="0"/>
          </a:p>
        </p:txBody>
      </p:sp>
    </p:spTree>
    <p:extLst>
      <p:ext uri="{BB962C8B-B14F-4D97-AF65-F5344CB8AC3E}">
        <p14:creationId xmlns:p14="http://schemas.microsoft.com/office/powerpoint/2010/main" val="405385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FC0145-014D-4094-A105-ED8DF6DEC7FA}"/>
              </a:ext>
            </a:extLst>
          </p:cNvPr>
          <p:cNvSpPr>
            <a:spLocks noGrp="1"/>
          </p:cNvSpPr>
          <p:nvPr>
            <p:ph idx="1"/>
          </p:nvPr>
        </p:nvSpPr>
        <p:spPr/>
        <p:txBody>
          <a:bodyPr>
            <a:norm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Le développement de l'embryon finit par donner une longue soie terminée par une capsule recouverte d'une </a:t>
            </a:r>
            <a:r>
              <a:rPr lang="fr-FR" sz="1800" b="1" dirty="0">
                <a:latin typeface="Times New Roman" panose="02020603050405020304" pitchFamily="18" charset="0"/>
                <a:cs typeface="Times New Roman" panose="02020603050405020304" pitchFamily="18" charset="0"/>
              </a:rPr>
              <a:t>coiffe</a:t>
            </a:r>
            <a:r>
              <a:rPr lang="fr-FR" sz="1800" dirty="0">
                <a:latin typeface="Times New Roman" panose="02020603050405020304" pitchFamily="18" charset="0"/>
                <a:cs typeface="Times New Roman" panose="02020603050405020304" pitchFamily="18" charset="0"/>
              </a:rPr>
              <a:t> ou </a:t>
            </a:r>
            <a:r>
              <a:rPr lang="fr-FR" sz="1800" b="1" dirty="0">
                <a:latin typeface="Times New Roman" panose="02020603050405020304" pitchFamily="18" charset="0"/>
                <a:cs typeface="Times New Roman" panose="02020603050405020304" pitchFamily="18" charset="0"/>
              </a:rPr>
              <a:t>involucre</a:t>
            </a:r>
            <a:r>
              <a:rPr lang="fr-FR" sz="1800" dirty="0">
                <a:latin typeface="Times New Roman" panose="02020603050405020304" pitchFamily="18" charset="0"/>
                <a:cs typeface="Times New Roman" panose="02020603050405020304" pitchFamily="18" charset="0"/>
              </a:rPr>
              <a:t>: l'ensemble porte le nom de </a:t>
            </a:r>
            <a:r>
              <a:rPr lang="fr-FR" sz="1800" b="1" dirty="0">
                <a:latin typeface="Times New Roman" panose="02020603050405020304" pitchFamily="18" charset="0"/>
                <a:cs typeface="Times New Roman" panose="02020603050405020304" pitchFamily="18" charset="0"/>
              </a:rPr>
              <a:t>sporophyte</a:t>
            </a:r>
            <a:r>
              <a:rPr lang="fr-FR" sz="1800" dirty="0">
                <a:latin typeface="Times New Roman" panose="02020603050405020304" pitchFamily="18" charset="0"/>
                <a:cs typeface="Times New Roman" panose="02020603050405020304" pitchFamily="18" charset="0"/>
              </a:rPr>
              <a:t>, car il produira les spores, et est diploïde à l'exception de la coiffe. Au sein de la capsule se produit la méiose, responsable de la production de myriades de spores haploïdes. Celles-ci seront libérées et emportées par le vent lorsque l'</a:t>
            </a:r>
            <a:r>
              <a:rPr lang="fr-FR" sz="1800" b="1" dirty="0">
                <a:latin typeface="Times New Roman" panose="02020603050405020304" pitchFamily="18" charset="0"/>
                <a:cs typeface="Times New Roman" panose="02020603050405020304" pitchFamily="18" charset="0"/>
              </a:rPr>
              <a:t>opercule</a:t>
            </a:r>
            <a:r>
              <a:rPr lang="fr-FR" sz="1800" dirty="0">
                <a:latin typeface="Times New Roman" panose="02020603050405020304" pitchFamily="18" charset="0"/>
                <a:cs typeface="Times New Roman" panose="02020603050405020304" pitchFamily="18" charset="0"/>
              </a:rPr>
              <a:t> de la capsule s'ouvrira. En tombant sur la terre humide, chaque spore germe, se divise de nombreuses fois pour former un </a:t>
            </a:r>
            <a:r>
              <a:rPr lang="fr-FR" sz="1800" b="1" dirty="0">
                <a:latin typeface="Times New Roman" panose="02020603050405020304" pitchFamily="18" charset="0"/>
                <a:cs typeface="Times New Roman" panose="02020603050405020304" pitchFamily="18" charset="0"/>
              </a:rPr>
              <a:t>protonéma</a:t>
            </a:r>
            <a:r>
              <a:rPr lang="fr-FR" sz="1800" dirty="0">
                <a:latin typeface="Times New Roman" panose="02020603050405020304" pitchFamily="18" charset="0"/>
                <a:cs typeface="Times New Roman" panose="02020603050405020304" pitchFamily="18" charset="0"/>
              </a:rPr>
              <a:t>, sorte de réseau filamenteux haploïde fixé par des poils rhizoïdes. Sur le protonéma se développent des bourgeons qui développeront autant de nouvelles tiges feuillées, autant de nouveaux gamétophytes, tous de même sexe chez le polytric dioïque.</a:t>
            </a:r>
          </a:p>
          <a:p>
            <a:endParaRPr lang="fr-FR" dirty="0"/>
          </a:p>
        </p:txBody>
      </p:sp>
    </p:spTree>
    <p:extLst>
      <p:ext uri="{BB962C8B-B14F-4D97-AF65-F5344CB8AC3E}">
        <p14:creationId xmlns:p14="http://schemas.microsoft.com/office/powerpoint/2010/main" val="87133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00289D6-2913-434F-AA2C-3DDA3248E164}"/>
              </a:ext>
            </a:extLst>
          </p:cNvPr>
          <p:cNvPicPr>
            <a:picLocks noGrp="1" noChangeAspect="1"/>
          </p:cNvPicPr>
          <p:nvPr>
            <p:ph idx="1"/>
          </p:nvPr>
        </p:nvPicPr>
        <p:blipFill>
          <a:blip r:embed="rId2"/>
          <a:stretch>
            <a:fillRect/>
          </a:stretch>
        </p:blipFill>
        <p:spPr>
          <a:xfrm>
            <a:off x="2878786" y="473402"/>
            <a:ext cx="6039927" cy="5911195"/>
          </a:xfrm>
          <a:prstGeom prst="rect">
            <a:avLst/>
          </a:prstGeom>
        </p:spPr>
      </p:pic>
      <p:sp>
        <p:nvSpPr>
          <p:cNvPr id="5" name="Rectangle 1">
            <a:extLst>
              <a:ext uri="{FF2B5EF4-FFF2-40B4-BE49-F238E27FC236}">
                <a16:creationId xmlns:a16="http://schemas.microsoft.com/office/drawing/2014/main" id="{014E0E80-CC29-4091-8ADB-2DE33047A5C9}"/>
              </a:ext>
            </a:extLst>
          </p:cNvPr>
          <p:cNvSpPr>
            <a:spLocks noChangeArrowheads="1"/>
          </p:cNvSpPr>
          <p:nvPr/>
        </p:nvSpPr>
        <p:spPr bwMode="auto">
          <a:xfrm>
            <a:off x="238539" y="643502"/>
            <a:ext cx="2491409" cy="50475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Gamétophyte feuillé, mâle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Feuilles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Rhizoïdes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Anthéridiophore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Anthéridiophore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Anthéridie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Paraphyse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3-4 Anthéridie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 Anthérozoïde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 Gamétophyte feuillé,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femelle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Feuilles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Rhizoïdes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Archégoniophore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 Archégoniophore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 Archégone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O(v)</a:t>
            </a:r>
            <a:r>
              <a:rPr kumimoji="0" lang="fr-FR" altLang="fr-FR"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osphère</a:t>
            </a:r>
            <a:endPar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Col de l'archégone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E6B2BA0-1F5C-403C-A002-E461B3AFCC3D}"/>
              </a:ext>
            </a:extLst>
          </p:cNvPr>
          <p:cNvSpPr/>
          <p:nvPr/>
        </p:nvSpPr>
        <p:spPr>
          <a:xfrm>
            <a:off x="9313214" y="674279"/>
            <a:ext cx="2640247" cy="4524315"/>
          </a:xfrm>
          <a:prstGeom prst="rect">
            <a:avLst/>
          </a:prstGeom>
        </p:spPr>
        <p:txBody>
          <a:bodyPr wrap="square">
            <a:spAutoFit/>
          </a:bodyPr>
          <a:lstStyle/>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9 Archégone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a O(v)</a:t>
            </a:r>
            <a:r>
              <a:rPr lang="fr-FR" altLang="fr-FR" sz="1600" dirty="0" err="1">
                <a:solidFill>
                  <a:srgbClr val="000000"/>
                </a:solidFill>
                <a:latin typeface="Times New Roman" panose="02020603050405020304" pitchFamily="18" charset="0"/>
                <a:cs typeface="Times New Roman" panose="02020603050405020304" pitchFamily="18" charset="0"/>
              </a:rPr>
              <a:t>osphère</a:t>
            </a:r>
            <a:endParaRPr lang="fr-FR" altLang="fr-FR" sz="1600" dirty="0">
              <a:solidFill>
                <a:srgbClr val="000000"/>
              </a:solidFill>
              <a:latin typeface="Times New Roman" panose="02020603050405020304" pitchFamily="18" charset="0"/>
              <a:cs typeface="Times New Roman" panose="02020603050405020304" pitchFamily="18" charset="0"/>
            </a:endParaRP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b Embryon (sporophyte)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c Ventre de l'archégone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d Pied</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10 Sporophyte porté sur le </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gamétophyte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a Coiffe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b Soie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c Pied</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11 Capsule (coiffe emportée)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12 Capsule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a Opercule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b Spores</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c Cellules-mères de spores</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13 Sporophyte déhiscent</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14 Spore</a:t>
            </a:r>
          </a:p>
          <a:p>
            <a:pPr lvl="1" indent="-457200" eaLnBrk="0" fontAlgn="base" hangingPunct="0">
              <a:spcBef>
                <a:spcPct val="0"/>
              </a:spcBef>
              <a:spcAft>
                <a:spcPct val="0"/>
              </a:spcAft>
            </a:pPr>
            <a:r>
              <a:rPr lang="fr-FR" altLang="fr-FR" sz="1600" dirty="0">
                <a:solidFill>
                  <a:srgbClr val="000000"/>
                </a:solidFill>
                <a:latin typeface="Times New Roman" panose="02020603050405020304" pitchFamily="18" charset="0"/>
                <a:cs typeface="Times New Roman" panose="02020603050405020304" pitchFamily="18" charset="0"/>
              </a:rPr>
              <a:t>15 Protonéma</a:t>
            </a:r>
          </a:p>
        </p:txBody>
      </p:sp>
    </p:spTree>
    <p:extLst>
      <p:ext uri="{BB962C8B-B14F-4D97-AF65-F5344CB8AC3E}">
        <p14:creationId xmlns:p14="http://schemas.microsoft.com/office/powerpoint/2010/main" val="142513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E4FEA7-57B0-4E47-BB07-C63A22D2DE9A}"/>
              </a:ext>
            </a:extLst>
          </p:cNvPr>
          <p:cNvSpPr>
            <a:spLocks noGrp="1"/>
          </p:cNvSpPr>
          <p:nvPr>
            <p:ph idx="1"/>
          </p:nvPr>
        </p:nvSpPr>
        <p:spPr>
          <a:xfrm>
            <a:off x="838201" y="371061"/>
            <a:ext cx="4751069" cy="6122504"/>
          </a:xfrm>
        </p:spPr>
        <p:txBody>
          <a:bodyPr>
            <a:normAutofit/>
          </a:bodyPr>
          <a:lstStyle/>
          <a:p>
            <a:pPr marL="0" indent="0">
              <a:buNone/>
            </a:pPr>
            <a:r>
              <a:rPr lang="fr-FR" sz="2000" b="1" dirty="0">
                <a:latin typeface="Times New Roman" panose="02020603050405020304" pitchFamily="18" charset="0"/>
                <a:cs typeface="Times New Roman" pitchFamily="18" charset="0"/>
              </a:rPr>
              <a:t>III.2. Les hépatiques (</a:t>
            </a:r>
            <a:r>
              <a:rPr lang="fr-CH" sz="2000" b="1" dirty="0" err="1">
                <a:latin typeface="Times New Roman" panose="02020603050405020304" pitchFamily="18" charset="0"/>
                <a:cs typeface="Times New Roman" panose="02020603050405020304" pitchFamily="18" charset="0"/>
              </a:rPr>
              <a:t>Marchantiopsida</a:t>
            </a:r>
            <a:r>
              <a:rPr lang="fr-CH" sz="2000" b="1" dirty="0">
                <a:latin typeface="Times New Roman" panose="02020603050405020304" pitchFamily="18" charset="0"/>
                <a:cs typeface="Times New Roman" panose="02020603050405020304" pitchFamily="18" charset="0"/>
              </a:rPr>
              <a:t>)</a:t>
            </a:r>
          </a:p>
          <a:p>
            <a:pPr marL="0" indent="0" algn="just" eaLnBrk="0" hangingPunct="0">
              <a:buNone/>
            </a:pPr>
            <a:r>
              <a:rPr lang="fr-FR" sz="2000" b="1" dirty="0">
                <a:latin typeface="Times New Roman" panose="02020603050405020304" pitchFamily="18" charset="0"/>
                <a:cs typeface="Times New Roman" pitchFamily="18" charset="0"/>
              </a:rPr>
              <a:t>III.2. 1.</a:t>
            </a:r>
            <a:r>
              <a:rPr lang="fr-CH" sz="2000" b="1" dirty="0">
                <a:latin typeface="Times New Roman" pitchFamily="18" charset="0"/>
                <a:cs typeface="Times New Roman" pitchFamily="18" charset="0"/>
              </a:rPr>
              <a:t>Description morphologique :</a:t>
            </a:r>
          </a:p>
          <a:p>
            <a:pPr marL="0" indent="0" algn="just" eaLnBrk="0" hangingPunct="0">
              <a:buNone/>
            </a:pPr>
            <a:r>
              <a:rPr lang="fr-FR" sz="1800" b="1" dirty="0">
                <a:latin typeface="Times New Roman" panose="02020603050405020304" pitchFamily="18" charset="0"/>
                <a:cs typeface="Times New Roman" pitchFamily="18" charset="0"/>
              </a:rPr>
              <a:t>III.2. 1. 1. </a:t>
            </a:r>
            <a:r>
              <a:rPr lang="fr-CH" sz="2000" b="1" dirty="0">
                <a:latin typeface="Times New Roman" pitchFamily="18" charset="0"/>
                <a:cs typeface="Times New Roman" pitchFamily="18" charset="0"/>
              </a:rPr>
              <a:t>Le cycle de vie : </a:t>
            </a:r>
          </a:p>
          <a:p>
            <a:pPr>
              <a:lnSpc>
                <a:spcPct val="150000"/>
              </a:lnSpc>
              <a:buFont typeface="Wingdings" panose="05000000000000000000" pitchFamily="2" charset="2"/>
              <a:buChar char="Ø"/>
            </a:pPr>
            <a:r>
              <a:rPr lang="fr-CH" sz="1800" b="1" dirty="0">
                <a:latin typeface="Times New Roman" pitchFamily="18" charset="0"/>
                <a:cs typeface="Times New Roman" pitchFamily="18" charset="0"/>
              </a:rPr>
              <a:t>Les </a:t>
            </a:r>
            <a:r>
              <a:rPr lang="fr-CH" sz="1800" b="1" dirty="0">
                <a:effectLst>
                  <a:outerShdw blurRad="38100" dist="38100" dir="2700000" algn="tl">
                    <a:srgbClr val="C0C0C0"/>
                  </a:outerShdw>
                </a:effectLst>
                <a:latin typeface="Times New Roman" pitchFamily="18" charset="0"/>
                <a:cs typeface="Times New Roman" pitchFamily="18" charset="0"/>
              </a:rPr>
              <a:t>gamétophytes:</a:t>
            </a:r>
          </a:p>
          <a:p>
            <a:pPr marL="0" indent="0">
              <a:lnSpc>
                <a:spcPct val="150000"/>
              </a:lnSpc>
              <a:buNone/>
            </a:pPr>
            <a:r>
              <a:rPr lang="fr-FR" sz="1800" dirty="0">
                <a:latin typeface="Times New Roman" panose="02020603050405020304" pitchFamily="18" charset="0"/>
                <a:cs typeface="Times New Roman" panose="02020603050405020304" pitchFamily="18" charset="0"/>
              </a:rPr>
              <a:t>Plantes terrestres (</a:t>
            </a:r>
            <a:r>
              <a:rPr lang="fr-FR" sz="1800" dirty="0" err="1">
                <a:latin typeface="Times New Roman" panose="02020603050405020304" pitchFamily="18" charset="0"/>
                <a:cs typeface="Times New Roman" panose="02020603050405020304" pitchFamily="18" charset="0"/>
              </a:rPr>
              <a:t>saxicoles,terricoles</a:t>
            </a:r>
            <a:r>
              <a:rPr lang="fr-FR" sz="1800" dirty="0">
                <a:latin typeface="Times New Roman" panose="02020603050405020304" pitchFamily="18" charset="0"/>
                <a:cs typeface="Times New Roman" panose="02020603050405020304" pitchFamily="18" charset="0"/>
              </a:rPr>
              <a:t>, épiphytes, aquatique) de quelque cm.  le cormus est constitué de lames chlorophylliennes rampantes surmontées de chapeaux dressés à l'extrémité d'un pédoncule</a:t>
            </a:r>
          </a:p>
          <a:p>
            <a:pPr marL="0" indent="0">
              <a:lnSpc>
                <a:spcPct val="150000"/>
              </a:lnSpc>
              <a:buNone/>
            </a:pPr>
            <a:r>
              <a:rPr lang="fr-FR" sz="1800" dirty="0">
                <a:latin typeface="Times New Roman" panose="02020603050405020304" pitchFamily="18" charset="0"/>
                <a:cs typeface="Times New Roman" panose="02020603050405020304" pitchFamily="18" charset="0"/>
              </a:rPr>
              <a:t>les </a:t>
            </a:r>
            <a:r>
              <a:rPr lang="fr-FR" sz="1800" b="1" dirty="0">
                <a:latin typeface="Times New Roman" panose="02020603050405020304" pitchFamily="18" charset="0"/>
                <a:cs typeface="Times New Roman" panose="02020603050405020304" pitchFamily="18" charset="0"/>
              </a:rPr>
              <a:t>archégoniophores</a:t>
            </a:r>
            <a:r>
              <a:rPr lang="fr-FR" sz="1800" dirty="0">
                <a:latin typeface="Times New Roman" panose="02020603050405020304" pitchFamily="18" charset="0"/>
                <a:cs typeface="Times New Roman" panose="02020603050405020304" pitchFamily="18" charset="0"/>
              </a:rPr>
              <a:t> ou </a:t>
            </a:r>
            <a:r>
              <a:rPr lang="fr-FR" sz="1800" b="1" dirty="0">
                <a:latin typeface="Times New Roman" panose="02020603050405020304" pitchFamily="18" charset="0"/>
                <a:cs typeface="Times New Roman" panose="02020603050405020304" pitchFamily="18" charset="0"/>
              </a:rPr>
              <a:t>anthéridiophores</a:t>
            </a:r>
            <a:r>
              <a:rPr lang="fr-FR" sz="1800" dirty="0">
                <a:latin typeface="Times New Roman" panose="02020603050405020304" pitchFamily="18" charset="0"/>
                <a:cs typeface="Times New Roman" panose="02020603050405020304" pitchFamily="18" charset="0"/>
              </a:rPr>
              <a:t> au sein desquels se différencient les gamétanges. </a:t>
            </a:r>
          </a:p>
        </p:txBody>
      </p:sp>
      <p:pic>
        <p:nvPicPr>
          <p:cNvPr id="2" name="Image 1">
            <a:extLst>
              <a:ext uri="{FF2B5EF4-FFF2-40B4-BE49-F238E27FC236}">
                <a16:creationId xmlns:a16="http://schemas.microsoft.com/office/drawing/2014/main" id="{6AAC5BF0-5E79-4D6E-A38E-BC4ADDDC7805}"/>
              </a:ext>
            </a:extLst>
          </p:cNvPr>
          <p:cNvPicPr>
            <a:picLocks noChangeAspect="1"/>
          </p:cNvPicPr>
          <p:nvPr/>
        </p:nvPicPr>
        <p:blipFill>
          <a:blip r:embed="rId2"/>
          <a:stretch>
            <a:fillRect/>
          </a:stretch>
        </p:blipFill>
        <p:spPr>
          <a:xfrm>
            <a:off x="5866489" y="687663"/>
            <a:ext cx="2073137" cy="5805902"/>
          </a:xfrm>
          <a:prstGeom prst="rect">
            <a:avLst/>
          </a:prstGeom>
        </p:spPr>
      </p:pic>
      <p:pic>
        <p:nvPicPr>
          <p:cNvPr id="4" name="Image 3">
            <a:extLst>
              <a:ext uri="{FF2B5EF4-FFF2-40B4-BE49-F238E27FC236}">
                <a16:creationId xmlns:a16="http://schemas.microsoft.com/office/drawing/2014/main" id="{57998D2C-4417-4C60-998A-ACD9A60145ED}"/>
              </a:ext>
            </a:extLst>
          </p:cNvPr>
          <p:cNvPicPr>
            <a:picLocks noChangeAspect="1"/>
          </p:cNvPicPr>
          <p:nvPr/>
        </p:nvPicPr>
        <p:blipFill>
          <a:blip r:embed="rId3"/>
          <a:stretch>
            <a:fillRect/>
          </a:stretch>
        </p:blipFill>
        <p:spPr>
          <a:xfrm>
            <a:off x="8053099" y="526049"/>
            <a:ext cx="2073137" cy="5805902"/>
          </a:xfrm>
          <a:prstGeom prst="rect">
            <a:avLst/>
          </a:prstGeom>
        </p:spPr>
      </p:pic>
      <p:pic>
        <p:nvPicPr>
          <p:cNvPr id="5" name="Image 4">
            <a:extLst>
              <a:ext uri="{FF2B5EF4-FFF2-40B4-BE49-F238E27FC236}">
                <a16:creationId xmlns:a16="http://schemas.microsoft.com/office/drawing/2014/main" id="{F4F59761-3E49-4535-A670-7E30FE7B7E6E}"/>
              </a:ext>
            </a:extLst>
          </p:cNvPr>
          <p:cNvPicPr>
            <a:picLocks noChangeAspect="1"/>
          </p:cNvPicPr>
          <p:nvPr/>
        </p:nvPicPr>
        <p:blipFill>
          <a:blip r:embed="rId4"/>
          <a:stretch>
            <a:fillRect/>
          </a:stretch>
        </p:blipFill>
        <p:spPr>
          <a:xfrm>
            <a:off x="10239709" y="537478"/>
            <a:ext cx="1789702" cy="5634722"/>
          </a:xfrm>
          <a:prstGeom prst="rect">
            <a:avLst/>
          </a:prstGeom>
        </p:spPr>
      </p:pic>
    </p:spTree>
    <p:extLst>
      <p:ext uri="{BB962C8B-B14F-4D97-AF65-F5344CB8AC3E}">
        <p14:creationId xmlns:p14="http://schemas.microsoft.com/office/powerpoint/2010/main" val="278997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D7DD0F6-99BA-4371-8FB3-FCFF9CB9BE4B}"/>
              </a:ext>
            </a:extLst>
          </p:cNvPr>
          <p:cNvSpPr>
            <a:spLocks noGrp="1"/>
          </p:cNvSpPr>
          <p:nvPr>
            <p:ph idx="1"/>
          </p:nvPr>
        </p:nvSpPr>
        <p:spPr/>
        <p:txBody>
          <a:bodyPr>
            <a:normAutofit/>
          </a:bodyPr>
          <a:lstStyle/>
          <a:p>
            <a:pPr>
              <a:buFont typeface="Wingdings" panose="05000000000000000000" pitchFamily="2" charset="2"/>
              <a:buChar char="Ø"/>
            </a:pPr>
            <a:r>
              <a:rPr lang="fr-CH" sz="2000" dirty="0">
                <a:latin typeface="Times New Roman" panose="02020603050405020304" pitchFamily="18" charset="0"/>
                <a:cs typeface="Times New Roman" pitchFamily="18" charset="0"/>
              </a:rPr>
              <a:t>Les </a:t>
            </a:r>
            <a:r>
              <a:rPr lang="fr-CH" sz="2000" b="1" dirty="0">
                <a:effectLst>
                  <a:outerShdw blurRad="38100" dist="38100" dir="2700000" algn="tl">
                    <a:srgbClr val="C0C0C0"/>
                  </a:outerShdw>
                </a:effectLst>
                <a:latin typeface="Times New Roman" panose="02020603050405020304" pitchFamily="18" charset="0"/>
                <a:cs typeface="Times New Roman" pitchFamily="18" charset="0"/>
              </a:rPr>
              <a:t>anthéridies:</a:t>
            </a:r>
            <a:r>
              <a:rPr lang="fr-CH" sz="2000" dirty="0">
                <a:latin typeface="Times New Roman" panose="02020603050405020304" pitchFamily="18" charset="0"/>
                <a:cs typeface="Times New Roman" pitchFamily="18" charset="0"/>
              </a:rPr>
              <a:t> </a:t>
            </a:r>
            <a:r>
              <a:rPr lang="fr-CH" sz="1800" dirty="0">
                <a:latin typeface="Times New Roman" panose="02020603050405020304" pitchFamily="18" charset="0"/>
                <a:cs typeface="Times New Roman" pitchFamily="18" charset="0"/>
              </a:rPr>
              <a:t>croissent à partir d’une cellule proche de la surface du thalle : une chambre est formée autour de l’anthéridie qui s’ouvre lorsque les spermatozoïdes sont matures.</a:t>
            </a: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003B4A48-B0CF-48A2-A81B-9E151E445BCE}"/>
              </a:ext>
            </a:extLst>
          </p:cNvPr>
          <p:cNvPicPr>
            <a:picLocks noChangeAspect="1"/>
          </p:cNvPicPr>
          <p:nvPr/>
        </p:nvPicPr>
        <p:blipFill>
          <a:blip r:embed="rId2"/>
          <a:stretch>
            <a:fillRect/>
          </a:stretch>
        </p:blipFill>
        <p:spPr>
          <a:xfrm>
            <a:off x="1411356" y="2891942"/>
            <a:ext cx="9369287" cy="3285021"/>
          </a:xfrm>
          <a:prstGeom prst="rect">
            <a:avLst/>
          </a:prstGeom>
        </p:spPr>
      </p:pic>
    </p:spTree>
    <p:extLst>
      <p:ext uri="{BB962C8B-B14F-4D97-AF65-F5344CB8AC3E}">
        <p14:creationId xmlns:p14="http://schemas.microsoft.com/office/powerpoint/2010/main" val="110431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F6E932-D281-4229-BD46-C79E9B6D80B8}"/>
              </a:ext>
            </a:extLst>
          </p:cNvPr>
          <p:cNvSpPr>
            <a:spLocks noGrp="1"/>
          </p:cNvSpPr>
          <p:nvPr>
            <p:ph idx="1"/>
          </p:nvPr>
        </p:nvSpPr>
        <p:spPr/>
        <p:txBody>
          <a:bodyPr>
            <a:normAutofit/>
          </a:bodyPr>
          <a:lstStyle/>
          <a:p>
            <a:pPr>
              <a:buFont typeface="Wingdings" panose="05000000000000000000" pitchFamily="2" charset="2"/>
              <a:buChar char="Ø"/>
            </a:pPr>
            <a:r>
              <a:rPr lang="fr-CH" sz="2000" dirty="0">
                <a:latin typeface="Times New Roman" pitchFamily="18" charset="0"/>
                <a:cs typeface="Times New Roman" pitchFamily="18" charset="0"/>
              </a:rPr>
              <a:t>L’</a:t>
            </a:r>
            <a:r>
              <a:rPr lang="fr-CH" sz="2000" b="1" dirty="0">
                <a:effectLst>
                  <a:outerShdw blurRad="38100" dist="38100" dir="2700000" algn="tl">
                    <a:srgbClr val="C0C0C0"/>
                  </a:outerShdw>
                </a:effectLst>
                <a:latin typeface="Times New Roman" pitchFamily="18" charset="0"/>
                <a:cs typeface="Times New Roman" pitchFamily="18" charset="0"/>
              </a:rPr>
              <a:t>archégone:</a:t>
            </a:r>
            <a:r>
              <a:rPr lang="fr-CH" sz="1800" dirty="0">
                <a:latin typeface="Times New Roman" pitchFamily="18" charset="0"/>
                <a:cs typeface="Times New Roman" pitchFamily="18" charset="0"/>
              </a:rPr>
              <a:t> croit superficiellement avec les cellules du col qui s’ouvre à la surface du thalle</a:t>
            </a:r>
          </a:p>
          <a:p>
            <a:pPr marL="0" indent="0">
              <a:buNone/>
            </a:pPr>
            <a:endParaRPr lang="fr-CH" sz="1800" dirty="0">
              <a:latin typeface="Times New Roman" pitchFamily="18" charset="0"/>
              <a:cs typeface="Times New Roman" pitchFamily="18" charset="0"/>
            </a:endParaRPr>
          </a:p>
          <a:p>
            <a:pPr marL="0" indent="0">
              <a:buNone/>
            </a:pPr>
            <a:endParaRPr lang="fr-CH" sz="1800" dirty="0">
              <a:latin typeface="Times New Roman" pitchFamily="18" charset="0"/>
              <a:cs typeface="Times New Roman" pitchFamily="18" charset="0"/>
            </a:endParaRPr>
          </a:p>
          <a:p>
            <a:pPr marL="0" indent="0">
              <a:buNone/>
            </a:pPr>
            <a:endParaRPr lang="fr-FR" sz="1800" dirty="0"/>
          </a:p>
        </p:txBody>
      </p:sp>
      <p:pic>
        <p:nvPicPr>
          <p:cNvPr id="4" name="Image 3">
            <a:extLst>
              <a:ext uri="{FF2B5EF4-FFF2-40B4-BE49-F238E27FC236}">
                <a16:creationId xmlns:a16="http://schemas.microsoft.com/office/drawing/2014/main" id="{E1C452E4-9269-4040-AA4C-81B8BE775E37}"/>
              </a:ext>
            </a:extLst>
          </p:cNvPr>
          <p:cNvPicPr>
            <a:picLocks noChangeAspect="1"/>
          </p:cNvPicPr>
          <p:nvPr/>
        </p:nvPicPr>
        <p:blipFill>
          <a:blip r:embed="rId2"/>
          <a:stretch>
            <a:fillRect/>
          </a:stretch>
        </p:blipFill>
        <p:spPr>
          <a:xfrm>
            <a:off x="1060175" y="2504661"/>
            <a:ext cx="9435547" cy="3277014"/>
          </a:xfrm>
          <a:prstGeom prst="rect">
            <a:avLst/>
          </a:prstGeom>
        </p:spPr>
      </p:pic>
    </p:spTree>
    <p:extLst>
      <p:ext uri="{BB962C8B-B14F-4D97-AF65-F5344CB8AC3E}">
        <p14:creationId xmlns:p14="http://schemas.microsoft.com/office/powerpoint/2010/main" val="98000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D877D0B-861D-4EE7-BC42-8D121C3A5A1E}"/>
              </a:ext>
            </a:extLst>
          </p:cNvPr>
          <p:cNvSpPr>
            <a:spLocks noGrp="1"/>
          </p:cNvSpPr>
          <p:nvPr>
            <p:ph idx="1"/>
          </p:nvPr>
        </p:nvSpPr>
        <p:spPr>
          <a:xfrm>
            <a:off x="838200" y="238539"/>
            <a:ext cx="10515600" cy="5938424"/>
          </a:xfrm>
        </p:spPr>
        <p:txBody>
          <a:bodyPr>
            <a:normAutofit/>
          </a:bodyPr>
          <a:lstStyle/>
          <a:p>
            <a:pPr>
              <a:lnSpc>
                <a:spcPct val="150000"/>
              </a:lnSpc>
              <a:buFont typeface="Wingdings" panose="05000000000000000000" pitchFamily="2" charset="2"/>
              <a:buChar char="Ø"/>
            </a:pPr>
            <a:r>
              <a:rPr lang="fr-CH" sz="2000" b="1" dirty="0">
                <a:latin typeface="Times New Roman" panose="02020603050405020304" pitchFamily="18" charset="0"/>
                <a:cs typeface="Times New Roman" pitchFamily="18" charset="0"/>
              </a:rPr>
              <a:t>Les </a:t>
            </a:r>
            <a:r>
              <a:rPr lang="fr-CH" sz="2000" b="1" dirty="0">
                <a:effectLst>
                  <a:outerShdw blurRad="38100" dist="38100" dir="2700000" algn="tl">
                    <a:srgbClr val="C0C0C0"/>
                  </a:outerShdw>
                </a:effectLst>
                <a:latin typeface="Times New Roman" panose="02020603050405020304" pitchFamily="18" charset="0"/>
                <a:cs typeface="Times New Roman" pitchFamily="18" charset="0"/>
              </a:rPr>
              <a:t>sporophytes</a:t>
            </a:r>
            <a:r>
              <a:rPr lang="fr-CH" sz="2000" b="1" dirty="0">
                <a:latin typeface="Times New Roman" panose="02020603050405020304" pitchFamily="18" charset="0"/>
                <a:cs typeface="Times New Roman" pitchFamily="18" charset="0"/>
              </a:rPr>
              <a:t> :</a:t>
            </a:r>
            <a:r>
              <a:rPr lang="fr-CH" sz="1800" dirty="0">
                <a:latin typeface="Times New Roman" panose="02020603050405020304" pitchFamily="18" charset="0"/>
                <a:cs typeface="Times New Roman" pitchFamily="18" charset="0"/>
              </a:rPr>
              <a:t>contenant une petite quantité de tissu fertile à l’intérieur proviennent du développement d’un zygote diploïde. Le sporophyte continue de s’étendre à partir d’un </a:t>
            </a:r>
            <a:r>
              <a:rPr lang="fr-CH" sz="1800" u="sng" dirty="0">
                <a:latin typeface="Times New Roman" panose="02020603050405020304" pitchFamily="18" charset="0"/>
                <a:cs typeface="Times New Roman" pitchFamily="18" charset="0"/>
              </a:rPr>
              <a:t>méristème basal</a:t>
            </a:r>
            <a:r>
              <a:rPr lang="fr-CH" sz="1800" dirty="0">
                <a:latin typeface="Times New Roman" panose="02020603050405020304" pitchFamily="18" charset="0"/>
                <a:cs typeface="Times New Roman" pitchFamily="18" charset="0"/>
              </a:rPr>
              <a:t>. Durant ce temps, l’</a:t>
            </a:r>
            <a:r>
              <a:rPr lang="fr-CH" sz="1800" dirty="0" err="1">
                <a:latin typeface="Times New Roman" panose="02020603050405020304" pitchFamily="18" charset="0"/>
                <a:cs typeface="Times New Roman" pitchFamily="18" charset="0"/>
              </a:rPr>
              <a:t>archesporium</a:t>
            </a:r>
            <a:r>
              <a:rPr lang="fr-CH" sz="1800" dirty="0">
                <a:latin typeface="Times New Roman" panose="02020603050405020304" pitchFamily="18" charset="0"/>
                <a:cs typeface="Times New Roman" pitchFamily="18" charset="0"/>
              </a:rPr>
              <a:t> se différencie en un cylindre creux, dont le centre est occupé par une colonne stérile.  Autour se forme une couche </a:t>
            </a:r>
            <a:r>
              <a:rPr lang="fr-CH" sz="1800" dirty="0" err="1">
                <a:latin typeface="Times New Roman" panose="02020603050405020304" pitchFamily="18" charset="0"/>
                <a:cs typeface="Times New Roman" pitchFamily="18" charset="0"/>
              </a:rPr>
              <a:t>multicellulaire.alors</a:t>
            </a:r>
            <a:r>
              <a:rPr lang="fr-CH" sz="1800" dirty="0">
                <a:latin typeface="Times New Roman" panose="02020603050405020304" pitchFamily="18" charset="0"/>
                <a:cs typeface="Times New Roman" pitchFamily="18" charset="0"/>
              </a:rPr>
              <a:t> que cette partie sèche, les différentes partie du sporophyte (=valves) se séparent complètement et tournent</a:t>
            </a: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E2666899-30D6-4B4C-B024-4C9A19D9C7CE}"/>
              </a:ext>
            </a:extLst>
          </p:cNvPr>
          <p:cNvPicPr>
            <a:picLocks noChangeAspect="1"/>
          </p:cNvPicPr>
          <p:nvPr/>
        </p:nvPicPr>
        <p:blipFill>
          <a:blip r:embed="rId2"/>
          <a:stretch>
            <a:fillRect/>
          </a:stretch>
        </p:blipFill>
        <p:spPr>
          <a:xfrm>
            <a:off x="1683026" y="2523918"/>
            <a:ext cx="8544339" cy="3400425"/>
          </a:xfrm>
          <a:prstGeom prst="rect">
            <a:avLst/>
          </a:prstGeom>
        </p:spPr>
      </p:pic>
    </p:spTree>
    <p:extLst>
      <p:ext uri="{BB962C8B-B14F-4D97-AF65-F5344CB8AC3E}">
        <p14:creationId xmlns:p14="http://schemas.microsoft.com/office/powerpoint/2010/main" val="201223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01A75D-0D69-4CD1-A859-98FBA9B2A16E}"/>
              </a:ext>
            </a:extLst>
          </p:cNvPr>
          <p:cNvSpPr>
            <a:spLocks noGrp="1"/>
          </p:cNvSpPr>
          <p:nvPr>
            <p:ph idx="1"/>
          </p:nvPr>
        </p:nvSpPr>
        <p:spPr>
          <a:xfrm>
            <a:off x="838200" y="291548"/>
            <a:ext cx="10515600" cy="5885415"/>
          </a:xfrm>
        </p:spPr>
        <p:txBody>
          <a:bodyPr>
            <a:normAutofit/>
          </a:bodyPr>
          <a:lstStyle/>
          <a:p>
            <a:pPr>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Cycle de reproduction </a:t>
            </a:r>
          </a:p>
          <a:p>
            <a:pPr marL="0" indent="0">
              <a:lnSpc>
                <a:spcPct val="150000"/>
              </a:lnSpc>
              <a:buNone/>
            </a:pPr>
            <a:r>
              <a:rPr lang="fr-FR" sz="1800" dirty="0">
                <a:latin typeface="Times New Roman" panose="02020603050405020304" pitchFamily="18" charset="0"/>
                <a:cs typeface="Times New Roman" pitchFamily="18" charset="0"/>
              </a:rPr>
              <a:t>A maturité, l’archégone s’ouvre au sommet. Les cellules qui se trouvent à l’intérieur du col se gélifient. Les anthérozoïdes, attirés par </a:t>
            </a:r>
            <a:r>
              <a:rPr lang="fr-FR" sz="1800" dirty="0" err="1">
                <a:latin typeface="Times New Roman" panose="02020603050405020304" pitchFamily="18" charset="0"/>
                <a:cs typeface="Times New Roman" pitchFamily="18" charset="0"/>
              </a:rPr>
              <a:t>chimiotachtisme</a:t>
            </a:r>
            <a:r>
              <a:rPr lang="fr-FR" sz="1800" dirty="0">
                <a:latin typeface="Times New Roman" panose="02020603050405020304" pitchFamily="18" charset="0"/>
                <a:cs typeface="Times New Roman" pitchFamily="18" charset="0"/>
              </a:rPr>
              <a:t>  se déplaçant dans une goutte d’eau, vont pénétrer dans le col et un seul des anthérozoïdes va s’unir à l’oosphère, ce qui va donner un œuf. C’est la première cellule (à 2N) du sporophyte dont la fécondation s’effectue par zoïdogamie</a:t>
            </a:r>
          </a:p>
          <a:p>
            <a:pPr marL="0" indent="0" algn="just">
              <a:buNone/>
            </a:pPr>
            <a:r>
              <a:rPr lang="fr-FR" sz="1800" dirty="0">
                <a:latin typeface="Times New Roman" panose="02020603050405020304" pitchFamily="18" charset="0"/>
                <a:cs typeface="Times New Roman" pitchFamily="18" charset="0"/>
              </a:rPr>
              <a:t>L’œuf, par divisions successives, donne un sporophyte globuleux inclus dans le ventre de l’archégone. Il présente deux zones distinctes :</a:t>
            </a:r>
          </a:p>
          <a:p>
            <a:pPr marL="0" lvl="0" indent="0" algn="just">
              <a:buNone/>
            </a:pPr>
            <a:r>
              <a:rPr lang="fr-FR" sz="1800" dirty="0">
                <a:latin typeface="Times New Roman" panose="02020603050405020304" pitchFamily="18" charset="0"/>
                <a:cs typeface="Times New Roman" pitchFamily="18" charset="0"/>
              </a:rPr>
              <a:t>une zone externe : l’</a:t>
            </a:r>
            <a:r>
              <a:rPr lang="fr-FR" sz="1800" dirty="0" err="1">
                <a:latin typeface="Times New Roman" pitchFamily="18" charset="0"/>
                <a:cs typeface="Times New Roman" pitchFamily="18" charset="0"/>
              </a:rPr>
              <a:t>amphithécium</a:t>
            </a:r>
            <a:r>
              <a:rPr lang="fr-FR" sz="1800" dirty="0">
                <a:latin typeface="Times New Roman" pitchFamily="18" charset="0"/>
                <a:cs typeface="Times New Roman" pitchFamily="18" charset="0"/>
              </a:rPr>
              <a:t> qui forme la paroi du sporophyte</a:t>
            </a:r>
          </a:p>
          <a:p>
            <a:pPr marL="0" lvl="0" indent="0" algn="just">
              <a:buNone/>
            </a:pPr>
            <a:r>
              <a:rPr lang="fr-FR" sz="1800" dirty="0">
                <a:latin typeface="Times New Roman" pitchFamily="18" charset="0"/>
                <a:cs typeface="Times New Roman" pitchFamily="18" charset="0"/>
              </a:rPr>
              <a:t>une zone interne : l’</a:t>
            </a:r>
            <a:r>
              <a:rPr lang="fr-FR" sz="1800" dirty="0" err="1">
                <a:latin typeface="Times New Roman" pitchFamily="18" charset="0"/>
                <a:cs typeface="Times New Roman" pitchFamily="18" charset="0"/>
              </a:rPr>
              <a:t>endothécium</a:t>
            </a:r>
            <a:r>
              <a:rPr lang="fr-FR" sz="1800" dirty="0">
                <a:latin typeface="Times New Roman" pitchFamily="18" charset="0"/>
                <a:cs typeface="Times New Roman" pitchFamily="18" charset="0"/>
              </a:rPr>
              <a:t> qui par mitoses va donner des cellules nourricières et les cellules mères des </a:t>
            </a:r>
            <a:r>
              <a:rPr lang="fr-FR" sz="1800" dirty="0" err="1">
                <a:latin typeface="Times New Roman" pitchFamily="18" charset="0"/>
                <a:cs typeface="Times New Roman" pitchFamily="18" charset="0"/>
              </a:rPr>
              <a:t>archéspores</a:t>
            </a:r>
            <a:r>
              <a:rPr lang="fr-FR" sz="1800" dirty="0">
                <a:latin typeface="Times New Roman" pitchFamily="18" charset="0"/>
                <a:cs typeface="Times New Roman" pitchFamily="18" charset="0"/>
              </a:rPr>
              <a:t>.</a:t>
            </a:r>
          </a:p>
          <a:p>
            <a:pPr marL="0" lvl="0" indent="0" algn="just">
              <a:buNone/>
            </a:pPr>
            <a:r>
              <a:rPr lang="fr-FR" sz="1800" dirty="0">
                <a:latin typeface="Times New Roman" pitchFamily="18" charset="0"/>
                <a:cs typeface="Times New Roman" pitchFamily="18" charset="0"/>
              </a:rPr>
              <a:t>les cellules mères subissent la réduction chromatique et chacune d’elles donnera 4 méiospores libérées après la destruction des tissus du thalle (en général, un an après). La nouvelle génération donne un protonéma.</a:t>
            </a:r>
          </a:p>
          <a:p>
            <a:pPr algn="just"/>
            <a:r>
              <a:rPr lang="fr-FR" sz="1800" b="1" dirty="0">
                <a:latin typeface="Times New Roman" pitchFamily="18" charset="0"/>
                <a:cs typeface="Times New Roman" pitchFamily="18" charset="0"/>
              </a:rPr>
              <a:t>Le sporophyte a une existence transitoire, c’est un parasite du gamétophyte. Il disparaît après la réduction chromatique</a:t>
            </a:r>
            <a:endParaRPr lang="fr-FR" sz="1800" dirty="0">
              <a:latin typeface="Times New Roman" panose="02020603050405020304" pitchFamily="18" charset="0"/>
              <a:cs typeface="Times New Roman" pitchFamily="18" charset="0"/>
            </a:endParaRPr>
          </a:p>
          <a:p>
            <a:pPr marL="0" indent="0">
              <a:buNone/>
            </a:pPr>
            <a:endParaRPr lang="fr-FR" dirty="0"/>
          </a:p>
        </p:txBody>
      </p:sp>
    </p:spTree>
    <p:extLst>
      <p:ext uri="{BB962C8B-B14F-4D97-AF65-F5344CB8AC3E}">
        <p14:creationId xmlns:p14="http://schemas.microsoft.com/office/powerpoint/2010/main" val="111793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www.afblum.be/bioafb/cyclbryo/cyclmarc.JPG">
            <a:extLst>
              <a:ext uri="{FF2B5EF4-FFF2-40B4-BE49-F238E27FC236}">
                <a16:creationId xmlns:a16="http://schemas.microsoft.com/office/drawing/2014/main" id="{17DBE688-9B2F-429E-8A27-77D3313BFC17}"/>
              </a:ext>
            </a:extLst>
          </p:cNvPr>
          <p:cNvPicPr>
            <a:picLocks noGrp="1"/>
          </p:cNvPicPr>
          <p:nvPr>
            <p:ph idx="1"/>
          </p:nvPr>
        </p:nvPicPr>
        <p:blipFill>
          <a:blip r:embed="rId2" cstate="print"/>
          <a:srcRect/>
          <a:stretch>
            <a:fillRect/>
          </a:stretch>
        </p:blipFill>
        <p:spPr bwMode="auto">
          <a:xfrm>
            <a:off x="172277" y="437322"/>
            <a:ext cx="11767931" cy="4762356"/>
          </a:xfrm>
          <a:prstGeom prst="rect">
            <a:avLst/>
          </a:prstGeom>
          <a:noFill/>
          <a:ln w="9525">
            <a:noFill/>
            <a:miter lim="800000"/>
            <a:headEnd/>
            <a:tailEnd/>
          </a:ln>
        </p:spPr>
      </p:pic>
      <p:sp>
        <p:nvSpPr>
          <p:cNvPr id="5" name="Rectangle 4">
            <a:extLst>
              <a:ext uri="{FF2B5EF4-FFF2-40B4-BE49-F238E27FC236}">
                <a16:creationId xmlns:a16="http://schemas.microsoft.com/office/drawing/2014/main" id="{73D45821-04C1-4BD1-8458-1B5C1D2DA0D6}"/>
              </a:ext>
            </a:extLst>
          </p:cNvPr>
          <p:cNvSpPr/>
          <p:nvPr/>
        </p:nvSpPr>
        <p:spPr>
          <a:xfrm>
            <a:off x="3048000" y="5199678"/>
            <a:ext cx="6096000" cy="1477328"/>
          </a:xfrm>
          <a:prstGeom prst="rect">
            <a:avLst/>
          </a:prstGeom>
        </p:spPr>
        <p:txBody>
          <a:bodyPr>
            <a:spAutoFit/>
          </a:bodyPr>
          <a:lstStyle/>
          <a:p>
            <a:pPr lvl="0" indent="450850" algn="ctr" fontAlgn="base">
              <a:spcBef>
                <a:spcPct val="0"/>
              </a:spcBef>
              <a:spcAft>
                <a:spcPct val="0"/>
              </a:spcAft>
            </a:pPr>
            <a:r>
              <a:rPr lang="fr-FR" b="1" dirty="0">
                <a:latin typeface="Times New Roman" pitchFamily="18" charset="0"/>
                <a:ea typeface="Calibri" pitchFamily="34" charset="0"/>
                <a:cs typeface="Times New Roman" pitchFamily="18" charset="0"/>
              </a:rPr>
              <a:t>Cycle de vie de l'hépatique </a:t>
            </a:r>
            <a:r>
              <a:rPr lang="fr-FR" b="1" i="1" dirty="0">
                <a:latin typeface="Times New Roman" pitchFamily="18" charset="0"/>
                <a:ea typeface="Calibri" pitchFamily="34" charset="0"/>
                <a:cs typeface="Times New Roman" pitchFamily="18" charset="0"/>
              </a:rPr>
              <a:t>Marchantia </a:t>
            </a:r>
            <a:r>
              <a:rPr lang="fr-FR" b="1" i="1" dirty="0" err="1">
                <a:latin typeface="Times New Roman" pitchFamily="18" charset="0"/>
                <a:ea typeface="Calibri" pitchFamily="34" charset="0"/>
                <a:cs typeface="Times New Roman" pitchFamily="18" charset="0"/>
              </a:rPr>
              <a:t>polymorpha</a:t>
            </a:r>
            <a:r>
              <a:rPr lang="fr-FR" b="1" dirty="0">
                <a:latin typeface="Times New Roman" pitchFamily="18" charset="0"/>
                <a:ea typeface="Calibri" pitchFamily="34" charset="0"/>
                <a:cs typeface="Times New Roman" pitchFamily="18" charset="0"/>
              </a:rPr>
              <a:t>. Les structures diploïdes sont dessinées en rouge.</a:t>
            </a:r>
          </a:p>
          <a:p>
            <a:pPr indent="450850" algn="ctr" fontAlgn="base">
              <a:spcBef>
                <a:spcPct val="0"/>
              </a:spcBef>
              <a:spcAft>
                <a:spcPct val="0"/>
              </a:spcAft>
            </a:pPr>
            <a:r>
              <a:rPr lang="fr-FR" b="1" i="1" dirty="0">
                <a:latin typeface="Times New Roman" pitchFamily="18" charset="0"/>
                <a:cs typeface="Times New Roman" pitchFamily="18" charset="0"/>
              </a:rPr>
              <a:t>Le cycle est haplodiplophasique mais avec une dominance du gamétophyte</a:t>
            </a:r>
            <a:endParaRPr lang="fr-FR" b="1" dirty="0">
              <a:latin typeface="Times New Roman" pitchFamily="18" charset="0"/>
              <a:cs typeface="Times New Roman" pitchFamily="18" charset="0"/>
            </a:endParaRPr>
          </a:p>
          <a:p>
            <a:pPr lvl="0" indent="450850" algn="ctr" fontAlgn="base">
              <a:spcBef>
                <a:spcPct val="0"/>
              </a:spcBef>
              <a:spcAft>
                <a:spcPct val="0"/>
              </a:spcAft>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82101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A271CA-BCD7-4E58-9D70-DCE6CE485398}"/>
              </a:ext>
            </a:extLst>
          </p:cNvPr>
          <p:cNvSpPr>
            <a:spLocks noGrp="1"/>
          </p:cNvSpPr>
          <p:nvPr>
            <p:ph idx="1"/>
          </p:nvPr>
        </p:nvSpPr>
        <p:spPr>
          <a:xfrm>
            <a:off x="838200" y="437322"/>
            <a:ext cx="10515600" cy="5739641"/>
          </a:xfrm>
        </p:spPr>
        <p:txBody>
          <a:bodyPr>
            <a:normAutofit lnSpcReduction="10000"/>
          </a:bodyPr>
          <a:lstStyle/>
          <a:p>
            <a:pPr marL="0" lvl="0" indent="0" fontAlgn="base">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1 Thalle (gamétophyte) : </a:t>
            </a:r>
            <a:r>
              <a:rPr lang="fr-FR" sz="1800" dirty="0">
                <a:latin typeface="Times New Roman" panose="02020603050405020304" pitchFamily="18" charset="0"/>
                <a:ea typeface="Times New Roman" panose="02020603050405020304" pitchFamily="18" charset="0"/>
                <a:cs typeface="Times New Roman" panose="02020603050405020304" pitchFamily="18" charset="0"/>
              </a:rPr>
              <a:t>a Rhizoïdes, b Corbeille à propagules, c Anthéridiophore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2 Anthéridiophore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3-5 Anthéridie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6 Anthérozoïde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7 Thalle (gamétophyte) : </a:t>
            </a:r>
            <a:r>
              <a:rPr lang="fr-FR" sz="1800" dirty="0">
                <a:latin typeface="Times New Roman" panose="02020603050405020304" pitchFamily="18" charset="0"/>
                <a:ea typeface="Times New Roman" panose="02020603050405020304" pitchFamily="18" charset="0"/>
                <a:cs typeface="Times New Roman" panose="02020603050405020304" pitchFamily="18" charset="0"/>
              </a:rPr>
              <a:t>a Jeune archégoniophore, b Archégoniophore mature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8 Archégoniophore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9 Archégone : </a:t>
            </a:r>
            <a:r>
              <a:rPr lang="fr-FR" sz="1800" dirty="0">
                <a:latin typeface="Times New Roman" panose="02020603050405020304" pitchFamily="18" charset="0"/>
                <a:ea typeface="Times New Roman" panose="02020603050405020304" pitchFamily="18" charset="0"/>
                <a:cs typeface="Times New Roman" panose="02020603050405020304" pitchFamily="18" charset="0"/>
              </a:rPr>
              <a:t>a O(v)oosphère, b Cellule ventrale du canal du col, c Cellule apicale du canal du col</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10 Archégone : </a:t>
            </a:r>
            <a:r>
              <a:rPr lang="fr-FR" sz="1800" dirty="0">
                <a:latin typeface="Times New Roman" panose="02020603050405020304" pitchFamily="18" charset="0"/>
                <a:ea typeface="Times New Roman" panose="02020603050405020304" pitchFamily="18" charset="0"/>
                <a:cs typeface="Times New Roman" panose="02020603050405020304" pitchFamily="18" charset="0"/>
              </a:rPr>
              <a:t>a Noyau de l'o(v)oosphère, b Noyau de l'anthérozoïde, c Ventre de l'archégone, d Col de l'archégone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11 Archégone : </a:t>
            </a:r>
            <a:r>
              <a:rPr lang="fr-FR" sz="1800" dirty="0">
                <a:latin typeface="Times New Roman" panose="02020603050405020304" pitchFamily="18" charset="0"/>
                <a:ea typeface="Times New Roman" panose="02020603050405020304" pitchFamily="18" charset="0"/>
                <a:cs typeface="Times New Roman" panose="02020603050405020304" pitchFamily="18" charset="0"/>
              </a:rPr>
              <a:t>a Coiffe (involucre), b Ventre, c Zygote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12 Archégone développé : </a:t>
            </a:r>
            <a:r>
              <a:rPr lang="fr-FR" sz="1800" dirty="0">
                <a:latin typeface="Times New Roman" panose="02020603050405020304" pitchFamily="18" charset="0"/>
                <a:ea typeface="Times New Roman" panose="02020603050405020304" pitchFamily="18" charset="0"/>
                <a:cs typeface="Times New Roman" panose="02020603050405020304" pitchFamily="18" charset="0"/>
              </a:rPr>
              <a:t>a Pied, b Soie, c Capsule, d Ventre, e Coiffe (involucre)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13 Elatère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14 Cellule-mère de spore</a:t>
            </a:r>
            <a:endParaRPr lang="fr-FR" sz="18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800" b="1" dirty="0">
                <a:latin typeface="Times New Roman" panose="02020603050405020304" pitchFamily="18" charset="0"/>
                <a:ea typeface="Times New Roman" panose="02020603050405020304" pitchFamily="18" charset="0"/>
                <a:cs typeface="Times New Roman" panose="02020603050405020304" pitchFamily="18" charset="0"/>
              </a:rPr>
              <a:t>15 Tétrade</a:t>
            </a:r>
            <a:endParaRPr lang="fr-FR" sz="1800" dirty="0">
              <a:latin typeface="Times New Roman" panose="02020603050405020304" pitchFamily="18" charset="0"/>
              <a:cs typeface="Times New Roman" pitchFamily="18" charset="0"/>
            </a:endParaRPr>
          </a:p>
          <a:p>
            <a:endParaRPr lang="fr-FR" dirty="0"/>
          </a:p>
        </p:txBody>
      </p:sp>
    </p:spTree>
    <p:extLst>
      <p:ext uri="{BB962C8B-B14F-4D97-AF65-F5344CB8AC3E}">
        <p14:creationId xmlns:p14="http://schemas.microsoft.com/office/powerpoint/2010/main" val="208141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708151-0396-4694-909D-43365E5289C1}"/>
              </a:ext>
            </a:extLst>
          </p:cNvPr>
          <p:cNvSpPr>
            <a:spLocks noGrp="1"/>
          </p:cNvSpPr>
          <p:nvPr>
            <p:ph idx="1"/>
          </p:nvPr>
        </p:nvSpPr>
        <p:spPr>
          <a:xfrm>
            <a:off x="838200" y="622852"/>
            <a:ext cx="10515600" cy="5830957"/>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I. Généralité </a:t>
            </a:r>
          </a:p>
          <a:p>
            <a:pPr marL="0" indent="0">
              <a:lnSpc>
                <a:spcPct val="150000"/>
              </a:lnSpc>
              <a:buNone/>
            </a:pPr>
            <a:r>
              <a:rPr lang="fr-FR" sz="1900" dirty="0">
                <a:latin typeface="Times New Roman" panose="02020603050405020304" pitchFamily="18" charset="0"/>
                <a:cs typeface="Times New Roman" panose="02020603050405020304" pitchFamily="18" charset="0"/>
              </a:rPr>
              <a:t>Les bryophytes sont actuellement de petits végétaux terrestres, de quelques centimètres de long, chlorophylliens, et vivant généralement dans des lieux humides et ombragés. L'accomplissement de leur cycle biologique reste encore fortement inféodé à la présence d'eau puisque les </a:t>
            </a:r>
            <a:r>
              <a:rPr lang="fr-FR" sz="1900" dirty="0" err="1">
                <a:latin typeface="Times New Roman" panose="02020603050405020304" pitchFamily="18" charset="0"/>
                <a:cs typeface="Times New Roman" panose="02020603050405020304" pitchFamily="18" charset="0"/>
              </a:rPr>
              <a:t>gametes</a:t>
            </a:r>
            <a:r>
              <a:rPr lang="fr-FR" sz="1900" dirty="0">
                <a:latin typeface="Times New Roman" panose="02020603050405020304" pitchFamily="18" charset="0"/>
                <a:cs typeface="Times New Roman" panose="02020603050405020304" pitchFamily="18" charset="0"/>
              </a:rPr>
              <a:t> mâles sont nageurs.</a:t>
            </a:r>
          </a:p>
          <a:p>
            <a:pPr marL="0" indent="0">
              <a:lnSpc>
                <a:spcPct val="150000"/>
              </a:lnSpc>
              <a:buNone/>
            </a:pPr>
            <a:r>
              <a:rPr lang="fr-FR" sz="1900" dirty="0">
                <a:latin typeface="Times New Roman" panose="02020603050405020304" pitchFamily="18" charset="0"/>
                <a:cs typeface="Times New Roman" panose="02020603050405020304" pitchFamily="18" charset="0"/>
              </a:rPr>
              <a:t>Néanmoins, grâce à leur capacité de reviviscence, ces végétaux sont capables de supporter de longues périodes de sécheresse : ils peuvent en effet se déshydrater fortement et entrer dans un état de vie ralentie pendant plusieurs semaines. Ils reprennent une activité normale lorsque l'eau est à nouveau disponible. Ce sont donc des végétaux très résistants.</a:t>
            </a:r>
          </a:p>
          <a:p>
            <a:pPr marL="0" indent="0">
              <a:lnSpc>
                <a:spcPct val="150000"/>
              </a:lnSpc>
              <a:buNone/>
            </a:pPr>
            <a:endParaRPr lang="fr-FR"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773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4DBE78-1AA6-4DF2-A0A3-F1A2A8C2210D}"/>
              </a:ext>
            </a:extLst>
          </p:cNvPr>
          <p:cNvSpPr>
            <a:spLocks noGrp="1"/>
          </p:cNvSpPr>
          <p:nvPr>
            <p:ph idx="1"/>
          </p:nvPr>
        </p:nvSpPr>
        <p:spPr>
          <a:xfrm>
            <a:off x="838200" y="424070"/>
            <a:ext cx="5125278" cy="5752893"/>
          </a:xfrm>
        </p:spPr>
        <p:txBody>
          <a:bodyPr>
            <a:normAutofit lnSpcReduction="10000"/>
          </a:bodyPr>
          <a:lstStyle/>
          <a:p>
            <a:pPr marL="0" indent="0">
              <a:buNone/>
            </a:pPr>
            <a:r>
              <a:rPr lang="fr-FR" sz="2000" b="1" dirty="0">
                <a:latin typeface="Times New Roman" panose="02020603050405020304" pitchFamily="18" charset="0"/>
                <a:cs typeface="Times New Roman" pitchFamily="18" charset="0"/>
              </a:rPr>
              <a:t>III.3. </a:t>
            </a:r>
            <a:r>
              <a:rPr lang="fr-CH" sz="2000" b="1" dirty="0">
                <a:latin typeface="Times New Roman" panose="02020603050405020304" pitchFamily="18" charset="0"/>
                <a:cs typeface="Times New Roman" pitchFamily="18" charset="0"/>
              </a:rPr>
              <a:t>Anthocérotes</a:t>
            </a:r>
            <a:endParaRPr lang="fr-FR" sz="2000" dirty="0">
              <a:latin typeface="Times New Roman" panose="02020603050405020304" pitchFamily="18" charset="0"/>
              <a:cs typeface="Times New Roman" pitchFamily="18" charset="0"/>
            </a:endParaRPr>
          </a:p>
          <a:p>
            <a:pPr marL="0" indent="0" algn="just" eaLnBrk="0" hangingPunct="0">
              <a:buNone/>
            </a:pPr>
            <a:r>
              <a:rPr lang="fr-FR" sz="1800" b="1" dirty="0">
                <a:latin typeface="Times New Roman" panose="02020603050405020304" pitchFamily="18" charset="0"/>
                <a:cs typeface="Times New Roman" pitchFamily="18" charset="0"/>
              </a:rPr>
              <a:t>III.2.1. </a:t>
            </a:r>
            <a:r>
              <a:rPr lang="fr-CH" sz="1800" b="1" dirty="0">
                <a:latin typeface="Times New Roman" pitchFamily="18" charset="0"/>
                <a:cs typeface="Times New Roman" pitchFamily="18" charset="0"/>
              </a:rPr>
              <a:t>Description morphologique :</a:t>
            </a:r>
          </a:p>
          <a:p>
            <a:pPr marL="0" indent="0" algn="just" eaLnBrk="0" hangingPunct="0">
              <a:buNone/>
            </a:pPr>
            <a:r>
              <a:rPr lang="fr-FR" sz="1800" b="1" dirty="0">
                <a:latin typeface="Times New Roman" panose="02020603050405020304" pitchFamily="18" charset="0"/>
                <a:cs typeface="Times New Roman" pitchFamily="18" charset="0"/>
              </a:rPr>
              <a:t>III.2.1. 1. </a:t>
            </a:r>
            <a:r>
              <a:rPr lang="fr-CH" sz="1800" b="1" dirty="0">
                <a:latin typeface="Times New Roman" pitchFamily="18" charset="0"/>
                <a:cs typeface="Times New Roman" pitchFamily="18" charset="0"/>
              </a:rPr>
              <a:t>Le cycle de vie :</a:t>
            </a:r>
          </a:p>
          <a:p>
            <a:pPr marL="0" indent="0" algn="just" eaLnBrk="0" hangingPunct="0">
              <a:lnSpc>
                <a:spcPct val="150000"/>
              </a:lnSpc>
              <a:buNone/>
            </a:pPr>
            <a:r>
              <a:rPr lang="fr-CH" sz="1800" dirty="0">
                <a:latin typeface="Times New Roman" pitchFamily="18" charset="0"/>
                <a:cs typeface="Times New Roman" pitchFamily="18" charset="0"/>
              </a:rPr>
              <a:t>Les </a:t>
            </a:r>
            <a:r>
              <a:rPr lang="fr-CH" sz="1800" b="1" dirty="0">
                <a:latin typeface="Times New Roman" pitchFamily="18" charset="0"/>
                <a:cs typeface="Times New Roman" pitchFamily="18" charset="0"/>
              </a:rPr>
              <a:t>gamétophytes</a:t>
            </a:r>
            <a:r>
              <a:rPr lang="fr-CH" sz="1800" dirty="0">
                <a:latin typeface="Times New Roman" pitchFamily="18" charset="0"/>
                <a:cs typeface="Times New Roman" pitchFamily="18" charset="0"/>
              </a:rPr>
              <a:t> :sont </a:t>
            </a:r>
            <a:r>
              <a:rPr lang="fr-CH" sz="1800" dirty="0" err="1">
                <a:latin typeface="Times New Roman" pitchFamily="18" charset="0"/>
                <a:cs typeface="Times New Roman" pitchFamily="18" charset="0"/>
              </a:rPr>
              <a:t>thalloïdes</a:t>
            </a:r>
            <a:r>
              <a:rPr lang="fr-CH" sz="1800" dirty="0">
                <a:latin typeface="Times New Roman" pitchFamily="18" charset="0"/>
                <a:cs typeface="Times New Roman" pitchFamily="18" charset="0"/>
              </a:rPr>
              <a:t> et forment des rosettes vert clair à foncé. Le thalle est indifférencié, excepté pour les petites cavités internes qui contiennent des cellules mucilages. La surface inférieure du thalle possède des pores mucilagineux qui sont </a:t>
            </a:r>
            <a:r>
              <a:rPr lang="fr-CH" sz="1800" dirty="0" err="1">
                <a:latin typeface="Times New Roman" pitchFamily="18" charset="0"/>
                <a:cs typeface="Times New Roman" pitchFamily="18" charset="0"/>
              </a:rPr>
              <a:t>entourrés</a:t>
            </a:r>
            <a:r>
              <a:rPr lang="fr-CH" sz="1800" dirty="0">
                <a:latin typeface="Times New Roman" pitchFamily="18" charset="0"/>
                <a:cs typeface="Times New Roman" pitchFamily="18" charset="0"/>
              </a:rPr>
              <a:t> par 2 cellules qui ressemblent au </a:t>
            </a:r>
            <a:r>
              <a:rPr lang="fr-CH" sz="1800" dirty="0" err="1">
                <a:latin typeface="Times New Roman" pitchFamily="18" charset="0"/>
                <a:cs typeface="Times New Roman" pitchFamily="18" charset="0"/>
              </a:rPr>
              <a:t>stomate;ces</a:t>
            </a:r>
            <a:r>
              <a:rPr lang="fr-CH" sz="1800" dirty="0">
                <a:latin typeface="Times New Roman" pitchFamily="18" charset="0"/>
                <a:cs typeface="Times New Roman" pitchFamily="18" charset="0"/>
              </a:rPr>
              <a:t> structures sont nommées </a:t>
            </a:r>
            <a:r>
              <a:rPr lang="fr-CH" sz="1800" dirty="0" err="1">
                <a:latin typeface="Times New Roman" pitchFamily="18" charset="0"/>
                <a:cs typeface="Times New Roman" pitchFamily="18" charset="0"/>
              </a:rPr>
              <a:t>pseudostomates</a:t>
            </a:r>
            <a:r>
              <a:rPr lang="fr-CH" sz="1800" dirty="0">
                <a:latin typeface="Times New Roman" pitchFamily="18" charset="0"/>
                <a:cs typeface="Times New Roman" pitchFamily="18" charset="0"/>
              </a:rPr>
              <a:t>. La formation des organes sexuels est dépendante de la </a:t>
            </a:r>
            <a:r>
              <a:rPr lang="fr-CH" sz="1800" dirty="0" err="1">
                <a:latin typeface="Times New Roman" pitchFamily="18" charset="0"/>
                <a:cs typeface="Times New Roman" pitchFamily="18" charset="0"/>
              </a:rPr>
              <a:t>photopériodicité</a:t>
            </a:r>
            <a:r>
              <a:rPr lang="fr-CH" sz="1800" dirty="0">
                <a:latin typeface="Times New Roman" pitchFamily="18" charset="0"/>
                <a:cs typeface="Times New Roman" pitchFamily="18" charset="0"/>
              </a:rPr>
              <a:t>, la diminution des jours initie la production de gamètes et la fertilisation se passe en hiver. </a:t>
            </a:r>
          </a:p>
          <a:p>
            <a:pPr marL="0" indent="0">
              <a:buNone/>
            </a:pPr>
            <a:endParaRPr lang="fr-FR" dirty="0"/>
          </a:p>
        </p:txBody>
      </p:sp>
      <p:pic>
        <p:nvPicPr>
          <p:cNvPr id="4" name="Image 3">
            <a:extLst>
              <a:ext uri="{FF2B5EF4-FFF2-40B4-BE49-F238E27FC236}">
                <a16:creationId xmlns:a16="http://schemas.microsoft.com/office/drawing/2014/main" id="{63D08B06-7409-4466-8047-8883C054A05E}"/>
              </a:ext>
            </a:extLst>
          </p:cNvPr>
          <p:cNvPicPr>
            <a:picLocks noChangeAspect="1"/>
          </p:cNvPicPr>
          <p:nvPr/>
        </p:nvPicPr>
        <p:blipFill>
          <a:blip r:embed="rId2"/>
          <a:stretch>
            <a:fillRect/>
          </a:stretch>
        </p:blipFill>
        <p:spPr>
          <a:xfrm>
            <a:off x="6228524" y="424069"/>
            <a:ext cx="2782954" cy="5752893"/>
          </a:xfrm>
          <a:prstGeom prst="rect">
            <a:avLst/>
          </a:prstGeom>
        </p:spPr>
      </p:pic>
      <p:pic>
        <p:nvPicPr>
          <p:cNvPr id="5" name="Espace réservé du contenu 3">
            <a:extLst>
              <a:ext uri="{FF2B5EF4-FFF2-40B4-BE49-F238E27FC236}">
                <a16:creationId xmlns:a16="http://schemas.microsoft.com/office/drawing/2014/main" id="{05233458-CA34-4774-9A0F-D004C087FCE1}"/>
              </a:ext>
            </a:extLst>
          </p:cNvPr>
          <p:cNvPicPr>
            <a:picLocks noChangeAspect="1"/>
          </p:cNvPicPr>
          <p:nvPr/>
        </p:nvPicPr>
        <p:blipFill>
          <a:blip r:embed="rId3"/>
          <a:stretch>
            <a:fillRect/>
          </a:stretch>
        </p:blipFill>
        <p:spPr>
          <a:xfrm>
            <a:off x="9118530" y="338653"/>
            <a:ext cx="2235270" cy="5923723"/>
          </a:xfrm>
          <a:prstGeom prst="rect">
            <a:avLst/>
          </a:prstGeom>
        </p:spPr>
      </p:pic>
    </p:spTree>
    <p:extLst>
      <p:ext uri="{BB962C8B-B14F-4D97-AF65-F5344CB8AC3E}">
        <p14:creationId xmlns:p14="http://schemas.microsoft.com/office/powerpoint/2010/main" val="326860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6CB7070-7663-43FB-A79D-6CC87366382F}"/>
              </a:ext>
            </a:extLst>
          </p:cNvPr>
          <p:cNvSpPr>
            <a:spLocks noGrp="1"/>
          </p:cNvSpPr>
          <p:nvPr>
            <p:ph idx="1"/>
          </p:nvPr>
        </p:nvSpPr>
        <p:spPr/>
        <p:txBody>
          <a:bodyPr/>
          <a:lstStyle/>
          <a:p>
            <a:pPr>
              <a:buFont typeface="Wingdings" panose="05000000000000000000" pitchFamily="2" charset="2"/>
              <a:buChar char="Ø"/>
            </a:pPr>
            <a:r>
              <a:rPr lang="fr-CH" sz="2000" b="1" dirty="0">
                <a:latin typeface="Times New Roman" pitchFamily="18" charset="0"/>
                <a:cs typeface="Times New Roman" pitchFamily="18" charset="0"/>
              </a:rPr>
              <a:t>Les </a:t>
            </a:r>
            <a:r>
              <a:rPr lang="fr-CH" sz="2000" b="1" dirty="0">
                <a:effectLst>
                  <a:outerShdw blurRad="38100" dist="38100" dir="2700000" algn="tl">
                    <a:srgbClr val="C0C0C0"/>
                  </a:outerShdw>
                </a:effectLst>
                <a:latin typeface="Times New Roman" pitchFamily="18" charset="0"/>
                <a:cs typeface="Times New Roman" pitchFamily="18" charset="0"/>
              </a:rPr>
              <a:t>anthéridies</a:t>
            </a:r>
            <a:r>
              <a:rPr lang="fr-CH" sz="2000" b="1" dirty="0">
                <a:latin typeface="Times New Roman" pitchFamily="18" charset="0"/>
                <a:cs typeface="Times New Roman" pitchFamily="18" charset="0"/>
              </a:rPr>
              <a:t> :</a:t>
            </a:r>
            <a:r>
              <a:rPr lang="fr-CH" sz="1800" dirty="0">
                <a:latin typeface="Times New Roman" pitchFamily="18" charset="0"/>
                <a:cs typeface="Times New Roman" pitchFamily="18" charset="0"/>
              </a:rPr>
              <a:t>croissent à partir d’une cellule proche de la surface du thalle : une chambre est formée autour de l’anthéridie qui s’ouvre lorsque les spermatozoïdes sont matures</a:t>
            </a:r>
            <a:r>
              <a:rPr lang="fr-CH" dirty="0">
                <a:latin typeface="Times New Roman" pitchFamily="18" charset="0"/>
                <a:cs typeface="Times New Roman" pitchFamily="18" charset="0"/>
              </a:rPr>
              <a:t>.</a:t>
            </a:r>
            <a:endParaRPr lang="fr-FR" dirty="0"/>
          </a:p>
        </p:txBody>
      </p:sp>
      <p:pic>
        <p:nvPicPr>
          <p:cNvPr id="4" name="Image 3">
            <a:extLst>
              <a:ext uri="{FF2B5EF4-FFF2-40B4-BE49-F238E27FC236}">
                <a16:creationId xmlns:a16="http://schemas.microsoft.com/office/drawing/2014/main" id="{AE64667D-199B-49D2-AD11-E58247E2214B}"/>
              </a:ext>
            </a:extLst>
          </p:cNvPr>
          <p:cNvPicPr>
            <a:picLocks noChangeAspect="1"/>
          </p:cNvPicPr>
          <p:nvPr/>
        </p:nvPicPr>
        <p:blipFill>
          <a:blip r:embed="rId2"/>
          <a:stretch>
            <a:fillRect/>
          </a:stretch>
        </p:blipFill>
        <p:spPr>
          <a:xfrm>
            <a:off x="1736034" y="2637184"/>
            <a:ext cx="7593495" cy="3154016"/>
          </a:xfrm>
          <a:prstGeom prst="rect">
            <a:avLst/>
          </a:prstGeom>
        </p:spPr>
      </p:pic>
    </p:spTree>
    <p:extLst>
      <p:ext uri="{BB962C8B-B14F-4D97-AF65-F5344CB8AC3E}">
        <p14:creationId xmlns:p14="http://schemas.microsoft.com/office/powerpoint/2010/main" val="888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92E45B-D04A-47F4-880B-EFC7172D94A9}"/>
              </a:ext>
            </a:extLst>
          </p:cNvPr>
          <p:cNvSpPr>
            <a:spLocks noGrp="1"/>
          </p:cNvSpPr>
          <p:nvPr>
            <p:ph idx="1"/>
          </p:nvPr>
        </p:nvSpPr>
        <p:spPr/>
        <p:txBody>
          <a:bodyPr>
            <a:normAutofit/>
          </a:bodyPr>
          <a:lstStyle/>
          <a:p>
            <a:pPr>
              <a:buFont typeface="Wingdings" panose="05000000000000000000" pitchFamily="2" charset="2"/>
              <a:buChar char="Ø"/>
            </a:pPr>
            <a:r>
              <a:rPr lang="fr-CH" sz="1800" dirty="0">
                <a:latin typeface="Times New Roman" panose="02020603050405020304" pitchFamily="18" charset="0"/>
                <a:cs typeface="Times New Roman" pitchFamily="18" charset="0"/>
              </a:rPr>
              <a:t>L’</a:t>
            </a:r>
            <a:r>
              <a:rPr lang="fr-CH" sz="1800" b="1" dirty="0">
                <a:effectLst>
                  <a:outerShdw blurRad="38100" dist="38100" dir="2700000" algn="tl">
                    <a:srgbClr val="C0C0C0"/>
                  </a:outerShdw>
                </a:effectLst>
                <a:latin typeface="Times New Roman" panose="02020603050405020304" pitchFamily="18" charset="0"/>
                <a:cs typeface="Times New Roman" pitchFamily="18" charset="0"/>
              </a:rPr>
              <a:t>archégone:</a:t>
            </a:r>
            <a:r>
              <a:rPr lang="fr-CH" sz="1800" dirty="0">
                <a:latin typeface="Times New Roman" panose="02020603050405020304" pitchFamily="18" charset="0"/>
                <a:cs typeface="Times New Roman" pitchFamily="18" charset="0"/>
              </a:rPr>
              <a:t> croit superficiellement avec les cellules du col qui s’ouvre à la surface du thalle.</a:t>
            </a: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1AE461F9-C254-43E3-A39D-C6B8B4271EBC}"/>
              </a:ext>
            </a:extLst>
          </p:cNvPr>
          <p:cNvPicPr>
            <a:picLocks noChangeAspect="1"/>
          </p:cNvPicPr>
          <p:nvPr/>
        </p:nvPicPr>
        <p:blipFill>
          <a:blip r:embed="rId2"/>
          <a:stretch>
            <a:fillRect/>
          </a:stretch>
        </p:blipFill>
        <p:spPr>
          <a:xfrm>
            <a:off x="1736035" y="2536549"/>
            <a:ext cx="8083826" cy="3016112"/>
          </a:xfrm>
          <a:prstGeom prst="rect">
            <a:avLst/>
          </a:prstGeom>
        </p:spPr>
      </p:pic>
    </p:spTree>
    <p:extLst>
      <p:ext uri="{BB962C8B-B14F-4D97-AF65-F5344CB8AC3E}">
        <p14:creationId xmlns:p14="http://schemas.microsoft.com/office/powerpoint/2010/main" val="404704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E268F2-042B-4872-A217-8E59C5B219AA}"/>
              </a:ext>
            </a:extLst>
          </p:cNvPr>
          <p:cNvSpPr>
            <a:spLocks noGrp="1"/>
          </p:cNvSpPr>
          <p:nvPr>
            <p:ph idx="1"/>
          </p:nvPr>
        </p:nvSpPr>
        <p:spPr>
          <a:xfrm>
            <a:off x="838200" y="490330"/>
            <a:ext cx="6264965" cy="5686633"/>
          </a:xfrm>
        </p:spPr>
        <p:txBody>
          <a:bodyPr>
            <a:normAutofit/>
          </a:bodyPr>
          <a:lstStyle/>
          <a:p>
            <a:pPr>
              <a:lnSpc>
                <a:spcPct val="150000"/>
              </a:lnSpc>
              <a:buFont typeface="Wingdings" panose="05000000000000000000" pitchFamily="2" charset="2"/>
              <a:buChar char="Ø"/>
            </a:pPr>
            <a:r>
              <a:rPr lang="fr-CH" sz="2000" b="1" dirty="0">
                <a:latin typeface="Times New Roman" pitchFamily="18" charset="0"/>
                <a:cs typeface="Times New Roman" pitchFamily="18" charset="0"/>
              </a:rPr>
              <a:t>Les </a:t>
            </a:r>
            <a:r>
              <a:rPr lang="fr-CH" sz="2000" b="1" dirty="0">
                <a:effectLst>
                  <a:outerShdw blurRad="38100" dist="38100" dir="2700000" algn="tl">
                    <a:srgbClr val="C0C0C0"/>
                  </a:outerShdw>
                </a:effectLst>
                <a:latin typeface="Times New Roman" pitchFamily="18" charset="0"/>
                <a:cs typeface="Times New Roman" pitchFamily="18" charset="0"/>
              </a:rPr>
              <a:t>sporophytes</a:t>
            </a:r>
            <a:r>
              <a:rPr lang="fr-CH" sz="1800" b="1" dirty="0">
                <a:effectLst>
                  <a:outerShdw blurRad="38100" dist="38100" dir="2700000" algn="tl">
                    <a:srgbClr val="C0C0C0"/>
                  </a:outerShdw>
                </a:effectLst>
                <a:latin typeface="Times New Roman" pitchFamily="18" charset="0"/>
                <a:cs typeface="Times New Roman" pitchFamily="18" charset="0"/>
              </a:rPr>
              <a:t>:</a:t>
            </a:r>
            <a:r>
              <a:rPr lang="fr-CH" sz="1800" dirty="0">
                <a:latin typeface="Times New Roman" pitchFamily="18" charset="0"/>
                <a:cs typeface="Times New Roman" pitchFamily="18" charset="0"/>
              </a:rPr>
              <a:t> contenant une petite quantité de tissu fertile à l’intérieur proviennent du développement d’un zygote diploïde. Le sporophyte continue de s’étendre à partir d’un </a:t>
            </a:r>
            <a:r>
              <a:rPr lang="fr-CH" sz="1800" u="sng" dirty="0">
                <a:latin typeface="Times New Roman" pitchFamily="18" charset="0"/>
                <a:cs typeface="Times New Roman" pitchFamily="18" charset="0"/>
              </a:rPr>
              <a:t>méristème basal</a:t>
            </a:r>
            <a:r>
              <a:rPr lang="fr-CH" sz="1800" dirty="0">
                <a:latin typeface="Times New Roman" pitchFamily="18" charset="0"/>
                <a:cs typeface="Times New Roman" pitchFamily="18" charset="0"/>
              </a:rPr>
              <a:t>. Durant ce temps, l’</a:t>
            </a:r>
            <a:r>
              <a:rPr lang="fr-CH" sz="1800" dirty="0" err="1">
                <a:latin typeface="Times New Roman" pitchFamily="18" charset="0"/>
                <a:cs typeface="Times New Roman" pitchFamily="18" charset="0"/>
              </a:rPr>
              <a:t>archesporium</a:t>
            </a:r>
            <a:r>
              <a:rPr lang="fr-CH" sz="1800" dirty="0">
                <a:latin typeface="Times New Roman" pitchFamily="18" charset="0"/>
                <a:cs typeface="Times New Roman" pitchFamily="18" charset="0"/>
              </a:rPr>
              <a:t> se différencie en un cylindre creux, dont le centre est occupé par une colonne stérile.  Autour se forme une couche </a:t>
            </a:r>
            <a:r>
              <a:rPr lang="fr-CH" sz="1800" dirty="0" err="1">
                <a:latin typeface="Times New Roman" pitchFamily="18" charset="0"/>
                <a:cs typeface="Times New Roman" pitchFamily="18" charset="0"/>
              </a:rPr>
              <a:t>multicellulaire.alors</a:t>
            </a:r>
            <a:r>
              <a:rPr lang="fr-CH" sz="1800" dirty="0">
                <a:latin typeface="Times New Roman" pitchFamily="18" charset="0"/>
                <a:cs typeface="Times New Roman" pitchFamily="18" charset="0"/>
              </a:rPr>
              <a:t> que cette partie sèche, les différentes partie du sporophyte (=valves) se séparent complètement et tournent</a:t>
            </a:r>
          </a:p>
          <a:p>
            <a:pPr marL="0" indent="0">
              <a:lnSpc>
                <a:spcPct val="150000"/>
              </a:lnSpc>
              <a:buNone/>
            </a:pPr>
            <a:r>
              <a:rPr lang="fr-CH" sz="1800" dirty="0">
                <a:latin typeface="Times New Roman" pitchFamily="18" charset="0"/>
                <a:cs typeface="Times New Roman" pitchFamily="18" charset="0"/>
              </a:rPr>
              <a:t>Cela expose la spore ce qui permet la dispersion des spores. Les valves continuent de se séparer et le méristème basal continue de produire plus de matériel sporophytique afin que des spores soient produites tout au long de la vie du sporophyte, fait caractéristique des </a:t>
            </a:r>
            <a:r>
              <a:rPr lang="fr-CH" sz="1800" i="1" dirty="0">
                <a:latin typeface="Times New Roman" pitchFamily="18" charset="0"/>
                <a:cs typeface="Times New Roman" pitchFamily="18" charset="0"/>
              </a:rPr>
              <a:t>Anthocérotes</a:t>
            </a:r>
            <a:endParaRPr lang="fr-FR" sz="1800" dirty="0"/>
          </a:p>
        </p:txBody>
      </p:sp>
      <p:pic>
        <p:nvPicPr>
          <p:cNvPr id="4" name="Image 3">
            <a:extLst>
              <a:ext uri="{FF2B5EF4-FFF2-40B4-BE49-F238E27FC236}">
                <a16:creationId xmlns:a16="http://schemas.microsoft.com/office/drawing/2014/main" id="{825A34E4-4468-410B-B467-F536986C7E95}"/>
              </a:ext>
            </a:extLst>
          </p:cNvPr>
          <p:cNvPicPr>
            <a:picLocks noChangeAspect="1"/>
          </p:cNvPicPr>
          <p:nvPr/>
        </p:nvPicPr>
        <p:blipFill>
          <a:blip r:embed="rId2"/>
          <a:stretch>
            <a:fillRect/>
          </a:stretch>
        </p:blipFill>
        <p:spPr>
          <a:xfrm>
            <a:off x="8166652" y="490331"/>
            <a:ext cx="3187148" cy="5686632"/>
          </a:xfrm>
          <a:prstGeom prst="rect">
            <a:avLst/>
          </a:prstGeom>
        </p:spPr>
      </p:pic>
    </p:spTree>
    <p:extLst>
      <p:ext uri="{BB962C8B-B14F-4D97-AF65-F5344CB8AC3E}">
        <p14:creationId xmlns:p14="http://schemas.microsoft.com/office/powerpoint/2010/main" val="102965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www.afblum.be/bioafb/cyclbryo/cyclanth.JPG">
            <a:extLst>
              <a:ext uri="{FF2B5EF4-FFF2-40B4-BE49-F238E27FC236}">
                <a16:creationId xmlns:a16="http://schemas.microsoft.com/office/drawing/2014/main" id="{539AE212-641D-46FC-8500-4597D3237DE8}"/>
              </a:ext>
            </a:extLst>
          </p:cNvPr>
          <p:cNvPicPr>
            <a:picLocks noGrp="1"/>
          </p:cNvPicPr>
          <p:nvPr>
            <p:ph idx="1"/>
          </p:nvPr>
        </p:nvPicPr>
        <p:blipFill>
          <a:blip r:embed="rId2" cstate="print"/>
          <a:srcRect/>
          <a:stretch>
            <a:fillRect/>
          </a:stretch>
        </p:blipFill>
        <p:spPr bwMode="auto">
          <a:xfrm>
            <a:off x="834887" y="564252"/>
            <a:ext cx="6202017" cy="5069722"/>
          </a:xfrm>
          <a:prstGeom prst="rect">
            <a:avLst/>
          </a:prstGeom>
          <a:noFill/>
          <a:ln w="9525">
            <a:noFill/>
            <a:miter lim="800000"/>
            <a:headEnd/>
            <a:tailEnd/>
          </a:ln>
        </p:spPr>
      </p:pic>
      <p:sp>
        <p:nvSpPr>
          <p:cNvPr id="5" name="Rectangle 4">
            <a:extLst>
              <a:ext uri="{FF2B5EF4-FFF2-40B4-BE49-F238E27FC236}">
                <a16:creationId xmlns:a16="http://schemas.microsoft.com/office/drawing/2014/main" id="{15B5E868-3BE9-404D-B1DC-D1414D1C99E2}"/>
              </a:ext>
            </a:extLst>
          </p:cNvPr>
          <p:cNvSpPr/>
          <p:nvPr/>
        </p:nvSpPr>
        <p:spPr>
          <a:xfrm>
            <a:off x="1007165" y="5970582"/>
            <a:ext cx="9594574" cy="646331"/>
          </a:xfrm>
          <a:prstGeom prst="rect">
            <a:avLst/>
          </a:prstGeom>
        </p:spPr>
        <p:txBody>
          <a:bodyPr wrap="square">
            <a:spAutoFit/>
          </a:bodyPr>
          <a:lstStyle/>
          <a:p>
            <a:r>
              <a:rPr lang="fr-FR" b="1" dirty="0">
                <a:latin typeface="Times New Roman" pitchFamily="18" charset="0"/>
                <a:ea typeface="Calibri" pitchFamily="34" charset="0"/>
                <a:cs typeface="Times New Roman" pitchFamily="18" charset="0"/>
              </a:rPr>
              <a:t>Cycle de vie d'une </a:t>
            </a:r>
            <a:r>
              <a:rPr lang="fr-FR" b="1" dirty="0" err="1">
                <a:latin typeface="Times New Roman" pitchFamily="18" charset="0"/>
                <a:ea typeface="Calibri" pitchFamily="34" charset="0"/>
                <a:cs typeface="Times New Roman" pitchFamily="18" charset="0"/>
              </a:rPr>
              <a:t>anthoc</a:t>
            </a:r>
            <a:r>
              <a:rPr lang="fr-FR" b="1" dirty="0" err="1">
                <a:ea typeface="Calibri" pitchFamily="34" charset="0"/>
                <a:cs typeface="Times New Roman" pitchFamily="18" charset="0"/>
              </a:rPr>
              <a:t>é</a:t>
            </a:r>
            <a:r>
              <a:rPr lang="fr-FR" b="1" dirty="0" err="1">
                <a:latin typeface="Times New Roman" pitchFamily="18" charset="0"/>
                <a:ea typeface="Calibri" pitchFamily="34" charset="0"/>
                <a:cs typeface="Times New Roman" pitchFamily="18" charset="0"/>
              </a:rPr>
              <a:t>rote</a:t>
            </a:r>
            <a:r>
              <a:rPr lang="fr-FR" b="1" dirty="0">
                <a:latin typeface="Times New Roman" pitchFamily="18" charset="0"/>
                <a:ea typeface="Calibri" pitchFamily="34" charset="0"/>
                <a:cs typeface="Times New Roman" pitchFamily="18" charset="0"/>
              </a:rPr>
              <a:t> du genre </a:t>
            </a:r>
            <a:r>
              <a:rPr lang="fr-FR" b="1" i="1" dirty="0" err="1">
                <a:latin typeface="Times New Roman" pitchFamily="18" charset="0"/>
                <a:ea typeface="Calibri" pitchFamily="34" charset="0"/>
                <a:cs typeface="Times New Roman" pitchFamily="18" charset="0"/>
              </a:rPr>
              <a:t>Anthoceros</a:t>
            </a:r>
            <a:r>
              <a:rPr lang="fr-FR" b="1" dirty="0">
                <a:latin typeface="Times New Roman" pitchFamily="18" charset="0"/>
                <a:ea typeface="Calibri" pitchFamily="34" charset="0"/>
                <a:cs typeface="Times New Roman" pitchFamily="18" charset="0"/>
              </a:rPr>
              <a:t>. Les structures diplo</a:t>
            </a:r>
            <a:r>
              <a:rPr lang="fr-FR" b="1" dirty="0">
                <a:ea typeface="Calibri" pitchFamily="34" charset="0"/>
                <a:cs typeface="Times New Roman" pitchFamily="18" charset="0"/>
              </a:rPr>
              <a:t>ï</a:t>
            </a:r>
            <a:r>
              <a:rPr lang="fr-FR" b="1" dirty="0">
                <a:latin typeface="Times New Roman" pitchFamily="18" charset="0"/>
                <a:ea typeface="Calibri" pitchFamily="34" charset="0"/>
                <a:cs typeface="Times New Roman" pitchFamily="18" charset="0"/>
              </a:rPr>
              <a:t>des sont dessin</a:t>
            </a:r>
            <a:r>
              <a:rPr lang="fr-FR" b="1" dirty="0">
                <a:ea typeface="Calibri" pitchFamily="34" charset="0"/>
                <a:cs typeface="Times New Roman" pitchFamily="18" charset="0"/>
              </a:rPr>
              <a:t>é</a:t>
            </a:r>
            <a:r>
              <a:rPr lang="fr-FR" b="1" dirty="0">
                <a:latin typeface="Times New Roman" pitchFamily="18" charset="0"/>
                <a:ea typeface="Calibri" pitchFamily="34" charset="0"/>
                <a:cs typeface="Times New Roman" pitchFamily="18" charset="0"/>
              </a:rPr>
              <a:t>es en rouge</a:t>
            </a:r>
            <a:endParaRPr lang="fr-FR" dirty="0"/>
          </a:p>
        </p:txBody>
      </p:sp>
      <p:pic>
        <p:nvPicPr>
          <p:cNvPr id="6" name="Image 5">
            <a:extLst>
              <a:ext uri="{FF2B5EF4-FFF2-40B4-BE49-F238E27FC236}">
                <a16:creationId xmlns:a16="http://schemas.microsoft.com/office/drawing/2014/main" id="{8FD52F00-5FEC-43A6-836E-69D7767214B8}"/>
              </a:ext>
            </a:extLst>
          </p:cNvPr>
          <p:cNvPicPr>
            <a:picLocks noChangeAspect="1"/>
          </p:cNvPicPr>
          <p:nvPr/>
        </p:nvPicPr>
        <p:blipFill>
          <a:blip r:embed="rId3"/>
          <a:stretch>
            <a:fillRect/>
          </a:stretch>
        </p:blipFill>
        <p:spPr>
          <a:xfrm>
            <a:off x="7394713" y="564252"/>
            <a:ext cx="4408418" cy="5069722"/>
          </a:xfrm>
          <a:prstGeom prst="rect">
            <a:avLst/>
          </a:prstGeom>
        </p:spPr>
      </p:pic>
    </p:spTree>
    <p:extLst>
      <p:ext uri="{BB962C8B-B14F-4D97-AF65-F5344CB8AC3E}">
        <p14:creationId xmlns:p14="http://schemas.microsoft.com/office/powerpoint/2010/main" val="257458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4D74CA-9AB0-4E4E-BF98-6A812EBA4666}"/>
              </a:ext>
            </a:extLst>
          </p:cNvPr>
          <p:cNvSpPr>
            <a:spLocks noGrp="1"/>
          </p:cNvSpPr>
          <p:nvPr>
            <p:ph idx="1"/>
          </p:nvPr>
        </p:nvSpPr>
        <p:spPr>
          <a:xfrm>
            <a:off x="838200" y="715617"/>
            <a:ext cx="10515600" cy="5461346"/>
          </a:xfrm>
        </p:spPr>
        <p:txBody>
          <a:bodyPr>
            <a:normAutofit/>
          </a:bodyPr>
          <a:lstStyle/>
          <a:p>
            <a:pPr marL="0" lvl="0" indent="0" fontAlgn="base">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1 Gamétophyte : </a:t>
            </a:r>
            <a:r>
              <a:rPr lang="fr-FR" sz="1900" dirty="0">
                <a:latin typeface="Times New Roman" panose="02020603050405020304" pitchFamily="18" charset="0"/>
                <a:ea typeface="Times New Roman" panose="02020603050405020304" pitchFamily="18" charset="0"/>
                <a:cs typeface="Times New Roman" panose="02020603050405020304" pitchFamily="18" charset="0"/>
              </a:rPr>
              <a:t>a Involucre tubulaire, b Thalle, c Rhizoïdes</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2 Sporophyte : </a:t>
            </a:r>
            <a:r>
              <a:rPr lang="fr-FR" sz="1900" dirty="0">
                <a:latin typeface="Times New Roman" panose="02020603050405020304" pitchFamily="18" charset="0"/>
                <a:ea typeface="Times New Roman" panose="02020603050405020304" pitchFamily="18" charset="0"/>
                <a:cs typeface="Times New Roman" panose="02020603050405020304" pitchFamily="18" charset="0"/>
              </a:rPr>
              <a:t>a Pied, b Epiderme, c Columelle centrale</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3 Spores</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4 Elatères</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5 Spore germant</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6 Gamétophyte: face dorsale : </a:t>
            </a:r>
            <a:r>
              <a:rPr lang="fr-FR" sz="1900" dirty="0">
                <a:latin typeface="Times New Roman" panose="02020603050405020304" pitchFamily="18" charset="0"/>
                <a:ea typeface="Times New Roman" panose="02020603050405020304" pitchFamily="18" charset="0"/>
                <a:cs typeface="Times New Roman" panose="02020603050405020304" pitchFamily="18" charset="0"/>
              </a:rPr>
              <a:t>a Anthéridie, b Archégone</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7 Anthéridie</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8 Anthérozoïdes</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9 Archégone : </a:t>
            </a:r>
            <a:r>
              <a:rPr lang="fr-FR" sz="1900" dirty="0">
                <a:latin typeface="Times New Roman" panose="02020603050405020304" pitchFamily="18" charset="0"/>
                <a:ea typeface="Times New Roman" panose="02020603050405020304" pitchFamily="18" charset="0"/>
                <a:cs typeface="Times New Roman" panose="02020603050405020304" pitchFamily="18" charset="0"/>
              </a:rPr>
              <a:t>a Cellules du canal du col, b O(v)oosphère</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10 Jeune sporophyte dans le thalle : </a:t>
            </a:r>
            <a:r>
              <a:rPr lang="fr-FR" sz="1900" dirty="0">
                <a:latin typeface="Times New Roman" panose="02020603050405020304" pitchFamily="18" charset="0"/>
                <a:ea typeface="Times New Roman" panose="02020603050405020304" pitchFamily="18" charset="0"/>
                <a:cs typeface="Times New Roman" panose="02020603050405020304" pitchFamily="18" charset="0"/>
              </a:rPr>
              <a:t>a </a:t>
            </a:r>
            <a:r>
              <a:rPr lang="fr-FR" sz="1900" dirty="0" err="1">
                <a:latin typeface="Times New Roman" panose="02020603050405020304" pitchFamily="18" charset="0"/>
                <a:ea typeface="Times New Roman" panose="02020603050405020304" pitchFamily="18" charset="0"/>
                <a:cs typeface="Times New Roman" panose="02020603050405020304" pitchFamily="18" charset="0"/>
              </a:rPr>
              <a:t>Amphithecium</a:t>
            </a:r>
            <a:r>
              <a:rPr lang="fr-FR" sz="1900" dirty="0">
                <a:latin typeface="Times New Roman" panose="02020603050405020304" pitchFamily="18" charset="0"/>
                <a:ea typeface="Times New Roman" panose="02020603050405020304" pitchFamily="18" charset="0"/>
                <a:cs typeface="Times New Roman" panose="02020603050405020304" pitchFamily="18" charset="0"/>
              </a:rPr>
              <a:t>, b </a:t>
            </a:r>
            <a:r>
              <a:rPr lang="fr-FR" sz="1900" dirty="0" err="1">
                <a:latin typeface="Times New Roman" panose="02020603050405020304" pitchFamily="18" charset="0"/>
                <a:ea typeface="Times New Roman" panose="02020603050405020304" pitchFamily="18" charset="0"/>
                <a:cs typeface="Times New Roman" panose="02020603050405020304" pitchFamily="18" charset="0"/>
              </a:rPr>
              <a:t>Endothecium</a:t>
            </a:r>
            <a:r>
              <a:rPr lang="fr-FR" sz="1900" dirty="0">
                <a:latin typeface="Times New Roman" panose="02020603050405020304" pitchFamily="18" charset="0"/>
                <a:ea typeface="Times New Roman" panose="02020603050405020304" pitchFamily="18" charset="0"/>
                <a:cs typeface="Times New Roman" panose="02020603050405020304" pitchFamily="18" charset="0"/>
              </a:rPr>
              <a:t>, c Pied</a:t>
            </a:r>
            <a:endParaRPr lang="fr-FR" sz="1900" dirty="0">
              <a:latin typeface="Times New Roman" panose="02020603050405020304" pitchFamily="18" charset="0"/>
              <a:cs typeface="Times New Roman" pitchFamily="18" charset="0"/>
            </a:endParaRPr>
          </a:p>
          <a:p>
            <a:pPr marL="0" lvl="0" indent="0" eaLnBrk="0" fontAlgn="base" hangingPunct="0">
              <a:lnSpc>
                <a:spcPct val="150000"/>
              </a:lnSpc>
              <a:spcBef>
                <a:spcPct val="0"/>
              </a:spcBef>
              <a:spcAft>
                <a:spcPct val="0"/>
              </a:spcAft>
              <a:buNone/>
            </a:pPr>
            <a:r>
              <a:rPr lang="fr-FR" sz="1900" b="1" dirty="0">
                <a:latin typeface="Times New Roman" panose="02020603050405020304" pitchFamily="18" charset="0"/>
                <a:ea typeface="Times New Roman" panose="02020603050405020304" pitchFamily="18" charset="0"/>
                <a:cs typeface="Times New Roman" panose="02020603050405020304" pitchFamily="18" charset="0"/>
              </a:rPr>
              <a:t>11 Jeune sporophyte émergeant de l'involucre( ensemble de bractées formant une collerette)</a:t>
            </a:r>
            <a:endParaRPr lang="fr-FR" sz="1900" dirty="0">
              <a:latin typeface="Times New Roman" panose="02020603050405020304" pitchFamily="18" charset="0"/>
              <a:cs typeface="Times New Roman" pitchFamily="18" charset="0"/>
            </a:endParaRPr>
          </a:p>
          <a:p>
            <a:endParaRPr lang="fr-FR" dirty="0"/>
          </a:p>
        </p:txBody>
      </p:sp>
    </p:spTree>
    <p:extLst>
      <p:ext uri="{BB962C8B-B14F-4D97-AF65-F5344CB8AC3E}">
        <p14:creationId xmlns:p14="http://schemas.microsoft.com/office/powerpoint/2010/main" val="107440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8FDC6CB-4398-4458-8BDB-E63567109430}"/>
              </a:ext>
            </a:extLst>
          </p:cNvPr>
          <p:cNvSpPr>
            <a:spLocks noGrp="1"/>
          </p:cNvSpPr>
          <p:nvPr>
            <p:ph idx="1"/>
          </p:nvPr>
        </p:nvSpPr>
        <p:spPr>
          <a:xfrm>
            <a:off x="838200" y="272954"/>
            <a:ext cx="10515600" cy="6141493"/>
          </a:xfrm>
        </p:spPr>
        <p:txBody>
          <a:bodyPr>
            <a:noAutofit/>
          </a:bodyPr>
          <a:lstStyle/>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Raymond E. </a:t>
            </a:r>
            <a:r>
              <a:rPr lang="fr-FR" sz="1800" dirty="0" err="1">
                <a:latin typeface="Times New Roman" panose="02020603050405020304" pitchFamily="18" charset="0"/>
                <a:cs typeface="Times New Roman" panose="02020603050405020304" pitchFamily="18" charset="0"/>
              </a:rPr>
              <a:t>Stotler</a:t>
            </a:r>
            <a:r>
              <a:rPr lang="fr-FR" sz="1800" dirty="0">
                <a:latin typeface="Times New Roman" panose="02020603050405020304" pitchFamily="18" charset="0"/>
                <a:cs typeface="Times New Roman" panose="02020603050405020304" pitchFamily="18" charset="0"/>
              </a:rPr>
              <a:t> et Barbara J. </a:t>
            </a:r>
            <a:r>
              <a:rPr lang="fr-FR" sz="1800" dirty="0" err="1">
                <a:latin typeface="Times New Roman" panose="02020603050405020304" pitchFamily="18" charset="0"/>
                <a:cs typeface="Times New Roman" panose="02020603050405020304" pitchFamily="18" charset="0"/>
              </a:rPr>
              <a:t>Candall-Stotler</a:t>
            </a:r>
            <a:r>
              <a:rPr lang="fr-FR" sz="1800" dirty="0">
                <a:latin typeface="Times New Roman" panose="02020603050405020304" pitchFamily="18" charset="0"/>
                <a:cs typeface="Times New Roman" panose="02020603050405020304" pitchFamily="18" charset="0"/>
              </a:rPr>
              <a:t>, « A checklist of the </a:t>
            </a:r>
            <a:r>
              <a:rPr lang="fr-FR" sz="1800" dirty="0" err="1">
                <a:latin typeface="Times New Roman" panose="02020603050405020304" pitchFamily="18" charset="0"/>
                <a:cs typeface="Times New Roman" panose="02020603050405020304" pitchFamily="18" charset="0"/>
              </a:rPr>
              <a:t>liverworts</a:t>
            </a:r>
            <a:r>
              <a:rPr lang="fr-FR" sz="1800" dirty="0">
                <a:latin typeface="Times New Roman" panose="02020603050405020304" pitchFamily="18" charset="0"/>
                <a:cs typeface="Times New Roman" panose="02020603050405020304" pitchFamily="18" charset="0"/>
              </a:rPr>
              <a:t> and </a:t>
            </a:r>
            <a:r>
              <a:rPr lang="fr-FR" sz="1800" dirty="0" err="1">
                <a:latin typeface="Times New Roman" panose="02020603050405020304" pitchFamily="18" charset="0"/>
                <a:cs typeface="Times New Roman" panose="02020603050405020304" pitchFamily="18" charset="0"/>
              </a:rPr>
              <a:t>hornworts</a:t>
            </a:r>
            <a:r>
              <a:rPr lang="fr-FR" sz="1800" dirty="0">
                <a:latin typeface="Times New Roman" panose="02020603050405020304" pitchFamily="18" charset="0"/>
                <a:cs typeface="Times New Roman" panose="02020603050405020304" pitchFamily="18" charset="0"/>
              </a:rPr>
              <a:t> of North America », American </a:t>
            </a:r>
            <a:r>
              <a:rPr lang="fr-FR" sz="1800" dirty="0" err="1">
                <a:latin typeface="Times New Roman" panose="02020603050405020304" pitchFamily="18" charset="0"/>
                <a:cs typeface="Times New Roman" panose="02020603050405020304" pitchFamily="18" charset="0"/>
              </a:rPr>
              <a:t>Bryological</a:t>
            </a:r>
            <a:r>
              <a:rPr lang="fr-FR" sz="1800" dirty="0">
                <a:latin typeface="Times New Roman" panose="02020603050405020304" pitchFamily="18" charset="0"/>
                <a:cs typeface="Times New Roman" panose="02020603050405020304" pitchFamily="18" charset="0"/>
              </a:rPr>
              <a:t> and </a:t>
            </a:r>
            <a:r>
              <a:rPr lang="fr-FR" sz="1800" dirty="0" err="1">
                <a:latin typeface="Times New Roman" panose="02020603050405020304" pitchFamily="18" charset="0"/>
                <a:cs typeface="Times New Roman" panose="02020603050405020304" pitchFamily="18" charset="0"/>
              </a:rPr>
              <a:t>Lichenological</a:t>
            </a:r>
            <a:r>
              <a:rPr lang="fr-FR" sz="1800" dirty="0">
                <a:latin typeface="Times New Roman" panose="02020603050405020304" pitchFamily="18" charset="0"/>
                <a:cs typeface="Times New Roman" panose="02020603050405020304" pitchFamily="18" charset="0"/>
              </a:rPr>
              <a:t> Society, vol. 80, no 3,‎ 1977, p. 405–428 (DOI 10.2307/3242017, JSTOR 3242017)</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Barbara </a:t>
            </a:r>
            <a:r>
              <a:rPr lang="fr-FR" sz="1800" dirty="0" err="1">
                <a:latin typeface="Times New Roman" panose="02020603050405020304" pitchFamily="18" charset="0"/>
                <a:cs typeface="Times New Roman" panose="02020603050405020304" pitchFamily="18" charset="0"/>
              </a:rPr>
              <a:t>Crandall-Stotler</a:t>
            </a:r>
            <a:r>
              <a:rPr lang="fr-FR" sz="1800" dirty="0">
                <a:latin typeface="Times New Roman" panose="02020603050405020304" pitchFamily="18" charset="0"/>
                <a:cs typeface="Times New Roman" panose="02020603050405020304" pitchFamily="18" charset="0"/>
              </a:rPr>
              <a:t> et Bernard </a:t>
            </a:r>
            <a:r>
              <a:rPr lang="fr-FR" sz="1800" dirty="0" err="1">
                <a:latin typeface="Times New Roman" panose="02020603050405020304" pitchFamily="18" charset="0"/>
                <a:cs typeface="Times New Roman" panose="02020603050405020304" pitchFamily="18" charset="0"/>
              </a:rPr>
              <a:t>Goffinet</a:t>
            </a:r>
            <a:r>
              <a:rPr lang="fr-FR" sz="1800" dirty="0">
                <a:latin typeface="Times New Roman" panose="02020603050405020304" pitchFamily="18" charset="0"/>
                <a:cs typeface="Times New Roman" panose="02020603050405020304" pitchFamily="18" charset="0"/>
              </a:rPr>
              <a:t>, Bryophyte </a:t>
            </a:r>
            <a:r>
              <a:rPr lang="fr-FR" sz="1800" dirty="0" err="1">
                <a:latin typeface="Times New Roman" panose="02020603050405020304" pitchFamily="18" charset="0"/>
                <a:cs typeface="Times New Roman" panose="02020603050405020304" pitchFamily="18" charset="0"/>
              </a:rPr>
              <a:t>Biology</a:t>
            </a:r>
            <a:r>
              <a:rPr lang="fr-FR" sz="1800" dirty="0">
                <a:latin typeface="Times New Roman" panose="02020603050405020304" pitchFamily="18" charset="0"/>
                <a:cs typeface="Times New Roman" panose="02020603050405020304" pitchFamily="18" charset="0"/>
              </a:rPr>
              <a:t>, Cambridge, Cambridge </a:t>
            </a:r>
            <a:r>
              <a:rPr lang="fr-FR" sz="1800" dirty="0" err="1">
                <a:latin typeface="Times New Roman" panose="02020603050405020304" pitchFamily="18" charset="0"/>
                <a:cs typeface="Times New Roman" panose="02020603050405020304" pitchFamily="18" charset="0"/>
              </a:rPr>
              <a:t>University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Press</a:t>
            </a:r>
            <a:r>
              <a:rPr lang="fr-FR" sz="1800" dirty="0">
                <a:latin typeface="Times New Roman" panose="02020603050405020304" pitchFamily="18" charset="0"/>
                <a:cs typeface="Times New Roman" panose="02020603050405020304" pitchFamily="18" charset="0"/>
              </a:rPr>
              <a:t>, 2000 (ISBN 0-521-66097-1), « </a:t>
            </a:r>
            <a:r>
              <a:rPr lang="fr-FR" sz="1800" dirty="0" err="1">
                <a:latin typeface="Times New Roman" panose="02020603050405020304" pitchFamily="18" charset="0"/>
                <a:cs typeface="Times New Roman" panose="02020603050405020304" pitchFamily="18" charset="0"/>
              </a:rPr>
              <a:t>Morphology</a:t>
            </a:r>
            <a:r>
              <a:rPr lang="fr-FR" sz="1800" dirty="0">
                <a:latin typeface="Times New Roman" panose="02020603050405020304" pitchFamily="18" charset="0"/>
                <a:cs typeface="Times New Roman" panose="02020603050405020304" pitchFamily="18" charset="0"/>
              </a:rPr>
              <a:t> and classification of the </a:t>
            </a:r>
            <a:r>
              <a:rPr lang="fr-FR" sz="1800" dirty="0" err="1">
                <a:latin typeface="Times New Roman" panose="02020603050405020304" pitchFamily="18" charset="0"/>
                <a:cs typeface="Times New Roman" panose="02020603050405020304" pitchFamily="18" charset="0"/>
              </a:rPr>
              <a:t>Marchantiophyta</a:t>
            </a:r>
            <a:r>
              <a:rPr lang="fr-FR" sz="1800" dirty="0">
                <a:latin typeface="Times New Roman" panose="02020603050405020304" pitchFamily="18" charset="0"/>
                <a:cs typeface="Times New Roman" panose="02020603050405020304" pitchFamily="18" charset="0"/>
              </a:rPr>
              <a:t> », p. 21</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Leica </a:t>
            </a:r>
            <a:r>
              <a:rPr lang="fr-FR" sz="1800" dirty="0" err="1">
                <a:latin typeface="Times New Roman" panose="02020603050405020304" pitchFamily="18" charset="0"/>
                <a:cs typeface="Times New Roman" panose="02020603050405020304" pitchFamily="18" charset="0"/>
              </a:rPr>
              <a:t>Chavoutier</a:t>
            </a:r>
            <a:r>
              <a:rPr lang="fr-FR" sz="1800" dirty="0">
                <a:latin typeface="Times New Roman" panose="02020603050405020304" pitchFamily="18" charset="0"/>
                <a:cs typeface="Times New Roman" panose="02020603050405020304" pitchFamily="18" charset="0"/>
              </a:rPr>
              <a:t> et Alain </a:t>
            </a:r>
            <a:r>
              <a:rPr lang="fr-FR" sz="1800" dirty="0" err="1">
                <a:latin typeface="Times New Roman" panose="02020603050405020304" pitchFamily="18" charset="0"/>
                <a:cs typeface="Times New Roman" panose="02020603050405020304" pitchFamily="18" charset="0"/>
              </a:rPr>
              <a:t>Vanderpoorten</a:t>
            </a:r>
            <a:r>
              <a:rPr lang="fr-FR" sz="1800" dirty="0">
                <a:latin typeface="Times New Roman" panose="02020603050405020304" pitchFamily="18" charset="0"/>
                <a:cs typeface="Times New Roman" panose="02020603050405020304" pitchFamily="18" charset="0"/>
              </a:rPr>
              <a:t>, Les bryophytes de France. Volume 1, </a:t>
            </a:r>
            <a:r>
              <a:rPr lang="fr-FR" sz="1800" dirty="0" err="1">
                <a:latin typeface="Times New Roman" panose="02020603050405020304" pitchFamily="18" charset="0"/>
                <a:cs typeface="Times New Roman" panose="02020603050405020304" pitchFamily="18" charset="0"/>
              </a:rPr>
              <a:t>Anthocérotes</a:t>
            </a:r>
            <a:r>
              <a:rPr lang="fr-FR" sz="1800" dirty="0">
                <a:latin typeface="Times New Roman" panose="02020603050405020304" pitchFamily="18" charset="0"/>
                <a:cs typeface="Times New Roman" panose="02020603050405020304" pitchFamily="18" charset="0"/>
              </a:rPr>
              <a:t> et Hépatiques, dl 2021 (ISBN 978-2-36662-258-4, 2-36662-258-9 et 978-2-85653-938-5, OCLC 1268487830, lire en ligne [archive])</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Peter H Raven, Susan R Singer, Georges B Johnson, Kenneth A Mason, Jonathan B </a:t>
            </a:r>
            <a:r>
              <a:rPr lang="fr-FR" sz="1800" dirty="0" err="1">
                <a:latin typeface="Times New Roman" panose="02020603050405020304" pitchFamily="18" charset="0"/>
                <a:cs typeface="Times New Roman" panose="02020603050405020304" pitchFamily="18" charset="0"/>
              </a:rPr>
              <a:t>Losos</a:t>
            </a:r>
            <a:r>
              <a:rPr lang="fr-FR" sz="1800" dirty="0">
                <a:latin typeface="Times New Roman" panose="02020603050405020304" pitchFamily="18" charset="0"/>
                <a:cs typeface="Times New Roman" panose="02020603050405020304" pitchFamily="18" charset="0"/>
              </a:rPr>
              <a:t>, Biologie, De Boeck </a:t>
            </a:r>
            <a:r>
              <a:rPr lang="fr-FR" sz="1800" dirty="0" err="1">
                <a:latin typeface="Times New Roman" panose="02020603050405020304" pitchFamily="18" charset="0"/>
                <a:cs typeface="Times New Roman" panose="02020603050405020304" pitchFamily="18" charset="0"/>
              </a:rPr>
              <a:t>Superieur</a:t>
            </a:r>
            <a:r>
              <a:rPr lang="fr-FR" sz="1800" dirty="0">
                <a:latin typeface="Times New Roman" panose="02020603050405020304" pitchFamily="18" charset="0"/>
                <a:cs typeface="Times New Roman" panose="02020603050405020304" pitchFamily="18" charset="0"/>
              </a:rPr>
              <a:t>, 2017, p. 591.</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Jean-Louis De </a:t>
            </a:r>
            <a:r>
              <a:rPr lang="fr-FR" sz="1800" dirty="0" err="1">
                <a:latin typeface="Times New Roman" panose="02020603050405020304" pitchFamily="18" charset="0"/>
                <a:cs typeface="Times New Roman" panose="02020603050405020304" pitchFamily="18" charset="0"/>
              </a:rPr>
              <a:t>Sloover</a:t>
            </a:r>
            <a:r>
              <a:rPr lang="fr-FR" sz="1800" dirty="0">
                <a:latin typeface="Times New Roman" panose="02020603050405020304" pitchFamily="18" charset="0"/>
                <a:cs typeface="Times New Roman" panose="02020603050405020304" pitchFamily="18" charset="0"/>
              </a:rPr>
              <a:t>, Anne-Marie </a:t>
            </a:r>
            <a:r>
              <a:rPr lang="fr-FR" sz="1800" dirty="0" err="1">
                <a:latin typeface="Times New Roman" panose="02020603050405020304" pitchFamily="18" charset="0"/>
                <a:cs typeface="Times New Roman" panose="02020603050405020304" pitchFamily="18" charset="0"/>
              </a:rPr>
              <a:t>Bogaert-Damin</a:t>
            </a:r>
            <a:r>
              <a:rPr lang="fr-FR" sz="1800" dirty="0">
                <a:latin typeface="Times New Roman" panose="02020603050405020304" pitchFamily="18" charset="0"/>
                <a:cs typeface="Times New Roman" panose="02020603050405020304" pitchFamily="18" charset="0"/>
              </a:rPr>
              <a:t>, Les Muscinées du XVIe au XIXe siècle dans les collections de la Bibliothèque universitaire </a:t>
            </a:r>
            <a:r>
              <a:rPr lang="fr-FR" sz="1800" dirty="0" err="1">
                <a:latin typeface="Times New Roman" panose="02020603050405020304" pitchFamily="18" charset="0"/>
                <a:cs typeface="Times New Roman" panose="02020603050405020304" pitchFamily="18" charset="0"/>
              </a:rPr>
              <a:t>Moretus</a:t>
            </a:r>
            <a:r>
              <a:rPr lang="fr-FR" sz="1800" dirty="0">
                <a:latin typeface="Times New Roman" panose="02020603050405020304" pitchFamily="18" charset="0"/>
                <a:cs typeface="Times New Roman" panose="02020603050405020304" pitchFamily="18" charset="0"/>
              </a:rPr>
              <a:t> Plantin, Presses universitaires de Namur, 1999, p. 31</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bouatrous</a:t>
            </a:r>
            <a:r>
              <a:rPr lang="fr-FR" sz="1800" dirty="0">
                <a:latin typeface="Times New Roman" panose="02020603050405020304" pitchFamily="18" charset="0"/>
                <a:cs typeface="Times New Roman" panose="02020603050405020304" pitchFamily="18" charset="0"/>
              </a:rPr>
              <a:t> , yamina,2012: présentation power point ( bryophyte) : université Mohamed </a:t>
            </a:r>
            <a:r>
              <a:rPr lang="fr-FR" sz="1800" dirty="0" err="1">
                <a:latin typeface="Times New Roman" panose="02020603050405020304" pitchFamily="18" charset="0"/>
                <a:cs typeface="Times New Roman" panose="02020603050405020304" pitchFamily="18" charset="0"/>
              </a:rPr>
              <a:t>Kheidar</a:t>
            </a:r>
            <a:r>
              <a:rPr lang="fr-FR" sz="1800" dirty="0">
                <a:latin typeface="Times New Roman" panose="02020603050405020304" pitchFamily="18" charset="0"/>
                <a:cs typeface="Times New Roman" panose="02020603050405020304" pitchFamily="18" charset="0"/>
              </a:rPr>
              <a:t>  Biskra . </a:t>
            </a:r>
          </a:p>
        </p:txBody>
      </p:sp>
    </p:spTree>
    <p:extLst>
      <p:ext uri="{BB962C8B-B14F-4D97-AF65-F5344CB8AC3E}">
        <p14:creationId xmlns:p14="http://schemas.microsoft.com/office/powerpoint/2010/main" val="86669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11607FD-8DA1-42C7-9DED-BAA3AC51F560}"/>
              </a:ext>
            </a:extLst>
          </p:cNvPr>
          <p:cNvPicPr>
            <a:picLocks noGrp="1" noChangeAspect="1"/>
          </p:cNvPicPr>
          <p:nvPr>
            <p:ph idx="1"/>
          </p:nvPr>
        </p:nvPicPr>
        <p:blipFill>
          <a:blip r:embed="rId2"/>
          <a:stretch>
            <a:fillRect/>
          </a:stretch>
        </p:blipFill>
        <p:spPr>
          <a:xfrm>
            <a:off x="185530" y="212035"/>
            <a:ext cx="11834192" cy="6361043"/>
          </a:xfrm>
          <a:prstGeom prst="rect">
            <a:avLst/>
          </a:prstGeom>
        </p:spPr>
      </p:pic>
    </p:spTree>
    <p:extLst>
      <p:ext uri="{BB962C8B-B14F-4D97-AF65-F5344CB8AC3E}">
        <p14:creationId xmlns:p14="http://schemas.microsoft.com/office/powerpoint/2010/main" val="107433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726C67-A7CC-4998-936B-9FC5D967CC19}"/>
              </a:ext>
            </a:extLst>
          </p:cNvPr>
          <p:cNvSpPr>
            <a:spLocks noGrp="1"/>
          </p:cNvSpPr>
          <p:nvPr>
            <p:ph idx="1"/>
          </p:nvPr>
        </p:nvSpPr>
        <p:spPr>
          <a:xfrm>
            <a:off x="838200" y="407641"/>
            <a:ext cx="10515600" cy="5754619"/>
          </a:xfrm>
        </p:spPr>
        <p:txBody>
          <a:bodyPr>
            <a:normAutofit/>
          </a:bodyPr>
          <a:lstStyle/>
          <a:p>
            <a:pPr marL="0" indent="0" algn="just" eaLnBrk="0" hangingPunct="0">
              <a:lnSpc>
                <a:spcPct val="150000"/>
              </a:lnSpc>
              <a:buNone/>
            </a:pPr>
            <a:r>
              <a:rPr lang="fr-FR" sz="1800" b="1" dirty="0" err="1">
                <a:latin typeface="Times New Roman" panose="02020603050405020304" pitchFamily="18" charset="0"/>
                <a:cs typeface="Times New Roman" panose="02020603050405020304" pitchFamily="18" charset="0"/>
              </a:rPr>
              <a:t>II.Morphologie</a:t>
            </a:r>
            <a:endParaRPr lang="fr-FR" sz="1800" b="1" dirty="0">
              <a:latin typeface="Times New Roman" panose="02020603050405020304" pitchFamily="18" charset="0"/>
              <a:cs typeface="Times New Roman" panose="02020603050405020304" pitchFamily="18" charset="0"/>
            </a:endParaRPr>
          </a:p>
          <a:p>
            <a:pPr marL="0" indent="0" eaLnBrk="0" hangingPunct="0">
              <a:lnSpc>
                <a:spcPct val="150000"/>
              </a:lnSpc>
              <a:buNone/>
            </a:pPr>
            <a:r>
              <a:rPr lang="fr-CH" sz="1800" dirty="0">
                <a:latin typeface="Times New Roman" pitchFamily="18" charset="0"/>
                <a:cs typeface="Times New Roman" pitchFamily="18" charset="0"/>
              </a:rPr>
              <a:t>Ils mesurent entre quelques millimètres et plusieurs centimètres. Ils contiennent de la chlorophylle a et b, du </a:t>
            </a:r>
            <a:r>
              <a:rPr lang="fr-CH" sz="1800" dirty="0">
                <a:latin typeface="Times New Roman" pitchFamily="18" charset="0"/>
                <a:cs typeface="Times New Roman" pitchFamily="18" charset="0"/>
                <a:sym typeface="Symbol" pitchFamily="18" charset="2"/>
              </a:rPr>
              <a:t>-carotène et des xanthophylles (lutéine) dans leur plastides, de  l’</a:t>
            </a:r>
            <a:r>
              <a:rPr lang="fr-CH" sz="1800" dirty="0" err="1">
                <a:latin typeface="Times New Roman" pitchFamily="18" charset="0"/>
                <a:cs typeface="Times New Roman" pitchFamily="18" charset="0"/>
                <a:sym typeface="Symbol" pitchFamily="18" charset="2"/>
              </a:rPr>
              <a:t>hémi-cellulose</a:t>
            </a:r>
            <a:r>
              <a:rPr lang="fr-CH" sz="1800" dirty="0">
                <a:latin typeface="Times New Roman" pitchFamily="18" charset="0"/>
                <a:cs typeface="Times New Roman" pitchFamily="18" charset="0"/>
                <a:sym typeface="Symbol" pitchFamily="18" charset="2"/>
              </a:rPr>
              <a:t> et de la cellulose dans leurs parois, et l’amidon est utilisé comme principale réserve de nourriture. Absence de vraies racines (</a:t>
            </a:r>
            <a:r>
              <a:rPr lang="fr-FR" sz="1800" dirty="0">
                <a:latin typeface="Times New Roman" panose="02020603050405020304" pitchFamily="18" charset="0"/>
                <a:cs typeface="Times New Roman" panose="02020603050405020304" pitchFamily="18" charset="0"/>
              </a:rPr>
              <a:t>Absorption de l’eau et les sels minéraux par toute leur surface)</a:t>
            </a:r>
            <a:r>
              <a:rPr lang="fr-CH" sz="1800" dirty="0">
                <a:latin typeface="Times New Roman" panose="02020603050405020304" pitchFamily="18" charset="0"/>
                <a:cs typeface="Times New Roman" pitchFamily="18" charset="0"/>
                <a:sym typeface="Symbol" pitchFamily="18" charset="2"/>
              </a:rPr>
              <a:t> et véritables vaisseaux internes  (xylème et phloème des </a:t>
            </a:r>
            <a:r>
              <a:rPr lang="fr-CH" sz="1800" i="1" dirty="0" err="1">
                <a:latin typeface="Times New Roman" panose="02020603050405020304" pitchFamily="18" charset="0"/>
                <a:cs typeface="Times New Roman" pitchFamily="18" charset="0"/>
                <a:sym typeface="Symbol" pitchFamily="18" charset="2"/>
              </a:rPr>
              <a:t>Trachéocytes</a:t>
            </a:r>
            <a:r>
              <a:rPr lang="fr-CH" sz="1800" i="1" dirty="0">
                <a:latin typeface="Times New Roman" panose="02020603050405020304" pitchFamily="18" charset="0"/>
                <a:cs typeface="Times New Roman" pitchFamily="18" charset="0"/>
                <a:sym typeface="Symbol" pitchFamily="18" charset="2"/>
              </a:rPr>
              <a:t>) </a:t>
            </a:r>
            <a:r>
              <a:rPr lang="fr-CH" sz="1800" dirty="0">
                <a:latin typeface="Times New Roman" panose="02020603050405020304" pitchFamily="18" charset="0"/>
                <a:cs typeface="Times New Roman" pitchFamily="18" charset="0"/>
                <a:sym typeface="Symbol" pitchFamily="18" charset="2"/>
              </a:rPr>
              <a:t>avec</a:t>
            </a:r>
            <a:r>
              <a:rPr lang="fr-CH" sz="1800" i="1" dirty="0">
                <a:latin typeface="Times New Roman" panose="02020603050405020304" pitchFamily="18" charset="0"/>
                <a:cs typeface="Times New Roman" pitchFamily="18" charset="0"/>
                <a:sym typeface="Symbol" pitchFamily="18" charset="2"/>
              </a:rPr>
              <a:t> </a:t>
            </a:r>
            <a:r>
              <a:rPr lang="fr-FR" sz="1800" dirty="0">
                <a:latin typeface="Times New Roman" panose="02020603050405020304" pitchFamily="18" charset="0"/>
                <a:cs typeface="Times New Roman" panose="02020603050405020304" pitchFamily="18" charset="0"/>
              </a:rPr>
              <a:t>Prépondérance du gamétophyte sur le sporophyte</a:t>
            </a:r>
            <a:r>
              <a:rPr lang="fr-FR" sz="1800" dirty="0"/>
              <a:t>.</a:t>
            </a:r>
          </a:p>
          <a:p>
            <a:pPr marL="0" indent="0" eaLnBrk="0" hangingPunct="0">
              <a:lnSpc>
                <a:spcPct val="150000"/>
              </a:lnSpc>
              <a:buNone/>
            </a:pPr>
            <a:endParaRPr lang="fr-CH" sz="1800" i="1" dirty="0">
              <a:latin typeface="Times New Roman" panose="02020603050405020304" pitchFamily="18" charset="0"/>
              <a:cs typeface="Times New Roman" pitchFamily="18" charset="0"/>
              <a:sym typeface="Symbol" pitchFamily="18" charset="2"/>
            </a:endParaRPr>
          </a:p>
          <a:p>
            <a:pPr marL="0" indent="0" eaLnBrk="0" hangingPunct="0">
              <a:lnSpc>
                <a:spcPct val="150000"/>
              </a:lnSpc>
              <a:buNone/>
            </a:pP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2B8A3E8F-F8D5-4432-B7CD-A5F24909796B}"/>
              </a:ext>
            </a:extLst>
          </p:cNvPr>
          <p:cNvPicPr>
            <a:picLocks noChangeAspect="1"/>
          </p:cNvPicPr>
          <p:nvPr/>
        </p:nvPicPr>
        <p:blipFill>
          <a:blip r:embed="rId2"/>
          <a:stretch>
            <a:fillRect/>
          </a:stretch>
        </p:blipFill>
        <p:spPr>
          <a:xfrm>
            <a:off x="1258956" y="3284950"/>
            <a:ext cx="9713843" cy="2201147"/>
          </a:xfrm>
          <a:prstGeom prst="rect">
            <a:avLst/>
          </a:prstGeom>
        </p:spPr>
      </p:pic>
    </p:spTree>
    <p:extLst>
      <p:ext uri="{BB962C8B-B14F-4D97-AF65-F5344CB8AC3E}">
        <p14:creationId xmlns:p14="http://schemas.microsoft.com/office/powerpoint/2010/main" val="389581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126962-7261-4508-A3D3-7BB5E8272046}"/>
              </a:ext>
            </a:extLst>
          </p:cNvPr>
          <p:cNvSpPr>
            <a:spLocks noGrp="1"/>
          </p:cNvSpPr>
          <p:nvPr>
            <p:ph idx="1"/>
          </p:nvPr>
        </p:nvSpPr>
        <p:spPr>
          <a:xfrm>
            <a:off x="838200" y="967409"/>
            <a:ext cx="4542183" cy="5209554"/>
          </a:xfrm>
        </p:spPr>
        <p:txBody>
          <a:bodyPr>
            <a:normAutofit/>
          </a:bodyPr>
          <a:lstStyle/>
          <a:p>
            <a:pPr marL="0" indent="0" algn="just">
              <a:lnSpc>
                <a:spcPct val="150000"/>
              </a:lnSpc>
              <a:buNone/>
            </a:pPr>
            <a:r>
              <a:rPr lang="fr-FR" sz="2000" dirty="0">
                <a:latin typeface="Times New Roman" pitchFamily="18" charset="0"/>
                <a:cs typeface="Times New Roman" pitchFamily="18" charset="0"/>
              </a:rPr>
              <a:t>Les différentes classes de bryophytes</a:t>
            </a:r>
          </a:p>
          <a:p>
            <a:pPr algn="just">
              <a:lnSpc>
                <a:spcPct val="150000"/>
              </a:lnSpc>
              <a:buFont typeface="Wingdings" panose="05000000000000000000" pitchFamily="2" charset="2"/>
              <a:buChar char="Ø"/>
            </a:pPr>
            <a:r>
              <a:rPr lang="fr-FR" sz="2000" dirty="0">
                <a:latin typeface="Times New Roman" pitchFamily="18" charset="0"/>
                <a:cs typeface="Times New Roman" pitchFamily="18" charset="0"/>
              </a:rPr>
              <a:t>Les mousses (</a:t>
            </a:r>
            <a:r>
              <a:rPr lang="fr-FR" sz="2000" dirty="0" err="1">
                <a:latin typeface="Times New Roman" panose="02020603050405020304" pitchFamily="18" charset="0"/>
                <a:cs typeface="Times New Roman" pitchFamily="18" charset="0"/>
              </a:rPr>
              <a:t>Bryopsida</a:t>
            </a:r>
            <a:r>
              <a:rPr lang="fr-FR" sz="2000" dirty="0">
                <a:latin typeface="Times New Roman" pitchFamily="18" charset="0"/>
                <a:cs typeface="Times New Roman" pitchFamily="18" charset="0"/>
              </a:rPr>
              <a:t>)</a:t>
            </a:r>
          </a:p>
          <a:p>
            <a:pPr marL="0" indent="0" algn="just">
              <a:lnSpc>
                <a:spcPct val="150000"/>
              </a:lnSpc>
              <a:buNone/>
            </a:pPr>
            <a:endParaRPr lang="fr-FR" sz="2000" dirty="0">
              <a:latin typeface="Times New Roman" pitchFamily="18" charset="0"/>
              <a:cs typeface="Times New Roman" pitchFamily="18" charset="0"/>
            </a:endParaRPr>
          </a:p>
          <a:p>
            <a:pPr algn="just">
              <a:lnSpc>
                <a:spcPct val="150000"/>
              </a:lnSpc>
              <a:buFont typeface="Wingdings" panose="05000000000000000000" pitchFamily="2" charset="2"/>
              <a:buChar char="Ø"/>
            </a:pPr>
            <a:r>
              <a:rPr lang="fr-FR" sz="2000" dirty="0">
                <a:latin typeface="Times New Roman" pitchFamily="18" charset="0"/>
                <a:cs typeface="Times New Roman" pitchFamily="18" charset="0"/>
              </a:rPr>
              <a:t>Les hépatiques (</a:t>
            </a:r>
            <a:r>
              <a:rPr lang="fr-CH" sz="2000" dirty="0" err="1">
                <a:latin typeface="Times New Roman" panose="02020603050405020304" pitchFamily="18" charset="0"/>
                <a:cs typeface="Times New Roman" panose="02020603050405020304" pitchFamily="18" charset="0"/>
              </a:rPr>
              <a:t>Marchantiopsida</a:t>
            </a:r>
            <a:r>
              <a:rPr lang="fr-CH" sz="2000" dirty="0">
                <a:latin typeface="Times New Roman" panose="02020603050405020304" pitchFamily="18" charset="0"/>
                <a:cs typeface="Times New Roman" panose="02020603050405020304" pitchFamily="18" charset="0"/>
              </a:rPr>
              <a:t>)</a:t>
            </a:r>
          </a:p>
          <a:p>
            <a:pPr marL="0" indent="0" algn="just">
              <a:lnSpc>
                <a:spcPct val="150000"/>
              </a:lnSpc>
              <a:buNone/>
            </a:pPr>
            <a:endParaRPr lang="fr-FR"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Les </a:t>
            </a:r>
            <a:r>
              <a:rPr lang="fr-FR" sz="2000" dirty="0" err="1">
                <a:latin typeface="Times New Roman" panose="02020603050405020304" pitchFamily="18" charset="0"/>
                <a:cs typeface="Times New Roman" pitchFamily="18" charset="0"/>
              </a:rPr>
              <a:t>anthocérotes</a:t>
            </a:r>
            <a:r>
              <a:rPr lang="fr-FR" sz="2000" dirty="0">
                <a:latin typeface="Times New Roman" panose="02020603050405020304" pitchFamily="18" charset="0"/>
                <a:cs typeface="Times New Roman" pitchFamily="18" charset="0"/>
              </a:rPr>
              <a:t> (</a:t>
            </a:r>
            <a:r>
              <a:rPr lang="fr-FR" sz="2000" dirty="0" err="1">
                <a:latin typeface="Times New Roman" panose="02020603050405020304" pitchFamily="18" charset="0"/>
                <a:cs typeface="Times New Roman" pitchFamily="18" charset="0"/>
              </a:rPr>
              <a:t>Anthoceropsida</a:t>
            </a:r>
            <a:r>
              <a:rPr lang="fr-FR" sz="2000" dirty="0">
                <a:latin typeface="Times New Roman" pitchFamily="18" charset="0"/>
                <a:cs typeface="Times New Roman" pitchFamily="18" charset="0"/>
              </a:rPr>
              <a:t>)</a:t>
            </a:r>
          </a:p>
          <a:p>
            <a:pPr algn="just">
              <a:buFontTx/>
              <a:buChar char="-"/>
            </a:pPr>
            <a:endParaRPr lang="fr-FR" b="1" dirty="0">
              <a:solidFill>
                <a:srgbClr val="C00000"/>
              </a:solidFill>
              <a:latin typeface="Times New Roman" pitchFamily="18" charset="0"/>
              <a:cs typeface="Times New Roman" pitchFamily="18" charset="0"/>
            </a:endParaRPr>
          </a:p>
          <a:p>
            <a:pPr marL="0" indent="0">
              <a:buNone/>
            </a:pPr>
            <a:endParaRPr lang="fr-FR" dirty="0"/>
          </a:p>
        </p:txBody>
      </p:sp>
      <p:pic>
        <p:nvPicPr>
          <p:cNvPr id="4" name="Image 3">
            <a:extLst>
              <a:ext uri="{FF2B5EF4-FFF2-40B4-BE49-F238E27FC236}">
                <a16:creationId xmlns:a16="http://schemas.microsoft.com/office/drawing/2014/main" id="{A926133F-E266-44EE-BEA7-E39D56D14D09}"/>
              </a:ext>
            </a:extLst>
          </p:cNvPr>
          <p:cNvPicPr/>
          <p:nvPr/>
        </p:nvPicPr>
        <p:blipFill>
          <a:blip r:embed="rId2"/>
          <a:stretch>
            <a:fillRect/>
          </a:stretch>
        </p:blipFill>
        <p:spPr>
          <a:xfrm>
            <a:off x="5243222" y="967409"/>
            <a:ext cx="5610308" cy="4923182"/>
          </a:xfrm>
          <a:prstGeom prst="rect">
            <a:avLst/>
          </a:prstGeom>
        </p:spPr>
      </p:pic>
    </p:spTree>
    <p:extLst>
      <p:ext uri="{BB962C8B-B14F-4D97-AF65-F5344CB8AC3E}">
        <p14:creationId xmlns:p14="http://schemas.microsoft.com/office/powerpoint/2010/main" val="399429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8BA28C-07FC-4BF7-B5CD-B4832EB5FE03}"/>
              </a:ext>
            </a:extLst>
          </p:cNvPr>
          <p:cNvSpPr>
            <a:spLocks noGrp="1"/>
          </p:cNvSpPr>
          <p:nvPr>
            <p:ph idx="1"/>
          </p:nvPr>
        </p:nvSpPr>
        <p:spPr>
          <a:xfrm>
            <a:off x="838200" y="569843"/>
            <a:ext cx="7073348" cy="5910470"/>
          </a:xfrm>
        </p:spPr>
        <p:txBody>
          <a:bodyPr>
            <a:normAutofit/>
          </a:bodyPr>
          <a:lstStyle/>
          <a:p>
            <a:pPr marL="0" indent="0">
              <a:buNone/>
            </a:pPr>
            <a:r>
              <a:rPr lang="fr-FR" sz="1900" b="1" dirty="0">
                <a:latin typeface="Times New Roman" panose="02020603050405020304" pitchFamily="18" charset="0"/>
                <a:cs typeface="Times New Roman" panose="02020603050405020304" pitchFamily="18" charset="0"/>
              </a:rPr>
              <a:t>III. La Reproduction </a:t>
            </a:r>
          </a:p>
          <a:p>
            <a:pPr marL="0" indent="0">
              <a:buNone/>
            </a:pPr>
            <a:r>
              <a:rPr lang="fr-FR" sz="1800" dirty="0">
                <a:latin typeface="Times New Roman" panose="02020603050405020304" pitchFamily="18" charset="0"/>
                <a:cs typeface="Times New Roman" panose="02020603050405020304" pitchFamily="18" charset="0"/>
              </a:rPr>
              <a:t>Le cycle de vie des Bryophytes est une alternance entre 2 phases:</a:t>
            </a:r>
          </a:p>
          <a:p>
            <a:pPr marL="0" indent="0">
              <a:buNone/>
            </a:pPr>
            <a:r>
              <a:rPr lang="fr-FR" sz="2000" b="1" dirty="0">
                <a:latin typeface="Times New Roman" panose="02020603050405020304" pitchFamily="18" charset="0"/>
                <a:cs typeface="Times New Roman" panose="02020603050405020304" pitchFamily="18" charset="0"/>
              </a:rPr>
              <a:t>III.I Les mousses (</a:t>
            </a:r>
            <a:r>
              <a:rPr lang="fr-FR" sz="2000" b="1" dirty="0" err="1">
                <a:latin typeface="Times New Roman" panose="02020603050405020304" pitchFamily="18" charset="0"/>
                <a:cs typeface="Times New Roman" pitchFamily="18" charset="0"/>
              </a:rPr>
              <a:t>Bryopsida</a:t>
            </a:r>
            <a:r>
              <a:rPr lang="fr-FR" sz="2200" b="1" dirty="0">
                <a:latin typeface="Times New Roman" panose="02020603050405020304" pitchFamily="18" charset="0"/>
                <a:cs typeface="Times New Roman" pitchFamily="18" charset="0"/>
              </a:rPr>
              <a:t>)</a:t>
            </a:r>
            <a:endParaRPr lang="fr-FR" sz="18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fr-CH" sz="1800" b="1" dirty="0">
                <a:effectLst>
                  <a:outerShdw blurRad="38100" dist="38100" dir="2700000" algn="tl">
                    <a:srgbClr val="C0C0C0"/>
                  </a:outerShdw>
                </a:effectLst>
                <a:latin typeface="Times New Roman" pitchFamily="18" charset="0"/>
                <a:cs typeface="Times New Roman" pitchFamily="18" charset="0"/>
              </a:rPr>
              <a:t>Gamétophyte</a:t>
            </a:r>
            <a:r>
              <a:rPr lang="fr-CH" sz="1800" dirty="0">
                <a:latin typeface="Times New Roman" pitchFamily="18" charset="0"/>
                <a:cs typeface="Times New Roman" pitchFamily="18" charset="0"/>
              </a:rPr>
              <a:t> </a:t>
            </a:r>
            <a:r>
              <a:rPr lang="fr-CH" sz="1800" b="1" dirty="0">
                <a:latin typeface="Times New Roman" pitchFamily="18" charset="0"/>
                <a:cs typeface="Times New Roman" pitchFamily="18" charset="0"/>
              </a:rPr>
              <a:t>(</a:t>
            </a:r>
            <a:r>
              <a:rPr lang="fr-CH" sz="1800" b="1" u="sng" dirty="0">
                <a:latin typeface="Times New Roman" pitchFamily="18" charset="0"/>
                <a:cs typeface="Times New Roman" pitchFamily="18" charset="0"/>
              </a:rPr>
              <a:t>haploïde</a:t>
            </a:r>
            <a:r>
              <a:rPr lang="fr-CH" sz="1800" b="1" dirty="0">
                <a:latin typeface="Times New Roman" pitchFamily="18" charset="0"/>
                <a:cs typeface="Times New Roman" pitchFamily="18" charset="0"/>
              </a:rPr>
              <a:t>) </a:t>
            </a:r>
            <a:r>
              <a:rPr lang="fr-CH" sz="1800" dirty="0">
                <a:latin typeface="Times New Roman" pitchFamily="18" charset="0"/>
                <a:cs typeface="Times New Roman" pitchFamily="18" charset="0"/>
              </a:rPr>
              <a:t>: il s’agit de la phase de production des </a:t>
            </a:r>
            <a:r>
              <a:rPr lang="fr-CH" sz="1800" u="sng" dirty="0">
                <a:latin typeface="Times New Roman" pitchFamily="18" charset="0"/>
                <a:cs typeface="Times New Roman" pitchFamily="18" charset="0"/>
              </a:rPr>
              <a:t>gamétanges</a:t>
            </a:r>
            <a:r>
              <a:rPr lang="fr-CH" sz="1800" dirty="0">
                <a:latin typeface="Times New Roman" pitchFamily="18" charset="0"/>
                <a:cs typeface="Times New Roman" pitchFamily="18" charset="0"/>
              </a:rPr>
              <a:t> et des </a:t>
            </a:r>
            <a:r>
              <a:rPr lang="fr-CH" sz="1800" u="sng" dirty="0">
                <a:latin typeface="Times New Roman" pitchFamily="18" charset="0"/>
                <a:cs typeface="Times New Roman" pitchFamily="18" charset="0"/>
              </a:rPr>
              <a:t>gamètes</a:t>
            </a:r>
            <a:r>
              <a:rPr lang="fr-CH" sz="1800" dirty="0">
                <a:latin typeface="Times New Roman" pitchFamily="18" charset="0"/>
                <a:cs typeface="Times New Roman" pitchFamily="18" charset="0"/>
              </a:rPr>
              <a:t>. Il s’agit de la phase dominante, et est représentée par le </a:t>
            </a:r>
            <a:r>
              <a:rPr lang="fr-CH" sz="1800" u="sng" dirty="0" err="1">
                <a:latin typeface="Times New Roman" pitchFamily="18" charset="0"/>
                <a:cs typeface="Times New Roman" pitchFamily="18" charset="0"/>
              </a:rPr>
              <a:t>thalloïde</a:t>
            </a:r>
            <a:r>
              <a:rPr lang="fr-CH" sz="1800" u="sng" dirty="0">
                <a:latin typeface="Times New Roman" pitchFamily="18" charset="0"/>
                <a:cs typeface="Times New Roman" pitchFamily="18" charset="0"/>
              </a:rPr>
              <a:t> vert</a:t>
            </a:r>
            <a:r>
              <a:rPr lang="fr-CH" sz="1800" dirty="0">
                <a:latin typeface="Times New Roman" pitchFamily="18" charset="0"/>
                <a:cs typeface="Times New Roman" pitchFamily="18" charset="0"/>
              </a:rPr>
              <a:t> (ou plante à feuilles). Il se développe depuis les </a:t>
            </a:r>
            <a:r>
              <a:rPr lang="fr-CH" sz="1800" u="sng" dirty="0">
                <a:latin typeface="Times New Roman" pitchFamily="18" charset="0"/>
                <a:cs typeface="Times New Roman" pitchFamily="18" charset="0"/>
              </a:rPr>
              <a:t>spores haploïdes</a:t>
            </a:r>
            <a:r>
              <a:rPr lang="fr-CH" sz="1800" dirty="0">
                <a:latin typeface="Times New Roman" pitchFamily="18" charset="0"/>
                <a:cs typeface="Times New Roman" pitchFamily="18" charset="0"/>
              </a:rPr>
              <a:t> en produisant de simples filaments appelés </a:t>
            </a:r>
            <a:r>
              <a:rPr lang="fr-CH" sz="1800" u="sng" dirty="0">
                <a:latin typeface="Times New Roman" pitchFamily="18" charset="0"/>
                <a:cs typeface="Times New Roman" pitchFamily="18" charset="0"/>
              </a:rPr>
              <a:t>protonéma</a:t>
            </a:r>
            <a:r>
              <a:rPr lang="fr-CH" sz="1800" dirty="0">
                <a:latin typeface="Times New Roman" pitchFamily="18" charset="0"/>
                <a:cs typeface="Times New Roman" pitchFamily="18" charset="0"/>
              </a:rPr>
              <a:t> (</a:t>
            </a:r>
            <a:r>
              <a:rPr lang="fr-CH" sz="1800" i="1" dirty="0" err="1">
                <a:latin typeface="Times New Roman" pitchFamily="18" charset="0"/>
                <a:cs typeface="Times New Roman" pitchFamily="18" charset="0"/>
              </a:rPr>
              <a:t>Marchantiopsida</a:t>
            </a:r>
            <a:r>
              <a:rPr lang="fr-CH" sz="1800" dirty="0">
                <a:latin typeface="Times New Roman" pitchFamily="18" charset="0"/>
                <a:cs typeface="Times New Roman" pitchFamily="18" charset="0"/>
              </a:rPr>
              <a:t> et </a:t>
            </a:r>
            <a:r>
              <a:rPr lang="fr-CH" sz="1800" i="1" dirty="0" err="1">
                <a:latin typeface="Times New Roman" pitchFamily="18" charset="0"/>
                <a:cs typeface="Times New Roman" pitchFamily="18" charset="0"/>
              </a:rPr>
              <a:t>Bryopsida</a:t>
            </a:r>
            <a:r>
              <a:rPr lang="fr-CH" sz="1800" dirty="0">
                <a:latin typeface="Times New Roman" pitchFamily="18" charset="0"/>
                <a:cs typeface="Times New Roman" pitchFamily="18" charset="0"/>
              </a:rPr>
              <a:t>). Les protonéma développent une ou plus structures en forme de bourgeon qui se différencient pour former le </a:t>
            </a:r>
            <a:r>
              <a:rPr lang="fr-CH" sz="1800" u="sng" dirty="0">
                <a:latin typeface="Times New Roman" pitchFamily="18" charset="0"/>
                <a:cs typeface="Times New Roman" pitchFamily="18" charset="0"/>
              </a:rPr>
              <a:t>gamétophyte</a:t>
            </a:r>
            <a:r>
              <a:rPr lang="fr-CH" sz="1800" dirty="0">
                <a:latin typeface="Times New Roman" pitchFamily="18" charset="0"/>
                <a:cs typeface="Times New Roman" pitchFamily="18" charset="0"/>
              </a:rPr>
              <a:t> et </a:t>
            </a:r>
            <a:r>
              <a:rPr lang="fr-CH" sz="1800" u="sng" dirty="0">
                <a:latin typeface="Times New Roman" pitchFamily="18" charset="0"/>
                <a:cs typeface="Times New Roman" pitchFamily="18" charset="0"/>
              </a:rPr>
              <a:t>rhizoïdes</a:t>
            </a:r>
            <a:r>
              <a:rPr lang="fr-CH" sz="1800" dirty="0">
                <a:latin typeface="Times New Roman" pitchFamily="18" charset="0"/>
                <a:cs typeface="Times New Roman" pitchFamily="18" charset="0"/>
              </a:rPr>
              <a:t> plus complexes. La différentiation chez la plante se fait par </a:t>
            </a:r>
            <a:r>
              <a:rPr lang="fr-CH" sz="1800" u="sng" dirty="0">
                <a:latin typeface="Times New Roman" pitchFamily="18" charset="0"/>
                <a:cs typeface="Times New Roman" pitchFamily="18" charset="0"/>
              </a:rPr>
              <a:t>division cellulaire apicale</a:t>
            </a:r>
            <a:r>
              <a:rPr lang="fr-CH" sz="1800" dirty="0">
                <a:latin typeface="Times New Roman" pitchFamily="18" charset="0"/>
                <a:cs typeface="Times New Roman" pitchFamily="18" charset="0"/>
              </a:rPr>
              <a:t> et toutes les divisions cellulaires du gamétophyte sont </a:t>
            </a:r>
            <a:r>
              <a:rPr lang="fr-CH" sz="1800" u="sng" dirty="0">
                <a:latin typeface="Times New Roman" pitchFamily="18" charset="0"/>
                <a:cs typeface="Times New Roman" pitchFamily="18" charset="0"/>
              </a:rPr>
              <a:t>mitotiques</a:t>
            </a:r>
            <a:r>
              <a:rPr lang="fr-CH" sz="1800" dirty="0">
                <a:latin typeface="Times New Roman" pitchFamily="18" charset="0"/>
                <a:cs typeface="Times New Roman" pitchFamily="18" charset="0"/>
              </a:rPr>
              <a:t> (la division méiotique ne se trouvant que lors de la production des spores dans la capsule). Le gamétophyte porte les </a:t>
            </a:r>
            <a:r>
              <a:rPr lang="fr-CH" sz="1800" u="sng" dirty="0">
                <a:latin typeface="Times New Roman" pitchFamily="18" charset="0"/>
                <a:cs typeface="Times New Roman" pitchFamily="18" charset="0"/>
              </a:rPr>
              <a:t>gamétanges</a:t>
            </a:r>
            <a:endParaRPr lang="fr-FR" sz="18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02BD679F-0D96-42E0-94AB-9972E27C5B3E}"/>
              </a:ext>
            </a:extLst>
          </p:cNvPr>
          <p:cNvPicPr>
            <a:picLocks noChangeAspect="1"/>
          </p:cNvPicPr>
          <p:nvPr/>
        </p:nvPicPr>
        <p:blipFill>
          <a:blip r:embed="rId2"/>
          <a:stretch>
            <a:fillRect/>
          </a:stretch>
        </p:blipFill>
        <p:spPr>
          <a:xfrm>
            <a:off x="8110331" y="569843"/>
            <a:ext cx="3034748" cy="5718313"/>
          </a:xfrm>
          <a:prstGeom prst="rect">
            <a:avLst/>
          </a:prstGeom>
        </p:spPr>
      </p:pic>
    </p:spTree>
    <p:extLst>
      <p:ext uri="{BB962C8B-B14F-4D97-AF65-F5344CB8AC3E}">
        <p14:creationId xmlns:p14="http://schemas.microsoft.com/office/powerpoint/2010/main" val="125795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87903D-B404-460C-AAA2-C80D6F2E7A9F}"/>
              </a:ext>
            </a:extLst>
          </p:cNvPr>
          <p:cNvSpPr>
            <a:spLocks noGrp="1"/>
          </p:cNvSpPr>
          <p:nvPr>
            <p:ph idx="1"/>
          </p:nvPr>
        </p:nvSpPr>
        <p:spPr>
          <a:xfrm>
            <a:off x="838200" y="596348"/>
            <a:ext cx="10515600" cy="5950225"/>
          </a:xfrm>
        </p:spPr>
        <p:txBody>
          <a:bodyPr/>
          <a:lstStyle/>
          <a:p>
            <a:pPr>
              <a:lnSpc>
                <a:spcPct val="150000"/>
              </a:lnSpc>
              <a:buFont typeface="Wingdings" panose="05000000000000000000" pitchFamily="2" charset="2"/>
              <a:buChar char="Ø"/>
            </a:pPr>
            <a:r>
              <a:rPr lang="fr-CH" sz="2000" b="1" dirty="0">
                <a:effectLst>
                  <a:outerShdw blurRad="38100" dist="38100" dir="2700000" algn="tl">
                    <a:srgbClr val="C0C0C0"/>
                  </a:outerShdw>
                </a:effectLst>
                <a:latin typeface="Times New Roman" panose="02020603050405020304" pitchFamily="18" charset="0"/>
                <a:cs typeface="Times New Roman" pitchFamily="18" charset="0"/>
              </a:rPr>
              <a:t>Les anthéridies</a:t>
            </a:r>
            <a:r>
              <a:rPr lang="fr-CH" sz="2000" dirty="0">
                <a:latin typeface="Times New Roman" panose="02020603050405020304" pitchFamily="18" charset="0"/>
                <a:cs typeface="Times New Roman" pitchFamily="18" charset="0"/>
              </a:rPr>
              <a:t> </a:t>
            </a:r>
            <a:r>
              <a:rPr lang="fr-CH" sz="1800" dirty="0">
                <a:latin typeface="Times New Roman" panose="02020603050405020304" pitchFamily="18" charset="0"/>
                <a:cs typeface="Times New Roman" pitchFamily="18" charset="0"/>
              </a:rPr>
              <a:t>: il s’agit des </a:t>
            </a:r>
            <a:r>
              <a:rPr lang="fr-CH" sz="1800" u="sng" dirty="0">
                <a:latin typeface="Times New Roman" panose="02020603050405020304" pitchFamily="18" charset="0"/>
                <a:cs typeface="Times New Roman" pitchFamily="18" charset="0"/>
              </a:rPr>
              <a:t>organes sexuels mâles</a:t>
            </a:r>
            <a:r>
              <a:rPr lang="fr-CH" sz="1800" dirty="0">
                <a:latin typeface="Times New Roman" panose="02020603050405020304" pitchFamily="18" charset="0"/>
                <a:cs typeface="Times New Roman" pitchFamily="18" charset="0"/>
              </a:rPr>
              <a:t> qui produisent les spermatozoïdes qui sont contenus dans la structure protectrice qui les entoure appelée </a:t>
            </a:r>
            <a:r>
              <a:rPr lang="fr-CH" sz="1800" u="sng" dirty="0">
                <a:latin typeface="Times New Roman" panose="02020603050405020304" pitchFamily="18" charset="0"/>
                <a:cs typeface="Times New Roman" pitchFamily="18" charset="0"/>
              </a:rPr>
              <a:t>l’</a:t>
            </a:r>
            <a:r>
              <a:rPr lang="fr-CH" sz="1800" u="sng" dirty="0" err="1">
                <a:latin typeface="Times New Roman" panose="02020603050405020304" pitchFamily="18" charset="0"/>
                <a:cs typeface="Times New Roman" pitchFamily="18" charset="0"/>
              </a:rPr>
              <a:t>androecium</a:t>
            </a:r>
            <a:r>
              <a:rPr lang="fr-CH" sz="1800" dirty="0">
                <a:latin typeface="Times New Roman" panose="02020603050405020304" pitchFamily="18" charset="0"/>
                <a:cs typeface="Times New Roman" pitchFamily="18" charset="0"/>
              </a:rPr>
              <a:t>. Ce sont des structures ressemblant à des sacs qui contiennent les </a:t>
            </a:r>
            <a:r>
              <a:rPr lang="fr-CH" sz="1800" u="sng" dirty="0">
                <a:latin typeface="Times New Roman" panose="02020603050405020304" pitchFamily="18" charset="0"/>
                <a:cs typeface="Times New Roman" pitchFamily="18" charset="0"/>
              </a:rPr>
              <a:t>spermatozoïdes biflagellés</a:t>
            </a:r>
            <a:r>
              <a:rPr lang="fr-CH" sz="1800" dirty="0">
                <a:latin typeface="Times New Roman" panose="02020603050405020304" pitchFamily="18" charset="0"/>
                <a:cs typeface="Times New Roman" pitchFamily="18" charset="0"/>
              </a:rPr>
              <a:t>. Ces derniers devront nager jusqu’à l’archégone et la fertilisation réussie des </a:t>
            </a:r>
            <a:r>
              <a:rPr lang="fr-CH" sz="1800" i="1" dirty="0">
                <a:latin typeface="Times New Roman" panose="02020603050405020304" pitchFamily="18" charset="0"/>
                <a:cs typeface="Times New Roman" pitchFamily="18" charset="0"/>
              </a:rPr>
              <a:t>Bryophytes</a:t>
            </a:r>
            <a:r>
              <a:rPr lang="fr-CH" sz="1800" dirty="0">
                <a:latin typeface="Times New Roman" panose="02020603050405020304" pitchFamily="18" charset="0"/>
                <a:cs typeface="Times New Roman" pitchFamily="18" charset="0"/>
              </a:rPr>
              <a:t> </a:t>
            </a:r>
            <a:r>
              <a:rPr lang="fr-CH" sz="1800" b="1" dirty="0">
                <a:latin typeface="Times New Roman" panose="02020603050405020304" pitchFamily="18" charset="0"/>
                <a:cs typeface="Times New Roman" pitchFamily="18" charset="0"/>
              </a:rPr>
              <a:t>dépend ainsi de l’eau pour transporter les cellules sexuelles mâles vers la partie femelle</a:t>
            </a:r>
            <a:r>
              <a:rPr lang="fr-CH" sz="1800" b="1" dirty="0">
                <a:solidFill>
                  <a:srgbClr val="C00000"/>
                </a:solidFill>
                <a:latin typeface="Times New Roman" panose="02020603050405020304" pitchFamily="18" charset="0"/>
                <a:cs typeface="Times New Roman" pitchFamily="18" charset="0"/>
              </a:rPr>
              <a:t>. </a:t>
            </a:r>
          </a:p>
          <a:p>
            <a:endParaRPr lang="fr-FR" dirty="0"/>
          </a:p>
        </p:txBody>
      </p:sp>
      <p:pic>
        <p:nvPicPr>
          <p:cNvPr id="4" name="Image 3">
            <a:extLst>
              <a:ext uri="{FF2B5EF4-FFF2-40B4-BE49-F238E27FC236}">
                <a16:creationId xmlns:a16="http://schemas.microsoft.com/office/drawing/2014/main" id="{B6A436A2-536B-4EBA-A6CB-03B82EFF7C10}"/>
              </a:ext>
            </a:extLst>
          </p:cNvPr>
          <p:cNvPicPr>
            <a:picLocks noChangeAspect="1"/>
          </p:cNvPicPr>
          <p:nvPr/>
        </p:nvPicPr>
        <p:blipFill>
          <a:blip r:embed="rId2"/>
          <a:stretch>
            <a:fillRect/>
          </a:stretch>
        </p:blipFill>
        <p:spPr>
          <a:xfrm>
            <a:off x="1391478" y="2912165"/>
            <a:ext cx="9488557" cy="3144077"/>
          </a:xfrm>
          <a:prstGeom prst="rect">
            <a:avLst/>
          </a:prstGeom>
        </p:spPr>
      </p:pic>
    </p:spTree>
    <p:extLst>
      <p:ext uri="{BB962C8B-B14F-4D97-AF65-F5344CB8AC3E}">
        <p14:creationId xmlns:p14="http://schemas.microsoft.com/office/powerpoint/2010/main" val="140805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23561F-C2DE-47E2-93B1-895216F0DE67}"/>
              </a:ext>
            </a:extLst>
          </p:cNvPr>
          <p:cNvSpPr>
            <a:spLocks noGrp="1"/>
          </p:cNvSpPr>
          <p:nvPr>
            <p:ph idx="1"/>
          </p:nvPr>
        </p:nvSpPr>
        <p:spPr>
          <a:xfrm>
            <a:off x="838200" y="622852"/>
            <a:ext cx="10515600" cy="5554111"/>
          </a:xfrm>
        </p:spPr>
        <p:txBody>
          <a:bodyPr>
            <a:normAutofit/>
          </a:bodyPr>
          <a:lstStyle/>
          <a:p>
            <a:pPr>
              <a:lnSpc>
                <a:spcPct val="150000"/>
              </a:lnSpc>
              <a:buFont typeface="Wingdings" panose="05000000000000000000" pitchFamily="2" charset="2"/>
              <a:buChar char="Ø"/>
            </a:pPr>
            <a:r>
              <a:rPr lang="fr-CH" sz="2000" b="1" dirty="0">
                <a:effectLst>
                  <a:outerShdw blurRad="38100" dist="38100" dir="2700000" algn="tl">
                    <a:srgbClr val="C0C0C0"/>
                  </a:outerShdw>
                </a:effectLst>
                <a:latin typeface="Times New Roman" panose="02020603050405020304" pitchFamily="18" charset="0"/>
                <a:cs typeface="Times New Roman" pitchFamily="18" charset="0"/>
              </a:rPr>
              <a:t>Les archégones</a:t>
            </a:r>
            <a:r>
              <a:rPr lang="fr-CH" sz="2000" dirty="0">
                <a:latin typeface="Times New Roman" panose="02020603050405020304" pitchFamily="18" charset="0"/>
                <a:cs typeface="Times New Roman" pitchFamily="18" charset="0"/>
              </a:rPr>
              <a:t> </a:t>
            </a:r>
            <a:r>
              <a:rPr lang="fr-CH" sz="1800" dirty="0">
                <a:latin typeface="Times New Roman" panose="02020603050405020304" pitchFamily="18" charset="0"/>
                <a:cs typeface="Times New Roman" pitchFamily="18" charset="0"/>
              </a:rPr>
              <a:t>: </a:t>
            </a:r>
            <a:r>
              <a:rPr lang="fr-FR" sz="1800" dirty="0">
                <a:latin typeface="Times New Roman" panose="02020603050405020304" pitchFamily="18" charset="0"/>
                <a:cs typeface="Times New Roman" panose="02020603050405020304" pitchFamily="18" charset="0"/>
              </a:rPr>
              <a:t>Il s'agit des organes sexuels de la </a:t>
            </a:r>
            <a:r>
              <a:rPr lang="fr-FR" sz="1800" dirty="0" err="1">
                <a:latin typeface="Times New Roman" panose="02020603050405020304" pitchFamily="18" charset="0"/>
                <a:cs typeface="Times New Roman" panose="02020603050405020304" pitchFamily="18" charset="0"/>
              </a:rPr>
              <a:t>femmelle</a:t>
            </a:r>
            <a:r>
              <a:rPr lang="fr-FR" sz="1800" dirty="0">
                <a:latin typeface="Times New Roman" panose="02020603050405020304" pitchFamily="18" charset="0"/>
                <a:cs typeface="Times New Roman" panose="02020603050405020304" pitchFamily="18" charset="0"/>
              </a:rPr>
              <a:t>  qui sont enfermés dans le </a:t>
            </a:r>
            <a:r>
              <a:rPr lang="fr-FR" sz="1800" dirty="0" err="1">
                <a:latin typeface="Times New Roman" panose="02020603050405020304" pitchFamily="18" charset="0"/>
                <a:cs typeface="Times New Roman" panose="02020603050405020304" pitchFamily="18" charset="0"/>
              </a:rPr>
              <a:t>gynoecium</a:t>
            </a:r>
            <a:r>
              <a:rPr lang="fr-FR" sz="1800" dirty="0">
                <a:latin typeface="Times New Roman" panose="02020603050405020304" pitchFamily="18" charset="0"/>
                <a:cs typeface="Times New Roman" panose="02020603050405020304" pitchFamily="18" charset="0"/>
              </a:rPr>
              <a:t>. Il s'agit d'une structure qui ressemble à des ballons qui contient l'œuf. Après la fertilisation, le zygote se transforme en un embryon de sporophyte et par la suite en sporophyte.</a:t>
            </a:r>
          </a:p>
        </p:txBody>
      </p:sp>
      <p:pic>
        <p:nvPicPr>
          <p:cNvPr id="2" name="Image 1">
            <a:extLst>
              <a:ext uri="{FF2B5EF4-FFF2-40B4-BE49-F238E27FC236}">
                <a16:creationId xmlns:a16="http://schemas.microsoft.com/office/drawing/2014/main" id="{2972325A-D90C-43F7-A559-B096802B434C}"/>
              </a:ext>
            </a:extLst>
          </p:cNvPr>
          <p:cNvPicPr>
            <a:picLocks noChangeAspect="1"/>
          </p:cNvPicPr>
          <p:nvPr/>
        </p:nvPicPr>
        <p:blipFill>
          <a:blip r:embed="rId2"/>
          <a:stretch>
            <a:fillRect/>
          </a:stretch>
        </p:blipFill>
        <p:spPr>
          <a:xfrm>
            <a:off x="3485322" y="2195513"/>
            <a:ext cx="4876799" cy="3981450"/>
          </a:xfrm>
          <a:prstGeom prst="rect">
            <a:avLst/>
          </a:prstGeom>
        </p:spPr>
      </p:pic>
    </p:spTree>
    <p:extLst>
      <p:ext uri="{BB962C8B-B14F-4D97-AF65-F5344CB8AC3E}">
        <p14:creationId xmlns:p14="http://schemas.microsoft.com/office/powerpoint/2010/main" val="246750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CFD45F-4980-4BED-9FEC-497D55C9FC64}"/>
              </a:ext>
            </a:extLst>
          </p:cNvPr>
          <p:cNvSpPr>
            <a:spLocks noGrp="1"/>
          </p:cNvSpPr>
          <p:nvPr>
            <p:ph idx="1"/>
          </p:nvPr>
        </p:nvSpPr>
        <p:spPr>
          <a:xfrm>
            <a:off x="838200" y="569842"/>
            <a:ext cx="5602357" cy="5718313"/>
          </a:xfrm>
        </p:spPr>
        <p:txBody>
          <a:bodyPr/>
          <a:lstStyle/>
          <a:p>
            <a:pPr>
              <a:lnSpc>
                <a:spcPct val="150000"/>
              </a:lnSpc>
              <a:buFont typeface="Wingdings" panose="05000000000000000000" pitchFamily="2" charset="2"/>
              <a:buChar char="Ø"/>
            </a:pPr>
            <a:r>
              <a:rPr lang="fr-CH" sz="2000" b="1" dirty="0">
                <a:effectLst>
                  <a:outerShdw blurRad="38100" dist="38100" dir="2700000" algn="tl">
                    <a:srgbClr val="C0C0C0"/>
                  </a:outerShdw>
                </a:effectLst>
                <a:latin typeface="Times New Roman" pitchFamily="18" charset="0"/>
                <a:cs typeface="Times New Roman" pitchFamily="18" charset="0"/>
              </a:rPr>
              <a:t>Sporophyte</a:t>
            </a:r>
            <a:r>
              <a:rPr lang="fr-CH" sz="2000" b="1" dirty="0">
                <a:latin typeface="Times New Roman" pitchFamily="18" charset="0"/>
                <a:cs typeface="Times New Roman" pitchFamily="18" charset="0"/>
              </a:rPr>
              <a:t> (</a:t>
            </a:r>
            <a:r>
              <a:rPr lang="fr-CH" sz="2000" b="1" u="sng" dirty="0">
                <a:latin typeface="Times New Roman" pitchFamily="18" charset="0"/>
                <a:cs typeface="Times New Roman" pitchFamily="18" charset="0"/>
              </a:rPr>
              <a:t>diploïde</a:t>
            </a:r>
            <a:r>
              <a:rPr lang="fr-CH" sz="2000" b="1" dirty="0">
                <a:latin typeface="Times New Roman" pitchFamily="18" charset="0"/>
                <a:cs typeface="Times New Roman" pitchFamily="18" charset="0"/>
              </a:rPr>
              <a:t>) </a:t>
            </a:r>
            <a:r>
              <a:rPr lang="fr-CH" sz="1800" dirty="0">
                <a:latin typeface="Times New Roman" pitchFamily="18" charset="0"/>
                <a:cs typeface="Times New Roman" pitchFamily="18" charset="0"/>
              </a:rPr>
              <a:t>: </a:t>
            </a:r>
            <a:r>
              <a:rPr lang="fr-FR" sz="1800" dirty="0">
                <a:latin typeface="Times New Roman" panose="02020603050405020304" pitchFamily="18" charset="0"/>
                <a:cs typeface="Times New Roman" panose="02020603050405020304" pitchFamily="18" charset="0"/>
              </a:rPr>
              <a:t>C'est la phase de développement des spores. Le pied basal, la tige et la capsule représentent les structures de port  des spores. La durée de cette phase est relativement courte et dépend entièrement du gamétophyte. Les spores haploïdes sont produites à l'intérieur de la capsule par les divisions méiotiques de la cellule mère.</a:t>
            </a:r>
          </a:p>
        </p:txBody>
      </p:sp>
      <p:pic>
        <p:nvPicPr>
          <p:cNvPr id="4" name="Image 3">
            <a:extLst>
              <a:ext uri="{FF2B5EF4-FFF2-40B4-BE49-F238E27FC236}">
                <a16:creationId xmlns:a16="http://schemas.microsoft.com/office/drawing/2014/main" id="{9178A283-236D-4CA1-B45E-D1012FA44603}"/>
              </a:ext>
            </a:extLst>
          </p:cNvPr>
          <p:cNvPicPr>
            <a:picLocks noChangeAspect="1"/>
          </p:cNvPicPr>
          <p:nvPr/>
        </p:nvPicPr>
        <p:blipFill>
          <a:blip r:embed="rId2"/>
          <a:stretch>
            <a:fillRect/>
          </a:stretch>
        </p:blipFill>
        <p:spPr>
          <a:xfrm>
            <a:off x="7788967" y="229072"/>
            <a:ext cx="3564833" cy="3201229"/>
          </a:xfrm>
          <a:prstGeom prst="rect">
            <a:avLst/>
          </a:prstGeom>
        </p:spPr>
      </p:pic>
      <p:pic>
        <p:nvPicPr>
          <p:cNvPr id="2" name="Image 1">
            <a:extLst>
              <a:ext uri="{FF2B5EF4-FFF2-40B4-BE49-F238E27FC236}">
                <a16:creationId xmlns:a16="http://schemas.microsoft.com/office/drawing/2014/main" id="{B38D6882-0316-4E30-B469-5A1F20C3CBCE}"/>
              </a:ext>
            </a:extLst>
          </p:cNvPr>
          <p:cNvPicPr>
            <a:picLocks noChangeAspect="1"/>
          </p:cNvPicPr>
          <p:nvPr/>
        </p:nvPicPr>
        <p:blipFill>
          <a:blip r:embed="rId3"/>
          <a:stretch>
            <a:fillRect/>
          </a:stretch>
        </p:blipFill>
        <p:spPr>
          <a:xfrm>
            <a:off x="838200" y="3714749"/>
            <a:ext cx="3288030" cy="2914179"/>
          </a:xfrm>
          <a:prstGeom prst="rect">
            <a:avLst/>
          </a:prstGeom>
        </p:spPr>
      </p:pic>
      <p:pic>
        <p:nvPicPr>
          <p:cNvPr id="5" name="Image 4">
            <a:extLst>
              <a:ext uri="{FF2B5EF4-FFF2-40B4-BE49-F238E27FC236}">
                <a16:creationId xmlns:a16="http://schemas.microsoft.com/office/drawing/2014/main" id="{E20D4996-DE51-4458-B690-4F9DA9E2918C}"/>
              </a:ext>
            </a:extLst>
          </p:cNvPr>
          <p:cNvPicPr>
            <a:picLocks noChangeAspect="1"/>
          </p:cNvPicPr>
          <p:nvPr/>
        </p:nvPicPr>
        <p:blipFill>
          <a:blip r:embed="rId4"/>
          <a:stretch>
            <a:fillRect/>
          </a:stretch>
        </p:blipFill>
        <p:spPr>
          <a:xfrm>
            <a:off x="4210050" y="3714749"/>
            <a:ext cx="3288030" cy="2914179"/>
          </a:xfrm>
          <a:prstGeom prst="rect">
            <a:avLst/>
          </a:prstGeom>
        </p:spPr>
      </p:pic>
      <p:pic>
        <p:nvPicPr>
          <p:cNvPr id="7" name="Image 6">
            <a:extLst>
              <a:ext uri="{FF2B5EF4-FFF2-40B4-BE49-F238E27FC236}">
                <a16:creationId xmlns:a16="http://schemas.microsoft.com/office/drawing/2014/main" id="{E1E0D166-38FC-4BBF-BC33-E4F7BEF5C018}"/>
              </a:ext>
            </a:extLst>
          </p:cNvPr>
          <p:cNvPicPr>
            <a:picLocks noChangeAspect="1"/>
          </p:cNvPicPr>
          <p:nvPr/>
        </p:nvPicPr>
        <p:blipFill>
          <a:blip r:embed="rId5"/>
          <a:stretch>
            <a:fillRect/>
          </a:stretch>
        </p:blipFill>
        <p:spPr>
          <a:xfrm>
            <a:off x="7581900" y="3714749"/>
            <a:ext cx="2132273" cy="2914179"/>
          </a:xfrm>
          <a:prstGeom prst="rect">
            <a:avLst/>
          </a:prstGeom>
        </p:spPr>
      </p:pic>
      <p:pic>
        <p:nvPicPr>
          <p:cNvPr id="8" name="Image 7">
            <a:extLst>
              <a:ext uri="{FF2B5EF4-FFF2-40B4-BE49-F238E27FC236}">
                <a16:creationId xmlns:a16="http://schemas.microsoft.com/office/drawing/2014/main" id="{04F1C9C6-E3F5-4A68-9D12-1A4F6610A42A}"/>
              </a:ext>
            </a:extLst>
          </p:cNvPr>
          <p:cNvPicPr>
            <a:picLocks noChangeAspect="1"/>
          </p:cNvPicPr>
          <p:nvPr/>
        </p:nvPicPr>
        <p:blipFill>
          <a:blip r:embed="rId6"/>
          <a:stretch>
            <a:fillRect/>
          </a:stretch>
        </p:blipFill>
        <p:spPr>
          <a:xfrm>
            <a:off x="9797993" y="3714749"/>
            <a:ext cx="2132274" cy="2914178"/>
          </a:xfrm>
          <a:prstGeom prst="rect">
            <a:avLst/>
          </a:prstGeom>
        </p:spPr>
      </p:pic>
    </p:spTree>
    <p:extLst>
      <p:ext uri="{BB962C8B-B14F-4D97-AF65-F5344CB8AC3E}">
        <p14:creationId xmlns:p14="http://schemas.microsoft.com/office/powerpoint/2010/main" val="22134834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1486</Words>
  <Application>Microsoft Office PowerPoint</Application>
  <PresentationFormat>Grand écran</PresentationFormat>
  <Paragraphs>115</Paragraphs>
  <Slides>26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34</cp:revision>
  <dcterms:created xsi:type="dcterms:W3CDTF">2024-02-19T07:01:52Z</dcterms:created>
  <dcterms:modified xsi:type="dcterms:W3CDTF">2024-02-24T05:45:24Z</dcterms:modified>
</cp:coreProperties>
</file>