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Open Sans Bold" charset="0"/>
      <p:regular r:id="rId13"/>
    </p:embeddedFont>
    <p:embeddedFont>
      <p:font typeface="Open Sans Bold Italics" charset="0"/>
      <p:regular r:id="rId14"/>
    </p:embeddedFont>
    <p:embeddedFont>
      <p:font typeface="Poppins Ultra-Bold" charset="0"/>
      <p:regular r:id="rId15"/>
    </p:embeddedFont>
    <p:embeddedFont>
      <p:font typeface="Calibri"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0" d="100"/>
          <a:sy n="60" d="100"/>
        </p:scale>
        <p:origin x="-1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3657983" y="-4259946"/>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2">
              <a:alphaModFix amt="15000"/>
            </a:blip>
            <a:stretch>
              <a:fillRect/>
            </a:stretch>
          </a:blipFill>
        </p:spPr>
      </p:sp>
      <p:sp>
        <p:nvSpPr>
          <p:cNvPr id="3" name="Freeform 3"/>
          <p:cNvSpPr/>
          <p:nvPr/>
        </p:nvSpPr>
        <p:spPr>
          <a:xfrm>
            <a:off x="-1908738" y="-4259946"/>
            <a:ext cx="5246001" cy="5545366"/>
          </a:xfrm>
          <a:custGeom>
            <a:avLst/>
            <a:gdLst/>
            <a:ahLst/>
            <a:cxnLst/>
            <a:rect l="l" t="t" r="r" b="b"/>
            <a:pathLst>
              <a:path w="5246001" h="5545366">
                <a:moveTo>
                  <a:pt x="0" y="0"/>
                </a:moveTo>
                <a:lnTo>
                  <a:pt x="5246001" y="0"/>
                </a:lnTo>
                <a:lnTo>
                  <a:pt x="5246001" y="5545366"/>
                </a:lnTo>
                <a:lnTo>
                  <a:pt x="0" y="5545366"/>
                </a:lnTo>
                <a:lnTo>
                  <a:pt x="0" y="0"/>
                </a:lnTo>
                <a:close/>
              </a:path>
            </a:pathLst>
          </a:custGeom>
          <a:blipFill>
            <a:blip r:embed="rId3"/>
            <a:stretch>
              <a:fillRect/>
            </a:stretch>
          </a:blipFill>
        </p:spPr>
      </p:sp>
      <p:sp>
        <p:nvSpPr>
          <p:cNvPr id="4" name="Freeform 4"/>
          <p:cNvSpPr/>
          <p:nvPr/>
        </p:nvSpPr>
        <p:spPr>
          <a:xfrm>
            <a:off x="0" y="-1254"/>
            <a:ext cx="1428525" cy="2059908"/>
          </a:xfrm>
          <a:custGeom>
            <a:avLst/>
            <a:gdLst/>
            <a:ahLst/>
            <a:cxnLst/>
            <a:rect l="l" t="t" r="r" b="b"/>
            <a:pathLst>
              <a:path w="1428525" h="2059908">
                <a:moveTo>
                  <a:pt x="0" y="0"/>
                </a:moveTo>
                <a:lnTo>
                  <a:pt x="1428525" y="0"/>
                </a:lnTo>
                <a:lnTo>
                  <a:pt x="1428525" y="2059908"/>
                </a:lnTo>
                <a:lnTo>
                  <a:pt x="0" y="2059908"/>
                </a:lnTo>
                <a:lnTo>
                  <a:pt x="0" y="0"/>
                </a:lnTo>
                <a:close/>
              </a:path>
            </a:pathLst>
          </a:custGeom>
          <a:blipFill>
            <a:blip r:embed="rId4"/>
            <a:stretch>
              <a:fillRect r="-12200" b="-5076"/>
            </a:stretch>
          </a:blipFill>
        </p:spPr>
      </p:sp>
      <p:sp>
        <p:nvSpPr>
          <p:cNvPr id="5" name="Freeform 5"/>
          <p:cNvSpPr/>
          <p:nvPr/>
        </p:nvSpPr>
        <p:spPr>
          <a:xfrm>
            <a:off x="16954706" y="22739"/>
            <a:ext cx="1333294" cy="1800516"/>
          </a:xfrm>
          <a:custGeom>
            <a:avLst/>
            <a:gdLst/>
            <a:ahLst/>
            <a:cxnLst/>
            <a:rect l="l" t="t" r="r" b="b"/>
            <a:pathLst>
              <a:path w="1333294" h="1800516">
                <a:moveTo>
                  <a:pt x="0" y="0"/>
                </a:moveTo>
                <a:lnTo>
                  <a:pt x="1333294" y="0"/>
                </a:lnTo>
                <a:lnTo>
                  <a:pt x="1333294" y="1800516"/>
                </a:lnTo>
                <a:lnTo>
                  <a:pt x="0" y="1800516"/>
                </a:lnTo>
                <a:lnTo>
                  <a:pt x="0" y="0"/>
                </a:lnTo>
                <a:close/>
              </a:path>
            </a:pathLst>
          </a:custGeom>
          <a:blipFill>
            <a:blip r:embed="rId4"/>
            <a:stretch>
              <a:fillRect/>
            </a:stretch>
          </a:blipFill>
        </p:spPr>
      </p:sp>
      <p:sp>
        <p:nvSpPr>
          <p:cNvPr id="6" name="Freeform 6"/>
          <p:cNvSpPr/>
          <p:nvPr/>
        </p:nvSpPr>
        <p:spPr>
          <a:xfrm rot="-10009395">
            <a:off x="81162" y="5258002"/>
            <a:ext cx="1135778" cy="1135778"/>
          </a:xfrm>
          <a:custGeom>
            <a:avLst/>
            <a:gdLst/>
            <a:ahLst/>
            <a:cxnLst/>
            <a:rect l="l" t="t" r="r" b="b"/>
            <a:pathLst>
              <a:path w="1135778" h="1135778">
                <a:moveTo>
                  <a:pt x="0" y="0"/>
                </a:moveTo>
                <a:lnTo>
                  <a:pt x="1135778" y="0"/>
                </a:lnTo>
                <a:lnTo>
                  <a:pt x="1135778" y="1135778"/>
                </a:lnTo>
                <a:lnTo>
                  <a:pt x="0" y="1135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2988792" y="-24886"/>
            <a:ext cx="12310415" cy="1516298"/>
          </a:xfrm>
          <a:prstGeom prst="rect">
            <a:avLst/>
          </a:prstGeom>
        </p:spPr>
        <p:txBody>
          <a:bodyPr lIns="0" tIns="0" rIns="0" bIns="0" rtlCol="0" anchor="t">
            <a:spAutoFit/>
          </a:bodyPr>
          <a:lstStyle/>
          <a:p>
            <a:pPr algn="ctr">
              <a:lnSpc>
                <a:spcPts val="4099"/>
              </a:lnSpc>
            </a:pPr>
            <a:r>
              <a:rPr lang="en-US" sz="2928">
                <a:solidFill>
                  <a:srgbClr val="000000"/>
                </a:solidFill>
                <a:latin typeface="Open Sans Bold"/>
              </a:rPr>
              <a:t>Université Mohamed Khider - Biskrafaculté des sciences exactes et des sciences naturelles et de la vie</a:t>
            </a:r>
          </a:p>
          <a:p>
            <a:pPr algn="ctr">
              <a:lnSpc>
                <a:spcPts val="4099"/>
              </a:lnSpc>
              <a:spcBef>
                <a:spcPct val="0"/>
              </a:spcBef>
            </a:pPr>
            <a:r>
              <a:rPr lang="en-US" sz="2928">
                <a:solidFill>
                  <a:srgbClr val="000000"/>
                </a:solidFill>
                <a:latin typeface="Open Sans Bold"/>
              </a:rPr>
              <a:t>département des sciences de MetteR </a:t>
            </a:r>
          </a:p>
        </p:txBody>
      </p:sp>
      <p:sp>
        <p:nvSpPr>
          <p:cNvPr id="8" name="TextBox 8"/>
          <p:cNvSpPr txBox="1"/>
          <p:nvPr/>
        </p:nvSpPr>
        <p:spPr>
          <a:xfrm>
            <a:off x="116186" y="2954648"/>
            <a:ext cx="5745212" cy="521335"/>
          </a:xfrm>
          <a:prstGeom prst="rect">
            <a:avLst/>
          </a:prstGeom>
        </p:spPr>
        <p:txBody>
          <a:bodyPr lIns="0" tIns="0" rIns="0" bIns="0" rtlCol="0" anchor="t">
            <a:spAutoFit/>
          </a:bodyPr>
          <a:lstStyle/>
          <a:p>
            <a:pPr algn="ctr">
              <a:lnSpc>
                <a:spcPts val="4340"/>
              </a:lnSpc>
              <a:spcBef>
                <a:spcPct val="0"/>
              </a:spcBef>
            </a:pPr>
            <a:r>
              <a:rPr lang="en-US" sz="3100">
                <a:solidFill>
                  <a:srgbClr val="000000"/>
                </a:solidFill>
                <a:latin typeface="Open Sans Bold"/>
              </a:rPr>
              <a:t>3 éme chimie pharmacetuiqu</a:t>
            </a:r>
          </a:p>
        </p:txBody>
      </p:sp>
      <p:sp>
        <p:nvSpPr>
          <p:cNvPr id="9" name="TextBox 9"/>
          <p:cNvSpPr txBox="1"/>
          <p:nvPr/>
        </p:nvSpPr>
        <p:spPr>
          <a:xfrm>
            <a:off x="13614786" y="2638101"/>
            <a:ext cx="4226890" cy="1144905"/>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Open Sans Bold"/>
              </a:rPr>
              <a:t>Module:</a:t>
            </a:r>
          </a:p>
          <a:p>
            <a:pPr algn="ctr">
              <a:lnSpc>
                <a:spcPts val="4620"/>
              </a:lnSpc>
              <a:spcBef>
                <a:spcPct val="0"/>
              </a:spcBef>
            </a:pPr>
            <a:r>
              <a:rPr lang="en-US" sz="3300">
                <a:solidFill>
                  <a:srgbClr val="000000"/>
                </a:solidFill>
                <a:latin typeface="Open Sans Bold"/>
              </a:rPr>
              <a:t>BPL/BPF</a:t>
            </a:r>
          </a:p>
        </p:txBody>
      </p:sp>
      <p:sp>
        <p:nvSpPr>
          <p:cNvPr id="10" name="TextBox 10"/>
          <p:cNvSpPr txBox="1"/>
          <p:nvPr/>
        </p:nvSpPr>
        <p:spPr>
          <a:xfrm>
            <a:off x="12653593" y="8561070"/>
            <a:ext cx="5745212" cy="1725930"/>
          </a:xfrm>
          <a:prstGeom prst="rect">
            <a:avLst/>
          </a:prstGeom>
        </p:spPr>
        <p:txBody>
          <a:bodyPr lIns="0" tIns="0" rIns="0" bIns="0" rtlCol="0" anchor="t">
            <a:spAutoFit/>
          </a:bodyPr>
          <a:lstStyle/>
          <a:p>
            <a:pPr algn="ctr">
              <a:lnSpc>
                <a:spcPts val="4620"/>
              </a:lnSpc>
            </a:pPr>
            <a:r>
              <a:rPr lang="en-US" sz="3300" u="sng">
                <a:solidFill>
                  <a:srgbClr val="000000"/>
                </a:solidFill>
                <a:latin typeface="Open Sans Bold"/>
              </a:rPr>
              <a:t>Présenté par</a:t>
            </a:r>
          </a:p>
          <a:p>
            <a:pPr algn="ctr">
              <a:lnSpc>
                <a:spcPts val="4620"/>
              </a:lnSpc>
            </a:pPr>
            <a:r>
              <a:rPr lang="en-US" sz="3300" u="sng">
                <a:solidFill>
                  <a:srgbClr val="000000"/>
                </a:solidFill>
                <a:latin typeface="Open Sans Bold"/>
              </a:rPr>
              <a:t>CHARIF khansa</a:t>
            </a:r>
          </a:p>
          <a:p>
            <a:pPr algn="ctr">
              <a:lnSpc>
                <a:spcPts val="4620"/>
              </a:lnSpc>
              <a:spcBef>
                <a:spcPct val="0"/>
              </a:spcBef>
            </a:pPr>
            <a:endParaRPr lang="en-US" sz="3300" u="sng">
              <a:solidFill>
                <a:srgbClr val="000000"/>
              </a:solidFill>
              <a:latin typeface="Open Sans Bold"/>
            </a:endParaRPr>
          </a:p>
        </p:txBody>
      </p:sp>
      <p:sp>
        <p:nvSpPr>
          <p:cNvPr id="11" name="TextBox 11"/>
          <p:cNvSpPr txBox="1"/>
          <p:nvPr/>
        </p:nvSpPr>
        <p:spPr>
          <a:xfrm>
            <a:off x="12542788" y="7833573"/>
            <a:ext cx="6370886" cy="563880"/>
          </a:xfrm>
          <a:prstGeom prst="rect">
            <a:avLst/>
          </a:prstGeom>
        </p:spPr>
        <p:txBody>
          <a:bodyPr lIns="0" tIns="0" rIns="0" bIns="0" rtlCol="0" anchor="t">
            <a:spAutoFit/>
          </a:bodyPr>
          <a:lstStyle/>
          <a:p>
            <a:pPr algn="ctr">
              <a:lnSpc>
                <a:spcPts val="4620"/>
              </a:lnSpc>
              <a:spcBef>
                <a:spcPct val="0"/>
              </a:spcBef>
            </a:pPr>
            <a:r>
              <a:rPr lang="en-US" sz="3300" u="sng">
                <a:solidFill>
                  <a:srgbClr val="000000"/>
                </a:solidFill>
                <a:latin typeface="Open Sans Bold"/>
              </a:rPr>
              <a:t>Enseignante : Meklid</a:t>
            </a:r>
          </a:p>
        </p:txBody>
      </p:sp>
      <p:sp>
        <p:nvSpPr>
          <p:cNvPr id="12" name="TextBox 12"/>
          <p:cNvSpPr txBox="1"/>
          <p:nvPr/>
        </p:nvSpPr>
        <p:spPr>
          <a:xfrm>
            <a:off x="6201887" y="4414448"/>
            <a:ext cx="5884226" cy="2689537"/>
          </a:xfrm>
          <a:prstGeom prst="rect">
            <a:avLst/>
          </a:prstGeom>
        </p:spPr>
        <p:txBody>
          <a:bodyPr lIns="0" tIns="0" rIns="0" bIns="0" rtlCol="0" anchor="t">
            <a:spAutoFit/>
          </a:bodyPr>
          <a:lstStyle/>
          <a:p>
            <a:pPr algn="ctr">
              <a:lnSpc>
                <a:spcPts val="10219"/>
              </a:lnSpc>
            </a:pPr>
            <a:r>
              <a:rPr lang="en-US" sz="7299" u="sng">
                <a:solidFill>
                  <a:srgbClr val="000000"/>
                </a:solidFill>
                <a:latin typeface="Open Sans Bold Italics"/>
              </a:rPr>
              <a:t>ARSENIC</a:t>
            </a:r>
          </a:p>
          <a:p>
            <a:pPr algn="ctr">
              <a:lnSpc>
                <a:spcPts val="11498"/>
              </a:lnSpc>
              <a:spcBef>
                <a:spcPct val="0"/>
              </a:spcBef>
            </a:pPr>
            <a:endParaRPr lang="en-US" sz="7299" u="sng">
              <a:solidFill>
                <a:srgbClr val="000000"/>
              </a:solidFill>
              <a:latin typeface="Open Sans Bold Italics"/>
            </a:endParaRPr>
          </a:p>
        </p:txBody>
      </p:sp>
      <p:sp>
        <p:nvSpPr>
          <p:cNvPr id="13" name="Freeform 13"/>
          <p:cNvSpPr/>
          <p:nvPr/>
        </p:nvSpPr>
        <p:spPr>
          <a:xfrm rot="1204389">
            <a:off x="-2390502" y="6651593"/>
            <a:ext cx="13655520" cy="4940815"/>
          </a:xfrm>
          <a:custGeom>
            <a:avLst/>
            <a:gdLst/>
            <a:ahLst/>
            <a:cxnLst/>
            <a:rect l="l" t="t" r="r" b="b"/>
            <a:pathLst>
              <a:path w="13655520" h="4940815">
                <a:moveTo>
                  <a:pt x="0" y="0"/>
                </a:moveTo>
                <a:lnTo>
                  <a:pt x="13655519" y="0"/>
                </a:lnTo>
                <a:lnTo>
                  <a:pt x="13655519" y="4940815"/>
                </a:lnTo>
                <a:lnTo>
                  <a:pt x="0" y="4940815"/>
                </a:lnTo>
                <a:lnTo>
                  <a:pt x="0" y="0"/>
                </a:lnTo>
                <a:close/>
              </a:path>
            </a:pathLst>
          </a:custGeom>
          <a:blipFill>
            <a:blip r:embed="rId7">
              <a:alphaModFix amt="60000"/>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2294106" y="183519"/>
            <a:ext cx="6464432" cy="1518912"/>
          </a:xfrm>
          <a:prstGeom prst="rect">
            <a:avLst/>
          </a:prstGeom>
        </p:spPr>
        <p:txBody>
          <a:bodyPr lIns="0" tIns="0" rIns="0" bIns="0" rtlCol="0" anchor="t">
            <a:spAutoFit/>
          </a:bodyPr>
          <a:lstStyle/>
          <a:p>
            <a:pPr algn="ctr">
              <a:lnSpc>
                <a:spcPts val="12440"/>
              </a:lnSpc>
            </a:pPr>
            <a:r>
              <a:rPr lang="en-US" sz="8885" u="sng">
                <a:solidFill>
                  <a:srgbClr val="000000"/>
                </a:solidFill>
                <a:latin typeface="Open Sans Bold"/>
              </a:rPr>
              <a:t>Conclusion </a:t>
            </a:r>
          </a:p>
        </p:txBody>
      </p:sp>
      <p:sp>
        <p:nvSpPr>
          <p:cNvPr id="3" name="TextBox 3"/>
          <p:cNvSpPr txBox="1"/>
          <p:nvPr/>
        </p:nvSpPr>
        <p:spPr>
          <a:xfrm>
            <a:off x="1028700" y="2373630"/>
            <a:ext cx="14542379" cy="5463540"/>
          </a:xfrm>
          <a:prstGeom prst="rect">
            <a:avLst/>
          </a:prstGeom>
        </p:spPr>
        <p:txBody>
          <a:bodyPr lIns="0" tIns="0" rIns="0" bIns="0" rtlCol="0" anchor="t">
            <a:spAutoFit/>
          </a:bodyPr>
          <a:lstStyle/>
          <a:p>
            <a:pPr algn="just">
              <a:lnSpc>
                <a:spcPts val="5459"/>
              </a:lnSpc>
            </a:pPr>
            <a:r>
              <a:rPr lang="en-US" sz="3899">
                <a:solidFill>
                  <a:srgbClr val="000000"/>
                </a:solidFill>
                <a:latin typeface="Open Sans Bold"/>
              </a:rPr>
              <a:t>  L’Arsenic inorganique, substance très toxique et cancérogène, peut être la cause de multiples effets nocifs sur l’organisme. En l’absence de traitement efficace ,par contre l’Arsenic organiques sont moins nocifs pour la santé et l’application de mesures de prévention strictes reste le meilleur moyen de prévenir des atteintes à la santé.</a:t>
            </a:r>
          </a:p>
          <a:p>
            <a:pPr algn="just">
              <a:lnSpc>
                <a:spcPts val="5459"/>
              </a:lnSpc>
              <a:spcBef>
                <a:spcPct val="0"/>
              </a:spcBef>
            </a:pPr>
            <a:endParaRPr lang="en-US" sz="3899">
              <a:solidFill>
                <a:srgbClr val="000000"/>
              </a:solidFill>
              <a:latin typeface="Open Sans Bold"/>
            </a:endParaRPr>
          </a:p>
        </p:txBody>
      </p:sp>
      <p:sp>
        <p:nvSpPr>
          <p:cNvPr id="4" name="Freeform 4"/>
          <p:cNvSpPr/>
          <p:nvPr/>
        </p:nvSpPr>
        <p:spPr>
          <a:xfrm rot="1204389">
            <a:off x="-1301437" y="6450760"/>
            <a:ext cx="13655520" cy="4940815"/>
          </a:xfrm>
          <a:custGeom>
            <a:avLst/>
            <a:gdLst/>
            <a:ahLst/>
            <a:cxnLst/>
            <a:rect l="l" t="t" r="r" b="b"/>
            <a:pathLst>
              <a:path w="13655520" h="4940815">
                <a:moveTo>
                  <a:pt x="0" y="0"/>
                </a:moveTo>
                <a:lnTo>
                  <a:pt x="13655519" y="0"/>
                </a:lnTo>
                <a:lnTo>
                  <a:pt x="13655519" y="4940815"/>
                </a:lnTo>
                <a:lnTo>
                  <a:pt x="0" y="494081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504446" y="3460115"/>
            <a:ext cx="15903922" cy="3195319"/>
          </a:xfrm>
          <a:prstGeom prst="rect">
            <a:avLst/>
          </a:prstGeom>
        </p:spPr>
        <p:txBody>
          <a:bodyPr lIns="0" tIns="0" rIns="0" bIns="0" rtlCol="0" anchor="t">
            <a:spAutoFit/>
          </a:bodyPr>
          <a:lstStyle/>
          <a:p>
            <a:pPr algn="ctr">
              <a:lnSpc>
                <a:spcPts val="12880"/>
              </a:lnSpc>
            </a:pPr>
            <a:r>
              <a:rPr lang="en-US" sz="9200" dirty="0">
                <a:solidFill>
                  <a:srgbClr val="000000"/>
                </a:solidFill>
                <a:latin typeface="Open Sans Bold"/>
              </a:rPr>
              <a:t>Merci pour </a:t>
            </a:r>
            <a:r>
              <a:rPr lang="en-US" sz="9200" dirty="0" err="1">
                <a:solidFill>
                  <a:srgbClr val="000000"/>
                </a:solidFill>
                <a:latin typeface="Open Sans Bold"/>
              </a:rPr>
              <a:t>votre</a:t>
            </a:r>
            <a:r>
              <a:rPr lang="en-US" sz="9200">
                <a:solidFill>
                  <a:srgbClr val="000000"/>
                </a:solidFill>
                <a:latin typeface="Open Sans Bold"/>
              </a:rPr>
              <a:t> attention </a:t>
            </a:r>
          </a:p>
          <a:p>
            <a:pPr algn="ctr">
              <a:lnSpc>
                <a:spcPts val="12880"/>
              </a:lnSpc>
            </a:pPr>
            <a:endParaRPr lang="en-US" sz="9200">
              <a:solidFill>
                <a:srgbClr val="000000"/>
              </a:solidFill>
              <a:latin typeface="Open Sans Bold"/>
            </a:endParaRPr>
          </a:p>
        </p:txBody>
      </p:sp>
      <p:sp>
        <p:nvSpPr>
          <p:cNvPr id="3" name="Freeform 3"/>
          <p:cNvSpPr/>
          <p:nvPr/>
        </p:nvSpPr>
        <p:spPr>
          <a:xfrm rot="1204389">
            <a:off x="-727626" y="5269654"/>
            <a:ext cx="16131227" cy="5836571"/>
          </a:xfrm>
          <a:custGeom>
            <a:avLst/>
            <a:gdLst/>
            <a:ahLst/>
            <a:cxnLst/>
            <a:rect l="l" t="t" r="r" b="b"/>
            <a:pathLst>
              <a:path w="16131227" h="5836571">
                <a:moveTo>
                  <a:pt x="0" y="0"/>
                </a:moveTo>
                <a:lnTo>
                  <a:pt x="16131226" y="0"/>
                </a:lnTo>
                <a:lnTo>
                  <a:pt x="16131226" y="5836571"/>
                </a:lnTo>
                <a:lnTo>
                  <a:pt x="0" y="5836571"/>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3991952" y="-2534354"/>
            <a:ext cx="5498019" cy="4480885"/>
          </a:xfrm>
          <a:custGeom>
            <a:avLst/>
            <a:gdLst/>
            <a:ahLst/>
            <a:cxnLst/>
            <a:rect l="l" t="t" r="r" b="b"/>
            <a:pathLst>
              <a:path w="5498019" h="4480885">
                <a:moveTo>
                  <a:pt x="0" y="0"/>
                </a:moveTo>
                <a:lnTo>
                  <a:pt x="5498018" y="0"/>
                </a:lnTo>
                <a:lnTo>
                  <a:pt x="5498018" y="4480885"/>
                </a:lnTo>
                <a:lnTo>
                  <a:pt x="0" y="4480885"/>
                </a:lnTo>
                <a:lnTo>
                  <a:pt x="0" y="0"/>
                </a:lnTo>
                <a:close/>
              </a:path>
            </a:pathLst>
          </a:custGeom>
          <a:blipFill>
            <a:blip r:embed="rId2"/>
            <a:stretch>
              <a:fillRect/>
            </a:stretch>
          </a:blipFill>
        </p:spPr>
      </p:sp>
      <p:grpSp>
        <p:nvGrpSpPr>
          <p:cNvPr id="3" name="Group 3"/>
          <p:cNvGrpSpPr/>
          <p:nvPr/>
        </p:nvGrpSpPr>
        <p:grpSpPr>
          <a:xfrm>
            <a:off x="1028700" y="4659904"/>
            <a:ext cx="3693981" cy="4598396"/>
            <a:chOff x="0" y="0"/>
            <a:chExt cx="972900" cy="1211100"/>
          </a:xfrm>
        </p:grpSpPr>
        <p:sp>
          <p:nvSpPr>
            <p:cNvPr id="4" name="Freeform 4"/>
            <p:cNvSpPr/>
            <p:nvPr/>
          </p:nvSpPr>
          <p:spPr>
            <a:xfrm>
              <a:off x="0" y="0"/>
              <a:ext cx="972900" cy="1211100"/>
            </a:xfrm>
            <a:custGeom>
              <a:avLst/>
              <a:gdLst/>
              <a:ahLst/>
              <a:cxnLst/>
              <a:rect l="l" t="t" r="r" b="b"/>
              <a:pathLst>
                <a:path w="972900" h="1211100">
                  <a:moveTo>
                    <a:pt x="16767" y="0"/>
                  </a:moveTo>
                  <a:lnTo>
                    <a:pt x="956134" y="0"/>
                  </a:lnTo>
                  <a:cubicBezTo>
                    <a:pt x="965394" y="0"/>
                    <a:pt x="972900" y="7507"/>
                    <a:pt x="972900" y="16767"/>
                  </a:cubicBezTo>
                  <a:lnTo>
                    <a:pt x="972900" y="1194334"/>
                  </a:lnTo>
                  <a:cubicBezTo>
                    <a:pt x="972900" y="1203594"/>
                    <a:pt x="965394" y="1211100"/>
                    <a:pt x="956134" y="1211100"/>
                  </a:cubicBezTo>
                  <a:lnTo>
                    <a:pt x="16767" y="1211100"/>
                  </a:lnTo>
                  <a:cubicBezTo>
                    <a:pt x="7507" y="1211100"/>
                    <a:pt x="0" y="1203594"/>
                    <a:pt x="0" y="1194334"/>
                  </a:cubicBezTo>
                  <a:lnTo>
                    <a:pt x="0" y="16767"/>
                  </a:lnTo>
                  <a:cubicBezTo>
                    <a:pt x="0" y="7507"/>
                    <a:pt x="7507" y="0"/>
                    <a:pt x="16767" y="0"/>
                  </a:cubicBezTo>
                  <a:close/>
                </a:path>
              </a:pathLst>
            </a:custGeom>
            <a:solidFill>
              <a:srgbClr val="D9D9D9"/>
            </a:solidFill>
          </p:spPr>
        </p:sp>
        <p:sp>
          <p:nvSpPr>
            <p:cNvPr id="5" name="TextBox 5"/>
            <p:cNvSpPr txBox="1"/>
            <p:nvPr/>
          </p:nvSpPr>
          <p:spPr>
            <a:xfrm>
              <a:off x="0" y="-57150"/>
              <a:ext cx="972900" cy="1268250"/>
            </a:xfrm>
            <a:prstGeom prst="rect">
              <a:avLst/>
            </a:prstGeom>
          </p:spPr>
          <p:txBody>
            <a:bodyPr lIns="50800" tIns="50800" rIns="50800" bIns="50800" rtlCol="0" anchor="ctr"/>
            <a:lstStyle/>
            <a:p>
              <a:pPr algn="ctr">
                <a:lnSpc>
                  <a:spcPts val="4059"/>
                </a:lnSpc>
                <a:spcBef>
                  <a:spcPct val="0"/>
                </a:spcBef>
              </a:pPr>
              <a:r>
                <a:rPr lang="en-US" sz="2899" dirty="0" err="1">
                  <a:solidFill>
                    <a:srgbClr val="000000"/>
                  </a:solidFill>
                  <a:latin typeface="Arial" pitchFamily="34" charset="0"/>
                  <a:cs typeface="Arial" pitchFamily="34" charset="0"/>
                </a:rPr>
                <a:t>Définition</a:t>
              </a:r>
              <a:r>
                <a:rPr lang="en-US" sz="2899" dirty="0">
                  <a:solidFill>
                    <a:srgbClr val="000000"/>
                  </a:solidFill>
                  <a:latin typeface="Arial" pitchFamily="34" charset="0"/>
                  <a:cs typeface="Arial" pitchFamily="34" charset="0"/>
                </a:rPr>
                <a:t> </a:t>
              </a:r>
            </a:p>
          </p:txBody>
        </p:sp>
      </p:grpSp>
      <p:grpSp>
        <p:nvGrpSpPr>
          <p:cNvPr id="6" name="Group 6"/>
          <p:cNvGrpSpPr/>
          <p:nvPr/>
        </p:nvGrpSpPr>
        <p:grpSpPr>
          <a:xfrm>
            <a:off x="5040846" y="4659904"/>
            <a:ext cx="3693981" cy="4598396"/>
            <a:chOff x="0" y="0"/>
            <a:chExt cx="972900" cy="1211100"/>
          </a:xfrm>
        </p:grpSpPr>
        <p:sp>
          <p:nvSpPr>
            <p:cNvPr id="7" name="Freeform 7"/>
            <p:cNvSpPr/>
            <p:nvPr/>
          </p:nvSpPr>
          <p:spPr>
            <a:xfrm>
              <a:off x="0" y="0"/>
              <a:ext cx="972900" cy="1211100"/>
            </a:xfrm>
            <a:custGeom>
              <a:avLst/>
              <a:gdLst/>
              <a:ahLst/>
              <a:cxnLst/>
              <a:rect l="l" t="t" r="r" b="b"/>
              <a:pathLst>
                <a:path w="972900" h="1211100">
                  <a:moveTo>
                    <a:pt x="16767" y="0"/>
                  </a:moveTo>
                  <a:lnTo>
                    <a:pt x="956134" y="0"/>
                  </a:lnTo>
                  <a:cubicBezTo>
                    <a:pt x="965394" y="0"/>
                    <a:pt x="972900" y="7507"/>
                    <a:pt x="972900" y="16767"/>
                  </a:cubicBezTo>
                  <a:lnTo>
                    <a:pt x="972900" y="1194334"/>
                  </a:lnTo>
                  <a:cubicBezTo>
                    <a:pt x="972900" y="1203594"/>
                    <a:pt x="965394" y="1211100"/>
                    <a:pt x="956134" y="1211100"/>
                  </a:cubicBezTo>
                  <a:lnTo>
                    <a:pt x="16767" y="1211100"/>
                  </a:lnTo>
                  <a:cubicBezTo>
                    <a:pt x="7507" y="1211100"/>
                    <a:pt x="0" y="1203594"/>
                    <a:pt x="0" y="1194334"/>
                  </a:cubicBezTo>
                  <a:lnTo>
                    <a:pt x="0" y="16767"/>
                  </a:lnTo>
                  <a:cubicBezTo>
                    <a:pt x="0" y="7507"/>
                    <a:pt x="7507" y="0"/>
                    <a:pt x="16767" y="0"/>
                  </a:cubicBezTo>
                  <a:close/>
                </a:path>
              </a:pathLst>
            </a:custGeom>
            <a:solidFill>
              <a:srgbClr val="D9D9D9"/>
            </a:solidFill>
          </p:spPr>
        </p:sp>
        <p:sp>
          <p:nvSpPr>
            <p:cNvPr id="8" name="TextBox 8"/>
            <p:cNvSpPr txBox="1"/>
            <p:nvPr/>
          </p:nvSpPr>
          <p:spPr>
            <a:xfrm>
              <a:off x="0" y="-38100"/>
              <a:ext cx="972900" cy="12492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049152" y="4659904"/>
            <a:ext cx="3693981" cy="4598396"/>
            <a:chOff x="0" y="0"/>
            <a:chExt cx="972900" cy="1211100"/>
          </a:xfrm>
        </p:grpSpPr>
        <p:sp>
          <p:nvSpPr>
            <p:cNvPr id="10" name="Freeform 10"/>
            <p:cNvSpPr/>
            <p:nvPr/>
          </p:nvSpPr>
          <p:spPr>
            <a:xfrm>
              <a:off x="0" y="0"/>
              <a:ext cx="972900" cy="1211100"/>
            </a:xfrm>
            <a:custGeom>
              <a:avLst/>
              <a:gdLst/>
              <a:ahLst/>
              <a:cxnLst/>
              <a:rect l="l" t="t" r="r" b="b"/>
              <a:pathLst>
                <a:path w="972900" h="1211100">
                  <a:moveTo>
                    <a:pt x="16767" y="0"/>
                  </a:moveTo>
                  <a:lnTo>
                    <a:pt x="956134" y="0"/>
                  </a:lnTo>
                  <a:cubicBezTo>
                    <a:pt x="965394" y="0"/>
                    <a:pt x="972900" y="7507"/>
                    <a:pt x="972900" y="16767"/>
                  </a:cubicBezTo>
                  <a:lnTo>
                    <a:pt x="972900" y="1194334"/>
                  </a:lnTo>
                  <a:cubicBezTo>
                    <a:pt x="972900" y="1203594"/>
                    <a:pt x="965394" y="1211100"/>
                    <a:pt x="956134" y="1211100"/>
                  </a:cubicBezTo>
                  <a:lnTo>
                    <a:pt x="16767" y="1211100"/>
                  </a:lnTo>
                  <a:cubicBezTo>
                    <a:pt x="7507" y="1211100"/>
                    <a:pt x="0" y="1203594"/>
                    <a:pt x="0" y="1194334"/>
                  </a:cubicBezTo>
                  <a:lnTo>
                    <a:pt x="0" y="16767"/>
                  </a:lnTo>
                  <a:cubicBezTo>
                    <a:pt x="0" y="7507"/>
                    <a:pt x="7507" y="0"/>
                    <a:pt x="16767" y="0"/>
                  </a:cubicBezTo>
                  <a:close/>
                </a:path>
              </a:pathLst>
            </a:custGeom>
            <a:solidFill>
              <a:srgbClr val="D9D9D9"/>
            </a:solidFill>
          </p:spPr>
        </p:sp>
        <p:sp>
          <p:nvSpPr>
            <p:cNvPr id="11" name="TextBox 11"/>
            <p:cNvSpPr txBox="1"/>
            <p:nvPr/>
          </p:nvSpPr>
          <p:spPr>
            <a:xfrm>
              <a:off x="0" y="-38100"/>
              <a:ext cx="972900" cy="12492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057458" y="4659904"/>
            <a:ext cx="3693981" cy="4598396"/>
            <a:chOff x="0" y="0"/>
            <a:chExt cx="972900" cy="1211100"/>
          </a:xfrm>
        </p:grpSpPr>
        <p:sp>
          <p:nvSpPr>
            <p:cNvPr id="13" name="Freeform 13"/>
            <p:cNvSpPr/>
            <p:nvPr/>
          </p:nvSpPr>
          <p:spPr>
            <a:xfrm>
              <a:off x="0" y="0"/>
              <a:ext cx="972900" cy="1211100"/>
            </a:xfrm>
            <a:custGeom>
              <a:avLst/>
              <a:gdLst/>
              <a:ahLst/>
              <a:cxnLst/>
              <a:rect l="l" t="t" r="r" b="b"/>
              <a:pathLst>
                <a:path w="972900" h="1211100">
                  <a:moveTo>
                    <a:pt x="16767" y="0"/>
                  </a:moveTo>
                  <a:lnTo>
                    <a:pt x="956134" y="0"/>
                  </a:lnTo>
                  <a:cubicBezTo>
                    <a:pt x="965394" y="0"/>
                    <a:pt x="972900" y="7507"/>
                    <a:pt x="972900" y="16767"/>
                  </a:cubicBezTo>
                  <a:lnTo>
                    <a:pt x="972900" y="1194334"/>
                  </a:lnTo>
                  <a:cubicBezTo>
                    <a:pt x="972900" y="1203594"/>
                    <a:pt x="965394" y="1211100"/>
                    <a:pt x="956134" y="1211100"/>
                  </a:cubicBezTo>
                  <a:lnTo>
                    <a:pt x="16767" y="1211100"/>
                  </a:lnTo>
                  <a:cubicBezTo>
                    <a:pt x="7507" y="1211100"/>
                    <a:pt x="0" y="1203594"/>
                    <a:pt x="0" y="1194334"/>
                  </a:cubicBezTo>
                  <a:lnTo>
                    <a:pt x="0" y="16767"/>
                  </a:lnTo>
                  <a:cubicBezTo>
                    <a:pt x="0" y="7507"/>
                    <a:pt x="7507" y="0"/>
                    <a:pt x="16767" y="0"/>
                  </a:cubicBezTo>
                  <a:close/>
                </a:path>
              </a:pathLst>
            </a:custGeom>
            <a:solidFill>
              <a:srgbClr val="D9D9D9"/>
            </a:solidFill>
          </p:spPr>
        </p:sp>
        <p:sp>
          <p:nvSpPr>
            <p:cNvPr id="14" name="TextBox 14"/>
            <p:cNvSpPr txBox="1"/>
            <p:nvPr/>
          </p:nvSpPr>
          <p:spPr>
            <a:xfrm>
              <a:off x="0" y="-38100"/>
              <a:ext cx="972900" cy="12492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0224457" y="3183544"/>
            <a:ext cx="1343370" cy="1235055"/>
          </a:xfrm>
          <a:custGeom>
            <a:avLst/>
            <a:gdLst/>
            <a:ahLst/>
            <a:cxnLst/>
            <a:rect l="l" t="t" r="r" b="b"/>
            <a:pathLst>
              <a:path w="1343370" h="1235055">
                <a:moveTo>
                  <a:pt x="0" y="0"/>
                </a:moveTo>
                <a:lnTo>
                  <a:pt x="1343370" y="0"/>
                </a:lnTo>
                <a:lnTo>
                  <a:pt x="1343370" y="1235055"/>
                </a:lnTo>
                <a:lnTo>
                  <a:pt x="0" y="123505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14316363" y="3127878"/>
            <a:ext cx="1247023" cy="1247023"/>
          </a:xfrm>
          <a:custGeom>
            <a:avLst/>
            <a:gdLst/>
            <a:ahLst/>
            <a:cxnLst/>
            <a:rect l="l" t="t" r="r" b="b"/>
            <a:pathLst>
              <a:path w="1247023" h="1247023">
                <a:moveTo>
                  <a:pt x="0" y="0"/>
                </a:moveTo>
                <a:lnTo>
                  <a:pt x="1247023" y="0"/>
                </a:lnTo>
                <a:lnTo>
                  <a:pt x="1247023" y="1247023"/>
                </a:lnTo>
                <a:lnTo>
                  <a:pt x="0" y="12470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6442242" y="3088580"/>
            <a:ext cx="1123676" cy="1365906"/>
          </a:xfrm>
          <a:custGeom>
            <a:avLst/>
            <a:gdLst/>
            <a:ahLst/>
            <a:cxnLst/>
            <a:rect l="l" t="t" r="r" b="b"/>
            <a:pathLst>
              <a:path w="1123676" h="1365906">
                <a:moveTo>
                  <a:pt x="0" y="0"/>
                </a:moveTo>
                <a:lnTo>
                  <a:pt x="1123676" y="0"/>
                </a:lnTo>
                <a:lnTo>
                  <a:pt x="1123676" y="1365906"/>
                </a:lnTo>
                <a:lnTo>
                  <a:pt x="0" y="13659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a:off x="2177463" y="3183544"/>
            <a:ext cx="1296231" cy="1296231"/>
          </a:xfrm>
          <a:custGeom>
            <a:avLst/>
            <a:gdLst/>
            <a:ahLst/>
            <a:cxnLst/>
            <a:rect l="l" t="t" r="r" b="b"/>
            <a:pathLst>
              <a:path w="1296231" h="1296231">
                <a:moveTo>
                  <a:pt x="0" y="0"/>
                </a:moveTo>
                <a:lnTo>
                  <a:pt x="1296231" y="0"/>
                </a:lnTo>
                <a:lnTo>
                  <a:pt x="1296231" y="1296231"/>
                </a:lnTo>
                <a:lnTo>
                  <a:pt x="0" y="12962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4185920" y="1137046"/>
            <a:ext cx="9726463" cy="1018084"/>
          </a:xfrm>
          <a:prstGeom prst="rect">
            <a:avLst/>
          </a:prstGeom>
        </p:spPr>
        <p:txBody>
          <a:bodyPr lIns="0" tIns="0" rIns="0" bIns="0" rtlCol="0" anchor="t">
            <a:spAutoFit/>
          </a:bodyPr>
          <a:lstStyle/>
          <a:p>
            <a:pPr algn="ctr">
              <a:lnSpc>
                <a:spcPts val="7935"/>
              </a:lnSpc>
            </a:pPr>
            <a:r>
              <a:rPr lang="en-US" sz="5667">
                <a:solidFill>
                  <a:srgbClr val="000000"/>
                </a:solidFill>
                <a:latin typeface="Poppins Ultra-Bold"/>
              </a:rPr>
              <a:t>Sommaire</a:t>
            </a:r>
          </a:p>
        </p:txBody>
      </p:sp>
      <p:sp>
        <p:nvSpPr>
          <p:cNvPr id="20" name="TextBox 20"/>
          <p:cNvSpPr txBox="1"/>
          <p:nvPr/>
        </p:nvSpPr>
        <p:spPr>
          <a:xfrm>
            <a:off x="1370388" y="5331516"/>
            <a:ext cx="2910380" cy="464851"/>
          </a:xfrm>
          <a:prstGeom prst="rect">
            <a:avLst/>
          </a:prstGeom>
        </p:spPr>
        <p:txBody>
          <a:bodyPr lIns="0" tIns="0" rIns="0" bIns="0" rtlCol="0" anchor="t">
            <a:spAutoFit/>
          </a:bodyPr>
          <a:lstStyle/>
          <a:p>
            <a:pPr algn="ctr">
              <a:lnSpc>
                <a:spcPts val="3778"/>
              </a:lnSpc>
            </a:pPr>
            <a:r>
              <a:rPr lang="en-US" sz="2698">
                <a:solidFill>
                  <a:srgbClr val="000000"/>
                </a:solidFill>
                <a:latin typeface="Open Sans Bold"/>
              </a:rPr>
              <a:t> 01</a:t>
            </a:r>
          </a:p>
        </p:txBody>
      </p:sp>
      <p:sp>
        <p:nvSpPr>
          <p:cNvPr id="21" name="TextBox 21"/>
          <p:cNvSpPr txBox="1"/>
          <p:nvPr/>
        </p:nvSpPr>
        <p:spPr>
          <a:xfrm>
            <a:off x="5781625" y="6453591"/>
            <a:ext cx="2444911" cy="1773109"/>
          </a:xfrm>
          <a:prstGeom prst="rect">
            <a:avLst/>
          </a:prstGeom>
        </p:spPr>
        <p:txBody>
          <a:bodyPr lIns="0" tIns="0" rIns="0" bIns="0" rtlCol="0" anchor="t">
            <a:spAutoFit/>
          </a:bodyPr>
          <a:lstStyle/>
          <a:p>
            <a:pPr algn="ctr">
              <a:lnSpc>
                <a:spcPts val="4119"/>
              </a:lnSpc>
            </a:pPr>
            <a:r>
              <a:rPr lang="en-US" sz="2942">
                <a:solidFill>
                  <a:srgbClr val="000000"/>
                </a:solidFill>
                <a:latin typeface="Open Sans Bold"/>
              </a:rPr>
              <a:t>Propriétés chimiques</a:t>
            </a:r>
          </a:p>
          <a:p>
            <a:pPr algn="ctr">
              <a:lnSpc>
                <a:spcPts val="6219"/>
              </a:lnSpc>
            </a:pPr>
            <a:endParaRPr lang="en-US" sz="2942">
              <a:solidFill>
                <a:srgbClr val="000000"/>
              </a:solidFill>
              <a:latin typeface="Open Sans Bold"/>
            </a:endParaRPr>
          </a:p>
        </p:txBody>
      </p:sp>
      <p:sp>
        <p:nvSpPr>
          <p:cNvPr id="22" name="TextBox 22"/>
          <p:cNvSpPr txBox="1"/>
          <p:nvPr/>
        </p:nvSpPr>
        <p:spPr>
          <a:xfrm>
            <a:off x="5548890" y="5331516"/>
            <a:ext cx="2910380" cy="464851"/>
          </a:xfrm>
          <a:prstGeom prst="rect">
            <a:avLst/>
          </a:prstGeom>
        </p:spPr>
        <p:txBody>
          <a:bodyPr lIns="0" tIns="0" rIns="0" bIns="0" rtlCol="0" anchor="t">
            <a:spAutoFit/>
          </a:bodyPr>
          <a:lstStyle/>
          <a:p>
            <a:pPr algn="ctr">
              <a:lnSpc>
                <a:spcPts val="3778"/>
              </a:lnSpc>
            </a:pPr>
            <a:r>
              <a:rPr lang="en-US" sz="2698">
                <a:solidFill>
                  <a:srgbClr val="000000"/>
                </a:solidFill>
                <a:latin typeface="Open Sans Bold"/>
              </a:rPr>
              <a:t>02</a:t>
            </a:r>
          </a:p>
        </p:txBody>
      </p:sp>
      <p:sp>
        <p:nvSpPr>
          <p:cNvPr id="23" name="TextBox 23"/>
          <p:cNvSpPr txBox="1"/>
          <p:nvPr/>
        </p:nvSpPr>
        <p:spPr>
          <a:xfrm>
            <a:off x="9792102" y="5916107"/>
            <a:ext cx="2444911" cy="2585273"/>
          </a:xfrm>
          <a:prstGeom prst="rect">
            <a:avLst/>
          </a:prstGeom>
        </p:spPr>
        <p:txBody>
          <a:bodyPr lIns="0" tIns="0" rIns="0" bIns="0" rtlCol="0" anchor="t">
            <a:spAutoFit/>
          </a:bodyPr>
          <a:lstStyle/>
          <a:p>
            <a:pPr>
              <a:lnSpc>
                <a:spcPts val="4259"/>
              </a:lnSpc>
            </a:pPr>
            <a:r>
              <a:rPr lang="en-US" sz="3042">
                <a:solidFill>
                  <a:srgbClr val="000000"/>
                </a:solidFill>
                <a:latin typeface="Open Sans Bold"/>
              </a:rPr>
              <a:t>La présence de l’arsenic dans la nature</a:t>
            </a:r>
          </a:p>
          <a:p>
            <a:pPr marL="0" lvl="1" indent="0">
              <a:lnSpc>
                <a:spcPts val="3699"/>
              </a:lnSpc>
              <a:spcBef>
                <a:spcPct val="0"/>
              </a:spcBef>
            </a:pPr>
            <a:endParaRPr lang="en-US" sz="3042">
              <a:solidFill>
                <a:srgbClr val="000000"/>
              </a:solidFill>
              <a:latin typeface="Open Sans Bold"/>
            </a:endParaRPr>
          </a:p>
        </p:txBody>
      </p:sp>
      <p:sp>
        <p:nvSpPr>
          <p:cNvPr id="24" name="TextBox 24"/>
          <p:cNvSpPr txBox="1"/>
          <p:nvPr/>
        </p:nvSpPr>
        <p:spPr>
          <a:xfrm>
            <a:off x="9440952" y="5331516"/>
            <a:ext cx="2910380" cy="464851"/>
          </a:xfrm>
          <a:prstGeom prst="rect">
            <a:avLst/>
          </a:prstGeom>
        </p:spPr>
        <p:txBody>
          <a:bodyPr lIns="0" tIns="0" rIns="0" bIns="0" rtlCol="0" anchor="t">
            <a:spAutoFit/>
          </a:bodyPr>
          <a:lstStyle/>
          <a:p>
            <a:pPr algn="ctr">
              <a:lnSpc>
                <a:spcPts val="3778"/>
              </a:lnSpc>
            </a:pPr>
            <a:r>
              <a:rPr lang="en-US" sz="2698">
                <a:solidFill>
                  <a:srgbClr val="F4F4F4"/>
                </a:solidFill>
                <a:latin typeface="Open Sans Bold"/>
              </a:rPr>
              <a:t> </a:t>
            </a:r>
            <a:r>
              <a:rPr lang="en-US" sz="2698">
                <a:solidFill>
                  <a:srgbClr val="000000"/>
                </a:solidFill>
                <a:latin typeface="Open Sans Bold"/>
              </a:rPr>
              <a:t>03</a:t>
            </a:r>
          </a:p>
        </p:txBody>
      </p:sp>
      <p:sp>
        <p:nvSpPr>
          <p:cNvPr id="25" name="TextBox 25"/>
          <p:cNvSpPr txBox="1"/>
          <p:nvPr/>
        </p:nvSpPr>
        <p:spPr>
          <a:xfrm>
            <a:off x="13730829" y="6132691"/>
            <a:ext cx="2444911" cy="1489898"/>
          </a:xfrm>
          <a:prstGeom prst="rect">
            <a:avLst/>
          </a:prstGeom>
        </p:spPr>
        <p:txBody>
          <a:bodyPr lIns="0" tIns="0" rIns="0" bIns="0" rtlCol="0" anchor="t">
            <a:spAutoFit/>
          </a:bodyPr>
          <a:lstStyle/>
          <a:p>
            <a:pPr>
              <a:lnSpc>
                <a:spcPts val="3979"/>
              </a:lnSpc>
            </a:pPr>
            <a:r>
              <a:rPr lang="en-US" sz="2842">
                <a:solidFill>
                  <a:srgbClr val="000000"/>
                </a:solidFill>
                <a:latin typeface="Open Sans Bold"/>
              </a:rPr>
              <a:t>Utilisation de l’Arsenic </a:t>
            </a:r>
          </a:p>
          <a:p>
            <a:pPr>
              <a:lnSpc>
                <a:spcPts val="3979"/>
              </a:lnSpc>
            </a:pPr>
            <a:endParaRPr lang="en-US" sz="2842">
              <a:solidFill>
                <a:srgbClr val="000000"/>
              </a:solidFill>
              <a:latin typeface="Open Sans Bold"/>
            </a:endParaRPr>
          </a:p>
        </p:txBody>
      </p:sp>
      <p:sp>
        <p:nvSpPr>
          <p:cNvPr id="26" name="TextBox 26"/>
          <p:cNvSpPr txBox="1"/>
          <p:nvPr/>
        </p:nvSpPr>
        <p:spPr>
          <a:xfrm>
            <a:off x="13447983" y="5331516"/>
            <a:ext cx="2910380" cy="464851"/>
          </a:xfrm>
          <a:prstGeom prst="rect">
            <a:avLst/>
          </a:prstGeom>
        </p:spPr>
        <p:txBody>
          <a:bodyPr lIns="0" tIns="0" rIns="0" bIns="0" rtlCol="0" anchor="t">
            <a:spAutoFit/>
          </a:bodyPr>
          <a:lstStyle/>
          <a:p>
            <a:pPr algn="ctr">
              <a:lnSpc>
                <a:spcPts val="3778"/>
              </a:lnSpc>
            </a:pPr>
            <a:r>
              <a:rPr lang="en-US" sz="2698">
                <a:solidFill>
                  <a:srgbClr val="000000"/>
                </a:solidFill>
                <a:latin typeface="Open Sans Bold"/>
              </a:rPr>
              <a:t> 04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2046521" y="8754052"/>
            <a:ext cx="5020152" cy="4114800"/>
          </a:xfrm>
          <a:custGeom>
            <a:avLst/>
            <a:gdLst/>
            <a:ahLst/>
            <a:cxnLst/>
            <a:rect l="l" t="t" r="r" b="b"/>
            <a:pathLst>
              <a:path w="5020152" h="4114800">
                <a:moveTo>
                  <a:pt x="0" y="0"/>
                </a:moveTo>
                <a:lnTo>
                  <a:pt x="5020151" y="0"/>
                </a:lnTo>
                <a:lnTo>
                  <a:pt x="50201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87241" y="5151822"/>
            <a:ext cx="5325266" cy="4106478"/>
          </a:xfrm>
          <a:custGeom>
            <a:avLst/>
            <a:gdLst/>
            <a:ahLst/>
            <a:cxnLst/>
            <a:rect l="l" t="t" r="r" b="b"/>
            <a:pathLst>
              <a:path w="5325266" h="4106478">
                <a:moveTo>
                  <a:pt x="0" y="0"/>
                </a:moveTo>
                <a:lnTo>
                  <a:pt x="5325266" y="0"/>
                </a:lnTo>
                <a:lnTo>
                  <a:pt x="5325266" y="4106478"/>
                </a:lnTo>
                <a:lnTo>
                  <a:pt x="0" y="4106478"/>
                </a:lnTo>
                <a:lnTo>
                  <a:pt x="0" y="0"/>
                </a:lnTo>
                <a:close/>
              </a:path>
            </a:pathLst>
          </a:custGeom>
          <a:blipFill>
            <a:blip r:embed="rId4"/>
            <a:stretch>
              <a:fillRect b="-92168"/>
            </a:stretch>
          </a:blipFill>
        </p:spPr>
      </p:sp>
      <p:sp>
        <p:nvSpPr>
          <p:cNvPr id="4" name="TextBox 4"/>
          <p:cNvSpPr txBox="1"/>
          <p:nvPr/>
        </p:nvSpPr>
        <p:spPr>
          <a:xfrm>
            <a:off x="4959535" y="479418"/>
            <a:ext cx="6940112" cy="1534969"/>
          </a:xfrm>
          <a:prstGeom prst="rect">
            <a:avLst/>
          </a:prstGeom>
        </p:spPr>
        <p:txBody>
          <a:bodyPr lIns="0" tIns="0" rIns="0" bIns="0" rtlCol="0" anchor="t">
            <a:spAutoFit/>
          </a:bodyPr>
          <a:lstStyle/>
          <a:p>
            <a:pPr algn="ctr">
              <a:lnSpc>
                <a:spcPts val="6224"/>
              </a:lnSpc>
            </a:pPr>
            <a:r>
              <a:rPr lang="en-US" sz="4445" u="sng">
                <a:solidFill>
                  <a:srgbClr val="000000"/>
                </a:solidFill>
                <a:latin typeface="Open Sans Bold"/>
              </a:rPr>
              <a:t>Introduction </a:t>
            </a:r>
          </a:p>
          <a:p>
            <a:pPr algn="ctr">
              <a:lnSpc>
                <a:spcPts val="6216"/>
              </a:lnSpc>
              <a:spcBef>
                <a:spcPct val="0"/>
              </a:spcBef>
            </a:pPr>
            <a:endParaRPr lang="en-US" sz="4445" u="sng">
              <a:solidFill>
                <a:srgbClr val="000000"/>
              </a:solidFill>
              <a:latin typeface="Open Sans Bold"/>
            </a:endParaRPr>
          </a:p>
        </p:txBody>
      </p:sp>
      <p:sp>
        <p:nvSpPr>
          <p:cNvPr id="5" name="TextBox 5"/>
          <p:cNvSpPr txBox="1"/>
          <p:nvPr/>
        </p:nvSpPr>
        <p:spPr>
          <a:xfrm>
            <a:off x="231777" y="2308456"/>
            <a:ext cx="17824446" cy="2242044"/>
          </a:xfrm>
          <a:prstGeom prst="rect">
            <a:avLst/>
          </a:prstGeom>
        </p:spPr>
        <p:txBody>
          <a:bodyPr lIns="0" tIns="0" rIns="0" bIns="0" rtlCol="0" anchor="t">
            <a:spAutoFit/>
          </a:bodyPr>
          <a:lstStyle/>
          <a:p>
            <a:pPr algn="just">
              <a:lnSpc>
                <a:spcPts val="5018"/>
              </a:lnSpc>
            </a:pPr>
            <a:r>
              <a:rPr lang="en-US" sz="3584">
                <a:solidFill>
                  <a:srgbClr val="000000"/>
                </a:solidFill>
                <a:latin typeface="Open Sans Bold"/>
              </a:rPr>
              <a:t>La pollution est le résultat des modifications de la composition chimique à l'environnement sous l’effet des activités humaines , et parmi ces composés de </a:t>
            </a:r>
            <a:r>
              <a:rPr lang="en-US" sz="3584" u="sng">
                <a:solidFill>
                  <a:srgbClr val="000000"/>
                </a:solidFill>
                <a:latin typeface="Open Sans Bold"/>
              </a:rPr>
              <a:t>l'arsenic</a:t>
            </a:r>
          </a:p>
          <a:p>
            <a:pPr algn="just">
              <a:lnSpc>
                <a:spcPts val="2835"/>
              </a:lnSpc>
              <a:spcBef>
                <a:spcPct val="0"/>
              </a:spcBef>
            </a:pPr>
            <a:endParaRPr lang="en-US" sz="3584" u="sng">
              <a:solidFill>
                <a:srgbClr val="000000"/>
              </a:solidFill>
              <a:latin typeface="Open Sans Bold"/>
            </a:endParaRPr>
          </a:p>
        </p:txBody>
      </p:sp>
      <p:sp>
        <p:nvSpPr>
          <p:cNvPr id="6" name="Freeform 6"/>
          <p:cNvSpPr/>
          <p:nvPr/>
        </p:nvSpPr>
        <p:spPr>
          <a:xfrm rot="1204389">
            <a:off x="-2323558" y="5044929"/>
            <a:ext cx="13655520" cy="4940815"/>
          </a:xfrm>
          <a:custGeom>
            <a:avLst/>
            <a:gdLst/>
            <a:ahLst/>
            <a:cxnLst/>
            <a:rect l="l" t="t" r="r" b="b"/>
            <a:pathLst>
              <a:path w="13655520" h="4940815">
                <a:moveTo>
                  <a:pt x="0" y="0"/>
                </a:moveTo>
                <a:lnTo>
                  <a:pt x="13655520" y="0"/>
                </a:lnTo>
                <a:lnTo>
                  <a:pt x="13655520" y="4940816"/>
                </a:lnTo>
                <a:lnTo>
                  <a:pt x="0" y="4940816"/>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418467" y="2377381"/>
            <a:ext cx="17869533" cy="4694888"/>
          </a:xfrm>
          <a:prstGeom prst="rect">
            <a:avLst/>
          </a:prstGeom>
        </p:spPr>
        <p:txBody>
          <a:bodyPr lIns="0" tIns="0" rIns="0" bIns="0" rtlCol="0" anchor="t">
            <a:spAutoFit/>
          </a:bodyPr>
          <a:lstStyle/>
          <a:p>
            <a:pPr algn="just">
              <a:lnSpc>
                <a:spcPts val="4137"/>
              </a:lnSpc>
            </a:pPr>
            <a:r>
              <a:rPr lang="en-US" sz="2955">
                <a:solidFill>
                  <a:srgbClr val="000000"/>
                </a:solidFill>
                <a:latin typeface="Open Sans Bold"/>
              </a:rPr>
              <a:t>   "Arsenic" est un élément chimique souvent associé à la toxicité et au poison. C'est un élément  chimique présent naturellement de manière hétérogène  que l'on trouve dans le sol, l'eau et l'air. dans la croûte terrestre à une concentration moyenne et présent dans les sols et l’eau et l’air .l’Arsenic est sans goût et sans odeur, définir par le symbole AS a trois formes solides (gris, noir, jaune) ,L’arsenic et le phosphore qui le précède dans la même famille possèdent des rayons atomiques très voisins et leur électronégativité est très proche.</a:t>
            </a:r>
          </a:p>
          <a:p>
            <a:pPr algn="just">
              <a:lnSpc>
                <a:spcPts val="4372"/>
              </a:lnSpc>
            </a:pPr>
            <a:endParaRPr lang="en-US" sz="2955">
              <a:solidFill>
                <a:srgbClr val="000000"/>
              </a:solidFill>
              <a:latin typeface="Open Sans Bold"/>
            </a:endParaRPr>
          </a:p>
          <a:p>
            <a:pPr algn="just">
              <a:lnSpc>
                <a:spcPts val="4137"/>
              </a:lnSpc>
            </a:pPr>
            <a:endParaRPr lang="en-US" sz="2955">
              <a:solidFill>
                <a:srgbClr val="000000"/>
              </a:solidFill>
              <a:latin typeface="Open Sans Bold"/>
            </a:endParaRPr>
          </a:p>
          <a:p>
            <a:pPr algn="just">
              <a:lnSpc>
                <a:spcPts val="4137"/>
              </a:lnSpc>
              <a:spcBef>
                <a:spcPct val="0"/>
              </a:spcBef>
            </a:pPr>
            <a:endParaRPr lang="en-US" sz="2955">
              <a:solidFill>
                <a:srgbClr val="000000"/>
              </a:solidFill>
              <a:latin typeface="Open Sans Bold"/>
            </a:endParaRPr>
          </a:p>
        </p:txBody>
      </p:sp>
      <p:sp>
        <p:nvSpPr>
          <p:cNvPr id="3" name="Freeform 3"/>
          <p:cNvSpPr/>
          <p:nvPr/>
        </p:nvSpPr>
        <p:spPr>
          <a:xfrm>
            <a:off x="11764188" y="6512435"/>
            <a:ext cx="6389923" cy="3532624"/>
          </a:xfrm>
          <a:custGeom>
            <a:avLst/>
            <a:gdLst/>
            <a:ahLst/>
            <a:cxnLst/>
            <a:rect l="l" t="t" r="r" b="b"/>
            <a:pathLst>
              <a:path w="6389923" h="3532624">
                <a:moveTo>
                  <a:pt x="0" y="0"/>
                </a:moveTo>
                <a:lnTo>
                  <a:pt x="6389923" y="0"/>
                </a:lnTo>
                <a:lnTo>
                  <a:pt x="6389923" y="3532623"/>
                </a:lnTo>
                <a:lnTo>
                  <a:pt x="0" y="3532623"/>
                </a:lnTo>
                <a:lnTo>
                  <a:pt x="0" y="0"/>
                </a:lnTo>
                <a:close/>
              </a:path>
            </a:pathLst>
          </a:custGeom>
          <a:blipFill>
            <a:blip r:embed="rId2"/>
            <a:stretch>
              <a:fillRect t="-957" b="-957"/>
            </a:stretch>
          </a:blipFill>
        </p:spPr>
      </p:sp>
      <p:sp>
        <p:nvSpPr>
          <p:cNvPr id="4" name="Freeform 4"/>
          <p:cNvSpPr/>
          <p:nvPr/>
        </p:nvSpPr>
        <p:spPr>
          <a:xfrm>
            <a:off x="5949512" y="6512435"/>
            <a:ext cx="5499900" cy="3415510"/>
          </a:xfrm>
          <a:custGeom>
            <a:avLst/>
            <a:gdLst/>
            <a:ahLst/>
            <a:cxnLst/>
            <a:rect l="l" t="t" r="r" b="b"/>
            <a:pathLst>
              <a:path w="5499900" h="3415510">
                <a:moveTo>
                  <a:pt x="0" y="0"/>
                </a:moveTo>
                <a:lnTo>
                  <a:pt x="5499901" y="0"/>
                </a:lnTo>
                <a:lnTo>
                  <a:pt x="5499901" y="3415510"/>
                </a:lnTo>
                <a:lnTo>
                  <a:pt x="0" y="3415510"/>
                </a:lnTo>
                <a:lnTo>
                  <a:pt x="0" y="0"/>
                </a:lnTo>
                <a:close/>
              </a:path>
            </a:pathLst>
          </a:custGeom>
          <a:blipFill>
            <a:blip r:embed="rId3"/>
            <a:stretch>
              <a:fillRect/>
            </a:stretch>
          </a:blipFill>
        </p:spPr>
      </p:sp>
      <p:sp>
        <p:nvSpPr>
          <p:cNvPr id="5" name="Freeform 5"/>
          <p:cNvSpPr/>
          <p:nvPr/>
        </p:nvSpPr>
        <p:spPr>
          <a:xfrm>
            <a:off x="245742" y="6512435"/>
            <a:ext cx="5561319" cy="3370180"/>
          </a:xfrm>
          <a:custGeom>
            <a:avLst/>
            <a:gdLst/>
            <a:ahLst/>
            <a:cxnLst/>
            <a:rect l="l" t="t" r="r" b="b"/>
            <a:pathLst>
              <a:path w="5561319" h="3370180">
                <a:moveTo>
                  <a:pt x="0" y="0"/>
                </a:moveTo>
                <a:lnTo>
                  <a:pt x="5561319" y="0"/>
                </a:lnTo>
                <a:lnTo>
                  <a:pt x="5561319" y="3370180"/>
                </a:lnTo>
                <a:lnTo>
                  <a:pt x="0" y="3370180"/>
                </a:lnTo>
                <a:lnTo>
                  <a:pt x="0" y="0"/>
                </a:lnTo>
                <a:close/>
              </a:path>
            </a:pathLst>
          </a:custGeom>
          <a:blipFill>
            <a:blip r:embed="rId4"/>
            <a:stretch>
              <a:fillRect/>
            </a:stretch>
          </a:blipFill>
        </p:spPr>
      </p:sp>
      <p:sp>
        <p:nvSpPr>
          <p:cNvPr id="6" name="TextBox 6"/>
          <p:cNvSpPr txBox="1"/>
          <p:nvPr/>
        </p:nvSpPr>
        <p:spPr>
          <a:xfrm>
            <a:off x="682281" y="96327"/>
            <a:ext cx="6480125" cy="3308598"/>
          </a:xfrm>
          <a:prstGeom prst="rect">
            <a:avLst/>
          </a:prstGeom>
        </p:spPr>
        <p:txBody>
          <a:bodyPr lIns="0" tIns="0" rIns="0" bIns="0" rtlCol="0" anchor="t">
            <a:spAutoFit/>
          </a:bodyPr>
          <a:lstStyle/>
          <a:p>
            <a:pPr algn="ctr">
              <a:lnSpc>
                <a:spcPts val="12880"/>
              </a:lnSpc>
            </a:pPr>
            <a:r>
              <a:rPr lang="en-US" sz="9200" u="sng" dirty="0" err="1" smtClean="0">
                <a:solidFill>
                  <a:srgbClr val="000000"/>
                </a:solidFill>
                <a:latin typeface="Open Sans Bold"/>
              </a:rPr>
              <a:t>Définition</a:t>
            </a:r>
            <a:endParaRPr lang="en-US" sz="9200" u="sng" dirty="0">
              <a:solidFill>
                <a:srgbClr val="000000"/>
              </a:solidFill>
              <a:latin typeface="Open Sans Bold"/>
            </a:endParaRPr>
          </a:p>
          <a:p>
            <a:pPr algn="ctr">
              <a:lnSpc>
                <a:spcPts val="12880"/>
              </a:lnSpc>
            </a:pPr>
            <a:endParaRPr lang="en-US" sz="9200" u="sng" dirty="0">
              <a:solidFill>
                <a:srgbClr val="000000"/>
              </a:solidFill>
              <a:latin typeface="Open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498099" y="-133350"/>
            <a:ext cx="9295358" cy="2396478"/>
          </a:xfrm>
          <a:prstGeom prst="rect">
            <a:avLst/>
          </a:prstGeom>
        </p:spPr>
        <p:txBody>
          <a:bodyPr lIns="0" tIns="0" rIns="0" bIns="0" rtlCol="0" anchor="t">
            <a:spAutoFit/>
          </a:bodyPr>
          <a:lstStyle/>
          <a:p>
            <a:pPr algn="ctr">
              <a:lnSpc>
                <a:spcPts val="9660"/>
              </a:lnSpc>
            </a:pPr>
            <a:r>
              <a:rPr lang="en-US" sz="6900" u="sng">
                <a:solidFill>
                  <a:srgbClr val="000000"/>
                </a:solidFill>
                <a:latin typeface="Open Sans Bold"/>
              </a:rPr>
              <a:t>Propriétés chimiques</a:t>
            </a:r>
          </a:p>
          <a:p>
            <a:pPr algn="ctr">
              <a:lnSpc>
                <a:spcPts val="9660"/>
              </a:lnSpc>
            </a:pPr>
            <a:endParaRPr lang="en-US" sz="6900" u="sng">
              <a:solidFill>
                <a:srgbClr val="000000"/>
              </a:solidFill>
              <a:latin typeface="Open Sans Bold"/>
            </a:endParaRPr>
          </a:p>
        </p:txBody>
      </p:sp>
      <p:sp>
        <p:nvSpPr>
          <p:cNvPr id="3" name="TextBox 3"/>
          <p:cNvSpPr txBox="1"/>
          <p:nvPr/>
        </p:nvSpPr>
        <p:spPr>
          <a:xfrm>
            <a:off x="498099" y="1823893"/>
            <a:ext cx="11367195" cy="7980680"/>
          </a:xfrm>
          <a:prstGeom prst="rect">
            <a:avLst/>
          </a:prstGeom>
        </p:spPr>
        <p:txBody>
          <a:bodyPr lIns="0" tIns="0" rIns="0" bIns="0" rtlCol="0" anchor="t">
            <a:spAutoFit/>
          </a:bodyPr>
          <a:lstStyle/>
          <a:p>
            <a:pPr>
              <a:lnSpc>
                <a:spcPts val="5319"/>
              </a:lnSpc>
            </a:pPr>
            <a:r>
              <a:rPr lang="en-US" sz="3799">
                <a:solidFill>
                  <a:srgbClr val="000000"/>
                </a:solidFill>
                <a:latin typeface="Open Sans Bold"/>
              </a:rPr>
              <a:t>•Symbole : As</a:t>
            </a:r>
          </a:p>
          <a:p>
            <a:pPr>
              <a:lnSpc>
                <a:spcPts val="5319"/>
              </a:lnSpc>
            </a:pPr>
            <a:r>
              <a:rPr lang="en-US" sz="3799">
                <a:solidFill>
                  <a:srgbClr val="000000"/>
                </a:solidFill>
                <a:latin typeface="Open Sans Bold"/>
              </a:rPr>
              <a:t>•Numéro atomique : 33</a:t>
            </a:r>
          </a:p>
          <a:p>
            <a:pPr>
              <a:lnSpc>
                <a:spcPts val="5319"/>
              </a:lnSpc>
            </a:pPr>
            <a:r>
              <a:rPr lang="en-US" sz="3799">
                <a:solidFill>
                  <a:srgbClr val="000000"/>
                </a:solidFill>
                <a:latin typeface="Open Sans Bold"/>
              </a:rPr>
              <a:t>•Masse atomique : 74,92 u</a:t>
            </a:r>
          </a:p>
          <a:p>
            <a:pPr>
              <a:lnSpc>
                <a:spcPts val="5319"/>
              </a:lnSpc>
            </a:pPr>
            <a:r>
              <a:rPr lang="en-US" sz="3799">
                <a:solidFill>
                  <a:srgbClr val="000000"/>
                </a:solidFill>
                <a:latin typeface="Open Sans Bold"/>
              </a:rPr>
              <a:t>•Série : métalloïdes</a:t>
            </a:r>
          </a:p>
          <a:p>
            <a:pPr>
              <a:lnSpc>
                <a:spcPts val="5319"/>
              </a:lnSpc>
            </a:pPr>
            <a:r>
              <a:rPr lang="en-US" sz="3799">
                <a:solidFill>
                  <a:srgbClr val="000000"/>
                </a:solidFill>
                <a:latin typeface="Open Sans Bold"/>
              </a:rPr>
              <a:t>•Groupe, période, bloc : 15, 4, P</a:t>
            </a:r>
          </a:p>
          <a:p>
            <a:pPr>
              <a:lnSpc>
                <a:spcPts val="5319"/>
              </a:lnSpc>
            </a:pPr>
            <a:r>
              <a:rPr lang="en-US" sz="3799">
                <a:solidFill>
                  <a:srgbClr val="000000"/>
                </a:solidFill>
                <a:latin typeface="Open Sans Bold"/>
              </a:rPr>
              <a:t>•Densité : 5,72 (gris), 1,97 (jaune), 4,7-5,1 (noir)</a:t>
            </a:r>
          </a:p>
          <a:p>
            <a:pPr>
              <a:lnSpc>
                <a:spcPts val="5319"/>
              </a:lnSpc>
            </a:pPr>
            <a:r>
              <a:rPr lang="en-US" sz="3799">
                <a:solidFill>
                  <a:srgbClr val="000000"/>
                </a:solidFill>
                <a:latin typeface="Open Sans Bold"/>
                <a:ea typeface="Open Sans Bold"/>
              </a:rPr>
              <a:t>•Point de fusion : 817 °C</a:t>
            </a:r>
          </a:p>
          <a:p>
            <a:pPr>
              <a:lnSpc>
                <a:spcPts val="5319"/>
              </a:lnSpc>
            </a:pPr>
            <a:r>
              <a:rPr lang="en-US" sz="3799">
                <a:solidFill>
                  <a:srgbClr val="000000"/>
                </a:solidFill>
                <a:latin typeface="Open Sans Bold"/>
                <a:ea typeface="Open Sans Bold"/>
              </a:rPr>
              <a:t>•Point d'ébullition : 613,85 °C (sublimation)</a:t>
            </a:r>
          </a:p>
          <a:p>
            <a:pPr>
              <a:lnSpc>
                <a:spcPts val="5319"/>
              </a:lnSpc>
            </a:pPr>
            <a:r>
              <a:rPr lang="en-US" sz="3799">
                <a:solidFill>
                  <a:srgbClr val="000000"/>
                </a:solidFill>
                <a:latin typeface="Open Sans Bold"/>
              </a:rPr>
              <a:t>•Configuration électronique : [ Ar ] 3d10 4s2 4p3</a:t>
            </a:r>
          </a:p>
          <a:p>
            <a:pPr>
              <a:lnSpc>
                <a:spcPts val="5319"/>
              </a:lnSpc>
            </a:pPr>
            <a:r>
              <a:rPr lang="en-US" sz="3799">
                <a:solidFill>
                  <a:srgbClr val="000000"/>
                </a:solidFill>
                <a:latin typeface="Open Sans Bold"/>
              </a:rPr>
              <a:t>•Potentiel standard : - 0,3 V (As3+/ As) </a:t>
            </a:r>
          </a:p>
          <a:p>
            <a:pPr>
              <a:lnSpc>
                <a:spcPts val="5319"/>
              </a:lnSpc>
            </a:pPr>
            <a:r>
              <a:rPr lang="en-US" sz="3799">
                <a:solidFill>
                  <a:srgbClr val="000000"/>
                </a:solidFill>
                <a:latin typeface="Open Sans Bold"/>
              </a:rPr>
              <a:t>•Rayon atomique : 0,139 nm</a:t>
            </a:r>
          </a:p>
          <a:p>
            <a:pPr>
              <a:lnSpc>
                <a:spcPts val="5319"/>
              </a:lnSpc>
              <a:spcBef>
                <a:spcPct val="0"/>
              </a:spcBef>
            </a:pPr>
            <a:endParaRPr lang="en-US" sz="3799">
              <a:solidFill>
                <a:srgbClr val="000000"/>
              </a:solidFill>
              <a:latin typeface="Open Sans Bold"/>
            </a:endParaRPr>
          </a:p>
        </p:txBody>
      </p:sp>
      <p:sp>
        <p:nvSpPr>
          <p:cNvPr id="4" name="Freeform 4"/>
          <p:cNvSpPr/>
          <p:nvPr/>
        </p:nvSpPr>
        <p:spPr>
          <a:xfrm rot="8969713">
            <a:off x="8619926" y="6325297"/>
            <a:ext cx="11616329" cy="4202999"/>
          </a:xfrm>
          <a:custGeom>
            <a:avLst/>
            <a:gdLst/>
            <a:ahLst/>
            <a:cxnLst/>
            <a:rect l="l" t="t" r="r" b="b"/>
            <a:pathLst>
              <a:path w="11616329" h="4202999">
                <a:moveTo>
                  <a:pt x="0" y="0"/>
                </a:moveTo>
                <a:lnTo>
                  <a:pt x="11616329" y="0"/>
                </a:lnTo>
                <a:lnTo>
                  <a:pt x="11616329" y="4202999"/>
                </a:lnTo>
                <a:lnTo>
                  <a:pt x="0" y="4202999"/>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2834419" y="223148"/>
            <a:ext cx="12931569" cy="7034773"/>
          </a:xfrm>
          <a:custGeom>
            <a:avLst/>
            <a:gdLst/>
            <a:ahLst/>
            <a:cxnLst/>
            <a:rect l="l" t="t" r="r" b="b"/>
            <a:pathLst>
              <a:path w="12931569" h="7034773">
                <a:moveTo>
                  <a:pt x="0" y="0"/>
                </a:moveTo>
                <a:lnTo>
                  <a:pt x="12931569" y="0"/>
                </a:lnTo>
                <a:lnTo>
                  <a:pt x="12931569" y="7034773"/>
                </a:lnTo>
                <a:lnTo>
                  <a:pt x="0" y="7034773"/>
                </a:lnTo>
                <a:lnTo>
                  <a:pt x="0" y="0"/>
                </a:lnTo>
                <a:close/>
              </a:path>
            </a:pathLst>
          </a:custGeom>
          <a:blipFill>
            <a:blip r:embed="rId2"/>
            <a:stretch>
              <a:fillRect/>
            </a:stretch>
          </a:blipFill>
        </p:spPr>
      </p:sp>
      <p:sp>
        <p:nvSpPr>
          <p:cNvPr id="3" name="Freeform 3"/>
          <p:cNvSpPr/>
          <p:nvPr/>
        </p:nvSpPr>
        <p:spPr>
          <a:xfrm>
            <a:off x="3682380" y="7504700"/>
            <a:ext cx="4209121" cy="2782300"/>
          </a:xfrm>
          <a:custGeom>
            <a:avLst/>
            <a:gdLst/>
            <a:ahLst/>
            <a:cxnLst/>
            <a:rect l="l" t="t" r="r" b="b"/>
            <a:pathLst>
              <a:path w="4209121" h="2782300">
                <a:moveTo>
                  <a:pt x="0" y="0"/>
                </a:moveTo>
                <a:lnTo>
                  <a:pt x="4209121" y="0"/>
                </a:lnTo>
                <a:lnTo>
                  <a:pt x="4209121" y="2782300"/>
                </a:lnTo>
                <a:lnTo>
                  <a:pt x="0" y="2782300"/>
                </a:lnTo>
                <a:lnTo>
                  <a:pt x="0" y="0"/>
                </a:lnTo>
                <a:close/>
              </a:path>
            </a:pathLst>
          </a:custGeom>
          <a:blipFill>
            <a:blip r:embed="rId3"/>
            <a:stretch>
              <a:fillRect/>
            </a:stretch>
          </a:blipFill>
        </p:spPr>
      </p:sp>
      <p:sp>
        <p:nvSpPr>
          <p:cNvPr id="4" name="AutoShape 4"/>
          <p:cNvSpPr/>
          <p:nvPr/>
        </p:nvSpPr>
        <p:spPr>
          <a:xfrm flipV="1">
            <a:off x="7549173" y="3224430"/>
            <a:ext cx="5041780" cy="5355545"/>
          </a:xfrm>
          <a:prstGeom prst="line">
            <a:avLst/>
          </a:prstGeom>
          <a:ln w="38100" cap="flat">
            <a:solidFill>
              <a:srgbClr val="FF3131"/>
            </a:solidFill>
            <a:prstDash val="solid"/>
            <a:headEnd type="none" w="sm" len="sm"/>
            <a:tailEnd type="arrow" w="med" len="sm"/>
          </a:ln>
        </p:spPr>
      </p:sp>
      <p:sp>
        <p:nvSpPr>
          <p:cNvPr id="5" name="Freeform 5"/>
          <p:cNvSpPr/>
          <p:nvPr/>
        </p:nvSpPr>
        <p:spPr>
          <a:xfrm rot="-109295">
            <a:off x="7966579" y="6990946"/>
            <a:ext cx="13655520" cy="4940815"/>
          </a:xfrm>
          <a:custGeom>
            <a:avLst/>
            <a:gdLst/>
            <a:ahLst/>
            <a:cxnLst/>
            <a:rect l="l" t="t" r="r" b="b"/>
            <a:pathLst>
              <a:path w="13655520" h="4940815">
                <a:moveTo>
                  <a:pt x="0" y="0"/>
                </a:moveTo>
                <a:lnTo>
                  <a:pt x="13655519" y="0"/>
                </a:lnTo>
                <a:lnTo>
                  <a:pt x="13655519" y="4940815"/>
                </a:lnTo>
                <a:lnTo>
                  <a:pt x="0" y="4940815"/>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629423" y="96293"/>
            <a:ext cx="14064109" cy="1750514"/>
          </a:xfrm>
          <a:prstGeom prst="rect">
            <a:avLst/>
          </a:prstGeom>
        </p:spPr>
        <p:txBody>
          <a:bodyPr lIns="0" tIns="0" rIns="0" bIns="0" rtlCol="0" anchor="t">
            <a:spAutoFit/>
          </a:bodyPr>
          <a:lstStyle/>
          <a:p>
            <a:pPr algn="just">
              <a:lnSpc>
                <a:spcPts val="8025"/>
              </a:lnSpc>
            </a:pPr>
            <a:r>
              <a:rPr lang="en-US" sz="5732" u="sng">
                <a:solidFill>
                  <a:srgbClr val="000000"/>
                </a:solidFill>
                <a:latin typeface="Open Sans Bold"/>
              </a:rPr>
              <a:t>La présence de l’arsenic dans la nature</a:t>
            </a:r>
          </a:p>
          <a:p>
            <a:pPr algn="just">
              <a:lnSpc>
                <a:spcPts val="5854"/>
              </a:lnSpc>
            </a:pPr>
            <a:endParaRPr lang="en-US" sz="5732" u="sng">
              <a:solidFill>
                <a:srgbClr val="000000"/>
              </a:solidFill>
              <a:latin typeface="Open Sans Bold"/>
            </a:endParaRPr>
          </a:p>
        </p:txBody>
      </p:sp>
      <p:sp>
        <p:nvSpPr>
          <p:cNvPr id="3" name="TextBox 3"/>
          <p:cNvSpPr txBox="1"/>
          <p:nvPr/>
        </p:nvSpPr>
        <p:spPr>
          <a:xfrm>
            <a:off x="629423" y="1289207"/>
            <a:ext cx="14064109" cy="4085590"/>
          </a:xfrm>
          <a:prstGeom prst="rect">
            <a:avLst/>
          </a:prstGeom>
        </p:spPr>
        <p:txBody>
          <a:bodyPr lIns="0" tIns="0" rIns="0" bIns="0" rtlCol="0" anchor="t">
            <a:spAutoFit/>
          </a:bodyPr>
          <a:lstStyle/>
          <a:p>
            <a:pPr algn="just">
              <a:lnSpc>
                <a:spcPts val="4620"/>
              </a:lnSpc>
            </a:pPr>
            <a:r>
              <a:rPr lang="en-US" sz="3300">
                <a:solidFill>
                  <a:srgbClr val="000000"/>
                </a:solidFill>
                <a:latin typeface="Open Sans Bold"/>
              </a:rPr>
              <a:t>    Parfois, l'arsenic se trouve à l'état pur dans la nature. Mais on le trouve souvent dans un mélange chimique avec du soufre ou de l'oxygène, ou avec des métaux tels que le cobalt et le cuivre et on le trouve dans la plupart des sources d'eau ,d'herbe de mer, de sol, fruit de mer et le composé le plus dangereux d’arsenic est : trioxyde d’arsenic.</a:t>
            </a:r>
          </a:p>
          <a:p>
            <a:pPr algn="just">
              <a:lnSpc>
                <a:spcPts val="4899"/>
              </a:lnSpc>
              <a:spcBef>
                <a:spcPct val="0"/>
              </a:spcBef>
            </a:pPr>
            <a:endParaRPr lang="en-US" sz="3300">
              <a:solidFill>
                <a:srgbClr val="000000"/>
              </a:solidFill>
              <a:latin typeface="Open Sans Bold"/>
            </a:endParaRPr>
          </a:p>
        </p:txBody>
      </p:sp>
      <p:sp>
        <p:nvSpPr>
          <p:cNvPr id="4" name="TextBox 4"/>
          <p:cNvSpPr txBox="1"/>
          <p:nvPr/>
        </p:nvSpPr>
        <p:spPr>
          <a:xfrm>
            <a:off x="-687148" y="5029200"/>
            <a:ext cx="9495470" cy="1899074"/>
          </a:xfrm>
          <a:prstGeom prst="rect">
            <a:avLst/>
          </a:prstGeom>
        </p:spPr>
        <p:txBody>
          <a:bodyPr lIns="0" tIns="0" rIns="0" bIns="0" rtlCol="0" anchor="t">
            <a:spAutoFit/>
          </a:bodyPr>
          <a:lstStyle/>
          <a:p>
            <a:pPr algn="ctr">
              <a:lnSpc>
                <a:spcPts val="8696"/>
              </a:lnSpc>
            </a:pPr>
            <a:r>
              <a:rPr lang="en-US" sz="6211" u="sng">
                <a:solidFill>
                  <a:srgbClr val="000000"/>
                </a:solidFill>
                <a:latin typeface="Open Sans Bold"/>
              </a:rPr>
              <a:t>Effets sur la santé</a:t>
            </a:r>
          </a:p>
          <a:p>
            <a:pPr algn="ctr">
              <a:lnSpc>
                <a:spcPts val="6522"/>
              </a:lnSpc>
            </a:pPr>
            <a:endParaRPr lang="en-US" sz="6211" u="sng">
              <a:solidFill>
                <a:srgbClr val="000000"/>
              </a:solidFill>
              <a:latin typeface="Open Sans Bold"/>
            </a:endParaRPr>
          </a:p>
        </p:txBody>
      </p:sp>
      <p:sp>
        <p:nvSpPr>
          <p:cNvPr id="5" name="Freeform 5"/>
          <p:cNvSpPr/>
          <p:nvPr/>
        </p:nvSpPr>
        <p:spPr>
          <a:xfrm rot="-3446182">
            <a:off x="11042989" y="2480409"/>
            <a:ext cx="13655520" cy="4940815"/>
          </a:xfrm>
          <a:custGeom>
            <a:avLst/>
            <a:gdLst/>
            <a:ahLst/>
            <a:cxnLst/>
            <a:rect l="l" t="t" r="r" b="b"/>
            <a:pathLst>
              <a:path w="13655520" h="4940815">
                <a:moveTo>
                  <a:pt x="0" y="0"/>
                </a:moveTo>
                <a:lnTo>
                  <a:pt x="13655520" y="0"/>
                </a:lnTo>
                <a:lnTo>
                  <a:pt x="13655520" y="4940815"/>
                </a:lnTo>
                <a:lnTo>
                  <a:pt x="0" y="494081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33889" y="6214655"/>
            <a:ext cx="18154111" cy="3469005"/>
          </a:xfrm>
          <a:prstGeom prst="rect">
            <a:avLst/>
          </a:prstGeom>
        </p:spPr>
        <p:txBody>
          <a:bodyPr lIns="0" tIns="0" rIns="0" bIns="0" rtlCol="0" anchor="t">
            <a:spAutoFit/>
          </a:bodyPr>
          <a:lstStyle/>
          <a:p>
            <a:pPr>
              <a:lnSpc>
                <a:spcPts val="4620"/>
              </a:lnSpc>
            </a:pPr>
            <a:r>
              <a:rPr lang="en-US" sz="3300">
                <a:solidFill>
                  <a:srgbClr val="000000"/>
                </a:solidFill>
                <a:latin typeface="Open Sans Bold"/>
              </a:rPr>
              <a:t>      Les personnes travaillant dans différents domaines liés à l'arsenic sont exposées à des concentrations élevées de celui-ci Ou des personnes vivant dans des maisons en bois ajoutées à leurs produits de préservation du bois les contenant</a:t>
            </a:r>
          </a:p>
          <a:p>
            <a:pPr>
              <a:lnSpc>
                <a:spcPts val="4620"/>
              </a:lnSpc>
            </a:pPr>
            <a:r>
              <a:rPr lang="en-US" sz="3300">
                <a:solidFill>
                  <a:srgbClr val="000000"/>
                </a:solidFill>
                <a:latin typeface="Open Sans Bold"/>
              </a:rPr>
              <a:t>Exemple : manque Production réduite de globules blancs et rouges , Irritation gastro-intestinale , Irritation pulmonair</a:t>
            </a:r>
          </a:p>
          <a:p>
            <a:pPr>
              <a:lnSpc>
                <a:spcPts val="4620"/>
              </a:lnSpc>
              <a:spcBef>
                <a:spcPct val="0"/>
              </a:spcBef>
            </a:pPr>
            <a:endParaRPr lang="en-US" sz="3300">
              <a:solidFill>
                <a:srgbClr val="000000"/>
              </a:solidFill>
              <a:latin typeface="Open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253959" y="2038876"/>
            <a:ext cx="14790837" cy="5899051"/>
          </a:xfrm>
          <a:prstGeom prst="rect">
            <a:avLst/>
          </a:prstGeom>
        </p:spPr>
        <p:txBody>
          <a:bodyPr lIns="0" tIns="0" rIns="0" bIns="0" rtlCol="0" anchor="t">
            <a:spAutoFit/>
          </a:bodyPr>
          <a:lstStyle/>
          <a:p>
            <a:pPr marL="712470" lvl="1" indent="-356235">
              <a:lnSpc>
                <a:spcPts val="4620"/>
              </a:lnSpc>
              <a:buFont typeface="Arial"/>
              <a:buChar char="•"/>
            </a:pPr>
            <a:r>
              <a:rPr lang="en-US" sz="3300" dirty="0" err="1">
                <a:solidFill>
                  <a:srgbClr val="000000"/>
                </a:solidFill>
                <a:latin typeface="Open Sans Bold"/>
              </a:rPr>
              <a:t>utilisé</a:t>
            </a:r>
            <a:r>
              <a:rPr lang="en-US" sz="3300" dirty="0">
                <a:solidFill>
                  <a:srgbClr val="000000"/>
                </a:solidFill>
                <a:latin typeface="Open Sans Bold"/>
              </a:rPr>
              <a:t> pour le </a:t>
            </a:r>
            <a:r>
              <a:rPr lang="en-US" sz="3300" dirty="0" err="1">
                <a:solidFill>
                  <a:srgbClr val="000000"/>
                </a:solidFill>
                <a:latin typeface="Open Sans Bold"/>
              </a:rPr>
              <a:t>traitement</a:t>
            </a:r>
            <a:r>
              <a:rPr lang="en-US" sz="3300" dirty="0">
                <a:solidFill>
                  <a:srgbClr val="000000"/>
                </a:solidFill>
                <a:latin typeface="Open Sans Bold"/>
              </a:rPr>
              <a:t> du </a:t>
            </a:r>
            <a:r>
              <a:rPr lang="en-US" sz="3300" dirty="0" smtClean="0">
                <a:solidFill>
                  <a:srgbClr val="000000"/>
                </a:solidFill>
                <a:latin typeface="Open Sans Bold"/>
              </a:rPr>
              <a:t>bois. </a:t>
            </a:r>
          </a:p>
          <a:p>
            <a:pPr marL="712470" lvl="1" indent="-356235">
              <a:lnSpc>
                <a:spcPts val="4620"/>
              </a:lnSpc>
              <a:buFont typeface="Arial"/>
              <a:buChar char="•"/>
            </a:pPr>
            <a:r>
              <a:rPr lang="en-US" sz="3300" dirty="0" err="1" smtClean="0">
                <a:solidFill>
                  <a:srgbClr val="000000"/>
                </a:solidFill>
                <a:latin typeface="Open Sans Bold"/>
              </a:rPr>
              <a:t>alliage</a:t>
            </a:r>
            <a:r>
              <a:rPr lang="en-US" sz="3300" dirty="0" smtClean="0">
                <a:solidFill>
                  <a:srgbClr val="000000"/>
                </a:solidFill>
                <a:latin typeface="Open Sans Bold"/>
              </a:rPr>
              <a:t> </a:t>
            </a:r>
            <a:r>
              <a:rPr lang="en-US" sz="3300" dirty="0" err="1">
                <a:solidFill>
                  <a:srgbClr val="000000"/>
                </a:solidFill>
                <a:latin typeface="Open Sans Bold"/>
              </a:rPr>
              <a:t>plomb</a:t>
            </a:r>
            <a:r>
              <a:rPr lang="en-US" sz="3300" dirty="0">
                <a:solidFill>
                  <a:srgbClr val="000000"/>
                </a:solidFill>
                <a:latin typeface="Open Sans Bold"/>
              </a:rPr>
              <a:t> </a:t>
            </a:r>
            <a:r>
              <a:rPr lang="en-US" sz="3300" dirty="0" err="1">
                <a:solidFill>
                  <a:srgbClr val="000000"/>
                </a:solidFill>
                <a:latin typeface="Open Sans Bold"/>
              </a:rPr>
              <a:t>antimoine</a:t>
            </a:r>
            <a:r>
              <a:rPr lang="en-US" sz="3300" dirty="0">
                <a:solidFill>
                  <a:srgbClr val="000000"/>
                </a:solidFill>
                <a:latin typeface="Open Sans Bold"/>
              </a:rPr>
              <a:t> arsenic </a:t>
            </a:r>
            <a:r>
              <a:rPr lang="en-US" sz="3300" dirty="0" err="1">
                <a:solidFill>
                  <a:srgbClr val="000000"/>
                </a:solidFill>
                <a:latin typeface="Open Sans Bold"/>
              </a:rPr>
              <a:t>utilisé</a:t>
            </a:r>
            <a:r>
              <a:rPr lang="en-US" sz="3300" dirty="0">
                <a:solidFill>
                  <a:srgbClr val="000000"/>
                </a:solidFill>
                <a:latin typeface="Open Sans Bold"/>
              </a:rPr>
              <a:t> </a:t>
            </a:r>
            <a:r>
              <a:rPr lang="en-US" sz="3300" dirty="0" err="1">
                <a:solidFill>
                  <a:srgbClr val="000000"/>
                </a:solidFill>
                <a:latin typeface="Open Sans Bold"/>
              </a:rPr>
              <a:t>dans</a:t>
            </a:r>
            <a:r>
              <a:rPr lang="en-US" sz="3300" dirty="0">
                <a:solidFill>
                  <a:srgbClr val="000000"/>
                </a:solidFill>
                <a:latin typeface="Open Sans Bold"/>
              </a:rPr>
              <a:t> les </a:t>
            </a:r>
            <a:r>
              <a:rPr lang="en-US" sz="3300" dirty="0" err="1">
                <a:solidFill>
                  <a:srgbClr val="000000"/>
                </a:solidFill>
                <a:latin typeface="Open Sans Bold"/>
              </a:rPr>
              <a:t>batterie</a:t>
            </a:r>
            <a:r>
              <a:rPr lang="en-US" sz="3300" dirty="0">
                <a:solidFill>
                  <a:srgbClr val="000000"/>
                </a:solidFill>
                <a:latin typeface="Open Sans Bold"/>
              </a:rPr>
              <a:t> </a:t>
            </a:r>
            <a:r>
              <a:rPr lang="en-US" sz="3300" dirty="0" err="1">
                <a:solidFill>
                  <a:srgbClr val="000000"/>
                </a:solidFill>
                <a:latin typeface="Open Sans Bold"/>
              </a:rPr>
              <a:t>électrique</a:t>
            </a:r>
            <a:r>
              <a:rPr lang="en-US" sz="3300" dirty="0">
                <a:solidFill>
                  <a:srgbClr val="000000"/>
                </a:solidFill>
                <a:latin typeface="Open Sans Bold"/>
              </a:rPr>
              <a:t>.</a:t>
            </a:r>
          </a:p>
          <a:p>
            <a:pPr marL="712470" lvl="1" indent="-356235">
              <a:lnSpc>
                <a:spcPts val="4620"/>
              </a:lnSpc>
              <a:buFont typeface="Arial"/>
              <a:buChar char="•"/>
            </a:pPr>
            <a:r>
              <a:rPr lang="en-US" sz="3300" dirty="0">
                <a:solidFill>
                  <a:srgbClr val="000000"/>
                </a:solidFill>
                <a:latin typeface="Open Sans Bold"/>
              </a:rPr>
              <a:t>agent </a:t>
            </a:r>
            <a:r>
              <a:rPr lang="en-US" sz="3300" dirty="0" err="1">
                <a:solidFill>
                  <a:srgbClr val="000000"/>
                </a:solidFill>
                <a:latin typeface="Open Sans Bold"/>
              </a:rPr>
              <a:t>décolorant</a:t>
            </a:r>
            <a:r>
              <a:rPr lang="en-US" sz="3300" dirty="0">
                <a:solidFill>
                  <a:srgbClr val="000000"/>
                </a:solidFill>
                <a:latin typeface="Open Sans Bold"/>
              </a:rPr>
              <a:t> </a:t>
            </a:r>
            <a:r>
              <a:rPr lang="en-US" sz="3300" dirty="0" err="1">
                <a:solidFill>
                  <a:srgbClr val="000000"/>
                </a:solidFill>
                <a:latin typeface="Open Sans Bold"/>
              </a:rPr>
              <a:t>dans</a:t>
            </a:r>
            <a:r>
              <a:rPr lang="en-US" sz="3300" dirty="0">
                <a:solidFill>
                  <a:srgbClr val="000000"/>
                </a:solidFill>
                <a:latin typeface="Open Sans Bold"/>
              </a:rPr>
              <a:t> </a:t>
            </a:r>
            <a:r>
              <a:rPr lang="en-US" sz="3300" dirty="0" err="1">
                <a:solidFill>
                  <a:srgbClr val="000000"/>
                </a:solidFill>
                <a:latin typeface="Open Sans Bold"/>
              </a:rPr>
              <a:t>l'industrie</a:t>
            </a:r>
            <a:r>
              <a:rPr lang="en-US" sz="3300" dirty="0">
                <a:solidFill>
                  <a:srgbClr val="000000"/>
                </a:solidFill>
                <a:latin typeface="Open Sans Bold"/>
              </a:rPr>
              <a:t> du </a:t>
            </a:r>
            <a:r>
              <a:rPr lang="en-US" sz="3300" dirty="0" err="1">
                <a:solidFill>
                  <a:srgbClr val="000000"/>
                </a:solidFill>
                <a:latin typeface="Open Sans Bold"/>
              </a:rPr>
              <a:t>verre</a:t>
            </a:r>
            <a:r>
              <a:rPr lang="en-US" sz="3300" dirty="0">
                <a:solidFill>
                  <a:srgbClr val="000000"/>
                </a:solidFill>
                <a:latin typeface="Open Sans Bold"/>
              </a:rPr>
              <a:t>.</a:t>
            </a:r>
          </a:p>
          <a:p>
            <a:pPr marL="712470" lvl="1" indent="-356235" algn="ctr">
              <a:lnSpc>
                <a:spcPts val="4620"/>
              </a:lnSpc>
              <a:buFont typeface="Arial"/>
              <a:buChar char="•"/>
            </a:pPr>
            <a:r>
              <a:rPr lang="en-US" sz="3300" dirty="0" err="1">
                <a:solidFill>
                  <a:srgbClr val="000000"/>
                </a:solidFill>
                <a:latin typeface="Open Sans Bold"/>
              </a:rPr>
              <a:t>alliages</a:t>
            </a:r>
            <a:r>
              <a:rPr lang="en-US" sz="3300" dirty="0">
                <a:solidFill>
                  <a:srgbClr val="000000"/>
                </a:solidFill>
                <a:latin typeface="Open Sans Bold"/>
              </a:rPr>
              <a:t> avec le </a:t>
            </a:r>
            <a:r>
              <a:rPr lang="en-US" sz="3300" dirty="0" err="1">
                <a:solidFill>
                  <a:srgbClr val="000000"/>
                </a:solidFill>
                <a:latin typeface="Open Sans Bold"/>
              </a:rPr>
              <a:t>cuivre</a:t>
            </a:r>
            <a:r>
              <a:rPr lang="en-US" sz="3300" dirty="0">
                <a:solidFill>
                  <a:srgbClr val="000000"/>
                </a:solidFill>
                <a:latin typeface="Open Sans Bold"/>
              </a:rPr>
              <a:t> et </a:t>
            </a:r>
            <a:r>
              <a:rPr lang="en-US" sz="3300" dirty="0" err="1">
                <a:solidFill>
                  <a:srgbClr val="000000"/>
                </a:solidFill>
                <a:latin typeface="Open Sans Bold"/>
              </a:rPr>
              <a:t>plomb</a:t>
            </a:r>
            <a:r>
              <a:rPr lang="en-US" sz="3300" dirty="0">
                <a:solidFill>
                  <a:srgbClr val="000000"/>
                </a:solidFill>
                <a:latin typeface="Open Sans Bold"/>
              </a:rPr>
              <a:t> et </a:t>
            </a:r>
            <a:r>
              <a:rPr lang="en-US" sz="3300" dirty="0" err="1">
                <a:solidFill>
                  <a:srgbClr val="000000"/>
                </a:solidFill>
                <a:latin typeface="Open Sans Bold"/>
              </a:rPr>
              <a:t>l'or</a:t>
            </a:r>
            <a:r>
              <a:rPr lang="en-US" sz="3300" dirty="0">
                <a:solidFill>
                  <a:srgbClr val="000000"/>
                </a:solidFill>
                <a:latin typeface="Open Sans Bold"/>
              </a:rPr>
              <a:t> pour augmenter </a:t>
            </a:r>
            <a:r>
              <a:rPr lang="en-US" sz="3300" dirty="0" err="1">
                <a:solidFill>
                  <a:srgbClr val="000000"/>
                </a:solidFill>
                <a:latin typeface="Open Sans Bold"/>
              </a:rPr>
              <a:t>leur</a:t>
            </a:r>
            <a:r>
              <a:rPr lang="en-US" sz="3300" dirty="0">
                <a:solidFill>
                  <a:srgbClr val="000000"/>
                </a:solidFill>
                <a:latin typeface="Open Sans Bold"/>
              </a:rPr>
              <a:t> </a:t>
            </a:r>
            <a:r>
              <a:rPr lang="en-US" sz="3300" dirty="0" err="1">
                <a:solidFill>
                  <a:srgbClr val="000000"/>
                </a:solidFill>
                <a:latin typeface="Open Sans Bold"/>
              </a:rPr>
              <a:t>dureté</a:t>
            </a:r>
            <a:r>
              <a:rPr lang="en-US" sz="3300" dirty="0">
                <a:solidFill>
                  <a:srgbClr val="000000"/>
                </a:solidFill>
                <a:latin typeface="Open Sans Bold"/>
              </a:rPr>
              <a:t>.</a:t>
            </a:r>
          </a:p>
          <a:p>
            <a:pPr marL="712470" lvl="1" indent="-356235">
              <a:lnSpc>
                <a:spcPts val="4620"/>
              </a:lnSpc>
              <a:buFont typeface="Arial"/>
              <a:buChar char="•"/>
            </a:pPr>
            <a:r>
              <a:rPr lang="en-US" sz="3300" dirty="0">
                <a:solidFill>
                  <a:srgbClr val="000000"/>
                </a:solidFill>
                <a:latin typeface="Open Sans Bold"/>
              </a:rPr>
              <a:t>pigments de </a:t>
            </a:r>
            <a:r>
              <a:rPr lang="en-US" sz="3300" dirty="0" err="1">
                <a:solidFill>
                  <a:srgbClr val="000000"/>
                </a:solidFill>
                <a:latin typeface="Open Sans Bold"/>
              </a:rPr>
              <a:t>peinture</a:t>
            </a:r>
            <a:r>
              <a:rPr lang="en-US" sz="3300" dirty="0">
                <a:solidFill>
                  <a:srgbClr val="000000"/>
                </a:solidFill>
                <a:latin typeface="Open Sans Bold"/>
              </a:rPr>
              <a:t> en association avec le </a:t>
            </a:r>
            <a:r>
              <a:rPr lang="en-US" sz="3300" dirty="0" err="1">
                <a:solidFill>
                  <a:srgbClr val="000000"/>
                </a:solidFill>
                <a:latin typeface="Open Sans Bold"/>
              </a:rPr>
              <a:t>cuivre</a:t>
            </a:r>
            <a:r>
              <a:rPr lang="en-US" sz="3300" dirty="0">
                <a:solidFill>
                  <a:srgbClr val="000000"/>
                </a:solidFill>
                <a:latin typeface="Open Sans Bold"/>
              </a:rPr>
              <a:t>.</a:t>
            </a:r>
          </a:p>
          <a:p>
            <a:pPr marL="712470" lvl="1" indent="-356235">
              <a:lnSpc>
                <a:spcPts val="4620"/>
              </a:lnSpc>
              <a:buFont typeface="Arial"/>
              <a:buChar char="•"/>
            </a:pPr>
            <a:r>
              <a:rPr lang="en-US" sz="3300" dirty="0">
                <a:solidFill>
                  <a:srgbClr val="000000"/>
                </a:solidFill>
                <a:latin typeface="Open Sans Bold"/>
              </a:rPr>
              <a:t>Fabrication des pesticides.</a:t>
            </a:r>
          </a:p>
          <a:p>
            <a:pPr marL="712470" lvl="1" indent="-356235">
              <a:lnSpc>
                <a:spcPts val="4620"/>
              </a:lnSpc>
              <a:buFont typeface="Arial"/>
              <a:buChar char="•"/>
            </a:pPr>
            <a:r>
              <a:rPr lang="en-US" sz="3300" dirty="0">
                <a:solidFill>
                  <a:srgbClr val="000000"/>
                </a:solidFill>
                <a:latin typeface="Open Sans Bold"/>
              </a:rPr>
              <a:t>poison et les </a:t>
            </a:r>
            <a:r>
              <a:rPr lang="en-US" sz="3300" dirty="0" err="1">
                <a:solidFill>
                  <a:srgbClr val="000000"/>
                </a:solidFill>
                <a:latin typeface="Open Sans Bold"/>
              </a:rPr>
              <a:t>armes</a:t>
            </a:r>
            <a:r>
              <a:rPr lang="en-US" sz="3300" dirty="0">
                <a:solidFill>
                  <a:srgbClr val="000000"/>
                </a:solidFill>
                <a:latin typeface="Open Sans Bold"/>
              </a:rPr>
              <a:t> </a:t>
            </a:r>
            <a:r>
              <a:rPr lang="en-US" sz="3300" dirty="0" err="1">
                <a:solidFill>
                  <a:srgbClr val="000000"/>
                </a:solidFill>
                <a:latin typeface="Open Sans Bold"/>
              </a:rPr>
              <a:t>chimiques</a:t>
            </a:r>
            <a:r>
              <a:rPr lang="en-US" sz="3300" dirty="0">
                <a:solidFill>
                  <a:srgbClr val="000000"/>
                </a:solidFill>
                <a:latin typeface="Open Sans Bold"/>
              </a:rPr>
              <a:t> ( la Guerre de Vietnam) .</a:t>
            </a:r>
          </a:p>
          <a:p>
            <a:pPr marL="712470" lvl="1" indent="-356235">
              <a:lnSpc>
                <a:spcPts val="4620"/>
              </a:lnSpc>
              <a:buFont typeface="Arial"/>
              <a:buChar char="•"/>
            </a:pPr>
            <a:r>
              <a:rPr lang="en-US" sz="3300" dirty="0" err="1">
                <a:solidFill>
                  <a:srgbClr val="000000"/>
                </a:solidFill>
                <a:latin typeface="Open Sans Bold"/>
              </a:rPr>
              <a:t>l‘Arsenic</a:t>
            </a:r>
            <a:r>
              <a:rPr lang="en-US" sz="3300" dirty="0">
                <a:solidFill>
                  <a:srgbClr val="000000"/>
                </a:solidFill>
                <a:latin typeface="Open Sans Bold"/>
              </a:rPr>
              <a:t> </a:t>
            </a:r>
            <a:r>
              <a:rPr lang="en-US" sz="3300" dirty="0" err="1">
                <a:solidFill>
                  <a:srgbClr val="000000"/>
                </a:solidFill>
                <a:latin typeface="Open Sans Bold"/>
              </a:rPr>
              <a:t>aussi</a:t>
            </a:r>
            <a:r>
              <a:rPr lang="en-US" sz="3300" dirty="0">
                <a:solidFill>
                  <a:srgbClr val="000000"/>
                </a:solidFill>
                <a:latin typeface="Open Sans Bold"/>
              </a:rPr>
              <a:t> </a:t>
            </a:r>
            <a:r>
              <a:rPr lang="en-US" sz="3300" dirty="0" err="1">
                <a:solidFill>
                  <a:srgbClr val="000000"/>
                </a:solidFill>
                <a:latin typeface="Open Sans Bold"/>
              </a:rPr>
              <a:t>utilisé</a:t>
            </a:r>
            <a:r>
              <a:rPr lang="en-US" sz="3300" dirty="0">
                <a:solidFill>
                  <a:srgbClr val="000000"/>
                </a:solidFill>
                <a:latin typeface="Open Sans Bold"/>
              </a:rPr>
              <a:t> un </a:t>
            </a:r>
            <a:r>
              <a:rPr lang="en-US" sz="3300" dirty="0" err="1">
                <a:solidFill>
                  <a:srgbClr val="000000"/>
                </a:solidFill>
                <a:latin typeface="Open Sans Bold"/>
              </a:rPr>
              <a:t>médicament</a:t>
            </a:r>
            <a:r>
              <a:rPr lang="en-US" sz="3300" dirty="0">
                <a:solidFill>
                  <a:srgbClr val="000000"/>
                </a:solidFill>
                <a:latin typeface="Open Sans Bold"/>
              </a:rPr>
              <a:t> </a:t>
            </a:r>
            <a:r>
              <a:rPr lang="en-US" sz="3300" dirty="0" err="1">
                <a:solidFill>
                  <a:srgbClr val="000000"/>
                </a:solidFill>
                <a:latin typeface="Open Sans Bold"/>
              </a:rPr>
              <a:t>contre</a:t>
            </a:r>
            <a:r>
              <a:rPr lang="en-US" sz="3300" dirty="0">
                <a:solidFill>
                  <a:srgbClr val="000000"/>
                </a:solidFill>
                <a:latin typeface="Open Sans Bold"/>
              </a:rPr>
              <a:t> la </a:t>
            </a:r>
            <a:r>
              <a:rPr lang="en-US" sz="3300" dirty="0" err="1">
                <a:solidFill>
                  <a:srgbClr val="000000"/>
                </a:solidFill>
                <a:latin typeface="Open Sans Bold"/>
              </a:rPr>
              <a:t>leucémie</a:t>
            </a:r>
            <a:endParaRPr lang="en-US" sz="3300" dirty="0">
              <a:solidFill>
                <a:srgbClr val="000000"/>
              </a:solidFill>
              <a:latin typeface="Open Sans Bold"/>
            </a:endParaRPr>
          </a:p>
          <a:p>
            <a:pPr algn="ctr">
              <a:lnSpc>
                <a:spcPts val="4620"/>
              </a:lnSpc>
            </a:pPr>
            <a:endParaRPr lang="en-US" sz="3300" dirty="0">
              <a:solidFill>
                <a:srgbClr val="000000"/>
              </a:solidFill>
              <a:latin typeface="Open Sans Bold"/>
            </a:endParaRPr>
          </a:p>
        </p:txBody>
      </p:sp>
      <p:sp>
        <p:nvSpPr>
          <p:cNvPr id="3" name="Freeform 3"/>
          <p:cNvSpPr/>
          <p:nvPr/>
        </p:nvSpPr>
        <p:spPr>
          <a:xfrm>
            <a:off x="253959" y="7252579"/>
            <a:ext cx="5023666" cy="2631866"/>
          </a:xfrm>
          <a:custGeom>
            <a:avLst/>
            <a:gdLst/>
            <a:ahLst/>
            <a:cxnLst/>
            <a:rect l="l" t="t" r="r" b="b"/>
            <a:pathLst>
              <a:path w="5460657" h="3138105">
                <a:moveTo>
                  <a:pt x="0" y="0"/>
                </a:moveTo>
                <a:lnTo>
                  <a:pt x="5460657" y="0"/>
                </a:lnTo>
                <a:lnTo>
                  <a:pt x="5460657" y="3138105"/>
                </a:lnTo>
                <a:lnTo>
                  <a:pt x="0" y="3138105"/>
                </a:lnTo>
                <a:lnTo>
                  <a:pt x="0" y="0"/>
                </a:lnTo>
                <a:close/>
              </a:path>
            </a:pathLst>
          </a:custGeom>
          <a:blipFill>
            <a:blip r:embed="rId2"/>
            <a:stretch>
              <a:fillRect/>
            </a:stretch>
          </a:blipFill>
        </p:spPr>
      </p:sp>
      <p:sp>
        <p:nvSpPr>
          <p:cNvPr id="4" name="Freeform 4"/>
          <p:cNvSpPr/>
          <p:nvPr/>
        </p:nvSpPr>
        <p:spPr>
          <a:xfrm>
            <a:off x="12704568" y="6794094"/>
            <a:ext cx="5751564" cy="3548837"/>
          </a:xfrm>
          <a:custGeom>
            <a:avLst/>
            <a:gdLst/>
            <a:ahLst/>
            <a:cxnLst/>
            <a:rect l="l" t="t" r="r" b="b"/>
            <a:pathLst>
              <a:path w="5751564" h="3548837">
                <a:moveTo>
                  <a:pt x="0" y="0"/>
                </a:moveTo>
                <a:lnTo>
                  <a:pt x="5751564" y="0"/>
                </a:lnTo>
                <a:lnTo>
                  <a:pt x="5751564" y="3548838"/>
                </a:lnTo>
                <a:lnTo>
                  <a:pt x="0" y="3548838"/>
                </a:lnTo>
                <a:lnTo>
                  <a:pt x="0" y="0"/>
                </a:lnTo>
                <a:close/>
              </a:path>
            </a:pathLst>
          </a:custGeom>
          <a:blipFill>
            <a:blip r:embed="rId3"/>
            <a:stretch>
              <a:fillRect/>
            </a:stretch>
          </a:blipFill>
        </p:spPr>
      </p:sp>
      <p:sp>
        <p:nvSpPr>
          <p:cNvPr id="5" name="TextBox 5"/>
          <p:cNvSpPr txBox="1"/>
          <p:nvPr/>
        </p:nvSpPr>
        <p:spPr>
          <a:xfrm>
            <a:off x="2631703" y="522418"/>
            <a:ext cx="8863601" cy="1583133"/>
          </a:xfrm>
          <a:prstGeom prst="rect">
            <a:avLst/>
          </a:prstGeom>
        </p:spPr>
        <p:txBody>
          <a:bodyPr lIns="0" tIns="0" rIns="0" bIns="0" rtlCol="0" anchor="t">
            <a:spAutoFit/>
          </a:bodyPr>
          <a:lstStyle/>
          <a:p>
            <a:pPr algn="ctr">
              <a:lnSpc>
                <a:spcPts val="6824"/>
              </a:lnSpc>
            </a:pPr>
            <a:r>
              <a:rPr lang="en-US" sz="4874" u="sng">
                <a:solidFill>
                  <a:srgbClr val="000000"/>
                </a:solidFill>
                <a:latin typeface="Open Sans Bold"/>
              </a:rPr>
              <a:t>Utilisation de l’Arsenic :</a:t>
            </a:r>
          </a:p>
          <a:p>
            <a:pPr algn="ctr">
              <a:lnSpc>
                <a:spcPts val="5992"/>
              </a:lnSpc>
            </a:pPr>
            <a:endParaRPr lang="en-US" sz="4874" u="sng">
              <a:solidFill>
                <a:srgbClr val="000000"/>
              </a:solidFill>
              <a:latin typeface="Open Sans Bold"/>
            </a:endParaRPr>
          </a:p>
        </p:txBody>
      </p:sp>
      <p:sp>
        <p:nvSpPr>
          <p:cNvPr id="6" name="Freeform 6"/>
          <p:cNvSpPr/>
          <p:nvPr/>
        </p:nvSpPr>
        <p:spPr>
          <a:xfrm rot="2105818">
            <a:off x="9146235" y="-650769"/>
            <a:ext cx="13655520" cy="4940815"/>
          </a:xfrm>
          <a:custGeom>
            <a:avLst/>
            <a:gdLst/>
            <a:ahLst/>
            <a:cxnLst/>
            <a:rect l="l" t="t" r="r" b="b"/>
            <a:pathLst>
              <a:path w="13655520" h="4940815">
                <a:moveTo>
                  <a:pt x="0" y="0"/>
                </a:moveTo>
                <a:lnTo>
                  <a:pt x="13655520" y="0"/>
                </a:lnTo>
                <a:lnTo>
                  <a:pt x="13655520" y="4940815"/>
                </a:lnTo>
                <a:lnTo>
                  <a:pt x="0" y="4940815"/>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0" y="6358412"/>
            <a:ext cx="4857313" cy="3928588"/>
          </a:xfrm>
          <a:custGeom>
            <a:avLst/>
            <a:gdLst/>
            <a:ahLst/>
            <a:cxnLst/>
            <a:rect l="l" t="t" r="r" b="b"/>
            <a:pathLst>
              <a:path w="4857313" h="3928588">
                <a:moveTo>
                  <a:pt x="0" y="0"/>
                </a:moveTo>
                <a:lnTo>
                  <a:pt x="4857313" y="0"/>
                </a:lnTo>
                <a:lnTo>
                  <a:pt x="4857313" y="3928588"/>
                </a:lnTo>
                <a:lnTo>
                  <a:pt x="0" y="3928588"/>
                </a:lnTo>
                <a:lnTo>
                  <a:pt x="0" y="0"/>
                </a:lnTo>
                <a:close/>
              </a:path>
            </a:pathLst>
          </a:custGeom>
          <a:blipFill>
            <a:blip r:embed="rId2"/>
            <a:stretch>
              <a:fillRect/>
            </a:stretch>
          </a:blipFill>
        </p:spPr>
      </p:sp>
      <p:sp>
        <p:nvSpPr>
          <p:cNvPr id="3" name="Freeform 3"/>
          <p:cNvSpPr/>
          <p:nvPr/>
        </p:nvSpPr>
        <p:spPr>
          <a:xfrm>
            <a:off x="13193877" y="6358412"/>
            <a:ext cx="5094123" cy="3928588"/>
          </a:xfrm>
          <a:custGeom>
            <a:avLst/>
            <a:gdLst/>
            <a:ahLst/>
            <a:cxnLst/>
            <a:rect l="l" t="t" r="r" b="b"/>
            <a:pathLst>
              <a:path w="5094123" h="3928588">
                <a:moveTo>
                  <a:pt x="0" y="0"/>
                </a:moveTo>
                <a:lnTo>
                  <a:pt x="5094123" y="0"/>
                </a:lnTo>
                <a:lnTo>
                  <a:pt x="5094123" y="3928588"/>
                </a:lnTo>
                <a:lnTo>
                  <a:pt x="0" y="3928588"/>
                </a:lnTo>
                <a:lnTo>
                  <a:pt x="0" y="0"/>
                </a:lnTo>
                <a:close/>
              </a:path>
            </a:pathLst>
          </a:custGeom>
          <a:blipFill>
            <a:blip r:embed="rId3"/>
            <a:stretch>
              <a:fillRect/>
            </a:stretch>
          </a:blipFill>
        </p:spPr>
      </p:sp>
      <p:sp>
        <p:nvSpPr>
          <p:cNvPr id="4" name="Freeform 4"/>
          <p:cNvSpPr/>
          <p:nvPr/>
        </p:nvSpPr>
        <p:spPr>
          <a:xfrm>
            <a:off x="6570455" y="6358412"/>
            <a:ext cx="5100062" cy="4063190"/>
          </a:xfrm>
          <a:custGeom>
            <a:avLst/>
            <a:gdLst/>
            <a:ahLst/>
            <a:cxnLst/>
            <a:rect l="l" t="t" r="r" b="b"/>
            <a:pathLst>
              <a:path w="5100062" h="4063190">
                <a:moveTo>
                  <a:pt x="0" y="0"/>
                </a:moveTo>
                <a:lnTo>
                  <a:pt x="5100061" y="0"/>
                </a:lnTo>
                <a:lnTo>
                  <a:pt x="5100061" y="4063190"/>
                </a:lnTo>
                <a:lnTo>
                  <a:pt x="0" y="4063190"/>
                </a:lnTo>
                <a:lnTo>
                  <a:pt x="0" y="0"/>
                </a:lnTo>
                <a:close/>
              </a:path>
            </a:pathLst>
          </a:custGeom>
          <a:blipFill>
            <a:blip r:embed="rId4"/>
            <a:stretch>
              <a:fillRect/>
            </a:stretch>
          </a:blipFill>
        </p:spPr>
      </p:sp>
      <p:sp>
        <p:nvSpPr>
          <p:cNvPr id="5" name="TextBox 5"/>
          <p:cNvSpPr txBox="1"/>
          <p:nvPr/>
        </p:nvSpPr>
        <p:spPr>
          <a:xfrm>
            <a:off x="4572001" y="-2569"/>
            <a:ext cx="8305800" cy="2936701"/>
          </a:xfrm>
          <a:prstGeom prst="rect">
            <a:avLst/>
          </a:prstGeom>
        </p:spPr>
        <p:txBody>
          <a:bodyPr wrap="square" lIns="0" tIns="0" rIns="0" bIns="0" rtlCol="0" anchor="t">
            <a:spAutoFit/>
          </a:bodyPr>
          <a:lstStyle/>
          <a:p>
            <a:pPr algn="ctr">
              <a:lnSpc>
                <a:spcPts val="9857"/>
              </a:lnSpc>
            </a:pPr>
            <a:r>
              <a:rPr lang="en-US" sz="7040" u="sng" dirty="0" err="1">
                <a:solidFill>
                  <a:srgbClr val="000000"/>
                </a:solidFill>
                <a:latin typeface="Open Sans Bold"/>
              </a:rPr>
              <a:t>Vert</a:t>
            </a:r>
            <a:r>
              <a:rPr lang="en-US" sz="7040" u="sng" dirty="0">
                <a:solidFill>
                  <a:srgbClr val="000000"/>
                </a:solidFill>
                <a:latin typeface="Open Sans Bold"/>
              </a:rPr>
              <a:t> La </a:t>
            </a:r>
            <a:r>
              <a:rPr lang="en-US" sz="7040" u="sng" dirty="0" err="1">
                <a:solidFill>
                  <a:srgbClr val="000000"/>
                </a:solidFill>
                <a:latin typeface="Open Sans Bold"/>
              </a:rPr>
              <a:t>couleur</a:t>
            </a:r>
            <a:r>
              <a:rPr lang="en-US" sz="7040" u="sng" dirty="0">
                <a:solidFill>
                  <a:srgbClr val="000000"/>
                </a:solidFill>
                <a:latin typeface="Open Sans Bold"/>
              </a:rPr>
              <a:t> </a:t>
            </a:r>
            <a:r>
              <a:rPr lang="en-US" sz="7040" u="sng" dirty="0" err="1">
                <a:solidFill>
                  <a:srgbClr val="000000"/>
                </a:solidFill>
                <a:latin typeface="Open Sans Bold"/>
              </a:rPr>
              <a:t>mortelle</a:t>
            </a:r>
            <a:r>
              <a:rPr lang="en-US" sz="7040" u="sng" dirty="0">
                <a:solidFill>
                  <a:srgbClr val="000000"/>
                </a:solidFill>
                <a:latin typeface="Open Sans Bold"/>
              </a:rPr>
              <a:t> :</a:t>
            </a:r>
          </a:p>
          <a:p>
            <a:pPr algn="ctr">
              <a:lnSpc>
                <a:spcPts val="3107"/>
              </a:lnSpc>
            </a:pPr>
            <a:endParaRPr lang="en-US" sz="7040" u="sng" dirty="0">
              <a:solidFill>
                <a:srgbClr val="000000"/>
              </a:solidFill>
              <a:latin typeface="Open Sans Bold"/>
            </a:endParaRPr>
          </a:p>
        </p:txBody>
      </p:sp>
      <p:sp>
        <p:nvSpPr>
          <p:cNvPr id="6" name="TextBox 6"/>
          <p:cNvSpPr txBox="1"/>
          <p:nvPr/>
        </p:nvSpPr>
        <p:spPr>
          <a:xfrm>
            <a:off x="431826" y="2400300"/>
            <a:ext cx="10549541" cy="4078039"/>
          </a:xfrm>
          <a:prstGeom prst="rect">
            <a:avLst/>
          </a:prstGeom>
        </p:spPr>
        <p:txBody>
          <a:bodyPr lIns="0" tIns="0" rIns="0" bIns="0" rtlCol="0" anchor="t">
            <a:spAutoFit/>
          </a:bodyPr>
          <a:lstStyle/>
          <a:p>
            <a:pPr>
              <a:lnSpc>
                <a:spcPts val="5332"/>
              </a:lnSpc>
            </a:pPr>
            <a:r>
              <a:rPr lang="en-US" sz="3808" dirty="0">
                <a:solidFill>
                  <a:srgbClr val="000000"/>
                </a:solidFill>
                <a:latin typeface="Open Sans Bold"/>
              </a:rPr>
              <a:t>     En 1814, </a:t>
            </a:r>
            <a:r>
              <a:rPr lang="en-US" sz="3808" dirty="0" err="1">
                <a:solidFill>
                  <a:srgbClr val="000000"/>
                </a:solidFill>
                <a:latin typeface="Open Sans Bold"/>
              </a:rPr>
              <a:t>une</a:t>
            </a:r>
            <a:r>
              <a:rPr lang="en-US" sz="3808" dirty="0">
                <a:solidFill>
                  <a:srgbClr val="000000"/>
                </a:solidFill>
                <a:latin typeface="Open Sans Bold"/>
              </a:rPr>
              <a:t> </a:t>
            </a:r>
            <a:r>
              <a:rPr lang="en-US" sz="3808" dirty="0" err="1">
                <a:solidFill>
                  <a:srgbClr val="000000"/>
                </a:solidFill>
                <a:latin typeface="Open Sans Bold"/>
              </a:rPr>
              <a:t>entreprise</a:t>
            </a:r>
            <a:r>
              <a:rPr lang="en-US" sz="3808" dirty="0">
                <a:solidFill>
                  <a:srgbClr val="000000"/>
                </a:solidFill>
                <a:latin typeface="Open Sans Bold"/>
              </a:rPr>
              <a:t> </a:t>
            </a:r>
            <a:r>
              <a:rPr lang="en-US" sz="3808" dirty="0" smtClean="0">
                <a:solidFill>
                  <a:srgbClr val="000000"/>
                </a:solidFill>
                <a:latin typeface="Open Sans Bold"/>
              </a:rPr>
              <a:t>allemande  </a:t>
            </a:r>
            <a:r>
              <a:rPr lang="en-US" sz="3808" dirty="0" err="1">
                <a:solidFill>
                  <a:srgbClr val="000000"/>
                </a:solidFill>
                <a:latin typeface="Open Sans Bold"/>
              </a:rPr>
              <a:t>fabriquer</a:t>
            </a:r>
            <a:r>
              <a:rPr lang="en-US" sz="3808" dirty="0">
                <a:solidFill>
                  <a:srgbClr val="000000"/>
                </a:solidFill>
                <a:latin typeface="Open Sans Bold"/>
              </a:rPr>
              <a:t> </a:t>
            </a:r>
            <a:r>
              <a:rPr lang="en-US" sz="3808" dirty="0" err="1">
                <a:solidFill>
                  <a:srgbClr val="000000"/>
                </a:solidFill>
                <a:latin typeface="Open Sans Bold"/>
              </a:rPr>
              <a:t>une</a:t>
            </a:r>
            <a:r>
              <a:rPr lang="en-US" sz="3808" dirty="0">
                <a:solidFill>
                  <a:srgbClr val="000000"/>
                </a:solidFill>
                <a:latin typeface="Open Sans Bold"/>
              </a:rPr>
              <a:t> </a:t>
            </a:r>
            <a:r>
              <a:rPr lang="en-US" sz="3808" dirty="0" err="1">
                <a:solidFill>
                  <a:srgbClr val="000000"/>
                </a:solidFill>
                <a:latin typeface="Open Sans Bold"/>
              </a:rPr>
              <a:t>couleur</a:t>
            </a:r>
            <a:r>
              <a:rPr lang="en-US" sz="3808" dirty="0">
                <a:solidFill>
                  <a:srgbClr val="000000"/>
                </a:solidFill>
                <a:latin typeface="Open Sans Bold"/>
              </a:rPr>
              <a:t> </a:t>
            </a:r>
            <a:r>
              <a:rPr lang="en-US" sz="3808" dirty="0" err="1">
                <a:solidFill>
                  <a:srgbClr val="000000"/>
                </a:solidFill>
                <a:latin typeface="Open Sans Bold"/>
              </a:rPr>
              <a:t>verte</a:t>
            </a:r>
            <a:r>
              <a:rPr lang="en-US" sz="3808" dirty="0">
                <a:solidFill>
                  <a:srgbClr val="000000"/>
                </a:solidFill>
                <a:latin typeface="Open Sans Bold"/>
              </a:rPr>
              <a:t> plus </a:t>
            </a:r>
            <a:r>
              <a:rPr lang="en-US" sz="3808" dirty="0" err="1">
                <a:solidFill>
                  <a:srgbClr val="000000"/>
                </a:solidFill>
                <a:latin typeface="Open Sans Bold"/>
              </a:rPr>
              <a:t>brillante</a:t>
            </a:r>
            <a:r>
              <a:rPr lang="en-US" sz="3808" dirty="0">
                <a:solidFill>
                  <a:srgbClr val="000000"/>
                </a:solidFill>
                <a:latin typeface="Open Sans Bold"/>
              </a:rPr>
              <a:t> , </a:t>
            </a:r>
            <a:r>
              <a:rPr lang="en-US" sz="3808" dirty="0" err="1">
                <a:solidFill>
                  <a:srgbClr val="000000"/>
                </a:solidFill>
                <a:latin typeface="Open Sans Bold"/>
              </a:rPr>
              <a:t>cette</a:t>
            </a:r>
            <a:r>
              <a:rPr lang="en-US" sz="3808" dirty="0">
                <a:solidFill>
                  <a:srgbClr val="000000"/>
                </a:solidFill>
                <a:latin typeface="Open Sans Bold"/>
              </a:rPr>
              <a:t> </a:t>
            </a:r>
            <a:r>
              <a:rPr lang="en-US" sz="3808" dirty="0" err="1">
                <a:solidFill>
                  <a:srgbClr val="000000"/>
                </a:solidFill>
                <a:latin typeface="Open Sans Bold"/>
              </a:rPr>
              <a:t>couleur</a:t>
            </a:r>
            <a:r>
              <a:rPr lang="en-US" sz="3808" dirty="0">
                <a:solidFill>
                  <a:srgbClr val="000000"/>
                </a:solidFill>
                <a:latin typeface="Open Sans Bold"/>
              </a:rPr>
              <a:t> </a:t>
            </a:r>
            <a:r>
              <a:rPr lang="en-US" sz="3808" dirty="0" err="1">
                <a:solidFill>
                  <a:srgbClr val="000000"/>
                </a:solidFill>
                <a:latin typeface="Open Sans Bold"/>
              </a:rPr>
              <a:t>fabriquer</a:t>
            </a:r>
            <a:r>
              <a:rPr lang="en-US" sz="3808" dirty="0">
                <a:solidFill>
                  <a:srgbClr val="000000"/>
                </a:solidFill>
                <a:latin typeface="Open Sans Bold"/>
              </a:rPr>
              <a:t> par </a:t>
            </a:r>
            <a:r>
              <a:rPr lang="en-US" sz="3808" dirty="0" err="1">
                <a:solidFill>
                  <a:srgbClr val="000000"/>
                </a:solidFill>
                <a:latin typeface="Open Sans Bold"/>
              </a:rPr>
              <a:t>l'Arsenic</a:t>
            </a:r>
            <a:r>
              <a:rPr lang="en-US" sz="3808" dirty="0">
                <a:solidFill>
                  <a:srgbClr val="000000"/>
                </a:solidFill>
                <a:latin typeface="Open Sans Bold"/>
              </a:rPr>
              <a:t> , </a:t>
            </a:r>
            <a:r>
              <a:rPr lang="en-US" sz="3808" dirty="0" err="1">
                <a:solidFill>
                  <a:srgbClr val="000000"/>
                </a:solidFill>
                <a:latin typeface="Open Sans Bold"/>
              </a:rPr>
              <a:t>Ce</a:t>
            </a:r>
            <a:r>
              <a:rPr lang="en-US" sz="3808" dirty="0">
                <a:solidFill>
                  <a:srgbClr val="000000"/>
                </a:solidFill>
                <a:latin typeface="Open Sans Bold"/>
              </a:rPr>
              <a:t> qui a </a:t>
            </a:r>
            <a:r>
              <a:rPr lang="en-US" sz="3808" dirty="0" err="1">
                <a:solidFill>
                  <a:srgbClr val="000000"/>
                </a:solidFill>
                <a:latin typeface="Open Sans Bold"/>
              </a:rPr>
              <a:t>causé</a:t>
            </a:r>
            <a:r>
              <a:rPr lang="en-US" sz="3808" dirty="0">
                <a:solidFill>
                  <a:srgbClr val="000000"/>
                </a:solidFill>
                <a:latin typeface="Open Sans Bold"/>
              </a:rPr>
              <a:t> beaucoup de </a:t>
            </a:r>
            <a:r>
              <a:rPr lang="en-US" sz="3808" dirty="0" err="1">
                <a:solidFill>
                  <a:srgbClr val="000000"/>
                </a:solidFill>
                <a:latin typeface="Open Sans Bold"/>
              </a:rPr>
              <a:t>problèmes</a:t>
            </a:r>
            <a:r>
              <a:rPr lang="en-US" sz="3808" dirty="0">
                <a:solidFill>
                  <a:srgbClr val="000000"/>
                </a:solidFill>
                <a:latin typeface="Open Sans Bold"/>
              </a:rPr>
              <a:t> de santé</a:t>
            </a:r>
          </a:p>
          <a:p>
            <a:pPr>
              <a:lnSpc>
                <a:spcPts val="5332"/>
              </a:lnSpc>
              <a:spcBef>
                <a:spcPct val="0"/>
              </a:spcBef>
            </a:pPr>
            <a:endParaRPr lang="en-US" sz="3808" dirty="0">
              <a:solidFill>
                <a:srgbClr val="000000"/>
              </a:solidFill>
              <a:latin typeface="Open Sans Bold"/>
            </a:endParaRPr>
          </a:p>
        </p:txBody>
      </p:sp>
      <p:sp>
        <p:nvSpPr>
          <p:cNvPr id="7" name="Freeform 7"/>
          <p:cNvSpPr/>
          <p:nvPr/>
        </p:nvSpPr>
        <p:spPr>
          <a:xfrm rot="-8013436">
            <a:off x="10648745" y="916697"/>
            <a:ext cx="13655520" cy="4940815"/>
          </a:xfrm>
          <a:custGeom>
            <a:avLst/>
            <a:gdLst/>
            <a:ahLst/>
            <a:cxnLst/>
            <a:rect l="l" t="t" r="r" b="b"/>
            <a:pathLst>
              <a:path w="13655520" h="4940815">
                <a:moveTo>
                  <a:pt x="0" y="0"/>
                </a:moveTo>
                <a:lnTo>
                  <a:pt x="13655520" y="0"/>
                </a:lnTo>
                <a:lnTo>
                  <a:pt x="13655520" y="4940815"/>
                </a:lnTo>
                <a:lnTo>
                  <a:pt x="0" y="4940815"/>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588</Words>
  <Application>Microsoft Office PowerPoint</Application>
  <PresentationFormat>Personnalisé</PresentationFormat>
  <Paragraphs>54</Paragraphs>
  <Slides>11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Arial</vt:lpstr>
      <vt:lpstr>Open Sans Bold</vt:lpstr>
      <vt:lpstr>Open Sans Bold Italics</vt:lpstr>
      <vt:lpstr>Poppins Ultra-Bold</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texte de paragraphe</dc:title>
  <cp:lastModifiedBy>Admin</cp:lastModifiedBy>
  <cp:revision>4</cp:revision>
  <dcterms:created xsi:type="dcterms:W3CDTF">2006-08-16T00:00:00Z</dcterms:created>
  <dcterms:modified xsi:type="dcterms:W3CDTF">2024-03-06T16:54:15Z</dcterms:modified>
  <dc:identifier>DAF9sQuTG5I</dc:identifier>
</cp:coreProperties>
</file>