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279A44-52F3-4543-AADD-AA7DB97AE7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9FAFBBF-30C9-4E42-8142-340C604BE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7F1ED29-E784-4A5D-A165-A61A7A9FD182}"/>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7192DBEF-6F74-4B4C-9D70-E88CD9DEF3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116DED0-7CC1-4F21-8536-08339F1AD055}"/>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3839103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1D53D0-CDF0-4AD9-ABDE-D13F66E5E83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9C2BF9C-C1E8-4C96-90B9-7EF31E334CA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8F6817E-FD85-4D29-885E-E658B3E3A234}"/>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A33A4BA7-34B7-4497-ABC9-CE4D921DC5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DC6985B-C5AB-4BAA-AA45-06AC433C4342}"/>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873702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DDC7A21-8559-4E03-ADA0-C2B1626A948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D7B04CD-545B-4228-8B35-B43184658D3C}"/>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F44CFC-22E6-45AB-A0D1-DC341DD6B3F0}"/>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CF7E58D6-6EC3-408B-8189-3B0E45CD63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D6FB55E-F80A-4CAD-94AC-C3F2CE65110F}"/>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3562157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D79C3-F219-4B42-A1CE-7653D8531EF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AF6B9CE-7C2D-490D-9864-7DCD1DBFB80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F13678-D763-4B6D-894E-2D33D79FA7EC}"/>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105DB564-CD5E-49B9-98ED-4095D0C52C3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AF012E-AF96-4573-BACF-AC4F6DE3DA91}"/>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166798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83B4E-1D34-433F-85B7-D82C9003AE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98D1815-4493-45DB-B348-33266D421D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DCEE7D82-4E12-459E-9D4F-0820A0F9DC9C}"/>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A7E90A1C-6B26-48DA-A7EE-5B4159EE05D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297A8A-B675-40B2-A0E4-B9A035315746}"/>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317537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E4423-CF6F-4C36-AB90-11F487B6D31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A30FFE8-1894-460A-997D-CF529ABD01E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9DB8463-C03A-46C2-A875-53CE142B23D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BECCE91-FA1C-4AA8-85D2-37C5935B2E05}"/>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EC8C8B9E-C082-4C23-8CF6-FB337DB3988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0B9D75-3B06-49D6-8454-6D5AEEBBDE92}"/>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135573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A741A-58E6-4980-8903-5491113720B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202BBA2-0C74-4253-9C55-12EDA28CE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BA69C36-1B77-40E4-998C-1A7E100B2265}"/>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0CD493-79B8-4DBD-B159-BDD75D399A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E535F31A-93AE-47C3-B35B-6A0BC0DABF3F}"/>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6A4892D-FA93-4745-A869-84A5E189332B}"/>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8" name="Espace réservé du pied de page 7">
            <a:extLst>
              <a:ext uri="{FF2B5EF4-FFF2-40B4-BE49-F238E27FC236}">
                <a16:creationId xmlns:a16="http://schemas.microsoft.com/office/drawing/2014/main" id="{A99FE75C-228C-403A-8537-166B92B3D72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6DB4998-B7B2-4A84-B078-83654A00F4C0}"/>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391568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81D3AF-4A3E-4642-B42F-9CE0D696A9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A3A41A5-49B8-4875-A7F1-00B371AF506D}"/>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4" name="Espace réservé du pied de page 3">
            <a:extLst>
              <a:ext uri="{FF2B5EF4-FFF2-40B4-BE49-F238E27FC236}">
                <a16:creationId xmlns:a16="http://schemas.microsoft.com/office/drawing/2014/main" id="{C8C578AE-A0F4-4753-95C8-B7B0D282E4E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27D9329-485C-42CC-AA88-A033BAF2FEA5}"/>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307212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1C01669-FF4D-482B-9E89-A2AEA040AC48}"/>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3" name="Espace réservé du pied de page 2">
            <a:extLst>
              <a:ext uri="{FF2B5EF4-FFF2-40B4-BE49-F238E27FC236}">
                <a16:creationId xmlns:a16="http://schemas.microsoft.com/office/drawing/2014/main" id="{0156222C-0303-466B-A7A6-4117F129735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24AB3D5-DE59-4DBA-9E07-ED9571D26FB5}"/>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141019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1725F1-674C-4504-997B-76B943EBD3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0987D4C-7E1E-43C2-B5FE-48F5AB2BA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A9963440-1ABC-42F0-ACFC-78D2981935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4052B830-69AF-4534-A3D6-B1F9FA2FD0DB}"/>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2CA03216-2A53-4A16-AB6C-254AD60FA75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F2683FB-5F72-4523-8D70-2EBCC9DB52E9}"/>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44072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58B277-D434-4A9F-8CC2-C35F7784D30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555F4BE-77B1-49EA-A69B-4DDC9C1D5E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FD89B2C-7208-4095-B3A2-B39799954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EF43CF6-FD0D-4F25-8130-B1D1121ABEF2}"/>
              </a:ext>
            </a:extLst>
          </p:cNvPr>
          <p:cNvSpPr>
            <a:spLocks noGrp="1"/>
          </p:cNvSpPr>
          <p:nvPr>
            <p:ph type="dt" sz="half" idx="10"/>
          </p:nvPr>
        </p:nvSpPr>
        <p:spPr/>
        <p:txBody>
          <a:bodyPr/>
          <a:lstStyle/>
          <a:p>
            <a:fld id="{0445C0B0-D8E7-46EE-ACD5-4389010EEC11}" type="datetimeFigureOut">
              <a:rPr lang="fr-FR" smtClean="0"/>
              <a:t>19/02/2024</a:t>
            </a:fld>
            <a:endParaRPr lang="fr-FR"/>
          </a:p>
        </p:txBody>
      </p:sp>
      <p:sp>
        <p:nvSpPr>
          <p:cNvPr id="6" name="Espace réservé du pied de page 5">
            <a:extLst>
              <a:ext uri="{FF2B5EF4-FFF2-40B4-BE49-F238E27FC236}">
                <a16:creationId xmlns:a16="http://schemas.microsoft.com/office/drawing/2014/main" id="{CA561347-8D88-45CE-80B6-8418F0A3CC4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943E2C-CCB2-4A86-BFD7-489051D71999}"/>
              </a:ext>
            </a:extLst>
          </p:cNvPr>
          <p:cNvSpPr>
            <a:spLocks noGrp="1"/>
          </p:cNvSpPr>
          <p:nvPr>
            <p:ph type="sldNum" sz="quarter" idx="12"/>
          </p:nvPr>
        </p:nvSpPr>
        <p:spPr/>
        <p:txBody>
          <a:bodyPr/>
          <a:lstStyle/>
          <a:p>
            <a:fld id="{F3BB748A-DC46-4D70-9273-463ECD165089}" type="slidenum">
              <a:rPr lang="fr-FR" smtClean="0"/>
              <a:t>‹N°›</a:t>
            </a:fld>
            <a:endParaRPr lang="fr-FR"/>
          </a:p>
        </p:txBody>
      </p:sp>
    </p:spTree>
    <p:extLst>
      <p:ext uri="{BB962C8B-B14F-4D97-AF65-F5344CB8AC3E}">
        <p14:creationId xmlns:p14="http://schemas.microsoft.com/office/powerpoint/2010/main" val="2763712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F20C811-0113-44CD-97B1-4966ADE67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14EECB2-3CCD-4401-BCF2-D6CEF6EFB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9F99D3-4742-4CF7-A68E-E35E15534E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5C0B0-D8E7-46EE-ACD5-4389010EEC11}" type="datetimeFigureOut">
              <a:rPr lang="fr-FR" smtClean="0"/>
              <a:t>19/02/2024</a:t>
            </a:fld>
            <a:endParaRPr lang="fr-FR"/>
          </a:p>
        </p:txBody>
      </p:sp>
      <p:sp>
        <p:nvSpPr>
          <p:cNvPr id="5" name="Espace réservé du pied de page 4">
            <a:extLst>
              <a:ext uri="{FF2B5EF4-FFF2-40B4-BE49-F238E27FC236}">
                <a16:creationId xmlns:a16="http://schemas.microsoft.com/office/drawing/2014/main" id="{A509E7AD-E12B-4EB6-B728-BC64A6794B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921706-B111-45A9-A2C3-42A9367653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B748A-DC46-4D70-9273-463ECD165089}" type="slidenum">
              <a:rPr lang="fr-FR" smtClean="0"/>
              <a:t>‹N°›</a:t>
            </a:fld>
            <a:endParaRPr lang="fr-FR"/>
          </a:p>
        </p:txBody>
      </p:sp>
    </p:spTree>
    <p:extLst>
      <p:ext uri="{BB962C8B-B14F-4D97-AF65-F5344CB8AC3E}">
        <p14:creationId xmlns:p14="http://schemas.microsoft.com/office/powerpoint/2010/main" val="167357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F722B2B-3122-4B90-A852-3D64A08BBFD3}"/>
              </a:ext>
            </a:extLst>
          </p:cNvPr>
          <p:cNvSpPr>
            <a:spLocks noGrp="1"/>
          </p:cNvSpPr>
          <p:nvPr>
            <p:ph type="subTitle" idx="1"/>
          </p:nvPr>
        </p:nvSpPr>
        <p:spPr>
          <a:xfrm>
            <a:off x="198783" y="212035"/>
            <a:ext cx="11741425" cy="6188765"/>
          </a:xfrm>
        </p:spPr>
        <p:txBody>
          <a:bodyPr>
            <a:normAutofit/>
          </a:bodyPr>
          <a:lstStyle/>
          <a:p>
            <a:pPr>
              <a:lnSpc>
                <a:spcPct val="200000"/>
              </a:lnSpc>
            </a:pPr>
            <a:endParaRPr lang="fr-FR" b="1" dirty="0">
              <a:latin typeface="Times New Roman" panose="02020603050405020304" pitchFamily="18" charset="0"/>
              <a:cs typeface="Times New Roman" panose="02020603050405020304" pitchFamily="18" charset="0"/>
            </a:endParaRPr>
          </a:p>
        </p:txBody>
      </p:sp>
      <p:pic>
        <p:nvPicPr>
          <p:cNvPr id="2" name="Image 1">
            <a:extLst>
              <a:ext uri="{FF2B5EF4-FFF2-40B4-BE49-F238E27FC236}">
                <a16:creationId xmlns:a16="http://schemas.microsoft.com/office/drawing/2014/main" id="{72784E15-4C97-49A7-8BDC-2EF918ABFC53}"/>
              </a:ext>
            </a:extLst>
          </p:cNvPr>
          <p:cNvPicPr>
            <a:picLocks noChangeAspect="1"/>
          </p:cNvPicPr>
          <p:nvPr/>
        </p:nvPicPr>
        <p:blipFill>
          <a:blip r:embed="rId2"/>
          <a:stretch>
            <a:fillRect/>
          </a:stretch>
        </p:blipFill>
        <p:spPr>
          <a:xfrm>
            <a:off x="304801" y="334617"/>
            <a:ext cx="11688416" cy="6188765"/>
          </a:xfrm>
          <a:prstGeom prst="rect">
            <a:avLst/>
          </a:prstGeom>
        </p:spPr>
      </p:pic>
      <p:sp>
        <p:nvSpPr>
          <p:cNvPr id="4" name="Rectangle 3">
            <a:extLst>
              <a:ext uri="{FF2B5EF4-FFF2-40B4-BE49-F238E27FC236}">
                <a16:creationId xmlns:a16="http://schemas.microsoft.com/office/drawing/2014/main" id="{5AAE7F69-8BC5-4F9B-AC0E-4E22E264EC6C}"/>
              </a:ext>
            </a:extLst>
          </p:cNvPr>
          <p:cNvSpPr/>
          <p:nvPr/>
        </p:nvSpPr>
        <p:spPr>
          <a:xfrm>
            <a:off x="3935896" y="1319385"/>
            <a:ext cx="6096000" cy="3785652"/>
          </a:xfrm>
          <a:prstGeom prst="rect">
            <a:avLst/>
          </a:prstGeom>
        </p:spPr>
        <p:txBody>
          <a:bodyPr>
            <a:spAutoFit/>
          </a:bodyPr>
          <a:lstStyle/>
          <a:p>
            <a:pPr algn="ctr">
              <a:lnSpc>
                <a:spcPct val="200000"/>
              </a:lnSpc>
            </a:pPr>
            <a:r>
              <a:rPr lang="fr-FR" sz="4000" b="1" dirty="0">
                <a:latin typeface="Times New Roman" panose="02020603050405020304" pitchFamily="18" charset="0"/>
                <a:cs typeface="Times New Roman" panose="02020603050405020304" pitchFamily="18" charset="0"/>
              </a:rPr>
              <a:t>Module Botanique </a:t>
            </a:r>
          </a:p>
          <a:p>
            <a:pPr algn="ctr">
              <a:lnSpc>
                <a:spcPct val="200000"/>
              </a:lnSpc>
            </a:pPr>
            <a:r>
              <a:rPr lang="fr-FR" sz="4000" b="1" dirty="0">
                <a:latin typeface="Times New Roman" panose="02020603050405020304" pitchFamily="18" charset="0"/>
                <a:cs typeface="Times New Roman" panose="02020603050405020304" pitchFamily="18" charset="0"/>
              </a:rPr>
              <a:t>Chapitre IV</a:t>
            </a:r>
          </a:p>
          <a:p>
            <a:pPr algn="ctr">
              <a:lnSpc>
                <a:spcPct val="200000"/>
              </a:lnSpc>
            </a:pPr>
            <a:r>
              <a:rPr lang="fr-FR" sz="4000" b="1" dirty="0">
                <a:latin typeface="Times New Roman" panose="02020603050405020304" pitchFamily="18" charset="0"/>
                <a:cs typeface="Times New Roman" panose="02020603050405020304" pitchFamily="18" charset="0"/>
              </a:rPr>
              <a:t>Les Lichens  </a:t>
            </a:r>
          </a:p>
        </p:txBody>
      </p:sp>
      <p:sp>
        <p:nvSpPr>
          <p:cNvPr id="5" name="Rectangle 4">
            <a:extLst>
              <a:ext uri="{FF2B5EF4-FFF2-40B4-BE49-F238E27FC236}">
                <a16:creationId xmlns:a16="http://schemas.microsoft.com/office/drawing/2014/main" id="{4C8EEE66-BAA7-4592-8931-C66712D348C1}"/>
              </a:ext>
            </a:extLst>
          </p:cNvPr>
          <p:cNvSpPr/>
          <p:nvPr/>
        </p:nvSpPr>
        <p:spPr>
          <a:xfrm>
            <a:off x="7918532" y="5383586"/>
            <a:ext cx="3564117" cy="369332"/>
          </a:xfrm>
          <a:prstGeom prst="rect">
            <a:avLst/>
          </a:prstGeom>
        </p:spPr>
        <p:txBody>
          <a:bodyPr wrap="none">
            <a:spAutoFit/>
          </a:bodyPr>
          <a:lstStyle/>
          <a:p>
            <a:r>
              <a:rPr lang="fr-FR" b="1" dirty="0">
                <a:latin typeface="Times New Roman" panose="02020603050405020304" pitchFamily="18" charset="0"/>
                <a:ea typeface="Times New Roman" panose="02020603050405020304" pitchFamily="18" charset="0"/>
                <a:cs typeface="Times New Roman" panose="02020603050405020304" pitchFamily="18" charset="0"/>
              </a:rPr>
              <a:t>réaliser par Mr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Fateh</a:t>
            </a:r>
            <a:endParaRPr lang="fr-FR" dirty="0"/>
          </a:p>
        </p:txBody>
      </p:sp>
    </p:spTree>
    <p:extLst>
      <p:ext uri="{BB962C8B-B14F-4D97-AF65-F5344CB8AC3E}">
        <p14:creationId xmlns:p14="http://schemas.microsoft.com/office/powerpoint/2010/main" val="2862501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0E6AA2-F59D-499A-9AE2-DA17F91486C0}"/>
              </a:ext>
            </a:extLst>
          </p:cNvPr>
          <p:cNvSpPr>
            <a:spLocks noGrp="1"/>
          </p:cNvSpPr>
          <p:nvPr>
            <p:ph idx="1"/>
          </p:nvPr>
        </p:nvSpPr>
        <p:spPr>
          <a:xfrm>
            <a:off x="838200" y="768626"/>
            <a:ext cx="10515600" cy="5552661"/>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III.2.Thalles secs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Les thalles secs sont beaucoup plus fréquents que les thalles gélatineux. Les cellules vertes de l'algue sont emprisonnées dans les hyphes du champignon. Le thalle se présente sous forme d'écailles, de croûtes, de filaments.</a:t>
            </a:r>
          </a:p>
        </p:txBody>
      </p:sp>
      <p:pic>
        <p:nvPicPr>
          <p:cNvPr id="4" name="Image 3">
            <a:extLst>
              <a:ext uri="{FF2B5EF4-FFF2-40B4-BE49-F238E27FC236}">
                <a16:creationId xmlns:a16="http://schemas.microsoft.com/office/drawing/2014/main" id="{80F83A4C-3958-4483-BD47-A5C0DBD4F2DA}"/>
              </a:ext>
            </a:extLst>
          </p:cNvPr>
          <p:cNvPicPr>
            <a:picLocks noChangeAspect="1"/>
          </p:cNvPicPr>
          <p:nvPr/>
        </p:nvPicPr>
        <p:blipFill>
          <a:blip r:embed="rId2"/>
          <a:stretch>
            <a:fillRect/>
          </a:stretch>
        </p:blipFill>
        <p:spPr>
          <a:xfrm>
            <a:off x="1015448" y="2237340"/>
            <a:ext cx="10161103" cy="3939623"/>
          </a:xfrm>
          <a:prstGeom prst="rect">
            <a:avLst/>
          </a:prstGeom>
        </p:spPr>
      </p:pic>
    </p:spTree>
    <p:extLst>
      <p:ext uri="{BB962C8B-B14F-4D97-AF65-F5344CB8AC3E}">
        <p14:creationId xmlns:p14="http://schemas.microsoft.com/office/powerpoint/2010/main" val="406724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47EF455-9C46-47F4-8D29-E9CBB9629DF5}"/>
              </a:ext>
            </a:extLst>
          </p:cNvPr>
          <p:cNvSpPr>
            <a:spLocks noGrp="1"/>
          </p:cNvSpPr>
          <p:nvPr>
            <p:ph idx="1"/>
          </p:nvPr>
        </p:nvSpPr>
        <p:spPr>
          <a:xfrm>
            <a:off x="838200" y="503583"/>
            <a:ext cx="11009243" cy="6241774"/>
          </a:xfrm>
        </p:spPr>
        <p:txBody>
          <a:bodyPr/>
          <a:lstStyle/>
          <a:p>
            <a:pPr marL="0" indent="0">
              <a:lnSpc>
                <a:spcPct val="150000"/>
              </a:lnSpc>
              <a:buNone/>
            </a:pPr>
            <a:r>
              <a:rPr lang="fr-FR" sz="2000" dirty="0">
                <a:latin typeface="Times New Roman" panose="02020603050405020304" pitchFamily="18" charset="0"/>
                <a:cs typeface="Times New Roman" panose="02020603050405020304" pitchFamily="18" charset="0"/>
              </a:rPr>
              <a:t>Les lichens peuvent être classés en plusieurs groupes morphologiques en raison des différences d'apparence du thalle.</a:t>
            </a:r>
          </a:p>
          <a:p>
            <a:pPr>
              <a:lnSpc>
                <a:spcPct val="150000"/>
              </a:lnSpc>
              <a:buFont typeface="Wingdings" panose="05000000000000000000" pitchFamily="2" charset="2"/>
              <a:buChar char="v"/>
            </a:pPr>
            <a:r>
              <a:rPr lang="fr-FR" sz="1800" b="1" dirty="0">
                <a:latin typeface="Times New Roman" panose="02020603050405020304" pitchFamily="18" charset="0"/>
                <a:cs typeface="Times New Roman" panose="02020603050405020304" pitchFamily="18" charset="0"/>
              </a:rPr>
              <a:t>Thalles lépreux </a:t>
            </a:r>
            <a:r>
              <a:rPr lang="fr-FR" sz="1800" dirty="0">
                <a:latin typeface="Times New Roman" panose="02020603050405020304" pitchFamily="18" charset="0"/>
                <a:cs typeface="Times New Roman" panose="02020603050405020304" pitchFamily="18" charset="0"/>
              </a:rPr>
              <a:t>: </a:t>
            </a:r>
            <a:r>
              <a:rPr lang="fr-FR" sz="1800" dirty="0"/>
              <a:t>combinaison de granules composés d'un peloton d'hyphes et de quelques cellules d'algues (comme </a:t>
            </a:r>
            <a:r>
              <a:rPr lang="fr-FR" sz="1800" dirty="0" err="1"/>
              <a:t>Lepraria</a:t>
            </a:r>
            <a:r>
              <a:rPr lang="fr-FR" sz="1800" dirty="0"/>
              <a:t>, </a:t>
            </a:r>
            <a:r>
              <a:rPr lang="fr-FR" sz="1800" dirty="0" err="1"/>
              <a:t>Chrysothrix</a:t>
            </a:r>
            <a:r>
              <a:rPr lang="fr-FR" sz="1800" dirty="0"/>
              <a:t> </a:t>
            </a:r>
            <a:r>
              <a:rPr lang="fr-FR" sz="1800" dirty="0" err="1"/>
              <a:t>candelaris</a:t>
            </a:r>
            <a:r>
              <a:rPr lang="fr-FR" sz="1800" dirty="0"/>
              <a:t>).</a:t>
            </a:r>
            <a:endParaRPr lang="fr-FR" sz="1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E804D04C-C174-4C12-A9FC-75407E957014}"/>
              </a:ext>
            </a:extLst>
          </p:cNvPr>
          <p:cNvPicPr>
            <a:picLocks noChangeAspect="1"/>
          </p:cNvPicPr>
          <p:nvPr/>
        </p:nvPicPr>
        <p:blipFill>
          <a:blip r:embed="rId2"/>
          <a:stretch>
            <a:fillRect/>
          </a:stretch>
        </p:blipFill>
        <p:spPr>
          <a:xfrm>
            <a:off x="1020417" y="2584175"/>
            <a:ext cx="10333383" cy="3538330"/>
          </a:xfrm>
          <a:prstGeom prst="rect">
            <a:avLst/>
          </a:prstGeom>
        </p:spPr>
      </p:pic>
    </p:spTree>
    <p:extLst>
      <p:ext uri="{BB962C8B-B14F-4D97-AF65-F5344CB8AC3E}">
        <p14:creationId xmlns:p14="http://schemas.microsoft.com/office/powerpoint/2010/main" val="4063593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F2373E-DCCB-48D7-B9AA-9896DEB24FDB}"/>
              </a:ext>
            </a:extLst>
          </p:cNvPr>
          <p:cNvSpPr>
            <a:spLocks noGrp="1"/>
          </p:cNvSpPr>
          <p:nvPr>
            <p:ph idx="1"/>
          </p:nvPr>
        </p:nvSpPr>
        <p:spPr>
          <a:xfrm>
            <a:off x="477078" y="1825625"/>
            <a:ext cx="10876722" cy="4614932"/>
          </a:xfrm>
        </p:spPr>
        <p:txBody>
          <a:bodyPr>
            <a:normAutofit/>
          </a:bodyPr>
          <a:lstStyle/>
          <a:p>
            <a:pPr>
              <a:buFont typeface="Wingdings" panose="05000000000000000000" pitchFamily="2" charset="2"/>
              <a:buChar char="v"/>
            </a:pPr>
            <a:r>
              <a:rPr lang="fr-FR" sz="2000" b="1" dirty="0">
                <a:latin typeface="Times New Roman" panose="02020603050405020304" pitchFamily="18" charset="0"/>
                <a:cs typeface="Times New Roman" panose="02020603050405020304" pitchFamily="18" charset="0"/>
              </a:rPr>
              <a:t>Les thalles </a:t>
            </a:r>
            <a:r>
              <a:rPr lang="fr-FR" sz="2000" b="1" dirty="0" err="1">
                <a:latin typeface="Times New Roman" panose="02020603050405020304" pitchFamily="18" charset="0"/>
                <a:cs typeface="Times New Roman" panose="02020603050405020304" pitchFamily="18" charset="0"/>
              </a:rPr>
              <a:t>encroûtants</a:t>
            </a:r>
            <a:r>
              <a:rPr lang="fr-FR" sz="2000" b="1" dirty="0">
                <a:latin typeface="Times New Roman" panose="02020603050405020304" pitchFamily="18" charset="0"/>
                <a:cs typeface="Times New Roman" panose="02020603050405020304" pitchFamily="18" charset="0"/>
              </a:rPr>
              <a:t> ou crustacés : </a:t>
            </a:r>
            <a:r>
              <a:rPr lang="fr-FR" sz="1800" dirty="0">
                <a:latin typeface="Times New Roman" panose="02020603050405020304" pitchFamily="18" charset="0"/>
                <a:cs typeface="Times New Roman" panose="02020603050405020304" pitchFamily="18" charset="0"/>
              </a:rPr>
              <a:t>ont la capacité de former une croûte peu épaisse qui s'accroche solidement au substrat </a:t>
            </a:r>
            <a:r>
              <a:rPr lang="fr-FR" sz="1800" dirty="0"/>
              <a:t>, comme la Lecanora.</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F7B076DF-BC18-4650-B421-07527F36E7E6}"/>
              </a:ext>
            </a:extLst>
          </p:cNvPr>
          <p:cNvPicPr>
            <a:picLocks noChangeAspect="1"/>
          </p:cNvPicPr>
          <p:nvPr/>
        </p:nvPicPr>
        <p:blipFill>
          <a:blip r:embed="rId2"/>
          <a:stretch>
            <a:fillRect/>
          </a:stretch>
        </p:blipFill>
        <p:spPr>
          <a:xfrm>
            <a:off x="993912" y="2663687"/>
            <a:ext cx="10144539" cy="3522800"/>
          </a:xfrm>
          <a:prstGeom prst="rect">
            <a:avLst/>
          </a:prstGeom>
        </p:spPr>
      </p:pic>
    </p:spTree>
    <p:extLst>
      <p:ext uri="{BB962C8B-B14F-4D97-AF65-F5344CB8AC3E}">
        <p14:creationId xmlns:p14="http://schemas.microsoft.com/office/powerpoint/2010/main" val="2217896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3F8FE2E-9313-412D-AED0-30904B3DC767}"/>
              </a:ext>
            </a:extLst>
          </p:cNvPr>
          <p:cNvSpPr>
            <a:spLocks noGrp="1"/>
          </p:cNvSpPr>
          <p:nvPr>
            <p:ph idx="1"/>
          </p:nvPr>
        </p:nvSpPr>
        <p:spPr>
          <a:xfrm>
            <a:off x="838200" y="464862"/>
            <a:ext cx="10515600" cy="5712101"/>
          </a:xfrm>
        </p:spPr>
        <p:txBody>
          <a:bodyPr>
            <a:normAutofit/>
          </a:bodyPr>
          <a:lstStyle/>
          <a:p>
            <a:pPr>
              <a:lnSpc>
                <a:spcPct val="150000"/>
              </a:lnSpc>
              <a:buFont typeface="Wingdings" panose="05000000000000000000" pitchFamily="2" charset="2"/>
              <a:buChar char="v"/>
            </a:pPr>
            <a:r>
              <a:rPr lang="fr-FR" sz="2000" b="1" dirty="0">
                <a:latin typeface="Times New Roman" panose="02020603050405020304" pitchFamily="18" charset="0"/>
                <a:cs typeface="Times New Roman" panose="02020603050405020304" pitchFamily="18" charset="0"/>
              </a:rPr>
              <a:t>Les thalles foliacés</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ont un thalle en forme de limbe foliaire plus ou moins lobé avec des filaments appelés </a:t>
            </a:r>
            <a:r>
              <a:rPr lang="fr-FR" sz="1800" dirty="0" err="1">
                <a:latin typeface="Times New Roman" panose="02020603050405020304" pitchFamily="18" charset="0"/>
                <a:cs typeface="Times New Roman" panose="02020603050405020304" pitchFamily="18" charset="0"/>
              </a:rPr>
              <a:t>rhizines</a:t>
            </a:r>
            <a:r>
              <a:rPr lang="fr-FR" sz="1800" dirty="0">
                <a:latin typeface="Times New Roman" panose="02020603050405020304" pitchFamily="18" charset="0"/>
                <a:cs typeface="Times New Roman" panose="02020603050405020304" pitchFamily="18" charset="0"/>
              </a:rPr>
              <a:t> qui lui permettent de s'attacher au substrat. Ils se détachent facilement de leur support ,comme Parmelia et Xanthoria</a:t>
            </a:r>
            <a:br>
              <a:rPr lang="fr-FR" sz="1800" dirty="0"/>
            </a:b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C4E72277-E20D-4A6B-A1A5-580DC1D9EB66}"/>
              </a:ext>
            </a:extLst>
          </p:cNvPr>
          <p:cNvPicPr>
            <a:picLocks noChangeAspect="1"/>
          </p:cNvPicPr>
          <p:nvPr/>
        </p:nvPicPr>
        <p:blipFill>
          <a:blip r:embed="rId2"/>
          <a:stretch>
            <a:fillRect/>
          </a:stretch>
        </p:blipFill>
        <p:spPr>
          <a:xfrm>
            <a:off x="6096000" y="1876942"/>
            <a:ext cx="4924425" cy="2887939"/>
          </a:xfrm>
          <a:prstGeom prst="rect">
            <a:avLst/>
          </a:prstGeom>
        </p:spPr>
      </p:pic>
      <p:pic>
        <p:nvPicPr>
          <p:cNvPr id="5" name="Image 4">
            <a:extLst>
              <a:ext uri="{FF2B5EF4-FFF2-40B4-BE49-F238E27FC236}">
                <a16:creationId xmlns:a16="http://schemas.microsoft.com/office/drawing/2014/main" id="{807E9533-692A-4C01-BB74-72E8667BEB5C}"/>
              </a:ext>
            </a:extLst>
          </p:cNvPr>
          <p:cNvPicPr>
            <a:picLocks noChangeAspect="1"/>
          </p:cNvPicPr>
          <p:nvPr/>
        </p:nvPicPr>
        <p:blipFill>
          <a:blip r:embed="rId3"/>
          <a:stretch>
            <a:fillRect/>
          </a:stretch>
        </p:blipFill>
        <p:spPr>
          <a:xfrm>
            <a:off x="970100" y="1928602"/>
            <a:ext cx="4924425" cy="2887939"/>
          </a:xfrm>
          <a:prstGeom prst="rect">
            <a:avLst/>
          </a:prstGeom>
        </p:spPr>
      </p:pic>
      <p:sp>
        <p:nvSpPr>
          <p:cNvPr id="8" name="Rectangle 7">
            <a:extLst>
              <a:ext uri="{FF2B5EF4-FFF2-40B4-BE49-F238E27FC236}">
                <a16:creationId xmlns:a16="http://schemas.microsoft.com/office/drawing/2014/main" id="{348CE26D-43B6-4311-ADA4-3C9DA5FF116A}"/>
              </a:ext>
            </a:extLst>
          </p:cNvPr>
          <p:cNvSpPr/>
          <p:nvPr/>
        </p:nvSpPr>
        <p:spPr>
          <a:xfrm>
            <a:off x="838200" y="5296697"/>
            <a:ext cx="10647500" cy="400110"/>
          </a:xfrm>
          <a:prstGeom prst="rect">
            <a:avLst/>
          </a:prstGeom>
        </p:spPr>
        <p:txBody>
          <a:bodyPr wrap="square">
            <a:spAutoFit/>
          </a:bodyPr>
          <a:lstStyle/>
          <a:p>
            <a:r>
              <a:rPr lang="fr-FR" sz="2000" b="1" dirty="0">
                <a:solidFill>
                  <a:prstClr val="black"/>
                </a:solidFill>
                <a:latin typeface="Times New Roman" panose="02020603050405020304" pitchFamily="18" charset="0"/>
                <a:cs typeface="Times New Roman" panose="02020603050405020304" pitchFamily="18" charset="0"/>
              </a:rPr>
              <a:t>                  Parmelia                                                                                            </a:t>
            </a:r>
            <a:r>
              <a:rPr lang="fr-FR" sz="2000" b="1" dirty="0">
                <a:latin typeface="Times New Roman" panose="02020603050405020304" pitchFamily="18" charset="0"/>
                <a:cs typeface="Times New Roman" panose="02020603050405020304" pitchFamily="18" charset="0"/>
              </a:rPr>
              <a:t>Xanthoria</a:t>
            </a:r>
            <a:r>
              <a:rPr lang="fr-FR" sz="2000" b="1" dirty="0">
                <a:solidFill>
                  <a:prstClr val="black"/>
                </a:solidFill>
                <a:latin typeface="Times New Roman" panose="02020603050405020304" pitchFamily="18" charset="0"/>
                <a:cs typeface="Times New Roman" panose="02020603050405020304" pitchFamily="18" charset="0"/>
              </a:rPr>
              <a:t> </a:t>
            </a:r>
            <a:endParaRPr lang="fr-FR" sz="2000" b="1" dirty="0"/>
          </a:p>
        </p:txBody>
      </p:sp>
    </p:spTree>
    <p:extLst>
      <p:ext uri="{BB962C8B-B14F-4D97-AF65-F5344CB8AC3E}">
        <p14:creationId xmlns:p14="http://schemas.microsoft.com/office/powerpoint/2010/main" val="195730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7CCC31F-AA11-4ACE-8B0C-1E7F7E5F3B13}"/>
              </a:ext>
            </a:extLst>
          </p:cNvPr>
          <p:cNvSpPr>
            <a:spLocks noGrp="1"/>
          </p:cNvSpPr>
          <p:nvPr>
            <p:ph idx="1"/>
          </p:nvPr>
        </p:nvSpPr>
        <p:spPr>
          <a:xfrm>
            <a:off x="838200" y="443327"/>
            <a:ext cx="10515600" cy="5733636"/>
          </a:xfrm>
        </p:spPr>
        <p:txBody>
          <a:bodyPr>
            <a:normAutofit/>
          </a:bodyPr>
          <a:lstStyle/>
          <a:p>
            <a:pPr>
              <a:lnSpc>
                <a:spcPct val="150000"/>
              </a:lnSpc>
              <a:buFont typeface="Wingdings" panose="05000000000000000000" pitchFamily="2" charset="2"/>
              <a:buChar char="v"/>
            </a:pPr>
            <a:r>
              <a:rPr lang="fr-FR" sz="2000" b="1" dirty="0">
                <a:latin typeface="Times New Roman" panose="02020603050405020304" pitchFamily="18" charset="0"/>
                <a:cs typeface="Times New Roman" panose="02020603050405020304" pitchFamily="18" charset="0"/>
              </a:rPr>
              <a:t>Les thalles fruticuleux: </a:t>
            </a:r>
            <a:r>
              <a:rPr lang="fr-FR" sz="1800" dirty="0">
                <a:latin typeface="Times New Roman" panose="02020603050405020304" pitchFamily="18" charset="0"/>
                <a:cs typeface="Times New Roman" panose="02020603050405020304" pitchFamily="18" charset="0"/>
              </a:rPr>
              <a:t>ont une forme arborescente plus ou moins ramifiée et une section ronde ou </a:t>
            </a:r>
            <a:r>
              <a:rPr lang="fr-FR" sz="1800" dirty="0" err="1">
                <a:latin typeface="Times New Roman" panose="02020603050405020304" pitchFamily="18" charset="0"/>
                <a:cs typeface="Times New Roman" panose="02020603050405020304" pitchFamily="18" charset="0"/>
              </a:rPr>
              <a:t>ap</a:t>
            </a:r>
            <a:r>
              <a:rPr lang="fr-FR" sz="1800" dirty="0">
                <a:latin typeface="Times New Roman" panose="02020603050405020304" pitchFamily="18" charset="0"/>
                <a:cs typeface="Times New Roman" panose="02020603050405020304" pitchFamily="18" charset="0"/>
              </a:rPr>
              <a:t> </a:t>
            </a:r>
            <a:r>
              <a:rPr lang="fr-FR" sz="1800" dirty="0" err="1">
                <a:latin typeface="Times New Roman" panose="02020603050405020304" pitchFamily="18" charset="0"/>
                <a:cs typeface="Times New Roman" panose="02020603050405020304" pitchFamily="18" charset="0"/>
              </a:rPr>
              <a:t>latie</a:t>
            </a:r>
            <a:r>
              <a:rPr lang="fr-FR" sz="1800" dirty="0">
                <a:latin typeface="Times New Roman" panose="02020603050405020304" pitchFamily="18" charset="0"/>
                <a:cs typeface="Times New Roman" panose="02020603050405020304" pitchFamily="18" charset="0"/>
              </a:rPr>
              <a:t>. Ils sont fixés en un seul endroit par une base étroite à un support, exemples : </a:t>
            </a:r>
            <a:r>
              <a:rPr lang="fr-FR" sz="1800" i="1" dirty="0">
                <a:latin typeface="Times New Roman" panose="02020603050405020304" pitchFamily="18" charset="0"/>
                <a:cs typeface="Times New Roman" panose="02020603050405020304" pitchFamily="18" charset="0"/>
              </a:rPr>
              <a:t>Usnea, Ramalina</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02D4B5B2-2AFC-4525-B132-67EF608CA1B0}"/>
              </a:ext>
            </a:extLst>
          </p:cNvPr>
          <p:cNvPicPr>
            <a:picLocks noChangeAspect="1"/>
          </p:cNvPicPr>
          <p:nvPr/>
        </p:nvPicPr>
        <p:blipFill>
          <a:blip r:embed="rId2"/>
          <a:stretch>
            <a:fillRect/>
          </a:stretch>
        </p:blipFill>
        <p:spPr>
          <a:xfrm>
            <a:off x="1191867" y="1728788"/>
            <a:ext cx="4533900" cy="3201022"/>
          </a:xfrm>
          <a:prstGeom prst="rect">
            <a:avLst/>
          </a:prstGeom>
        </p:spPr>
      </p:pic>
      <p:pic>
        <p:nvPicPr>
          <p:cNvPr id="5" name="Image 4">
            <a:extLst>
              <a:ext uri="{FF2B5EF4-FFF2-40B4-BE49-F238E27FC236}">
                <a16:creationId xmlns:a16="http://schemas.microsoft.com/office/drawing/2014/main" id="{8F65C2F0-5233-46CA-A02F-D978A3BCBF2F}"/>
              </a:ext>
            </a:extLst>
          </p:cNvPr>
          <p:cNvPicPr>
            <a:picLocks noChangeAspect="1"/>
          </p:cNvPicPr>
          <p:nvPr/>
        </p:nvPicPr>
        <p:blipFill>
          <a:blip r:embed="rId3"/>
          <a:stretch>
            <a:fillRect/>
          </a:stretch>
        </p:blipFill>
        <p:spPr>
          <a:xfrm>
            <a:off x="6015658" y="1728788"/>
            <a:ext cx="5048250" cy="3201022"/>
          </a:xfrm>
          <a:prstGeom prst="rect">
            <a:avLst/>
          </a:prstGeom>
        </p:spPr>
      </p:pic>
      <p:sp>
        <p:nvSpPr>
          <p:cNvPr id="6" name="Rectangle 5">
            <a:extLst>
              <a:ext uri="{FF2B5EF4-FFF2-40B4-BE49-F238E27FC236}">
                <a16:creationId xmlns:a16="http://schemas.microsoft.com/office/drawing/2014/main" id="{201D85EB-D2A5-4CF9-8EBF-308CE32DC5DA}"/>
              </a:ext>
            </a:extLst>
          </p:cNvPr>
          <p:cNvSpPr/>
          <p:nvPr/>
        </p:nvSpPr>
        <p:spPr>
          <a:xfrm>
            <a:off x="1325217" y="5368720"/>
            <a:ext cx="9738691" cy="400110"/>
          </a:xfrm>
          <a:prstGeom prst="rect">
            <a:avLst/>
          </a:prstGeom>
        </p:spPr>
        <p:txBody>
          <a:bodyPr wrap="square">
            <a:spAutoFit/>
          </a:bodyPr>
          <a:lstStyle/>
          <a:p>
            <a:r>
              <a:rPr lang="fr-FR" i="1"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Usnea                                                               Ramalina</a:t>
            </a:r>
            <a:endParaRPr lang="fr-FR" sz="2000" b="1" dirty="0"/>
          </a:p>
        </p:txBody>
      </p:sp>
    </p:spTree>
    <p:extLst>
      <p:ext uri="{BB962C8B-B14F-4D97-AF65-F5344CB8AC3E}">
        <p14:creationId xmlns:p14="http://schemas.microsoft.com/office/powerpoint/2010/main" val="1323278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8A1C75-A7A7-44E7-A285-9F1435039B52}"/>
              </a:ext>
            </a:extLst>
          </p:cNvPr>
          <p:cNvSpPr>
            <a:spLocks noGrp="1"/>
          </p:cNvSpPr>
          <p:nvPr>
            <p:ph idx="1"/>
          </p:nvPr>
        </p:nvSpPr>
        <p:spPr>
          <a:xfrm>
            <a:off x="397565" y="681037"/>
            <a:ext cx="11277600" cy="5495926"/>
          </a:xfrm>
        </p:spPr>
        <p:txBody>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Les lichens </a:t>
            </a:r>
            <a:r>
              <a:rPr lang="fr-FR" sz="2000" b="1" dirty="0" err="1">
                <a:latin typeface="Times New Roman" panose="02020603050405020304" pitchFamily="18" charset="0"/>
                <a:cs typeface="Times New Roman" panose="02020603050405020304" pitchFamily="18" charset="0"/>
              </a:rPr>
              <a:t>squamuleux</a:t>
            </a:r>
            <a:r>
              <a:rPr lang="fr-FR" sz="2000" b="1" dirty="0">
                <a:latin typeface="Times New Roman" panose="02020603050405020304" pitchFamily="18" charset="0"/>
                <a:cs typeface="Times New Roman" panose="02020603050405020304" pitchFamily="18" charset="0"/>
              </a:rPr>
              <a:t> : </a:t>
            </a:r>
            <a:r>
              <a:rPr lang="fr-FR" sz="1800" dirty="0">
                <a:latin typeface="Times New Roman" panose="02020603050405020304" pitchFamily="18" charset="0"/>
                <a:cs typeface="Times New Roman" panose="02020603050405020304" pitchFamily="18" charset="0"/>
              </a:rPr>
              <a:t>sont constitués d'écailles ou de lobes qui adhèrent plus ou moins au substrat mais peuvent facilement s'en détacher. Comme (Psora </a:t>
            </a:r>
            <a:r>
              <a:rPr lang="fr-FR" sz="1800" dirty="0" err="1">
                <a:latin typeface="Times New Roman" panose="02020603050405020304" pitchFamily="18" charset="0"/>
                <a:cs typeface="Times New Roman" panose="02020603050405020304" pitchFamily="18" charset="0"/>
              </a:rPr>
              <a:t>decipiens</a:t>
            </a:r>
            <a:r>
              <a:rPr lang="fr-FR" sz="1800" dirty="0">
                <a:latin typeface="Times New Roman" panose="02020603050405020304" pitchFamily="18" charset="0"/>
                <a:cs typeface="Times New Roman" panose="02020603050405020304" pitchFamily="18" charset="0"/>
              </a:rPr>
              <a:t>)</a:t>
            </a:r>
            <a:br>
              <a:rPr lang="fr-FR" dirty="0"/>
            </a:br>
            <a:endParaRPr lang="fr-FR" dirty="0"/>
          </a:p>
        </p:txBody>
      </p:sp>
      <p:pic>
        <p:nvPicPr>
          <p:cNvPr id="4" name="Image 3">
            <a:extLst>
              <a:ext uri="{FF2B5EF4-FFF2-40B4-BE49-F238E27FC236}">
                <a16:creationId xmlns:a16="http://schemas.microsoft.com/office/drawing/2014/main" id="{F5171B0F-24AF-4BA6-BC0E-65F5F8173AA4}"/>
              </a:ext>
            </a:extLst>
          </p:cNvPr>
          <p:cNvPicPr>
            <a:picLocks noChangeAspect="1"/>
          </p:cNvPicPr>
          <p:nvPr/>
        </p:nvPicPr>
        <p:blipFill>
          <a:blip r:embed="rId2"/>
          <a:stretch>
            <a:fillRect/>
          </a:stretch>
        </p:blipFill>
        <p:spPr>
          <a:xfrm>
            <a:off x="1258956" y="2039799"/>
            <a:ext cx="9554817" cy="3512862"/>
          </a:xfrm>
          <a:prstGeom prst="rect">
            <a:avLst/>
          </a:prstGeom>
        </p:spPr>
      </p:pic>
    </p:spTree>
    <p:extLst>
      <p:ext uri="{BB962C8B-B14F-4D97-AF65-F5344CB8AC3E}">
        <p14:creationId xmlns:p14="http://schemas.microsoft.com/office/powerpoint/2010/main" val="1183853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63EC010-BEBA-425E-A0D2-EEEF890064D9}"/>
              </a:ext>
            </a:extLst>
          </p:cNvPr>
          <p:cNvSpPr>
            <a:spLocks noGrp="1"/>
          </p:cNvSpPr>
          <p:nvPr>
            <p:ph idx="1"/>
          </p:nvPr>
        </p:nvSpPr>
        <p:spPr>
          <a:xfrm>
            <a:off x="838200" y="410817"/>
            <a:ext cx="10515600" cy="5766146"/>
          </a:xfrm>
        </p:spPr>
        <p:txBody>
          <a:bodyPr/>
          <a:lstStyle/>
          <a:p>
            <a:pPr>
              <a:lnSpc>
                <a:spcPct val="150000"/>
              </a:lnSpc>
              <a:buFont typeface="Wingdings" panose="05000000000000000000" pitchFamily="2" charset="2"/>
              <a:buChar char="v"/>
            </a:pPr>
            <a:r>
              <a:rPr lang="fr-FR" sz="2000" b="1" dirty="0">
                <a:latin typeface="Times New Roman" panose="02020603050405020304" pitchFamily="18" charset="0"/>
                <a:cs typeface="Times New Roman" panose="02020603050405020304" pitchFamily="18" charset="0"/>
              </a:rPr>
              <a:t>Les thalles composites ou complexes</a:t>
            </a:r>
            <a:r>
              <a:rPr lang="fr-FR" sz="1800" dirty="0">
                <a:latin typeface="Times New Roman" panose="02020603050405020304" pitchFamily="18" charset="0"/>
                <a:cs typeface="Times New Roman" panose="02020603050405020304" pitchFamily="18" charset="0"/>
              </a:rPr>
              <a:t>: sont caractérisés par un thalle primaire foliacé </a:t>
            </a:r>
            <a:r>
              <a:rPr lang="fr-FR" sz="1800" dirty="0" err="1">
                <a:latin typeface="Times New Roman" panose="02020603050405020304" pitchFamily="18" charset="0"/>
                <a:cs typeface="Times New Roman" panose="02020603050405020304" pitchFamily="18" charset="0"/>
              </a:rPr>
              <a:t>squamuleux</a:t>
            </a:r>
            <a:r>
              <a:rPr lang="fr-FR" sz="1800" dirty="0">
                <a:latin typeface="Times New Roman" panose="02020603050405020304" pitchFamily="18" charset="0"/>
                <a:cs typeface="Times New Roman" panose="02020603050405020304" pitchFamily="18" charset="0"/>
              </a:rPr>
              <a:t> qui reste plus ou moins attaché au substrat, ainsi qu'un thalle secondaire dressé, plus ou moins ramifié, qui a été développé dans un second temps sur le thalle primaire.(exemple Cladonia et Stereocaulon)</a:t>
            </a:r>
            <a:endParaRPr lang="fr-FR" dirty="0"/>
          </a:p>
        </p:txBody>
      </p:sp>
      <p:pic>
        <p:nvPicPr>
          <p:cNvPr id="4" name="Image 3">
            <a:extLst>
              <a:ext uri="{FF2B5EF4-FFF2-40B4-BE49-F238E27FC236}">
                <a16:creationId xmlns:a16="http://schemas.microsoft.com/office/drawing/2014/main" id="{D28848CB-3F40-4987-BF75-B1E4A4833782}"/>
              </a:ext>
            </a:extLst>
          </p:cNvPr>
          <p:cNvPicPr>
            <a:picLocks noChangeAspect="1"/>
          </p:cNvPicPr>
          <p:nvPr/>
        </p:nvPicPr>
        <p:blipFill>
          <a:blip r:embed="rId2"/>
          <a:stretch>
            <a:fillRect/>
          </a:stretch>
        </p:blipFill>
        <p:spPr>
          <a:xfrm>
            <a:off x="1139687" y="1969397"/>
            <a:ext cx="4471404" cy="2600325"/>
          </a:xfrm>
          <a:prstGeom prst="rect">
            <a:avLst/>
          </a:prstGeom>
        </p:spPr>
      </p:pic>
      <p:sp>
        <p:nvSpPr>
          <p:cNvPr id="5" name="Rectangle 4">
            <a:extLst>
              <a:ext uri="{FF2B5EF4-FFF2-40B4-BE49-F238E27FC236}">
                <a16:creationId xmlns:a16="http://schemas.microsoft.com/office/drawing/2014/main" id="{0712B246-40E7-4DE3-B562-8B5CC62116F4}"/>
              </a:ext>
            </a:extLst>
          </p:cNvPr>
          <p:cNvSpPr/>
          <p:nvPr/>
        </p:nvSpPr>
        <p:spPr>
          <a:xfrm>
            <a:off x="734291" y="5133370"/>
            <a:ext cx="10169236" cy="400110"/>
          </a:xfrm>
          <a:prstGeom prst="rect">
            <a:avLst/>
          </a:prstGeom>
        </p:spPr>
        <p:txBody>
          <a:bodyPr wrap="square">
            <a:spAutoFit/>
          </a:bodyPr>
          <a:lstStyle/>
          <a:p>
            <a:r>
              <a:rPr lang="fr-FR" sz="2000" b="1" dirty="0">
                <a:latin typeface="Times New Roman" panose="02020603050405020304" pitchFamily="18" charset="0"/>
                <a:cs typeface="Times New Roman" panose="02020603050405020304" pitchFamily="18" charset="0"/>
              </a:rPr>
              <a:t>                             Cladonia                                                               Stereocaulon </a:t>
            </a:r>
            <a:endParaRPr lang="fr-FR" sz="2000" b="1" dirty="0"/>
          </a:p>
        </p:txBody>
      </p:sp>
      <p:pic>
        <p:nvPicPr>
          <p:cNvPr id="6" name="Image 5">
            <a:extLst>
              <a:ext uri="{FF2B5EF4-FFF2-40B4-BE49-F238E27FC236}">
                <a16:creationId xmlns:a16="http://schemas.microsoft.com/office/drawing/2014/main" id="{E5C29CE6-A081-470A-9357-37684C780E8E}"/>
              </a:ext>
            </a:extLst>
          </p:cNvPr>
          <p:cNvPicPr>
            <a:picLocks noChangeAspect="1"/>
          </p:cNvPicPr>
          <p:nvPr/>
        </p:nvPicPr>
        <p:blipFill>
          <a:blip r:embed="rId3"/>
          <a:stretch>
            <a:fillRect/>
          </a:stretch>
        </p:blipFill>
        <p:spPr>
          <a:xfrm>
            <a:off x="5846618" y="1969397"/>
            <a:ext cx="4874391" cy="2600325"/>
          </a:xfrm>
          <a:prstGeom prst="rect">
            <a:avLst/>
          </a:prstGeom>
        </p:spPr>
      </p:pic>
    </p:spTree>
    <p:extLst>
      <p:ext uri="{BB962C8B-B14F-4D97-AF65-F5344CB8AC3E}">
        <p14:creationId xmlns:p14="http://schemas.microsoft.com/office/powerpoint/2010/main" val="2518851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AECEC77-19BC-448D-BA83-2465CB92C48C}"/>
              </a:ext>
            </a:extLst>
          </p:cNvPr>
          <p:cNvSpPr>
            <a:spLocks noGrp="1"/>
          </p:cNvSpPr>
          <p:nvPr>
            <p:ph idx="1"/>
          </p:nvPr>
        </p:nvSpPr>
        <p:spPr>
          <a:xfrm>
            <a:off x="838200" y="728870"/>
            <a:ext cx="10515600" cy="5724939"/>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IV . Structure Anatomique</a:t>
            </a:r>
          </a:p>
          <a:p>
            <a:pPr marL="0" indent="0">
              <a:buNone/>
            </a:pPr>
            <a:r>
              <a:rPr lang="fr-FR" sz="1800" dirty="0"/>
              <a:t>Les thalles de lichen ont deux structures possibles.</a:t>
            </a:r>
          </a:p>
          <a:p>
            <a:pPr>
              <a:lnSpc>
                <a:spcPct val="150000"/>
              </a:lnSpc>
              <a:buFont typeface="Wingdings" panose="05000000000000000000" pitchFamily="2" charset="2"/>
              <a:buChar char="§"/>
            </a:pPr>
            <a:r>
              <a:rPr lang="fr-FR" sz="1800" b="1" dirty="0">
                <a:latin typeface="Times New Roman" panose="02020603050405020304" pitchFamily="18" charset="0"/>
                <a:cs typeface="Times New Roman" panose="02020603050405020304" pitchFamily="18" charset="0"/>
              </a:rPr>
              <a:t>Le thalle du lichen homéomère: </a:t>
            </a:r>
            <a:r>
              <a:rPr lang="fr-FR" sz="1800" dirty="0">
                <a:latin typeface="Times New Roman" panose="02020603050405020304" pitchFamily="18" charset="0"/>
                <a:cs typeface="Times New Roman" panose="02020603050405020304" pitchFamily="18" charset="0"/>
              </a:rPr>
              <a:t>est homogène et les cellules du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sont réparties uniformément dans le thalle, comme c'est le cas pour les genres </a:t>
            </a:r>
            <a:r>
              <a:rPr lang="fr-FR" sz="1800" dirty="0" err="1">
                <a:latin typeface="Times New Roman" panose="02020603050405020304" pitchFamily="18" charset="0"/>
                <a:cs typeface="Times New Roman" panose="02020603050405020304" pitchFamily="18" charset="0"/>
              </a:rPr>
              <a:t>Leptogium</a:t>
            </a:r>
            <a:r>
              <a:rPr lang="fr-FR" sz="1800" dirty="0">
                <a:latin typeface="Times New Roman" panose="02020603050405020304" pitchFamily="18" charset="0"/>
                <a:cs typeface="Times New Roman" panose="02020603050405020304" pitchFamily="18" charset="0"/>
              </a:rPr>
              <a:t> et </a:t>
            </a:r>
            <a:r>
              <a:rPr lang="fr-FR" sz="1800" dirty="0" err="1">
                <a:latin typeface="Times New Roman" panose="02020603050405020304" pitchFamily="18" charset="0"/>
                <a:cs typeface="Times New Roman" panose="02020603050405020304" pitchFamily="18" charset="0"/>
              </a:rPr>
              <a:t>Collema</a:t>
            </a:r>
            <a:r>
              <a:rPr lang="fr-FR" sz="1800" dirty="0">
                <a:latin typeface="Times New Roman" panose="02020603050405020304" pitchFamily="18" charset="0"/>
                <a:cs typeface="Times New Roman" panose="02020603050405020304" pitchFamily="18" charset="0"/>
              </a:rPr>
              <a:t>. Dans toute l'épaisseur du thalle, les hyphes et les gonidies sont mélangés dans les mêmes proportions</a:t>
            </a:r>
            <a:r>
              <a:rPr lang="fr-FR" sz="1800" dirty="0"/>
              <a:t>.</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8FCD6C8A-C776-4AAB-8740-B39F089EE195}"/>
              </a:ext>
            </a:extLst>
          </p:cNvPr>
          <p:cNvPicPr>
            <a:picLocks noChangeAspect="1"/>
          </p:cNvPicPr>
          <p:nvPr/>
        </p:nvPicPr>
        <p:blipFill>
          <a:blip r:embed="rId2"/>
          <a:stretch>
            <a:fillRect/>
          </a:stretch>
        </p:blipFill>
        <p:spPr>
          <a:xfrm>
            <a:off x="1099930" y="2941983"/>
            <a:ext cx="9978887" cy="3366052"/>
          </a:xfrm>
          <a:prstGeom prst="rect">
            <a:avLst/>
          </a:prstGeom>
        </p:spPr>
      </p:pic>
    </p:spTree>
    <p:extLst>
      <p:ext uri="{BB962C8B-B14F-4D97-AF65-F5344CB8AC3E}">
        <p14:creationId xmlns:p14="http://schemas.microsoft.com/office/powerpoint/2010/main" val="4075631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A45417-C646-4528-99B0-6F989F60A280}"/>
              </a:ext>
            </a:extLst>
          </p:cNvPr>
          <p:cNvSpPr>
            <a:spLocks noGrp="1"/>
          </p:cNvSpPr>
          <p:nvPr>
            <p:ph idx="1"/>
          </p:nvPr>
        </p:nvSpPr>
        <p:spPr>
          <a:xfrm>
            <a:off x="838200" y="821635"/>
            <a:ext cx="10515600" cy="5355328"/>
          </a:xfrm>
        </p:spPr>
        <p:txBody>
          <a:bodyPr>
            <a:normAutofit/>
          </a:bodyPr>
          <a:lstStyle/>
          <a:p>
            <a:pPr>
              <a:lnSpc>
                <a:spcPct val="150000"/>
              </a:lnSpc>
              <a:buFont typeface="Wingdings" panose="05000000000000000000" pitchFamily="2" charset="2"/>
              <a:buChar char="§"/>
            </a:pPr>
            <a:endParaRPr lang="fr-FR" sz="1800" b="1"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
            </a:pPr>
            <a:r>
              <a:rPr lang="fr-FR" sz="1800" b="1" dirty="0">
                <a:latin typeface="Times New Roman" panose="02020603050405020304" pitchFamily="18" charset="0"/>
                <a:cs typeface="Times New Roman" panose="02020603050405020304" pitchFamily="18" charset="0"/>
              </a:rPr>
              <a:t>Le lichen hétéromère: </a:t>
            </a:r>
            <a:r>
              <a:rPr lang="fr-FR" sz="1800" dirty="0">
                <a:latin typeface="Times New Roman" panose="02020603050405020304" pitchFamily="18" charset="0"/>
                <a:cs typeface="Times New Roman" panose="02020603050405020304" pitchFamily="18" charset="0"/>
              </a:rPr>
              <a:t>est composé de plusieurs couches sur sa section transversale, y compris les cellules du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qui sont regroupées dans une couche assimilatrice appelée couche algale.</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D87358F4-50EF-472E-9F73-5F9552077D8B}"/>
              </a:ext>
            </a:extLst>
          </p:cNvPr>
          <p:cNvPicPr>
            <a:picLocks noChangeAspect="1"/>
          </p:cNvPicPr>
          <p:nvPr/>
        </p:nvPicPr>
        <p:blipFill>
          <a:blip r:embed="rId2"/>
          <a:stretch>
            <a:fillRect/>
          </a:stretch>
        </p:blipFill>
        <p:spPr>
          <a:xfrm>
            <a:off x="1258955" y="2312504"/>
            <a:ext cx="9859619" cy="3723861"/>
          </a:xfrm>
          <a:prstGeom prst="rect">
            <a:avLst/>
          </a:prstGeom>
        </p:spPr>
      </p:pic>
    </p:spTree>
    <p:extLst>
      <p:ext uri="{BB962C8B-B14F-4D97-AF65-F5344CB8AC3E}">
        <p14:creationId xmlns:p14="http://schemas.microsoft.com/office/powerpoint/2010/main" val="2730630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C84D99-91BA-4621-84FE-0EC583941714}"/>
              </a:ext>
            </a:extLst>
          </p:cNvPr>
          <p:cNvSpPr>
            <a:spLocks noGrp="1"/>
          </p:cNvSpPr>
          <p:nvPr>
            <p:ph idx="1"/>
          </p:nvPr>
        </p:nvSpPr>
        <p:spPr>
          <a:xfrm>
            <a:off x="838201" y="225287"/>
            <a:ext cx="6914322" cy="5951676"/>
          </a:xfrm>
        </p:spPr>
        <p:txBody>
          <a:bodyPr>
            <a:normAutofit/>
          </a:bodyPr>
          <a:lstStyle/>
          <a:p>
            <a:pPr marL="0" indent="0">
              <a:buNone/>
            </a:pPr>
            <a:r>
              <a:rPr lang="fr-FR" sz="1800" dirty="0">
                <a:latin typeface="Times New Roman" panose="02020603050405020304" pitchFamily="18" charset="0"/>
                <a:cs typeface="Times New Roman" panose="02020603050405020304" pitchFamily="18" charset="0"/>
              </a:rPr>
              <a:t>La structure d'un lichen hétéromère est typiquement formée :</a:t>
            </a:r>
          </a:p>
          <a:p>
            <a:pPr>
              <a:lnSpc>
                <a:spcPct val="150000"/>
              </a:lnSpc>
              <a:buFont typeface="Wingdings" panose="05000000000000000000" pitchFamily="2" charset="2"/>
              <a:buChar char="q"/>
            </a:pPr>
            <a:r>
              <a:rPr lang="fr-FR" sz="1800" b="1" dirty="0">
                <a:latin typeface="Times New Roman" panose="02020603050405020304" pitchFamily="18" charset="0"/>
                <a:cs typeface="Times New Roman" panose="02020603050405020304" pitchFamily="18" charset="0"/>
              </a:rPr>
              <a:t> Le cortex supérieur </a:t>
            </a:r>
            <a:r>
              <a:rPr lang="fr-FR" sz="1800" dirty="0">
                <a:latin typeface="Times New Roman" panose="02020603050405020304" pitchFamily="18" charset="0"/>
                <a:cs typeface="Times New Roman" panose="02020603050405020304" pitchFamily="18" charset="0"/>
              </a:rPr>
              <a:t>: est composé d'un </a:t>
            </a:r>
            <a:r>
              <a:rPr lang="fr-FR" sz="1800" dirty="0" err="1">
                <a:latin typeface="Times New Roman" panose="02020603050405020304" pitchFamily="18" charset="0"/>
                <a:cs typeface="Times New Roman" panose="02020603050405020304" pitchFamily="18" charset="0"/>
              </a:rPr>
              <a:t>synenchyme</a:t>
            </a:r>
            <a:r>
              <a:rPr lang="fr-FR" sz="1800" dirty="0">
                <a:latin typeface="Times New Roman" panose="02020603050405020304" pitchFamily="18" charset="0"/>
                <a:cs typeface="Times New Roman" panose="02020603050405020304" pitchFamily="18" charset="0"/>
              </a:rPr>
              <a:t>, qui est un tissu compact composé des hyphes resserrés du champignon. </a:t>
            </a:r>
          </a:p>
          <a:p>
            <a:pPr>
              <a:lnSpc>
                <a:spcPct val="150000"/>
              </a:lnSpc>
              <a:buFont typeface="Wingdings" panose="05000000000000000000" pitchFamily="2" charset="2"/>
              <a:buChar char="q"/>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couche assimilatrice : </a:t>
            </a:r>
            <a:r>
              <a:rPr lang="fr-FR" sz="1800" dirty="0">
                <a:latin typeface="Times New Roman" panose="02020603050405020304" pitchFamily="18" charset="0"/>
                <a:cs typeface="Times New Roman" panose="02020603050405020304" pitchFamily="18" charset="0"/>
              </a:rPr>
              <a:t>La couche algale est composée des cellules du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qui sont dispersées dans le prosenchyme, qui est un tissu fibreux formé par les hyphes biens  séparés du champignon. </a:t>
            </a:r>
          </a:p>
          <a:p>
            <a:pPr>
              <a:lnSpc>
                <a:spcPct val="150000"/>
              </a:lnSpc>
              <a:buFont typeface="Wingdings" panose="05000000000000000000" pitchFamily="2" charset="2"/>
              <a:buChar char="q"/>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médulle: </a:t>
            </a:r>
            <a:r>
              <a:rPr lang="fr-FR" sz="1800" dirty="0">
                <a:latin typeface="Times New Roman" panose="02020603050405020304" pitchFamily="18" charset="0"/>
                <a:cs typeface="Times New Roman" panose="02020603050405020304" pitchFamily="18" charset="0"/>
              </a:rPr>
              <a:t>prosenchyme très lâche sans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q"/>
            </a:pPr>
            <a:r>
              <a:rPr lang="fr-FR" sz="1800" dirty="0">
                <a:latin typeface="Times New Roman" panose="02020603050405020304" pitchFamily="18" charset="0"/>
                <a:cs typeface="Times New Roman" panose="02020603050405020304" pitchFamily="18" charset="0"/>
              </a:rPr>
              <a:t> </a:t>
            </a:r>
            <a:r>
              <a:rPr lang="fr-FR" sz="1800" b="1" dirty="0">
                <a:latin typeface="Times New Roman" panose="02020603050405020304" pitchFamily="18" charset="0"/>
                <a:cs typeface="Times New Roman" panose="02020603050405020304" pitchFamily="18" charset="0"/>
              </a:rPr>
              <a:t>Le cortex inférieur: </a:t>
            </a:r>
            <a:r>
              <a:rPr lang="fr-FR" sz="1800" dirty="0">
                <a:latin typeface="Times New Roman" panose="02020603050405020304" pitchFamily="18" charset="0"/>
                <a:cs typeface="Times New Roman" panose="02020603050405020304" pitchFamily="18" charset="0"/>
              </a:rPr>
              <a:t>est également composé d'un </a:t>
            </a:r>
            <a:r>
              <a:rPr lang="fr-FR" sz="1800" dirty="0" err="1">
                <a:latin typeface="Times New Roman" panose="02020603050405020304" pitchFamily="18" charset="0"/>
                <a:cs typeface="Times New Roman" panose="02020603050405020304" pitchFamily="18" charset="0"/>
              </a:rPr>
              <a:t>synenchyme</a:t>
            </a:r>
            <a:r>
              <a:rPr lang="fr-FR" sz="1800" dirty="0">
                <a:latin typeface="Times New Roman" panose="02020603050405020304" pitchFamily="18" charset="0"/>
                <a:cs typeface="Times New Roman" panose="02020603050405020304" pitchFamily="18" charset="0"/>
              </a:rPr>
              <a:t>. Les </a:t>
            </a:r>
            <a:r>
              <a:rPr lang="fr-FR" sz="1800" dirty="0" err="1">
                <a:latin typeface="Times New Roman" panose="02020603050405020304" pitchFamily="18" charset="0"/>
                <a:cs typeface="Times New Roman" panose="02020603050405020304" pitchFamily="18" charset="0"/>
              </a:rPr>
              <a:t>Rhizines</a:t>
            </a:r>
            <a:r>
              <a:rPr lang="fr-FR" sz="1800" dirty="0">
                <a:latin typeface="Times New Roman" panose="02020603050405020304" pitchFamily="18" charset="0"/>
                <a:cs typeface="Times New Roman" panose="02020603050405020304" pitchFamily="18" charset="0"/>
              </a:rPr>
              <a:t> se situent à la base de cette couche et sont des organes de fixation des thalles foliacés, qu'ils soient simples ou ramifiés. Ils sont constitués d'un faisceau d'hyphes soudées et recouverts d'une gaine gélatineuse pour leur faciliter l'adhésion au substrat.</a:t>
            </a:r>
            <a:br>
              <a:rPr lang="fr-FR" sz="1800" dirty="0">
                <a:latin typeface="Times New Roman" panose="02020603050405020304" pitchFamily="18" charset="0"/>
                <a:cs typeface="Times New Roman" panose="02020603050405020304" pitchFamily="18" charset="0"/>
              </a:rPr>
            </a:b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6E97ADA2-E269-4345-B9A7-971983C6CB2F}"/>
              </a:ext>
            </a:extLst>
          </p:cNvPr>
          <p:cNvPicPr>
            <a:picLocks noChangeAspect="1"/>
          </p:cNvPicPr>
          <p:nvPr/>
        </p:nvPicPr>
        <p:blipFill>
          <a:blip r:embed="rId2"/>
          <a:stretch>
            <a:fillRect/>
          </a:stretch>
        </p:blipFill>
        <p:spPr>
          <a:xfrm>
            <a:off x="7906578" y="106018"/>
            <a:ext cx="2628900" cy="5951676"/>
          </a:xfrm>
          <a:prstGeom prst="rect">
            <a:avLst/>
          </a:prstGeom>
        </p:spPr>
      </p:pic>
    </p:spTree>
    <p:extLst>
      <p:ext uri="{BB962C8B-B14F-4D97-AF65-F5344CB8AC3E}">
        <p14:creationId xmlns:p14="http://schemas.microsoft.com/office/powerpoint/2010/main" val="407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778A24-C348-4004-AC5A-4A7F27AC42D3}"/>
              </a:ext>
            </a:extLst>
          </p:cNvPr>
          <p:cNvSpPr>
            <a:spLocks noGrp="1"/>
          </p:cNvSpPr>
          <p:nvPr>
            <p:ph idx="1"/>
          </p:nvPr>
        </p:nvSpPr>
        <p:spPr>
          <a:xfrm>
            <a:off x="304800" y="795130"/>
            <a:ext cx="11423374" cy="5791199"/>
          </a:xfrm>
        </p:spPr>
        <p:txBody>
          <a:bodyPr>
            <a:noAutofit/>
          </a:bodyPr>
          <a:lstStyle/>
          <a:p>
            <a:pPr marL="0" indent="0">
              <a:buNone/>
            </a:pPr>
            <a:r>
              <a:rPr lang="fr-FR" sz="2400" b="1" dirty="0">
                <a:latin typeface="Times New Roman" panose="02020603050405020304" pitchFamily="18" charset="0"/>
                <a:cs typeface="Times New Roman" panose="02020603050405020304" pitchFamily="18" charset="0"/>
              </a:rPr>
              <a:t>I. Définition  </a:t>
            </a:r>
          </a:p>
          <a:p>
            <a:pPr marL="0" indent="0">
              <a:lnSpc>
                <a:spcPct val="150000"/>
              </a:lnSpc>
              <a:buNone/>
            </a:pPr>
            <a:r>
              <a:rPr lang="fr-FR" sz="1800" dirty="0">
                <a:latin typeface="Times New Roman" panose="02020603050405020304" pitchFamily="18" charset="0"/>
                <a:cs typeface="Times New Roman" panose="02020603050405020304" pitchFamily="18" charset="0"/>
              </a:rPr>
              <a:t>c’est une association symbiotique réciproque entre un partenaire fongique et une population d’algues ou de cyanobactéries unicellulaires ou filamenteuses. Actuellement on les considère comme Champignon lichénique adapté à la vie symbiotique avec une prédominance des constituants fongiques dans la morphologie et la reproduction des lichens.</a:t>
            </a:r>
          </a:p>
          <a:p>
            <a:pPr marL="0" indent="0">
              <a:lnSpc>
                <a:spcPct val="150000"/>
              </a:lnSpc>
              <a:buNone/>
            </a:pPr>
            <a:r>
              <a:rPr lang="fr-FR" sz="1800" dirty="0">
                <a:latin typeface="Times New Roman" panose="02020603050405020304" pitchFamily="18" charset="0"/>
                <a:cs typeface="Times New Roman" panose="02020603050405020304" pitchFamily="18" charset="0"/>
              </a:rPr>
              <a:t>Ils sont dépourvus de tiges, de feuilles, de racines et de vaisseaux conduisant de la sève, donc Ils s’appartiennent au groupe végétal des </a:t>
            </a:r>
            <a:r>
              <a:rPr lang="fr-FR" sz="1800" b="1" dirty="0">
                <a:latin typeface="Times New Roman" panose="02020603050405020304" pitchFamily="18" charset="0"/>
                <a:cs typeface="Times New Roman" panose="02020603050405020304" pitchFamily="18" charset="0"/>
              </a:rPr>
              <a:t>thallophytes non vasculaires. </a:t>
            </a:r>
            <a:r>
              <a:rPr lang="fr-FR" sz="1800" dirty="0">
                <a:latin typeface="Times New Roman" panose="02020603050405020304" pitchFamily="18" charset="0"/>
                <a:cs typeface="Times New Roman" panose="02020603050405020304" pitchFamily="18" charset="0"/>
              </a:rPr>
              <a:t>Les lichens ou champignons lichénisés sont des organismes composés à croissance très lente, résultant d’une association durable, stable et reproductible (symbiose) entre un champignon appelé </a:t>
            </a:r>
            <a:r>
              <a:rPr lang="fr-FR" sz="1800" b="1" dirty="0" err="1">
                <a:latin typeface="Times New Roman" panose="02020603050405020304" pitchFamily="18" charset="0"/>
                <a:cs typeface="Times New Roman" panose="02020603050405020304" pitchFamily="18" charset="0"/>
              </a:rPr>
              <a:t>mycobionte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(du grec </a:t>
            </a:r>
            <a:r>
              <a:rPr lang="fr-FR" sz="1800" dirty="0" err="1">
                <a:latin typeface="Times New Roman" panose="02020603050405020304" pitchFamily="18" charset="0"/>
                <a:cs typeface="Times New Roman" panose="02020603050405020304" pitchFamily="18" charset="0"/>
              </a:rPr>
              <a:t>mykes</a:t>
            </a:r>
            <a:r>
              <a:rPr lang="fr-FR" sz="1800" dirty="0">
                <a:latin typeface="Times New Roman" panose="02020603050405020304" pitchFamily="18" charset="0"/>
                <a:cs typeface="Times New Roman" panose="02020603050405020304" pitchFamily="18" charset="0"/>
              </a:rPr>
              <a:t>« champignon » et bios « vie ») et un partenaire </a:t>
            </a:r>
            <a:r>
              <a:rPr lang="fr-FR" sz="1800" dirty="0" err="1">
                <a:latin typeface="Times New Roman" panose="02020603050405020304" pitchFamily="18" charset="0"/>
                <a:cs typeface="Times New Roman" panose="02020603050405020304" pitchFamily="18" charset="0"/>
              </a:rPr>
              <a:t>photosymbiotique</a:t>
            </a:r>
            <a:r>
              <a:rPr lang="fr-FR" sz="1800" dirty="0">
                <a:latin typeface="Times New Roman" panose="02020603050405020304" pitchFamily="18" charset="0"/>
                <a:cs typeface="Times New Roman" panose="02020603050405020304" pitchFamily="18" charset="0"/>
              </a:rPr>
              <a:t> (algue) nommée </a:t>
            </a:r>
            <a:r>
              <a:rPr lang="fr-FR" sz="1800" b="1" dirty="0" err="1">
                <a:latin typeface="Times New Roman" panose="02020603050405020304" pitchFamily="18" charset="0"/>
                <a:cs typeface="Times New Roman" panose="02020603050405020304" pitchFamily="18" charset="0"/>
              </a:rPr>
              <a:t>photobionte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(photo« lumière » et bios« vie »)</a:t>
            </a:r>
          </a:p>
        </p:txBody>
      </p:sp>
    </p:spTree>
    <p:extLst>
      <p:ext uri="{BB962C8B-B14F-4D97-AF65-F5344CB8AC3E}">
        <p14:creationId xmlns:p14="http://schemas.microsoft.com/office/powerpoint/2010/main" val="4061171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B166DA8-AE9B-4F45-94CB-2D40EC396654}"/>
              </a:ext>
            </a:extLst>
          </p:cNvPr>
          <p:cNvSpPr>
            <a:spLocks noGrp="1"/>
          </p:cNvSpPr>
          <p:nvPr>
            <p:ph idx="1"/>
          </p:nvPr>
        </p:nvSpPr>
        <p:spPr>
          <a:xfrm>
            <a:off x="838200" y="278296"/>
            <a:ext cx="10515600" cy="5898667"/>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V.Reproduction des lichens</a:t>
            </a:r>
          </a:p>
          <a:p>
            <a:pPr marL="0" indent="0">
              <a:lnSpc>
                <a:spcPct val="150000"/>
              </a:lnSpc>
              <a:buNone/>
            </a:pPr>
            <a:r>
              <a:rPr lang="fr-FR" sz="1800" dirty="0">
                <a:latin typeface="Times New Roman" panose="02020603050405020304" pitchFamily="18" charset="0"/>
                <a:cs typeface="Times New Roman" panose="02020603050405020304" pitchFamily="18" charset="0"/>
              </a:rPr>
              <a:t>Il existe deux modes de reproduction chez les lichens, la reproduction sexuée et la reproduction</a:t>
            </a:r>
          </a:p>
          <a:p>
            <a:pPr marL="0" indent="0">
              <a:buNone/>
            </a:pPr>
            <a:r>
              <a:rPr lang="fr-FR" sz="2000" b="1" dirty="0">
                <a:latin typeface="Times New Roman" panose="02020603050405020304" pitchFamily="18" charset="0"/>
                <a:cs typeface="Times New Roman" panose="02020603050405020304" pitchFamily="18" charset="0"/>
              </a:rPr>
              <a:t>V.1. Reproduction sexuée</a:t>
            </a:r>
            <a:r>
              <a:rPr lang="fr-FR" sz="1800" dirty="0">
                <a:latin typeface="Times New Roman" panose="02020603050405020304" pitchFamily="18" charset="0"/>
                <a:cs typeface="Times New Roman" panose="02020603050405020304" pitchFamily="18" charset="0"/>
              </a:rPr>
              <a:t>. </a:t>
            </a:r>
          </a:p>
          <a:p>
            <a:pPr marL="0" indent="0">
              <a:lnSpc>
                <a:spcPct val="150000"/>
              </a:lnSpc>
              <a:buNone/>
            </a:pPr>
            <a:r>
              <a:rPr lang="fr-FR" sz="1800" dirty="0">
                <a:latin typeface="Times New Roman" panose="02020603050405020304" pitchFamily="18" charset="0"/>
                <a:cs typeface="Times New Roman" panose="02020603050405020304" pitchFamily="18" charset="0"/>
              </a:rPr>
              <a:t>Lors de la reproduction sexuée, des spores sont produites par le champignon au sein des organes reproducteurs du lichen, qui peuvent être en fonction des espèces soit des apothécies</a:t>
            </a:r>
            <a:r>
              <a:rPr lang="fr-FR" dirty="0"/>
              <a:t> </a:t>
            </a:r>
            <a:r>
              <a:rPr lang="fr-FR" sz="1800" dirty="0">
                <a:latin typeface="Times New Roman" panose="02020603050405020304" pitchFamily="18" charset="0"/>
                <a:cs typeface="Times New Roman" panose="02020603050405020304" pitchFamily="18" charset="0"/>
              </a:rPr>
              <a:t>(appelées lirelles lorsqu’elles sont allongées) soit des périthèces, Les apothécies peuvent être enfouies dans le thalle ou au contraire pédicellées. En fonction de la structure de L’excipulum,deux types d’apothécies peuvent se distinguer : </a:t>
            </a:r>
          </a:p>
        </p:txBody>
      </p:sp>
      <p:pic>
        <p:nvPicPr>
          <p:cNvPr id="4" name="Image 3">
            <a:extLst>
              <a:ext uri="{FF2B5EF4-FFF2-40B4-BE49-F238E27FC236}">
                <a16:creationId xmlns:a16="http://schemas.microsoft.com/office/drawing/2014/main" id="{0A62EEF2-1575-4858-84FB-AAEBA5F2EB44}"/>
              </a:ext>
            </a:extLst>
          </p:cNvPr>
          <p:cNvPicPr>
            <a:picLocks noChangeAspect="1"/>
          </p:cNvPicPr>
          <p:nvPr/>
        </p:nvPicPr>
        <p:blipFill>
          <a:blip r:embed="rId2"/>
          <a:stretch>
            <a:fillRect/>
          </a:stretch>
        </p:blipFill>
        <p:spPr>
          <a:xfrm>
            <a:off x="1060173" y="3896760"/>
            <a:ext cx="4321037" cy="1987205"/>
          </a:xfrm>
          <a:prstGeom prst="rect">
            <a:avLst/>
          </a:prstGeom>
        </p:spPr>
      </p:pic>
      <p:pic>
        <p:nvPicPr>
          <p:cNvPr id="5" name="Image 4">
            <a:extLst>
              <a:ext uri="{FF2B5EF4-FFF2-40B4-BE49-F238E27FC236}">
                <a16:creationId xmlns:a16="http://schemas.microsoft.com/office/drawing/2014/main" id="{1586B8B1-64BE-4A3E-A143-3A1F564DD431}"/>
              </a:ext>
            </a:extLst>
          </p:cNvPr>
          <p:cNvPicPr>
            <a:picLocks noChangeAspect="1"/>
          </p:cNvPicPr>
          <p:nvPr/>
        </p:nvPicPr>
        <p:blipFill>
          <a:blip r:embed="rId3"/>
          <a:stretch>
            <a:fillRect/>
          </a:stretch>
        </p:blipFill>
        <p:spPr>
          <a:xfrm>
            <a:off x="5715000" y="3790122"/>
            <a:ext cx="5416826" cy="2192614"/>
          </a:xfrm>
          <a:prstGeom prst="rect">
            <a:avLst/>
          </a:prstGeom>
        </p:spPr>
      </p:pic>
      <p:sp>
        <p:nvSpPr>
          <p:cNvPr id="6" name="Rectangle 5">
            <a:extLst>
              <a:ext uri="{FF2B5EF4-FFF2-40B4-BE49-F238E27FC236}">
                <a16:creationId xmlns:a16="http://schemas.microsoft.com/office/drawing/2014/main" id="{6E0E6F27-B901-49FF-BEE8-89DECBD4C316}"/>
              </a:ext>
            </a:extLst>
          </p:cNvPr>
          <p:cNvSpPr/>
          <p:nvPr/>
        </p:nvSpPr>
        <p:spPr>
          <a:xfrm>
            <a:off x="2309328" y="6176963"/>
            <a:ext cx="1159292"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apothécies</a:t>
            </a:r>
            <a:endParaRPr lang="fr-FR" dirty="0"/>
          </a:p>
        </p:txBody>
      </p:sp>
    </p:spTree>
    <p:extLst>
      <p:ext uri="{BB962C8B-B14F-4D97-AF65-F5344CB8AC3E}">
        <p14:creationId xmlns:p14="http://schemas.microsoft.com/office/powerpoint/2010/main" val="1454224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D9ABE1-FA25-4585-9547-DD70B1331877}"/>
              </a:ext>
            </a:extLst>
          </p:cNvPr>
          <p:cNvSpPr>
            <a:spLocks noGrp="1"/>
          </p:cNvSpPr>
          <p:nvPr>
            <p:ph idx="1"/>
          </p:nvPr>
        </p:nvSpPr>
        <p:spPr/>
        <p:txBody>
          <a:bodyPr>
            <a:normAutofit/>
          </a:bodyPr>
          <a:lstStyle/>
          <a:p>
            <a:pPr>
              <a:lnSpc>
                <a:spcPct val="150000"/>
              </a:lnSpc>
            </a:pPr>
            <a:r>
              <a:rPr lang="fr-FR" sz="1800" b="1" dirty="0">
                <a:latin typeface="Times New Roman" panose="02020603050405020304" pitchFamily="18" charset="0"/>
                <a:cs typeface="Times New Roman" panose="02020603050405020304" pitchFamily="18" charset="0"/>
              </a:rPr>
              <a:t>les apothécies lécanorines: </a:t>
            </a:r>
            <a:r>
              <a:rPr lang="fr-FR" sz="1800" dirty="0">
                <a:latin typeface="Times New Roman" panose="02020603050405020304" pitchFamily="18" charset="0"/>
                <a:cs typeface="Times New Roman" panose="02020603050405020304" pitchFamily="18" charset="0"/>
              </a:rPr>
              <a:t>ont un bord concolore au thalle, appelé bord thallin, de même</a:t>
            </a:r>
          </a:p>
          <a:p>
            <a:pPr marL="0" indent="0">
              <a:lnSpc>
                <a:spcPct val="150000"/>
              </a:lnSpc>
              <a:buNone/>
            </a:pPr>
            <a:r>
              <a:rPr lang="fr-FR" sz="1800" dirty="0">
                <a:latin typeface="Times New Roman" panose="02020603050405020304" pitchFamily="18" charset="0"/>
                <a:cs typeface="Times New Roman" panose="02020603050405020304" pitchFamily="18" charset="0"/>
              </a:rPr>
              <a:t>Structure que le thalle (présence de cellules algales et d’hyphes).</a:t>
            </a:r>
          </a:p>
        </p:txBody>
      </p:sp>
      <p:pic>
        <p:nvPicPr>
          <p:cNvPr id="4" name="Image 3">
            <a:extLst>
              <a:ext uri="{FF2B5EF4-FFF2-40B4-BE49-F238E27FC236}">
                <a16:creationId xmlns:a16="http://schemas.microsoft.com/office/drawing/2014/main" id="{CB133945-4CF1-464D-955F-0ED0B7E77DCC}"/>
              </a:ext>
            </a:extLst>
          </p:cNvPr>
          <p:cNvPicPr>
            <a:picLocks noChangeAspect="1"/>
          </p:cNvPicPr>
          <p:nvPr/>
        </p:nvPicPr>
        <p:blipFill>
          <a:blip r:embed="rId2"/>
          <a:stretch>
            <a:fillRect/>
          </a:stretch>
        </p:blipFill>
        <p:spPr>
          <a:xfrm>
            <a:off x="1166191" y="3139315"/>
            <a:ext cx="4837045" cy="2771155"/>
          </a:xfrm>
          <a:prstGeom prst="rect">
            <a:avLst/>
          </a:prstGeom>
        </p:spPr>
      </p:pic>
      <p:pic>
        <p:nvPicPr>
          <p:cNvPr id="5" name="Image 4">
            <a:extLst>
              <a:ext uri="{FF2B5EF4-FFF2-40B4-BE49-F238E27FC236}">
                <a16:creationId xmlns:a16="http://schemas.microsoft.com/office/drawing/2014/main" id="{2B33C049-ADB9-47B0-9BEB-1B77BD655D84}"/>
              </a:ext>
            </a:extLst>
          </p:cNvPr>
          <p:cNvPicPr>
            <a:picLocks noChangeAspect="1"/>
          </p:cNvPicPr>
          <p:nvPr/>
        </p:nvPicPr>
        <p:blipFill>
          <a:blip r:embed="rId3"/>
          <a:stretch>
            <a:fillRect/>
          </a:stretch>
        </p:blipFill>
        <p:spPr>
          <a:xfrm>
            <a:off x="6188765" y="3139315"/>
            <a:ext cx="4717774" cy="2771155"/>
          </a:xfrm>
          <a:prstGeom prst="rect">
            <a:avLst/>
          </a:prstGeom>
        </p:spPr>
      </p:pic>
    </p:spTree>
    <p:extLst>
      <p:ext uri="{BB962C8B-B14F-4D97-AF65-F5344CB8AC3E}">
        <p14:creationId xmlns:p14="http://schemas.microsoft.com/office/powerpoint/2010/main" val="1921013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90E044E-D567-42FB-AB5A-92A501EC9B04}"/>
              </a:ext>
            </a:extLst>
          </p:cNvPr>
          <p:cNvSpPr>
            <a:spLocks noGrp="1"/>
          </p:cNvSpPr>
          <p:nvPr>
            <p:ph idx="1"/>
          </p:nvPr>
        </p:nvSpPr>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les apothécies </a:t>
            </a:r>
            <a:r>
              <a:rPr lang="fr-FR" sz="2000" b="1" dirty="0" err="1">
                <a:latin typeface="Times New Roman" panose="02020603050405020304" pitchFamily="18" charset="0"/>
                <a:cs typeface="Times New Roman" panose="02020603050405020304" pitchFamily="18" charset="0"/>
              </a:rPr>
              <a:t>lécidéines</a:t>
            </a:r>
            <a:r>
              <a:rPr lang="fr-FR" sz="20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ont un bord propre, de la même couleur que le disque </a:t>
            </a:r>
            <a:r>
              <a:rPr lang="fr-FR" sz="1800" dirty="0" err="1">
                <a:latin typeface="Times New Roman" panose="02020603050405020304" pitchFamily="18" charset="0"/>
                <a:cs typeface="Times New Roman" panose="02020603050405020304" pitchFamily="18" charset="0"/>
              </a:rPr>
              <a:t>apothécial</a:t>
            </a: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29D782B1-E077-437D-8607-7B9D3C649FA6}"/>
              </a:ext>
            </a:extLst>
          </p:cNvPr>
          <p:cNvPicPr>
            <a:picLocks noChangeAspect="1"/>
          </p:cNvPicPr>
          <p:nvPr/>
        </p:nvPicPr>
        <p:blipFill>
          <a:blip r:embed="rId2"/>
          <a:stretch>
            <a:fillRect/>
          </a:stretch>
        </p:blipFill>
        <p:spPr>
          <a:xfrm>
            <a:off x="1007165" y="2584175"/>
            <a:ext cx="4373218" cy="3273286"/>
          </a:xfrm>
          <a:prstGeom prst="rect">
            <a:avLst/>
          </a:prstGeom>
        </p:spPr>
      </p:pic>
      <p:pic>
        <p:nvPicPr>
          <p:cNvPr id="5" name="Image 4">
            <a:extLst>
              <a:ext uri="{FF2B5EF4-FFF2-40B4-BE49-F238E27FC236}">
                <a16:creationId xmlns:a16="http://schemas.microsoft.com/office/drawing/2014/main" id="{B2349236-5BA1-4F48-A9FA-AC1BDF54720C}"/>
              </a:ext>
            </a:extLst>
          </p:cNvPr>
          <p:cNvPicPr>
            <a:picLocks noChangeAspect="1"/>
          </p:cNvPicPr>
          <p:nvPr/>
        </p:nvPicPr>
        <p:blipFill>
          <a:blip r:embed="rId3"/>
          <a:stretch>
            <a:fillRect/>
          </a:stretch>
        </p:blipFill>
        <p:spPr>
          <a:xfrm>
            <a:off x="5645426" y="2584175"/>
            <a:ext cx="4373218" cy="3273286"/>
          </a:xfrm>
          <a:prstGeom prst="rect">
            <a:avLst/>
          </a:prstGeom>
        </p:spPr>
      </p:pic>
    </p:spTree>
    <p:extLst>
      <p:ext uri="{BB962C8B-B14F-4D97-AF65-F5344CB8AC3E}">
        <p14:creationId xmlns:p14="http://schemas.microsoft.com/office/powerpoint/2010/main" val="25928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68C332-D78F-455A-AC2C-2C19F4E5D01A}"/>
              </a:ext>
            </a:extLst>
          </p:cNvPr>
          <p:cNvSpPr>
            <a:spLocks noGrp="1"/>
          </p:cNvSpPr>
          <p:nvPr>
            <p:ph idx="1"/>
          </p:nvPr>
        </p:nvSpPr>
        <p:spPr>
          <a:xfrm>
            <a:off x="838200" y="100427"/>
            <a:ext cx="10515600" cy="649812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V.2. Reproduction asexuée</a:t>
            </a:r>
            <a:r>
              <a:rPr lang="fr-FR" sz="2000" dirty="0">
                <a:latin typeface="Times New Roman" panose="02020603050405020304" pitchFamily="18" charset="0"/>
                <a:cs typeface="Times New Roman" panose="02020603050405020304" pitchFamily="18" charset="0"/>
              </a:rPr>
              <a:t>. </a:t>
            </a:r>
          </a:p>
          <a:p>
            <a:pPr marL="0" indent="0">
              <a:lnSpc>
                <a:spcPct val="150000"/>
              </a:lnSpc>
              <a:buNone/>
            </a:pPr>
            <a:r>
              <a:rPr lang="fr-FR" sz="1800" dirty="0">
                <a:latin typeface="Times New Roman" panose="02020603050405020304" pitchFamily="18" charset="0"/>
                <a:cs typeface="Times New Roman" panose="02020603050405020304" pitchFamily="18" charset="0"/>
              </a:rPr>
              <a:t>(ou végétative) se produit par le détachement de propagules contenant à la fois le </a:t>
            </a:r>
            <a:r>
              <a:rPr lang="fr-FR" sz="1800" dirty="0" err="1">
                <a:latin typeface="Times New Roman" panose="02020603050405020304" pitchFamily="18" charset="0"/>
                <a:cs typeface="Times New Roman" panose="02020603050405020304" pitchFamily="18" charset="0"/>
              </a:rPr>
              <a:t>photobiote</a:t>
            </a:r>
            <a:r>
              <a:rPr lang="fr-FR" sz="1800" dirty="0">
                <a:latin typeface="Times New Roman" panose="02020603050405020304" pitchFamily="18" charset="0"/>
                <a:cs typeface="Times New Roman" panose="02020603050405020304" pitchFamily="18" charset="0"/>
              </a:rPr>
              <a:t> et le </a:t>
            </a:r>
            <a:r>
              <a:rPr lang="fr-FR" sz="1800" dirty="0" err="1">
                <a:latin typeface="Times New Roman" panose="02020603050405020304" pitchFamily="18" charset="0"/>
                <a:cs typeface="Times New Roman" panose="02020603050405020304" pitchFamily="18" charset="0"/>
              </a:rPr>
              <a:t>mycobiote</a:t>
            </a:r>
            <a:r>
              <a:rPr lang="fr-FR" sz="1800" dirty="0">
                <a:latin typeface="Times New Roman" panose="02020603050405020304" pitchFamily="18" charset="0"/>
                <a:cs typeface="Times New Roman" panose="02020603050405020304" pitchFamily="18" charset="0"/>
              </a:rPr>
              <a:t>. Elles peuvent être de deux types:</a:t>
            </a:r>
          </a:p>
          <a:p>
            <a:pPr marL="0" indent="0">
              <a:lnSpc>
                <a:spcPct val="150000"/>
              </a:lnSpc>
              <a:buNone/>
            </a:pPr>
            <a:r>
              <a:rPr lang="fr-FR" sz="1800" dirty="0">
                <a:latin typeface="Times New Roman" panose="02020603050405020304" pitchFamily="18" charset="0"/>
                <a:cs typeface="Times New Roman" panose="02020603050405020304" pitchFamily="18" charset="0"/>
              </a:rPr>
              <a:t>Les soralies correspondent à des ouvertures de la face supérieure du thalle lichénique, laissant échapper les </a:t>
            </a:r>
            <a:r>
              <a:rPr lang="fr-FR" sz="1800" b="1" dirty="0" err="1">
                <a:latin typeface="Times New Roman" panose="02020603050405020304" pitchFamily="18" charset="0"/>
                <a:cs typeface="Times New Roman" panose="02020603050405020304" pitchFamily="18" charset="0"/>
              </a:rPr>
              <a:t>sorédies</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petits granules formés d’un’ enchevêtrement d’algues et  d’hyphes et qui permettent une dispersion aisée des deux partenaires. </a:t>
            </a:r>
            <a:r>
              <a:rPr lang="fr-FR" sz="1800" b="1" dirty="0">
                <a:latin typeface="Times New Roman" panose="02020603050405020304" pitchFamily="18" charset="0"/>
                <a:cs typeface="Times New Roman" panose="02020603050405020304" pitchFamily="18" charset="0"/>
              </a:rPr>
              <a:t>Les isidies, </a:t>
            </a:r>
            <a:r>
              <a:rPr lang="fr-FR" sz="1800" dirty="0">
                <a:latin typeface="Times New Roman" panose="02020603050405020304" pitchFamily="18" charset="0"/>
                <a:cs typeface="Times New Roman" panose="02020603050405020304" pitchFamily="18" charset="0"/>
              </a:rPr>
              <a:t>qui sont de petites excroissances du cortex formées d’algues et de champignon.</a:t>
            </a:r>
          </a:p>
        </p:txBody>
      </p:sp>
      <p:pic>
        <p:nvPicPr>
          <p:cNvPr id="4" name="Image 3">
            <a:extLst>
              <a:ext uri="{FF2B5EF4-FFF2-40B4-BE49-F238E27FC236}">
                <a16:creationId xmlns:a16="http://schemas.microsoft.com/office/drawing/2014/main" id="{4BB1C6EA-410A-46AA-BA06-7A580CAAE1DA}"/>
              </a:ext>
            </a:extLst>
          </p:cNvPr>
          <p:cNvPicPr>
            <a:picLocks noChangeAspect="1"/>
          </p:cNvPicPr>
          <p:nvPr/>
        </p:nvPicPr>
        <p:blipFill>
          <a:blip r:embed="rId2"/>
          <a:stretch>
            <a:fillRect/>
          </a:stretch>
        </p:blipFill>
        <p:spPr>
          <a:xfrm>
            <a:off x="2199447" y="3044687"/>
            <a:ext cx="3790950" cy="3328573"/>
          </a:xfrm>
          <a:prstGeom prst="rect">
            <a:avLst/>
          </a:prstGeom>
        </p:spPr>
      </p:pic>
      <p:pic>
        <p:nvPicPr>
          <p:cNvPr id="5" name="Image 4">
            <a:extLst>
              <a:ext uri="{FF2B5EF4-FFF2-40B4-BE49-F238E27FC236}">
                <a16:creationId xmlns:a16="http://schemas.microsoft.com/office/drawing/2014/main" id="{5B2DC948-9F56-4FAB-8E3F-C7FF93995FC9}"/>
              </a:ext>
            </a:extLst>
          </p:cNvPr>
          <p:cNvPicPr>
            <a:picLocks noChangeAspect="1"/>
          </p:cNvPicPr>
          <p:nvPr/>
        </p:nvPicPr>
        <p:blipFill>
          <a:blip r:embed="rId3"/>
          <a:stretch>
            <a:fillRect/>
          </a:stretch>
        </p:blipFill>
        <p:spPr>
          <a:xfrm>
            <a:off x="6096000" y="3044687"/>
            <a:ext cx="4752975" cy="3328573"/>
          </a:xfrm>
          <a:prstGeom prst="rect">
            <a:avLst/>
          </a:prstGeom>
        </p:spPr>
      </p:pic>
    </p:spTree>
    <p:extLst>
      <p:ext uri="{BB962C8B-B14F-4D97-AF65-F5344CB8AC3E}">
        <p14:creationId xmlns:p14="http://schemas.microsoft.com/office/powerpoint/2010/main" val="1094146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D9F6164-7784-4122-9DA9-AC512BD5E527}"/>
              </a:ext>
            </a:extLst>
          </p:cNvPr>
          <p:cNvSpPr>
            <a:spLocks noGrp="1"/>
          </p:cNvSpPr>
          <p:nvPr>
            <p:ph idx="1"/>
          </p:nvPr>
        </p:nvSpPr>
        <p:spPr/>
        <p:txBody>
          <a:bodyPr/>
          <a:lstStyle/>
          <a:p>
            <a:pPr marL="0" indent="0" algn="ctr">
              <a:lnSpc>
                <a:spcPct val="150000"/>
              </a:lnSpc>
              <a:buNone/>
            </a:pPr>
            <a:r>
              <a:rPr lang="fr-FR" b="1" dirty="0">
                <a:latin typeface="Times New Roman" panose="02020603050405020304" pitchFamily="18" charset="0"/>
                <a:cs typeface="Times New Roman" panose="02020603050405020304" pitchFamily="18" charset="0"/>
              </a:rPr>
              <a:t>références</a:t>
            </a:r>
          </a:p>
          <a:p>
            <a:pPr>
              <a:lnSpc>
                <a:spcPct val="150000"/>
              </a:lnSpc>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Brest, C. b. (2017). L’Hermine Vagabonde n°53. </a:t>
            </a:r>
            <a:r>
              <a:rPr lang="fr-FR" sz="2000" i="1" dirty="0">
                <a:latin typeface="Times New Roman" panose="02020603050405020304" pitchFamily="18" charset="0"/>
                <a:cs typeface="Times New Roman" panose="02020603050405020304" pitchFamily="18" charset="0"/>
              </a:rPr>
              <a:t>Lichens : de vrais durs à cuire</a:t>
            </a:r>
            <a:r>
              <a:rPr lang="fr-FR" sz="2000" dirty="0">
                <a:latin typeface="Times New Roman" panose="02020603050405020304" pitchFamily="18" charset="0"/>
                <a:cs typeface="Times New Roman" panose="02020603050405020304" pitchFamily="18" charset="0"/>
              </a:rPr>
              <a:t>. Bretagne Vivante.</a:t>
            </a:r>
          </a:p>
          <a:p>
            <a:pPr>
              <a:lnSpc>
                <a:spcPct val="150000"/>
              </a:lnSpc>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Ch. Van </a:t>
            </a:r>
            <a:r>
              <a:rPr lang="fr-FR" sz="2000" dirty="0" err="1">
                <a:latin typeface="Times New Roman" panose="02020603050405020304" pitchFamily="18" charset="0"/>
                <a:cs typeface="Times New Roman" panose="02020603050405020304" pitchFamily="18" charset="0"/>
              </a:rPr>
              <a:t>Haluwyn</a:t>
            </a:r>
            <a:r>
              <a:rPr lang="fr-FR" sz="2000" dirty="0">
                <a:latin typeface="Times New Roman" panose="02020603050405020304" pitchFamily="18" charset="0"/>
                <a:cs typeface="Times New Roman" panose="02020603050405020304" pitchFamily="18" charset="0"/>
              </a:rPr>
              <a:t>, M. L. (1993). </a:t>
            </a:r>
            <a:r>
              <a:rPr lang="fr-FR" sz="2000" i="1" dirty="0">
                <a:latin typeface="Times New Roman" panose="02020603050405020304" pitchFamily="18" charset="0"/>
                <a:cs typeface="Times New Roman" panose="02020603050405020304" pitchFamily="18" charset="0"/>
              </a:rPr>
              <a:t>Guide des lichens .</a:t>
            </a:r>
            <a:r>
              <a:rPr lang="fr-FR" sz="2000" dirty="0">
                <a:latin typeface="Times New Roman" panose="02020603050405020304" pitchFamily="18" charset="0"/>
                <a:cs typeface="Times New Roman" panose="02020603050405020304" pitchFamily="18" charset="0"/>
              </a:rPr>
              <a:t> Editions </a:t>
            </a:r>
            <a:r>
              <a:rPr lang="fr-FR" sz="2000" dirty="0" err="1">
                <a:latin typeface="Times New Roman" panose="02020603050405020304" pitchFamily="18" charset="0"/>
                <a:cs typeface="Times New Roman" panose="02020603050405020304" pitchFamily="18" charset="0"/>
              </a:rPr>
              <a:t>Lechevalier</a:t>
            </a:r>
            <a:r>
              <a:rPr lang="fr-FR" sz="2000" dirty="0">
                <a:latin typeface="Times New Roman" panose="02020603050405020304" pitchFamily="18" charset="0"/>
                <a:cs typeface="Times New Roman" panose="02020603050405020304" pitchFamily="18" charset="0"/>
              </a:rPr>
              <a:t>.</a:t>
            </a:r>
          </a:p>
          <a:p>
            <a:pPr>
              <a:lnSpc>
                <a:spcPct val="150000"/>
              </a:lnSpc>
              <a:buFont typeface="Wingdings" panose="05000000000000000000" pitchFamily="2" charset="2"/>
              <a:buChar char="v"/>
            </a:pPr>
            <a:r>
              <a:rPr lang="fr-FR" sz="2000" dirty="0" err="1">
                <a:latin typeface="Times New Roman" panose="02020603050405020304" pitchFamily="18" charset="0"/>
                <a:cs typeface="Times New Roman" panose="02020603050405020304" pitchFamily="18" charset="0"/>
              </a:rPr>
              <a:t>Marouf</a:t>
            </a:r>
            <a:r>
              <a:rPr lang="fr-FR" sz="2000" dirty="0">
                <a:latin typeface="Times New Roman" panose="02020603050405020304" pitchFamily="18" charset="0"/>
                <a:cs typeface="Times New Roman" panose="02020603050405020304" pitchFamily="18" charset="0"/>
              </a:rPr>
              <a:t> A. (2007) : La botanique de A à Z, Ed., Dunod</a:t>
            </a:r>
          </a:p>
          <a:p>
            <a:pPr>
              <a:lnSpc>
                <a:spcPct val="150000"/>
              </a:lnSpc>
              <a:buFont typeface="Wingdings" panose="05000000000000000000" pitchFamily="2" charset="2"/>
              <a:buChar char="v"/>
            </a:pPr>
            <a:r>
              <a:rPr lang="fr-FR" sz="2000" dirty="0">
                <a:latin typeface="Times New Roman" panose="02020603050405020304" pitchFamily="18" charset="0"/>
                <a:cs typeface="Times New Roman" panose="02020603050405020304" pitchFamily="18" charset="0"/>
              </a:rPr>
              <a:t>Amirouche N. (2009) : Botanique : algues champignons lichens, Ed., Editions </a:t>
            </a:r>
            <a:r>
              <a:rPr lang="fr-FR" sz="2000" dirty="0" err="1">
                <a:latin typeface="Times New Roman" panose="02020603050405020304" pitchFamily="18" charset="0"/>
                <a:cs typeface="Times New Roman" panose="02020603050405020304" pitchFamily="18" charset="0"/>
              </a:rPr>
              <a:t>houma</a:t>
            </a:r>
            <a:r>
              <a:rPr lang="fr-FR" sz="2000" dirty="0">
                <a:latin typeface="Times New Roman" panose="02020603050405020304" pitchFamily="18" charset="0"/>
                <a:cs typeface="Times New Roman" panose="02020603050405020304" pitchFamily="18" charset="0"/>
              </a:rPr>
              <a:t>.</a:t>
            </a:r>
          </a:p>
          <a:p>
            <a:endParaRPr lang="fr-FR" dirty="0"/>
          </a:p>
        </p:txBody>
      </p:sp>
    </p:spTree>
    <p:extLst>
      <p:ext uri="{BB962C8B-B14F-4D97-AF65-F5344CB8AC3E}">
        <p14:creationId xmlns:p14="http://schemas.microsoft.com/office/powerpoint/2010/main" val="1507164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D3E85F-3D37-4F64-AD9E-40AE9B413474}"/>
              </a:ext>
            </a:extLst>
          </p:cNvPr>
          <p:cNvSpPr>
            <a:spLocks noGrp="1"/>
          </p:cNvSpPr>
          <p:nvPr>
            <p:ph idx="1"/>
          </p:nvPr>
        </p:nvSpPr>
        <p:spPr>
          <a:xfrm>
            <a:off x="838200" y="384314"/>
            <a:ext cx="10515600" cy="6347790"/>
          </a:xfrm>
        </p:spPr>
        <p:txBody>
          <a:bodyPr>
            <a:normAutofit/>
          </a:bodyPr>
          <a:lstStyle/>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Le </a:t>
            </a:r>
            <a:r>
              <a:rPr lang="fr-FR" sz="1800" b="1" dirty="0" err="1">
                <a:latin typeface="Times New Roman" panose="02020603050405020304" pitchFamily="18" charset="0"/>
                <a:cs typeface="Times New Roman" panose="02020603050405020304" pitchFamily="18" charset="0"/>
              </a:rPr>
              <a:t>photobionte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synthétise des glucides qui sont absorbés par le </a:t>
            </a:r>
            <a:r>
              <a:rPr lang="fr-FR" sz="1800" dirty="0" err="1">
                <a:latin typeface="Times New Roman" panose="02020603050405020304" pitchFamily="18" charset="0"/>
                <a:cs typeface="Times New Roman" panose="02020603050405020304" pitchFamily="18" charset="0"/>
              </a:rPr>
              <a:t>mycobionte</a:t>
            </a:r>
            <a:r>
              <a:rPr lang="fr-FR" sz="1800" dirty="0">
                <a:latin typeface="Times New Roman" panose="02020603050405020304" pitchFamily="18" charset="0"/>
                <a:cs typeface="Times New Roman" panose="02020603050405020304" pitchFamily="18" charset="0"/>
              </a:rPr>
              <a:t>. Le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est soit une Nostocale dans 10% des cas (Cyanobactérie, procaryote) ou une Chlorococcales dans 85% des cas (</a:t>
            </a:r>
            <a:r>
              <a:rPr lang="fr-FR" sz="1800" dirty="0" err="1">
                <a:latin typeface="Times New Roman" panose="02020603050405020304" pitchFamily="18" charset="0"/>
                <a:cs typeface="Times New Roman" panose="02020603050405020304" pitchFamily="18" charset="0"/>
              </a:rPr>
              <a:t>Chlorophyceae</a:t>
            </a:r>
            <a:r>
              <a:rPr lang="fr-FR" sz="1800" dirty="0">
                <a:latin typeface="Times New Roman" panose="02020603050405020304" pitchFamily="18" charset="0"/>
                <a:cs typeface="Times New Roman" panose="02020603050405020304" pitchFamily="18" charset="0"/>
              </a:rPr>
              <a:t>, Eucaryote). La matière organique est synthétisée par l’algue (qui se développe au sein du mycélium aérien). Chlorococcales</a:t>
            </a:r>
          </a:p>
          <a:p>
            <a:pPr>
              <a:lnSpc>
                <a:spcPct val="150000"/>
              </a:lnSpc>
              <a:buFont typeface="Wingdings" panose="05000000000000000000" pitchFamily="2" charset="2"/>
              <a:buChar char="Ø"/>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D3FD4F1A-DD74-4E3A-B344-2CBF68372CB8}"/>
              </a:ext>
            </a:extLst>
          </p:cNvPr>
          <p:cNvPicPr>
            <a:picLocks noChangeAspect="1"/>
          </p:cNvPicPr>
          <p:nvPr/>
        </p:nvPicPr>
        <p:blipFill>
          <a:blip r:embed="rId2"/>
          <a:stretch>
            <a:fillRect/>
          </a:stretch>
        </p:blipFill>
        <p:spPr>
          <a:xfrm>
            <a:off x="1307396" y="2560982"/>
            <a:ext cx="4381500" cy="2595563"/>
          </a:xfrm>
          <a:prstGeom prst="rect">
            <a:avLst/>
          </a:prstGeom>
        </p:spPr>
      </p:pic>
      <p:sp>
        <p:nvSpPr>
          <p:cNvPr id="5" name="Rectangle 4">
            <a:extLst>
              <a:ext uri="{FF2B5EF4-FFF2-40B4-BE49-F238E27FC236}">
                <a16:creationId xmlns:a16="http://schemas.microsoft.com/office/drawing/2014/main" id="{ABA4A683-589C-45C2-8832-2CA4D1417638}"/>
              </a:ext>
            </a:extLst>
          </p:cNvPr>
          <p:cNvSpPr/>
          <p:nvPr/>
        </p:nvSpPr>
        <p:spPr>
          <a:xfrm>
            <a:off x="1457739" y="5390326"/>
            <a:ext cx="9462052" cy="646331"/>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                        Nostocale                                                                      Chlorococcales</a:t>
            </a:r>
          </a:p>
          <a:p>
            <a:r>
              <a:rPr lang="fr-FR" b="1" dirty="0">
                <a:latin typeface="Times New Roman" panose="02020603050405020304" pitchFamily="18" charset="0"/>
                <a:cs typeface="Times New Roman" panose="02020603050405020304" pitchFamily="18" charset="0"/>
              </a:rPr>
              <a:t> </a:t>
            </a:r>
            <a:endParaRPr lang="fr-FR" b="1" dirty="0"/>
          </a:p>
        </p:txBody>
      </p:sp>
      <p:pic>
        <p:nvPicPr>
          <p:cNvPr id="6" name="Image 5">
            <a:extLst>
              <a:ext uri="{FF2B5EF4-FFF2-40B4-BE49-F238E27FC236}">
                <a16:creationId xmlns:a16="http://schemas.microsoft.com/office/drawing/2014/main" id="{1E58244F-8FE0-4BA7-B80D-246D23E92B56}"/>
              </a:ext>
            </a:extLst>
          </p:cNvPr>
          <p:cNvPicPr>
            <a:picLocks noChangeAspect="1"/>
          </p:cNvPicPr>
          <p:nvPr/>
        </p:nvPicPr>
        <p:blipFill>
          <a:blip r:embed="rId3"/>
          <a:stretch>
            <a:fillRect/>
          </a:stretch>
        </p:blipFill>
        <p:spPr>
          <a:xfrm>
            <a:off x="6096000" y="2560982"/>
            <a:ext cx="4571999" cy="2595563"/>
          </a:xfrm>
          <a:prstGeom prst="rect">
            <a:avLst/>
          </a:prstGeom>
        </p:spPr>
      </p:pic>
    </p:spTree>
    <p:extLst>
      <p:ext uri="{BB962C8B-B14F-4D97-AF65-F5344CB8AC3E}">
        <p14:creationId xmlns:p14="http://schemas.microsoft.com/office/powerpoint/2010/main" val="355054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397A36-041F-4713-AC86-8E176DB7E1B5}"/>
              </a:ext>
            </a:extLst>
          </p:cNvPr>
          <p:cNvSpPr>
            <a:spLocks noGrp="1"/>
          </p:cNvSpPr>
          <p:nvPr>
            <p:ph idx="1"/>
          </p:nvPr>
        </p:nvSpPr>
        <p:spPr>
          <a:xfrm>
            <a:off x="450574" y="636104"/>
            <a:ext cx="10903226" cy="5540859"/>
          </a:xfrm>
        </p:spPr>
        <p:txBody>
          <a:bodyPr/>
          <a:lstStyle/>
          <a:p>
            <a:pPr>
              <a:lnSpc>
                <a:spcPct val="150000"/>
              </a:lnSpc>
              <a:buFont typeface="Wingdings" panose="05000000000000000000" pitchFamily="2" charset="2"/>
              <a:buChar char="Ø"/>
            </a:pPr>
            <a:r>
              <a:rPr lang="fr-FR" sz="1800" b="1" dirty="0">
                <a:latin typeface="Times New Roman" panose="02020603050405020304" pitchFamily="18" charset="0"/>
                <a:cs typeface="Times New Roman" panose="02020603050405020304" pitchFamily="18" charset="0"/>
              </a:rPr>
              <a:t>Le </a:t>
            </a:r>
            <a:r>
              <a:rPr lang="fr-FR" sz="1800" b="1" dirty="0" err="1">
                <a:latin typeface="Times New Roman" panose="02020603050405020304" pitchFamily="18" charset="0"/>
                <a:cs typeface="Times New Roman" panose="02020603050405020304" pitchFamily="18" charset="0"/>
              </a:rPr>
              <a:t>mycobionte</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livre l’eau et les sels minéraux au </a:t>
            </a:r>
            <a:r>
              <a:rPr lang="fr-FR" sz="1800" dirty="0" err="1">
                <a:latin typeface="Times New Roman" panose="02020603050405020304" pitchFamily="18" charset="0"/>
                <a:cs typeface="Times New Roman" panose="02020603050405020304" pitchFamily="18" charset="0"/>
              </a:rPr>
              <a:t>photobionte</a:t>
            </a:r>
            <a:r>
              <a:rPr lang="fr-FR" sz="1800" dirty="0">
                <a:latin typeface="Times New Roman" panose="02020603050405020304" pitchFamily="18" charset="0"/>
                <a:cs typeface="Times New Roman" panose="02020603050405020304" pitchFamily="18" charset="0"/>
              </a:rPr>
              <a:t> et assure sa protection contre la</a:t>
            </a:r>
          </a:p>
          <a:p>
            <a:pPr marL="0" indent="0">
              <a:lnSpc>
                <a:spcPct val="150000"/>
              </a:lnSpc>
              <a:buNone/>
            </a:pPr>
            <a:r>
              <a:rPr lang="fr-FR" sz="1800" dirty="0">
                <a:latin typeface="Times New Roman" panose="02020603050405020304" pitchFamily="18" charset="0"/>
                <a:cs typeface="Times New Roman" panose="02020603050405020304" pitchFamily="18" charset="0"/>
              </a:rPr>
              <a:t>dessiccation. Le champignon est le plus souvent un Ascomycète (Septomycètes) et plus rarement un</a:t>
            </a:r>
          </a:p>
          <a:p>
            <a:pPr marL="0" indent="0">
              <a:lnSpc>
                <a:spcPct val="150000"/>
              </a:lnSpc>
              <a:buNone/>
            </a:pPr>
            <a:r>
              <a:rPr lang="fr-FR" sz="1800" dirty="0">
                <a:latin typeface="Times New Roman" panose="02020603050405020304" pitchFamily="18" charset="0"/>
                <a:cs typeface="Times New Roman" panose="02020603050405020304" pitchFamily="18" charset="0"/>
              </a:rPr>
              <a:t>Basidiomycète du groupe des polypores</a:t>
            </a:r>
            <a:endParaRPr lang="fr-FR" dirty="0"/>
          </a:p>
        </p:txBody>
      </p:sp>
      <p:pic>
        <p:nvPicPr>
          <p:cNvPr id="5" name="Image 4">
            <a:extLst>
              <a:ext uri="{FF2B5EF4-FFF2-40B4-BE49-F238E27FC236}">
                <a16:creationId xmlns:a16="http://schemas.microsoft.com/office/drawing/2014/main" id="{7FE4F2CD-EA12-4703-A822-BC388160F4C3}"/>
              </a:ext>
            </a:extLst>
          </p:cNvPr>
          <p:cNvPicPr>
            <a:picLocks noChangeAspect="1"/>
          </p:cNvPicPr>
          <p:nvPr/>
        </p:nvPicPr>
        <p:blipFill>
          <a:blip r:embed="rId2"/>
          <a:stretch>
            <a:fillRect/>
          </a:stretch>
        </p:blipFill>
        <p:spPr>
          <a:xfrm>
            <a:off x="702365" y="2544625"/>
            <a:ext cx="4426226" cy="2333625"/>
          </a:xfrm>
          <a:prstGeom prst="rect">
            <a:avLst/>
          </a:prstGeom>
        </p:spPr>
      </p:pic>
      <p:sp>
        <p:nvSpPr>
          <p:cNvPr id="7" name="Rectangle 6">
            <a:extLst>
              <a:ext uri="{FF2B5EF4-FFF2-40B4-BE49-F238E27FC236}">
                <a16:creationId xmlns:a16="http://schemas.microsoft.com/office/drawing/2014/main" id="{B13F9BA0-9863-4D4A-B2C2-92C4E486399F}"/>
              </a:ext>
            </a:extLst>
          </p:cNvPr>
          <p:cNvSpPr/>
          <p:nvPr/>
        </p:nvSpPr>
        <p:spPr>
          <a:xfrm>
            <a:off x="1500164" y="5004386"/>
            <a:ext cx="1479892" cy="400110"/>
          </a:xfrm>
          <a:prstGeom prst="rect">
            <a:avLst/>
          </a:prstGeom>
        </p:spPr>
        <p:txBody>
          <a:bodyPr wrap="none">
            <a:spAutoFit/>
          </a:bodyPr>
          <a:lstStyle/>
          <a:p>
            <a:r>
              <a:rPr lang="fr-FR" sz="2000" b="1" dirty="0">
                <a:solidFill>
                  <a:prstClr val="black"/>
                </a:solidFill>
                <a:latin typeface="Times New Roman" panose="02020603050405020304" pitchFamily="18" charset="0"/>
                <a:cs typeface="Times New Roman" panose="02020603050405020304" pitchFamily="18" charset="0"/>
              </a:rPr>
              <a:t>Ascomycète</a:t>
            </a:r>
            <a:endParaRPr lang="fr-FR" sz="2000" b="1" dirty="0"/>
          </a:p>
        </p:txBody>
      </p:sp>
      <p:pic>
        <p:nvPicPr>
          <p:cNvPr id="8" name="Image 7">
            <a:extLst>
              <a:ext uri="{FF2B5EF4-FFF2-40B4-BE49-F238E27FC236}">
                <a16:creationId xmlns:a16="http://schemas.microsoft.com/office/drawing/2014/main" id="{4BACFAC5-EA73-499B-951F-583A1BF347EB}"/>
              </a:ext>
            </a:extLst>
          </p:cNvPr>
          <p:cNvPicPr>
            <a:picLocks noChangeAspect="1"/>
          </p:cNvPicPr>
          <p:nvPr/>
        </p:nvPicPr>
        <p:blipFill>
          <a:blip r:embed="rId3"/>
          <a:stretch>
            <a:fillRect/>
          </a:stretch>
        </p:blipFill>
        <p:spPr>
          <a:xfrm>
            <a:off x="5380382" y="2544625"/>
            <a:ext cx="5194853" cy="2333625"/>
          </a:xfrm>
          <a:prstGeom prst="rect">
            <a:avLst/>
          </a:prstGeom>
        </p:spPr>
      </p:pic>
      <p:sp>
        <p:nvSpPr>
          <p:cNvPr id="10" name="Rectangle 9">
            <a:extLst>
              <a:ext uri="{FF2B5EF4-FFF2-40B4-BE49-F238E27FC236}">
                <a16:creationId xmlns:a16="http://schemas.microsoft.com/office/drawing/2014/main" id="{8F61F723-3007-4FCE-A213-CC77E59F2CC2}"/>
              </a:ext>
            </a:extLst>
          </p:cNvPr>
          <p:cNvSpPr/>
          <p:nvPr/>
        </p:nvSpPr>
        <p:spPr>
          <a:xfrm>
            <a:off x="6748816" y="5158274"/>
            <a:ext cx="1763624" cy="400110"/>
          </a:xfrm>
          <a:prstGeom prst="rect">
            <a:avLst/>
          </a:prstGeom>
        </p:spPr>
        <p:txBody>
          <a:bodyPr wrap="none">
            <a:spAutoFit/>
          </a:bodyPr>
          <a:lstStyle/>
          <a:p>
            <a:r>
              <a:rPr lang="fr-FR" sz="2000" b="1" dirty="0">
                <a:latin typeface="Times New Roman" panose="02020603050405020304" pitchFamily="18" charset="0"/>
                <a:cs typeface="Times New Roman" panose="02020603050405020304" pitchFamily="18" charset="0"/>
              </a:rPr>
              <a:t>Basidiomycète</a:t>
            </a:r>
            <a:endParaRPr lang="fr-FR" sz="2000" b="1" dirty="0"/>
          </a:p>
        </p:txBody>
      </p:sp>
    </p:spTree>
    <p:extLst>
      <p:ext uri="{BB962C8B-B14F-4D97-AF65-F5344CB8AC3E}">
        <p14:creationId xmlns:p14="http://schemas.microsoft.com/office/powerpoint/2010/main" val="369718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62F759D-52D5-4987-B712-69730196C3AA}"/>
              </a:ext>
            </a:extLst>
          </p:cNvPr>
          <p:cNvSpPr>
            <a:spLocks noGrp="1"/>
          </p:cNvSpPr>
          <p:nvPr>
            <p:ph idx="1"/>
          </p:nvPr>
        </p:nvSpPr>
        <p:spPr>
          <a:xfrm>
            <a:off x="251791" y="530087"/>
            <a:ext cx="11714921" cy="5646876"/>
          </a:xfrm>
        </p:spPr>
        <p:txBody>
          <a:bodyPr>
            <a:normAutofit/>
          </a:bodyPr>
          <a:lstStyle/>
          <a:p>
            <a:pPr marL="0" indent="0">
              <a:buNone/>
            </a:pPr>
            <a:r>
              <a:rPr lang="fr-FR" sz="2000" b="1" dirty="0">
                <a:latin typeface="Times New Roman" panose="02020603050405020304" pitchFamily="18" charset="0"/>
                <a:cs typeface="Times New Roman" panose="02020603050405020304" pitchFamily="18" charset="0"/>
              </a:rPr>
              <a:t>II. Spécificités des Lichens</a:t>
            </a:r>
          </a:p>
          <a:p>
            <a:pPr marL="0" indent="0">
              <a:lnSpc>
                <a:spcPct val="150000"/>
              </a:lnSpc>
              <a:buNone/>
            </a:pPr>
            <a:r>
              <a:rPr lang="fr-FR" sz="1800" dirty="0">
                <a:latin typeface="Times New Roman" panose="02020603050405020304" pitchFamily="18" charset="0"/>
                <a:cs typeface="Times New Roman" panose="02020603050405020304" pitchFamily="18" charset="0"/>
              </a:rPr>
              <a:t>L'organisme lichénique, qui est une association de champignons et d'algues présente des propriétés que ne possèdent ni l’un ni l’autre de ses constituants ; parmi lesquels</a:t>
            </a:r>
            <a:r>
              <a:rPr lang="fr-FR" sz="21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fr-FR" sz="2100" dirty="0">
                <a:latin typeface="Times New Roman" panose="02020603050405020304" pitchFamily="18" charset="0"/>
                <a:cs typeface="Times New Roman" panose="02020603050405020304" pitchFamily="18" charset="0"/>
              </a:rPr>
              <a:t> </a:t>
            </a:r>
            <a:r>
              <a:rPr lang="fr-FR" sz="2000" b="1" dirty="0">
                <a:latin typeface="Times New Roman" panose="02020603050405020304" pitchFamily="18" charset="0"/>
                <a:cs typeface="Times New Roman" panose="02020603050405020304" pitchFamily="18" charset="0"/>
              </a:rPr>
              <a:t>La reviviscence :</a:t>
            </a:r>
            <a:r>
              <a:rPr lang="fr-FR" sz="2100" b="1" dirty="0">
                <a:latin typeface="Times New Roman" panose="02020603050405020304" pitchFamily="18" charset="0"/>
                <a:cs typeface="Times New Roman" panose="02020603050405020304" pitchFamily="18" charset="0"/>
              </a:rPr>
              <a:t> </a:t>
            </a:r>
          </a:p>
          <a:p>
            <a:pPr marL="0" indent="0">
              <a:lnSpc>
                <a:spcPct val="150000"/>
              </a:lnSpc>
              <a:buNone/>
            </a:pPr>
            <a:r>
              <a:rPr lang="fr-FR" sz="1800" dirty="0">
                <a:latin typeface="Times New Roman" panose="02020603050405020304" pitchFamily="18" charset="0"/>
                <a:cs typeface="Times New Roman" panose="02020603050405020304" pitchFamily="18" charset="0"/>
              </a:rPr>
              <a:t>Les lichens ont la capacité de résister à de très fortes dessiccations. Certains lichens peuvent vivre avec une teneur en eau de 2% .Ils possèdent la possibilité de se réhydrater. La capacité de passer rapidement, réversiblement et répétitivement de l’état hydraté et actif à l’état sec.</a:t>
            </a:r>
          </a:p>
          <a:p>
            <a:pPr marL="0" indent="0">
              <a:lnSpc>
                <a:spcPct val="150000"/>
              </a:lnSpc>
              <a:buNone/>
            </a:pPr>
            <a:endParaRPr lang="fr-FR" sz="1800" dirty="0">
              <a:latin typeface="Times New Roman" panose="02020603050405020304" pitchFamily="18" charset="0"/>
              <a:cs typeface="Times New Roman" panose="02020603050405020304" pitchFamily="18" charset="0"/>
            </a:endParaRPr>
          </a:p>
        </p:txBody>
      </p:sp>
      <p:pic>
        <p:nvPicPr>
          <p:cNvPr id="4" name="Image 3">
            <a:extLst>
              <a:ext uri="{FF2B5EF4-FFF2-40B4-BE49-F238E27FC236}">
                <a16:creationId xmlns:a16="http://schemas.microsoft.com/office/drawing/2014/main" id="{022718F5-A254-434B-AA7A-74065F8200E9}"/>
              </a:ext>
            </a:extLst>
          </p:cNvPr>
          <p:cNvPicPr>
            <a:picLocks noChangeAspect="1"/>
          </p:cNvPicPr>
          <p:nvPr/>
        </p:nvPicPr>
        <p:blipFill>
          <a:blip r:embed="rId2"/>
          <a:stretch>
            <a:fillRect/>
          </a:stretch>
        </p:blipFill>
        <p:spPr>
          <a:xfrm>
            <a:off x="3204334" y="3429000"/>
            <a:ext cx="7887736" cy="2587487"/>
          </a:xfrm>
          <a:prstGeom prst="rect">
            <a:avLst/>
          </a:prstGeom>
        </p:spPr>
      </p:pic>
    </p:spTree>
    <p:extLst>
      <p:ext uri="{BB962C8B-B14F-4D97-AF65-F5344CB8AC3E}">
        <p14:creationId xmlns:p14="http://schemas.microsoft.com/office/powerpoint/2010/main" val="4054188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CFFE27-E657-4AEF-9A88-A2EF19384852}"/>
              </a:ext>
            </a:extLst>
          </p:cNvPr>
          <p:cNvSpPr>
            <a:spLocks noGrp="1"/>
          </p:cNvSpPr>
          <p:nvPr>
            <p:ph idx="1"/>
          </p:nvPr>
        </p:nvSpPr>
        <p:spPr/>
        <p:txBody>
          <a:bodyPr/>
          <a:lstStyle/>
          <a:p>
            <a:pPr>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Un pouvoir lithogène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qui leur permet de s'installer en pionnier sur des substrats difficiles</a:t>
            </a:r>
            <a:r>
              <a:rPr lang="fr-FR" dirty="0">
                <a:latin typeface="Times New Roman" panose="02020603050405020304" pitchFamily="18" charset="0"/>
                <a:cs typeface="Times New Roman" panose="02020603050405020304" pitchFamily="18" charset="0"/>
              </a:rPr>
              <a:t>.</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 </a:t>
            </a:r>
            <a:endParaRPr lang="fr-FR" dirty="0"/>
          </a:p>
        </p:txBody>
      </p:sp>
      <p:pic>
        <p:nvPicPr>
          <p:cNvPr id="4" name="Image 3">
            <a:extLst>
              <a:ext uri="{FF2B5EF4-FFF2-40B4-BE49-F238E27FC236}">
                <a16:creationId xmlns:a16="http://schemas.microsoft.com/office/drawing/2014/main" id="{60DA49EA-1452-4FAC-9759-255D81BD41D0}"/>
              </a:ext>
            </a:extLst>
          </p:cNvPr>
          <p:cNvPicPr>
            <a:picLocks noChangeAspect="1"/>
          </p:cNvPicPr>
          <p:nvPr/>
        </p:nvPicPr>
        <p:blipFill>
          <a:blip r:embed="rId2"/>
          <a:stretch>
            <a:fillRect/>
          </a:stretch>
        </p:blipFill>
        <p:spPr>
          <a:xfrm>
            <a:off x="1272209" y="2544417"/>
            <a:ext cx="9554817" cy="3632545"/>
          </a:xfrm>
          <a:prstGeom prst="rect">
            <a:avLst/>
          </a:prstGeom>
        </p:spPr>
      </p:pic>
    </p:spTree>
    <p:extLst>
      <p:ext uri="{BB962C8B-B14F-4D97-AF65-F5344CB8AC3E}">
        <p14:creationId xmlns:p14="http://schemas.microsoft.com/office/powerpoint/2010/main" val="1263311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BCBD476-2929-4560-B946-DDFFCC1B4E6F}"/>
              </a:ext>
            </a:extLst>
          </p:cNvPr>
          <p:cNvSpPr>
            <a:spLocks noGrp="1"/>
          </p:cNvSpPr>
          <p:nvPr>
            <p:ph idx="1"/>
          </p:nvPr>
        </p:nvSpPr>
        <p:spPr>
          <a:xfrm>
            <a:off x="838200" y="659433"/>
            <a:ext cx="10515600" cy="5542583"/>
          </a:xfrm>
        </p:spPr>
        <p:txBody>
          <a:bodyPr/>
          <a:lstStyle/>
          <a:p>
            <a:pPr>
              <a:lnSpc>
                <a:spcPct val="150000"/>
              </a:lnSpc>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La résistance aux températures extrêmes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La résistance aux basses températures qui entraîne la richesse en lichens des montages et des régions nordiques. L’assimilation peut encore être active à - 40 °C.</a:t>
            </a:r>
          </a:p>
          <a:p>
            <a:endParaRPr lang="fr-FR" dirty="0"/>
          </a:p>
        </p:txBody>
      </p:sp>
      <p:pic>
        <p:nvPicPr>
          <p:cNvPr id="4" name="Image 3">
            <a:extLst>
              <a:ext uri="{FF2B5EF4-FFF2-40B4-BE49-F238E27FC236}">
                <a16:creationId xmlns:a16="http://schemas.microsoft.com/office/drawing/2014/main" id="{834B7670-DA9F-49BB-B758-405CCEA82698}"/>
              </a:ext>
            </a:extLst>
          </p:cNvPr>
          <p:cNvPicPr>
            <a:picLocks noChangeAspect="1"/>
          </p:cNvPicPr>
          <p:nvPr/>
        </p:nvPicPr>
        <p:blipFill>
          <a:blip r:embed="rId2"/>
          <a:stretch>
            <a:fillRect/>
          </a:stretch>
        </p:blipFill>
        <p:spPr>
          <a:xfrm>
            <a:off x="954157" y="2093843"/>
            <a:ext cx="9978885" cy="3824669"/>
          </a:xfrm>
          <a:prstGeom prst="rect">
            <a:avLst/>
          </a:prstGeom>
        </p:spPr>
      </p:pic>
    </p:spTree>
    <p:extLst>
      <p:ext uri="{BB962C8B-B14F-4D97-AF65-F5344CB8AC3E}">
        <p14:creationId xmlns:p14="http://schemas.microsoft.com/office/powerpoint/2010/main" val="2416300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E0B0053-5800-4A50-B042-B6400F17112E}"/>
              </a:ext>
            </a:extLst>
          </p:cNvPr>
          <p:cNvSpPr>
            <a:spLocks noGrp="1"/>
          </p:cNvSpPr>
          <p:nvPr>
            <p:ph idx="1"/>
          </p:nvPr>
        </p:nvSpPr>
        <p:spPr>
          <a:xfrm>
            <a:off x="732182" y="1388303"/>
            <a:ext cx="10515600" cy="4351338"/>
          </a:xfrm>
        </p:spPr>
        <p:txBody>
          <a:bodyPr>
            <a:normAutofit/>
          </a:bodyPr>
          <a:lstStyle/>
          <a:p>
            <a:pPr marL="0" indent="0">
              <a:lnSpc>
                <a:spcPct val="150000"/>
              </a:lnSpc>
              <a:buNone/>
            </a:pPr>
            <a:endParaRPr lang="fr-FR" sz="1800" b="1" dirty="0">
              <a:latin typeface="Times New Roman" panose="02020603050405020304" pitchFamily="18" charset="0"/>
              <a:cs typeface="Times New Roman" panose="02020603050405020304" pitchFamily="18" charset="0"/>
            </a:endParaRPr>
          </a:p>
          <a:p>
            <a:pPr marL="0" indent="0">
              <a:lnSpc>
                <a:spcPct val="150000"/>
              </a:lnSpc>
              <a:buNone/>
            </a:pPr>
            <a:r>
              <a:rPr lang="fr-FR" sz="2000" b="1" dirty="0">
                <a:latin typeface="Times New Roman" panose="02020603050405020304" pitchFamily="18" charset="0"/>
                <a:cs typeface="Times New Roman" panose="02020603050405020304" pitchFamily="18" charset="0"/>
              </a:rPr>
              <a:t>III. Morphologie du thalle des lichens</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thalles des lichens sont très variées morphologiquement, mais moins en termes de structure microscopique. Plus de 90 % de la biomasse des lichens provient des hyphes des champignons.</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 La morphologie générale du thalle est créée par le champignon. Un thalle est l'appareil végétatif d'un lichen</a:t>
            </a:r>
            <a:r>
              <a:rPr lang="fr-FR" sz="1800" b="1" dirty="0">
                <a:latin typeface="Times New Roman" panose="02020603050405020304" pitchFamily="18" charset="0"/>
                <a:cs typeface="Times New Roman" panose="02020603050405020304" pitchFamily="18" charset="0"/>
              </a:rPr>
              <a:t>. </a:t>
            </a:r>
          </a:p>
          <a:p>
            <a:pPr>
              <a:lnSpc>
                <a:spcPct val="150000"/>
              </a:lnSpc>
              <a:buFont typeface="Wingdings" panose="05000000000000000000" pitchFamily="2" charset="2"/>
              <a:buChar char="§"/>
            </a:pPr>
            <a:r>
              <a:rPr lang="fr-FR" sz="1800" dirty="0">
                <a:latin typeface="Times New Roman" panose="02020603050405020304" pitchFamily="18" charset="0"/>
                <a:cs typeface="Times New Roman" panose="02020603050405020304" pitchFamily="18" charset="0"/>
              </a:rPr>
              <a:t>Les thalles gélatineux et les thalles secs sont les deux principaux types de lichens qui se distinguent par leur apparence.</a:t>
            </a:r>
          </a:p>
        </p:txBody>
      </p:sp>
    </p:spTree>
    <p:extLst>
      <p:ext uri="{BB962C8B-B14F-4D97-AF65-F5344CB8AC3E}">
        <p14:creationId xmlns:p14="http://schemas.microsoft.com/office/powerpoint/2010/main" val="3352227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1874899-5118-40D5-9082-915008FEA124}"/>
              </a:ext>
            </a:extLst>
          </p:cNvPr>
          <p:cNvSpPr>
            <a:spLocks noGrp="1"/>
          </p:cNvSpPr>
          <p:nvPr>
            <p:ph idx="1"/>
          </p:nvPr>
        </p:nvSpPr>
        <p:spPr>
          <a:xfrm>
            <a:off x="838200" y="569843"/>
            <a:ext cx="10515600" cy="6096000"/>
          </a:xfrm>
        </p:spPr>
        <p:txBody>
          <a:bodyPr>
            <a:normAutofit/>
          </a:bodyPr>
          <a:lstStyle/>
          <a:p>
            <a:pPr marL="0" indent="0">
              <a:lnSpc>
                <a:spcPct val="150000"/>
              </a:lnSpc>
              <a:buNone/>
            </a:pPr>
            <a:r>
              <a:rPr lang="fr-FR" sz="2000" b="1" dirty="0">
                <a:latin typeface="Times New Roman" panose="02020603050405020304" pitchFamily="18" charset="0"/>
                <a:cs typeface="Times New Roman" panose="02020603050405020304" pitchFamily="18" charset="0"/>
              </a:rPr>
              <a:t>III.1. Thalles gélatineux </a:t>
            </a:r>
            <a:r>
              <a:rPr lang="fr-FR" sz="1800" b="1" dirty="0">
                <a:latin typeface="Times New Roman" panose="02020603050405020304" pitchFamily="18" charset="0"/>
                <a:cs typeface="Times New Roman" panose="02020603050405020304" pitchFamily="18" charset="0"/>
              </a:rPr>
              <a:t>: </a:t>
            </a:r>
            <a:r>
              <a:rPr lang="fr-FR" sz="1800" dirty="0">
                <a:latin typeface="Times New Roman" panose="02020603050405020304" pitchFamily="18" charset="0"/>
                <a:cs typeface="Times New Roman" panose="02020603050405020304" pitchFamily="18" charset="0"/>
              </a:rPr>
              <a:t>Dans les thalles gélatineux, les filaments du champignon se ramifient dans la masse gélatineuse des Cyanobactéries (</a:t>
            </a:r>
            <a:r>
              <a:rPr lang="fr-FR" sz="1800" i="1" dirty="0">
                <a:latin typeface="Times New Roman" panose="02020603050405020304" pitchFamily="18" charset="0"/>
                <a:cs typeface="Times New Roman" panose="02020603050405020304" pitchFamily="18" charset="0"/>
              </a:rPr>
              <a:t>Nostoc, </a:t>
            </a:r>
            <a:r>
              <a:rPr lang="fr-FR" sz="1800" dirty="0">
                <a:latin typeface="Times New Roman" panose="02020603050405020304" pitchFamily="18" charset="0"/>
                <a:cs typeface="Times New Roman" panose="02020603050405020304" pitchFamily="18" charset="0"/>
              </a:rPr>
              <a:t>par exemple</a:t>
            </a:r>
            <a:r>
              <a:rPr lang="fr-FR" sz="1800" i="1" dirty="0">
                <a:latin typeface="Times New Roman" panose="02020603050405020304" pitchFamily="18" charset="0"/>
                <a:cs typeface="Times New Roman" panose="02020603050405020304" pitchFamily="18" charset="0"/>
              </a:rPr>
              <a:t>)</a:t>
            </a:r>
            <a:r>
              <a:rPr lang="fr-FR" sz="1800" dirty="0">
                <a:latin typeface="Times New Roman" panose="02020603050405020304" pitchFamily="18" charset="0"/>
                <a:cs typeface="Times New Roman" panose="02020603050405020304" pitchFamily="18" charset="0"/>
              </a:rPr>
              <a:t>. A l’état sec, ils sont noirs, coriaces et friables. En présence d’eau, ils gonflent pour donner une masse gélatineuse (ex. </a:t>
            </a:r>
            <a:r>
              <a:rPr lang="fr-FR" sz="1800" i="1" dirty="0" err="1">
                <a:latin typeface="Times New Roman" panose="02020603050405020304" pitchFamily="18" charset="0"/>
                <a:cs typeface="Times New Roman" panose="02020603050405020304" pitchFamily="18" charset="0"/>
              </a:rPr>
              <a:t>Collema</a:t>
            </a:r>
            <a:r>
              <a:rPr lang="fr-FR" sz="1800" i="1" dirty="0">
                <a:latin typeface="Times New Roman" panose="02020603050405020304" pitchFamily="18" charset="0"/>
                <a:cs typeface="Times New Roman" panose="02020603050405020304" pitchFamily="18" charset="0"/>
              </a:rPr>
              <a:t> </a:t>
            </a:r>
            <a:r>
              <a:rPr lang="fr-FR" sz="1800" i="1" dirty="0" err="1">
                <a:latin typeface="Times New Roman" panose="02020603050405020304" pitchFamily="18" charset="0"/>
                <a:cs typeface="Times New Roman" panose="02020603050405020304" pitchFamily="18" charset="0"/>
              </a:rPr>
              <a:t>pulposum</a:t>
            </a:r>
            <a:r>
              <a:rPr lang="fr-FR" sz="1800" i="1" dirty="0">
                <a:latin typeface="Times New Roman" panose="02020603050405020304" pitchFamily="18" charset="0"/>
                <a:cs typeface="Times New Roman" panose="02020603050405020304" pitchFamily="18" charset="0"/>
              </a:rPr>
              <a:t>).</a:t>
            </a:r>
            <a:endParaRPr lang="fr-FR" sz="1800"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id="{742DD4DB-2492-4A7E-BE6A-96CC47024FE0}"/>
              </a:ext>
            </a:extLst>
          </p:cNvPr>
          <p:cNvPicPr>
            <a:picLocks noChangeAspect="1"/>
          </p:cNvPicPr>
          <p:nvPr/>
        </p:nvPicPr>
        <p:blipFill>
          <a:blip r:embed="rId2"/>
          <a:stretch>
            <a:fillRect/>
          </a:stretch>
        </p:blipFill>
        <p:spPr>
          <a:xfrm>
            <a:off x="1623391" y="2451652"/>
            <a:ext cx="8945218" cy="3670852"/>
          </a:xfrm>
          <a:prstGeom prst="rect">
            <a:avLst/>
          </a:prstGeom>
        </p:spPr>
      </p:pic>
    </p:spTree>
    <p:extLst>
      <p:ext uri="{BB962C8B-B14F-4D97-AF65-F5344CB8AC3E}">
        <p14:creationId xmlns:p14="http://schemas.microsoft.com/office/powerpoint/2010/main" val="23089239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TotalTime>
  <Words>1287</Words>
  <Application>Microsoft Office PowerPoint</Application>
  <PresentationFormat>Grand écran</PresentationFormat>
  <Paragraphs>66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32</cp:revision>
  <dcterms:created xsi:type="dcterms:W3CDTF">2024-02-17T06:56:54Z</dcterms:created>
  <dcterms:modified xsi:type="dcterms:W3CDTF">2024-02-19T06:05:08Z</dcterms:modified>
</cp:coreProperties>
</file>