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2" r:id="rId5"/>
    <p:sldId id="263" r:id="rId6"/>
    <p:sldId id="259" r:id="rId7"/>
    <p:sldId id="270" r:id="rId8"/>
    <p:sldId id="269" r:id="rId9"/>
    <p:sldId id="268" r:id="rId10"/>
    <p:sldId id="267" r:id="rId11"/>
    <p:sldId id="266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F9F8A-B634-475F-A50C-5042622B0CC1}" type="datetimeFigureOut">
              <a:rPr lang="fr-FR" smtClean="0"/>
              <a:pPr/>
              <a:t>12/02/2020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F1D2-9C0F-4422-9A9B-D2D19D6CB53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rtl="1"/>
            <a:endParaRPr lang="fr-FR" sz="8800" b="1" dirty="0" smtClean="0"/>
          </a:p>
          <a:p>
            <a:pPr rtl="1"/>
            <a:endParaRPr lang="fr-FR" sz="8800" b="1" dirty="0" smtClean="0"/>
          </a:p>
          <a:p>
            <a:pPr rtl="1"/>
            <a:r>
              <a:rPr lang="ar-SA" sz="8800" b="1" dirty="0" smtClean="0"/>
              <a:t> مفهوم الفساد الإداري</a:t>
            </a:r>
            <a:endParaRPr lang="fr-FR" sz="8800" dirty="0" smtClean="0"/>
          </a:p>
          <a:p>
            <a:pPr algn="just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lvl="0" algn="r" rtl="1"/>
            <a:r>
              <a:rPr lang="ar-DZ" sz="3400" b="1" u="sng" dirty="0" smtClean="0"/>
              <a:t>ب- </a:t>
            </a:r>
            <a:r>
              <a:rPr lang="ar-SA" sz="3400" b="1" u="sng" dirty="0" smtClean="0"/>
              <a:t>الأشخاص </a:t>
            </a:r>
            <a:r>
              <a:rPr lang="ar-SA" sz="3400" b="1" u="sng" dirty="0" err="1" smtClean="0"/>
              <a:t>الشاغلين</a:t>
            </a:r>
            <a:r>
              <a:rPr lang="ar-SA" sz="3400" b="1" u="sng" dirty="0" smtClean="0"/>
              <a:t> لمناصب إدارية</a:t>
            </a:r>
            <a:r>
              <a:rPr lang="fr-FR" sz="3400" b="1" u="sng" dirty="0" smtClean="0"/>
              <a:t>:</a:t>
            </a:r>
            <a:endParaRPr lang="fr-FR" sz="3400" u="sng" dirty="0" smtClean="0"/>
          </a:p>
          <a:p>
            <a:pPr algn="r" rtl="1"/>
            <a:r>
              <a:rPr lang="ar-SA" sz="3400" b="1" dirty="0" smtClean="0"/>
              <a:t>ويقصد بهم العاملين في المؤسسات والإدارات العمومية بصفة دائمة أو مؤقتة</a:t>
            </a:r>
            <a:r>
              <a:rPr lang="ar-DZ" sz="3400" b="1" dirty="0" smtClean="0"/>
              <a:t>.</a:t>
            </a:r>
            <a:r>
              <a:rPr lang="ar-SA" sz="3400" b="1" dirty="0" smtClean="0"/>
              <a:t> وتنقسم هذه الفئة إلى قسمين هما</a:t>
            </a:r>
            <a:r>
              <a:rPr lang="fr-FR" sz="3400" b="1" dirty="0" smtClean="0"/>
              <a:t>:</a:t>
            </a:r>
            <a:endParaRPr lang="fr-FR" sz="3400" dirty="0" smtClean="0"/>
          </a:p>
          <a:p>
            <a:pPr lvl="0" algn="r" rtl="1"/>
            <a:r>
              <a:rPr lang="ar-DZ" sz="3400" b="1" dirty="0" smtClean="0"/>
              <a:t>- </a:t>
            </a:r>
            <a:r>
              <a:rPr lang="ar-SA" sz="3400" b="1" u="sng" dirty="0" smtClean="0"/>
              <a:t>الموظفين العاديين</a:t>
            </a:r>
            <a:r>
              <a:rPr lang="ar-DZ" sz="3400" b="1" u="sng" dirty="0" smtClean="0"/>
              <a:t> </a:t>
            </a:r>
            <a:r>
              <a:rPr lang="ar-SA" sz="3400" b="1" dirty="0" smtClean="0"/>
              <a:t>ويقصد بهم الموظفين العاملين في المؤسسات </a:t>
            </a:r>
            <a:r>
              <a:rPr lang="ar-SA" sz="3400" b="1" dirty="0" err="1" smtClean="0"/>
              <a:t>و</a:t>
            </a:r>
            <a:r>
              <a:rPr lang="ar-SA" sz="3400" b="1" dirty="0" smtClean="0"/>
              <a:t> الإدارات العمومية والذين يشغلون مناصبهم بصفة دائمة، والخاضعين للقانون الأساسي للوظيفة العامة</a:t>
            </a:r>
            <a:r>
              <a:rPr lang="fr-FR" sz="3400" b="1" dirty="0" smtClean="0"/>
              <a:t>.</a:t>
            </a:r>
            <a:endParaRPr lang="fr-FR" sz="3400" dirty="0" smtClean="0"/>
          </a:p>
          <a:p>
            <a:pPr lvl="0" algn="r" rtl="1"/>
            <a:r>
              <a:rPr lang="ar-DZ" sz="3400" b="1" dirty="0" smtClean="0"/>
              <a:t>- </a:t>
            </a:r>
            <a:r>
              <a:rPr lang="ar-SA" sz="3400" b="1" u="sng" dirty="0" smtClean="0"/>
              <a:t>العمال المتعاقدين أو المؤقتين</a:t>
            </a:r>
            <a:r>
              <a:rPr lang="fr-FR" sz="3400" b="1" dirty="0" smtClean="0"/>
              <a:t>:</a:t>
            </a:r>
            <a:r>
              <a:rPr lang="ar-DZ" sz="3400" b="1" dirty="0" smtClean="0"/>
              <a:t> </a:t>
            </a:r>
            <a:r>
              <a:rPr lang="ar-SA" sz="3400" b="1" dirty="0" smtClean="0"/>
              <a:t>ويقصد بهم عمال الإدارات والمؤسسات العمومية الذين لا تتوافر فيهم صفة الموظف العام</a:t>
            </a:r>
            <a:r>
              <a:rPr lang="ar-DZ" sz="3400" b="1" dirty="0" smtClean="0"/>
              <a:t> </a:t>
            </a:r>
            <a:r>
              <a:rPr lang="ar-SA" sz="3400" b="1" dirty="0" smtClean="0"/>
              <a:t>بمفهوم القانون الإداري، كالأعوان المتعاقدين والمؤقتين</a:t>
            </a:r>
            <a:r>
              <a:rPr lang="fr-FR" sz="3400" b="1" dirty="0" smtClean="0"/>
              <a:t>.</a:t>
            </a: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algn="r" rtl="1"/>
            <a:r>
              <a:rPr lang="ar-SA" sz="3600" b="1" u="sng" dirty="0" smtClean="0"/>
              <a:t>الفرع الثاني</a:t>
            </a:r>
            <a:r>
              <a:rPr lang="fr-FR" sz="3600" b="1" u="sng" dirty="0" smtClean="0"/>
              <a:t>: </a:t>
            </a:r>
            <a:r>
              <a:rPr lang="ar-SA" sz="3600" b="1" u="sng" dirty="0" smtClean="0"/>
              <a:t>الأشخاص </a:t>
            </a:r>
            <a:r>
              <a:rPr lang="ar-SA" sz="3600" b="1" u="sng" dirty="0" err="1" smtClean="0"/>
              <a:t>الشاغلين</a:t>
            </a:r>
            <a:r>
              <a:rPr lang="ar-SA" sz="3600" b="1" u="sng" dirty="0" smtClean="0"/>
              <a:t> لمناصب قضائية</a:t>
            </a:r>
            <a:r>
              <a:rPr lang="fr-FR" sz="3600" b="1" u="sng" dirty="0" smtClean="0"/>
              <a:t>:</a:t>
            </a:r>
            <a:endParaRPr lang="fr-FR" sz="3600" dirty="0" smtClean="0"/>
          </a:p>
          <a:p>
            <a:pPr algn="r" rtl="1"/>
            <a:r>
              <a:rPr lang="ar-SA" sz="3600" b="1" dirty="0" smtClean="0"/>
              <a:t>وهم القضاة </a:t>
            </a:r>
            <a:r>
              <a:rPr lang="ar-DZ" sz="3600" b="1" dirty="0" smtClean="0"/>
              <a:t>عموما </a:t>
            </a:r>
            <a:r>
              <a:rPr lang="ar-SA" sz="3600" b="1" dirty="0" smtClean="0"/>
              <a:t>ومحافظو الدولة لمجلس الدولة والمحاكم الإدارية، القضاة بمجلس المحاسبة</a:t>
            </a:r>
            <a:endParaRPr lang="fr-FR" sz="3600" dirty="0" smtClean="0"/>
          </a:p>
          <a:p>
            <a:pPr algn="r" rtl="1"/>
            <a:r>
              <a:rPr lang="fr-FR" sz="3600" b="1" dirty="0" smtClean="0"/>
              <a:t> </a:t>
            </a:r>
            <a:r>
              <a:rPr lang="ar-SA" sz="3600" b="1" u="sng" dirty="0" smtClean="0"/>
              <a:t>الفرع الثالث</a:t>
            </a:r>
            <a:r>
              <a:rPr lang="fr-FR" sz="3600" b="1" u="sng" dirty="0" smtClean="0"/>
              <a:t>: </a:t>
            </a:r>
            <a:r>
              <a:rPr lang="ar-SA" sz="3600" b="1" u="sng" dirty="0" smtClean="0"/>
              <a:t>الأشخاص </a:t>
            </a:r>
            <a:r>
              <a:rPr lang="ar-SA" sz="3600" b="1" u="sng" dirty="0" err="1" smtClean="0"/>
              <a:t>الشاغلين</a:t>
            </a:r>
            <a:r>
              <a:rPr lang="ar-SA" sz="3600" b="1" u="sng" dirty="0" smtClean="0"/>
              <a:t> لمناصب تشريعية أو</a:t>
            </a:r>
            <a:r>
              <a:rPr lang="ar-DZ" sz="3600" b="1" u="sng" dirty="0" smtClean="0"/>
              <a:t> </a:t>
            </a:r>
            <a:r>
              <a:rPr lang="ar-SA" sz="3600" b="1" u="sng" dirty="0" smtClean="0"/>
              <a:t>أعضاء السلطة التشريعية</a:t>
            </a:r>
            <a:r>
              <a:rPr lang="fr-FR" sz="3600" b="1" u="sng" dirty="0" smtClean="0"/>
              <a:t>:</a:t>
            </a:r>
            <a:endParaRPr lang="fr-FR" sz="3600" dirty="0" smtClean="0"/>
          </a:p>
          <a:p>
            <a:pPr algn="r" rtl="1"/>
            <a:r>
              <a:rPr lang="ar-SA" sz="3600" b="1" dirty="0" smtClean="0"/>
              <a:t>ويقصد بهم أعضاء البرلمان والذي يتكون وفقا للمادة</a:t>
            </a:r>
            <a:r>
              <a:rPr lang="fr-FR" sz="3600" b="1" dirty="0" smtClean="0"/>
              <a:t> 98 </a:t>
            </a:r>
            <a:r>
              <a:rPr lang="ar-SA" sz="3600" b="1" dirty="0" smtClean="0"/>
              <a:t>من الدستور من غرفتين هما</a:t>
            </a:r>
            <a:r>
              <a:rPr lang="fr-FR" sz="3600" b="1" dirty="0" smtClean="0"/>
              <a:t>:</a:t>
            </a:r>
            <a:endParaRPr lang="fr-FR" sz="3600" dirty="0" smtClean="0"/>
          </a:p>
          <a:p>
            <a:pPr algn="r" rtl="1"/>
            <a:r>
              <a:rPr lang="ar-SA" sz="3600" b="1" dirty="0" smtClean="0"/>
              <a:t>المجلس الشعبي الوطني ومجلس الأمة</a:t>
            </a:r>
            <a:r>
              <a:rPr lang="fr-FR" sz="3600" b="1" dirty="0" smtClean="0"/>
              <a:t>.</a:t>
            </a:r>
            <a:endParaRPr lang="fr-FR" sz="3600" dirty="0" smtClean="0"/>
          </a:p>
          <a:p>
            <a:pPr algn="r" rtl="1"/>
            <a:r>
              <a:rPr lang="ar-SA" sz="3600" b="1" u="sng" dirty="0" smtClean="0"/>
              <a:t>الفرع الرابع : المنتخبون في المجالس الشعبية المحلية.</a:t>
            </a:r>
            <a:endParaRPr lang="fr-FR" sz="36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algn="r" rtl="1"/>
            <a:r>
              <a:rPr lang="ar-SA" b="1" u="sng" dirty="0" smtClean="0"/>
              <a:t>الفرع الخامس</a:t>
            </a:r>
            <a:r>
              <a:rPr lang="fr-FR" b="1" u="sng" dirty="0" smtClean="0"/>
              <a:t>: </a:t>
            </a:r>
            <a:r>
              <a:rPr lang="ar-SA" b="1" u="sng" dirty="0" smtClean="0"/>
              <a:t>الأشخاص الذين يتولون وظيفة أو وكالة</a:t>
            </a:r>
            <a:r>
              <a:rPr lang="fr-FR" b="1" u="sng" dirty="0" smtClean="0"/>
              <a:t>:</a:t>
            </a:r>
            <a:endParaRPr lang="fr-FR" dirty="0" smtClean="0"/>
          </a:p>
          <a:p>
            <a:pPr algn="r" rtl="1"/>
            <a:r>
              <a:rPr lang="ar-SA" b="1" dirty="0" smtClean="0"/>
              <a:t>تولي الوكالة</a:t>
            </a:r>
            <a:r>
              <a:rPr lang="fr-FR" b="1" dirty="0" smtClean="0"/>
              <a:t>:</a:t>
            </a:r>
            <a:r>
              <a:rPr lang="ar-SA" b="1" dirty="0" smtClean="0"/>
              <a:t>كل شخص انتخب أو كلف بالنيابة في إحدى المؤسسات والهيئات</a:t>
            </a:r>
            <a:r>
              <a:rPr lang="ar-DZ" b="1" dirty="0" smtClean="0"/>
              <a:t> </a:t>
            </a:r>
            <a:r>
              <a:rPr lang="ar-SA" b="1" dirty="0" smtClean="0"/>
              <a:t>المذكورة أعلاه، كأن يكون عضو مجلس إدارة إحدى المؤسسات الاقتصادية مثلا.</a:t>
            </a:r>
            <a:endParaRPr lang="fr-FR" dirty="0" smtClean="0"/>
          </a:p>
          <a:p>
            <a:pPr algn="r" rtl="1"/>
            <a:r>
              <a:rPr lang="ar-SA" b="1" u="sng" dirty="0" smtClean="0"/>
              <a:t>الفرع السادس:الأشخاص الذين هم في حكم الموظف</a:t>
            </a:r>
            <a:r>
              <a:rPr lang="fr-FR" b="1" u="sng" dirty="0" smtClean="0"/>
              <a:t>:</a:t>
            </a:r>
            <a:endParaRPr lang="fr-FR" dirty="0" smtClean="0"/>
          </a:p>
          <a:p>
            <a:pPr algn="r" rtl="1"/>
            <a:r>
              <a:rPr lang="ar-SA" b="1" dirty="0" smtClean="0"/>
              <a:t>كالمستخدمين العسكريين والمدنيين للدفاع الوطني ومستخدمو البرلمان </a:t>
            </a:r>
            <a:r>
              <a:rPr lang="ar-SA" b="1" dirty="0" err="1" smtClean="0"/>
              <a:t>و</a:t>
            </a:r>
            <a:r>
              <a:rPr lang="ar-SA" b="1" dirty="0" smtClean="0"/>
              <a:t>  الضباط العموميين ( المحضرين القضائيين، الموثقين العموميين </a:t>
            </a:r>
            <a:r>
              <a:rPr lang="ar-DZ" b="1" dirty="0" smtClean="0"/>
              <a:t>،</a:t>
            </a:r>
            <a:r>
              <a:rPr lang="ar-SA" b="1" dirty="0" smtClean="0"/>
              <a:t> المترجمين، محافظ</a:t>
            </a:r>
            <a:r>
              <a:rPr lang="ar-DZ" b="1" dirty="0" smtClean="0"/>
              <a:t>و</a:t>
            </a:r>
            <a:r>
              <a:rPr lang="ar-SA" b="1" dirty="0" smtClean="0"/>
              <a:t> البيع بالمزايدة العلنية</a:t>
            </a:r>
            <a:r>
              <a:rPr lang="ar-DZ" b="1" dirty="0" smtClean="0"/>
              <a:t>).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algn="r" rtl="1"/>
            <a:r>
              <a:rPr lang="ar-SA" sz="4400" b="1" u="sng" dirty="0" smtClean="0"/>
              <a:t>أولا: مفهوم الفساد الإداري:</a:t>
            </a:r>
            <a:endParaRPr lang="fr-FR" sz="4400" u="sng" dirty="0" smtClean="0"/>
          </a:p>
          <a:p>
            <a:pPr algn="r" rtl="1"/>
            <a:r>
              <a:rPr lang="ar-DZ" sz="4400" b="1" u="sng" dirty="0" smtClean="0"/>
              <a:t>1-</a:t>
            </a:r>
            <a:r>
              <a:rPr lang="ar-SA" sz="4400" b="1" u="sng" dirty="0" smtClean="0"/>
              <a:t>إشكالية تعريف الفساد الإداري:</a:t>
            </a:r>
            <a:endParaRPr lang="fr-FR" sz="4400" u="sng" dirty="0" smtClean="0"/>
          </a:p>
          <a:p>
            <a:pPr lvl="0" algn="r" rtl="1"/>
            <a:r>
              <a:rPr lang="fr-FR" sz="4400" b="1" dirty="0" smtClean="0"/>
              <a:t> - </a:t>
            </a:r>
            <a:r>
              <a:rPr lang="ar-DZ" sz="4400" b="1" dirty="0" smtClean="0"/>
              <a:t>تعدد </a:t>
            </a:r>
            <a:r>
              <a:rPr lang="ar-SA" sz="4400" b="1" dirty="0" smtClean="0"/>
              <a:t>الحقول المعرفية</a:t>
            </a:r>
            <a:r>
              <a:rPr lang="fr-FR" sz="4400" b="1" dirty="0" smtClean="0"/>
              <a:t> : </a:t>
            </a:r>
            <a:r>
              <a:rPr lang="ar-SA" sz="4400" b="1" dirty="0" smtClean="0"/>
              <a:t>القانون، السياسة، الاقتصاد، الإدارة...</a:t>
            </a:r>
            <a:endParaRPr lang="fr-FR" sz="4400" dirty="0" smtClean="0"/>
          </a:p>
          <a:p>
            <a:pPr lvl="0" algn="r" rtl="1"/>
            <a:r>
              <a:rPr lang="fr-FR" sz="4400" b="1" dirty="0" smtClean="0"/>
              <a:t>- </a:t>
            </a:r>
            <a:r>
              <a:rPr lang="ar-SA" sz="4400" b="1" dirty="0" smtClean="0"/>
              <a:t>الظهور المتجدد لصور الفساد </a:t>
            </a:r>
            <a:r>
              <a:rPr lang="ar-SA" sz="4400" b="1" dirty="0" err="1" smtClean="0"/>
              <a:t>الاداري</a:t>
            </a:r>
            <a:r>
              <a:rPr lang="ar-SA" sz="4400" b="1" dirty="0" smtClean="0"/>
              <a:t> تبعا للتطور</a:t>
            </a:r>
            <a:r>
              <a:rPr lang="ar-DZ" sz="4400" b="1" dirty="0" smtClean="0"/>
              <a:t> </a:t>
            </a:r>
            <a:r>
              <a:rPr lang="ar-SA" sz="4400" b="1" dirty="0" smtClean="0"/>
              <a:t>التكنولوجي، الأمر الذي يجعل بعض التعريفات التي تحدد  في وقت معين عديمة الفائدة مع مرور الزمن .</a:t>
            </a:r>
            <a:r>
              <a:rPr lang="ar-SA" sz="4400" b="1" dirty="0" smtClean="0">
                <a:solidFill>
                  <a:srgbClr val="FF0000"/>
                </a:solidFill>
              </a:rPr>
              <a:t>المخدرات الرقمية</a:t>
            </a:r>
            <a:endParaRPr lang="fr-FR" sz="4400" dirty="0" smtClean="0">
              <a:solidFill>
                <a:srgbClr val="FF0000"/>
              </a:solidFill>
            </a:endParaRP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algn="r" rtl="1"/>
            <a:r>
              <a:rPr lang="ar-DZ" b="1" u="sng" dirty="0" smtClean="0"/>
              <a:t>2- </a:t>
            </a:r>
            <a:r>
              <a:rPr lang="ar-SA" b="1" u="sng" dirty="0" smtClean="0"/>
              <a:t>معايير تعريف الفساد الإداري</a:t>
            </a:r>
            <a:endParaRPr lang="fr-FR" b="1" u="sng" dirty="0" smtClean="0"/>
          </a:p>
          <a:p>
            <a:pPr lvl="0" algn="r" rtl="1"/>
            <a:r>
              <a:rPr lang="fr-FR" b="1" dirty="0" smtClean="0"/>
              <a:t> </a:t>
            </a:r>
            <a:r>
              <a:rPr lang="ar-DZ" b="1" dirty="0" smtClean="0"/>
              <a:t>* </a:t>
            </a:r>
            <a:r>
              <a:rPr lang="ar-SA" b="1" u="sng" dirty="0" smtClean="0"/>
              <a:t>المعيار </a:t>
            </a:r>
            <a:r>
              <a:rPr lang="ar-SA" b="1" u="sng" dirty="0" err="1" smtClean="0"/>
              <a:t>القيمي</a:t>
            </a:r>
            <a:r>
              <a:rPr lang="fr-FR" b="1" u="sng" dirty="0" smtClean="0"/>
              <a:t>:</a:t>
            </a:r>
            <a:endParaRPr lang="fr-FR" u="sng" dirty="0" smtClean="0"/>
          </a:p>
          <a:p>
            <a:pPr algn="r" rtl="1"/>
            <a:r>
              <a:rPr lang="ar-SA" b="1" dirty="0" smtClean="0"/>
              <a:t>يعتبر الفساد الإداري شكلا من أشكال الخروج على القيم السائدة في المجتمع .</a:t>
            </a:r>
            <a:endParaRPr lang="fr-FR" dirty="0" smtClean="0"/>
          </a:p>
          <a:p>
            <a:pPr lvl="0" algn="r" rtl="1"/>
            <a:r>
              <a:rPr lang="ar-DZ" b="1" u="sng" dirty="0" smtClean="0"/>
              <a:t>* </a:t>
            </a:r>
            <a:r>
              <a:rPr lang="ar-SA" b="1" u="sng" dirty="0" smtClean="0"/>
              <a:t>المعيار </a:t>
            </a:r>
            <a:r>
              <a:rPr lang="ar-SA" b="1" u="sng" dirty="0" err="1" smtClean="0"/>
              <a:t>المصلحي</a:t>
            </a:r>
            <a:r>
              <a:rPr lang="fr-FR" b="1" u="sng" dirty="0" smtClean="0"/>
              <a:t>:</a:t>
            </a:r>
            <a:endParaRPr lang="fr-FR" u="sng" dirty="0" smtClean="0"/>
          </a:p>
          <a:p>
            <a:pPr algn="r" rtl="1"/>
            <a:r>
              <a:rPr lang="fr-FR" b="1" dirty="0" smtClean="0"/>
              <a:t> </a:t>
            </a:r>
            <a:r>
              <a:rPr lang="ar-SA" b="1" dirty="0" smtClean="0"/>
              <a:t>إساءة استخدام المنصب العام أو السلطات أو الموارد لتحقيق منافع خاصة</a:t>
            </a:r>
            <a:r>
              <a:rPr lang="fr-FR" b="1" dirty="0" smtClean="0"/>
              <a:t>.</a:t>
            </a:r>
            <a:endParaRPr lang="fr-FR" dirty="0" smtClean="0"/>
          </a:p>
          <a:p>
            <a:pPr algn="r" rtl="1"/>
            <a:r>
              <a:rPr lang="ar-DZ" b="1" dirty="0" smtClean="0"/>
              <a:t>*</a:t>
            </a:r>
            <a:r>
              <a:rPr lang="ar-SA" b="1" u="sng" dirty="0" smtClean="0"/>
              <a:t> المعيار القانوني</a:t>
            </a:r>
            <a:r>
              <a:rPr lang="fr-FR" b="1" u="sng" dirty="0" smtClean="0"/>
              <a:t>:</a:t>
            </a:r>
            <a:endParaRPr lang="fr-FR" u="sng" dirty="0" smtClean="0"/>
          </a:p>
          <a:p>
            <a:pPr algn="r" rtl="1"/>
            <a:r>
              <a:rPr lang="ar-SA" b="1" dirty="0" smtClean="0"/>
              <a:t>يحصر الفساد الإداري في خرق القوانين والأنظمة والتعليمات التي يجب مراعاتها وظيفيا.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214290"/>
            <a:ext cx="8643998" cy="6286544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SA" b="1" dirty="0" smtClean="0"/>
              <a:t> </a:t>
            </a:r>
            <a:r>
              <a:rPr lang="ar-DZ" b="1" u="sng" dirty="0" smtClean="0"/>
              <a:t>* </a:t>
            </a:r>
            <a:r>
              <a:rPr lang="ar-SA" b="1" u="sng" dirty="0" smtClean="0"/>
              <a:t>معيار الرأي العام</a:t>
            </a:r>
            <a:r>
              <a:rPr lang="fr-FR" b="1" u="sng" dirty="0" smtClean="0"/>
              <a:t>:</a:t>
            </a:r>
            <a:endParaRPr lang="fr-FR" u="sng" dirty="0" smtClean="0"/>
          </a:p>
          <a:p>
            <a:pPr algn="r" rtl="1"/>
            <a:r>
              <a:rPr lang="ar-SA" b="1" dirty="0" smtClean="0"/>
              <a:t>ولقد تبنى </a:t>
            </a:r>
            <a:r>
              <a:rPr lang="fr-FR" b="1" dirty="0" smtClean="0"/>
              <a:t>(J.G. Peter and </a:t>
            </a:r>
            <a:r>
              <a:rPr lang="fr-FR" b="1" dirty="0" err="1" smtClean="0"/>
              <a:t>s.welch</a:t>
            </a:r>
            <a:r>
              <a:rPr lang="fr-FR" b="1" dirty="0" smtClean="0"/>
              <a:t>) </a:t>
            </a:r>
            <a:r>
              <a:rPr lang="ar-SA" b="1" dirty="0" smtClean="0"/>
              <a:t>هذا المعيار وقسم  الباحثان الفساد إلى ثلاثة أنواع اعتمادا على ما يراه الجمهور العام .</a:t>
            </a:r>
            <a:endParaRPr lang="fr-FR" dirty="0" smtClean="0"/>
          </a:p>
          <a:p>
            <a:pPr algn="r" rtl="1"/>
            <a:r>
              <a:rPr lang="ar-SA" b="1" dirty="0" smtClean="0"/>
              <a:t>الفساد الأسود</a:t>
            </a:r>
            <a:r>
              <a:rPr lang="ar-DZ" b="1" dirty="0" smtClean="0"/>
              <a:t>.</a:t>
            </a:r>
            <a:endParaRPr lang="fr-FR" dirty="0" smtClean="0"/>
          </a:p>
          <a:p>
            <a:pPr algn="r" rtl="1"/>
            <a:r>
              <a:rPr lang="ar-SA" b="1" dirty="0" smtClean="0"/>
              <a:t>الفساد الأبيض</a:t>
            </a:r>
            <a:r>
              <a:rPr lang="ar-DZ" b="1" dirty="0" smtClean="0"/>
              <a:t>.</a:t>
            </a:r>
            <a:endParaRPr lang="fr-FR" dirty="0" smtClean="0"/>
          </a:p>
          <a:p>
            <a:pPr algn="r" rtl="1"/>
            <a:r>
              <a:rPr lang="ar-SA" b="1" dirty="0" smtClean="0"/>
              <a:t>الفساد الرمادي</a:t>
            </a:r>
            <a:r>
              <a:rPr lang="ar-DZ" b="1" dirty="0" smtClean="0"/>
              <a:t>.</a:t>
            </a:r>
            <a:endParaRPr lang="fr-FR" dirty="0" smtClean="0"/>
          </a:p>
          <a:p>
            <a:pPr algn="r" rtl="1"/>
            <a:r>
              <a:rPr lang="ar-SA" b="1" dirty="0" smtClean="0"/>
              <a:t>و رغم أن اعتماد هذا المعيار جاء للتخلص من الانتقادات التي وجهت إلى باقي المعايير، إلا أنه</a:t>
            </a:r>
            <a:r>
              <a:rPr lang="fr-FR" b="1" dirty="0" smtClean="0"/>
              <a:t> </a:t>
            </a:r>
            <a:r>
              <a:rPr lang="ar-SA" b="1" dirty="0" smtClean="0"/>
              <a:t>انتقد هو الأخر من قبل بعض الباحثين، ومن ذلك</a:t>
            </a:r>
            <a:r>
              <a:rPr lang="fr-FR" b="1" dirty="0" smtClean="0"/>
              <a:t>: </a:t>
            </a:r>
            <a:r>
              <a:rPr lang="ar-SA" b="1" dirty="0" smtClean="0"/>
              <a:t>إن الرأي العام يتذبذب في كثير من الحالات، فعند اكتشاف فضيحة من فضائح الفساد نجد أن الرأي العام يتشدد ويقوى، ولكنه يضعف مع مرور الوقت وربما يتسامح أخيرا.</a:t>
            </a:r>
            <a:endParaRPr lang="fr-FR" dirty="0" smtClean="0"/>
          </a:p>
          <a:p>
            <a:pPr algn="r" rtl="1"/>
            <a:r>
              <a:rPr lang="ar-SA" b="1" dirty="0" smtClean="0"/>
              <a:t>ثم إن هناك إشكالية تتعلق بتحديد الأشخاص الذين يجب اعتماد رأيهم بوصفهم يمثلون المجتمع</a:t>
            </a:r>
            <a:r>
              <a:rPr lang="fr-FR" b="1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SA" b="1" u="sng" dirty="0" smtClean="0"/>
              <a:t>2</a:t>
            </a:r>
            <a:r>
              <a:rPr lang="ar-DZ" b="1" u="sng" dirty="0" smtClean="0"/>
              <a:t>-</a:t>
            </a:r>
            <a:r>
              <a:rPr lang="ar-SA" b="1" u="sng" dirty="0" smtClean="0"/>
              <a:t> المدارس الفكرية وتفسير ظاهرة الفساد الإداري:</a:t>
            </a:r>
            <a:endParaRPr lang="fr-FR" b="1" u="sng" dirty="0" smtClean="0"/>
          </a:p>
          <a:p>
            <a:pPr algn="r" rtl="1"/>
            <a:r>
              <a:rPr lang="ar-SA" b="1" dirty="0" smtClean="0"/>
              <a:t> من بينها</a:t>
            </a:r>
            <a:r>
              <a:rPr lang="fr-FR" b="1" dirty="0" smtClean="0"/>
              <a:t>  </a:t>
            </a:r>
            <a:r>
              <a:rPr lang="ar-SA" b="1" dirty="0" smtClean="0"/>
              <a:t>ما يراه </a:t>
            </a:r>
            <a:r>
              <a:rPr lang="fr-FR" b="1" dirty="0" smtClean="0"/>
              <a:t>(SIMPSON WERNER) </a:t>
            </a:r>
            <a:r>
              <a:rPr lang="ar-SA" b="1" dirty="0" smtClean="0"/>
              <a:t>أن مفهوم الفساد الإداري تطور عبر ثلاث مدارس: </a:t>
            </a:r>
            <a:endParaRPr lang="fr-FR" dirty="0" smtClean="0"/>
          </a:p>
          <a:p>
            <a:pPr algn="r" rtl="1"/>
            <a:r>
              <a:rPr lang="ar-DZ" b="1" dirty="0" smtClean="0"/>
              <a:t>*</a:t>
            </a:r>
            <a:r>
              <a:rPr lang="fr-FR" b="1" dirty="0" smtClean="0"/>
              <a:t>(MORALIST SCHOOL)</a:t>
            </a:r>
            <a:r>
              <a:rPr lang="ar-SA" b="1" dirty="0" smtClean="0"/>
              <a:t> وهي أقدم المدارس التي تؤكد على المعايير الأخلاقية </a:t>
            </a:r>
            <a:r>
              <a:rPr lang="ar-SA" b="1" dirty="0" err="1" smtClean="0"/>
              <a:t>و</a:t>
            </a:r>
            <a:r>
              <a:rPr lang="ar-SA" b="1" dirty="0" smtClean="0"/>
              <a:t> القيم الدينية.</a:t>
            </a:r>
            <a:endParaRPr lang="fr-FR" dirty="0" smtClean="0"/>
          </a:p>
          <a:p>
            <a:pPr algn="r" rtl="1"/>
            <a:r>
              <a:rPr lang="ar-DZ" b="1" dirty="0" smtClean="0"/>
              <a:t>*</a:t>
            </a:r>
            <a:r>
              <a:rPr lang="fr-FR" b="1" dirty="0" smtClean="0"/>
              <a:t> (FUNCTIONAL STRUCTURAL)</a:t>
            </a:r>
            <a:r>
              <a:rPr lang="ar-DZ" b="1" dirty="0" smtClean="0"/>
              <a:t>اعتبرت</a:t>
            </a:r>
            <a:r>
              <a:rPr lang="ar-SA" b="1" dirty="0" smtClean="0"/>
              <a:t> الفساد ظاهرة طبيعية ومصاحبة للنمو.</a:t>
            </a:r>
            <a:endParaRPr lang="fr-FR" dirty="0" smtClean="0"/>
          </a:p>
          <a:p>
            <a:pPr algn="r" rtl="1"/>
            <a:r>
              <a:rPr lang="ar-DZ" dirty="0" smtClean="0"/>
              <a:t>*</a:t>
            </a:r>
            <a:r>
              <a:rPr lang="ar-SA" b="1" dirty="0" smtClean="0"/>
              <a:t> </a:t>
            </a:r>
            <a:r>
              <a:rPr lang="fr-FR" b="1" dirty="0" smtClean="0"/>
              <a:t>(P0ST FUNCTIONNAL SCHOOL)</a:t>
            </a:r>
            <a:r>
              <a:rPr lang="ar-SA" b="1" dirty="0" smtClean="0"/>
              <a:t> و التي ظهرت في الربع الأخير من القرن العشرين كرد فعل على تزايد الفساد </a:t>
            </a:r>
            <a:r>
              <a:rPr lang="ar-SA" b="1" dirty="0" err="1" smtClean="0"/>
              <a:t>و</a:t>
            </a:r>
            <a:r>
              <a:rPr lang="ar-SA" b="1" dirty="0" smtClean="0"/>
              <a:t> انتشاره من جهة، </a:t>
            </a:r>
            <a:r>
              <a:rPr lang="ar-SA" b="1" dirty="0" err="1" smtClean="0"/>
              <a:t>و</a:t>
            </a:r>
            <a:r>
              <a:rPr lang="ar-SA" b="1" dirty="0" smtClean="0"/>
              <a:t> على عيوب الفلسفة </a:t>
            </a:r>
            <a:r>
              <a:rPr lang="ar-SA" b="1" dirty="0" err="1" smtClean="0"/>
              <a:t>الذرائعية</a:t>
            </a:r>
            <a:r>
              <a:rPr lang="ar-SA" b="1" dirty="0" smtClean="0"/>
              <a:t> الميكيافلية التي استندت عليها المدرسة الوظيفية من جهة أخرى</a:t>
            </a:r>
            <a:r>
              <a:rPr lang="fr-FR" b="1" dirty="0" smtClean="0"/>
              <a:t>.</a:t>
            </a:r>
            <a:endParaRPr lang="fr-FR" dirty="0" smtClean="0"/>
          </a:p>
          <a:p>
            <a:pPr algn="r" rtl="1"/>
            <a:r>
              <a:rPr lang="ar-SA" b="1" dirty="0" smtClean="0"/>
              <a:t>و لقد أعاد رواد هذه المدرسة تأكيد المبادئ الأخلاقية </a:t>
            </a:r>
            <a:r>
              <a:rPr lang="ar-SA" b="1" dirty="0" err="1" smtClean="0"/>
              <a:t>و</a:t>
            </a:r>
            <a:r>
              <a:rPr lang="ar-SA" b="1" dirty="0" smtClean="0"/>
              <a:t> </a:t>
            </a:r>
            <a:r>
              <a:rPr lang="ar-SA" b="1" dirty="0" err="1" smtClean="0"/>
              <a:t>القيمية</a:t>
            </a:r>
            <a:r>
              <a:rPr lang="ar-SA" b="1" dirty="0" smtClean="0"/>
              <a:t> للوظيفة العامة</a:t>
            </a:r>
            <a:r>
              <a:rPr lang="fr-FR" b="1" dirty="0" smtClean="0"/>
              <a:t>. 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algn="r" rtl="1"/>
            <a:endParaRPr lang="ar-DZ" sz="7200" b="1" dirty="0" smtClean="0"/>
          </a:p>
          <a:p>
            <a:pPr algn="r" rtl="1"/>
            <a:r>
              <a:rPr lang="ar-SA" sz="7200" b="1" dirty="0" smtClean="0"/>
              <a:t>ثانيا  مفهوم الموظف العام </a:t>
            </a:r>
            <a:r>
              <a:rPr lang="ar-DZ" sz="7200" b="1" dirty="0" smtClean="0"/>
              <a:t>بوصفه </a:t>
            </a:r>
            <a:r>
              <a:rPr lang="ar-SA" sz="7200" b="1" dirty="0" smtClean="0"/>
              <a:t>الركن المفترض في جرائم الفساد الإداري</a:t>
            </a:r>
            <a:endParaRPr lang="fr-FR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/>
          </a:bodyPr>
          <a:lstStyle/>
          <a:p>
            <a:pPr algn="r" rtl="1"/>
            <a:r>
              <a:rPr lang="ar-DZ" sz="4400" b="1" dirty="0" smtClean="0"/>
              <a:t>1- </a:t>
            </a:r>
            <a:r>
              <a:rPr lang="ar-SA" sz="4400" b="1" dirty="0" smtClean="0"/>
              <a:t> </a:t>
            </a:r>
            <a:r>
              <a:rPr lang="ar-SA" sz="4400" b="1" u="sng" dirty="0" smtClean="0"/>
              <a:t>تعريف الموظف</a:t>
            </a:r>
            <a:r>
              <a:rPr lang="ar-DZ" sz="4400" b="1" u="sng" dirty="0" smtClean="0"/>
              <a:t>:</a:t>
            </a:r>
            <a:endParaRPr lang="fr-FR" sz="4400" u="sng" dirty="0" smtClean="0"/>
          </a:p>
          <a:p>
            <a:pPr algn="r"/>
            <a:r>
              <a:rPr lang="ar-DZ" sz="4800" b="1" dirty="0" smtClean="0"/>
              <a:t>أ- </a:t>
            </a:r>
            <a:r>
              <a:rPr lang="ar-SA" sz="4800" b="1" dirty="0" smtClean="0"/>
              <a:t>في القانون 06/03 المؤرخ في 15/07/2006 المتضمن القانون الأساسي العام للوظيفة العمومية :" يعتبر موظفا كل عون عين في وظيفة عمومية دائمة ورسم في رتبته في السلم </a:t>
            </a:r>
            <a:r>
              <a:rPr lang="ar-SA" sz="4800" b="1" dirty="0" err="1" smtClean="0"/>
              <a:t>الاداري</a:t>
            </a:r>
            <a:r>
              <a:rPr lang="ar-SA" sz="4800" b="1" dirty="0" smtClean="0"/>
              <a:t>" </a:t>
            </a:r>
            <a:r>
              <a:rPr lang="ar-SA" sz="4800" b="1" dirty="0" err="1" smtClean="0"/>
              <a:t>م</a:t>
            </a:r>
            <a:r>
              <a:rPr lang="ar-SA" sz="4800" b="1" dirty="0" smtClean="0"/>
              <a:t> (04)....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 lnSpcReduction="10000"/>
          </a:bodyPr>
          <a:lstStyle/>
          <a:p>
            <a:pPr lvl="0" algn="r" rtl="1"/>
            <a:r>
              <a:rPr lang="ar-DZ" sz="4400" b="1" dirty="0" smtClean="0"/>
              <a:t>ب- </a:t>
            </a:r>
            <a:r>
              <a:rPr lang="ar-SA" sz="4400" b="1" dirty="0" smtClean="0"/>
              <a:t>في قانون الوقاية من</a:t>
            </a:r>
            <a:r>
              <a:rPr lang="fr-FR" sz="4400" b="1" dirty="0" smtClean="0"/>
              <a:t>  </a:t>
            </a:r>
            <a:r>
              <a:rPr lang="ar-SA" sz="4400" b="1" dirty="0" smtClean="0"/>
              <a:t>الفساد ومكافحته والتي نصت مادته</a:t>
            </a:r>
            <a:r>
              <a:rPr lang="fr-FR" sz="4400" b="1" dirty="0" smtClean="0"/>
              <a:t> 02</a:t>
            </a:r>
            <a:r>
              <a:rPr lang="ar-SA" sz="4400" b="1" dirty="0" smtClean="0"/>
              <a:t> الثانية:</a:t>
            </a:r>
            <a:endParaRPr lang="fr-FR" sz="4400" dirty="0" smtClean="0"/>
          </a:p>
          <a:p>
            <a:pPr lvl="0" algn="r" rtl="1"/>
            <a:r>
              <a:rPr lang="ar-DZ" sz="4400" b="1" dirty="0" smtClean="0"/>
              <a:t>”</a:t>
            </a:r>
            <a:r>
              <a:rPr lang="ar-SA" sz="4400" b="1" dirty="0" smtClean="0"/>
              <a:t>كل شخص يشغل منصبا تشريعيا أو تنفيذيا أو إداريا أو قضائيا أو في أحد المجالس الشعبية المحلية المنتخبة، سواء أكان معينا أو منتخبا، دائما أو مؤقتا، </a:t>
            </a:r>
            <a:r>
              <a:rPr lang="ar-SA" sz="4400" b="1" u="sng" dirty="0" smtClean="0"/>
              <a:t>مدفوع الأجر أو غير مدفوع الأجر</a:t>
            </a:r>
            <a:r>
              <a:rPr lang="ar-SA" sz="4400" b="1" dirty="0" smtClean="0"/>
              <a:t>، بصرف النظر عن رتبته أو </a:t>
            </a:r>
            <a:r>
              <a:rPr lang="ar-SA" sz="4400" b="1" dirty="0" err="1" smtClean="0"/>
              <a:t>أقدميته</a:t>
            </a:r>
            <a:r>
              <a:rPr lang="fr-FR" sz="4400" b="1" dirty="0" smtClean="0"/>
              <a:t>.</a:t>
            </a:r>
            <a:r>
              <a:rPr lang="ar-DZ" sz="4400" b="1" dirty="0" smtClean="0"/>
              <a:t> </a:t>
            </a:r>
            <a:endParaRPr lang="fr-FR" sz="4400" dirty="0" smtClean="0"/>
          </a:p>
          <a:p>
            <a:pPr algn="r" rtl="1"/>
            <a:endParaRPr lang="ar-DZ" sz="2000" b="1" dirty="0" smtClean="0"/>
          </a:p>
          <a:p>
            <a:pPr algn="r" rtl="1"/>
            <a:r>
              <a:rPr lang="ar-SA" sz="2000" b="1" dirty="0" smtClean="0"/>
              <a:t>وفيما يلي تفصيل لهاته </a:t>
            </a:r>
            <a:r>
              <a:rPr lang="ar-SA" sz="2000" b="1" dirty="0" err="1" smtClean="0"/>
              <a:t>الانواع</a:t>
            </a:r>
            <a:r>
              <a:rPr lang="ar-SA" sz="2000" b="1" dirty="0" smtClean="0"/>
              <a:t>:</a:t>
            </a:r>
            <a:endParaRPr lang="fr-FR" sz="20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01122" cy="6286544"/>
          </a:xfrm>
        </p:spPr>
        <p:txBody>
          <a:bodyPr>
            <a:normAutofit fontScale="92500" lnSpcReduction="20000"/>
          </a:bodyPr>
          <a:lstStyle/>
          <a:p>
            <a:pPr rtl="1"/>
            <a:r>
              <a:rPr lang="ar-SA" b="1" u="sng" dirty="0" smtClean="0"/>
              <a:t>الفرع الأول</a:t>
            </a:r>
            <a:r>
              <a:rPr lang="fr-FR" b="1" u="sng" dirty="0" smtClean="0"/>
              <a:t>: </a:t>
            </a:r>
            <a:r>
              <a:rPr lang="ar-SA" b="1" u="sng" dirty="0" smtClean="0"/>
              <a:t>الأشخاص </a:t>
            </a:r>
            <a:r>
              <a:rPr lang="ar-SA" b="1" u="sng" dirty="0" err="1" smtClean="0"/>
              <a:t>الشاغلين</a:t>
            </a:r>
            <a:r>
              <a:rPr lang="ar-SA" b="1" u="sng" dirty="0" smtClean="0"/>
              <a:t> لمناصب تنفيذية وإدارية</a:t>
            </a:r>
            <a:r>
              <a:rPr lang="ar-DZ" b="1" u="sng" smtClean="0"/>
              <a:t> :</a:t>
            </a:r>
            <a:endParaRPr lang="fr-FR" dirty="0" smtClean="0"/>
          </a:p>
          <a:p>
            <a:pPr algn="r" rtl="1"/>
            <a:r>
              <a:rPr lang="fr-FR" b="1" dirty="0" smtClean="0"/>
              <a:t>  </a:t>
            </a:r>
            <a:r>
              <a:rPr lang="ar-DZ" b="1" dirty="0" smtClean="0"/>
              <a:t>أ-</a:t>
            </a:r>
            <a:r>
              <a:rPr lang="ar-SA" b="1" u="sng" dirty="0" smtClean="0"/>
              <a:t>الأشخاص </a:t>
            </a:r>
            <a:r>
              <a:rPr lang="ar-SA" b="1" u="sng" dirty="0" err="1" smtClean="0"/>
              <a:t>الشاغلين</a:t>
            </a:r>
            <a:r>
              <a:rPr lang="ar-SA" b="1" u="sng" dirty="0" smtClean="0"/>
              <a:t> لمناصب تنفيذية:</a:t>
            </a:r>
            <a:endParaRPr lang="fr-FR" u="sng" dirty="0" smtClean="0"/>
          </a:p>
          <a:p>
            <a:pPr algn="r" rtl="1"/>
            <a:r>
              <a:rPr lang="ar-DZ" b="1" dirty="0" smtClean="0"/>
              <a:t>وهم خصوصا:</a:t>
            </a:r>
            <a:endParaRPr lang="fr-FR" dirty="0" smtClean="0"/>
          </a:p>
          <a:p>
            <a:pPr lvl="0" algn="r" rtl="1"/>
            <a:r>
              <a:rPr lang="ar-SA" b="1" u="sng" dirty="0" smtClean="0"/>
              <a:t>رئيس الجمهورية</a:t>
            </a:r>
            <a:r>
              <a:rPr lang="fr-FR" b="1" u="sng" dirty="0" smtClean="0"/>
              <a:t>:</a:t>
            </a:r>
            <a:r>
              <a:rPr lang="ar-DZ" b="1" dirty="0" smtClean="0"/>
              <a:t> </a:t>
            </a:r>
            <a:r>
              <a:rPr lang="ar-SA" b="1" dirty="0" smtClean="0"/>
              <a:t>وفقا للمادة</a:t>
            </a:r>
            <a:r>
              <a:rPr lang="fr-FR" b="1" dirty="0" smtClean="0"/>
              <a:t> 177 </a:t>
            </a:r>
            <a:r>
              <a:rPr lang="ar-SA" b="1" dirty="0" smtClean="0"/>
              <a:t>من الدستور</a:t>
            </a:r>
            <a:r>
              <a:rPr lang="fr-FR" b="1" dirty="0" smtClean="0"/>
              <a:t> </a:t>
            </a:r>
            <a:r>
              <a:rPr lang="ar-DZ" b="1" dirty="0" smtClean="0"/>
              <a:t>(قانون 16/01)</a:t>
            </a:r>
            <a:r>
              <a:rPr lang="ar-SA" b="1" dirty="0" smtClean="0"/>
              <a:t> يمكن محاكمته عن الأفعال التي يمكن وصفها بالخيانة العظمى وتكون مساءلته أمام المحكمة العليا للدولة والتي لم تنصب إلى حد الآن</a:t>
            </a:r>
            <a:r>
              <a:rPr lang="fr-FR" b="1" dirty="0" smtClean="0"/>
              <a:t> !!!.</a:t>
            </a:r>
            <a:endParaRPr lang="fr-FR" dirty="0" smtClean="0"/>
          </a:p>
          <a:p>
            <a:pPr lvl="0" algn="r" rtl="1"/>
            <a:r>
              <a:rPr lang="ar-SA" b="1" u="sng" dirty="0" smtClean="0"/>
              <a:t>الوزير الأول </a:t>
            </a:r>
            <a:r>
              <a:rPr lang="fr-FR" b="1" dirty="0" smtClean="0"/>
              <a:t>:</a:t>
            </a:r>
            <a:r>
              <a:rPr lang="ar-DZ" b="1" dirty="0" smtClean="0"/>
              <a:t> </a:t>
            </a:r>
            <a:r>
              <a:rPr lang="ar-SA" b="1" dirty="0" smtClean="0"/>
              <a:t>مساءلته عن الجنايات والجنح التي يرتكبها بمناسبة تأدية مهامه، بما فيها جرائم الفساد الإداري</a:t>
            </a:r>
            <a:endParaRPr lang="fr-FR" dirty="0" smtClean="0"/>
          </a:p>
          <a:p>
            <a:pPr lvl="0" algn="r" rtl="1"/>
            <a:r>
              <a:rPr lang="ar-SA" b="1" u="sng" dirty="0" smtClean="0"/>
              <a:t>أعضاء الحكومة</a:t>
            </a:r>
            <a:r>
              <a:rPr lang="fr-FR" b="1" u="sng" dirty="0" smtClean="0"/>
              <a:t>:</a:t>
            </a:r>
            <a:r>
              <a:rPr lang="ar-DZ" b="1" dirty="0" smtClean="0"/>
              <a:t> </a:t>
            </a:r>
            <a:r>
              <a:rPr lang="fr-FR" b="1" dirty="0" smtClean="0"/>
              <a:t> </a:t>
            </a:r>
            <a:r>
              <a:rPr lang="ar-SA" b="1" dirty="0" smtClean="0"/>
              <a:t>الوزراء بمختلف درجاتهم سواء كانوا وزراء دولة أو وزراء عاديون أو وزراء منتدبون أو كتاب دولة، وأجاز المشرع مساءلة أعضاء الحكومة عن جرائم الفساد الإداري أمام المحكمة العادية </a:t>
            </a:r>
            <a:endParaRPr lang="fr-FR" dirty="0" smtClean="0"/>
          </a:p>
          <a:p>
            <a:pPr lvl="0" algn="r" rtl="1"/>
            <a:r>
              <a:rPr lang="ar-SA" b="1" u="sng" dirty="0" smtClean="0"/>
              <a:t>الولاة</a:t>
            </a:r>
            <a:r>
              <a:rPr lang="fr-FR" b="1" dirty="0" smtClean="0"/>
              <a:t>:</a:t>
            </a:r>
            <a:r>
              <a:rPr lang="ar-SA" b="1" dirty="0" smtClean="0"/>
              <a:t>لا يوجد في القانون ما يمنع مساءلة الوالي المادة</a:t>
            </a:r>
            <a:r>
              <a:rPr lang="fr-FR" b="1" dirty="0" smtClean="0"/>
              <a:t> 573 </a:t>
            </a:r>
            <a:r>
              <a:rPr lang="ar-SA" b="1" dirty="0" smtClean="0"/>
              <a:t>وما يليها من قانون الإجراءات الجزائية</a:t>
            </a:r>
            <a:r>
              <a:rPr lang="fr-FR" b="1" dirty="0" smtClean="0"/>
              <a:t>.</a:t>
            </a:r>
            <a:endParaRPr lang="fr-FR" dirty="0" smtClean="0"/>
          </a:p>
          <a:p>
            <a:pPr lvl="0" algn="r" rtl="1"/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625</Words>
  <Application>Microsoft Office PowerPoint</Application>
  <PresentationFormat>Affichage à l'écran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home</dc:creator>
  <cp:lastModifiedBy>ASUS</cp:lastModifiedBy>
  <cp:revision>51</cp:revision>
  <dcterms:created xsi:type="dcterms:W3CDTF">2015-02-13T16:24:41Z</dcterms:created>
  <dcterms:modified xsi:type="dcterms:W3CDTF">2020-02-12T07:34:27Z</dcterms:modified>
</cp:coreProperties>
</file>