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5" r:id="rId11"/>
    <p:sldId id="264" r:id="rId12"/>
    <p:sldId id="266" r:id="rId13"/>
    <p:sldId id="268" r:id="rId14"/>
    <p:sldId id="271" r:id="rId15"/>
    <p:sldId id="269" r:id="rId16"/>
    <p:sldId id="270" r:id="rId17"/>
    <p:sldId id="272"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FA8C3-DB52-79AC-0E47-568C071B24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97BD95-1BAA-94C6-FB34-0D0E94A73D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24D179F-27CE-24A0-42FB-E5ACF9616F32}"/>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F55E6845-5277-C4E2-B3BA-2248593687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CF9BE9-DD25-B9AF-B703-E18AEA42625F}"/>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1439531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B670E-DC72-106C-7D1D-6C7BAB5279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78A2F2B-7EDA-EFD6-3355-741A7090997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D54EAB-DAD6-6199-6F72-421BC5272EE2}"/>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FDB6FC43-B0BC-72FE-2073-AC476F05CC2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A682AC-4686-9514-530D-A359F8DEB7DA}"/>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422739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4BF9C6-C141-F678-0949-0A9A19424C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B10952-5B90-3E4B-245A-122CA3D8EDB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1F2402-55CF-1FF2-FD9E-6FDA8D7BBBAE}"/>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4243F1CC-AE66-9731-AFA6-EC716D667A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0678D8-D211-359E-79CE-4B1F7F22B1A9}"/>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43270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E05A1-8183-EE9A-1F43-290CCF4172A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C4021B8-AC38-4443-0026-BE0B5547585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3FF3E7-4FB5-D0B9-20C5-D0CA10E6C7F3}"/>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2A6E436F-9AE4-A830-4521-39655BD54E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614DBD-B6D7-47F0-857D-AF0FEB183C13}"/>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185951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5AFF1-78A1-7CCF-35E3-6D257705DC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900D332-7460-5465-7585-C9711854B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09FF3D-286D-A817-6146-8A09B62173E7}"/>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75758848-253E-5325-6BDA-3ECE50F916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5BF9F7-08B1-3C5C-5906-CB06F5765607}"/>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328879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6FCFB-FA83-28A6-0D03-7CD6DAED65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26B45F-93C6-B806-1505-E336061A631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1BB4DC1-3194-BE5F-22E5-F605222923B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32F6AC-BF4E-2D9A-000C-06C1926A06D4}"/>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39A25358-A03B-5936-43F3-4D2925B042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52F994-8B0A-6D31-A00B-E31F4B27C074}"/>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137220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EE7B5-D0A2-0514-FF95-BDFF15F108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64E1576-E662-7DB4-172D-7DA6ECC600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9B01D92-1ADE-CE6D-2EFC-F76A51CE0AF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E221EF2-CEF4-4A97-F3D2-A848BA829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3D74C4A-4CFE-214A-BE9F-B8AF0342439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BDB60F5-504E-13C4-7F72-AECCD26D44EE}"/>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A3C2EC4D-0906-4A29-3510-9EC7B2E58FB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155F9CE-B066-46F5-9193-278A86C8CFE7}"/>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342444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5CA7D-8354-4F17-EE61-E541DC72CDA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5E6E33-484D-31AB-B737-10D4E0CA896E}"/>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50421502-7C5A-370A-F0E2-2CF90F5131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25E1AE-2233-F834-665E-70AAA19D3FBA}"/>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116317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DBF988-E337-3D6B-431F-2281A159B073}"/>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75698D57-6820-E3CE-6441-6DF949CA804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3751418-95BA-776B-01C4-3DA303326FDE}"/>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211092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AB71F-3FA0-609C-2367-71CCD1F586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1811FF-43F9-36E0-0928-88CBF5AE5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CFE917B-5D29-6CA4-77FF-F788714E9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645AE0-9EB5-8BF3-A0DE-FEA7A179EFDA}"/>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51C59946-8715-7C10-FCFF-45B4D2A822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173EC3B-ABA9-F2AE-9170-59DF5DB82A80}"/>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137823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C1E2A-C39F-74A9-B168-A78030BDC2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BE976BA-4081-F535-460B-500211D7E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5D8F774-FA8F-E99B-B61E-5020CEEA3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CA92E1-ED92-A96C-089D-2E53B251998A}"/>
              </a:ext>
            </a:extLst>
          </p:cNvPr>
          <p:cNvSpPr>
            <a:spLocks noGrp="1"/>
          </p:cNvSpPr>
          <p:nvPr>
            <p:ph type="dt" sz="half" idx="10"/>
          </p:nvPr>
        </p:nvSpPr>
        <p:spPr/>
        <p:txBody>
          <a:bodyPr/>
          <a:lstStyle/>
          <a:p>
            <a:fld id="{56113866-1C7E-4EB1-8559-C001E349B97A}"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9734B9C4-8518-1765-638A-39E24E4D1AD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E4DC39-E6FA-BDD7-DFFA-E79092230B1B}"/>
              </a:ext>
            </a:extLst>
          </p:cNvPr>
          <p:cNvSpPr>
            <a:spLocks noGrp="1"/>
          </p:cNvSpPr>
          <p:nvPr>
            <p:ph type="sldNum" sz="quarter" idx="12"/>
          </p:nvPr>
        </p:nvSpPr>
        <p:spPr/>
        <p:txBody>
          <a:bodyPr/>
          <a:lstStyle/>
          <a:p>
            <a:fld id="{508E533D-A3EF-4529-A25F-92747BE4D1BC}" type="slidenum">
              <a:rPr lang="fr-FR" smtClean="0"/>
              <a:t>‹N°›</a:t>
            </a:fld>
            <a:endParaRPr lang="fr-FR"/>
          </a:p>
        </p:txBody>
      </p:sp>
    </p:spTree>
    <p:extLst>
      <p:ext uri="{BB962C8B-B14F-4D97-AF65-F5344CB8AC3E}">
        <p14:creationId xmlns:p14="http://schemas.microsoft.com/office/powerpoint/2010/main" val="305627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5E3123-8A93-2747-D5FD-5A5B6483D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16495A3-5462-3A6A-B8B1-FC1A15313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6CD829-24AC-4D4C-EEFF-F307077D5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13866-1C7E-4EB1-8559-C001E349B97A}"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99F77E5-B4EE-17D7-6485-B4B917D315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5A48ED1-5F03-065C-F116-3A7ADE6F5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E533D-A3EF-4529-A25F-92747BE4D1BC}" type="slidenum">
              <a:rPr lang="fr-FR" smtClean="0"/>
              <a:t>‹N°›</a:t>
            </a:fld>
            <a:endParaRPr lang="fr-FR"/>
          </a:p>
        </p:txBody>
      </p:sp>
    </p:spTree>
    <p:extLst>
      <p:ext uri="{BB962C8B-B14F-4D97-AF65-F5344CB8AC3E}">
        <p14:creationId xmlns:p14="http://schemas.microsoft.com/office/powerpoint/2010/main" val="372005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8E84DD2-4396-6DBF-3DF6-4BA1D868B983}"/>
              </a:ext>
            </a:extLst>
          </p:cNvPr>
          <p:cNvSpPr txBox="1"/>
          <p:nvPr/>
        </p:nvSpPr>
        <p:spPr>
          <a:xfrm>
            <a:off x="3048000" y="2031930"/>
            <a:ext cx="6096000"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rPr>
              <a:t>Chapitre 07: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400" b="1" dirty="0">
                <a:solidFill>
                  <a:srgbClr val="7030A0"/>
                </a:solidFill>
                <a:latin typeface="Calibri" panose="020F0502020204030204"/>
              </a:rPr>
              <a:t>Génétique des Bactériophages</a:t>
            </a:r>
            <a:endParaRPr kumimoji="0" lang="fr-FR"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9208CA51-C29E-412A-BC3F-2991A98BD0D0}"/>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sp>
        <p:nvSpPr>
          <p:cNvPr id="9" name="ZoneTexte 8">
            <a:extLst>
              <a:ext uri="{FF2B5EF4-FFF2-40B4-BE49-F238E27FC236}">
                <a16:creationId xmlns:a16="http://schemas.microsoft.com/office/drawing/2014/main" id="{300C9763-389D-664D-18FE-DE5A622458D5}"/>
              </a:ext>
            </a:extLst>
          </p:cNvPr>
          <p:cNvSpPr txBox="1"/>
          <p:nvPr/>
        </p:nvSpPr>
        <p:spPr>
          <a:xfrm>
            <a:off x="3050188" y="616350"/>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pic>
        <p:nvPicPr>
          <p:cNvPr id="10" name="Image 9">
            <a:extLst>
              <a:ext uri="{FF2B5EF4-FFF2-40B4-BE49-F238E27FC236}">
                <a16:creationId xmlns:a16="http://schemas.microsoft.com/office/drawing/2014/main" id="{8A9A3F16-946B-2E1C-B4E1-C6F60F920551}"/>
              </a:ext>
            </a:extLst>
          </p:cNvPr>
          <p:cNvPicPr>
            <a:picLocks noChangeAspect="1"/>
          </p:cNvPicPr>
          <p:nvPr/>
        </p:nvPicPr>
        <p:blipFill>
          <a:blip r:embed="rId2"/>
          <a:stretch>
            <a:fillRect/>
          </a:stretch>
        </p:blipFill>
        <p:spPr>
          <a:xfrm>
            <a:off x="8507897" y="1939789"/>
            <a:ext cx="3326294" cy="2623100"/>
          </a:xfrm>
          <a:prstGeom prst="rect">
            <a:avLst/>
          </a:prstGeom>
        </p:spPr>
      </p:pic>
      <p:pic>
        <p:nvPicPr>
          <p:cNvPr id="11" name="Image 10">
            <a:extLst>
              <a:ext uri="{FF2B5EF4-FFF2-40B4-BE49-F238E27FC236}">
                <a16:creationId xmlns:a16="http://schemas.microsoft.com/office/drawing/2014/main" id="{7AACB2F8-177C-065A-3876-BFD89402A90B}"/>
              </a:ext>
            </a:extLst>
          </p:cNvPr>
          <p:cNvPicPr>
            <a:picLocks noChangeAspect="1"/>
          </p:cNvPicPr>
          <p:nvPr/>
        </p:nvPicPr>
        <p:blipFill>
          <a:blip r:embed="rId3"/>
          <a:stretch>
            <a:fillRect/>
          </a:stretch>
        </p:blipFill>
        <p:spPr>
          <a:xfrm>
            <a:off x="357810" y="2517913"/>
            <a:ext cx="3763616" cy="3506039"/>
          </a:xfrm>
          <a:prstGeom prst="rect">
            <a:avLst/>
          </a:prstGeom>
        </p:spPr>
      </p:pic>
    </p:spTree>
    <p:extLst>
      <p:ext uri="{BB962C8B-B14F-4D97-AF65-F5344CB8AC3E}">
        <p14:creationId xmlns:p14="http://schemas.microsoft.com/office/powerpoint/2010/main" val="127348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15E1523-6050-AC8A-D9A2-4AF6DB2EAAE2}"/>
              </a:ext>
            </a:extLst>
          </p:cNvPr>
          <p:cNvPicPr>
            <a:picLocks noChangeAspect="1"/>
          </p:cNvPicPr>
          <p:nvPr/>
        </p:nvPicPr>
        <p:blipFill rotWithShape="1">
          <a:blip r:embed="rId2"/>
          <a:srcRect l="31196" t="15829" r="34022" b="9159"/>
          <a:stretch/>
        </p:blipFill>
        <p:spPr>
          <a:xfrm>
            <a:off x="3034748" y="278296"/>
            <a:ext cx="6851374" cy="6414052"/>
          </a:xfrm>
          <a:prstGeom prst="rect">
            <a:avLst/>
          </a:prstGeom>
        </p:spPr>
      </p:pic>
      <p:sp>
        <p:nvSpPr>
          <p:cNvPr id="2" name="ZoneTexte 1">
            <a:extLst>
              <a:ext uri="{FF2B5EF4-FFF2-40B4-BE49-F238E27FC236}">
                <a16:creationId xmlns:a16="http://schemas.microsoft.com/office/drawing/2014/main" id="{95EC8BCB-2E60-CE27-CFCF-A378B2CFF344}"/>
              </a:ext>
            </a:extLst>
          </p:cNvPr>
          <p:cNvSpPr txBox="1"/>
          <p:nvPr/>
        </p:nvSpPr>
        <p:spPr>
          <a:xfrm>
            <a:off x="1219200" y="2623930"/>
            <a:ext cx="3140765" cy="707886"/>
          </a:xfrm>
          <a:prstGeom prst="rect">
            <a:avLst/>
          </a:prstGeom>
          <a:noFill/>
        </p:spPr>
        <p:txBody>
          <a:bodyPr wrap="square" rtlCol="0">
            <a:spAutoFit/>
          </a:bodyPr>
          <a:lstStyle/>
          <a:p>
            <a:pPr algn="just"/>
            <a:r>
              <a:rPr lang="fr-FR" sz="2000" b="1" dirty="0">
                <a:latin typeface="Times New Roman" panose="02020603050405020304" pitchFamily="18" charset="0"/>
                <a:cs typeface="Times New Roman" panose="02020603050405020304" pitchFamily="18" charset="0"/>
              </a:rPr>
              <a:t>Réplication du génome de bactériophage</a:t>
            </a:r>
          </a:p>
        </p:txBody>
      </p:sp>
    </p:spTree>
    <p:extLst>
      <p:ext uri="{BB962C8B-B14F-4D97-AF65-F5344CB8AC3E}">
        <p14:creationId xmlns:p14="http://schemas.microsoft.com/office/powerpoint/2010/main" val="276957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62972F8-2916-9989-C2BB-0A227EBEFF8D}"/>
              </a:ext>
            </a:extLst>
          </p:cNvPr>
          <p:cNvSpPr txBox="1"/>
          <p:nvPr/>
        </p:nvSpPr>
        <p:spPr>
          <a:xfrm>
            <a:off x="914399" y="837554"/>
            <a:ext cx="10455965" cy="2862322"/>
          </a:xfrm>
          <a:prstGeom prst="rect">
            <a:avLst/>
          </a:prstGeom>
          <a:noFill/>
        </p:spPr>
        <p:txBody>
          <a:bodyPr wrap="square">
            <a:spAutoFit/>
          </a:bodyPr>
          <a:lstStyle/>
          <a:p>
            <a:pPr algn="just"/>
            <a:r>
              <a:rPr lang="fr-FR" sz="2000" b="1" dirty="0">
                <a:solidFill>
                  <a:schemeClr val="accent2">
                    <a:lumMod val="75000"/>
                  </a:schemeClr>
                </a:solidFill>
                <a:latin typeface="Times New Roman" panose="02020603050405020304" pitchFamily="18" charset="0"/>
                <a:cs typeface="Times New Roman" panose="02020603050405020304" pitchFamily="18" charset="0"/>
              </a:rPr>
              <a:t>Empaquetage de l’ADN</a:t>
            </a:r>
          </a:p>
          <a:p>
            <a:pPr algn="just"/>
            <a:r>
              <a:rPr lang="fr-FR" sz="2000" dirty="0">
                <a:solidFill>
                  <a:srgbClr val="333333"/>
                </a:solidFill>
                <a:latin typeface="Times New Roman" panose="02020603050405020304" pitchFamily="18" charset="0"/>
                <a:cs typeface="Times New Roman" panose="02020603050405020304" pitchFamily="18" charset="0"/>
              </a:rPr>
              <a:t>L’encapsidation de</a:t>
            </a:r>
            <a:r>
              <a:rPr lang="fr-FR" sz="2000" b="0" i="0" dirty="0">
                <a:solidFill>
                  <a:srgbClr val="333333"/>
                </a:solidFill>
                <a:effectLst/>
                <a:latin typeface="Times New Roman" panose="02020603050405020304" pitchFamily="18" charset="0"/>
                <a:cs typeface="Times New Roman" panose="02020603050405020304" pitchFamily="18" charset="0"/>
              </a:rPr>
              <a:t> l'ADN est déterminée par des séquences spécifiques, les sites cos. </a:t>
            </a:r>
          </a:p>
          <a:p>
            <a:pPr algn="just"/>
            <a:r>
              <a:rPr lang="fr-FR" sz="2000" b="0" i="0" dirty="0">
                <a:solidFill>
                  <a:srgbClr val="333333"/>
                </a:solidFill>
                <a:effectLst/>
                <a:latin typeface="Times New Roman" panose="02020603050405020304" pitchFamily="18" charset="0"/>
                <a:cs typeface="Times New Roman" panose="02020603050405020304" pitchFamily="18" charset="0"/>
              </a:rPr>
              <a:t>Une protéine attachée à la tête du phage reconnaît un site cos dans la molécule d'ADN de longueurs multiples et initie l'empaquetage de l'ADN. Cela se poursuit jusqu'à ce que le site cos suivant soit atteint, lorsque la protéine coupe l'ADN à chaque site. </a:t>
            </a:r>
            <a:r>
              <a:rPr lang="fr-FR" sz="2000" dirty="0">
                <a:solidFill>
                  <a:srgbClr val="333333"/>
                </a:solidFill>
                <a:latin typeface="Times New Roman" panose="02020603050405020304" pitchFamily="18" charset="0"/>
                <a:cs typeface="Times New Roman" panose="02020603050405020304" pitchFamily="18" charset="0"/>
              </a:rPr>
              <a:t>L</a:t>
            </a:r>
            <a:r>
              <a:rPr lang="fr-FR" sz="2000" b="0" i="0" dirty="0">
                <a:solidFill>
                  <a:srgbClr val="333333"/>
                </a:solidFill>
                <a:effectLst/>
                <a:latin typeface="Times New Roman" panose="02020603050405020304" pitchFamily="18" charset="0"/>
                <a:cs typeface="Times New Roman" panose="02020603050405020304" pitchFamily="18" charset="0"/>
              </a:rPr>
              <a:t>es deux brins sont coupés à des positions qui ne sont pas opposées l'une à l'autre. Il y a une distance de 12 bases entre les deux coupures, conduisant à une séquence de 12 nucléotides non appariés à chaque extrémité de l'ADN linéaire encapsidé. La tête est ensuite scellée, la queue préformée est ajoutée et les particules de phages matures sont libérées par lyse de la cellule.</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8B1AC9B-81D1-F403-E457-387017DF5230}"/>
              </a:ext>
            </a:extLst>
          </p:cNvPr>
          <p:cNvPicPr>
            <a:picLocks noChangeAspect="1"/>
          </p:cNvPicPr>
          <p:nvPr/>
        </p:nvPicPr>
        <p:blipFill rotWithShape="1">
          <a:blip r:embed="rId2"/>
          <a:srcRect l="28369" t="50000" r="29130" b="5486"/>
          <a:stretch/>
        </p:blipFill>
        <p:spPr>
          <a:xfrm>
            <a:off x="1470991" y="609600"/>
            <a:ext cx="7513983" cy="5777947"/>
          </a:xfrm>
          <a:prstGeom prst="rect">
            <a:avLst/>
          </a:prstGeom>
        </p:spPr>
      </p:pic>
      <p:sp>
        <p:nvSpPr>
          <p:cNvPr id="6" name="Rectangle 5">
            <a:extLst>
              <a:ext uri="{FF2B5EF4-FFF2-40B4-BE49-F238E27FC236}">
                <a16:creationId xmlns:a16="http://schemas.microsoft.com/office/drawing/2014/main" id="{5E96FE93-17CD-E9AA-6786-2E146327ECEE}"/>
              </a:ext>
            </a:extLst>
          </p:cNvPr>
          <p:cNvSpPr/>
          <p:nvPr/>
        </p:nvSpPr>
        <p:spPr>
          <a:xfrm>
            <a:off x="4028661" y="5830957"/>
            <a:ext cx="318052" cy="3445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1374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819DB4F-0557-8221-AA4F-11D27016C77F}"/>
              </a:ext>
            </a:extLst>
          </p:cNvPr>
          <p:cNvSpPr txBox="1"/>
          <p:nvPr/>
        </p:nvSpPr>
        <p:spPr>
          <a:xfrm>
            <a:off x="821635" y="873420"/>
            <a:ext cx="9939130" cy="4462760"/>
          </a:xfrm>
          <a:prstGeom prst="rect">
            <a:avLst/>
          </a:prstGeom>
          <a:noFill/>
        </p:spPr>
        <p:txBody>
          <a:bodyPr wrap="square">
            <a:spAutoFit/>
          </a:bodyPr>
          <a:lstStyle/>
          <a:p>
            <a:pPr algn="just"/>
            <a:r>
              <a:rPr lang="fr-FR" sz="2400" b="1" i="0" dirty="0">
                <a:solidFill>
                  <a:srgbClr val="0000FF"/>
                </a:solidFill>
                <a:effectLst/>
                <a:latin typeface="Times New Roman" panose="02020603050405020304" pitchFamily="18" charset="0"/>
                <a:cs typeface="Times New Roman" panose="02020603050405020304" pitchFamily="18" charset="0"/>
              </a:rPr>
              <a:t>Lysogénie (maintien à l’état prophage) ou lytique</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λ est un phage tempéré. À l'état lysogène, l'ADN du phage est maintenu comme </a:t>
            </a:r>
            <a:r>
              <a:rPr lang="fr-FR" sz="2000" b="1" i="0" dirty="0">
                <a:solidFill>
                  <a:srgbClr val="FF0000"/>
                </a:solidFill>
                <a:effectLst/>
                <a:latin typeface="Times New Roman" panose="02020603050405020304" pitchFamily="18" charset="0"/>
                <a:cs typeface="Times New Roman" panose="02020603050405020304" pitchFamily="18" charset="0"/>
              </a:rPr>
              <a:t>prophage</a:t>
            </a:r>
            <a:r>
              <a:rPr lang="fr-FR" sz="2000" b="0" i="0" dirty="0">
                <a:solidFill>
                  <a:srgbClr val="333333"/>
                </a:solidFill>
                <a:effectLst/>
                <a:latin typeface="Times New Roman" panose="02020603050405020304" pitchFamily="18" charset="0"/>
                <a:cs typeface="Times New Roman" panose="02020603050405020304" pitchFamily="18" charset="0"/>
              </a:rPr>
              <a:t> et le cycle lytique est empêché par l'action d'un répresseur spécifique.</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Si la voie lysogène est suivie, alors au lieu de se répliquer en mode thêta, l'ADN λ s'intégrera dans le chromosome hôte par recombinaison impliquant des séquences spécifiques sur le phage (</a:t>
            </a:r>
            <a:r>
              <a:rPr lang="fr-FR" sz="2000" dirty="0" err="1">
                <a:latin typeface="Times New Roman" panose="02020603050405020304" pitchFamily="18" charset="0"/>
                <a:cs typeface="Times New Roman" panose="02020603050405020304" pitchFamily="18" charset="0"/>
              </a:rPr>
              <a:t>attP</a:t>
            </a:r>
            <a:r>
              <a:rPr lang="fr-FR" sz="2000" dirty="0">
                <a:latin typeface="Times New Roman" panose="02020603050405020304" pitchFamily="18" charset="0"/>
                <a:cs typeface="Times New Roman" panose="02020603050405020304" pitchFamily="18" charset="0"/>
              </a:rPr>
              <a:t>) et le chromosome bactérien (</a:t>
            </a:r>
            <a:r>
              <a:rPr lang="fr-FR" sz="2000" dirty="0" err="1">
                <a:latin typeface="Times New Roman" panose="02020603050405020304" pitchFamily="18" charset="0"/>
                <a:cs typeface="Times New Roman" panose="02020603050405020304" pitchFamily="18" charset="0"/>
              </a:rPr>
              <a:t>attB</a:t>
            </a:r>
            <a:r>
              <a:rPr lang="fr-FR" sz="2000" dirty="0">
                <a:latin typeface="Times New Roman" panose="02020603050405020304" pitchFamily="18" charset="0"/>
                <a:cs typeface="Times New Roman" panose="02020603050405020304" pitchFamily="18" charset="0"/>
              </a:rPr>
              <a:t>). Ces deux séquences (</a:t>
            </a:r>
            <a:r>
              <a:rPr lang="fr-FR" sz="2000" dirty="0" err="1">
                <a:latin typeface="Times New Roman" panose="02020603050405020304" pitchFamily="18" charset="0"/>
                <a:cs typeface="Times New Roman" panose="02020603050405020304" pitchFamily="18" charset="0"/>
              </a:rPr>
              <a:t>attP</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attB</a:t>
            </a:r>
            <a:r>
              <a:rPr lang="fr-FR" sz="2000" dirty="0">
                <a:latin typeface="Times New Roman" panose="02020603050405020304" pitchFamily="18" charset="0"/>
                <a:cs typeface="Times New Roman" panose="02020603050405020304" pitchFamily="18" charset="0"/>
              </a:rPr>
              <a:t>) possèdent une région courte (15 pb) identique, la séquence </a:t>
            </a:r>
            <a:r>
              <a:rPr lang="fr-FR" sz="2000" dirty="0" err="1">
                <a:latin typeface="Times New Roman" panose="02020603050405020304" pitchFamily="18" charset="0"/>
                <a:cs typeface="Times New Roman" panose="02020603050405020304" pitchFamily="18" charset="0"/>
              </a:rPr>
              <a:t>core</a:t>
            </a:r>
            <a:r>
              <a:rPr lang="fr-FR" sz="2000" dirty="0">
                <a:latin typeface="Times New Roman" panose="02020603050405020304" pitchFamily="18" charset="0"/>
                <a:cs typeface="Times New Roman" panose="02020603050405020304" pitchFamily="18" charset="0"/>
              </a:rPr>
              <a:t>.. Cette recombinaison se produit </a:t>
            </a:r>
            <a:r>
              <a:rPr lang="fr-FR" sz="2000" b="1" dirty="0">
                <a:solidFill>
                  <a:srgbClr val="FF0000"/>
                </a:solidFill>
                <a:latin typeface="Times New Roman" panose="02020603050405020304" pitchFamily="18" charset="0"/>
                <a:cs typeface="Times New Roman" panose="02020603050405020304" pitchFamily="18" charset="0"/>
              </a:rPr>
              <a:t>par recombinaison spécifique à un site </a:t>
            </a:r>
            <a:r>
              <a:rPr lang="fr-FR" sz="2000" dirty="0">
                <a:latin typeface="Times New Roman" panose="02020603050405020304" pitchFamily="18" charset="0"/>
                <a:cs typeface="Times New Roman" panose="02020603050405020304" pitchFamily="18" charset="0"/>
              </a:rPr>
              <a:t>et nécessite le produit du gène λ </a:t>
            </a:r>
            <a:r>
              <a:rPr lang="fr-FR" sz="2000" dirty="0" err="1">
                <a:latin typeface="Times New Roman" panose="02020603050405020304" pitchFamily="18" charset="0"/>
                <a:cs typeface="Times New Roman" panose="02020603050405020304" pitchFamily="18" charset="0"/>
              </a:rPr>
              <a:t>int</a:t>
            </a:r>
            <a:r>
              <a:rPr lang="fr-FR" sz="2000" dirty="0">
                <a:latin typeface="Times New Roman" panose="02020603050405020304" pitchFamily="18" charset="0"/>
                <a:cs typeface="Times New Roman" panose="02020603050405020304" pitchFamily="18" charset="0"/>
              </a:rPr>
              <a:t> (intégrase).</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Lorsque le cycle lytique est induit, le produit d'un autre gène (xis) interagit avec Int pour modifier sa spécificité afin de pouvoir réaliser l'excision, conduisant à la formation d'un chromosome intact et une molécule de phage circulaire.</a:t>
            </a:r>
          </a:p>
        </p:txBody>
      </p:sp>
    </p:spTree>
    <p:extLst>
      <p:ext uri="{BB962C8B-B14F-4D97-AF65-F5344CB8AC3E}">
        <p14:creationId xmlns:p14="http://schemas.microsoft.com/office/powerpoint/2010/main" val="223428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3B5D9A-8336-3B10-A602-6347ED2E93D3}"/>
              </a:ext>
            </a:extLst>
          </p:cNvPr>
          <p:cNvPicPr>
            <a:picLocks noChangeAspect="1"/>
          </p:cNvPicPr>
          <p:nvPr/>
        </p:nvPicPr>
        <p:blipFill rotWithShape="1">
          <a:blip r:embed="rId2"/>
          <a:srcRect l="17173" t="27235" r="20435" b="8965"/>
          <a:stretch/>
        </p:blipFill>
        <p:spPr>
          <a:xfrm>
            <a:off x="1775791" y="477079"/>
            <a:ext cx="7606748" cy="4373217"/>
          </a:xfrm>
          <a:prstGeom prst="rect">
            <a:avLst/>
          </a:prstGeom>
        </p:spPr>
      </p:pic>
      <p:sp>
        <p:nvSpPr>
          <p:cNvPr id="7" name="ZoneTexte 6">
            <a:extLst>
              <a:ext uri="{FF2B5EF4-FFF2-40B4-BE49-F238E27FC236}">
                <a16:creationId xmlns:a16="http://schemas.microsoft.com/office/drawing/2014/main" id="{63D6A775-3F20-ACB1-DE23-462353FB3C8C}"/>
              </a:ext>
            </a:extLst>
          </p:cNvPr>
          <p:cNvSpPr txBox="1"/>
          <p:nvPr/>
        </p:nvSpPr>
        <p:spPr>
          <a:xfrm>
            <a:off x="364435" y="4916557"/>
            <a:ext cx="11463130" cy="1323439"/>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Structure des sites d'attachement de λ. (a) L'intégration nécessite une recombinaison spécifique au site entre </a:t>
            </a:r>
            <a:r>
              <a:rPr lang="fr-FR" sz="2000" dirty="0" err="1">
                <a:latin typeface="Times New Roman" panose="02020603050405020304" pitchFamily="18" charset="0"/>
                <a:cs typeface="Times New Roman" panose="02020603050405020304" pitchFamily="18" charset="0"/>
              </a:rPr>
              <a:t>attP</a:t>
            </a:r>
            <a:r>
              <a:rPr lang="fr-FR" sz="2000" dirty="0">
                <a:latin typeface="Times New Roman" panose="02020603050405020304" pitchFamily="18" charset="0"/>
                <a:cs typeface="Times New Roman" panose="02020603050405020304" pitchFamily="18" charset="0"/>
              </a:rPr>
              <a:t> (sur le phage) et </a:t>
            </a:r>
            <a:r>
              <a:rPr lang="fr-FR" sz="2000" dirty="0" err="1">
                <a:latin typeface="Times New Roman" panose="02020603050405020304" pitchFamily="18" charset="0"/>
                <a:cs typeface="Times New Roman" panose="02020603050405020304" pitchFamily="18" charset="0"/>
              </a:rPr>
              <a:t>attB</a:t>
            </a:r>
            <a:r>
              <a:rPr lang="fr-FR" sz="2000" dirty="0">
                <a:latin typeface="Times New Roman" panose="02020603050405020304" pitchFamily="18" charset="0"/>
                <a:cs typeface="Times New Roman" panose="02020603050405020304" pitchFamily="18" charset="0"/>
              </a:rPr>
              <a:t> (sur le chromosome). (b) Après intégration, les sites à chaque extrémité du prophage (</a:t>
            </a:r>
            <a:r>
              <a:rPr lang="fr-FR" sz="2000" dirty="0" err="1">
                <a:latin typeface="Times New Roman" panose="02020603050405020304" pitchFamily="18" charset="0"/>
                <a:cs typeface="Times New Roman" panose="02020603050405020304" pitchFamily="18" charset="0"/>
              </a:rPr>
              <a:t>attL</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attR</a:t>
            </a:r>
            <a:r>
              <a:rPr lang="fr-FR" sz="2000" dirty="0">
                <a:latin typeface="Times New Roman" panose="02020603050405020304" pitchFamily="18" charset="0"/>
                <a:cs typeface="Times New Roman" panose="02020603050405020304" pitchFamily="18" charset="0"/>
              </a:rPr>
              <a:t>) ont la même séquence centrale (noire) que </a:t>
            </a:r>
            <a:r>
              <a:rPr lang="fr-FR" sz="2000" dirty="0" err="1">
                <a:latin typeface="Times New Roman" panose="02020603050405020304" pitchFamily="18" charset="0"/>
                <a:cs typeface="Times New Roman" panose="02020603050405020304" pitchFamily="18" charset="0"/>
              </a:rPr>
              <a:t>attP</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attB</a:t>
            </a:r>
            <a:r>
              <a:rPr lang="fr-FR" sz="2000" dirty="0">
                <a:latin typeface="Times New Roman" panose="02020603050405020304" pitchFamily="18" charset="0"/>
                <a:cs typeface="Times New Roman" panose="02020603050405020304" pitchFamily="18" charset="0"/>
              </a:rPr>
              <a:t> mais des séquences </a:t>
            </a:r>
            <a:r>
              <a:rPr lang="fr-FR" sz="2000" dirty="0" err="1">
                <a:latin typeface="Times New Roman" panose="02020603050405020304" pitchFamily="18" charset="0"/>
                <a:cs typeface="Times New Roman" panose="02020603050405020304" pitchFamily="18" charset="0"/>
              </a:rPr>
              <a:t>flanquantes</a:t>
            </a:r>
            <a:r>
              <a:rPr lang="fr-FR" sz="2000" dirty="0">
                <a:latin typeface="Times New Roman" panose="02020603050405020304" pitchFamily="18" charset="0"/>
                <a:cs typeface="Times New Roman" panose="02020603050405020304" pitchFamily="18" charset="0"/>
              </a:rPr>
              <a:t> différentes. </a:t>
            </a:r>
          </a:p>
        </p:txBody>
      </p:sp>
    </p:spTree>
    <p:extLst>
      <p:ext uri="{BB962C8B-B14F-4D97-AF65-F5344CB8AC3E}">
        <p14:creationId xmlns:p14="http://schemas.microsoft.com/office/powerpoint/2010/main" val="315811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E478D80-03A2-5906-F1EC-26FA6554ADF6}"/>
              </a:ext>
            </a:extLst>
          </p:cNvPr>
          <p:cNvPicPr>
            <a:picLocks noChangeAspect="1"/>
          </p:cNvPicPr>
          <p:nvPr/>
        </p:nvPicPr>
        <p:blipFill rotWithShape="1">
          <a:blip r:embed="rId2"/>
          <a:srcRect l="35544" t="22788" r="36087" b="4712"/>
          <a:stretch/>
        </p:blipFill>
        <p:spPr>
          <a:xfrm>
            <a:off x="1417983" y="424071"/>
            <a:ext cx="7460973" cy="6109252"/>
          </a:xfrm>
          <a:prstGeom prst="rect">
            <a:avLst/>
          </a:prstGeom>
        </p:spPr>
      </p:pic>
      <p:sp>
        <p:nvSpPr>
          <p:cNvPr id="7" name="ZoneTexte 6">
            <a:extLst>
              <a:ext uri="{FF2B5EF4-FFF2-40B4-BE49-F238E27FC236}">
                <a16:creationId xmlns:a16="http://schemas.microsoft.com/office/drawing/2014/main" id="{93D1E00E-CB59-21BF-E4B3-268CA6200638}"/>
              </a:ext>
            </a:extLst>
          </p:cNvPr>
          <p:cNvSpPr txBox="1"/>
          <p:nvPr/>
        </p:nvSpPr>
        <p:spPr>
          <a:xfrm>
            <a:off x="8123583" y="3235692"/>
            <a:ext cx="4068417" cy="1938992"/>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Intégration et excision de l'ADN λ. (a) L'intégration se produit par recombinaison spécifique à un site, médiée par la protéine Int. (b) L'excision nécessite à la fois Int et Xis.</a:t>
            </a:r>
          </a:p>
        </p:txBody>
      </p:sp>
    </p:spTree>
    <p:extLst>
      <p:ext uri="{BB962C8B-B14F-4D97-AF65-F5344CB8AC3E}">
        <p14:creationId xmlns:p14="http://schemas.microsoft.com/office/powerpoint/2010/main" val="373010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D390CC2-694D-3A37-6033-F7B330070DD0}"/>
              </a:ext>
            </a:extLst>
          </p:cNvPr>
          <p:cNvSpPr txBox="1"/>
          <p:nvPr/>
        </p:nvSpPr>
        <p:spPr>
          <a:xfrm>
            <a:off x="1245704" y="418956"/>
            <a:ext cx="8998225"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mécanismes de l’expression génétique en cascade chez les virus </a:t>
            </a:r>
            <a:endParaRPr lang="fr-FR" dirty="0"/>
          </a:p>
        </p:txBody>
      </p:sp>
      <p:sp>
        <p:nvSpPr>
          <p:cNvPr id="3" name="ZoneTexte 2">
            <a:extLst>
              <a:ext uri="{FF2B5EF4-FFF2-40B4-BE49-F238E27FC236}">
                <a16:creationId xmlns:a16="http://schemas.microsoft.com/office/drawing/2014/main" id="{B2F8B545-0BD7-47E1-DCA9-E3F6EEF05C77}"/>
              </a:ext>
            </a:extLst>
          </p:cNvPr>
          <p:cNvSpPr txBox="1"/>
          <p:nvPr/>
        </p:nvSpPr>
        <p:spPr>
          <a:xfrm>
            <a:off x="649355" y="1131191"/>
            <a:ext cx="10734261" cy="3477875"/>
          </a:xfrm>
          <a:prstGeom prst="rect">
            <a:avLst/>
          </a:prstGeom>
          <a:noFill/>
        </p:spPr>
        <p:txBody>
          <a:bodyPr wrap="square">
            <a:spAutoFit/>
          </a:bodyPr>
          <a:lstStyle/>
          <a:p>
            <a:pPr algn="just"/>
            <a:r>
              <a:rPr lang="fr-FR" sz="2000" dirty="0"/>
              <a:t>Les premiers gènes, principalement concernés par la réplication, d’où proviennent les principaux transcrits précoces. Plus tard au cours de l’infection, nous trouvons l’expression des gènes tardifs responsables de la synthèse des protéines de la tête et de la queue et de la production de la particule de phage mature.</a:t>
            </a:r>
          </a:p>
          <a:p>
            <a:pPr algn="just"/>
            <a:r>
              <a:rPr lang="fr-FR" sz="2000" dirty="0"/>
              <a:t>Peu de temps après l'infection, la transcription est initiée au niveau de deux promoteurs majeurs appelés promoteurs majeurs vers la gauche et vers la droite, PL et PR. Ces promoteurs sont reconnus très efficacement par l'ARN polymérase d'E. coli. </a:t>
            </a:r>
          </a:p>
          <a:p>
            <a:pPr algn="just"/>
            <a:r>
              <a:rPr lang="fr-FR" sz="2000" dirty="0"/>
              <a:t>produit d'un gène précoce retardé, Q, qui est également un anti-terminateur, permet la transcription des gènes tardifs à partir d'un promoteur PR. Cela aboutit à la production d'une très grosse molécule d'ARNm qui contient les informations sur toutes les protéines de la tête et de la queue du phage, ainsi que d'autres produits nécessaires à l'empaquetage et à la maturation du phage.</a:t>
            </a:r>
          </a:p>
        </p:txBody>
      </p:sp>
    </p:spTree>
    <p:extLst>
      <p:ext uri="{BB962C8B-B14F-4D97-AF65-F5344CB8AC3E}">
        <p14:creationId xmlns:p14="http://schemas.microsoft.com/office/powerpoint/2010/main" val="87816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FDF3101-35FE-6CA4-09D8-E13B67D6ABD8}"/>
              </a:ext>
            </a:extLst>
          </p:cNvPr>
          <p:cNvSpPr txBox="1"/>
          <p:nvPr/>
        </p:nvSpPr>
        <p:spPr>
          <a:xfrm>
            <a:off x="583095" y="564731"/>
            <a:ext cx="10747514" cy="4401205"/>
          </a:xfrm>
          <a:prstGeom prst="rect">
            <a:avLst/>
          </a:prstGeom>
          <a:noFill/>
        </p:spPr>
        <p:txBody>
          <a:bodyPr wrap="square">
            <a:spAutoFit/>
          </a:bodyPr>
          <a:lstStyle/>
          <a:p>
            <a:pPr algn="just"/>
            <a:r>
              <a:rPr lang="fr-FR" sz="2000" dirty="0"/>
              <a:t>Seuls quelques gènes sont exprimés immédiatement, parmi lesquels les gènes N et </a:t>
            </a:r>
            <a:r>
              <a:rPr lang="fr-FR" sz="2000" dirty="0" err="1"/>
              <a:t>cro</a:t>
            </a:r>
            <a:r>
              <a:rPr lang="fr-FR" sz="2000" dirty="0"/>
              <a:t>.</a:t>
            </a:r>
          </a:p>
          <a:p>
            <a:pPr algn="just"/>
            <a:r>
              <a:rPr lang="fr-FR" sz="2000" dirty="0"/>
              <a:t>Le produit du gène N aide l'ARN polymérase à poursuivre la transcription.</a:t>
            </a:r>
          </a:p>
          <a:p>
            <a:pPr algn="just"/>
            <a:r>
              <a:rPr lang="fr-FR" sz="2000" dirty="0"/>
              <a:t>le produit du gènes (</a:t>
            </a:r>
            <a:r>
              <a:rPr lang="fr-FR" sz="2000" dirty="0" err="1"/>
              <a:t>cro</a:t>
            </a:r>
            <a:r>
              <a:rPr lang="fr-FR" sz="2000" dirty="0"/>
              <a:t>) agit comme un répresseur des promoteurs précoces PL et PR, et empêche ainsi la poursuite de la synthèse des transcriptions précoces et retardées qui ne sont plus nécessaires. La répression de PL et PR par </a:t>
            </a:r>
            <a:r>
              <a:rPr lang="fr-FR" sz="2000" dirty="0" err="1"/>
              <a:t>Cro</a:t>
            </a:r>
            <a:r>
              <a:rPr lang="fr-FR" sz="2000" dirty="0"/>
              <a:t> joue également un rôle clé dans le switch lytique/lysogène.</a:t>
            </a:r>
          </a:p>
          <a:p>
            <a:pPr algn="just"/>
            <a:r>
              <a:rPr lang="fr-FR" sz="2000" dirty="0"/>
              <a:t>Ces gènes « précoces et retardés » comprennent ceux qui permettent progression de la voie lytique.</a:t>
            </a:r>
          </a:p>
          <a:p>
            <a:pPr algn="just"/>
            <a:endParaRPr lang="fr-FR" sz="2000" dirty="0"/>
          </a:p>
          <a:p>
            <a:pPr algn="just"/>
            <a:r>
              <a:rPr lang="fr-FR" sz="2000" dirty="0"/>
              <a:t>-Pour que la voie alternative de lysogénie soit empruntée, la production de Q doit être réduite. Ceci est réalisé par CII, qui entraîne une inhibition de l'expression de Q et empêche ainsi l’expression des gènes lytiques tardifs. De plus, CII favorise la voie lysogène en activant le promoteur PI, dont le produit Int catalyse l'intégration du génome du phage dans le chromosome bactérien. Enfin, CII active le promoteur d'établissement de la répression PRE, pour produire du CI. CI arrête la transcription de PL et PR et régule sa propre transcription.</a:t>
            </a:r>
          </a:p>
          <a:p>
            <a:pPr algn="just"/>
            <a:endParaRPr lang="fr-FR" sz="2000" dirty="0"/>
          </a:p>
        </p:txBody>
      </p:sp>
    </p:spTree>
    <p:extLst>
      <p:ext uri="{BB962C8B-B14F-4D97-AF65-F5344CB8AC3E}">
        <p14:creationId xmlns:p14="http://schemas.microsoft.com/office/powerpoint/2010/main" val="60917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63C638-5BB1-3E84-4943-7553F53422BD}"/>
              </a:ext>
            </a:extLst>
          </p:cNvPr>
          <p:cNvSpPr txBox="1"/>
          <p:nvPr/>
        </p:nvSpPr>
        <p:spPr>
          <a:xfrm>
            <a:off x="1245704" y="2030314"/>
            <a:ext cx="7885043" cy="3100464"/>
          </a:xfrm>
          <a:prstGeom prst="rect">
            <a:avLst/>
          </a:prstGeom>
          <a:noFill/>
        </p:spPr>
        <p:txBody>
          <a:bodyPr wrap="square">
            <a:spAutoFit/>
          </a:bodyPr>
          <a:lstStyle/>
          <a:p>
            <a:pPr marL="342900" lvl="0" indent="-342900" rtl="0">
              <a:lnSpc>
                <a:spcPct val="107000"/>
              </a:lnSpc>
              <a:buFont typeface="+mj-lt"/>
              <a:buAutoNum type="arabicPeriod"/>
              <a:tabLst>
                <a:tab pos="877570" algn="l"/>
              </a:tabLst>
            </a:pPr>
            <a:r>
              <a:rPr lang="fr-FR" sz="1800" kern="100" dirty="0" err="1">
                <a:effectLst/>
                <a:latin typeface="Calibri" panose="020F0502020204030204" pitchFamily="34" charset="0"/>
                <a:ea typeface="Calibri" panose="020F0502020204030204" pitchFamily="34" charset="0"/>
                <a:cs typeface="Arial" panose="020B0604020202020204" pitchFamily="34" charset="0"/>
              </a:rPr>
              <a:t>Anthia</a:t>
            </a:r>
            <a:r>
              <a:rPr lang="fr-FR" sz="1800" kern="100" dirty="0">
                <a:effectLst/>
                <a:latin typeface="Calibri" panose="020F0502020204030204" pitchFamily="34" charset="0"/>
                <a:ea typeface="Calibri" panose="020F0502020204030204" pitchFamily="34" charset="0"/>
                <a:cs typeface="Arial" panose="020B0604020202020204" pitchFamily="34" charset="0"/>
              </a:rPr>
              <a:t> MONRIBOT , Raphaëlle DELATTRE, Nicolas DUFOUR, Camille d’HUMIERES , Nathalie PONS-KERJEAN , Julie BATAILLE	(2021) Les bactériophages en pratique clinique : suivez le guide ! De l’approvisionnement à l’administration. Centre National Hospitalier d’Information sur le Médicament, 79p.</a:t>
            </a:r>
          </a:p>
          <a:p>
            <a:pPr marL="342900" lvl="0" indent="-342900">
              <a:lnSpc>
                <a:spcPct val="107000"/>
              </a:lnSpc>
              <a:spcAft>
                <a:spcPts val="800"/>
              </a:spcAft>
              <a:buFont typeface="+mj-lt"/>
              <a:buAutoNum type="arabicPeriod"/>
              <a:tabLst>
                <a:tab pos="87757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Jeremy W. Dale and Simon F. Park (2010)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Molecular</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Genetics</a:t>
            </a:r>
            <a:r>
              <a:rPr lang="fr-FR" sz="1800" kern="100" dirty="0">
                <a:effectLst/>
                <a:latin typeface="Calibri" panose="020F0502020204030204" pitchFamily="34" charset="0"/>
                <a:ea typeface="Calibri" panose="020F0502020204030204" pitchFamily="34" charset="0"/>
                <a:cs typeface="Arial" panose="020B0604020202020204" pitchFamily="34" charset="0"/>
              </a:rPr>
              <a:t> of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Bacteria</a:t>
            </a:r>
            <a:r>
              <a:rPr lang="fr-FR" sz="1800" kern="100" dirty="0">
                <a:effectLst/>
                <a:latin typeface="Calibri" panose="020F0502020204030204" pitchFamily="34" charset="0"/>
                <a:ea typeface="Calibri" panose="020F0502020204030204" pitchFamily="34" charset="0"/>
                <a:cs typeface="Arial" panose="020B0604020202020204" pitchFamily="34" charset="0"/>
              </a:rPr>
              <a:t>, 5th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edition,John</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Wiley</a:t>
            </a:r>
            <a:r>
              <a:rPr lang="fr-FR" sz="1800" kern="100" dirty="0">
                <a:effectLst/>
                <a:latin typeface="Calibri" panose="020F0502020204030204" pitchFamily="34" charset="0"/>
                <a:ea typeface="Calibri" panose="020F0502020204030204" pitchFamily="34" charset="0"/>
                <a:cs typeface="Arial" panose="020B0604020202020204" pitchFamily="34" charset="0"/>
              </a:rPr>
              <a:t> &amp; Sons, Ltd, 403 p.</a:t>
            </a:r>
          </a:p>
          <a:p>
            <a:r>
              <a:rPr lang="fr-FR" sz="1800" dirty="0">
                <a:effectLst/>
                <a:latin typeface="Calibri" panose="020F0502020204030204" pitchFamily="34" charset="0"/>
                <a:ea typeface="Calibri" panose="020F0502020204030204" pitchFamily="34" charset="0"/>
                <a:cs typeface="Arial" panose="020B0604020202020204" pitchFamily="34" charset="0"/>
              </a:rPr>
              <a:t>Ido Golding, Seth Coleman, Thu V.P. Nguyen, </a:t>
            </a:r>
            <a:r>
              <a:rPr lang="fr-FR" sz="1800" dirty="0" err="1">
                <a:effectLst/>
                <a:latin typeface="Calibri" panose="020F0502020204030204" pitchFamily="34" charset="0"/>
                <a:ea typeface="Calibri" panose="020F0502020204030204" pitchFamily="34" charset="0"/>
                <a:cs typeface="Arial" panose="020B0604020202020204" pitchFamily="34" charset="0"/>
              </a:rPr>
              <a:t>Tianyou</a:t>
            </a:r>
            <a:r>
              <a:rPr lang="fr-FR" sz="1800" dirty="0">
                <a:effectLst/>
                <a:latin typeface="Calibri" panose="020F0502020204030204" pitchFamily="34" charset="0"/>
                <a:ea typeface="Calibri" panose="020F0502020204030204" pitchFamily="34" charset="0"/>
                <a:cs typeface="Arial" panose="020B0604020202020204" pitchFamily="34" charset="0"/>
              </a:rPr>
              <a:t> Yao, </a:t>
            </a:r>
            <a:r>
              <a:rPr lang="fr-FR" sz="1800" dirty="0" err="1">
                <a:effectLst/>
                <a:latin typeface="Calibri" panose="020F0502020204030204" pitchFamily="34" charset="0"/>
                <a:ea typeface="Calibri" panose="020F0502020204030204" pitchFamily="34" charset="0"/>
                <a:cs typeface="Arial" panose="020B0604020202020204" pitchFamily="34" charset="0"/>
              </a:rPr>
              <a:t>Decision</a:t>
            </a:r>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sz="1800" dirty="0" err="1">
                <a:effectLst/>
                <a:latin typeface="Calibri" panose="020F0502020204030204" pitchFamily="34" charset="0"/>
                <a:ea typeface="Calibri" panose="020F0502020204030204" pitchFamily="34" charset="0"/>
                <a:cs typeface="Arial" panose="020B0604020202020204" pitchFamily="34" charset="0"/>
              </a:rPr>
              <a:t>Making</a:t>
            </a:r>
            <a:r>
              <a:rPr lang="fr-FR" sz="1800" dirty="0">
                <a:effectLst/>
                <a:latin typeface="Calibri" panose="020F0502020204030204" pitchFamily="34" charset="0"/>
                <a:ea typeface="Calibri" panose="020F0502020204030204" pitchFamily="34" charset="0"/>
                <a:cs typeface="Arial" panose="020B0604020202020204" pitchFamily="34" charset="0"/>
              </a:rPr>
              <a:t> by </a:t>
            </a:r>
            <a:r>
              <a:rPr lang="fr-FR" sz="1800" dirty="0" err="1">
                <a:effectLst/>
                <a:latin typeface="Calibri" panose="020F0502020204030204" pitchFamily="34" charset="0"/>
                <a:ea typeface="Calibri" panose="020F0502020204030204" pitchFamily="34" charset="0"/>
                <a:cs typeface="Arial" panose="020B0604020202020204" pitchFamily="34" charset="0"/>
              </a:rPr>
              <a:t>Temperate</a:t>
            </a:r>
            <a:r>
              <a:rPr lang="fr-FR" sz="1800" dirty="0">
                <a:effectLst/>
                <a:latin typeface="Calibri" panose="020F0502020204030204" pitchFamily="34" charset="0"/>
                <a:ea typeface="Calibri" panose="020F0502020204030204" pitchFamily="34" charset="0"/>
                <a:cs typeface="Arial" panose="020B0604020202020204" pitchFamily="34" charset="0"/>
              </a:rPr>
              <a:t> Phages, Editor(s): Dennis H. </a:t>
            </a:r>
            <a:r>
              <a:rPr lang="fr-FR" sz="1800" dirty="0" err="1">
                <a:effectLst/>
                <a:latin typeface="Calibri" panose="020F0502020204030204" pitchFamily="34" charset="0"/>
                <a:ea typeface="Calibri" panose="020F0502020204030204" pitchFamily="34" charset="0"/>
                <a:cs typeface="Arial" panose="020B0604020202020204" pitchFamily="34" charset="0"/>
              </a:rPr>
              <a:t>Bamford</a:t>
            </a:r>
            <a:r>
              <a:rPr lang="fr-FR" sz="1800" dirty="0">
                <a:effectLst/>
                <a:latin typeface="Calibri" panose="020F0502020204030204" pitchFamily="34" charset="0"/>
                <a:ea typeface="Calibri" panose="020F0502020204030204" pitchFamily="34" charset="0"/>
                <a:cs typeface="Arial" panose="020B0604020202020204" pitchFamily="34" charset="0"/>
              </a:rPr>
              <a:t>, Mark Zuckerman, </a:t>
            </a:r>
            <a:r>
              <a:rPr lang="fr-FR" sz="1800" dirty="0" err="1">
                <a:effectLst/>
                <a:latin typeface="Calibri" panose="020F0502020204030204" pitchFamily="34" charset="0"/>
                <a:ea typeface="Calibri" panose="020F0502020204030204" pitchFamily="34" charset="0"/>
                <a:cs typeface="Arial" panose="020B0604020202020204" pitchFamily="34" charset="0"/>
              </a:rPr>
              <a:t>Encyclopedia</a:t>
            </a:r>
            <a:r>
              <a:rPr lang="fr-FR" sz="1800" dirty="0">
                <a:effectLst/>
                <a:latin typeface="Calibri" panose="020F0502020204030204" pitchFamily="34" charset="0"/>
                <a:ea typeface="Calibri" panose="020F0502020204030204" pitchFamily="34" charset="0"/>
                <a:cs typeface="Arial" panose="020B0604020202020204" pitchFamily="34" charset="0"/>
              </a:rPr>
              <a:t> of </a:t>
            </a:r>
            <a:r>
              <a:rPr lang="fr-FR" sz="1800" dirty="0" err="1">
                <a:effectLst/>
                <a:latin typeface="Calibri" panose="020F0502020204030204" pitchFamily="34" charset="0"/>
                <a:ea typeface="Calibri" panose="020F0502020204030204" pitchFamily="34" charset="0"/>
                <a:cs typeface="Arial" panose="020B0604020202020204" pitchFamily="34" charset="0"/>
              </a:rPr>
              <a:t>Virology</a:t>
            </a:r>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sz="1800" dirty="0" err="1">
                <a:effectLst/>
                <a:latin typeface="Calibri" panose="020F0502020204030204" pitchFamily="34" charset="0"/>
                <a:ea typeface="Calibri" panose="020F0502020204030204" pitchFamily="34" charset="0"/>
                <a:cs typeface="Arial" panose="020B0604020202020204" pitchFamily="34" charset="0"/>
              </a:rPr>
              <a:t>Fourth</a:t>
            </a:r>
            <a:r>
              <a:rPr lang="fr-FR" sz="1800" dirty="0">
                <a:effectLst/>
                <a:latin typeface="Calibri" panose="020F0502020204030204" pitchFamily="34" charset="0"/>
                <a:ea typeface="Calibri" panose="020F0502020204030204" pitchFamily="34" charset="0"/>
                <a:cs typeface="Arial" panose="020B0604020202020204" pitchFamily="34" charset="0"/>
              </a:rPr>
              <a:t> Edition),Academic Press,2021,Pages 88-97.</a:t>
            </a:r>
            <a:endParaRPr lang="fr-FR" dirty="0"/>
          </a:p>
        </p:txBody>
      </p:sp>
      <p:sp>
        <p:nvSpPr>
          <p:cNvPr id="6" name="ZoneTexte 5">
            <a:extLst>
              <a:ext uri="{FF2B5EF4-FFF2-40B4-BE49-F238E27FC236}">
                <a16:creationId xmlns:a16="http://schemas.microsoft.com/office/drawing/2014/main" id="{4622346D-7866-2BE2-7C62-1042142CF0AA}"/>
              </a:ext>
            </a:extLst>
          </p:cNvPr>
          <p:cNvSpPr txBox="1"/>
          <p:nvPr/>
        </p:nvSpPr>
        <p:spPr>
          <a:xfrm>
            <a:off x="1457739" y="980661"/>
            <a:ext cx="2411896" cy="369332"/>
          </a:xfrm>
          <a:prstGeom prst="rect">
            <a:avLst/>
          </a:prstGeom>
          <a:noFill/>
        </p:spPr>
        <p:txBody>
          <a:bodyPr wrap="square" rtlCol="0">
            <a:spAutoFit/>
          </a:bodyPr>
          <a:lstStyle/>
          <a:p>
            <a:r>
              <a:rPr lang="fr-FR" b="1" dirty="0"/>
              <a:t>Références</a:t>
            </a:r>
          </a:p>
        </p:txBody>
      </p:sp>
    </p:spTree>
    <p:extLst>
      <p:ext uri="{BB962C8B-B14F-4D97-AF65-F5344CB8AC3E}">
        <p14:creationId xmlns:p14="http://schemas.microsoft.com/office/powerpoint/2010/main" val="334889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6A084CB-35B2-C0FB-851A-846DD1D87C40}"/>
              </a:ext>
            </a:extLst>
          </p:cNvPr>
          <p:cNvSpPr txBox="1"/>
          <p:nvPr/>
        </p:nvSpPr>
        <p:spPr>
          <a:xfrm>
            <a:off x="583096" y="874455"/>
            <a:ext cx="10548730" cy="5632311"/>
          </a:xfrm>
          <a:prstGeom prst="rect">
            <a:avLst/>
          </a:prstGeom>
          <a:noFill/>
        </p:spPr>
        <p:txBody>
          <a:bodyPr wrap="square">
            <a:spAutoFit/>
          </a:bodyPr>
          <a:lstStyle/>
          <a:p>
            <a:pPr algn="just"/>
            <a:r>
              <a:rPr lang="fr-FR" sz="2400" b="1" dirty="0">
                <a:solidFill>
                  <a:srgbClr val="C00000"/>
                </a:solidFill>
                <a:latin typeface="Times New Roman" panose="02020603050405020304" pitchFamily="18" charset="0"/>
                <a:cs typeface="Times New Roman" panose="02020603050405020304" pitchFamily="18" charset="0"/>
              </a:rPr>
              <a:t>Généralités sur les bactériophages</a:t>
            </a:r>
          </a:p>
          <a:p>
            <a:pPr algn="just"/>
            <a:r>
              <a:rPr lang="fr-FR" sz="2400" b="1" dirty="0">
                <a:solidFill>
                  <a:srgbClr val="0070C0"/>
                </a:solidFill>
                <a:latin typeface="Times New Roman" panose="02020603050405020304" pitchFamily="18" charset="0"/>
                <a:cs typeface="Times New Roman" panose="02020603050405020304" pitchFamily="18" charset="0"/>
              </a:rPr>
              <a:t>Définition</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Les bactériophages sont des virus infectant spécifiquement les bactéries et ne possédant pas la capacité d’infecter les cellules eucaryotes.</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 Ils sont spécifiques d’une espèce bactérienne voire de quelques souches. </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Ils sont présents en grande quantité là où des bactéries sont présentes. Les bactériophages sont donc présents dans l’ensemble de la biosphère : eaux, sols, plantes, alimentation, sur la peau, dans notre tube digestif, sur nos muqueuses.</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 La grande majorité (96%) des bactériophages appartient à l’ordre des </a:t>
            </a:r>
            <a:r>
              <a:rPr lang="fr-FR" sz="2400" dirty="0" err="1">
                <a:latin typeface="Times New Roman" panose="02020603050405020304" pitchFamily="18" charset="0"/>
                <a:cs typeface="Times New Roman" panose="02020603050405020304" pitchFamily="18" charset="0"/>
              </a:rPr>
              <a:t>Caudovirales</a:t>
            </a:r>
            <a:r>
              <a:rPr lang="fr-FR" sz="2400" dirty="0">
                <a:latin typeface="Times New Roman" panose="02020603050405020304" pitchFamily="18" charset="0"/>
                <a:cs typeface="Times New Roman" panose="02020603050405020304" pitchFamily="18" charset="0"/>
              </a:rPr>
              <a:t> (virus avec une queue) et sont le plus souvent des virus à ADN double brin, non enveloppés.</a:t>
            </a:r>
          </a:p>
        </p:txBody>
      </p:sp>
    </p:spTree>
    <p:extLst>
      <p:ext uri="{BB962C8B-B14F-4D97-AF65-F5344CB8AC3E}">
        <p14:creationId xmlns:p14="http://schemas.microsoft.com/office/powerpoint/2010/main" val="136316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23A7E29-2FD4-B8D0-20FE-228FF260009A}"/>
              </a:ext>
            </a:extLst>
          </p:cNvPr>
          <p:cNvSpPr txBox="1"/>
          <p:nvPr/>
        </p:nvSpPr>
        <p:spPr>
          <a:xfrm>
            <a:off x="1099931" y="705823"/>
            <a:ext cx="4465982" cy="4893647"/>
          </a:xfrm>
          <a:prstGeom prst="rect">
            <a:avLst/>
          </a:prstGeom>
          <a:noFill/>
        </p:spPr>
        <p:txBody>
          <a:bodyPr wrap="square">
            <a:spAutoFit/>
          </a:bodyPr>
          <a:lstStyle/>
          <a:p>
            <a:pPr algn="just"/>
            <a:r>
              <a:rPr lang="fr-FR" sz="2400" b="1" dirty="0">
                <a:solidFill>
                  <a:srgbClr val="0070C0"/>
                </a:solidFill>
                <a:latin typeface="Times New Roman" panose="02020603050405020304" pitchFamily="18" charset="0"/>
                <a:cs typeface="Times New Roman" panose="02020603050405020304" pitchFamily="18" charset="0"/>
              </a:rPr>
              <a:t>Structure et Morphologie</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Ils sont constitués : </a:t>
            </a:r>
          </a:p>
          <a:p>
            <a:pPr algn="just"/>
            <a:r>
              <a:rPr lang="fr-FR" sz="2400" dirty="0">
                <a:latin typeface="Times New Roman" panose="02020603050405020304" pitchFamily="18" charset="0"/>
                <a:cs typeface="Times New Roman" panose="02020603050405020304" pitchFamily="18" charset="0"/>
              </a:rPr>
              <a:t>§ d’une capside protéique protégeant leur génome (ADN-ARN) ; </a:t>
            </a:r>
          </a:p>
          <a:p>
            <a:pPr algn="just"/>
            <a:r>
              <a:rPr lang="fr-FR" sz="2400" dirty="0">
                <a:latin typeface="Times New Roman" panose="02020603050405020304" pitchFamily="18" charset="0"/>
                <a:cs typeface="Times New Roman" panose="02020603050405020304" pitchFamily="18" charset="0"/>
              </a:rPr>
              <a:t>§ d’une queue de longueur variable ; </a:t>
            </a:r>
          </a:p>
          <a:p>
            <a:pPr algn="just"/>
            <a:r>
              <a:rPr lang="fr-FR" sz="2400" dirty="0">
                <a:latin typeface="Times New Roman" panose="02020603050405020304" pitchFamily="18" charset="0"/>
                <a:cs typeface="Times New Roman" panose="02020603050405020304" pitchFamily="18" charset="0"/>
              </a:rPr>
              <a:t>§ de fibres de queue permettant l’interaction du virus avec les récepteurs spécifiques de l’hôte. Ils mesurent en moyenne entre 24 et 200 nanomètres</a:t>
            </a:r>
          </a:p>
        </p:txBody>
      </p:sp>
      <p:pic>
        <p:nvPicPr>
          <p:cNvPr id="7" name="Image 6">
            <a:extLst>
              <a:ext uri="{FF2B5EF4-FFF2-40B4-BE49-F238E27FC236}">
                <a16:creationId xmlns:a16="http://schemas.microsoft.com/office/drawing/2014/main" id="{8DF19E82-0F9A-1F65-9495-AEBF09A47588}"/>
              </a:ext>
            </a:extLst>
          </p:cNvPr>
          <p:cNvPicPr>
            <a:picLocks noChangeAspect="1"/>
          </p:cNvPicPr>
          <p:nvPr/>
        </p:nvPicPr>
        <p:blipFill rotWithShape="1">
          <a:blip r:embed="rId2"/>
          <a:srcRect l="17282" t="35549" r="46087" b="10273"/>
          <a:stretch/>
        </p:blipFill>
        <p:spPr>
          <a:xfrm>
            <a:off x="5897217" y="705823"/>
            <a:ext cx="5883966" cy="5363673"/>
          </a:xfrm>
          <a:prstGeom prst="rect">
            <a:avLst/>
          </a:prstGeom>
        </p:spPr>
      </p:pic>
      <p:sp>
        <p:nvSpPr>
          <p:cNvPr id="8" name="Rectangle 7">
            <a:extLst>
              <a:ext uri="{FF2B5EF4-FFF2-40B4-BE49-F238E27FC236}">
                <a16:creationId xmlns:a16="http://schemas.microsoft.com/office/drawing/2014/main" id="{A5274033-F11D-4968-543B-4B0BB8948758}"/>
              </a:ext>
            </a:extLst>
          </p:cNvPr>
          <p:cNvSpPr/>
          <p:nvPr/>
        </p:nvSpPr>
        <p:spPr>
          <a:xfrm>
            <a:off x="7686261" y="5393635"/>
            <a:ext cx="145774" cy="3710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A4DB3F84-96F7-5884-619E-BBDC28A3DA27}"/>
              </a:ext>
            </a:extLst>
          </p:cNvPr>
          <p:cNvSpPr/>
          <p:nvPr/>
        </p:nvSpPr>
        <p:spPr>
          <a:xfrm>
            <a:off x="11092068" y="5413939"/>
            <a:ext cx="357809" cy="3710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23231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C48BC50-3181-E7F1-BA31-86807780C8E5}"/>
              </a:ext>
            </a:extLst>
          </p:cNvPr>
          <p:cNvSpPr txBox="1"/>
          <p:nvPr/>
        </p:nvSpPr>
        <p:spPr>
          <a:xfrm>
            <a:off x="728868" y="964889"/>
            <a:ext cx="10257183" cy="5262979"/>
          </a:xfrm>
          <a:prstGeom prst="rect">
            <a:avLst/>
          </a:prstGeom>
          <a:noFill/>
        </p:spPr>
        <p:txBody>
          <a:bodyPr wrap="square">
            <a:spAutoFit/>
          </a:bodyPr>
          <a:lstStyle/>
          <a:p>
            <a:pPr algn="just"/>
            <a:r>
              <a:rPr lang="fr-FR" sz="2400" b="1" dirty="0">
                <a:solidFill>
                  <a:srgbClr val="0070C0"/>
                </a:solidFill>
                <a:latin typeface="Times New Roman" panose="02020603050405020304" pitchFamily="18" charset="0"/>
                <a:cs typeface="Times New Roman" panose="02020603050405020304" pitchFamily="18" charset="0"/>
              </a:rPr>
              <a:t>Multiplication</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Les bactériophages sont capables de présenter principalement deux types de cycles infectieux en fonction des informations codées dans leur génome et de l’état métabolique des cellules infectées.</a:t>
            </a:r>
          </a:p>
          <a:p>
            <a:pPr algn="just"/>
            <a:endParaRPr lang="fr-FR" sz="2400" dirty="0">
              <a:latin typeface="Times New Roman" panose="02020603050405020304" pitchFamily="18" charset="0"/>
              <a:cs typeface="Times New Roman" panose="02020603050405020304" pitchFamily="18" charset="0"/>
            </a:endParaRPr>
          </a:p>
          <a:p>
            <a:pPr algn="just"/>
            <a:r>
              <a:rPr lang="fr-FR" sz="2400" b="1" dirty="0">
                <a:solidFill>
                  <a:srgbClr val="009900"/>
                </a:solidFill>
                <a:latin typeface="Times New Roman" panose="02020603050405020304" pitchFamily="18" charset="0"/>
                <a:cs typeface="Times New Roman" panose="02020603050405020304" pitchFamily="18" charset="0"/>
              </a:rPr>
              <a:t>Cycle lytique</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Les bactériophages virulents détruisent la bactérie en détournant la machinerie bactérienne au profit de la synthèse protéique et génomique virale. Les protéines structurales virales et le génome viral sont produits en grande quantité, respectivement assemblées et encapsidé, aboutissant ainsi à la formation de virions matures. Au terme de ce processus </a:t>
            </a:r>
            <a:r>
              <a:rPr lang="fr-FR" sz="2400" b="1" dirty="0">
                <a:latin typeface="Times New Roman" panose="02020603050405020304" pitchFamily="18" charset="0"/>
                <a:cs typeface="Times New Roman" panose="02020603050405020304" pitchFamily="18" charset="0"/>
              </a:rPr>
              <a:t>lytique</a:t>
            </a:r>
            <a:r>
              <a:rPr lang="fr-FR" sz="2400" dirty="0">
                <a:latin typeface="Times New Roman" panose="02020603050405020304" pitchFamily="18" charset="0"/>
                <a:cs typeface="Times New Roman" panose="02020603050405020304" pitchFamily="18" charset="0"/>
              </a:rPr>
              <a:t>, la lyse bactérienne va libérer plusieurs dizaines de virions.</a:t>
            </a:r>
          </a:p>
        </p:txBody>
      </p:sp>
    </p:spTree>
    <p:extLst>
      <p:ext uri="{BB962C8B-B14F-4D97-AF65-F5344CB8AC3E}">
        <p14:creationId xmlns:p14="http://schemas.microsoft.com/office/powerpoint/2010/main" val="128785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D446F7D-2F2F-751B-C468-E19D61DE1652}"/>
              </a:ext>
            </a:extLst>
          </p:cNvPr>
          <p:cNvPicPr>
            <a:picLocks noChangeAspect="1"/>
          </p:cNvPicPr>
          <p:nvPr/>
        </p:nvPicPr>
        <p:blipFill>
          <a:blip r:embed="rId2"/>
          <a:stretch>
            <a:fillRect/>
          </a:stretch>
        </p:blipFill>
        <p:spPr>
          <a:xfrm>
            <a:off x="1643270" y="596347"/>
            <a:ext cx="9210260" cy="5883965"/>
          </a:xfrm>
          <a:prstGeom prst="rect">
            <a:avLst/>
          </a:prstGeom>
        </p:spPr>
      </p:pic>
    </p:spTree>
    <p:extLst>
      <p:ext uri="{BB962C8B-B14F-4D97-AF65-F5344CB8AC3E}">
        <p14:creationId xmlns:p14="http://schemas.microsoft.com/office/powerpoint/2010/main" val="364080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CA928D6-EDF6-81FB-C979-A30198B8D9F3}"/>
              </a:ext>
            </a:extLst>
          </p:cNvPr>
          <p:cNvSpPr txBox="1"/>
          <p:nvPr/>
        </p:nvSpPr>
        <p:spPr>
          <a:xfrm>
            <a:off x="556590" y="612844"/>
            <a:ext cx="10416209" cy="3785652"/>
          </a:xfrm>
          <a:prstGeom prst="rect">
            <a:avLst/>
          </a:prstGeom>
          <a:noFill/>
        </p:spPr>
        <p:txBody>
          <a:bodyPr wrap="square">
            <a:spAutoFit/>
          </a:bodyPr>
          <a:lstStyle/>
          <a:p>
            <a:pPr algn="just"/>
            <a:r>
              <a:rPr lang="fr-FR" sz="2400" b="1" dirty="0">
                <a:solidFill>
                  <a:srgbClr val="0070C0"/>
                </a:solidFill>
                <a:latin typeface="Times New Roman" panose="02020603050405020304" pitchFamily="18" charset="0"/>
                <a:cs typeface="Times New Roman" panose="02020603050405020304" pitchFamily="18" charset="0"/>
              </a:rPr>
              <a:t>Cycle lysogénique</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Le cycle lysogénique est propre aux bactériophages </a:t>
            </a:r>
            <a:r>
              <a:rPr lang="fr-FR" sz="2400" dirty="0">
                <a:solidFill>
                  <a:srgbClr val="FF0000"/>
                </a:solidFill>
                <a:latin typeface="Times New Roman" panose="02020603050405020304" pitchFamily="18" charset="0"/>
                <a:cs typeface="Times New Roman" panose="02020603050405020304" pitchFamily="18" charset="0"/>
              </a:rPr>
              <a:t>tempérés</a:t>
            </a:r>
            <a:r>
              <a:rPr lang="fr-FR" sz="2400" dirty="0">
                <a:latin typeface="Times New Roman" panose="02020603050405020304" pitchFamily="18" charset="0"/>
                <a:cs typeface="Times New Roman" panose="02020603050405020304" pitchFamily="18" charset="0"/>
              </a:rPr>
              <a:t>. Ces derniers ont la propriété d’intégrer leur génome au chromosome bactérien, sans altérer la viabilité bactérienne. </a:t>
            </a:r>
          </a:p>
          <a:p>
            <a:pPr algn="just"/>
            <a:r>
              <a:rPr lang="fr-FR" sz="2400" dirty="0">
                <a:latin typeface="Times New Roman" panose="02020603050405020304" pitchFamily="18" charset="0"/>
                <a:cs typeface="Times New Roman" panose="02020603050405020304" pitchFamily="18" charset="0"/>
              </a:rPr>
              <a:t>Le génome viral est répliqué à chaque division cellulaire et transmis à la descendance. Ces bactériophages peuvent donc conférer de nouvelles propriétés à la bactérie, bénéfiques ou non, comme des facteurs de virulence par exemple. </a:t>
            </a:r>
          </a:p>
          <a:p>
            <a:pPr algn="just"/>
            <a:r>
              <a:rPr lang="fr-FR" sz="2400" dirty="0">
                <a:latin typeface="Times New Roman" panose="02020603050405020304" pitchFamily="18" charset="0"/>
                <a:cs typeface="Times New Roman" panose="02020603050405020304" pitchFamily="18" charset="0"/>
              </a:rPr>
              <a:t>Ils peuvent en cas de stress physiologique (</a:t>
            </a:r>
            <a:r>
              <a:rPr lang="fr-FR" sz="2400" dirty="0" err="1">
                <a:latin typeface="Times New Roman" panose="02020603050405020304" pitchFamily="18" charset="0"/>
                <a:cs typeface="Times New Roman" panose="02020603050405020304" pitchFamily="18" charset="0"/>
              </a:rPr>
              <a:t>ex:irradiation</a:t>
            </a:r>
            <a:r>
              <a:rPr lang="fr-FR" sz="2400" dirty="0">
                <a:latin typeface="Times New Roman" panose="02020603050405020304" pitchFamily="18" charset="0"/>
                <a:cs typeface="Times New Roman" panose="02020603050405020304" pitchFamily="18" charset="0"/>
              </a:rPr>
              <a:t> UV), s’exciser du génome bactérien et débuter un cycle infectieux lytique.</a:t>
            </a:r>
          </a:p>
        </p:txBody>
      </p:sp>
    </p:spTree>
    <p:extLst>
      <p:ext uri="{BB962C8B-B14F-4D97-AF65-F5344CB8AC3E}">
        <p14:creationId xmlns:p14="http://schemas.microsoft.com/office/powerpoint/2010/main" val="393753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3E5F96-485F-BC7A-6953-EFCBB998F9FB}"/>
              </a:ext>
            </a:extLst>
          </p:cNvPr>
          <p:cNvPicPr>
            <a:picLocks noChangeAspect="1"/>
          </p:cNvPicPr>
          <p:nvPr/>
        </p:nvPicPr>
        <p:blipFill>
          <a:blip r:embed="rId2"/>
          <a:stretch>
            <a:fillRect/>
          </a:stretch>
        </p:blipFill>
        <p:spPr>
          <a:xfrm>
            <a:off x="1258957" y="808383"/>
            <a:ext cx="9435547" cy="5327373"/>
          </a:xfrm>
          <a:prstGeom prst="rect">
            <a:avLst/>
          </a:prstGeom>
        </p:spPr>
      </p:pic>
    </p:spTree>
    <p:extLst>
      <p:ext uri="{BB962C8B-B14F-4D97-AF65-F5344CB8AC3E}">
        <p14:creationId xmlns:p14="http://schemas.microsoft.com/office/powerpoint/2010/main" val="348209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88DCF44-EEF7-C7DD-85F3-6D0B75782576}"/>
              </a:ext>
            </a:extLst>
          </p:cNvPr>
          <p:cNvSpPr txBox="1"/>
          <p:nvPr/>
        </p:nvSpPr>
        <p:spPr>
          <a:xfrm>
            <a:off x="887895" y="556591"/>
            <a:ext cx="10018643" cy="6001643"/>
          </a:xfrm>
          <a:prstGeom prst="rect">
            <a:avLst/>
          </a:prstGeom>
          <a:noFill/>
        </p:spPr>
        <p:txBody>
          <a:bodyPr wrap="square" rtlCol="0">
            <a:spAutoFit/>
          </a:bodyPr>
          <a:lstStyle/>
          <a:p>
            <a:pPr algn="just"/>
            <a:r>
              <a:rPr lang="fr-FR" sz="2400" b="1" dirty="0">
                <a:solidFill>
                  <a:srgbClr val="0000FF"/>
                </a:solidFill>
                <a:latin typeface="Times New Roman" panose="02020603050405020304" pitchFamily="18" charset="0"/>
                <a:cs typeface="Times New Roman" panose="02020603050405020304" pitchFamily="18" charset="0"/>
              </a:rPr>
              <a:t>Bactériophage </a:t>
            </a:r>
            <a:r>
              <a:rPr lang="fr-FR" sz="2400" b="1" dirty="0" err="1">
                <a:solidFill>
                  <a:srgbClr val="0000FF"/>
                </a:solidFill>
                <a:latin typeface="Times New Roman" panose="02020603050405020304" pitchFamily="18" charset="0"/>
                <a:cs typeface="Times New Roman" panose="02020603050405020304" pitchFamily="18" charset="0"/>
              </a:rPr>
              <a:t>Lamda</a:t>
            </a:r>
            <a:endParaRPr lang="fr-FR" sz="2400" b="1" dirty="0">
              <a:solidFill>
                <a:srgbClr val="0000FF"/>
              </a:solidFill>
              <a:latin typeface="Times New Roman" panose="02020603050405020304" pitchFamily="18" charset="0"/>
              <a:cs typeface="Times New Roman" panose="02020603050405020304" pitchFamily="18" charset="0"/>
            </a:endParaRPr>
          </a:p>
          <a:p>
            <a:pPr algn="just"/>
            <a:endParaRPr lang="fr-FR" sz="2000" dirty="0">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Les particules du bactériophage λ contiennent de l'ADN double brin linéaire. </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1" i="0" dirty="0">
                <a:solidFill>
                  <a:schemeClr val="accent2">
                    <a:lumMod val="75000"/>
                  </a:schemeClr>
                </a:solidFill>
                <a:effectLst/>
                <a:latin typeface="Times New Roman" panose="02020603050405020304" pitchFamily="18" charset="0"/>
                <a:cs typeface="Times New Roman" panose="02020603050405020304" pitchFamily="18" charset="0"/>
              </a:rPr>
              <a:t>Pénétration du génome dans la cellule hôte</a:t>
            </a:r>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Lorsque λ infecte </a:t>
            </a:r>
            <a:r>
              <a:rPr lang="fr-FR" sz="2000" b="0" i="1" dirty="0">
                <a:solidFill>
                  <a:srgbClr val="333333"/>
                </a:solidFill>
                <a:effectLst/>
                <a:latin typeface="Times New Roman" panose="02020603050405020304" pitchFamily="18" charset="0"/>
                <a:cs typeface="Times New Roman" panose="02020603050405020304" pitchFamily="18" charset="0"/>
              </a:rPr>
              <a:t>E. coli</a:t>
            </a:r>
            <a:r>
              <a:rPr lang="fr-FR" sz="2000" b="0" i="0" dirty="0">
                <a:solidFill>
                  <a:srgbClr val="333333"/>
                </a:solidFill>
                <a:effectLst/>
                <a:latin typeface="Times New Roman" panose="02020603050405020304" pitchFamily="18" charset="0"/>
                <a:cs typeface="Times New Roman" panose="02020603050405020304" pitchFamily="18" charset="0"/>
              </a:rPr>
              <a:t>, l'ADN linéaire est injecté dans la cellule, où il est converti en une forme circulaire à l'aide de 12 bases non appariées à chaque extrémité de l'ADN. Ces séquences (sites cos) sont complémentaires les unes des autres et sont donc cohésives, c'est-à-dire qu'elles ont tendance à former des paires de bases les unes avec les autres, créant ainsi une molécule circulaire (liée de manière non covalente). L’action de l’ADN ligase dans la cellule scelle rapidement les entailles dans le cercle pour former une molécule d’ADN circulaire fermée de manière covalente.</a:t>
            </a:r>
          </a:p>
          <a:p>
            <a:pPr algn="just"/>
            <a:endParaRPr lang="fr-FR" sz="2000" dirty="0">
              <a:solidFill>
                <a:srgbClr val="333333"/>
              </a:solidFill>
              <a:latin typeface="Times New Roman" panose="02020603050405020304" pitchFamily="18" charset="0"/>
              <a:cs typeface="Times New Roman" panose="02020603050405020304" pitchFamily="18" charset="0"/>
            </a:endParaRPr>
          </a:p>
          <a:p>
            <a:pPr algn="just"/>
            <a:r>
              <a:rPr lang="fr-FR" sz="2000" b="1" i="0" dirty="0">
                <a:solidFill>
                  <a:schemeClr val="accent2">
                    <a:lumMod val="75000"/>
                  </a:schemeClr>
                </a:solidFill>
                <a:effectLst/>
                <a:latin typeface="Times New Roman" panose="02020603050405020304" pitchFamily="18" charset="0"/>
                <a:cs typeface="Times New Roman" panose="02020603050405020304" pitchFamily="18" charset="0"/>
              </a:rPr>
              <a:t>Réplication de génome virale (bactériophage)</a:t>
            </a:r>
          </a:p>
          <a:p>
            <a:pPr algn="just"/>
            <a:r>
              <a:rPr lang="fr-FR" sz="2000" dirty="0">
                <a:latin typeface="Times New Roman" panose="02020603050405020304" pitchFamily="18" charset="0"/>
                <a:cs typeface="Times New Roman" panose="02020603050405020304" pitchFamily="18" charset="0"/>
              </a:rPr>
              <a:t>Cette molécule se réplique initialement dans le mode thêta. Ceci est essentiellement similaire à la réplication d’autres molécules circulaires telles que les plasmides. À un stade ultérieur de l'infection, on passe du mode thêta à la réplication en cercle roulant, ce qui donne une molécule d'ADN linéaire de plusieurs longueurs. A ce stade, des queues de phage et des têtes vides ont été produites. </a:t>
            </a:r>
          </a:p>
        </p:txBody>
      </p:sp>
    </p:spTree>
    <p:extLst>
      <p:ext uri="{BB962C8B-B14F-4D97-AF65-F5344CB8AC3E}">
        <p14:creationId xmlns:p14="http://schemas.microsoft.com/office/powerpoint/2010/main" val="224329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9AFF6E2-4A8F-9262-CB9A-7D1CABD5480A}"/>
              </a:ext>
            </a:extLst>
          </p:cNvPr>
          <p:cNvPicPr>
            <a:picLocks noChangeAspect="1"/>
          </p:cNvPicPr>
          <p:nvPr/>
        </p:nvPicPr>
        <p:blipFill>
          <a:blip r:embed="rId2"/>
          <a:stretch>
            <a:fillRect/>
          </a:stretch>
        </p:blipFill>
        <p:spPr>
          <a:xfrm>
            <a:off x="1809750" y="1245704"/>
            <a:ext cx="4392267" cy="5383696"/>
          </a:xfrm>
          <a:prstGeom prst="rect">
            <a:avLst/>
          </a:prstGeom>
        </p:spPr>
      </p:pic>
      <p:pic>
        <p:nvPicPr>
          <p:cNvPr id="5" name="Image 4">
            <a:extLst>
              <a:ext uri="{FF2B5EF4-FFF2-40B4-BE49-F238E27FC236}">
                <a16:creationId xmlns:a16="http://schemas.microsoft.com/office/drawing/2014/main" id="{3DC8B24E-5B69-F922-AFBA-27227FC76B89}"/>
              </a:ext>
            </a:extLst>
          </p:cNvPr>
          <p:cNvPicPr>
            <a:picLocks noChangeAspect="1"/>
          </p:cNvPicPr>
          <p:nvPr/>
        </p:nvPicPr>
        <p:blipFill>
          <a:blip r:embed="rId3"/>
          <a:stretch>
            <a:fillRect/>
          </a:stretch>
        </p:blipFill>
        <p:spPr>
          <a:xfrm>
            <a:off x="6572250" y="799065"/>
            <a:ext cx="4949190" cy="5830336"/>
          </a:xfrm>
          <a:prstGeom prst="rect">
            <a:avLst/>
          </a:prstGeom>
        </p:spPr>
      </p:pic>
    </p:spTree>
    <p:extLst>
      <p:ext uri="{BB962C8B-B14F-4D97-AF65-F5344CB8AC3E}">
        <p14:creationId xmlns:p14="http://schemas.microsoft.com/office/powerpoint/2010/main" val="24126403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1522</Words>
  <Application>Microsoft Office PowerPoint</Application>
  <PresentationFormat>Grand écran</PresentationFormat>
  <Paragraphs>71</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23</cp:revision>
  <dcterms:created xsi:type="dcterms:W3CDTF">2023-10-28T15:47:07Z</dcterms:created>
  <dcterms:modified xsi:type="dcterms:W3CDTF">2023-12-17T06:15:48Z</dcterms:modified>
</cp:coreProperties>
</file>