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96" r:id="rId2"/>
    <p:sldId id="256" r:id="rId3"/>
    <p:sldId id="390" r:id="rId4"/>
    <p:sldId id="391" r:id="rId5"/>
    <p:sldId id="371" r:id="rId6"/>
    <p:sldId id="372" r:id="rId7"/>
    <p:sldId id="373" r:id="rId8"/>
    <p:sldId id="392" r:id="rId9"/>
    <p:sldId id="394" r:id="rId10"/>
    <p:sldId id="396" r:id="rId11"/>
    <p:sldId id="395" r:id="rId12"/>
    <p:sldId id="277" r:id="rId13"/>
    <p:sldId id="397" r:id="rId14"/>
    <p:sldId id="398" r:id="rId15"/>
    <p:sldId id="399" r:id="rId16"/>
    <p:sldId id="400" r:id="rId17"/>
    <p:sldId id="401" r:id="rId18"/>
    <p:sldId id="406" r:id="rId19"/>
    <p:sldId id="407" r:id="rId20"/>
    <p:sldId id="261" r:id="rId21"/>
    <p:sldId id="402" r:id="rId22"/>
    <p:sldId id="425" r:id="rId23"/>
    <p:sldId id="403" r:id="rId24"/>
    <p:sldId id="408" r:id="rId25"/>
    <p:sldId id="411" r:id="rId26"/>
    <p:sldId id="412" r:id="rId27"/>
    <p:sldId id="413" r:id="rId28"/>
    <p:sldId id="414" r:id="rId29"/>
    <p:sldId id="415" r:id="rId30"/>
    <p:sldId id="410" r:id="rId31"/>
    <p:sldId id="417" r:id="rId32"/>
    <p:sldId id="416" r:id="rId33"/>
    <p:sldId id="258" r:id="rId34"/>
    <p:sldId id="404" r:id="rId35"/>
    <p:sldId id="426" r:id="rId36"/>
    <p:sldId id="405" r:id="rId37"/>
    <p:sldId id="418" r:id="rId38"/>
    <p:sldId id="420" r:id="rId39"/>
    <p:sldId id="421" r:id="rId40"/>
    <p:sldId id="422" r:id="rId41"/>
    <p:sldId id="424" r:id="rId42"/>
    <p:sldId id="260" r:id="rId43"/>
    <p:sldId id="423" r:id="rId44"/>
    <p:sldId id="27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98" autoAdjust="0"/>
    <p:restoredTop sz="94660"/>
  </p:normalViewPr>
  <p:slideViewPr>
    <p:cSldViewPr snapToGrid="0">
      <p:cViewPr varScale="1">
        <p:scale>
          <a:sx n="85" d="100"/>
          <a:sy n="85" d="100"/>
        </p:scale>
        <p:origin x="103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E:\Teaching\Statistics\lectures\lecture.8\practice\act.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Teaching\Statistics\lectures\lecture.8\practice\act.3.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'pearson r'!$L$20</c:f>
              <c:strCache>
                <c:ptCount val="1"/>
                <c:pt idx="0">
                  <c:v>Gramatical errors</c:v>
                </c:pt>
              </c:strCache>
            </c:strRef>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'pearson r'!$K$21:$K$28</c:f>
              <c:numCache>
                <c:formatCode>General</c:formatCode>
                <c:ptCount val="8"/>
                <c:pt idx="0">
                  <c:v>9</c:v>
                </c:pt>
                <c:pt idx="1">
                  <c:v>12</c:v>
                </c:pt>
                <c:pt idx="2">
                  <c:v>7</c:v>
                </c:pt>
                <c:pt idx="3">
                  <c:v>10</c:v>
                </c:pt>
                <c:pt idx="4">
                  <c:v>8</c:v>
                </c:pt>
                <c:pt idx="5">
                  <c:v>11</c:v>
                </c:pt>
                <c:pt idx="6">
                  <c:v>9</c:v>
                </c:pt>
                <c:pt idx="7">
                  <c:v>8</c:v>
                </c:pt>
              </c:numCache>
            </c:numRef>
          </c:xVal>
          <c:yVal>
            <c:numRef>
              <c:f>'pearson r'!$L$21:$L$28</c:f>
              <c:numCache>
                <c:formatCode>General</c:formatCode>
                <c:ptCount val="8"/>
                <c:pt idx="0">
                  <c:v>37</c:v>
                </c:pt>
                <c:pt idx="1">
                  <c:v>8</c:v>
                </c:pt>
                <c:pt idx="2">
                  <c:v>56</c:v>
                </c:pt>
                <c:pt idx="3">
                  <c:v>22</c:v>
                </c:pt>
                <c:pt idx="4">
                  <c:v>35</c:v>
                </c:pt>
                <c:pt idx="5">
                  <c:v>24</c:v>
                </c:pt>
                <c:pt idx="6">
                  <c:v>32</c:v>
                </c:pt>
                <c:pt idx="7">
                  <c:v>41</c:v>
                </c:pt>
              </c:numCache>
            </c:numRef>
          </c:yVal>
          <c:smooth val="0"/>
          <c:extLst>
            <c:ext xmlns:c16="http://schemas.microsoft.com/office/drawing/2014/chart" uri="{C3380CC4-5D6E-409C-BE32-E72D297353CC}">
              <c16:uniqueId val="{00000001-7C10-422D-AC96-6DBD76863080}"/>
            </c:ext>
          </c:extLst>
        </c:ser>
        <c:dLbls>
          <c:showLegendKey val="0"/>
          <c:showVal val="0"/>
          <c:showCatName val="0"/>
          <c:showSerName val="0"/>
          <c:showPercent val="0"/>
          <c:showBubbleSize val="0"/>
        </c:dLbls>
        <c:axId val="453753728"/>
        <c:axId val="450160208"/>
      </c:scatterChart>
      <c:valAx>
        <c:axId val="4537537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Language learning experience (years)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0160208"/>
        <c:crosses val="autoZero"/>
        <c:crossBetween val="midCat"/>
      </c:valAx>
      <c:valAx>
        <c:axId val="4501602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Grammar errors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375372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Gramatical errors</c:v>
                </c:pt>
              </c:strCache>
            </c:strRef>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Sheet1!$A$2:$A$9</c:f>
              <c:numCache>
                <c:formatCode>General</c:formatCode>
                <c:ptCount val="8"/>
                <c:pt idx="0">
                  <c:v>1</c:v>
                </c:pt>
                <c:pt idx="1">
                  <c:v>2</c:v>
                </c:pt>
                <c:pt idx="2">
                  <c:v>2</c:v>
                </c:pt>
                <c:pt idx="3">
                  <c:v>4</c:v>
                </c:pt>
                <c:pt idx="4">
                  <c:v>3</c:v>
                </c:pt>
                <c:pt idx="5">
                  <c:v>3</c:v>
                </c:pt>
                <c:pt idx="6">
                  <c:v>5</c:v>
                </c:pt>
                <c:pt idx="7">
                  <c:v>3</c:v>
                </c:pt>
              </c:numCache>
            </c:numRef>
          </c:xVal>
          <c:yVal>
            <c:numRef>
              <c:f>Sheet1!$B$2:$B$9</c:f>
              <c:numCache>
                <c:formatCode>General</c:formatCode>
                <c:ptCount val="8"/>
                <c:pt idx="0">
                  <c:v>37</c:v>
                </c:pt>
                <c:pt idx="1">
                  <c:v>8</c:v>
                </c:pt>
                <c:pt idx="2">
                  <c:v>56</c:v>
                </c:pt>
                <c:pt idx="3">
                  <c:v>22</c:v>
                </c:pt>
                <c:pt idx="4">
                  <c:v>35</c:v>
                </c:pt>
                <c:pt idx="5">
                  <c:v>24</c:v>
                </c:pt>
                <c:pt idx="6">
                  <c:v>32</c:v>
                </c:pt>
                <c:pt idx="7">
                  <c:v>41</c:v>
                </c:pt>
              </c:numCache>
            </c:numRef>
          </c:yVal>
          <c:smooth val="0"/>
          <c:extLst>
            <c:ext xmlns:c16="http://schemas.microsoft.com/office/drawing/2014/chart" uri="{C3380CC4-5D6E-409C-BE32-E72D297353CC}">
              <c16:uniqueId val="{00000000-79A1-4EA1-8B65-1F2FF0720293}"/>
            </c:ext>
          </c:extLst>
        </c:ser>
        <c:dLbls>
          <c:showLegendKey val="0"/>
          <c:showVal val="0"/>
          <c:showCatName val="0"/>
          <c:showSerName val="0"/>
          <c:showPercent val="0"/>
          <c:showBubbleSize val="0"/>
        </c:dLbls>
        <c:axId val="100391496"/>
        <c:axId val="571482272"/>
      </c:scatterChart>
      <c:valAx>
        <c:axId val="1003914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Library use frequency</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1482272"/>
        <c:crosses val="autoZero"/>
        <c:crossBetween val="midCat"/>
      </c:valAx>
      <c:valAx>
        <c:axId val="571482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Grammar errors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039149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90E25A-C8AE-4ADB-B791-94329A97965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2C3AACD-191B-445E-89B6-A2960B465946}">
      <dgm:prSet phldrT="[Text]"/>
      <dgm:spPr/>
      <dgm:t>
        <a:bodyPr/>
        <a:lstStyle/>
        <a:p>
          <a:r>
            <a:rPr lang="en-US" dirty="0"/>
            <a:t>Types of advanced tests</a:t>
          </a:r>
        </a:p>
      </dgm:t>
    </dgm:pt>
    <dgm:pt modelId="{7D916F42-C339-4132-937F-C2489D0B0A9A}" type="parTrans" cxnId="{E1E043C4-3DCC-4A75-9ED2-B6A4309288D0}">
      <dgm:prSet/>
      <dgm:spPr/>
      <dgm:t>
        <a:bodyPr/>
        <a:lstStyle/>
        <a:p>
          <a:endParaRPr lang="en-US"/>
        </a:p>
      </dgm:t>
    </dgm:pt>
    <dgm:pt modelId="{79DF0120-0393-471B-B2E7-36238390F3C1}" type="sibTrans" cxnId="{E1E043C4-3DCC-4A75-9ED2-B6A4309288D0}">
      <dgm:prSet/>
      <dgm:spPr/>
      <dgm:t>
        <a:bodyPr/>
        <a:lstStyle/>
        <a:p>
          <a:endParaRPr lang="en-US"/>
        </a:p>
      </dgm:t>
    </dgm:pt>
    <dgm:pt modelId="{86A8BDD8-DA04-4811-AB43-BEED5B68E564}">
      <dgm:prSet phldrT="[Text]"/>
      <dgm:spPr/>
      <dgm:t>
        <a:bodyPr/>
        <a:lstStyle/>
        <a:p>
          <a:r>
            <a:rPr lang="en-US" dirty="0"/>
            <a:t>Difference</a:t>
          </a:r>
        </a:p>
      </dgm:t>
    </dgm:pt>
    <dgm:pt modelId="{E12E9FEF-88FD-4884-93E2-98C21428FA5B}" type="parTrans" cxnId="{1A7D8B64-6093-4913-B4C9-395A137B89B2}">
      <dgm:prSet/>
      <dgm:spPr/>
      <dgm:t>
        <a:bodyPr/>
        <a:lstStyle/>
        <a:p>
          <a:endParaRPr lang="en-US"/>
        </a:p>
      </dgm:t>
    </dgm:pt>
    <dgm:pt modelId="{51D8C28F-A804-4196-9367-76B8DBB41EBB}" type="sibTrans" cxnId="{1A7D8B64-6093-4913-B4C9-395A137B89B2}">
      <dgm:prSet/>
      <dgm:spPr/>
      <dgm:t>
        <a:bodyPr/>
        <a:lstStyle/>
        <a:p>
          <a:endParaRPr lang="en-US"/>
        </a:p>
      </dgm:t>
    </dgm:pt>
    <dgm:pt modelId="{A452EAD3-A773-4756-9599-B313C77142D4}">
      <dgm:prSet phldrT="[Text]"/>
      <dgm:spPr/>
      <dgm:t>
        <a:bodyPr/>
        <a:lstStyle/>
        <a:p>
          <a:r>
            <a:rPr lang="en-US" dirty="0"/>
            <a:t>Relationship</a:t>
          </a:r>
        </a:p>
      </dgm:t>
    </dgm:pt>
    <dgm:pt modelId="{6C9AA7DD-20A4-4DD2-844B-A8EF23BF9CD0}" type="parTrans" cxnId="{89B27E63-0F1B-4A36-B2F5-53201DBEE7EA}">
      <dgm:prSet/>
      <dgm:spPr/>
      <dgm:t>
        <a:bodyPr/>
        <a:lstStyle/>
        <a:p>
          <a:endParaRPr lang="en-US"/>
        </a:p>
      </dgm:t>
    </dgm:pt>
    <dgm:pt modelId="{FFFB81FB-4856-42AE-98BC-190804D9CDA2}" type="sibTrans" cxnId="{89B27E63-0F1B-4A36-B2F5-53201DBEE7EA}">
      <dgm:prSet/>
      <dgm:spPr/>
      <dgm:t>
        <a:bodyPr/>
        <a:lstStyle/>
        <a:p>
          <a:endParaRPr lang="en-US"/>
        </a:p>
      </dgm:t>
    </dgm:pt>
    <dgm:pt modelId="{BF7EAC0C-BB1F-4D21-9CED-B0B621C185F2}" type="pres">
      <dgm:prSet presAssocID="{4490E25A-C8AE-4ADB-B791-94329A979658}" presName="hierChild1" presStyleCnt="0">
        <dgm:presLayoutVars>
          <dgm:orgChart val="1"/>
          <dgm:chPref val="1"/>
          <dgm:dir/>
          <dgm:animOne val="branch"/>
          <dgm:animLvl val="lvl"/>
          <dgm:resizeHandles/>
        </dgm:presLayoutVars>
      </dgm:prSet>
      <dgm:spPr/>
    </dgm:pt>
    <dgm:pt modelId="{D4DA3497-B577-473F-A471-9AB426CD8212}" type="pres">
      <dgm:prSet presAssocID="{E2C3AACD-191B-445E-89B6-A2960B465946}" presName="hierRoot1" presStyleCnt="0">
        <dgm:presLayoutVars>
          <dgm:hierBranch val="init"/>
        </dgm:presLayoutVars>
      </dgm:prSet>
      <dgm:spPr/>
    </dgm:pt>
    <dgm:pt modelId="{CC9279CC-B2CE-48EA-A582-6D35A021E66A}" type="pres">
      <dgm:prSet presAssocID="{E2C3AACD-191B-445E-89B6-A2960B465946}" presName="rootComposite1" presStyleCnt="0"/>
      <dgm:spPr/>
    </dgm:pt>
    <dgm:pt modelId="{D31FB190-5F83-442E-A5FD-F24D066DA68D}" type="pres">
      <dgm:prSet presAssocID="{E2C3AACD-191B-445E-89B6-A2960B465946}" presName="rootText1" presStyleLbl="node0" presStyleIdx="0" presStyleCnt="1">
        <dgm:presLayoutVars>
          <dgm:chPref val="3"/>
        </dgm:presLayoutVars>
      </dgm:prSet>
      <dgm:spPr/>
    </dgm:pt>
    <dgm:pt modelId="{3FBBF96B-FC1C-497A-B230-73583B32CEDA}" type="pres">
      <dgm:prSet presAssocID="{E2C3AACD-191B-445E-89B6-A2960B465946}" presName="rootConnector1" presStyleLbl="node1" presStyleIdx="0" presStyleCnt="0"/>
      <dgm:spPr/>
    </dgm:pt>
    <dgm:pt modelId="{3CC40CE7-E189-4376-9496-E2BECD70E4B3}" type="pres">
      <dgm:prSet presAssocID="{E2C3AACD-191B-445E-89B6-A2960B465946}" presName="hierChild2" presStyleCnt="0"/>
      <dgm:spPr/>
    </dgm:pt>
    <dgm:pt modelId="{50DD085C-5D6F-4482-BE45-9BD7D74037F1}" type="pres">
      <dgm:prSet presAssocID="{E12E9FEF-88FD-4884-93E2-98C21428FA5B}" presName="Name37" presStyleLbl="parChTrans1D2" presStyleIdx="0" presStyleCnt="2"/>
      <dgm:spPr/>
    </dgm:pt>
    <dgm:pt modelId="{16D040C9-58C9-40D8-882F-69B497FFC182}" type="pres">
      <dgm:prSet presAssocID="{86A8BDD8-DA04-4811-AB43-BEED5B68E564}" presName="hierRoot2" presStyleCnt="0">
        <dgm:presLayoutVars>
          <dgm:hierBranch val="init"/>
        </dgm:presLayoutVars>
      </dgm:prSet>
      <dgm:spPr/>
    </dgm:pt>
    <dgm:pt modelId="{B26A0FF0-5877-4523-8C69-9D17226100A3}" type="pres">
      <dgm:prSet presAssocID="{86A8BDD8-DA04-4811-AB43-BEED5B68E564}" presName="rootComposite" presStyleCnt="0"/>
      <dgm:spPr/>
    </dgm:pt>
    <dgm:pt modelId="{201A3C0C-119D-4AB9-8BB9-1694900D11DF}" type="pres">
      <dgm:prSet presAssocID="{86A8BDD8-DA04-4811-AB43-BEED5B68E564}" presName="rootText" presStyleLbl="node2" presStyleIdx="0" presStyleCnt="2">
        <dgm:presLayoutVars>
          <dgm:chPref val="3"/>
        </dgm:presLayoutVars>
      </dgm:prSet>
      <dgm:spPr/>
    </dgm:pt>
    <dgm:pt modelId="{11F8CF36-FAF2-418A-A60B-615F281BB714}" type="pres">
      <dgm:prSet presAssocID="{86A8BDD8-DA04-4811-AB43-BEED5B68E564}" presName="rootConnector" presStyleLbl="node2" presStyleIdx="0" presStyleCnt="2"/>
      <dgm:spPr/>
    </dgm:pt>
    <dgm:pt modelId="{6BD53364-06FF-4214-8774-F96F95B69BE8}" type="pres">
      <dgm:prSet presAssocID="{86A8BDD8-DA04-4811-AB43-BEED5B68E564}" presName="hierChild4" presStyleCnt="0"/>
      <dgm:spPr/>
    </dgm:pt>
    <dgm:pt modelId="{0956BA3B-82E6-4720-8D12-9C93481DA09F}" type="pres">
      <dgm:prSet presAssocID="{86A8BDD8-DA04-4811-AB43-BEED5B68E564}" presName="hierChild5" presStyleCnt="0"/>
      <dgm:spPr/>
    </dgm:pt>
    <dgm:pt modelId="{5139FAD3-0137-44BC-9142-C6DFFD05AAA1}" type="pres">
      <dgm:prSet presAssocID="{6C9AA7DD-20A4-4DD2-844B-A8EF23BF9CD0}" presName="Name37" presStyleLbl="parChTrans1D2" presStyleIdx="1" presStyleCnt="2"/>
      <dgm:spPr/>
    </dgm:pt>
    <dgm:pt modelId="{90ADD89B-D9A4-4E30-B107-B962AC6367DC}" type="pres">
      <dgm:prSet presAssocID="{A452EAD3-A773-4756-9599-B313C77142D4}" presName="hierRoot2" presStyleCnt="0">
        <dgm:presLayoutVars>
          <dgm:hierBranch val="init"/>
        </dgm:presLayoutVars>
      </dgm:prSet>
      <dgm:spPr/>
    </dgm:pt>
    <dgm:pt modelId="{90EA61D6-4604-4018-A2E5-CABEE27D569F}" type="pres">
      <dgm:prSet presAssocID="{A452EAD3-A773-4756-9599-B313C77142D4}" presName="rootComposite" presStyleCnt="0"/>
      <dgm:spPr/>
    </dgm:pt>
    <dgm:pt modelId="{3569B363-5BC6-49EA-9D78-C92EB8890662}" type="pres">
      <dgm:prSet presAssocID="{A452EAD3-A773-4756-9599-B313C77142D4}" presName="rootText" presStyleLbl="node2" presStyleIdx="1" presStyleCnt="2">
        <dgm:presLayoutVars>
          <dgm:chPref val="3"/>
        </dgm:presLayoutVars>
      </dgm:prSet>
      <dgm:spPr/>
    </dgm:pt>
    <dgm:pt modelId="{389BF601-9BB9-456C-8CE2-8402C33315C7}" type="pres">
      <dgm:prSet presAssocID="{A452EAD3-A773-4756-9599-B313C77142D4}" presName="rootConnector" presStyleLbl="node2" presStyleIdx="1" presStyleCnt="2"/>
      <dgm:spPr/>
    </dgm:pt>
    <dgm:pt modelId="{A3E16C09-F556-4DCE-853D-F1023E1D2E97}" type="pres">
      <dgm:prSet presAssocID="{A452EAD3-A773-4756-9599-B313C77142D4}" presName="hierChild4" presStyleCnt="0"/>
      <dgm:spPr/>
    </dgm:pt>
    <dgm:pt modelId="{5DC9D36D-3B1D-45D8-B82C-44E6E8B4C385}" type="pres">
      <dgm:prSet presAssocID="{A452EAD3-A773-4756-9599-B313C77142D4}" presName="hierChild5" presStyleCnt="0"/>
      <dgm:spPr/>
    </dgm:pt>
    <dgm:pt modelId="{0DD9B11D-C6F3-4008-8833-5777B9257D3E}" type="pres">
      <dgm:prSet presAssocID="{E2C3AACD-191B-445E-89B6-A2960B465946}" presName="hierChild3" presStyleCnt="0"/>
      <dgm:spPr/>
    </dgm:pt>
  </dgm:ptLst>
  <dgm:cxnLst>
    <dgm:cxn modelId="{0D851104-2BC2-46C8-85F6-4806EA818558}" type="presOf" srcId="{E2C3AACD-191B-445E-89B6-A2960B465946}" destId="{3FBBF96B-FC1C-497A-B230-73583B32CEDA}" srcOrd="1" destOrd="0" presId="urn:microsoft.com/office/officeart/2005/8/layout/orgChart1"/>
    <dgm:cxn modelId="{2E98F610-ED78-4B56-BC2A-9A92CD4642CB}" type="presOf" srcId="{4490E25A-C8AE-4ADB-B791-94329A979658}" destId="{BF7EAC0C-BB1F-4D21-9CED-B0B621C185F2}" srcOrd="0" destOrd="0" presId="urn:microsoft.com/office/officeart/2005/8/layout/orgChart1"/>
    <dgm:cxn modelId="{A48CAD20-CD07-4B4B-89CA-84060FE38EE4}" type="presOf" srcId="{A452EAD3-A773-4756-9599-B313C77142D4}" destId="{3569B363-5BC6-49EA-9D78-C92EB8890662}" srcOrd="0" destOrd="0" presId="urn:microsoft.com/office/officeart/2005/8/layout/orgChart1"/>
    <dgm:cxn modelId="{89B27E63-0F1B-4A36-B2F5-53201DBEE7EA}" srcId="{E2C3AACD-191B-445E-89B6-A2960B465946}" destId="{A452EAD3-A773-4756-9599-B313C77142D4}" srcOrd="1" destOrd="0" parTransId="{6C9AA7DD-20A4-4DD2-844B-A8EF23BF9CD0}" sibTransId="{FFFB81FB-4856-42AE-98BC-190804D9CDA2}"/>
    <dgm:cxn modelId="{1A7D8B64-6093-4913-B4C9-395A137B89B2}" srcId="{E2C3AACD-191B-445E-89B6-A2960B465946}" destId="{86A8BDD8-DA04-4811-AB43-BEED5B68E564}" srcOrd="0" destOrd="0" parTransId="{E12E9FEF-88FD-4884-93E2-98C21428FA5B}" sibTransId="{51D8C28F-A804-4196-9367-76B8DBB41EBB}"/>
    <dgm:cxn modelId="{85DC464F-40DB-4D2A-A752-11BA366C838A}" type="presOf" srcId="{6C9AA7DD-20A4-4DD2-844B-A8EF23BF9CD0}" destId="{5139FAD3-0137-44BC-9142-C6DFFD05AAA1}" srcOrd="0" destOrd="0" presId="urn:microsoft.com/office/officeart/2005/8/layout/orgChart1"/>
    <dgm:cxn modelId="{39479C83-8803-4540-9C3D-63F9773E8AC4}" type="presOf" srcId="{86A8BDD8-DA04-4811-AB43-BEED5B68E564}" destId="{201A3C0C-119D-4AB9-8BB9-1694900D11DF}" srcOrd="0" destOrd="0" presId="urn:microsoft.com/office/officeart/2005/8/layout/orgChart1"/>
    <dgm:cxn modelId="{CEE0C790-5A1B-4ACD-82EF-EF5E9B51A75C}" type="presOf" srcId="{A452EAD3-A773-4756-9599-B313C77142D4}" destId="{389BF601-9BB9-456C-8CE2-8402C33315C7}" srcOrd="1" destOrd="0" presId="urn:microsoft.com/office/officeart/2005/8/layout/orgChart1"/>
    <dgm:cxn modelId="{518640A4-10CF-4184-9385-13000ECD839D}" type="presOf" srcId="{E2C3AACD-191B-445E-89B6-A2960B465946}" destId="{D31FB190-5F83-442E-A5FD-F24D066DA68D}" srcOrd="0" destOrd="0" presId="urn:microsoft.com/office/officeart/2005/8/layout/orgChart1"/>
    <dgm:cxn modelId="{8EEC2CA6-512B-4268-BE9C-3A3316D4AEBB}" type="presOf" srcId="{E12E9FEF-88FD-4884-93E2-98C21428FA5B}" destId="{50DD085C-5D6F-4482-BE45-9BD7D74037F1}" srcOrd="0" destOrd="0" presId="urn:microsoft.com/office/officeart/2005/8/layout/orgChart1"/>
    <dgm:cxn modelId="{E1E043C4-3DCC-4A75-9ED2-B6A4309288D0}" srcId="{4490E25A-C8AE-4ADB-B791-94329A979658}" destId="{E2C3AACD-191B-445E-89B6-A2960B465946}" srcOrd="0" destOrd="0" parTransId="{7D916F42-C339-4132-937F-C2489D0B0A9A}" sibTransId="{79DF0120-0393-471B-B2E7-36238390F3C1}"/>
    <dgm:cxn modelId="{B81614F7-8220-4BEA-BC92-74F672DC355A}" type="presOf" srcId="{86A8BDD8-DA04-4811-AB43-BEED5B68E564}" destId="{11F8CF36-FAF2-418A-A60B-615F281BB714}" srcOrd="1" destOrd="0" presId="urn:microsoft.com/office/officeart/2005/8/layout/orgChart1"/>
    <dgm:cxn modelId="{27D5FC1F-C4BD-4306-8BAE-98F20637D74F}" type="presParOf" srcId="{BF7EAC0C-BB1F-4D21-9CED-B0B621C185F2}" destId="{D4DA3497-B577-473F-A471-9AB426CD8212}" srcOrd="0" destOrd="0" presId="urn:microsoft.com/office/officeart/2005/8/layout/orgChart1"/>
    <dgm:cxn modelId="{4BEB19BB-4A5F-4D6D-98B9-7DCC855682C9}" type="presParOf" srcId="{D4DA3497-B577-473F-A471-9AB426CD8212}" destId="{CC9279CC-B2CE-48EA-A582-6D35A021E66A}" srcOrd="0" destOrd="0" presId="urn:microsoft.com/office/officeart/2005/8/layout/orgChart1"/>
    <dgm:cxn modelId="{315B183E-6335-4BE0-906E-3026A34EB4DF}" type="presParOf" srcId="{CC9279CC-B2CE-48EA-A582-6D35A021E66A}" destId="{D31FB190-5F83-442E-A5FD-F24D066DA68D}" srcOrd="0" destOrd="0" presId="urn:microsoft.com/office/officeart/2005/8/layout/orgChart1"/>
    <dgm:cxn modelId="{D25AEE04-F81C-428B-AE27-9FE7CC3D26B4}" type="presParOf" srcId="{CC9279CC-B2CE-48EA-A582-6D35A021E66A}" destId="{3FBBF96B-FC1C-497A-B230-73583B32CEDA}" srcOrd="1" destOrd="0" presId="urn:microsoft.com/office/officeart/2005/8/layout/orgChart1"/>
    <dgm:cxn modelId="{F6F53429-CD73-4FFB-8FAC-981362124E70}" type="presParOf" srcId="{D4DA3497-B577-473F-A471-9AB426CD8212}" destId="{3CC40CE7-E189-4376-9496-E2BECD70E4B3}" srcOrd="1" destOrd="0" presId="urn:microsoft.com/office/officeart/2005/8/layout/orgChart1"/>
    <dgm:cxn modelId="{718AAF36-2EA7-473C-ACC7-B81868488F4E}" type="presParOf" srcId="{3CC40CE7-E189-4376-9496-E2BECD70E4B3}" destId="{50DD085C-5D6F-4482-BE45-9BD7D74037F1}" srcOrd="0" destOrd="0" presId="urn:microsoft.com/office/officeart/2005/8/layout/orgChart1"/>
    <dgm:cxn modelId="{CE99239A-B21A-40DD-87E1-7E5C6DC9B30F}" type="presParOf" srcId="{3CC40CE7-E189-4376-9496-E2BECD70E4B3}" destId="{16D040C9-58C9-40D8-882F-69B497FFC182}" srcOrd="1" destOrd="0" presId="urn:microsoft.com/office/officeart/2005/8/layout/orgChart1"/>
    <dgm:cxn modelId="{27F30D00-8CA7-4110-B5F6-39D27FA06838}" type="presParOf" srcId="{16D040C9-58C9-40D8-882F-69B497FFC182}" destId="{B26A0FF0-5877-4523-8C69-9D17226100A3}" srcOrd="0" destOrd="0" presId="urn:microsoft.com/office/officeart/2005/8/layout/orgChart1"/>
    <dgm:cxn modelId="{B5E7B17F-EA7A-412D-A0BC-27325DE12D5F}" type="presParOf" srcId="{B26A0FF0-5877-4523-8C69-9D17226100A3}" destId="{201A3C0C-119D-4AB9-8BB9-1694900D11DF}" srcOrd="0" destOrd="0" presId="urn:microsoft.com/office/officeart/2005/8/layout/orgChart1"/>
    <dgm:cxn modelId="{A46FF6E4-C791-48EF-A012-444C3EA48BA9}" type="presParOf" srcId="{B26A0FF0-5877-4523-8C69-9D17226100A3}" destId="{11F8CF36-FAF2-418A-A60B-615F281BB714}" srcOrd="1" destOrd="0" presId="urn:microsoft.com/office/officeart/2005/8/layout/orgChart1"/>
    <dgm:cxn modelId="{DC22BF6B-D1EA-4DF4-B6EA-877D0B226F3B}" type="presParOf" srcId="{16D040C9-58C9-40D8-882F-69B497FFC182}" destId="{6BD53364-06FF-4214-8774-F96F95B69BE8}" srcOrd="1" destOrd="0" presId="urn:microsoft.com/office/officeart/2005/8/layout/orgChart1"/>
    <dgm:cxn modelId="{6BE2186A-48FB-49F8-9B71-D3ABCABBE246}" type="presParOf" srcId="{16D040C9-58C9-40D8-882F-69B497FFC182}" destId="{0956BA3B-82E6-4720-8D12-9C93481DA09F}" srcOrd="2" destOrd="0" presId="urn:microsoft.com/office/officeart/2005/8/layout/orgChart1"/>
    <dgm:cxn modelId="{9DFE5566-90D2-4BE7-9616-B091F58CFDCD}" type="presParOf" srcId="{3CC40CE7-E189-4376-9496-E2BECD70E4B3}" destId="{5139FAD3-0137-44BC-9142-C6DFFD05AAA1}" srcOrd="2" destOrd="0" presId="urn:microsoft.com/office/officeart/2005/8/layout/orgChart1"/>
    <dgm:cxn modelId="{6AAC54DD-4D42-4B4D-A4D6-AC9D38961434}" type="presParOf" srcId="{3CC40CE7-E189-4376-9496-E2BECD70E4B3}" destId="{90ADD89B-D9A4-4E30-B107-B962AC6367DC}" srcOrd="3" destOrd="0" presId="urn:microsoft.com/office/officeart/2005/8/layout/orgChart1"/>
    <dgm:cxn modelId="{3B6C2AEC-874C-4CF7-991C-90B279552AAA}" type="presParOf" srcId="{90ADD89B-D9A4-4E30-B107-B962AC6367DC}" destId="{90EA61D6-4604-4018-A2E5-CABEE27D569F}" srcOrd="0" destOrd="0" presId="urn:microsoft.com/office/officeart/2005/8/layout/orgChart1"/>
    <dgm:cxn modelId="{E9708AB7-1DB8-4E26-9271-B03FC957BF5B}" type="presParOf" srcId="{90EA61D6-4604-4018-A2E5-CABEE27D569F}" destId="{3569B363-5BC6-49EA-9D78-C92EB8890662}" srcOrd="0" destOrd="0" presId="urn:microsoft.com/office/officeart/2005/8/layout/orgChart1"/>
    <dgm:cxn modelId="{47B58988-82AD-4AFA-98FC-AB628E225861}" type="presParOf" srcId="{90EA61D6-4604-4018-A2E5-CABEE27D569F}" destId="{389BF601-9BB9-456C-8CE2-8402C33315C7}" srcOrd="1" destOrd="0" presId="urn:microsoft.com/office/officeart/2005/8/layout/orgChart1"/>
    <dgm:cxn modelId="{E5588889-CC56-4B17-B99B-CD3374DE3DFC}" type="presParOf" srcId="{90ADD89B-D9A4-4E30-B107-B962AC6367DC}" destId="{A3E16C09-F556-4DCE-853D-F1023E1D2E97}" srcOrd="1" destOrd="0" presId="urn:microsoft.com/office/officeart/2005/8/layout/orgChart1"/>
    <dgm:cxn modelId="{6C39A886-7835-4499-BF5C-7A292E735A66}" type="presParOf" srcId="{90ADD89B-D9A4-4E30-B107-B962AC6367DC}" destId="{5DC9D36D-3B1D-45D8-B82C-44E6E8B4C385}" srcOrd="2" destOrd="0" presId="urn:microsoft.com/office/officeart/2005/8/layout/orgChart1"/>
    <dgm:cxn modelId="{AB0DACA5-DCCC-4E1F-851D-2AE2CBAC1F58}" type="presParOf" srcId="{D4DA3497-B577-473F-A471-9AB426CD8212}" destId="{0DD9B11D-C6F3-4008-8833-5777B9257D3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BE3AE5-F099-4D33-9D38-FEF3BD12E42F}"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75B27663-583F-45D8-8172-1C91D58A7F45}">
      <dgm:prSet phldrT="[Text]" custT="1"/>
      <dgm:spPr/>
      <dgm:t>
        <a:bodyPr/>
        <a:lstStyle/>
        <a:p>
          <a:pPr algn="ctr"/>
          <a:r>
            <a:rPr lang="en-US" sz="2800" dirty="0"/>
            <a:t>Parametric correlation test</a:t>
          </a:r>
        </a:p>
      </dgm:t>
    </dgm:pt>
    <dgm:pt modelId="{66740751-18C3-48A2-8BA7-0E3A9FFB4AF4}" type="parTrans" cxnId="{A82A26F3-96BA-4D71-867E-740FB7BCA936}">
      <dgm:prSet/>
      <dgm:spPr/>
      <dgm:t>
        <a:bodyPr/>
        <a:lstStyle/>
        <a:p>
          <a:endParaRPr lang="en-US"/>
        </a:p>
      </dgm:t>
    </dgm:pt>
    <dgm:pt modelId="{A88A35FA-2A3B-46E7-94B8-C7CCB7941841}" type="sibTrans" cxnId="{A82A26F3-96BA-4D71-867E-740FB7BCA936}">
      <dgm:prSet/>
      <dgm:spPr/>
      <dgm:t>
        <a:bodyPr/>
        <a:lstStyle/>
        <a:p>
          <a:endParaRPr lang="en-US"/>
        </a:p>
      </dgm:t>
    </dgm:pt>
    <dgm:pt modelId="{70C52896-F4B3-4725-B31A-F6343DDD4E2A}">
      <dgm:prSet phldrT="[Text]"/>
      <dgm:spPr/>
      <dgm:t>
        <a:bodyPr/>
        <a:lstStyle/>
        <a:p>
          <a:r>
            <a:rPr lang="en-US" b="1" dirty="0">
              <a:solidFill>
                <a:schemeClr val="tx1"/>
              </a:solidFill>
            </a:rPr>
            <a:t>PEARSON CORRELATION</a:t>
          </a:r>
        </a:p>
      </dgm:t>
    </dgm:pt>
    <dgm:pt modelId="{2DB74CA4-5FF7-4FA8-87E3-86FEDD28E549}" type="parTrans" cxnId="{E02D8A00-55FC-4B9B-BA04-A04CA1871F6A}">
      <dgm:prSet/>
      <dgm:spPr/>
      <dgm:t>
        <a:bodyPr/>
        <a:lstStyle/>
        <a:p>
          <a:endParaRPr lang="en-US"/>
        </a:p>
      </dgm:t>
    </dgm:pt>
    <dgm:pt modelId="{3968ACEC-0477-4165-A986-1D78487BF308}" type="sibTrans" cxnId="{E02D8A00-55FC-4B9B-BA04-A04CA1871F6A}">
      <dgm:prSet/>
      <dgm:spPr/>
      <dgm:t>
        <a:bodyPr/>
        <a:lstStyle/>
        <a:p>
          <a:endParaRPr lang="en-US"/>
        </a:p>
      </dgm:t>
    </dgm:pt>
    <dgm:pt modelId="{3CFF85FD-7241-4FFB-A795-BA94BD24F20E}">
      <dgm:prSet phldrT="[Text]"/>
      <dgm:spPr/>
      <dgm:t>
        <a:bodyPr/>
        <a:lstStyle/>
        <a:p>
          <a:pPr>
            <a:buFont typeface="Arial" panose="020B0604020202020204" pitchFamily="34" charset="0"/>
            <a:buChar char="•"/>
          </a:pPr>
          <a:r>
            <a:rPr lang="en-US" b="0" i="0" u="none" strike="noStrike" dirty="0">
              <a:solidFill>
                <a:schemeClr val="bg1"/>
              </a:solidFill>
              <a:effectLst/>
              <a:latin typeface="Calibri" panose="020F0502020204030204" pitchFamily="34" charset="0"/>
              <a:ea typeface="Calibri" panose="020F0502020204030204" pitchFamily="34" charset="0"/>
              <a:cs typeface="Arial" panose="020B0604020202020204" pitchFamily="34" charset="0"/>
            </a:rPr>
            <a:t>Numerical data</a:t>
          </a:r>
          <a:endParaRPr lang="en-US" dirty="0">
            <a:solidFill>
              <a:schemeClr val="bg1"/>
            </a:solidFill>
          </a:endParaRPr>
        </a:p>
      </dgm:t>
    </dgm:pt>
    <dgm:pt modelId="{C517C5B4-1642-4E7C-B926-EA1C097F6E3A}" type="parTrans" cxnId="{B1F746B6-0CEC-4752-B03E-282422EA095E}">
      <dgm:prSet/>
      <dgm:spPr/>
      <dgm:t>
        <a:bodyPr/>
        <a:lstStyle/>
        <a:p>
          <a:endParaRPr lang="en-US"/>
        </a:p>
      </dgm:t>
    </dgm:pt>
    <dgm:pt modelId="{08A852BD-B113-41C6-8E8C-0E1AFE87985D}" type="sibTrans" cxnId="{B1F746B6-0CEC-4752-B03E-282422EA095E}">
      <dgm:prSet/>
      <dgm:spPr/>
      <dgm:t>
        <a:bodyPr/>
        <a:lstStyle/>
        <a:p>
          <a:endParaRPr lang="en-US"/>
        </a:p>
      </dgm:t>
    </dgm:pt>
    <dgm:pt modelId="{C3093C56-6EB7-4DC6-AB9E-469CC097CB2A}">
      <dgm:prSet phldrT="[Text]" custT="1"/>
      <dgm:spPr/>
      <dgm:t>
        <a:bodyPr/>
        <a:lstStyle/>
        <a:p>
          <a:pPr algn="ctr"/>
          <a:r>
            <a:rPr lang="en-US" sz="2800" dirty="0"/>
            <a:t>Non-parametric correlation test</a:t>
          </a:r>
        </a:p>
      </dgm:t>
    </dgm:pt>
    <dgm:pt modelId="{9943D74B-7103-4AF4-9E20-269E33958D48}" type="parTrans" cxnId="{0875419C-0355-4B20-9757-76947536A69A}">
      <dgm:prSet/>
      <dgm:spPr/>
      <dgm:t>
        <a:bodyPr/>
        <a:lstStyle/>
        <a:p>
          <a:endParaRPr lang="en-US"/>
        </a:p>
      </dgm:t>
    </dgm:pt>
    <dgm:pt modelId="{DEEDCD4E-0480-4482-80BF-9C8942C4909B}" type="sibTrans" cxnId="{0875419C-0355-4B20-9757-76947536A69A}">
      <dgm:prSet/>
      <dgm:spPr/>
      <dgm:t>
        <a:bodyPr/>
        <a:lstStyle/>
        <a:p>
          <a:endParaRPr lang="en-US"/>
        </a:p>
      </dgm:t>
    </dgm:pt>
    <dgm:pt modelId="{BA5DD2FC-5DB2-40EE-BEF1-2C9744CDBCE5}">
      <dgm:prSet phldrT="[Text]"/>
      <dgm:spPr/>
      <dgm:t>
        <a:bodyPr/>
        <a:lstStyle/>
        <a:p>
          <a:r>
            <a:rPr lang="en-US" b="1" dirty="0">
              <a:solidFill>
                <a:schemeClr val="tx1"/>
              </a:solidFill>
            </a:rPr>
            <a:t>SPEARMAN'S CORRELATION</a:t>
          </a:r>
        </a:p>
      </dgm:t>
    </dgm:pt>
    <dgm:pt modelId="{DCAE0C35-BA5D-4C28-9068-2E83F0CBE6EE}" type="parTrans" cxnId="{2D6C7985-6E36-4396-94AE-0CDA7ABEA860}">
      <dgm:prSet/>
      <dgm:spPr/>
      <dgm:t>
        <a:bodyPr/>
        <a:lstStyle/>
        <a:p>
          <a:endParaRPr lang="en-US"/>
        </a:p>
      </dgm:t>
    </dgm:pt>
    <dgm:pt modelId="{E9EE4A2B-E6D1-4963-BD59-475558ECE7FF}" type="sibTrans" cxnId="{2D6C7985-6E36-4396-94AE-0CDA7ABEA860}">
      <dgm:prSet/>
      <dgm:spPr/>
      <dgm:t>
        <a:bodyPr/>
        <a:lstStyle/>
        <a:p>
          <a:endParaRPr lang="en-US"/>
        </a:p>
      </dgm:t>
    </dgm:pt>
    <dgm:pt modelId="{4937E4A8-158B-43C5-95D6-555D1E754BD8}">
      <dgm:prSet phldrT="[Text]"/>
      <dgm:spPr/>
      <dgm:t>
        <a:bodyPr/>
        <a:lstStyle/>
        <a:p>
          <a:r>
            <a:rPr lang="en-US" b="0" i="0" u="none" dirty="0"/>
            <a:t>Categorical data</a:t>
          </a:r>
          <a:endParaRPr lang="en-US" dirty="0"/>
        </a:p>
      </dgm:t>
    </dgm:pt>
    <dgm:pt modelId="{8C966A24-1585-497D-BF2F-ACA5FBCBA8A7}" type="parTrans" cxnId="{2DC69E8F-3255-4B91-8CB7-69BCB5794E39}">
      <dgm:prSet/>
      <dgm:spPr/>
      <dgm:t>
        <a:bodyPr/>
        <a:lstStyle/>
        <a:p>
          <a:endParaRPr lang="en-US"/>
        </a:p>
      </dgm:t>
    </dgm:pt>
    <dgm:pt modelId="{AF385C88-4A1C-4272-AE53-C9DF22428F75}" type="sibTrans" cxnId="{2DC69E8F-3255-4B91-8CB7-69BCB5794E39}">
      <dgm:prSet/>
      <dgm:spPr/>
      <dgm:t>
        <a:bodyPr/>
        <a:lstStyle/>
        <a:p>
          <a:endParaRPr lang="en-US"/>
        </a:p>
      </dgm:t>
    </dgm:pt>
    <dgm:pt modelId="{6D2E5F88-103A-4B4E-9BF3-0680CAB161BF}">
      <dgm:prSet phldrT="[Text]"/>
      <dgm:spPr/>
      <dgm:t>
        <a:bodyPr/>
        <a:lstStyle/>
        <a:p>
          <a:pPr>
            <a:buFont typeface="Arial" panose="020B0604020202020204" pitchFamily="34" charset="0"/>
            <a:buChar char="•"/>
          </a:pPr>
          <a:r>
            <a:rPr lang="en-US" b="0" i="0" u="none" strike="noStrike" dirty="0">
              <a:solidFill>
                <a:schemeClr val="bg1"/>
              </a:solidFill>
              <a:effectLst/>
              <a:latin typeface="Calibri" panose="020F0502020204030204" pitchFamily="34" charset="0"/>
              <a:ea typeface="Calibri" panose="020F0502020204030204" pitchFamily="34" charset="0"/>
              <a:cs typeface="Arial" panose="020B0604020202020204" pitchFamily="34" charset="0"/>
            </a:rPr>
            <a:t>Random sampling</a:t>
          </a:r>
          <a:endParaRPr lang="en-US" dirty="0">
            <a:solidFill>
              <a:schemeClr val="bg1"/>
            </a:solidFill>
          </a:endParaRPr>
        </a:p>
      </dgm:t>
    </dgm:pt>
    <dgm:pt modelId="{314EB649-AA92-4842-AEA9-48ED81A78B8F}" type="parTrans" cxnId="{BD2240AF-A8DD-4F81-B035-34F8E954F204}">
      <dgm:prSet/>
      <dgm:spPr/>
      <dgm:t>
        <a:bodyPr/>
        <a:lstStyle/>
        <a:p>
          <a:endParaRPr lang="en-US"/>
        </a:p>
      </dgm:t>
    </dgm:pt>
    <dgm:pt modelId="{8DC4D1A7-8761-4E05-BBB5-B00E1A225BDA}" type="sibTrans" cxnId="{BD2240AF-A8DD-4F81-B035-34F8E954F204}">
      <dgm:prSet/>
      <dgm:spPr/>
      <dgm:t>
        <a:bodyPr/>
        <a:lstStyle/>
        <a:p>
          <a:endParaRPr lang="en-US"/>
        </a:p>
      </dgm:t>
    </dgm:pt>
    <dgm:pt modelId="{A1E7CA02-0036-42D9-A02A-56E9D00A7341}">
      <dgm:prSet phldrT="[Text]"/>
      <dgm:spPr/>
      <dgm:t>
        <a:bodyPr/>
        <a:lstStyle/>
        <a:p>
          <a:pPr>
            <a:buFont typeface="Arial" panose="020B0604020202020204" pitchFamily="34" charset="0"/>
            <a:buChar char="•"/>
          </a:pPr>
          <a:r>
            <a:rPr lang="en-US" b="0" i="0" u="none" strike="noStrike" dirty="0">
              <a:solidFill>
                <a:schemeClr val="bg1"/>
              </a:solidFill>
              <a:effectLst/>
              <a:latin typeface="Calibri" panose="020F0502020204030204" pitchFamily="34" charset="0"/>
              <a:ea typeface="Calibri" panose="020F0502020204030204" pitchFamily="34" charset="0"/>
              <a:cs typeface="Arial" panose="020B0604020202020204" pitchFamily="34" charset="0"/>
            </a:rPr>
            <a:t>Normal distribution of data</a:t>
          </a:r>
          <a:endParaRPr lang="en-US" dirty="0">
            <a:solidFill>
              <a:schemeClr val="bg1"/>
            </a:solidFill>
          </a:endParaRPr>
        </a:p>
      </dgm:t>
    </dgm:pt>
    <dgm:pt modelId="{C4BFD1F5-4B76-4C9E-9DC6-83AD1C33D441}" type="parTrans" cxnId="{23B0C88B-AC3A-48FA-85DE-562F1D41F65E}">
      <dgm:prSet/>
      <dgm:spPr/>
      <dgm:t>
        <a:bodyPr/>
        <a:lstStyle/>
        <a:p>
          <a:endParaRPr lang="en-US"/>
        </a:p>
      </dgm:t>
    </dgm:pt>
    <dgm:pt modelId="{C800C0D3-620E-41B6-880D-B029C3216E67}" type="sibTrans" cxnId="{23B0C88B-AC3A-48FA-85DE-562F1D41F65E}">
      <dgm:prSet/>
      <dgm:spPr/>
      <dgm:t>
        <a:bodyPr/>
        <a:lstStyle/>
        <a:p>
          <a:endParaRPr lang="en-US"/>
        </a:p>
      </dgm:t>
    </dgm:pt>
    <dgm:pt modelId="{4CB1459C-E663-4D76-AE4E-99A00F3E9411}">
      <dgm:prSet phldrT="[Text]"/>
      <dgm:spPr/>
      <dgm:t>
        <a:bodyPr/>
        <a:lstStyle/>
        <a:p>
          <a:pPr>
            <a:buFont typeface="Arial" panose="020B0604020202020204" pitchFamily="34" charset="0"/>
            <a:buChar char="•"/>
          </a:pPr>
          <a:r>
            <a:rPr lang="en-US" b="0" i="0" u="none" strike="noStrike" dirty="0">
              <a:solidFill>
                <a:schemeClr val="bg1"/>
              </a:solidFill>
              <a:effectLst/>
              <a:latin typeface="Calibri" panose="020F0502020204030204" pitchFamily="34" charset="0"/>
              <a:ea typeface="Calibri" panose="020F0502020204030204" pitchFamily="34" charset="0"/>
              <a:cs typeface="Arial" panose="020B0604020202020204" pitchFamily="34" charset="0"/>
            </a:rPr>
            <a:t>Homogeneous variances</a:t>
          </a:r>
          <a:endParaRPr lang="en-US" dirty="0">
            <a:solidFill>
              <a:schemeClr val="bg1"/>
            </a:solidFill>
          </a:endParaRPr>
        </a:p>
      </dgm:t>
    </dgm:pt>
    <dgm:pt modelId="{1A2D9A18-37E8-415E-BC81-6A5C2B55978E}" type="parTrans" cxnId="{7056E8B1-8A59-48FC-B984-BC0FDEDD40A1}">
      <dgm:prSet/>
      <dgm:spPr/>
      <dgm:t>
        <a:bodyPr/>
        <a:lstStyle/>
        <a:p>
          <a:endParaRPr lang="en-US"/>
        </a:p>
      </dgm:t>
    </dgm:pt>
    <dgm:pt modelId="{B6F72647-6A66-4F86-BE1E-197EDDD7A25E}" type="sibTrans" cxnId="{7056E8B1-8A59-48FC-B984-BC0FDEDD40A1}">
      <dgm:prSet/>
      <dgm:spPr/>
      <dgm:t>
        <a:bodyPr/>
        <a:lstStyle/>
        <a:p>
          <a:endParaRPr lang="en-US"/>
        </a:p>
      </dgm:t>
    </dgm:pt>
    <dgm:pt modelId="{ABE882FF-7BC6-4486-861A-EC0E66F97640}">
      <dgm:prSet phldrT="[Text]"/>
      <dgm:spPr/>
      <dgm:t>
        <a:bodyPr/>
        <a:lstStyle/>
        <a:p>
          <a:r>
            <a:rPr lang="en-US" b="0" i="0" u="none" dirty="0"/>
            <a:t>Non-random sampling</a:t>
          </a:r>
          <a:endParaRPr lang="en-US" dirty="0"/>
        </a:p>
      </dgm:t>
    </dgm:pt>
    <dgm:pt modelId="{05A22635-02CE-484A-A0BD-64B4CAC18476}" type="parTrans" cxnId="{1916CF12-906C-4D28-B4B2-25C483D21869}">
      <dgm:prSet/>
      <dgm:spPr/>
      <dgm:t>
        <a:bodyPr/>
        <a:lstStyle/>
        <a:p>
          <a:endParaRPr lang="en-US"/>
        </a:p>
      </dgm:t>
    </dgm:pt>
    <dgm:pt modelId="{3A1DB120-30F4-4AA7-ACDD-6F9CF952796B}" type="sibTrans" cxnId="{1916CF12-906C-4D28-B4B2-25C483D21869}">
      <dgm:prSet/>
      <dgm:spPr/>
      <dgm:t>
        <a:bodyPr/>
        <a:lstStyle/>
        <a:p>
          <a:endParaRPr lang="en-US"/>
        </a:p>
      </dgm:t>
    </dgm:pt>
    <dgm:pt modelId="{9F0BB908-4CE8-4946-9015-998C0D195053}">
      <dgm:prSet phldrT="[Text]"/>
      <dgm:spPr/>
      <dgm:t>
        <a:bodyPr/>
        <a:lstStyle/>
        <a:p>
          <a:r>
            <a:rPr lang="en-US" b="0" i="0" u="none" dirty="0"/>
            <a:t>Non-normal distribution of data</a:t>
          </a:r>
          <a:endParaRPr lang="en-US" dirty="0"/>
        </a:p>
      </dgm:t>
    </dgm:pt>
    <dgm:pt modelId="{523D3035-3DE7-4620-83B8-D18D8A2DBB21}" type="parTrans" cxnId="{833C8E2A-23FC-405A-B410-08B8EF776DBB}">
      <dgm:prSet/>
      <dgm:spPr/>
      <dgm:t>
        <a:bodyPr/>
        <a:lstStyle/>
        <a:p>
          <a:endParaRPr lang="en-US"/>
        </a:p>
      </dgm:t>
    </dgm:pt>
    <dgm:pt modelId="{EB8A4ED9-4BE5-4D5B-B20C-9FB0C2A556BD}" type="sibTrans" cxnId="{833C8E2A-23FC-405A-B410-08B8EF776DBB}">
      <dgm:prSet/>
      <dgm:spPr/>
      <dgm:t>
        <a:bodyPr/>
        <a:lstStyle/>
        <a:p>
          <a:endParaRPr lang="en-US"/>
        </a:p>
      </dgm:t>
    </dgm:pt>
    <dgm:pt modelId="{2BDA0882-6836-49FD-86FF-BBADE57F9B61}">
      <dgm:prSet phldrT="[Text]"/>
      <dgm:spPr/>
      <dgm:t>
        <a:bodyPr/>
        <a:lstStyle/>
        <a:p>
          <a:r>
            <a:rPr lang="en-US" b="0" i="0" u="none" dirty="0"/>
            <a:t>Heterogeneous variances</a:t>
          </a:r>
          <a:endParaRPr lang="en-US" dirty="0"/>
        </a:p>
      </dgm:t>
    </dgm:pt>
    <dgm:pt modelId="{20AD02E3-931D-40D0-8182-EB4DFA72AB7F}" type="parTrans" cxnId="{083F6031-7989-452A-AD78-F7A72CF8D104}">
      <dgm:prSet/>
      <dgm:spPr/>
      <dgm:t>
        <a:bodyPr/>
        <a:lstStyle/>
        <a:p>
          <a:endParaRPr lang="en-US"/>
        </a:p>
      </dgm:t>
    </dgm:pt>
    <dgm:pt modelId="{782F6241-1621-4B76-8BE7-EBC1367B9ECC}" type="sibTrans" cxnId="{083F6031-7989-452A-AD78-F7A72CF8D104}">
      <dgm:prSet/>
      <dgm:spPr/>
      <dgm:t>
        <a:bodyPr/>
        <a:lstStyle/>
        <a:p>
          <a:endParaRPr lang="en-US"/>
        </a:p>
      </dgm:t>
    </dgm:pt>
    <dgm:pt modelId="{37B8ED9C-4946-4090-98FC-ED3D1B281E66}" type="pres">
      <dgm:prSet presAssocID="{92BE3AE5-F099-4D33-9D38-FEF3BD12E42F}" presName="Name0" presStyleCnt="0">
        <dgm:presLayoutVars>
          <dgm:dir/>
          <dgm:animLvl val="lvl"/>
          <dgm:resizeHandles val="exact"/>
        </dgm:presLayoutVars>
      </dgm:prSet>
      <dgm:spPr/>
    </dgm:pt>
    <dgm:pt modelId="{DCCD3EAE-8992-46FF-9517-2BBB14BB681C}" type="pres">
      <dgm:prSet presAssocID="{75B27663-583F-45D8-8172-1C91D58A7F45}" presName="linNode" presStyleCnt="0"/>
      <dgm:spPr/>
    </dgm:pt>
    <dgm:pt modelId="{13A04BEB-C52E-4FF6-9C5D-05128E9DDB3C}" type="pres">
      <dgm:prSet presAssocID="{75B27663-583F-45D8-8172-1C91D58A7F45}" presName="parTx" presStyleLbl="revTx" presStyleIdx="0" presStyleCnt="2">
        <dgm:presLayoutVars>
          <dgm:chMax val="1"/>
          <dgm:bulletEnabled val="1"/>
        </dgm:presLayoutVars>
      </dgm:prSet>
      <dgm:spPr/>
    </dgm:pt>
    <dgm:pt modelId="{976899AA-ACBC-402E-B6FF-C3469292103D}" type="pres">
      <dgm:prSet presAssocID="{75B27663-583F-45D8-8172-1C91D58A7F45}" presName="bracket" presStyleLbl="parChTrans1D1" presStyleIdx="0" presStyleCnt="2"/>
      <dgm:spPr/>
    </dgm:pt>
    <dgm:pt modelId="{0CBA35EC-F3C3-4C0C-A5FA-901FE56059AE}" type="pres">
      <dgm:prSet presAssocID="{75B27663-583F-45D8-8172-1C91D58A7F45}" presName="spH" presStyleCnt="0"/>
      <dgm:spPr/>
    </dgm:pt>
    <dgm:pt modelId="{4749E7C1-DC07-4F6B-A174-CD912FAA7A61}" type="pres">
      <dgm:prSet presAssocID="{75B27663-583F-45D8-8172-1C91D58A7F45}" presName="desTx" presStyleLbl="node1" presStyleIdx="0" presStyleCnt="2">
        <dgm:presLayoutVars>
          <dgm:bulletEnabled val="1"/>
        </dgm:presLayoutVars>
      </dgm:prSet>
      <dgm:spPr/>
    </dgm:pt>
    <dgm:pt modelId="{9FA5C47A-54D7-455F-A430-21070868804F}" type="pres">
      <dgm:prSet presAssocID="{A88A35FA-2A3B-46E7-94B8-C7CCB7941841}" presName="spV" presStyleCnt="0"/>
      <dgm:spPr/>
    </dgm:pt>
    <dgm:pt modelId="{D6332590-4FE4-4848-B66D-9B1781B89B23}" type="pres">
      <dgm:prSet presAssocID="{C3093C56-6EB7-4DC6-AB9E-469CC097CB2A}" presName="linNode" presStyleCnt="0"/>
      <dgm:spPr/>
    </dgm:pt>
    <dgm:pt modelId="{B73596DB-1735-4051-A184-A014B3F6CC79}" type="pres">
      <dgm:prSet presAssocID="{C3093C56-6EB7-4DC6-AB9E-469CC097CB2A}" presName="parTx" presStyleLbl="revTx" presStyleIdx="1" presStyleCnt="2">
        <dgm:presLayoutVars>
          <dgm:chMax val="1"/>
          <dgm:bulletEnabled val="1"/>
        </dgm:presLayoutVars>
      </dgm:prSet>
      <dgm:spPr/>
    </dgm:pt>
    <dgm:pt modelId="{47C43BF0-F44C-41F8-A89B-4145EE0D01C4}" type="pres">
      <dgm:prSet presAssocID="{C3093C56-6EB7-4DC6-AB9E-469CC097CB2A}" presName="bracket" presStyleLbl="parChTrans1D1" presStyleIdx="1" presStyleCnt="2"/>
      <dgm:spPr/>
    </dgm:pt>
    <dgm:pt modelId="{74C1AC4F-090F-42AB-8F34-4DF8329D19FB}" type="pres">
      <dgm:prSet presAssocID="{C3093C56-6EB7-4DC6-AB9E-469CC097CB2A}" presName="spH" presStyleCnt="0"/>
      <dgm:spPr/>
    </dgm:pt>
    <dgm:pt modelId="{20CAAEB1-DA14-45DA-A469-8A454D2A03C1}" type="pres">
      <dgm:prSet presAssocID="{C3093C56-6EB7-4DC6-AB9E-469CC097CB2A}" presName="desTx" presStyleLbl="node1" presStyleIdx="1" presStyleCnt="2">
        <dgm:presLayoutVars>
          <dgm:bulletEnabled val="1"/>
        </dgm:presLayoutVars>
      </dgm:prSet>
      <dgm:spPr/>
    </dgm:pt>
  </dgm:ptLst>
  <dgm:cxnLst>
    <dgm:cxn modelId="{E02D8A00-55FC-4B9B-BA04-A04CA1871F6A}" srcId="{75B27663-583F-45D8-8172-1C91D58A7F45}" destId="{70C52896-F4B3-4725-B31A-F6343DDD4E2A}" srcOrd="0" destOrd="0" parTransId="{2DB74CA4-5FF7-4FA8-87E3-86FEDD28E549}" sibTransId="{3968ACEC-0477-4165-A986-1D78487BF308}"/>
    <dgm:cxn modelId="{1916CF12-906C-4D28-B4B2-25C483D21869}" srcId="{C3093C56-6EB7-4DC6-AB9E-469CC097CB2A}" destId="{ABE882FF-7BC6-4486-861A-EC0E66F97640}" srcOrd="2" destOrd="0" parTransId="{05A22635-02CE-484A-A0BD-64B4CAC18476}" sibTransId="{3A1DB120-30F4-4AA7-ACDD-6F9CF952796B}"/>
    <dgm:cxn modelId="{784FB416-D396-48E6-9B75-8E5B16DDD711}" type="presOf" srcId="{9F0BB908-4CE8-4946-9015-998C0D195053}" destId="{20CAAEB1-DA14-45DA-A469-8A454D2A03C1}" srcOrd="0" destOrd="3" presId="urn:diagrams.loki3.com/BracketList"/>
    <dgm:cxn modelId="{399F5B26-A17B-4E64-972B-FFCE2C8FFED8}" type="presOf" srcId="{70C52896-F4B3-4725-B31A-F6343DDD4E2A}" destId="{4749E7C1-DC07-4F6B-A174-CD912FAA7A61}" srcOrd="0" destOrd="0" presId="urn:diagrams.loki3.com/BracketList"/>
    <dgm:cxn modelId="{C8037227-8818-41FC-89F5-A01570C81F9D}" type="presOf" srcId="{C3093C56-6EB7-4DC6-AB9E-469CC097CB2A}" destId="{B73596DB-1735-4051-A184-A014B3F6CC79}" srcOrd="0" destOrd="0" presId="urn:diagrams.loki3.com/BracketList"/>
    <dgm:cxn modelId="{833C8E2A-23FC-405A-B410-08B8EF776DBB}" srcId="{C3093C56-6EB7-4DC6-AB9E-469CC097CB2A}" destId="{9F0BB908-4CE8-4946-9015-998C0D195053}" srcOrd="3" destOrd="0" parTransId="{523D3035-3DE7-4620-83B8-D18D8A2DBB21}" sibTransId="{EB8A4ED9-4BE5-4D5B-B20C-9FB0C2A556BD}"/>
    <dgm:cxn modelId="{083F6031-7989-452A-AD78-F7A72CF8D104}" srcId="{C3093C56-6EB7-4DC6-AB9E-469CC097CB2A}" destId="{2BDA0882-6836-49FD-86FF-BBADE57F9B61}" srcOrd="4" destOrd="0" parTransId="{20AD02E3-931D-40D0-8182-EB4DFA72AB7F}" sibTransId="{782F6241-1621-4B76-8BE7-EBC1367B9ECC}"/>
    <dgm:cxn modelId="{5FF6D847-B92D-47B1-9FED-E753A705C849}" type="presOf" srcId="{A1E7CA02-0036-42D9-A02A-56E9D00A7341}" destId="{4749E7C1-DC07-4F6B-A174-CD912FAA7A61}" srcOrd="0" destOrd="3" presId="urn:diagrams.loki3.com/BracketList"/>
    <dgm:cxn modelId="{058B5172-6E9B-449E-BDD3-25949E31F4FF}" type="presOf" srcId="{3CFF85FD-7241-4FFB-A795-BA94BD24F20E}" destId="{4749E7C1-DC07-4F6B-A174-CD912FAA7A61}" srcOrd="0" destOrd="1" presId="urn:diagrams.loki3.com/BracketList"/>
    <dgm:cxn modelId="{2D6C7985-6E36-4396-94AE-0CDA7ABEA860}" srcId="{C3093C56-6EB7-4DC6-AB9E-469CC097CB2A}" destId="{BA5DD2FC-5DB2-40EE-BEF1-2C9744CDBCE5}" srcOrd="0" destOrd="0" parTransId="{DCAE0C35-BA5D-4C28-9068-2E83F0CBE6EE}" sibTransId="{E9EE4A2B-E6D1-4963-BD59-475558ECE7FF}"/>
    <dgm:cxn modelId="{23B0C88B-AC3A-48FA-85DE-562F1D41F65E}" srcId="{75B27663-583F-45D8-8172-1C91D58A7F45}" destId="{A1E7CA02-0036-42D9-A02A-56E9D00A7341}" srcOrd="3" destOrd="0" parTransId="{C4BFD1F5-4B76-4C9E-9DC6-83AD1C33D441}" sibTransId="{C800C0D3-620E-41B6-880D-B029C3216E67}"/>
    <dgm:cxn modelId="{2DC69E8F-3255-4B91-8CB7-69BCB5794E39}" srcId="{C3093C56-6EB7-4DC6-AB9E-469CC097CB2A}" destId="{4937E4A8-158B-43C5-95D6-555D1E754BD8}" srcOrd="1" destOrd="0" parTransId="{8C966A24-1585-497D-BF2F-ACA5FBCBA8A7}" sibTransId="{AF385C88-4A1C-4272-AE53-C9DF22428F75}"/>
    <dgm:cxn modelId="{0875419C-0355-4B20-9757-76947536A69A}" srcId="{92BE3AE5-F099-4D33-9D38-FEF3BD12E42F}" destId="{C3093C56-6EB7-4DC6-AB9E-469CC097CB2A}" srcOrd="1" destOrd="0" parTransId="{9943D74B-7103-4AF4-9E20-269E33958D48}" sibTransId="{DEEDCD4E-0480-4482-80BF-9C8942C4909B}"/>
    <dgm:cxn modelId="{BD2240AF-A8DD-4F81-B035-34F8E954F204}" srcId="{75B27663-583F-45D8-8172-1C91D58A7F45}" destId="{6D2E5F88-103A-4B4E-9BF3-0680CAB161BF}" srcOrd="2" destOrd="0" parTransId="{314EB649-AA92-4842-AEA9-48ED81A78B8F}" sibTransId="{8DC4D1A7-8761-4E05-BBB5-B00E1A225BDA}"/>
    <dgm:cxn modelId="{F7E10AB1-4622-451C-A4A9-1A454E2DBD47}" type="presOf" srcId="{75B27663-583F-45D8-8172-1C91D58A7F45}" destId="{13A04BEB-C52E-4FF6-9C5D-05128E9DDB3C}" srcOrd="0" destOrd="0" presId="urn:diagrams.loki3.com/BracketList"/>
    <dgm:cxn modelId="{7056E8B1-8A59-48FC-B984-BC0FDEDD40A1}" srcId="{75B27663-583F-45D8-8172-1C91D58A7F45}" destId="{4CB1459C-E663-4D76-AE4E-99A00F3E9411}" srcOrd="4" destOrd="0" parTransId="{1A2D9A18-37E8-415E-BC81-6A5C2B55978E}" sibTransId="{B6F72647-6A66-4F86-BE1E-197EDDD7A25E}"/>
    <dgm:cxn modelId="{B1F746B6-0CEC-4752-B03E-282422EA095E}" srcId="{75B27663-583F-45D8-8172-1C91D58A7F45}" destId="{3CFF85FD-7241-4FFB-A795-BA94BD24F20E}" srcOrd="1" destOrd="0" parTransId="{C517C5B4-1642-4E7C-B926-EA1C097F6E3A}" sibTransId="{08A852BD-B113-41C6-8E8C-0E1AFE87985D}"/>
    <dgm:cxn modelId="{1017D6BB-49A5-4E07-B3B7-CE363B972261}" type="presOf" srcId="{6D2E5F88-103A-4B4E-9BF3-0680CAB161BF}" destId="{4749E7C1-DC07-4F6B-A174-CD912FAA7A61}" srcOrd="0" destOrd="2" presId="urn:diagrams.loki3.com/BracketList"/>
    <dgm:cxn modelId="{17B92FC7-BF56-480F-934D-7AE6C8CB0356}" type="presOf" srcId="{4937E4A8-158B-43C5-95D6-555D1E754BD8}" destId="{20CAAEB1-DA14-45DA-A469-8A454D2A03C1}" srcOrd="0" destOrd="1" presId="urn:diagrams.loki3.com/BracketList"/>
    <dgm:cxn modelId="{00D1FAC7-2C42-4DFE-9A84-39E84554477E}" type="presOf" srcId="{BA5DD2FC-5DB2-40EE-BEF1-2C9744CDBCE5}" destId="{20CAAEB1-DA14-45DA-A469-8A454D2A03C1}" srcOrd="0" destOrd="0" presId="urn:diagrams.loki3.com/BracketList"/>
    <dgm:cxn modelId="{82C990C9-834F-4B43-A420-496751F1091B}" type="presOf" srcId="{2BDA0882-6836-49FD-86FF-BBADE57F9B61}" destId="{20CAAEB1-DA14-45DA-A469-8A454D2A03C1}" srcOrd="0" destOrd="4" presId="urn:diagrams.loki3.com/BracketList"/>
    <dgm:cxn modelId="{2267FFCC-EA20-4302-9A66-2554E7E600D6}" type="presOf" srcId="{ABE882FF-7BC6-4486-861A-EC0E66F97640}" destId="{20CAAEB1-DA14-45DA-A469-8A454D2A03C1}" srcOrd="0" destOrd="2" presId="urn:diagrams.loki3.com/BracketList"/>
    <dgm:cxn modelId="{D8DA66D4-71ED-4B73-BEF5-753B93B9979A}" type="presOf" srcId="{92BE3AE5-F099-4D33-9D38-FEF3BD12E42F}" destId="{37B8ED9C-4946-4090-98FC-ED3D1B281E66}" srcOrd="0" destOrd="0" presId="urn:diagrams.loki3.com/BracketList"/>
    <dgm:cxn modelId="{D1411FEA-C0E2-4D42-AC1B-BD022B3E7ACB}" type="presOf" srcId="{4CB1459C-E663-4D76-AE4E-99A00F3E9411}" destId="{4749E7C1-DC07-4F6B-A174-CD912FAA7A61}" srcOrd="0" destOrd="4" presId="urn:diagrams.loki3.com/BracketList"/>
    <dgm:cxn modelId="{A82A26F3-96BA-4D71-867E-740FB7BCA936}" srcId="{92BE3AE5-F099-4D33-9D38-FEF3BD12E42F}" destId="{75B27663-583F-45D8-8172-1C91D58A7F45}" srcOrd="0" destOrd="0" parTransId="{66740751-18C3-48A2-8BA7-0E3A9FFB4AF4}" sibTransId="{A88A35FA-2A3B-46E7-94B8-C7CCB7941841}"/>
    <dgm:cxn modelId="{202EB207-E4E1-4564-A908-36D39421669C}" type="presParOf" srcId="{37B8ED9C-4946-4090-98FC-ED3D1B281E66}" destId="{DCCD3EAE-8992-46FF-9517-2BBB14BB681C}" srcOrd="0" destOrd="0" presId="urn:diagrams.loki3.com/BracketList"/>
    <dgm:cxn modelId="{A85E9B6C-16CC-4456-B52E-B84E692278B2}" type="presParOf" srcId="{DCCD3EAE-8992-46FF-9517-2BBB14BB681C}" destId="{13A04BEB-C52E-4FF6-9C5D-05128E9DDB3C}" srcOrd="0" destOrd="0" presId="urn:diagrams.loki3.com/BracketList"/>
    <dgm:cxn modelId="{38C9BD8D-ABCD-440A-85A4-FA8BBBA08BEF}" type="presParOf" srcId="{DCCD3EAE-8992-46FF-9517-2BBB14BB681C}" destId="{976899AA-ACBC-402E-B6FF-C3469292103D}" srcOrd="1" destOrd="0" presId="urn:diagrams.loki3.com/BracketList"/>
    <dgm:cxn modelId="{85E47190-C6F5-465B-9660-319323C69625}" type="presParOf" srcId="{DCCD3EAE-8992-46FF-9517-2BBB14BB681C}" destId="{0CBA35EC-F3C3-4C0C-A5FA-901FE56059AE}" srcOrd="2" destOrd="0" presId="urn:diagrams.loki3.com/BracketList"/>
    <dgm:cxn modelId="{CF0E180D-93B9-46EF-A7FE-6C255F633C96}" type="presParOf" srcId="{DCCD3EAE-8992-46FF-9517-2BBB14BB681C}" destId="{4749E7C1-DC07-4F6B-A174-CD912FAA7A61}" srcOrd="3" destOrd="0" presId="urn:diagrams.loki3.com/BracketList"/>
    <dgm:cxn modelId="{9ECFE583-A515-46F2-8554-E43B9087C089}" type="presParOf" srcId="{37B8ED9C-4946-4090-98FC-ED3D1B281E66}" destId="{9FA5C47A-54D7-455F-A430-21070868804F}" srcOrd="1" destOrd="0" presId="urn:diagrams.loki3.com/BracketList"/>
    <dgm:cxn modelId="{19A77D7D-B6E2-4B6D-98C6-C8630EEB4A47}" type="presParOf" srcId="{37B8ED9C-4946-4090-98FC-ED3D1B281E66}" destId="{D6332590-4FE4-4848-B66D-9B1781B89B23}" srcOrd="2" destOrd="0" presId="urn:diagrams.loki3.com/BracketList"/>
    <dgm:cxn modelId="{7479E0F4-2BCD-46F4-9E17-22C3A7C8F975}" type="presParOf" srcId="{D6332590-4FE4-4848-B66D-9B1781B89B23}" destId="{B73596DB-1735-4051-A184-A014B3F6CC79}" srcOrd="0" destOrd="0" presId="urn:diagrams.loki3.com/BracketList"/>
    <dgm:cxn modelId="{DBAFDE93-B143-4C70-907F-F22B50A17569}" type="presParOf" srcId="{D6332590-4FE4-4848-B66D-9B1781B89B23}" destId="{47C43BF0-F44C-41F8-A89B-4145EE0D01C4}" srcOrd="1" destOrd="0" presId="urn:diagrams.loki3.com/BracketList"/>
    <dgm:cxn modelId="{556D59F8-BCA7-47AD-A1B5-AC193762F627}" type="presParOf" srcId="{D6332590-4FE4-4848-B66D-9B1781B89B23}" destId="{74C1AC4F-090F-42AB-8F34-4DF8329D19FB}" srcOrd="2" destOrd="0" presId="urn:diagrams.loki3.com/BracketList"/>
    <dgm:cxn modelId="{E5F770A1-7BAA-4897-AE87-52A19BAB9D40}" type="presParOf" srcId="{D6332590-4FE4-4848-B66D-9B1781B89B23}" destId="{20CAAEB1-DA14-45DA-A469-8A454D2A03C1}"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9FAD3-0137-44BC-9142-C6DFFD05AAA1}">
      <dsp:nvSpPr>
        <dsp:cNvPr id="0" name=""/>
        <dsp:cNvSpPr/>
      </dsp:nvSpPr>
      <dsp:spPr>
        <a:xfrm>
          <a:off x="5257800" y="1798278"/>
          <a:ext cx="2174490" cy="754781"/>
        </a:xfrm>
        <a:custGeom>
          <a:avLst/>
          <a:gdLst/>
          <a:ahLst/>
          <a:cxnLst/>
          <a:rect l="0" t="0" r="0" b="0"/>
          <a:pathLst>
            <a:path>
              <a:moveTo>
                <a:pt x="0" y="0"/>
              </a:moveTo>
              <a:lnTo>
                <a:pt x="0" y="377390"/>
              </a:lnTo>
              <a:lnTo>
                <a:pt x="2174490" y="377390"/>
              </a:lnTo>
              <a:lnTo>
                <a:pt x="2174490" y="7547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DD085C-5D6F-4482-BE45-9BD7D74037F1}">
      <dsp:nvSpPr>
        <dsp:cNvPr id="0" name=""/>
        <dsp:cNvSpPr/>
      </dsp:nvSpPr>
      <dsp:spPr>
        <a:xfrm>
          <a:off x="3083309" y="1798278"/>
          <a:ext cx="2174490" cy="754781"/>
        </a:xfrm>
        <a:custGeom>
          <a:avLst/>
          <a:gdLst/>
          <a:ahLst/>
          <a:cxnLst/>
          <a:rect l="0" t="0" r="0" b="0"/>
          <a:pathLst>
            <a:path>
              <a:moveTo>
                <a:pt x="2174490" y="0"/>
              </a:moveTo>
              <a:lnTo>
                <a:pt x="2174490" y="377390"/>
              </a:lnTo>
              <a:lnTo>
                <a:pt x="0" y="377390"/>
              </a:lnTo>
              <a:lnTo>
                <a:pt x="0" y="7547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1FB190-5F83-442E-A5FD-F24D066DA68D}">
      <dsp:nvSpPr>
        <dsp:cNvPr id="0" name=""/>
        <dsp:cNvSpPr/>
      </dsp:nvSpPr>
      <dsp:spPr>
        <a:xfrm>
          <a:off x="3460700" y="1178"/>
          <a:ext cx="3594199" cy="17970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2044700">
            <a:lnSpc>
              <a:spcPct val="90000"/>
            </a:lnSpc>
            <a:spcBef>
              <a:spcPct val="0"/>
            </a:spcBef>
            <a:spcAft>
              <a:spcPct val="35000"/>
            </a:spcAft>
            <a:buNone/>
          </a:pPr>
          <a:r>
            <a:rPr lang="en-US" sz="4600" kern="1200" dirty="0"/>
            <a:t>Types of advanced tests</a:t>
          </a:r>
        </a:p>
      </dsp:txBody>
      <dsp:txXfrm>
        <a:off x="3460700" y="1178"/>
        <a:ext cx="3594199" cy="1797099"/>
      </dsp:txXfrm>
    </dsp:sp>
    <dsp:sp modelId="{201A3C0C-119D-4AB9-8BB9-1694900D11DF}">
      <dsp:nvSpPr>
        <dsp:cNvPr id="0" name=""/>
        <dsp:cNvSpPr/>
      </dsp:nvSpPr>
      <dsp:spPr>
        <a:xfrm>
          <a:off x="1286209" y="2553059"/>
          <a:ext cx="3594199" cy="17970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2044700">
            <a:lnSpc>
              <a:spcPct val="90000"/>
            </a:lnSpc>
            <a:spcBef>
              <a:spcPct val="0"/>
            </a:spcBef>
            <a:spcAft>
              <a:spcPct val="35000"/>
            </a:spcAft>
            <a:buNone/>
          </a:pPr>
          <a:r>
            <a:rPr lang="en-US" sz="4600" kern="1200" dirty="0"/>
            <a:t>Difference</a:t>
          </a:r>
        </a:p>
      </dsp:txBody>
      <dsp:txXfrm>
        <a:off x="1286209" y="2553059"/>
        <a:ext cx="3594199" cy="1797099"/>
      </dsp:txXfrm>
    </dsp:sp>
    <dsp:sp modelId="{3569B363-5BC6-49EA-9D78-C92EB8890662}">
      <dsp:nvSpPr>
        <dsp:cNvPr id="0" name=""/>
        <dsp:cNvSpPr/>
      </dsp:nvSpPr>
      <dsp:spPr>
        <a:xfrm>
          <a:off x="5635190" y="2553059"/>
          <a:ext cx="3594199" cy="17970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2044700">
            <a:lnSpc>
              <a:spcPct val="90000"/>
            </a:lnSpc>
            <a:spcBef>
              <a:spcPct val="0"/>
            </a:spcBef>
            <a:spcAft>
              <a:spcPct val="35000"/>
            </a:spcAft>
            <a:buNone/>
          </a:pPr>
          <a:r>
            <a:rPr lang="en-US" sz="4600" kern="1200" dirty="0"/>
            <a:t>Relationship</a:t>
          </a:r>
        </a:p>
      </dsp:txBody>
      <dsp:txXfrm>
        <a:off x="5635190" y="2553059"/>
        <a:ext cx="3594199" cy="17970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04BEB-C52E-4FF6-9C5D-05128E9DDB3C}">
      <dsp:nvSpPr>
        <dsp:cNvPr id="0" name=""/>
        <dsp:cNvSpPr/>
      </dsp:nvSpPr>
      <dsp:spPr>
        <a:xfrm>
          <a:off x="5446" y="612200"/>
          <a:ext cx="2785903" cy="935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ctr" defTabSz="1244600">
            <a:lnSpc>
              <a:spcPct val="90000"/>
            </a:lnSpc>
            <a:spcBef>
              <a:spcPct val="0"/>
            </a:spcBef>
            <a:spcAft>
              <a:spcPct val="35000"/>
            </a:spcAft>
            <a:buNone/>
          </a:pPr>
          <a:r>
            <a:rPr lang="en-US" sz="2800" kern="1200" dirty="0"/>
            <a:t>Parametric correlation test</a:t>
          </a:r>
        </a:p>
      </dsp:txBody>
      <dsp:txXfrm>
        <a:off x="5446" y="612200"/>
        <a:ext cx="2785903" cy="935550"/>
      </dsp:txXfrm>
    </dsp:sp>
    <dsp:sp modelId="{976899AA-ACBC-402E-B6FF-C3469292103D}">
      <dsp:nvSpPr>
        <dsp:cNvPr id="0" name=""/>
        <dsp:cNvSpPr/>
      </dsp:nvSpPr>
      <dsp:spPr>
        <a:xfrm>
          <a:off x="2791350" y="27481"/>
          <a:ext cx="557180" cy="2104987"/>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49E7C1-DC07-4F6B-A174-CD912FAA7A61}">
      <dsp:nvSpPr>
        <dsp:cNvPr id="0" name=""/>
        <dsp:cNvSpPr/>
      </dsp:nvSpPr>
      <dsp:spPr>
        <a:xfrm>
          <a:off x="3571403" y="27481"/>
          <a:ext cx="7577658" cy="21049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solidFill>
                <a:schemeClr val="tx1"/>
              </a:solidFill>
            </a:rPr>
            <a:t>PEARSON CORRELATION</a:t>
          </a:r>
        </a:p>
        <a:p>
          <a:pPr marL="228600" lvl="1" indent="-228600" algn="l" defTabSz="1066800">
            <a:lnSpc>
              <a:spcPct val="90000"/>
            </a:lnSpc>
            <a:spcBef>
              <a:spcPct val="0"/>
            </a:spcBef>
            <a:spcAft>
              <a:spcPct val="15000"/>
            </a:spcAft>
            <a:buFont typeface="Arial" panose="020B0604020202020204" pitchFamily="34" charset="0"/>
            <a:buChar char="•"/>
          </a:pPr>
          <a:r>
            <a:rPr lang="en-US" sz="2400" b="0" i="0" u="none" strike="noStrike" kern="1200" dirty="0">
              <a:solidFill>
                <a:schemeClr val="bg1"/>
              </a:solidFill>
              <a:effectLst/>
              <a:latin typeface="Calibri" panose="020F0502020204030204" pitchFamily="34" charset="0"/>
              <a:ea typeface="Calibri" panose="020F0502020204030204" pitchFamily="34" charset="0"/>
              <a:cs typeface="Arial" panose="020B0604020202020204" pitchFamily="34" charset="0"/>
            </a:rPr>
            <a:t>Numerical data</a:t>
          </a:r>
          <a:endParaRPr lang="en-US" sz="2400" kern="1200" dirty="0">
            <a:solidFill>
              <a:schemeClr val="bg1"/>
            </a:solidFill>
          </a:endParaRPr>
        </a:p>
        <a:p>
          <a:pPr marL="228600" lvl="1" indent="-228600" algn="l" defTabSz="1066800">
            <a:lnSpc>
              <a:spcPct val="90000"/>
            </a:lnSpc>
            <a:spcBef>
              <a:spcPct val="0"/>
            </a:spcBef>
            <a:spcAft>
              <a:spcPct val="15000"/>
            </a:spcAft>
            <a:buFont typeface="Arial" panose="020B0604020202020204" pitchFamily="34" charset="0"/>
            <a:buChar char="•"/>
          </a:pPr>
          <a:r>
            <a:rPr lang="en-US" sz="2400" b="0" i="0" u="none" strike="noStrike" kern="1200" dirty="0">
              <a:solidFill>
                <a:schemeClr val="bg1"/>
              </a:solidFill>
              <a:effectLst/>
              <a:latin typeface="Calibri" panose="020F0502020204030204" pitchFamily="34" charset="0"/>
              <a:ea typeface="Calibri" panose="020F0502020204030204" pitchFamily="34" charset="0"/>
              <a:cs typeface="Arial" panose="020B0604020202020204" pitchFamily="34" charset="0"/>
            </a:rPr>
            <a:t>Random sampling</a:t>
          </a:r>
          <a:endParaRPr lang="en-US" sz="2400" kern="1200" dirty="0">
            <a:solidFill>
              <a:schemeClr val="bg1"/>
            </a:solidFill>
          </a:endParaRPr>
        </a:p>
        <a:p>
          <a:pPr marL="228600" lvl="1" indent="-228600" algn="l" defTabSz="1066800">
            <a:lnSpc>
              <a:spcPct val="90000"/>
            </a:lnSpc>
            <a:spcBef>
              <a:spcPct val="0"/>
            </a:spcBef>
            <a:spcAft>
              <a:spcPct val="15000"/>
            </a:spcAft>
            <a:buFont typeface="Arial" panose="020B0604020202020204" pitchFamily="34" charset="0"/>
            <a:buChar char="•"/>
          </a:pPr>
          <a:r>
            <a:rPr lang="en-US" sz="2400" b="0" i="0" u="none" strike="noStrike" kern="1200" dirty="0">
              <a:solidFill>
                <a:schemeClr val="bg1"/>
              </a:solidFill>
              <a:effectLst/>
              <a:latin typeface="Calibri" panose="020F0502020204030204" pitchFamily="34" charset="0"/>
              <a:ea typeface="Calibri" panose="020F0502020204030204" pitchFamily="34" charset="0"/>
              <a:cs typeface="Arial" panose="020B0604020202020204" pitchFamily="34" charset="0"/>
            </a:rPr>
            <a:t>Normal distribution of data</a:t>
          </a:r>
          <a:endParaRPr lang="en-US" sz="2400" kern="1200" dirty="0">
            <a:solidFill>
              <a:schemeClr val="bg1"/>
            </a:solidFill>
          </a:endParaRPr>
        </a:p>
        <a:p>
          <a:pPr marL="228600" lvl="1" indent="-228600" algn="l" defTabSz="1066800">
            <a:lnSpc>
              <a:spcPct val="90000"/>
            </a:lnSpc>
            <a:spcBef>
              <a:spcPct val="0"/>
            </a:spcBef>
            <a:spcAft>
              <a:spcPct val="15000"/>
            </a:spcAft>
            <a:buFont typeface="Arial" panose="020B0604020202020204" pitchFamily="34" charset="0"/>
            <a:buChar char="•"/>
          </a:pPr>
          <a:r>
            <a:rPr lang="en-US" sz="2400" b="0" i="0" u="none" strike="noStrike" kern="1200" dirty="0">
              <a:solidFill>
                <a:schemeClr val="bg1"/>
              </a:solidFill>
              <a:effectLst/>
              <a:latin typeface="Calibri" panose="020F0502020204030204" pitchFamily="34" charset="0"/>
              <a:ea typeface="Calibri" panose="020F0502020204030204" pitchFamily="34" charset="0"/>
              <a:cs typeface="Arial" panose="020B0604020202020204" pitchFamily="34" charset="0"/>
            </a:rPr>
            <a:t>Homogeneous variances</a:t>
          </a:r>
          <a:endParaRPr lang="en-US" sz="2400" kern="1200" dirty="0">
            <a:solidFill>
              <a:schemeClr val="bg1"/>
            </a:solidFill>
          </a:endParaRPr>
        </a:p>
      </dsp:txBody>
      <dsp:txXfrm>
        <a:off x="3571403" y="27481"/>
        <a:ext cx="7577658" cy="2104987"/>
      </dsp:txXfrm>
    </dsp:sp>
    <dsp:sp modelId="{B73596DB-1735-4051-A184-A014B3F6CC79}">
      <dsp:nvSpPr>
        <dsp:cNvPr id="0" name=""/>
        <dsp:cNvSpPr/>
      </dsp:nvSpPr>
      <dsp:spPr>
        <a:xfrm>
          <a:off x="5446" y="2803587"/>
          <a:ext cx="2785903" cy="935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ctr" defTabSz="1244600">
            <a:lnSpc>
              <a:spcPct val="90000"/>
            </a:lnSpc>
            <a:spcBef>
              <a:spcPct val="0"/>
            </a:spcBef>
            <a:spcAft>
              <a:spcPct val="35000"/>
            </a:spcAft>
            <a:buNone/>
          </a:pPr>
          <a:r>
            <a:rPr lang="en-US" sz="2800" kern="1200" dirty="0"/>
            <a:t>Non-parametric correlation test</a:t>
          </a:r>
        </a:p>
      </dsp:txBody>
      <dsp:txXfrm>
        <a:off x="5446" y="2803587"/>
        <a:ext cx="2785903" cy="935550"/>
      </dsp:txXfrm>
    </dsp:sp>
    <dsp:sp modelId="{47C43BF0-F44C-41F8-A89B-4145EE0D01C4}">
      <dsp:nvSpPr>
        <dsp:cNvPr id="0" name=""/>
        <dsp:cNvSpPr/>
      </dsp:nvSpPr>
      <dsp:spPr>
        <a:xfrm>
          <a:off x="2791350" y="2218869"/>
          <a:ext cx="557180" cy="2104987"/>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CAAEB1-DA14-45DA-A469-8A454D2A03C1}">
      <dsp:nvSpPr>
        <dsp:cNvPr id="0" name=""/>
        <dsp:cNvSpPr/>
      </dsp:nvSpPr>
      <dsp:spPr>
        <a:xfrm>
          <a:off x="3571403" y="2218869"/>
          <a:ext cx="7577658" cy="21049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solidFill>
                <a:schemeClr val="tx1"/>
              </a:solidFill>
            </a:rPr>
            <a:t>SPEARMAN'S CORRELATION</a:t>
          </a:r>
        </a:p>
        <a:p>
          <a:pPr marL="228600" lvl="1" indent="-228600" algn="l" defTabSz="1066800">
            <a:lnSpc>
              <a:spcPct val="90000"/>
            </a:lnSpc>
            <a:spcBef>
              <a:spcPct val="0"/>
            </a:spcBef>
            <a:spcAft>
              <a:spcPct val="15000"/>
            </a:spcAft>
            <a:buChar char="•"/>
          </a:pPr>
          <a:r>
            <a:rPr lang="en-US" sz="2400" b="0" i="0" u="none" kern="1200" dirty="0"/>
            <a:t>Categorical data</a:t>
          </a:r>
          <a:endParaRPr lang="en-US" sz="2400" kern="1200" dirty="0"/>
        </a:p>
        <a:p>
          <a:pPr marL="228600" lvl="1" indent="-228600" algn="l" defTabSz="1066800">
            <a:lnSpc>
              <a:spcPct val="90000"/>
            </a:lnSpc>
            <a:spcBef>
              <a:spcPct val="0"/>
            </a:spcBef>
            <a:spcAft>
              <a:spcPct val="15000"/>
            </a:spcAft>
            <a:buChar char="•"/>
          </a:pPr>
          <a:r>
            <a:rPr lang="en-US" sz="2400" b="0" i="0" u="none" kern="1200" dirty="0"/>
            <a:t>Non-random sampling</a:t>
          </a:r>
          <a:endParaRPr lang="en-US" sz="2400" kern="1200" dirty="0"/>
        </a:p>
        <a:p>
          <a:pPr marL="228600" lvl="1" indent="-228600" algn="l" defTabSz="1066800">
            <a:lnSpc>
              <a:spcPct val="90000"/>
            </a:lnSpc>
            <a:spcBef>
              <a:spcPct val="0"/>
            </a:spcBef>
            <a:spcAft>
              <a:spcPct val="15000"/>
            </a:spcAft>
            <a:buChar char="•"/>
          </a:pPr>
          <a:r>
            <a:rPr lang="en-US" sz="2400" b="0" i="0" u="none" kern="1200" dirty="0"/>
            <a:t>Non-normal distribution of data</a:t>
          </a:r>
          <a:endParaRPr lang="en-US" sz="2400" kern="1200" dirty="0"/>
        </a:p>
        <a:p>
          <a:pPr marL="228600" lvl="1" indent="-228600" algn="l" defTabSz="1066800">
            <a:lnSpc>
              <a:spcPct val="90000"/>
            </a:lnSpc>
            <a:spcBef>
              <a:spcPct val="0"/>
            </a:spcBef>
            <a:spcAft>
              <a:spcPct val="15000"/>
            </a:spcAft>
            <a:buChar char="•"/>
          </a:pPr>
          <a:r>
            <a:rPr lang="en-US" sz="2400" b="0" i="0" u="none" kern="1200" dirty="0"/>
            <a:t>Heterogeneous variances</a:t>
          </a:r>
          <a:endParaRPr lang="en-US" sz="2400" kern="1200" dirty="0"/>
        </a:p>
      </dsp:txBody>
      <dsp:txXfrm>
        <a:off x="3571403" y="2218869"/>
        <a:ext cx="7577658" cy="210498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24CBBB-4CEC-40CB-BE30-9918CDC36F37}" type="datetimeFigureOut">
              <a:rPr lang="en-US" smtClean="0"/>
              <a:t>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FD4C2C-A65F-477A-B619-95B19E5D399D}" type="slidenum">
              <a:rPr lang="en-US" smtClean="0"/>
              <a:t>‹#›</a:t>
            </a:fld>
            <a:endParaRPr lang="en-US"/>
          </a:p>
        </p:txBody>
      </p:sp>
    </p:spTree>
    <p:extLst>
      <p:ext uri="{BB962C8B-B14F-4D97-AF65-F5344CB8AC3E}">
        <p14:creationId xmlns:p14="http://schemas.microsoft.com/office/powerpoint/2010/main" val="3338081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FD4C2C-A65F-477A-B619-95B19E5D399D}" type="slidenum">
              <a:rPr lang="en-US" smtClean="0"/>
              <a:t>16</a:t>
            </a:fld>
            <a:endParaRPr lang="en-US"/>
          </a:p>
        </p:txBody>
      </p:sp>
    </p:spTree>
    <p:extLst>
      <p:ext uri="{BB962C8B-B14F-4D97-AF65-F5344CB8AC3E}">
        <p14:creationId xmlns:p14="http://schemas.microsoft.com/office/powerpoint/2010/main" val="1584482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FD4C2C-A65F-477A-B619-95B19E5D399D}" type="slidenum">
              <a:rPr lang="en-US" smtClean="0"/>
              <a:t>26</a:t>
            </a:fld>
            <a:endParaRPr lang="en-US"/>
          </a:p>
        </p:txBody>
      </p:sp>
    </p:spTree>
    <p:extLst>
      <p:ext uri="{BB962C8B-B14F-4D97-AF65-F5344CB8AC3E}">
        <p14:creationId xmlns:p14="http://schemas.microsoft.com/office/powerpoint/2010/main" val="1566301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FD4C2C-A65F-477A-B619-95B19E5D399D}" type="slidenum">
              <a:rPr lang="en-US" smtClean="0"/>
              <a:t>27</a:t>
            </a:fld>
            <a:endParaRPr lang="en-US"/>
          </a:p>
        </p:txBody>
      </p:sp>
    </p:spTree>
    <p:extLst>
      <p:ext uri="{BB962C8B-B14F-4D97-AF65-F5344CB8AC3E}">
        <p14:creationId xmlns:p14="http://schemas.microsoft.com/office/powerpoint/2010/main" val="4279745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FD4C2C-A65F-477A-B619-95B19E5D399D}" type="slidenum">
              <a:rPr lang="en-US" smtClean="0"/>
              <a:t>28</a:t>
            </a:fld>
            <a:endParaRPr lang="en-US"/>
          </a:p>
        </p:txBody>
      </p:sp>
    </p:spTree>
    <p:extLst>
      <p:ext uri="{BB962C8B-B14F-4D97-AF65-F5344CB8AC3E}">
        <p14:creationId xmlns:p14="http://schemas.microsoft.com/office/powerpoint/2010/main" val="609596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FD4C2C-A65F-477A-B619-95B19E5D399D}" type="slidenum">
              <a:rPr lang="en-US" smtClean="0"/>
              <a:t>29</a:t>
            </a:fld>
            <a:endParaRPr lang="en-US"/>
          </a:p>
        </p:txBody>
      </p:sp>
    </p:spTree>
    <p:extLst>
      <p:ext uri="{BB962C8B-B14F-4D97-AF65-F5344CB8AC3E}">
        <p14:creationId xmlns:p14="http://schemas.microsoft.com/office/powerpoint/2010/main" val="2445846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5DCC9-84FC-3A64-72E1-065937634F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C1C16C-A202-70E6-5E5A-896B251B09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8C708C-4F59-8EE2-C7C4-636A5352B240}"/>
              </a:ext>
            </a:extLst>
          </p:cNvPr>
          <p:cNvSpPr>
            <a:spLocks noGrp="1"/>
          </p:cNvSpPr>
          <p:nvPr>
            <p:ph type="dt" sz="half" idx="10"/>
          </p:nvPr>
        </p:nvSpPr>
        <p:spPr/>
        <p:txBody>
          <a:bodyPr/>
          <a:lstStyle/>
          <a:p>
            <a:fld id="{E93F9E7C-32FE-47F6-8C26-5202CFB6440B}" type="datetimeFigureOut">
              <a:rPr lang="en-US" smtClean="0"/>
              <a:t>12/7/2023</a:t>
            </a:fld>
            <a:endParaRPr lang="en-US"/>
          </a:p>
        </p:txBody>
      </p:sp>
      <p:sp>
        <p:nvSpPr>
          <p:cNvPr id="5" name="Footer Placeholder 4">
            <a:extLst>
              <a:ext uri="{FF2B5EF4-FFF2-40B4-BE49-F238E27FC236}">
                <a16:creationId xmlns:a16="http://schemas.microsoft.com/office/drawing/2014/main" id="{7C3FB459-C5ED-5743-74C5-7477BBE4A7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C70A34-C35D-C848-5ADD-1BB0131D3259}"/>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1285165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673BC-08BD-56A6-C40D-54F3901531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6FBA49-191D-0D45-B414-9C5904C332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71878C-0BA7-93B9-08CE-4DDA99F91207}"/>
              </a:ext>
            </a:extLst>
          </p:cNvPr>
          <p:cNvSpPr>
            <a:spLocks noGrp="1"/>
          </p:cNvSpPr>
          <p:nvPr>
            <p:ph type="dt" sz="half" idx="10"/>
          </p:nvPr>
        </p:nvSpPr>
        <p:spPr/>
        <p:txBody>
          <a:bodyPr/>
          <a:lstStyle/>
          <a:p>
            <a:fld id="{E93F9E7C-32FE-47F6-8C26-5202CFB6440B}" type="datetimeFigureOut">
              <a:rPr lang="en-US" smtClean="0"/>
              <a:t>12/7/2023</a:t>
            </a:fld>
            <a:endParaRPr lang="en-US"/>
          </a:p>
        </p:txBody>
      </p:sp>
      <p:sp>
        <p:nvSpPr>
          <p:cNvPr id="5" name="Footer Placeholder 4">
            <a:extLst>
              <a:ext uri="{FF2B5EF4-FFF2-40B4-BE49-F238E27FC236}">
                <a16:creationId xmlns:a16="http://schemas.microsoft.com/office/drawing/2014/main" id="{8D0B9F1A-516A-6BCE-F03D-FE2DCB9FA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0ACD09-E255-8D5E-BF87-C6E30914EAC3}"/>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2418262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5282C9-95DB-92DE-DB63-EBFC53EEC8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85E3E5-225F-7E03-60A7-BC93DC5CBC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51767D-6659-0AB3-3F3A-EB6BDCCFD670}"/>
              </a:ext>
            </a:extLst>
          </p:cNvPr>
          <p:cNvSpPr>
            <a:spLocks noGrp="1"/>
          </p:cNvSpPr>
          <p:nvPr>
            <p:ph type="dt" sz="half" idx="10"/>
          </p:nvPr>
        </p:nvSpPr>
        <p:spPr/>
        <p:txBody>
          <a:bodyPr/>
          <a:lstStyle/>
          <a:p>
            <a:fld id="{E93F9E7C-32FE-47F6-8C26-5202CFB6440B}" type="datetimeFigureOut">
              <a:rPr lang="en-US" smtClean="0"/>
              <a:t>12/7/2023</a:t>
            </a:fld>
            <a:endParaRPr lang="en-US"/>
          </a:p>
        </p:txBody>
      </p:sp>
      <p:sp>
        <p:nvSpPr>
          <p:cNvPr id="5" name="Footer Placeholder 4">
            <a:extLst>
              <a:ext uri="{FF2B5EF4-FFF2-40B4-BE49-F238E27FC236}">
                <a16:creationId xmlns:a16="http://schemas.microsoft.com/office/drawing/2014/main" id="{08F6FB03-D584-5CAD-A566-4BBB4C886C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803394-3070-E625-8FF2-2F3477406597}"/>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3498352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FCAF8-F198-F64E-5C56-F64301E8EB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3E0185-D9FC-A9D1-FA0C-3E58E4F02C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FEF679-14DA-1A85-8E0F-853E73A96DFB}"/>
              </a:ext>
            </a:extLst>
          </p:cNvPr>
          <p:cNvSpPr>
            <a:spLocks noGrp="1"/>
          </p:cNvSpPr>
          <p:nvPr>
            <p:ph type="dt" sz="half" idx="10"/>
          </p:nvPr>
        </p:nvSpPr>
        <p:spPr/>
        <p:txBody>
          <a:bodyPr/>
          <a:lstStyle/>
          <a:p>
            <a:fld id="{E93F9E7C-32FE-47F6-8C26-5202CFB6440B}" type="datetimeFigureOut">
              <a:rPr lang="en-US" smtClean="0"/>
              <a:t>12/7/2023</a:t>
            </a:fld>
            <a:endParaRPr lang="en-US"/>
          </a:p>
        </p:txBody>
      </p:sp>
      <p:sp>
        <p:nvSpPr>
          <p:cNvPr id="5" name="Footer Placeholder 4">
            <a:extLst>
              <a:ext uri="{FF2B5EF4-FFF2-40B4-BE49-F238E27FC236}">
                <a16:creationId xmlns:a16="http://schemas.microsoft.com/office/drawing/2014/main" id="{342C8365-8523-9E65-9773-C9BD66C105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90093D-00F0-B163-1143-CE9BF7251787}"/>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3921234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3CE9F-A0B2-72BC-38F7-B69E87BDB9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A789A7-43A3-5FB0-4C6F-FBDF291702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64568A-9C34-ED92-C34C-21353AEBA069}"/>
              </a:ext>
            </a:extLst>
          </p:cNvPr>
          <p:cNvSpPr>
            <a:spLocks noGrp="1"/>
          </p:cNvSpPr>
          <p:nvPr>
            <p:ph type="dt" sz="half" idx="10"/>
          </p:nvPr>
        </p:nvSpPr>
        <p:spPr/>
        <p:txBody>
          <a:bodyPr/>
          <a:lstStyle/>
          <a:p>
            <a:fld id="{E93F9E7C-32FE-47F6-8C26-5202CFB6440B}" type="datetimeFigureOut">
              <a:rPr lang="en-US" smtClean="0"/>
              <a:t>12/7/2023</a:t>
            </a:fld>
            <a:endParaRPr lang="en-US"/>
          </a:p>
        </p:txBody>
      </p:sp>
      <p:sp>
        <p:nvSpPr>
          <p:cNvPr id="5" name="Footer Placeholder 4">
            <a:extLst>
              <a:ext uri="{FF2B5EF4-FFF2-40B4-BE49-F238E27FC236}">
                <a16:creationId xmlns:a16="http://schemas.microsoft.com/office/drawing/2014/main" id="{17764418-2C28-FCDD-C0F5-7DEF885FB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A519E1-07AE-CE41-2C3B-40918E998E9C}"/>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2538937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D4413-174E-4D51-84BE-3F1A584769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0972A9-DEAF-45E2-B2DC-31D6406CC8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5D753-DFE5-6611-DC49-879A5C2DC3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080D7F-744C-476B-40A6-2844114818CE}"/>
              </a:ext>
            </a:extLst>
          </p:cNvPr>
          <p:cNvSpPr>
            <a:spLocks noGrp="1"/>
          </p:cNvSpPr>
          <p:nvPr>
            <p:ph type="dt" sz="half" idx="10"/>
          </p:nvPr>
        </p:nvSpPr>
        <p:spPr/>
        <p:txBody>
          <a:bodyPr/>
          <a:lstStyle/>
          <a:p>
            <a:fld id="{E93F9E7C-32FE-47F6-8C26-5202CFB6440B}" type="datetimeFigureOut">
              <a:rPr lang="en-US" smtClean="0"/>
              <a:t>12/7/2023</a:t>
            </a:fld>
            <a:endParaRPr lang="en-US"/>
          </a:p>
        </p:txBody>
      </p:sp>
      <p:sp>
        <p:nvSpPr>
          <p:cNvPr id="6" name="Footer Placeholder 5">
            <a:extLst>
              <a:ext uri="{FF2B5EF4-FFF2-40B4-BE49-F238E27FC236}">
                <a16:creationId xmlns:a16="http://schemas.microsoft.com/office/drawing/2014/main" id="{DF404B53-6E31-23D6-18A5-0370CB7F67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DFBD2B-4121-5C16-F5AB-D99EF54904D8}"/>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1236428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AE04A-CCDF-4681-52B3-6C5ABBFF68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600687-429C-30F1-A659-BFDA18BC09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2B991E-C0BC-24EE-CAA6-02A51DD18E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C9CDB8-B5E1-1EF3-3810-67CE6B4DB2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1E7FD1-ADC9-624D-523D-AA7E414EFA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8AFF5D-CCE4-E63E-CE8E-0A21DE64FBDB}"/>
              </a:ext>
            </a:extLst>
          </p:cNvPr>
          <p:cNvSpPr>
            <a:spLocks noGrp="1"/>
          </p:cNvSpPr>
          <p:nvPr>
            <p:ph type="dt" sz="half" idx="10"/>
          </p:nvPr>
        </p:nvSpPr>
        <p:spPr/>
        <p:txBody>
          <a:bodyPr/>
          <a:lstStyle/>
          <a:p>
            <a:fld id="{E93F9E7C-32FE-47F6-8C26-5202CFB6440B}" type="datetimeFigureOut">
              <a:rPr lang="en-US" smtClean="0"/>
              <a:t>12/7/2023</a:t>
            </a:fld>
            <a:endParaRPr lang="en-US"/>
          </a:p>
        </p:txBody>
      </p:sp>
      <p:sp>
        <p:nvSpPr>
          <p:cNvPr id="8" name="Footer Placeholder 7">
            <a:extLst>
              <a:ext uri="{FF2B5EF4-FFF2-40B4-BE49-F238E27FC236}">
                <a16:creationId xmlns:a16="http://schemas.microsoft.com/office/drawing/2014/main" id="{1A9958AA-E35C-192D-DB69-97B1CA3550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C86EB2-04C9-F6A8-77E1-644DFF877238}"/>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880044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0365D-3FAC-F2BB-0531-9CE45AC9A6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3BA261-2535-C0CC-4E00-109C9FEFBF42}"/>
              </a:ext>
            </a:extLst>
          </p:cNvPr>
          <p:cNvSpPr>
            <a:spLocks noGrp="1"/>
          </p:cNvSpPr>
          <p:nvPr>
            <p:ph type="dt" sz="half" idx="10"/>
          </p:nvPr>
        </p:nvSpPr>
        <p:spPr/>
        <p:txBody>
          <a:bodyPr/>
          <a:lstStyle/>
          <a:p>
            <a:fld id="{E93F9E7C-32FE-47F6-8C26-5202CFB6440B}" type="datetimeFigureOut">
              <a:rPr lang="en-US" smtClean="0"/>
              <a:t>12/7/2023</a:t>
            </a:fld>
            <a:endParaRPr lang="en-US"/>
          </a:p>
        </p:txBody>
      </p:sp>
      <p:sp>
        <p:nvSpPr>
          <p:cNvPr id="4" name="Footer Placeholder 3">
            <a:extLst>
              <a:ext uri="{FF2B5EF4-FFF2-40B4-BE49-F238E27FC236}">
                <a16:creationId xmlns:a16="http://schemas.microsoft.com/office/drawing/2014/main" id="{5CF63C23-2100-0013-16B9-7048DA66C7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3B9B5B-6FD1-6D67-BDEB-64C22403FD1A}"/>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47467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928FD-D709-B93D-E1A5-38CABFAA8779}"/>
              </a:ext>
            </a:extLst>
          </p:cNvPr>
          <p:cNvSpPr>
            <a:spLocks noGrp="1"/>
          </p:cNvSpPr>
          <p:nvPr>
            <p:ph type="dt" sz="half" idx="10"/>
          </p:nvPr>
        </p:nvSpPr>
        <p:spPr/>
        <p:txBody>
          <a:bodyPr/>
          <a:lstStyle/>
          <a:p>
            <a:fld id="{E93F9E7C-32FE-47F6-8C26-5202CFB6440B}" type="datetimeFigureOut">
              <a:rPr lang="en-US" smtClean="0"/>
              <a:t>12/7/2023</a:t>
            </a:fld>
            <a:endParaRPr lang="en-US"/>
          </a:p>
        </p:txBody>
      </p:sp>
      <p:sp>
        <p:nvSpPr>
          <p:cNvPr id="3" name="Footer Placeholder 2">
            <a:extLst>
              <a:ext uri="{FF2B5EF4-FFF2-40B4-BE49-F238E27FC236}">
                <a16:creationId xmlns:a16="http://schemas.microsoft.com/office/drawing/2014/main" id="{183A075C-880F-0D4B-EE05-7F6B5970AC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1F79A2-27FE-6AB1-ECEC-5752B4D3DFAE}"/>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3762554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8D94-3530-0616-8322-EBA024EF99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5DFAA2-0689-DC76-A7EC-D3E807F83B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432924-07D1-1BFB-E7C2-16A2DAE6C3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1A0FB6-ECE2-EBD8-DA04-DCDA0107CA0E}"/>
              </a:ext>
            </a:extLst>
          </p:cNvPr>
          <p:cNvSpPr>
            <a:spLocks noGrp="1"/>
          </p:cNvSpPr>
          <p:nvPr>
            <p:ph type="dt" sz="half" idx="10"/>
          </p:nvPr>
        </p:nvSpPr>
        <p:spPr/>
        <p:txBody>
          <a:bodyPr/>
          <a:lstStyle/>
          <a:p>
            <a:fld id="{E93F9E7C-32FE-47F6-8C26-5202CFB6440B}" type="datetimeFigureOut">
              <a:rPr lang="en-US" smtClean="0"/>
              <a:t>12/7/2023</a:t>
            </a:fld>
            <a:endParaRPr lang="en-US"/>
          </a:p>
        </p:txBody>
      </p:sp>
      <p:sp>
        <p:nvSpPr>
          <p:cNvPr id="6" name="Footer Placeholder 5">
            <a:extLst>
              <a:ext uri="{FF2B5EF4-FFF2-40B4-BE49-F238E27FC236}">
                <a16:creationId xmlns:a16="http://schemas.microsoft.com/office/drawing/2014/main" id="{FF544006-52F2-460B-7079-B077AEBBC5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2B75CE-5021-F3CD-4849-9FFA15D6C775}"/>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2435931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02CA0-FDBE-2FC2-A7B8-97329407B5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C291F9-3F3D-995B-1680-390723251F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EDDDEC-118A-94F7-7E7E-9392D3560A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878134-B38B-47F8-1260-15F3558974DA}"/>
              </a:ext>
            </a:extLst>
          </p:cNvPr>
          <p:cNvSpPr>
            <a:spLocks noGrp="1"/>
          </p:cNvSpPr>
          <p:nvPr>
            <p:ph type="dt" sz="half" idx="10"/>
          </p:nvPr>
        </p:nvSpPr>
        <p:spPr/>
        <p:txBody>
          <a:bodyPr/>
          <a:lstStyle/>
          <a:p>
            <a:fld id="{E93F9E7C-32FE-47F6-8C26-5202CFB6440B}" type="datetimeFigureOut">
              <a:rPr lang="en-US" smtClean="0"/>
              <a:t>12/7/2023</a:t>
            </a:fld>
            <a:endParaRPr lang="en-US"/>
          </a:p>
        </p:txBody>
      </p:sp>
      <p:sp>
        <p:nvSpPr>
          <p:cNvPr id="6" name="Footer Placeholder 5">
            <a:extLst>
              <a:ext uri="{FF2B5EF4-FFF2-40B4-BE49-F238E27FC236}">
                <a16:creationId xmlns:a16="http://schemas.microsoft.com/office/drawing/2014/main" id="{1F592274-4507-64A4-2D9D-B376DAC4C2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37BDD9-D004-3357-2773-7601A3FFEE04}"/>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822947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1ECA9C-D489-286C-9E75-DBA5B83B11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85C0AB-6B1D-806A-76DB-AC5203D7CB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1775FF-B634-F05E-0780-A8ADA8222F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3F9E7C-32FE-47F6-8C26-5202CFB6440B}" type="datetimeFigureOut">
              <a:rPr lang="en-US" smtClean="0"/>
              <a:t>12/7/2023</a:t>
            </a:fld>
            <a:endParaRPr lang="en-US"/>
          </a:p>
        </p:txBody>
      </p:sp>
      <p:sp>
        <p:nvSpPr>
          <p:cNvPr id="5" name="Footer Placeholder 4">
            <a:extLst>
              <a:ext uri="{FF2B5EF4-FFF2-40B4-BE49-F238E27FC236}">
                <a16:creationId xmlns:a16="http://schemas.microsoft.com/office/drawing/2014/main" id="{A4930C6E-A142-34A5-3D77-74FD950FEE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5B99E0-5D92-9D9E-B4F2-C1059B1042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BA5F54-4477-453A-B864-5D3264B1C738}" type="slidenum">
              <a:rPr lang="en-US" smtClean="0"/>
              <a:t>‹#›</a:t>
            </a:fld>
            <a:endParaRPr lang="en-US"/>
          </a:p>
        </p:txBody>
      </p:sp>
    </p:spTree>
    <p:extLst>
      <p:ext uri="{BB962C8B-B14F-4D97-AF65-F5344CB8AC3E}">
        <p14:creationId xmlns:p14="http://schemas.microsoft.com/office/powerpoint/2010/main" val="2374748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76345-43B6-DF9D-CC55-7961934F1CD0}"/>
              </a:ext>
            </a:extLst>
          </p:cNvPr>
          <p:cNvSpPr>
            <a:spLocks noGrp="1"/>
          </p:cNvSpPr>
          <p:nvPr>
            <p:ph type="ctrTitle"/>
          </p:nvPr>
        </p:nvSpPr>
        <p:spPr/>
        <p:txBody>
          <a:bodyPr/>
          <a:lstStyle/>
          <a:p>
            <a:r>
              <a:rPr lang="en-US" dirty="0"/>
              <a:t>Lecture starting soon</a:t>
            </a:r>
          </a:p>
        </p:txBody>
      </p:sp>
    </p:spTree>
    <p:extLst>
      <p:ext uri="{BB962C8B-B14F-4D97-AF65-F5344CB8AC3E}">
        <p14:creationId xmlns:p14="http://schemas.microsoft.com/office/powerpoint/2010/main" val="1510845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197D7-9081-5248-8C2D-FAEC04CD30EE}"/>
              </a:ext>
            </a:extLst>
          </p:cNvPr>
          <p:cNvSpPr>
            <a:spLocks noGrp="1"/>
          </p:cNvSpPr>
          <p:nvPr>
            <p:ph type="title"/>
          </p:nvPr>
        </p:nvSpPr>
        <p:spPr/>
        <p:txBody>
          <a:bodyPr/>
          <a:lstStyle/>
          <a:p>
            <a:r>
              <a:rPr lang="en-US" b="1" dirty="0"/>
              <a:t>Correlation </a:t>
            </a:r>
            <a:r>
              <a:rPr lang="en-US" b="1" i="0" dirty="0">
                <a:solidFill>
                  <a:srgbClr val="202124"/>
                </a:solidFill>
                <a:effectLst/>
                <a:latin typeface="Google Sans"/>
              </a:rPr>
              <a:t>≠ </a:t>
            </a:r>
            <a:r>
              <a:rPr lang="en-US" b="1" dirty="0"/>
              <a:t>causation</a:t>
            </a:r>
          </a:p>
        </p:txBody>
      </p:sp>
      <p:sp>
        <p:nvSpPr>
          <p:cNvPr id="3" name="Content Placeholder 2">
            <a:extLst>
              <a:ext uri="{FF2B5EF4-FFF2-40B4-BE49-F238E27FC236}">
                <a16:creationId xmlns:a16="http://schemas.microsoft.com/office/drawing/2014/main" id="{E3216B82-A4BB-4AC9-738F-F57533DC0A53}"/>
              </a:ext>
            </a:extLst>
          </p:cNvPr>
          <p:cNvSpPr>
            <a:spLocks noGrp="1"/>
          </p:cNvSpPr>
          <p:nvPr>
            <p:ph idx="1"/>
          </p:nvPr>
        </p:nvSpPr>
        <p:spPr/>
        <p:txBody>
          <a:bodyPr/>
          <a:lstStyle/>
          <a:p>
            <a:pPr marL="0" indent="0">
              <a:buNone/>
            </a:pPr>
            <a:endParaRPr lang="en-US" dirty="0"/>
          </a:p>
          <a:p>
            <a:pPr marL="0" indent="0">
              <a:buNone/>
            </a:pPr>
            <a:r>
              <a:rPr lang="en-US" dirty="0"/>
              <a:t>“Correlation research attempts to determine the relationship between or among variables; it does not determine causation” </a:t>
            </a:r>
          </a:p>
          <a:p>
            <a:pPr marL="0" indent="0" algn="r">
              <a:buNone/>
            </a:pPr>
            <a:r>
              <a:rPr lang="en-US" dirty="0"/>
              <a:t>(Mackey &amp; </a:t>
            </a:r>
            <a:r>
              <a:rPr lang="en-US" dirty="0" err="1"/>
              <a:t>Gass</a:t>
            </a:r>
            <a:r>
              <a:rPr lang="en-US" dirty="0"/>
              <a:t>, 2015, p. 284)</a:t>
            </a:r>
          </a:p>
          <a:p>
            <a:endParaRPr lang="en-US" dirty="0"/>
          </a:p>
        </p:txBody>
      </p:sp>
      <p:pic>
        <p:nvPicPr>
          <p:cNvPr id="4" name="Picture 3">
            <a:extLst>
              <a:ext uri="{FF2B5EF4-FFF2-40B4-BE49-F238E27FC236}">
                <a16:creationId xmlns:a16="http://schemas.microsoft.com/office/drawing/2014/main" id="{84C4EBF9-80AC-5B97-BC4D-D63C3CE5F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8793" y="168845"/>
            <a:ext cx="531853" cy="660683"/>
          </a:xfrm>
          <a:prstGeom prst="rect">
            <a:avLst/>
          </a:prstGeom>
        </p:spPr>
      </p:pic>
    </p:spTree>
    <p:extLst>
      <p:ext uri="{BB962C8B-B14F-4D97-AF65-F5344CB8AC3E}">
        <p14:creationId xmlns:p14="http://schemas.microsoft.com/office/powerpoint/2010/main" val="1749919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82CB5-B662-CF3D-8337-681A59FF82D3}"/>
              </a:ext>
            </a:extLst>
          </p:cNvPr>
          <p:cNvSpPr>
            <a:spLocks noGrp="1"/>
          </p:cNvSpPr>
          <p:nvPr>
            <p:ph type="title"/>
          </p:nvPr>
        </p:nvSpPr>
        <p:spPr/>
        <p:txBody>
          <a:bodyPr/>
          <a:lstStyle/>
          <a:p>
            <a:r>
              <a:rPr lang="en-US" b="1" dirty="0"/>
              <a:t>Correlation </a:t>
            </a:r>
            <a:r>
              <a:rPr lang="en-US" b="1" i="0" dirty="0">
                <a:solidFill>
                  <a:srgbClr val="202124"/>
                </a:solidFill>
                <a:effectLst/>
                <a:latin typeface="Google Sans"/>
              </a:rPr>
              <a:t>≠ </a:t>
            </a:r>
            <a:r>
              <a:rPr lang="en-US" b="1" dirty="0"/>
              <a:t>causation</a:t>
            </a:r>
            <a:endParaRPr lang="en-US" dirty="0"/>
          </a:p>
        </p:txBody>
      </p:sp>
      <p:sp>
        <p:nvSpPr>
          <p:cNvPr id="3" name="Content Placeholder 2">
            <a:extLst>
              <a:ext uri="{FF2B5EF4-FFF2-40B4-BE49-F238E27FC236}">
                <a16:creationId xmlns:a16="http://schemas.microsoft.com/office/drawing/2014/main" id="{0D29233A-98D9-AD12-EC93-B5ED0C1D1C12}"/>
              </a:ext>
            </a:extLst>
          </p:cNvPr>
          <p:cNvSpPr>
            <a:spLocks noGrp="1"/>
          </p:cNvSpPr>
          <p:nvPr>
            <p:ph idx="1"/>
          </p:nvPr>
        </p:nvSpPr>
        <p:spPr/>
        <p:txBody>
          <a:bodyPr>
            <a:normAutofit lnSpcReduction="10000"/>
          </a:bodyPr>
          <a:lstStyle/>
          <a:p>
            <a:r>
              <a:rPr lang="en-US" dirty="0"/>
              <a:t>In other words, the fact that two variables are linearly linked to each other does not mean that one is causing the other. </a:t>
            </a:r>
          </a:p>
          <a:p>
            <a:pPr marL="0" indent="0">
              <a:buNone/>
            </a:pPr>
            <a:endParaRPr lang="en-US" dirty="0"/>
          </a:p>
          <a:p>
            <a:pPr marL="0" indent="0" algn="ctr">
              <a:buNone/>
            </a:pPr>
            <a:r>
              <a:rPr lang="en-US" dirty="0">
                <a:solidFill>
                  <a:srgbClr val="FF0000"/>
                </a:solidFill>
              </a:rPr>
              <a:t>Correlation does not always mean causation</a:t>
            </a:r>
          </a:p>
          <a:p>
            <a:endParaRPr lang="en-US" dirty="0"/>
          </a:p>
          <a:p>
            <a:r>
              <a:rPr lang="en-US" dirty="0"/>
              <a:t>For example, just because British people spend more money in shops during the winter, it does not mean that the cold temperature is causing people in the UK to spend more money. It just happened that the winter season coincides with the British holiday season, a period that is known for increased spending. </a:t>
            </a:r>
          </a:p>
        </p:txBody>
      </p:sp>
      <p:pic>
        <p:nvPicPr>
          <p:cNvPr id="4" name="Picture 3">
            <a:extLst>
              <a:ext uri="{FF2B5EF4-FFF2-40B4-BE49-F238E27FC236}">
                <a16:creationId xmlns:a16="http://schemas.microsoft.com/office/drawing/2014/main" id="{91907EA1-F346-74FD-5234-33D8C93FAC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8793" y="168845"/>
            <a:ext cx="531853" cy="660683"/>
          </a:xfrm>
          <a:prstGeom prst="rect">
            <a:avLst/>
          </a:prstGeom>
        </p:spPr>
      </p:pic>
    </p:spTree>
    <p:extLst>
      <p:ext uri="{BB962C8B-B14F-4D97-AF65-F5344CB8AC3E}">
        <p14:creationId xmlns:p14="http://schemas.microsoft.com/office/powerpoint/2010/main" val="4194299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261A1-B41A-DFDF-72A8-A7445EBD7367}"/>
              </a:ext>
            </a:extLst>
          </p:cNvPr>
          <p:cNvSpPr>
            <a:spLocks noGrp="1"/>
          </p:cNvSpPr>
          <p:nvPr>
            <p:ph type="title"/>
          </p:nvPr>
        </p:nvSpPr>
        <p:spPr/>
        <p:txBody>
          <a:bodyPr/>
          <a:lstStyle/>
          <a:p>
            <a:r>
              <a:rPr lang="en-US" dirty="0"/>
              <a:t>Example</a:t>
            </a:r>
          </a:p>
        </p:txBody>
      </p:sp>
      <p:pic>
        <p:nvPicPr>
          <p:cNvPr id="4" name="Picture 3">
            <a:extLst>
              <a:ext uri="{FF2B5EF4-FFF2-40B4-BE49-F238E27FC236}">
                <a16:creationId xmlns:a16="http://schemas.microsoft.com/office/drawing/2014/main" id="{22FAA26D-8A94-4AA9-4A2D-23E635883F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861" y="1323116"/>
            <a:ext cx="9894277" cy="5169759"/>
          </a:xfrm>
          <a:prstGeom prst="rect">
            <a:avLst/>
          </a:prstGeom>
        </p:spPr>
      </p:pic>
      <p:pic>
        <p:nvPicPr>
          <p:cNvPr id="3" name="Picture 2">
            <a:extLst>
              <a:ext uri="{FF2B5EF4-FFF2-40B4-BE49-F238E27FC236}">
                <a16:creationId xmlns:a16="http://schemas.microsoft.com/office/drawing/2014/main" id="{502680D7-D1D7-EECC-ED67-A202044C0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353369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7A5BC-8AA3-DFEA-B0A3-E54AFA6CC29E}"/>
              </a:ext>
            </a:extLst>
          </p:cNvPr>
          <p:cNvSpPr>
            <a:spLocks noGrp="1"/>
          </p:cNvSpPr>
          <p:nvPr>
            <p:ph type="title"/>
          </p:nvPr>
        </p:nvSpPr>
        <p:spPr/>
        <p:txBody>
          <a:bodyPr/>
          <a:lstStyle/>
          <a:p>
            <a:r>
              <a:rPr lang="en-US" dirty="0"/>
              <a:t>Detecting a correlation in </a:t>
            </a:r>
            <a:r>
              <a:rPr lang="en-US" b="1" dirty="0">
                <a:solidFill>
                  <a:srgbClr val="FF0000"/>
                </a:solidFill>
              </a:rPr>
              <a:t>descriptive statistics</a:t>
            </a:r>
          </a:p>
        </p:txBody>
      </p:sp>
      <p:graphicFrame>
        <p:nvGraphicFramePr>
          <p:cNvPr id="4" name="Content Placeholder 3">
            <a:extLst>
              <a:ext uri="{FF2B5EF4-FFF2-40B4-BE49-F238E27FC236}">
                <a16:creationId xmlns:a16="http://schemas.microsoft.com/office/drawing/2014/main" id="{A7BB72B4-0CC4-63A5-DA25-CADA59E9EC8D}"/>
              </a:ext>
            </a:extLst>
          </p:cNvPr>
          <p:cNvGraphicFramePr>
            <a:graphicFrameLocks noGrp="1"/>
          </p:cNvGraphicFramePr>
          <p:nvPr>
            <p:ph idx="1"/>
            <p:extLst>
              <p:ext uri="{D42A27DB-BD31-4B8C-83A1-F6EECF244321}">
                <p14:modId xmlns:p14="http://schemas.microsoft.com/office/powerpoint/2010/main" val="1357339082"/>
              </p:ext>
            </p:extLst>
          </p:nvPr>
        </p:nvGraphicFramePr>
        <p:xfrm>
          <a:off x="561051" y="3604175"/>
          <a:ext cx="11069897" cy="2112464"/>
        </p:xfrm>
        <a:graphic>
          <a:graphicData uri="http://schemas.openxmlformats.org/drawingml/2006/table">
            <a:tbl>
              <a:tblPr firstRow="1" firstCol="1" bandRow="1"/>
              <a:tblGrid>
                <a:gridCol w="3689225">
                  <a:extLst>
                    <a:ext uri="{9D8B030D-6E8A-4147-A177-3AD203B41FA5}">
                      <a16:colId xmlns:a16="http://schemas.microsoft.com/office/drawing/2014/main" val="2099790211"/>
                    </a:ext>
                  </a:extLst>
                </a:gridCol>
                <a:gridCol w="3690336">
                  <a:extLst>
                    <a:ext uri="{9D8B030D-6E8A-4147-A177-3AD203B41FA5}">
                      <a16:colId xmlns:a16="http://schemas.microsoft.com/office/drawing/2014/main" val="1350299825"/>
                    </a:ext>
                  </a:extLst>
                </a:gridCol>
                <a:gridCol w="3690336">
                  <a:extLst>
                    <a:ext uri="{9D8B030D-6E8A-4147-A177-3AD203B41FA5}">
                      <a16:colId xmlns:a16="http://schemas.microsoft.com/office/drawing/2014/main" val="3437368709"/>
                    </a:ext>
                  </a:extLst>
                </a:gridCol>
              </a:tblGrid>
              <a:tr h="300027">
                <a:tc gridSpan="3">
                  <a:txBody>
                    <a:bodyPr/>
                    <a:lstStyle/>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Arial" panose="020B0604020202020204" pitchFamily="34" charset="0"/>
                        </a:rPr>
                        <a:t>Percentage of public library members by their social class origin</a:t>
                      </a:r>
                    </a:p>
                  </a:txBody>
                  <a:tcPr marL="160015" marR="160015" marT="80007" marB="80007">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95858087"/>
                  </a:ext>
                </a:extLst>
              </a:tr>
              <a:tr h="300027">
                <a:tc>
                  <a:txBody>
                    <a:bodyPr/>
                    <a:lstStyle/>
                    <a:p>
                      <a:pPr marL="0" marR="0">
                        <a:lnSpc>
                          <a:spcPct val="107000"/>
                        </a:lnSpc>
                        <a:spcBef>
                          <a:spcPts val="0"/>
                        </a:spcBef>
                        <a:spcAft>
                          <a:spcPts val="0"/>
                        </a:spcAft>
                      </a:pPr>
                      <a:r>
                        <a:rPr lang="en-US" sz="1900" b="1">
                          <a:effectLst/>
                          <a:latin typeface="Calibri" panose="020F0502020204030204" pitchFamily="34" charset="0"/>
                          <a:ea typeface="Calibri" panose="020F0502020204030204" pitchFamily="34" charset="0"/>
                          <a:cs typeface="Arial" panose="020B0604020202020204" pitchFamily="34" charset="0"/>
                        </a:rPr>
                        <a:t>PUBLIC LIBRARY MEMBERSHIP</a:t>
                      </a:r>
                      <a:endParaRPr lang="en-US" sz="1900">
                        <a:effectLst/>
                        <a:latin typeface="Calibri" panose="020F0502020204030204" pitchFamily="34" charset="0"/>
                        <a:ea typeface="Calibri" panose="020F0502020204030204" pitchFamily="34" charset="0"/>
                        <a:cs typeface="Arial" panose="020B0604020202020204" pitchFamily="34" charset="0"/>
                      </a:endParaRPr>
                    </a:p>
                  </a:txBody>
                  <a:tcPr marL="120011" marR="120011"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07000"/>
                        </a:lnSpc>
                        <a:spcBef>
                          <a:spcPts val="0"/>
                        </a:spcBef>
                        <a:spcAft>
                          <a:spcPts val="0"/>
                        </a:spcAft>
                      </a:pPr>
                      <a:r>
                        <a:rPr lang="en-US" sz="1900" b="1" dirty="0">
                          <a:effectLst/>
                          <a:latin typeface="Calibri" panose="020F0502020204030204" pitchFamily="34" charset="0"/>
                          <a:ea typeface="Calibri" panose="020F0502020204030204" pitchFamily="34" charset="0"/>
                          <a:cs typeface="Arial" panose="020B0604020202020204" pitchFamily="34" charset="0"/>
                        </a:rPr>
                        <a:t>SOCIAL CLASS STATUS</a:t>
                      </a:r>
                      <a:endParaRPr lang="en-US" sz="1900" dirty="0">
                        <a:effectLst/>
                        <a:latin typeface="Calibri" panose="020F0502020204030204" pitchFamily="34" charset="0"/>
                        <a:ea typeface="Calibri" panose="020F0502020204030204" pitchFamily="34" charset="0"/>
                        <a:cs typeface="Arial" panose="020B0604020202020204" pitchFamily="34" charset="0"/>
                      </a:endParaRPr>
                    </a:p>
                  </a:txBody>
                  <a:tcPr marL="160015" marR="160015" marT="80007" marB="80007">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3311922894"/>
                  </a:ext>
                </a:extLst>
              </a:tr>
              <a:tr h="300027">
                <a:tc>
                  <a:txBody>
                    <a:bodyPr/>
                    <a:lstStyle/>
                    <a:p>
                      <a:pPr marL="0" marR="0">
                        <a:lnSpc>
                          <a:spcPct val="107000"/>
                        </a:lnSpc>
                        <a:spcBef>
                          <a:spcPts val="0"/>
                        </a:spcBef>
                        <a:spcAft>
                          <a:spcPts val="0"/>
                        </a:spcAft>
                      </a:pPr>
                      <a:r>
                        <a:rPr lang="en-US" sz="1900" b="1">
                          <a:effectLst/>
                          <a:latin typeface="Calibri" panose="020F0502020204030204" pitchFamily="34" charset="0"/>
                          <a:ea typeface="Calibri" panose="020F0502020204030204" pitchFamily="34" charset="0"/>
                          <a:cs typeface="Arial" panose="020B0604020202020204" pitchFamily="34" charset="0"/>
                        </a:rPr>
                        <a:t> </a:t>
                      </a:r>
                      <a:endParaRPr lang="en-US" sz="1900">
                        <a:effectLst/>
                        <a:latin typeface="Calibri" panose="020F0502020204030204" pitchFamily="34" charset="0"/>
                        <a:ea typeface="Calibri" panose="020F0502020204030204" pitchFamily="34" charset="0"/>
                        <a:cs typeface="Arial" panose="020B0604020202020204" pitchFamily="34" charset="0"/>
                      </a:endParaRPr>
                    </a:p>
                  </a:txBody>
                  <a:tcPr marL="120011" marR="12001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900" b="1" i="1">
                          <a:effectLst/>
                          <a:latin typeface="Calibri" panose="020F0502020204030204" pitchFamily="34" charset="0"/>
                          <a:ea typeface="Calibri" panose="020F0502020204030204" pitchFamily="34" charset="0"/>
                          <a:cs typeface="Arial" panose="020B0604020202020204" pitchFamily="34" charset="0"/>
                        </a:rPr>
                        <a:t>Middle class</a:t>
                      </a:r>
                      <a:endParaRPr lang="en-US" sz="1900">
                        <a:effectLst/>
                        <a:latin typeface="Calibri" panose="020F0502020204030204" pitchFamily="34" charset="0"/>
                        <a:ea typeface="Calibri" panose="020F0502020204030204" pitchFamily="34" charset="0"/>
                        <a:cs typeface="Arial" panose="020B0604020202020204" pitchFamily="34" charset="0"/>
                      </a:endParaRPr>
                    </a:p>
                  </a:txBody>
                  <a:tcPr marL="120011" marR="12001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900" b="1" i="1">
                          <a:effectLst/>
                          <a:latin typeface="Calibri" panose="020F0502020204030204" pitchFamily="34" charset="0"/>
                          <a:ea typeface="Calibri" panose="020F0502020204030204" pitchFamily="34" charset="0"/>
                          <a:cs typeface="Arial" panose="020B0604020202020204" pitchFamily="34" charset="0"/>
                        </a:rPr>
                        <a:t>Working class</a:t>
                      </a:r>
                      <a:endParaRPr lang="en-US" sz="1900">
                        <a:effectLst/>
                        <a:latin typeface="Calibri" panose="020F0502020204030204" pitchFamily="34" charset="0"/>
                        <a:ea typeface="Calibri" panose="020F0502020204030204" pitchFamily="34" charset="0"/>
                        <a:cs typeface="Arial" panose="020B0604020202020204" pitchFamily="34" charset="0"/>
                      </a:endParaRPr>
                    </a:p>
                  </a:txBody>
                  <a:tcPr marL="120011" marR="120011"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2887473"/>
                  </a:ext>
                </a:extLst>
              </a:tr>
              <a:tr h="300027">
                <a:tc>
                  <a:txBody>
                    <a:bodyPr/>
                    <a:lstStyle/>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Arial" panose="020B0604020202020204" pitchFamily="34" charset="0"/>
                        </a:rPr>
                        <a:t>Member</a:t>
                      </a:r>
                    </a:p>
                  </a:txBody>
                  <a:tcPr marL="120011" marR="12001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Arial" panose="020B0604020202020204" pitchFamily="34" charset="0"/>
                        </a:rPr>
                        <a:t>86%</a:t>
                      </a:r>
                    </a:p>
                  </a:txBody>
                  <a:tcPr marL="120011" marR="12001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900">
                          <a:effectLst/>
                          <a:latin typeface="Calibri" panose="020F0502020204030204" pitchFamily="34" charset="0"/>
                          <a:ea typeface="Calibri" panose="020F0502020204030204" pitchFamily="34" charset="0"/>
                          <a:cs typeface="Arial" panose="020B0604020202020204" pitchFamily="34" charset="0"/>
                        </a:rPr>
                        <a:t>37%</a:t>
                      </a:r>
                    </a:p>
                  </a:txBody>
                  <a:tcPr marL="120011" marR="120011"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5701983"/>
                  </a:ext>
                </a:extLst>
              </a:tr>
              <a:tr h="300027">
                <a:tc>
                  <a:txBody>
                    <a:bodyPr/>
                    <a:lstStyle/>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Arial" panose="020B0604020202020204" pitchFamily="34" charset="0"/>
                        </a:rPr>
                        <a:t>Non-member</a:t>
                      </a:r>
                    </a:p>
                  </a:txBody>
                  <a:tcPr marL="120011" marR="120011" marT="0" marB="0">
                    <a:lnL>
                      <a:noFill/>
                    </a:lnL>
                    <a:lnR>
                      <a:noFill/>
                    </a:lnR>
                    <a:lnT>
                      <a:noFill/>
                    </a:lnT>
                    <a:lnB>
                      <a:noFill/>
                    </a:lnB>
                  </a:tcPr>
                </a:tc>
                <a:tc>
                  <a:txBody>
                    <a:bodyPr/>
                    <a:lstStyle/>
                    <a:p>
                      <a:pPr marL="0" marR="0" algn="ctr">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Arial" panose="020B0604020202020204" pitchFamily="34" charset="0"/>
                        </a:rPr>
                        <a:t>14%</a:t>
                      </a:r>
                    </a:p>
                  </a:txBody>
                  <a:tcPr marL="120011" marR="120011" marT="0" marB="0">
                    <a:lnL>
                      <a:noFill/>
                    </a:lnL>
                    <a:lnR>
                      <a:noFill/>
                    </a:lnR>
                    <a:lnT>
                      <a:noFill/>
                    </a:lnT>
                    <a:lnB>
                      <a:noFill/>
                    </a:lnB>
                  </a:tcPr>
                </a:tc>
                <a:tc>
                  <a:txBody>
                    <a:bodyPr/>
                    <a:lstStyle/>
                    <a:p>
                      <a:pPr marL="0" marR="0" algn="ctr">
                        <a:lnSpc>
                          <a:spcPct val="107000"/>
                        </a:lnSpc>
                        <a:spcBef>
                          <a:spcPts val="0"/>
                        </a:spcBef>
                        <a:spcAft>
                          <a:spcPts val="0"/>
                        </a:spcAft>
                      </a:pPr>
                      <a:r>
                        <a:rPr lang="en-US" sz="1900">
                          <a:effectLst/>
                          <a:latin typeface="Calibri" panose="020F0502020204030204" pitchFamily="34" charset="0"/>
                          <a:ea typeface="Calibri" panose="020F0502020204030204" pitchFamily="34" charset="0"/>
                          <a:cs typeface="Arial" panose="020B0604020202020204" pitchFamily="34" charset="0"/>
                        </a:rPr>
                        <a:t>63%</a:t>
                      </a:r>
                    </a:p>
                  </a:txBody>
                  <a:tcPr marL="120011" marR="120011" marT="0" marB="0">
                    <a:lnL>
                      <a:noFill/>
                    </a:lnL>
                    <a:lnR>
                      <a:noFill/>
                    </a:lnR>
                    <a:lnT>
                      <a:noFill/>
                    </a:lnT>
                    <a:lnB>
                      <a:noFill/>
                    </a:lnB>
                  </a:tcPr>
                </a:tc>
                <a:extLst>
                  <a:ext uri="{0D108BD9-81ED-4DB2-BD59-A6C34878D82A}">
                    <a16:rowId xmlns:a16="http://schemas.microsoft.com/office/drawing/2014/main" val="124487138"/>
                  </a:ext>
                </a:extLst>
              </a:tr>
              <a:tr h="300027">
                <a:tc>
                  <a:txBody>
                    <a:bodyPr/>
                    <a:lstStyle/>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Arial" panose="020B0604020202020204" pitchFamily="34" charset="0"/>
                        </a:rPr>
                        <a:t>Total </a:t>
                      </a:r>
                    </a:p>
                  </a:txBody>
                  <a:tcPr marL="120011" marR="12001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900">
                          <a:effectLst/>
                          <a:latin typeface="Calibri" panose="020F0502020204030204" pitchFamily="34" charset="0"/>
                          <a:ea typeface="Calibri" panose="020F0502020204030204" pitchFamily="34" charset="0"/>
                          <a:cs typeface="Arial" panose="020B0604020202020204" pitchFamily="34" charset="0"/>
                        </a:rPr>
                        <a:t>100%</a:t>
                      </a:r>
                    </a:p>
                  </a:txBody>
                  <a:tcPr marL="120011" marR="12001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Arial" panose="020B0604020202020204" pitchFamily="34" charset="0"/>
                        </a:rPr>
                        <a:t>100%</a:t>
                      </a:r>
                    </a:p>
                  </a:txBody>
                  <a:tcPr marL="120011" marR="120011"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7215688"/>
                  </a:ext>
                </a:extLst>
              </a:tr>
            </a:tbl>
          </a:graphicData>
        </a:graphic>
      </p:graphicFrame>
      <p:sp>
        <p:nvSpPr>
          <p:cNvPr id="5" name="TextBox 4">
            <a:extLst>
              <a:ext uri="{FF2B5EF4-FFF2-40B4-BE49-F238E27FC236}">
                <a16:creationId xmlns:a16="http://schemas.microsoft.com/office/drawing/2014/main" id="{D355D9CB-7A13-4866-0B42-EAEE5D188FA4}"/>
              </a:ext>
            </a:extLst>
          </p:cNvPr>
          <p:cNvSpPr txBox="1"/>
          <p:nvPr/>
        </p:nvSpPr>
        <p:spPr>
          <a:xfrm>
            <a:off x="561051" y="5896708"/>
            <a:ext cx="9262887" cy="917880"/>
          </a:xfrm>
          <a:prstGeom prst="rect">
            <a:avLst/>
          </a:prstGeom>
          <a:noFill/>
        </p:spPr>
        <p:txBody>
          <a:bodyPr wrap="square" rtlCol="0">
            <a:spAutoFit/>
          </a:bodyPr>
          <a:lstStyle/>
          <a:p>
            <a:pPr marL="0" marR="0">
              <a:lnSpc>
                <a:spcPct val="107000"/>
              </a:lnSpc>
              <a:spcBef>
                <a:spcPts val="0"/>
              </a:spcBef>
              <a:spcAft>
                <a:spcPts val="800"/>
              </a:spcAft>
            </a:pPr>
            <a:r>
              <a:rPr lang="en-US" sz="1400" i="1" dirty="0">
                <a:effectLst/>
                <a:latin typeface="Calibri" panose="020F0502020204030204" pitchFamily="34" charset="0"/>
                <a:ea typeface="Calibri" panose="020F0502020204030204" pitchFamily="34" charset="0"/>
                <a:cs typeface="Arial" panose="020B0604020202020204" pitchFamily="34" charset="0"/>
              </a:rPr>
              <a:t>(Adapted from Cohen, Manion, &amp; Morrison, 2007, p. 529)</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Cohen, L., Manion, L., &amp; Morrison, K. (2002). Research methods in education. Routledge.</a:t>
            </a:r>
          </a:p>
          <a:p>
            <a:endParaRPr lang="en-US" dirty="0"/>
          </a:p>
        </p:txBody>
      </p:sp>
      <p:sp>
        <p:nvSpPr>
          <p:cNvPr id="6" name="TextBox 5">
            <a:extLst>
              <a:ext uri="{FF2B5EF4-FFF2-40B4-BE49-F238E27FC236}">
                <a16:creationId xmlns:a16="http://schemas.microsoft.com/office/drawing/2014/main" id="{66135316-326A-6021-D0DF-029B852B040A}"/>
              </a:ext>
            </a:extLst>
          </p:cNvPr>
          <p:cNvSpPr txBox="1"/>
          <p:nvPr/>
        </p:nvSpPr>
        <p:spPr>
          <a:xfrm>
            <a:off x="1635369" y="1908767"/>
            <a:ext cx="9718431" cy="1477328"/>
          </a:xfrm>
          <a:prstGeom prst="rect">
            <a:avLst/>
          </a:prstGeom>
          <a:noFill/>
        </p:spPr>
        <p:txBody>
          <a:bodyPr wrap="square" rtlCol="0">
            <a:spAutoFit/>
          </a:bodyPr>
          <a:lstStyle/>
          <a:p>
            <a:r>
              <a:rPr lang="en-US" sz="2400" dirty="0">
                <a:effectLst/>
                <a:latin typeface="Calibri" panose="020F0502020204030204" pitchFamily="34" charset="0"/>
                <a:ea typeface="Calibri" panose="020F0502020204030204" pitchFamily="34" charset="0"/>
                <a:cs typeface="Arial" panose="020B0604020202020204" pitchFamily="34" charset="0"/>
              </a:rPr>
              <a:t>Generally, correlations can be detected or noticed when summarizing and describing data. For example, the table below reports the percentage of public library members in relation to their social class. </a:t>
            </a:r>
          </a:p>
          <a:p>
            <a:endParaRPr lang="en-US" dirty="0"/>
          </a:p>
        </p:txBody>
      </p:sp>
      <p:pic>
        <p:nvPicPr>
          <p:cNvPr id="3" name="Picture 2">
            <a:extLst>
              <a:ext uri="{FF2B5EF4-FFF2-40B4-BE49-F238E27FC236}">
                <a16:creationId xmlns:a16="http://schemas.microsoft.com/office/drawing/2014/main" id="{7E9B23F2-835A-F21A-A3E8-D6392A9044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8793" y="168845"/>
            <a:ext cx="531853" cy="660683"/>
          </a:xfrm>
          <a:prstGeom prst="rect">
            <a:avLst/>
          </a:prstGeom>
        </p:spPr>
      </p:pic>
    </p:spTree>
    <p:extLst>
      <p:ext uri="{BB962C8B-B14F-4D97-AF65-F5344CB8AC3E}">
        <p14:creationId xmlns:p14="http://schemas.microsoft.com/office/powerpoint/2010/main" val="1333231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7A5BC-8AA3-DFEA-B0A3-E54AFA6CC29E}"/>
              </a:ext>
            </a:extLst>
          </p:cNvPr>
          <p:cNvSpPr>
            <a:spLocks noGrp="1"/>
          </p:cNvSpPr>
          <p:nvPr>
            <p:ph type="title"/>
          </p:nvPr>
        </p:nvSpPr>
        <p:spPr/>
        <p:txBody>
          <a:bodyPr/>
          <a:lstStyle/>
          <a:p>
            <a:r>
              <a:rPr lang="en-US" b="1" dirty="0"/>
              <a:t>Detecting a correlation in descriptive statistics</a:t>
            </a:r>
          </a:p>
        </p:txBody>
      </p:sp>
      <p:graphicFrame>
        <p:nvGraphicFramePr>
          <p:cNvPr id="4" name="Content Placeholder 3">
            <a:extLst>
              <a:ext uri="{FF2B5EF4-FFF2-40B4-BE49-F238E27FC236}">
                <a16:creationId xmlns:a16="http://schemas.microsoft.com/office/drawing/2014/main" id="{A7BB72B4-0CC4-63A5-DA25-CADA59E9EC8D}"/>
              </a:ext>
            </a:extLst>
          </p:cNvPr>
          <p:cNvGraphicFramePr>
            <a:graphicFrameLocks noGrp="1"/>
          </p:cNvGraphicFramePr>
          <p:nvPr>
            <p:ph idx="1"/>
            <p:extLst>
              <p:ext uri="{D42A27DB-BD31-4B8C-83A1-F6EECF244321}">
                <p14:modId xmlns:p14="http://schemas.microsoft.com/office/powerpoint/2010/main" val="2517454914"/>
              </p:ext>
            </p:extLst>
          </p:nvPr>
        </p:nvGraphicFramePr>
        <p:xfrm>
          <a:off x="561051" y="3604175"/>
          <a:ext cx="11069897" cy="2112464"/>
        </p:xfrm>
        <a:graphic>
          <a:graphicData uri="http://schemas.openxmlformats.org/drawingml/2006/table">
            <a:tbl>
              <a:tblPr firstRow="1" firstCol="1" bandRow="1"/>
              <a:tblGrid>
                <a:gridCol w="3689225">
                  <a:extLst>
                    <a:ext uri="{9D8B030D-6E8A-4147-A177-3AD203B41FA5}">
                      <a16:colId xmlns:a16="http://schemas.microsoft.com/office/drawing/2014/main" val="2099790211"/>
                    </a:ext>
                  </a:extLst>
                </a:gridCol>
                <a:gridCol w="3690336">
                  <a:extLst>
                    <a:ext uri="{9D8B030D-6E8A-4147-A177-3AD203B41FA5}">
                      <a16:colId xmlns:a16="http://schemas.microsoft.com/office/drawing/2014/main" val="1350299825"/>
                    </a:ext>
                  </a:extLst>
                </a:gridCol>
                <a:gridCol w="3690336">
                  <a:extLst>
                    <a:ext uri="{9D8B030D-6E8A-4147-A177-3AD203B41FA5}">
                      <a16:colId xmlns:a16="http://schemas.microsoft.com/office/drawing/2014/main" val="3437368709"/>
                    </a:ext>
                  </a:extLst>
                </a:gridCol>
              </a:tblGrid>
              <a:tr h="300027">
                <a:tc gridSpan="3">
                  <a:txBody>
                    <a:bodyPr/>
                    <a:lstStyle/>
                    <a:p>
                      <a:pPr marL="0" marR="0">
                        <a:lnSpc>
                          <a:spcPct val="107000"/>
                        </a:lnSpc>
                        <a:spcBef>
                          <a:spcPts val="0"/>
                        </a:spcBef>
                        <a:spcAft>
                          <a:spcPts val="0"/>
                        </a:spcAft>
                      </a:pPr>
                      <a:r>
                        <a:rPr lang="en-US" sz="1900">
                          <a:effectLst/>
                          <a:latin typeface="Calibri" panose="020F0502020204030204" pitchFamily="34" charset="0"/>
                          <a:ea typeface="Calibri" panose="020F0502020204030204" pitchFamily="34" charset="0"/>
                          <a:cs typeface="Arial" panose="020B0604020202020204" pitchFamily="34" charset="0"/>
                        </a:rPr>
                        <a:t>Percentage of public library members by their social class origin</a:t>
                      </a:r>
                    </a:p>
                  </a:txBody>
                  <a:tcPr marL="160015" marR="160015" marT="80007" marB="80007">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95858087"/>
                  </a:ext>
                </a:extLst>
              </a:tr>
              <a:tr h="300027">
                <a:tc>
                  <a:txBody>
                    <a:bodyPr/>
                    <a:lstStyle/>
                    <a:p>
                      <a:pPr marL="0" marR="0">
                        <a:lnSpc>
                          <a:spcPct val="107000"/>
                        </a:lnSpc>
                        <a:spcBef>
                          <a:spcPts val="0"/>
                        </a:spcBef>
                        <a:spcAft>
                          <a:spcPts val="0"/>
                        </a:spcAft>
                      </a:pPr>
                      <a:r>
                        <a:rPr lang="en-US" sz="1900" b="1">
                          <a:effectLst/>
                          <a:latin typeface="Calibri" panose="020F0502020204030204" pitchFamily="34" charset="0"/>
                          <a:ea typeface="Calibri" panose="020F0502020204030204" pitchFamily="34" charset="0"/>
                          <a:cs typeface="Arial" panose="020B0604020202020204" pitchFamily="34" charset="0"/>
                        </a:rPr>
                        <a:t>PUBLIC LIBRARY MEMBERSHIP</a:t>
                      </a:r>
                      <a:endParaRPr lang="en-US" sz="1900">
                        <a:effectLst/>
                        <a:latin typeface="Calibri" panose="020F0502020204030204" pitchFamily="34" charset="0"/>
                        <a:ea typeface="Calibri" panose="020F0502020204030204" pitchFamily="34" charset="0"/>
                        <a:cs typeface="Arial" panose="020B0604020202020204" pitchFamily="34" charset="0"/>
                      </a:endParaRPr>
                    </a:p>
                  </a:txBody>
                  <a:tcPr marL="120011" marR="120011"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07000"/>
                        </a:lnSpc>
                        <a:spcBef>
                          <a:spcPts val="0"/>
                        </a:spcBef>
                        <a:spcAft>
                          <a:spcPts val="0"/>
                        </a:spcAft>
                      </a:pPr>
                      <a:r>
                        <a:rPr lang="en-US" sz="1900" b="1">
                          <a:effectLst/>
                          <a:latin typeface="Calibri" panose="020F0502020204030204" pitchFamily="34" charset="0"/>
                          <a:ea typeface="Calibri" panose="020F0502020204030204" pitchFamily="34" charset="0"/>
                          <a:cs typeface="Arial" panose="020B0604020202020204" pitchFamily="34" charset="0"/>
                        </a:rPr>
                        <a:t>SOCIAL CLASS STATUS</a:t>
                      </a:r>
                      <a:endParaRPr lang="en-US" sz="1900">
                        <a:effectLst/>
                        <a:latin typeface="Calibri" panose="020F0502020204030204" pitchFamily="34" charset="0"/>
                        <a:ea typeface="Calibri" panose="020F0502020204030204" pitchFamily="34" charset="0"/>
                        <a:cs typeface="Arial" panose="020B0604020202020204" pitchFamily="34" charset="0"/>
                      </a:endParaRPr>
                    </a:p>
                  </a:txBody>
                  <a:tcPr marL="160015" marR="160015" marT="80007" marB="80007">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3311922894"/>
                  </a:ext>
                </a:extLst>
              </a:tr>
              <a:tr h="300027">
                <a:tc>
                  <a:txBody>
                    <a:bodyPr/>
                    <a:lstStyle/>
                    <a:p>
                      <a:pPr marL="0" marR="0">
                        <a:lnSpc>
                          <a:spcPct val="107000"/>
                        </a:lnSpc>
                        <a:spcBef>
                          <a:spcPts val="0"/>
                        </a:spcBef>
                        <a:spcAft>
                          <a:spcPts val="0"/>
                        </a:spcAft>
                      </a:pPr>
                      <a:r>
                        <a:rPr lang="en-US" sz="1900" b="1">
                          <a:effectLst/>
                          <a:latin typeface="Calibri" panose="020F0502020204030204" pitchFamily="34" charset="0"/>
                          <a:ea typeface="Calibri" panose="020F0502020204030204" pitchFamily="34" charset="0"/>
                          <a:cs typeface="Arial" panose="020B0604020202020204" pitchFamily="34" charset="0"/>
                        </a:rPr>
                        <a:t> </a:t>
                      </a:r>
                      <a:endParaRPr lang="en-US" sz="1900">
                        <a:effectLst/>
                        <a:latin typeface="Calibri" panose="020F0502020204030204" pitchFamily="34" charset="0"/>
                        <a:ea typeface="Calibri" panose="020F0502020204030204" pitchFamily="34" charset="0"/>
                        <a:cs typeface="Arial" panose="020B0604020202020204" pitchFamily="34" charset="0"/>
                      </a:endParaRPr>
                    </a:p>
                  </a:txBody>
                  <a:tcPr marL="120011" marR="12001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900" b="1" i="1" dirty="0">
                          <a:solidFill>
                            <a:srgbClr val="FF0000"/>
                          </a:solidFill>
                          <a:effectLst/>
                          <a:latin typeface="Calibri" panose="020F0502020204030204" pitchFamily="34" charset="0"/>
                          <a:ea typeface="Calibri" panose="020F0502020204030204" pitchFamily="34" charset="0"/>
                          <a:cs typeface="Arial" panose="020B0604020202020204" pitchFamily="34" charset="0"/>
                        </a:rPr>
                        <a:t>Middle class</a:t>
                      </a:r>
                      <a:endParaRPr lang="en-US" sz="19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120011" marR="12001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900" b="1" i="1">
                          <a:effectLst/>
                          <a:latin typeface="Calibri" panose="020F0502020204030204" pitchFamily="34" charset="0"/>
                          <a:ea typeface="Calibri" panose="020F0502020204030204" pitchFamily="34" charset="0"/>
                          <a:cs typeface="Arial" panose="020B0604020202020204" pitchFamily="34" charset="0"/>
                        </a:rPr>
                        <a:t>Working class</a:t>
                      </a:r>
                      <a:endParaRPr lang="en-US" sz="1900">
                        <a:effectLst/>
                        <a:latin typeface="Calibri" panose="020F0502020204030204" pitchFamily="34" charset="0"/>
                        <a:ea typeface="Calibri" panose="020F0502020204030204" pitchFamily="34" charset="0"/>
                        <a:cs typeface="Arial" panose="020B0604020202020204" pitchFamily="34" charset="0"/>
                      </a:endParaRPr>
                    </a:p>
                  </a:txBody>
                  <a:tcPr marL="120011" marR="120011"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2887473"/>
                  </a:ext>
                </a:extLst>
              </a:tr>
              <a:tr h="300027">
                <a:tc>
                  <a:txBody>
                    <a:bodyPr/>
                    <a:lstStyle/>
                    <a:p>
                      <a:pPr marL="0" marR="0">
                        <a:lnSpc>
                          <a:spcPct val="107000"/>
                        </a:lnSpc>
                        <a:spcBef>
                          <a:spcPts val="0"/>
                        </a:spcBef>
                        <a:spcAft>
                          <a:spcPts val="0"/>
                        </a:spcAft>
                      </a:pPr>
                      <a:r>
                        <a:rPr lang="en-US" sz="19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Member</a:t>
                      </a:r>
                    </a:p>
                  </a:txBody>
                  <a:tcPr marL="120011" marR="12001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9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86%</a:t>
                      </a:r>
                    </a:p>
                  </a:txBody>
                  <a:tcPr marL="120011" marR="12001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900">
                          <a:effectLst/>
                          <a:latin typeface="Calibri" panose="020F0502020204030204" pitchFamily="34" charset="0"/>
                          <a:ea typeface="Calibri" panose="020F0502020204030204" pitchFamily="34" charset="0"/>
                          <a:cs typeface="Arial" panose="020B0604020202020204" pitchFamily="34" charset="0"/>
                        </a:rPr>
                        <a:t>37%</a:t>
                      </a:r>
                    </a:p>
                  </a:txBody>
                  <a:tcPr marL="120011" marR="120011"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5701983"/>
                  </a:ext>
                </a:extLst>
              </a:tr>
              <a:tr h="300027">
                <a:tc>
                  <a:txBody>
                    <a:bodyPr/>
                    <a:lstStyle/>
                    <a:p>
                      <a:pPr marL="0" marR="0">
                        <a:lnSpc>
                          <a:spcPct val="107000"/>
                        </a:lnSpc>
                        <a:spcBef>
                          <a:spcPts val="0"/>
                        </a:spcBef>
                        <a:spcAft>
                          <a:spcPts val="0"/>
                        </a:spcAft>
                      </a:pPr>
                      <a:r>
                        <a:rPr lang="en-US" sz="1900">
                          <a:effectLst/>
                          <a:latin typeface="Calibri" panose="020F0502020204030204" pitchFamily="34" charset="0"/>
                          <a:ea typeface="Calibri" panose="020F0502020204030204" pitchFamily="34" charset="0"/>
                          <a:cs typeface="Arial" panose="020B0604020202020204" pitchFamily="34" charset="0"/>
                        </a:rPr>
                        <a:t>Non-member</a:t>
                      </a:r>
                    </a:p>
                  </a:txBody>
                  <a:tcPr marL="120011" marR="120011" marT="0" marB="0">
                    <a:lnL>
                      <a:noFill/>
                    </a:lnL>
                    <a:lnR>
                      <a:noFill/>
                    </a:lnR>
                    <a:lnT>
                      <a:noFill/>
                    </a:lnT>
                    <a:lnB>
                      <a:noFill/>
                    </a:lnB>
                  </a:tcPr>
                </a:tc>
                <a:tc>
                  <a:txBody>
                    <a:bodyPr/>
                    <a:lstStyle/>
                    <a:p>
                      <a:pPr marL="0" marR="0" algn="ctr">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Arial" panose="020B0604020202020204" pitchFamily="34" charset="0"/>
                        </a:rPr>
                        <a:t>14%</a:t>
                      </a:r>
                    </a:p>
                  </a:txBody>
                  <a:tcPr marL="120011" marR="120011" marT="0" marB="0">
                    <a:lnL>
                      <a:noFill/>
                    </a:lnL>
                    <a:lnR>
                      <a:noFill/>
                    </a:lnR>
                    <a:lnT>
                      <a:noFill/>
                    </a:lnT>
                    <a:lnB>
                      <a:noFill/>
                    </a:lnB>
                  </a:tcPr>
                </a:tc>
                <a:tc>
                  <a:txBody>
                    <a:bodyPr/>
                    <a:lstStyle/>
                    <a:p>
                      <a:pPr marL="0" marR="0" algn="ctr">
                        <a:lnSpc>
                          <a:spcPct val="107000"/>
                        </a:lnSpc>
                        <a:spcBef>
                          <a:spcPts val="0"/>
                        </a:spcBef>
                        <a:spcAft>
                          <a:spcPts val="0"/>
                        </a:spcAft>
                      </a:pPr>
                      <a:r>
                        <a:rPr lang="en-US" sz="19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63%</a:t>
                      </a:r>
                    </a:p>
                  </a:txBody>
                  <a:tcPr marL="120011" marR="120011" marT="0" marB="0">
                    <a:lnL>
                      <a:noFill/>
                    </a:lnL>
                    <a:lnR>
                      <a:noFill/>
                    </a:lnR>
                    <a:lnT>
                      <a:noFill/>
                    </a:lnT>
                    <a:lnB>
                      <a:noFill/>
                    </a:lnB>
                  </a:tcPr>
                </a:tc>
                <a:extLst>
                  <a:ext uri="{0D108BD9-81ED-4DB2-BD59-A6C34878D82A}">
                    <a16:rowId xmlns:a16="http://schemas.microsoft.com/office/drawing/2014/main" val="124487138"/>
                  </a:ext>
                </a:extLst>
              </a:tr>
              <a:tr h="300027">
                <a:tc>
                  <a:txBody>
                    <a:bodyPr/>
                    <a:lstStyle/>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Arial" panose="020B0604020202020204" pitchFamily="34" charset="0"/>
                        </a:rPr>
                        <a:t>Total </a:t>
                      </a:r>
                    </a:p>
                  </a:txBody>
                  <a:tcPr marL="120011" marR="12001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900">
                          <a:effectLst/>
                          <a:latin typeface="Calibri" panose="020F0502020204030204" pitchFamily="34" charset="0"/>
                          <a:ea typeface="Calibri" panose="020F0502020204030204" pitchFamily="34" charset="0"/>
                          <a:cs typeface="Arial" panose="020B0604020202020204" pitchFamily="34" charset="0"/>
                        </a:rPr>
                        <a:t>100%</a:t>
                      </a:r>
                    </a:p>
                  </a:txBody>
                  <a:tcPr marL="120011" marR="12001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Arial" panose="020B0604020202020204" pitchFamily="34" charset="0"/>
                        </a:rPr>
                        <a:t>100%</a:t>
                      </a:r>
                    </a:p>
                  </a:txBody>
                  <a:tcPr marL="120011" marR="120011"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7215688"/>
                  </a:ext>
                </a:extLst>
              </a:tr>
            </a:tbl>
          </a:graphicData>
        </a:graphic>
      </p:graphicFrame>
      <p:sp>
        <p:nvSpPr>
          <p:cNvPr id="3" name="TextBox 2">
            <a:extLst>
              <a:ext uri="{FF2B5EF4-FFF2-40B4-BE49-F238E27FC236}">
                <a16:creationId xmlns:a16="http://schemas.microsoft.com/office/drawing/2014/main" id="{EE971DBF-DBCE-F259-C6B6-259CBA152313}"/>
              </a:ext>
            </a:extLst>
          </p:cNvPr>
          <p:cNvSpPr txBox="1"/>
          <p:nvPr/>
        </p:nvSpPr>
        <p:spPr>
          <a:xfrm>
            <a:off x="561051" y="5896708"/>
            <a:ext cx="9262887" cy="917880"/>
          </a:xfrm>
          <a:prstGeom prst="rect">
            <a:avLst/>
          </a:prstGeom>
          <a:noFill/>
        </p:spPr>
        <p:txBody>
          <a:bodyPr wrap="square" rtlCol="0">
            <a:spAutoFit/>
          </a:bodyPr>
          <a:lstStyle/>
          <a:p>
            <a:pPr marL="0" marR="0">
              <a:lnSpc>
                <a:spcPct val="107000"/>
              </a:lnSpc>
              <a:spcBef>
                <a:spcPts val="0"/>
              </a:spcBef>
              <a:spcAft>
                <a:spcPts val="800"/>
              </a:spcAft>
            </a:pPr>
            <a:r>
              <a:rPr lang="en-US" sz="1400" i="1" dirty="0">
                <a:effectLst/>
                <a:latin typeface="Calibri" panose="020F0502020204030204" pitchFamily="34" charset="0"/>
                <a:ea typeface="Calibri" panose="020F0502020204030204" pitchFamily="34" charset="0"/>
                <a:cs typeface="Arial" panose="020B0604020202020204" pitchFamily="34" charset="0"/>
              </a:rPr>
              <a:t>(Adapted from Cohen, Manion, &amp; Morrison, 2007, p. 529)</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Cohen, L., Manion, L., &amp; Morrison, K. (2002). Research methods in education. Routledge.</a:t>
            </a:r>
          </a:p>
          <a:p>
            <a:endParaRPr lang="en-US" dirty="0"/>
          </a:p>
        </p:txBody>
      </p:sp>
      <p:sp>
        <p:nvSpPr>
          <p:cNvPr id="5" name="TextBox 4">
            <a:extLst>
              <a:ext uri="{FF2B5EF4-FFF2-40B4-BE49-F238E27FC236}">
                <a16:creationId xmlns:a16="http://schemas.microsoft.com/office/drawing/2014/main" id="{767AC3BA-CD43-FB50-3464-05B653E5EE80}"/>
              </a:ext>
            </a:extLst>
          </p:cNvPr>
          <p:cNvSpPr txBox="1"/>
          <p:nvPr/>
        </p:nvSpPr>
        <p:spPr>
          <a:xfrm>
            <a:off x="1635369" y="1908767"/>
            <a:ext cx="9718431" cy="1477328"/>
          </a:xfrm>
          <a:prstGeom prst="rect">
            <a:avLst/>
          </a:prstGeom>
          <a:noFill/>
        </p:spPr>
        <p:txBody>
          <a:bodyPr wrap="square" rtlCol="0">
            <a:spAutoFit/>
          </a:bodyPr>
          <a:lstStyle/>
          <a:p>
            <a:r>
              <a:rPr lang="en-US" sz="2400" dirty="0">
                <a:effectLst/>
                <a:latin typeface="Calibri" panose="020F0502020204030204" pitchFamily="34" charset="0"/>
                <a:ea typeface="Calibri" panose="020F0502020204030204" pitchFamily="34" charset="0"/>
                <a:cs typeface="Arial" panose="020B0604020202020204" pitchFamily="34" charset="0"/>
              </a:rPr>
              <a:t>Generally, correlations can be detected or noticed when summarizing and describing data. For example, the table below reports the percentage of public library members in relation to their social class. </a:t>
            </a:r>
          </a:p>
          <a:p>
            <a:endParaRPr lang="en-US" dirty="0"/>
          </a:p>
        </p:txBody>
      </p:sp>
      <p:pic>
        <p:nvPicPr>
          <p:cNvPr id="6" name="Picture 5">
            <a:extLst>
              <a:ext uri="{FF2B5EF4-FFF2-40B4-BE49-F238E27FC236}">
                <a16:creationId xmlns:a16="http://schemas.microsoft.com/office/drawing/2014/main" id="{850FB442-D84D-3914-EBDF-855682782F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8793" y="168845"/>
            <a:ext cx="531853" cy="660683"/>
          </a:xfrm>
          <a:prstGeom prst="rect">
            <a:avLst/>
          </a:prstGeom>
        </p:spPr>
      </p:pic>
    </p:spTree>
    <p:extLst>
      <p:ext uri="{BB962C8B-B14F-4D97-AF65-F5344CB8AC3E}">
        <p14:creationId xmlns:p14="http://schemas.microsoft.com/office/powerpoint/2010/main" val="2862814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7A5BC-8AA3-DFEA-B0A3-E54AFA6CC29E}"/>
              </a:ext>
            </a:extLst>
          </p:cNvPr>
          <p:cNvSpPr>
            <a:spLocks noGrp="1"/>
          </p:cNvSpPr>
          <p:nvPr>
            <p:ph type="title"/>
          </p:nvPr>
        </p:nvSpPr>
        <p:spPr/>
        <p:txBody>
          <a:bodyPr/>
          <a:lstStyle/>
          <a:p>
            <a:r>
              <a:rPr lang="en-US" b="1" dirty="0"/>
              <a:t>Detecting a correlation in descriptive statistics</a:t>
            </a:r>
          </a:p>
        </p:txBody>
      </p:sp>
      <p:graphicFrame>
        <p:nvGraphicFramePr>
          <p:cNvPr id="4" name="Content Placeholder 3">
            <a:extLst>
              <a:ext uri="{FF2B5EF4-FFF2-40B4-BE49-F238E27FC236}">
                <a16:creationId xmlns:a16="http://schemas.microsoft.com/office/drawing/2014/main" id="{A7BB72B4-0CC4-63A5-DA25-CADA59E9EC8D}"/>
              </a:ext>
            </a:extLst>
          </p:cNvPr>
          <p:cNvGraphicFramePr>
            <a:graphicFrameLocks noGrp="1"/>
          </p:cNvGraphicFramePr>
          <p:nvPr>
            <p:ph idx="1"/>
            <p:extLst>
              <p:ext uri="{D42A27DB-BD31-4B8C-83A1-F6EECF244321}">
                <p14:modId xmlns:p14="http://schemas.microsoft.com/office/powerpoint/2010/main" val="1860942397"/>
              </p:ext>
            </p:extLst>
          </p:nvPr>
        </p:nvGraphicFramePr>
        <p:xfrm>
          <a:off x="561051" y="3604175"/>
          <a:ext cx="11069897" cy="2112464"/>
        </p:xfrm>
        <a:graphic>
          <a:graphicData uri="http://schemas.openxmlformats.org/drawingml/2006/table">
            <a:tbl>
              <a:tblPr firstRow="1" firstCol="1" bandRow="1"/>
              <a:tblGrid>
                <a:gridCol w="3689225">
                  <a:extLst>
                    <a:ext uri="{9D8B030D-6E8A-4147-A177-3AD203B41FA5}">
                      <a16:colId xmlns:a16="http://schemas.microsoft.com/office/drawing/2014/main" val="2099790211"/>
                    </a:ext>
                  </a:extLst>
                </a:gridCol>
                <a:gridCol w="3690336">
                  <a:extLst>
                    <a:ext uri="{9D8B030D-6E8A-4147-A177-3AD203B41FA5}">
                      <a16:colId xmlns:a16="http://schemas.microsoft.com/office/drawing/2014/main" val="1350299825"/>
                    </a:ext>
                  </a:extLst>
                </a:gridCol>
                <a:gridCol w="3690336">
                  <a:extLst>
                    <a:ext uri="{9D8B030D-6E8A-4147-A177-3AD203B41FA5}">
                      <a16:colId xmlns:a16="http://schemas.microsoft.com/office/drawing/2014/main" val="3437368709"/>
                    </a:ext>
                  </a:extLst>
                </a:gridCol>
              </a:tblGrid>
              <a:tr h="300027">
                <a:tc gridSpan="3">
                  <a:txBody>
                    <a:bodyPr/>
                    <a:lstStyle/>
                    <a:p>
                      <a:pPr marL="0" marR="0">
                        <a:lnSpc>
                          <a:spcPct val="107000"/>
                        </a:lnSpc>
                        <a:spcBef>
                          <a:spcPts val="0"/>
                        </a:spcBef>
                        <a:spcAft>
                          <a:spcPts val="0"/>
                        </a:spcAft>
                      </a:pPr>
                      <a:r>
                        <a:rPr lang="en-US" sz="1900">
                          <a:effectLst/>
                          <a:latin typeface="Calibri" panose="020F0502020204030204" pitchFamily="34" charset="0"/>
                          <a:ea typeface="Calibri" panose="020F0502020204030204" pitchFamily="34" charset="0"/>
                          <a:cs typeface="Arial" panose="020B0604020202020204" pitchFamily="34" charset="0"/>
                        </a:rPr>
                        <a:t>Percentage of public library members by their social class origin</a:t>
                      </a:r>
                    </a:p>
                  </a:txBody>
                  <a:tcPr marL="160015" marR="160015" marT="80007" marB="80007">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95858087"/>
                  </a:ext>
                </a:extLst>
              </a:tr>
              <a:tr h="300027">
                <a:tc>
                  <a:txBody>
                    <a:bodyPr/>
                    <a:lstStyle/>
                    <a:p>
                      <a:pPr marL="0" marR="0">
                        <a:lnSpc>
                          <a:spcPct val="107000"/>
                        </a:lnSpc>
                        <a:spcBef>
                          <a:spcPts val="0"/>
                        </a:spcBef>
                        <a:spcAft>
                          <a:spcPts val="0"/>
                        </a:spcAft>
                      </a:pPr>
                      <a:r>
                        <a:rPr lang="en-US" sz="1900" b="1">
                          <a:effectLst/>
                          <a:latin typeface="Calibri" panose="020F0502020204030204" pitchFamily="34" charset="0"/>
                          <a:ea typeface="Calibri" panose="020F0502020204030204" pitchFamily="34" charset="0"/>
                          <a:cs typeface="Arial" panose="020B0604020202020204" pitchFamily="34" charset="0"/>
                        </a:rPr>
                        <a:t>PUBLIC LIBRARY MEMBERSHIP</a:t>
                      </a:r>
                      <a:endParaRPr lang="en-US" sz="1900">
                        <a:effectLst/>
                        <a:latin typeface="Calibri" panose="020F0502020204030204" pitchFamily="34" charset="0"/>
                        <a:ea typeface="Calibri" panose="020F0502020204030204" pitchFamily="34" charset="0"/>
                        <a:cs typeface="Arial" panose="020B0604020202020204" pitchFamily="34" charset="0"/>
                      </a:endParaRPr>
                    </a:p>
                  </a:txBody>
                  <a:tcPr marL="120011" marR="120011"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07000"/>
                        </a:lnSpc>
                        <a:spcBef>
                          <a:spcPts val="0"/>
                        </a:spcBef>
                        <a:spcAft>
                          <a:spcPts val="0"/>
                        </a:spcAft>
                      </a:pPr>
                      <a:r>
                        <a:rPr lang="en-US" sz="1900" b="1">
                          <a:effectLst/>
                          <a:latin typeface="Calibri" panose="020F0502020204030204" pitchFamily="34" charset="0"/>
                          <a:ea typeface="Calibri" panose="020F0502020204030204" pitchFamily="34" charset="0"/>
                          <a:cs typeface="Arial" panose="020B0604020202020204" pitchFamily="34" charset="0"/>
                        </a:rPr>
                        <a:t>SOCIAL CLASS STATUS</a:t>
                      </a:r>
                      <a:endParaRPr lang="en-US" sz="1900">
                        <a:effectLst/>
                        <a:latin typeface="Calibri" panose="020F0502020204030204" pitchFamily="34" charset="0"/>
                        <a:ea typeface="Calibri" panose="020F0502020204030204" pitchFamily="34" charset="0"/>
                        <a:cs typeface="Arial" panose="020B0604020202020204" pitchFamily="34" charset="0"/>
                      </a:endParaRPr>
                    </a:p>
                  </a:txBody>
                  <a:tcPr marL="160015" marR="160015" marT="80007" marB="80007">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3311922894"/>
                  </a:ext>
                </a:extLst>
              </a:tr>
              <a:tr h="300027">
                <a:tc>
                  <a:txBody>
                    <a:bodyPr/>
                    <a:lstStyle/>
                    <a:p>
                      <a:pPr marL="0" marR="0">
                        <a:lnSpc>
                          <a:spcPct val="107000"/>
                        </a:lnSpc>
                        <a:spcBef>
                          <a:spcPts val="0"/>
                        </a:spcBef>
                        <a:spcAft>
                          <a:spcPts val="0"/>
                        </a:spcAft>
                      </a:pPr>
                      <a:r>
                        <a:rPr lang="en-US" sz="1900" b="1">
                          <a:effectLst/>
                          <a:latin typeface="Calibri" panose="020F0502020204030204" pitchFamily="34" charset="0"/>
                          <a:ea typeface="Calibri" panose="020F0502020204030204" pitchFamily="34" charset="0"/>
                          <a:cs typeface="Arial" panose="020B0604020202020204" pitchFamily="34" charset="0"/>
                        </a:rPr>
                        <a:t> </a:t>
                      </a:r>
                      <a:endParaRPr lang="en-US" sz="1900">
                        <a:effectLst/>
                        <a:latin typeface="Calibri" panose="020F0502020204030204" pitchFamily="34" charset="0"/>
                        <a:ea typeface="Calibri" panose="020F0502020204030204" pitchFamily="34" charset="0"/>
                        <a:cs typeface="Arial" panose="020B0604020202020204" pitchFamily="34" charset="0"/>
                      </a:endParaRPr>
                    </a:p>
                  </a:txBody>
                  <a:tcPr marL="120011" marR="12001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900" b="1" i="1" dirty="0">
                          <a:solidFill>
                            <a:srgbClr val="FF0000"/>
                          </a:solidFill>
                          <a:effectLst/>
                          <a:latin typeface="Calibri" panose="020F0502020204030204" pitchFamily="34" charset="0"/>
                          <a:ea typeface="Calibri" panose="020F0502020204030204" pitchFamily="34" charset="0"/>
                          <a:cs typeface="Arial" panose="020B0604020202020204" pitchFamily="34" charset="0"/>
                        </a:rPr>
                        <a:t>Middle class</a:t>
                      </a:r>
                      <a:endParaRPr lang="en-US" sz="19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120011" marR="12001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900" b="1" i="1" dirty="0">
                          <a:solidFill>
                            <a:srgbClr val="FF0000"/>
                          </a:solidFill>
                          <a:effectLst/>
                          <a:latin typeface="Calibri" panose="020F0502020204030204" pitchFamily="34" charset="0"/>
                          <a:ea typeface="Calibri" panose="020F0502020204030204" pitchFamily="34" charset="0"/>
                          <a:cs typeface="Arial" panose="020B0604020202020204" pitchFamily="34" charset="0"/>
                        </a:rPr>
                        <a:t>Working class</a:t>
                      </a:r>
                      <a:endParaRPr lang="en-US" sz="19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120011" marR="120011"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2887473"/>
                  </a:ext>
                </a:extLst>
              </a:tr>
              <a:tr h="300027">
                <a:tc>
                  <a:txBody>
                    <a:bodyPr/>
                    <a:lstStyle/>
                    <a:p>
                      <a:pPr marL="0" marR="0">
                        <a:lnSpc>
                          <a:spcPct val="107000"/>
                        </a:lnSpc>
                        <a:spcBef>
                          <a:spcPts val="0"/>
                        </a:spcBef>
                        <a:spcAft>
                          <a:spcPts val="0"/>
                        </a:spcAft>
                      </a:pPr>
                      <a:r>
                        <a:rPr lang="en-US" sz="19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Member</a:t>
                      </a:r>
                    </a:p>
                  </a:txBody>
                  <a:tcPr marL="120011" marR="12001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9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86%</a:t>
                      </a:r>
                    </a:p>
                  </a:txBody>
                  <a:tcPr marL="120011" marR="12001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Arial" panose="020B0604020202020204" pitchFamily="34" charset="0"/>
                        </a:rPr>
                        <a:t>37%</a:t>
                      </a:r>
                    </a:p>
                  </a:txBody>
                  <a:tcPr marL="120011" marR="120011"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5701983"/>
                  </a:ext>
                </a:extLst>
              </a:tr>
              <a:tr h="300027">
                <a:tc>
                  <a:txBody>
                    <a:bodyPr/>
                    <a:lstStyle/>
                    <a:p>
                      <a:pPr marL="0" marR="0">
                        <a:lnSpc>
                          <a:spcPct val="107000"/>
                        </a:lnSpc>
                        <a:spcBef>
                          <a:spcPts val="0"/>
                        </a:spcBef>
                        <a:spcAft>
                          <a:spcPts val="0"/>
                        </a:spcAft>
                      </a:pPr>
                      <a:r>
                        <a:rPr lang="en-US" sz="1900">
                          <a:effectLst/>
                          <a:latin typeface="Calibri" panose="020F0502020204030204" pitchFamily="34" charset="0"/>
                          <a:ea typeface="Calibri" panose="020F0502020204030204" pitchFamily="34" charset="0"/>
                          <a:cs typeface="Arial" panose="020B0604020202020204" pitchFamily="34" charset="0"/>
                        </a:rPr>
                        <a:t>Non-member</a:t>
                      </a:r>
                    </a:p>
                  </a:txBody>
                  <a:tcPr marL="120011" marR="120011" marT="0" marB="0">
                    <a:lnL>
                      <a:noFill/>
                    </a:lnL>
                    <a:lnR>
                      <a:noFill/>
                    </a:lnR>
                    <a:lnT>
                      <a:noFill/>
                    </a:lnT>
                    <a:lnB>
                      <a:noFill/>
                    </a:lnB>
                  </a:tcPr>
                </a:tc>
                <a:tc>
                  <a:txBody>
                    <a:bodyPr/>
                    <a:lstStyle/>
                    <a:p>
                      <a:pPr marL="0" marR="0" algn="ctr">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Arial" panose="020B0604020202020204" pitchFamily="34" charset="0"/>
                        </a:rPr>
                        <a:t>14%</a:t>
                      </a:r>
                    </a:p>
                  </a:txBody>
                  <a:tcPr marL="120011" marR="120011" marT="0" marB="0">
                    <a:lnL>
                      <a:noFill/>
                    </a:lnL>
                    <a:lnR>
                      <a:noFill/>
                    </a:lnR>
                    <a:lnT>
                      <a:noFill/>
                    </a:lnT>
                    <a:lnB>
                      <a:noFill/>
                    </a:lnB>
                  </a:tcPr>
                </a:tc>
                <a:tc>
                  <a:txBody>
                    <a:bodyPr/>
                    <a:lstStyle/>
                    <a:p>
                      <a:pPr marL="0" marR="0" algn="ctr">
                        <a:lnSpc>
                          <a:spcPct val="107000"/>
                        </a:lnSpc>
                        <a:spcBef>
                          <a:spcPts val="0"/>
                        </a:spcBef>
                        <a:spcAft>
                          <a:spcPts val="0"/>
                        </a:spcAft>
                      </a:pPr>
                      <a:r>
                        <a:rPr lang="en-US" sz="19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63%</a:t>
                      </a:r>
                    </a:p>
                  </a:txBody>
                  <a:tcPr marL="120011" marR="120011" marT="0" marB="0">
                    <a:lnL>
                      <a:noFill/>
                    </a:lnL>
                    <a:lnR>
                      <a:noFill/>
                    </a:lnR>
                    <a:lnT>
                      <a:noFill/>
                    </a:lnT>
                    <a:lnB>
                      <a:noFill/>
                    </a:lnB>
                  </a:tcPr>
                </a:tc>
                <a:extLst>
                  <a:ext uri="{0D108BD9-81ED-4DB2-BD59-A6C34878D82A}">
                    <a16:rowId xmlns:a16="http://schemas.microsoft.com/office/drawing/2014/main" val="124487138"/>
                  </a:ext>
                </a:extLst>
              </a:tr>
              <a:tr h="300027">
                <a:tc>
                  <a:txBody>
                    <a:bodyPr/>
                    <a:lstStyle/>
                    <a:p>
                      <a:pPr marL="0" marR="0">
                        <a:lnSpc>
                          <a:spcPct val="107000"/>
                        </a:lnSpc>
                        <a:spcBef>
                          <a:spcPts val="0"/>
                        </a:spcBef>
                        <a:spcAft>
                          <a:spcPts val="0"/>
                        </a:spcAft>
                      </a:pPr>
                      <a:r>
                        <a:rPr lang="en-US" sz="1900">
                          <a:effectLst/>
                          <a:latin typeface="Calibri" panose="020F0502020204030204" pitchFamily="34" charset="0"/>
                          <a:ea typeface="Calibri" panose="020F0502020204030204" pitchFamily="34" charset="0"/>
                          <a:cs typeface="Arial" panose="020B0604020202020204" pitchFamily="34" charset="0"/>
                        </a:rPr>
                        <a:t>Total </a:t>
                      </a:r>
                    </a:p>
                  </a:txBody>
                  <a:tcPr marL="120011" marR="12001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900">
                          <a:effectLst/>
                          <a:latin typeface="Calibri" panose="020F0502020204030204" pitchFamily="34" charset="0"/>
                          <a:ea typeface="Calibri" panose="020F0502020204030204" pitchFamily="34" charset="0"/>
                          <a:cs typeface="Arial" panose="020B0604020202020204" pitchFamily="34" charset="0"/>
                        </a:rPr>
                        <a:t>100%</a:t>
                      </a:r>
                    </a:p>
                  </a:txBody>
                  <a:tcPr marL="120011" marR="12001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Arial" panose="020B0604020202020204" pitchFamily="34" charset="0"/>
                        </a:rPr>
                        <a:t>100%</a:t>
                      </a:r>
                    </a:p>
                  </a:txBody>
                  <a:tcPr marL="120011" marR="120011"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7215688"/>
                  </a:ext>
                </a:extLst>
              </a:tr>
            </a:tbl>
          </a:graphicData>
        </a:graphic>
      </p:graphicFrame>
      <p:sp>
        <p:nvSpPr>
          <p:cNvPr id="3" name="TextBox 2">
            <a:extLst>
              <a:ext uri="{FF2B5EF4-FFF2-40B4-BE49-F238E27FC236}">
                <a16:creationId xmlns:a16="http://schemas.microsoft.com/office/drawing/2014/main" id="{09ABEA10-649B-2FAE-E78F-19081ADB1D65}"/>
              </a:ext>
            </a:extLst>
          </p:cNvPr>
          <p:cNvSpPr txBox="1"/>
          <p:nvPr/>
        </p:nvSpPr>
        <p:spPr>
          <a:xfrm>
            <a:off x="561051" y="5896708"/>
            <a:ext cx="9262887" cy="917880"/>
          </a:xfrm>
          <a:prstGeom prst="rect">
            <a:avLst/>
          </a:prstGeom>
          <a:noFill/>
        </p:spPr>
        <p:txBody>
          <a:bodyPr wrap="square" rtlCol="0">
            <a:spAutoFit/>
          </a:bodyPr>
          <a:lstStyle/>
          <a:p>
            <a:pPr marL="0" marR="0">
              <a:lnSpc>
                <a:spcPct val="107000"/>
              </a:lnSpc>
              <a:spcBef>
                <a:spcPts val="0"/>
              </a:spcBef>
              <a:spcAft>
                <a:spcPts val="800"/>
              </a:spcAft>
            </a:pPr>
            <a:r>
              <a:rPr lang="en-US" sz="1400" i="1" dirty="0">
                <a:effectLst/>
                <a:latin typeface="Calibri" panose="020F0502020204030204" pitchFamily="34" charset="0"/>
                <a:ea typeface="Calibri" panose="020F0502020204030204" pitchFamily="34" charset="0"/>
                <a:cs typeface="Arial" panose="020B0604020202020204" pitchFamily="34" charset="0"/>
              </a:rPr>
              <a:t>(Adapted from Cohen, Manion, &amp; Morrison, 2007, p. 529)</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Cohen, L., Manion, L., &amp; Morrison, K. (2002). Research methods in education. Routledge.</a:t>
            </a:r>
          </a:p>
          <a:p>
            <a:endParaRPr lang="en-US" dirty="0"/>
          </a:p>
        </p:txBody>
      </p:sp>
      <p:sp>
        <p:nvSpPr>
          <p:cNvPr id="5" name="TextBox 4">
            <a:extLst>
              <a:ext uri="{FF2B5EF4-FFF2-40B4-BE49-F238E27FC236}">
                <a16:creationId xmlns:a16="http://schemas.microsoft.com/office/drawing/2014/main" id="{C15D9F19-7CC1-4C9E-AAAA-F245DB48583E}"/>
              </a:ext>
            </a:extLst>
          </p:cNvPr>
          <p:cNvSpPr txBox="1"/>
          <p:nvPr/>
        </p:nvSpPr>
        <p:spPr>
          <a:xfrm>
            <a:off x="1635369" y="1908767"/>
            <a:ext cx="9718431" cy="1477328"/>
          </a:xfrm>
          <a:prstGeom prst="rect">
            <a:avLst/>
          </a:prstGeom>
          <a:noFill/>
        </p:spPr>
        <p:txBody>
          <a:bodyPr wrap="square" rtlCol="0">
            <a:spAutoFit/>
          </a:bodyPr>
          <a:lstStyle/>
          <a:p>
            <a:r>
              <a:rPr lang="en-US" sz="2400" dirty="0">
                <a:effectLst/>
                <a:latin typeface="Calibri" panose="020F0502020204030204" pitchFamily="34" charset="0"/>
                <a:ea typeface="Calibri" panose="020F0502020204030204" pitchFamily="34" charset="0"/>
                <a:cs typeface="Arial" panose="020B0604020202020204" pitchFamily="34" charset="0"/>
              </a:rPr>
              <a:t>Generally, correlations can be detected or noticed when summarizing and describing data. For example, the table below reports the percentage of public library members in relation to their social class. </a:t>
            </a:r>
          </a:p>
          <a:p>
            <a:endParaRPr lang="en-US" dirty="0"/>
          </a:p>
        </p:txBody>
      </p:sp>
      <p:pic>
        <p:nvPicPr>
          <p:cNvPr id="6" name="Picture 5">
            <a:extLst>
              <a:ext uri="{FF2B5EF4-FFF2-40B4-BE49-F238E27FC236}">
                <a16:creationId xmlns:a16="http://schemas.microsoft.com/office/drawing/2014/main" id="{F5FC618B-3AD5-42D5-A6EA-3472906C30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8793" y="168845"/>
            <a:ext cx="531853" cy="660683"/>
          </a:xfrm>
          <a:prstGeom prst="rect">
            <a:avLst/>
          </a:prstGeom>
        </p:spPr>
      </p:pic>
    </p:spTree>
    <p:extLst>
      <p:ext uri="{BB962C8B-B14F-4D97-AF65-F5344CB8AC3E}">
        <p14:creationId xmlns:p14="http://schemas.microsoft.com/office/powerpoint/2010/main" val="161828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6513288-7EF9-A2DC-BB4F-FD92E2CA664E}"/>
              </a:ext>
            </a:extLst>
          </p:cNvPr>
          <p:cNvGraphicFramePr>
            <a:graphicFrameLocks noGrp="1"/>
          </p:cNvGraphicFramePr>
          <p:nvPr>
            <p:ph idx="1"/>
            <p:extLst>
              <p:ext uri="{D42A27DB-BD31-4B8C-83A1-F6EECF244321}">
                <p14:modId xmlns:p14="http://schemas.microsoft.com/office/powerpoint/2010/main" val="1027501977"/>
              </p:ext>
            </p:extLst>
          </p:nvPr>
        </p:nvGraphicFramePr>
        <p:xfrm>
          <a:off x="838200" y="1825625"/>
          <a:ext cx="11154508"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D566F235-3BB0-86DF-3217-CCC210BDCE9F}"/>
              </a:ext>
            </a:extLst>
          </p:cNvPr>
          <p:cNvSpPr>
            <a:spLocks noGrp="1"/>
          </p:cNvSpPr>
          <p:nvPr>
            <p:ph type="title"/>
          </p:nvPr>
        </p:nvSpPr>
        <p:spPr>
          <a:xfrm>
            <a:off x="838200" y="365125"/>
            <a:ext cx="10515600" cy="1325563"/>
          </a:xfrm>
        </p:spPr>
        <p:txBody>
          <a:bodyPr/>
          <a:lstStyle/>
          <a:p>
            <a:r>
              <a:rPr lang="en-US" b="1" dirty="0"/>
              <a:t>Detecting a correlation in inferential statistics</a:t>
            </a:r>
          </a:p>
        </p:txBody>
      </p:sp>
      <p:pic>
        <p:nvPicPr>
          <p:cNvPr id="2" name="Picture 1">
            <a:extLst>
              <a:ext uri="{FF2B5EF4-FFF2-40B4-BE49-F238E27FC236}">
                <a16:creationId xmlns:a16="http://schemas.microsoft.com/office/drawing/2014/main" id="{63C62DCC-9F16-E54E-10C3-DD2CD5D8021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78793" y="168845"/>
            <a:ext cx="531853" cy="660683"/>
          </a:xfrm>
          <a:prstGeom prst="rect">
            <a:avLst/>
          </a:prstGeom>
        </p:spPr>
      </p:pic>
    </p:spTree>
    <p:extLst>
      <p:ext uri="{BB962C8B-B14F-4D97-AF65-F5344CB8AC3E}">
        <p14:creationId xmlns:p14="http://schemas.microsoft.com/office/powerpoint/2010/main" val="3611657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5E3E81-E810-8E15-830F-41D025D25F2A}"/>
              </a:ext>
            </a:extLst>
          </p:cNvPr>
          <p:cNvSpPr>
            <a:spLocks noGrp="1"/>
          </p:cNvSpPr>
          <p:nvPr>
            <p:ph idx="1"/>
          </p:nvPr>
        </p:nvSpPr>
        <p:spPr/>
        <p:txBody>
          <a:bodyPr/>
          <a:lstStyle/>
          <a:p>
            <a:r>
              <a:rPr lang="en-US" dirty="0"/>
              <a:t>Correlational tests are designed to answer the following questions:</a:t>
            </a:r>
          </a:p>
          <a:p>
            <a:endParaRPr lang="en-US" dirty="0"/>
          </a:p>
          <a:p>
            <a:pPr marL="0" indent="0">
              <a:buNone/>
            </a:pPr>
            <a:r>
              <a:rPr lang="en-US" dirty="0"/>
              <a:t> </a:t>
            </a:r>
          </a:p>
          <a:p>
            <a:pPr marL="0" indent="0">
              <a:buNone/>
            </a:pPr>
            <a:r>
              <a:rPr lang="en-US" dirty="0"/>
              <a:t>1)	Is there a relationship between two (or more) variables?</a:t>
            </a:r>
          </a:p>
          <a:p>
            <a:pPr marL="0" indent="0">
              <a:buNone/>
            </a:pPr>
            <a:r>
              <a:rPr lang="en-US" dirty="0"/>
              <a:t>2)	What is the direction of the relationship? </a:t>
            </a:r>
          </a:p>
          <a:p>
            <a:pPr marL="0" indent="0">
              <a:buNone/>
            </a:pPr>
            <a:r>
              <a:rPr lang="en-US" dirty="0"/>
              <a:t>3)	What is the strength of the relationship? </a:t>
            </a:r>
          </a:p>
          <a:p>
            <a:endParaRPr lang="en-US" dirty="0"/>
          </a:p>
        </p:txBody>
      </p:sp>
      <p:pic>
        <p:nvPicPr>
          <p:cNvPr id="2" name="Picture 1">
            <a:extLst>
              <a:ext uri="{FF2B5EF4-FFF2-40B4-BE49-F238E27FC236}">
                <a16:creationId xmlns:a16="http://schemas.microsoft.com/office/drawing/2014/main" id="{0B4DFEE7-8B18-F67B-2193-41EBF86106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8793" y="168845"/>
            <a:ext cx="531853" cy="660683"/>
          </a:xfrm>
          <a:prstGeom prst="rect">
            <a:avLst/>
          </a:prstGeom>
        </p:spPr>
      </p:pic>
    </p:spTree>
    <p:extLst>
      <p:ext uri="{BB962C8B-B14F-4D97-AF65-F5344CB8AC3E}">
        <p14:creationId xmlns:p14="http://schemas.microsoft.com/office/powerpoint/2010/main" val="945910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5D1AF-4A68-0EC6-6582-23D22AB7A8EA}"/>
              </a:ext>
            </a:extLst>
          </p:cNvPr>
          <p:cNvSpPr>
            <a:spLocks noGrp="1"/>
          </p:cNvSpPr>
          <p:nvPr>
            <p:ph type="title"/>
          </p:nvPr>
        </p:nvSpPr>
        <p:spPr/>
        <p:txBody>
          <a:bodyPr/>
          <a:lstStyle/>
          <a:p>
            <a:r>
              <a:rPr lang="en-US" b="1" dirty="0"/>
              <a:t>Interpreting correlation test results</a:t>
            </a:r>
          </a:p>
        </p:txBody>
      </p:sp>
      <p:sp>
        <p:nvSpPr>
          <p:cNvPr id="3" name="Content Placeholder 2">
            <a:extLst>
              <a:ext uri="{FF2B5EF4-FFF2-40B4-BE49-F238E27FC236}">
                <a16:creationId xmlns:a16="http://schemas.microsoft.com/office/drawing/2014/main" id="{470BDEE9-201A-D786-FB31-880A546B3735}"/>
              </a:ext>
            </a:extLst>
          </p:cNvPr>
          <p:cNvSpPr>
            <a:spLocks noGrp="1"/>
          </p:cNvSpPr>
          <p:nvPr>
            <p:ph idx="1"/>
          </p:nvPr>
        </p:nvSpPr>
        <p:spPr>
          <a:xfrm>
            <a:off x="838200" y="1825624"/>
            <a:ext cx="10515600" cy="5032375"/>
          </a:xfrm>
        </p:spPr>
        <p:txBody>
          <a:bodyPr>
            <a:normAutofit/>
          </a:bodyPr>
          <a:lstStyle/>
          <a:p>
            <a:pPr marL="0" indent="0">
              <a:buNone/>
            </a:pPr>
            <a:r>
              <a:rPr lang="en-US" b="1" dirty="0"/>
              <a:t>1. The direction of a correlation</a:t>
            </a:r>
          </a:p>
          <a:p>
            <a:r>
              <a:rPr lang="en-US" dirty="0"/>
              <a:t>A correlation can either be positive or negative. </a:t>
            </a:r>
          </a:p>
          <a:p>
            <a:endParaRPr lang="en-US" dirty="0"/>
          </a:p>
          <a:p>
            <a:pPr marL="514350" indent="-514350">
              <a:buFont typeface="+mj-lt"/>
              <a:buAutoNum type="arabicPeriod"/>
            </a:pPr>
            <a:r>
              <a:rPr lang="en-US" dirty="0"/>
              <a:t>Positive correlations are prefaced with a plus sign (+) to indicate the positive nature of the relationship. </a:t>
            </a:r>
          </a:p>
          <a:p>
            <a:pPr marL="514350" indent="-514350">
              <a:buFont typeface="+mj-lt"/>
              <a:buAutoNum type="arabicPeriod"/>
            </a:pPr>
            <a:endParaRPr lang="en-US" dirty="0"/>
          </a:p>
          <a:p>
            <a:pPr marL="514350" indent="-514350">
              <a:buFont typeface="+mj-lt"/>
              <a:buAutoNum type="arabicPeriod"/>
            </a:pPr>
            <a:r>
              <a:rPr lang="en-US" dirty="0"/>
              <a:t>On the other hand, a negative correlation (-) is to be found when an increase in one variable is accompanied by a decrease in the other variable. </a:t>
            </a:r>
          </a:p>
        </p:txBody>
      </p:sp>
      <p:pic>
        <p:nvPicPr>
          <p:cNvPr id="4" name="Picture 3">
            <a:extLst>
              <a:ext uri="{FF2B5EF4-FFF2-40B4-BE49-F238E27FC236}">
                <a16:creationId xmlns:a16="http://schemas.microsoft.com/office/drawing/2014/main" id="{229AF6A1-128D-4452-3F8A-A49BF55813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8793" y="168845"/>
            <a:ext cx="531853" cy="660683"/>
          </a:xfrm>
          <a:prstGeom prst="rect">
            <a:avLst/>
          </a:prstGeom>
        </p:spPr>
      </p:pic>
    </p:spTree>
    <p:extLst>
      <p:ext uri="{BB962C8B-B14F-4D97-AF65-F5344CB8AC3E}">
        <p14:creationId xmlns:p14="http://schemas.microsoft.com/office/powerpoint/2010/main" val="2428601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719CA-DDF0-DF4A-1033-5CE029C8B66D}"/>
              </a:ext>
            </a:extLst>
          </p:cNvPr>
          <p:cNvSpPr>
            <a:spLocks noGrp="1"/>
          </p:cNvSpPr>
          <p:nvPr>
            <p:ph type="title"/>
          </p:nvPr>
        </p:nvSpPr>
        <p:spPr/>
        <p:txBody>
          <a:bodyPr/>
          <a:lstStyle/>
          <a:p>
            <a:r>
              <a:rPr lang="en-US" b="1" dirty="0"/>
              <a:t>Interpreting correlation test results</a:t>
            </a:r>
            <a:endParaRPr lang="en-US" dirty="0"/>
          </a:p>
        </p:txBody>
      </p:sp>
      <p:sp>
        <p:nvSpPr>
          <p:cNvPr id="3" name="Content Placeholder 2">
            <a:extLst>
              <a:ext uri="{FF2B5EF4-FFF2-40B4-BE49-F238E27FC236}">
                <a16:creationId xmlns:a16="http://schemas.microsoft.com/office/drawing/2014/main" id="{DD56830D-C3A0-2594-D1D4-C4D43F97895C}"/>
              </a:ext>
            </a:extLst>
          </p:cNvPr>
          <p:cNvSpPr>
            <a:spLocks noGrp="1"/>
          </p:cNvSpPr>
          <p:nvPr>
            <p:ph idx="1"/>
          </p:nvPr>
        </p:nvSpPr>
        <p:spPr/>
        <p:txBody>
          <a:bodyPr>
            <a:normAutofit fontScale="85000" lnSpcReduction="20000"/>
          </a:bodyPr>
          <a:lstStyle/>
          <a:p>
            <a:pPr marL="0" indent="0">
              <a:buNone/>
            </a:pPr>
            <a:r>
              <a:rPr lang="en-US" b="1" dirty="0"/>
              <a:t>2. The strength of a correlation</a:t>
            </a:r>
          </a:p>
          <a:p>
            <a:pPr marL="0" indent="0">
              <a:buNone/>
            </a:pPr>
            <a:r>
              <a:rPr lang="en-US" dirty="0"/>
              <a:t>Correlation tests can give us:</a:t>
            </a:r>
          </a:p>
          <a:p>
            <a:r>
              <a:rPr lang="en-US" i="1" dirty="0">
                <a:solidFill>
                  <a:srgbClr val="FF0000"/>
                </a:solidFill>
              </a:rPr>
              <a:t>No correlation</a:t>
            </a:r>
            <a:r>
              <a:rPr lang="en-US" i="1" dirty="0"/>
              <a:t>, </a:t>
            </a:r>
          </a:p>
          <a:p>
            <a:r>
              <a:rPr lang="en-US" i="1" dirty="0"/>
              <a:t>Low correlation, </a:t>
            </a:r>
          </a:p>
          <a:p>
            <a:r>
              <a:rPr lang="en-US" i="1" dirty="0"/>
              <a:t>Medium correlation, </a:t>
            </a:r>
          </a:p>
          <a:p>
            <a:r>
              <a:rPr lang="en-US" i="1" dirty="0"/>
              <a:t>Strong correlation, </a:t>
            </a:r>
          </a:p>
          <a:p>
            <a:r>
              <a:rPr lang="en-US" i="1" dirty="0">
                <a:solidFill>
                  <a:srgbClr val="FF0000"/>
                </a:solidFill>
              </a:rPr>
              <a:t>Perfect correction</a:t>
            </a:r>
            <a:r>
              <a:rPr lang="en-US" dirty="0"/>
              <a:t>. </a:t>
            </a:r>
          </a:p>
          <a:p>
            <a:pPr marL="0" indent="0">
              <a:buNone/>
            </a:pPr>
            <a:endParaRPr lang="en-US" dirty="0"/>
          </a:p>
          <a:p>
            <a:pPr marL="0" indent="0">
              <a:buNone/>
            </a:pPr>
            <a:r>
              <a:rPr lang="en-US" dirty="0"/>
              <a:t>However, “perfect correlations of +1.00 or -1.00 [or even 0.00] are rarely found and most coefficients of correlation in social research are around +0.50 or less”. </a:t>
            </a:r>
          </a:p>
          <a:p>
            <a:pPr marL="0" indent="0" algn="r">
              <a:buNone/>
            </a:pPr>
            <a:r>
              <a:rPr lang="en-US" dirty="0"/>
              <a:t>(Cohen, Manion, &amp; Morrison, 2007, p. 530)</a:t>
            </a:r>
          </a:p>
          <a:p>
            <a:pPr marL="0" indent="0">
              <a:buNone/>
            </a:pPr>
            <a:endParaRPr lang="en-US" dirty="0"/>
          </a:p>
        </p:txBody>
      </p:sp>
      <p:pic>
        <p:nvPicPr>
          <p:cNvPr id="4" name="Picture 3">
            <a:extLst>
              <a:ext uri="{FF2B5EF4-FFF2-40B4-BE49-F238E27FC236}">
                <a16:creationId xmlns:a16="http://schemas.microsoft.com/office/drawing/2014/main" id="{E7478601-477D-76B8-3B2C-C0A4A1382D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8793" y="168845"/>
            <a:ext cx="531853" cy="660683"/>
          </a:xfrm>
          <a:prstGeom prst="rect">
            <a:avLst/>
          </a:prstGeom>
        </p:spPr>
      </p:pic>
    </p:spTree>
    <p:extLst>
      <p:ext uri="{BB962C8B-B14F-4D97-AF65-F5344CB8AC3E}">
        <p14:creationId xmlns:p14="http://schemas.microsoft.com/office/powerpoint/2010/main" val="2791327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18167-3485-5CA6-6BF1-F7008983A38C}"/>
              </a:ext>
            </a:extLst>
          </p:cNvPr>
          <p:cNvSpPr>
            <a:spLocks noGrp="1"/>
          </p:cNvSpPr>
          <p:nvPr>
            <p:ph type="ctrTitle"/>
          </p:nvPr>
        </p:nvSpPr>
        <p:spPr>
          <a:xfrm>
            <a:off x="1524000" y="689500"/>
            <a:ext cx="9144000" cy="1330569"/>
          </a:xfrm>
        </p:spPr>
        <p:txBody>
          <a:bodyPr>
            <a:normAutofit fontScale="90000"/>
          </a:bodyPr>
          <a:lstStyle/>
          <a:p>
            <a:r>
              <a:rPr lang="en-US" sz="8900" b="1" dirty="0">
                <a:latin typeface="+mn-lt"/>
              </a:rPr>
              <a:t>STATISTICS</a:t>
            </a:r>
            <a:br>
              <a:rPr lang="en-US" dirty="0"/>
            </a:br>
            <a:r>
              <a:rPr lang="en-US" sz="3200" dirty="0"/>
              <a:t>Quantitative Data Analysis in Applied Linguistics</a:t>
            </a:r>
            <a:endParaRPr lang="en-US" dirty="0"/>
          </a:p>
        </p:txBody>
      </p:sp>
      <p:sp>
        <p:nvSpPr>
          <p:cNvPr id="3" name="Subtitle 2">
            <a:extLst>
              <a:ext uri="{FF2B5EF4-FFF2-40B4-BE49-F238E27FC236}">
                <a16:creationId xmlns:a16="http://schemas.microsoft.com/office/drawing/2014/main" id="{EC51E778-6445-B5C0-0D09-EE59F06337F9}"/>
              </a:ext>
            </a:extLst>
          </p:cNvPr>
          <p:cNvSpPr>
            <a:spLocks noGrp="1"/>
          </p:cNvSpPr>
          <p:nvPr>
            <p:ph type="subTitle" idx="1"/>
          </p:nvPr>
        </p:nvSpPr>
        <p:spPr>
          <a:xfrm>
            <a:off x="2485292" y="4504713"/>
            <a:ext cx="6131169" cy="1655762"/>
          </a:xfrm>
        </p:spPr>
        <p:txBody>
          <a:bodyPr/>
          <a:lstStyle/>
          <a:p>
            <a:pPr algn="l"/>
            <a:r>
              <a:rPr lang="en-US" b="1" dirty="0"/>
              <a:t>Moustafa Amrate</a:t>
            </a:r>
          </a:p>
          <a:p>
            <a:pPr algn="l"/>
            <a:r>
              <a:rPr lang="en-US" dirty="0"/>
              <a:t>Department of English, University of </a:t>
            </a:r>
            <a:r>
              <a:rPr lang="en-US" dirty="0" err="1"/>
              <a:t>Biskra</a:t>
            </a:r>
            <a:endParaRPr lang="en-US" dirty="0"/>
          </a:p>
          <a:p>
            <a:pPr algn="l"/>
            <a:r>
              <a:rPr lang="en-US" b="0" i="0" dirty="0">
                <a:solidFill>
                  <a:srgbClr val="1F1F1F"/>
                </a:solidFill>
                <a:effectLst/>
                <a:latin typeface="Google Sans"/>
              </a:rPr>
              <a:t>moustafa.amrate@univ-biskra.dz</a:t>
            </a:r>
            <a:endParaRPr lang="en-US" dirty="0"/>
          </a:p>
        </p:txBody>
      </p:sp>
      <p:pic>
        <p:nvPicPr>
          <p:cNvPr id="6" name="Picture 5">
            <a:extLst>
              <a:ext uri="{FF2B5EF4-FFF2-40B4-BE49-F238E27FC236}">
                <a16:creationId xmlns:a16="http://schemas.microsoft.com/office/drawing/2014/main" id="{60780882-1912-C63B-4193-28A7E4CB3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8332" y="4528159"/>
            <a:ext cx="1071114" cy="1330569"/>
          </a:xfrm>
          <a:prstGeom prst="rect">
            <a:avLst/>
          </a:prstGeom>
        </p:spPr>
      </p:pic>
      <p:sp>
        <p:nvSpPr>
          <p:cNvPr id="4" name="TextBox 3">
            <a:extLst>
              <a:ext uri="{FF2B5EF4-FFF2-40B4-BE49-F238E27FC236}">
                <a16:creationId xmlns:a16="http://schemas.microsoft.com/office/drawing/2014/main" id="{14C5DAF5-AB21-422B-485A-0497CA51D3B1}"/>
              </a:ext>
            </a:extLst>
          </p:cNvPr>
          <p:cNvSpPr txBox="1"/>
          <p:nvPr/>
        </p:nvSpPr>
        <p:spPr>
          <a:xfrm>
            <a:off x="0" y="2274277"/>
            <a:ext cx="12192000" cy="1446550"/>
          </a:xfrm>
          <a:prstGeom prst="rect">
            <a:avLst/>
          </a:prstGeom>
          <a:noFill/>
        </p:spPr>
        <p:txBody>
          <a:bodyPr wrap="square" rtlCol="0">
            <a:spAutoFit/>
          </a:bodyPr>
          <a:lstStyle/>
          <a:p>
            <a:pPr algn="ctr"/>
            <a:r>
              <a:rPr lang="en-US" sz="4400" i="0" u="none" strike="noStrike" baseline="0" dirty="0">
                <a:solidFill>
                  <a:srgbClr val="000000"/>
                </a:solidFill>
                <a:latin typeface="Calibri" panose="020F0502020204030204" pitchFamily="34" charset="0"/>
              </a:rPr>
              <a:t>LECTURE 8:</a:t>
            </a:r>
          </a:p>
          <a:p>
            <a:pPr algn="ctr"/>
            <a:r>
              <a:rPr lang="en-US" sz="4400" b="1" i="0" u="none" strike="noStrike" baseline="0" dirty="0">
                <a:solidFill>
                  <a:srgbClr val="000000"/>
                </a:solidFill>
                <a:latin typeface="Calibri" panose="020F0502020204030204" pitchFamily="34" charset="0"/>
              </a:rPr>
              <a:t>Correlation</a:t>
            </a:r>
          </a:p>
        </p:txBody>
      </p:sp>
    </p:spTree>
    <p:extLst>
      <p:ext uri="{BB962C8B-B14F-4D97-AF65-F5344CB8AC3E}">
        <p14:creationId xmlns:p14="http://schemas.microsoft.com/office/powerpoint/2010/main" val="3111734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3AC27-7BE9-B8F4-B95A-55D06EB8052D}"/>
              </a:ext>
            </a:extLst>
          </p:cNvPr>
          <p:cNvSpPr>
            <a:spLocks noGrp="1"/>
          </p:cNvSpPr>
          <p:nvPr>
            <p:ph type="title"/>
          </p:nvPr>
        </p:nvSpPr>
        <p:spPr/>
        <p:txBody>
          <a:bodyPr/>
          <a:lstStyle/>
          <a:p>
            <a:r>
              <a:rPr lang="en-US" b="1" dirty="0"/>
              <a:t>2. The strength of a correlation</a:t>
            </a:r>
          </a:p>
        </p:txBody>
      </p:sp>
      <p:pic>
        <p:nvPicPr>
          <p:cNvPr id="4" name="Content Placeholder 3">
            <a:extLst>
              <a:ext uri="{FF2B5EF4-FFF2-40B4-BE49-F238E27FC236}">
                <a16:creationId xmlns:a16="http://schemas.microsoft.com/office/drawing/2014/main" id="{9ACC6662-10F0-705A-D999-E15D259907A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331"/>
          <a:stretch/>
        </p:blipFill>
        <p:spPr bwMode="auto">
          <a:xfrm>
            <a:off x="219711" y="1262657"/>
            <a:ext cx="11752578" cy="5595343"/>
          </a:xfrm>
          <a:prstGeom prst="rect">
            <a:avLst/>
          </a:prstGeom>
          <a:noFill/>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626460A7-BA8A-C9B2-CBDE-B086A8EA0F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8793" y="168845"/>
            <a:ext cx="531853" cy="660683"/>
          </a:xfrm>
          <a:prstGeom prst="rect">
            <a:avLst/>
          </a:prstGeom>
        </p:spPr>
      </p:pic>
    </p:spTree>
    <p:extLst>
      <p:ext uri="{BB962C8B-B14F-4D97-AF65-F5344CB8AC3E}">
        <p14:creationId xmlns:p14="http://schemas.microsoft.com/office/powerpoint/2010/main" val="3077662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BC34C-EDE0-C9EA-736F-33BEAE0FEDFD}"/>
              </a:ext>
            </a:extLst>
          </p:cNvPr>
          <p:cNvSpPr>
            <a:spLocks noGrp="1"/>
          </p:cNvSpPr>
          <p:nvPr>
            <p:ph type="title"/>
          </p:nvPr>
        </p:nvSpPr>
        <p:spPr/>
        <p:txBody>
          <a:bodyPr/>
          <a:lstStyle/>
          <a:p>
            <a:r>
              <a:rPr lang="en-US" b="1" dirty="0"/>
              <a:t>Pearson correlation (r)</a:t>
            </a:r>
          </a:p>
        </p:txBody>
      </p:sp>
      <p:sp>
        <p:nvSpPr>
          <p:cNvPr id="3" name="Content Placeholder 2">
            <a:extLst>
              <a:ext uri="{FF2B5EF4-FFF2-40B4-BE49-F238E27FC236}">
                <a16:creationId xmlns:a16="http://schemas.microsoft.com/office/drawing/2014/main" id="{D78DA0E4-E563-E151-0BCA-80B90288DACF}"/>
              </a:ext>
            </a:extLst>
          </p:cNvPr>
          <p:cNvSpPr>
            <a:spLocks noGrp="1"/>
          </p:cNvSpPr>
          <p:nvPr>
            <p:ph idx="1"/>
          </p:nvPr>
        </p:nvSpPr>
        <p:spPr/>
        <p:txBody>
          <a:bodyPr/>
          <a:lstStyle/>
          <a:p>
            <a:pPr marL="0" indent="0">
              <a:buNone/>
            </a:pPr>
            <a:r>
              <a:rPr lang="en-US" dirty="0"/>
              <a:t>“Pearson product-moment correlation is the standard type, computed between two continuous variables. When we talk about ‘correlation’ in general, this is what we usually mean. The Pearson product-moment correlation coefficient is symbolized by the lower-case letter ‘</a:t>
            </a:r>
            <a:r>
              <a:rPr lang="en-US" dirty="0">
                <a:solidFill>
                  <a:srgbClr val="FF0000"/>
                </a:solidFill>
              </a:rPr>
              <a:t>r</a:t>
            </a:r>
            <a:r>
              <a:rPr lang="en-US" dirty="0"/>
              <a:t>’”</a:t>
            </a:r>
          </a:p>
          <a:p>
            <a:pPr marL="0" indent="0" algn="r">
              <a:buNone/>
            </a:pPr>
            <a:r>
              <a:rPr lang="en-US" dirty="0"/>
              <a:t>(</a:t>
            </a:r>
            <a:r>
              <a:rPr lang="en-US" dirty="0" err="1"/>
              <a:t>Dornyei</a:t>
            </a:r>
            <a:r>
              <a:rPr lang="en-US" dirty="0"/>
              <a:t>, 2007, p.224)</a:t>
            </a:r>
          </a:p>
        </p:txBody>
      </p:sp>
    </p:spTree>
    <p:extLst>
      <p:ext uri="{BB962C8B-B14F-4D97-AF65-F5344CB8AC3E}">
        <p14:creationId xmlns:p14="http://schemas.microsoft.com/office/powerpoint/2010/main" val="4211724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CAAAC-8611-85EB-3356-68AC7AA65BC4}"/>
              </a:ext>
            </a:extLst>
          </p:cNvPr>
          <p:cNvSpPr>
            <a:spLocks noGrp="1"/>
          </p:cNvSpPr>
          <p:nvPr>
            <p:ph type="title"/>
          </p:nvPr>
        </p:nvSpPr>
        <p:spPr>
          <a:xfrm>
            <a:off x="3209923" y="5746925"/>
            <a:ext cx="6262511" cy="1325563"/>
          </a:xfrm>
        </p:spPr>
        <p:txBody>
          <a:bodyPr/>
          <a:lstStyle/>
          <a:p>
            <a:r>
              <a:rPr lang="en-US" b="1" dirty="0"/>
              <a:t>Karl Pearson (1857 - 1936)</a:t>
            </a:r>
          </a:p>
        </p:txBody>
      </p:sp>
      <p:pic>
        <p:nvPicPr>
          <p:cNvPr id="5" name="Picture 4">
            <a:extLst>
              <a:ext uri="{FF2B5EF4-FFF2-40B4-BE49-F238E27FC236}">
                <a16:creationId xmlns:a16="http://schemas.microsoft.com/office/drawing/2014/main" id="{B9058247-E887-194F-AAEA-17E514E775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6580" y="241254"/>
            <a:ext cx="8089196" cy="5616620"/>
          </a:xfrm>
          <a:prstGeom prst="rect">
            <a:avLst/>
          </a:prstGeom>
        </p:spPr>
      </p:pic>
      <p:pic>
        <p:nvPicPr>
          <p:cNvPr id="3" name="Picture 2">
            <a:extLst>
              <a:ext uri="{FF2B5EF4-FFF2-40B4-BE49-F238E27FC236}">
                <a16:creationId xmlns:a16="http://schemas.microsoft.com/office/drawing/2014/main" id="{F83E01F7-2F1F-545E-304E-08DD4C4C48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8793" y="168845"/>
            <a:ext cx="531853" cy="660683"/>
          </a:xfrm>
          <a:prstGeom prst="rect">
            <a:avLst/>
          </a:prstGeom>
        </p:spPr>
      </p:pic>
    </p:spTree>
    <p:extLst>
      <p:ext uri="{BB962C8B-B14F-4D97-AF65-F5344CB8AC3E}">
        <p14:creationId xmlns:p14="http://schemas.microsoft.com/office/powerpoint/2010/main" val="2202770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BC34C-EDE0-C9EA-736F-33BEAE0FEDFD}"/>
              </a:ext>
            </a:extLst>
          </p:cNvPr>
          <p:cNvSpPr>
            <a:spLocks noGrp="1"/>
          </p:cNvSpPr>
          <p:nvPr>
            <p:ph type="title"/>
          </p:nvPr>
        </p:nvSpPr>
        <p:spPr/>
        <p:txBody>
          <a:bodyPr/>
          <a:lstStyle/>
          <a:p>
            <a:r>
              <a:rPr lang="en-US" b="1" dirty="0"/>
              <a:t>Pearson correlation</a:t>
            </a:r>
          </a:p>
        </p:txBody>
      </p:sp>
      <p:pic>
        <p:nvPicPr>
          <p:cNvPr id="6" name="Content Placeholder 4">
            <a:extLst>
              <a:ext uri="{FF2B5EF4-FFF2-40B4-BE49-F238E27FC236}">
                <a16:creationId xmlns:a16="http://schemas.microsoft.com/office/drawing/2014/main" id="{447F645B-ED45-3ADD-45F1-463835A0FE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3183" y="1690688"/>
            <a:ext cx="9085634" cy="5135358"/>
          </a:xfrm>
        </p:spPr>
      </p:pic>
      <p:pic>
        <p:nvPicPr>
          <p:cNvPr id="3" name="Picture 2">
            <a:extLst>
              <a:ext uri="{FF2B5EF4-FFF2-40B4-BE49-F238E27FC236}">
                <a16:creationId xmlns:a16="http://schemas.microsoft.com/office/drawing/2014/main" id="{B0FEB5CB-4D92-E3A9-C84D-096D3521F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8793" y="168845"/>
            <a:ext cx="531853" cy="660683"/>
          </a:xfrm>
          <a:prstGeom prst="rect">
            <a:avLst/>
          </a:prstGeom>
        </p:spPr>
      </p:pic>
    </p:spTree>
    <p:extLst>
      <p:ext uri="{BB962C8B-B14F-4D97-AF65-F5344CB8AC3E}">
        <p14:creationId xmlns:p14="http://schemas.microsoft.com/office/powerpoint/2010/main" val="4280004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E2295-0EAD-CD9C-281B-9609F0F50813}"/>
              </a:ext>
            </a:extLst>
          </p:cNvPr>
          <p:cNvSpPr>
            <a:spLocks noGrp="1"/>
          </p:cNvSpPr>
          <p:nvPr>
            <p:ph type="title"/>
          </p:nvPr>
        </p:nvSpPr>
        <p:spPr/>
        <p:txBody>
          <a:bodyPr/>
          <a:lstStyle/>
          <a:p>
            <a:r>
              <a:rPr lang="en-US" b="1" dirty="0"/>
              <a:t>Pearson correlation</a:t>
            </a:r>
            <a:endParaRPr lang="en-US" dirty="0"/>
          </a:p>
        </p:txBody>
      </p:sp>
      <p:graphicFrame>
        <p:nvGraphicFramePr>
          <p:cNvPr id="4" name="Table 3">
            <a:extLst>
              <a:ext uri="{FF2B5EF4-FFF2-40B4-BE49-F238E27FC236}">
                <a16:creationId xmlns:a16="http://schemas.microsoft.com/office/drawing/2014/main" id="{72A78CE2-2244-E050-0CB6-1C62F2D2CE7E}"/>
              </a:ext>
            </a:extLst>
          </p:cNvPr>
          <p:cNvGraphicFramePr>
            <a:graphicFrameLocks noGrp="1"/>
          </p:cNvGraphicFramePr>
          <p:nvPr>
            <p:extLst>
              <p:ext uri="{D42A27DB-BD31-4B8C-83A1-F6EECF244321}">
                <p14:modId xmlns:p14="http://schemas.microsoft.com/office/powerpoint/2010/main" val="2938143405"/>
              </p:ext>
            </p:extLst>
          </p:nvPr>
        </p:nvGraphicFramePr>
        <p:xfrm>
          <a:off x="838200" y="2108686"/>
          <a:ext cx="11301413" cy="2640628"/>
        </p:xfrm>
        <a:graphic>
          <a:graphicData uri="http://schemas.openxmlformats.org/drawingml/2006/table">
            <a:tbl>
              <a:tblPr/>
              <a:tblGrid>
                <a:gridCol w="1209826">
                  <a:extLst>
                    <a:ext uri="{9D8B030D-6E8A-4147-A177-3AD203B41FA5}">
                      <a16:colId xmlns:a16="http://schemas.microsoft.com/office/drawing/2014/main" val="2929732061"/>
                    </a:ext>
                  </a:extLst>
                </a:gridCol>
                <a:gridCol w="2740330">
                  <a:extLst>
                    <a:ext uri="{9D8B030D-6E8A-4147-A177-3AD203B41FA5}">
                      <a16:colId xmlns:a16="http://schemas.microsoft.com/office/drawing/2014/main" val="3182219247"/>
                    </a:ext>
                  </a:extLst>
                </a:gridCol>
                <a:gridCol w="812344">
                  <a:extLst>
                    <a:ext uri="{9D8B030D-6E8A-4147-A177-3AD203B41FA5}">
                      <a16:colId xmlns:a16="http://schemas.microsoft.com/office/drawing/2014/main" val="1224926477"/>
                    </a:ext>
                  </a:extLst>
                </a:gridCol>
                <a:gridCol w="995108">
                  <a:extLst>
                    <a:ext uri="{9D8B030D-6E8A-4147-A177-3AD203B41FA5}">
                      <a16:colId xmlns:a16="http://schemas.microsoft.com/office/drawing/2014/main" val="3715220783"/>
                    </a:ext>
                  </a:extLst>
                </a:gridCol>
                <a:gridCol w="1690842">
                  <a:extLst>
                    <a:ext uri="{9D8B030D-6E8A-4147-A177-3AD203B41FA5}">
                      <a16:colId xmlns:a16="http://schemas.microsoft.com/office/drawing/2014/main" val="2102802341"/>
                    </a:ext>
                  </a:extLst>
                </a:gridCol>
                <a:gridCol w="932878">
                  <a:extLst>
                    <a:ext uri="{9D8B030D-6E8A-4147-A177-3AD203B41FA5}">
                      <a16:colId xmlns:a16="http://schemas.microsoft.com/office/drawing/2014/main" val="2033159037"/>
                    </a:ext>
                  </a:extLst>
                </a:gridCol>
                <a:gridCol w="1224403">
                  <a:extLst>
                    <a:ext uri="{9D8B030D-6E8A-4147-A177-3AD203B41FA5}">
                      <a16:colId xmlns:a16="http://schemas.microsoft.com/office/drawing/2014/main" val="340536172"/>
                    </a:ext>
                  </a:extLst>
                </a:gridCol>
                <a:gridCol w="1695682">
                  <a:extLst>
                    <a:ext uri="{9D8B030D-6E8A-4147-A177-3AD203B41FA5}">
                      <a16:colId xmlns:a16="http://schemas.microsoft.com/office/drawing/2014/main" val="3055340984"/>
                    </a:ext>
                  </a:extLst>
                </a:gridCol>
              </a:tblGrid>
              <a:tr h="291782">
                <a:tc>
                  <a:txBody>
                    <a:bodyPr/>
                    <a:lstStyle/>
                    <a:p>
                      <a:pPr algn="l" fontAlgn="b"/>
                      <a:r>
                        <a:rPr lang="en-US" sz="1700" b="1" i="0" u="none" strike="noStrike" dirty="0">
                          <a:solidFill>
                            <a:srgbClr val="000000"/>
                          </a:solidFill>
                          <a:effectLst/>
                          <a:latin typeface="Calibri" panose="020F0502020204030204" pitchFamily="34" charset="0"/>
                        </a:rPr>
                        <a:t>Participants</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700" b="1" i="0" u="none" strike="noStrike" dirty="0">
                          <a:solidFill>
                            <a:srgbClr val="000000"/>
                          </a:solidFill>
                          <a:effectLst/>
                          <a:latin typeface="Calibri" panose="020F0502020204030204" pitchFamily="34" charset="0"/>
                        </a:rPr>
                        <a:t>Language learning experience</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1" i="0" u="none" strike="noStrike" dirty="0">
                          <a:solidFill>
                            <a:srgbClr val="000000"/>
                          </a:solidFill>
                          <a:effectLst/>
                          <a:latin typeface="Calibri" panose="020F0502020204030204" pitchFamily="34" charset="0"/>
                        </a:rPr>
                        <a:t>(xi - x̄)</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1" i="0" u="none" strike="noStrike" dirty="0">
                          <a:solidFill>
                            <a:srgbClr val="000000"/>
                          </a:solidFill>
                          <a:effectLst/>
                          <a:latin typeface="Calibri" panose="020F0502020204030204" pitchFamily="34" charset="0"/>
                        </a:rPr>
                        <a:t>(xi - x̄)^2</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700" b="1" i="0" u="none" strike="noStrike">
                          <a:solidFill>
                            <a:srgbClr val="000000"/>
                          </a:solidFill>
                          <a:effectLst/>
                          <a:latin typeface="Calibri" panose="020F0502020204030204" pitchFamily="34" charset="0"/>
                        </a:rPr>
                        <a:t>Gramatical errors</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1" i="0" u="none" strike="noStrike" dirty="0">
                          <a:solidFill>
                            <a:srgbClr val="000000"/>
                          </a:solidFill>
                          <a:effectLst/>
                          <a:latin typeface="Calibri" panose="020F0502020204030204" pitchFamily="34" charset="0"/>
                        </a:rPr>
                        <a:t>(</a:t>
                      </a:r>
                      <a:r>
                        <a:rPr lang="en-US" sz="1700" b="1" i="0" u="none" strike="noStrike" dirty="0" err="1">
                          <a:solidFill>
                            <a:srgbClr val="000000"/>
                          </a:solidFill>
                          <a:effectLst/>
                          <a:latin typeface="Calibri" panose="020F0502020204030204" pitchFamily="34" charset="0"/>
                        </a:rPr>
                        <a:t>yi</a:t>
                      </a:r>
                      <a:r>
                        <a:rPr lang="en-US" sz="1700" b="1" i="0" u="none" strike="noStrike" dirty="0">
                          <a:solidFill>
                            <a:srgbClr val="000000"/>
                          </a:solidFill>
                          <a:effectLst/>
                          <a:latin typeface="Calibri" panose="020F0502020204030204" pitchFamily="34" charset="0"/>
                        </a:rPr>
                        <a:t> - ȳ)</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000000"/>
                          </a:solidFill>
                          <a:effectLst/>
                          <a:latin typeface="Calibri" panose="020F0502020204030204" pitchFamily="34" charset="0"/>
                        </a:rPr>
                        <a:t>(</a:t>
                      </a:r>
                      <a:r>
                        <a:rPr lang="en-US" sz="1100" b="1" i="0" u="none" strike="noStrike" dirty="0" err="1">
                          <a:solidFill>
                            <a:srgbClr val="000000"/>
                          </a:solidFill>
                          <a:effectLst/>
                          <a:latin typeface="Calibri" panose="020F0502020204030204" pitchFamily="34" charset="0"/>
                        </a:rPr>
                        <a:t>yi</a:t>
                      </a:r>
                      <a:r>
                        <a:rPr lang="en-US" sz="1100" b="1" i="0" u="none" strike="noStrike" dirty="0">
                          <a:solidFill>
                            <a:srgbClr val="000000"/>
                          </a:solidFill>
                          <a:effectLst/>
                          <a:latin typeface="Calibri" panose="020F0502020204030204" pitchFamily="34" charset="0"/>
                        </a:rPr>
                        <a:t> - ȳ)^2</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1" i="0" u="none" strike="noStrike" dirty="0">
                          <a:solidFill>
                            <a:srgbClr val="000000"/>
                          </a:solidFill>
                          <a:effectLst/>
                          <a:latin typeface="Calibri" panose="020F0502020204030204" pitchFamily="34" charset="0"/>
                        </a:rPr>
                        <a:t>(xi - x̄) (</a:t>
                      </a:r>
                      <a:r>
                        <a:rPr lang="en-US" sz="1700" b="1" i="0" u="none" strike="noStrike" dirty="0" err="1">
                          <a:solidFill>
                            <a:srgbClr val="000000"/>
                          </a:solidFill>
                          <a:effectLst/>
                          <a:latin typeface="Calibri" panose="020F0502020204030204" pitchFamily="34" charset="0"/>
                        </a:rPr>
                        <a:t>yi</a:t>
                      </a:r>
                      <a:r>
                        <a:rPr lang="en-US" sz="1700" b="1" i="0" u="none" strike="noStrike" dirty="0">
                          <a:solidFill>
                            <a:srgbClr val="000000"/>
                          </a:solidFill>
                          <a:effectLst/>
                          <a:latin typeface="Calibri" panose="020F0502020204030204" pitchFamily="34" charset="0"/>
                        </a:rPr>
                        <a:t> - ȳ)</a:t>
                      </a:r>
                    </a:p>
                  </a:txBody>
                  <a:tcPr marL="14589" marR="14589" marT="145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79243862"/>
                  </a:ext>
                </a:extLst>
              </a:tr>
              <a:tr h="291782">
                <a:tc>
                  <a:txBody>
                    <a:bodyPr/>
                    <a:lstStyle/>
                    <a:p>
                      <a:pPr algn="l" fontAlgn="b"/>
                      <a:r>
                        <a:rPr lang="en-US" sz="1700" b="0" i="1" u="none" strike="noStrike">
                          <a:solidFill>
                            <a:srgbClr val="000000"/>
                          </a:solidFill>
                          <a:effectLst/>
                          <a:latin typeface="Calibri" panose="020F0502020204030204" pitchFamily="34" charset="0"/>
                        </a:rPr>
                        <a:t>student 1</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9 years</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37 errors</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36409819"/>
                  </a:ext>
                </a:extLst>
              </a:tr>
              <a:tr h="291782">
                <a:tc>
                  <a:txBody>
                    <a:bodyPr/>
                    <a:lstStyle/>
                    <a:p>
                      <a:pPr algn="l" fontAlgn="b"/>
                      <a:r>
                        <a:rPr lang="en-US" sz="1700" b="0" i="1" u="none" strike="noStrike">
                          <a:solidFill>
                            <a:srgbClr val="000000"/>
                          </a:solidFill>
                          <a:effectLst/>
                          <a:latin typeface="Calibri" panose="020F0502020204030204" pitchFamily="34" charset="0"/>
                        </a:rPr>
                        <a:t>student 2</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12</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8</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34639329"/>
                  </a:ext>
                </a:extLst>
              </a:tr>
              <a:tr h="291782">
                <a:tc>
                  <a:txBody>
                    <a:bodyPr/>
                    <a:lstStyle/>
                    <a:p>
                      <a:pPr algn="l" fontAlgn="b"/>
                      <a:r>
                        <a:rPr lang="en-US" sz="1700" b="0" i="1" u="none" strike="noStrike">
                          <a:solidFill>
                            <a:srgbClr val="000000"/>
                          </a:solidFill>
                          <a:effectLst/>
                          <a:latin typeface="Calibri" panose="020F0502020204030204" pitchFamily="34" charset="0"/>
                        </a:rPr>
                        <a:t>student 3</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7</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56</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1587396"/>
                  </a:ext>
                </a:extLst>
              </a:tr>
              <a:tr h="291782">
                <a:tc>
                  <a:txBody>
                    <a:bodyPr/>
                    <a:lstStyle/>
                    <a:p>
                      <a:pPr algn="l" fontAlgn="b"/>
                      <a:r>
                        <a:rPr lang="en-US" sz="1700" b="0" i="1" u="none" strike="noStrike">
                          <a:solidFill>
                            <a:srgbClr val="000000"/>
                          </a:solidFill>
                          <a:effectLst/>
                          <a:latin typeface="Calibri" panose="020F0502020204030204" pitchFamily="34" charset="0"/>
                        </a:rPr>
                        <a:t>student 4</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10</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22</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59722015"/>
                  </a:ext>
                </a:extLst>
              </a:tr>
              <a:tr h="291782">
                <a:tc>
                  <a:txBody>
                    <a:bodyPr/>
                    <a:lstStyle/>
                    <a:p>
                      <a:pPr algn="l" fontAlgn="b"/>
                      <a:r>
                        <a:rPr lang="en-US" sz="1700" b="0" i="1" u="none" strike="noStrike">
                          <a:solidFill>
                            <a:srgbClr val="000000"/>
                          </a:solidFill>
                          <a:effectLst/>
                          <a:latin typeface="Calibri" panose="020F0502020204030204" pitchFamily="34" charset="0"/>
                        </a:rPr>
                        <a:t>student 5</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8</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35</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8376002"/>
                  </a:ext>
                </a:extLst>
              </a:tr>
              <a:tr h="291782">
                <a:tc>
                  <a:txBody>
                    <a:bodyPr/>
                    <a:lstStyle/>
                    <a:p>
                      <a:pPr algn="l" fontAlgn="b"/>
                      <a:r>
                        <a:rPr lang="en-US" sz="1700" b="0" i="1" u="none" strike="noStrike">
                          <a:solidFill>
                            <a:srgbClr val="000000"/>
                          </a:solidFill>
                          <a:effectLst/>
                          <a:latin typeface="Calibri" panose="020F0502020204030204" pitchFamily="34" charset="0"/>
                        </a:rPr>
                        <a:t>student 6</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11</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24</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25792415"/>
                  </a:ext>
                </a:extLst>
              </a:tr>
              <a:tr h="291782">
                <a:tc>
                  <a:txBody>
                    <a:bodyPr/>
                    <a:lstStyle/>
                    <a:p>
                      <a:pPr algn="l" fontAlgn="b"/>
                      <a:r>
                        <a:rPr lang="en-US" sz="1700" b="0" i="1" u="none" strike="noStrike">
                          <a:solidFill>
                            <a:srgbClr val="000000"/>
                          </a:solidFill>
                          <a:effectLst/>
                          <a:latin typeface="Calibri" panose="020F0502020204030204" pitchFamily="34" charset="0"/>
                        </a:rPr>
                        <a:t>student 7</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9</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32</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34302997"/>
                  </a:ext>
                </a:extLst>
              </a:tr>
              <a:tr h="306372">
                <a:tc>
                  <a:txBody>
                    <a:bodyPr/>
                    <a:lstStyle/>
                    <a:p>
                      <a:pPr algn="l" fontAlgn="b"/>
                      <a:r>
                        <a:rPr lang="en-US" sz="1700" b="0" i="1" u="none" strike="noStrike" dirty="0">
                          <a:solidFill>
                            <a:srgbClr val="000000"/>
                          </a:solidFill>
                          <a:effectLst/>
                          <a:latin typeface="Calibri" panose="020F0502020204030204" pitchFamily="34" charset="0"/>
                        </a:rPr>
                        <a:t>student 8</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8</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41</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3689632"/>
                  </a:ext>
                </a:extLst>
              </a:tr>
            </a:tbl>
          </a:graphicData>
        </a:graphic>
      </p:graphicFrame>
      <p:pic>
        <p:nvPicPr>
          <p:cNvPr id="5" name="Content Placeholder 4">
            <a:extLst>
              <a:ext uri="{FF2B5EF4-FFF2-40B4-BE49-F238E27FC236}">
                <a16:creationId xmlns:a16="http://schemas.microsoft.com/office/drawing/2014/main" id="{CB84A4C7-72F2-A272-B572-248655A8BCC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1415" t="18297" r="40476" b="69958"/>
          <a:stretch/>
        </p:blipFill>
        <p:spPr>
          <a:xfrm>
            <a:off x="4845051" y="2120184"/>
            <a:ext cx="730250" cy="267691"/>
          </a:xfrm>
        </p:spPr>
      </p:pic>
      <p:pic>
        <p:nvPicPr>
          <p:cNvPr id="6" name="Content Placeholder 4">
            <a:extLst>
              <a:ext uri="{FF2B5EF4-FFF2-40B4-BE49-F238E27FC236}">
                <a16:creationId xmlns:a16="http://schemas.microsoft.com/office/drawing/2014/main" id="{0104FAE8-EC4C-EF2F-0F10-AD395FF5360D}"/>
              </a:ext>
            </a:extLst>
          </p:cNvPr>
          <p:cNvPicPr>
            <a:picLocks noChangeAspect="1"/>
          </p:cNvPicPr>
          <p:nvPr/>
        </p:nvPicPr>
        <p:blipFill rotWithShape="1">
          <a:blip r:embed="rId2">
            <a:extLst>
              <a:ext uri="{28A0092B-C50C-407E-A947-70E740481C1C}">
                <a14:useLocalDpi xmlns:a14="http://schemas.microsoft.com/office/drawing/2010/main" val="0"/>
              </a:ext>
            </a:extLst>
          </a:blip>
          <a:srcRect l="60169" t="20678" r="22219" b="69141"/>
          <a:stretch/>
        </p:blipFill>
        <p:spPr>
          <a:xfrm>
            <a:off x="8369878" y="2133802"/>
            <a:ext cx="774812" cy="253155"/>
          </a:xfrm>
          <a:prstGeom prst="rect">
            <a:avLst/>
          </a:prstGeom>
        </p:spPr>
      </p:pic>
      <p:pic>
        <p:nvPicPr>
          <p:cNvPr id="7" name="Content Placeholder 4">
            <a:extLst>
              <a:ext uri="{FF2B5EF4-FFF2-40B4-BE49-F238E27FC236}">
                <a16:creationId xmlns:a16="http://schemas.microsoft.com/office/drawing/2014/main" id="{3A215CBE-FCB2-1181-50A4-C0B7E6EF3CAC}"/>
              </a:ext>
            </a:extLst>
          </p:cNvPr>
          <p:cNvPicPr>
            <a:picLocks noChangeAspect="1"/>
          </p:cNvPicPr>
          <p:nvPr/>
        </p:nvPicPr>
        <p:blipFill rotWithShape="1">
          <a:blip r:embed="rId2">
            <a:extLst>
              <a:ext uri="{28A0092B-C50C-407E-A947-70E740481C1C}">
                <a14:useLocalDpi xmlns:a14="http://schemas.microsoft.com/office/drawing/2010/main" val="0"/>
              </a:ext>
            </a:extLst>
          </a:blip>
          <a:srcRect l="38502" t="36212" r="40950" b="51546"/>
          <a:stretch/>
        </p:blipFill>
        <p:spPr>
          <a:xfrm>
            <a:off x="5694018" y="2133803"/>
            <a:ext cx="803963" cy="253155"/>
          </a:xfrm>
          <a:prstGeom prst="rect">
            <a:avLst/>
          </a:prstGeom>
        </p:spPr>
      </p:pic>
      <p:pic>
        <p:nvPicPr>
          <p:cNvPr id="8" name="Content Placeholder 4">
            <a:extLst>
              <a:ext uri="{FF2B5EF4-FFF2-40B4-BE49-F238E27FC236}">
                <a16:creationId xmlns:a16="http://schemas.microsoft.com/office/drawing/2014/main" id="{BFB75350-09C6-A0BE-A748-C2DAE865A146}"/>
              </a:ext>
            </a:extLst>
          </p:cNvPr>
          <p:cNvPicPr>
            <a:picLocks noChangeAspect="1"/>
          </p:cNvPicPr>
          <p:nvPr/>
        </p:nvPicPr>
        <p:blipFill rotWithShape="1">
          <a:blip r:embed="rId2">
            <a:extLst>
              <a:ext uri="{28A0092B-C50C-407E-A947-70E740481C1C}">
                <a14:useLocalDpi xmlns:a14="http://schemas.microsoft.com/office/drawing/2010/main" val="0"/>
              </a:ext>
            </a:extLst>
          </a:blip>
          <a:srcRect l="66144" t="36174" r="14042" b="51398"/>
          <a:stretch/>
        </p:blipFill>
        <p:spPr>
          <a:xfrm>
            <a:off x="9448801" y="2130944"/>
            <a:ext cx="730250" cy="258872"/>
          </a:xfrm>
          <a:prstGeom prst="rect">
            <a:avLst/>
          </a:prstGeom>
        </p:spPr>
      </p:pic>
      <p:pic>
        <p:nvPicPr>
          <p:cNvPr id="9" name="Content Placeholder 4">
            <a:extLst>
              <a:ext uri="{FF2B5EF4-FFF2-40B4-BE49-F238E27FC236}">
                <a16:creationId xmlns:a16="http://schemas.microsoft.com/office/drawing/2014/main" id="{CBE01787-E976-D57D-FB29-5335E748BE30}"/>
              </a:ext>
            </a:extLst>
          </p:cNvPr>
          <p:cNvPicPr>
            <a:picLocks noChangeAspect="1"/>
          </p:cNvPicPr>
          <p:nvPr/>
        </p:nvPicPr>
        <p:blipFill rotWithShape="1">
          <a:blip r:embed="rId2">
            <a:extLst>
              <a:ext uri="{28A0092B-C50C-407E-A947-70E740481C1C}">
                <a14:useLocalDpi xmlns:a14="http://schemas.microsoft.com/office/drawing/2010/main" val="0"/>
              </a:ext>
            </a:extLst>
          </a:blip>
          <a:srcRect l="41485" t="20873" r="22326" b="69118"/>
          <a:stretch/>
        </p:blipFill>
        <p:spPr>
          <a:xfrm>
            <a:off x="10519744" y="2140610"/>
            <a:ext cx="1575766" cy="246347"/>
          </a:xfrm>
          <a:prstGeom prst="rect">
            <a:avLst/>
          </a:prstGeom>
        </p:spPr>
      </p:pic>
    </p:spTree>
    <p:extLst>
      <p:ext uri="{BB962C8B-B14F-4D97-AF65-F5344CB8AC3E}">
        <p14:creationId xmlns:p14="http://schemas.microsoft.com/office/powerpoint/2010/main" val="20795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E2295-0EAD-CD9C-281B-9609F0F50813}"/>
              </a:ext>
            </a:extLst>
          </p:cNvPr>
          <p:cNvSpPr>
            <a:spLocks noGrp="1"/>
          </p:cNvSpPr>
          <p:nvPr>
            <p:ph type="title"/>
          </p:nvPr>
        </p:nvSpPr>
        <p:spPr/>
        <p:txBody>
          <a:bodyPr/>
          <a:lstStyle/>
          <a:p>
            <a:r>
              <a:rPr lang="en-US" b="1" dirty="0"/>
              <a:t>Pearson correlation</a:t>
            </a:r>
            <a:endParaRPr lang="en-US" dirty="0"/>
          </a:p>
        </p:txBody>
      </p:sp>
      <p:graphicFrame>
        <p:nvGraphicFramePr>
          <p:cNvPr id="4" name="Table 3">
            <a:extLst>
              <a:ext uri="{FF2B5EF4-FFF2-40B4-BE49-F238E27FC236}">
                <a16:creationId xmlns:a16="http://schemas.microsoft.com/office/drawing/2014/main" id="{72A78CE2-2244-E050-0CB6-1C62F2D2CE7E}"/>
              </a:ext>
            </a:extLst>
          </p:cNvPr>
          <p:cNvGraphicFramePr>
            <a:graphicFrameLocks noGrp="1"/>
          </p:cNvGraphicFramePr>
          <p:nvPr>
            <p:extLst>
              <p:ext uri="{D42A27DB-BD31-4B8C-83A1-F6EECF244321}">
                <p14:modId xmlns:p14="http://schemas.microsoft.com/office/powerpoint/2010/main" val="2788066771"/>
              </p:ext>
            </p:extLst>
          </p:nvPr>
        </p:nvGraphicFramePr>
        <p:xfrm>
          <a:off x="838200" y="2063530"/>
          <a:ext cx="11301413" cy="2881595"/>
        </p:xfrm>
        <a:graphic>
          <a:graphicData uri="http://schemas.openxmlformats.org/drawingml/2006/table">
            <a:tbl>
              <a:tblPr/>
              <a:tblGrid>
                <a:gridCol w="1209826">
                  <a:extLst>
                    <a:ext uri="{9D8B030D-6E8A-4147-A177-3AD203B41FA5}">
                      <a16:colId xmlns:a16="http://schemas.microsoft.com/office/drawing/2014/main" val="2929732061"/>
                    </a:ext>
                  </a:extLst>
                </a:gridCol>
                <a:gridCol w="2740330">
                  <a:extLst>
                    <a:ext uri="{9D8B030D-6E8A-4147-A177-3AD203B41FA5}">
                      <a16:colId xmlns:a16="http://schemas.microsoft.com/office/drawing/2014/main" val="3182219247"/>
                    </a:ext>
                  </a:extLst>
                </a:gridCol>
                <a:gridCol w="812344">
                  <a:extLst>
                    <a:ext uri="{9D8B030D-6E8A-4147-A177-3AD203B41FA5}">
                      <a16:colId xmlns:a16="http://schemas.microsoft.com/office/drawing/2014/main" val="1224926477"/>
                    </a:ext>
                  </a:extLst>
                </a:gridCol>
                <a:gridCol w="995108">
                  <a:extLst>
                    <a:ext uri="{9D8B030D-6E8A-4147-A177-3AD203B41FA5}">
                      <a16:colId xmlns:a16="http://schemas.microsoft.com/office/drawing/2014/main" val="3715220783"/>
                    </a:ext>
                  </a:extLst>
                </a:gridCol>
                <a:gridCol w="1690842">
                  <a:extLst>
                    <a:ext uri="{9D8B030D-6E8A-4147-A177-3AD203B41FA5}">
                      <a16:colId xmlns:a16="http://schemas.microsoft.com/office/drawing/2014/main" val="2102802341"/>
                    </a:ext>
                  </a:extLst>
                </a:gridCol>
                <a:gridCol w="932878">
                  <a:extLst>
                    <a:ext uri="{9D8B030D-6E8A-4147-A177-3AD203B41FA5}">
                      <a16:colId xmlns:a16="http://schemas.microsoft.com/office/drawing/2014/main" val="2033159037"/>
                    </a:ext>
                  </a:extLst>
                </a:gridCol>
                <a:gridCol w="1224403">
                  <a:extLst>
                    <a:ext uri="{9D8B030D-6E8A-4147-A177-3AD203B41FA5}">
                      <a16:colId xmlns:a16="http://schemas.microsoft.com/office/drawing/2014/main" val="340536172"/>
                    </a:ext>
                  </a:extLst>
                </a:gridCol>
                <a:gridCol w="1695682">
                  <a:extLst>
                    <a:ext uri="{9D8B030D-6E8A-4147-A177-3AD203B41FA5}">
                      <a16:colId xmlns:a16="http://schemas.microsoft.com/office/drawing/2014/main" val="3055340984"/>
                    </a:ext>
                  </a:extLst>
                </a:gridCol>
              </a:tblGrid>
              <a:tr h="291782">
                <a:tc>
                  <a:txBody>
                    <a:bodyPr/>
                    <a:lstStyle/>
                    <a:p>
                      <a:pPr algn="l" fontAlgn="b"/>
                      <a:r>
                        <a:rPr lang="en-US" sz="1700" b="1" i="0" u="none" strike="noStrike" dirty="0">
                          <a:solidFill>
                            <a:srgbClr val="000000"/>
                          </a:solidFill>
                          <a:effectLst/>
                          <a:latin typeface="Calibri" panose="020F0502020204030204" pitchFamily="34" charset="0"/>
                        </a:rPr>
                        <a:t>Participants</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1" i="0" u="none" strike="noStrike" dirty="0">
                          <a:solidFill>
                            <a:srgbClr val="000000"/>
                          </a:solidFill>
                          <a:effectLst/>
                          <a:latin typeface="Calibri" panose="020F0502020204030204" pitchFamily="34" charset="0"/>
                        </a:rPr>
                        <a:t>Language learning experience (x)</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1" i="0" u="none" strike="noStrike" dirty="0">
                          <a:solidFill>
                            <a:srgbClr val="000000"/>
                          </a:solidFill>
                          <a:effectLst/>
                          <a:latin typeface="Calibri" panose="020F0502020204030204" pitchFamily="34" charset="0"/>
                        </a:rPr>
                        <a:t>(xi - x̄)</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1" i="0" u="none" strike="noStrike" dirty="0">
                          <a:solidFill>
                            <a:srgbClr val="000000"/>
                          </a:solidFill>
                          <a:effectLst/>
                          <a:latin typeface="Calibri" panose="020F0502020204030204" pitchFamily="34" charset="0"/>
                        </a:rPr>
                        <a:t>(xi - x̄)^2</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1" i="0" u="none" strike="noStrike" dirty="0" err="1">
                          <a:solidFill>
                            <a:srgbClr val="000000"/>
                          </a:solidFill>
                          <a:effectLst/>
                          <a:latin typeface="Calibri" panose="020F0502020204030204" pitchFamily="34" charset="0"/>
                        </a:rPr>
                        <a:t>Gramatical</a:t>
                      </a:r>
                      <a:r>
                        <a:rPr lang="en-US" sz="1700" b="1" i="0" u="none" strike="noStrike" dirty="0">
                          <a:solidFill>
                            <a:srgbClr val="000000"/>
                          </a:solidFill>
                          <a:effectLst/>
                          <a:latin typeface="Calibri" panose="020F0502020204030204" pitchFamily="34" charset="0"/>
                        </a:rPr>
                        <a:t> errors (y)</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1" i="0" u="none" strike="noStrike" dirty="0">
                          <a:solidFill>
                            <a:srgbClr val="000000"/>
                          </a:solidFill>
                          <a:effectLst/>
                          <a:latin typeface="Calibri" panose="020F0502020204030204" pitchFamily="34" charset="0"/>
                        </a:rPr>
                        <a:t>(</a:t>
                      </a:r>
                      <a:r>
                        <a:rPr lang="en-US" sz="1700" b="1" i="0" u="none" strike="noStrike" dirty="0" err="1">
                          <a:solidFill>
                            <a:srgbClr val="000000"/>
                          </a:solidFill>
                          <a:effectLst/>
                          <a:latin typeface="Calibri" panose="020F0502020204030204" pitchFamily="34" charset="0"/>
                        </a:rPr>
                        <a:t>yi</a:t>
                      </a:r>
                      <a:r>
                        <a:rPr lang="en-US" sz="1700" b="1" i="0" u="none" strike="noStrike" dirty="0">
                          <a:solidFill>
                            <a:srgbClr val="000000"/>
                          </a:solidFill>
                          <a:effectLst/>
                          <a:latin typeface="Calibri" panose="020F0502020204030204" pitchFamily="34" charset="0"/>
                        </a:rPr>
                        <a:t> - ȳ)</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000000"/>
                          </a:solidFill>
                          <a:effectLst/>
                          <a:latin typeface="Calibri" panose="020F0502020204030204" pitchFamily="34" charset="0"/>
                        </a:rPr>
                        <a:t>(</a:t>
                      </a:r>
                      <a:r>
                        <a:rPr lang="en-US" sz="1100" b="1" i="0" u="none" strike="noStrike" dirty="0" err="1">
                          <a:solidFill>
                            <a:srgbClr val="000000"/>
                          </a:solidFill>
                          <a:effectLst/>
                          <a:latin typeface="Calibri" panose="020F0502020204030204" pitchFamily="34" charset="0"/>
                        </a:rPr>
                        <a:t>yi</a:t>
                      </a:r>
                      <a:r>
                        <a:rPr lang="en-US" sz="1100" b="1" i="0" u="none" strike="noStrike" dirty="0">
                          <a:solidFill>
                            <a:srgbClr val="000000"/>
                          </a:solidFill>
                          <a:effectLst/>
                          <a:latin typeface="Calibri" panose="020F0502020204030204" pitchFamily="34" charset="0"/>
                        </a:rPr>
                        <a:t> - ȳ)^2</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1" i="0" u="none" strike="noStrike" dirty="0">
                          <a:solidFill>
                            <a:srgbClr val="000000"/>
                          </a:solidFill>
                          <a:effectLst/>
                          <a:latin typeface="Calibri" panose="020F0502020204030204" pitchFamily="34" charset="0"/>
                        </a:rPr>
                        <a:t>(xi - x̄) (</a:t>
                      </a:r>
                      <a:r>
                        <a:rPr lang="en-US" sz="1700" b="1" i="0" u="none" strike="noStrike" dirty="0" err="1">
                          <a:solidFill>
                            <a:srgbClr val="000000"/>
                          </a:solidFill>
                          <a:effectLst/>
                          <a:latin typeface="Calibri" panose="020F0502020204030204" pitchFamily="34" charset="0"/>
                        </a:rPr>
                        <a:t>yi</a:t>
                      </a:r>
                      <a:r>
                        <a:rPr lang="en-US" sz="1700" b="1" i="0" u="none" strike="noStrike" dirty="0">
                          <a:solidFill>
                            <a:srgbClr val="000000"/>
                          </a:solidFill>
                          <a:effectLst/>
                          <a:latin typeface="Calibri" panose="020F0502020204030204" pitchFamily="34" charset="0"/>
                        </a:rPr>
                        <a:t> - ȳ)</a:t>
                      </a:r>
                    </a:p>
                  </a:txBody>
                  <a:tcPr marL="14589" marR="14589" marT="145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79243862"/>
                  </a:ext>
                </a:extLst>
              </a:tr>
              <a:tr h="291782">
                <a:tc>
                  <a:txBody>
                    <a:bodyPr/>
                    <a:lstStyle/>
                    <a:p>
                      <a:pPr algn="l" fontAlgn="b"/>
                      <a:r>
                        <a:rPr lang="en-US" sz="1700" b="0" i="1" u="none" strike="noStrike">
                          <a:solidFill>
                            <a:srgbClr val="000000"/>
                          </a:solidFill>
                          <a:effectLst/>
                          <a:latin typeface="Calibri" panose="020F0502020204030204" pitchFamily="34" charset="0"/>
                        </a:rPr>
                        <a:t>student 1</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9</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37</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36409819"/>
                  </a:ext>
                </a:extLst>
              </a:tr>
              <a:tr h="291782">
                <a:tc>
                  <a:txBody>
                    <a:bodyPr/>
                    <a:lstStyle/>
                    <a:p>
                      <a:pPr algn="l" fontAlgn="b"/>
                      <a:r>
                        <a:rPr lang="en-US" sz="1700" b="0" i="1" u="none" strike="noStrike">
                          <a:solidFill>
                            <a:srgbClr val="000000"/>
                          </a:solidFill>
                          <a:effectLst/>
                          <a:latin typeface="Calibri" panose="020F0502020204030204" pitchFamily="34" charset="0"/>
                        </a:rPr>
                        <a:t>student 2</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12</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8</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34639329"/>
                  </a:ext>
                </a:extLst>
              </a:tr>
              <a:tr h="291782">
                <a:tc>
                  <a:txBody>
                    <a:bodyPr/>
                    <a:lstStyle/>
                    <a:p>
                      <a:pPr algn="l" fontAlgn="b"/>
                      <a:r>
                        <a:rPr lang="en-US" sz="1700" b="0" i="1" u="none" strike="noStrike">
                          <a:solidFill>
                            <a:srgbClr val="000000"/>
                          </a:solidFill>
                          <a:effectLst/>
                          <a:latin typeface="Calibri" panose="020F0502020204030204" pitchFamily="34" charset="0"/>
                        </a:rPr>
                        <a:t>student 3</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7</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56</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1587396"/>
                  </a:ext>
                </a:extLst>
              </a:tr>
              <a:tr h="291782">
                <a:tc>
                  <a:txBody>
                    <a:bodyPr/>
                    <a:lstStyle/>
                    <a:p>
                      <a:pPr algn="l" fontAlgn="b"/>
                      <a:r>
                        <a:rPr lang="en-US" sz="1700" b="0" i="1" u="none" strike="noStrike">
                          <a:solidFill>
                            <a:srgbClr val="000000"/>
                          </a:solidFill>
                          <a:effectLst/>
                          <a:latin typeface="Calibri" panose="020F0502020204030204" pitchFamily="34" charset="0"/>
                        </a:rPr>
                        <a:t>student 4</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10</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22</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59722015"/>
                  </a:ext>
                </a:extLst>
              </a:tr>
              <a:tr h="291782">
                <a:tc>
                  <a:txBody>
                    <a:bodyPr/>
                    <a:lstStyle/>
                    <a:p>
                      <a:pPr algn="l" fontAlgn="b"/>
                      <a:r>
                        <a:rPr lang="en-US" sz="1700" b="0" i="1" u="none" strike="noStrike">
                          <a:solidFill>
                            <a:srgbClr val="000000"/>
                          </a:solidFill>
                          <a:effectLst/>
                          <a:latin typeface="Calibri" panose="020F0502020204030204" pitchFamily="34" charset="0"/>
                        </a:rPr>
                        <a:t>student 5</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8</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35</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8376002"/>
                  </a:ext>
                </a:extLst>
              </a:tr>
              <a:tr h="291782">
                <a:tc>
                  <a:txBody>
                    <a:bodyPr/>
                    <a:lstStyle/>
                    <a:p>
                      <a:pPr algn="l" fontAlgn="b"/>
                      <a:r>
                        <a:rPr lang="en-US" sz="1700" b="0" i="1" u="none" strike="noStrike">
                          <a:solidFill>
                            <a:srgbClr val="000000"/>
                          </a:solidFill>
                          <a:effectLst/>
                          <a:latin typeface="Calibri" panose="020F0502020204030204" pitchFamily="34" charset="0"/>
                        </a:rPr>
                        <a:t>student 6</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11</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24</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25792415"/>
                  </a:ext>
                </a:extLst>
              </a:tr>
              <a:tr h="291782">
                <a:tc>
                  <a:txBody>
                    <a:bodyPr/>
                    <a:lstStyle/>
                    <a:p>
                      <a:pPr algn="l" fontAlgn="b"/>
                      <a:r>
                        <a:rPr lang="en-US" sz="1700" b="0" i="1" u="none" strike="noStrike">
                          <a:solidFill>
                            <a:srgbClr val="000000"/>
                          </a:solidFill>
                          <a:effectLst/>
                          <a:latin typeface="Calibri" panose="020F0502020204030204" pitchFamily="34" charset="0"/>
                        </a:rPr>
                        <a:t>student 7</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9</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32</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34302997"/>
                  </a:ext>
                </a:extLst>
              </a:tr>
              <a:tr h="306372">
                <a:tc>
                  <a:txBody>
                    <a:bodyPr/>
                    <a:lstStyle/>
                    <a:p>
                      <a:pPr algn="l" fontAlgn="b"/>
                      <a:r>
                        <a:rPr lang="en-US" sz="1700" b="0" i="1" u="none" strike="noStrike" dirty="0">
                          <a:solidFill>
                            <a:srgbClr val="000000"/>
                          </a:solidFill>
                          <a:effectLst/>
                          <a:latin typeface="Calibri" panose="020F0502020204030204" pitchFamily="34" charset="0"/>
                        </a:rPr>
                        <a:t>student 8</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8</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41</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3689632"/>
                  </a:ext>
                </a:extLst>
              </a:tr>
            </a:tbl>
          </a:graphicData>
        </a:graphic>
      </p:graphicFrame>
      <p:pic>
        <p:nvPicPr>
          <p:cNvPr id="5" name="Content Placeholder 4">
            <a:extLst>
              <a:ext uri="{FF2B5EF4-FFF2-40B4-BE49-F238E27FC236}">
                <a16:creationId xmlns:a16="http://schemas.microsoft.com/office/drawing/2014/main" id="{CB84A4C7-72F2-A272-B572-248655A8BCC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1415" t="18297" r="40476" b="69958"/>
          <a:stretch/>
        </p:blipFill>
        <p:spPr>
          <a:xfrm>
            <a:off x="4845051" y="2120184"/>
            <a:ext cx="730250" cy="267691"/>
          </a:xfrm>
        </p:spPr>
      </p:pic>
      <p:pic>
        <p:nvPicPr>
          <p:cNvPr id="6" name="Content Placeholder 4">
            <a:extLst>
              <a:ext uri="{FF2B5EF4-FFF2-40B4-BE49-F238E27FC236}">
                <a16:creationId xmlns:a16="http://schemas.microsoft.com/office/drawing/2014/main" id="{0104FAE8-EC4C-EF2F-0F10-AD395FF5360D}"/>
              </a:ext>
            </a:extLst>
          </p:cNvPr>
          <p:cNvPicPr>
            <a:picLocks noChangeAspect="1"/>
          </p:cNvPicPr>
          <p:nvPr/>
        </p:nvPicPr>
        <p:blipFill rotWithShape="1">
          <a:blip r:embed="rId2">
            <a:extLst>
              <a:ext uri="{28A0092B-C50C-407E-A947-70E740481C1C}">
                <a14:useLocalDpi xmlns:a14="http://schemas.microsoft.com/office/drawing/2010/main" val="0"/>
              </a:ext>
            </a:extLst>
          </a:blip>
          <a:srcRect l="60169" t="20678" r="22219" b="69141"/>
          <a:stretch/>
        </p:blipFill>
        <p:spPr>
          <a:xfrm>
            <a:off x="8369878" y="2133802"/>
            <a:ext cx="774812" cy="253155"/>
          </a:xfrm>
          <a:prstGeom prst="rect">
            <a:avLst/>
          </a:prstGeom>
        </p:spPr>
      </p:pic>
      <p:pic>
        <p:nvPicPr>
          <p:cNvPr id="7" name="Content Placeholder 4">
            <a:extLst>
              <a:ext uri="{FF2B5EF4-FFF2-40B4-BE49-F238E27FC236}">
                <a16:creationId xmlns:a16="http://schemas.microsoft.com/office/drawing/2014/main" id="{3A215CBE-FCB2-1181-50A4-C0B7E6EF3CAC}"/>
              </a:ext>
            </a:extLst>
          </p:cNvPr>
          <p:cNvPicPr>
            <a:picLocks noChangeAspect="1"/>
          </p:cNvPicPr>
          <p:nvPr/>
        </p:nvPicPr>
        <p:blipFill rotWithShape="1">
          <a:blip r:embed="rId2">
            <a:extLst>
              <a:ext uri="{28A0092B-C50C-407E-A947-70E740481C1C}">
                <a14:useLocalDpi xmlns:a14="http://schemas.microsoft.com/office/drawing/2010/main" val="0"/>
              </a:ext>
            </a:extLst>
          </a:blip>
          <a:srcRect l="38502" t="36212" r="40950" b="51546"/>
          <a:stretch/>
        </p:blipFill>
        <p:spPr>
          <a:xfrm>
            <a:off x="5694018" y="2133803"/>
            <a:ext cx="803963" cy="253155"/>
          </a:xfrm>
          <a:prstGeom prst="rect">
            <a:avLst/>
          </a:prstGeom>
        </p:spPr>
      </p:pic>
      <p:pic>
        <p:nvPicPr>
          <p:cNvPr id="8" name="Content Placeholder 4">
            <a:extLst>
              <a:ext uri="{FF2B5EF4-FFF2-40B4-BE49-F238E27FC236}">
                <a16:creationId xmlns:a16="http://schemas.microsoft.com/office/drawing/2014/main" id="{BFB75350-09C6-A0BE-A748-C2DAE865A146}"/>
              </a:ext>
            </a:extLst>
          </p:cNvPr>
          <p:cNvPicPr>
            <a:picLocks noChangeAspect="1"/>
          </p:cNvPicPr>
          <p:nvPr/>
        </p:nvPicPr>
        <p:blipFill rotWithShape="1">
          <a:blip r:embed="rId2">
            <a:extLst>
              <a:ext uri="{28A0092B-C50C-407E-A947-70E740481C1C}">
                <a14:useLocalDpi xmlns:a14="http://schemas.microsoft.com/office/drawing/2010/main" val="0"/>
              </a:ext>
            </a:extLst>
          </a:blip>
          <a:srcRect l="66144" t="36174" r="14042" b="51398"/>
          <a:stretch/>
        </p:blipFill>
        <p:spPr>
          <a:xfrm>
            <a:off x="9448801" y="2130944"/>
            <a:ext cx="730250" cy="258872"/>
          </a:xfrm>
          <a:prstGeom prst="rect">
            <a:avLst/>
          </a:prstGeom>
        </p:spPr>
      </p:pic>
      <p:pic>
        <p:nvPicPr>
          <p:cNvPr id="9" name="Content Placeholder 4">
            <a:extLst>
              <a:ext uri="{FF2B5EF4-FFF2-40B4-BE49-F238E27FC236}">
                <a16:creationId xmlns:a16="http://schemas.microsoft.com/office/drawing/2014/main" id="{CBE01787-E976-D57D-FB29-5335E748BE30}"/>
              </a:ext>
            </a:extLst>
          </p:cNvPr>
          <p:cNvPicPr>
            <a:picLocks noChangeAspect="1"/>
          </p:cNvPicPr>
          <p:nvPr/>
        </p:nvPicPr>
        <p:blipFill rotWithShape="1">
          <a:blip r:embed="rId2">
            <a:extLst>
              <a:ext uri="{28A0092B-C50C-407E-A947-70E740481C1C}">
                <a14:useLocalDpi xmlns:a14="http://schemas.microsoft.com/office/drawing/2010/main" val="0"/>
              </a:ext>
            </a:extLst>
          </a:blip>
          <a:srcRect l="41485" t="20873" r="22326" b="69118"/>
          <a:stretch/>
        </p:blipFill>
        <p:spPr>
          <a:xfrm>
            <a:off x="10519744" y="2140610"/>
            <a:ext cx="1575766" cy="246347"/>
          </a:xfrm>
          <a:prstGeom prst="rect">
            <a:avLst/>
          </a:prstGeom>
        </p:spPr>
      </p:pic>
      <p:pic>
        <p:nvPicPr>
          <p:cNvPr id="3" name="Picture 2">
            <a:extLst>
              <a:ext uri="{FF2B5EF4-FFF2-40B4-BE49-F238E27FC236}">
                <a16:creationId xmlns:a16="http://schemas.microsoft.com/office/drawing/2014/main" id="{0665A8EE-6436-1D6E-D972-D42044A6CAC8}"/>
              </a:ext>
            </a:extLst>
          </p:cNvPr>
          <p:cNvPicPr>
            <a:picLocks noChangeAspect="1"/>
          </p:cNvPicPr>
          <p:nvPr/>
        </p:nvPicPr>
        <p:blipFill rotWithShape="1">
          <a:blip r:embed="rId3"/>
          <a:srcRect l="53045" t="8863" r="42245" b="72108"/>
          <a:stretch/>
        </p:blipFill>
        <p:spPr>
          <a:xfrm>
            <a:off x="1864400" y="5244017"/>
            <a:ext cx="263832" cy="294871"/>
          </a:xfrm>
          <a:prstGeom prst="rect">
            <a:avLst/>
          </a:prstGeom>
        </p:spPr>
      </p:pic>
      <p:pic>
        <p:nvPicPr>
          <p:cNvPr id="10" name="Content Placeholder 4">
            <a:extLst>
              <a:ext uri="{FF2B5EF4-FFF2-40B4-BE49-F238E27FC236}">
                <a16:creationId xmlns:a16="http://schemas.microsoft.com/office/drawing/2014/main" id="{CFE1BAAC-BF33-EDC6-BC72-9D5CCB19C4EB}"/>
              </a:ext>
            </a:extLst>
          </p:cNvPr>
          <p:cNvPicPr>
            <a:picLocks noChangeAspect="1"/>
          </p:cNvPicPr>
          <p:nvPr/>
        </p:nvPicPr>
        <p:blipFill rotWithShape="1">
          <a:blip r:embed="rId2">
            <a:extLst>
              <a:ext uri="{28A0092B-C50C-407E-A947-70E740481C1C}">
                <a14:useLocalDpi xmlns:a14="http://schemas.microsoft.com/office/drawing/2010/main" val="0"/>
              </a:ext>
            </a:extLst>
          </a:blip>
          <a:srcRect l="34592" t="19835" r="58947" b="68954"/>
          <a:stretch/>
        </p:blipFill>
        <p:spPr>
          <a:xfrm>
            <a:off x="1864400" y="4929972"/>
            <a:ext cx="263832" cy="258759"/>
          </a:xfrm>
          <a:prstGeom prst="rect">
            <a:avLst/>
          </a:prstGeom>
        </p:spPr>
      </p:pic>
      <p:sp>
        <p:nvSpPr>
          <p:cNvPr id="11" name="TextBox 10">
            <a:extLst>
              <a:ext uri="{FF2B5EF4-FFF2-40B4-BE49-F238E27FC236}">
                <a16:creationId xmlns:a16="http://schemas.microsoft.com/office/drawing/2014/main" id="{53C307B7-DCDC-7C70-34B5-77AC903FBE38}"/>
              </a:ext>
            </a:extLst>
          </p:cNvPr>
          <p:cNvSpPr txBox="1"/>
          <p:nvPr/>
        </p:nvSpPr>
        <p:spPr>
          <a:xfrm>
            <a:off x="620889" y="4874686"/>
            <a:ext cx="1287575" cy="369332"/>
          </a:xfrm>
          <a:prstGeom prst="rect">
            <a:avLst/>
          </a:prstGeom>
          <a:noFill/>
        </p:spPr>
        <p:txBody>
          <a:bodyPr wrap="square" rtlCol="0">
            <a:spAutoFit/>
          </a:bodyPr>
          <a:lstStyle/>
          <a:p>
            <a:pPr algn="r" rtl="1"/>
            <a:r>
              <a:rPr lang="ar-DZ" dirty="0"/>
              <a:t>مجموع قيم </a:t>
            </a:r>
            <a:r>
              <a:rPr lang="en-US" i="1" dirty="0"/>
              <a:t>x</a:t>
            </a:r>
          </a:p>
        </p:txBody>
      </p:sp>
      <p:sp>
        <p:nvSpPr>
          <p:cNvPr id="12" name="TextBox 11">
            <a:extLst>
              <a:ext uri="{FF2B5EF4-FFF2-40B4-BE49-F238E27FC236}">
                <a16:creationId xmlns:a16="http://schemas.microsoft.com/office/drawing/2014/main" id="{A7F163D7-BA21-3E9C-4D49-1CAE5B82F104}"/>
              </a:ext>
            </a:extLst>
          </p:cNvPr>
          <p:cNvSpPr txBox="1"/>
          <p:nvPr/>
        </p:nvSpPr>
        <p:spPr>
          <a:xfrm>
            <a:off x="845375" y="5261785"/>
            <a:ext cx="1063089" cy="369332"/>
          </a:xfrm>
          <a:prstGeom prst="rect">
            <a:avLst/>
          </a:prstGeom>
          <a:noFill/>
        </p:spPr>
        <p:txBody>
          <a:bodyPr wrap="square" rtlCol="0">
            <a:spAutoFit/>
          </a:bodyPr>
          <a:lstStyle/>
          <a:p>
            <a:pPr algn="r" rtl="1"/>
            <a:r>
              <a:rPr lang="ar-DZ" dirty="0"/>
              <a:t>معدل قيم </a:t>
            </a:r>
            <a:r>
              <a:rPr lang="en-US" i="1" dirty="0"/>
              <a:t>x</a:t>
            </a:r>
          </a:p>
        </p:txBody>
      </p:sp>
      <p:pic>
        <p:nvPicPr>
          <p:cNvPr id="18" name="Content Placeholder 4">
            <a:extLst>
              <a:ext uri="{FF2B5EF4-FFF2-40B4-BE49-F238E27FC236}">
                <a16:creationId xmlns:a16="http://schemas.microsoft.com/office/drawing/2014/main" id="{F3CA5E35-6FBA-0875-4ECC-763BBE2DFE9E}"/>
              </a:ext>
            </a:extLst>
          </p:cNvPr>
          <p:cNvPicPr>
            <a:picLocks noChangeAspect="1"/>
          </p:cNvPicPr>
          <p:nvPr/>
        </p:nvPicPr>
        <p:blipFill rotWithShape="1">
          <a:blip r:embed="rId2">
            <a:extLst>
              <a:ext uri="{28A0092B-C50C-407E-A947-70E740481C1C}">
                <a14:useLocalDpi xmlns:a14="http://schemas.microsoft.com/office/drawing/2010/main" val="0"/>
              </a:ext>
            </a:extLst>
          </a:blip>
          <a:srcRect l="34592" t="19835" r="58947" b="68954"/>
          <a:stretch/>
        </p:blipFill>
        <p:spPr>
          <a:xfrm>
            <a:off x="7437657" y="4862325"/>
            <a:ext cx="263832" cy="258759"/>
          </a:xfrm>
          <a:prstGeom prst="rect">
            <a:avLst/>
          </a:prstGeom>
        </p:spPr>
      </p:pic>
      <p:sp>
        <p:nvSpPr>
          <p:cNvPr id="19" name="TextBox 18">
            <a:extLst>
              <a:ext uri="{FF2B5EF4-FFF2-40B4-BE49-F238E27FC236}">
                <a16:creationId xmlns:a16="http://schemas.microsoft.com/office/drawing/2014/main" id="{6A09D7FB-3248-58F8-6EA7-0A111F83BE7B}"/>
              </a:ext>
            </a:extLst>
          </p:cNvPr>
          <p:cNvSpPr txBox="1"/>
          <p:nvPr/>
        </p:nvSpPr>
        <p:spPr>
          <a:xfrm>
            <a:off x="6225823" y="4837817"/>
            <a:ext cx="1287575" cy="338554"/>
          </a:xfrm>
          <a:prstGeom prst="rect">
            <a:avLst/>
          </a:prstGeom>
          <a:noFill/>
        </p:spPr>
        <p:txBody>
          <a:bodyPr wrap="square" rtlCol="0">
            <a:spAutoFit/>
          </a:bodyPr>
          <a:lstStyle/>
          <a:p>
            <a:pPr algn="r" rtl="1"/>
            <a:r>
              <a:rPr lang="ar-DZ" sz="1600" dirty="0"/>
              <a:t>مجموع قيم </a:t>
            </a:r>
            <a:r>
              <a:rPr lang="en-US" sz="1600" i="1" dirty="0"/>
              <a:t>y</a:t>
            </a:r>
          </a:p>
        </p:txBody>
      </p:sp>
      <p:sp>
        <p:nvSpPr>
          <p:cNvPr id="20" name="TextBox 19">
            <a:extLst>
              <a:ext uri="{FF2B5EF4-FFF2-40B4-BE49-F238E27FC236}">
                <a16:creationId xmlns:a16="http://schemas.microsoft.com/office/drawing/2014/main" id="{DFEC0609-DA91-2FF9-392B-B615697C54F2}"/>
              </a:ext>
            </a:extLst>
          </p:cNvPr>
          <p:cNvSpPr txBox="1"/>
          <p:nvPr/>
        </p:nvSpPr>
        <p:spPr>
          <a:xfrm>
            <a:off x="6338065" y="5200836"/>
            <a:ext cx="1063089" cy="338554"/>
          </a:xfrm>
          <a:prstGeom prst="rect">
            <a:avLst/>
          </a:prstGeom>
          <a:noFill/>
        </p:spPr>
        <p:txBody>
          <a:bodyPr wrap="square" rtlCol="0">
            <a:spAutoFit/>
          </a:bodyPr>
          <a:lstStyle/>
          <a:p>
            <a:pPr algn="r" rtl="1"/>
            <a:r>
              <a:rPr lang="ar-DZ" sz="1600" dirty="0"/>
              <a:t>معدل قيم </a:t>
            </a:r>
            <a:r>
              <a:rPr lang="en-US" sz="1600" i="1" dirty="0"/>
              <a:t>y</a:t>
            </a:r>
          </a:p>
        </p:txBody>
      </p:sp>
      <p:pic>
        <p:nvPicPr>
          <p:cNvPr id="21" name="Content Placeholder 4">
            <a:extLst>
              <a:ext uri="{FF2B5EF4-FFF2-40B4-BE49-F238E27FC236}">
                <a16:creationId xmlns:a16="http://schemas.microsoft.com/office/drawing/2014/main" id="{FB523088-E71E-9BCD-6F30-D4889D3CCEE3}"/>
              </a:ext>
            </a:extLst>
          </p:cNvPr>
          <p:cNvPicPr>
            <a:picLocks noChangeAspect="1"/>
          </p:cNvPicPr>
          <p:nvPr/>
        </p:nvPicPr>
        <p:blipFill rotWithShape="1">
          <a:blip r:embed="rId2">
            <a:extLst>
              <a:ext uri="{28A0092B-C50C-407E-A947-70E740481C1C}">
                <a14:useLocalDpi xmlns:a14="http://schemas.microsoft.com/office/drawing/2010/main" val="0"/>
              </a:ext>
            </a:extLst>
          </a:blip>
          <a:srcRect l="72489" t="21698" r="24032" b="69612"/>
          <a:stretch/>
        </p:blipFill>
        <p:spPr>
          <a:xfrm>
            <a:off x="7425269" y="5163972"/>
            <a:ext cx="263833" cy="372472"/>
          </a:xfrm>
          <a:prstGeom prst="rect">
            <a:avLst/>
          </a:prstGeom>
        </p:spPr>
      </p:pic>
      <p:sp>
        <p:nvSpPr>
          <p:cNvPr id="22" name="TextBox 21">
            <a:extLst>
              <a:ext uri="{FF2B5EF4-FFF2-40B4-BE49-F238E27FC236}">
                <a16:creationId xmlns:a16="http://schemas.microsoft.com/office/drawing/2014/main" id="{AA1BCFB3-F8D6-B72E-2BD1-F7CBE84EF467}"/>
              </a:ext>
            </a:extLst>
          </p:cNvPr>
          <p:cNvSpPr txBox="1"/>
          <p:nvPr/>
        </p:nvSpPr>
        <p:spPr>
          <a:xfrm>
            <a:off x="2359377" y="1688043"/>
            <a:ext cx="2144889" cy="369332"/>
          </a:xfrm>
          <a:prstGeom prst="rect">
            <a:avLst/>
          </a:prstGeom>
          <a:noFill/>
        </p:spPr>
        <p:txBody>
          <a:bodyPr wrap="square" rtlCol="0">
            <a:spAutoFit/>
          </a:bodyPr>
          <a:lstStyle/>
          <a:p>
            <a:pPr algn="ctr"/>
            <a:r>
              <a:rPr lang="ar-DZ" dirty="0"/>
              <a:t>عدد سنوات تعلم لغة أجنبية</a:t>
            </a:r>
            <a:endParaRPr lang="en-US" dirty="0"/>
          </a:p>
        </p:txBody>
      </p:sp>
      <p:sp>
        <p:nvSpPr>
          <p:cNvPr id="23" name="TextBox 22">
            <a:extLst>
              <a:ext uri="{FF2B5EF4-FFF2-40B4-BE49-F238E27FC236}">
                <a16:creationId xmlns:a16="http://schemas.microsoft.com/office/drawing/2014/main" id="{8A5C6ADD-A98F-DB19-663C-26F9587D2890}"/>
              </a:ext>
            </a:extLst>
          </p:cNvPr>
          <p:cNvSpPr txBox="1"/>
          <p:nvPr/>
        </p:nvSpPr>
        <p:spPr>
          <a:xfrm>
            <a:off x="6382641" y="1789897"/>
            <a:ext cx="2144889" cy="369332"/>
          </a:xfrm>
          <a:prstGeom prst="rect">
            <a:avLst/>
          </a:prstGeom>
          <a:noFill/>
        </p:spPr>
        <p:txBody>
          <a:bodyPr wrap="square" rtlCol="0">
            <a:spAutoFit/>
          </a:bodyPr>
          <a:lstStyle/>
          <a:p>
            <a:pPr algn="ctr"/>
            <a:r>
              <a:rPr lang="ar-DZ" dirty="0"/>
              <a:t>الأخطاء اللغوية</a:t>
            </a:r>
            <a:endParaRPr lang="en-US" dirty="0"/>
          </a:p>
        </p:txBody>
      </p:sp>
    </p:spTree>
    <p:extLst>
      <p:ext uri="{BB962C8B-B14F-4D97-AF65-F5344CB8AC3E}">
        <p14:creationId xmlns:p14="http://schemas.microsoft.com/office/powerpoint/2010/main" val="3277188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E2295-0EAD-CD9C-281B-9609F0F50813}"/>
              </a:ext>
            </a:extLst>
          </p:cNvPr>
          <p:cNvSpPr>
            <a:spLocks noGrp="1"/>
          </p:cNvSpPr>
          <p:nvPr>
            <p:ph type="title"/>
          </p:nvPr>
        </p:nvSpPr>
        <p:spPr/>
        <p:txBody>
          <a:bodyPr/>
          <a:lstStyle/>
          <a:p>
            <a:r>
              <a:rPr lang="en-US" b="1" dirty="0"/>
              <a:t>Pearson correlation</a:t>
            </a:r>
            <a:endParaRPr lang="en-US" dirty="0"/>
          </a:p>
        </p:txBody>
      </p:sp>
      <p:graphicFrame>
        <p:nvGraphicFramePr>
          <p:cNvPr id="4" name="Table 3">
            <a:extLst>
              <a:ext uri="{FF2B5EF4-FFF2-40B4-BE49-F238E27FC236}">
                <a16:creationId xmlns:a16="http://schemas.microsoft.com/office/drawing/2014/main" id="{72A78CE2-2244-E050-0CB6-1C62F2D2CE7E}"/>
              </a:ext>
            </a:extLst>
          </p:cNvPr>
          <p:cNvGraphicFramePr>
            <a:graphicFrameLocks noGrp="1"/>
          </p:cNvGraphicFramePr>
          <p:nvPr/>
        </p:nvGraphicFramePr>
        <p:xfrm>
          <a:off x="838200" y="2108686"/>
          <a:ext cx="11301413" cy="2640628"/>
        </p:xfrm>
        <a:graphic>
          <a:graphicData uri="http://schemas.openxmlformats.org/drawingml/2006/table">
            <a:tbl>
              <a:tblPr/>
              <a:tblGrid>
                <a:gridCol w="1209826">
                  <a:extLst>
                    <a:ext uri="{9D8B030D-6E8A-4147-A177-3AD203B41FA5}">
                      <a16:colId xmlns:a16="http://schemas.microsoft.com/office/drawing/2014/main" val="2929732061"/>
                    </a:ext>
                  </a:extLst>
                </a:gridCol>
                <a:gridCol w="2740330">
                  <a:extLst>
                    <a:ext uri="{9D8B030D-6E8A-4147-A177-3AD203B41FA5}">
                      <a16:colId xmlns:a16="http://schemas.microsoft.com/office/drawing/2014/main" val="3182219247"/>
                    </a:ext>
                  </a:extLst>
                </a:gridCol>
                <a:gridCol w="812344">
                  <a:extLst>
                    <a:ext uri="{9D8B030D-6E8A-4147-A177-3AD203B41FA5}">
                      <a16:colId xmlns:a16="http://schemas.microsoft.com/office/drawing/2014/main" val="1224926477"/>
                    </a:ext>
                  </a:extLst>
                </a:gridCol>
                <a:gridCol w="995108">
                  <a:extLst>
                    <a:ext uri="{9D8B030D-6E8A-4147-A177-3AD203B41FA5}">
                      <a16:colId xmlns:a16="http://schemas.microsoft.com/office/drawing/2014/main" val="3715220783"/>
                    </a:ext>
                  </a:extLst>
                </a:gridCol>
                <a:gridCol w="1690842">
                  <a:extLst>
                    <a:ext uri="{9D8B030D-6E8A-4147-A177-3AD203B41FA5}">
                      <a16:colId xmlns:a16="http://schemas.microsoft.com/office/drawing/2014/main" val="2102802341"/>
                    </a:ext>
                  </a:extLst>
                </a:gridCol>
                <a:gridCol w="932878">
                  <a:extLst>
                    <a:ext uri="{9D8B030D-6E8A-4147-A177-3AD203B41FA5}">
                      <a16:colId xmlns:a16="http://schemas.microsoft.com/office/drawing/2014/main" val="2033159037"/>
                    </a:ext>
                  </a:extLst>
                </a:gridCol>
                <a:gridCol w="1224403">
                  <a:extLst>
                    <a:ext uri="{9D8B030D-6E8A-4147-A177-3AD203B41FA5}">
                      <a16:colId xmlns:a16="http://schemas.microsoft.com/office/drawing/2014/main" val="340536172"/>
                    </a:ext>
                  </a:extLst>
                </a:gridCol>
                <a:gridCol w="1695682">
                  <a:extLst>
                    <a:ext uri="{9D8B030D-6E8A-4147-A177-3AD203B41FA5}">
                      <a16:colId xmlns:a16="http://schemas.microsoft.com/office/drawing/2014/main" val="3055340984"/>
                    </a:ext>
                  </a:extLst>
                </a:gridCol>
              </a:tblGrid>
              <a:tr h="291782">
                <a:tc>
                  <a:txBody>
                    <a:bodyPr/>
                    <a:lstStyle/>
                    <a:p>
                      <a:pPr algn="l" fontAlgn="b"/>
                      <a:r>
                        <a:rPr lang="en-US" sz="1700" b="1" i="0" u="none" strike="noStrike" dirty="0">
                          <a:solidFill>
                            <a:srgbClr val="000000"/>
                          </a:solidFill>
                          <a:effectLst/>
                          <a:latin typeface="Calibri" panose="020F0502020204030204" pitchFamily="34" charset="0"/>
                        </a:rPr>
                        <a:t>Participants</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700" b="1" i="0" u="none" strike="noStrike" dirty="0">
                          <a:solidFill>
                            <a:srgbClr val="000000"/>
                          </a:solidFill>
                          <a:effectLst/>
                          <a:latin typeface="Calibri" panose="020F0502020204030204" pitchFamily="34" charset="0"/>
                        </a:rPr>
                        <a:t>Language learning experience</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1" i="0" u="none" strike="noStrike" dirty="0">
                          <a:solidFill>
                            <a:srgbClr val="000000"/>
                          </a:solidFill>
                          <a:effectLst/>
                          <a:latin typeface="Calibri" panose="020F0502020204030204" pitchFamily="34" charset="0"/>
                        </a:rPr>
                        <a:t>(xi - x̄)</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1" i="0" u="none" strike="noStrike" dirty="0">
                          <a:solidFill>
                            <a:srgbClr val="000000"/>
                          </a:solidFill>
                          <a:effectLst/>
                          <a:latin typeface="Calibri" panose="020F0502020204030204" pitchFamily="34" charset="0"/>
                        </a:rPr>
                        <a:t>(xi - x̄)^2</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700" b="1" i="0" u="none" strike="noStrike">
                          <a:solidFill>
                            <a:srgbClr val="000000"/>
                          </a:solidFill>
                          <a:effectLst/>
                          <a:latin typeface="Calibri" panose="020F0502020204030204" pitchFamily="34" charset="0"/>
                        </a:rPr>
                        <a:t>Gramatical errors</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1" i="0" u="none" strike="noStrike" dirty="0">
                          <a:solidFill>
                            <a:srgbClr val="000000"/>
                          </a:solidFill>
                          <a:effectLst/>
                          <a:latin typeface="Calibri" panose="020F0502020204030204" pitchFamily="34" charset="0"/>
                        </a:rPr>
                        <a:t>(</a:t>
                      </a:r>
                      <a:r>
                        <a:rPr lang="en-US" sz="1700" b="1" i="0" u="none" strike="noStrike" dirty="0" err="1">
                          <a:solidFill>
                            <a:srgbClr val="000000"/>
                          </a:solidFill>
                          <a:effectLst/>
                          <a:latin typeface="Calibri" panose="020F0502020204030204" pitchFamily="34" charset="0"/>
                        </a:rPr>
                        <a:t>yi</a:t>
                      </a:r>
                      <a:r>
                        <a:rPr lang="en-US" sz="1700" b="1" i="0" u="none" strike="noStrike" dirty="0">
                          <a:solidFill>
                            <a:srgbClr val="000000"/>
                          </a:solidFill>
                          <a:effectLst/>
                          <a:latin typeface="Calibri" panose="020F0502020204030204" pitchFamily="34" charset="0"/>
                        </a:rPr>
                        <a:t> - ȳ)</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000000"/>
                          </a:solidFill>
                          <a:effectLst/>
                          <a:latin typeface="Calibri" panose="020F0502020204030204" pitchFamily="34" charset="0"/>
                        </a:rPr>
                        <a:t>(</a:t>
                      </a:r>
                      <a:r>
                        <a:rPr lang="en-US" sz="1100" b="1" i="0" u="none" strike="noStrike" dirty="0" err="1">
                          <a:solidFill>
                            <a:srgbClr val="000000"/>
                          </a:solidFill>
                          <a:effectLst/>
                          <a:latin typeface="Calibri" panose="020F0502020204030204" pitchFamily="34" charset="0"/>
                        </a:rPr>
                        <a:t>yi</a:t>
                      </a:r>
                      <a:r>
                        <a:rPr lang="en-US" sz="1100" b="1" i="0" u="none" strike="noStrike" dirty="0">
                          <a:solidFill>
                            <a:srgbClr val="000000"/>
                          </a:solidFill>
                          <a:effectLst/>
                          <a:latin typeface="Calibri" panose="020F0502020204030204" pitchFamily="34" charset="0"/>
                        </a:rPr>
                        <a:t> - ȳ)^2</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1" i="0" u="none" strike="noStrike" dirty="0">
                          <a:solidFill>
                            <a:srgbClr val="000000"/>
                          </a:solidFill>
                          <a:effectLst/>
                          <a:latin typeface="Calibri" panose="020F0502020204030204" pitchFamily="34" charset="0"/>
                        </a:rPr>
                        <a:t>(xi - x̄) (</a:t>
                      </a:r>
                      <a:r>
                        <a:rPr lang="en-US" sz="1700" b="1" i="0" u="none" strike="noStrike" dirty="0" err="1">
                          <a:solidFill>
                            <a:srgbClr val="000000"/>
                          </a:solidFill>
                          <a:effectLst/>
                          <a:latin typeface="Calibri" panose="020F0502020204030204" pitchFamily="34" charset="0"/>
                        </a:rPr>
                        <a:t>yi</a:t>
                      </a:r>
                      <a:r>
                        <a:rPr lang="en-US" sz="1700" b="1" i="0" u="none" strike="noStrike" dirty="0">
                          <a:solidFill>
                            <a:srgbClr val="000000"/>
                          </a:solidFill>
                          <a:effectLst/>
                          <a:latin typeface="Calibri" panose="020F0502020204030204" pitchFamily="34" charset="0"/>
                        </a:rPr>
                        <a:t> - ȳ)</a:t>
                      </a:r>
                    </a:p>
                  </a:txBody>
                  <a:tcPr marL="14589" marR="14589" marT="145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79243862"/>
                  </a:ext>
                </a:extLst>
              </a:tr>
              <a:tr h="291782">
                <a:tc>
                  <a:txBody>
                    <a:bodyPr/>
                    <a:lstStyle/>
                    <a:p>
                      <a:pPr algn="l" fontAlgn="b"/>
                      <a:r>
                        <a:rPr lang="en-US" sz="1700" b="0" i="1" u="none" strike="noStrike">
                          <a:solidFill>
                            <a:srgbClr val="000000"/>
                          </a:solidFill>
                          <a:effectLst/>
                          <a:latin typeface="Calibri" panose="020F0502020204030204" pitchFamily="34" charset="0"/>
                        </a:rPr>
                        <a:t>student 1</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9</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37</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36409819"/>
                  </a:ext>
                </a:extLst>
              </a:tr>
              <a:tr h="291782">
                <a:tc>
                  <a:txBody>
                    <a:bodyPr/>
                    <a:lstStyle/>
                    <a:p>
                      <a:pPr algn="l" fontAlgn="b"/>
                      <a:r>
                        <a:rPr lang="en-US" sz="1700" b="0" i="1" u="none" strike="noStrike">
                          <a:solidFill>
                            <a:srgbClr val="000000"/>
                          </a:solidFill>
                          <a:effectLst/>
                          <a:latin typeface="Calibri" panose="020F0502020204030204" pitchFamily="34" charset="0"/>
                        </a:rPr>
                        <a:t>student 2</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12</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8</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34639329"/>
                  </a:ext>
                </a:extLst>
              </a:tr>
              <a:tr h="291782">
                <a:tc>
                  <a:txBody>
                    <a:bodyPr/>
                    <a:lstStyle/>
                    <a:p>
                      <a:pPr algn="l" fontAlgn="b"/>
                      <a:r>
                        <a:rPr lang="en-US" sz="1700" b="0" i="1" u="none" strike="noStrike">
                          <a:solidFill>
                            <a:srgbClr val="000000"/>
                          </a:solidFill>
                          <a:effectLst/>
                          <a:latin typeface="Calibri" panose="020F0502020204030204" pitchFamily="34" charset="0"/>
                        </a:rPr>
                        <a:t>student 3</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7</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56</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1587396"/>
                  </a:ext>
                </a:extLst>
              </a:tr>
              <a:tr h="291782">
                <a:tc>
                  <a:txBody>
                    <a:bodyPr/>
                    <a:lstStyle/>
                    <a:p>
                      <a:pPr algn="l" fontAlgn="b"/>
                      <a:r>
                        <a:rPr lang="en-US" sz="1700" b="0" i="1" u="none" strike="noStrike">
                          <a:solidFill>
                            <a:srgbClr val="000000"/>
                          </a:solidFill>
                          <a:effectLst/>
                          <a:latin typeface="Calibri" panose="020F0502020204030204" pitchFamily="34" charset="0"/>
                        </a:rPr>
                        <a:t>student 4</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10</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22</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59722015"/>
                  </a:ext>
                </a:extLst>
              </a:tr>
              <a:tr h="291782">
                <a:tc>
                  <a:txBody>
                    <a:bodyPr/>
                    <a:lstStyle/>
                    <a:p>
                      <a:pPr algn="l" fontAlgn="b"/>
                      <a:r>
                        <a:rPr lang="en-US" sz="1700" b="0" i="1" u="none" strike="noStrike">
                          <a:solidFill>
                            <a:srgbClr val="000000"/>
                          </a:solidFill>
                          <a:effectLst/>
                          <a:latin typeface="Calibri" panose="020F0502020204030204" pitchFamily="34" charset="0"/>
                        </a:rPr>
                        <a:t>student 5</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8</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35</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8376002"/>
                  </a:ext>
                </a:extLst>
              </a:tr>
              <a:tr h="291782">
                <a:tc>
                  <a:txBody>
                    <a:bodyPr/>
                    <a:lstStyle/>
                    <a:p>
                      <a:pPr algn="l" fontAlgn="b"/>
                      <a:r>
                        <a:rPr lang="en-US" sz="1700" b="0" i="1" u="none" strike="noStrike">
                          <a:solidFill>
                            <a:srgbClr val="000000"/>
                          </a:solidFill>
                          <a:effectLst/>
                          <a:latin typeface="Calibri" panose="020F0502020204030204" pitchFamily="34" charset="0"/>
                        </a:rPr>
                        <a:t>student 6</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11</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24</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25792415"/>
                  </a:ext>
                </a:extLst>
              </a:tr>
              <a:tr h="291782">
                <a:tc>
                  <a:txBody>
                    <a:bodyPr/>
                    <a:lstStyle/>
                    <a:p>
                      <a:pPr algn="l" fontAlgn="b"/>
                      <a:r>
                        <a:rPr lang="en-US" sz="1700" b="0" i="1" u="none" strike="noStrike">
                          <a:solidFill>
                            <a:srgbClr val="000000"/>
                          </a:solidFill>
                          <a:effectLst/>
                          <a:latin typeface="Calibri" panose="020F0502020204030204" pitchFamily="34" charset="0"/>
                        </a:rPr>
                        <a:t>student 7</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9</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32</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34302997"/>
                  </a:ext>
                </a:extLst>
              </a:tr>
              <a:tr h="306372">
                <a:tc>
                  <a:txBody>
                    <a:bodyPr/>
                    <a:lstStyle/>
                    <a:p>
                      <a:pPr algn="l" fontAlgn="b"/>
                      <a:r>
                        <a:rPr lang="en-US" sz="1700" b="0" i="1" u="none" strike="noStrike" dirty="0">
                          <a:solidFill>
                            <a:srgbClr val="000000"/>
                          </a:solidFill>
                          <a:effectLst/>
                          <a:latin typeface="Calibri" panose="020F0502020204030204" pitchFamily="34" charset="0"/>
                        </a:rPr>
                        <a:t>student 8</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8</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41</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3689632"/>
                  </a:ext>
                </a:extLst>
              </a:tr>
            </a:tbl>
          </a:graphicData>
        </a:graphic>
      </p:graphicFrame>
      <p:pic>
        <p:nvPicPr>
          <p:cNvPr id="5" name="Content Placeholder 4">
            <a:extLst>
              <a:ext uri="{FF2B5EF4-FFF2-40B4-BE49-F238E27FC236}">
                <a16:creationId xmlns:a16="http://schemas.microsoft.com/office/drawing/2014/main" id="{CB84A4C7-72F2-A272-B572-248655A8BCC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1415" t="18297" r="40476" b="69958"/>
          <a:stretch/>
        </p:blipFill>
        <p:spPr>
          <a:xfrm>
            <a:off x="4845051" y="2120184"/>
            <a:ext cx="730250" cy="267691"/>
          </a:xfrm>
        </p:spPr>
      </p:pic>
      <p:pic>
        <p:nvPicPr>
          <p:cNvPr id="6" name="Content Placeholder 4">
            <a:extLst>
              <a:ext uri="{FF2B5EF4-FFF2-40B4-BE49-F238E27FC236}">
                <a16:creationId xmlns:a16="http://schemas.microsoft.com/office/drawing/2014/main" id="{0104FAE8-EC4C-EF2F-0F10-AD395FF5360D}"/>
              </a:ext>
            </a:extLst>
          </p:cNvPr>
          <p:cNvPicPr>
            <a:picLocks noChangeAspect="1"/>
          </p:cNvPicPr>
          <p:nvPr/>
        </p:nvPicPr>
        <p:blipFill rotWithShape="1">
          <a:blip r:embed="rId3">
            <a:extLst>
              <a:ext uri="{28A0092B-C50C-407E-A947-70E740481C1C}">
                <a14:useLocalDpi xmlns:a14="http://schemas.microsoft.com/office/drawing/2010/main" val="0"/>
              </a:ext>
            </a:extLst>
          </a:blip>
          <a:srcRect l="60169" t="20678" r="22219" b="69141"/>
          <a:stretch/>
        </p:blipFill>
        <p:spPr>
          <a:xfrm>
            <a:off x="8369878" y="2133802"/>
            <a:ext cx="774812" cy="253155"/>
          </a:xfrm>
          <a:prstGeom prst="rect">
            <a:avLst/>
          </a:prstGeom>
        </p:spPr>
      </p:pic>
      <p:pic>
        <p:nvPicPr>
          <p:cNvPr id="7" name="Content Placeholder 4">
            <a:extLst>
              <a:ext uri="{FF2B5EF4-FFF2-40B4-BE49-F238E27FC236}">
                <a16:creationId xmlns:a16="http://schemas.microsoft.com/office/drawing/2014/main" id="{3A215CBE-FCB2-1181-50A4-C0B7E6EF3CAC}"/>
              </a:ext>
            </a:extLst>
          </p:cNvPr>
          <p:cNvPicPr>
            <a:picLocks noChangeAspect="1"/>
          </p:cNvPicPr>
          <p:nvPr/>
        </p:nvPicPr>
        <p:blipFill rotWithShape="1">
          <a:blip r:embed="rId3">
            <a:extLst>
              <a:ext uri="{28A0092B-C50C-407E-A947-70E740481C1C}">
                <a14:useLocalDpi xmlns:a14="http://schemas.microsoft.com/office/drawing/2010/main" val="0"/>
              </a:ext>
            </a:extLst>
          </a:blip>
          <a:srcRect l="38502" t="36212" r="40950" b="51546"/>
          <a:stretch/>
        </p:blipFill>
        <p:spPr>
          <a:xfrm>
            <a:off x="5694018" y="2133803"/>
            <a:ext cx="803963" cy="253155"/>
          </a:xfrm>
          <a:prstGeom prst="rect">
            <a:avLst/>
          </a:prstGeom>
        </p:spPr>
      </p:pic>
      <p:pic>
        <p:nvPicPr>
          <p:cNvPr id="8" name="Content Placeholder 4">
            <a:extLst>
              <a:ext uri="{FF2B5EF4-FFF2-40B4-BE49-F238E27FC236}">
                <a16:creationId xmlns:a16="http://schemas.microsoft.com/office/drawing/2014/main" id="{BFB75350-09C6-A0BE-A748-C2DAE865A146}"/>
              </a:ext>
            </a:extLst>
          </p:cNvPr>
          <p:cNvPicPr>
            <a:picLocks noChangeAspect="1"/>
          </p:cNvPicPr>
          <p:nvPr/>
        </p:nvPicPr>
        <p:blipFill rotWithShape="1">
          <a:blip r:embed="rId3">
            <a:extLst>
              <a:ext uri="{28A0092B-C50C-407E-A947-70E740481C1C}">
                <a14:useLocalDpi xmlns:a14="http://schemas.microsoft.com/office/drawing/2010/main" val="0"/>
              </a:ext>
            </a:extLst>
          </a:blip>
          <a:srcRect l="66144" t="36174" r="14042" b="51398"/>
          <a:stretch/>
        </p:blipFill>
        <p:spPr>
          <a:xfrm>
            <a:off x="9448801" y="2130944"/>
            <a:ext cx="730250" cy="258872"/>
          </a:xfrm>
          <a:prstGeom prst="rect">
            <a:avLst/>
          </a:prstGeom>
        </p:spPr>
      </p:pic>
      <p:pic>
        <p:nvPicPr>
          <p:cNvPr id="9" name="Content Placeholder 4">
            <a:extLst>
              <a:ext uri="{FF2B5EF4-FFF2-40B4-BE49-F238E27FC236}">
                <a16:creationId xmlns:a16="http://schemas.microsoft.com/office/drawing/2014/main" id="{CBE01787-E976-D57D-FB29-5335E748BE30}"/>
              </a:ext>
            </a:extLst>
          </p:cNvPr>
          <p:cNvPicPr>
            <a:picLocks noChangeAspect="1"/>
          </p:cNvPicPr>
          <p:nvPr/>
        </p:nvPicPr>
        <p:blipFill rotWithShape="1">
          <a:blip r:embed="rId3">
            <a:extLst>
              <a:ext uri="{28A0092B-C50C-407E-A947-70E740481C1C}">
                <a14:useLocalDpi xmlns:a14="http://schemas.microsoft.com/office/drawing/2010/main" val="0"/>
              </a:ext>
            </a:extLst>
          </a:blip>
          <a:srcRect l="41485" t="20873" r="22326" b="69118"/>
          <a:stretch/>
        </p:blipFill>
        <p:spPr>
          <a:xfrm>
            <a:off x="10519744" y="2140610"/>
            <a:ext cx="1575766" cy="246347"/>
          </a:xfrm>
          <a:prstGeom prst="rect">
            <a:avLst/>
          </a:prstGeom>
        </p:spPr>
      </p:pic>
      <p:pic>
        <p:nvPicPr>
          <p:cNvPr id="3" name="Picture 2">
            <a:extLst>
              <a:ext uri="{FF2B5EF4-FFF2-40B4-BE49-F238E27FC236}">
                <a16:creationId xmlns:a16="http://schemas.microsoft.com/office/drawing/2014/main" id="{0665A8EE-6436-1D6E-D972-D42044A6CAC8}"/>
              </a:ext>
            </a:extLst>
          </p:cNvPr>
          <p:cNvPicPr>
            <a:picLocks noChangeAspect="1"/>
          </p:cNvPicPr>
          <p:nvPr/>
        </p:nvPicPr>
        <p:blipFill rotWithShape="1">
          <a:blip r:embed="rId4"/>
          <a:srcRect l="53045" t="8863" r="42245" b="72108"/>
          <a:stretch/>
        </p:blipFill>
        <p:spPr>
          <a:xfrm>
            <a:off x="2857825" y="5244017"/>
            <a:ext cx="263832" cy="294871"/>
          </a:xfrm>
          <a:prstGeom prst="rect">
            <a:avLst/>
          </a:prstGeom>
        </p:spPr>
      </p:pic>
      <p:pic>
        <p:nvPicPr>
          <p:cNvPr id="10" name="Content Placeholder 4">
            <a:extLst>
              <a:ext uri="{FF2B5EF4-FFF2-40B4-BE49-F238E27FC236}">
                <a16:creationId xmlns:a16="http://schemas.microsoft.com/office/drawing/2014/main" id="{CFE1BAAC-BF33-EDC6-BC72-9D5CCB19C4EB}"/>
              </a:ext>
            </a:extLst>
          </p:cNvPr>
          <p:cNvPicPr>
            <a:picLocks noChangeAspect="1"/>
          </p:cNvPicPr>
          <p:nvPr/>
        </p:nvPicPr>
        <p:blipFill rotWithShape="1">
          <a:blip r:embed="rId3">
            <a:extLst>
              <a:ext uri="{28A0092B-C50C-407E-A947-70E740481C1C}">
                <a14:useLocalDpi xmlns:a14="http://schemas.microsoft.com/office/drawing/2010/main" val="0"/>
              </a:ext>
            </a:extLst>
          </a:blip>
          <a:srcRect l="34592" t="19835" r="58947" b="68954"/>
          <a:stretch/>
        </p:blipFill>
        <p:spPr>
          <a:xfrm>
            <a:off x="2857825" y="4929972"/>
            <a:ext cx="263832" cy="258759"/>
          </a:xfrm>
          <a:prstGeom prst="rect">
            <a:avLst/>
          </a:prstGeom>
        </p:spPr>
      </p:pic>
      <p:sp>
        <p:nvSpPr>
          <p:cNvPr id="11" name="TextBox 10">
            <a:extLst>
              <a:ext uri="{FF2B5EF4-FFF2-40B4-BE49-F238E27FC236}">
                <a16:creationId xmlns:a16="http://schemas.microsoft.com/office/drawing/2014/main" id="{53C307B7-DCDC-7C70-34B5-77AC903FBE38}"/>
              </a:ext>
            </a:extLst>
          </p:cNvPr>
          <p:cNvSpPr txBox="1"/>
          <p:nvPr/>
        </p:nvSpPr>
        <p:spPr>
          <a:xfrm>
            <a:off x="1614314" y="4874686"/>
            <a:ext cx="1287575" cy="338554"/>
          </a:xfrm>
          <a:prstGeom prst="rect">
            <a:avLst/>
          </a:prstGeom>
          <a:noFill/>
        </p:spPr>
        <p:txBody>
          <a:bodyPr wrap="square" rtlCol="0">
            <a:spAutoFit/>
          </a:bodyPr>
          <a:lstStyle/>
          <a:p>
            <a:pPr algn="r" rtl="1"/>
            <a:r>
              <a:rPr lang="ar-DZ" sz="1600" dirty="0"/>
              <a:t>مجموع قيم </a:t>
            </a:r>
            <a:r>
              <a:rPr lang="en-US" sz="1600" i="1" dirty="0"/>
              <a:t>x</a:t>
            </a:r>
          </a:p>
        </p:txBody>
      </p:sp>
      <p:sp>
        <p:nvSpPr>
          <p:cNvPr id="12" name="TextBox 11">
            <a:extLst>
              <a:ext uri="{FF2B5EF4-FFF2-40B4-BE49-F238E27FC236}">
                <a16:creationId xmlns:a16="http://schemas.microsoft.com/office/drawing/2014/main" id="{A7F163D7-BA21-3E9C-4D49-1CAE5B82F104}"/>
              </a:ext>
            </a:extLst>
          </p:cNvPr>
          <p:cNvSpPr txBox="1"/>
          <p:nvPr/>
        </p:nvSpPr>
        <p:spPr>
          <a:xfrm>
            <a:off x="1838800" y="5261785"/>
            <a:ext cx="1063089" cy="338554"/>
          </a:xfrm>
          <a:prstGeom prst="rect">
            <a:avLst/>
          </a:prstGeom>
          <a:noFill/>
        </p:spPr>
        <p:txBody>
          <a:bodyPr wrap="square" rtlCol="0">
            <a:spAutoFit/>
          </a:bodyPr>
          <a:lstStyle/>
          <a:p>
            <a:pPr algn="r" rtl="1"/>
            <a:r>
              <a:rPr lang="ar-DZ" sz="1600" dirty="0"/>
              <a:t>معدل قيم </a:t>
            </a:r>
            <a:r>
              <a:rPr lang="en-US" sz="1600" i="1" dirty="0"/>
              <a:t>x</a:t>
            </a:r>
          </a:p>
        </p:txBody>
      </p:sp>
      <p:pic>
        <p:nvPicPr>
          <p:cNvPr id="18" name="Content Placeholder 4">
            <a:extLst>
              <a:ext uri="{FF2B5EF4-FFF2-40B4-BE49-F238E27FC236}">
                <a16:creationId xmlns:a16="http://schemas.microsoft.com/office/drawing/2014/main" id="{F3CA5E35-6FBA-0875-4ECC-763BBE2DFE9E}"/>
              </a:ext>
            </a:extLst>
          </p:cNvPr>
          <p:cNvPicPr>
            <a:picLocks noChangeAspect="1"/>
          </p:cNvPicPr>
          <p:nvPr/>
        </p:nvPicPr>
        <p:blipFill rotWithShape="1">
          <a:blip r:embed="rId3">
            <a:extLst>
              <a:ext uri="{28A0092B-C50C-407E-A947-70E740481C1C}">
                <a14:useLocalDpi xmlns:a14="http://schemas.microsoft.com/office/drawing/2010/main" val="0"/>
              </a:ext>
            </a:extLst>
          </a:blip>
          <a:srcRect l="34592" t="19835" r="58947" b="68954"/>
          <a:stretch/>
        </p:blipFill>
        <p:spPr>
          <a:xfrm>
            <a:off x="7437657" y="4862325"/>
            <a:ext cx="263832" cy="258759"/>
          </a:xfrm>
          <a:prstGeom prst="rect">
            <a:avLst/>
          </a:prstGeom>
        </p:spPr>
      </p:pic>
      <p:sp>
        <p:nvSpPr>
          <p:cNvPr id="19" name="TextBox 18">
            <a:extLst>
              <a:ext uri="{FF2B5EF4-FFF2-40B4-BE49-F238E27FC236}">
                <a16:creationId xmlns:a16="http://schemas.microsoft.com/office/drawing/2014/main" id="{6A09D7FB-3248-58F8-6EA7-0A111F83BE7B}"/>
              </a:ext>
            </a:extLst>
          </p:cNvPr>
          <p:cNvSpPr txBox="1"/>
          <p:nvPr/>
        </p:nvSpPr>
        <p:spPr>
          <a:xfrm>
            <a:off x="6225823" y="4837817"/>
            <a:ext cx="1287575" cy="338554"/>
          </a:xfrm>
          <a:prstGeom prst="rect">
            <a:avLst/>
          </a:prstGeom>
          <a:noFill/>
        </p:spPr>
        <p:txBody>
          <a:bodyPr wrap="square" rtlCol="0">
            <a:spAutoFit/>
          </a:bodyPr>
          <a:lstStyle/>
          <a:p>
            <a:pPr algn="r" rtl="1"/>
            <a:r>
              <a:rPr lang="ar-DZ" sz="1600" dirty="0"/>
              <a:t>مجموع قيم </a:t>
            </a:r>
            <a:r>
              <a:rPr lang="en-US" sz="1600" i="1" dirty="0"/>
              <a:t>y</a:t>
            </a:r>
          </a:p>
        </p:txBody>
      </p:sp>
      <p:sp>
        <p:nvSpPr>
          <p:cNvPr id="20" name="TextBox 19">
            <a:extLst>
              <a:ext uri="{FF2B5EF4-FFF2-40B4-BE49-F238E27FC236}">
                <a16:creationId xmlns:a16="http://schemas.microsoft.com/office/drawing/2014/main" id="{DFEC0609-DA91-2FF9-392B-B615697C54F2}"/>
              </a:ext>
            </a:extLst>
          </p:cNvPr>
          <p:cNvSpPr txBox="1"/>
          <p:nvPr/>
        </p:nvSpPr>
        <p:spPr>
          <a:xfrm>
            <a:off x="6338065" y="5200836"/>
            <a:ext cx="1063089" cy="338554"/>
          </a:xfrm>
          <a:prstGeom prst="rect">
            <a:avLst/>
          </a:prstGeom>
          <a:noFill/>
        </p:spPr>
        <p:txBody>
          <a:bodyPr wrap="square" rtlCol="0">
            <a:spAutoFit/>
          </a:bodyPr>
          <a:lstStyle/>
          <a:p>
            <a:pPr algn="r" rtl="1"/>
            <a:r>
              <a:rPr lang="ar-DZ" sz="1600" dirty="0"/>
              <a:t>معدل قيم </a:t>
            </a:r>
            <a:r>
              <a:rPr lang="en-US" sz="1600" i="1" dirty="0"/>
              <a:t>y</a:t>
            </a:r>
          </a:p>
        </p:txBody>
      </p:sp>
      <p:pic>
        <p:nvPicPr>
          <p:cNvPr id="21" name="Content Placeholder 4">
            <a:extLst>
              <a:ext uri="{FF2B5EF4-FFF2-40B4-BE49-F238E27FC236}">
                <a16:creationId xmlns:a16="http://schemas.microsoft.com/office/drawing/2014/main" id="{FB523088-E71E-9BCD-6F30-D4889D3CCEE3}"/>
              </a:ext>
            </a:extLst>
          </p:cNvPr>
          <p:cNvPicPr>
            <a:picLocks noChangeAspect="1"/>
          </p:cNvPicPr>
          <p:nvPr/>
        </p:nvPicPr>
        <p:blipFill rotWithShape="1">
          <a:blip r:embed="rId3">
            <a:extLst>
              <a:ext uri="{28A0092B-C50C-407E-A947-70E740481C1C}">
                <a14:useLocalDpi xmlns:a14="http://schemas.microsoft.com/office/drawing/2010/main" val="0"/>
              </a:ext>
            </a:extLst>
          </a:blip>
          <a:srcRect l="72489" t="21698" r="24032" b="69612"/>
          <a:stretch/>
        </p:blipFill>
        <p:spPr>
          <a:xfrm>
            <a:off x="7425269" y="5163972"/>
            <a:ext cx="263833" cy="372472"/>
          </a:xfrm>
          <a:prstGeom prst="rect">
            <a:avLst/>
          </a:prstGeom>
        </p:spPr>
      </p:pic>
      <p:sp>
        <p:nvSpPr>
          <p:cNvPr id="22" name="TextBox 21">
            <a:extLst>
              <a:ext uri="{FF2B5EF4-FFF2-40B4-BE49-F238E27FC236}">
                <a16:creationId xmlns:a16="http://schemas.microsoft.com/office/drawing/2014/main" id="{AA1BCFB3-F8D6-B72E-2BD1-F7CBE84EF467}"/>
              </a:ext>
            </a:extLst>
          </p:cNvPr>
          <p:cNvSpPr txBox="1"/>
          <p:nvPr/>
        </p:nvSpPr>
        <p:spPr>
          <a:xfrm>
            <a:off x="2359377" y="1688043"/>
            <a:ext cx="2144889" cy="369332"/>
          </a:xfrm>
          <a:prstGeom prst="rect">
            <a:avLst/>
          </a:prstGeom>
          <a:noFill/>
        </p:spPr>
        <p:txBody>
          <a:bodyPr wrap="square" rtlCol="0">
            <a:spAutoFit/>
          </a:bodyPr>
          <a:lstStyle/>
          <a:p>
            <a:pPr algn="ctr"/>
            <a:r>
              <a:rPr lang="ar-DZ" dirty="0"/>
              <a:t>عدد سنوات تعلم لغة أجنبية</a:t>
            </a:r>
            <a:endParaRPr lang="en-US" dirty="0"/>
          </a:p>
        </p:txBody>
      </p:sp>
      <p:sp>
        <p:nvSpPr>
          <p:cNvPr id="23" name="TextBox 22">
            <a:extLst>
              <a:ext uri="{FF2B5EF4-FFF2-40B4-BE49-F238E27FC236}">
                <a16:creationId xmlns:a16="http://schemas.microsoft.com/office/drawing/2014/main" id="{8A5C6ADD-A98F-DB19-663C-26F9587D2890}"/>
              </a:ext>
            </a:extLst>
          </p:cNvPr>
          <p:cNvSpPr txBox="1"/>
          <p:nvPr/>
        </p:nvSpPr>
        <p:spPr>
          <a:xfrm>
            <a:off x="6382641" y="1789897"/>
            <a:ext cx="2144889" cy="369332"/>
          </a:xfrm>
          <a:prstGeom prst="rect">
            <a:avLst/>
          </a:prstGeom>
          <a:noFill/>
        </p:spPr>
        <p:txBody>
          <a:bodyPr wrap="square" rtlCol="0">
            <a:spAutoFit/>
          </a:bodyPr>
          <a:lstStyle/>
          <a:p>
            <a:pPr algn="ctr"/>
            <a:r>
              <a:rPr lang="ar-DZ" dirty="0"/>
              <a:t>الأخطاء اللغوية</a:t>
            </a:r>
            <a:endParaRPr lang="en-US" dirty="0"/>
          </a:p>
        </p:txBody>
      </p:sp>
      <p:sp>
        <p:nvSpPr>
          <p:cNvPr id="13" name="TextBox 12">
            <a:extLst>
              <a:ext uri="{FF2B5EF4-FFF2-40B4-BE49-F238E27FC236}">
                <a16:creationId xmlns:a16="http://schemas.microsoft.com/office/drawing/2014/main" id="{5EEF8C43-306B-3B0D-39E5-054D2509A7C7}"/>
              </a:ext>
            </a:extLst>
          </p:cNvPr>
          <p:cNvSpPr txBox="1"/>
          <p:nvPr/>
        </p:nvSpPr>
        <p:spPr>
          <a:xfrm>
            <a:off x="3216187" y="4862325"/>
            <a:ext cx="507999" cy="369332"/>
          </a:xfrm>
          <a:prstGeom prst="rect">
            <a:avLst/>
          </a:prstGeom>
          <a:noFill/>
        </p:spPr>
        <p:txBody>
          <a:bodyPr wrap="square" rtlCol="0">
            <a:spAutoFit/>
          </a:bodyPr>
          <a:lstStyle/>
          <a:p>
            <a:r>
              <a:rPr lang="en-US" sz="1800" b="1" i="0" u="none" strike="noStrike" dirty="0">
                <a:effectLst/>
                <a:latin typeface="Calibri" panose="020F0502020204030204" pitchFamily="34" charset="0"/>
              </a:rPr>
              <a:t>74</a:t>
            </a:r>
            <a:r>
              <a:rPr lang="en-US" b="1" dirty="0"/>
              <a:t> </a:t>
            </a:r>
          </a:p>
        </p:txBody>
      </p:sp>
      <p:sp>
        <p:nvSpPr>
          <p:cNvPr id="14" name="TextBox 13">
            <a:extLst>
              <a:ext uri="{FF2B5EF4-FFF2-40B4-BE49-F238E27FC236}">
                <a16:creationId xmlns:a16="http://schemas.microsoft.com/office/drawing/2014/main" id="{75ECF2FE-50B5-AF2A-83A8-BB83E4C13AA7}"/>
              </a:ext>
            </a:extLst>
          </p:cNvPr>
          <p:cNvSpPr txBox="1"/>
          <p:nvPr/>
        </p:nvSpPr>
        <p:spPr>
          <a:xfrm>
            <a:off x="3134482" y="5231007"/>
            <a:ext cx="671410" cy="369332"/>
          </a:xfrm>
          <a:prstGeom prst="rect">
            <a:avLst/>
          </a:prstGeom>
          <a:noFill/>
        </p:spPr>
        <p:txBody>
          <a:bodyPr wrap="square" rtlCol="0">
            <a:spAutoFit/>
          </a:bodyPr>
          <a:lstStyle/>
          <a:p>
            <a:r>
              <a:rPr lang="en-US" sz="1800" b="1" i="0" u="none" strike="noStrike" dirty="0">
                <a:solidFill>
                  <a:srgbClr val="FF0000"/>
                </a:solidFill>
                <a:effectLst/>
                <a:latin typeface="Calibri" panose="020F0502020204030204" pitchFamily="34" charset="0"/>
              </a:rPr>
              <a:t>9.25</a:t>
            </a:r>
            <a:r>
              <a:rPr lang="en-US" b="1" dirty="0"/>
              <a:t> </a:t>
            </a:r>
          </a:p>
        </p:txBody>
      </p:sp>
      <p:sp>
        <p:nvSpPr>
          <p:cNvPr id="15" name="TextBox 14">
            <a:extLst>
              <a:ext uri="{FF2B5EF4-FFF2-40B4-BE49-F238E27FC236}">
                <a16:creationId xmlns:a16="http://schemas.microsoft.com/office/drawing/2014/main" id="{F2D75CAB-0CD6-747B-079F-92B355125F7A}"/>
              </a:ext>
            </a:extLst>
          </p:cNvPr>
          <p:cNvSpPr txBox="1"/>
          <p:nvPr/>
        </p:nvSpPr>
        <p:spPr>
          <a:xfrm>
            <a:off x="7676980" y="4773911"/>
            <a:ext cx="545580" cy="372472"/>
          </a:xfrm>
          <a:prstGeom prst="rect">
            <a:avLst/>
          </a:prstGeom>
          <a:noFill/>
        </p:spPr>
        <p:txBody>
          <a:bodyPr wrap="square" rtlCol="0">
            <a:spAutoFit/>
          </a:bodyPr>
          <a:lstStyle/>
          <a:p>
            <a:r>
              <a:rPr lang="en-US" sz="1800" b="1" i="0" u="none" strike="noStrike" dirty="0">
                <a:solidFill>
                  <a:srgbClr val="000000"/>
                </a:solidFill>
                <a:effectLst/>
                <a:latin typeface="Calibri" panose="020F0502020204030204" pitchFamily="34" charset="0"/>
              </a:rPr>
              <a:t>255</a:t>
            </a:r>
            <a:r>
              <a:rPr lang="en-US" dirty="0"/>
              <a:t> </a:t>
            </a:r>
          </a:p>
        </p:txBody>
      </p:sp>
      <p:sp>
        <p:nvSpPr>
          <p:cNvPr id="16" name="TextBox 15">
            <a:extLst>
              <a:ext uri="{FF2B5EF4-FFF2-40B4-BE49-F238E27FC236}">
                <a16:creationId xmlns:a16="http://schemas.microsoft.com/office/drawing/2014/main" id="{D72EE66B-B39A-56BF-65E8-5874AD417153}"/>
              </a:ext>
            </a:extLst>
          </p:cNvPr>
          <p:cNvSpPr txBox="1"/>
          <p:nvPr/>
        </p:nvSpPr>
        <p:spPr>
          <a:xfrm>
            <a:off x="7651230" y="5136067"/>
            <a:ext cx="876300" cy="369332"/>
          </a:xfrm>
          <a:prstGeom prst="rect">
            <a:avLst/>
          </a:prstGeom>
          <a:noFill/>
        </p:spPr>
        <p:txBody>
          <a:bodyPr wrap="square" rtlCol="0">
            <a:spAutoFit/>
          </a:bodyPr>
          <a:lstStyle/>
          <a:p>
            <a:r>
              <a:rPr lang="en-US" sz="1800" b="1" i="0" u="none" strike="noStrike" dirty="0">
                <a:solidFill>
                  <a:srgbClr val="FF0000"/>
                </a:solidFill>
                <a:effectLst/>
                <a:latin typeface="Calibri" panose="020F0502020204030204" pitchFamily="34" charset="0"/>
              </a:rPr>
              <a:t>31.88</a:t>
            </a:r>
            <a:r>
              <a:rPr lang="en-US" b="1" dirty="0">
                <a:solidFill>
                  <a:srgbClr val="FF0000"/>
                </a:solidFill>
              </a:rPr>
              <a:t> </a:t>
            </a:r>
          </a:p>
        </p:txBody>
      </p:sp>
    </p:spTree>
    <p:extLst>
      <p:ext uri="{BB962C8B-B14F-4D97-AF65-F5344CB8AC3E}">
        <p14:creationId xmlns:p14="http://schemas.microsoft.com/office/powerpoint/2010/main" val="3119712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E2295-0EAD-CD9C-281B-9609F0F50813}"/>
              </a:ext>
            </a:extLst>
          </p:cNvPr>
          <p:cNvSpPr>
            <a:spLocks noGrp="1"/>
          </p:cNvSpPr>
          <p:nvPr>
            <p:ph type="title"/>
          </p:nvPr>
        </p:nvSpPr>
        <p:spPr/>
        <p:txBody>
          <a:bodyPr/>
          <a:lstStyle/>
          <a:p>
            <a:r>
              <a:rPr lang="en-US" b="1" dirty="0"/>
              <a:t>Pearson correlation</a:t>
            </a:r>
            <a:endParaRPr lang="en-US" dirty="0"/>
          </a:p>
        </p:txBody>
      </p:sp>
      <p:graphicFrame>
        <p:nvGraphicFramePr>
          <p:cNvPr id="4" name="Table 3">
            <a:extLst>
              <a:ext uri="{FF2B5EF4-FFF2-40B4-BE49-F238E27FC236}">
                <a16:creationId xmlns:a16="http://schemas.microsoft.com/office/drawing/2014/main" id="{72A78CE2-2244-E050-0CB6-1C62F2D2CE7E}"/>
              </a:ext>
            </a:extLst>
          </p:cNvPr>
          <p:cNvGraphicFramePr>
            <a:graphicFrameLocks noGrp="1"/>
          </p:cNvGraphicFramePr>
          <p:nvPr>
            <p:extLst>
              <p:ext uri="{D42A27DB-BD31-4B8C-83A1-F6EECF244321}">
                <p14:modId xmlns:p14="http://schemas.microsoft.com/office/powerpoint/2010/main" val="3015389325"/>
              </p:ext>
            </p:extLst>
          </p:nvPr>
        </p:nvGraphicFramePr>
        <p:xfrm>
          <a:off x="838200" y="2108686"/>
          <a:ext cx="11301413" cy="2640628"/>
        </p:xfrm>
        <a:graphic>
          <a:graphicData uri="http://schemas.openxmlformats.org/drawingml/2006/table">
            <a:tbl>
              <a:tblPr/>
              <a:tblGrid>
                <a:gridCol w="1209826">
                  <a:extLst>
                    <a:ext uri="{9D8B030D-6E8A-4147-A177-3AD203B41FA5}">
                      <a16:colId xmlns:a16="http://schemas.microsoft.com/office/drawing/2014/main" val="2929732061"/>
                    </a:ext>
                  </a:extLst>
                </a:gridCol>
                <a:gridCol w="2740330">
                  <a:extLst>
                    <a:ext uri="{9D8B030D-6E8A-4147-A177-3AD203B41FA5}">
                      <a16:colId xmlns:a16="http://schemas.microsoft.com/office/drawing/2014/main" val="3182219247"/>
                    </a:ext>
                  </a:extLst>
                </a:gridCol>
                <a:gridCol w="812344">
                  <a:extLst>
                    <a:ext uri="{9D8B030D-6E8A-4147-A177-3AD203B41FA5}">
                      <a16:colId xmlns:a16="http://schemas.microsoft.com/office/drawing/2014/main" val="1224926477"/>
                    </a:ext>
                  </a:extLst>
                </a:gridCol>
                <a:gridCol w="995108">
                  <a:extLst>
                    <a:ext uri="{9D8B030D-6E8A-4147-A177-3AD203B41FA5}">
                      <a16:colId xmlns:a16="http://schemas.microsoft.com/office/drawing/2014/main" val="3715220783"/>
                    </a:ext>
                  </a:extLst>
                </a:gridCol>
                <a:gridCol w="1690842">
                  <a:extLst>
                    <a:ext uri="{9D8B030D-6E8A-4147-A177-3AD203B41FA5}">
                      <a16:colId xmlns:a16="http://schemas.microsoft.com/office/drawing/2014/main" val="2102802341"/>
                    </a:ext>
                  </a:extLst>
                </a:gridCol>
                <a:gridCol w="932878">
                  <a:extLst>
                    <a:ext uri="{9D8B030D-6E8A-4147-A177-3AD203B41FA5}">
                      <a16:colId xmlns:a16="http://schemas.microsoft.com/office/drawing/2014/main" val="2033159037"/>
                    </a:ext>
                  </a:extLst>
                </a:gridCol>
                <a:gridCol w="1224403">
                  <a:extLst>
                    <a:ext uri="{9D8B030D-6E8A-4147-A177-3AD203B41FA5}">
                      <a16:colId xmlns:a16="http://schemas.microsoft.com/office/drawing/2014/main" val="340536172"/>
                    </a:ext>
                  </a:extLst>
                </a:gridCol>
                <a:gridCol w="1695682">
                  <a:extLst>
                    <a:ext uri="{9D8B030D-6E8A-4147-A177-3AD203B41FA5}">
                      <a16:colId xmlns:a16="http://schemas.microsoft.com/office/drawing/2014/main" val="3055340984"/>
                    </a:ext>
                  </a:extLst>
                </a:gridCol>
              </a:tblGrid>
              <a:tr h="291782">
                <a:tc>
                  <a:txBody>
                    <a:bodyPr/>
                    <a:lstStyle/>
                    <a:p>
                      <a:pPr algn="l" fontAlgn="b"/>
                      <a:r>
                        <a:rPr lang="en-US" sz="1700" b="1" i="0" u="none" strike="noStrike" dirty="0">
                          <a:solidFill>
                            <a:srgbClr val="000000"/>
                          </a:solidFill>
                          <a:effectLst/>
                          <a:latin typeface="Calibri" panose="020F0502020204030204" pitchFamily="34" charset="0"/>
                        </a:rPr>
                        <a:t>Participants</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700" b="1" i="0" u="none" strike="noStrike" dirty="0">
                          <a:solidFill>
                            <a:srgbClr val="000000"/>
                          </a:solidFill>
                          <a:effectLst/>
                          <a:latin typeface="Calibri" panose="020F0502020204030204" pitchFamily="34" charset="0"/>
                        </a:rPr>
                        <a:t>Language learning experience</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1" i="0" u="none" strike="noStrike" dirty="0">
                          <a:solidFill>
                            <a:srgbClr val="000000"/>
                          </a:solidFill>
                          <a:effectLst/>
                          <a:latin typeface="Calibri" panose="020F0502020204030204" pitchFamily="34" charset="0"/>
                        </a:rPr>
                        <a:t>(xi - x̄)</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1" i="0" u="none" strike="noStrike" dirty="0">
                          <a:solidFill>
                            <a:srgbClr val="000000"/>
                          </a:solidFill>
                          <a:effectLst/>
                          <a:latin typeface="Calibri" panose="020F0502020204030204" pitchFamily="34" charset="0"/>
                        </a:rPr>
                        <a:t>(xi - x̄)^2</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700" b="1" i="0" u="none" strike="noStrike">
                          <a:solidFill>
                            <a:srgbClr val="000000"/>
                          </a:solidFill>
                          <a:effectLst/>
                          <a:latin typeface="Calibri" panose="020F0502020204030204" pitchFamily="34" charset="0"/>
                        </a:rPr>
                        <a:t>Gramatical errors</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1" i="0" u="none" strike="noStrike" dirty="0">
                          <a:solidFill>
                            <a:srgbClr val="000000"/>
                          </a:solidFill>
                          <a:effectLst/>
                          <a:latin typeface="Calibri" panose="020F0502020204030204" pitchFamily="34" charset="0"/>
                        </a:rPr>
                        <a:t>(</a:t>
                      </a:r>
                      <a:r>
                        <a:rPr lang="en-US" sz="1700" b="1" i="0" u="none" strike="noStrike" dirty="0" err="1">
                          <a:solidFill>
                            <a:srgbClr val="000000"/>
                          </a:solidFill>
                          <a:effectLst/>
                          <a:latin typeface="Calibri" panose="020F0502020204030204" pitchFamily="34" charset="0"/>
                        </a:rPr>
                        <a:t>yi</a:t>
                      </a:r>
                      <a:r>
                        <a:rPr lang="en-US" sz="1700" b="1" i="0" u="none" strike="noStrike" dirty="0">
                          <a:solidFill>
                            <a:srgbClr val="000000"/>
                          </a:solidFill>
                          <a:effectLst/>
                          <a:latin typeface="Calibri" panose="020F0502020204030204" pitchFamily="34" charset="0"/>
                        </a:rPr>
                        <a:t> - ȳ)</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000000"/>
                          </a:solidFill>
                          <a:effectLst/>
                          <a:latin typeface="Calibri" panose="020F0502020204030204" pitchFamily="34" charset="0"/>
                        </a:rPr>
                        <a:t>(</a:t>
                      </a:r>
                      <a:r>
                        <a:rPr lang="en-US" sz="1100" b="1" i="0" u="none" strike="noStrike" dirty="0" err="1">
                          <a:solidFill>
                            <a:srgbClr val="000000"/>
                          </a:solidFill>
                          <a:effectLst/>
                          <a:latin typeface="Calibri" panose="020F0502020204030204" pitchFamily="34" charset="0"/>
                        </a:rPr>
                        <a:t>yi</a:t>
                      </a:r>
                      <a:r>
                        <a:rPr lang="en-US" sz="1100" b="1" i="0" u="none" strike="noStrike" dirty="0">
                          <a:solidFill>
                            <a:srgbClr val="000000"/>
                          </a:solidFill>
                          <a:effectLst/>
                          <a:latin typeface="Calibri" panose="020F0502020204030204" pitchFamily="34" charset="0"/>
                        </a:rPr>
                        <a:t> - ȳ)^2</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1" i="0" u="none" strike="noStrike" dirty="0">
                          <a:solidFill>
                            <a:srgbClr val="000000"/>
                          </a:solidFill>
                          <a:effectLst/>
                          <a:latin typeface="Calibri" panose="020F0502020204030204" pitchFamily="34" charset="0"/>
                        </a:rPr>
                        <a:t>(xi - x̄) (</a:t>
                      </a:r>
                      <a:r>
                        <a:rPr lang="en-US" sz="1700" b="1" i="0" u="none" strike="noStrike" dirty="0" err="1">
                          <a:solidFill>
                            <a:srgbClr val="000000"/>
                          </a:solidFill>
                          <a:effectLst/>
                          <a:latin typeface="Calibri" panose="020F0502020204030204" pitchFamily="34" charset="0"/>
                        </a:rPr>
                        <a:t>yi</a:t>
                      </a:r>
                      <a:r>
                        <a:rPr lang="en-US" sz="1700" b="1" i="0" u="none" strike="noStrike" dirty="0">
                          <a:solidFill>
                            <a:srgbClr val="000000"/>
                          </a:solidFill>
                          <a:effectLst/>
                          <a:latin typeface="Calibri" panose="020F0502020204030204" pitchFamily="34" charset="0"/>
                        </a:rPr>
                        <a:t> - ȳ)</a:t>
                      </a:r>
                    </a:p>
                  </a:txBody>
                  <a:tcPr marL="14589" marR="14589" marT="145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79243862"/>
                  </a:ext>
                </a:extLst>
              </a:tr>
              <a:tr h="291782">
                <a:tc>
                  <a:txBody>
                    <a:bodyPr/>
                    <a:lstStyle/>
                    <a:p>
                      <a:pPr algn="l" fontAlgn="b"/>
                      <a:r>
                        <a:rPr lang="en-US" sz="1700" b="0" i="1" u="none" strike="noStrike">
                          <a:solidFill>
                            <a:srgbClr val="000000"/>
                          </a:solidFill>
                          <a:effectLst/>
                          <a:latin typeface="Calibri" panose="020F0502020204030204" pitchFamily="34" charset="0"/>
                        </a:rPr>
                        <a:t>student 1</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9</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rgbClr val="FF0000"/>
                          </a:solidFill>
                          <a:effectLst/>
                          <a:latin typeface="Calibri" panose="020F0502020204030204" pitchFamily="34" charset="0"/>
                        </a:rPr>
                        <a:t>-0.25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37</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FF0000"/>
                          </a:solidFill>
                          <a:effectLst/>
                          <a:latin typeface="Calibri" panose="020F0502020204030204" pitchFamily="34" charset="0"/>
                        </a:rPr>
                        <a:t>5.12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36409819"/>
                  </a:ext>
                </a:extLst>
              </a:tr>
              <a:tr h="291782">
                <a:tc>
                  <a:txBody>
                    <a:bodyPr/>
                    <a:lstStyle/>
                    <a:p>
                      <a:pPr algn="l" fontAlgn="b"/>
                      <a:r>
                        <a:rPr lang="en-US" sz="1700" b="0" i="1" u="none" strike="noStrike">
                          <a:solidFill>
                            <a:srgbClr val="000000"/>
                          </a:solidFill>
                          <a:effectLst/>
                          <a:latin typeface="Calibri" panose="020F0502020204030204" pitchFamily="34" charset="0"/>
                        </a:rPr>
                        <a:t>student 2</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12</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rgbClr val="000000"/>
                          </a:solidFill>
                          <a:effectLst/>
                          <a:latin typeface="Calibri" panose="020F0502020204030204" pitchFamily="34" charset="0"/>
                        </a:rPr>
                        <a:t>2.75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8</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Calibri" panose="020F0502020204030204" pitchFamily="34" charset="0"/>
                        </a:rPr>
                        <a:t>-23.88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34639329"/>
                  </a:ext>
                </a:extLst>
              </a:tr>
              <a:tr h="291782">
                <a:tc>
                  <a:txBody>
                    <a:bodyPr/>
                    <a:lstStyle/>
                    <a:p>
                      <a:pPr algn="l" fontAlgn="b"/>
                      <a:r>
                        <a:rPr lang="en-US" sz="1700" b="0" i="1" u="none" strike="noStrike">
                          <a:solidFill>
                            <a:srgbClr val="000000"/>
                          </a:solidFill>
                          <a:effectLst/>
                          <a:latin typeface="Calibri" panose="020F0502020204030204" pitchFamily="34" charset="0"/>
                        </a:rPr>
                        <a:t>student 3</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7</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rgbClr val="000000"/>
                          </a:solidFill>
                          <a:effectLst/>
                          <a:latin typeface="Calibri" panose="020F0502020204030204" pitchFamily="34" charset="0"/>
                        </a:rPr>
                        <a:t>-2.25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56</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Calibri" panose="020F0502020204030204" pitchFamily="34" charset="0"/>
                        </a:rPr>
                        <a:t>24.12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1587396"/>
                  </a:ext>
                </a:extLst>
              </a:tr>
              <a:tr h="291782">
                <a:tc>
                  <a:txBody>
                    <a:bodyPr/>
                    <a:lstStyle/>
                    <a:p>
                      <a:pPr algn="l" fontAlgn="b"/>
                      <a:r>
                        <a:rPr lang="en-US" sz="1700" b="0" i="1" u="none" strike="noStrike">
                          <a:solidFill>
                            <a:srgbClr val="000000"/>
                          </a:solidFill>
                          <a:effectLst/>
                          <a:latin typeface="Calibri" panose="020F0502020204030204" pitchFamily="34" charset="0"/>
                        </a:rPr>
                        <a:t>student 4</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10</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rgbClr val="000000"/>
                          </a:solidFill>
                          <a:effectLst/>
                          <a:latin typeface="Calibri" panose="020F0502020204030204" pitchFamily="34" charset="0"/>
                        </a:rPr>
                        <a:t>0.75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22</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Calibri" panose="020F0502020204030204" pitchFamily="34" charset="0"/>
                        </a:rPr>
                        <a:t>-9.88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59722015"/>
                  </a:ext>
                </a:extLst>
              </a:tr>
              <a:tr h="291782">
                <a:tc>
                  <a:txBody>
                    <a:bodyPr/>
                    <a:lstStyle/>
                    <a:p>
                      <a:pPr algn="l" fontAlgn="b"/>
                      <a:r>
                        <a:rPr lang="en-US" sz="1700" b="0" i="1" u="none" strike="noStrike">
                          <a:solidFill>
                            <a:srgbClr val="000000"/>
                          </a:solidFill>
                          <a:effectLst/>
                          <a:latin typeface="Calibri" panose="020F0502020204030204" pitchFamily="34" charset="0"/>
                        </a:rPr>
                        <a:t>student 5</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8</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rgbClr val="000000"/>
                          </a:solidFill>
                          <a:effectLst/>
                          <a:latin typeface="Calibri" panose="020F0502020204030204" pitchFamily="34" charset="0"/>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35</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Calibri" panose="020F0502020204030204" pitchFamily="34" charset="0"/>
                        </a:rPr>
                        <a:t>3.12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8376002"/>
                  </a:ext>
                </a:extLst>
              </a:tr>
              <a:tr h="291782">
                <a:tc>
                  <a:txBody>
                    <a:bodyPr/>
                    <a:lstStyle/>
                    <a:p>
                      <a:pPr algn="l" fontAlgn="b"/>
                      <a:r>
                        <a:rPr lang="en-US" sz="1700" b="0" i="1" u="none" strike="noStrike">
                          <a:solidFill>
                            <a:srgbClr val="000000"/>
                          </a:solidFill>
                          <a:effectLst/>
                          <a:latin typeface="Calibri" panose="020F0502020204030204" pitchFamily="34" charset="0"/>
                        </a:rPr>
                        <a:t>student 6</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11</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rgbClr val="000000"/>
                          </a:solidFill>
                          <a:effectLst/>
                          <a:latin typeface="Calibri" panose="020F0502020204030204" pitchFamily="34" charset="0"/>
                        </a:rPr>
                        <a:t>1.75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24</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Calibri" panose="020F0502020204030204" pitchFamily="34" charset="0"/>
                        </a:rPr>
                        <a:t>-7.88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25792415"/>
                  </a:ext>
                </a:extLst>
              </a:tr>
              <a:tr h="291782">
                <a:tc>
                  <a:txBody>
                    <a:bodyPr/>
                    <a:lstStyle/>
                    <a:p>
                      <a:pPr algn="l" fontAlgn="b"/>
                      <a:r>
                        <a:rPr lang="en-US" sz="1700" b="0" i="1" u="none" strike="noStrike">
                          <a:solidFill>
                            <a:srgbClr val="000000"/>
                          </a:solidFill>
                          <a:effectLst/>
                          <a:latin typeface="Calibri" panose="020F0502020204030204" pitchFamily="34" charset="0"/>
                        </a:rPr>
                        <a:t>student 7</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9</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rgbClr val="000000"/>
                          </a:solidFill>
                          <a:effectLst/>
                          <a:latin typeface="Calibri" panose="020F0502020204030204" pitchFamily="34" charset="0"/>
                        </a:rPr>
                        <a:t>-0.25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32</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Calibri" panose="020F0502020204030204" pitchFamily="34" charset="0"/>
                        </a:rPr>
                        <a:t>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34302997"/>
                  </a:ext>
                </a:extLst>
              </a:tr>
              <a:tr h="306372">
                <a:tc>
                  <a:txBody>
                    <a:bodyPr/>
                    <a:lstStyle/>
                    <a:p>
                      <a:pPr algn="l" fontAlgn="b"/>
                      <a:r>
                        <a:rPr lang="en-US" sz="1700" b="0" i="1" u="none" strike="noStrike" dirty="0">
                          <a:solidFill>
                            <a:srgbClr val="000000"/>
                          </a:solidFill>
                          <a:effectLst/>
                          <a:latin typeface="Calibri" panose="020F0502020204030204" pitchFamily="34" charset="0"/>
                        </a:rPr>
                        <a:t>student 8</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8</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rgbClr val="000000"/>
                          </a:solidFill>
                          <a:effectLst/>
                          <a:latin typeface="Calibri" panose="020F0502020204030204" pitchFamily="34" charset="0"/>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41</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Calibri" panose="020F0502020204030204" pitchFamily="34" charset="0"/>
                        </a:rPr>
                        <a:t>9.12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3689632"/>
                  </a:ext>
                </a:extLst>
              </a:tr>
            </a:tbl>
          </a:graphicData>
        </a:graphic>
      </p:graphicFrame>
      <p:pic>
        <p:nvPicPr>
          <p:cNvPr id="5" name="Content Placeholder 4">
            <a:extLst>
              <a:ext uri="{FF2B5EF4-FFF2-40B4-BE49-F238E27FC236}">
                <a16:creationId xmlns:a16="http://schemas.microsoft.com/office/drawing/2014/main" id="{CB84A4C7-72F2-A272-B572-248655A8BCC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1415" t="18297" r="40476" b="69958"/>
          <a:stretch/>
        </p:blipFill>
        <p:spPr>
          <a:xfrm>
            <a:off x="4845051" y="2120184"/>
            <a:ext cx="730250" cy="267691"/>
          </a:xfrm>
        </p:spPr>
      </p:pic>
      <p:pic>
        <p:nvPicPr>
          <p:cNvPr id="6" name="Content Placeholder 4">
            <a:extLst>
              <a:ext uri="{FF2B5EF4-FFF2-40B4-BE49-F238E27FC236}">
                <a16:creationId xmlns:a16="http://schemas.microsoft.com/office/drawing/2014/main" id="{0104FAE8-EC4C-EF2F-0F10-AD395FF5360D}"/>
              </a:ext>
            </a:extLst>
          </p:cNvPr>
          <p:cNvPicPr>
            <a:picLocks noChangeAspect="1"/>
          </p:cNvPicPr>
          <p:nvPr/>
        </p:nvPicPr>
        <p:blipFill rotWithShape="1">
          <a:blip r:embed="rId3">
            <a:extLst>
              <a:ext uri="{28A0092B-C50C-407E-A947-70E740481C1C}">
                <a14:useLocalDpi xmlns:a14="http://schemas.microsoft.com/office/drawing/2010/main" val="0"/>
              </a:ext>
            </a:extLst>
          </a:blip>
          <a:srcRect l="60169" t="20678" r="22219" b="69141"/>
          <a:stretch/>
        </p:blipFill>
        <p:spPr>
          <a:xfrm>
            <a:off x="8369878" y="2133802"/>
            <a:ext cx="774812" cy="253155"/>
          </a:xfrm>
          <a:prstGeom prst="rect">
            <a:avLst/>
          </a:prstGeom>
        </p:spPr>
      </p:pic>
      <p:pic>
        <p:nvPicPr>
          <p:cNvPr id="7" name="Content Placeholder 4">
            <a:extLst>
              <a:ext uri="{FF2B5EF4-FFF2-40B4-BE49-F238E27FC236}">
                <a16:creationId xmlns:a16="http://schemas.microsoft.com/office/drawing/2014/main" id="{3A215CBE-FCB2-1181-50A4-C0B7E6EF3CAC}"/>
              </a:ext>
            </a:extLst>
          </p:cNvPr>
          <p:cNvPicPr>
            <a:picLocks noChangeAspect="1"/>
          </p:cNvPicPr>
          <p:nvPr/>
        </p:nvPicPr>
        <p:blipFill rotWithShape="1">
          <a:blip r:embed="rId3">
            <a:extLst>
              <a:ext uri="{28A0092B-C50C-407E-A947-70E740481C1C}">
                <a14:useLocalDpi xmlns:a14="http://schemas.microsoft.com/office/drawing/2010/main" val="0"/>
              </a:ext>
            </a:extLst>
          </a:blip>
          <a:srcRect l="38502" t="36212" r="40950" b="51546"/>
          <a:stretch/>
        </p:blipFill>
        <p:spPr>
          <a:xfrm>
            <a:off x="5694018" y="2133803"/>
            <a:ext cx="803963" cy="253155"/>
          </a:xfrm>
          <a:prstGeom prst="rect">
            <a:avLst/>
          </a:prstGeom>
        </p:spPr>
      </p:pic>
      <p:pic>
        <p:nvPicPr>
          <p:cNvPr id="8" name="Content Placeholder 4">
            <a:extLst>
              <a:ext uri="{FF2B5EF4-FFF2-40B4-BE49-F238E27FC236}">
                <a16:creationId xmlns:a16="http://schemas.microsoft.com/office/drawing/2014/main" id="{BFB75350-09C6-A0BE-A748-C2DAE865A146}"/>
              </a:ext>
            </a:extLst>
          </p:cNvPr>
          <p:cNvPicPr>
            <a:picLocks noChangeAspect="1"/>
          </p:cNvPicPr>
          <p:nvPr/>
        </p:nvPicPr>
        <p:blipFill rotWithShape="1">
          <a:blip r:embed="rId3">
            <a:extLst>
              <a:ext uri="{28A0092B-C50C-407E-A947-70E740481C1C}">
                <a14:useLocalDpi xmlns:a14="http://schemas.microsoft.com/office/drawing/2010/main" val="0"/>
              </a:ext>
            </a:extLst>
          </a:blip>
          <a:srcRect l="66144" t="36174" r="14042" b="51398"/>
          <a:stretch/>
        </p:blipFill>
        <p:spPr>
          <a:xfrm>
            <a:off x="9448801" y="2130944"/>
            <a:ext cx="730250" cy="258872"/>
          </a:xfrm>
          <a:prstGeom prst="rect">
            <a:avLst/>
          </a:prstGeom>
        </p:spPr>
      </p:pic>
      <p:pic>
        <p:nvPicPr>
          <p:cNvPr id="9" name="Content Placeholder 4">
            <a:extLst>
              <a:ext uri="{FF2B5EF4-FFF2-40B4-BE49-F238E27FC236}">
                <a16:creationId xmlns:a16="http://schemas.microsoft.com/office/drawing/2014/main" id="{CBE01787-E976-D57D-FB29-5335E748BE30}"/>
              </a:ext>
            </a:extLst>
          </p:cNvPr>
          <p:cNvPicPr>
            <a:picLocks noChangeAspect="1"/>
          </p:cNvPicPr>
          <p:nvPr/>
        </p:nvPicPr>
        <p:blipFill rotWithShape="1">
          <a:blip r:embed="rId3">
            <a:extLst>
              <a:ext uri="{28A0092B-C50C-407E-A947-70E740481C1C}">
                <a14:useLocalDpi xmlns:a14="http://schemas.microsoft.com/office/drawing/2010/main" val="0"/>
              </a:ext>
            </a:extLst>
          </a:blip>
          <a:srcRect l="41485" t="20873" r="22326" b="69118"/>
          <a:stretch/>
        </p:blipFill>
        <p:spPr>
          <a:xfrm>
            <a:off x="10519744" y="2140610"/>
            <a:ext cx="1575766" cy="246347"/>
          </a:xfrm>
          <a:prstGeom prst="rect">
            <a:avLst/>
          </a:prstGeom>
        </p:spPr>
      </p:pic>
      <p:pic>
        <p:nvPicPr>
          <p:cNvPr id="3" name="Picture 2">
            <a:extLst>
              <a:ext uri="{FF2B5EF4-FFF2-40B4-BE49-F238E27FC236}">
                <a16:creationId xmlns:a16="http://schemas.microsoft.com/office/drawing/2014/main" id="{0665A8EE-6436-1D6E-D972-D42044A6CAC8}"/>
              </a:ext>
            </a:extLst>
          </p:cNvPr>
          <p:cNvPicPr>
            <a:picLocks noChangeAspect="1"/>
          </p:cNvPicPr>
          <p:nvPr/>
        </p:nvPicPr>
        <p:blipFill rotWithShape="1">
          <a:blip r:embed="rId4"/>
          <a:srcRect l="53045" t="8863" r="42245" b="72108"/>
          <a:stretch/>
        </p:blipFill>
        <p:spPr>
          <a:xfrm>
            <a:off x="2857825" y="5244017"/>
            <a:ext cx="263832" cy="294871"/>
          </a:xfrm>
          <a:prstGeom prst="rect">
            <a:avLst/>
          </a:prstGeom>
        </p:spPr>
      </p:pic>
      <p:pic>
        <p:nvPicPr>
          <p:cNvPr id="10" name="Content Placeholder 4">
            <a:extLst>
              <a:ext uri="{FF2B5EF4-FFF2-40B4-BE49-F238E27FC236}">
                <a16:creationId xmlns:a16="http://schemas.microsoft.com/office/drawing/2014/main" id="{CFE1BAAC-BF33-EDC6-BC72-9D5CCB19C4EB}"/>
              </a:ext>
            </a:extLst>
          </p:cNvPr>
          <p:cNvPicPr>
            <a:picLocks noChangeAspect="1"/>
          </p:cNvPicPr>
          <p:nvPr/>
        </p:nvPicPr>
        <p:blipFill rotWithShape="1">
          <a:blip r:embed="rId3">
            <a:extLst>
              <a:ext uri="{28A0092B-C50C-407E-A947-70E740481C1C}">
                <a14:useLocalDpi xmlns:a14="http://schemas.microsoft.com/office/drawing/2010/main" val="0"/>
              </a:ext>
            </a:extLst>
          </a:blip>
          <a:srcRect l="34592" t="19835" r="58947" b="68954"/>
          <a:stretch/>
        </p:blipFill>
        <p:spPr>
          <a:xfrm>
            <a:off x="2857825" y="4929972"/>
            <a:ext cx="263832" cy="258759"/>
          </a:xfrm>
          <a:prstGeom prst="rect">
            <a:avLst/>
          </a:prstGeom>
        </p:spPr>
      </p:pic>
      <p:sp>
        <p:nvSpPr>
          <p:cNvPr id="11" name="TextBox 10">
            <a:extLst>
              <a:ext uri="{FF2B5EF4-FFF2-40B4-BE49-F238E27FC236}">
                <a16:creationId xmlns:a16="http://schemas.microsoft.com/office/drawing/2014/main" id="{53C307B7-DCDC-7C70-34B5-77AC903FBE38}"/>
              </a:ext>
            </a:extLst>
          </p:cNvPr>
          <p:cNvSpPr txBox="1"/>
          <p:nvPr/>
        </p:nvSpPr>
        <p:spPr>
          <a:xfrm>
            <a:off x="1614314" y="4874686"/>
            <a:ext cx="1287575" cy="338554"/>
          </a:xfrm>
          <a:prstGeom prst="rect">
            <a:avLst/>
          </a:prstGeom>
          <a:noFill/>
        </p:spPr>
        <p:txBody>
          <a:bodyPr wrap="square" rtlCol="0">
            <a:spAutoFit/>
          </a:bodyPr>
          <a:lstStyle/>
          <a:p>
            <a:pPr algn="r" rtl="1"/>
            <a:r>
              <a:rPr lang="ar-DZ" sz="1600" dirty="0"/>
              <a:t>مجموع قيم </a:t>
            </a:r>
            <a:r>
              <a:rPr lang="en-US" sz="1600" i="1" dirty="0"/>
              <a:t>x</a:t>
            </a:r>
          </a:p>
        </p:txBody>
      </p:sp>
      <p:sp>
        <p:nvSpPr>
          <p:cNvPr id="12" name="TextBox 11">
            <a:extLst>
              <a:ext uri="{FF2B5EF4-FFF2-40B4-BE49-F238E27FC236}">
                <a16:creationId xmlns:a16="http://schemas.microsoft.com/office/drawing/2014/main" id="{A7F163D7-BA21-3E9C-4D49-1CAE5B82F104}"/>
              </a:ext>
            </a:extLst>
          </p:cNvPr>
          <p:cNvSpPr txBox="1"/>
          <p:nvPr/>
        </p:nvSpPr>
        <p:spPr>
          <a:xfrm>
            <a:off x="1838800" y="5261785"/>
            <a:ext cx="1063089" cy="338554"/>
          </a:xfrm>
          <a:prstGeom prst="rect">
            <a:avLst/>
          </a:prstGeom>
          <a:noFill/>
        </p:spPr>
        <p:txBody>
          <a:bodyPr wrap="square" rtlCol="0">
            <a:spAutoFit/>
          </a:bodyPr>
          <a:lstStyle/>
          <a:p>
            <a:pPr algn="r" rtl="1"/>
            <a:r>
              <a:rPr lang="ar-DZ" sz="1600" dirty="0"/>
              <a:t>معدل قيم </a:t>
            </a:r>
            <a:r>
              <a:rPr lang="en-US" sz="1600" i="1" dirty="0"/>
              <a:t>x</a:t>
            </a:r>
          </a:p>
        </p:txBody>
      </p:sp>
      <p:pic>
        <p:nvPicPr>
          <p:cNvPr id="18" name="Content Placeholder 4">
            <a:extLst>
              <a:ext uri="{FF2B5EF4-FFF2-40B4-BE49-F238E27FC236}">
                <a16:creationId xmlns:a16="http://schemas.microsoft.com/office/drawing/2014/main" id="{F3CA5E35-6FBA-0875-4ECC-763BBE2DFE9E}"/>
              </a:ext>
            </a:extLst>
          </p:cNvPr>
          <p:cNvPicPr>
            <a:picLocks noChangeAspect="1"/>
          </p:cNvPicPr>
          <p:nvPr/>
        </p:nvPicPr>
        <p:blipFill rotWithShape="1">
          <a:blip r:embed="rId3">
            <a:extLst>
              <a:ext uri="{28A0092B-C50C-407E-A947-70E740481C1C}">
                <a14:useLocalDpi xmlns:a14="http://schemas.microsoft.com/office/drawing/2010/main" val="0"/>
              </a:ext>
            </a:extLst>
          </a:blip>
          <a:srcRect l="34592" t="19835" r="58947" b="68954"/>
          <a:stretch/>
        </p:blipFill>
        <p:spPr>
          <a:xfrm>
            <a:off x="7437657" y="4862325"/>
            <a:ext cx="263832" cy="258759"/>
          </a:xfrm>
          <a:prstGeom prst="rect">
            <a:avLst/>
          </a:prstGeom>
        </p:spPr>
      </p:pic>
      <p:sp>
        <p:nvSpPr>
          <p:cNvPr id="19" name="TextBox 18">
            <a:extLst>
              <a:ext uri="{FF2B5EF4-FFF2-40B4-BE49-F238E27FC236}">
                <a16:creationId xmlns:a16="http://schemas.microsoft.com/office/drawing/2014/main" id="{6A09D7FB-3248-58F8-6EA7-0A111F83BE7B}"/>
              </a:ext>
            </a:extLst>
          </p:cNvPr>
          <p:cNvSpPr txBox="1"/>
          <p:nvPr/>
        </p:nvSpPr>
        <p:spPr>
          <a:xfrm>
            <a:off x="6225823" y="4837817"/>
            <a:ext cx="1287575" cy="338554"/>
          </a:xfrm>
          <a:prstGeom prst="rect">
            <a:avLst/>
          </a:prstGeom>
          <a:noFill/>
        </p:spPr>
        <p:txBody>
          <a:bodyPr wrap="square" rtlCol="0">
            <a:spAutoFit/>
          </a:bodyPr>
          <a:lstStyle/>
          <a:p>
            <a:pPr algn="r" rtl="1"/>
            <a:r>
              <a:rPr lang="ar-DZ" sz="1600" dirty="0"/>
              <a:t>مجموع قيم </a:t>
            </a:r>
            <a:r>
              <a:rPr lang="en-US" sz="1600" i="1" dirty="0"/>
              <a:t>y</a:t>
            </a:r>
          </a:p>
        </p:txBody>
      </p:sp>
      <p:sp>
        <p:nvSpPr>
          <p:cNvPr id="20" name="TextBox 19">
            <a:extLst>
              <a:ext uri="{FF2B5EF4-FFF2-40B4-BE49-F238E27FC236}">
                <a16:creationId xmlns:a16="http://schemas.microsoft.com/office/drawing/2014/main" id="{DFEC0609-DA91-2FF9-392B-B615697C54F2}"/>
              </a:ext>
            </a:extLst>
          </p:cNvPr>
          <p:cNvSpPr txBox="1"/>
          <p:nvPr/>
        </p:nvSpPr>
        <p:spPr>
          <a:xfrm>
            <a:off x="6338065" y="5200836"/>
            <a:ext cx="1063089" cy="338554"/>
          </a:xfrm>
          <a:prstGeom prst="rect">
            <a:avLst/>
          </a:prstGeom>
          <a:noFill/>
        </p:spPr>
        <p:txBody>
          <a:bodyPr wrap="square" rtlCol="0">
            <a:spAutoFit/>
          </a:bodyPr>
          <a:lstStyle/>
          <a:p>
            <a:pPr algn="r" rtl="1"/>
            <a:r>
              <a:rPr lang="ar-DZ" sz="1600" dirty="0"/>
              <a:t>معدل قيم </a:t>
            </a:r>
            <a:r>
              <a:rPr lang="en-US" sz="1600" i="1" dirty="0"/>
              <a:t>y</a:t>
            </a:r>
          </a:p>
        </p:txBody>
      </p:sp>
      <p:pic>
        <p:nvPicPr>
          <p:cNvPr id="21" name="Content Placeholder 4">
            <a:extLst>
              <a:ext uri="{FF2B5EF4-FFF2-40B4-BE49-F238E27FC236}">
                <a16:creationId xmlns:a16="http://schemas.microsoft.com/office/drawing/2014/main" id="{FB523088-E71E-9BCD-6F30-D4889D3CCEE3}"/>
              </a:ext>
            </a:extLst>
          </p:cNvPr>
          <p:cNvPicPr>
            <a:picLocks noChangeAspect="1"/>
          </p:cNvPicPr>
          <p:nvPr/>
        </p:nvPicPr>
        <p:blipFill rotWithShape="1">
          <a:blip r:embed="rId3">
            <a:extLst>
              <a:ext uri="{28A0092B-C50C-407E-A947-70E740481C1C}">
                <a14:useLocalDpi xmlns:a14="http://schemas.microsoft.com/office/drawing/2010/main" val="0"/>
              </a:ext>
            </a:extLst>
          </a:blip>
          <a:srcRect l="72489" t="21698" r="24032" b="69612"/>
          <a:stretch/>
        </p:blipFill>
        <p:spPr>
          <a:xfrm>
            <a:off x="7425269" y="5163972"/>
            <a:ext cx="263833" cy="372472"/>
          </a:xfrm>
          <a:prstGeom prst="rect">
            <a:avLst/>
          </a:prstGeom>
        </p:spPr>
      </p:pic>
      <p:sp>
        <p:nvSpPr>
          <p:cNvPr id="22" name="TextBox 21">
            <a:extLst>
              <a:ext uri="{FF2B5EF4-FFF2-40B4-BE49-F238E27FC236}">
                <a16:creationId xmlns:a16="http://schemas.microsoft.com/office/drawing/2014/main" id="{AA1BCFB3-F8D6-B72E-2BD1-F7CBE84EF467}"/>
              </a:ext>
            </a:extLst>
          </p:cNvPr>
          <p:cNvSpPr txBox="1"/>
          <p:nvPr/>
        </p:nvSpPr>
        <p:spPr>
          <a:xfrm>
            <a:off x="2359377" y="1688043"/>
            <a:ext cx="2144889" cy="369332"/>
          </a:xfrm>
          <a:prstGeom prst="rect">
            <a:avLst/>
          </a:prstGeom>
          <a:noFill/>
        </p:spPr>
        <p:txBody>
          <a:bodyPr wrap="square" rtlCol="0">
            <a:spAutoFit/>
          </a:bodyPr>
          <a:lstStyle/>
          <a:p>
            <a:pPr algn="ctr"/>
            <a:r>
              <a:rPr lang="ar-DZ" dirty="0"/>
              <a:t>عدد سنوات تعلم لغة أجنبية</a:t>
            </a:r>
            <a:endParaRPr lang="en-US" dirty="0"/>
          </a:p>
        </p:txBody>
      </p:sp>
      <p:sp>
        <p:nvSpPr>
          <p:cNvPr id="23" name="TextBox 22">
            <a:extLst>
              <a:ext uri="{FF2B5EF4-FFF2-40B4-BE49-F238E27FC236}">
                <a16:creationId xmlns:a16="http://schemas.microsoft.com/office/drawing/2014/main" id="{8A5C6ADD-A98F-DB19-663C-26F9587D2890}"/>
              </a:ext>
            </a:extLst>
          </p:cNvPr>
          <p:cNvSpPr txBox="1"/>
          <p:nvPr/>
        </p:nvSpPr>
        <p:spPr>
          <a:xfrm>
            <a:off x="6382641" y="1789897"/>
            <a:ext cx="2144889" cy="369332"/>
          </a:xfrm>
          <a:prstGeom prst="rect">
            <a:avLst/>
          </a:prstGeom>
          <a:noFill/>
        </p:spPr>
        <p:txBody>
          <a:bodyPr wrap="square" rtlCol="0">
            <a:spAutoFit/>
          </a:bodyPr>
          <a:lstStyle/>
          <a:p>
            <a:pPr algn="ctr"/>
            <a:r>
              <a:rPr lang="ar-DZ" dirty="0"/>
              <a:t>الأخطاء اللغوية</a:t>
            </a:r>
            <a:endParaRPr lang="en-US" dirty="0"/>
          </a:p>
        </p:txBody>
      </p:sp>
      <p:sp>
        <p:nvSpPr>
          <p:cNvPr id="13" name="TextBox 12">
            <a:extLst>
              <a:ext uri="{FF2B5EF4-FFF2-40B4-BE49-F238E27FC236}">
                <a16:creationId xmlns:a16="http://schemas.microsoft.com/office/drawing/2014/main" id="{5EEF8C43-306B-3B0D-39E5-054D2509A7C7}"/>
              </a:ext>
            </a:extLst>
          </p:cNvPr>
          <p:cNvSpPr txBox="1"/>
          <p:nvPr/>
        </p:nvSpPr>
        <p:spPr>
          <a:xfrm>
            <a:off x="3216187" y="4862325"/>
            <a:ext cx="507999" cy="369332"/>
          </a:xfrm>
          <a:prstGeom prst="rect">
            <a:avLst/>
          </a:prstGeom>
          <a:noFill/>
        </p:spPr>
        <p:txBody>
          <a:bodyPr wrap="square" rtlCol="0">
            <a:spAutoFit/>
          </a:bodyPr>
          <a:lstStyle/>
          <a:p>
            <a:r>
              <a:rPr lang="en-US" sz="1800" b="1" i="0" u="none" strike="noStrike" dirty="0">
                <a:effectLst/>
                <a:latin typeface="Calibri" panose="020F0502020204030204" pitchFamily="34" charset="0"/>
              </a:rPr>
              <a:t>74</a:t>
            </a:r>
            <a:r>
              <a:rPr lang="en-US" b="1" dirty="0"/>
              <a:t> </a:t>
            </a:r>
          </a:p>
        </p:txBody>
      </p:sp>
      <p:sp>
        <p:nvSpPr>
          <p:cNvPr id="14" name="TextBox 13">
            <a:extLst>
              <a:ext uri="{FF2B5EF4-FFF2-40B4-BE49-F238E27FC236}">
                <a16:creationId xmlns:a16="http://schemas.microsoft.com/office/drawing/2014/main" id="{75ECF2FE-50B5-AF2A-83A8-BB83E4C13AA7}"/>
              </a:ext>
            </a:extLst>
          </p:cNvPr>
          <p:cNvSpPr txBox="1"/>
          <p:nvPr/>
        </p:nvSpPr>
        <p:spPr>
          <a:xfrm>
            <a:off x="3134482" y="5231007"/>
            <a:ext cx="671410" cy="369332"/>
          </a:xfrm>
          <a:prstGeom prst="rect">
            <a:avLst/>
          </a:prstGeom>
          <a:noFill/>
        </p:spPr>
        <p:txBody>
          <a:bodyPr wrap="square" rtlCol="0">
            <a:spAutoFit/>
          </a:bodyPr>
          <a:lstStyle/>
          <a:p>
            <a:r>
              <a:rPr lang="en-US" sz="1800" b="1" i="0" u="none" strike="noStrike" dirty="0">
                <a:solidFill>
                  <a:srgbClr val="FF0000"/>
                </a:solidFill>
                <a:effectLst/>
                <a:latin typeface="Calibri" panose="020F0502020204030204" pitchFamily="34" charset="0"/>
              </a:rPr>
              <a:t>9.25</a:t>
            </a:r>
            <a:r>
              <a:rPr lang="en-US" b="1" dirty="0"/>
              <a:t> </a:t>
            </a:r>
          </a:p>
        </p:txBody>
      </p:sp>
      <p:sp>
        <p:nvSpPr>
          <p:cNvPr id="15" name="TextBox 14">
            <a:extLst>
              <a:ext uri="{FF2B5EF4-FFF2-40B4-BE49-F238E27FC236}">
                <a16:creationId xmlns:a16="http://schemas.microsoft.com/office/drawing/2014/main" id="{F2D75CAB-0CD6-747B-079F-92B355125F7A}"/>
              </a:ext>
            </a:extLst>
          </p:cNvPr>
          <p:cNvSpPr txBox="1"/>
          <p:nvPr/>
        </p:nvSpPr>
        <p:spPr>
          <a:xfrm>
            <a:off x="7676980" y="4773911"/>
            <a:ext cx="545580" cy="372472"/>
          </a:xfrm>
          <a:prstGeom prst="rect">
            <a:avLst/>
          </a:prstGeom>
          <a:noFill/>
        </p:spPr>
        <p:txBody>
          <a:bodyPr wrap="square" rtlCol="0">
            <a:spAutoFit/>
          </a:bodyPr>
          <a:lstStyle/>
          <a:p>
            <a:r>
              <a:rPr lang="en-US" sz="1800" b="1" i="0" u="none" strike="noStrike" dirty="0">
                <a:solidFill>
                  <a:srgbClr val="000000"/>
                </a:solidFill>
                <a:effectLst/>
                <a:latin typeface="Calibri" panose="020F0502020204030204" pitchFamily="34" charset="0"/>
              </a:rPr>
              <a:t>255</a:t>
            </a:r>
            <a:r>
              <a:rPr lang="en-US" dirty="0"/>
              <a:t> </a:t>
            </a:r>
          </a:p>
        </p:txBody>
      </p:sp>
      <p:sp>
        <p:nvSpPr>
          <p:cNvPr id="16" name="TextBox 15">
            <a:extLst>
              <a:ext uri="{FF2B5EF4-FFF2-40B4-BE49-F238E27FC236}">
                <a16:creationId xmlns:a16="http://schemas.microsoft.com/office/drawing/2014/main" id="{D72EE66B-B39A-56BF-65E8-5874AD417153}"/>
              </a:ext>
            </a:extLst>
          </p:cNvPr>
          <p:cNvSpPr txBox="1"/>
          <p:nvPr/>
        </p:nvSpPr>
        <p:spPr>
          <a:xfrm>
            <a:off x="7651230" y="5136067"/>
            <a:ext cx="876300" cy="369332"/>
          </a:xfrm>
          <a:prstGeom prst="rect">
            <a:avLst/>
          </a:prstGeom>
          <a:noFill/>
        </p:spPr>
        <p:txBody>
          <a:bodyPr wrap="square" rtlCol="0">
            <a:spAutoFit/>
          </a:bodyPr>
          <a:lstStyle/>
          <a:p>
            <a:r>
              <a:rPr lang="en-US" sz="1800" b="1" i="0" u="none" strike="noStrike" dirty="0">
                <a:solidFill>
                  <a:srgbClr val="FF0000"/>
                </a:solidFill>
                <a:effectLst/>
                <a:latin typeface="Calibri" panose="020F0502020204030204" pitchFamily="34" charset="0"/>
              </a:rPr>
              <a:t>31.88</a:t>
            </a:r>
            <a:r>
              <a:rPr lang="en-US" b="1" dirty="0">
                <a:solidFill>
                  <a:srgbClr val="FF0000"/>
                </a:solidFill>
              </a:rPr>
              <a:t> </a:t>
            </a:r>
          </a:p>
        </p:txBody>
      </p:sp>
    </p:spTree>
    <p:extLst>
      <p:ext uri="{BB962C8B-B14F-4D97-AF65-F5344CB8AC3E}">
        <p14:creationId xmlns:p14="http://schemas.microsoft.com/office/powerpoint/2010/main" val="1348488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E2295-0EAD-CD9C-281B-9609F0F50813}"/>
              </a:ext>
            </a:extLst>
          </p:cNvPr>
          <p:cNvSpPr>
            <a:spLocks noGrp="1"/>
          </p:cNvSpPr>
          <p:nvPr>
            <p:ph type="title"/>
          </p:nvPr>
        </p:nvSpPr>
        <p:spPr/>
        <p:txBody>
          <a:bodyPr/>
          <a:lstStyle/>
          <a:p>
            <a:r>
              <a:rPr lang="en-US" b="1" dirty="0"/>
              <a:t>Pearson correlation</a:t>
            </a:r>
            <a:endParaRPr lang="en-US" dirty="0"/>
          </a:p>
        </p:txBody>
      </p:sp>
      <p:graphicFrame>
        <p:nvGraphicFramePr>
          <p:cNvPr id="4" name="Table 3">
            <a:extLst>
              <a:ext uri="{FF2B5EF4-FFF2-40B4-BE49-F238E27FC236}">
                <a16:creationId xmlns:a16="http://schemas.microsoft.com/office/drawing/2014/main" id="{72A78CE2-2244-E050-0CB6-1C62F2D2CE7E}"/>
              </a:ext>
            </a:extLst>
          </p:cNvPr>
          <p:cNvGraphicFramePr>
            <a:graphicFrameLocks noGrp="1"/>
          </p:cNvGraphicFramePr>
          <p:nvPr>
            <p:extLst>
              <p:ext uri="{D42A27DB-BD31-4B8C-83A1-F6EECF244321}">
                <p14:modId xmlns:p14="http://schemas.microsoft.com/office/powerpoint/2010/main" val="3159979328"/>
              </p:ext>
            </p:extLst>
          </p:nvPr>
        </p:nvGraphicFramePr>
        <p:xfrm>
          <a:off x="838200" y="2108686"/>
          <a:ext cx="11301413" cy="2640628"/>
        </p:xfrm>
        <a:graphic>
          <a:graphicData uri="http://schemas.openxmlformats.org/drawingml/2006/table">
            <a:tbl>
              <a:tblPr/>
              <a:tblGrid>
                <a:gridCol w="1209826">
                  <a:extLst>
                    <a:ext uri="{9D8B030D-6E8A-4147-A177-3AD203B41FA5}">
                      <a16:colId xmlns:a16="http://schemas.microsoft.com/office/drawing/2014/main" val="2929732061"/>
                    </a:ext>
                  </a:extLst>
                </a:gridCol>
                <a:gridCol w="2740330">
                  <a:extLst>
                    <a:ext uri="{9D8B030D-6E8A-4147-A177-3AD203B41FA5}">
                      <a16:colId xmlns:a16="http://schemas.microsoft.com/office/drawing/2014/main" val="3182219247"/>
                    </a:ext>
                  </a:extLst>
                </a:gridCol>
                <a:gridCol w="812344">
                  <a:extLst>
                    <a:ext uri="{9D8B030D-6E8A-4147-A177-3AD203B41FA5}">
                      <a16:colId xmlns:a16="http://schemas.microsoft.com/office/drawing/2014/main" val="1224926477"/>
                    </a:ext>
                  </a:extLst>
                </a:gridCol>
                <a:gridCol w="995108">
                  <a:extLst>
                    <a:ext uri="{9D8B030D-6E8A-4147-A177-3AD203B41FA5}">
                      <a16:colId xmlns:a16="http://schemas.microsoft.com/office/drawing/2014/main" val="3715220783"/>
                    </a:ext>
                  </a:extLst>
                </a:gridCol>
                <a:gridCol w="1690842">
                  <a:extLst>
                    <a:ext uri="{9D8B030D-6E8A-4147-A177-3AD203B41FA5}">
                      <a16:colId xmlns:a16="http://schemas.microsoft.com/office/drawing/2014/main" val="2102802341"/>
                    </a:ext>
                  </a:extLst>
                </a:gridCol>
                <a:gridCol w="932878">
                  <a:extLst>
                    <a:ext uri="{9D8B030D-6E8A-4147-A177-3AD203B41FA5}">
                      <a16:colId xmlns:a16="http://schemas.microsoft.com/office/drawing/2014/main" val="2033159037"/>
                    </a:ext>
                  </a:extLst>
                </a:gridCol>
                <a:gridCol w="1224403">
                  <a:extLst>
                    <a:ext uri="{9D8B030D-6E8A-4147-A177-3AD203B41FA5}">
                      <a16:colId xmlns:a16="http://schemas.microsoft.com/office/drawing/2014/main" val="340536172"/>
                    </a:ext>
                  </a:extLst>
                </a:gridCol>
                <a:gridCol w="1695682">
                  <a:extLst>
                    <a:ext uri="{9D8B030D-6E8A-4147-A177-3AD203B41FA5}">
                      <a16:colId xmlns:a16="http://schemas.microsoft.com/office/drawing/2014/main" val="3055340984"/>
                    </a:ext>
                  </a:extLst>
                </a:gridCol>
              </a:tblGrid>
              <a:tr h="291782">
                <a:tc>
                  <a:txBody>
                    <a:bodyPr/>
                    <a:lstStyle/>
                    <a:p>
                      <a:pPr algn="l" fontAlgn="b"/>
                      <a:r>
                        <a:rPr lang="en-US" sz="1700" b="1" i="0" u="none" strike="noStrike" dirty="0">
                          <a:solidFill>
                            <a:srgbClr val="000000"/>
                          </a:solidFill>
                          <a:effectLst/>
                          <a:latin typeface="Calibri" panose="020F0502020204030204" pitchFamily="34" charset="0"/>
                        </a:rPr>
                        <a:t>Participants</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700" b="1" i="0" u="none" strike="noStrike" dirty="0">
                          <a:solidFill>
                            <a:srgbClr val="000000"/>
                          </a:solidFill>
                          <a:effectLst/>
                          <a:latin typeface="Calibri" panose="020F0502020204030204" pitchFamily="34" charset="0"/>
                        </a:rPr>
                        <a:t>Language learning experience</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1" i="0" u="none" strike="noStrike" dirty="0">
                          <a:solidFill>
                            <a:srgbClr val="000000"/>
                          </a:solidFill>
                          <a:effectLst/>
                          <a:latin typeface="Calibri" panose="020F0502020204030204" pitchFamily="34" charset="0"/>
                        </a:rPr>
                        <a:t>(xi - x̄)</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1" i="0" u="none" strike="noStrike" dirty="0">
                          <a:solidFill>
                            <a:srgbClr val="000000"/>
                          </a:solidFill>
                          <a:effectLst/>
                          <a:latin typeface="Calibri" panose="020F0502020204030204" pitchFamily="34" charset="0"/>
                        </a:rPr>
                        <a:t>(xi - x̄)^2</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700" b="1" i="0" u="none" strike="noStrike">
                          <a:solidFill>
                            <a:srgbClr val="000000"/>
                          </a:solidFill>
                          <a:effectLst/>
                          <a:latin typeface="Calibri" panose="020F0502020204030204" pitchFamily="34" charset="0"/>
                        </a:rPr>
                        <a:t>Gramatical errors</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1" i="0" u="none" strike="noStrike" dirty="0">
                          <a:solidFill>
                            <a:srgbClr val="000000"/>
                          </a:solidFill>
                          <a:effectLst/>
                          <a:latin typeface="Calibri" panose="020F0502020204030204" pitchFamily="34" charset="0"/>
                        </a:rPr>
                        <a:t>(</a:t>
                      </a:r>
                      <a:r>
                        <a:rPr lang="en-US" sz="1700" b="1" i="0" u="none" strike="noStrike" dirty="0" err="1">
                          <a:solidFill>
                            <a:srgbClr val="000000"/>
                          </a:solidFill>
                          <a:effectLst/>
                          <a:latin typeface="Calibri" panose="020F0502020204030204" pitchFamily="34" charset="0"/>
                        </a:rPr>
                        <a:t>yi</a:t>
                      </a:r>
                      <a:r>
                        <a:rPr lang="en-US" sz="1700" b="1" i="0" u="none" strike="noStrike" dirty="0">
                          <a:solidFill>
                            <a:srgbClr val="000000"/>
                          </a:solidFill>
                          <a:effectLst/>
                          <a:latin typeface="Calibri" panose="020F0502020204030204" pitchFamily="34" charset="0"/>
                        </a:rPr>
                        <a:t> - ȳ)</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000000"/>
                          </a:solidFill>
                          <a:effectLst/>
                          <a:latin typeface="Calibri" panose="020F0502020204030204" pitchFamily="34" charset="0"/>
                        </a:rPr>
                        <a:t>(</a:t>
                      </a:r>
                      <a:r>
                        <a:rPr lang="en-US" sz="1100" b="1" i="0" u="none" strike="noStrike" dirty="0" err="1">
                          <a:solidFill>
                            <a:srgbClr val="000000"/>
                          </a:solidFill>
                          <a:effectLst/>
                          <a:latin typeface="Calibri" panose="020F0502020204030204" pitchFamily="34" charset="0"/>
                        </a:rPr>
                        <a:t>yi</a:t>
                      </a:r>
                      <a:r>
                        <a:rPr lang="en-US" sz="1100" b="1" i="0" u="none" strike="noStrike" dirty="0">
                          <a:solidFill>
                            <a:srgbClr val="000000"/>
                          </a:solidFill>
                          <a:effectLst/>
                          <a:latin typeface="Calibri" panose="020F0502020204030204" pitchFamily="34" charset="0"/>
                        </a:rPr>
                        <a:t> - ȳ)^2</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1" i="0" u="none" strike="noStrike" dirty="0">
                          <a:solidFill>
                            <a:srgbClr val="000000"/>
                          </a:solidFill>
                          <a:effectLst/>
                          <a:latin typeface="Calibri" panose="020F0502020204030204" pitchFamily="34" charset="0"/>
                        </a:rPr>
                        <a:t>(xi - x̄) (</a:t>
                      </a:r>
                      <a:r>
                        <a:rPr lang="en-US" sz="1700" b="1" i="0" u="none" strike="noStrike" dirty="0" err="1">
                          <a:solidFill>
                            <a:srgbClr val="000000"/>
                          </a:solidFill>
                          <a:effectLst/>
                          <a:latin typeface="Calibri" panose="020F0502020204030204" pitchFamily="34" charset="0"/>
                        </a:rPr>
                        <a:t>yi</a:t>
                      </a:r>
                      <a:r>
                        <a:rPr lang="en-US" sz="1700" b="1" i="0" u="none" strike="noStrike" dirty="0">
                          <a:solidFill>
                            <a:srgbClr val="000000"/>
                          </a:solidFill>
                          <a:effectLst/>
                          <a:latin typeface="Calibri" panose="020F0502020204030204" pitchFamily="34" charset="0"/>
                        </a:rPr>
                        <a:t> - ȳ)</a:t>
                      </a:r>
                    </a:p>
                  </a:txBody>
                  <a:tcPr marL="14589" marR="14589" marT="145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79243862"/>
                  </a:ext>
                </a:extLst>
              </a:tr>
              <a:tr h="291782">
                <a:tc>
                  <a:txBody>
                    <a:bodyPr/>
                    <a:lstStyle/>
                    <a:p>
                      <a:pPr algn="l" fontAlgn="b"/>
                      <a:r>
                        <a:rPr lang="en-US" sz="1700" b="0" i="1" u="none" strike="noStrike">
                          <a:solidFill>
                            <a:srgbClr val="000000"/>
                          </a:solidFill>
                          <a:effectLst/>
                          <a:latin typeface="Calibri" panose="020F0502020204030204" pitchFamily="34" charset="0"/>
                        </a:rPr>
                        <a:t>student 1</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9</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rgbClr val="000000"/>
                          </a:solidFill>
                          <a:effectLst/>
                          <a:latin typeface="Calibri" panose="020F0502020204030204" pitchFamily="34" charset="0"/>
                        </a:rPr>
                        <a:t>-0.25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37</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FF0000"/>
                          </a:solidFill>
                          <a:effectLst/>
                          <a:latin typeface="Calibri" panose="020F0502020204030204" pitchFamily="34" charset="0"/>
                        </a:rPr>
                        <a:t>-1.28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36409819"/>
                  </a:ext>
                </a:extLst>
              </a:tr>
              <a:tr h="291782">
                <a:tc>
                  <a:txBody>
                    <a:bodyPr/>
                    <a:lstStyle/>
                    <a:p>
                      <a:pPr algn="l" fontAlgn="b"/>
                      <a:r>
                        <a:rPr lang="en-US" sz="1700" b="0" i="1" u="none" strike="noStrike">
                          <a:solidFill>
                            <a:srgbClr val="000000"/>
                          </a:solidFill>
                          <a:effectLst/>
                          <a:latin typeface="Calibri" panose="020F0502020204030204" pitchFamily="34" charset="0"/>
                        </a:rPr>
                        <a:t>student 2</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12</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rgbClr val="000000"/>
                          </a:solidFill>
                          <a:effectLst/>
                          <a:latin typeface="Calibri" panose="020F0502020204030204" pitchFamily="34" charset="0"/>
                        </a:rPr>
                        <a:t>2.75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8</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Calibri" panose="020F0502020204030204" pitchFamily="34" charset="0"/>
                        </a:rPr>
                        <a:t>-23.88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FF0000"/>
                          </a:solidFill>
                          <a:effectLst/>
                          <a:latin typeface="Calibri" panose="020F0502020204030204" pitchFamily="34" charset="0"/>
                        </a:rPr>
                        <a:t>-65.67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34639329"/>
                  </a:ext>
                </a:extLst>
              </a:tr>
              <a:tr h="291782">
                <a:tc>
                  <a:txBody>
                    <a:bodyPr/>
                    <a:lstStyle/>
                    <a:p>
                      <a:pPr algn="l" fontAlgn="b"/>
                      <a:r>
                        <a:rPr lang="en-US" sz="1700" b="0" i="1" u="none" strike="noStrike">
                          <a:solidFill>
                            <a:srgbClr val="000000"/>
                          </a:solidFill>
                          <a:effectLst/>
                          <a:latin typeface="Calibri" panose="020F0502020204030204" pitchFamily="34" charset="0"/>
                        </a:rPr>
                        <a:t>student 3</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7</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rgbClr val="000000"/>
                          </a:solidFill>
                          <a:effectLst/>
                          <a:latin typeface="Calibri" panose="020F0502020204030204" pitchFamily="34" charset="0"/>
                        </a:rPr>
                        <a:t>-2.25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56</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rgbClr val="000000"/>
                          </a:solidFill>
                          <a:effectLst/>
                          <a:latin typeface="Calibri" panose="020F0502020204030204" pitchFamily="34" charset="0"/>
                        </a:rPr>
                        <a:t>24.12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FF0000"/>
                          </a:solidFill>
                          <a:effectLst/>
                          <a:latin typeface="Calibri" panose="020F0502020204030204" pitchFamily="34" charset="0"/>
                        </a:rPr>
                        <a:t>-54.27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1587396"/>
                  </a:ext>
                </a:extLst>
              </a:tr>
              <a:tr h="291782">
                <a:tc>
                  <a:txBody>
                    <a:bodyPr/>
                    <a:lstStyle/>
                    <a:p>
                      <a:pPr algn="l" fontAlgn="b"/>
                      <a:r>
                        <a:rPr lang="en-US" sz="1700" b="0" i="1" u="none" strike="noStrike">
                          <a:solidFill>
                            <a:srgbClr val="000000"/>
                          </a:solidFill>
                          <a:effectLst/>
                          <a:latin typeface="Calibri" panose="020F0502020204030204" pitchFamily="34" charset="0"/>
                        </a:rPr>
                        <a:t>student 4</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10</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rgbClr val="000000"/>
                          </a:solidFill>
                          <a:effectLst/>
                          <a:latin typeface="Calibri" panose="020F0502020204030204" pitchFamily="34" charset="0"/>
                        </a:rPr>
                        <a:t>0.75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22</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Calibri" panose="020F0502020204030204" pitchFamily="34" charset="0"/>
                        </a:rPr>
                        <a:t>-9.88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FF0000"/>
                          </a:solidFill>
                          <a:effectLst/>
                          <a:latin typeface="Calibri" panose="020F0502020204030204" pitchFamily="34" charset="0"/>
                        </a:rPr>
                        <a:t>-7.41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59722015"/>
                  </a:ext>
                </a:extLst>
              </a:tr>
              <a:tr h="291782">
                <a:tc>
                  <a:txBody>
                    <a:bodyPr/>
                    <a:lstStyle/>
                    <a:p>
                      <a:pPr algn="l" fontAlgn="b"/>
                      <a:r>
                        <a:rPr lang="en-US" sz="1700" b="0" i="1" u="none" strike="noStrike">
                          <a:solidFill>
                            <a:srgbClr val="000000"/>
                          </a:solidFill>
                          <a:effectLst/>
                          <a:latin typeface="Calibri" panose="020F0502020204030204" pitchFamily="34" charset="0"/>
                        </a:rPr>
                        <a:t>student 5</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8</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rgbClr val="000000"/>
                          </a:solidFill>
                          <a:effectLst/>
                          <a:latin typeface="Calibri" panose="020F0502020204030204" pitchFamily="34" charset="0"/>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35</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Calibri" panose="020F0502020204030204" pitchFamily="34" charset="0"/>
                        </a:rPr>
                        <a:t>3.12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FF0000"/>
                          </a:solidFill>
                          <a:effectLst/>
                          <a:latin typeface="Calibri" panose="020F0502020204030204" pitchFamily="34" charset="0"/>
                        </a:rPr>
                        <a:t>-3.90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8376002"/>
                  </a:ext>
                </a:extLst>
              </a:tr>
              <a:tr h="291782">
                <a:tc>
                  <a:txBody>
                    <a:bodyPr/>
                    <a:lstStyle/>
                    <a:p>
                      <a:pPr algn="l" fontAlgn="b"/>
                      <a:r>
                        <a:rPr lang="en-US" sz="1700" b="0" i="1" u="none" strike="noStrike">
                          <a:solidFill>
                            <a:srgbClr val="000000"/>
                          </a:solidFill>
                          <a:effectLst/>
                          <a:latin typeface="Calibri" panose="020F0502020204030204" pitchFamily="34" charset="0"/>
                        </a:rPr>
                        <a:t>student 6</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11</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rgbClr val="000000"/>
                          </a:solidFill>
                          <a:effectLst/>
                          <a:latin typeface="Calibri" panose="020F0502020204030204" pitchFamily="34" charset="0"/>
                        </a:rPr>
                        <a:t>1.75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24</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Calibri" panose="020F0502020204030204" pitchFamily="34" charset="0"/>
                        </a:rPr>
                        <a:t>-7.88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FF0000"/>
                          </a:solidFill>
                          <a:effectLst/>
                          <a:latin typeface="Calibri" panose="020F0502020204030204" pitchFamily="34" charset="0"/>
                        </a:rPr>
                        <a:t>-13.79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25792415"/>
                  </a:ext>
                </a:extLst>
              </a:tr>
              <a:tr h="291782">
                <a:tc>
                  <a:txBody>
                    <a:bodyPr/>
                    <a:lstStyle/>
                    <a:p>
                      <a:pPr algn="l" fontAlgn="b"/>
                      <a:r>
                        <a:rPr lang="en-US" sz="1700" b="0" i="1" u="none" strike="noStrike">
                          <a:solidFill>
                            <a:srgbClr val="000000"/>
                          </a:solidFill>
                          <a:effectLst/>
                          <a:latin typeface="Calibri" panose="020F0502020204030204" pitchFamily="34" charset="0"/>
                        </a:rPr>
                        <a:t>student 7</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9</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rgbClr val="000000"/>
                          </a:solidFill>
                          <a:effectLst/>
                          <a:latin typeface="Calibri" panose="020F0502020204030204" pitchFamily="34" charset="0"/>
                        </a:rPr>
                        <a:t>-0.25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32</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Calibri" panose="020F0502020204030204" pitchFamily="34" charset="0"/>
                        </a:rPr>
                        <a:t>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FF0000"/>
                          </a:solidFill>
                          <a:effectLst/>
                          <a:latin typeface="Calibri" panose="020F0502020204030204" pitchFamily="34" charset="0"/>
                        </a:rPr>
                        <a:t>-0.03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34302997"/>
                  </a:ext>
                </a:extLst>
              </a:tr>
              <a:tr h="306372">
                <a:tc>
                  <a:txBody>
                    <a:bodyPr/>
                    <a:lstStyle/>
                    <a:p>
                      <a:pPr algn="l" fontAlgn="b"/>
                      <a:r>
                        <a:rPr lang="en-US" sz="1700" b="0" i="1" u="none" strike="noStrike" dirty="0">
                          <a:solidFill>
                            <a:srgbClr val="000000"/>
                          </a:solidFill>
                          <a:effectLst/>
                          <a:latin typeface="Calibri" panose="020F0502020204030204" pitchFamily="34" charset="0"/>
                        </a:rPr>
                        <a:t>student 8</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8</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rgbClr val="000000"/>
                          </a:solidFill>
                          <a:effectLst/>
                          <a:latin typeface="Calibri" panose="020F0502020204030204" pitchFamily="34" charset="0"/>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41</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Calibri" panose="020F0502020204030204" pitchFamily="34" charset="0"/>
                        </a:rPr>
                        <a:t>9.12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FF0000"/>
                          </a:solidFill>
                          <a:effectLst/>
                          <a:latin typeface="Calibri" panose="020F0502020204030204" pitchFamily="34" charset="0"/>
                        </a:rPr>
                        <a:t>-11.40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3689632"/>
                  </a:ext>
                </a:extLst>
              </a:tr>
            </a:tbl>
          </a:graphicData>
        </a:graphic>
      </p:graphicFrame>
      <p:pic>
        <p:nvPicPr>
          <p:cNvPr id="5" name="Content Placeholder 4">
            <a:extLst>
              <a:ext uri="{FF2B5EF4-FFF2-40B4-BE49-F238E27FC236}">
                <a16:creationId xmlns:a16="http://schemas.microsoft.com/office/drawing/2014/main" id="{CB84A4C7-72F2-A272-B572-248655A8BCC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1415" t="18297" r="40476" b="69958"/>
          <a:stretch/>
        </p:blipFill>
        <p:spPr>
          <a:xfrm>
            <a:off x="4845051" y="2120184"/>
            <a:ext cx="730250" cy="267691"/>
          </a:xfrm>
        </p:spPr>
      </p:pic>
      <p:pic>
        <p:nvPicPr>
          <p:cNvPr id="6" name="Content Placeholder 4">
            <a:extLst>
              <a:ext uri="{FF2B5EF4-FFF2-40B4-BE49-F238E27FC236}">
                <a16:creationId xmlns:a16="http://schemas.microsoft.com/office/drawing/2014/main" id="{0104FAE8-EC4C-EF2F-0F10-AD395FF5360D}"/>
              </a:ext>
            </a:extLst>
          </p:cNvPr>
          <p:cNvPicPr>
            <a:picLocks noChangeAspect="1"/>
          </p:cNvPicPr>
          <p:nvPr/>
        </p:nvPicPr>
        <p:blipFill rotWithShape="1">
          <a:blip r:embed="rId3">
            <a:extLst>
              <a:ext uri="{28A0092B-C50C-407E-A947-70E740481C1C}">
                <a14:useLocalDpi xmlns:a14="http://schemas.microsoft.com/office/drawing/2010/main" val="0"/>
              </a:ext>
            </a:extLst>
          </a:blip>
          <a:srcRect l="60169" t="20678" r="22219" b="69141"/>
          <a:stretch/>
        </p:blipFill>
        <p:spPr>
          <a:xfrm>
            <a:off x="8369878" y="2133802"/>
            <a:ext cx="774812" cy="253155"/>
          </a:xfrm>
          <a:prstGeom prst="rect">
            <a:avLst/>
          </a:prstGeom>
        </p:spPr>
      </p:pic>
      <p:pic>
        <p:nvPicPr>
          <p:cNvPr id="7" name="Content Placeholder 4">
            <a:extLst>
              <a:ext uri="{FF2B5EF4-FFF2-40B4-BE49-F238E27FC236}">
                <a16:creationId xmlns:a16="http://schemas.microsoft.com/office/drawing/2014/main" id="{3A215CBE-FCB2-1181-50A4-C0B7E6EF3CAC}"/>
              </a:ext>
            </a:extLst>
          </p:cNvPr>
          <p:cNvPicPr>
            <a:picLocks noChangeAspect="1"/>
          </p:cNvPicPr>
          <p:nvPr/>
        </p:nvPicPr>
        <p:blipFill rotWithShape="1">
          <a:blip r:embed="rId3">
            <a:extLst>
              <a:ext uri="{28A0092B-C50C-407E-A947-70E740481C1C}">
                <a14:useLocalDpi xmlns:a14="http://schemas.microsoft.com/office/drawing/2010/main" val="0"/>
              </a:ext>
            </a:extLst>
          </a:blip>
          <a:srcRect l="38502" t="36212" r="40950" b="51546"/>
          <a:stretch/>
        </p:blipFill>
        <p:spPr>
          <a:xfrm>
            <a:off x="5694018" y="2133803"/>
            <a:ext cx="803963" cy="253155"/>
          </a:xfrm>
          <a:prstGeom prst="rect">
            <a:avLst/>
          </a:prstGeom>
        </p:spPr>
      </p:pic>
      <p:pic>
        <p:nvPicPr>
          <p:cNvPr id="8" name="Content Placeholder 4">
            <a:extLst>
              <a:ext uri="{FF2B5EF4-FFF2-40B4-BE49-F238E27FC236}">
                <a16:creationId xmlns:a16="http://schemas.microsoft.com/office/drawing/2014/main" id="{BFB75350-09C6-A0BE-A748-C2DAE865A146}"/>
              </a:ext>
            </a:extLst>
          </p:cNvPr>
          <p:cNvPicPr>
            <a:picLocks noChangeAspect="1"/>
          </p:cNvPicPr>
          <p:nvPr/>
        </p:nvPicPr>
        <p:blipFill rotWithShape="1">
          <a:blip r:embed="rId3">
            <a:extLst>
              <a:ext uri="{28A0092B-C50C-407E-A947-70E740481C1C}">
                <a14:useLocalDpi xmlns:a14="http://schemas.microsoft.com/office/drawing/2010/main" val="0"/>
              </a:ext>
            </a:extLst>
          </a:blip>
          <a:srcRect l="66144" t="36174" r="14042" b="51398"/>
          <a:stretch/>
        </p:blipFill>
        <p:spPr>
          <a:xfrm>
            <a:off x="9448801" y="2130944"/>
            <a:ext cx="730250" cy="258872"/>
          </a:xfrm>
          <a:prstGeom prst="rect">
            <a:avLst/>
          </a:prstGeom>
        </p:spPr>
      </p:pic>
      <p:pic>
        <p:nvPicPr>
          <p:cNvPr id="9" name="Content Placeholder 4">
            <a:extLst>
              <a:ext uri="{FF2B5EF4-FFF2-40B4-BE49-F238E27FC236}">
                <a16:creationId xmlns:a16="http://schemas.microsoft.com/office/drawing/2014/main" id="{CBE01787-E976-D57D-FB29-5335E748BE30}"/>
              </a:ext>
            </a:extLst>
          </p:cNvPr>
          <p:cNvPicPr>
            <a:picLocks noChangeAspect="1"/>
          </p:cNvPicPr>
          <p:nvPr/>
        </p:nvPicPr>
        <p:blipFill rotWithShape="1">
          <a:blip r:embed="rId3">
            <a:extLst>
              <a:ext uri="{28A0092B-C50C-407E-A947-70E740481C1C}">
                <a14:useLocalDpi xmlns:a14="http://schemas.microsoft.com/office/drawing/2010/main" val="0"/>
              </a:ext>
            </a:extLst>
          </a:blip>
          <a:srcRect l="41485" t="20873" r="22326" b="69118"/>
          <a:stretch/>
        </p:blipFill>
        <p:spPr>
          <a:xfrm>
            <a:off x="10519744" y="2140610"/>
            <a:ext cx="1575766" cy="246347"/>
          </a:xfrm>
          <a:prstGeom prst="rect">
            <a:avLst/>
          </a:prstGeom>
        </p:spPr>
      </p:pic>
      <p:pic>
        <p:nvPicPr>
          <p:cNvPr id="3" name="Picture 2">
            <a:extLst>
              <a:ext uri="{FF2B5EF4-FFF2-40B4-BE49-F238E27FC236}">
                <a16:creationId xmlns:a16="http://schemas.microsoft.com/office/drawing/2014/main" id="{0665A8EE-6436-1D6E-D972-D42044A6CAC8}"/>
              </a:ext>
            </a:extLst>
          </p:cNvPr>
          <p:cNvPicPr>
            <a:picLocks noChangeAspect="1"/>
          </p:cNvPicPr>
          <p:nvPr/>
        </p:nvPicPr>
        <p:blipFill rotWithShape="1">
          <a:blip r:embed="rId4"/>
          <a:srcRect l="53045" t="8863" r="42245" b="72108"/>
          <a:stretch/>
        </p:blipFill>
        <p:spPr>
          <a:xfrm>
            <a:off x="2857825" y="5244017"/>
            <a:ext cx="263832" cy="294871"/>
          </a:xfrm>
          <a:prstGeom prst="rect">
            <a:avLst/>
          </a:prstGeom>
        </p:spPr>
      </p:pic>
      <p:pic>
        <p:nvPicPr>
          <p:cNvPr id="10" name="Content Placeholder 4">
            <a:extLst>
              <a:ext uri="{FF2B5EF4-FFF2-40B4-BE49-F238E27FC236}">
                <a16:creationId xmlns:a16="http://schemas.microsoft.com/office/drawing/2014/main" id="{CFE1BAAC-BF33-EDC6-BC72-9D5CCB19C4EB}"/>
              </a:ext>
            </a:extLst>
          </p:cNvPr>
          <p:cNvPicPr>
            <a:picLocks noChangeAspect="1"/>
          </p:cNvPicPr>
          <p:nvPr/>
        </p:nvPicPr>
        <p:blipFill rotWithShape="1">
          <a:blip r:embed="rId3">
            <a:extLst>
              <a:ext uri="{28A0092B-C50C-407E-A947-70E740481C1C}">
                <a14:useLocalDpi xmlns:a14="http://schemas.microsoft.com/office/drawing/2010/main" val="0"/>
              </a:ext>
            </a:extLst>
          </a:blip>
          <a:srcRect l="34592" t="19835" r="58947" b="68954"/>
          <a:stretch/>
        </p:blipFill>
        <p:spPr>
          <a:xfrm>
            <a:off x="2857825" y="4929972"/>
            <a:ext cx="263832" cy="258759"/>
          </a:xfrm>
          <a:prstGeom prst="rect">
            <a:avLst/>
          </a:prstGeom>
        </p:spPr>
      </p:pic>
      <p:sp>
        <p:nvSpPr>
          <p:cNvPr id="11" name="TextBox 10">
            <a:extLst>
              <a:ext uri="{FF2B5EF4-FFF2-40B4-BE49-F238E27FC236}">
                <a16:creationId xmlns:a16="http://schemas.microsoft.com/office/drawing/2014/main" id="{53C307B7-DCDC-7C70-34B5-77AC903FBE38}"/>
              </a:ext>
            </a:extLst>
          </p:cNvPr>
          <p:cNvSpPr txBox="1"/>
          <p:nvPr/>
        </p:nvSpPr>
        <p:spPr>
          <a:xfrm>
            <a:off x="1614314" y="4874686"/>
            <a:ext cx="1287575" cy="338554"/>
          </a:xfrm>
          <a:prstGeom prst="rect">
            <a:avLst/>
          </a:prstGeom>
          <a:noFill/>
        </p:spPr>
        <p:txBody>
          <a:bodyPr wrap="square" rtlCol="0">
            <a:spAutoFit/>
          </a:bodyPr>
          <a:lstStyle/>
          <a:p>
            <a:pPr algn="r" rtl="1"/>
            <a:r>
              <a:rPr lang="ar-DZ" sz="1600" dirty="0"/>
              <a:t>مجموع قيم </a:t>
            </a:r>
            <a:r>
              <a:rPr lang="en-US" sz="1600" i="1" dirty="0"/>
              <a:t>x</a:t>
            </a:r>
          </a:p>
        </p:txBody>
      </p:sp>
      <p:sp>
        <p:nvSpPr>
          <p:cNvPr id="12" name="TextBox 11">
            <a:extLst>
              <a:ext uri="{FF2B5EF4-FFF2-40B4-BE49-F238E27FC236}">
                <a16:creationId xmlns:a16="http://schemas.microsoft.com/office/drawing/2014/main" id="{A7F163D7-BA21-3E9C-4D49-1CAE5B82F104}"/>
              </a:ext>
            </a:extLst>
          </p:cNvPr>
          <p:cNvSpPr txBox="1"/>
          <p:nvPr/>
        </p:nvSpPr>
        <p:spPr>
          <a:xfrm>
            <a:off x="1838800" y="5261785"/>
            <a:ext cx="1063089" cy="338554"/>
          </a:xfrm>
          <a:prstGeom prst="rect">
            <a:avLst/>
          </a:prstGeom>
          <a:noFill/>
        </p:spPr>
        <p:txBody>
          <a:bodyPr wrap="square" rtlCol="0">
            <a:spAutoFit/>
          </a:bodyPr>
          <a:lstStyle/>
          <a:p>
            <a:pPr algn="r" rtl="1"/>
            <a:r>
              <a:rPr lang="ar-DZ" sz="1600" dirty="0"/>
              <a:t>معدل قيم </a:t>
            </a:r>
            <a:r>
              <a:rPr lang="en-US" sz="1600" i="1" dirty="0"/>
              <a:t>x</a:t>
            </a:r>
          </a:p>
        </p:txBody>
      </p:sp>
      <p:pic>
        <p:nvPicPr>
          <p:cNvPr id="18" name="Content Placeholder 4">
            <a:extLst>
              <a:ext uri="{FF2B5EF4-FFF2-40B4-BE49-F238E27FC236}">
                <a16:creationId xmlns:a16="http://schemas.microsoft.com/office/drawing/2014/main" id="{F3CA5E35-6FBA-0875-4ECC-763BBE2DFE9E}"/>
              </a:ext>
            </a:extLst>
          </p:cNvPr>
          <p:cNvPicPr>
            <a:picLocks noChangeAspect="1"/>
          </p:cNvPicPr>
          <p:nvPr/>
        </p:nvPicPr>
        <p:blipFill rotWithShape="1">
          <a:blip r:embed="rId3">
            <a:extLst>
              <a:ext uri="{28A0092B-C50C-407E-A947-70E740481C1C}">
                <a14:useLocalDpi xmlns:a14="http://schemas.microsoft.com/office/drawing/2010/main" val="0"/>
              </a:ext>
            </a:extLst>
          </a:blip>
          <a:srcRect l="34592" t="19835" r="58947" b="68954"/>
          <a:stretch/>
        </p:blipFill>
        <p:spPr>
          <a:xfrm>
            <a:off x="7437657" y="4862325"/>
            <a:ext cx="263832" cy="258759"/>
          </a:xfrm>
          <a:prstGeom prst="rect">
            <a:avLst/>
          </a:prstGeom>
        </p:spPr>
      </p:pic>
      <p:sp>
        <p:nvSpPr>
          <p:cNvPr id="19" name="TextBox 18">
            <a:extLst>
              <a:ext uri="{FF2B5EF4-FFF2-40B4-BE49-F238E27FC236}">
                <a16:creationId xmlns:a16="http://schemas.microsoft.com/office/drawing/2014/main" id="{6A09D7FB-3248-58F8-6EA7-0A111F83BE7B}"/>
              </a:ext>
            </a:extLst>
          </p:cNvPr>
          <p:cNvSpPr txBox="1"/>
          <p:nvPr/>
        </p:nvSpPr>
        <p:spPr>
          <a:xfrm>
            <a:off x="6225823" y="4837817"/>
            <a:ext cx="1287575" cy="338554"/>
          </a:xfrm>
          <a:prstGeom prst="rect">
            <a:avLst/>
          </a:prstGeom>
          <a:noFill/>
        </p:spPr>
        <p:txBody>
          <a:bodyPr wrap="square" rtlCol="0">
            <a:spAutoFit/>
          </a:bodyPr>
          <a:lstStyle/>
          <a:p>
            <a:pPr algn="r" rtl="1"/>
            <a:r>
              <a:rPr lang="ar-DZ" sz="1600" dirty="0"/>
              <a:t>مجموع قيم </a:t>
            </a:r>
            <a:r>
              <a:rPr lang="en-US" sz="1600" i="1" dirty="0"/>
              <a:t>y</a:t>
            </a:r>
          </a:p>
        </p:txBody>
      </p:sp>
      <p:sp>
        <p:nvSpPr>
          <p:cNvPr id="20" name="TextBox 19">
            <a:extLst>
              <a:ext uri="{FF2B5EF4-FFF2-40B4-BE49-F238E27FC236}">
                <a16:creationId xmlns:a16="http://schemas.microsoft.com/office/drawing/2014/main" id="{DFEC0609-DA91-2FF9-392B-B615697C54F2}"/>
              </a:ext>
            </a:extLst>
          </p:cNvPr>
          <p:cNvSpPr txBox="1"/>
          <p:nvPr/>
        </p:nvSpPr>
        <p:spPr>
          <a:xfrm>
            <a:off x="6338065" y="5200836"/>
            <a:ext cx="1063089" cy="338554"/>
          </a:xfrm>
          <a:prstGeom prst="rect">
            <a:avLst/>
          </a:prstGeom>
          <a:noFill/>
        </p:spPr>
        <p:txBody>
          <a:bodyPr wrap="square" rtlCol="0">
            <a:spAutoFit/>
          </a:bodyPr>
          <a:lstStyle/>
          <a:p>
            <a:pPr algn="r" rtl="1"/>
            <a:r>
              <a:rPr lang="ar-DZ" sz="1600" dirty="0"/>
              <a:t>معدل قيم </a:t>
            </a:r>
            <a:r>
              <a:rPr lang="en-US" sz="1600" i="1" dirty="0"/>
              <a:t>y</a:t>
            </a:r>
          </a:p>
        </p:txBody>
      </p:sp>
      <p:pic>
        <p:nvPicPr>
          <p:cNvPr id="21" name="Content Placeholder 4">
            <a:extLst>
              <a:ext uri="{FF2B5EF4-FFF2-40B4-BE49-F238E27FC236}">
                <a16:creationId xmlns:a16="http://schemas.microsoft.com/office/drawing/2014/main" id="{FB523088-E71E-9BCD-6F30-D4889D3CCEE3}"/>
              </a:ext>
            </a:extLst>
          </p:cNvPr>
          <p:cNvPicPr>
            <a:picLocks noChangeAspect="1"/>
          </p:cNvPicPr>
          <p:nvPr/>
        </p:nvPicPr>
        <p:blipFill rotWithShape="1">
          <a:blip r:embed="rId3">
            <a:extLst>
              <a:ext uri="{28A0092B-C50C-407E-A947-70E740481C1C}">
                <a14:useLocalDpi xmlns:a14="http://schemas.microsoft.com/office/drawing/2010/main" val="0"/>
              </a:ext>
            </a:extLst>
          </a:blip>
          <a:srcRect l="72489" t="21698" r="24032" b="69612"/>
          <a:stretch/>
        </p:blipFill>
        <p:spPr>
          <a:xfrm>
            <a:off x="7425269" y="5163972"/>
            <a:ext cx="263833" cy="372472"/>
          </a:xfrm>
          <a:prstGeom prst="rect">
            <a:avLst/>
          </a:prstGeom>
        </p:spPr>
      </p:pic>
      <p:sp>
        <p:nvSpPr>
          <p:cNvPr id="22" name="TextBox 21">
            <a:extLst>
              <a:ext uri="{FF2B5EF4-FFF2-40B4-BE49-F238E27FC236}">
                <a16:creationId xmlns:a16="http://schemas.microsoft.com/office/drawing/2014/main" id="{AA1BCFB3-F8D6-B72E-2BD1-F7CBE84EF467}"/>
              </a:ext>
            </a:extLst>
          </p:cNvPr>
          <p:cNvSpPr txBox="1"/>
          <p:nvPr/>
        </p:nvSpPr>
        <p:spPr>
          <a:xfrm>
            <a:off x="2359377" y="1688043"/>
            <a:ext cx="2144889" cy="369332"/>
          </a:xfrm>
          <a:prstGeom prst="rect">
            <a:avLst/>
          </a:prstGeom>
          <a:noFill/>
        </p:spPr>
        <p:txBody>
          <a:bodyPr wrap="square" rtlCol="0">
            <a:spAutoFit/>
          </a:bodyPr>
          <a:lstStyle/>
          <a:p>
            <a:pPr algn="ctr"/>
            <a:r>
              <a:rPr lang="ar-DZ" dirty="0"/>
              <a:t>عدد سنوات تعلم لغة أجنبية</a:t>
            </a:r>
            <a:endParaRPr lang="en-US" dirty="0"/>
          </a:p>
        </p:txBody>
      </p:sp>
      <p:sp>
        <p:nvSpPr>
          <p:cNvPr id="23" name="TextBox 22">
            <a:extLst>
              <a:ext uri="{FF2B5EF4-FFF2-40B4-BE49-F238E27FC236}">
                <a16:creationId xmlns:a16="http://schemas.microsoft.com/office/drawing/2014/main" id="{8A5C6ADD-A98F-DB19-663C-26F9587D2890}"/>
              </a:ext>
            </a:extLst>
          </p:cNvPr>
          <p:cNvSpPr txBox="1"/>
          <p:nvPr/>
        </p:nvSpPr>
        <p:spPr>
          <a:xfrm>
            <a:off x="6382641" y="1789897"/>
            <a:ext cx="2144889" cy="369332"/>
          </a:xfrm>
          <a:prstGeom prst="rect">
            <a:avLst/>
          </a:prstGeom>
          <a:noFill/>
        </p:spPr>
        <p:txBody>
          <a:bodyPr wrap="square" rtlCol="0">
            <a:spAutoFit/>
          </a:bodyPr>
          <a:lstStyle/>
          <a:p>
            <a:pPr algn="ctr"/>
            <a:r>
              <a:rPr lang="ar-DZ" dirty="0"/>
              <a:t>الأخطاء اللغوية</a:t>
            </a:r>
            <a:endParaRPr lang="en-US" dirty="0"/>
          </a:p>
        </p:txBody>
      </p:sp>
      <p:sp>
        <p:nvSpPr>
          <p:cNvPr id="13" name="TextBox 12">
            <a:extLst>
              <a:ext uri="{FF2B5EF4-FFF2-40B4-BE49-F238E27FC236}">
                <a16:creationId xmlns:a16="http://schemas.microsoft.com/office/drawing/2014/main" id="{5EEF8C43-306B-3B0D-39E5-054D2509A7C7}"/>
              </a:ext>
            </a:extLst>
          </p:cNvPr>
          <p:cNvSpPr txBox="1"/>
          <p:nvPr/>
        </p:nvSpPr>
        <p:spPr>
          <a:xfrm>
            <a:off x="3216187" y="4862325"/>
            <a:ext cx="507999" cy="369332"/>
          </a:xfrm>
          <a:prstGeom prst="rect">
            <a:avLst/>
          </a:prstGeom>
          <a:noFill/>
        </p:spPr>
        <p:txBody>
          <a:bodyPr wrap="square" rtlCol="0">
            <a:spAutoFit/>
          </a:bodyPr>
          <a:lstStyle/>
          <a:p>
            <a:r>
              <a:rPr lang="en-US" sz="1800" b="1" i="0" u="none" strike="noStrike" dirty="0">
                <a:effectLst/>
                <a:latin typeface="Calibri" panose="020F0502020204030204" pitchFamily="34" charset="0"/>
              </a:rPr>
              <a:t>74</a:t>
            </a:r>
            <a:r>
              <a:rPr lang="en-US" b="1" dirty="0"/>
              <a:t> </a:t>
            </a:r>
          </a:p>
        </p:txBody>
      </p:sp>
      <p:sp>
        <p:nvSpPr>
          <p:cNvPr id="14" name="TextBox 13">
            <a:extLst>
              <a:ext uri="{FF2B5EF4-FFF2-40B4-BE49-F238E27FC236}">
                <a16:creationId xmlns:a16="http://schemas.microsoft.com/office/drawing/2014/main" id="{75ECF2FE-50B5-AF2A-83A8-BB83E4C13AA7}"/>
              </a:ext>
            </a:extLst>
          </p:cNvPr>
          <p:cNvSpPr txBox="1"/>
          <p:nvPr/>
        </p:nvSpPr>
        <p:spPr>
          <a:xfrm>
            <a:off x="3134482" y="5231007"/>
            <a:ext cx="671410" cy="369332"/>
          </a:xfrm>
          <a:prstGeom prst="rect">
            <a:avLst/>
          </a:prstGeom>
          <a:noFill/>
        </p:spPr>
        <p:txBody>
          <a:bodyPr wrap="square" rtlCol="0">
            <a:spAutoFit/>
          </a:bodyPr>
          <a:lstStyle/>
          <a:p>
            <a:r>
              <a:rPr lang="en-US" sz="1800" b="1" i="0" u="none" strike="noStrike" dirty="0">
                <a:solidFill>
                  <a:srgbClr val="FF0000"/>
                </a:solidFill>
                <a:effectLst/>
                <a:latin typeface="Calibri" panose="020F0502020204030204" pitchFamily="34" charset="0"/>
              </a:rPr>
              <a:t>9.25</a:t>
            </a:r>
            <a:r>
              <a:rPr lang="en-US" b="1" dirty="0"/>
              <a:t> </a:t>
            </a:r>
          </a:p>
        </p:txBody>
      </p:sp>
      <p:sp>
        <p:nvSpPr>
          <p:cNvPr id="15" name="TextBox 14">
            <a:extLst>
              <a:ext uri="{FF2B5EF4-FFF2-40B4-BE49-F238E27FC236}">
                <a16:creationId xmlns:a16="http://schemas.microsoft.com/office/drawing/2014/main" id="{F2D75CAB-0CD6-747B-079F-92B355125F7A}"/>
              </a:ext>
            </a:extLst>
          </p:cNvPr>
          <p:cNvSpPr txBox="1"/>
          <p:nvPr/>
        </p:nvSpPr>
        <p:spPr>
          <a:xfrm>
            <a:off x="7676980" y="4773911"/>
            <a:ext cx="545580" cy="372472"/>
          </a:xfrm>
          <a:prstGeom prst="rect">
            <a:avLst/>
          </a:prstGeom>
          <a:noFill/>
        </p:spPr>
        <p:txBody>
          <a:bodyPr wrap="square" rtlCol="0">
            <a:spAutoFit/>
          </a:bodyPr>
          <a:lstStyle/>
          <a:p>
            <a:r>
              <a:rPr lang="en-US" sz="1800" b="1" i="0" u="none" strike="noStrike" dirty="0">
                <a:solidFill>
                  <a:srgbClr val="000000"/>
                </a:solidFill>
                <a:effectLst/>
                <a:latin typeface="Calibri" panose="020F0502020204030204" pitchFamily="34" charset="0"/>
              </a:rPr>
              <a:t>255</a:t>
            </a:r>
            <a:r>
              <a:rPr lang="en-US" dirty="0"/>
              <a:t> </a:t>
            </a:r>
          </a:p>
        </p:txBody>
      </p:sp>
      <p:sp>
        <p:nvSpPr>
          <p:cNvPr id="16" name="TextBox 15">
            <a:extLst>
              <a:ext uri="{FF2B5EF4-FFF2-40B4-BE49-F238E27FC236}">
                <a16:creationId xmlns:a16="http://schemas.microsoft.com/office/drawing/2014/main" id="{D72EE66B-B39A-56BF-65E8-5874AD417153}"/>
              </a:ext>
            </a:extLst>
          </p:cNvPr>
          <p:cNvSpPr txBox="1"/>
          <p:nvPr/>
        </p:nvSpPr>
        <p:spPr>
          <a:xfrm>
            <a:off x="7651230" y="5136067"/>
            <a:ext cx="876300" cy="369332"/>
          </a:xfrm>
          <a:prstGeom prst="rect">
            <a:avLst/>
          </a:prstGeom>
          <a:noFill/>
        </p:spPr>
        <p:txBody>
          <a:bodyPr wrap="square" rtlCol="0">
            <a:spAutoFit/>
          </a:bodyPr>
          <a:lstStyle/>
          <a:p>
            <a:r>
              <a:rPr lang="en-US" sz="1800" b="1" i="0" u="none" strike="noStrike" dirty="0">
                <a:solidFill>
                  <a:srgbClr val="FF0000"/>
                </a:solidFill>
                <a:effectLst/>
                <a:latin typeface="Calibri" panose="020F0502020204030204" pitchFamily="34" charset="0"/>
              </a:rPr>
              <a:t>31.88</a:t>
            </a:r>
            <a:r>
              <a:rPr lang="en-US" b="1" dirty="0">
                <a:solidFill>
                  <a:srgbClr val="FF0000"/>
                </a:solidFill>
              </a:rPr>
              <a:t> </a:t>
            </a:r>
          </a:p>
        </p:txBody>
      </p:sp>
      <p:pic>
        <p:nvPicPr>
          <p:cNvPr id="17" name="Content Placeholder 4">
            <a:extLst>
              <a:ext uri="{FF2B5EF4-FFF2-40B4-BE49-F238E27FC236}">
                <a16:creationId xmlns:a16="http://schemas.microsoft.com/office/drawing/2014/main" id="{C6539702-00D6-AE41-7427-DB3A1E36FA24}"/>
              </a:ext>
            </a:extLst>
          </p:cNvPr>
          <p:cNvPicPr>
            <a:picLocks noChangeAspect="1"/>
          </p:cNvPicPr>
          <p:nvPr/>
        </p:nvPicPr>
        <p:blipFill rotWithShape="1">
          <a:blip r:embed="rId3">
            <a:extLst>
              <a:ext uri="{28A0092B-C50C-407E-A947-70E740481C1C}">
                <a14:useLocalDpi xmlns:a14="http://schemas.microsoft.com/office/drawing/2010/main" val="0"/>
              </a:ext>
            </a:extLst>
          </a:blip>
          <a:srcRect l="34592" t="19835" r="58947" b="68954"/>
          <a:stretch/>
        </p:blipFill>
        <p:spPr>
          <a:xfrm>
            <a:off x="10519744" y="4862325"/>
            <a:ext cx="263832" cy="258759"/>
          </a:xfrm>
          <a:prstGeom prst="rect">
            <a:avLst/>
          </a:prstGeom>
        </p:spPr>
      </p:pic>
      <p:sp>
        <p:nvSpPr>
          <p:cNvPr id="24" name="TextBox 23">
            <a:extLst>
              <a:ext uri="{FF2B5EF4-FFF2-40B4-BE49-F238E27FC236}">
                <a16:creationId xmlns:a16="http://schemas.microsoft.com/office/drawing/2014/main" id="{D9A23C05-6CCF-58BF-13AF-F8B04E721D65}"/>
              </a:ext>
            </a:extLst>
          </p:cNvPr>
          <p:cNvSpPr txBox="1"/>
          <p:nvPr/>
        </p:nvSpPr>
        <p:spPr>
          <a:xfrm>
            <a:off x="10826709" y="4794640"/>
            <a:ext cx="904003" cy="369332"/>
          </a:xfrm>
          <a:prstGeom prst="rect">
            <a:avLst/>
          </a:prstGeom>
          <a:noFill/>
        </p:spPr>
        <p:txBody>
          <a:bodyPr wrap="square" rtlCol="0">
            <a:spAutoFit/>
          </a:bodyPr>
          <a:lstStyle/>
          <a:p>
            <a:r>
              <a:rPr lang="en-US" sz="1800" b="1" i="0" u="none" strike="noStrike" dirty="0">
                <a:solidFill>
                  <a:srgbClr val="000000"/>
                </a:solidFill>
                <a:effectLst/>
                <a:latin typeface="Calibri" panose="020F0502020204030204" pitchFamily="34" charset="0"/>
              </a:rPr>
              <a:t>-157.75</a:t>
            </a:r>
            <a:r>
              <a:rPr lang="en-US" dirty="0"/>
              <a:t> </a:t>
            </a:r>
          </a:p>
        </p:txBody>
      </p:sp>
    </p:spTree>
    <p:extLst>
      <p:ext uri="{BB962C8B-B14F-4D97-AF65-F5344CB8AC3E}">
        <p14:creationId xmlns:p14="http://schemas.microsoft.com/office/powerpoint/2010/main" val="144621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E2295-0EAD-CD9C-281B-9609F0F50813}"/>
              </a:ext>
            </a:extLst>
          </p:cNvPr>
          <p:cNvSpPr>
            <a:spLocks noGrp="1"/>
          </p:cNvSpPr>
          <p:nvPr>
            <p:ph type="title"/>
          </p:nvPr>
        </p:nvSpPr>
        <p:spPr/>
        <p:txBody>
          <a:bodyPr/>
          <a:lstStyle/>
          <a:p>
            <a:r>
              <a:rPr lang="en-US" b="1" dirty="0"/>
              <a:t>Pearson correlation</a:t>
            </a:r>
            <a:endParaRPr lang="en-US" dirty="0"/>
          </a:p>
        </p:txBody>
      </p:sp>
      <p:graphicFrame>
        <p:nvGraphicFramePr>
          <p:cNvPr id="4" name="Table 3">
            <a:extLst>
              <a:ext uri="{FF2B5EF4-FFF2-40B4-BE49-F238E27FC236}">
                <a16:creationId xmlns:a16="http://schemas.microsoft.com/office/drawing/2014/main" id="{72A78CE2-2244-E050-0CB6-1C62F2D2CE7E}"/>
              </a:ext>
            </a:extLst>
          </p:cNvPr>
          <p:cNvGraphicFramePr>
            <a:graphicFrameLocks noGrp="1"/>
          </p:cNvGraphicFramePr>
          <p:nvPr>
            <p:extLst>
              <p:ext uri="{D42A27DB-BD31-4B8C-83A1-F6EECF244321}">
                <p14:modId xmlns:p14="http://schemas.microsoft.com/office/powerpoint/2010/main" val="529775212"/>
              </p:ext>
            </p:extLst>
          </p:nvPr>
        </p:nvGraphicFramePr>
        <p:xfrm>
          <a:off x="838200" y="2108686"/>
          <a:ext cx="11301413" cy="2640628"/>
        </p:xfrm>
        <a:graphic>
          <a:graphicData uri="http://schemas.openxmlformats.org/drawingml/2006/table">
            <a:tbl>
              <a:tblPr/>
              <a:tblGrid>
                <a:gridCol w="1209826">
                  <a:extLst>
                    <a:ext uri="{9D8B030D-6E8A-4147-A177-3AD203B41FA5}">
                      <a16:colId xmlns:a16="http://schemas.microsoft.com/office/drawing/2014/main" val="2929732061"/>
                    </a:ext>
                  </a:extLst>
                </a:gridCol>
                <a:gridCol w="2740330">
                  <a:extLst>
                    <a:ext uri="{9D8B030D-6E8A-4147-A177-3AD203B41FA5}">
                      <a16:colId xmlns:a16="http://schemas.microsoft.com/office/drawing/2014/main" val="3182219247"/>
                    </a:ext>
                  </a:extLst>
                </a:gridCol>
                <a:gridCol w="812344">
                  <a:extLst>
                    <a:ext uri="{9D8B030D-6E8A-4147-A177-3AD203B41FA5}">
                      <a16:colId xmlns:a16="http://schemas.microsoft.com/office/drawing/2014/main" val="1224926477"/>
                    </a:ext>
                  </a:extLst>
                </a:gridCol>
                <a:gridCol w="995108">
                  <a:extLst>
                    <a:ext uri="{9D8B030D-6E8A-4147-A177-3AD203B41FA5}">
                      <a16:colId xmlns:a16="http://schemas.microsoft.com/office/drawing/2014/main" val="3715220783"/>
                    </a:ext>
                  </a:extLst>
                </a:gridCol>
                <a:gridCol w="1690842">
                  <a:extLst>
                    <a:ext uri="{9D8B030D-6E8A-4147-A177-3AD203B41FA5}">
                      <a16:colId xmlns:a16="http://schemas.microsoft.com/office/drawing/2014/main" val="2102802341"/>
                    </a:ext>
                  </a:extLst>
                </a:gridCol>
                <a:gridCol w="932878">
                  <a:extLst>
                    <a:ext uri="{9D8B030D-6E8A-4147-A177-3AD203B41FA5}">
                      <a16:colId xmlns:a16="http://schemas.microsoft.com/office/drawing/2014/main" val="2033159037"/>
                    </a:ext>
                  </a:extLst>
                </a:gridCol>
                <a:gridCol w="1224403">
                  <a:extLst>
                    <a:ext uri="{9D8B030D-6E8A-4147-A177-3AD203B41FA5}">
                      <a16:colId xmlns:a16="http://schemas.microsoft.com/office/drawing/2014/main" val="340536172"/>
                    </a:ext>
                  </a:extLst>
                </a:gridCol>
                <a:gridCol w="1695682">
                  <a:extLst>
                    <a:ext uri="{9D8B030D-6E8A-4147-A177-3AD203B41FA5}">
                      <a16:colId xmlns:a16="http://schemas.microsoft.com/office/drawing/2014/main" val="3055340984"/>
                    </a:ext>
                  </a:extLst>
                </a:gridCol>
              </a:tblGrid>
              <a:tr h="291782">
                <a:tc>
                  <a:txBody>
                    <a:bodyPr/>
                    <a:lstStyle/>
                    <a:p>
                      <a:pPr algn="l" fontAlgn="b"/>
                      <a:r>
                        <a:rPr lang="en-US" sz="1700" b="1" i="0" u="none" strike="noStrike" dirty="0">
                          <a:solidFill>
                            <a:srgbClr val="000000"/>
                          </a:solidFill>
                          <a:effectLst/>
                          <a:latin typeface="Calibri" panose="020F0502020204030204" pitchFamily="34" charset="0"/>
                        </a:rPr>
                        <a:t>Participants</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700" b="1" i="0" u="none" strike="noStrike" dirty="0">
                          <a:solidFill>
                            <a:srgbClr val="000000"/>
                          </a:solidFill>
                          <a:effectLst/>
                          <a:latin typeface="Calibri" panose="020F0502020204030204" pitchFamily="34" charset="0"/>
                        </a:rPr>
                        <a:t>Language learning experience</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1" i="0" u="none" strike="noStrike" dirty="0">
                          <a:solidFill>
                            <a:srgbClr val="000000"/>
                          </a:solidFill>
                          <a:effectLst/>
                          <a:latin typeface="Calibri" panose="020F0502020204030204" pitchFamily="34" charset="0"/>
                        </a:rPr>
                        <a:t>(xi - x̄)</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1" i="0" u="none" strike="noStrike" dirty="0">
                          <a:solidFill>
                            <a:srgbClr val="000000"/>
                          </a:solidFill>
                          <a:effectLst/>
                          <a:latin typeface="Calibri" panose="020F0502020204030204" pitchFamily="34" charset="0"/>
                        </a:rPr>
                        <a:t>(xi - x̄)^2</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700" b="1" i="0" u="none" strike="noStrike">
                          <a:solidFill>
                            <a:srgbClr val="000000"/>
                          </a:solidFill>
                          <a:effectLst/>
                          <a:latin typeface="Calibri" panose="020F0502020204030204" pitchFamily="34" charset="0"/>
                        </a:rPr>
                        <a:t>Gramatical errors</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1" i="0" u="none" strike="noStrike" dirty="0">
                          <a:solidFill>
                            <a:srgbClr val="000000"/>
                          </a:solidFill>
                          <a:effectLst/>
                          <a:latin typeface="Calibri" panose="020F0502020204030204" pitchFamily="34" charset="0"/>
                        </a:rPr>
                        <a:t>(</a:t>
                      </a:r>
                      <a:r>
                        <a:rPr lang="en-US" sz="1700" b="1" i="0" u="none" strike="noStrike" dirty="0" err="1">
                          <a:solidFill>
                            <a:srgbClr val="000000"/>
                          </a:solidFill>
                          <a:effectLst/>
                          <a:latin typeface="Calibri" panose="020F0502020204030204" pitchFamily="34" charset="0"/>
                        </a:rPr>
                        <a:t>yi</a:t>
                      </a:r>
                      <a:r>
                        <a:rPr lang="en-US" sz="1700" b="1" i="0" u="none" strike="noStrike" dirty="0">
                          <a:solidFill>
                            <a:srgbClr val="000000"/>
                          </a:solidFill>
                          <a:effectLst/>
                          <a:latin typeface="Calibri" panose="020F0502020204030204" pitchFamily="34" charset="0"/>
                        </a:rPr>
                        <a:t> - ȳ)</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000000"/>
                          </a:solidFill>
                          <a:effectLst/>
                          <a:latin typeface="Calibri" panose="020F0502020204030204" pitchFamily="34" charset="0"/>
                        </a:rPr>
                        <a:t>(</a:t>
                      </a:r>
                      <a:r>
                        <a:rPr lang="en-US" sz="1100" b="1" i="0" u="none" strike="noStrike" dirty="0" err="1">
                          <a:solidFill>
                            <a:srgbClr val="000000"/>
                          </a:solidFill>
                          <a:effectLst/>
                          <a:latin typeface="Calibri" panose="020F0502020204030204" pitchFamily="34" charset="0"/>
                        </a:rPr>
                        <a:t>yi</a:t>
                      </a:r>
                      <a:r>
                        <a:rPr lang="en-US" sz="1100" b="1" i="0" u="none" strike="noStrike" dirty="0">
                          <a:solidFill>
                            <a:srgbClr val="000000"/>
                          </a:solidFill>
                          <a:effectLst/>
                          <a:latin typeface="Calibri" panose="020F0502020204030204" pitchFamily="34" charset="0"/>
                        </a:rPr>
                        <a:t> - ȳ)^2</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1" i="0" u="none" strike="noStrike" dirty="0">
                          <a:solidFill>
                            <a:srgbClr val="000000"/>
                          </a:solidFill>
                          <a:effectLst/>
                          <a:latin typeface="Calibri" panose="020F0502020204030204" pitchFamily="34" charset="0"/>
                        </a:rPr>
                        <a:t>(xi - x̄) (</a:t>
                      </a:r>
                      <a:r>
                        <a:rPr lang="en-US" sz="1700" b="1" i="0" u="none" strike="noStrike" dirty="0" err="1">
                          <a:solidFill>
                            <a:srgbClr val="000000"/>
                          </a:solidFill>
                          <a:effectLst/>
                          <a:latin typeface="Calibri" panose="020F0502020204030204" pitchFamily="34" charset="0"/>
                        </a:rPr>
                        <a:t>yi</a:t>
                      </a:r>
                      <a:r>
                        <a:rPr lang="en-US" sz="1700" b="1" i="0" u="none" strike="noStrike" dirty="0">
                          <a:solidFill>
                            <a:srgbClr val="000000"/>
                          </a:solidFill>
                          <a:effectLst/>
                          <a:latin typeface="Calibri" panose="020F0502020204030204" pitchFamily="34" charset="0"/>
                        </a:rPr>
                        <a:t> - ȳ)</a:t>
                      </a:r>
                    </a:p>
                  </a:txBody>
                  <a:tcPr marL="14589" marR="14589" marT="145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79243862"/>
                  </a:ext>
                </a:extLst>
              </a:tr>
              <a:tr h="291782">
                <a:tc>
                  <a:txBody>
                    <a:bodyPr/>
                    <a:lstStyle/>
                    <a:p>
                      <a:pPr algn="l" fontAlgn="b"/>
                      <a:r>
                        <a:rPr lang="en-US" sz="1700" b="0" i="1" u="none" strike="noStrike">
                          <a:solidFill>
                            <a:srgbClr val="000000"/>
                          </a:solidFill>
                          <a:effectLst/>
                          <a:latin typeface="Calibri" panose="020F0502020204030204" pitchFamily="34" charset="0"/>
                        </a:rPr>
                        <a:t>student 1</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9</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rgbClr val="000000"/>
                          </a:solidFill>
                          <a:effectLst/>
                          <a:latin typeface="Calibri" panose="020F0502020204030204" pitchFamily="34" charset="0"/>
                        </a:rPr>
                        <a:t>-0.25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0.06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37</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26.21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Calibri" panose="020F0502020204030204" pitchFamily="34" charset="0"/>
                        </a:rPr>
                        <a:t>-1.28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36409819"/>
                  </a:ext>
                </a:extLst>
              </a:tr>
              <a:tr h="291782">
                <a:tc>
                  <a:txBody>
                    <a:bodyPr/>
                    <a:lstStyle/>
                    <a:p>
                      <a:pPr algn="l" fontAlgn="b"/>
                      <a:r>
                        <a:rPr lang="en-US" sz="1700" b="0" i="1" u="none" strike="noStrike">
                          <a:solidFill>
                            <a:srgbClr val="000000"/>
                          </a:solidFill>
                          <a:effectLst/>
                          <a:latin typeface="Calibri" panose="020F0502020204030204" pitchFamily="34" charset="0"/>
                        </a:rPr>
                        <a:t>student 2</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12</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rgbClr val="000000"/>
                          </a:solidFill>
                          <a:effectLst/>
                          <a:latin typeface="Calibri" panose="020F0502020204030204" pitchFamily="34" charset="0"/>
                        </a:rPr>
                        <a:t>2.75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7.56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8</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Calibri" panose="020F0502020204030204" pitchFamily="34" charset="0"/>
                        </a:rPr>
                        <a:t>-23.88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Calibri" panose="020F0502020204030204" pitchFamily="34" charset="0"/>
                        </a:rPr>
                        <a:t>570.25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rgbClr val="000000"/>
                          </a:solidFill>
                          <a:effectLst/>
                          <a:latin typeface="Calibri" panose="020F0502020204030204" pitchFamily="34" charset="0"/>
                        </a:rPr>
                        <a:t>-65.67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34639329"/>
                  </a:ext>
                </a:extLst>
              </a:tr>
              <a:tr h="291782">
                <a:tc>
                  <a:txBody>
                    <a:bodyPr/>
                    <a:lstStyle/>
                    <a:p>
                      <a:pPr algn="l" fontAlgn="b"/>
                      <a:r>
                        <a:rPr lang="en-US" sz="1700" b="0" i="1" u="none" strike="noStrike">
                          <a:solidFill>
                            <a:srgbClr val="000000"/>
                          </a:solidFill>
                          <a:effectLst/>
                          <a:latin typeface="Calibri" panose="020F0502020204030204" pitchFamily="34" charset="0"/>
                        </a:rPr>
                        <a:t>student 3</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7</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rgbClr val="000000"/>
                          </a:solidFill>
                          <a:effectLst/>
                          <a:latin typeface="Calibri" panose="020F0502020204030204" pitchFamily="34" charset="0"/>
                        </a:rPr>
                        <a:t>-2.25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5.06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56</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rgbClr val="000000"/>
                          </a:solidFill>
                          <a:effectLst/>
                          <a:latin typeface="Calibri" panose="020F0502020204030204" pitchFamily="34" charset="0"/>
                        </a:rPr>
                        <a:t>24.12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Calibri" panose="020F0502020204030204" pitchFamily="34" charset="0"/>
                        </a:rPr>
                        <a:t>581.77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rgbClr val="000000"/>
                          </a:solidFill>
                          <a:effectLst/>
                          <a:latin typeface="Calibri" panose="020F0502020204030204" pitchFamily="34" charset="0"/>
                        </a:rPr>
                        <a:t>-54.27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1587396"/>
                  </a:ext>
                </a:extLst>
              </a:tr>
              <a:tr h="291782">
                <a:tc>
                  <a:txBody>
                    <a:bodyPr/>
                    <a:lstStyle/>
                    <a:p>
                      <a:pPr algn="l" fontAlgn="b"/>
                      <a:r>
                        <a:rPr lang="en-US" sz="1700" b="0" i="1" u="none" strike="noStrike">
                          <a:solidFill>
                            <a:srgbClr val="000000"/>
                          </a:solidFill>
                          <a:effectLst/>
                          <a:latin typeface="Calibri" panose="020F0502020204030204" pitchFamily="34" charset="0"/>
                        </a:rPr>
                        <a:t>student 4</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10</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rgbClr val="000000"/>
                          </a:solidFill>
                          <a:effectLst/>
                          <a:latin typeface="Calibri" panose="020F0502020204030204" pitchFamily="34" charset="0"/>
                        </a:rPr>
                        <a:t>0.75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0.56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22</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Calibri" panose="020F0502020204030204" pitchFamily="34" charset="0"/>
                        </a:rPr>
                        <a:t>-9.88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Calibri" panose="020F0502020204030204" pitchFamily="34" charset="0"/>
                        </a:rPr>
                        <a:t>97.61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rgbClr val="000000"/>
                          </a:solidFill>
                          <a:effectLst/>
                          <a:latin typeface="Calibri" panose="020F0502020204030204" pitchFamily="34" charset="0"/>
                        </a:rPr>
                        <a:t>-7.41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59722015"/>
                  </a:ext>
                </a:extLst>
              </a:tr>
              <a:tr h="291782">
                <a:tc>
                  <a:txBody>
                    <a:bodyPr/>
                    <a:lstStyle/>
                    <a:p>
                      <a:pPr algn="l" fontAlgn="b"/>
                      <a:r>
                        <a:rPr lang="en-US" sz="1700" b="0" i="1" u="none" strike="noStrike">
                          <a:solidFill>
                            <a:srgbClr val="000000"/>
                          </a:solidFill>
                          <a:effectLst/>
                          <a:latin typeface="Calibri" panose="020F0502020204030204" pitchFamily="34" charset="0"/>
                        </a:rPr>
                        <a:t>student 5</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8</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rgbClr val="000000"/>
                          </a:solidFill>
                          <a:effectLst/>
                          <a:latin typeface="Calibri" panose="020F0502020204030204" pitchFamily="34" charset="0"/>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1.56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35</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Calibri" panose="020F0502020204030204" pitchFamily="34" charset="0"/>
                        </a:rPr>
                        <a:t>3.12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Calibri" panose="020F0502020204030204" pitchFamily="34" charset="0"/>
                        </a:rPr>
                        <a:t>9.73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rgbClr val="000000"/>
                          </a:solidFill>
                          <a:effectLst/>
                          <a:latin typeface="Calibri" panose="020F0502020204030204" pitchFamily="34" charset="0"/>
                        </a:rPr>
                        <a:t>-3.90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8376002"/>
                  </a:ext>
                </a:extLst>
              </a:tr>
              <a:tr h="291782">
                <a:tc>
                  <a:txBody>
                    <a:bodyPr/>
                    <a:lstStyle/>
                    <a:p>
                      <a:pPr algn="l" fontAlgn="b"/>
                      <a:r>
                        <a:rPr lang="en-US" sz="1700" b="0" i="1" u="none" strike="noStrike">
                          <a:solidFill>
                            <a:srgbClr val="000000"/>
                          </a:solidFill>
                          <a:effectLst/>
                          <a:latin typeface="Calibri" panose="020F0502020204030204" pitchFamily="34" charset="0"/>
                        </a:rPr>
                        <a:t>student 6</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11</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rgbClr val="000000"/>
                          </a:solidFill>
                          <a:effectLst/>
                          <a:latin typeface="Calibri" panose="020F0502020204030204" pitchFamily="34" charset="0"/>
                        </a:rPr>
                        <a:t>1.75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3.06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24</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Calibri" panose="020F0502020204030204" pitchFamily="34" charset="0"/>
                        </a:rPr>
                        <a:t>-7.88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Calibri" panose="020F0502020204030204" pitchFamily="34" charset="0"/>
                        </a:rPr>
                        <a:t>62.09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rgbClr val="000000"/>
                          </a:solidFill>
                          <a:effectLst/>
                          <a:latin typeface="Calibri" panose="020F0502020204030204" pitchFamily="34" charset="0"/>
                        </a:rPr>
                        <a:t>-13.79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25792415"/>
                  </a:ext>
                </a:extLst>
              </a:tr>
              <a:tr h="291782">
                <a:tc>
                  <a:txBody>
                    <a:bodyPr/>
                    <a:lstStyle/>
                    <a:p>
                      <a:pPr algn="l" fontAlgn="b"/>
                      <a:r>
                        <a:rPr lang="en-US" sz="1700" b="0" i="1" u="none" strike="noStrike">
                          <a:solidFill>
                            <a:srgbClr val="000000"/>
                          </a:solidFill>
                          <a:effectLst/>
                          <a:latin typeface="Calibri" panose="020F0502020204030204" pitchFamily="34" charset="0"/>
                        </a:rPr>
                        <a:t>student 7</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9</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rgbClr val="000000"/>
                          </a:solidFill>
                          <a:effectLst/>
                          <a:latin typeface="Calibri" panose="020F0502020204030204" pitchFamily="34" charset="0"/>
                        </a:rPr>
                        <a:t>-0.25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0.06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32</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Calibri" panose="020F0502020204030204" pitchFamily="34" charset="0"/>
                        </a:rPr>
                        <a:t>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a:solidFill>
                            <a:srgbClr val="000000"/>
                          </a:solidFill>
                          <a:effectLst/>
                          <a:latin typeface="Calibri" panose="020F0502020204030204" pitchFamily="34" charset="0"/>
                        </a:rPr>
                        <a:t>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rgbClr val="000000"/>
                          </a:solidFill>
                          <a:effectLst/>
                          <a:latin typeface="Calibri" panose="020F0502020204030204" pitchFamily="34" charset="0"/>
                        </a:rPr>
                        <a:t>-0.03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34302997"/>
                  </a:ext>
                </a:extLst>
              </a:tr>
              <a:tr h="306372">
                <a:tc>
                  <a:txBody>
                    <a:bodyPr/>
                    <a:lstStyle/>
                    <a:p>
                      <a:pPr algn="l" fontAlgn="b"/>
                      <a:r>
                        <a:rPr lang="en-US" sz="1700" b="0" i="1" u="none" strike="noStrike" dirty="0">
                          <a:solidFill>
                            <a:srgbClr val="000000"/>
                          </a:solidFill>
                          <a:effectLst/>
                          <a:latin typeface="Calibri" panose="020F0502020204030204" pitchFamily="34" charset="0"/>
                        </a:rPr>
                        <a:t>student 8</a:t>
                      </a:r>
                    </a:p>
                  </a:txBody>
                  <a:tcPr marL="14589" marR="14589" marT="145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8</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rgbClr val="000000"/>
                          </a:solidFill>
                          <a:effectLst/>
                          <a:latin typeface="Calibri" panose="020F0502020204030204" pitchFamily="34" charset="0"/>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1.56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700" b="0" i="0" u="none" strike="noStrike" dirty="0">
                          <a:solidFill>
                            <a:srgbClr val="000000"/>
                          </a:solidFill>
                          <a:effectLst/>
                          <a:latin typeface="Calibri" panose="020F0502020204030204" pitchFamily="34" charset="0"/>
                        </a:rPr>
                        <a:t>41</a:t>
                      </a:r>
                    </a:p>
                  </a:txBody>
                  <a:tcPr marL="14589" marR="14589" marT="145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Calibri" panose="020F0502020204030204" pitchFamily="34" charset="0"/>
                        </a:rPr>
                        <a:t>9.12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panose="020F0502020204030204" pitchFamily="34" charset="0"/>
                        </a:rPr>
                        <a:t>83.17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a:solidFill>
                            <a:srgbClr val="000000"/>
                          </a:solidFill>
                          <a:effectLst/>
                          <a:latin typeface="Calibri" panose="020F0502020204030204" pitchFamily="34" charset="0"/>
                        </a:rPr>
                        <a:t>-11.40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3689632"/>
                  </a:ext>
                </a:extLst>
              </a:tr>
            </a:tbl>
          </a:graphicData>
        </a:graphic>
      </p:graphicFrame>
      <p:pic>
        <p:nvPicPr>
          <p:cNvPr id="5" name="Content Placeholder 4">
            <a:extLst>
              <a:ext uri="{FF2B5EF4-FFF2-40B4-BE49-F238E27FC236}">
                <a16:creationId xmlns:a16="http://schemas.microsoft.com/office/drawing/2014/main" id="{CB84A4C7-72F2-A272-B572-248655A8BCC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1415" t="18297" r="40476" b="69958"/>
          <a:stretch/>
        </p:blipFill>
        <p:spPr>
          <a:xfrm>
            <a:off x="4845051" y="2120184"/>
            <a:ext cx="730250" cy="267691"/>
          </a:xfrm>
        </p:spPr>
      </p:pic>
      <p:pic>
        <p:nvPicPr>
          <p:cNvPr id="6" name="Content Placeholder 4">
            <a:extLst>
              <a:ext uri="{FF2B5EF4-FFF2-40B4-BE49-F238E27FC236}">
                <a16:creationId xmlns:a16="http://schemas.microsoft.com/office/drawing/2014/main" id="{0104FAE8-EC4C-EF2F-0F10-AD395FF5360D}"/>
              </a:ext>
            </a:extLst>
          </p:cNvPr>
          <p:cNvPicPr>
            <a:picLocks noChangeAspect="1"/>
          </p:cNvPicPr>
          <p:nvPr/>
        </p:nvPicPr>
        <p:blipFill rotWithShape="1">
          <a:blip r:embed="rId3">
            <a:extLst>
              <a:ext uri="{28A0092B-C50C-407E-A947-70E740481C1C}">
                <a14:useLocalDpi xmlns:a14="http://schemas.microsoft.com/office/drawing/2010/main" val="0"/>
              </a:ext>
            </a:extLst>
          </a:blip>
          <a:srcRect l="60169" t="20678" r="22219" b="69141"/>
          <a:stretch/>
        </p:blipFill>
        <p:spPr>
          <a:xfrm>
            <a:off x="8369878" y="2133802"/>
            <a:ext cx="774812" cy="253155"/>
          </a:xfrm>
          <a:prstGeom prst="rect">
            <a:avLst/>
          </a:prstGeom>
        </p:spPr>
      </p:pic>
      <p:pic>
        <p:nvPicPr>
          <p:cNvPr id="7" name="Content Placeholder 4">
            <a:extLst>
              <a:ext uri="{FF2B5EF4-FFF2-40B4-BE49-F238E27FC236}">
                <a16:creationId xmlns:a16="http://schemas.microsoft.com/office/drawing/2014/main" id="{3A215CBE-FCB2-1181-50A4-C0B7E6EF3CAC}"/>
              </a:ext>
            </a:extLst>
          </p:cNvPr>
          <p:cNvPicPr>
            <a:picLocks noChangeAspect="1"/>
          </p:cNvPicPr>
          <p:nvPr/>
        </p:nvPicPr>
        <p:blipFill rotWithShape="1">
          <a:blip r:embed="rId3">
            <a:extLst>
              <a:ext uri="{28A0092B-C50C-407E-A947-70E740481C1C}">
                <a14:useLocalDpi xmlns:a14="http://schemas.microsoft.com/office/drawing/2010/main" val="0"/>
              </a:ext>
            </a:extLst>
          </a:blip>
          <a:srcRect l="38502" t="36212" r="40950" b="51546"/>
          <a:stretch/>
        </p:blipFill>
        <p:spPr>
          <a:xfrm>
            <a:off x="5694018" y="2133803"/>
            <a:ext cx="803963" cy="253155"/>
          </a:xfrm>
          <a:prstGeom prst="rect">
            <a:avLst/>
          </a:prstGeom>
        </p:spPr>
      </p:pic>
      <p:pic>
        <p:nvPicPr>
          <p:cNvPr id="8" name="Content Placeholder 4">
            <a:extLst>
              <a:ext uri="{FF2B5EF4-FFF2-40B4-BE49-F238E27FC236}">
                <a16:creationId xmlns:a16="http://schemas.microsoft.com/office/drawing/2014/main" id="{BFB75350-09C6-A0BE-A748-C2DAE865A146}"/>
              </a:ext>
            </a:extLst>
          </p:cNvPr>
          <p:cNvPicPr>
            <a:picLocks noChangeAspect="1"/>
          </p:cNvPicPr>
          <p:nvPr/>
        </p:nvPicPr>
        <p:blipFill rotWithShape="1">
          <a:blip r:embed="rId3">
            <a:extLst>
              <a:ext uri="{28A0092B-C50C-407E-A947-70E740481C1C}">
                <a14:useLocalDpi xmlns:a14="http://schemas.microsoft.com/office/drawing/2010/main" val="0"/>
              </a:ext>
            </a:extLst>
          </a:blip>
          <a:srcRect l="66144" t="36174" r="14042" b="51398"/>
          <a:stretch/>
        </p:blipFill>
        <p:spPr>
          <a:xfrm>
            <a:off x="9448801" y="2130944"/>
            <a:ext cx="730250" cy="258872"/>
          </a:xfrm>
          <a:prstGeom prst="rect">
            <a:avLst/>
          </a:prstGeom>
        </p:spPr>
      </p:pic>
      <p:pic>
        <p:nvPicPr>
          <p:cNvPr id="9" name="Content Placeholder 4">
            <a:extLst>
              <a:ext uri="{FF2B5EF4-FFF2-40B4-BE49-F238E27FC236}">
                <a16:creationId xmlns:a16="http://schemas.microsoft.com/office/drawing/2014/main" id="{CBE01787-E976-D57D-FB29-5335E748BE30}"/>
              </a:ext>
            </a:extLst>
          </p:cNvPr>
          <p:cNvPicPr>
            <a:picLocks noChangeAspect="1"/>
          </p:cNvPicPr>
          <p:nvPr/>
        </p:nvPicPr>
        <p:blipFill rotWithShape="1">
          <a:blip r:embed="rId3">
            <a:extLst>
              <a:ext uri="{28A0092B-C50C-407E-A947-70E740481C1C}">
                <a14:useLocalDpi xmlns:a14="http://schemas.microsoft.com/office/drawing/2010/main" val="0"/>
              </a:ext>
            </a:extLst>
          </a:blip>
          <a:srcRect l="41485" t="20873" r="22326" b="69118"/>
          <a:stretch/>
        </p:blipFill>
        <p:spPr>
          <a:xfrm>
            <a:off x="10519744" y="2140610"/>
            <a:ext cx="1575766" cy="246347"/>
          </a:xfrm>
          <a:prstGeom prst="rect">
            <a:avLst/>
          </a:prstGeom>
        </p:spPr>
      </p:pic>
      <p:pic>
        <p:nvPicPr>
          <p:cNvPr id="3" name="Picture 2">
            <a:extLst>
              <a:ext uri="{FF2B5EF4-FFF2-40B4-BE49-F238E27FC236}">
                <a16:creationId xmlns:a16="http://schemas.microsoft.com/office/drawing/2014/main" id="{0665A8EE-6436-1D6E-D972-D42044A6CAC8}"/>
              </a:ext>
            </a:extLst>
          </p:cNvPr>
          <p:cNvPicPr>
            <a:picLocks noChangeAspect="1"/>
          </p:cNvPicPr>
          <p:nvPr/>
        </p:nvPicPr>
        <p:blipFill rotWithShape="1">
          <a:blip r:embed="rId4"/>
          <a:srcRect l="53045" t="8863" r="42245" b="72108"/>
          <a:stretch/>
        </p:blipFill>
        <p:spPr>
          <a:xfrm>
            <a:off x="2857825" y="5244017"/>
            <a:ext cx="263832" cy="294871"/>
          </a:xfrm>
          <a:prstGeom prst="rect">
            <a:avLst/>
          </a:prstGeom>
        </p:spPr>
      </p:pic>
      <p:pic>
        <p:nvPicPr>
          <p:cNvPr id="10" name="Content Placeholder 4">
            <a:extLst>
              <a:ext uri="{FF2B5EF4-FFF2-40B4-BE49-F238E27FC236}">
                <a16:creationId xmlns:a16="http://schemas.microsoft.com/office/drawing/2014/main" id="{CFE1BAAC-BF33-EDC6-BC72-9D5CCB19C4EB}"/>
              </a:ext>
            </a:extLst>
          </p:cNvPr>
          <p:cNvPicPr>
            <a:picLocks noChangeAspect="1"/>
          </p:cNvPicPr>
          <p:nvPr/>
        </p:nvPicPr>
        <p:blipFill rotWithShape="1">
          <a:blip r:embed="rId3">
            <a:extLst>
              <a:ext uri="{28A0092B-C50C-407E-A947-70E740481C1C}">
                <a14:useLocalDpi xmlns:a14="http://schemas.microsoft.com/office/drawing/2010/main" val="0"/>
              </a:ext>
            </a:extLst>
          </a:blip>
          <a:srcRect l="34592" t="19835" r="58947" b="68954"/>
          <a:stretch/>
        </p:blipFill>
        <p:spPr>
          <a:xfrm>
            <a:off x="2857825" y="4929972"/>
            <a:ext cx="263832" cy="258759"/>
          </a:xfrm>
          <a:prstGeom prst="rect">
            <a:avLst/>
          </a:prstGeom>
        </p:spPr>
      </p:pic>
      <p:sp>
        <p:nvSpPr>
          <p:cNvPr id="11" name="TextBox 10">
            <a:extLst>
              <a:ext uri="{FF2B5EF4-FFF2-40B4-BE49-F238E27FC236}">
                <a16:creationId xmlns:a16="http://schemas.microsoft.com/office/drawing/2014/main" id="{53C307B7-DCDC-7C70-34B5-77AC903FBE38}"/>
              </a:ext>
            </a:extLst>
          </p:cNvPr>
          <p:cNvSpPr txBox="1"/>
          <p:nvPr/>
        </p:nvSpPr>
        <p:spPr>
          <a:xfrm>
            <a:off x="1614314" y="4874686"/>
            <a:ext cx="1287575" cy="338554"/>
          </a:xfrm>
          <a:prstGeom prst="rect">
            <a:avLst/>
          </a:prstGeom>
          <a:noFill/>
        </p:spPr>
        <p:txBody>
          <a:bodyPr wrap="square" rtlCol="0">
            <a:spAutoFit/>
          </a:bodyPr>
          <a:lstStyle/>
          <a:p>
            <a:pPr algn="r" rtl="1"/>
            <a:r>
              <a:rPr lang="ar-DZ" sz="1600" dirty="0"/>
              <a:t>مجموع قيم </a:t>
            </a:r>
            <a:r>
              <a:rPr lang="en-US" sz="1600" i="1" dirty="0"/>
              <a:t>x</a:t>
            </a:r>
          </a:p>
        </p:txBody>
      </p:sp>
      <p:sp>
        <p:nvSpPr>
          <p:cNvPr id="12" name="TextBox 11">
            <a:extLst>
              <a:ext uri="{FF2B5EF4-FFF2-40B4-BE49-F238E27FC236}">
                <a16:creationId xmlns:a16="http://schemas.microsoft.com/office/drawing/2014/main" id="{A7F163D7-BA21-3E9C-4D49-1CAE5B82F104}"/>
              </a:ext>
            </a:extLst>
          </p:cNvPr>
          <p:cNvSpPr txBox="1"/>
          <p:nvPr/>
        </p:nvSpPr>
        <p:spPr>
          <a:xfrm>
            <a:off x="1838800" y="5261785"/>
            <a:ext cx="1063089" cy="338554"/>
          </a:xfrm>
          <a:prstGeom prst="rect">
            <a:avLst/>
          </a:prstGeom>
          <a:noFill/>
        </p:spPr>
        <p:txBody>
          <a:bodyPr wrap="square" rtlCol="0">
            <a:spAutoFit/>
          </a:bodyPr>
          <a:lstStyle/>
          <a:p>
            <a:pPr algn="r" rtl="1"/>
            <a:r>
              <a:rPr lang="ar-DZ" sz="1600" dirty="0"/>
              <a:t>معدل قيم </a:t>
            </a:r>
            <a:r>
              <a:rPr lang="en-US" sz="1600" i="1" dirty="0"/>
              <a:t>x</a:t>
            </a:r>
          </a:p>
        </p:txBody>
      </p:sp>
      <p:pic>
        <p:nvPicPr>
          <p:cNvPr id="18" name="Content Placeholder 4">
            <a:extLst>
              <a:ext uri="{FF2B5EF4-FFF2-40B4-BE49-F238E27FC236}">
                <a16:creationId xmlns:a16="http://schemas.microsoft.com/office/drawing/2014/main" id="{F3CA5E35-6FBA-0875-4ECC-763BBE2DFE9E}"/>
              </a:ext>
            </a:extLst>
          </p:cNvPr>
          <p:cNvPicPr>
            <a:picLocks noChangeAspect="1"/>
          </p:cNvPicPr>
          <p:nvPr/>
        </p:nvPicPr>
        <p:blipFill rotWithShape="1">
          <a:blip r:embed="rId3">
            <a:extLst>
              <a:ext uri="{28A0092B-C50C-407E-A947-70E740481C1C}">
                <a14:useLocalDpi xmlns:a14="http://schemas.microsoft.com/office/drawing/2010/main" val="0"/>
              </a:ext>
            </a:extLst>
          </a:blip>
          <a:srcRect l="34592" t="19835" r="58947" b="68954"/>
          <a:stretch/>
        </p:blipFill>
        <p:spPr>
          <a:xfrm>
            <a:off x="7437657" y="4862325"/>
            <a:ext cx="263832" cy="258759"/>
          </a:xfrm>
          <a:prstGeom prst="rect">
            <a:avLst/>
          </a:prstGeom>
        </p:spPr>
      </p:pic>
      <p:sp>
        <p:nvSpPr>
          <p:cNvPr id="19" name="TextBox 18">
            <a:extLst>
              <a:ext uri="{FF2B5EF4-FFF2-40B4-BE49-F238E27FC236}">
                <a16:creationId xmlns:a16="http://schemas.microsoft.com/office/drawing/2014/main" id="{6A09D7FB-3248-58F8-6EA7-0A111F83BE7B}"/>
              </a:ext>
            </a:extLst>
          </p:cNvPr>
          <p:cNvSpPr txBox="1"/>
          <p:nvPr/>
        </p:nvSpPr>
        <p:spPr>
          <a:xfrm>
            <a:off x="6225823" y="4837817"/>
            <a:ext cx="1287575" cy="338554"/>
          </a:xfrm>
          <a:prstGeom prst="rect">
            <a:avLst/>
          </a:prstGeom>
          <a:noFill/>
        </p:spPr>
        <p:txBody>
          <a:bodyPr wrap="square" rtlCol="0">
            <a:spAutoFit/>
          </a:bodyPr>
          <a:lstStyle/>
          <a:p>
            <a:pPr algn="r" rtl="1"/>
            <a:r>
              <a:rPr lang="ar-DZ" sz="1600" dirty="0"/>
              <a:t>مجموع قيم </a:t>
            </a:r>
            <a:r>
              <a:rPr lang="en-US" sz="1600" i="1" dirty="0"/>
              <a:t>y</a:t>
            </a:r>
          </a:p>
        </p:txBody>
      </p:sp>
      <p:sp>
        <p:nvSpPr>
          <p:cNvPr id="20" name="TextBox 19">
            <a:extLst>
              <a:ext uri="{FF2B5EF4-FFF2-40B4-BE49-F238E27FC236}">
                <a16:creationId xmlns:a16="http://schemas.microsoft.com/office/drawing/2014/main" id="{DFEC0609-DA91-2FF9-392B-B615697C54F2}"/>
              </a:ext>
            </a:extLst>
          </p:cNvPr>
          <p:cNvSpPr txBox="1"/>
          <p:nvPr/>
        </p:nvSpPr>
        <p:spPr>
          <a:xfrm>
            <a:off x="6338065" y="5200836"/>
            <a:ext cx="1063089" cy="338554"/>
          </a:xfrm>
          <a:prstGeom prst="rect">
            <a:avLst/>
          </a:prstGeom>
          <a:noFill/>
        </p:spPr>
        <p:txBody>
          <a:bodyPr wrap="square" rtlCol="0">
            <a:spAutoFit/>
          </a:bodyPr>
          <a:lstStyle/>
          <a:p>
            <a:pPr algn="r" rtl="1"/>
            <a:r>
              <a:rPr lang="ar-DZ" sz="1600" dirty="0"/>
              <a:t>معدل قيم </a:t>
            </a:r>
            <a:r>
              <a:rPr lang="en-US" sz="1600" i="1" dirty="0"/>
              <a:t>y</a:t>
            </a:r>
          </a:p>
        </p:txBody>
      </p:sp>
      <p:pic>
        <p:nvPicPr>
          <p:cNvPr id="21" name="Content Placeholder 4">
            <a:extLst>
              <a:ext uri="{FF2B5EF4-FFF2-40B4-BE49-F238E27FC236}">
                <a16:creationId xmlns:a16="http://schemas.microsoft.com/office/drawing/2014/main" id="{FB523088-E71E-9BCD-6F30-D4889D3CCEE3}"/>
              </a:ext>
            </a:extLst>
          </p:cNvPr>
          <p:cNvPicPr>
            <a:picLocks noChangeAspect="1"/>
          </p:cNvPicPr>
          <p:nvPr/>
        </p:nvPicPr>
        <p:blipFill rotWithShape="1">
          <a:blip r:embed="rId3">
            <a:extLst>
              <a:ext uri="{28A0092B-C50C-407E-A947-70E740481C1C}">
                <a14:useLocalDpi xmlns:a14="http://schemas.microsoft.com/office/drawing/2010/main" val="0"/>
              </a:ext>
            </a:extLst>
          </a:blip>
          <a:srcRect l="72489" t="21698" r="24032" b="69612"/>
          <a:stretch/>
        </p:blipFill>
        <p:spPr>
          <a:xfrm>
            <a:off x="7425269" y="5163972"/>
            <a:ext cx="263833" cy="372472"/>
          </a:xfrm>
          <a:prstGeom prst="rect">
            <a:avLst/>
          </a:prstGeom>
        </p:spPr>
      </p:pic>
      <p:sp>
        <p:nvSpPr>
          <p:cNvPr id="22" name="TextBox 21">
            <a:extLst>
              <a:ext uri="{FF2B5EF4-FFF2-40B4-BE49-F238E27FC236}">
                <a16:creationId xmlns:a16="http://schemas.microsoft.com/office/drawing/2014/main" id="{AA1BCFB3-F8D6-B72E-2BD1-F7CBE84EF467}"/>
              </a:ext>
            </a:extLst>
          </p:cNvPr>
          <p:cNvSpPr txBox="1"/>
          <p:nvPr/>
        </p:nvSpPr>
        <p:spPr>
          <a:xfrm>
            <a:off x="2359377" y="1688043"/>
            <a:ext cx="2144889" cy="369332"/>
          </a:xfrm>
          <a:prstGeom prst="rect">
            <a:avLst/>
          </a:prstGeom>
          <a:noFill/>
        </p:spPr>
        <p:txBody>
          <a:bodyPr wrap="square" rtlCol="0">
            <a:spAutoFit/>
          </a:bodyPr>
          <a:lstStyle/>
          <a:p>
            <a:pPr algn="ctr"/>
            <a:r>
              <a:rPr lang="ar-DZ" dirty="0"/>
              <a:t>عدد سنوات تعلم لغة أجنبية</a:t>
            </a:r>
            <a:endParaRPr lang="en-US" dirty="0"/>
          </a:p>
        </p:txBody>
      </p:sp>
      <p:sp>
        <p:nvSpPr>
          <p:cNvPr id="23" name="TextBox 22">
            <a:extLst>
              <a:ext uri="{FF2B5EF4-FFF2-40B4-BE49-F238E27FC236}">
                <a16:creationId xmlns:a16="http://schemas.microsoft.com/office/drawing/2014/main" id="{8A5C6ADD-A98F-DB19-663C-26F9587D2890}"/>
              </a:ext>
            </a:extLst>
          </p:cNvPr>
          <p:cNvSpPr txBox="1"/>
          <p:nvPr/>
        </p:nvSpPr>
        <p:spPr>
          <a:xfrm>
            <a:off x="6382641" y="1789897"/>
            <a:ext cx="2144889" cy="369332"/>
          </a:xfrm>
          <a:prstGeom prst="rect">
            <a:avLst/>
          </a:prstGeom>
          <a:noFill/>
        </p:spPr>
        <p:txBody>
          <a:bodyPr wrap="square" rtlCol="0">
            <a:spAutoFit/>
          </a:bodyPr>
          <a:lstStyle/>
          <a:p>
            <a:pPr algn="ctr"/>
            <a:r>
              <a:rPr lang="ar-DZ" dirty="0"/>
              <a:t>الأخطاء اللغوية</a:t>
            </a:r>
            <a:endParaRPr lang="en-US" dirty="0"/>
          </a:p>
        </p:txBody>
      </p:sp>
      <p:sp>
        <p:nvSpPr>
          <p:cNvPr id="13" name="TextBox 12">
            <a:extLst>
              <a:ext uri="{FF2B5EF4-FFF2-40B4-BE49-F238E27FC236}">
                <a16:creationId xmlns:a16="http://schemas.microsoft.com/office/drawing/2014/main" id="{5EEF8C43-306B-3B0D-39E5-054D2509A7C7}"/>
              </a:ext>
            </a:extLst>
          </p:cNvPr>
          <p:cNvSpPr txBox="1"/>
          <p:nvPr/>
        </p:nvSpPr>
        <p:spPr>
          <a:xfrm>
            <a:off x="3216187" y="4862325"/>
            <a:ext cx="507999" cy="369332"/>
          </a:xfrm>
          <a:prstGeom prst="rect">
            <a:avLst/>
          </a:prstGeom>
          <a:noFill/>
        </p:spPr>
        <p:txBody>
          <a:bodyPr wrap="square" rtlCol="0">
            <a:spAutoFit/>
          </a:bodyPr>
          <a:lstStyle/>
          <a:p>
            <a:r>
              <a:rPr lang="en-US" sz="1800" b="1" i="0" u="none" strike="noStrike" dirty="0">
                <a:effectLst/>
                <a:latin typeface="Calibri" panose="020F0502020204030204" pitchFamily="34" charset="0"/>
              </a:rPr>
              <a:t>74</a:t>
            </a:r>
            <a:r>
              <a:rPr lang="en-US" b="1" dirty="0"/>
              <a:t> </a:t>
            </a:r>
          </a:p>
        </p:txBody>
      </p:sp>
      <p:sp>
        <p:nvSpPr>
          <p:cNvPr id="14" name="TextBox 13">
            <a:extLst>
              <a:ext uri="{FF2B5EF4-FFF2-40B4-BE49-F238E27FC236}">
                <a16:creationId xmlns:a16="http://schemas.microsoft.com/office/drawing/2014/main" id="{75ECF2FE-50B5-AF2A-83A8-BB83E4C13AA7}"/>
              </a:ext>
            </a:extLst>
          </p:cNvPr>
          <p:cNvSpPr txBox="1"/>
          <p:nvPr/>
        </p:nvSpPr>
        <p:spPr>
          <a:xfrm>
            <a:off x="3134482" y="5231007"/>
            <a:ext cx="671410" cy="369332"/>
          </a:xfrm>
          <a:prstGeom prst="rect">
            <a:avLst/>
          </a:prstGeom>
          <a:noFill/>
        </p:spPr>
        <p:txBody>
          <a:bodyPr wrap="square" rtlCol="0">
            <a:spAutoFit/>
          </a:bodyPr>
          <a:lstStyle/>
          <a:p>
            <a:r>
              <a:rPr lang="en-US" sz="1800" b="1" i="0" u="none" strike="noStrike" dirty="0">
                <a:effectLst/>
                <a:latin typeface="Calibri" panose="020F0502020204030204" pitchFamily="34" charset="0"/>
              </a:rPr>
              <a:t>9.25</a:t>
            </a:r>
            <a:r>
              <a:rPr lang="en-US" b="1" dirty="0"/>
              <a:t> </a:t>
            </a:r>
          </a:p>
        </p:txBody>
      </p:sp>
      <p:sp>
        <p:nvSpPr>
          <p:cNvPr id="15" name="TextBox 14">
            <a:extLst>
              <a:ext uri="{FF2B5EF4-FFF2-40B4-BE49-F238E27FC236}">
                <a16:creationId xmlns:a16="http://schemas.microsoft.com/office/drawing/2014/main" id="{F2D75CAB-0CD6-747B-079F-92B355125F7A}"/>
              </a:ext>
            </a:extLst>
          </p:cNvPr>
          <p:cNvSpPr txBox="1"/>
          <p:nvPr/>
        </p:nvSpPr>
        <p:spPr>
          <a:xfrm>
            <a:off x="7676980" y="4773911"/>
            <a:ext cx="545580" cy="372472"/>
          </a:xfrm>
          <a:prstGeom prst="rect">
            <a:avLst/>
          </a:prstGeom>
          <a:noFill/>
        </p:spPr>
        <p:txBody>
          <a:bodyPr wrap="square" rtlCol="0">
            <a:spAutoFit/>
          </a:bodyPr>
          <a:lstStyle/>
          <a:p>
            <a:r>
              <a:rPr lang="en-US" sz="1800" b="1" i="0" u="none" strike="noStrike" dirty="0">
                <a:solidFill>
                  <a:srgbClr val="000000"/>
                </a:solidFill>
                <a:effectLst/>
                <a:latin typeface="Calibri" panose="020F0502020204030204" pitchFamily="34" charset="0"/>
              </a:rPr>
              <a:t>255</a:t>
            </a:r>
            <a:r>
              <a:rPr lang="en-US" dirty="0"/>
              <a:t> </a:t>
            </a:r>
          </a:p>
        </p:txBody>
      </p:sp>
      <p:sp>
        <p:nvSpPr>
          <p:cNvPr id="16" name="TextBox 15">
            <a:extLst>
              <a:ext uri="{FF2B5EF4-FFF2-40B4-BE49-F238E27FC236}">
                <a16:creationId xmlns:a16="http://schemas.microsoft.com/office/drawing/2014/main" id="{D72EE66B-B39A-56BF-65E8-5874AD417153}"/>
              </a:ext>
            </a:extLst>
          </p:cNvPr>
          <p:cNvSpPr txBox="1"/>
          <p:nvPr/>
        </p:nvSpPr>
        <p:spPr>
          <a:xfrm>
            <a:off x="7651230" y="5136067"/>
            <a:ext cx="876300" cy="369332"/>
          </a:xfrm>
          <a:prstGeom prst="rect">
            <a:avLst/>
          </a:prstGeom>
          <a:noFill/>
        </p:spPr>
        <p:txBody>
          <a:bodyPr wrap="square" rtlCol="0">
            <a:spAutoFit/>
          </a:bodyPr>
          <a:lstStyle/>
          <a:p>
            <a:r>
              <a:rPr lang="en-US" sz="1800" b="1" i="0" u="none" strike="noStrike" dirty="0">
                <a:effectLst/>
                <a:latin typeface="Calibri" panose="020F0502020204030204" pitchFamily="34" charset="0"/>
              </a:rPr>
              <a:t>31.88</a:t>
            </a:r>
            <a:r>
              <a:rPr lang="en-US" b="1" dirty="0">
                <a:solidFill>
                  <a:srgbClr val="FF0000"/>
                </a:solidFill>
              </a:rPr>
              <a:t> </a:t>
            </a:r>
          </a:p>
        </p:txBody>
      </p:sp>
      <p:pic>
        <p:nvPicPr>
          <p:cNvPr id="17" name="Content Placeholder 4">
            <a:extLst>
              <a:ext uri="{FF2B5EF4-FFF2-40B4-BE49-F238E27FC236}">
                <a16:creationId xmlns:a16="http://schemas.microsoft.com/office/drawing/2014/main" id="{C6539702-00D6-AE41-7427-DB3A1E36FA24}"/>
              </a:ext>
            </a:extLst>
          </p:cNvPr>
          <p:cNvPicPr>
            <a:picLocks noChangeAspect="1"/>
          </p:cNvPicPr>
          <p:nvPr/>
        </p:nvPicPr>
        <p:blipFill rotWithShape="1">
          <a:blip r:embed="rId3">
            <a:extLst>
              <a:ext uri="{28A0092B-C50C-407E-A947-70E740481C1C}">
                <a14:useLocalDpi xmlns:a14="http://schemas.microsoft.com/office/drawing/2010/main" val="0"/>
              </a:ext>
            </a:extLst>
          </a:blip>
          <a:srcRect l="34592" t="19835" r="58947" b="68954"/>
          <a:stretch/>
        </p:blipFill>
        <p:spPr>
          <a:xfrm>
            <a:off x="10577345" y="4821422"/>
            <a:ext cx="263832" cy="258759"/>
          </a:xfrm>
          <a:prstGeom prst="rect">
            <a:avLst/>
          </a:prstGeom>
        </p:spPr>
      </p:pic>
      <p:sp>
        <p:nvSpPr>
          <p:cNvPr id="24" name="TextBox 23">
            <a:extLst>
              <a:ext uri="{FF2B5EF4-FFF2-40B4-BE49-F238E27FC236}">
                <a16:creationId xmlns:a16="http://schemas.microsoft.com/office/drawing/2014/main" id="{D9A23C05-6CCF-58BF-13AF-F8B04E721D65}"/>
              </a:ext>
            </a:extLst>
          </p:cNvPr>
          <p:cNvSpPr txBox="1"/>
          <p:nvPr/>
        </p:nvSpPr>
        <p:spPr>
          <a:xfrm>
            <a:off x="10884310" y="4753737"/>
            <a:ext cx="904003" cy="369332"/>
          </a:xfrm>
          <a:prstGeom prst="rect">
            <a:avLst/>
          </a:prstGeom>
          <a:noFill/>
        </p:spPr>
        <p:txBody>
          <a:bodyPr wrap="square" rtlCol="0">
            <a:spAutoFit/>
          </a:bodyPr>
          <a:lstStyle/>
          <a:p>
            <a:r>
              <a:rPr lang="en-US" sz="1800" b="1" i="0" u="none" strike="noStrike" dirty="0">
                <a:solidFill>
                  <a:srgbClr val="FF0000"/>
                </a:solidFill>
                <a:effectLst/>
                <a:latin typeface="Calibri" panose="020F0502020204030204" pitchFamily="34" charset="0"/>
              </a:rPr>
              <a:t>-157.75</a:t>
            </a:r>
            <a:r>
              <a:rPr lang="en-US" dirty="0">
                <a:solidFill>
                  <a:srgbClr val="FF0000"/>
                </a:solidFill>
              </a:rPr>
              <a:t> </a:t>
            </a:r>
          </a:p>
        </p:txBody>
      </p:sp>
      <p:pic>
        <p:nvPicPr>
          <p:cNvPr id="25" name="Content Placeholder 4">
            <a:extLst>
              <a:ext uri="{FF2B5EF4-FFF2-40B4-BE49-F238E27FC236}">
                <a16:creationId xmlns:a16="http://schemas.microsoft.com/office/drawing/2014/main" id="{FA16F4F4-A449-B962-5252-1E0A27CABCDA}"/>
              </a:ext>
            </a:extLst>
          </p:cNvPr>
          <p:cNvPicPr>
            <a:picLocks noChangeAspect="1"/>
          </p:cNvPicPr>
          <p:nvPr/>
        </p:nvPicPr>
        <p:blipFill rotWithShape="1">
          <a:blip r:embed="rId3">
            <a:extLst>
              <a:ext uri="{28A0092B-C50C-407E-A947-70E740481C1C}">
                <a14:useLocalDpi xmlns:a14="http://schemas.microsoft.com/office/drawing/2010/main" val="0"/>
              </a:ext>
            </a:extLst>
          </a:blip>
          <a:srcRect l="34592" t="19835" r="58947" b="68954"/>
          <a:stretch/>
        </p:blipFill>
        <p:spPr>
          <a:xfrm>
            <a:off x="5517464" y="4887624"/>
            <a:ext cx="263832" cy="258759"/>
          </a:xfrm>
          <a:prstGeom prst="rect">
            <a:avLst/>
          </a:prstGeom>
        </p:spPr>
      </p:pic>
      <p:pic>
        <p:nvPicPr>
          <p:cNvPr id="26" name="Content Placeholder 4">
            <a:extLst>
              <a:ext uri="{FF2B5EF4-FFF2-40B4-BE49-F238E27FC236}">
                <a16:creationId xmlns:a16="http://schemas.microsoft.com/office/drawing/2014/main" id="{7A4776BD-F098-6D8F-DD4B-0944BE0749BB}"/>
              </a:ext>
            </a:extLst>
          </p:cNvPr>
          <p:cNvPicPr>
            <a:picLocks noChangeAspect="1"/>
          </p:cNvPicPr>
          <p:nvPr/>
        </p:nvPicPr>
        <p:blipFill rotWithShape="1">
          <a:blip r:embed="rId3">
            <a:extLst>
              <a:ext uri="{28A0092B-C50C-407E-A947-70E740481C1C}">
                <a14:useLocalDpi xmlns:a14="http://schemas.microsoft.com/office/drawing/2010/main" val="0"/>
              </a:ext>
            </a:extLst>
          </a:blip>
          <a:srcRect l="34592" t="19835" r="58947" b="68954"/>
          <a:stretch/>
        </p:blipFill>
        <p:spPr>
          <a:xfrm>
            <a:off x="9202259" y="4830767"/>
            <a:ext cx="263832" cy="258759"/>
          </a:xfrm>
          <a:prstGeom prst="rect">
            <a:avLst/>
          </a:prstGeom>
        </p:spPr>
      </p:pic>
      <p:sp>
        <p:nvSpPr>
          <p:cNvPr id="31" name="TextBox 30">
            <a:extLst>
              <a:ext uri="{FF2B5EF4-FFF2-40B4-BE49-F238E27FC236}">
                <a16:creationId xmlns:a16="http://schemas.microsoft.com/office/drawing/2014/main" id="{2601A5D4-917C-C1F3-6C1F-B5C810995B54}"/>
              </a:ext>
            </a:extLst>
          </p:cNvPr>
          <p:cNvSpPr txBox="1"/>
          <p:nvPr/>
        </p:nvSpPr>
        <p:spPr>
          <a:xfrm>
            <a:off x="5738325" y="4808991"/>
            <a:ext cx="759656" cy="369332"/>
          </a:xfrm>
          <a:prstGeom prst="rect">
            <a:avLst/>
          </a:prstGeom>
          <a:noFill/>
        </p:spPr>
        <p:txBody>
          <a:bodyPr wrap="square" rtlCol="0">
            <a:spAutoFit/>
          </a:bodyPr>
          <a:lstStyle/>
          <a:p>
            <a:r>
              <a:rPr lang="en-US" sz="1800" b="1" i="0" u="none" strike="noStrike" dirty="0">
                <a:solidFill>
                  <a:srgbClr val="FF0000"/>
                </a:solidFill>
                <a:effectLst/>
                <a:latin typeface="Calibri" panose="020F0502020204030204" pitchFamily="34" charset="0"/>
              </a:rPr>
              <a:t>19.50</a:t>
            </a:r>
            <a:r>
              <a:rPr lang="en-US" dirty="0"/>
              <a:t> </a:t>
            </a:r>
          </a:p>
        </p:txBody>
      </p:sp>
      <p:sp>
        <p:nvSpPr>
          <p:cNvPr id="32" name="TextBox 31">
            <a:extLst>
              <a:ext uri="{FF2B5EF4-FFF2-40B4-BE49-F238E27FC236}">
                <a16:creationId xmlns:a16="http://schemas.microsoft.com/office/drawing/2014/main" id="{BEFA2732-3B3E-5EBA-E280-7CA793EF8DF1}"/>
              </a:ext>
            </a:extLst>
          </p:cNvPr>
          <p:cNvSpPr txBox="1"/>
          <p:nvPr/>
        </p:nvSpPr>
        <p:spPr>
          <a:xfrm>
            <a:off x="9398385" y="4775480"/>
            <a:ext cx="982834" cy="369332"/>
          </a:xfrm>
          <a:prstGeom prst="rect">
            <a:avLst/>
          </a:prstGeom>
          <a:noFill/>
        </p:spPr>
        <p:txBody>
          <a:bodyPr wrap="square" rtlCol="0">
            <a:spAutoFit/>
          </a:bodyPr>
          <a:lstStyle/>
          <a:p>
            <a:r>
              <a:rPr lang="en-US" sz="1800" b="1" i="0" u="none" strike="noStrike" dirty="0">
                <a:solidFill>
                  <a:srgbClr val="FF0000"/>
                </a:solidFill>
                <a:effectLst/>
                <a:latin typeface="Calibri" panose="020F0502020204030204" pitchFamily="34" charset="0"/>
              </a:rPr>
              <a:t>1430.88</a:t>
            </a:r>
            <a:r>
              <a:rPr lang="en-US" dirty="0"/>
              <a:t> </a:t>
            </a:r>
          </a:p>
        </p:txBody>
      </p:sp>
    </p:spTree>
    <p:extLst>
      <p:ext uri="{BB962C8B-B14F-4D97-AF65-F5344CB8AC3E}">
        <p14:creationId xmlns:p14="http://schemas.microsoft.com/office/powerpoint/2010/main" val="2072105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BAFC7D-6E86-C593-6095-3C9223735B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656" y="2363828"/>
            <a:ext cx="4260687" cy="2130344"/>
          </a:xfrm>
          <a:prstGeom prst="rect">
            <a:avLst/>
          </a:prstGeom>
        </p:spPr>
      </p:pic>
      <p:pic>
        <p:nvPicPr>
          <p:cNvPr id="2" name="Picture 1">
            <a:extLst>
              <a:ext uri="{FF2B5EF4-FFF2-40B4-BE49-F238E27FC236}">
                <a16:creationId xmlns:a16="http://schemas.microsoft.com/office/drawing/2014/main" id="{F260C4FC-DBE3-A8DE-6CC3-8D48B8789F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8793" y="168845"/>
            <a:ext cx="531853" cy="660683"/>
          </a:xfrm>
          <a:prstGeom prst="rect">
            <a:avLst/>
          </a:prstGeom>
        </p:spPr>
      </p:pic>
      <p:sp>
        <p:nvSpPr>
          <p:cNvPr id="4" name="TextBox 3">
            <a:extLst>
              <a:ext uri="{FF2B5EF4-FFF2-40B4-BE49-F238E27FC236}">
                <a16:creationId xmlns:a16="http://schemas.microsoft.com/office/drawing/2014/main" id="{A4A93380-77EC-79F8-DAC4-01E65DAAC4BD}"/>
              </a:ext>
            </a:extLst>
          </p:cNvPr>
          <p:cNvSpPr txBox="1"/>
          <p:nvPr/>
        </p:nvSpPr>
        <p:spPr>
          <a:xfrm>
            <a:off x="3965656" y="4831644"/>
            <a:ext cx="4388122" cy="646331"/>
          </a:xfrm>
          <a:prstGeom prst="rect">
            <a:avLst/>
          </a:prstGeom>
          <a:noFill/>
        </p:spPr>
        <p:txBody>
          <a:bodyPr wrap="square" rtlCol="0">
            <a:spAutoFit/>
          </a:bodyPr>
          <a:lstStyle/>
          <a:p>
            <a:pPr algn="ctr"/>
            <a:r>
              <a:rPr lang="en-US" dirty="0"/>
              <a:t>Deadline:</a:t>
            </a:r>
          </a:p>
          <a:p>
            <a:pPr algn="ctr"/>
            <a:r>
              <a:rPr lang="en-US" b="1" dirty="0"/>
              <a:t>December 16</a:t>
            </a:r>
            <a:r>
              <a:rPr lang="en-US" b="1" baseline="30000" dirty="0"/>
              <a:t>th</a:t>
            </a:r>
            <a:r>
              <a:rPr lang="en-US" b="1" dirty="0"/>
              <a:t>, 2023</a:t>
            </a:r>
          </a:p>
        </p:txBody>
      </p:sp>
    </p:spTree>
    <p:extLst>
      <p:ext uri="{BB962C8B-B14F-4D97-AF65-F5344CB8AC3E}">
        <p14:creationId xmlns:p14="http://schemas.microsoft.com/office/powerpoint/2010/main" val="1719589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447F645B-ED45-3ADD-45F1-463835A0FE8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3843" t="18297" r="10489" b="44772"/>
          <a:stretch/>
        </p:blipFill>
        <p:spPr>
          <a:xfrm>
            <a:off x="1321594" y="255990"/>
            <a:ext cx="4260056" cy="1175189"/>
          </a:xfrm>
        </p:spPr>
      </p:pic>
      <p:pic>
        <p:nvPicPr>
          <p:cNvPr id="3" name="Content Placeholder 4">
            <a:extLst>
              <a:ext uri="{FF2B5EF4-FFF2-40B4-BE49-F238E27FC236}">
                <a16:creationId xmlns:a16="http://schemas.microsoft.com/office/drawing/2014/main" id="{CD719A43-A8FB-5D17-4FC0-9097CBD8F9BC}"/>
              </a:ext>
            </a:extLst>
          </p:cNvPr>
          <p:cNvPicPr>
            <a:picLocks noChangeAspect="1"/>
          </p:cNvPicPr>
          <p:nvPr/>
        </p:nvPicPr>
        <p:blipFill rotWithShape="1">
          <a:blip r:embed="rId2">
            <a:extLst>
              <a:ext uri="{28A0092B-C50C-407E-A947-70E740481C1C}">
                <a14:useLocalDpi xmlns:a14="http://schemas.microsoft.com/office/drawing/2010/main" val="0"/>
              </a:ext>
            </a:extLst>
          </a:blip>
          <a:srcRect l="13843" t="28975" r="74248" b="65299"/>
          <a:stretch/>
        </p:blipFill>
        <p:spPr>
          <a:xfrm>
            <a:off x="1181100" y="1909912"/>
            <a:ext cx="876300" cy="238125"/>
          </a:xfrm>
          <a:prstGeom prst="rect">
            <a:avLst/>
          </a:prstGeom>
        </p:spPr>
      </p:pic>
      <p:cxnSp>
        <p:nvCxnSpPr>
          <p:cNvPr id="5" name="Straight Connector 4">
            <a:extLst>
              <a:ext uri="{FF2B5EF4-FFF2-40B4-BE49-F238E27FC236}">
                <a16:creationId xmlns:a16="http://schemas.microsoft.com/office/drawing/2014/main" id="{ED4DA6B3-9186-7D87-A835-33C54B2E8558}"/>
              </a:ext>
            </a:extLst>
          </p:cNvPr>
          <p:cNvCxnSpPr>
            <a:stCxn id="3" idx="3"/>
          </p:cNvCxnSpPr>
          <p:nvPr/>
        </p:nvCxnSpPr>
        <p:spPr>
          <a:xfrm flipV="1">
            <a:off x="2057400" y="2014687"/>
            <a:ext cx="4286250" cy="14288"/>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60D64182-F156-E00E-4D9F-D2E4C9B2585E}"/>
              </a:ext>
            </a:extLst>
          </p:cNvPr>
          <p:cNvSpPr txBox="1"/>
          <p:nvPr/>
        </p:nvSpPr>
        <p:spPr>
          <a:xfrm>
            <a:off x="3350035" y="1429912"/>
            <a:ext cx="1469615" cy="584775"/>
          </a:xfrm>
          <a:prstGeom prst="rect">
            <a:avLst/>
          </a:prstGeom>
          <a:noFill/>
        </p:spPr>
        <p:txBody>
          <a:bodyPr wrap="square" rtlCol="0">
            <a:spAutoFit/>
          </a:bodyPr>
          <a:lstStyle/>
          <a:p>
            <a:r>
              <a:rPr lang="en-US" sz="3200" b="1" i="0" u="none" strike="noStrike" dirty="0">
                <a:solidFill>
                  <a:srgbClr val="FF0000"/>
                </a:solidFill>
                <a:effectLst/>
                <a:latin typeface="Calibri" panose="020F0502020204030204" pitchFamily="34" charset="0"/>
              </a:rPr>
              <a:t>-157.75</a:t>
            </a:r>
            <a:r>
              <a:rPr lang="en-US" sz="3200" dirty="0">
                <a:solidFill>
                  <a:srgbClr val="FF0000"/>
                </a:solidFill>
              </a:rPr>
              <a:t> </a:t>
            </a:r>
          </a:p>
        </p:txBody>
      </p:sp>
      <p:sp>
        <p:nvSpPr>
          <p:cNvPr id="8" name="TextBox 7">
            <a:extLst>
              <a:ext uri="{FF2B5EF4-FFF2-40B4-BE49-F238E27FC236}">
                <a16:creationId xmlns:a16="http://schemas.microsoft.com/office/drawing/2014/main" id="{4409261A-BBFA-211C-E2F7-B409B4CB0119}"/>
              </a:ext>
            </a:extLst>
          </p:cNvPr>
          <p:cNvSpPr txBox="1"/>
          <p:nvPr/>
        </p:nvSpPr>
        <p:spPr>
          <a:xfrm>
            <a:off x="2542547" y="2064437"/>
            <a:ext cx="1210303" cy="584775"/>
          </a:xfrm>
          <a:prstGeom prst="rect">
            <a:avLst/>
          </a:prstGeom>
          <a:noFill/>
        </p:spPr>
        <p:txBody>
          <a:bodyPr wrap="square" rtlCol="0">
            <a:spAutoFit/>
          </a:bodyPr>
          <a:lstStyle/>
          <a:p>
            <a:r>
              <a:rPr lang="en-US" sz="3200" b="1" i="0" u="none" strike="noStrike" dirty="0">
                <a:solidFill>
                  <a:srgbClr val="FF0000"/>
                </a:solidFill>
                <a:effectLst/>
                <a:latin typeface="Calibri" panose="020F0502020204030204" pitchFamily="34" charset="0"/>
              </a:rPr>
              <a:t>19.50</a:t>
            </a:r>
            <a:r>
              <a:rPr lang="en-US" dirty="0"/>
              <a:t> </a:t>
            </a:r>
          </a:p>
        </p:txBody>
      </p:sp>
      <p:sp>
        <p:nvSpPr>
          <p:cNvPr id="9" name="TextBox 8">
            <a:extLst>
              <a:ext uri="{FF2B5EF4-FFF2-40B4-BE49-F238E27FC236}">
                <a16:creationId xmlns:a16="http://schemas.microsoft.com/office/drawing/2014/main" id="{569EEA0F-F16E-D96C-D232-E3AB88699E96}"/>
              </a:ext>
            </a:extLst>
          </p:cNvPr>
          <p:cNvSpPr txBox="1"/>
          <p:nvPr/>
        </p:nvSpPr>
        <p:spPr>
          <a:xfrm>
            <a:off x="3976687" y="2049524"/>
            <a:ext cx="447676" cy="584775"/>
          </a:xfrm>
          <a:prstGeom prst="rect">
            <a:avLst/>
          </a:prstGeom>
          <a:noFill/>
        </p:spPr>
        <p:txBody>
          <a:bodyPr wrap="square" rtlCol="0">
            <a:spAutoFit/>
          </a:bodyPr>
          <a:lstStyle/>
          <a:p>
            <a:r>
              <a:rPr lang="en-US" sz="3200" b="0" i="0" dirty="0">
                <a:solidFill>
                  <a:srgbClr val="202124"/>
                </a:solidFill>
                <a:effectLst/>
                <a:latin typeface="Google Sans"/>
              </a:rPr>
              <a:t>×</a:t>
            </a:r>
            <a:endParaRPr lang="en-US" sz="3200" dirty="0"/>
          </a:p>
        </p:txBody>
      </p:sp>
      <p:sp>
        <p:nvSpPr>
          <p:cNvPr id="10" name="TextBox 9">
            <a:extLst>
              <a:ext uri="{FF2B5EF4-FFF2-40B4-BE49-F238E27FC236}">
                <a16:creationId xmlns:a16="http://schemas.microsoft.com/office/drawing/2014/main" id="{709C6D74-7248-DD3F-7480-420C81245E00}"/>
              </a:ext>
            </a:extLst>
          </p:cNvPr>
          <p:cNvSpPr txBox="1"/>
          <p:nvPr/>
        </p:nvSpPr>
        <p:spPr>
          <a:xfrm>
            <a:off x="4500562" y="2059421"/>
            <a:ext cx="1695451" cy="584775"/>
          </a:xfrm>
          <a:prstGeom prst="rect">
            <a:avLst/>
          </a:prstGeom>
          <a:noFill/>
        </p:spPr>
        <p:txBody>
          <a:bodyPr wrap="square" rtlCol="0">
            <a:spAutoFit/>
          </a:bodyPr>
          <a:lstStyle/>
          <a:p>
            <a:r>
              <a:rPr lang="en-US" sz="3200" b="1" i="0" u="none" strike="noStrike" dirty="0">
                <a:solidFill>
                  <a:srgbClr val="FF0000"/>
                </a:solidFill>
                <a:effectLst/>
                <a:latin typeface="Calibri" panose="020F0502020204030204" pitchFamily="34" charset="0"/>
              </a:rPr>
              <a:t>1430.88</a:t>
            </a:r>
            <a:r>
              <a:rPr lang="en-US" sz="3200" dirty="0"/>
              <a:t> </a:t>
            </a:r>
          </a:p>
        </p:txBody>
      </p:sp>
      <p:pic>
        <p:nvPicPr>
          <p:cNvPr id="11" name="Content Placeholder 4">
            <a:extLst>
              <a:ext uri="{FF2B5EF4-FFF2-40B4-BE49-F238E27FC236}">
                <a16:creationId xmlns:a16="http://schemas.microsoft.com/office/drawing/2014/main" id="{6DDE270E-F28A-38A3-1713-460F4264E0A6}"/>
              </a:ext>
            </a:extLst>
          </p:cNvPr>
          <p:cNvPicPr>
            <a:picLocks noChangeAspect="1"/>
          </p:cNvPicPr>
          <p:nvPr/>
        </p:nvPicPr>
        <p:blipFill rotWithShape="1">
          <a:blip r:embed="rId2">
            <a:extLst>
              <a:ext uri="{28A0092B-C50C-407E-A947-70E740481C1C}">
                <a14:useLocalDpi xmlns:a14="http://schemas.microsoft.com/office/drawing/2010/main" val="0"/>
              </a:ext>
            </a:extLst>
          </a:blip>
          <a:srcRect l="13843" t="28975" r="74248" b="65299"/>
          <a:stretch/>
        </p:blipFill>
        <p:spPr>
          <a:xfrm>
            <a:off x="1416844" y="3548318"/>
            <a:ext cx="876300" cy="238125"/>
          </a:xfrm>
          <a:prstGeom prst="rect">
            <a:avLst/>
          </a:prstGeom>
        </p:spPr>
      </p:pic>
      <p:cxnSp>
        <p:nvCxnSpPr>
          <p:cNvPr id="12" name="Straight Connector 11">
            <a:extLst>
              <a:ext uri="{FF2B5EF4-FFF2-40B4-BE49-F238E27FC236}">
                <a16:creationId xmlns:a16="http://schemas.microsoft.com/office/drawing/2014/main" id="{898A385B-02A4-70F4-F99E-A7E5AA8A7703}"/>
              </a:ext>
            </a:extLst>
          </p:cNvPr>
          <p:cNvCxnSpPr>
            <a:stCxn id="11" idx="3"/>
          </p:cNvCxnSpPr>
          <p:nvPr/>
        </p:nvCxnSpPr>
        <p:spPr>
          <a:xfrm flipV="1">
            <a:off x="2293144" y="3653093"/>
            <a:ext cx="4286250" cy="14288"/>
          </a:xfrm>
          <a:prstGeom prst="line">
            <a:avLst/>
          </a:prstGeom>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29882095-55BA-9662-2DA8-64A423D7842C}"/>
              </a:ext>
            </a:extLst>
          </p:cNvPr>
          <p:cNvSpPr txBox="1"/>
          <p:nvPr/>
        </p:nvSpPr>
        <p:spPr>
          <a:xfrm>
            <a:off x="3585779" y="3068318"/>
            <a:ext cx="1469615"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rPr>
              <a:t>………….</a:t>
            </a:r>
            <a:endParaRPr lang="en-US" sz="3200" dirty="0">
              <a:solidFill>
                <a:srgbClr val="FF0000"/>
              </a:solidFill>
            </a:endParaRPr>
          </a:p>
        </p:txBody>
      </p:sp>
      <p:sp>
        <p:nvSpPr>
          <p:cNvPr id="16" name="TextBox 15">
            <a:extLst>
              <a:ext uri="{FF2B5EF4-FFF2-40B4-BE49-F238E27FC236}">
                <a16:creationId xmlns:a16="http://schemas.microsoft.com/office/drawing/2014/main" id="{40FA9B55-8565-2F24-A13D-D6B5EE98A51D}"/>
              </a:ext>
            </a:extLst>
          </p:cNvPr>
          <p:cNvSpPr txBox="1"/>
          <p:nvPr/>
        </p:nvSpPr>
        <p:spPr>
          <a:xfrm>
            <a:off x="3545680" y="3680911"/>
            <a:ext cx="1843088" cy="584775"/>
          </a:xfrm>
          <a:prstGeom prst="rect">
            <a:avLst/>
          </a:prstGeom>
          <a:noFill/>
        </p:spPr>
        <p:txBody>
          <a:bodyPr wrap="square" rtlCol="0">
            <a:spAutoFit/>
          </a:bodyPr>
          <a:lstStyle/>
          <a:p>
            <a:r>
              <a:rPr lang="en-US" sz="3200" b="1" i="0" u="none" strike="noStrike" dirty="0">
                <a:solidFill>
                  <a:srgbClr val="FF0000"/>
                </a:solidFill>
                <a:effectLst/>
                <a:latin typeface="Calibri" panose="020F0502020204030204" pitchFamily="34" charset="0"/>
              </a:rPr>
              <a:t>…………..</a:t>
            </a:r>
          </a:p>
        </p:txBody>
      </p:sp>
      <p:pic>
        <p:nvPicPr>
          <p:cNvPr id="17" name="Content Placeholder 4">
            <a:extLst>
              <a:ext uri="{FF2B5EF4-FFF2-40B4-BE49-F238E27FC236}">
                <a16:creationId xmlns:a16="http://schemas.microsoft.com/office/drawing/2014/main" id="{569B5057-4A0A-61B1-1A77-9B5E39D0A58D}"/>
              </a:ext>
            </a:extLst>
          </p:cNvPr>
          <p:cNvPicPr>
            <a:picLocks noChangeAspect="1"/>
          </p:cNvPicPr>
          <p:nvPr/>
        </p:nvPicPr>
        <p:blipFill rotWithShape="1">
          <a:blip r:embed="rId2">
            <a:extLst>
              <a:ext uri="{28A0092B-C50C-407E-A947-70E740481C1C}">
                <a14:useLocalDpi xmlns:a14="http://schemas.microsoft.com/office/drawing/2010/main" val="0"/>
              </a:ext>
            </a:extLst>
          </a:blip>
          <a:srcRect l="13843" t="28975" r="74248" b="65299"/>
          <a:stretch/>
        </p:blipFill>
        <p:spPr>
          <a:xfrm>
            <a:off x="1381124" y="5088838"/>
            <a:ext cx="876300" cy="238125"/>
          </a:xfrm>
          <a:prstGeom prst="rect">
            <a:avLst/>
          </a:prstGeom>
        </p:spPr>
      </p:pic>
      <p:sp>
        <p:nvSpPr>
          <p:cNvPr id="19" name="TextBox 18">
            <a:extLst>
              <a:ext uri="{FF2B5EF4-FFF2-40B4-BE49-F238E27FC236}">
                <a16:creationId xmlns:a16="http://schemas.microsoft.com/office/drawing/2014/main" id="{AA798D1E-4863-AFDA-A730-CF3A1A9DAD8E}"/>
              </a:ext>
            </a:extLst>
          </p:cNvPr>
          <p:cNvSpPr txBox="1"/>
          <p:nvPr/>
        </p:nvSpPr>
        <p:spPr>
          <a:xfrm>
            <a:off x="3550059" y="4608838"/>
            <a:ext cx="1469615" cy="584775"/>
          </a:xfrm>
          <a:prstGeom prst="rect">
            <a:avLst/>
          </a:prstGeom>
          <a:noFill/>
        </p:spPr>
        <p:txBody>
          <a:bodyPr wrap="square" rtlCol="0">
            <a:spAutoFit/>
          </a:bodyPr>
          <a:lstStyle/>
          <a:p>
            <a:r>
              <a:rPr lang="en-US" sz="3200" b="1" i="0" u="none" strike="noStrike" dirty="0">
                <a:solidFill>
                  <a:srgbClr val="FF0000"/>
                </a:solidFill>
                <a:effectLst/>
                <a:latin typeface="Calibri" panose="020F0502020204030204" pitchFamily="34" charset="0"/>
              </a:rPr>
              <a:t>………….</a:t>
            </a:r>
            <a:endParaRPr lang="en-US" sz="3200" dirty="0">
              <a:solidFill>
                <a:srgbClr val="FF0000"/>
              </a:solidFill>
            </a:endParaRPr>
          </a:p>
        </p:txBody>
      </p:sp>
      <p:sp>
        <p:nvSpPr>
          <p:cNvPr id="20" name="TextBox 19">
            <a:extLst>
              <a:ext uri="{FF2B5EF4-FFF2-40B4-BE49-F238E27FC236}">
                <a16:creationId xmlns:a16="http://schemas.microsoft.com/office/drawing/2014/main" id="{DE460427-967E-6E69-EBAB-E9833C7A5DAF}"/>
              </a:ext>
            </a:extLst>
          </p:cNvPr>
          <p:cNvSpPr txBox="1"/>
          <p:nvPr/>
        </p:nvSpPr>
        <p:spPr>
          <a:xfrm>
            <a:off x="3605019" y="5291927"/>
            <a:ext cx="1359694" cy="584775"/>
          </a:xfrm>
          <a:prstGeom prst="rect">
            <a:avLst/>
          </a:prstGeom>
          <a:noFill/>
        </p:spPr>
        <p:txBody>
          <a:bodyPr wrap="square" rtlCol="0">
            <a:spAutoFit/>
          </a:bodyPr>
          <a:lstStyle/>
          <a:p>
            <a:r>
              <a:rPr lang="en-US" sz="3200" b="1" i="0" u="none" strike="noStrike" dirty="0">
                <a:solidFill>
                  <a:srgbClr val="FF0000"/>
                </a:solidFill>
                <a:effectLst/>
                <a:latin typeface="Calibri" panose="020F0502020204030204" pitchFamily="34" charset="0"/>
              </a:rPr>
              <a:t>…………</a:t>
            </a:r>
          </a:p>
        </p:txBody>
      </p:sp>
      <p:pic>
        <p:nvPicPr>
          <p:cNvPr id="25" name="Picture 24">
            <a:extLst>
              <a:ext uri="{FF2B5EF4-FFF2-40B4-BE49-F238E27FC236}">
                <a16:creationId xmlns:a16="http://schemas.microsoft.com/office/drawing/2014/main" id="{19487C29-6791-1323-671E-A425C559C6D4}"/>
              </a:ext>
            </a:extLst>
          </p:cNvPr>
          <p:cNvPicPr>
            <a:picLocks noChangeAspect="1"/>
          </p:cNvPicPr>
          <p:nvPr/>
        </p:nvPicPr>
        <p:blipFill rotWithShape="1">
          <a:blip r:embed="rId3">
            <a:extLst>
              <a:ext uri="{28A0092B-C50C-407E-A947-70E740481C1C}">
                <a14:useLocalDpi xmlns:a14="http://schemas.microsoft.com/office/drawing/2010/main" val="0"/>
              </a:ext>
            </a:extLst>
          </a:blip>
          <a:srcRect l="24794" t="31986" r="20971" b="46587"/>
          <a:stretch/>
        </p:blipFill>
        <p:spPr>
          <a:xfrm>
            <a:off x="2607467" y="3695038"/>
            <a:ext cx="3352801" cy="557118"/>
          </a:xfrm>
          <a:prstGeom prst="rect">
            <a:avLst/>
          </a:prstGeom>
        </p:spPr>
      </p:pic>
      <p:cxnSp>
        <p:nvCxnSpPr>
          <p:cNvPr id="27" name="Straight Connector 26">
            <a:extLst>
              <a:ext uri="{FF2B5EF4-FFF2-40B4-BE49-F238E27FC236}">
                <a16:creationId xmlns:a16="http://schemas.microsoft.com/office/drawing/2014/main" id="{530A28A6-7206-AE7E-E729-00677D1E2343}"/>
              </a:ext>
            </a:extLst>
          </p:cNvPr>
          <p:cNvCxnSpPr/>
          <p:nvPr/>
        </p:nvCxnSpPr>
        <p:spPr>
          <a:xfrm flipV="1">
            <a:off x="2232498" y="5186469"/>
            <a:ext cx="4286250" cy="14288"/>
          </a:xfrm>
          <a:prstGeom prst="line">
            <a:avLst/>
          </a:prstGeom>
        </p:spPr>
        <p:style>
          <a:lnRef idx="1">
            <a:schemeClr val="dk1"/>
          </a:lnRef>
          <a:fillRef idx="0">
            <a:schemeClr val="dk1"/>
          </a:fillRef>
          <a:effectRef idx="0">
            <a:schemeClr val="dk1"/>
          </a:effectRef>
          <a:fontRef idx="minor">
            <a:schemeClr val="tx1"/>
          </a:fontRef>
        </p:style>
      </p:cxnSp>
      <p:pic>
        <p:nvPicPr>
          <p:cNvPr id="28" name="Picture 27">
            <a:extLst>
              <a:ext uri="{FF2B5EF4-FFF2-40B4-BE49-F238E27FC236}">
                <a16:creationId xmlns:a16="http://schemas.microsoft.com/office/drawing/2014/main" id="{8B77BDDB-2C97-2592-AFF8-1A7E78927A42}"/>
              </a:ext>
            </a:extLst>
          </p:cNvPr>
          <p:cNvPicPr>
            <a:picLocks noChangeAspect="1"/>
          </p:cNvPicPr>
          <p:nvPr/>
        </p:nvPicPr>
        <p:blipFill rotWithShape="1">
          <a:blip r:embed="rId3">
            <a:extLst>
              <a:ext uri="{28A0092B-C50C-407E-A947-70E740481C1C}">
                <a14:useLocalDpi xmlns:a14="http://schemas.microsoft.com/office/drawing/2010/main" val="0"/>
              </a:ext>
            </a:extLst>
          </a:blip>
          <a:srcRect l="24794" t="31986" r="20971" b="46587"/>
          <a:stretch/>
        </p:blipFill>
        <p:spPr>
          <a:xfrm>
            <a:off x="2133599" y="2039858"/>
            <a:ext cx="4062414" cy="557118"/>
          </a:xfrm>
          <a:prstGeom prst="rect">
            <a:avLst/>
          </a:prstGeom>
        </p:spPr>
      </p:pic>
      <p:cxnSp>
        <p:nvCxnSpPr>
          <p:cNvPr id="30" name="Straight Connector 29">
            <a:extLst>
              <a:ext uri="{FF2B5EF4-FFF2-40B4-BE49-F238E27FC236}">
                <a16:creationId xmlns:a16="http://schemas.microsoft.com/office/drawing/2014/main" id="{3D74AC62-F066-31BC-C10C-245A83200F37}"/>
              </a:ext>
            </a:extLst>
          </p:cNvPr>
          <p:cNvCxnSpPr/>
          <p:nvPr/>
        </p:nvCxnSpPr>
        <p:spPr>
          <a:xfrm>
            <a:off x="0" y="1410862"/>
            <a:ext cx="6448425" cy="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B54FE91F-D25A-1201-B8D4-D462BCF88794}"/>
              </a:ext>
            </a:extLst>
          </p:cNvPr>
          <p:cNvCxnSpPr/>
          <p:nvPr/>
        </p:nvCxnSpPr>
        <p:spPr>
          <a:xfrm>
            <a:off x="0" y="2993280"/>
            <a:ext cx="6448425" cy="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F472EFCD-9479-123F-1CE4-C2A7659233A1}"/>
              </a:ext>
            </a:extLst>
          </p:cNvPr>
          <p:cNvCxnSpPr/>
          <p:nvPr/>
        </p:nvCxnSpPr>
        <p:spPr>
          <a:xfrm>
            <a:off x="0" y="4570738"/>
            <a:ext cx="6448425" cy="0"/>
          </a:xfrm>
          <a:prstGeom prst="line">
            <a:avLst/>
          </a:prstGeom>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4DA0ED38-04D2-5430-DB23-3C337C06AE90}"/>
              </a:ext>
            </a:extLst>
          </p:cNvPr>
          <p:cNvSpPr txBox="1"/>
          <p:nvPr/>
        </p:nvSpPr>
        <p:spPr>
          <a:xfrm>
            <a:off x="87107" y="1786030"/>
            <a:ext cx="971550" cy="461665"/>
          </a:xfrm>
          <a:prstGeom prst="rect">
            <a:avLst/>
          </a:prstGeom>
          <a:noFill/>
        </p:spPr>
        <p:txBody>
          <a:bodyPr wrap="square" rtlCol="0">
            <a:spAutoFit/>
          </a:bodyPr>
          <a:lstStyle/>
          <a:p>
            <a:r>
              <a:rPr lang="en-US" sz="2400" b="1" dirty="0"/>
              <a:t>Step 1</a:t>
            </a:r>
          </a:p>
        </p:txBody>
      </p:sp>
      <p:sp>
        <p:nvSpPr>
          <p:cNvPr id="34" name="TextBox 33">
            <a:extLst>
              <a:ext uri="{FF2B5EF4-FFF2-40B4-BE49-F238E27FC236}">
                <a16:creationId xmlns:a16="http://schemas.microsoft.com/office/drawing/2014/main" id="{3663A205-29A8-44EB-E3C1-8B50FF30437B}"/>
              </a:ext>
            </a:extLst>
          </p:cNvPr>
          <p:cNvSpPr txBox="1"/>
          <p:nvPr/>
        </p:nvSpPr>
        <p:spPr>
          <a:xfrm>
            <a:off x="87107" y="3463548"/>
            <a:ext cx="971550" cy="461665"/>
          </a:xfrm>
          <a:prstGeom prst="rect">
            <a:avLst/>
          </a:prstGeom>
          <a:noFill/>
        </p:spPr>
        <p:txBody>
          <a:bodyPr wrap="square" rtlCol="0">
            <a:spAutoFit/>
          </a:bodyPr>
          <a:lstStyle/>
          <a:p>
            <a:r>
              <a:rPr lang="en-US" sz="2400" b="1" dirty="0"/>
              <a:t>Step 2</a:t>
            </a:r>
          </a:p>
        </p:txBody>
      </p:sp>
      <p:sp>
        <p:nvSpPr>
          <p:cNvPr id="35" name="TextBox 34">
            <a:extLst>
              <a:ext uri="{FF2B5EF4-FFF2-40B4-BE49-F238E27FC236}">
                <a16:creationId xmlns:a16="http://schemas.microsoft.com/office/drawing/2014/main" id="{10A06C4F-74BC-B009-EE42-D8B2ED002BEF}"/>
              </a:ext>
            </a:extLst>
          </p:cNvPr>
          <p:cNvSpPr txBox="1"/>
          <p:nvPr/>
        </p:nvSpPr>
        <p:spPr>
          <a:xfrm>
            <a:off x="88490" y="4917290"/>
            <a:ext cx="971550" cy="461665"/>
          </a:xfrm>
          <a:prstGeom prst="rect">
            <a:avLst/>
          </a:prstGeom>
          <a:noFill/>
        </p:spPr>
        <p:txBody>
          <a:bodyPr wrap="square" rtlCol="0">
            <a:spAutoFit/>
          </a:bodyPr>
          <a:lstStyle/>
          <a:p>
            <a:r>
              <a:rPr lang="en-US" sz="2400" b="1" dirty="0"/>
              <a:t>Step 3</a:t>
            </a:r>
          </a:p>
        </p:txBody>
      </p:sp>
      <p:cxnSp>
        <p:nvCxnSpPr>
          <p:cNvPr id="37" name="Straight Connector 36">
            <a:extLst>
              <a:ext uri="{FF2B5EF4-FFF2-40B4-BE49-F238E27FC236}">
                <a16:creationId xmlns:a16="http://schemas.microsoft.com/office/drawing/2014/main" id="{F567F8B0-9EB1-A52A-0E17-6D632F2A933C}"/>
              </a:ext>
            </a:extLst>
          </p:cNvPr>
          <p:cNvCxnSpPr/>
          <p:nvPr/>
        </p:nvCxnSpPr>
        <p:spPr>
          <a:xfrm>
            <a:off x="6924675" y="400050"/>
            <a:ext cx="0" cy="5267325"/>
          </a:xfrm>
          <a:prstGeom prst="line">
            <a:avLst/>
          </a:prstGeom>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0A95149B-01A5-A525-2309-A8B003AE22A3}"/>
              </a:ext>
            </a:extLst>
          </p:cNvPr>
          <p:cNvSpPr txBox="1"/>
          <p:nvPr/>
        </p:nvSpPr>
        <p:spPr>
          <a:xfrm>
            <a:off x="7167563" y="612751"/>
            <a:ext cx="971550" cy="461665"/>
          </a:xfrm>
          <a:prstGeom prst="rect">
            <a:avLst/>
          </a:prstGeom>
          <a:noFill/>
        </p:spPr>
        <p:txBody>
          <a:bodyPr wrap="square" rtlCol="0">
            <a:spAutoFit/>
          </a:bodyPr>
          <a:lstStyle/>
          <a:p>
            <a:r>
              <a:rPr lang="en-US" sz="2400" b="1" dirty="0"/>
              <a:t>Step 4</a:t>
            </a:r>
          </a:p>
        </p:txBody>
      </p:sp>
      <p:pic>
        <p:nvPicPr>
          <p:cNvPr id="39" name="Content Placeholder 4">
            <a:extLst>
              <a:ext uri="{FF2B5EF4-FFF2-40B4-BE49-F238E27FC236}">
                <a16:creationId xmlns:a16="http://schemas.microsoft.com/office/drawing/2014/main" id="{BFF3C265-CBCE-A7EE-C5E5-11138179CE25}"/>
              </a:ext>
            </a:extLst>
          </p:cNvPr>
          <p:cNvPicPr>
            <a:picLocks noChangeAspect="1"/>
          </p:cNvPicPr>
          <p:nvPr/>
        </p:nvPicPr>
        <p:blipFill rotWithShape="1">
          <a:blip r:embed="rId2">
            <a:extLst>
              <a:ext uri="{28A0092B-C50C-407E-A947-70E740481C1C}">
                <a14:useLocalDpi xmlns:a14="http://schemas.microsoft.com/office/drawing/2010/main" val="0"/>
              </a:ext>
            </a:extLst>
          </a:blip>
          <a:srcRect l="13843" t="28975" r="74248" b="65299"/>
          <a:stretch/>
        </p:blipFill>
        <p:spPr>
          <a:xfrm>
            <a:off x="8162925" y="724520"/>
            <a:ext cx="876300" cy="238125"/>
          </a:xfrm>
          <a:prstGeom prst="rect">
            <a:avLst/>
          </a:prstGeom>
        </p:spPr>
      </p:pic>
      <p:sp>
        <p:nvSpPr>
          <p:cNvPr id="41" name="TextBox 40">
            <a:extLst>
              <a:ext uri="{FF2B5EF4-FFF2-40B4-BE49-F238E27FC236}">
                <a16:creationId xmlns:a16="http://schemas.microsoft.com/office/drawing/2014/main" id="{24FBFAA9-5E72-92BF-7F28-1F7729599AFC}"/>
              </a:ext>
            </a:extLst>
          </p:cNvPr>
          <p:cNvSpPr txBox="1"/>
          <p:nvPr/>
        </p:nvSpPr>
        <p:spPr>
          <a:xfrm>
            <a:off x="9210291" y="658916"/>
            <a:ext cx="748097" cy="400110"/>
          </a:xfrm>
          <a:prstGeom prst="rect">
            <a:avLst/>
          </a:prstGeom>
          <a:noFill/>
        </p:spPr>
        <p:txBody>
          <a:bodyPr wrap="square">
            <a:spAutoFit/>
          </a:bodyPr>
          <a:lstStyle/>
          <a:p>
            <a:r>
              <a:rPr lang="en-US" sz="2000" b="1" dirty="0"/>
              <a:t>………</a:t>
            </a:r>
          </a:p>
        </p:txBody>
      </p:sp>
    </p:spTree>
    <p:extLst>
      <p:ext uri="{BB962C8B-B14F-4D97-AF65-F5344CB8AC3E}">
        <p14:creationId xmlns:p14="http://schemas.microsoft.com/office/powerpoint/2010/main" val="425662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447F645B-ED45-3ADD-45F1-463835A0FE8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3843" t="18297" r="10489" b="44772"/>
          <a:stretch/>
        </p:blipFill>
        <p:spPr>
          <a:xfrm>
            <a:off x="1321594" y="255990"/>
            <a:ext cx="4260056" cy="1175189"/>
          </a:xfrm>
        </p:spPr>
      </p:pic>
      <p:pic>
        <p:nvPicPr>
          <p:cNvPr id="3" name="Content Placeholder 4">
            <a:extLst>
              <a:ext uri="{FF2B5EF4-FFF2-40B4-BE49-F238E27FC236}">
                <a16:creationId xmlns:a16="http://schemas.microsoft.com/office/drawing/2014/main" id="{CD719A43-A8FB-5D17-4FC0-9097CBD8F9BC}"/>
              </a:ext>
            </a:extLst>
          </p:cNvPr>
          <p:cNvPicPr>
            <a:picLocks noChangeAspect="1"/>
          </p:cNvPicPr>
          <p:nvPr/>
        </p:nvPicPr>
        <p:blipFill rotWithShape="1">
          <a:blip r:embed="rId2">
            <a:extLst>
              <a:ext uri="{28A0092B-C50C-407E-A947-70E740481C1C}">
                <a14:useLocalDpi xmlns:a14="http://schemas.microsoft.com/office/drawing/2010/main" val="0"/>
              </a:ext>
            </a:extLst>
          </a:blip>
          <a:srcRect l="13843" t="28975" r="74248" b="65299"/>
          <a:stretch/>
        </p:blipFill>
        <p:spPr>
          <a:xfrm>
            <a:off x="1181100" y="1909912"/>
            <a:ext cx="876300" cy="238125"/>
          </a:xfrm>
          <a:prstGeom prst="rect">
            <a:avLst/>
          </a:prstGeom>
        </p:spPr>
      </p:pic>
      <p:cxnSp>
        <p:nvCxnSpPr>
          <p:cNvPr id="5" name="Straight Connector 4">
            <a:extLst>
              <a:ext uri="{FF2B5EF4-FFF2-40B4-BE49-F238E27FC236}">
                <a16:creationId xmlns:a16="http://schemas.microsoft.com/office/drawing/2014/main" id="{ED4DA6B3-9186-7D87-A835-33C54B2E8558}"/>
              </a:ext>
            </a:extLst>
          </p:cNvPr>
          <p:cNvCxnSpPr>
            <a:stCxn id="3" idx="3"/>
          </p:cNvCxnSpPr>
          <p:nvPr/>
        </p:nvCxnSpPr>
        <p:spPr>
          <a:xfrm flipV="1">
            <a:off x="2057400" y="2014687"/>
            <a:ext cx="4286250" cy="14288"/>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60D64182-F156-E00E-4D9F-D2E4C9B2585E}"/>
              </a:ext>
            </a:extLst>
          </p:cNvPr>
          <p:cNvSpPr txBox="1"/>
          <p:nvPr/>
        </p:nvSpPr>
        <p:spPr>
          <a:xfrm>
            <a:off x="3350035" y="1429912"/>
            <a:ext cx="1469615" cy="584775"/>
          </a:xfrm>
          <a:prstGeom prst="rect">
            <a:avLst/>
          </a:prstGeom>
          <a:noFill/>
        </p:spPr>
        <p:txBody>
          <a:bodyPr wrap="square" rtlCol="0">
            <a:spAutoFit/>
          </a:bodyPr>
          <a:lstStyle/>
          <a:p>
            <a:r>
              <a:rPr lang="en-US" sz="3200" b="1" i="0" u="none" strike="noStrike" dirty="0">
                <a:solidFill>
                  <a:srgbClr val="FF0000"/>
                </a:solidFill>
                <a:effectLst/>
                <a:latin typeface="Calibri" panose="020F0502020204030204" pitchFamily="34" charset="0"/>
              </a:rPr>
              <a:t>-157.75</a:t>
            </a:r>
            <a:r>
              <a:rPr lang="en-US" sz="3200" dirty="0">
                <a:solidFill>
                  <a:srgbClr val="FF0000"/>
                </a:solidFill>
              </a:rPr>
              <a:t> </a:t>
            </a:r>
          </a:p>
        </p:txBody>
      </p:sp>
      <p:sp>
        <p:nvSpPr>
          <p:cNvPr id="8" name="TextBox 7">
            <a:extLst>
              <a:ext uri="{FF2B5EF4-FFF2-40B4-BE49-F238E27FC236}">
                <a16:creationId xmlns:a16="http://schemas.microsoft.com/office/drawing/2014/main" id="{4409261A-BBFA-211C-E2F7-B409B4CB0119}"/>
              </a:ext>
            </a:extLst>
          </p:cNvPr>
          <p:cNvSpPr txBox="1"/>
          <p:nvPr/>
        </p:nvSpPr>
        <p:spPr>
          <a:xfrm>
            <a:off x="2542547" y="2064437"/>
            <a:ext cx="1210303" cy="584775"/>
          </a:xfrm>
          <a:prstGeom prst="rect">
            <a:avLst/>
          </a:prstGeom>
          <a:noFill/>
        </p:spPr>
        <p:txBody>
          <a:bodyPr wrap="square" rtlCol="0">
            <a:spAutoFit/>
          </a:bodyPr>
          <a:lstStyle/>
          <a:p>
            <a:r>
              <a:rPr lang="en-US" sz="3200" b="1" i="0" u="none" strike="noStrike" dirty="0">
                <a:solidFill>
                  <a:srgbClr val="FF0000"/>
                </a:solidFill>
                <a:effectLst/>
                <a:latin typeface="Calibri" panose="020F0502020204030204" pitchFamily="34" charset="0"/>
              </a:rPr>
              <a:t>19.50</a:t>
            </a:r>
            <a:r>
              <a:rPr lang="en-US" dirty="0"/>
              <a:t> </a:t>
            </a:r>
          </a:p>
        </p:txBody>
      </p:sp>
      <p:sp>
        <p:nvSpPr>
          <p:cNvPr id="9" name="TextBox 8">
            <a:extLst>
              <a:ext uri="{FF2B5EF4-FFF2-40B4-BE49-F238E27FC236}">
                <a16:creationId xmlns:a16="http://schemas.microsoft.com/office/drawing/2014/main" id="{569EEA0F-F16E-D96C-D232-E3AB88699E96}"/>
              </a:ext>
            </a:extLst>
          </p:cNvPr>
          <p:cNvSpPr txBox="1"/>
          <p:nvPr/>
        </p:nvSpPr>
        <p:spPr>
          <a:xfrm>
            <a:off x="3976687" y="2049524"/>
            <a:ext cx="447676" cy="584775"/>
          </a:xfrm>
          <a:prstGeom prst="rect">
            <a:avLst/>
          </a:prstGeom>
          <a:noFill/>
        </p:spPr>
        <p:txBody>
          <a:bodyPr wrap="square" rtlCol="0">
            <a:spAutoFit/>
          </a:bodyPr>
          <a:lstStyle/>
          <a:p>
            <a:r>
              <a:rPr lang="en-US" sz="3200" b="0" i="0" dirty="0">
                <a:solidFill>
                  <a:srgbClr val="202124"/>
                </a:solidFill>
                <a:effectLst/>
                <a:latin typeface="Google Sans"/>
              </a:rPr>
              <a:t>×</a:t>
            </a:r>
            <a:endParaRPr lang="en-US" sz="3200" dirty="0"/>
          </a:p>
        </p:txBody>
      </p:sp>
      <p:sp>
        <p:nvSpPr>
          <p:cNvPr id="10" name="TextBox 9">
            <a:extLst>
              <a:ext uri="{FF2B5EF4-FFF2-40B4-BE49-F238E27FC236}">
                <a16:creationId xmlns:a16="http://schemas.microsoft.com/office/drawing/2014/main" id="{709C6D74-7248-DD3F-7480-420C81245E00}"/>
              </a:ext>
            </a:extLst>
          </p:cNvPr>
          <p:cNvSpPr txBox="1"/>
          <p:nvPr/>
        </p:nvSpPr>
        <p:spPr>
          <a:xfrm>
            <a:off x="4500562" y="2059421"/>
            <a:ext cx="1695451" cy="584775"/>
          </a:xfrm>
          <a:prstGeom prst="rect">
            <a:avLst/>
          </a:prstGeom>
          <a:noFill/>
        </p:spPr>
        <p:txBody>
          <a:bodyPr wrap="square" rtlCol="0">
            <a:spAutoFit/>
          </a:bodyPr>
          <a:lstStyle/>
          <a:p>
            <a:r>
              <a:rPr lang="en-US" sz="3200" b="1" i="0" u="none" strike="noStrike" dirty="0">
                <a:solidFill>
                  <a:srgbClr val="FF0000"/>
                </a:solidFill>
                <a:effectLst/>
                <a:latin typeface="Calibri" panose="020F0502020204030204" pitchFamily="34" charset="0"/>
              </a:rPr>
              <a:t>1430.88</a:t>
            </a:r>
            <a:r>
              <a:rPr lang="en-US" sz="3200" dirty="0"/>
              <a:t> </a:t>
            </a:r>
          </a:p>
        </p:txBody>
      </p:sp>
      <p:pic>
        <p:nvPicPr>
          <p:cNvPr id="11" name="Content Placeholder 4">
            <a:extLst>
              <a:ext uri="{FF2B5EF4-FFF2-40B4-BE49-F238E27FC236}">
                <a16:creationId xmlns:a16="http://schemas.microsoft.com/office/drawing/2014/main" id="{6DDE270E-F28A-38A3-1713-460F4264E0A6}"/>
              </a:ext>
            </a:extLst>
          </p:cNvPr>
          <p:cNvPicPr>
            <a:picLocks noChangeAspect="1"/>
          </p:cNvPicPr>
          <p:nvPr/>
        </p:nvPicPr>
        <p:blipFill rotWithShape="1">
          <a:blip r:embed="rId2">
            <a:extLst>
              <a:ext uri="{28A0092B-C50C-407E-A947-70E740481C1C}">
                <a14:useLocalDpi xmlns:a14="http://schemas.microsoft.com/office/drawing/2010/main" val="0"/>
              </a:ext>
            </a:extLst>
          </a:blip>
          <a:srcRect l="13843" t="28975" r="74248" b="65299"/>
          <a:stretch/>
        </p:blipFill>
        <p:spPr>
          <a:xfrm>
            <a:off x="1416844" y="3548318"/>
            <a:ext cx="876300" cy="238125"/>
          </a:xfrm>
          <a:prstGeom prst="rect">
            <a:avLst/>
          </a:prstGeom>
        </p:spPr>
      </p:pic>
      <p:cxnSp>
        <p:nvCxnSpPr>
          <p:cNvPr id="12" name="Straight Connector 11">
            <a:extLst>
              <a:ext uri="{FF2B5EF4-FFF2-40B4-BE49-F238E27FC236}">
                <a16:creationId xmlns:a16="http://schemas.microsoft.com/office/drawing/2014/main" id="{898A385B-02A4-70F4-F99E-A7E5AA8A7703}"/>
              </a:ext>
            </a:extLst>
          </p:cNvPr>
          <p:cNvCxnSpPr>
            <a:stCxn id="11" idx="3"/>
          </p:cNvCxnSpPr>
          <p:nvPr/>
        </p:nvCxnSpPr>
        <p:spPr>
          <a:xfrm flipV="1">
            <a:off x="2293144" y="3653093"/>
            <a:ext cx="4286250" cy="14288"/>
          </a:xfrm>
          <a:prstGeom prst="line">
            <a:avLst/>
          </a:prstGeom>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29882095-55BA-9662-2DA8-64A423D7842C}"/>
              </a:ext>
            </a:extLst>
          </p:cNvPr>
          <p:cNvSpPr txBox="1"/>
          <p:nvPr/>
        </p:nvSpPr>
        <p:spPr>
          <a:xfrm>
            <a:off x="3585779" y="3068318"/>
            <a:ext cx="1469615" cy="584775"/>
          </a:xfrm>
          <a:prstGeom prst="rect">
            <a:avLst/>
          </a:prstGeom>
          <a:noFill/>
        </p:spPr>
        <p:txBody>
          <a:bodyPr wrap="square" rtlCol="0">
            <a:spAutoFit/>
          </a:bodyPr>
          <a:lstStyle/>
          <a:p>
            <a:r>
              <a:rPr lang="en-US" sz="3200" b="1" i="0" u="none" strike="noStrike" dirty="0">
                <a:solidFill>
                  <a:srgbClr val="FF0000"/>
                </a:solidFill>
                <a:effectLst/>
                <a:latin typeface="Calibri" panose="020F0502020204030204" pitchFamily="34" charset="0"/>
              </a:rPr>
              <a:t>-157.75</a:t>
            </a:r>
            <a:r>
              <a:rPr lang="en-US" sz="3200" dirty="0">
                <a:solidFill>
                  <a:srgbClr val="FF0000"/>
                </a:solidFill>
              </a:rPr>
              <a:t> </a:t>
            </a:r>
          </a:p>
        </p:txBody>
      </p:sp>
      <p:sp>
        <p:nvSpPr>
          <p:cNvPr id="16" name="TextBox 15">
            <a:extLst>
              <a:ext uri="{FF2B5EF4-FFF2-40B4-BE49-F238E27FC236}">
                <a16:creationId xmlns:a16="http://schemas.microsoft.com/office/drawing/2014/main" id="{40FA9B55-8565-2F24-A13D-D6B5EE98A51D}"/>
              </a:ext>
            </a:extLst>
          </p:cNvPr>
          <p:cNvSpPr txBox="1"/>
          <p:nvPr/>
        </p:nvSpPr>
        <p:spPr>
          <a:xfrm>
            <a:off x="3545680" y="3680911"/>
            <a:ext cx="1843088" cy="584775"/>
          </a:xfrm>
          <a:prstGeom prst="rect">
            <a:avLst/>
          </a:prstGeom>
          <a:noFill/>
        </p:spPr>
        <p:txBody>
          <a:bodyPr wrap="square" rtlCol="0">
            <a:spAutoFit/>
          </a:bodyPr>
          <a:lstStyle/>
          <a:p>
            <a:r>
              <a:rPr lang="en-US" sz="3200" b="1" i="0" u="none" strike="noStrike" dirty="0">
                <a:solidFill>
                  <a:srgbClr val="FF0000"/>
                </a:solidFill>
                <a:effectLst/>
                <a:latin typeface="Calibri" panose="020F0502020204030204" pitchFamily="34" charset="0"/>
              </a:rPr>
              <a:t>27902.16</a:t>
            </a:r>
          </a:p>
        </p:txBody>
      </p:sp>
      <p:pic>
        <p:nvPicPr>
          <p:cNvPr id="17" name="Content Placeholder 4">
            <a:extLst>
              <a:ext uri="{FF2B5EF4-FFF2-40B4-BE49-F238E27FC236}">
                <a16:creationId xmlns:a16="http://schemas.microsoft.com/office/drawing/2014/main" id="{569B5057-4A0A-61B1-1A77-9B5E39D0A58D}"/>
              </a:ext>
            </a:extLst>
          </p:cNvPr>
          <p:cNvPicPr>
            <a:picLocks noChangeAspect="1"/>
          </p:cNvPicPr>
          <p:nvPr/>
        </p:nvPicPr>
        <p:blipFill rotWithShape="1">
          <a:blip r:embed="rId2">
            <a:extLst>
              <a:ext uri="{28A0092B-C50C-407E-A947-70E740481C1C}">
                <a14:useLocalDpi xmlns:a14="http://schemas.microsoft.com/office/drawing/2010/main" val="0"/>
              </a:ext>
            </a:extLst>
          </a:blip>
          <a:srcRect l="13843" t="28975" r="74248" b="65299"/>
          <a:stretch/>
        </p:blipFill>
        <p:spPr>
          <a:xfrm>
            <a:off x="1381124" y="5088838"/>
            <a:ext cx="876300" cy="238125"/>
          </a:xfrm>
          <a:prstGeom prst="rect">
            <a:avLst/>
          </a:prstGeom>
        </p:spPr>
      </p:pic>
      <p:sp>
        <p:nvSpPr>
          <p:cNvPr id="19" name="TextBox 18">
            <a:extLst>
              <a:ext uri="{FF2B5EF4-FFF2-40B4-BE49-F238E27FC236}">
                <a16:creationId xmlns:a16="http://schemas.microsoft.com/office/drawing/2014/main" id="{AA798D1E-4863-AFDA-A730-CF3A1A9DAD8E}"/>
              </a:ext>
            </a:extLst>
          </p:cNvPr>
          <p:cNvSpPr txBox="1"/>
          <p:nvPr/>
        </p:nvSpPr>
        <p:spPr>
          <a:xfrm>
            <a:off x="3550059" y="4608838"/>
            <a:ext cx="1469615" cy="584775"/>
          </a:xfrm>
          <a:prstGeom prst="rect">
            <a:avLst/>
          </a:prstGeom>
          <a:noFill/>
        </p:spPr>
        <p:txBody>
          <a:bodyPr wrap="square" rtlCol="0">
            <a:spAutoFit/>
          </a:bodyPr>
          <a:lstStyle/>
          <a:p>
            <a:r>
              <a:rPr lang="en-US" sz="3200" b="1" i="0" u="none" strike="noStrike" dirty="0">
                <a:solidFill>
                  <a:srgbClr val="FF0000"/>
                </a:solidFill>
                <a:effectLst/>
                <a:latin typeface="Calibri" panose="020F0502020204030204" pitchFamily="34" charset="0"/>
              </a:rPr>
              <a:t>-157.75</a:t>
            </a:r>
            <a:r>
              <a:rPr lang="en-US" sz="3200" dirty="0">
                <a:solidFill>
                  <a:srgbClr val="FF0000"/>
                </a:solidFill>
              </a:rPr>
              <a:t> </a:t>
            </a:r>
          </a:p>
        </p:txBody>
      </p:sp>
      <p:sp>
        <p:nvSpPr>
          <p:cNvPr id="20" name="TextBox 19">
            <a:extLst>
              <a:ext uri="{FF2B5EF4-FFF2-40B4-BE49-F238E27FC236}">
                <a16:creationId xmlns:a16="http://schemas.microsoft.com/office/drawing/2014/main" id="{DE460427-967E-6E69-EBAB-E9833C7A5DAF}"/>
              </a:ext>
            </a:extLst>
          </p:cNvPr>
          <p:cNvSpPr txBox="1"/>
          <p:nvPr/>
        </p:nvSpPr>
        <p:spPr>
          <a:xfrm>
            <a:off x="3605019" y="5291927"/>
            <a:ext cx="1359694" cy="584775"/>
          </a:xfrm>
          <a:prstGeom prst="rect">
            <a:avLst/>
          </a:prstGeom>
          <a:noFill/>
        </p:spPr>
        <p:txBody>
          <a:bodyPr wrap="square" rtlCol="0">
            <a:spAutoFit/>
          </a:bodyPr>
          <a:lstStyle/>
          <a:p>
            <a:r>
              <a:rPr lang="en-US" sz="3200" b="1" i="0" u="none" strike="noStrike" dirty="0">
                <a:solidFill>
                  <a:srgbClr val="FF0000"/>
                </a:solidFill>
                <a:effectLst/>
                <a:latin typeface="Calibri" panose="020F0502020204030204" pitchFamily="34" charset="0"/>
              </a:rPr>
              <a:t>167.04</a:t>
            </a:r>
          </a:p>
        </p:txBody>
      </p:sp>
      <p:pic>
        <p:nvPicPr>
          <p:cNvPr id="25" name="Picture 24">
            <a:extLst>
              <a:ext uri="{FF2B5EF4-FFF2-40B4-BE49-F238E27FC236}">
                <a16:creationId xmlns:a16="http://schemas.microsoft.com/office/drawing/2014/main" id="{19487C29-6791-1323-671E-A425C559C6D4}"/>
              </a:ext>
            </a:extLst>
          </p:cNvPr>
          <p:cNvPicPr>
            <a:picLocks noChangeAspect="1"/>
          </p:cNvPicPr>
          <p:nvPr/>
        </p:nvPicPr>
        <p:blipFill rotWithShape="1">
          <a:blip r:embed="rId3">
            <a:extLst>
              <a:ext uri="{28A0092B-C50C-407E-A947-70E740481C1C}">
                <a14:useLocalDpi xmlns:a14="http://schemas.microsoft.com/office/drawing/2010/main" val="0"/>
              </a:ext>
            </a:extLst>
          </a:blip>
          <a:srcRect l="24794" t="31986" r="20971" b="46587"/>
          <a:stretch/>
        </p:blipFill>
        <p:spPr>
          <a:xfrm>
            <a:off x="2735862" y="3697214"/>
            <a:ext cx="3352801" cy="557118"/>
          </a:xfrm>
          <a:prstGeom prst="rect">
            <a:avLst/>
          </a:prstGeom>
        </p:spPr>
      </p:pic>
      <p:cxnSp>
        <p:nvCxnSpPr>
          <p:cNvPr id="27" name="Straight Connector 26">
            <a:extLst>
              <a:ext uri="{FF2B5EF4-FFF2-40B4-BE49-F238E27FC236}">
                <a16:creationId xmlns:a16="http://schemas.microsoft.com/office/drawing/2014/main" id="{530A28A6-7206-AE7E-E729-00677D1E2343}"/>
              </a:ext>
            </a:extLst>
          </p:cNvPr>
          <p:cNvCxnSpPr/>
          <p:nvPr/>
        </p:nvCxnSpPr>
        <p:spPr>
          <a:xfrm flipV="1">
            <a:off x="2232498" y="5186469"/>
            <a:ext cx="4286250" cy="14288"/>
          </a:xfrm>
          <a:prstGeom prst="line">
            <a:avLst/>
          </a:prstGeom>
        </p:spPr>
        <p:style>
          <a:lnRef idx="1">
            <a:schemeClr val="dk1"/>
          </a:lnRef>
          <a:fillRef idx="0">
            <a:schemeClr val="dk1"/>
          </a:fillRef>
          <a:effectRef idx="0">
            <a:schemeClr val="dk1"/>
          </a:effectRef>
          <a:fontRef idx="minor">
            <a:schemeClr val="tx1"/>
          </a:fontRef>
        </p:style>
      </p:cxnSp>
      <p:pic>
        <p:nvPicPr>
          <p:cNvPr id="28" name="Picture 27">
            <a:extLst>
              <a:ext uri="{FF2B5EF4-FFF2-40B4-BE49-F238E27FC236}">
                <a16:creationId xmlns:a16="http://schemas.microsoft.com/office/drawing/2014/main" id="{8B77BDDB-2C97-2592-AFF8-1A7E78927A42}"/>
              </a:ext>
            </a:extLst>
          </p:cNvPr>
          <p:cNvPicPr>
            <a:picLocks noChangeAspect="1"/>
          </p:cNvPicPr>
          <p:nvPr/>
        </p:nvPicPr>
        <p:blipFill rotWithShape="1">
          <a:blip r:embed="rId3">
            <a:extLst>
              <a:ext uri="{28A0092B-C50C-407E-A947-70E740481C1C}">
                <a14:useLocalDpi xmlns:a14="http://schemas.microsoft.com/office/drawing/2010/main" val="0"/>
              </a:ext>
            </a:extLst>
          </a:blip>
          <a:srcRect l="24794" t="31986" r="20971" b="46587"/>
          <a:stretch/>
        </p:blipFill>
        <p:spPr>
          <a:xfrm>
            <a:off x="2133599" y="2039858"/>
            <a:ext cx="4062414" cy="557118"/>
          </a:xfrm>
          <a:prstGeom prst="rect">
            <a:avLst/>
          </a:prstGeom>
        </p:spPr>
      </p:pic>
      <p:cxnSp>
        <p:nvCxnSpPr>
          <p:cNvPr id="30" name="Straight Connector 29">
            <a:extLst>
              <a:ext uri="{FF2B5EF4-FFF2-40B4-BE49-F238E27FC236}">
                <a16:creationId xmlns:a16="http://schemas.microsoft.com/office/drawing/2014/main" id="{3D74AC62-F066-31BC-C10C-245A83200F37}"/>
              </a:ext>
            </a:extLst>
          </p:cNvPr>
          <p:cNvCxnSpPr/>
          <p:nvPr/>
        </p:nvCxnSpPr>
        <p:spPr>
          <a:xfrm>
            <a:off x="0" y="1410862"/>
            <a:ext cx="6448425" cy="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B54FE91F-D25A-1201-B8D4-D462BCF88794}"/>
              </a:ext>
            </a:extLst>
          </p:cNvPr>
          <p:cNvCxnSpPr/>
          <p:nvPr/>
        </p:nvCxnSpPr>
        <p:spPr>
          <a:xfrm>
            <a:off x="0" y="2993280"/>
            <a:ext cx="6448425" cy="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F472EFCD-9479-123F-1CE4-C2A7659233A1}"/>
              </a:ext>
            </a:extLst>
          </p:cNvPr>
          <p:cNvCxnSpPr/>
          <p:nvPr/>
        </p:nvCxnSpPr>
        <p:spPr>
          <a:xfrm>
            <a:off x="0" y="4570738"/>
            <a:ext cx="6448425" cy="0"/>
          </a:xfrm>
          <a:prstGeom prst="line">
            <a:avLst/>
          </a:prstGeom>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4DA0ED38-04D2-5430-DB23-3C337C06AE90}"/>
              </a:ext>
            </a:extLst>
          </p:cNvPr>
          <p:cNvSpPr txBox="1"/>
          <p:nvPr/>
        </p:nvSpPr>
        <p:spPr>
          <a:xfrm>
            <a:off x="87107" y="1786030"/>
            <a:ext cx="971550" cy="461665"/>
          </a:xfrm>
          <a:prstGeom prst="rect">
            <a:avLst/>
          </a:prstGeom>
          <a:noFill/>
        </p:spPr>
        <p:txBody>
          <a:bodyPr wrap="square" rtlCol="0">
            <a:spAutoFit/>
          </a:bodyPr>
          <a:lstStyle/>
          <a:p>
            <a:r>
              <a:rPr lang="en-US" sz="2400" b="1" dirty="0"/>
              <a:t>Step 1</a:t>
            </a:r>
          </a:p>
        </p:txBody>
      </p:sp>
      <p:sp>
        <p:nvSpPr>
          <p:cNvPr id="34" name="TextBox 33">
            <a:extLst>
              <a:ext uri="{FF2B5EF4-FFF2-40B4-BE49-F238E27FC236}">
                <a16:creationId xmlns:a16="http://schemas.microsoft.com/office/drawing/2014/main" id="{3663A205-29A8-44EB-E3C1-8B50FF30437B}"/>
              </a:ext>
            </a:extLst>
          </p:cNvPr>
          <p:cNvSpPr txBox="1"/>
          <p:nvPr/>
        </p:nvSpPr>
        <p:spPr>
          <a:xfrm>
            <a:off x="87107" y="3463548"/>
            <a:ext cx="971550" cy="461665"/>
          </a:xfrm>
          <a:prstGeom prst="rect">
            <a:avLst/>
          </a:prstGeom>
          <a:noFill/>
        </p:spPr>
        <p:txBody>
          <a:bodyPr wrap="square" rtlCol="0">
            <a:spAutoFit/>
          </a:bodyPr>
          <a:lstStyle/>
          <a:p>
            <a:r>
              <a:rPr lang="en-US" sz="2400" b="1" dirty="0"/>
              <a:t>Step 2</a:t>
            </a:r>
          </a:p>
        </p:txBody>
      </p:sp>
      <p:sp>
        <p:nvSpPr>
          <p:cNvPr id="35" name="TextBox 34">
            <a:extLst>
              <a:ext uri="{FF2B5EF4-FFF2-40B4-BE49-F238E27FC236}">
                <a16:creationId xmlns:a16="http://schemas.microsoft.com/office/drawing/2014/main" id="{10A06C4F-74BC-B009-EE42-D8B2ED002BEF}"/>
              </a:ext>
            </a:extLst>
          </p:cNvPr>
          <p:cNvSpPr txBox="1"/>
          <p:nvPr/>
        </p:nvSpPr>
        <p:spPr>
          <a:xfrm>
            <a:off x="88490" y="4917290"/>
            <a:ext cx="971550" cy="461665"/>
          </a:xfrm>
          <a:prstGeom prst="rect">
            <a:avLst/>
          </a:prstGeom>
          <a:noFill/>
        </p:spPr>
        <p:txBody>
          <a:bodyPr wrap="square" rtlCol="0">
            <a:spAutoFit/>
          </a:bodyPr>
          <a:lstStyle/>
          <a:p>
            <a:r>
              <a:rPr lang="en-US" sz="2400" b="1" dirty="0"/>
              <a:t>Step 3</a:t>
            </a:r>
          </a:p>
        </p:txBody>
      </p:sp>
      <p:cxnSp>
        <p:nvCxnSpPr>
          <p:cNvPr id="37" name="Straight Connector 36">
            <a:extLst>
              <a:ext uri="{FF2B5EF4-FFF2-40B4-BE49-F238E27FC236}">
                <a16:creationId xmlns:a16="http://schemas.microsoft.com/office/drawing/2014/main" id="{F567F8B0-9EB1-A52A-0E17-6D632F2A933C}"/>
              </a:ext>
            </a:extLst>
          </p:cNvPr>
          <p:cNvCxnSpPr/>
          <p:nvPr/>
        </p:nvCxnSpPr>
        <p:spPr>
          <a:xfrm>
            <a:off x="6924675" y="400050"/>
            <a:ext cx="0" cy="5267325"/>
          </a:xfrm>
          <a:prstGeom prst="line">
            <a:avLst/>
          </a:prstGeom>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0A95149B-01A5-A525-2309-A8B003AE22A3}"/>
              </a:ext>
            </a:extLst>
          </p:cNvPr>
          <p:cNvSpPr txBox="1"/>
          <p:nvPr/>
        </p:nvSpPr>
        <p:spPr>
          <a:xfrm>
            <a:off x="7167563" y="612751"/>
            <a:ext cx="971550" cy="461665"/>
          </a:xfrm>
          <a:prstGeom prst="rect">
            <a:avLst/>
          </a:prstGeom>
          <a:noFill/>
        </p:spPr>
        <p:txBody>
          <a:bodyPr wrap="square" rtlCol="0">
            <a:spAutoFit/>
          </a:bodyPr>
          <a:lstStyle/>
          <a:p>
            <a:r>
              <a:rPr lang="en-US" sz="2400" b="1" dirty="0"/>
              <a:t>Step 4</a:t>
            </a:r>
          </a:p>
        </p:txBody>
      </p:sp>
      <p:pic>
        <p:nvPicPr>
          <p:cNvPr id="39" name="Content Placeholder 4">
            <a:extLst>
              <a:ext uri="{FF2B5EF4-FFF2-40B4-BE49-F238E27FC236}">
                <a16:creationId xmlns:a16="http://schemas.microsoft.com/office/drawing/2014/main" id="{BFF3C265-CBCE-A7EE-C5E5-11138179CE25}"/>
              </a:ext>
            </a:extLst>
          </p:cNvPr>
          <p:cNvPicPr>
            <a:picLocks noChangeAspect="1"/>
          </p:cNvPicPr>
          <p:nvPr/>
        </p:nvPicPr>
        <p:blipFill rotWithShape="1">
          <a:blip r:embed="rId2">
            <a:extLst>
              <a:ext uri="{28A0092B-C50C-407E-A947-70E740481C1C}">
                <a14:useLocalDpi xmlns:a14="http://schemas.microsoft.com/office/drawing/2010/main" val="0"/>
              </a:ext>
            </a:extLst>
          </a:blip>
          <a:srcRect l="13843" t="28975" r="74248" b="65299"/>
          <a:stretch/>
        </p:blipFill>
        <p:spPr>
          <a:xfrm>
            <a:off x="8162925" y="724520"/>
            <a:ext cx="876300" cy="238125"/>
          </a:xfrm>
          <a:prstGeom prst="rect">
            <a:avLst/>
          </a:prstGeom>
        </p:spPr>
      </p:pic>
      <p:sp>
        <p:nvSpPr>
          <p:cNvPr id="41" name="TextBox 40">
            <a:extLst>
              <a:ext uri="{FF2B5EF4-FFF2-40B4-BE49-F238E27FC236}">
                <a16:creationId xmlns:a16="http://schemas.microsoft.com/office/drawing/2014/main" id="{24FBFAA9-5E72-92BF-7F28-1F7729599AFC}"/>
              </a:ext>
            </a:extLst>
          </p:cNvPr>
          <p:cNvSpPr txBox="1"/>
          <p:nvPr/>
        </p:nvSpPr>
        <p:spPr>
          <a:xfrm>
            <a:off x="9210292" y="515370"/>
            <a:ext cx="1130330" cy="584775"/>
          </a:xfrm>
          <a:prstGeom prst="rect">
            <a:avLst/>
          </a:prstGeom>
          <a:noFill/>
        </p:spPr>
        <p:txBody>
          <a:bodyPr wrap="square">
            <a:spAutoFit/>
          </a:bodyPr>
          <a:lstStyle/>
          <a:p>
            <a:r>
              <a:rPr lang="en-US" sz="3200" b="1" dirty="0"/>
              <a:t>-0.94</a:t>
            </a:r>
          </a:p>
        </p:txBody>
      </p:sp>
      <p:sp>
        <p:nvSpPr>
          <p:cNvPr id="42" name="TextBox 41">
            <a:extLst>
              <a:ext uri="{FF2B5EF4-FFF2-40B4-BE49-F238E27FC236}">
                <a16:creationId xmlns:a16="http://schemas.microsoft.com/office/drawing/2014/main" id="{24F8A81D-FAEA-5D12-8992-C539A2E4A181}"/>
              </a:ext>
            </a:extLst>
          </p:cNvPr>
          <p:cNvSpPr txBox="1"/>
          <p:nvPr/>
        </p:nvSpPr>
        <p:spPr>
          <a:xfrm>
            <a:off x="7729097" y="1440952"/>
            <a:ext cx="3444167" cy="369332"/>
          </a:xfrm>
          <a:prstGeom prst="rect">
            <a:avLst/>
          </a:prstGeom>
          <a:noFill/>
        </p:spPr>
        <p:txBody>
          <a:bodyPr wrap="square" rtlCol="0">
            <a:spAutoFit/>
          </a:bodyPr>
          <a:lstStyle/>
          <a:p>
            <a:r>
              <a:rPr lang="en-US" dirty="0"/>
              <a:t>Very high negative correlation</a:t>
            </a:r>
          </a:p>
        </p:txBody>
      </p:sp>
    </p:spTree>
    <p:extLst>
      <p:ext uri="{BB962C8B-B14F-4D97-AF65-F5344CB8AC3E}">
        <p14:creationId xmlns:p14="http://schemas.microsoft.com/office/powerpoint/2010/main" val="1997451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5C40EFE-EF3F-B942-BC1B-4579D00217C0}"/>
              </a:ext>
            </a:extLst>
          </p:cNvPr>
          <p:cNvGraphicFramePr>
            <a:graphicFrameLocks/>
          </p:cNvGraphicFramePr>
          <p:nvPr>
            <p:extLst>
              <p:ext uri="{D42A27DB-BD31-4B8C-83A1-F6EECF244321}">
                <p14:modId xmlns:p14="http://schemas.microsoft.com/office/powerpoint/2010/main" val="1293074994"/>
              </p:ext>
            </p:extLst>
          </p:nvPr>
        </p:nvGraphicFramePr>
        <p:xfrm>
          <a:off x="2909887" y="1228724"/>
          <a:ext cx="6372225" cy="3823335"/>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a:extLst>
              <a:ext uri="{FF2B5EF4-FFF2-40B4-BE49-F238E27FC236}">
                <a16:creationId xmlns:a16="http://schemas.microsoft.com/office/drawing/2014/main" id="{596C6CC2-D935-FFE1-750C-CFD7B1493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8793" y="168845"/>
            <a:ext cx="531853" cy="660683"/>
          </a:xfrm>
          <a:prstGeom prst="rect">
            <a:avLst/>
          </a:prstGeom>
        </p:spPr>
      </p:pic>
    </p:spTree>
    <p:extLst>
      <p:ext uri="{BB962C8B-B14F-4D97-AF65-F5344CB8AC3E}">
        <p14:creationId xmlns:p14="http://schemas.microsoft.com/office/powerpoint/2010/main" val="2288801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2E730-2246-CB6B-104F-E91C6252F317}"/>
              </a:ext>
            </a:extLst>
          </p:cNvPr>
          <p:cNvSpPr>
            <a:spLocks noGrp="1"/>
          </p:cNvSpPr>
          <p:nvPr>
            <p:ph type="title"/>
          </p:nvPr>
        </p:nvSpPr>
        <p:spPr/>
        <p:txBody>
          <a:bodyPr/>
          <a:lstStyle/>
          <a:p>
            <a:r>
              <a:rPr lang="en-US" b="1" dirty="0"/>
              <a:t>Interpretation of Pearson correlation</a:t>
            </a:r>
          </a:p>
        </p:txBody>
      </p:sp>
      <p:pic>
        <p:nvPicPr>
          <p:cNvPr id="5" name="Content Placeholder 4">
            <a:extLst>
              <a:ext uri="{FF2B5EF4-FFF2-40B4-BE49-F238E27FC236}">
                <a16:creationId xmlns:a16="http://schemas.microsoft.com/office/drawing/2014/main" id="{F8648113-3283-085C-9507-B16954354D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3533" y="1887007"/>
            <a:ext cx="8264934" cy="3689069"/>
          </a:xfrm>
        </p:spPr>
      </p:pic>
      <p:pic>
        <p:nvPicPr>
          <p:cNvPr id="3" name="Picture 2">
            <a:extLst>
              <a:ext uri="{FF2B5EF4-FFF2-40B4-BE49-F238E27FC236}">
                <a16:creationId xmlns:a16="http://schemas.microsoft.com/office/drawing/2014/main" id="{EA3F4637-F7A9-AC0A-5A0B-23D9C5F1A4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8793" y="168845"/>
            <a:ext cx="531853" cy="660683"/>
          </a:xfrm>
          <a:prstGeom prst="rect">
            <a:avLst/>
          </a:prstGeom>
        </p:spPr>
      </p:pic>
    </p:spTree>
    <p:extLst>
      <p:ext uri="{BB962C8B-B14F-4D97-AF65-F5344CB8AC3E}">
        <p14:creationId xmlns:p14="http://schemas.microsoft.com/office/powerpoint/2010/main" val="3964470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44400-1237-6441-D436-F43E5B32499A}"/>
              </a:ext>
            </a:extLst>
          </p:cNvPr>
          <p:cNvSpPr>
            <a:spLocks noGrp="1"/>
          </p:cNvSpPr>
          <p:nvPr>
            <p:ph type="title"/>
          </p:nvPr>
        </p:nvSpPr>
        <p:spPr/>
        <p:txBody>
          <a:bodyPr/>
          <a:lstStyle/>
          <a:p>
            <a:r>
              <a:rPr lang="en-US" b="1" dirty="0"/>
              <a:t>The Spearman correlation </a:t>
            </a:r>
            <a:r>
              <a:rPr lang="en-US" b="1" i="1" dirty="0"/>
              <a:t>(P)</a:t>
            </a:r>
          </a:p>
        </p:txBody>
      </p:sp>
      <p:sp>
        <p:nvSpPr>
          <p:cNvPr id="3" name="Content Placeholder 2">
            <a:extLst>
              <a:ext uri="{FF2B5EF4-FFF2-40B4-BE49-F238E27FC236}">
                <a16:creationId xmlns:a16="http://schemas.microsoft.com/office/drawing/2014/main" id="{00B83EC2-9163-2030-B059-CBDB021FC19A}"/>
              </a:ext>
            </a:extLst>
          </p:cNvPr>
          <p:cNvSpPr>
            <a:spLocks noGrp="1"/>
          </p:cNvSpPr>
          <p:nvPr>
            <p:ph idx="1"/>
          </p:nvPr>
        </p:nvSpPr>
        <p:spPr/>
        <p:txBody>
          <a:bodyPr/>
          <a:lstStyle/>
          <a:p>
            <a:r>
              <a:rPr lang="en-US" dirty="0"/>
              <a:t>The Spearman correlation is the non-parametric equivalent for the Pearson correlation. “As the name suggests, the correlation is based on the ranks of the data (in a rank order) rather than the actual [numerical] values” </a:t>
            </a:r>
          </a:p>
          <a:p>
            <a:pPr marL="0" indent="0" algn="r">
              <a:buNone/>
            </a:pPr>
            <a:r>
              <a:rPr lang="en-US" dirty="0"/>
              <a:t>(</a:t>
            </a:r>
            <a:r>
              <a:rPr lang="en-US" dirty="0" err="1"/>
              <a:t>Dornyei</a:t>
            </a:r>
            <a:r>
              <a:rPr lang="en-US" dirty="0"/>
              <a:t>, 2007, p. 230)</a:t>
            </a:r>
          </a:p>
          <a:p>
            <a:endParaRPr lang="en-US" dirty="0"/>
          </a:p>
          <a:p>
            <a:r>
              <a:rPr lang="en-US" dirty="0"/>
              <a:t>In other words, this test is used when the data of the variables being correlated do not meet the conditions for </a:t>
            </a:r>
            <a:r>
              <a:rPr lang="en-US" b="1" dirty="0"/>
              <a:t>parametric tests</a:t>
            </a:r>
          </a:p>
        </p:txBody>
      </p:sp>
      <p:pic>
        <p:nvPicPr>
          <p:cNvPr id="4" name="Picture 3">
            <a:extLst>
              <a:ext uri="{FF2B5EF4-FFF2-40B4-BE49-F238E27FC236}">
                <a16:creationId xmlns:a16="http://schemas.microsoft.com/office/drawing/2014/main" id="{06186B54-6E10-C082-AE8D-8EA092E73A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8793" y="168845"/>
            <a:ext cx="531853" cy="660683"/>
          </a:xfrm>
          <a:prstGeom prst="rect">
            <a:avLst/>
          </a:prstGeom>
        </p:spPr>
      </p:pic>
    </p:spTree>
    <p:extLst>
      <p:ext uri="{BB962C8B-B14F-4D97-AF65-F5344CB8AC3E}">
        <p14:creationId xmlns:p14="http://schemas.microsoft.com/office/powerpoint/2010/main" val="11959308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CAAAC-8611-85EB-3356-68AC7AA65BC4}"/>
              </a:ext>
            </a:extLst>
          </p:cNvPr>
          <p:cNvSpPr>
            <a:spLocks noGrp="1"/>
          </p:cNvSpPr>
          <p:nvPr>
            <p:ph type="title"/>
          </p:nvPr>
        </p:nvSpPr>
        <p:spPr>
          <a:xfrm>
            <a:off x="1776761" y="5713058"/>
            <a:ext cx="9128833" cy="1325563"/>
          </a:xfrm>
        </p:spPr>
        <p:txBody>
          <a:bodyPr>
            <a:normAutofit/>
          </a:bodyPr>
          <a:lstStyle/>
          <a:p>
            <a:r>
              <a:rPr lang="en-US" b="1" dirty="0"/>
              <a:t>Charles Edward Spearman (1863 -1945) </a:t>
            </a:r>
          </a:p>
        </p:txBody>
      </p:sp>
      <p:pic>
        <p:nvPicPr>
          <p:cNvPr id="4" name="Picture 3">
            <a:extLst>
              <a:ext uri="{FF2B5EF4-FFF2-40B4-BE49-F238E27FC236}">
                <a16:creationId xmlns:a16="http://schemas.microsoft.com/office/drawing/2014/main" id="{1D0B57ED-22BE-817A-7291-BE1F3EAF3F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8233" y="317780"/>
            <a:ext cx="3559812" cy="5535508"/>
          </a:xfrm>
          <a:prstGeom prst="rect">
            <a:avLst/>
          </a:prstGeom>
        </p:spPr>
      </p:pic>
      <p:pic>
        <p:nvPicPr>
          <p:cNvPr id="3" name="Picture 2">
            <a:extLst>
              <a:ext uri="{FF2B5EF4-FFF2-40B4-BE49-F238E27FC236}">
                <a16:creationId xmlns:a16="http://schemas.microsoft.com/office/drawing/2014/main" id="{B707271F-BE79-846C-1CC8-A93A0F10A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8793" y="168845"/>
            <a:ext cx="531853" cy="660683"/>
          </a:xfrm>
          <a:prstGeom prst="rect">
            <a:avLst/>
          </a:prstGeom>
        </p:spPr>
      </p:pic>
    </p:spTree>
    <p:extLst>
      <p:ext uri="{BB962C8B-B14F-4D97-AF65-F5344CB8AC3E}">
        <p14:creationId xmlns:p14="http://schemas.microsoft.com/office/powerpoint/2010/main" val="27675926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44400-1237-6441-D436-F43E5B32499A}"/>
              </a:ext>
            </a:extLst>
          </p:cNvPr>
          <p:cNvSpPr>
            <a:spLocks noGrp="1"/>
          </p:cNvSpPr>
          <p:nvPr>
            <p:ph type="title"/>
          </p:nvPr>
        </p:nvSpPr>
        <p:spPr/>
        <p:txBody>
          <a:bodyPr/>
          <a:lstStyle/>
          <a:p>
            <a:r>
              <a:rPr lang="en-US" b="1" dirty="0"/>
              <a:t>The Spearman correlation</a:t>
            </a:r>
          </a:p>
        </p:txBody>
      </p:sp>
      <p:pic>
        <p:nvPicPr>
          <p:cNvPr id="6" name="Content Placeholder 4">
            <a:extLst>
              <a:ext uri="{FF2B5EF4-FFF2-40B4-BE49-F238E27FC236}">
                <a16:creationId xmlns:a16="http://schemas.microsoft.com/office/drawing/2014/main" id="{FB56E77E-854E-E192-BD46-17C877A4C15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 r="-347" b="-180"/>
          <a:stretch/>
        </p:blipFill>
        <p:spPr>
          <a:xfrm>
            <a:off x="0" y="1690688"/>
            <a:ext cx="12058650" cy="4348162"/>
          </a:xfrm>
        </p:spPr>
      </p:pic>
      <p:pic>
        <p:nvPicPr>
          <p:cNvPr id="3" name="Picture 2">
            <a:extLst>
              <a:ext uri="{FF2B5EF4-FFF2-40B4-BE49-F238E27FC236}">
                <a16:creationId xmlns:a16="http://schemas.microsoft.com/office/drawing/2014/main" id="{0843648F-B795-BF94-4961-EAE468639D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8793" y="168845"/>
            <a:ext cx="531853" cy="660683"/>
          </a:xfrm>
          <a:prstGeom prst="rect">
            <a:avLst/>
          </a:prstGeom>
        </p:spPr>
      </p:pic>
    </p:spTree>
    <p:extLst>
      <p:ext uri="{BB962C8B-B14F-4D97-AF65-F5344CB8AC3E}">
        <p14:creationId xmlns:p14="http://schemas.microsoft.com/office/powerpoint/2010/main" val="11648422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14B1A-3A49-B802-3011-5605470E5AB8}"/>
              </a:ext>
            </a:extLst>
          </p:cNvPr>
          <p:cNvSpPr>
            <a:spLocks noGrp="1"/>
          </p:cNvSpPr>
          <p:nvPr>
            <p:ph type="title"/>
          </p:nvPr>
        </p:nvSpPr>
        <p:spPr/>
        <p:txBody>
          <a:bodyPr/>
          <a:lstStyle/>
          <a:p>
            <a:r>
              <a:rPr lang="en-US" b="1" dirty="0"/>
              <a:t>The Spearman correlation</a:t>
            </a:r>
            <a:endParaRPr lang="en-US" dirty="0"/>
          </a:p>
        </p:txBody>
      </p:sp>
      <p:graphicFrame>
        <p:nvGraphicFramePr>
          <p:cNvPr id="4" name="Table 3">
            <a:extLst>
              <a:ext uri="{FF2B5EF4-FFF2-40B4-BE49-F238E27FC236}">
                <a16:creationId xmlns:a16="http://schemas.microsoft.com/office/drawing/2014/main" id="{7A983BB4-3CC4-296D-604B-E9028DC88091}"/>
              </a:ext>
            </a:extLst>
          </p:cNvPr>
          <p:cNvGraphicFramePr>
            <a:graphicFrameLocks noGrp="1"/>
          </p:cNvGraphicFramePr>
          <p:nvPr>
            <p:extLst>
              <p:ext uri="{D42A27DB-BD31-4B8C-83A1-F6EECF244321}">
                <p14:modId xmlns:p14="http://schemas.microsoft.com/office/powerpoint/2010/main" val="2507418239"/>
              </p:ext>
            </p:extLst>
          </p:nvPr>
        </p:nvGraphicFramePr>
        <p:xfrm>
          <a:off x="645160" y="2146300"/>
          <a:ext cx="10901680" cy="3604895"/>
        </p:xfrm>
        <a:graphic>
          <a:graphicData uri="http://schemas.openxmlformats.org/drawingml/2006/table">
            <a:tbl>
              <a:tblPr/>
              <a:tblGrid>
                <a:gridCol w="1600303">
                  <a:extLst>
                    <a:ext uri="{9D8B030D-6E8A-4147-A177-3AD203B41FA5}">
                      <a16:colId xmlns:a16="http://schemas.microsoft.com/office/drawing/2014/main" val="3845219903"/>
                    </a:ext>
                  </a:extLst>
                </a:gridCol>
                <a:gridCol w="2336074">
                  <a:extLst>
                    <a:ext uri="{9D8B030D-6E8A-4147-A177-3AD203B41FA5}">
                      <a16:colId xmlns:a16="http://schemas.microsoft.com/office/drawing/2014/main" val="1588507119"/>
                    </a:ext>
                  </a:extLst>
                </a:gridCol>
                <a:gridCol w="1397966">
                  <a:extLst>
                    <a:ext uri="{9D8B030D-6E8A-4147-A177-3AD203B41FA5}">
                      <a16:colId xmlns:a16="http://schemas.microsoft.com/office/drawing/2014/main" val="3598184461"/>
                    </a:ext>
                  </a:extLst>
                </a:gridCol>
                <a:gridCol w="2035635">
                  <a:extLst>
                    <a:ext uri="{9D8B030D-6E8A-4147-A177-3AD203B41FA5}">
                      <a16:colId xmlns:a16="http://schemas.microsoft.com/office/drawing/2014/main" val="259502768"/>
                    </a:ext>
                  </a:extLst>
                </a:gridCol>
                <a:gridCol w="1177234">
                  <a:extLst>
                    <a:ext uri="{9D8B030D-6E8A-4147-A177-3AD203B41FA5}">
                      <a16:colId xmlns:a16="http://schemas.microsoft.com/office/drawing/2014/main" val="3211769145"/>
                    </a:ext>
                  </a:extLst>
                </a:gridCol>
                <a:gridCol w="1177234">
                  <a:extLst>
                    <a:ext uri="{9D8B030D-6E8A-4147-A177-3AD203B41FA5}">
                      <a16:colId xmlns:a16="http://schemas.microsoft.com/office/drawing/2014/main" val="1927488938"/>
                    </a:ext>
                  </a:extLst>
                </a:gridCol>
                <a:gridCol w="1177234">
                  <a:extLst>
                    <a:ext uri="{9D8B030D-6E8A-4147-A177-3AD203B41FA5}">
                      <a16:colId xmlns:a16="http://schemas.microsoft.com/office/drawing/2014/main" val="4116550462"/>
                    </a:ext>
                  </a:extLst>
                </a:gridCol>
              </a:tblGrid>
              <a:tr h="596900">
                <a:tc>
                  <a:txBody>
                    <a:bodyPr/>
                    <a:lstStyle/>
                    <a:p>
                      <a:pPr algn="ctr" fontAlgn="b"/>
                      <a:r>
                        <a:rPr lang="en-US" sz="2100" b="1" i="0" u="none" strike="noStrike" dirty="0">
                          <a:solidFill>
                            <a:srgbClr val="000000"/>
                          </a:solidFill>
                          <a:effectLst/>
                          <a:latin typeface="Calibri" panose="020F0502020204030204" pitchFamily="34" charset="0"/>
                        </a:rPr>
                        <a:t>Participants</a:t>
                      </a:r>
                    </a:p>
                  </a:txBody>
                  <a:tcPr marL="18415" marR="18415" marT="184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1" i="0" u="none" strike="noStrike" dirty="0">
                          <a:solidFill>
                            <a:srgbClr val="000000"/>
                          </a:solidFill>
                          <a:effectLst/>
                          <a:latin typeface="Calibri" panose="020F0502020204030204" pitchFamily="34" charset="0"/>
                        </a:rPr>
                        <a:t>Library use frequency</a:t>
                      </a:r>
                    </a:p>
                  </a:txBody>
                  <a:tcPr marL="18415" marR="18415" marT="184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Rank</a:t>
                      </a:r>
                    </a:p>
                  </a:txBody>
                  <a:tcPr marL="18415" marR="18415" marT="184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1" i="0" u="none" strike="noStrike" dirty="0">
                          <a:solidFill>
                            <a:srgbClr val="000000"/>
                          </a:solidFill>
                          <a:effectLst/>
                          <a:latin typeface="Calibri" panose="020F0502020204030204" pitchFamily="34" charset="0"/>
                        </a:rPr>
                        <a:t>Grammatical errors</a:t>
                      </a:r>
                    </a:p>
                  </a:txBody>
                  <a:tcPr marL="18415" marR="18415" marT="184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Rank</a:t>
                      </a:r>
                    </a:p>
                  </a:txBody>
                  <a:tcPr marL="18415" marR="18415" marT="184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1" i="0" u="none" strike="noStrike" dirty="0">
                          <a:solidFill>
                            <a:srgbClr val="000000"/>
                          </a:solidFill>
                          <a:effectLst/>
                          <a:latin typeface="Calibri" panose="020F0502020204030204" pitchFamily="34" charset="0"/>
                        </a:rPr>
                        <a:t>d</a:t>
                      </a:r>
                    </a:p>
                  </a:txBody>
                  <a:tcPr marL="18415" marR="18415" marT="184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US" sz="2100" b="1" i="0" u="none" strike="noStrike" dirty="0">
                        <a:solidFill>
                          <a:srgbClr val="000000"/>
                        </a:solidFill>
                        <a:effectLst/>
                        <a:latin typeface="Calibri" panose="020F0502020204030204" pitchFamily="34" charset="0"/>
                      </a:endParaRPr>
                    </a:p>
                  </a:txBody>
                  <a:tcPr marL="18415" marR="18415" marT="184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2924815"/>
                  </a:ext>
                </a:extLst>
              </a:tr>
              <a:tr h="368300">
                <a:tc>
                  <a:txBody>
                    <a:bodyPr/>
                    <a:lstStyle/>
                    <a:p>
                      <a:pPr algn="l" fontAlgn="b"/>
                      <a:r>
                        <a:rPr lang="en-US" sz="2100" b="0" i="1" u="none" strike="noStrike" dirty="0">
                          <a:solidFill>
                            <a:srgbClr val="000000"/>
                          </a:solidFill>
                          <a:effectLst/>
                          <a:latin typeface="Calibri" panose="020F0502020204030204" pitchFamily="34" charset="0"/>
                        </a:rPr>
                        <a:t>student 1</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1</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8</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37</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3</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5</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25</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92158408"/>
                  </a:ext>
                </a:extLst>
              </a:tr>
              <a:tr h="368300">
                <a:tc>
                  <a:txBody>
                    <a:bodyPr/>
                    <a:lstStyle/>
                    <a:p>
                      <a:pPr algn="l" fontAlgn="b"/>
                      <a:r>
                        <a:rPr lang="en-US" sz="2100" b="0" i="1" u="none" strike="noStrike">
                          <a:solidFill>
                            <a:srgbClr val="000000"/>
                          </a:solidFill>
                          <a:effectLst/>
                          <a:latin typeface="Calibri" panose="020F0502020204030204" pitchFamily="34" charset="0"/>
                        </a:rPr>
                        <a:t>student 2</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2</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FF0000"/>
                          </a:solidFill>
                          <a:effectLst/>
                          <a:latin typeface="Calibri" panose="020F0502020204030204" pitchFamily="34" charset="0"/>
                        </a:rPr>
                        <a:t>6 (</a:t>
                      </a:r>
                      <a:r>
                        <a:rPr lang="en-US" sz="2100" b="0" i="0" u="none" strike="noStrike" dirty="0">
                          <a:solidFill>
                            <a:schemeClr val="tx1"/>
                          </a:solidFill>
                          <a:effectLst/>
                          <a:latin typeface="Calibri" panose="020F0502020204030204" pitchFamily="34" charset="0"/>
                        </a:rPr>
                        <a:t>6.5</a:t>
                      </a:r>
                      <a:r>
                        <a:rPr lang="en-US" sz="2100" b="0" i="0" u="none" strike="noStrike" dirty="0">
                          <a:solidFill>
                            <a:srgbClr val="FF0000"/>
                          </a:solidFill>
                          <a:effectLst/>
                          <a:latin typeface="Calibri" panose="020F0502020204030204" pitchFamily="34" charset="0"/>
                        </a:rPr>
                        <a:t>)</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FF0000"/>
                          </a:solidFill>
                          <a:effectLst/>
                          <a:latin typeface="Calibri" panose="020F0502020204030204" pitchFamily="34" charset="0"/>
                        </a:rPr>
                        <a:t>8</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8</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05471616"/>
                  </a:ext>
                </a:extLst>
              </a:tr>
              <a:tr h="368300">
                <a:tc>
                  <a:txBody>
                    <a:bodyPr/>
                    <a:lstStyle/>
                    <a:p>
                      <a:pPr algn="l" fontAlgn="b"/>
                      <a:r>
                        <a:rPr lang="en-US" sz="2100" b="0" i="1" u="none" strike="noStrike">
                          <a:solidFill>
                            <a:srgbClr val="000000"/>
                          </a:solidFill>
                          <a:effectLst/>
                          <a:latin typeface="Calibri" panose="020F0502020204030204" pitchFamily="34" charset="0"/>
                        </a:rPr>
                        <a:t>student 3</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2</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FF0000"/>
                          </a:solidFill>
                          <a:effectLst/>
                          <a:latin typeface="Calibri" panose="020F0502020204030204" pitchFamily="34" charset="0"/>
                        </a:rPr>
                        <a:t>7 (</a:t>
                      </a:r>
                      <a:r>
                        <a:rPr lang="en-US" sz="2100" b="0" i="0" u="none" strike="noStrike" dirty="0">
                          <a:solidFill>
                            <a:schemeClr val="tx1"/>
                          </a:solidFill>
                          <a:effectLst/>
                          <a:latin typeface="Calibri" panose="020F0502020204030204" pitchFamily="34" charset="0"/>
                        </a:rPr>
                        <a:t>6.5</a:t>
                      </a:r>
                      <a:r>
                        <a:rPr lang="en-US" sz="2100" b="0" i="0" u="none" strike="noStrike" dirty="0">
                          <a:solidFill>
                            <a:srgbClr val="FF0000"/>
                          </a:solidFill>
                          <a:effectLst/>
                          <a:latin typeface="Calibri" panose="020F0502020204030204" pitchFamily="34" charset="0"/>
                        </a:rPr>
                        <a:t>)</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FF0000"/>
                          </a:solidFill>
                          <a:effectLst/>
                          <a:latin typeface="Calibri" panose="020F0502020204030204" pitchFamily="34" charset="0"/>
                        </a:rPr>
                        <a:t>56</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1</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66712287"/>
                  </a:ext>
                </a:extLst>
              </a:tr>
              <a:tr h="368300">
                <a:tc>
                  <a:txBody>
                    <a:bodyPr/>
                    <a:lstStyle/>
                    <a:p>
                      <a:pPr algn="l" fontAlgn="b"/>
                      <a:r>
                        <a:rPr lang="en-US" sz="2100" b="0" i="1" u="none" strike="noStrike">
                          <a:solidFill>
                            <a:srgbClr val="000000"/>
                          </a:solidFill>
                          <a:effectLst/>
                          <a:latin typeface="Calibri" panose="020F0502020204030204" pitchFamily="34" charset="0"/>
                        </a:rPr>
                        <a:t>student 4</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a:solidFill>
                            <a:srgbClr val="000000"/>
                          </a:solidFill>
                          <a:effectLst/>
                          <a:latin typeface="Calibri" panose="020F0502020204030204" pitchFamily="34" charset="0"/>
                        </a:rPr>
                        <a:t>4</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2</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22</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7</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US" sz="2100" b="0" i="0" u="none" strike="noStrike" dirty="0">
                        <a:solidFill>
                          <a:srgbClr val="000000"/>
                        </a:solidFill>
                        <a:effectLst/>
                        <a:latin typeface="Calibri" panose="020F0502020204030204" pitchFamily="34" charset="0"/>
                      </a:endParaRP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US" sz="2100" b="0" i="0" u="none" strike="noStrike">
                        <a:solidFill>
                          <a:srgbClr val="000000"/>
                        </a:solidFill>
                        <a:effectLst/>
                        <a:latin typeface="Calibri" panose="020F0502020204030204" pitchFamily="34" charset="0"/>
                      </a:endParaRP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9014938"/>
                  </a:ext>
                </a:extLst>
              </a:tr>
              <a:tr h="368300">
                <a:tc>
                  <a:txBody>
                    <a:bodyPr/>
                    <a:lstStyle/>
                    <a:p>
                      <a:pPr algn="l" fontAlgn="b"/>
                      <a:r>
                        <a:rPr lang="en-US" sz="2100" b="0" i="1" u="none" strike="noStrike">
                          <a:solidFill>
                            <a:srgbClr val="000000"/>
                          </a:solidFill>
                          <a:effectLst/>
                          <a:latin typeface="Calibri" panose="020F0502020204030204" pitchFamily="34" charset="0"/>
                        </a:rPr>
                        <a:t>student 5</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3</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FF0000"/>
                          </a:solidFill>
                          <a:effectLst/>
                          <a:latin typeface="Calibri" panose="020F0502020204030204" pitchFamily="34" charset="0"/>
                        </a:rPr>
                        <a:t>3 (</a:t>
                      </a:r>
                      <a:r>
                        <a:rPr lang="en-US" sz="2100" b="0" i="0" u="none" strike="noStrike" dirty="0">
                          <a:solidFill>
                            <a:schemeClr val="tx1"/>
                          </a:solidFill>
                          <a:effectLst/>
                          <a:latin typeface="Calibri" panose="020F0502020204030204" pitchFamily="34" charset="0"/>
                        </a:rPr>
                        <a:t>4</a:t>
                      </a:r>
                      <a:r>
                        <a:rPr lang="en-US" sz="2100" b="0" i="0" u="none" strike="noStrike" dirty="0">
                          <a:solidFill>
                            <a:srgbClr val="FF0000"/>
                          </a:solidFill>
                          <a:effectLst/>
                          <a:latin typeface="Calibri" panose="020F0502020204030204" pitchFamily="34" charset="0"/>
                        </a:rPr>
                        <a:t>)</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35</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4</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US" sz="2100" b="0" i="0" u="none" strike="noStrike" dirty="0">
                        <a:solidFill>
                          <a:srgbClr val="000000"/>
                        </a:solidFill>
                        <a:effectLst/>
                        <a:latin typeface="Calibri" panose="020F0502020204030204" pitchFamily="34" charset="0"/>
                      </a:endParaRP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US" sz="2100" b="0" i="0" u="none" strike="noStrike" dirty="0">
                        <a:solidFill>
                          <a:srgbClr val="000000"/>
                        </a:solidFill>
                        <a:effectLst/>
                        <a:latin typeface="Calibri" panose="020F0502020204030204" pitchFamily="34" charset="0"/>
                      </a:endParaRP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55069354"/>
                  </a:ext>
                </a:extLst>
              </a:tr>
              <a:tr h="368300">
                <a:tc>
                  <a:txBody>
                    <a:bodyPr/>
                    <a:lstStyle/>
                    <a:p>
                      <a:pPr algn="l" fontAlgn="b"/>
                      <a:r>
                        <a:rPr lang="en-US" sz="2100" b="0" i="1" u="none" strike="noStrike">
                          <a:solidFill>
                            <a:srgbClr val="000000"/>
                          </a:solidFill>
                          <a:effectLst/>
                          <a:latin typeface="Calibri" panose="020F0502020204030204" pitchFamily="34" charset="0"/>
                        </a:rPr>
                        <a:t>student 6</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3</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FF0000"/>
                          </a:solidFill>
                          <a:effectLst/>
                          <a:latin typeface="Calibri" panose="020F0502020204030204" pitchFamily="34" charset="0"/>
                        </a:rPr>
                        <a:t>4 (</a:t>
                      </a:r>
                      <a:r>
                        <a:rPr lang="en-US" sz="2100" b="0" i="0" u="none" strike="noStrike" dirty="0">
                          <a:solidFill>
                            <a:schemeClr val="tx1"/>
                          </a:solidFill>
                          <a:effectLst/>
                          <a:latin typeface="Calibri" panose="020F0502020204030204" pitchFamily="34" charset="0"/>
                        </a:rPr>
                        <a:t>4</a:t>
                      </a:r>
                      <a:r>
                        <a:rPr lang="en-US" sz="2100" b="0" i="0" u="none" strike="noStrike" dirty="0">
                          <a:solidFill>
                            <a:srgbClr val="FF0000"/>
                          </a:solidFill>
                          <a:effectLst/>
                          <a:latin typeface="Calibri" panose="020F0502020204030204" pitchFamily="34" charset="0"/>
                        </a:rPr>
                        <a:t>)</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24</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6</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US" sz="2100" b="0" i="0" u="none" strike="noStrike" dirty="0">
                        <a:solidFill>
                          <a:srgbClr val="000000"/>
                        </a:solidFill>
                        <a:effectLst/>
                        <a:latin typeface="Calibri" panose="020F0502020204030204" pitchFamily="34" charset="0"/>
                      </a:endParaRP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US" sz="2100" b="0" i="0" u="none" strike="noStrike" dirty="0">
                        <a:solidFill>
                          <a:srgbClr val="000000"/>
                        </a:solidFill>
                        <a:effectLst/>
                        <a:latin typeface="Calibri" panose="020F0502020204030204" pitchFamily="34" charset="0"/>
                      </a:endParaRP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76202961"/>
                  </a:ext>
                </a:extLst>
              </a:tr>
              <a:tr h="368300">
                <a:tc>
                  <a:txBody>
                    <a:bodyPr/>
                    <a:lstStyle/>
                    <a:p>
                      <a:pPr algn="l" fontAlgn="b"/>
                      <a:r>
                        <a:rPr lang="en-US" sz="2100" b="0" i="1" u="none" strike="noStrike">
                          <a:solidFill>
                            <a:srgbClr val="000000"/>
                          </a:solidFill>
                          <a:effectLst/>
                          <a:latin typeface="Calibri" panose="020F0502020204030204" pitchFamily="34" charset="0"/>
                        </a:rPr>
                        <a:t>student 7</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a:solidFill>
                            <a:srgbClr val="000000"/>
                          </a:solidFill>
                          <a:effectLst/>
                          <a:latin typeface="Calibri" panose="020F0502020204030204" pitchFamily="34" charset="0"/>
                        </a:rPr>
                        <a:t>5</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1</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32</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5</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US" sz="2100" b="0" i="0" u="none" strike="noStrike">
                        <a:solidFill>
                          <a:srgbClr val="000000"/>
                        </a:solidFill>
                        <a:effectLst/>
                        <a:latin typeface="Calibri" panose="020F0502020204030204" pitchFamily="34" charset="0"/>
                      </a:endParaRP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US" sz="2100" b="0" i="0" u="none" strike="noStrike" dirty="0">
                        <a:solidFill>
                          <a:srgbClr val="000000"/>
                        </a:solidFill>
                        <a:effectLst/>
                        <a:latin typeface="Calibri" panose="020F0502020204030204" pitchFamily="34" charset="0"/>
                      </a:endParaRP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6056333"/>
                  </a:ext>
                </a:extLst>
              </a:tr>
              <a:tr h="368300">
                <a:tc>
                  <a:txBody>
                    <a:bodyPr/>
                    <a:lstStyle/>
                    <a:p>
                      <a:pPr algn="l" fontAlgn="b"/>
                      <a:r>
                        <a:rPr lang="en-US" sz="2100" b="0" i="1" u="none" strike="noStrike">
                          <a:solidFill>
                            <a:srgbClr val="000000"/>
                          </a:solidFill>
                          <a:effectLst/>
                          <a:latin typeface="Calibri" panose="020F0502020204030204" pitchFamily="34" charset="0"/>
                        </a:rPr>
                        <a:t>student 8</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3</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FF0000"/>
                          </a:solidFill>
                          <a:effectLst/>
                          <a:latin typeface="Calibri" panose="020F0502020204030204" pitchFamily="34" charset="0"/>
                        </a:rPr>
                        <a:t>5 (</a:t>
                      </a:r>
                      <a:r>
                        <a:rPr lang="en-US" sz="2100" b="0" i="0" u="none" strike="noStrike" dirty="0">
                          <a:solidFill>
                            <a:schemeClr val="tx1"/>
                          </a:solidFill>
                          <a:effectLst/>
                          <a:latin typeface="Calibri" panose="020F0502020204030204" pitchFamily="34" charset="0"/>
                        </a:rPr>
                        <a:t>4</a:t>
                      </a:r>
                      <a:r>
                        <a:rPr lang="en-US" sz="2100" b="0" i="0" u="none" strike="noStrike" dirty="0">
                          <a:solidFill>
                            <a:srgbClr val="FF0000"/>
                          </a:solidFill>
                          <a:effectLst/>
                          <a:latin typeface="Calibri" panose="020F0502020204030204" pitchFamily="34" charset="0"/>
                        </a:rPr>
                        <a:t>)</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41</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2</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US" sz="2100" b="0" i="0" u="none" strike="noStrike" dirty="0">
                        <a:solidFill>
                          <a:srgbClr val="000000"/>
                        </a:solidFill>
                        <a:effectLst/>
                        <a:latin typeface="Calibri" panose="020F0502020204030204" pitchFamily="34" charset="0"/>
                      </a:endParaRP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US" sz="2100" b="0" i="0" u="none" strike="noStrike" dirty="0">
                        <a:solidFill>
                          <a:srgbClr val="000000"/>
                        </a:solidFill>
                        <a:effectLst/>
                        <a:latin typeface="Calibri" panose="020F0502020204030204" pitchFamily="34" charset="0"/>
                      </a:endParaRP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88299127"/>
                  </a:ext>
                </a:extLst>
              </a:tr>
            </a:tbl>
          </a:graphicData>
        </a:graphic>
      </p:graphicFrame>
      <p:pic>
        <p:nvPicPr>
          <p:cNvPr id="5" name="Content Placeholder 4">
            <a:extLst>
              <a:ext uri="{FF2B5EF4-FFF2-40B4-BE49-F238E27FC236}">
                <a16:creationId xmlns:a16="http://schemas.microsoft.com/office/drawing/2014/main" id="{895C4407-E770-AAB8-C574-9ECCC350F4D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1087" t="26882" r="32995" b="57810"/>
          <a:stretch/>
        </p:blipFill>
        <p:spPr>
          <a:xfrm>
            <a:off x="10769599" y="2171700"/>
            <a:ext cx="482601" cy="450850"/>
          </a:xfrm>
        </p:spPr>
      </p:pic>
      <p:pic>
        <p:nvPicPr>
          <p:cNvPr id="6" name="Content Placeholder 4">
            <a:extLst>
              <a:ext uri="{FF2B5EF4-FFF2-40B4-BE49-F238E27FC236}">
                <a16:creationId xmlns:a16="http://schemas.microsoft.com/office/drawing/2014/main" id="{EC5B0FAB-3064-E979-5849-C7BFD9094AC7}"/>
              </a:ext>
            </a:extLst>
          </p:cNvPr>
          <p:cNvPicPr>
            <a:picLocks noChangeAspect="1"/>
          </p:cNvPicPr>
          <p:nvPr/>
        </p:nvPicPr>
        <p:blipFill rotWithShape="1">
          <a:blip r:embed="rId2">
            <a:extLst>
              <a:ext uri="{28A0092B-C50C-407E-A947-70E740481C1C}">
                <a14:useLocalDpi xmlns:a14="http://schemas.microsoft.com/office/drawing/2010/main" val="0"/>
              </a:ext>
            </a:extLst>
          </a:blip>
          <a:srcRect l="61311" t="30440" r="36236" b="60586"/>
          <a:stretch/>
        </p:blipFill>
        <p:spPr>
          <a:xfrm>
            <a:off x="9682162" y="2305052"/>
            <a:ext cx="200025" cy="264318"/>
          </a:xfrm>
          <a:prstGeom prst="rect">
            <a:avLst/>
          </a:prstGeom>
        </p:spPr>
      </p:pic>
    </p:spTree>
    <p:extLst>
      <p:ext uri="{BB962C8B-B14F-4D97-AF65-F5344CB8AC3E}">
        <p14:creationId xmlns:p14="http://schemas.microsoft.com/office/powerpoint/2010/main" val="37565083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14B1A-3A49-B802-3011-5605470E5AB8}"/>
              </a:ext>
            </a:extLst>
          </p:cNvPr>
          <p:cNvSpPr>
            <a:spLocks noGrp="1"/>
          </p:cNvSpPr>
          <p:nvPr>
            <p:ph type="title"/>
          </p:nvPr>
        </p:nvSpPr>
        <p:spPr/>
        <p:txBody>
          <a:bodyPr/>
          <a:lstStyle/>
          <a:p>
            <a:r>
              <a:rPr lang="en-US" b="1" dirty="0"/>
              <a:t>The Spearman correlation</a:t>
            </a:r>
            <a:endParaRPr lang="en-US" dirty="0"/>
          </a:p>
        </p:txBody>
      </p:sp>
      <p:graphicFrame>
        <p:nvGraphicFramePr>
          <p:cNvPr id="4" name="Table 3">
            <a:extLst>
              <a:ext uri="{FF2B5EF4-FFF2-40B4-BE49-F238E27FC236}">
                <a16:creationId xmlns:a16="http://schemas.microsoft.com/office/drawing/2014/main" id="{7A983BB4-3CC4-296D-604B-E9028DC88091}"/>
              </a:ext>
            </a:extLst>
          </p:cNvPr>
          <p:cNvGraphicFramePr>
            <a:graphicFrameLocks noGrp="1"/>
          </p:cNvGraphicFramePr>
          <p:nvPr>
            <p:extLst>
              <p:ext uri="{D42A27DB-BD31-4B8C-83A1-F6EECF244321}">
                <p14:modId xmlns:p14="http://schemas.microsoft.com/office/powerpoint/2010/main" val="2020488230"/>
              </p:ext>
            </p:extLst>
          </p:nvPr>
        </p:nvGraphicFramePr>
        <p:xfrm>
          <a:off x="645160" y="2146300"/>
          <a:ext cx="10901680" cy="3543300"/>
        </p:xfrm>
        <a:graphic>
          <a:graphicData uri="http://schemas.openxmlformats.org/drawingml/2006/table">
            <a:tbl>
              <a:tblPr/>
              <a:tblGrid>
                <a:gridCol w="1600303">
                  <a:extLst>
                    <a:ext uri="{9D8B030D-6E8A-4147-A177-3AD203B41FA5}">
                      <a16:colId xmlns:a16="http://schemas.microsoft.com/office/drawing/2014/main" val="3845219903"/>
                    </a:ext>
                  </a:extLst>
                </a:gridCol>
                <a:gridCol w="2336074">
                  <a:extLst>
                    <a:ext uri="{9D8B030D-6E8A-4147-A177-3AD203B41FA5}">
                      <a16:colId xmlns:a16="http://schemas.microsoft.com/office/drawing/2014/main" val="1588507119"/>
                    </a:ext>
                  </a:extLst>
                </a:gridCol>
                <a:gridCol w="1397966">
                  <a:extLst>
                    <a:ext uri="{9D8B030D-6E8A-4147-A177-3AD203B41FA5}">
                      <a16:colId xmlns:a16="http://schemas.microsoft.com/office/drawing/2014/main" val="3598184461"/>
                    </a:ext>
                  </a:extLst>
                </a:gridCol>
                <a:gridCol w="2035635">
                  <a:extLst>
                    <a:ext uri="{9D8B030D-6E8A-4147-A177-3AD203B41FA5}">
                      <a16:colId xmlns:a16="http://schemas.microsoft.com/office/drawing/2014/main" val="259502768"/>
                    </a:ext>
                  </a:extLst>
                </a:gridCol>
                <a:gridCol w="1177234">
                  <a:extLst>
                    <a:ext uri="{9D8B030D-6E8A-4147-A177-3AD203B41FA5}">
                      <a16:colId xmlns:a16="http://schemas.microsoft.com/office/drawing/2014/main" val="3211769145"/>
                    </a:ext>
                  </a:extLst>
                </a:gridCol>
                <a:gridCol w="1177234">
                  <a:extLst>
                    <a:ext uri="{9D8B030D-6E8A-4147-A177-3AD203B41FA5}">
                      <a16:colId xmlns:a16="http://schemas.microsoft.com/office/drawing/2014/main" val="1927488938"/>
                    </a:ext>
                  </a:extLst>
                </a:gridCol>
                <a:gridCol w="1177234">
                  <a:extLst>
                    <a:ext uri="{9D8B030D-6E8A-4147-A177-3AD203B41FA5}">
                      <a16:colId xmlns:a16="http://schemas.microsoft.com/office/drawing/2014/main" val="4116550462"/>
                    </a:ext>
                  </a:extLst>
                </a:gridCol>
              </a:tblGrid>
              <a:tr h="596900">
                <a:tc>
                  <a:txBody>
                    <a:bodyPr/>
                    <a:lstStyle/>
                    <a:p>
                      <a:pPr algn="ctr" fontAlgn="b"/>
                      <a:r>
                        <a:rPr lang="en-US" sz="2100" b="1" i="0" u="none" strike="noStrike" dirty="0">
                          <a:solidFill>
                            <a:srgbClr val="000000"/>
                          </a:solidFill>
                          <a:effectLst/>
                          <a:latin typeface="Calibri" panose="020F0502020204030204" pitchFamily="34" charset="0"/>
                        </a:rPr>
                        <a:t>Participants</a:t>
                      </a:r>
                    </a:p>
                  </a:txBody>
                  <a:tcPr marL="18415" marR="18415" marT="184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1" i="0" u="none" strike="noStrike" dirty="0">
                          <a:solidFill>
                            <a:srgbClr val="000000"/>
                          </a:solidFill>
                          <a:effectLst/>
                          <a:latin typeface="Calibri" panose="020F0502020204030204" pitchFamily="34" charset="0"/>
                        </a:rPr>
                        <a:t>Library use</a:t>
                      </a:r>
                    </a:p>
                  </a:txBody>
                  <a:tcPr marL="18415" marR="18415" marT="184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1" i="0" u="none" strike="noStrike" dirty="0">
                          <a:solidFill>
                            <a:srgbClr val="000000"/>
                          </a:solidFill>
                          <a:effectLst/>
                          <a:latin typeface="Calibri" panose="020F0502020204030204" pitchFamily="34" charset="0"/>
                        </a:rPr>
                        <a:t>Rank</a:t>
                      </a:r>
                    </a:p>
                  </a:txBody>
                  <a:tcPr marL="18415" marR="18415" marT="184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1" i="0" u="none" strike="noStrike" dirty="0" err="1">
                          <a:solidFill>
                            <a:srgbClr val="000000"/>
                          </a:solidFill>
                          <a:effectLst/>
                          <a:latin typeface="Calibri" panose="020F0502020204030204" pitchFamily="34" charset="0"/>
                        </a:rPr>
                        <a:t>Gramatical</a:t>
                      </a:r>
                      <a:r>
                        <a:rPr lang="en-US" sz="2100" b="1" i="0" u="none" strike="noStrike" dirty="0">
                          <a:solidFill>
                            <a:srgbClr val="000000"/>
                          </a:solidFill>
                          <a:effectLst/>
                          <a:latin typeface="Calibri" panose="020F0502020204030204" pitchFamily="34" charset="0"/>
                        </a:rPr>
                        <a:t> errors</a:t>
                      </a:r>
                    </a:p>
                  </a:txBody>
                  <a:tcPr marL="18415" marR="18415" marT="184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1" i="0" u="none" strike="noStrike" dirty="0">
                          <a:solidFill>
                            <a:srgbClr val="000000"/>
                          </a:solidFill>
                          <a:effectLst/>
                          <a:latin typeface="Calibri" panose="020F0502020204030204" pitchFamily="34" charset="0"/>
                        </a:rPr>
                        <a:t>Rank</a:t>
                      </a:r>
                    </a:p>
                  </a:txBody>
                  <a:tcPr marL="18415" marR="18415" marT="184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1" i="0" u="none" strike="noStrike" dirty="0">
                          <a:solidFill>
                            <a:srgbClr val="000000"/>
                          </a:solidFill>
                          <a:effectLst/>
                          <a:latin typeface="Calibri" panose="020F0502020204030204" pitchFamily="34" charset="0"/>
                        </a:rPr>
                        <a:t>d</a:t>
                      </a:r>
                    </a:p>
                  </a:txBody>
                  <a:tcPr marL="18415" marR="18415" marT="184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US" sz="2100" b="1" i="0" u="none" strike="noStrike" dirty="0">
                        <a:solidFill>
                          <a:srgbClr val="000000"/>
                        </a:solidFill>
                        <a:effectLst/>
                        <a:latin typeface="Calibri" panose="020F0502020204030204" pitchFamily="34" charset="0"/>
                      </a:endParaRPr>
                    </a:p>
                  </a:txBody>
                  <a:tcPr marL="18415" marR="18415" marT="184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2924815"/>
                  </a:ext>
                </a:extLst>
              </a:tr>
              <a:tr h="368300">
                <a:tc>
                  <a:txBody>
                    <a:bodyPr/>
                    <a:lstStyle/>
                    <a:p>
                      <a:pPr algn="l" fontAlgn="b"/>
                      <a:r>
                        <a:rPr lang="en-US" sz="2100" b="0" i="1" u="none" strike="noStrike">
                          <a:solidFill>
                            <a:srgbClr val="000000"/>
                          </a:solidFill>
                          <a:effectLst/>
                          <a:latin typeface="Calibri" panose="020F0502020204030204" pitchFamily="34" charset="0"/>
                        </a:rPr>
                        <a:t>student 1</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1</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1" i="0" u="none" strike="noStrike" dirty="0">
                          <a:solidFill>
                            <a:srgbClr val="000000"/>
                          </a:solidFill>
                          <a:effectLst/>
                          <a:latin typeface="Calibri" panose="020F0502020204030204" pitchFamily="34" charset="0"/>
                        </a:rPr>
                        <a:t>8</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37</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1" i="0" u="none" strike="noStrike" dirty="0">
                          <a:solidFill>
                            <a:srgbClr val="000000"/>
                          </a:solidFill>
                          <a:effectLst/>
                          <a:latin typeface="Calibri" panose="020F0502020204030204" pitchFamily="34" charset="0"/>
                        </a:rPr>
                        <a:t>3</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5</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25</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92158408"/>
                  </a:ext>
                </a:extLst>
              </a:tr>
              <a:tr h="368300">
                <a:tc>
                  <a:txBody>
                    <a:bodyPr/>
                    <a:lstStyle/>
                    <a:p>
                      <a:pPr algn="l" fontAlgn="b"/>
                      <a:r>
                        <a:rPr lang="en-US" sz="2100" b="0" i="1" u="none" strike="noStrike">
                          <a:solidFill>
                            <a:srgbClr val="000000"/>
                          </a:solidFill>
                          <a:effectLst/>
                          <a:latin typeface="Calibri" panose="020F0502020204030204" pitchFamily="34" charset="0"/>
                        </a:rPr>
                        <a:t>student 2</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a:solidFill>
                            <a:srgbClr val="000000"/>
                          </a:solidFill>
                          <a:effectLst/>
                          <a:latin typeface="Calibri" panose="020F0502020204030204" pitchFamily="34" charset="0"/>
                        </a:rPr>
                        <a:t>2</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1" i="0" u="none" strike="noStrike" dirty="0">
                          <a:solidFill>
                            <a:srgbClr val="000000"/>
                          </a:solidFill>
                          <a:effectLst/>
                          <a:latin typeface="Calibri" panose="020F0502020204030204" pitchFamily="34" charset="0"/>
                        </a:rPr>
                        <a:t>6.5</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8</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1" i="0" u="none" strike="noStrike" dirty="0">
                          <a:solidFill>
                            <a:srgbClr val="000000"/>
                          </a:solidFill>
                          <a:effectLst/>
                          <a:latin typeface="Calibri" panose="020F0502020204030204" pitchFamily="34" charset="0"/>
                        </a:rPr>
                        <a:t>8</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05471616"/>
                  </a:ext>
                </a:extLst>
              </a:tr>
              <a:tr h="368300">
                <a:tc>
                  <a:txBody>
                    <a:bodyPr/>
                    <a:lstStyle/>
                    <a:p>
                      <a:pPr algn="l" fontAlgn="b"/>
                      <a:r>
                        <a:rPr lang="en-US" sz="2100" b="0" i="1" u="none" strike="noStrike">
                          <a:solidFill>
                            <a:srgbClr val="000000"/>
                          </a:solidFill>
                          <a:effectLst/>
                          <a:latin typeface="Calibri" panose="020F0502020204030204" pitchFamily="34" charset="0"/>
                        </a:rPr>
                        <a:t>student 3</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a:solidFill>
                            <a:srgbClr val="000000"/>
                          </a:solidFill>
                          <a:effectLst/>
                          <a:latin typeface="Calibri" panose="020F0502020204030204" pitchFamily="34" charset="0"/>
                        </a:rPr>
                        <a:t>2</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1" i="0" u="none" strike="noStrike" dirty="0">
                          <a:solidFill>
                            <a:srgbClr val="000000"/>
                          </a:solidFill>
                          <a:effectLst/>
                          <a:latin typeface="Calibri" panose="020F0502020204030204" pitchFamily="34" charset="0"/>
                        </a:rPr>
                        <a:t>6.5</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a:solidFill>
                            <a:srgbClr val="000000"/>
                          </a:solidFill>
                          <a:effectLst/>
                          <a:latin typeface="Calibri" panose="020F0502020204030204" pitchFamily="34" charset="0"/>
                        </a:rPr>
                        <a:t>56</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1" i="0" u="none" strike="noStrike" dirty="0">
                          <a:solidFill>
                            <a:srgbClr val="000000"/>
                          </a:solidFill>
                          <a:effectLst/>
                          <a:latin typeface="Calibri" panose="020F0502020204030204" pitchFamily="34" charset="0"/>
                        </a:rPr>
                        <a:t>1</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66712287"/>
                  </a:ext>
                </a:extLst>
              </a:tr>
              <a:tr h="368300">
                <a:tc>
                  <a:txBody>
                    <a:bodyPr/>
                    <a:lstStyle/>
                    <a:p>
                      <a:pPr algn="l" fontAlgn="b"/>
                      <a:r>
                        <a:rPr lang="en-US" sz="2100" b="0" i="1" u="none" strike="noStrike">
                          <a:solidFill>
                            <a:srgbClr val="000000"/>
                          </a:solidFill>
                          <a:effectLst/>
                          <a:latin typeface="Calibri" panose="020F0502020204030204" pitchFamily="34" charset="0"/>
                        </a:rPr>
                        <a:t>student 4</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a:solidFill>
                            <a:srgbClr val="000000"/>
                          </a:solidFill>
                          <a:effectLst/>
                          <a:latin typeface="Calibri" panose="020F0502020204030204" pitchFamily="34" charset="0"/>
                        </a:rPr>
                        <a:t>4</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1" i="0" u="none" strike="noStrike">
                          <a:solidFill>
                            <a:srgbClr val="000000"/>
                          </a:solidFill>
                          <a:effectLst/>
                          <a:latin typeface="Calibri" panose="020F0502020204030204" pitchFamily="34" charset="0"/>
                        </a:rPr>
                        <a:t>2</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a:solidFill>
                            <a:srgbClr val="000000"/>
                          </a:solidFill>
                          <a:effectLst/>
                          <a:latin typeface="Calibri" panose="020F0502020204030204" pitchFamily="34" charset="0"/>
                        </a:rPr>
                        <a:t>22</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1" i="0" u="none" strike="noStrike">
                          <a:solidFill>
                            <a:srgbClr val="000000"/>
                          </a:solidFill>
                          <a:effectLst/>
                          <a:latin typeface="Calibri" panose="020F0502020204030204" pitchFamily="34" charset="0"/>
                        </a:rPr>
                        <a:t>7</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9014938"/>
                  </a:ext>
                </a:extLst>
              </a:tr>
              <a:tr h="368300">
                <a:tc>
                  <a:txBody>
                    <a:bodyPr/>
                    <a:lstStyle/>
                    <a:p>
                      <a:pPr algn="l" fontAlgn="b"/>
                      <a:r>
                        <a:rPr lang="en-US" sz="2100" b="0" i="1" u="none" strike="noStrike">
                          <a:solidFill>
                            <a:srgbClr val="000000"/>
                          </a:solidFill>
                          <a:effectLst/>
                          <a:latin typeface="Calibri" panose="020F0502020204030204" pitchFamily="34" charset="0"/>
                        </a:rPr>
                        <a:t>student 5</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a:solidFill>
                            <a:srgbClr val="000000"/>
                          </a:solidFill>
                          <a:effectLst/>
                          <a:latin typeface="Calibri" panose="020F0502020204030204" pitchFamily="34" charset="0"/>
                        </a:rPr>
                        <a:t>3</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1" i="0" u="none" strike="noStrike" dirty="0">
                          <a:solidFill>
                            <a:srgbClr val="000000"/>
                          </a:solidFill>
                          <a:effectLst/>
                          <a:latin typeface="Calibri" panose="020F0502020204030204" pitchFamily="34" charset="0"/>
                        </a:rPr>
                        <a:t>4</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a:solidFill>
                            <a:srgbClr val="000000"/>
                          </a:solidFill>
                          <a:effectLst/>
                          <a:latin typeface="Calibri" panose="020F0502020204030204" pitchFamily="34" charset="0"/>
                        </a:rPr>
                        <a:t>35</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1" i="0" u="none" strike="noStrike" dirty="0">
                          <a:solidFill>
                            <a:srgbClr val="000000"/>
                          </a:solidFill>
                          <a:effectLst/>
                          <a:latin typeface="Calibri" panose="020F0502020204030204" pitchFamily="34" charset="0"/>
                        </a:rPr>
                        <a:t>4</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55069354"/>
                  </a:ext>
                </a:extLst>
              </a:tr>
              <a:tr h="368300">
                <a:tc>
                  <a:txBody>
                    <a:bodyPr/>
                    <a:lstStyle/>
                    <a:p>
                      <a:pPr algn="l" fontAlgn="b"/>
                      <a:r>
                        <a:rPr lang="en-US" sz="2100" b="0" i="1" u="none" strike="noStrike">
                          <a:solidFill>
                            <a:srgbClr val="000000"/>
                          </a:solidFill>
                          <a:effectLst/>
                          <a:latin typeface="Calibri" panose="020F0502020204030204" pitchFamily="34" charset="0"/>
                        </a:rPr>
                        <a:t>student 6</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a:solidFill>
                            <a:srgbClr val="000000"/>
                          </a:solidFill>
                          <a:effectLst/>
                          <a:latin typeface="Calibri" panose="020F0502020204030204" pitchFamily="34" charset="0"/>
                        </a:rPr>
                        <a:t>3</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1" i="0" u="none" strike="noStrike" dirty="0">
                          <a:solidFill>
                            <a:srgbClr val="000000"/>
                          </a:solidFill>
                          <a:effectLst/>
                          <a:latin typeface="Calibri" panose="020F0502020204030204" pitchFamily="34" charset="0"/>
                        </a:rPr>
                        <a:t>4</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a:solidFill>
                            <a:srgbClr val="000000"/>
                          </a:solidFill>
                          <a:effectLst/>
                          <a:latin typeface="Calibri" panose="020F0502020204030204" pitchFamily="34" charset="0"/>
                        </a:rPr>
                        <a:t>24</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1" i="0" u="none" strike="noStrike" dirty="0">
                          <a:solidFill>
                            <a:srgbClr val="000000"/>
                          </a:solidFill>
                          <a:effectLst/>
                          <a:latin typeface="Calibri" panose="020F0502020204030204" pitchFamily="34" charset="0"/>
                        </a:rPr>
                        <a:t>6</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76202961"/>
                  </a:ext>
                </a:extLst>
              </a:tr>
              <a:tr h="368300">
                <a:tc>
                  <a:txBody>
                    <a:bodyPr/>
                    <a:lstStyle/>
                    <a:p>
                      <a:pPr algn="l" fontAlgn="b"/>
                      <a:r>
                        <a:rPr lang="en-US" sz="2100" b="0" i="1" u="none" strike="noStrike">
                          <a:solidFill>
                            <a:srgbClr val="000000"/>
                          </a:solidFill>
                          <a:effectLst/>
                          <a:latin typeface="Calibri" panose="020F0502020204030204" pitchFamily="34" charset="0"/>
                        </a:rPr>
                        <a:t>student 7</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a:solidFill>
                            <a:srgbClr val="000000"/>
                          </a:solidFill>
                          <a:effectLst/>
                          <a:latin typeface="Calibri" panose="020F0502020204030204" pitchFamily="34" charset="0"/>
                        </a:rPr>
                        <a:t>5</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1" i="0" u="none" strike="noStrike" dirty="0">
                          <a:solidFill>
                            <a:srgbClr val="000000"/>
                          </a:solidFill>
                          <a:effectLst/>
                          <a:latin typeface="Calibri" panose="020F0502020204030204" pitchFamily="34" charset="0"/>
                        </a:rPr>
                        <a:t>1</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a:solidFill>
                            <a:srgbClr val="000000"/>
                          </a:solidFill>
                          <a:effectLst/>
                          <a:latin typeface="Calibri" panose="020F0502020204030204" pitchFamily="34" charset="0"/>
                        </a:rPr>
                        <a:t>32</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1" i="0" u="none" strike="noStrike" dirty="0">
                          <a:solidFill>
                            <a:srgbClr val="000000"/>
                          </a:solidFill>
                          <a:effectLst/>
                          <a:latin typeface="Calibri" panose="020F0502020204030204" pitchFamily="34" charset="0"/>
                        </a:rPr>
                        <a:t>5</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6056333"/>
                  </a:ext>
                </a:extLst>
              </a:tr>
              <a:tr h="368300">
                <a:tc>
                  <a:txBody>
                    <a:bodyPr/>
                    <a:lstStyle/>
                    <a:p>
                      <a:pPr algn="l" fontAlgn="b"/>
                      <a:r>
                        <a:rPr lang="en-US" sz="2100" b="0" i="1" u="none" strike="noStrike">
                          <a:solidFill>
                            <a:srgbClr val="000000"/>
                          </a:solidFill>
                          <a:effectLst/>
                          <a:latin typeface="Calibri" panose="020F0502020204030204" pitchFamily="34" charset="0"/>
                        </a:rPr>
                        <a:t>student 8</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a:solidFill>
                            <a:srgbClr val="000000"/>
                          </a:solidFill>
                          <a:effectLst/>
                          <a:latin typeface="Calibri" panose="020F0502020204030204" pitchFamily="34" charset="0"/>
                        </a:rPr>
                        <a:t>3</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1" i="0" u="none" strike="noStrike" dirty="0">
                          <a:solidFill>
                            <a:srgbClr val="000000"/>
                          </a:solidFill>
                          <a:effectLst/>
                          <a:latin typeface="Calibri" panose="020F0502020204030204" pitchFamily="34" charset="0"/>
                        </a:rPr>
                        <a:t>4</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a:solidFill>
                            <a:srgbClr val="000000"/>
                          </a:solidFill>
                          <a:effectLst/>
                          <a:latin typeface="Calibri" panose="020F0502020204030204" pitchFamily="34" charset="0"/>
                        </a:rPr>
                        <a:t>41</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1" i="0" u="none" strike="noStrike" dirty="0">
                          <a:solidFill>
                            <a:srgbClr val="000000"/>
                          </a:solidFill>
                          <a:effectLst/>
                          <a:latin typeface="Calibri" panose="020F0502020204030204" pitchFamily="34" charset="0"/>
                        </a:rPr>
                        <a:t>2</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88299127"/>
                  </a:ext>
                </a:extLst>
              </a:tr>
            </a:tbl>
          </a:graphicData>
        </a:graphic>
      </p:graphicFrame>
      <p:pic>
        <p:nvPicPr>
          <p:cNvPr id="5" name="Content Placeholder 4">
            <a:extLst>
              <a:ext uri="{FF2B5EF4-FFF2-40B4-BE49-F238E27FC236}">
                <a16:creationId xmlns:a16="http://schemas.microsoft.com/office/drawing/2014/main" id="{895C4407-E770-AAB8-C574-9ECCC350F4D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1087" t="26882" r="32995" b="57810"/>
          <a:stretch/>
        </p:blipFill>
        <p:spPr>
          <a:xfrm>
            <a:off x="10769599" y="2171700"/>
            <a:ext cx="482601" cy="450850"/>
          </a:xfrm>
        </p:spPr>
      </p:pic>
      <p:pic>
        <p:nvPicPr>
          <p:cNvPr id="6" name="Content Placeholder 4">
            <a:extLst>
              <a:ext uri="{FF2B5EF4-FFF2-40B4-BE49-F238E27FC236}">
                <a16:creationId xmlns:a16="http://schemas.microsoft.com/office/drawing/2014/main" id="{EC5B0FAB-3064-E979-5849-C7BFD9094AC7}"/>
              </a:ext>
            </a:extLst>
          </p:cNvPr>
          <p:cNvPicPr>
            <a:picLocks noChangeAspect="1"/>
          </p:cNvPicPr>
          <p:nvPr/>
        </p:nvPicPr>
        <p:blipFill rotWithShape="1">
          <a:blip r:embed="rId2">
            <a:extLst>
              <a:ext uri="{28A0092B-C50C-407E-A947-70E740481C1C}">
                <a14:useLocalDpi xmlns:a14="http://schemas.microsoft.com/office/drawing/2010/main" val="0"/>
              </a:ext>
            </a:extLst>
          </a:blip>
          <a:srcRect l="61311" t="30440" r="36236" b="60586"/>
          <a:stretch/>
        </p:blipFill>
        <p:spPr>
          <a:xfrm>
            <a:off x="9682162" y="2305052"/>
            <a:ext cx="200025" cy="264318"/>
          </a:xfrm>
          <a:prstGeom prst="rect">
            <a:avLst/>
          </a:prstGeom>
        </p:spPr>
      </p:pic>
    </p:spTree>
    <p:extLst>
      <p:ext uri="{BB962C8B-B14F-4D97-AF65-F5344CB8AC3E}">
        <p14:creationId xmlns:p14="http://schemas.microsoft.com/office/powerpoint/2010/main" val="8247290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14B1A-3A49-B802-3011-5605470E5AB8}"/>
              </a:ext>
            </a:extLst>
          </p:cNvPr>
          <p:cNvSpPr>
            <a:spLocks noGrp="1"/>
          </p:cNvSpPr>
          <p:nvPr>
            <p:ph type="title"/>
          </p:nvPr>
        </p:nvSpPr>
        <p:spPr/>
        <p:txBody>
          <a:bodyPr/>
          <a:lstStyle/>
          <a:p>
            <a:r>
              <a:rPr lang="en-US" b="1" dirty="0"/>
              <a:t>The Spearman correlation</a:t>
            </a:r>
            <a:endParaRPr lang="en-US" dirty="0"/>
          </a:p>
        </p:txBody>
      </p:sp>
      <p:graphicFrame>
        <p:nvGraphicFramePr>
          <p:cNvPr id="4" name="Table 3">
            <a:extLst>
              <a:ext uri="{FF2B5EF4-FFF2-40B4-BE49-F238E27FC236}">
                <a16:creationId xmlns:a16="http://schemas.microsoft.com/office/drawing/2014/main" id="{7A983BB4-3CC4-296D-604B-E9028DC88091}"/>
              </a:ext>
            </a:extLst>
          </p:cNvPr>
          <p:cNvGraphicFramePr>
            <a:graphicFrameLocks noGrp="1"/>
          </p:cNvGraphicFramePr>
          <p:nvPr/>
        </p:nvGraphicFramePr>
        <p:xfrm>
          <a:off x="645160" y="2146300"/>
          <a:ext cx="10901680" cy="3543300"/>
        </p:xfrm>
        <a:graphic>
          <a:graphicData uri="http://schemas.openxmlformats.org/drawingml/2006/table">
            <a:tbl>
              <a:tblPr/>
              <a:tblGrid>
                <a:gridCol w="1600303">
                  <a:extLst>
                    <a:ext uri="{9D8B030D-6E8A-4147-A177-3AD203B41FA5}">
                      <a16:colId xmlns:a16="http://schemas.microsoft.com/office/drawing/2014/main" val="3845219903"/>
                    </a:ext>
                  </a:extLst>
                </a:gridCol>
                <a:gridCol w="2336074">
                  <a:extLst>
                    <a:ext uri="{9D8B030D-6E8A-4147-A177-3AD203B41FA5}">
                      <a16:colId xmlns:a16="http://schemas.microsoft.com/office/drawing/2014/main" val="1588507119"/>
                    </a:ext>
                  </a:extLst>
                </a:gridCol>
                <a:gridCol w="1397966">
                  <a:extLst>
                    <a:ext uri="{9D8B030D-6E8A-4147-A177-3AD203B41FA5}">
                      <a16:colId xmlns:a16="http://schemas.microsoft.com/office/drawing/2014/main" val="3598184461"/>
                    </a:ext>
                  </a:extLst>
                </a:gridCol>
                <a:gridCol w="2035635">
                  <a:extLst>
                    <a:ext uri="{9D8B030D-6E8A-4147-A177-3AD203B41FA5}">
                      <a16:colId xmlns:a16="http://schemas.microsoft.com/office/drawing/2014/main" val="259502768"/>
                    </a:ext>
                  </a:extLst>
                </a:gridCol>
                <a:gridCol w="1177234">
                  <a:extLst>
                    <a:ext uri="{9D8B030D-6E8A-4147-A177-3AD203B41FA5}">
                      <a16:colId xmlns:a16="http://schemas.microsoft.com/office/drawing/2014/main" val="3211769145"/>
                    </a:ext>
                  </a:extLst>
                </a:gridCol>
                <a:gridCol w="1177234">
                  <a:extLst>
                    <a:ext uri="{9D8B030D-6E8A-4147-A177-3AD203B41FA5}">
                      <a16:colId xmlns:a16="http://schemas.microsoft.com/office/drawing/2014/main" val="1927488938"/>
                    </a:ext>
                  </a:extLst>
                </a:gridCol>
                <a:gridCol w="1177234">
                  <a:extLst>
                    <a:ext uri="{9D8B030D-6E8A-4147-A177-3AD203B41FA5}">
                      <a16:colId xmlns:a16="http://schemas.microsoft.com/office/drawing/2014/main" val="4116550462"/>
                    </a:ext>
                  </a:extLst>
                </a:gridCol>
              </a:tblGrid>
              <a:tr h="596900">
                <a:tc>
                  <a:txBody>
                    <a:bodyPr/>
                    <a:lstStyle/>
                    <a:p>
                      <a:pPr algn="ctr" fontAlgn="b"/>
                      <a:r>
                        <a:rPr lang="en-US" sz="2100" b="1" i="0" u="none" strike="noStrike" dirty="0">
                          <a:solidFill>
                            <a:srgbClr val="000000"/>
                          </a:solidFill>
                          <a:effectLst/>
                          <a:latin typeface="Calibri" panose="020F0502020204030204" pitchFamily="34" charset="0"/>
                        </a:rPr>
                        <a:t>Participants</a:t>
                      </a:r>
                    </a:p>
                  </a:txBody>
                  <a:tcPr marL="18415" marR="18415" marT="184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1" i="0" u="none" strike="noStrike" dirty="0">
                          <a:solidFill>
                            <a:srgbClr val="000000"/>
                          </a:solidFill>
                          <a:effectLst/>
                          <a:latin typeface="Calibri" panose="020F0502020204030204" pitchFamily="34" charset="0"/>
                        </a:rPr>
                        <a:t>Library use</a:t>
                      </a:r>
                    </a:p>
                  </a:txBody>
                  <a:tcPr marL="18415" marR="18415" marT="184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1" i="0" u="none" strike="noStrike" dirty="0">
                          <a:solidFill>
                            <a:srgbClr val="000000"/>
                          </a:solidFill>
                          <a:effectLst/>
                          <a:latin typeface="Calibri" panose="020F0502020204030204" pitchFamily="34" charset="0"/>
                        </a:rPr>
                        <a:t>Rank</a:t>
                      </a:r>
                    </a:p>
                  </a:txBody>
                  <a:tcPr marL="18415" marR="18415" marT="184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1" i="0" u="none" strike="noStrike" dirty="0" err="1">
                          <a:solidFill>
                            <a:srgbClr val="000000"/>
                          </a:solidFill>
                          <a:effectLst/>
                          <a:latin typeface="Calibri" panose="020F0502020204030204" pitchFamily="34" charset="0"/>
                        </a:rPr>
                        <a:t>Gramatical</a:t>
                      </a:r>
                      <a:r>
                        <a:rPr lang="en-US" sz="2100" b="1" i="0" u="none" strike="noStrike" dirty="0">
                          <a:solidFill>
                            <a:srgbClr val="000000"/>
                          </a:solidFill>
                          <a:effectLst/>
                          <a:latin typeface="Calibri" panose="020F0502020204030204" pitchFamily="34" charset="0"/>
                        </a:rPr>
                        <a:t> errors</a:t>
                      </a:r>
                    </a:p>
                  </a:txBody>
                  <a:tcPr marL="18415" marR="18415" marT="184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1" i="0" u="none" strike="noStrike" dirty="0">
                          <a:solidFill>
                            <a:srgbClr val="000000"/>
                          </a:solidFill>
                          <a:effectLst/>
                          <a:latin typeface="Calibri" panose="020F0502020204030204" pitchFamily="34" charset="0"/>
                        </a:rPr>
                        <a:t>Rank</a:t>
                      </a:r>
                    </a:p>
                  </a:txBody>
                  <a:tcPr marL="18415" marR="18415" marT="184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1" i="0" u="none" strike="noStrike" dirty="0">
                          <a:solidFill>
                            <a:srgbClr val="000000"/>
                          </a:solidFill>
                          <a:effectLst/>
                          <a:latin typeface="Calibri" panose="020F0502020204030204" pitchFamily="34" charset="0"/>
                        </a:rPr>
                        <a:t>d</a:t>
                      </a:r>
                    </a:p>
                  </a:txBody>
                  <a:tcPr marL="18415" marR="18415" marT="184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US" sz="2100" b="1" i="0" u="none" strike="noStrike" dirty="0">
                        <a:solidFill>
                          <a:srgbClr val="000000"/>
                        </a:solidFill>
                        <a:effectLst/>
                        <a:latin typeface="Calibri" panose="020F0502020204030204" pitchFamily="34" charset="0"/>
                      </a:endParaRPr>
                    </a:p>
                  </a:txBody>
                  <a:tcPr marL="18415" marR="18415" marT="184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2924815"/>
                  </a:ext>
                </a:extLst>
              </a:tr>
              <a:tr h="368300">
                <a:tc>
                  <a:txBody>
                    <a:bodyPr/>
                    <a:lstStyle/>
                    <a:p>
                      <a:pPr algn="l" fontAlgn="b"/>
                      <a:r>
                        <a:rPr lang="en-US" sz="2100" b="0" i="1" u="none" strike="noStrike">
                          <a:solidFill>
                            <a:srgbClr val="000000"/>
                          </a:solidFill>
                          <a:effectLst/>
                          <a:latin typeface="Calibri" panose="020F0502020204030204" pitchFamily="34" charset="0"/>
                        </a:rPr>
                        <a:t>student 1</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1</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1" i="0" u="none" strike="noStrike" dirty="0">
                          <a:solidFill>
                            <a:srgbClr val="000000"/>
                          </a:solidFill>
                          <a:effectLst/>
                          <a:latin typeface="Calibri" panose="020F0502020204030204" pitchFamily="34" charset="0"/>
                        </a:rPr>
                        <a:t>8</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37</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1" i="0" u="none" strike="noStrike" dirty="0">
                          <a:solidFill>
                            <a:srgbClr val="000000"/>
                          </a:solidFill>
                          <a:effectLst/>
                          <a:latin typeface="Calibri" panose="020F0502020204030204" pitchFamily="34" charset="0"/>
                        </a:rPr>
                        <a:t>3</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5</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25</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92158408"/>
                  </a:ext>
                </a:extLst>
              </a:tr>
              <a:tr h="368300">
                <a:tc>
                  <a:txBody>
                    <a:bodyPr/>
                    <a:lstStyle/>
                    <a:p>
                      <a:pPr algn="l" fontAlgn="b"/>
                      <a:r>
                        <a:rPr lang="en-US" sz="2100" b="0" i="1" u="none" strike="noStrike">
                          <a:solidFill>
                            <a:srgbClr val="000000"/>
                          </a:solidFill>
                          <a:effectLst/>
                          <a:latin typeface="Calibri" panose="020F0502020204030204" pitchFamily="34" charset="0"/>
                        </a:rPr>
                        <a:t>student 2</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a:solidFill>
                            <a:srgbClr val="000000"/>
                          </a:solidFill>
                          <a:effectLst/>
                          <a:latin typeface="Calibri" panose="020F0502020204030204" pitchFamily="34" charset="0"/>
                        </a:rPr>
                        <a:t>2</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1" i="0" u="none" strike="noStrike" dirty="0">
                          <a:solidFill>
                            <a:srgbClr val="000000"/>
                          </a:solidFill>
                          <a:effectLst/>
                          <a:latin typeface="Calibri" panose="020F0502020204030204" pitchFamily="34" charset="0"/>
                        </a:rPr>
                        <a:t>6.5</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8</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1" i="0" u="none" strike="noStrike" dirty="0">
                          <a:solidFill>
                            <a:srgbClr val="000000"/>
                          </a:solidFill>
                          <a:effectLst/>
                          <a:latin typeface="Calibri" panose="020F0502020204030204" pitchFamily="34" charset="0"/>
                        </a:rPr>
                        <a:t>8</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-1.5</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2.25</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05471616"/>
                  </a:ext>
                </a:extLst>
              </a:tr>
              <a:tr h="368300">
                <a:tc>
                  <a:txBody>
                    <a:bodyPr/>
                    <a:lstStyle/>
                    <a:p>
                      <a:pPr algn="l" fontAlgn="b"/>
                      <a:r>
                        <a:rPr lang="en-US" sz="2100" b="0" i="1" u="none" strike="noStrike">
                          <a:solidFill>
                            <a:srgbClr val="000000"/>
                          </a:solidFill>
                          <a:effectLst/>
                          <a:latin typeface="Calibri" panose="020F0502020204030204" pitchFamily="34" charset="0"/>
                        </a:rPr>
                        <a:t>student 3</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a:solidFill>
                            <a:srgbClr val="000000"/>
                          </a:solidFill>
                          <a:effectLst/>
                          <a:latin typeface="Calibri" panose="020F0502020204030204" pitchFamily="34" charset="0"/>
                        </a:rPr>
                        <a:t>2</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1" i="0" u="none" strike="noStrike" dirty="0">
                          <a:solidFill>
                            <a:srgbClr val="000000"/>
                          </a:solidFill>
                          <a:effectLst/>
                          <a:latin typeface="Calibri" panose="020F0502020204030204" pitchFamily="34" charset="0"/>
                        </a:rPr>
                        <a:t>6.5</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a:solidFill>
                            <a:srgbClr val="000000"/>
                          </a:solidFill>
                          <a:effectLst/>
                          <a:latin typeface="Calibri" panose="020F0502020204030204" pitchFamily="34" charset="0"/>
                        </a:rPr>
                        <a:t>56</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1" i="0" u="none" strike="noStrike" dirty="0">
                          <a:solidFill>
                            <a:srgbClr val="000000"/>
                          </a:solidFill>
                          <a:effectLst/>
                          <a:latin typeface="Calibri" panose="020F0502020204030204" pitchFamily="34" charset="0"/>
                        </a:rPr>
                        <a:t>1</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5.5</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30.25</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66712287"/>
                  </a:ext>
                </a:extLst>
              </a:tr>
              <a:tr h="368300">
                <a:tc>
                  <a:txBody>
                    <a:bodyPr/>
                    <a:lstStyle/>
                    <a:p>
                      <a:pPr algn="l" fontAlgn="b"/>
                      <a:r>
                        <a:rPr lang="en-US" sz="2100" b="0" i="1" u="none" strike="noStrike">
                          <a:solidFill>
                            <a:srgbClr val="000000"/>
                          </a:solidFill>
                          <a:effectLst/>
                          <a:latin typeface="Calibri" panose="020F0502020204030204" pitchFamily="34" charset="0"/>
                        </a:rPr>
                        <a:t>student 4</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a:solidFill>
                            <a:srgbClr val="000000"/>
                          </a:solidFill>
                          <a:effectLst/>
                          <a:latin typeface="Calibri" panose="020F0502020204030204" pitchFamily="34" charset="0"/>
                        </a:rPr>
                        <a:t>4</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1" i="0" u="none" strike="noStrike">
                          <a:solidFill>
                            <a:srgbClr val="000000"/>
                          </a:solidFill>
                          <a:effectLst/>
                          <a:latin typeface="Calibri" panose="020F0502020204030204" pitchFamily="34" charset="0"/>
                        </a:rPr>
                        <a:t>2</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a:solidFill>
                            <a:srgbClr val="000000"/>
                          </a:solidFill>
                          <a:effectLst/>
                          <a:latin typeface="Calibri" panose="020F0502020204030204" pitchFamily="34" charset="0"/>
                        </a:rPr>
                        <a:t>22</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1" i="0" u="none" strike="noStrike">
                          <a:solidFill>
                            <a:srgbClr val="000000"/>
                          </a:solidFill>
                          <a:effectLst/>
                          <a:latin typeface="Calibri" panose="020F0502020204030204" pitchFamily="34" charset="0"/>
                        </a:rPr>
                        <a:t>7</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-5</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25</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9014938"/>
                  </a:ext>
                </a:extLst>
              </a:tr>
              <a:tr h="368300">
                <a:tc>
                  <a:txBody>
                    <a:bodyPr/>
                    <a:lstStyle/>
                    <a:p>
                      <a:pPr algn="l" fontAlgn="b"/>
                      <a:r>
                        <a:rPr lang="en-US" sz="2100" b="0" i="1" u="none" strike="noStrike">
                          <a:solidFill>
                            <a:srgbClr val="000000"/>
                          </a:solidFill>
                          <a:effectLst/>
                          <a:latin typeface="Calibri" panose="020F0502020204030204" pitchFamily="34" charset="0"/>
                        </a:rPr>
                        <a:t>student 5</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a:solidFill>
                            <a:srgbClr val="000000"/>
                          </a:solidFill>
                          <a:effectLst/>
                          <a:latin typeface="Calibri" panose="020F0502020204030204" pitchFamily="34" charset="0"/>
                        </a:rPr>
                        <a:t>3</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1" i="0" u="none" strike="noStrike" dirty="0">
                          <a:solidFill>
                            <a:srgbClr val="000000"/>
                          </a:solidFill>
                          <a:effectLst/>
                          <a:latin typeface="Calibri" panose="020F0502020204030204" pitchFamily="34" charset="0"/>
                        </a:rPr>
                        <a:t>4</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a:solidFill>
                            <a:srgbClr val="000000"/>
                          </a:solidFill>
                          <a:effectLst/>
                          <a:latin typeface="Calibri" panose="020F0502020204030204" pitchFamily="34" charset="0"/>
                        </a:rPr>
                        <a:t>35</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1" i="0" u="none" strike="noStrike" dirty="0">
                          <a:solidFill>
                            <a:srgbClr val="000000"/>
                          </a:solidFill>
                          <a:effectLst/>
                          <a:latin typeface="Calibri" panose="020F0502020204030204" pitchFamily="34" charset="0"/>
                        </a:rPr>
                        <a:t>4</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0</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0</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55069354"/>
                  </a:ext>
                </a:extLst>
              </a:tr>
              <a:tr h="368300">
                <a:tc>
                  <a:txBody>
                    <a:bodyPr/>
                    <a:lstStyle/>
                    <a:p>
                      <a:pPr algn="l" fontAlgn="b"/>
                      <a:r>
                        <a:rPr lang="en-US" sz="2100" b="0" i="1" u="none" strike="noStrike">
                          <a:solidFill>
                            <a:srgbClr val="000000"/>
                          </a:solidFill>
                          <a:effectLst/>
                          <a:latin typeface="Calibri" panose="020F0502020204030204" pitchFamily="34" charset="0"/>
                        </a:rPr>
                        <a:t>student 6</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a:solidFill>
                            <a:srgbClr val="000000"/>
                          </a:solidFill>
                          <a:effectLst/>
                          <a:latin typeface="Calibri" panose="020F0502020204030204" pitchFamily="34" charset="0"/>
                        </a:rPr>
                        <a:t>3</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1" i="0" u="none" strike="noStrike" dirty="0">
                          <a:solidFill>
                            <a:srgbClr val="000000"/>
                          </a:solidFill>
                          <a:effectLst/>
                          <a:latin typeface="Calibri" panose="020F0502020204030204" pitchFamily="34" charset="0"/>
                        </a:rPr>
                        <a:t>4</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a:solidFill>
                            <a:srgbClr val="000000"/>
                          </a:solidFill>
                          <a:effectLst/>
                          <a:latin typeface="Calibri" panose="020F0502020204030204" pitchFamily="34" charset="0"/>
                        </a:rPr>
                        <a:t>24</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1" i="0" u="none" strike="noStrike" dirty="0">
                          <a:solidFill>
                            <a:srgbClr val="000000"/>
                          </a:solidFill>
                          <a:effectLst/>
                          <a:latin typeface="Calibri" panose="020F0502020204030204" pitchFamily="34" charset="0"/>
                        </a:rPr>
                        <a:t>6</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a:solidFill>
                            <a:srgbClr val="000000"/>
                          </a:solidFill>
                          <a:effectLst/>
                          <a:latin typeface="Calibri" panose="020F0502020204030204" pitchFamily="34" charset="0"/>
                        </a:rPr>
                        <a:t>-2</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4</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76202961"/>
                  </a:ext>
                </a:extLst>
              </a:tr>
              <a:tr h="368300">
                <a:tc>
                  <a:txBody>
                    <a:bodyPr/>
                    <a:lstStyle/>
                    <a:p>
                      <a:pPr algn="l" fontAlgn="b"/>
                      <a:r>
                        <a:rPr lang="en-US" sz="2100" b="0" i="1" u="none" strike="noStrike">
                          <a:solidFill>
                            <a:srgbClr val="000000"/>
                          </a:solidFill>
                          <a:effectLst/>
                          <a:latin typeface="Calibri" panose="020F0502020204030204" pitchFamily="34" charset="0"/>
                        </a:rPr>
                        <a:t>student 7</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a:solidFill>
                            <a:srgbClr val="000000"/>
                          </a:solidFill>
                          <a:effectLst/>
                          <a:latin typeface="Calibri" panose="020F0502020204030204" pitchFamily="34" charset="0"/>
                        </a:rPr>
                        <a:t>5</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1" i="0" u="none" strike="noStrike" dirty="0">
                          <a:solidFill>
                            <a:srgbClr val="000000"/>
                          </a:solidFill>
                          <a:effectLst/>
                          <a:latin typeface="Calibri" panose="020F0502020204030204" pitchFamily="34" charset="0"/>
                        </a:rPr>
                        <a:t>1</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a:solidFill>
                            <a:srgbClr val="000000"/>
                          </a:solidFill>
                          <a:effectLst/>
                          <a:latin typeface="Calibri" panose="020F0502020204030204" pitchFamily="34" charset="0"/>
                        </a:rPr>
                        <a:t>32</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1" i="0" u="none" strike="noStrike" dirty="0">
                          <a:solidFill>
                            <a:srgbClr val="000000"/>
                          </a:solidFill>
                          <a:effectLst/>
                          <a:latin typeface="Calibri" panose="020F0502020204030204" pitchFamily="34" charset="0"/>
                        </a:rPr>
                        <a:t>5</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a:solidFill>
                            <a:srgbClr val="000000"/>
                          </a:solidFill>
                          <a:effectLst/>
                          <a:latin typeface="Calibri" panose="020F0502020204030204" pitchFamily="34" charset="0"/>
                        </a:rPr>
                        <a:t>-4</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16</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6056333"/>
                  </a:ext>
                </a:extLst>
              </a:tr>
              <a:tr h="368300">
                <a:tc>
                  <a:txBody>
                    <a:bodyPr/>
                    <a:lstStyle/>
                    <a:p>
                      <a:pPr algn="l" fontAlgn="b"/>
                      <a:r>
                        <a:rPr lang="en-US" sz="2100" b="0" i="1" u="none" strike="noStrike">
                          <a:solidFill>
                            <a:srgbClr val="000000"/>
                          </a:solidFill>
                          <a:effectLst/>
                          <a:latin typeface="Calibri" panose="020F0502020204030204" pitchFamily="34" charset="0"/>
                        </a:rPr>
                        <a:t>student 8</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a:solidFill>
                            <a:srgbClr val="000000"/>
                          </a:solidFill>
                          <a:effectLst/>
                          <a:latin typeface="Calibri" panose="020F0502020204030204" pitchFamily="34" charset="0"/>
                        </a:rPr>
                        <a:t>3</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1" i="0" u="none" strike="noStrike" dirty="0">
                          <a:solidFill>
                            <a:srgbClr val="000000"/>
                          </a:solidFill>
                          <a:effectLst/>
                          <a:latin typeface="Calibri" panose="020F0502020204030204" pitchFamily="34" charset="0"/>
                        </a:rPr>
                        <a:t>4</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a:solidFill>
                            <a:srgbClr val="000000"/>
                          </a:solidFill>
                          <a:effectLst/>
                          <a:latin typeface="Calibri" panose="020F0502020204030204" pitchFamily="34" charset="0"/>
                        </a:rPr>
                        <a:t>41</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1" i="0" u="none" strike="noStrike" dirty="0">
                          <a:solidFill>
                            <a:srgbClr val="000000"/>
                          </a:solidFill>
                          <a:effectLst/>
                          <a:latin typeface="Calibri" panose="020F0502020204030204" pitchFamily="34" charset="0"/>
                        </a:rPr>
                        <a:t>2</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a:solidFill>
                            <a:srgbClr val="000000"/>
                          </a:solidFill>
                          <a:effectLst/>
                          <a:latin typeface="Calibri" panose="020F0502020204030204" pitchFamily="34" charset="0"/>
                        </a:rPr>
                        <a:t>2</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100" b="0" i="0" u="none" strike="noStrike" dirty="0">
                          <a:solidFill>
                            <a:srgbClr val="000000"/>
                          </a:solidFill>
                          <a:effectLst/>
                          <a:latin typeface="Calibri" panose="020F0502020204030204" pitchFamily="34" charset="0"/>
                        </a:rPr>
                        <a:t>4</a:t>
                      </a:r>
                    </a:p>
                  </a:txBody>
                  <a:tcPr marL="18415" marR="18415" marT="18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88299127"/>
                  </a:ext>
                </a:extLst>
              </a:tr>
            </a:tbl>
          </a:graphicData>
        </a:graphic>
      </p:graphicFrame>
      <p:pic>
        <p:nvPicPr>
          <p:cNvPr id="5" name="Content Placeholder 4">
            <a:extLst>
              <a:ext uri="{FF2B5EF4-FFF2-40B4-BE49-F238E27FC236}">
                <a16:creationId xmlns:a16="http://schemas.microsoft.com/office/drawing/2014/main" id="{895C4407-E770-AAB8-C574-9ECCC350F4D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1087" t="26882" r="32995" b="57810"/>
          <a:stretch/>
        </p:blipFill>
        <p:spPr>
          <a:xfrm>
            <a:off x="10769599" y="2171700"/>
            <a:ext cx="482601" cy="450850"/>
          </a:xfrm>
        </p:spPr>
      </p:pic>
      <p:pic>
        <p:nvPicPr>
          <p:cNvPr id="6" name="Content Placeholder 4">
            <a:extLst>
              <a:ext uri="{FF2B5EF4-FFF2-40B4-BE49-F238E27FC236}">
                <a16:creationId xmlns:a16="http://schemas.microsoft.com/office/drawing/2014/main" id="{EC5B0FAB-3064-E979-5849-C7BFD9094AC7}"/>
              </a:ext>
            </a:extLst>
          </p:cNvPr>
          <p:cNvPicPr>
            <a:picLocks noChangeAspect="1"/>
          </p:cNvPicPr>
          <p:nvPr/>
        </p:nvPicPr>
        <p:blipFill rotWithShape="1">
          <a:blip r:embed="rId2">
            <a:extLst>
              <a:ext uri="{28A0092B-C50C-407E-A947-70E740481C1C}">
                <a14:useLocalDpi xmlns:a14="http://schemas.microsoft.com/office/drawing/2010/main" val="0"/>
              </a:ext>
            </a:extLst>
          </a:blip>
          <a:srcRect l="61311" t="30440" r="36236" b="60586"/>
          <a:stretch/>
        </p:blipFill>
        <p:spPr>
          <a:xfrm>
            <a:off x="9682162" y="2305052"/>
            <a:ext cx="200025" cy="264318"/>
          </a:xfrm>
          <a:prstGeom prst="rect">
            <a:avLst/>
          </a:prstGeom>
        </p:spPr>
      </p:pic>
      <p:pic>
        <p:nvPicPr>
          <p:cNvPr id="3" name="Picture 2">
            <a:extLst>
              <a:ext uri="{FF2B5EF4-FFF2-40B4-BE49-F238E27FC236}">
                <a16:creationId xmlns:a16="http://schemas.microsoft.com/office/drawing/2014/main" id="{8CDB1C69-1D4D-F5CB-0615-C4C3EC6A88CC}"/>
              </a:ext>
            </a:extLst>
          </p:cNvPr>
          <p:cNvPicPr>
            <a:picLocks noChangeAspect="1"/>
          </p:cNvPicPr>
          <p:nvPr/>
        </p:nvPicPr>
        <p:blipFill rotWithShape="1">
          <a:blip r:embed="rId3"/>
          <a:srcRect l="55924" t="27900" r="33571" b="57658"/>
          <a:stretch/>
        </p:blipFill>
        <p:spPr>
          <a:xfrm>
            <a:off x="9838619" y="5749574"/>
            <a:ext cx="852129" cy="422861"/>
          </a:xfrm>
          <a:prstGeom prst="rect">
            <a:avLst/>
          </a:prstGeom>
        </p:spPr>
      </p:pic>
      <p:sp>
        <p:nvSpPr>
          <p:cNvPr id="7" name="TextBox 6">
            <a:extLst>
              <a:ext uri="{FF2B5EF4-FFF2-40B4-BE49-F238E27FC236}">
                <a16:creationId xmlns:a16="http://schemas.microsoft.com/office/drawing/2014/main" id="{6C774066-806D-7908-A696-F71ED889C40B}"/>
              </a:ext>
            </a:extLst>
          </p:cNvPr>
          <p:cNvSpPr txBox="1"/>
          <p:nvPr/>
        </p:nvSpPr>
        <p:spPr>
          <a:xfrm>
            <a:off x="10520362" y="5749574"/>
            <a:ext cx="1093964" cy="461665"/>
          </a:xfrm>
          <a:prstGeom prst="rect">
            <a:avLst/>
          </a:prstGeom>
          <a:noFill/>
        </p:spPr>
        <p:txBody>
          <a:bodyPr wrap="square" rtlCol="0">
            <a:spAutoFit/>
          </a:bodyPr>
          <a:lstStyle/>
          <a:p>
            <a:r>
              <a:rPr lang="en-US" sz="2400" b="1" i="0" u="none" strike="noStrike" dirty="0">
                <a:solidFill>
                  <a:srgbClr val="FF0000"/>
                </a:solidFill>
                <a:effectLst/>
                <a:latin typeface="Calibri" panose="020F0502020204030204" pitchFamily="34" charset="0"/>
              </a:rPr>
              <a:t>106.50</a:t>
            </a:r>
            <a:r>
              <a:rPr lang="en-US" sz="2400" dirty="0">
                <a:solidFill>
                  <a:srgbClr val="FF0000"/>
                </a:solidFill>
              </a:rPr>
              <a:t> </a:t>
            </a:r>
          </a:p>
        </p:txBody>
      </p:sp>
    </p:spTree>
    <p:extLst>
      <p:ext uri="{BB962C8B-B14F-4D97-AF65-F5344CB8AC3E}">
        <p14:creationId xmlns:p14="http://schemas.microsoft.com/office/powerpoint/2010/main" val="2771236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F765C-003D-6D24-589D-42E3C401B383}"/>
              </a:ext>
            </a:extLst>
          </p:cNvPr>
          <p:cNvSpPr>
            <a:spLocks noGrp="1"/>
          </p:cNvSpPr>
          <p:nvPr>
            <p:ph type="title"/>
          </p:nvPr>
        </p:nvSpPr>
        <p:spPr/>
        <p:txBody>
          <a:bodyPr/>
          <a:lstStyle/>
          <a:p>
            <a:r>
              <a:rPr lang="en-US" dirty="0"/>
              <a:t>Types of advanced tests</a:t>
            </a:r>
          </a:p>
        </p:txBody>
      </p:sp>
      <p:graphicFrame>
        <p:nvGraphicFramePr>
          <p:cNvPr id="4" name="Content Placeholder 3">
            <a:extLst>
              <a:ext uri="{FF2B5EF4-FFF2-40B4-BE49-F238E27FC236}">
                <a16:creationId xmlns:a16="http://schemas.microsoft.com/office/drawing/2014/main" id="{DF4BB4FF-F4FB-F836-F28D-DA7916365F78}"/>
              </a:ext>
            </a:extLst>
          </p:cNvPr>
          <p:cNvGraphicFramePr>
            <a:graphicFrameLocks noGrp="1"/>
          </p:cNvGraphicFramePr>
          <p:nvPr>
            <p:ph idx="1"/>
            <p:extLst>
              <p:ext uri="{D42A27DB-BD31-4B8C-83A1-F6EECF244321}">
                <p14:modId xmlns:p14="http://schemas.microsoft.com/office/powerpoint/2010/main" val="298245238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3D70FA75-33F7-3A16-24B6-248194A2C7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78793" y="168845"/>
            <a:ext cx="531853" cy="660683"/>
          </a:xfrm>
          <a:prstGeom prst="rect">
            <a:avLst/>
          </a:prstGeom>
        </p:spPr>
      </p:pic>
    </p:spTree>
    <p:extLst>
      <p:ext uri="{BB962C8B-B14F-4D97-AF65-F5344CB8AC3E}">
        <p14:creationId xmlns:p14="http://schemas.microsoft.com/office/powerpoint/2010/main" val="39221217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FB56E77E-854E-E192-BD46-17C877A4C15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3751" t="24802" r="28590" b="37239"/>
          <a:stretch/>
        </p:blipFill>
        <p:spPr>
          <a:xfrm>
            <a:off x="835379" y="203199"/>
            <a:ext cx="4899377" cy="1783645"/>
          </a:xfrm>
        </p:spPr>
      </p:pic>
      <p:pic>
        <p:nvPicPr>
          <p:cNvPr id="5" name="Content Placeholder 4">
            <a:extLst>
              <a:ext uri="{FF2B5EF4-FFF2-40B4-BE49-F238E27FC236}">
                <a16:creationId xmlns:a16="http://schemas.microsoft.com/office/drawing/2014/main" id="{30015F4B-FBCA-E993-9B1B-4AE532CCCCFA}"/>
              </a:ext>
            </a:extLst>
          </p:cNvPr>
          <p:cNvPicPr>
            <a:picLocks noChangeAspect="1"/>
          </p:cNvPicPr>
          <p:nvPr/>
        </p:nvPicPr>
        <p:blipFill rotWithShape="1">
          <a:blip r:embed="rId2">
            <a:extLst>
              <a:ext uri="{28A0092B-C50C-407E-A947-70E740481C1C}">
                <a14:useLocalDpi xmlns:a14="http://schemas.microsoft.com/office/drawing/2010/main" val="0"/>
              </a:ext>
            </a:extLst>
          </a:blip>
          <a:srcRect l="33751" t="33451" r="49589" b="47569"/>
          <a:stretch/>
        </p:blipFill>
        <p:spPr>
          <a:xfrm>
            <a:off x="835379" y="2537178"/>
            <a:ext cx="2167466" cy="891822"/>
          </a:xfrm>
          <a:prstGeom prst="rect">
            <a:avLst/>
          </a:prstGeom>
        </p:spPr>
      </p:pic>
      <p:cxnSp>
        <p:nvCxnSpPr>
          <p:cNvPr id="8" name="Straight Connector 7">
            <a:extLst>
              <a:ext uri="{FF2B5EF4-FFF2-40B4-BE49-F238E27FC236}">
                <a16:creationId xmlns:a16="http://schemas.microsoft.com/office/drawing/2014/main" id="{86284980-0B7F-5743-6524-EC6C07085824}"/>
              </a:ext>
            </a:extLst>
          </p:cNvPr>
          <p:cNvCxnSpPr>
            <a:cxnSpLocks/>
          </p:cNvCxnSpPr>
          <p:nvPr/>
        </p:nvCxnSpPr>
        <p:spPr>
          <a:xfrm>
            <a:off x="3002845" y="3028245"/>
            <a:ext cx="2856088" cy="0"/>
          </a:xfrm>
          <a:prstGeom prst="line">
            <a:avLst/>
          </a:prstGeom>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1B81A923-696D-7467-99E5-2C9177BE813F}"/>
              </a:ext>
            </a:extLst>
          </p:cNvPr>
          <p:cNvSpPr txBox="1"/>
          <p:nvPr/>
        </p:nvSpPr>
        <p:spPr>
          <a:xfrm>
            <a:off x="3431822" y="2444480"/>
            <a:ext cx="1998133" cy="1077218"/>
          </a:xfrm>
          <a:prstGeom prst="rect">
            <a:avLst/>
          </a:prstGeom>
          <a:noFill/>
        </p:spPr>
        <p:txBody>
          <a:bodyPr wrap="square" rtlCol="0">
            <a:spAutoFit/>
          </a:bodyPr>
          <a:lstStyle/>
          <a:p>
            <a:r>
              <a:rPr lang="en-US" sz="3200" b="1" dirty="0"/>
              <a:t>6 </a:t>
            </a:r>
            <a:r>
              <a:rPr lang="en-US" sz="3200" b="1" i="0" dirty="0">
                <a:solidFill>
                  <a:srgbClr val="040C28"/>
                </a:solidFill>
                <a:effectLst/>
                <a:latin typeface="Google Sans"/>
              </a:rPr>
              <a:t>× </a:t>
            </a:r>
            <a:r>
              <a:rPr lang="en-US" sz="3200" b="1" i="0" u="none" strike="noStrike" dirty="0">
                <a:solidFill>
                  <a:srgbClr val="FF0000"/>
                </a:solidFill>
                <a:effectLst/>
                <a:latin typeface="Calibri" panose="020F0502020204030204" pitchFamily="34" charset="0"/>
              </a:rPr>
              <a:t>106.50</a:t>
            </a:r>
            <a:r>
              <a:rPr lang="en-US" sz="3200" dirty="0">
                <a:solidFill>
                  <a:srgbClr val="FF0000"/>
                </a:solidFill>
              </a:rPr>
              <a:t> </a:t>
            </a:r>
          </a:p>
          <a:p>
            <a:endParaRPr lang="en-US" sz="3200" b="1" dirty="0"/>
          </a:p>
        </p:txBody>
      </p:sp>
      <p:sp>
        <p:nvSpPr>
          <p:cNvPr id="10" name="TextBox 9">
            <a:extLst>
              <a:ext uri="{FF2B5EF4-FFF2-40B4-BE49-F238E27FC236}">
                <a16:creationId xmlns:a16="http://schemas.microsoft.com/office/drawing/2014/main" id="{04D469B0-535D-4477-2A32-73C4AC024422}"/>
              </a:ext>
            </a:extLst>
          </p:cNvPr>
          <p:cNvSpPr txBox="1"/>
          <p:nvPr/>
        </p:nvSpPr>
        <p:spPr>
          <a:xfrm>
            <a:off x="3431821" y="3073402"/>
            <a:ext cx="2664179" cy="1077218"/>
          </a:xfrm>
          <a:prstGeom prst="rect">
            <a:avLst/>
          </a:prstGeom>
          <a:noFill/>
        </p:spPr>
        <p:txBody>
          <a:bodyPr wrap="square" rtlCol="0">
            <a:spAutoFit/>
          </a:bodyPr>
          <a:lstStyle/>
          <a:p>
            <a:r>
              <a:rPr lang="en-US" sz="3200" b="1" dirty="0"/>
              <a:t>8 (</a:t>
            </a:r>
            <a:r>
              <a:rPr lang="en-US" sz="3200" b="1" kern="100" dirty="0">
                <a:effectLst/>
                <a:latin typeface="Calibri" panose="020F0502020204030204" pitchFamily="34" charset="0"/>
                <a:ea typeface="Calibri" panose="020F0502020204030204" pitchFamily="34" charset="0"/>
                <a:cs typeface="Arial" panose="020B0604020202020204" pitchFamily="34" charset="0"/>
              </a:rPr>
              <a:t>8</a:t>
            </a:r>
            <a:r>
              <a:rPr lang="en-US" sz="3200" b="1" kern="100" baseline="30000" dirty="0">
                <a:effectLst/>
                <a:latin typeface="Calibri" panose="020F0502020204030204" pitchFamily="34" charset="0"/>
                <a:ea typeface="Calibri" panose="020F0502020204030204" pitchFamily="34" charset="0"/>
                <a:cs typeface="Arial" panose="020B0604020202020204" pitchFamily="34" charset="0"/>
              </a:rPr>
              <a:t>2</a:t>
            </a:r>
            <a:r>
              <a:rPr lang="en-US" sz="1800" b="1" kern="100" baseline="30000" dirty="0">
                <a:latin typeface="Calibri" panose="020F0502020204030204" pitchFamily="34" charset="0"/>
                <a:ea typeface="Calibri" panose="020F0502020204030204" pitchFamily="34" charset="0"/>
                <a:cs typeface="Arial" panose="020B0604020202020204" pitchFamily="34" charset="0"/>
              </a:rPr>
              <a:t> </a:t>
            </a:r>
            <a:r>
              <a:rPr lang="en-US" sz="3200" b="1" dirty="0"/>
              <a:t>– 1)</a:t>
            </a:r>
            <a:r>
              <a:rPr lang="en-US" sz="3200" dirty="0">
                <a:solidFill>
                  <a:srgbClr val="FF0000"/>
                </a:solidFill>
              </a:rPr>
              <a:t> </a:t>
            </a:r>
          </a:p>
          <a:p>
            <a:endParaRPr lang="en-US" sz="3200" b="1" dirty="0"/>
          </a:p>
        </p:txBody>
      </p:sp>
      <p:pic>
        <p:nvPicPr>
          <p:cNvPr id="11" name="Content Placeholder 4">
            <a:extLst>
              <a:ext uri="{FF2B5EF4-FFF2-40B4-BE49-F238E27FC236}">
                <a16:creationId xmlns:a16="http://schemas.microsoft.com/office/drawing/2014/main" id="{C02782C2-7DC6-8305-B7EF-7340BD05A770}"/>
              </a:ext>
            </a:extLst>
          </p:cNvPr>
          <p:cNvPicPr>
            <a:picLocks noChangeAspect="1"/>
          </p:cNvPicPr>
          <p:nvPr/>
        </p:nvPicPr>
        <p:blipFill rotWithShape="1">
          <a:blip r:embed="rId2">
            <a:extLst>
              <a:ext uri="{28A0092B-C50C-407E-A947-70E740481C1C}">
                <a14:useLocalDpi xmlns:a14="http://schemas.microsoft.com/office/drawing/2010/main" val="0"/>
              </a:ext>
            </a:extLst>
          </a:blip>
          <a:srcRect l="33751" t="33451" r="49589" b="47569"/>
          <a:stretch/>
        </p:blipFill>
        <p:spPr>
          <a:xfrm>
            <a:off x="835379" y="4162345"/>
            <a:ext cx="2167466" cy="891822"/>
          </a:xfrm>
          <a:prstGeom prst="rect">
            <a:avLst/>
          </a:prstGeom>
        </p:spPr>
      </p:pic>
      <p:cxnSp>
        <p:nvCxnSpPr>
          <p:cNvPr id="12" name="Straight Connector 11">
            <a:extLst>
              <a:ext uri="{FF2B5EF4-FFF2-40B4-BE49-F238E27FC236}">
                <a16:creationId xmlns:a16="http://schemas.microsoft.com/office/drawing/2014/main" id="{4BC472F9-D3F0-8F2C-7140-B9CCD794C0FB}"/>
              </a:ext>
            </a:extLst>
          </p:cNvPr>
          <p:cNvCxnSpPr>
            <a:cxnSpLocks/>
          </p:cNvCxnSpPr>
          <p:nvPr/>
        </p:nvCxnSpPr>
        <p:spPr>
          <a:xfrm>
            <a:off x="3002845" y="4653412"/>
            <a:ext cx="2856088" cy="0"/>
          </a:xfrm>
          <a:prstGeom prst="line">
            <a:avLst/>
          </a:prstGeom>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24DD6757-0568-3DBC-095E-531A88DAB4DC}"/>
              </a:ext>
            </a:extLst>
          </p:cNvPr>
          <p:cNvSpPr txBox="1"/>
          <p:nvPr/>
        </p:nvSpPr>
        <p:spPr>
          <a:xfrm>
            <a:off x="3996266" y="3986930"/>
            <a:ext cx="1174045" cy="1569660"/>
          </a:xfrm>
          <a:prstGeom prst="rect">
            <a:avLst/>
          </a:prstGeom>
          <a:noFill/>
        </p:spPr>
        <p:txBody>
          <a:bodyPr wrap="square" rtlCol="0">
            <a:spAutoFit/>
          </a:bodyPr>
          <a:lstStyle/>
          <a:p>
            <a:r>
              <a:rPr lang="en-US" sz="3200" b="1" i="0" u="none" strike="noStrike" dirty="0">
                <a:solidFill>
                  <a:srgbClr val="FF0000"/>
                </a:solidFill>
                <a:effectLst/>
                <a:latin typeface="Calibri" panose="020F0502020204030204" pitchFamily="34" charset="0"/>
              </a:rPr>
              <a:t>……….</a:t>
            </a:r>
          </a:p>
          <a:p>
            <a:r>
              <a:rPr lang="en-US" sz="3200" dirty="0">
                <a:solidFill>
                  <a:srgbClr val="FF0000"/>
                </a:solidFill>
              </a:rPr>
              <a:t> </a:t>
            </a:r>
          </a:p>
          <a:p>
            <a:endParaRPr lang="en-US" sz="3200" b="1" dirty="0"/>
          </a:p>
        </p:txBody>
      </p:sp>
      <p:sp>
        <p:nvSpPr>
          <p:cNvPr id="14" name="TextBox 13">
            <a:extLst>
              <a:ext uri="{FF2B5EF4-FFF2-40B4-BE49-F238E27FC236}">
                <a16:creationId xmlns:a16="http://schemas.microsoft.com/office/drawing/2014/main" id="{0F6282A5-AD0B-A2D7-8DE4-462D51F65CCA}"/>
              </a:ext>
            </a:extLst>
          </p:cNvPr>
          <p:cNvSpPr txBox="1"/>
          <p:nvPr/>
        </p:nvSpPr>
        <p:spPr>
          <a:xfrm>
            <a:off x="4103511" y="4695641"/>
            <a:ext cx="891823" cy="584775"/>
          </a:xfrm>
          <a:prstGeom prst="rect">
            <a:avLst/>
          </a:prstGeom>
          <a:noFill/>
        </p:spPr>
        <p:txBody>
          <a:bodyPr wrap="square" rtlCol="0">
            <a:spAutoFit/>
          </a:bodyPr>
          <a:lstStyle/>
          <a:p>
            <a:r>
              <a:rPr lang="en-US" sz="3200" b="1" i="0" u="none" strike="noStrike" dirty="0">
                <a:solidFill>
                  <a:srgbClr val="FF0000"/>
                </a:solidFill>
                <a:effectLst/>
                <a:latin typeface="Calibri" panose="020F0502020204030204" pitchFamily="34" charset="0"/>
              </a:rPr>
              <a:t>…….</a:t>
            </a:r>
            <a:r>
              <a:rPr lang="en-US" sz="3200" dirty="0"/>
              <a:t> </a:t>
            </a:r>
            <a:endParaRPr lang="en-US" sz="3200" b="1" dirty="0"/>
          </a:p>
        </p:txBody>
      </p:sp>
      <p:pic>
        <p:nvPicPr>
          <p:cNvPr id="15" name="Content Placeholder 4">
            <a:extLst>
              <a:ext uri="{FF2B5EF4-FFF2-40B4-BE49-F238E27FC236}">
                <a16:creationId xmlns:a16="http://schemas.microsoft.com/office/drawing/2014/main" id="{E72E63A0-DD61-9A70-4D9E-1C204EA3F8CC}"/>
              </a:ext>
            </a:extLst>
          </p:cNvPr>
          <p:cNvPicPr>
            <a:picLocks noChangeAspect="1"/>
          </p:cNvPicPr>
          <p:nvPr/>
        </p:nvPicPr>
        <p:blipFill rotWithShape="1">
          <a:blip r:embed="rId2">
            <a:extLst>
              <a:ext uri="{28A0092B-C50C-407E-A947-70E740481C1C}">
                <a14:useLocalDpi xmlns:a14="http://schemas.microsoft.com/office/drawing/2010/main" val="0"/>
              </a:ext>
            </a:extLst>
          </a:blip>
          <a:srcRect l="33751" t="33451" r="49589" b="47569"/>
          <a:stretch/>
        </p:blipFill>
        <p:spPr>
          <a:xfrm>
            <a:off x="835379" y="5644617"/>
            <a:ext cx="2167466" cy="891822"/>
          </a:xfrm>
          <a:prstGeom prst="rect">
            <a:avLst/>
          </a:prstGeom>
        </p:spPr>
      </p:pic>
      <p:sp>
        <p:nvSpPr>
          <p:cNvPr id="18" name="TextBox 17">
            <a:extLst>
              <a:ext uri="{FF2B5EF4-FFF2-40B4-BE49-F238E27FC236}">
                <a16:creationId xmlns:a16="http://schemas.microsoft.com/office/drawing/2014/main" id="{C0E33CD2-C306-44C6-4AC1-E0491CFD1C3A}"/>
              </a:ext>
            </a:extLst>
          </p:cNvPr>
          <p:cNvSpPr txBox="1"/>
          <p:nvPr/>
        </p:nvSpPr>
        <p:spPr>
          <a:xfrm>
            <a:off x="3002845" y="5752983"/>
            <a:ext cx="1174045" cy="584775"/>
          </a:xfrm>
          <a:prstGeom prst="rect">
            <a:avLst/>
          </a:prstGeom>
          <a:noFill/>
        </p:spPr>
        <p:txBody>
          <a:bodyPr wrap="square" rtlCol="0">
            <a:spAutoFit/>
          </a:bodyPr>
          <a:lstStyle/>
          <a:p>
            <a:r>
              <a:rPr lang="en-US" sz="3200" b="1" i="0" u="none" strike="noStrike" dirty="0">
                <a:solidFill>
                  <a:srgbClr val="000000"/>
                </a:solidFill>
                <a:effectLst/>
                <a:latin typeface="Calibri" panose="020F0502020204030204" pitchFamily="34" charset="0"/>
              </a:rPr>
              <a:t>………</a:t>
            </a:r>
            <a:endParaRPr lang="en-US" sz="4800" b="1" dirty="0"/>
          </a:p>
        </p:txBody>
      </p:sp>
      <p:pic>
        <p:nvPicPr>
          <p:cNvPr id="19" name="Content Placeholder 4">
            <a:extLst>
              <a:ext uri="{FF2B5EF4-FFF2-40B4-BE49-F238E27FC236}">
                <a16:creationId xmlns:a16="http://schemas.microsoft.com/office/drawing/2014/main" id="{8E3815EB-0FE3-520E-D001-8B38309925AB}"/>
              </a:ext>
            </a:extLst>
          </p:cNvPr>
          <p:cNvPicPr>
            <a:picLocks noChangeAspect="1"/>
          </p:cNvPicPr>
          <p:nvPr/>
        </p:nvPicPr>
        <p:blipFill rotWithShape="1">
          <a:blip r:embed="rId2">
            <a:extLst>
              <a:ext uri="{28A0092B-C50C-407E-A947-70E740481C1C}">
                <a14:useLocalDpi xmlns:a14="http://schemas.microsoft.com/office/drawing/2010/main" val="0"/>
              </a:ext>
            </a:extLst>
          </a:blip>
          <a:srcRect l="33751" t="33451" r="57225" b="47569"/>
          <a:stretch/>
        </p:blipFill>
        <p:spPr>
          <a:xfrm>
            <a:off x="8150578" y="595028"/>
            <a:ext cx="1174045" cy="891822"/>
          </a:xfrm>
          <a:prstGeom prst="rect">
            <a:avLst/>
          </a:prstGeom>
        </p:spPr>
      </p:pic>
      <p:sp>
        <p:nvSpPr>
          <p:cNvPr id="20" name="TextBox 19">
            <a:extLst>
              <a:ext uri="{FF2B5EF4-FFF2-40B4-BE49-F238E27FC236}">
                <a16:creationId xmlns:a16="http://schemas.microsoft.com/office/drawing/2014/main" id="{2F15AC58-E8F8-8A4E-16E1-2EA0EABBD552}"/>
              </a:ext>
            </a:extLst>
          </p:cNvPr>
          <p:cNvSpPr txBox="1"/>
          <p:nvPr/>
        </p:nvSpPr>
        <p:spPr>
          <a:xfrm>
            <a:off x="9700727" y="677156"/>
            <a:ext cx="1174045" cy="584775"/>
          </a:xfrm>
          <a:prstGeom prst="rect">
            <a:avLst/>
          </a:prstGeom>
          <a:noFill/>
        </p:spPr>
        <p:txBody>
          <a:bodyPr wrap="square" rtlCol="0">
            <a:spAutoFit/>
          </a:bodyPr>
          <a:lstStyle/>
          <a:p>
            <a:r>
              <a:rPr lang="en-US" sz="3200" b="1" i="0" u="none" strike="noStrike" dirty="0">
                <a:solidFill>
                  <a:srgbClr val="000000"/>
                </a:solidFill>
                <a:effectLst/>
                <a:latin typeface="Calibri" panose="020F0502020204030204" pitchFamily="34" charset="0"/>
              </a:rPr>
              <a:t>………</a:t>
            </a:r>
            <a:endParaRPr lang="en-US" sz="4800" b="1" dirty="0"/>
          </a:p>
        </p:txBody>
      </p:sp>
      <p:sp>
        <p:nvSpPr>
          <p:cNvPr id="21" name="TextBox 20">
            <a:extLst>
              <a:ext uri="{FF2B5EF4-FFF2-40B4-BE49-F238E27FC236}">
                <a16:creationId xmlns:a16="http://schemas.microsoft.com/office/drawing/2014/main" id="{CA62233F-0918-4C03-6E3E-C049C7D1CA3D}"/>
              </a:ext>
            </a:extLst>
          </p:cNvPr>
          <p:cNvSpPr txBox="1"/>
          <p:nvPr/>
        </p:nvSpPr>
        <p:spPr>
          <a:xfrm>
            <a:off x="8150578" y="1617512"/>
            <a:ext cx="3032567" cy="369332"/>
          </a:xfrm>
          <a:prstGeom prst="rect">
            <a:avLst/>
          </a:prstGeom>
          <a:noFill/>
        </p:spPr>
        <p:txBody>
          <a:bodyPr wrap="square" rtlCol="0">
            <a:spAutoFit/>
          </a:bodyPr>
          <a:lstStyle/>
          <a:p>
            <a:r>
              <a:rPr lang="en-US" dirty="0"/>
              <a:t>Weak negative relationship</a:t>
            </a:r>
          </a:p>
        </p:txBody>
      </p:sp>
      <p:cxnSp>
        <p:nvCxnSpPr>
          <p:cNvPr id="22" name="Straight Connector 21">
            <a:extLst>
              <a:ext uri="{FF2B5EF4-FFF2-40B4-BE49-F238E27FC236}">
                <a16:creationId xmlns:a16="http://schemas.microsoft.com/office/drawing/2014/main" id="{7B3A67B3-4820-AD06-F097-7E722FCCE357}"/>
              </a:ext>
            </a:extLst>
          </p:cNvPr>
          <p:cNvCxnSpPr/>
          <p:nvPr/>
        </p:nvCxnSpPr>
        <p:spPr>
          <a:xfrm>
            <a:off x="0" y="1986844"/>
            <a:ext cx="6448425" cy="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9647EE0F-62EE-D7AC-27DE-44E6DFE58B12}"/>
              </a:ext>
            </a:extLst>
          </p:cNvPr>
          <p:cNvCxnSpPr/>
          <p:nvPr/>
        </p:nvCxnSpPr>
        <p:spPr>
          <a:xfrm>
            <a:off x="0" y="3986930"/>
            <a:ext cx="6448425"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92A96E23-1953-89E8-4BE3-2AB60E6E8ADF}"/>
              </a:ext>
            </a:extLst>
          </p:cNvPr>
          <p:cNvCxnSpPr/>
          <p:nvPr/>
        </p:nvCxnSpPr>
        <p:spPr>
          <a:xfrm>
            <a:off x="0" y="5644617"/>
            <a:ext cx="6448425" cy="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B62A13F8-4C8A-9631-17F2-2324D1A03211}"/>
              </a:ext>
            </a:extLst>
          </p:cNvPr>
          <p:cNvCxnSpPr/>
          <p:nvPr/>
        </p:nvCxnSpPr>
        <p:spPr>
          <a:xfrm>
            <a:off x="6716889" y="0"/>
            <a:ext cx="146755" cy="6987822"/>
          </a:xfrm>
          <a:prstGeom prst="line">
            <a:avLst/>
          </a:prstGeom>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5A8DE738-8333-12CB-D9A0-BE745496291C}"/>
              </a:ext>
            </a:extLst>
          </p:cNvPr>
          <p:cNvSpPr txBox="1"/>
          <p:nvPr/>
        </p:nvSpPr>
        <p:spPr>
          <a:xfrm>
            <a:off x="-22577" y="2778266"/>
            <a:ext cx="971550" cy="461665"/>
          </a:xfrm>
          <a:prstGeom prst="rect">
            <a:avLst/>
          </a:prstGeom>
          <a:noFill/>
        </p:spPr>
        <p:txBody>
          <a:bodyPr wrap="square" rtlCol="0">
            <a:spAutoFit/>
          </a:bodyPr>
          <a:lstStyle/>
          <a:p>
            <a:r>
              <a:rPr lang="en-US" sz="2400" b="1" dirty="0"/>
              <a:t>Step 1</a:t>
            </a:r>
          </a:p>
        </p:txBody>
      </p:sp>
      <p:sp>
        <p:nvSpPr>
          <p:cNvPr id="28" name="TextBox 27">
            <a:extLst>
              <a:ext uri="{FF2B5EF4-FFF2-40B4-BE49-F238E27FC236}">
                <a16:creationId xmlns:a16="http://schemas.microsoft.com/office/drawing/2014/main" id="{55FC2CF8-D500-15B3-68BC-B4C14C9123FF}"/>
              </a:ext>
            </a:extLst>
          </p:cNvPr>
          <p:cNvSpPr txBox="1"/>
          <p:nvPr/>
        </p:nvSpPr>
        <p:spPr>
          <a:xfrm>
            <a:off x="0" y="4463053"/>
            <a:ext cx="971550" cy="461665"/>
          </a:xfrm>
          <a:prstGeom prst="rect">
            <a:avLst/>
          </a:prstGeom>
          <a:noFill/>
        </p:spPr>
        <p:txBody>
          <a:bodyPr wrap="square" rtlCol="0">
            <a:spAutoFit/>
          </a:bodyPr>
          <a:lstStyle/>
          <a:p>
            <a:r>
              <a:rPr lang="en-US" sz="2400" b="1" dirty="0"/>
              <a:t>Step 2</a:t>
            </a:r>
          </a:p>
        </p:txBody>
      </p:sp>
      <p:sp>
        <p:nvSpPr>
          <p:cNvPr id="29" name="TextBox 28">
            <a:extLst>
              <a:ext uri="{FF2B5EF4-FFF2-40B4-BE49-F238E27FC236}">
                <a16:creationId xmlns:a16="http://schemas.microsoft.com/office/drawing/2014/main" id="{D774A91F-20E5-BE8E-D7D7-03DEE3AFF6E4}"/>
              </a:ext>
            </a:extLst>
          </p:cNvPr>
          <p:cNvSpPr txBox="1"/>
          <p:nvPr/>
        </p:nvSpPr>
        <p:spPr>
          <a:xfrm>
            <a:off x="-22577" y="5961572"/>
            <a:ext cx="971550" cy="461665"/>
          </a:xfrm>
          <a:prstGeom prst="rect">
            <a:avLst/>
          </a:prstGeom>
          <a:noFill/>
        </p:spPr>
        <p:txBody>
          <a:bodyPr wrap="square" rtlCol="0">
            <a:spAutoFit/>
          </a:bodyPr>
          <a:lstStyle/>
          <a:p>
            <a:r>
              <a:rPr lang="en-US" sz="2400" b="1" dirty="0"/>
              <a:t>Step 3</a:t>
            </a:r>
          </a:p>
        </p:txBody>
      </p:sp>
      <p:sp>
        <p:nvSpPr>
          <p:cNvPr id="30" name="TextBox 29">
            <a:extLst>
              <a:ext uri="{FF2B5EF4-FFF2-40B4-BE49-F238E27FC236}">
                <a16:creationId xmlns:a16="http://schemas.microsoft.com/office/drawing/2014/main" id="{202ABBB5-E146-DF9C-5BE4-179F75DFC9FC}"/>
              </a:ext>
            </a:extLst>
          </p:cNvPr>
          <p:cNvSpPr txBox="1"/>
          <p:nvPr/>
        </p:nvSpPr>
        <p:spPr>
          <a:xfrm>
            <a:off x="6919031" y="945349"/>
            <a:ext cx="971550" cy="461665"/>
          </a:xfrm>
          <a:prstGeom prst="rect">
            <a:avLst/>
          </a:prstGeom>
          <a:noFill/>
        </p:spPr>
        <p:txBody>
          <a:bodyPr wrap="square" rtlCol="0">
            <a:spAutoFit/>
          </a:bodyPr>
          <a:lstStyle/>
          <a:p>
            <a:r>
              <a:rPr lang="en-US" sz="2400" b="1" dirty="0"/>
              <a:t>Step 4</a:t>
            </a:r>
          </a:p>
        </p:txBody>
      </p:sp>
    </p:spTree>
    <p:extLst>
      <p:ext uri="{BB962C8B-B14F-4D97-AF65-F5344CB8AC3E}">
        <p14:creationId xmlns:p14="http://schemas.microsoft.com/office/powerpoint/2010/main" val="26083977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FB56E77E-854E-E192-BD46-17C877A4C15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3751" t="24802" r="28590" b="37239"/>
          <a:stretch/>
        </p:blipFill>
        <p:spPr>
          <a:xfrm>
            <a:off x="835379" y="203199"/>
            <a:ext cx="4899377" cy="1783645"/>
          </a:xfrm>
        </p:spPr>
      </p:pic>
      <p:pic>
        <p:nvPicPr>
          <p:cNvPr id="5" name="Content Placeholder 4">
            <a:extLst>
              <a:ext uri="{FF2B5EF4-FFF2-40B4-BE49-F238E27FC236}">
                <a16:creationId xmlns:a16="http://schemas.microsoft.com/office/drawing/2014/main" id="{30015F4B-FBCA-E993-9B1B-4AE532CCCCFA}"/>
              </a:ext>
            </a:extLst>
          </p:cNvPr>
          <p:cNvPicPr>
            <a:picLocks noChangeAspect="1"/>
          </p:cNvPicPr>
          <p:nvPr/>
        </p:nvPicPr>
        <p:blipFill rotWithShape="1">
          <a:blip r:embed="rId2">
            <a:extLst>
              <a:ext uri="{28A0092B-C50C-407E-A947-70E740481C1C}">
                <a14:useLocalDpi xmlns:a14="http://schemas.microsoft.com/office/drawing/2010/main" val="0"/>
              </a:ext>
            </a:extLst>
          </a:blip>
          <a:srcRect l="33751" t="33451" r="49589" b="47569"/>
          <a:stretch/>
        </p:blipFill>
        <p:spPr>
          <a:xfrm>
            <a:off x="835379" y="2537178"/>
            <a:ext cx="2167466" cy="891822"/>
          </a:xfrm>
          <a:prstGeom prst="rect">
            <a:avLst/>
          </a:prstGeom>
        </p:spPr>
      </p:pic>
      <p:cxnSp>
        <p:nvCxnSpPr>
          <p:cNvPr id="8" name="Straight Connector 7">
            <a:extLst>
              <a:ext uri="{FF2B5EF4-FFF2-40B4-BE49-F238E27FC236}">
                <a16:creationId xmlns:a16="http://schemas.microsoft.com/office/drawing/2014/main" id="{86284980-0B7F-5743-6524-EC6C07085824}"/>
              </a:ext>
            </a:extLst>
          </p:cNvPr>
          <p:cNvCxnSpPr>
            <a:cxnSpLocks/>
          </p:cNvCxnSpPr>
          <p:nvPr/>
        </p:nvCxnSpPr>
        <p:spPr>
          <a:xfrm>
            <a:off x="3002845" y="3028245"/>
            <a:ext cx="2856088" cy="0"/>
          </a:xfrm>
          <a:prstGeom prst="line">
            <a:avLst/>
          </a:prstGeom>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1B81A923-696D-7467-99E5-2C9177BE813F}"/>
              </a:ext>
            </a:extLst>
          </p:cNvPr>
          <p:cNvSpPr txBox="1"/>
          <p:nvPr/>
        </p:nvSpPr>
        <p:spPr>
          <a:xfrm>
            <a:off x="3431822" y="2444480"/>
            <a:ext cx="1998133" cy="1077218"/>
          </a:xfrm>
          <a:prstGeom prst="rect">
            <a:avLst/>
          </a:prstGeom>
          <a:noFill/>
        </p:spPr>
        <p:txBody>
          <a:bodyPr wrap="square" rtlCol="0">
            <a:spAutoFit/>
          </a:bodyPr>
          <a:lstStyle/>
          <a:p>
            <a:r>
              <a:rPr lang="en-US" sz="3200" b="1" dirty="0"/>
              <a:t>6 </a:t>
            </a:r>
            <a:r>
              <a:rPr lang="en-US" sz="3200" b="1" i="0" dirty="0">
                <a:solidFill>
                  <a:srgbClr val="040C28"/>
                </a:solidFill>
                <a:effectLst/>
                <a:latin typeface="Google Sans"/>
              </a:rPr>
              <a:t>× </a:t>
            </a:r>
            <a:r>
              <a:rPr lang="en-US" sz="3200" b="1" i="0" u="none" strike="noStrike" dirty="0">
                <a:solidFill>
                  <a:srgbClr val="FF0000"/>
                </a:solidFill>
                <a:effectLst/>
                <a:latin typeface="Calibri" panose="020F0502020204030204" pitchFamily="34" charset="0"/>
              </a:rPr>
              <a:t>106.50</a:t>
            </a:r>
            <a:r>
              <a:rPr lang="en-US" sz="3200" dirty="0">
                <a:solidFill>
                  <a:srgbClr val="FF0000"/>
                </a:solidFill>
              </a:rPr>
              <a:t> </a:t>
            </a:r>
          </a:p>
          <a:p>
            <a:endParaRPr lang="en-US" sz="3200" b="1" dirty="0"/>
          </a:p>
        </p:txBody>
      </p:sp>
      <p:sp>
        <p:nvSpPr>
          <p:cNvPr id="10" name="TextBox 9">
            <a:extLst>
              <a:ext uri="{FF2B5EF4-FFF2-40B4-BE49-F238E27FC236}">
                <a16:creationId xmlns:a16="http://schemas.microsoft.com/office/drawing/2014/main" id="{04D469B0-535D-4477-2A32-73C4AC024422}"/>
              </a:ext>
            </a:extLst>
          </p:cNvPr>
          <p:cNvSpPr txBox="1"/>
          <p:nvPr/>
        </p:nvSpPr>
        <p:spPr>
          <a:xfrm>
            <a:off x="3431821" y="3073402"/>
            <a:ext cx="2664179" cy="1077218"/>
          </a:xfrm>
          <a:prstGeom prst="rect">
            <a:avLst/>
          </a:prstGeom>
          <a:noFill/>
        </p:spPr>
        <p:txBody>
          <a:bodyPr wrap="square" rtlCol="0">
            <a:spAutoFit/>
          </a:bodyPr>
          <a:lstStyle/>
          <a:p>
            <a:r>
              <a:rPr lang="en-US" sz="3200" b="1" dirty="0"/>
              <a:t>8 (</a:t>
            </a:r>
            <a:r>
              <a:rPr lang="en-US" sz="3200" b="1" kern="100" dirty="0">
                <a:effectLst/>
                <a:latin typeface="Calibri" panose="020F0502020204030204" pitchFamily="34" charset="0"/>
                <a:ea typeface="Calibri" panose="020F0502020204030204" pitchFamily="34" charset="0"/>
                <a:cs typeface="Arial" panose="020B0604020202020204" pitchFamily="34" charset="0"/>
              </a:rPr>
              <a:t>8</a:t>
            </a:r>
            <a:r>
              <a:rPr lang="en-US" sz="3200" b="1" kern="100" baseline="30000" dirty="0">
                <a:effectLst/>
                <a:latin typeface="Calibri" panose="020F0502020204030204" pitchFamily="34" charset="0"/>
                <a:ea typeface="Calibri" panose="020F0502020204030204" pitchFamily="34" charset="0"/>
                <a:cs typeface="Arial" panose="020B0604020202020204" pitchFamily="34" charset="0"/>
              </a:rPr>
              <a:t>2</a:t>
            </a:r>
            <a:r>
              <a:rPr lang="en-US" sz="1800" b="1" kern="100" baseline="30000" dirty="0">
                <a:latin typeface="Calibri" panose="020F0502020204030204" pitchFamily="34" charset="0"/>
                <a:ea typeface="Calibri" panose="020F0502020204030204" pitchFamily="34" charset="0"/>
                <a:cs typeface="Arial" panose="020B0604020202020204" pitchFamily="34" charset="0"/>
              </a:rPr>
              <a:t> </a:t>
            </a:r>
            <a:r>
              <a:rPr lang="en-US" sz="3200" b="1" dirty="0"/>
              <a:t>– 1)</a:t>
            </a:r>
            <a:r>
              <a:rPr lang="en-US" sz="3200" dirty="0">
                <a:solidFill>
                  <a:srgbClr val="FF0000"/>
                </a:solidFill>
              </a:rPr>
              <a:t> </a:t>
            </a:r>
          </a:p>
          <a:p>
            <a:endParaRPr lang="en-US" sz="3200" b="1" dirty="0"/>
          </a:p>
        </p:txBody>
      </p:sp>
      <p:pic>
        <p:nvPicPr>
          <p:cNvPr id="11" name="Content Placeholder 4">
            <a:extLst>
              <a:ext uri="{FF2B5EF4-FFF2-40B4-BE49-F238E27FC236}">
                <a16:creationId xmlns:a16="http://schemas.microsoft.com/office/drawing/2014/main" id="{C02782C2-7DC6-8305-B7EF-7340BD05A770}"/>
              </a:ext>
            </a:extLst>
          </p:cNvPr>
          <p:cNvPicPr>
            <a:picLocks noChangeAspect="1"/>
          </p:cNvPicPr>
          <p:nvPr/>
        </p:nvPicPr>
        <p:blipFill rotWithShape="1">
          <a:blip r:embed="rId2">
            <a:extLst>
              <a:ext uri="{28A0092B-C50C-407E-A947-70E740481C1C}">
                <a14:useLocalDpi xmlns:a14="http://schemas.microsoft.com/office/drawing/2010/main" val="0"/>
              </a:ext>
            </a:extLst>
          </a:blip>
          <a:srcRect l="33751" t="33451" r="49589" b="47569"/>
          <a:stretch/>
        </p:blipFill>
        <p:spPr>
          <a:xfrm>
            <a:off x="835379" y="4162345"/>
            <a:ext cx="2167466" cy="891822"/>
          </a:xfrm>
          <a:prstGeom prst="rect">
            <a:avLst/>
          </a:prstGeom>
        </p:spPr>
      </p:pic>
      <p:cxnSp>
        <p:nvCxnSpPr>
          <p:cNvPr id="12" name="Straight Connector 11">
            <a:extLst>
              <a:ext uri="{FF2B5EF4-FFF2-40B4-BE49-F238E27FC236}">
                <a16:creationId xmlns:a16="http://schemas.microsoft.com/office/drawing/2014/main" id="{4BC472F9-D3F0-8F2C-7140-B9CCD794C0FB}"/>
              </a:ext>
            </a:extLst>
          </p:cNvPr>
          <p:cNvCxnSpPr>
            <a:cxnSpLocks/>
          </p:cNvCxnSpPr>
          <p:nvPr/>
        </p:nvCxnSpPr>
        <p:spPr>
          <a:xfrm>
            <a:off x="3002845" y="4653412"/>
            <a:ext cx="2856088" cy="0"/>
          </a:xfrm>
          <a:prstGeom prst="line">
            <a:avLst/>
          </a:prstGeom>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24DD6757-0568-3DBC-095E-531A88DAB4DC}"/>
              </a:ext>
            </a:extLst>
          </p:cNvPr>
          <p:cNvSpPr txBox="1"/>
          <p:nvPr/>
        </p:nvSpPr>
        <p:spPr>
          <a:xfrm>
            <a:off x="3996266" y="3986930"/>
            <a:ext cx="1174045" cy="1569660"/>
          </a:xfrm>
          <a:prstGeom prst="rect">
            <a:avLst/>
          </a:prstGeom>
          <a:noFill/>
        </p:spPr>
        <p:txBody>
          <a:bodyPr wrap="square" rtlCol="0">
            <a:spAutoFit/>
          </a:bodyPr>
          <a:lstStyle/>
          <a:p>
            <a:r>
              <a:rPr lang="en-US" sz="3200" b="1" i="0" u="none" strike="noStrike" dirty="0">
                <a:solidFill>
                  <a:srgbClr val="FF0000"/>
                </a:solidFill>
                <a:effectLst/>
                <a:latin typeface="Calibri" panose="020F0502020204030204" pitchFamily="34" charset="0"/>
              </a:rPr>
              <a:t>639</a:t>
            </a:r>
          </a:p>
          <a:p>
            <a:r>
              <a:rPr lang="en-US" sz="3200" dirty="0">
                <a:solidFill>
                  <a:srgbClr val="FF0000"/>
                </a:solidFill>
              </a:rPr>
              <a:t> </a:t>
            </a:r>
          </a:p>
          <a:p>
            <a:endParaRPr lang="en-US" sz="3200" b="1" dirty="0"/>
          </a:p>
        </p:txBody>
      </p:sp>
      <p:sp>
        <p:nvSpPr>
          <p:cNvPr id="14" name="TextBox 13">
            <a:extLst>
              <a:ext uri="{FF2B5EF4-FFF2-40B4-BE49-F238E27FC236}">
                <a16:creationId xmlns:a16="http://schemas.microsoft.com/office/drawing/2014/main" id="{0F6282A5-AD0B-A2D7-8DE4-462D51F65CCA}"/>
              </a:ext>
            </a:extLst>
          </p:cNvPr>
          <p:cNvSpPr txBox="1"/>
          <p:nvPr/>
        </p:nvSpPr>
        <p:spPr>
          <a:xfrm>
            <a:off x="3984976" y="4697559"/>
            <a:ext cx="891823" cy="584775"/>
          </a:xfrm>
          <a:prstGeom prst="rect">
            <a:avLst/>
          </a:prstGeom>
          <a:noFill/>
        </p:spPr>
        <p:txBody>
          <a:bodyPr wrap="square" rtlCol="0">
            <a:spAutoFit/>
          </a:bodyPr>
          <a:lstStyle/>
          <a:p>
            <a:r>
              <a:rPr lang="en-US" sz="3200" b="1" i="0" u="none" strike="noStrike" dirty="0">
                <a:solidFill>
                  <a:srgbClr val="FF0000"/>
                </a:solidFill>
                <a:effectLst/>
                <a:latin typeface="Calibri" panose="020F0502020204030204" pitchFamily="34" charset="0"/>
              </a:rPr>
              <a:t>504</a:t>
            </a:r>
            <a:r>
              <a:rPr lang="en-US" sz="3200" dirty="0"/>
              <a:t> </a:t>
            </a:r>
            <a:endParaRPr lang="en-US" sz="3200" b="1" dirty="0"/>
          </a:p>
        </p:txBody>
      </p:sp>
      <p:pic>
        <p:nvPicPr>
          <p:cNvPr id="15" name="Content Placeholder 4">
            <a:extLst>
              <a:ext uri="{FF2B5EF4-FFF2-40B4-BE49-F238E27FC236}">
                <a16:creationId xmlns:a16="http://schemas.microsoft.com/office/drawing/2014/main" id="{E72E63A0-DD61-9A70-4D9E-1C204EA3F8CC}"/>
              </a:ext>
            </a:extLst>
          </p:cNvPr>
          <p:cNvPicPr>
            <a:picLocks noChangeAspect="1"/>
          </p:cNvPicPr>
          <p:nvPr/>
        </p:nvPicPr>
        <p:blipFill rotWithShape="1">
          <a:blip r:embed="rId2">
            <a:extLst>
              <a:ext uri="{28A0092B-C50C-407E-A947-70E740481C1C}">
                <a14:useLocalDpi xmlns:a14="http://schemas.microsoft.com/office/drawing/2010/main" val="0"/>
              </a:ext>
            </a:extLst>
          </a:blip>
          <a:srcRect l="33751" t="33451" r="49589" b="47569"/>
          <a:stretch/>
        </p:blipFill>
        <p:spPr>
          <a:xfrm>
            <a:off x="835379" y="5644617"/>
            <a:ext cx="2167466" cy="891822"/>
          </a:xfrm>
          <a:prstGeom prst="rect">
            <a:avLst/>
          </a:prstGeom>
        </p:spPr>
      </p:pic>
      <p:sp>
        <p:nvSpPr>
          <p:cNvPr id="18" name="TextBox 17">
            <a:extLst>
              <a:ext uri="{FF2B5EF4-FFF2-40B4-BE49-F238E27FC236}">
                <a16:creationId xmlns:a16="http://schemas.microsoft.com/office/drawing/2014/main" id="{C0E33CD2-C306-44C6-4AC1-E0491CFD1C3A}"/>
              </a:ext>
            </a:extLst>
          </p:cNvPr>
          <p:cNvSpPr txBox="1"/>
          <p:nvPr/>
        </p:nvSpPr>
        <p:spPr>
          <a:xfrm>
            <a:off x="3002845" y="5589017"/>
            <a:ext cx="1174045" cy="830997"/>
          </a:xfrm>
          <a:prstGeom prst="rect">
            <a:avLst/>
          </a:prstGeom>
          <a:noFill/>
        </p:spPr>
        <p:txBody>
          <a:bodyPr wrap="square" rtlCol="0">
            <a:spAutoFit/>
          </a:bodyPr>
          <a:lstStyle/>
          <a:p>
            <a:r>
              <a:rPr lang="en-US" sz="3200" b="1" i="0" u="none" strike="noStrike" dirty="0">
                <a:solidFill>
                  <a:srgbClr val="000000"/>
                </a:solidFill>
                <a:effectLst/>
                <a:latin typeface="Calibri" panose="020F0502020204030204" pitchFamily="34" charset="0"/>
              </a:rPr>
              <a:t>1.27</a:t>
            </a:r>
            <a:r>
              <a:rPr lang="en-US" sz="4800" b="1" dirty="0"/>
              <a:t>  </a:t>
            </a:r>
          </a:p>
        </p:txBody>
      </p:sp>
      <p:pic>
        <p:nvPicPr>
          <p:cNvPr id="19" name="Content Placeholder 4">
            <a:extLst>
              <a:ext uri="{FF2B5EF4-FFF2-40B4-BE49-F238E27FC236}">
                <a16:creationId xmlns:a16="http://schemas.microsoft.com/office/drawing/2014/main" id="{8E3815EB-0FE3-520E-D001-8B38309925AB}"/>
              </a:ext>
            </a:extLst>
          </p:cNvPr>
          <p:cNvPicPr>
            <a:picLocks noChangeAspect="1"/>
          </p:cNvPicPr>
          <p:nvPr/>
        </p:nvPicPr>
        <p:blipFill rotWithShape="1">
          <a:blip r:embed="rId2">
            <a:extLst>
              <a:ext uri="{28A0092B-C50C-407E-A947-70E740481C1C}">
                <a14:useLocalDpi xmlns:a14="http://schemas.microsoft.com/office/drawing/2010/main" val="0"/>
              </a:ext>
            </a:extLst>
          </a:blip>
          <a:srcRect l="33751" t="33451" r="57225" b="47569"/>
          <a:stretch/>
        </p:blipFill>
        <p:spPr>
          <a:xfrm>
            <a:off x="8150578" y="595028"/>
            <a:ext cx="1174045" cy="891822"/>
          </a:xfrm>
          <a:prstGeom prst="rect">
            <a:avLst/>
          </a:prstGeom>
        </p:spPr>
      </p:pic>
      <p:sp>
        <p:nvSpPr>
          <p:cNvPr id="20" name="TextBox 19">
            <a:extLst>
              <a:ext uri="{FF2B5EF4-FFF2-40B4-BE49-F238E27FC236}">
                <a16:creationId xmlns:a16="http://schemas.microsoft.com/office/drawing/2014/main" id="{2F15AC58-E8F8-8A4E-16E1-2EA0EABBD552}"/>
              </a:ext>
            </a:extLst>
          </p:cNvPr>
          <p:cNvSpPr txBox="1"/>
          <p:nvPr/>
        </p:nvSpPr>
        <p:spPr>
          <a:xfrm>
            <a:off x="9731021" y="576017"/>
            <a:ext cx="1174045" cy="830997"/>
          </a:xfrm>
          <a:prstGeom prst="rect">
            <a:avLst/>
          </a:prstGeom>
          <a:noFill/>
        </p:spPr>
        <p:txBody>
          <a:bodyPr wrap="square" rtlCol="0">
            <a:spAutoFit/>
          </a:bodyPr>
          <a:lstStyle/>
          <a:p>
            <a:r>
              <a:rPr lang="en-US" sz="3200" b="1" i="0" u="none" strike="noStrike" dirty="0">
                <a:solidFill>
                  <a:srgbClr val="000000"/>
                </a:solidFill>
                <a:effectLst/>
                <a:latin typeface="Calibri" panose="020F0502020204030204" pitchFamily="34" charset="0"/>
              </a:rPr>
              <a:t>- .27</a:t>
            </a:r>
            <a:r>
              <a:rPr lang="en-US" sz="4800" b="1" dirty="0"/>
              <a:t>  </a:t>
            </a:r>
          </a:p>
        </p:txBody>
      </p:sp>
      <p:sp>
        <p:nvSpPr>
          <p:cNvPr id="21" name="TextBox 20">
            <a:extLst>
              <a:ext uri="{FF2B5EF4-FFF2-40B4-BE49-F238E27FC236}">
                <a16:creationId xmlns:a16="http://schemas.microsoft.com/office/drawing/2014/main" id="{CA62233F-0918-4C03-6E3E-C049C7D1CA3D}"/>
              </a:ext>
            </a:extLst>
          </p:cNvPr>
          <p:cNvSpPr txBox="1"/>
          <p:nvPr/>
        </p:nvSpPr>
        <p:spPr>
          <a:xfrm>
            <a:off x="8150578" y="1617512"/>
            <a:ext cx="3032567" cy="369332"/>
          </a:xfrm>
          <a:prstGeom prst="rect">
            <a:avLst/>
          </a:prstGeom>
          <a:noFill/>
        </p:spPr>
        <p:txBody>
          <a:bodyPr wrap="square" rtlCol="0">
            <a:spAutoFit/>
          </a:bodyPr>
          <a:lstStyle/>
          <a:p>
            <a:r>
              <a:rPr lang="en-US" dirty="0"/>
              <a:t>Weak negative relationship</a:t>
            </a:r>
          </a:p>
        </p:txBody>
      </p:sp>
      <p:cxnSp>
        <p:nvCxnSpPr>
          <p:cNvPr id="22" name="Straight Connector 21">
            <a:extLst>
              <a:ext uri="{FF2B5EF4-FFF2-40B4-BE49-F238E27FC236}">
                <a16:creationId xmlns:a16="http://schemas.microsoft.com/office/drawing/2014/main" id="{7B3A67B3-4820-AD06-F097-7E722FCCE357}"/>
              </a:ext>
            </a:extLst>
          </p:cNvPr>
          <p:cNvCxnSpPr/>
          <p:nvPr/>
        </p:nvCxnSpPr>
        <p:spPr>
          <a:xfrm>
            <a:off x="0" y="1986844"/>
            <a:ext cx="6448425" cy="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9647EE0F-62EE-D7AC-27DE-44E6DFE58B12}"/>
              </a:ext>
            </a:extLst>
          </p:cNvPr>
          <p:cNvCxnSpPr/>
          <p:nvPr/>
        </p:nvCxnSpPr>
        <p:spPr>
          <a:xfrm>
            <a:off x="0" y="3986930"/>
            <a:ext cx="6448425"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92A96E23-1953-89E8-4BE3-2AB60E6E8ADF}"/>
              </a:ext>
            </a:extLst>
          </p:cNvPr>
          <p:cNvCxnSpPr/>
          <p:nvPr/>
        </p:nvCxnSpPr>
        <p:spPr>
          <a:xfrm>
            <a:off x="0" y="5644617"/>
            <a:ext cx="6448425" cy="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B62A13F8-4C8A-9631-17F2-2324D1A03211}"/>
              </a:ext>
            </a:extLst>
          </p:cNvPr>
          <p:cNvCxnSpPr/>
          <p:nvPr/>
        </p:nvCxnSpPr>
        <p:spPr>
          <a:xfrm>
            <a:off x="6716889" y="0"/>
            <a:ext cx="146755" cy="6987822"/>
          </a:xfrm>
          <a:prstGeom prst="line">
            <a:avLst/>
          </a:prstGeom>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5A8DE738-8333-12CB-D9A0-BE745496291C}"/>
              </a:ext>
            </a:extLst>
          </p:cNvPr>
          <p:cNvSpPr txBox="1"/>
          <p:nvPr/>
        </p:nvSpPr>
        <p:spPr>
          <a:xfrm>
            <a:off x="-22577" y="2778266"/>
            <a:ext cx="971550" cy="461665"/>
          </a:xfrm>
          <a:prstGeom prst="rect">
            <a:avLst/>
          </a:prstGeom>
          <a:noFill/>
        </p:spPr>
        <p:txBody>
          <a:bodyPr wrap="square" rtlCol="0">
            <a:spAutoFit/>
          </a:bodyPr>
          <a:lstStyle/>
          <a:p>
            <a:r>
              <a:rPr lang="en-US" sz="2400" b="1" dirty="0"/>
              <a:t>Step 1</a:t>
            </a:r>
          </a:p>
        </p:txBody>
      </p:sp>
      <p:sp>
        <p:nvSpPr>
          <p:cNvPr id="28" name="TextBox 27">
            <a:extLst>
              <a:ext uri="{FF2B5EF4-FFF2-40B4-BE49-F238E27FC236}">
                <a16:creationId xmlns:a16="http://schemas.microsoft.com/office/drawing/2014/main" id="{55FC2CF8-D500-15B3-68BC-B4C14C9123FF}"/>
              </a:ext>
            </a:extLst>
          </p:cNvPr>
          <p:cNvSpPr txBox="1"/>
          <p:nvPr/>
        </p:nvSpPr>
        <p:spPr>
          <a:xfrm>
            <a:off x="0" y="4463053"/>
            <a:ext cx="971550" cy="461665"/>
          </a:xfrm>
          <a:prstGeom prst="rect">
            <a:avLst/>
          </a:prstGeom>
          <a:noFill/>
        </p:spPr>
        <p:txBody>
          <a:bodyPr wrap="square" rtlCol="0">
            <a:spAutoFit/>
          </a:bodyPr>
          <a:lstStyle/>
          <a:p>
            <a:r>
              <a:rPr lang="en-US" sz="2400" b="1" dirty="0"/>
              <a:t>Step 2</a:t>
            </a:r>
          </a:p>
        </p:txBody>
      </p:sp>
      <p:sp>
        <p:nvSpPr>
          <p:cNvPr id="29" name="TextBox 28">
            <a:extLst>
              <a:ext uri="{FF2B5EF4-FFF2-40B4-BE49-F238E27FC236}">
                <a16:creationId xmlns:a16="http://schemas.microsoft.com/office/drawing/2014/main" id="{D774A91F-20E5-BE8E-D7D7-03DEE3AFF6E4}"/>
              </a:ext>
            </a:extLst>
          </p:cNvPr>
          <p:cNvSpPr txBox="1"/>
          <p:nvPr/>
        </p:nvSpPr>
        <p:spPr>
          <a:xfrm>
            <a:off x="-22577" y="5961572"/>
            <a:ext cx="971550" cy="461665"/>
          </a:xfrm>
          <a:prstGeom prst="rect">
            <a:avLst/>
          </a:prstGeom>
          <a:noFill/>
        </p:spPr>
        <p:txBody>
          <a:bodyPr wrap="square" rtlCol="0">
            <a:spAutoFit/>
          </a:bodyPr>
          <a:lstStyle/>
          <a:p>
            <a:r>
              <a:rPr lang="en-US" sz="2400" b="1" dirty="0"/>
              <a:t>Step 3</a:t>
            </a:r>
          </a:p>
        </p:txBody>
      </p:sp>
      <p:sp>
        <p:nvSpPr>
          <p:cNvPr id="30" name="TextBox 29">
            <a:extLst>
              <a:ext uri="{FF2B5EF4-FFF2-40B4-BE49-F238E27FC236}">
                <a16:creationId xmlns:a16="http://schemas.microsoft.com/office/drawing/2014/main" id="{202ABBB5-E146-DF9C-5BE4-179F75DFC9FC}"/>
              </a:ext>
            </a:extLst>
          </p:cNvPr>
          <p:cNvSpPr txBox="1"/>
          <p:nvPr/>
        </p:nvSpPr>
        <p:spPr>
          <a:xfrm>
            <a:off x="6919031" y="945349"/>
            <a:ext cx="971550" cy="461665"/>
          </a:xfrm>
          <a:prstGeom prst="rect">
            <a:avLst/>
          </a:prstGeom>
          <a:noFill/>
        </p:spPr>
        <p:txBody>
          <a:bodyPr wrap="square" rtlCol="0">
            <a:spAutoFit/>
          </a:bodyPr>
          <a:lstStyle/>
          <a:p>
            <a:r>
              <a:rPr lang="en-US" sz="2400" b="1" dirty="0"/>
              <a:t>Step 4</a:t>
            </a:r>
          </a:p>
        </p:txBody>
      </p:sp>
    </p:spTree>
    <p:extLst>
      <p:ext uri="{BB962C8B-B14F-4D97-AF65-F5344CB8AC3E}">
        <p14:creationId xmlns:p14="http://schemas.microsoft.com/office/powerpoint/2010/main" val="38875537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6C107-1E77-B657-573E-6EBF9612FD07}"/>
              </a:ext>
            </a:extLst>
          </p:cNvPr>
          <p:cNvSpPr>
            <a:spLocks noGrp="1"/>
          </p:cNvSpPr>
          <p:nvPr>
            <p:ph type="title"/>
          </p:nvPr>
        </p:nvSpPr>
        <p:spPr/>
        <p:txBody>
          <a:bodyPr/>
          <a:lstStyle/>
          <a:p>
            <a:r>
              <a:rPr lang="en-US" b="1" dirty="0"/>
              <a:t>Spearman correlation interpretation</a:t>
            </a:r>
          </a:p>
        </p:txBody>
      </p:sp>
      <p:pic>
        <p:nvPicPr>
          <p:cNvPr id="5" name="Content Placeholder 4">
            <a:extLst>
              <a:ext uri="{FF2B5EF4-FFF2-40B4-BE49-F238E27FC236}">
                <a16:creationId xmlns:a16="http://schemas.microsoft.com/office/drawing/2014/main" id="{7588CB01-00B9-C28E-954B-4FC554C0A4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1663" y="2062264"/>
            <a:ext cx="11218014" cy="3715966"/>
          </a:xfrm>
        </p:spPr>
      </p:pic>
    </p:spTree>
    <p:extLst>
      <p:ext uri="{BB962C8B-B14F-4D97-AF65-F5344CB8AC3E}">
        <p14:creationId xmlns:p14="http://schemas.microsoft.com/office/powerpoint/2010/main" val="39000657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ED44E2C-83F5-FF0D-BF66-3F7B2DD57F46}"/>
              </a:ext>
            </a:extLst>
          </p:cNvPr>
          <p:cNvGraphicFramePr>
            <a:graphicFrameLocks/>
          </p:cNvGraphicFramePr>
          <p:nvPr>
            <p:extLst>
              <p:ext uri="{D42A27DB-BD31-4B8C-83A1-F6EECF244321}">
                <p14:modId xmlns:p14="http://schemas.microsoft.com/office/powerpoint/2010/main" val="2551651953"/>
              </p:ext>
            </p:extLst>
          </p:nvPr>
        </p:nvGraphicFramePr>
        <p:xfrm>
          <a:off x="2365963" y="1131711"/>
          <a:ext cx="7257815" cy="43546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40099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89D-EBC6-DE6F-B9A5-9420EC9BF410}"/>
              </a:ext>
            </a:extLst>
          </p:cNvPr>
          <p:cNvSpPr>
            <a:spLocks noGrp="1"/>
          </p:cNvSpPr>
          <p:nvPr>
            <p:ph type="title"/>
          </p:nvPr>
        </p:nvSpPr>
        <p:spPr>
          <a:xfrm>
            <a:off x="920262" y="1405914"/>
            <a:ext cx="10515600" cy="1325563"/>
          </a:xfrm>
        </p:spPr>
        <p:txBody>
          <a:bodyPr/>
          <a:lstStyle/>
          <a:p>
            <a:pPr algn="ctr"/>
            <a:r>
              <a:rPr lang="en-US" dirty="0"/>
              <a:t>Thank you for attending! </a:t>
            </a:r>
          </a:p>
        </p:txBody>
      </p:sp>
      <p:sp>
        <p:nvSpPr>
          <p:cNvPr id="3" name="Content Placeholder 2">
            <a:extLst>
              <a:ext uri="{FF2B5EF4-FFF2-40B4-BE49-F238E27FC236}">
                <a16:creationId xmlns:a16="http://schemas.microsoft.com/office/drawing/2014/main" id="{7B716D07-44C2-D4EF-AFE4-1EFA4061A935}"/>
              </a:ext>
            </a:extLst>
          </p:cNvPr>
          <p:cNvSpPr>
            <a:spLocks noGrp="1"/>
          </p:cNvSpPr>
          <p:nvPr>
            <p:ph idx="1"/>
          </p:nvPr>
        </p:nvSpPr>
        <p:spPr>
          <a:xfrm>
            <a:off x="838200" y="3412514"/>
            <a:ext cx="10515600" cy="3445486"/>
          </a:xfrm>
        </p:spPr>
        <p:txBody>
          <a:bodyPr>
            <a:normAutofit/>
          </a:bodyPr>
          <a:lstStyle/>
          <a:p>
            <a:pPr marL="0" indent="0" algn="ctr">
              <a:buNone/>
            </a:pPr>
            <a:r>
              <a:rPr lang="en-US" sz="8800" dirty="0"/>
              <a:t>Q&amp; A</a:t>
            </a:r>
          </a:p>
        </p:txBody>
      </p:sp>
      <p:pic>
        <p:nvPicPr>
          <p:cNvPr id="4" name="Picture 3">
            <a:extLst>
              <a:ext uri="{FF2B5EF4-FFF2-40B4-BE49-F238E27FC236}">
                <a16:creationId xmlns:a16="http://schemas.microsoft.com/office/drawing/2014/main" id="{4535552F-2FE6-254B-5E80-041743F67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645665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E1071-7B49-1D98-144C-02088FA49F6E}"/>
              </a:ext>
            </a:extLst>
          </p:cNvPr>
          <p:cNvSpPr>
            <a:spLocks noGrp="1"/>
          </p:cNvSpPr>
          <p:nvPr>
            <p:ph type="title"/>
          </p:nvPr>
        </p:nvSpPr>
        <p:spPr/>
        <p:txBody>
          <a:bodyPr/>
          <a:lstStyle/>
          <a:p>
            <a:r>
              <a:rPr lang="en-US" b="1" dirty="0"/>
              <a:t>Classification of inferential statistical tests</a:t>
            </a:r>
          </a:p>
        </p:txBody>
      </p:sp>
      <p:pic>
        <p:nvPicPr>
          <p:cNvPr id="6" name="Content Placeholder 5">
            <a:extLst>
              <a:ext uri="{FF2B5EF4-FFF2-40B4-BE49-F238E27FC236}">
                <a16:creationId xmlns:a16="http://schemas.microsoft.com/office/drawing/2014/main" id="{E7E39876-EFF2-E4D7-D0C5-9A529D3ABC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1087" y="1446215"/>
            <a:ext cx="10029825" cy="685800"/>
          </a:xfrm>
        </p:spPr>
      </p:pic>
      <p:pic>
        <p:nvPicPr>
          <p:cNvPr id="8" name="Picture 7">
            <a:extLst>
              <a:ext uri="{FF2B5EF4-FFF2-40B4-BE49-F238E27FC236}">
                <a16:creationId xmlns:a16="http://schemas.microsoft.com/office/drawing/2014/main" id="{74348F59-F43C-71B2-7B98-100B669292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364" y="2020768"/>
            <a:ext cx="10077450" cy="4762500"/>
          </a:xfrm>
          <a:prstGeom prst="rect">
            <a:avLst/>
          </a:prstGeom>
        </p:spPr>
      </p:pic>
    </p:spTree>
    <p:extLst>
      <p:ext uri="{BB962C8B-B14F-4D97-AF65-F5344CB8AC3E}">
        <p14:creationId xmlns:p14="http://schemas.microsoft.com/office/powerpoint/2010/main" val="964064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E1071-7B49-1D98-144C-02088FA49F6E}"/>
              </a:ext>
            </a:extLst>
          </p:cNvPr>
          <p:cNvSpPr>
            <a:spLocks noGrp="1"/>
          </p:cNvSpPr>
          <p:nvPr>
            <p:ph type="title"/>
          </p:nvPr>
        </p:nvSpPr>
        <p:spPr/>
        <p:txBody>
          <a:bodyPr/>
          <a:lstStyle/>
          <a:p>
            <a:r>
              <a:rPr lang="en-US" b="1" dirty="0"/>
              <a:t>Classification of inferential statistical tests</a:t>
            </a:r>
          </a:p>
        </p:txBody>
      </p:sp>
      <p:pic>
        <p:nvPicPr>
          <p:cNvPr id="6" name="Content Placeholder 5">
            <a:extLst>
              <a:ext uri="{FF2B5EF4-FFF2-40B4-BE49-F238E27FC236}">
                <a16:creationId xmlns:a16="http://schemas.microsoft.com/office/drawing/2014/main" id="{E7E39876-EFF2-E4D7-D0C5-9A529D3ABC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1087" y="1446215"/>
            <a:ext cx="10029825" cy="685800"/>
          </a:xfrm>
        </p:spPr>
      </p:pic>
      <p:pic>
        <p:nvPicPr>
          <p:cNvPr id="4" name="Picture 3">
            <a:extLst>
              <a:ext uri="{FF2B5EF4-FFF2-40B4-BE49-F238E27FC236}">
                <a16:creationId xmlns:a16="http://schemas.microsoft.com/office/drawing/2014/main" id="{016C76CD-011E-7F06-B971-F22CFED461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314" y="2085123"/>
            <a:ext cx="10048875" cy="4848225"/>
          </a:xfrm>
          <a:prstGeom prst="rect">
            <a:avLst/>
          </a:prstGeom>
        </p:spPr>
      </p:pic>
    </p:spTree>
    <p:extLst>
      <p:ext uri="{BB962C8B-B14F-4D97-AF65-F5344CB8AC3E}">
        <p14:creationId xmlns:p14="http://schemas.microsoft.com/office/powerpoint/2010/main" val="2374263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E1071-7B49-1D98-144C-02088FA49F6E}"/>
              </a:ext>
            </a:extLst>
          </p:cNvPr>
          <p:cNvSpPr>
            <a:spLocks noGrp="1"/>
          </p:cNvSpPr>
          <p:nvPr>
            <p:ph type="title"/>
          </p:nvPr>
        </p:nvSpPr>
        <p:spPr/>
        <p:txBody>
          <a:bodyPr/>
          <a:lstStyle/>
          <a:p>
            <a:r>
              <a:rPr lang="en-US" b="1" dirty="0"/>
              <a:t>Classification of inferential statistical tests</a:t>
            </a:r>
          </a:p>
        </p:txBody>
      </p:sp>
      <p:pic>
        <p:nvPicPr>
          <p:cNvPr id="6" name="Content Placeholder 5">
            <a:extLst>
              <a:ext uri="{FF2B5EF4-FFF2-40B4-BE49-F238E27FC236}">
                <a16:creationId xmlns:a16="http://schemas.microsoft.com/office/drawing/2014/main" id="{E7E39876-EFF2-E4D7-D0C5-9A529D3ABC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7641" y="2270979"/>
            <a:ext cx="10029825" cy="685800"/>
          </a:xfrm>
        </p:spPr>
      </p:pic>
      <p:pic>
        <p:nvPicPr>
          <p:cNvPr id="5" name="Picture 4">
            <a:extLst>
              <a:ext uri="{FF2B5EF4-FFF2-40B4-BE49-F238E27FC236}">
                <a16:creationId xmlns:a16="http://schemas.microsoft.com/office/drawing/2014/main" id="{CACCB7E0-A1F5-AD26-F8A0-753BFF8E51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 y="2909887"/>
            <a:ext cx="10134600" cy="1038225"/>
          </a:xfrm>
          <a:prstGeom prst="rect">
            <a:avLst/>
          </a:prstGeom>
        </p:spPr>
      </p:pic>
    </p:spTree>
    <p:extLst>
      <p:ext uri="{BB962C8B-B14F-4D97-AF65-F5344CB8AC3E}">
        <p14:creationId xmlns:p14="http://schemas.microsoft.com/office/powerpoint/2010/main" val="3689749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0841E-67B5-FF44-3966-12327E34C3A4}"/>
              </a:ext>
            </a:extLst>
          </p:cNvPr>
          <p:cNvSpPr>
            <a:spLocks noGrp="1"/>
          </p:cNvSpPr>
          <p:nvPr>
            <p:ph type="title"/>
          </p:nvPr>
        </p:nvSpPr>
        <p:spPr/>
        <p:txBody>
          <a:bodyPr/>
          <a:lstStyle/>
          <a:p>
            <a:r>
              <a:rPr lang="en-US" dirty="0"/>
              <a:t>The concept of correlation</a:t>
            </a:r>
          </a:p>
        </p:txBody>
      </p:sp>
      <p:sp>
        <p:nvSpPr>
          <p:cNvPr id="3" name="Content Placeholder 2">
            <a:extLst>
              <a:ext uri="{FF2B5EF4-FFF2-40B4-BE49-F238E27FC236}">
                <a16:creationId xmlns:a16="http://schemas.microsoft.com/office/drawing/2014/main" id="{65372FF1-45FF-9670-FA0F-7BD29CF94E67}"/>
              </a:ext>
            </a:extLst>
          </p:cNvPr>
          <p:cNvSpPr>
            <a:spLocks noGrp="1"/>
          </p:cNvSpPr>
          <p:nvPr>
            <p:ph idx="1"/>
          </p:nvPr>
        </p:nvSpPr>
        <p:spPr/>
        <p:txBody>
          <a:bodyPr/>
          <a:lstStyle/>
          <a:p>
            <a:r>
              <a:rPr lang="en-US" dirty="0"/>
              <a:t>Correlation refers to statistical tests that investigate the degree to which two or more variables are linked to each other. </a:t>
            </a:r>
          </a:p>
          <a:p>
            <a:endParaRPr lang="en-US" dirty="0"/>
          </a:p>
          <a:p>
            <a:r>
              <a:rPr lang="en-US" dirty="0"/>
              <a:t>For example, a correlational study in Applied Linguistics would look at the relationship between </a:t>
            </a:r>
            <a:r>
              <a:rPr lang="en-US" b="1" dirty="0"/>
              <a:t>the number of years living abroad </a:t>
            </a:r>
            <a:r>
              <a:rPr lang="en-US" dirty="0"/>
              <a:t>and </a:t>
            </a:r>
            <a:r>
              <a:rPr lang="en-US" b="1" dirty="0"/>
              <a:t>ESL/ EFL learners’ pronunciation accuracy</a:t>
            </a:r>
            <a:r>
              <a:rPr lang="en-US" dirty="0"/>
              <a:t>. </a:t>
            </a:r>
          </a:p>
        </p:txBody>
      </p:sp>
      <p:pic>
        <p:nvPicPr>
          <p:cNvPr id="4" name="Picture 3">
            <a:extLst>
              <a:ext uri="{FF2B5EF4-FFF2-40B4-BE49-F238E27FC236}">
                <a16:creationId xmlns:a16="http://schemas.microsoft.com/office/drawing/2014/main" id="{6FDFC626-294D-90E1-32D7-2A69BAC8A9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8793" y="168845"/>
            <a:ext cx="531853" cy="660683"/>
          </a:xfrm>
          <a:prstGeom prst="rect">
            <a:avLst/>
          </a:prstGeom>
        </p:spPr>
      </p:pic>
    </p:spTree>
    <p:extLst>
      <p:ext uri="{BB962C8B-B14F-4D97-AF65-F5344CB8AC3E}">
        <p14:creationId xmlns:p14="http://schemas.microsoft.com/office/powerpoint/2010/main" val="1997423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0841E-67B5-FF44-3966-12327E34C3A4}"/>
              </a:ext>
            </a:extLst>
          </p:cNvPr>
          <p:cNvSpPr>
            <a:spLocks noGrp="1"/>
          </p:cNvSpPr>
          <p:nvPr>
            <p:ph type="title"/>
          </p:nvPr>
        </p:nvSpPr>
        <p:spPr/>
        <p:txBody>
          <a:bodyPr/>
          <a:lstStyle/>
          <a:p>
            <a:r>
              <a:rPr lang="en-US" dirty="0"/>
              <a:t>The concept of correlation</a:t>
            </a:r>
          </a:p>
        </p:txBody>
      </p:sp>
      <p:sp>
        <p:nvSpPr>
          <p:cNvPr id="3" name="Content Placeholder 2">
            <a:extLst>
              <a:ext uri="{FF2B5EF4-FFF2-40B4-BE49-F238E27FC236}">
                <a16:creationId xmlns:a16="http://schemas.microsoft.com/office/drawing/2014/main" id="{65372FF1-45FF-9670-FA0F-7BD29CF94E67}"/>
              </a:ext>
            </a:extLst>
          </p:cNvPr>
          <p:cNvSpPr>
            <a:spLocks noGrp="1"/>
          </p:cNvSpPr>
          <p:nvPr>
            <p:ph idx="1"/>
          </p:nvPr>
        </p:nvSpPr>
        <p:spPr/>
        <p:txBody>
          <a:bodyPr/>
          <a:lstStyle/>
          <a:p>
            <a:r>
              <a:rPr lang="en-US" dirty="0"/>
              <a:t>“The statistical procedure to achieve [this purpose] is called ‘correlation analysis’ and it allows us to look at two variables and evaluate the strength and direction of their relationship” </a:t>
            </a:r>
          </a:p>
          <a:p>
            <a:pPr marL="0" indent="0" algn="r">
              <a:buNone/>
            </a:pPr>
            <a:r>
              <a:rPr lang="en-US" dirty="0"/>
              <a:t>(</a:t>
            </a:r>
            <a:r>
              <a:rPr lang="en-US" dirty="0" err="1"/>
              <a:t>Dörnyei</a:t>
            </a:r>
            <a:r>
              <a:rPr lang="en-US" dirty="0"/>
              <a:t>, 2007, p. 223) </a:t>
            </a:r>
          </a:p>
          <a:p>
            <a:endParaRPr lang="en-US" dirty="0"/>
          </a:p>
        </p:txBody>
      </p:sp>
      <p:pic>
        <p:nvPicPr>
          <p:cNvPr id="4" name="Picture 3">
            <a:extLst>
              <a:ext uri="{FF2B5EF4-FFF2-40B4-BE49-F238E27FC236}">
                <a16:creationId xmlns:a16="http://schemas.microsoft.com/office/drawing/2014/main" id="{4D35B924-A4DA-64AF-6368-95AE2F343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8793" y="168845"/>
            <a:ext cx="531853" cy="660683"/>
          </a:xfrm>
          <a:prstGeom prst="rect">
            <a:avLst/>
          </a:prstGeom>
        </p:spPr>
      </p:pic>
    </p:spTree>
    <p:extLst>
      <p:ext uri="{BB962C8B-B14F-4D97-AF65-F5344CB8AC3E}">
        <p14:creationId xmlns:p14="http://schemas.microsoft.com/office/powerpoint/2010/main" val="40260248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3953</TotalTime>
  <Words>2095</Words>
  <Application>Microsoft Office PowerPoint</Application>
  <PresentationFormat>Widescreen</PresentationFormat>
  <Paragraphs>713</Paragraphs>
  <Slides>44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Calibri Light</vt:lpstr>
      <vt:lpstr>Google Sans</vt:lpstr>
      <vt:lpstr>Office Theme</vt:lpstr>
      <vt:lpstr>Lecture starting soon</vt:lpstr>
      <vt:lpstr>STATISTICS Quantitative Data Analysis in Applied Linguistics</vt:lpstr>
      <vt:lpstr>PowerPoint Presentation</vt:lpstr>
      <vt:lpstr>Types of advanced tests</vt:lpstr>
      <vt:lpstr>Classification of inferential statistical tests</vt:lpstr>
      <vt:lpstr>Classification of inferential statistical tests</vt:lpstr>
      <vt:lpstr>Classification of inferential statistical tests</vt:lpstr>
      <vt:lpstr>The concept of correlation</vt:lpstr>
      <vt:lpstr>The concept of correlation</vt:lpstr>
      <vt:lpstr>Correlation ≠ causation</vt:lpstr>
      <vt:lpstr>Correlation ≠ causation</vt:lpstr>
      <vt:lpstr>Example</vt:lpstr>
      <vt:lpstr>Detecting a correlation in descriptive statistics</vt:lpstr>
      <vt:lpstr>Detecting a correlation in descriptive statistics</vt:lpstr>
      <vt:lpstr>Detecting a correlation in descriptive statistics</vt:lpstr>
      <vt:lpstr>Detecting a correlation in inferential statistics</vt:lpstr>
      <vt:lpstr>PowerPoint Presentation</vt:lpstr>
      <vt:lpstr>Interpreting correlation test results</vt:lpstr>
      <vt:lpstr>Interpreting correlation test results</vt:lpstr>
      <vt:lpstr>2. The strength of a correlation</vt:lpstr>
      <vt:lpstr>Pearson correlation (r)</vt:lpstr>
      <vt:lpstr>Karl Pearson (1857 - 1936)</vt:lpstr>
      <vt:lpstr>Pearson correlation</vt:lpstr>
      <vt:lpstr>Pearson correlation</vt:lpstr>
      <vt:lpstr>Pearson correlation</vt:lpstr>
      <vt:lpstr>Pearson correlation</vt:lpstr>
      <vt:lpstr>Pearson correlation</vt:lpstr>
      <vt:lpstr>Pearson correlation</vt:lpstr>
      <vt:lpstr>Pearson correlation</vt:lpstr>
      <vt:lpstr>PowerPoint Presentation</vt:lpstr>
      <vt:lpstr>PowerPoint Presentation</vt:lpstr>
      <vt:lpstr>PowerPoint Presentation</vt:lpstr>
      <vt:lpstr>Interpretation of Pearson correlation</vt:lpstr>
      <vt:lpstr>The Spearman correlation (P)</vt:lpstr>
      <vt:lpstr>Charles Edward Spearman (1863 -1945) </vt:lpstr>
      <vt:lpstr>The Spearman correlation</vt:lpstr>
      <vt:lpstr>The Spearman correlation</vt:lpstr>
      <vt:lpstr>The Spearman correlation</vt:lpstr>
      <vt:lpstr>The Spearman correlation</vt:lpstr>
      <vt:lpstr>PowerPoint Presentation</vt:lpstr>
      <vt:lpstr>PowerPoint Presentation</vt:lpstr>
      <vt:lpstr>Spearman correlation interpretation</vt:lpstr>
      <vt:lpstr>PowerPoint Presentation</vt:lpstr>
      <vt:lpstr>Thank you for attending!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 Quantitative Data Analysis in Applied Linguistics</dc:title>
  <dc:creator>Moustafa Amrate</dc:creator>
  <cp:lastModifiedBy>Moustafa Amrate</cp:lastModifiedBy>
  <cp:revision>145</cp:revision>
  <dcterms:created xsi:type="dcterms:W3CDTF">2023-10-01T23:04:03Z</dcterms:created>
  <dcterms:modified xsi:type="dcterms:W3CDTF">2023-12-07T10:11:11Z</dcterms:modified>
</cp:coreProperties>
</file>