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53.jpeg" ContentType="image/jpeg"/>
  <Override PartName="/ppt/media/image50.jpeg" ContentType="image/jpeg"/>
  <Override PartName="/ppt/media/image48.jpeg" ContentType="image/jpeg"/>
  <Override PartName="/ppt/media/image47.jpeg" ContentType="image/jpeg"/>
  <Override PartName="/ppt/media/image22.jpeg" ContentType="image/jpeg"/>
  <Override PartName="/ppt/media/image21.jpeg" ContentType="image/jpeg"/>
  <Override PartName="/ppt/media/image16.jpeg" ContentType="image/jpeg"/>
  <Override PartName="/ppt/media/image46.jpeg" ContentType="image/jpeg"/>
  <Override PartName="/ppt/media/image15.jpeg" ContentType="image/jpeg"/>
  <Override PartName="/ppt/media/image20.jpeg" ContentType="image/jpeg"/>
  <Override PartName="/ppt/media/image14.jpeg" ContentType="image/jpeg"/>
  <Override PartName="/ppt/media/image44.jpeg" ContentType="image/jpeg"/>
  <Override PartName="/ppt/media/image45.jpeg" ContentType="image/jpeg"/>
  <Override PartName="/ppt/media/image12.png" ContentType="image/png"/>
  <Override PartName="/ppt/media/image6.png" ContentType="image/png"/>
  <Override PartName="/ppt/media/image23.jpeg" ContentType="image/jpeg"/>
  <Override PartName="/ppt/media/image11.png" ContentType="image/png"/>
  <Override PartName="/ppt/media/image13.jpeg" ContentType="image/jpeg"/>
  <Override PartName="/ppt/media/image43.jpeg" ContentType="image/jpeg"/>
  <Override PartName="/ppt/media/image4.png" ContentType="image/png"/>
  <Override PartName="/ppt/media/image24.jpeg" ContentType="image/jpeg"/>
  <Override PartName="/ppt/media/image49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30.jpeg" ContentType="image/jpeg"/>
  <Override PartName="/ppt/media/image1.png" ContentType="image/png"/>
  <Override PartName="/ppt/media/image5.png" ContentType="image/png"/>
  <Override PartName="/ppt/media/image7.png" ContentType="image/png"/>
  <Override PartName="/ppt/media/image51.jpeg" ContentType="image/jpeg"/>
  <Override PartName="/ppt/media/image38.jpeg" ContentType="image/jpeg"/>
  <Override PartName="/ppt/media/image8.png" ContentType="image/png"/>
  <Override PartName="/ppt/media/image10.png" ContentType="image/png"/>
  <Override PartName="/ppt/media/image9.png" ContentType="image/png"/>
  <Override PartName="/ppt/media/image34.jpeg" ContentType="image/jpeg"/>
  <Override PartName="/ppt/media/image25.jpeg" ContentType="image/jpeg"/>
  <Override PartName="/ppt/media/image26.jpeg" ContentType="image/jpeg"/>
  <Override PartName="/ppt/media/image18.jpeg" ContentType="image/jpeg"/>
  <Override PartName="/ppt/media/image31.jpeg" ContentType="image/jpeg"/>
  <Override PartName="/ppt/media/image19.jpeg" ContentType="image/jpeg"/>
  <Override PartName="/ppt/media/image32.jpeg" ContentType="image/jpeg"/>
  <Override PartName="/ppt/media/image33.jpeg" ContentType="image/jpeg"/>
  <Override PartName="/ppt/media/image35.jpeg" ContentType="image/jpeg"/>
  <Override PartName="/ppt/media/image27.jpeg" ContentType="image/jpeg"/>
  <Override PartName="/ppt/media/image40.jpeg" ContentType="image/jpeg"/>
  <Override PartName="/ppt/media/image36.jpeg" ContentType="image/jpeg"/>
  <Override PartName="/ppt/media/image28.jpeg" ContentType="image/jpeg"/>
  <Override PartName="/ppt/media/image41.jpeg" ContentType="image/jpeg"/>
  <Override PartName="/ppt/media/image37.jpeg" ContentType="image/jpeg"/>
  <Override PartName="/ppt/media/image29.jpeg" ContentType="image/jpeg"/>
  <Override PartName="/ppt/media/image42.jpeg" ContentType="image/jpeg"/>
  <Override PartName="/ppt/media/image52.jpeg" ContentType="image/jpeg"/>
  <Override PartName="/ppt/media/image39.jpeg" ContentType="image/jpeg"/>
  <Override PartName="/ppt/presentation.xml" ContentType="application/vnd.openxmlformats-officedocument.presentationml.presentation.main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22.xml.rels" ContentType="application/vnd.openxmlformats-package.relationships+xml"/>
  <Override PartName="/ppt/slides/_rels/slide53.xml.rels" ContentType="application/vnd.openxmlformats-package.relationships+xml"/>
  <Override PartName="/ppt/slides/_rels/slide21.xml.rels" ContentType="application/vnd.openxmlformats-package.relationships+xml"/>
  <Override PartName="/ppt/slides/_rels/slide52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28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1.xml.rels" ContentType="application/vnd.openxmlformats-package.relationships+xml"/>
  <Override PartName="/ppt/slides/_rels/slide55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9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4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6.xml.rels" ContentType="application/vnd.openxmlformats-package.relationships+xml"/>
  <Override PartName="/ppt/slides/_rels/slide38.xml.rels" ContentType="application/vnd.openxmlformats-package.relationships+xml"/>
  <Override PartName="/ppt/slides/_rels/slide7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10.xml.rels" ContentType="application/vnd.openxmlformats-package.relationships+xml"/>
  <Override PartName="/ppt/slides/_rels/slide42.xml.rels" ContentType="application/vnd.openxmlformats-package.relationships+xml"/>
  <Override PartName="/ppt/slides/_rels/slide11.xml.rels" ContentType="application/vnd.openxmlformats-package.relationships+xml"/>
  <Override PartName="/ppt/slides/_rels/slide43.xml.rels" ContentType="application/vnd.openxmlformats-package.relationships+xml"/>
  <Override PartName="/ppt/slides/_rels/slide12.xml.rels" ContentType="application/vnd.openxmlformats-package.relationships+xml"/>
  <Override PartName="/ppt/slides/_rels/slide44.xml.rels" ContentType="application/vnd.openxmlformats-package.relationships+xml"/>
  <Override PartName="/ppt/slides/_rels/slide13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7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158292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0" y="0"/>
            <a:ext cx="10078920" cy="157860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158292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" name="CustomShape 2"/>
          <p:cNvSpPr/>
          <p:nvPr/>
        </p:nvSpPr>
        <p:spPr>
          <a:xfrm>
            <a:off x="0" y="0"/>
            <a:ext cx="10078920" cy="157860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 hidden="1"/>
          <p:cNvSpPr/>
          <p:nvPr/>
        </p:nvSpPr>
        <p:spPr>
          <a:xfrm>
            <a:off x="0" y="158292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3" name="CustomShape 2" hidden="1"/>
          <p:cNvSpPr/>
          <p:nvPr/>
        </p:nvSpPr>
        <p:spPr>
          <a:xfrm>
            <a:off x="0" y="0"/>
            <a:ext cx="10078920" cy="157860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 hidden="1"/>
          <p:cNvSpPr/>
          <p:nvPr/>
        </p:nvSpPr>
        <p:spPr>
          <a:xfrm>
            <a:off x="0" y="158292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1" name="CustomShape 2" hidden="1"/>
          <p:cNvSpPr/>
          <p:nvPr/>
        </p:nvSpPr>
        <p:spPr>
          <a:xfrm>
            <a:off x="0" y="0"/>
            <a:ext cx="10078920" cy="157860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"/>
          <p:cNvSpPr/>
          <p:nvPr/>
        </p:nvSpPr>
        <p:spPr>
          <a:xfrm>
            <a:off x="0" y="0"/>
            <a:ext cx="10078920" cy="286704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4"/>
          <p:cNvSpPr/>
          <p:nvPr/>
        </p:nvSpPr>
        <p:spPr>
          <a:xfrm>
            <a:off x="0" y="286884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4" name="PlaceHolder 5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0" y="1582920"/>
            <a:ext cx="10078920" cy="48600"/>
          </a:xfrm>
          <a:prstGeom prst="rect">
            <a:avLst/>
          </a:prstGeom>
          <a:solidFill>
            <a:srgbClr val="ffffff"/>
          </a:solidFill>
          <a:ln w="47880">
            <a:noFill/>
          </a:ln>
          <a:effectLst>
            <a:outerShdw dir="5400000" dist="10080">
              <a:srgbClr val="000000">
                <a:alpha val="6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91" name="CustomShape 2"/>
          <p:cNvSpPr/>
          <p:nvPr/>
        </p:nvSpPr>
        <p:spPr>
          <a:xfrm>
            <a:off x="0" y="0"/>
            <a:ext cx="10078920" cy="1578600"/>
          </a:xfrm>
          <a:prstGeom prst="rect">
            <a:avLst/>
          </a:prstGeom>
          <a:solidFill>
            <a:srgbClr val="000000"/>
          </a:solidFill>
          <a:ln w="4788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4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620640" y="2103480"/>
            <a:ext cx="8818200" cy="101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9720" rIns="99720" tIns="48960" bIns="48960" anchor="ctr"/>
          <a:p>
            <a:pPr algn="r">
              <a:lnSpc>
                <a:spcPct val="100000"/>
              </a:lnSpc>
            </a:pPr>
            <a:r>
              <a:rPr b="1" lang="en-US" sz="6000" spc="-1" strike="noStrike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Design theory</a:t>
            </a:r>
            <a:endParaRPr b="0" lang="en-US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2700360" y="3170160"/>
            <a:ext cx="66927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 marL="483840" indent="-351000" algn="r">
              <a:lnSpc>
                <a:spcPct val="100000"/>
              </a:lnSpc>
            </a:pPr>
            <a:r>
              <a:rPr b="1" lang="en-US" sz="2300" spc="-1" strike="noStrike">
                <a:solidFill>
                  <a:srgbClr val="ff5c01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Introduction to Architectural Project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1382760" y="5227560"/>
            <a:ext cx="8025480" cy="70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1</a:t>
            </a:r>
            <a:r>
              <a:rPr b="1" lang="en-US" sz="2000" spc="-1" strike="noStrike" baseline="3000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st</a:t>
            </a:r>
            <a:r>
              <a:rPr b="1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 year of Architecture diploma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en-US" sz="20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Teacher : Youcef Mokrane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620640" y="0"/>
            <a:ext cx="8025480" cy="70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University of Biskra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Architecture Department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4220640" y="6980400"/>
            <a:ext cx="15408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DejaVu Sans"/>
              </a:rPr>
              <a:t>2023-2024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advTm="20000">
    <p:dissolv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out">
                                      <p:cBhvr additive="repl">
                                        <p:cTn id="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Picture 90" descr=""/>
          <p:cNvPicPr/>
          <p:nvPr/>
        </p:nvPicPr>
        <p:blipFill>
          <a:blip r:embed="rId1"/>
          <a:stretch/>
        </p:blipFill>
        <p:spPr>
          <a:xfrm>
            <a:off x="-608040" y="0"/>
            <a:ext cx="11396160" cy="759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" dur="indefinite" restart="never" nodeType="tmRoot">
          <p:childTnLst>
            <p:seq>
              <p:cTn id="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826560" y="131040"/>
            <a:ext cx="8832240" cy="18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0" anchor="b"/>
          <a:p>
            <a:pPr>
              <a:lnSpc>
                <a:spcPct val="100000"/>
              </a:lnSpc>
            </a:pPr>
            <a:r>
              <a:rPr b="1" lang="en-US" sz="52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</a:t>
            </a:r>
            <a:r>
              <a:rPr b="1" lang="en-US" sz="5200" spc="-1" strike="noStrike" u="sng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Shelter</a:t>
            </a:r>
            <a:endParaRPr b="0" lang="en-US" sz="5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816480" y="2016000"/>
            <a:ext cx="8842320" cy="7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Picture 7" descr=""/>
          <p:cNvPicPr/>
          <p:nvPr/>
        </p:nvPicPr>
        <p:blipFill>
          <a:blip r:embed="rId1"/>
          <a:stretch/>
        </p:blipFill>
        <p:spPr>
          <a:xfrm>
            <a:off x="1306440" y="3017880"/>
            <a:ext cx="7084800" cy="453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8" dur="indefinite" restart="never" nodeType="tmRoot">
          <p:childTnLst>
            <p:seq>
              <p:cTn id="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6" name="Picture 94" descr=""/>
          <p:cNvPicPr/>
          <p:nvPr/>
        </p:nvPicPr>
        <p:blipFill>
          <a:blip r:embed="rId1"/>
          <a:stretch/>
        </p:blipFill>
        <p:spPr>
          <a:xfrm>
            <a:off x="548640" y="-289800"/>
            <a:ext cx="8267400" cy="8267400"/>
          </a:xfrm>
          <a:prstGeom prst="rect">
            <a:avLst/>
          </a:prstGeom>
          <a:ln>
            <a:noFill/>
          </a:ln>
        </p:spPr>
      </p:pic>
      <p:pic>
        <p:nvPicPr>
          <p:cNvPr id="257" name="Picture 95" descr=""/>
          <p:cNvPicPr/>
          <p:nvPr/>
        </p:nvPicPr>
        <p:blipFill>
          <a:blip r:embed="rId2"/>
          <a:stretch/>
        </p:blipFill>
        <p:spPr>
          <a:xfrm>
            <a:off x="822960" y="-289800"/>
            <a:ext cx="8267400" cy="826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0" dur="indefinite" restart="never" nodeType="tmRoot">
          <p:childTnLst>
            <p:seq>
              <p:cTn id="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9" name="Picture 97" descr=""/>
          <p:cNvPicPr/>
          <p:nvPr/>
        </p:nvPicPr>
        <p:blipFill>
          <a:blip r:embed="rId1"/>
          <a:stretch/>
        </p:blipFill>
        <p:spPr>
          <a:xfrm>
            <a:off x="5394960" y="0"/>
            <a:ext cx="4712400" cy="7616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2" dur="indefinite" restart="never" nodeType="tmRoot">
          <p:childTnLst>
            <p:seq>
              <p:cTn id="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1" name="Picture 99" descr=""/>
          <p:cNvPicPr/>
          <p:nvPr/>
        </p:nvPicPr>
        <p:blipFill>
          <a:blip r:embed="rId1"/>
          <a:stretch/>
        </p:blipFill>
        <p:spPr>
          <a:xfrm>
            <a:off x="15480" y="1116360"/>
            <a:ext cx="10063440" cy="528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4" dur="indefinite" restart="never" nodeType="tmRoot">
          <p:childTnLst>
            <p:seq>
              <p:cTn id="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3" name="Picture 101" descr=""/>
          <p:cNvPicPr/>
          <p:nvPr/>
        </p:nvPicPr>
        <p:blipFill>
          <a:blip r:embed="rId1"/>
          <a:stretch/>
        </p:blipFill>
        <p:spPr>
          <a:xfrm>
            <a:off x="0" y="-9360"/>
            <a:ext cx="10078920" cy="754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6" dur="indefinite" restart="never" nodeType="tmRoot">
          <p:childTnLst>
            <p:seq>
              <p:cTn id="4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826560" y="131040"/>
            <a:ext cx="8832240" cy="18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0" anchor="b"/>
          <a:p>
            <a:pPr>
              <a:lnSpc>
                <a:spcPct val="100000"/>
              </a:lnSpc>
            </a:pPr>
            <a:r>
              <a:rPr b="1" lang="en-US" sz="52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an </a:t>
            </a:r>
            <a:r>
              <a:rPr b="1" lang="en-US" sz="5200" spc="-1" strike="noStrike" u="sng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Environment of life</a:t>
            </a:r>
            <a:endParaRPr b="0" lang="en-US" sz="5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816480" y="2016000"/>
            <a:ext cx="8842320" cy="7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8" dur="indefinite" restart="never" nodeType="tmRoot">
          <p:childTnLst>
            <p:seq>
              <p:cTn id="4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Picture 103" descr=""/>
          <p:cNvPicPr/>
          <p:nvPr/>
        </p:nvPicPr>
        <p:blipFill>
          <a:blip r:embed="rId1"/>
          <a:stretch/>
        </p:blipFill>
        <p:spPr>
          <a:xfrm>
            <a:off x="0" y="-207360"/>
            <a:ext cx="10709280" cy="776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0" dur="indefinite" restart="never" nodeType="tmRoot">
          <p:childTnLst>
            <p:seq>
              <p:cTn id="5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9" name="Picture 105" descr=""/>
          <p:cNvPicPr/>
          <p:nvPr/>
        </p:nvPicPr>
        <p:blipFill>
          <a:blip r:embed="rId1"/>
          <a:stretch/>
        </p:blipFill>
        <p:spPr>
          <a:xfrm>
            <a:off x="-286920" y="731520"/>
            <a:ext cx="10709280" cy="602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2" dur="indefinite" restart="never" nodeType="tmRoot">
          <p:childTnLst>
            <p:seq>
              <p:cTn id="5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1" name="Picture 107" descr=""/>
          <p:cNvPicPr/>
          <p:nvPr/>
        </p:nvPicPr>
        <p:blipFill>
          <a:blip r:embed="rId1"/>
          <a:stretch/>
        </p:blipFill>
        <p:spPr>
          <a:xfrm>
            <a:off x="4846320" y="548640"/>
            <a:ext cx="5370120" cy="656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4" dur="indefinite" restart="never" nodeType="tmRoot">
          <p:childTnLst>
            <p:seq>
              <p:cTn id="5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>
            <a:normAutofit/>
          </a:bodyPr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Introduction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504000" y="1956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 marL="483840" indent="-351000" algn="just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This course intends to introduce the Architecture discipline and project to 1st year students for architecture. It aims to present a set of introductory themes focused on :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680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discipline and profession (2-3 sessions)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680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in History (2 sessions)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680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Architectural drawing (3 sessions)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680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Graphical elements of Architecture (3-4 sessions)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680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Architectural composition (3 sessions).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0" dur="indefinite" restart="never" nodeType="tmRoot">
          <p:childTnLst>
            <p:seq>
              <p:cTn id="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826560" y="131040"/>
            <a:ext cx="8832240" cy="18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0" anchor="b"/>
          <a:p>
            <a:pPr>
              <a:lnSpc>
                <a:spcPct val="100000"/>
              </a:lnSpc>
            </a:pPr>
            <a:r>
              <a:rPr b="1" lang="en-US" sz="52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an </a:t>
            </a:r>
            <a:r>
              <a:rPr b="1" lang="en-US" sz="5200" spc="-1" strike="noStrike" u="sng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Mission</a:t>
            </a:r>
            <a:endParaRPr b="0" lang="en-US" sz="5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816480" y="2016000"/>
            <a:ext cx="8842320" cy="7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4" name="Picture 4" descr=""/>
          <p:cNvPicPr/>
          <p:nvPr/>
        </p:nvPicPr>
        <p:blipFill>
          <a:blip r:embed="rId1"/>
          <a:srcRect l="7434" t="22619" r="10626" b="10412"/>
          <a:stretch/>
        </p:blipFill>
        <p:spPr>
          <a:xfrm>
            <a:off x="0" y="2408400"/>
            <a:ext cx="10078920" cy="5149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6" dur="indefinite" restart="never" nodeType="tmRoot">
          <p:childTnLst>
            <p:seq>
              <p:cTn id="5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6" name="Picture 111" descr=""/>
          <p:cNvPicPr/>
          <p:nvPr/>
        </p:nvPicPr>
        <p:blipFill>
          <a:blip r:embed="rId1"/>
          <a:stretch/>
        </p:blipFill>
        <p:spPr>
          <a:xfrm>
            <a:off x="0" y="-1080"/>
            <a:ext cx="10078920" cy="7558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" dur="indefinite" restart="never" nodeType="tmRoot">
          <p:childTnLst>
            <p:seq>
              <p:cTn id="5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Picture 113" descr=""/>
          <p:cNvPicPr/>
          <p:nvPr/>
        </p:nvPicPr>
        <p:blipFill>
          <a:blip r:embed="rId1"/>
          <a:stretch/>
        </p:blipFill>
        <p:spPr>
          <a:xfrm>
            <a:off x="0" y="720"/>
            <a:ext cx="10064880" cy="755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0" dur="indefinite" restart="never" nodeType="tmRoot">
          <p:childTnLst>
            <p:seq>
              <p:cTn id="6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Picture 117" descr=""/>
          <p:cNvPicPr/>
          <p:nvPr/>
        </p:nvPicPr>
        <p:blipFill>
          <a:blip r:embed="rId1"/>
          <a:stretch/>
        </p:blipFill>
        <p:spPr>
          <a:xfrm>
            <a:off x="33840" y="640080"/>
            <a:ext cx="10045080" cy="666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2" dur="indefinite" restart="never" nodeType="tmRoot">
          <p:childTnLst>
            <p:seq>
              <p:cTn id="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2" name="Picture 119" descr=""/>
          <p:cNvPicPr/>
          <p:nvPr/>
        </p:nvPicPr>
        <p:blipFill>
          <a:blip r:embed="rId1"/>
          <a:stretch/>
        </p:blipFill>
        <p:spPr>
          <a:xfrm>
            <a:off x="0" y="548640"/>
            <a:ext cx="10136880" cy="6334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4" dur="indefinite" restart="never" nodeType="tmRoot">
          <p:childTnLst>
            <p:seq>
              <p:cTn id="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4" name="Picture 121" descr=""/>
          <p:cNvPicPr/>
          <p:nvPr/>
        </p:nvPicPr>
        <p:blipFill>
          <a:blip r:embed="rId1"/>
          <a:stretch/>
        </p:blipFill>
        <p:spPr>
          <a:xfrm>
            <a:off x="360" y="1005120"/>
            <a:ext cx="10078560" cy="5668200"/>
          </a:xfrm>
          <a:prstGeom prst="rect">
            <a:avLst/>
          </a:prstGeom>
          <a:ln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696960" y="6751800"/>
            <a:ext cx="563688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 Corbusier – La villa Savoye.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6" dur="indefinite" restart="never" nodeType="tmRoot">
          <p:childTnLst>
            <p:seq>
              <p:cTn id="6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7" name="Picture 123" descr=""/>
          <p:cNvPicPr/>
          <p:nvPr/>
        </p:nvPicPr>
        <p:blipFill>
          <a:blip r:embed="rId1"/>
          <a:stretch/>
        </p:blipFill>
        <p:spPr>
          <a:xfrm>
            <a:off x="0" y="37440"/>
            <a:ext cx="10078920" cy="7845480"/>
          </a:xfrm>
          <a:prstGeom prst="rect">
            <a:avLst/>
          </a:prstGeom>
          <a:ln>
            <a:noFill/>
          </a:ln>
        </p:spPr>
      </p:pic>
      <p:sp>
        <p:nvSpPr>
          <p:cNvPr id="288" name="CustomShape 2"/>
          <p:cNvSpPr/>
          <p:nvPr/>
        </p:nvSpPr>
        <p:spPr>
          <a:xfrm>
            <a:off x="620640" y="6904080"/>
            <a:ext cx="73134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Franck Lloyd Wright – Falling Water. USA.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8" dur="indefinite" restart="never" nodeType="tmRoot">
          <p:childTnLst>
            <p:seq>
              <p:cTn id="6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0" name="Picture 125" descr=""/>
          <p:cNvPicPr/>
          <p:nvPr/>
        </p:nvPicPr>
        <p:blipFill>
          <a:blip r:embed="rId1"/>
          <a:stretch/>
        </p:blipFill>
        <p:spPr>
          <a:xfrm>
            <a:off x="-361440" y="-54360"/>
            <a:ext cx="11423880" cy="7612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0" dur="indefinite" restart="never" nodeType="tmRoot">
          <p:childTnLst>
            <p:seq>
              <p:cTn id="7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826560" y="131040"/>
            <a:ext cx="8832240" cy="18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0" anchor="b"/>
          <a:p>
            <a:pPr>
              <a:lnSpc>
                <a:spcPct val="100000"/>
              </a:lnSpc>
            </a:pPr>
            <a:r>
              <a:rPr b="1" lang="en-US" sz="52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</a:t>
            </a:r>
            <a:r>
              <a:rPr b="1" lang="en-US" sz="5200" spc="-1" strike="noStrike" u="sng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Place</a:t>
            </a:r>
            <a:endParaRPr b="0" lang="en-US" sz="5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816480" y="2016000"/>
            <a:ext cx="8842320" cy="7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Picture 7" descr=""/>
          <p:cNvPicPr/>
          <p:nvPr/>
        </p:nvPicPr>
        <p:blipFill>
          <a:blip r:embed="rId1"/>
          <a:srcRect l="0" t="21496" r="0" b="0"/>
          <a:stretch/>
        </p:blipFill>
        <p:spPr>
          <a:xfrm>
            <a:off x="0" y="2712960"/>
            <a:ext cx="10078920" cy="484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2" dur="indefinite" restart="never" nodeType="tmRoot">
          <p:childTnLst>
            <p:seq>
              <p:cTn id="7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5" name="Picture 129" descr=""/>
          <p:cNvPicPr/>
          <p:nvPr/>
        </p:nvPicPr>
        <p:blipFill>
          <a:blip r:embed="rId1"/>
          <a:stretch/>
        </p:blipFill>
        <p:spPr>
          <a:xfrm>
            <a:off x="43560" y="457200"/>
            <a:ext cx="10035360" cy="667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4" dur="indefinite" restart="never" nodeType="tmRoot">
          <p:childTnLst>
            <p:seq>
              <p:cTn id="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504000" y="1769040"/>
            <a:ext cx="906948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2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>
            <a:normAutofit/>
          </a:bodyPr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Intended learning outcomes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0" y="1956960"/>
            <a:ext cx="10078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 marL="483840" indent="-351000" algn="just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At the end of the course, students will be able to :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184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Understand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and </a:t>
            </a: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explain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introductory concepts of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Architectural discipline 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Profession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and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History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184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Understand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the logic of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Graphical 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construction in Architecture.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18440" indent="-512640" algn="just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StarSymbol"/>
              <a:buAutoNum type="arabicPeriod"/>
            </a:pP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Recognize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</a:t>
            </a: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name 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and </a:t>
            </a:r>
            <a:r>
              <a:rPr b="0" lang="en-US" sz="3100" spc="-1" strike="noStrike" u="sng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describe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esthetical 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aspects of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form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arrangements and </a:t>
            </a:r>
            <a:r>
              <a:rPr b="1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composition</a:t>
            </a:r>
            <a:r>
              <a:rPr b="0" lang="en-US" sz="3100" spc="-1" strike="noStrike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in Architecture. 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2" dur="indefinite" restart="never" nodeType="tmRoot">
          <p:childTnLst>
            <p:seq>
              <p:cTn id="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7" name="Picture 131" descr=""/>
          <p:cNvPicPr/>
          <p:nvPr/>
        </p:nvPicPr>
        <p:blipFill>
          <a:blip r:embed="rId1"/>
          <a:stretch/>
        </p:blipFill>
        <p:spPr>
          <a:xfrm>
            <a:off x="0" y="769680"/>
            <a:ext cx="10078920" cy="6378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6" dur="indefinite" restart="never" nodeType="tmRoot">
          <p:childTnLst>
            <p:seq>
              <p:cTn id="7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Picture 133" descr=""/>
          <p:cNvPicPr/>
          <p:nvPr/>
        </p:nvPicPr>
        <p:blipFill>
          <a:blip r:embed="rId1"/>
          <a:stretch/>
        </p:blipFill>
        <p:spPr>
          <a:xfrm>
            <a:off x="44640" y="1463040"/>
            <a:ext cx="10056240" cy="502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8" dur="indefinite" restart="never" nodeType="tmRoot">
          <p:childTnLst>
            <p:seq>
              <p:cTn id="7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1" name="Picture 135" descr=""/>
          <p:cNvPicPr/>
          <p:nvPr/>
        </p:nvPicPr>
        <p:blipFill>
          <a:blip r:embed="rId1"/>
          <a:stretch/>
        </p:blipFill>
        <p:spPr>
          <a:xfrm>
            <a:off x="0" y="600840"/>
            <a:ext cx="10069560" cy="6712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0" dur="indefinite" restart="never" nodeType="tmRoot">
          <p:childTnLst>
            <p:seq>
              <p:cTn id="8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Picture 137" descr=""/>
          <p:cNvPicPr/>
          <p:nvPr/>
        </p:nvPicPr>
        <p:blipFill>
          <a:blip r:embed="rId1"/>
          <a:stretch/>
        </p:blipFill>
        <p:spPr>
          <a:xfrm>
            <a:off x="61200" y="1097280"/>
            <a:ext cx="9903960" cy="5522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2" dur="indefinite" restart="never" nodeType="tmRoot">
          <p:childTnLst>
            <p:seq>
              <p:cTn id="8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>
            <a:normAutofit/>
          </a:bodyPr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Well-known defintions of Architecture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68360" y="2498400"/>
            <a:ext cx="9070920" cy="27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343080" indent="-340560">
              <a:lnSpc>
                <a:spcPct val="100000"/>
              </a:lnSpc>
              <a:spcBef>
                <a:spcPts val="720"/>
              </a:spcBef>
              <a:buClr>
                <a:srgbClr val="ff0000"/>
              </a:buClr>
              <a:buSzPct val="80000"/>
              <a:buFont typeface="Symbol"/>
              <a:buChar char="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The </a:t>
            </a:r>
            <a:r>
              <a:rPr b="1" lang="en-US" sz="2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art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 of building- Art de bâtir (Dictionnaire Larousse) ;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720"/>
              </a:spcBef>
              <a:buClr>
                <a:srgbClr val="ff0000"/>
              </a:buClr>
              <a:buSzPct val="80000"/>
              <a:buFont typeface="Symbol"/>
              <a:buChar char="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The </a:t>
            </a:r>
            <a:r>
              <a:rPr b="1" lang="en-US" sz="2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art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 and </a:t>
            </a:r>
            <a:r>
              <a:rPr b="1" lang="en-US" sz="2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science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Noto Sans CJK SC DemiLight"/>
              </a:rPr>
              <a:t> of designing and erecting buildings (Stanford dictionnary).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468360" y="1798560"/>
            <a:ext cx="9370800" cy="69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5c01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Art or Science …?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Picture 268" descr=""/>
          <p:cNvPicPr/>
          <p:nvPr/>
        </p:nvPicPr>
        <p:blipFill>
          <a:blip r:embed="rId1"/>
          <a:stretch/>
        </p:blipFill>
        <p:spPr>
          <a:xfrm>
            <a:off x="5303520" y="4840920"/>
            <a:ext cx="3297600" cy="2472840"/>
          </a:xfrm>
          <a:prstGeom prst="rect">
            <a:avLst/>
          </a:prstGeom>
          <a:ln>
            <a:noFill/>
          </a:ln>
        </p:spPr>
      </p:pic>
      <p:pic>
        <p:nvPicPr>
          <p:cNvPr id="308" name="Picture 269" descr=""/>
          <p:cNvPicPr/>
          <p:nvPr/>
        </p:nvPicPr>
        <p:blipFill>
          <a:blip r:embed="rId2"/>
          <a:stretch/>
        </p:blipFill>
        <p:spPr>
          <a:xfrm>
            <a:off x="1097280" y="4791960"/>
            <a:ext cx="3564720" cy="243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4" dur="indefinite" restart="never" nodeType="tmRoot">
          <p:childTnLst>
            <p:seq>
              <p:cTn id="8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as Science …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504000" y="1956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i="1" lang="en-US" sz="3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According to Vitruvius (Roman antiquity), architecture is a </a:t>
            </a:r>
            <a:r>
              <a:rPr b="1" i="1" lang="en-US" sz="36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science </a:t>
            </a:r>
            <a:r>
              <a:rPr b="1" i="1" lang="en-US" sz="3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that is acquired through practice and theory. Architects must have a broad knowledge of geometry, drawing, history, mathematics and optics.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Triad of Vitruvius :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Firmitas,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Utilitas,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Venustas.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6" dur="indefinite" restart="never" nodeType="tmRoot">
          <p:childTnLst>
            <p:seq>
              <p:cTn id="8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an Art …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274320" y="1501920"/>
            <a:ext cx="930060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i="1" lang="en-US" sz="2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JohannWolfgang von Goethe citation (1749-1832) :</a:t>
            </a:r>
            <a:endParaRPr b="0" lang="en-US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6400" indent="-300600" algn="ctr">
              <a:lnSpc>
                <a:spcPct val="100000"/>
              </a:lnSpc>
              <a:spcBef>
                <a:spcPts val="561"/>
              </a:spcBef>
              <a:buClr>
                <a:srgbClr val="60b5cc"/>
              </a:buClr>
              <a:buSzPct val="90000"/>
              <a:buFont typeface="Wingdings" charset="2"/>
              <a:buChar char=""/>
            </a:pPr>
            <a:r>
              <a:rPr b="1" i="1" lang="en-US" sz="30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Architecture is a frozen music.</a:t>
            </a:r>
            <a:endParaRPr b="0" lang="en-US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i="1" lang="en-US" sz="2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Definition of Le Corbusier (1886-1965)</a:t>
            </a:r>
            <a:endParaRPr b="0" lang="en-US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6400" indent="-300600" algn="ctr">
              <a:lnSpc>
                <a:spcPct val="100000"/>
              </a:lnSpc>
              <a:spcBef>
                <a:spcPts val="561"/>
              </a:spcBef>
              <a:buClr>
                <a:srgbClr val="60b5cc"/>
              </a:buClr>
              <a:buSzPct val="90000"/>
              <a:buFont typeface="Wingdings" charset="2"/>
              <a:buChar char=""/>
            </a:pPr>
            <a:r>
              <a:rPr b="1" i="1" lang="en-US" sz="2400" spc="-1" strike="noStrike" u="sng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b="1" i="1" lang="en-US" sz="2400" spc="-1" strike="noStrike" u="sng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Architecture is the skilful, correct and magnificent interplay of volumes assembled under light.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3" name="Picture 274" descr=""/>
          <p:cNvPicPr/>
          <p:nvPr/>
        </p:nvPicPr>
        <p:blipFill>
          <a:blip r:embed="rId1"/>
          <a:stretch/>
        </p:blipFill>
        <p:spPr>
          <a:xfrm>
            <a:off x="24480" y="3749040"/>
            <a:ext cx="2534400" cy="3809160"/>
          </a:xfrm>
          <a:prstGeom prst="rect">
            <a:avLst/>
          </a:prstGeom>
          <a:ln>
            <a:noFill/>
          </a:ln>
        </p:spPr>
      </p:pic>
      <p:pic>
        <p:nvPicPr>
          <p:cNvPr id="314" name="Picture 275" descr=""/>
          <p:cNvPicPr/>
          <p:nvPr/>
        </p:nvPicPr>
        <p:blipFill>
          <a:blip r:embed="rId2"/>
          <a:srcRect l="17247" t="3836" r="16519" b="3032"/>
          <a:stretch/>
        </p:blipFill>
        <p:spPr>
          <a:xfrm>
            <a:off x="6641640" y="3931920"/>
            <a:ext cx="3437640" cy="3626280"/>
          </a:xfrm>
          <a:prstGeom prst="rect">
            <a:avLst/>
          </a:prstGeom>
          <a:ln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3017520" y="4153680"/>
            <a:ext cx="3381840" cy="13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Bitstream Charter"/>
                <a:ea typeface="DejaVu Sans"/>
              </a:rPr>
              <a:t>L’architecture est le jeu savant, correct et magnific des volumes assemblés sous la lumière.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4480560" y="3840480"/>
            <a:ext cx="455760" cy="272880"/>
          </a:xfrm>
          <a:custGeom>
            <a:avLst/>
            <a:gdLst/>
            <a:ahLst/>
            <a:rect l="l" t="t" r="r" b="b"/>
            <a:pathLst>
              <a:path w="1271" h="764">
                <a:moveTo>
                  <a:pt x="317" y="0"/>
                </a:moveTo>
                <a:lnTo>
                  <a:pt x="317" y="572"/>
                </a:lnTo>
                <a:lnTo>
                  <a:pt x="0" y="572"/>
                </a:lnTo>
                <a:lnTo>
                  <a:pt x="635" y="763"/>
                </a:lnTo>
                <a:lnTo>
                  <a:pt x="1270" y="572"/>
                </a:lnTo>
                <a:lnTo>
                  <a:pt x="953" y="572"/>
                </a:lnTo>
                <a:lnTo>
                  <a:pt x="953" y="0"/>
                </a:lnTo>
                <a:lnTo>
                  <a:pt x="317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17" name="Picture 278" descr=""/>
          <p:cNvPicPr/>
          <p:nvPr/>
        </p:nvPicPr>
        <p:blipFill>
          <a:blip r:embed="rId3"/>
          <a:stretch/>
        </p:blipFill>
        <p:spPr>
          <a:xfrm>
            <a:off x="2926080" y="5499720"/>
            <a:ext cx="3550320" cy="2058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8" dur="indefinite" restart="never" nodeType="tmRoot">
          <p:childTnLst>
            <p:seq>
              <p:cTn id="8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both …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0" y="1956960"/>
            <a:ext cx="9574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Definition of Louis Kahn (1901-1974) :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6400" indent="-300600">
              <a:lnSpc>
                <a:spcPct val="100000"/>
              </a:lnSpc>
              <a:spcBef>
                <a:spcPts val="621"/>
              </a:spcBef>
              <a:buClr>
                <a:srgbClr val="60b5cc"/>
              </a:buClr>
              <a:buSzPct val="90000"/>
              <a:buFont typeface="Wingdings" charset="2"/>
              <a:buChar char=""/>
            </a:pPr>
            <a:r>
              <a:rPr b="0" i="1" lang="en-US" sz="31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is a thoughtful making of space.</a:t>
            </a:r>
            <a:endParaRPr b="0" lang="en-US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0" name="Picture 281" descr=""/>
          <p:cNvPicPr/>
          <p:nvPr/>
        </p:nvPicPr>
        <p:blipFill>
          <a:blip r:embed="rId1"/>
          <a:stretch/>
        </p:blipFill>
        <p:spPr>
          <a:xfrm>
            <a:off x="6858000" y="3657600"/>
            <a:ext cx="2093760" cy="3274920"/>
          </a:xfrm>
          <a:prstGeom prst="rect">
            <a:avLst/>
          </a:prstGeom>
          <a:ln>
            <a:noFill/>
          </a:ln>
        </p:spPr>
      </p:pic>
      <p:pic>
        <p:nvPicPr>
          <p:cNvPr id="321" name="Picture 282" descr=""/>
          <p:cNvPicPr/>
          <p:nvPr/>
        </p:nvPicPr>
        <p:blipFill>
          <a:blip r:embed="rId2"/>
          <a:stretch/>
        </p:blipFill>
        <p:spPr>
          <a:xfrm>
            <a:off x="548640" y="3657600"/>
            <a:ext cx="4844880" cy="3633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0" dur="indefinite" restart="never" nodeType="tmRoot">
          <p:childTnLst>
            <p:seq>
              <p:cTn id="9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2"/>
          <p:cNvSpPr/>
          <p:nvPr/>
        </p:nvSpPr>
        <p:spPr>
          <a:xfrm>
            <a:off x="504000" y="1769040"/>
            <a:ext cx="906948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3"/>
          <p:cNvSpPr/>
          <p:nvPr/>
        </p:nvSpPr>
        <p:spPr>
          <a:xfrm>
            <a:off x="544680" y="1722600"/>
            <a:ext cx="3425760" cy="385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Based on 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80000" indent="-512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Need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80000" indent="-512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Safety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1080000" indent="-512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StarSymbol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Expression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CustomShape 4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>
            <a:normAutofit/>
          </a:bodyPr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complex discipline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5"/>
          <p:cNvSpPr/>
          <p:nvPr/>
        </p:nvSpPr>
        <p:spPr>
          <a:xfrm>
            <a:off x="4846320" y="4618080"/>
            <a:ext cx="4728600" cy="243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Triad of Vitruvius :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Firmitas,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Utilitas,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  <a:buClr>
                <a:srgbClr val="f0ad00"/>
              </a:buClr>
              <a:buSzPct val="80000"/>
              <a:buFont typeface="StarSymbol"/>
              <a:buAutoNum type="arabicPeriod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Venustas.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5480" indent="-512640">
              <a:lnSpc>
                <a:spcPct val="100000"/>
              </a:lnSpc>
            </a:pP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6"/>
          <p:cNvSpPr/>
          <p:nvPr/>
        </p:nvSpPr>
        <p:spPr>
          <a:xfrm rot="2588400">
            <a:off x="3544200" y="4520880"/>
            <a:ext cx="1359360" cy="364320"/>
          </a:xfrm>
          <a:custGeom>
            <a:avLst/>
            <a:gdLst/>
            <a:ahLst/>
            <a:rect l="l" t="t" r="r" b="b"/>
            <a:pathLst>
              <a:path w="3780" h="1018">
                <a:moveTo>
                  <a:pt x="0" y="257"/>
                </a:moveTo>
                <a:lnTo>
                  <a:pt x="2834" y="255"/>
                </a:lnTo>
                <a:lnTo>
                  <a:pt x="2834" y="0"/>
                </a:lnTo>
                <a:lnTo>
                  <a:pt x="3779" y="508"/>
                </a:lnTo>
                <a:lnTo>
                  <a:pt x="2835" y="1017"/>
                </a:lnTo>
                <a:lnTo>
                  <a:pt x="2835" y="763"/>
                </a:lnTo>
                <a:lnTo>
                  <a:pt x="0" y="766"/>
                </a:lnTo>
                <a:lnTo>
                  <a:pt x="0" y="257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2" dur="indefinite" restart="never" nodeType="tmRoot">
          <p:childTnLst>
            <p:seq>
              <p:cTn id="9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Architecture, a cultural product.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457200" y="2789280"/>
            <a:ext cx="702072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holds values of 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54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Wingdings" charset="2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Social response;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54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Wingdings" charset="2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Local and environmental Culture.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054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Wingdings" charset="2"/>
              <a:buAutoNum type="arabicPeriod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Art and expression.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These dimensions are expressed in characteristics such as 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31160" indent="-51372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form,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31160" indent="-51372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symbolism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31160" indent="-513720">
              <a:lnSpc>
                <a:spcPct val="100000"/>
              </a:lnSpc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or usage properties.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437400" y="15627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>
            <a:normAutofit/>
          </a:bodyPr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Architecture, a cultural product.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365760" y="-15840"/>
            <a:ext cx="9532080" cy="14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complex discipline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4" dur="indefinite" restart="never" nodeType="tmRoot">
          <p:childTnLst>
            <p:seq>
              <p:cTn id="9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04000" y="731880"/>
            <a:ext cx="9069480" cy="578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504000" y="1769040"/>
            <a:ext cx="906948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0" y="1569960"/>
            <a:ext cx="1007892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70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So, …what do you think Architecture is ?</a:t>
            </a:r>
            <a:endParaRPr b="0" lang="en-US" sz="7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70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…</a:t>
            </a:r>
            <a:endParaRPr b="0" lang="en-US" sz="7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" dur="indefinite" restart="never" nodeType="tmRoot">
          <p:childTnLst>
            <p:seq>
              <p:cTn id="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0" y="1545480"/>
            <a:ext cx="1008000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Styles, History, use and materials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274320" y="2377440"/>
            <a:ext cx="720360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>
              <a:lnSpc>
                <a:spcPct val="100000"/>
              </a:lnSpc>
              <a:spcBef>
                <a:spcPts val="72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generally add a distinctive qualifier to the set by: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style :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An architectural style is a set of characteristics and features that make a building or structure notable or historically identifiable.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Function/use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: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 architecture, function is the purpose or program of a building, as opposed to its form. This can refer to the literal purpose of a building, such as a school or factory, or to more intangible functionalities, such as the way a building makes its occupants feel.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Historical period :(Antiquity, middle age, renaissance, modernity, post-modernity, etc.)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Used materials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etc.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5680" indent="-83160">
              <a:lnSpc>
                <a:spcPct val="100000"/>
              </a:lnSpc>
              <a:spcBef>
                <a:spcPts val="720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Military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Housing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Architecture; 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Islamic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modern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wooden or concrete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etc.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274320" y="91440"/>
            <a:ext cx="9532080" cy="147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complex discipline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6" dur="indefinite" restart="never" nodeType="tmRoot">
          <p:childTnLst>
            <p:seq>
              <p:cTn id="9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826560" y="131040"/>
            <a:ext cx="8832240" cy="18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0" bIns="0" anchor="b">
            <a:normAutofit/>
          </a:bodyPr>
          <a:p>
            <a:pPr>
              <a:lnSpc>
                <a:spcPct val="100000"/>
              </a:lnSpc>
            </a:pPr>
            <a:r>
              <a:rPr b="1" lang="en-US" sz="52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 and his role?</a:t>
            </a:r>
            <a:br/>
            <a:endParaRPr b="0" lang="en-US" sz="5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816480" y="2016000"/>
            <a:ext cx="8842320" cy="7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61280" rIns="50400" tIns="0" bIns="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Or, Architecture as a discipline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Picture 298" descr=""/>
          <p:cNvPicPr/>
          <p:nvPr/>
        </p:nvPicPr>
        <p:blipFill>
          <a:blip r:embed="rId1"/>
          <a:stretch/>
        </p:blipFill>
        <p:spPr>
          <a:xfrm>
            <a:off x="1554480" y="2904120"/>
            <a:ext cx="6948000" cy="462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8" dur="indefinite" restart="never" nodeType="tmRoot">
          <p:childTnLst>
            <p:seq>
              <p:cTn id="9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544680" y="1646280"/>
            <a:ext cx="9070920" cy="560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architect's vocation is to take part in all aspects of </a:t>
            </a:r>
            <a:r>
              <a:rPr b="1" lang="en-US" sz="19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spatial planning,</a:t>
            </a: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and more particularly in the </a:t>
            </a:r>
            <a:r>
              <a:rPr b="1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act of building.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Architects work on :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</a:t>
            </a:r>
            <a:r>
              <a:rPr b="1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construction of new environments</a:t>
            </a:r>
            <a:r>
              <a:rPr b="1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, 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Renovation-rehabilitation-restauration of existant environments,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Adaptation- modification, requalification </a:t>
            </a:r>
            <a:r>
              <a:rPr b="0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to new purposes for existant environments.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r>
              <a:rPr b="0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NB. Common built environments can be </a:t>
            </a: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public or private </a:t>
            </a:r>
            <a:r>
              <a:rPr b="0" i="1" lang="en-US" sz="19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buildings</a:t>
            </a:r>
            <a:r>
              <a:rPr b="0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for residential, professional, industrial or commercial use, urban or rural landscapes, public open spaces or even urban environments (urban design).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21528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Picture 3" descr=""/>
          <p:cNvPicPr/>
          <p:nvPr/>
        </p:nvPicPr>
        <p:blipFill>
          <a:blip r:embed="rId1"/>
          <a:stretch/>
        </p:blipFill>
        <p:spPr>
          <a:xfrm>
            <a:off x="6716880" y="5571360"/>
            <a:ext cx="3363120" cy="1987560"/>
          </a:xfrm>
          <a:prstGeom prst="rect">
            <a:avLst/>
          </a:prstGeom>
          <a:ln>
            <a:noFill/>
          </a:ln>
        </p:spPr>
      </p:pic>
      <p:pic>
        <p:nvPicPr>
          <p:cNvPr id="340" name="Picture 4" descr=""/>
          <p:cNvPicPr/>
          <p:nvPr/>
        </p:nvPicPr>
        <p:blipFill>
          <a:blip r:embed="rId2"/>
          <a:stretch/>
        </p:blipFill>
        <p:spPr>
          <a:xfrm>
            <a:off x="3059280" y="5571360"/>
            <a:ext cx="3498480" cy="1967760"/>
          </a:xfrm>
          <a:prstGeom prst="rect">
            <a:avLst/>
          </a:prstGeom>
          <a:ln>
            <a:noFill/>
          </a:ln>
        </p:spPr>
      </p:pic>
      <p:pic>
        <p:nvPicPr>
          <p:cNvPr id="341" name="Picture 5" descr=""/>
          <p:cNvPicPr/>
          <p:nvPr/>
        </p:nvPicPr>
        <p:blipFill>
          <a:blip r:embed="rId3"/>
          <a:stretch/>
        </p:blipFill>
        <p:spPr>
          <a:xfrm>
            <a:off x="0" y="5571360"/>
            <a:ext cx="2939760" cy="196128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Fields of Architect’s intervention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0" dur="indefinite" restart="never" nodeType="tmRoot">
          <p:childTnLst>
            <p:seq>
              <p:cTn id="10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2"/>
          <p:cNvSpPr/>
          <p:nvPr/>
        </p:nvSpPr>
        <p:spPr>
          <a:xfrm>
            <a:off x="0" y="1646280"/>
            <a:ext cx="595404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ymbol"/>
              <a:buChar char=""/>
            </a:pPr>
            <a:r>
              <a:rPr b="1" lang="en-US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Fields of intervention of the Architect: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</a:t>
            </a: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Design of institutional, commercial and industrial buildings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 </a:t>
            </a: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Various civil structures, such as bridges, monuments, works of art, etc.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  </a:t>
            </a:r>
            <a:r>
              <a:rPr b="0" i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Town and country planning.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Fields of Architect’s intervention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6" name="Picture 4" descr=""/>
          <p:cNvPicPr/>
          <p:nvPr/>
        </p:nvPicPr>
        <p:blipFill>
          <a:blip r:embed="rId1"/>
          <a:stretch/>
        </p:blipFill>
        <p:spPr>
          <a:xfrm>
            <a:off x="6945480" y="1646280"/>
            <a:ext cx="3134520" cy="2350800"/>
          </a:xfrm>
          <a:prstGeom prst="rect">
            <a:avLst/>
          </a:prstGeom>
          <a:ln>
            <a:noFill/>
          </a:ln>
        </p:spPr>
      </p:pic>
      <p:pic>
        <p:nvPicPr>
          <p:cNvPr id="347" name="Picture 5" descr=""/>
          <p:cNvPicPr/>
          <p:nvPr/>
        </p:nvPicPr>
        <p:blipFill>
          <a:blip r:embed="rId2"/>
          <a:stretch/>
        </p:blipFill>
        <p:spPr>
          <a:xfrm>
            <a:off x="5990760" y="4084560"/>
            <a:ext cx="4089240" cy="229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2" dur="indefinite" restart="never" nodeType="tmRoot">
          <p:childTnLst>
            <p:seq>
              <p:cTn id="10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2"/>
          <p:cNvSpPr/>
          <p:nvPr/>
        </p:nvSpPr>
        <p:spPr>
          <a:xfrm>
            <a:off x="504000" y="1956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ymbol"/>
              <a:buChar char=""/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 Algeria, architects are used by :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</a:t>
            </a: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private individuals</a:t>
            </a:r>
            <a:br/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because building or renovating is one of the most important decisions in their lives and those of their families. 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Institutionnal actors :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4820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Administratives, local consillors.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Economical agents :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(Retailers, manufacturers, developpers, etc.)</a:t>
            </a:r>
            <a:br/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Architect’s mission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4" dur="indefinite" restart="never" nodeType="tmRoot">
          <p:childTnLst>
            <p:seq>
              <p:cTn id="10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2"/>
          <p:cNvSpPr/>
          <p:nvPr/>
        </p:nvSpPr>
        <p:spPr>
          <a:xfrm>
            <a:off x="0" y="1956960"/>
            <a:ext cx="1008000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>
            <a:normAutofit/>
          </a:bodyPr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well designing up  architectural projects, architects are qualified to intervene at all stages of a project, from design to completion: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Choice of site</a:t>
            </a:r>
            <a:br/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- Architectural design</a:t>
            </a:r>
            <a:br/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- Building expertise</a:t>
            </a:r>
            <a:br/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- economic evaluation of buildings.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504360" y="17172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Architect’s mission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6" dur="indefinite" restart="never" nodeType="tmRoot">
          <p:childTnLst>
            <p:seq>
              <p:cTn id="10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2"/>
          <p:cNvSpPr/>
          <p:nvPr/>
        </p:nvSpPr>
        <p:spPr>
          <a:xfrm>
            <a:off x="504000" y="1668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architect's assistance is required to design up the architectural project for which a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 permission “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miri"/>
                <a:ea typeface="DejaVu Sans"/>
              </a:rPr>
              <a:t>رخصة بناء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miri"/>
                <a:ea typeface="DejaVu Sans"/>
              </a:rPr>
              <a:t>”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is sought.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Architects are also asked to deliver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permissions of demolition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and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permissions of subdivision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(land lots).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 responds to the expectations of </a:t>
            </a:r>
            <a:r>
              <a:rPr b="0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each user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while ensuring that the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collective interest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is respected.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83840" indent="-35100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 ensures also several other missions like financial expertise on buildings and administrative procedures like call of tenders (avis d’appel d’offre), etc.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504360" y="17172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Architect’s mission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8" dur="indefinite" restart="never" nodeType="tmRoot">
          <p:childTnLst>
            <p:seq>
              <p:cTn id="10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504000" y="1956960"/>
            <a:ext cx="90313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act of construction brings together three main actors: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6560" indent="-5137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(Project manager/maître d’oeuvre)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is commissioned by the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6560" indent="-5137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AutoNum type="arabicPeriod"/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client (Project owner- maître d’ouvrage)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to design the architectural project.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6560" indent="-5137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project is then built by the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 Contractor/Entrepreneur.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46560" indent="-5137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Char char="•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architect (project manager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) is the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artistic creator owner of the work of art.  He holds the intellectual property of the project as  a work of art.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0" y="0"/>
            <a:ext cx="10080000" cy="185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 projects : Actors, responsibilities and intellectual property 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0" dur="indefinite" restart="never" nodeType="tmRoot">
          <p:childTnLst>
            <p:seq>
              <p:cTn id="1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2"/>
          <p:cNvSpPr/>
          <p:nvPr/>
        </p:nvSpPr>
        <p:spPr>
          <a:xfrm>
            <a:off x="544680" y="172260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85680" indent="-831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Mission statement: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56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designing plans and directing the creation of architectural works on behalf of the </a:t>
            </a: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client, in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accordance with guidelines known as </a:t>
            </a: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specifications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75160" indent="-7423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This project contains : </a:t>
            </a:r>
            <a:r>
              <a:rPr b="0" lang="en-US" sz="2400" spc="-1" strike="noStrike" u="sng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plans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and </a:t>
            </a:r>
            <a:r>
              <a:rPr b="0" lang="en-US" sz="2400" spc="-1" strike="noStrike" u="sng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written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documents to define the layout of the buildings, their composition, their organization and the expression of their volume, as well as the choice of materials and colours.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75160" indent="-742320">
              <a:lnSpc>
                <a:spcPct val="100000"/>
              </a:lnSpc>
              <a:buClr>
                <a:srgbClr val="f0ad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 ensures also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supervision of the building site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(suivi de chantier).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56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1" lang="en-US" sz="2400" spc="-1" strike="noStrike" u="sng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 holds the civil liabiability of the building (la responsabilité civile).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0" y="0"/>
            <a:ext cx="10080000" cy="185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 projects – Actors, responsibilities and intellectual property 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2" dur="indefinite" restart="never" nodeType="tmRoot">
          <p:childTnLst>
            <p:seq>
              <p:cTn id="1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2"/>
          <p:cNvSpPr/>
          <p:nvPr/>
        </p:nvSpPr>
        <p:spPr>
          <a:xfrm>
            <a:off x="504000" y="1956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ymbol"/>
              <a:buChar char="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Architect’s work satisfaction is a factor of: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  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Quality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  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Performance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    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- Economy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ymbol"/>
              <a:buChar char=""/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He guarantees the customer: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Quality of design and building,    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0560">
              <a:lnSpc>
                <a:spcPct val="100000"/>
              </a:lnSpc>
              <a:spcBef>
                <a:spcPts val="641"/>
              </a:spcBef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The best balance Quality/cost including significant savings.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Building requirements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4" dur="indefinite" restart="never" nodeType="tmRoot">
          <p:childTnLst>
            <p:seq>
              <p:cTn id="1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504000" y="301320"/>
            <a:ext cx="9069480" cy="629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Artistical aspect;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Cultural;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Societal;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Structural and engineering aspect;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…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504000" y="1769040"/>
            <a:ext cx="906948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6" dur="indefinite" restart="never" nodeType="tmRoot">
          <p:childTnLst>
            <p:seq>
              <p:cTn id="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2"/>
          <p:cNvSpPr/>
          <p:nvPr/>
        </p:nvSpPr>
        <p:spPr>
          <a:xfrm>
            <a:off x="504000" y="195696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Introduction to architecture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73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shelter, as living environments, as a mission and as a place.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73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Defintions of architecture :</a:t>
            </a: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Art and/or Science.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889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Explore of definitions of dictionnaries, architects and theoritians : Vitruvius, Le Corbusier, Luis Kahn, Goethe.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73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as a complex discipline : Environment, society, aethetics.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673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Arial"/>
              <a:buAutoNum type="arabicPeriod"/>
            </a:pPr>
            <a:r>
              <a:rPr b="1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Missions of Architect (Architect as a Profession).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Course summary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CustomShape 4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5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6" dur="indefinite" restart="never" nodeType="tmRoot">
          <p:childTnLst>
            <p:seq>
              <p:cTn id="1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2"/>
          <p:cNvSpPr/>
          <p:nvPr/>
        </p:nvSpPr>
        <p:spPr>
          <a:xfrm>
            <a:off x="468360" y="164628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Respond to the following questions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Classify the following words in accordance with Architecture meanings below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Hostile natural environment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Impressive façade!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We have to find place to settle down!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Your kitchen is so functionnal space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 like to work in this office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 love this Heritage building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This corner reminds me great childhood sovenirs.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6200" indent="-456480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Architecture meanings :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tarSymbol"/>
              <a:buAutoNum type="alphaL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shelter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 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tarSymbol"/>
              <a:buAutoNum type="alphaL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living environment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tarSymbol"/>
              <a:buAutoNum type="alphaL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a mission ………………..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StarSymbol"/>
              <a:buAutoNum type="alphaL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As a Place …………………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Quizz – Q1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8" dur="indefinite" restart="never" nodeType="tmRoot">
          <p:childTnLst>
            <p:seq>
              <p:cTn id="1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2"/>
          <p:cNvSpPr/>
          <p:nvPr/>
        </p:nvSpPr>
        <p:spPr>
          <a:xfrm>
            <a:off x="468360" y="164628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Among these personnalities who defined Architecture in relation to music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Le Corbusier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Franck Lloyd Wright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JohannWolfgang von Goethe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3734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Vitruvius.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What was the definition of Architecture by LeCorbusier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Quizz – Q2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0" dur="indefinite" restart="never" nodeType="tmRoot">
          <p:childTnLst>
            <p:seq>
              <p:cTn id="1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2"/>
          <p:cNvSpPr/>
          <p:nvPr/>
        </p:nvSpPr>
        <p:spPr>
          <a:xfrm>
            <a:off x="468360" y="164628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Is architecture an art or a Science ? Explain.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Quizz – Q3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2" dur="indefinite" restart="never" nodeType="tmRoot">
          <p:childTnLst>
            <p:seq>
              <p:cTn id="1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"/>
          <p:cNvSpPr/>
          <p:nvPr/>
        </p:nvSpPr>
        <p:spPr>
          <a:xfrm>
            <a:off x="468360" y="164628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What are the three stackholders of any building act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Project M………..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Who holds the civil reliability in the building act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……………………………………………………………………………………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Quizz – Q4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4" dur="indefinite" restart="never" nodeType="tmRoot">
          <p:childTnLst>
            <p:seq>
              <p:cTn id="1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504000" y="17136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"/>
          <p:cNvSpPr/>
          <p:nvPr/>
        </p:nvSpPr>
        <p:spPr>
          <a:xfrm>
            <a:off x="468360" y="1646280"/>
            <a:ext cx="9070920" cy="509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0480" rIns="100800" tIns="100800" bIns="50400"/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What are the three stackholders of any building act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Project M………..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62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80000"/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Who holds the civil reliability in the building act 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……………………………………………………………………………………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..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9000" indent="-456480">
              <a:lnSpc>
                <a:spcPct val="100000"/>
              </a:lnSpc>
              <a:spcBef>
                <a:spcPts val="641"/>
              </a:spcBef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504720" y="172080"/>
            <a:ext cx="9070920" cy="137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50400" tIns="50400" bIns="50400" anchor="ctr"/>
          <a:p>
            <a:pPr>
              <a:lnSpc>
                <a:spcPct val="100000"/>
              </a:lnSpc>
            </a:pPr>
            <a:r>
              <a:rPr b="1" lang="en-US" sz="5000" spc="-1" strike="noStrike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Quizz – Q5</a:t>
            </a:r>
            <a:endParaRPr b="0" lang="en-US" sz="5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6" dur="indefinite" restart="never" nodeType="tmRoot">
          <p:childTnLst>
            <p:seq>
              <p:cTn id="1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iming>
    <p:tnLst>
      <p:par>
        <p:cTn id="128" dur="indefinite" restart="never" nodeType="tmRoot">
          <p:childTnLst>
            <p:seq>
              <p:cTn id="1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468360" y="1036800"/>
            <a:ext cx="9069480" cy="42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Please observe the following pictures and environments…</a:t>
            </a:r>
            <a:endParaRPr b="0" lang="en-US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504000" y="1769040"/>
            <a:ext cx="9069480" cy="438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8" dur="indefinite" restart="never" nodeType="tmRoot">
          <p:childTnLst>
            <p:seq>
              <p:cTn id="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81" descr=""/>
          <p:cNvPicPr/>
          <p:nvPr/>
        </p:nvPicPr>
        <p:blipFill>
          <a:blip r:embed="rId1"/>
          <a:stretch/>
        </p:blipFill>
        <p:spPr>
          <a:xfrm>
            <a:off x="-1021680" y="0"/>
            <a:ext cx="12168000" cy="755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" dur="indefinite" restart="never" nodeType="tmRoot">
          <p:childTnLst>
            <p:seq>
              <p:cTn id="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7" name="Picture 86" descr=""/>
          <p:cNvPicPr/>
          <p:nvPr/>
        </p:nvPicPr>
        <p:blipFill>
          <a:blip r:embed="rId1"/>
          <a:stretch/>
        </p:blipFill>
        <p:spPr>
          <a:xfrm>
            <a:off x="-2160" y="66240"/>
            <a:ext cx="10078560" cy="7393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" dur="indefinite" restart="never" nodeType="tmRoot">
          <p:childTnLst>
            <p:seq>
              <p:cTn id="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504000" y="301320"/>
            <a:ext cx="9069480" cy="126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9" name="Picture 88" descr=""/>
          <p:cNvPicPr/>
          <p:nvPr/>
        </p:nvPicPr>
        <p:blipFill>
          <a:blip r:embed="rId1"/>
          <a:stretch/>
        </p:blipFill>
        <p:spPr>
          <a:xfrm>
            <a:off x="-1707120" y="0"/>
            <a:ext cx="13438080" cy="755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" dur="indefinite" restart="never" nodeType="tmRoot">
          <p:childTnLst>
            <p:seq>
              <p:cTn id="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</TotalTime>
  <Application>LibreOffice/5.2.7.2$Linux_x86 LibreOffice_project/20m0$Build-2</Application>
  <Words>1253</Words>
  <Paragraphs>197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2023-09-25T10:26:49Z</dcterms:created>
  <dc:creator/>
  <dc:description/>
  <dc:language>en-US</dc:language>
  <cp:lastModifiedBy/>
  <dcterms:modified xsi:type="dcterms:W3CDTF">2023-10-10T16:26:47Z</dcterms:modified>
  <cp:revision>76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57</vt:i4>
  </property>
</Properties>
</file>