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74" r:id="rId6"/>
    <p:sldId id="278" r:id="rId7"/>
    <p:sldId id="279" r:id="rId8"/>
    <p:sldId id="281" r:id="rId9"/>
    <p:sldId id="282" r:id="rId10"/>
    <p:sldId id="283" r:id="rId11"/>
    <p:sldId id="280"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44CDA5-1901-4E2A-9EF4-41ADCA193F2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47F3723-0A76-4766-912B-57C418E243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B060C4F-0994-4AC6-92BC-54297088C6F5}"/>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5714D912-A4D7-4D46-9418-F8DD447016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D314169-0D14-4B86-B4CF-CA8160200726}"/>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1275741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381506-8DFE-4ED5-AC09-EA18148068C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8048DC1-0A97-4468-B574-EFFA3364791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9A27F9-21EE-4BA1-9C6A-E1F38BC0F281}"/>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C727D437-931F-4ACC-B9D1-C75DA849C4C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4AA007D-3020-47FD-9879-FBEA8FDC3BEC}"/>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2926607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2A940FB-158B-4D93-B46C-3F217C3777C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CE61CD7-8943-4C02-B746-12AF670B13F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27DD9C9-1AF7-4D3B-9752-E5A4F40C87E6}"/>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4697AF94-9DDF-463E-A4D0-E20B8BF7788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817927-9CC1-4876-908C-55667C629F9B}"/>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2530357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DF0394-F073-4DD9-B0DF-7C57C4FFFC0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6D4C446-293D-48B6-B58D-2E51D706847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0D9EAC-1801-4885-8A63-0A2251D500B2}"/>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F3E38AE3-0938-445D-B3E9-570DF1F7E8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09E35D-3FED-40C8-9ACF-8D5424A2A01F}"/>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3637319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F6341C-6601-446B-9A5D-0CF7C2C3443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2DB850B-3CB2-4906-89B2-A6137F3673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FC208EE-C451-435A-AA3D-D2C1F11C174D}"/>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0A223B79-AA09-41C4-A27F-8E240C9CCB6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9C5B98-05C4-464B-B7AF-C2C677C606FB}"/>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415614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703750-3E07-48B2-941D-AC37DB4D7AB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583D6A9-3B1C-4C20-83C0-7FDBD48D73C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BD1CADE-8D2F-490C-BE9B-63F1BF1F864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CD4D660-388B-4EF8-9170-009837E0F4C9}"/>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D2F8A88C-6095-459D-9C78-726959C0277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3A9CC2B-17B6-4F3F-97C5-2CE1DAE8962E}"/>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1175393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B6FD28-B306-4182-B101-72571054463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2E458A2-B381-44C3-BF83-9E56577548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2147E2-D2D0-4158-8EBD-DABBE290450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5DC3CFE-5005-453F-B3A1-2A6BEB2009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3817E9A-6135-4DE2-B7EC-CEFEC47E12D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B2B6F37-9A11-44B4-8B6C-7FC14D262CFA}"/>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8" name="Espace réservé du pied de page 7">
            <a:extLst>
              <a:ext uri="{FF2B5EF4-FFF2-40B4-BE49-F238E27FC236}">
                <a16:creationId xmlns:a16="http://schemas.microsoft.com/office/drawing/2014/main" id="{88F28DF1-5730-4DBE-AC85-57D392582B9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F27886C-4983-4DAD-9866-BCD6F0702577}"/>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24410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E56330-5DBA-4905-8169-029FB4E07D3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563E949-A4B3-44FB-A29E-33EFA6D308F3}"/>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4" name="Espace réservé du pied de page 3">
            <a:extLst>
              <a:ext uri="{FF2B5EF4-FFF2-40B4-BE49-F238E27FC236}">
                <a16:creationId xmlns:a16="http://schemas.microsoft.com/office/drawing/2014/main" id="{82C8ADDF-D3E9-4926-938E-CB76E732274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E991420-643F-4398-A433-89ADF29649C3}"/>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2588482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4AFF5A7-1E83-441A-9CF5-7B2A7D94B3B4}"/>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3" name="Espace réservé du pied de page 2">
            <a:extLst>
              <a:ext uri="{FF2B5EF4-FFF2-40B4-BE49-F238E27FC236}">
                <a16:creationId xmlns:a16="http://schemas.microsoft.com/office/drawing/2014/main" id="{1E75A8DA-9E8F-4461-B232-7E3F822699C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A9861BC-1FE9-4A08-884A-CB278D95F024}"/>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878122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0203A1-2F71-40DD-990E-9F877CD46E0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D4A3F10-7087-402E-8F20-D5BCF698B5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C5D3D37-9078-46BF-A6DC-FBD9734B65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633CA94-78B0-4BDE-A3D3-F66CF7966CC9}"/>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059C79C5-A310-49B1-8C7F-221D82569A0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95F60B9-8595-44BA-9D7C-CDC0C5C829C6}"/>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3066116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D4AC90-1E5C-45D3-BCE0-AF1F323C54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F36AA00-5CA5-498B-9A63-174BACB80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D64EFC-E5C5-4BFE-B34E-4024CB426E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AB99261-6FD0-4EDD-AEC4-77DCCE140B88}"/>
              </a:ext>
            </a:extLst>
          </p:cNvPr>
          <p:cNvSpPr>
            <a:spLocks noGrp="1"/>
          </p:cNvSpPr>
          <p:nvPr>
            <p:ph type="dt" sz="half" idx="10"/>
          </p:nvPr>
        </p:nvSpPr>
        <p:spPr/>
        <p:txBody>
          <a:bodyPr/>
          <a:lstStyle/>
          <a:p>
            <a:fld id="{2D0459AF-F206-4B3D-9742-84C86261C682}"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53752B12-FA98-46E3-9707-2A02219E14A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9AE448-ADFC-4D70-B8EA-89092720009A}"/>
              </a:ext>
            </a:extLst>
          </p:cNvPr>
          <p:cNvSpPr>
            <a:spLocks noGrp="1"/>
          </p:cNvSpPr>
          <p:nvPr>
            <p:ph type="sldNum" sz="quarter" idx="12"/>
          </p:nvPr>
        </p:nvSpPr>
        <p:spPr/>
        <p:txBody>
          <a:bodyPr/>
          <a:lstStyle/>
          <a:p>
            <a:fld id="{37F4FA11-C34D-4CAC-B842-9507BE196519}" type="slidenum">
              <a:rPr lang="fr-FR" smtClean="0"/>
              <a:t>‹N°›</a:t>
            </a:fld>
            <a:endParaRPr lang="fr-FR"/>
          </a:p>
        </p:txBody>
      </p:sp>
    </p:spTree>
    <p:extLst>
      <p:ext uri="{BB962C8B-B14F-4D97-AF65-F5344CB8AC3E}">
        <p14:creationId xmlns:p14="http://schemas.microsoft.com/office/powerpoint/2010/main" val="3418715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C92F6A-0F8B-4397-9AAD-DD5174B449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3118AC9-A119-4276-8E5B-0A587D64E0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0019AD9-F541-4953-B755-4E0B835202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0459AF-F206-4B3D-9742-84C86261C682}"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0536635A-5E2D-4552-9AD9-C719B87C27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EB72A3E-E017-42D4-B5B0-4F3F3F7B4F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F4FA11-C34D-4CAC-B842-9507BE196519}" type="slidenum">
              <a:rPr lang="fr-FR" smtClean="0"/>
              <a:t>‹N°›</a:t>
            </a:fld>
            <a:endParaRPr lang="fr-FR"/>
          </a:p>
        </p:txBody>
      </p:sp>
    </p:spTree>
    <p:extLst>
      <p:ext uri="{BB962C8B-B14F-4D97-AF65-F5344CB8AC3E}">
        <p14:creationId xmlns:p14="http://schemas.microsoft.com/office/powerpoint/2010/main" val="1920985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ttaqa.net/category/climate-summit-cop-28/" TargetMode="External"/><Relationship Id="rId2" Type="http://schemas.openxmlformats.org/officeDocument/2006/relationships/hyperlink" Target="https://attaqa.net/2023/11/21/%d8%a3%d8%b3%d8%b9%d8%a7%d8%b1-%d8%a7%d9%84%d9%86%d9%81%d8%b7-%d8%aa%d8%b4%d9%87%d8%af-%d8%aa%d8%b9%d8%a7%d9%85%d9%84%d8%a7%d8%aa-%d9%85%d8%aa%d9%82%d9%84%d8%a8%d8%a9-%d9%88%d8%ae%d8%a7%d9%85-%d8%a8-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2192000" cy="764275"/>
          </a:xfrm>
        </p:spPr>
        <p:txBody>
          <a:bodyPr>
            <a:normAutofit/>
          </a:bodyPr>
          <a:lstStyle/>
          <a:p>
            <a:pPr algn="ctr"/>
            <a:r>
              <a:rPr lang="ar-DZ" sz="4800" b="1" dirty="0">
                <a:solidFill>
                  <a:srgbClr val="FF0000"/>
                </a:solidFill>
              </a:rPr>
              <a:t>ثانيا: أسواق الغاز الطبيعي</a:t>
            </a:r>
            <a:endParaRPr lang="fr-FR" sz="4800" b="1" dirty="0">
              <a:solidFill>
                <a:srgbClr val="FF0000"/>
              </a:solidFill>
            </a:endParaRPr>
          </a:p>
        </p:txBody>
      </p:sp>
      <p:sp>
        <p:nvSpPr>
          <p:cNvPr id="3" name="Espace réservé du contenu 2"/>
          <p:cNvSpPr>
            <a:spLocks noGrp="1"/>
          </p:cNvSpPr>
          <p:nvPr>
            <p:ph idx="1"/>
          </p:nvPr>
        </p:nvSpPr>
        <p:spPr>
          <a:xfrm>
            <a:off x="122830" y="764274"/>
            <a:ext cx="12069170" cy="6093725"/>
          </a:xfrm>
        </p:spPr>
        <p:txBody>
          <a:bodyPr>
            <a:noAutofit/>
          </a:bodyPr>
          <a:lstStyle/>
          <a:p>
            <a:pPr marL="0" indent="0" algn="r" rtl="1">
              <a:buNone/>
            </a:pPr>
            <a:r>
              <a:rPr lang="ar-DZ" sz="3000" dirty="0"/>
              <a:t>بدأت التجارة الدولية للغاز الطبيعي منذ حوالي قرن من الزمن بإنشاء خط أنابيب غاز من كندا إلى الولايات المتحدة الامريكية ، الا ان التكاليف المرتفعة لنقل الغاز الطبيعي لم تسمح لحد الان </a:t>
            </a:r>
            <a:r>
              <a:rPr lang="ar-DZ" sz="3000" dirty="0" err="1"/>
              <a:t>بانشاء</a:t>
            </a:r>
            <a:r>
              <a:rPr lang="ar-DZ" sz="3000" dirty="0"/>
              <a:t> سوق عالمية للغاز كما هو الحال بالنسبة للنفط.</a:t>
            </a:r>
          </a:p>
          <a:p>
            <a:pPr marL="0" indent="0" algn="r" rtl="1">
              <a:buNone/>
            </a:pPr>
            <a:r>
              <a:rPr lang="ar-DZ" sz="3000" dirty="0"/>
              <a:t>1: </a:t>
            </a:r>
            <a:r>
              <a:rPr lang="ar-DZ" sz="3000" b="1" dirty="0">
                <a:solidFill>
                  <a:srgbClr val="FF0000"/>
                </a:solidFill>
              </a:rPr>
              <a:t>أنواع أسواق الغاز الطبيعي </a:t>
            </a:r>
            <a:r>
              <a:rPr lang="ar-DZ" sz="3000" dirty="0"/>
              <a:t>يمكن توضيح أسواق الغاز حسب المناطق و حسب الحجم</a:t>
            </a:r>
            <a:r>
              <a:rPr lang="ar-DZ" sz="3000" dirty="0">
                <a:solidFill>
                  <a:srgbClr val="FF0000"/>
                </a:solidFill>
              </a:rPr>
              <a:t> </a:t>
            </a:r>
          </a:p>
          <a:p>
            <a:pPr algn="r" rtl="1">
              <a:buFontTx/>
              <a:buChar char="-"/>
            </a:pPr>
            <a:r>
              <a:rPr lang="ar-DZ" sz="3000" b="1" dirty="0">
                <a:solidFill>
                  <a:srgbClr val="FF0000"/>
                </a:solidFill>
              </a:rPr>
              <a:t>أسواق الغاز حسب المناطق الإقليمية</a:t>
            </a:r>
          </a:p>
          <a:p>
            <a:pPr marL="0" indent="0" algn="r" rtl="1">
              <a:buNone/>
            </a:pPr>
            <a:r>
              <a:rPr lang="ar-DZ" sz="3000" dirty="0"/>
              <a:t>هناك ثلاثة أسواق إقليمية في العالم ،ولكنها تتصف بانها منفصلة عن بعضها وهذه الأسواق هي:</a:t>
            </a:r>
          </a:p>
          <a:p>
            <a:pPr algn="r" rtl="1">
              <a:buFontTx/>
              <a:buChar char="-"/>
            </a:pPr>
            <a:r>
              <a:rPr lang="ar-DZ" sz="3000" b="1" dirty="0">
                <a:solidFill>
                  <a:srgbClr val="FF0000"/>
                </a:solidFill>
              </a:rPr>
              <a:t>السوق الامريكية:  </a:t>
            </a:r>
            <a:r>
              <a:rPr lang="ar-DZ" sz="3000" dirty="0"/>
              <a:t>حيث تعتبر الولايات المتحدة الأمريكية كأكبر مستهلك، يتم تزويدها بالغاز من كندا، المكسيك.</a:t>
            </a:r>
          </a:p>
          <a:p>
            <a:pPr algn="r" rtl="1">
              <a:buFontTx/>
              <a:buChar char="-"/>
            </a:pPr>
            <a:r>
              <a:rPr lang="ar-DZ" sz="3000" b="1" dirty="0">
                <a:solidFill>
                  <a:srgbClr val="FF0000"/>
                </a:solidFill>
              </a:rPr>
              <a:t>السوق الاسيوية:  </a:t>
            </a:r>
            <a:r>
              <a:rPr lang="ar-DZ" sz="3000" dirty="0"/>
              <a:t>حيث نجد اليابان واندونيسيا كأكبر دول </a:t>
            </a:r>
            <a:r>
              <a:rPr lang="ar-DZ" sz="3000" dirty="0" err="1"/>
              <a:t>مستهكلة</a:t>
            </a:r>
            <a:r>
              <a:rPr lang="ar-DZ" sz="3000" dirty="0"/>
              <a:t>، إندونيسيا وماليزيا كأهم منتجين</a:t>
            </a:r>
          </a:p>
          <a:p>
            <a:pPr algn="r" rtl="1">
              <a:buFontTx/>
              <a:buChar char="-"/>
            </a:pPr>
            <a:r>
              <a:rPr lang="ar-DZ" sz="3000" b="1" dirty="0">
                <a:solidFill>
                  <a:srgbClr val="FF0000"/>
                </a:solidFill>
              </a:rPr>
              <a:t>السوق الأوروبية:  </a:t>
            </a:r>
            <a:r>
              <a:rPr lang="ar-DZ" sz="3000" dirty="0"/>
              <a:t>تحصل هذ السوق على امداداتها من النرويج، روسيا والجزائر، كما يتم تزويدها بالغاز من أماكن أخرى كالعراق، دول آسيا الوسطى، نيجيريا. </a:t>
            </a:r>
          </a:p>
          <a:p>
            <a:pPr algn="r" rtl="1">
              <a:buFontTx/>
              <a:buChar char="-"/>
            </a:pPr>
            <a:endParaRPr lang="ar-DZ" sz="3000" dirty="0"/>
          </a:p>
          <a:p>
            <a:pPr algn="r" rtl="1">
              <a:buFontTx/>
              <a:buChar char="-"/>
            </a:pPr>
            <a:endParaRPr lang="ar-DZ" sz="3000" dirty="0"/>
          </a:p>
        </p:txBody>
      </p:sp>
    </p:spTree>
    <p:extLst>
      <p:ext uri="{BB962C8B-B14F-4D97-AF65-F5344CB8AC3E}">
        <p14:creationId xmlns:p14="http://schemas.microsoft.com/office/powerpoint/2010/main" val="1515553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92500" lnSpcReduction="10000"/>
          </a:bodyPr>
          <a:lstStyle/>
          <a:p>
            <a:pPr marL="0" indent="0" algn="ctr" rtl="1">
              <a:buNone/>
            </a:pPr>
            <a:r>
              <a:rPr lang="ar-DZ" sz="3600" b="1" dirty="0">
                <a:solidFill>
                  <a:srgbClr val="FF0000"/>
                </a:solidFill>
              </a:rPr>
              <a:t>الهيئات التنظيمية لسوق الغاز الطبيعي في الجزائر</a:t>
            </a:r>
          </a:p>
          <a:p>
            <a:pPr marL="0" indent="0" algn="r" rtl="1">
              <a:buNone/>
            </a:pPr>
            <a:r>
              <a:rPr lang="ar-DZ" sz="3600" dirty="0"/>
              <a:t>تلعب الأجهزة التنظيمية لسوق الغاز الطبيعي في الجزائر دورًا مهمًا في تعزيز سوق الغاز الطبيعي الكفء والشفاف. فهي تساهم في ضمان توافر الغاز الطبيعي بأسعار معقولة واحترام المعايير </a:t>
            </a:r>
            <a:r>
              <a:rPr lang="ar-DZ" sz="3600" dirty="0" err="1"/>
              <a:t>البيئية.وتتمثل</a:t>
            </a:r>
            <a:r>
              <a:rPr lang="ar-DZ" sz="3600" dirty="0"/>
              <a:t> هذه الهيئات </a:t>
            </a:r>
            <a:r>
              <a:rPr lang="ar-DZ" sz="3600" dirty="0" err="1"/>
              <a:t>فيمايلي</a:t>
            </a:r>
            <a:r>
              <a:rPr lang="ar-DZ" sz="3600" dirty="0"/>
              <a:t>:</a:t>
            </a:r>
          </a:p>
          <a:p>
            <a:pPr algn="r" rtl="1"/>
            <a:r>
              <a:rPr lang="ar-DZ" sz="3600" b="1" dirty="0">
                <a:solidFill>
                  <a:srgbClr val="FF0000"/>
                </a:solidFill>
              </a:rPr>
              <a:t>وزارة الطاقة والمناجم</a:t>
            </a:r>
            <a:r>
              <a:rPr lang="ar-DZ" sz="3600" dirty="0"/>
              <a:t>:  وهي مسؤولة عن وضع السياسات </a:t>
            </a:r>
            <a:r>
              <a:rPr lang="ar-DZ" sz="3600" dirty="0" err="1"/>
              <a:t>الطاقوية</a:t>
            </a:r>
            <a:r>
              <a:rPr lang="ar-DZ" sz="3600" dirty="0"/>
              <a:t> الوطنية. وهي تحدد أهداف الإنتاج، الاستهلاك، والاستيراد والتصدير للغاز الطبيعي. كما أنها مسؤولة عن تنسيق أنشطة الأجهزة التنظيمية الأخرى لسوق الغاز الطبيعي.</a:t>
            </a:r>
          </a:p>
          <a:p>
            <a:pPr algn="r" rtl="1"/>
            <a:r>
              <a:rPr lang="ar-DZ" sz="3600" b="1" dirty="0">
                <a:solidFill>
                  <a:srgbClr val="FF0000"/>
                </a:solidFill>
              </a:rPr>
              <a:t>الهيئة الرقابية للمواد الهيدروكربوني</a:t>
            </a:r>
            <a:r>
              <a:rPr lang="ar-DZ" sz="3600" dirty="0"/>
              <a:t>ة </a:t>
            </a:r>
          </a:p>
          <a:p>
            <a:r>
              <a:rPr lang="fr-FR" sz="3600" dirty="0"/>
              <a:t>L'Autorité de régulation des hydrocarbures (ARH)</a:t>
            </a:r>
            <a:endParaRPr lang="ar-DZ" sz="3600" dirty="0"/>
          </a:p>
          <a:p>
            <a:pPr marL="0" indent="0" algn="r" rtl="1">
              <a:buNone/>
            </a:pPr>
            <a:r>
              <a:rPr lang="ar-DZ" sz="3600" dirty="0"/>
              <a:t> وهي مسؤولة عن ضمان تطبيق اللوائح النفطية والغازية بشكل صحيح في الجزائر. كما أنها مسؤولة عن حماية مصالح المستهلكين والمنتجين للغاز الطبيعي.</a:t>
            </a:r>
          </a:p>
          <a:p>
            <a:pPr algn="r" rtl="1"/>
            <a:r>
              <a:rPr lang="ar-DZ" sz="3600" b="1" dirty="0">
                <a:solidFill>
                  <a:srgbClr val="FF0000"/>
                </a:solidFill>
              </a:rPr>
              <a:t>المؤسسة الوطنية للنقل الهيدروكربوني</a:t>
            </a:r>
            <a:r>
              <a:rPr lang="ar-DZ" sz="3600" dirty="0"/>
              <a:t>: </a:t>
            </a:r>
            <a:r>
              <a:rPr lang="fr-FR" sz="3600" dirty="0"/>
              <a:t>(</a:t>
            </a:r>
            <a:r>
              <a:rPr lang="fr-FR" sz="3600" dirty="0" err="1"/>
              <a:t>Sonatrach</a:t>
            </a:r>
            <a:r>
              <a:rPr lang="fr-FR" sz="3600" dirty="0"/>
              <a:t>)</a:t>
            </a:r>
            <a:r>
              <a:rPr lang="ar-DZ" sz="3600" dirty="0"/>
              <a:t> مسؤولة عن إنتاج، نقل، وتسويق الغاز الطبيعي في الجزائر. وهي المنتج الرئيسي للغاز الطبيعي في الجزائر، بإنتاج سنوي يقدر بحوالي 100 مليار متر مكعب.</a:t>
            </a:r>
          </a:p>
          <a:p>
            <a:pPr marL="0" indent="0" algn="r" rtl="1">
              <a:buNone/>
            </a:pPr>
            <a:endParaRPr lang="ar-DZ" sz="3600" b="1" dirty="0">
              <a:solidFill>
                <a:srgbClr val="FF0000"/>
              </a:solidFill>
            </a:endParaRPr>
          </a:p>
        </p:txBody>
      </p:sp>
    </p:spTree>
    <p:extLst>
      <p:ext uri="{BB962C8B-B14F-4D97-AF65-F5344CB8AC3E}">
        <p14:creationId xmlns:p14="http://schemas.microsoft.com/office/powerpoint/2010/main" val="702325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hlinkClick r:id="rId2"/>
              </a:rPr>
              <a:t>https://attaqa.net/2023/11/21/%d8%a3%d8%b3%d8%b9%d8%a7%d8%b1-%d8%a7%d9%84%d9%86%d9%81%d8%b7-%d8%aa%d8%b4%d9%87%d8%af-%d8%aa%d8%b9%d8%a7%d9%85%d9%84%d8%a7%d8%aa-%d9%85%d8%aa%d9%82%d9%84%d8%a8%d8%a9-%d9%88%d8%ae%d8%a7%d9%85-%d8%a8-6/</a:t>
            </a:r>
            <a:endParaRPr lang="ar-DZ" dirty="0"/>
          </a:p>
          <a:p>
            <a:r>
              <a:rPr lang="fr-FR" dirty="0">
                <a:hlinkClick r:id="rId3"/>
              </a:rPr>
              <a:t>https://attaqa.net/category/climate-summit-cop-28/</a:t>
            </a:r>
            <a:endParaRPr lang="ar-DZ" dirty="0"/>
          </a:p>
          <a:p>
            <a:endParaRPr lang="ar-DZ" dirty="0"/>
          </a:p>
          <a:p>
            <a:endParaRPr lang="ar-DZ" dirty="0"/>
          </a:p>
          <a:p>
            <a:endParaRPr lang="fr-FR" dirty="0"/>
          </a:p>
        </p:txBody>
      </p:sp>
    </p:spTree>
    <p:extLst>
      <p:ext uri="{BB962C8B-B14F-4D97-AF65-F5344CB8AC3E}">
        <p14:creationId xmlns:p14="http://schemas.microsoft.com/office/powerpoint/2010/main" val="293793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29" y="232012"/>
            <a:ext cx="11928143" cy="6509982"/>
          </a:xfrm>
        </p:spPr>
        <p:txBody>
          <a:bodyPr>
            <a:normAutofit/>
          </a:bodyPr>
          <a:lstStyle/>
          <a:p>
            <a:pPr marL="0" indent="0" algn="r" rtl="1">
              <a:buNone/>
            </a:pPr>
            <a:r>
              <a:rPr lang="ar-DZ" sz="3200" b="1" dirty="0">
                <a:solidFill>
                  <a:srgbClr val="FF0000"/>
                </a:solidFill>
              </a:rPr>
              <a:t>أسواق الغاز الطبيعي حسب التداول</a:t>
            </a:r>
          </a:p>
        </p:txBody>
      </p:sp>
      <p:sp>
        <p:nvSpPr>
          <p:cNvPr id="4" name="Rectangle 3"/>
          <p:cNvSpPr/>
          <p:nvPr/>
        </p:nvSpPr>
        <p:spPr>
          <a:xfrm>
            <a:off x="-141028" y="761453"/>
            <a:ext cx="12192000" cy="5509200"/>
          </a:xfrm>
          <a:prstGeom prst="rect">
            <a:avLst/>
          </a:prstGeom>
        </p:spPr>
        <p:txBody>
          <a:bodyPr wrap="square">
            <a:spAutoFit/>
          </a:bodyPr>
          <a:lstStyle/>
          <a:p>
            <a:pPr algn="r" rtl="1"/>
            <a:r>
              <a:rPr lang="ar-DZ" sz="3200" b="0" i="0" dirty="0">
                <a:solidFill>
                  <a:srgbClr val="1F1F1F"/>
                </a:solidFill>
                <a:effectLst/>
                <a:latin typeface="Google Sans"/>
              </a:rPr>
              <a:t>سوق الغاز الطبيعي هو سوق عالمي حيث يتفاوض المنتجون والمستهلكون للغاز الطبيعي على السعر والكمية. ينقسم السوق حسب التداول  إلى قسمين رئيسيين: سوق الجملة وسوق التجزئة.</a:t>
            </a:r>
          </a:p>
          <a:p>
            <a:pPr algn="r" rtl="1"/>
            <a:endParaRPr lang="ar-DZ" sz="3200" b="0" i="0" dirty="0">
              <a:solidFill>
                <a:srgbClr val="FF0000"/>
              </a:solidFill>
              <a:effectLst/>
              <a:latin typeface="Google Sans"/>
            </a:endParaRPr>
          </a:p>
          <a:p>
            <a:pPr algn="r" rtl="1"/>
            <a:r>
              <a:rPr lang="ar-DZ" sz="3200" b="0" i="0" dirty="0">
                <a:solidFill>
                  <a:srgbClr val="FF0000"/>
                </a:solidFill>
                <a:effectLst/>
                <a:latin typeface="Google Sans"/>
              </a:rPr>
              <a:t>سوق الجملة للغاز الطبيعي: </a:t>
            </a:r>
            <a:r>
              <a:rPr lang="ar-DZ" sz="3200" b="0" i="0" dirty="0">
                <a:solidFill>
                  <a:srgbClr val="1F1F1F"/>
                </a:solidFill>
                <a:effectLst/>
                <a:latin typeface="Google Sans"/>
              </a:rPr>
              <a:t>هو سوق حيث يبيع المنتجون والمتداولون الغاز الطبيعي بأسعار متفق عليها. يتم تنظيم السوق بشكل أساسي من قبل بورصات السلع، مثل </a:t>
            </a:r>
            <a:r>
              <a:rPr lang="fr-FR" sz="3200" b="0" i="0" dirty="0">
                <a:solidFill>
                  <a:srgbClr val="1F1F1F"/>
                </a:solidFill>
                <a:effectLst/>
                <a:latin typeface="Google Sans"/>
              </a:rPr>
              <a:t>TTF </a:t>
            </a:r>
            <a:r>
              <a:rPr lang="ar-DZ" sz="3200" b="0" i="0" dirty="0">
                <a:solidFill>
                  <a:srgbClr val="1F1F1F"/>
                </a:solidFill>
                <a:effectLst/>
                <a:latin typeface="Google Sans"/>
              </a:rPr>
              <a:t>الهولندي أو </a:t>
            </a:r>
            <a:r>
              <a:rPr lang="fr-FR" sz="3200" b="0" i="0" dirty="0">
                <a:solidFill>
                  <a:srgbClr val="1F1F1F"/>
                </a:solidFill>
                <a:effectLst/>
                <a:latin typeface="Google Sans"/>
              </a:rPr>
              <a:t>Henry Hub </a:t>
            </a:r>
            <a:r>
              <a:rPr lang="ar-DZ" sz="3200" b="0" i="0" dirty="0">
                <a:solidFill>
                  <a:srgbClr val="1F1F1F"/>
                </a:solidFill>
                <a:effectLst/>
                <a:latin typeface="Google Sans"/>
              </a:rPr>
              <a:t>الأمريكي. أسعار الغاز الطبيعي في سوق الجملة متقلبة ويمكن أن تتأثر بعدة عوامل، بما في ذلك العرض والطلب، والظروف الجوية، والتوترات الجيوسياسية.</a:t>
            </a:r>
          </a:p>
          <a:p>
            <a:pPr algn="r" rtl="1"/>
            <a:endParaRPr lang="ar-DZ" sz="3200" b="0" i="0" dirty="0">
              <a:solidFill>
                <a:srgbClr val="FF0000"/>
              </a:solidFill>
              <a:effectLst/>
              <a:latin typeface="Google Sans"/>
            </a:endParaRPr>
          </a:p>
          <a:p>
            <a:pPr algn="r" rtl="1"/>
            <a:r>
              <a:rPr lang="ar-DZ" sz="3200" b="0" i="0" dirty="0">
                <a:solidFill>
                  <a:srgbClr val="FF0000"/>
                </a:solidFill>
                <a:effectLst/>
                <a:latin typeface="Google Sans"/>
              </a:rPr>
              <a:t>سوق التجزئة للغاز الطبيعي </a:t>
            </a:r>
            <a:r>
              <a:rPr lang="ar-DZ" sz="3200" b="0" i="0" dirty="0">
                <a:solidFill>
                  <a:srgbClr val="1F1F1F"/>
                </a:solidFill>
                <a:effectLst/>
                <a:latin typeface="Google Sans"/>
              </a:rPr>
              <a:t>هو سوق حيث يبيع موزعو الغاز الطبيعي الغاز الطبيعي للمستهلكين النهائيين، مثل الأسر والشركات. عادة ما تكون أسعار الغاز الطبيعي في سوق التجزئة أعلى من أسعار سوق الجملة، لأنها تشمل تكاليف إضافية، مثل رسوم النقل والتوزيع.</a:t>
            </a:r>
          </a:p>
        </p:txBody>
      </p:sp>
    </p:spTree>
    <p:extLst>
      <p:ext uri="{BB962C8B-B14F-4D97-AF65-F5344CB8AC3E}">
        <p14:creationId xmlns:p14="http://schemas.microsoft.com/office/powerpoint/2010/main" val="1007407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163772"/>
            <a:ext cx="11969087" cy="6455391"/>
          </a:xfrm>
        </p:spPr>
        <p:txBody>
          <a:bodyPr>
            <a:noAutofit/>
          </a:bodyPr>
          <a:lstStyle/>
          <a:p>
            <a:pPr algn="r" rtl="1"/>
            <a:endParaRPr lang="ar-DZ" sz="3200" dirty="0">
              <a:solidFill>
                <a:srgbClr val="1F1F1F"/>
              </a:solidFill>
              <a:latin typeface="Google Sans"/>
            </a:endParaRPr>
          </a:p>
          <a:p>
            <a:pPr marL="0" indent="0" algn="r" rtl="1">
              <a:buNone/>
            </a:pPr>
            <a:r>
              <a:rPr lang="ar-DZ" sz="3200" dirty="0"/>
              <a:t>فلأطراف الرئيسية في سوق الغاز الطبيعي هم المنتجون والمتداولون والموردون والمستهلكون.</a:t>
            </a:r>
          </a:p>
          <a:p>
            <a:pPr algn="r" rtl="1"/>
            <a:r>
              <a:rPr lang="ar-DZ" sz="3200" dirty="0"/>
              <a:t> </a:t>
            </a:r>
            <a:r>
              <a:rPr lang="ar-DZ" sz="3200" dirty="0">
                <a:solidFill>
                  <a:srgbClr val="FF0000"/>
                </a:solidFill>
              </a:rPr>
              <a:t>المنتجون</a:t>
            </a:r>
            <a:r>
              <a:rPr lang="ar-DZ" sz="3200" dirty="0"/>
              <a:t> هم الشركات التي تستخرج الغاز الطبيعي من الأرض. وهم مسؤولون عن إنتاج وتصدير الغاز الطبيعي.</a:t>
            </a:r>
          </a:p>
          <a:p>
            <a:pPr algn="r" rtl="1"/>
            <a:r>
              <a:rPr lang="ar-DZ" sz="3200" dirty="0">
                <a:solidFill>
                  <a:srgbClr val="FF0000"/>
                </a:solidFill>
              </a:rPr>
              <a:t>المتداولون</a:t>
            </a:r>
            <a:r>
              <a:rPr lang="ar-DZ" sz="3200" dirty="0"/>
              <a:t> هم الشركات التي تشتري وتبيع الغاز الطبيعي في سوق الجملة. يلعبون دورًا مهمًا في تحديد أسعار الغاز الطبيعي.</a:t>
            </a:r>
          </a:p>
          <a:p>
            <a:pPr algn="r" rtl="1"/>
            <a:r>
              <a:rPr lang="ar-DZ" sz="3200" dirty="0">
                <a:solidFill>
                  <a:srgbClr val="FF0000"/>
                </a:solidFill>
              </a:rPr>
              <a:t>الموردون</a:t>
            </a:r>
            <a:r>
              <a:rPr lang="ar-DZ" sz="3200" dirty="0"/>
              <a:t> هم الشركات التي تبيع الغاز الطبيعي للمستهلكين النهائيين. يشترون الغاز الطبيعي في سوق الجملة ويعيدون بيعه للمستهلكين بسعر أعلى.</a:t>
            </a:r>
          </a:p>
          <a:p>
            <a:pPr algn="r" rtl="1"/>
            <a:r>
              <a:rPr lang="ar-DZ" sz="3200" dirty="0">
                <a:solidFill>
                  <a:srgbClr val="FF0000"/>
                </a:solidFill>
              </a:rPr>
              <a:t>المستهلكون</a:t>
            </a:r>
            <a:r>
              <a:rPr lang="ar-DZ" sz="3200" dirty="0"/>
              <a:t> هم الأشخاص أو الشركات التي تستخدم الغاز الطبيعي. ويشملون الأسر والشركات ومحطات توليد الكهرباء والصناعات.</a:t>
            </a:r>
          </a:p>
        </p:txBody>
      </p:sp>
    </p:spTree>
    <p:extLst>
      <p:ext uri="{BB962C8B-B14F-4D97-AF65-F5344CB8AC3E}">
        <p14:creationId xmlns:p14="http://schemas.microsoft.com/office/powerpoint/2010/main" val="2364566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900752"/>
          </a:xfrm>
        </p:spPr>
        <p:txBody>
          <a:bodyPr/>
          <a:lstStyle/>
          <a:p>
            <a:pPr algn="ctr"/>
            <a:r>
              <a:rPr lang="ar-DZ" b="1" dirty="0">
                <a:solidFill>
                  <a:srgbClr val="FF0000"/>
                </a:solidFill>
              </a:rPr>
              <a:t>2: تنظيم أسواق الغاز الطبيعي</a:t>
            </a:r>
            <a:endParaRPr lang="fr-FR" b="1" dirty="0">
              <a:solidFill>
                <a:srgbClr val="FF0000"/>
              </a:solidFill>
            </a:endParaRPr>
          </a:p>
        </p:txBody>
      </p:sp>
      <p:sp>
        <p:nvSpPr>
          <p:cNvPr id="3" name="Espace réservé du contenu 2"/>
          <p:cNvSpPr>
            <a:spLocks noGrp="1"/>
          </p:cNvSpPr>
          <p:nvPr>
            <p:ph idx="1"/>
          </p:nvPr>
        </p:nvSpPr>
        <p:spPr>
          <a:xfrm>
            <a:off x="177421" y="900752"/>
            <a:ext cx="12014579" cy="5957247"/>
          </a:xfrm>
        </p:spPr>
        <p:txBody>
          <a:bodyPr/>
          <a:lstStyle/>
          <a:p>
            <a:pPr marL="0" indent="0" algn="r" rtl="1">
              <a:buNone/>
            </a:pPr>
            <a:r>
              <a:rPr lang="ar-DZ" dirty="0"/>
              <a:t>ان تنظيم أسواق الغاز الطبيعي هو مجموعة من القواعد والقوانين التي تهدف إلى حماية المستهلكين وضمان سوق عادل وفعال. تشمل أهداف تنظيم أسواق الغاز الطبيعي ما يلي:</a:t>
            </a:r>
          </a:p>
          <a:p>
            <a:pPr algn="r" rtl="1"/>
            <a:r>
              <a:rPr lang="ar-DZ" dirty="0"/>
              <a:t>تعزيز المنافسة : المنافسة تسمح للمستهلكين بالاستفادة من أسعار أقل وأفضل خدمة. يمكن أن يساعد التنظيم في تعزيز المنافسة من خلال حظر الممارسات المضادة للمنافسة، مثل الأسعار الاحتكارية والاتفاقيات الاحتكارية.</a:t>
            </a:r>
          </a:p>
          <a:p>
            <a:pPr algn="r" rtl="1"/>
            <a:r>
              <a:rPr lang="ar-DZ" dirty="0"/>
              <a:t>حماية المستهلك : يمكن أن يساعد التنظيم في حماية المستهلكين من الممارسات المسيئة لشركات الغاز الطبيعي، مثل الفواتير غير الدقيقة والأسعار المفرطة.</a:t>
            </a:r>
          </a:p>
          <a:p>
            <a:pPr algn="r" rtl="1"/>
            <a:r>
              <a:rPr lang="ar-DZ" dirty="0"/>
              <a:t>ضمان الأمن </a:t>
            </a:r>
            <a:r>
              <a:rPr lang="ar-DZ" dirty="0" err="1"/>
              <a:t>الطاقوي</a:t>
            </a:r>
            <a:r>
              <a:rPr lang="ar-DZ" dirty="0"/>
              <a:t>:</a:t>
            </a:r>
            <a:r>
              <a:rPr lang="fr-FR" dirty="0"/>
              <a:t> </a:t>
            </a:r>
            <a:r>
              <a:rPr lang="ar-DZ" dirty="0"/>
              <a:t>يمكن أن يساعد التنظيم في ضمان أن يكون الإمداد بالغاز الطبيعي موثوقًا وآمنًا. يمكن القيام بذلك من خلال تنظيم عمليات إنتاج ونقل الغاز الطبيعي.</a:t>
            </a:r>
          </a:p>
          <a:p>
            <a:pPr algn="r" rtl="1"/>
            <a:r>
              <a:rPr lang="ar-DZ" dirty="0"/>
              <a:t>يمكن أن يتم تنظيم أسواق الغاز الطبيعي على المستوى الوطني أو الدولي. على المستوى الوطني، عادة ما يتم التنظيم من قبل سلطات تنظيم الخدمات العامة. على المستوى الدولي، عادة ما يتم التنظيم من قبل منظمات مثل الوكالة الدولية للطاقة (</a:t>
            </a:r>
            <a:r>
              <a:rPr lang="fr-FR" dirty="0"/>
              <a:t>IEA) </a:t>
            </a:r>
            <a:r>
              <a:rPr lang="ar-DZ" dirty="0"/>
              <a:t>ومنظمة التجارة العالمية (</a:t>
            </a:r>
            <a:r>
              <a:rPr lang="fr-FR" dirty="0"/>
              <a:t>WTO).</a:t>
            </a:r>
            <a:endParaRPr lang="ar-DZ" dirty="0"/>
          </a:p>
          <a:p>
            <a:pPr marL="0" indent="0" algn="r" rtl="1">
              <a:buNone/>
            </a:pPr>
            <a:endParaRPr lang="fr-FR" dirty="0"/>
          </a:p>
        </p:txBody>
      </p:sp>
    </p:spTree>
    <p:extLst>
      <p:ext uri="{BB962C8B-B14F-4D97-AF65-F5344CB8AC3E}">
        <p14:creationId xmlns:p14="http://schemas.microsoft.com/office/powerpoint/2010/main" val="153285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364" y="515440"/>
            <a:ext cx="11696132" cy="4351338"/>
          </a:xfrm>
        </p:spPr>
        <p:txBody>
          <a:bodyPr>
            <a:noAutofit/>
          </a:bodyPr>
          <a:lstStyle/>
          <a:p>
            <a:pPr marL="0" indent="0" algn="r" rtl="1">
              <a:buNone/>
            </a:pPr>
            <a:r>
              <a:rPr lang="ar-DZ" sz="3200" dirty="0"/>
              <a:t>بعض الأمثلة المحددة للتنظيم في أسواق الغاز الطبيعي:</a:t>
            </a:r>
          </a:p>
          <a:p>
            <a:pPr algn="r" rtl="1"/>
            <a:r>
              <a:rPr lang="ar-DZ" sz="3200" dirty="0"/>
              <a:t>في الولايات المتحدة، تنظم لجنة التجارة الفيدرالية </a:t>
            </a:r>
            <a:r>
              <a:rPr lang="fr-FR" sz="3200" dirty="0"/>
              <a:t>FTC</a:t>
            </a:r>
            <a:r>
              <a:rPr lang="ar-DZ" sz="3200" dirty="0"/>
              <a:t>أسواق الغاز الطبيعي. تمنع </a:t>
            </a:r>
            <a:r>
              <a:rPr lang="fr-FR" sz="3200" dirty="0"/>
              <a:t>FTC </a:t>
            </a:r>
            <a:r>
              <a:rPr lang="ar-DZ" sz="3200" dirty="0"/>
              <a:t>الممارسات المضادة للمنافسة في سوق الغاز الطبيعي، مثل الأسعار الاحتكارية والاتفاقيات الاحتكارية.</a:t>
            </a:r>
          </a:p>
          <a:p>
            <a:pPr algn="r" rtl="1"/>
            <a:r>
              <a:rPr lang="ar-DZ" sz="3200" dirty="0"/>
              <a:t>في الاتحاد الأوروبي، تنظم المفوضية الأوروبية أسواق الغاز الطبيعي. تضع المفوضية الأوروبية لوائح تهدف إلى تعزيز المنافسة وحماية المستهلك في سوق الغاز الطبيعي.</a:t>
            </a:r>
          </a:p>
          <a:p>
            <a:pPr algn="r" rtl="1"/>
            <a:r>
              <a:rPr lang="ar-DZ" sz="3200" dirty="0"/>
              <a:t>في المملكة المتحدة، تنظم هيئة تنظيم الطاقة </a:t>
            </a:r>
            <a:r>
              <a:rPr lang="fr-FR" sz="3200" dirty="0" err="1"/>
              <a:t>Ofgem</a:t>
            </a:r>
            <a:r>
              <a:rPr lang="fr-FR" sz="3200" dirty="0"/>
              <a:t> </a:t>
            </a:r>
            <a:r>
              <a:rPr lang="ar-DZ" sz="3200" dirty="0"/>
              <a:t>أسواق الغاز الطبيعي. تضع     </a:t>
            </a:r>
            <a:r>
              <a:rPr lang="fr-FR" sz="3200" dirty="0" err="1"/>
              <a:t>Ofgem</a:t>
            </a:r>
            <a:r>
              <a:rPr lang="fr-FR" sz="3200" dirty="0"/>
              <a:t> </a:t>
            </a:r>
            <a:r>
              <a:rPr lang="ar-DZ" sz="3200" dirty="0"/>
              <a:t>لوائح تهدف إلى حماية المستهلك وضمان الأمن </a:t>
            </a:r>
            <a:r>
              <a:rPr lang="ar-DZ" sz="3200" dirty="0" err="1"/>
              <a:t>الطاقوي</a:t>
            </a:r>
            <a:r>
              <a:rPr lang="ar-DZ" sz="3200" dirty="0"/>
              <a:t> في سوق الغاز الطبيعي.</a:t>
            </a:r>
          </a:p>
          <a:p>
            <a:pPr algn="r" rtl="1"/>
            <a:endParaRPr lang="fr-FR" sz="3200" dirty="0"/>
          </a:p>
        </p:txBody>
      </p:sp>
    </p:spTree>
    <p:extLst>
      <p:ext uri="{BB962C8B-B14F-4D97-AF65-F5344CB8AC3E}">
        <p14:creationId xmlns:p14="http://schemas.microsoft.com/office/powerpoint/2010/main" val="199809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normAutofit/>
          </a:bodyPr>
          <a:lstStyle/>
          <a:p>
            <a:pPr algn="ctr"/>
            <a:r>
              <a:rPr lang="ar-DZ" sz="4800" b="1" dirty="0">
                <a:solidFill>
                  <a:srgbClr val="FF0000"/>
                </a:solidFill>
              </a:rPr>
              <a:t>3.تسعير الغاز الطبيعي</a:t>
            </a:r>
            <a:endParaRPr lang="fr-FR" sz="4800" b="1" dirty="0">
              <a:solidFill>
                <a:srgbClr val="FF0000"/>
              </a:solidFill>
            </a:endParaRPr>
          </a:p>
        </p:txBody>
      </p:sp>
      <p:sp>
        <p:nvSpPr>
          <p:cNvPr id="3" name="Espace réservé du contenu 2"/>
          <p:cNvSpPr>
            <a:spLocks noGrp="1"/>
          </p:cNvSpPr>
          <p:nvPr>
            <p:ph idx="1"/>
          </p:nvPr>
        </p:nvSpPr>
        <p:spPr>
          <a:xfrm>
            <a:off x="0" y="1037230"/>
            <a:ext cx="12192000" cy="5581933"/>
          </a:xfrm>
        </p:spPr>
        <p:txBody>
          <a:bodyPr>
            <a:normAutofit/>
          </a:bodyPr>
          <a:lstStyle/>
          <a:p>
            <a:pPr marL="0" indent="0" algn="r" rtl="1">
              <a:buNone/>
            </a:pPr>
            <a:r>
              <a:rPr lang="ar-DZ" dirty="0"/>
              <a:t>تسعير الغاز الطبيعي هو عملية معقدة تتأثر بعدة عوامل من بين هذه العوامل الرئيسية التي تؤثر على تسعير الغاز الطبيعي نذكر </a:t>
            </a:r>
            <a:r>
              <a:rPr lang="ar-DZ" dirty="0" err="1"/>
              <a:t>مايلي</a:t>
            </a:r>
            <a:r>
              <a:rPr lang="ar-DZ" dirty="0"/>
              <a:t>:</a:t>
            </a:r>
          </a:p>
          <a:p>
            <a:pPr algn="r" rtl="1"/>
            <a:r>
              <a:rPr lang="ar-DZ" b="1" dirty="0">
                <a:solidFill>
                  <a:srgbClr val="FF0000"/>
                </a:solidFill>
              </a:rPr>
              <a:t>العرض والطلب: </a:t>
            </a:r>
            <a:r>
              <a:rPr lang="ar-DZ" dirty="0"/>
              <a:t>يخضع سوق الغاز الطبيعي لقوى العرض والطلب، تماماً مثل أي سلعة أخرى. يتأثر إمداد الغاز الطبيعي بعوامل مثل مستويات الإنتاج، وسعة التخزين، وظروف الطقس. </a:t>
            </a:r>
            <a:r>
              <a:rPr lang="ar-DZ" dirty="0" err="1"/>
              <a:t>ويتاثر</a:t>
            </a:r>
            <a:r>
              <a:rPr lang="ar-DZ" dirty="0"/>
              <a:t> الطلب على الغاز الطبيعي بعوامل مختلفة، بما في ذلك أنماط الطقس والطلب الصناعي وتوليد الطاقة. يمكن أن تؤدي الزيادة في العرض بالنسبة إلى الطلب إلى زيادة الضغط على أسعار الغاز الطبيعي، في حين أن زيادة الطلب بالنسبة إلى العرض يمكن أن ترفع الأسعار.</a:t>
            </a:r>
          </a:p>
          <a:p>
            <a:pPr algn="r" rtl="1"/>
            <a:r>
              <a:rPr lang="ar-DZ" b="1" dirty="0">
                <a:solidFill>
                  <a:srgbClr val="FF0000"/>
                </a:solidFill>
              </a:rPr>
              <a:t>الظروف الجوية:</a:t>
            </a:r>
            <a:r>
              <a:rPr lang="ar-DZ" dirty="0"/>
              <a:t> يمكن أن يكون لها أيضًا تأثير على أسعار الغاز الطبيعي. على سبيل المثال، يمكن أن تؤدي الشتاء البارد إلى زيادة الطلب على الغاز الطبيعي للتدفئة، مما يؤدي إلى ارتفاع الأسعار.</a:t>
            </a:r>
          </a:p>
          <a:p>
            <a:pPr algn="r" rtl="1"/>
            <a:r>
              <a:rPr lang="ar-DZ" b="1" dirty="0">
                <a:solidFill>
                  <a:srgbClr val="FF0000"/>
                </a:solidFill>
              </a:rPr>
              <a:t>الضغوط الجيوسياسية </a:t>
            </a:r>
            <a:r>
              <a:rPr lang="ar-DZ" dirty="0"/>
              <a:t>: يمكن أن تؤثر أيضًا على أسعار الغاز الطبيعي. على سبيل المثال، يمكن أن تؤدي الاضطرابات في إمدادات الغاز الطبيعي إلى ارتفاع الأسعار.</a:t>
            </a:r>
          </a:p>
          <a:p>
            <a:pPr algn="r" rtl="1"/>
            <a:r>
              <a:rPr lang="ar-DZ" dirty="0"/>
              <a:t>بالإضافة الى مصادر الطاقة الأخرى و تطور تقنية الغاز ,</a:t>
            </a:r>
          </a:p>
          <a:p>
            <a:pPr algn="r" rtl="1"/>
            <a:endParaRPr lang="ar-DZ" dirty="0"/>
          </a:p>
          <a:p>
            <a:pPr algn="r" rtl="1"/>
            <a:endParaRPr lang="fr-FR" dirty="0"/>
          </a:p>
        </p:txBody>
      </p:sp>
    </p:spTree>
    <p:extLst>
      <p:ext uri="{BB962C8B-B14F-4D97-AF65-F5344CB8AC3E}">
        <p14:creationId xmlns:p14="http://schemas.microsoft.com/office/powerpoint/2010/main" val="201735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576" y="6824"/>
            <a:ext cx="11900848" cy="6851176"/>
          </a:xfrm>
        </p:spPr>
        <p:txBody>
          <a:bodyPr>
            <a:noAutofit/>
          </a:bodyPr>
          <a:lstStyle/>
          <a:p>
            <a:pPr marL="0" indent="0" algn="r" rtl="1">
              <a:buNone/>
            </a:pPr>
            <a:r>
              <a:rPr lang="ar-DZ" sz="3200" dirty="0"/>
              <a:t>تتمثل أنواع تسعير أسواق الغاز الطبيعي فيما يلي:</a:t>
            </a:r>
          </a:p>
          <a:p>
            <a:pPr algn="r" rtl="1"/>
            <a:r>
              <a:rPr lang="ar-DZ" sz="3200" dirty="0">
                <a:solidFill>
                  <a:srgbClr val="FF0000"/>
                </a:solidFill>
              </a:rPr>
              <a:t>التسعير القائم على الطلب</a:t>
            </a:r>
            <a:r>
              <a:rPr lang="ar-DZ" sz="3200" dirty="0"/>
              <a:t> هو طريقة تسعير يتم فيها تحديد الأسعار بناءً على الطلب الحالي. تُستخدم هذه الطريقة غالبًا لأسواق الجملة للغاز الطبيعي.</a:t>
            </a:r>
          </a:p>
          <a:p>
            <a:pPr algn="r" rtl="1"/>
            <a:r>
              <a:rPr lang="ar-DZ" sz="3200" b="1" dirty="0">
                <a:solidFill>
                  <a:srgbClr val="FF0000"/>
                </a:solidFill>
              </a:rPr>
              <a:t>التسعير القائم على التكاليف</a:t>
            </a:r>
            <a:r>
              <a:rPr lang="ar-DZ" sz="3200" dirty="0"/>
              <a:t> هو طريقة تسعير يتم فيها تحديد الأسعار بناءً على تكاليف إنتاج ونقل الغاز الطبيعي. تُستخدم هذه الطريقة غالبًا لأسواق التجزئة للغاز الطبيعي.</a:t>
            </a:r>
          </a:p>
          <a:p>
            <a:pPr algn="r" rtl="1"/>
            <a:r>
              <a:rPr lang="ar-DZ" sz="3200" b="1" dirty="0">
                <a:solidFill>
                  <a:srgbClr val="FF0000"/>
                </a:solidFill>
              </a:rPr>
              <a:t>التسعير المرتبط</a:t>
            </a:r>
            <a:r>
              <a:rPr lang="ar-DZ" sz="3200" dirty="0"/>
              <a:t> هو طريقة تسعير يتم فيها تحديد الأسعار بناءً على مؤشر خارجي، مثل سعر النفط الخام. تُستخدم هذه الطريقة غالبًا لعقود الغاز الطبيعي الآجلة.</a:t>
            </a:r>
          </a:p>
          <a:p>
            <a:pPr marL="0" indent="0" algn="r" rtl="1">
              <a:buNone/>
            </a:pPr>
            <a:r>
              <a:rPr lang="ar-DZ" sz="3200" dirty="0"/>
              <a:t>فيما يلي بعض الأمثلة المحددة لكيفية تأثير العوامل المختلفة على تسعير الغاز الطبيعي:</a:t>
            </a:r>
          </a:p>
          <a:p>
            <a:pPr algn="r" rtl="1"/>
            <a:r>
              <a:rPr lang="ar-DZ" sz="3200" dirty="0"/>
              <a:t>في عام 2022، ارتفعت أسعار الغاز الطبيعي بشكل كبير بسبب انخفاض الإمدادات من روسيا، نتيجة للحرب في أوكرانيا.</a:t>
            </a:r>
          </a:p>
          <a:p>
            <a:pPr algn="r" rtl="1"/>
            <a:r>
              <a:rPr lang="ar-DZ" sz="3200" dirty="0"/>
              <a:t>في عام 2021، انخفضت أسعار الغاز الطبيعي بشكل كبير بسبب زيادة الإنتاج من الغاز الطبيعي غير التقليدي، مثل الغاز الصخري.</a:t>
            </a:r>
          </a:p>
          <a:p>
            <a:pPr marL="0" indent="0" algn="r" rtl="1">
              <a:buNone/>
            </a:pPr>
            <a:endParaRPr lang="ar-DZ" sz="3200" dirty="0"/>
          </a:p>
          <a:p>
            <a:pPr marL="0" indent="0" algn="r" rtl="1">
              <a:buNone/>
            </a:pPr>
            <a:endParaRPr lang="fr-FR" sz="3200" dirty="0"/>
          </a:p>
        </p:txBody>
      </p:sp>
    </p:spTree>
    <p:extLst>
      <p:ext uri="{BB962C8B-B14F-4D97-AF65-F5344CB8AC3E}">
        <p14:creationId xmlns:p14="http://schemas.microsoft.com/office/powerpoint/2010/main" val="17359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533" y="109182"/>
            <a:ext cx="11969087" cy="6748818"/>
          </a:xfrm>
        </p:spPr>
        <p:txBody>
          <a:bodyPr/>
          <a:lstStyle/>
          <a:p>
            <a:pPr algn="r" rtl="1"/>
            <a:r>
              <a:rPr lang="ar-DZ" dirty="0"/>
              <a:t> يؤثر تسعير الغاز الطبيعي على مجموعة متنوعة من الأشخاص والشركات، بما في ذلك المستهلكين والشركات والمستثمرين. من المهم أن تكون على دراية بعوامل تسعير الغاز الطبيعي حتى تتمكن من اتخاذ قرارات مستنيرة بشأن استخدامك للغاز الطبيعي، لذا يتوجب تقديم مجموعة من النصائح للمستهلكين والشركات و المستثمرين.</a:t>
            </a:r>
          </a:p>
          <a:p>
            <a:pPr algn="r" rtl="1"/>
            <a:r>
              <a:rPr lang="ar-DZ" dirty="0"/>
              <a:t>بعض النصائح للمستهلكين للمساعدة في تقليل تكلفة الغاز الطبيعي:</a:t>
            </a:r>
          </a:p>
          <a:p>
            <a:pPr algn="r" rtl="1">
              <a:buFont typeface="Wingdings" panose="05000000000000000000" pitchFamily="2" charset="2"/>
              <a:buChar char="v"/>
            </a:pPr>
            <a:r>
              <a:rPr lang="ar-DZ" dirty="0"/>
              <a:t>قارن الأسعار بين مزودي الغاز الطبيعي.</a:t>
            </a:r>
          </a:p>
          <a:p>
            <a:pPr algn="r" rtl="1">
              <a:buFont typeface="Wingdings" panose="05000000000000000000" pitchFamily="2" charset="2"/>
              <a:buChar char="v"/>
            </a:pPr>
            <a:r>
              <a:rPr lang="ar-DZ" dirty="0"/>
              <a:t>ابحث عن عروض وخصومات.</a:t>
            </a:r>
          </a:p>
          <a:p>
            <a:pPr algn="r" rtl="1">
              <a:buFont typeface="Wingdings" panose="05000000000000000000" pitchFamily="2" charset="2"/>
              <a:buChar char="v"/>
            </a:pPr>
            <a:r>
              <a:rPr lang="ar-DZ" dirty="0"/>
              <a:t>فكر في تركيب عازل في منزلك.</a:t>
            </a:r>
          </a:p>
          <a:p>
            <a:pPr algn="r" rtl="1">
              <a:buFont typeface="Wingdings" panose="05000000000000000000" pitchFamily="2" charset="2"/>
              <a:buChar char="v"/>
            </a:pPr>
            <a:r>
              <a:rPr lang="ar-DZ" dirty="0"/>
              <a:t>قم بصيانة جهازك بانتظام.</a:t>
            </a:r>
          </a:p>
          <a:p>
            <a:pPr algn="r" rtl="1"/>
            <a:r>
              <a:rPr lang="ar-DZ" dirty="0"/>
              <a:t>بعض النصائح للشركات للمساعدة في تقليل تكلفة الغاز الطبيعي:</a:t>
            </a:r>
          </a:p>
          <a:p>
            <a:pPr algn="r" rtl="1">
              <a:buFont typeface="Wingdings" panose="05000000000000000000" pitchFamily="2" charset="2"/>
              <a:buChar char="v"/>
            </a:pPr>
            <a:r>
              <a:rPr lang="ar-DZ" dirty="0"/>
              <a:t>قم بتحليل استهلاكك للغاز الطبيعي.</a:t>
            </a:r>
          </a:p>
          <a:p>
            <a:pPr algn="r" rtl="1">
              <a:buFont typeface="Wingdings" panose="05000000000000000000" pitchFamily="2" charset="2"/>
              <a:buChar char="v"/>
            </a:pPr>
            <a:r>
              <a:rPr lang="ar-DZ" dirty="0"/>
              <a:t>ابحث عن طرق لتحسين كفاءة استخدامك للغاز الطبيعي.</a:t>
            </a:r>
          </a:p>
          <a:p>
            <a:pPr algn="r" rtl="1">
              <a:buFont typeface="Wingdings" panose="05000000000000000000" pitchFamily="2" charset="2"/>
              <a:buChar char="v"/>
            </a:pPr>
            <a:r>
              <a:rPr lang="ar-DZ" dirty="0"/>
              <a:t>فكر في استخدام تقنيات الطاقة المتجددة.</a:t>
            </a:r>
          </a:p>
          <a:p>
            <a:pPr algn="r" rtl="1">
              <a:buFont typeface="Wingdings" panose="05000000000000000000" pitchFamily="2" charset="2"/>
              <a:buChar char="v"/>
            </a:pPr>
            <a:endParaRPr lang="ar-DZ" dirty="0"/>
          </a:p>
          <a:p>
            <a:pPr marL="0" indent="0" algn="r" rtl="1">
              <a:buNone/>
            </a:pPr>
            <a:endParaRPr lang="fr-FR" dirty="0"/>
          </a:p>
        </p:txBody>
      </p:sp>
    </p:spTree>
    <p:extLst>
      <p:ext uri="{BB962C8B-B14F-4D97-AF65-F5344CB8AC3E}">
        <p14:creationId xmlns:p14="http://schemas.microsoft.com/office/powerpoint/2010/main" val="299310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32012"/>
            <a:ext cx="11353800" cy="6428096"/>
          </a:xfrm>
        </p:spPr>
        <p:txBody>
          <a:bodyPr>
            <a:normAutofit/>
          </a:bodyPr>
          <a:lstStyle/>
          <a:p>
            <a:pPr algn="r" rtl="1"/>
            <a:r>
              <a:rPr lang="ar-DZ" sz="3200" dirty="0"/>
              <a:t>بعض النصائح للمستثمرين:</a:t>
            </a:r>
          </a:p>
          <a:p>
            <a:pPr algn="r" rtl="1"/>
            <a:r>
              <a:rPr lang="ar-DZ" sz="3200" dirty="0"/>
              <a:t>يتطلب الاستثمار في الغاز الطبيعي رؤية طويلة الأجل، حيث يمكن أن تكون الأسعار متقلبة للغاية على المدى القصير. يجب أن يكون المستثمرون مستعدين للتغلب على تقلبات الأسعار على المدى القصير لتحقيق أهداف استثمارية طويلة الأجل.</a:t>
            </a:r>
          </a:p>
          <a:p>
            <a:pPr algn="r" rtl="1"/>
            <a:r>
              <a:rPr lang="ar-DZ" sz="3200" dirty="0"/>
              <a:t>التنويع أمر بالغ الأهمية عند الاستثمار في سوق الغاز الطبيعي. يجب أن يفكر المستثمرون في الاستثمار في مجموعة من الأصول ذات الصلة بالغاز الطبيعي، بما في ذلك العقود الآجلة والخيارات  والأسهم والصناديق المتداولة في البورصة,</a:t>
            </a:r>
          </a:p>
          <a:p>
            <a:pPr algn="r" rtl="1"/>
            <a:r>
              <a:rPr lang="ar-DZ" sz="3200" dirty="0"/>
              <a:t>يجب على المستثمرين مراقبة العوامل الخارجية الكلية التي قد تؤثر على أسعار الغاز الطبيعي، مثل التضخم وأسعار الفائدة والنمو الاقتصادي. يمكن أن يكون لهذه العوامل تأثير كبير على سوق الغاز الطبيعي ويجب أن تؤخذ في الاعتبار عند اتخاذ قرارات الاستثمار.</a:t>
            </a:r>
          </a:p>
        </p:txBody>
      </p:sp>
    </p:spTree>
    <p:extLst>
      <p:ext uri="{BB962C8B-B14F-4D97-AF65-F5344CB8AC3E}">
        <p14:creationId xmlns:p14="http://schemas.microsoft.com/office/powerpoint/2010/main" val="373150802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1493</Words>
  <Application>Microsoft Office PowerPoint</Application>
  <PresentationFormat>Grand écran</PresentationFormat>
  <Paragraphs>67</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Google Sans</vt:lpstr>
      <vt:lpstr>Wingdings</vt:lpstr>
      <vt:lpstr>Thème Office</vt:lpstr>
      <vt:lpstr>ثانيا: أسواق الغاز الطبيعي</vt:lpstr>
      <vt:lpstr>Présentation PowerPoint</vt:lpstr>
      <vt:lpstr>Présentation PowerPoint</vt:lpstr>
      <vt:lpstr>2: تنظيم أسواق الغاز الطبيعي</vt:lpstr>
      <vt:lpstr>Présentation PowerPoint</vt:lpstr>
      <vt:lpstr>3.تسعير الغاز الطبيعي</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ثانيا: أسواق الغاز الطبيعي</dc:title>
  <dc:creator>MICRO</dc:creator>
  <cp:lastModifiedBy>MICRO</cp:lastModifiedBy>
  <cp:revision>1</cp:revision>
  <dcterms:created xsi:type="dcterms:W3CDTF">2023-12-18T09:27:24Z</dcterms:created>
  <dcterms:modified xsi:type="dcterms:W3CDTF">2023-12-18T09:28:06Z</dcterms:modified>
</cp:coreProperties>
</file>