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C45361-5E5F-4F83-A3B7-CAB257E49495}"/>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F91796E-5B03-4BE4-BEA6-578E6E9F41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2A0CB149-6352-4EA7-8D11-0FDD78263D75}"/>
              </a:ext>
            </a:extLst>
          </p:cNvPr>
          <p:cNvSpPr>
            <a:spLocks noGrp="1"/>
          </p:cNvSpPr>
          <p:nvPr>
            <p:ph type="dt" sz="half" idx="10"/>
          </p:nvPr>
        </p:nvSpPr>
        <p:spPr/>
        <p:txBody>
          <a:bodyPr/>
          <a:lstStyle/>
          <a:p>
            <a:fld id="{B2CC90E4-AC2F-4441-9991-393A72BA6F97}" type="datetimeFigureOut">
              <a:rPr lang="fr-FR" smtClean="0"/>
              <a:t>25/11/2023</a:t>
            </a:fld>
            <a:endParaRPr lang="fr-FR"/>
          </a:p>
        </p:txBody>
      </p:sp>
      <p:sp>
        <p:nvSpPr>
          <p:cNvPr id="5" name="Espace réservé du pied de page 4">
            <a:extLst>
              <a:ext uri="{FF2B5EF4-FFF2-40B4-BE49-F238E27FC236}">
                <a16:creationId xmlns:a16="http://schemas.microsoft.com/office/drawing/2014/main" id="{F5F03323-4960-4021-B202-120435FD86F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80FA0AC-2033-4BA4-90C2-E1A962FD9D91}"/>
              </a:ext>
            </a:extLst>
          </p:cNvPr>
          <p:cNvSpPr>
            <a:spLocks noGrp="1"/>
          </p:cNvSpPr>
          <p:nvPr>
            <p:ph type="sldNum" sz="quarter" idx="12"/>
          </p:nvPr>
        </p:nvSpPr>
        <p:spPr/>
        <p:txBody>
          <a:bodyPr/>
          <a:lstStyle/>
          <a:p>
            <a:fld id="{D6EDE544-E258-4304-BE0B-F21D0064031D}" type="slidenum">
              <a:rPr lang="fr-FR" smtClean="0"/>
              <a:t>‹N°›</a:t>
            </a:fld>
            <a:endParaRPr lang="fr-FR"/>
          </a:p>
        </p:txBody>
      </p:sp>
    </p:spTree>
    <p:extLst>
      <p:ext uri="{BB962C8B-B14F-4D97-AF65-F5344CB8AC3E}">
        <p14:creationId xmlns:p14="http://schemas.microsoft.com/office/powerpoint/2010/main" val="2546650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1F01AB-F6C6-4A6B-AC75-7397AC409C7A}"/>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A45BDFED-73D3-46C4-A01E-4036BE63F37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1148240-9CD5-4A75-954D-4A5FD583E259}"/>
              </a:ext>
            </a:extLst>
          </p:cNvPr>
          <p:cNvSpPr>
            <a:spLocks noGrp="1"/>
          </p:cNvSpPr>
          <p:nvPr>
            <p:ph type="dt" sz="half" idx="10"/>
          </p:nvPr>
        </p:nvSpPr>
        <p:spPr/>
        <p:txBody>
          <a:bodyPr/>
          <a:lstStyle/>
          <a:p>
            <a:fld id="{B2CC90E4-AC2F-4441-9991-393A72BA6F97}" type="datetimeFigureOut">
              <a:rPr lang="fr-FR" smtClean="0"/>
              <a:t>25/11/2023</a:t>
            </a:fld>
            <a:endParaRPr lang="fr-FR"/>
          </a:p>
        </p:txBody>
      </p:sp>
      <p:sp>
        <p:nvSpPr>
          <p:cNvPr id="5" name="Espace réservé du pied de page 4">
            <a:extLst>
              <a:ext uri="{FF2B5EF4-FFF2-40B4-BE49-F238E27FC236}">
                <a16:creationId xmlns:a16="http://schemas.microsoft.com/office/drawing/2014/main" id="{2837EECA-1BAB-49EB-AD5B-156B6A0AAA1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CDAB6E3-C75C-4785-8228-2BD8EFD34026}"/>
              </a:ext>
            </a:extLst>
          </p:cNvPr>
          <p:cNvSpPr>
            <a:spLocks noGrp="1"/>
          </p:cNvSpPr>
          <p:nvPr>
            <p:ph type="sldNum" sz="quarter" idx="12"/>
          </p:nvPr>
        </p:nvSpPr>
        <p:spPr/>
        <p:txBody>
          <a:bodyPr/>
          <a:lstStyle/>
          <a:p>
            <a:fld id="{D6EDE544-E258-4304-BE0B-F21D0064031D}" type="slidenum">
              <a:rPr lang="fr-FR" smtClean="0"/>
              <a:t>‹N°›</a:t>
            </a:fld>
            <a:endParaRPr lang="fr-FR"/>
          </a:p>
        </p:txBody>
      </p:sp>
    </p:spTree>
    <p:extLst>
      <p:ext uri="{BB962C8B-B14F-4D97-AF65-F5344CB8AC3E}">
        <p14:creationId xmlns:p14="http://schemas.microsoft.com/office/powerpoint/2010/main" val="1694309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425920D-2846-4AD5-AEA9-AC511AC7A1A2}"/>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F628089-88F4-4DD5-BCDA-5ACD6F9FD42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2BE3630-E7E1-45D4-9190-84166EB4BDA4}"/>
              </a:ext>
            </a:extLst>
          </p:cNvPr>
          <p:cNvSpPr>
            <a:spLocks noGrp="1"/>
          </p:cNvSpPr>
          <p:nvPr>
            <p:ph type="dt" sz="half" idx="10"/>
          </p:nvPr>
        </p:nvSpPr>
        <p:spPr/>
        <p:txBody>
          <a:bodyPr/>
          <a:lstStyle/>
          <a:p>
            <a:fld id="{B2CC90E4-AC2F-4441-9991-393A72BA6F97}" type="datetimeFigureOut">
              <a:rPr lang="fr-FR" smtClean="0"/>
              <a:t>25/11/2023</a:t>
            </a:fld>
            <a:endParaRPr lang="fr-FR"/>
          </a:p>
        </p:txBody>
      </p:sp>
      <p:sp>
        <p:nvSpPr>
          <p:cNvPr id="5" name="Espace réservé du pied de page 4">
            <a:extLst>
              <a:ext uri="{FF2B5EF4-FFF2-40B4-BE49-F238E27FC236}">
                <a16:creationId xmlns:a16="http://schemas.microsoft.com/office/drawing/2014/main" id="{44E0BADA-A2F4-4A27-85F1-CC118092282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3D33852-65D7-4023-B44A-327CD08422B1}"/>
              </a:ext>
            </a:extLst>
          </p:cNvPr>
          <p:cNvSpPr>
            <a:spLocks noGrp="1"/>
          </p:cNvSpPr>
          <p:nvPr>
            <p:ph type="sldNum" sz="quarter" idx="12"/>
          </p:nvPr>
        </p:nvSpPr>
        <p:spPr/>
        <p:txBody>
          <a:bodyPr/>
          <a:lstStyle/>
          <a:p>
            <a:fld id="{D6EDE544-E258-4304-BE0B-F21D0064031D}" type="slidenum">
              <a:rPr lang="fr-FR" smtClean="0"/>
              <a:t>‹N°›</a:t>
            </a:fld>
            <a:endParaRPr lang="fr-FR"/>
          </a:p>
        </p:txBody>
      </p:sp>
    </p:spTree>
    <p:extLst>
      <p:ext uri="{BB962C8B-B14F-4D97-AF65-F5344CB8AC3E}">
        <p14:creationId xmlns:p14="http://schemas.microsoft.com/office/powerpoint/2010/main" val="2183828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25603C-467F-48F4-AF48-7943C904275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9716DD1-7A7E-49D8-B43B-0537BD0E92E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C9804B6-9412-40D5-92A1-06000890CE9E}"/>
              </a:ext>
            </a:extLst>
          </p:cNvPr>
          <p:cNvSpPr>
            <a:spLocks noGrp="1"/>
          </p:cNvSpPr>
          <p:nvPr>
            <p:ph type="dt" sz="half" idx="10"/>
          </p:nvPr>
        </p:nvSpPr>
        <p:spPr/>
        <p:txBody>
          <a:bodyPr/>
          <a:lstStyle/>
          <a:p>
            <a:fld id="{B2CC90E4-AC2F-4441-9991-393A72BA6F97}" type="datetimeFigureOut">
              <a:rPr lang="fr-FR" smtClean="0"/>
              <a:t>25/11/2023</a:t>
            </a:fld>
            <a:endParaRPr lang="fr-FR"/>
          </a:p>
        </p:txBody>
      </p:sp>
      <p:sp>
        <p:nvSpPr>
          <p:cNvPr id="5" name="Espace réservé du pied de page 4">
            <a:extLst>
              <a:ext uri="{FF2B5EF4-FFF2-40B4-BE49-F238E27FC236}">
                <a16:creationId xmlns:a16="http://schemas.microsoft.com/office/drawing/2014/main" id="{81C2B2E1-FCDA-4339-95CA-1B4D6C7C260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079AA69-845A-41A1-9E08-757D229CA6C0}"/>
              </a:ext>
            </a:extLst>
          </p:cNvPr>
          <p:cNvSpPr>
            <a:spLocks noGrp="1"/>
          </p:cNvSpPr>
          <p:nvPr>
            <p:ph type="sldNum" sz="quarter" idx="12"/>
          </p:nvPr>
        </p:nvSpPr>
        <p:spPr/>
        <p:txBody>
          <a:bodyPr/>
          <a:lstStyle/>
          <a:p>
            <a:fld id="{D6EDE544-E258-4304-BE0B-F21D0064031D}" type="slidenum">
              <a:rPr lang="fr-FR" smtClean="0"/>
              <a:t>‹N°›</a:t>
            </a:fld>
            <a:endParaRPr lang="fr-FR"/>
          </a:p>
        </p:txBody>
      </p:sp>
    </p:spTree>
    <p:extLst>
      <p:ext uri="{BB962C8B-B14F-4D97-AF65-F5344CB8AC3E}">
        <p14:creationId xmlns:p14="http://schemas.microsoft.com/office/powerpoint/2010/main" val="2255122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0D5F3A-E192-4C36-95A4-1879EF799D75}"/>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913C6526-BF96-4744-95C0-A751BD8BF7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BB0AEE31-FC0A-4F01-9F92-F66734244B51}"/>
              </a:ext>
            </a:extLst>
          </p:cNvPr>
          <p:cNvSpPr>
            <a:spLocks noGrp="1"/>
          </p:cNvSpPr>
          <p:nvPr>
            <p:ph type="dt" sz="half" idx="10"/>
          </p:nvPr>
        </p:nvSpPr>
        <p:spPr/>
        <p:txBody>
          <a:bodyPr/>
          <a:lstStyle/>
          <a:p>
            <a:fld id="{B2CC90E4-AC2F-4441-9991-393A72BA6F97}" type="datetimeFigureOut">
              <a:rPr lang="fr-FR" smtClean="0"/>
              <a:t>25/11/2023</a:t>
            </a:fld>
            <a:endParaRPr lang="fr-FR"/>
          </a:p>
        </p:txBody>
      </p:sp>
      <p:sp>
        <p:nvSpPr>
          <p:cNvPr id="5" name="Espace réservé du pied de page 4">
            <a:extLst>
              <a:ext uri="{FF2B5EF4-FFF2-40B4-BE49-F238E27FC236}">
                <a16:creationId xmlns:a16="http://schemas.microsoft.com/office/drawing/2014/main" id="{D0048979-4216-4B90-94E0-99DC72B5EAE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4B9BCAE-EACA-4293-AD59-58A1470DBFDB}"/>
              </a:ext>
            </a:extLst>
          </p:cNvPr>
          <p:cNvSpPr>
            <a:spLocks noGrp="1"/>
          </p:cNvSpPr>
          <p:nvPr>
            <p:ph type="sldNum" sz="quarter" idx="12"/>
          </p:nvPr>
        </p:nvSpPr>
        <p:spPr/>
        <p:txBody>
          <a:bodyPr/>
          <a:lstStyle/>
          <a:p>
            <a:fld id="{D6EDE544-E258-4304-BE0B-F21D0064031D}" type="slidenum">
              <a:rPr lang="fr-FR" smtClean="0"/>
              <a:t>‹N°›</a:t>
            </a:fld>
            <a:endParaRPr lang="fr-FR"/>
          </a:p>
        </p:txBody>
      </p:sp>
    </p:spTree>
    <p:extLst>
      <p:ext uri="{BB962C8B-B14F-4D97-AF65-F5344CB8AC3E}">
        <p14:creationId xmlns:p14="http://schemas.microsoft.com/office/powerpoint/2010/main" val="717515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B4F9FA-0E5F-4B8E-9248-E1EB6D3938C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6C56C43-B026-4919-B988-13061A4902E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626254B7-DE23-498C-A215-9A5E5001F89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F275F51-882B-42F5-8D6F-4FDC416B3A37}"/>
              </a:ext>
            </a:extLst>
          </p:cNvPr>
          <p:cNvSpPr>
            <a:spLocks noGrp="1"/>
          </p:cNvSpPr>
          <p:nvPr>
            <p:ph type="dt" sz="half" idx="10"/>
          </p:nvPr>
        </p:nvSpPr>
        <p:spPr/>
        <p:txBody>
          <a:bodyPr/>
          <a:lstStyle/>
          <a:p>
            <a:fld id="{B2CC90E4-AC2F-4441-9991-393A72BA6F97}" type="datetimeFigureOut">
              <a:rPr lang="fr-FR" smtClean="0"/>
              <a:t>25/11/2023</a:t>
            </a:fld>
            <a:endParaRPr lang="fr-FR"/>
          </a:p>
        </p:txBody>
      </p:sp>
      <p:sp>
        <p:nvSpPr>
          <p:cNvPr id="6" name="Espace réservé du pied de page 5">
            <a:extLst>
              <a:ext uri="{FF2B5EF4-FFF2-40B4-BE49-F238E27FC236}">
                <a16:creationId xmlns:a16="http://schemas.microsoft.com/office/drawing/2014/main" id="{1F0121CB-AF60-4F81-B645-B35E05B8F12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4AD1E34-2DA0-4C76-9610-97E7294B22FD}"/>
              </a:ext>
            </a:extLst>
          </p:cNvPr>
          <p:cNvSpPr>
            <a:spLocks noGrp="1"/>
          </p:cNvSpPr>
          <p:nvPr>
            <p:ph type="sldNum" sz="quarter" idx="12"/>
          </p:nvPr>
        </p:nvSpPr>
        <p:spPr/>
        <p:txBody>
          <a:bodyPr/>
          <a:lstStyle/>
          <a:p>
            <a:fld id="{D6EDE544-E258-4304-BE0B-F21D0064031D}" type="slidenum">
              <a:rPr lang="fr-FR" smtClean="0"/>
              <a:t>‹N°›</a:t>
            </a:fld>
            <a:endParaRPr lang="fr-FR"/>
          </a:p>
        </p:txBody>
      </p:sp>
    </p:spTree>
    <p:extLst>
      <p:ext uri="{BB962C8B-B14F-4D97-AF65-F5344CB8AC3E}">
        <p14:creationId xmlns:p14="http://schemas.microsoft.com/office/powerpoint/2010/main" val="698800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D15A71-7E55-44E8-8246-A833644B827F}"/>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5E11921-254A-4562-AF28-C791380052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5B350219-4FFC-4511-912C-E773B05DA75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11A0152-BEFC-421D-8108-AD4ECD8318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D52175C-D63A-4E8E-848C-E810C7806912}"/>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E463D0E6-DB20-483D-BDD1-FCFD1552127C}"/>
              </a:ext>
            </a:extLst>
          </p:cNvPr>
          <p:cNvSpPr>
            <a:spLocks noGrp="1"/>
          </p:cNvSpPr>
          <p:nvPr>
            <p:ph type="dt" sz="half" idx="10"/>
          </p:nvPr>
        </p:nvSpPr>
        <p:spPr/>
        <p:txBody>
          <a:bodyPr/>
          <a:lstStyle/>
          <a:p>
            <a:fld id="{B2CC90E4-AC2F-4441-9991-393A72BA6F97}" type="datetimeFigureOut">
              <a:rPr lang="fr-FR" smtClean="0"/>
              <a:t>25/11/2023</a:t>
            </a:fld>
            <a:endParaRPr lang="fr-FR"/>
          </a:p>
        </p:txBody>
      </p:sp>
      <p:sp>
        <p:nvSpPr>
          <p:cNvPr id="8" name="Espace réservé du pied de page 7">
            <a:extLst>
              <a:ext uri="{FF2B5EF4-FFF2-40B4-BE49-F238E27FC236}">
                <a16:creationId xmlns:a16="http://schemas.microsoft.com/office/drawing/2014/main" id="{68D7DB49-7C21-41F6-8E52-1FB9DB5D231D}"/>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6560B9F-472A-48B4-97B2-4E2AA918D2FE}"/>
              </a:ext>
            </a:extLst>
          </p:cNvPr>
          <p:cNvSpPr>
            <a:spLocks noGrp="1"/>
          </p:cNvSpPr>
          <p:nvPr>
            <p:ph type="sldNum" sz="quarter" idx="12"/>
          </p:nvPr>
        </p:nvSpPr>
        <p:spPr/>
        <p:txBody>
          <a:bodyPr/>
          <a:lstStyle/>
          <a:p>
            <a:fld id="{D6EDE544-E258-4304-BE0B-F21D0064031D}" type="slidenum">
              <a:rPr lang="fr-FR" smtClean="0"/>
              <a:t>‹N°›</a:t>
            </a:fld>
            <a:endParaRPr lang="fr-FR"/>
          </a:p>
        </p:txBody>
      </p:sp>
    </p:spTree>
    <p:extLst>
      <p:ext uri="{BB962C8B-B14F-4D97-AF65-F5344CB8AC3E}">
        <p14:creationId xmlns:p14="http://schemas.microsoft.com/office/powerpoint/2010/main" val="4052821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4E2EC3-81B3-4D24-ACCF-043306A1F8CE}"/>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AC477AE4-2BD2-4141-B3CA-CB7129F47355}"/>
              </a:ext>
            </a:extLst>
          </p:cNvPr>
          <p:cNvSpPr>
            <a:spLocks noGrp="1"/>
          </p:cNvSpPr>
          <p:nvPr>
            <p:ph type="dt" sz="half" idx="10"/>
          </p:nvPr>
        </p:nvSpPr>
        <p:spPr/>
        <p:txBody>
          <a:bodyPr/>
          <a:lstStyle/>
          <a:p>
            <a:fld id="{B2CC90E4-AC2F-4441-9991-393A72BA6F97}" type="datetimeFigureOut">
              <a:rPr lang="fr-FR" smtClean="0"/>
              <a:t>25/11/2023</a:t>
            </a:fld>
            <a:endParaRPr lang="fr-FR"/>
          </a:p>
        </p:txBody>
      </p:sp>
      <p:sp>
        <p:nvSpPr>
          <p:cNvPr id="4" name="Espace réservé du pied de page 3">
            <a:extLst>
              <a:ext uri="{FF2B5EF4-FFF2-40B4-BE49-F238E27FC236}">
                <a16:creationId xmlns:a16="http://schemas.microsoft.com/office/drawing/2014/main" id="{E797FC6F-BC1F-4FD7-A95C-FC40728B90E4}"/>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7DE39ED5-3E32-4055-8DB3-BCEFD2EC2602}"/>
              </a:ext>
            </a:extLst>
          </p:cNvPr>
          <p:cNvSpPr>
            <a:spLocks noGrp="1"/>
          </p:cNvSpPr>
          <p:nvPr>
            <p:ph type="sldNum" sz="quarter" idx="12"/>
          </p:nvPr>
        </p:nvSpPr>
        <p:spPr/>
        <p:txBody>
          <a:bodyPr/>
          <a:lstStyle/>
          <a:p>
            <a:fld id="{D6EDE544-E258-4304-BE0B-F21D0064031D}" type="slidenum">
              <a:rPr lang="fr-FR" smtClean="0"/>
              <a:t>‹N°›</a:t>
            </a:fld>
            <a:endParaRPr lang="fr-FR"/>
          </a:p>
        </p:txBody>
      </p:sp>
    </p:spTree>
    <p:extLst>
      <p:ext uri="{BB962C8B-B14F-4D97-AF65-F5344CB8AC3E}">
        <p14:creationId xmlns:p14="http://schemas.microsoft.com/office/powerpoint/2010/main" val="1593278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B13D939-7A1C-45A0-8EE7-95D20A2758FE}"/>
              </a:ext>
            </a:extLst>
          </p:cNvPr>
          <p:cNvSpPr>
            <a:spLocks noGrp="1"/>
          </p:cNvSpPr>
          <p:nvPr>
            <p:ph type="dt" sz="half" idx="10"/>
          </p:nvPr>
        </p:nvSpPr>
        <p:spPr/>
        <p:txBody>
          <a:bodyPr/>
          <a:lstStyle/>
          <a:p>
            <a:fld id="{B2CC90E4-AC2F-4441-9991-393A72BA6F97}" type="datetimeFigureOut">
              <a:rPr lang="fr-FR" smtClean="0"/>
              <a:t>25/11/2023</a:t>
            </a:fld>
            <a:endParaRPr lang="fr-FR"/>
          </a:p>
        </p:txBody>
      </p:sp>
      <p:sp>
        <p:nvSpPr>
          <p:cNvPr id="3" name="Espace réservé du pied de page 2">
            <a:extLst>
              <a:ext uri="{FF2B5EF4-FFF2-40B4-BE49-F238E27FC236}">
                <a16:creationId xmlns:a16="http://schemas.microsoft.com/office/drawing/2014/main" id="{0CD70BDC-E6C7-4ACE-A7A0-5BC163968286}"/>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0076891-168A-4625-935E-7733260F647E}"/>
              </a:ext>
            </a:extLst>
          </p:cNvPr>
          <p:cNvSpPr>
            <a:spLocks noGrp="1"/>
          </p:cNvSpPr>
          <p:nvPr>
            <p:ph type="sldNum" sz="quarter" idx="12"/>
          </p:nvPr>
        </p:nvSpPr>
        <p:spPr/>
        <p:txBody>
          <a:bodyPr/>
          <a:lstStyle/>
          <a:p>
            <a:fld id="{D6EDE544-E258-4304-BE0B-F21D0064031D}" type="slidenum">
              <a:rPr lang="fr-FR" smtClean="0"/>
              <a:t>‹N°›</a:t>
            </a:fld>
            <a:endParaRPr lang="fr-FR"/>
          </a:p>
        </p:txBody>
      </p:sp>
    </p:spTree>
    <p:extLst>
      <p:ext uri="{BB962C8B-B14F-4D97-AF65-F5344CB8AC3E}">
        <p14:creationId xmlns:p14="http://schemas.microsoft.com/office/powerpoint/2010/main" val="309410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82281F-E808-4DB7-81EA-AD6D9B81B13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65777FF-3A1B-4176-A429-BB1A41869D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A73EDE87-164B-4992-9E46-CE338BEB7C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A844681-34BA-441F-920A-C5EE2D99206E}"/>
              </a:ext>
            </a:extLst>
          </p:cNvPr>
          <p:cNvSpPr>
            <a:spLocks noGrp="1"/>
          </p:cNvSpPr>
          <p:nvPr>
            <p:ph type="dt" sz="half" idx="10"/>
          </p:nvPr>
        </p:nvSpPr>
        <p:spPr/>
        <p:txBody>
          <a:bodyPr/>
          <a:lstStyle/>
          <a:p>
            <a:fld id="{B2CC90E4-AC2F-4441-9991-393A72BA6F97}" type="datetimeFigureOut">
              <a:rPr lang="fr-FR" smtClean="0"/>
              <a:t>25/11/2023</a:t>
            </a:fld>
            <a:endParaRPr lang="fr-FR"/>
          </a:p>
        </p:txBody>
      </p:sp>
      <p:sp>
        <p:nvSpPr>
          <p:cNvPr id="6" name="Espace réservé du pied de page 5">
            <a:extLst>
              <a:ext uri="{FF2B5EF4-FFF2-40B4-BE49-F238E27FC236}">
                <a16:creationId xmlns:a16="http://schemas.microsoft.com/office/drawing/2014/main" id="{64DE0EA1-91DC-4F77-84B3-3106460BB34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AA73967-09C7-45AC-AC33-5CBA3DFB8854}"/>
              </a:ext>
            </a:extLst>
          </p:cNvPr>
          <p:cNvSpPr>
            <a:spLocks noGrp="1"/>
          </p:cNvSpPr>
          <p:nvPr>
            <p:ph type="sldNum" sz="quarter" idx="12"/>
          </p:nvPr>
        </p:nvSpPr>
        <p:spPr/>
        <p:txBody>
          <a:bodyPr/>
          <a:lstStyle/>
          <a:p>
            <a:fld id="{D6EDE544-E258-4304-BE0B-F21D0064031D}" type="slidenum">
              <a:rPr lang="fr-FR" smtClean="0"/>
              <a:t>‹N°›</a:t>
            </a:fld>
            <a:endParaRPr lang="fr-FR"/>
          </a:p>
        </p:txBody>
      </p:sp>
    </p:spTree>
    <p:extLst>
      <p:ext uri="{BB962C8B-B14F-4D97-AF65-F5344CB8AC3E}">
        <p14:creationId xmlns:p14="http://schemas.microsoft.com/office/powerpoint/2010/main" val="3506922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D0FA96-C202-4D86-A080-AC105C60237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FEAC5C7E-1F95-4F55-B55C-A035962BAF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CB991F3-1F7B-4DCA-9008-A91D83A9FA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6B2D6BC-140C-4101-A904-8F58C6B8FEBB}"/>
              </a:ext>
            </a:extLst>
          </p:cNvPr>
          <p:cNvSpPr>
            <a:spLocks noGrp="1"/>
          </p:cNvSpPr>
          <p:nvPr>
            <p:ph type="dt" sz="half" idx="10"/>
          </p:nvPr>
        </p:nvSpPr>
        <p:spPr/>
        <p:txBody>
          <a:bodyPr/>
          <a:lstStyle/>
          <a:p>
            <a:fld id="{B2CC90E4-AC2F-4441-9991-393A72BA6F97}" type="datetimeFigureOut">
              <a:rPr lang="fr-FR" smtClean="0"/>
              <a:t>25/11/2023</a:t>
            </a:fld>
            <a:endParaRPr lang="fr-FR"/>
          </a:p>
        </p:txBody>
      </p:sp>
      <p:sp>
        <p:nvSpPr>
          <p:cNvPr id="6" name="Espace réservé du pied de page 5">
            <a:extLst>
              <a:ext uri="{FF2B5EF4-FFF2-40B4-BE49-F238E27FC236}">
                <a16:creationId xmlns:a16="http://schemas.microsoft.com/office/drawing/2014/main" id="{2A0E3DFE-8C84-48CC-9D55-9B879F67899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5C125D8-C707-4887-895A-B814AC077666}"/>
              </a:ext>
            </a:extLst>
          </p:cNvPr>
          <p:cNvSpPr>
            <a:spLocks noGrp="1"/>
          </p:cNvSpPr>
          <p:nvPr>
            <p:ph type="sldNum" sz="quarter" idx="12"/>
          </p:nvPr>
        </p:nvSpPr>
        <p:spPr/>
        <p:txBody>
          <a:bodyPr/>
          <a:lstStyle/>
          <a:p>
            <a:fld id="{D6EDE544-E258-4304-BE0B-F21D0064031D}" type="slidenum">
              <a:rPr lang="fr-FR" smtClean="0"/>
              <a:t>‹N°›</a:t>
            </a:fld>
            <a:endParaRPr lang="fr-FR"/>
          </a:p>
        </p:txBody>
      </p:sp>
    </p:spTree>
    <p:extLst>
      <p:ext uri="{BB962C8B-B14F-4D97-AF65-F5344CB8AC3E}">
        <p14:creationId xmlns:p14="http://schemas.microsoft.com/office/powerpoint/2010/main" val="490585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34232DF-520A-403D-B8CC-4D7D313FDF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3E504310-E573-4FED-864E-A970340676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DCC9039-3459-443F-BC07-1C761F1154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CC90E4-AC2F-4441-9991-393A72BA6F97}" type="datetimeFigureOut">
              <a:rPr lang="fr-FR" smtClean="0"/>
              <a:t>25/11/2023</a:t>
            </a:fld>
            <a:endParaRPr lang="fr-FR"/>
          </a:p>
        </p:txBody>
      </p:sp>
      <p:sp>
        <p:nvSpPr>
          <p:cNvPr id="5" name="Espace réservé du pied de page 4">
            <a:extLst>
              <a:ext uri="{FF2B5EF4-FFF2-40B4-BE49-F238E27FC236}">
                <a16:creationId xmlns:a16="http://schemas.microsoft.com/office/drawing/2014/main" id="{EDA90E64-4107-44EA-B653-01AC8DBE1D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DC4D264F-A56F-4059-AA77-D09E9A66B2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EDE544-E258-4304-BE0B-F21D0064031D}" type="slidenum">
              <a:rPr lang="fr-FR" smtClean="0"/>
              <a:t>‹N°›</a:t>
            </a:fld>
            <a:endParaRPr lang="fr-FR"/>
          </a:p>
        </p:txBody>
      </p:sp>
    </p:spTree>
    <p:extLst>
      <p:ext uri="{BB962C8B-B14F-4D97-AF65-F5344CB8AC3E}">
        <p14:creationId xmlns:p14="http://schemas.microsoft.com/office/powerpoint/2010/main" val="18332301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743989-9D6D-4806-A05E-66986408E579}"/>
              </a:ext>
            </a:extLst>
          </p:cNvPr>
          <p:cNvSpPr>
            <a:spLocks noGrp="1"/>
          </p:cNvSpPr>
          <p:nvPr>
            <p:ph type="ctrTitle"/>
          </p:nvPr>
        </p:nvSpPr>
        <p:spPr/>
        <p:txBody>
          <a:bodyPr>
            <a:normAutofit/>
          </a:bodyPr>
          <a:lstStyle/>
          <a:p>
            <a:r>
              <a:rPr lang="ar-DZ" sz="7200" b="1" dirty="0">
                <a:solidFill>
                  <a:srgbClr val="FF0000"/>
                </a:solidFill>
              </a:rPr>
              <a:t>المحور الثالث: المحفظة </a:t>
            </a:r>
            <a:r>
              <a:rPr lang="ar-DZ" sz="7200" b="1" dirty="0" err="1">
                <a:solidFill>
                  <a:srgbClr val="FF0000"/>
                </a:solidFill>
              </a:rPr>
              <a:t>الطاقوية</a:t>
            </a:r>
            <a:endParaRPr lang="fr-FR" sz="7200" b="1" dirty="0">
              <a:solidFill>
                <a:srgbClr val="FF0000"/>
              </a:solidFill>
            </a:endParaRPr>
          </a:p>
        </p:txBody>
      </p:sp>
    </p:spTree>
    <p:extLst>
      <p:ext uri="{BB962C8B-B14F-4D97-AF65-F5344CB8AC3E}">
        <p14:creationId xmlns:p14="http://schemas.microsoft.com/office/powerpoint/2010/main" val="3109120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4BF0CC-3444-4944-A6DF-E0D435CD535B}"/>
              </a:ext>
            </a:extLst>
          </p:cNvPr>
          <p:cNvSpPr>
            <a:spLocks noGrp="1"/>
          </p:cNvSpPr>
          <p:nvPr>
            <p:ph type="title"/>
          </p:nvPr>
        </p:nvSpPr>
        <p:spPr>
          <a:xfrm>
            <a:off x="770206" y="0"/>
            <a:ext cx="10515600" cy="1325563"/>
          </a:xfrm>
        </p:spPr>
        <p:txBody>
          <a:bodyPr/>
          <a:lstStyle/>
          <a:p>
            <a:pPr algn="ctr"/>
            <a:r>
              <a:rPr lang="ar-DZ" b="1" dirty="0">
                <a:solidFill>
                  <a:srgbClr val="FF0000"/>
                </a:solidFill>
              </a:rPr>
              <a:t>أولا : الأصول المرتبطة بالطاقة</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1B0B171F-810E-4D97-A24F-278A359CE11E}"/>
              </a:ext>
            </a:extLst>
          </p:cNvPr>
          <p:cNvSpPr>
            <a:spLocks noGrp="1"/>
          </p:cNvSpPr>
          <p:nvPr>
            <p:ph idx="1"/>
          </p:nvPr>
        </p:nvSpPr>
        <p:spPr>
          <a:xfrm>
            <a:off x="0" y="1491176"/>
            <a:ext cx="12056012" cy="5366824"/>
          </a:xfrm>
        </p:spPr>
        <p:txBody>
          <a:bodyPr>
            <a:normAutofit lnSpcReduction="10000"/>
          </a:bodyPr>
          <a:lstStyle/>
          <a:p>
            <a:pPr marL="0" indent="0" algn="r" rtl="1">
              <a:buNone/>
            </a:pPr>
            <a:r>
              <a:rPr lang="ar-DZ" sz="3600" b="1" dirty="0">
                <a:solidFill>
                  <a:srgbClr val="FF0000"/>
                </a:solidFill>
              </a:rPr>
              <a:t>محفظة الطاقة </a:t>
            </a:r>
            <a:r>
              <a:rPr lang="ar-DZ" dirty="0"/>
              <a:t>هي مجموعة من الأصول في قطاع الطاقة، مثل الأسهم والسندات والسلع والمنتجات المشتقة، التي يمتلكها مستثمر واحد، فتكوين المحفظة يعتمد على اهداف المستثمر و البعد الزمني و درجة تحمل المخاطر .</a:t>
            </a:r>
          </a:p>
          <a:p>
            <a:pPr marL="0" indent="0" algn="r" rtl="1">
              <a:buNone/>
            </a:pPr>
            <a:r>
              <a:rPr lang="ar-DZ" dirty="0"/>
              <a:t>هناك العديد من الطرق لبناء محفظة الطاقة يمكن للمستثمر أن يختار التركيز على قطاع واحد من قطاع الطاقة، مثل النفط أو الغاز الطبيعي أو الطاقة المتجددة. يمكنه أيضًا اختيار تنويع محفظته من خلال الاستثمار في عدة قطاعات.</a:t>
            </a:r>
          </a:p>
          <a:p>
            <a:pPr marL="0" indent="0" algn="r" rtl="1">
              <a:buNone/>
            </a:pPr>
            <a:r>
              <a:rPr lang="ar-DZ" dirty="0"/>
              <a:t>حيث تختلف اهداف محفظة الطاقة اعتمادا على المستثمر حيث يسعى بعض المستثمرين إلى توليد دخل منتظم، بينما يسعى البعض الآخر إلى تحقيق مكاسب رأسمالية. يمكن للمستثمرين أيضًا محاولة تقليل تعرضهم للمخاطر المرتبطة بأسواق المال من خلال الاستثمار في الأصول المرتبطة بالطاقة.</a:t>
            </a:r>
          </a:p>
          <a:p>
            <a:pPr marL="0" indent="0" algn="r" rtl="1">
              <a:buNone/>
            </a:pPr>
            <a:endParaRPr lang="ar-DZ" dirty="0"/>
          </a:p>
          <a:p>
            <a:pPr marL="0" indent="0" algn="r" rtl="1">
              <a:buNone/>
            </a:pPr>
            <a:r>
              <a:rPr lang="ar-DZ" dirty="0"/>
              <a:t>تتمثل أنواع الأصول في قطاع الطاقة التي يمكن تضمينها في محفظة الاستثمارات في الطاقة</a:t>
            </a:r>
          </a:p>
          <a:p>
            <a:pPr marL="0" indent="0" algn="r" rtl="1">
              <a:buNone/>
            </a:pPr>
            <a:r>
              <a:rPr lang="ar-DZ" dirty="0" err="1"/>
              <a:t>مايلي</a:t>
            </a:r>
            <a:r>
              <a:rPr lang="ar-DZ" dirty="0"/>
              <a:t>:</a:t>
            </a:r>
          </a:p>
          <a:p>
            <a:pPr marL="0" indent="0" algn="r" rtl="1">
              <a:buNone/>
            </a:pPr>
            <a:endParaRPr lang="fr-FR" dirty="0"/>
          </a:p>
        </p:txBody>
      </p:sp>
    </p:spTree>
    <p:extLst>
      <p:ext uri="{BB962C8B-B14F-4D97-AF65-F5344CB8AC3E}">
        <p14:creationId xmlns:p14="http://schemas.microsoft.com/office/powerpoint/2010/main" val="3084700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736C656-BE19-405C-BC8F-EB296D7AED79}"/>
              </a:ext>
            </a:extLst>
          </p:cNvPr>
          <p:cNvSpPr>
            <a:spLocks noGrp="1"/>
          </p:cNvSpPr>
          <p:nvPr>
            <p:ph idx="1"/>
          </p:nvPr>
        </p:nvSpPr>
        <p:spPr>
          <a:xfrm>
            <a:off x="98474" y="98474"/>
            <a:ext cx="11971606" cy="6759526"/>
          </a:xfrm>
        </p:spPr>
        <p:txBody>
          <a:bodyPr>
            <a:normAutofit lnSpcReduction="10000"/>
          </a:bodyPr>
          <a:lstStyle/>
          <a:p>
            <a:pPr marL="0" indent="0" algn="r" rtl="1">
              <a:buNone/>
            </a:pPr>
            <a:r>
              <a:rPr lang="ar-DZ" sz="3200" b="1" dirty="0">
                <a:solidFill>
                  <a:srgbClr val="FF0000"/>
                </a:solidFill>
              </a:rPr>
              <a:t>-أسهم الشركات في قطاع الطاقة </a:t>
            </a:r>
            <a:r>
              <a:rPr lang="ar-DZ" sz="3200" dirty="0"/>
              <a:t>:(</a:t>
            </a:r>
            <a:r>
              <a:rPr lang="ar-DZ" sz="3200" dirty="0" err="1"/>
              <a:t>انتاج،توزيع،استهلاك</a:t>
            </a:r>
            <a:r>
              <a:rPr lang="ar-DZ" sz="3200" dirty="0"/>
              <a:t>) تعد أسهم الشركات في قطاع الطاقة أحد أكثر أنواع الاستثمارات في قطاع الطاقة شيوعًا. يمكن تصنيفها حسب قطاع الطاقة (النفط، الغاز الطبيعي، الطاقة المتجددة، إلخ.) أو حسب حجم الشركة (الشركات الكبيرة، الشركات الصغيرة، إلخ.).</a:t>
            </a:r>
          </a:p>
          <a:p>
            <a:pPr algn="r" rtl="1"/>
            <a:endParaRPr lang="ar-DZ" sz="3200" dirty="0"/>
          </a:p>
          <a:p>
            <a:pPr algn="r" rtl="1">
              <a:buFontTx/>
              <a:buChar char="-"/>
            </a:pPr>
            <a:r>
              <a:rPr lang="ar-DZ" sz="3200" b="1" dirty="0">
                <a:solidFill>
                  <a:srgbClr val="FF0000"/>
                </a:solidFill>
              </a:rPr>
              <a:t>سندات الشركات في قطاع الطاقة </a:t>
            </a:r>
            <a:r>
              <a:rPr lang="ar-DZ" sz="3200" dirty="0"/>
              <a:t>: تعد سندات الشركات في قطاع الطاقة أوراقًا مالية قابلة للتداول تصدرها الشركات في قطاع الطاقة او الحكومات. يمكن اعتبارها استثمارًا أقل خطورة من الأسهم مع إمكانية عائد أقل.</a:t>
            </a:r>
          </a:p>
          <a:p>
            <a:pPr algn="r" rtl="1">
              <a:buFontTx/>
              <a:buChar char="-"/>
            </a:pPr>
            <a:endParaRPr lang="ar-DZ" sz="3200" dirty="0"/>
          </a:p>
          <a:p>
            <a:pPr algn="r" rtl="1">
              <a:buFontTx/>
              <a:buChar char="-"/>
            </a:pPr>
            <a:r>
              <a:rPr lang="ar-DZ" sz="3200" b="1" dirty="0">
                <a:solidFill>
                  <a:srgbClr val="FF0000"/>
                </a:solidFill>
              </a:rPr>
              <a:t>السلع في قطاع الطاقة </a:t>
            </a:r>
            <a:r>
              <a:rPr lang="ar-DZ" sz="3200" dirty="0"/>
              <a:t>: يمكن تداول السلع في قطاع الطاقة، مثل النفط والغاز الطبيعي والفحم، على أسواق الأسهم. يمكن أن تكون استثمارًا متقلبا، ولكنها يمكن أن تقدم أيضًا إمكانية عائد مرتفع.</a:t>
            </a:r>
          </a:p>
          <a:p>
            <a:pPr algn="r" rtl="1">
              <a:buFontTx/>
              <a:buChar char="-"/>
            </a:pPr>
            <a:r>
              <a:rPr lang="ar-DZ" sz="3200" b="1" dirty="0">
                <a:solidFill>
                  <a:srgbClr val="FF0000"/>
                </a:solidFill>
              </a:rPr>
              <a:t>المنتجات المشتقة في قطاع الطاقة </a:t>
            </a:r>
            <a:r>
              <a:rPr lang="ar-DZ" sz="3200" dirty="0"/>
              <a:t>: تعد المنتجات المشتقة في قطاع الطاقة عقودًا مالية مشتقة من قيمة أصل طاقة أساسي. يمكن استخدامها لحماية نفسها من تقلبات أسعار الطاقة أو للمضاربة على أسعار الطاقة.</a:t>
            </a:r>
            <a:endParaRPr lang="fr-FR" sz="3200" dirty="0"/>
          </a:p>
        </p:txBody>
      </p:sp>
    </p:spTree>
    <p:extLst>
      <p:ext uri="{BB962C8B-B14F-4D97-AF65-F5344CB8AC3E}">
        <p14:creationId xmlns:p14="http://schemas.microsoft.com/office/powerpoint/2010/main" val="721749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365FCD-1996-4C9E-A028-87615D8E3D63}"/>
              </a:ext>
            </a:extLst>
          </p:cNvPr>
          <p:cNvSpPr>
            <a:spLocks noGrp="1"/>
          </p:cNvSpPr>
          <p:nvPr>
            <p:ph type="title"/>
          </p:nvPr>
        </p:nvSpPr>
        <p:spPr>
          <a:xfrm>
            <a:off x="838200" y="18255"/>
            <a:ext cx="10515600" cy="1325563"/>
          </a:xfrm>
        </p:spPr>
        <p:txBody>
          <a:bodyPr/>
          <a:lstStyle/>
          <a:p>
            <a:pPr algn="ctr"/>
            <a:r>
              <a:rPr lang="ar-DZ" b="1" dirty="0">
                <a:solidFill>
                  <a:srgbClr val="FF0000"/>
                </a:solidFill>
              </a:rPr>
              <a:t>ثانيا: مخاطر محفظة الطاقة</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D70F3B8F-1785-482D-801B-C68A2A809D9A}"/>
              </a:ext>
            </a:extLst>
          </p:cNvPr>
          <p:cNvSpPr>
            <a:spLocks noGrp="1"/>
          </p:cNvSpPr>
          <p:nvPr>
            <p:ph idx="1"/>
          </p:nvPr>
        </p:nvSpPr>
        <p:spPr>
          <a:xfrm>
            <a:off x="0" y="970671"/>
            <a:ext cx="12192000" cy="5869074"/>
          </a:xfrm>
        </p:spPr>
        <p:txBody>
          <a:bodyPr/>
          <a:lstStyle/>
          <a:p>
            <a:pPr marL="0" indent="0" algn="r" rtl="1">
              <a:buNone/>
            </a:pPr>
            <a:r>
              <a:rPr lang="ar-DZ" dirty="0"/>
              <a:t>يمكن تصنيف المخاطر في مجال الطاقة إلى فئتين رئيسيتين: المخاطر المادية والمخاطر المالية.</a:t>
            </a:r>
          </a:p>
          <a:p>
            <a:pPr marL="514350" indent="-514350" algn="r" rtl="1">
              <a:buFont typeface="+mj-lt"/>
              <a:buAutoNum type="arabicPeriod"/>
            </a:pPr>
            <a:r>
              <a:rPr lang="ar-DZ" sz="3200" b="1" dirty="0"/>
              <a:t>المخاطر المادية </a:t>
            </a:r>
            <a:r>
              <a:rPr lang="ar-DZ" dirty="0"/>
              <a:t>هي مخاطر يمكن أن تعطل إمدادات الطاقة، مثل الأحداث الجوية المتطرفة أو النزاعات المسلحة أو فشل البنية التحتية.</a:t>
            </a:r>
          </a:p>
          <a:p>
            <a:pPr marL="514350" indent="-514350" algn="r" rtl="1">
              <a:buFont typeface="+mj-lt"/>
              <a:buAutoNum type="arabicPeriod"/>
            </a:pPr>
            <a:r>
              <a:rPr lang="ar-DZ" sz="3200" b="1" dirty="0"/>
              <a:t>المخاطر المالية </a:t>
            </a:r>
            <a:r>
              <a:rPr lang="ar-DZ" dirty="0"/>
              <a:t>هي مخاطر يمكن أن تؤثر على قيمة الاستثمارات في مجال الطاقة، مثل تقلبات أسعار الطاقة أو التغييرات التنظيمية.</a:t>
            </a:r>
          </a:p>
          <a:p>
            <a:pPr algn="r" rtl="1"/>
            <a:r>
              <a:rPr lang="ar-DZ" b="1" u="sng" dirty="0">
                <a:solidFill>
                  <a:srgbClr val="FF0000"/>
                </a:solidFill>
              </a:rPr>
              <a:t>مخاطر الأسعار</a:t>
            </a:r>
            <a:r>
              <a:rPr lang="ar-DZ" dirty="0"/>
              <a:t>، وهي مخاطر تقلب أسعار الطاقة. يمكن أن تكون أسعار الطاقة متقلبة، مما قد يؤدي إلى تقلبات كبيرة في قيمة محفظة الطاقة.</a:t>
            </a:r>
          </a:p>
          <a:p>
            <a:pPr algn="r" rtl="1"/>
            <a:r>
              <a:rPr lang="ar-DZ" b="1" u="sng" dirty="0">
                <a:solidFill>
                  <a:srgbClr val="FF0000"/>
                </a:solidFill>
              </a:rPr>
              <a:t>مخاطر الائتمان</a:t>
            </a:r>
            <a:r>
              <a:rPr lang="ar-DZ" dirty="0"/>
              <a:t>، وهي مخاطر عدم قدرة الشركات العاملة في مجال الطاقة على سداد ديونها. إذا أفلست شركة طاقة، فقد يخسر المستثمرون الذين يمتلكون سنداتها استثمارهم.</a:t>
            </a:r>
          </a:p>
          <a:p>
            <a:pPr algn="r" rtl="1"/>
            <a:r>
              <a:rPr lang="ar-DZ" b="1" u="sng" dirty="0">
                <a:solidFill>
                  <a:srgbClr val="FF0000"/>
                </a:solidFill>
              </a:rPr>
              <a:t>مخاطر التنظيم</a:t>
            </a:r>
            <a:r>
              <a:rPr lang="ar-DZ" dirty="0"/>
              <a:t>، وهي مخاطر تأثير اللوائح الحكومية على صناعة الطاقة. يمكن أن يكون للوائح الحكومية تأثير على تكاليف الإنتاج أو الطلب على الطاقة أو عوامل أخرى يمكن أن تؤثر على قيمة الأصول المرتبطة بالطاقة.</a:t>
            </a:r>
          </a:p>
          <a:p>
            <a:pPr marL="0" indent="0" algn="r" rtl="1">
              <a:buNone/>
            </a:pPr>
            <a:endParaRPr lang="ar-DZ" dirty="0"/>
          </a:p>
          <a:p>
            <a:pPr algn="r" rtl="1"/>
            <a:endParaRPr lang="fr-FR" dirty="0"/>
          </a:p>
        </p:txBody>
      </p:sp>
    </p:spTree>
    <p:extLst>
      <p:ext uri="{BB962C8B-B14F-4D97-AF65-F5344CB8AC3E}">
        <p14:creationId xmlns:p14="http://schemas.microsoft.com/office/powerpoint/2010/main" val="2971518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0A0738-3CC3-4C4D-B65D-D7CDF3E8CF62}"/>
              </a:ext>
            </a:extLst>
          </p:cNvPr>
          <p:cNvSpPr>
            <a:spLocks noGrp="1"/>
          </p:cNvSpPr>
          <p:nvPr>
            <p:ph type="title"/>
          </p:nvPr>
        </p:nvSpPr>
        <p:spPr>
          <a:xfrm>
            <a:off x="838200" y="18255"/>
            <a:ext cx="10515600" cy="1325563"/>
          </a:xfrm>
        </p:spPr>
        <p:txBody>
          <a:bodyPr/>
          <a:lstStyle/>
          <a:p>
            <a:pPr algn="ctr"/>
            <a:r>
              <a:rPr lang="ar-DZ" b="1" dirty="0">
                <a:solidFill>
                  <a:srgbClr val="FF0000"/>
                </a:solidFill>
              </a:rPr>
              <a:t>ثالثا: استراتيجيات إدارة مخاطر الطاقة</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3A64761D-1805-4EFE-90FB-E7D55DD8C981}"/>
              </a:ext>
            </a:extLst>
          </p:cNvPr>
          <p:cNvSpPr>
            <a:spLocks noGrp="1"/>
          </p:cNvSpPr>
          <p:nvPr>
            <p:ph idx="1"/>
          </p:nvPr>
        </p:nvSpPr>
        <p:spPr>
          <a:xfrm>
            <a:off x="-1" y="1041008"/>
            <a:ext cx="12041945" cy="5655213"/>
          </a:xfrm>
        </p:spPr>
        <p:txBody>
          <a:bodyPr/>
          <a:lstStyle/>
          <a:p>
            <a:pPr marL="0" indent="0" algn="r" rtl="1">
              <a:buNone/>
            </a:pPr>
            <a:r>
              <a:rPr lang="ar-DZ" dirty="0"/>
              <a:t>تعد إدارة المخاطر في مجال الطاقة جزءًا مهمًا من التخطيط في مجال الطاقة. من خلال تنفيذ استراتيجيات إدارة المخاطر المناسبة،</a:t>
            </a:r>
          </a:p>
          <a:p>
            <a:pPr marL="0" indent="0" algn="r" rtl="1">
              <a:buNone/>
            </a:pPr>
            <a:r>
              <a:rPr lang="ar-DZ" dirty="0"/>
              <a:t>من بين اهم إستراتيجيات إدارة المخاطر في مجال الطاقة نذكر </a:t>
            </a:r>
            <a:r>
              <a:rPr lang="ar-DZ" dirty="0" err="1"/>
              <a:t>مايلي</a:t>
            </a:r>
            <a:r>
              <a:rPr lang="ar-DZ" dirty="0"/>
              <a:t>:</a:t>
            </a:r>
          </a:p>
          <a:p>
            <a:pPr algn="r" rtl="1"/>
            <a:r>
              <a:rPr lang="ar-DZ" sz="3200" b="1" dirty="0">
                <a:solidFill>
                  <a:srgbClr val="FF0000"/>
                </a:solidFill>
              </a:rPr>
              <a:t>التنويع</a:t>
            </a:r>
            <a:r>
              <a:rPr lang="ar-DZ" dirty="0"/>
              <a:t>: والذي يتضمن الاستثمار في مجموعة متنوعة من مصادر الطاقة والتقنيات. يمكن أن يساعد ذلك في تقليل تأثير حدث مزعج على إمدادات الطاقة.</a:t>
            </a:r>
          </a:p>
          <a:p>
            <a:pPr algn="r" rtl="1"/>
            <a:r>
              <a:rPr lang="ar-DZ" sz="3200" b="1" dirty="0">
                <a:solidFill>
                  <a:srgbClr val="FF0000"/>
                </a:solidFill>
              </a:rPr>
              <a:t>التكرار</a:t>
            </a:r>
            <a:r>
              <a:rPr lang="ar-DZ" dirty="0"/>
              <a:t>: والذي يتضمن وجود مصادر طاقة بديلة في حالة فشل مصدر رئيسي. يمكن أن يساعد ذلك في ضمان إمداد مستمر بالطاقة.</a:t>
            </a:r>
          </a:p>
          <a:p>
            <a:pPr algn="r" rtl="1"/>
            <a:r>
              <a:rPr lang="ar-DZ" sz="3200" b="1" dirty="0">
                <a:solidFill>
                  <a:srgbClr val="FF0000"/>
                </a:solidFill>
              </a:rPr>
              <a:t>التغطية</a:t>
            </a:r>
            <a:r>
              <a:rPr lang="ar-DZ" dirty="0"/>
              <a:t>:  والذي يتضمن استخدام الأدوات المالية لحماية نفسك من تقلبات أسعار الطاقة. يمكن أن يساعد ذلك في تقليل المخاطر المالية المرتبطة بالاستثمارات في مجال الطاقة.</a:t>
            </a:r>
          </a:p>
          <a:p>
            <a:pPr algn="r" rtl="1"/>
            <a:endParaRPr lang="fr-FR" dirty="0"/>
          </a:p>
        </p:txBody>
      </p:sp>
    </p:spTree>
    <p:extLst>
      <p:ext uri="{BB962C8B-B14F-4D97-AF65-F5344CB8AC3E}">
        <p14:creationId xmlns:p14="http://schemas.microsoft.com/office/powerpoint/2010/main" val="1157573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FA5C125-547B-4971-BFE1-B654714E7111}"/>
              </a:ext>
            </a:extLst>
          </p:cNvPr>
          <p:cNvSpPr>
            <a:spLocks noGrp="1"/>
          </p:cNvSpPr>
          <p:nvPr>
            <p:ph idx="1"/>
          </p:nvPr>
        </p:nvSpPr>
        <p:spPr>
          <a:xfrm>
            <a:off x="0" y="0"/>
            <a:ext cx="12070080" cy="6858000"/>
          </a:xfrm>
        </p:spPr>
        <p:txBody>
          <a:bodyPr>
            <a:normAutofit fontScale="92500" lnSpcReduction="10000"/>
          </a:bodyPr>
          <a:lstStyle/>
          <a:p>
            <a:pPr marL="0" indent="0" algn="ctr" rtl="1">
              <a:buNone/>
            </a:pPr>
            <a:r>
              <a:rPr lang="ar-DZ" sz="3600" dirty="0">
                <a:solidFill>
                  <a:srgbClr val="FF0000"/>
                </a:solidFill>
              </a:rPr>
              <a:t>نصائح لبناء محفظة الطاقة</a:t>
            </a:r>
          </a:p>
          <a:p>
            <a:pPr algn="r" rtl="1"/>
            <a:r>
              <a:rPr lang="ar-DZ" sz="3600" dirty="0"/>
              <a:t>حدد أهدافك وأفقك الزمني. ما الذي تريد تحقيقه من خلال محفظة استثمارك في قطاع الطاقة؟ كم من الوقت أنت مستعد للاستثمار؟</a:t>
            </a:r>
          </a:p>
          <a:p>
            <a:pPr marL="0" indent="0" algn="r" rtl="1">
              <a:buNone/>
            </a:pPr>
            <a:endParaRPr lang="ar-DZ" sz="3600" dirty="0"/>
          </a:p>
          <a:p>
            <a:pPr algn="r" rtl="1"/>
            <a:r>
              <a:rPr lang="ar-DZ" sz="3600" dirty="0"/>
              <a:t>قيم تحملك للمخاطر. ما مستوى المخاطر الذي أنت مستعد لتحمله؟</a:t>
            </a:r>
          </a:p>
          <a:p>
            <a:pPr algn="r" rtl="1"/>
            <a:endParaRPr lang="ar-DZ" sz="3600" dirty="0"/>
          </a:p>
          <a:p>
            <a:pPr algn="r" rtl="1"/>
            <a:r>
              <a:rPr lang="ar-DZ" sz="3600" dirty="0"/>
              <a:t>قم بتنويع محفظتك. لا تضع كل بيضك في سلة واحدة.</a:t>
            </a:r>
          </a:p>
          <a:p>
            <a:pPr algn="r" rtl="1"/>
            <a:endParaRPr lang="ar-DZ" sz="3600" dirty="0"/>
          </a:p>
          <a:p>
            <a:pPr algn="r" rtl="1"/>
            <a:r>
              <a:rPr lang="ar-DZ" sz="3600" dirty="0"/>
              <a:t>قم بإجراء أبحاث شاملة. قبل الاستثمار في أصل في قطاع الطاقة، خذ الوقت الكافي لفهم الشركة أو القطاع الذي تستثمر فيه.</a:t>
            </a:r>
          </a:p>
          <a:p>
            <a:pPr algn="r" rtl="1"/>
            <a:endParaRPr lang="ar-DZ" sz="3600" dirty="0"/>
          </a:p>
          <a:p>
            <a:pPr algn="r" rtl="1"/>
            <a:r>
              <a:rPr lang="ar-DZ" sz="3600" dirty="0"/>
              <a:t>كن صبورًا. يمكن أن تكون أسواق الطاقة متقلبة. كن صبورًا ولا داعي للذعر إذا انخفضت أسعار الطاقة.</a:t>
            </a:r>
          </a:p>
          <a:p>
            <a:pPr algn="r" rtl="1"/>
            <a:endParaRPr lang="fr-FR" sz="3600" dirty="0"/>
          </a:p>
        </p:txBody>
      </p:sp>
    </p:spTree>
    <p:extLst>
      <p:ext uri="{BB962C8B-B14F-4D97-AF65-F5344CB8AC3E}">
        <p14:creationId xmlns:p14="http://schemas.microsoft.com/office/powerpoint/2010/main" val="253118849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TotalTime>
  <Words>682</Words>
  <Application>Microsoft Office PowerPoint</Application>
  <PresentationFormat>Grand écran</PresentationFormat>
  <Paragraphs>37</Paragraphs>
  <Slides>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6</vt:i4>
      </vt:variant>
    </vt:vector>
  </HeadingPairs>
  <TitlesOfParts>
    <vt:vector size="10" baseType="lpstr">
      <vt:lpstr>Arial</vt:lpstr>
      <vt:lpstr>Calibri</vt:lpstr>
      <vt:lpstr>Calibri Light</vt:lpstr>
      <vt:lpstr>Thème Office</vt:lpstr>
      <vt:lpstr>المحور الثالث: المحفظة الطاقوية</vt:lpstr>
      <vt:lpstr>أولا : الأصول المرتبطة بالطاقة</vt:lpstr>
      <vt:lpstr>Présentation PowerPoint</vt:lpstr>
      <vt:lpstr>ثانيا: مخاطر محفظة الطاقة</vt:lpstr>
      <vt:lpstr>ثالثا: استراتيجيات إدارة مخاطر الطاقة</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المحور الثالث: المحفظة الطاقوية</dc:title>
  <dc:creator>MICRO</dc:creator>
  <cp:lastModifiedBy>MICRO</cp:lastModifiedBy>
  <cp:revision>6</cp:revision>
  <dcterms:created xsi:type="dcterms:W3CDTF">2023-11-15T08:33:50Z</dcterms:created>
  <dcterms:modified xsi:type="dcterms:W3CDTF">2023-11-25T17:34:07Z</dcterms:modified>
</cp:coreProperties>
</file>