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2" r:id="rId7"/>
    <p:sldId id="263" r:id="rId8"/>
    <p:sldId id="267" r:id="rId9"/>
    <p:sldId id="285" r:id="rId10"/>
    <p:sldId id="264" r:id="rId11"/>
    <p:sldId id="268" r:id="rId12"/>
    <p:sldId id="269" r:id="rId13"/>
    <p:sldId id="271" r:id="rId14"/>
    <p:sldId id="277" r:id="rId15"/>
    <p:sldId id="272" r:id="rId16"/>
    <p:sldId id="296" r:id="rId17"/>
    <p:sldId id="279" r:id="rId18"/>
    <p:sldId id="278" r:id="rId19"/>
    <p:sldId id="270" r:id="rId20"/>
    <p:sldId id="273" r:id="rId21"/>
    <p:sldId id="280" r:id="rId22"/>
    <p:sldId id="283" r:id="rId23"/>
    <p:sldId id="284" r:id="rId24"/>
    <p:sldId id="281" r:id="rId25"/>
    <p:sldId id="282" r:id="rId26"/>
    <p:sldId id="261" r:id="rId27"/>
    <p:sldId id="297" r:id="rId28"/>
    <p:sldId id="286" r:id="rId29"/>
    <p:sldId id="289" r:id="rId30"/>
    <p:sldId id="288" r:id="rId31"/>
    <p:sldId id="290" r:id="rId32"/>
    <p:sldId id="291" r:id="rId33"/>
    <p:sldId id="293" r:id="rId34"/>
    <p:sldId id="295" r:id="rId35"/>
    <p:sldId id="294" r:id="rId36"/>
    <p:sldId id="292" r:id="rId37"/>
    <p:sldId id="287" r:id="rId38"/>
    <p:sldId id="298" r:id="rId39"/>
    <p:sldId id="299" r:id="rId40"/>
    <p:sldId id="301" r:id="rId41"/>
    <p:sldId id="303" r:id="rId42"/>
    <p:sldId id="304" r:id="rId43"/>
    <p:sldId id="305" r:id="rId44"/>
    <p:sldId id="306" r:id="rId45"/>
    <p:sldId id="307" r:id="rId46"/>
    <p:sldId id="308" r:id="rId47"/>
    <p:sldId id="309" r:id="rId48"/>
    <p:sldId id="310" r:id="rId49"/>
    <p:sldId id="312" r:id="rId50"/>
    <p:sldId id="313" r:id="rId51"/>
    <p:sldId id="314" r:id="rId52"/>
    <p:sldId id="322" r:id="rId53"/>
    <p:sldId id="315" r:id="rId54"/>
    <p:sldId id="316" r:id="rId55"/>
    <p:sldId id="323" r:id="rId56"/>
    <p:sldId id="317"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2" r:id="rId74"/>
    <p:sldId id="340" r:id="rId75"/>
    <p:sldId id="343" r:id="rId76"/>
    <p:sldId id="341" r:id="rId77"/>
    <p:sldId id="344" r:id="rId78"/>
    <p:sldId id="345" r:id="rId79"/>
    <p:sldId id="346" r:id="rId80"/>
    <p:sldId id="347" r:id="rId81"/>
    <p:sldId id="348" r:id="rId82"/>
    <p:sldId id="350" r:id="rId83"/>
    <p:sldId id="351" r:id="rId84"/>
    <p:sldId id="399" r:id="rId85"/>
    <p:sldId id="401" r:id="rId86"/>
    <p:sldId id="400" r:id="rId87"/>
    <p:sldId id="352" r:id="rId88"/>
    <p:sldId id="353" r:id="rId89"/>
    <p:sldId id="354" r:id="rId90"/>
    <p:sldId id="355" r:id="rId91"/>
    <p:sldId id="402" r:id="rId92"/>
    <p:sldId id="356" r:id="rId93"/>
    <p:sldId id="404" r:id="rId94"/>
    <p:sldId id="357" r:id="rId95"/>
    <p:sldId id="407" r:id="rId96"/>
    <p:sldId id="403" r:id="rId97"/>
    <p:sldId id="358" r:id="rId98"/>
    <p:sldId id="408" r:id="rId99"/>
    <p:sldId id="409" r:id="rId100"/>
    <p:sldId id="415" r:id="rId101"/>
    <p:sldId id="416" r:id="rId102"/>
    <p:sldId id="417" r:id="rId103"/>
    <p:sldId id="418" r:id="rId104"/>
    <p:sldId id="360" r:id="rId105"/>
    <p:sldId id="362" r:id="rId106"/>
    <p:sldId id="361" r:id="rId107"/>
    <p:sldId id="364" r:id="rId108"/>
    <p:sldId id="363" r:id="rId109"/>
    <p:sldId id="365" r:id="rId110"/>
    <p:sldId id="371" r:id="rId111"/>
    <p:sldId id="373" r:id="rId112"/>
    <p:sldId id="375" r:id="rId113"/>
    <p:sldId id="374" r:id="rId114"/>
    <p:sldId id="376" r:id="rId115"/>
    <p:sldId id="379" r:id="rId116"/>
    <p:sldId id="367" r:id="rId117"/>
    <p:sldId id="378" r:id="rId118"/>
    <p:sldId id="377" r:id="rId119"/>
    <p:sldId id="380" r:id="rId120"/>
    <p:sldId id="381" r:id="rId121"/>
    <p:sldId id="382" r:id="rId122"/>
    <p:sldId id="368" r:id="rId123"/>
    <p:sldId id="359" r:id="rId124"/>
    <p:sldId id="369" r:id="rId125"/>
    <p:sldId id="370" r:id="rId126"/>
    <p:sldId id="383" r:id="rId127"/>
    <p:sldId id="385" r:id="rId128"/>
    <p:sldId id="384" r:id="rId129"/>
    <p:sldId id="392" r:id="rId130"/>
    <p:sldId id="386" r:id="rId131"/>
    <p:sldId id="394" r:id="rId132"/>
    <p:sldId id="389" r:id="rId133"/>
    <p:sldId id="390" r:id="rId134"/>
    <p:sldId id="398" r:id="rId135"/>
    <p:sldId id="391" r:id="rId136"/>
    <p:sldId id="393" r:id="rId137"/>
    <p:sldId id="396" r:id="rId138"/>
    <p:sldId id="397" r:id="rId139"/>
    <p:sldId id="366" r:id="rId140"/>
    <p:sldId id="395" r:id="rId141"/>
    <p:sldId id="388" r:id="rId142"/>
    <p:sldId id="405" r:id="rId143"/>
    <p:sldId id="406"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39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60" d="100"/>
          <a:sy n="60" d="100"/>
        </p:scale>
        <p:origin x="11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7EC6-2546-4B40-991F-722E221126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8585F5-C205-4B0C-8DC5-66476F58A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8AC1ED-BB2D-45E9-BF0F-7840FB050EC7}"/>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CC79EBEF-1B34-4ADD-B467-DDB53989B2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CBC769-B3B6-4F7F-AF60-EC322A19C9E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54299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8263-6B0B-4F6F-B8E4-15DA5D5E99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704BD7-5E17-476C-8C0A-F6D213249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0BECF-9AAF-405B-8A06-2021C7CFE496}"/>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6659D7BA-A34C-4242-A5ED-C23243B9E5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B2802E-D3C3-445D-A981-5FF2C243B355}"/>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59088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375151-86CA-4065-BA09-AF8FF5F4D2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A6A462-3163-4563-8EFC-0921DF0F3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4A715-B733-461F-9D9D-BE3F6854F359}"/>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567B6655-739F-4802-A1EC-F2E3195554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5C38B5-125D-4453-8AE7-A3B88695FC0F}"/>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195424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E509-8994-4B6E-802D-D199B5B7C7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DD150C-C374-4528-A2B8-EE71FC3BFB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3B9443-DDB5-43EF-ACDE-FEE313D1CC80}"/>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8980D118-B68C-43E4-B1E1-F7EFD25B9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4EEED8-EE3C-409E-81EB-1EAC7288FA9F}"/>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300680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0562-1DAC-46EA-AB97-0FF2E6A92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106C5A-19F3-4A54-8780-9980AD680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121DE0-9ACC-45DB-9A2C-436FE40EFBA7}"/>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2EADBA04-503B-43C2-B2F4-20EA3ACBA6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7D026-EAC7-4C0E-B278-F2872E7CBCE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105283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B964-D7E7-4D11-A548-FB296938EE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AC25FF-337F-4FC9-8DB1-6F4F582B3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ADEE50-3FD9-474B-AB59-46308804BB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282908-38F0-4EF5-A62D-F982A19058C7}"/>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6" name="Footer Placeholder 5">
            <a:extLst>
              <a:ext uri="{FF2B5EF4-FFF2-40B4-BE49-F238E27FC236}">
                <a16:creationId xmlns:a16="http://schemas.microsoft.com/office/drawing/2014/main" id="{57F7104F-33FE-45FA-899A-F9E431AEC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2F0D9A-1044-45B2-94B6-3A6F1D2B9716}"/>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95361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C5E9-E94C-4659-9955-6EA8726CFF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5588FE-64DE-493B-A642-13C01B378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39CD3-156A-49B2-B941-F383A8F979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A950D0-F2E2-406C-B13E-CBDC6BAD0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9F131-A3B9-4923-8A39-F0FB7710F2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5851CA-DAA9-4032-B618-7709DF9B9C31}"/>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8" name="Footer Placeholder 7">
            <a:extLst>
              <a:ext uri="{FF2B5EF4-FFF2-40B4-BE49-F238E27FC236}">
                <a16:creationId xmlns:a16="http://schemas.microsoft.com/office/drawing/2014/main" id="{536111A6-005D-4B2D-BF31-A4434E0C39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CD6F240-26C6-474C-ADE5-01A3BE4D5037}"/>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54609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64F-7F12-4C39-942C-28647FD29A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43D5C4-C3FB-4753-A663-DF0238AF6694}"/>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4" name="Footer Placeholder 3">
            <a:extLst>
              <a:ext uri="{FF2B5EF4-FFF2-40B4-BE49-F238E27FC236}">
                <a16:creationId xmlns:a16="http://schemas.microsoft.com/office/drawing/2014/main" id="{EE3EA81C-54DE-44E2-AF11-C761F26D7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464EE6-FECE-4082-8933-79F8A04D03B1}"/>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44676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301EB-BFE5-4DB8-8886-B46014BF5D21}"/>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3" name="Footer Placeholder 2">
            <a:extLst>
              <a:ext uri="{FF2B5EF4-FFF2-40B4-BE49-F238E27FC236}">
                <a16:creationId xmlns:a16="http://schemas.microsoft.com/office/drawing/2014/main" id="{B9B47589-8372-4B9E-88F6-F634971E83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67A7CE-72BD-4D4F-BAB9-251F643C6215}"/>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60136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9DE9-D43B-4B55-8622-41BF9D079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C4D425-216A-42C4-B9D0-D88C3C5B4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FB9E2B-67DE-4190-9E23-9132989FC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FFF94-1BCB-47DF-BF1C-BB7AD755AD39}"/>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6" name="Footer Placeholder 5">
            <a:extLst>
              <a:ext uri="{FF2B5EF4-FFF2-40B4-BE49-F238E27FC236}">
                <a16:creationId xmlns:a16="http://schemas.microsoft.com/office/drawing/2014/main" id="{AA0E8074-32C3-484C-81DA-66087BE98B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CA172B-E1DD-46AC-9BAA-6922C3FC49C3}"/>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21625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815D-45DE-4B8F-AEDE-06C9D17D2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0058CD-F385-4952-A389-26755903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FB3CA4-1F2F-4355-BF64-3D5CEF9DA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3067F-8F8A-488A-903D-5DD166DA32A4}"/>
              </a:ext>
            </a:extLst>
          </p:cNvPr>
          <p:cNvSpPr>
            <a:spLocks noGrp="1"/>
          </p:cNvSpPr>
          <p:nvPr>
            <p:ph type="dt" sz="half" idx="10"/>
          </p:nvPr>
        </p:nvSpPr>
        <p:spPr/>
        <p:txBody>
          <a:bodyPr/>
          <a:lstStyle/>
          <a:p>
            <a:fld id="{E52BD2DC-3A2F-4061-B935-48430C58ADC1}" type="datetimeFigureOut">
              <a:rPr lang="en-GB" smtClean="0"/>
              <a:t>11/12/2023</a:t>
            </a:fld>
            <a:endParaRPr lang="en-GB"/>
          </a:p>
        </p:txBody>
      </p:sp>
      <p:sp>
        <p:nvSpPr>
          <p:cNvPr id="6" name="Footer Placeholder 5">
            <a:extLst>
              <a:ext uri="{FF2B5EF4-FFF2-40B4-BE49-F238E27FC236}">
                <a16:creationId xmlns:a16="http://schemas.microsoft.com/office/drawing/2014/main" id="{C9CF3E10-0C2C-4CFE-A470-6B53E38CD1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6A525D-BFA0-4792-97A8-B2F2FE45AA21}"/>
              </a:ext>
            </a:extLst>
          </p:cNvPr>
          <p:cNvSpPr>
            <a:spLocks noGrp="1"/>
          </p:cNvSpPr>
          <p:nvPr>
            <p:ph type="sldNum" sz="quarter" idx="12"/>
          </p:nvPr>
        </p:nvSpPr>
        <p:spPr/>
        <p:txBody>
          <a:bodyPr/>
          <a:lstStyle/>
          <a:p>
            <a:fld id="{209B2A14-B606-45D6-9AF9-914680814A40}" type="slidenum">
              <a:rPr lang="en-GB" smtClean="0"/>
              <a:t>‹#›</a:t>
            </a:fld>
            <a:endParaRPr lang="en-GB"/>
          </a:p>
        </p:txBody>
      </p:sp>
    </p:spTree>
    <p:extLst>
      <p:ext uri="{BB962C8B-B14F-4D97-AF65-F5344CB8AC3E}">
        <p14:creationId xmlns:p14="http://schemas.microsoft.com/office/powerpoint/2010/main" val="314957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F8911-104E-49DE-8E26-2AAABA4A1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097A1E-A685-4A76-BA04-72CD06B82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620AD-915D-4C35-853D-56E30CBFD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BD2DC-3A2F-4061-B935-48430C58ADC1}" type="datetimeFigureOut">
              <a:rPr lang="en-GB" smtClean="0"/>
              <a:t>11/12/2023</a:t>
            </a:fld>
            <a:endParaRPr lang="en-GB"/>
          </a:p>
        </p:txBody>
      </p:sp>
      <p:sp>
        <p:nvSpPr>
          <p:cNvPr id="5" name="Footer Placeholder 4">
            <a:extLst>
              <a:ext uri="{FF2B5EF4-FFF2-40B4-BE49-F238E27FC236}">
                <a16:creationId xmlns:a16="http://schemas.microsoft.com/office/drawing/2014/main" id="{BF250900-984B-4CF8-9CEA-A55ADFC26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E6B0D9-9AE2-477F-9B7A-C7CFCA8E3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B2A14-B606-45D6-9AF9-914680814A40}" type="slidenum">
              <a:rPr lang="en-GB" smtClean="0"/>
              <a:t>‹#›</a:t>
            </a:fld>
            <a:endParaRPr lang="en-GB"/>
          </a:p>
        </p:txBody>
      </p:sp>
    </p:spTree>
    <p:extLst>
      <p:ext uri="{BB962C8B-B14F-4D97-AF65-F5344CB8AC3E}">
        <p14:creationId xmlns:p14="http://schemas.microsoft.com/office/powerpoint/2010/main" val="3377503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1C2E03D-6937-4311-A9D0-558FD7E0135A}"/>
              </a:ext>
            </a:extLst>
          </p:cNvPr>
          <p:cNvSpPr>
            <a:spLocks noChangeArrowheads="1"/>
          </p:cNvSpPr>
          <p:nvPr/>
        </p:nvSpPr>
        <p:spPr bwMode="auto">
          <a:xfrm>
            <a:off x="2185916" y="388797"/>
            <a:ext cx="782016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Université Mohamed KHIDER Biskra</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Faculté des Sciences Exacte et des Sciences de la Nature et de la Vie</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0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Département des Sciences de la Nature et de la Vie</a:t>
            </a:r>
            <a:endParaRPr kumimoji="0" lang="en-GB"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23">
            <a:extLst>
              <a:ext uri="{FF2B5EF4-FFF2-40B4-BE49-F238E27FC236}">
                <a16:creationId xmlns:a16="http://schemas.microsoft.com/office/drawing/2014/main" id="{84DBABF2-8550-45E4-97F4-FBFFC0D2E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038" y="1722115"/>
            <a:ext cx="3287923" cy="3015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280D97E-AC47-45E0-B4A3-505CFD827AC1}"/>
              </a:ext>
            </a:extLst>
          </p:cNvPr>
          <p:cNvSpPr>
            <a:spLocks noChangeArrowheads="1"/>
          </p:cNvSpPr>
          <p:nvPr/>
        </p:nvSpPr>
        <p:spPr bwMode="auto">
          <a:xfrm>
            <a:off x="3137095" y="2216447"/>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Lst>
            </a:pPr>
            <a:br>
              <a:rPr kumimoji="0" lang="en-GB" altLang="en-US" sz="1800" b="0" i="0" u="none" strike="noStrike" cap="none" normalizeH="0" baseline="0" dirty="0">
                <a:ln>
                  <a:noFill/>
                </a:ln>
                <a:solidFill>
                  <a:schemeClr val="tx1"/>
                </a:solidFill>
                <a:effectLst/>
                <a:latin typeface="Arial" panose="020B0604020202020204" pitchFamily="34"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0B4E378-9808-44CB-9C89-4C2D34E6C38B}"/>
              </a:ext>
            </a:extLst>
          </p:cNvPr>
          <p:cNvSpPr txBox="1"/>
          <p:nvPr/>
        </p:nvSpPr>
        <p:spPr>
          <a:xfrm>
            <a:off x="2049722" y="4971288"/>
            <a:ext cx="8092554"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Enzymologie Appliquée et Génie Enzymatique</a:t>
            </a:r>
            <a:endParaRPr kumimoji="0" lang="en-GB" altLang="en-US" sz="28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E073AFC-18F9-484C-95CB-6B896833F913}"/>
              </a:ext>
            </a:extLst>
          </p:cNvPr>
          <p:cNvSpPr txBox="1"/>
          <p:nvPr/>
        </p:nvSpPr>
        <p:spPr>
          <a:xfrm>
            <a:off x="10006084" y="6167837"/>
            <a:ext cx="1844154"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2021/2022</a:t>
            </a:r>
            <a:endParaRPr kumimoji="0" lang="en-GB" altLang="en-US" sz="2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44E263B2-143C-4199-B449-565A3A0D8FC9}"/>
              </a:ext>
            </a:extLst>
          </p:cNvPr>
          <p:cNvSpPr txBox="1"/>
          <p:nvPr/>
        </p:nvSpPr>
        <p:spPr>
          <a:xfrm>
            <a:off x="-1" y="6167837"/>
            <a:ext cx="373711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Dr. </a:t>
            </a:r>
            <a:r>
              <a:rPr kumimoji="0" lang="fr-FR" altLang="en-US" sz="28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Deghi</a:t>
            </a:r>
            <a:r>
              <a:rPr lang="fr-FR" altLang="en-US" sz="2800" b="1" dirty="0" err="1">
                <a:latin typeface="Calibri" panose="020F0502020204030204" pitchFamily="34" charset="0"/>
                <a:ea typeface="Times New Roman" panose="02020603050405020304" pitchFamily="18" charset="0"/>
                <a:cs typeface="Arial" panose="020B0604020202020204" pitchFamily="34" charset="0"/>
              </a:rPr>
              <a:t>ma</a:t>
            </a:r>
            <a:r>
              <a:rPr lang="fr-FR" altLang="en-US" sz="2800" b="1" dirty="0">
                <a:latin typeface="Calibri" panose="020F0502020204030204" pitchFamily="34" charset="0"/>
                <a:ea typeface="Times New Roman" panose="02020603050405020304" pitchFamily="18" charset="0"/>
                <a:cs typeface="Arial" panose="020B0604020202020204" pitchFamily="34" charset="0"/>
              </a:rPr>
              <a:t> Amirouche</a:t>
            </a:r>
            <a:endParaRPr kumimoji="0" lang="en-GB" altLang="en-US"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800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barn(inVertical)">
                                      <p:cBhvr>
                                        <p:cTn id="12" dur="50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6CD9F5A-3BEA-44AD-83CB-960F91BDEBFD}"/>
              </a:ext>
            </a:extLst>
          </p:cNvPr>
          <p:cNvSpPr txBox="1"/>
          <p:nvPr/>
        </p:nvSpPr>
        <p:spPr>
          <a:xfrm>
            <a:off x="569843" y="2583321"/>
            <a:ext cx="10296940" cy="12926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2000" dirty="0">
                <a:effectLst/>
                <a:latin typeface="Times New Roman" panose="02020603050405020304" pitchFamily="18" charset="0"/>
                <a:ea typeface="Calibri" panose="020F0502020204030204" pitchFamily="34" charset="0"/>
              </a:rPr>
              <a:t>Des catalyseurs biologiques ou biocatalyseurs de nature protéique. </a:t>
            </a:r>
            <a:r>
              <a:rPr lang="fr-FR" sz="2000" dirty="0">
                <a:effectLst/>
                <a:latin typeface="Times New Roman" panose="02020603050405020304" pitchFamily="18" charset="0"/>
                <a:ea typeface="Calibri" panose="020F0502020204030204" pitchFamily="34" charset="0"/>
                <a:cs typeface="Arial" panose="020B0604020202020204" pitchFamily="34" charset="0"/>
              </a:rPr>
              <a:t>Elles augmentent la vitesse des réactions chimiques, </a:t>
            </a:r>
            <a:r>
              <a:rPr lang="fr-FR" sz="2000" b="1" dirty="0">
                <a:effectLst/>
                <a:latin typeface="Times New Roman" panose="02020603050405020304" pitchFamily="18" charset="0"/>
                <a:ea typeface="Calibri" panose="020F0502020204030204" pitchFamily="34" charset="0"/>
                <a:cs typeface="Arial" panose="020B0604020202020204" pitchFamily="34" charset="0"/>
              </a:rPr>
              <a:t>sans en modifier le résultat ou l’équilibre thermodynamique</a:t>
            </a:r>
            <a:r>
              <a:rPr lang="fr-FR" sz="2000" dirty="0">
                <a:effectLst/>
                <a:latin typeface="Times New Roman" panose="02020603050405020304" pitchFamily="18" charset="0"/>
                <a:ea typeface="Calibri" panose="020F0502020204030204" pitchFamily="34" charset="0"/>
                <a:cs typeface="Arial" panose="020B0604020202020204" pitchFamily="34" charset="0"/>
              </a:rPr>
              <a:t>. A la fin de la réaction, la structure de l’enzyme se retrouve inchangée.</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Rectangle: Rounded Corners 5">
            <a:extLst>
              <a:ext uri="{FF2B5EF4-FFF2-40B4-BE49-F238E27FC236}">
                <a16:creationId xmlns:a16="http://schemas.microsoft.com/office/drawing/2014/main" id="{3609EB46-4DD3-416E-B8CE-E81BF79A61D1}"/>
              </a:ext>
            </a:extLst>
          </p:cNvPr>
          <p:cNvSpPr/>
          <p:nvPr/>
        </p:nvSpPr>
        <p:spPr>
          <a:xfrm>
            <a:off x="569843" y="1460496"/>
            <a:ext cx="2319131"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Les enzymes</a:t>
            </a:r>
            <a:endParaRPr lang="en-GB"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BD49B5-CEDA-4605-880F-54B05ABA9BDE}"/>
              </a:ext>
            </a:extLst>
          </p:cNvPr>
          <p:cNvSpPr txBox="1"/>
          <p:nvPr/>
        </p:nvSpPr>
        <p:spPr>
          <a:xfrm>
            <a:off x="569843" y="5428340"/>
            <a:ext cx="1577010"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Glucose </a:t>
            </a:r>
            <a:r>
              <a:rPr lang="fr-FR" sz="1800" dirty="0">
                <a:latin typeface="Times New Roman" panose="02020603050405020304" pitchFamily="18" charset="0"/>
                <a:cs typeface="Times New Roman" panose="02020603050405020304" pitchFamily="18" charset="0"/>
              </a:rPr>
              <a:t>50%</a:t>
            </a:r>
            <a:r>
              <a:rPr lang="fr-FR" dirty="0"/>
              <a:t> </a:t>
            </a:r>
            <a:endParaRPr lang="en-GB" dirty="0"/>
          </a:p>
        </p:txBody>
      </p:sp>
      <p:pic>
        <p:nvPicPr>
          <p:cNvPr id="15" name="Picture 14">
            <a:extLst>
              <a:ext uri="{FF2B5EF4-FFF2-40B4-BE49-F238E27FC236}">
                <a16:creationId xmlns:a16="http://schemas.microsoft.com/office/drawing/2014/main" id="{10ABB45F-1AF3-43CE-9D2F-A961BC1F7B99}"/>
              </a:ext>
            </a:extLst>
          </p:cNvPr>
          <p:cNvPicPr>
            <a:picLocks noChangeAspect="1"/>
          </p:cNvPicPr>
          <p:nvPr/>
        </p:nvPicPr>
        <p:blipFill>
          <a:blip r:embed="rId2"/>
          <a:stretch>
            <a:fillRect/>
          </a:stretch>
        </p:blipFill>
        <p:spPr>
          <a:xfrm>
            <a:off x="1975504" y="5215321"/>
            <a:ext cx="2470602" cy="684423"/>
          </a:xfrm>
          <a:prstGeom prst="rect">
            <a:avLst/>
          </a:prstGeom>
        </p:spPr>
      </p:pic>
      <p:pic>
        <p:nvPicPr>
          <p:cNvPr id="17" name="Picture 16">
            <a:extLst>
              <a:ext uri="{FF2B5EF4-FFF2-40B4-BE49-F238E27FC236}">
                <a16:creationId xmlns:a16="http://schemas.microsoft.com/office/drawing/2014/main" id="{9C197CED-EA17-45CA-9A7F-2E39942AC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504" y="4643953"/>
            <a:ext cx="2352470" cy="309906"/>
          </a:xfrm>
          <a:prstGeom prst="rect">
            <a:avLst/>
          </a:prstGeom>
        </p:spPr>
      </p:pic>
      <p:sp>
        <p:nvSpPr>
          <p:cNvPr id="19" name="TextBox 18">
            <a:extLst>
              <a:ext uri="{FF2B5EF4-FFF2-40B4-BE49-F238E27FC236}">
                <a16:creationId xmlns:a16="http://schemas.microsoft.com/office/drawing/2014/main" id="{1F3A45FA-8A76-44AA-BA16-F25495141497}"/>
              </a:ext>
            </a:extLst>
          </p:cNvPr>
          <p:cNvSpPr txBox="1"/>
          <p:nvPr/>
        </p:nvSpPr>
        <p:spPr>
          <a:xfrm>
            <a:off x="585165" y="4531372"/>
            <a:ext cx="1561688"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Glucose 50%</a:t>
            </a:r>
            <a:r>
              <a:rPr lang="fr-FR" dirty="0"/>
              <a:t> </a:t>
            </a:r>
            <a:endParaRPr lang="en-GB" dirty="0"/>
          </a:p>
        </p:txBody>
      </p:sp>
      <p:sp>
        <p:nvSpPr>
          <p:cNvPr id="20" name="TextBox 19">
            <a:extLst>
              <a:ext uri="{FF2B5EF4-FFF2-40B4-BE49-F238E27FC236}">
                <a16:creationId xmlns:a16="http://schemas.microsoft.com/office/drawing/2014/main" id="{4C374275-D331-4BB4-A894-F00BE2E69CEC}"/>
              </a:ext>
            </a:extLst>
          </p:cNvPr>
          <p:cNvSpPr txBox="1"/>
          <p:nvPr/>
        </p:nvSpPr>
        <p:spPr>
          <a:xfrm>
            <a:off x="4327973" y="4515800"/>
            <a:ext cx="1768027"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Fructose 50% </a:t>
            </a:r>
            <a:endParaRPr lang="en-GB"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A41143B-23FA-46D8-A029-766D5048D00D}"/>
              </a:ext>
            </a:extLst>
          </p:cNvPr>
          <p:cNvSpPr txBox="1"/>
          <p:nvPr/>
        </p:nvSpPr>
        <p:spPr>
          <a:xfrm>
            <a:off x="2216538" y="4094138"/>
            <a:ext cx="1681887"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Sans Enzyme </a:t>
            </a:r>
            <a:endParaRPr lang="en-GB" sz="2000" b="1" dirty="0">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id="{08D7C673-E23E-4348-9289-04B5AFF0E06E}"/>
              </a:ext>
            </a:extLst>
          </p:cNvPr>
          <p:cNvSpPr/>
          <p:nvPr/>
        </p:nvSpPr>
        <p:spPr>
          <a:xfrm>
            <a:off x="5968956" y="4621576"/>
            <a:ext cx="1653321" cy="309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32F0E7C-E3C6-42E5-A1BC-91ACB7476E33}"/>
              </a:ext>
            </a:extLst>
          </p:cNvPr>
          <p:cNvSpPr/>
          <p:nvPr/>
        </p:nvSpPr>
        <p:spPr>
          <a:xfrm>
            <a:off x="5977869" y="5438859"/>
            <a:ext cx="1653321" cy="309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1767039D-DB82-40B6-9055-93BCB3E25884}"/>
              </a:ext>
            </a:extLst>
          </p:cNvPr>
          <p:cNvSpPr txBox="1"/>
          <p:nvPr/>
        </p:nvSpPr>
        <p:spPr>
          <a:xfrm>
            <a:off x="7736982" y="4531372"/>
            <a:ext cx="1791331"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Plusieurs mois </a:t>
            </a:r>
            <a:endParaRPr lang="en-GB" sz="20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DB8FDB8-366C-4C38-8418-24E0FE2A6DA9}"/>
              </a:ext>
            </a:extLst>
          </p:cNvPr>
          <p:cNvSpPr txBox="1"/>
          <p:nvPr/>
        </p:nvSpPr>
        <p:spPr>
          <a:xfrm>
            <a:off x="7745896" y="5359964"/>
            <a:ext cx="2126974"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Quelques secondes</a:t>
            </a:r>
            <a:endParaRPr lang="en-GB" sz="2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EBA6424-A212-4B86-AC48-17078A0C3313}"/>
              </a:ext>
            </a:extLst>
          </p:cNvPr>
          <p:cNvSpPr txBox="1"/>
          <p:nvPr/>
        </p:nvSpPr>
        <p:spPr>
          <a:xfrm>
            <a:off x="4446105" y="5359964"/>
            <a:ext cx="1768027"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Fructose 50% </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60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p:bldP spid="19" grpId="0"/>
      <p:bldP spid="20" grpId="0"/>
      <p:bldP spid="21" grpId="0"/>
      <p:bldP spid="18" grpId="0" animBg="1"/>
      <p:bldP spid="23" grpId="0" animBg="1"/>
      <p:bldP spid="24" grpId="0"/>
      <p:bldP spid="25" grpId="0"/>
      <p:bldP spid="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Emballage</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06119"/>
            <a:ext cx="8013270" cy="2022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Pour les enzymes lyophilisées Les bouteilles et les bouchons utilisés doivent être absolument </a:t>
            </a:r>
          </a:p>
          <a:p>
            <a:r>
              <a:rPr lang="fr-FR" sz="2000" b="1" dirty="0">
                <a:latin typeface="Times New Roman" panose="02020603050405020304" pitchFamily="18" charset="0"/>
                <a:cs typeface="Times New Roman" panose="02020603050405020304" pitchFamily="18" charset="0"/>
              </a:rPr>
              <a:t>- Etanches</a:t>
            </a:r>
          </a:p>
          <a:p>
            <a:r>
              <a:rPr lang="fr-FR" sz="2000" b="1" dirty="0">
                <a:latin typeface="Times New Roman" panose="02020603050405020304" pitchFamily="18" charset="0"/>
                <a:cs typeface="Times New Roman" panose="02020603050405020304" pitchFamily="18" charset="0"/>
              </a:rPr>
              <a:t>- Inertes (ne réagit pas et ne libère pas de substance contaminantes comme les métaux lourds)</a:t>
            </a:r>
          </a:p>
          <a:p>
            <a:r>
              <a:rPr lang="fr-FR" sz="2000" b="1" dirty="0">
                <a:latin typeface="Times New Roman" panose="02020603050405020304" pitchFamily="18" charset="0"/>
                <a:cs typeface="Times New Roman" panose="02020603050405020304" pitchFamily="18" charset="0"/>
              </a:rPr>
              <a:t>- Protéger les enzymes de la lumière et les UV</a:t>
            </a:r>
            <a:endParaRPr lang="fr-FR"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44035" y="3231064"/>
            <a:ext cx="7985565"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Les excipions ne doivent en aucun cas altérer l’activité enzymatique</a:t>
            </a:r>
            <a:r>
              <a:rPr lang="fr-FR" sz="2000" b="1"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solidFill>
                  <a:srgbClr val="000000"/>
                </a:solidFill>
                <a:latin typeface="TimesNewRomanPSMT"/>
              </a:rPr>
              <a:t>la glutamate déshydrogénase (E.C. 1.4.1.3) ne doit contenir aucune trace d'ammoniac.</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50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Traitement</a:t>
            </a:r>
            <a:r>
              <a:rPr lang="en-GB" sz="2400" b="1" i="0" dirty="0">
                <a:solidFill>
                  <a:srgbClr val="000000"/>
                </a:solidFill>
                <a:effectLst/>
                <a:latin typeface="TimesNewRomanPS-BoldMT"/>
              </a:rPr>
              <a:t> des </a:t>
            </a:r>
            <a:r>
              <a:rPr lang="en-GB" sz="2400" b="1" i="0" dirty="0" err="1">
                <a:solidFill>
                  <a:srgbClr val="000000"/>
                </a:solidFill>
                <a:effectLst/>
                <a:latin typeface="TimesNewRomanPS-BoldMT"/>
              </a:rPr>
              <a:t>déchets</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53227"/>
            <a:ext cx="8013270"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Concentration d'enzyme </a:t>
            </a:r>
            <a:r>
              <a:rPr lang="fr-FR" sz="2000" dirty="0">
                <a:latin typeface="Times New Roman" panose="02020603050405020304" pitchFamily="18" charset="0"/>
                <a:cs typeface="Times New Roman" panose="02020603050405020304" pitchFamily="18" charset="0"/>
                <a:sym typeface="Wingdings" panose="05000000000000000000" pitchFamily="2" charset="2"/>
              </a:rPr>
              <a:t>          </a:t>
            </a:r>
            <a:r>
              <a:rPr lang="fr-FR" sz="2000" dirty="0">
                <a:latin typeface="Times New Roman" panose="02020603050405020304" pitchFamily="18" charset="0"/>
                <a:cs typeface="Times New Roman" panose="02020603050405020304" pitchFamily="18" charset="0"/>
              </a:rPr>
              <a:t>Déchets</a:t>
            </a: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481955" y="2339107"/>
            <a:ext cx="11223440" cy="2893030"/>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 Milieu de fermentation épuisé :</a:t>
            </a:r>
          </a:p>
          <a:p>
            <a:r>
              <a:rPr lang="fr-FR" sz="2000" dirty="0">
                <a:latin typeface="Times New Roman" panose="02020603050405020304" pitchFamily="18" charset="0"/>
                <a:cs typeface="Times New Roman" panose="02020603050405020304" pitchFamily="18" charset="0"/>
              </a:rPr>
              <a:t>contient des nutriments mais le  recyclage n'est généralement pas possible à cause de métabolites dans le milieu</a:t>
            </a:r>
          </a:p>
          <a:p>
            <a:r>
              <a:rPr lang="fr-FR" sz="2000" b="1" dirty="0">
                <a:latin typeface="Times New Roman" panose="02020603050405020304" pitchFamily="18" charset="0"/>
                <a:cs typeface="Times New Roman" panose="02020603050405020304" pitchFamily="18" charset="0"/>
              </a:rPr>
              <a:t>- Dans les techniques de l'ADN recombinant:</a:t>
            </a:r>
          </a:p>
          <a:p>
            <a:r>
              <a:rPr lang="fr-FR" sz="2000" dirty="0">
                <a:latin typeface="Times New Roman" panose="02020603050405020304" pitchFamily="18" charset="0"/>
                <a:cs typeface="Times New Roman" panose="02020603050405020304" pitchFamily="18" charset="0"/>
              </a:rPr>
              <a:t>Les déchets doivent être inactivés chimiquement ou thermiquement avant leur élimination, pour s'assurer qu'aucun organisme vivant ne</a:t>
            </a:r>
          </a:p>
          <a:p>
            <a:r>
              <a:rPr lang="fr-FR" sz="2000" dirty="0">
                <a:latin typeface="Times New Roman" panose="02020603050405020304" pitchFamily="18" charset="0"/>
                <a:cs typeface="Times New Roman" panose="02020603050405020304" pitchFamily="18" charset="0"/>
              </a:rPr>
              <a:t>s'échappe dans l'environnement.</a:t>
            </a:r>
          </a:p>
        </p:txBody>
      </p:sp>
      <p:cxnSp>
        <p:nvCxnSpPr>
          <p:cNvPr id="3" name="Straight Arrow Connector 2">
            <a:extLst>
              <a:ext uri="{FF2B5EF4-FFF2-40B4-BE49-F238E27FC236}">
                <a16:creationId xmlns:a16="http://schemas.microsoft.com/office/drawing/2014/main" id="{1F4CA144-A909-9B0B-505D-EDC0B45A5C5D}"/>
              </a:ext>
            </a:extLst>
          </p:cNvPr>
          <p:cNvCxnSpPr/>
          <p:nvPr/>
        </p:nvCxnSpPr>
        <p:spPr>
          <a:xfrm flipV="1">
            <a:off x="4155469" y="10180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6D35A17-577D-6DCC-D507-E23A798FAC08}"/>
              </a:ext>
            </a:extLst>
          </p:cNvPr>
          <p:cNvCxnSpPr/>
          <p:nvPr/>
        </p:nvCxnSpPr>
        <p:spPr>
          <a:xfrm flipV="1">
            <a:off x="4307869" y="11704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FAB6E2-504C-9E9F-99A0-AD2B798B3D33}"/>
              </a:ext>
            </a:extLst>
          </p:cNvPr>
          <p:cNvCxnSpPr/>
          <p:nvPr/>
        </p:nvCxnSpPr>
        <p:spPr>
          <a:xfrm flipV="1">
            <a:off x="4460269" y="1322802"/>
            <a:ext cx="194872" cy="494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335B213-691D-D935-8E11-2D940013B539}"/>
              </a:ext>
            </a:extLst>
          </p:cNvPr>
          <p:cNvCxnSpPr>
            <a:cxnSpLocks/>
          </p:cNvCxnSpPr>
          <p:nvPr/>
        </p:nvCxnSpPr>
        <p:spPr>
          <a:xfrm>
            <a:off x="317572" y="1320302"/>
            <a:ext cx="328766" cy="39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CFC520-07EA-4810-B2AD-AD0C89419AA6}"/>
              </a:ext>
            </a:extLst>
          </p:cNvPr>
          <p:cNvCxnSpPr>
            <a:cxnSpLocks/>
          </p:cNvCxnSpPr>
          <p:nvPr/>
        </p:nvCxnSpPr>
        <p:spPr>
          <a:xfrm>
            <a:off x="591883" y="1252845"/>
            <a:ext cx="352733" cy="39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6FD974-F912-6C8B-F079-1E6F779F70F5}"/>
              </a:ext>
            </a:extLst>
          </p:cNvPr>
          <p:cNvCxnSpPr>
            <a:cxnSpLocks/>
          </p:cNvCxnSpPr>
          <p:nvPr/>
        </p:nvCxnSpPr>
        <p:spPr>
          <a:xfrm>
            <a:off x="878178" y="1205377"/>
            <a:ext cx="310261" cy="3922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9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48053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Contrôle</a:t>
            </a:r>
            <a:r>
              <a:rPr lang="en-GB" sz="2400" b="1" i="0" dirty="0">
                <a:solidFill>
                  <a:srgbClr val="000000"/>
                </a:solidFill>
                <a:effectLst/>
                <a:latin typeface="TimesNewRomanPS-BoldMT"/>
              </a:rPr>
              <a:t> de </a:t>
            </a:r>
            <a:r>
              <a:rPr lang="en-GB" sz="2400" b="1" i="0" dirty="0" err="1">
                <a:solidFill>
                  <a:srgbClr val="000000"/>
                </a:solidFill>
                <a:effectLst/>
                <a:latin typeface="TimesNewRomanPS-BoldMT"/>
              </a:rPr>
              <a:t>l’activité</a:t>
            </a:r>
            <a:r>
              <a:rPr lang="en-GB" sz="2400" b="1" i="0" dirty="0">
                <a:solidFill>
                  <a:srgbClr val="000000"/>
                </a:solidFill>
                <a:effectLst/>
                <a:latin typeface="TimesNewRomanPS-BoldMT"/>
              </a:rPr>
              <a:t> </a:t>
            </a:r>
            <a:r>
              <a:rPr lang="en-GB" sz="2400" b="1" i="0" dirty="0" err="1">
                <a:solidFill>
                  <a:srgbClr val="000000"/>
                </a:solidFill>
                <a:effectLst/>
                <a:latin typeface="TimesNewRomanPS-BoldMT"/>
              </a:rPr>
              <a:t>enzymatique</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29" y="933307"/>
            <a:ext cx="11489065"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préparations enzymatiques sont caractérisées par:</a:t>
            </a:r>
          </a:p>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l'activité, la pureté, la stabilité</a:t>
            </a:r>
            <a:r>
              <a:rPr lang="fr-FR" sz="2000" dirty="0">
                <a:latin typeface="Times New Roman" panose="02020603050405020304" pitchFamily="18" charset="0"/>
                <a:cs typeface="Times New Roman" panose="02020603050405020304" pitchFamily="18" charset="0"/>
              </a:rPr>
              <a:t>, </a:t>
            </a:r>
            <a:r>
              <a:rPr lang="fr-FR" sz="2000" b="1" dirty="0">
                <a:solidFill>
                  <a:srgbClr val="00B050"/>
                </a:solidFill>
                <a:latin typeface="Times New Roman" panose="02020603050405020304" pitchFamily="18" charset="0"/>
                <a:cs typeface="Times New Roman" panose="02020603050405020304" pitchFamily="18" charset="0"/>
              </a:rPr>
              <a:t>la formulation et le conditionnement</a:t>
            </a: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16328" y="1878275"/>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Après chaque étape de concentration ou de purification l’activité enzymatique est</a:t>
            </a:r>
          </a:p>
          <a:p>
            <a:r>
              <a:rPr lang="fr-FR" sz="2000" dirty="0">
                <a:latin typeface="Times New Roman" panose="02020603050405020304" pitchFamily="18" charset="0"/>
                <a:cs typeface="Times New Roman" panose="02020603050405020304" pitchFamily="18" charset="0"/>
              </a:rPr>
              <a:t>calculée pour </a:t>
            </a:r>
            <a:r>
              <a:rPr lang="fr-FR" sz="2000" b="1" dirty="0">
                <a:latin typeface="Times New Roman" panose="02020603050405020304" pitchFamily="18" charset="0"/>
                <a:cs typeface="Times New Roman" panose="02020603050405020304" pitchFamily="18" charset="0"/>
              </a:rPr>
              <a:t>vérifier l’efficacité des méthodes utilisées</a:t>
            </a:r>
            <a:r>
              <a:rPr lang="fr-FR" sz="2000" dirty="0">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3441BE25-D364-BFDB-1241-2B9B2E25B853}"/>
              </a:ext>
            </a:extLst>
          </p:cNvPr>
          <p:cNvSpPr/>
          <p:nvPr/>
        </p:nvSpPr>
        <p:spPr>
          <a:xfrm>
            <a:off x="216328" y="3104195"/>
            <a:ext cx="11489066" cy="3469906"/>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Unités Enzymatiques</a:t>
            </a:r>
          </a:p>
          <a:p>
            <a:r>
              <a:rPr lang="fr-FR" sz="2000" dirty="0">
                <a:latin typeface="Times New Roman" panose="02020603050405020304" pitchFamily="18" charset="0"/>
                <a:cs typeface="Times New Roman" panose="02020603050405020304" pitchFamily="18" charset="0"/>
              </a:rPr>
              <a:t>- L’Unité International (I.U.) = </a:t>
            </a:r>
            <a:r>
              <a:rPr lang="el-GR" sz="2000" dirty="0">
                <a:latin typeface="Times New Roman" panose="02020603050405020304" pitchFamily="18" charset="0"/>
                <a:cs typeface="Times New Roman" panose="02020603050405020304" pitchFamily="18" charset="0"/>
              </a:rPr>
              <a:t>μ</a:t>
            </a:r>
            <a:r>
              <a:rPr lang="fr-FR" sz="2000" dirty="0">
                <a:latin typeface="Times New Roman" panose="02020603050405020304" pitchFamily="18" charset="0"/>
                <a:cs typeface="Times New Roman" panose="02020603050405020304" pitchFamily="18" charset="0"/>
              </a:rPr>
              <a:t>mol substrat consommé/min</a:t>
            </a:r>
          </a:p>
          <a:p>
            <a:r>
              <a:rPr lang="fr-FR" sz="2000" dirty="0">
                <a:latin typeface="Times New Roman" panose="02020603050405020304" pitchFamily="18" charset="0"/>
                <a:cs typeface="Times New Roman" panose="02020603050405020304" pitchFamily="18" charset="0"/>
              </a:rPr>
              <a:t>- Le katal (kat) = mol substrat consommé/sec (</a:t>
            </a:r>
            <a:r>
              <a:rPr lang="nl-NL" sz="2000" dirty="0">
                <a:latin typeface="Times New Roman" panose="02020603050405020304" pitchFamily="18" charset="0"/>
                <a:cs typeface="Times New Roman" panose="02020603050405020304" pitchFamily="18" charset="0"/>
              </a:rPr>
              <a:t>1 IU= 1 µmol/min = 16,69 nmol/s = 16,67 nkat</a:t>
            </a:r>
            <a:r>
              <a:rPr lang="fr-FR" sz="2000" dirty="0">
                <a:latin typeface="Times New Roman" panose="02020603050405020304" pitchFamily="18" charset="0"/>
                <a:cs typeface="Times New Roman" panose="02020603050405020304" pitchFamily="18" charset="0"/>
              </a:rPr>
              <a:t>)</a:t>
            </a:r>
          </a:p>
          <a:p>
            <a:r>
              <a:rPr lang="fr-FR" sz="2000" dirty="0">
                <a:latin typeface="Times New Roman" panose="02020603050405020304" pitchFamily="18" charset="0"/>
                <a:cs typeface="Times New Roman" panose="02020603050405020304" pitchFamily="18" charset="0"/>
              </a:rPr>
              <a:t>- L’activité spécifique = I.U./mg de protéines solide mesurée expérimentalement</a:t>
            </a:r>
          </a:p>
          <a:p>
            <a:r>
              <a:rPr lang="fr-FR" sz="2000" dirty="0">
                <a:latin typeface="Times New Roman" panose="02020603050405020304" pitchFamily="18" charset="0"/>
                <a:cs typeface="Times New Roman" panose="02020603050405020304" pitchFamily="18" charset="0"/>
              </a:rPr>
              <a:t>- L’activité catalytique = I.U./mol d’enzyme pure</a:t>
            </a:r>
          </a:p>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 taux de purification </a:t>
            </a:r>
            <a:r>
              <a:rPr lang="fr-FR" sz="2000" dirty="0">
                <a:latin typeface="Times New Roman" panose="02020603050405020304" pitchFamily="18" charset="0"/>
                <a:cs typeface="Times New Roman" panose="02020603050405020304" pitchFamily="18" charset="0"/>
              </a:rPr>
              <a:t>=</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le rapport de l'AS mesurée après une étape de purification, sur l'AS mesurée à l'étape précédente </a:t>
            </a:r>
            <a:r>
              <a:rPr lang="fr-FR" sz="2000" b="1" dirty="0">
                <a:latin typeface="Times New Roman" panose="02020603050405020304" pitchFamily="18" charset="0"/>
                <a:cs typeface="Times New Roman" panose="02020603050405020304" pitchFamily="18" charset="0"/>
              </a:rPr>
              <a:t>AS2/AS1</a:t>
            </a:r>
            <a:r>
              <a:rPr lang="fr-FR" sz="2000" dirty="0">
                <a:latin typeface="Times New Roman" panose="02020603050405020304" pitchFamily="18" charset="0"/>
                <a:cs typeface="Times New Roman" panose="02020603050405020304" pitchFamily="18" charset="0"/>
              </a:rPr>
              <a:t>.</a:t>
            </a:r>
          </a:p>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 rendement = </a:t>
            </a:r>
            <a:r>
              <a:rPr lang="fr-FR" sz="2000" dirty="0">
                <a:latin typeface="Times New Roman" panose="02020603050405020304" pitchFamily="18" charset="0"/>
                <a:cs typeface="Times New Roman" panose="02020603050405020304" pitchFamily="18" charset="0"/>
              </a:rPr>
              <a:t>UI mesuré après une étape de purification, sur un nombre d’UI mesuré à l'étape précédente </a:t>
            </a:r>
            <a:r>
              <a:rPr lang="fr-FR" sz="2000" b="1" dirty="0">
                <a:latin typeface="Times New Roman" panose="02020603050405020304" pitchFamily="18" charset="0"/>
                <a:cs typeface="Times New Roman" panose="02020603050405020304" pitchFamily="18" charset="0"/>
              </a:rPr>
              <a:t>(UI2/UI1)</a:t>
            </a:r>
          </a:p>
        </p:txBody>
      </p:sp>
    </p:spTree>
    <p:extLst>
      <p:ext uri="{BB962C8B-B14F-4D97-AF65-F5344CB8AC3E}">
        <p14:creationId xmlns:p14="http://schemas.microsoft.com/office/powerpoint/2010/main" val="19983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405586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Quantification des </a:t>
            </a:r>
            <a:r>
              <a:rPr lang="en-GB" sz="2400" b="1" i="0" dirty="0" err="1">
                <a:solidFill>
                  <a:srgbClr val="000000"/>
                </a:solidFill>
                <a:effectLst/>
                <a:latin typeface="TimesNewRomanPS-BoldMT"/>
              </a:rPr>
              <a:t>protéines</a:t>
            </a:r>
            <a:endParaRPr lang="en-GB" sz="2400" dirty="0"/>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29" y="933307"/>
            <a:ext cx="11489065" cy="8089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 Absorption ultraviolette : Basée sur l’</a:t>
            </a:r>
            <a:r>
              <a:rPr lang="fr-FR" sz="2000" b="1" dirty="0" err="1">
                <a:latin typeface="Times New Roman" panose="02020603050405020304" pitchFamily="18" charset="0"/>
                <a:cs typeface="Times New Roman" panose="02020603050405020304" pitchFamily="18" charset="0"/>
              </a:rPr>
              <a:t>absorbtion</a:t>
            </a:r>
            <a:r>
              <a:rPr lang="fr-FR" sz="2000" b="1" dirty="0">
                <a:latin typeface="Times New Roman" panose="02020603050405020304" pitchFamily="18" charset="0"/>
                <a:cs typeface="Times New Roman" panose="02020603050405020304" pitchFamily="18" charset="0"/>
              </a:rPr>
              <a:t> des protéines a </a:t>
            </a:r>
            <a:r>
              <a:rPr lang="fr-FR" sz="2000" b="1" dirty="0" err="1">
                <a:latin typeface="Times New Roman" panose="02020603050405020304" pitchFamily="18" charset="0"/>
                <a:cs typeface="Times New Roman" panose="02020603050405020304" pitchFamily="18" charset="0"/>
              </a:rPr>
              <a:t>A</a:t>
            </a:r>
            <a:r>
              <a:rPr lang="fr-FR" sz="2000" b="1" dirty="0">
                <a:latin typeface="Times New Roman" panose="02020603050405020304" pitchFamily="18" charset="0"/>
                <a:cs typeface="Times New Roman" panose="02020603050405020304" pitchFamily="18" charset="0"/>
              </a:rPr>
              <a:t> = 280 nm</a:t>
            </a:r>
            <a:endParaRPr lang="fr-FR" sz="2000" b="1" dirty="0">
              <a:solidFill>
                <a:srgbClr val="00B05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16328" y="1878275"/>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Biuret: </a:t>
            </a:r>
            <a:r>
              <a:rPr lang="fr-FR" sz="2000" dirty="0">
                <a:latin typeface="Times New Roman" panose="02020603050405020304" pitchFamily="18" charset="0"/>
                <a:cs typeface="Times New Roman" panose="02020603050405020304" pitchFamily="18" charset="0"/>
              </a:rPr>
              <a:t>La réaction des liaisons peptidiques avec les ions cuivre dans une solution donne un</a:t>
            </a:r>
          </a:p>
          <a:p>
            <a:r>
              <a:rPr lang="fr-FR" sz="2000" dirty="0">
                <a:latin typeface="Times New Roman" panose="02020603050405020304" pitchFamily="18" charset="0"/>
                <a:cs typeface="Times New Roman" panose="02020603050405020304" pitchFamily="18" charset="0"/>
              </a:rPr>
              <a:t>complexe violet qui peut être déterminé par photométrie</a:t>
            </a:r>
          </a:p>
        </p:txBody>
      </p:sp>
      <p:sp>
        <p:nvSpPr>
          <p:cNvPr id="2" name="Rectangle: Rounded Corners 1">
            <a:extLst>
              <a:ext uri="{FF2B5EF4-FFF2-40B4-BE49-F238E27FC236}">
                <a16:creationId xmlns:a16="http://schemas.microsoft.com/office/drawing/2014/main" id="{29C30E52-B299-49FA-DA57-59A7F9A4CDA1}"/>
              </a:ext>
            </a:extLst>
          </p:cNvPr>
          <p:cNvSpPr/>
          <p:nvPr/>
        </p:nvSpPr>
        <p:spPr>
          <a:xfrm>
            <a:off x="216328" y="3151779"/>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BCA (</a:t>
            </a:r>
            <a:r>
              <a:rPr lang="fr-FR" sz="2000" b="1" dirty="0" err="1">
                <a:latin typeface="Times New Roman" panose="02020603050405020304" pitchFamily="18" charset="0"/>
                <a:cs typeface="Times New Roman" panose="02020603050405020304" pitchFamily="18" charset="0"/>
              </a:rPr>
              <a:t>Bicin</a:t>
            </a:r>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Choninic</a:t>
            </a:r>
            <a:r>
              <a:rPr lang="fr-FR" sz="2000" b="1" dirty="0">
                <a:latin typeface="Times New Roman" panose="02020603050405020304" pitchFamily="18" charset="0"/>
                <a:cs typeface="Times New Roman" panose="02020603050405020304" pitchFamily="18" charset="0"/>
              </a:rPr>
              <a:t> Acid): C</a:t>
            </a:r>
            <a:r>
              <a:rPr lang="fr-FR" sz="2000" dirty="0">
                <a:latin typeface="Times New Roman" panose="02020603050405020304" pitchFamily="18" charset="0"/>
                <a:cs typeface="Times New Roman" panose="02020603050405020304" pitchFamily="18" charset="0"/>
              </a:rPr>
              <a:t>ombine la méthode biuret avec les caractéristiques de BCA pour donner une coloration rouge</a:t>
            </a:r>
          </a:p>
        </p:txBody>
      </p:sp>
      <p:sp>
        <p:nvSpPr>
          <p:cNvPr id="3" name="Rectangle: Rounded Corners 2">
            <a:extLst>
              <a:ext uri="{FF2B5EF4-FFF2-40B4-BE49-F238E27FC236}">
                <a16:creationId xmlns:a16="http://schemas.microsoft.com/office/drawing/2014/main" id="{FEFB474D-9017-C2D2-1086-571508F3F0EC}"/>
              </a:ext>
            </a:extLst>
          </p:cNvPr>
          <p:cNvSpPr/>
          <p:nvPr/>
        </p:nvSpPr>
        <p:spPr>
          <a:xfrm>
            <a:off x="216328" y="4380313"/>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 </a:t>
            </a:r>
            <a:r>
              <a:rPr lang="fr-FR" sz="2000" b="1" dirty="0" err="1">
                <a:latin typeface="Times New Roman" panose="02020603050405020304" pitchFamily="18" charset="0"/>
                <a:cs typeface="Times New Roman" panose="02020603050405020304" pitchFamily="18" charset="0"/>
              </a:rPr>
              <a:t>Lowri</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combine la réaction de biuret des protéines avec réduction du réactif phénol </a:t>
            </a:r>
            <a:r>
              <a:rPr lang="fr-FR" sz="2000" dirty="0" err="1">
                <a:latin typeface="Times New Roman" panose="02020603050405020304" pitchFamily="18" charset="0"/>
                <a:cs typeface="Times New Roman" panose="02020603050405020304" pitchFamily="18" charset="0"/>
              </a:rPr>
              <a:t>Folin</a:t>
            </a:r>
            <a:r>
              <a:rPr lang="fr-FR" sz="2000" dirty="0">
                <a:latin typeface="Times New Roman" panose="02020603050405020304" pitchFamily="18" charset="0"/>
                <a:cs typeface="Times New Roman" panose="02020603050405020304" pitchFamily="18" charset="0"/>
              </a:rPr>
              <a:t> par les résidus tyrosine et tryptophane, Cette méthode est très sensible.</a:t>
            </a:r>
          </a:p>
        </p:txBody>
      </p:sp>
      <p:sp>
        <p:nvSpPr>
          <p:cNvPr id="6" name="Rectangle: Rounded Corners 5">
            <a:extLst>
              <a:ext uri="{FF2B5EF4-FFF2-40B4-BE49-F238E27FC236}">
                <a16:creationId xmlns:a16="http://schemas.microsoft.com/office/drawing/2014/main" id="{ABD1B7A0-4557-A793-0880-BC1837FE99BC}"/>
              </a:ext>
            </a:extLst>
          </p:cNvPr>
          <p:cNvSpPr/>
          <p:nvPr/>
        </p:nvSpPr>
        <p:spPr>
          <a:xfrm>
            <a:off x="216328" y="5667602"/>
            <a:ext cx="11489066" cy="1089893"/>
          </a:xfrm>
          <a:prstGeom prst="roundRect">
            <a:avLst>
              <a:gd name="adj" fmla="val 5268"/>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Liaison protéine-colorant (Méthode Bradford): </a:t>
            </a:r>
            <a:r>
              <a:rPr lang="fr-FR" sz="2000" dirty="0" err="1">
                <a:latin typeface="Times New Roman" panose="02020603050405020304" pitchFamily="18" charset="0"/>
                <a:cs typeface="Times New Roman" panose="02020603050405020304" pitchFamily="18" charset="0"/>
              </a:rPr>
              <a:t>lle</a:t>
            </a:r>
            <a:r>
              <a:rPr lang="fr-FR" sz="2000" dirty="0">
                <a:latin typeface="Times New Roman" panose="02020603050405020304" pitchFamily="18" charset="0"/>
                <a:cs typeface="Times New Roman" panose="02020603050405020304" pitchFamily="18" charset="0"/>
              </a:rPr>
              <a:t> est basée sur le décalage du maximum d'absorption de Blue de Coomassie </a:t>
            </a:r>
            <a:r>
              <a:rPr lang="fr-FR" sz="2000" dirty="0" err="1">
                <a:latin typeface="Times New Roman" panose="02020603050405020304" pitchFamily="18" charset="0"/>
                <a:cs typeface="Times New Roman" panose="02020603050405020304" pitchFamily="18" charset="0"/>
              </a:rPr>
              <a:t>Brilliant</a:t>
            </a:r>
            <a:r>
              <a:rPr lang="fr-FR" sz="2000" dirty="0">
                <a:latin typeface="Times New Roman" panose="02020603050405020304" pitchFamily="18" charset="0"/>
                <a:cs typeface="Times New Roman" panose="02020603050405020304" pitchFamily="18" charset="0"/>
              </a:rPr>
              <a:t> G 250 de 465 à 595 nm, qui se produit lorsque le colorant se lie à la</a:t>
            </a:r>
          </a:p>
          <a:p>
            <a:r>
              <a:rPr lang="fr-FR" sz="2000" dirty="0">
                <a:latin typeface="Times New Roman" panose="02020603050405020304" pitchFamily="18" charset="0"/>
                <a:cs typeface="Times New Roman" panose="02020603050405020304" pitchFamily="18" charset="0"/>
              </a:rPr>
              <a:t>protéine.</a:t>
            </a:r>
          </a:p>
        </p:txBody>
      </p:sp>
    </p:spTree>
    <p:extLst>
      <p:ext uri="{BB962C8B-B14F-4D97-AF65-F5344CB8AC3E}">
        <p14:creationId xmlns:p14="http://schemas.microsoft.com/office/powerpoint/2010/main" val="19577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animBg="1"/>
      <p:bldP spid="3"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265043" y="61510"/>
            <a:ext cx="11648661" cy="1634767"/>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Enzymes d’intérêt industriel</a:t>
            </a:r>
          </a:p>
          <a:p>
            <a:pPr algn="ctr"/>
            <a:r>
              <a:rPr lang="fr-FR" sz="2800" b="1" dirty="0">
                <a:latin typeface="Times New Roman" panose="02020603050405020304" pitchFamily="18" charset="0"/>
                <a:cs typeface="Times New Roman" panose="02020603050405020304" pitchFamily="18" charset="0"/>
              </a:rPr>
              <a:t>(Caractéristiques structurales, sources et propriétés, modes d’action et intérêt pratique)</a:t>
            </a:r>
          </a:p>
        </p:txBody>
      </p:sp>
      <p:sp>
        <p:nvSpPr>
          <p:cNvPr id="8" name="Rectangle: Rounded Corners 7">
            <a:extLst>
              <a:ext uri="{FF2B5EF4-FFF2-40B4-BE49-F238E27FC236}">
                <a16:creationId xmlns:a16="http://schemas.microsoft.com/office/drawing/2014/main" id="{59AB53DA-5877-4F6B-B005-F93A00711DD5}"/>
              </a:ext>
            </a:extLst>
          </p:cNvPr>
          <p:cNvSpPr/>
          <p:nvPr/>
        </p:nvSpPr>
        <p:spPr>
          <a:xfrm>
            <a:off x="265043" y="1961919"/>
            <a:ext cx="181554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1- Peptidases</a:t>
            </a:r>
          </a:p>
        </p:txBody>
      </p:sp>
      <p:sp>
        <p:nvSpPr>
          <p:cNvPr id="10" name="TextBox 9">
            <a:extLst>
              <a:ext uri="{FF2B5EF4-FFF2-40B4-BE49-F238E27FC236}">
                <a16:creationId xmlns:a16="http://schemas.microsoft.com/office/drawing/2014/main" id="{78B3E5DF-1336-4A60-AD60-9D81194492A1}"/>
              </a:ext>
            </a:extLst>
          </p:cNvPr>
          <p:cNvSpPr txBox="1"/>
          <p:nvPr/>
        </p:nvSpPr>
        <p:spPr>
          <a:xfrm>
            <a:off x="265042" y="2782669"/>
            <a:ext cx="7020177" cy="430887"/>
          </a:xfrm>
          <a:prstGeom prst="rect">
            <a:avLst/>
          </a:prstGeom>
          <a:noFill/>
        </p:spPr>
        <p:txBody>
          <a:bodyPr wrap="square">
            <a:spAutoFit/>
          </a:bodyPr>
          <a:lstStyle/>
          <a:p>
            <a:r>
              <a:rPr lang="fr-FR" sz="2200" b="1" dirty="0">
                <a:solidFill>
                  <a:srgbClr val="FF0000"/>
                </a:solidFill>
                <a:effectLst/>
                <a:latin typeface="Times New Roman" panose="02020603050405020304" pitchFamily="18" charset="0"/>
                <a:ea typeface="Calibri" panose="020F0502020204030204" pitchFamily="34" charset="0"/>
              </a:rPr>
              <a:t>- Toutes enzymes qui hydrolysent les liaisons peptidiques</a:t>
            </a:r>
            <a:endParaRPr lang="en-GB" sz="2200" dirty="0">
              <a:solidFill>
                <a:srgbClr val="FF0000"/>
              </a:solidFill>
            </a:endParaRPr>
          </a:p>
        </p:txBody>
      </p:sp>
      <p:sp>
        <p:nvSpPr>
          <p:cNvPr id="12" name="TextBox 11">
            <a:extLst>
              <a:ext uri="{FF2B5EF4-FFF2-40B4-BE49-F238E27FC236}">
                <a16:creationId xmlns:a16="http://schemas.microsoft.com/office/drawing/2014/main" id="{3C42956C-0D66-49CC-B7C8-8B6C7F6DC924}"/>
              </a:ext>
            </a:extLst>
          </p:cNvPr>
          <p:cNvSpPr txBox="1"/>
          <p:nvPr/>
        </p:nvSpPr>
        <p:spPr>
          <a:xfrm>
            <a:off x="265043" y="3705108"/>
            <a:ext cx="7170078" cy="430887"/>
          </a:xfrm>
          <a:prstGeom prst="rect">
            <a:avLst/>
          </a:prstGeom>
          <a:noFill/>
        </p:spPr>
        <p:txBody>
          <a:bodyPr wrap="square">
            <a:spAutoFit/>
          </a:bodyPr>
          <a:lstStyle/>
          <a:p>
            <a:r>
              <a:rPr lang="fr-FR" sz="2200" dirty="0">
                <a:effectLst/>
                <a:latin typeface="Times New Roman" panose="02020603050405020304" pitchFamily="18" charset="0"/>
                <a:ea typeface="Calibri" panose="020F0502020204030204" pitchFamily="34" charset="0"/>
              </a:rPr>
              <a:t>- Elles sont codés par environ 2% des gènes de l’organismes</a:t>
            </a:r>
            <a:endParaRPr lang="en-GB" sz="2200" dirty="0"/>
          </a:p>
        </p:txBody>
      </p:sp>
      <p:sp>
        <p:nvSpPr>
          <p:cNvPr id="14" name="TextBox 13">
            <a:extLst>
              <a:ext uri="{FF2B5EF4-FFF2-40B4-BE49-F238E27FC236}">
                <a16:creationId xmlns:a16="http://schemas.microsoft.com/office/drawing/2014/main" id="{A6CC49AB-D90D-4C86-BF2D-1EFE445D5A12}"/>
              </a:ext>
            </a:extLst>
          </p:cNvPr>
          <p:cNvSpPr txBox="1"/>
          <p:nvPr/>
        </p:nvSpPr>
        <p:spPr>
          <a:xfrm>
            <a:off x="265043" y="4605410"/>
            <a:ext cx="10093160" cy="430887"/>
          </a:xfrm>
          <a:prstGeom prst="rect">
            <a:avLst/>
          </a:prstGeom>
          <a:noFill/>
        </p:spPr>
        <p:txBody>
          <a:bodyPr wrap="square">
            <a:spAutoFit/>
          </a:bodyPr>
          <a:lstStyle/>
          <a:p>
            <a:r>
              <a:rPr lang="fr-FR" sz="2200" dirty="0">
                <a:effectLst/>
                <a:latin typeface="Times New Roman" panose="02020603050405020304" pitchFamily="18" charset="0"/>
                <a:ea typeface="Calibri" panose="020F0502020204030204" pitchFamily="34" charset="0"/>
              </a:rPr>
              <a:t>- 14% des peptidases humaines sont à l'étude en tant que cibles médicamenteuses</a:t>
            </a:r>
            <a:endParaRPr lang="en-GB" sz="2200" dirty="0"/>
          </a:p>
        </p:txBody>
      </p:sp>
    </p:spTree>
    <p:extLst>
      <p:ext uri="{BB962C8B-B14F-4D97-AF65-F5344CB8AC3E}">
        <p14:creationId xmlns:p14="http://schemas.microsoft.com/office/powerpoint/2010/main" val="3732244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E0F86F-E966-4CDA-9704-E458C4B08610}"/>
              </a:ext>
            </a:extLst>
          </p:cNvPr>
          <p:cNvSpPr/>
          <p:nvPr/>
        </p:nvSpPr>
        <p:spPr>
          <a:xfrm>
            <a:off x="132524" y="1932062"/>
            <a:ext cx="5625547" cy="37637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Digestion des protéines alimentaires</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Recyclage des protéines intracellulaires</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Cascade de la coagulation sanguine </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Présentation de l'antigène</a:t>
            </a:r>
          </a:p>
          <a:p>
            <a:pPr marL="285750" indent="-285750">
              <a:lnSpc>
                <a:spcPct val="150000"/>
              </a:lnSpc>
              <a:spcAft>
                <a:spcPts val="800"/>
              </a:spcAft>
              <a:buFontTx/>
              <a:buChar char="-"/>
            </a:pPr>
            <a:r>
              <a:rPr lang="fr-FR" sz="2000" dirty="0">
                <a:latin typeface="Times New Roman" panose="02020603050405020304" pitchFamily="18" charset="0"/>
                <a:ea typeface="Calibri" panose="020F0502020204030204" pitchFamily="34" charset="0"/>
                <a:cs typeface="Arial" panose="020B0604020202020204" pitchFamily="34" charset="0"/>
              </a:rPr>
              <a:t>Activation des protéines, enzymes, hormones peptidiques et neurotransmetteurs. </a:t>
            </a:r>
            <a:endParaRPr lang="en-GB"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F6A8DF3-F394-4200-A1EE-3523952BA36D}"/>
              </a:ext>
            </a:extLst>
          </p:cNvPr>
          <p:cNvSpPr/>
          <p:nvPr/>
        </p:nvSpPr>
        <p:spPr>
          <a:xfrm>
            <a:off x="159025" y="1286064"/>
            <a:ext cx="2786272" cy="510206"/>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ea typeface="Calibri" panose="020F0502020204030204" pitchFamily="34" charset="0"/>
              </a:rPr>
              <a:t>- Rôles physiologiques</a:t>
            </a:r>
            <a:endParaRPr lang="fr-FR" sz="20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A5EC0D-A350-4732-B7DD-8B035D658AC1}"/>
              </a:ext>
            </a:extLst>
          </p:cNvPr>
          <p:cNvSpPr/>
          <p:nvPr/>
        </p:nvSpPr>
        <p:spPr>
          <a:xfrm>
            <a:off x="5974976" y="1932062"/>
            <a:ext cx="5625547" cy="26475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fr-FR" sz="2200" b="1" dirty="0">
                <a:latin typeface="Times New Roman" panose="02020603050405020304" pitchFamily="18" charset="0"/>
                <a:cs typeface="Times New Roman" panose="02020603050405020304" pitchFamily="18" charset="0"/>
              </a:rPr>
              <a:t>En pharmacologie (médicaments)</a:t>
            </a:r>
          </a:p>
          <a:p>
            <a:pPr lvl="0"/>
            <a:r>
              <a:rPr lang="fr-FR" sz="2200" dirty="0">
                <a:latin typeface="Times New Roman" panose="02020603050405020304" pitchFamily="18" charset="0"/>
                <a:cs typeface="Times New Roman" panose="02020603050405020304" pitchFamily="18" charset="0"/>
              </a:rPr>
              <a:t>- Inhibiteur de la réplication du virus</a:t>
            </a:r>
          </a:p>
          <a:p>
            <a:pPr lvl="0"/>
            <a:r>
              <a:rPr lang="fr-FR" sz="2200" dirty="0">
                <a:latin typeface="Times New Roman" panose="02020603050405020304" pitchFamily="18" charset="0"/>
                <a:cs typeface="Times New Roman" panose="02020603050405020304" pitchFamily="18" charset="0"/>
              </a:rPr>
              <a:t>- Contrôle de l’hypertension artérielle</a:t>
            </a:r>
          </a:p>
        </p:txBody>
      </p:sp>
      <p:sp>
        <p:nvSpPr>
          <p:cNvPr id="9" name="Rectangle: Rounded Corners 8">
            <a:extLst>
              <a:ext uri="{FF2B5EF4-FFF2-40B4-BE49-F238E27FC236}">
                <a16:creationId xmlns:a16="http://schemas.microsoft.com/office/drawing/2014/main" id="{9155CF48-E7C7-4FD3-A018-ECE78B670608}"/>
              </a:ext>
            </a:extLst>
          </p:cNvPr>
          <p:cNvSpPr/>
          <p:nvPr/>
        </p:nvSpPr>
        <p:spPr>
          <a:xfrm>
            <a:off x="4800600" y="23625"/>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29906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E656421-2519-45D5-9B69-A54C37632466}"/>
              </a:ext>
            </a:extLst>
          </p:cNvPr>
          <p:cNvSpPr/>
          <p:nvPr/>
        </p:nvSpPr>
        <p:spPr>
          <a:xfrm>
            <a:off x="4605129" y="833728"/>
            <a:ext cx="298173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Types catalytiques</a:t>
            </a:r>
          </a:p>
        </p:txBody>
      </p:sp>
      <p:sp>
        <p:nvSpPr>
          <p:cNvPr id="8" name="Rectangle: Rounded Corners 7">
            <a:extLst>
              <a:ext uri="{FF2B5EF4-FFF2-40B4-BE49-F238E27FC236}">
                <a16:creationId xmlns:a16="http://schemas.microsoft.com/office/drawing/2014/main" id="{5024B21B-9D4E-4A8D-9FC0-46B80B40D5B8}"/>
              </a:ext>
            </a:extLst>
          </p:cNvPr>
          <p:cNvSpPr/>
          <p:nvPr/>
        </p:nvSpPr>
        <p:spPr>
          <a:xfrm>
            <a:off x="94535" y="1936179"/>
            <a:ext cx="5087065" cy="28346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protéases présente 6 types catalytiques :</a:t>
            </a:r>
          </a:p>
          <a:p>
            <a:r>
              <a:rPr lang="fr-FR" sz="2000" dirty="0">
                <a:latin typeface="Times New Roman" panose="02020603050405020304" pitchFamily="18" charset="0"/>
                <a:ea typeface="Calibri" panose="020F0502020204030204" pitchFamily="34" charset="0"/>
              </a:rPr>
              <a:t>1- Sérine </a:t>
            </a:r>
            <a:r>
              <a:rPr lang="fr-FR" sz="2000" b="1" dirty="0">
                <a:solidFill>
                  <a:srgbClr val="FF0000"/>
                </a:solidFill>
                <a:latin typeface="Times New Roman" panose="02020603050405020304" pitchFamily="18" charset="0"/>
                <a:ea typeface="Calibri" panose="020F0502020204030204" pitchFamily="34" charset="0"/>
              </a:rPr>
              <a:t>(Voire chapitre: Mécanismes de la catalyses et TD 2)</a:t>
            </a:r>
          </a:p>
          <a:p>
            <a:r>
              <a:rPr lang="fr-FR" sz="2000" dirty="0">
                <a:latin typeface="Times New Roman" panose="02020603050405020304" pitchFamily="18" charset="0"/>
                <a:ea typeface="Calibri" panose="020F0502020204030204" pitchFamily="34" charset="0"/>
              </a:rPr>
              <a:t>2- Thréonine</a:t>
            </a:r>
          </a:p>
          <a:p>
            <a:r>
              <a:rPr lang="fr-FR" sz="2000" dirty="0">
                <a:latin typeface="Times New Roman" panose="02020603050405020304" pitchFamily="18" charset="0"/>
                <a:ea typeface="Calibri" panose="020F0502020204030204" pitchFamily="34" charset="0"/>
              </a:rPr>
              <a:t>3- Cystéine</a:t>
            </a:r>
          </a:p>
          <a:p>
            <a:r>
              <a:rPr lang="fr-FR" sz="2000" dirty="0">
                <a:latin typeface="Times New Roman" panose="02020603050405020304" pitchFamily="18" charset="0"/>
                <a:ea typeface="Calibri" panose="020F0502020204030204" pitchFamily="34" charset="0"/>
              </a:rPr>
              <a:t>4- Aspartique</a:t>
            </a:r>
          </a:p>
          <a:p>
            <a:r>
              <a:rPr lang="fr-FR" sz="2000" dirty="0">
                <a:latin typeface="Times New Roman" panose="02020603050405020304" pitchFamily="18" charset="0"/>
                <a:ea typeface="Calibri" panose="020F0502020204030204" pitchFamily="34" charset="0"/>
              </a:rPr>
              <a:t>5- Glutamique </a:t>
            </a:r>
          </a:p>
          <a:p>
            <a:r>
              <a:rPr lang="fr-FR" sz="2000" dirty="0">
                <a:latin typeface="Times New Roman" panose="02020603050405020304" pitchFamily="18" charset="0"/>
                <a:ea typeface="Calibri" panose="020F0502020204030204" pitchFamily="34" charset="0"/>
              </a:rPr>
              <a:t>6- Métallo-peptidases</a:t>
            </a:r>
            <a:endParaRPr lang="en-GB" sz="2000" dirty="0"/>
          </a:p>
        </p:txBody>
      </p:sp>
      <p:sp>
        <p:nvSpPr>
          <p:cNvPr id="11" name="Rectangle: Rounded Corners 10">
            <a:extLst>
              <a:ext uri="{FF2B5EF4-FFF2-40B4-BE49-F238E27FC236}">
                <a16:creationId xmlns:a16="http://schemas.microsoft.com/office/drawing/2014/main" id="{BA6CECEC-142A-43D6-81DB-709D492554D6}"/>
              </a:ext>
            </a:extLst>
          </p:cNvPr>
          <p:cNvSpPr/>
          <p:nvPr/>
        </p:nvSpPr>
        <p:spPr>
          <a:xfrm>
            <a:off x="6096000" y="1936179"/>
            <a:ext cx="5625547" cy="29513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spcAft>
                <a:spcPts val="800"/>
              </a:spcAft>
            </a:pPr>
            <a:r>
              <a:rPr lang="fr-FR" dirty="0">
                <a:latin typeface="Times New Roman" panose="02020603050405020304" pitchFamily="18" charset="0"/>
                <a:ea typeface="Calibri" panose="020F0502020204030204" pitchFamily="34" charset="0"/>
                <a:cs typeface="Arial" panose="020B0604020202020204" pitchFamily="34" charset="0"/>
              </a:rPr>
              <a:t>1-  Les types sérine, thréonine et cystéine, le nucléophile catalytique est </a:t>
            </a:r>
            <a:r>
              <a:rPr lang="fr-FR" b="1" dirty="0">
                <a:solidFill>
                  <a:srgbClr val="FF0000"/>
                </a:solidFill>
                <a:latin typeface="Times New Roman" panose="02020603050405020304" pitchFamily="18" charset="0"/>
                <a:ea typeface="Calibri" panose="020F0502020204030204" pitchFamily="34" charset="0"/>
                <a:cs typeface="Arial" panose="020B0604020202020204" pitchFamily="34" charset="0"/>
              </a:rPr>
              <a:t>le groupe réactif d'une chaîne latérale d'acide aminé</a:t>
            </a:r>
            <a:r>
              <a:rPr lang="fr-FR" dirty="0">
                <a:latin typeface="Times New Roman" panose="02020603050405020304" pitchFamily="18" charset="0"/>
                <a:ea typeface="Calibri" panose="020F0502020204030204" pitchFamily="34" charset="0"/>
                <a:cs typeface="Arial" panose="020B0604020202020204" pitchFamily="34" charset="0"/>
              </a:rPr>
              <a:t>, soit un groupe hydroxyle (sérine et thréonine peptidases) soit un groupe </a:t>
            </a:r>
            <a:r>
              <a:rPr lang="fr-FR" dirty="0" err="1">
                <a:latin typeface="Times New Roman" panose="02020603050405020304" pitchFamily="18" charset="0"/>
                <a:ea typeface="Calibri" panose="020F0502020204030204" pitchFamily="34" charset="0"/>
                <a:cs typeface="Arial" panose="020B0604020202020204" pitchFamily="34" charset="0"/>
              </a:rPr>
              <a:t>sulfhydryle</a:t>
            </a:r>
            <a:r>
              <a:rPr lang="fr-FR" dirty="0">
                <a:latin typeface="Times New Roman" panose="02020603050405020304" pitchFamily="18" charset="0"/>
                <a:ea typeface="Calibri" panose="020F0502020204030204" pitchFamily="34" charset="0"/>
                <a:cs typeface="Arial" panose="020B0604020202020204" pitchFamily="34" charset="0"/>
              </a:rPr>
              <a:t> (cystéine peptidases). </a:t>
            </a:r>
            <a:endParaRPr lang="en-GB" sz="1600" dirty="0">
              <a:latin typeface="Calibri" panose="020F050202020403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C719FC4-DB92-430C-BFB0-E4F9B79F0CC2}"/>
              </a:ext>
            </a:extLst>
          </p:cNvPr>
          <p:cNvSpPr/>
          <p:nvPr/>
        </p:nvSpPr>
        <p:spPr>
          <a:xfrm>
            <a:off x="4800600" y="6338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38308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tease membrane site actif aspartate glutamate metalloprotease helice catalyse proteolysis biochimej">
            <a:extLst>
              <a:ext uri="{FF2B5EF4-FFF2-40B4-BE49-F238E27FC236}">
                <a16:creationId xmlns:a16="http://schemas.microsoft.com/office/drawing/2014/main" id="{B37983E6-FA29-45AE-A67A-4A5299038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4950"/>
            <a:ext cx="12192000" cy="6083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3766DE-3056-48D5-A148-A0E226740C63}"/>
              </a:ext>
            </a:extLst>
          </p:cNvPr>
          <p:cNvSpPr/>
          <p:nvPr/>
        </p:nvSpPr>
        <p:spPr>
          <a:xfrm>
            <a:off x="4240696" y="71427"/>
            <a:ext cx="334617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Types catalytiques</a:t>
            </a:r>
          </a:p>
        </p:txBody>
      </p:sp>
    </p:spTree>
    <p:extLst>
      <p:ext uri="{BB962C8B-B14F-4D97-AF65-F5344CB8AC3E}">
        <p14:creationId xmlns:p14="http://schemas.microsoft.com/office/powerpoint/2010/main" val="207987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0940E-1F2F-4D86-8C9F-C153290AF62A}"/>
              </a:ext>
            </a:extLst>
          </p:cNvPr>
          <p:cNvPicPr>
            <a:picLocks noChangeAspect="1"/>
          </p:cNvPicPr>
          <p:nvPr/>
        </p:nvPicPr>
        <p:blipFill>
          <a:blip r:embed="rId2"/>
          <a:stretch>
            <a:fillRect/>
          </a:stretch>
        </p:blipFill>
        <p:spPr>
          <a:xfrm>
            <a:off x="675861" y="1033669"/>
            <a:ext cx="10482469" cy="5643552"/>
          </a:xfrm>
          <a:prstGeom prst="rect">
            <a:avLst/>
          </a:prstGeom>
        </p:spPr>
      </p:pic>
      <p:sp>
        <p:nvSpPr>
          <p:cNvPr id="4" name="Rectangle: Rounded Corners 3">
            <a:extLst>
              <a:ext uri="{FF2B5EF4-FFF2-40B4-BE49-F238E27FC236}">
                <a16:creationId xmlns:a16="http://schemas.microsoft.com/office/drawing/2014/main" id="{F86F7F74-4B40-4F23-8154-519C98FD3A32}"/>
              </a:ext>
            </a:extLst>
          </p:cNvPr>
          <p:cNvSpPr/>
          <p:nvPr/>
        </p:nvSpPr>
        <p:spPr>
          <a:xfrm>
            <a:off x="2816086" y="88013"/>
            <a:ext cx="620201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Protéases à Cystéines, Sérine et Thréonine </a:t>
            </a:r>
          </a:p>
        </p:txBody>
      </p:sp>
    </p:spTree>
    <p:extLst>
      <p:ext uri="{BB962C8B-B14F-4D97-AF65-F5344CB8AC3E}">
        <p14:creationId xmlns:p14="http://schemas.microsoft.com/office/powerpoint/2010/main" val="13455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CE7BF-9201-4D76-AF25-E8E7FB27DA59}"/>
              </a:ext>
            </a:extLst>
          </p:cNvPr>
          <p:cNvPicPr/>
          <p:nvPr/>
        </p:nvPicPr>
        <p:blipFill>
          <a:blip r:embed="rId2"/>
          <a:stretch>
            <a:fillRect/>
          </a:stretch>
        </p:blipFill>
        <p:spPr>
          <a:xfrm>
            <a:off x="278298" y="1192694"/>
            <a:ext cx="11118574" cy="5459895"/>
          </a:xfrm>
          <a:prstGeom prst="rect">
            <a:avLst/>
          </a:prstGeom>
        </p:spPr>
      </p:pic>
      <p:sp>
        <p:nvSpPr>
          <p:cNvPr id="4" name="Rectangle: Rounded Corners 3">
            <a:extLst>
              <a:ext uri="{FF2B5EF4-FFF2-40B4-BE49-F238E27FC236}">
                <a16:creationId xmlns:a16="http://schemas.microsoft.com/office/drawing/2014/main" id="{F1B19FCD-4F90-4320-8A02-C38FC6A13A3C}"/>
              </a:ext>
            </a:extLst>
          </p:cNvPr>
          <p:cNvSpPr/>
          <p:nvPr/>
        </p:nvSpPr>
        <p:spPr>
          <a:xfrm>
            <a:off x="192156" y="675860"/>
            <a:ext cx="749410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Classification en fonction de la réaction catalysée</a:t>
            </a:r>
          </a:p>
        </p:txBody>
      </p:sp>
      <p:sp>
        <p:nvSpPr>
          <p:cNvPr id="8" name="Callout: Left Arrow 7">
            <a:extLst>
              <a:ext uri="{FF2B5EF4-FFF2-40B4-BE49-F238E27FC236}">
                <a16:creationId xmlns:a16="http://schemas.microsoft.com/office/drawing/2014/main" id="{FB53FE9C-8017-4649-BE85-B0F8FD5A1519}"/>
              </a:ext>
            </a:extLst>
          </p:cNvPr>
          <p:cNvSpPr/>
          <p:nvPr/>
        </p:nvSpPr>
        <p:spPr>
          <a:xfrm>
            <a:off x="2372139" y="5791200"/>
            <a:ext cx="2438400"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Pepsine</a:t>
            </a:r>
          </a:p>
          <a:p>
            <a:pPr algn="ctr"/>
            <a:r>
              <a:rPr lang="fr-FR" dirty="0" err="1">
                <a:latin typeface="Times New Roman" panose="02020603050405020304" pitchFamily="18" charset="0"/>
                <a:cs typeface="Times New Roman" panose="02020603050405020304" pitchFamily="18" charset="0"/>
              </a:rPr>
              <a:t>Papaine</a:t>
            </a:r>
            <a:endParaRPr lang="fr-FR" dirty="0">
              <a:latin typeface="Times New Roman" panose="02020603050405020304" pitchFamily="18" charset="0"/>
              <a:cs typeface="Times New Roman" panose="02020603050405020304" pitchFamily="18" charset="0"/>
            </a:endParaRPr>
          </a:p>
          <a:p>
            <a:pPr algn="ctr"/>
            <a:r>
              <a:rPr lang="fr-FR" dirty="0">
                <a:latin typeface="Times New Roman" panose="02020603050405020304" pitchFamily="18" charset="0"/>
                <a:cs typeface="Times New Roman" panose="02020603050405020304" pitchFamily="18" charset="0"/>
              </a:rPr>
              <a:t>Chymotrypsine</a:t>
            </a:r>
            <a:endParaRPr lang="en-GB" dirty="0">
              <a:latin typeface="Times New Roman" panose="02020603050405020304" pitchFamily="18" charset="0"/>
              <a:cs typeface="Times New Roman" panose="02020603050405020304" pitchFamily="18" charset="0"/>
            </a:endParaRPr>
          </a:p>
        </p:txBody>
      </p:sp>
      <p:sp>
        <p:nvSpPr>
          <p:cNvPr id="9" name="Callout: Left Arrow 8">
            <a:extLst>
              <a:ext uri="{FF2B5EF4-FFF2-40B4-BE49-F238E27FC236}">
                <a16:creationId xmlns:a16="http://schemas.microsoft.com/office/drawing/2014/main" id="{3A34BD52-2199-4AEC-8076-9DD5E4A89C95}"/>
              </a:ext>
            </a:extLst>
          </p:cNvPr>
          <p:cNvSpPr/>
          <p:nvPr/>
        </p:nvSpPr>
        <p:spPr>
          <a:xfrm>
            <a:off x="2511286" y="1128308"/>
            <a:ext cx="2948610"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Aminopeptidase N </a:t>
            </a:r>
            <a:r>
              <a:rPr lang="fr-FR" dirty="0">
                <a:latin typeface="Times New Roman" panose="02020603050405020304" pitchFamily="18" charset="0"/>
                <a:ea typeface="Calibri" panose="020F0502020204030204" pitchFamily="34" charset="0"/>
              </a:rPr>
              <a:t>A</a:t>
            </a:r>
            <a:r>
              <a:rPr lang="fr-FR" sz="1800" dirty="0">
                <a:effectLst/>
                <a:latin typeface="Times New Roman" panose="02020603050405020304" pitchFamily="18" charset="0"/>
                <a:ea typeface="Calibri" panose="020F0502020204030204" pitchFamily="34" charset="0"/>
              </a:rPr>
              <a:t>minopeptidase C</a:t>
            </a:r>
            <a:endParaRPr lang="en-GB" dirty="0">
              <a:latin typeface="Times New Roman" panose="02020603050405020304" pitchFamily="18" charset="0"/>
              <a:cs typeface="Times New Roman" panose="02020603050405020304" pitchFamily="18" charset="0"/>
            </a:endParaRPr>
          </a:p>
        </p:txBody>
      </p:sp>
      <p:sp>
        <p:nvSpPr>
          <p:cNvPr id="12" name="Callout: Left Arrow 11">
            <a:extLst>
              <a:ext uri="{FF2B5EF4-FFF2-40B4-BE49-F238E27FC236}">
                <a16:creationId xmlns:a16="http://schemas.microsoft.com/office/drawing/2014/main" id="{60FFEBF4-0911-41B5-99AC-0046D1D474AD}"/>
              </a:ext>
            </a:extLst>
          </p:cNvPr>
          <p:cNvSpPr/>
          <p:nvPr/>
        </p:nvSpPr>
        <p:spPr>
          <a:xfrm>
            <a:off x="2418522" y="1979339"/>
            <a:ext cx="3306418"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err="1">
                <a:effectLst/>
                <a:latin typeface="Times New Roman" panose="02020603050405020304" pitchFamily="18" charset="0"/>
                <a:ea typeface="Calibri" panose="020F0502020204030204" pitchFamily="34" charset="0"/>
              </a:rPr>
              <a:t>Dipeptidase</a:t>
            </a:r>
            <a:r>
              <a:rPr lang="fr-FR" sz="1800" dirty="0">
                <a:effectLst/>
                <a:latin typeface="Times New Roman" panose="02020603050405020304" pitchFamily="18" charset="0"/>
                <a:ea typeface="Calibri" panose="020F0502020204030204" pitchFamily="34" charset="0"/>
              </a:rPr>
              <a:t> A </a:t>
            </a:r>
            <a:r>
              <a:rPr lang="fr-FR" sz="1800" dirty="0" err="1">
                <a:effectLst/>
                <a:latin typeface="Times New Roman" panose="02020603050405020304" pitchFamily="18" charset="0"/>
                <a:ea typeface="Calibri" panose="020F0502020204030204" pitchFamily="34" charset="0"/>
              </a:rPr>
              <a:t>Dipeptidase</a:t>
            </a:r>
            <a:r>
              <a:rPr lang="fr-FR" dirty="0">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membranaire</a:t>
            </a:r>
            <a:endParaRPr lang="en-GB" dirty="0"/>
          </a:p>
        </p:txBody>
      </p:sp>
      <p:sp>
        <p:nvSpPr>
          <p:cNvPr id="13" name="Callout: Left Arrow 12">
            <a:extLst>
              <a:ext uri="{FF2B5EF4-FFF2-40B4-BE49-F238E27FC236}">
                <a16:creationId xmlns:a16="http://schemas.microsoft.com/office/drawing/2014/main" id="{281E88A7-70AD-48C3-99B9-33C8B3A2226D}"/>
              </a:ext>
            </a:extLst>
          </p:cNvPr>
          <p:cNvSpPr/>
          <p:nvPr/>
        </p:nvSpPr>
        <p:spPr>
          <a:xfrm>
            <a:off x="2378765" y="2830056"/>
            <a:ext cx="3571462"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err="1">
                <a:effectLst/>
                <a:latin typeface="Times New Roman" panose="02020603050405020304" pitchFamily="18" charset="0"/>
                <a:ea typeface="Calibri" panose="020F0502020204030204" pitchFamily="34" charset="0"/>
              </a:rPr>
              <a:t>Dipeptidyl</a:t>
            </a:r>
            <a:r>
              <a:rPr lang="fr-FR" sz="1800" dirty="0">
                <a:effectLst/>
                <a:latin typeface="Times New Roman" panose="02020603050405020304" pitchFamily="18" charset="0"/>
                <a:ea typeface="Calibri" panose="020F0502020204030204" pitchFamily="34" charset="0"/>
              </a:rPr>
              <a:t>-peptidase I et III</a:t>
            </a:r>
            <a:endParaRPr lang="en-GB" dirty="0"/>
          </a:p>
        </p:txBody>
      </p:sp>
      <p:sp>
        <p:nvSpPr>
          <p:cNvPr id="14" name="Callout: Left Arrow 13">
            <a:extLst>
              <a:ext uri="{FF2B5EF4-FFF2-40B4-BE49-F238E27FC236}">
                <a16:creationId xmlns:a16="http://schemas.microsoft.com/office/drawing/2014/main" id="{59B21287-0372-4B08-BAE8-9E8429903211}"/>
              </a:ext>
            </a:extLst>
          </p:cNvPr>
          <p:cNvSpPr/>
          <p:nvPr/>
        </p:nvSpPr>
        <p:spPr>
          <a:xfrm>
            <a:off x="2405269" y="3806010"/>
            <a:ext cx="3306418"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peptidyl-</a:t>
            </a:r>
            <a:r>
              <a:rPr lang="fr-FR" sz="1800" dirty="0" err="1">
                <a:effectLst/>
                <a:latin typeface="Times New Roman" panose="02020603050405020304" pitchFamily="18" charset="0"/>
                <a:ea typeface="Calibri" panose="020F0502020204030204" pitchFamily="34" charset="0"/>
              </a:rPr>
              <a:t>dipeptidase</a:t>
            </a:r>
            <a:r>
              <a:rPr lang="fr-FR" sz="1800" dirty="0">
                <a:effectLst/>
                <a:latin typeface="Times New Roman" panose="02020603050405020304" pitchFamily="18" charset="0"/>
                <a:ea typeface="Calibri" panose="020F0502020204030204" pitchFamily="34" charset="0"/>
              </a:rPr>
              <a:t> A</a:t>
            </a:r>
            <a:endParaRPr lang="en-GB" dirty="0"/>
          </a:p>
        </p:txBody>
      </p:sp>
      <p:sp>
        <p:nvSpPr>
          <p:cNvPr id="15" name="Callout: Left Arrow 14">
            <a:extLst>
              <a:ext uri="{FF2B5EF4-FFF2-40B4-BE49-F238E27FC236}">
                <a16:creationId xmlns:a16="http://schemas.microsoft.com/office/drawing/2014/main" id="{594170E5-88A5-46AB-8C0D-028425A06D1D}"/>
              </a:ext>
            </a:extLst>
          </p:cNvPr>
          <p:cNvSpPr/>
          <p:nvPr/>
        </p:nvSpPr>
        <p:spPr>
          <a:xfrm>
            <a:off x="2385392" y="4621019"/>
            <a:ext cx="2769704" cy="1111306"/>
          </a:xfrm>
          <a:prstGeom prst="leftArrowCallout">
            <a:avLst>
              <a:gd name="adj1" fmla="val 25000"/>
              <a:gd name="adj2" fmla="val 25000"/>
              <a:gd name="adj3" fmla="val 35732"/>
              <a:gd name="adj4" fmla="val 7768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Carboxypeptidase A</a:t>
            </a:r>
            <a:endParaRPr lang="en-GB" dirty="0"/>
          </a:p>
        </p:txBody>
      </p:sp>
      <p:sp>
        <p:nvSpPr>
          <p:cNvPr id="16" name="Rectangle: Rounded Corners 15">
            <a:extLst>
              <a:ext uri="{FF2B5EF4-FFF2-40B4-BE49-F238E27FC236}">
                <a16:creationId xmlns:a16="http://schemas.microsoft.com/office/drawing/2014/main" id="{593E83F1-522E-4732-BA5D-7EE004B252A5}"/>
              </a:ext>
            </a:extLst>
          </p:cNvPr>
          <p:cNvSpPr/>
          <p:nvPr/>
        </p:nvSpPr>
        <p:spPr>
          <a:xfrm>
            <a:off x="4800600" y="6338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12439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0-#ppt_w/2"/>
                                          </p:val>
                                        </p:tav>
                                        <p:tav tm="100000">
                                          <p:val>
                                            <p:strVal val="#ppt_x"/>
                                          </p:val>
                                        </p:tav>
                                      </p:tavLst>
                                    </p:anim>
                                    <p:anim calcmode="lin" valueType="num">
                                      <p:cBhvr additive="base">
                                        <p:cTn id="7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609EB46-4DD3-416E-B8CE-E81BF79A61D1}"/>
              </a:ext>
            </a:extLst>
          </p:cNvPr>
          <p:cNvSpPr/>
          <p:nvPr/>
        </p:nvSpPr>
        <p:spPr>
          <a:xfrm>
            <a:off x="569841" y="1460496"/>
            <a:ext cx="6546574"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Quelques caractéristiques des enzymes</a:t>
            </a:r>
            <a:endParaRPr lang="en-GB" sz="2800" b="1"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BF02A6A3-AFA4-47DD-814D-8DE0016AE554}"/>
              </a:ext>
            </a:extLst>
          </p:cNvPr>
          <p:cNvSpPr/>
          <p:nvPr/>
        </p:nvSpPr>
        <p:spPr>
          <a:xfrm>
            <a:off x="569842" y="2278687"/>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Les enzymes sont spécifiques et ubiquitaires</a:t>
            </a:r>
            <a:endParaRPr lang="en-GB" sz="2800" b="1" dirty="0">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4F4A2315-3465-4B7A-824E-D38A3C0D6EC4}"/>
              </a:ext>
            </a:extLst>
          </p:cNvPr>
          <p:cNvSpPr/>
          <p:nvPr/>
        </p:nvSpPr>
        <p:spPr>
          <a:xfrm>
            <a:off x="569841" y="5372112"/>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Toutes les enzymes sont des protéines</a:t>
            </a:r>
            <a:endParaRPr lang="en-GB" sz="2800" b="1" dirty="0">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3B65CDF0-059C-4907-AE8F-4DDF60857545}"/>
              </a:ext>
            </a:extLst>
          </p:cNvPr>
          <p:cNvSpPr/>
          <p:nvPr/>
        </p:nvSpPr>
        <p:spPr>
          <a:xfrm>
            <a:off x="569841" y="4300683"/>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 substantif « enzyme » est du genre féminin</a:t>
            </a:r>
            <a:endParaRPr lang="en-GB" sz="2800" b="1" dirty="0">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4E384F30-1323-4BFD-B8E3-F5C179D8AE50}"/>
              </a:ext>
            </a:extLst>
          </p:cNvPr>
          <p:cNvSpPr/>
          <p:nvPr/>
        </p:nvSpPr>
        <p:spPr>
          <a:xfrm>
            <a:off x="569841" y="3332317"/>
            <a:ext cx="9965635"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L’enzymologie = Relation structure-fonction des enzymes</a:t>
            </a:r>
            <a:endParaRPr lang="en-GB"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8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30" grpId="0" animBg="1"/>
      <p:bldP spid="31" grpId="0" animBg="1"/>
      <p:bldP spid="3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E1345E4-2018-4AC8-912D-FF0596AC0563}"/>
              </a:ext>
            </a:extLst>
          </p:cNvPr>
          <p:cNvSpPr/>
          <p:nvPr/>
        </p:nvSpPr>
        <p:spPr>
          <a:xfrm>
            <a:off x="130457" y="784267"/>
            <a:ext cx="268562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Végétales</a:t>
            </a:r>
          </a:p>
        </p:txBody>
      </p:sp>
      <p:sp>
        <p:nvSpPr>
          <p:cNvPr id="6" name="TextBox 5">
            <a:extLst>
              <a:ext uri="{FF2B5EF4-FFF2-40B4-BE49-F238E27FC236}">
                <a16:creationId xmlns:a16="http://schemas.microsoft.com/office/drawing/2014/main" id="{78F973D1-923D-4971-A34B-CC6F80FA1BE4}"/>
              </a:ext>
            </a:extLst>
          </p:cNvPr>
          <p:cNvSpPr txBox="1"/>
          <p:nvPr/>
        </p:nvSpPr>
        <p:spPr>
          <a:xfrm>
            <a:off x="318053" y="6308322"/>
            <a:ext cx="8255833" cy="461665"/>
          </a:xfrm>
          <a:prstGeom prst="rect">
            <a:avLst/>
          </a:prstGeom>
          <a:noFill/>
        </p:spPr>
        <p:txBody>
          <a:bodyPr wrap="square">
            <a:spAutoFit/>
          </a:bodyPr>
          <a:lstStyle/>
          <a:p>
            <a:r>
              <a:rPr lang="en-GB" sz="2400" b="1" i="1" dirty="0" err="1">
                <a:latin typeface="Times New Roman" panose="02020603050405020304" pitchFamily="18" charset="0"/>
                <a:cs typeface="Times New Roman" panose="02020603050405020304" pitchFamily="18" charset="0"/>
              </a:rPr>
              <a:t>Wrightia</a:t>
            </a:r>
            <a:r>
              <a:rPr lang="en-GB" sz="2400" b="1" i="1" dirty="0">
                <a:latin typeface="Times New Roman" panose="02020603050405020304" pitchFamily="18" charset="0"/>
                <a:cs typeface="Times New Roman" panose="02020603050405020304" pitchFamily="18" charset="0"/>
              </a:rPr>
              <a:t> tinctoria, Ipomoea </a:t>
            </a:r>
            <a:r>
              <a:rPr lang="en-GB" sz="2400" b="1" i="1" dirty="0" err="1">
                <a:latin typeface="Times New Roman" panose="02020603050405020304" pitchFamily="18" charset="0"/>
                <a:cs typeface="Times New Roman" panose="02020603050405020304" pitchFamily="18" charset="0"/>
              </a:rPr>
              <a:t>carnea</a:t>
            </a:r>
            <a:r>
              <a:rPr lang="en-GB" sz="2400" b="1" i="1" dirty="0">
                <a:latin typeface="Times New Roman" panose="02020603050405020304" pitchFamily="18" charset="0"/>
                <a:cs typeface="Times New Roman" panose="02020603050405020304" pitchFamily="18" charset="0"/>
              </a:rPr>
              <a:t>, Fistulosa, Euphorbia </a:t>
            </a:r>
            <a:r>
              <a:rPr lang="en-GB" sz="2400" b="1" i="1" dirty="0" err="1">
                <a:latin typeface="Times New Roman" panose="02020603050405020304" pitchFamily="18" charset="0"/>
                <a:cs typeface="Times New Roman" panose="02020603050405020304" pitchFamily="18" charset="0"/>
              </a:rPr>
              <a:t>milii</a:t>
            </a:r>
            <a:r>
              <a:rPr lang="en-GB" sz="2400" b="1" i="1" dirty="0">
                <a:latin typeface="Times New Roman" panose="02020603050405020304" pitchFamily="18"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FF2924AA-4863-4371-869B-8101A92F489B}"/>
              </a:ext>
            </a:extLst>
          </p:cNvPr>
          <p:cNvSpPr/>
          <p:nvPr/>
        </p:nvSpPr>
        <p:spPr>
          <a:xfrm>
            <a:off x="125894" y="1519167"/>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Principale protéases d’origine Végétale: </a:t>
            </a:r>
          </a:p>
          <a:p>
            <a:r>
              <a:rPr lang="fr-FR" sz="2000" dirty="0">
                <a:effectLst/>
                <a:latin typeface="Times New Roman" panose="02020603050405020304" pitchFamily="18" charset="0"/>
                <a:ea typeface="Calibri" panose="020F0502020204030204" pitchFamily="34" charset="0"/>
              </a:rPr>
              <a:t>La papaïne, la bromélaïne, les </a:t>
            </a:r>
            <a:r>
              <a:rPr lang="fr-FR" sz="2000" dirty="0" err="1">
                <a:effectLst/>
                <a:latin typeface="Times New Roman" panose="02020603050405020304" pitchFamily="18" charset="0"/>
                <a:ea typeface="Calibri" panose="020F0502020204030204" pitchFamily="34" charset="0"/>
              </a:rPr>
              <a:t>kératinases</a:t>
            </a:r>
            <a:r>
              <a:rPr lang="fr-FR" sz="2000" dirty="0">
                <a:effectLst/>
                <a:latin typeface="Times New Roman" panose="02020603050405020304" pitchFamily="18" charset="0"/>
                <a:ea typeface="Calibri" panose="020F0502020204030204" pitchFamily="34" charset="0"/>
              </a:rPr>
              <a:t> et la </a:t>
            </a:r>
            <a:r>
              <a:rPr lang="fr-FR" sz="2000" dirty="0" err="1">
                <a:effectLst/>
                <a:latin typeface="Times New Roman" panose="02020603050405020304" pitchFamily="18" charset="0"/>
                <a:ea typeface="Calibri" panose="020F0502020204030204" pitchFamily="34" charset="0"/>
              </a:rPr>
              <a:t>ficine</a:t>
            </a:r>
            <a:endParaRPr lang="en-GB" sz="2000" dirty="0"/>
          </a:p>
        </p:txBody>
      </p:sp>
      <p:sp>
        <p:nvSpPr>
          <p:cNvPr id="11" name="TextBox 10">
            <a:extLst>
              <a:ext uri="{FF2B5EF4-FFF2-40B4-BE49-F238E27FC236}">
                <a16:creationId xmlns:a16="http://schemas.microsoft.com/office/drawing/2014/main" id="{1A0A38AA-568E-4995-8BB0-10D275DC55D7}"/>
              </a:ext>
            </a:extLst>
          </p:cNvPr>
          <p:cNvSpPr txBox="1"/>
          <p:nvPr/>
        </p:nvSpPr>
        <p:spPr>
          <a:xfrm>
            <a:off x="125894" y="3022247"/>
            <a:ext cx="128546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La papaïne</a:t>
            </a:r>
            <a:endParaRPr lang="en-GB" dirty="0"/>
          </a:p>
        </p:txBody>
      </p:sp>
      <p:pic>
        <p:nvPicPr>
          <p:cNvPr id="13" name="Picture 12">
            <a:extLst>
              <a:ext uri="{FF2B5EF4-FFF2-40B4-BE49-F238E27FC236}">
                <a16:creationId xmlns:a16="http://schemas.microsoft.com/office/drawing/2014/main" id="{C06A6C7E-C4BD-4AA6-98F2-51DB5A2893F7}"/>
              </a:ext>
            </a:extLst>
          </p:cNvPr>
          <p:cNvPicPr>
            <a:picLocks noChangeAspect="1"/>
          </p:cNvPicPr>
          <p:nvPr/>
        </p:nvPicPr>
        <p:blipFill>
          <a:blip r:embed="rId2"/>
          <a:stretch>
            <a:fillRect/>
          </a:stretch>
        </p:blipFill>
        <p:spPr>
          <a:xfrm>
            <a:off x="8259862" y="1200359"/>
            <a:ext cx="3614085" cy="5108714"/>
          </a:xfrm>
          <a:prstGeom prst="rect">
            <a:avLst/>
          </a:prstGeom>
        </p:spPr>
      </p:pic>
      <p:cxnSp>
        <p:nvCxnSpPr>
          <p:cNvPr id="15" name="Straight Arrow Connector 14">
            <a:extLst>
              <a:ext uri="{FF2B5EF4-FFF2-40B4-BE49-F238E27FC236}">
                <a16:creationId xmlns:a16="http://schemas.microsoft.com/office/drawing/2014/main" id="{C8A428FD-0CD2-4E21-BA07-6A0FF0B94574}"/>
              </a:ext>
            </a:extLst>
          </p:cNvPr>
          <p:cNvCxnSpPr/>
          <p:nvPr/>
        </p:nvCxnSpPr>
        <p:spPr>
          <a:xfrm>
            <a:off x="1603513" y="3206913"/>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B368BC-8209-4E12-A3A2-8A3658D74119}"/>
              </a:ext>
            </a:extLst>
          </p:cNvPr>
          <p:cNvSpPr txBox="1"/>
          <p:nvPr/>
        </p:nvSpPr>
        <p:spPr>
          <a:xfrm>
            <a:off x="3359428" y="3040654"/>
            <a:ext cx="1842052" cy="369332"/>
          </a:xfrm>
          <a:prstGeom prst="rect">
            <a:avLst/>
          </a:prstGeom>
          <a:noFill/>
        </p:spPr>
        <p:txBody>
          <a:bodyPr wrap="square">
            <a:spAutoFit/>
          </a:bodyPr>
          <a:lstStyle/>
          <a:p>
            <a:r>
              <a:rPr lang="fr-FR" sz="1800" i="1" dirty="0" err="1">
                <a:effectLst/>
                <a:latin typeface="Times New Roman" panose="02020603050405020304" pitchFamily="18" charset="0"/>
                <a:ea typeface="Calibri" panose="020F0502020204030204" pitchFamily="34" charset="0"/>
              </a:rPr>
              <a:t>Carica</a:t>
            </a:r>
            <a:r>
              <a:rPr lang="fr-FR" sz="1800" i="1" dirty="0">
                <a:effectLst/>
                <a:latin typeface="Times New Roman" panose="02020603050405020304" pitchFamily="18" charset="0"/>
                <a:ea typeface="Calibri" panose="020F0502020204030204" pitchFamily="34" charset="0"/>
              </a:rPr>
              <a:t> </a:t>
            </a:r>
            <a:r>
              <a:rPr lang="fr-FR" sz="1800" i="1" dirty="0" err="1">
                <a:effectLst/>
                <a:latin typeface="Times New Roman" panose="02020603050405020304" pitchFamily="18" charset="0"/>
                <a:ea typeface="Calibri" panose="020F0502020204030204" pitchFamily="34" charset="0"/>
              </a:rPr>
              <a:t>papaya</a:t>
            </a:r>
            <a:endParaRPr lang="en-GB" dirty="0"/>
          </a:p>
        </p:txBody>
      </p:sp>
      <p:cxnSp>
        <p:nvCxnSpPr>
          <p:cNvPr id="18" name="Straight Arrow Connector 17">
            <a:extLst>
              <a:ext uri="{FF2B5EF4-FFF2-40B4-BE49-F238E27FC236}">
                <a16:creationId xmlns:a16="http://schemas.microsoft.com/office/drawing/2014/main" id="{7F727FFB-2AA2-4171-883F-5027A2111303}"/>
              </a:ext>
            </a:extLst>
          </p:cNvPr>
          <p:cNvCxnSpPr/>
          <p:nvPr/>
        </p:nvCxnSpPr>
        <p:spPr>
          <a:xfrm>
            <a:off x="5135215" y="3225320"/>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7C9C92-34A5-4341-ACDF-2761A919A193}"/>
              </a:ext>
            </a:extLst>
          </p:cNvPr>
          <p:cNvSpPr txBox="1"/>
          <p:nvPr/>
        </p:nvSpPr>
        <p:spPr>
          <a:xfrm>
            <a:off x="125894" y="4535195"/>
            <a:ext cx="1563757"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La bromélaïne</a:t>
            </a:r>
            <a:endParaRPr lang="en-GB" dirty="0"/>
          </a:p>
        </p:txBody>
      </p:sp>
      <p:cxnSp>
        <p:nvCxnSpPr>
          <p:cNvPr id="21" name="Straight Arrow Connector 20">
            <a:extLst>
              <a:ext uri="{FF2B5EF4-FFF2-40B4-BE49-F238E27FC236}">
                <a16:creationId xmlns:a16="http://schemas.microsoft.com/office/drawing/2014/main" id="{69E8D05E-EB3D-43D9-8C54-63125E3FD34B}"/>
              </a:ext>
            </a:extLst>
          </p:cNvPr>
          <p:cNvCxnSpPr/>
          <p:nvPr/>
        </p:nvCxnSpPr>
        <p:spPr>
          <a:xfrm>
            <a:off x="1636645" y="4750788"/>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07EEA6-CFE7-4FC1-8C4C-00281ACBACB0}"/>
              </a:ext>
            </a:extLst>
          </p:cNvPr>
          <p:cNvCxnSpPr/>
          <p:nvPr/>
        </p:nvCxnSpPr>
        <p:spPr>
          <a:xfrm>
            <a:off x="5168347" y="4769195"/>
            <a:ext cx="156375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FA95133-6D32-4C7C-BE33-7A219A145D07}"/>
              </a:ext>
            </a:extLst>
          </p:cNvPr>
          <p:cNvSpPr txBox="1"/>
          <p:nvPr/>
        </p:nvSpPr>
        <p:spPr>
          <a:xfrm>
            <a:off x="3238720" y="4535195"/>
            <a:ext cx="1961322" cy="369332"/>
          </a:xfrm>
          <a:prstGeom prst="rect">
            <a:avLst/>
          </a:prstGeom>
          <a:noFill/>
        </p:spPr>
        <p:txBody>
          <a:bodyPr wrap="square">
            <a:spAutoFit/>
          </a:bodyPr>
          <a:lstStyle/>
          <a:p>
            <a:r>
              <a:rPr lang="en-GB" i="1" dirty="0">
                <a:latin typeface="Times New Roman" panose="02020603050405020304" pitchFamily="18" charset="0"/>
              </a:rPr>
              <a:t>Ananas comosus</a:t>
            </a:r>
          </a:p>
        </p:txBody>
      </p:sp>
      <p:pic>
        <p:nvPicPr>
          <p:cNvPr id="3076" name="Picture 4">
            <a:extLst>
              <a:ext uri="{FF2B5EF4-FFF2-40B4-BE49-F238E27FC236}">
                <a16:creationId xmlns:a16="http://schemas.microsoft.com/office/drawing/2014/main" id="{5996FC54-3C62-4C79-B537-6A6B9072B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971" y="1199608"/>
            <a:ext cx="3853866" cy="510871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0D8400B9-4DC3-4D58-ACDF-332E1AF86B7A}"/>
              </a:ext>
            </a:extLst>
          </p:cNvPr>
          <p:cNvGrpSpPr/>
          <p:nvPr/>
        </p:nvGrpSpPr>
        <p:grpSpPr>
          <a:xfrm>
            <a:off x="715618" y="5077041"/>
            <a:ext cx="6848133" cy="1071990"/>
            <a:chOff x="106017" y="5262569"/>
            <a:chExt cx="6848133" cy="1071990"/>
          </a:xfrm>
        </p:grpSpPr>
        <p:pic>
          <p:nvPicPr>
            <p:cNvPr id="26" name="Picture 25">
              <a:extLst>
                <a:ext uri="{FF2B5EF4-FFF2-40B4-BE49-F238E27FC236}">
                  <a16:creationId xmlns:a16="http://schemas.microsoft.com/office/drawing/2014/main" id="{F11B9EA5-33CB-4F06-902E-B108998886ED}"/>
                </a:ext>
              </a:extLst>
            </p:cNvPr>
            <p:cNvPicPr>
              <a:picLocks noChangeAspect="1"/>
            </p:cNvPicPr>
            <p:nvPr/>
          </p:nvPicPr>
          <p:blipFill>
            <a:blip r:embed="rId4"/>
            <a:stretch>
              <a:fillRect/>
            </a:stretch>
          </p:blipFill>
          <p:spPr>
            <a:xfrm>
              <a:off x="106017" y="5262569"/>
              <a:ext cx="1056933" cy="928689"/>
            </a:xfrm>
            <a:prstGeom prst="rect">
              <a:avLst/>
            </a:prstGeom>
          </p:spPr>
        </p:pic>
        <p:sp>
          <p:nvSpPr>
            <p:cNvPr id="29" name="Rectangle: Rounded Corners 28">
              <a:extLst>
                <a:ext uri="{FF2B5EF4-FFF2-40B4-BE49-F238E27FC236}">
                  <a16:creationId xmlns:a16="http://schemas.microsoft.com/office/drawing/2014/main" id="{31E13C0E-7DB7-4795-A73C-8B68162B4EF1}"/>
                </a:ext>
              </a:extLst>
            </p:cNvPr>
            <p:cNvSpPr/>
            <p:nvPr/>
          </p:nvSpPr>
          <p:spPr>
            <a:xfrm>
              <a:off x="1162950" y="5304018"/>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L’extraction des protéases des plantes consomme beaucoup de temps</a:t>
              </a:r>
              <a:endParaRPr lang="en-GB" sz="2000" dirty="0"/>
            </a:p>
          </p:txBody>
        </p:sp>
      </p:grpSp>
      <p:sp>
        <p:nvSpPr>
          <p:cNvPr id="31" name="Rectangle: Rounded Corners 30">
            <a:extLst>
              <a:ext uri="{FF2B5EF4-FFF2-40B4-BE49-F238E27FC236}">
                <a16:creationId xmlns:a16="http://schemas.microsoft.com/office/drawing/2014/main" id="{C1A57570-43D1-493A-B116-CDB553559B9E}"/>
              </a:ext>
            </a:extLst>
          </p:cNvPr>
          <p:cNvSpPr/>
          <p:nvPr/>
        </p:nvSpPr>
        <p:spPr>
          <a:xfrm>
            <a:off x="4800600" y="61508"/>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125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76"/>
                                        </p:tgtEl>
                                        <p:attrNameLst>
                                          <p:attrName>style.visibility</p:attrName>
                                        </p:attrNameLst>
                                      </p:cBhvr>
                                      <p:to>
                                        <p:strVal val="visible"/>
                                      </p:to>
                                    </p:set>
                                    <p:animEffect transition="in" filter="wipe(left)">
                                      <p:cBhvr>
                                        <p:cTn id="57" dur="500"/>
                                        <p:tgtEl>
                                          <p:spTgt spid="307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1" grpId="0"/>
      <p:bldP spid="17" grpId="0"/>
      <p:bldP spid="20" grpId="0"/>
      <p:bldP spid="24" grpId="0"/>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A6A19D0-8960-4670-BA84-2464088F3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308" y="1880080"/>
            <a:ext cx="4910396" cy="2956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A1630E7-682D-44CE-ABEC-B3AC55AB7B2B}"/>
              </a:ext>
            </a:extLst>
          </p:cNvPr>
          <p:cNvSpPr/>
          <p:nvPr/>
        </p:nvSpPr>
        <p:spPr>
          <a:xfrm>
            <a:off x="125894" y="2131871"/>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effectLst/>
                <a:latin typeface="Times New Roman" panose="02020603050405020304" pitchFamily="18" charset="0"/>
                <a:ea typeface="Calibri" panose="020F0502020204030204" pitchFamily="34" charset="0"/>
                <a:cs typeface="Arial" panose="020B0604020202020204" pitchFamily="34" charset="0"/>
              </a:rPr>
              <a:t>La meilleure </a:t>
            </a:r>
            <a:r>
              <a:rPr lang="fr-FR" sz="2000" b="1" dirty="0">
                <a:effectLst/>
                <a:latin typeface="Times New Roman" panose="02020603050405020304" pitchFamily="18" charset="0"/>
                <a:ea typeface="Calibri" panose="020F0502020204030204" pitchFamily="34" charset="0"/>
                <a:cs typeface="Arial" panose="020B0604020202020204" pitchFamily="34" charset="0"/>
              </a:rPr>
              <a:t>source animale</a:t>
            </a:r>
            <a:r>
              <a:rPr lang="fr-FR" sz="2000" dirty="0">
                <a:effectLst/>
                <a:latin typeface="Times New Roman" panose="02020603050405020304" pitchFamily="18" charset="0"/>
                <a:ea typeface="Calibri" panose="020F0502020204030204" pitchFamily="34" charset="0"/>
                <a:cs typeface="Arial" panose="020B0604020202020204" pitchFamily="34" charset="0"/>
              </a:rPr>
              <a:t> des protéases est </a:t>
            </a:r>
            <a:r>
              <a:rPr lang="fr-FR" sz="2000" b="1" dirty="0">
                <a:effectLst/>
                <a:latin typeface="Times New Roman" panose="02020603050405020304" pitchFamily="18" charset="0"/>
                <a:ea typeface="Calibri" panose="020F0502020204030204" pitchFamily="34" charset="0"/>
                <a:cs typeface="Arial" panose="020B0604020202020204" pitchFamily="34" charset="0"/>
              </a:rPr>
              <a:t>le quatrième estomac des veaux non-quittés</a:t>
            </a:r>
            <a:endParaRPr lang="en-GB" sz="2000" dirty="0"/>
          </a:p>
        </p:txBody>
      </p:sp>
      <p:sp>
        <p:nvSpPr>
          <p:cNvPr id="7" name="Rectangle: Rounded Corners 6">
            <a:extLst>
              <a:ext uri="{FF2B5EF4-FFF2-40B4-BE49-F238E27FC236}">
                <a16:creationId xmlns:a16="http://schemas.microsoft.com/office/drawing/2014/main" id="{F521C4EB-56C3-4A0B-89A3-B61C0BD23DC6}"/>
              </a:ext>
            </a:extLst>
          </p:cNvPr>
          <p:cNvSpPr/>
          <p:nvPr/>
        </p:nvSpPr>
        <p:spPr>
          <a:xfrm>
            <a:off x="125894" y="3610065"/>
            <a:ext cx="5791200"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effectLst/>
                <a:latin typeface="Times New Roman" panose="02020603050405020304" pitchFamily="18" charset="0"/>
                <a:ea typeface="Calibri" panose="020F0502020204030204" pitchFamily="34" charset="0"/>
              </a:rPr>
              <a:t>Principale protéases d’origine </a:t>
            </a:r>
            <a:r>
              <a:rPr lang="fr-FR" sz="2000" b="1" dirty="0">
                <a:latin typeface="Times New Roman" panose="02020603050405020304" pitchFamily="18" charset="0"/>
                <a:ea typeface="Calibri" panose="020F0502020204030204" pitchFamily="34" charset="0"/>
              </a:rPr>
              <a:t>anim</a:t>
            </a:r>
            <a:r>
              <a:rPr lang="fr-FR" sz="2000" b="1" dirty="0">
                <a:effectLst/>
                <a:latin typeface="Times New Roman" panose="02020603050405020304" pitchFamily="18" charset="0"/>
                <a:ea typeface="Calibri" panose="020F0502020204030204" pitchFamily="34" charset="0"/>
              </a:rPr>
              <a:t>ale: </a:t>
            </a:r>
          </a:p>
          <a:p>
            <a:r>
              <a:rPr lang="fr-FR" sz="2000" dirty="0">
                <a:effectLst/>
                <a:latin typeface="Times New Roman" panose="02020603050405020304" pitchFamily="18" charset="0"/>
                <a:ea typeface="Calibri" panose="020F0502020204030204" pitchFamily="34" charset="0"/>
              </a:rPr>
              <a:t>La </a:t>
            </a:r>
            <a:r>
              <a:rPr lang="fr-FR" sz="2000" dirty="0">
                <a:effectLst/>
                <a:latin typeface="Times New Roman" panose="02020603050405020304" pitchFamily="18" charset="0"/>
                <a:ea typeface="Calibri" panose="020F0502020204030204" pitchFamily="34" charset="0"/>
                <a:cs typeface="Arial" panose="020B0604020202020204" pitchFamily="34" charset="0"/>
              </a:rPr>
              <a:t>Pepsine</a:t>
            </a:r>
            <a:r>
              <a:rPr lang="fr-FR" sz="2000" dirty="0">
                <a:effectLst/>
                <a:latin typeface="Times New Roman" panose="02020603050405020304" pitchFamily="18" charset="0"/>
                <a:ea typeface="Calibri" panose="020F0502020204030204" pitchFamily="34" charset="0"/>
              </a:rPr>
              <a:t>, </a:t>
            </a:r>
            <a:r>
              <a:rPr lang="fr-FR" sz="2000" dirty="0">
                <a:latin typeface="Times New Roman" panose="02020603050405020304" pitchFamily="18" charset="0"/>
                <a:ea typeface="Calibri" panose="020F0502020204030204" pitchFamily="34" charset="0"/>
                <a:cs typeface="Arial" panose="020B0604020202020204" pitchFamily="34" charset="0"/>
              </a:rPr>
              <a:t>l</a:t>
            </a:r>
            <a:r>
              <a:rPr lang="fr-FR" sz="2000" dirty="0">
                <a:effectLst/>
                <a:latin typeface="Times New Roman" panose="02020603050405020304" pitchFamily="18" charset="0"/>
                <a:ea typeface="Calibri" panose="020F0502020204030204" pitchFamily="34" charset="0"/>
                <a:cs typeface="Arial" panose="020B0604020202020204" pitchFamily="34" charset="0"/>
              </a:rPr>
              <a:t>a chymosine (</a:t>
            </a:r>
            <a:r>
              <a:rPr lang="fr-FR" sz="2000" dirty="0" err="1">
                <a:effectLst/>
                <a:latin typeface="Times New Roman" panose="02020603050405020304" pitchFamily="18" charset="0"/>
                <a:ea typeface="Calibri" panose="020F0502020204030204" pitchFamily="34" charset="0"/>
                <a:cs typeface="Arial" panose="020B0604020202020204" pitchFamily="34" charset="0"/>
              </a:rPr>
              <a:t>rennine</a:t>
            </a:r>
            <a:r>
              <a:rPr lang="fr-FR" sz="2000" dirty="0">
                <a:effectLst/>
                <a:latin typeface="Times New Roman" panose="02020603050405020304" pitchFamily="18" charset="0"/>
                <a:ea typeface="Calibri" panose="020F0502020204030204" pitchFamily="34" charset="0"/>
                <a:cs typeface="Arial" panose="020B0604020202020204" pitchFamily="34" charset="0"/>
              </a:rPr>
              <a:t>)</a:t>
            </a:r>
            <a:r>
              <a:rPr lang="fr-FR" sz="2000" dirty="0">
                <a:effectLst/>
                <a:latin typeface="Times New Roman" panose="02020603050405020304" pitchFamily="18" charset="0"/>
                <a:ea typeface="Calibri" panose="020F0502020204030204" pitchFamily="34" charset="0"/>
              </a:rPr>
              <a:t>, la </a:t>
            </a:r>
            <a:r>
              <a:rPr lang="fr-FR" sz="2000" dirty="0">
                <a:effectLst/>
                <a:latin typeface="Times New Roman" panose="02020603050405020304" pitchFamily="18" charset="0"/>
                <a:ea typeface="Calibri" panose="020F0502020204030204" pitchFamily="34" charset="0"/>
                <a:cs typeface="Arial" panose="020B0604020202020204" pitchFamily="34" charset="0"/>
              </a:rPr>
              <a:t>présure, la</a:t>
            </a:r>
            <a:r>
              <a:rPr lang="fr-FR" sz="2000" dirty="0">
                <a:effectLst/>
                <a:latin typeface="Times New Roman" panose="02020603050405020304" pitchFamily="18" charset="0"/>
                <a:ea typeface="Calibri" panose="020F0502020204030204" pitchFamily="34" charset="0"/>
              </a:rPr>
              <a:t> </a:t>
            </a:r>
            <a:r>
              <a:rPr lang="fr-FR" sz="2000" dirty="0">
                <a:effectLst/>
                <a:latin typeface="Times New Roman" panose="02020603050405020304" pitchFamily="18" charset="0"/>
                <a:ea typeface="Calibri" panose="020F0502020204030204" pitchFamily="34" charset="0"/>
                <a:cs typeface="Arial" panose="020B0604020202020204" pitchFamily="34" charset="0"/>
              </a:rPr>
              <a:t>pancréatine, la trypsine, la chymotrypsine et</a:t>
            </a:r>
            <a:endParaRPr lang="en-GB" sz="2000" dirty="0"/>
          </a:p>
        </p:txBody>
      </p:sp>
      <p:grpSp>
        <p:nvGrpSpPr>
          <p:cNvPr id="3" name="Group 2">
            <a:extLst>
              <a:ext uri="{FF2B5EF4-FFF2-40B4-BE49-F238E27FC236}">
                <a16:creationId xmlns:a16="http://schemas.microsoft.com/office/drawing/2014/main" id="{FAA69D75-7DEB-4A16-B177-125B60FE6CEF}"/>
              </a:ext>
            </a:extLst>
          </p:cNvPr>
          <p:cNvGrpSpPr/>
          <p:nvPr/>
        </p:nvGrpSpPr>
        <p:grpSpPr>
          <a:xfrm>
            <a:off x="1308577" y="5354138"/>
            <a:ext cx="8749822" cy="1030541"/>
            <a:chOff x="1308577" y="5354138"/>
            <a:chExt cx="8749822" cy="1030541"/>
          </a:xfrm>
        </p:grpSpPr>
        <p:sp>
          <p:nvSpPr>
            <p:cNvPr id="8" name="Rectangle: Rounded Corners 7">
              <a:extLst>
                <a:ext uri="{FF2B5EF4-FFF2-40B4-BE49-F238E27FC236}">
                  <a16:creationId xmlns:a16="http://schemas.microsoft.com/office/drawing/2014/main" id="{37010ED7-7B26-48A1-9050-9536489A91EB}"/>
                </a:ext>
              </a:extLst>
            </p:cNvPr>
            <p:cNvSpPr/>
            <p:nvPr/>
          </p:nvSpPr>
          <p:spPr>
            <a:xfrm>
              <a:off x="2365510" y="5354138"/>
              <a:ext cx="7692889" cy="1030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effectLst/>
                  <a:latin typeface="Times New Roman" panose="02020603050405020304" pitchFamily="18" charset="0"/>
                  <a:ea typeface="Calibri" panose="020F0502020204030204" pitchFamily="34" charset="0"/>
                </a:rPr>
                <a:t>De grandes quantités sont produites chaque année, mais elle ne </a:t>
              </a:r>
              <a:r>
                <a:rPr lang="fr-FR" sz="2000" dirty="0">
                  <a:effectLst/>
                  <a:latin typeface="Times New Roman" panose="02020603050405020304" pitchFamily="18" charset="0"/>
                  <a:ea typeface="Calibri" panose="020F0502020204030204" pitchFamily="34" charset="0"/>
                  <a:cs typeface="Arial" panose="020B0604020202020204" pitchFamily="34" charset="0"/>
                </a:rPr>
                <a:t>répondent pas à la demande industrielle mondiale.</a:t>
              </a:r>
              <a:endParaRPr lang="en-GB" sz="2000" dirty="0"/>
            </a:p>
          </p:txBody>
        </p:sp>
        <p:pic>
          <p:nvPicPr>
            <p:cNvPr id="9" name="Picture 8">
              <a:extLst>
                <a:ext uri="{FF2B5EF4-FFF2-40B4-BE49-F238E27FC236}">
                  <a16:creationId xmlns:a16="http://schemas.microsoft.com/office/drawing/2014/main" id="{10B36B33-2BE3-4675-A3B4-6C5886D4137D}"/>
                </a:ext>
              </a:extLst>
            </p:cNvPr>
            <p:cNvPicPr>
              <a:picLocks noChangeAspect="1"/>
            </p:cNvPicPr>
            <p:nvPr/>
          </p:nvPicPr>
          <p:blipFill>
            <a:blip r:embed="rId3"/>
            <a:stretch>
              <a:fillRect/>
            </a:stretch>
          </p:blipFill>
          <p:spPr>
            <a:xfrm>
              <a:off x="1308577" y="5380642"/>
              <a:ext cx="1056933" cy="928689"/>
            </a:xfrm>
            <a:prstGeom prst="rect">
              <a:avLst/>
            </a:prstGeom>
          </p:spPr>
        </p:pic>
      </p:grpSp>
      <p:sp>
        <p:nvSpPr>
          <p:cNvPr id="11" name="Rectangle: Rounded Corners 10">
            <a:extLst>
              <a:ext uri="{FF2B5EF4-FFF2-40B4-BE49-F238E27FC236}">
                <a16:creationId xmlns:a16="http://schemas.microsoft.com/office/drawing/2014/main" id="{C698B22D-9BDA-465A-9308-212DD6E5B820}"/>
              </a:ext>
            </a:extLst>
          </p:cNvPr>
          <p:cNvSpPr/>
          <p:nvPr/>
        </p:nvSpPr>
        <p:spPr>
          <a:xfrm>
            <a:off x="130457" y="784267"/>
            <a:ext cx="268562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animales</a:t>
            </a:r>
          </a:p>
        </p:txBody>
      </p:sp>
      <p:sp>
        <p:nvSpPr>
          <p:cNvPr id="12" name="Rectangle: Rounded Corners 11">
            <a:extLst>
              <a:ext uri="{FF2B5EF4-FFF2-40B4-BE49-F238E27FC236}">
                <a16:creationId xmlns:a16="http://schemas.microsoft.com/office/drawing/2014/main" id="{7448AF37-7B3F-46FE-AC2E-039ED4E54F64}"/>
              </a:ext>
            </a:extLst>
          </p:cNvPr>
          <p:cNvSpPr/>
          <p:nvPr/>
        </p:nvSpPr>
        <p:spPr>
          <a:xfrm>
            <a:off x="4800600" y="-18005"/>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Tree>
    <p:extLst>
      <p:ext uri="{BB962C8B-B14F-4D97-AF65-F5344CB8AC3E}">
        <p14:creationId xmlns:p14="http://schemas.microsoft.com/office/powerpoint/2010/main" val="4168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68DC49-C126-49F6-9787-62863BE628C7}"/>
              </a:ext>
            </a:extLst>
          </p:cNvPr>
          <p:cNvSpPr/>
          <p:nvPr/>
        </p:nvSpPr>
        <p:spPr>
          <a:xfrm>
            <a:off x="4800600" y="114517"/>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5" name="TextBox 4">
            <a:extLst>
              <a:ext uri="{FF2B5EF4-FFF2-40B4-BE49-F238E27FC236}">
                <a16:creationId xmlns:a16="http://schemas.microsoft.com/office/drawing/2014/main" id="{4CBDD6A7-8FC1-46AB-9057-2A1367659A39}"/>
              </a:ext>
            </a:extLst>
          </p:cNvPr>
          <p:cNvSpPr txBox="1"/>
          <p:nvPr/>
        </p:nvSpPr>
        <p:spPr>
          <a:xfrm>
            <a:off x="596348" y="2207009"/>
            <a:ext cx="177579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Genre </a:t>
            </a:r>
            <a:r>
              <a:rPr lang="fr-FR" sz="1800" i="1" dirty="0">
                <a:effectLst/>
                <a:latin typeface="Times New Roman" panose="02020603050405020304" pitchFamily="18" charset="0"/>
                <a:ea typeface="Calibri" panose="020F0502020204030204" pitchFamily="34" charset="0"/>
              </a:rPr>
              <a:t>Bacillus </a:t>
            </a:r>
            <a:endParaRPr lang="en-GB" dirty="0"/>
          </a:p>
        </p:txBody>
      </p:sp>
      <p:sp>
        <p:nvSpPr>
          <p:cNvPr id="6" name="Rectangle: Rounded Corners 5">
            <a:extLst>
              <a:ext uri="{FF2B5EF4-FFF2-40B4-BE49-F238E27FC236}">
                <a16:creationId xmlns:a16="http://schemas.microsoft.com/office/drawing/2014/main" id="{990BF4C8-E43D-48F2-BC79-629DCB0AFC9B}"/>
              </a:ext>
            </a:extLst>
          </p:cNvPr>
          <p:cNvSpPr/>
          <p:nvPr/>
        </p:nvSpPr>
        <p:spPr>
          <a:xfrm>
            <a:off x="143709" y="970488"/>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sp>
        <p:nvSpPr>
          <p:cNvPr id="7" name="TextBox 6">
            <a:extLst>
              <a:ext uri="{FF2B5EF4-FFF2-40B4-BE49-F238E27FC236}">
                <a16:creationId xmlns:a16="http://schemas.microsoft.com/office/drawing/2014/main" id="{B670E9F1-861D-4393-B2F7-5244EA313B3C}"/>
              </a:ext>
            </a:extLst>
          </p:cNvPr>
          <p:cNvSpPr txBox="1"/>
          <p:nvPr/>
        </p:nvSpPr>
        <p:spPr>
          <a:xfrm>
            <a:off x="143709" y="1768085"/>
            <a:ext cx="1910378"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Les Bactéries</a:t>
            </a:r>
            <a:endParaRPr lang="en-GB" dirty="0"/>
          </a:p>
        </p:txBody>
      </p:sp>
      <p:sp>
        <p:nvSpPr>
          <p:cNvPr id="9" name="TextBox 8">
            <a:extLst>
              <a:ext uri="{FF2B5EF4-FFF2-40B4-BE49-F238E27FC236}">
                <a16:creationId xmlns:a16="http://schemas.microsoft.com/office/drawing/2014/main" id="{5FF97C69-8819-42DE-BED3-2F1D8F42F966}"/>
              </a:ext>
            </a:extLst>
          </p:cNvPr>
          <p:cNvSpPr txBox="1"/>
          <p:nvPr/>
        </p:nvSpPr>
        <p:spPr>
          <a:xfrm>
            <a:off x="596348" y="2576341"/>
            <a:ext cx="2305878" cy="369332"/>
          </a:xfrm>
          <a:prstGeom prst="rect">
            <a:avLst/>
          </a:prstGeom>
          <a:noFill/>
        </p:spPr>
        <p:txBody>
          <a:bodyPr wrap="square">
            <a:spAutoFit/>
          </a:bodyPr>
          <a:lstStyle/>
          <a:p>
            <a:r>
              <a:rPr lang="fr-FR" sz="1800" i="1" dirty="0">
                <a:effectLst/>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Genre</a:t>
            </a:r>
            <a:r>
              <a:rPr lang="fr-FR" sz="1800" i="1" dirty="0">
                <a:effectLst/>
                <a:latin typeface="Times New Roman" panose="02020603050405020304" pitchFamily="18" charset="0"/>
                <a:ea typeface="Calibri" panose="020F0502020204030204" pitchFamily="34" charset="0"/>
              </a:rPr>
              <a:t> Pseudomonas</a:t>
            </a:r>
            <a:endParaRPr lang="en-GB" dirty="0"/>
          </a:p>
        </p:txBody>
      </p:sp>
      <p:sp>
        <p:nvSpPr>
          <p:cNvPr id="11" name="TextBox 10">
            <a:extLst>
              <a:ext uri="{FF2B5EF4-FFF2-40B4-BE49-F238E27FC236}">
                <a16:creationId xmlns:a16="http://schemas.microsoft.com/office/drawing/2014/main" id="{CFCCF800-157C-4BBD-A0E5-EC9DD4ACA743}"/>
              </a:ext>
            </a:extLst>
          </p:cNvPr>
          <p:cNvSpPr txBox="1"/>
          <p:nvPr/>
        </p:nvSpPr>
        <p:spPr>
          <a:xfrm>
            <a:off x="596348" y="3979531"/>
            <a:ext cx="228600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Le genre </a:t>
            </a:r>
            <a:r>
              <a:rPr lang="fr-FR" sz="1800" i="1" dirty="0">
                <a:effectLst/>
                <a:latin typeface="Times New Roman" panose="02020603050405020304" pitchFamily="18" charset="0"/>
                <a:ea typeface="Calibri" panose="020F0502020204030204" pitchFamily="34" charset="0"/>
              </a:rPr>
              <a:t>Aspergillus</a:t>
            </a:r>
            <a:endParaRPr lang="en-GB" dirty="0"/>
          </a:p>
        </p:txBody>
      </p:sp>
      <p:sp>
        <p:nvSpPr>
          <p:cNvPr id="12" name="TextBox 11">
            <a:extLst>
              <a:ext uri="{FF2B5EF4-FFF2-40B4-BE49-F238E27FC236}">
                <a16:creationId xmlns:a16="http://schemas.microsoft.com/office/drawing/2014/main" id="{91A4F73B-111E-45A1-97AA-5EE020A00D03}"/>
              </a:ext>
            </a:extLst>
          </p:cNvPr>
          <p:cNvSpPr txBox="1"/>
          <p:nvPr/>
        </p:nvSpPr>
        <p:spPr>
          <a:xfrm>
            <a:off x="26504" y="3355941"/>
            <a:ext cx="7476291"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Les Champignon présente une meilleur source des protéases que les bactéries </a:t>
            </a:r>
            <a:endParaRPr lang="en-GB" dirty="0"/>
          </a:p>
        </p:txBody>
      </p:sp>
    </p:spTree>
    <p:extLst>
      <p:ext uri="{BB962C8B-B14F-4D97-AF65-F5344CB8AC3E}">
        <p14:creationId xmlns:p14="http://schemas.microsoft.com/office/powerpoint/2010/main" val="41599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86F7F74-4B40-4F23-8154-519C98FD3A32}"/>
              </a:ext>
            </a:extLst>
          </p:cNvPr>
          <p:cNvSpPr/>
          <p:nvPr/>
        </p:nvSpPr>
        <p:spPr>
          <a:xfrm>
            <a:off x="4800600" y="21752"/>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3" name="Rectangle: Rounded Corners 2">
            <a:extLst>
              <a:ext uri="{FF2B5EF4-FFF2-40B4-BE49-F238E27FC236}">
                <a16:creationId xmlns:a16="http://schemas.microsoft.com/office/drawing/2014/main" id="{EB72BE56-57B8-4550-84AC-CDD1387EA6D6}"/>
              </a:ext>
            </a:extLst>
          </p:cNvPr>
          <p:cNvSpPr/>
          <p:nvPr/>
        </p:nvSpPr>
        <p:spPr>
          <a:xfrm>
            <a:off x="130457" y="625932"/>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graphicFrame>
        <p:nvGraphicFramePr>
          <p:cNvPr id="2" name="Table 1">
            <a:extLst>
              <a:ext uri="{FF2B5EF4-FFF2-40B4-BE49-F238E27FC236}">
                <a16:creationId xmlns:a16="http://schemas.microsoft.com/office/drawing/2014/main" id="{88FC2D70-A2B0-4AE8-B9BE-73E2DE3CA3E1}"/>
              </a:ext>
            </a:extLst>
          </p:cNvPr>
          <p:cNvGraphicFramePr>
            <a:graphicFrameLocks noGrp="1"/>
          </p:cNvGraphicFramePr>
          <p:nvPr>
            <p:extLst>
              <p:ext uri="{D42A27DB-BD31-4B8C-83A1-F6EECF244321}">
                <p14:modId xmlns:p14="http://schemas.microsoft.com/office/powerpoint/2010/main" val="1081151707"/>
              </p:ext>
            </p:extLst>
          </p:nvPr>
        </p:nvGraphicFramePr>
        <p:xfrm>
          <a:off x="130457" y="1466614"/>
          <a:ext cx="11876014" cy="5046689"/>
        </p:xfrm>
        <a:graphic>
          <a:graphicData uri="http://schemas.openxmlformats.org/drawingml/2006/table">
            <a:tbl>
              <a:tblPr firstRow="1" firstCol="1" bandRow="1">
                <a:tableStyleId>{5C22544A-7EE6-4342-B048-85BDC9FD1C3A}</a:tableStyleId>
              </a:tblPr>
              <a:tblGrid>
                <a:gridCol w="1196173">
                  <a:extLst>
                    <a:ext uri="{9D8B030D-6E8A-4147-A177-3AD203B41FA5}">
                      <a16:colId xmlns:a16="http://schemas.microsoft.com/office/drawing/2014/main" val="4213469993"/>
                    </a:ext>
                  </a:extLst>
                </a:gridCol>
                <a:gridCol w="1555935">
                  <a:extLst>
                    <a:ext uri="{9D8B030D-6E8A-4147-A177-3AD203B41FA5}">
                      <a16:colId xmlns:a16="http://schemas.microsoft.com/office/drawing/2014/main" val="3876417992"/>
                    </a:ext>
                  </a:extLst>
                </a:gridCol>
                <a:gridCol w="2181945">
                  <a:extLst>
                    <a:ext uri="{9D8B030D-6E8A-4147-A177-3AD203B41FA5}">
                      <a16:colId xmlns:a16="http://schemas.microsoft.com/office/drawing/2014/main" val="3128925065"/>
                    </a:ext>
                  </a:extLst>
                </a:gridCol>
                <a:gridCol w="1868940">
                  <a:extLst>
                    <a:ext uri="{9D8B030D-6E8A-4147-A177-3AD203B41FA5}">
                      <a16:colId xmlns:a16="http://schemas.microsoft.com/office/drawing/2014/main" val="2059088493"/>
                    </a:ext>
                  </a:extLst>
                </a:gridCol>
                <a:gridCol w="5073021">
                  <a:extLst>
                    <a:ext uri="{9D8B030D-6E8A-4147-A177-3AD203B41FA5}">
                      <a16:colId xmlns:a16="http://schemas.microsoft.com/office/drawing/2014/main" val="3060635296"/>
                    </a:ext>
                  </a:extLst>
                </a:gridCol>
              </a:tblGrid>
              <a:tr h="341832">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Types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pH</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Application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Classification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Sources</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110608331"/>
                  </a:ext>
                </a:extLst>
              </a:tr>
              <a:tr h="1042663">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Alcaline</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9-11</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Industrie des détergents et du cuir</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Sérine protéases, Subtilisine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Principalement produit par des espèces bactériennes, telles que </a:t>
                      </a:r>
                      <a:r>
                        <a:rPr lang="fr-FR" sz="1800" i="1" dirty="0">
                          <a:effectLst/>
                          <a:latin typeface="Times New Roman" panose="02020603050405020304" pitchFamily="18" charset="0"/>
                          <a:cs typeface="Times New Roman" panose="02020603050405020304" pitchFamily="18" charset="0"/>
                        </a:rPr>
                        <a:t>A. </a:t>
                      </a:r>
                      <a:r>
                        <a:rPr lang="fr-FR" sz="1800" i="1" dirty="0" err="1">
                          <a:effectLst/>
                          <a:latin typeface="Times New Roman" panose="02020603050405020304" pitchFamily="18" charset="0"/>
                          <a:cs typeface="Times New Roman" panose="02020603050405020304" pitchFamily="18" charset="0"/>
                        </a:rPr>
                        <a:t>salinivibrio</a:t>
                      </a:r>
                      <a:r>
                        <a:rPr lang="fr-FR" sz="1800" i="1" dirty="0">
                          <a:effectLst/>
                          <a:latin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cs typeface="Times New Roman" panose="02020603050405020304" pitchFamily="18" charset="0"/>
                        </a:rPr>
                        <a:t>sp</a:t>
                      </a:r>
                      <a:r>
                        <a:rPr lang="fr-FR" sz="1800" i="1" dirty="0">
                          <a:effectLst/>
                          <a:latin typeface="Times New Roman" panose="02020603050405020304" pitchFamily="18" charset="0"/>
                          <a:cs typeface="Times New Roman" panose="02020603050405020304" pitchFamily="18" charset="0"/>
                        </a:rPr>
                        <a:t>, </a:t>
                      </a:r>
                      <a:r>
                        <a:rPr lang="fr-FR" sz="1800" i="1" dirty="0" err="1">
                          <a:effectLst/>
                          <a:latin typeface="Times New Roman" panose="02020603050405020304" pitchFamily="18" charset="0"/>
                          <a:cs typeface="Times New Roman" panose="02020603050405020304" pitchFamily="18" charset="0"/>
                        </a:rPr>
                        <a:t>Cryptococcus</a:t>
                      </a:r>
                      <a:r>
                        <a:rPr lang="fr-FR" sz="1800" i="1" dirty="0">
                          <a:effectLst/>
                          <a:latin typeface="Times New Roman" panose="02020603050405020304" pitchFamily="18" charset="0"/>
                          <a:cs typeface="Times New Roman" panose="02020603050405020304" pitchFamily="18" charset="0"/>
                        </a:rPr>
                        <a:t> aureus, </a:t>
                      </a:r>
                      <a:r>
                        <a:rPr lang="fr-FR" sz="1800" b="1" i="1" dirty="0">
                          <a:solidFill>
                            <a:srgbClr val="FF0000"/>
                          </a:solidFill>
                          <a:effectLst/>
                          <a:latin typeface="Times New Roman" panose="02020603050405020304" pitchFamily="18" charset="0"/>
                          <a:cs typeface="Times New Roman" panose="02020603050405020304" pitchFamily="18" charset="0"/>
                        </a:rPr>
                        <a:t>Bacillus </a:t>
                      </a:r>
                      <a:r>
                        <a:rPr lang="fr-FR" sz="1800" b="1" i="1" dirty="0" err="1">
                          <a:solidFill>
                            <a:srgbClr val="FF0000"/>
                          </a:solidFill>
                          <a:effectLst/>
                          <a:latin typeface="Times New Roman" panose="02020603050405020304" pitchFamily="18" charset="0"/>
                          <a:cs typeface="Times New Roman" panose="02020603050405020304" pitchFamily="18" charset="0"/>
                        </a:rPr>
                        <a:t>sp</a:t>
                      </a:r>
                      <a:endParaRPr lang="en-GB"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2749218664"/>
                  </a:ext>
                </a:extLst>
              </a:tr>
              <a:tr h="2969947">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Acide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3,8 -5,6</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Aides digestives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just">
                        <a:lnSpc>
                          <a:spcPct val="107000"/>
                        </a:lnSpc>
                        <a:spcAft>
                          <a:spcPts val="800"/>
                        </a:spcAft>
                      </a:pPr>
                      <a:r>
                        <a:rPr lang="fr-FR" sz="1800" dirty="0">
                          <a:effectLst/>
                          <a:latin typeface="Times New Roman" panose="02020603050405020304" pitchFamily="18" charset="0"/>
                          <a:cs typeface="Times New Roman" panose="02020603050405020304" pitchFamily="18" charset="0"/>
                        </a:rPr>
                        <a:t>Protéases aspartiques, Pepsine (A1), </a:t>
                      </a:r>
                      <a:r>
                        <a:rPr lang="fr-FR" sz="1800" dirty="0" err="1">
                          <a:effectLst/>
                          <a:latin typeface="Times New Roman" panose="02020603050405020304" pitchFamily="18" charset="0"/>
                          <a:cs typeface="Times New Roman" panose="02020603050405020304" pitchFamily="18" charset="0"/>
                        </a:rPr>
                        <a:t>Rétropepsine</a:t>
                      </a:r>
                      <a:r>
                        <a:rPr lang="fr-FR" sz="1800" dirty="0">
                          <a:effectLst/>
                          <a:latin typeface="Times New Roman" panose="02020603050405020304" pitchFamily="18" charset="0"/>
                          <a:cs typeface="Times New Roman" panose="02020603050405020304" pitchFamily="18" charset="0"/>
                        </a:rPr>
                        <a:t> (A2)</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just">
                        <a:lnSpc>
                          <a:spcPct val="107000"/>
                        </a:lnSpc>
                        <a:spcAft>
                          <a:spcPts val="800"/>
                        </a:spcAft>
                      </a:pPr>
                      <a:r>
                        <a:rPr lang="fr-FR" sz="1800" dirty="0">
                          <a:effectLst/>
                          <a:latin typeface="Times New Roman" panose="02020603050405020304" pitchFamily="18" charset="0"/>
                          <a:cs typeface="Times New Roman" panose="02020603050405020304" pitchFamily="18" charset="0"/>
                        </a:rPr>
                        <a:t>Principalement produit par des espèces fongiques, telles que </a:t>
                      </a:r>
                      <a:r>
                        <a:rPr lang="fr-FR" sz="1800" b="1" i="1" dirty="0">
                          <a:solidFill>
                            <a:srgbClr val="FF0000"/>
                          </a:solidFill>
                          <a:effectLst/>
                          <a:latin typeface="Times New Roman" panose="02020603050405020304" pitchFamily="18" charset="0"/>
                          <a:cs typeface="Times New Roman" panose="02020603050405020304" pitchFamily="18" charset="0"/>
                        </a:rPr>
                        <a:t>Aspergillus </a:t>
                      </a:r>
                      <a:r>
                        <a:rPr lang="fr-FR" sz="1800" b="1" i="1" dirty="0" err="1">
                          <a:solidFill>
                            <a:srgbClr val="FF0000"/>
                          </a:solidFill>
                          <a:effectLst/>
                          <a:latin typeface="Times New Roman" panose="02020603050405020304" pitchFamily="18" charset="0"/>
                          <a:cs typeface="Times New Roman" panose="02020603050405020304" pitchFamily="18" charset="0"/>
                        </a:rPr>
                        <a:t>niger</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oryzae</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awamori</a:t>
                      </a:r>
                      <a:r>
                        <a:rPr lang="fr-FR" sz="1800" i="1" dirty="0">
                          <a:effectLst/>
                          <a:latin typeface="Times New Roman" panose="02020603050405020304" pitchFamily="18" charset="0"/>
                          <a:cs typeface="Times New Roman" panose="02020603050405020304" pitchFamily="18" charset="0"/>
                        </a:rPr>
                        <a:t>, A. </a:t>
                      </a:r>
                      <a:r>
                        <a:rPr lang="fr-FR" sz="1800" i="1" dirty="0" err="1">
                          <a:effectLst/>
                          <a:latin typeface="Times New Roman" panose="02020603050405020304" pitchFamily="18" charset="0"/>
                          <a:cs typeface="Times New Roman" panose="02020603050405020304" pitchFamily="18" charset="0"/>
                        </a:rPr>
                        <a:t>fumigatus</a:t>
                      </a:r>
                      <a:r>
                        <a:rPr lang="fr-FR" sz="1800" i="1" dirty="0">
                          <a:effectLst/>
                          <a:latin typeface="Times New Roman" panose="02020603050405020304" pitchFamily="18" charset="0"/>
                          <a:cs typeface="Times New Roman" panose="02020603050405020304" pitchFamily="18" charset="0"/>
                        </a:rPr>
                        <a:t> et A. </a:t>
                      </a:r>
                      <a:r>
                        <a:rPr lang="fr-FR" sz="1800" i="1" dirty="0" err="1">
                          <a:effectLst/>
                          <a:latin typeface="Times New Roman" panose="02020603050405020304" pitchFamily="18" charset="0"/>
                          <a:cs typeface="Times New Roman" panose="02020603050405020304" pitchFamily="18" charset="0"/>
                        </a:rPr>
                        <a:t>saitoi</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686509233"/>
                  </a:ext>
                </a:extLst>
              </a:tr>
              <a:tr h="692247">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Neutre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5 - 8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dirty="0">
                          <a:effectLst/>
                          <a:latin typeface="Times New Roman" panose="02020603050405020304" pitchFamily="18" charset="0"/>
                          <a:cs typeface="Times New Roman" panose="02020603050405020304" pitchFamily="18" charset="0"/>
                        </a:rPr>
                        <a:t>Industrie alimentaire, industrie brassicole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a:effectLst/>
                          <a:latin typeface="Times New Roman" panose="02020603050405020304" pitchFamily="18" charset="0"/>
                          <a:cs typeface="Times New Roman" panose="02020603050405020304" pitchFamily="18" charset="0"/>
                        </a:rPr>
                        <a:t>Neutrase, Thermolysine</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tc>
                  <a:txBody>
                    <a:bodyPr/>
                    <a:lstStyle/>
                    <a:p>
                      <a:pPr algn="l">
                        <a:lnSpc>
                          <a:spcPct val="107000"/>
                        </a:lnSpc>
                        <a:spcAft>
                          <a:spcPts val="800"/>
                        </a:spcAft>
                      </a:pPr>
                      <a:r>
                        <a:rPr lang="fr-FR" sz="1800" b="1" dirty="0">
                          <a:solidFill>
                            <a:srgbClr val="FF0000"/>
                          </a:solidFill>
                          <a:effectLst/>
                          <a:latin typeface="Times New Roman" panose="02020603050405020304" pitchFamily="18" charset="0"/>
                          <a:cs typeface="Times New Roman" panose="02020603050405020304" pitchFamily="18" charset="0"/>
                        </a:rPr>
                        <a:t>Genre </a:t>
                      </a:r>
                      <a:r>
                        <a:rPr lang="fr-FR" sz="1800" b="1" i="1" dirty="0">
                          <a:solidFill>
                            <a:srgbClr val="FF0000"/>
                          </a:solidFill>
                          <a:effectLst/>
                          <a:latin typeface="Times New Roman" panose="02020603050405020304" pitchFamily="18" charset="0"/>
                          <a:cs typeface="Times New Roman" panose="02020603050405020304" pitchFamily="18" charset="0"/>
                        </a:rPr>
                        <a:t>Bacillus</a:t>
                      </a:r>
                      <a:endParaRPr lang="en-GB"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937" marR="52937" marT="0" marB="0"/>
                </a:tc>
                <a:extLst>
                  <a:ext uri="{0D108BD9-81ED-4DB2-BD59-A6C34878D82A}">
                    <a16:rowId xmlns:a16="http://schemas.microsoft.com/office/drawing/2014/main" val="3499019400"/>
                  </a:ext>
                </a:extLst>
              </a:tr>
            </a:tbl>
          </a:graphicData>
        </a:graphic>
      </p:graphicFrame>
    </p:spTree>
    <p:extLst>
      <p:ext uri="{BB962C8B-B14F-4D97-AF65-F5344CB8AC3E}">
        <p14:creationId xmlns:p14="http://schemas.microsoft.com/office/powerpoint/2010/main" val="21411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FB8FF69-B8D0-4E07-B407-CFBE6EA043EA}"/>
              </a:ext>
            </a:extLst>
          </p:cNvPr>
          <p:cNvSpPr/>
          <p:nvPr/>
        </p:nvSpPr>
        <p:spPr>
          <a:xfrm>
            <a:off x="4800600" y="101267"/>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7" name="Rectangle: Rounded Corners 6">
            <a:extLst>
              <a:ext uri="{FF2B5EF4-FFF2-40B4-BE49-F238E27FC236}">
                <a16:creationId xmlns:a16="http://schemas.microsoft.com/office/drawing/2014/main" id="{772B9077-52AC-4217-B139-A3FC45C267A7}"/>
              </a:ext>
            </a:extLst>
          </p:cNvPr>
          <p:cNvSpPr/>
          <p:nvPr/>
        </p:nvSpPr>
        <p:spPr>
          <a:xfrm>
            <a:off x="130457" y="625932"/>
            <a:ext cx="3725926" cy="553511"/>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Applications industrielles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3E6C126-3BE8-471A-843C-53CE8C4077EC}"/>
              </a:ext>
            </a:extLst>
          </p:cNvPr>
          <p:cNvSpPr/>
          <p:nvPr/>
        </p:nvSpPr>
        <p:spPr>
          <a:xfrm>
            <a:off x="130456" y="1456010"/>
            <a:ext cx="5620985"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du fromage</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Attendrir la viande</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Améliorer les saveurs des fromages et des aliments pour animaux.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du cuir (enlever les poils et rendre le cuir plus souple)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Industrie des détergents</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Liquide de nettoyage des lentilles de contact</a:t>
            </a:r>
          </a:p>
        </p:txBody>
      </p:sp>
      <p:sp>
        <p:nvSpPr>
          <p:cNvPr id="12" name="Rectangle: Rounded Corners 11">
            <a:extLst>
              <a:ext uri="{FF2B5EF4-FFF2-40B4-BE49-F238E27FC236}">
                <a16:creationId xmlns:a16="http://schemas.microsoft.com/office/drawing/2014/main" id="{5BB237A9-3C76-4D15-95C9-CA4ACBDD4C11}"/>
              </a:ext>
            </a:extLst>
          </p:cNvPr>
          <p:cNvSpPr/>
          <p:nvPr/>
        </p:nvSpPr>
        <p:spPr>
          <a:xfrm>
            <a:off x="6440557" y="1456010"/>
            <a:ext cx="5620986"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dirty="0">
                <a:effectLst/>
                <a:latin typeface="Times New Roman" panose="02020603050405020304" pitchFamily="18" charset="0"/>
                <a:ea typeface="Calibri" panose="020F0502020204030204" pitchFamily="34" charset="0"/>
                <a:cs typeface="Arial" panose="020B0604020202020204" pitchFamily="34" charset="0"/>
              </a:rPr>
              <a:t>Domaine médicale: </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Eliminer les parasites gastro-intestinaux (</a:t>
            </a:r>
            <a:r>
              <a:rPr lang="fr-FR" dirty="0" err="1">
                <a:effectLst/>
                <a:latin typeface="Times New Roman" panose="02020603050405020304" pitchFamily="18" charset="0"/>
                <a:ea typeface="Calibri" panose="020F0502020204030204" pitchFamily="34" charset="0"/>
                <a:cs typeface="Arial" panose="020B0604020202020204" pitchFamily="34" charset="0"/>
              </a:rPr>
              <a:t>anti-helminthiques</a:t>
            </a:r>
            <a:r>
              <a:rPr lang="fr-FR" dirty="0">
                <a:effectLst/>
                <a:latin typeface="Times New Roman" panose="02020603050405020304" pitchFamily="18" charset="0"/>
                <a:ea typeface="Calibri" panose="020F0502020204030204" pitchFamily="34" charset="0"/>
                <a:cs typeface="Arial" panose="020B0604020202020204" pitchFamily="34" charset="0"/>
              </a:rPr>
              <a:t>)</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Eliminer les peaux mortes des brûlés (débridement)</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Soulager les maux de dos en digérant le contenu cartilagineux de la hernie intervertébrale (</a:t>
            </a:r>
            <a:r>
              <a:rPr lang="fr-FR" dirty="0" err="1">
                <a:effectLst/>
                <a:latin typeface="Times New Roman" panose="02020603050405020304" pitchFamily="18" charset="0"/>
                <a:ea typeface="Calibri" panose="020F0502020204030204" pitchFamily="34" charset="0"/>
                <a:cs typeface="Arial" panose="020B0604020202020204" pitchFamily="34" charset="0"/>
              </a:rPr>
              <a:t>chimionucléolyse</a:t>
            </a:r>
            <a:r>
              <a:rPr lang="fr-FR" dirty="0">
                <a:effectLst/>
                <a:latin typeface="Times New Roman" panose="02020603050405020304" pitchFamily="18" charset="0"/>
                <a:ea typeface="Calibri" panose="020F0502020204030204" pitchFamily="34" charset="0"/>
                <a:cs typeface="Arial" panose="020B0604020202020204" pitchFamily="34" charset="0"/>
              </a:rPr>
              <a:t>). </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30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84D382-9E69-4EED-8E65-F79F9A794E60}"/>
              </a:ext>
            </a:extLst>
          </p:cNvPr>
          <p:cNvSpPr/>
          <p:nvPr/>
        </p:nvSpPr>
        <p:spPr>
          <a:xfrm>
            <a:off x="4800600" y="61511"/>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5" name="Rectangle: Rounded Corners 4">
            <a:extLst>
              <a:ext uri="{FF2B5EF4-FFF2-40B4-BE49-F238E27FC236}">
                <a16:creationId xmlns:a16="http://schemas.microsoft.com/office/drawing/2014/main" id="{BDC7E29F-1FF2-49D2-B55E-C331CC480D17}"/>
              </a:ext>
            </a:extLst>
          </p:cNvPr>
          <p:cNvSpPr/>
          <p:nvPr/>
        </p:nvSpPr>
        <p:spPr>
          <a:xfrm>
            <a:off x="130456" y="731948"/>
            <a:ext cx="583302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Industrie laitière (Fabrication du fromage)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39EA627-E28D-4311-98B1-A2852FA1902B}"/>
              </a:ext>
            </a:extLst>
          </p:cNvPr>
          <p:cNvSpPr/>
          <p:nvPr/>
        </p:nvSpPr>
        <p:spPr>
          <a:xfrm>
            <a:off x="130456" y="1456010"/>
            <a:ext cx="11226657" cy="4944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ct val="150000"/>
              </a:lnSpc>
              <a:spcAft>
                <a:spcPts val="800"/>
              </a:spcAft>
              <a:buFontTx/>
              <a:buChar char="-"/>
            </a:pPr>
            <a:r>
              <a:rPr lang="fr-FR" b="1" dirty="0">
                <a:effectLst/>
                <a:latin typeface="Times New Roman" panose="02020603050405020304" pitchFamily="18" charset="0"/>
                <a:ea typeface="Calibri" panose="020F0502020204030204" pitchFamily="34" charset="0"/>
                <a:cs typeface="Arial" panose="020B0604020202020204" pitchFamily="34" charset="0"/>
              </a:rPr>
              <a:t>C’est l’application la plus importante</a:t>
            </a:r>
          </a:p>
          <a:p>
            <a:pPr marL="285750" indent="-285750">
              <a:lnSpc>
                <a:spcPct val="150000"/>
              </a:lnSpc>
              <a:spcAft>
                <a:spcPts val="800"/>
              </a:spcAft>
              <a:buFontTx/>
              <a:buChar char="-"/>
            </a:pPr>
            <a:r>
              <a:rPr lang="fr-FR" dirty="0">
                <a:latin typeface="Times New Roman" panose="02020603050405020304" pitchFamily="18" charset="0"/>
                <a:ea typeface="Calibri" panose="020F0502020204030204" pitchFamily="34" charset="0"/>
                <a:cs typeface="Arial" panose="020B0604020202020204" pitchFamily="34" charset="0"/>
              </a:rPr>
              <a:t>Les enzymes coagulantes appartiennent à la classe des </a:t>
            </a:r>
            <a:r>
              <a:rPr lang="fr-FR" b="1" dirty="0" err="1">
                <a:latin typeface="Times New Roman" panose="02020603050405020304" pitchFamily="18" charset="0"/>
                <a:ea typeface="Calibri" panose="020F0502020204030204" pitchFamily="34" charset="0"/>
                <a:cs typeface="Arial" panose="020B0604020202020204" pitchFamily="34" charset="0"/>
              </a:rPr>
              <a:t>Aspartyl</a:t>
            </a:r>
            <a:r>
              <a:rPr lang="fr-FR" b="1" dirty="0">
                <a:latin typeface="Times New Roman" panose="02020603050405020304" pitchFamily="18" charset="0"/>
                <a:ea typeface="Calibri" panose="020F0502020204030204" pitchFamily="34" charset="0"/>
                <a:cs typeface="Arial" panose="020B0604020202020204" pitchFamily="34" charset="0"/>
              </a:rPr>
              <a:t> protéases</a:t>
            </a:r>
          </a:p>
          <a:p>
            <a:pPr marL="285750" indent="-285750">
              <a:lnSpc>
                <a:spcPct val="150000"/>
              </a:lnSpc>
              <a:spcAft>
                <a:spcPts val="800"/>
              </a:spcAft>
              <a:buFontTx/>
              <a:buChar char="-"/>
            </a:pPr>
            <a:r>
              <a:rPr lang="fr-FR" dirty="0">
                <a:effectLst/>
                <a:latin typeface="Times New Roman" panose="02020603050405020304" pitchFamily="18" charset="0"/>
                <a:ea typeface="Calibri" panose="020F0502020204030204" pitchFamily="34" charset="0"/>
                <a:cs typeface="Arial" panose="020B0604020202020204" pitchFamily="34" charset="0"/>
              </a:rPr>
              <a:t>Elles</a:t>
            </a:r>
            <a:r>
              <a:rPr lang="fr-FR"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 New Roman" panose="02020603050405020304" pitchFamily="18" charset="0"/>
                <a:ea typeface="Calibri" panose="020F0502020204030204" pitchFamily="34" charset="0"/>
                <a:cs typeface="Arial" panose="020B0604020202020204" pitchFamily="34" charset="0"/>
              </a:rPr>
              <a:t>participent à la maturation du fromage</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Hydrolyse des protéines de lactosérum</a:t>
            </a:r>
          </a:p>
          <a:p>
            <a:pPr marL="285750" indent="-285750">
              <a:lnSpc>
                <a:spcPct val="150000"/>
              </a:lnSpc>
              <a:spcAft>
                <a:spcPts val="800"/>
              </a:spcAft>
              <a:buFontTx/>
              <a:buChar char="-"/>
            </a:pPr>
            <a:r>
              <a:rPr lang="fr-FR" dirty="0">
                <a:latin typeface="Times New Roman" panose="02020603050405020304" pitchFamily="18" charset="0"/>
                <a:ea typeface="Calibri" panose="020F0502020204030204" pitchFamily="34" charset="0"/>
                <a:cs typeface="Arial" panose="020B0604020202020204" pitchFamily="34" charset="0"/>
              </a:rPr>
              <a:t>D</a:t>
            </a:r>
            <a:r>
              <a:rPr lang="fr-FR" sz="1800" dirty="0">
                <a:effectLst/>
                <a:latin typeface="Times New Roman" panose="02020603050405020304" pitchFamily="18" charset="0"/>
                <a:ea typeface="Calibri" panose="020F0502020204030204" pitchFamily="34" charset="0"/>
                <a:cs typeface="Arial" panose="020B0604020202020204" pitchFamily="34" charset="0"/>
              </a:rPr>
              <a:t>éveloppement de la saveur. En outre, l'enzyme est utilisée pour le débitage des hydrolysats de protéines (Éliminer l'amertume des peptides)</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La synthèse d'aspartame et d'accélération des temps d'affinage du fromage</a:t>
            </a:r>
          </a:p>
          <a:p>
            <a:pPr marL="285750" indent="-285750">
              <a:lnSpc>
                <a:spcPct val="150000"/>
              </a:lnSpc>
              <a:spcAft>
                <a:spcPts val="800"/>
              </a:spcAft>
              <a:buFontTx/>
              <a:buChar char="-"/>
            </a:pPr>
            <a:r>
              <a:rPr lang="fr-FR" sz="1800" dirty="0">
                <a:effectLst/>
                <a:latin typeface="Times New Roman" panose="02020603050405020304" pitchFamily="18" charset="0"/>
                <a:ea typeface="Calibri" panose="020F0502020204030204" pitchFamily="34" charset="0"/>
                <a:cs typeface="Arial" panose="020B0604020202020204" pitchFamily="34" charset="0"/>
              </a:rPr>
              <a:t>Aussi utilisées pour la production de protéines de </a:t>
            </a:r>
            <a:r>
              <a:rPr lang="fr-FR" sz="1800" b="1" dirty="0">
                <a:effectLst/>
                <a:latin typeface="Times New Roman" panose="02020603050405020304" pitchFamily="18" charset="0"/>
                <a:ea typeface="Calibri" panose="020F0502020204030204" pitchFamily="34" charset="0"/>
                <a:cs typeface="Arial" panose="020B0604020202020204" pitchFamily="34" charset="0"/>
              </a:rPr>
              <a:t>lait à faible allergène</a:t>
            </a:r>
            <a:r>
              <a:rPr lang="fr-FR" sz="1800" dirty="0">
                <a:effectLst/>
                <a:latin typeface="Times New Roman" panose="02020603050405020304" pitchFamily="18" charset="0"/>
                <a:ea typeface="Calibri" panose="020F0502020204030204" pitchFamily="34" charset="0"/>
                <a:cs typeface="Arial" panose="020B0604020202020204" pitchFamily="34" charset="0"/>
              </a:rPr>
              <a:t>, qui est utilisé comme ingrédient dans les préparations lactées pour bébé</a:t>
            </a:r>
            <a:endParaRPr lang="en-GB" sz="16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50000"/>
              </a:lnSpc>
              <a:spcAft>
                <a:spcPts val="800"/>
              </a:spcAft>
              <a:buFontTx/>
              <a:buChar char="-"/>
            </a:pPr>
            <a:endParaRPr lang="fr-FR" b="1"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074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0008B9-9D48-4706-8125-C9173187ED38}"/>
              </a:ext>
            </a:extLst>
          </p:cNvPr>
          <p:cNvSpPr/>
          <p:nvPr/>
        </p:nvSpPr>
        <p:spPr>
          <a:xfrm>
            <a:off x="4800600" y="61511"/>
            <a:ext cx="25907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Les peptidases</a:t>
            </a:r>
          </a:p>
        </p:txBody>
      </p:sp>
      <p:sp>
        <p:nvSpPr>
          <p:cNvPr id="4" name="Rectangle: Rounded Corners 3">
            <a:extLst>
              <a:ext uri="{FF2B5EF4-FFF2-40B4-BE49-F238E27FC236}">
                <a16:creationId xmlns:a16="http://schemas.microsoft.com/office/drawing/2014/main" id="{32EB52D8-CB01-49B3-9CB1-A88EF133DE63}"/>
              </a:ext>
            </a:extLst>
          </p:cNvPr>
          <p:cNvSpPr/>
          <p:nvPr/>
        </p:nvSpPr>
        <p:spPr>
          <a:xfrm>
            <a:off x="130456" y="731948"/>
            <a:ext cx="583302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Industrie laitière (Fabrication du fromage)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4E7533-EC3C-488A-8F1D-4C947CA3B701}"/>
              </a:ext>
            </a:extLst>
          </p:cNvPr>
          <p:cNvSpPr txBox="1"/>
          <p:nvPr/>
        </p:nvSpPr>
        <p:spPr>
          <a:xfrm>
            <a:off x="130456" y="1362629"/>
            <a:ext cx="7301949"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 Environ 80% des protéines du lait sont constituées de caséine (Hydrophobe)</a:t>
            </a:r>
            <a:endParaRPr lang="en-GB" dirty="0"/>
          </a:p>
        </p:txBody>
      </p:sp>
      <p:pic>
        <p:nvPicPr>
          <p:cNvPr id="2052" name="Picture 4">
            <a:extLst>
              <a:ext uri="{FF2B5EF4-FFF2-40B4-BE49-F238E27FC236}">
                <a16:creationId xmlns:a16="http://schemas.microsoft.com/office/drawing/2014/main" id="{A9718B19-3D19-40DF-89C4-A690D6239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225"/>
            <a:ext cx="12191999"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AB6FC1B-0E17-445E-9FF3-A27930A42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073"/>
            <a:ext cx="12192000" cy="475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208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42BAC2-0DD3-4EB8-B363-FBA13A62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620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5C95A5-945D-4AC4-8233-11853E886FF8}"/>
              </a:ext>
            </a:extLst>
          </p:cNvPr>
          <p:cNvSpPr/>
          <p:nvPr/>
        </p:nvSpPr>
        <p:spPr>
          <a:xfrm>
            <a:off x="130456" y="781878"/>
            <a:ext cx="3818692"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La maturation du fromage </a:t>
            </a:r>
          </a:p>
        </p:txBody>
      </p:sp>
      <p:sp>
        <p:nvSpPr>
          <p:cNvPr id="6" name="TextBox 5">
            <a:extLst>
              <a:ext uri="{FF2B5EF4-FFF2-40B4-BE49-F238E27FC236}">
                <a16:creationId xmlns:a16="http://schemas.microsoft.com/office/drawing/2014/main" id="{D5C07704-7A42-4C75-9068-2D1338582119}"/>
              </a:ext>
            </a:extLst>
          </p:cNvPr>
          <p:cNvSpPr txBox="1"/>
          <p:nvPr/>
        </p:nvSpPr>
        <p:spPr>
          <a:xfrm>
            <a:off x="142675" y="1545391"/>
            <a:ext cx="6096000" cy="646331"/>
          </a:xfrm>
          <a:prstGeom prst="rect">
            <a:avLst/>
          </a:prstGeom>
          <a:noFill/>
        </p:spPr>
        <p:txBody>
          <a:bodyPr wrap="square">
            <a:spAutoFit/>
          </a:bodyPr>
          <a:lstStyle/>
          <a:p>
            <a:r>
              <a:rPr lang="fr-FR" b="1" dirty="0">
                <a:latin typeface="Times New Roman" panose="02020603050405020304" pitchFamily="18" charset="0"/>
                <a:cs typeface="Times New Roman" panose="02020603050405020304" pitchFamily="18" charset="0"/>
              </a:rPr>
              <a:t>- Cette opération est principalement due à la dégradation protéolytique de la caséine en 3 étapes: </a:t>
            </a:r>
            <a:endParaRPr lang="en-GB"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65DBA0-6BEC-4FDC-B73D-2DB328CD0779}"/>
              </a:ext>
            </a:extLst>
          </p:cNvPr>
          <p:cNvSpPr txBox="1"/>
          <p:nvPr/>
        </p:nvSpPr>
        <p:spPr>
          <a:xfrm>
            <a:off x="477079" y="2782669"/>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1- La plasmine (Une endoprotéases) est responsable de la génération des fragments polypeptidiques de caséine</a:t>
            </a:r>
            <a:endParaRPr lang="en-GB" dirty="0"/>
          </a:p>
        </p:txBody>
      </p:sp>
      <p:sp>
        <p:nvSpPr>
          <p:cNvPr id="10" name="TextBox 9">
            <a:extLst>
              <a:ext uri="{FF2B5EF4-FFF2-40B4-BE49-F238E27FC236}">
                <a16:creationId xmlns:a16="http://schemas.microsoft.com/office/drawing/2014/main" id="{E1DE886B-5B05-463F-8C1F-013700168DCD}"/>
              </a:ext>
            </a:extLst>
          </p:cNvPr>
          <p:cNvSpPr txBox="1"/>
          <p:nvPr/>
        </p:nvSpPr>
        <p:spPr>
          <a:xfrm>
            <a:off x="477079" y="3558282"/>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2- Les </a:t>
            </a:r>
            <a:r>
              <a:rPr lang="fr-FR" sz="1800" dirty="0" err="1">
                <a:effectLst/>
                <a:latin typeface="Times New Roman" panose="02020603050405020304" pitchFamily="18" charset="0"/>
                <a:ea typeface="Calibri" panose="020F0502020204030204" pitchFamily="34" charset="0"/>
              </a:rPr>
              <a:t>exoprotéases</a:t>
            </a:r>
            <a:r>
              <a:rPr lang="fr-FR" dirty="0">
                <a:latin typeface="Times New Roman" panose="02020603050405020304" pitchFamily="18" charset="0"/>
                <a:ea typeface="Calibri" panose="020F0502020204030204" pitchFamily="34" charset="0"/>
              </a:rPr>
              <a:t> </a:t>
            </a:r>
            <a:r>
              <a:rPr lang="fr-FR" sz="1800" dirty="0">
                <a:effectLst/>
                <a:latin typeface="Times New Roman" panose="02020603050405020304" pitchFamily="18" charset="0"/>
                <a:ea typeface="Calibri" panose="020F0502020204030204" pitchFamily="34" charset="0"/>
              </a:rPr>
              <a:t>bactériennes, décomposent une partie de ces peptides en d'acides aminés libres</a:t>
            </a:r>
            <a:endParaRPr lang="en-GB" dirty="0"/>
          </a:p>
        </p:txBody>
      </p:sp>
      <p:sp>
        <p:nvSpPr>
          <p:cNvPr id="12" name="TextBox 11">
            <a:extLst>
              <a:ext uri="{FF2B5EF4-FFF2-40B4-BE49-F238E27FC236}">
                <a16:creationId xmlns:a16="http://schemas.microsoft.com/office/drawing/2014/main" id="{876AF46B-E9BD-4ECC-9574-BD809A873069}"/>
              </a:ext>
            </a:extLst>
          </p:cNvPr>
          <p:cNvSpPr txBox="1"/>
          <p:nvPr/>
        </p:nvSpPr>
        <p:spPr>
          <a:xfrm>
            <a:off x="477079" y="4546360"/>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3- Les acides aminés sont catabolisé par les bactéries en composés aromatiques responsable du gout/odeur du fromage</a:t>
            </a:r>
            <a:endParaRPr lang="en-GB" dirty="0"/>
          </a:p>
        </p:txBody>
      </p:sp>
    </p:spTree>
    <p:extLst>
      <p:ext uri="{BB962C8B-B14F-4D97-AF65-F5344CB8AC3E}">
        <p14:creationId xmlns:p14="http://schemas.microsoft.com/office/powerpoint/2010/main" val="41804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AC4EC0A-1D64-43B0-8DFD-53D02E4A5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438" y="2084262"/>
            <a:ext cx="8536562" cy="36804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4682077-E90E-47BF-8AA9-BFC2C7D68A76}"/>
              </a:ext>
            </a:extLst>
          </p:cNvPr>
          <p:cNvSpPr/>
          <p:nvPr/>
        </p:nvSpPr>
        <p:spPr>
          <a:xfrm>
            <a:off x="106017"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Substrat : </a:t>
            </a:r>
            <a:r>
              <a:rPr lang="fr-FR" sz="1800" dirty="0">
                <a:effectLst/>
                <a:latin typeface="Times New Roman" panose="02020603050405020304" pitchFamily="18" charset="0"/>
                <a:ea typeface="Calibri" panose="020F0502020204030204" pitchFamily="34" charset="0"/>
              </a:rPr>
              <a:t>Molécule qui entre dans une réaction  pour y être transformée grâce à l’action catalytique d’une enzyme</a:t>
            </a:r>
            <a:endParaRPr lang="en-GB"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AE95976-1DB0-4E49-A089-4B21FC12D11A}"/>
              </a:ext>
            </a:extLst>
          </p:cNvPr>
          <p:cNvSpPr/>
          <p:nvPr/>
        </p:nvSpPr>
        <p:spPr>
          <a:xfrm>
            <a:off x="106016"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Produit : </a:t>
            </a:r>
            <a:r>
              <a:rPr lang="fr-FR" sz="1800" dirty="0">
                <a:effectLst/>
                <a:latin typeface="Times New Roman" panose="02020603050405020304" pitchFamily="18" charset="0"/>
                <a:ea typeface="Calibri" panose="020F0502020204030204" pitchFamily="34" charset="0"/>
              </a:rPr>
              <a:t>Molécule qui apparaît au cours d’une réaction catalysée par une enzyme</a:t>
            </a:r>
            <a:endParaRPr lang="en-GB"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902DB40-9A60-400B-9983-17BE1DD163DE}"/>
              </a:ext>
            </a:extLst>
          </p:cNvPr>
          <p:cNvSpPr/>
          <p:nvPr/>
        </p:nvSpPr>
        <p:spPr>
          <a:xfrm>
            <a:off x="106015" y="2084262"/>
            <a:ext cx="3419061" cy="3680434"/>
          </a:xfrm>
          <a:prstGeom prst="roundRect">
            <a:avLst>
              <a:gd name="adj" fmla="val 6202"/>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dirty="0">
                <a:latin typeface="Times New Roman" panose="02020603050405020304" pitchFamily="18" charset="0"/>
                <a:cs typeface="Times New Roman" panose="02020603050405020304" pitchFamily="18" charset="0"/>
              </a:rPr>
              <a:t>Ligand : </a:t>
            </a:r>
            <a:r>
              <a:rPr lang="fr-FR" sz="2200" dirty="0">
                <a:effectLst/>
                <a:latin typeface="Times New Roman" panose="02020603050405020304" pitchFamily="18" charset="0"/>
                <a:ea typeface="Calibri" panose="020F0502020204030204" pitchFamily="34" charset="0"/>
              </a:rPr>
              <a:t>Elément chimique ayant une liaison spécifique avec une enzyme.  </a:t>
            </a:r>
          </a:p>
          <a:p>
            <a:r>
              <a:rPr lang="fr-FR" sz="2200" dirty="0">
                <a:effectLst/>
                <a:latin typeface="Times New Roman" panose="02020603050405020304" pitchFamily="18" charset="0"/>
                <a:ea typeface="Calibri" panose="020F0502020204030204" pitchFamily="34" charset="0"/>
              </a:rPr>
              <a:t>- Il peut se fixer sur un site outre que le site actif</a:t>
            </a:r>
            <a:endParaRPr lang="en-GB"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4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0EB038-291C-4BCE-8DA4-ECC6703EAE46}"/>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7A716051-E49F-412D-990B-B15A96EA8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 y="1087587"/>
            <a:ext cx="11264348" cy="537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F861DE-1938-443A-80CE-A27175A84303}"/>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F7D68C2-9FA9-4F14-BA0E-6B94FF3652ED}"/>
              </a:ext>
            </a:extLst>
          </p:cNvPr>
          <p:cNvSpPr/>
          <p:nvPr/>
        </p:nvSpPr>
        <p:spPr>
          <a:xfrm>
            <a:off x="170212" y="887895"/>
            <a:ext cx="6270345" cy="4934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sz="2000" b="1" dirty="0">
                <a:effectLst/>
                <a:latin typeface="Times New Roman" panose="02020603050405020304" pitchFamily="18" charset="0"/>
                <a:ea typeface="Calibri" panose="020F0502020204030204" pitchFamily="34" charset="0"/>
                <a:cs typeface="Arial" panose="020B0604020202020204" pitchFamily="34" charset="0"/>
              </a:rPr>
              <a:t>Caractéristiques structurelles et mécanisme catalytique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74DF42D-7772-4A54-8D7D-910C3E9FBFD8}"/>
              </a:ext>
            </a:extLst>
          </p:cNvPr>
          <p:cNvSpPr/>
          <p:nvPr/>
        </p:nvSpPr>
        <p:spPr>
          <a:xfrm>
            <a:off x="170212" y="1584463"/>
            <a:ext cx="10617058"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Tx/>
              <a:buChar char="-"/>
            </a:pPr>
            <a:r>
              <a:rPr lang="fr-FR" sz="1800" dirty="0">
                <a:effectLst/>
                <a:latin typeface="Times New Roman" panose="02020603050405020304" pitchFamily="18" charset="0"/>
                <a:ea typeface="Calibri" panose="020F0502020204030204" pitchFamily="34" charset="0"/>
              </a:rPr>
              <a:t>Un groupe d’enzymes possédant des similarités structurelles (structures conservées), </a:t>
            </a:r>
            <a:r>
              <a:rPr lang="fr-FR" dirty="0">
                <a:latin typeface="Times New Roman" panose="02020603050405020304" pitchFamily="18" charset="0"/>
                <a:cs typeface="Times New Roman" panose="02020603050405020304" pitchFamily="18" charset="0"/>
              </a:rPr>
              <a:t>spécialement le domaine catalytiques </a:t>
            </a:r>
            <a:endParaRPr lang="en-GB"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F265D39-C9B0-43C9-B095-69B57C746C7B}"/>
              </a:ext>
            </a:extLst>
          </p:cNvPr>
          <p:cNvPicPr/>
          <p:nvPr/>
        </p:nvPicPr>
        <p:blipFill>
          <a:blip r:embed="rId2"/>
          <a:stretch>
            <a:fillRect/>
          </a:stretch>
        </p:blipFill>
        <p:spPr>
          <a:xfrm>
            <a:off x="596347" y="2569499"/>
            <a:ext cx="10721009" cy="4097173"/>
          </a:xfrm>
          <a:prstGeom prst="rect">
            <a:avLst/>
          </a:prstGeom>
        </p:spPr>
      </p:pic>
    </p:spTree>
    <p:extLst>
      <p:ext uri="{BB962C8B-B14F-4D97-AF65-F5344CB8AC3E}">
        <p14:creationId xmlns:p14="http://schemas.microsoft.com/office/powerpoint/2010/main" val="16111586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7EE18F-58D6-4075-9187-3A49D7F05D9F}"/>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2- Les enzymes amylolytiques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32CD7E3E-D274-490A-AB8E-5AF787769902}"/>
              </a:ext>
            </a:extLst>
          </p:cNvPr>
          <p:cNvSpPr/>
          <p:nvPr/>
        </p:nvSpPr>
        <p:spPr>
          <a:xfrm>
            <a:off x="170212" y="970811"/>
            <a:ext cx="3633162"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Tx/>
              <a:buChar char="-"/>
            </a:pPr>
            <a:r>
              <a:rPr lang="fr-FR" sz="1800" dirty="0">
                <a:effectLst/>
                <a:latin typeface="Times New Roman" panose="02020603050405020304" pitchFamily="18" charset="0"/>
                <a:ea typeface="Calibri" panose="020F0502020204030204" pitchFamily="34" charset="0"/>
              </a:rPr>
              <a:t>Mécanisme catalytique similaire</a:t>
            </a:r>
            <a:endParaRPr lang="en-GB"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6F0EB95-517B-40E6-8A0D-EA7A5B2D73D4}"/>
              </a:ext>
            </a:extLst>
          </p:cNvPr>
          <p:cNvPicPr>
            <a:picLocks noChangeAspect="1"/>
          </p:cNvPicPr>
          <p:nvPr/>
        </p:nvPicPr>
        <p:blipFill>
          <a:blip r:embed="rId2"/>
          <a:stretch>
            <a:fillRect/>
          </a:stretch>
        </p:blipFill>
        <p:spPr>
          <a:xfrm>
            <a:off x="0" y="1908313"/>
            <a:ext cx="12192000" cy="4254363"/>
          </a:xfrm>
          <a:prstGeom prst="rect">
            <a:avLst/>
          </a:prstGeom>
        </p:spPr>
      </p:pic>
    </p:spTree>
    <p:extLst>
      <p:ext uri="{BB962C8B-B14F-4D97-AF65-F5344CB8AC3E}">
        <p14:creationId xmlns:p14="http://schemas.microsoft.com/office/powerpoint/2010/main" val="430842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3A3EF44-4D20-4C5B-ADA5-884AC5DA2C7B}"/>
              </a:ext>
            </a:extLst>
          </p:cNvPr>
          <p:cNvSpPr/>
          <p:nvPr/>
        </p:nvSpPr>
        <p:spPr>
          <a:xfrm>
            <a:off x="4300330" y="927652"/>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Enzymes dégradants l’amidon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57B577E-70C9-4ECC-9C35-60256CCDEC2D}"/>
              </a:ext>
            </a:extLst>
          </p:cNvPr>
          <p:cNvSpPr/>
          <p:nvPr/>
        </p:nvSpPr>
        <p:spPr>
          <a:xfrm>
            <a:off x="861391" y="2126974"/>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 1-4 </a:t>
            </a:r>
            <a:r>
              <a:rPr lang="en-GB" sz="1800" dirty="0" err="1">
                <a:effectLst/>
                <a:latin typeface="Times New Roman" panose="02020603050405020304" pitchFamily="18" charset="0"/>
                <a:ea typeface="Calibri" panose="020F0502020204030204" pitchFamily="34" charset="0"/>
              </a:rPr>
              <a:t>glucanases</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5BE6A63-22A2-4135-8287-CEDC2F9BA841}"/>
              </a:ext>
            </a:extLst>
          </p:cNvPr>
          <p:cNvSpPr/>
          <p:nvPr/>
        </p:nvSpPr>
        <p:spPr>
          <a:xfrm>
            <a:off x="7533860" y="2126974"/>
            <a:ext cx="3591339" cy="7818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dirty="0">
                <a:effectLst/>
                <a:latin typeface="Times New Roman" panose="02020603050405020304" pitchFamily="18" charset="0"/>
                <a:ea typeface="Calibri" panose="020F0502020204030204" pitchFamily="34" charset="0"/>
              </a:rPr>
              <a:t>α</a:t>
            </a:r>
            <a:r>
              <a:rPr lang="en-GB" sz="2000" dirty="0">
                <a:effectLst/>
                <a:latin typeface="Times New Roman" panose="02020603050405020304" pitchFamily="18" charset="0"/>
                <a:ea typeface="Calibri" panose="020F0502020204030204" pitchFamily="34" charset="0"/>
              </a:rPr>
              <a:t> 1-6 </a:t>
            </a:r>
            <a:r>
              <a:rPr lang="en-GB" sz="2000" dirty="0" err="1">
                <a:effectLst/>
                <a:latin typeface="Times New Roman" panose="02020603050405020304" pitchFamily="18" charset="0"/>
                <a:ea typeface="Calibri" panose="020F0502020204030204" pitchFamily="34" charset="0"/>
              </a:rPr>
              <a:t>glucanases</a:t>
            </a:r>
            <a:endParaRPr lang="en-GB" sz="24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47A66F7-DEA5-4C85-9BB5-A695365FF78F}"/>
              </a:ext>
            </a:extLst>
          </p:cNvPr>
          <p:cNvSpPr/>
          <p:nvPr/>
        </p:nvSpPr>
        <p:spPr>
          <a:xfrm>
            <a:off x="861390"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Endo</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C8D278D-3E40-48C0-B548-4A7F0550F7E4}"/>
              </a:ext>
            </a:extLst>
          </p:cNvPr>
          <p:cNvSpPr/>
          <p:nvPr/>
        </p:nvSpPr>
        <p:spPr>
          <a:xfrm>
            <a:off x="3286537"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Exo</a:t>
            </a:r>
            <a:endParaRPr lang="en-GB"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555DC8E-B4DF-4689-9403-339E54887FDB}"/>
              </a:ext>
            </a:extLst>
          </p:cNvPr>
          <p:cNvSpPr/>
          <p:nvPr/>
        </p:nvSpPr>
        <p:spPr>
          <a:xfrm>
            <a:off x="7527232"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Endo</a:t>
            </a:r>
            <a:endParaRPr lang="en-GB" sz="20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72AF591-BB20-4AFB-A0AF-68F411D1585B}"/>
              </a:ext>
            </a:extLst>
          </p:cNvPr>
          <p:cNvSpPr/>
          <p:nvPr/>
        </p:nvSpPr>
        <p:spPr>
          <a:xfrm>
            <a:off x="9952379" y="3631091"/>
            <a:ext cx="1166193"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Exo</a:t>
            </a:r>
            <a:endParaRPr lang="en-GB" sz="2000" dirty="0">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A6A6ECAE-4014-41C4-86A9-C228328E4AA2}"/>
              </a:ext>
            </a:extLst>
          </p:cNvPr>
          <p:cNvSpPr/>
          <p:nvPr/>
        </p:nvSpPr>
        <p:spPr>
          <a:xfrm>
            <a:off x="1061828"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E9127BB6-1484-4529-92A8-0DD341D14E45}"/>
              </a:ext>
            </a:extLst>
          </p:cNvPr>
          <p:cNvSpPr/>
          <p:nvPr/>
        </p:nvSpPr>
        <p:spPr>
          <a:xfrm>
            <a:off x="7908235"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300B377D-75FC-4028-BD08-F6D43EB5BA16}"/>
              </a:ext>
            </a:extLst>
          </p:cNvPr>
          <p:cNvSpPr/>
          <p:nvPr/>
        </p:nvSpPr>
        <p:spPr>
          <a:xfrm>
            <a:off x="3644346"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B656AA6D-FF95-4740-9DA6-083DD95913C9}"/>
              </a:ext>
            </a:extLst>
          </p:cNvPr>
          <p:cNvSpPr/>
          <p:nvPr/>
        </p:nvSpPr>
        <p:spPr>
          <a:xfrm>
            <a:off x="10310188" y="4196682"/>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27D5CBB-E373-492A-B7DB-2908625DEC2E}"/>
              </a:ext>
            </a:extLst>
          </p:cNvPr>
          <p:cNvSpPr/>
          <p:nvPr/>
        </p:nvSpPr>
        <p:spPr>
          <a:xfrm>
            <a:off x="487015" y="489955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-amylase</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5B408D73-B15E-4807-8058-03B415256717}"/>
              </a:ext>
            </a:extLst>
          </p:cNvPr>
          <p:cNvSpPr/>
          <p:nvPr/>
        </p:nvSpPr>
        <p:spPr>
          <a:xfrm>
            <a:off x="3069533" y="48995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β</a:t>
            </a:r>
            <a:r>
              <a:rPr lang="en-GB" sz="1800" dirty="0">
                <a:effectLst/>
                <a:latin typeface="Times New Roman" panose="02020603050405020304" pitchFamily="18" charset="0"/>
                <a:ea typeface="Calibri" panose="020F0502020204030204" pitchFamily="34" charset="0"/>
              </a:rPr>
              <a:t>-amylase</a:t>
            </a:r>
            <a:endParaRPr lang="en-GB"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24B1FA9-65AC-4212-9976-64B9A11470B0}"/>
              </a:ext>
            </a:extLst>
          </p:cNvPr>
          <p:cNvSpPr/>
          <p:nvPr/>
        </p:nvSpPr>
        <p:spPr>
          <a:xfrm>
            <a:off x="3069533" y="53842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Glucoamylase</a:t>
            </a:r>
            <a:endParaRPr lang="en-GB" sz="20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E675849-62FD-401B-A8F3-18FCA05867A6}"/>
              </a:ext>
            </a:extLst>
          </p:cNvPr>
          <p:cNvSpPr/>
          <p:nvPr/>
        </p:nvSpPr>
        <p:spPr>
          <a:xfrm>
            <a:off x="3069533" y="589396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latin typeface="Times New Roman" panose="02020603050405020304" pitchFamily="18" charset="0"/>
                <a:cs typeface="Times New Roman" panose="02020603050405020304" pitchFamily="18" charset="0"/>
              </a:rPr>
              <a:t>Isopullulanase</a:t>
            </a:r>
            <a:endParaRPr lang="en-GB" sz="2000"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F311312-0784-4F90-B8E6-FA1AAAB0E9C8}"/>
              </a:ext>
            </a:extLst>
          </p:cNvPr>
          <p:cNvSpPr/>
          <p:nvPr/>
        </p:nvSpPr>
        <p:spPr>
          <a:xfrm>
            <a:off x="3069533" y="6403673"/>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800" dirty="0">
                <a:effectLst/>
                <a:latin typeface="Times New Roman" panose="02020603050405020304" pitchFamily="18" charset="0"/>
                <a:ea typeface="Calibri" panose="020F0502020204030204" pitchFamily="34" charset="0"/>
              </a:rPr>
              <a:t>α</a:t>
            </a:r>
            <a:r>
              <a:rPr lang="en-GB" sz="1800" dirty="0">
                <a:effectLst/>
                <a:latin typeface="Times New Roman" panose="02020603050405020304" pitchFamily="18" charset="0"/>
                <a:ea typeface="Calibri" panose="020F0502020204030204" pitchFamily="34" charset="0"/>
              </a:rPr>
              <a:t>-glucosidase</a:t>
            </a:r>
            <a:endParaRPr lang="en-GB" sz="20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0F24134-6B92-470A-8C55-34F5DD0A6A2A}"/>
              </a:ext>
            </a:extLst>
          </p:cNvPr>
          <p:cNvSpPr/>
          <p:nvPr/>
        </p:nvSpPr>
        <p:spPr>
          <a:xfrm>
            <a:off x="7333422" y="48995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Pullulanases</a:t>
            </a:r>
            <a:endParaRPr lang="en-GB" sz="20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3915152-9CAC-4A7F-B5C0-ACD45BF61814}"/>
              </a:ext>
            </a:extLst>
          </p:cNvPr>
          <p:cNvSpPr/>
          <p:nvPr/>
        </p:nvSpPr>
        <p:spPr>
          <a:xfrm>
            <a:off x="7333422" y="5384251"/>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Isoamylase</a:t>
            </a:r>
            <a:endParaRPr lang="en-GB" sz="20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333D12D-2320-46FF-B001-9A34F8439EB5}"/>
              </a:ext>
            </a:extLst>
          </p:cNvPr>
          <p:cNvSpPr/>
          <p:nvPr/>
        </p:nvSpPr>
        <p:spPr>
          <a:xfrm>
            <a:off x="9661657" y="4899551"/>
            <a:ext cx="1747636"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err="1">
                <a:effectLst/>
                <a:latin typeface="Times New Roman" panose="02020603050405020304" pitchFamily="18" charset="0"/>
                <a:ea typeface="Calibri" panose="020F0502020204030204" pitchFamily="34" charset="0"/>
              </a:rPr>
              <a:t>Exopullulanase</a:t>
            </a:r>
            <a:endParaRPr lang="en-GB" sz="20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5B7A0E5-0DDD-4580-8D65-34209E54697E}"/>
              </a:ext>
            </a:extLst>
          </p:cNvPr>
          <p:cNvCxnSpPr>
            <a:endCxn id="6" idx="0"/>
          </p:cNvCxnSpPr>
          <p:nvPr/>
        </p:nvCxnSpPr>
        <p:spPr>
          <a:xfrm flipH="1">
            <a:off x="1444487" y="2908852"/>
            <a:ext cx="477078" cy="72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5EBB165-BAFC-4AD1-BD8F-51A987AB7312}"/>
              </a:ext>
            </a:extLst>
          </p:cNvPr>
          <p:cNvCxnSpPr>
            <a:cxnSpLocks/>
            <a:endCxn id="7" idx="0"/>
          </p:cNvCxnSpPr>
          <p:nvPr/>
        </p:nvCxnSpPr>
        <p:spPr>
          <a:xfrm>
            <a:off x="3293165" y="2908851"/>
            <a:ext cx="576469" cy="722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F0F1D96-BD3B-4873-82DF-E9C470BAF6BF}"/>
              </a:ext>
            </a:extLst>
          </p:cNvPr>
          <p:cNvCxnSpPr>
            <a:cxnSpLocks/>
          </p:cNvCxnSpPr>
          <p:nvPr/>
        </p:nvCxnSpPr>
        <p:spPr>
          <a:xfrm>
            <a:off x="9959006" y="2908851"/>
            <a:ext cx="576469" cy="722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A4ACA22-BB54-4475-8082-3A2E09F1A5B4}"/>
              </a:ext>
            </a:extLst>
          </p:cNvPr>
          <p:cNvCxnSpPr/>
          <p:nvPr/>
        </p:nvCxnSpPr>
        <p:spPr>
          <a:xfrm flipH="1">
            <a:off x="8083829" y="2935356"/>
            <a:ext cx="477078" cy="72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Arrow: Bent 27">
            <a:extLst>
              <a:ext uri="{FF2B5EF4-FFF2-40B4-BE49-F238E27FC236}">
                <a16:creationId xmlns:a16="http://schemas.microsoft.com/office/drawing/2014/main" id="{CB673A15-642C-4E6D-A409-DA38CC1DC1C7}"/>
              </a:ext>
            </a:extLst>
          </p:cNvPr>
          <p:cNvSpPr/>
          <p:nvPr/>
        </p:nvSpPr>
        <p:spPr>
          <a:xfrm rot="5400000" flipV="1">
            <a:off x="3013892" y="848528"/>
            <a:ext cx="901150" cy="16452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Bent 28">
            <a:extLst>
              <a:ext uri="{FF2B5EF4-FFF2-40B4-BE49-F238E27FC236}">
                <a16:creationId xmlns:a16="http://schemas.microsoft.com/office/drawing/2014/main" id="{CD8E4FAC-2EF3-4A64-9B1B-E4ADDD63475C}"/>
              </a:ext>
            </a:extLst>
          </p:cNvPr>
          <p:cNvSpPr/>
          <p:nvPr/>
        </p:nvSpPr>
        <p:spPr>
          <a:xfrm rot="5400000">
            <a:off x="8267021" y="822779"/>
            <a:ext cx="901150" cy="164522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Rounded Corners 29">
            <a:extLst>
              <a:ext uri="{FF2B5EF4-FFF2-40B4-BE49-F238E27FC236}">
                <a16:creationId xmlns:a16="http://schemas.microsoft.com/office/drawing/2014/main" id="{FD89DE32-B69C-4262-A971-4EB4B9CCDD51}"/>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25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right)">
                                      <p:cBhvr>
                                        <p:cTn id="13" dur="500"/>
                                        <p:tgtEl>
                                          <p:spTgt spid="2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up)">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up)">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up)">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wipe(up)">
                                      <p:cBhvr>
                                        <p:cTn id="106" dur="500"/>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wipe(up)">
                                      <p:cBhvr>
                                        <p:cTn id="111" dur="500"/>
                                        <p:tgtEl>
                                          <p:spTgt spid="1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8822445-3D15-4CF0-BA5E-5AF6E80C65D9}"/>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35408E9-FB5C-4C49-9CD6-7152C151BE05}"/>
              </a:ext>
            </a:extLst>
          </p:cNvPr>
          <p:cNvSpPr/>
          <p:nvPr/>
        </p:nvSpPr>
        <p:spPr>
          <a:xfrm>
            <a:off x="170212" y="1053548"/>
            <a:ext cx="8311179" cy="54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1-La dégradation industrielle de l'amidon est généralement initiée par des </a:t>
            </a:r>
            <a:r>
              <a:rPr lang="fr-FR" b="1" dirty="0">
                <a:latin typeface="Times New Roman" panose="02020603050405020304" pitchFamily="18" charset="0"/>
                <a:cs typeface="Times New Roman" panose="02020603050405020304" pitchFamily="18" charset="0"/>
              </a:rPr>
              <a:t>α -amylases </a:t>
            </a:r>
            <a:endParaRPr lang="en-GB" sz="2000" b="1"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3F873E26-F008-486F-A788-EC3480E695FE}"/>
              </a:ext>
            </a:extLst>
          </p:cNvPr>
          <p:cNvCxnSpPr/>
          <p:nvPr/>
        </p:nvCxnSpPr>
        <p:spPr>
          <a:xfrm>
            <a:off x="196716" y="2193235"/>
            <a:ext cx="503583" cy="5433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CD25501-C4AC-481C-97D4-0EF53BF4C8EB}"/>
              </a:ext>
            </a:extLst>
          </p:cNvPr>
          <p:cNvCxnSpPr/>
          <p:nvPr/>
        </p:nvCxnSpPr>
        <p:spPr>
          <a:xfrm>
            <a:off x="636104" y="2193236"/>
            <a:ext cx="503583" cy="54333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261778-4A60-42A2-B844-7D0A61AA9137}"/>
              </a:ext>
            </a:extLst>
          </p:cNvPr>
          <p:cNvSpPr txBox="1"/>
          <p:nvPr/>
        </p:nvSpPr>
        <p:spPr>
          <a:xfrm>
            <a:off x="1338470" y="2464906"/>
            <a:ext cx="402410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PM et viscosité des solutions d’amidon </a:t>
            </a:r>
            <a:endParaRPr lang="en-GB"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5ED9D5D-1E06-427F-A0D2-023BEBAE6BB5}"/>
              </a:ext>
            </a:extLst>
          </p:cNvPr>
          <p:cNvSpPr txBox="1"/>
          <p:nvPr/>
        </p:nvSpPr>
        <p:spPr>
          <a:xfrm>
            <a:off x="170212" y="1815548"/>
            <a:ext cx="301031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Endo-enzymes de liquéfaction</a:t>
            </a:r>
            <a:endParaRPr lang="en-GB"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108976FF-4A61-445C-BF2B-2AB1698E5334}"/>
              </a:ext>
            </a:extLst>
          </p:cNvPr>
          <p:cNvCxnSpPr>
            <a:cxnSpLocks/>
          </p:cNvCxnSpPr>
          <p:nvPr/>
        </p:nvCxnSpPr>
        <p:spPr>
          <a:xfrm>
            <a:off x="3180522" y="2000214"/>
            <a:ext cx="70899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22BEB2D-3021-406B-B963-9E7C8D0FB837}"/>
              </a:ext>
            </a:extLst>
          </p:cNvPr>
          <p:cNvSpPr txBox="1"/>
          <p:nvPr/>
        </p:nvSpPr>
        <p:spPr>
          <a:xfrm>
            <a:off x="3922646" y="1795029"/>
            <a:ext cx="5371256"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Agissent sur des substrats de 15 résidus (α -amylases )</a:t>
            </a:r>
            <a:endParaRPr lang="en-GB"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12FD843-F2E3-40D4-A2F6-21D59F08BD66}"/>
              </a:ext>
            </a:extLst>
          </p:cNvPr>
          <p:cNvSpPr txBox="1"/>
          <p:nvPr/>
        </p:nvSpPr>
        <p:spPr>
          <a:xfrm>
            <a:off x="203344" y="3014866"/>
            <a:ext cx="3010310"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Endo-enzymes </a:t>
            </a:r>
            <a:r>
              <a:rPr lang="fr-FR" dirty="0" err="1">
                <a:latin typeface="Times New Roman" panose="02020603050405020304" pitchFamily="18" charset="0"/>
                <a:cs typeface="Times New Roman" panose="02020603050405020304" pitchFamily="18" charset="0"/>
              </a:rPr>
              <a:t>scharidiques</a:t>
            </a:r>
            <a:endParaRPr lang="en-GB"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6F045EA2-646E-4B9E-AEB3-A0C366DF5452}"/>
              </a:ext>
            </a:extLst>
          </p:cNvPr>
          <p:cNvCxnSpPr>
            <a:cxnSpLocks/>
          </p:cNvCxnSpPr>
          <p:nvPr/>
        </p:nvCxnSpPr>
        <p:spPr>
          <a:xfrm>
            <a:off x="3213654" y="3199532"/>
            <a:ext cx="70899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DD9969-C099-4BE4-AB68-8DAD9DFE5750}"/>
              </a:ext>
            </a:extLst>
          </p:cNvPr>
          <p:cNvSpPr txBox="1"/>
          <p:nvPr/>
        </p:nvSpPr>
        <p:spPr>
          <a:xfrm>
            <a:off x="4145865" y="2993258"/>
            <a:ext cx="4024101"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Agissent sur des substrats de 4 résidus (</a:t>
            </a:r>
            <a:r>
              <a:rPr lang="el-GR" dirty="0">
                <a:latin typeface="Times New Roman" panose="02020603050405020304" pitchFamily="18" charset="0"/>
                <a:cs typeface="Times New Roman" panose="02020603050405020304" pitchFamily="18" charset="0"/>
              </a:rPr>
              <a:t>β</a:t>
            </a:r>
            <a:r>
              <a:rPr lang="fr-FR" dirty="0">
                <a:latin typeface="Times New Roman" panose="02020603050405020304" pitchFamily="18" charset="0"/>
                <a:cs typeface="Times New Roman" panose="02020603050405020304" pitchFamily="18" charset="0"/>
              </a:rPr>
              <a:t>-amylase, </a:t>
            </a:r>
            <a:r>
              <a:rPr lang="fr-FR" dirty="0" err="1">
                <a:latin typeface="Times New Roman" panose="02020603050405020304" pitchFamily="18" charset="0"/>
                <a:cs typeface="Times New Roman" panose="02020603050405020304" pitchFamily="18" charset="0"/>
              </a:rPr>
              <a:t>Glucoamylase</a:t>
            </a:r>
            <a:r>
              <a:rPr lang="fr-FR"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832ADC6-11CF-4634-AB25-2E1957497251}"/>
              </a:ext>
            </a:extLst>
          </p:cNvPr>
          <p:cNvSpPr txBox="1"/>
          <p:nvPr/>
        </p:nvSpPr>
        <p:spPr>
          <a:xfrm>
            <a:off x="196503" y="4026790"/>
            <a:ext cx="5899497"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Le résultats finale de cette dégradation = maltose, </a:t>
            </a:r>
            <a:r>
              <a:rPr lang="fr-FR" sz="1800" dirty="0" err="1">
                <a:effectLst/>
                <a:latin typeface="Times New Roman" panose="02020603050405020304" pitchFamily="18" charset="0"/>
                <a:ea typeface="Calibri" panose="020F0502020204030204" pitchFamily="34" charset="0"/>
              </a:rPr>
              <a:t>maltotriose</a:t>
            </a:r>
            <a:r>
              <a:rPr lang="fr-FR" sz="1800" dirty="0">
                <a:effectLst/>
                <a:latin typeface="Times New Roman" panose="02020603050405020304" pitchFamily="18" charset="0"/>
                <a:ea typeface="Calibri" panose="020F0502020204030204" pitchFamily="34" charset="0"/>
              </a:rPr>
              <a:t> et oligosaccharides de différentes longueurs de chaîne</a:t>
            </a:r>
            <a:endParaRPr lang="en-GB" dirty="0"/>
          </a:p>
        </p:txBody>
      </p:sp>
    </p:spTree>
    <p:extLst>
      <p:ext uri="{BB962C8B-B14F-4D97-AF65-F5344CB8AC3E}">
        <p14:creationId xmlns:p14="http://schemas.microsoft.com/office/powerpoint/2010/main" val="39854984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8826DA-77EC-47D1-AE9F-6DFC28E81E26}"/>
              </a:ext>
            </a:extLst>
          </p:cNvPr>
          <p:cNvSpPr/>
          <p:nvPr/>
        </p:nvSpPr>
        <p:spPr>
          <a:xfrm>
            <a:off x="170212" y="191328"/>
            <a:ext cx="3010310"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Dégradation de l’amidon</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DD42D91-D9CF-45A4-9167-5FF352AC40BA}"/>
              </a:ext>
            </a:extLst>
          </p:cNvPr>
          <p:cNvSpPr/>
          <p:nvPr/>
        </p:nvSpPr>
        <p:spPr>
          <a:xfrm>
            <a:off x="170212" y="1053548"/>
            <a:ext cx="5170414" cy="549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2-Déramification par attaque des branchements </a:t>
            </a:r>
            <a:r>
              <a:rPr lang="fr-FR" sz="2000" dirty="0">
                <a:latin typeface="Times New Roman" panose="02020603050405020304" pitchFamily="18" charset="0"/>
                <a:ea typeface="Calibri" panose="020F0502020204030204" pitchFamily="34" charset="0"/>
              </a:rPr>
              <a:t>α-1,6</a:t>
            </a:r>
            <a:endParaRPr lang="en-GB"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2136BFF-9B9B-4272-AE0E-D09287C1277E}"/>
              </a:ext>
            </a:extLst>
          </p:cNvPr>
          <p:cNvSpPr txBox="1"/>
          <p:nvPr/>
        </p:nvSpPr>
        <p:spPr>
          <a:xfrm>
            <a:off x="304800" y="1856999"/>
            <a:ext cx="6096000" cy="369332"/>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A- </a:t>
            </a:r>
            <a:r>
              <a:rPr lang="fr-FR" sz="1800" dirty="0" err="1">
                <a:effectLst/>
                <a:latin typeface="Times New Roman" panose="02020603050405020304" pitchFamily="18" charset="0"/>
                <a:ea typeface="Calibri" panose="020F0502020204030204" pitchFamily="34" charset="0"/>
              </a:rPr>
              <a:t>Pullulanases</a:t>
            </a:r>
            <a:r>
              <a:rPr lang="fr-FR" sz="1800" dirty="0">
                <a:effectLst/>
                <a:latin typeface="Times New Roman" panose="02020603050405020304" pitchFamily="18" charset="0"/>
                <a:ea typeface="Calibri" panose="020F0502020204030204" pitchFamily="34" charset="0"/>
              </a:rPr>
              <a:t> qui attaquent spécifiquement les liaisons α-1,6-,</a:t>
            </a:r>
            <a:endParaRPr lang="en-GB" dirty="0"/>
          </a:p>
        </p:txBody>
      </p:sp>
      <p:sp>
        <p:nvSpPr>
          <p:cNvPr id="7" name="TextBox 6">
            <a:extLst>
              <a:ext uri="{FF2B5EF4-FFF2-40B4-BE49-F238E27FC236}">
                <a16:creationId xmlns:a16="http://schemas.microsoft.com/office/drawing/2014/main" id="{43235C8E-97C3-49B8-B3CA-755C71FBBB2C}"/>
              </a:ext>
            </a:extLst>
          </p:cNvPr>
          <p:cNvSpPr txBox="1"/>
          <p:nvPr/>
        </p:nvSpPr>
        <p:spPr>
          <a:xfrm>
            <a:off x="304800" y="2479817"/>
            <a:ext cx="6096000" cy="646331"/>
          </a:xfrm>
          <a:prstGeom prst="rect">
            <a:avLst/>
          </a:prstGeom>
          <a:noFill/>
        </p:spPr>
        <p:txBody>
          <a:bodyPr wrap="square">
            <a:spAutoFit/>
          </a:bodyPr>
          <a:lstStyle/>
          <a:p>
            <a:r>
              <a:rPr lang="fr-FR" sz="1800" dirty="0">
                <a:effectLst/>
                <a:latin typeface="Times New Roman" panose="02020603050405020304" pitchFamily="18" charset="0"/>
                <a:ea typeface="Calibri" panose="020F0502020204030204" pitchFamily="34" charset="0"/>
              </a:rPr>
              <a:t>B- </a:t>
            </a:r>
            <a:r>
              <a:rPr lang="fr-FR" sz="1800" dirty="0" err="1">
                <a:effectLst/>
                <a:latin typeface="Times New Roman" panose="02020603050405020304" pitchFamily="18" charset="0"/>
                <a:ea typeface="Calibri" panose="020F0502020204030204" pitchFamily="34" charset="0"/>
              </a:rPr>
              <a:t>Néopullulanases</a:t>
            </a:r>
            <a:r>
              <a:rPr lang="fr-FR" sz="1800" dirty="0">
                <a:effectLst/>
                <a:latin typeface="Times New Roman" panose="02020603050405020304" pitchFamily="18" charset="0"/>
                <a:ea typeface="Calibri" panose="020F0502020204030204" pitchFamily="34" charset="0"/>
              </a:rPr>
              <a:t> et les </a:t>
            </a:r>
            <a:r>
              <a:rPr lang="fr-FR" sz="1800" dirty="0" err="1">
                <a:effectLst/>
                <a:latin typeface="Times New Roman" panose="02020603050405020304" pitchFamily="18" charset="0"/>
                <a:ea typeface="Calibri" panose="020F0502020204030204" pitchFamily="34" charset="0"/>
              </a:rPr>
              <a:t>amylopullulanases</a:t>
            </a:r>
            <a:r>
              <a:rPr lang="fr-FR" sz="1800" dirty="0">
                <a:effectLst/>
                <a:latin typeface="Times New Roman" panose="02020603050405020304" pitchFamily="18" charset="0"/>
                <a:ea typeface="Calibri" panose="020F0502020204030204" pitchFamily="34" charset="0"/>
              </a:rPr>
              <a:t> qui attaquent les liaisons α-1,6-, et α-1,4- à la fois</a:t>
            </a:r>
            <a:endParaRPr lang="en-GB" dirty="0"/>
          </a:p>
        </p:txBody>
      </p:sp>
    </p:spTree>
    <p:extLst>
      <p:ext uri="{BB962C8B-B14F-4D97-AF65-F5344CB8AC3E}">
        <p14:creationId xmlns:p14="http://schemas.microsoft.com/office/powerpoint/2010/main" val="28397132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C997E466-5EC9-487C-B356-35AD5051D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65" y="755375"/>
            <a:ext cx="11713509" cy="591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104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8826DA-77EC-47D1-AE9F-6DFC28E81E26}"/>
              </a:ext>
            </a:extLst>
          </p:cNvPr>
          <p:cNvSpPr/>
          <p:nvPr/>
        </p:nvSpPr>
        <p:spPr>
          <a:xfrm>
            <a:off x="170211" y="191328"/>
            <a:ext cx="3381367" cy="424068"/>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000" b="1" dirty="0">
                <a:latin typeface="Times New Roman" panose="02020603050405020304" pitchFamily="18" charset="0"/>
                <a:ea typeface="Calibri" panose="020F0502020204030204" pitchFamily="34" charset="0"/>
                <a:cs typeface="Times New Roman" panose="02020603050405020304" pitchFamily="18" charset="0"/>
              </a:rPr>
              <a:t>Les enzymes amylolytiques</a:t>
            </a:r>
            <a:endParaRPr lang="en-GB" sz="2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E000487-08AC-4ED9-9347-5720DE491B09}"/>
              </a:ext>
            </a:extLst>
          </p:cNvPr>
          <p:cNvSpPr/>
          <p:nvPr/>
        </p:nvSpPr>
        <p:spPr>
          <a:xfrm>
            <a:off x="170210" y="994330"/>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des </a:t>
            </a:r>
            <a:r>
              <a:rPr lang="el-GR" sz="2400" b="1" dirty="0">
                <a:latin typeface="Times New Roman" panose="02020603050405020304" pitchFamily="18" charset="0"/>
                <a:cs typeface="Times New Roman" panose="02020603050405020304" pitchFamily="18" charset="0"/>
              </a:rPr>
              <a:t>α -</a:t>
            </a:r>
            <a:r>
              <a:rPr lang="fr-FR" sz="2400" b="1" dirty="0">
                <a:latin typeface="Times New Roman" panose="02020603050405020304" pitchFamily="18" charset="0"/>
                <a:cs typeface="Times New Roman" panose="02020603050405020304" pitchFamily="18" charset="0"/>
              </a:rPr>
              <a:t>amylases</a:t>
            </a:r>
          </a:p>
        </p:txBody>
      </p:sp>
      <p:grpSp>
        <p:nvGrpSpPr>
          <p:cNvPr id="42" name="Group 41">
            <a:extLst>
              <a:ext uri="{FF2B5EF4-FFF2-40B4-BE49-F238E27FC236}">
                <a16:creationId xmlns:a16="http://schemas.microsoft.com/office/drawing/2014/main" id="{B394B645-CEF1-426F-908C-3D8B484DFACB}"/>
              </a:ext>
            </a:extLst>
          </p:cNvPr>
          <p:cNvGrpSpPr/>
          <p:nvPr/>
        </p:nvGrpSpPr>
        <p:grpSpPr>
          <a:xfrm>
            <a:off x="415683" y="2141712"/>
            <a:ext cx="11516486" cy="3721958"/>
            <a:chOff x="34587" y="1872751"/>
            <a:chExt cx="12235826" cy="3765810"/>
          </a:xfrm>
        </p:grpSpPr>
        <p:sp>
          <p:nvSpPr>
            <p:cNvPr id="16" name="Arrow: Down 15">
              <a:extLst>
                <a:ext uri="{FF2B5EF4-FFF2-40B4-BE49-F238E27FC236}">
                  <a16:creationId xmlns:a16="http://schemas.microsoft.com/office/drawing/2014/main" id="{AE9AC55A-D9E0-4426-9AEF-907934D355C5}"/>
                </a:ext>
              </a:extLst>
            </p:cNvPr>
            <p:cNvSpPr/>
            <p:nvPr/>
          </p:nvSpPr>
          <p:spPr>
            <a:xfrm>
              <a:off x="4864789" y="3879158"/>
              <a:ext cx="450574" cy="640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D199FC1-3962-4B22-87B4-03703DD23D86}"/>
                </a:ext>
              </a:extLst>
            </p:cNvPr>
            <p:cNvSpPr/>
            <p:nvPr/>
          </p:nvSpPr>
          <p:spPr>
            <a:xfrm>
              <a:off x="2972124" y="4657864"/>
              <a:ext cx="4000795" cy="4234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fr-FR" dirty="0">
                  <a:latin typeface="Times New Roman" panose="02020603050405020304" pitchFamily="18" charset="0"/>
                  <a:ea typeface="Calibri" panose="020F0502020204030204" pitchFamily="34" charset="0"/>
                  <a:cs typeface="Arial" panose="020B0604020202020204" pitchFamily="34" charset="0"/>
                </a:rPr>
                <a:t>La </a:t>
              </a:r>
              <a:r>
                <a:rPr lang="en-GB" dirty="0">
                  <a:latin typeface="Times New Roman" panose="02020603050405020304" pitchFamily="18" charset="0"/>
                  <a:ea typeface="Calibri" panose="020F0502020204030204" pitchFamily="34" charset="0"/>
                  <a:cs typeface="Arial" panose="020B0604020202020204" pitchFamily="34" charset="0"/>
                </a:rPr>
                <a:t>β</a:t>
              </a:r>
              <a:r>
                <a:rPr lang="fr-FR" dirty="0">
                  <a:latin typeface="Times New Roman" panose="02020603050405020304" pitchFamily="18" charset="0"/>
                  <a:ea typeface="Calibri" panose="020F0502020204030204" pitchFamily="34" charset="0"/>
                  <a:cs typeface="Arial" panose="020B0604020202020204" pitchFamily="34" charset="0"/>
                </a:rPr>
                <a:t>-amylase exclusivement végétale</a:t>
              </a:r>
              <a:endParaRPr lang="en-GB" sz="1600" dirty="0">
                <a:latin typeface="Calibri" panose="020F050202020403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C6F0385-0587-4C4D-9690-3149D25A7180}"/>
                </a:ext>
              </a:extLst>
            </p:cNvPr>
            <p:cNvSpPr/>
            <p:nvPr/>
          </p:nvSpPr>
          <p:spPr>
            <a:xfrm>
              <a:off x="7053272" y="3163992"/>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err="1">
                  <a:effectLst/>
                  <a:latin typeface="Times New Roman" panose="02020603050405020304" pitchFamily="18" charset="0"/>
                  <a:ea typeface="Calibri" panose="020F0502020204030204" pitchFamily="34" charset="0"/>
                </a:rPr>
                <a:t>Fongi</a:t>
              </a:r>
              <a:r>
                <a:rPr lang="fr-FR" sz="1800" dirty="0" err="1">
                  <a:effectLst/>
                  <a:latin typeface="Times New Roman" panose="02020603050405020304" pitchFamily="18" charset="0"/>
                  <a:ea typeface="Calibri" panose="020F0502020204030204" pitchFamily="34" charset="0"/>
                </a:rPr>
                <a:t>ques</a:t>
              </a:r>
              <a:endParaRPr lang="en-GB" sz="20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3DFB4FA-E6E4-4336-99A0-4985084C705C}"/>
                </a:ext>
              </a:extLst>
            </p:cNvPr>
            <p:cNvSpPr/>
            <p:nvPr/>
          </p:nvSpPr>
          <p:spPr>
            <a:xfrm>
              <a:off x="10504625" y="3160713"/>
              <a:ext cx="1600200" cy="424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Bactériennes</a:t>
              </a:r>
              <a:endParaRPr lang="en-GB" sz="20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CF4EAB8-5964-4419-BBD3-C90D2B049FD7}"/>
                </a:ext>
              </a:extLst>
            </p:cNvPr>
            <p:cNvSpPr/>
            <p:nvPr/>
          </p:nvSpPr>
          <p:spPr>
            <a:xfrm>
              <a:off x="9757123" y="4356066"/>
              <a:ext cx="2513290"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i="1" dirty="0">
                  <a:latin typeface="Times New Roman" panose="02020603050405020304" pitchFamily="18" charset="0"/>
                  <a:ea typeface="Calibri" panose="020F0502020204030204" pitchFamily="34" charset="0"/>
                </a:rPr>
                <a:t>Bacillus</a:t>
              </a:r>
              <a:r>
                <a:rPr lang="fr-FR" dirty="0">
                  <a:latin typeface="Times New Roman" panose="02020603050405020304" pitchFamily="18" charset="0"/>
                  <a:ea typeface="Calibri" panose="020F0502020204030204" pitchFamily="34" charset="0"/>
                </a:rPr>
                <a:t> </a:t>
              </a:r>
              <a:r>
                <a:rPr lang="fr-FR" dirty="0" err="1">
                  <a:latin typeface="Times New Roman" panose="02020603050405020304" pitchFamily="18" charset="0"/>
                  <a:ea typeface="Calibri" panose="020F0502020204030204" pitchFamily="34" charset="0"/>
                </a:rPr>
                <a:t>spp</a:t>
              </a:r>
              <a:r>
                <a:rPr lang="fr-FR" dirty="0">
                  <a:latin typeface="Times New Roman" panose="02020603050405020304" pitchFamily="18" charset="0"/>
                  <a:ea typeface="Calibri" panose="020F0502020204030204" pitchFamily="34" charset="0"/>
                </a:rPr>
                <a:t>. </a:t>
              </a:r>
            </a:p>
            <a:p>
              <a:r>
                <a:rPr lang="fr-FR" i="1" dirty="0">
                  <a:latin typeface="Times New Roman" panose="02020603050405020304" pitchFamily="18" charset="0"/>
                  <a:ea typeface="Calibri" panose="020F0502020204030204" pitchFamily="34" charset="0"/>
                </a:rPr>
                <a:t>- </a:t>
              </a:r>
              <a:r>
                <a:rPr lang="fr-FR" i="1" dirty="0" err="1">
                  <a:latin typeface="Times New Roman" panose="02020603050405020304" pitchFamily="18" charset="0"/>
                  <a:ea typeface="Calibri" panose="020F0502020204030204" pitchFamily="34" charset="0"/>
                </a:rPr>
                <a:t>B.amyloliquefaciens</a:t>
              </a:r>
              <a:r>
                <a:rPr lang="fr-FR" dirty="0">
                  <a:latin typeface="Times New Roman" panose="02020603050405020304" pitchFamily="18" charset="0"/>
                  <a:ea typeface="Calibri" panose="020F0502020204030204" pitchFamily="34" charset="0"/>
                </a:rPr>
                <a:t> - </a:t>
              </a:r>
              <a:r>
                <a:rPr lang="fr-FR" i="1" dirty="0">
                  <a:latin typeface="Times New Roman" panose="02020603050405020304" pitchFamily="18" charset="0"/>
                  <a:ea typeface="Calibri" panose="020F0502020204030204" pitchFamily="34" charset="0"/>
                </a:rPr>
                <a:t>B. </a:t>
              </a:r>
              <a:r>
                <a:rPr lang="fr-FR" i="1" dirty="0" err="1">
                  <a:latin typeface="Times New Roman" panose="02020603050405020304" pitchFamily="18" charset="0"/>
                  <a:ea typeface="Calibri" panose="020F0502020204030204" pitchFamily="34" charset="0"/>
                </a:rPr>
                <a:t>licheniformis</a:t>
              </a:r>
              <a:r>
                <a:rPr lang="fr-FR" dirty="0">
                  <a:latin typeface="Times New Roman" panose="02020603050405020304" pitchFamily="18" charset="0"/>
                  <a:ea typeface="Calibri" panose="020F0502020204030204" pitchFamily="34" charset="0"/>
                </a:rPr>
                <a:t>, </a:t>
              </a:r>
              <a:endParaRPr lang="en-GB" dirty="0"/>
            </a:p>
          </p:txBody>
        </p:sp>
        <p:sp>
          <p:nvSpPr>
            <p:cNvPr id="22" name="Rectangle: Rounded Corners 21">
              <a:extLst>
                <a:ext uri="{FF2B5EF4-FFF2-40B4-BE49-F238E27FC236}">
                  <a16:creationId xmlns:a16="http://schemas.microsoft.com/office/drawing/2014/main" id="{CC86400E-25B4-4370-AC78-7C89B089D4C6}"/>
                </a:ext>
              </a:extLst>
            </p:cNvPr>
            <p:cNvSpPr/>
            <p:nvPr/>
          </p:nvSpPr>
          <p:spPr>
            <a:xfrm>
              <a:off x="7053272" y="4335960"/>
              <a:ext cx="1885539" cy="13026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i="1" dirty="0">
                  <a:latin typeface="Times New Roman" panose="02020603050405020304" pitchFamily="18" charset="0"/>
                  <a:ea typeface="Calibri" panose="020F0502020204030204" pitchFamily="34" charset="0"/>
                </a:rPr>
                <a:t>Aspergillus</a:t>
              </a:r>
              <a:r>
                <a:rPr lang="fr-FR" dirty="0">
                  <a:latin typeface="Times New Roman" panose="02020603050405020304" pitchFamily="18" charset="0"/>
                  <a:ea typeface="Calibri" panose="020F0502020204030204" pitchFamily="34" charset="0"/>
                </a:rPr>
                <a:t> </a:t>
              </a:r>
            </a:p>
            <a:p>
              <a:pPr marL="285750" indent="-285750">
                <a:buFontTx/>
                <a:buChar char="-"/>
              </a:pPr>
              <a:r>
                <a:rPr lang="fr-FR" i="1" dirty="0">
                  <a:latin typeface="Times New Roman" panose="02020603050405020304" pitchFamily="18" charset="0"/>
                  <a:ea typeface="Calibri" panose="020F0502020204030204" pitchFamily="34" charset="0"/>
                </a:rPr>
                <a:t>Penicillium </a:t>
              </a:r>
            </a:p>
            <a:p>
              <a:r>
                <a:rPr lang="fr-FR" i="1" dirty="0">
                  <a:latin typeface="Times New Roman" panose="02020603050405020304" pitchFamily="18" charset="0"/>
                  <a:ea typeface="Calibri" panose="020F0502020204030204" pitchFamily="34" charset="0"/>
                </a:rPr>
                <a:t>(P. </a:t>
              </a:r>
              <a:r>
                <a:rPr lang="fr-FR" i="1" dirty="0" err="1">
                  <a:latin typeface="Times New Roman" panose="02020603050405020304" pitchFamily="18" charset="0"/>
                  <a:ea typeface="Calibri" panose="020F0502020204030204" pitchFamily="34" charset="0"/>
                </a:rPr>
                <a:t>brunneum</a:t>
              </a:r>
              <a:endParaRPr lang="fr-FR" dirty="0">
                <a:latin typeface="Times New Roman" panose="02020603050405020304" pitchFamily="18" charset="0"/>
                <a:ea typeface="Calibri" panose="020F0502020204030204" pitchFamily="34" charset="0"/>
              </a:endParaRPr>
            </a:p>
            <a:p>
              <a:r>
                <a:rPr lang="fr-FR" dirty="0">
                  <a:latin typeface="Times New Roman" panose="02020603050405020304" pitchFamily="18" charset="0"/>
                  <a:ea typeface="Calibri" panose="020F0502020204030204" pitchFamily="34" charset="0"/>
                </a:rPr>
                <a:t> </a:t>
              </a:r>
              <a:r>
                <a:rPr lang="fr-FR" i="1" dirty="0">
                  <a:latin typeface="Times New Roman" panose="02020603050405020304" pitchFamily="18" charset="0"/>
                  <a:ea typeface="Calibri" panose="020F0502020204030204" pitchFamily="34" charset="0"/>
                </a:rPr>
                <a:t>P. </a:t>
              </a:r>
              <a:r>
                <a:rPr lang="fr-FR" i="1" dirty="0" err="1">
                  <a:latin typeface="Times New Roman" panose="02020603050405020304" pitchFamily="18" charset="0"/>
                  <a:ea typeface="Calibri" panose="020F0502020204030204" pitchFamily="34" charset="0"/>
                </a:rPr>
                <a:t>fellutanum</a:t>
              </a:r>
              <a:r>
                <a:rPr lang="en-GB" dirty="0"/>
                <a:t>)</a:t>
              </a:r>
            </a:p>
          </p:txBody>
        </p:sp>
        <p:sp>
          <p:nvSpPr>
            <p:cNvPr id="25" name="Arrow: Up 24">
              <a:extLst>
                <a:ext uri="{FF2B5EF4-FFF2-40B4-BE49-F238E27FC236}">
                  <a16:creationId xmlns:a16="http://schemas.microsoft.com/office/drawing/2014/main" id="{7F16A8B9-3995-4FBD-A484-47F231705C0D}"/>
                </a:ext>
              </a:extLst>
            </p:cNvPr>
            <p:cNvSpPr/>
            <p:nvPr/>
          </p:nvSpPr>
          <p:spPr>
            <a:xfrm rot="10800000">
              <a:off x="7680092" y="358478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Up 25">
              <a:extLst>
                <a:ext uri="{FF2B5EF4-FFF2-40B4-BE49-F238E27FC236}">
                  <a16:creationId xmlns:a16="http://schemas.microsoft.com/office/drawing/2014/main" id="{FE7375FA-761F-45DC-B9C6-161C2811B39D}"/>
                </a:ext>
              </a:extLst>
            </p:cNvPr>
            <p:cNvSpPr/>
            <p:nvPr/>
          </p:nvSpPr>
          <p:spPr>
            <a:xfrm rot="10800000">
              <a:off x="11066591" y="358868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Up 34">
              <a:extLst>
                <a:ext uri="{FF2B5EF4-FFF2-40B4-BE49-F238E27FC236}">
                  <a16:creationId xmlns:a16="http://schemas.microsoft.com/office/drawing/2014/main" id="{6CE12611-9296-4C0A-842C-4197E7E1D15F}"/>
                </a:ext>
              </a:extLst>
            </p:cNvPr>
            <p:cNvSpPr/>
            <p:nvPr/>
          </p:nvSpPr>
          <p:spPr>
            <a:xfrm rot="8128453">
              <a:off x="10781158" y="2426742"/>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93C6A55D-9EC7-4C65-A8E7-F342ABC093A5}"/>
                </a:ext>
              </a:extLst>
            </p:cNvPr>
            <p:cNvSpPr/>
            <p:nvPr/>
          </p:nvSpPr>
          <p:spPr>
            <a:xfrm>
              <a:off x="34587" y="1880566"/>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animales</a:t>
              </a:r>
            </a:p>
          </p:txBody>
        </p:sp>
        <p:sp>
          <p:nvSpPr>
            <p:cNvPr id="37" name="Rectangle: Rounded Corners 36">
              <a:extLst>
                <a:ext uri="{FF2B5EF4-FFF2-40B4-BE49-F238E27FC236}">
                  <a16:creationId xmlns:a16="http://schemas.microsoft.com/office/drawing/2014/main" id="{36776B9D-75EB-40C6-BDDC-2786FCC5148C}"/>
                </a:ext>
              </a:extLst>
            </p:cNvPr>
            <p:cNvSpPr/>
            <p:nvPr/>
          </p:nvSpPr>
          <p:spPr>
            <a:xfrm>
              <a:off x="3591549" y="1880566"/>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végétales</a:t>
              </a:r>
            </a:p>
          </p:txBody>
        </p:sp>
        <p:sp>
          <p:nvSpPr>
            <p:cNvPr id="38" name="Rectangle: Rounded Corners 37">
              <a:extLst>
                <a:ext uri="{FF2B5EF4-FFF2-40B4-BE49-F238E27FC236}">
                  <a16:creationId xmlns:a16="http://schemas.microsoft.com/office/drawing/2014/main" id="{8D8D5D95-1B03-4895-92E0-46D71130CD9D}"/>
                </a:ext>
              </a:extLst>
            </p:cNvPr>
            <p:cNvSpPr/>
            <p:nvPr/>
          </p:nvSpPr>
          <p:spPr>
            <a:xfrm>
              <a:off x="8066439" y="1872751"/>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Microbiennes</a:t>
              </a:r>
            </a:p>
          </p:txBody>
        </p:sp>
        <p:sp>
          <p:nvSpPr>
            <p:cNvPr id="39" name="Rectangle: Rounded Corners 38">
              <a:extLst>
                <a:ext uri="{FF2B5EF4-FFF2-40B4-BE49-F238E27FC236}">
                  <a16:creationId xmlns:a16="http://schemas.microsoft.com/office/drawing/2014/main" id="{C6A8EC27-8F25-4382-97C0-E1B88FF496FC}"/>
                </a:ext>
              </a:extLst>
            </p:cNvPr>
            <p:cNvSpPr/>
            <p:nvPr/>
          </p:nvSpPr>
          <p:spPr>
            <a:xfrm>
              <a:off x="587654" y="2753552"/>
              <a:ext cx="2175426"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-Glandes salivaires</a:t>
              </a:r>
            </a:p>
            <a:p>
              <a:pPr algn="ctr"/>
              <a:r>
                <a:rPr lang="fr-FR" dirty="0">
                  <a:latin typeface="Times New Roman" panose="02020603050405020304" pitchFamily="18" charset="0"/>
                  <a:cs typeface="Times New Roman" panose="02020603050405020304" pitchFamily="18" charset="0"/>
                </a:rPr>
                <a:t>- Pancréas</a:t>
              </a:r>
              <a:endParaRPr lang="en-GB" sz="2000" dirty="0">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9A293E72-66B1-4D0F-8EDA-C1D94E5F60AA}"/>
                </a:ext>
              </a:extLst>
            </p:cNvPr>
            <p:cNvSpPr/>
            <p:nvPr/>
          </p:nvSpPr>
          <p:spPr>
            <a:xfrm>
              <a:off x="4028268" y="2734124"/>
              <a:ext cx="2347702" cy="10270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sz="1800" dirty="0">
                  <a:effectLst/>
                  <a:latin typeface="Times New Roman" panose="02020603050405020304" pitchFamily="18" charset="0"/>
                  <a:ea typeface="Calibri" panose="020F0502020204030204" pitchFamily="34" charset="0"/>
                </a:rPr>
                <a:t>Partie verte</a:t>
              </a:r>
            </a:p>
            <a:p>
              <a:r>
                <a:rPr lang="fr-FR" dirty="0">
                  <a:latin typeface="Times New Roman" panose="02020603050405020304" pitchFamily="18" charset="0"/>
                  <a:cs typeface="Times New Roman" panose="02020603050405020304" pitchFamily="18" charset="0"/>
                </a:rPr>
                <a:t>-   Graines</a:t>
              </a:r>
            </a:p>
            <a:p>
              <a:r>
                <a:rPr lang="fr-FR" sz="2000" dirty="0">
                  <a:latin typeface="Times New Roman" panose="02020603050405020304" pitchFamily="18" charset="0"/>
                  <a:cs typeface="Times New Roman" panose="02020603050405020304" pitchFamily="18" charset="0"/>
                </a:rPr>
                <a:t>-   Parties amylacé</a:t>
              </a:r>
              <a:endParaRPr lang="en-GB" sz="2000" dirty="0">
                <a:latin typeface="Times New Roman" panose="02020603050405020304" pitchFamily="18" charset="0"/>
                <a:cs typeface="Times New Roman" panose="02020603050405020304" pitchFamily="18" charset="0"/>
              </a:endParaRPr>
            </a:p>
          </p:txBody>
        </p:sp>
        <p:sp>
          <p:nvSpPr>
            <p:cNvPr id="41" name="Arrow: Up 40">
              <a:extLst>
                <a:ext uri="{FF2B5EF4-FFF2-40B4-BE49-F238E27FC236}">
                  <a16:creationId xmlns:a16="http://schemas.microsoft.com/office/drawing/2014/main" id="{3561FE39-92B7-4EBB-A825-32CAA6B21849}"/>
                </a:ext>
              </a:extLst>
            </p:cNvPr>
            <p:cNvSpPr/>
            <p:nvPr/>
          </p:nvSpPr>
          <p:spPr>
            <a:xfrm rot="12887401">
              <a:off x="8029565" y="2426741"/>
              <a:ext cx="299633" cy="767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3" name="Group 42">
            <a:extLst>
              <a:ext uri="{FF2B5EF4-FFF2-40B4-BE49-F238E27FC236}">
                <a16:creationId xmlns:a16="http://schemas.microsoft.com/office/drawing/2014/main" id="{62C3A781-BB1C-4AA0-840F-F2DE412C922C}"/>
              </a:ext>
            </a:extLst>
          </p:cNvPr>
          <p:cNvGrpSpPr/>
          <p:nvPr/>
        </p:nvGrpSpPr>
        <p:grpSpPr>
          <a:xfrm>
            <a:off x="940542" y="2116053"/>
            <a:ext cx="8591263" cy="2778340"/>
            <a:chOff x="792580" y="1457930"/>
            <a:chExt cx="8591263" cy="2778340"/>
          </a:xfrm>
        </p:grpSpPr>
        <p:sp>
          <p:nvSpPr>
            <p:cNvPr id="44" name="Rectangle: Rounded Corners 43">
              <a:extLst>
                <a:ext uri="{FF2B5EF4-FFF2-40B4-BE49-F238E27FC236}">
                  <a16:creationId xmlns:a16="http://schemas.microsoft.com/office/drawing/2014/main" id="{4C403BCA-B73C-4CF6-8E8C-2075A4CF8291}"/>
                </a:ext>
              </a:extLst>
            </p:cNvPr>
            <p:cNvSpPr/>
            <p:nvPr/>
          </p:nvSpPr>
          <p:spPr>
            <a:xfrm>
              <a:off x="792580" y="2581705"/>
              <a:ext cx="1836839"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Les </a:t>
              </a:r>
              <a:r>
                <a:rPr lang="fr-FR" b="1" dirty="0" err="1">
                  <a:latin typeface="Times New Roman" panose="02020603050405020304" pitchFamily="18" charset="0"/>
                  <a:cs typeface="Times New Roman" panose="02020603050405020304" pitchFamily="18" charset="0"/>
                </a:rPr>
                <a:t>pullulanases</a:t>
              </a:r>
              <a:endParaRPr lang="en-GB" sz="2000" b="1" dirty="0">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E18F59D4-81A2-4386-BBE1-A27626DD6D7C}"/>
                </a:ext>
              </a:extLst>
            </p:cNvPr>
            <p:cNvSpPr/>
            <p:nvPr/>
          </p:nvSpPr>
          <p:spPr>
            <a:xfrm>
              <a:off x="3050740" y="1457930"/>
              <a:ext cx="3045259"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Riz, orge, avoine et haricot</a:t>
              </a:r>
              <a:endParaRPr lang="en-GB" b="1" dirty="0">
                <a:latin typeface="Times New Roman" panose="02020603050405020304" pitchFamily="18"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D7F6304A-EE50-4371-8889-0D72FA8603B7}"/>
                </a:ext>
              </a:extLst>
            </p:cNvPr>
            <p:cNvSpPr/>
            <p:nvPr/>
          </p:nvSpPr>
          <p:spPr>
            <a:xfrm>
              <a:off x="2990780" y="3754955"/>
              <a:ext cx="6393063" cy="481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i="1" dirty="0">
                  <a:latin typeface="Times New Roman" panose="02020603050405020304" pitchFamily="18" charset="0"/>
                  <a:cs typeface="Times New Roman" panose="02020603050405020304" pitchFamily="18" charset="0"/>
                </a:rPr>
                <a:t>Klebsiella, Escherichia, Streptococcus, Bacillus et Streptomyces</a:t>
              </a:r>
              <a:endParaRPr lang="en-GB" b="1" i="1" dirty="0">
                <a:latin typeface="Times New Roman" panose="02020603050405020304" pitchFamily="18" charset="0"/>
                <a:cs typeface="Times New Roman" panose="02020603050405020304" pitchFamily="18" charset="0"/>
              </a:endParaRPr>
            </a:p>
          </p:txBody>
        </p:sp>
        <p:cxnSp>
          <p:nvCxnSpPr>
            <p:cNvPr id="47" name="Connector: Curved 46">
              <a:extLst>
                <a:ext uri="{FF2B5EF4-FFF2-40B4-BE49-F238E27FC236}">
                  <a16:creationId xmlns:a16="http://schemas.microsoft.com/office/drawing/2014/main" id="{C37936FD-7BE7-45FE-8CA6-0209BE04851B}"/>
                </a:ext>
              </a:extLst>
            </p:cNvPr>
            <p:cNvCxnSpPr/>
            <p:nvPr/>
          </p:nvCxnSpPr>
          <p:spPr>
            <a:xfrm flipV="1">
              <a:off x="1618938" y="1678898"/>
              <a:ext cx="1244183" cy="77948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7907D33C-B8A4-45F0-BC5F-ED0B6EF60124}"/>
                </a:ext>
              </a:extLst>
            </p:cNvPr>
            <p:cNvCxnSpPr>
              <a:cxnSpLocks/>
            </p:cNvCxnSpPr>
            <p:nvPr/>
          </p:nvCxnSpPr>
          <p:spPr>
            <a:xfrm>
              <a:off x="1711000" y="3186339"/>
              <a:ext cx="1152121" cy="809273"/>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8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56F903F5-6CB6-4E6E-AA8B-601B8FF66850}"/>
              </a:ext>
            </a:extLst>
          </p:cNvPr>
          <p:cNvSpPr/>
          <p:nvPr/>
        </p:nvSpPr>
        <p:spPr>
          <a:xfrm>
            <a:off x="125240" y="649560"/>
            <a:ext cx="76246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Applications des α-amylases dans l'industrie alimentaire</a:t>
            </a:r>
          </a:p>
        </p:txBody>
      </p:sp>
      <p:grpSp>
        <p:nvGrpSpPr>
          <p:cNvPr id="22" name="Group 21">
            <a:extLst>
              <a:ext uri="{FF2B5EF4-FFF2-40B4-BE49-F238E27FC236}">
                <a16:creationId xmlns:a16="http://schemas.microsoft.com/office/drawing/2014/main" id="{AA333995-7872-4987-A897-BAF0AD72F350}"/>
              </a:ext>
            </a:extLst>
          </p:cNvPr>
          <p:cNvGrpSpPr/>
          <p:nvPr/>
        </p:nvGrpSpPr>
        <p:grpSpPr>
          <a:xfrm>
            <a:off x="140230" y="1290878"/>
            <a:ext cx="11949339" cy="5567675"/>
            <a:chOff x="164892" y="2"/>
            <a:chExt cx="11954657" cy="6805542"/>
          </a:xfrm>
        </p:grpSpPr>
        <p:sp>
          <p:nvSpPr>
            <p:cNvPr id="23" name="Oval 22">
              <a:extLst>
                <a:ext uri="{FF2B5EF4-FFF2-40B4-BE49-F238E27FC236}">
                  <a16:creationId xmlns:a16="http://schemas.microsoft.com/office/drawing/2014/main" id="{94FE11B8-54E0-4BD1-82A4-EA4B685841E5}"/>
                </a:ext>
              </a:extLst>
            </p:cNvPr>
            <p:cNvSpPr/>
            <p:nvPr/>
          </p:nvSpPr>
          <p:spPr>
            <a:xfrm>
              <a:off x="179882" y="2"/>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Conversion d’amidon</a:t>
              </a:r>
              <a:endParaRPr lang="en-GB" b="1"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5B557D0-CE82-4C5F-9259-E55C68455672}"/>
                </a:ext>
              </a:extLst>
            </p:cNvPr>
            <p:cNvSpPr/>
            <p:nvPr/>
          </p:nvSpPr>
          <p:spPr>
            <a:xfrm>
              <a:off x="2173574"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Gélification, liquéfaction, Saccharification de l’amidon</a:t>
              </a:r>
              <a:endParaRPr lang="en-GB" dirty="0">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9ED3001-9F60-45A0-923B-63756ABB7F92}"/>
                </a:ext>
              </a:extLst>
            </p:cNvPr>
            <p:cNvSpPr/>
            <p:nvPr/>
          </p:nvSpPr>
          <p:spPr>
            <a:xfrm>
              <a:off x="6153463"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complète ou partiel pour produire les sucrants</a:t>
              </a:r>
              <a:endParaRPr lang="en-GB" dirty="0">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6609EA76-1736-492E-8FF7-EB3FDA2CB0B4}"/>
                </a:ext>
              </a:extLst>
            </p:cNvPr>
            <p:cNvSpPr/>
            <p:nvPr/>
          </p:nvSpPr>
          <p:spPr>
            <a:xfrm>
              <a:off x="10125857" y="5996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Glucose et sirops</a:t>
              </a:r>
              <a:endParaRPr lang="en-GB" b="1" dirty="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DDEA4E7-D78B-4065-8EB9-369552B6AA67}"/>
                </a:ext>
              </a:extLst>
            </p:cNvPr>
            <p:cNvSpPr/>
            <p:nvPr/>
          </p:nvSpPr>
          <p:spPr>
            <a:xfrm>
              <a:off x="172387" y="139408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Boulangerie</a:t>
              </a:r>
              <a:endParaRPr lang="en-GB" b="1" dirty="0">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E3F02965-C038-4D34-988A-1FD5606B149A}"/>
                </a:ext>
              </a:extLst>
            </p:cNvPr>
            <p:cNvSpPr/>
            <p:nvPr/>
          </p:nvSpPr>
          <p:spPr>
            <a:xfrm>
              <a:off x="2166079"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dans les pates en sucres fermentables</a:t>
              </a:r>
              <a:endParaRPr lang="en-GB" dirty="0">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17EEF9E4-794F-4B4C-AB85-2C1A320C8A0D}"/>
                </a:ext>
              </a:extLst>
            </p:cNvPr>
            <p:cNvSpPr/>
            <p:nvPr/>
          </p:nvSpPr>
          <p:spPr>
            <a:xfrm>
              <a:off x="6145968"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Production de sucres qui seront convertis en Ethanol par les levures</a:t>
              </a:r>
              <a:endParaRPr lang="en-GB"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15110DAD-5A89-4E33-8678-6F4B9DE88BF8}"/>
                </a:ext>
              </a:extLst>
            </p:cNvPr>
            <p:cNvSpPr/>
            <p:nvPr/>
          </p:nvSpPr>
          <p:spPr>
            <a:xfrm>
              <a:off x="10118362" y="1424070"/>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Production de carburant</a:t>
              </a:r>
              <a:endParaRPr lang="en-GB" b="1" dirty="0">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9BBF628D-2D97-4BB3-AC3C-2A48302AF7DC}"/>
                </a:ext>
              </a:extLst>
            </p:cNvPr>
            <p:cNvSpPr/>
            <p:nvPr/>
          </p:nvSpPr>
          <p:spPr>
            <a:xfrm>
              <a:off x="172387" y="274320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Détergents</a:t>
              </a:r>
              <a:endParaRPr lang="en-GB" b="1" dirty="0">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52699634-1A81-4A3A-A725-C5B3D07289DB}"/>
                </a:ext>
              </a:extLst>
            </p:cNvPr>
            <p:cNvSpPr/>
            <p:nvPr/>
          </p:nvSpPr>
          <p:spPr>
            <a:xfrm>
              <a:off x="2166079" y="284813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des résidus des aliments féculents (Pomme de terre) pour donner des dextrines</a:t>
              </a:r>
              <a:endParaRPr lang="en-GB" dirty="0">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79BBD5DF-C250-4C48-BC72-2A1665D7E8AA}"/>
                </a:ext>
              </a:extLst>
            </p:cNvPr>
            <p:cNvSpPr/>
            <p:nvPr/>
          </p:nvSpPr>
          <p:spPr>
            <a:xfrm>
              <a:off x="6145968" y="287977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Clarification des jus par dégradation d’amidon trouble et insoluble</a:t>
              </a:r>
              <a:endParaRPr lang="en-GB" dirty="0">
                <a:latin typeface="Times New Roman" panose="02020603050405020304" pitchFamily="18" charset="0"/>
                <a:cs typeface="Times New Roman" panose="02020603050405020304" pitchFamily="18" charset="0"/>
              </a:endParaRPr>
            </a:p>
          </p:txBody>
        </p:sp>
        <p:sp>
          <p:nvSpPr>
            <p:cNvPr id="34" name="Oval 33">
              <a:extLst>
                <a:ext uri="{FF2B5EF4-FFF2-40B4-BE49-F238E27FC236}">
                  <a16:creationId xmlns:a16="http://schemas.microsoft.com/office/drawing/2014/main" id="{016007F8-91BF-4E59-98D8-40F2F28A744B}"/>
                </a:ext>
              </a:extLst>
            </p:cNvPr>
            <p:cNvSpPr/>
            <p:nvPr/>
          </p:nvSpPr>
          <p:spPr>
            <a:xfrm>
              <a:off x="10118362" y="2773185"/>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Jus de fruits</a:t>
              </a:r>
              <a:endParaRPr lang="en-GB" b="1" dirty="0">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876CAEFC-B70B-4459-BB61-22AFA79809DE}"/>
                </a:ext>
              </a:extLst>
            </p:cNvPr>
            <p:cNvSpPr/>
            <p:nvPr/>
          </p:nvSpPr>
          <p:spPr>
            <a:xfrm>
              <a:off x="164892" y="4077333"/>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Textiles</a:t>
              </a:r>
              <a:endParaRPr lang="en-GB" b="1" dirty="0">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E635E49F-0070-4BD9-AE6B-5BE12DFD9496}"/>
                </a:ext>
              </a:extLst>
            </p:cNvPr>
            <p:cNvSpPr/>
            <p:nvPr/>
          </p:nvSpPr>
          <p:spPr>
            <a:xfrm>
              <a:off x="2158584"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Elimination d’agents d'encollage textile / produits chimiques tels que l'amidon</a:t>
              </a:r>
              <a:endParaRPr lang="en-GB" dirty="0">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9F71D53A-4845-4227-A41F-9ACD6FC22D14}"/>
                </a:ext>
              </a:extLst>
            </p:cNvPr>
            <p:cNvSpPr/>
            <p:nvPr/>
          </p:nvSpPr>
          <p:spPr>
            <a:xfrm>
              <a:off x="6138473"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Liquéfaction d’amidon pour obtenir la viscosité souhaité des fibres </a:t>
              </a:r>
              <a:endParaRPr lang="en-GB" dirty="0">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2D8EC730-EEAE-46D5-A931-A58A1379E726}"/>
                </a:ext>
              </a:extLst>
            </p:cNvPr>
            <p:cNvSpPr/>
            <p:nvPr/>
          </p:nvSpPr>
          <p:spPr>
            <a:xfrm>
              <a:off x="10110867" y="410731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Papier</a:t>
              </a:r>
              <a:endParaRPr lang="en-GB" b="1" dirty="0">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B26C1378-F553-49FB-9B38-E2D3D898C6A8}"/>
                </a:ext>
              </a:extLst>
            </p:cNvPr>
            <p:cNvSpPr/>
            <p:nvPr/>
          </p:nvSpPr>
          <p:spPr>
            <a:xfrm>
              <a:off x="164892" y="5426448"/>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Brassage</a:t>
              </a:r>
              <a:endParaRPr lang="en-GB" b="1" dirty="0">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549DD721-CAE9-4A17-B2DE-FADF1C67F03D}"/>
                </a:ext>
              </a:extLst>
            </p:cNvPr>
            <p:cNvSpPr/>
            <p:nvPr/>
          </p:nvSpPr>
          <p:spPr>
            <a:xfrm>
              <a:off x="2158584"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des graines en maltose</a:t>
              </a:r>
              <a:endParaRPr lang="en-GB" dirty="0">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95D84CF8-7E89-4CD5-901C-F2652FF1B1D4}"/>
                </a:ext>
              </a:extLst>
            </p:cNvPr>
            <p:cNvSpPr/>
            <p:nvPr/>
          </p:nvSpPr>
          <p:spPr>
            <a:xfrm>
              <a:off x="6138473"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Contrôler la douceur des bonbons</a:t>
              </a:r>
              <a:endParaRPr lang="en-GB" dirty="0">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9C726136-CA72-4270-B67C-8BE3B00CEFD0}"/>
                </a:ext>
              </a:extLst>
            </p:cNvPr>
            <p:cNvSpPr/>
            <p:nvPr/>
          </p:nvSpPr>
          <p:spPr>
            <a:xfrm>
              <a:off x="10110867" y="545642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Bonbons</a:t>
              </a:r>
              <a:endParaRPr lang="en-GB"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36256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1" y="151571"/>
            <a:ext cx="6866693"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4.	Les enzymes Dégradants la parois cellulaire</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058C55A-899D-45B6-B261-F76554BCA0B1}"/>
              </a:ext>
            </a:extLst>
          </p:cNvPr>
          <p:cNvPicPr/>
          <p:nvPr/>
        </p:nvPicPr>
        <p:blipFill>
          <a:blip r:embed="rId2"/>
          <a:stretch>
            <a:fillRect/>
          </a:stretch>
        </p:blipFill>
        <p:spPr>
          <a:xfrm>
            <a:off x="5618926" y="1258958"/>
            <a:ext cx="6281530" cy="5519530"/>
          </a:xfrm>
          <a:prstGeom prst="rect">
            <a:avLst/>
          </a:prstGeom>
        </p:spPr>
      </p:pic>
      <p:sp>
        <p:nvSpPr>
          <p:cNvPr id="4" name="Rectangle: Rounded Corners 3">
            <a:extLst>
              <a:ext uri="{FF2B5EF4-FFF2-40B4-BE49-F238E27FC236}">
                <a16:creationId xmlns:a16="http://schemas.microsoft.com/office/drawing/2014/main" id="{0A4B1455-D540-45AB-AB66-ABC7F59253C1}"/>
              </a:ext>
            </a:extLst>
          </p:cNvPr>
          <p:cNvSpPr/>
          <p:nvPr/>
        </p:nvSpPr>
        <p:spPr>
          <a:xfrm>
            <a:off x="170210" y="834887"/>
            <a:ext cx="269225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Paroi cellulaire</a:t>
            </a:r>
          </a:p>
        </p:txBody>
      </p:sp>
      <p:sp>
        <p:nvSpPr>
          <p:cNvPr id="7" name="Rectangle: Rounded Corners 6">
            <a:extLst>
              <a:ext uri="{FF2B5EF4-FFF2-40B4-BE49-F238E27FC236}">
                <a16:creationId xmlns:a16="http://schemas.microsoft.com/office/drawing/2014/main" id="{96105A31-76C0-4598-B56A-232C0461D5C5}"/>
              </a:ext>
            </a:extLst>
          </p:cNvPr>
          <p:cNvSpPr/>
          <p:nvPr/>
        </p:nvSpPr>
        <p:spPr>
          <a:xfrm>
            <a:off x="32096" y="1679405"/>
            <a:ext cx="5242269" cy="83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Les cellules des fruits et légumes sont entourées d'une paroi cellulaire qui résiste à la pression interne et aux chocs externes</a:t>
            </a:r>
            <a:endParaRPr lang="en-GB" dirty="0"/>
          </a:p>
        </p:txBody>
      </p:sp>
      <p:sp>
        <p:nvSpPr>
          <p:cNvPr id="10" name="Rectangle: Rounded Corners 9">
            <a:extLst>
              <a:ext uri="{FF2B5EF4-FFF2-40B4-BE49-F238E27FC236}">
                <a16:creationId xmlns:a16="http://schemas.microsoft.com/office/drawing/2014/main" id="{909A2F89-7B28-4CA3-8DBD-4290498D6AD9}"/>
              </a:ext>
            </a:extLst>
          </p:cNvPr>
          <p:cNvSpPr/>
          <p:nvPr/>
        </p:nvSpPr>
        <p:spPr>
          <a:xfrm>
            <a:off x="32096" y="2590492"/>
            <a:ext cx="5242269" cy="83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90 à 100% des parois sont des polysaccharides structuraux : la cellulose, les hémicelluloses et les pectines</a:t>
            </a:r>
            <a:endParaRPr lang="en-GB" dirty="0"/>
          </a:p>
        </p:txBody>
      </p:sp>
      <p:sp>
        <p:nvSpPr>
          <p:cNvPr id="11" name="Rectangle: Rounded Corners 10">
            <a:extLst>
              <a:ext uri="{FF2B5EF4-FFF2-40B4-BE49-F238E27FC236}">
                <a16:creationId xmlns:a16="http://schemas.microsoft.com/office/drawing/2014/main" id="{A74C435E-0A2F-4CA4-921C-582D3155480D}"/>
              </a:ext>
            </a:extLst>
          </p:cNvPr>
          <p:cNvSpPr/>
          <p:nvPr/>
        </p:nvSpPr>
        <p:spPr>
          <a:xfrm>
            <a:off x="32095" y="3597657"/>
            <a:ext cx="5242269" cy="12128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 Au cours du développement, la paroi cellulaire est composée </a:t>
            </a:r>
            <a:r>
              <a:rPr lang="fr-FR" dirty="0">
                <a:latin typeface="Times New Roman" panose="02020603050405020304" pitchFamily="18" charset="0"/>
                <a:ea typeface="Calibri" panose="020F0502020204030204" pitchFamily="34" charset="0"/>
              </a:rPr>
              <a:t>de</a:t>
            </a:r>
            <a:r>
              <a:rPr lang="fr-FR" b="1" dirty="0">
                <a:latin typeface="Times New Roman" panose="02020603050405020304" pitchFamily="18" charset="0"/>
                <a:ea typeface="Calibri" panose="020F0502020204030204" pitchFamily="34" charset="0"/>
              </a:rPr>
              <a:t> fibres de cellulose</a:t>
            </a:r>
            <a:r>
              <a:rPr lang="fr-FR" dirty="0">
                <a:latin typeface="Times New Roman" panose="02020603050405020304" pitchFamily="18" charset="0"/>
                <a:ea typeface="Calibri" panose="020F0502020204030204" pitchFamily="34" charset="0"/>
              </a:rPr>
              <a:t> incorporées </a:t>
            </a:r>
            <a:r>
              <a:rPr lang="fr-FR" sz="1800" dirty="0">
                <a:effectLst/>
                <a:latin typeface="Times New Roman" panose="02020603050405020304" pitchFamily="18" charset="0"/>
                <a:ea typeface="Calibri" panose="020F0502020204030204" pitchFamily="34" charset="0"/>
              </a:rPr>
              <a:t>dans une matrice </a:t>
            </a:r>
            <a:r>
              <a:rPr lang="fr-FR" sz="1800" b="1" dirty="0">
                <a:effectLst/>
                <a:latin typeface="Times New Roman" panose="02020603050405020304" pitchFamily="18" charset="0"/>
                <a:ea typeface="Calibri" panose="020F0502020204030204" pitchFamily="34" charset="0"/>
              </a:rPr>
              <a:t>hémicellulose-pectine</a:t>
            </a:r>
            <a:endParaRPr lang="en-GB" b="1" dirty="0"/>
          </a:p>
        </p:txBody>
      </p:sp>
      <p:sp>
        <p:nvSpPr>
          <p:cNvPr id="14" name="Rectangle: Rounded Corners 13">
            <a:extLst>
              <a:ext uri="{FF2B5EF4-FFF2-40B4-BE49-F238E27FC236}">
                <a16:creationId xmlns:a16="http://schemas.microsoft.com/office/drawing/2014/main" id="{CE73A6DF-0C7F-40D3-8F81-B1805E205820}"/>
              </a:ext>
            </a:extLst>
          </p:cNvPr>
          <p:cNvSpPr/>
          <p:nvPr/>
        </p:nvSpPr>
        <p:spPr>
          <a:xfrm>
            <a:off x="32095" y="4883425"/>
            <a:ext cx="5242269" cy="17832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rPr>
              <a:t> </a:t>
            </a:r>
            <a:r>
              <a:rPr lang="en-GB" dirty="0">
                <a:latin typeface="Times New Roman" panose="02020603050405020304" pitchFamily="18" charset="0"/>
                <a:cs typeface="Times New Roman" panose="02020603050405020304" pitchFamily="18" charset="0"/>
              </a:rPr>
              <a:t>À la fin du </a:t>
            </a:r>
            <a:r>
              <a:rPr lang="en-GB" dirty="0" err="1">
                <a:latin typeface="Times New Roman" panose="02020603050405020304" pitchFamily="18" charset="0"/>
                <a:cs typeface="Times New Roman" panose="02020603050405020304" pitchFamily="18" charset="0"/>
              </a:rPr>
              <a:t>développement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une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couche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secondaire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composée</a:t>
            </a:r>
            <a:r>
              <a:rPr lang="en-GB" dirty="0">
                <a:latin typeface="Times New Roman" panose="02020603050405020304" pitchFamily="18" charset="0"/>
                <a:cs typeface="Times New Roman" panose="02020603050405020304" pitchFamily="18" charset="0"/>
              </a:rPr>
              <a:t> par la </a:t>
            </a:r>
            <a:r>
              <a:rPr lang="en-GB" b="1" dirty="0">
                <a:latin typeface="Times New Roman" panose="02020603050405020304" pitchFamily="18" charset="0"/>
                <a:cs typeface="Times New Roman" panose="02020603050405020304" pitchFamily="18" charset="0"/>
              </a:rPr>
              <a:t>cellulose, </a:t>
            </a:r>
            <a:r>
              <a:rPr lang="en-GB" b="1" dirty="0" err="1">
                <a:latin typeface="Times New Roman" panose="02020603050405020304" pitchFamily="18" charset="0"/>
                <a:cs typeface="Times New Roman" panose="02020603050405020304" pitchFamily="18" charset="0"/>
              </a:rPr>
              <a:t>l'hémicellulose</a:t>
            </a:r>
            <a:r>
              <a:rPr lang="en-GB" b="1" dirty="0">
                <a:latin typeface="Times New Roman" panose="02020603050405020304" pitchFamily="18" charset="0"/>
                <a:cs typeface="Times New Roman" panose="02020603050405020304" pitchFamily="18" charset="0"/>
              </a:rPr>
              <a:t> et la </a:t>
            </a:r>
            <a:r>
              <a:rPr lang="en-GB" b="1" dirty="0" err="1">
                <a:latin typeface="Times New Roman" panose="02020603050405020304" pitchFamily="18" charset="0"/>
                <a:cs typeface="Times New Roman" panose="02020603050405020304" pitchFamily="18" charset="0"/>
              </a:rPr>
              <a:t>lignine</a:t>
            </a:r>
            <a:r>
              <a:rPr lang="en-GB" dirty="0">
                <a:latin typeface="Times New Roman" panose="02020603050405020304" pitchFamily="18" charset="0"/>
                <a:cs typeface="Times New Roman" panose="02020603050405020304" pitchFamily="18" charset="0"/>
              </a:rPr>
              <a:t> se </a:t>
            </a:r>
            <a:r>
              <a:rPr lang="en-GB" dirty="0" err="1">
                <a:latin typeface="Times New Roman" panose="02020603050405020304" pitchFamily="18" charset="0"/>
                <a:cs typeface="Times New Roman" panose="02020603050405020304" pitchFamily="18" charset="0"/>
              </a:rPr>
              <a:t>déposent</a:t>
            </a:r>
            <a:r>
              <a:rPr lang="en-GB" dirty="0">
                <a:latin typeface="Times New Roman" panose="02020603050405020304" pitchFamily="18" charset="0"/>
                <a:cs typeface="Times New Roman" panose="02020603050405020304" pitchFamily="18" charset="0"/>
              </a:rPr>
              <a:t> à </a:t>
            </a:r>
            <a:r>
              <a:rPr lang="en-GB" dirty="0" err="1">
                <a:latin typeface="Times New Roman" panose="02020603050405020304" pitchFamily="18" charset="0"/>
                <a:cs typeface="Times New Roman" panose="02020603050405020304" pitchFamily="18" charset="0"/>
              </a:rPr>
              <a:t>proximité</a:t>
            </a:r>
            <a:r>
              <a:rPr lang="en-GB" dirty="0">
                <a:latin typeface="Times New Roman" panose="02020603050405020304" pitchFamily="18" charset="0"/>
                <a:cs typeface="Times New Roman" panose="02020603050405020304" pitchFamily="18" charset="0"/>
              </a:rPr>
              <a:t> de la </a:t>
            </a:r>
            <a:r>
              <a:rPr lang="en-GB" dirty="0" err="1">
                <a:latin typeface="Times New Roman" panose="02020603050405020304" pitchFamily="18" charset="0"/>
                <a:cs typeface="Times New Roman" panose="02020603050405020304" pitchFamily="18" charset="0"/>
              </a:rPr>
              <a:t>paroi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cellulaire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primaire</a:t>
            </a:r>
            <a:endParaRPr lang="en-GB"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50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7BC34284-2513-4166-A0E7-8DC0C675D48D}"/>
              </a:ext>
            </a:extLst>
          </p:cNvPr>
          <p:cNvSpPr/>
          <p:nvPr/>
        </p:nvSpPr>
        <p:spPr>
          <a:xfrm>
            <a:off x="109446" y="1165487"/>
            <a:ext cx="2226369"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Cofacteurs</a:t>
            </a:r>
            <a:endParaRPr lang="en-GB" sz="2800" b="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182B333-FDB5-48AB-9B9C-9EE0343AF525}"/>
              </a:ext>
            </a:extLst>
          </p:cNvPr>
          <p:cNvSpPr/>
          <p:nvPr/>
        </p:nvSpPr>
        <p:spPr>
          <a:xfrm>
            <a:off x="109446" y="1874205"/>
            <a:ext cx="5778851" cy="1675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dirty="0">
                <a:latin typeface="Times New Roman" panose="02020603050405020304" pitchFamily="18" charset="0"/>
                <a:cs typeface="Times New Roman" panose="02020603050405020304" pitchFamily="18" charset="0"/>
              </a:rPr>
              <a:t>Petites molécules de nature non protéique ou un ion métallique (Zn, Cu, Fe) associé à l'enzyme et rendant son activité catalytique possible.</a:t>
            </a:r>
          </a:p>
        </p:txBody>
      </p:sp>
      <p:sp>
        <p:nvSpPr>
          <p:cNvPr id="17" name="Rectangle: Rounded Corners 16">
            <a:extLst>
              <a:ext uri="{FF2B5EF4-FFF2-40B4-BE49-F238E27FC236}">
                <a16:creationId xmlns:a16="http://schemas.microsoft.com/office/drawing/2014/main" id="{7B686448-B01C-4782-B037-4D895A1786DA}"/>
              </a:ext>
            </a:extLst>
          </p:cNvPr>
          <p:cNvSpPr/>
          <p:nvPr/>
        </p:nvSpPr>
        <p:spPr>
          <a:xfrm>
            <a:off x="124745" y="3743485"/>
            <a:ext cx="2226370" cy="5300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latin typeface="Times New Roman" panose="02020603050405020304" pitchFamily="18" charset="0"/>
                <a:cs typeface="Times New Roman" panose="02020603050405020304" pitchFamily="18" charset="0"/>
              </a:rPr>
              <a:t>Coenzymes</a:t>
            </a:r>
            <a:endParaRPr lang="en-GB" sz="2800" b="1"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ACDBEA4-E001-4C33-BB54-92E0C39357E4}"/>
              </a:ext>
            </a:extLst>
          </p:cNvPr>
          <p:cNvSpPr/>
          <p:nvPr/>
        </p:nvSpPr>
        <p:spPr>
          <a:xfrm>
            <a:off x="59174" y="4457095"/>
            <a:ext cx="5829123" cy="1675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dirty="0">
                <a:latin typeface="Times New Roman" panose="02020603050405020304" pitchFamily="18" charset="0"/>
                <a:cs typeface="Times New Roman" panose="02020603050405020304" pitchFamily="18" charset="0"/>
              </a:rPr>
              <a:t>Les coenzymes sont des molécules organiques d’origine biologiques comme les vitamines (vitamines B, vitamine C, vitamine D)</a:t>
            </a:r>
          </a:p>
        </p:txBody>
      </p:sp>
      <p:pic>
        <p:nvPicPr>
          <p:cNvPr id="20" name="Picture 19">
            <a:extLst>
              <a:ext uri="{FF2B5EF4-FFF2-40B4-BE49-F238E27FC236}">
                <a16:creationId xmlns:a16="http://schemas.microsoft.com/office/drawing/2014/main" id="{1C1E1390-8493-4445-AC9A-4C6F661401A5}"/>
              </a:ext>
            </a:extLst>
          </p:cNvPr>
          <p:cNvPicPr>
            <a:picLocks noChangeAspect="1"/>
          </p:cNvPicPr>
          <p:nvPr/>
        </p:nvPicPr>
        <p:blipFill>
          <a:blip r:embed="rId2"/>
          <a:stretch>
            <a:fillRect/>
          </a:stretch>
        </p:blipFill>
        <p:spPr>
          <a:xfrm>
            <a:off x="5970105" y="1172818"/>
            <a:ext cx="5931188" cy="4001027"/>
          </a:xfrm>
          <a:prstGeom prst="rect">
            <a:avLst/>
          </a:prstGeom>
        </p:spPr>
      </p:pic>
      <p:sp>
        <p:nvSpPr>
          <p:cNvPr id="21" name="Rectangle: Rounded Corners 20">
            <a:extLst>
              <a:ext uri="{FF2B5EF4-FFF2-40B4-BE49-F238E27FC236}">
                <a16:creationId xmlns:a16="http://schemas.microsoft.com/office/drawing/2014/main" id="{B23D64CA-8946-445C-B9AD-AB95502603E8}"/>
              </a:ext>
            </a:extLst>
          </p:cNvPr>
          <p:cNvSpPr/>
          <p:nvPr/>
        </p:nvSpPr>
        <p:spPr>
          <a:xfrm>
            <a:off x="6444890" y="5172821"/>
            <a:ext cx="1848683" cy="5786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Déshydrogénase + NAD</a:t>
            </a:r>
            <a:endParaRPr lang="en-GB"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CC382EF1-05CA-44B2-A9DC-A16642F420E0}"/>
              </a:ext>
            </a:extLst>
          </p:cNvPr>
          <p:cNvSpPr/>
          <p:nvPr/>
        </p:nvSpPr>
        <p:spPr>
          <a:xfrm>
            <a:off x="8375381" y="5172822"/>
            <a:ext cx="1629167" cy="5786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Flavoprotéine + FAD</a:t>
            </a:r>
            <a:endParaRPr lang="en-GB"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FEE224EF-DBCC-49F2-8129-D9C326A9EF4B}"/>
              </a:ext>
            </a:extLst>
          </p:cNvPr>
          <p:cNvSpPr/>
          <p:nvPr/>
        </p:nvSpPr>
        <p:spPr>
          <a:xfrm>
            <a:off x="10137912" y="5172821"/>
            <a:ext cx="1577009" cy="5786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Catalase + Fe</a:t>
            </a:r>
            <a:endParaRPr lang="en-GB"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E26430D-92CE-45C7-9B50-BF5A5E0EB2F1}"/>
              </a:ext>
            </a:extLst>
          </p:cNvPr>
          <p:cNvSpPr txBox="1"/>
          <p:nvPr/>
        </p:nvSpPr>
        <p:spPr>
          <a:xfrm>
            <a:off x="8950999" y="6244463"/>
            <a:ext cx="2252873"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latin typeface="Times New Roman" panose="02020603050405020304" pitchFamily="18" charset="0"/>
                <a:cs typeface="Times New Roman" panose="02020603050405020304" pitchFamily="18" charset="0"/>
              </a:rPr>
              <a:t>Métalloenzymes</a:t>
            </a:r>
            <a:endParaRPr lang="en-GB" dirty="0">
              <a:latin typeface="Times New Roman" panose="02020603050405020304" pitchFamily="18" charset="0"/>
              <a:cs typeface="Times New Roman" panose="02020603050405020304" pitchFamily="18" charset="0"/>
            </a:endParaRPr>
          </a:p>
        </p:txBody>
      </p:sp>
      <p:sp>
        <p:nvSpPr>
          <p:cNvPr id="15" name="Arrow: Circular 14">
            <a:extLst>
              <a:ext uri="{FF2B5EF4-FFF2-40B4-BE49-F238E27FC236}">
                <a16:creationId xmlns:a16="http://schemas.microsoft.com/office/drawing/2014/main" id="{E8B869F0-6528-4EE9-AEE2-8A0D128F270B}"/>
              </a:ext>
            </a:extLst>
          </p:cNvPr>
          <p:cNvSpPr/>
          <p:nvPr/>
        </p:nvSpPr>
        <p:spPr>
          <a:xfrm rot="7152306">
            <a:off x="10879465" y="5508502"/>
            <a:ext cx="1266683" cy="848139"/>
          </a:xfrm>
          <a:prstGeom prst="circularArrow">
            <a:avLst>
              <a:gd name="adj1" fmla="val 0"/>
              <a:gd name="adj2" fmla="val 1142319"/>
              <a:gd name="adj3" fmla="val 21039702"/>
              <a:gd name="adj4" fmla="val 10800000"/>
              <a:gd name="adj5" fmla="val 10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460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right)">
                                      <p:cBhvr>
                                        <p:cTn id="51" dur="500"/>
                                        <p:tgtEl>
                                          <p:spTgt spid="14"/>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P spid="18" grpId="0" animBg="1"/>
      <p:bldP spid="21" grpId="0" animBg="1"/>
      <p:bldP spid="22" grpId="0" animBg="1"/>
      <p:bldP spid="2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BBBBDD-BADB-4342-81A8-BB3430447BE7}"/>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EB7919B-AD8C-401D-A138-C8B009BF5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482" y="2760553"/>
            <a:ext cx="6011518" cy="4088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E6897D1-1893-45D2-B30D-5276751A3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91" y="2747106"/>
            <a:ext cx="5550590" cy="3962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E7AE109-D258-45D0-BD38-4078AFCD3DD9}"/>
              </a:ext>
            </a:extLst>
          </p:cNvPr>
          <p:cNvSpPr/>
          <p:nvPr/>
        </p:nvSpPr>
        <p:spPr>
          <a:xfrm>
            <a:off x="170212" y="866125"/>
            <a:ext cx="11876014"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La cellulose </a:t>
            </a:r>
            <a:r>
              <a:rPr lang="en-GB" dirty="0" err="1">
                <a:latin typeface="Times New Roman" panose="02020603050405020304" pitchFamily="18" charset="0"/>
                <a:cs typeface="Times New Roman" panose="02020603050405020304" pitchFamily="18" charset="0"/>
              </a:rPr>
              <a:t>est</a:t>
            </a:r>
            <a:r>
              <a:rPr lang="en-GB" dirty="0">
                <a:latin typeface="Times New Roman" panose="02020603050405020304" pitchFamily="18" charset="0"/>
                <a:cs typeface="Times New Roman" panose="02020603050405020304" pitchFamily="18" charset="0"/>
              </a:rPr>
              <a:t> un β-1,4-homopolymère </a:t>
            </a:r>
            <a:r>
              <a:rPr lang="en-GB" dirty="0" err="1">
                <a:latin typeface="Times New Roman" panose="02020603050405020304" pitchFamily="18" charset="0"/>
                <a:cs typeface="Times New Roman" panose="02020603050405020304" pitchFamily="18" charset="0"/>
              </a:rPr>
              <a:t>formé</a:t>
            </a:r>
            <a:r>
              <a:rPr lang="en-GB" dirty="0">
                <a:latin typeface="Times New Roman" panose="02020603050405020304" pitchFamily="18" charset="0"/>
                <a:cs typeface="Times New Roman" panose="02020603050405020304" pitchFamily="18" charset="0"/>
              </a:rPr>
              <a:t> par des </a:t>
            </a:r>
            <a:r>
              <a:rPr lang="en-GB" dirty="0" err="1">
                <a:latin typeface="Times New Roman" panose="02020603050405020304" pitchFamily="18" charset="0"/>
                <a:cs typeface="Times New Roman" panose="02020603050405020304" pitchFamily="18" charset="0"/>
              </a:rPr>
              <a:t>unités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répétées</a:t>
            </a:r>
            <a:r>
              <a:rPr lang="en-GB" dirty="0">
                <a:latin typeface="Times New Roman" panose="02020603050405020304" pitchFamily="18" charset="0"/>
                <a:cs typeface="Times New Roman" panose="02020603050405020304" pitchFamily="18" charset="0"/>
              </a:rPr>
              <a:t> de cellobiose (disaccharide de D-glucose). </a:t>
            </a:r>
          </a:p>
          <a:p>
            <a:r>
              <a:rPr lang="en-GB" dirty="0">
                <a:latin typeface="Times New Roman" panose="02020603050405020304" pitchFamily="18" charset="0"/>
                <a:cs typeface="Times New Roman" panose="02020603050405020304" pitchFamily="18" charset="0"/>
              </a:rPr>
              <a:t>- Les </a:t>
            </a:r>
            <a:r>
              <a:rPr lang="en-GB" dirty="0" err="1">
                <a:latin typeface="Times New Roman" panose="02020603050405020304" pitchFamily="18" charset="0"/>
                <a:cs typeface="Times New Roman" panose="02020603050405020304" pitchFamily="18" charset="0"/>
              </a:rPr>
              <a:t>Chaînes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cellulosiques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interagissent</a:t>
            </a:r>
            <a:r>
              <a:rPr lang="en-GB" dirty="0">
                <a:latin typeface="Times New Roman" panose="02020603050405020304" pitchFamily="18" charset="0"/>
                <a:cs typeface="Times New Roman" panose="02020603050405020304" pitchFamily="18" charset="0"/>
              </a:rPr>
              <a:t> les </a:t>
            </a:r>
            <a:r>
              <a:rPr lang="en-GB" dirty="0" err="1">
                <a:latin typeface="Times New Roman" panose="02020603050405020304" pitchFamily="18" charset="0"/>
                <a:cs typeface="Times New Roman" panose="02020603050405020304" pitchFamily="18" charset="0"/>
              </a:rPr>
              <a:t>unes</a:t>
            </a:r>
            <a:r>
              <a:rPr lang="en-GB" dirty="0">
                <a:latin typeface="Times New Roman" panose="02020603050405020304" pitchFamily="18" charset="0"/>
                <a:cs typeface="Times New Roman" panose="02020603050405020304" pitchFamily="18" charset="0"/>
              </a:rPr>
              <a:t> avec les </a:t>
            </a:r>
            <a:r>
              <a:rPr lang="en-GB" dirty="0" err="1">
                <a:latin typeface="Times New Roman" panose="02020603050405020304" pitchFamily="18" charset="0"/>
                <a:cs typeface="Times New Roman" panose="02020603050405020304" pitchFamily="18" charset="0"/>
              </a:rPr>
              <a:t>autres</a:t>
            </a:r>
            <a:r>
              <a:rPr lang="en-GB" dirty="0">
                <a:latin typeface="Times New Roman" panose="02020603050405020304" pitchFamily="18" charset="0"/>
                <a:cs typeface="Times New Roman" panose="02020603050405020304" pitchFamily="18" charset="0"/>
              </a:rPr>
              <a:t> pour former des </a:t>
            </a:r>
            <a:r>
              <a:rPr lang="en-GB" dirty="0" err="1">
                <a:latin typeface="Times New Roman" panose="02020603050405020304" pitchFamily="18" charset="0"/>
                <a:cs typeface="Times New Roman" panose="02020603050405020304" pitchFamily="18" charset="0"/>
              </a:rPr>
              <a:t>fibrilles</a:t>
            </a:r>
            <a:r>
              <a:rPr lang="en-GB" dirty="0">
                <a:latin typeface="Times New Roman" panose="02020603050405020304" pitchFamily="18" charset="0"/>
                <a:cs typeface="Times New Roman" panose="02020603050405020304" pitchFamily="18" charset="0"/>
              </a:rPr>
              <a:t> et, à </a:t>
            </a:r>
            <a:r>
              <a:rPr lang="en-GB" dirty="0" err="1">
                <a:latin typeface="Times New Roman" panose="02020603050405020304" pitchFamily="18" charset="0"/>
                <a:cs typeface="Times New Roman" panose="02020603050405020304" pitchFamily="18" charset="0"/>
              </a:rPr>
              <a:t>une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échelle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macroscopique</a:t>
            </a:r>
            <a:r>
              <a:rPr lang="en-GB" dirty="0">
                <a:latin typeface="Times New Roman" panose="02020603050405020304" pitchFamily="18" charset="0"/>
                <a:cs typeface="Times New Roman" panose="02020603050405020304" pitchFamily="18" charset="0"/>
              </a:rPr>
              <a:t>, des fibres.</a:t>
            </a:r>
          </a:p>
          <a:p>
            <a:r>
              <a:rPr lang="en-GB" dirty="0">
                <a:latin typeface="Times New Roman" panose="02020603050405020304" pitchFamily="18" charset="0"/>
                <a:cs typeface="Times New Roman" panose="02020603050405020304" pitchFamily="18" charset="0"/>
              </a:rPr>
              <a:t>- Les enzymes </a:t>
            </a:r>
            <a:r>
              <a:rPr lang="en-GB" dirty="0" err="1">
                <a:latin typeface="Times New Roman" panose="02020603050405020304" pitchFamily="18" charset="0"/>
                <a:cs typeface="Times New Roman" panose="02020603050405020304" pitchFamily="18" charset="0"/>
              </a:rPr>
              <a:t>cellulolytiques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comprennent</a:t>
            </a:r>
            <a:r>
              <a:rPr lang="en-GB" dirty="0">
                <a:latin typeface="Times New Roman" panose="02020603050405020304" pitchFamily="18" charset="0"/>
                <a:cs typeface="Times New Roman" panose="02020603050405020304" pitchFamily="18" charset="0"/>
              </a:rPr>
              <a:t> les </a:t>
            </a:r>
            <a:r>
              <a:rPr lang="en-GB" b="1" dirty="0">
                <a:latin typeface="Times New Roman" panose="02020603050405020304" pitchFamily="18" charset="0"/>
                <a:cs typeface="Times New Roman" panose="02020603050405020304" pitchFamily="18" charset="0"/>
              </a:rPr>
              <a:t>glycosyl-hydrolases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c'est</a:t>
            </a:r>
            <a:r>
              <a:rPr lang="en-GB" dirty="0">
                <a:latin typeface="Times New Roman" panose="02020603050405020304" pitchFamily="18" charset="0"/>
                <a:cs typeface="Times New Roman" panose="02020603050405020304" pitchFamily="18" charset="0"/>
              </a:rPr>
              <a:t>-à-dire les cellulases) et les </a:t>
            </a:r>
            <a:r>
              <a:rPr lang="en-GB" b="1" dirty="0" err="1">
                <a:latin typeface="Times New Roman" panose="02020603050405020304" pitchFamily="18" charset="0"/>
                <a:cs typeface="Times New Roman" panose="02020603050405020304" pitchFamily="18" charset="0"/>
              </a:rPr>
              <a:t>oxydoréductases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c'est</a:t>
            </a:r>
            <a:r>
              <a:rPr lang="en-GB" dirty="0">
                <a:latin typeface="Times New Roman" panose="02020603050405020304" pitchFamily="18" charset="0"/>
                <a:cs typeface="Times New Roman" panose="02020603050405020304" pitchFamily="18" charset="0"/>
              </a:rPr>
              <a:t>-à-dire les </a:t>
            </a:r>
            <a:r>
              <a:rPr lang="en-GB" dirty="0" err="1">
                <a:latin typeface="Times New Roman" panose="02020603050405020304" pitchFamily="18" charset="0"/>
                <a:cs typeface="Times New Roman" panose="02020603050405020304" pitchFamily="18" charset="0"/>
              </a:rPr>
              <a:t>polyosides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monooxygénases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lytiques</a:t>
            </a:r>
            <a:r>
              <a:rPr lang="en-GB" dirty="0">
                <a:latin typeface="Times New Roman" panose="02020603050405020304" pitchFamily="18" charset="0"/>
                <a:cs typeface="Times New Roman" panose="02020603050405020304" pitchFamily="18" charset="0"/>
              </a:rPr>
              <a:t>, LPMO)</a:t>
            </a:r>
            <a:endParaRPr lang="en-GB" sz="1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40546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3934862" y="160340"/>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756778A-9804-498D-ABED-BF1143E3CB88}"/>
              </a:ext>
            </a:extLst>
          </p:cNvPr>
          <p:cNvSpPr/>
          <p:nvPr/>
        </p:nvSpPr>
        <p:spPr>
          <a:xfrm>
            <a:off x="124857" y="2784755"/>
            <a:ext cx="5660745" cy="1113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effectLst/>
                <a:latin typeface="Times New Roman" panose="02020603050405020304" pitchFamily="18" charset="0"/>
                <a:ea typeface="Calibri" panose="020F0502020204030204" pitchFamily="34" charset="0"/>
                <a:cs typeface="Arial" panose="020B0604020202020204" pitchFamily="34" charset="0"/>
              </a:rPr>
              <a:t>1- Les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endoglucanases</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 New Roman" panose="02020603050405020304" pitchFamily="18" charset="0"/>
                <a:ea typeface="Calibri" panose="020F0502020204030204" pitchFamily="34" charset="0"/>
                <a:cs typeface="Arial" panose="020B0604020202020204" pitchFamily="34" charset="0"/>
              </a:rPr>
              <a:t>clivent en interne les liaisons β-1,4-glycosidiques dans les régions amorphes de la cellulose </a:t>
            </a:r>
          </a:p>
        </p:txBody>
      </p:sp>
      <p:sp>
        <p:nvSpPr>
          <p:cNvPr id="6" name="Rectangle: Rounded Corners 5">
            <a:extLst>
              <a:ext uri="{FF2B5EF4-FFF2-40B4-BE49-F238E27FC236}">
                <a16:creationId xmlns:a16="http://schemas.microsoft.com/office/drawing/2014/main" id="{AC0B0354-1CCB-4FBE-83F1-AA724E1997D0}"/>
              </a:ext>
            </a:extLst>
          </p:cNvPr>
          <p:cNvSpPr/>
          <p:nvPr/>
        </p:nvSpPr>
        <p:spPr>
          <a:xfrm>
            <a:off x="6406395" y="1273860"/>
            <a:ext cx="5660745"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rtl="0">
              <a:lnSpc>
                <a:spcPct val="150000"/>
              </a:lnSpc>
            </a:pPr>
            <a:r>
              <a:rPr lang="fr-FR" sz="1800" b="1" dirty="0">
                <a:effectLst/>
                <a:latin typeface="Times New Roman" panose="02020603050405020304" pitchFamily="18" charset="0"/>
                <a:ea typeface="Calibri" panose="020F0502020204030204" pitchFamily="34" charset="0"/>
                <a:cs typeface="Arial" panose="020B0604020202020204" pitchFamily="34" charset="0"/>
              </a:rPr>
              <a:t>2- Les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exoglucanases</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b="1" dirty="0">
                <a:latin typeface="Times New Roman" panose="02020603050405020304" pitchFamily="18" charset="0"/>
                <a:ea typeface="Calibri" panose="020F0502020204030204" pitchFamily="34" charset="0"/>
                <a:cs typeface="Arial" panose="020B0604020202020204" pitchFamily="34" charset="0"/>
              </a:rPr>
              <a:t>(</a:t>
            </a:r>
            <a:r>
              <a:rPr lang="fr-FR" sz="1800" dirty="0" err="1">
                <a:effectLst/>
                <a:latin typeface="Times New Roman" panose="02020603050405020304" pitchFamily="18" charset="0"/>
                <a:ea typeface="Calibri" panose="020F0502020204030204" pitchFamily="34" charset="0"/>
                <a:cs typeface="Arial" panose="020B0604020202020204" pitchFamily="34" charset="0"/>
              </a:rPr>
              <a:t>cellobiohydrolases</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r>
              <a:rPr lang="fr-FR" sz="1800" b="1" dirty="0">
                <a:effectLst/>
                <a:latin typeface="Times New Roman" panose="02020603050405020304" pitchFamily="18" charset="0"/>
                <a:ea typeface="Calibri" panose="020F0502020204030204" pitchFamily="34" charset="0"/>
                <a:cs typeface="Arial" panose="020B0604020202020204" pitchFamily="34" charset="0"/>
              </a:rPr>
              <a:t>CBH</a:t>
            </a:r>
            <a:r>
              <a:rPr lang="fr-FR" sz="1800" dirty="0">
                <a:effectLst/>
                <a:latin typeface="Times New Roman" panose="02020603050405020304" pitchFamily="18" charset="0"/>
                <a:ea typeface="Calibri" panose="020F0502020204030204" pitchFamily="34" charset="0"/>
                <a:cs typeface="Arial" panose="020B0604020202020204" pitchFamily="34" charset="0"/>
              </a:rPr>
              <a:t>), éliminent les dimères (cellobiose) de l'extrémité réductrices de la chaîne cellulose (CBH I) ou l’extrémités non réductrices (CBH II)</a:t>
            </a:r>
            <a:r>
              <a:rPr lang="fr-FR" dirty="0">
                <a:latin typeface="Times New Roman" panose="02020603050405020304" pitchFamily="18" charset="0"/>
                <a:ea typeface="Calibri" panose="020F0502020204030204" pitchFamily="34" charset="0"/>
                <a:cs typeface="Arial" panose="020B0604020202020204" pitchFamily="34" charset="0"/>
              </a:rPr>
              <a:t>, </a:t>
            </a:r>
            <a:r>
              <a:rPr lang="fr-FR" sz="1800" b="1" dirty="0">
                <a:effectLst/>
                <a:latin typeface="Times New Roman" panose="02020603050405020304" pitchFamily="18" charset="0"/>
                <a:ea typeface="Calibri" panose="020F0502020204030204" pitchFamily="34" charset="0"/>
                <a:cs typeface="Arial" panose="020B0604020202020204" pitchFamily="34" charset="0"/>
              </a:rPr>
              <a:t>Dans la région Cristalline</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BDBC5B0-164C-45AF-8CD7-111466652809}"/>
              </a:ext>
            </a:extLst>
          </p:cNvPr>
          <p:cNvSpPr/>
          <p:nvPr/>
        </p:nvSpPr>
        <p:spPr>
          <a:xfrm>
            <a:off x="124858" y="4066756"/>
            <a:ext cx="5660745" cy="8249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b="1" dirty="0">
                <a:effectLst/>
                <a:latin typeface="Times New Roman" panose="02020603050405020304" pitchFamily="18" charset="0"/>
                <a:ea typeface="Calibri" panose="020F0502020204030204" pitchFamily="34" charset="0"/>
              </a:rPr>
              <a:t>3- Les β-glucosidases </a:t>
            </a:r>
            <a:r>
              <a:rPr lang="fr-FR" sz="1800" dirty="0">
                <a:effectLst/>
                <a:latin typeface="Times New Roman" panose="02020603050405020304" pitchFamily="18" charset="0"/>
                <a:ea typeface="Calibri" panose="020F0502020204030204" pitchFamily="34" charset="0"/>
              </a:rPr>
              <a:t>hydrolysent les dimères de glucose ou des </a:t>
            </a:r>
            <a:r>
              <a:rPr lang="fr-FR" sz="1800" dirty="0" err="1">
                <a:effectLst/>
                <a:latin typeface="Times New Roman" panose="02020603050405020304" pitchFamily="18" charset="0"/>
                <a:ea typeface="Calibri" panose="020F0502020204030204" pitchFamily="34" charset="0"/>
              </a:rPr>
              <a:t>gluco</a:t>
            </a:r>
            <a:r>
              <a:rPr lang="fr-FR" sz="1800" dirty="0">
                <a:effectLst/>
                <a:latin typeface="Times New Roman" panose="02020603050405020304" pitchFamily="18" charset="0"/>
                <a:ea typeface="Calibri" panose="020F0502020204030204" pitchFamily="34" charset="0"/>
              </a:rPr>
              <a:t>-oligosaccharides en glucose</a:t>
            </a:r>
            <a:endParaRPr lang="fr-FR"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EE23D06-1DF9-4EC1-9269-19497F328094}"/>
              </a:ext>
            </a:extLst>
          </p:cNvPr>
          <p:cNvSpPr/>
          <p:nvPr/>
        </p:nvSpPr>
        <p:spPr>
          <a:xfrm>
            <a:off x="6406394" y="3192113"/>
            <a:ext cx="5660745" cy="16995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rtl="0">
              <a:lnSpc>
                <a:spcPct val="150000"/>
              </a:lnSpc>
            </a:pPr>
            <a:r>
              <a:rPr lang="fr-FR" b="1" dirty="0">
                <a:latin typeface="Times New Roman" panose="02020603050405020304" pitchFamily="18" charset="0"/>
                <a:ea typeface="Calibri" panose="020F0502020204030204" pitchFamily="34" charset="0"/>
              </a:rPr>
              <a:t>4- </a:t>
            </a:r>
            <a:r>
              <a:rPr lang="fr-FR" sz="1800" b="1" dirty="0">
                <a:effectLst/>
                <a:latin typeface="Times New Roman" panose="02020603050405020304" pitchFamily="18" charset="0"/>
                <a:ea typeface="Calibri" panose="020F0502020204030204" pitchFamily="34" charset="0"/>
              </a:rPr>
              <a:t>Les oxydases </a:t>
            </a:r>
            <a:r>
              <a:rPr lang="fr-FR" sz="1800" b="1" dirty="0" err="1">
                <a:effectLst/>
                <a:latin typeface="Times New Roman" panose="02020603050405020304" pitchFamily="18" charset="0"/>
                <a:ea typeface="Calibri" panose="020F0502020204030204" pitchFamily="34" charset="0"/>
              </a:rPr>
              <a:t>cellulolytiques</a:t>
            </a:r>
            <a:r>
              <a:rPr lang="fr-FR" sz="1800" b="1" dirty="0">
                <a:effectLst/>
                <a:latin typeface="Times New Roman" panose="02020603050405020304" pitchFamily="18" charset="0"/>
                <a:ea typeface="Calibri" panose="020F0502020204030204" pitchFamily="34" charset="0"/>
              </a:rPr>
              <a:t> (LPMO), </a:t>
            </a:r>
            <a:r>
              <a:rPr lang="fr-FR" sz="1600" dirty="0">
                <a:effectLst/>
                <a:latin typeface="Times New Roman" panose="02020603050405020304" pitchFamily="18" charset="0"/>
                <a:ea typeface="Calibri" panose="020F0502020204030204" pitchFamily="34" charset="0"/>
              </a:rPr>
              <a:t>attaquent la région cristalline et amorphe de la cellulose, elles clivent les liaisons glycosidiques, générant du glucose oxydées en position C1 (acide gluconique) et / ou en position C4 (4-cétoglucose). </a:t>
            </a:r>
            <a:endParaRPr lang="en-GB" sz="16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A52206E7-5E40-4947-97E8-25A578BBC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5" y="4842299"/>
            <a:ext cx="11264347" cy="1943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AD5718AA-E36D-4521-A4ED-EE41DAF59F8F}"/>
              </a:ext>
            </a:extLst>
          </p:cNvPr>
          <p:cNvSpPr/>
          <p:nvPr/>
        </p:nvSpPr>
        <p:spPr>
          <a:xfrm>
            <a:off x="124856" y="822568"/>
            <a:ext cx="5660745" cy="17933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Différentes caractéristiques de la cellulose, comme le degré de polymérisation (DP), la cristallinité, la taille des particules et la surface, influencent l'efficacité de l'hydrolyse enzymatique.</a:t>
            </a:r>
            <a:endParaRPr lang="en-GB"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70560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B812174-C197-4CDE-BA8B-0A00F1295C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6" name="Rectangle: Rounded Corners 25">
            <a:extLst>
              <a:ext uri="{FF2B5EF4-FFF2-40B4-BE49-F238E27FC236}">
                <a16:creationId xmlns:a16="http://schemas.microsoft.com/office/drawing/2014/main" id="{E3FE6E14-B18E-40E0-A1BD-89D25EC6DFB5}"/>
              </a:ext>
            </a:extLst>
          </p:cNvPr>
          <p:cNvSpPr/>
          <p:nvPr/>
        </p:nvSpPr>
        <p:spPr>
          <a:xfrm>
            <a:off x="170212" y="138319"/>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6302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ED1A2E01-E49C-4F9A-AB69-83B0C5EDCE97}"/>
              </a:ext>
            </a:extLst>
          </p:cNvPr>
          <p:cNvSpPr/>
          <p:nvPr/>
        </p:nvSpPr>
        <p:spPr>
          <a:xfrm>
            <a:off x="170212" y="901565"/>
            <a:ext cx="338136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des cellulases</a:t>
            </a:r>
          </a:p>
        </p:txBody>
      </p:sp>
      <p:sp>
        <p:nvSpPr>
          <p:cNvPr id="4" name="Rectangle: Rounded Corners 3">
            <a:extLst>
              <a:ext uri="{FF2B5EF4-FFF2-40B4-BE49-F238E27FC236}">
                <a16:creationId xmlns:a16="http://schemas.microsoft.com/office/drawing/2014/main" id="{0554F874-CEFD-4EEF-9CFC-17226A1C24BB}"/>
              </a:ext>
            </a:extLst>
          </p:cNvPr>
          <p:cNvSpPr/>
          <p:nvPr/>
        </p:nvSpPr>
        <p:spPr>
          <a:xfrm>
            <a:off x="170212" y="1778375"/>
            <a:ext cx="3182579" cy="537012"/>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Fongiques</a:t>
            </a:r>
          </a:p>
        </p:txBody>
      </p:sp>
      <p:sp>
        <p:nvSpPr>
          <p:cNvPr id="5" name="Rectangle: Rounded Corners 4">
            <a:extLst>
              <a:ext uri="{FF2B5EF4-FFF2-40B4-BE49-F238E27FC236}">
                <a16:creationId xmlns:a16="http://schemas.microsoft.com/office/drawing/2014/main" id="{A37FE4AD-ECBB-41FA-B094-DACE29062023}"/>
              </a:ext>
            </a:extLst>
          </p:cNvPr>
          <p:cNvSpPr/>
          <p:nvPr/>
        </p:nvSpPr>
        <p:spPr>
          <a:xfrm>
            <a:off x="6782016" y="1807463"/>
            <a:ext cx="3182579" cy="537012"/>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Sources Bactériennes</a:t>
            </a:r>
          </a:p>
        </p:txBody>
      </p:sp>
      <p:sp>
        <p:nvSpPr>
          <p:cNvPr id="6" name="Rectangle: Rounded Corners 5">
            <a:extLst>
              <a:ext uri="{FF2B5EF4-FFF2-40B4-BE49-F238E27FC236}">
                <a16:creationId xmlns:a16="http://schemas.microsoft.com/office/drawing/2014/main" id="{1AC565C5-7BED-43E7-BC5F-3EE08C8BF36E}"/>
              </a:ext>
            </a:extLst>
          </p:cNvPr>
          <p:cNvSpPr/>
          <p:nvPr/>
        </p:nvSpPr>
        <p:spPr>
          <a:xfrm>
            <a:off x="4723368" y="2901082"/>
            <a:ext cx="2058648" cy="4191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Bactéries aérobies</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0ADCF84-11B1-47BC-BCAE-F5F44E954467}"/>
              </a:ext>
            </a:extLst>
          </p:cNvPr>
          <p:cNvSpPr/>
          <p:nvPr/>
        </p:nvSpPr>
        <p:spPr>
          <a:xfrm>
            <a:off x="9932503" y="2901082"/>
            <a:ext cx="2166732" cy="4191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800" dirty="0">
                <a:effectLst/>
                <a:latin typeface="Times New Roman" panose="02020603050405020304" pitchFamily="18" charset="0"/>
                <a:ea typeface="Calibri" panose="020F0502020204030204" pitchFamily="34" charset="0"/>
              </a:rPr>
              <a:t>Bactéries anaérobies</a:t>
            </a:r>
            <a:endParaRPr lang="en-GB"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3CFEF25-E57F-4730-9939-9E74E42B9D05}"/>
              </a:ext>
            </a:extLst>
          </p:cNvPr>
          <p:cNvSpPr txBox="1"/>
          <p:nvPr/>
        </p:nvSpPr>
        <p:spPr>
          <a:xfrm>
            <a:off x="4915008" y="3537789"/>
            <a:ext cx="1867008" cy="2246769"/>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Acidothermus</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Bacillus, </a:t>
            </a:r>
          </a:p>
          <a:p>
            <a:r>
              <a:rPr lang="fr-FR" sz="2000" i="1" dirty="0" err="1">
                <a:effectLst/>
                <a:latin typeface="Times New Roman" panose="02020603050405020304" pitchFamily="18" charset="0"/>
                <a:ea typeface="Calibri" panose="020F0502020204030204" pitchFamily="34" charset="0"/>
              </a:rPr>
              <a:t>Celvibrio</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Pseudonoma</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Streptomyces, </a:t>
            </a:r>
          </a:p>
          <a:p>
            <a:r>
              <a:rPr lang="fr-FR" sz="2000" i="1" dirty="0">
                <a:effectLst/>
                <a:latin typeface="Times New Roman" panose="02020603050405020304" pitchFamily="18" charset="0"/>
                <a:ea typeface="Calibri" panose="020F0502020204030204" pitchFamily="34" charset="0"/>
              </a:rPr>
              <a:t>Staphylococcus </a:t>
            </a:r>
          </a:p>
          <a:p>
            <a:r>
              <a:rPr lang="fr-FR" sz="2000" i="1" dirty="0">
                <a:effectLst/>
                <a:latin typeface="Times New Roman" panose="02020603050405020304" pitchFamily="18" charset="0"/>
                <a:ea typeface="Calibri" panose="020F0502020204030204" pitchFamily="34" charset="0"/>
              </a:rPr>
              <a:t>Xanthomonas</a:t>
            </a:r>
            <a:endParaRPr lang="en-GB" sz="2000" dirty="0"/>
          </a:p>
        </p:txBody>
      </p:sp>
      <p:sp>
        <p:nvSpPr>
          <p:cNvPr id="11" name="TextBox 10">
            <a:extLst>
              <a:ext uri="{FF2B5EF4-FFF2-40B4-BE49-F238E27FC236}">
                <a16:creationId xmlns:a16="http://schemas.microsoft.com/office/drawing/2014/main" id="{1E9A3FD6-F610-465B-A2A3-7580CBC54D51}"/>
              </a:ext>
            </a:extLst>
          </p:cNvPr>
          <p:cNvSpPr txBox="1"/>
          <p:nvPr/>
        </p:nvSpPr>
        <p:spPr>
          <a:xfrm>
            <a:off x="9869556" y="3405269"/>
            <a:ext cx="2292626" cy="3477875"/>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Bacteroides</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Butyrivibrio</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Caldocellum</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Acetovibrio</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Clostridium, </a:t>
            </a:r>
          </a:p>
          <a:p>
            <a:r>
              <a:rPr lang="fr-FR" sz="2000" i="1" dirty="0" err="1">
                <a:effectLst/>
                <a:latin typeface="Times New Roman" panose="02020603050405020304" pitchFamily="18" charset="0"/>
                <a:ea typeface="Calibri" panose="020F0502020204030204" pitchFamily="34" charset="0"/>
              </a:rPr>
              <a:t>Erwinia</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Eubacterium</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Ruminococcus</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Pseudonocardia</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Thermo </a:t>
            </a:r>
            <a:r>
              <a:rPr lang="fr-FR" sz="2000" i="1" dirty="0" err="1">
                <a:effectLst/>
                <a:latin typeface="Times New Roman" panose="02020603050405020304" pitchFamily="18" charset="0"/>
                <a:ea typeface="Calibri" panose="020F0502020204030204" pitchFamily="34" charset="0"/>
              </a:rPr>
              <a:t>anaerobacter</a:t>
            </a:r>
            <a:endParaRPr lang="en-GB" sz="2000" dirty="0"/>
          </a:p>
        </p:txBody>
      </p:sp>
      <p:sp>
        <p:nvSpPr>
          <p:cNvPr id="13" name="TextBox 12">
            <a:extLst>
              <a:ext uri="{FF2B5EF4-FFF2-40B4-BE49-F238E27FC236}">
                <a16:creationId xmlns:a16="http://schemas.microsoft.com/office/drawing/2014/main" id="{CFBE7FE0-5CA1-411A-A80E-1DA3B7EE0802}"/>
              </a:ext>
            </a:extLst>
          </p:cNvPr>
          <p:cNvSpPr txBox="1"/>
          <p:nvPr/>
        </p:nvSpPr>
        <p:spPr>
          <a:xfrm>
            <a:off x="903020" y="3537789"/>
            <a:ext cx="1561884" cy="1938992"/>
          </a:xfrm>
          <a:prstGeom prst="rect">
            <a:avLst/>
          </a:prstGeom>
          <a:noFill/>
        </p:spPr>
        <p:txBody>
          <a:bodyPr wrap="square">
            <a:spAutoFit/>
          </a:bodyPr>
          <a:lstStyle/>
          <a:p>
            <a:r>
              <a:rPr lang="fr-FR" sz="2000" i="1" dirty="0" err="1">
                <a:effectLst/>
                <a:latin typeface="Times New Roman" panose="02020603050405020304" pitchFamily="18" charset="0"/>
                <a:ea typeface="Calibri" panose="020F0502020204030204" pitchFamily="34" charset="0"/>
              </a:rPr>
              <a:t>Trichoderma</a:t>
            </a:r>
            <a:r>
              <a:rPr lang="fr-FR" sz="2000" i="1" dirty="0">
                <a:effectLst/>
                <a:latin typeface="Times New Roman" panose="02020603050405020304" pitchFamily="18" charset="0"/>
                <a:ea typeface="Calibri" panose="020F0502020204030204" pitchFamily="34" charset="0"/>
              </a:rPr>
              <a:t>, </a:t>
            </a:r>
          </a:p>
          <a:p>
            <a:r>
              <a:rPr lang="fr-FR" sz="2000" i="1" dirty="0" err="1">
                <a:effectLst/>
                <a:latin typeface="Times New Roman" panose="02020603050405020304" pitchFamily="18" charset="0"/>
                <a:ea typeface="Calibri" panose="020F0502020204030204" pitchFamily="34" charset="0"/>
              </a:rPr>
              <a:t>Chaetomium</a:t>
            </a:r>
            <a:r>
              <a:rPr lang="fr-FR" sz="2000" i="1" dirty="0">
                <a:effectLst/>
                <a:latin typeface="Times New Roman" panose="02020603050405020304" pitchFamily="18" charset="0"/>
                <a:ea typeface="Calibri" panose="020F0502020204030204" pitchFamily="34" charset="0"/>
              </a:rPr>
              <a:t>, </a:t>
            </a:r>
          </a:p>
          <a:p>
            <a:r>
              <a:rPr lang="fr-FR" sz="2000" i="1" dirty="0">
                <a:effectLst/>
                <a:latin typeface="Times New Roman" panose="02020603050405020304" pitchFamily="18" charset="0"/>
                <a:ea typeface="Calibri" panose="020F0502020204030204" pitchFamily="34" charset="0"/>
              </a:rPr>
              <a:t>Penicillium, </a:t>
            </a:r>
          </a:p>
          <a:p>
            <a:r>
              <a:rPr lang="fr-FR" sz="2000" i="1" dirty="0">
                <a:effectLst/>
                <a:latin typeface="Times New Roman" panose="02020603050405020304" pitchFamily="18" charset="0"/>
                <a:ea typeface="Calibri" panose="020F0502020204030204" pitchFamily="34" charset="0"/>
              </a:rPr>
              <a:t>Fusarium, </a:t>
            </a:r>
          </a:p>
          <a:p>
            <a:r>
              <a:rPr lang="fr-FR" sz="2000" i="1" dirty="0">
                <a:effectLst/>
                <a:latin typeface="Times New Roman" panose="02020603050405020304" pitchFamily="18" charset="0"/>
                <a:ea typeface="Calibri" panose="020F0502020204030204" pitchFamily="34" charset="0"/>
              </a:rPr>
              <a:t>Aspergillus</a:t>
            </a:r>
          </a:p>
          <a:p>
            <a:r>
              <a:rPr lang="fr-FR" sz="2000" i="1" dirty="0">
                <a:effectLst/>
                <a:latin typeface="Times New Roman" panose="02020603050405020304" pitchFamily="18" charset="0"/>
                <a:ea typeface="Calibri" panose="020F0502020204030204" pitchFamily="34" charset="0"/>
              </a:rPr>
              <a:t>Phoma</a:t>
            </a:r>
            <a:endParaRPr lang="en-GB" sz="2000" dirty="0"/>
          </a:p>
        </p:txBody>
      </p:sp>
      <p:sp>
        <p:nvSpPr>
          <p:cNvPr id="14" name="Arrow: Up 13">
            <a:extLst>
              <a:ext uri="{FF2B5EF4-FFF2-40B4-BE49-F238E27FC236}">
                <a16:creationId xmlns:a16="http://schemas.microsoft.com/office/drawing/2014/main" id="{0226D917-0F7F-47B7-A21D-56EA7C42F4C5}"/>
              </a:ext>
            </a:extLst>
          </p:cNvPr>
          <p:cNvSpPr/>
          <p:nvPr/>
        </p:nvSpPr>
        <p:spPr>
          <a:xfrm rot="8128453">
            <a:off x="10168467" y="2229494"/>
            <a:ext cx="208721" cy="7584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Up 14">
            <a:extLst>
              <a:ext uri="{FF2B5EF4-FFF2-40B4-BE49-F238E27FC236}">
                <a16:creationId xmlns:a16="http://schemas.microsoft.com/office/drawing/2014/main" id="{72B90FAE-526C-4F8A-A111-6CDBA79E1167}"/>
              </a:ext>
            </a:extLst>
          </p:cNvPr>
          <p:cNvSpPr/>
          <p:nvPr/>
        </p:nvSpPr>
        <p:spPr>
          <a:xfrm rot="13412720">
            <a:off x="6372587" y="2201010"/>
            <a:ext cx="207745" cy="79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rrow: Up 15">
            <a:extLst>
              <a:ext uri="{FF2B5EF4-FFF2-40B4-BE49-F238E27FC236}">
                <a16:creationId xmlns:a16="http://schemas.microsoft.com/office/drawing/2014/main" id="{938C9F52-D967-43D9-874F-DDD77BA63EB4}"/>
              </a:ext>
            </a:extLst>
          </p:cNvPr>
          <p:cNvSpPr/>
          <p:nvPr/>
        </p:nvSpPr>
        <p:spPr>
          <a:xfrm rot="10800000">
            <a:off x="1363512" y="2392778"/>
            <a:ext cx="272316" cy="11450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856963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38319"/>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8B043B7D-F3E7-4604-9305-3E95F68E6C83}"/>
              </a:ext>
            </a:extLst>
          </p:cNvPr>
          <p:cNvSpPr/>
          <p:nvPr/>
        </p:nvSpPr>
        <p:spPr>
          <a:xfrm>
            <a:off x="170212" y="835821"/>
            <a:ext cx="11762344" cy="5445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rtl="0">
              <a:lnSpc>
                <a:spcPct val="150000"/>
              </a:lnSpc>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Dans l'industrie alimentaire, les cellulases sont utilisées dans l'extraction de constituants du thé vert, des protéines de soja, des huiles essentielles, des produits aromatiques et de la fécule de patate douce. </a:t>
            </a:r>
            <a:endParaRPr lang="en-GB" sz="2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Associées aux hémicellulases et aux </a:t>
            </a:r>
            <a:r>
              <a:rPr lang="fr-FR" sz="2500" dirty="0" err="1">
                <a:effectLst/>
                <a:latin typeface="Times New Roman" panose="02020603050405020304" pitchFamily="18" charset="0"/>
                <a:ea typeface="Calibri" panose="020F0502020204030204" pitchFamily="34" charset="0"/>
                <a:cs typeface="Arial" panose="020B0604020202020204" pitchFamily="34" charset="0"/>
              </a:rPr>
              <a:t>pectinases</a:t>
            </a:r>
            <a:r>
              <a:rPr lang="fr-FR" sz="2500" dirty="0">
                <a:effectLst/>
                <a:latin typeface="Times New Roman" panose="02020603050405020304" pitchFamily="18" charset="0"/>
                <a:ea typeface="Calibri" panose="020F0502020204030204" pitchFamily="34" charset="0"/>
                <a:cs typeface="Arial" panose="020B0604020202020204" pitchFamily="34" charset="0"/>
              </a:rPr>
              <a:t>, elles sont utilisées dans l'extraction et la clarification des jus de fruits. Après le broyage des fruits</a:t>
            </a:r>
            <a:r>
              <a:rPr lang="fr-FR" sz="2500" b="1" dirty="0">
                <a:effectLst/>
                <a:latin typeface="Times New Roman" panose="02020603050405020304" pitchFamily="18" charset="0"/>
                <a:ea typeface="Calibri" panose="020F0502020204030204" pitchFamily="34" charset="0"/>
                <a:cs typeface="Arial" panose="020B0604020202020204" pitchFamily="34" charset="0"/>
              </a:rPr>
              <a:t>, les enzymes sont utilisées pour améliorer la liquéfaction par la dégradation de la phase solide</a:t>
            </a:r>
            <a:r>
              <a:rPr lang="fr-FR" sz="2500" dirty="0">
                <a:effectLst/>
                <a:latin typeface="Times New Roman" panose="02020603050405020304" pitchFamily="18" charset="0"/>
                <a:ea typeface="Calibri" panose="020F0502020204030204" pitchFamily="34" charset="0"/>
                <a:cs typeface="Arial" panose="020B0604020202020204" pitchFamily="34" charset="0"/>
              </a:rPr>
              <a:t>.</a:t>
            </a:r>
            <a:endParaRPr lang="en-GB" sz="25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Times New Roman" panose="02020603050405020304" pitchFamily="18" charset="0"/>
              <a:buChar char="-"/>
            </a:pPr>
            <a:r>
              <a:rPr lang="fr-FR" sz="2500" dirty="0">
                <a:effectLst/>
                <a:latin typeface="Times New Roman" panose="02020603050405020304" pitchFamily="18" charset="0"/>
                <a:ea typeface="Calibri" panose="020F0502020204030204" pitchFamily="34" charset="0"/>
                <a:cs typeface="Arial" panose="020B0604020202020204" pitchFamily="34" charset="0"/>
              </a:rPr>
              <a:t>Ces enzymes sont également utilisées dans la fabrication du vinaigre d'orange et dans l'extraction et la clarification des jus d'agrumes.</a:t>
            </a:r>
            <a:endParaRPr lang="en-GB" sz="25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94886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91327"/>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cellulolytiques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A4A8393-3F9B-41D4-B2F1-6521D6D7956E}"/>
              </a:ext>
            </a:extLst>
          </p:cNvPr>
          <p:cNvSpPr/>
          <p:nvPr/>
        </p:nvSpPr>
        <p:spPr>
          <a:xfrm>
            <a:off x="170212" y="901565"/>
            <a:ext cx="361991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Applications industrielles</a:t>
            </a:r>
          </a:p>
        </p:txBody>
      </p:sp>
      <p:graphicFrame>
        <p:nvGraphicFramePr>
          <p:cNvPr id="3" name="Table 2">
            <a:extLst>
              <a:ext uri="{FF2B5EF4-FFF2-40B4-BE49-F238E27FC236}">
                <a16:creationId xmlns:a16="http://schemas.microsoft.com/office/drawing/2014/main" id="{167DA0AF-9403-4DF1-AA50-888A7B75216F}"/>
              </a:ext>
            </a:extLst>
          </p:cNvPr>
          <p:cNvGraphicFramePr>
            <a:graphicFrameLocks noGrp="1"/>
          </p:cNvGraphicFramePr>
          <p:nvPr>
            <p:extLst>
              <p:ext uri="{D42A27DB-BD31-4B8C-83A1-F6EECF244321}">
                <p14:modId xmlns:p14="http://schemas.microsoft.com/office/powerpoint/2010/main" val="2139130141"/>
              </p:ext>
            </p:extLst>
          </p:nvPr>
        </p:nvGraphicFramePr>
        <p:xfrm>
          <a:off x="278296" y="1563757"/>
          <a:ext cx="11741426" cy="5102915"/>
        </p:xfrm>
        <a:graphic>
          <a:graphicData uri="http://schemas.openxmlformats.org/drawingml/2006/table">
            <a:tbl>
              <a:tblPr firstRow="1" firstCol="1" bandRow="1">
                <a:tableStyleId>{5C22544A-7EE6-4342-B048-85BDC9FD1C3A}</a:tableStyleId>
              </a:tblPr>
              <a:tblGrid>
                <a:gridCol w="2578530">
                  <a:extLst>
                    <a:ext uri="{9D8B030D-6E8A-4147-A177-3AD203B41FA5}">
                      <a16:colId xmlns:a16="http://schemas.microsoft.com/office/drawing/2014/main" val="2948357806"/>
                    </a:ext>
                  </a:extLst>
                </a:gridCol>
                <a:gridCol w="9162896">
                  <a:extLst>
                    <a:ext uri="{9D8B030D-6E8A-4147-A177-3AD203B41FA5}">
                      <a16:colId xmlns:a16="http://schemas.microsoft.com/office/drawing/2014/main" val="2642774750"/>
                    </a:ext>
                  </a:extLst>
                </a:gridCol>
              </a:tblGrid>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Industrie</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Application</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362996"/>
                  </a:ext>
                </a:extLst>
              </a:tr>
              <a:tr h="890232">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Biocarburant</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Production d’éthanol, solvants et acides organiques, production de nourriture animale à haute énergie et valeur nutritionnelle</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1817217"/>
                  </a:ext>
                </a:extLst>
              </a:tr>
              <a:tr h="1286564">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Traitements d’aliments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Amélioration d’extraction des jus de fruits et légumes, clarification des jus, amélioration de la macération et extraction des couleurs de fruits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203656"/>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Textiles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Bio polissage, bio finition et bio stoning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279163"/>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Papier et pulpe</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Elimination d’encre et blanchiment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1304373"/>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Agriculture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a:effectLst/>
                          <a:latin typeface="Times New Roman" panose="02020603050405020304" pitchFamily="18" charset="0"/>
                          <a:cs typeface="Times New Roman" panose="02020603050405020304" pitchFamily="18" charset="0"/>
                        </a:rPr>
                        <a:t>Améliore la qualité des sols, et contrôle de pathogènes</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381941"/>
                  </a:ext>
                </a:extLst>
              </a:tr>
              <a:tr h="416739">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Médicale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Anti-biofilms et traitement des phytobézoard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829799"/>
                  </a:ext>
                </a:extLst>
              </a:tr>
              <a:tr h="842424">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Autres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fr-FR" sz="2000" dirty="0">
                          <a:effectLst/>
                          <a:latin typeface="Times New Roman" panose="02020603050405020304" pitchFamily="18" charset="0"/>
                          <a:cs typeface="Times New Roman" panose="02020603050405020304" pitchFamily="18" charset="0"/>
                        </a:rPr>
                        <a:t>Réduction des déchets de biomasse, extraction de l’huile d’olive et les caroténoïdes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303211"/>
                  </a:ext>
                </a:extLst>
              </a:tr>
            </a:tbl>
          </a:graphicData>
        </a:graphic>
      </p:graphicFrame>
    </p:spTree>
    <p:extLst>
      <p:ext uri="{BB962C8B-B14F-4D97-AF65-F5344CB8AC3E}">
        <p14:creationId xmlns:p14="http://schemas.microsoft.com/office/powerpoint/2010/main" val="15737891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3FE6E14-B18E-40E0-A1BD-89D25EC6DFB5}"/>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A02262F-F0B8-4759-AD1F-5BD3603E25DE}"/>
              </a:ext>
            </a:extLst>
          </p:cNvPr>
          <p:cNvSpPr/>
          <p:nvPr/>
        </p:nvSpPr>
        <p:spPr>
          <a:xfrm>
            <a:off x="170212" y="901565"/>
            <a:ext cx="164533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pectine</a:t>
            </a:r>
          </a:p>
        </p:txBody>
      </p:sp>
      <p:sp>
        <p:nvSpPr>
          <p:cNvPr id="7" name="Rectangle: Rounded Corners 6">
            <a:extLst>
              <a:ext uri="{FF2B5EF4-FFF2-40B4-BE49-F238E27FC236}">
                <a16:creationId xmlns:a16="http://schemas.microsoft.com/office/drawing/2014/main" id="{B737463A-8CB3-48A7-B36B-D08DE21D791E}"/>
              </a:ext>
            </a:extLst>
          </p:cNvPr>
          <p:cNvSpPr/>
          <p:nvPr/>
        </p:nvSpPr>
        <p:spPr>
          <a:xfrm>
            <a:off x="124861" y="1618128"/>
            <a:ext cx="5660745" cy="687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dirty="0">
                <a:effectLst/>
                <a:latin typeface="Times New Roman" panose="02020603050405020304" pitchFamily="18" charset="0"/>
                <a:ea typeface="Calibri" panose="020F0502020204030204" pitchFamily="34" charset="0"/>
                <a:cs typeface="Arial" panose="020B0604020202020204" pitchFamily="34" charset="0"/>
              </a:rPr>
              <a:t>- 3 polysaccharides pectiques sont présents dans toutes les parois cellulaires primaires </a:t>
            </a:r>
          </a:p>
        </p:txBody>
      </p:sp>
      <p:sp>
        <p:nvSpPr>
          <p:cNvPr id="8" name="Rectangle: Rounded Corners 7">
            <a:extLst>
              <a:ext uri="{FF2B5EF4-FFF2-40B4-BE49-F238E27FC236}">
                <a16:creationId xmlns:a16="http://schemas.microsoft.com/office/drawing/2014/main" id="{9EF311D2-9ECA-4207-A4B1-AD52CC18CAD3}"/>
              </a:ext>
            </a:extLst>
          </p:cNvPr>
          <p:cNvSpPr/>
          <p:nvPr/>
        </p:nvSpPr>
        <p:spPr>
          <a:xfrm>
            <a:off x="170212" y="2480047"/>
            <a:ext cx="5660745" cy="9489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1800" b="1" dirty="0">
                <a:effectLst/>
                <a:latin typeface="Times New Roman" panose="02020603050405020304" pitchFamily="18" charset="0"/>
                <a:ea typeface="Calibri" panose="020F0502020204030204" pitchFamily="34" charset="0"/>
                <a:cs typeface="Arial" panose="020B0604020202020204" pitchFamily="34" charset="0"/>
              </a:rPr>
              <a:t>1- L'</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homogalacturonane</a:t>
            </a: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p>
          <a:p>
            <a:r>
              <a:rPr lang="fr-FR" sz="1800" dirty="0">
                <a:effectLst/>
                <a:latin typeface="Times New Roman" panose="02020603050405020304" pitchFamily="18" charset="0"/>
                <a:ea typeface="Calibri" panose="020F0502020204030204" pitchFamily="34" charset="0"/>
                <a:cs typeface="Arial" panose="020B0604020202020204" pitchFamily="34" charset="0"/>
              </a:rPr>
              <a:t>c’est un homopolymère de résidus d'acide (1-4)-α-D-</a:t>
            </a:r>
            <a:r>
              <a:rPr lang="fr-FR" sz="1800" dirty="0" err="1">
                <a:effectLst/>
                <a:latin typeface="Times New Roman" panose="02020603050405020304" pitchFamily="18" charset="0"/>
                <a:ea typeface="Calibri" panose="020F0502020204030204" pitchFamily="34" charset="0"/>
                <a:cs typeface="Arial" panose="020B0604020202020204" pitchFamily="34" charset="0"/>
              </a:rPr>
              <a:t>galactosyluronique</a:t>
            </a:r>
            <a:r>
              <a:rPr lang="fr-FR" sz="1800" dirty="0">
                <a:effectLst/>
                <a:latin typeface="Times New Roman" panose="02020603050405020304" pitchFamily="18" charset="0"/>
                <a:ea typeface="Calibri" panose="020F0502020204030204" pitchFamily="34" charset="0"/>
                <a:cs typeface="Arial" panose="020B0604020202020204" pitchFamily="34" charset="0"/>
              </a:rPr>
              <a:t>, capable de former des gels. </a:t>
            </a:r>
          </a:p>
        </p:txBody>
      </p:sp>
      <p:sp>
        <p:nvSpPr>
          <p:cNvPr id="9" name="Rectangle: Rounded Corners 8">
            <a:extLst>
              <a:ext uri="{FF2B5EF4-FFF2-40B4-BE49-F238E27FC236}">
                <a16:creationId xmlns:a16="http://schemas.microsoft.com/office/drawing/2014/main" id="{AB2567F5-3EC0-4A77-941D-B53BFE19C51B}"/>
              </a:ext>
            </a:extLst>
          </p:cNvPr>
          <p:cNvSpPr/>
          <p:nvPr/>
        </p:nvSpPr>
        <p:spPr>
          <a:xfrm>
            <a:off x="170211" y="3603170"/>
            <a:ext cx="5660745" cy="3140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50000"/>
              </a:lnSpc>
              <a:spcAft>
                <a:spcPts val="800"/>
              </a:spcAft>
            </a:pPr>
            <a:r>
              <a:rPr lang="fr-FR" b="1" dirty="0">
                <a:latin typeface="Times New Roman" panose="02020603050405020304" pitchFamily="18" charset="0"/>
                <a:cs typeface="Arial" panose="020B0604020202020204" pitchFamily="34" charset="0"/>
              </a:rPr>
              <a:t>2- Le </a:t>
            </a:r>
            <a:r>
              <a:rPr lang="fr-FR" b="1" dirty="0" err="1">
                <a:latin typeface="Times New Roman" panose="02020603050405020304" pitchFamily="18" charset="0"/>
                <a:cs typeface="Arial" panose="020B0604020202020204" pitchFamily="34" charset="0"/>
              </a:rPr>
              <a:t>rhamnogalacturonan</a:t>
            </a:r>
            <a:r>
              <a:rPr lang="fr-FR" b="1" dirty="0">
                <a:latin typeface="Times New Roman" panose="02020603050405020304" pitchFamily="18" charset="0"/>
                <a:cs typeface="Arial" panose="020B0604020202020204" pitchFamily="34" charset="0"/>
              </a:rPr>
              <a:t> I (RGI) </a:t>
            </a:r>
          </a:p>
          <a:p>
            <a:pPr lvl="0">
              <a:lnSpc>
                <a:spcPct val="150000"/>
              </a:lnSpc>
              <a:spcAft>
                <a:spcPts val="800"/>
              </a:spcAft>
            </a:pPr>
            <a:r>
              <a:rPr lang="fr-FR" dirty="0">
                <a:latin typeface="Times New Roman" panose="02020603050405020304" pitchFamily="18" charset="0"/>
                <a:cs typeface="Arial" panose="020B0604020202020204" pitchFamily="34" charset="0"/>
              </a:rPr>
              <a:t>Constituée de chaines </a:t>
            </a:r>
            <a:r>
              <a:rPr lang="el-GR" dirty="0">
                <a:latin typeface="Times New Roman" panose="02020603050405020304" pitchFamily="18" charset="0"/>
                <a:cs typeface="Arial" panose="020B0604020202020204" pitchFamily="34" charset="0"/>
              </a:rPr>
              <a:t>α</a:t>
            </a:r>
            <a:r>
              <a:rPr lang="fr-FR" dirty="0">
                <a:latin typeface="Times New Roman" panose="02020603050405020304" pitchFamily="18" charset="0"/>
                <a:cs typeface="Arial" panose="020B0604020202020204" pitchFamily="34" charset="0"/>
              </a:rPr>
              <a:t>1 → 4 -D-</a:t>
            </a:r>
            <a:r>
              <a:rPr lang="fr-FR" dirty="0" err="1">
                <a:latin typeface="Times New Roman" panose="02020603050405020304" pitchFamily="18" charset="0"/>
                <a:cs typeface="Arial" panose="020B0604020202020204" pitchFamily="34" charset="0"/>
              </a:rPr>
              <a:t>glacturonates</a:t>
            </a:r>
            <a:r>
              <a:rPr lang="fr-FR" dirty="0">
                <a:latin typeface="Times New Roman" panose="02020603050405020304" pitchFamily="18" charset="0"/>
                <a:cs typeface="Arial" panose="020B0604020202020204" pitchFamily="34" charset="0"/>
              </a:rPr>
              <a:t> liés et avec environ 2 à 4% d'unités de L-rhamnose qui sont </a:t>
            </a:r>
            <a:r>
              <a:rPr lang="el-GR" dirty="0">
                <a:latin typeface="Times New Roman" panose="02020603050405020304" pitchFamily="18" charset="0"/>
                <a:cs typeface="Arial" panose="020B0604020202020204" pitchFamily="34" charset="0"/>
              </a:rPr>
              <a:t>β</a:t>
            </a:r>
            <a:r>
              <a:rPr lang="fr-FR" dirty="0">
                <a:latin typeface="Times New Roman" panose="02020603050405020304" pitchFamily="18" charset="0"/>
                <a:cs typeface="Arial" panose="020B0604020202020204" pitchFamily="34" charset="0"/>
              </a:rPr>
              <a:t>1 → 2 et </a:t>
            </a:r>
            <a:r>
              <a:rPr lang="el-GR" dirty="0">
                <a:latin typeface="Times New Roman" panose="02020603050405020304" pitchFamily="18" charset="0"/>
                <a:cs typeface="Arial" panose="020B0604020202020204" pitchFamily="34" charset="0"/>
              </a:rPr>
              <a:t>β</a:t>
            </a:r>
            <a:r>
              <a:rPr lang="fr-FR" dirty="0">
                <a:latin typeface="Times New Roman" panose="02020603050405020304" pitchFamily="18" charset="0"/>
                <a:cs typeface="Arial" panose="020B0604020202020204" pitchFamily="34" charset="0"/>
              </a:rPr>
              <a:t>1 → 4.  Les chaînes latérales des </a:t>
            </a:r>
            <a:r>
              <a:rPr lang="fr-FR" dirty="0" err="1">
                <a:latin typeface="Times New Roman" panose="02020603050405020304" pitchFamily="18" charset="0"/>
                <a:cs typeface="Arial" panose="020B0604020202020204" pitchFamily="34" charset="0"/>
              </a:rPr>
              <a:t>rhamnogalacturonanes</a:t>
            </a:r>
            <a:r>
              <a:rPr lang="fr-FR" dirty="0">
                <a:latin typeface="Times New Roman" panose="02020603050405020304" pitchFamily="18" charset="0"/>
                <a:cs typeface="Arial" panose="020B0604020202020204" pitchFamily="34" charset="0"/>
              </a:rPr>
              <a:t> se composent généralement d'unités </a:t>
            </a:r>
            <a:r>
              <a:rPr lang="fr-FR" dirty="0" err="1">
                <a:latin typeface="Times New Roman" panose="02020603050405020304" pitchFamily="18" charset="0"/>
                <a:cs typeface="Arial" panose="020B0604020202020204" pitchFamily="34" charset="0"/>
              </a:rPr>
              <a:t>L-arabinose</a:t>
            </a:r>
            <a:r>
              <a:rPr lang="fr-FR" dirty="0">
                <a:latin typeface="Times New Roman" panose="02020603050405020304" pitchFamily="18" charset="0"/>
                <a:cs typeface="Arial" panose="020B0604020202020204" pitchFamily="34" charset="0"/>
              </a:rPr>
              <a:t> ou D-galactose.</a:t>
            </a:r>
            <a:endParaRPr lang="en-GB" dirty="0">
              <a:latin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046B58F-0BB2-45BE-9604-092DD24F706F}"/>
              </a:ext>
            </a:extLst>
          </p:cNvPr>
          <p:cNvSpPr/>
          <p:nvPr/>
        </p:nvSpPr>
        <p:spPr>
          <a:xfrm>
            <a:off x="6361044" y="3603170"/>
            <a:ext cx="5660745" cy="3140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rtl="0">
              <a:lnSpc>
                <a:spcPct val="150000"/>
              </a:lnSpc>
              <a:spcAft>
                <a:spcPts val="80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3- Le </a:t>
            </a:r>
            <a:r>
              <a:rPr lang="fr-FR" sz="1800" b="1" dirty="0" err="1">
                <a:effectLst/>
                <a:latin typeface="Times New Roman" panose="02020603050405020304" pitchFamily="18" charset="0"/>
                <a:ea typeface="Calibri" panose="020F0502020204030204" pitchFamily="34" charset="0"/>
                <a:cs typeface="Arial" panose="020B0604020202020204" pitchFamily="34" charset="0"/>
              </a:rPr>
              <a:t>rhamnogalacturonan</a:t>
            </a:r>
            <a:r>
              <a:rPr lang="fr-FR" sz="1800" b="1" dirty="0">
                <a:effectLst/>
                <a:latin typeface="Times New Roman" panose="02020603050405020304" pitchFamily="18" charset="0"/>
                <a:ea typeface="Calibri" panose="020F0502020204030204" pitchFamily="34" charset="0"/>
                <a:cs typeface="Arial" panose="020B0604020202020204" pitchFamily="34" charset="0"/>
              </a:rPr>
              <a:t> II (RGII)</a:t>
            </a:r>
            <a:r>
              <a:rPr lang="fr-FR" sz="1800" dirty="0">
                <a:effectLst/>
                <a:latin typeface="Times New Roman" panose="02020603050405020304" pitchFamily="18" charset="0"/>
                <a:ea typeface="Calibri" panose="020F0502020204030204" pitchFamily="34" charset="0"/>
                <a:cs typeface="Arial" panose="020B0604020202020204" pitchFamily="34" charset="0"/>
              </a:rPr>
              <a:t> </a:t>
            </a:r>
          </a:p>
          <a:p>
            <a:pPr lvl="0" algn="just" rtl="0">
              <a:lnSpc>
                <a:spcPct val="150000"/>
              </a:lnSpc>
              <a:spcAft>
                <a:spcPts val="800"/>
              </a:spcAft>
            </a:pPr>
            <a:r>
              <a:rPr lang="fr-FR" sz="1800" dirty="0">
                <a:effectLst/>
                <a:latin typeface="Times New Roman" panose="02020603050405020304" pitchFamily="18" charset="0"/>
                <a:ea typeface="Calibri" panose="020F0502020204030204" pitchFamily="34" charset="0"/>
                <a:cs typeface="Arial" panose="020B0604020202020204" pitchFamily="34" charset="0"/>
              </a:rPr>
              <a:t> Un polysaccharide complexe de faible poids moléculaire avec un squelette de neuf résidus d'acide (1-4) -α-D-</a:t>
            </a:r>
            <a:r>
              <a:rPr lang="fr-FR" sz="1800" dirty="0" err="1">
                <a:effectLst/>
                <a:latin typeface="Times New Roman" panose="02020603050405020304" pitchFamily="18" charset="0"/>
                <a:ea typeface="Calibri" panose="020F0502020204030204" pitchFamily="34" charset="0"/>
                <a:cs typeface="Arial" panose="020B0604020202020204" pitchFamily="34" charset="0"/>
              </a:rPr>
              <a:t>galactosyluronique</a:t>
            </a:r>
            <a:r>
              <a:rPr lang="fr-FR" sz="1800" dirty="0">
                <a:effectLst/>
                <a:latin typeface="Times New Roman" panose="02020603050405020304" pitchFamily="18" charset="0"/>
                <a:ea typeface="Calibri" panose="020F0502020204030204" pitchFamily="34" charset="0"/>
                <a:cs typeface="Arial" panose="020B0604020202020204" pitchFamily="34" charset="0"/>
              </a:rPr>
              <a:t> et quatre chaînes latérales attachées à O-2 ou O-3 du squelette.</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9390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1F4C6-FEC6-46CA-92F4-D11FA66DB94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537251"/>
            <a:ext cx="12192000" cy="5205882"/>
          </a:xfrm>
          <a:prstGeom prst="rect">
            <a:avLst/>
          </a:prstGeom>
          <a:noFill/>
          <a:ln>
            <a:noFill/>
          </a:ln>
        </p:spPr>
      </p:pic>
      <p:sp>
        <p:nvSpPr>
          <p:cNvPr id="4" name="Rectangle: Rounded Corners 3">
            <a:extLst>
              <a:ext uri="{FF2B5EF4-FFF2-40B4-BE49-F238E27FC236}">
                <a16:creationId xmlns:a16="http://schemas.microsoft.com/office/drawing/2014/main" id="{2A02262F-F0B8-4759-AD1F-5BD3603E25DE}"/>
              </a:ext>
            </a:extLst>
          </p:cNvPr>
          <p:cNvSpPr/>
          <p:nvPr/>
        </p:nvSpPr>
        <p:spPr>
          <a:xfrm>
            <a:off x="170212" y="901565"/>
            <a:ext cx="164533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La pectine</a:t>
            </a:r>
          </a:p>
        </p:txBody>
      </p:sp>
      <p:sp>
        <p:nvSpPr>
          <p:cNvPr id="5" name="Rectangle: Rounded Corners 4">
            <a:extLst>
              <a:ext uri="{FF2B5EF4-FFF2-40B4-BE49-F238E27FC236}">
                <a16:creationId xmlns:a16="http://schemas.microsoft.com/office/drawing/2014/main" id="{0728E8FB-99AB-465B-8BE7-ECA14CBD8D76}"/>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97582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02262F-F0B8-4759-AD1F-5BD3603E25DE}"/>
              </a:ext>
            </a:extLst>
          </p:cNvPr>
          <p:cNvSpPr/>
          <p:nvPr/>
        </p:nvSpPr>
        <p:spPr>
          <a:xfrm>
            <a:off x="170211" y="901565"/>
            <a:ext cx="405723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latin typeface="Times New Roman" panose="02020603050405020304" pitchFamily="18" charset="0"/>
                <a:cs typeface="Times New Roman" panose="02020603050405020304" pitchFamily="18" charset="0"/>
              </a:rPr>
              <a:t>Dégradation de la pectine</a:t>
            </a:r>
          </a:p>
        </p:txBody>
      </p:sp>
      <p:sp>
        <p:nvSpPr>
          <p:cNvPr id="5" name="Rectangle: Rounded Corners 4">
            <a:extLst>
              <a:ext uri="{FF2B5EF4-FFF2-40B4-BE49-F238E27FC236}">
                <a16:creationId xmlns:a16="http://schemas.microsoft.com/office/drawing/2014/main" id="{32E638BB-670A-4196-BFDC-82C5020C9C78}"/>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F7E61F6-AC00-4FEF-9061-AB9355DB2487}"/>
              </a:ext>
            </a:extLst>
          </p:cNvPr>
          <p:cNvPicPr/>
          <p:nvPr/>
        </p:nvPicPr>
        <p:blipFill>
          <a:blip r:embed="rId2"/>
          <a:stretch>
            <a:fillRect/>
          </a:stretch>
        </p:blipFill>
        <p:spPr>
          <a:xfrm>
            <a:off x="238540" y="1701489"/>
            <a:ext cx="11820939" cy="4845085"/>
          </a:xfrm>
          <a:prstGeom prst="rect">
            <a:avLst/>
          </a:prstGeom>
        </p:spPr>
      </p:pic>
    </p:spTree>
    <p:extLst>
      <p:ext uri="{BB962C8B-B14F-4D97-AF65-F5344CB8AC3E}">
        <p14:creationId xmlns:p14="http://schemas.microsoft.com/office/powerpoint/2010/main" val="32872555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6E3C9A78-2474-4E60-BD9D-2E098760E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9214"/>
            <a:ext cx="12192000" cy="6035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16F4009-D496-4C61-8E2F-EB9038DBE880}"/>
              </a:ext>
            </a:extLst>
          </p:cNvPr>
          <p:cNvSpPr/>
          <p:nvPr/>
        </p:nvSpPr>
        <p:spPr>
          <a:xfrm>
            <a:off x="170212" y="151571"/>
            <a:ext cx="4322274" cy="49340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800"/>
              </a:spcAft>
            </a:pPr>
            <a:r>
              <a:rPr lang="fr-FR" sz="2400" b="1" dirty="0">
                <a:latin typeface="Times New Roman" panose="02020603050405020304" pitchFamily="18" charset="0"/>
                <a:ea typeface="Calibri" panose="020F0502020204030204" pitchFamily="34" charset="0"/>
                <a:cs typeface="Arial" panose="020B0604020202020204" pitchFamily="34" charset="0"/>
              </a:rPr>
              <a:t>3- Les enzymes </a:t>
            </a:r>
            <a:r>
              <a:rPr lang="fr-FR" sz="2400" b="1" dirty="0" err="1">
                <a:latin typeface="Times New Roman" panose="02020603050405020304" pitchFamily="18" charset="0"/>
                <a:ea typeface="Calibri" panose="020F0502020204030204" pitchFamily="34" charset="0"/>
                <a:cs typeface="Arial" panose="020B0604020202020204" pitchFamily="34" charset="0"/>
              </a:rPr>
              <a:t>pectinolytiques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228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sp>
        <p:nvSpPr>
          <p:cNvPr id="4" name="Flowchart: Alternate Process 3">
            <a:extLst>
              <a:ext uri="{FF2B5EF4-FFF2-40B4-BE49-F238E27FC236}">
                <a16:creationId xmlns:a16="http://schemas.microsoft.com/office/drawing/2014/main" id="{DB124125-5C5C-415C-BCA0-5BFD9FFEC415}"/>
              </a:ext>
            </a:extLst>
          </p:cNvPr>
          <p:cNvSpPr/>
          <p:nvPr/>
        </p:nvSpPr>
        <p:spPr>
          <a:xfrm>
            <a:off x="132522" y="1046922"/>
            <a:ext cx="3352800" cy="52322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ahoma" panose="020B0604030504040204" pitchFamily="34" charset="0"/>
                <a:ea typeface="Tahoma" panose="020B0604030504040204" pitchFamily="34" charset="0"/>
                <a:cs typeface="Tahoma" panose="020B0604030504040204" pitchFamily="34" charset="0"/>
              </a:rPr>
              <a:t>Structure Primaire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BD9A183-7F04-4B1B-9AFF-97E2B10B10A1}"/>
              </a:ext>
            </a:extLst>
          </p:cNvPr>
          <p:cNvPicPr>
            <a:picLocks noChangeAspect="1"/>
          </p:cNvPicPr>
          <p:nvPr/>
        </p:nvPicPr>
        <p:blipFill>
          <a:blip r:embed="rId2"/>
          <a:stretch>
            <a:fillRect/>
          </a:stretch>
        </p:blipFill>
        <p:spPr>
          <a:xfrm>
            <a:off x="1073219" y="1739170"/>
            <a:ext cx="9515475" cy="4419600"/>
          </a:xfrm>
          <a:prstGeom prst="rect">
            <a:avLst/>
          </a:prstGeom>
        </p:spPr>
      </p:pic>
    </p:spTree>
    <p:extLst>
      <p:ext uri="{BB962C8B-B14F-4D97-AF65-F5344CB8AC3E}">
        <p14:creationId xmlns:p14="http://schemas.microsoft.com/office/powerpoint/2010/main" val="37721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FCA085-5278-4C44-83E3-FAEA887F8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3165662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CFF2F7-F266-45B9-8DA6-2D57EF85C075}"/>
              </a:ext>
            </a:extLst>
          </p:cNvPr>
          <p:cNvGrpSpPr/>
          <p:nvPr/>
        </p:nvGrpSpPr>
        <p:grpSpPr>
          <a:xfrm>
            <a:off x="164892" y="2"/>
            <a:ext cx="11954657" cy="6805542"/>
            <a:chOff x="164892" y="2"/>
            <a:chExt cx="11954657" cy="6805542"/>
          </a:xfrm>
        </p:grpSpPr>
        <p:sp>
          <p:nvSpPr>
            <p:cNvPr id="3" name="Oval 2">
              <a:extLst>
                <a:ext uri="{FF2B5EF4-FFF2-40B4-BE49-F238E27FC236}">
                  <a16:creationId xmlns:a16="http://schemas.microsoft.com/office/drawing/2014/main" id="{ED5A56B8-8521-42EF-B13D-79BFFC350074}"/>
                </a:ext>
              </a:extLst>
            </p:cNvPr>
            <p:cNvSpPr/>
            <p:nvPr/>
          </p:nvSpPr>
          <p:spPr>
            <a:xfrm>
              <a:off x="179882" y="2"/>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Conversion d’amidon</a:t>
              </a:r>
              <a:endParaRPr lang="en-GB"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60CCFE5-66C2-4A5F-BE20-455228A42DF6}"/>
                </a:ext>
              </a:extLst>
            </p:cNvPr>
            <p:cNvSpPr/>
            <p:nvPr/>
          </p:nvSpPr>
          <p:spPr>
            <a:xfrm>
              <a:off x="2173574"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Gélification, liquéfaction, Saccharification de l’amidon</a:t>
              </a:r>
              <a:endParaRPr lang="en-GB"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5720A98-2FF6-4719-AE75-B82D7C50C087}"/>
                </a:ext>
              </a:extLst>
            </p:cNvPr>
            <p:cNvSpPr/>
            <p:nvPr/>
          </p:nvSpPr>
          <p:spPr>
            <a:xfrm>
              <a:off x="6153463" y="14990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complète ou partiel pour produire les sucrants</a:t>
              </a:r>
              <a:endParaRPr lang="en-GB"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64A1F1B-1011-4DA5-889C-B4F075F148D8}"/>
                </a:ext>
              </a:extLst>
            </p:cNvPr>
            <p:cNvSpPr/>
            <p:nvPr/>
          </p:nvSpPr>
          <p:spPr>
            <a:xfrm>
              <a:off x="10125857" y="5996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Glucose et sirops</a:t>
              </a:r>
              <a:endParaRPr lang="en-GB" b="1"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B8E9D433-8EA8-477B-B9AD-1517320FFD11}"/>
                </a:ext>
              </a:extLst>
            </p:cNvPr>
            <p:cNvSpPr/>
            <p:nvPr/>
          </p:nvSpPr>
          <p:spPr>
            <a:xfrm>
              <a:off x="172387" y="139408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Boulangerie</a:t>
              </a:r>
              <a:endParaRPr lang="en-GB" b="1"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2F79B8D-9A9E-406A-86F0-BB64FFAD9A89}"/>
                </a:ext>
              </a:extLst>
            </p:cNvPr>
            <p:cNvSpPr/>
            <p:nvPr/>
          </p:nvSpPr>
          <p:spPr>
            <a:xfrm>
              <a:off x="2166079"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dans les pates en sucres fermentables</a:t>
              </a:r>
              <a:endParaRPr lang="en-GB"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16A51D2-FF85-425F-8856-A3688D7EFB82}"/>
                </a:ext>
              </a:extLst>
            </p:cNvPr>
            <p:cNvSpPr/>
            <p:nvPr/>
          </p:nvSpPr>
          <p:spPr>
            <a:xfrm>
              <a:off x="6145968" y="1499020"/>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Production de sucres qui seront convertis en Ethanol par les levures</a:t>
              </a:r>
              <a:endParaRPr lang="en-GB"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4DC362B-301B-4B72-86EE-E94814456A18}"/>
                </a:ext>
              </a:extLst>
            </p:cNvPr>
            <p:cNvSpPr/>
            <p:nvPr/>
          </p:nvSpPr>
          <p:spPr>
            <a:xfrm>
              <a:off x="10118362" y="1424070"/>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Production de carburant</a:t>
              </a:r>
              <a:endParaRPr lang="en-GB" b="1"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2F04BFA8-756E-4B07-98A8-0CD5068D8CF7}"/>
                </a:ext>
              </a:extLst>
            </p:cNvPr>
            <p:cNvSpPr/>
            <p:nvPr/>
          </p:nvSpPr>
          <p:spPr>
            <a:xfrm>
              <a:off x="172387" y="274320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Détergents</a:t>
              </a:r>
              <a:endParaRPr lang="en-GB"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BA5B8A9-D169-4EEB-81F9-FA7E78634447}"/>
                </a:ext>
              </a:extLst>
            </p:cNvPr>
            <p:cNvSpPr/>
            <p:nvPr/>
          </p:nvSpPr>
          <p:spPr>
            <a:xfrm>
              <a:off x="2166079" y="2848135"/>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Dégradation des résidus des aliments féculents (Pomme de terre) pour donner des dextrines</a:t>
              </a:r>
              <a:endParaRPr lang="en-GB"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250F779-9E97-4670-961F-76F5D6328CE7}"/>
                </a:ext>
              </a:extLst>
            </p:cNvPr>
            <p:cNvSpPr/>
            <p:nvPr/>
          </p:nvSpPr>
          <p:spPr>
            <a:xfrm>
              <a:off x="6145968" y="2953066"/>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Clarification des jus par dégradation d’amidon trouble et insoluble</a:t>
              </a:r>
              <a:endParaRPr lang="en-GB"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B85F2B3E-4601-4905-ABB0-F16CCCFC33B5}"/>
                </a:ext>
              </a:extLst>
            </p:cNvPr>
            <p:cNvSpPr/>
            <p:nvPr/>
          </p:nvSpPr>
          <p:spPr>
            <a:xfrm>
              <a:off x="10118362" y="2773185"/>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Jus de fruits</a:t>
              </a:r>
              <a:endParaRPr lang="en-GB" b="1" dirty="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96DB720F-F565-471D-8C3B-C0447EC7B23D}"/>
                </a:ext>
              </a:extLst>
            </p:cNvPr>
            <p:cNvSpPr/>
            <p:nvPr/>
          </p:nvSpPr>
          <p:spPr>
            <a:xfrm>
              <a:off x="164892" y="4077333"/>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Textiles</a:t>
              </a:r>
              <a:endParaRPr lang="en-GB" b="1"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AC956DE-1E9C-409D-9E73-E71B427C176B}"/>
                </a:ext>
              </a:extLst>
            </p:cNvPr>
            <p:cNvSpPr/>
            <p:nvPr/>
          </p:nvSpPr>
          <p:spPr>
            <a:xfrm>
              <a:off x="2158584"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Elimination d’agents d'encollage textile / produits chimiques tels que l'amidon</a:t>
              </a:r>
              <a:endParaRPr lang="en-GB"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1C27E8E-18A0-4587-B5E7-E82845999FAF}"/>
                </a:ext>
              </a:extLst>
            </p:cNvPr>
            <p:cNvSpPr/>
            <p:nvPr/>
          </p:nvSpPr>
          <p:spPr>
            <a:xfrm>
              <a:off x="6138473" y="4182264"/>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Liquéfaction d’amidon pour obtenir la viscosité souhaité des fibres </a:t>
              </a:r>
              <a:endParaRPr lang="en-GB"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5A80FBC6-430E-476A-8592-38EE502929EC}"/>
                </a:ext>
              </a:extLst>
            </p:cNvPr>
            <p:cNvSpPr/>
            <p:nvPr/>
          </p:nvSpPr>
          <p:spPr>
            <a:xfrm>
              <a:off x="10110867" y="4107314"/>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Papier</a:t>
              </a:r>
              <a:endParaRPr lang="en-GB" b="1"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F00DA055-0486-463E-AFAB-4D3606772DD7}"/>
                </a:ext>
              </a:extLst>
            </p:cNvPr>
            <p:cNvSpPr/>
            <p:nvPr/>
          </p:nvSpPr>
          <p:spPr>
            <a:xfrm>
              <a:off x="164892" y="5426448"/>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Brassage</a:t>
              </a:r>
              <a:endParaRPr lang="en-GB" b="1"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FF5640CC-0751-4E2D-A7FD-F097492BAF0F}"/>
                </a:ext>
              </a:extLst>
            </p:cNvPr>
            <p:cNvSpPr/>
            <p:nvPr/>
          </p:nvSpPr>
          <p:spPr>
            <a:xfrm>
              <a:off x="2158584"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Conversion de l’amidon des graines en maltose</a:t>
              </a:r>
              <a:endParaRPr lang="en-GB"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6445C23F-1DCC-4A24-8106-3D82E16B9983}"/>
                </a:ext>
              </a:extLst>
            </p:cNvPr>
            <p:cNvSpPr/>
            <p:nvPr/>
          </p:nvSpPr>
          <p:spPr>
            <a:xfrm>
              <a:off x="6138473" y="5531379"/>
              <a:ext cx="3972394" cy="1244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latin typeface="Times New Roman" panose="02020603050405020304" pitchFamily="18" charset="0"/>
                  <a:cs typeface="Times New Roman" panose="02020603050405020304" pitchFamily="18" charset="0"/>
                </a:rPr>
                <a:t>Contrôler la douceur des bonbons</a:t>
              </a:r>
              <a:endParaRPr lang="en-GB" dirty="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FD5D160A-175F-4A60-8667-5CA16ECF6D39}"/>
                </a:ext>
              </a:extLst>
            </p:cNvPr>
            <p:cNvSpPr/>
            <p:nvPr/>
          </p:nvSpPr>
          <p:spPr>
            <a:xfrm>
              <a:off x="10110867" y="5456429"/>
              <a:ext cx="1993692" cy="13491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latin typeface="Times New Roman" panose="02020603050405020304" pitchFamily="18" charset="0"/>
                  <a:cs typeface="Times New Roman" panose="02020603050405020304" pitchFamily="18" charset="0"/>
                </a:rPr>
                <a:t>Bonbons</a:t>
              </a:r>
              <a:endParaRPr lang="en-GB"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9230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D973BF1-BF3C-260C-50B5-AC5D69FA1AE9}"/>
              </a:ext>
            </a:extLst>
          </p:cNvPr>
          <p:cNvSpPr/>
          <p:nvPr/>
        </p:nvSpPr>
        <p:spPr>
          <a:xfrm>
            <a:off x="3254187" y="658907"/>
            <a:ext cx="484945" cy="484094"/>
          </a:xfrm>
          <a:prstGeom prst="triangle">
            <a:avLst>
              <a:gd name="adj" fmla="val 18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68F8DA38-3850-1993-19BD-DE3C0C000D46}"/>
              </a:ext>
            </a:extLst>
          </p:cNvPr>
          <p:cNvSpPr/>
          <p:nvPr/>
        </p:nvSpPr>
        <p:spPr>
          <a:xfrm rot="16762349">
            <a:off x="7701711" y="2287548"/>
            <a:ext cx="1478144" cy="1008530"/>
          </a:xfrm>
          <a:custGeom>
            <a:avLst/>
            <a:gdLst>
              <a:gd name="connsiteX0" fmla="*/ 218603 w 2504603"/>
              <a:gd name="connsiteY0" fmla="*/ 107577 h 1332812"/>
              <a:gd name="connsiteX1" fmla="*/ 218603 w 2504603"/>
              <a:gd name="connsiteY1" fmla="*/ 107577 h 1332812"/>
              <a:gd name="connsiteX2" fmla="*/ 1751568 w 2504603"/>
              <a:gd name="connsiteY2" fmla="*/ 67236 h 1332812"/>
              <a:gd name="connsiteX3" fmla="*/ 2114638 w 2504603"/>
              <a:gd name="connsiteY3" fmla="*/ 13447 h 1332812"/>
              <a:gd name="connsiteX4" fmla="*/ 2195321 w 2504603"/>
              <a:gd name="connsiteY4" fmla="*/ 0 h 1332812"/>
              <a:gd name="connsiteX5" fmla="*/ 2329791 w 2504603"/>
              <a:gd name="connsiteY5" fmla="*/ 13447 h 1332812"/>
              <a:gd name="connsiteX6" fmla="*/ 2343238 w 2504603"/>
              <a:gd name="connsiteY6" fmla="*/ 53788 h 1332812"/>
              <a:gd name="connsiteX7" fmla="*/ 2370132 w 2504603"/>
              <a:gd name="connsiteY7" fmla="*/ 147918 h 1332812"/>
              <a:gd name="connsiteX8" fmla="*/ 2397027 w 2504603"/>
              <a:gd name="connsiteY8" fmla="*/ 188259 h 1332812"/>
              <a:gd name="connsiteX9" fmla="*/ 2410474 w 2504603"/>
              <a:gd name="connsiteY9" fmla="*/ 336177 h 1332812"/>
              <a:gd name="connsiteX10" fmla="*/ 2423921 w 2504603"/>
              <a:gd name="connsiteY10" fmla="*/ 403412 h 1332812"/>
              <a:gd name="connsiteX11" fmla="*/ 2450815 w 2504603"/>
              <a:gd name="connsiteY11" fmla="*/ 779930 h 1332812"/>
              <a:gd name="connsiteX12" fmla="*/ 2477709 w 2504603"/>
              <a:gd name="connsiteY12" fmla="*/ 941294 h 1332812"/>
              <a:gd name="connsiteX13" fmla="*/ 2504603 w 2504603"/>
              <a:gd name="connsiteY13" fmla="*/ 1062318 h 1332812"/>
              <a:gd name="connsiteX14" fmla="*/ 2101191 w 2504603"/>
              <a:gd name="connsiteY14" fmla="*/ 1143000 h 1332812"/>
              <a:gd name="connsiteX15" fmla="*/ 2047403 w 2504603"/>
              <a:gd name="connsiteY15" fmla="*/ 1156447 h 1332812"/>
              <a:gd name="connsiteX16" fmla="*/ 1926380 w 2504603"/>
              <a:gd name="connsiteY16" fmla="*/ 1183341 h 1332812"/>
              <a:gd name="connsiteX17" fmla="*/ 1886038 w 2504603"/>
              <a:gd name="connsiteY17" fmla="*/ 1169894 h 1332812"/>
              <a:gd name="connsiteX18" fmla="*/ 1912932 w 2504603"/>
              <a:gd name="connsiteY18" fmla="*/ 1129553 h 1332812"/>
              <a:gd name="connsiteX19" fmla="*/ 1899485 w 2504603"/>
              <a:gd name="connsiteY19" fmla="*/ 1021977 h 1332812"/>
              <a:gd name="connsiteX20" fmla="*/ 1859144 w 2504603"/>
              <a:gd name="connsiteY20" fmla="*/ 981636 h 1332812"/>
              <a:gd name="connsiteX21" fmla="*/ 1778462 w 2504603"/>
              <a:gd name="connsiteY21" fmla="*/ 887506 h 1332812"/>
              <a:gd name="connsiteX22" fmla="*/ 1697780 w 2504603"/>
              <a:gd name="connsiteY22" fmla="*/ 847165 h 1332812"/>
              <a:gd name="connsiteX23" fmla="*/ 1643991 w 2504603"/>
              <a:gd name="connsiteY23" fmla="*/ 820271 h 1332812"/>
              <a:gd name="connsiteX24" fmla="*/ 1388497 w 2504603"/>
              <a:gd name="connsiteY24" fmla="*/ 887506 h 1332812"/>
              <a:gd name="connsiteX25" fmla="*/ 1321262 w 2504603"/>
              <a:gd name="connsiteY25" fmla="*/ 954741 h 1332812"/>
              <a:gd name="connsiteX26" fmla="*/ 1321262 w 2504603"/>
              <a:gd name="connsiteY26" fmla="*/ 1196788 h 1332812"/>
              <a:gd name="connsiteX27" fmla="*/ 1348156 w 2504603"/>
              <a:gd name="connsiteY27" fmla="*/ 1237130 h 1332812"/>
              <a:gd name="connsiteX28" fmla="*/ 944744 w 2504603"/>
              <a:gd name="connsiteY28" fmla="*/ 1250577 h 1332812"/>
              <a:gd name="connsiteX29" fmla="*/ 622015 w 2504603"/>
              <a:gd name="connsiteY29" fmla="*/ 1290918 h 1332812"/>
              <a:gd name="connsiteX30" fmla="*/ 500991 w 2504603"/>
              <a:gd name="connsiteY30" fmla="*/ 1317812 h 1332812"/>
              <a:gd name="connsiteX31" fmla="*/ 433756 w 2504603"/>
              <a:gd name="connsiteY31" fmla="*/ 1331259 h 1332812"/>
              <a:gd name="connsiteX32" fmla="*/ 205156 w 2504603"/>
              <a:gd name="connsiteY32" fmla="*/ 1317812 h 1332812"/>
              <a:gd name="connsiteX33" fmla="*/ 178262 w 2504603"/>
              <a:gd name="connsiteY33" fmla="*/ 1237130 h 1332812"/>
              <a:gd name="connsiteX34" fmla="*/ 164815 w 2504603"/>
              <a:gd name="connsiteY34" fmla="*/ 1116106 h 1332812"/>
              <a:gd name="connsiteX35" fmla="*/ 151368 w 2504603"/>
              <a:gd name="connsiteY35" fmla="*/ 1048871 h 1332812"/>
              <a:gd name="connsiteX36" fmla="*/ 137921 w 2504603"/>
              <a:gd name="connsiteY36" fmla="*/ 968188 h 1332812"/>
              <a:gd name="connsiteX37" fmla="*/ 124474 w 2504603"/>
              <a:gd name="connsiteY37" fmla="*/ 874059 h 1332812"/>
              <a:gd name="connsiteX38" fmla="*/ 97580 w 2504603"/>
              <a:gd name="connsiteY38" fmla="*/ 793377 h 1332812"/>
              <a:gd name="connsiteX39" fmla="*/ 84132 w 2504603"/>
              <a:gd name="connsiteY39" fmla="*/ 726141 h 1332812"/>
              <a:gd name="connsiteX40" fmla="*/ 57238 w 2504603"/>
              <a:gd name="connsiteY40" fmla="*/ 618565 h 1332812"/>
              <a:gd name="connsiteX41" fmla="*/ 43791 w 2504603"/>
              <a:gd name="connsiteY41" fmla="*/ 551330 h 1332812"/>
              <a:gd name="connsiteX42" fmla="*/ 30344 w 2504603"/>
              <a:gd name="connsiteY42" fmla="*/ 497541 h 1332812"/>
              <a:gd name="connsiteX43" fmla="*/ 3450 w 2504603"/>
              <a:gd name="connsiteY43" fmla="*/ 363071 h 1332812"/>
              <a:gd name="connsiteX44" fmla="*/ 16897 w 2504603"/>
              <a:gd name="connsiteY44" fmla="*/ 134471 h 1332812"/>
              <a:gd name="connsiteX45" fmla="*/ 111027 w 2504603"/>
              <a:gd name="connsiteY45" fmla="*/ 121024 h 1332812"/>
              <a:gd name="connsiteX46" fmla="*/ 218603 w 2504603"/>
              <a:gd name="connsiteY46" fmla="*/ 107577 h 1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04603" h="1332812">
                <a:moveTo>
                  <a:pt x="218603" y="107577"/>
                </a:moveTo>
                <a:lnTo>
                  <a:pt x="218603" y="107577"/>
                </a:lnTo>
                <a:lnTo>
                  <a:pt x="1751568" y="67236"/>
                </a:lnTo>
                <a:lnTo>
                  <a:pt x="2114638" y="13447"/>
                </a:lnTo>
                <a:cubicBezTo>
                  <a:pt x="2141596" y="9362"/>
                  <a:pt x="2195321" y="0"/>
                  <a:pt x="2195321" y="0"/>
                </a:cubicBezTo>
                <a:cubicBezTo>
                  <a:pt x="2240144" y="4482"/>
                  <a:pt x="2287456" y="-1947"/>
                  <a:pt x="2329791" y="13447"/>
                </a:cubicBezTo>
                <a:cubicBezTo>
                  <a:pt x="2343112" y="18291"/>
                  <a:pt x="2339344" y="40159"/>
                  <a:pt x="2343238" y="53788"/>
                </a:cubicBezTo>
                <a:cubicBezTo>
                  <a:pt x="2348982" y="73893"/>
                  <a:pt x="2359385" y="126424"/>
                  <a:pt x="2370132" y="147918"/>
                </a:cubicBezTo>
                <a:cubicBezTo>
                  <a:pt x="2377360" y="162373"/>
                  <a:pt x="2388062" y="174812"/>
                  <a:pt x="2397027" y="188259"/>
                </a:cubicBezTo>
                <a:cubicBezTo>
                  <a:pt x="2401509" y="237565"/>
                  <a:pt x="2404333" y="287050"/>
                  <a:pt x="2410474" y="336177"/>
                </a:cubicBezTo>
                <a:cubicBezTo>
                  <a:pt x="2413309" y="358856"/>
                  <a:pt x="2421852" y="380650"/>
                  <a:pt x="2423921" y="403412"/>
                </a:cubicBezTo>
                <a:cubicBezTo>
                  <a:pt x="2435313" y="528721"/>
                  <a:pt x="2438295" y="654729"/>
                  <a:pt x="2450815" y="779930"/>
                </a:cubicBezTo>
                <a:cubicBezTo>
                  <a:pt x="2456241" y="834189"/>
                  <a:pt x="2467015" y="887823"/>
                  <a:pt x="2477709" y="941294"/>
                </a:cubicBezTo>
                <a:cubicBezTo>
                  <a:pt x="2494780" y="1026652"/>
                  <a:pt x="2485613" y="986357"/>
                  <a:pt x="2504603" y="1062318"/>
                </a:cubicBezTo>
                <a:cubicBezTo>
                  <a:pt x="2459229" y="1243813"/>
                  <a:pt x="2511886" y="1105664"/>
                  <a:pt x="2101191" y="1143000"/>
                </a:cubicBezTo>
                <a:cubicBezTo>
                  <a:pt x="2082786" y="1144673"/>
                  <a:pt x="2065525" y="1152823"/>
                  <a:pt x="2047403" y="1156447"/>
                </a:cubicBezTo>
                <a:cubicBezTo>
                  <a:pt x="1929074" y="1180113"/>
                  <a:pt x="2004890" y="1157171"/>
                  <a:pt x="1926380" y="1183341"/>
                </a:cubicBezTo>
                <a:cubicBezTo>
                  <a:pt x="1912933" y="1178859"/>
                  <a:pt x="1889476" y="1183645"/>
                  <a:pt x="1886038" y="1169894"/>
                </a:cubicBezTo>
                <a:cubicBezTo>
                  <a:pt x="1882118" y="1154215"/>
                  <a:pt x="1911469" y="1145648"/>
                  <a:pt x="1912932" y="1129553"/>
                </a:cubicBezTo>
                <a:cubicBezTo>
                  <a:pt x="1916204" y="1093564"/>
                  <a:pt x="1911835" y="1055939"/>
                  <a:pt x="1899485" y="1021977"/>
                </a:cubicBezTo>
                <a:cubicBezTo>
                  <a:pt x="1892986" y="1004105"/>
                  <a:pt x="1871318" y="996245"/>
                  <a:pt x="1859144" y="981636"/>
                </a:cubicBezTo>
                <a:cubicBezTo>
                  <a:pt x="1799665" y="910260"/>
                  <a:pt x="1872735" y="968312"/>
                  <a:pt x="1778462" y="887506"/>
                </a:cubicBezTo>
                <a:cubicBezTo>
                  <a:pt x="1735393" y="850590"/>
                  <a:pt x="1745502" y="867617"/>
                  <a:pt x="1697780" y="847165"/>
                </a:cubicBezTo>
                <a:cubicBezTo>
                  <a:pt x="1679355" y="839269"/>
                  <a:pt x="1661921" y="829236"/>
                  <a:pt x="1643991" y="820271"/>
                </a:cubicBezTo>
                <a:cubicBezTo>
                  <a:pt x="1629870" y="823095"/>
                  <a:pt x="1443026" y="842065"/>
                  <a:pt x="1388497" y="887506"/>
                </a:cubicBezTo>
                <a:cubicBezTo>
                  <a:pt x="1209204" y="1036917"/>
                  <a:pt x="1518485" y="823259"/>
                  <a:pt x="1321262" y="954741"/>
                </a:cubicBezTo>
                <a:cubicBezTo>
                  <a:pt x="1282592" y="1070751"/>
                  <a:pt x="1279189" y="1039015"/>
                  <a:pt x="1321262" y="1196788"/>
                </a:cubicBezTo>
                <a:cubicBezTo>
                  <a:pt x="1325426" y="1212404"/>
                  <a:pt x="1339191" y="1223683"/>
                  <a:pt x="1348156" y="1237130"/>
                </a:cubicBezTo>
                <a:cubicBezTo>
                  <a:pt x="1213685" y="1241612"/>
                  <a:pt x="1079027" y="1242184"/>
                  <a:pt x="944744" y="1250577"/>
                </a:cubicBezTo>
                <a:cubicBezTo>
                  <a:pt x="846029" y="1256747"/>
                  <a:pt x="725530" y="1272097"/>
                  <a:pt x="622015" y="1290918"/>
                </a:cubicBezTo>
                <a:cubicBezTo>
                  <a:pt x="510490" y="1311195"/>
                  <a:pt x="598113" y="1296230"/>
                  <a:pt x="500991" y="1317812"/>
                </a:cubicBezTo>
                <a:cubicBezTo>
                  <a:pt x="478680" y="1322770"/>
                  <a:pt x="456168" y="1326777"/>
                  <a:pt x="433756" y="1331259"/>
                </a:cubicBezTo>
                <a:cubicBezTo>
                  <a:pt x="357556" y="1326777"/>
                  <a:pt x="276781" y="1344200"/>
                  <a:pt x="205156" y="1317812"/>
                </a:cubicBezTo>
                <a:cubicBezTo>
                  <a:pt x="178555" y="1308012"/>
                  <a:pt x="178262" y="1237130"/>
                  <a:pt x="178262" y="1237130"/>
                </a:cubicBezTo>
                <a:cubicBezTo>
                  <a:pt x="173780" y="1196789"/>
                  <a:pt x="170555" y="1156288"/>
                  <a:pt x="164815" y="1116106"/>
                </a:cubicBezTo>
                <a:cubicBezTo>
                  <a:pt x="161583" y="1093480"/>
                  <a:pt x="155456" y="1071358"/>
                  <a:pt x="151368" y="1048871"/>
                </a:cubicBezTo>
                <a:cubicBezTo>
                  <a:pt x="146491" y="1022045"/>
                  <a:pt x="142067" y="995136"/>
                  <a:pt x="137921" y="968188"/>
                </a:cubicBezTo>
                <a:cubicBezTo>
                  <a:pt x="133102" y="936862"/>
                  <a:pt x="131601" y="904942"/>
                  <a:pt x="124474" y="874059"/>
                </a:cubicBezTo>
                <a:cubicBezTo>
                  <a:pt x="118100" y="846436"/>
                  <a:pt x="105039" y="820727"/>
                  <a:pt x="97580" y="793377"/>
                </a:cubicBezTo>
                <a:cubicBezTo>
                  <a:pt x="91566" y="771326"/>
                  <a:pt x="89271" y="748412"/>
                  <a:pt x="84132" y="726141"/>
                </a:cubicBezTo>
                <a:cubicBezTo>
                  <a:pt x="75821" y="690125"/>
                  <a:pt x="64487" y="654809"/>
                  <a:pt x="57238" y="618565"/>
                </a:cubicBezTo>
                <a:cubicBezTo>
                  <a:pt x="52756" y="596153"/>
                  <a:pt x="48749" y="573641"/>
                  <a:pt x="43791" y="551330"/>
                </a:cubicBezTo>
                <a:cubicBezTo>
                  <a:pt x="39782" y="533289"/>
                  <a:pt x="33650" y="515724"/>
                  <a:pt x="30344" y="497541"/>
                </a:cubicBezTo>
                <a:cubicBezTo>
                  <a:pt x="5622" y="361568"/>
                  <a:pt x="31066" y="445918"/>
                  <a:pt x="3450" y="363071"/>
                </a:cubicBezTo>
                <a:cubicBezTo>
                  <a:pt x="7932" y="286871"/>
                  <a:pt x="-14104" y="204224"/>
                  <a:pt x="16897" y="134471"/>
                </a:cubicBezTo>
                <a:cubicBezTo>
                  <a:pt x="29770" y="105508"/>
                  <a:pt x="79947" y="127240"/>
                  <a:pt x="111027" y="121024"/>
                </a:cubicBezTo>
                <a:cubicBezTo>
                  <a:pt x="199524" y="103325"/>
                  <a:pt x="103611" y="107577"/>
                  <a:pt x="218603" y="107577"/>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t>T</a:t>
            </a:r>
            <a:endParaRPr lang="en-GB" sz="2400" b="1" dirty="0"/>
          </a:p>
        </p:txBody>
      </p:sp>
      <p:sp>
        <p:nvSpPr>
          <p:cNvPr id="8" name="Freeform: Shape 7">
            <a:extLst>
              <a:ext uri="{FF2B5EF4-FFF2-40B4-BE49-F238E27FC236}">
                <a16:creationId xmlns:a16="http://schemas.microsoft.com/office/drawing/2014/main" id="{CA434241-880F-15FD-2DD2-68823B26E2A1}"/>
              </a:ext>
            </a:extLst>
          </p:cNvPr>
          <p:cNvSpPr/>
          <p:nvPr/>
        </p:nvSpPr>
        <p:spPr>
          <a:xfrm rot="5909713">
            <a:off x="6712281" y="2212737"/>
            <a:ext cx="1478144" cy="1008530"/>
          </a:xfrm>
          <a:custGeom>
            <a:avLst/>
            <a:gdLst>
              <a:gd name="connsiteX0" fmla="*/ 218603 w 2504603"/>
              <a:gd name="connsiteY0" fmla="*/ 107577 h 1332812"/>
              <a:gd name="connsiteX1" fmla="*/ 218603 w 2504603"/>
              <a:gd name="connsiteY1" fmla="*/ 107577 h 1332812"/>
              <a:gd name="connsiteX2" fmla="*/ 1751568 w 2504603"/>
              <a:gd name="connsiteY2" fmla="*/ 67236 h 1332812"/>
              <a:gd name="connsiteX3" fmla="*/ 2114638 w 2504603"/>
              <a:gd name="connsiteY3" fmla="*/ 13447 h 1332812"/>
              <a:gd name="connsiteX4" fmla="*/ 2195321 w 2504603"/>
              <a:gd name="connsiteY4" fmla="*/ 0 h 1332812"/>
              <a:gd name="connsiteX5" fmla="*/ 2329791 w 2504603"/>
              <a:gd name="connsiteY5" fmla="*/ 13447 h 1332812"/>
              <a:gd name="connsiteX6" fmla="*/ 2343238 w 2504603"/>
              <a:gd name="connsiteY6" fmla="*/ 53788 h 1332812"/>
              <a:gd name="connsiteX7" fmla="*/ 2370132 w 2504603"/>
              <a:gd name="connsiteY7" fmla="*/ 147918 h 1332812"/>
              <a:gd name="connsiteX8" fmla="*/ 2397027 w 2504603"/>
              <a:gd name="connsiteY8" fmla="*/ 188259 h 1332812"/>
              <a:gd name="connsiteX9" fmla="*/ 2410474 w 2504603"/>
              <a:gd name="connsiteY9" fmla="*/ 336177 h 1332812"/>
              <a:gd name="connsiteX10" fmla="*/ 2423921 w 2504603"/>
              <a:gd name="connsiteY10" fmla="*/ 403412 h 1332812"/>
              <a:gd name="connsiteX11" fmla="*/ 2450815 w 2504603"/>
              <a:gd name="connsiteY11" fmla="*/ 779930 h 1332812"/>
              <a:gd name="connsiteX12" fmla="*/ 2477709 w 2504603"/>
              <a:gd name="connsiteY12" fmla="*/ 941294 h 1332812"/>
              <a:gd name="connsiteX13" fmla="*/ 2504603 w 2504603"/>
              <a:gd name="connsiteY13" fmla="*/ 1062318 h 1332812"/>
              <a:gd name="connsiteX14" fmla="*/ 2101191 w 2504603"/>
              <a:gd name="connsiteY14" fmla="*/ 1143000 h 1332812"/>
              <a:gd name="connsiteX15" fmla="*/ 2047403 w 2504603"/>
              <a:gd name="connsiteY15" fmla="*/ 1156447 h 1332812"/>
              <a:gd name="connsiteX16" fmla="*/ 1926380 w 2504603"/>
              <a:gd name="connsiteY16" fmla="*/ 1183341 h 1332812"/>
              <a:gd name="connsiteX17" fmla="*/ 1886038 w 2504603"/>
              <a:gd name="connsiteY17" fmla="*/ 1169894 h 1332812"/>
              <a:gd name="connsiteX18" fmla="*/ 1912932 w 2504603"/>
              <a:gd name="connsiteY18" fmla="*/ 1129553 h 1332812"/>
              <a:gd name="connsiteX19" fmla="*/ 1899485 w 2504603"/>
              <a:gd name="connsiteY19" fmla="*/ 1021977 h 1332812"/>
              <a:gd name="connsiteX20" fmla="*/ 1859144 w 2504603"/>
              <a:gd name="connsiteY20" fmla="*/ 981636 h 1332812"/>
              <a:gd name="connsiteX21" fmla="*/ 1778462 w 2504603"/>
              <a:gd name="connsiteY21" fmla="*/ 887506 h 1332812"/>
              <a:gd name="connsiteX22" fmla="*/ 1697780 w 2504603"/>
              <a:gd name="connsiteY22" fmla="*/ 847165 h 1332812"/>
              <a:gd name="connsiteX23" fmla="*/ 1643991 w 2504603"/>
              <a:gd name="connsiteY23" fmla="*/ 820271 h 1332812"/>
              <a:gd name="connsiteX24" fmla="*/ 1388497 w 2504603"/>
              <a:gd name="connsiteY24" fmla="*/ 887506 h 1332812"/>
              <a:gd name="connsiteX25" fmla="*/ 1321262 w 2504603"/>
              <a:gd name="connsiteY25" fmla="*/ 954741 h 1332812"/>
              <a:gd name="connsiteX26" fmla="*/ 1321262 w 2504603"/>
              <a:gd name="connsiteY26" fmla="*/ 1196788 h 1332812"/>
              <a:gd name="connsiteX27" fmla="*/ 1348156 w 2504603"/>
              <a:gd name="connsiteY27" fmla="*/ 1237130 h 1332812"/>
              <a:gd name="connsiteX28" fmla="*/ 944744 w 2504603"/>
              <a:gd name="connsiteY28" fmla="*/ 1250577 h 1332812"/>
              <a:gd name="connsiteX29" fmla="*/ 622015 w 2504603"/>
              <a:gd name="connsiteY29" fmla="*/ 1290918 h 1332812"/>
              <a:gd name="connsiteX30" fmla="*/ 500991 w 2504603"/>
              <a:gd name="connsiteY30" fmla="*/ 1317812 h 1332812"/>
              <a:gd name="connsiteX31" fmla="*/ 433756 w 2504603"/>
              <a:gd name="connsiteY31" fmla="*/ 1331259 h 1332812"/>
              <a:gd name="connsiteX32" fmla="*/ 205156 w 2504603"/>
              <a:gd name="connsiteY32" fmla="*/ 1317812 h 1332812"/>
              <a:gd name="connsiteX33" fmla="*/ 178262 w 2504603"/>
              <a:gd name="connsiteY33" fmla="*/ 1237130 h 1332812"/>
              <a:gd name="connsiteX34" fmla="*/ 164815 w 2504603"/>
              <a:gd name="connsiteY34" fmla="*/ 1116106 h 1332812"/>
              <a:gd name="connsiteX35" fmla="*/ 151368 w 2504603"/>
              <a:gd name="connsiteY35" fmla="*/ 1048871 h 1332812"/>
              <a:gd name="connsiteX36" fmla="*/ 137921 w 2504603"/>
              <a:gd name="connsiteY36" fmla="*/ 968188 h 1332812"/>
              <a:gd name="connsiteX37" fmla="*/ 124474 w 2504603"/>
              <a:gd name="connsiteY37" fmla="*/ 874059 h 1332812"/>
              <a:gd name="connsiteX38" fmla="*/ 97580 w 2504603"/>
              <a:gd name="connsiteY38" fmla="*/ 793377 h 1332812"/>
              <a:gd name="connsiteX39" fmla="*/ 84132 w 2504603"/>
              <a:gd name="connsiteY39" fmla="*/ 726141 h 1332812"/>
              <a:gd name="connsiteX40" fmla="*/ 57238 w 2504603"/>
              <a:gd name="connsiteY40" fmla="*/ 618565 h 1332812"/>
              <a:gd name="connsiteX41" fmla="*/ 43791 w 2504603"/>
              <a:gd name="connsiteY41" fmla="*/ 551330 h 1332812"/>
              <a:gd name="connsiteX42" fmla="*/ 30344 w 2504603"/>
              <a:gd name="connsiteY42" fmla="*/ 497541 h 1332812"/>
              <a:gd name="connsiteX43" fmla="*/ 3450 w 2504603"/>
              <a:gd name="connsiteY43" fmla="*/ 363071 h 1332812"/>
              <a:gd name="connsiteX44" fmla="*/ 16897 w 2504603"/>
              <a:gd name="connsiteY44" fmla="*/ 134471 h 1332812"/>
              <a:gd name="connsiteX45" fmla="*/ 111027 w 2504603"/>
              <a:gd name="connsiteY45" fmla="*/ 121024 h 1332812"/>
              <a:gd name="connsiteX46" fmla="*/ 218603 w 2504603"/>
              <a:gd name="connsiteY46" fmla="*/ 107577 h 1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04603" h="1332812">
                <a:moveTo>
                  <a:pt x="218603" y="107577"/>
                </a:moveTo>
                <a:lnTo>
                  <a:pt x="218603" y="107577"/>
                </a:lnTo>
                <a:lnTo>
                  <a:pt x="1751568" y="67236"/>
                </a:lnTo>
                <a:lnTo>
                  <a:pt x="2114638" y="13447"/>
                </a:lnTo>
                <a:cubicBezTo>
                  <a:pt x="2141596" y="9362"/>
                  <a:pt x="2195321" y="0"/>
                  <a:pt x="2195321" y="0"/>
                </a:cubicBezTo>
                <a:cubicBezTo>
                  <a:pt x="2240144" y="4482"/>
                  <a:pt x="2287456" y="-1947"/>
                  <a:pt x="2329791" y="13447"/>
                </a:cubicBezTo>
                <a:cubicBezTo>
                  <a:pt x="2343112" y="18291"/>
                  <a:pt x="2339344" y="40159"/>
                  <a:pt x="2343238" y="53788"/>
                </a:cubicBezTo>
                <a:cubicBezTo>
                  <a:pt x="2348982" y="73893"/>
                  <a:pt x="2359385" y="126424"/>
                  <a:pt x="2370132" y="147918"/>
                </a:cubicBezTo>
                <a:cubicBezTo>
                  <a:pt x="2377360" y="162373"/>
                  <a:pt x="2388062" y="174812"/>
                  <a:pt x="2397027" y="188259"/>
                </a:cubicBezTo>
                <a:cubicBezTo>
                  <a:pt x="2401509" y="237565"/>
                  <a:pt x="2404333" y="287050"/>
                  <a:pt x="2410474" y="336177"/>
                </a:cubicBezTo>
                <a:cubicBezTo>
                  <a:pt x="2413309" y="358856"/>
                  <a:pt x="2421852" y="380650"/>
                  <a:pt x="2423921" y="403412"/>
                </a:cubicBezTo>
                <a:cubicBezTo>
                  <a:pt x="2435313" y="528721"/>
                  <a:pt x="2438295" y="654729"/>
                  <a:pt x="2450815" y="779930"/>
                </a:cubicBezTo>
                <a:cubicBezTo>
                  <a:pt x="2456241" y="834189"/>
                  <a:pt x="2467015" y="887823"/>
                  <a:pt x="2477709" y="941294"/>
                </a:cubicBezTo>
                <a:cubicBezTo>
                  <a:pt x="2494780" y="1026652"/>
                  <a:pt x="2485613" y="986357"/>
                  <a:pt x="2504603" y="1062318"/>
                </a:cubicBezTo>
                <a:cubicBezTo>
                  <a:pt x="2459229" y="1243813"/>
                  <a:pt x="2511886" y="1105664"/>
                  <a:pt x="2101191" y="1143000"/>
                </a:cubicBezTo>
                <a:cubicBezTo>
                  <a:pt x="2082786" y="1144673"/>
                  <a:pt x="2065525" y="1152823"/>
                  <a:pt x="2047403" y="1156447"/>
                </a:cubicBezTo>
                <a:cubicBezTo>
                  <a:pt x="1929074" y="1180113"/>
                  <a:pt x="2004890" y="1157171"/>
                  <a:pt x="1926380" y="1183341"/>
                </a:cubicBezTo>
                <a:cubicBezTo>
                  <a:pt x="1912933" y="1178859"/>
                  <a:pt x="1889476" y="1183645"/>
                  <a:pt x="1886038" y="1169894"/>
                </a:cubicBezTo>
                <a:cubicBezTo>
                  <a:pt x="1882118" y="1154215"/>
                  <a:pt x="1911469" y="1145648"/>
                  <a:pt x="1912932" y="1129553"/>
                </a:cubicBezTo>
                <a:cubicBezTo>
                  <a:pt x="1916204" y="1093564"/>
                  <a:pt x="1911835" y="1055939"/>
                  <a:pt x="1899485" y="1021977"/>
                </a:cubicBezTo>
                <a:cubicBezTo>
                  <a:pt x="1892986" y="1004105"/>
                  <a:pt x="1871318" y="996245"/>
                  <a:pt x="1859144" y="981636"/>
                </a:cubicBezTo>
                <a:cubicBezTo>
                  <a:pt x="1799665" y="910260"/>
                  <a:pt x="1872735" y="968312"/>
                  <a:pt x="1778462" y="887506"/>
                </a:cubicBezTo>
                <a:cubicBezTo>
                  <a:pt x="1735393" y="850590"/>
                  <a:pt x="1745502" y="867617"/>
                  <a:pt x="1697780" y="847165"/>
                </a:cubicBezTo>
                <a:cubicBezTo>
                  <a:pt x="1679355" y="839269"/>
                  <a:pt x="1661921" y="829236"/>
                  <a:pt x="1643991" y="820271"/>
                </a:cubicBezTo>
                <a:cubicBezTo>
                  <a:pt x="1629870" y="823095"/>
                  <a:pt x="1443026" y="842065"/>
                  <a:pt x="1388497" y="887506"/>
                </a:cubicBezTo>
                <a:cubicBezTo>
                  <a:pt x="1209204" y="1036917"/>
                  <a:pt x="1518485" y="823259"/>
                  <a:pt x="1321262" y="954741"/>
                </a:cubicBezTo>
                <a:cubicBezTo>
                  <a:pt x="1282592" y="1070751"/>
                  <a:pt x="1279189" y="1039015"/>
                  <a:pt x="1321262" y="1196788"/>
                </a:cubicBezTo>
                <a:cubicBezTo>
                  <a:pt x="1325426" y="1212404"/>
                  <a:pt x="1339191" y="1223683"/>
                  <a:pt x="1348156" y="1237130"/>
                </a:cubicBezTo>
                <a:cubicBezTo>
                  <a:pt x="1213685" y="1241612"/>
                  <a:pt x="1079027" y="1242184"/>
                  <a:pt x="944744" y="1250577"/>
                </a:cubicBezTo>
                <a:cubicBezTo>
                  <a:pt x="846029" y="1256747"/>
                  <a:pt x="725530" y="1272097"/>
                  <a:pt x="622015" y="1290918"/>
                </a:cubicBezTo>
                <a:cubicBezTo>
                  <a:pt x="510490" y="1311195"/>
                  <a:pt x="598113" y="1296230"/>
                  <a:pt x="500991" y="1317812"/>
                </a:cubicBezTo>
                <a:cubicBezTo>
                  <a:pt x="478680" y="1322770"/>
                  <a:pt x="456168" y="1326777"/>
                  <a:pt x="433756" y="1331259"/>
                </a:cubicBezTo>
                <a:cubicBezTo>
                  <a:pt x="357556" y="1326777"/>
                  <a:pt x="276781" y="1344200"/>
                  <a:pt x="205156" y="1317812"/>
                </a:cubicBezTo>
                <a:cubicBezTo>
                  <a:pt x="178555" y="1308012"/>
                  <a:pt x="178262" y="1237130"/>
                  <a:pt x="178262" y="1237130"/>
                </a:cubicBezTo>
                <a:cubicBezTo>
                  <a:pt x="173780" y="1196789"/>
                  <a:pt x="170555" y="1156288"/>
                  <a:pt x="164815" y="1116106"/>
                </a:cubicBezTo>
                <a:cubicBezTo>
                  <a:pt x="161583" y="1093480"/>
                  <a:pt x="155456" y="1071358"/>
                  <a:pt x="151368" y="1048871"/>
                </a:cubicBezTo>
                <a:cubicBezTo>
                  <a:pt x="146491" y="1022045"/>
                  <a:pt x="142067" y="995136"/>
                  <a:pt x="137921" y="968188"/>
                </a:cubicBezTo>
                <a:cubicBezTo>
                  <a:pt x="133102" y="936862"/>
                  <a:pt x="131601" y="904942"/>
                  <a:pt x="124474" y="874059"/>
                </a:cubicBezTo>
                <a:cubicBezTo>
                  <a:pt x="118100" y="846436"/>
                  <a:pt x="105039" y="820727"/>
                  <a:pt x="97580" y="793377"/>
                </a:cubicBezTo>
                <a:cubicBezTo>
                  <a:pt x="91566" y="771326"/>
                  <a:pt x="89271" y="748412"/>
                  <a:pt x="84132" y="726141"/>
                </a:cubicBezTo>
                <a:cubicBezTo>
                  <a:pt x="75821" y="690125"/>
                  <a:pt x="64487" y="654809"/>
                  <a:pt x="57238" y="618565"/>
                </a:cubicBezTo>
                <a:cubicBezTo>
                  <a:pt x="52756" y="596153"/>
                  <a:pt x="48749" y="573641"/>
                  <a:pt x="43791" y="551330"/>
                </a:cubicBezTo>
                <a:cubicBezTo>
                  <a:pt x="39782" y="533289"/>
                  <a:pt x="33650" y="515724"/>
                  <a:pt x="30344" y="497541"/>
                </a:cubicBezTo>
                <a:cubicBezTo>
                  <a:pt x="5622" y="361568"/>
                  <a:pt x="31066" y="445918"/>
                  <a:pt x="3450" y="363071"/>
                </a:cubicBezTo>
                <a:cubicBezTo>
                  <a:pt x="7932" y="286871"/>
                  <a:pt x="-14104" y="204224"/>
                  <a:pt x="16897" y="134471"/>
                </a:cubicBezTo>
                <a:cubicBezTo>
                  <a:pt x="29770" y="105508"/>
                  <a:pt x="79947" y="127240"/>
                  <a:pt x="111027" y="121024"/>
                </a:cubicBezTo>
                <a:cubicBezTo>
                  <a:pt x="199524" y="103325"/>
                  <a:pt x="103611" y="107577"/>
                  <a:pt x="218603" y="107577"/>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t>T</a:t>
            </a:r>
            <a:endParaRPr lang="en-GB" sz="2400" b="1" dirty="0"/>
          </a:p>
        </p:txBody>
      </p:sp>
      <p:cxnSp>
        <p:nvCxnSpPr>
          <p:cNvPr id="10" name="Straight Arrow Connector 9">
            <a:extLst>
              <a:ext uri="{FF2B5EF4-FFF2-40B4-BE49-F238E27FC236}">
                <a16:creationId xmlns:a16="http://schemas.microsoft.com/office/drawing/2014/main" id="{FADD0C18-D13D-F53C-0D0F-431B72D9FBF9}"/>
              </a:ext>
            </a:extLst>
          </p:cNvPr>
          <p:cNvCxnSpPr/>
          <p:nvPr/>
        </p:nvCxnSpPr>
        <p:spPr>
          <a:xfrm>
            <a:off x="3953120" y="2312894"/>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265916-3313-43B8-8CE7-0F76CA0F1B4C}"/>
              </a:ext>
            </a:extLst>
          </p:cNvPr>
          <p:cNvCxnSpPr>
            <a:cxnSpLocks/>
          </p:cNvCxnSpPr>
          <p:nvPr/>
        </p:nvCxnSpPr>
        <p:spPr>
          <a:xfrm flipH="1">
            <a:off x="3912779" y="2480023"/>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Partial Circle 17">
            <a:extLst>
              <a:ext uri="{FF2B5EF4-FFF2-40B4-BE49-F238E27FC236}">
                <a16:creationId xmlns:a16="http://schemas.microsoft.com/office/drawing/2014/main" id="{EA884039-07F6-018F-0A2B-9CA78C02A93D}"/>
              </a:ext>
            </a:extLst>
          </p:cNvPr>
          <p:cNvSpPr/>
          <p:nvPr/>
        </p:nvSpPr>
        <p:spPr>
          <a:xfrm>
            <a:off x="2178423" y="1492624"/>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en-GB" dirty="0">
              <a:solidFill>
                <a:schemeClr val="tx1"/>
              </a:solidFill>
            </a:endParaRPr>
          </a:p>
          <a:p>
            <a:pPr algn="ctr"/>
            <a:r>
              <a:rPr lang="en-GB" sz="2400" b="1" dirty="0">
                <a:solidFill>
                  <a:schemeClr val="tx1"/>
                </a:solidFill>
              </a:rPr>
              <a:t>R</a:t>
            </a:r>
          </a:p>
        </p:txBody>
      </p:sp>
      <p:sp>
        <p:nvSpPr>
          <p:cNvPr id="19" name="Partial Circle 18">
            <a:extLst>
              <a:ext uri="{FF2B5EF4-FFF2-40B4-BE49-F238E27FC236}">
                <a16:creationId xmlns:a16="http://schemas.microsoft.com/office/drawing/2014/main" id="{CD9C3F6B-8F38-A270-F03E-34A78EDE9D09}"/>
              </a:ext>
            </a:extLst>
          </p:cNvPr>
          <p:cNvSpPr/>
          <p:nvPr/>
        </p:nvSpPr>
        <p:spPr>
          <a:xfrm rot="12125422">
            <a:off x="1539377" y="2261988"/>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fr-FR" dirty="0">
              <a:solidFill>
                <a:schemeClr val="tx1"/>
              </a:solidFill>
            </a:endParaRPr>
          </a:p>
          <a:p>
            <a:pPr algn="ctr"/>
            <a:r>
              <a:rPr lang="fr-FR" sz="2400" b="1" dirty="0">
                <a:solidFill>
                  <a:schemeClr val="tx1"/>
                </a:solidFill>
              </a:rPr>
              <a:t>R</a:t>
            </a:r>
          </a:p>
        </p:txBody>
      </p:sp>
      <p:cxnSp>
        <p:nvCxnSpPr>
          <p:cNvPr id="21" name="Connector: Curved 20">
            <a:extLst>
              <a:ext uri="{FF2B5EF4-FFF2-40B4-BE49-F238E27FC236}">
                <a16:creationId xmlns:a16="http://schemas.microsoft.com/office/drawing/2014/main" id="{3C381FED-E888-4C9A-71D5-0DA794ACB60E}"/>
              </a:ext>
            </a:extLst>
          </p:cNvPr>
          <p:cNvCxnSpPr>
            <a:cxnSpLocks/>
          </p:cNvCxnSpPr>
          <p:nvPr/>
        </p:nvCxnSpPr>
        <p:spPr>
          <a:xfrm rot="5400000" flipH="1" flipV="1">
            <a:off x="3748332" y="3062531"/>
            <a:ext cx="1303669" cy="612612"/>
          </a:xfrm>
          <a:prstGeom prst="curvedConnector3">
            <a:avLst>
              <a:gd name="adj1" fmla="val 8300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898728-158D-2B4C-57F5-3073CDB5B502}"/>
              </a:ext>
            </a:extLst>
          </p:cNvPr>
          <p:cNvSpPr txBox="1"/>
          <p:nvPr/>
        </p:nvSpPr>
        <p:spPr>
          <a:xfrm>
            <a:off x="2931459" y="4168588"/>
            <a:ext cx="2487706"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Transition concertée</a:t>
            </a:r>
            <a:endParaRPr lang="en-GB" sz="2000" b="1" dirty="0">
              <a:latin typeface="Times New Roman" panose="02020603050405020304" pitchFamily="18" charset="0"/>
              <a:cs typeface="Times New Roman" panose="02020603050405020304" pitchFamily="18" charset="0"/>
            </a:endParaRPr>
          </a:p>
        </p:txBody>
      </p:sp>
      <p:sp>
        <p:nvSpPr>
          <p:cNvPr id="26" name="Arrow: Curved Left 25">
            <a:extLst>
              <a:ext uri="{FF2B5EF4-FFF2-40B4-BE49-F238E27FC236}">
                <a16:creationId xmlns:a16="http://schemas.microsoft.com/office/drawing/2014/main" id="{65D1990D-E2A4-0206-E1C8-BEAFBBF47D2F}"/>
              </a:ext>
            </a:extLst>
          </p:cNvPr>
          <p:cNvSpPr/>
          <p:nvPr/>
        </p:nvSpPr>
        <p:spPr>
          <a:xfrm rot="3318262">
            <a:off x="3239627" y="1143001"/>
            <a:ext cx="376518" cy="1008529"/>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Connector: Curved 26">
            <a:extLst>
              <a:ext uri="{FF2B5EF4-FFF2-40B4-BE49-F238E27FC236}">
                <a16:creationId xmlns:a16="http://schemas.microsoft.com/office/drawing/2014/main" id="{43FD9B34-4488-9034-C951-17DA515F4524}"/>
              </a:ext>
            </a:extLst>
          </p:cNvPr>
          <p:cNvCxnSpPr>
            <a:cxnSpLocks/>
          </p:cNvCxnSpPr>
          <p:nvPr/>
        </p:nvCxnSpPr>
        <p:spPr>
          <a:xfrm rot="10800000" flipV="1">
            <a:off x="9149173" y="2089086"/>
            <a:ext cx="1657552" cy="100211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0A8706-2756-F13E-840E-4E72EF124559}"/>
              </a:ext>
            </a:extLst>
          </p:cNvPr>
          <p:cNvSpPr txBox="1"/>
          <p:nvPr/>
        </p:nvSpPr>
        <p:spPr>
          <a:xfrm>
            <a:off x="9070785" y="1289002"/>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TT faible affinité pour le substrats</a:t>
            </a:r>
            <a:endParaRPr lang="en-GB" sz="2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D4F080D-C8B6-22DF-5183-C946D8FEB7D5}"/>
              </a:ext>
            </a:extLst>
          </p:cNvPr>
          <p:cNvSpPr txBox="1"/>
          <p:nvPr/>
        </p:nvSpPr>
        <p:spPr>
          <a:xfrm>
            <a:off x="0" y="3829126"/>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RR forte affinité pour le substrats</a:t>
            </a:r>
            <a:endParaRPr lang="en-GB" sz="2000" dirty="0">
              <a:latin typeface="Times New Roman" panose="02020603050405020304" pitchFamily="18" charset="0"/>
              <a:cs typeface="Times New Roman" panose="02020603050405020304" pitchFamily="18" charset="0"/>
            </a:endParaRPr>
          </a:p>
        </p:txBody>
      </p:sp>
      <p:cxnSp>
        <p:nvCxnSpPr>
          <p:cNvPr id="33" name="Connector: Curved 32">
            <a:extLst>
              <a:ext uri="{FF2B5EF4-FFF2-40B4-BE49-F238E27FC236}">
                <a16:creationId xmlns:a16="http://schemas.microsoft.com/office/drawing/2014/main" id="{75B5EB32-CB2C-AD5E-FF75-4A98D16DEEE7}"/>
              </a:ext>
            </a:extLst>
          </p:cNvPr>
          <p:cNvCxnSpPr>
            <a:cxnSpLocks/>
          </p:cNvCxnSpPr>
          <p:nvPr/>
        </p:nvCxnSpPr>
        <p:spPr>
          <a:xfrm rot="5400000" flipH="1" flipV="1">
            <a:off x="730557" y="2610615"/>
            <a:ext cx="1303669" cy="612612"/>
          </a:xfrm>
          <a:prstGeom prst="curvedConnector3">
            <a:avLst>
              <a:gd name="adj1" fmla="val 12117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6482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D973BF1-BF3C-260C-50B5-AC5D69FA1AE9}"/>
              </a:ext>
            </a:extLst>
          </p:cNvPr>
          <p:cNvSpPr/>
          <p:nvPr/>
        </p:nvSpPr>
        <p:spPr>
          <a:xfrm>
            <a:off x="3254187" y="658907"/>
            <a:ext cx="484945" cy="484094"/>
          </a:xfrm>
          <a:prstGeom prst="triangle">
            <a:avLst>
              <a:gd name="adj" fmla="val 18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FADD0C18-D13D-F53C-0D0F-431B72D9FBF9}"/>
              </a:ext>
            </a:extLst>
          </p:cNvPr>
          <p:cNvCxnSpPr/>
          <p:nvPr/>
        </p:nvCxnSpPr>
        <p:spPr>
          <a:xfrm>
            <a:off x="3953120" y="2312894"/>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265916-3313-43B8-8CE7-0F76CA0F1B4C}"/>
              </a:ext>
            </a:extLst>
          </p:cNvPr>
          <p:cNvCxnSpPr>
            <a:cxnSpLocks/>
          </p:cNvCxnSpPr>
          <p:nvPr/>
        </p:nvCxnSpPr>
        <p:spPr>
          <a:xfrm flipH="1">
            <a:off x="3912779" y="2480023"/>
            <a:ext cx="22728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Partial Circle 17">
            <a:extLst>
              <a:ext uri="{FF2B5EF4-FFF2-40B4-BE49-F238E27FC236}">
                <a16:creationId xmlns:a16="http://schemas.microsoft.com/office/drawing/2014/main" id="{EA884039-07F6-018F-0A2B-9CA78C02A93D}"/>
              </a:ext>
            </a:extLst>
          </p:cNvPr>
          <p:cNvSpPr/>
          <p:nvPr/>
        </p:nvSpPr>
        <p:spPr>
          <a:xfrm>
            <a:off x="2178423" y="1492624"/>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en-GB" dirty="0">
              <a:solidFill>
                <a:schemeClr val="tx1"/>
              </a:solidFill>
            </a:endParaRPr>
          </a:p>
          <a:p>
            <a:pPr algn="ctr"/>
            <a:r>
              <a:rPr lang="en-GB" sz="2400" b="1" dirty="0">
                <a:solidFill>
                  <a:schemeClr val="tx1"/>
                </a:solidFill>
              </a:rPr>
              <a:t>R</a:t>
            </a:r>
          </a:p>
        </p:txBody>
      </p:sp>
      <p:sp>
        <p:nvSpPr>
          <p:cNvPr id="19" name="Partial Circle 18">
            <a:extLst>
              <a:ext uri="{FF2B5EF4-FFF2-40B4-BE49-F238E27FC236}">
                <a16:creationId xmlns:a16="http://schemas.microsoft.com/office/drawing/2014/main" id="{CD9C3F6B-8F38-A270-F03E-34A78EDE9D09}"/>
              </a:ext>
            </a:extLst>
          </p:cNvPr>
          <p:cNvSpPr/>
          <p:nvPr/>
        </p:nvSpPr>
        <p:spPr>
          <a:xfrm rot="12125422">
            <a:off x="1539377" y="2261988"/>
            <a:ext cx="968188" cy="1008529"/>
          </a:xfrm>
          <a:prstGeom prst="pie">
            <a:avLst/>
          </a:prstGeom>
          <a:solidFill>
            <a:srgbClr val="92D050"/>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a:p>
            <a:pPr algn="ctr"/>
            <a:endParaRPr lang="fr-FR" dirty="0">
              <a:solidFill>
                <a:schemeClr val="tx1"/>
              </a:solidFill>
            </a:endParaRPr>
          </a:p>
          <a:p>
            <a:pPr algn="ctr"/>
            <a:r>
              <a:rPr lang="fr-FR" sz="2400" b="1" dirty="0">
                <a:solidFill>
                  <a:schemeClr val="tx1"/>
                </a:solidFill>
              </a:rPr>
              <a:t>R</a:t>
            </a:r>
          </a:p>
        </p:txBody>
      </p:sp>
      <p:cxnSp>
        <p:nvCxnSpPr>
          <p:cNvPr id="21" name="Connector: Curved 20">
            <a:extLst>
              <a:ext uri="{FF2B5EF4-FFF2-40B4-BE49-F238E27FC236}">
                <a16:creationId xmlns:a16="http://schemas.microsoft.com/office/drawing/2014/main" id="{3C381FED-E888-4C9A-71D5-0DA794ACB60E}"/>
              </a:ext>
            </a:extLst>
          </p:cNvPr>
          <p:cNvCxnSpPr>
            <a:cxnSpLocks/>
          </p:cNvCxnSpPr>
          <p:nvPr/>
        </p:nvCxnSpPr>
        <p:spPr>
          <a:xfrm rot="5400000" flipH="1" flipV="1">
            <a:off x="3748332" y="3062531"/>
            <a:ext cx="1303669" cy="612612"/>
          </a:xfrm>
          <a:prstGeom prst="curvedConnector3">
            <a:avLst>
              <a:gd name="adj1" fmla="val 8300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4898728-158D-2B4C-57F5-3073CDB5B502}"/>
              </a:ext>
            </a:extLst>
          </p:cNvPr>
          <p:cNvSpPr txBox="1"/>
          <p:nvPr/>
        </p:nvSpPr>
        <p:spPr>
          <a:xfrm>
            <a:off x="2931459" y="4168588"/>
            <a:ext cx="2487706" cy="400110"/>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Transition concertée</a:t>
            </a:r>
            <a:endParaRPr lang="en-GB" sz="2000" b="1" dirty="0">
              <a:latin typeface="Times New Roman" panose="02020603050405020304" pitchFamily="18" charset="0"/>
              <a:cs typeface="Times New Roman" panose="02020603050405020304" pitchFamily="18" charset="0"/>
            </a:endParaRPr>
          </a:p>
        </p:txBody>
      </p:sp>
      <p:sp>
        <p:nvSpPr>
          <p:cNvPr id="26" name="Arrow: Curved Left 25">
            <a:extLst>
              <a:ext uri="{FF2B5EF4-FFF2-40B4-BE49-F238E27FC236}">
                <a16:creationId xmlns:a16="http://schemas.microsoft.com/office/drawing/2014/main" id="{65D1990D-E2A4-0206-E1C8-BEAFBBF47D2F}"/>
              </a:ext>
            </a:extLst>
          </p:cNvPr>
          <p:cNvSpPr/>
          <p:nvPr/>
        </p:nvSpPr>
        <p:spPr>
          <a:xfrm rot="3318262">
            <a:off x="3239627" y="1143001"/>
            <a:ext cx="376518" cy="1008529"/>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7" name="Connector: Curved 26">
            <a:extLst>
              <a:ext uri="{FF2B5EF4-FFF2-40B4-BE49-F238E27FC236}">
                <a16:creationId xmlns:a16="http://schemas.microsoft.com/office/drawing/2014/main" id="{43FD9B34-4488-9034-C951-17DA515F4524}"/>
              </a:ext>
            </a:extLst>
          </p:cNvPr>
          <p:cNvCxnSpPr>
            <a:cxnSpLocks/>
          </p:cNvCxnSpPr>
          <p:nvPr/>
        </p:nvCxnSpPr>
        <p:spPr>
          <a:xfrm rot="10800000" flipV="1">
            <a:off x="9149173" y="2089086"/>
            <a:ext cx="1657552" cy="1002112"/>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0A8706-2756-F13E-840E-4E72EF124559}"/>
              </a:ext>
            </a:extLst>
          </p:cNvPr>
          <p:cNvSpPr txBox="1"/>
          <p:nvPr/>
        </p:nvSpPr>
        <p:spPr>
          <a:xfrm>
            <a:off x="9070785" y="1289002"/>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TT faible affinité pour le substrats</a:t>
            </a:r>
            <a:endParaRPr lang="en-GB" sz="2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D4F080D-C8B6-22DF-5183-C946D8FEB7D5}"/>
              </a:ext>
            </a:extLst>
          </p:cNvPr>
          <p:cNvSpPr txBox="1"/>
          <p:nvPr/>
        </p:nvSpPr>
        <p:spPr>
          <a:xfrm>
            <a:off x="0" y="3829126"/>
            <a:ext cx="3039036" cy="707886"/>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Forme RR forte affinité pour le substrats</a:t>
            </a:r>
            <a:endParaRPr lang="en-GB" sz="2000" dirty="0">
              <a:latin typeface="Times New Roman" panose="02020603050405020304" pitchFamily="18" charset="0"/>
              <a:cs typeface="Times New Roman" panose="02020603050405020304" pitchFamily="18" charset="0"/>
            </a:endParaRPr>
          </a:p>
        </p:txBody>
      </p:sp>
      <p:cxnSp>
        <p:nvCxnSpPr>
          <p:cNvPr id="33" name="Connector: Curved 32">
            <a:extLst>
              <a:ext uri="{FF2B5EF4-FFF2-40B4-BE49-F238E27FC236}">
                <a16:creationId xmlns:a16="http://schemas.microsoft.com/office/drawing/2014/main" id="{75B5EB32-CB2C-AD5E-FF75-4A98D16DEEE7}"/>
              </a:ext>
            </a:extLst>
          </p:cNvPr>
          <p:cNvCxnSpPr>
            <a:cxnSpLocks/>
          </p:cNvCxnSpPr>
          <p:nvPr/>
        </p:nvCxnSpPr>
        <p:spPr>
          <a:xfrm rot="5400000" flipH="1" flipV="1">
            <a:off x="730557" y="2610615"/>
            <a:ext cx="1303669" cy="612612"/>
          </a:xfrm>
          <a:prstGeom prst="curvedConnector3">
            <a:avLst>
              <a:gd name="adj1" fmla="val 12117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B88F7938-1DBF-4C9C-7A06-C140AA890645}"/>
              </a:ext>
            </a:extLst>
          </p:cNvPr>
          <p:cNvSpPr/>
          <p:nvPr/>
        </p:nvSpPr>
        <p:spPr>
          <a:xfrm>
            <a:off x="7111635" y="5187273"/>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Freeform: Shape 2">
            <a:extLst>
              <a:ext uri="{FF2B5EF4-FFF2-40B4-BE49-F238E27FC236}">
                <a16:creationId xmlns:a16="http://schemas.microsoft.com/office/drawing/2014/main" id="{3AF2CFBA-168F-C240-C407-72E9106BB9A3}"/>
              </a:ext>
            </a:extLst>
          </p:cNvPr>
          <p:cNvSpPr/>
          <p:nvPr/>
        </p:nvSpPr>
        <p:spPr>
          <a:xfrm>
            <a:off x="9973086" y="4274399"/>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Freeform: Shape 5">
            <a:extLst>
              <a:ext uri="{FF2B5EF4-FFF2-40B4-BE49-F238E27FC236}">
                <a16:creationId xmlns:a16="http://schemas.microsoft.com/office/drawing/2014/main" id="{1B0A103A-15FC-4A3F-38E2-34B33ADC68E2}"/>
              </a:ext>
            </a:extLst>
          </p:cNvPr>
          <p:cNvSpPr/>
          <p:nvPr/>
        </p:nvSpPr>
        <p:spPr>
          <a:xfrm>
            <a:off x="6367972" y="5718536"/>
            <a:ext cx="421710" cy="201706"/>
          </a:xfrm>
          <a:custGeom>
            <a:avLst/>
            <a:gdLst>
              <a:gd name="connsiteX0" fmla="*/ 31745 w 421710"/>
              <a:gd name="connsiteY0" fmla="*/ 0 h 201706"/>
              <a:gd name="connsiteX1" fmla="*/ 31745 w 421710"/>
              <a:gd name="connsiteY1" fmla="*/ 0 h 201706"/>
              <a:gd name="connsiteX2" fmla="*/ 206557 w 421710"/>
              <a:gd name="connsiteY2" fmla="*/ 26894 h 201706"/>
              <a:gd name="connsiteX3" fmla="*/ 327580 w 421710"/>
              <a:gd name="connsiteY3" fmla="*/ 80682 h 201706"/>
              <a:gd name="connsiteX4" fmla="*/ 381368 w 421710"/>
              <a:gd name="connsiteY4" fmla="*/ 94129 h 201706"/>
              <a:gd name="connsiteX5" fmla="*/ 421710 w 421710"/>
              <a:gd name="connsiteY5" fmla="*/ 107576 h 201706"/>
              <a:gd name="connsiteX6" fmla="*/ 300686 w 421710"/>
              <a:gd name="connsiteY6" fmla="*/ 134471 h 201706"/>
              <a:gd name="connsiteX7" fmla="*/ 166216 w 421710"/>
              <a:gd name="connsiteY7" fmla="*/ 174812 h 201706"/>
              <a:gd name="connsiteX8" fmla="*/ 125874 w 421710"/>
              <a:gd name="connsiteY8" fmla="*/ 201706 h 201706"/>
              <a:gd name="connsiteX9" fmla="*/ 18298 w 421710"/>
              <a:gd name="connsiteY9" fmla="*/ 40341 h 201706"/>
              <a:gd name="connsiteX10" fmla="*/ 31745 w 421710"/>
              <a:gd name="connsiteY10" fmla="*/ 0 h 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10" h="201706">
                <a:moveTo>
                  <a:pt x="31745" y="0"/>
                </a:moveTo>
                <a:lnTo>
                  <a:pt x="31745" y="0"/>
                </a:lnTo>
                <a:cubicBezTo>
                  <a:pt x="74212" y="4719"/>
                  <a:pt x="157523" y="8506"/>
                  <a:pt x="206557" y="26894"/>
                </a:cubicBezTo>
                <a:cubicBezTo>
                  <a:pt x="394017" y="97191"/>
                  <a:pt x="106769" y="7078"/>
                  <a:pt x="327580" y="80682"/>
                </a:cubicBezTo>
                <a:cubicBezTo>
                  <a:pt x="345113" y="86526"/>
                  <a:pt x="363598" y="89052"/>
                  <a:pt x="381368" y="94129"/>
                </a:cubicBezTo>
                <a:cubicBezTo>
                  <a:pt x="394997" y="98023"/>
                  <a:pt x="408263" y="103094"/>
                  <a:pt x="421710" y="107576"/>
                </a:cubicBezTo>
                <a:cubicBezTo>
                  <a:pt x="276100" y="131846"/>
                  <a:pt x="393378" y="107987"/>
                  <a:pt x="300686" y="134471"/>
                </a:cubicBezTo>
                <a:cubicBezTo>
                  <a:pt x="267799" y="143867"/>
                  <a:pt x="190184" y="158834"/>
                  <a:pt x="166216" y="174812"/>
                </a:cubicBezTo>
                <a:lnTo>
                  <a:pt x="125874" y="201706"/>
                </a:lnTo>
                <a:cubicBezTo>
                  <a:pt x="-45515" y="182663"/>
                  <a:pt x="2590" y="228839"/>
                  <a:pt x="18298" y="40341"/>
                </a:cubicBezTo>
                <a:cubicBezTo>
                  <a:pt x="18670" y="35874"/>
                  <a:pt x="29504" y="6723"/>
                  <a:pt x="31745" y="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69C0182-33E3-71CD-AEBE-5E1D7DE2CDFB}"/>
              </a:ext>
            </a:extLst>
          </p:cNvPr>
          <p:cNvSpPr/>
          <p:nvPr/>
        </p:nvSpPr>
        <p:spPr>
          <a:xfrm rot="1926455">
            <a:off x="9980588" y="5262848"/>
            <a:ext cx="981891" cy="1062356"/>
          </a:xfrm>
          <a:custGeom>
            <a:avLst/>
            <a:gdLst>
              <a:gd name="connsiteX0" fmla="*/ 702014 w 981891"/>
              <a:gd name="connsiteY0" fmla="*/ 53826 h 1062356"/>
              <a:gd name="connsiteX1" fmla="*/ 702014 w 981891"/>
              <a:gd name="connsiteY1" fmla="*/ 53826 h 1062356"/>
              <a:gd name="connsiteX2" fmla="*/ 594437 w 981891"/>
              <a:gd name="connsiteY2" fmla="*/ 13485 h 1062356"/>
              <a:gd name="connsiteX3" fmla="*/ 554096 w 981891"/>
              <a:gd name="connsiteY3" fmla="*/ 38 h 1062356"/>
              <a:gd name="connsiteX4" fmla="*/ 325496 w 981891"/>
              <a:gd name="connsiteY4" fmla="*/ 26932 h 1062356"/>
              <a:gd name="connsiteX5" fmla="*/ 258261 w 981891"/>
              <a:gd name="connsiteY5" fmla="*/ 53826 h 1062356"/>
              <a:gd name="connsiteX6" fmla="*/ 204472 w 981891"/>
              <a:gd name="connsiteY6" fmla="*/ 94167 h 1062356"/>
              <a:gd name="connsiteX7" fmla="*/ 164131 w 981891"/>
              <a:gd name="connsiteY7" fmla="*/ 121062 h 1062356"/>
              <a:gd name="connsiteX8" fmla="*/ 137237 w 981891"/>
              <a:gd name="connsiteY8" fmla="*/ 161403 h 1062356"/>
              <a:gd name="connsiteX9" fmla="*/ 96896 w 981891"/>
              <a:gd name="connsiteY9" fmla="*/ 188297 h 1062356"/>
              <a:gd name="connsiteX10" fmla="*/ 70002 w 981891"/>
              <a:gd name="connsiteY10" fmla="*/ 255532 h 1062356"/>
              <a:gd name="connsiteX11" fmla="*/ 29661 w 981891"/>
              <a:gd name="connsiteY11" fmla="*/ 322767 h 1062356"/>
              <a:gd name="connsiteX12" fmla="*/ 2766 w 981891"/>
              <a:gd name="connsiteY12" fmla="*/ 457238 h 1062356"/>
              <a:gd name="connsiteX13" fmla="*/ 29661 w 981891"/>
              <a:gd name="connsiteY13" fmla="*/ 820309 h 1062356"/>
              <a:gd name="connsiteX14" fmla="*/ 56555 w 981891"/>
              <a:gd name="connsiteY14" fmla="*/ 874097 h 1062356"/>
              <a:gd name="connsiteX15" fmla="*/ 83449 w 981891"/>
              <a:gd name="connsiteY15" fmla="*/ 914438 h 1062356"/>
              <a:gd name="connsiteX16" fmla="*/ 177578 w 981891"/>
              <a:gd name="connsiteY16" fmla="*/ 1008567 h 1062356"/>
              <a:gd name="connsiteX17" fmla="*/ 271708 w 981891"/>
              <a:gd name="connsiteY17" fmla="*/ 1048909 h 1062356"/>
              <a:gd name="connsiteX18" fmla="*/ 325496 w 981891"/>
              <a:gd name="connsiteY18" fmla="*/ 1062356 h 1062356"/>
              <a:gd name="connsiteX19" fmla="*/ 607884 w 981891"/>
              <a:gd name="connsiteY19" fmla="*/ 1035462 h 1062356"/>
              <a:gd name="connsiteX20" fmla="*/ 661672 w 981891"/>
              <a:gd name="connsiteY20" fmla="*/ 1008567 h 1062356"/>
              <a:gd name="connsiteX21" fmla="*/ 702014 w 981891"/>
              <a:gd name="connsiteY21" fmla="*/ 995120 h 1062356"/>
              <a:gd name="connsiteX22" fmla="*/ 742355 w 981891"/>
              <a:gd name="connsiteY22" fmla="*/ 968226 h 1062356"/>
              <a:gd name="connsiteX23" fmla="*/ 849931 w 981891"/>
              <a:gd name="connsiteY23" fmla="*/ 900991 h 1062356"/>
              <a:gd name="connsiteX24" fmla="*/ 930614 w 981891"/>
              <a:gd name="connsiteY24" fmla="*/ 820309 h 1062356"/>
              <a:gd name="connsiteX25" fmla="*/ 957508 w 981891"/>
              <a:gd name="connsiteY25" fmla="*/ 766520 h 1062356"/>
              <a:gd name="connsiteX26" fmla="*/ 957508 w 981891"/>
              <a:gd name="connsiteY26" fmla="*/ 416897 h 1062356"/>
              <a:gd name="connsiteX27" fmla="*/ 917166 w 981891"/>
              <a:gd name="connsiteY27" fmla="*/ 403450 h 1062356"/>
              <a:gd name="connsiteX28" fmla="*/ 836484 w 981891"/>
              <a:gd name="connsiteY28" fmla="*/ 457238 h 1062356"/>
              <a:gd name="connsiteX29" fmla="*/ 796143 w 981891"/>
              <a:gd name="connsiteY29" fmla="*/ 484132 h 1062356"/>
              <a:gd name="connsiteX30" fmla="*/ 755802 w 981891"/>
              <a:gd name="connsiteY30" fmla="*/ 497579 h 1062356"/>
              <a:gd name="connsiteX31" fmla="*/ 702014 w 981891"/>
              <a:gd name="connsiteY31" fmla="*/ 537920 h 1062356"/>
              <a:gd name="connsiteX32" fmla="*/ 634778 w 981891"/>
              <a:gd name="connsiteY32" fmla="*/ 470685 h 1062356"/>
              <a:gd name="connsiteX33" fmla="*/ 594437 w 981891"/>
              <a:gd name="connsiteY33" fmla="*/ 430344 h 1062356"/>
              <a:gd name="connsiteX34" fmla="*/ 554096 w 981891"/>
              <a:gd name="connsiteY34" fmla="*/ 376556 h 1062356"/>
              <a:gd name="connsiteX35" fmla="*/ 513755 w 981891"/>
              <a:gd name="connsiteY35" fmla="*/ 349662 h 1062356"/>
              <a:gd name="connsiteX36" fmla="*/ 500308 w 981891"/>
              <a:gd name="connsiteY36" fmla="*/ 309320 h 1062356"/>
              <a:gd name="connsiteX37" fmla="*/ 580990 w 981891"/>
              <a:gd name="connsiteY37" fmla="*/ 255532 h 1062356"/>
              <a:gd name="connsiteX38" fmla="*/ 661672 w 981891"/>
              <a:gd name="connsiteY38" fmla="*/ 147956 h 1062356"/>
              <a:gd name="connsiteX39" fmla="*/ 702014 w 981891"/>
              <a:gd name="connsiteY39" fmla="*/ 53826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891" h="1062356">
                <a:moveTo>
                  <a:pt x="702014" y="53826"/>
                </a:moveTo>
                <a:lnTo>
                  <a:pt x="702014" y="53826"/>
                </a:lnTo>
                <a:lnTo>
                  <a:pt x="594437" y="13485"/>
                </a:lnTo>
                <a:cubicBezTo>
                  <a:pt x="581116" y="8641"/>
                  <a:pt x="568253" y="-670"/>
                  <a:pt x="554096" y="38"/>
                </a:cubicBezTo>
                <a:cubicBezTo>
                  <a:pt x="477466" y="3869"/>
                  <a:pt x="401696" y="17967"/>
                  <a:pt x="325496" y="26932"/>
                </a:cubicBezTo>
                <a:cubicBezTo>
                  <a:pt x="303084" y="35897"/>
                  <a:pt x="279362" y="42104"/>
                  <a:pt x="258261" y="53826"/>
                </a:cubicBezTo>
                <a:cubicBezTo>
                  <a:pt x="238669" y="64710"/>
                  <a:pt x="222709" y="81140"/>
                  <a:pt x="204472" y="94167"/>
                </a:cubicBezTo>
                <a:cubicBezTo>
                  <a:pt x="191321" y="103561"/>
                  <a:pt x="177578" y="112097"/>
                  <a:pt x="164131" y="121062"/>
                </a:cubicBezTo>
                <a:cubicBezTo>
                  <a:pt x="155166" y="134509"/>
                  <a:pt x="148665" y="149975"/>
                  <a:pt x="137237" y="161403"/>
                </a:cubicBezTo>
                <a:cubicBezTo>
                  <a:pt x="125809" y="172831"/>
                  <a:pt x="106290" y="175146"/>
                  <a:pt x="96896" y="188297"/>
                </a:cubicBezTo>
                <a:cubicBezTo>
                  <a:pt x="82866" y="207939"/>
                  <a:pt x="80797" y="233942"/>
                  <a:pt x="70002" y="255532"/>
                </a:cubicBezTo>
                <a:cubicBezTo>
                  <a:pt x="58314" y="278909"/>
                  <a:pt x="43108" y="300355"/>
                  <a:pt x="29661" y="322767"/>
                </a:cubicBezTo>
                <a:cubicBezTo>
                  <a:pt x="20696" y="367591"/>
                  <a:pt x="863" y="411566"/>
                  <a:pt x="2766" y="457238"/>
                </a:cubicBezTo>
                <a:cubicBezTo>
                  <a:pt x="5702" y="527698"/>
                  <a:pt x="-16372" y="712898"/>
                  <a:pt x="29661" y="820309"/>
                </a:cubicBezTo>
                <a:cubicBezTo>
                  <a:pt x="37557" y="838734"/>
                  <a:pt x="46610" y="856693"/>
                  <a:pt x="56555" y="874097"/>
                </a:cubicBezTo>
                <a:cubicBezTo>
                  <a:pt x="64573" y="888129"/>
                  <a:pt x="74055" y="901287"/>
                  <a:pt x="83449" y="914438"/>
                </a:cubicBezTo>
                <a:cubicBezTo>
                  <a:pt x="121043" y="967070"/>
                  <a:pt x="122054" y="973864"/>
                  <a:pt x="177578" y="1008567"/>
                </a:cubicBezTo>
                <a:cubicBezTo>
                  <a:pt x="207779" y="1027443"/>
                  <a:pt x="237992" y="1039276"/>
                  <a:pt x="271708" y="1048909"/>
                </a:cubicBezTo>
                <a:cubicBezTo>
                  <a:pt x="289478" y="1053986"/>
                  <a:pt x="307567" y="1057874"/>
                  <a:pt x="325496" y="1062356"/>
                </a:cubicBezTo>
                <a:cubicBezTo>
                  <a:pt x="350324" y="1060804"/>
                  <a:pt x="537978" y="1058764"/>
                  <a:pt x="607884" y="1035462"/>
                </a:cubicBezTo>
                <a:cubicBezTo>
                  <a:pt x="626901" y="1029123"/>
                  <a:pt x="643247" y="1016464"/>
                  <a:pt x="661672" y="1008567"/>
                </a:cubicBezTo>
                <a:cubicBezTo>
                  <a:pt x="674701" y="1002983"/>
                  <a:pt x="688567" y="999602"/>
                  <a:pt x="702014" y="995120"/>
                </a:cubicBezTo>
                <a:cubicBezTo>
                  <a:pt x="715461" y="986155"/>
                  <a:pt x="728323" y="976244"/>
                  <a:pt x="742355" y="968226"/>
                </a:cubicBezTo>
                <a:cubicBezTo>
                  <a:pt x="803729" y="933155"/>
                  <a:pt x="794036" y="951296"/>
                  <a:pt x="849931" y="900991"/>
                </a:cubicBezTo>
                <a:cubicBezTo>
                  <a:pt x="878202" y="875548"/>
                  <a:pt x="930614" y="820309"/>
                  <a:pt x="930614" y="820309"/>
                </a:cubicBezTo>
                <a:cubicBezTo>
                  <a:pt x="939579" y="802379"/>
                  <a:pt x="949612" y="784945"/>
                  <a:pt x="957508" y="766520"/>
                </a:cubicBezTo>
                <a:cubicBezTo>
                  <a:pt x="1003333" y="659595"/>
                  <a:pt x="973423" y="512385"/>
                  <a:pt x="957508" y="416897"/>
                </a:cubicBezTo>
                <a:cubicBezTo>
                  <a:pt x="955178" y="402915"/>
                  <a:pt x="930613" y="407932"/>
                  <a:pt x="917166" y="403450"/>
                </a:cubicBezTo>
                <a:lnTo>
                  <a:pt x="836484" y="457238"/>
                </a:lnTo>
                <a:cubicBezTo>
                  <a:pt x="823037" y="466203"/>
                  <a:pt x="811475" y="479021"/>
                  <a:pt x="796143" y="484132"/>
                </a:cubicBezTo>
                <a:lnTo>
                  <a:pt x="755802" y="497579"/>
                </a:lnTo>
                <a:cubicBezTo>
                  <a:pt x="737873" y="511026"/>
                  <a:pt x="723892" y="542782"/>
                  <a:pt x="702014" y="537920"/>
                </a:cubicBezTo>
                <a:cubicBezTo>
                  <a:pt x="671074" y="531044"/>
                  <a:pt x="657190" y="493097"/>
                  <a:pt x="634778" y="470685"/>
                </a:cubicBezTo>
                <a:cubicBezTo>
                  <a:pt x="621331" y="457238"/>
                  <a:pt x="605847" y="445558"/>
                  <a:pt x="594437" y="430344"/>
                </a:cubicBezTo>
                <a:cubicBezTo>
                  <a:pt x="580990" y="412415"/>
                  <a:pt x="569943" y="392403"/>
                  <a:pt x="554096" y="376556"/>
                </a:cubicBezTo>
                <a:cubicBezTo>
                  <a:pt x="542668" y="365128"/>
                  <a:pt x="527202" y="358627"/>
                  <a:pt x="513755" y="349662"/>
                </a:cubicBezTo>
                <a:cubicBezTo>
                  <a:pt x="509273" y="336215"/>
                  <a:pt x="492069" y="320854"/>
                  <a:pt x="500308" y="309320"/>
                </a:cubicBezTo>
                <a:cubicBezTo>
                  <a:pt x="519095" y="283018"/>
                  <a:pt x="561596" y="281390"/>
                  <a:pt x="580990" y="255532"/>
                </a:cubicBezTo>
                <a:cubicBezTo>
                  <a:pt x="607884" y="219673"/>
                  <a:pt x="636809" y="185252"/>
                  <a:pt x="661672" y="147956"/>
                </a:cubicBezTo>
                <a:cubicBezTo>
                  <a:pt x="692082" y="102339"/>
                  <a:pt x="677138" y="119042"/>
                  <a:pt x="702014" y="53826"/>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Freeform: Shape 11">
            <a:extLst>
              <a:ext uri="{FF2B5EF4-FFF2-40B4-BE49-F238E27FC236}">
                <a16:creationId xmlns:a16="http://schemas.microsoft.com/office/drawing/2014/main" id="{8ECD253F-6561-FA19-4CE6-7653370C6E80}"/>
              </a:ext>
            </a:extLst>
          </p:cNvPr>
          <p:cNvSpPr/>
          <p:nvPr/>
        </p:nvSpPr>
        <p:spPr>
          <a:xfrm>
            <a:off x="7075562" y="4236929"/>
            <a:ext cx="949996" cy="980110"/>
          </a:xfrm>
          <a:custGeom>
            <a:avLst/>
            <a:gdLst>
              <a:gd name="connsiteX0" fmla="*/ 161364 w 1028819"/>
              <a:gd name="connsiteY0" fmla="*/ 43334 h 1437017"/>
              <a:gd name="connsiteX1" fmla="*/ 161364 w 1028819"/>
              <a:gd name="connsiteY1" fmla="*/ 43334 h 1437017"/>
              <a:gd name="connsiteX2" fmla="*/ 968188 w 1028819"/>
              <a:gd name="connsiteY2" fmla="*/ 56781 h 1437017"/>
              <a:gd name="connsiteX3" fmla="*/ 981635 w 1028819"/>
              <a:gd name="connsiteY3" fmla="*/ 460193 h 1437017"/>
              <a:gd name="connsiteX4" fmla="*/ 927847 w 1028819"/>
              <a:gd name="connsiteY4" fmla="*/ 446746 h 1437017"/>
              <a:gd name="connsiteX5" fmla="*/ 887506 w 1028819"/>
              <a:gd name="connsiteY5" fmla="*/ 419852 h 1437017"/>
              <a:gd name="connsiteX6" fmla="*/ 779929 w 1028819"/>
              <a:gd name="connsiteY6" fmla="*/ 473640 h 1437017"/>
              <a:gd name="connsiteX7" fmla="*/ 793376 w 1028819"/>
              <a:gd name="connsiteY7" fmla="*/ 661899 h 1437017"/>
              <a:gd name="connsiteX8" fmla="*/ 806823 w 1028819"/>
              <a:gd name="connsiteY8" fmla="*/ 702240 h 1437017"/>
              <a:gd name="connsiteX9" fmla="*/ 847164 w 1028819"/>
              <a:gd name="connsiteY9" fmla="*/ 729134 h 1437017"/>
              <a:gd name="connsiteX10" fmla="*/ 874059 w 1028819"/>
              <a:gd name="connsiteY10" fmla="*/ 756028 h 1437017"/>
              <a:gd name="connsiteX11" fmla="*/ 954741 w 1028819"/>
              <a:gd name="connsiteY11" fmla="*/ 742581 h 1437017"/>
              <a:gd name="connsiteX12" fmla="*/ 981635 w 1028819"/>
              <a:gd name="connsiteY12" fmla="*/ 702240 h 1437017"/>
              <a:gd name="connsiteX13" fmla="*/ 995082 w 1028819"/>
              <a:gd name="connsiteY13" fmla="*/ 957734 h 1437017"/>
              <a:gd name="connsiteX14" fmla="*/ 1021976 w 1028819"/>
              <a:gd name="connsiteY14" fmla="*/ 1213228 h 1437017"/>
              <a:gd name="connsiteX15" fmla="*/ 995082 w 1028819"/>
              <a:gd name="connsiteY15" fmla="*/ 1374593 h 1437017"/>
              <a:gd name="connsiteX16" fmla="*/ 954741 w 1028819"/>
              <a:gd name="connsiteY16" fmla="*/ 1388040 h 1437017"/>
              <a:gd name="connsiteX17" fmla="*/ 753035 w 1028819"/>
              <a:gd name="connsiteY17" fmla="*/ 1401487 h 1437017"/>
              <a:gd name="connsiteX18" fmla="*/ 309282 w 1028819"/>
              <a:gd name="connsiteY18" fmla="*/ 1428381 h 1437017"/>
              <a:gd name="connsiteX19" fmla="*/ 67235 w 1028819"/>
              <a:gd name="connsiteY19" fmla="*/ 1414934 h 1437017"/>
              <a:gd name="connsiteX20" fmla="*/ 53788 w 1028819"/>
              <a:gd name="connsiteY20" fmla="*/ 1267016 h 1437017"/>
              <a:gd name="connsiteX21" fmla="*/ 40341 w 1028819"/>
              <a:gd name="connsiteY21" fmla="*/ 1199781 h 1437017"/>
              <a:gd name="connsiteX22" fmla="*/ 26894 w 1028819"/>
              <a:gd name="connsiteY22" fmla="*/ 1092205 h 1437017"/>
              <a:gd name="connsiteX23" fmla="*/ 80682 w 1028819"/>
              <a:gd name="connsiteY23" fmla="*/ 1038416 h 1437017"/>
              <a:gd name="connsiteX24" fmla="*/ 107576 w 1028819"/>
              <a:gd name="connsiteY24" fmla="*/ 998075 h 1437017"/>
              <a:gd name="connsiteX25" fmla="*/ 161364 w 1028819"/>
              <a:gd name="connsiteY25" fmla="*/ 971181 h 1437017"/>
              <a:gd name="connsiteX26" fmla="*/ 201706 w 1028819"/>
              <a:gd name="connsiteY26" fmla="*/ 930840 h 1437017"/>
              <a:gd name="connsiteX27" fmla="*/ 295835 w 1028819"/>
              <a:gd name="connsiteY27" fmla="*/ 863605 h 1437017"/>
              <a:gd name="connsiteX28" fmla="*/ 107576 w 1028819"/>
              <a:gd name="connsiteY28" fmla="*/ 823263 h 1437017"/>
              <a:gd name="connsiteX29" fmla="*/ 53788 w 1028819"/>
              <a:gd name="connsiteY29" fmla="*/ 809816 h 1437017"/>
              <a:gd name="connsiteX30" fmla="*/ 26894 w 1028819"/>
              <a:gd name="connsiteY30" fmla="*/ 460193 h 1437017"/>
              <a:gd name="connsiteX31" fmla="*/ 13447 w 1028819"/>
              <a:gd name="connsiteY31" fmla="*/ 406405 h 1437017"/>
              <a:gd name="connsiteX32" fmla="*/ 0 w 1028819"/>
              <a:gd name="connsiteY32" fmla="*/ 137463 h 1437017"/>
              <a:gd name="connsiteX33" fmla="*/ 13447 w 1028819"/>
              <a:gd name="connsiteY33" fmla="*/ 97122 h 1437017"/>
              <a:gd name="connsiteX34" fmla="*/ 80682 w 1028819"/>
              <a:gd name="connsiteY34" fmla="*/ 83675 h 1437017"/>
              <a:gd name="connsiteX35" fmla="*/ 161364 w 1028819"/>
              <a:gd name="connsiteY35" fmla="*/ 43334 h 143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819" h="1437017">
                <a:moveTo>
                  <a:pt x="161364" y="43334"/>
                </a:moveTo>
                <a:lnTo>
                  <a:pt x="161364" y="43334"/>
                </a:lnTo>
                <a:cubicBezTo>
                  <a:pt x="430305" y="47816"/>
                  <a:pt x="728397" y="-65080"/>
                  <a:pt x="968188" y="56781"/>
                </a:cubicBezTo>
                <a:cubicBezTo>
                  <a:pt x="1088133" y="117737"/>
                  <a:pt x="995480" y="326362"/>
                  <a:pt x="981635" y="460193"/>
                </a:cubicBezTo>
                <a:cubicBezTo>
                  <a:pt x="979733" y="478576"/>
                  <a:pt x="945776" y="451228"/>
                  <a:pt x="927847" y="446746"/>
                </a:cubicBezTo>
                <a:cubicBezTo>
                  <a:pt x="914400" y="437781"/>
                  <a:pt x="903505" y="422138"/>
                  <a:pt x="887506" y="419852"/>
                </a:cubicBezTo>
                <a:cubicBezTo>
                  <a:pt x="845208" y="413809"/>
                  <a:pt x="808201" y="452436"/>
                  <a:pt x="779929" y="473640"/>
                </a:cubicBezTo>
                <a:cubicBezTo>
                  <a:pt x="751539" y="558809"/>
                  <a:pt x="760748" y="509632"/>
                  <a:pt x="793376" y="661899"/>
                </a:cubicBezTo>
                <a:cubicBezTo>
                  <a:pt x="796346" y="675759"/>
                  <a:pt x="797968" y="691172"/>
                  <a:pt x="806823" y="702240"/>
                </a:cubicBezTo>
                <a:cubicBezTo>
                  <a:pt x="816919" y="714860"/>
                  <a:pt x="834544" y="719038"/>
                  <a:pt x="847164" y="729134"/>
                </a:cubicBezTo>
                <a:cubicBezTo>
                  <a:pt x="857064" y="737054"/>
                  <a:pt x="865094" y="747063"/>
                  <a:pt x="874059" y="756028"/>
                </a:cubicBezTo>
                <a:cubicBezTo>
                  <a:pt x="900953" y="751546"/>
                  <a:pt x="930354" y="754774"/>
                  <a:pt x="954741" y="742581"/>
                </a:cubicBezTo>
                <a:cubicBezTo>
                  <a:pt x="969196" y="735353"/>
                  <a:pt x="978657" y="686356"/>
                  <a:pt x="981635" y="702240"/>
                </a:cubicBezTo>
                <a:cubicBezTo>
                  <a:pt x="997352" y="786062"/>
                  <a:pt x="989762" y="872618"/>
                  <a:pt x="995082" y="957734"/>
                </a:cubicBezTo>
                <a:cubicBezTo>
                  <a:pt x="1005959" y="1131762"/>
                  <a:pt x="1001096" y="1087946"/>
                  <a:pt x="1021976" y="1213228"/>
                </a:cubicBezTo>
                <a:cubicBezTo>
                  <a:pt x="1013011" y="1267016"/>
                  <a:pt x="1014657" y="1323697"/>
                  <a:pt x="995082" y="1374593"/>
                </a:cubicBezTo>
                <a:cubicBezTo>
                  <a:pt x="989994" y="1387823"/>
                  <a:pt x="968829" y="1386475"/>
                  <a:pt x="954741" y="1388040"/>
                </a:cubicBezTo>
                <a:cubicBezTo>
                  <a:pt x="887769" y="1395481"/>
                  <a:pt x="820296" y="1397411"/>
                  <a:pt x="753035" y="1401487"/>
                </a:cubicBezTo>
                <a:cubicBezTo>
                  <a:pt x="185934" y="1435857"/>
                  <a:pt x="806572" y="1395228"/>
                  <a:pt x="309282" y="1428381"/>
                </a:cubicBezTo>
                <a:cubicBezTo>
                  <a:pt x="228600" y="1423899"/>
                  <a:pt x="135556" y="1458084"/>
                  <a:pt x="67235" y="1414934"/>
                </a:cubicBezTo>
                <a:cubicBezTo>
                  <a:pt x="25375" y="1388496"/>
                  <a:pt x="59929" y="1316143"/>
                  <a:pt x="53788" y="1267016"/>
                </a:cubicBezTo>
                <a:cubicBezTo>
                  <a:pt x="50953" y="1244337"/>
                  <a:pt x="43816" y="1222371"/>
                  <a:pt x="40341" y="1199781"/>
                </a:cubicBezTo>
                <a:cubicBezTo>
                  <a:pt x="34846" y="1164063"/>
                  <a:pt x="31376" y="1128064"/>
                  <a:pt x="26894" y="1092205"/>
                </a:cubicBezTo>
                <a:cubicBezTo>
                  <a:pt x="56233" y="1004187"/>
                  <a:pt x="15484" y="1090574"/>
                  <a:pt x="80682" y="1038416"/>
                </a:cubicBezTo>
                <a:cubicBezTo>
                  <a:pt x="93302" y="1028320"/>
                  <a:pt x="95161" y="1008421"/>
                  <a:pt x="107576" y="998075"/>
                </a:cubicBezTo>
                <a:cubicBezTo>
                  <a:pt x="122975" y="985242"/>
                  <a:pt x="145052" y="982832"/>
                  <a:pt x="161364" y="971181"/>
                </a:cubicBezTo>
                <a:cubicBezTo>
                  <a:pt x="176839" y="960128"/>
                  <a:pt x="186231" y="941893"/>
                  <a:pt x="201706" y="930840"/>
                </a:cubicBezTo>
                <a:cubicBezTo>
                  <a:pt x="325598" y="842347"/>
                  <a:pt x="190950" y="968490"/>
                  <a:pt x="295835" y="863605"/>
                </a:cubicBezTo>
                <a:cubicBezTo>
                  <a:pt x="178694" y="844080"/>
                  <a:pt x="241603" y="856769"/>
                  <a:pt x="107576" y="823263"/>
                </a:cubicBezTo>
                <a:lnTo>
                  <a:pt x="53788" y="809816"/>
                </a:lnTo>
                <a:cubicBezTo>
                  <a:pt x="5961" y="666336"/>
                  <a:pt x="53680" y="821806"/>
                  <a:pt x="26894" y="460193"/>
                </a:cubicBezTo>
                <a:cubicBezTo>
                  <a:pt x="25529" y="441762"/>
                  <a:pt x="17929" y="424334"/>
                  <a:pt x="13447" y="406405"/>
                </a:cubicBezTo>
                <a:cubicBezTo>
                  <a:pt x="8965" y="316758"/>
                  <a:pt x="0" y="227222"/>
                  <a:pt x="0" y="137463"/>
                </a:cubicBezTo>
                <a:cubicBezTo>
                  <a:pt x="0" y="123289"/>
                  <a:pt x="1653" y="104985"/>
                  <a:pt x="13447" y="97122"/>
                </a:cubicBezTo>
                <a:cubicBezTo>
                  <a:pt x="32464" y="84444"/>
                  <a:pt x="58509" y="89218"/>
                  <a:pt x="80682" y="83675"/>
                </a:cubicBezTo>
                <a:cubicBezTo>
                  <a:pt x="94433" y="80237"/>
                  <a:pt x="147917" y="50057"/>
                  <a:pt x="161364" y="43334"/>
                </a:cubicBezTo>
                <a:close/>
              </a:path>
            </a:pathLst>
          </a:cu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501A9790-53F9-8D85-3B0F-C2C0ECB87AC4}"/>
              </a:ext>
            </a:extLst>
          </p:cNvPr>
          <p:cNvSpPr/>
          <p:nvPr/>
        </p:nvSpPr>
        <p:spPr>
          <a:xfrm>
            <a:off x="11372723" y="5530159"/>
            <a:ext cx="435091" cy="339597"/>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F6386C37-EBE2-6690-D525-B70B4766D997}"/>
              </a:ext>
            </a:extLst>
          </p:cNvPr>
          <p:cNvSpPr/>
          <p:nvPr/>
        </p:nvSpPr>
        <p:spPr>
          <a:xfrm>
            <a:off x="6809835" y="1492624"/>
            <a:ext cx="868435" cy="887800"/>
          </a:xfrm>
          <a:custGeom>
            <a:avLst/>
            <a:gdLst>
              <a:gd name="connsiteX0" fmla="*/ 612982 w 908818"/>
              <a:gd name="connsiteY0" fmla="*/ 1104 h 1144399"/>
              <a:gd name="connsiteX1" fmla="*/ 612982 w 908818"/>
              <a:gd name="connsiteY1" fmla="*/ 1104 h 1144399"/>
              <a:gd name="connsiteX2" fmla="*/ 142335 w 908818"/>
              <a:gd name="connsiteY2" fmla="*/ 14551 h 1144399"/>
              <a:gd name="connsiteX3" fmla="*/ 34759 w 908818"/>
              <a:gd name="connsiteY3" fmla="*/ 41446 h 1144399"/>
              <a:gd name="connsiteX4" fmla="*/ 21312 w 908818"/>
              <a:gd name="connsiteY4" fmla="*/ 81787 h 1144399"/>
              <a:gd name="connsiteX5" fmla="*/ 48206 w 908818"/>
              <a:gd name="connsiteY5" fmla="*/ 135575 h 1144399"/>
              <a:gd name="connsiteX6" fmla="*/ 75100 w 908818"/>
              <a:gd name="connsiteY6" fmla="*/ 229704 h 1144399"/>
              <a:gd name="connsiteX7" fmla="*/ 249912 w 908818"/>
              <a:gd name="connsiteY7" fmla="*/ 1130657 h 1144399"/>
              <a:gd name="connsiteX8" fmla="*/ 344041 w 908818"/>
              <a:gd name="connsiteY8" fmla="*/ 1117210 h 1144399"/>
              <a:gd name="connsiteX9" fmla="*/ 465065 w 908818"/>
              <a:gd name="connsiteY9" fmla="*/ 1090316 h 1144399"/>
              <a:gd name="connsiteX10" fmla="*/ 895371 w 908818"/>
              <a:gd name="connsiteY10" fmla="*/ 1049975 h 1144399"/>
              <a:gd name="connsiteX11" fmla="*/ 908818 w 908818"/>
              <a:gd name="connsiteY11" fmla="*/ 1009634 h 1144399"/>
              <a:gd name="connsiteX12" fmla="*/ 881923 w 908818"/>
              <a:gd name="connsiteY12" fmla="*/ 848269 h 1144399"/>
              <a:gd name="connsiteX13" fmla="*/ 841582 w 908818"/>
              <a:gd name="connsiteY13" fmla="*/ 660010 h 1144399"/>
              <a:gd name="connsiteX14" fmla="*/ 828135 w 908818"/>
              <a:gd name="connsiteY14" fmla="*/ 619669 h 1144399"/>
              <a:gd name="connsiteX15" fmla="*/ 801241 w 908818"/>
              <a:gd name="connsiteY15" fmla="*/ 512093 h 1144399"/>
              <a:gd name="connsiteX16" fmla="*/ 747453 w 908818"/>
              <a:gd name="connsiteY16" fmla="*/ 538987 h 1144399"/>
              <a:gd name="connsiteX17" fmla="*/ 707112 w 908818"/>
              <a:gd name="connsiteY17" fmla="*/ 552434 h 1144399"/>
              <a:gd name="connsiteX18" fmla="*/ 626429 w 908818"/>
              <a:gd name="connsiteY18" fmla="*/ 606222 h 1144399"/>
              <a:gd name="connsiteX19" fmla="*/ 478512 w 908818"/>
              <a:gd name="connsiteY19" fmla="*/ 552434 h 1144399"/>
              <a:gd name="connsiteX20" fmla="*/ 465065 w 908818"/>
              <a:gd name="connsiteY20" fmla="*/ 485199 h 1144399"/>
              <a:gd name="connsiteX21" fmla="*/ 518853 w 908818"/>
              <a:gd name="connsiteY21" fmla="*/ 296940 h 1144399"/>
              <a:gd name="connsiteX22" fmla="*/ 559194 w 908818"/>
              <a:gd name="connsiteY22" fmla="*/ 270046 h 1144399"/>
              <a:gd name="connsiteX23" fmla="*/ 707112 w 908818"/>
              <a:gd name="connsiteY23" fmla="*/ 283493 h 1144399"/>
              <a:gd name="connsiteX24" fmla="*/ 734006 w 908818"/>
              <a:gd name="connsiteY24" fmla="*/ 243151 h 1144399"/>
              <a:gd name="connsiteX25" fmla="*/ 707112 w 908818"/>
              <a:gd name="connsiteY25" fmla="*/ 189363 h 1144399"/>
              <a:gd name="connsiteX26" fmla="*/ 693665 w 908818"/>
              <a:gd name="connsiteY26" fmla="*/ 149022 h 1144399"/>
              <a:gd name="connsiteX27" fmla="*/ 653323 w 908818"/>
              <a:gd name="connsiteY27" fmla="*/ 1104 h 1144399"/>
              <a:gd name="connsiteX28" fmla="*/ 612982 w 908818"/>
              <a:gd name="connsiteY28" fmla="*/ 1104 h 1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818" h="1144399">
                <a:moveTo>
                  <a:pt x="612982" y="1104"/>
                </a:moveTo>
                <a:lnTo>
                  <a:pt x="612982" y="1104"/>
                </a:lnTo>
                <a:cubicBezTo>
                  <a:pt x="456100" y="5586"/>
                  <a:pt x="298901" y="3628"/>
                  <a:pt x="142335" y="14551"/>
                </a:cubicBezTo>
                <a:cubicBezTo>
                  <a:pt x="105462" y="17124"/>
                  <a:pt x="34759" y="41446"/>
                  <a:pt x="34759" y="41446"/>
                </a:cubicBezTo>
                <a:cubicBezTo>
                  <a:pt x="30277" y="54893"/>
                  <a:pt x="19307" y="67755"/>
                  <a:pt x="21312" y="81787"/>
                </a:cubicBezTo>
                <a:cubicBezTo>
                  <a:pt x="24147" y="101631"/>
                  <a:pt x="40310" y="117150"/>
                  <a:pt x="48206" y="135575"/>
                </a:cubicBezTo>
                <a:cubicBezTo>
                  <a:pt x="59781" y="162583"/>
                  <a:pt x="68276" y="202409"/>
                  <a:pt x="75100" y="229704"/>
                </a:cubicBezTo>
                <a:cubicBezTo>
                  <a:pt x="101802" y="1137584"/>
                  <a:pt x="-201418" y="1180805"/>
                  <a:pt x="249912" y="1130657"/>
                </a:cubicBezTo>
                <a:cubicBezTo>
                  <a:pt x="281413" y="1127157"/>
                  <a:pt x="312665" y="1121692"/>
                  <a:pt x="344041" y="1117210"/>
                </a:cubicBezTo>
                <a:cubicBezTo>
                  <a:pt x="406733" y="1096313"/>
                  <a:pt x="377162" y="1103840"/>
                  <a:pt x="465065" y="1090316"/>
                </a:cubicBezTo>
                <a:cubicBezTo>
                  <a:pt x="639916" y="1063416"/>
                  <a:pt x="636012" y="1070724"/>
                  <a:pt x="895371" y="1049975"/>
                </a:cubicBezTo>
                <a:cubicBezTo>
                  <a:pt x="899853" y="1036528"/>
                  <a:pt x="908818" y="1023808"/>
                  <a:pt x="908818" y="1009634"/>
                </a:cubicBezTo>
                <a:cubicBezTo>
                  <a:pt x="908818" y="839209"/>
                  <a:pt x="902965" y="939448"/>
                  <a:pt x="881923" y="848269"/>
                </a:cubicBezTo>
                <a:cubicBezTo>
                  <a:pt x="863398" y="767997"/>
                  <a:pt x="861266" y="728905"/>
                  <a:pt x="841582" y="660010"/>
                </a:cubicBezTo>
                <a:cubicBezTo>
                  <a:pt x="837688" y="646381"/>
                  <a:pt x="831865" y="633344"/>
                  <a:pt x="828135" y="619669"/>
                </a:cubicBezTo>
                <a:cubicBezTo>
                  <a:pt x="818410" y="584009"/>
                  <a:pt x="801241" y="512093"/>
                  <a:pt x="801241" y="512093"/>
                </a:cubicBezTo>
                <a:cubicBezTo>
                  <a:pt x="783312" y="521058"/>
                  <a:pt x="765878" y="531091"/>
                  <a:pt x="747453" y="538987"/>
                </a:cubicBezTo>
                <a:cubicBezTo>
                  <a:pt x="734425" y="544571"/>
                  <a:pt x="719503" y="545550"/>
                  <a:pt x="707112" y="552434"/>
                </a:cubicBezTo>
                <a:cubicBezTo>
                  <a:pt x="678857" y="568131"/>
                  <a:pt x="626429" y="606222"/>
                  <a:pt x="626429" y="606222"/>
                </a:cubicBezTo>
                <a:cubicBezTo>
                  <a:pt x="566766" y="598764"/>
                  <a:pt x="509263" y="613935"/>
                  <a:pt x="478512" y="552434"/>
                </a:cubicBezTo>
                <a:cubicBezTo>
                  <a:pt x="468291" y="531991"/>
                  <a:pt x="469547" y="507611"/>
                  <a:pt x="465065" y="485199"/>
                </a:cubicBezTo>
                <a:cubicBezTo>
                  <a:pt x="473165" y="444698"/>
                  <a:pt x="481482" y="341785"/>
                  <a:pt x="518853" y="296940"/>
                </a:cubicBezTo>
                <a:cubicBezTo>
                  <a:pt x="529199" y="284525"/>
                  <a:pt x="545747" y="279011"/>
                  <a:pt x="559194" y="270046"/>
                </a:cubicBezTo>
                <a:cubicBezTo>
                  <a:pt x="608500" y="274528"/>
                  <a:pt x="658178" y="291021"/>
                  <a:pt x="707112" y="283493"/>
                </a:cubicBezTo>
                <a:cubicBezTo>
                  <a:pt x="723086" y="281035"/>
                  <a:pt x="734006" y="259313"/>
                  <a:pt x="734006" y="243151"/>
                </a:cubicBezTo>
                <a:cubicBezTo>
                  <a:pt x="734006" y="223105"/>
                  <a:pt x="715008" y="207788"/>
                  <a:pt x="707112" y="189363"/>
                </a:cubicBezTo>
                <a:cubicBezTo>
                  <a:pt x="701528" y="176335"/>
                  <a:pt x="698147" y="162469"/>
                  <a:pt x="693665" y="149022"/>
                </a:cubicBezTo>
                <a:cubicBezTo>
                  <a:pt x="685937" y="79472"/>
                  <a:pt x="706695" y="36686"/>
                  <a:pt x="653323" y="1104"/>
                </a:cubicBezTo>
                <a:cubicBezTo>
                  <a:pt x="649593" y="-1382"/>
                  <a:pt x="619705" y="1104"/>
                  <a:pt x="612982" y="1104"/>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Freeform: Shape 14">
            <a:extLst>
              <a:ext uri="{FF2B5EF4-FFF2-40B4-BE49-F238E27FC236}">
                <a16:creationId xmlns:a16="http://schemas.microsoft.com/office/drawing/2014/main" id="{A746A346-86E8-9BDC-E69C-66C36A1F1D6B}"/>
              </a:ext>
            </a:extLst>
          </p:cNvPr>
          <p:cNvSpPr/>
          <p:nvPr/>
        </p:nvSpPr>
        <p:spPr>
          <a:xfrm rot="10800000">
            <a:off x="6822825" y="2335392"/>
            <a:ext cx="868435" cy="887800"/>
          </a:xfrm>
          <a:custGeom>
            <a:avLst/>
            <a:gdLst>
              <a:gd name="connsiteX0" fmla="*/ 612982 w 908818"/>
              <a:gd name="connsiteY0" fmla="*/ 1104 h 1144399"/>
              <a:gd name="connsiteX1" fmla="*/ 612982 w 908818"/>
              <a:gd name="connsiteY1" fmla="*/ 1104 h 1144399"/>
              <a:gd name="connsiteX2" fmla="*/ 142335 w 908818"/>
              <a:gd name="connsiteY2" fmla="*/ 14551 h 1144399"/>
              <a:gd name="connsiteX3" fmla="*/ 34759 w 908818"/>
              <a:gd name="connsiteY3" fmla="*/ 41446 h 1144399"/>
              <a:gd name="connsiteX4" fmla="*/ 21312 w 908818"/>
              <a:gd name="connsiteY4" fmla="*/ 81787 h 1144399"/>
              <a:gd name="connsiteX5" fmla="*/ 48206 w 908818"/>
              <a:gd name="connsiteY5" fmla="*/ 135575 h 1144399"/>
              <a:gd name="connsiteX6" fmla="*/ 75100 w 908818"/>
              <a:gd name="connsiteY6" fmla="*/ 229704 h 1144399"/>
              <a:gd name="connsiteX7" fmla="*/ 249912 w 908818"/>
              <a:gd name="connsiteY7" fmla="*/ 1130657 h 1144399"/>
              <a:gd name="connsiteX8" fmla="*/ 344041 w 908818"/>
              <a:gd name="connsiteY8" fmla="*/ 1117210 h 1144399"/>
              <a:gd name="connsiteX9" fmla="*/ 465065 w 908818"/>
              <a:gd name="connsiteY9" fmla="*/ 1090316 h 1144399"/>
              <a:gd name="connsiteX10" fmla="*/ 895371 w 908818"/>
              <a:gd name="connsiteY10" fmla="*/ 1049975 h 1144399"/>
              <a:gd name="connsiteX11" fmla="*/ 908818 w 908818"/>
              <a:gd name="connsiteY11" fmla="*/ 1009634 h 1144399"/>
              <a:gd name="connsiteX12" fmla="*/ 881923 w 908818"/>
              <a:gd name="connsiteY12" fmla="*/ 848269 h 1144399"/>
              <a:gd name="connsiteX13" fmla="*/ 841582 w 908818"/>
              <a:gd name="connsiteY13" fmla="*/ 660010 h 1144399"/>
              <a:gd name="connsiteX14" fmla="*/ 828135 w 908818"/>
              <a:gd name="connsiteY14" fmla="*/ 619669 h 1144399"/>
              <a:gd name="connsiteX15" fmla="*/ 801241 w 908818"/>
              <a:gd name="connsiteY15" fmla="*/ 512093 h 1144399"/>
              <a:gd name="connsiteX16" fmla="*/ 747453 w 908818"/>
              <a:gd name="connsiteY16" fmla="*/ 538987 h 1144399"/>
              <a:gd name="connsiteX17" fmla="*/ 707112 w 908818"/>
              <a:gd name="connsiteY17" fmla="*/ 552434 h 1144399"/>
              <a:gd name="connsiteX18" fmla="*/ 626429 w 908818"/>
              <a:gd name="connsiteY18" fmla="*/ 606222 h 1144399"/>
              <a:gd name="connsiteX19" fmla="*/ 478512 w 908818"/>
              <a:gd name="connsiteY19" fmla="*/ 552434 h 1144399"/>
              <a:gd name="connsiteX20" fmla="*/ 465065 w 908818"/>
              <a:gd name="connsiteY20" fmla="*/ 485199 h 1144399"/>
              <a:gd name="connsiteX21" fmla="*/ 518853 w 908818"/>
              <a:gd name="connsiteY21" fmla="*/ 296940 h 1144399"/>
              <a:gd name="connsiteX22" fmla="*/ 559194 w 908818"/>
              <a:gd name="connsiteY22" fmla="*/ 270046 h 1144399"/>
              <a:gd name="connsiteX23" fmla="*/ 707112 w 908818"/>
              <a:gd name="connsiteY23" fmla="*/ 283493 h 1144399"/>
              <a:gd name="connsiteX24" fmla="*/ 734006 w 908818"/>
              <a:gd name="connsiteY24" fmla="*/ 243151 h 1144399"/>
              <a:gd name="connsiteX25" fmla="*/ 707112 w 908818"/>
              <a:gd name="connsiteY25" fmla="*/ 189363 h 1144399"/>
              <a:gd name="connsiteX26" fmla="*/ 693665 w 908818"/>
              <a:gd name="connsiteY26" fmla="*/ 149022 h 1144399"/>
              <a:gd name="connsiteX27" fmla="*/ 653323 w 908818"/>
              <a:gd name="connsiteY27" fmla="*/ 1104 h 1144399"/>
              <a:gd name="connsiteX28" fmla="*/ 612982 w 908818"/>
              <a:gd name="connsiteY28" fmla="*/ 1104 h 11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8818" h="1144399">
                <a:moveTo>
                  <a:pt x="612982" y="1104"/>
                </a:moveTo>
                <a:lnTo>
                  <a:pt x="612982" y="1104"/>
                </a:lnTo>
                <a:cubicBezTo>
                  <a:pt x="456100" y="5586"/>
                  <a:pt x="298901" y="3628"/>
                  <a:pt x="142335" y="14551"/>
                </a:cubicBezTo>
                <a:cubicBezTo>
                  <a:pt x="105462" y="17124"/>
                  <a:pt x="34759" y="41446"/>
                  <a:pt x="34759" y="41446"/>
                </a:cubicBezTo>
                <a:cubicBezTo>
                  <a:pt x="30277" y="54893"/>
                  <a:pt x="19307" y="67755"/>
                  <a:pt x="21312" y="81787"/>
                </a:cubicBezTo>
                <a:cubicBezTo>
                  <a:pt x="24147" y="101631"/>
                  <a:pt x="40310" y="117150"/>
                  <a:pt x="48206" y="135575"/>
                </a:cubicBezTo>
                <a:cubicBezTo>
                  <a:pt x="59781" y="162583"/>
                  <a:pt x="68276" y="202409"/>
                  <a:pt x="75100" y="229704"/>
                </a:cubicBezTo>
                <a:cubicBezTo>
                  <a:pt x="101802" y="1137584"/>
                  <a:pt x="-201418" y="1180805"/>
                  <a:pt x="249912" y="1130657"/>
                </a:cubicBezTo>
                <a:cubicBezTo>
                  <a:pt x="281413" y="1127157"/>
                  <a:pt x="312665" y="1121692"/>
                  <a:pt x="344041" y="1117210"/>
                </a:cubicBezTo>
                <a:cubicBezTo>
                  <a:pt x="406733" y="1096313"/>
                  <a:pt x="377162" y="1103840"/>
                  <a:pt x="465065" y="1090316"/>
                </a:cubicBezTo>
                <a:cubicBezTo>
                  <a:pt x="639916" y="1063416"/>
                  <a:pt x="636012" y="1070724"/>
                  <a:pt x="895371" y="1049975"/>
                </a:cubicBezTo>
                <a:cubicBezTo>
                  <a:pt x="899853" y="1036528"/>
                  <a:pt x="908818" y="1023808"/>
                  <a:pt x="908818" y="1009634"/>
                </a:cubicBezTo>
                <a:cubicBezTo>
                  <a:pt x="908818" y="839209"/>
                  <a:pt x="902965" y="939448"/>
                  <a:pt x="881923" y="848269"/>
                </a:cubicBezTo>
                <a:cubicBezTo>
                  <a:pt x="863398" y="767997"/>
                  <a:pt x="861266" y="728905"/>
                  <a:pt x="841582" y="660010"/>
                </a:cubicBezTo>
                <a:cubicBezTo>
                  <a:pt x="837688" y="646381"/>
                  <a:pt x="831865" y="633344"/>
                  <a:pt x="828135" y="619669"/>
                </a:cubicBezTo>
                <a:cubicBezTo>
                  <a:pt x="818410" y="584009"/>
                  <a:pt x="801241" y="512093"/>
                  <a:pt x="801241" y="512093"/>
                </a:cubicBezTo>
                <a:cubicBezTo>
                  <a:pt x="783312" y="521058"/>
                  <a:pt x="765878" y="531091"/>
                  <a:pt x="747453" y="538987"/>
                </a:cubicBezTo>
                <a:cubicBezTo>
                  <a:pt x="734425" y="544571"/>
                  <a:pt x="719503" y="545550"/>
                  <a:pt x="707112" y="552434"/>
                </a:cubicBezTo>
                <a:cubicBezTo>
                  <a:pt x="678857" y="568131"/>
                  <a:pt x="626429" y="606222"/>
                  <a:pt x="626429" y="606222"/>
                </a:cubicBezTo>
                <a:cubicBezTo>
                  <a:pt x="566766" y="598764"/>
                  <a:pt x="509263" y="613935"/>
                  <a:pt x="478512" y="552434"/>
                </a:cubicBezTo>
                <a:cubicBezTo>
                  <a:pt x="468291" y="531991"/>
                  <a:pt x="469547" y="507611"/>
                  <a:pt x="465065" y="485199"/>
                </a:cubicBezTo>
                <a:cubicBezTo>
                  <a:pt x="473165" y="444698"/>
                  <a:pt x="481482" y="341785"/>
                  <a:pt x="518853" y="296940"/>
                </a:cubicBezTo>
                <a:cubicBezTo>
                  <a:pt x="529199" y="284525"/>
                  <a:pt x="545747" y="279011"/>
                  <a:pt x="559194" y="270046"/>
                </a:cubicBezTo>
                <a:cubicBezTo>
                  <a:pt x="608500" y="274528"/>
                  <a:pt x="658178" y="291021"/>
                  <a:pt x="707112" y="283493"/>
                </a:cubicBezTo>
                <a:cubicBezTo>
                  <a:pt x="723086" y="281035"/>
                  <a:pt x="734006" y="259313"/>
                  <a:pt x="734006" y="243151"/>
                </a:cubicBezTo>
                <a:cubicBezTo>
                  <a:pt x="734006" y="223105"/>
                  <a:pt x="715008" y="207788"/>
                  <a:pt x="707112" y="189363"/>
                </a:cubicBezTo>
                <a:cubicBezTo>
                  <a:pt x="701528" y="176335"/>
                  <a:pt x="698147" y="162469"/>
                  <a:pt x="693665" y="149022"/>
                </a:cubicBezTo>
                <a:cubicBezTo>
                  <a:pt x="685937" y="79472"/>
                  <a:pt x="706695" y="36686"/>
                  <a:pt x="653323" y="1104"/>
                </a:cubicBezTo>
                <a:cubicBezTo>
                  <a:pt x="649593" y="-1382"/>
                  <a:pt x="619705" y="1104"/>
                  <a:pt x="612982" y="1104"/>
                </a:cubicBezTo>
                <a:close/>
              </a:path>
            </a:pathLst>
          </a:cu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2821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C1E3D2D-04B2-451F-8229-67D2FB8168F2}"/>
              </a:ext>
            </a:extLst>
          </p:cNvPr>
          <p:cNvPicPr/>
          <p:nvPr/>
        </p:nvPicPr>
        <p:blipFill>
          <a:blip r:embed="rId2">
            <a:extLst>
              <a:ext uri="{28A0092B-C50C-407E-A947-70E740481C1C}">
                <a14:useLocalDpi xmlns:a14="http://schemas.microsoft.com/office/drawing/2010/main" val="0"/>
              </a:ext>
            </a:extLst>
          </a:blip>
          <a:stretch>
            <a:fillRect/>
          </a:stretch>
        </p:blipFill>
        <p:spPr>
          <a:xfrm>
            <a:off x="198784" y="1291318"/>
            <a:ext cx="11767930" cy="5456932"/>
          </a:xfrm>
          <a:prstGeom prst="rect">
            <a:avLst/>
          </a:prstGeom>
        </p:spPr>
      </p:pic>
    </p:spTree>
    <p:extLst>
      <p:ext uri="{BB962C8B-B14F-4D97-AF65-F5344CB8AC3E}">
        <p14:creationId xmlns:p14="http://schemas.microsoft.com/office/powerpoint/2010/main" val="210972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897D-54DF-4939-817B-4E2065BD3DB9}"/>
              </a:ext>
            </a:extLst>
          </p:cNvPr>
          <p:cNvPicPr>
            <a:picLocks noChangeAspect="1"/>
          </p:cNvPicPr>
          <p:nvPr/>
        </p:nvPicPr>
        <p:blipFill>
          <a:blip r:embed="rId2"/>
          <a:stretch>
            <a:fillRect/>
          </a:stretch>
        </p:blipFill>
        <p:spPr>
          <a:xfrm>
            <a:off x="1325217" y="796993"/>
            <a:ext cx="8004313" cy="5572814"/>
          </a:xfrm>
          <a:prstGeom prst="rect">
            <a:avLst/>
          </a:prstGeom>
        </p:spPr>
      </p:pic>
    </p:spTree>
    <p:extLst>
      <p:ext uri="{BB962C8B-B14F-4D97-AF65-F5344CB8AC3E}">
        <p14:creationId xmlns:p14="http://schemas.microsoft.com/office/powerpoint/2010/main" val="379806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944214E-F831-446E-B389-92574C0AC64A}"/>
              </a:ext>
            </a:extLst>
          </p:cNvPr>
          <p:cNvPicPr/>
          <p:nvPr/>
        </p:nvPicPr>
        <p:blipFill>
          <a:blip r:embed="rId2">
            <a:extLst>
              <a:ext uri="{28A0092B-C50C-407E-A947-70E740481C1C}">
                <a14:useLocalDpi xmlns:a14="http://schemas.microsoft.com/office/drawing/2010/main" val="0"/>
              </a:ext>
            </a:extLst>
          </a:blip>
          <a:stretch>
            <a:fillRect/>
          </a:stretch>
        </p:blipFill>
        <p:spPr>
          <a:xfrm>
            <a:off x="6400800" y="1222450"/>
            <a:ext cx="4876799" cy="5073575"/>
          </a:xfrm>
          <a:prstGeom prst="rect">
            <a:avLst/>
          </a:prstGeom>
        </p:spPr>
      </p:pic>
      <p:sp>
        <p:nvSpPr>
          <p:cNvPr id="8" name="Rectangle: Rounded Corners 7">
            <a:extLst>
              <a:ext uri="{FF2B5EF4-FFF2-40B4-BE49-F238E27FC236}">
                <a16:creationId xmlns:a16="http://schemas.microsoft.com/office/drawing/2014/main" id="{E0869C68-DF6C-4B48-9913-45E5810BB916}"/>
              </a:ext>
            </a:extLst>
          </p:cNvPr>
          <p:cNvSpPr/>
          <p:nvPr/>
        </p:nvSpPr>
        <p:spPr>
          <a:xfrm>
            <a:off x="357809" y="1222450"/>
            <a:ext cx="5433392" cy="1192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 site actif</a:t>
            </a:r>
          </a:p>
          <a:p>
            <a:r>
              <a:rPr lang="fr-FR" sz="2000" dirty="0">
                <a:latin typeface="Times New Roman" panose="02020603050405020304" pitchFamily="18" charset="0"/>
                <a:cs typeface="Times New Roman" panose="02020603050405020304" pitchFamily="18" charset="0"/>
              </a:rPr>
              <a:t>Région tridimensionnelle qui se lie au substrat, elle est  de caractère non polaire </a:t>
            </a:r>
            <a:endParaRPr lang="en-GB" sz="20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530E290-AE64-4C0F-9984-0EA94E83C67C}"/>
              </a:ext>
            </a:extLst>
          </p:cNvPr>
          <p:cNvSpPr/>
          <p:nvPr/>
        </p:nvSpPr>
        <p:spPr>
          <a:xfrm>
            <a:off x="357809" y="2717315"/>
            <a:ext cx="5433392" cy="3441455"/>
          </a:xfrm>
          <a:prstGeom prst="roundRect">
            <a:avLst>
              <a:gd name="adj" fmla="val 8783"/>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le site de reconnaissance </a:t>
            </a:r>
          </a:p>
          <a:p>
            <a:r>
              <a:rPr lang="fr-FR" sz="2000" dirty="0">
                <a:latin typeface="Times New Roman" panose="02020603050405020304" pitchFamily="18" charset="0"/>
                <a:cs typeface="Times New Roman" panose="02020603050405020304" pitchFamily="18" charset="0"/>
              </a:rPr>
              <a:t>Associé avec l’orientation du substrat, et donc, avec la spécificité de l’enzyme</a:t>
            </a:r>
          </a:p>
          <a:p>
            <a:r>
              <a:rPr lang="fr-FR" sz="2000" b="1" dirty="0">
                <a:latin typeface="Times New Roman" panose="02020603050405020304" pitchFamily="18" charset="0"/>
                <a:cs typeface="Times New Roman" panose="02020603050405020304" pitchFamily="18" charset="0"/>
              </a:rPr>
              <a:t>le site catalytique </a:t>
            </a:r>
          </a:p>
          <a:p>
            <a:r>
              <a:rPr lang="fr-FR" sz="2000" dirty="0">
                <a:latin typeface="Times New Roman" panose="02020603050405020304" pitchFamily="18" charset="0"/>
                <a:cs typeface="Times New Roman" panose="02020603050405020304" pitchFamily="18" charset="0"/>
              </a:rPr>
              <a:t>Directement impliqués dans la formation et rupture des liens chimiques.  la majorité des cas, possède des chaînes latérales ioniques ou réactives (ex. </a:t>
            </a:r>
            <a:r>
              <a:rPr lang="fr-FR" sz="2000" dirty="0" err="1">
                <a:latin typeface="Times New Roman" panose="02020603050405020304" pitchFamily="18" charset="0"/>
                <a:cs typeface="Times New Roman" panose="02020603050405020304" pitchFamily="18" charset="0"/>
              </a:rPr>
              <a:t>His</a:t>
            </a:r>
            <a:r>
              <a:rPr lang="fr-FR" sz="2000" dirty="0">
                <a:latin typeface="Times New Roman" panose="02020603050405020304" pitchFamily="18" charset="0"/>
                <a:cs typeface="Times New Roman" panose="02020603050405020304" pitchFamily="18" charset="0"/>
              </a:rPr>
              <a:t>, Lys, Cys, </a:t>
            </a:r>
            <a:r>
              <a:rPr lang="fr-FR" sz="2000" dirty="0" err="1">
                <a:latin typeface="Times New Roman" panose="02020603050405020304" pitchFamily="18" charset="0"/>
                <a:cs typeface="Times New Roman" panose="02020603050405020304" pitchFamily="18" charset="0"/>
              </a:rPr>
              <a:t>Ser</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Asp</a:t>
            </a:r>
            <a:r>
              <a:rPr lang="fr-FR" sz="2000" dirty="0">
                <a:latin typeface="Times New Roman" panose="02020603050405020304" pitchFamily="18" charset="0"/>
                <a:cs typeface="Times New Roman" panose="02020603050405020304" pitchFamily="18" charset="0"/>
              </a:rPr>
              <a:t>, Glu).</a:t>
            </a:r>
            <a:endParaRPr lang="en-GB" sz="2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802DFEB2-73D9-4048-9DAE-A11801CDF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844" y="1413042"/>
            <a:ext cx="4937260" cy="474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102690" y="699230"/>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Structure des enzymes</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57FF506-DA8D-44BC-855A-3B98F22A84D2}"/>
              </a:ext>
            </a:extLst>
          </p:cNvPr>
          <p:cNvPicPr/>
          <p:nvPr/>
        </p:nvPicPr>
        <p:blipFill>
          <a:blip r:embed="rId2"/>
          <a:stretch>
            <a:fillRect/>
          </a:stretch>
        </p:blipFill>
        <p:spPr>
          <a:xfrm>
            <a:off x="437322" y="1405986"/>
            <a:ext cx="11471007" cy="5021318"/>
          </a:xfrm>
          <a:prstGeom prst="rect">
            <a:avLst/>
          </a:prstGeom>
        </p:spPr>
      </p:pic>
    </p:spTree>
    <p:extLst>
      <p:ext uri="{BB962C8B-B14F-4D97-AF65-F5344CB8AC3E}">
        <p14:creationId xmlns:p14="http://schemas.microsoft.com/office/powerpoint/2010/main" val="17876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3991191" y="701837"/>
            <a:ext cx="3986617"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Définitions et généralités </a:t>
            </a:r>
            <a:endParaRPr lang="en-GB" sz="28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0A5605C-6A65-495E-8CAC-E8EA9CA39D20}"/>
              </a:ext>
            </a:extLst>
          </p:cNvPr>
          <p:cNvSpPr/>
          <p:nvPr/>
        </p:nvSpPr>
        <p:spPr>
          <a:xfrm>
            <a:off x="123868" y="1842053"/>
            <a:ext cx="5340628" cy="3366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Le </a:t>
            </a:r>
            <a:r>
              <a:rPr lang="en-GB" sz="2000" dirty="0" err="1">
                <a:latin typeface="Times New Roman" panose="02020603050405020304" pitchFamily="18" charset="0"/>
                <a:cs typeface="Times New Roman" panose="02020603050405020304" pitchFamily="18" charset="0"/>
              </a:rPr>
              <a:t>substr</a:t>
            </a:r>
            <a:r>
              <a:rPr lang="fr-FR" sz="2000" dirty="0">
                <a:latin typeface="Times New Roman" panose="02020603050405020304" pitchFamily="18" charset="0"/>
                <a:cs typeface="Times New Roman" panose="02020603050405020304" pitchFamily="18" charset="0"/>
              </a:rPr>
              <a:t>at réagit </a:t>
            </a:r>
            <a:r>
              <a:rPr lang="fr-FR" sz="2000" dirty="0" err="1">
                <a:latin typeface="Times New Roman" panose="02020603050405020304" pitchFamily="18" charset="0"/>
                <a:cs typeface="Times New Roman" panose="02020603050405020304" pitchFamily="18" charset="0"/>
              </a:rPr>
              <a:t>seleument</a:t>
            </a:r>
            <a:r>
              <a:rPr lang="fr-FR" sz="2000" dirty="0">
                <a:latin typeface="Times New Roman" panose="02020603050405020304" pitchFamily="18" charset="0"/>
                <a:cs typeface="Times New Roman" panose="02020603050405020304" pitchFamily="18" charset="0"/>
              </a:rPr>
              <a:t> avec une </a:t>
            </a:r>
            <a:r>
              <a:rPr lang="fr-FR" sz="2000" b="1" dirty="0">
                <a:latin typeface="Times New Roman" panose="02020603050405020304" pitchFamily="18" charset="0"/>
                <a:cs typeface="Times New Roman" panose="02020603050405020304" pitchFamily="18" charset="0"/>
              </a:rPr>
              <a:t>petite partie </a:t>
            </a:r>
            <a:r>
              <a:rPr lang="fr-FR" sz="2000" dirty="0">
                <a:latin typeface="Times New Roman" panose="02020603050405020304" pitchFamily="18" charset="0"/>
                <a:cs typeface="Times New Roman" panose="02020603050405020304" pitchFamily="18" charset="0"/>
              </a:rPr>
              <a:t>spécifique de l’enzyme (Site actif),</a:t>
            </a:r>
          </a:p>
          <a:p>
            <a:pPr algn="ctr"/>
            <a:endParaRPr lang="fr-FR" sz="2800" b="1" dirty="0">
              <a:latin typeface="Times New Roman" panose="02020603050405020304" pitchFamily="18" charset="0"/>
              <a:cs typeface="Times New Roman" panose="02020603050405020304" pitchFamily="18" charset="0"/>
            </a:endParaRPr>
          </a:p>
          <a:p>
            <a:pPr algn="ctr"/>
            <a:r>
              <a:rPr lang="fr-FR" sz="2800" b="1" dirty="0">
                <a:latin typeface="Times New Roman" panose="02020603050405020304" pitchFamily="18" charset="0"/>
                <a:cs typeface="Times New Roman" panose="02020603050405020304" pitchFamily="18" charset="0"/>
              </a:rPr>
              <a:t>Quel est le rôle des autres parties de l’enzyme</a:t>
            </a:r>
            <a:r>
              <a:rPr lang="fr-FR"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F2A6820C-F07B-4E5B-B3B2-3565BEDD8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442" y="1326006"/>
            <a:ext cx="6316689" cy="4560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5EB59AA-24EB-41F5-A542-3DFB1F715A99}"/>
              </a:ext>
            </a:extLst>
          </p:cNvPr>
          <p:cNvSpPr/>
          <p:nvPr/>
        </p:nvSpPr>
        <p:spPr>
          <a:xfrm>
            <a:off x="123868" y="1842053"/>
            <a:ext cx="5340628" cy="3366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fr-FR" sz="2400" b="1" dirty="0">
                <a:latin typeface="Times New Roman" panose="02020603050405020304" pitchFamily="18" charset="0"/>
                <a:cs typeface="Times New Roman" panose="02020603050405020304" pitchFamily="18" charset="0"/>
              </a:rPr>
              <a:t>Le reste de l’enzyme stabilise le site actif et fournit l’ environnement approprié pour l'interaction du site avec la molécule de substrat</a:t>
            </a:r>
            <a:endParaRPr lang="en-GB" sz="2400" b="1"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546EC855-9463-4E08-8244-1DE19B5AD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505" y="971020"/>
            <a:ext cx="3397158" cy="414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050"/>
                                        </p:tgtEl>
                                      </p:cBhvr>
                                    </p:animEffect>
                                    <p:anim calcmode="lin" valueType="num">
                                      <p:cBhvr>
                                        <p:cTn id="14" dur="1000"/>
                                        <p:tgtEl>
                                          <p:spTgt spid="2050"/>
                                        </p:tgtEl>
                                        <p:attrNameLst>
                                          <p:attrName>ppt_x</p:attrName>
                                        </p:attrNameLst>
                                      </p:cBhvr>
                                      <p:tavLst>
                                        <p:tav tm="0">
                                          <p:val>
                                            <p:strVal val="ppt_x"/>
                                          </p:val>
                                        </p:tav>
                                        <p:tav tm="100000">
                                          <p:val>
                                            <p:strVal val="ppt_x"/>
                                          </p:val>
                                        </p:tav>
                                      </p:tavLst>
                                    </p:anim>
                                    <p:anim calcmode="lin" valueType="num">
                                      <p:cBhvr>
                                        <p:cTn id="15" dur="1000"/>
                                        <p:tgtEl>
                                          <p:spTgt spid="2050"/>
                                        </p:tgtEl>
                                        <p:attrNameLst>
                                          <p:attrName>ppt_y</p:attrName>
                                        </p:attrNameLst>
                                      </p:cBhvr>
                                      <p:tavLst>
                                        <p:tav tm="0">
                                          <p:val>
                                            <p:strVal val="ppt_y"/>
                                          </p:val>
                                        </p:tav>
                                        <p:tav tm="100000">
                                          <p:val>
                                            <p:strVal val="ppt_y+.1"/>
                                          </p:val>
                                        </p:tav>
                                      </p:tavLst>
                                    </p:anim>
                                    <p:set>
                                      <p:cBhvr>
                                        <p:cTn id="16" dur="1" fill="hold">
                                          <p:stCondLst>
                                            <p:cond delay="999"/>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D3E7D4-59CC-411B-8525-A6A267FEB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880" y="3566545"/>
            <a:ext cx="4374552" cy="2383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61E5E1-42F6-42C5-B6CF-E44B750AC8C2}"/>
              </a:ext>
            </a:extLst>
          </p:cNvPr>
          <p:cNvPicPr>
            <a:picLocks noChangeAspect="1"/>
          </p:cNvPicPr>
          <p:nvPr/>
        </p:nvPicPr>
        <p:blipFill>
          <a:blip r:embed="rId3"/>
          <a:stretch>
            <a:fillRect/>
          </a:stretch>
        </p:blipFill>
        <p:spPr>
          <a:xfrm>
            <a:off x="6953929" y="3566545"/>
            <a:ext cx="4374552" cy="2383879"/>
          </a:xfrm>
          <a:prstGeom prst="rect">
            <a:avLst/>
          </a:prstGeom>
        </p:spPr>
      </p:pic>
      <p:sp>
        <p:nvSpPr>
          <p:cNvPr id="6" name="TextBox 5">
            <a:extLst>
              <a:ext uri="{FF2B5EF4-FFF2-40B4-BE49-F238E27FC236}">
                <a16:creationId xmlns:a16="http://schemas.microsoft.com/office/drawing/2014/main" id="{4708811D-F717-4E3B-8EB5-C07B11966AAE}"/>
              </a:ext>
            </a:extLst>
          </p:cNvPr>
          <p:cNvSpPr txBox="1"/>
          <p:nvPr/>
        </p:nvSpPr>
        <p:spPr>
          <a:xfrm>
            <a:off x="883420" y="6126671"/>
            <a:ext cx="480401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Boissons</a:t>
            </a:r>
            <a:r>
              <a:rPr lang="fr-FR" dirty="0"/>
              <a:t> </a:t>
            </a:r>
            <a:r>
              <a:rPr lang="fr-FR" sz="2800" dirty="0">
                <a:latin typeface="Times New Roman" panose="02020603050405020304" pitchFamily="18" charset="0"/>
                <a:cs typeface="Times New Roman" panose="02020603050405020304" pitchFamily="18" charset="0"/>
              </a:rPr>
              <a:t>Alcoolisées + Vinaigre</a:t>
            </a:r>
            <a:endParaRPr lang="en-GB"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1AD6A7C-A582-4D34-A965-1D2B88464AAF}"/>
              </a:ext>
            </a:extLst>
          </p:cNvPr>
          <p:cNvSpPr txBox="1"/>
          <p:nvPr/>
        </p:nvSpPr>
        <p:spPr>
          <a:xfrm>
            <a:off x="8317222" y="6126671"/>
            <a:ext cx="153082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Fromage</a:t>
            </a:r>
            <a:endParaRPr lang="en-GB" sz="2800" dirty="0">
              <a:latin typeface="Times New Roman" panose="02020603050405020304" pitchFamily="18" charset="0"/>
              <a:cs typeface="Times New Roman" panose="02020603050405020304" pitchFamily="18" charset="0"/>
            </a:endParaRPr>
          </a:p>
        </p:txBody>
      </p:sp>
      <p:sp>
        <p:nvSpPr>
          <p:cNvPr id="7" name="Arrow: Bent 6">
            <a:extLst>
              <a:ext uri="{FF2B5EF4-FFF2-40B4-BE49-F238E27FC236}">
                <a16:creationId xmlns:a16="http://schemas.microsoft.com/office/drawing/2014/main" id="{1FF48FC5-D73B-4342-863A-C3B888AB3D06}"/>
              </a:ext>
            </a:extLst>
          </p:cNvPr>
          <p:cNvSpPr/>
          <p:nvPr/>
        </p:nvSpPr>
        <p:spPr>
          <a:xfrm rot="5400000">
            <a:off x="8627518" y="2489383"/>
            <a:ext cx="1385001" cy="696599"/>
          </a:xfrm>
          <a:prstGeom prst="bentArrow">
            <a:avLst>
              <a:gd name="adj1" fmla="val 2714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6DC3738D-4177-49FB-BAC8-167A4B26F716}"/>
              </a:ext>
            </a:extLst>
          </p:cNvPr>
          <p:cNvSpPr txBox="1"/>
          <p:nvPr/>
        </p:nvSpPr>
        <p:spPr>
          <a:xfrm>
            <a:off x="2759276" y="369662"/>
            <a:ext cx="6673447" cy="523220"/>
          </a:xfrm>
          <a:prstGeom prst="rect">
            <a:avLst/>
          </a:prstGeom>
          <a:noFill/>
        </p:spPr>
        <p:txBody>
          <a:bodyPr wrap="square">
            <a:spAutoFit/>
          </a:bodyPr>
          <a:lstStyle/>
          <a:p>
            <a:r>
              <a:rPr lang="fr-FR" sz="2800" b="1" dirty="0">
                <a:latin typeface="Times New Roman" panose="02020603050405020304" pitchFamily="18" charset="0"/>
                <a:cs typeface="Times New Roman" panose="02020603050405020304" pitchFamily="18" charset="0"/>
              </a:rPr>
              <a:t>Chapitre I : </a:t>
            </a:r>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4" name="TextBox 13">
            <a:extLst>
              <a:ext uri="{FF2B5EF4-FFF2-40B4-BE49-F238E27FC236}">
                <a16:creationId xmlns:a16="http://schemas.microsoft.com/office/drawing/2014/main" id="{374394D0-D15A-4A91-9DCC-9C525DD4C697}"/>
              </a:ext>
            </a:extLst>
          </p:cNvPr>
          <p:cNvSpPr txBox="1"/>
          <p:nvPr/>
        </p:nvSpPr>
        <p:spPr>
          <a:xfrm>
            <a:off x="1620127" y="1027097"/>
            <a:ext cx="9062114" cy="1384995"/>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Depuis plusieurs milliers d'années, l’homme a toujours utilisé les enzymes sans le savoir pour satisfaire ces besoins alimentaires</a:t>
            </a:r>
            <a:endParaRPr lang="en-GB" sz="2800" dirty="0">
              <a:latin typeface="Times New Roman" panose="02020603050405020304" pitchFamily="18" charset="0"/>
              <a:cs typeface="Times New Roman" panose="02020603050405020304" pitchFamily="18" charset="0"/>
            </a:endParaRPr>
          </a:p>
        </p:txBody>
      </p:sp>
      <p:sp>
        <p:nvSpPr>
          <p:cNvPr id="15" name="Arrow: Bent 14">
            <a:extLst>
              <a:ext uri="{FF2B5EF4-FFF2-40B4-BE49-F238E27FC236}">
                <a16:creationId xmlns:a16="http://schemas.microsoft.com/office/drawing/2014/main" id="{E97BBEB5-4981-493C-B570-4A87F65E2557}"/>
              </a:ext>
            </a:extLst>
          </p:cNvPr>
          <p:cNvSpPr/>
          <p:nvPr/>
        </p:nvSpPr>
        <p:spPr>
          <a:xfrm rot="5400000" flipV="1">
            <a:off x="2592930" y="2475849"/>
            <a:ext cx="1384999" cy="696600"/>
          </a:xfrm>
          <a:prstGeom prst="bentArrow">
            <a:avLst>
              <a:gd name="adj1" fmla="val 27147"/>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939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animBg="1"/>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71CB348-B048-498D-910C-C343EFBF08B3}"/>
              </a:ext>
            </a:extLst>
          </p:cNvPr>
          <p:cNvPicPr>
            <a:picLocks noChangeAspect="1"/>
          </p:cNvPicPr>
          <p:nvPr/>
        </p:nvPicPr>
        <p:blipFill>
          <a:blip r:embed="rId2"/>
          <a:stretch>
            <a:fillRect/>
          </a:stretch>
        </p:blipFill>
        <p:spPr>
          <a:xfrm>
            <a:off x="1082913" y="1745670"/>
            <a:ext cx="10344602" cy="1498641"/>
          </a:xfrm>
          <a:prstGeom prst="rect">
            <a:avLst/>
          </a:prstGeom>
        </p:spPr>
      </p:pic>
      <p:pic>
        <p:nvPicPr>
          <p:cNvPr id="6" name="Picture 5">
            <a:extLst>
              <a:ext uri="{FF2B5EF4-FFF2-40B4-BE49-F238E27FC236}">
                <a16:creationId xmlns:a16="http://schemas.microsoft.com/office/drawing/2014/main" id="{DD30568C-ABF0-4D15-8E57-2032D7511222}"/>
              </a:ext>
            </a:extLst>
          </p:cNvPr>
          <p:cNvPicPr/>
          <p:nvPr/>
        </p:nvPicPr>
        <p:blipFill>
          <a:blip r:embed="rId3"/>
          <a:stretch>
            <a:fillRect/>
          </a:stretch>
        </p:blipFill>
        <p:spPr>
          <a:xfrm>
            <a:off x="1082913" y="3767531"/>
            <a:ext cx="4306956" cy="777965"/>
          </a:xfrm>
          <a:prstGeom prst="rect">
            <a:avLst/>
          </a:prstGeom>
        </p:spPr>
      </p:pic>
      <p:pic>
        <p:nvPicPr>
          <p:cNvPr id="7" name="Picture 6">
            <a:extLst>
              <a:ext uri="{FF2B5EF4-FFF2-40B4-BE49-F238E27FC236}">
                <a16:creationId xmlns:a16="http://schemas.microsoft.com/office/drawing/2014/main" id="{86AB64B9-6E82-41EE-9BDF-B2414CAD75B6}"/>
              </a:ext>
            </a:extLst>
          </p:cNvPr>
          <p:cNvPicPr/>
          <p:nvPr/>
        </p:nvPicPr>
        <p:blipFill>
          <a:blip r:embed="rId4"/>
          <a:stretch>
            <a:fillRect/>
          </a:stretch>
        </p:blipFill>
        <p:spPr>
          <a:xfrm>
            <a:off x="1082913" y="4839887"/>
            <a:ext cx="4306956" cy="777965"/>
          </a:xfrm>
          <a:prstGeom prst="rect">
            <a:avLst/>
          </a:prstGeom>
        </p:spPr>
      </p:pic>
    </p:spTree>
    <p:extLst>
      <p:ext uri="{BB962C8B-B14F-4D97-AF65-F5344CB8AC3E}">
        <p14:creationId xmlns:p14="http://schemas.microsoft.com/office/powerpoint/2010/main" val="417983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95C445-0F9F-4C51-B421-B09674C45B27}"/>
              </a:ext>
            </a:extLst>
          </p:cNvPr>
          <p:cNvPicPr>
            <a:picLocks noChangeAspect="1"/>
          </p:cNvPicPr>
          <p:nvPr/>
        </p:nvPicPr>
        <p:blipFill>
          <a:blip r:embed="rId2"/>
          <a:stretch>
            <a:fillRect/>
          </a:stretch>
        </p:blipFill>
        <p:spPr>
          <a:xfrm>
            <a:off x="707426" y="1745670"/>
            <a:ext cx="10353124" cy="1496350"/>
          </a:xfrm>
          <a:prstGeom prst="rect">
            <a:avLst/>
          </a:prstGeom>
        </p:spPr>
      </p:pic>
      <p:pic>
        <p:nvPicPr>
          <p:cNvPr id="7" name="Picture 6">
            <a:extLst>
              <a:ext uri="{FF2B5EF4-FFF2-40B4-BE49-F238E27FC236}">
                <a16:creationId xmlns:a16="http://schemas.microsoft.com/office/drawing/2014/main" id="{4186BC94-A2EC-46BD-9FF1-422A85306E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3855" y="4259775"/>
            <a:ext cx="6300265" cy="1898995"/>
          </a:xfrm>
          <a:prstGeom prst="rect">
            <a:avLst/>
          </a:prstGeom>
          <a:noFill/>
          <a:ln>
            <a:noFill/>
          </a:ln>
        </p:spPr>
      </p:pic>
    </p:spTree>
    <p:extLst>
      <p:ext uri="{BB962C8B-B14F-4D97-AF65-F5344CB8AC3E}">
        <p14:creationId xmlns:p14="http://schemas.microsoft.com/office/powerpoint/2010/main" val="40942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CA18F65-A486-43A5-9B2A-3FA8A596A71A}"/>
              </a:ext>
            </a:extLst>
          </p:cNvPr>
          <p:cNvPicPr>
            <a:picLocks noChangeAspect="1"/>
          </p:cNvPicPr>
          <p:nvPr/>
        </p:nvPicPr>
        <p:blipFill>
          <a:blip r:embed="rId2"/>
          <a:stretch>
            <a:fillRect/>
          </a:stretch>
        </p:blipFill>
        <p:spPr>
          <a:xfrm>
            <a:off x="608875" y="1577010"/>
            <a:ext cx="10353779" cy="1626400"/>
          </a:xfrm>
          <a:prstGeom prst="rect">
            <a:avLst/>
          </a:prstGeom>
        </p:spPr>
      </p:pic>
      <p:pic>
        <p:nvPicPr>
          <p:cNvPr id="6" name="Picture 5">
            <a:extLst>
              <a:ext uri="{FF2B5EF4-FFF2-40B4-BE49-F238E27FC236}">
                <a16:creationId xmlns:a16="http://schemas.microsoft.com/office/drawing/2014/main" id="{BB0454E7-C2E7-42B1-A07E-8907412F9FFF}"/>
              </a:ext>
            </a:extLst>
          </p:cNvPr>
          <p:cNvPicPr/>
          <p:nvPr/>
        </p:nvPicPr>
        <p:blipFill>
          <a:blip r:embed="rId3"/>
          <a:stretch>
            <a:fillRect/>
          </a:stretch>
        </p:blipFill>
        <p:spPr>
          <a:xfrm>
            <a:off x="608875" y="4081190"/>
            <a:ext cx="5920615" cy="851451"/>
          </a:xfrm>
          <a:prstGeom prst="rect">
            <a:avLst/>
          </a:prstGeom>
        </p:spPr>
      </p:pic>
    </p:spTree>
    <p:extLst>
      <p:ext uri="{BB962C8B-B14F-4D97-AF65-F5344CB8AC3E}">
        <p14:creationId xmlns:p14="http://schemas.microsoft.com/office/powerpoint/2010/main" val="29094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50DD9F-FCF5-40AC-AD19-005BF1080ECC}"/>
              </a:ext>
            </a:extLst>
          </p:cNvPr>
          <p:cNvPicPr>
            <a:picLocks noChangeAspect="1"/>
          </p:cNvPicPr>
          <p:nvPr/>
        </p:nvPicPr>
        <p:blipFill>
          <a:blip r:embed="rId2"/>
          <a:stretch>
            <a:fillRect/>
          </a:stretch>
        </p:blipFill>
        <p:spPr>
          <a:xfrm>
            <a:off x="435115" y="1590261"/>
            <a:ext cx="10321501" cy="1603623"/>
          </a:xfrm>
          <a:prstGeom prst="rect">
            <a:avLst/>
          </a:prstGeom>
        </p:spPr>
      </p:pic>
      <p:pic>
        <p:nvPicPr>
          <p:cNvPr id="6" name="Picture 5">
            <a:extLst>
              <a:ext uri="{FF2B5EF4-FFF2-40B4-BE49-F238E27FC236}">
                <a16:creationId xmlns:a16="http://schemas.microsoft.com/office/drawing/2014/main" id="{07DC7373-4F87-455D-B59F-F004582218AE}"/>
              </a:ext>
            </a:extLst>
          </p:cNvPr>
          <p:cNvPicPr/>
          <p:nvPr/>
        </p:nvPicPr>
        <p:blipFill>
          <a:blip r:embed="rId3"/>
          <a:stretch>
            <a:fillRect/>
          </a:stretch>
        </p:blipFill>
        <p:spPr>
          <a:xfrm>
            <a:off x="450789" y="3664117"/>
            <a:ext cx="6895272" cy="2342376"/>
          </a:xfrm>
          <a:prstGeom prst="rect">
            <a:avLst/>
          </a:prstGeom>
        </p:spPr>
      </p:pic>
    </p:spTree>
    <p:extLst>
      <p:ext uri="{BB962C8B-B14F-4D97-AF65-F5344CB8AC3E}">
        <p14:creationId xmlns:p14="http://schemas.microsoft.com/office/powerpoint/2010/main" val="395836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1EC8840-00C9-4154-A440-6A6FCBC38612}"/>
              </a:ext>
            </a:extLst>
          </p:cNvPr>
          <p:cNvPicPr>
            <a:picLocks noChangeAspect="1"/>
          </p:cNvPicPr>
          <p:nvPr/>
        </p:nvPicPr>
        <p:blipFill>
          <a:blip r:embed="rId2"/>
          <a:stretch>
            <a:fillRect/>
          </a:stretch>
        </p:blipFill>
        <p:spPr>
          <a:xfrm>
            <a:off x="848139" y="1699120"/>
            <a:ext cx="10906125" cy="1605544"/>
          </a:xfrm>
          <a:prstGeom prst="rect">
            <a:avLst/>
          </a:prstGeom>
        </p:spPr>
      </p:pic>
      <p:pic>
        <p:nvPicPr>
          <p:cNvPr id="7" name="Picture 6">
            <a:extLst>
              <a:ext uri="{FF2B5EF4-FFF2-40B4-BE49-F238E27FC236}">
                <a16:creationId xmlns:a16="http://schemas.microsoft.com/office/drawing/2014/main" id="{A9374013-073C-408A-95B3-29E7AAF45639}"/>
              </a:ext>
            </a:extLst>
          </p:cNvPr>
          <p:cNvPicPr/>
          <p:nvPr/>
        </p:nvPicPr>
        <p:blipFill>
          <a:blip r:embed="rId3"/>
          <a:stretch>
            <a:fillRect/>
          </a:stretch>
        </p:blipFill>
        <p:spPr>
          <a:xfrm>
            <a:off x="954157" y="3781335"/>
            <a:ext cx="5725568" cy="2377436"/>
          </a:xfrm>
          <a:prstGeom prst="rect">
            <a:avLst/>
          </a:prstGeom>
        </p:spPr>
      </p:pic>
    </p:spTree>
    <p:extLst>
      <p:ext uri="{BB962C8B-B14F-4D97-AF65-F5344CB8AC3E}">
        <p14:creationId xmlns:p14="http://schemas.microsoft.com/office/powerpoint/2010/main" val="21641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871316" y="699230"/>
            <a:ext cx="2449366"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Classification</a:t>
            </a:r>
            <a:endParaRPr lang="en-GB" sz="2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AC63338-29CD-4ACD-82F5-8237EFEEB58C}"/>
              </a:ext>
            </a:extLst>
          </p:cNvPr>
          <p:cNvPicPr>
            <a:picLocks noChangeAspect="1"/>
          </p:cNvPicPr>
          <p:nvPr/>
        </p:nvPicPr>
        <p:blipFill>
          <a:blip r:embed="rId2"/>
          <a:stretch>
            <a:fillRect/>
          </a:stretch>
        </p:blipFill>
        <p:spPr>
          <a:xfrm>
            <a:off x="685032" y="1719470"/>
            <a:ext cx="10821935" cy="1709530"/>
          </a:xfrm>
          <a:prstGeom prst="rect">
            <a:avLst/>
          </a:prstGeom>
        </p:spPr>
      </p:pic>
      <p:pic>
        <p:nvPicPr>
          <p:cNvPr id="7" name="Picture 6">
            <a:extLst>
              <a:ext uri="{FF2B5EF4-FFF2-40B4-BE49-F238E27FC236}">
                <a16:creationId xmlns:a16="http://schemas.microsoft.com/office/drawing/2014/main" id="{B7BA15CF-F78E-4B35-B5D6-97AEB7B3C13E}"/>
              </a:ext>
            </a:extLst>
          </p:cNvPr>
          <p:cNvPicPr/>
          <p:nvPr/>
        </p:nvPicPr>
        <p:blipFill>
          <a:blip r:embed="rId3"/>
          <a:stretch>
            <a:fillRect/>
          </a:stretch>
        </p:blipFill>
        <p:spPr>
          <a:xfrm>
            <a:off x="685032" y="3926020"/>
            <a:ext cx="7134965" cy="2589549"/>
          </a:xfrm>
          <a:prstGeom prst="rect">
            <a:avLst/>
          </a:prstGeom>
        </p:spPr>
      </p:pic>
    </p:spTree>
    <p:extLst>
      <p:ext uri="{BB962C8B-B14F-4D97-AF65-F5344CB8AC3E}">
        <p14:creationId xmlns:p14="http://schemas.microsoft.com/office/powerpoint/2010/main" val="15454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2798697-A4EF-42BA-8E8F-4E9E5CDE8323}"/>
              </a:ext>
            </a:extLst>
          </p:cNvPr>
          <p:cNvPicPr/>
          <p:nvPr/>
        </p:nvPicPr>
        <p:blipFill>
          <a:blip r:embed="rId2"/>
          <a:stretch>
            <a:fillRect/>
          </a:stretch>
        </p:blipFill>
        <p:spPr>
          <a:xfrm>
            <a:off x="5632174" y="1324801"/>
            <a:ext cx="6387230" cy="4983232"/>
          </a:xfrm>
          <a:prstGeom prst="rect">
            <a:avLst/>
          </a:prstGeom>
        </p:spPr>
      </p:pic>
      <p:sp>
        <p:nvSpPr>
          <p:cNvPr id="5" name="TextBox 4">
            <a:extLst>
              <a:ext uri="{FF2B5EF4-FFF2-40B4-BE49-F238E27FC236}">
                <a16:creationId xmlns:a16="http://schemas.microsoft.com/office/drawing/2014/main" id="{4BD99190-E100-485F-8F72-14E6C0B0D3A8}"/>
              </a:ext>
            </a:extLst>
          </p:cNvPr>
          <p:cNvSpPr txBox="1"/>
          <p:nvPr/>
        </p:nvSpPr>
        <p:spPr>
          <a:xfrm>
            <a:off x="384313" y="1273073"/>
            <a:ext cx="6096000"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Une enzyme est un catalyseur qui </a:t>
            </a:r>
            <a:r>
              <a:rPr lang="fr-FR" dirty="0">
                <a:solidFill>
                  <a:srgbClr val="000000"/>
                </a:solidFill>
                <a:latin typeface="Times-Roman"/>
                <a:ea typeface="Calibri" panose="020F0502020204030204" pitchFamily="34" charset="0"/>
                <a:cs typeface="Arial" panose="020B0604020202020204" pitchFamily="34" charset="0"/>
              </a:rPr>
              <a:t>:</a:t>
            </a:r>
            <a:endParaRPr lang="en-GB" dirty="0"/>
          </a:p>
        </p:txBody>
      </p:sp>
      <p:sp>
        <p:nvSpPr>
          <p:cNvPr id="6" name="Rectangle: Rounded Corners 5">
            <a:extLst>
              <a:ext uri="{FF2B5EF4-FFF2-40B4-BE49-F238E27FC236}">
                <a16:creationId xmlns:a16="http://schemas.microsoft.com/office/drawing/2014/main" id="{75CA399A-E57D-480B-A6DA-52A3A18AC68A}"/>
              </a:ext>
            </a:extLst>
          </p:cNvPr>
          <p:cNvSpPr/>
          <p:nvPr/>
        </p:nvSpPr>
        <p:spPr>
          <a:xfrm>
            <a:off x="238539" y="1987826"/>
            <a:ext cx="5141844" cy="17492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effectLst/>
                <a:latin typeface="Times-Roman"/>
                <a:ea typeface="Calibri" panose="020F0502020204030204" pitchFamily="34" charset="0"/>
                <a:cs typeface="Arial" panose="020B0604020202020204" pitchFamily="34" charset="0"/>
              </a:rPr>
              <a:t>a. </a:t>
            </a:r>
            <a:r>
              <a:rPr lang="fr-FR" sz="2200" dirty="0">
                <a:solidFill>
                  <a:srgbClr val="000000"/>
                </a:solidFill>
                <a:effectLst/>
                <a:latin typeface="Times-Roman"/>
                <a:ea typeface="Calibri" panose="020F0502020204030204" pitchFamily="34" charset="0"/>
                <a:cs typeface="Arial" panose="020B0604020202020204" pitchFamily="34" charset="0"/>
              </a:rPr>
              <a:t>Accélère la vitesse d’une réaction en abaissant la barrière d'énergie d'activation</a:t>
            </a:r>
            <a:endParaRPr lang="en-GB" sz="2200" dirty="0"/>
          </a:p>
        </p:txBody>
      </p:sp>
      <p:sp>
        <p:nvSpPr>
          <p:cNvPr id="7" name="Rectangle: Rounded Corners 6">
            <a:extLst>
              <a:ext uri="{FF2B5EF4-FFF2-40B4-BE49-F238E27FC236}">
                <a16:creationId xmlns:a16="http://schemas.microsoft.com/office/drawing/2014/main" id="{DB8414C4-A472-4EB7-9BBF-989C300BDB15}"/>
              </a:ext>
            </a:extLst>
          </p:cNvPr>
          <p:cNvSpPr/>
          <p:nvPr/>
        </p:nvSpPr>
        <p:spPr>
          <a:xfrm>
            <a:off x="238539" y="4174435"/>
            <a:ext cx="5141844" cy="17492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effectLst/>
                <a:latin typeface="Times-Roman"/>
                <a:ea typeface="Calibri" panose="020F0502020204030204" pitchFamily="34" charset="0"/>
                <a:cs typeface="Arial" panose="020B0604020202020204" pitchFamily="34" charset="0"/>
              </a:rPr>
              <a:t>b. </a:t>
            </a:r>
            <a:r>
              <a:rPr lang="fr-FR" sz="2200" dirty="0">
                <a:solidFill>
                  <a:srgbClr val="000000"/>
                </a:solidFill>
                <a:effectLst/>
                <a:latin typeface="Times-Roman"/>
                <a:ea typeface="Calibri" panose="020F0502020204030204" pitchFamily="34" charset="0"/>
                <a:cs typeface="Arial" panose="020B0604020202020204" pitchFamily="34" charset="0"/>
              </a:rPr>
              <a:t>Ne change pas la constante d'équilibre pour une réaction particulière, mais accélère l'approche de l'équilibre</a:t>
            </a:r>
            <a:endParaRPr lang="en-GB" sz="2200" dirty="0"/>
          </a:p>
        </p:txBody>
      </p:sp>
    </p:spTree>
    <p:extLst>
      <p:ext uri="{BB962C8B-B14F-4D97-AF65-F5344CB8AC3E}">
        <p14:creationId xmlns:p14="http://schemas.microsoft.com/office/powerpoint/2010/main" val="25178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88B3A4-4F98-4148-9CEB-64CA7BF38337}"/>
              </a:ext>
            </a:extLst>
          </p:cNvPr>
          <p:cNvSpPr txBox="1"/>
          <p:nvPr/>
        </p:nvSpPr>
        <p:spPr>
          <a:xfrm>
            <a:off x="3048000" y="2690182"/>
            <a:ext cx="60960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1800" i="0" dirty="0">
                <a:solidFill>
                  <a:srgbClr val="000000"/>
                </a:solidFill>
                <a:effectLst/>
                <a:latin typeface="Georgia" panose="02040502050405020303" pitchFamily="18" charset="0"/>
              </a:rPr>
              <a:t>La puissance des enzymes réside dans  leur spécificité (Réaction et substrat)et leurs arrangements optimaux des groupements catalytiques</a:t>
            </a:r>
            <a:br>
              <a:rPr lang="fr-FR" sz="1800" i="0" dirty="0">
                <a:solidFill>
                  <a:srgbClr val="000000"/>
                </a:solidFill>
                <a:effectLst/>
                <a:latin typeface="Georgia" panose="02040502050405020303" pitchFamily="18" charset="0"/>
              </a:rPr>
            </a:br>
            <a:endParaRPr lang="en-GB" dirty="0"/>
          </a:p>
        </p:txBody>
      </p:sp>
      <p:sp>
        <p:nvSpPr>
          <p:cNvPr id="4" name="Rectangle: Rounded Corners 3">
            <a:extLst>
              <a:ext uri="{FF2B5EF4-FFF2-40B4-BE49-F238E27FC236}">
                <a16:creationId xmlns:a16="http://schemas.microsoft.com/office/drawing/2014/main" id="{395F081D-0D88-40BF-BCD7-B13F0A6F7EF9}"/>
              </a:ext>
            </a:extLst>
          </p:cNvPr>
          <p:cNvSpPr/>
          <p:nvPr/>
        </p:nvSpPr>
        <p:spPr>
          <a:xfrm>
            <a:off x="3177208" y="212035"/>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4E2FF85-BA12-4C8F-A433-F9AFE61BA210}"/>
              </a:ext>
            </a:extLst>
          </p:cNvPr>
          <p:cNvSpPr txBox="1"/>
          <p:nvPr/>
        </p:nvSpPr>
        <p:spPr>
          <a:xfrm>
            <a:off x="3670852" y="1261113"/>
            <a:ext cx="485029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1800" i="0" dirty="0">
                <a:solidFill>
                  <a:srgbClr val="000000"/>
                </a:solidFill>
                <a:effectLst/>
                <a:latin typeface="Georgia" panose="02040502050405020303" pitchFamily="18" charset="0"/>
              </a:rPr>
              <a:t>La catalyse est un processus qui augmente le</a:t>
            </a:r>
            <a:br>
              <a:rPr lang="fr-FR" sz="1800" i="0" dirty="0">
                <a:solidFill>
                  <a:srgbClr val="000000"/>
                </a:solidFill>
                <a:effectLst/>
                <a:latin typeface="Georgia" panose="02040502050405020303" pitchFamily="18" charset="0"/>
              </a:rPr>
            </a:br>
            <a:r>
              <a:rPr lang="fr-FR" sz="1800" i="0" dirty="0">
                <a:solidFill>
                  <a:srgbClr val="000000"/>
                </a:solidFill>
                <a:effectLst/>
                <a:latin typeface="Georgia" panose="02040502050405020303" pitchFamily="18" charset="0"/>
              </a:rPr>
              <a:t>taux par lequel une réaction atteint l’équilibre</a:t>
            </a:r>
            <a:br>
              <a:rPr lang="fr-FR" sz="1800" i="0" dirty="0">
                <a:solidFill>
                  <a:srgbClr val="000000"/>
                </a:solidFill>
                <a:effectLst/>
                <a:latin typeface="Georgia" panose="02040502050405020303" pitchFamily="18" charset="0"/>
              </a:rPr>
            </a:br>
            <a:endParaRPr lang="en-GB" dirty="0"/>
          </a:p>
        </p:txBody>
      </p:sp>
    </p:spTree>
    <p:extLst>
      <p:ext uri="{BB962C8B-B14F-4D97-AF65-F5344CB8AC3E}">
        <p14:creationId xmlns:p14="http://schemas.microsoft.com/office/powerpoint/2010/main" val="346422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12035"/>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1A5069-30E3-413F-B490-1A1C6E4CBC14}"/>
              </a:ext>
            </a:extLst>
          </p:cNvPr>
          <p:cNvSpPr txBox="1"/>
          <p:nvPr/>
        </p:nvSpPr>
        <p:spPr>
          <a:xfrm>
            <a:off x="238538" y="976618"/>
            <a:ext cx="8786192" cy="620042"/>
          </a:xfrm>
          <a:prstGeom prst="rect">
            <a:avLst/>
          </a:prstGeom>
          <a:noFill/>
        </p:spPr>
        <p:txBody>
          <a:bodyPr wrap="square">
            <a:spAutoFit/>
          </a:bodyPr>
          <a:lstStyle/>
          <a:p>
            <a:pPr algn="just">
              <a:lnSpc>
                <a:spcPct val="200000"/>
              </a:lnSpc>
              <a:spcAft>
                <a:spcPts val="800"/>
              </a:spcAft>
            </a:pPr>
            <a:r>
              <a:rPr lang="fr-FR" sz="2000" dirty="0">
                <a:solidFill>
                  <a:srgbClr val="000000"/>
                </a:solidFill>
                <a:effectLst/>
                <a:latin typeface="Times-Roman"/>
                <a:ea typeface="Calibri" panose="020F0502020204030204" pitchFamily="34" charset="0"/>
                <a:cs typeface="Arial" panose="020B0604020202020204" pitchFamily="34" charset="0"/>
              </a:rPr>
              <a:t>Pour atteindre ces objectifs les enzymes utilisent l’un des mécanismes suivants :</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D4F21F8-A7B7-4B58-A461-A59BBDABA5E1}"/>
              </a:ext>
            </a:extLst>
          </p:cNvPr>
          <p:cNvSpPr/>
          <p:nvPr/>
        </p:nvSpPr>
        <p:spPr>
          <a:xfrm>
            <a:off x="2438400" y="174602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C8F737D-7379-4F3F-A1EC-C13C24CFE588}"/>
              </a:ext>
            </a:extLst>
          </p:cNvPr>
          <p:cNvSpPr/>
          <p:nvPr/>
        </p:nvSpPr>
        <p:spPr>
          <a:xfrm>
            <a:off x="2438398" y="2415213"/>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E8BF36C2-8660-4BCF-984E-864F4A360452}"/>
              </a:ext>
            </a:extLst>
          </p:cNvPr>
          <p:cNvSpPr/>
          <p:nvPr/>
        </p:nvSpPr>
        <p:spPr>
          <a:xfrm>
            <a:off x="2438397" y="3036447"/>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1.3.	Catalyse </a:t>
            </a:r>
            <a:r>
              <a:rPr lang="en-GB" sz="2800" b="1" dirty="0" err="1">
                <a:latin typeface="Times New Roman" panose="02020603050405020304" pitchFamily="18" charset="0"/>
                <a:cs typeface="Times New Roman" panose="02020603050405020304" pitchFamily="18" charset="0"/>
              </a:rPr>
              <a:t>acido-basique</a:t>
            </a:r>
            <a:endParaRPr lang="en-GB" sz="28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B8C5C1A-E9A8-4466-A6B0-9B3F093FA175}"/>
              </a:ext>
            </a:extLst>
          </p:cNvPr>
          <p:cNvSpPr/>
          <p:nvPr/>
        </p:nvSpPr>
        <p:spPr>
          <a:xfrm>
            <a:off x="2438396" y="370564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1.4.	Catalyse </a:t>
            </a:r>
            <a:r>
              <a:rPr lang="en-GB" sz="2800" b="1" dirty="0" err="1">
                <a:latin typeface="Times New Roman" panose="02020603050405020304" pitchFamily="18" charset="0"/>
                <a:cs typeface="Times New Roman" panose="02020603050405020304" pitchFamily="18" charset="0"/>
              </a:rPr>
              <a:t>électrostatique</a:t>
            </a:r>
            <a:endParaRPr lang="en-GB"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0C15D83B-38BD-4C80-ABDE-0E0D5C152F0B}"/>
              </a:ext>
            </a:extLst>
          </p:cNvPr>
          <p:cNvSpPr/>
          <p:nvPr/>
        </p:nvSpPr>
        <p:spPr>
          <a:xfrm>
            <a:off x="2438396" y="4374833"/>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1.5.	</a:t>
            </a:r>
            <a:r>
              <a:rPr lang="en-GB" sz="2800" b="1" dirty="0" err="1">
                <a:latin typeface="Times New Roman" panose="02020603050405020304" pitchFamily="18" charset="0"/>
                <a:cs typeface="Times New Roman" panose="02020603050405020304" pitchFamily="18" charset="0"/>
              </a:rPr>
              <a:t>Désolvation</a:t>
            </a:r>
            <a:endParaRPr lang="en-GB"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E0E0A96-7966-49A3-9E47-2510A92336EC}"/>
              </a:ext>
            </a:extLst>
          </p:cNvPr>
          <p:cNvSpPr/>
          <p:nvPr/>
        </p:nvSpPr>
        <p:spPr>
          <a:xfrm>
            <a:off x="2438396" y="5044026"/>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1.6.	</a:t>
            </a:r>
            <a:r>
              <a:rPr lang="en-GB" sz="2800" b="1" dirty="0" err="1">
                <a:latin typeface="Times New Roman" panose="02020603050405020304" pitchFamily="18" charset="0"/>
                <a:cs typeface="Times New Roman" panose="02020603050405020304" pitchFamily="18" charset="0"/>
              </a:rPr>
              <a:t>Distorsion</a:t>
            </a:r>
            <a:r>
              <a:rPr lang="en-GB" sz="2800" b="1" dirty="0">
                <a:latin typeface="Times New Roman" panose="02020603050405020304" pitchFamily="18" charset="0"/>
                <a:cs typeface="Times New Roman" panose="02020603050405020304" pitchFamily="18" charset="0"/>
              </a:rPr>
              <a:t> de </a:t>
            </a:r>
            <a:r>
              <a:rPr lang="en-GB" sz="2800" b="1" dirty="0" err="1">
                <a:latin typeface="Times New Roman" panose="02020603050405020304" pitchFamily="18" charset="0"/>
                <a:cs typeface="Times New Roman" panose="02020603050405020304" pitchFamily="18" charset="0"/>
              </a:rPr>
              <a:t>contrainte</a:t>
            </a:r>
            <a:endParaRPr lang="en-GB" sz="28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6A01B809-B4ED-4FB9-8514-7AE49637AA8D}"/>
              </a:ext>
            </a:extLst>
          </p:cNvPr>
          <p:cNvSpPr/>
          <p:nvPr/>
        </p:nvSpPr>
        <p:spPr>
          <a:xfrm>
            <a:off x="2438396" y="566526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1.7.	Catalyse par des cofacteurs</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132522"/>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BED0F5-519E-43FF-9394-13483C103919}"/>
              </a:ext>
            </a:extLst>
          </p:cNvPr>
          <p:cNvPicPr>
            <a:picLocks noChangeAspect="1"/>
          </p:cNvPicPr>
          <p:nvPr/>
        </p:nvPicPr>
        <p:blipFill>
          <a:blip r:embed="rId2"/>
          <a:stretch>
            <a:fillRect/>
          </a:stretch>
        </p:blipFill>
        <p:spPr>
          <a:xfrm>
            <a:off x="5936974" y="1777443"/>
            <a:ext cx="6069496" cy="4828766"/>
          </a:xfrm>
          <a:prstGeom prst="rect">
            <a:avLst/>
          </a:prstGeom>
        </p:spPr>
      </p:pic>
      <p:sp>
        <p:nvSpPr>
          <p:cNvPr id="5" name="Rectangle: Rounded Corners 4">
            <a:extLst>
              <a:ext uri="{FF2B5EF4-FFF2-40B4-BE49-F238E27FC236}">
                <a16:creationId xmlns:a16="http://schemas.microsoft.com/office/drawing/2014/main" id="{3750CB92-2BDF-4040-B1CF-EE4DB338126F}"/>
              </a:ext>
            </a:extLst>
          </p:cNvPr>
          <p:cNvSpPr/>
          <p:nvPr/>
        </p:nvSpPr>
        <p:spPr>
          <a:xfrm>
            <a:off x="2080591" y="1044455"/>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E039A5-79B6-463B-9932-F4DF60B8F651}"/>
              </a:ext>
            </a:extLst>
          </p:cNvPr>
          <p:cNvSpPr txBox="1"/>
          <p:nvPr/>
        </p:nvSpPr>
        <p:spPr>
          <a:xfrm>
            <a:off x="185530" y="3376218"/>
            <a:ext cx="5612296" cy="1631216"/>
          </a:xfrm>
          <a:prstGeom prst="rect">
            <a:avLst/>
          </a:prstGeom>
          <a:noFill/>
        </p:spPr>
        <p:txBody>
          <a:bodyPr wrap="square">
            <a:spAutoFit/>
          </a:bodyPr>
          <a:lstStyle/>
          <a:p>
            <a:r>
              <a:rPr lang="fr-FR" sz="2000" dirty="0">
                <a:latin typeface="Times New Roman" panose="02020603050405020304" pitchFamily="18" charset="0"/>
                <a:cs typeface="Times New Roman" panose="02020603050405020304" pitchFamily="18" charset="0"/>
              </a:rPr>
              <a:t>L’enzyme et le substrat s’orientent de telle manière que les liaisons attaquables sont très proches les unes aux autres , ou de manière à ce que les groupements catalytiques forment un état transitoire beaucoup plus facilement</a:t>
            </a:r>
            <a:endParaRPr lang="en-GB" sz="2000"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C898C7F6-C5F5-4A3E-9B2B-E21FB70F28BF}"/>
              </a:ext>
            </a:extLst>
          </p:cNvPr>
          <p:cNvGrpSpPr/>
          <p:nvPr/>
        </p:nvGrpSpPr>
        <p:grpSpPr>
          <a:xfrm>
            <a:off x="6009098" y="3026579"/>
            <a:ext cx="6069496" cy="2516025"/>
            <a:chOff x="6009098" y="3026579"/>
            <a:chExt cx="6069496" cy="2516025"/>
          </a:xfrm>
        </p:grpSpPr>
        <p:pic>
          <p:nvPicPr>
            <p:cNvPr id="9" name="Picture 8">
              <a:extLst>
                <a:ext uri="{FF2B5EF4-FFF2-40B4-BE49-F238E27FC236}">
                  <a16:creationId xmlns:a16="http://schemas.microsoft.com/office/drawing/2014/main" id="{03A51D94-0056-4808-9E95-659E88C66B11}"/>
                </a:ext>
              </a:extLst>
            </p:cNvPr>
            <p:cNvPicPr>
              <a:picLocks noChangeAspect="1"/>
            </p:cNvPicPr>
            <p:nvPr/>
          </p:nvPicPr>
          <p:blipFill>
            <a:blip r:embed="rId3"/>
            <a:stretch>
              <a:fillRect/>
            </a:stretch>
          </p:blipFill>
          <p:spPr>
            <a:xfrm>
              <a:off x="6009098" y="3026579"/>
              <a:ext cx="6069496" cy="2516025"/>
            </a:xfrm>
            <a:prstGeom prst="rect">
              <a:avLst/>
            </a:prstGeom>
          </p:spPr>
        </p:pic>
        <p:sp>
          <p:nvSpPr>
            <p:cNvPr id="10" name="Arrow: Curved Up 9">
              <a:extLst>
                <a:ext uri="{FF2B5EF4-FFF2-40B4-BE49-F238E27FC236}">
                  <a16:creationId xmlns:a16="http://schemas.microsoft.com/office/drawing/2014/main" id="{208F6E03-F299-4C31-AD11-4C9A271B89A8}"/>
                </a:ext>
              </a:extLst>
            </p:cNvPr>
            <p:cNvSpPr/>
            <p:nvPr/>
          </p:nvSpPr>
          <p:spPr>
            <a:xfrm rot="19643721">
              <a:off x="9952047" y="4756246"/>
              <a:ext cx="622852" cy="2051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Up 10">
              <a:extLst>
                <a:ext uri="{FF2B5EF4-FFF2-40B4-BE49-F238E27FC236}">
                  <a16:creationId xmlns:a16="http://schemas.microsoft.com/office/drawing/2014/main" id="{97D6EBCF-660D-4D6C-9968-5E98F6A64711}"/>
                </a:ext>
              </a:extLst>
            </p:cNvPr>
            <p:cNvSpPr/>
            <p:nvPr/>
          </p:nvSpPr>
          <p:spPr>
            <a:xfrm rot="9198223">
              <a:off x="10593987" y="3114347"/>
              <a:ext cx="622852" cy="2051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Right 11">
              <a:extLst>
                <a:ext uri="{FF2B5EF4-FFF2-40B4-BE49-F238E27FC236}">
                  <a16:creationId xmlns:a16="http://schemas.microsoft.com/office/drawing/2014/main" id="{8A64A760-E115-426F-B20E-AB011A1B712A}"/>
                </a:ext>
              </a:extLst>
            </p:cNvPr>
            <p:cNvSpPr/>
            <p:nvPr/>
          </p:nvSpPr>
          <p:spPr>
            <a:xfrm rot="10800000">
              <a:off x="8611927" y="4498979"/>
              <a:ext cx="635250" cy="50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292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4"/>
                                        </p:tgtEl>
                                      </p:cBhvr>
                                    </p:animEffect>
                                    <p:anim calcmode="lin" valueType="num">
                                      <p:cBhvr>
                                        <p:cTn id="19" dur="1000"/>
                                        <p:tgtEl>
                                          <p:spTgt spid="4"/>
                                        </p:tgtEl>
                                        <p:attrNameLst>
                                          <p:attrName>ppt_x</p:attrName>
                                        </p:attrNameLst>
                                      </p:cBhvr>
                                      <p:tavLst>
                                        <p:tav tm="0">
                                          <p:val>
                                            <p:strVal val="ppt_x"/>
                                          </p:val>
                                        </p:tav>
                                        <p:tav tm="100000">
                                          <p:val>
                                            <p:strVal val="ppt_x"/>
                                          </p:val>
                                        </p:tav>
                                      </p:tavLst>
                                    </p:anim>
                                    <p:anim calcmode="lin" valueType="num">
                                      <p:cBhvr>
                                        <p:cTn id="20" dur="1000"/>
                                        <p:tgtEl>
                                          <p:spTgt spid="4"/>
                                        </p:tgtEl>
                                        <p:attrNameLst>
                                          <p:attrName>ppt_y</p:attrName>
                                        </p:attrNameLst>
                                      </p:cBhvr>
                                      <p:tavLst>
                                        <p:tav tm="0">
                                          <p:val>
                                            <p:strVal val="ppt_y"/>
                                          </p:val>
                                        </p:tav>
                                        <p:tav tm="100000">
                                          <p:val>
                                            <p:strVal val="ppt_y+.1"/>
                                          </p:val>
                                        </p:tav>
                                      </p:tavLst>
                                    </p:anim>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FC3C0-2CC3-4431-95BE-67ACB6B50239}"/>
              </a:ext>
            </a:extLst>
          </p:cNvPr>
          <p:cNvPicPr>
            <a:picLocks noChangeAspect="1"/>
          </p:cNvPicPr>
          <p:nvPr/>
        </p:nvPicPr>
        <p:blipFill>
          <a:blip r:embed="rId2"/>
          <a:stretch>
            <a:fillRect/>
          </a:stretch>
        </p:blipFill>
        <p:spPr>
          <a:xfrm>
            <a:off x="4916557" y="980661"/>
            <a:ext cx="6347791" cy="5529580"/>
          </a:xfrm>
          <a:prstGeom prst="rect">
            <a:avLst/>
          </a:prstGeom>
        </p:spPr>
      </p:pic>
      <p:sp>
        <p:nvSpPr>
          <p:cNvPr id="6" name="TextBox 5">
            <a:extLst>
              <a:ext uri="{FF2B5EF4-FFF2-40B4-BE49-F238E27FC236}">
                <a16:creationId xmlns:a16="http://schemas.microsoft.com/office/drawing/2014/main" id="{D198E5E6-CB91-4085-AC91-A69B0EA27033}"/>
              </a:ext>
            </a:extLst>
          </p:cNvPr>
          <p:cNvSpPr txBox="1"/>
          <p:nvPr/>
        </p:nvSpPr>
        <p:spPr>
          <a:xfrm>
            <a:off x="1816158" y="4509852"/>
            <a:ext cx="1483634" cy="138499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Vinaigre</a:t>
            </a:r>
          </a:p>
          <a:p>
            <a:r>
              <a:rPr lang="fr-FR" sz="2800"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(Aérobie)</a:t>
            </a:r>
            <a:endParaRPr lang="en-GB" dirty="0"/>
          </a:p>
          <a:p>
            <a:endParaRPr lang="en-GB" sz="2800"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9B8EA495-8641-4636-A0A3-245F3858CD38}"/>
              </a:ext>
            </a:extLst>
          </p:cNvPr>
          <p:cNvSpPr/>
          <p:nvPr/>
        </p:nvSpPr>
        <p:spPr>
          <a:xfrm>
            <a:off x="4605131" y="3429000"/>
            <a:ext cx="450574" cy="289902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351AA6F9-38B1-4841-8779-BAD3A58A64DA}"/>
              </a:ext>
            </a:extLst>
          </p:cNvPr>
          <p:cNvSpPr txBox="1"/>
          <p:nvPr/>
        </p:nvSpPr>
        <p:spPr>
          <a:xfrm>
            <a:off x="851453" y="1422226"/>
            <a:ext cx="3296477" cy="800219"/>
          </a:xfrm>
          <a:prstGeom prst="rect">
            <a:avLst/>
          </a:prstGeom>
          <a:noFill/>
        </p:spPr>
        <p:txBody>
          <a:bodyPr wrap="square">
            <a:spAutoFit/>
          </a:bodyPr>
          <a:lstStyle/>
          <a:p>
            <a:pPr algn="ctr"/>
            <a:r>
              <a:rPr lang="fr-FR" sz="2800" dirty="0">
                <a:latin typeface="Times New Roman" panose="02020603050405020304" pitchFamily="18" charset="0"/>
                <a:cs typeface="Times New Roman" panose="02020603050405020304" pitchFamily="18" charset="0"/>
              </a:rPr>
              <a:t>Boissons</a:t>
            </a:r>
            <a:r>
              <a:rPr lang="fr-FR" dirty="0"/>
              <a:t> </a:t>
            </a:r>
            <a:r>
              <a:rPr lang="fr-FR" sz="2800" dirty="0">
                <a:latin typeface="Times New Roman" panose="02020603050405020304" pitchFamily="18" charset="0"/>
                <a:cs typeface="Times New Roman" panose="02020603050405020304" pitchFamily="18" charset="0"/>
              </a:rPr>
              <a:t>Alcoolisées</a:t>
            </a:r>
          </a:p>
          <a:p>
            <a:pPr algn="ctr"/>
            <a:r>
              <a:rPr lang="fr-FR" sz="1800" dirty="0">
                <a:latin typeface="Times New Roman" panose="02020603050405020304" pitchFamily="18" charset="0"/>
                <a:cs typeface="Times New Roman" panose="02020603050405020304" pitchFamily="18" charset="0"/>
              </a:rPr>
              <a:t> (Anaérobie)</a:t>
            </a:r>
            <a:endParaRPr lang="en-GB" dirty="0"/>
          </a:p>
        </p:txBody>
      </p:sp>
      <p:sp>
        <p:nvSpPr>
          <p:cNvPr id="10" name="Left Brace 9">
            <a:extLst>
              <a:ext uri="{FF2B5EF4-FFF2-40B4-BE49-F238E27FC236}">
                <a16:creationId xmlns:a16="http://schemas.microsoft.com/office/drawing/2014/main" id="{FF8961A9-177D-4C89-97FF-B4E19BB873A2}"/>
              </a:ext>
            </a:extLst>
          </p:cNvPr>
          <p:cNvSpPr/>
          <p:nvPr/>
        </p:nvSpPr>
        <p:spPr>
          <a:xfrm>
            <a:off x="4618383" y="980661"/>
            <a:ext cx="450574" cy="229925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3490E630-202A-4CE6-9FE2-1A8B7401D6CF}"/>
              </a:ext>
            </a:extLst>
          </p:cNvPr>
          <p:cNvSpPr txBox="1"/>
          <p:nvPr/>
        </p:nvSpPr>
        <p:spPr>
          <a:xfrm>
            <a:off x="4002156" y="137743"/>
            <a:ext cx="6096000"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a:t>
            </a:r>
            <a:r>
              <a:rPr lang="fr-FR" sz="1800" b="1" dirty="0">
                <a:effectLst/>
                <a:latin typeface="Times New Roman" panose="02020603050405020304" pitchFamily="18" charset="0"/>
                <a:ea typeface="Calibri" panose="020F0502020204030204" pitchFamily="34" charset="0"/>
              </a:rPr>
              <a:t> </a:t>
            </a:r>
            <a:r>
              <a:rPr lang="fr-FR" sz="2800" b="1" dirty="0">
                <a:latin typeface="Times New Roman" panose="02020603050405020304" pitchFamily="18" charset="0"/>
              </a:rPr>
              <a:t>en</a:t>
            </a:r>
            <a:r>
              <a:rPr lang="fr-FR" sz="1800" b="1" dirty="0">
                <a:effectLst/>
                <a:latin typeface="Times New Roman" panose="02020603050405020304" pitchFamily="18" charset="0"/>
                <a:ea typeface="Calibri" panose="020F0502020204030204" pitchFamily="34" charset="0"/>
              </a:rPr>
              <a:t> </a:t>
            </a:r>
            <a:r>
              <a:rPr lang="fr-FR" sz="2800" b="1" dirty="0">
                <a:latin typeface="Times New Roman" panose="02020603050405020304" pitchFamily="18" charset="0"/>
              </a:rPr>
              <a:t>enzymologie</a:t>
            </a:r>
            <a:endParaRPr lang="en-GB" sz="2800" b="1" dirty="0">
              <a:latin typeface="Times New Roman" panose="02020603050405020304" pitchFamily="18" charset="0"/>
            </a:endParaRPr>
          </a:p>
        </p:txBody>
      </p:sp>
    </p:spTree>
    <p:extLst>
      <p:ext uri="{BB962C8B-B14F-4D97-AF65-F5344CB8AC3E}">
        <p14:creationId xmlns:p14="http://schemas.microsoft.com/office/powerpoint/2010/main" val="20555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EB928C9-9B8D-4B17-B85A-E433779C2D70}"/>
              </a:ext>
            </a:extLst>
          </p:cNvPr>
          <p:cNvSpPr/>
          <p:nvPr/>
        </p:nvSpPr>
        <p:spPr>
          <a:xfrm>
            <a:off x="2080591" y="1044455"/>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1.1.	Catalyse par effet de proximité et d'orientation</a:t>
            </a:r>
            <a:endParaRPr lang="en-GB" sz="2800" dirty="0">
              <a:latin typeface="Times New Roman" panose="02020603050405020304" pitchFamily="18" charset="0"/>
              <a:cs typeface="Times New Roman" panose="02020603050405020304" pitchFamily="18" charset="0"/>
            </a:endParaRPr>
          </a:p>
        </p:txBody>
      </p:sp>
      <p:pic>
        <p:nvPicPr>
          <p:cNvPr id="1026" name="Picture 2" descr="Enzymes. Mecanisme catalyse">
            <a:extLst>
              <a:ext uri="{FF2B5EF4-FFF2-40B4-BE49-F238E27FC236}">
                <a16:creationId xmlns:a16="http://schemas.microsoft.com/office/drawing/2014/main" id="{E9F431ED-7A32-4B6E-B375-F8F2481428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288" y="2280681"/>
            <a:ext cx="5537544" cy="36864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B65E7DE-F969-44B2-9C1F-8DB231F5B1EE}"/>
              </a:ext>
            </a:extLst>
          </p:cNvPr>
          <p:cNvSpPr/>
          <p:nvPr/>
        </p:nvSpPr>
        <p:spPr>
          <a:xfrm>
            <a:off x="125896" y="2009011"/>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 ’enzyme permet le positionnement correct des substrats pour la réaction</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C7B76A8-9F3C-478F-AD91-E1C3ACFF1D6C}"/>
              </a:ext>
            </a:extLst>
          </p:cNvPr>
          <p:cNvSpPr/>
          <p:nvPr/>
        </p:nvSpPr>
        <p:spPr>
          <a:xfrm>
            <a:off x="125896" y="3544958"/>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L’enzyme convertit une réaction du second ordre, en une réaction de premier ordre</a:t>
            </a:r>
            <a:endParaRPr lang="en-GB"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78BA780-0A08-44A8-B818-44A6214A6161}"/>
              </a:ext>
            </a:extLst>
          </p:cNvPr>
          <p:cNvSpPr/>
          <p:nvPr/>
        </p:nvSpPr>
        <p:spPr>
          <a:xfrm>
            <a:off x="125896" y="5161529"/>
            <a:ext cx="5652052" cy="13040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L’enzyme améliore la vitesse catalytique de la réaction jusqu’ </a:t>
            </a:r>
            <a:r>
              <a:rPr lang="fr-FR" sz="2000" b="1" dirty="0">
                <a:latin typeface="Times New Roman" panose="02020603050405020304" pitchFamily="18" charset="0"/>
                <a:cs typeface="Times New Roman" panose="02020603050405020304" pitchFamily="18" charset="0"/>
              </a:rPr>
              <a:t>10 millions de fois</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72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9F986BF-05BE-4D11-809D-712493DC8967}"/>
              </a:ext>
            </a:extLst>
          </p:cNvPr>
          <p:cNvSpPr/>
          <p:nvPr/>
        </p:nvSpPr>
        <p:spPr>
          <a:xfrm>
            <a:off x="2438400" y="97072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780359A5-8AA4-41DE-A5DB-18B0E907360A}"/>
              </a:ext>
            </a:extLst>
          </p:cNvPr>
          <p:cNvSpPr/>
          <p:nvPr/>
        </p:nvSpPr>
        <p:spPr>
          <a:xfrm>
            <a:off x="861391" y="1689661"/>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L’enzyme forme une liaison covalente avec le substrat</a:t>
            </a:r>
            <a:endParaRPr lang="en-GB" sz="2000" dirty="0"/>
          </a:p>
        </p:txBody>
      </p:sp>
      <p:sp>
        <p:nvSpPr>
          <p:cNvPr id="37" name="Rectangle: Rounded Corners 36">
            <a:extLst>
              <a:ext uri="{FF2B5EF4-FFF2-40B4-BE49-F238E27FC236}">
                <a16:creationId xmlns:a16="http://schemas.microsoft.com/office/drawing/2014/main" id="{7ECB0847-36B9-4483-BEE9-296C46EB18AD}"/>
              </a:ext>
            </a:extLst>
          </p:cNvPr>
          <p:cNvSpPr/>
          <p:nvPr/>
        </p:nvSpPr>
        <p:spPr>
          <a:xfrm>
            <a:off x="861390" y="2879454"/>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 complexe covalent instable subirait plus facilement la réaction permettant de former le produit </a:t>
            </a:r>
            <a:endParaRPr lang="en-GB" sz="2000" dirty="0"/>
          </a:p>
        </p:txBody>
      </p:sp>
      <p:sp>
        <p:nvSpPr>
          <p:cNvPr id="52" name="Rectangle: Rounded Corners 51">
            <a:extLst>
              <a:ext uri="{FF2B5EF4-FFF2-40B4-BE49-F238E27FC236}">
                <a16:creationId xmlns:a16="http://schemas.microsoft.com/office/drawing/2014/main" id="{A64A71A9-8B2F-4B54-BA7C-47C5D89E4A9E}"/>
              </a:ext>
            </a:extLst>
          </p:cNvPr>
          <p:cNvSpPr/>
          <p:nvPr/>
        </p:nvSpPr>
        <p:spPr>
          <a:xfrm>
            <a:off x="861389" y="4069247"/>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Ce type de catalyse nécessite une groupement nucléophile dans le site actif</a:t>
            </a:r>
            <a:endParaRPr lang="en-GB" sz="2000" dirty="0"/>
          </a:p>
        </p:txBody>
      </p:sp>
      <p:pic>
        <p:nvPicPr>
          <p:cNvPr id="53" name="Picture 52">
            <a:extLst>
              <a:ext uri="{FF2B5EF4-FFF2-40B4-BE49-F238E27FC236}">
                <a16:creationId xmlns:a16="http://schemas.microsoft.com/office/drawing/2014/main" id="{C246AAE3-7CD4-4B83-A9FD-BE678FD104A6}"/>
              </a:ext>
            </a:extLst>
          </p:cNvPr>
          <p:cNvPicPr>
            <a:picLocks noChangeAspect="1"/>
          </p:cNvPicPr>
          <p:nvPr/>
        </p:nvPicPr>
        <p:blipFill>
          <a:blip r:embed="rId2"/>
          <a:stretch>
            <a:fillRect/>
          </a:stretch>
        </p:blipFill>
        <p:spPr>
          <a:xfrm>
            <a:off x="7076251" y="1689661"/>
            <a:ext cx="4970803" cy="4583575"/>
          </a:xfrm>
          <a:prstGeom prst="rect">
            <a:avLst/>
          </a:prstGeom>
        </p:spPr>
      </p:pic>
      <p:sp>
        <p:nvSpPr>
          <p:cNvPr id="57" name="Rectangle: Rounded Corners 56">
            <a:extLst>
              <a:ext uri="{FF2B5EF4-FFF2-40B4-BE49-F238E27FC236}">
                <a16:creationId xmlns:a16="http://schemas.microsoft.com/office/drawing/2014/main" id="{4E61694F-E4EB-4C34-989D-AF459EB767DD}"/>
              </a:ext>
            </a:extLst>
          </p:cNvPr>
          <p:cNvSpPr/>
          <p:nvPr/>
        </p:nvSpPr>
        <p:spPr>
          <a:xfrm>
            <a:off x="861389" y="5259040"/>
            <a:ext cx="6175514"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Les complexes covalents instables peuvent être des complexes acyl-, </a:t>
            </a:r>
            <a:r>
              <a:rPr lang="fr-FR" sz="2000" dirty="0" err="1">
                <a:solidFill>
                  <a:srgbClr val="000000"/>
                </a:solidFill>
                <a:latin typeface="Times-Roman"/>
                <a:ea typeface="Calibri" panose="020F0502020204030204" pitchFamily="34" charset="0"/>
                <a:cs typeface="Arial" panose="020B0604020202020204" pitchFamily="34" charset="0"/>
              </a:rPr>
              <a:t>phosphoryl</a:t>
            </a:r>
            <a:r>
              <a:rPr lang="fr-FR" sz="2000" dirty="0">
                <a:solidFill>
                  <a:srgbClr val="000000"/>
                </a:solidFill>
                <a:latin typeface="Times-Roman"/>
                <a:ea typeface="Calibri" panose="020F0502020204030204" pitchFamily="34" charset="0"/>
                <a:cs typeface="Arial" panose="020B0604020202020204" pitchFamily="34" charset="0"/>
              </a:rPr>
              <a:t>- et glycosyl-enzyme</a:t>
            </a:r>
            <a:endParaRPr lang="en-GB" sz="2000" dirty="0">
              <a:solidFill>
                <a:srgbClr val="000000"/>
              </a:solidFill>
              <a:latin typeface="Times-Roman"/>
              <a:ea typeface="Calibri" panose="020F0502020204030204" pitchFamily="34" charset="0"/>
              <a:cs typeface="Arial" panose="020B0604020202020204" pitchFamily="34" charset="0"/>
            </a:endParaRPr>
          </a:p>
          <a:p>
            <a:endParaRPr lang="en-GB" sz="2000" dirty="0"/>
          </a:p>
        </p:txBody>
      </p:sp>
    </p:spTree>
    <p:extLst>
      <p:ext uri="{BB962C8B-B14F-4D97-AF65-F5344CB8AC3E}">
        <p14:creationId xmlns:p14="http://schemas.microsoft.com/office/powerpoint/2010/main" val="36268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1+#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52"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9B526C0B-B4DC-4AD5-AAF0-6B6D193AF6AF}"/>
              </a:ext>
            </a:extLst>
          </p:cNvPr>
          <p:cNvGrpSpPr/>
          <p:nvPr/>
        </p:nvGrpSpPr>
        <p:grpSpPr>
          <a:xfrm>
            <a:off x="410818" y="1742669"/>
            <a:ext cx="10852700" cy="4956304"/>
            <a:chOff x="716448" y="1337591"/>
            <a:chExt cx="10759104" cy="4182817"/>
          </a:xfrm>
        </p:grpSpPr>
        <p:grpSp>
          <p:nvGrpSpPr>
            <p:cNvPr id="22" name="Group 21">
              <a:extLst>
                <a:ext uri="{FF2B5EF4-FFF2-40B4-BE49-F238E27FC236}">
                  <a16:creationId xmlns:a16="http://schemas.microsoft.com/office/drawing/2014/main" id="{DD99AA69-9D36-42A0-B818-D104833FAAF5}"/>
                </a:ext>
              </a:extLst>
            </p:cNvPr>
            <p:cNvGrpSpPr/>
            <p:nvPr/>
          </p:nvGrpSpPr>
          <p:grpSpPr>
            <a:xfrm>
              <a:off x="716448" y="1337591"/>
              <a:ext cx="10759104" cy="4182817"/>
              <a:chOff x="450574" y="3547099"/>
              <a:chExt cx="10706095" cy="3200234"/>
            </a:xfrm>
          </p:grpSpPr>
          <p:pic>
            <p:nvPicPr>
              <p:cNvPr id="24" name="Picture 23" descr="Mechanism of covalent catalysis.">
                <a:extLst>
                  <a:ext uri="{FF2B5EF4-FFF2-40B4-BE49-F238E27FC236}">
                    <a16:creationId xmlns:a16="http://schemas.microsoft.com/office/drawing/2014/main" id="{C1969E22-374B-4A79-8EC4-D043FA4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49" y="3547099"/>
                <a:ext cx="9144000" cy="27813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F4692D3-7A87-4EC1-932D-D7441D57CCBE}"/>
                  </a:ext>
                </a:extLst>
              </p:cNvPr>
              <p:cNvSpPr txBox="1"/>
              <p:nvPr/>
            </p:nvSpPr>
            <p:spPr>
              <a:xfrm>
                <a:off x="450574" y="6314785"/>
                <a:ext cx="2756452"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saccharose phosphorylase </a:t>
                </a:r>
                <a:endParaRPr lang="en-GB" dirty="0"/>
              </a:p>
            </p:txBody>
          </p:sp>
          <p:sp>
            <p:nvSpPr>
              <p:cNvPr id="26" name="TextBox 25">
                <a:extLst>
                  <a:ext uri="{FF2B5EF4-FFF2-40B4-BE49-F238E27FC236}">
                    <a16:creationId xmlns:a16="http://schemas.microsoft.com/office/drawing/2014/main" id="{2AC5D648-3966-4483-956E-09766FE2EC5D}"/>
                  </a:ext>
                </a:extLst>
              </p:cNvPr>
              <p:cNvSpPr txBox="1"/>
              <p:nvPr/>
            </p:nvSpPr>
            <p:spPr>
              <a:xfrm>
                <a:off x="3366058" y="6324127"/>
                <a:ext cx="1338470"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Saccharose</a:t>
                </a:r>
                <a:endParaRPr lang="en-GB" dirty="0"/>
              </a:p>
            </p:txBody>
          </p:sp>
          <p:sp>
            <p:nvSpPr>
              <p:cNvPr id="27" name="TextBox 26">
                <a:extLst>
                  <a:ext uri="{FF2B5EF4-FFF2-40B4-BE49-F238E27FC236}">
                    <a16:creationId xmlns:a16="http://schemas.microsoft.com/office/drawing/2014/main" id="{83AECB75-CEA1-484C-BB02-56C25433EFCC}"/>
                  </a:ext>
                </a:extLst>
              </p:cNvPr>
              <p:cNvSpPr txBox="1"/>
              <p:nvPr/>
            </p:nvSpPr>
            <p:spPr>
              <a:xfrm>
                <a:off x="5670265" y="6324127"/>
                <a:ext cx="1868557" cy="369332"/>
              </a:xfrm>
              <a:prstGeom prst="rect">
                <a:avLst/>
              </a:prstGeom>
              <a:noFill/>
            </p:spPr>
            <p:txBody>
              <a:bodyPr wrap="square">
                <a:spAutoFit/>
              </a:bodyPr>
              <a:lstStyle/>
              <a:p>
                <a:r>
                  <a:rPr lang="fr-FR" sz="1800" b="1" dirty="0" err="1">
                    <a:solidFill>
                      <a:srgbClr val="000000"/>
                    </a:solidFill>
                    <a:effectLst/>
                    <a:latin typeface="Times-Roman"/>
                    <a:ea typeface="Calibri" panose="020F0502020204030204" pitchFamily="34" charset="0"/>
                    <a:cs typeface="Arial" panose="020B0604020202020204" pitchFamily="34" charset="0"/>
                  </a:rPr>
                  <a:t>glucosyl</a:t>
                </a:r>
                <a:r>
                  <a:rPr lang="fr-FR" sz="1800" b="1" dirty="0">
                    <a:solidFill>
                      <a:srgbClr val="000000"/>
                    </a:solidFill>
                    <a:effectLst/>
                    <a:latin typeface="Times-Roman"/>
                    <a:ea typeface="Calibri" panose="020F0502020204030204" pitchFamily="34" charset="0"/>
                    <a:cs typeface="Arial" panose="020B0604020202020204" pitchFamily="34" charset="0"/>
                  </a:rPr>
                  <a:t>-enzyme </a:t>
                </a:r>
                <a:endParaRPr lang="en-GB" dirty="0"/>
              </a:p>
            </p:txBody>
          </p:sp>
          <p:sp>
            <p:nvSpPr>
              <p:cNvPr id="28" name="TextBox 27">
                <a:extLst>
                  <a:ext uri="{FF2B5EF4-FFF2-40B4-BE49-F238E27FC236}">
                    <a16:creationId xmlns:a16="http://schemas.microsoft.com/office/drawing/2014/main" id="{B5C46ED0-40AC-4565-889B-1F0AD956A535}"/>
                  </a:ext>
                </a:extLst>
              </p:cNvPr>
              <p:cNvSpPr txBox="1"/>
              <p:nvPr/>
            </p:nvSpPr>
            <p:spPr>
              <a:xfrm>
                <a:off x="6604543" y="4326774"/>
                <a:ext cx="1179443"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fructose</a:t>
                </a:r>
                <a:endParaRPr lang="en-GB" dirty="0"/>
              </a:p>
            </p:txBody>
          </p:sp>
          <p:sp>
            <p:nvSpPr>
              <p:cNvPr id="29" name="TextBox 28">
                <a:extLst>
                  <a:ext uri="{FF2B5EF4-FFF2-40B4-BE49-F238E27FC236}">
                    <a16:creationId xmlns:a16="http://schemas.microsoft.com/office/drawing/2014/main" id="{4BE2FDD8-BD02-41E6-8DB7-972941CDFD71}"/>
                  </a:ext>
                </a:extLst>
              </p:cNvPr>
              <p:cNvSpPr txBox="1"/>
              <p:nvPr/>
            </p:nvSpPr>
            <p:spPr>
              <a:xfrm>
                <a:off x="7098188" y="5460690"/>
                <a:ext cx="440634"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Pi</a:t>
                </a:r>
                <a:endParaRPr lang="en-GB" dirty="0"/>
              </a:p>
            </p:txBody>
          </p:sp>
          <p:sp>
            <p:nvSpPr>
              <p:cNvPr id="30" name="TextBox 29">
                <a:extLst>
                  <a:ext uri="{FF2B5EF4-FFF2-40B4-BE49-F238E27FC236}">
                    <a16:creationId xmlns:a16="http://schemas.microsoft.com/office/drawing/2014/main" id="{D3B8A5BA-BDD8-47A6-A6CD-42BDB537B856}"/>
                  </a:ext>
                </a:extLst>
              </p:cNvPr>
              <p:cNvSpPr txBox="1"/>
              <p:nvPr/>
            </p:nvSpPr>
            <p:spPr>
              <a:xfrm>
                <a:off x="4598502" y="6285668"/>
                <a:ext cx="1113188" cy="461665"/>
              </a:xfrm>
              <a:prstGeom prst="rect">
                <a:avLst/>
              </a:prstGeom>
              <a:noFill/>
            </p:spPr>
            <p:txBody>
              <a:bodyPr wrap="square">
                <a:spAutoFit/>
              </a:bodyPr>
              <a:lstStyle/>
              <a:p>
                <a:r>
                  <a:rPr lang="fr-FR" sz="2400" b="1" dirty="0">
                    <a:solidFill>
                      <a:srgbClr val="000000"/>
                    </a:solidFill>
                    <a:effectLst/>
                    <a:latin typeface="Times-Roman"/>
                    <a:ea typeface="Calibri" panose="020F0502020204030204" pitchFamily="34" charset="0"/>
                    <a:cs typeface="Arial" panose="020B0604020202020204" pitchFamily="34" charset="0"/>
                  </a:rPr>
                  <a:t>&lt;===&gt; </a:t>
                </a:r>
                <a:endParaRPr lang="en-GB" sz="2400" b="1" dirty="0"/>
              </a:p>
            </p:txBody>
          </p:sp>
          <p:sp>
            <p:nvSpPr>
              <p:cNvPr id="31" name="TextBox 30">
                <a:extLst>
                  <a:ext uri="{FF2B5EF4-FFF2-40B4-BE49-F238E27FC236}">
                    <a16:creationId xmlns:a16="http://schemas.microsoft.com/office/drawing/2014/main" id="{5B38F8E9-8116-4A80-86E8-864E7820D2EC}"/>
                  </a:ext>
                </a:extLst>
              </p:cNvPr>
              <p:cNvSpPr txBox="1"/>
              <p:nvPr/>
            </p:nvSpPr>
            <p:spPr>
              <a:xfrm>
                <a:off x="8860730" y="6072090"/>
                <a:ext cx="2295939"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glucose-1-phosphate</a:t>
                </a:r>
                <a:endParaRPr lang="en-GB" dirty="0"/>
              </a:p>
            </p:txBody>
          </p:sp>
          <p:sp>
            <p:nvSpPr>
              <p:cNvPr id="32" name="TextBox 31">
                <a:extLst>
                  <a:ext uri="{FF2B5EF4-FFF2-40B4-BE49-F238E27FC236}">
                    <a16:creationId xmlns:a16="http://schemas.microsoft.com/office/drawing/2014/main" id="{26FDC055-3085-41C3-88DF-5DC97FD82E8A}"/>
                  </a:ext>
                </a:extLst>
              </p:cNvPr>
              <p:cNvSpPr txBox="1"/>
              <p:nvPr/>
            </p:nvSpPr>
            <p:spPr>
              <a:xfrm>
                <a:off x="3054638" y="6341057"/>
                <a:ext cx="327991"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a:t>
                </a:r>
                <a:endParaRPr lang="en-GB" dirty="0"/>
              </a:p>
            </p:txBody>
          </p:sp>
          <p:sp>
            <p:nvSpPr>
              <p:cNvPr id="33" name="Arrow: Curved Up 32">
                <a:extLst>
                  <a:ext uri="{FF2B5EF4-FFF2-40B4-BE49-F238E27FC236}">
                    <a16:creationId xmlns:a16="http://schemas.microsoft.com/office/drawing/2014/main" id="{2101F929-45C3-4364-8BB5-C369B3FFF313}"/>
                  </a:ext>
                </a:extLst>
              </p:cNvPr>
              <p:cNvSpPr/>
              <p:nvPr/>
            </p:nvSpPr>
            <p:spPr>
              <a:xfrm rot="1185410">
                <a:off x="6453809" y="5678064"/>
                <a:ext cx="800102" cy="2810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3" name="TextBox 22">
              <a:extLst>
                <a:ext uri="{FF2B5EF4-FFF2-40B4-BE49-F238E27FC236}">
                  <a16:creationId xmlns:a16="http://schemas.microsoft.com/office/drawing/2014/main" id="{0B84CEC9-4B16-4D1F-A3E1-C823C7D7C66E}"/>
                </a:ext>
              </a:extLst>
            </p:cNvPr>
            <p:cNvSpPr txBox="1"/>
            <p:nvPr/>
          </p:nvSpPr>
          <p:spPr>
            <a:xfrm>
              <a:off x="7032186" y="4034844"/>
              <a:ext cx="327991" cy="369332"/>
            </a:xfrm>
            <a:prstGeom prst="rect">
              <a:avLst/>
            </a:prstGeom>
            <a:noFill/>
          </p:spPr>
          <p:txBody>
            <a:bodyPr wrap="square">
              <a:spAutoFit/>
            </a:bodyPr>
            <a:lstStyle/>
            <a:p>
              <a:r>
                <a:rPr lang="fr-FR" sz="1800" b="1" dirty="0">
                  <a:solidFill>
                    <a:srgbClr val="000000"/>
                  </a:solidFill>
                  <a:effectLst/>
                  <a:latin typeface="Times-Roman"/>
                  <a:ea typeface="Calibri" panose="020F0502020204030204" pitchFamily="34" charset="0"/>
                  <a:cs typeface="Arial" panose="020B0604020202020204" pitchFamily="34" charset="0"/>
                </a:rPr>
                <a:t>+</a:t>
              </a:r>
              <a:endParaRPr lang="en-GB" dirty="0"/>
            </a:p>
          </p:txBody>
        </p:sp>
      </p:grpSp>
      <p:sp>
        <p:nvSpPr>
          <p:cNvPr id="34" name="Rectangle: Rounded Corners 33">
            <a:extLst>
              <a:ext uri="{FF2B5EF4-FFF2-40B4-BE49-F238E27FC236}">
                <a16:creationId xmlns:a16="http://schemas.microsoft.com/office/drawing/2014/main" id="{504578D4-E0C4-4A6A-A50A-0AB96DE01593}"/>
              </a:ext>
            </a:extLst>
          </p:cNvPr>
          <p:cNvSpPr/>
          <p:nvPr/>
        </p:nvSpPr>
        <p:spPr>
          <a:xfrm>
            <a:off x="2279376" y="97072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1.2.	Catalyse </a:t>
            </a:r>
            <a:r>
              <a:rPr lang="en-GB" sz="2800" b="1" dirty="0" err="1">
                <a:latin typeface="Times New Roman" panose="02020603050405020304" pitchFamily="18" charset="0"/>
                <a:cs typeface="Times New Roman" panose="02020603050405020304" pitchFamily="18" charset="0"/>
              </a:rPr>
              <a:t>covalente</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03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54D1325-5163-48EA-9E08-96EFACD63B0E}"/>
              </a:ext>
            </a:extLst>
          </p:cNvPr>
          <p:cNvSpPr/>
          <p:nvPr/>
        </p:nvSpPr>
        <p:spPr>
          <a:xfrm>
            <a:off x="2438400" y="98236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a:latin typeface="Times New Roman" panose="02020603050405020304" pitchFamily="18" charset="0"/>
                <a:cs typeface="Times New Roman" panose="02020603050405020304" pitchFamily="18" charset="0"/>
              </a:rPr>
              <a:t>1.3.	Catalyse acido-basique</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4A79F7D-AB45-4330-9E52-8D2006968F8F}"/>
              </a:ext>
            </a:extLst>
          </p:cNvPr>
          <p:cNvSpPr/>
          <p:nvPr/>
        </p:nvSpPr>
        <p:spPr>
          <a:xfrm>
            <a:off x="861391" y="1689661"/>
            <a:ext cx="5738192"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Impliquée dans tout mécanisme de réaction qui nécessite le transfert d'un proton d'une molécule à une autre</a:t>
            </a:r>
            <a:endParaRPr lang="en-GB" sz="2000" dirty="0"/>
          </a:p>
        </p:txBody>
      </p:sp>
      <p:sp>
        <p:nvSpPr>
          <p:cNvPr id="5" name="Rectangle: Rounded Corners 4">
            <a:extLst>
              <a:ext uri="{FF2B5EF4-FFF2-40B4-BE49-F238E27FC236}">
                <a16:creationId xmlns:a16="http://schemas.microsoft.com/office/drawing/2014/main" id="{6DC4F65D-2304-4941-B19E-4A1EBD567DCE}"/>
              </a:ext>
            </a:extLst>
          </p:cNvPr>
          <p:cNvSpPr/>
          <p:nvPr/>
        </p:nvSpPr>
        <p:spPr>
          <a:xfrm>
            <a:off x="861390" y="2879454"/>
            <a:ext cx="5738192" cy="10141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latin typeface="Times-Roman"/>
                <a:ea typeface="Calibri" panose="020F0502020204030204" pitchFamily="34" charset="0"/>
                <a:cs typeface="Arial" panose="020B0604020202020204" pitchFamily="34" charset="0"/>
              </a:rPr>
              <a:t>- Couramment combiné avec la catalyse covalente</a:t>
            </a:r>
            <a:endParaRPr lang="en-GB" sz="2000" dirty="0"/>
          </a:p>
        </p:txBody>
      </p:sp>
      <p:sp>
        <p:nvSpPr>
          <p:cNvPr id="6" name="Rectangle: Rounded Corners 5">
            <a:extLst>
              <a:ext uri="{FF2B5EF4-FFF2-40B4-BE49-F238E27FC236}">
                <a16:creationId xmlns:a16="http://schemas.microsoft.com/office/drawing/2014/main" id="{1C4D3DED-595B-41CA-8941-544B45D37A7E}"/>
              </a:ext>
            </a:extLst>
          </p:cNvPr>
          <p:cNvSpPr/>
          <p:nvPr/>
        </p:nvSpPr>
        <p:spPr>
          <a:xfrm>
            <a:off x="861389" y="3993614"/>
            <a:ext cx="5738192" cy="12603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b="1" dirty="0">
                <a:solidFill>
                  <a:srgbClr val="000000"/>
                </a:solidFill>
                <a:latin typeface="Times-Roman"/>
                <a:ea typeface="Calibri" panose="020F0502020204030204" pitchFamily="34" charset="0"/>
                <a:cs typeface="Arial" panose="020B0604020202020204" pitchFamily="34" charset="0"/>
              </a:rPr>
              <a:t>Catalyse acido-basique spécifique</a:t>
            </a:r>
            <a:r>
              <a:rPr lang="fr-FR" sz="2000" dirty="0">
                <a:solidFill>
                  <a:srgbClr val="000000"/>
                </a:solidFill>
                <a:latin typeface="Times-Roman"/>
                <a:ea typeface="Calibri" panose="020F0502020204030204" pitchFamily="34" charset="0"/>
                <a:cs typeface="Arial" panose="020B0604020202020204" pitchFamily="34" charset="0"/>
              </a:rPr>
              <a:t> </a:t>
            </a:r>
          </a:p>
          <a:p>
            <a:r>
              <a:rPr lang="fr-FR" sz="2000" dirty="0">
                <a:solidFill>
                  <a:srgbClr val="000000"/>
                </a:solidFill>
                <a:latin typeface="Times-Roman"/>
                <a:ea typeface="Calibri" panose="020F0502020204030204" pitchFamily="34" charset="0"/>
                <a:cs typeface="Arial" panose="020B0604020202020204" pitchFamily="34" charset="0"/>
              </a:rPr>
              <a:t>Implique les ions hydronium (H3O +) ou hydroxyde (OH-) dans le mécanisme de réaction</a:t>
            </a:r>
            <a:endParaRPr lang="en-GB" sz="2000" dirty="0"/>
          </a:p>
        </p:txBody>
      </p:sp>
      <p:sp>
        <p:nvSpPr>
          <p:cNvPr id="7" name="Rectangle: Rounded Corners 6">
            <a:extLst>
              <a:ext uri="{FF2B5EF4-FFF2-40B4-BE49-F238E27FC236}">
                <a16:creationId xmlns:a16="http://schemas.microsoft.com/office/drawing/2014/main" id="{B0C7002E-9070-4110-8BAB-69CD9C708186}"/>
              </a:ext>
            </a:extLst>
          </p:cNvPr>
          <p:cNvSpPr/>
          <p:nvPr/>
        </p:nvSpPr>
        <p:spPr>
          <a:xfrm>
            <a:off x="861389" y="5353977"/>
            <a:ext cx="5738192" cy="14621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b="1" dirty="0">
                <a:solidFill>
                  <a:srgbClr val="000000"/>
                </a:solidFill>
                <a:latin typeface="Times-Roman"/>
                <a:ea typeface="Calibri" panose="020F0502020204030204" pitchFamily="34" charset="0"/>
                <a:cs typeface="Arial" panose="020B0604020202020204" pitchFamily="34" charset="0"/>
              </a:rPr>
              <a:t>La catalyse acido-basiques générale</a:t>
            </a:r>
            <a:r>
              <a:rPr lang="fr-FR" sz="2000" dirty="0">
                <a:solidFill>
                  <a:srgbClr val="000000"/>
                </a:solidFill>
                <a:latin typeface="Times-Roman"/>
                <a:ea typeface="Calibri" panose="020F0502020204030204" pitchFamily="34" charset="0"/>
                <a:cs typeface="Arial" panose="020B0604020202020204" pitchFamily="34" charset="0"/>
              </a:rPr>
              <a:t> </a:t>
            </a:r>
          </a:p>
          <a:p>
            <a:r>
              <a:rPr lang="fr-FR" sz="2000" dirty="0">
                <a:solidFill>
                  <a:srgbClr val="000000"/>
                </a:solidFill>
                <a:latin typeface="Times-Roman"/>
                <a:ea typeface="Calibri" panose="020F0502020204030204" pitchFamily="34" charset="0"/>
                <a:cs typeface="Arial" panose="020B0604020202020204" pitchFamily="34" charset="0"/>
              </a:rPr>
              <a:t>Un résidu d'acide aminé du site actif est utilisé pour accepter ou donner un proton</a:t>
            </a:r>
            <a:endParaRPr lang="en-GB" sz="2000" dirty="0">
              <a:solidFill>
                <a:srgbClr val="000000"/>
              </a:solidFill>
              <a:latin typeface="Times-Roman"/>
              <a:ea typeface="Calibri" panose="020F0502020204030204" pitchFamily="34" charset="0"/>
              <a:cs typeface="Arial" panose="020B0604020202020204" pitchFamily="34" charset="0"/>
            </a:endParaRPr>
          </a:p>
          <a:p>
            <a:endParaRPr lang="en-GB" sz="2000" dirty="0"/>
          </a:p>
        </p:txBody>
      </p:sp>
      <p:pic>
        <p:nvPicPr>
          <p:cNvPr id="8" name="Picture 7">
            <a:extLst>
              <a:ext uri="{FF2B5EF4-FFF2-40B4-BE49-F238E27FC236}">
                <a16:creationId xmlns:a16="http://schemas.microsoft.com/office/drawing/2014/main" id="{AAE4CE40-0254-4460-BBC1-8D85CDC5393F}"/>
              </a:ext>
            </a:extLst>
          </p:cNvPr>
          <p:cNvPicPr>
            <a:picLocks noChangeAspect="1"/>
          </p:cNvPicPr>
          <p:nvPr/>
        </p:nvPicPr>
        <p:blipFill>
          <a:blip r:embed="rId2"/>
          <a:stretch>
            <a:fillRect/>
          </a:stretch>
        </p:blipFill>
        <p:spPr>
          <a:xfrm>
            <a:off x="6705600" y="1689660"/>
            <a:ext cx="5384358" cy="5122119"/>
          </a:xfrm>
          <a:prstGeom prst="rect">
            <a:avLst/>
          </a:prstGeom>
        </p:spPr>
      </p:pic>
    </p:spTree>
    <p:extLst>
      <p:ext uri="{BB962C8B-B14F-4D97-AF65-F5344CB8AC3E}">
        <p14:creationId xmlns:p14="http://schemas.microsoft.com/office/powerpoint/2010/main" val="1282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554CC6-3973-40AF-A142-D84BCE6AF2D1}"/>
              </a:ext>
            </a:extLst>
          </p:cNvPr>
          <p:cNvPicPr>
            <a:picLocks noChangeAspect="1"/>
          </p:cNvPicPr>
          <p:nvPr/>
        </p:nvPicPr>
        <p:blipFill>
          <a:blip r:embed="rId2"/>
          <a:stretch>
            <a:fillRect/>
          </a:stretch>
        </p:blipFill>
        <p:spPr>
          <a:xfrm>
            <a:off x="225287" y="1014752"/>
            <a:ext cx="11794435" cy="5730605"/>
          </a:xfrm>
          <a:prstGeom prst="rect">
            <a:avLst/>
          </a:prstGeom>
        </p:spPr>
      </p:pic>
    </p:spTree>
    <p:extLst>
      <p:ext uri="{BB962C8B-B14F-4D97-AF65-F5344CB8AC3E}">
        <p14:creationId xmlns:p14="http://schemas.microsoft.com/office/powerpoint/2010/main" val="71061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9DC306-195F-460E-AA9F-BB82260EE02A}"/>
              </a:ext>
            </a:extLst>
          </p:cNvPr>
          <p:cNvPicPr>
            <a:picLocks noChangeAspect="1"/>
          </p:cNvPicPr>
          <p:nvPr/>
        </p:nvPicPr>
        <p:blipFill>
          <a:blip r:embed="rId2"/>
          <a:stretch>
            <a:fillRect/>
          </a:stretch>
        </p:blipFill>
        <p:spPr>
          <a:xfrm>
            <a:off x="159026" y="901447"/>
            <a:ext cx="11900452" cy="5843910"/>
          </a:xfrm>
          <a:prstGeom prst="rect">
            <a:avLst/>
          </a:prstGeom>
        </p:spPr>
      </p:pic>
    </p:spTree>
    <p:extLst>
      <p:ext uri="{BB962C8B-B14F-4D97-AF65-F5344CB8AC3E}">
        <p14:creationId xmlns:p14="http://schemas.microsoft.com/office/powerpoint/2010/main" val="29873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6863AEB-9F6B-4431-AFA6-3108E989126D}"/>
              </a:ext>
            </a:extLst>
          </p:cNvPr>
          <p:cNvSpPr/>
          <p:nvPr/>
        </p:nvSpPr>
        <p:spPr>
          <a:xfrm>
            <a:off x="2438400" y="982360"/>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1.4.	Catalyse </a:t>
            </a:r>
            <a:r>
              <a:rPr lang="en-GB" sz="2800" b="1" dirty="0" err="1">
                <a:latin typeface="Times New Roman" panose="02020603050405020304" pitchFamily="18" charset="0"/>
                <a:cs typeface="Times New Roman" panose="02020603050405020304" pitchFamily="18" charset="0"/>
              </a:rPr>
              <a:t>electrostatique</a:t>
            </a:r>
            <a:r>
              <a:rPr lang="en-GB" sz="2800" b="1"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A370875-1DD7-4F56-8E22-E9C277BC3BFD}"/>
              </a:ext>
            </a:extLst>
          </p:cNvPr>
          <p:cNvSpPr txBox="1"/>
          <p:nvPr/>
        </p:nvSpPr>
        <p:spPr>
          <a:xfrm>
            <a:off x="132522" y="3641036"/>
            <a:ext cx="6096000" cy="1804749"/>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interactions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ioniques,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ioniques-dipôles, </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dipôles-dipôles (b)</a:t>
            </a:r>
          </a:p>
          <a:p>
            <a:pPr marL="342900" indent="-342900" algn="just">
              <a:buFont typeface="Arial" panose="020B0604020202020204" pitchFamily="34" charset="0"/>
              <a:buChar char="•"/>
            </a:pPr>
            <a:r>
              <a:rPr lang="fr-FR" sz="2000" dirty="0">
                <a:solidFill>
                  <a:srgbClr val="000000"/>
                </a:solidFill>
                <a:effectLst/>
                <a:latin typeface="Times-Roman"/>
                <a:ea typeface="Calibri" panose="020F0502020204030204" pitchFamily="34" charset="0"/>
                <a:cs typeface="Arial" panose="020B0604020202020204" pitchFamily="34" charset="0"/>
              </a:rPr>
              <a:t>hydrophobes </a:t>
            </a:r>
            <a:endParaRPr lang="en-GB" sz="2000" dirty="0"/>
          </a:p>
        </p:txBody>
      </p:sp>
      <p:sp>
        <p:nvSpPr>
          <p:cNvPr id="11" name="TextBox 10">
            <a:extLst>
              <a:ext uri="{FF2B5EF4-FFF2-40B4-BE49-F238E27FC236}">
                <a16:creationId xmlns:a16="http://schemas.microsoft.com/office/drawing/2014/main" id="{B98991C6-218B-45B1-B6B5-7BFC25896D44}"/>
              </a:ext>
            </a:extLst>
          </p:cNvPr>
          <p:cNvSpPr txBox="1"/>
          <p:nvPr/>
        </p:nvSpPr>
        <p:spPr>
          <a:xfrm>
            <a:off x="132522" y="5613809"/>
            <a:ext cx="6096000" cy="1123712"/>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La liaison hydrogène (a) est l'une des interactions électrostatiques les plus courantes formées dans le site actif</a:t>
            </a:r>
            <a:endParaRPr lang="en-GB" sz="2000" dirty="0"/>
          </a:p>
        </p:txBody>
      </p:sp>
      <p:sp>
        <p:nvSpPr>
          <p:cNvPr id="13" name="TextBox 12">
            <a:extLst>
              <a:ext uri="{FF2B5EF4-FFF2-40B4-BE49-F238E27FC236}">
                <a16:creationId xmlns:a16="http://schemas.microsoft.com/office/drawing/2014/main" id="{71FD73A5-15B0-453A-A607-2B6BD2AF937C}"/>
              </a:ext>
            </a:extLst>
          </p:cNvPr>
          <p:cNvSpPr txBox="1"/>
          <p:nvPr/>
        </p:nvSpPr>
        <p:spPr>
          <a:xfrm>
            <a:off x="132521" y="2271419"/>
            <a:ext cx="6095999" cy="1123712"/>
          </a:xfrm>
          <a:prstGeom prst="roundRect">
            <a:avLst/>
          </a:prstGeom>
          <a:noFill/>
          <a:ln>
            <a:solidFill>
              <a:srgbClr val="00B050"/>
            </a:solidFill>
          </a:ln>
        </p:spPr>
        <p:txBody>
          <a:bodyPr wrap="square">
            <a:spAutoFit/>
          </a:bodyPr>
          <a:lstStyle/>
          <a:p>
            <a:pPr algn="just"/>
            <a:r>
              <a:rPr lang="fr-FR" sz="2000" dirty="0">
                <a:solidFill>
                  <a:srgbClr val="000000"/>
                </a:solidFill>
                <a:effectLst/>
                <a:latin typeface="Times-Roman"/>
                <a:ea typeface="Calibri" panose="020F0502020204030204" pitchFamily="34" charset="0"/>
                <a:cs typeface="Arial" panose="020B0604020202020204" pitchFamily="34" charset="0"/>
              </a:rPr>
              <a:t>le site actif de l'enzyme stabilise l'état de transition de la réaction en formant des interactions électrostatiques avec le substrat</a:t>
            </a:r>
            <a:endParaRPr lang="en-GB" sz="2000" dirty="0"/>
          </a:p>
        </p:txBody>
      </p:sp>
      <p:pic>
        <p:nvPicPr>
          <p:cNvPr id="15" name="Picture 14">
            <a:extLst>
              <a:ext uri="{FF2B5EF4-FFF2-40B4-BE49-F238E27FC236}">
                <a16:creationId xmlns:a16="http://schemas.microsoft.com/office/drawing/2014/main" id="{6030D646-950D-4F3E-8890-9B7C42C1DBC4}"/>
              </a:ext>
            </a:extLst>
          </p:cNvPr>
          <p:cNvPicPr>
            <a:picLocks noChangeAspect="1"/>
          </p:cNvPicPr>
          <p:nvPr/>
        </p:nvPicPr>
        <p:blipFill>
          <a:blip r:embed="rId2"/>
          <a:stretch>
            <a:fillRect/>
          </a:stretch>
        </p:blipFill>
        <p:spPr>
          <a:xfrm>
            <a:off x="6583017" y="2279373"/>
            <a:ext cx="5115339" cy="4458148"/>
          </a:xfrm>
          <a:prstGeom prst="rect">
            <a:avLst/>
          </a:prstGeom>
          <a:ln>
            <a:solidFill>
              <a:srgbClr val="00B050"/>
            </a:solidFill>
          </a:ln>
        </p:spPr>
      </p:pic>
    </p:spTree>
    <p:extLst>
      <p:ext uri="{BB962C8B-B14F-4D97-AF65-F5344CB8AC3E}">
        <p14:creationId xmlns:p14="http://schemas.microsoft.com/office/powerpoint/2010/main" val="616973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6A3025F-CE6F-4AE4-9E83-443D2E5A5094}"/>
              </a:ext>
            </a:extLst>
          </p:cNvPr>
          <p:cNvSpPr/>
          <p:nvPr/>
        </p:nvSpPr>
        <p:spPr>
          <a:xfrm>
            <a:off x="2531161" y="1035286"/>
            <a:ext cx="8289235"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1.5.	</a:t>
            </a:r>
            <a:r>
              <a:rPr lang="en-GB" sz="2800" b="1" dirty="0" err="1">
                <a:latin typeface="Times New Roman" panose="02020603050405020304" pitchFamily="18" charset="0"/>
                <a:cs typeface="Times New Roman" panose="02020603050405020304" pitchFamily="18" charset="0"/>
              </a:rPr>
              <a:t>Désolvation</a:t>
            </a:r>
            <a:endParaRPr lang="en-GB"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99C7E4A-F99C-465D-A48B-84C1C05C0B3A}"/>
              </a:ext>
            </a:extLst>
          </p:cNvPr>
          <p:cNvSpPr txBox="1"/>
          <p:nvPr/>
        </p:nvSpPr>
        <p:spPr>
          <a:xfrm>
            <a:off x="132521" y="1818781"/>
            <a:ext cx="6095999"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Quand le substrat se fixe à l'enzyme, les molécules d'eau sont de manière générale "exclues" du site actif (effet de </a:t>
            </a:r>
            <a:r>
              <a:rPr lang="fr-FR" sz="2000" b="0" i="0" dirty="0">
                <a:solidFill>
                  <a:srgbClr val="FF0000"/>
                </a:solidFill>
                <a:effectLst/>
                <a:latin typeface="Times New Roman" panose="02020603050405020304" pitchFamily="18" charset="0"/>
                <a:cs typeface="Times New Roman" panose="02020603050405020304" pitchFamily="18" charset="0"/>
              </a:rPr>
              <a:t>désolvatation</a:t>
            </a:r>
            <a:r>
              <a:rPr lang="fr-FR" sz="2000" b="0" i="0" dirty="0">
                <a:solidFill>
                  <a:srgbClr val="000000"/>
                </a:solidFill>
                <a:effectLst/>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9571BC6-C272-467E-B175-0B5484D552AD}"/>
              </a:ext>
            </a:extLst>
          </p:cNvPr>
          <p:cNvSpPr txBox="1"/>
          <p:nvPr/>
        </p:nvSpPr>
        <p:spPr>
          <a:xfrm>
            <a:off x="3048000" y="3109148"/>
            <a:ext cx="6096000" cy="369332"/>
          </a:xfrm>
          <a:prstGeom prst="rect">
            <a:avLst/>
          </a:prstGeom>
          <a:noFill/>
        </p:spPr>
        <p:txBody>
          <a:bodyPr wrap="square">
            <a:spAutoFit/>
          </a:bodyPr>
          <a:lstStyle/>
          <a:p>
            <a:r>
              <a:rPr lang="fr-FR" b="0" i="0" dirty="0">
                <a:solidFill>
                  <a:srgbClr val="000000"/>
                </a:solidFill>
                <a:effectLst/>
                <a:latin typeface="Lucida Grande"/>
              </a:rPr>
              <a:t> </a:t>
            </a:r>
            <a:endParaRPr lang="en-GB" dirty="0"/>
          </a:p>
        </p:txBody>
      </p:sp>
      <p:sp>
        <p:nvSpPr>
          <p:cNvPr id="15" name="TextBox 14">
            <a:extLst>
              <a:ext uri="{FF2B5EF4-FFF2-40B4-BE49-F238E27FC236}">
                <a16:creationId xmlns:a16="http://schemas.microsoft.com/office/drawing/2014/main" id="{1B4413D8-D204-470C-BD79-45FF4F557FF8}"/>
              </a:ext>
            </a:extLst>
          </p:cNvPr>
          <p:cNvSpPr txBox="1"/>
          <p:nvPr/>
        </p:nvSpPr>
        <p:spPr>
          <a:xfrm>
            <a:off x="198777" y="4058996"/>
            <a:ext cx="609599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a:t>
            </a:r>
            <a:r>
              <a:rPr lang="fr-FR" sz="2000" dirty="0" err="1">
                <a:solidFill>
                  <a:srgbClr val="000000"/>
                </a:solidFill>
                <a:latin typeface="Times New Roman" panose="02020603050405020304" pitchFamily="18" charset="0"/>
                <a:cs typeface="Times New Roman" panose="02020603050405020304" pitchFamily="18" charset="0"/>
              </a:rPr>
              <a:t>désolvation</a:t>
            </a:r>
            <a:r>
              <a:rPr lang="fr-FR" sz="2000" dirty="0">
                <a:solidFill>
                  <a:srgbClr val="000000"/>
                </a:solidFill>
                <a:latin typeface="Times New Roman" panose="02020603050405020304" pitchFamily="18" charset="0"/>
                <a:cs typeface="Times New Roman" panose="02020603050405020304" pitchFamily="18" charset="0"/>
              </a:rPr>
              <a:t> protège les groupements réactifs de réactions parallèles avec l'eau</a:t>
            </a:r>
            <a:endParaRPr lang="en-GB" sz="20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95CB0E8-1044-4537-B7B6-980B24351CBA}"/>
              </a:ext>
            </a:extLst>
          </p:cNvPr>
          <p:cNvSpPr txBox="1"/>
          <p:nvPr/>
        </p:nvSpPr>
        <p:spPr>
          <a:xfrm>
            <a:off x="198777" y="3077531"/>
            <a:ext cx="609599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Cet effet accroit les forces d'interaction électrostatiques au niveau du site actif et </a:t>
            </a:r>
            <a:r>
              <a:rPr lang="fr-FR" sz="2000" b="1" dirty="0">
                <a:solidFill>
                  <a:srgbClr val="000000"/>
                </a:solidFill>
                <a:latin typeface="Times New Roman" panose="02020603050405020304" pitchFamily="18" charset="0"/>
                <a:cs typeface="Times New Roman" panose="02020603050405020304" pitchFamily="18" charset="0"/>
              </a:rPr>
              <a:t>augmente la réactivité du ES</a:t>
            </a:r>
            <a:endParaRPr lang="en-GB" sz="2000" b="1"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CA32FAA-3C4D-4CE9-83B4-A27281BEBB31}"/>
              </a:ext>
            </a:extLst>
          </p:cNvPr>
          <p:cNvSpPr txBox="1"/>
          <p:nvPr/>
        </p:nvSpPr>
        <p:spPr>
          <a:xfrm>
            <a:off x="198777" y="5065524"/>
            <a:ext cx="6095999"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champs électrostatiques créés par la protéine au niveau du site actif sont complémentaires de la distribution des charges du substrat dans l'état de transition</a:t>
            </a:r>
            <a:endParaRPr lang="en-GB" sz="2000" dirty="0">
              <a:solidFill>
                <a:srgbClr val="00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B32D8206-B717-42F4-AE63-5ED48B68FE18}"/>
              </a:ext>
            </a:extLst>
          </p:cNvPr>
          <p:cNvPicPr>
            <a:picLocks noChangeAspect="1"/>
          </p:cNvPicPr>
          <p:nvPr/>
        </p:nvPicPr>
        <p:blipFill>
          <a:blip r:embed="rId2"/>
          <a:stretch>
            <a:fillRect/>
          </a:stretch>
        </p:blipFill>
        <p:spPr>
          <a:xfrm>
            <a:off x="6506818" y="1818781"/>
            <a:ext cx="5486406" cy="4710974"/>
          </a:xfrm>
          <a:prstGeom prst="rect">
            <a:avLst/>
          </a:prstGeom>
        </p:spPr>
      </p:pic>
    </p:spTree>
    <p:extLst>
      <p:ext uri="{BB962C8B-B14F-4D97-AF65-F5344CB8AC3E}">
        <p14:creationId xmlns:p14="http://schemas.microsoft.com/office/powerpoint/2010/main" val="21000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12034"/>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EC557C5-3153-4B08-A05D-92829F98BE4B}"/>
              </a:ext>
            </a:extLst>
          </p:cNvPr>
          <p:cNvSpPr/>
          <p:nvPr/>
        </p:nvSpPr>
        <p:spPr>
          <a:xfrm>
            <a:off x="2438401" y="988861"/>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1.6.	Distortion de </a:t>
            </a:r>
            <a:r>
              <a:rPr lang="en-GB" sz="2800" b="1" dirty="0" err="1">
                <a:latin typeface="Times New Roman" panose="02020603050405020304" pitchFamily="18" charset="0"/>
                <a:cs typeface="Times New Roman" panose="02020603050405020304" pitchFamily="18" charset="0"/>
              </a:rPr>
              <a:t>contrainte</a:t>
            </a:r>
            <a:endParaRPr lang="en-GB"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7833EDC-0A96-4CA0-8156-3F8BBC54EC3E}"/>
              </a:ext>
            </a:extLst>
          </p:cNvPr>
          <p:cNvSpPr txBox="1"/>
          <p:nvPr/>
        </p:nvSpPr>
        <p:spPr>
          <a:xfrm>
            <a:off x="6215270" y="1702028"/>
            <a:ext cx="545989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enzymes qui fonctionnent par le modèle d'ajustement induit utilisent la distorsion de contrainte dans leur mécanisme catalytique</a:t>
            </a:r>
          </a:p>
        </p:txBody>
      </p:sp>
      <p:sp>
        <p:nvSpPr>
          <p:cNvPr id="13" name="TextBox 12">
            <a:extLst>
              <a:ext uri="{FF2B5EF4-FFF2-40B4-BE49-F238E27FC236}">
                <a16:creationId xmlns:a16="http://schemas.microsoft.com/office/drawing/2014/main" id="{3B8BF6FF-E408-4656-B7C1-5721BD481C82}"/>
              </a:ext>
            </a:extLst>
          </p:cNvPr>
          <p:cNvSpPr txBox="1"/>
          <p:nvPr/>
        </p:nvSpPr>
        <p:spPr>
          <a:xfrm>
            <a:off x="238540" y="1702028"/>
            <a:ext cx="5738192"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 site actif force le substrat lié à prendre une forme qui augmente la réactivité du substrat et favorise la formation de l'état de transition. </a:t>
            </a:r>
          </a:p>
        </p:txBody>
      </p:sp>
      <p:grpSp>
        <p:nvGrpSpPr>
          <p:cNvPr id="15" name="Group 14">
            <a:extLst>
              <a:ext uri="{FF2B5EF4-FFF2-40B4-BE49-F238E27FC236}">
                <a16:creationId xmlns:a16="http://schemas.microsoft.com/office/drawing/2014/main" id="{D730C4A4-A110-4558-8C87-676D509D088A}"/>
              </a:ext>
            </a:extLst>
          </p:cNvPr>
          <p:cNvGrpSpPr/>
          <p:nvPr/>
        </p:nvGrpSpPr>
        <p:grpSpPr>
          <a:xfrm>
            <a:off x="457201" y="178903"/>
            <a:ext cx="11024357" cy="5772640"/>
            <a:chOff x="337933" y="298173"/>
            <a:chExt cx="11024357" cy="5772640"/>
          </a:xfrm>
        </p:grpSpPr>
        <p:pic>
          <p:nvPicPr>
            <p:cNvPr id="6" name="Picture 5">
              <a:extLst>
                <a:ext uri="{FF2B5EF4-FFF2-40B4-BE49-F238E27FC236}">
                  <a16:creationId xmlns:a16="http://schemas.microsoft.com/office/drawing/2014/main" id="{95608169-0223-4720-8B21-E75A08DB998D}"/>
                </a:ext>
              </a:extLst>
            </p:cNvPr>
            <p:cNvPicPr>
              <a:picLocks noChangeAspect="1"/>
            </p:cNvPicPr>
            <p:nvPr/>
          </p:nvPicPr>
          <p:blipFill>
            <a:blip r:embed="rId2"/>
            <a:stretch>
              <a:fillRect/>
            </a:stretch>
          </p:blipFill>
          <p:spPr>
            <a:xfrm>
              <a:off x="2004953" y="3429000"/>
              <a:ext cx="9357337" cy="2641813"/>
            </a:xfrm>
            <a:prstGeom prst="rect">
              <a:avLst/>
            </a:prstGeom>
          </p:spPr>
        </p:pic>
        <p:sp>
          <p:nvSpPr>
            <p:cNvPr id="14" name="Rectangle: Rounded Corners 13">
              <a:extLst>
                <a:ext uri="{FF2B5EF4-FFF2-40B4-BE49-F238E27FC236}">
                  <a16:creationId xmlns:a16="http://schemas.microsoft.com/office/drawing/2014/main" id="{AC13D4E3-BAFF-4E81-A603-37DD8258FDDE}"/>
                </a:ext>
              </a:extLst>
            </p:cNvPr>
            <p:cNvSpPr/>
            <p:nvPr/>
          </p:nvSpPr>
          <p:spPr>
            <a:xfrm>
              <a:off x="337933" y="298173"/>
              <a:ext cx="2650435"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Times New Roman" panose="02020603050405020304" pitchFamily="18" charset="0"/>
                  <a:cs typeface="Times New Roman" panose="02020603050405020304" pitchFamily="18" charset="0"/>
                </a:rPr>
                <a:t>Etat de transition</a:t>
              </a:r>
            </a:p>
          </p:txBody>
        </p:sp>
      </p:grpSp>
    </p:spTree>
    <p:extLst>
      <p:ext uri="{BB962C8B-B14F-4D97-AF65-F5344CB8AC3E}">
        <p14:creationId xmlns:p14="http://schemas.microsoft.com/office/powerpoint/2010/main" val="40144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A9BFDD2-FD08-40A1-AB18-F2D97B007AF9}"/>
              </a:ext>
            </a:extLst>
          </p:cNvPr>
          <p:cNvSpPr/>
          <p:nvPr/>
        </p:nvSpPr>
        <p:spPr>
          <a:xfrm>
            <a:off x="2438401" y="102700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1.7.	Catalyse par des cofacteurs métalliques</a:t>
            </a:r>
            <a:endParaRPr lang="en-GB"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59A0C97-3E2F-48E7-9E49-A8790DAE534D}"/>
              </a:ext>
            </a:extLst>
          </p:cNvPr>
          <p:cNvSpPr txBox="1"/>
          <p:nvPr/>
        </p:nvSpPr>
        <p:spPr>
          <a:xfrm>
            <a:off x="132521" y="1818781"/>
            <a:ext cx="6122505" cy="783193"/>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30 % des enzymes connus sont dépendants des ions métalliques pour leur catalyse.</a:t>
            </a:r>
            <a:endParaRPr lang="en-GB"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D67C9EC-B955-4B4D-9079-26F3FF6862F8}"/>
              </a:ext>
            </a:extLst>
          </p:cNvPr>
          <p:cNvSpPr txBox="1"/>
          <p:nvPr/>
        </p:nvSpPr>
        <p:spPr>
          <a:xfrm>
            <a:off x="132520" y="4257436"/>
            <a:ext cx="612250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b) Des enzymes activés par des ions métalliques</a:t>
            </a:r>
          </a:p>
          <a:p>
            <a:r>
              <a:rPr lang="fr-FR" sz="2000" b="1" i="0" dirty="0">
                <a:solidFill>
                  <a:srgbClr val="000000"/>
                </a:solidFill>
                <a:effectLst/>
                <a:latin typeface="Times New Roman" panose="02020603050405020304" pitchFamily="18" charset="0"/>
                <a:cs typeface="Times New Roman" panose="02020603050405020304" pitchFamily="18" charset="0"/>
              </a:rPr>
              <a:t>faiblement liés </a:t>
            </a:r>
            <a:r>
              <a:rPr lang="fr-FR" sz="2000" b="0" i="0" dirty="0">
                <a:solidFill>
                  <a:srgbClr val="000000"/>
                </a:solidFill>
                <a:effectLst/>
                <a:latin typeface="Times New Roman" panose="02020603050405020304" pitchFamily="18" charset="0"/>
                <a:cs typeface="Times New Roman" panose="02020603050405020304" pitchFamily="18" charset="0"/>
              </a:rPr>
              <a:t>en solution comme Na+, K+, Mg2+, ou Ca2+.</a:t>
            </a:r>
          </a:p>
        </p:txBody>
      </p:sp>
      <p:sp>
        <p:nvSpPr>
          <p:cNvPr id="15" name="TextBox 14">
            <a:extLst>
              <a:ext uri="{FF2B5EF4-FFF2-40B4-BE49-F238E27FC236}">
                <a16:creationId xmlns:a16="http://schemas.microsoft.com/office/drawing/2014/main" id="{B5F1176C-3AAA-4271-BE15-D9EFD92BD4AD}"/>
              </a:ext>
            </a:extLst>
          </p:cNvPr>
          <p:cNvSpPr txBox="1"/>
          <p:nvPr/>
        </p:nvSpPr>
        <p:spPr>
          <a:xfrm>
            <a:off x="132520" y="5580125"/>
            <a:ext cx="6122506" cy="783193"/>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ions métalliques agissent souvent comme un proton, ou polarise l’eau pour généré des groupement OH.</a:t>
            </a:r>
          </a:p>
        </p:txBody>
      </p:sp>
      <p:sp>
        <p:nvSpPr>
          <p:cNvPr id="16" name="TextBox 15">
            <a:extLst>
              <a:ext uri="{FF2B5EF4-FFF2-40B4-BE49-F238E27FC236}">
                <a16:creationId xmlns:a16="http://schemas.microsoft.com/office/drawing/2014/main" id="{978A2EDD-25AD-4EF3-BBFE-D8B124B4824C}"/>
              </a:ext>
            </a:extLst>
          </p:cNvPr>
          <p:cNvSpPr txBox="1"/>
          <p:nvPr/>
        </p:nvSpPr>
        <p:spPr>
          <a:xfrm>
            <a:off x="6427304" y="3358933"/>
            <a:ext cx="5393637" cy="1464231"/>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métaux sont très souvent des meilleurs</a:t>
            </a:r>
          </a:p>
          <a:p>
            <a:r>
              <a:rPr lang="fr-FR" sz="2000" b="0" i="0" dirty="0">
                <a:solidFill>
                  <a:srgbClr val="000000"/>
                </a:solidFill>
                <a:effectLst/>
                <a:latin typeface="Times New Roman" panose="02020603050405020304" pitchFamily="18" charset="0"/>
                <a:cs typeface="Times New Roman" panose="02020603050405020304" pitchFamily="18" charset="0"/>
              </a:rPr>
              <a:t>catalyseurs que des protons parce que les ions</a:t>
            </a:r>
          </a:p>
          <a:p>
            <a:r>
              <a:rPr lang="fr-FR" sz="2000" b="0" i="0" dirty="0">
                <a:solidFill>
                  <a:srgbClr val="000000"/>
                </a:solidFill>
                <a:effectLst/>
                <a:latin typeface="Times New Roman" panose="02020603050405020304" pitchFamily="18" charset="0"/>
                <a:cs typeface="Times New Roman" panose="02020603050405020304" pitchFamily="18" charset="0"/>
              </a:rPr>
              <a:t>métalliques peuvent être présents en hautes</a:t>
            </a:r>
          </a:p>
          <a:p>
            <a:r>
              <a:rPr lang="fr-FR" sz="2000" b="0" i="0" dirty="0">
                <a:solidFill>
                  <a:srgbClr val="000000"/>
                </a:solidFill>
                <a:effectLst/>
                <a:latin typeface="Times New Roman" panose="02020603050405020304" pitchFamily="18" charset="0"/>
                <a:cs typeface="Times New Roman" panose="02020603050405020304" pitchFamily="18" charset="0"/>
              </a:rPr>
              <a:t>concentrations et possèdent des charges stable </a:t>
            </a:r>
          </a:p>
        </p:txBody>
      </p:sp>
      <p:sp>
        <p:nvSpPr>
          <p:cNvPr id="17" name="TextBox 16">
            <a:extLst>
              <a:ext uri="{FF2B5EF4-FFF2-40B4-BE49-F238E27FC236}">
                <a16:creationId xmlns:a16="http://schemas.microsoft.com/office/drawing/2014/main" id="{75D6FE81-579A-4E0D-A57B-6D4790316A43}"/>
              </a:ext>
            </a:extLst>
          </p:cNvPr>
          <p:cNvSpPr txBox="1"/>
          <p:nvPr/>
        </p:nvSpPr>
        <p:spPr>
          <a:xfrm>
            <a:off x="132521" y="1989040"/>
            <a:ext cx="6122505" cy="442674"/>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Les métalloenzymes se divisent en deux classes: </a:t>
            </a:r>
          </a:p>
        </p:txBody>
      </p:sp>
      <p:sp>
        <p:nvSpPr>
          <p:cNvPr id="18" name="TextBox 17">
            <a:extLst>
              <a:ext uri="{FF2B5EF4-FFF2-40B4-BE49-F238E27FC236}">
                <a16:creationId xmlns:a16="http://schemas.microsoft.com/office/drawing/2014/main" id="{C6F57BF9-30F5-454C-92F1-5BFC7610B422}"/>
              </a:ext>
            </a:extLst>
          </p:cNvPr>
          <p:cNvSpPr txBox="1"/>
          <p:nvPr/>
        </p:nvSpPr>
        <p:spPr>
          <a:xfrm>
            <a:off x="132520" y="2797077"/>
            <a:ext cx="6122506" cy="1123712"/>
          </a:xfrm>
          <a:prstGeom prst="roundRect">
            <a:avLst/>
          </a:prstGeom>
          <a:noFill/>
          <a:ln>
            <a:solidFill>
              <a:srgbClr val="00B050"/>
            </a:solidFill>
          </a:ln>
        </p:spPr>
        <p:txBody>
          <a:bodyPr wrap="square">
            <a:spAutoFit/>
          </a:bodyPr>
          <a:lstStyle/>
          <a:p>
            <a:r>
              <a:rPr lang="fr-FR" sz="2000" b="0" i="0" dirty="0">
                <a:solidFill>
                  <a:srgbClr val="000000"/>
                </a:solidFill>
                <a:effectLst/>
                <a:latin typeface="Times New Roman" panose="02020603050405020304" pitchFamily="18" charset="0"/>
                <a:cs typeface="Times New Roman" panose="02020603050405020304" pitchFamily="18" charset="0"/>
              </a:rPr>
              <a:t>a) </a:t>
            </a:r>
            <a:r>
              <a:rPr lang="fr-FR" sz="2000" b="1" i="0" dirty="0">
                <a:solidFill>
                  <a:srgbClr val="000000"/>
                </a:solidFill>
                <a:effectLst/>
                <a:latin typeface="Times New Roman" panose="02020603050405020304" pitchFamily="18" charset="0"/>
                <a:cs typeface="Times New Roman" panose="02020603050405020304" pitchFamily="18" charset="0"/>
              </a:rPr>
              <a:t>Métalloenzymes</a:t>
            </a:r>
            <a:r>
              <a:rPr lang="fr-FR" sz="2000" b="0" i="0" dirty="0">
                <a:solidFill>
                  <a:srgbClr val="000000"/>
                </a:solidFill>
                <a:effectLst/>
                <a:latin typeface="Times New Roman" panose="02020603050405020304" pitchFamily="18" charset="0"/>
                <a:cs typeface="Times New Roman" panose="02020603050405020304" pitchFamily="18" charset="0"/>
              </a:rPr>
              <a:t> possédant des ions métalliques</a:t>
            </a:r>
          </a:p>
          <a:p>
            <a:r>
              <a:rPr lang="fr-FR" sz="2000" b="1" i="0" dirty="0">
                <a:solidFill>
                  <a:srgbClr val="000000"/>
                </a:solidFill>
                <a:effectLst/>
                <a:latin typeface="Times New Roman" panose="02020603050405020304" pitchFamily="18" charset="0"/>
                <a:cs typeface="Times New Roman" panose="02020603050405020304" pitchFamily="18" charset="0"/>
              </a:rPr>
              <a:t>fortement liés </a:t>
            </a:r>
            <a:r>
              <a:rPr lang="fr-FR" sz="2000" b="0" i="0" dirty="0">
                <a:solidFill>
                  <a:srgbClr val="000000"/>
                </a:solidFill>
                <a:effectLst/>
                <a:latin typeface="Times New Roman" panose="02020603050405020304" pitchFamily="18" charset="0"/>
                <a:cs typeface="Times New Roman" panose="02020603050405020304" pitchFamily="18" charset="0"/>
              </a:rPr>
              <a:t>comme Fe2+, Fe3+, Cu2+, Zn2+, Mn2+, ou Co2+.</a:t>
            </a:r>
          </a:p>
        </p:txBody>
      </p:sp>
      <p:pic>
        <p:nvPicPr>
          <p:cNvPr id="8196" name="Picture 4">
            <a:extLst>
              <a:ext uri="{FF2B5EF4-FFF2-40B4-BE49-F238E27FC236}">
                <a16:creationId xmlns:a16="http://schemas.microsoft.com/office/drawing/2014/main" id="{578FFFED-17EC-4DB1-A306-2DEDF94DE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56" y="1989040"/>
            <a:ext cx="5632175" cy="42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16"/>
                                        </p:tgtEl>
                                      </p:cBhvr>
                                    </p:animEffect>
                                    <p:anim calcmode="lin" valueType="num">
                                      <p:cBhvr>
                                        <p:cTn id="53" dur="1000"/>
                                        <p:tgtEl>
                                          <p:spTgt spid="16"/>
                                        </p:tgtEl>
                                        <p:attrNameLst>
                                          <p:attrName>ppt_x</p:attrName>
                                        </p:attrNameLst>
                                      </p:cBhvr>
                                      <p:tavLst>
                                        <p:tav tm="0">
                                          <p:val>
                                            <p:strVal val="ppt_x"/>
                                          </p:val>
                                        </p:tav>
                                        <p:tav tm="100000">
                                          <p:val>
                                            <p:strVal val="ppt_x"/>
                                          </p:val>
                                        </p:tav>
                                      </p:tavLst>
                                    </p:anim>
                                    <p:anim calcmode="lin" valueType="num">
                                      <p:cBhvr>
                                        <p:cTn id="54" dur="1000"/>
                                        <p:tgtEl>
                                          <p:spTgt spid="16"/>
                                        </p:tgtEl>
                                        <p:attrNameLst>
                                          <p:attrName>ppt_y</p:attrName>
                                        </p:attrNameLst>
                                      </p:cBhvr>
                                      <p:tavLst>
                                        <p:tav tm="0">
                                          <p:val>
                                            <p:strVal val="ppt_y"/>
                                          </p:val>
                                        </p:tav>
                                        <p:tav tm="100000">
                                          <p:val>
                                            <p:strVal val="ppt_y-.1"/>
                                          </p:val>
                                        </p:tav>
                                      </p:tavLst>
                                    </p:anim>
                                    <p:set>
                                      <p:cBhvr>
                                        <p:cTn id="55" dur="1" fill="hold">
                                          <p:stCondLst>
                                            <p:cond delay="9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8196"/>
                                        </p:tgtEl>
                                        <p:attrNameLst>
                                          <p:attrName>style.visibility</p:attrName>
                                        </p:attrNameLst>
                                      </p:cBhvr>
                                      <p:to>
                                        <p:strVal val="visible"/>
                                      </p:to>
                                    </p:set>
                                    <p:animEffect transition="in" filter="fade">
                                      <p:cBhvr>
                                        <p:cTn id="60" dur="1000"/>
                                        <p:tgtEl>
                                          <p:spTgt spid="8196"/>
                                        </p:tgtEl>
                                      </p:cBhvr>
                                    </p:animEffect>
                                    <p:anim calcmode="lin" valueType="num">
                                      <p:cBhvr>
                                        <p:cTn id="61" dur="1000" fill="hold"/>
                                        <p:tgtEl>
                                          <p:spTgt spid="8196"/>
                                        </p:tgtEl>
                                        <p:attrNameLst>
                                          <p:attrName>ppt_x</p:attrName>
                                        </p:attrNameLst>
                                      </p:cBhvr>
                                      <p:tavLst>
                                        <p:tav tm="0">
                                          <p:val>
                                            <p:strVal val="#ppt_x"/>
                                          </p:val>
                                        </p:tav>
                                        <p:tav tm="100000">
                                          <p:val>
                                            <p:strVal val="#ppt_x"/>
                                          </p:val>
                                        </p:tav>
                                      </p:tavLst>
                                    </p:anim>
                                    <p:anim calcmode="lin" valueType="num">
                                      <p:cBhvr>
                                        <p:cTn id="6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5" grpId="0" animBg="1"/>
      <p:bldP spid="16" grpId="0" animBg="1"/>
      <p:bldP spid="16" grpId="1"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4571431" y="60008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pic>
        <p:nvPicPr>
          <p:cNvPr id="5124" name="Picture 4">
            <a:extLst>
              <a:ext uri="{FF2B5EF4-FFF2-40B4-BE49-F238E27FC236}">
                <a16:creationId xmlns:a16="http://schemas.microsoft.com/office/drawing/2014/main" id="{312B3A05-988A-4972-984A-FEEED8A68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99" y="1123300"/>
            <a:ext cx="2689580" cy="55770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14A8F486-2644-4C31-8B63-59E537F86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745" y="2380872"/>
            <a:ext cx="8176590" cy="173355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Up 1">
            <a:extLst>
              <a:ext uri="{FF2B5EF4-FFF2-40B4-BE49-F238E27FC236}">
                <a16:creationId xmlns:a16="http://schemas.microsoft.com/office/drawing/2014/main" id="{D2F79C43-DEE7-4F92-9699-354E0D11C19E}"/>
              </a:ext>
            </a:extLst>
          </p:cNvPr>
          <p:cNvSpPr/>
          <p:nvPr/>
        </p:nvSpPr>
        <p:spPr>
          <a:xfrm rot="19684842">
            <a:off x="1392816" y="5259856"/>
            <a:ext cx="5072907" cy="9217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618EFAE3-604B-4BB7-8A57-126DBBF87AF7}"/>
              </a:ext>
            </a:extLst>
          </p:cNvPr>
          <p:cNvSpPr txBox="1"/>
          <p:nvPr/>
        </p:nvSpPr>
        <p:spPr>
          <a:xfrm>
            <a:off x="5973417" y="2011540"/>
            <a:ext cx="2881506" cy="369332"/>
          </a:xfrm>
          <a:prstGeom prst="rect">
            <a:avLst/>
          </a:prstGeom>
          <a:noFill/>
        </p:spPr>
        <p:txBody>
          <a:bodyPr wrap="square">
            <a:spAutoFit/>
          </a:bodyPr>
          <a:lstStyle/>
          <a:p>
            <a:r>
              <a:rPr lang="en-GB" b="1" i="0" dirty="0">
                <a:solidFill>
                  <a:srgbClr val="1A171B"/>
                </a:solidFill>
                <a:effectLst/>
                <a:latin typeface="Times New Roman" panose="02020603050405020304" pitchFamily="18" charset="0"/>
                <a:cs typeface="Times New Roman" panose="02020603050405020304" pitchFamily="18" charset="0"/>
              </a:rPr>
              <a:t>Enzymes </a:t>
            </a:r>
            <a:r>
              <a:rPr lang="en-GB" b="1" i="0" dirty="0" err="1">
                <a:solidFill>
                  <a:srgbClr val="1A171B"/>
                </a:solidFill>
                <a:effectLst/>
                <a:latin typeface="Times New Roman" panose="02020603050405020304" pitchFamily="18" charset="0"/>
                <a:cs typeface="Times New Roman" panose="02020603050405020304" pitchFamily="18" charset="0"/>
              </a:rPr>
              <a:t>oxydoréductases</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91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6679C14-1C79-4B04-9F73-22F145178142}"/>
              </a:ext>
            </a:extLst>
          </p:cNvPr>
          <p:cNvSpPr/>
          <p:nvPr/>
        </p:nvSpPr>
        <p:spPr>
          <a:xfrm>
            <a:off x="2438401" y="1027000"/>
            <a:ext cx="828923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	Facteurs régissant l'activité catalytique</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DE6797B-03A9-4351-9ED2-79FD12C6D66E}"/>
              </a:ext>
            </a:extLst>
          </p:cNvPr>
          <p:cNvSpPr/>
          <p:nvPr/>
        </p:nvSpPr>
        <p:spPr>
          <a:xfrm>
            <a:off x="231914" y="1908140"/>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2.1.	Température</a:t>
            </a:r>
            <a:endParaRPr lang="en-GB"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9C62A16-E44E-49CF-8CD9-00F443808822}"/>
              </a:ext>
            </a:extLst>
          </p:cNvPr>
          <p:cNvPicPr/>
          <p:nvPr/>
        </p:nvPicPr>
        <p:blipFill>
          <a:blip r:embed="rId2"/>
          <a:stretch>
            <a:fillRect/>
          </a:stretch>
        </p:blipFill>
        <p:spPr>
          <a:xfrm>
            <a:off x="5671930" y="2014330"/>
            <a:ext cx="6112152" cy="4591879"/>
          </a:xfrm>
          <a:prstGeom prst="rect">
            <a:avLst/>
          </a:prstGeom>
        </p:spPr>
      </p:pic>
      <p:sp>
        <p:nvSpPr>
          <p:cNvPr id="8" name="Rectangle: Rounded Corners 7">
            <a:extLst>
              <a:ext uri="{FF2B5EF4-FFF2-40B4-BE49-F238E27FC236}">
                <a16:creationId xmlns:a16="http://schemas.microsoft.com/office/drawing/2014/main" id="{56493429-20DE-4779-9A36-77D593E82263}"/>
              </a:ext>
            </a:extLst>
          </p:cNvPr>
          <p:cNvSpPr/>
          <p:nvPr/>
        </p:nvSpPr>
        <p:spPr>
          <a:xfrm>
            <a:off x="231913" y="1908139"/>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2.2.	 Le pH</a:t>
            </a:r>
            <a:endParaRPr lang="en-GB"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EF23E1C-0C00-4143-825C-3FBBD35C0F11}"/>
              </a:ext>
            </a:extLst>
          </p:cNvPr>
          <p:cNvPicPr/>
          <p:nvPr/>
        </p:nvPicPr>
        <p:blipFill>
          <a:blip r:embed="rId3"/>
          <a:stretch>
            <a:fillRect/>
          </a:stretch>
        </p:blipFill>
        <p:spPr>
          <a:xfrm>
            <a:off x="5377483" y="2213113"/>
            <a:ext cx="6244673" cy="4459357"/>
          </a:xfrm>
          <a:prstGeom prst="rect">
            <a:avLst/>
          </a:prstGeom>
        </p:spPr>
      </p:pic>
    </p:spTree>
    <p:extLst>
      <p:ext uri="{BB962C8B-B14F-4D97-AF65-F5344CB8AC3E}">
        <p14:creationId xmlns:p14="http://schemas.microsoft.com/office/powerpoint/2010/main" val="142569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7"/>
                                        </p:tgtEl>
                                      </p:cBhvr>
                                    </p:animEffect>
                                    <p:anim calcmode="lin" valueType="num">
                                      <p:cBhvr>
                                        <p:cTn id="26" dur="1000"/>
                                        <p:tgtEl>
                                          <p:spTgt spid="7"/>
                                        </p:tgtEl>
                                        <p:attrNameLst>
                                          <p:attrName>ppt_x</p:attrName>
                                        </p:attrNameLst>
                                      </p:cBhvr>
                                      <p:tavLst>
                                        <p:tav tm="0">
                                          <p:val>
                                            <p:strVal val="ppt_x"/>
                                          </p:val>
                                        </p:tav>
                                        <p:tav tm="100000">
                                          <p:val>
                                            <p:strVal val="ppt_x"/>
                                          </p:val>
                                        </p:tav>
                                      </p:tavLst>
                                    </p:anim>
                                    <p:anim calcmode="lin" valueType="num">
                                      <p:cBhvr>
                                        <p:cTn id="27" dur="1000"/>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D245A96-334B-4E08-AE4E-D5F7553C076A}"/>
              </a:ext>
            </a:extLst>
          </p:cNvPr>
          <p:cNvSpPr/>
          <p:nvPr/>
        </p:nvSpPr>
        <p:spPr>
          <a:xfrm>
            <a:off x="186942" y="1111741"/>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2.3.	Activation</a:t>
            </a:r>
            <a:endParaRPr lang="en-GB"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932944-4066-40BA-919E-5FF9ACB9073F}"/>
              </a:ext>
            </a:extLst>
          </p:cNvPr>
          <p:cNvSpPr txBox="1"/>
          <p:nvPr/>
        </p:nvSpPr>
        <p:spPr>
          <a:xfrm>
            <a:off x="186942" y="1971691"/>
            <a:ext cx="6103116"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 nombreux effecteurs chimiques activent/inhibe  l'activité catalytique des enzymes : Ions métalliques</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41EB3C4-A6F4-4971-8D9A-FDC57FD17792}"/>
              </a:ext>
            </a:extLst>
          </p:cNvPr>
          <p:cNvSpPr txBox="1"/>
          <p:nvPr/>
        </p:nvSpPr>
        <p:spPr>
          <a:xfrm>
            <a:off x="139068" y="2925228"/>
            <a:ext cx="6150990"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activateur peut être impliqué directement dans la réaction enzymatique (par exemple,  </a:t>
            </a:r>
            <a:r>
              <a:rPr lang="fr-FR" sz="2000" b="1" dirty="0">
                <a:solidFill>
                  <a:srgbClr val="000000"/>
                </a:solidFill>
                <a:latin typeface="Times New Roman" panose="02020603050405020304" pitchFamily="18" charset="0"/>
                <a:cs typeface="Times New Roman" panose="02020603050405020304" pitchFamily="18" charset="0"/>
              </a:rPr>
              <a:t>ions Fe liés à la flavine ou au complexe ATP-Mg</a:t>
            </a:r>
            <a:r>
              <a:rPr lang="fr-FR" sz="2000" dirty="0">
                <a:solidFill>
                  <a:srgbClr val="000000"/>
                </a:solidFill>
                <a:latin typeface="Times New Roman" panose="02020603050405020304" pitchFamily="18" charset="0"/>
                <a:cs typeface="Times New Roman" panose="02020603050405020304" pitchFamily="18" charset="0"/>
              </a:rPr>
              <a:t>)</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C155D0-61B6-4454-A584-902A2D676EA2}"/>
              </a:ext>
            </a:extLst>
          </p:cNvPr>
          <p:cNvSpPr txBox="1"/>
          <p:nvPr/>
        </p:nvSpPr>
        <p:spPr>
          <a:xfrm>
            <a:off x="186942" y="4219284"/>
            <a:ext cx="6103116"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agit comme stabilisateur de la conformation active (par exemple, </a:t>
            </a:r>
            <a:r>
              <a:rPr lang="fr-FR" sz="2000" b="1" dirty="0">
                <a:solidFill>
                  <a:srgbClr val="000000"/>
                </a:solidFill>
                <a:latin typeface="Times New Roman" panose="02020603050405020304" pitchFamily="18" charset="0"/>
                <a:cs typeface="Times New Roman" panose="02020603050405020304" pitchFamily="18" charset="0"/>
              </a:rPr>
              <a:t>ions Zn dans la phosphatase alcaline</a:t>
            </a:r>
            <a:r>
              <a:rPr lang="fr-FR" sz="2000" dirty="0">
                <a:solidFill>
                  <a:srgbClr val="000000"/>
                </a:solidFill>
                <a:latin typeface="Times New Roman" panose="02020603050405020304" pitchFamily="18" charset="0"/>
                <a:cs typeface="Times New Roman" panose="02020603050405020304" pitchFamily="18" charset="0"/>
              </a:rPr>
              <a:t>)</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8DCFC8C-1BD8-4A3B-A134-1DB034466BA9}"/>
              </a:ext>
            </a:extLst>
          </p:cNvPr>
          <p:cNvSpPr txBox="1"/>
          <p:nvPr/>
        </p:nvSpPr>
        <p:spPr>
          <a:xfrm>
            <a:off x="141972" y="5250284"/>
            <a:ext cx="6103116"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L’ion participe directement au site actif (par exemple, </a:t>
            </a:r>
            <a:r>
              <a:rPr lang="fr-FR" sz="2000" b="1" dirty="0">
                <a:solidFill>
                  <a:srgbClr val="000000"/>
                </a:solidFill>
                <a:latin typeface="Times New Roman" panose="02020603050405020304" pitchFamily="18" charset="0"/>
                <a:cs typeface="Times New Roman" panose="02020603050405020304" pitchFamily="18" charset="0"/>
              </a:rPr>
              <a:t>ions Mn dans l'isocitrate déshydrogénase </a:t>
            </a:r>
            <a:r>
              <a:rPr lang="fr-FR" sz="2000" dirty="0">
                <a:solidFill>
                  <a:srgbClr val="000000"/>
                </a:solidFill>
                <a:latin typeface="Times New Roman" panose="02020603050405020304" pitchFamily="18" charset="0"/>
                <a:cs typeface="Times New Roman" panose="02020603050405020304" pitchFamily="18" charset="0"/>
              </a:rPr>
              <a:t>(EC 1.1.1.42) et les </a:t>
            </a:r>
            <a:r>
              <a:rPr lang="fr-FR" sz="2000" b="1" dirty="0">
                <a:solidFill>
                  <a:srgbClr val="000000"/>
                </a:solidFill>
                <a:latin typeface="Times New Roman" panose="02020603050405020304" pitchFamily="18" charset="0"/>
                <a:cs typeface="Times New Roman" panose="02020603050405020304" pitchFamily="18" charset="0"/>
              </a:rPr>
              <a:t>ions Zn ou Co dans les Carboxypeptidases)</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5503038-16BB-48A1-811E-38A3A9423B34}"/>
              </a:ext>
            </a:extLst>
          </p:cNvPr>
          <p:cNvGrpSpPr/>
          <p:nvPr/>
        </p:nvGrpSpPr>
        <p:grpSpPr>
          <a:xfrm>
            <a:off x="6400801" y="1763990"/>
            <a:ext cx="5604258" cy="4944117"/>
            <a:chOff x="6400801" y="1763990"/>
            <a:chExt cx="5604258" cy="4944117"/>
          </a:xfrm>
        </p:grpSpPr>
        <p:pic>
          <p:nvPicPr>
            <p:cNvPr id="1026" name="Picture 2">
              <a:extLst>
                <a:ext uri="{FF2B5EF4-FFF2-40B4-BE49-F238E27FC236}">
                  <a16:creationId xmlns:a16="http://schemas.microsoft.com/office/drawing/2014/main" id="{E4AB5A3E-4A85-4610-BCA1-772F15FEA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2539368"/>
              <a:ext cx="5604258" cy="33598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0D53BFD6-A707-46CC-8757-4D77CAFB1A7F}"/>
                </a:ext>
              </a:extLst>
            </p:cNvPr>
            <p:cNvSpPr/>
            <p:nvPr/>
          </p:nvSpPr>
          <p:spPr>
            <a:xfrm>
              <a:off x="9141068" y="1809399"/>
              <a:ext cx="130707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Activateur</a:t>
              </a:r>
              <a:endParaRPr lang="en-GB"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4D8BDB9-8517-41B9-B37F-3139AB73DFCD}"/>
                </a:ext>
              </a:extLst>
            </p:cNvPr>
            <p:cNvSpPr/>
            <p:nvPr/>
          </p:nvSpPr>
          <p:spPr>
            <a:xfrm>
              <a:off x="8487530" y="6022211"/>
              <a:ext cx="130707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b="1" dirty="0">
                  <a:latin typeface="Times New Roman" panose="02020603050405020304" pitchFamily="18" charset="0"/>
                  <a:cs typeface="Times New Roman" panose="02020603050405020304" pitchFamily="18" charset="0"/>
                </a:rPr>
                <a:t>Inhibiteur</a:t>
              </a:r>
              <a:endParaRPr lang="en-GB" dirty="0">
                <a:latin typeface="Times New Roman" panose="02020603050405020304" pitchFamily="18" charset="0"/>
                <a:cs typeface="Times New Roman" panose="02020603050405020304" pitchFamily="18" charset="0"/>
              </a:endParaRPr>
            </a:p>
          </p:txBody>
        </p:sp>
        <p:sp>
          <p:nvSpPr>
            <p:cNvPr id="8" name="Arrow: Curved Down 7">
              <a:extLst>
                <a:ext uri="{FF2B5EF4-FFF2-40B4-BE49-F238E27FC236}">
                  <a16:creationId xmlns:a16="http://schemas.microsoft.com/office/drawing/2014/main" id="{2C8C0589-E537-48F3-A042-A2A5F7760CA0}"/>
                </a:ext>
              </a:extLst>
            </p:cNvPr>
            <p:cNvSpPr/>
            <p:nvPr/>
          </p:nvSpPr>
          <p:spPr>
            <a:xfrm rot="19364471" flipH="1">
              <a:off x="7927425" y="1763990"/>
              <a:ext cx="1274163" cy="4339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4C12706C-46DD-498A-84D4-6F713C9BCDB0}"/>
                </a:ext>
              </a:extLst>
            </p:cNvPr>
            <p:cNvSpPr/>
            <p:nvPr/>
          </p:nvSpPr>
          <p:spPr>
            <a:xfrm rot="18464175" flipV="1">
              <a:off x="9762776" y="6003261"/>
              <a:ext cx="1035029" cy="3746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4" name="TextBox 13">
            <a:extLst>
              <a:ext uri="{FF2B5EF4-FFF2-40B4-BE49-F238E27FC236}">
                <a16:creationId xmlns:a16="http://schemas.microsoft.com/office/drawing/2014/main" id="{69E0658F-91FB-455E-92C3-10F337F0E936}"/>
              </a:ext>
            </a:extLst>
          </p:cNvPr>
          <p:cNvSpPr txBox="1"/>
          <p:nvPr/>
        </p:nvSpPr>
        <p:spPr>
          <a:xfrm>
            <a:off x="121170" y="5250284"/>
            <a:ext cx="6103116"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Activation par modification covalente: </a:t>
            </a:r>
            <a:r>
              <a:rPr lang="fr-FR" sz="2000" dirty="0" err="1">
                <a:solidFill>
                  <a:srgbClr val="000000"/>
                </a:solidFill>
                <a:latin typeface="Times New Roman" panose="02020603050405020304" pitchFamily="18" charset="0"/>
                <a:cs typeface="Times New Roman" panose="02020603050405020304" pitchFamily="18" charset="0"/>
              </a:rPr>
              <a:t>Phosphorilation</a:t>
            </a:r>
            <a:endParaRPr lang="fr-FR" sz="2000" dirty="0">
              <a:solidFill>
                <a:srgbClr val="000000"/>
              </a:solidFill>
              <a:latin typeface="Times New Roman" panose="02020603050405020304" pitchFamily="18" charset="0"/>
              <a:cs typeface="Times New Roman" panose="02020603050405020304" pitchFamily="18" charset="0"/>
            </a:endParaRPr>
          </a:p>
          <a:p>
            <a:r>
              <a:rPr lang="en-GB" sz="2000" dirty="0" err="1">
                <a:solidFill>
                  <a:srgbClr val="000000"/>
                </a:solidFill>
                <a:latin typeface="Times New Roman" panose="02020603050405020304" pitchFamily="18" charset="0"/>
                <a:cs typeface="Times New Roman" panose="02020603050405020304" pitchFamily="18" charset="0"/>
              </a:rPr>
              <a:t>Glycogène</a:t>
            </a:r>
            <a:r>
              <a:rPr lang="en-GB" sz="2000" dirty="0">
                <a:solidFill>
                  <a:srgbClr val="000000"/>
                </a:solidFill>
                <a:latin typeface="Times New Roman" panose="02020603050405020304" pitchFamily="18" charset="0"/>
                <a:cs typeface="Times New Roman" panose="02020603050405020304" pitchFamily="18" charset="0"/>
              </a:rPr>
              <a:t> phosphorylase : </a:t>
            </a:r>
            <a:r>
              <a:rPr lang="en-GB" sz="2000" dirty="0" err="1">
                <a:solidFill>
                  <a:srgbClr val="000000"/>
                </a:solidFill>
                <a:latin typeface="Times New Roman" panose="02020603050405020304" pitchFamily="18" charset="0"/>
                <a:cs typeface="Times New Roman" panose="02020603050405020304" pitchFamily="18" charset="0"/>
              </a:rPr>
              <a:t>Activée</a:t>
            </a:r>
            <a:r>
              <a:rPr lang="en-GB" sz="2000" dirty="0">
                <a:solidFill>
                  <a:srgbClr val="000000"/>
                </a:solidFill>
                <a:latin typeface="Times New Roman" panose="02020603050405020304" pitchFamily="18" charset="0"/>
                <a:cs typeface="Times New Roman" panose="02020603050405020304" pitchFamily="18" charset="0"/>
              </a:rPr>
              <a:t> par des kinases et </a:t>
            </a:r>
            <a:r>
              <a:rPr lang="en-GB" sz="2000" dirty="0" err="1">
                <a:solidFill>
                  <a:srgbClr val="000000"/>
                </a:solidFill>
                <a:latin typeface="Times New Roman" panose="02020603050405020304" pitchFamily="18" charset="0"/>
                <a:cs typeface="Times New Roman" panose="02020603050405020304" pitchFamily="18" charset="0"/>
              </a:rPr>
              <a:t>désactivée</a:t>
            </a:r>
            <a:r>
              <a:rPr lang="en-GB" sz="2000" dirty="0">
                <a:solidFill>
                  <a:srgbClr val="000000"/>
                </a:solidFill>
                <a:latin typeface="Times New Roman" panose="02020603050405020304" pitchFamily="18" charset="0"/>
                <a:cs typeface="Times New Roman" panose="02020603050405020304" pitchFamily="18" charset="0"/>
              </a:rPr>
              <a:t> par des phosphatase</a:t>
            </a:r>
            <a:br>
              <a:rPr lang="en-GB" dirty="0"/>
            </a:b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6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1" nodeType="clickEffect">
                                  <p:stCondLst>
                                    <p:cond delay="0"/>
                                  </p:stCondLst>
                                  <p:childTnLst>
                                    <p:animEffect transition="out" filter="dissolv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349436" y="212035"/>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1EFDB87-E340-42AA-BF96-B6AD3AAEC4EE}"/>
              </a:ext>
            </a:extLst>
          </p:cNvPr>
          <p:cNvSpPr/>
          <p:nvPr/>
        </p:nvSpPr>
        <p:spPr>
          <a:xfrm>
            <a:off x="4632450" y="931858"/>
            <a:ext cx="322690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800" b="1" dirty="0">
                <a:latin typeface="Times New Roman" panose="02020603050405020304" pitchFamily="18" charset="0"/>
                <a:cs typeface="Times New Roman" panose="02020603050405020304" pitchFamily="18" charset="0"/>
              </a:rPr>
              <a:t>2.4.	Inhibition</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4FB5AAD-F6F0-4907-97A8-34BFC2D4A80E}"/>
              </a:ext>
            </a:extLst>
          </p:cNvPr>
          <p:cNvSpPr/>
          <p:nvPr/>
        </p:nvSpPr>
        <p:spPr>
          <a:xfrm>
            <a:off x="425703" y="1762509"/>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	Inhibition réversible</a:t>
            </a:r>
            <a:endParaRPr lang="en-GB"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4B9066B-62DA-4B07-9CDB-A66879AAC613}"/>
              </a:ext>
            </a:extLst>
          </p:cNvPr>
          <p:cNvSpPr/>
          <p:nvPr/>
        </p:nvSpPr>
        <p:spPr>
          <a:xfrm>
            <a:off x="8302926" y="1762508"/>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2.4.2.	Inhibition irréversible</a:t>
            </a:r>
            <a:endParaRPr lang="en-GB" sz="2000" dirty="0">
              <a:latin typeface="Times New Roman" panose="02020603050405020304" pitchFamily="18" charset="0"/>
              <a:cs typeface="Times New Roman" panose="02020603050405020304" pitchFamily="18" charset="0"/>
            </a:endParaRPr>
          </a:p>
        </p:txBody>
      </p:sp>
      <p:sp>
        <p:nvSpPr>
          <p:cNvPr id="8" name="Arrow: Bent 7">
            <a:extLst>
              <a:ext uri="{FF2B5EF4-FFF2-40B4-BE49-F238E27FC236}">
                <a16:creationId xmlns:a16="http://schemas.microsoft.com/office/drawing/2014/main" id="{864CBC97-CF89-4DEE-A42A-B70D0C34EBB5}"/>
              </a:ext>
            </a:extLst>
          </p:cNvPr>
          <p:cNvSpPr/>
          <p:nvPr/>
        </p:nvSpPr>
        <p:spPr>
          <a:xfrm rot="16200000" flipH="1">
            <a:off x="3300483" y="379688"/>
            <a:ext cx="569625" cy="20943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Bent 8">
            <a:extLst>
              <a:ext uri="{FF2B5EF4-FFF2-40B4-BE49-F238E27FC236}">
                <a16:creationId xmlns:a16="http://schemas.microsoft.com/office/drawing/2014/main" id="{102F1D7F-1C0C-4D6A-A5CC-9331FEAF7B8E}"/>
              </a:ext>
            </a:extLst>
          </p:cNvPr>
          <p:cNvSpPr/>
          <p:nvPr/>
        </p:nvSpPr>
        <p:spPr>
          <a:xfrm rot="16200000" flipH="1" flipV="1">
            <a:off x="8621695" y="379687"/>
            <a:ext cx="569625" cy="20943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Rounded Corners 9">
            <a:extLst>
              <a:ext uri="{FF2B5EF4-FFF2-40B4-BE49-F238E27FC236}">
                <a16:creationId xmlns:a16="http://schemas.microsoft.com/office/drawing/2014/main" id="{10A298F6-4152-4775-B9C6-FC22F4607E2A}"/>
              </a:ext>
            </a:extLst>
          </p:cNvPr>
          <p:cNvSpPr/>
          <p:nvPr/>
        </p:nvSpPr>
        <p:spPr>
          <a:xfrm>
            <a:off x="110909" y="2544495"/>
            <a:ext cx="438613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2.4.1.1.	Inhibition Compétitive</a:t>
            </a:r>
            <a:endParaRPr lang="en-GB" sz="20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FD30191-2D51-4575-8A5D-BEF4875DA74F}"/>
              </a:ext>
            </a:extLst>
          </p:cNvPr>
          <p:cNvSpPr/>
          <p:nvPr/>
        </p:nvSpPr>
        <p:spPr>
          <a:xfrm>
            <a:off x="110906" y="3243303"/>
            <a:ext cx="4386139"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2.4.1.2.	Inhibition non compétitive </a:t>
            </a:r>
            <a:endParaRPr lang="en-GB"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B56A54E-99EF-421F-9B88-D8CACD86D51B}"/>
              </a:ext>
            </a:extLst>
          </p:cNvPr>
          <p:cNvSpPr/>
          <p:nvPr/>
        </p:nvSpPr>
        <p:spPr>
          <a:xfrm>
            <a:off x="110907" y="3920674"/>
            <a:ext cx="4386140"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2.4.1.3.	Inhibition incompétitive </a:t>
            </a:r>
            <a:endParaRPr lang="en-GB" sz="20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9FCA8B1-D402-43A8-A622-0F413E08A7AB}"/>
              </a:ext>
            </a:extLst>
          </p:cNvPr>
          <p:cNvSpPr/>
          <p:nvPr/>
        </p:nvSpPr>
        <p:spPr>
          <a:xfrm>
            <a:off x="110906" y="4598045"/>
            <a:ext cx="4386141"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2.4.1.4.	Inhibition par substrat</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34F6027-5A2F-49F4-8EC6-C0C49BF120E7}"/>
              </a:ext>
            </a:extLst>
          </p:cNvPr>
          <p:cNvSpPr/>
          <p:nvPr/>
        </p:nvSpPr>
        <p:spPr>
          <a:xfrm>
            <a:off x="110907" y="5259304"/>
            <a:ext cx="438614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2.4.1.5.	Inhibition par le produit final </a:t>
            </a:r>
            <a:endParaRPr lang="en-GB"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9E4A322F-8C19-4CB7-AD49-42D78C9D337B}"/>
              </a:ext>
            </a:extLst>
          </p:cNvPr>
          <p:cNvSpPr/>
          <p:nvPr/>
        </p:nvSpPr>
        <p:spPr>
          <a:xfrm>
            <a:off x="4364314" y="1762508"/>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2.4.3.	L’Allostérie</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64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2181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610A2FE-94F2-4C12-900C-4308C9F88D67}"/>
              </a:ext>
            </a:extLst>
          </p:cNvPr>
          <p:cNvSpPr/>
          <p:nvPr/>
        </p:nvSpPr>
        <p:spPr>
          <a:xfrm>
            <a:off x="3177209" y="952359"/>
            <a:ext cx="583758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2.4.1.1.	Inhibition Compétitive (Fixation exclusive)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241DAB3-A49E-4D10-B87E-B316C40E86C3}"/>
              </a:ext>
            </a:extLst>
          </p:cNvPr>
          <p:cNvPicPr/>
          <p:nvPr/>
        </p:nvPicPr>
        <p:blipFill>
          <a:blip r:embed="rId2"/>
          <a:stretch>
            <a:fillRect/>
          </a:stretch>
        </p:blipFill>
        <p:spPr>
          <a:xfrm>
            <a:off x="5194853" y="1623005"/>
            <a:ext cx="6930887" cy="5168735"/>
          </a:xfrm>
          <a:prstGeom prst="rect">
            <a:avLst/>
          </a:prstGeom>
        </p:spPr>
      </p:pic>
      <p:sp>
        <p:nvSpPr>
          <p:cNvPr id="5" name="TextBox 4">
            <a:extLst>
              <a:ext uri="{FF2B5EF4-FFF2-40B4-BE49-F238E27FC236}">
                <a16:creationId xmlns:a16="http://schemas.microsoft.com/office/drawing/2014/main" id="{32B61BFB-9F05-43B9-B85A-71436AADA9B2}"/>
              </a:ext>
            </a:extLst>
          </p:cNvPr>
          <p:cNvSpPr txBox="1"/>
          <p:nvPr/>
        </p:nvSpPr>
        <p:spPr>
          <a:xfrm>
            <a:off x="186942" y="2128236"/>
            <a:ext cx="4875388"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C’est une molécule qui est </a:t>
            </a:r>
            <a:r>
              <a:rPr lang="fr-FR" sz="2000" b="1" dirty="0">
                <a:solidFill>
                  <a:srgbClr val="000000"/>
                </a:solidFill>
                <a:latin typeface="Times New Roman" panose="02020603050405020304" pitchFamily="18" charset="0"/>
                <a:cs typeface="Times New Roman" panose="02020603050405020304" pitchFamily="18" charset="0"/>
              </a:rPr>
              <a:t>structurellement similaire au substrat</a:t>
            </a:r>
            <a:r>
              <a:rPr lang="fr-FR" sz="2000" dirty="0">
                <a:solidFill>
                  <a:srgbClr val="000000"/>
                </a:solidFill>
                <a:latin typeface="Times New Roman" panose="02020603050405020304" pitchFamily="18" charset="0"/>
                <a:cs typeface="Times New Roman" panose="02020603050405020304" pitchFamily="18" charset="0"/>
              </a:rPr>
              <a:t> de l’enzyme et qui se lie sur le même site actif</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0E70F7-D7DA-4FED-BF3B-032D6DD89867}"/>
              </a:ext>
            </a:extLst>
          </p:cNvPr>
          <p:cNvSpPr txBox="1"/>
          <p:nvPr/>
        </p:nvSpPr>
        <p:spPr>
          <a:xfrm>
            <a:off x="186942" y="3423819"/>
            <a:ext cx="48753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fixation sur l’enzyme empêche la fixation du substrat = </a:t>
            </a:r>
            <a:r>
              <a:rPr lang="fr-FR" sz="2000" b="1" dirty="0">
                <a:solidFill>
                  <a:srgbClr val="000000"/>
                </a:solidFill>
                <a:latin typeface="Times New Roman" panose="02020603050405020304" pitchFamily="18" charset="0"/>
                <a:cs typeface="Times New Roman" panose="02020603050405020304" pitchFamily="18" charset="0"/>
              </a:rPr>
              <a:t>Inhibition de la réaction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60A4111-7AD5-4673-8EFD-E65A7EA6B206}"/>
              </a:ext>
            </a:extLst>
          </p:cNvPr>
          <p:cNvSpPr txBox="1"/>
          <p:nvPr/>
        </p:nvSpPr>
        <p:spPr>
          <a:xfrm>
            <a:off x="186942" y="5493619"/>
            <a:ext cx="4875388"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Dans d'autres modèles le substrat et l'inhibiteur se fixent sur des sites distincts mais la fixation reste exclusive.</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86BC40CF-884E-4AB3-A0DF-A85D57FDEB5D}"/>
              </a:ext>
            </a:extLst>
          </p:cNvPr>
          <p:cNvGrpSpPr/>
          <p:nvPr/>
        </p:nvGrpSpPr>
        <p:grpSpPr>
          <a:xfrm>
            <a:off x="186942" y="4886816"/>
            <a:ext cx="4875388" cy="442674"/>
            <a:chOff x="186942" y="4868538"/>
            <a:chExt cx="4875388" cy="442674"/>
          </a:xfrm>
        </p:grpSpPr>
        <p:sp>
          <p:nvSpPr>
            <p:cNvPr id="7" name="TextBox 6">
              <a:extLst>
                <a:ext uri="{FF2B5EF4-FFF2-40B4-BE49-F238E27FC236}">
                  <a16:creationId xmlns:a16="http://schemas.microsoft.com/office/drawing/2014/main" id="{302B03EC-C963-4CFA-B8D9-19B3CF50B4FC}"/>
                </a:ext>
              </a:extLst>
            </p:cNvPr>
            <p:cNvSpPr txBox="1"/>
            <p:nvPr/>
          </p:nvSpPr>
          <p:spPr>
            <a:xfrm>
              <a:off x="186942" y="4868538"/>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[Substrat]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94F4CFC0-D17D-4883-BA06-812874B11776}"/>
                </a:ext>
              </a:extLst>
            </p:cNvPr>
            <p:cNvCxnSpPr/>
            <p:nvPr/>
          </p:nvCxnSpPr>
          <p:spPr>
            <a:xfrm flipV="1">
              <a:off x="1510748" y="490220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716C80-E485-41AA-9F70-EF7DDE9D06F5}"/>
                </a:ext>
              </a:extLst>
            </p:cNvPr>
            <p:cNvCxnSpPr/>
            <p:nvPr/>
          </p:nvCxnSpPr>
          <p:spPr>
            <a:xfrm flipV="1">
              <a:off x="1656523" y="493030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FBB1139-F79D-46EF-94DB-9A6C2AF1C0B8}"/>
                </a:ext>
              </a:extLst>
            </p:cNvPr>
            <p:cNvCxnSpPr/>
            <p:nvPr/>
          </p:nvCxnSpPr>
          <p:spPr>
            <a:xfrm flipV="1">
              <a:off x="1842054" y="494355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E315A3-489F-49B7-9735-6EA2928E7385}"/>
                </a:ext>
              </a:extLst>
            </p:cNvPr>
            <p:cNvCxnSpPr>
              <a:cxnSpLocks/>
            </p:cNvCxnSpPr>
            <p:nvPr/>
          </p:nvCxnSpPr>
          <p:spPr>
            <a:xfrm flipH="1">
              <a:off x="3737449" y="4940220"/>
              <a:ext cx="178735" cy="279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86FF59-C307-4F09-86EC-0E2F1E075614}"/>
                </a:ext>
              </a:extLst>
            </p:cNvPr>
            <p:cNvCxnSpPr>
              <a:cxnSpLocks/>
            </p:cNvCxnSpPr>
            <p:nvPr/>
          </p:nvCxnSpPr>
          <p:spPr>
            <a:xfrm flipH="1">
              <a:off x="3896473" y="4956337"/>
              <a:ext cx="212038" cy="278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45FFD1-706C-4639-B074-E9EB2805C68D}"/>
                </a:ext>
              </a:extLst>
            </p:cNvPr>
            <p:cNvCxnSpPr>
              <a:cxnSpLocks/>
            </p:cNvCxnSpPr>
            <p:nvPr/>
          </p:nvCxnSpPr>
          <p:spPr>
            <a:xfrm flipH="1">
              <a:off x="4048707" y="4986282"/>
              <a:ext cx="225286" cy="2949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503D7B0-A175-4AF8-AF39-9C025D31B00E}"/>
              </a:ext>
            </a:extLst>
          </p:cNvPr>
          <p:cNvGrpSpPr/>
          <p:nvPr/>
        </p:nvGrpSpPr>
        <p:grpSpPr>
          <a:xfrm>
            <a:off x="186942" y="4325577"/>
            <a:ext cx="4875388" cy="442674"/>
            <a:chOff x="193570" y="4331825"/>
            <a:chExt cx="4875388" cy="442674"/>
          </a:xfrm>
        </p:grpSpPr>
        <p:sp>
          <p:nvSpPr>
            <p:cNvPr id="17" name="TextBox 16">
              <a:extLst>
                <a:ext uri="{FF2B5EF4-FFF2-40B4-BE49-F238E27FC236}">
                  <a16:creationId xmlns:a16="http://schemas.microsoft.com/office/drawing/2014/main" id="{D0EF3CAA-917D-4651-B51F-965056B612EC}"/>
                </a:ext>
              </a:extLst>
            </p:cNvPr>
            <p:cNvSpPr txBox="1"/>
            <p:nvPr/>
          </p:nvSpPr>
          <p:spPr>
            <a:xfrm>
              <a:off x="193570" y="4331825"/>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[Inhibiteur]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76850D43-E749-48C1-ACA7-80C752C08E53}"/>
                </a:ext>
              </a:extLst>
            </p:cNvPr>
            <p:cNvCxnSpPr/>
            <p:nvPr/>
          </p:nvCxnSpPr>
          <p:spPr>
            <a:xfrm flipV="1">
              <a:off x="1517376" y="436549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EE36E-9CCA-4A58-AB6F-28A952A91DA5}"/>
                </a:ext>
              </a:extLst>
            </p:cNvPr>
            <p:cNvCxnSpPr/>
            <p:nvPr/>
          </p:nvCxnSpPr>
          <p:spPr>
            <a:xfrm flipV="1">
              <a:off x="1663151" y="440684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52A922-2B7A-42C5-BEE2-CB8A08D9E03A}"/>
                </a:ext>
              </a:extLst>
            </p:cNvPr>
            <p:cNvCxnSpPr/>
            <p:nvPr/>
          </p:nvCxnSpPr>
          <p:spPr>
            <a:xfrm flipV="1">
              <a:off x="1888438" y="440684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F62F7C-EBEA-4172-8BE6-19546981ED7B}"/>
                </a:ext>
              </a:extLst>
            </p:cNvPr>
            <p:cNvCxnSpPr/>
            <p:nvPr/>
          </p:nvCxnSpPr>
          <p:spPr>
            <a:xfrm flipV="1">
              <a:off x="3651141" y="4380620"/>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203B77F-FA71-4856-BB33-818C9660D638}"/>
                </a:ext>
              </a:extLst>
            </p:cNvPr>
            <p:cNvCxnSpPr/>
            <p:nvPr/>
          </p:nvCxnSpPr>
          <p:spPr>
            <a:xfrm flipV="1">
              <a:off x="3796916" y="442196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B2CB5D-61A5-4937-9DB8-7D8DABDE31B1}"/>
                </a:ext>
              </a:extLst>
            </p:cNvPr>
            <p:cNvCxnSpPr/>
            <p:nvPr/>
          </p:nvCxnSpPr>
          <p:spPr>
            <a:xfrm flipV="1">
              <a:off x="4022203" y="4421965"/>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descr="Differents modeles de l'inhibition competitive fixation reversible exclusive ">
            <a:extLst>
              <a:ext uri="{FF2B5EF4-FFF2-40B4-BE49-F238E27FC236}">
                <a16:creationId xmlns:a16="http://schemas.microsoft.com/office/drawing/2014/main" id="{B7F41169-A333-428D-BBB4-EF133F3167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9381" y="1682907"/>
            <a:ext cx="6786359" cy="4934424"/>
          </a:xfrm>
          <a:prstGeom prst="rect">
            <a:avLst/>
          </a:prstGeom>
          <a:noFill/>
          <a:ln>
            <a:noFill/>
          </a:ln>
        </p:spPr>
      </p:pic>
    </p:spTree>
    <p:extLst>
      <p:ext uri="{BB962C8B-B14F-4D97-AF65-F5344CB8AC3E}">
        <p14:creationId xmlns:p14="http://schemas.microsoft.com/office/powerpoint/2010/main" val="1934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0-#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16185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94174508-0169-430D-9657-C4544973BDD9}"/>
              </a:ext>
            </a:extLst>
          </p:cNvPr>
          <p:cNvSpPr/>
          <p:nvPr/>
        </p:nvSpPr>
        <p:spPr>
          <a:xfrm>
            <a:off x="2763432" y="814896"/>
            <a:ext cx="6665136"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2.4.1.2.	Inhibition non compétitive (fixation non exclusive)</a:t>
            </a:r>
            <a:endParaRPr lang="en-GB"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4716074-E3EC-4163-BB53-C34DFB8C10AE}"/>
              </a:ext>
            </a:extLst>
          </p:cNvPr>
          <p:cNvSpPr txBox="1"/>
          <p:nvPr/>
        </p:nvSpPr>
        <p:spPr>
          <a:xfrm>
            <a:off x="186941" y="1888396"/>
            <a:ext cx="5554291"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inhibiteurs non compétitifs réagissent avec l'enzyme sur un site distinct du site actif</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628941-6DD0-4564-BDDF-A412A5C4EB65}"/>
              </a:ext>
            </a:extLst>
          </p:cNvPr>
          <p:cNvSpPr txBox="1"/>
          <p:nvPr/>
        </p:nvSpPr>
        <p:spPr>
          <a:xfrm>
            <a:off x="186942" y="2787894"/>
            <a:ext cx="5554290"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L’inhibiteur inhibe la réaction en empêchant les ajustements conformationnels du site actif</a:t>
            </a:r>
            <a:endParaRPr lang="fr-FR" sz="2000"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1497FDE-2AF0-4C22-B5FF-E544D204C8F1}"/>
              </a:ext>
            </a:extLst>
          </p:cNvPr>
          <p:cNvSpPr txBox="1"/>
          <p:nvPr/>
        </p:nvSpPr>
        <p:spPr>
          <a:xfrm>
            <a:off x="186943" y="3706732"/>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inhibiteurs non compétitifs sont </a:t>
            </a:r>
            <a:r>
              <a:rPr lang="fr-FR" sz="2000" b="1" dirty="0">
                <a:solidFill>
                  <a:srgbClr val="000000"/>
                </a:solidFill>
                <a:latin typeface="Times New Roman" panose="02020603050405020304" pitchFamily="18" charset="0"/>
                <a:cs typeface="Times New Roman" panose="02020603050405020304" pitchFamily="18" charset="0"/>
              </a:rPr>
              <a:t>chimiquement sans rapport avec le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7" name="Picture 6" descr="Inhibiteur non compétitif — Wikipédia">
            <a:extLst>
              <a:ext uri="{FF2B5EF4-FFF2-40B4-BE49-F238E27FC236}">
                <a16:creationId xmlns:a16="http://schemas.microsoft.com/office/drawing/2014/main" id="{120F19DA-0DFF-45FF-8A20-8C78BF765E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05929" y="1588957"/>
            <a:ext cx="5799130" cy="5038989"/>
          </a:xfrm>
          <a:prstGeom prst="rect">
            <a:avLst/>
          </a:prstGeom>
          <a:noFill/>
          <a:ln>
            <a:noFill/>
          </a:ln>
        </p:spPr>
      </p:pic>
      <p:sp>
        <p:nvSpPr>
          <p:cNvPr id="8" name="TextBox 7">
            <a:extLst>
              <a:ext uri="{FF2B5EF4-FFF2-40B4-BE49-F238E27FC236}">
                <a16:creationId xmlns:a16="http://schemas.microsoft.com/office/drawing/2014/main" id="{110E4425-E6D5-43AA-91DD-D7D7E9A9CD82}"/>
              </a:ext>
            </a:extLst>
          </p:cNvPr>
          <p:cNvSpPr txBox="1"/>
          <p:nvPr/>
        </p:nvSpPr>
        <p:spPr>
          <a:xfrm>
            <a:off x="186941" y="4713887"/>
            <a:ext cx="5554289" cy="783193"/>
          </a:xfrm>
          <a:prstGeom prst="roundRect">
            <a:avLst/>
          </a:prstGeom>
          <a:noFill/>
          <a:ln>
            <a:solidFill>
              <a:srgbClr val="00B050"/>
            </a:solidFill>
          </a:ln>
        </p:spPr>
        <p:txBody>
          <a:bodyPr wrap="square">
            <a:spAutoFit/>
          </a:bodyPr>
          <a:lstStyle/>
          <a:p>
            <a:r>
              <a:rPr lang="fr-FR" sz="2000" b="1" dirty="0">
                <a:solidFill>
                  <a:srgbClr val="000000"/>
                </a:solidFill>
                <a:latin typeface="Times New Roman" panose="02020603050405020304" pitchFamily="18" charset="0"/>
                <a:cs typeface="Times New Roman" panose="02020603050405020304" pitchFamily="18" charset="0"/>
              </a:rPr>
              <a:t>La concentration du substrat n’affecte pas le taux d’inhibition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0F38CCE-E207-478A-8304-AE407FC0BEE8}"/>
              </a:ext>
            </a:extLst>
          </p:cNvPr>
          <p:cNvPicPr/>
          <p:nvPr/>
        </p:nvPicPr>
        <p:blipFill>
          <a:blip r:embed="rId3"/>
          <a:stretch>
            <a:fillRect/>
          </a:stretch>
        </p:blipFill>
        <p:spPr>
          <a:xfrm>
            <a:off x="5846164" y="1588957"/>
            <a:ext cx="6158893" cy="5038989"/>
          </a:xfrm>
          <a:prstGeom prst="rect">
            <a:avLst/>
          </a:prstGeom>
        </p:spPr>
      </p:pic>
    </p:spTree>
    <p:extLst>
      <p:ext uri="{BB962C8B-B14F-4D97-AF65-F5344CB8AC3E}">
        <p14:creationId xmlns:p14="http://schemas.microsoft.com/office/powerpoint/2010/main" val="10710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1FD1A2F-54F6-4583-B96D-991901C07CBF}"/>
              </a:ext>
            </a:extLst>
          </p:cNvPr>
          <p:cNvSpPr/>
          <p:nvPr/>
        </p:nvSpPr>
        <p:spPr>
          <a:xfrm>
            <a:off x="3902930" y="982602"/>
            <a:ext cx="4386140"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2.4.1.3.	Inhibition incompétitive </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BE0270-7646-4B68-9549-347B3AC49BEB}"/>
              </a:ext>
            </a:extLst>
          </p:cNvPr>
          <p:cNvSpPr txBox="1"/>
          <p:nvPr/>
        </p:nvSpPr>
        <p:spPr>
          <a:xfrm>
            <a:off x="186941" y="1888396"/>
            <a:ext cx="5554291"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L'inhibiteur ne peut se lier à l'enzyme qu’une fois une molécule de substrat s'est elle-même liée</a:t>
            </a:r>
          </a:p>
        </p:txBody>
      </p:sp>
      <p:sp>
        <p:nvSpPr>
          <p:cNvPr id="8" name="TextBox 7">
            <a:extLst>
              <a:ext uri="{FF2B5EF4-FFF2-40B4-BE49-F238E27FC236}">
                <a16:creationId xmlns:a16="http://schemas.microsoft.com/office/drawing/2014/main" id="{8B16312E-FDE1-49EF-8EA6-884C40F59E60}"/>
              </a:ext>
            </a:extLst>
          </p:cNvPr>
          <p:cNvSpPr txBox="1"/>
          <p:nvPr/>
        </p:nvSpPr>
        <p:spPr>
          <a:xfrm>
            <a:off x="222679" y="3593640"/>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 inhibition incompétitive augmente l'affinité de l'enzyme pour son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37954D1-EB18-4597-8911-BC4183CE8637}"/>
              </a:ext>
            </a:extLst>
          </p:cNvPr>
          <p:cNvPicPr/>
          <p:nvPr/>
        </p:nvPicPr>
        <p:blipFill>
          <a:blip r:embed="rId2"/>
          <a:stretch>
            <a:fillRect/>
          </a:stretch>
        </p:blipFill>
        <p:spPr>
          <a:xfrm>
            <a:off x="6060263" y="1771432"/>
            <a:ext cx="5909057" cy="4717813"/>
          </a:xfrm>
          <a:prstGeom prst="rect">
            <a:avLst/>
          </a:prstGeom>
        </p:spPr>
      </p:pic>
      <p:grpSp>
        <p:nvGrpSpPr>
          <p:cNvPr id="27" name="Group 26">
            <a:extLst>
              <a:ext uri="{FF2B5EF4-FFF2-40B4-BE49-F238E27FC236}">
                <a16:creationId xmlns:a16="http://schemas.microsoft.com/office/drawing/2014/main" id="{661D4D28-CD52-4D9D-AB33-A99B1A272389}"/>
              </a:ext>
            </a:extLst>
          </p:cNvPr>
          <p:cNvGrpSpPr/>
          <p:nvPr/>
        </p:nvGrpSpPr>
        <p:grpSpPr>
          <a:xfrm>
            <a:off x="222680" y="2881647"/>
            <a:ext cx="5554288" cy="442674"/>
            <a:chOff x="222680" y="2881647"/>
            <a:chExt cx="5554288" cy="442674"/>
          </a:xfrm>
        </p:grpSpPr>
        <p:grpSp>
          <p:nvGrpSpPr>
            <p:cNvPr id="12" name="Group 11">
              <a:extLst>
                <a:ext uri="{FF2B5EF4-FFF2-40B4-BE49-F238E27FC236}">
                  <a16:creationId xmlns:a16="http://schemas.microsoft.com/office/drawing/2014/main" id="{2C910381-0F9A-4EF5-97A5-7E95B1D0B561}"/>
                </a:ext>
              </a:extLst>
            </p:cNvPr>
            <p:cNvGrpSpPr/>
            <p:nvPr/>
          </p:nvGrpSpPr>
          <p:grpSpPr>
            <a:xfrm>
              <a:off x="222680" y="2881647"/>
              <a:ext cx="5554288" cy="442674"/>
              <a:chOff x="186942" y="4868538"/>
              <a:chExt cx="4875388" cy="442674"/>
            </a:xfrm>
          </p:grpSpPr>
          <p:sp>
            <p:nvSpPr>
              <p:cNvPr id="13" name="TextBox 12">
                <a:extLst>
                  <a:ext uri="{FF2B5EF4-FFF2-40B4-BE49-F238E27FC236}">
                    <a16:creationId xmlns:a16="http://schemas.microsoft.com/office/drawing/2014/main" id="{68EE439C-27E3-4F58-BD84-44C9682B6CF5}"/>
                  </a:ext>
                </a:extLst>
              </p:cNvPr>
              <p:cNvSpPr txBox="1"/>
              <p:nvPr/>
            </p:nvSpPr>
            <p:spPr>
              <a:xfrm>
                <a:off x="186942" y="4868538"/>
                <a:ext cx="4875388"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[Substrat]                   =    Inhibition</a:t>
                </a:r>
                <a:endParaRPr lang="fr-FR" sz="2000" b="0" i="0" dirty="0">
                  <a:solidFill>
                    <a:srgbClr val="000000"/>
                  </a:solidFill>
                  <a:effectLst/>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4C9F9F3D-A0B5-42C2-B270-F683B634FCA0}"/>
                  </a:ext>
                </a:extLst>
              </p:cNvPr>
              <p:cNvCxnSpPr/>
              <p:nvPr/>
            </p:nvCxnSpPr>
            <p:spPr>
              <a:xfrm flipV="1">
                <a:off x="1510748" y="490220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1B4C6E-439D-4E68-88DD-FBCF5C65BD5F}"/>
                  </a:ext>
                </a:extLst>
              </p:cNvPr>
              <p:cNvCxnSpPr/>
              <p:nvPr/>
            </p:nvCxnSpPr>
            <p:spPr>
              <a:xfrm flipV="1">
                <a:off x="1656523" y="493030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BF89EB-FE01-4419-BD13-980AD1312616}"/>
                  </a:ext>
                </a:extLst>
              </p:cNvPr>
              <p:cNvCxnSpPr/>
              <p:nvPr/>
            </p:nvCxnSpPr>
            <p:spPr>
              <a:xfrm flipV="1">
                <a:off x="1842054" y="494355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384E2364-3253-4E70-812F-B90B74ABB8FB}"/>
                </a:ext>
              </a:extLst>
            </p:cNvPr>
            <p:cNvCxnSpPr/>
            <p:nvPr/>
          </p:nvCxnSpPr>
          <p:spPr>
            <a:xfrm flipV="1">
              <a:off x="4376363" y="2898958"/>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355C43-EFC3-4AF5-B433-312D4CAF539E}"/>
                </a:ext>
              </a:extLst>
            </p:cNvPr>
            <p:cNvCxnSpPr/>
            <p:nvPr/>
          </p:nvCxnSpPr>
          <p:spPr>
            <a:xfrm flipV="1">
              <a:off x="4522138" y="2927051"/>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99FE23-1857-4716-97BD-02DC4695C70C}"/>
                </a:ext>
              </a:extLst>
            </p:cNvPr>
            <p:cNvCxnSpPr/>
            <p:nvPr/>
          </p:nvCxnSpPr>
          <p:spPr>
            <a:xfrm flipV="1">
              <a:off x="4707669" y="2940303"/>
              <a:ext cx="225287" cy="2926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DFB3A6E3-53AB-4D3E-97DB-5B47A3E7B1D2}"/>
              </a:ext>
            </a:extLst>
          </p:cNvPr>
          <p:cNvPicPr/>
          <p:nvPr/>
        </p:nvPicPr>
        <p:blipFill>
          <a:blip r:embed="rId3"/>
          <a:stretch>
            <a:fillRect/>
          </a:stretch>
        </p:blipFill>
        <p:spPr>
          <a:xfrm>
            <a:off x="5988334" y="1713414"/>
            <a:ext cx="5980986" cy="4892796"/>
          </a:xfrm>
          <a:prstGeom prst="rect">
            <a:avLst/>
          </a:prstGeom>
        </p:spPr>
      </p:pic>
    </p:spTree>
    <p:extLst>
      <p:ext uri="{BB962C8B-B14F-4D97-AF65-F5344CB8AC3E}">
        <p14:creationId xmlns:p14="http://schemas.microsoft.com/office/powerpoint/2010/main" val="6323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1+#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A697D14-CA3C-411C-8E57-457D35E2E68D}"/>
              </a:ext>
            </a:extLst>
          </p:cNvPr>
          <p:cNvSpPr/>
          <p:nvPr/>
        </p:nvSpPr>
        <p:spPr>
          <a:xfrm>
            <a:off x="796919" y="1146739"/>
            <a:ext cx="4386141"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2.4.1.4.	Inhibition par substrat</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B317116-1988-4722-9148-BE0B1D6F547F}"/>
              </a:ext>
            </a:extLst>
          </p:cNvPr>
          <p:cNvSpPr/>
          <p:nvPr/>
        </p:nvSpPr>
        <p:spPr>
          <a:xfrm>
            <a:off x="7008939" y="1241699"/>
            <a:ext cx="438614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2.4.1.5.	Inhibition par le produit final </a:t>
            </a:r>
            <a:endParaRPr lang="en-GB"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B7C877C-F92F-4C91-B752-6654DBA065D8}"/>
              </a:ext>
            </a:extLst>
          </p:cNvPr>
          <p:cNvSpPr txBox="1"/>
          <p:nvPr/>
        </p:nvSpPr>
        <p:spPr>
          <a:xfrm>
            <a:off x="222676" y="3207663"/>
            <a:ext cx="5554289"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l'urée inhibe l'uréase (E.C. 3.5.1.5)</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2811AA-7A77-4D42-85E6-DF21574CD092}"/>
              </a:ext>
            </a:extLst>
          </p:cNvPr>
          <p:cNvSpPr txBox="1"/>
          <p:nvPr/>
        </p:nvSpPr>
        <p:spPr>
          <a:xfrm>
            <a:off x="222677" y="1956715"/>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Une concentration élevée du substrat (ou de coenzyme) peut diminuer l’activité catalytique d'une enzyme</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1DFA83-BC8A-4E9C-BE63-3E9B5B343B0A}"/>
              </a:ext>
            </a:extLst>
          </p:cNvPr>
          <p:cNvSpPr txBox="1"/>
          <p:nvPr/>
        </p:nvSpPr>
        <p:spPr>
          <a:xfrm>
            <a:off x="222676" y="3777574"/>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L'activité de l’invertase est considérablement réduite en présence de fortes concentrations de saccharose (son substrat)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FD42142-F1FA-459B-AC34-89C771BB374D}"/>
              </a:ext>
            </a:extLst>
          </p:cNvPr>
          <p:cNvSpPr txBox="1"/>
          <p:nvPr/>
        </p:nvSpPr>
        <p:spPr>
          <a:xfrm>
            <a:off x="6415036" y="1956715"/>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produit final de la séquence de réaction peut agir comme un inhibiteur spécifique d'une enzyme au début ou près du début de la séquence.</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300D009-73A2-4E94-AF08-D480344FFBBB}"/>
              </a:ext>
            </a:extLst>
          </p:cNvPr>
          <p:cNvSpPr txBox="1"/>
          <p:nvPr/>
        </p:nvSpPr>
        <p:spPr>
          <a:xfrm>
            <a:off x="6383101" y="3252104"/>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 type d'inhibition est également appelée Feed-back inhibition ou rétro-inhibition</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6C069D6-2623-4763-B638-59D580761F3F}"/>
              </a:ext>
            </a:extLst>
          </p:cNvPr>
          <p:cNvSpPr txBox="1"/>
          <p:nvPr/>
        </p:nvSpPr>
        <p:spPr>
          <a:xfrm>
            <a:off x="6402546" y="422272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β-galactosidase </a:t>
            </a:r>
            <a:r>
              <a:rPr lang="fr-FR" sz="2000" i="1" dirty="0">
                <a:solidFill>
                  <a:srgbClr val="000000"/>
                </a:solidFill>
                <a:latin typeface="Times New Roman" panose="02020603050405020304" pitchFamily="18" charset="0"/>
                <a:cs typeface="Times New Roman" panose="02020603050405020304" pitchFamily="18" charset="0"/>
              </a:rPr>
              <a:t>d'Aspergillus </a:t>
            </a:r>
            <a:r>
              <a:rPr lang="fr-FR" sz="2000" i="1" dirty="0" err="1">
                <a:solidFill>
                  <a:srgbClr val="000000"/>
                </a:solidFill>
                <a:latin typeface="Times New Roman" panose="02020603050405020304" pitchFamily="18" charset="0"/>
                <a:cs typeface="Times New Roman" panose="02020603050405020304" pitchFamily="18" charset="0"/>
              </a:rPr>
              <a:t>niger</a:t>
            </a:r>
            <a:r>
              <a:rPr lang="fr-FR" sz="2000" i="1" dirty="0">
                <a:solidFill>
                  <a:srgbClr val="000000"/>
                </a:solidFill>
                <a:latin typeface="Times New Roman" panose="02020603050405020304" pitchFamily="18" charset="0"/>
                <a:cs typeface="Times New Roman" panose="02020603050405020304" pitchFamily="18" charset="0"/>
              </a:rPr>
              <a:t> </a:t>
            </a:r>
            <a:r>
              <a:rPr lang="fr-FR" sz="2000" dirty="0">
                <a:solidFill>
                  <a:srgbClr val="000000"/>
                </a:solidFill>
                <a:latin typeface="Times New Roman" panose="02020603050405020304" pitchFamily="18" charset="0"/>
                <a:cs typeface="Times New Roman" panose="02020603050405020304" pitchFamily="18" charset="0"/>
              </a:rPr>
              <a:t>est fortement inhibée par le galactose (son produit)</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778F224-5059-47C0-BAF6-3A51168D07CD}"/>
              </a:ext>
            </a:extLst>
          </p:cNvPr>
          <p:cNvSpPr txBox="1"/>
          <p:nvPr/>
        </p:nvSpPr>
        <p:spPr>
          <a:xfrm>
            <a:off x="6383101" y="5224704"/>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produits d'une réaction enzymatique font partie des </a:t>
            </a:r>
            <a:r>
              <a:rPr lang="fr-FR" sz="2000" b="1" dirty="0">
                <a:solidFill>
                  <a:srgbClr val="000000"/>
                </a:solidFill>
                <a:latin typeface="Times New Roman" panose="02020603050405020304" pitchFamily="18" charset="0"/>
                <a:cs typeface="Times New Roman" panose="02020603050405020304" pitchFamily="18" charset="0"/>
              </a:rPr>
              <a:t>inhibiteurs compétitifs </a:t>
            </a:r>
            <a:r>
              <a:rPr lang="fr-FR" sz="2000" dirty="0">
                <a:solidFill>
                  <a:srgbClr val="000000"/>
                </a:solidFill>
                <a:latin typeface="Times New Roman" panose="02020603050405020304" pitchFamily="18" charset="0"/>
                <a:cs typeface="Times New Roman" panose="02020603050405020304" pitchFamily="18" charset="0"/>
              </a:rPr>
              <a:t>les plus couramment rencontrés</a:t>
            </a:r>
            <a:endParaRPr lang="fr-FR" sz="20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5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1+#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266782"/>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114E3BE1-51B0-439D-B3CF-FBE090A5859C}"/>
              </a:ext>
            </a:extLst>
          </p:cNvPr>
          <p:cNvSpPr/>
          <p:nvPr/>
        </p:nvSpPr>
        <p:spPr>
          <a:xfrm>
            <a:off x="4806359" y="998010"/>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2.4.2.	Inhibition irréversible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748956A-C859-4FB5-98A2-D5FDE9B9CF94}"/>
              </a:ext>
            </a:extLst>
          </p:cNvPr>
          <p:cNvSpPr txBox="1"/>
          <p:nvPr/>
        </p:nvSpPr>
        <p:spPr>
          <a:xfrm>
            <a:off x="222677" y="1821805"/>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 inhibiteurs se lient de façon permanente à l’enzyme</a:t>
            </a:r>
          </a:p>
        </p:txBody>
      </p:sp>
      <p:sp>
        <p:nvSpPr>
          <p:cNvPr id="9" name="TextBox 8">
            <a:extLst>
              <a:ext uri="{FF2B5EF4-FFF2-40B4-BE49-F238E27FC236}">
                <a16:creationId xmlns:a16="http://schemas.microsoft.com/office/drawing/2014/main" id="{B1F6DFA9-CBC2-439A-A414-A01F45ADF19C}"/>
              </a:ext>
            </a:extLst>
          </p:cNvPr>
          <p:cNvSpPr txBox="1"/>
          <p:nvPr/>
        </p:nvSpPr>
        <p:spPr>
          <a:xfrm>
            <a:off x="269606" y="277198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 nombreux inhibiteurs irréversibles sont donc de </a:t>
            </a:r>
            <a:r>
              <a:rPr lang="fr-FR" sz="2000" b="1" dirty="0">
                <a:solidFill>
                  <a:srgbClr val="000000"/>
                </a:solidFill>
                <a:latin typeface="Times New Roman" panose="02020603050405020304" pitchFamily="18" charset="0"/>
                <a:cs typeface="Times New Roman" panose="02020603050405020304" pitchFamily="18" charset="0"/>
              </a:rPr>
              <a:t>puissantes toxines</a:t>
            </a:r>
          </a:p>
        </p:txBody>
      </p:sp>
      <p:sp>
        <p:nvSpPr>
          <p:cNvPr id="10" name="TextBox 9">
            <a:extLst>
              <a:ext uri="{FF2B5EF4-FFF2-40B4-BE49-F238E27FC236}">
                <a16:creationId xmlns:a16="http://schemas.microsoft.com/office/drawing/2014/main" id="{2397FD00-CEEA-4D1C-8FC7-A1EC42427D84}"/>
              </a:ext>
            </a:extLst>
          </p:cNvPr>
          <p:cNvSpPr txBox="1"/>
          <p:nvPr/>
        </p:nvSpPr>
        <p:spPr>
          <a:xfrm>
            <a:off x="269606" y="372080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pénicilline est une inhibiteur irréversible de la glycopeptide transpeptidase </a:t>
            </a:r>
          </a:p>
        </p:txBody>
      </p:sp>
      <p:sp>
        <p:nvSpPr>
          <p:cNvPr id="11" name="TextBox 10">
            <a:extLst>
              <a:ext uri="{FF2B5EF4-FFF2-40B4-BE49-F238E27FC236}">
                <a16:creationId xmlns:a16="http://schemas.microsoft.com/office/drawing/2014/main" id="{72259921-0080-4DFA-AB70-E499CB1BFEEF}"/>
              </a:ext>
            </a:extLst>
          </p:cNvPr>
          <p:cNvSpPr txBox="1"/>
          <p:nvPr/>
        </p:nvSpPr>
        <p:spPr>
          <a:xfrm>
            <a:off x="269606" y="4785822"/>
            <a:ext cx="55542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Après la coupure de la liaison peptidique, la pénicilline modifie de manière covalente une sérine de site actif dans l'enzyme</a:t>
            </a:r>
          </a:p>
        </p:txBody>
      </p:sp>
      <p:pic>
        <p:nvPicPr>
          <p:cNvPr id="12" name="Picture 11">
            <a:extLst>
              <a:ext uri="{FF2B5EF4-FFF2-40B4-BE49-F238E27FC236}">
                <a16:creationId xmlns:a16="http://schemas.microsoft.com/office/drawing/2014/main" id="{B55F279D-4D59-4A1E-BE17-8864EB9AA666}"/>
              </a:ext>
            </a:extLst>
          </p:cNvPr>
          <p:cNvPicPr/>
          <p:nvPr/>
        </p:nvPicPr>
        <p:blipFill>
          <a:blip r:embed="rId2"/>
          <a:stretch>
            <a:fillRect/>
          </a:stretch>
        </p:blipFill>
        <p:spPr>
          <a:xfrm>
            <a:off x="6096000" y="1963711"/>
            <a:ext cx="5873323" cy="4520582"/>
          </a:xfrm>
          <a:prstGeom prst="rect">
            <a:avLst/>
          </a:prstGeom>
        </p:spPr>
      </p:pic>
    </p:spTree>
    <p:extLst>
      <p:ext uri="{BB962C8B-B14F-4D97-AF65-F5344CB8AC3E}">
        <p14:creationId xmlns:p14="http://schemas.microsoft.com/office/powerpoint/2010/main" val="79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7"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48804DC-37D3-4CE3-9197-7392A80AA61D}"/>
              </a:ext>
            </a:extLst>
          </p:cNvPr>
          <p:cNvSpPr/>
          <p:nvPr/>
        </p:nvSpPr>
        <p:spPr>
          <a:xfrm>
            <a:off x="4319341" y="968029"/>
            <a:ext cx="3553317"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2.4.3.	L’Allostérie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28C887-7C08-47D6-AE74-F857C078F8CC}"/>
              </a:ext>
            </a:extLst>
          </p:cNvPr>
          <p:cNvPicPr/>
          <p:nvPr/>
        </p:nvPicPr>
        <p:blipFill>
          <a:blip r:embed="rId2">
            <a:extLst>
              <a:ext uri="{28A0092B-C50C-407E-A947-70E740481C1C}">
                <a14:useLocalDpi xmlns:a14="http://schemas.microsoft.com/office/drawing/2010/main" val="0"/>
              </a:ext>
            </a:extLst>
          </a:blip>
          <a:stretch>
            <a:fillRect/>
          </a:stretch>
        </p:blipFill>
        <p:spPr>
          <a:xfrm>
            <a:off x="4319341" y="1684267"/>
            <a:ext cx="7733125" cy="5061207"/>
          </a:xfrm>
          <a:prstGeom prst="rect">
            <a:avLst/>
          </a:prstGeom>
        </p:spPr>
      </p:pic>
      <p:sp>
        <p:nvSpPr>
          <p:cNvPr id="7" name="TextBox 6">
            <a:extLst>
              <a:ext uri="{FF2B5EF4-FFF2-40B4-BE49-F238E27FC236}">
                <a16:creationId xmlns:a16="http://schemas.microsoft.com/office/drawing/2014/main" id="{D0621B59-6741-413E-8911-C5024A5D69BF}"/>
              </a:ext>
            </a:extLst>
          </p:cNvPr>
          <p:cNvSpPr txBox="1"/>
          <p:nvPr/>
        </p:nvSpPr>
        <p:spPr>
          <a:xfrm>
            <a:off x="222678" y="1821805"/>
            <a:ext cx="3899617" cy="1804749"/>
          </a:xfrm>
          <a:prstGeom prst="roundRect">
            <a:avLst/>
          </a:prstGeom>
          <a:noFill/>
          <a:ln>
            <a:solidFill>
              <a:srgbClr val="00B050"/>
            </a:solidFill>
          </a:ln>
        </p:spPr>
        <p:txBody>
          <a:bodyPr wrap="square">
            <a:spAutoFit/>
          </a:bodyPr>
          <a:lstStyle/>
          <a:p>
            <a:r>
              <a:rPr lang="fr-FR" sz="2000" b="1" dirty="0">
                <a:solidFill>
                  <a:srgbClr val="000000"/>
                </a:solidFill>
                <a:latin typeface="Times New Roman" panose="02020603050405020304" pitchFamily="18" charset="0"/>
                <a:cs typeface="Times New Roman" panose="02020603050405020304" pitchFamily="18" charset="0"/>
              </a:rPr>
              <a:t>Les enzymes allostériques :</a:t>
            </a:r>
          </a:p>
          <a:p>
            <a:r>
              <a:rPr lang="fr-FR" sz="2000" dirty="0">
                <a:solidFill>
                  <a:srgbClr val="000000"/>
                </a:solidFill>
                <a:latin typeface="Times New Roman" panose="02020603050405020304" pitchFamily="18" charset="0"/>
                <a:cs typeface="Times New Roman" panose="02020603050405020304" pitchFamily="18" charset="0"/>
              </a:rPr>
              <a:t>des enzymes </a:t>
            </a:r>
            <a:r>
              <a:rPr lang="fr-FR" sz="2000" b="1" dirty="0">
                <a:solidFill>
                  <a:srgbClr val="000000"/>
                </a:solidFill>
                <a:latin typeface="Times New Roman" panose="02020603050405020304" pitchFamily="18" charset="0"/>
                <a:cs typeface="Times New Roman" panose="02020603050405020304" pitchFamily="18" charset="0"/>
              </a:rPr>
              <a:t>Multimériques</a:t>
            </a:r>
            <a:r>
              <a:rPr lang="fr-FR" sz="2000" dirty="0">
                <a:solidFill>
                  <a:srgbClr val="000000"/>
                </a:solidFill>
                <a:latin typeface="Times New Roman" panose="02020603050405020304" pitchFamily="18" charset="0"/>
                <a:cs typeface="Times New Roman" panose="02020603050405020304" pitchFamily="18" charset="0"/>
              </a:rPr>
              <a:t> clés qui contrôlent les activités des voies métaboliques en répondant aux inhibiteurs et aux activateurs</a:t>
            </a:r>
          </a:p>
        </p:txBody>
      </p:sp>
      <p:sp>
        <p:nvSpPr>
          <p:cNvPr id="10" name="TextBox 9">
            <a:extLst>
              <a:ext uri="{FF2B5EF4-FFF2-40B4-BE49-F238E27FC236}">
                <a16:creationId xmlns:a16="http://schemas.microsoft.com/office/drawing/2014/main" id="{F56426B4-0AC0-4B51-8FAC-ACA09C6241B9}"/>
              </a:ext>
            </a:extLst>
          </p:cNvPr>
          <p:cNvSpPr txBox="1"/>
          <p:nvPr/>
        </p:nvSpPr>
        <p:spPr>
          <a:xfrm>
            <a:off x="222678" y="3830036"/>
            <a:ext cx="3852689" cy="1123712"/>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Chaque unité a un site de liaison indépendant pour l'effecteur allostérique</a:t>
            </a:r>
          </a:p>
        </p:txBody>
      </p:sp>
    </p:spTree>
    <p:extLst>
      <p:ext uri="{BB962C8B-B14F-4D97-AF65-F5344CB8AC3E}">
        <p14:creationId xmlns:p14="http://schemas.microsoft.com/office/powerpoint/2010/main" val="41174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6"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D6CEFBB-CA5A-427F-868E-87FECB416B59}"/>
              </a:ext>
            </a:extLst>
          </p:cNvPr>
          <p:cNvPicPr>
            <a:picLocks noChangeAspect="1"/>
          </p:cNvPicPr>
          <p:nvPr/>
        </p:nvPicPr>
        <p:blipFill>
          <a:blip r:embed="rId2"/>
          <a:stretch>
            <a:fillRect/>
          </a:stretch>
        </p:blipFill>
        <p:spPr>
          <a:xfrm>
            <a:off x="3664226" y="849498"/>
            <a:ext cx="6178359" cy="5756711"/>
          </a:xfrm>
          <a:prstGeom prst="rect">
            <a:avLst/>
          </a:prstGeom>
        </p:spPr>
      </p:pic>
      <p:sp>
        <p:nvSpPr>
          <p:cNvPr id="4" name="Arrow: Curved Up 3">
            <a:extLst>
              <a:ext uri="{FF2B5EF4-FFF2-40B4-BE49-F238E27FC236}">
                <a16:creationId xmlns:a16="http://schemas.microsoft.com/office/drawing/2014/main" id="{2EC56C25-BAB1-4510-807E-5376D1CFA8CD}"/>
              </a:ext>
            </a:extLst>
          </p:cNvPr>
          <p:cNvSpPr/>
          <p:nvPr/>
        </p:nvSpPr>
        <p:spPr>
          <a:xfrm rot="20606976">
            <a:off x="6970643" y="1749289"/>
            <a:ext cx="1616765" cy="34455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Curved Up 4">
            <a:extLst>
              <a:ext uri="{FF2B5EF4-FFF2-40B4-BE49-F238E27FC236}">
                <a16:creationId xmlns:a16="http://schemas.microsoft.com/office/drawing/2014/main" id="{CB81E178-1D8F-405E-9105-C3C93450C0FE}"/>
              </a:ext>
            </a:extLst>
          </p:cNvPr>
          <p:cNvSpPr/>
          <p:nvPr/>
        </p:nvSpPr>
        <p:spPr>
          <a:xfrm rot="4850688">
            <a:off x="3678124" y="4411033"/>
            <a:ext cx="2090180" cy="4846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Rounded Corners 7">
            <a:extLst>
              <a:ext uri="{FF2B5EF4-FFF2-40B4-BE49-F238E27FC236}">
                <a16:creationId xmlns:a16="http://schemas.microsoft.com/office/drawing/2014/main" id="{AA79674B-1A6B-4D89-A90E-B75B8374D828}"/>
              </a:ext>
            </a:extLst>
          </p:cNvPr>
          <p:cNvSpPr/>
          <p:nvPr/>
        </p:nvSpPr>
        <p:spPr>
          <a:xfrm>
            <a:off x="8602992" y="1723860"/>
            <a:ext cx="2637183" cy="3954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latin typeface="Times New Roman" panose="02020603050405020304" pitchFamily="18" charset="0"/>
                <a:ea typeface="Tahoma" panose="020B0604030504040204" pitchFamily="34" charset="0"/>
                <a:cs typeface="Times New Roman" panose="02020603050405020304" pitchFamily="18" charset="0"/>
              </a:rPr>
              <a:t>Inhibition par le </a:t>
            </a:r>
            <a:r>
              <a:rPr lang="en-GB" b="1" dirty="0" err="1">
                <a:latin typeface="Times New Roman" panose="02020603050405020304" pitchFamily="18" charset="0"/>
                <a:ea typeface="Tahoma" panose="020B0604030504040204" pitchFamily="34" charset="0"/>
                <a:cs typeface="Times New Roman" panose="02020603050405020304" pitchFamily="18" charset="0"/>
              </a:rPr>
              <a:t>produit</a:t>
            </a:r>
            <a:endParaRPr lang="en-GB"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A44CED6-7C35-4DD3-83CA-DE0A46214DEA}"/>
              </a:ext>
            </a:extLst>
          </p:cNvPr>
          <p:cNvSpPr/>
          <p:nvPr/>
        </p:nvSpPr>
        <p:spPr>
          <a:xfrm>
            <a:off x="1493201" y="4455642"/>
            <a:ext cx="2637183" cy="3954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latin typeface="Times New Roman" panose="02020603050405020304" pitchFamily="18" charset="0"/>
                <a:ea typeface="Tahoma" panose="020B0604030504040204" pitchFamily="34" charset="0"/>
                <a:cs typeface="Times New Roman" panose="02020603050405020304" pitchFamily="18" charset="0"/>
              </a:rPr>
              <a:t>Activation </a:t>
            </a:r>
            <a:r>
              <a:rPr lang="en-GB" b="1" dirty="0" err="1">
                <a:latin typeface="Times New Roman" panose="02020603050405020304" pitchFamily="18" charset="0"/>
                <a:ea typeface="Tahoma" panose="020B0604030504040204" pitchFamily="34" charset="0"/>
                <a:cs typeface="Times New Roman" panose="02020603050405020304" pitchFamily="18" charset="0"/>
              </a:rPr>
              <a:t>allostérique</a:t>
            </a:r>
            <a:endParaRPr lang="en-GB"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9207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2" name="TextBox 1">
            <a:extLst>
              <a:ext uri="{FF2B5EF4-FFF2-40B4-BE49-F238E27FC236}">
                <a16:creationId xmlns:a16="http://schemas.microsoft.com/office/drawing/2014/main" id="{EDE5FA74-CC80-4B01-A142-F2D2B067629F}"/>
              </a:ext>
            </a:extLst>
          </p:cNvPr>
          <p:cNvSpPr txBox="1"/>
          <p:nvPr/>
        </p:nvSpPr>
        <p:spPr>
          <a:xfrm>
            <a:off x="4784034" y="738344"/>
            <a:ext cx="2623929"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2800" b="1" dirty="0">
                <a:latin typeface="Times New Roman" panose="02020603050405020304" pitchFamily="18" charset="0"/>
                <a:cs typeface="Times New Roman" panose="02020603050405020304" pitchFamily="18" charset="0"/>
              </a:rPr>
              <a:t>Caillage du lait</a:t>
            </a:r>
            <a:endParaRPr lang="en-GB"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B021E6-439B-4F5D-8B8A-C8A603F6CD87}"/>
              </a:ext>
            </a:extLst>
          </p:cNvPr>
          <p:cNvSpPr txBox="1"/>
          <p:nvPr/>
        </p:nvSpPr>
        <p:spPr>
          <a:xfrm>
            <a:off x="8444118" y="2185567"/>
            <a:ext cx="365760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400" dirty="0" err="1">
                <a:latin typeface="Times New Roman" panose="02020603050405020304" pitchFamily="18" charset="0"/>
                <a:cs typeface="Times New Roman" panose="02020603050405020304" pitchFamily="18" charset="0"/>
              </a:rPr>
              <a:t>Préssure</a:t>
            </a:r>
            <a:r>
              <a:rPr lang="fr-FR" sz="2400" dirty="0">
                <a:latin typeface="Times New Roman" panose="02020603050405020304" pitchFamily="18" charset="0"/>
                <a:cs typeface="Times New Roman" panose="02020603050405020304" pitchFamily="18" charset="0"/>
              </a:rPr>
              <a:t> (</a:t>
            </a:r>
            <a:r>
              <a:rPr lang="en-GB" sz="2400" b="0" i="0" dirty="0" err="1">
                <a:solidFill>
                  <a:srgbClr val="333333"/>
                </a:solidFill>
                <a:effectLst/>
                <a:latin typeface="Times New Roman" panose="02020603050405020304" pitchFamily="18" charset="0"/>
                <a:cs typeface="Times New Roman" panose="02020603050405020304" pitchFamily="18" charset="0"/>
              </a:rPr>
              <a:t>chymosine</a:t>
            </a:r>
            <a:r>
              <a:rPr lang="en-GB" sz="2400" b="0" i="0" dirty="0">
                <a:solidFill>
                  <a:srgbClr val="333333"/>
                </a:solidFill>
                <a:effectLst/>
                <a:latin typeface="Times New Roman" panose="02020603050405020304" pitchFamily="18" charset="0"/>
                <a:cs typeface="Times New Roman" panose="02020603050405020304" pitchFamily="18" charset="0"/>
              </a:rPr>
              <a:t>, </a:t>
            </a:r>
            <a:r>
              <a:rPr lang="en-GB" sz="2400" b="0" i="0" dirty="0" err="1">
                <a:solidFill>
                  <a:srgbClr val="333333"/>
                </a:solidFill>
                <a:effectLst/>
                <a:latin typeface="Times New Roman" panose="02020603050405020304" pitchFamily="18" charset="0"/>
                <a:cs typeface="Times New Roman" panose="02020603050405020304" pitchFamily="18" charset="0"/>
              </a:rPr>
              <a:t>pepsine</a:t>
            </a:r>
            <a:r>
              <a:rPr lang="en-GB" sz="2400" b="0" i="0" dirty="0">
                <a:solidFill>
                  <a:srgbClr val="333333"/>
                </a:solidFill>
                <a:effectLst/>
                <a:latin typeface="Times New Roman" panose="02020603050405020304" pitchFamily="18" charset="0"/>
                <a:cs typeface="Times New Roman" panose="02020603050405020304" pitchFamily="18" charset="0"/>
              </a:rPr>
              <a:t> et de </a:t>
            </a:r>
            <a:r>
              <a:rPr lang="en-GB" sz="2400" b="0" i="0" dirty="0" err="1">
                <a:solidFill>
                  <a:srgbClr val="333333"/>
                </a:solidFill>
                <a:effectLst/>
                <a:latin typeface="Times New Roman" panose="02020603050405020304" pitchFamily="18" charset="0"/>
                <a:cs typeface="Times New Roman" panose="02020603050405020304" pitchFamily="18" charset="0"/>
              </a:rPr>
              <a:t>trypsine</a:t>
            </a:r>
            <a:r>
              <a:rPr lang="fr-FR"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98A2AF-087C-4698-9CA3-FDD34941DE69}"/>
              </a:ext>
            </a:extLst>
          </p:cNvPr>
          <p:cNvSpPr txBox="1"/>
          <p:nvPr/>
        </p:nvSpPr>
        <p:spPr>
          <a:xfrm>
            <a:off x="388886" y="1371672"/>
            <a:ext cx="4395148"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en-GB" b="1" i="0" dirty="0">
                <a:solidFill>
                  <a:srgbClr val="333333"/>
                </a:solidFill>
                <a:effectLst/>
                <a:latin typeface="Times New Roman" panose="02020603050405020304" pitchFamily="18" charset="0"/>
                <a:cs typeface="Times New Roman" panose="02020603050405020304" pitchFamily="18" charset="0"/>
              </a:rPr>
              <a:t>La coagulation </a:t>
            </a:r>
            <a:r>
              <a:rPr lang="en-GB" b="1" i="0" dirty="0" err="1">
                <a:solidFill>
                  <a:srgbClr val="333333"/>
                </a:solidFill>
                <a:effectLst/>
                <a:latin typeface="Times New Roman" panose="02020603050405020304" pitchFamily="18" charset="0"/>
                <a:cs typeface="Times New Roman" panose="02020603050405020304" pitchFamily="18" charset="0"/>
              </a:rPr>
              <a:t>acide</a:t>
            </a:r>
            <a:r>
              <a:rPr lang="en-GB" b="1" i="0" dirty="0">
                <a:solidFill>
                  <a:srgbClr val="333333"/>
                </a:solidFill>
                <a:effectLst/>
                <a:latin typeface="Times New Roman" panose="02020603050405020304" pitchFamily="18" charset="0"/>
                <a:cs typeface="Times New Roman" panose="02020603050405020304" pitchFamily="18" charset="0"/>
              </a:rPr>
              <a:t> (</a:t>
            </a:r>
            <a:r>
              <a:rPr lang="en-GB" b="1" i="0" dirty="0" err="1">
                <a:solidFill>
                  <a:srgbClr val="333333"/>
                </a:solidFill>
                <a:effectLst/>
                <a:latin typeface="Times New Roman" panose="02020603050405020304" pitchFamily="18" charset="0"/>
                <a:cs typeface="Times New Roman" panose="02020603050405020304" pitchFamily="18" charset="0"/>
              </a:rPr>
              <a:t>Bactéries</a:t>
            </a:r>
            <a:r>
              <a:rPr lang="en-GB" b="1" i="0" dirty="0">
                <a:solidFill>
                  <a:srgbClr val="333333"/>
                </a:solidFill>
                <a:effectLst/>
                <a:latin typeface="Times New Roman" panose="02020603050405020304" pitchFamily="18" charset="0"/>
                <a:cs typeface="Times New Roman" panose="02020603050405020304" pitchFamily="18" charset="0"/>
              </a:rPr>
              <a:t> </a:t>
            </a:r>
            <a:r>
              <a:rPr lang="en-GB" b="1" i="0" dirty="0" err="1">
                <a:solidFill>
                  <a:srgbClr val="333333"/>
                </a:solidFill>
                <a:effectLst/>
                <a:latin typeface="Times New Roman" panose="02020603050405020304" pitchFamily="18" charset="0"/>
                <a:cs typeface="Times New Roman" panose="02020603050405020304" pitchFamily="18" charset="0"/>
              </a:rPr>
              <a:t>lactique</a:t>
            </a:r>
            <a:r>
              <a:rPr lang="en-GB" b="1" i="0" dirty="0">
                <a:solidFill>
                  <a:srgbClr val="333333"/>
                </a:solidFill>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A43B055-BDBF-4837-BC74-066C716D895D}"/>
              </a:ext>
            </a:extLst>
          </p:cNvPr>
          <p:cNvSpPr txBox="1"/>
          <p:nvPr/>
        </p:nvSpPr>
        <p:spPr>
          <a:xfrm>
            <a:off x="8733183" y="1469990"/>
            <a:ext cx="332629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en-GB" b="1" dirty="0">
                <a:solidFill>
                  <a:srgbClr val="333333"/>
                </a:solidFill>
                <a:latin typeface="Times New Roman" panose="02020603050405020304" pitchFamily="18" charset="0"/>
                <a:cs typeface="Times New Roman" panose="02020603050405020304" pitchFamily="18" charset="0"/>
              </a:rPr>
              <a:t>La coagulation </a:t>
            </a:r>
            <a:r>
              <a:rPr lang="en-GB" b="1" dirty="0" err="1">
                <a:solidFill>
                  <a:srgbClr val="333333"/>
                </a:solidFill>
                <a:latin typeface="Times New Roman" panose="02020603050405020304" pitchFamily="18" charset="0"/>
                <a:cs typeface="Times New Roman" panose="02020603050405020304" pitchFamily="18" charset="0"/>
              </a:rPr>
              <a:t>enzymatique</a:t>
            </a:r>
            <a:endParaRPr lang="en-GB" b="1" dirty="0">
              <a:solidFill>
                <a:srgbClr val="333333"/>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224DA8-88DD-4019-9C06-CA3CA9848FC5}"/>
              </a:ext>
            </a:extLst>
          </p:cNvPr>
          <p:cNvPicPr>
            <a:picLocks noChangeAspect="1"/>
          </p:cNvPicPr>
          <p:nvPr/>
        </p:nvPicPr>
        <p:blipFill>
          <a:blip r:embed="rId2"/>
          <a:stretch>
            <a:fillRect/>
          </a:stretch>
        </p:blipFill>
        <p:spPr>
          <a:xfrm>
            <a:off x="90280" y="2519396"/>
            <a:ext cx="6562311" cy="3543300"/>
          </a:xfrm>
          <a:prstGeom prst="rect">
            <a:avLst/>
          </a:prstGeom>
        </p:spPr>
      </p:pic>
      <p:pic>
        <p:nvPicPr>
          <p:cNvPr id="4098" name="Picture 2">
            <a:extLst>
              <a:ext uri="{FF2B5EF4-FFF2-40B4-BE49-F238E27FC236}">
                <a16:creationId xmlns:a16="http://schemas.microsoft.com/office/drawing/2014/main" id="{E9AE78B3-13BD-4ED7-A0A1-7E7E21E91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903" y="4486643"/>
            <a:ext cx="5022576" cy="197300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3D3CFA82-7646-4373-8EAC-2AB4C3561E18}"/>
              </a:ext>
            </a:extLst>
          </p:cNvPr>
          <p:cNvSpPr/>
          <p:nvPr/>
        </p:nvSpPr>
        <p:spPr>
          <a:xfrm>
            <a:off x="5758069" y="5380381"/>
            <a:ext cx="1789044" cy="172278"/>
          </a:xfrm>
          <a:prstGeom prst="rightArrow">
            <a:avLst/>
          </a:prstGeom>
          <a:solidFill>
            <a:srgbClr val="DC392C"/>
          </a:solidFill>
          <a:ln>
            <a:solidFill>
              <a:srgbClr val="DC3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Arrow: Bent 3">
            <a:extLst>
              <a:ext uri="{FF2B5EF4-FFF2-40B4-BE49-F238E27FC236}">
                <a16:creationId xmlns:a16="http://schemas.microsoft.com/office/drawing/2014/main" id="{AF2D86D1-ADAD-4782-BBF8-22E33DE3B411}"/>
              </a:ext>
            </a:extLst>
          </p:cNvPr>
          <p:cNvSpPr/>
          <p:nvPr/>
        </p:nvSpPr>
        <p:spPr>
          <a:xfrm rot="5400000">
            <a:off x="8705543" y="-301051"/>
            <a:ext cx="569843" cy="31252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Bent 12">
            <a:extLst>
              <a:ext uri="{FF2B5EF4-FFF2-40B4-BE49-F238E27FC236}">
                <a16:creationId xmlns:a16="http://schemas.microsoft.com/office/drawing/2014/main" id="{58F191AD-474F-4045-B8AD-48BA51B17ADF}"/>
              </a:ext>
            </a:extLst>
          </p:cNvPr>
          <p:cNvSpPr/>
          <p:nvPr/>
        </p:nvSpPr>
        <p:spPr>
          <a:xfrm rot="5400000" flipV="1">
            <a:off x="2939929" y="-354235"/>
            <a:ext cx="523219" cy="31252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100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wipe(down)">
                                      <p:cBhvr>
                                        <p:cTn id="31" dur="5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4"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7"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D91C508-9675-4036-B359-3BF82958D05E}"/>
              </a:ext>
            </a:extLst>
          </p:cNvPr>
          <p:cNvSpPr/>
          <p:nvPr/>
        </p:nvSpPr>
        <p:spPr>
          <a:xfrm>
            <a:off x="2847778" y="938048"/>
            <a:ext cx="649644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2.5.	Régulation biogénique de l'activité enzymatique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2C3659B-0325-4126-9B3E-A1245D493C3E}"/>
              </a:ext>
            </a:extLst>
          </p:cNvPr>
          <p:cNvSpPr txBox="1"/>
          <p:nvPr/>
        </p:nvSpPr>
        <p:spPr>
          <a:xfrm>
            <a:off x="3217671" y="221936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l'activité enzymatique est contrôlée en régulant la quantité d'enzyme dans la cellule</a:t>
            </a:r>
          </a:p>
        </p:txBody>
      </p:sp>
      <p:sp>
        <p:nvSpPr>
          <p:cNvPr id="7" name="TextBox 6">
            <a:extLst>
              <a:ext uri="{FF2B5EF4-FFF2-40B4-BE49-F238E27FC236}">
                <a16:creationId xmlns:a16="http://schemas.microsoft.com/office/drawing/2014/main" id="{93AB553D-14DF-4458-AAEF-0BC3E1E5918C}"/>
              </a:ext>
            </a:extLst>
          </p:cNvPr>
          <p:cNvSpPr txBox="1"/>
          <p:nvPr/>
        </p:nvSpPr>
        <p:spPr>
          <a:xfrm>
            <a:off x="3217671" y="3342980"/>
            <a:ext cx="5554289" cy="1464231"/>
          </a:xfrm>
          <a:prstGeom prst="roundRect">
            <a:avLst/>
          </a:prstGeom>
          <a:noFill/>
          <a:ln>
            <a:solidFill>
              <a:srgbClr val="00B050"/>
            </a:solidFill>
          </a:ln>
        </p:spPr>
        <p:txBody>
          <a:bodyPr wrap="square">
            <a:spAutoFit/>
          </a:bodyPr>
          <a:lstStyle/>
          <a:p>
            <a:pPr marL="342900" indent="-342900">
              <a:buFontTx/>
              <a:buChar char="-"/>
            </a:pPr>
            <a:r>
              <a:rPr lang="fr-FR" sz="2000" dirty="0">
                <a:solidFill>
                  <a:srgbClr val="000000"/>
                </a:solidFill>
                <a:latin typeface="Times New Roman" panose="02020603050405020304" pitchFamily="18" charset="0"/>
                <a:cs typeface="Times New Roman" panose="02020603050405020304" pitchFamily="18" charset="0"/>
              </a:rPr>
              <a:t>Par régulation de la biosynthèse d'enzymes (induction ou répression) </a:t>
            </a:r>
          </a:p>
          <a:p>
            <a:pPr marL="342900" indent="-342900">
              <a:buFontTx/>
              <a:buChar char="-"/>
            </a:pPr>
            <a:r>
              <a:rPr lang="fr-FR" sz="2000" dirty="0">
                <a:solidFill>
                  <a:srgbClr val="000000"/>
                </a:solidFill>
                <a:latin typeface="Times New Roman" panose="02020603050405020304" pitchFamily="18" charset="0"/>
                <a:cs typeface="Times New Roman" panose="02020603050405020304" pitchFamily="18" charset="0"/>
              </a:rPr>
              <a:t>Par dégradation en utilisant des enzymes protéolytiques</a:t>
            </a:r>
          </a:p>
        </p:txBody>
      </p:sp>
    </p:spTree>
    <p:extLst>
      <p:ext uri="{BB962C8B-B14F-4D97-AF65-F5344CB8AC3E}">
        <p14:creationId xmlns:p14="http://schemas.microsoft.com/office/powerpoint/2010/main" val="7560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19183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0D6F661-CC2A-4A24-8856-A8094C531042}"/>
              </a:ext>
            </a:extLst>
          </p:cNvPr>
          <p:cNvSpPr/>
          <p:nvPr/>
        </p:nvSpPr>
        <p:spPr>
          <a:xfrm>
            <a:off x="3334796" y="908068"/>
            <a:ext cx="6496443"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2.5.1.	Les zymogènes : précurseur des protéases</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FC12C5-36E1-4527-8223-1EE574BBE052}"/>
              </a:ext>
            </a:extLst>
          </p:cNvPr>
          <p:cNvSpPr txBox="1"/>
          <p:nvPr/>
        </p:nvSpPr>
        <p:spPr>
          <a:xfrm>
            <a:off x="222677" y="1821805"/>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Certains enzymes peuvent être synthétiser </a:t>
            </a:r>
            <a:r>
              <a:rPr lang="fr-FR" sz="2000" b="1" dirty="0">
                <a:solidFill>
                  <a:srgbClr val="000000"/>
                </a:solidFill>
                <a:latin typeface="Times New Roman" panose="02020603050405020304" pitchFamily="18" charset="0"/>
                <a:cs typeface="Times New Roman" panose="02020603050405020304" pitchFamily="18" charset="0"/>
              </a:rPr>
              <a:t>sous formes inactives</a:t>
            </a:r>
          </a:p>
        </p:txBody>
      </p:sp>
      <p:sp>
        <p:nvSpPr>
          <p:cNvPr id="7" name="TextBox 6">
            <a:extLst>
              <a:ext uri="{FF2B5EF4-FFF2-40B4-BE49-F238E27FC236}">
                <a16:creationId xmlns:a16="http://schemas.microsoft.com/office/drawing/2014/main" id="{0B41FC41-EADE-44FE-A81B-7220870BABE2}"/>
              </a:ext>
            </a:extLst>
          </p:cNvPr>
          <p:cNvSpPr txBox="1"/>
          <p:nvPr/>
        </p:nvSpPr>
        <p:spPr>
          <a:xfrm>
            <a:off x="222677" y="2754059"/>
            <a:ext cx="5554289"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Ces formes sont appelées : </a:t>
            </a:r>
            <a:r>
              <a:rPr lang="fr-FR" sz="2000" b="1" dirty="0">
                <a:solidFill>
                  <a:srgbClr val="000000"/>
                </a:solidFill>
                <a:latin typeface="Times New Roman" panose="02020603050405020304" pitchFamily="18" charset="0"/>
                <a:cs typeface="Times New Roman" panose="02020603050405020304" pitchFamily="18" charset="0"/>
              </a:rPr>
              <a:t>Zymogènes</a:t>
            </a:r>
          </a:p>
        </p:txBody>
      </p:sp>
      <p:sp>
        <p:nvSpPr>
          <p:cNvPr id="8" name="TextBox 7">
            <a:extLst>
              <a:ext uri="{FF2B5EF4-FFF2-40B4-BE49-F238E27FC236}">
                <a16:creationId xmlns:a16="http://schemas.microsoft.com/office/drawing/2014/main" id="{D008465D-8AF1-42AE-96E9-C9066412DE0F}"/>
              </a:ext>
            </a:extLst>
          </p:cNvPr>
          <p:cNvSpPr txBox="1"/>
          <p:nvPr/>
        </p:nvSpPr>
        <p:spPr>
          <a:xfrm>
            <a:off x="222677" y="3345794"/>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modification structurelle des </a:t>
            </a:r>
            <a:r>
              <a:rPr lang="fr-FR" sz="2000" b="1" dirty="0">
                <a:solidFill>
                  <a:srgbClr val="000000"/>
                </a:solidFill>
                <a:latin typeface="Times New Roman" panose="02020603050405020304" pitchFamily="18" charset="0"/>
                <a:cs typeface="Times New Roman" panose="02020603050405020304" pitchFamily="18" charset="0"/>
              </a:rPr>
              <a:t>Zymogènes </a:t>
            </a:r>
            <a:r>
              <a:rPr lang="fr-FR" sz="2000" dirty="0">
                <a:solidFill>
                  <a:srgbClr val="000000"/>
                </a:solidFill>
                <a:latin typeface="Times New Roman" panose="02020603050405020304" pitchFamily="18" charset="0"/>
                <a:cs typeface="Times New Roman" panose="02020603050405020304" pitchFamily="18" charset="0"/>
              </a:rPr>
              <a:t>par clivage conduit à leur activation</a:t>
            </a:r>
          </a:p>
        </p:txBody>
      </p:sp>
      <p:sp>
        <p:nvSpPr>
          <p:cNvPr id="9" name="TextBox 8">
            <a:extLst>
              <a:ext uri="{FF2B5EF4-FFF2-40B4-BE49-F238E27FC236}">
                <a16:creationId xmlns:a16="http://schemas.microsoft.com/office/drawing/2014/main" id="{C67D0478-3601-44C1-9832-1DD15821C592}"/>
              </a:ext>
            </a:extLst>
          </p:cNvPr>
          <p:cNvSpPr txBox="1"/>
          <p:nvPr/>
        </p:nvSpPr>
        <p:spPr>
          <a:xfrm>
            <a:off x="222676" y="4278048"/>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La modification structurelle est effectuée par des </a:t>
            </a:r>
            <a:r>
              <a:rPr lang="fr-FR" sz="2000" b="1" dirty="0">
                <a:solidFill>
                  <a:srgbClr val="000000"/>
                </a:solidFill>
                <a:latin typeface="Times New Roman" panose="02020603050405020304" pitchFamily="18" charset="0"/>
                <a:cs typeface="Times New Roman" panose="02020603050405020304" pitchFamily="18" charset="0"/>
              </a:rPr>
              <a:t>protéases </a:t>
            </a:r>
          </a:p>
        </p:txBody>
      </p:sp>
      <p:sp>
        <p:nvSpPr>
          <p:cNvPr id="10" name="TextBox 9">
            <a:extLst>
              <a:ext uri="{FF2B5EF4-FFF2-40B4-BE49-F238E27FC236}">
                <a16:creationId xmlns:a16="http://schemas.microsoft.com/office/drawing/2014/main" id="{CC8A8E59-F88B-4FCC-98AB-78B040D6745F}"/>
              </a:ext>
            </a:extLst>
          </p:cNvPr>
          <p:cNvSpPr txBox="1"/>
          <p:nvPr/>
        </p:nvSpPr>
        <p:spPr>
          <a:xfrm>
            <a:off x="222675" y="5359363"/>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zymogène de la chymotrypsine est : </a:t>
            </a:r>
            <a:r>
              <a:rPr lang="fr-FR" sz="2000" b="1" dirty="0">
                <a:solidFill>
                  <a:srgbClr val="000000"/>
                </a:solidFill>
                <a:latin typeface="Times New Roman" panose="02020603050405020304" pitchFamily="18" charset="0"/>
                <a:cs typeface="Times New Roman" panose="02020603050405020304" pitchFamily="18" charset="0"/>
              </a:rPr>
              <a:t>Chymotrypsinogène </a:t>
            </a:r>
          </a:p>
        </p:txBody>
      </p:sp>
    </p:spTree>
    <p:extLst>
      <p:ext uri="{BB962C8B-B14F-4D97-AF65-F5344CB8AC3E}">
        <p14:creationId xmlns:p14="http://schemas.microsoft.com/office/powerpoint/2010/main" val="2845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0-#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664225" y="191830"/>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0D6F661-CC2A-4A24-8856-A8094C531042}"/>
              </a:ext>
            </a:extLst>
          </p:cNvPr>
          <p:cNvSpPr/>
          <p:nvPr/>
        </p:nvSpPr>
        <p:spPr>
          <a:xfrm>
            <a:off x="4607805" y="881996"/>
            <a:ext cx="395042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Activation du chymotrypsinogène</a:t>
            </a:r>
            <a:endParaRPr lang="en-GB"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FC12C5-36E1-4527-8223-1EE574BBE052}"/>
              </a:ext>
            </a:extLst>
          </p:cNvPr>
          <p:cNvSpPr txBox="1"/>
          <p:nvPr/>
        </p:nvSpPr>
        <p:spPr>
          <a:xfrm>
            <a:off x="3805873" y="1720015"/>
            <a:ext cx="5554287"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1- Le chymotrypsinogène, contient une seule chaîne polypeptidique et possède 5 ponts disulfures </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B41FC41-EADE-44FE-A81B-7220870BABE2}"/>
              </a:ext>
            </a:extLst>
          </p:cNvPr>
          <p:cNvSpPr txBox="1"/>
          <p:nvPr/>
        </p:nvSpPr>
        <p:spPr>
          <a:xfrm>
            <a:off x="3805873" y="2630390"/>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2- La trypsine, clive Le chymotrypsinogène entre Arg-15 et Ile-16, formant la π-chymotrypsine</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67D0478-3601-44C1-9832-1DD15821C592}"/>
              </a:ext>
            </a:extLst>
          </p:cNvPr>
          <p:cNvSpPr txBox="1"/>
          <p:nvPr/>
        </p:nvSpPr>
        <p:spPr>
          <a:xfrm>
            <a:off x="3805873" y="3615236"/>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3- La π -chymotrypsine agit alors sur elle-même pour cliver deux morceaux</a:t>
            </a:r>
            <a:endParaRPr lang="fr-FR" sz="20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8A8E59-F88B-4FCC-98AB-78B040D6745F}"/>
              </a:ext>
            </a:extLst>
          </p:cNvPr>
          <p:cNvSpPr txBox="1"/>
          <p:nvPr/>
        </p:nvSpPr>
        <p:spPr>
          <a:xfrm>
            <a:off x="3805871" y="4547253"/>
            <a:ext cx="5554289" cy="1464231"/>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résultats est la forme finale de l'enzyme: </a:t>
            </a:r>
            <a:r>
              <a:rPr lang="fr-FR" sz="2000" b="1" dirty="0">
                <a:solidFill>
                  <a:srgbClr val="000000"/>
                </a:solidFill>
                <a:latin typeface="Times New Roman" panose="02020603050405020304" pitchFamily="18" charset="0"/>
                <a:cs typeface="Times New Roman" panose="02020603050405020304" pitchFamily="18" charset="0"/>
              </a:rPr>
              <a:t>l'α-chymotrypsine</a:t>
            </a:r>
            <a:r>
              <a:rPr lang="fr-FR" sz="2000" dirty="0">
                <a:solidFill>
                  <a:srgbClr val="000000"/>
                </a:solidFill>
                <a:latin typeface="Times New Roman" panose="02020603050405020304" pitchFamily="18" charset="0"/>
                <a:cs typeface="Times New Roman" panose="02020603050405020304" pitchFamily="18" charset="0"/>
              </a:rPr>
              <a:t>, contenant trois chaînes polypeptidiques plus courtes maintenues ensemble par des liaisons disulfures</a:t>
            </a:r>
            <a:endParaRPr lang="fr-FR"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9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5179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A4CE7C0D-9B86-4ECC-8F38-777E80535BDE}"/>
              </a:ext>
            </a:extLst>
          </p:cNvPr>
          <p:cNvSpPr/>
          <p:nvPr/>
        </p:nvSpPr>
        <p:spPr>
          <a:xfrm>
            <a:off x="4120788" y="971937"/>
            <a:ext cx="3950424"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Activation du chymotrypsinogène</a:t>
            </a:r>
            <a:endParaRPr lang="en-GB"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27AE55D-E028-4290-9376-E4C8B9D99C00}"/>
              </a:ext>
            </a:extLst>
          </p:cNvPr>
          <p:cNvPicPr/>
          <p:nvPr/>
        </p:nvPicPr>
        <p:blipFill>
          <a:blip r:embed="rId2"/>
          <a:stretch>
            <a:fillRect/>
          </a:stretch>
        </p:blipFill>
        <p:spPr>
          <a:xfrm>
            <a:off x="734517" y="1605216"/>
            <a:ext cx="10118361" cy="5090933"/>
          </a:xfrm>
          <a:prstGeom prst="rect">
            <a:avLst/>
          </a:prstGeom>
        </p:spPr>
      </p:pic>
      <p:sp>
        <p:nvSpPr>
          <p:cNvPr id="5" name="Rectangle: Rounded Corners 4">
            <a:extLst>
              <a:ext uri="{FF2B5EF4-FFF2-40B4-BE49-F238E27FC236}">
                <a16:creationId xmlns:a16="http://schemas.microsoft.com/office/drawing/2014/main" id="{82984E1D-25D1-47F1-A293-E115AAC64F72}"/>
              </a:ext>
            </a:extLst>
          </p:cNvPr>
          <p:cNvSpPr/>
          <p:nvPr/>
        </p:nvSpPr>
        <p:spPr>
          <a:xfrm>
            <a:off x="2098623" y="1963710"/>
            <a:ext cx="914400" cy="419725"/>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Arrow: Striped Right 5">
            <a:extLst>
              <a:ext uri="{FF2B5EF4-FFF2-40B4-BE49-F238E27FC236}">
                <a16:creationId xmlns:a16="http://schemas.microsoft.com/office/drawing/2014/main" id="{536BDEC5-CA24-41BD-9882-726BC2DBD673}"/>
              </a:ext>
            </a:extLst>
          </p:cNvPr>
          <p:cNvSpPr/>
          <p:nvPr/>
        </p:nvSpPr>
        <p:spPr>
          <a:xfrm rot="5400000">
            <a:off x="4684940" y="2629307"/>
            <a:ext cx="696528" cy="54333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Striped Right 6">
            <a:extLst>
              <a:ext uri="{FF2B5EF4-FFF2-40B4-BE49-F238E27FC236}">
                <a16:creationId xmlns:a16="http://schemas.microsoft.com/office/drawing/2014/main" id="{277B20AE-35D1-4E43-A1F6-CB8BA559B9EE}"/>
              </a:ext>
            </a:extLst>
          </p:cNvPr>
          <p:cNvSpPr/>
          <p:nvPr/>
        </p:nvSpPr>
        <p:spPr>
          <a:xfrm rot="5400000">
            <a:off x="4684940" y="5329379"/>
            <a:ext cx="696528" cy="54333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233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58333E-6 1.85185E-6 L 4.58333E-6 0.25 " pathEditMode="relative" rAng="0" ptsTypes="AA">
                                      <p:cBhvr>
                                        <p:cTn id="23" dur="2000" fill="hold"/>
                                        <p:tgtEl>
                                          <p:spTgt spid="5"/>
                                        </p:tgtEl>
                                        <p:attrNameLst>
                                          <p:attrName>ppt_x</p:attrName>
                                          <p:attrName>ppt_y</p:attrName>
                                        </p:attrNameLst>
                                      </p:cBhvr>
                                      <p:rCtr x="0" y="1250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4.58333E-6 0.25 L 0.36575 0.25579 " pathEditMode="relative" rAng="0" ptsTypes="AA">
                                      <p:cBhvr>
                                        <p:cTn id="27" dur="2000" fill="hold"/>
                                        <p:tgtEl>
                                          <p:spTgt spid="5"/>
                                        </p:tgtEl>
                                        <p:attrNameLst>
                                          <p:attrName>ppt_x</p:attrName>
                                          <p:attrName>ppt_y</p:attrName>
                                        </p:attrNameLst>
                                      </p:cBhvr>
                                      <p:rCtr x="18281" y="278"/>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5" grpId="2"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3177208" y="236801"/>
            <a:ext cx="583758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Conformation et </a:t>
            </a:r>
            <a:r>
              <a:rPr lang="en-GB" sz="2800" b="1" dirty="0" err="1">
                <a:latin typeface="Times New Roman" panose="02020603050405020304" pitchFamily="18" charset="0"/>
                <a:cs typeface="Times New Roman" panose="02020603050405020304" pitchFamily="18" charset="0"/>
              </a:rPr>
              <a:t>activité</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catalytique</a:t>
            </a:r>
            <a:endParaRPr lang="en-GB" sz="2800" dirty="0">
              <a:latin typeface="Times New Roman" panose="02020603050405020304" pitchFamily="18" charset="0"/>
              <a:cs typeface="Times New Roman" panose="02020603050405020304" pitchFamily="18" charset="0"/>
            </a:endParaRPr>
          </a:p>
        </p:txBody>
      </p:sp>
      <p:pic>
        <p:nvPicPr>
          <p:cNvPr id="3" name="Picture 2" descr="protease activation zymogene chymotrypsinogen trypsinogen trypsine aspartate metalloprotease proteolysis biochimej">
            <a:extLst>
              <a:ext uri="{FF2B5EF4-FFF2-40B4-BE49-F238E27FC236}">
                <a16:creationId xmlns:a16="http://schemas.microsoft.com/office/drawing/2014/main" id="{C0A87F70-A6DB-4646-A8E6-95885FF4FA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4578" y="1164603"/>
            <a:ext cx="10869196" cy="5481947"/>
          </a:xfrm>
          <a:prstGeom prst="rect">
            <a:avLst/>
          </a:prstGeom>
          <a:noFill/>
          <a:ln>
            <a:noFill/>
          </a:ln>
        </p:spPr>
      </p:pic>
    </p:spTree>
    <p:extLst>
      <p:ext uri="{BB962C8B-B14F-4D97-AF65-F5344CB8AC3E}">
        <p14:creationId xmlns:p14="http://schemas.microsoft.com/office/powerpoint/2010/main" val="978567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0F866F6-610E-48AE-B89C-D65121E45A3D}"/>
              </a:ext>
            </a:extLst>
          </p:cNvPr>
          <p:cNvSpPr txBox="1"/>
          <p:nvPr/>
        </p:nvSpPr>
        <p:spPr>
          <a:xfrm>
            <a:off x="3318855" y="800339"/>
            <a:ext cx="5554289"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matières premières pour l'isolation des enzymes</a:t>
            </a:r>
          </a:p>
        </p:txBody>
      </p:sp>
      <p:sp>
        <p:nvSpPr>
          <p:cNvPr id="7" name="TextBox 6">
            <a:extLst>
              <a:ext uri="{FF2B5EF4-FFF2-40B4-BE49-F238E27FC236}">
                <a16:creationId xmlns:a16="http://schemas.microsoft.com/office/drawing/2014/main" id="{A1A47C63-65B5-4ABD-B3FB-3A69728D7D40}"/>
              </a:ext>
            </a:extLst>
          </p:cNvPr>
          <p:cNvSpPr txBox="1"/>
          <p:nvPr/>
        </p:nvSpPr>
        <p:spPr>
          <a:xfrm>
            <a:off x="224473" y="1782251"/>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Organes animaux</a:t>
            </a:r>
          </a:p>
        </p:txBody>
      </p:sp>
      <p:sp>
        <p:nvSpPr>
          <p:cNvPr id="8" name="TextBox 7">
            <a:extLst>
              <a:ext uri="{FF2B5EF4-FFF2-40B4-BE49-F238E27FC236}">
                <a16:creationId xmlns:a16="http://schemas.microsoft.com/office/drawing/2014/main" id="{614C658F-A473-428A-9261-575E6CD72232}"/>
              </a:ext>
            </a:extLst>
          </p:cNvPr>
          <p:cNvSpPr txBox="1"/>
          <p:nvPr/>
        </p:nvSpPr>
        <p:spPr>
          <a:xfrm>
            <a:off x="4601206" y="171558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Matière végétale</a:t>
            </a:r>
          </a:p>
        </p:txBody>
      </p:sp>
      <p:sp>
        <p:nvSpPr>
          <p:cNvPr id="9" name="TextBox 8">
            <a:extLst>
              <a:ext uri="{FF2B5EF4-FFF2-40B4-BE49-F238E27FC236}">
                <a16:creationId xmlns:a16="http://schemas.microsoft.com/office/drawing/2014/main" id="{A9935ADB-25C5-4852-B009-0AD8CAEAEED4}"/>
              </a:ext>
            </a:extLst>
          </p:cNvPr>
          <p:cNvSpPr txBox="1"/>
          <p:nvPr/>
        </p:nvSpPr>
        <p:spPr>
          <a:xfrm>
            <a:off x="8977939" y="1782251"/>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pic>
        <p:nvPicPr>
          <p:cNvPr id="10" name="Picture 9">
            <a:extLst>
              <a:ext uri="{FF2B5EF4-FFF2-40B4-BE49-F238E27FC236}">
                <a16:creationId xmlns:a16="http://schemas.microsoft.com/office/drawing/2014/main" id="{6FAE8793-8A70-4208-8380-7D2E286F8BF2}"/>
              </a:ext>
            </a:extLst>
          </p:cNvPr>
          <p:cNvPicPr/>
          <p:nvPr/>
        </p:nvPicPr>
        <p:blipFill>
          <a:blip r:embed="rId2">
            <a:extLst>
              <a:ext uri="{28A0092B-C50C-407E-A947-70E740481C1C}">
                <a14:useLocalDpi xmlns:a14="http://schemas.microsoft.com/office/drawing/2010/main" val="0"/>
              </a:ext>
            </a:extLst>
          </a:blip>
          <a:stretch>
            <a:fillRect/>
          </a:stretch>
        </p:blipFill>
        <p:spPr>
          <a:xfrm>
            <a:off x="6095998" y="2534271"/>
            <a:ext cx="5554289" cy="3747260"/>
          </a:xfrm>
          <a:prstGeom prst="rect">
            <a:avLst/>
          </a:prstGeom>
        </p:spPr>
      </p:pic>
      <p:sp>
        <p:nvSpPr>
          <p:cNvPr id="12" name="TextBox 11">
            <a:extLst>
              <a:ext uri="{FF2B5EF4-FFF2-40B4-BE49-F238E27FC236}">
                <a16:creationId xmlns:a16="http://schemas.microsoft.com/office/drawing/2014/main" id="{8FB7CE85-6548-4E15-8119-2B2961632DD2}"/>
              </a:ext>
            </a:extLst>
          </p:cNvPr>
          <p:cNvSpPr txBox="1"/>
          <p:nvPr/>
        </p:nvSpPr>
        <p:spPr>
          <a:xfrm>
            <a:off x="56321" y="2814234"/>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 choix des procédures de purification enzymatique dépend de leur emplacement</a:t>
            </a:r>
          </a:p>
        </p:txBody>
      </p:sp>
      <p:sp>
        <p:nvSpPr>
          <p:cNvPr id="14" name="TextBox 13">
            <a:extLst>
              <a:ext uri="{FF2B5EF4-FFF2-40B4-BE49-F238E27FC236}">
                <a16:creationId xmlns:a16="http://schemas.microsoft.com/office/drawing/2014/main" id="{A7621326-BCD8-4893-B48A-7F8A5FD0E35A}"/>
              </a:ext>
            </a:extLst>
          </p:cNvPr>
          <p:cNvSpPr txBox="1"/>
          <p:nvPr/>
        </p:nvSpPr>
        <p:spPr>
          <a:xfrm>
            <a:off x="56321" y="4073329"/>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Les procédures doivent préserver l’activité catalytique des enzymes</a:t>
            </a:r>
          </a:p>
        </p:txBody>
      </p:sp>
      <p:sp>
        <p:nvSpPr>
          <p:cNvPr id="15" name="TextBox 14">
            <a:extLst>
              <a:ext uri="{FF2B5EF4-FFF2-40B4-BE49-F238E27FC236}">
                <a16:creationId xmlns:a16="http://schemas.microsoft.com/office/drawing/2014/main" id="{68FCADDB-35B9-4811-B513-D78F15D044B3}"/>
              </a:ext>
            </a:extLst>
          </p:cNvPr>
          <p:cNvSpPr txBox="1"/>
          <p:nvPr/>
        </p:nvSpPr>
        <p:spPr>
          <a:xfrm>
            <a:off x="56321" y="5332425"/>
            <a:ext cx="5787888" cy="783193"/>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Des conditions spécifiques de pH, de température et de force ionique sont utilisés</a:t>
            </a:r>
          </a:p>
        </p:txBody>
      </p:sp>
    </p:spTree>
    <p:extLst>
      <p:ext uri="{BB962C8B-B14F-4D97-AF65-F5344CB8AC3E}">
        <p14:creationId xmlns:p14="http://schemas.microsoft.com/office/powerpoint/2010/main" val="396152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1028" name="Picture 4" descr="No description available.">
            <a:extLst>
              <a:ext uri="{FF2B5EF4-FFF2-40B4-BE49-F238E27FC236}">
                <a16:creationId xmlns:a16="http://schemas.microsoft.com/office/drawing/2014/main" id="{D255AF5F-6AF4-4C80-BBC1-FD88471D8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810" y="736188"/>
            <a:ext cx="10624380" cy="6230202"/>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Up Arrow 2">
            <a:extLst>
              <a:ext uri="{FF2B5EF4-FFF2-40B4-BE49-F238E27FC236}">
                <a16:creationId xmlns:a16="http://schemas.microsoft.com/office/drawing/2014/main" id="{B7C3C7D6-31BE-4E42-B5FE-B619597156BC}"/>
              </a:ext>
            </a:extLst>
          </p:cNvPr>
          <p:cNvSpPr/>
          <p:nvPr/>
        </p:nvSpPr>
        <p:spPr>
          <a:xfrm>
            <a:off x="1099930" y="4863548"/>
            <a:ext cx="2769704" cy="609600"/>
          </a:xfrm>
          <a:prstGeom prst="up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industriel</a:t>
            </a:r>
            <a:endParaRPr lang="en-GB" sz="2000" b="1" dirty="0">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FC5AF1C0-576B-47CD-B42C-A9A3D340668D}"/>
              </a:ext>
            </a:extLst>
          </p:cNvPr>
          <p:cNvSpPr/>
          <p:nvPr/>
        </p:nvSpPr>
        <p:spPr>
          <a:xfrm>
            <a:off x="2083905" y="6186889"/>
            <a:ext cx="2769704" cy="609600"/>
          </a:xfrm>
          <a:prstGeom prst="homePlate">
            <a:avLst/>
          </a:prstGeom>
          <a:ln>
            <a:solidFill>
              <a:srgbClr val="DC39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analytique</a:t>
            </a:r>
            <a:endParaRPr lang="en-GB" sz="2000" b="1" dirty="0">
              <a:latin typeface="Times New Roman" panose="02020603050405020304" pitchFamily="18" charset="0"/>
              <a:cs typeface="Times New Roman" panose="02020603050405020304" pitchFamily="18" charset="0"/>
            </a:endParaRPr>
          </a:p>
        </p:txBody>
      </p:sp>
      <p:sp>
        <p:nvSpPr>
          <p:cNvPr id="6" name="Callout: Down Arrow 5">
            <a:extLst>
              <a:ext uri="{FF2B5EF4-FFF2-40B4-BE49-F238E27FC236}">
                <a16:creationId xmlns:a16="http://schemas.microsoft.com/office/drawing/2014/main" id="{4DA7CDB8-DA96-4CE5-85BC-E5D919A49232}"/>
              </a:ext>
            </a:extLst>
          </p:cNvPr>
          <p:cNvSpPr/>
          <p:nvPr/>
        </p:nvSpPr>
        <p:spPr>
          <a:xfrm>
            <a:off x="8466208" y="2045584"/>
            <a:ext cx="2769704" cy="609600"/>
          </a:xfrm>
          <a:prstGeom prst="downArrowCallou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latin typeface="Times New Roman" panose="02020603050405020304" pitchFamily="18" charset="0"/>
                <a:cs typeface="Times New Roman" panose="02020603050405020304" pitchFamily="18" charset="0"/>
              </a:rPr>
              <a:t>Usage thérapeutique</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4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B03BF76-21C4-43A9-B7F7-20013AD29BEF}"/>
              </a:ext>
            </a:extLst>
          </p:cNvPr>
          <p:cNvSpPr/>
          <p:nvPr/>
        </p:nvSpPr>
        <p:spPr>
          <a:xfrm>
            <a:off x="3352800" y="742121"/>
            <a:ext cx="548640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200000"/>
              </a:lnSpc>
              <a:spcAft>
                <a:spcPts val="800"/>
              </a:spcAft>
            </a:pPr>
            <a:r>
              <a:rPr lang="fr-FR" sz="2000" b="1" dirty="0">
                <a:solidFill>
                  <a:srgbClr val="000000"/>
                </a:solidFill>
                <a:effectLst/>
                <a:latin typeface="Times-Roman"/>
                <a:ea typeface="Calibri" panose="020F0502020204030204" pitchFamily="34" charset="0"/>
                <a:cs typeface="Arial" panose="020B0604020202020204" pitchFamily="34" charset="0"/>
              </a:rPr>
              <a:t>Préparation des matières premières biologiques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EC0ED4-D9D6-4733-9D87-39B66A35B5BF}"/>
              </a:ext>
            </a:extLst>
          </p:cNvPr>
          <p:cNvSpPr txBox="1"/>
          <p:nvPr/>
        </p:nvSpPr>
        <p:spPr>
          <a:xfrm>
            <a:off x="3501886" y="1954529"/>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Organes animaux</a:t>
            </a:r>
          </a:p>
        </p:txBody>
      </p:sp>
      <p:sp>
        <p:nvSpPr>
          <p:cNvPr id="5" name="TextBox 4">
            <a:extLst>
              <a:ext uri="{FF2B5EF4-FFF2-40B4-BE49-F238E27FC236}">
                <a16:creationId xmlns:a16="http://schemas.microsoft.com/office/drawing/2014/main" id="{5E82AE9B-8D25-4D1A-AE8B-177B0F07FF27}"/>
              </a:ext>
            </a:extLst>
          </p:cNvPr>
          <p:cNvSpPr txBox="1"/>
          <p:nvPr/>
        </p:nvSpPr>
        <p:spPr>
          <a:xfrm>
            <a:off x="6320473" y="1939433"/>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Matière végétale</a:t>
            </a:r>
          </a:p>
        </p:txBody>
      </p:sp>
      <p:sp>
        <p:nvSpPr>
          <p:cNvPr id="10" name="TextBox 9">
            <a:extLst>
              <a:ext uri="{FF2B5EF4-FFF2-40B4-BE49-F238E27FC236}">
                <a16:creationId xmlns:a16="http://schemas.microsoft.com/office/drawing/2014/main" id="{C102E4E8-D4BA-4C11-B201-4C55C4154CEF}"/>
              </a:ext>
            </a:extLst>
          </p:cNvPr>
          <p:cNvSpPr txBox="1"/>
          <p:nvPr/>
        </p:nvSpPr>
        <p:spPr>
          <a:xfrm>
            <a:off x="3501886" y="3745314"/>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3- Broyage/digestion</a:t>
            </a:r>
            <a:endParaRPr lang="fr-FR" sz="20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D8BB18-FDEF-4126-A60E-BC3BF031DB71}"/>
              </a:ext>
            </a:extLst>
          </p:cNvPr>
          <p:cNvSpPr txBox="1"/>
          <p:nvPr/>
        </p:nvSpPr>
        <p:spPr>
          <a:xfrm>
            <a:off x="3501886" y="3168992"/>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2- </a:t>
            </a:r>
            <a:r>
              <a:rPr lang="fr-FR" sz="2000" dirty="0" err="1">
                <a:solidFill>
                  <a:srgbClr val="000000"/>
                </a:solidFill>
                <a:latin typeface="Times-Roman"/>
                <a:ea typeface="Calibri" panose="020F0502020204030204" pitchFamily="34" charset="0"/>
                <a:cs typeface="Arial" panose="020B0604020202020204" pitchFamily="34" charset="0"/>
              </a:rPr>
              <a:t>Délipidation</a:t>
            </a:r>
            <a:r>
              <a:rPr lang="fr-FR" sz="2000" dirty="0">
                <a:solidFill>
                  <a:srgbClr val="000000"/>
                </a:solidFill>
                <a:latin typeface="Times-Roman"/>
                <a:ea typeface="Calibri" panose="020F0502020204030204" pitchFamily="34" charset="0"/>
                <a:cs typeface="Arial" panose="020B0604020202020204" pitchFamily="34" charset="0"/>
              </a:rPr>
              <a:t> de organes animaux</a:t>
            </a:r>
            <a:endParaRPr lang="fr-FR" sz="2000" dirty="0">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2F770C4-D832-4895-9929-862BAFB756F1}"/>
              </a:ext>
            </a:extLst>
          </p:cNvPr>
          <p:cNvSpPr txBox="1"/>
          <p:nvPr/>
        </p:nvSpPr>
        <p:spPr>
          <a:xfrm>
            <a:off x="3501886" y="4323064"/>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4- Extraction avec des solutions tampons</a:t>
            </a:r>
            <a:endParaRPr lang="fr-FR" sz="2000" dirty="0">
              <a:solidFill>
                <a:srgbClr val="000000"/>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E17DBDD-43DF-4F02-8531-C9EFEF5B7DB4}"/>
              </a:ext>
            </a:extLst>
          </p:cNvPr>
          <p:cNvGrpSpPr/>
          <p:nvPr/>
        </p:nvGrpSpPr>
        <p:grpSpPr>
          <a:xfrm>
            <a:off x="2738736" y="2490705"/>
            <a:ext cx="5663142" cy="765343"/>
            <a:chOff x="2738736" y="2490705"/>
            <a:chExt cx="5663142" cy="765343"/>
          </a:xfrm>
        </p:grpSpPr>
        <p:sp>
          <p:nvSpPr>
            <p:cNvPr id="9" name="TextBox 8">
              <a:extLst>
                <a:ext uri="{FF2B5EF4-FFF2-40B4-BE49-F238E27FC236}">
                  <a16:creationId xmlns:a16="http://schemas.microsoft.com/office/drawing/2014/main" id="{8F50BD5F-C9A2-4B67-AAA6-013946EF126E}"/>
                </a:ext>
              </a:extLst>
            </p:cNvPr>
            <p:cNvSpPr txBox="1"/>
            <p:nvPr/>
          </p:nvSpPr>
          <p:spPr>
            <a:xfrm>
              <a:off x="3501886" y="2658780"/>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1- Transport et stockage à basse température</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FE98770-B562-429F-9D9C-4BF16BB5C618}"/>
                </a:ext>
              </a:extLst>
            </p:cNvPr>
            <p:cNvPicPr>
              <a:picLocks noChangeAspect="1"/>
            </p:cNvPicPr>
            <p:nvPr/>
          </p:nvPicPr>
          <p:blipFill>
            <a:blip r:embed="rId2"/>
            <a:stretch>
              <a:fillRect/>
            </a:stretch>
          </p:blipFill>
          <p:spPr>
            <a:xfrm>
              <a:off x="2738736" y="2490705"/>
              <a:ext cx="763150" cy="765343"/>
            </a:xfrm>
            <a:prstGeom prst="rect">
              <a:avLst/>
            </a:prstGeom>
          </p:spPr>
        </p:pic>
      </p:grpSp>
      <p:grpSp>
        <p:nvGrpSpPr>
          <p:cNvPr id="20" name="Group 19">
            <a:extLst>
              <a:ext uri="{FF2B5EF4-FFF2-40B4-BE49-F238E27FC236}">
                <a16:creationId xmlns:a16="http://schemas.microsoft.com/office/drawing/2014/main" id="{4E76EC23-D32B-485A-96DB-EDB829922CBD}"/>
              </a:ext>
            </a:extLst>
          </p:cNvPr>
          <p:cNvGrpSpPr/>
          <p:nvPr/>
        </p:nvGrpSpPr>
        <p:grpSpPr>
          <a:xfrm>
            <a:off x="1886440" y="4914591"/>
            <a:ext cx="7393701" cy="783193"/>
            <a:chOff x="1975585" y="5495882"/>
            <a:chExt cx="7393701" cy="783193"/>
          </a:xfrm>
        </p:grpSpPr>
        <p:sp>
          <p:nvSpPr>
            <p:cNvPr id="18" name="TextBox 17">
              <a:extLst>
                <a:ext uri="{FF2B5EF4-FFF2-40B4-BE49-F238E27FC236}">
                  <a16:creationId xmlns:a16="http://schemas.microsoft.com/office/drawing/2014/main" id="{BF9AB35C-98B2-49EC-83BF-2979BE1260CB}"/>
                </a:ext>
              </a:extLst>
            </p:cNvPr>
            <p:cNvSpPr txBox="1"/>
            <p:nvPr/>
          </p:nvSpPr>
          <p:spPr>
            <a:xfrm>
              <a:off x="2738735" y="5495882"/>
              <a:ext cx="6630551"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L’extraction des enzymes des végétaux et des animaux génère des déchets dont l'élimination est nécessaire</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7E82A421-822D-456C-9171-B0DBA2410667}"/>
                </a:ext>
              </a:extLst>
            </p:cNvPr>
            <p:cNvPicPr>
              <a:picLocks noChangeAspect="1"/>
            </p:cNvPicPr>
            <p:nvPr/>
          </p:nvPicPr>
          <p:blipFill>
            <a:blip r:embed="rId2"/>
            <a:stretch>
              <a:fillRect/>
            </a:stretch>
          </p:blipFill>
          <p:spPr>
            <a:xfrm>
              <a:off x="1975585" y="5495882"/>
              <a:ext cx="763150" cy="765343"/>
            </a:xfrm>
            <a:prstGeom prst="rect">
              <a:avLst/>
            </a:prstGeom>
          </p:spPr>
        </p:pic>
      </p:grpSp>
      <p:grpSp>
        <p:nvGrpSpPr>
          <p:cNvPr id="23" name="Group 22">
            <a:extLst>
              <a:ext uri="{FF2B5EF4-FFF2-40B4-BE49-F238E27FC236}">
                <a16:creationId xmlns:a16="http://schemas.microsoft.com/office/drawing/2014/main" id="{187F2745-C1DA-4399-B626-7FB094FFDA6B}"/>
              </a:ext>
            </a:extLst>
          </p:cNvPr>
          <p:cNvGrpSpPr/>
          <p:nvPr/>
        </p:nvGrpSpPr>
        <p:grpSpPr>
          <a:xfrm>
            <a:off x="1502129" y="5846531"/>
            <a:ext cx="8061393" cy="783193"/>
            <a:chOff x="1591274" y="5495882"/>
            <a:chExt cx="8061393" cy="783193"/>
          </a:xfrm>
        </p:grpSpPr>
        <p:sp>
          <p:nvSpPr>
            <p:cNvPr id="24" name="TextBox 23">
              <a:extLst>
                <a:ext uri="{FF2B5EF4-FFF2-40B4-BE49-F238E27FC236}">
                  <a16:creationId xmlns:a16="http://schemas.microsoft.com/office/drawing/2014/main" id="{1AE2151B-002B-4396-BCEF-C0E24C402E94}"/>
                </a:ext>
              </a:extLst>
            </p:cNvPr>
            <p:cNvSpPr txBox="1"/>
            <p:nvPr/>
          </p:nvSpPr>
          <p:spPr>
            <a:xfrm>
              <a:off x="2429387" y="5495882"/>
              <a:ext cx="722328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les enzymes végétale et animale présentent de grandes variations de rendement et peuvent n'être que </a:t>
              </a:r>
              <a:r>
                <a:rPr lang="fr-FR" sz="2000" dirty="0" err="1">
                  <a:solidFill>
                    <a:srgbClr val="000000"/>
                  </a:solidFill>
                  <a:latin typeface="Times-Roman"/>
                  <a:ea typeface="Calibri" panose="020F0502020204030204" pitchFamily="34" charset="0"/>
                  <a:cs typeface="Arial" panose="020B0604020202020204" pitchFamily="34" charset="0"/>
                </a:rPr>
                <a:t>periodiquement</a:t>
              </a:r>
              <a:r>
                <a:rPr lang="fr-FR" sz="2000" dirty="0">
                  <a:solidFill>
                    <a:srgbClr val="000000"/>
                  </a:solidFill>
                  <a:latin typeface="Times-Roman"/>
                  <a:ea typeface="Calibri" panose="020F0502020204030204" pitchFamily="34" charset="0"/>
                  <a:cs typeface="Arial" panose="020B0604020202020204" pitchFamily="34" charset="0"/>
                </a:rPr>
                <a:t> disponibles</a:t>
              </a:r>
              <a:endParaRPr lang="fr-FR" sz="2000" dirty="0">
                <a:solidFill>
                  <a:srgbClr val="00000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980C111-459E-44ED-964D-DEB4B5C24217}"/>
                </a:ext>
              </a:extLst>
            </p:cNvPr>
            <p:cNvPicPr>
              <a:picLocks noChangeAspect="1"/>
            </p:cNvPicPr>
            <p:nvPr/>
          </p:nvPicPr>
          <p:blipFill>
            <a:blip r:embed="rId2"/>
            <a:stretch>
              <a:fillRect/>
            </a:stretch>
          </p:blipFill>
          <p:spPr>
            <a:xfrm>
              <a:off x="1591274" y="5495882"/>
              <a:ext cx="763150" cy="765343"/>
            </a:xfrm>
            <a:prstGeom prst="rect">
              <a:avLst/>
            </a:prstGeom>
          </p:spPr>
        </p:pic>
      </p:grpSp>
    </p:spTree>
    <p:extLst>
      <p:ext uri="{BB962C8B-B14F-4D97-AF65-F5344CB8AC3E}">
        <p14:creationId xmlns:p14="http://schemas.microsoft.com/office/powerpoint/2010/main" val="3725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37F5426-1514-47F6-AD0B-4CC48D9E5FC3}"/>
              </a:ext>
            </a:extLst>
          </p:cNvPr>
          <p:cNvSpPr txBox="1"/>
          <p:nvPr/>
        </p:nvSpPr>
        <p:spPr>
          <a:xfrm>
            <a:off x="5055297" y="143090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sp>
        <p:nvSpPr>
          <p:cNvPr id="4" name="Rectangle: Rounded Corners 3">
            <a:extLst>
              <a:ext uri="{FF2B5EF4-FFF2-40B4-BE49-F238E27FC236}">
                <a16:creationId xmlns:a16="http://schemas.microsoft.com/office/drawing/2014/main" id="{CB7E4EB2-BC7E-4C79-A1F3-8986AC47720C}"/>
              </a:ext>
            </a:extLst>
          </p:cNvPr>
          <p:cNvSpPr/>
          <p:nvPr/>
        </p:nvSpPr>
        <p:spPr>
          <a:xfrm>
            <a:off x="3352800" y="742121"/>
            <a:ext cx="5486400"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200000"/>
              </a:lnSpc>
              <a:spcAft>
                <a:spcPts val="800"/>
              </a:spcAft>
            </a:pPr>
            <a:r>
              <a:rPr lang="fr-FR" sz="2000" b="1" dirty="0">
                <a:solidFill>
                  <a:srgbClr val="000000"/>
                </a:solidFill>
                <a:effectLst/>
                <a:latin typeface="Times-Roman"/>
                <a:ea typeface="Calibri" panose="020F0502020204030204" pitchFamily="34" charset="0"/>
                <a:cs typeface="Arial" panose="020B0604020202020204" pitchFamily="34" charset="0"/>
              </a:rPr>
              <a:t>Préparation des matières premières biologiques</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F2D445-7EF0-4A22-B370-9A92A77DD4CB}"/>
              </a:ext>
            </a:extLst>
          </p:cNvPr>
          <p:cNvSpPr txBox="1"/>
          <p:nvPr/>
        </p:nvSpPr>
        <p:spPr>
          <a:xfrm>
            <a:off x="3646003" y="2401135"/>
            <a:ext cx="4899992"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Modification génétique pour produire une protéine qu'il ne produit pas naturellement</a:t>
            </a:r>
            <a:endParaRPr lang="en-GB" sz="2000" dirty="0"/>
          </a:p>
        </p:txBody>
      </p:sp>
      <p:sp>
        <p:nvSpPr>
          <p:cNvPr id="8" name="TextBox 7">
            <a:extLst>
              <a:ext uri="{FF2B5EF4-FFF2-40B4-BE49-F238E27FC236}">
                <a16:creationId xmlns:a16="http://schemas.microsoft.com/office/drawing/2014/main" id="{F3C96063-5606-44A7-B77E-EA0DB777CE57}"/>
              </a:ext>
            </a:extLst>
          </p:cNvPr>
          <p:cNvSpPr txBox="1"/>
          <p:nvPr/>
        </p:nvSpPr>
        <p:spPr>
          <a:xfrm>
            <a:off x="3646003" y="3711882"/>
            <a:ext cx="4899992"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Modification génétique pour facilité la procédure d’extraction d’enzyme</a:t>
            </a:r>
            <a:endParaRPr lang="en-GB" sz="2000" dirty="0"/>
          </a:p>
        </p:txBody>
      </p:sp>
      <p:sp>
        <p:nvSpPr>
          <p:cNvPr id="9" name="TextBox 8">
            <a:extLst>
              <a:ext uri="{FF2B5EF4-FFF2-40B4-BE49-F238E27FC236}">
                <a16:creationId xmlns:a16="http://schemas.microsoft.com/office/drawing/2014/main" id="{1F1F5B4B-C2FC-48BC-B371-567A836A199C}"/>
              </a:ext>
            </a:extLst>
          </p:cNvPr>
          <p:cNvSpPr txBox="1"/>
          <p:nvPr/>
        </p:nvSpPr>
        <p:spPr>
          <a:xfrm>
            <a:off x="3646003" y="5083197"/>
            <a:ext cx="4899992"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Culture et collecte des micro-organismes</a:t>
            </a:r>
            <a:endParaRPr lang="en-GB" sz="2000" dirty="0"/>
          </a:p>
        </p:txBody>
      </p:sp>
    </p:spTree>
    <p:extLst>
      <p:ext uri="{BB962C8B-B14F-4D97-AF65-F5344CB8AC3E}">
        <p14:creationId xmlns:p14="http://schemas.microsoft.com/office/powerpoint/2010/main" val="404972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46B948-C132-4411-B062-DB521808358B}"/>
              </a:ext>
            </a:extLst>
          </p:cNvPr>
          <p:cNvSpPr txBox="1"/>
          <p:nvPr/>
        </p:nvSpPr>
        <p:spPr>
          <a:xfrm>
            <a:off x="3300619" y="1629978"/>
            <a:ext cx="5829301" cy="442674"/>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Les micro organismes présentent plusieurs avantages</a:t>
            </a:r>
            <a:endParaRPr lang="en-GB" sz="2000" dirty="0"/>
          </a:p>
        </p:txBody>
      </p:sp>
      <p:sp>
        <p:nvSpPr>
          <p:cNvPr id="4" name="TextBox 3">
            <a:extLst>
              <a:ext uri="{FF2B5EF4-FFF2-40B4-BE49-F238E27FC236}">
                <a16:creationId xmlns:a16="http://schemas.microsoft.com/office/drawing/2014/main" id="{423571BB-C180-4F25-9AC9-7565F1CDF3F9}"/>
              </a:ext>
            </a:extLst>
          </p:cNvPr>
          <p:cNvSpPr txBox="1"/>
          <p:nvPr/>
        </p:nvSpPr>
        <p:spPr>
          <a:xfrm>
            <a:off x="5055297" y="896077"/>
            <a:ext cx="2081405"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Micro-organismes</a:t>
            </a:r>
          </a:p>
        </p:txBody>
      </p:sp>
      <p:sp>
        <p:nvSpPr>
          <p:cNvPr id="5" name="TextBox 4">
            <a:extLst>
              <a:ext uri="{FF2B5EF4-FFF2-40B4-BE49-F238E27FC236}">
                <a16:creationId xmlns:a16="http://schemas.microsoft.com/office/drawing/2014/main" id="{291F793F-5AE3-484E-9DF0-2E086BA14534}"/>
              </a:ext>
            </a:extLst>
          </p:cNvPr>
          <p:cNvSpPr txBox="1"/>
          <p:nvPr/>
        </p:nvSpPr>
        <p:spPr>
          <a:xfrm>
            <a:off x="384733" y="2405192"/>
            <a:ext cx="2915886"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Avantages Economiques</a:t>
            </a:r>
          </a:p>
        </p:txBody>
      </p:sp>
      <p:grpSp>
        <p:nvGrpSpPr>
          <p:cNvPr id="15" name="Group 14">
            <a:extLst>
              <a:ext uri="{FF2B5EF4-FFF2-40B4-BE49-F238E27FC236}">
                <a16:creationId xmlns:a16="http://schemas.microsoft.com/office/drawing/2014/main" id="{242F983A-DC2C-4532-9364-B1A1D6D688AC}"/>
              </a:ext>
            </a:extLst>
          </p:cNvPr>
          <p:cNvGrpSpPr/>
          <p:nvPr/>
        </p:nvGrpSpPr>
        <p:grpSpPr>
          <a:xfrm>
            <a:off x="320461" y="3079941"/>
            <a:ext cx="5773475" cy="801032"/>
            <a:chOff x="320461" y="3079941"/>
            <a:chExt cx="5773475" cy="801032"/>
          </a:xfrm>
        </p:grpSpPr>
        <p:sp>
          <p:nvSpPr>
            <p:cNvPr id="6" name="TextBox 5">
              <a:extLst>
                <a:ext uri="{FF2B5EF4-FFF2-40B4-BE49-F238E27FC236}">
                  <a16:creationId xmlns:a16="http://schemas.microsoft.com/office/drawing/2014/main" id="{66147931-87B0-49DF-9DFE-8AE791D15779}"/>
                </a:ext>
              </a:extLst>
            </p:cNvPr>
            <p:cNvSpPr txBox="1"/>
            <p:nvPr/>
          </p:nvSpPr>
          <p:spPr>
            <a:xfrm>
              <a:off x="1073426" y="309778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Production de grande quantité d'enzyme en un temps réduit</a:t>
              </a:r>
              <a:endParaRPr lang="en-GB" sz="2000" dirty="0"/>
            </a:p>
          </p:txBody>
        </p:sp>
        <p:pic>
          <p:nvPicPr>
            <p:cNvPr id="11" name="Picture 10">
              <a:extLst>
                <a:ext uri="{FF2B5EF4-FFF2-40B4-BE49-F238E27FC236}">
                  <a16:creationId xmlns:a16="http://schemas.microsoft.com/office/drawing/2014/main" id="{2D0D4AA5-A6C9-4B7B-909A-2B6B415ABA16}"/>
                </a:ext>
              </a:extLst>
            </p:cNvPr>
            <p:cNvPicPr>
              <a:picLocks noChangeAspect="1"/>
            </p:cNvPicPr>
            <p:nvPr/>
          </p:nvPicPr>
          <p:blipFill>
            <a:blip r:embed="rId2"/>
            <a:stretch>
              <a:fillRect/>
            </a:stretch>
          </p:blipFill>
          <p:spPr>
            <a:xfrm>
              <a:off x="320461" y="3079941"/>
              <a:ext cx="752965" cy="761316"/>
            </a:xfrm>
            <a:prstGeom prst="rect">
              <a:avLst/>
            </a:prstGeom>
          </p:spPr>
        </p:pic>
      </p:grpSp>
      <p:grpSp>
        <p:nvGrpSpPr>
          <p:cNvPr id="16" name="Group 15">
            <a:extLst>
              <a:ext uri="{FF2B5EF4-FFF2-40B4-BE49-F238E27FC236}">
                <a16:creationId xmlns:a16="http://schemas.microsoft.com/office/drawing/2014/main" id="{A643E3FA-8D03-43D5-BAA9-5BBCC5BF37AC}"/>
              </a:ext>
            </a:extLst>
          </p:cNvPr>
          <p:cNvGrpSpPr/>
          <p:nvPr/>
        </p:nvGrpSpPr>
        <p:grpSpPr>
          <a:xfrm>
            <a:off x="320460" y="3955927"/>
            <a:ext cx="5773476" cy="783193"/>
            <a:chOff x="320460" y="3955927"/>
            <a:chExt cx="5773476" cy="783193"/>
          </a:xfrm>
        </p:grpSpPr>
        <p:sp>
          <p:nvSpPr>
            <p:cNvPr id="7" name="TextBox 6">
              <a:extLst>
                <a:ext uri="{FF2B5EF4-FFF2-40B4-BE49-F238E27FC236}">
                  <a16:creationId xmlns:a16="http://schemas.microsoft.com/office/drawing/2014/main" id="{3A72815B-3A50-4F3D-BE5E-E706639C966A}"/>
                </a:ext>
              </a:extLst>
            </p:cNvPr>
            <p:cNvSpPr txBox="1"/>
            <p:nvPr/>
          </p:nvSpPr>
          <p:spPr>
            <a:xfrm>
              <a:off x="1073426" y="3955927"/>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Exempt des problèmes éthiques liées à l'utilisation des animaux</a:t>
              </a:r>
              <a:endParaRPr lang="en-GB" sz="2000" dirty="0"/>
            </a:p>
          </p:txBody>
        </p:sp>
        <p:pic>
          <p:nvPicPr>
            <p:cNvPr id="12" name="Picture 11">
              <a:extLst>
                <a:ext uri="{FF2B5EF4-FFF2-40B4-BE49-F238E27FC236}">
                  <a16:creationId xmlns:a16="http://schemas.microsoft.com/office/drawing/2014/main" id="{75896806-2B89-4054-9445-F31D3C0FEDE7}"/>
                </a:ext>
              </a:extLst>
            </p:cNvPr>
            <p:cNvPicPr>
              <a:picLocks noChangeAspect="1"/>
            </p:cNvPicPr>
            <p:nvPr/>
          </p:nvPicPr>
          <p:blipFill>
            <a:blip r:embed="rId2"/>
            <a:stretch>
              <a:fillRect/>
            </a:stretch>
          </p:blipFill>
          <p:spPr>
            <a:xfrm>
              <a:off x="320460" y="3960439"/>
              <a:ext cx="752965" cy="761316"/>
            </a:xfrm>
            <a:prstGeom prst="rect">
              <a:avLst/>
            </a:prstGeom>
          </p:spPr>
        </p:pic>
      </p:grpSp>
      <p:grpSp>
        <p:nvGrpSpPr>
          <p:cNvPr id="17" name="Group 16">
            <a:extLst>
              <a:ext uri="{FF2B5EF4-FFF2-40B4-BE49-F238E27FC236}">
                <a16:creationId xmlns:a16="http://schemas.microsoft.com/office/drawing/2014/main" id="{57B26803-9854-4C59-A8DB-297C7F6571A7}"/>
              </a:ext>
            </a:extLst>
          </p:cNvPr>
          <p:cNvGrpSpPr/>
          <p:nvPr/>
        </p:nvGrpSpPr>
        <p:grpSpPr>
          <a:xfrm>
            <a:off x="320458" y="4832210"/>
            <a:ext cx="5773477" cy="783193"/>
            <a:chOff x="320458" y="4832210"/>
            <a:chExt cx="5773477" cy="783193"/>
          </a:xfrm>
        </p:grpSpPr>
        <p:sp>
          <p:nvSpPr>
            <p:cNvPr id="8" name="TextBox 7">
              <a:extLst>
                <a:ext uri="{FF2B5EF4-FFF2-40B4-BE49-F238E27FC236}">
                  <a16:creationId xmlns:a16="http://schemas.microsoft.com/office/drawing/2014/main" id="{09A1C5BB-3442-496D-A1BA-B729605C391F}"/>
                </a:ext>
              </a:extLst>
            </p:cNvPr>
            <p:cNvSpPr txBox="1"/>
            <p:nvPr/>
          </p:nvSpPr>
          <p:spPr>
            <a:xfrm>
              <a:off x="1073425" y="483221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Facilité d'extraction des enzymes microbiennes</a:t>
              </a:r>
              <a:endParaRPr lang="en-GB" sz="2000" dirty="0"/>
            </a:p>
          </p:txBody>
        </p:sp>
        <p:pic>
          <p:nvPicPr>
            <p:cNvPr id="13" name="Picture 12">
              <a:extLst>
                <a:ext uri="{FF2B5EF4-FFF2-40B4-BE49-F238E27FC236}">
                  <a16:creationId xmlns:a16="http://schemas.microsoft.com/office/drawing/2014/main" id="{8DDE96BE-A91D-4DA7-8632-62C02552D68D}"/>
                </a:ext>
              </a:extLst>
            </p:cNvPr>
            <p:cNvPicPr>
              <a:picLocks noChangeAspect="1"/>
            </p:cNvPicPr>
            <p:nvPr/>
          </p:nvPicPr>
          <p:blipFill>
            <a:blip r:embed="rId2"/>
            <a:stretch>
              <a:fillRect/>
            </a:stretch>
          </p:blipFill>
          <p:spPr>
            <a:xfrm>
              <a:off x="320458" y="4849575"/>
              <a:ext cx="752965" cy="761316"/>
            </a:xfrm>
            <a:prstGeom prst="rect">
              <a:avLst/>
            </a:prstGeom>
          </p:spPr>
        </p:pic>
      </p:grpSp>
      <p:grpSp>
        <p:nvGrpSpPr>
          <p:cNvPr id="18" name="Group 17">
            <a:extLst>
              <a:ext uri="{FF2B5EF4-FFF2-40B4-BE49-F238E27FC236}">
                <a16:creationId xmlns:a16="http://schemas.microsoft.com/office/drawing/2014/main" id="{E2DD7AA5-33FD-44A2-89CC-DAD887A0C074}"/>
              </a:ext>
            </a:extLst>
          </p:cNvPr>
          <p:cNvGrpSpPr/>
          <p:nvPr/>
        </p:nvGrpSpPr>
        <p:grpSpPr>
          <a:xfrm>
            <a:off x="320458" y="5730073"/>
            <a:ext cx="5773478" cy="787408"/>
            <a:chOff x="320458" y="5730073"/>
            <a:chExt cx="5773478" cy="787408"/>
          </a:xfrm>
        </p:grpSpPr>
        <p:sp>
          <p:nvSpPr>
            <p:cNvPr id="9" name="TextBox 8">
              <a:extLst>
                <a:ext uri="{FF2B5EF4-FFF2-40B4-BE49-F238E27FC236}">
                  <a16:creationId xmlns:a16="http://schemas.microsoft.com/office/drawing/2014/main" id="{31E8E064-CF64-47B7-80DD-20FCD81EF7C1}"/>
                </a:ext>
              </a:extLst>
            </p:cNvPr>
            <p:cNvSpPr txBox="1"/>
            <p:nvPr/>
          </p:nvSpPr>
          <p:spPr>
            <a:xfrm>
              <a:off x="1073426" y="5734288"/>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la même installation de culture peut être utilisée pour la production et l'extraction</a:t>
              </a:r>
              <a:endParaRPr lang="en-GB" sz="2000" dirty="0"/>
            </a:p>
          </p:txBody>
        </p:sp>
        <p:pic>
          <p:nvPicPr>
            <p:cNvPr id="14" name="Picture 13">
              <a:extLst>
                <a:ext uri="{FF2B5EF4-FFF2-40B4-BE49-F238E27FC236}">
                  <a16:creationId xmlns:a16="http://schemas.microsoft.com/office/drawing/2014/main" id="{DBE122B1-B90A-49C6-9FE2-4FC3A7DCF8A4}"/>
                </a:ext>
              </a:extLst>
            </p:cNvPr>
            <p:cNvPicPr>
              <a:picLocks noChangeAspect="1"/>
            </p:cNvPicPr>
            <p:nvPr/>
          </p:nvPicPr>
          <p:blipFill>
            <a:blip r:embed="rId2"/>
            <a:stretch>
              <a:fillRect/>
            </a:stretch>
          </p:blipFill>
          <p:spPr>
            <a:xfrm>
              <a:off x="320458" y="5730073"/>
              <a:ext cx="752965" cy="761316"/>
            </a:xfrm>
            <a:prstGeom prst="rect">
              <a:avLst/>
            </a:prstGeom>
          </p:spPr>
        </p:pic>
      </p:grpSp>
      <p:sp>
        <p:nvSpPr>
          <p:cNvPr id="19" name="TextBox 18">
            <a:extLst>
              <a:ext uri="{FF2B5EF4-FFF2-40B4-BE49-F238E27FC236}">
                <a16:creationId xmlns:a16="http://schemas.microsoft.com/office/drawing/2014/main" id="{9C7531E1-1C95-4EAF-8A5F-17433DE52483}"/>
              </a:ext>
            </a:extLst>
          </p:cNvPr>
          <p:cNvSpPr txBox="1"/>
          <p:nvPr/>
        </p:nvSpPr>
        <p:spPr>
          <a:xfrm>
            <a:off x="6215269" y="2322771"/>
            <a:ext cx="2915886" cy="442674"/>
          </a:xfrm>
          <a:prstGeom prst="roundRect">
            <a:avLst/>
          </a:prstGeom>
          <a:noFill/>
          <a:ln>
            <a:solidFill>
              <a:srgbClr val="00B050"/>
            </a:solidFill>
          </a:ln>
        </p:spPr>
        <p:txBody>
          <a:bodyPr wrap="square">
            <a:spAutoFit/>
          </a:bodyPr>
          <a:lstStyle/>
          <a:p>
            <a:r>
              <a:rPr lang="fr-FR" sz="2000" dirty="0">
                <a:solidFill>
                  <a:srgbClr val="000000"/>
                </a:solidFill>
                <a:latin typeface="Times New Roman" panose="02020603050405020304" pitchFamily="18" charset="0"/>
                <a:cs typeface="Times New Roman" panose="02020603050405020304" pitchFamily="18" charset="0"/>
              </a:rPr>
              <a:t>Avantages Techniques</a:t>
            </a:r>
          </a:p>
        </p:txBody>
      </p:sp>
      <p:grpSp>
        <p:nvGrpSpPr>
          <p:cNvPr id="22" name="Group 21">
            <a:extLst>
              <a:ext uri="{FF2B5EF4-FFF2-40B4-BE49-F238E27FC236}">
                <a16:creationId xmlns:a16="http://schemas.microsoft.com/office/drawing/2014/main" id="{79E847A1-914F-4473-BB09-2D2F761C37DE}"/>
              </a:ext>
            </a:extLst>
          </p:cNvPr>
          <p:cNvGrpSpPr/>
          <p:nvPr/>
        </p:nvGrpSpPr>
        <p:grpSpPr>
          <a:xfrm>
            <a:off x="6265792" y="3060083"/>
            <a:ext cx="5773475" cy="801032"/>
            <a:chOff x="320461" y="3079941"/>
            <a:chExt cx="5773475" cy="801032"/>
          </a:xfrm>
        </p:grpSpPr>
        <p:sp>
          <p:nvSpPr>
            <p:cNvPr id="23" name="TextBox 22">
              <a:extLst>
                <a:ext uri="{FF2B5EF4-FFF2-40B4-BE49-F238E27FC236}">
                  <a16:creationId xmlns:a16="http://schemas.microsoft.com/office/drawing/2014/main" id="{CACE94CC-428C-48C1-BE55-1A6C4F6882FA}"/>
                </a:ext>
              </a:extLst>
            </p:cNvPr>
            <p:cNvSpPr txBox="1"/>
            <p:nvPr/>
          </p:nvSpPr>
          <p:spPr>
            <a:xfrm>
              <a:off x="1073426" y="3097780"/>
              <a:ext cx="50205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les enzymes microbiennes sont plus stable</a:t>
              </a:r>
            </a:p>
            <a:p>
              <a:endParaRPr lang="en-GB" sz="2000" dirty="0"/>
            </a:p>
          </p:txBody>
        </p:sp>
        <p:pic>
          <p:nvPicPr>
            <p:cNvPr id="24" name="Picture 23">
              <a:extLst>
                <a:ext uri="{FF2B5EF4-FFF2-40B4-BE49-F238E27FC236}">
                  <a16:creationId xmlns:a16="http://schemas.microsoft.com/office/drawing/2014/main" id="{A3A8B688-7881-4F44-9E5D-6EBD5D3C49D4}"/>
                </a:ext>
              </a:extLst>
            </p:cNvPr>
            <p:cNvPicPr>
              <a:picLocks noChangeAspect="1"/>
            </p:cNvPicPr>
            <p:nvPr/>
          </p:nvPicPr>
          <p:blipFill>
            <a:blip r:embed="rId2"/>
            <a:stretch>
              <a:fillRect/>
            </a:stretch>
          </p:blipFill>
          <p:spPr>
            <a:xfrm>
              <a:off x="320461" y="3079941"/>
              <a:ext cx="752965" cy="761316"/>
            </a:xfrm>
            <a:prstGeom prst="rect">
              <a:avLst/>
            </a:prstGeom>
          </p:spPr>
        </p:pic>
      </p:grpSp>
      <p:grpSp>
        <p:nvGrpSpPr>
          <p:cNvPr id="25" name="Group 24">
            <a:extLst>
              <a:ext uri="{FF2B5EF4-FFF2-40B4-BE49-F238E27FC236}">
                <a16:creationId xmlns:a16="http://schemas.microsoft.com/office/drawing/2014/main" id="{E512CCF8-E6C6-45CC-A16E-853A2BB664DC}"/>
              </a:ext>
            </a:extLst>
          </p:cNvPr>
          <p:cNvGrpSpPr/>
          <p:nvPr/>
        </p:nvGrpSpPr>
        <p:grpSpPr>
          <a:xfrm>
            <a:off x="6365720" y="4149358"/>
            <a:ext cx="5773475" cy="1270781"/>
            <a:chOff x="320461" y="3097780"/>
            <a:chExt cx="5773475" cy="1464231"/>
          </a:xfrm>
        </p:grpSpPr>
        <p:sp>
          <p:nvSpPr>
            <p:cNvPr id="26" name="TextBox 25">
              <a:extLst>
                <a:ext uri="{FF2B5EF4-FFF2-40B4-BE49-F238E27FC236}">
                  <a16:creationId xmlns:a16="http://schemas.microsoft.com/office/drawing/2014/main" id="{A3D2D062-4BD8-4B9A-83BC-1AF634AA9E9D}"/>
                </a:ext>
              </a:extLst>
            </p:cNvPr>
            <p:cNvSpPr txBox="1"/>
            <p:nvPr/>
          </p:nvSpPr>
          <p:spPr>
            <a:xfrm>
              <a:off x="1073426" y="3097780"/>
              <a:ext cx="5020510" cy="1464231"/>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 génome microbien est plus facile à manipulé (ADN recombinant), insertion de plasmide</a:t>
              </a:r>
            </a:p>
            <a:p>
              <a:endParaRPr lang="en-GB" sz="2000" dirty="0"/>
            </a:p>
          </p:txBody>
        </p:sp>
        <p:pic>
          <p:nvPicPr>
            <p:cNvPr id="27" name="Picture 26">
              <a:extLst>
                <a:ext uri="{FF2B5EF4-FFF2-40B4-BE49-F238E27FC236}">
                  <a16:creationId xmlns:a16="http://schemas.microsoft.com/office/drawing/2014/main" id="{C0158BEF-8DD9-45B8-8824-0E9FB20ACE42}"/>
                </a:ext>
              </a:extLst>
            </p:cNvPr>
            <p:cNvPicPr>
              <a:picLocks noChangeAspect="1"/>
            </p:cNvPicPr>
            <p:nvPr/>
          </p:nvPicPr>
          <p:blipFill>
            <a:blip r:embed="rId2"/>
            <a:stretch>
              <a:fillRect/>
            </a:stretch>
          </p:blipFill>
          <p:spPr>
            <a:xfrm>
              <a:off x="320461" y="3492216"/>
              <a:ext cx="752965" cy="761316"/>
            </a:xfrm>
            <a:prstGeom prst="rect">
              <a:avLst/>
            </a:prstGeom>
          </p:spPr>
        </p:pic>
      </p:grpSp>
    </p:spTree>
    <p:extLst>
      <p:ext uri="{BB962C8B-B14F-4D97-AF65-F5344CB8AC3E}">
        <p14:creationId xmlns:p14="http://schemas.microsoft.com/office/powerpoint/2010/main" val="78404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6" name="Rectangle: Rounded Corners 5">
            <a:extLst>
              <a:ext uri="{FF2B5EF4-FFF2-40B4-BE49-F238E27FC236}">
                <a16:creationId xmlns:a16="http://schemas.microsoft.com/office/drawing/2014/main" id="{1577DD73-8CDE-4DF7-A4F6-7711626DD72F}"/>
              </a:ext>
            </a:extLst>
          </p:cNvPr>
          <p:cNvSpPr/>
          <p:nvPr/>
        </p:nvSpPr>
        <p:spPr>
          <a:xfrm>
            <a:off x="3273286" y="803220"/>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Des milliers d'enzymes sont identifiées à ce jour</a:t>
            </a:r>
            <a:endParaRPr lang="en-GB" sz="2400" dirty="0">
              <a:latin typeface="Times New Roman" panose="02020603050405020304" pitchFamily="18" charset="0"/>
              <a:cs typeface="Times New Roman" panose="02020603050405020304" pitchFamily="18" charset="0"/>
            </a:endParaRPr>
          </a:p>
          <a:p>
            <a:pPr algn="ctr"/>
            <a:endParaRPr lang="en-GB" dirty="0"/>
          </a:p>
        </p:txBody>
      </p:sp>
      <p:sp>
        <p:nvSpPr>
          <p:cNvPr id="14" name="Rectangle: Rounded Corners 13">
            <a:extLst>
              <a:ext uri="{FF2B5EF4-FFF2-40B4-BE49-F238E27FC236}">
                <a16:creationId xmlns:a16="http://schemas.microsoft.com/office/drawing/2014/main" id="{9ADFAA77-8938-4595-9B0F-A4DBB00F528D}"/>
              </a:ext>
            </a:extLst>
          </p:cNvPr>
          <p:cNvSpPr/>
          <p:nvPr/>
        </p:nvSpPr>
        <p:spPr>
          <a:xfrm>
            <a:off x="3273285" y="1560086"/>
            <a:ext cx="6175513" cy="8481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latin typeface="Times New Roman" panose="02020603050405020304" pitchFamily="18" charset="0"/>
                <a:cs typeface="Times New Roman" panose="02020603050405020304" pitchFamily="18" charset="0"/>
              </a:rPr>
              <a:t>La première enzyme commerciale </a:t>
            </a:r>
          </a:p>
          <a:p>
            <a:pPr algn="ctr"/>
            <a:r>
              <a:rPr lang="fr-FR" sz="2400" dirty="0">
                <a:latin typeface="Times New Roman" panose="02020603050405020304" pitchFamily="18" charset="0"/>
                <a:cs typeface="Times New Roman" panose="02020603050405020304" pitchFamily="18" charset="0"/>
              </a:rPr>
              <a:t>(Allemagne, 1914)</a:t>
            </a:r>
            <a:endParaRPr lang="en-GB" dirty="0"/>
          </a:p>
        </p:txBody>
      </p:sp>
      <p:pic>
        <p:nvPicPr>
          <p:cNvPr id="10242" name="Picture 2">
            <a:extLst>
              <a:ext uri="{FF2B5EF4-FFF2-40B4-BE49-F238E27FC236}">
                <a16:creationId xmlns:a16="http://schemas.microsoft.com/office/drawing/2014/main" id="{144261E7-5B6C-4597-9389-C13085224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66759" flipH="1" flipV="1">
            <a:off x="4537957" y="3264948"/>
            <a:ext cx="3218667" cy="3409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7108EF8-BDB0-4BCB-A0D6-01A89BA59530}"/>
              </a:ext>
            </a:extLst>
          </p:cNvPr>
          <p:cNvSpPr txBox="1"/>
          <p:nvPr/>
        </p:nvSpPr>
        <p:spPr>
          <a:xfrm>
            <a:off x="192917" y="2893268"/>
            <a:ext cx="3199640"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effectLst/>
                <a:latin typeface="Times New Roman" panose="02020603050405020304" pitchFamily="18" charset="0"/>
                <a:ea typeface="Calibri" panose="020F0502020204030204" pitchFamily="34" charset="0"/>
              </a:rPr>
              <a:t>La trypsine  (d’origine animale)</a:t>
            </a:r>
            <a:endParaRPr lang="en-GB" dirty="0"/>
          </a:p>
        </p:txBody>
      </p:sp>
      <p:sp>
        <p:nvSpPr>
          <p:cNvPr id="8" name="Cross 7">
            <a:extLst>
              <a:ext uri="{FF2B5EF4-FFF2-40B4-BE49-F238E27FC236}">
                <a16:creationId xmlns:a16="http://schemas.microsoft.com/office/drawing/2014/main" id="{A5963757-3E5A-47F2-8B7C-255ED7C832E7}"/>
              </a:ext>
            </a:extLst>
          </p:cNvPr>
          <p:cNvSpPr/>
          <p:nvPr/>
        </p:nvSpPr>
        <p:spPr>
          <a:xfrm>
            <a:off x="3602674" y="4552484"/>
            <a:ext cx="795130" cy="83488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4" name="Picture 4">
            <a:extLst>
              <a:ext uri="{FF2B5EF4-FFF2-40B4-BE49-F238E27FC236}">
                <a16:creationId xmlns:a16="http://schemas.microsoft.com/office/drawing/2014/main" id="{B01B4898-5A0E-45B3-9103-A3F71C4D4A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196" y="3641566"/>
            <a:ext cx="2656064" cy="2656064"/>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1141DB0E-A1B5-4743-9732-D9A7C10A8878}"/>
              </a:ext>
            </a:extLst>
          </p:cNvPr>
          <p:cNvSpPr/>
          <p:nvPr/>
        </p:nvSpPr>
        <p:spPr>
          <a:xfrm>
            <a:off x="7631733" y="4788253"/>
            <a:ext cx="913876" cy="708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55117B11-C246-4755-9717-5D2D656BDFA2}"/>
              </a:ext>
            </a:extLst>
          </p:cNvPr>
          <p:cNvSpPr/>
          <p:nvPr/>
        </p:nvSpPr>
        <p:spPr>
          <a:xfrm>
            <a:off x="8612988" y="4409735"/>
            <a:ext cx="3380229" cy="14656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sz="2000" dirty="0">
                <a:latin typeface="Times New Roman" panose="02020603050405020304" pitchFamily="18" charset="0"/>
                <a:cs typeface="Times New Roman" panose="02020603050405020304" pitchFamily="18" charset="0"/>
              </a:rPr>
              <a:t>Meilleur pouvoir de lavage</a:t>
            </a:r>
          </a:p>
          <a:p>
            <a:pPr marL="285750" indent="-285750">
              <a:buFontTx/>
              <a:buChar char="-"/>
            </a:pPr>
            <a:r>
              <a:rPr lang="fr-FR" sz="2000" dirty="0">
                <a:latin typeface="Times New Roman" panose="02020603050405020304" pitchFamily="18" charset="0"/>
                <a:cs typeface="Times New Roman" panose="02020603050405020304" pitchFamily="18" charset="0"/>
              </a:rPr>
              <a:t>Elimination des taches</a:t>
            </a:r>
            <a:endParaRPr lang="en-GB"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F728A8D-1DE8-4B52-A72E-35F34BFF2B6A}"/>
              </a:ext>
            </a:extLst>
          </p:cNvPr>
          <p:cNvSpPr txBox="1"/>
          <p:nvPr/>
        </p:nvSpPr>
        <p:spPr>
          <a:xfrm>
            <a:off x="7631733" y="2804539"/>
            <a:ext cx="4189206"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dirty="0">
                <a:effectLst/>
                <a:latin typeface="Times New Roman" panose="02020603050405020304" pitchFamily="18" charset="0"/>
                <a:ea typeface="Calibri" panose="020F0502020204030204" pitchFamily="34" charset="0"/>
              </a:rPr>
              <a:t>La trypsine  (d’origine microbienne, 1959)</a:t>
            </a:r>
            <a:endParaRPr lang="en-GB" dirty="0"/>
          </a:p>
        </p:txBody>
      </p:sp>
      <p:sp>
        <p:nvSpPr>
          <p:cNvPr id="2" name="Arrow: Curved Down 1">
            <a:extLst>
              <a:ext uri="{FF2B5EF4-FFF2-40B4-BE49-F238E27FC236}">
                <a16:creationId xmlns:a16="http://schemas.microsoft.com/office/drawing/2014/main" id="{128E290B-7260-4958-84FC-39A148EC0DFB}"/>
              </a:ext>
            </a:extLst>
          </p:cNvPr>
          <p:cNvSpPr/>
          <p:nvPr/>
        </p:nvSpPr>
        <p:spPr>
          <a:xfrm rot="19861331" flipH="1">
            <a:off x="1247360" y="1898834"/>
            <a:ext cx="1922611" cy="5662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Down 12">
            <a:extLst>
              <a:ext uri="{FF2B5EF4-FFF2-40B4-BE49-F238E27FC236}">
                <a16:creationId xmlns:a16="http://schemas.microsoft.com/office/drawing/2014/main" id="{9AA14C2C-B11C-4E21-9BF0-ED57445662B4}"/>
              </a:ext>
            </a:extLst>
          </p:cNvPr>
          <p:cNvSpPr/>
          <p:nvPr/>
        </p:nvSpPr>
        <p:spPr>
          <a:xfrm rot="1152523">
            <a:off x="9491395" y="1903492"/>
            <a:ext cx="1815977" cy="5662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398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Effect transition="in" filter="fade">
                                      <p:cBhvr>
                                        <p:cTn id="27" dur="500"/>
                                        <p:tgtEl>
                                          <p:spTgt spid="1024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0242"/>
                                        </p:tgtEl>
                                        <p:attrNameLst>
                                          <p:attrName>style.visibility</p:attrName>
                                        </p:attrNameLst>
                                      </p:cBhvr>
                                      <p:to>
                                        <p:strVal val="visible"/>
                                      </p:to>
                                    </p:set>
                                    <p:animEffect transition="in" filter="wipe(left)">
                                      <p:cBhvr>
                                        <p:cTn id="35" dur="500"/>
                                        <p:tgtEl>
                                          <p:spTgt spid="10242"/>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P spid="8" grpId="0" animBg="1"/>
      <p:bldP spid="15" grpId="0" animBg="1"/>
      <p:bldP spid="20" grpId="0" animBg="1"/>
      <p:bldP spid="22" grpId="0" animBg="1"/>
      <p:bldP spid="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B17D3F-ED33-445F-BFF0-868F0687C8C9}"/>
              </a:ext>
            </a:extLst>
          </p:cNvPr>
          <p:cNvSpPr txBox="1"/>
          <p:nvPr/>
        </p:nvSpPr>
        <p:spPr>
          <a:xfrm>
            <a:off x="712100" y="2064442"/>
            <a:ext cx="10767799" cy="2729116"/>
          </a:xfrm>
          <a:prstGeom prst="roundRect">
            <a:avLst/>
          </a:prstGeom>
          <a:noFill/>
          <a:ln>
            <a:solidFill>
              <a:srgbClr val="00B050"/>
            </a:solidFill>
          </a:ln>
        </p:spPr>
        <p:txBody>
          <a:bodyPr wrap="square">
            <a:spAutoFit/>
          </a:bodyPr>
          <a:lstStyle/>
          <a:p>
            <a:pPr algn="just">
              <a:lnSpc>
                <a:spcPct val="200000"/>
              </a:lnSpc>
              <a:spcAft>
                <a:spcPts val="800"/>
              </a:spcAft>
            </a:pPr>
            <a:r>
              <a:rPr lang="fr-FR" sz="2000" dirty="0">
                <a:solidFill>
                  <a:srgbClr val="000000"/>
                </a:solidFill>
                <a:latin typeface="Times-Roman"/>
                <a:ea typeface="Calibri" panose="020F0502020204030204" pitchFamily="34" charset="0"/>
                <a:cs typeface="Arial" panose="020B0604020202020204" pitchFamily="34" charset="0"/>
              </a:rPr>
              <a:t>La plupart des enzymes utilisées dans le commerce sont des </a:t>
            </a:r>
            <a:r>
              <a:rPr lang="fr-FR" sz="2000" b="1" dirty="0">
                <a:solidFill>
                  <a:srgbClr val="000000"/>
                </a:solidFill>
                <a:latin typeface="Times-Roman"/>
                <a:ea typeface="Calibri" panose="020F0502020204030204" pitchFamily="34" charset="0"/>
                <a:cs typeface="Arial" panose="020B0604020202020204" pitchFamily="34" charset="0"/>
              </a:rPr>
              <a:t>enzymes extracellulaires</a:t>
            </a:r>
            <a:r>
              <a:rPr lang="fr-FR" sz="2000" dirty="0">
                <a:solidFill>
                  <a:srgbClr val="000000"/>
                </a:solidFill>
                <a:latin typeface="Times-Roman"/>
                <a:ea typeface="Calibri" panose="020F0502020204030204" pitchFamily="34" charset="0"/>
                <a:cs typeface="Arial" panose="020B0604020202020204" pitchFamily="34" charset="0"/>
              </a:rPr>
              <a:t>, et </a:t>
            </a:r>
            <a:r>
              <a:rPr lang="fr-FR" sz="2000" b="1" dirty="0">
                <a:solidFill>
                  <a:srgbClr val="000000"/>
                </a:solidFill>
                <a:latin typeface="Times-Roman"/>
                <a:ea typeface="Calibri" panose="020F0502020204030204" pitchFamily="34" charset="0"/>
                <a:cs typeface="Arial" panose="020B0604020202020204" pitchFamily="34" charset="0"/>
              </a:rPr>
              <a:t>la première étape de leur l'isolement est la séparation des cellules de la solution</a:t>
            </a:r>
            <a:r>
              <a:rPr lang="fr-FR" sz="2000" dirty="0">
                <a:solidFill>
                  <a:srgbClr val="000000"/>
                </a:solidFill>
                <a:latin typeface="Times-Roman"/>
                <a:ea typeface="Calibri" panose="020F0502020204030204" pitchFamily="34" charset="0"/>
                <a:cs typeface="Arial" panose="020B0604020202020204" pitchFamily="34" charset="0"/>
              </a:rPr>
              <a:t>. Pour les </a:t>
            </a:r>
            <a:r>
              <a:rPr lang="fr-FR" sz="2000" b="1" dirty="0">
                <a:solidFill>
                  <a:srgbClr val="000000"/>
                </a:solidFill>
                <a:latin typeface="Times-Roman"/>
                <a:ea typeface="Calibri" panose="020F0502020204030204" pitchFamily="34" charset="0"/>
                <a:cs typeface="Arial" panose="020B0604020202020204" pitchFamily="34" charset="0"/>
              </a:rPr>
              <a:t>enzymes intracellulaires</a:t>
            </a:r>
            <a:r>
              <a:rPr lang="fr-FR" sz="2000" dirty="0">
                <a:solidFill>
                  <a:srgbClr val="000000"/>
                </a:solidFill>
                <a:latin typeface="Times-Roman"/>
                <a:ea typeface="Calibri" panose="020F0502020204030204" pitchFamily="34" charset="0"/>
                <a:cs typeface="Arial" panose="020B0604020202020204" pitchFamily="34" charset="0"/>
              </a:rPr>
              <a:t>, qui sont aujourd'hui isolées en quantités croissantes, la première étape consiste à </a:t>
            </a:r>
            <a:r>
              <a:rPr lang="fr-FR" sz="2000" b="1" dirty="0">
                <a:solidFill>
                  <a:srgbClr val="000000"/>
                </a:solidFill>
                <a:latin typeface="Times-Roman"/>
                <a:ea typeface="Calibri" panose="020F0502020204030204" pitchFamily="34" charset="0"/>
                <a:cs typeface="Arial" panose="020B0604020202020204" pitchFamily="34" charset="0"/>
              </a:rPr>
              <a:t>broyer pour rompre les cellules</a:t>
            </a:r>
            <a:r>
              <a:rPr lang="fr-FR" sz="2000" dirty="0">
                <a:solidFill>
                  <a:srgbClr val="000000"/>
                </a:solidFill>
                <a:latin typeface="Times-Roman"/>
                <a:ea typeface="Calibri" panose="020F0502020204030204" pitchFamily="34" charset="0"/>
                <a:cs typeface="Arial" panose="020B0604020202020204" pitchFamily="34" charset="0"/>
              </a:rPr>
              <a:t>. </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7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B95531D-B157-4E9F-AA14-F0BD9894DBD6}"/>
              </a:ext>
            </a:extLst>
          </p:cNvPr>
          <p:cNvSpPr/>
          <p:nvPr/>
        </p:nvSpPr>
        <p:spPr>
          <a:xfrm>
            <a:off x="4739308" y="810259"/>
            <a:ext cx="271338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dirty="0">
                <a:latin typeface="Times New Roman" panose="02020603050405020304" pitchFamily="18" charset="0"/>
                <a:cs typeface="Times New Roman" panose="02020603050405020304" pitchFamily="18" charset="0"/>
              </a:rPr>
              <a:t>Rupture </a:t>
            </a:r>
            <a:r>
              <a:rPr lang="en-GB" sz="2400" b="1" dirty="0" err="1">
                <a:latin typeface="Times New Roman" panose="02020603050405020304" pitchFamily="18" charset="0"/>
                <a:cs typeface="Times New Roman" panose="02020603050405020304" pitchFamily="18" charset="0"/>
              </a:rPr>
              <a:t>Cellulaire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662067B-9CF3-40BA-8035-8490F740213E}"/>
              </a:ext>
            </a:extLst>
          </p:cNvPr>
          <p:cNvSpPr/>
          <p:nvPr/>
        </p:nvSpPr>
        <p:spPr>
          <a:xfrm>
            <a:off x="306456" y="1466244"/>
            <a:ext cx="294032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200" b="1" dirty="0" err="1">
                <a:latin typeface="Times New Roman" panose="02020603050405020304" pitchFamily="18" charset="0"/>
                <a:cs typeface="Times New Roman" panose="02020603050405020304" pitchFamily="18" charset="0"/>
              </a:rPr>
              <a:t>Méthodes</a:t>
            </a:r>
            <a:r>
              <a:rPr lang="en-GB" sz="2200" b="1" dirty="0">
                <a:latin typeface="Times New Roman" panose="02020603050405020304" pitchFamily="18" charset="0"/>
                <a:cs typeface="Times New Roman" panose="02020603050405020304" pitchFamily="18" charset="0"/>
              </a:rPr>
              <a:t> </a:t>
            </a:r>
            <a:r>
              <a:rPr lang="en-GB" sz="2200" b="1" dirty="0" err="1">
                <a:latin typeface="Times New Roman" panose="02020603050405020304" pitchFamily="18" charset="0"/>
                <a:cs typeface="Times New Roman" panose="02020603050405020304" pitchFamily="18" charset="0"/>
              </a:rPr>
              <a:t>mécaniques</a:t>
            </a:r>
            <a:endParaRPr lang="en-GB" sz="22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6F24A7D-8555-4F6A-8007-CCACB89278BD}"/>
              </a:ext>
            </a:extLst>
          </p:cNvPr>
          <p:cNvSpPr/>
          <p:nvPr/>
        </p:nvSpPr>
        <p:spPr>
          <a:xfrm>
            <a:off x="306448" y="2135479"/>
            <a:ext cx="430530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solidFill>
                  <a:srgbClr val="000000"/>
                </a:solidFill>
                <a:effectLst/>
                <a:latin typeface="Times-Roman"/>
                <a:ea typeface="Calibri" panose="020F0502020204030204" pitchFamily="34" charset="0"/>
                <a:cs typeface="Arial" panose="020B0604020202020204" pitchFamily="34" charset="0"/>
              </a:rPr>
              <a:t>1- homogénéisation à haute pression</a:t>
            </a:r>
            <a:r>
              <a:rPr lang="fr-FR" sz="2000" dirty="0">
                <a:solidFill>
                  <a:srgbClr val="000000"/>
                </a:solidFill>
                <a:effectLst/>
                <a:latin typeface="Times-Roman"/>
                <a:ea typeface="Calibri" panose="020F0502020204030204" pitchFamily="34" charset="0"/>
                <a:cs typeface="Arial" panose="020B0604020202020204" pitchFamily="34" charset="0"/>
              </a:rPr>
              <a:t> </a:t>
            </a:r>
            <a:r>
              <a:rPr lang="fr-FR" sz="2000" dirty="0">
                <a:solidFill>
                  <a:srgbClr val="000000"/>
                </a:solidFill>
                <a:latin typeface="Times-Roman"/>
                <a:ea typeface="Calibri" panose="020F0502020204030204" pitchFamily="34" charset="0"/>
                <a:cs typeface="Arial" panose="020B0604020202020204" pitchFamily="34" charset="0"/>
              </a:rPr>
              <a:t>(homogénéisateur </a:t>
            </a:r>
            <a:r>
              <a:rPr lang="fr-FR" sz="2000" dirty="0" err="1">
                <a:solidFill>
                  <a:srgbClr val="000000"/>
                </a:solidFill>
                <a:latin typeface="Times-Roman"/>
                <a:ea typeface="Calibri" panose="020F0502020204030204" pitchFamily="34" charset="0"/>
                <a:cs typeface="Arial" panose="020B0604020202020204" pitchFamily="34" charset="0"/>
              </a:rPr>
              <a:t>Manton-Gaulin</a:t>
            </a:r>
            <a:r>
              <a:rPr lang="fr-FR" sz="2000" dirty="0">
                <a:solidFill>
                  <a:srgbClr val="000000"/>
                </a:solidFill>
                <a:latin typeface="Times-Roman"/>
                <a:ea typeface="Calibri" panose="020F0502020204030204" pitchFamily="34" charset="0"/>
                <a:cs typeface="Arial" panose="020B0604020202020204" pitchFamily="34" charset="0"/>
              </a:rPr>
              <a:t>)  </a:t>
            </a:r>
            <a:endParaRPr lang="en-GB" sz="20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59AF8CD-A89B-46E7-995C-A77BB261D3A6}"/>
              </a:ext>
            </a:extLst>
          </p:cNvPr>
          <p:cNvSpPr/>
          <p:nvPr/>
        </p:nvSpPr>
        <p:spPr>
          <a:xfrm>
            <a:off x="306450" y="2804714"/>
            <a:ext cx="578448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Les cellules </a:t>
            </a:r>
            <a:r>
              <a:rPr lang="en-GB" sz="2000" dirty="0" err="1">
                <a:latin typeface="Times New Roman" panose="02020603050405020304" pitchFamily="18" charset="0"/>
                <a:cs typeface="Times New Roman" panose="02020603050405020304" pitchFamily="18" charset="0"/>
              </a:rPr>
              <a:t>sont</a:t>
            </a:r>
            <a:r>
              <a:rPr lang="en-GB" sz="2000" dirty="0">
                <a:latin typeface="Times New Roman" panose="02020603050405020304" pitchFamily="18" charset="0"/>
                <a:cs typeface="Times New Roman" panose="02020603050405020304" pitchFamily="18" charset="0"/>
              </a:rPr>
              <a:t> rumpus par force de </a:t>
            </a:r>
            <a:r>
              <a:rPr lang="fr-FR" sz="2000" dirty="0">
                <a:solidFill>
                  <a:srgbClr val="000000"/>
                </a:solidFill>
                <a:effectLst/>
                <a:latin typeface="Times-Roman"/>
                <a:ea typeface="Calibri" panose="020F0502020204030204" pitchFamily="34" charset="0"/>
                <a:cs typeface="Arial" panose="020B0604020202020204" pitchFamily="34" charset="0"/>
              </a:rPr>
              <a:t>cisaillement et la décompression simultanée</a:t>
            </a:r>
            <a:r>
              <a:rPr lang="en-GB" sz="2000" dirty="0">
                <a:latin typeface="Times New Roman" panose="02020603050405020304" pitchFamily="18" charset="0"/>
                <a:cs typeface="Times New Roman" panose="02020603050405020304" pitchFamily="18" charset="0"/>
              </a:rPr>
              <a:t> </a:t>
            </a:r>
          </a:p>
        </p:txBody>
      </p:sp>
      <p:sp>
        <p:nvSpPr>
          <p:cNvPr id="12" name="Rectangle: Rounded Corners 11">
            <a:extLst>
              <a:ext uri="{FF2B5EF4-FFF2-40B4-BE49-F238E27FC236}">
                <a16:creationId xmlns:a16="http://schemas.microsoft.com/office/drawing/2014/main" id="{3BDF447F-AFCF-4B58-AC62-0F4E62A5B011}"/>
              </a:ext>
            </a:extLst>
          </p:cNvPr>
          <p:cNvSpPr/>
          <p:nvPr/>
        </p:nvSpPr>
        <p:spPr>
          <a:xfrm>
            <a:off x="306449" y="3491583"/>
            <a:ext cx="578448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Une capacité jusqu’à 5000 L/h</a:t>
            </a:r>
            <a:endParaRPr lang="en-GB"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BD6F461-0DD4-4407-A786-AADB60361602}"/>
              </a:ext>
            </a:extLst>
          </p:cNvPr>
          <p:cNvSpPr/>
          <p:nvPr/>
        </p:nvSpPr>
        <p:spPr>
          <a:xfrm>
            <a:off x="306448" y="4160818"/>
            <a:ext cx="578448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dirty="0">
                <a:solidFill>
                  <a:srgbClr val="000000"/>
                </a:solidFill>
                <a:effectLst/>
                <a:latin typeface="Times-Roman"/>
                <a:ea typeface="Calibri" panose="020F0502020204030204" pitchFamily="34" charset="0"/>
                <a:cs typeface="Arial" panose="020B0604020202020204" pitchFamily="34" charset="0"/>
              </a:rPr>
              <a:t>Les parois cellulaires bactérienne sont partiellement rompues aux pressions jusqu'à 55 MPa (550 bars) </a:t>
            </a:r>
            <a:endParaRPr lang="en-GB" sz="2000" dirty="0"/>
          </a:p>
        </p:txBody>
      </p:sp>
      <p:grpSp>
        <p:nvGrpSpPr>
          <p:cNvPr id="20" name="Group 19">
            <a:extLst>
              <a:ext uri="{FF2B5EF4-FFF2-40B4-BE49-F238E27FC236}">
                <a16:creationId xmlns:a16="http://schemas.microsoft.com/office/drawing/2014/main" id="{C4EFB676-C9FB-493C-A5D8-84E2E0243458}"/>
              </a:ext>
            </a:extLst>
          </p:cNvPr>
          <p:cNvGrpSpPr/>
          <p:nvPr/>
        </p:nvGrpSpPr>
        <p:grpSpPr>
          <a:xfrm>
            <a:off x="306448" y="5105664"/>
            <a:ext cx="5784489" cy="884505"/>
            <a:chOff x="306448" y="5105664"/>
            <a:chExt cx="5784489" cy="884505"/>
          </a:xfrm>
        </p:grpSpPr>
        <p:sp>
          <p:nvSpPr>
            <p:cNvPr id="18" name="Rectangle: Rounded Corners 17">
              <a:extLst>
                <a:ext uri="{FF2B5EF4-FFF2-40B4-BE49-F238E27FC236}">
                  <a16:creationId xmlns:a16="http://schemas.microsoft.com/office/drawing/2014/main" id="{7AEC576D-B64D-4884-A640-597679BD16CE}"/>
                </a:ext>
              </a:extLst>
            </p:cNvPr>
            <p:cNvSpPr/>
            <p:nvPr/>
          </p:nvSpPr>
          <p:spPr>
            <a:xfrm>
              <a:off x="1086678" y="5105664"/>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pression génère la chaleur </a:t>
              </a:r>
              <a:r>
                <a:rPr lang="fr-FR" sz="2000" dirty="0">
                  <a:solidFill>
                    <a:srgbClr val="000000"/>
                  </a:solidFill>
                  <a:effectLst/>
                  <a:latin typeface="Times-Roman"/>
                  <a:ea typeface="Calibri" panose="020F0502020204030204" pitchFamily="34" charset="0"/>
                  <a:cs typeface="Arial" panose="020B0604020202020204" pitchFamily="34" charset="0"/>
                </a:rPr>
                <a:t>(2,2 8 ° C pour 10 MPa) = Risque de dénaturation</a:t>
              </a:r>
              <a:endParaRPr lang="en-GB" sz="2000" dirty="0"/>
            </a:p>
          </p:txBody>
        </p:sp>
        <p:pic>
          <p:nvPicPr>
            <p:cNvPr id="19" name="Picture 18">
              <a:extLst>
                <a:ext uri="{FF2B5EF4-FFF2-40B4-BE49-F238E27FC236}">
                  <a16:creationId xmlns:a16="http://schemas.microsoft.com/office/drawing/2014/main" id="{9F88EC5C-8D62-4825-A1F2-8F5D3D63F87D}"/>
                </a:ext>
              </a:extLst>
            </p:cNvPr>
            <p:cNvPicPr>
              <a:picLocks noChangeAspect="1"/>
            </p:cNvPicPr>
            <p:nvPr/>
          </p:nvPicPr>
          <p:blipFill>
            <a:blip r:embed="rId4"/>
            <a:stretch>
              <a:fillRect/>
            </a:stretch>
          </p:blipFill>
          <p:spPr>
            <a:xfrm>
              <a:off x="306448" y="5116616"/>
              <a:ext cx="763150" cy="765343"/>
            </a:xfrm>
            <a:prstGeom prst="rect">
              <a:avLst/>
            </a:prstGeom>
          </p:spPr>
        </p:pic>
      </p:grpSp>
      <p:pic>
        <p:nvPicPr>
          <p:cNvPr id="23" name="homogenisateur manton gaulin">
            <a:hlinkClick r:id="" action="ppaction://media"/>
            <a:extLst>
              <a:ext uri="{FF2B5EF4-FFF2-40B4-BE49-F238E27FC236}">
                <a16:creationId xmlns:a16="http://schemas.microsoft.com/office/drawing/2014/main" id="{3A155CA3-6635-4DD5-877C-6D2C786CE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5133" y="2336540"/>
            <a:ext cx="5876867" cy="3648555"/>
          </a:xfrm>
          <a:prstGeom prst="rect">
            <a:avLst/>
          </a:prstGeom>
        </p:spPr>
      </p:pic>
    </p:spTree>
    <p:extLst>
      <p:ext uri="{BB962C8B-B14F-4D97-AF65-F5344CB8AC3E}">
        <p14:creationId xmlns:p14="http://schemas.microsoft.com/office/powerpoint/2010/main" val="330248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0"/>
                                  </p:stCondLst>
                                  <p:childTnLst>
                                    <p:cmd type="call" cmd="playFrom(0.0)">
                                      <p:cBhvr>
                                        <p:cTn id="26" dur="5761"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3"/>
                </p:tgtEl>
              </p:cMediaNode>
            </p:video>
          </p:childTnLst>
        </p:cTn>
      </p:par>
    </p:tnLst>
    <p:bldLst>
      <p:bldP spid="4" grpId="0" animBg="1"/>
      <p:bldP spid="5" grpId="0" animBg="1"/>
      <p:bldP spid="6" grpId="0" animBg="1"/>
      <p:bldP spid="11" grpId="0" animBg="1"/>
      <p:bldP spid="12"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2F17417-C275-4E9E-83E8-8C9545DE3BF8}"/>
              </a:ext>
            </a:extLst>
          </p:cNvPr>
          <p:cNvSpPr/>
          <p:nvPr/>
        </p:nvSpPr>
        <p:spPr>
          <a:xfrm>
            <a:off x="168831" y="1056187"/>
            <a:ext cx="480073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200" b="1" dirty="0">
                <a:solidFill>
                  <a:srgbClr val="000000"/>
                </a:solidFill>
                <a:latin typeface="Times-Roman"/>
                <a:ea typeface="Calibri" panose="020F0502020204030204" pitchFamily="34" charset="0"/>
                <a:cs typeface="Arial" panose="020B0604020202020204" pitchFamily="34" charset="0"/>
              </a:rPr>
              <a:t>2- Broyeur à billes (broyage humide )</a:t>
            </a:r>
            <a:endParaRPr lang="en-GB" sz="22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01962D4-39AD-4899-8033-E4E8BBA378A5}"/>
              </a:ext>
            </a:extLst>
          </p:cNvPr>
          <p:cNvSpPr/>
          <p:nvPr/>
        </p:nvSpPr>
        <p:spPr>
          <a:xfrm>
            <a:off x="168831" y="1835741"/>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Les </a:t>
            </a:r>
            <a:r>
              <a:rPr lang="en-GB" sz="2000" dirty="0" err="1">
                <a:latin typeface="Times New Roman" panose="02020603050405020304" pitchFamily="18" charset="0"/>
                <a:cs typeface="Times New Roman" panose="02020603050405020304" pitchFamily="18" charset="0"/>
              </a:rPr>
              <a:t>échantillions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sont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mélangés</a:t>
            </a:r>
            <a:r>
              <a:rPr lang="en-GB" sz="2000" dirty="0">
                <a:latin typeface="Times New Roman" panose="02020603050405020304" pitchFamily="18" charset="0"/>
                <a:cs typeface="Times New Roman" panose="02020603050405020304" pitchFamily="18" charset="0"/>
              </a:rPr>
              <a:t> avec </a:t>
            </a:r>
            <a:r>
              <a:rPr lang="fr-FR" sz="2000" dirty="0">
                <a:solidFill>
                  <a:srgbClr val="000000"/>
                </a:solidFill>
                <a:latin typeface="Times-Roman"/>
                <a:ea typeface="Calibri" panose="020F0502020204030204" pitchFamily="34" charset="0"/>
                <a:cs typeface="Arial" panose="020B0604020202020204" pitchFamily="34" charset="0"/>
              </a:rPr>
              <a:t>des billes de verre d'un diamètre de 0,2 à 1 mm</a:t>
            </a:r>
            <a:endParaRPr lang="en-GB" sz="2000" dirty="0"/>
          </a:p>
        </p:txBody>
      </p:sp>
      <p:pic>
        <p:nvPicPr>
          <p:cNvPr id="8" name="Picture 7">
            <a:extLst>
              <a:ext uri="{FF2B5EF4-FFF2-40B4-BE49-F238E27FC236}">
                <a16:creationId xmlns:a16="http://schemas.microsoft.com/office/drawing/2014/main" id="{FA0E4EA9-69E1-42CF-8B57-FB5E3FCE3C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56985" y="1454478"/>
            <a:ext cx="5784489" cy="4652896"/>
          </a:xfrm>
          <a:prstGeom prst="rect">
            <a:avLst/>
          </a:prstGeom>
          <a:noFill/>
          <a:ln>
            <a:noFill/>
          </a:ln>
        </p:spPr>
      </p:pic>
      <p:sp>
        <p:nvSpPr>
          <p:cNvPr id="11" name="Rectangle: Rounded Corners 10">
            <a:extLst>
              <a:ext uri="{FF2B5EF4-FFF2-40B4-BE49-F238E27FC236}">
                <a16:creationId xmlns:a16="http://schemas.microsoft.com/office/drawing/2014/main" id="{CA11946D-CEB8-474B-A3C5-04DC94875CED}"/>
              </a:ext>
            </a:extLst>
          </p:cNvPr>
          <p:cNvSpPr/>
          <p:nvPr/>
        </p:nvSpPr>
        <p:spPr>
          <a:xfrm>
            <a:off x="168831" y="2826790"/>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l’action abrasive produite par le tourbillonnement des billes de verre fait réduire les cellules en charpie</a:t>
            </a:r>
          </a:p>
        </p:txBody>
      </p:sp>
      <p:sp>
        <p:nvSpPr>
          <p:cNvPr id="14" name="Rectangle: Rounded Corners 13">
            <a:extLst>
              <a:ext uri="{FF2B5EF4-FFF2-40B4-BE49-F238E27FC236}">
                <a16:creationId xmlns:a16="http://schemas.microsoft.com/office/drawing/2014/main" id="{7D65BA47-CE9E-48C0-9321-FE814F5B6391}"/>
              </a:ext>
            </a:extLst>
          </p:cNvPr>
          <p:cNvSpPr/>
          <p:nvPr/>
        </p:nvSpPr>
        <p:spPr>
          <a:xfrm>
            <a:off x="168831" y="3849517"/>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Les billes coulent au fond dès que l'agitation s’arrête et les billes sont Séparées du lysat </a:t>
            </a:r>
          </a:p>
        </p:txBody>
      </p:sp>
      <p:sp>
        <p:nvSpPr>
          <p:cNvPr id="15" name="Rectangle: Rounded Corners 14">
            <a:extLst>
              <a:ext uri="{FF2B5EF4-FFF2-40B4-BE49-F238E27FC236}">
                <a16:creationId xmlns:a16="http://schemas.microsoft.com/office/drawing/2014/main" id="{D4024EF0-787F-49FC-8499-0D506B3B447C}"/>
              </a:ext>
            </a:extLst>
          </p:cNvPr>
          <p:cNvSpPr/>
          <p:nvPr/>
        </p:nvSpPr>
        <p:spPr>
          <a:xfrm>
            <a:off x="150526" y="4872244"/>
            <a:ext cx="5784489" cy="89246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b="1"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Dans les conditions optimales on peut libérer jusqu’à 90% des protéines</a:t>
            </a:r>
          </a:p>
        </p:txBody>
      </p:sp>
    </p:spTree>
    <p:extLst>
      <p:ext uri="{BB962C8B-B14F-4D97-AF65-F5344CB8AC3E}">
        <p14:creationId xmlns:p14="http://schemas.microsoft.com/office/powerpoint/2010/main" val="35802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511195E-DEBD-4292-A1A3-92D8A4196576}"/>
              </a:ext>
            </a:extLst>
          </p:cNvPr>
          <p:cNvSpPr/>
          <p:nvPr/>
        </p:nvSpPr>
        <p:spPr>
          <a:xfrm>
            <a:off x="126574" y="1301353"/>
            <a:ext cx="317126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Méthodes</a:t>
            </a:r>
            <a:r>
              <a:rPr lang="en-GB" sz="2000" b="1" dirty="0">
                <a:latin typeface="Times New Roman" panose="02020603050405020304" pitchFamily="18" charset="0"/>
                <a:cs typeface="Times New Roman" panose="02020603050405020304" pitchFamily="18" charset="0"/>
              </a:rPr>
              <a:t> non </a:t>
            </a:r>
            <a:r>
              <a:rPr lang="en-GB" sz="2000" b="1" dirty="0" err="1">
                <a:latin typeface="Times New Roman" panose="02020603050405020304" pitchFamily="18" charset="0"/>
                <a:cs typeface="Times New Roman" panose="02020603050405020304" pitchFamily="18" charset="0"/>
              </a:rPr>
              <a:t>mécaniques</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B7B9306-CD0D-47B8-B88C-7A2AB5A5E4F2}"/>
              </a:ext>
            </a:extLst>
          </p:cNvPr>
          <p:cNvSpPr/>
          <p:nvPr/>
        </p:nvSpPr>
        <p:spPr>
          <a:xfrm>
            <a:off x="126575" y="1948239"/>
            <a:ext cx="5707620"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cellules peuvent être rupturées par une </a:t>
            </a:r>
            <a:r>
              <a:rPr lang="fr-FR" sz="2000" b="1" dirty="0">
                <a:latin typeface="Times New Roman" panose="02020603050405020304" pitchFamily="18" charset="0"/>
                <a:cs typeface="Times New Roman" panose="02020603050405020304" pitchFamily="18" charset="0"/>
              </a:rPr>
              <a:t>lyse chimique (Choc osmotique)</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thermique</a:t>
            </a:r>
            <a:r>
              <a:rPr lang="fr-FR" sz="2000" dirty="0">
                <a:latin typeface="Times New Roman" panose="02020603050405020304" pitchFamily="18" charset="0"/>
                <a:cs typeface="Times New Roman" panose="02020603050405020304" pitchFamily="18" charset="0"/>
              </a:rPr>
              <a:t> ou </a:t>
            </a:r>
            <a:r>
              <a:rPr lang="fr-FR" sz="2000" b="1" dirty="0">
                <a:latin typeface="Times New Roman" panose="02020603050405020304" pitchFamily="18" charset="0"/>
                <a:cs typeface="Times New Roman" panose="02020603050405020304" pitchFamily="18" charset="0"/>
              </a:rPr>
              <a:t>enzymatique</a:t>
            </a:r>
          </a:p>
        </p:txBody>
      </p:sp>
      <p:sp>
        <p:nvSpPr>
          <p:cNvPr id="5" name="Rectangle: Rounded Corners 4">
            <a:extLst>
              <a:ext uri="{FF2B5EF4-FFF2-40B4-BE49-F238E27FC236}">
                <a16:creationId xmlns:a16="http://schemas.microsoft.com/office/drawing/2014/main" id="{A0545E9A-8DDE-4ED0-A7DF-6744FD847A8C}"/>
              </a:ext>
            </a:extLst>
          </p:cNvPr>
          <p:cNvSpPr/>
          <p:nvPr/>
        </p:nvSpPr>
        <p:spPr>
          <a:xfrm>
            <a:off x="126575" y="3005604"/>
            <a:ext cx="5707620" cy="14471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 séchage des micro-organismes (</a:t>
            </a:r>
            <a:r>
              <a:rPr lang="fr-FR" sz="2000" b="1" dirty="0">
                <a:latin typeface="Times New Roman" panose="02020603050405020304" pitchFamily="18" charset="0"/>
                <a:cs typeface="Times New Roman" panose="02020603050405020304" pitchFamily="18" charset="0"/>
              </a:rPr>
              <a:t>lyophilisation</a:t>
            </a:r>
            <a:r>
              <a:rPr lang="fr-FR" sz="2000" dirty="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rPr>
              <a:t>procédures standard dans lesquelles la structure de la paroi cellulaire est modifiée pour permettre l'extraction ultérieure du contenu cellulaire.</a:t>
            </a:r>
            <a:endParaRPr lang="fr-FR" sz="20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75F6BE6-BC8A-4E85-AB2D-2B1C8E3815DC}"/>
              </a:ext>
            </a:extLst>
          </p:cNvPr>
          <p:cNvSpPr/>
          <p:nvPr/>
        </p:nvSpPr>
        <p:spPr>
          <a:xfrm>
            <a:off x="126575" y="4556277"/>
            <a:ext cx="5707620" cy="73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Les ultrasons </a:t>
            </a:r>
            <a:r>
              <a:rPr lang="fr-FR" sz="2000" dirty="0">
                <a:latin typeface="Times New Roman" panose="02020603050405020304" pitchFamily="18" charset="0"/>
                <a:cs typeface="Times New Roman" panose="02020603050405020304" pitchFamily="18" charset="0"/>
              </a:rPr>
              <a:t>les cellules sont rupturées par cavitation</a:t>
            </a:r>
            <a:endParaRPr lang="fr-FR" sz="20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00145962-4B5F-476E-B5E8-9C64DF0CBBD3}"/>
              </a:ext>
            </a:extLst>
          </p:cNvPr>
          <p:cNvGrpSpPr/>
          <p:nvPr/>
        </p:nvGrpSpPr>
        <p:grpSpPr>
          <a:xfrm>
            <a:off x="590398" y="5431090"/>
            <a:ext cx="5243797" cy="884505"/>
            <a:chOff x="306448" y="5116616"/>
            <a:chExt cx="5767409" cy="884505"/>
          </a:xfrm>
        </p:grpSpPr>
        <p:sp>
          <p:nvSpPr>
            <p:cNvPr id="9" name="Rectangle: Rounded Corners 8">
              <a:extLst>
                <a:ext uri="{FF2B5EF4-FFF2-40B4-BE49-F238E27FC236}">
                  <a16:creationId xmlns:a16="http://schemas.microsoft.com/office/drawing/2014/main" id="{72E91DB8-9657-41A8-BF4B-D84ADD756546}"/>
                </a:ext>
              </a:extLst>
            </p:cNvPr>
            <p:cNvSpPr/>
            <p:nvPr/>
          </p:nvSpPr>
          <p:spPr>
            <a:xfrm>
              <a:off x="1069598" y="5116616"/>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dirty="0">
                  <a:latin typeface="Times New Roman" panose="02020603050405020304" pitchFamily="18" charset="0"/>
                  <a:cs typeface="Times New Roman" panose="02020603050405020304" pitchFamily="18" charset="0"/>
                </a:rPr>
                <a:t>Génération de la chaleur</a:t>
              </a:r>
            </a:p>
            <a:p>
              <a:pPr marL="285750" indent="-285750">
                <a:buFontTx/>
                <a:buChar char="-"/>
              </a:pPr>
              <a:r>
                <a:rPr lang="fr-FR" dirty="0">
                  <a:latin typeface="Times New Roman" panose="02020603050405020304" pitchFamily="18" charset="0"/>
                  <a:cs typeface="Times New Roman" panose="02020603050405020304" pitchFamily="18" charset="0"/>
                </a:rPr>
                <a:t>Risque de génération des radicaux libre</a:t>
              </a:r>
              <a:endParaRPr lang="en-GB" dirty="0"/>
            </a:p>
          </p:txBody>
        </p:sp>
        <p:pic>
          <p:nvPicPr>
            <p:cNvPr id="10" name="Picture 9">
              <a:extLst>
                <a:ext uri="{FF2B5EF4-FFF2-40B4-BE49-F238E27FC236}">
                  <a16:creationId xmlns:a16="http://schemas.microsoft.com/office/drawing/2014/main" id="{D4ABC26B-E3D2-4DB8-92D9-AB0AB1C654E3}"/>
                </a:ext>
              </a:extLst>
            </p:cNvPr>
            <p:cNvPicPr>
              <a:picLocks noChangeAspect="1"/>
            </p:cNvPicPr>
            <p:nvPr/>
          </p:nvPicPr>
          <p:blipFill>
            <a:blip r:embed="rId2"/>
            <a:stretch>
              <a:fillRect/>
            </a:stretch>
          </p:blipFill>
          <p:spPr>
            <a:xfrm>
              <a:off x="306448" y="5116616"/>
              <a:ext cx="763150" cy="765343"/>
            </a:xfrm>
            <a:prstGeom prst="rect">
              <a:avLst/>
            </a:prstGeom>
          </p:spPr>
        </p:pic>
      </p:grpSp>
      <p:sp>
        <p:nvSpPr>
          <p:cNvPr id="11" name="Rectangle: Rounded Corners 10">
            <a:extLst>
              <a:ext uri="{FF2B5EF4-FFF2-40B4-BE49-F238E27FC236}">
                <a16:creationId xmlns:a16="http://schemas.microsoft.com/office/drawing/2014/main" id="{BC21A2DA-9CC1-4480-84D0-EF16048E4AB2}"/>
              </a:ext>
            </a:extLst>
          </p:cNvPr>
          <p:cNvSpPr/>
          <p:nvPr/>
        </p:nvSpPr>
        <p:spPr>
          <a:xfrm>
            <a:off x="6206085" y="2054087"/>
            <a:ext cx="5707620" cy="768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Utilisation des solvant organiques ou détergents (Tween 80, Triton X, </a:t>
            </a:r>
            <a:r>
              <a:rPr lang="fr-FR" sz="1800" dirty="0" err="1">
                <a:solidFill>
                  <a:srgbClr val="000000"/>
                </a:solidFill>
                <a:effectLst/>
                <a:latin typeface="Times-Roman"/>
                <a:ea typeface="Calibri" panose="020F0502020204030204" pitchFamily="34" charset="0"/>
                <a:cs typeface="Arial" panose="020B0604020202020204" pitchFamily="34" charset="0"/>
              </a:rPr>
              <a:t>déoxycholate</a:t>
            </a:r>
            <a:r>
              <a:rPr lang="fr-FR" sz="2000" dirty="0">
                <a:latin typeface="Times New Roman" panose="02020603050405020304" pitchFamily="18" charset="0"/>
                <a:cs typeface="Times New Roman" panose="02020603050405020304" pitchFamily="18" charset="0"/>
              </a:rPr>
              <a:t>)</a:t>
            </a:r>
            <a:endParaRPr lang="fr-FR" sz="2000"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DE930FB2-C61D-4524-A688-0A4156D22B64}"/>
              </a:ext>
            </a:extLst>
          </p:cNvPr>
          <p:cNvGrpSpPr/>
          <p:nvPr/>
        </p:nvGrpSpPr>
        <p:grpSpPr>
          <a:xfrm>
            <a:off x="6143063" y="3041417"/>
            <a:ext cx="5726415" cy="884505"/>
            <a:chOff x="306448" y="5116616"/>
            <a:chExt cx="5767409" cy="884505"/>
          </a:xfrm>
        </p:grpSpPr>
        <p:sp>
          <p:nvSpPr>
            <p:cNvPr id="13" name="Rectangle: Rounded Corners 12">
              <a:extLst>
                <a:ext uri="{FF2B5EF4-FFF2-40B4-BE49-F238E27FC236}">
                  <a16:creationId xmlns:a16="http://schemas.microsoft.com/office/drawing/2014/main" id="{7CEF6F9A-0788-49A6-9DF7-B93A0D51530A}"/>
                </a:ext>
              </a:extLst>
            </p:cNvPr>
            <p:cNvSpPr/>
            <p:nvPr/>
          </p:nvSpPr>
          <p:spPr>
            <a:xfrm>
              <a:off x="1069598" y="5116616"/>
              <a:ext cx="5004259" cy="884505"/>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fr-FR" dirty="0">
                  <a:latin typeface="Times New Roman" panose="02020603050405020304" pitchFamily="18" charset="0"/>
                  <a:cs typeface="Times New Roman" panose="02020603050405020304" pitchFamily="18" charset="0"/>
                </a:rPr>
                <a:t>Risque de libérer les </a:t>
              </a:r>
              <a:r>
                <a:rPr lang="fr-FR" sz="1800" dirty="0">
                  <a:solidFill>
                    <a:srgbClr val="000000"/>
                  </a:solidFill>
                  <a:effectLst/>
                  <a:latin typeface="Times-Roman"/>
                  <a:ea typeface="Calibri" panose="020F0502020204030204" pitchFamily="34" charset="0"/>
                  <a:cs typeface="Arial" panose="020B0604020202020204" pitchFamily="34" charset="0"/>
                </a:rPr>
                <a:t>enzymes hydrolytiques (protéases, nucléases, </a:t>
              </a:r>
              <a:r>
                <a:rPr lang="fr-FR" sz="1800" dirty="0" err="1">
                  <a:solidFill>
                    <a:srgbClr val="000000"/>
                  </a:solidFill>
                  <a:effectLst/>
                  <a:latin typeface="Times-Roman"/>
                  <a:ea typeface="Calibri" panose="020F0502020204030204" pitchFamily="34" charset="0"/>
                  <a:cs typeface="Arial" panose="020B0604020202020204" pitchFamily="34" charset="0"/>
                </a:rPr>
                <a:t>etc</a:t>
              </a:r>
              <a:r>
                <a:rPr lang="fr-FR" sz="1800" dirty="0">
                  <a:solidFill>
                    <a:srgbClr val="000000"/>
                  </a:solidFill>
                  <a:effectLst/>
                  <a:latin typeface="Times-Roman"/>
                  <a:ea typeface="Calibri" panose="020F0502020204030204" pitchFamily="34" charset="0"/>
                  <a:cs typeface="Arial" panose="020B0604020202020204" pitchFamily="34" charset="0"/>
                </a:rPr>
                <a:t>)</a:t>
              </a:r>
              <a:endParaRPr lang="fr-FR"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4742459-1BCC-4EE4-9E7A-F00C0852A1A0}"/>
                </a:ext>
              </a:extLst>
            </p:cNvPr>
            <p:cNvPicPr>
              <a:picLocks noChangeAspect="1"/>
            </p:cNvPicPr>
            <p:nvPr/>
          </p:nvPicPr>
          <p:blipFill>
            <a:blip r:embed="rId2"/>
            <a:stretch>
              <a:fillRect/>
            </a:stretch>
          </p:blipFill>
          <p:spPr>
            <a:xfrm>
              <a:off x="306448" y="5116616"/>
              <a:ext cx="763150" cy="765343"/>
            </a:xfrm>
            <a:prstGeom prst="rect">
              <a:avLst/>
            </a:prstGeom>
          </p:spPr>
        </p:pic>
      </p:grpSp>
      <p:grpSp>
        <p:nvGrpSpPr>
          <p:cNvPr id="4" name="Group 3">
            <a:extLst>
              <a:ext uri="{FF2B5EF4-FFF2-40B4-BE49-F238E27FC236}">
                <a16:creationId xmlns:a16="http://schemas.microsoft.com/office/drawing/2014/main" id="{3A3B8C28-DD0F-4791-8523-F70D24D861B8}"/>
              </a:ext>
            </a:extLst>
          </p:cNvPr>
          <p:cNvGrpSpPr/>
          <p:nvPr/>
        </p:nvGrpSpPr>
        <p:grpSpPr>
          <a:xfrm>
            <a:off x="6096000" y="4138839"/>
            <a:ext cx="5773478" cy="754330"/>
            <a:chOff x="6096000" y="4138839"/>
            <a:chExt cx="5773478" cy="754330"/>
          </a:xfrm>
        </p:grpSpPr>
        <p:sp>
          <p:nvSpPr>
            <p:cNvPr id="16" name="TextBox 15">
              <a:extLst>
                <a:ext uri="{FF2B5EF4-FFF2-40B4-BE49-F238E27FC236}">
                  <a16:creationId xmlns:a16="http://schemas.microsoft.com/office/drawing/2014/main" id="{5B15609C-4251-4BAC-A914-452C7AEF8301}"/>
                </a:ext>
              </a:extLst>
            </p:cNvPr>
            <p:cNvSpPr txBox="1"/>
            <p:nvPr/>
          </p:nvSpPr>
          <p:spPr>
            <a:xfrm>
              <a:off x="6848968" y="4138839"/>
              <a:ext cx="5020510" cy="749141"/>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a:t>
              </a:r>
              <a:r>
                <a:rPr lang="fr-FR" dirty="0">
                  <a:solidFill>
                    <a:srgbClr val="000000"/>
                  </a:solidFill>
                  <a:latin typeface="Times-Roman"/>
                  <a:ea typeface="Calibri" panose="020F0502020204030204" pitchFamily="34" charset="0"/>
                  <a:cs typeface="Arial" panose="020B0604020202020204" pitchFamily="34" charset="0"/>
                </a:rPr>
                <a:t>Ajouter </a:t>
              </a:r>
              <a:r>
                <a:rPr lang="fr-FR" sz="1800" dirty="0">
                  <a:solidFill>
                    <a:srgbClr val="000000"/>
                  </a:solidFill>
                  <a:effectLst/>
                  <a:latin typeface="Times-Roman"/>
                  <a:ea typeface="Calibri" panose="020F0502020204030204" pitchFamily="34" charset="0"/>
                  <a:cs typeface="Arial" panose="020B0604020202020204" pitchFamily="34" charset="0"/>
                </a:rPr>
                <a:t>("cocktails") à large spectre d'action</a:t>
              </a:r>
              <a:r>
                <a:rPr lang="fr-FR" dirty="0">
                  <a:solidFill>
                    <a:srgbClr val="000000"/>
                  </a:solidFill>
                  <a:latin typeface="Times-Roman"/>
                  <a:ea typeface="Calibri" panose="020F0502020204030204" pitchFamily="34" charset="0"/>
                  <a:cs typeface="Arial" panose="020B0604020202020204" pitchFamily="34" charset="0"/>
                </a:rPr>
                <a:t> d’inhibiteurs de protéases</a:t>
              </a:r>
              <a:endParaRPr lang="en-GB" dirty="0"/>
            </a:p>
          </p:txBody>
        </p:sp>
        <p:pic>
          <p:nvPicPr>
            <p:cNvPr id="1026" name="Picture 2">
              <a:extLst>
                <a:ext uri="{FF2B5EF4-FFF2-40B4-BE49-F238E27FC236}">
                  <a16:creationId xmlns:a16="http://schemas.microsoft.com/office/drawing/2014/main" id="{E60FF1B6-3E7F-415B-B489-C7CBB4FE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40201"/>
              <a:ext cx="752968" cy="7529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56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7"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0FE2933-529E-4150-982C-AE0707CFBDBA}"/>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6CF28AF-E7F9-48C3-A37C-89FF649AE9EA}"/>
              </a:ext>
            </a:extLst>
          </p:cNvPr>
          <p:cNvSpPr/>
          <p:nvPr/>
        </p:nvSpPr>
        <p:spPr>
          <a:xfrm>
            <a:off x="3257061" y="1996330"/>
            <a:ext cx="5677877"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Après la rupture cellulaire, il faut séparer les enzymes extra/intracellulaires des cellules ou des fragments cellulaires</a:t>
            </a:r>
            <a:endParaRPr lang="fr-FR" sz="2000" b="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86A7D3C-99D8-4EFC-A833-98A0F634914F}"/>
              </a:ext>
            </a:extLst>
          </p:cNvPr>
          <p:cNvSpPr/>
          <p:nvPr/>
        </p:nvSpPr>
        <p:spPr>
          <a:xfrm>
            <a:off x="3257061" y="3003156"/>
            <a:ext cx="5707620" cy="14471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Difficultés:</a:t>
            </a:r>
          </a:p>
          <a:p>
            <a:pPr marL="342900" indent="-342900">
              <a:buFontTx/>
              <a:buChar char="-"/>
            </a:pPr>
            <a:r>
              <a:rPr lang="fr-FR" sz="2000" dirty="0">
                <a:latin typeface="Times New Roman" panose="02020603050405020304" pitchFamily="18" charset="0"/>
                <a:cs typeface="Times New Roman" panose="02020603050405020304" pitchFamily="18" charset="0"/>
              </a:rPr>
              <a:t>la petite taille des cellules bactériennes</a:t>
            </a:r>
          </a:p>
          <a:p>
            <a:pPr marL="342900" indent="-342900">
              <a:buFontTx/>
              <a:buChar char="-"/>
            </a:pPr>
            <a:r>
              <a:rPr lang="fr-FR" sz="2000" dirty="0">
                <a:solidFill>
                  <a:srgbClr val="000000"/>
                </a:solidFill>
                <a:effectLst/>
                <a:latin typeface="Times-Roman"/>
                <a:ea typeface="Calibri" panose="020F0502020204030204" pitchFamily="34" charset="0"/>
                <a:cs typeface="Arial" panose="020B0604020202020204" pitchFamily="34" charset="0"/>
              </a:rPr>
              <a:t>Pas de différence entre la densité des cellules et celle du milieu de fermentation</a:t>
            </a:r>
            <a:r>
              <a:rPr lang="fr-FR" sz="2000" dirty="0">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D3C91736-1C9C-4243-AF7E-6E99A3549F37}"/>
              </a:ext>
            </a:extLst>
          </p:cNvPr>
          <p:cNvSpPr/>
          <p:nvPr/>
        </p:nvSpPr>
        <p:spPr>
          <a:xfrm>
            <a:off x="3257061" y="4543046"/>
            <a:ext cx="5707620" cy="731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grandes cellules (levures) sont séparées par </a:t>
            </a:r>
            <a:r>
              <a:rPr lang="fr-FR" sz="2000" b="1" dirty="0">
                <a:latin typeface="Times New Roman" panose="02020603050405020304" pitchFamily="18" charset="0"/>
                <a:cs typeface="Times New Roman" panose="02020603050405020304" pitchFamily="18" charset="0"/>
              </a:rPr>
              <a:t>décantation</a:t>
            </a:r>
          </a:p>
        </p:txBody>
      </p:sp>
    </p:spTree>
    <p:extLst>
      <p:ext uri="{BB962C8B-B14F-4D97-AF65-F5344CB8AC3E}">
        <p14:creationId xmlns:p14="http://schemas.microsoft.com/office/powerpoint/2010/main" val="7831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CC2F893-8ADD-406C-9912-6A46A861472B}"/>
              </a:ext>
            </a:extLst>
          </p:cNvPr>
          <p:cNvSpPr/>
          <p:nvPr/>
        </p:nvSpPr>
        <p:spPr>
          <a:xfrm>
            <a:off x="126574" y="1301353"/>
            <a:ext cx="147693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Filtration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62268DD-3B16-4F12-8A74-EF7E85454BC2}"/>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765804-AC0F-4B58-BCD1-BDC5D15EC732}"/>
              </a:ext>
            </a:extLst>
          </p:cNvPr>
          <p:cNvSpPr/>
          <p:nvPr/>
        </p:nvSpPr>
        <p:spPr>
          <a:xfrm>
            <a:off x="126575" y="1948239"/>
            <a:ext cx="4928449"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Pression, viscosité, résistance du filtre et milieu de filtration</a:t>
            </a:r>
            <a:endParaRPr lang="fr-FR" sz="20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D24103B-BA66-4123-815B-657561EBACC4}"/>
              </a:ext>
            </a:extLst>
          </p:cNvPr>
          <p:cNvSpPr/>
          <p:nvPr/>
        </p:nvSpPr>
        <p:spPr>
          <a:xfrm>
            <a:off x="126573" y="3005604"/>
            <a:ext cx="2113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Filtre</a:t>
            </a:r>
            <a:r>
              <a:rPr lang="en-GB" sz="2000" b="1" dirty="0">
                <a:latin typeface="Times New Roman" panose="02020603050405020304" pitchFamily="18" charset="0"/>
                <a:cs typeface="Times New Roman" panose="02020603050405020304" pitchFamily="18" charset="0"/>
              </a:rPr>
              <a:t> à pression</a:t>
            </a:r>
            <a:endParaRPr lang="en-GB" sz="2000" dirty="0">
              <a:latin typeface="Times New Roman" panose="02020603050405020304" pitchFamily="18" charset="0"/>
              <a:cs typeface="Times New Roman" panose="02020603050405020304" pitchFamily="18" charset="0"/>
            </a:endParaRPr>
          </a:p>
        </p:txBody>
      </p:sp>
      <p:pic>
        <p:nvPicPr>
          <p:cNvPr id="9" name="press filter 2">
            <a:hlinkClick r:id="" action="ppaction://media"/>
            <a:extLst>
              <a:ext uri="{FF2B5EF4-FFF2-40B4-BE49-F238E27FC236}">
                <a16:creationId xmlns:a16="http://schemas.microsoft.com/office/drawing/2014/main" id="{E44229A0-164A-42C6-A2E2-C26FD91F55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7825" y="2051451"/>
            <a:ext cx="6957602" cy="3661896"/>
          </a:xfrm>
          <a:prstGeom prst="rect">
            <a:avLst/>
          </a:prstGeom>
        </p:spPr>
      </p:pic>
      <p:sp>
        <p:nvSpPr>
          <p:cNvPr id="8" name="Rectangle: Rounded Corners 7">
            <a:extLst>
              <a:ext uri="{FF2B5EF4-FFF2-40B4-BE49-F238E27FC236}">
                <a16:creationId xmlns:a16="http://schemas.microsoft.com/office/drawing/2014/main" id="{8B6519C9-BA17-40DF-80AF-27386E60C1CB}"/>
              </a:ext>
            </a:extLst>
          </p:cNvPr>
          <p:cNvSpPr/>
          <p:nvPr/>
        </p:nvSpPr>
        <p:spPr>
          <a:xfrm>
            <a:off x="39756" y="3673884"/>
            <a:ext cx="5015268"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Utilisé pour filtrer les petits volumes</a:t>
            </a:r>
          </a:p>
          <a:p>
            <a:pPr marL="342900" indent="-342900">
              <a:buFontTx/>
              <a:buChar char="-"/>
            </a:pPr>
            <a:r>
              <a:rPr lang="fr-FR" sz="2000" dirty="0">
                <a:latin typeface="Times New Roman" panose="02020603050405020304" pitchFamily="18" charset="0"/>
                <a:cs typeface="Times New Roman" panose="02020603050405020304" pitchFamily="18" charset="0"/>
              </a:rPr>
              <a:t>Elimine les précipités formés lors de la purification</a:t>
            </a:r>
          </a:p>
        </p:txBody>
      </p:sp>
      <p:sp>
        <p:nvSpPr>
          <p:cNvPr id="11" name="Rectangle: Rounded Corners 10">
            <a:extLst>
              <a:ext uri="{FF2B5EF4-FFF2-40B4-BE49-F238E27FC236}">
                <a16:creationId xmlns:a16="http://schemas.microsoft.com/office/drawing/2014/main" id="{15C44264-6B30-4CF3-B154-DDCF437894B7}"/>
              </a:ext>
            </a:extLst>
          </p:cNvPr>
          <p:cNvSpPr/>
          <p:nvPr/>
        </p:nvSpPr>
        <p:spPr>
          <a:xfrm>
            <a:off x="39756" y="4836061"/>
            <a:ext cx="5015268" cy="9538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Parfaitement adapté à la filtration fine de solutions enzymatiques.</a:t>
            </a:r>
          </a:p>
        </p:txBody>
      </p:sp>
    </p:spTree>
    <p:extLst>
      <p:ext uri="{BB962C8B-B14F-4D97-AF65-F5344CB8AC3E}">
        <p14:creationId xmlns:p14="http://schemas.microsoft.com/office/powerpoint/2010/main" val="32854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22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9"/>
                </p:tgtEl>
              </p:cMediaNode>
            </p:video>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animBg="1"/>
      <p:bldP spid="5" grpId="0" animBg="1"/>
      <p:bldP spid="6" grpId="0" animBg="1"/>
      <p:bldP spid="8"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press filter">
            <a:hlinkClick r:id="" action="ppaction://media"/>
            <a:extLst>
              <a:ext uri="{FF2B5EF4-FFF2-40B4-BE49-F238E27FC236}">
                <a16:creationId xmlns:a16="http://schemas.microsoft.com/office/drawing/2014/main" id="{28DC6DE8-AAD9-4910-84D5-81998FFB07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287" y="861391"/>
            <a:ext cx="11704292" cy="5350566"/>
          </a:xfrm>
          <a:prstGeom prst="rect">
            <a:avLst/>
          </a:prstGeom>
        </p:spPr>
      </p:pic>
    </p:spTree>
    <p:extLst>
      <p:ext uri="{BB962C8B-B14F-4D97-AF65-F5344CB8AC3E}">
        <p14:creationId xmlns:p14="http://schemas.microsoft.com/office/powerpoint/2010/main" val="354250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filtre tambour">
            <a:hlinkClick r:id="" action="ppaction://media"/>
            <a:extLst>
              <a:ext uri="{FF2B5EF4-FFF2-40B4-BE49-F238E27FC236}">
                <a16:creationId xmlns:a16="http://schemas.microsoft.com/office/drawing/2014/main" id="{96B363CA-F6DE-4FD2-BC3E-5461C93351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7861" y="1868557"/>
            <a:ext cx="6696730" cy="4117424"/>
          </a:xfrm>
          <a:prstGeom prst="rect">
            <a:avLst/>
          </a:prstGeom>
        </p:spPr>
      </p:pic>
      <p:sp>
        <p:nvSpPr>
          <p:cNvPr id="4" name="Rectangle: Rounded Corners 3">
            <a:extLst>
              <a:ext uri="{FF2B5EF4-FFF2-40B4-BE49-F238E27FC236}">
                <a16:creationId xmlns:a16="http://schemas.microsoft.com/office/drawing/2014/main" id="{422E1D7A-B96B-4B37-9A2F-7292A0977BBD}"/>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50019C4-A21B-4EAF-8406-7BD1E6C0CCAD}"/>
              </a:ext>
            </a:extLst>
          </p:cNvPr>
          <p:cNvSpPr/>
          <p:nvPr/>
        </p:nvSpPr>
        <p:spPr>
          <a:xfrm>
            <a:off x="139825" y="1325218"/>
            <a:ext cx="2113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Filtre</a:t>
            </a:r>
            <a:r>
              <a:rPr lang="en-GB" sz="2000" b="1" dirty="0">
                <a:latin typeface="Times New Roman" panose="02020603050405020304" pitchFamily="18" charset="0"/>
                <a:cs typeface="Times New Roman" panose="02020603050405020304" pitchFamily="18" charset="0"/>
              </a:rPr>
              <a:t> à vide</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CB8FD6B-4E58-408C-95BF-6272FFCD1286}"/>
              </a:ext>
            </a:extLst>
          </p:cNvPr>
          <p:cNvSpPr/>
          <p:nvPr/>
        </p:nvSpPr>
        <p:spPr>
          <a:xfrm>
            <a:off x="139825" y="2000096"/>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Adapté aux matériaux biologiques</a:t>
            </a:r>
          </a:p>
        </p:txBody>
      </p:sp>
      <p:sp>
        <p:nvSpPr>
          <p:cNvPr id="9" name="Rectangle: Rounded Corners 8">
            <a:extLst>
              <a:ext uri="{FF2B5EF4-FFF2-40B4-BE49-F238E27FC236}">
                <a16:creationId xmlns:a16="http://schemas.microsoft.com/office/drawing/2014/main" id="{97247378-2B2D-4A76-9B78-1F8E16D7B640}"/>
              </a:ext>
            </a:extLst>
          </p:cNvPr>
          <p:cNvSpPr/>
          <p:nvPr/>
        </p:nvSpPr>
        <p:spPr>
          <a:xfrm>
            <a:off x="139825" y="2980721"/>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utilisé dans la filtration continue de grands volumes</a:t>
            </a:r>
            <a:endParaRPr lang="en-GB" sz="2000" dirty="0"/>
          </a:p>
        </p:txBody>
      </p:sp>
      <p:sp>
        <p:nvSpPr>
          <p:cNvPr id="10" name="Rectangle: Rounded Corners 9">
            <a:extLst>
              <a:ext uri="{FF2B5EF4-FFF2-40B4-BE49-F238E27FC236}">
                <a16:creationId xmlns:a16="http://schemas.microsoft.com/office/drawing/2014/main" id="{79AE3A50-4DF1-45E0-AADD-225659872A9B}"/>
              </a:ext>
            </a:extLst>
          </p:cNvPr>
          <p:cNvSpPr/>
          <p:nvPr/>
        </p:nvSpPr>
        <p:spPr>
          <a:xfrm>
            <a:off x="139825" y="3927269"/>
            <a:ext cx="5015268" cy="11218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La suspension est mélangé avec un adjuvant de filtration : </a:t>
            </a:r>
            <a:r>
              <a:rPr lang="fr-FR" sz="1800" dirty="0">
                <a:solidFill>
                  <a:srgbClr val="000000"/>
                </a:solidFill>
                <a:effectLst/>
                <a:latin typeface="Times-Roman"/>
                <a:ea typeface="Calibri" panose="020F0502020204030204" pitchFamily="34" charset="0"/>
                <a:cs typeface="Arial" panose="020B0604020202020204" pitchFamily="34" charset="0"/>
              </a:rPr>
              <a:t>kieselguhr (une roche sédimentaire siliceuse)</a:t>
            </a:r>
            <a:endParaRPr lang="en-GB" sz="2000" dirty="0"/>
          </a:p>
        </p:txBody>
      </p:sp>
      <p:sp>
        <p:nvSpPr>
          <p:cNvPr id="11" name="Rectangle: Rounded Corners 10">
            <a:extLst>
              <a:ext uri="{FF2B5EF4-FFF2-40B4-BE49-F238E27FC236}">
                <a16:creationId xmlns:a16="http://schemas.microsoft.com/office/drawing/2014/main" id="{8311D214-9FEC-41A2-97D3-9AF6DE982B83}"/>
              </a:ext>
            </a:extLst>
          </p:cNvPr>
          <p:cNvSpPr/>
          <p:nvPr/>
        </p:nvSpPr>
        <p:spPr>
          <a:xfrm>
            <a:off x="139825" y="5409351"/>
            <a:ext cx="501526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000000"/>
                </a:solidFill>
                <a:effectLst/>
                <a:latin typeface="Times-Roman"/>
                <a:ea typeface="Calibri" panose="020F0502020204030204" pitchFamily="34" charset="0"/>
                <a:cs typeface="Arial" panose="020B0604020202020204" pitchFamily="34" charset="0"/>
              </a:rPr>
              <a:t>- L’adjuvant évite le colmatage du filtre et réduit la pression sur le filtre</a:t>
            </a:r>
            <a:endParaRPr lang="en-GB" sz="2000" dirty="0"/>
          </a:p>
        </p:txBody>
      </p:sp>
    </p:spTree>
    <p:extLst>
      <p:ext uri="{BB962C8B-B14F-4D97-AF65-F5344CB8AC3E}">
        <p14:creationId xmlns:p14="http://schemas.microsoft.com/office/powerpoint/2010/main" val="786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5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animBg="1"/>
      <p:bldP spid="9"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9764AA3-64E8-4179-BDD7-A48ED3377C76}"/>
              </a:ext>
            </a:extLst>
          </p:cNvPr>
          <p:cNvSpPr/>
          <p:nvPr/>
        </p:nvSpPr>
        <p:spPr>
          <a:xfrm>
            <a:off x="3869634" y="78187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7DFDBB3-95C8-44BE-AF5F-6A8768CFC215}"/>
              </a:ext>
            </a:extLst>
          </p:cNvPr>
          <p:cNvSpPr/>
          <p:nvPr/>
        </p:nvSpPr>
        <p:spPr>
          <a:xfrm>
            <a:off x="139825" y="1868557"/>
            <a:ext cx="270939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Filtration à flux </a:t>
            </a:r>
            <a:r>
              <a:rPr lang="en-GB" sz="2000" b="1" dirty="0" err="1">
                <a:latin typeface="Times New Roman" panose="02020603050405020304" pitchFamily="18" charset="0"/>
                <a:cs typeface="Times New Roman" panose="02020603050405020304" pitchFamily="18" charset="0"/>
              </a:rPr>
              <a:t>croisé</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31602D5-CA99-463D-BFA8-F5725FCE0162}"/>
              </a:ext>
            </a:extLst>
          </p:cNvPr>
          <p:cNvSpPr/>
          <p:nvPr/>
        </p:nvSpPr>
        <p:spPr>
          <a:xfrm>
            <a:off x="139825" y="3954417"/>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Cette méthode consomme une quantité d'énergie relativement importante</a:t>
            </a:r>
          </a:p>
        </p:txBody>
      </p:sp>
      <p:sp>
        <p:nvSpPr>
          <p:cNvPr id="9" name="Rectangle: Rounded Corners 8">
            <a:extLst>
              <a:ext uri="{FF2B5EF4-FFF2-40B4-BE49-F238E27FC236}">
                <a16:creationId xmlns:a16="http://schemas.microsoft.com/office/drawing/2014/main" id="{668E79A7-2CCE-4B67-945B-E45258C51807}"/>
              </a:ext>
            </a:extLst>
          </p:cNvPr>
          <p:cNvSpPr/>
          <p:nvPr/>
        </p:nvSpPr>
        <p:spPr>
          <a:xfrm>
            <a:off x="139825" y="4862682"/>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Des taux de perméat de 30–50 L/m2/h peuvent être atteints</a:t>
            </a:r>
          </a:p>
        </p:txBody>
      </p:sp>
      <p:pic>
        <p:nvPicPr>
          <p:cNvPr id="1028" name="Picture 4">
            <a:extLst>
              <a:ext uri="{FF2B5EF4-FFF2-40B4-BE49-F238E27FC236}">
                <a16:creationId xmlns:a16="http://schemas.microsoft.com/office/drawing/2014/main" id="{4ECA7F03-46AC-478D-AA4D-9C2469AB0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189" y="1868557"/>
            <a:ext cx="6782986" cy="49112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396CCAE-283B-4D6D-84FC-0613F6BD0BC0}"/>
              </a:ext>
            </a:extLst>
          </p:cNvPr>
          <p:cNvSpPr/>
          <p:nvPr/>
        </p:nvSpPr>
        <p:spPr>
          <a:xfrm>
            <a:off x="139825" y="3061194"/>
            <a:ext cx="5015268"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Le flux entrant s'écoule parallèlement à la zone du filtre</a:t>
            </a:r>
          </a:p>
        </p:txBody>
      </p:sp>
    </p:spTree>
    <p:extLst>
      <p:ext uri="{BB962C8B-B14F-4D97-AF65-F5344CB8AC3E}">
        <p14:creationId xmlns:p14="http://schemas.microsoft.com/office/powerpoint/2010/main" val="23137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ECCAD42-4FF4-41B2-8F85-0CC4ED0CA8BE}"/>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831DF56-D57D-495F-89C8-865BE578C748}"/>
              </a:ext>
            </a:extLst>
          </p:cNvPr>
          <p:cNvSpPr/>
          <p:nvPr/>
        </p:nvSpPr>
        <p:spPr>
          <a:xfrm>
            <a:off x="139825" y="1325218"/>
            <a:ext cx="270939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a:latin typeface="Times New Roman" panose="02020603050405020304" pitchFamily="18" charset="0"/>
                <a:cs typeface="Times New Roman" panose="02020603050405020304" pitchFamily="18" charset="0"/>
              </a:rPr>
              <a:t>Centrifugation</a:t>
            </a:r>
            <a:endParaRPr lang="en-GB" sz="20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CF31208-17FC-4298-84DF-05876D1950B3}"/>
              </a:ext>
            </a:extLst>
          </p:cNvPr>
          <p:cNvSpPr/>
          <p:nvPr/>
        </p:nvSpPr>
        <p:spPr>
          <a:xfrm>
            <a:off x="139824" y="2001079"/>
            <a:ext cx="723070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000" b="1" dirty="0" err="1">
                <a:latin typeface="Times New Roman" panose="02020603050405020304" pitchFamily="18" charset="0"/>
                <a:cs typeface="Times New Roman" panose="02020603050405020304" pitchFamily="18" charset="0"/>
              </a:rPr>
              <a:t>Décanteurs</a:t>
            </a:r>
            <a:r>
              <a:rPr lang="fr-FR"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centrifugeuses</a:t>
            </a:r>
            <a:r>
              <a:rPr lang="en-GB" sz="2000" b="1" dirty="0">
                <a:latin typeface="Times New Roman" panose="02020603050405020304" pitchFamily="18" charset="0"/>
                <a:cs typeface="Times New Roman" panose="02020603050405020304" pitchFamily="18" charset="0"/>
              </a:rPr>
              <a:t> à </a:t>
            </a:r>
            <a:r>
              <a:rPr lang="en-GB" sz="2000" b="1" dirty="0" err="1">
                <a:latin typeface="Times New Roman" panose="02020603050405020304" pitchFamily="18" charset="0"/>
                <a:cs typeface="Times New Roman" panose="02020603050405020304" pitchFamily="18" charset="0"/>
              </a:rPr>
              <a:t>spirales</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tamiseur</a:t>
            </a:r>
            <a:r>
              <a:rPr lang="en-GB" sz="2000" b="1" dirty="0">
                <a:latin typeface="Times New Roman" panose="02020603050405020304" pitchFamily="18" charset="0"/>
                <a:cs typeface="Times New Roman" panose="02020603050405020304" pitchFamily="18" charset="0"/>
              </a:rPr>
              <a:t> centrifuge</a:t>
            </a:r>
            <a:endParaRPr lang="en-GB" sz="2000" dirty="0">
              <a:latin typeface="Times New Roman" panose="02020603050405020304" pitchFamily="18" charset="0"/>
              <a:cs typeface="Times New Roman" panose="02020603050405020304" pitchFamily="18" charset="0"/>
            </a:endParaRPr>
          </a:p>
        </p:txBody>
      </p:sp>
      <p:pic>
        <p:nvPicPr>
          <p:cNvPr id="6" name="decanter">
            <a:hlinkClick r:id="" action="ppaction://media"/>
            <a:extLst>
              <a:ext uri="{FF2B5EF4-FFF2-40B4-BE49-F238E27FC236}">
                <a16:creationId xmlns:a16="http://schemas.microsoft.com/office/drawing/2014/main" id="{3ADB70F7-234C-44BE-AC5B-D93C33A78F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5875" y="2676940"/>
            <a:ext cx="7230703" cy="3605281"/>
          </a:xfrm>
          <a:prstGeom prst="rect">
            <a:avLst/>
          </a:prstGeom>
        </p:spPr>
      </p:pic>
      <p:sp>
        <p:nvSpPr>
          <p:cNvPr id="7" name="Rectangle: Rounded Corners 6">
            <a:extLst>
              <a:ext uri="{FF2B5EF4-FFF2-40B4-BE49-F238E27FC236}">
                <a16:creationId xmlns:a16="http://schemas.microsoft.com/office/drawing/2014/main" id="{F226F619-5BF7-430B-A3ED-FCF23EF61C73}"/>
              </a:ext>
            </a:extLst>
          </p:cNvPr>
          <p:cNvSpPr/>
          <p:nvPr/>
        </p:nvSpPr>
        <p:spPr>
          <a:xfrm>
            <a:off x="139825" y="2676940"/>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Fonctionne avec de faibles forces centrifuges</a:t>
            </a:r>
          </a:p>
        </p:txBody>
      </p:sp>
      <p:sp>
        <p:nvSpPr>
          <p:cNvPr id="8" name="Rectangle: Rounded Corners 7">
            <a:extLst>
              <a:ext uri="{FF2B5EF4-FFF2-40B4-BE49-F238E27FC236}">
                <a16:creationId xmlns:a16="http://schemas.microsoft.com/office/drawing/2014/main" id="{31CD78B0-EE31-4ACC-B5CC-4271B68FA347}"/>
              </a:ext>
            </a:extLst>
          </p:cNvPr>
          <p:cNvSpPr/>
          <p:nvPr/>
        </p:nvSpPr>
        <p:spPr>
          <a:xfrm>
            <a:off x="139825" y="3557227"/>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Séparation de grosses cellules ou précipitation des protéines</a:t>
            </a:r>
          </a:p>
        </p:txBody>
      </p:sp>
      <p:sp>
        <p:nvSpPr>
          <p:cNvPr id="9" name="Rectangle: Rounded Corners 8">
            <a:extLst>
              <a:ext uri="{FF2B5EF4-FFF2-40B4-BE49-F238E27FC236}">
                <a16:creationId xmlns:a16="http://schemas.microsoft.com/office/drawing/2014/main" id="{31919D4D-4975-4105-B44D-B72ECF7A7C3D}"/>
              </a:ext>
            </a:extLst>
          </p:cNvPr>
          <p:cNvSpPr/>
          <p:nvPr/>
        </p:nvSpPr>
        <p:spPr>
          <a:xfrm>
            <a:off x="139825" y="443751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matière solide est déchargée en continu</a:t>
            </a:r>
          </a:p>
        </p:txBody>
      </p:sp>
    </p:spTree>
    <p:extLst>
      <p:ext uri="{BB962C8B-B14F-4D97-AF65-F5344CB8AC3E}">
        <p14:creationId xmlns:p14="http://schemas.microsoft.com/office/powerpoint/2010/main" val="26954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293"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P spid="5"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3" name="Rectangle: Rounded Corners 12">
            <a:extLst>
              <a:ext uri="{FF2B5EF4-FFF2-40B4-BE49-F238E27FC236}">
                <a16:creationId xmlns:a16="http://schemas.microsoft.com/office/drawing/2014/main" id="{0886BC9D-A99E-47F4-AF68-AFF37D751F8D}"/>
              </a:ext>
            </a:extLst>
          </p:cNvPr>
          <p:cNvSpPr/>
          <p:nvPr/>
        </p:nvSpPr>
        <p:spPr>
          <a:xfrm>
            <a:off x="3379304" y="869481"/>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ar-DZ" sz="4400" dirty="0">
                <a:solidFill>
                  <a:srgbClr val="FF0000"/>
                </a:solidFill>
                <a:latin typeface="Times New Roman" panose="02020603050405020304" pitchFamily="18" charset="0"/>
                <a:cs typeface="Times New Roman" panose="02020603050405020304" pitchFamily="18" charset="0"/>
              </a:rPr>
              <a:t>إشهار مضلل</a:t>
            </a:r>
            <a:endParaRPr lang="en-GB" sz="4400" dirty="0">
              <a:solidFill>
                <a:srgbClr val="FF0000"/>
              </a:solidFill>
              <a:latin typeface="Times New Roman" panose="02020603050405020304" pitchFamily="18" charset="0"/>
              <a:cs typeface="Times New Roman" panose="02020603050405020304" pitchFamily="18" charset="0"/>
            </a:endParaRPr>
          </a:p>
          <a:p>
            <a:pPr algn="ctr"/>
            <a:endParaRPr lang="en-GB" dirty="0"/>
          </a:p>
        </p:txBody>
      </p:sp>
      <p:pic>
        <p:nvPicPr>
          <p:cNvPr id="14" name="Picture 13">
            <a:extLst>
              <a:ext uri="{FF2B5EF4-FFF2-40B4-BE49-F238E27FC236}">
                <a16:creationId xmlns:a16="http://schemas.microsoft.com/office/drawing/2014/main" id="{D1671AB1-DF02-4C83-B4D4-A58D6EEB736A}"/>
              </a:ext>
            </a:extLst>
          </p:cNvPr>
          <p:cNvPicPr>
            <a:picLocks noChangeAspect="1"/>
          </p:cNvPicPr>
          <p:nvPr/>
        </p:nvPicPr>
        <p:blipFill>
          <a:blip r:embed="rId2"/>
          <a:stretch>
            <a:fillRect/>
          </a:stretch>
        </p:blipFill>
        <p:spPr>
          <a:xfrm>
            <a:off x="5181600" y="2040834"/>
            <a:ext cx="6506580" cy="3931813"/>
          </a:xfrm>
          <a:prstGeom prst="rect">
            <a:avLst/>
          </a:prstGeom>
        </p:spPr>
      </p:pic>
      <p:pic>
        <p:nvPicPr>
          <p:cNvPr id="15" name="Picture 4">
            <a:extLst>
              <a:ext uri="{FF2B5EF4-FFF2-40B4-BE49-F238E27FC236}">
                <a16:creationId xmlns:a16="http://schemas.microsoft.com/office/drawing/2014/main" id="{D9743AC7-5BB8-4877-B8B3-A9FF62D7B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20" y="2040835"/>
            <a:ext cx="3597502" cy="290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CBE2A99-4E15-4368-8D15-233955776B0B}"/>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F2665D6-6285-4DFE-9998-E917D0BD10BE}"/>
              </a:ext>
            </a:extLst>
          </p:cNvPr>
          <p:cNvSpPr/>
          <p:nvPr/>
        </p:nvSpPr>
        <p:spPr>
          <a:xfrm>
            <a:off x="113318" y="1559007"/>
            <a:ext cx="665854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Centrifugeuses à bol tubulaire</a:t>
            </a:r>
            <a:endParaRPr lang="en-GB"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AB03FCE-EDF4-4533-A93C-61E22DF5605D}"/>
              </a:ext>
            </a:extLst>
          </p:cNvPr>
          <p:cNvSpPr/>
          <p:nvPr/>
        </p:nvSpPr>
        <p:spPr>
          <a:xfrm>
            <a:off x="139825" y="243840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Conçues pour des forces centrifuges très élevées </a:t>
            </a:r>
          </a:p>
        </p:txBody>
      </p:sp>
      <p:sp>
        <p:nvSpPr>
          <p:cNvPr id="8" name="Rectangle: Rounded Corners 7">
            <a:extLst>
              <a:ext uri="{FF2B5EF4-FFF2-40B4-BE49-F238E27FC236}">
                <a16:creationId xmlns:a16="http://schemas.microsoft.com/office/drawing/2014/main" id="{7FE01BC3-BBEA-4CAA-A984-57134B7737FC}"/>
              </a:ext>
            </a:extLst>
          </p:cNvPr>
          <p:cNvSpPr/>
          <p:nvPr/>
        </p:nvSpPr>
        <p:spPr>
          <a:xfrm>
            <a:off x="139825" y="3397386"/>
            <a:ext cx="4445427"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Adaptées à la séparation de deux phases liquides</a:t>
            </a:r>
          </a:p>
          <a:p>
            <a:pPr marL="342900" indent="-342900">
              <a:buFontTx/>
              <a:buChar char="-"/>
            </a:pPr>
            <a:r>
              <a:rPr lang="fr-FR" sz="2000" dirty="0">
                <a:latin typeface="Times New Roman" panose="02020603050405020304" pitchFamily="18" charset="0"/>
                <a:cs typeface="Times New Roman" panose="02020603050405020304" pitchFamily="18" charset="0"/>
              </a:rPr>
              <a:t>Clarification d'une phase liquide peu chargée en particules. </a:t>
            </a:r>
          </a:p>
          <a:p>
            <a:pPr marL="342900" indent="-342900">
              <a:buFontTx/>
              <a:buChar char="-"/>
            </a:pPr>
            <a:r>
              <a:rPr lang="fr-FR" sz="2000" dirty="0">
                <a:latin typeface="Times New Roman" panose="02020603050405020304" pitchFamily="18" charset="0"/>
                <a:cs typeface="Times New Roman" panose="02020603050405020304" pitchFamily="18" charset="0"/>
              </a:rPr>
              <a:t>Raffinage de l'huile végétale</a:t>
            </a:r>
          </a:p>
        </p:txBody>
      </p:sp>
      <p:grpSp>
        <p:nvGrpSpPr>
          <p:cNvPr id="3" name="Group 2">
            <a:extLst>
              <a:ext uri="{FF2B5EF4-FFF2-40B4-BE49-F238E27FC236}">
                <a16:creationId xmlns:a16="http://schemas.microsoft.com/office/drawing/2014/main" id="{74205169-C3AF-4922-B975-2F4A573CCBB8}"/>
              </a:ext>
            </a:extLst>
          </p:cNvPr>
          <p:cNvGrpSpPr/>
          <p:nvPr/>
        </p:nvGrpSpPr>
        <p:grpSpPr>
          <a:xfrm>
            <a:off x="139825" y="5266034"/>
            <a:ext cx="4418921" cy="1055253"/>
            <a:chOff x="139825" y="3259712"/>
            <a:chExt cx="4418921" cy="790693"/>
          </a:xfrm>
        </p:grpSpPr>
        <p:sp>
          <p:nvSpPr>
            <p:cNvPr id="7" name="Rectangle: Rounded Corners 6">
              <a:extLst>
                <a:ext uri="{FF2B5EF4-FFF2-40B4-BE49-F238E27FC236}">
                  <a16:creationId xmlns:a16="http://schemas.microsoft.com/office/drawing/2014/main" id="{D44A14D0-A57B-41D3-8C0F-E84C1A0C0194}"/>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Elles ne peuvent pas être utilisées dans un processus continu</a:t>
              </a:r>
            </a:p>
          </p:txBody>
        </p:sp>
        <p:pic>
          <p:nvPicPr>
            <p:cNvPr id="11" name="Picture 10">
              <a:extLst>
                <a:ext uri="{FF2B5EF4-FFF2-40B4-BE49-F238E27FC236}">
                  <a16:creationId xmlns:a16="http://schemas.microsoft.com/office/drawing/2014/main" id="{79947762-B0DE-48B2-AA7E-5CB25E11B217}"/>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9" name="Group 8">
            <a:extLst>
              <a:ext uri="{FF2B5EF4-FFF2-40B4-BE49-F238E27FC236}">
                <a16:creationId xmlns:a16="http://schemas.microsoft.com/office/drawing/2014/main" id="{14EE6ABD-19A1-47F1-8744-7F730657C3BF}"/>
              </a:ext>
            </a:extLst>
          </p:cNvPr>
          <p:cNvGrpSpPr/>
          <p:nvPr/>
        </p:nvGrpSpPr>
        <p:grpSpPr>
          <a:xfrm>
            <a:off x="6284158" y="2438404"/>
            <a:ext cx="5421031" cy="3882884"/>
            <a:chOff x="6284158" y="2438404"/>
            <a:chExt cx="5421031" cy="3882884"/>
          </a:xfrm>
        </p:grpSpPr>
        <p:pic>
          <p:nvPicPr>
            <p:cNvPr id="10" name="Picture 9">
              <a:extLst>
                <a:ext uri="{FF2B5EF4-FFF2-40B4-BE49-F238E27FC236}">
                  <a16:creationId xmlns:a16="http://schemas.microsoft.com/office/drawing/2014/main" id="{9CDA3D18-8434-4CD2-ADBA-8E3E6587D4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4158" y="2438404"/>
              <a:ext cx="2645183" cy="3849051"/>
            </a:xfrm>
            <a:prstGeom prst="rect">
              <a:avLst/>
            </a:prstGeom>
            <a:noFill/>
            <a:ln>
              <a:noFill/>
            </a:ln>
          </p:spPr>
        </p:pic>
        <p:pic>
          <p:nvPicPr>
            <p:cNvPr id="12" name="Picture 11">
              <a:extLst>
                <a:ext uri="{FF2B5EF4-FFF2-40B4-BE49-F238E27FC236}">
                  <a16:creationId xmlns:a16="http://schemas.microsoft.com/office/drawing/2014/main" id="{ADFDBEC1-D145-42BA-A2EE-F0E5ECF66EA0}"/>
                </a:ext>
              </a:extLst>
            </p:cNvPr>
            <p:cNvPicPr/>
            <p:nvPr/>
          </p:nvPicPr>
          <p:blipFill>
            <a:blip r:embed="rId4"/>
            <a:stretch>
              <a:fillRect/>
            </a:stretch>
          </p:blipFill>
          <p:spPr>
            <a:xfrm>
              <a:off x="9060006" y="2438404"/>
              <a:ext cx="2645183" cy="3882884"/>
            </a:xfrm>
            <a:prstGeom prst="rect">
              <a:avLst/>
            </a:prstGeom>
          </p:spPr>
        </p:pic>
      </p:grpSp>
    </p:spTree>
    <p:extLst>
      <p:ext uri="{BB962C8B-B14F-4D97-AF65-F5344CB8AC3E}">
        <p14:creationId xmlns:p14="http://schemas.microsoft.com/office/powerpoint/2010/main" val="2395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F3B69E9-751E-47CD-A1B6-2A5BA4254754}"/>
              </a:ext>
            </a:extLst>
          </p:cNvPr>
          <p:cNvSpPr/>
          <p:nvPr/>
        </p:nvSpPr>
        <p:spPr>
          <a:xfrm>
            <a:off x="113318" y="1559007"/>
            <a:ext cx="447193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Séparateurs (Centrifugeuses à disques)</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C5600CD-9411-4A9A-B9BC-E1ABB92477A1}"/>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08FC3E3-08EC-4770-B8F5-3E746FE5F364}"/>
              </a:ext>
            </a:extLst>
          </p:cNvPr>
          <p:cNvSpPr/>
          <p:nvPr/>
        </p:nvSpPr>
        <p:spPr>
          <a:xfrm>
            <a:off x="139825" y="2438404"/>
            <a:ext cx="4445427" cy="7563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Elimination continue des solides d’une suspensions</a:t>
            </a:r>
          </a:p>
        </p:txBody>
      </p:sp>
      <p:sp>
        <p:nvSpPr>
          <p:cNvPr id="10" name="Rectangle: Rounded Corners 9">
            <a:extLst>
              <a:ext uri="{FF2B5EF4-FFF2-40B4-BE49-F238E27FC236}">
                <a16:creationId xmlns:a16="http://schemas.microsoft.com/office/drawing/2014/main" id="{DA121AF1-ED0F-4819-8AE3-EBE83B5DB7DA}"/>
              </a:ext>
            </a:extLst>
          </p:cNvPr>
          <p:cNvSpPr/>
          <p:nvPr/>
        </p:nvSpPr>
        <p:spPr>
          <a:xfrm>
            <a:off x="139825" y="3397386"/>
            <a:ext cx="4445427"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Les bactéries et les fragments cellulaires peuvent être séparés par une combinaison de forces, jusqu'à 15 000 g</a:t>
            </a:r>
          </a:p>
        </p:txBody>
      </p:sp>
      <p:pic>
        <p:nvPicPr>
          <p:cNvPr id="11" name="disk stack centrifuge">
            <a:hlinkClick r:id="" action="ppaction://media"/>
            <a:extLst>
              <a:ext uri="{FF2B5EF4-FFF2-40B4-BE49-F238E27FC236}">
                <a16:creationId xmlns:a16="http://schemas.microsoft.com/office/drawing/2014/main" id="{09B2D50F-06B9-4A6C-8E72-3B9DA6D675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9846" y="2756452"/>
            <a:ext cx="6929514" cy="3410108"/>
          </a:xfrm>
          <a:prstGeom prst="rect">
            <a:avLst/>
          </a:prstGeom>
        </p:spPr>
      </p:pic>
    </p:spTree>
    <p:extLst>
      <p:ext uri="{BB962C8B-B14F-4D97-AF65-F5344CB8AC3E}">
        <p14:creationId xmlns:p14="http://schemas.microsoft.com/office/powerpoint/2010/main" val="10797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916"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animBg="1"/>
      <p:bldP spid="7"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56944"/>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C01B26CE-8915-4F95-946C-C1EDB63CF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373" y="1205947"/>
            <a:ext cx="6693073" cy="550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5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A16041-C3FC-4759-8645-1E5A95881E0F}"/>
              </a:ext>
            </a:extLst>
          </p:cNvPr>
          <p:cNvSpPr/>
          <p:nvPr/>
        </p:nvSpPr>
        <p:spPr>
          <a:xfrm>
            <a:off x="2345557" y="957019"/>
            <a:ext cx="1524000" cy="424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Filtration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682BD13-FB2C-4E0F-AB0C-A749BEE7DA3C}"/>
              </a:ext>
            </a:extLst>
          </p:cNvPr>
          <p:cNvSpPr/>
          <p:nvPr/>
        </p:nvSpPr>
        <p:spPr>
          <a:xfrm>
            <a:off x="8663192" y="957019"/>
            <a:ext cx="1842052" cy="424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latin typeface="Times New Roman" panose="02020603050405020304" pitchFamily="18" charset="0"/>
                <a:cs typeface="Times New Roman" panose="02020603050405020304" pitchFamily="18" charset="0"/>
              </a:rPr>
              <a:t>Centrifugation</a:t>
            </a:r>
            <a:endParaRPr lang="en-GB" sz="20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135970B-2DC1-4769-9224-84558AE52DE0}"/>
              </a:ext>
            </a:extLst>
          </p:cNvPr>
          <p:cNvGrpSpPr/>
          <p:nvPr/>
        </p:nvGrpSpPr>
        <p:grpSpPr>
          <a:xfrm>
            <a:off x="100068" y="1608435"/>
            <a:ext cx="5134541" cy="543340"/>
            <a:chOff x="139825" y="3259712"/>
            <a:chExt cx="4418921" cy="790693"/>
          </a:xfrm>
        </p:grpSpPr>
        <p:sp>
          <p:nvSpPr>
            <p:cNvPr id="6" name="Rectangle: Rounded Corners 5">
              <a:extLst>
                <a:ext uri="{FF2B5EF4-FFF2-40B4-BE49-F238E27FC236}">
                  <a16:creationId xmlns:a16="http://schemas.microsoft.com/office/drawing/2014/main" id="{3B43A354-B8F5-4D93-9D69-E544978C2094}"/>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Imperméabilité du culot cellulaire</a:t>
              </a:r>
            </a:p>
          </p:txBody>
        </p:sp>
        <p:pic>
          <p:nvPicPr>
            <p:cNvPr id="7" name="Picture 6">
              <a:extLst>
                <a:ext uri="{FF2B5EF4-FFF2-40B4-BE49-F238E27FC236}">
                  <a16:creationId xmlns:a16="http://schemas.microsoft.com/office/drawing/2014/main" id="{3D60B2D4-8998-4DF6-B81D-48353614649C}"/>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8" name="Group 7">
            <a:extLst>
              <a:ext uri="{FF2B5EF4-FFF2-40B4-BE49-F238E27FC236}">
                <a16:creationId xmlns:a16="http://schemas.microsoft.com/office/drawing/2014/main" id="{3204D9CE-4842-4010-89AD-C4D18969F087}"/>
              </a:ext>
            </a:extLst>
          </p:cNvPr>
          <p:cNvGrpSpPr/>
          <p:nvPr/>
        </p:nvGrpSpPr>
        <p:grpSpPr>
          <a:xfrm>
            <a:off x="100068" y="2359476"/>
            <a:ext cx="5134541" cy="543340"/>
            <a:chOff x="139825" y="3259712"/>
            <a:chExt cx="4418921" cy="790693"/>
          </a:xfrm>
        </p:grpSpPr>
        <p:sp>
          <p:nvSpPr>
            <p:cNvPr id="9" name="Rectangle: Rounded Corners 8">
              <a:extLst>
                <a:ext uri="{FF2B5EF4-FFF2-40B4-BE49-F238E27FC236}">
                  <a16:creationId xmlns:a16="http://schemas.microsoft.com/office/drawing/2014/main" id="{19C708A7-8D74-497C-930F-C36D7464EB30}"/>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Débit de filtration trop lent</a:t>
              </a:r>
            </a:p>
          </p:txBody>
        </p:sp>
        <p:pic>
          <p:nvPicPr>
            <p:cNvPr id="10" name="Picture 9">
              <a:extLst>
                <a:ext uri="{FF2B5EF4-FFF2-40B4-BE49-F238E27FC236}">
                  <a16:creationId xmlns:a16="http://schemas.microsoft.com/office/drawing/2014/main" id="{82FC7965-6DB9-49CF-8943-AB26503FB074}"/>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3" name="Group 12">
            <a:extLst>
              <a:ext uri="{FF2B5EF4-FFF2-40B4-BE49-F238E27FC236}">
                <a16:creationId xmlns:a16="http://schemas.microsoft.com/office/drawing/2014/main" id="{1304414C-B137-4B47-BA61-310EE7D149BB}"/>
              </a:ext>
            </a:extLst>
          </p:cNvPr>
          <p:cNvGrpSpPr/>
          <p:nvPr/>
        </p:nvGrpSpPr>
        <p:grpSpPr>
          <a:xfrm>
            <a:off x="6576729" y="1591015"/>
            <a:ext cx="5134541" cy="543340"/>
            <a:chOff x="139825" y="3259712"/>
            <a:chExt cx="4418921" cy="790693"/>
          </a:xfrm>
        </p:grpSpPr>
        <p:sp>
          <p:nvSpPr>
            <p:cNvPr id="14" name="Rectangle: Rounded Corners 13">
              <a:extLst>
                <a:ext uri="{FF2B5EF4-FFF2-40B4-BE49-F238E27FC236}">
                  <a16:creationId xmlns:a16="http://schemas.microsoft.com/office/drawing/2014/main" id="{891F7F24-46B3-4827-B71B-6F9654EECC98}"/>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Petite taille des cellules</a:t>
              </a:r>
            </a:p>
          </p:txBody>
        </p:sp>
        <p:pic>
          <p:nvPicPr>
            <p:cNvPr id="15" name="Picture 14">
              <a:extLst>
                <a:ext uri="{FF2B5EF4-FFF2-40B4-BE49-F238E27FC236}">
                  <a16:creationId xmlns:a16="http://schemas.microsoft.com/office/drawing/2014/main" id="{2FB4FC21-DCA4-49AA-8C8F-D2002CA15A1D}"/>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6" name="Group 15">
            <a:extLst>
              <a:ext uri="{FF2B5EF4-FFF2-40B4-BE49-F238E27FC236}">
                <a16:creationId xmlns:a16="http://schemas.microsoft.com/office/drawing/2014/main" id="{429C87D0-B922-4A10-8F4A-FF360C27569F}"/>
              </a:ext>
            </a:extLst>
          </p:cNvPr>
          <p:cNvGrpSpPr/>
          <p:nvPr/>
        </p:nvGrpSpPr>
        <p:grpSpPr>
          <a:xfrm>
            <a:off x="6576729" y="2273628"/>
            <a:ext cx="5134541" cy="829471"/>
            <a:chOff x="139825" y="3259712"/>
            <a:chExt cx="4418921" cy="790693"/>
          </a:xfrm>
        </p:grpSpPr>
        <p:sp>
          <p:nvSpPr>
            <p:cNvPr id="17" name="Rectangle: Rounded Corners 16">
              <a:extLst>
                <a:ext uri="{FF2B5EF4-FFF2-40B4-BE49-F238E27FC236}">
                  <a16:creationId xmlns:a16="http://schemas.microsoft.com/office/drawing/2014/main" id="{72EF817B-84EE-47B3-B536-23C24521CD51}"/>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Faible différence de densité entre les cellules ou les débris cellulaires </a:t>
              </a:r>
            </a:p>
          </p:txBody>
        </p:sp>
        <p:pic>
          <p:nvPicPr>
            <p:cNvPr id="18" name="Picture 17">
              <a:extLst>
                <a:ext uri="{FF2B5EF4-FFF2-40B4-BE49-F238E27FC236}">
                  <a16:creationId xmlns:a16="http://schemas.microsoft.com/office/drawing/2014/main" id="{D95B75D8-73E8-454A-8799-D6BF06B90960}"/>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9" name="Group 18">
            <a:extLst>
              <a:ext uri="{FF2B5EF4-FFF2-40B4-BE49-F238E27FC236}">
                <a16:creationId xmlns:a16="http://schemas.microsoft.com/office/drawing/2014/main" id="{803BDFBA-9FC6-4BD9-8F11-37869E26AEDC}"/>
              </a:ext>
            </a:extLst>
          </p:cNvPr>
          <p:cNvGrpSpPr/>
          <p:nvPr/>
        </p:nvGrpSpPr>
        <p:grpSpPr>
          <a:xfrm>
            <a:off x="6576729" y="3204718"/>
            <a:ext cx="5134541" cy="543340"/>
            <a:chOff x="139825" y="3259712"/>
            <a:chExt cx="4418921" cy="790693"/>
          </a:xfrm>
        </p:grpSpPr>
        <p:sp>
          <p:nvSpPr>
            <p:cNvPr id="20" name="Rectangle: Rounded Corners 19">
              <a:extLst>
                <a:ext uri="{FF2B5EF4-FFF2-40B4-BE49-F238E27FC236}">
                  <a16:creationId xmlns:a16="http://schemas.microsoft.com/office/drawing/2014/main" id="{E9EDABC5-5726-4E1A-9710-BCBE675104A9}"/>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Faible vitesse de sédimentation</a:t>
              </a:r>
            </a:p>
          </p:txBody>
        </p:sp>
        <p:pic>
          <p:nvPicPr>
            <p:cNvPr id="21" name="Picture 20">
              <a:extLst>
                <a:ext uri="{FF2B5EF4-FFF2-40B4-BE49-F238E27FC236}">
                  <a16:creationId xmlns:a16="http://schemas.microsoft.com/office/drawing/2014/main" id="{F792E59D-0B41-4A39-AF9B-12314B6FD59F}"/>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22" name="Group 21">
            <a:extLst>
              <a:ext uri="{FF2B5EF4-FFF2-40B4-BE49-F238E27FC236}">
                <a16:creationId xmlns:a16="http://schemas.microsoft.com/office/drawing/2014/main" id="{B35BB120-2D70-4A57-9734-9E12552E7428}"/>
              </a:ext>
            </a:extLst>
          </p:cNvPr>
          <p:cNvGrpSpPr/>
          <p:nvPr/>
        </p:nvGrpSpPr>
        <p:grpSpPr>
          <a:xfrm>
            <a:off x="4591478" y="5190791"/>
            <a:ext cx="2857321" cy="1094386"/>
            <a:chOff x="3803223" y="3792602"/>
            <a:chExt cx="9220952" cy="1094386"/>
          </a:xfrm>
        </p:grpSpPr>
        <p:sp>
          <p:nvSpPr>
            <p:cNvPr id="23" name="TextBox 22">
              <a:extLst>
                <a:ext uri="{FF2B5EF4-FFF2-40B4-BE49-F238E27FC236}">
                  <a16:creationId xmlns:a16="http://schemas.microsoft.com/office/drawing/2014/main" id="{0E22EC1B-95F9-4CE6-876F-75E562377B10}"/>
                </a:ext>
              </a:extLst>
            </p:cNvPr>
            <p:cNvSpPr txBox="1"/>
            <p:nvPr/>
          </p:nvSpPr>
          <p:spPr>
            <a:xfrm>
              <a:off x="6848968" y="4138839"/>
              <a:ext cx="6175207" cy="510778"/>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a:t>
              </a:r>
              <a:r>
                <a:rPr lang="fr-FR" sz="2400" dirty="0">
                  <a:solidFill>
                    <a:srgbClr val="000000"/>
                  </a:solidFill>
                  <a:latin typeface="Times-Roman"/>
                  <a:ea typeface="Calibri" panose="020F0502020204030204" pitchFamily="34" charset="0"/>
                  <a:cs typeface="Arial" panose="020B0604020202020204" pitchFamily="34" charset="0"/>
                </a:rPr>
                <a:t>Floculation</a:t>
              </a:r>
              <a:endParaRPr lang="en-GB" sz="2400" dirty="0"/>
            </a:p>
          </p:txBody>
        </p:sp>
        <p:pic>
          <p:nvPicPr>
            <p:cNvPr id="24" name="Picture 2">
              <a:extLst>
                <a:ext uri="{FF2B5EF4-FFF2-40B4-BE49-F238E27FC236}">
                  <a16:creationId xmlns:a16="http://schemas.microsoft.com/office/drawing/2014/main" id="{740D6FDF-5AA3-4EBB-9112-A5695D53A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ight Brace 24">
            <a:extLst>
              <a:ext uri="{FF2B5EF4-FFF2-40B4-BE49-F238E27FC236}">
                <a16:creationId xmlns:a16="http://schemas.microsoft.com/office/drawing/2014/main" id="{CDEDEC90-CF03-40C0-95B1-DC9860D4A12E}"/>
              </a:ext>
            </a:extLst>
          </p:cNvPr>
          <p:cNvSpPr/>
          <p:nvPr/>
        </p:nvSpPr>
        <p:spPr>
          <a:xfrm rot="5400000">
            <a:off x="5583555" y="-1669966"/>
            <a:ext cx="873169" cy="11840144"/>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6" name="Group 25">
            <a:extLst>
              <a:ext uri="{FF2B5EF4-FFF2-40B4-BE49-F238E27FC236}">
                <a16:creationId xmlns:a16="http://schemas.microsoft.com/office/drawing/2014/main" id="{C33313B2-D94F-4503-BCF4-821F6470B6E5}"/>
              </a:ext>
            </a:extLst>
          </p:cNvPr>
          <p:cNvGrpSpPr/>
          <p:nvPr/>
        </p:nvGrpSpPr>
        <p:grpSpPr>
          <a:xfrm>
            <a:off x="100068" y="3081098"/>
            <a:ext cx="5134541" cy="543340"/>
            <a:chOff x="139825" y="3259712"/>
            <a:chExt cx="4418921" cy="790693"/>
          </a:xfrm>
        </p:grpSpPr>
        <p:sp>
          <p:nvSpPr>
            <p:cNvPr id="27" name="Rectangle: Rounded Corners 26">
              <a:extLst>
                <a:ext uri="{FF2B5EF4-FFF2-40B4-BE49-F238E27FC236}">
                  <a16:creationId xmlns:a16="http://schemas.microsoft.com/office/drawing/2014/main" id="{669B954B-C610-4F5E-88CC-436ADCDE8259}"/>
                </a:ext>
              </a:extLst>
            </p:cNvPr>
            <p:cNvSpPr/>
            <p:nvPr/>
          </p:nvSpPr>
          <p:spPr>
            <a:xfrm>
              <a:off x="897552" y="3285063"/>
              <a:ext cx="3661194" cy="7653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Très couteuse</a:t>
              </a:r>
            </a:p>
          </p:txBody>
        </p:sp>
        <p:pic>
          <p:nvPicPr>
            <p:cNvPr id="28" name="Picture 27">
              <a:extLst>
                <a:ext uri="{FF2B5EF4-FFF2-40B4-BE49-F238E27FC236}">
                  <a16:creationId xmlns:a16="http://schemas.microsoft.com/office/drawing/2014/main" id="{9C6B08C1-AA7B-4B59-854E-FC5D69673108}"/>
                </a:ext>
              </a:extLst>
            </p:cNvPr>
            <p:cNvPicPr>
              <a:picLocks noChangeAspect="1"/>
            </p:cNvPicPr>
            <p:nvPr/>
          </p:nvPicPr>
          <p:blipFill>
            <a:blip r:embed="rId2"/>
            <a:stretch>
              <a:fillRect/>
            </a:stretch>
          </p:blipFill>
          <p:spPr>
            <a:xfrm>
              <a:off x="139825" y="3259712"/>
              <a:ext cx="757726" cy="765343"/>
            </a:xfrm>
            <a:prstGeom prst="rect">
              <a:avLst/>
            </a:prstGeom>
          </p:spPr>
        </p:pic>
      </p:grpSp>
    </p:spTree>
    <p:extLst>
      <p:ext uri="{BB962C8B-B14F-4D97-AF65-F5344CB8AC3E}">
        <p14:creationId xmlns:p14="http://schemas.microsoft.com/office/powerpoint/2010/main" val="269630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3E673F8-E8C5-4DEF-8709-85F54453C238}"/>
              </a:ext>
            </a:extLst>
          </p:cNvPr>
          <p:cNvSpPr/>
          <p:nvPr/>
        </p:nvSpPr>
        <p:spPr>
          <a:xfrm>
            <a:off x="113319" y="1479495"/>
            <a:ext cx="152995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Floculation</a:t>
            </a:r>
            <a:endParaRPr lang="en-GB" sz="20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8D35EBC-57AF-44A5-9A0A-7FCA1020FD0C}"/>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BFC4F-D0DE-43B9-BA62-7AB5EA8CE7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51855" y="1850857"/>
            <a:ext cx="6467061" cy="4611151"/>
          </a:xfrm>
          <a:prstGeom prst="rect">
            <a:avLst/>
          </a:prstGeom>
          <a:noFill/>
          <a:ln>
            <a:noFill/>
          </a:ln>
        </p:spPr>
      </p:pic>
      <p:sp>
        <p:nvSpPr>
          <p:cNvPr id="8" name="Rectangle: Rounded Corners 7">
            <a:extLst>
              <a:ext uri="{FF2B5EF4-FFF2-40B4-BE49-F238E27FC236}">
                <a16:creationId xmlns:a16="http://schemas.microsoft.com/office/drawing/2014/main" id="{FFFBF1DB-C233-4A66-9DA4-1DE0A685E0ED}"/>
              </a:ext>
            </a:extLst>
          </p:cNvPr>
          <p:cNvSpPr/>
          <p:nvPr/>
        </p:nvSpPr>
        <p:spPr>
          <a:xfrm>
            <a:off x="113319" y="2207535"/>
            <a:ext cx="4452730" cy="17114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Processus par lequel des particules déstabilisées sont amenées à venir ensemble, établir un contact et former ensuite des agrégats plus gros</a:t>
            </a:r>
          </a:p>
        </p:txBody>
      </p:sp>
      <p:sp>
        <p:nvSpPr>
          <p:cNvPr id="10" name="Rectangle: Rounded Corners 9">
            <a:extLst>
              <a:ext uri="{FF2B5EF4-FFF2-40B4-BE49-F238E27FC236}">
                <a16:creationId xmlns:a16="http://schemas.microsoft.com/office/drawing/2014/main" id="{60B2D098-610C-42E1-93A7-9E07F7DCD685}"/>
              </a:ext>
            </a:extLst>
          </p:cNvPr>
          <p:cNvSpPr/>
          <p:nvPr/>
        </p:nvSpPr>
        <p:spPr>
          <a:xfrm>
            <a:off x="113319" y="477296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Agents floculants </a:t>
            </a:r>
          </a:p>
        </p:txBody>
      </p:sp>
      <p:grpSp>
        <p:nvGrpSpPr>
          <p:cNvPr id="35" name="Group 34">
            <a:extLst>
              <a:ext uri="{FF2B5EF4-FFF2-40B4-BE49-F238E27FC236}">
                <a16:creationId xmlns:a16="http://schemas.microsoft.com/office/drawing/2014/main" id="{5F331CCA-55C0-4720-B5C0-D982F4755643}"/>
              </a:ext>
            </a:extLst>
          </p:cNvPr>
          <p:cNvGrpSpPr/>
          <p:nvPr/>
        </p:nvGrpSpPr>
        <p:grpSpPr>
          <a:xfrm>
            <a:off x="1789043" y="4103728"/>
            <a:ext cx="2918455" cy="669236"/>
            <a:chOff x="1789043" y="4103728"/>
            <a:chExt cx="2918455" cy="669236"/>
          </a:xfrm>
        </p:grpSpPr>
        <p:sp>
          <p:nvSpPr>
            <p:cNvPr id="13" name="Rectangle: Rounded Corners 12">
              <a:extLst>
                <a:ext uri="{FF2B5EF4-FFF2-40B4-BE49-F238E27FC236}">
                  <a16:creationId xmlns:a16="http://schemas.microsoft.com/office/drawing/2014/main" id="{B8C55F4B-5B29-42BD-B1FB-46F657BEF945}"/>
                </a:ext>
              </a:extLst>
            </p:cNvPr>
            <p:cNvSpPr/>
            <p:nvPr/>
          </p:nvSpPr>
          <p:spPr>
            <a:xfrm>
              <a:off x="2547394" y="4103728"/>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Organique</a:t>
              </a:r>
            </a:p>
          </p:txBody>
        </p:sp>
        <p:cxnSp>
          <p:nvCxnSpPr>
            <p:cNvPr id="21" name="Straight Connector 20">
              <a:extLst>
                <a:ext uri="{FF2B5EF4-FFF2-40B4-BE49-F238E27FC236}">
                  <a16:creationId xmlns:a16="http://schemas.microsoft.com/office/drawing/2014/main" id="{0A18DF6A-A5D6-4EF0-87C2-F8FA59213DD5}"/>
                </a:ext>
              </a:extLst>
            </p:cNvPr>
            <p:cNvCxnSpPr>
              <a:endCxn id="13" idx="1"/>
            </p:cNvCxnSpPr>
            <p:nvPr/>
          </p:nvCxnSpPr>
          <p:spPr>
            <a:xfrm flipV="1">
              <a:off x="1789043" y="4375398"/>
              <a:ext cx="758351" cy="39756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E3F3A08-7965-411F-9EDE-1B3A392F6EB4}"/>
              </a:ext>
            </a:extLst>
          </p:cNvPr>
          <p:cNvGrpSpPr/>
          <p:nvPr/>
        </p:nvGrpSpPr>
        <p:grpSpPr>
          <a:xfrm>
            <a:off x="1789043" y="5303200"/>
            <a:ext cx="2918455" cy="744541"/>
            <a:chOff x="1789043" y="5303200"/>
            <a:chExt cx="2918455" cy="744541"/>
          </a:xfrm>
        </p:grpSpPr>
        <p:sp>
          <p:nvSpPr>
            <p:cNvPr id="12" name="Rectangle: Rounded Corners 11">
              <a:extLst>
                <a:ext uri="{FF2B5EF4-FFF2-40B4-BE49-F238E27FC236}">
                  <a16:creationId xmlns:a16="http://schemas.microsoft.com/office/drawing/2014/main" id="{02F79E97-9BCE-40F8-B454-EA42571125BA}"/>
                </a:ext>
              </a:extLst>
            </p:cNvPr>
            <p:cNvSpPr/>
            <p:nvPr/>
          </p:nvSpPr>
          <p:spPr>
            <a:xfrm>
              <a:off x="2547394" y="5504402"/>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Inorganique</a:t>
              </a:r>
            </a:p>
          </p:txBody>
        </p:sp>
        <p:cxnSp>
          <p:nvCxnSpPr>
            <p:cNvPr id="22" name="Straight Connector 21">
              <a:extLst>
                <a:ext uri="{FF2B5EF4-FFF2-40B4-BE49-F238E27FC236}">
                  <a16:creationId xmlns:a16="http://schemas.microsoft.com/office/drawing/2014/main" id="{A8294530-DCAE-4976-AD3E-35461BF3C65A}"/>
                </a:ext>
              </a:extLst>
            </p:cNvPr>
            <p:cNvCxnSpPr>
              <a:cxnSpLocks/>
              <a:endCxn id="12" idx="1"/>
            </p:cNvCxnSpPr>
            <p:nvPr/>
          </p:nvCxnSpPr>
          <p:spPr>
            <a:xfrm>
              <a:off x="1789043" y="5303200"/>
              <a:ext cx="758351" cy="47287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9592BFC6-D57C-4469-BDBB-3882E9581708}"/>
              </a:ext>
            </a:extLst>
          </p:cNvPr>
          <p:cNvGrpSpPr/>
          <p:nvPr/>
        </p:nvGrpSpPr>
        <p:grpSpPr>
          <a:xfrm>
            <a:off x="4457865" y="3613094"/>
            <a:ext cx="2866938" cy="543339"/>
            <a:chOff x="4457865" y="3613094"/>
            <a:chExt cx="2866938" cy="543339"/>
          </a:xfrm>
        </p:grpSpPr>
        <p:sp>
          <p:nvSpPr>
            <p:cNvPr id="14" name="Rectangle: Rounded Corners 13">
              <a:extLst>
                <a:ext uri="{FF2B5EF4-FFF2-40B4-BE49-F238E27FC236}">
                  <a16:creationId xmlns:a16="http://schemas.microsoft.com/office/drawing/2014/main" id="{BFA4EE99-6791-48B7-8918-47EC97DE6119}"/>
                </a:ext>
              </a:extLst>
            </p:cNvPr>
            <p:cNvSpPr/>
            <p:nvPr/>
          </p:nvSpPr>
          <p:spPr>
            <a:xfrm>
              <a:off x="5164699" y="361309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Naturel</a:t>
              </a:r>
            </a:p>
          </p:txBody>
        </p:sp>
        <p:cxnSp>
          <p:nvCxnSpPr>
            <p:cNvPr id="24" name="Straight Connector 23">
              <a:extLst>
                <a:ext uri="{FF2B5EF4-FFF2-40B4-BE49-F238E27FC236}">
                  <a16:creationId xmlns:a16="http://schemas.microsoft.com/office/drawing/2014/main" id="{B42A9F8C-59D0-4A12-8BD5-2A3BFA283B1E}"/>
                </a:ext>
              </a:extLst>
            </p:cNvPr>
            <p:cNvCxnSpPr>
              <a:cxnSpLocks/>
            </p:cNvCxnSpPr>
            <p:nvPr/>
          </p:nvCxnSpPr>
          <p:spPr>
            <a:xfrm flipV="1">
              <a:off x="4457865" y="3757889"/>
              <a:ext cx="706834" cy="33031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82E2091-F7AA-4FDF-98AC-F974EE9F20D4}"/>
              </a:ext>
            </a:extLst>
          </p:cNvPr>
          <p:cNvGrpSpPr/>
          <p:nvPr/>
        </p:nvGrpSpPr>
        <p:grpSpPr>
          <a:xfrm>
            <a:off x="4509525" y="4665550"/>
            <a:ext cx="2815278" cy="679023"/>
            <a:chOff x="4509525" y="4665550"/>
            <a:chExt cx="2815278" cy="679023"/>
          </a:xfrm>
        </p:grpSpPr>
        <p:sp>
          <p:nvSpPr>
            <p:cNvPr id="15" name="Rectangle: Rounded Corners 14">
              <a:extLst>
                <a:ext uri="{FF2B5EF4-FFF2-40B4-BE49-F238E27FC236}">
                  <a16:creationId xmlns:a16="http://schemas.microsoft.com/office/drawing/2014/main" id="{A145D450-B747-4C01-820A-726D3D335F41}"/>
                </a:ext>
              </a:extLst>
            </p:cNvPr>
            <p:cNvSpPr/>
            <p:nvPr/>
          </p:nvSpPr>
          <p:spPr>
            <a:xfrm>
              <a:off x="5164699" y="4801234"/>
              <a:ext cx="21601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Synthétique</a:t>
              </a:r>
            </a:p>
          </p:txBody>
        </p:sp>
        <p:cxnSp>
          <p:nvCxnSpPr>
            <p:cNvPr id="26" name="Straight Connector 25">
              <a:extLst>
                <a:ext uri="{FF2B5EF4-FFF2-40B4-BE49-F238E27FC236}">
                  <a16:creationId xmlns:a16="http://schemas.microsoft.com/office/drawing/2014/main" id="{AB8B4E62-0BDF-4500-9AE1-2DD79743EE46}"/>
                </a:ext>
              </a:extLst>
            </p:cNvPr>
            <p:cNvCxnSpPr>
              <a:cxnSpLocks/>
              <a:endCxn id="15" idx="1"/>
            </p:cNvCxnSpPr>
            <p:nvPr/>
          </p:nvCxnSpPr>
          <p:spPr>
            <a:xfrm>
              <a:off x="4509525" y="4665550"/>
              <a:ext cx="655174" cy="4073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26AF87B-AEC2-4473-B9BA-CF4493F91BC4}"/>
              </a:ext>
            </a:extLst>
          </p:cNvPr>
          <p:cNvGrpSpPr/>
          <p:nvPr/>
        </p:nvGrpSpPr>
        <p:grpSpPr>
          <a:xfrm>
            <a:off x="6940621" y="5359911"/>
            <a:ext cx="3886406" cy="824297"/>
            <a:chOff x="6940621" y="5359911"/>
            <a:chExt cx="3886406" cy="824297"/>
          </a:xfrm>
        </p:grpSpPr>
        <p:sp>
          <p:nvSpPr>
            <p:cNvPr id="18" name="Rectangle: Rounded Corners 17">
              <a:extLst>
                <a:ext uri="{FF2B5EF4-FFF2-40B4-BE49-F238E27FC236}">
                  <a16:creationId xmlns:a16="http://schemas.microsoft.com/office/drawing/2014/main" id="{40FAFB60-28B8-4C3E-B5EC-E156E6AB3776}"/>
                </a:ext>
              </a:extLst>
            </p:cNvPr>
            <p:cNvSpPr/>
            <p:nvPr/>
          </p:nvSpPr>
          <p:spPr>
            <a:xfrm>
              <a:off x="7595795" y="5640869"/>
              <a:ext cx="323123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Polyélectrolytes</a:t>
              </a:r>
              <a:r>
                <a:rPr lang="fr-FR" sz="2000" b="1" dirty="0">
                  <a:latin typeface="Times New Roman" panose="02020603050405020304" pitchFamily="18" charset="0"/>
                  <a:cs typeface="Times New Roman" panose="02020603050405020304" pitchFamily="18" charset="0"/>
                </a:rPr>
                <a:t> anioniques </a:t>
              </a:r>
            </a:p>
          </p:txBody>
        </p:sp>
        <p:cxnSp>
          <p:nvCxnSpPr>
            <p:cNvPr id="31" name="Straight Connector 30">
              <a:extLst>
                <a:ext uri="{FF2B5EF4-FFF2-40B4-BE49-F238E27FC236}">
                  <a16:creationId xmlns:a16="http://schemas.microsoft.com/office/drawing/2014/main" id="{49C4153C-F2A9-4317-8DE8-A5FA5DAEB892}"/>
                </a:ext>
              </a:extLst>
            </p:cNvPr>
            <p:cNvCxnSpPr>
              <a:cxnSpLocks/>
            </p:cNvCxnSpPr>
            <p:nvPr/>
          </p:nvCxnSpPr>
          <p:spPr>
            <a:xfrm>
              <a:off x="6940621" y="5359911"/>
              <a:ext cx="655174" cy="4073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3A8F6D8-7685-4AD4-97F6-C94B583F2744}"/>
              </a:ext>
            </a:extLst>
          </p:cNvPr>
          <p:cNvGrpSpPr/>
          <p:nvPr/>
        </p:nvGrpSpPr>
        <p:grpSpPr>
          <a:xfrm>
            <a:off x="6951438" y="3947600"/>
            <a:ext cx="3875589" cy="824298"/>
            <a:chOff x="6951438" y="3947600"/>
            <a:chExt cx="3875589" cy="824298"/>
          </a:xfrm>
        </p:grpSpPr>
        <p:sp>
          <p:nvSpPr>
            <p:cNvPr id="19" name="Rectangle: Rounded Corners 18">
              <a:extLst>
                <a:ext uri="{FF2B5EF4-FFF2-40B4-BE49-F238E27FC236}">
                  <a16:creationId xmlns:a16="http://schemas.microsoft.com/office/drawing/2014/main" id="{962A0A49-15C7-42AB-A41E-892D64786293}"/>
                </a:ext>
              </a:extLst>
            </p:cNvPr>
            <p:cNvSpPr/>
            <p:nvPr/>
          </p:nvSpPr>
          <p:spPr>
            <a:xfrm>
              <a:off x="7595795" y="3947600"/>
              <a:ext cx="3231232"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Polyélectrolytes</a:t>
              </a:r>
              <a:r>
                <a:rPr lang="fr-FR" sz="2000" b="1" dirty="0">
                  <a:latin typeface="Times New Roman" panose="02020603050405020304" pitchFamily="18" charset="0"/>
                  <a:cs typeface="Times New Roman" panose="02020603050405020304" pitchFamily="18" charset="0"/>
                </a:rPr>
                <a:t> cationiques </a:t>
              </a:r>
            </a:p>
          </p:txBody>
        </p:sp>
        <p:cxnSp>
          <p:nvCxnSpPr>
            <p:cNvPr id="32" name="Straight Connector 31">
              <a:extLst>
                <a:ext uri="{FF2B5EF4-FFF2-40B4-BE49-F238E27FC236}">
                  <a16:creationId xmlns:a16="http://schemas.microsoft.com/office/drawing/2014/main" id="{E75D2DD7-EF24-4DEC-8436-D43B687A0FD5}"/>
                </a:ext>
              </a:extLst>
            </p:cNvPr>
            <p:cNvCxnSpPr>
              <a:cxnSpLocks/>
              <a:endCxn id="19" idx="1"/>
            </p:cNvCxnSpPr>
            <p:nvPr/>
          </p:nvCxnSpPr>
          <p:spPr>
            <a:xfrm flipV="1">
              <a:off x="6951438" y="4219270"/>
              <a:ext cx="644357" cy="55262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22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33251778-29C2-4418-8EB1-7054BEEEF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314450"/>
            <a:ext cx="4381500" cy="4229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79B3B2C-9D83-49FA-95E0-73292AA254D3}"/>
              </a:ext>
            </a:extLst>
          </p:cNvPr>
          <p:cNvSpPr/>
          <p:nvPr/>
        </p:nvSpPr>
        <p:spPr>
          <a:xfrm>
            <a:off x="1606318" y="5981480"/>
            <a:ext cx="227376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err="1">
                <a:latin typeface="Times New Roman" panose="02020603050405020304" pitchFamily="18" charset="0"/>
                <a:cs typeface="Times New Roman" panose="02020603050405020304" pitchFamily="18" charset="0"/>
              </a:rPr>
              <a:t>Polyéthylèneimine</a:t>
            </a:r>
            <a:endParaRPr lang="fr-FR" sz="2000" b="1"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07709FA-ECE9-44FF-BB88-5783855B5D78}"/>
              </a:ext>
            </a:extLst>
          </p:cNvPr>
          <p:cNvSpPr/>
          <p:nvPr/>
        </p:nvSpPr>
        <p:spPr>
          <a:xfrm>
            <a:off x="7946764" y="5759065"/>
            <a:ext cx="123207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Pectines</a:t>
            </a:r>
          </a:p>
        </p:txBody>
      </p:sp>
      <p:pic>
        <p:nvPicPr>
          <p:cNvPr id="1030" name="Picture 6" descr="x5JOWGRHPfGTglNw48YPNylshE_S7ocdFrB4EpQBDOoxSCYtuM1mrpM6uTwB6LNyhZd39QI5LiTAs1hlhNgkLMcDZiUqlkgdLqI0Xt2E8Q (512×189)">
            <a:extLst>
              <a:ext uri="{FF2B5EF4-FFF2-40B4-BE49-F238E27FC236}">
                <a16:creationId xmlns:a16="http://schemas.microsoft.com/office/drawing/2014/main" id="{8B36A032-73BD-4C19-A489-9AC4D65D2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036" y="1896303"/>
            <a:ext cx="6365531" cy="30653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7343EA-420A-4D5B-A74B-3F3B15975666}"/>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1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25783D-0DC0-4D7A-9127-72DA6B7FDF50}"/>
              </a:ext>
            </a:extLst>
          </p:cNvPr>
          <p:cNvPicPr/>
          <p:nvPr/>
        </p:nvPicPr>
        <p:blipFill>
          <a:blip r:embed="rId2">
            <a:extLst>
              <a:ext uri="{28A0092B-C50C-407E-A947-70E740481C1C}">
                <a14:useLocalDpi xmlns:a14="http://schemas.microsoft.com/office/drawing/2010/main" val="0"/>
              </a:ext>
            </a:extLst>
          </a:blip>
          <a:stretch>
            <a:fillRect/>
          </a:stretch>
        </p:blipFill>
        <p:spPr>
          <a:xfrm>
            <a:off x="4956312" y="1404729"/>
            <a:ext cx="7129665" cy="5391759"/>
          </a:xfrm>
          <a:prstGeom prst="rect">
            <a:avLst/>
          </a:prstGeom>
        </p:spPr>
      </p:pic>
      <p:sp>
        <p:nvSpPr>
          <p:cNvPr id="8" name="Rectangle: Rounded Corners 7">
            <a:extLst>
              <a:ext uri="{FF2B5EF4-FFF2-40B4-BE49-F238E27FC236}">
                <a16:creationId xmlns:a16="http://schemas.microsoft.com/office/drawing/2014/main" id="{1131765F-1471-446A-BA40-53E78E43DE0D}"/>
              </a:ext>
            </a:extLst>
          </p:cNvPr>
          <p:cNvSpPr/>
          <p:nvPr/>
        </p:nvSpPr>
        <p:spPr>
          <a:xfrm>
            <a:off x="271514" y="2116743"/>
            <a:ext cx="4598660"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1- neutralisation de la charge de surface </a:t>
            </a:r>
          </a:p>
        </p:txBody>
      </p:sp>
      <p:sp>
        <p:nvSpPr>
          <p:cNvPr id="9" name="Rectangle: Rounded Corners 8">
            <a:extLst>
              <a:ext uri="{FF2B5EF4-FFF2-40B4-BE49-F238E27FC236}">
                <a16:creationId xmlns:a16="http://schemas.microsoft.com/office/drawing/2014/main" id="{ECB28574-3BF5-4356-9D05-3C73ABFBB64D}"/>
              </a:ext>
            </a:extLst>
          </p:cNvPr>
          <p:cNvSpPr/>
          <p:nvPr/>
        </p:nvSpPr>
        <p:spPr>
          <a:xfrm>
            <a:off x="271514" y="3247063"/>
            <a:ext cx="4598660"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2- liaison des particules de gros agrégats</a:t>
            </a:r>
          </a:p>
        </p:txBody>
      </p:sp>
      <p:sp>
        <p:nvSpPr>
          <p:cNvPr id="10" name="Rectangle: Rounded Corners 9">
            <a:extLst>
              <a:ext uri="{FF2B5EF4-FFF2-40B4-BE49-F238E27FC236}">
                <a16:creationId xmlns:a16="http://schemas.microsoft.com/office/drawing/2014/main" id="{F42ADDD3-5151-4490-9F9B-488483AAE5D3}"/>
              </a:ext>
            </a:extLst>
          </p:cNvPr>
          <p:cNvSpPr/>
          <p:nvPr/>
        </p:nvSpPr>
        <p:spPr>
          <a:xfrm>
            <a:off x="3949146" y="81025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277292F-92AF-4C7F-9A89-D0CF9642E5FF}"/>
              </a:ext>
            </a:extLst>
          </p:cNvPr>
          <p:cNvSpPr/>
          <p:nvPr/>
        </p:nvSpPr>
        <p:spPr>
          <a:xfrm>
            <a:off x="145779" y="4100608"/>
            <a:ext cx="4724396" cy="24857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Dans certains cas, la floculation peut également fournir une purification en éliminant sélectivement les protéines indésirables, les acides nucléiques, les lipides et l'endotoxine du bouillon cellulaire.</a:t>
            </a:r>
          </a:p>
        </p:txBody>
      </p:sp>
    </p:spTree>
    <p:extLst>
      <p:ext uri="{BB962C8B-B14F-4D97-AF65-F5344CB8AC3E}">
        <p14:creationId xmlns:p14="http://schemas.microsoft.com/office/powerpoint/2010/main" val="39352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66873B2-B753-456F-902C-8B60041D18B3}"/>
              </a:ext>
            </a:extLst>
          </p:cNvPr>
          <p:cNvSpPr/>
          <p:nvPr/>
        </p:nvSpPr>
        <p:spPr>
          <a:xfrm>
            <a:off x="3949146" y="750299"/>
            <a:ext cx="43036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Séparation de la matière solide</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C1BF8BC-CC57-47D7-B5DE-8F527404B3F0}"/>
              </a:ext>
            </a:extLst>
          </p:cNvPr>
          <p:cNvSpPr/>
          <p:nvPr/>
        </p:nvSpPr>
        <p:spPr>
          <a:xfrm>
            <a:off x="113318" y="1358465"/>
            <a:ext cx="33454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Extraction Liquide-Liquide</a:t>
            </a:r>
            <a:endParaRPr lang="en-GB" sz="20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63E6F42E-D7E4-43CF-8061-2D749F6E6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58486"/>
            <a:ext cx="5953539" cy="2988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82CD52-1178-4813-A24F-A90FD830FDE3}"/>
              </a:ext>
            </a:extLst>
          </p:cNvPr>
          <p:cNvSpPr txBox="1"/>
          <p:nvPr/>
        </p:nvSpPr>
        <p:spPr>
          <a:xfrm>
            <a:off x="410817" y="2247758"/>
            <a:ext cx="1192696"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Simple</a:t>
            </a:r>
            <a:endParaRPr lang="en-GB" dirty="0"/>
          </a:p>
        </p:txBody>
      </p:sp>
      <p:sp>
        <p:nvSpPr>
          <p:cNvPr id="9" name="TextBox 8">
            <a:extLst>
              <a:ext uri="{FF2B5EF4-FFF2-40B4-BE49-F238E27FC236}">
                <a16:creationId xmlns:a16="http://schemas.microsoft.com/office/drawing/2014/main" id="{A7E8DD44-2779-46AD-91C7-461C1DA8368E}"/>
              </a:ext>
            </a:extLst>
          </p:cNvPr>
          <p:cNvSpPr txBox="1"/>
          <p:nvPr/>
        </p:nvSpPr>
        <p:spPr>
          <a:xfrm>
            <a:off x="410817" y="2657348"/>
            <a:ext cx="1696279"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Faibles coûts</a:t>
            </a:r>
            <a:endParaRPr lang="en-GB" dirty="0"/>
          </a:p>
        </p:txBody>
      </p:sp>
      <p:sp>
        <p:nvSpPr>
          <p:cNvPr id="10" name="TextBox 9">
            <a:extLst>
              <a:ext uri="{FF2B5EF4-FFF2-40B4-BE49-F238E27FC236}">
                <a16:creationId xmlns:a16="http://schemas.microsoft.com/office/drawing/2014/main" id="{8EA58EA9-BD21-4003-919C-D7CC81B4F7D6}"/>
              </a:ext>
            </a:extLst>
          </p:cNvPr>
          <p:cNvSpPr txBox="1"/>
          <p:nvPr/>
        </p:nvSpPr>
        <p:spPr>
          <a:xfrm>
            <a:off x="410817" y="3164525"/>
            <a:ext cx="3445564" cy="369332"/>
          </a:xfrm>
          <a:prstGeom prst="rect">
            <a:avLst/>
          </a:prstGeom>
          <a:noFill/>
        </p:spPr>
        <p:txBody>
          <a:bodyPr wrap="square">
            <a:spAutoFit/>
          </a:bodyPr>
          <a:lstStyle/>
          <a:p>
            <a:r>
              <a:rPr lang="fr-FR" sz="1800" dirty="0">
                <a:solidFill>
                  <a:srgbClr val="000000"/>
                </a:solidFill>
                <a:effectLst/>
                <a:latin typeface="Times-Roman"/>
                <a:ea typeface="Calibri" panose="020F0502020204030204" pitchFamily="34" charset="0"/>
                <a:cs typeface="Arial" panose="020B0604020202020204" pitchFamily="34" charset="0"/>
              </a:rPr>
              <a:t>- Facile à mettre à l'échelle</a:t>
            </a:r>
            <a:endParaRPr lang="en-GB" dirty="0"/>
          </a:p>
        </p:txBody>
      </p:sp>
      <p:sp>
        <p:nvSpPr>
          <p:cNvPr id="13" name="Rectangle: Rounded Corners 12">
            <a:extLst>
              <a:ext uri="{FF2B5EF4-FFF2-40B4-BE49-F238E27FC236}">
                <a16:creationId xmlns:a16="http://schemas.microsoft.com/office/drawing/2014/main" id="{138F0352-5238-4562-B0AF-D29FB103637E}"/>
              </a:ext>
            </a:extLst>
          </p:cNvPr>
          <p:cNvSpPr/>
          <p:nvPr/>
        </p:nvSpPr>
        <p:spPr>
          <a:xfrm>
            <a:off x="113318" y="3738988"/>
            <a:ext cx="4598660" cy="10038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Utilisée pour isoler les enzymes intracellulaires dans un système aqueux à deux phases</a:t>
            </a:r>
          </a:p>
        </p:txBody>
      </p:sp>
      <p:sp>
        <p:nvSpPr>
          <p:cNvPr id="16" name="Rectangle: Rounded Corners 15">
            <a:extLst>
              <a:ext uri="{FF2B5EF4-FFF2-40B4-BE49-F238E27FC236}">
                <a16:creationId xmlns:a16="http://schemas.microsoft.com/office/drawing/2014/main" id="{B4DED103-BCD4-4467-B9A5-39B4FA061B16}"/>
              </a:ext>
            </a:extLst>
          </p:cNvPr>
          <p:cNvSpPr/>
          <p:nvPr/>
        </p:nvSpPr>
        <p:spPr>
          <a:xfrm>
            <a:off x="113318" y="4893962"/>
            <a:ext cx="33454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solidFill>
                  <a:srgbClr val="000000"/>
                </a:solidFill>
                <a:latin typeface="Times-Roman"/>
                <a:ea typeface="Calibri" panose="020F0502020204030204" pitchFamily="34" charset="0"/>
                <a:cs typeface="Arial" panose="020B0604020202020204" pitchFamily="34" charset="0"/>
              </a:rPr>
              <a:t>Partitionnement par affinité</a:t>
            </a:r>
            <a:endParaRPr lang="en-GB" sz="2000" dirty="0"/>
          </a:p>
        </p:txBody>
      </p:sp>
      <p:pic>
        <p:nvPicPr>
          <p:cNvPr id="17" name="Picture 4">
            <a:extLst>
              <a:ext uri="{FF2B5EF4-FFF2-40B4-BE49-F238E27FC236}">
                <a16:creationId xmlns:a16="http://schemas.microsoft.com/office/drawing/2014/main" id="{37477741-BEFA-4BCC-9D91-D9FD2B26B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558" y="1901804"/>
            <a:ext cx="6034123" cy="39860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9B2B807-6309-4AED-A265-A3287199A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416" y="1411356"/>
            <a:ext cx="6034123" cy="447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1+#ppt_w/2"/>
                                          </p:val>
                                        </p:tav>
                                        <p:tav tm="100000">
                                          <p:val>
                                            <p:strVal val="#ppt_x"/>
                                          </p:val>
                                        </p:tav>
                                      </p:tavLst>
                                    </p:anim>
                                    <p:anim calcmode="lin" valueType="num">
                                      <p:cBhvr additive="base">
                                        <p:cTn id="3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0"/>
                                        </p:tgtEl>
                                      </p:cBhvr>
                                    </p:animEffect>
                                    <p:set>
                                      <p:cBhvr>
                                        <p:cTn id="37" dur="1" fill="hold">
                                          <p:stCondLst>
                                            <p:cond delay="499"/>
                                          </p:stCondLst>
                                        </p:cTn>
                                        <p:tgtEl>
                                          <p:spTgt spid="20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1+#ppt_w/2"/>
                                          </p:val>
                                        </p:tav>
                                        <p:tav tm="100000">
                                          <p:val>
                                            <p:strVal val="#ppt_x"/>
                                          </p:val>
                                        </p:tav>
                                      </p:tavLst>
                                    </p:anim>
                                    <p:anim calcmode="lin" valueType="num">
                                      <p:cBhvr additive="base">
                                        <p:cTn id="5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3"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E97F8C4-078E-4C7D-ACF6-DDD4BB6406E8}"/>
              </a:ext>
            </a:extLst>
          </p:cNvPr>
          <p:cNvSpPr/>
          <p:nvPr/>
        </p:nvSpPr>
        <p:spPr>
          <a:xfrm>
            <a:off x="5022573" y="765289"/>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pic>
        <p:nvPicPr>
          <p:cNvPr id="4" name="Thin Film Evaporation">
            <a:hlinkClick r:id="" action="ppaction://media"/>
            <a:extLst>
              <a:ext uri="{FF2B5EF4-FFF2-40B4-BE49-F238E27FC236}">
                <a16:creationId xmlns:a16="http://schemas.microsoft.com/office/drawing/2014/main" id="{0D34B908-67CC-4200-88D8-6A8164A626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2573" y="1934129"/>
            <a:ext cx="6858000" cy="3848100"/>
          </a:xfrm>
          <a:prstGeom prst="rect">
            <a:avLst/>
          </a:prstGeom>
        </p:spPr>
      </p:pic>
      <p:sp>
        <p:nvSpPr>
          <p:cNvPr id="10" name="Rectangle: Rounded Corners 9">
            <a:extLst>
              <a:ext uri="{FF2B5EF4-FFF2-40B4-BE49-F238E27FC236}">
                <a16:creationId xmlns:a16="http://schemas.microsoft.com/office/drawing/2014/main" id="{19152B96-526B-455D-9F42-CDE114B6A6D0}"/>
              </a:ext>
            </a:extLst>
          </p:cNvPr>
          <p:cNvSpPr/>
          <p:nvPr/>
        </p:nvSpPr>
        <p:spPr>
          <a:xfrm>
            <a:off x="113318" y="2757846"/>
            <a:ext cx="4776734" cy="525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Bref traitement thermique peut être utilisé </a:t>
            </a:r>
          </a:p>
        </p:txBody>
      </p:sp>
      <p:sp>
        <p:nvSpPr>
          <p:cNvPr id="13" name="Rectangle: Rounded Corners 12">
            <a:extLst>
              <a:ext uri="{FF2B5EF4-FFF2-40B4-BE49-F238E27FC236}">
                <a16:creationId xmlns:a16="http://schemas.microsoft.com/office/drawing/2014/main" id="{BE222845-FCDC-4B99-BD79-0FA60B134A40}"/>
              </a:ext>
            </a:extLst>
          </p:cNvPr>
          <p:cNvSpPr/>
          <p:nvPr/>
        </p:nvSpPr>
        <p:spPr>
          <a:xfrm>
            <a:off x="113318" y="3483942"/>
            <a:ext cx="345151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Evaporateur à couche mince</a:t>
            </a:r>
          </a:p>
        </p:txBody>
      </p:sp>
      <p:sp>
        <p:nvSpPr>
          <p:cNvPr id="14" name="Rectangle: Rounded Corners 13">
            <a:extLst>
              <a:ext uri="{FF2B5EF4-FFF2-40B4-BE49-F238E27FC236}">
                <a16:creationId xmlns:a16="http://schemas.microsoft.com/office/drawing/2014/main" id="{84410FE9-00BC-4A15-A958-4CAB55DE7860}"/>
              </a:ext>
            </a:extLst>
          </p:cNvPr>
          <p:cNvSpPr/>
          <p:nvPr/>
        </p:nvSpPr>
        <p:spPr>
          <a:xfrm>
            <a:off x="113318" y="4181573"/>
            <a:ext cx="4776734" cy="16758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Exposition d’une couche mince de la solution enzymatique à une température générée par la vapeur d’eau chaude, provoquant l’évaporation d’une partie de la solution = Concentration</a:t>
            </a:r>
          </a:p>
        </p:txBody>
      </p:sp>
      <p:sp>
        <p:nvSpPr>
          <p:cNvPr id="9" name="Rectangle: Rounded Corners 8">
            <a:extLst>
              <a:ext uri="{FF2B5EF4-FFF2-40B4-BE49-F238E27FC236}">
                <a16:creationId xmlns:a16="http://schemas.microsoft.com/office/drawing/2014/main" id="{AC1ECD91-F412-4CE4-AA1B-17C893F70BE1}"/>
              </a:ext>
            </a:extLst>
          </p:cNvPr>
          <p:cNvSpPr/>
          <p:nvPr/>
        </p:nvSpPr>
        <p:spPr>
          <a:xfrm>
            <a:off x="113318" y="1358465"/>
            <a:ext cx="270483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Méthodes thermiques</a:t>
            </a:r>
          </a:p>
        </p:txBody>
      </p:sp>
    </p:spTree>
    <p:extLst>
      <p:ext uri="{BB962C8B-B14F-4D97-AF65-F5344CB8AC3E}">
        <p14:creationId xmlns:p14="http://schemas.microsoft.com/office/powerpoint/2010/main" val="27398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4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animBg="1"/>
      <p:bldP spid="13" grpId="0" animBg="1"/>
      <p:bldP spid="14"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pic>
        <p:nvPicPr>
          <p:cNvPr id="3" name="Centrifugal Flow Thin Film Vacuum Evaporator">
            <a:hlinkClick r:id="" action="ppaction://media"/>
            <a:extLst>
              <a:ext uri="{FF2B5EF4-FFF2-40B4-BE49-F238E27FC236}">
                <a16:creationId xmlns:a16="http://schemas.microsoft.com/office/drawing/2014/main" id="{33BA7A70-C9DC-4BC5-B93A-C6FC3C554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5823" y="2106405"/>
            <a:ext cx="6858000" cy="3848100"/>
          </a:xfrm>
          <a:prstGeom prst="rect">
            <a:avLst/>
          </a:prstGeom>
        </p:spPr>
      </p:pic>
      <p:sp>
        <p:nvSpPr>
          <p:cNvPr id="6" name="Rectangle: Rounded Corners 5">
            <a:extLst>
              <a:ext uri="{FF2B5EF4-FFF2-40B4-BE49-F238E27FC236}">
                <a16:creationId xmlns:a16="http://schemas.microsoft.com/office/drawing/2014/main" id="{B5C523D1-C0B6-481B-A05A-75AB408CD22C}"/>
              </a:ext>
            </a:extLst>
          </p:cNvPr>
          <p:cNvSpPr/>
          <p:nvPr/>
        </p:nvSpPr>
        <p:spPr>
          <a:xfrm>
            <a:off x="113318" y="1747732"/>
            <a:ext cx="459120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Evaporateur centrifuge à couche mince</a:t>
            </a:r>
          </a:p>
        </p:txBody>
      </p:sp>
      <p:sp>
        <p:nvSpPr>
          <p:cNvPr id="7" name="Rectangle: Rounded Corners 6">
            <a:extLst>
              <a:ext uri="{FF2B5EF4-FFF2-40B4-BE49-F238E27FC236}">
                <a16:creationId xmlns:a16="http://schemas.microsoft.com/office/drawing/2014/main" id="{21344666-FEE3-457F-8387-B681190D3F1C}"/>
              </a:ext>
            </a:extLst>
          </p:cNvPr>
          <p:cNvSpPr/>
          <p:nvPr/>
        </p:nvSpPr>
        <p:spPr>
          <a:xfrm>
            <a:off x="20553" y="3279605"/>
            <a:ext cx="4776734" cy="18801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force centrifuge est utilisée pour étale une couche fine de la solution enzymatique sur une surface chaude = Concentration</a:t>
            </a:r>
          </a:p>
          <a:p>
            <a:pPr marL="342900" indent="-342900">
              <a:buFontTx/>
              <a:buChar char="-"/>
            </a:pPr>
            <a:r>
              <a:rPr lang="fr-FR" sz="2000" dirty="0">
                <a:latin typeface="Times New Roman" panose="02020603050405020304" pitchFamily="18" charset="0"/>
                <a:cs typeface="Times New Roman" panose="02020603050405020304" pitchFamily="18" charset="0"/>
              </a:rPr>
              <a:t>La pression est utilisée pour réduire la température d’évaporation</a:t>
            </a:r>
          </a:p>
        </p:txBody>
      </p:sp>
      <p:sp>
        <p:nvSpPr>
          <p:cNvPr id="8" name="Rectangle: Rounded Corners 7">
            <a:extLst>
              <a:ext uri="{FF2B5EF4-FFF2-40B4-BE49-F238E27FC236}">
                <a16:creationId xmlns:a16="http://schemas.microsoft.com/office/drawing/2014/main" id="{1E653EB2-310C-415D-B587-049FF0096F3C}"/>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2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34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B2F6EF-F9F9-4F5A-A78C-F6D3C781D34B}"/>
              </a:ext>
            </a:extLst>
          </p:cNvPr>
          <p:cNvSpPr txBox="1"/>
          <p:nvPr/>
        </p:nvSpPr>
        <p:spPr>
          <a:xfrm>
            <a:off x="3898425" y="176010"/>
            <a:ext cx="4395148" cy="523220"/>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rPr>
              <a:t>Généralités en enzymologie</a:t>
            </a:r>
            <a:endParaRPr lang="en-GB" sz="2800" dirty="0"/>
          </a:p>
        </p:txBody>
      </p:sp>
      <p:sp>
        <p:nvSpPr>
          <p:cNvPr id="13" name="Rectangle: Rounded Corners 12">
            <a:extLst>
              <a:ext uri="{FF2B5EF4-FFF2-40B4-BE49-F238E27FC236}">
                <a16:creationId xmlns:a16="http://schemas.microsoft.com/office/drawing/2014/main" id="{0886BC9D-A99E-47F4-AF68-AFF37D751F8D}"/>
              </a:ext>
            </a:extLst>
          </p:cNvPr>
          <p:cNvSpPr/>
          <p:nvPr/>
        </p:nvSpPr>
        <p:spPr>
          <a:xfrm>
            <a:off x="3273286" y="803220"/>
            <a:ext cx="6175513"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400" dirty="0">
              <a:latin typeface="Times New Roman" panose="02020603050405020304" pitchFamily="18" charset="0"/>
              <a:cs typeface="Times New Roman" panose="02020603050405020304" pitchFamily="18" charset="0"/>
            </a:endParaRPr>
          </a:p>
          <a:p>
            <a:pPr algn="ctr"/>
            <a:r>
              <a:rPr lang="fr-FR" sz="2400" dirty="0">
                <a:latin typeface="Times New Roman" panose="02020603050405020304" pitchFamily="18" charset="0"/>
                <a:cs typeface="Times New Roman" panose="02020603050405020304" pitchFamily="18" charset="0"/>
              </a:rPr>
              <a:t>Expansion de l’utilisation des enzymes</a:t>
            </a:r>
            <a:endParaRPr lang="en-GB" sz="2400" dirty="0">
              <a:latin typeface="Times New Roman" panose="02020603050405020304" pitchFamily="18" charset="0"/>
              <a:cs typeface="Times New Roman" panose="02020603050405020304" pitchFamily="18" charset="0"/>
            </a:endParaRPr>
          </a:p>
          <a:p>
            <a:pPr algn="ctr"/>
            <a:endParaRPr lang="en-GB" dirty="0"/>
          </a:p>
        </p:txBody>
      </p:sp>
      <p:pic>
        <p:nvPicPr>
          <p:cNvPr id="4" name="Picture 3">
            <a:extLst>
              <a:ext uri="{FF2B5EF4-FFF2-40B4-BE49-F238E27FC236}">
                <a16:creationId xmlns:a16="http://schemas.microsoft.com/office/drawing/2014/main" id="{A076F9F4-216F-4E38-9616-D7E4154B62E2}"/>
              </a:ext>
            </a:extLst>
          </p:cNvPr>
          <p:cNvPicPr>
            <a:picLocks noChangeAspect="1"/>
          </p:cNvPicPr>
          <p:nvPr/>
        </p:nvPicPr>
        <p:blipFill>
          <a:blip r:embed="rId2"/>
          <a:stretch>
            <a:fillRect/>
          </a:stretch>
        </p:blipFill>
        <p:spPr>
          <a:xfrm>
            <a:off x="1956944" y="1685631"/>
            <a:ext cx="8503398" cy="4224959"/>
          </a:xfrm>
          <a:prstGeom prst="rect">
            <a:avLst/>
          </a:prstGeom>
        </p:spPr>
      </p:pic>
      <p:sp>
        <p:nvSpPr>
          <p:cNvPr id="8" name="Rectangle: Rounded Corners 7">
            <a:extLst>
              <a:ext uri="{FF2B5EF4-FFF2-40B4-BE49-F238E27FC236}">
                <a16:creationId xmlns:a16="http://schemas.microsoft.com/office/drawing/2014/main" id="{34A70F7B-BA72-4113-9772-2FFD1B9012F9}"/>
              </a:ext>
            </a:extLst>
          </p:cNvPr>
          <p:cNvSpPr/>
          <p:nvPr/>
        </p:nvSpPr>
        <p:spPr>
          <a:xfrm>
            <a:off x="609600" y="6014580"/>
            <a:ext cx="11198087" cy="667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L’industrie d'enzymes était estimée à </a:t>
            </a:r>
            <a:r>
              <a:rPr lang="fr-FR" sz="2000" b="1" dirty="0">
                <a:latin typeface="Times New Roman" panose="02020603050405020304" pitchFamily="18" charset="0"/>
                <a:cs typeface="Times New Roman" panose="02020603050405020304" pitchFamily="18" charset="0"/>
              </a:rPr>
              <a:t>1,5 milliard $ </a:t>
            </a:r>
            <a:r>
              <a:rPr lang="fr-FR" sz="2000" dirty="0">
                <a:latin typeface="Times New Roman" panose="02020603050405020304" pitchFamily="18" charset="0"/>
                <a:cs typeface="Times New Roman" panose="02020603050405020304" pitchFamily="18" charset="0"/>
              </a:rPr>
              <a:t>(1997) avec un taux de croissance annuel </a:t>
            </a:r>
            <a:r>
              <a:rPr lang="fr-FR" sz="2000" b="1" dirty="0">
                <a:latin typeface="Times New Roman" panose="02020603050405020304" pitchFamily="18" charset="0"/>
                <a:cs typeface="Times New Roman" panose="02020603050405020304" pitchFamily="18" charset="0"/>
              </a:rPr>
              <a:t>4,0%</a:t>
            </a:r>
          </a:p>
          <a:p>
            <a:pPr algn="ctr"/>
            <a:endParaRPr lang="en-GB" sz="2000" dirty="0"/>
          </a:p>
        </p:txBody>
      </p:sp>
      <p:sp>
        <p:nvSpPr>
          <p:cNvPr id="7" name="Oval 6">
            <a:extLst>
              <a:ext uri="{FF2B5EF4-FFF2-40B4-BE49-F238E27FC236}">
                <a16:creationId xmlns:a16="http://schemas.microsoft.com/office/drawing/2014/main" id="{9DBB32DB-198A-4116-B5C3-6E56419853D9}"/>
              </a:ext>
            </a:extLst>
          </p:cNvPr>
          <p:cNvSpPr/>
          <p:nvPr/>
        </p:nvSpPr>
        <p:spPr>
          <a:xfrm>
            <a:off x="8705553" y="2693186"/>
            <a:ext cx="1828800" cy="99391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899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5E-6 3.7037E-6 L -0.39883 -0.1713 " pathEditMode="relative" rAng="0" ptsTypes="AA">
                                      <p:cBhvr>
                                        <p:cTn id="11" dur="2000" fill="hold"/>
                                        <p:tgtEl>
                                          <p:spTgt spid="7"/>
                                        </p:tgtEl>
                                        <p:attrNameLst>
                                          <p:attrName>ppt_x</p:attrName>
                                          <p:attrName>ppt_y</p:attrName>
                                        </p:attrNameLst>
                                      </p:cBhvr>
                                      <p:rCtr x="-19948" y="-8565"/>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39883 -0.1713 L -0.53034 0.03495 " pathEditMode="relative" rAng="0" ptsTypes="AA">
                                      <p:cBhvr>
                                        <p:cTn id="15" dur="2000" fill="hold"/>
                                        <p:tgtEl>
                                          <p:spTgt spid="7"/>
                                        </p:tgtEl>
                                        <p:attrNameLst>
                                          <p:attrName>ppt_x</p:attrName>
                                          <p:attrName>ppt_y</p:attrName>
                                        </p:attrNameLst>
                                      </p:cBhvr>
                                      <p:rCtr x="-6576" y="10301"/>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3" nodeType="clickEffect">
                                  <p:stCondLst>
                                    <p:cond delay="0"/>
                                  </p:stCondLst>
                                  <p:childTnLst>
                                    <p:animMotion origin="layout" path="M -0.53034 0.03495 L -0.45208 0.22083 " pathEditMode="relative" rAng="0" ptsTypes="AA">
                                      <p:cBhvr>
                                        <p:cTn id="19" dur="2000" fill="hold"/>
                                        <p:tgtEl>
                                          <p:spTgt spid="7"/>
                                        </p:tgtEl>
                                        <p:attrNameLst>
                                          <p:attrName>ppt_x</p:attrName>
                                          <p:attrName>ppt_y</p:attrName>
                                        </p:attrNameLst>
                                      </p:cBhvr>
                                      <p:rCtr x="3906" y="9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97CFB6-093E-4422-8588-101A0690871A}"/>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3A78426-9ABF-4737-B132-EDB045DF0042}"/>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pic>
        <p:nvPicPr>
          <p:cNvPr id="1026" name="Picture 2">
            <a:extLst>
              <a:ext uri="{FF2B5EF4-FFF2-40B4-BE49-F238E27FC236}">
                <a16:creationId xmlns:a16="http://schemas.microsoft.com/office/drawing/2014/main" id="{4A269204-3FEB-48EB-8B13-66F132336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573" y="1431236"/>
            <a:ext cx="6691522" cy="52989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29FBC56-B771-4CF0-9024-41C2012C182E}"/>
              </a:ext>
            </a:extLst>
          </p:cNvPr>
          <p:cNvSpPr/>
          <p:nvPr/>
        </p:nvSpPr>
        <p:spPr>
          <a:xfrm>
            <a:off x="113318" y="2585566"/>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Des concentrations élevées de sel peuvent précipiter les protéines </a:t>
            </a:r>
          </a:p>
        </p:txBody>
      </p:sp>
      <p:sp>
        <p:nvSpPr>
          <p:cNvPr id="11" name="Rectangle: Rounded Corners 10">
            <a:extLst>
              <a:ext uri="{FF2B5EF4-FFF2-40B4-BE49-F238E27FC236}">
                <a16:creationId xmlns:a16="http://schemas.microsoft.com/office/drawing/2014/main" id="{62C7A381-9B62-4F30-A719-D57714AFF47C}"/>
              </a:ext>
            </a:extLst>
          </p:cNvPr>
          <p:cNvSpPr/>
          <p:nvPr/>
        </p:nvSpPr>
        <p:spPr>
          <a:xfrm>
            <a:off x="113318" y="3367445"/>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 sulfate d'ammonium est le plus utilisé</a:t>
            </a:r>
          </a:p>
        </p:txBody>
      </p:sp>
      <p:sp>
        <p:nvSpPr>
          <p:cNvPr id="12" name="Rectangle: Rounded Corners 11">
            <a:extLst>
              <a:ext uri="{FF2B5EF4-FFF2-40B4-BE49-F238E27FC236}">
                <a16:creationId xmlns:a16="http://schemas.microsoft.com/office/drawing/2014/main" id="{969E912C-A823-43AC-9FB4-7513E61BD4E6}"/>
              </a:ext>
            </a:extLst>
          </p:cNvPr>
          <p:cNvSpPr/>
          <p:nvPr/>
        </p:nvSpPr>
        <p:spPr>
          <a:xfrm>
            <a:off x="113318" y="4136070"/>
            <a:ext cx="477673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enzymes précipitent à différents degrés de saturation (20-80%)</a:t>
            </a:r>
          </a:p>
        </p:txBody>
      </p:sp>
      <p:grpSp>
        <p:nvGrpSpPr>
          <p:cNvPr id="15" name="Group 14">
            <a:extLst>
              <a:ext uri="{FF2B5EF4-FFF2-40B4-BE49-F238E27FC236}">
                <a16:creationId xmlns:a16="http://schemas.microsoft.com/office/drawing/2014/main" id="{35B74AB8-FDEF-4472-93D9-DCDB2FC8FEEE}"/>
              </a:ext>
            </a:extLst>
          </p:cNvPr>
          <p:cNvGrpSpPr/>
          <p:nvPr/>
        </p:nvGrpSpPr>
        <p:grpSpPr>
          <a:xfrm>
            <a:off x="113318" y="4917949"/>
            <a:ext cx="4776734" cy="633330"/>
            <a:chOff x="139825" y="3259712"/>
            <a:chExt cx="4418921" cy="921651"/>
          </a:xfrm>
        </p:grpSpPr>
        <p:sp>
          <p:nvSpPr>
            <p:cNvPr id="16" name="Rectangle: Rounded Corners 15">
              <a:extLst>
                <a:ext uri="{FF2B5EF4-FFF2-40B4-BE49-F238E27FC236}">
                  <a16:creationId xmlns:a16="http://schemas.microsoft.com/office/drawing/2014/main" id="{7FF23F8C-A2EB-4252-B9F4-246AF73BEEA9}"/>
                </a:ext>
              </a:extLst>
            </p:cNvPr>
            <p:cNvSpPr/>
            <p:nvPr/>
          </p:nvSpPr>
          <p:spPr>
            <a:xfrm>
              <a:off x="897552" y="3285061"/>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La corrosion de l'acier inoxydable et du ciment</a:t>
              </a:r>
            </a:p>
          </p:txBody>
        </p:sp>
        <p:pic>
          <p:nvPicPr>
            <p:cNvPr id="17" name="Picture 16">
              <a:extLst>
                <a:ext uri="{FF2B5EF4-FFF2-40B4-BE49-F238E27FC236}">
                  <a16:creationId xmlns:a16="http://schemas.microsoft.com/office/drawing/2014/main" id="{5BCAC592-0998-4447-B4FC-F4F58E522C3A}"/>
                </a:ext>
              </a:extLst>
            </p:cNvPr>
            <p:cNvPicPr>
              <a:picLocks noChangeAspect="1"/>
            </p:cNvPicPr>
            <p:nvPr/>
          </p:nvPicPr>
          <p:blipFill>
            <a:blip r:embed="rId3"/>
            <a:stretch>
              <a:fillRect/>
            </a:stretch>
          </p:blipFill>
          <p:spPr>
            <a:xfrm>
              <a:off x="139825" y="3259712"/>
              <a:ext cx="757726" cy="765343"/>
            </a:xfrm>
            <a:prstGeom prst="rect">
              <a:avLst/>
            </a:prstGeom>
          </p:spPr>
        </p:pic>
      </p:grpSp>
      <p:grpSp>
        <p:nvGrpSpPr>
          <p:cNvPr id="18" name="Group 17">
            <a:extLst>
              <a:ext uri="{FF2B5EF4-FFF2-40B4-BE49-F238E27FC236}">
                <a16:creationId xmlns:a16="http://schemas.microsoft.com/office/drawing/2014/main" id="{F4B79245-7626-4316-A199-46755591CE21}"/>
              </a:ext>
            </a:extLst>
          </p:cNvPr>
          <p:cNvGrpSpPr/>
          <p:nvPr/>
        </p:nvGrpSpPr>
        <p:grpSpPr>
          <a:xfrm>
            <a:off x="120165" y="5671929"/>
            <a:ext cx="4769887" cy="1027591"/>
            <a:chOff x="3803223" y="3792602"/>
            <a:chExt cx="15393055" cy="1129430"/>
          </a:xfrm>
        </p:grpSpPr>
        <p:sp>
          <p:nvSpPr>
            <p:cNvPr id="19" name="TextBox 18">
              <a:extLst>
                <a:ext uri="{FF2B5EF4-FFF2-40B4-BE49-F238E27FC236}">
                  <a16:creationId xmlns:a16="http://schemas.microsoft.com/office/drawing/2014/main" id="{036631D5-94B9-4458-921E-6EEA14D7ED93}"/>
                </a:ext>
              </a:extLst>
            </p:cNvPr>
            <p:cNvSpPr txBox="1"/>
            <p:nvPr/>
          </p:nvSpPr>
          <p:spPr>
            <a:xfrm>
              <a:off x="6848968" y="4138839"/>
              <a:ext cx="12347310" cy="783193"/>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Le Sulfate de sodium est meilleur mais peu soluble (35-40 °C)</a:t>
              </a:r>
              <a:endParaRPr lang="en-GB" sz="2000" dirty="0"/>
            </a:p>
          </p:txBody>
        </p:sp>
        <p:pic>
          <p:nvPicPr>
            <p:cNvPr id="20" name="Picture 2">
              <a:extLst>
                <a:ext uri="{FF2B5EF4-FFF2-40B4-BE49-F238E27FC236}">
                  <a16:creationId xmlns:a16="http://schemas.microsoft.com/office/drawing/2014/main" id="{F9E513D7-0277-4162-BCBA-D936B3DC0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extLst>
              <a:ext uri="{FF2B5EF4-FFF2-40B4-BE49-F238E27FC236}">
                <a16:creationId xmlns:a16="http://schemas.microsoft.com/office/drawing/2014/main" id="{B3CAC3E6-D90C-4005-9C62-361F6C881662}"/>
              </a:ext>
            </a:extLst>
          </p:cNvPr>
          <p:cNvSpPr/>
          <p:nvPr/>
        </p:nvSpPr>
        <p:spPr>
          <a:xfrm>
            <a:off x="113318" y="1896453"/>
            <a:ext cx="2961186"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par les sels</a:t>
            </a:r>
          </a:p>
        </p:txBody>
      </p:sp>
    </p:spTree>
    <p:extLst>
      <p:ext uri="{BB962C8B-B14F-4D97-AF65-F5344CB8AC3E}">
        <p14:creationId xmlns:p14="http://schemas.microsoft.com/office/powerpoint/2010/main" val="28735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1" grpId="0" animBg="1"/>
      <p:bldP spid="12"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341850-2CE3-4C33-980B-293D9600C4B8}"/>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7AB949C-A73C-406D-AF44-CE5C826B2BD3}"/>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2219BB6-660F-42B3-95BF-D5FEC88DE764}"/>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sp>
        <p:nvSpPr>
          <p:cNvPr id="7" name="Rectangle: Rounded Corners 6">
            <a:extLst>
              <a:ext uri="{FF2B5EF4-FFF2-40B4-BE49-F238E27FC236}">
                <a16:creationId xmlns:a16="http://schemas.microsoft.com/office/drawing/2014/main" id="{7377D875-6502-4344-84AE-0FAF8F54FF76}"/>
              </a:ext>
            </a:extLst>
          </p:cNvPr>
          <p:cNvSpPr/>
          <p:nvPr/>
        </p:nvSpPr>
        <p:spPr>
          <a:xfrm>
            <a:off x="113318" y="2585566"/>
            <a:ext cx="6446508"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solvants modifient l'effet de solvatation des molécules d'eau entourant l'enzyme</a:t>
            </a:r>
          </a:p>
        </p:txBody>
      </p:sp>
      <p:sp>
        <p:nvSpPr>
          <p:cNvPr id="8" name="Rectangle: Rounded Corners 7">
            <a:extLst>
              <a:ext uri="{FF2B5EF4-FFF2-40B4-BE49-F238E27FC236}">
                <a16:creationId xmlns:a16="http://schemas.microsoft.com/office/drawing/2014/main" id="{FE13C898-2BFE-47F3-B5DA-F3748B87F458}"/>
              </a:ext>
            </a:extLst>
          </p:cNvPr>
          <p:cNvSpPr/>
          <p:nvPr/>
        </p:nvSpPr>
        <p:spPr>
          <a:xfrm>
            <a:off x="113317" y="3367445"/>
            <a:ext cx="6446507"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t>
            </a:r>
            <a:r>
              <a:rPr lang="fr-FR" sz="2000" dirty="0" err="1">
                <a:latin typeface="Times New Roman" panose="02020603050405020304" pitchFamily="18" charset="0"/>
                <a:cs typeface="Times New Roman" panose="02020603050405020304" pitchFamily="18" charset="0"/>
              </a:rPr>
              <a:t>intéraction</a:t>
            </a:r>
            <a:r>
              <a:rPr lang="fr-FR" sz="2000" dirty="0">
                <a:latin typeface="Times New Roman" panose="02020603050405020304" pitchFamily="18" charset="0"/>
                <a:cs typeface="Times New Roman" panose="02020603050405020304" pitchFamily="18" charset="0"/>
              </a:rPr>
              <a:t> entre les enzymes augmentent et ils précipitent </a:t>
            </a:r>
          </a:p>
        </p:txBody>
      </p:sp>
      <p:sp>
        <p:nvSpPr>
          <p:cNvPr id="9" name="Rectangle: Rounded Corners 8">
            <a:extLst>
              <a:ext uri="{FF2B5EF4-FFF2-40B4-BE49-F238E27FC236}">
                <a16:creationId xmlns:a16="http://schemas.microsoft.com/office/drawing/2014/main" id="{5A8497B3-D3DB-4A86-9126-87E4E9BF65C0}"/>
              </a:ext>
            </a:extLst>
          </p:cNvPr>
          <p:cNvSpPr/>
          <p:nvPr/>
        </p:nvSpPr>
        <p:spPr>
          <a:xfrm>
            <a:off x="113318" y="4136070"/>
            <a:ext cx="6446506"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solvants les plus utilisés sont l'éthanol et l'acétone</a:t>
            </a:r>
          </a:p>
        </p:txBody>
      </p:sp>
      <p:grpSp>
        <p:nvGrpSpPr>
          <p:cNvPr id="10" name="Group 9">
            <a:extLst>
              <a:ext uri="{FF2B5EF4-FFF2-40B4-BE49-F238E27FC236}">
                <a16:creationId xmlns:a16="http://schemas.microsoft.com/office/drawing/2014/main" id="{7C548918-8906-4121-98EB-42371DFDC6E7}"/>
              </a:ext>
            </a:extLst>
          </p:cNvPr>
          <p:cNvGrpSpPr/>
          <p:nvPr/>
        </p:nvGrpSpPr>
        <p:grpSpPr>
          <a:xfrm>
            <a:off x="113318" y="4917949"/>
            <a:ext cx="6446506" cy="995706"/>
            <a:chOff x="139825" y="3259712"/>
            <a:chExt cx="5963615" cy="921651"/>
          </a:xfrm>
        </p:grpSpPr>
        <p:sp>
          <p:nvSpPr>
            <p:cNvPr id="11" name="Rectangle: Rounded Corners 10">
              <a:extLst>
                <a:ext uri="{FF2B5EF4-FFF2-40B4-BE49-F238E27FC236}">
                  <a16:creationId xmlns:a16="http://schemas.microsoft.com/office/drawing/2014/main" id="{DBE87996-C03E-4FAA-B737-9BD4F491C067}"/>
                </a:ext>
              </a:extLst>
            </p:cNvPr>
            <p:cNvSpPr/>
            <p:nvPr/>
          </p:nvSpPr>
          <p:spPr>
            <a:xfrm>
              <a:off x="897552" y="3285061"/>
              <a:ext cx="5205888"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les enzymes peuvent être facilement inactivées par des solvants organiques</a:t>
              </a:r>
            </a:p>
          </p:txBody>
        </p:sp>
        <p:pic>
          <p:nvPicPr>
            <p:cNvPr id="12" name="Picture 11">
              <a:extLst>
                <a:ext uri="{FF2B5EF4-FFF2-40B4-BE49-F238E27FC236}">
                  <a16:creationId xmlns:a16="http://schemas.microsoft.com/office/drawing/2014/main" id="{5890D7DD-F715-4E08-822F-E95A5086DFF3}"/>
                </a:ext>
              </a:extLst>
            </p:cNvPr>
            <p:cNvPicPr>
              <a:picLocks noChangeAspect="1"/>
            </p:cNvPicPr>
            <p:nvPr/>
          </p:nvPicPr>
          <p:blipFill>
            <a:blip r:embed="rId2"/>
            <a:stretch>
              <a:fillRect/>
            </a:stretch>
          </p:blipFill>
          <p:spPr>
            <a:xfrm>
              <a:off x="139825" y="3259712"/>
              <a:ext cx="757726" cy="765343"/>
            </a:xfrm>
            <a:prstGeom prst="rect">
              <a:avLst/>
            </a:prstGeom>
          </p:spPr>
        </p:pic>
      </p:grpSp>
      <p:sp>
        <p:nvSpPr>
          <p:cNvPr id="16" name="Rectangle: Rounded Corners 15">
            <a:extLst>
              <a:ext uri="{FF2B5EF4-FFF2-40B4-BE49-F238E27FC236}">
                <a16:creationId xmlns:a16="http://schemas.microsoft.com/office/drawing/2014/main" id="{C61DFBF4-A8D3-4B10-9FAE-86B829F82E62}"/>
              </a:ext>
            </a:extLst>
          </p:cNvPr>
          <p:cNvSpPr/>
          <p:nvPr/>
        </p:nvSpPr>
        <p:spPr>
          <a:xfrm>
            <a:off x="113317" y="1896453"/>
            <a:ext cx="477673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par les solvants organiques</a:t>
            </a:r>
          </a:p>
        </p:txBody>
      </p:sp>
    </p:spTree>
    <p:extLst>
      <p:ext uri="{BB962C8B-B14F-4D97-AF65-F5344CB8AC3E}">
        <p14:creationId xmlns:p14="http://schemas.microsoft.com/office/powerpoint/2010/main" val="1389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242D3BC-79FC-4D5D-BB14-0BCFFF7DAC43}"/>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4A785FA-A335-4431-8F16-3EEECD00BDF6}"/>
              </a:ext>
            </a:extLst>
          </p:cNvPr>
          <p:cNvSpPr/>
          <p:nvPr/>
        </p:nvSpPr>
        <p:spPr>
          <a:xfrm>
            <a:off x="94536" y="1256729"/>
            <a:ext cx="167572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a:t>
            </a:r>
          </a:p>
        </p:txBody>
      </p:sp>
      <p:sp>
        <p:nvSpPr>
          <p:cNvPr id="5" name="Rectangle: Rounded Corners 4">
            <a:extLst>
              <a:ext uri="{FF2B5EF4-FFF2-40B4-BE49-F238E27FC236}">
                <a16:creationId xmlns:a16="http://schemas.microsoft.com/office/drawing/2014/main" id="{EFD05890-7B7E-4239-8479-0717CEB7477B}"/>
              </a:ext>
            </a:extLst>
          </p:cNvPr>
          <p:cNvSpPr/>
          <p:nvPr/>
        </p:nvSpPr>
        <p:spPr>
          <a:xfrm>
            <a:off x="113318" y="2585566"/>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solubilité des protéines est fortement influencée par le pH </a:t>
            </a:r>
          </a:p>
        </p:txBody>
      </p:sp>
      <p:sp>
        <p:nvSpPr>
          <p:cNvPr id="6" name="Rectangle: Rounded Corners 5">
            <a:extLst>
              <a:ext uri="{FF2B5EF4-FFF2-40B4-BE49-F238E27FC236}">
                <a16:creationId xmlns:a16="http://schemas.microsoft.com/office/drawing/2014/main" id="{444ECAB4-DE47-4C2F-A570-E2902D5B89ED}"/>
              </a:ext>
            </a:extLst>
          </p:cNvPr>
          <p:cNvSpPr/>
          <p:nvPr/>
        </p:nvSpPr>
        <p:spPr>
          <a:xfrm>
            <a:off x="113318" y="3380909"/>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solubilité est minimale au point isoélectrique </a:t>
            </a:r>
          </a:p>
        </p:txBody>
      </p:sp>
      <p:sp>
        <p:nvSpPr>
          <p:cNvPr id="7" name="Rectangle: Rounded Corners 6">
            <a:extLst>
              <a:ext uri="{FF2B5EF4-FFF2-40B4-BE49-F238E27FC236}">
                <a16:creationId xmlns:a16="http://schemas.microsoft.com/office/drawing/2014/main" id="{70F82D49-25D6-4128-AC2F-BC02116494E4}"/>
              </a:ext>
            </a:extLst>
          </p:cNvPr>
          <p:cNvSpPr/>
          <p:nvPr/>
        </p:nvSpPr>
        <p:spPr>
          <a:xfrm>
            <a:off x="113318" y="4189078"/>
            <a:ext cx="5505604" cy="700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précipitations sont généralement effectuées à petite échelle</a:t>
            </a:r>
          </a:p>
        </p:txBody>
      </p:sp>
      <p:grpSp>
        <p:nvGrpSpPr>
          <p:cNvPr id="8" name="Group 7">
            <a:extLst>
              <a:ext uri="{FF2B5EF4-FFF2-40B4-BE49-F238E27FC236}">
                <a16:creationId xmlns:a16="http://schemas.microsoft.com/office/drawing/2014/main" id="{51361C3F-34F3-4F39-AA36-57640E5966AE}"/>
              </a:ext>
            </a:extLst>
          </p:cNvPr>
          <p:cNvGrpSpPr/>
          <p:nvPr/>
        </p:nvGrpSpPr>
        <p:grpSpPr>
          <a:xfrm>
            <a:off x="266811" y="5182997"/>
            <a:ext cx="4358195" cy="995706"/>
            <a:chOff x="139825" y="3259712"/>
            <a:chExt cx="3509305" cy="921651"/>
          </a:xfrm>
        </p:grpSpPr>
        <p:sp>
          <p:nvSpPr>
            <p:cNvPr id="9" name="Rectangle: Rounded Corners 8">
              <a:extLst>
                <a:ext uri="{FF2B5EF4-FFF2-40B4-BE49-F238E27FC236}">
                  <a16:creationId xmlns:a16="http://schemas.microsoft.com/office/drawing/2014/main" id="{5ED98392-AD39-41E4-8375-204AA57C29B1}"/>
                </a:ext>
              </a:extLst>
            </p:cNvPr>
            <p:cNvSpPr/>
            <p:nvPr/>
          </p:nvSpPr>
          <p:spPr>
            <a:xfrm>
              <a:off x="897552" y="3285061"/>
              <a:ext cx="2751578"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Problèmes de mise à l’échelle</a:t>
              </a:r>
            </a:p>
          </p:txBody>
        </p:sp>
        <p:pic>
          <p:nvPicPr>
            <p:cNvPr id="10" name="Picture 9">
              <a:extLst>
                <a:ext uri="{FF2B5EF4-FFF2-40B4-BE49-F238E27FC236}">
                  <a16:creationId xmlns:a16="http://schemas.microsoft.com/office/drawing/2014/main" id="{22A6AADD-0C04-48FC-9E1F-CEAEE31F2813}"/>
                </a:ext>
              </a:extLst>
            </p:cNvPr>
            <p:cNvPicPr>
              <a:picLocks noChangeAspect="1"/>
            </p:cNvPicPr>
            <p:nvPr/>
          </p:nvPicPr>
          <p:blipFill>
            <a:blip r:embed="rId2"/>
            <a:stretch>
              <a:fillRect/>
            </a:stretch>
          </p:blipFill>
          <p:spPr>
            <a:xfrm>
              <a:off x="139825" y="3259712"/>
              <a:ext cx="757726" cy="765343"/>
            </a:xfrm>
            <a:prstGeom prst="rect">
              <a:avLst/>
            </a:prstGeom>
          </p:spPr>
        </p:pic>
      </p:grpSp>
      <p:sp>
        <p:nvSpPr>
          <p:cNvPr id="11" name="Rectangle: Rounded Corners 10">
            <a:extLst>
              <a:ext uri="{FF2B5EF4-FFF2-40B4-BE49-F238E27FC236}">
                <a16:creationId xmlns:a16="http://schemas.microsoft.com/office/drawing/2014/main" id="{1CFC91B9-40C1-4EFF-9357-FFBACEDC9EC9}"/>
              </a:ext>
            </a:extLst>
          </p:cNvPr>
          <p:cNvSpPr/>
          <p:nvPr/>
        </p:nvSpPr>
        <p:spPr>
          <a:xfrm>
            <a:off x="113318" y="1896453"/>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Précipitation au point isoélectrique</a:t>
            </a:r>
          </a:p>
        </p:txBody>
      </p:sp>
      <p:pic>
        <p:nvPicPr>
          <p:cNvPr id="2050" name="Picture 2">
            <a:extLst>
              <a:ext uri="{FF2B5EF4-FFF2-40B4-BE49-F238E27FC236}">
                <a16:creationId xmlns:a16="http://schemas.microsoft.com/office/drawing/2014/main" id="{E97A68D4-32C2-4DDB-B392-1201ED8DF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164" y="1683026"/>
            <a:ext cx="5769023" cy="483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3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4FE82BC-6A43-4DE4-988B-C096DD234FD9}"/>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2031089-1119-4C05-A507-BE218CEE7609}"/>
              </a:ext>
            </a:extLst>
          </p:cNvPr>
          <p:cNvSpPr/>
          <p:nvPr/>
        </p:nvSpPr>
        <p:spPr>
          <a:xfrm>
            <a:off x="94536" y="1256729"/>
            <a:ext cx="1959551"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Ultrafiltration</a:t>
            </a:r>
          </a:p>
        </p:txBody>
      </p:sp>
      <p:sp>
        <p:nvSpPr>
          <p:cNvPr id="5" name="Rectangle: Rounded Corners 4">
            <a:extLst>
              <a:ext uri="{FF2B5EF4-FFF2-40B4-BE49-F238E27FC236}">
                <a16:creationId xmlns:a16="http://schemas.microsoft.com/office/drawing/2014/main" id="{65BC7B03-F72B-4F97-AFB2-3C48911B519A}"/>
              </a:ext>
            </a:extLst>
          </p:cNvPr>
          <p:cNvSpPr/>
          <p:nvPr/>
        </p:nvSpPr>
        <p:spPr>
          <a:xfrm>
            <a:off x="94536" y="1985698"/>
            <a:ext cx="6147238" cy="14433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C’est une filtration sur membrane ou la pression et le gradient de concentration mènent à la séparation des biomolécules (1</a:t>
            </a:r>
            <a:r>
              <a:rPr lang="en-GB" dirty="0"/>
              <a:t> </a:t>
            </a:r>
            <a:r>
              <a:rPr lang="fr-FR" sz="2000" dirty="0">
                <a:latin typeface="Times New Roman" panose="02020603050405020304" pitchFamily="18" charset="0"/>
                <a:cs typeface="Times New Roman" panose="02020603050405020304" pitchFamily="18" charset="0"/>
              </a:rPr>
              <a:t>– 100 nm) à travers une membrane semiperméable (0.001 – 0.02 µm)</a:t>
            </a:r>
          </a:p>
        </p:txBody>
      </p:sp>
      <p:sp>
        <p:nvSpPr>
          <p:cNvPr id="6" name="Rectangle: Rounded Corners 5">
            <a:extLst>
              <a:ext uri="{FF2B5EF4-FFF2-40B4-BE49-F238E27FC236}">
                <a16:creationId xmlns:a16="http://schemas.microsoft.com/office/drawing/2014/main" id="{8AA2C7EE-451D-4135-86C8-644E0DD87A21}"/>
              </a:ext>
            </a:extLst>
          </p:cNvPr>
          <p:cNvSpPr/>
          <p:nvPr/>
        </p:nvSpPr>
        <p:spPr>
          <a:xfrm>
            <a:off x="94536" y="3614629"/>
            <a:ext cx="6147238" cy="196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Elle élimine :</a:t>
            </a:r>
          </a:p>
          <a:p>
            <a:pPr marL="342900" indent="-342900">
              <a:buFontTx/>
              <a:buChar char="-"/>
            </a:pPr>
            <a:r>
              <a:rPr lang="fr-FR" sz="2000" dirty="0">
                <a:latin typeface="Times New Roman" panose="02020603050405020304" pitchFamily="18" charset="0"/>
                <a:cs typeface="Times New Roman" panose="02020603050405020304" pitchFamily="18" charset="0"/>
              </a:rPr>
              <a:t>Les molécules à haut PM</a:t>
            </a:r>
          </a:p>
          <a:p>
            <a:pPr marL="342900" indent="-342900">
              <a:buFontTx/>
              <a:buChar char="-"/>
            </a:pPr>
            <a:r>
              <a:rPr lang="fr-FR" sz="2000" dirty="0">
                <a:latin typeface="Times New Roman" panose="02020603050405020304" pitchFamily="18" charset="0"/>
                <a:cs typeface="Times New Roman" panose="02020603050405020304" pitchFamily="18" charset="0"/>
              </a:rPr>
              <a:t>Les polymères organiques/inorganiques</a:t>
            </a:r>
          </a:p>
          <a:p>
            <a:pPr marL="342900" indent="-342900">
              <a:buFontTx/>
              <a:buChar char="-"/>
            </a:pPr>
            <a:r>
              <a:rPr lang="fr-FR" sz="2000" dirty="0">
                <a:latin typeface="Times New Roman" panose="02020603050405020304" pitchFamily="18" charset="0"/>
                <a:cs typeface="Times New Roman" panose="02020603050405020304" pitchFamily="18" charset="0"/>
              </a:rPr>
              <a:t>Les matériaux colloïdales </a:t>
            </a:r>
          </a:p>
          <a:p>
            <a:pPr marL="342900" indent="-342900">
              <a:buFontTx/>
              <a:buChar char="-"/>
            </a:pPr>
            <a:r>
              <a:rPr lang="fr-FR" sz="2000" dirty="0">
                <a:latin typeface="Times New Roman" panose="02020603050405020304" pitchFamily="18" charset="0"/>
                <a:cs typeface="Times New Roman" panose="02020603050405020304" pitchFamily="18" charset="0"/>
              </a:rPr>
              <a:t>Les micro-organismes</a:t>
            </a:r>
          </a:p>
          <a:p>
            <a:pPr marL="342900" indent="-342900">
              <a:buFontTx/>
              <a:buChar char="-"/>
            </a:pPr>
            <a:endParaRPr lang="fr-FR" sz="20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0F2B96E-72C8-43DB-BC00-186BC5DB0762}"/>
              </a:ext>
            </a:extLst>
          </p:cNvPr>
          <p:cNvGrpSpPr/>
          <p:nvPr/>
        </p:nvGrpSpPr>
        <p:grpSpPr>
          <a:xfrm>
            <a:off x="242527" y="5943448"/>
            <a:ext cx="4776733" cy="615911"/>
            <a:chOff x="139825" y="3214153"/>
            <a:chExt cx="4418920" cy="896302"/>
          </a:xfrm>
        </p:grpSpPr>
        <p:sp>
          <p:nvSpPr>
            <p:cNvPr id="9" name="Rectangle: Rounded Corners 8">
              <a:extLst>
                <a:ext uri="{FF2B5EF4-FFF2-40B4-BE49-F238E27FC236}">
                  <a16:creationId xmlns:a16="http://schemas.microsoft.com/office/drawing/2014/main" id="{77F2899A-F6FF-44C9-8E28-98E18056542A}"/>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Colmatage de la membrane</a:t>
              </a:r>
            </a:p>
          </p:txBody>
        </p:sp>
        <p:pic>
          <p:nvPicPr>
            <p:cNvPr id="10" name="Picture 9">
              <a:extLst>
                <a:ext uri="{FF2B5EF4-FFF2-40B4-BE49-F238E27FC236}">
                  <a16:creationId xmlns:a16="http://schemas.microsoft.com/office/drawing/2014/main" id="{3E9CB6A8-984F-4BC0-A07C-66DDDABE3AFF}"/>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11" name="Group 10">
            <a:extLst>
              <a:ext uri="{FF2B5EF4-FFF2-40B4-BE49-F238E27FC236}">
                <a16:creationId xmlns:a16="http://schemas.microsoft.com/office/drawing/2014/main" id="{527A8372-0166-443F-82D1-AAC7444BBB86}"/>
              </a:ext>
            </a:extLst>
          </p:cNvPr>
          <p:cNvGrpSpPr/>
          <p:nvPr/>
        </p:nvGrpSpPr>
        <p:grpSpPr>
          <a:xfrm>
            <a:off x="6755260" y="5616889"/>
            <a:ext cx="4769887" cy="995707"/>
            <a:chOff x="3803223" y="3792602"/>
            <a:chExt cx="15393055" cy="1094386"/>
          </a:xfrm>
        </p:grpSpPr>
        <p:sp>
          <p:nvSpPr>
            <p:cNvPr id="12" name="TextBox 11">
              <a:extLst>
                <a:ext uri="{FF2B5EF4-FFF2-40B4-BE49-F238E27FC236}">
                  <a16:creationId xmlns:a16="http://schemas.microsoft.com/office/drawing/2014/main" id="{3DA4CE5D-41AA-4A49-A655-11EDF465D777}"/>
                </a:ext>
              </a:extLst>
            </p:cNvPr>
            <p:cNvSpPr txBox="1"/>
            <p:nvPr/>
          </p:nvSpPr>
          <p:spPr>
            <a:xfrm>
              <a:off x="6848968" y="4197100"/>
              <a:ext cx="12347310" cy="486545"/>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Lavage à contre-courant</a:t>
              </a:r>
              <a:endParaRPr lang="en-GB" sz="2000" dirty="0"/>
            </a:p>
          </p:txBody>
        </p:sp>
        <p:pic>
          <p:nvPicPr>
            <p:cNvPr id="13" name="Picture 2">
              <a:extLst>
                <a:ext uri="{FF2B5EF4-FFF2-40B4-BE49-F238E27FC236}">
                  <a16:creationId xmlns:a16="http://schemas.microsoft.com/office/drawing/2014/main" id="{0B619EE6-46CA-4D9A-9AC3-C12D4D2B9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2C118560-8921-400B-A5A7-C77175F8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907" y="1800068"/>
            <a:ext cx="5472595" cy="38718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4D49FD1-CFDF-4848-B507-27E29679374F}"/>
              </a:ext>
            </a:extLst>
          </p:cNvPr>
          <p:cNvSpPr/>
          <p:nvPr/>
        </p:nvSpPr>
        <p:spPr>
          <a:xfrm>
            <a:off x="94536" y="3619316"/>
            <a:ext cx="6147238" cy="19685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Acétate de cellulose, fluorure de </a:t>
            </a:r>
            <a:r>
              <a:rPr lang="fr-FR" sz="2000" dirty="0" err="1">
                <a:latin typeface="Times New Roman" panose="02020603050405020304" pitchFamily="18" charset="0"/>
                <a:cs typeface="Times New Roman" panose="02020603050405020304" pitchFamily="18" charset="0"/>
              </a:rPr>
              <a:t>polyvinylidène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polyacrylonitrile</a:t>
            </a:r>
            <a:r>
              <a:rPr lang="fr-FR" sz="2000" dirty="0">
                <a:latin typeface="Times New Roman" panose="02020603050405020304" pitchFamily="18" charset="0"/>
                <a:cs typeface="Times New Roman" panose="02020603050405020304" pitchFamily="18" charset="0"/>
              </a:rPr>
              <a:t>, polypropylène, </a:t>
            </a:r>
            <a:r>
              <a:rPr lang="fr-FR" sz="2000" dirty="0" err="1">
                <a:latin typeface="Times New Roman" panose="02020603050405020304" pitchFamily="18" charset="0"/>
                <a:cs typeface="Times New Roman" panose="02020603050405020304" pitchFamily="18" charset="0"/>
              </a:rPr>
              <a:t>polysulfone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polyéthersulfone</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1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0CD2322-CEA9-446C-923F-5A9319D2C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94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ltra filtration unit">
            <a:hlinkClick r:id="" action="ppaction://media"/>
            <a:extLst>
              <a:ext uri="{FF2B5EF4-FFF2-40B4-BE49-F238E27FC236}">
                <a16:creationId xmlns:a16="http://schemas.microsoft.com/office/drawing/2014/main" id="{3D792766-1D1F-4ABD-A495-53DFA28C61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9894" y="578224"/>
            <a:ext cx="9090212" cy="5567082"/>
          </a:xfrm>
          <a:prstGeom prst="rect">
            <a:avLst/>
          </a:prstGeom>
        </p:spPr>
      </p:pic>
    </p:spTree>
    <p:extLst>
      <p:ext uri="{BB962C8B-B14F-4D97-AF65-F5344CB8AC3E}">
        <p14:creationId xmlns:p14="http://schemas.microsoft.com/office/powerpoint/2010/main" val="42424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2D63236-DA81-48B7-8158-C590AF417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5999" cy="69514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145698-AABA-4A2A-8D84-FEDD1A209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5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846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5F3DB99-1190-4262-A9E6-D70D88AD73FA}"/>
              </a:ext>
            </a:extLst>
          </p:cNvPr>
          <p:cNvSpPr/>
          <p:nvPr/>
        </p:nvSpPr>
        <p:spPr>
          <a:xfrm>
            <a:off x="94536" y="1256729"/>
            <a:ext cx="107165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Dialyse</a:t>
            </a:r>
          </a:p>
        </p:txBody>
      </p:sp>
      <p:sp>
        <p:nvSpPr>
          <p:cNvPr id="4" name="Rectangle: Rounded Corners 3">
            <a:extLst>
              <a:ext uri="{FF2B5EF4-FFF2-40B4-BE49-F238E27FC236}">
                <a16:creationId xmlns:a16="http://schemas.microsoft.com/office/drawing/2014/main" id="{E006102C-9B44-4B9C-821A-112D7C8A8D82}"/>
              </a:ext>
            </a:extLst>
          </p:cNvPr>
          <p:cNvSpPr/>
          <p:nvPr/>
        </p:nvSpPr>
        <p:spPr>
          <a:xfrm>
            <a:off x="94536" y="4933799"/>
            <a:ext cx="6147238" cy="876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Eli</a:t>
            </a:r>
            <a:r>
              <a:rPr lang="fr-FR" sz="2000" dirty="0">
                <a:latin typeface="Times New Roman" panose="02020603050405020304" pitchFamily="18" charset="0"/>
                <a:cs typeface="Times New Roman" panose="02020603050405020304" pitchFamily="18" charset="0"/>
              </a:rPr>
              <a:t>mine les petites molécules (sels) des solutions enzymatiques</a:t>
            </a:r>
          </a:p>
        </p:txBody>
      </p:sp>
      <p:sp>
        <p:nvSpPr>
          <p:cNvPr id="5" name="Rectangle: Rounded Corners 4">
            <a:extLst>
              <a:ext uri="{FF2B5EF4-FFF2-40B4-BE49-F238E27FC236}">
                <a16:creationId xmlns:a16="http://schemas.microsoft.com/office/drawing/2014/main" id="{F9E4EEEA-0F16-4D94-9BD7-0F8BD82B0CAF}"/>
              </a:ext>
            </a:extLst>
          </p:cNvPr>
          <p:cNvSpPr/>
          <p:nvPr/>
        </p:nvSpPr>
        <p:spPr>
          <a:xfrm>
            <a:off x="94536" y="1985871"/>
            <a:ext cx="6147238" cy="14431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Une membrane semi-perméable (Cellulose) est utilisée pour séparer les molécules en fonctions de leurs tailles et le gradient de concentration</a:t>
            </a:r>
          </a:p>
        </p:txBody>
      </p:sp>
      <p:grpSp>
        <p:nvGrpSpPr>
          <p:cNvPr id="6" name="Group 5">
            <a:extLst>
              <a:ext uri="{FF2B5EF4-FFF2-40B4-BE49-F238E27FC236}">
                <a16:creationId xmlns:a16="http://schemas.microsoft.com/office/drawing/2014/main" id="{263DCFE0-7950-4CC6-9028-A422788524E6}"/>
              </a:ext>
            </a:extLst>
          </p:cNvPr>
          <p:cNvGrpSpPr/>
          <p:nvPr/>
        </p:nvGrpSpPr>
        <p:grpSpPr>
          <a:xfrm>
            <a:off x="242527" y="5943448"/>
            <a:ext cx="4776733" cy="615911"/>
            <a:chOff x="139825" y="3214153"/>
            <a:chExt cx="4418920" cy="896302"/>
          </a:xfrm>
        </p:grpSpPr>
        <p:sp>
          <p:nvSpPr>
            <p:cNvPr id="7" name="Rectangle: Rounded Corners 6">
              <a:extLst>
                <a:ext uri="{FF2B5EF4-FFF2-40B4-BE49-F238E27FC236}">
                  <a16:creationId xmlns:a16="http://schemas.microsoft.com/office/drawing/2014/main" id="{C5C13C4F-7181-4EDD-8527-A68582383374}"/>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Méthode Non sélective</a:t>
              </a:r>
            </a:p>
            <a:p>
              <a:pPr marL="342900" indent="-342900">
                <a:buFontTx/>
                <a:buChar char="-"/>
              </a:pPr>
              <a:r>
                <a:rPr lang="fr-FR" sz="2000" dirty="0">
                  <a:latin typeface="Times New Roman" panose="02020603050405020304" pitchFamily="18" charset="0"/>
                  <a:cs typeface="Times New Roman" panose="02020603050405020304" pitchFamily="18" charset="0"/>
                </a:rPr>
                <a:t>Méthode discontinue </a:t>
              </a:r>
            </a:p>
          </p:txBody>
        </p:sp>
        <p:pic>
          <p:nvPicPr>
            <p:cNvPr id="8" name="Picture 7">
              <a:extLst>
                <a:ext uri="{FF2B5EF4-FFF2-40B4-BE49-F238E27FC236}">
                  <a16:creationId xmlns:a16="http://schemas.microsoft.com/office/drawing/2014/main" id="{8D0DDE64-9EAF-406D-8073-A5D1C730ADE4}"/>
                </a:ext>
              </a:extLst>
            </p:cNvPr>
            <p:cNvPicPr>
              <a:picLocks noChangeAspect="1"/>
            </p:cNvPicPr>
            <p:nvPr/>
          </p:nvPicPr>
          <p:blipFill>
            <a:blip r:embed="rId2"/>
            <a:stretch>
              <a:fillRect/>
            </a:stretch>
          </p:blipFill>
          <p:spPr>
            <a:xfrm>
              <a:off x="139825" y="3259712"/>
              <a:ext cx="757726" cy="765343"/>
            </a:xfrm>
            <a:prstGeom prst="rect">
              <a:avLst/>
            </a:prstGeom>
          </p:spPr>
        </p:pic>
      </p:grpSp>
      <p:grpSp>
        <p:nvGrpSpPr>
          <p:cNvPr id="9" name="Group 8">
            <a:extLst>
              <a:ext uri="{FF2B5EF4-FFF2-40B4-BE49-F238E27FC236}">
                <a16:creationId xmlns:a16="http://schemas.microsoft.com/office/drawing/2014/main" id="{BB267F54-0F1C-4FC2-A721-1FBD3C5610E7}"/>
              </a:ext>
            </a:extLst>
          </p:cNvPr>
          <p:cNvGrpSpPr/>
          <p:nvPr/>
        </p:nvGrpSpPr>
        <p:grpSpPr>
          <a:xfrm>
            <a:off x="6755260" y="5817704"/>
            <a:ext cx="4769887" cy="847900"/>
            <a:chOff x="3803223" y="3792602"/>
            <a:chExt cx="15393055" cy="1094386"/>
          </a:xfrm>
        </p:grpSpPr>
        <p:sp>
          <p:nvSpPr>
            <p:cNvPr id="10" name="TextBox 9">
              <a:extLst>
                <a:ext uri="{FF2B5EF4-FFF2-40B4-BE49-F238E27FC236}">
                  <a16:creationId xmlns:a16="http://schemas.microsoft.com/office/drawing/2014/main" id="{F30EC426-F3C5-4210-80FA-6DE5AB8452FA}"/>
                </a:ext>
              </a:extLst>
            </p:cNvPr>
            <p:cNvSpPr txBox="1"/>
            <p:nvPr/>
          </p:nvSpPr>
          <p:spPr>
            <a:xfrm>
              <a:off x="6848968" y="4197100"/>
              <a:ext cx="12347310" cy="571360"/>
            </a:xfrm>
            <a:prstGeom prst="roundRect">
              <a:avLst/>
            </a:prstGeom>
            <a:noFill/>
            <a:ln>
              <a:solidFill>
                <a:srgbClr val="00B050"/>
              </a:solidFill>
            </a:ln>
          </p:spPr>
          <p:txBody>
            <a:bodyPr wrap="square">
              <a:spAutoFit/>
            </a:bodyPr>
            <a:lstStyle/>
            <a:p>
              <a:r>
                <a:rPr lang="fr-FR" sz="2000" dirty="0">
                  <a:solidFill>
                    <a:srgbClr val="000000"/>
                  </a:solidFill>
                  <a:latin typeface="Times-Roman"/>
                  <a:ea typeface="Calibri" panose="020F0502020204030204" pitchFamily="34" charset="0"/>
                  <a:cs typeface="Arial" panose="020B0604020202020204" pitchFamily="34" charset="0"/>
                </a:rPr>
                <a:t>- Renouveler le tampon de dialyse</a:t>
              </a:r>
              <a:endParaRPr lang="en-GB" sz="2000" dirty="0"/>
            </a:p>
          </p:txBody>
        </p:sp>
        <p:pic>
          <p:nvPicPr>
            <p:cNvPr id="11" name="Picture 2">
              <a:extLst>
                <a:ext uri="{FF2B5EF4-FFF2-40B4-BE49-F238E27FC236}">
                  <a16:creationId xmlns:a16="http://schemas.microsoft.com/office/drawing/2014/main" id="{B89938F6-3AA2-4CB5-9F40-D67B24D53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23" y="3792602"/>
              <a:ext cx="3045745" cy="109438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935D483-6D73-4020-847A-920191E43C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3565" y="1846452"/>
            <a:ext cx="5397316" cy="3815203"/>
          </a:xfrm>
          <a:prstGeom prst="rect">
            <a:avLst/>
          </a:prstGeom>
          <a:noFill/>
          <a:ln>
            <a:noFill/>
          </a:ln>
        </p:spPr>
      </p:pic>
      <p:sp>
        <p:nvSpPr>
          <p:cNvPr id="15" name="Rectangle: Rounded Corners 14">
            <a:extLst>
              <a:ext uri="{FF2B5EF4-FFF2-40B4-BE49-F238E27FC236}">
                <a16:creationId xmlns:a16="http://schemas.microsoft.com/office/drawing/2014/main" id="{ADB4A8EF-B5D2-4488-9318-2A1A20D0A348}"/>
              </a:ext>
            </a:extLst>
          </p:cNvPr>
          <p:cNvSpPr/>
          <p:nvPr/>
        </p:nvSpPr>
        <p:spPr>
          <a:xfrm>
            <a:off x="94536" y="3570200"/>
            <a:ext cx="6147238" cy="11994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Un sac de dialyse ayant un PM = 12 000 sépare des protéines ayant poids de ~ 20 000 mais pas celle de 10 000.</a:t>
            </a:r>
          </a:p>
          <a:p>
            <a:endParaRPr lang="fr-FR" sz="2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4DF3D61-454B-46E9-B125-1F851FF6513B}"/>
              </a:ext>
            </a:extLst>
          </p:cNvPr>
          <p:cNvSpPr/>
          <p:nvPr/>
        </p:nvSpPr>
        <p:spPr>
          <a:xfrm>
            <a:off x="5022573" y="727315"/>
            <a:ext cx="214685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Concentration</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B89EBAA-4A2E-4758-A1F9-6BEBACBBFF7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1D37A3E-FF0D-4406-8763-B9EB29A5BB68}"/>
              </a:ext>
            </a:extLst>
          </p:cNvPr>
          <p:cNvSpPr/>
          <p:nvPr/>
        </p:nvSpPr>
        <p:spPr>
          <a:xfrm>
            <a:off x="94536" y="1256729"/>
            <a:ext cx="209207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La cristallisation</a:t>
            </a:r>
          </a:p>
        </p:txBody>
      </p:sp>
      <p:sp>
        <p:nvSpPr>
          <p:cNvPr id="6" name="Rectangle: Rounded Corners 5">
            <a:extLst>
              <a:ext uri="{FF2B5EF4-FFF2-40B4-BE49-F238E27FC236}">
                <a16:creationId xmlns:a16="http://schemas.microsoft.com/office/drawing/2014/main" id="{C85DB3E9-9E57-4076-8F36-1ED9EE86523D}"/>
              </a:ext>
            </a:extLst>
          </p:cNvPr>
          <p:cNvSpPr/>
          <p:nvPr/>
        </p:nvSpPr>
        <p:spPr>
          <a:xfrm>
            <a:off x="94536" y="1985872"/>
            <a:ext cx="6147238"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Technique puissante 3X1</a:t>
            </a:r>
          </a:p>
          <a:p>
            <a:r>
              <a:rPr lang="fr-FR" sz="2000" dirty="0">
                <a:latin typeface="Times New Roman" panose="02020603050405020304" pitchFamily="18" charset="0"/>
                <a:cs typeface="Times New Roman" panose="02020603050405020304" pitchFamily="18" charset="0"/>
              </a:rPr>
              <a:t>concentre, purifie et stabilise simultanément le produit</a:t>
            </a:r>
          </a:p>
        </p:txBody>
      </p:sp>
      <p:sp>
        <p:nvSpPr>
          <p:cNvPr id="14" name="Rectangle: Rounded Corners 13">
            <a:extLst>
              <a:ext uri="{FF2B5EF4-FFF2-40B4-BE49-F238E27FC236}">
                <a16:creationId xmlns:a16="http://schemas.microsoft.com/office/drawing/2014/main" id="{E560CF32-1EE4-412F-8F75-A7BE8B31FBB3}"/>
              </a:ext>
            </a:extLst>
          </p:cNvPr>
          <p:cNvSpPr/>
          <p:nvPr/>
        </p:nvSpPr>
        <p:spPr>
          <a:xfrm>
            <a:off x="94536" y="2862376"/>
            <a:ext cx="6147238" cy="11994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cristallisation est une précipitation contrôlée ou les particules dispersées dans une solution s’organise pour former un solide très organisé sous forme de Cristaux.</a:t>
            </a:r>
          </a:p>
        </p:txBody>
      </p:sp>
      <p:sp>
        <p:nvSpPr>
          <p:cNvPr id="15" name="Rectangle: Rounded Corners 14">
            <a:extLst>
              <a:ext uri="{FF2B5EF4-FFF2-40B4-BE49-F238E27FC236}">
                <a16:creationId xmlns:a16="http://schemas.microsoft.com/office/drawing/2014/main" id="{DAACBF9A-9801-4E32-BA3D-49CB3B68F34B}"/>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74E6D7A-86C2-4758-BB3A-C9A883702DE6}"/>
              </a:ext>
            </a:extLst>
          </p:cNvPr>
          <p:cNvPicPr>
            <a:picLocks noChangeAspect="1"/>
          </p:cNvPicPr>
          <p:nvPr/>
        </p:nvPicPr>
        <p:blipFill>
          <a:blip r:embed="rId2"/>
          <a:stretch>
            <a:fillRect/>
          </a:stretch>
        </p:blipFill>
        <p:spPr>
          <a:xfrm>
            <a:off x="6360659" y="1800068"/>
            <a:ext cx="5831341" cy="4547723"/>
          </a:xfrm>
          <a:prstGeom prst="rect">
            <a:avLst/>
          </a:prstGeom>
        </p:spPr>
      </p:pic>
      <p:pic>
        <p:nvPicPr>
          <p:cNvPr id="1028" name="Picture 4">
            <a:extLst>
              <a:ext uri="{FF2B5EF4-FFF2-40B4-BE49-F238E27FC236}">
                <a16:creationId xmlns:a16="http://schemas.microsoft.com/office/drawing/2014/main" id="{27D17552-EFC6-43A0-8937-B46CD0FE3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659" y="2322443"/>
            <a:ext cx="5831341" cy="40253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A4EE25A-BF2D-40D4-99E5-E8129017DCA9}"/>
              </a:ext>
            </a:extLst>
          </p:cNvPr>
          <p:cNvSpPr/>
          <p:nvPr/>
        </p:nvSpPr>
        <p:spPr>
          <a:xfrm>
            <a:off x="1300484" y="4177232"/>
            <a:ext cx="3735342"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Cristallisation</a:t>
            </a:r>
            <a:r>
              <a:rPr lang="fr-FR" sz="2000" dirty="0">
                <a:latin typeface="Times New Roman" panose="02020603050405020304" pitchFamily="18" charset="0"/>
                <a:cs typeface="Times New Roman" panose="02020603050405020304" pitchFamily="18" charset="0"/>
              </a:rPr>
              <a:t> </a:t>
            </a:r>
            <a:r>
              <a:rPr lang="fr-FR" sz="2000" dirty="0">
                <a:solidFill>
                  <a:srgbClr val="FF0000"/>
                </a:solidFill>
                <a:latin typeface="Times New Roman" panose="02020603050405020304" pitchFamily="18" charset="0"/>
                <a:cs typeface="Times New Roman" panose="02020603050405020304" pitchFamily="18" charset="0"/>
              </a:rPr>
              <a:t>VS</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Précipitation</a:t>
            </a:r>
          </a:p>
        </p:txBody>
      </p:sp>
      <p:pic>
        <p:nvPicPr>
          <p:cNvPr id="22" name="Picture 21">
            <a:extLst>
              <a:ext uri="{FF2B5EF4-FFF2-40B4-BE49-F238E27FC236}">
                <a16:creationId xmlns:a16="http://schemas.microsoft.com/office/drawing/2014/main" id="{AF48A8A7-03BA-4BE6-AFA9-F86AE995CB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659" y="2322443"/>
            <a:ext cx="5831341" cy="4025348"/>
          </a:xfrm>
          <a:prstGeom prst="rect">
            <a:avLst/>
          </a:prstGeom>
          <a:noFill/>
          <a:ln>
            <a:noFill/>
          </a:ln>
        </p:spPr>
      </p:pic>
    </p:spTree>
    <p:extLst>
      <p:ext uri="{BB962C8B-B14F-4D97-AF65-F5344CB8AC3E}">
        <p14:creationId xmlns:p14="http://schemas.microsoft.com/office/powerpoint/2010/main" val="18280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P spid="2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D20330-B4FD-4B91-8282-13F16E95670A}"/>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5BBE705-253E-4B13-9321-B78BB2D87151}"/>
              </a:ext>
            </a:extLst>
          </p:cNvPr>
          <p:cNvSpPr/>
          <p:nvPr/>
        </p:nvSpPr>
        <p:spPr>
          <a:xfrm>
            <a:off x="94536" y="1256729"/>
            <a:ext cx="1946299"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Électrophorèse</a:t>
            </a:r>
          </a:p>
        </p:txBody>
      </p:sp>
      <p:sp>
        <p:nvSpPr>
          <p:cNvPr id="4" name="Rectangle: Rounded Corners 3">
            <a:extLst>
              <a:ext uri="{FF2B5EF4-FFF2-40B4-BE49-F238E27FC236}">
                <a16:creationId xmlns:a16="http://schemas.microsoft.com/office/drawing/2014/main" id="{8729B7E1-D7DC-4B9A-89F4-6CC44706112F}"/>
              </a:ext>
            </a:extLst>
          </p:cNvPr>
          <p:cNvSpPr/>
          <p:nvPr/>
        </p:nvSpPr>
        <p:spPr>
          <a:xfrm>
            <a:off x="94536" y="1985872"/>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molécules en fonction de leurs charges sous l’effet d’un champs électriques</a:t>
            </a:r>
          </a:p>
        </p:txBody>
      </p:sp>
      <p:sp>
        <p:nvSpPr>
          <p:cNvPr id="5" name="Rectangle: Rounded Corners 4">
            <a:extLst>
              <a:ext uri="{FF2B5EF4-FFF2-40B4-BE49-F238E27FC236}">
                <a16:creationId xmlns:a16="http://schemas.microsoft.com/office/drawing/2014/main" id="{8F905477-0D9B-476A-B4D3-BA651FC4D354}"/>
              </a:ext>
            </a:extLst>
          </p:cNvPr>
          <p:cNvSpPr/>
          <p:nvPr/>
        </p:nvSpPr>
        <p:spPr>
          <a:xfrm>
            <a:off x="94536" y="2862376"/>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FF0000"/>
                </a:solidFill>
                <a:latin typeface="Times New Roman" panose="02020603050405020304" pitchFamily="18" charset="0"/>
                <a:cs typeface="Times New Roman" panose="02020603050405020304" pitchFamily="18" charset="0"/>
              </a:rPr>
              <a:t>- La cristallisation est une précipitation contrôlée ou les particules dispersées dans une solution s’organise pour former un solide très organisé sous forme de Cristaux.</a:t>
            </a:r>
          </a:p>
        </p:txBody>
      </p:sp>
      <p:sp>
        <p:nvSpPr>
          <p:cNvPr id="6" name="Rectangle: Rounded Corners 5">
            <a:extLst>
              <a:ext uri="{FF2B5EF4-FFF2-40B4-BE49-F238E27FC236}">
                <a16:creationId xmlns:a16="http://schemas.microsoft.com/office/drawing/2014/main" id="{83F5BADA-9873-4F2B-97D7-8834C51B6D67}"/>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18C5EAFD-A7BF-4B23-8161-4F8059870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661" y="1985873"/>
            <a:ext cx="6639339" cy="471243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2260D1B-5645-48AA-A275-281F2263DFD0}"/>
              </a:ext>
            </a:extLst>
          </p:cNvPr>
          <p:cNvGrpSpPr/>
          <p:nvPr/>
        </p:nvGrpSpPr>
        <p:grpSpPr>
          <a:xfrm>
            <a:off x="216023" y="4525466"/>
            <a:ext cx="4776733" cy="615911"/>
            <a:chOff x="139825" y="3214153"/>
            <a:chExt cx="4418920" cy="896302"/>
          </a:xfrm>
        </p:grpSpPr>
        <p:sp>
          <p:nvSpPr>
            <p:cNvPr id="11" name="Rectangle: Rounded Corners 10">
              <a:extLst>
                <a:ext uri="{FF2B5EF4-FFF2-40B4-BE49-F238E27FC236}">
                  <a16:creationId xmlns:a16="http://schemas.microsoft.com/office/drawing/2014/main" id="{1C09816E-1C5D-4789-8997-4F2772A6C7F0}"/>
                </a:ext>
              </a:extLst>
            </p:cNvPr>
            <p:cNvSpPr/>
            <p:nvPr/>
          </p:nvSpPr>
          <p:spPr>
            <a:xfrm>
              <a:off x="897551" y="3214153"/>
              <a:ext cx="3661194" cy="8963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Chaleur</a:t>
              </a:r>
            </a:p>
            <a:p>
              <a:pPr marL="342900" indent="-342900">
                <a:buFontTx/>
                <a:buChar char="-"/>
              </a:pPr>
              <a:r>
                <a:rPr lang="fr-FR" sz="2000" dirty="0">
                  <a:latin typeface="Times New Roman" panose="02020603050405020304" pitchFamily="18" charset="0"/>
                  <a:cs typeface="Times New Roman" panose="02020603050405020304" pitchFamily="18" charset="0"/>
                </a:rPr>
                <a:t>Convection</a:t>
              </a:r>
            </a:p>
          </p:txBody>
        </p:sp>
        <p:pic>
          <p:nvPicPr>
            <p:cNvPr id="12" name="Picture 11">
              <a:extLst>
                <a:ext uri="{FF2B5EF4-FFF2-40B4-BE49-F238E27FC236}">
                  <a16:creationId xmlns:a16="http://schemas.microsoft.com/office/drawing/2014/main" id="{B84455B8-DCBD-4DAD-99AC-5726A48860E9}"/>
                </a:ext>
              </a:extLst>
            </p:cNvPr>
            <p:cNvPicPr>
              <a:picLocks noChangeAspect="1"/>
            </p:cNvPicPr>
            <p:nvPr/>
          </p:nvPicPr>
          <p:blipFill>
            <a:blip r:embed="rId3"/>
            <a:stretch>
              <a:fillRect/>
            </a:stretch>
          </p:blipFill>
          <p:spPr>
            <a:xfrm>
              <a:off x="139825" y="3259712"/>
              <a:ext cx="757726" cy="765343"/>
            </a:xfrm>
            <a:prstGeom prst="rect">
              <a:avLst/>
            </a:prstGeom>
          </p:spPr>
        </p:pic>
      </p:grpSp>
      <p:sp>
        <p:nvSpPr>
          <p:cNvPr id="13" name="Rectangle: Rounded Corners 12">
            <a:extLst>
              <a:ext uri="{FF2B5EF4-FFF2-40B4-BE49-F238E27FC236}">
                <a16:creationId xmlns:a16="http://schemas.microsoft.com/office/drawing/2014/main" id="{DEF1F2E0-D235-4872-811C-27DACD2B506C}"/>
              </a:ext>
            </a:extLst>
          </p:cNvPr>
          <p:cNvSpPr/>
          <p:nvPr/>
        </p:nvSpPr>
        <p:spPr>
          <a:xfrm>
            <a:off x="160797" y="5441008"/>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Appliquée au laboratoire mais pas en </a:t>
            </a:r>
            <a:r>
              <a:rPr lang="fr-FR" sz="2000" b="1" dirty="0">
                <a:latin typeface="Times New Roman" panose="02020603050405020304" pitchFamily="18" charset="0"/>
                <a:cs typeface="Times New Roman" panose="02020603050405020304" pitchFamily="18" charset="0"/>
              </a:rPr>
              <a:t>industrie</a:t>
            </a:r>
          </a:p>
        </p:txBody>
      </p:sp>
    </p:spTree>
    <p:extLst>
      <p:ext uri="{BB962C8B-B14F-4D97-AF65-F5344CB8AC3E}">
        <p14:creationId xmlns:p14="http://schemas.microsoft.com/office/powerpoint/2010/main" val="21368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B18246-1CA7-4A6C-858E-26B23825E03C}"/>
              </a:ext>
            </a:extLst>
          </p:cNvPr>
          <p:cNvSpPr/>
          <p:nvPr/>
        </p:nvSpPr>
        <p:spPr>
          <a:xfrm>
            <a:off x="3498574" y="1470991"/>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1\ Conformation et </a:t>
            </a:r>
            <a:r>
              <a:rPr lang="en-GB" b="1" dirty="0" err="1"/>
              <a:t>activité</a:t>
            </a:r>
            <a:r>
              <a:rPr lang="en-GB" b="1" dirty="0"/>
              <a:t> </a:t>
            </a:r>
            <a:r>
              <a:rPr lang="en-GB" b="1" dirty="0" err="1"/>
              <a:t>catalytique</a:t>
            </a:r>
            <a:endParaRPr lang="en-GB" dirty="0"/>
          </a:p>
        </p:txBody>
      </p:sp>
      <p:sp>
        <p:nvSpPr>
          <p:cNvPr id="4" name="Rectangle: Rounded Corners 3">
            <a:extLst>
              <a:ext uri="{FF2B5EF4-FFF2-40B4-BE49-F238E27FC236}">
                <a16:creationId xmlns:a16="http://schemas.microsoft.com/office/drawing/2014/main" id="{D659CE21-169F-439F-B5EE-88220EF5DFEC}"/>
              </a:ext>
            </a:extLst>
          </p:cNvPr>
          <p:cNvSpPr/>
          <p:nvPr/>
        </p:nvSpPr>
        <p:spPr>
          <a:xfrm>
            <a:off x="3498574" y="2352260"/>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2\ Production des enzymes</a:t>
            </a:r>
            <a:endParaRPr lang="en-GB" dirty="0"/>
          </a:p>
        </p:txBody>
      </p:sp>
      <p:sp>
        <p:nvSpPr>
          <p:cNvPr id="5" name="Rectangle: Rounded Corners 4">
            <a:extLst>
              <a:ext uri="{FF2B5EF4-FFF2-40B4-BE49-F238E27FC236}">
                <a16:creationId xmlns:a16="http://schemas.microsoft.com/office/drawing/2014/main" id="{D2B86A0A-3498-4D62-AAAC-53AE895D441E}"/>
              </a:ext>
            </a:extLst>
          </p:cNvPr>
          <p:cNvSpPr/>
          <p:nvPr/>
        </p:nvSpPr>
        <p:spPr>
          <a:xfrm>
            <a:off x="3498574" y="5039135"/>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5\ Les enzymes </a:t>
            </a:r>
            <a:r>
              <a:rPr lang="en-GB" b="1" dirty="0" err="1"/>
              <a:t>immobilisées</a:t>
            </a:r>
            <a:endParaRPr lang="en-GB" dirty="0"/>
          </a:p>
        </p:txBody>
      </p:sp>
      <p:sp>
        <p:nvSpPr>
          <p:cNvPr id="6" name="Rectangle: Rounded Corners 5">
            <a:extLst>
              <a:ext uri="{FF2B5EF4-FFF2-40B4-BE49-F238E27FC236}">
                <a16:creationId xmlns:a16="http://schemas.microsoft.com/office/drawing/2014/main" id="{70AA2864-2B41-472A-A1D7-4C458DDE2242}"/>
              </a:ext>
            </a:extLst>
          </p:cNvPr>
          <p:cNvSpPr/>
          <p:nvPr/>
        </p:nvSpPr>
        <p:spPr>
          <a:xfrm>
            <a:off x="3498574" y="4136332"/>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4\ Les enzymes </a:t>
            </a:r>
            <a:r>
              <a:rPr lang="en-GB" b="1" dirty="0" err="1"/>
              <a:t>d’intérêt</a:t>
            </a:r>
            <a:r>
              <a:rPr lang="en-GB" b="1" dirty="0"/>
              <a:t> </a:t>
            </a:r>
            <a:r>
              <a:rPr lang="en-GB" b="1" dirty="0" err="1"/>
              <a:t>industriel</a:t>
            </a:r>
            <a:r>
              <a:rPr lang="en-GB" b="1" dirty="0"/>
              <a:t> </a:t>
            </a:r>
            <a:endParaRPr lang="en-GB" dirty="0"/>
          </a:p>
        </p:txBody>
      </p:sp>
      <p:sp>
        <p:nvSpPr>
          <p:cNvPr id="7" name="Rectangle: Rounded Corners 6">
            <a:extLst>
              <a:ext uri="{FF2B5EF4-FFF2-40B4-BE49-F238E27FC236}">
                <a16:creationId xmlns:a16="http://schemas.microsoft.com/office/drawing/2014/main" id="{EB15FA14-ED3C-4273-87F0-AD1C935C5B2A}"/>
              </a:ext>
            </a:extLst>
          </p:cNvPr>
          <p:cNvSpPr/>
          <p:nvPr/>
        </p:nvSpPr>
        <p:spPr>
          <a:xfrm>
            <a:off x="3498574" y="3233529"/>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3\ </a:t>
            </a:r>
            <a:r>
              <a:rPr lang="en-GB" b="1" dirty="0" err="1"/>
              <a:t>Isolement</a:t>
            </a:r>
            <a:r>
              <a:rPr lang="en-GB" b="1" dirty="0"/>
              <a:t> et purification des enzymes</a:t>
            </a:r>
            <a:endParaRPr lang="en-GB" dirty="0"/>
          </a:p>
        </p:txBody>
      </p:sp>
      <p:sp>
        <p:nvSpPr>
          <p:cNvPr id="10" name="Rectangle: Rounded Corners 9">
            <a:extLst>
              <a:ext uri="{FF2B5EF4-FFF2-40B4-BE49-F238E27FC236}">
                <a16:creationId xmlns:a16="http://schemas.microsoft.com/office/drawing/2014/main" id="{C50A23A7-84F5-4BF1-B47B-F83AADB83CD7}"/>
              </a:ext>
            </a:extLst>
          </p:cNvPr>
          <p:cNvSpPr/>
          <p:nvPr/>
        </p:nvSpPr>
        <p:spPr>
          <a:xfrm>
            <a:off x="2093844" y="330287"/>
            <a:ext cx="7447722"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tab pos="2865438" algn="ctr"/>
              </a:tabLst>
            </a:pPr>
            <a:r>
              <a:rPr kumimoji="0" lang="fr-FR" altLang="en-US" sz="28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Enzymologie Appliquée et Génie Enzymatique</a:t>
            </a:r>
            <a:endParaRPr kumimoji="0" lang="en-GB" altLang="en-US" sz="2800" b="0" i="0" u="none" strike="noStrike" cap="none" normalizeH="0" baseline="0" dirty="0">
              <a:ln>
                <a:noFill/>
              </a:ln>
              <a:solidFill>
                <a:schemeClr val="tx1"/>
              </a:solidFill>
              <a:effectLst/>
            </a:endParaRPr>
          </a:p>
        </p:txBody>
      </p:sp>
      <p:sp>
        <p:nvSpPr>
          <p:cNvPr id="9" name="Rectangle: Rounded Corners 8">
            <a:extLst>
              <a:ext uri="{FF2B5EF4-FFF2-40B4-BE49-F238E27FC236}">
                <a16:creationId xmlns:a16="http://schemas.microsoft.com/office/drawing/2014/main" id="{8F37D828-F1B5-B578-A6DF-4C28E8D59F38}"/>
              </a:ext>
            </a:extLst>
          </p:cNvPr>
          <p:cNvSpPr/>
          <p:nvPr/>
        </p:nvSpPr>
        <p:spPr>
          <a:xfrm>
            <a:off x="3498574" y="5875906"/>
            <a:ext cx="4863548" cy="543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GB" b="1" dirty="0"/>
              <a:t>6\ </a:t>
            </a:r>
            <a:r>
              <a:rPr lang="fr-FR" b="1" dirty="0"/>
              <a:t>Utilisation des enzymes en chimie fine</a:t>
            </a:r>
            <a:endParaRPr lang="en-GB" dirty="0"/>
          </a:p>
        </p:txBody>
      </p:sp>
    </p:spTree>
    <p:extLst>
      <p:ext uri="{BB962C8B-B14F-4D97-AF65-F5344CB8AC3E}">
        <p14:creationId xmlns:p14="http://schemas.microsoft.com/office/powerpoint/2010/main" val="97874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1AF6DD-9BD6-4F1D-9588-8A275144EC73}"/>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69E5E2F-E7EA-48CE-81F5-F70A2AF55838}"/>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9DF94146-9082-4E86-B969-ECBD490D52D8}"/>
              </a:ext>
            </a:extLst>
          </p:cNvPr>
          <p:cNvSpPr/>
          <p:nvPr/>
        </p:nvSpPr>
        <p:spPr>
          <a:xfrm>
            <a:off x="94536" y="1879856"/>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molécules en fonction de différentes propriétés physico-chimiques</a:t>
            </a:r>
          </a:p>
        </p:txBody>
      </p:sp>
      <p:sp>
        <p:nvSpPr>
          <p:cNvPr id="6" name="Rectangle: Rounded Corners 5">
            <a:extLst>
              <a:ext uri="{FF2B5EF4-FFF2-40B4-BE49-F238E27FC236}">
                <a16:creationId xmlns:a16="http://schemas.microsoft.com/office/drawing/2014/main" id="{A25FDE0F-7B48-4E02-8C2A-5C97DF83C785}"/>
              </a:ext>
            </a:extLst>
          </p:cNvPr>
          <p:cNvSpPr/>
          <p:nvPr/>
        </p:nvSpPr>
        <p:spPr>
          <a:xfrm>
            <a:off x="94536" y="2756360"/>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solutés sont séparés par entraînement au moyen d’une phase mobile (liquide ou gaz) le long d’une phase stationnaire (solide ou liquide fixé)</a:t>
            </a:r>
          </a:p>
        </p:txBody>
      </p:sp>
      <p:sp>
        <p:nvSpPr>
          <p:cNvPr id="7" name="Rectangle: Rounded Corners 6">
            <a:extLst>
              <a:ext uri="{FF2B5EF4-FFF2-40B4-BE49-F238E27FC236}">
                <a16:creationId xmlns:a16="http://schemas.microsoft.com/office/drawing/2014/main" id="{8842F49B-606B-4BBB-8F7C-CBCA4F788AEC}"/>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0C63942C-84C5-48CA-9876-30A0208F93E8}"/>
              </a:ext>
            </a:extLst>
          </p:cNvPr>
          <p:cNvSpPr/>
          <p:nvPr/>
        </p:nvSpPr>
        <p:spPr>
          <a:xfrm>
            <a:off x="94535" y="4257323"/>
            <a:ext cx="5325603" cy="12025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Force de rétention (exercée par la phase stationnaire) et une force de mobilité (due à la phase mobile).</a:t>
            </a:r>
          </a:p>
        </p:txBody>
      </p:sp>
      <p:sp>
        <p:nvSpPr>
          <p:cNvPr id="13" name="Rectangle: Rounded Corners 12">
            <a:extLst>
              <a:ext uri="{FF2B5EF4-FFF2-40B4-BE49-F238E27FC236}">
                <a16:creationId xmlns:a16="http://schemas.microsoft.com/office/drawing/2014/main" id="{BE73C51F-5FFA-42D8-90D8-E90AE430C731}"/>
              </a:ext>
            </a:extLst>
          </p:cNvPr>
          <p:cNvSpPr/>
          <p:nvPr/>
        </p:nvSpPr>
        <p:spPr>
          <a:xfrm>
            <a:off x="6095999" y="2756360"/>
            <a:ext cx="5325603" cy="18970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Critères de classification</a:t>
            </a:r>
          </a:p>
          <a:p>
            <a:r>
              <a:rPr lang="fr-FR" sz="2000" dirty="0">
                <a:latin typeface="Times New Roman" panose="02020603050405020304" pitchFamily="18" charset="0"/>
                <a:cs typeface="Times New Roman" panose="02020603050405020304" pitchFamily="18" charset="0"/>
              </a:rPr>
              <a:t>1- La polarité</a:t>
            </a:r>
          </a:p>
          <a:p>
            <a:r>
              <a:rPr lang="fr-FR" sz="2000" dirty="0">
                <a:latin typeface="Times New Roman" panose="02020603050405020304" pitchFamily="18" charset="0"/>
                <a:cs typeface="Times New Roman" panose="02020603050405020304" pitchFamily="18" charset="0"/>
              </a:rPr>
              <a:t>2- La taille (la forme) </a:t>
            </a:r>
          </a:p>
          <a:p>
            <a:r>
              <a:rPr lang="fr-FR" sz="2000" dirty="0">
                <a:latin typeface="Times New Roman" panose="02020603050405020304" pitchFamily="18" charset="0"/>
                <a:cs typeface="Times New Roman" panose="02020603050405020304" pitchFamily="18" charset="0"/>
              </a:rPr>
              <a:t>4- La charge électrique </a:t>
            </a:r>
          </a:p>
          <a:p>
            <a:r>
              <a:rPr lang="fr-FR" sz="2000" dirty="0">
                <a:latin typeface="Times New Roman" panose="02020603050405020304" pitchFamily="18" charset="0"/>
                <a:cs typeface="Times New Roman" panose="02020603050405020304" pitchFamily="18" charset="0"/>
              </a:rPr>
              <a:t>5- L’affinité</a:t>
            </a:r>
          </a:p>
        </p:txBody>
      </p:sp>
    </p:spTree>
    <p:extLst>
      <p:ext uri="{BB962C8B-B14F-4D97-AF65-F5344CB8AC3E}">
        <p14:creationId xmlns:p14="http://schemas.microsoft.com/office/powerpoint/2010/main" val="35812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26AC11-B030-4D45-852B-13A832ABD630}"/>
              </a:ext>
            </a:extLst>
          </p:cNvPr>
          <p:cNvPicPr>
            <a:picLocks noChangeAspect="1"/>
          </p:cNvPicPr>
          <p:nvPr/>
        </p:nvPicPr>
        <p:blipFill>
          <a:blip r:embed="rId2"/>
          <a:stretch>
            <a:fillRect/>
          </a:stretch>
        </p:blipFill>
        <p:spPr>
          <a:xfrm>
            <a:off x="51000" y="0"/>
            <a:ext cx="12140999" cy="6857999"/>
          </a:xfrm>
          <a:prstGeom prst="rect">
            <a:avLst/>
          </a:prstGeom>
        </p:spPr>
      </p:pic>
    </p:spTree>
    <p:extLst>
      <p:ext uri="{BB962C8B-B14F-4D97-AF65-F5344CB8AC3E}">
        <p14:creationId xmlns:p14="http://schemas.microsoft.com/office/powerpoint/2010/main" val="2450982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3160B6D-FD5F-43A9-9268-4ED86B02A8E7}"/>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B491F18-412A-4783-B312-60A942691C74}"/>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7" name="Rectangle: Rounded Corners 6">
            <a:extLst>
              <a:ext uri="{FF2B5EF4-FFF2-40B4-BE49-F238E27FC236}">
                <a16:creationId xmlns:a16="http://schemas.microsoft.com/office/drawing/2014/main" id="{090D5C28-211C-4DA3-8409-8AD57EAFF09E}"/>
              </a:ext>
            </a:extLst>
          </p:cNvPr>
          <p:cNvSpPr/>
          <p:nvPr/>
        </p:nvSpPr>
        <p:spPr>
          <a:xfrm>
            <a:off x="94534" y="2585537"/>
            <a:ext cx="5325603" cy="810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Technique efficace au cours des premières étapes du processus de purification</a:t>
            </a:r>
          </a:p>
        </p:txBody>
      </p:sp>
      <p:sp>
        <p:nvSpPr>
          <p:cNvPr id="8" name="Rectangle: Rounded Corners 7">
            <a:extLst>
              <a:ext uri="{FF2B5EF4-FFF2-40B4-BE49-F238E27FC236}">
                <a16:creationId xmlns:a16="http://schemas.microsoft.com/office/drawing/2014/main" id="{B0CEDE10-F79C-45B0-A491-17269ABAE357}"/>
              </a:ext>
            </a:extLst>
          </p:cNvPr>
          <p:cNvSpPr/>
          <p:nvPr/>
        </p:nvSpPr>
        <p:spPr>
          <a:xfrm>
            <a:off x="94533" y="3553149"/>
            <a:ext cx="5325603" cy="14347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Echangeurs d'anions (phase stationnaire chargée positivement): </a:t>
            </a:r>
          </a:p>
          <a:p>
            <a:pPr marL="342900" indent="-342900">
              <a:buFontTx/>
              <a:buChar char="-"/>
            </a:pPr>
            <a:r>
              <a:rPr lang="fr-FR" sz="2000" dirty="0">
                <a:latin typeface="Times New Roman" panose="02020603050405020304" pitchFamily="18" charset="0"/>
                <a:cs typeface="Times New Roman" panose="02020603050405020304" pitchFamily="18" charset="0"/>
              </a:rPr>
              <a:t>- Ammonium quaternaire (Q) </a:t>
            </a:r>
          </a:p>
          <a:p>
            <a:pPr marL="342900" indent="-342900">
              <a:buFontTx/>
              <a:buChar char="-"/>
            </a:pP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Diéthylaminoéthyle</a:t>
            </a:r>
            <a:r>
              <a:rPr lang="fr-FR" sz="2000" dirty="0">
                <a:latin typeface="Times New Roman" panose="02020603050405020304" pitchFamily="18" charset="0"/>
                <a:cs typeface="Times New Roman" panose="02020603050405020304" pitchFamily="18" charset="0"/>
              </a:rPr>
              <a:t> (DEAE)</a:t>
            </a:r>
          </a:p>
        </p:txBody>
      </p:sp>
      <p:sp>
        <p:nvSpPr>
          <p:cNvPr id="9" name="Rectangle: Rounded Corners 8">
            <a:extLst>
              <a:ext uri="{FF2B5EF4-FFF2-40B4-BE49-F238E27FC236}">
                <a16:creationId xmlns:a16="http://schemas.microsoft.com/office/drawing/2014/main" id="{49B32801-F48D-4CA4-9E15-685A1A42DAC1}"/>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4449E6B-3F42-46CA-8D2A-F0877D0FE311}"/>
              </a:ext>
            </a:extLst>
          </p:cNvPr>
          <p:cNvSpPr/>
          <p:nvPr/>
        </p:nvSpPr>
        <p:spPr>
          <a:xfrm>
            <a:off x="94534" y="1933658"/>
            <a:ext cx="4344943"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par échange d'ions</a:t>
            </a:r>
          </a:p>
        </p:txBody>
      </p:sp>
      <p:pic>
        <p:nvPicPr>
          <p:cNvPr id="13" name="Picture 12">
            <a:extLst>
              <a:ext uri="{FF2B5EF4-FFF2-40B4-BE49-F238E27FC236}">
                <a16:creationId xmlns:a16="http://schemas.microsoft.com/office/drawing/2014/main" id="{40C159D0-2C1D-4904-8A03-F6BA73A2EB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79165" y="1867399"/>
            <a:ext cx="6518299" cy="4900634"/>
          </a:xfrm>
          <a:prstGeom prst="rect">
            <a:avLst/>
          </a:prstGeom>
          <a:noFill/>
          <a:ln>
            <a:noFill/>
          </a:ln>
        </p:spPr>
      </p:pic>
      <p:sp>
        <p:nvSpPr>
          <p:cNvPr id="14" name="Rectangle: Rounded Corners 13">
            <a:extLst>
              <a:ext uri="{FF2B5EF4-FFF2-40B4-BE49-F238E27FC236}">
                <a16:creationId xmlns:a16="http://schemas.microsoft.com/office/drawing/2014/main" id="{EEB7D087-FC61-425D-B54F-C0EBBC0FAF67}"/>
              </a:ext>
            </a:extLst>
          </p:cNvPr>
          <p:cNvSpPr/>
          <p:nvPr/>
        </p:nvSpPr>
        <p:spPr>
          <a:xfrm>
            <a:off x="94532" y="5145220"/>
            <a:ext cx="5325603" cy="14588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Echangeurs de cations (phase stationnaire chargée négativement):</a:t>
            </a:r>
          </a:p>
          <a:p>
            <a:r>
              <a:rPr lang="fr-FR" sz="2000" dirty="0">
                <a:latin typeface="Times New Roman" panose="02020603050405020304" pitchFamily="18" charset="0"/>
                <a:cs typeface="Times New Roman" panose="02020603050405020304" pitchFamily="18" charset="0"/>
              </a:rPr>
              <a:t>- Méthyl sulfonate de (S) </a:t>
            </a:r>
          </a:p>
          <a:p>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Carboxyméthyl</a:t>
            </a:r>
            <a:r>
              <a:rPr lang="fr-FR" sz="2000" dirty="0">
                <a:latin typeface="Times New Roman" panose="02020603050405020304" pitchFamily="18" charset="0"/>
                <a:cs typeface="Times New Roman" panose="02020603050405020304" pitchFamily="18" charset="0"/>
              </a:rPr>
              <a:t> (CM)</a:t>
            </a:r>
          </a:p>
        </p:txBody>
      </p:sp>
    </p:spTree>
    <p:extLst>
      <p:ext uri="{BB962C8B-B14F-4D97-AF65-F5344CB8AC3E}">
        <p14:creationId xmlns:p14="http://schemas.microsoft.com/office/powerpoint/2010/main" val="32649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3C474-2B32-4584-B10F-AA80F039665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9567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D183D7-5B37-4D31-85EB-6F8B7A71CB1E}"/>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340FEAB-5BCD-44F7-B0C1-341D5C7E9D51}"/>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CA83C2A2-CC0F-4B50-876D-151BCB5B1782}"/>
              </a:ext>
            </a:extLst>
          </p:cNvPr>
          <p:cNvSpPr/>
          <p:nvPr/>
        </p:nvSpPr>
        <p:spPr>
          <a:xfrm>
            <a:off x="94534" y="2585537"/>
            <a:ext cx="5325603"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Utilisée dans les étapes ultérieures de purification pour séparer les molécules sur la base de la taille moléculaire</a:t>
            </a:r>
          </a:p>
        </p:txBody>
      </p:sp>
      <p:sp>
        <p:nvSpPr>
          <p:cNvPr id="6" name="Rectangle: Rounded Corners 5">
            <a:extLst>
              <a:ext uri="{FF2B5EF4-FFF2-40B4-BE49-F238E27FC236}">
                <a16:creationId xmlns:a16="http://schemas.microsoft.com/office/drawing/2014/main" id="{BE7C3595-4382-425C-AC0D-DBFFB32535EE}"/>
              </a:ext>
            </a:extLst>
          </p:cNvPr>
          <p:cNvSpPr/>
          <p:nvPr/>
        </p:nvSpPr>
        <p:spPr>
          <a:xfrm>
            <a:off x="94533" y="3697357"/>
            <a:ext cx="5325603" cy="12905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000" dirty="0">
                <a:latin typeface="Times New Roman" panose="02020603050405020304" pitchFamily="18" charset="0"/>
                <a:cs typeface="Times New Roman" panose="02020603050405020304" pitchFamily="18" charset="0"/>
              </a:rPr>
              <a:t>La phase </a:t>
            </a:r>
            <a:r>
              <a:rPr lang="fr-FR" sz="2000" dirty="0" err="1">
                <a:latin typeface="Times New Roman" panose="02020603050405020304" pitchFamily="18" charset="0"/>
                <a:cs typeface="Times New Roman" panose="02020603050405020304" pitchFamily="18" charset="0"/>
              </a:rPr>
              <a:t>stastionnaires</a:t>
            </a:r>
            <a:r>
              <a:rPr lang="fr-FR" sz="2000" dirty="0">
                <a:latin typeface="Times New Roman" panose="02020603050405020304" pitchFamily="18" charset="0"/>
                <a:cs typeface="Times New Roman" panose="02020603050405020304" pitchFamily="18" charset="0"/>
              </a:rPr>
              <a:t> est un lit de particules de gel réticulées tels que </a:t>
            </a:r>
            <a:r>
              <a:rPr lang="fr-FR" sz="2000" dirty="0" err="1">
                <a:latin typeface="Times New Roman" panose="02020603050405020304" pitchFamily="18" charset="0"/>
                <a:cs typeface="Times New Roman" panose="02020603050405020304" pitchFamily="18" charset="0"/>
              </a:rPr>
              <a:t>Sephadex</a:t>
            </a:r>
            <a:endParaRPr lang="fr-FR" sz="20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111AFA0-B3A4-49D3-A82C-244F16EFD09F}"/>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AB8A442-1903-4656-ABCE-51CD3B83674A}"/>
              </a:ext>
            </a:extLst>
          </p:cNvPr>
          <p:cNvSpPr/>
          <p:nvPr/>
        </p:nvSpPr>
        <p:spPr>
          <a:xfrm>
            <a:off x="94534" y="1933658"/>
            <a:ext cx="66243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d’exclusion stérique (Filtration sur gel)</a:t>
            </a:r>
          </a:p>
        </p:txBody>
      </p:sp>
      <p:pic>
        <p:nvPicPr>
          <p:cNvPr id="11" name="Picture 10">
            <a:extLst>
              <a:ext uri="{FF2B5EF4-FFF2-40B4-BE49-F238E27FC236}">
                <a16:creationId xmlns:a16="http://schemas.microsoft.com/office/drawing/2014/main" id="{49EB21D9-25DB-4D52-AF2C-B70EE689C1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71930" y="2559228"/>
            <a:ext cx="6520070" cy="4272463"/>
          </a:xfrm>
          <a:prstGeom prst="rect">
            <a:avLst/>
          </a:prstGeom>
          <a:noFill/>
          <a:ln>
            <a:noFill/>
          </a:ln>
        </p:spPr>
      </p:pic>
    </p:spTree>
    <p:extLst>
      <p:ext uri="{BB962C8B-B14F-4D97-AF65-F5344CB8AC3E}">
        <p14:creationId xmlns:p14="http://schemas.microsoft.com/office/powerpoint/2010/main" val="34237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11433-C334-DF3D-316B-5D2229961A0B}"/>
              </a:ext>
            </a:extLst>
          </p:cNvPr>
          <p:cNvPicPr>
            <a:picLocks noChangeAspect="1"/>
          </p:cNvPicPr>
          <p:nvPr/>
        </p:nvPicPr>
        <p:blipFill>
          <a:blip r:embed="rId2"/>
          <a:stretch>
            <a:fillRect/>
          </a:stretch>
        </p:blipFill>
        <p:spPr>
          <a:xfrm>
            <a:off x="4356847" y="219001"/>
            <a:ext cx="4488214" cy="6419997"/>
          </a:xfrm>
          <a:prstGeom prst="rect">
            <a:avLst/>
          </a:prstGeom>
        </p:spPr>
      </p:pic>
    </p:spTree>
    <p:extLst>
      <p:ext uri="{BB962C8B-B14F-4D97-AF65-F5344CB8AC3E}">
        <p14:creationId xmlns:p14="http://schemas.microsoft.com/office/powerpoint/2010/main" val="4131531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B3F5F5-B075-4C0C-895C-6BC512D19DEE}"/>
              </a:ext>
            </a:extLst>
          </p:cNvPr>
          <p:cNvSpPr txBox="1"/>
          <p:nvPr/>
        </p:nvSpPr>
        <p:spPr>
          <a:xfrm>
            <a:off x="198343" y="0"/>
            <a:ext cx="4844303" cy="5554726"/>
          </a:xfrm>
          <a:prstGeom prst="rect">
            <a:avLst/>
          </a:prstGeom>
          <a:noFill/>
        </p:spPr>
        <p:txBody>
          <a:bodyPr wrap="square">
            <a:spAutoFit/>
          </a:bodyPr>
          <a:lstStyle/>
          <a:p>
            <a:pPr>
              <a:lnSpc>
                <a:spcPct val="200000"/>
              </a:lnSpc>
            </a:pPr>
            <a:r>
              <a:rPr lang="fr-FR" i="0" dirty="0">
                <a:solidFill>
                  <a:srgbClr val="000000"/>
                </a:solidFill>
                <a:effectLst/>
                <a:latin typeface="Times New Roman" panose="02020603050405020304" pitchFamily="18" charset="0"/>
                <a:cs typeface="Times New Roman" panose="02020603050405020304" pitchFamily="18" charset="0"/>
              </a:rPr>
              <a:t>- </a:t>
            </a:r>
            <a:r>
              <a:rPr lang="fr-FR" b="1" i="1" u="sng" dirty="0">
                <a:solidFill>
                  <a:srgbClr val="000000"/>
                </a:solidFill>
                <a:effectLst/>
                <a:latin typeface="Times New Roman" panose="02020603050405020304" pitchFamily="18" charset="0"/>
                <a:cs typeface="Times New Roman" panose="02020603050405020304" pitchFamily="18" charset="0"/>
              </a:rPr>
              <a:t>Gels hydratés </a:t>
            </a:r>
            <a:r>
              <a:rPr lang="fr-FR" b="1" i="0" dirty="0">
                <a:solidFill>
                  <a:srgbClr val="000000"/>
                </a:solidFill>
                <a:effectLst/>
                <a:latin typeface="Times New Roman" panose="02020603050405020304" pitchFamily="18" charset="0"/>
                <a:cs typeface="Times New Roman" panose="02020603050405020304" pitchFamily="18" charset="0"/>
              </a:rPr>
              <a:t>(les plus utilisés) </a:t>
            </a:r>
            <a:r>
              <a:rPr lang="fr-FR" i="0" dirty="0">
                <a:solidFill>
                  <a:srgbClr val="000000"/>
                </a:solidFill>
                <a:effectLst/>
                <a:latin typeface="Times New Roman" panose="02020603050405020304" pitchFamily="18" charset="0"/>
                <a:cs typeface="Times New Roman" panose="02020603050405020304" pitchFamily="18" charset="0"/>
              </a:rPr>
              <a:t>: le </a:t>
            </a:r>
            <a:r>
              <a:rPr lang="fr-FR" i="0" dirty="0" err="1">
                <a:solidFill>
                  <a:srgbClr val="000000"/>
                </a:solidFill>
                <a:effectLst/>
                <a:latin typeface="Times New Roman" panose="02020603050405020304" pitchFamily="18" charset="0"/>
                <a:cs typeface="Times New Roman" panose="02020603050405020304" pitchFamily="18" charset="0"/>
              </a:rPr>
              <a:t>Séphadex</a:t>
            </a:r>
            <a:r>
              <a:rPr lang="fr-FR" i="0" dirty="0">
                <a:solidFill>
                  <a:srgbClr val="000000"/>
                </a:solidFill>
                <a:effectLst/>
                <a:latin typeface="Times New Roman" panose="02020603050405020304" pitchFamily="18" charset="0"/>
                <a:cs typeface="Times New Roman" panose="02020603050405020304" pitchFamily="18" charset="0"/>
              </a:rPr>
              <a:t> (G10 à G200) qui sont des polyosides bactériens de type </a:t>
            </a:r>
            <a:r>
              <a:rPr lang="fr-FR" i="0" dirty="0" err="1">
                <a:solidFill>
                  <a:srgbClr val="000000"/>
                </a:solidFill>
                <a:effectLst/>
                <a:latin typeface="Times New Roman" panose="02020603050405020304" pitchFamily="18" charset="0"/>
                <a:cs typeface="Times New Roman" panose="02020603050405020304" pitchFamily="18" charset="0"/>
              </a:rPr>
              <a:t>dextran</a:t>
            </a:r>
            <a:r>
              <a:rPr lang="fr-FR" i="0" dirty="0">
                <a:solidFill>
                  <a:srgbClr val="000000"/>
                </a:solidFill>
                <a:effectLst/>
                <a:latin typeface="Times New Roman" panose="02020603050405020304" pitchFamily="18" charset="0"/>
                <a:cs typeface="Times New Roman" panose="02020603050405020304" pitchFamily="18" charset="0"/>
              </a:rPr>
              <a:t> et le </a:t>
            </a:r>
            <a:r>
              <a:rPr lang="fr-FR" i="0" dirty="0" err="1">
                <a:solidFill>
                  <a:srgbClr val="000000"/>
                </a:solidFill>
                <a:effectLst/>
                <a:latin typeface="Times New Roman" panose="02020603050405020304" pitchFamily="18" charset="0"/>
                <a:cs typeface="Times New Roman" panose="02020603050405020304" pitchFamily="18" charset="0"/>
              </a:rPr>
              <a:t>Sépharose</a:t>
            </a:r>
            <a:r>
              <a:rPr lang="fr-FR" i="0" dirty="0">
                <a:solidFill>
                  <a:srgbClr val="000000"/>
                </a:solidFill>
                <a:effectLst/>
                <a:latin typeface="Times New Roman" panose="02020603050405020304" pitchFamily="18" charset="0"/>
                <a:cs typeface="Times New Roman" panose="02020603050405020304" pitchFamily="18" charset="0"/>
              </a:rPr>
              <a:t> (agarose). Le gain d’eau correspond au nombre de grammes d’eau fixés par gramme de substance sèche.</a:t>
            </a:r>
            <a:br>
              <a:rPr lang="fr-FR" b="1" i="0" dirty="0">
                <a:solidFill>
                  <a:srgbClr val="000000"/>
                </a:solidFill>
                <a:effectLst/>
                <a:latin typeface="Times New Roman" panose="02020603050405020304" pitchFamily="18" charset="0"/>
                <a:cs typeface="Times New Roman" panose="02020603050405020304" pitchFamily="18" charset="0"/>
              </a:rPr>
            </a:br>
            <a:r>
              <a:rPr lang="fr-FR" b="1" i="0" dirty="0">
                <a:solidFill>
                  <a:srgbClr val="000000"/>
                </a:solidFill>
                <a:effectLst/>
                <a:latin typeface="Times New Roman" panose="02020603050405020304" pitchFamily="18" charset="0"/>
                <a:cs typeface="Times New Roman" panose="02020603050405020304" pitchFamily="18" charset="0"/>
              </a:rPr>
              <a:t>- </a:t>
            </a:r>
            <a:r>
              <a:rPr lang="fr-FR" b="1" i="1" u="sng" dirty="0">
                <a:solidFill>
                  <a:srgbClr val="000000"/>
                </a:solidFill>
                <a:effectLst/>
                <a:latin typeface="Times New Roman" panose="02020603050405020304" pitchFamily="18" charset="0"/>
                <a:cs typeface="Times New Roman" panose="02020603050405020304" pitchFamily="18" charset="0"/>
              </a:rPr>
              <a:t>Gels permanents </a:t>
            </a:r>
            <a:r>
              <a:rPr lang="fr-FR" b="1" i="0" dirty="0">
                <a:solidFill>
                  <a:srgbClr val="000000"/>
                </a:solidFill>
                <a:effectLst/>
                <a:latin typeface="Times New Roman" panose="02020603050405020304" pitchFamily="18" charset="0"/>
                <a:cs typeface="Times New Roman" panose="02020603050405020304" pitchFamily="18" charset="0"/>
              </a:rPr>
              <a:t>: </a:t>
            </a:r>
            <a:r>
              <a:rPr lang="fr-FR" i="0" dirty="0">
                <a:solidFill>
                  <a:srgbClr val="000000"/>
                </a:solidFill>
                <a:effectLst/>
                <a:latin typeface="Times New Roman" panose="02020603050405020304" pitchFamily="18" charset="0"/>
                <a:cs typeface="Times New Roman" panose="02020603050405020304" pitchFamily="18" charset="0"/>
              </a:rPr>
              <a:t>Ce sont des copolymères organiques ou bien des minéraux (silice). Ici, des effets d’adsorption s’ajoutent au tamisage moléculaire.</a:t>
            </a:r>
            <a:br>
              <a:rPr lang="fr-FR" i="0" dirty="0">
                <a:solidFill>
                  <a:srgbClr val="000000"/>
                </a:solidFill>
                <a:effectLst/>
              </a:rPr>
            </a:br>
            <a:endParaRPr lang="en-GB" dirty="0"/>
          </a:p>
        </p:txBody>
      </p:sp>
      <p:pic>
        <p:nvPicPr>
          <p:cNvPr id="5" name="Picture 4">
            <a:extLst>
              <a:ext uri="{FF2B5EF4-FFF2-40B4-BE49-F238E27FC236}">
                <a16:creationId xmlns:a16="http://schemas.microsoft.com/office/drawing/2014/main" id="{320FB6EE-3643-4A6E-BDF8-D6322045B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647" y="0"/>
            <a:ext cx="7139266" cy="6857999"/>
          </a:xfrm>
          <a:prstGeom prst="rect">
            <a:avLst/>
          </a:prstGeom>
        </p:spPr>
      </p:pic>
    </p:spTree>
    <p:extLst>
      <p:ext uri="{BB962C8B-B14F-4D97-AF65-F5344CB8AC3E}">
        <p14:creationId xmlns:p14="http://schemas.microsoft.com/office/powerpoint/2010/main" val="16766553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8D0391-E514-43D1-9F2E-3BFE1420E922}"/>
              </a:ext>
            </a:extLst>
          </p:cNvPr>
          <p:cNvSpPr/>
          <p:nvPr/>
        </p:nvSpPr>
        <p:spPr>
          <a:xfrm>
            <a:off x="4058478" y="61511"/>
            <a:ext cx="40750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800" b="1" dirty="0">
                <a:latin typeface="Times New Roman" panose="02020603050405020304" pitchFamily="18" charset="0"/>
                <a:cs typeface="Times New Roman" panose="02020603050405020304" pitchFamily="18" charset="0"/>
              </a:rPr>
              <a:t>Production des enzymes</a:t>
            </a:r>
            <a:endParaRPr lang="en-GB" sz="28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ED7013B-0DBA-48C8-9911-13337F378098}"/>
              </a:ext>
            </a:extLst>
          </p:cNvPr>
          <p:cNvSpPr/>
          <p:nvPr/>
        </p:nvSpPr>
        <p:spPr>
          <a:xfrm>
            <a:off x="94535" y="1256729"/>
            <a:ext cx="2304107"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Chromatographies</a:t>
            </a:r>
          </a:p>
        </p:txBody>
      </p:sp>
      <p:sp>
        <p:nvSpPr>
          <p:cNvPr id="5" name="Rectangle: Rounded Corners 4">
            <a:extLst>
              <a:ext uri="{FF2B5EF4-FFF2-40B4-BE49-F238E27FC236}">
                <a16:creationId xmlns:a16="http://schemas.microsoft.com/office/drawing/2014/main" id="{9A731116-9738-47E6-B453-763E8F3647F7}"/>
              </a:ext>
            </a:extLst>
          </p:cNvPr>
          <p:cNvSpPr/>
          <p:nvPr/>
        </p:nvSpPr>
        <p:spPr>
          <a:xfrm>
            <a:off x="94534" y="2585537"/>
            <a:ext cx="5325603"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Séparation des protéines en fonction d’une liaison spécifique avec un ligand fixé sur une phase stationnaire</a:t>
            </a:r>
          </a:p>
        </p:txBody>
      </p:sp>
      <p:sp>
        <p:nvSpPr>
          <p:cNvPr id="6" name="Rectangle: Rounded Corners 5">
            <a:extLst>
              <a:ext uri="{FF2B5EF4-FFF2-40B4-BE49-F238E27FC236}">
                <a16:creationId xmlns:a16="http://schemas.microsoft.com/office/drawing/2014/main" id="{D995ACAE-BE16-4A5B-BFB4-52F3BEF25894}"/>
              </a:ext>
            </a:extLst>
          </p:cNvPr>
          <p:cNvSpPr/>
          <p:nvPr/>
        </p:nvSpPr>
        <p:spPr>
          <a:xfrm>
            <a:off x="94533" y="3697357"/>
            <a:ext cx="5325603" cy="12905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Le ligand = </a:t>
            </a:r>
          </a:p>
          <a:p>
            <a:pPr marL="342900" indent="-342900">
              <a:buFontTx/>
              <a:buChar char="-"/>
            </a:pPr>
            <a:r>
              <a:rPr lang="fr-FR" sz="2000" dirty="0">
                <a:latin typeface="Times New Roman" panose="02020603050405020304" pitchFamily="18" charset="0"/>
                <a:cs typeface="Times New Roman" panose="02020603050405020304" pitchFamily="18" charset="0"/>
              </a:rPr>
              <a:t>Analogue de substrat</a:t>
            </a:r>
          </a:p>
          <a:p>
            <a:pPr marL="342900" indent="-342900">
              <a:buFontTx/>
              <a:buChar char="-"/>
            </a:pPr>
            <a:r>
              <a:rPr lang="fr-FR" sz="2000" dirty="0">
                <a:latin typeface="Times New Roman" panose="02020603050405020304" pitchFamily="18" charset="0"/>
                <a:cs typeface="Times New Roman" panose="02020603050405020304" pitchFamily="18" charset="0"/>
              </a:rPr>
              <a:t>Inhibiteur </a:t>
            </a:r>
            <a:r>
              <a:rPr lang="fr-FR" sz="2000" dirty="0" err="1">
                <a:latin typeface="Times New Roman" panose="02020603050405020304" pitchFamily="18" charset="0"/>
                <a:cs typeface="Times New Roman" panose="02020603050405020304" pitchFamily="18" charset="0"/>
              </a:rPr>
              <a:t>reversible</a:t>
            </a:r>
            <a:endParaRPr lang="fr-FR" sz="2000" dirty="0">
              <a:latin typeface="Times New Roman" panose="02020603050405020304" pitchFamily="18" charset="0"/>
              <a:cs typeface="Times New Roman" panose="02020603050405020304" pitchFamily="18" charset="0"/>
            </a:endParaRPr>
          </a:p>
          <a:p>
            <a:pPr marL="342900" indent="-342900">
              <a:buFontTx/>
              <a:buChar char="-"/>
            </a:pPr>
            <a:r>
              <a:rPr lang="fr-FR" sz="2000" dirty="0">
                <a:latin typeface="Times New Roman" panose="02020603050405020304" pitchFamily="18" charset="0"/>
                <a:cs typeface="Times New Roman" panose="02020603050405020304" pitchFamily="18" charset="0"/>
              </a:rPr>
              <a:t>Cofacteur</a:t>
            </a:r>
          </a:p>
        </p:txBody>
      </p:sp>
      <p:sp>
        <p:nvSpPr>
          <p:cNvPr id="7" name="Rectangle: Rounded Corners 6">
            <a:extLst>
              <a:ext uri="{FF2B5EF4-FFF2-40B4-BE49-F238E27FC236}">
                <a16:creationId xmlns:a16="http://schemas.microsoft.com/office/drawing/2014/main" id="{60F8FED9-BD77-4C51-A56E-AC59910D50E5}"/>
              </a:ext>
            </a:extLst>
          </p:cNvPr>
          <p:cNvSpPr/>
          <p:nvPr/>
        </p:nvSpPr>
        <p:spPr>
          <a:xfrm>
            <a:off x="4275712" y="713390"/>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400" b="1" dirty="0">
                <a:latin typeface="Times New Roman" panose="02020603050405020304" pitchFamily="18" charset="0"/>
                <a:cs typeface="Times New Roman" panose="02020603050405020304" pitchFamily="18" charset="0"/>
              </a:rPr>
              <a:t>Purification des enzymes </a:t>
            </a:r>
            <a:endParaRPr lang="en-GB" sz="24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D6E765C-FD32-48A7-8F78-35F6511BCCC6}"/>
              </a:ext>
            </a:extLst>
          </p:cNvPr>
          <p:cNvSpPr/>
          <p:nvPr/>
        </p:nvSpPr>
        <p:spPr>
          <a:xfrm>
            <a:off x="94534" y="1933658"/>
            <a:ext cx="32715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Chromatographie d'affinité</a:t>
            </a:r>
          </a:p>
        </p:txBody>
      </p:sp>
      <p:pic>
        <p:nvPicPr>
          <p:cNvPr id="11" name="Picture 10">
            <a:extLst>
              <a:ext uri="{FF2B5EF4-FFF2-40B4-BE49-F238E27FC236}">
                <a16:creationId xmlns:a16="http://schemas.microsoft.com/office/drawing/2014/main" id="{924754D4-444D-4790-ACD3-D5A6459F95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85183" y="2026424"/>
            <a:ext cx="6506817" cy="4924128"/>
          </a:xfrm>
          <a:prstGeom prst="rect">
            <a:avLst/>
          </a:prstGeom>
          <a:noFill/>
          <a:ln>
            <a:noFill/>
          </a:ln>
        </p:spPr>
      </p:pic>
      <p:sp>
        <p:nvSpPr>
          <p:cNvPr id="12" name="Rectangle: Rounded Corners 11">
            <a:extLst>
              <a:ext uri="{FF2B5EF4-FFF2-40B4-BE49-F238E27FC236}">
                <a16:creationId xmlns:a16="http://schemas.microsoft.com/office/drawing/2014/main" id="{B2164103-88AD-45FE-94FE-9543BBCDC6EA}"/>
              </a:ext>
            </a:extLst>
          </p:cNvPr>
          <p:cNvSpPr/>
          <p:nvPr/>
        </p:nvSpPr>
        <p:spPr>
          <a:xfrm>
            <a:off x="94534" y="5142308"/>
            <a:ext cx="3271518"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fr-FR" sz="2000" b="1" dirty="0">
                <a:latin typeface="Times New Roman" panose="02020603050405020304" pitchFamily="18" charset="0"/>
                <a:cs typeface="Times New Roman" panose="02020603050405020304" pitchFamily="18" charset="0"/>
              </a:rPr>
              <a:t>Le marquage d'affinité</a:t>
            </a:r>
          </a:p>
        </p:txBody>
      </p:sp>
      <p:sp>
        <p:nvSpPr>
          <p:cNvPr id="13" name="Rectangle: Rounded Corners 12">
            <a:extLst>
              <a:ext uri="{FF2B5EF4-FFF2-40B4-BE49-F238E27FC236}">
                <a16:creationId xmlns:a16="http://schemas.microsoft.com/office/drawing/2014/main" id="{99E7DF41-9BBE-422B-9685-7F1580BC541E}"/>
              </a:ext>
            </a:extLst>
          </p:cNvPr>
          <p:cNvSpPr/>
          <p:nvPr/>
        </p:nvSpPr>
        <p:spPr>
          <a:xfrm>
            <a:off x="94533" y="5797293"/>
            <a:ext cx="5835212" cy="9545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Modification génétique de l’enzyme</a:t>
            </a:r>
            <a:r>
              <a:rPr lang="en-GB" sz="20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t>
            </a:r>
            <a:r>
              <a:rPr lang="fr-FR" sz="2000" dirty="0" err="1">
                <a:latin typeface="Times New Roman" panose="02020603050405020304" pitchFamily="18" charset="0"/>
                <a:cs typeface="Times New Roman" panose="02020603050405020304" pitchFamily="18" charset="0"/>
              </a:rPr>
              <a:t>polyhistidine</a:t>
            </a:r>
            <a:r>
              <a:rPr lang="fr-FR" sz="2000" dirty="0">
                <a:latin typeface="Times New Roman" panose="02020603050405020304" pitchFamily="18" charset="0"/>
                <a:cs typeface="Times New Roman" panose="02020603050405020304" pitchFamily="18" charset="0"/>
              </a:rPr>
              <a:t>/</a:t>
            </a:r>
            <a:r>
              <a:rPr lang="en-GB" dirty="0" err="1"/>
              <a:t>acide</a:t>
            </a:r>
            <a:r>
              <a:rPr lang="en-GB" dirty="0"/>
              <a:t> </a:t>
            </a:r>
            <a:r>
              <a:rPr lang="en-GB" b="1" dirty="0"/>
              <a:t>nickel-</a:t>
            </a:r>
            <a:r>
              <a:rPr lang="en-GB" b="1" dirty="0" err="1"/>
              <a:t>nitrilotriacétique</a:t>
            </a:r>
            <a:r>
              <a:rPr lang="en-GB" b="1" dirty="0"/>
              <a:t> </a:t>
            </a:r>
            <a:r>
              <a:rPr lang="en-GB" dirty="0"/>
              <a:t>(Ni-NTA)</a:t>
            </a:r>
            <a:r>
              <a:rPr lang="en-GB" sz="2000" dirty="0"/>
              <a:t> </a:t>
            </a:r>
            <a:br>
              <a:rPr lang="en-GB" sz="2000" dirty="0"/>
            </a:br>
            <a:r>
              <a:rPr lang="fr-FR"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91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8885DF-5771-5F75-247A-9F801CB518F8}"/>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Formulation du </a:t>
            </a:r>
            <a:r>
              <a:rPr lang="en-GB" sz="2400" b="1" i="0" dirty="0" err="1">
                <a:solidFill>
                  <a:srgbClr val="000000"/>
                </a:solidFill>
                <a:effectLst/>
                <a:latin typeface="TimesNewRomanPS-BoldMT"/>
              </a:rPr>
              <a:t>produit</a:t>
            </a:r>
            <a:r>
              <a:rPr lang="en-GB" sz="2400" dirty="0"/>
              <a:t> </a:t>
            </a:r>
          </a:p>
        </p:txBody>
      </p:sp>
      <p:sp>
        <p:nvSpPr>
          <p:cNvPr id="5" name="Rectangle: Rounded Corners 4">
            <a:extLst>
              <a:ext uri="{FF2B5EF4-FFF2-40B4-BE49-F238E27FC236}">
                <a16:creationId xmlns:a16="http://schemas.microsoft.com/office/drawing/2014/main" id="{164EA484-B390-D1BF-0DE0-BBDA8D557C42}"/>
              </a:ext>
            </a:extLst>
          </p:cNvPr>
          <p:cNvSpPr/>
          <p:nvPr/>
        </p:nvSpPr>
        <p:spPr>
          <a:xfrm>
            <a:off x="216330" y="1006119"/>
            <a:ext cx="8013270" cy="10859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Dans les applications industrielles les enzymes sont exposées à des environnements humides, chauds ou oxydants telles que les détergents, les textiles, les aliments et les boissons. </a:t>
            </a:r>
          </a:p>
        </p:txBody>
      </p:sp>
      <p:sp>
        <p:nvSpPr>
          <p:cNvPr id="6" name="Rectangle: Rounded Corners 5">
            <a:extLst>
              <a:ext uri="{FF2B5EF4-FFF2-40B4-BE49-F238E27FC236}">
                <a16:creationId xmlns:a16="http://schemas.microsoft.com/office/drawing/2014/main" id="{97726FFD-D6AC-99FA-FB98-A79A50C4FD35}"/>
              </a:ext>
            </a:extLst>
          </p:cNvPr>
          <p:cNvSpPr/>
          <p:nvPr/>
        </p:nvSpPr>
        <p:spPr>
          <a:xfrm>
            <a:off x="244035" y="2211466"/>
            <a:ext cx="8013270" cy="9335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La formulation doit minimiser les pertes d'activité enzymatique</a:t>
            </a:r>
          </a:p>
          <a:p>
            <a:r>
              <a:rPr lang="fr-FR" sz="2000" dirty="0">
                <a:latin typeface="Times New Roman" panose="02020603050405020304" pitchFamily="18" charset="0"/>
                <a:cs typeface="Times New Roman" panose="02020603050405020304" pitchFamily="18" charset="0"/>
              </a:rPr>
              <a:t>pendant le transport, le stockage et l'utilisation</a:t>
            </a:r>
          </a:p>
        </p:txBody>
      </p:sp>
      <p:sp>
        <p:nvSpPr>
          <p:cNvPr id="10" name="Rectangle: Rounded Corners 9">
            <a:extLst>
              <a:ext uri="{FF2B5EF4-FFF2-40B4-BE49-F238E27FC236}">
                <a16:creationId xmlns:a16="http://schemas.microsoft.com/office/drawing/2014/main" id="{7B48E06F-8FBD-DA7B-C9BD-BF2DA02F0B4C}"/>
              </a:ext>
            </a:extLst>
          </p:cNvPr>
          <p:cNvSpPr/>
          <p:nvPr/>
        </p:nvSpPr>
        <p:spPr>
          <a:xfrm>
            <a:off x="216330" y="3299044"/>
            <a:ext cx="8013270" cy="10859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Les formulations améliorent la stabilité en neutralisant les principales forces de désactivation : </a:t>
            </a:r>
            <a:r>
              <a:rPr lang="fr-FR" sz="2000" b="1" dirty="0">
                <a:solidFill>
                  <a:srgbClr val="FF0000"/>
                </a:solidFill>
                <a:latin typeface="Times New Roman" panose="02020603050405020304" pitchFamily="18" charset="0"/>
                <a:cs typeface="Times New Roman" panose="02020603050405020304" pitchFamily="18" charset="0"/>
              </a:rPr>
              <a:t>Dénaturation, désactivation du site catalytique et protéolyse</a:t>
            </a:r>
            <a:endParaRPr lang="fr-FR"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C4BC4B0-B331-E191-A2AF-DA1CE9C8F511}"/>
              </a:ext>
            </a:extLst>
          </p:cNvPr>
          <p:cNvSpPr/>
          <p:nvPr/>
        </p:nvSpPr>
        <p:spPr>
          <a:xfrm>
            <a:off x="244035" y="4655127"/>
            <a:ext cx="7985565"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Les excipions ne doivent en aucun cas altérer l’activité enzymatique</a:t>
            </a:r>
            <a:r>
              <a:rPr lang="fr-FR" sz="2000" b="1"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solidFill>
                  <a:srgbClr val="000000"/>
                </a:solidFill>
                <a:latin typeface="TimesNewRomanPSMT"/>
              </a:rPr>
              <a:t>la glutamate déshydrogénase (E.C. 1.4.1.3) ne doit contenir aucune trace d'ammoniac.</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18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3CF6F0-2D9B-43A0-116F-85B07CFAEF5E}"/>
              </a:ext>
            </a:extLst>
          </p:cNvPr>
          <p:cNvSpPr/>
          <p:nvPr/>
        </p:nvSpPr>
        <p:spPr>
          <a:xfrm>
            <a:off x="216329" y="963005"/>
            <a:ext cx="6794071" cy="1593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Les enzymes sont formulées en fonction de leurs application: </a:t>
            </a:r>
          </a:p>
          <a:p>
            <a:r>
              <a:rPr lang="fr-FR" sz="2000" b="1" dirty="0">
                <a:latin typeface="Times New Roman" panose="02020603050405020304" pitchFamily="18" charset="0"/>
                <a:cs typeface="Times New Roman" panose="02020603050405020304" pitchFamily="18" charset="0"/>
              </a:rPr>
              <a:t>1/ Liquide facile à pipeté  ------------- des fins d'analyse</a:t>
            </a:r>
          </a:p>
          <a:p>
            <a:r>
              <a:rPr lang="fr-FR" sz="2000" b="1" dirty="0">
                <a:latin typeface="Times New Roman" panose="02020603050405020304" pitchFamily="18" charset="0"/>
                <a:cs typeface="Times New Roman" panose="02020603050405020304" pitchFamily="18" charset="0"/>
              </a:rPr>
              <a:t>2/ Solide (Lyophilisé) --------------- Analyse alimentaire</a:t>
            </a:r>
            <a:endParaRPr lang="fr-FR" sz="20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FE24F55-03DA-16A2-E411-0FC56BC08DAE}"/>
              </a:ext>
            </a:extLst>
          </p:cNvPr>
          <p:cNvSpPr/>
          <p:nvPr/>
        </p:nvSpPr>
        <p:spPr>
          <a:xfrm>
            <a:off x="216330" y="283899"/>
            <a:ext cx="3640575"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a:solidFill>
                  <a:srgbClr val="000000"/>
                </a:solidFill>
                <a:effectLst/>
                <a:latin typeface="TimesNewRomanPS-BoldMT"/>
              </a:rPr>
              <a:t>Formulation du </a:t>
            </a:r>
            <a:r>
              <a:rPr lang="en-GB" sz="2400" b="1" i="0" dirty="0" err="1">
                <a:solidFill>
                  <a:srgbClr val="000000"/>
                </a:solidFill>
                <a:effectLst/>
                <a:latin typeface="TimesNewRomanPS-BoldMT"/>
              </a:rPr>
              <a:t>produit</a:t>
            </a:r>
            <a:r>
              <a:rPr lang="en-GB" sz="2400" dirty="0"/>
              <a:t> </a:t>
            </a:r>
          </a:p>
        </p:txBody>
      </p:sp>
      <p:sp>
        <p:nvSpPr>
          <p:cNvPr id="4" name="Rectangle: Rounded Corners 3">
            <a:extLst>
              <a:ext uri="{FF2B5EF4-FFF2-40B4-BE49-F238E27FC236}">
                <a16:creationId xmlns:a16="http://schemas.microsoft.com/office/drawing/2014/main" id="{8E6A201C-D7D3-420B-BCD8-FE3CDD6A6D6D}"/>
              </a:ext>
            </a:extLst>
          </p:cNvPr>
          <p:cNvSpPr/>
          <p:nvPr/>
        </p:nvSpPr>
        <p:spPr>
          <a:xfrm>
            <a:off x="216328" y="3309933"/>
            <a:ext cx="6794071" cy="1136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solidFill>
                  <a:srgbClr val="FF0000"/>
                </a:solidFill>
                <a:latin typeface="Times New Roman" panose="02020603050405020304" pitchFamily="18" charset="0"/>
                <a:cs typeface="Times New Roman" panose="02020603050405020304" pitchFamily="18" charset="0"/>
              </a:rPr>
              <a:t>-  </a:t>
            </a:r>
            <a:r>
              <a:rPr lang="fr-FR" sz="2000" b="1" dirty="0">
                <a:solidFill>
                  <a:srgbClr val="FF0000"/>
                </a:solidFill>
                <a:latin typeface="Times New Roman" panose="02020603050405020304" pitchFamily="18" charset="0"/>
                <a:cs typeface="Times New Roman" panose="02020603050405020304" pitchFamily="18" charset="0"/>
              </a:rPr>
              <a:t>Enzymes doivent être stables sous forme concentrée ou diluée et après mélange avec d'autres substances</a:t>
            </a:r>
          </a:p>
        </p:txBody>
      </p:sp>
      <p:sp>
        <p:nvSpPr>
          <p:cNvPr id="5" name="Rectangle: Rounded Corners 4">
            <a:extLst>
              <a:ext uri="{FF2B5EF4-FFF2-40B4-BE49-F238E27FC236}">
                <a16:creationId xmlns:a16="http://schemas.microsoft.com/office/drawing/2014/main" id="{A31CBD03-0DA4-4296-874A-E4A44931BA5C}"/>
              </a:ext>
            </a:extLst>
          </p:cNvPr>
          <p:cNvSpPr/>
          <p:nvPr/>
        </p:nvSpPr>
        <p:spPr>
          <a:xfrm>
            <a:off x="216329" y="2661436"/>
            <a:ext cx="1376944" cy="543339"/>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GB" sz="2400" b="1" i="0" dirty="0" err="1">
                <a:solidFill>
                  <a:srgbClr val="000000"/>
                </a:solidFill>
                <a:effectLst/>
                <a:latin typeface="TimesNewRomanPS-BoldMT"/>
              </a:rPr>
              <a:t>Stabilité</a:t>
            </a:r>
            <a:r>
              <a:rPr lang="en-GB" sz="2400" b="1" i="0" dirty="0">
                <a:solidFill>
                  <a:srgbClr val="000000"/>
                </a:solidFill>
                <a:effectLst/>
                <a:latin typeface="TimesNewRomanPS-BoldMT"/>
              </a:rPr>
              <a:t> </a:t>
            </a:r>
            <a:endParaRPr lang="en-GB" sz="2400" dirty="0"/>
          </a:p>
        </p:txBody>
      </p:sp>
      <p:sp>
        <p:nvSpPr>
          <p:cNvPr id="6" name="Rectangle: Rounded Corners 5">
            <a:extLst>
              <a:ext uri="{FF2B5EF4-FFF2-40B4-BE49-F238E27FC236}">
                <a16:creationId xmlns:a16="http://schemas.microsoft.com/office/drawing/2014/main" id="{3B315A63-C5BC-CCDC-4819-278AA23E1011}"/>
              </a:ext>
            </a:extLst>
          </p:cNvPr>
          <p:cNvSpPr/>
          <p:nvPr/>
        </p:nvSpPr>
        <p:spPr>
          <a:xfrm>
            <a:off x="216327" y="4535947"/>
            <a:ext cx="5879673" cy="2233024"/>
          </a:xfrm>
          <a:prstGeom prst="roundRect">
            <a:avLst>
              <a:gd name="adj" fmla="val 9283"/>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Stabilisants:  </a:t>
            </a:r>
          </a:p>
          <a:p>
            <a:r>
              <a:rPr lang="fr-FR" sz="2000" b="1" dirty="0">
                <a:latin typeface="Times New Roman" panose="02020603050405020304" pitchFamily="18" charset="0"/>
                <a:cs typeface="Times New Roman" panose="02020603050405020304" pitchFamily="18" charset="0"/>
              </a:rPr>
              <a:t>- Glycérol (50% en volume), </a:t>
            </a:r>
          </a:p>
          <a:p>
            <a:r>
              <a:rPr lang="fr-FR" sz="2000" b="1" dirty="0">
                <a:latin typeface="Times New Roman" panose="02020603050405020304" pitchFamily="18" charset="0"/>
                <a:cs typeface="Times New Roman" panose="02020603050405020304" pitchFamily="18" charset="0"/>
              </a:rPr>
              <a:t>- Sulfate d'ammonium (environ 3,2 mol / L) </a:t>
            </a:r>
          </a:p>
          <a:p>
            <a:r>
              <a:rPr lang="fr-FR" sz="2000" b="1" dirty="0">
                <a:latin typeface="Times New Roman" panose="02020603050405020304" pitchFamily="18" charset="0"/>
                <a:cs typeface="Times New Roman" panose="02020603050405020304" pitchFamily="18" charset="0"/>
              </a:rPr>
              <a:t>- Chlorure de sodium (3 mol/ L)</a:t>
            </a:r>
          </a:p>
          <a:p>
            <a:r>
              <a:rPr lang="fr-FR" sz="2000" b="1" dirty="0">
                <a:latin typeface="Times New Roman" panose="02020603050405020304" pitchFamily="18" charset="0"/>
                <a:cs typeface="Times New Roman" panose="02020603050405020304" pitchFamily="18" charset="0"/>
              </a:rPr>
              <a:t>- Lyophilisation en présence de protéines Inertes (BSA), sels, conservateurs </a:t>
            </a:r>
            <a:r>
              <a:rPr lang="fr-FR" sz="2000" b="1" dirty="0">
                <a:latin typeface="Times New Roman" panose="02020603050405020304" pitchFamily="18" charset="0"/>
                <a:cs typeface="Times New Roman" panose="02020603050405020304" pitchFamily="18" charset="0"/>
                <a:sym typeface="Wingdings" panose="05000000000000000000" pitchFamily="2" charset="2"/>
              </a:rPr>
              <a:t> </a:t>
            </a:r>
            <a:r>
              <a:rPr lang="fr-FR"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Conservation longue durée</a:t>
            </a:r>
            <a:endParaRPr lang="fr-FR"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DC09C9E-FEC1-9B08-C6A7-48C00837A855}"/>
              </a:ext>
            </a:extLst>
          </p:cNvPr>
          <p:cNvSpPr/>
          <p:nvPr/>
        </p:nvSpPr>
        <p:spPr>
          <a:xfrm>
            <a:off x="6200930" y="4550937"/>
            <a:ext cx="5879673" cy="2233024"/>
          </a:xfrm>
          <a:prstGeom prst="roundRect">
            <a:avLst>
              <a:gd name="adj" fmla="val 9283"/>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000" dirty="0">
                <a:latin typeface="Times New Roman" panose="02020603050405020304" pitchFamily="18" charset="0"/>
                <a:cs typeface="Times New Roman" panose="02020603050405020304" pitchFamily="18" charset="0"/>
              </a:rPr>
              <a:t>- Stabilisants:  </a:t>
            </a:r>
          </a:p>
          <a:p>
            <a:r>
              <a:rPr lang="fr-FR" sz="2000" b="1" dirty="0">
                <a:latin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cs typeface="Times New Roman" panose="02020603050405020304" pitchFamily="18" charset="0"/>
              </a:rPr>
              <a:t>Stokage</a:t>
            </a:r>
            <a:r>
              <a:rPr lang="fr-FR" sz="2000" b="1" dirty="0">
                <a:latin typeface="Times New Roman" panose="02020603050405020304" pitchFamily="18" charset="0"/>
                <a:cs typeface="Times New Roman" panose="02020603050405020304" pitchFamily="18" charset="0"/>
              </a:rPr>
              <a:t> à basse température </a:t>
            </a:r>
            <a:r>
              <a:rPr lang="fr-FR" sz="2000" b="1" dirty="0">
                <a:solidFill>
                  <a:srgbClr val="FF0000"/>
                </a:solidFill>
                <a:latin typeface="Times New Roman" panose="02020603050405020304" pitchFamily="18" charset="0"/>
                <a:cs typeface="Times New Roman" panose="02020603050405020304" pitchFamily="18" charset="0"/>
              </a:rPr>
              <a:t>(4°C,  -20 °C pour les endonucléases de restriction)</a:t>
            </a:r>
          </a:p>
          <a:p>
            <a:r>
              <a:rPr lang="fr-FR" sz="2000" b="1" dirty="0">
                <a:latin typeface="Times New Roman" panose="02020603050405020304" pitchFamily="18" charset="0"/>
                <a:cs typeface="Times New Roman" panose="02020603050405020304" pitchFamily="18" charset="0"/>
              </a:rPr>
              <a:t>- Immobilisation</a:t>
            </a:r>
          </a:p>
          <a:p>
            <a:r>
              <a:rPr lang="fr-FR" sz="2000" b="1" dirty="0">
                <a:highlight>
                  <a:srgbClr val="FFFF00"/>
                </a:highlight>
                <a:latin typeface="Times New Roman" panose="02020603050405020304" pitchFamily="18" charset="0"/>
                <a:cs typeface="Times New Roman" panose="02020603050405020304" pitchFamily="18" charset="0"/>
              </a:rPr>
              <a:t>- La congélation et la décongélation peuvent, l'activité des enzymes</a:t>
            </a:r>
            <a:endParaRPr lang="fr-FR" sz="2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36282</TotalTime>
  <Words>6667</Words>
  <Application>Microsoft Office PowerPoint</Application>
  <PresentationFormat>Widescreen</PresentationFormat>
  <Paragraphs>922</Paragraphs>
  <Slides>143</Slides>
  <Notes>0</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143</vt:i4>
      </vt:variant>
    </vt:vector>
  </HeadingPairs>
  <TitlesOfParts>
    <vt:vector size="154" baseType="lpstr">
      <vt:lpstr>Arial</vt:lpstr>
      <vt:lpstr>Calibri</vt:lpstr>
      <vt:lpstr>Calibri Light</vt:lpstr>
      <vt:lpstr>Georgia</vt:lpstr>
      <vt:lpstr>Lucida Grande</vt:lpstr>
      <vt:lpstr>Tahoma</vt:lpstr>
      <vt:lpstr>Times New Roman</vt:lpstr>
      <vt:lpstr>TimesNewRomanPS-BoldMT</vt:lpstr>
      <vt:lpstr>TimesNewRomanPSMT</vt:lpstr>
      <vt:lpstr>Times-Roman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Amirouche</dc:creator>
  <cp:lastModifiedBy>Amirouche Deghima</cp:lastModifiedBy>
  <cp:revision>534</cp:revision>
  <dcterms:created xsi:type="dcterms:W3CDTF">2020-12-13T09:20:47Z</dcterms:created>
  <dcterms:modified xsi:type="dcterms:W3CDTF">2023-12-11T08:35:00Z</dcterms:modified>
</cp:coreProperties>
</file>