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3" r:id="rId1"/>
  </p:sldMasterIdLst>
  <p:sldIdLst>
    <p:sldId id="269" r:id="rId2"/>
    <p:sldId id="267" r:id="rId3"/>
    <p:sldId id="270" r:id="rId4"/>
    <p:sldId id="259" r:id="rId5"/>
    <p:sldId id="268" r:id="rId6"/>
    <p:sldId id="261" r:id="rId7"/>
    <p:sldId id="262" r:id="rId8"/>
    <p:sldId id="263" r:id="rId9"/>
    <p:sldId id="264" r:id="rId10"/>
    <p:sldId id="265" r:id="rId11"/>
    <p:sldId id="266" r:id="rId1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fr-FR" smtClean="0"/>
              <a:t>Modifiez le style du titre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C853C76-BCCE-4674-A1E9-30E09D9768D1}" type="datetimeFigureOut">
              <a:rPr lang="fr-FR" smtClean="0"/>
              <a:t>02/03/2024</a:t>
            </a:fld>
            <a:endParaRPr lang="fr-FR"/>
          </a:p>
        </p:txBody>
      </p:sp>
      <p:sp>
        <p:nvSpPr>
          <p:cNvPr id="5" name="Footer Placeholder 4"/>
          <p:cNvSpPr>
            <a:spLocks noGrp="1"/>
          </p:cNvSpPr>
          <p:nvPr>
            <p:ph type="ftr" sz="quarter" idx="11"/>
          </p:nvPr>
        </p:nvSpPr>
        <p:spPr>
          <a:xfrm>
            <a:off x="2692397" y="5037663"/>
            <a:ext cx="5214635" cy="279400"/>
          </a:xfrm>
        </p:spPr>
        <p:txBody>
          <a:bodyPr/>
          <a:lstStyle/>
          <a:p>
            <a:endParaRPr lang="fr-FR"/>
          </a:p>
        </p:txBody>
      </p:sp>
      <p:sp>
        <p:nvSpPr>
          <p:cNvPr id="6" name="Slide Number Placeholder 5"/>
          <p:cNvSpPr>
            <a:spLocks noGrp="1"/>
          </p:cNvSpPr>
          <p:nvPr>
            <p:ph type="sldNum" sz="quarter" idx="12"/>
          </p:nvPr>
        </p:nvSpPr>
        <p:spPr>
          <a:xfrm>
            <a:off x="8956900" y="5037663"/>
            <a:ext cx="551167" cy="279400"/>
          </a:xfrm>
        </p:spPr>
        <p:txBody>
          <a:bodyPr/>
          <a:lstStyle/>
          <a:p>
            <a:fld id="{973CEF0D-95AE-4594-89A6-44AE5A6FB12E}" type="slidenum">
              <a:rPr lang="fr-FR" smtClean="0"/>
              <a:t>‹N°›</a:t>
            </a:fld>
            <a:endParaRPr lang="fr-F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7507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C853C76-BCCE-4674-A1E9-30E09D9768D1}" type="datetimeFigureOut">
              <a:rPr lang="fr-FR" smtClean="0"/>
              <a:t>02/03/2024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73CEF0D-95AE-4594-89A6-44AE5A6FB12E}" type="slidenum">
              <a:rPr lang="fr-FR" smtClean="0"/>
              <a:t>‹N°›</a:t>
            </a:fld>
            <a:endParaRPr lang="fr-FR"/>
          </a:p>
        </p:txBody>
      </p:sp>
    </p:spTree>
    <p:extLst>
      <p:ext uri="{BB962C8B-B14F-4D97-AF65-F5344CB8AC3E}">
        <p14:creationId xmlns:p14="http://schemas.microsoft.com/office/powerpoint/2010/main" val="1497944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fr-FR" smtClean="0"/>
              <a:t>Modifiez le style du titre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0C853C76-BCCE-4674-A1E9-30E09D9768D1}" type="datetimeFigureOut">
              <a:rPr lang="fr-FR" smtClean="0"/>
              <a:t>02/03/2024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73CEF0D-95AE-4594-89A6-44AE5A6FB12E}" type="slidenum">
              <a:rPr lang="fr-FR" smtClean="0"/>
              <a:t>‹N°›</a:t>
            </a:fld>
            <a:endParaRPr lang="fr-F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0663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fr-FR" smtClean="0"/>
              <a:t>Modifiez le style du titre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0C853C76-BCCE-4674-A1E9-30E09D9768D1}" type="datetimeFigureOut">
              <a:rPr lang="fr-FR" smtClean="0"/>
              <a:t>02/03/2024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73CEF0D-95AE-4594-89A6-44AE5A6FB12E}" type="slidenum">
              <a:rPr lang="fr-FR" smtClean="0"/>
              <a:t>‹N°›</a:t>
            </a:fld>
            <a:endParaRPr lang="fr-F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1238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fr-FR" smtClean="0"/>
              <a:t>Modifiez le style du titre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0C853C76-BCCE-4674-A1E9-30E09D9768D1}" type="datetimeFigureOut">
              <a:rPr lang="fr-FR" smtClean="0"/>
              <a:t>02/03/2024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73CEF0D-95AE-4594-89A6-44AE5A6FB12E}" type="slidenum">
              <a:rPr lang="fr-FR" smtClean="0"/>
              <a:t>‹N°›</a:t>
            </a:fld>
            <a:endParaRPr lang="fr-FR"/>
          </a:p>
        </p:txBody>
      </p:sp>
    </p:spTree>
    <p:extLst>
      <p:ext uri="{BB962C8B-B14F-4D97-AF65-F5344CB8AC3E}">
        <p14:creationId xmlns:p14="http://schemas.microsoft.com/office/powerpoint/2010/main" val="3683319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fr-FR" smtClean="0"/>
              <a:t>Modifiez le style du titre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0C853C76-BCCE-4674-A1E9-30E09D9768D1}" type="datetimeFigureOut">
              <a:rPr lang="fr-FR" smtClean="0"/>
              <a:t>02/03/2024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73CEF0D-95AE-4594-89A6-44AE5A6FB12E}" type="slidenum">
              <a:rPr lang="fr-FR" smtClean="0"/>
              <a:t>‹N°›</a:t>
            </a:fld>
            <a:endParaRPr lang="fr-F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9048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fr-FR" smtClean="0"/>
              <a:t>Modifiez le style du titre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0C853C76-BCCE-4674-A1E9-30E09D9768D1}" type="datetimeFigureOut">
              <a:rPr lang="fr-FR" smtClean="0"/>
              <a:t>02/03/2024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73CEF0D-95AE-4594-89A6-44AE5A6FB12E}" type="slidenum">
              <a:rPr lang="fr-FR" smtClean="0"/>
              <a:t>‹N°›</a:t>
            </a:fld>
            <a:endParaRPr lang="fr-F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7703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0C853C76-BCCE-4674-A1E9-30E09D9768D1}" type="datetimeFigureOut">
              <a:rPr lang="fr-FR" smtClean="0"/>
              <a:t>02/03/2024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73CEF0D-95AE-4594-89A6-44AE5A6FB12E}" type="slidenum">
              <a:rPr lang="fr-FR" smtClean="0"/>
              <a:t>‹N°›</a:t>
            </a:fld>
            <a:endParaRPr lang="fr-F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195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0C853C76-BCCE-4674-A1E9-30E09D9768D1}" type="datetimeFigureOut">
              <a:rPr lang="fr-FR" smtClean="0"/>
              <a:t>02/03/2024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73CEF0D-95AE-4594-89A6-44AE5A6FB12E}" type="slidenum">
              <a:rPr lang="fr-FR" smtClean="0"/>
              <a:t>‹N°›</a:t>
            </a:fld>
            <a:endParaRPr lang="fr-F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5310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0C853C76-BCCE-4674-A1E9-30E09D9768D1}" type="datetimeFigureOut">
              <a:rPr lang="fr-FR" smtClean="0"/>
              <a:t>02/03/2024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73CEF0D-95AE-4594-89A6-44AE5A6FB12E}" type="slidenum">
              <a:rPr lang="fr-FR" smtClean="0"/>
              <a:t>‹N°›</a:t>
            </a:fld>
            <a:endParaRPr lang="fr-FR"/>
          </a:p>
        </p:txBody>
      </p:sp>
    </p:spTree>
    <p:extLst>
      <p:ext uri="{BB962C8B-B14F-4D97-AF65-F5344CB8AC3E}">
        <p14:creationId xmlns:p14="http://schemas.microsoft.com/office/powerpoint/2010/main" val="1751275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0C853C76-BCCE-4674-A1E9-30E09D9768D1}" type="datetimeFigureOut">
              <a:rPr lang="fr-FR" smtClean="0"/>
              <a:t>02/03/2024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73CEF0D-95AE-4594-89A6-44AE5A6FB12E}" type="slidenum">
              <a:rPr lang="fr-FR" smtClean="0"/>
              <a:t>‹N°›</a:t>
            </a:fld>
            <a:endParaRPr lang="fr-F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707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C853C76-BCCE-4674-A1E9-30E09D9768D1}" type="datetimeFigureOut">
              <a:rPr lang="fr-FR" smtClean="0"/>
              <a:t>02/03/2024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73CEF0D-95AE-4594-89A6-44AE5A6FB12E}" type="slidenum">
              <a:rPr lang="fr-FR" smtClean="0"/>
              <a:t>‹N°›</a:t>
            </a:fld>
            <a:endParaRPr lang="fr-FR"/>
          </a:p>
        </p:txBody>
      </p:sp>
    </p:spTree>
    <p:extLst>
      <p:ext uri="{BB962C8B-B14F-4D97-AF65-F5344CB8AC3E}">
        <p14:creationId xmlns:p14="http://schemas.microsoft.com/office/powerpoint/2010/main" val="1296945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0C853C76-BCCE-4674-A1E9-30E09D9768D1}" type="datetimeFigureOut">
              <a:rPr lang="fr-FR" smtClean="0"/>
              <a:t>02/03/2024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73CEF0D-95AE-4594-89A6-44AE5A6FB12E}" type="slidenum">
              <a:rPr lang="fr-FR" smtClean="0"/>
              <a:t>‹N°›</a:t>
            </a:fld>
            <a:endParaRPr lang="fr-F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599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0C853C76-BCCE-4674-A1E9-30E09D9768D1}" type="datetimeFigureOut">
              <a:rPr lang="fr-FR" smtClean="0"/>
              <a:t>02/03/2024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73CEF0D-95AE-4594-89A6-44AE5A6FB12E}" type="slidenum">
              <a:rPr lang="fr-FR" smtClean="0"/>
              <a:t>‹N°›</a:t>
            </a:fld>
            <a:endParaRPr lang="fr-F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0048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853C76-BCCE-4674-A1E9-30E09D9768D1}" type="datetimeFigureOut">
              <a:rPr lang="fr-FR" smtClean="0"/>
              <a:t>02/03/2024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73CEF0D-95AE-4594-89A6-44AE5A6FB12E}" type="slidenum">
              <a:rPr lang="fr-FR" smtClean="0"/>
              <a:t>‹N°›</a:t>
            </a:fld>
            <a:endParaRPr lang="fr-FR"/>
          </a:p>
        </p:txBody>
      </p:sp>
    </p:spTree>
    <p:extLst>
      <p:ext uri="{BB962C8B-B14F-4D97-AF65-F5344CB8AC3E}">
        <p14:creationId xmlns:p14="http://schemas.microsoft.com/office/powerpoint/2010/main" val="3144682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fr-FR" smtClean="0"/>
              <a:t>Modifiez le style du titre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C853C76-BCCE-4674-A1E9-30E09D9768D1}" type="datetimeFigureOut">
              <a:rPr lang="fr-FR" smtClean="0"/>
              <a:t>02/03/2024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73CEF0D-95AE-4594-89A6-44AE5A6FB12E}" type="slidenum">
              <a:rPr lang="fr-FR" smtClean="0"/>
              <a:t>‹N°›</a:t>
            </a:fld>
            <a:endParaRPr lang="fr-F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2960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fr-FR" smtClean="0"/>
              <a:t>Modifiez le style du titre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C853C76-BCCE-4674-A1E9-30E09D9768D1}" type="datetimeFigureOut">
              <a:rPr lang="fr-FR" smtClean="0"/>
              <a:t>02/03/2024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73CEF0D-95AE-4594-89A6-44AE5A6FB12E}" type="slidenum">
              <a:rPr lang="fr-FR" smtClean="0"/>
              <a:t>‹N°›</a:t>
            </a:fld>
            <a:endParaRPr lang="fr-FR"/>
          </a:p>
        </p:txBody>
      </p:sp>
    </p:spTree>
    <p:extLst>
      <p:ext uri="{BB962C8B-B14F-4D97-AF65-F5344CB8AC3E}">
        <p14:creationId xmlns:p14="http://schemas.microsoft.com/office/powerpoint/2010/main" val="1424886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C853C76-BCCE-4674-A1E9-30E09D9768D1}" type="datetimeFigureOut">
              <a:rPr lang="fr-FR" smtClean="0"/>
              <a:t>02/03/2024</a:t>
            </a:fld>
            <a:endParaRPr lang="fr-F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fr-F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73CEF0D-95AE-4594-89A6-44AE5A6FB12E}" type="slidenum">
              <a:rPr lang="fr-FR" smtClean="0"/>
              <a:t>‹N°›</a:t>
            </a:fld>
            <a:endParaRPr lang="fr-FR"/>
          </a:p>
        </p:txBody>
      </p:sp>
    </p:spTree>
    <p:extLst>
      <p:ext uri="{BB962C8B-B14F-4D97-AF65-F5344CB8AC3E}">
        <p14:creationId xmlns:p14="http://schemas.microsoft.com/office/powerpoint/2010/main" val="2507559570"/>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295401" y="982132"/>
            <a:ext cx="1730188" cy="1303867"/>
          </a:xfrm>
          <a:prstGeom prst="rect">
            <a:avLst/>
          </a:prstGeom>
        </p:spPr>
      </p:pic>
      <p:sp>
        <p:nvSpPr>
          <p:cNvPr id="2" name="Titre 1"/>
          <p:cNvSpPr>
            <a:spLocks noGrp="1"/>
          </p:cNvSpPr>
          <p:nvPr>
            <p:ph type="title"/>
          </p:nvPr>
        </p:nvSpPr>
        <p:spPr/>
        <p:txBody>
          <a:bodyPr>
            <a:normAutofit fontScale="90000"/>
          </a:bodyPr>
          <a:lstStyle/>
          <a:p>
            <a:r>
              <a:rPr lang="fr-FR" sz="1600" b="1" dirty="0">
                <a:latin typeface="Andalus" panose="02020603050405020304" pitchFamily="18" charset="-78"/>
                <a:cs typeface="Andalus" panose="02020603050405020304" pitchFamily="18" charset="-78"/>
              </a:rPr>
              <a:t>Ministère de l’enseignement supérieur et de la recherche scientifique</a:t>
            </a:r>
            <a:r>
              <a:rPr lang="fr-FR" sz="1600" dirty="0">
                <a:latin typeface="Andalus" panose="02020603050405020304" pitchFamily="18" charset="-78"/>
                <a:cs typeface="Andalus" panose="02020603050405020304" pitchFamily="18" charset="-78"/>
              </a:rPr>
              <a:t/>
            </a:r>
            <a:br>
              <a:rPr lang="fr-FR" sz="1600" dirty="0">
                <a:latin typeface="Andalus" panose="02020603050405020304" pitchFamily="18" charset="-78"/>
                <a:cs typeface="Andalus" panose="02020603050405020304" pitchFamily="18" charset="-78"/>
              </a:rPr>
            </a:br>
            <a:r>
              <a:rPr lang="fr-FR" sz="1600" dirty="0">
                <a:latin typeface="Andalus" panose="02020603050405020304" pitchFamily="18" charset="-78"/>
                <a:cs typeface="Andalus" panose="02020603050405020304" pitchFamily="18" charset="-78"/>
              </a:rPr>
              <a:t>       Université Mohamedkhider-biskra</a:t>
            </a:r>
            <a:br>
              <a:rPr lang="fr-FR" sz="1600" dirty="0">
                <a:latin typeface="Andalus" panose="02020603050405020304" pitchFamily="18" charset="-78"/>
                <a:cs typeface="Andalus" panose="02020603050405020304" pitchFamily="18" charset="-78"/>
              </a:rPr>
            </a:br>
            <a:r>
              <a:rPr lang="fr-FR" sz="1600" dirty="0">
                <a:latin typeface="Andalus" panose="02020603050405020304" pitchFamily="18" charset="-78"/>
                <a:cs typeface="Andalus" panose="02020603050405020304" pitchFamily="18" charset="-78"/>
              </a:rPr>
              <a:t>Institut</a:t>
            </a:r>
            <a:r>
              <a:rPr lang="fr-FR" sz="1600" b="1" dirty="0">
                <a:latin typeface="Andalus" panose="02020603050405020304" pitchFamily="18" charset="-78"/>
                <a:cs typeface="Andalus" panose="02020603050405020304" pitchFamily="18" charset="-78"/>
              </a:rPr>
              <a:t> :</a:t>
            </a:r>
            <a:r>
              <a:rPr lang="fr-FR" sz="1600" dirty="0">
                <a:latin typeface="Andalus" panose="02020603050405020304" pitchFamily="18" charset="-78"/>
                <a:cs typeface="Andalus" panose="02020603050405020304" pitchFamily="18" charset="-78"/>
              </a:rPr>
              <a:t> Sciences de la Matière</a:t>
            </a:r>
            <a:br>
              <a:rPr lang="fr-FR" sz="1600" dirty="0">
                <a:latin typeface="Andalus" panose="02020603050405020304" pitchFamily="18" charset="-78"/>
                <a:cs typeface="Andalus" panose="02020603050405020304" pitchFamily="18" charset="-78"/>
              </a:rPr>
            </a:br>
            <a:r>
              <a:rPr lang="fr-FR" sz="1600" dirty="0">
                <a:latin typeface="Andalus" panose="02020603050405020304" pitchFamily="18" charset="-78"/>
                <a:cs typeface="Andalus" panose="02020603050405020304" pitchFamily="18" charset="-78"/>
              </a:rPr>
              <a:t>     Spécialité</a:t>
            </a:r>
            <a:r>
              <a:rPr lang="fr-FR" sz="1600" b="1" dirty="0">
                <a:latin typeface="Andalus" panose="02020603050405020304" pitchFamily="18" charset="-78"/>
                <a:cs typeface="Andalus" panose="02020603050405020304" pitchFamily="18" charset="-78"/>
              </a:rPr>
              <a:t> :</a:t>
            </a:r>
            <a:r>
              <a:rPr lang="fr-FR" sz="1600" dirty="0">
                <a:latin typeface="Andalus" panose="02020603050405020304" pitchFamily="18" charset="-78"/>
                <a:cs typeface="Andalus" panose="02020603050405020304" pitchFamily="18" charset="-78"/>
              </a:rPr>
              <a:t>Chimie </a:t>
            </a:r>
            <a:r>
              <a:rPr lang="fr-FR" sz="1600" dirty="0" smtClean="0">
                <a:latin typeface="Andalus" panose="02020603050405020304" pitchFamily="18" charset="-78"/>
                <a:cs typeface="Andalus" panose="02020603050405020304" pitchFamily="18" charset="-78"/>
              </a:rPr>
              <a:t>Pharmaceutique</a:t>
            </a:r>
            <a:r>
              <a:rPr lang="fr-FR" sz="1600" dirty="0">
                <a:latin typeface="Andalus" panose="02020603050405020304" pitchFamily="18" charset="-78"/>
                <a:cs typeface="Andalus" panose="02020603050405020304" pitchFamily="18" charset="-78"/>
              </a:rPr>
              <a:t/>
            </a:r>
            <a:br>
              <a:rPr lang="fr-FR" sz="1600" dirty="0">
                <a:latin typeface="Andalus" panose="02020603050405020304" pitchFamily="18" charset="-78"/>
                <a:cs typeface="Andalus" panose="02020603050405020304" pitchFamily="18" charset="-78"/>
              </a:rPr>
            </a:br>
            <a:endParaRPr lang="fr-FR" sz="1600" dirty="0"/>
          </a:p>
        </p:txBody>
      </p:sp>
      <p:sp>
        <p:nvSpPr>
          <p:cNvPr id="3" name="Espace réservé du contenu 2"/>
          <p:cNvSpPr>
            <a:spLocks noGrp="1"/>
          </p:cNvSpPr>
          <p:nvPr>
            <p:ph idx="1"/>
          </p:nvPr>
        </p:nvSpPr>
        <p:spPr/>
        <p:txBody>
          <a:bodyPr>
            <a:normAutofit/>
          </a:bodyPr>
          <a:lstStyle/>
          <a:p>
            <a:pPr marL="0" indent="0" algn="ctr">
              <a:buNone/>
            </a:pPr>
            <a:r>
              <a:rPr lang="fr-FR" sz="4800" dirty="0" smtClean="0">
                <a:solidFill>
                  <a:srgbClr val="C00000"/>
                </a:solidFill>
              </a:rPr>
              <a:t>VITAMINE C</a:t>
            </a:r>
          </a:p>
          <a:p>
            <a:pPr marL="0" indent="0" algn="ctr">
              <a:buNone/>
            </a:pPr>
            <a:endParaRPr lang="fr-FR" sz="3600" dirty="0" smtClean="0"/>
          </a:p>
          <a:p>
            <a:pPr marL="0" indent="0">
              <a:buNone/>
            </a:pPr>
            <a:r>
              <a:rPr lang="fr-FR" sz="1600" b="1" dirty="0" smtClean="0"/>
              <a:t>Etudié par :                                                                                            </a:t>
            </a:r>
            <a:r>
              <a:rPr lang="fr-FR" sz="1600" b="1" dirty="0"/>
              <a:t>Dirigé Par </a:t>
            </a:r>
            <a:r>
              <a:rPr lang="fr-FR" sz="1600" b="1" dirty="0" smtClean="0"/>
              <a:t>: </a:t>
            </a:r>
            <a:endParaRPr lang="ar-DZ" sz="1600" b="1" dirty="0"/>
          </a:p>
          <a:p>
            <a:pPr marL="0" indent="0">
              <a:buNone/>
            </a:pPr>
            <a:r>
              <a:rPr lang="fr-FR" sz="1600" b="1" dirty="0" smtClean="0"/>
              <a:t> TAFROUNT ACHOUAK</a:t>
            </a:r>
            <a:r>
              <a:rPr lang="ar-DZ" sz="1600" b="1" dirty="0" smtClean="0"/>
              <a:t>                                                                </a:t>
            </a:r>
            <a:r>
              <a:rPr lang="fr-FR" sz="1600" b="1" dirty="0" smtClean="0"/>
              <a:t>ABDELHEK MEKLID</a:t>
            </a:r>
          </a:p>
          <a:p>
            <a:pPr marL="0" indent="0">
              <a:buNone/>
            </a:pPr>
            <a:r>
              <a:rPr lang="fr-FR" sz="1600" b="1" dirty="0" smtClean="0"/>
              <a:t>                                                                                                                                            </a:t>
            </a:r>
            <a:endParaRPr lang="fr-FR" sz="1600" b="1" dirty="0"/>
          </a:p>
          <a:p>
            <a:pPr marL="0" indent="0" algn="ctr">
              <a:buNone/>
            </a:pPr>
            <a:r>
              <a:rPr lang="fr-FR" sz="2000" b="1" dirty="0" smtClean="0"/>
              <a:t>                                                                                                            </a:t>
            </a:r>
            <a:r>
              <a:rPr lang="fr-FR" sz="2000" b="1" dirty="0"/>
              <a:t>2023/2024          </a:t>
            </a:r>
          </a:p>
          <a:p>
            <a:pPr marL="0" indent="0" algn="ctr">
              <a:buNone/>
            </a:pPr>
            <a:endParaRPr lang="fr-FR" sz="3600" dirty="0" smtClean="0">
              <a:solidFill>
                <a:srgbClr val="C00000"/>
              </a:solidFill>
            </a:endParaRPr>
          </a:p>
        </p:txBody>
      </p:sp>
    </p:spTree>
    <p:extLst>
      <p:ext uri="{BB962C8B-B14F-4D97-AF65-F5344CB8AC3E}">
        <p14:creationId xmlns:p14="http://schemas.microsoft.com/office/powerpoint/2010/main" val="1633551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287887"/>
            <a:ext cx="10515600" cy="1236372"/>
          </a:xfrm>
        </p:spPr>
        <p:txBody>
          <a:bodyPr>
            <a:noAutofit/>
          </a:bodyPr>
          <a:lstStyle/>
          <a:p>
            <a:pPr algn="ctr"/>
            <a:r>
              <a:rPr lang="fr-FR" dirty="0" smtClean="0">
                <a:solidFill>
                  <a:srgbClr val="FF0000"/>
                </a:solidFill>
                <a:latin typeface="Times New Roman" panose="02020603050405020304" pitchFamily="18" charset="0"/>
                <a:cs typeface="Times New Roman" panose="02020603050405020304" pitchFamily="18" charset="0"/>
              </a:rPr>
              <a:t>Symptômes d’une carence sévère en vitamine C</a:t>
            </a:r>
            <a:br>
              <a:rPr lang="fr-FR" dirty="0" smtClean="0">
                <a:solidFill>
                  <a:srgbClr val="FF0000"/>
                </a:solidFill>
                <a:latin typeface="Times New Roman" panose="02020603050405020304" pitchFamily="18" charset="0"/>
                <a:cs typeface="Times New Roman" panose="02020603050405020304" pitchFamily="18" charset="0"/>
              </a:rPr>
            </a:br>
            <a:endParaRPr lang="fr-FR" dirty="0">
              <a:solidFill>
                <a:srgbClr val="FF0000"/>
              </a:solidFill>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838200" y="2421228"/>
            <a:ext cx="10515600" cy="3755735"/>
          </a:xfrm>
        </p:spPr>
        <p:txBody>
          <a:bodyPr>
            <a:normAutofit fontScale="62500" lnSpcReduction="20000"/>
          </a:bodyPr>
          <a:lstStyle/>
          <a:p>
            <a:pPr marL="0" indent="0">
              <a:buNone/>
            </a:pPr>
            <a:endParaRPr lang="fr-FR" dirty="0" smtClean="0"/>
          </a:p>
          <a:p>
            <a:r>
              <a:rPr lang="fr-FR" sz="3200" dirty="0" smtClean="0">
                <a:latin typeface="Times New Roman" panose="02020603050405020304" pitchFamily="18" charset="0"/>
                <a:cs typeface="Times New Roman" panose="02020603050405020304" pitchFamily="18" charset="0"/>
              </a:rPr>
              <a:t>Perte d’appétit et manque de poids.</a:t>
            </a:r>
          </a:p>
          <a:p>
            <a:r>
              <a:rPr lang="fr-FR" sz="3200" dirty="0" smtClean="0">
                <a:latin typeface="Times New Roman" panose="02020603050405020304" pitchFamily="18" charset="0"/>
                <a:cs typeface="Times New Roman" panose="02020603050405020304" pitchFamily="18" charset="0"/>
              </a:rPr>
              <a:t>fatigue et léthargie.</a:t>
            </a:r>
          </a:p>
          <a:p>
            <a:r>
              <a:rPr lang="fr-FR" sz="3200" dirty="0" smtClean="0">
                <a:latin typeface="Times New Roman" panose="02020603050405020304" pitchFamily="18" charset="0"/>
                <a:cs typeface="Times New Roman" panose="02020603050405020304" pitchFamily="18" charset="0"/>
              </a:rPr>
              <a:t>douleurs musculaires, douleurs osseuses et articulaires.</a:t>
            </a:r>
          </a:p>
          <a:p>
            <a:r>
              <a:rPr lang="fr-FR" sz="3200" dirty="0" smtClean="0">
                <a:latin typeface="Times New Roman" panose="02020603050405020304" pitchFamily="18" charset="0"/>
                <a:cs typeface="Times New Roman" panose="02020603050405020304" pitchFamily="18" charset="0"/>
              </a:rPr>
              <a:t>Croissance bouclée des poils du corps et craquement des ongles.</a:t>
            </a:r>
          </a:p>
          <a:p>
            <a:r>
              <a:rPr lang="fr-FR" sz="3200" dirty="0" smtClean="0">
                <a:latin typeface="Times New Roman" panose="02020603050405020304" pitchFamily="18" charset="0"/>
                <a:cs typeface="Times New Roman" panose="02020603050405020304" pitchFamily="18" charset="0"/>
              </a:rPr>
              <a:t>L’apparition d’encres, qui sont de petites taches rouges sous la peau à la suite du saignement de poils fins.</a:t>
            </a:r>
          </a:p>
          <a:p>
            <a:r>
              <a:rPr lang="fr-FR" sz="3200" dirty="0" smtClean="0">
                <a:latin typeface="Times New Roman" panose="02020603050405020304" pitchFamily="18" charset="0"/>
                <a:cs typeface="Times New Roman" panose="02020603050405020304" pitchFamily="18" charset="0"/>
              </a:rPr>
              <a:t>Mauvaise cicatrisation de la plaie.</a:t>
            </a:r>
          </a:p>
          <a:p>
            <a:r>
              <a:rPr lang="fr-FR" sz="3200" dirty="0" smtClean="0">
                <a:latin typeface="Times New Roman" panose="02020603050405020304" pitchFamily="18" charset="0"/>
                <a:cs typeface="Times New Roman" panose="02020603050405020304" pitchFamily="18" charset="0"/>
              </a:rPr>
              <a:t>Saignement des gencives et perte des dents.</a:t>
            </a:r>
          </a:p>
          <a:p>
            <a:r>
              <a:rPr lang="fr-FR" sz="3200" dirty="0" smtClean="0">
                <a:latin typeface="Times New Roman" panose="02020603050405020304" pitchFamily="18" charset="0"/>
                <a:cs typeface="Times New Roman" panose="02020603050405020304" pitchFamily="18" charset="0"/>
              </a:rPr>
              <a:t>Anémie.</a:t>
            </a:r>
            <a:endParaRPr lang="fr-F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93228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down)">
                                      <p:cBhvr>
                                        <p:cTn id="30" dur="500"/>
                                        <p:tgtEl>
                                          <p:spTgt spid="3">
                                            <p:txEl>
                                              <p:pRg st="7" end="7"/>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down)">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title"/>
          </p:nvPr>
        </p:nvSpPr>
        <p:spPr bwMode="auto">
          <a:xfrm>
            <a:off x="798490" y="1209566"/>
            <a:ext cx="107083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3600" b="0" i="0" u="none" strike="noStrike" cap="none" normalizeH="0" baseline="0" dirty="0" smtClean="0">
                <a:ln>
                  <a:noFill/>
                </a:ln>
                <a:solidFill>
                  <a:srgbClr val="FF0000"/>
                </a:solidFill>
                <a:effectLst/>
                <a:latin typeface="Arial Unicode MS" panose="020B0604020202020204" pitchFamily="34" charset="-128"/>
              </a:rPr>
              <a:t>Symptômes d'une prise excessive de vitamine C</a:t>
            </a:r>
            <a:r>
              <a:rPr kumimoji="0" lang="fr-FR" sz="3600" b="0" i="0" u="none" strike="noStrike" cap="none" normalizeH="0" baseline="0" dirty="0" smtClean="0">
                <a:ln>
                  <a:noFill/>
                </a:ln>
                <a:solidFill>
                  <a:srgbClr val="FF0000"/>
                </a:solidFill>
                <a:effectLst/>
              </a:rPr>
              <a:t> </a:t>
            </a:r>
            <a:endParaRPr kumimoji="0" lang="fr-FR" sz="3600" b="0" i="0" u="none" strike="noStrike" cap="none" normalizeH="0" baseline="0" dirty="0" smtClean="0">
              <a:ln>
                <a:noFill/>
              </a:ln>
              <a:solidFill>
                <a:srgbClr val="FF0000"/>
              </a:solidFill>
              <a:effectLst/>
              <a:latin typeface="Arial" panose="020B0604020202020204" pitchFamily="34" charset="0"/>
            </a:endParaRPr>
          </a:p>
        </p:txBody>
      </p:sp>
      <p:sp>
        <p:nvSpPr>
          <p:cNvPr id="5" name="Rectangle 2"/>
          <p:cNvSpPr>
            <a:spLocks noGrp="1" noChangeArrowheads="1"/>
          </p:cNvSpPr>
          <p:nvPr>
            <p:ph idx="1"/>
          </p:nvPr>
        </p:nvSpPr>
        <p:spPr bwMode="auto">
          <a:xfrm>
            <a:off x="1159099" y="2309805"/>
            <a:ext cx="9942490"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Prendre trop de vitamine C via des suppléments peut entraîner des troubles digestifs, notammen</a:t>
            </a:r>
            <a:r>
              <a:rPr lang="fr-FR" sz="2000" dirty="0" smtClean="0">
                <a:solidFill>
                  <a:schemeClr val="tx1"/>
                </a:solidFill>
                <a:latin typeface="Times New Roman" panose="02020603050405020304" pitchFamily="18" charset="0"/>
                <a:cs typeface="Times New Roman" panose="02020603050405020304" pitchFamily="18" charset="0"/>
              </a:rPr>
              <a:t>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de la diarrhée, des nausées, des crampes d'estomac, des ballonnements et des</a:t>
            </a:r>
            <a:r>
              <a:rPr lang="fr-FR" sz="2000" dirty="0">
                <a:solidFill>
                  <a:schemeClr val="tx1"/>
                </a:solidFill>
                <a:latin typeface="Times New Roman" panose="02020603050405020304" pitchFamily="18" charset="0"/>
                <a:cs typeface="Times New Roman" panose="02020603050405020304" pitchFamily="18" charset="0"/>
              </a:rPr>
              <a:t> </a:t>
            </a:r>
            <a:r>
              <a:rPr kumimoji="0" lang="fr-FR"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douleurs abdominales.</a:t>
            </a:r>
            <a:endParaRPr kumimoji="0" lang="ar-DZ"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indent="0" defTabSz="914400" eaLnBrk="0" fontAlgn="base" hangingPunct="0">
              <a:spcBef>
                <a:spcPct val="0"/>
              </a:spcBef>
              <a:spcAft>
                <a:spcPct val="0"/>
              </a:spcAft>
              <a:buClrTx/>
              <a:buSzTx/>
              <a:buNone/>
            </a:pPr>
            <a:r>
              <a:rPr lang="fr-FR" sz="2000" dirty="0">
                <a:solidFill>
                  <a:schemeClr val="tx1"/>
                </a:solidFill>
                <a:latin typeface="Times New Roman" panose="02020603050405020304" pitchFamily="18" charset="0"/>
                <a:cs typeface="Times New Roman" panose="02020603050405020304" pitchFamily="18" charset="0"/>
              </a:rPr>
              <a:t>Cela peut également causer de nombreux problèmes de santé, notamment des calculs rénaux et des déséquilibres nutritionnels, car cela entraîne un affaiblissement de la capacité de l’organisme à traiter d’autres nutriments.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425289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5">
                                            <p:txEl>
                                              <p:pRg st="1" end="1"/>
                                            </p:tx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rot="10800000" flipV="1">
            <a:off x="874059" y="1438836"/>
            <a:ext cx="10623176" cy="5311588"/>
          </a:xfrm>
        </p:spPr>
        <p:txBody>
          <a:bodyPr>
            <a:noAutofit/>
          </a:bodyPr>
          <a:lstStyle/>
          <a:p>
            <a:pPr lvl="0" algn="l" defTabSz="914400" eaLnBrk="0" fontAlgn="base" hangingPunct="0">
              <a:spcAft>
                <a:spcPct val="0"/>
              </a:spcAft>
            </a:pPr>
            <a:r>
              <a:rPr lang="fr-FR" dirty="0">
                <a:ln>
                  <a:noFill/>
                </a:ln>
                <a:solidFill>
                  <a:srgbClr val="FF0000"/>
                </a:solidFill>
                <a:latin typeface="Arial Unicode MS" panose="020B0604020202020204" pitchFamily="34" charset="-128"/>
              </a:rPr>
              <a:t>Où trouve-t-on la vitamine C </a:t>
            </a:r>
            <a:r>
              <a:rPr lang="fr-FR" dirty="0" smtClean="0">
                <a:ln>
                  <a:noFill/>
                </a:ln>
                <a:solidFill>
                  <a:srgbClr val="FF0000"/>
                </a:solidFill>
                <a:latin typeface="Arial Unicode MS" panose="020B0604020202020204" pitchFamily="34" charset="-128"/>
              </a:rPr>
              <a:t>?</a:t>
            </a:r>
            <a:r>
              <a:rPr lang="fr-FR" sz="2400" dirty="0" smtClean="0">
                <a:ln>
                  <a:noFill/>
                </a:ln>
                <a:solidFill>
                  <a:srgbClr val="FF0000"/>
                </a:solidFill>
                <a:latin typeface="Arial Unicode MS" panose="020B0604020202020204" pitchFamily="34" charset="-128"/>
              </a:rPr>
              <a:t/>
            </a:r>
            <a:br>
              <a:rPr lang="fr-FR" sz="2400" dirty="0" smtClean="0">
                <a:ln>
                  <a:noFill/>
                </a:ln>
                <a:solidFill>
                  <a:srgbClr val="FF0000"/>
                </a:solidFill>
                <a:latin typeface="Arial Unicode MS" panose="020B0604020202020204" pitchFamily="34" charset="-128"/>
              </a:rPr>
            </a:br>
            <a:r>
              <a:rPr lang="fr-FR" sz="2400" dirty="0" smtClean="0">
                <a:ln>
                  <a:noFill/>
                </a:ln>
                <a:solidFill>
                  <a:srgbClr val="FF0000"/>
                </a:solidFill>
                <a:latin typeface="Arial Unicode MS" panose="020B0604020202020204" pitchFamily="34" charset="-128"/>
              </a:rPr>
              <a:t/>
            </a:r>
            <a:br>
              <a:rPr lang="fr-FR" sz="2400" dirty="0" smtClean="0">
                <a:ln>
                  <a:noFill/>
                </a:ln>
                <a:solidFill>
                  <a:srgbClr val="FF0000"/>
                </a:solidFill>
                <a:latin typeface="Arial Unicode MS" panose="020B0604020202020204" pitchFamily="34" charset="-128"/>
              </a:rPr>
            </a:br>
            <a:r>
              <a:rPr lang="fr-FR" sz="2400" dirty="0" smtClean="0">
                <a:solidFill>
                  <a:schemeClr val="tx1"/>
                </a:solidFill>
                <a:latin typeface="Arial Unicode MS" panose="020B0604020202020204" pitchFamily="34" charset="-128"/>
              </a:rPr>
              <a:t>La </a:t>
            </a:r>
            <a:r>
              <a:rPr lang="fr-FR" sz="2400" dirty="0">
                <a:solidFill>
                  <a:schemeClr val="tx1"/>
                </a:solidFill>
                <a:latin typeface="Arial Unicode MS" panose="020B0604020202020204" pitchFamily="34" charset="-128"/>
              </a:rPr>
              <a:t>vitamine C se trouve dans une variété de légumes et de fruits</a:t>
            </a:r>
            <a:r>
              <a:rPr lang="fr-FR" sz="2400" dirty="0">
                <a:solidFill>
                  <a:schemeClr val="tx1"/>
                </a:solidFill>
              </a:rPr>
              <a:t> </a:t>
            </a:r>
            <a:r>
              <a:rPr lang="ar-DZ" sz="2400" dirty="0">
                <a:solidFill>
                  <a:schemeClr val="tx1"/>
                </a:solidFill>
              </a:rPr>
              <a:t/>
            </a:r>
            <a:br>
              <a:rPr lang="ar-DZ" sz="2400" dirty="0">
                <a:solidFill>
                  <a:schemeClr val="tx1"/>
                </a:solidFill>
              </a:rPr>
            </a:br>
            <a:r>
              <a:rPr lang="fr-FR" sz="2400" dirty="0">
                <a:solidFill>
                  <a:srgbClr val="00B050"/>
                </a:solidFill>
                <a:latin typeface="Arial Unicode MS" panose="020B0604020202020204" pitchFamily="34" charset="-128"/>
              </a:rPr>
              <a:t>Sources de vitamine C provenant des légumes</a:t>
            </a:r>
            <a:r>
              <a:rPr lang="fr-FR" sz="2400" dirty="0">
                <a:solidFill>
                  <a:srgbClr val="00B050"/>
                </a:solidFill>
              </a:rPr>
              <a:t> </a:t>
            </a:r>
            <a:r>
              <a:rPr lang="ar-DZ" sz="2400" dirty="0">
                <a:solidFill>
                  <a:srgbClr val="00B050"/>
                </a:solidFill>
              </a:rPr>
              <a:t/>
            </a:r>
            <a:br>
              <a:rPr lang="ar-DZ" sz="2400" dirty="0">
                <a:solidFill>
                  <a:srgbClr val="00B050"/>
                </a:solidFill>
              </a:rPr>
            </a:br>
            <a:r>
              <a:rPr lang="fr-FR" sz="2400" dirty="0">
                <a:cs typeface="+mn-cs"/>
              </a:rPr>
              <a:t>La vitamine C peut être obtenue à partir des sources suivantes :</a:t>
            </a:r>
            <a:r>
              <a:rPr lang="ar-DZ" sz="2400" dirty="0">
                <a:cs typeface="+mn-cs"/>
              </a:rPr>
              <a:t/>
            </a:r>
            <a:br>
              <a:rPr lang="ar-DZ" sz="2400" dirty="0">
                <a:cs typeface="+mn-cs"/>
              </a:rPr>
            </a:br>
            <a:r>
              <a:rPr lang="fr-FR" sz="2400" dirty="0" smtClean="0">
                <a:solidFill>
                  <a:srgbClr val="00B0F0"/>
                </a:solidFill>
                <a:cs typeface="+mn-cs"/>
              </a:rPr>
              <a:t>1)</a:t>
            </a:r>
            <a:r>
              <a:rPr lang="fr-FR" sz="2400" dirty="0" smtClean="0">
                <a:solidFill>
                  <a:srgbClr val="00B0F0"/>
                </a:solidFill>
                <a:latin typeface="Arial" panose="020B0604020202020204" pitchFamily="34" charset="0"/>
              </a:rPr>
              <a:t>Poivre </a:t>
            </a:r>
            <a:r>
              <a:rPr lang="fr-FR" sz="2400" dirty="0">
                <a:solidFill>
                  <a:srgbClr val="00B0F0"/>
                </a:solidFill>
                <a:latin typeface="Arial" panose="020B0604020202020204" pitchFamily="34" charset="0"/>
              </a:rPr>
              <a:t>rouge et vert</a:t>
            </a:r>
            <a:br>
              <a:rPr lang="fr-FR" sz="2400" dirty="0">
                <a:solidFill>
                  <a:srgbClr val="00B0F0"/>
                </a:solidFill>
                <a:latin typeface="Arial" panose="020B0604020202020204" pitchFamily="34" charset="0"/>
              </a:rPr>
            </a:br>
            <a:r>
              <a:rPr lang="fr-FR" sz="2400" dirty="0">
                <a:solidFill>
                  <a:srgbClr val="00B0F0"/>
                </a:solidFill>
                <a:latin typeface="Times New Roman" panose="02020603050405020304" pitchFamily="18" charset="0"/>
                <a:cs typeface="Times New Roman" panose="02020603050405020304" pitchFamily="18" charset="0"/>
              </a:rPr>
              <a:t>2</a:t>
            </a:r>
            <a:r>
              <a:rPr lang="ar-DZ" sz="2400" dirty="0">
                <a:solidFill>
                  <a:srgbClr val="00B0F0"/>
                </a:solidFill>
                <a:latin typeface="Times New Roman" panose="02020603050405020304" pitchFamily="18" charset="0"/>
                <a:cs typeface="Times New Roman" panose="02020603050405020304" pitchFamily="18" charset="0"/>
              </a:rPr>
              <a:t>(</a:t>
            </a:r>
            <a:r>
              <a:rPr lang="fr-FR" sz="2400" dirty="0">
                <a:ln>
                  <a:noFill/>
                </a:ln>
                <a:solidFill>
                  <a:srgbClr val="00B0F0"/>
                </a:solidFill>
                <a:latin typeface="Times New Roman" panose="02020603050405020304" pitchFamily="18" charset="0"/>
                <a:cs typeface="Times New Roman" panose="02020603050405020304" pitchFamily="18" charset="0"/>
              </a:rPr>
              <a:t>Chou</a:t>
            </a:r>
            <a:r>
              <a:rPr lang="fr-FR" sz="2400" dirty="0">
                <a:ln>
                  <a:noFill/>
                </a:ln>
                <a:solidFill>
                  <a:schemeClr val="accent1"/>
                </a:solidFill>
                <a:latin typeface="Times New Roman" panose="02020603050405020304" pitchFamily="18" charset="0"/>
                <a:cs typeface="Times New Roman" panose="02020603050405020304" pitchFamily="18" charset="0"/>
              </a:rPr>
              <a:t> </a:t>
            </a:r>
            <a:r>
              <a:rPr lang="fr-FR" sz="2400" dirty="0">
                <a:ln>
                  <a:noFill/>
                </a:ln>
                <a:solidFill>
                  <a:srgbClr val="00B0F0"/>
                </a:solidFill>
                <a:latin typeface="Times New Roman" panose="02020603050405020304" pitchFamily="18" charset="0"/>
                <a:cs typeface="Times New Roman" panose="02020603050405020304" pitchFamily="18" charset="0"/>
              </a:rPr>
              <a:t>frisé</a:t>
            </a:r>
            <a:r>
              <a:rPr lang="ar-DZ" sz="2400" dirty="0">
                <a:solidFill>
                  <a:schemeClr val="tx1"/>
                </a:solidFill>
              </a:rPr>
              <a:t/>
            </a:r>
            <a:br>
              <a:rPr lang="ar-DZ" sz="2400" dirty="0">
                <a:solidFill>
                  <a:schemeClr val="tx1"/>
                </a:solidFill>
              </a:rPr>
            </a:br>
            <a:r>
              <a:rPr lang="fr-FR" sz="2400" dirty="0">
                <a:solidFill>
                  <a:srgbClr val="00B0F0"/>
                </a:solidFill>
                <a:latin typeface="Times New Roman" panose="02020603050405020304" pitchFamily="18" charset="0"/>
                <a:cs typeface="Times New Roman" panose="02020603050405020304" pitchFamily="18" charset="0"/>
              </a:rPr>
              <a:t>3)</a:t>
            </a:r>
            <a:r>
              <a:rPr lang="fr-FR" sz="2400" dirty="0">
                <a:latin typeface="Times New Roman" panose="02020603050405020304" pitchFamily="18" charset="0"/>
                <a:cs typeface="Times New Roman" panose="02020603050405020304" pitchFamily="18" charset="0"/>
              </a:rPr>
              <a:t> </a:t>
            </a:r>
            <a:r>
              <a:rPr lang="fr-FR" sz="2400" dirty="0">
                <a:solidFill>
                  <a:srgbClr val="00B0F0"/>
                </a:solidFill>
                <a:latin typeface="Times New Roman" panose="02020603050405020304" pitchFamily="18" charset="0"/>
                <a:cs typeface="Times New Roman" panose="02020603050405020304" pitchFamily="18" charset="0"/>
              </a:rPr>
              <a:t>Tomates</a:t>
            </a:r>
            <a:r>
              <a:rPr lang="fr-FR" sz="2400" dirty="0">
                <a:latin typeface="Times New Roman" panose="02020603050405020304" pitchFamily="18" charset="0"/>
                <a:cs typeface="Times New Roman" panose="02020603050405020304" pitchFamily="18" charset="0"/>
              </a:rPr>
              <a:t/>
            </a:r>
            <a:br>
              <a:rPr lang="fr-FR" sz="2400" dirty="0">
                <a:latin typeface="Times New Roman" panose="02020603050405020304" pitchFamily="18" charset="0"/>
                <a:cs typeface="Times New Roman" panose="02020603050405020304" pitchFamily="18" charset="0"/>
              </a:rPr>
            </a:br>
            <a:r>
              <a:rPr lang="fr-FR" sz="2400" dirty="0">
                <a:solidFill>
                  <a:srgbClr val="00B0F0"/>
                </a:solidFill>
                <a:latin typeface="Times New Roman" panose="02020603050405020304" pitchFamily="18" charset="0"/>
                <a:cs typeface="Times New Roman" panose="02020603050405020304" pitchFamily="18" charset="0"/>
              </a:rPr>
              <a:t>4) Pommes de terre</a:t>
            </a:r>
            <a:br>
              <a:rPr lang="fr-FR" sz="2400" dirty="0">
                <a:solidFill>
                  <a:srgbClr val="00B0F0"/>
                </a:solidFill>
                <a:latin typeface="Times New Roman" panose="02020603050405020304" pitchFamily="18" charset="0"/>
                <a:cs typeface="Times New Roman" panose="02020603050405020304" pitchFamily="18" charset="0"/>
              </a:rPr>
            </a:br>
            <a:r>
              <a:rPr lang="fr-FR" sz="2400" dirty="0">
                <a:solidFill>
                  <a:srgbClr val="00B0F0"/>
                </a:solidFill>
                <a:latin typeface="Times New Roman" panose="02020603050405020304" pitchFamily="18" charset="0"/>
                <a:cs typeface="Times New Roman" panose="02020603050405020304" pitchFamily="18" charset="0"/>
              </a:rPr>
              <a:t>5)</a:t>
            </a:r>
            <a:r>
              <a:rPr lang="fr-FR" sz="2400" dirty="0">
                <a:ln>
                  <a:noFill/>
                </a:ln>
                <a:solidFill>
                  <a:srgbClr val="00B0F0"/>
                </a:solidFill>
                <a:latin typeface="Times New Roman" panose="02020603050405020304" pitchFamily="18" charset="0"/>
                <a:cs typeface="Times New Roman" panose="02020603050405020304" pitchFamily="18" charset="0"/>
              </a:rPr>
              <a:t>Brocoli</a:t>
            </a:r>
            <a:r>
              <a:rPr lang="fr-FR" sz="2400" dirty="0">
                <a:ln>
                  <a:noFill/>
                </a:ln>
                <a:latin typeface="Times New Roman" panose="02020603050405020304" pitchFamily="18" charset="0"/>
                <a:cs typeface="Times New Roman" panose="02020603050405020304" pitchFamily="18" charset="0"/>
              </a:rPr>
              <a:t/>
            </a:r>
            <a:br>
              <a:rPr lang="fr-FR" sz="2400" dirty="0">
                <a:ln>
                  <a:noFill/>
                </a:ln>
                <a:latin typeface="Times New Roman" panose="02020603050405020304" pitchFamily="18" charset="0"/>
                <a:cs typeface="Times New Roman" panose="02020603050405020304" pitchFamily="18" charset="0"/>
              </a:rPr>
            </a:br>
            <a:r>
              <a:rPr lang="fr-FR" sz="2400" dirty="0"/>
              <a:t/>
            </a:r>
            <a:br>
              <a:rPr lang="fr-FR" sz="2400" dirty="0"/>
            </a:br>
            <a:r>
              <a:rPr lang="fr-FR" sz="2400" dirty="0">
                <a:ln>
                  <a:noFill/>
                </a:ln>
                <a:solidFill>
                  <a:srgbClr val="FF0000"/>
                </a:solidFill>
                <a:latin typeface="Arial Unicode MS" panose="020B0604020202020204" pitchFamily="34" charset="-128"/>
              </a:rPr>
              <a:t/>
            </a:r>
            <a:br>
              <a:rPr lang="fr-FR" sz="2400" dirty="0">
                <a:ln>
                  <a:noFill/>
                </a:ln>
                <a:solidFill>
                  <a:srgbClr val="FF0000"/>
                </a:solidFill>
                <a:latin typeface="Arial Unicode MS" panose="020B0604020202020204" pitchFamily="34" charset="-128"/>
              </a:rPr>
            </a:br>
            <a:endParaRPr lang="fr-FR" sz="2400" dirty="0"/>
          </a:p>
        </p:txBody>
      </p:sp>
    </p:spTree>
    <p:extLst>
      <p:ext uri="{BB962C8B-B14F-4D97-AF65-F5344CB8AC3E}">
        <p14:creationId xmlns:p14="http://schemas.microsoft.com/office/powerpoint/2010/main" val="308410792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97541" y="497539"/>
            <a:ext cx="3160060" cy="2796989"/>
          </a:xfrm>
          <a:prstGeom prst="rect">
            <a:avLst/>
          </a:prstGeom>
        </p:spPr>
      </p:pic>
      <p:pic>
        <p:nvPicPr>
          <p:cNvPr id="3" name="Image 2"/>
          <p:cNvPicPr>
            <a:picLocks noChangeAspect="1"/>
          </p:cNvPicPr>
          <p:nvPr/>
        </p:nvPicPr>
        <p:blipFill>
          <a:blip r:embed="rId3"/>
          <a:stretch>
            <a:fillRect/>
          </a:stretch>
        </p:blipFill>
        <p:spPr>
          <a:xfrm>
            <a:off x="497541" y="3341593"/>
            <a:ext cx="3160060" cy="2783542"/>
          </a:xfrm>
          <a:prstGeom prst="rect">
            <a:avLst/>
          </a:prstGeom>
        </p:spPr>
      </p:pic>
      <p:pic>
        <p:nvPicPr>
          <p:cNvPr id="4" name="Image 3"/>
          <p:cNvPicPr>
            <a:picLocks noChangeAspect="1"/>
          </p:cNvPicPr>
          <p:nvPr/>
        </p:nvPicPr>
        <p:blipFill>
          <a:blip r:embed="rId4"/>
          <a:stretch>
            <a:fillRect/>
          </a:stretch>
        </p:blipFill>
        <p:spPr>
          <a:xfrm>
            <a:off x="3657601" y="474007"/>
            <a:ext cx="5354170" cy="2796989"/>
          </a:xfrm>
          <a:prstGeom prst="rect">
            <a:avLst/>
          </a:prstGeom>
        </p:spPr>
      </p:pic>
      <p:pic>
        <p:nvPicPr>
          <p:cNvPr id="5" name="Image 4"/>
          <p:cNvPicPr>
            <a:picLocks noChangeAspect="1"/>
          </p:cNvPicPr>
          <p:nvPr/>
        </p:nvPicPr>
        <p:blipFill>
          <a:blip r:embed="rId5"/>
          <a:stretch>
            <a:fillRect/>
          </a:stretch>
        </p:blipFill>
        <p:spPr>
          <a:xfrm>
            <a:off x="3657601" y="3270996"/>
            <a:ext cx="5354171" cy="2783542"/>
          </a:xfrm>
          <a:prstGeom prst="rect">
            <a:avLst/>
          </a:prstGeom>
        </p:spPr>
      </p:pic>
      <p:pic>
        <p:nvPicPr>
          <p:cNvPr id="6" name="Image 5"/>
          <p:cNvPicPr>
            <a:picLocks noChangeAspect="1"/>
          </p:cNvPicPr>
          <p:nvPr/>
        </p:nvPicPr>
        <p:blipFill>
          <a:blip r:embed="rId6"/>
          <a:stretch>
            <a:fillRect/>
          </a:stretch>
        </p:blipFill>
        <p:spPr>
          <a:xfrm>
            <a:off x="9011771" y="1452281"/>
            <a:ext cx="2700618" cy="3778625"/>
          </a:xfrm>
          <a:prstGeom prst="rect">
            <a:avLst/>
          </a:prstGeom>
        </p:spPr>
      </p:pic>
    </p:spTree>
    <p:extLst>
      <p:ext uri="{BB962C8B-B14F-4D97-AF65-F5344CB8AC3E}">
        <p14:creationId xmlns:p14="http://schemas.microsoft.com/office/powerpoint/2010/main" val="176777554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3944" y="1452282"/>
            <a:ext cx="10619704" cy="4935639"/>
          </a:xfrm>
        </p:spPr>
        <p:txBody>
          <a:bodyPr>
            <a:normAutofit fontScale="90000"/>
          </a:bodyPr>
          <a:lstStyle/>
          <a:p>
            <a:pPr algn="l"/>
            <a:r>
              <a:rPr lang="fr-FR" sz="2400" dirty="0" smtClean="0">
                <a:solidFill>
                  <a:srgbClr val="00B050"/>
                </a:solidFill>
                <a:latin typeface="Times New Roman" panose="02020603050405020304" pitchFamily="18" charset="0"/>
                <a:cs typeface="Times New Roman" panose="02020603050405020304" pitchFamily="18" charset="0"/>
              </a:rPr>
              <a:t/>
            </a:r>
            <a:br>
              <a:rPr lang="fr-FR" sz="2400" dirty="0" smtClean="0">
                <a:solidFill>
                  <a:srgbClr val="00B050"/>
                </a:solidFill>
                <a:latin typeface="Times New Roman" panose="02020603050405020304" pitchFamily="18" charset="0"/>
                <a:cs typeface="Times New Roman" panose="02020603050405020304" pitchFamily="18" charset="0"/>
              </a:rPr>
            </a:br>
            <a:r>
              <a:rPr lang="fr-FR" sz="2400" dirty="0" smtClean="0">
                <a:solidFill>
                  <a:srgbClr val="00B050"/>
                </a:solidFill>
                <a:latin typeface="Times New Roman" panose="02020603050405020304" pitchFamily="18" charset="0"/>
                <a:cs typeface="Times New Roman" panose="02020603050405020304" pitchFamily="18" charset="0"/>
              </a:rPr>
              <a:t/>
            </a:r>
            <a:br>
              <a:rPr lang="fr-FR" sz="2400" dirty="0" smtClean="0">
                <a:solidFill>
                  <a:srgbClr val="00B050"/>
                </a:solidFill>
                <a:latin typeface="Times New Roman" panose="02020603050405020304" pitchFamily="18" charset="0"/>
                <a:cs typeface="Times New Roman" panose="02020603050405020304" pitchFamily="18" charset="0"/>
              </a:rPr>
            </a:br>
            <a:r>
              <a:rPr lang="fr-FR" sz="2400" dirty="0">
                <a:solidFill>
                  <a:srgbClr val="00B050"/>
                </a:solidFill>
                <a:latin typeface="Times New Roman" panose="02020603050405020304" pitchFamily="18" charset="0"/>
                <a:cs typeface="Times New Roman" panose="02020603050405020304" pitchFamily="18" charset="0"/>
              </a:rPr>
              <a:t/>
            </a:r>
            <a:br>
              <a:rPr lang="fr-FR" sz="2400" dirty="0">
                <a:solidFill>
                  <a:srgbClr val="00B050"/>
                </a:solidFill>
                <a:latin typeface="Times New Roman" panose="02020603050405020304" pitchFamily="18" charset="0"/>
                <a:cs typeface="Times New Roman" panose="02020603050405020304" pitchFamily="18" charset="0"/>
              </a:rPr>
            </a:br>
            <a:r>
              <a:rPr lang="fr-FR" sz="2400" dirty="0" smtClean="0">
                <a:solidFill>
                  <a:srgbClr val="00B050"/>
                </a:solidFill>
                <a:latin typeface="Times New Roman" panose="02020603050405020304" pitchFamily="18" charset="0"/>
                <a:cs typeface="Times New Roman" panose="02020603050405020304" pitchFamily="18" charset="0"/>
              </a:rPr>
              <a:t/>
            </a:r>
            <a:br>
              <a:rPr lang="fr-FR" sz="2400" dirty="0" smtClean="0">
                <a:solidFill>
                  <a:srgbClr val="00B050"/>
                </a:solidFill>
                <a:latin typeface="Times New Roman" panose="02020603050405020304" pitchFamily="18" charset="0"/>
                <a:cs typeface="Times New Roman" panose="02020603050405020304" pitchFamily="18" charset="0"/>
              </a:rPr>
            </a:br>
            <a:r>
              <a:rPr lang="fr-FR" sz="2400" dirty="0">
                <a:solidFill>
                  <a:srgbClr val="00B050"/>
                </a:solidFill>
                <a:latin typeface="Times New Roman" panose="02020603050405020304" pitchFamily="18" charset="0"/>
                <a:cs typeface="Times New Roman" panose="02020603050405020304" pitchFamily="18" charset="0"/>
              </a:rPr>
              <a:t/>
            </a:r>
            <a:br>
              <a:rPr lang="fr-FR" sz="2400" dirty="0">
                <a:solidFill>
                  <a:srgbClr val="00B050"/>
                </a:solidFill>
                <a:latin typeface="Times New Roman" panose="02020603050405020304" pitchFamily="18" charset="0"/>
                <a:cs typeface="Times New Roman" panose="02020603050405020304" pitchFamily="18" charset="0"/>
              </a:rPr>
            </a:br>
            <a:r>
              <a:rPr lang="fr-FR" sz="2400" dirty="0" smtClean="0">
                <a:solidFill>
                  <a:srgbClr val="00B050"/>
                </a:solidFill>
                <a:latin typeface="Times New Roman" panose="02020603050405020304" pitchFamily="18" charset="0"/>
                <a:cs typeface="Times New Roman" panose="02020603050405020304" pitchFamily="18" charset="0"/>
              </a:rPr>
              <a:t/>
            </a:r>
            <a:br>
              <a:rPr lang="fr-FR" sz="2400" dirty="0" smtClean="0">
                <a:solidFill>
                  <a:srgbClr val="00B050"/>
                </a:solidFill>
                <a:latin typeface="Times New Roman" panose="02020603050405020304" pitchFamily="18" charset="0"/>
                <a:cs typeface="Times New Roman" panose="02020603050405020304" pitchFamily="18" charset="0"/>
              </a:rPr>
            </a:br>
            <a:r>
              <a:rPr lang="fr-FR" sz="2400" dirty="0">
                <a:solidFill>
                  <a:srgbClr val="00B050"/>
                </a:solidFill>
                <a:latin typeface="Times New Roman" panose="02020603050405020304" pitchFamily="18" charset="0"/>
                <a:cs typeface="Times New Roman" panose="02020603050405020304" pitchFamily="18" charset="0"/>
              </a:rPr>
              <a:t/>
            </a:r>
            <a:br>
              <a:rPr lang="fr-FR" sz="2400" dirty="0">
                <a:solidFill>
                  <a:srgbClr val="00B050"/>
                </a:solidFill>
                <a:latin typeface="Times New Roman" panose="02020603050405020304" pitchFamily="18" charset="0"/>
                <a:cs typeface="Times New Roman" panose="02020603050405020304" pitchFamily="18" charset="0"/>
              </a:rPr>
            </a:br>
            <a:r>
              <a:rPr lang="fr-FR" sz="2400" dirty="0">
                <a:solidFill>
                  <a:srgbClr val="00B050"/>
                </a:solidFill>
                <a:latin typeface="Times New Roman" panose="02020603050405020304" pitchFamily="18" charset="0"/>
                <a:cs typeface="Times New Roman" panose="02020603050405020304" pitchFamily="18" charset="0"/>
              </a:rPr>
              <a:t>Sources de vitamine C dans les fruits</a:t>
            </a:r>
            <a:br>
              <a:rPr lang="fr-FR" sz="2400" dirty="0">
                <a:solidFill>
                  <a:srgbClr val="00B050"/>
                </a:solidFill>
                <a:latin typeface="Times New Roman" panose="02020603050405020304" pitchFamily="18" charset="0"/>
                <a:cs typeface="Times New Roman" panose="02020603050405020304" pitchFamily="18" charset="0"/>
              </a:rPr>
            </a:br>
            <a:r>
              <a:rPr lang="fr-FR" sz="2400" dirty="0" smtClean="0">
                <a:solidFill>
                  <a:srgbClr val="00B050"/>
                </a:solidFill>
                <a:latin typeface="Times New Roman" panose="02020603050405020304" pitchFamily="18" charset="0"/>
                <a:cs typeface="Times New Roman" panose="02020603050405020304" pitchFamily="18" charset="0"/>
              </a:rPr>
              <a:t/>
            </a:r>
            <a:br>
              <a:rPr lang="fr-FR" sz="2400" dirty="0" smtClean="0">
                <a:solidFill>
                  <a:srgbClr val="00B050"/>
                </a:solidFill>
                <a:latin typeface="Times New Roman" panose="02020603050405020304" pitchFamily="18" charset="0"/>
                <a:cs typeface="Times New Roman" panose="02020603050405020304" pitchFamily="18" charset="0"/>
              </a:rPr>
            </a:br>
            <a:r>
              <a:rPr lang="fr-FR" sz="2400" dirty="0">
                <a:solidFill>
                  <a:srgbClr val="00B050"/>
                </a:solidFill>
                <a:latin typeface="Times New Roman" panose="02020603050405020304" pitchFamily="18" charset="0"/>
                <a:cs typeface="Times New Roman" panose="02020603050405020304" pitchFamily="18" charset="0"/>
              </a:rPr>
              <a:t/>
            </a:r>
            <a:br>
              <a:rPr lang="fr-FR" sz="2400" dirty="0">
                <a:solidFill>
                  <a:srgbClr val="00B050"/>
                </a:solidFill>
                <a:latin typeface="Times New Roman" panose="02020603050405020304" pitchFamily="18" charset="0"/>
                <a:cs typeface="Times New Roman" panose="02020603050405020304" pitchFamily="18" charset="0"/>
              </a:rPr>
            </a:br>
            <a:r>
              <a:rPr lang="fr-FR" sz="2400" dirty="0" smtClean="0">
                <a:latin typeface="Times New Roman" panose="02020603050405020304" pitchFamily="18" charset="0"/>
                <a:cs typeface="Times New Roman" panose="02020603050405020304" pitchFamily="18" charset="0"/>
              </a:rPr>
              <a:t>Les </a:t>
            </a:r>
            <a:r>
              <a:rPr lang="fr-FR" sz="2400" dirty="0">
                <a:latin typeface="Times New Roman" panose="02020603050405020304" pitchFamily="18" charset="0"/>
                <a:cs typeface="Times New Roman" panose="02020603050405020304" pitchFamily="18" charset="0"/>
              </a:rPr>
              <a:t>fruits sont riches en vitamine C, voici quelques exemples:</a:t>
            </a:r>
            <a:br>
              <a:rPr lang="fr-FR" sz="2400" dirty="0">
                <a:latin typeface="Times New Roman" panose="02020603050405020304" pitchFamily="18" charset="0"/>
                <a:cs typeface="Times New Roman" panose="02020603050405020304" pitchFamily="18" charset="0"/>
              </a:rPr>
            </a:br>
            <a:r>
              <a:rPr lang="fr-FR" sz="2400" dirty="0">
                <a:solidFill>
                  <a:srgbClr val="00B0F0"/>
                </a:solidFill>
                <a:latin typeface="Times New Roman" panose="02020603050405020304" pitchFamily="18" charset="0"/>
                <a:cs typeface="Times New Roman" panose="02020603050405020304" pitchFamily="18" charset="0"/>
              </a:rPr>
              <a:t>1)Ananas</a:t>
            </a:r>
            <a:r>
              <a:rPr lang="fr-FR" sz="2400" dirty="0">
                <a:latin typeface="Times New Roman" panose="02020603050405020304" pitchFamily="18" charset="0"/>
                <a:cs typeface="Times New Roman" panose="02020603050405020304" pitchFamily="18" charset="0"/>
              </a:rPr>
              <a:t/>
            </a:r>
            <a:br>
              <a:rPr lang="fr-FR" sz="2400" dirty="0">
                <a:latin typeface="Times New Roman" panose="02020603050405020304" pitchFamily="18" charset="0"/>
                <a:cs typeface="Times New Roman" panose="02020603050405020304" pitchFamily="18" charset="0"/>
              </a:rPr>
            </a:br>
            <a:r>
              <a:rPr lang="fr-FR" sz="2400" dirty="0">
                <a:solidFill>
                  <a:srgbClr val="00B0F0"/>
                </a:solidFill>
                <a:latin typeface="Times New Roman" panose="02020603050405020304" pitchFamily="18" charset="0"/>
                <a:cs typeface="Times New Roman" panose="02020603050405020304" pitchFamily="18" charset="0"/>
              </a:rPr>
              <a:t>2)Agrumes</a:t>
            </a:r>
            <a:r>
              <a:rPr lang="fr-FR" sz="2400" dirty="0">
                <a:latin typeface="Times New Roman" panose="02020603050405020304" pitchFamily="18" charset="0"/>
                <a:cs typeface="Times New Roman" panose="02020603050405020304" pitchFamily="18" charset="0"/>
              </a:rPr>
              <a:t/>
            </a:r>
            <a:br>
              <a:rPr lang="fr-FR" sz="2400" dirty="0">
                <a:latin typeface="Times New Roman" panose="02020603050405020304" pitchFamily="18" charset="0"/>
                <a:cs typeface="Times New Roman" panose="02020603050405020304" pitchFamily="18" charset="0"/>
              </a:rPr>
            </a:br>
            <a:r>
              <a:rPr lang="fr-FR" sz="2400" dirty="0">
                <a:solidFill>
                  <a:srgbClr val="00B0F0"/>
                </a:solidFill>
                <a:latin typeface="Times New Roman" panose="02020603050405020304" pitchFamily="18" charset="0"/>
                <a:cs typeface="Times New Roman" panose="02020603050405020304" pitchFamily="18" charset="0"/>
              </a:rPr>
              <a:t>3)Manga</a:t>
            </a:r>
            <a:r>
              <a:rPr lang="fr-FR" sz="2400" dirty="0">
                <a:latin typeface="Times New Roman" panose="02020603050405020304" pitchFamily="18" charset="0"/>
                <a:cs typeface="Times New Roman" panose="02020603050405020304" pitchFamily="18" charset="0"/>
              </a:rPr>
              <a:t/>
            </a:r>
            <a:br>
              <a:rPr lang="fr-FR" sz="2400" dirty="0">
                <a:latin typeface="Times New Roman" panose="02020603050405020304" pitchFamily="18" charset="0"/>
                <a:cs typeface="Times New Roman" panose="02020603050405020304" pitchFamily="18" charset="0"/>
              </a:rPr>
            </a:br>
            <a:r>
              <a:rPr lang="fr-FR" sz="2400" dirty="0">
                <a:solidFill>
                  <a:srgbClr val="00B0F0"/>
                </a:solidFill>
                <a:latin typeface="Times New Roman" panose="02020603050405020304" pitchFamily="18" charset="0"/>
                <a:cs typeface="Times New Roman" panose="02020603050405020304" pitchFamily="18" charset="0"/>
              </a:rPr>
              <a:t>4)Kiwi</a:t>
            </a:r>
            <a:r>
              <a:rPr lang="fr-FR" sz="2400" dirty="0">
                <a:latin typeface="Times New Roman" panose="02020603050405020304" pitchFamily="18" charset="0"/>
                <a:cs typeface="Times New Roman" panose="02020603050405020304" pitchFamily="18" charset="0"/>
              </a:rPr>
              <a:t/>
            </a:r>
            <a:br>
              <a:rPr lang="fr-FR" sz="2400" dirty="0">
                <a:latin typeface="Times New Roman" panose="02020603050405020304" pitchFamily="18" charset="0"/>
                <a:cs typeface="Times New Roman" panose="02020603050405020304" pitchFamily="18" charset="0"/>
              </a:rPr>
            </a:br>
            <a:r>
              <a:rPr lang="fr-FR" sz="2400" dirty="0">
                <a:solidFill>
                  <a:srgbClr val="00B0F0"/>
                </a:solidFill>
                <a:latin typeface="Times New Roman" panose="02020603050405020304" pitchFamily="18" charset="0"/>
                <a:cs typeface="Times New Roman" panose="02020603050405020304" pitchFamily="18" charset="0"/>
              </a:rPr>
              <a:t>5)Melon</a:t>
            </a:r>
            <a:r>
              <a:rPr lang="fr-FR" sz="2400" dirty="0">
                <a:latin typeface="Times New Roman" panose="02020603050405020304" pitchFamily="18" charset="0"/>
                <a:cs typeface="Times New Roman" panose="02020603050405020304" pitchFamily="18" charset="0"/>
              </a:rPr>
              <a:t/>
            </a:r>
            <a:br>
              <a:rPr lang="fr-FR" sz="2400" dirty="0">
                <a:latin typeface="Times New Roman" panose="02020603050405020304" pitchFamily="18" charset="0"/>
                <a:cs typeface="Times New Roman" panose="02020603050405020304" pitchFamily="18" charset="0"/>
              </a:rPr>
            </a:br>
            <a:r>
              <a:rPr lang="fr-FR" sz="2400" dirty="0">
                <a:solidFill>
                  <a:srgbClr val="00B0F0"/>
                </a:solidFill>
                <a:latin typeface="Times New Roman" panose="02020603050405020304" pitchFamily="18" charset="0"/>
                <a:cs typeface="Times New Roman" panose="02020603050405020304" pitchFamily="18" charset="0"/>
              </a:rPr>
              <a:t>6)</a:t>
            </a:r>
            <a:r>
              <a:rPr lang="fr-FR" sz="2400" dirty="0">
                <a:latin typeface="Times New Roman" panose="02020603050405020304" pitchFamily="18" charset="0"/>
                <a:cs typeface="Times New Roman" panose="02020603050405020304" pitchFamily="18" charset="0"/>
              </a:rPr>
              <a:t> </a:t>
            </a:r>
            <a:r>
              <a:rPr lang="fr-FR" sz="2400" dirty="0">
                <a:solidFill>
                  <a:srgbClr val="00B0F0"/>
                </a:solidFill>
                <a:latin typeface="Times New Roman" panose="02020603050405020304" pitchFamily="18" charset="0"/>
                <a:cs typeface="Times New Roman" panose="02020603050405020304" pitchFamily="18" charset="0"/>
              </a:rPr>
              <a:t>Pastèque</a:t>
            </a:r>
            <a:r>
              <a:rPr lang="fr-FR" sz="2400" dirty="0" smtClean="0">
                <a:solidFill>
                  <a:srgbClr val="00B050"/>
                </a:solidFill>
                <a:latin typeface="Times New Roman" panose="02020603050405020304" pitchFamily="18" charset="0"/>
                <a:cs typeface="Times New Roman" panose="02020603050405020304" pitchFamily="18" charset="0"/>
              </a:rPr>
              <a:t/>
            </a:r>
            <a:br>
              <a:rPr lang="fr-FR" sz="2400" dirty="0" smtClean="0">
                <a:solidFill>
                  <a:srgbClr val="00B050"/>
                </a:solidFill>
                <a:latin typeface="Times New Roman" panose="02020603050405020304" pitchFamily="18" charset="0"/>
                <a:cs typeface="Times New Roman" panose="02020603050405020304" pitchFamily="18" charset="0"/>
              </a:rPr>
            </a:br>
            <a:r>
              <a:rPr lang="fr-FR" sz="2400" dirty="0">
                <a:solidFill>
                  <a:srgbClr val="00B050"/>
                </a:solidFill>
                <a:latin typeface="Times New Roman" panose="02020603050405020304" pitchFamily="18" charset="0"/>
                <a:cs typeface="Times New Roman" panose="02020603050405020304" pitchFamily="18" charset="0"/>
              </a:rPr>
              <a:t/>
            </a:r>
            <a:br>
              <a:rPr lang="fr-FR" sz="2400" dirty="0">
                <a:solidFill>
                  <a:srgbClr val="00B050"/>
                </a:solidFill>
                <a:latin typeface="Times New Roman" panose="02020603050405020304" pitchFamily="18" charset="0"/>
                <a:cs typeface="Times New Roman" panose="02020603050405020304" pitchFamily="18" charset="0"/>
              </a:rPr>
            </a:br>
            <a:r>
              <a:rPr lang="fr-FR" sz="2400" dirty="0" smtClean="0">
                <a:solidFill>
                  <a:srgbClr val="00B050"/>
                </a:solidFill>
                <a:latin typeface="Times New Roman" panose="02020603050405020304" pitchFamily="18" charset="0"/>
                <a:cs typeface="Times New Roman" panose="02020603050405020304" pitchFamily="18" charset="0"/>
              </a:rPr>
              <a:t/>
            </a:r>
            <a:br>
              <a:rPr lang="fr-FR" sz="2400" dirty="0" smtClean="0">
                <a:solidFill>
                  <a:srgbClr val="00B050"/>
                </a:solidFill>
                <a:latin typeface="Times New Roman" panose="02020603050405020304" pitchFamily="18" charset="0"/>
                <a:cs typeface="Times New Roman" panose="02020603050405020304" pitchFamily="18" charset="0"/>
              </a:rPr>
            </a:br>
            <a:r>
              <a:rPr lang="fr-FR" sz="2400" dirty="0">
                <a:solidFill>
                  <a:srgbClr val="00B050"/>
                </a:solidFill>
                <a:latin typeface="Times New Roman" panose="02020603050405020304" pitchFamily="18" charset="0"/>
                <a:cs typeface="Times New Roman" panose="02020603050405020304" pitchFamily="18" charset="0"/>
              </a:rPr>
              <a:t/>
            </a:r>
            <a:br>
              <a:rPr lang="fr-FR" sz="2400" dirty="0">
                <a:solidFill>
                  <a:srgbClr val="00B050"/>
                </a:solidFill>
                <a:latin typeface="Times New Roman" panose="02020603050405020304" pitchFamily="18" charset="0"/>
                <a:cs typeface="Times New Roman" panose="02020603050405020304" pitchFamily="18" charset="0"/>
              </a:rPr>
            </a:br>
            <a:r>
              <a:rPr lang="fr-FR" sz="2400" dirty="0" smtClean="0">
                <a:solidFill>
                  <a:srgbClr val="00B050"/>
                </a:solidFill>
                <a:latin typeface="Times New Roman" panose="02020603050405020304" pitchFamily="18" charset="0"/>
                <a:cs typeface="Times New Roman" panose="02020603050405020304" pitchFamily="18" charset="0"/>
              </a:rPr>
              <a:t/>
            </a:r>
            <a:br>
              <a:rPr lang="fr-FR" sz="2400" dirty="0" smtClean="0">
                <a:solidFill>
                  <a:srgbClr val="00B050"/>
                </a:solidFill>
                <a:latin typeface="Times New Roman" panose="02020603050405020304" pitchFamily="18" charset="0"/>
                <a:cs typeface="Times New Roman" panose="02020603050405020304" pitchFamily="18" charset="0"/>
              </a:rPr>
            </a:br>
            <a:r>
              <a:rPr lang="fr-FR" sz="2400" dirty="0">
                <a:solidFill>
                  <a:srgbClr val="00B050"/>
                </a:solidFill>
                <a:latin typeface="Times New Roman" panose="02020603050405020304" pitchFamily="18" charset="0"/>
                <a:cs typeface="Times New Roman" panose="02020603050405020304" pitchFamily="18" charset="0"/>
              </a:rPr>
              <a:t/>
            </a:r>
            <a:br>
              <a:rPr lang="fr-FR" sz="2400" dirty="0">
                <a:solidFill>
                  <a:srgbClr val="00B050"/>
                </a:solidFill>
                <a:latin typeface="Times New Roman" panose="02020603050405020304" pitchFamily="18" charset="0"/>
                <a:cs typeface="Times New Roman" panose="02020603050405020304" pitchFamily="18" charset="0"/>
              </a:rPr>
            </a:br>
            <a:r>
              <a:rPr lang="fr-FR" sz="2400" dirty="0" smtClean="0">
                <a:solidFill>
                  <a:srgbClr val="00B050"/>
                </a:solidFill>
                <a:latin typeface="Times New Roman" panose="02020603050405020304" pitchFamily="18" charset="0"/>
                <a:cs typeface="Times New Roman" panose="02020603050405020304" pitchFamily="18" charset="0"/>
              </a:rPr>
              <a:t/>
            </a:r>
            <a:br>
              <a:rPr lang="fr-FR" sz="2400" dirty="0" smtClean="0">
                <a:solidFill>
                  <a:srgbClr val="00B050"/>
                </a:solidFill>
                <a:latin typeface="Times New Roman" panose="02020603050405020304" pitchFamily="18" charset="0"/>
                <a:cs typeface="Times New Roman" panose="02020603050405020304" pitchFamily="18" charset="0"/>
              </a:rPr>
            </a:br>
            <a:r>
              <a:rPr lang="fr-FR" sz="2400" dirty="0">
                <a:solidFill>
                  <a:srgbClr val="00B050"/>
                </a:solidFill>
                <a:latin typeface="Times New Roman" panose="02020603050405020304" pitchFamily="18" charset="0"/>
                <a:cs typeface="Times New Roman" panose="02020603050405020304" pitchFamily="18" charset="0"/>
              </a:rPr>
              <a:t/>
            </a:r>
            <a:br>
              <a:rPr lang="fr-FR" sz="2400" dirty="0">
                <a:solidFill>
                  <a:srgbClr val="00B050"/>
                </a:solidFill>
                <a:latin typeface="Times New Roman" panose="02020603050405020304" pitchFamily="18" charset="0"/>
                <a:cs typeface="Times New Roman" panose="02020603050405020304" pitchFamily="18" charset="0"/>
              </a:rPr>
            </a:br>
            <a:r>
              <a:rPr lang="fr-FR" sz="2400" dirty="0" smtClean="0">
                <a:solidFill>
                  <a:srgbClr val="00B050"/>
                </a:solidFill>
                <a:latin typeface="Times New Roman" panose="02020603050405020304" pitchFamily="18" charset="0"/>
                <a:cs typeface="Times New Roman" panose="02020603050405020304" pitchFamily="18" charset="0"/>
              </a:rPr>
              <a:t/>
            </a:r>
            <a:br>
              <a:rPr lang="fr-FR" sz="2400" dirty="0" smtClean="0">
                <a:solidFill>
                  <a:srgbClr val="00B050"/>
                </a:solidFill>
                <a:latin typeface="Times New Roman" panose="02020603050405020304" pitchFamily="18" charset="0"/>
                <a:cs typeface="Times New Roman" panose="02020603050405020304" pitchFamily="18" charset="0"/>
              </a:rPr>
            </a:br>
            <a:r>
              <a:rPr lang="fr-FR" sz="2400" dirty="0">
                <a:solidFill>
                  <a:srgbClr val="00B050"/>
                </a:solidFill>
                <a:latin typeface="Times New Roman" panose="02020603050405020304" pitchFamily="18" charset="0"/>
                <a:cs typeface="Times New Roman" panose="02020603050405020304" pitchFamily="18" charset="0"/>
              </a:rPr>
              <a:t/>
            </a:r>
            <a:br>
              <a:rPr lang="fr-FR" sz="2400" dirty="0">
                <a:solidFill>
                  <a:srgbClr val="00B050"/>
                </a:solidFill>
                <a:latin typeface="Times New Roman" panose="02020603050405020304" pitchFamily="18" charset="0"/>
                <a:cs typeface="Times New Roman" panose="02020603050405020304" pitchFamily="18" charset="0"/>
              </a:rPr>
            </a:b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4383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10989" y="685799"/>
            <a:ext cx="2743199" cy="2810435"/>
          </a:xfrm>
          <a:prstGeom prst="rect">
            <a:avLst/>
          </a:prstGeom>
        </p:spPr>
      </p:pic>
      <p:pic>
        <p:nvPicPr>
          <p:cNvPr id="3" name="Image 2"/>
          <p:cNvPicPr>
            <a:picLocks noChangeAspect="1"/>
          </p:cNvPicPr>
          <p:nvPr/>
        </p:nvPicPr>
        <p:blipFill>
          <a:blip r:embed="rId3"/>
          <a:stretch>
            <a:fillRect/>
          </a:stretch>
        </p:blipFill>
        <p:spPr>
          <a:xfrm>
            <a:off x="685801" y="3778623"/>
            <a:ext cx="2743199" cy="2568387"/>
          </a:xfrm>
          <a:prstGeom prst="rect">
            <a:avLst/>
          </a:prstGeom>
        </p:spPr>
      </p:pic>
      <p:pic>
        <p:nvPicPr>
          <p:cNvPr id="4" name="Image 3"/>
          <p:cNvPicPr>
            <a:picLocks noChangeAspect="1"/>
          </p:cNvPicPr>
          <p:nvPr/>
        </p:nvPicPr>
        <p:blipFill>
          <a:blip r:embed="rId4"/>
          <a:stretch>
            <a:fillRect/>
          </a:stretch>
        </p:blipFill>
        <p:spPr>
          <a:xfrm>
            <a:off x="3254188" y="699246"/>
            <a:ext cx="2716307" cy="2810435"/>
          </a:xfrm>
          <a:prstGeom prst="rect">
            <a:avLst/>
          </a:prstGeom>
        </p:spPr>
      </p:pic>
      <p:pic>
        <p:nvPicPr>
          <p:cNvPr id="5" name="Image 4"/>
          <p:cNvPicPr>
            <a:picLocks noChangeAspect="1"/>
          </p:cNvPicPr>
          <p:nvPr/>
        </p:nvPicPr>
        <p:blipFill>
          <a:blip r:embed="rId5"/>
          <a:stretch>
            <a:fillRect/>
          </a:stretch>
        </p:blipFill>
        <p:spPr>
          <a:xfrm>
            <a:off x="3254188" y="3778624"/>
            <a:ext cx="2546537" cy="2355757"/>
          </a:xfrm>
          <a:prstGeom prst="rect">
            <a:avLst/>
          </a:prstGeom>
        </p:spPr>
      </p:pic>
      <p:pic>
        <p:nvPicPr>
          <p:cNvPr id="6" name="Image 5"/>
          <p:cNvPicPr>
            <a:picLocks noChangeAspect="1"/>
          </p:cNvPicPr>
          <p:nvPr/>
        </p:nvPicPr>
        <p:blipFill>
          <a:blip r:embed="rId6"/>
          <a:stretch>
            <a:fillRect/>
          </a:stretch>
        </p:blipFill>
        <p:spPr>
          <a:xfrm>
            <a:off x="5997387" y="699246"/>
            <a:ext cx="2433918" cy="2823883"/>
          </a:xfrm>
          <a:prstGeom prst="rect">
            <a:avLst/>
          </a:prstGeom>
        </p:spPr>
      </p:pic>
      <p:pic>
        <p:nvPicPr>
          <p:cNvPr id="7" name="Image 6"/>
          <p:cNvPicPr>
            <a:picLocks noChangeAspect="1"/>
          </p:cNvPicPr>
          <p:nvPr/>
        </p:nvPicPr>
        <p:blipFill>
          <a:blip r:embed="rId7"/>
          <a:stretch>
            <a:fillRect/>
          </a:stretch>
        </p:blipFill>
        <p:spPr>
          <a:xfrm>
            <a:off x="5997387" y="3898385"/>
            <a:ext cx="2433918" cy="2355757"/>
          </a:xfrm>
          <a:prstGeom prst="rect">
            <a:avLst/>
          </a:prstGeom>
        </p:spPr>
      </p:pic>
      <p:pic>
        <p:nvPicPr>
          <p:cNvPr id="8" name="Image 7"/>
          <p:cNvPicPr>
            <a:picLocks noChangeAspect="1"/>
          </p:cNvPicPr>
          <p:nvPr/>
        </p:nvPicPr>
        <p:blipFill>
          <a:blip r:embed="rId8"/>
          <a:stretch>
            <a:fillRect/>
          </a:stretch>
        </p:blipFill>
        <p:spPr>
          <a:xfrm>
            <a:off x="8431305" y="712694"/>
            <a:ext cx="2689411" cy="2810435"/>
          </a:xfrm>
          <a:prstGeom prst="rect">
            <a:avLst/>
          </a:prstGeom>
        </p:spPr>
      </p:pic>
      <p:pic>
        <p:nvPicPr>
          <p:cNvPr id="9" name="Image 8"/>
          <p:cNvPicPr>
            <a:picLocks noChangeAspect="1"/>
          </p:cNvPicPr>
          <p:nvPr/>
        </p:nvPicPr>
        <p:blipFill>
          <a:blip r:embed="rId9"/>
          <a:stretch>
            <a:fillRect/>
          </a:stretch>
        </p:blipFill>
        <p:spPr>
          <a:xfrm>
            <a:off x="8485093" y="3778623"/>
            <a:ext cx="2689411" cy="2355757"/>
          </a:xfrm>
          <a:prstGeom prst="rect">
            <a:avLst/>
          </a:prstGeom>
        </p:spPr>
      </p:pic>
    </p:spTree>
    <p:extLst>
      <p:ext uri="{BB962C8B-B14F-4D97-AF65-F5344CB8AC3E}">
        <p14:creationId xmlns:p14="http://schemas.microsoft.com/office/powerpoint/2010/main" val="1865689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640541"/>
            <a:ext cx="10515600" cy="3176157"/>
          </a:xfrm>
        </p:spPr>
        <p:txBody>
          <a:bodyPr>
            <a:normAutofit/>
          </a:bodyPr>
          <a:lstStyle/>
          <a:p>
            <a:pPr marL="571500" indent="-571500" algn="l">
              <a:buFont typeface="Arial" panose="020B0604020202020204" pitchFamily="34" charset="0"/>
              <a:buChar char="•"/>
            </a:pPr>
            <a:r>
              <a:rPr lang="fr-FR" sz="2400" dirty="0" smtClean="0">
                <a:solidFill>
                  <a:srgbClr val="00B050"/>
                </a:solidFill>
                <a:latin typeface="Times New Roman" panose="02020603050405020304" pitchFamily="18" charset="0"/>
                <a:cs typeface="Times New Roman" panose="02020603050405020304" pitchFamily="18" charset="0"/>
              </a:rPr>
              <a:t>Autres sources de vitamine C</a:t>
            </a:r>
            <a:br>
              <a:rPr lang="fr-FR" sz="2400" dirty="0" smtClean="0">
                <a:solidFill>
                  <a:srgbClr val="00B050"/>
                </a:solidFill>
                <a:latin typeface="Times New Roman" panose="02020603050405020304" pitchFamily="18" charset="0"/>
                <a:cs typeface="Times New Roman" panose="02020603050405020304" pitchFamily="18" charset="0"/>
              </a:rPr>
            </a:br>
            <a:r>
              <a:rPr lang="fr-FR" sz="2400" dirty="0" smtClean="0">
                <a:latin typeface="Times New Roman" panose="02020603050405020304" pitchFamily="18" charset="0"/>
                <a:cs typeface="Times New Roman" panose="02020603050405020304" pitchFamily="18" charset="0"/>
              </a:rPr>
              <a:t>La vitamine C peut également être obtenue à partir de nombreux autres aliments, tels que le persil, le thym et les suppléments vendus dans les pharmacies, les céréales et les aliments enrichis en vitamine C.</a:t>
            </a:r>
            <a:br>
              <a:rPr lang="fr-FR" sz="2400" dirty="0" smtClean="0">
                <a:latin typeface="Times New Roman" panose="02020603050405020304" pitchFamily="18" charset="0"/>
                <a:cs typeface="Times New Roman" panose="02020603050405020304" pitchFamily="18" charset="0"/>
              </a:rPr>
            </a:b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380999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dirty="0" smtClean="0">
                <a:solidFill>
                  <a:srgbClr val="FF0000"/>
                </a:solidFill>
                <a:latin typeface="Times New Roman" panose="02020603050405020304" pitchFamily="18" charset="0"/>
                <a:cs typeface="Times New Roman" panose="02020603050405020304" pitchFamily="18" charset="0"/>
              </a:rPr>
              <a:t>La quantité de vitamine C dont une personne a besoin</a:t>
            </a:r>
            <a:endParaRPr lang="fr-FR" dirty="0">
              <a:solidFill>
                <a:srgbClr val="FF0000"/>
              </a:solidFill>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838200" y="2178425"/>
            <a:ext cx="10515600" cy="3642826"/>
          </a:xfrm>
        </p:spPr>
        <p:txBody>
          <a:bodyPr>
            <a:normAutofit fontScale="77500" lnSpcReduction="20000"/>
          </a:bodyPr>
          <a:lstStyle/>
          <a:p>
            <a:pPr marL="0" indent="0">
              <a:buNone/>
            </a:pPr>
            <a:endParaRPr lang="fr-FR" dirty="0" smtClean="0"/>
          </a:p>
          <a:p>
            <a:endParaRPr lang="fr-FR" dirty="0" smtClean="0"/>
          </a:p>
          <a:p>
            <a:pPr marL="0" indent="0">
              <a:buNone/>
            </a:pPr>
            <a:r>
              <a:rPr lang="fr-FR" sz="2800" dirty="0" smtClean="0">
                <a:latin typeface="Times New Roman" panose="02020603050405020304" pitchFamily="18" charset="0"/>
                <a:cs typeface="Times New Roman" panose="02020603050405020304" pitchFamily="18" charset="0"/>
              </a:rPr>
              <a:t>La quantité de vitamine C dont une personne a besoin varie selon l’âge, comme suit :</a:t>
            </a:r>
          </a:p>
          <a:p>
            <a:r>
              <a:rPr lang="fr-FR" sz="2800" dirty="0" smtClean="0">
                <a:latin typeface="Times New Roman" panose="02020603050405020304" pitchFamily="18" charset="0"/>
                <a:cs typeface="Times New Roman" panose="02020603050405020304" pitchFamily="18" charset="0"/>
              </a:rPr>
              <a:t>Les enfants de 1 à 3 ans ont besoin de 15 milligrammes par jour.</a:t>
            </a:r>
          </a:p>
          <a:p>
            <a:r>
              <a:rPr lang="fr-FR" sz="2800" dirty="0" smtClean="0">
                <a:latin typeface="Times New Roman" panose="02020603050405020304" pitchFamily="18" charset="0"/>
                <a:cs typeface="Times New Roman" panose="02020603050405020304" pitchFamily="18" charset="0"/>
              </a:rPr>
              <a:t>Les enfants de plus de 4 ans ont besoin de 25 milligrammes.</a:t>
            </a:r>
          </a:p>
          <a:p>
            <a:r>
              <a:rPr lang="fr-FR" sz="2800" dirty="0" smtClean="0">
                <a:latin typeface="Times New Roman" panose="02020603050405020304" pitchFamily="18" charset="0"/>
                <a:cs typeface="Times New Roman" panose="02020603050405020304" pitchFamily="18" charset="0"/>
              </a:rPr>
              <a:t>Les hommes ont besoin de 90 milligrammes par jour de vitamine C.</a:t>
            </a:r>
          </a:p>
          <a:p>
            <a:r>
              <a:rPr lang="fr-FR" sz="2800" dirty="0" smtClean="0">
                <a:latin typeface="Times New Roman" panose="02020603050405020304" pitchFamily="18" charset="0"/>
                <a:cs typeface="Times New Roman" panose="02020603050405020304" pitchFamily="18" charset="0"/>
              </a:rPr>
              <a:t>Les femmes ont besoin de 75 milligrammes.</a:t>
            </a:r>
          </a:p>
          <a:p>
            <a:r>
              <a:rPr lang="fr-FR" sz="2800" dirty="0" smtClean="0">
                <a:latin typeface="Times New Roman" panose="02020603050405020304" pitchFamily="18" charset="0"/>
                <a:cs typeface="Times New Roman" panose="02020603050405020304" pitchFamily="18" charset="0"/>
              </a:rPr>
              <a:t>La quantité dont une femme enceinte a besoin augmente à 85 milligrammes par jour.</a:t>
            </a:r>
          </a:p>
          <a:p>
            <a:endParaRPr lang="fr-F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3772689"/>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barn(inVertical)">
                                      <p:cBhvr>
                                        <p:cTn id="16" dur="500"/>
                                        <p:tgtEl>
                                          <p:spTgt spid="3">
                                            <p:txEl>
                                              <p:pRg st="5" end="5"/>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barn(inVertical)">
                                      <p:cBhvr>
                                        <p:cTn id="19" dur="500"/>
                                        <p:tgtEl>
                                          <p:spTgt spid="3">
                                            <p:txEl>
                                              <p:pRg st="6" end="6"/>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arn(inVertical)">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90282" y="1546412"/>
            <a:ext cx="10515600" cy="1008528"/>
          </a:xfrm>
        </p:spPr>
        <p:txBody>
          <a:bodyPr>
            <a:noAutofit/>
          </a:bodyPr>
          <a:lstStyle/>
          <a:p>
            <a:r>
              <a:rPr lang="fr-FR" dirty="0" smtClean="0">
                <a:solidFill>
                  <a:srgbClr val="FF0000"/>
                </a:solidFill>
                <a:latin typeface="Times New Roman" panose="02020603050405020304" pitchFamily="18" charset="0"/>
                <a:cs typeface="Times New Roman" panose="02020603050405020304" pitchFamily="18" charset="0"/>
              </a:rPr>
              <a:t>Bienfaits de la vitamine C</a:t>
            </a:r>
            <a:br>
              <a:rPr lang="fr-FR" dirty="0" smtClean="0">
                <a:solidFill>
                  <a:srgbClr val="FF0000"/>
                </a:solidFill>
                <a:latin typeface="Times New Roman" panose="02020603050405020304" pitchFamily="18" charset="0"/>
                <a:cs typeface="Times New Roman" panose="02020603050405020304" pitchFamily="18" charset="0"/>
              </a:rPr>
            </a:br>
            <a:endParaRPr lang="fr-FR" dirty="0">
              <a:solidFill>
                <a:srgbClr val="FF0000"/>
              </a:solidFill>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838200" y="2649072"/>
            <a:ext cx="10515600" cy="2366682"/>
          </a:xfrm>
        </p:spPr>
        <p:txBody>
          <a:bodyPr>
            <a:normAutofit/>
          </a:bodyPr>
          <a:lstStyle/>
          <a:p>
            <a:pPr marL="0" indent="0">
              <a:buNone/>
            </a:pPr>
            <a:r>
              <a:rPr lang="fr-FR" sz="2400" dirty="0" smtClean="0">
                <a:latin typeface="Times New Roman" panose="02020603050405020304" pitchFamily="18" charset="0"/>
                <a:cs typeface="Times New Roman" panose="02020603050405020304" pitchFamily="18" charset="0"/>
              </a:rPr>
              <a:t>La vitamine C joue un rôle dans la protection et le maintien des cellules contre l’effet des radicaux libres, des composés causés par les processus métaboliques qui causent un risque accru de nombreuses maladies, et elle est essentielle dans le maintien de la santé de la peau, des vaisseaux sanguins, des os, des articulations et du cartilage.</a:t>
            </a: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6083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197735"/>
            <a:ext cx="10515600" cy="4752304"/>
          </a:xfrm>
        </p:spPr>
        <p:txBody>
          <a:bodyPr>
            <a:noAutofit/>
          </a:bodyPr>
          <a:lstStyle/>
          <a:p>
            <a:pPr algn="l"/>
            <a:r>
              <a:rPr lang="fr-FR" sz="2000" dirty="0" smtClean="0">
                <a:latin typeface="Arial" panose="020B0604020202020204" pitchFamily="34" charset="0"/>
                <a:cs typeface="Arial" panose="020B0604020202020204" pitchFamily="34" charset="0"/>
              </a:rPr>
              <a:t>La vitamine C offre également les avantages suivants à l’organisme :</a:t>
            </a:r>
            <a:r>
              <a:rPr lang="fr-FR" sz="2000" dirty="0">
                <a:latin typeface="Arial" panose="020B0604020202020204" pitchFamily="34" charset="0"/>
                <a:cs typeface="Arial" panose="020B0604020202020204" pitchFamily="34" charset="0"/>
              </a:rPr>
              <a:t/>
            </a:r>
            <a:br>
              <a:rPr lang="fr-FR" sz="2000" dirty="0">
                <a:latin typeface="Arial" panose="020B0604020202020204" pitchFamily="34" charset="0"/>
                <a:cs typeface="Arial" panose="020B0604020202020204" pitchFamily="34" charset="0"/>
              </a:rPr>
            </a:br>
            <a:r>
              <a:rPr lang="fr-FR" sz="2000" dirty="0" smtClean="0">
                <a:solidFill>
                  <a:srgbClr val="00B050"/>
                </a:solidFill>
                <a:latin typeface="Arial" panose="020B0604020202020204" pitchFamily="34" charset="0"/>
                <a:cs typeface="Arial" panose="020B0604020202020204" pitchFamily="34" charset="0"/>
              </a:rPr>
              <a:t>Réduit la gravité d’un rhume</a:t>
            </a:r>
            <a:r>
              <a:rPr lang="fr-FR" sz="2000" dirty="0" smtClean="0">
                <a:latin typeface="Arial" panose="020B0604020202020204" pitchFamily="34" charset="0"/>
                <a:cs typeface="Arial" panose="020B0604020202020204" pitchFamily="34" charset="0"/>
              </a:rPr>
              <a:t> : La recherche a montré que la prise régulière de vitamine C ne joue pas un rôle dans la prévention d’un rhume, mais réduit plutôt la durée et la gravité des symptômes d’un rhume.</a:t>
            </a:r>
            <a:br>
              <a:rPr lang="fr-FR" sz="2000" dirty="0" smtClean="0">
                <a:latin typeface="Arial" panose="020B0604020202020204" pitchFamily="34" charset="0"/>
                <a:cs typeface="Arial" panose="020B0604020202020204" pitchFamily="34" charset="0"/>
              </a:rPr>
            </a:br>
            <a:r>
              <a:rPr lang="fr-FR" sz="2000" dirty="0" smtClean="0">
                <a:solidFill>
                  <a:srgbClr val="00B050"/>
                </a:solidFill>
                <a:latin typeface="Arial" panose="020B0604020202020204" pitchFamily="34" charset="0"/>
                <a:cs typeface="Arial" panose="020B0604020202020204" pitchFamily="34" charset="0"/>
              </a:rPr>
              <a:t>Risque de maladies cardiaques et de cancers</a:t>
            </a:r>
            <a:r>
              <a:rPr lang="fr-FR" sz="2000" dirty="0" smtClean="0">
                <a:latin typeface="Arial" panose="020B0604020202020204" pitchFamily="34" charset="0"/>
                <a:cs typeface="Arial" panose="020B0604020202020204" pitchFamily="34" charset="0"/>
              </a:rPr>
              <a:t> : La vitamine C est un antioxydant qui combat les radicaux libres et est responsable des maladies cardiaques et des cancers.</a:t>
            </a:r>
            <a:br>
              <a:rPr lang="fr-FR" sz="2000" dirty="0" smtClean="0">
                <a:latin typeface="Arial" panose="020B0604020202020204" pitchFamily="34" charset="0"/>
                <a:cs typeface="Arial" panose="020B0604020202020204" pitchFamily="34" charset="0"/>
              </a:rPr>
            </a:br>
            <a:r>
              <a:rPr lang="fr-FR" sz="2000" dirty="0" smtClean="0">
                <a:solidFill>
                  <a:srgbClr val="00B050"/>
                </a:solidFill>
                <a:latin typeface="Arial" panose="020B0604020202020204" pitchFamily="34" charset="0"/>
                <a:cs typeface="Arial" panose="020B0604020202020204" pitchFamily="34" charset="0"/>
              </a:rPr>
              <a:t>Carence en fer dans le corps</a:t>
            </a:r>
            <a:r>
              <a:rPr lang="fr-FR" sz="2000" dirty="0" smtClean="0">
                <a:latin typeface="Arial" panose="020B0604020202020204" pitchFamily="34" charset="0"/>
                <a:cs typeface="Arial" panose="020B0604020202020204" pitchFamily="34" charset="0"/>
              </a:rPr>
              <a:t> : la vitamine C aide à absorber et à stocker le fer dans le corps.</a:t>
            </a:r>
            <a:br>
              <a:rPr lang="fr-FR" sz="2000" dirty="0" smtClean="0">
                <a:latin typeface="Arial" panose="020B0604020202020204" pitchFamily="34" charset="0"/>
                <a:cs typeface="Arial" panose="020B0604020202020204" pitchFamily="34" charset="0"/>
              </a:rPr>
            </a:br>
            <a:r>
              <a:rPr lang="fr-FR" sz="2000" dirty="0" smtClean="0">
                <a:solidFill>
                  <a:srgbClr val="00B050"/>
                </a:solidFill>
                <a:latin typeface="Arial" panose="020B0604020202020204" pitchFamily="34" charset="0"/>
                <a:cs typeface="Arial" panose="020B0604020202020204" pitchFamily="34" charset="0"/>
              </a:rPr>
              <a:t>Problèmes oculaires</a:t>
            </a:r>
            <a:r>
              <a:rPr lang="fr-FR" sz="2000" dirty="0" smtClean="0">
                <a:latin typeface="Arial" panose="020B0604020202020204" pitchFamily="34" charset="0"/>
                <a:cs typeface="Arial" panose="020B0604020202020204" pitchFamily="34" charset="0"/>
              </a:rPr>
              <a:t> : La prise de vitamine C aide à prévenir l’atrophie maculaire liée à l’âge.</a:t>
            </a:r>
            <a:br>
              <a:rPr lang="fr-FR" sz="2000" dirty="0" smtClean="0">
                <a:latin typeface="Arial" panose="020B0604020202020204" pitchFamily="34" charset="0"/>
                <a:cs typeface="Arial" panose="020B0604020202020204" pitchFamily="34" charset="0"/>
              </a:rPr>
            </a:br>
            <a:r>
              <a:rPr lang="fr-FR" sz="2000" dirty="0" smtClean="0">
                <a:solidFill>
                  <a:srgbClr val="00B050"/>
                </a:solidFill>
                <a:latin typeface="Arial" panose="020B0604020202020204" pitchFamily="34" charset="0"/>
                <a:cs typeface="Arial" panose="020B0604020202020204" pitchFamily="34" charset="0"/>
              </a:rPr>
              <a:t>Durée de cicatrisation des plaies</a:t>
            </a:r>
            <a:r>
              <a:rPr lang="fr-FR" sz="2000" dirty="0" smtClean="0">
                <a:latin typeface="Arial" panose="020B0604020202020204" pitchFamily="34" charset="0"/>
                <a:cs typeface="Arial" panose="020B0604020202020204" pitchFamily="34" charset="0"/>
              </a:rPr>
              <a:t> : La vitamine C a aidé à fabriquer du collagène, la protéine responsable de la cicatrisation des plaies, réduisant la durée de cicatrisation.</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754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que">
  <a:themeElements>
    <a:clrScheme name="Organique">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que">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docProps/app.xml><?xml version="1.0" encoding="utf-8"?>
<Properties xmlns="http://schemas.openxmlformats.org/officeDocument/2006/extended-properties" xmlns:vt="http://schemas.openxmlformats.org/officeDocument/2006/docPropsVTypes">
  <Template>Organic</Template>
  <TotalTime>590</TotalTime>
  <Words>280</Words>
  <Application>Microsoft Office PowerPoint</Application>
  <PresentationFormat>Grand écran</PresentationFormat>
  <Paragraphs>36</Paragraphs>
  <Slides>11</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11</vt:i4>
      </vt:variant>
    </vt:vector>
  </HeadingPairs>
  <TitlesOfParts>
    <vt:vector size="17" baseType="lpstr">
      <vt:lpstr>Arial Unicode MS</vt:lpstr>
      <vt:lpstr>Andalus</vt:lpstr>
      <vt:lpstr>Arial</vt:lpstr>
      <vt:lpstr>Garamond</vt:lpstr>
      <vt:lpstr>Times New Roman</vt:lpstr>
      <vt:lpstr>Organique</vt:lpstr>
      <vt:lpstr>Ministère de l’enseignement supérieur et de la recherche scientifique        Université Mohamedkhider-biskra Institut : Sciences de la Matière      Spécialité :Chimie Pharmaceutique </vt:lpstr>
      <vt:lpstr>Où trouve-t-on la vitamine C ?  La vitamine C se trouve dans une variété de légumes et de fruits  Sources de vitamine C provenant des légumes  La vitamine C peut être obtenue à partir des sources suivantes : 1)Poivre rouge et vert 2(Chou frisé 3) Tomates 4) Pommes de terre 5)Brocoli   </vt:lpstr>
      <vt:lpstr>Présentation PowerPoint</vt:lpstr>
      <vt:lpstr>       Sources de vitamine C dans les fruits   Les fruits sont riches en vitamine C, voici quelques exemples: 1)Ananas 2)Agrumes 3)Manga 4)Kiwi 5)Melon 6) Pastèque          </vt:lpstr>
      <vt:lpstr>Présentation PowerPoint</vt:lpstr>
      <vt:lpstr>Autres sources de vitamine C La vitamine C peut également être obtenue à partir de nombreux autres aliments, tels que le persil, le thym et les suppléments vendus dans les pharmacies, les céréales et les aliments enrichis en vitamine C. </vt:lpstr>
      <vt:lpstr>La quantité de vitamine C dont une personne a besoin</vt:lpstr>
      <vt:lpstr>Bienfaits de la vitamine C </vt:lpstr>
      <vt:lpstr>La vitamine C offre également les avantages suivants à l’organisme : Réduit la gravité d’un rhume : La recherche a montré que la prise régulière de vitamine C ne joue pas un rôle dans la prévention d’un rhume, mais réduit plutôt la durée et la gravité des symptômes d’un rhume. Risque de maladies cardiaques et de cancers : La vitamine C est un antioxydant qui combat les radicaux libres et est responsable des maladies cardiaques et des cancers. Carence en fer dans le corps : la vitamine C aide à absorber et à stocker le fer dans le corps. Problèmes oculaires : La prise de vitamine C aide à prévenir l’atrophie maculaire liée à l’âge. Durée de cicatrisation des plaies : La vitamine C a aidé à fabriquer du collagène, la protéine responsable de la cicatrisation des plaies, réduisant la durée de cicatrisation.</vt:lpstr>
      <vt:lpstr>Symptômes d’une carence sévère en vitamine C </vt:lpstr>
      <vt:lpstr>Symptômes d'une prise excessive de vitamine C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GT</dc:creator>
  <cp:lastModifiedBy>GT</cp:lastModifiedBy>
  <cp:revision>40</cp:revision>
  <dcterms:created xsi:type="dcterms:W3CDTF">2024-02-29T18:24:42Z</dcterms:created>
  <dcterms:modified xsi:type="dcterms:W3CDTF">2024-03-02T09:41:32Z</dcterms:modified>
</cp:coreProperties>
</file>