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249" autoAdjust="0"/>
  </p:normalViewPr>
  <p:slideViewPr>
    <p:cSldViewPr snapToGrid="0" snapToObjects="1">
      <p:cViewPr varScale="1">
        <p:scale>
          <a:sx n="57" d="100"/>
          <a:sy n="57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2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C889F-EB4F-4C18-B9FB-D3F6A67A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82" y="50361"/>
            <a:ext cx="10436035" cy="8095011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2E0C7AED-F590-4161-8564-5D387C25F845}"/>
              </a:ext>
            </a:extLst>
          </p:cNvPr>
          <p:cNvSpPr/>
          <p:nvPr/>
        </p:nvSpPr>
        <p:spPr>
          <a:xfrm>
            <a:off x="821711" y="6911395"/>
            <a:ext cx="2869755" cy="1064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400" b="1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By : </a:t>
            </a:r>
            <a:r>
              <a:rPr lang="en-US" sz="2400" b="1" kern="0" spc="-131" dirty="0" err="1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Zerguine</a:t>
            </a:r>
            <a:r>
              <a:rPr lang="en-US" sz="2400" b="1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400" b="1" kern="0" spc="-131" dirty="0" err="1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Hafssa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91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592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Frequently Asked Questions about Hyaluronic Acid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Can I use hyaluronic acid every day?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556641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Yes, hyaluronic acid can be safely used daily as part of a skincare routine or as a dietary supplement.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Does hyaluronic acid help with wrinkles?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556641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Yes, hyaluronic acid can help reduce the appearance of fine lines and wrinkles by improving skin hydration and plumpness.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Can hyaluronic acid be taken long-term?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55664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Yes, hyaluronic acid can be taken long-term without any major safety concerns, as it is a naturally occurring substance in the body.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A99B37A7-244C-4A73-88B6-23B8C4420514}"/>
              </a:ext>
            </a:extLst>
          </p:cNvPr>
          <p:cNvSpPr/>
          <p:nvPr/>
        </p:nvSpPr>
        <p:spPr>
          <a:xfrm>
            <a:off x="2170463" y="2981563"/>
            <a:ext cx="10289474" cy="22664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6600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THANK YOU</a:t>
            </a:r>
          </a:p>
          <a:p>
            <a:pPr marL="0" indent="0" algn="ctr">
              <a:buNone/>
            </a:pPr>
            <a:r>
              <a:rPr lang="en-US" sz="6600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</a:rPr>
              <a:t>FOR YOUR ATTE</a:t>
            </a:r>
            <a:r>
              <a:rPr lang="fr-FR" sz="6600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</a:rPr>
              <a:t>N</a:t>
            </a:r>
            <a:r>
              <a:rPr lang="en-US" sz="6600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</a:rPr>
              <a:t>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530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76532"/>
            <a:ext cx="8649468" cy="2249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kern="0" spc="-18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Hyaluronic Acid: The Powerhouse Molecule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02621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Hyaluronic acid is a naturally occurring polysaccharide found throughout the body, particularly in the skin, joints, and connective tissues. It is known for its remarkable ability to hold water, making it a powerful humectant and an essential component in maintaining skin hydration and joint lubrication.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05313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150557-D827-425A-9387-98568AC8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55" y="-11507"/>
            <a:ext cx="6785655" cy="829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2"/>
          <p:cNvSpPr/>
          <p:nvPr/>
        </p:nvSpPr>
        <p:spPr>
          <a:xfrm>
            <a:off x="7161957" y="548791"/>
            <a:ext cx="660570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Benefits of Hyaluronic Acid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6788208" y="1963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973946" y="2004833"/>
            <a:ext cx="1283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7510322" y="203948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Skin Hydration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7510322" y="2519898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is a powerful humectant, drawing moisture into the skin and keeping it plump and youthful.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25549" y="41365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88784" y="4178174"/>
            <a:ext cx="1733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47663" y="42128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Joint Health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47663" y="469323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 lubricates and cushions the joints, reducing friction and helping to maintain mobility and flexibility.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779971" y="58357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939515" y="5877408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7502085" y="59120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Wound Healing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7502085" y="6392471"/>
            <a:ext cx="6785655" cy="1228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promotes the formation of new tissues and cells, accelerating the healing process.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94466"/>
            <a:ext cx="68216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How Hyaluronic Acid Works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Water Retention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1362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has an exceptional ability to hold water, up to 1,000 times its own weight.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Cell Signaling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21362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 plays a crucial role in cell signaling, influencing cell proliferation, migration, and differentiation.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Antioxidant Properties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21362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has potent antioxidant properties, helping to protect against free radical damage.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61398"/>
            <a:ext cx="65440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Sources of Hyaluronic Acid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2990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Human Body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is naturally produced by the body, primarily in the skin, joints, and connective tissues.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27276" y="2918817"/>
            <a:ext cx="28864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Microbial Fermentation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3399234"/>
            <a:ext cx="4312324" cy="164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Commercially available hyaluronic acid is often produced through microbial fermentation of Streptococcus bacteria.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4917400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2990" y="5147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Plant-based Sources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90" y="5627608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plants, such as rooster comb and certain types of bacteria, can also produce hyaluronic acid.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0231"/>
            <a:ext cx="6746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Hyaluronic Acid in Skincare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988945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Hydration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469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acid's humectant properties help to deeply hydrate the skin, plumping and smoothing the appearance.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988945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Anti-Aging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246959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supporting collagen production and reducing the appearance of fine lines and wrinkles, hyaluronic acid can help maintain a youthful complexion.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988945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Skin Barrier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2469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helps to strengthen the skin's natural barrier, protecting it from environmental stressors.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74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41840" y="3194804"/>
            <a:ext cx="6862763" cy="654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53"/>
              </a:lnSpc>
              <a:buNone/>
            </a:pPr>
            <a:r>
              <a:rPr lang="en-US" sz="4122" kern="0" spc="-124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Hyaluronic Acid Supplements</a:t>
            </a:r>
            <a:endParaRPr lang="en-US" sz="412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40" y="4163258"/>
            <a:ext cx="3315533" cy="8376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51152" y="5314950"/>
            <a:ext cx="2617470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Oral Supplements</a:t>
            </a:r>
            <a:endParaRPr lang="en-US" sz="2061" dirty="0"/>
          </a:p>
        </p:txBody>
      </p:sp>
      <p:sp>
        <p:nvSpPr>
          <p:cNvPr id="8" name="Text 4"/>
          <p:cNvSpPr/>
          <p:nvPr/>
        </p:nvSpPr>
        <p:spPr>
          <a:xfrm>
            <a:off x="2551152" y="5767626"/>
            <a:ext cx="2896910" cy="1675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can be taken as a dietary supplement, providing systemic benefits for the skin, joints, and overall health.</a:t>
            </a:r>
            <a:endParaRPr lang="en-US" sz="1649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374" y="4163258"/>
            <a:ext cx="3315533" cy="8376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66686" y="5314950"/>
            <a:ext cx="2617470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Topical Serums</a:t>
            </a:r>
            <a:endParaRPr lang="en-US" sz="2061" dirty="0"/>
          </a:p>
        </p:txBody>
      </p:sp>
      <p:sp>
        <p:nvSpPr>
          <p:cNvPr id="11" name="Text 6"/>
          <p:cNvSpPr/>
          <p:nvPr/>
        </p:nvSpPr>
        <p:spPr>
          <a:xfrm>
            <a:off x="5866686" y="5767626"/>
            <a:ext cx="2896910" cy="1675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serums and creams can be applied directly to the skin, providing targeted hydration and anti-aging benefits.</a:t>
            </a:r>
            <a:endParaRPr lang="en-US" sz="1649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907" y="4163258"/>
            <a:ext cx="3315533" cy="8376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82219" y="5314950"/>
            <a:ext cx="2617470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Injectable Fillers</a:t>
            </a:r>
            <a:endParaRPr lang="en-US" sz="2061" dirty="0"/>
          </a:p>
        </p:txBody>
      </p:sp>
      <p:sp>
        <p:nvSpPr>
          <p:cNvPr id="14" name="Text 8"/>
          <p:cNvSpPr/>
          <p:nvPr/>
        </p:nvSpPr>
        <p:spPr>
          <a:xfrm>
            <a:off x="9182219" y="5767626"/>
            <a:ext cx="2896910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Medical-grade hyaluronic acid is used in injectable fillers to temporarily plump and smooth wrinkles and fine lines.</a:t>
            </a:r>
            <a:endParaRPr lang="en-US" sz="1649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19778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15066" y="385058"/>
            <a:ext cx="77009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Hyaluronic Acid for Joint Health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1478968"/>
            <a:ext cx="44410" cy="5351026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5267912" y="1489498"/>
            <a:ext cx="295846" cy="45719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12800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59821" y="1321702"/>
            <a:ext cx="1283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5673581" y="12947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Lubrication</a:t>
            </a:r>
            <a:endParaRPr lang="en-US" sz="2187" b="1" dirty="0"/>
          </a:p>
        </p:txBody>
      </p:sp>
      <p:sp>
        <p:nvSpPr>
          <p:cNvPr id="13" name="Shape 10"/>
          <p:cNvSpPr/>
          <p:nvPr/>
        </p:nvSpPr>
        <p:spPr>
          <a:xfrm>
            <a:off x="4574084" y="28499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37318" y="2891572"/>
            <a:ext cx="1733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5673581" y="28984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Cartilage Protection</a:t>
            </a:r>
            <a:endParaRPr lang="en-US" sz="2187" b="1" dirty="0"/>
          </a:p>
        </p:txBody>
      </p:sp>
      <p:sp>
        <p:nvSpPr>
          <p:cNvPr id="16" name="Text 13"/>
          <p:cNvSpPr/>
          <p:nvPr/>
        </p:nvSpPr>
        <p:spPr>
          <a:xfrm>
            <a:off x="5673581" y="3260363"/>
            <a:ext cx="5534546" cy="896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 helps to maintain the integrity of cartilage, preventing damage and supporting joint function.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4574084" y="423349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33627" y="4275165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5673581" y="426514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Pain Reduction</a:t>
            </a:r>
            <a:endParaRPr lang="en-US" sz="2187" b="1" dirty="0"/>
          </a:p>
        </p:txBody>
      </p:sp>
      <p:pic>
        <p:nvPicPr>
          <p:cNvPr id="23" name="Image 0" descr="preencoded.png">
            <a:extLst>
              <a:ext uri="{FF2B5EF4-FFF2-40B4-BE49-F238E27FC236}">
                <a16:creationId xmlns:a16="http://schemas.microsoft.com/office/drawing/2014/main" id="{8D301915-6D98-4521-9508-2C462CE72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567" y="0"/>
            <a:ext cx="3308900" cy="8229600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5673581" y="4627027"/>
            <a:ext cx="5534546" cy="868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injections can help alleviate joint pain and improve mobility in conditions like osteoarthritis.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673580" y="1656628"/>
            <a:ext cx="5686943" cy="1210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is a key component of the synovial fluid that lubricates and cushions the joints, reducing friction and wear.</a:t>
            </a:r>
            <a:endParaRPr lang="en-US" sz="1750" dirty="0"/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77C5DEDF-3CAF-4E64-88A8-53F7574D3E4B}"/>
              </a:ext>
            </a:extLst>
          </p:cNvPr>
          <p:cNvSpPr/>
          <p:nvPr/>
        </p:nvSpPr>
        <p:spPr>
          <a:xfrm>
            <a:off x="4607953" y="55204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9A3B6B5E-87CE-40B9-A042-A36B8B6FDB26}"/>
              </a:ext>
            </a:extLst>
          </p:cNvPr>
          <p:cNvSpPr/>
          <p:nvPr/>
        </p:nvSpPr>
        <p:spPr>
          <a:xfrm>
            <a:off x="4767496" y="5562097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endParaRPr lang="en-US" sz="2624" dirty="0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6B3403E3-241C-437D-907D-0742F7C1B4AE}"/>
              </a:ext>
            </a:extLst>
          </p:cNvPr>
          <p:cNvSpPr/>
          <p:nvPr/>
        </p:nvSpPr>
        <p:spPr>
          <a:xfrm>
            <a:off x="4591020" y="67226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082A50E3-EBE2-43B7-83B7-F8F442AE6652}"/>
              </a:ext>
            </a:extLst>
          </p:cNvPr>
          <p:cNvSpPr/>
          <p:nvPr/>
        </p:nvSpPr>
        <p:spPr>
          <a:xfrm>
            <a:off x="4750563" y="6764361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5</a:t>
            </a:r>
            <a:endParaRPr lang="en-US" sz="2624" dirty="0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9F1326BC-AFF4-4574-A141-E9702EBC4154}"/>
              </a:ext>
            </a:extLst>
          </p:cNvPr>
          <p:cNvSpPr/>
          <p:nvPr/>
        </p:nvSpPr>
        <p:spPr>
          <a:xfrm>
            <a:off x="5673581" y="55002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Shock Absorption</a:t>
            </a:r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A9A08708-D078-4972-9CBD-1CA4DA5AFAEA}"/>
              </a:ext>
            </a:extLst>
          </p:cNvPr>
          <p:cNvSpPr/>
          <p:nvPr/>
        </p:nvSpPr>
        <p:spPr>
          <a:xfrm>
            <a:off x="5663364" y="67597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Osteoarthritis Relief</a:t>
            </a:r>
          </a:p>
        </p:txBody>
      </p:sp>
      <p:sp>
        <p:nvSpPr>
          <p:cNvPr id="30" name="Text 18">
            <a:extLst>
              <a:ext uri="{FF2B5EF4-FFF2-40B4-BE49-F238E27FC236}">
                <a16:creationId xmlns:a16="http://schemas.microsoft.com/office/drawing/2014/main" id="{FECB550E-4503-42C0-980D-AD2BD7FF760A}"/>
              </a:ext>
            </a:extLst>
          </p:cNvPr>
          <p:cNvSpPr/>
          <p:nvPr/>
        </p:nvSpPr>
        <p:spPr>
          <a:xfrm>
            <a:off x="5691975" y="5863856"/>
            <a:ext cx="5534546" cy="868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 helps cushion the joints, absorbing impact and protecting the underlying bone and cartilage.</a:t>
            </a:r>
            <a:endParaRPr lang="en-US" sz="1750" dirty="0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5A64C986-C588-4701-A358-411DB1A1E494}"/>
              </a:ext>
            </a:extLst>
          </p:cNvPr>
          <p:cNvSpPr/>
          <p:nvPr/>
        </p:nvSpPr>
        <p:spPr>
          <a:xfrm>
            <a:off x="5691975" y="7100482"/>
            <a:ext cx="5534546" cy="868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Hyaluronic acid injections can help alleviate the pain and stiffness associated with osteoarthritis.</a:t>
            </a:r>
            <a:endParaRPr lang="en-US" sz="1750" dirty="0"/>
          </a:p>
        </p:txBody>
      </p:sp>
      <p:sp>
        <p:nvSpPr>
          <p:cNvPr id="32" name="Shape 4">
            <a:extLst>
              <a:ext uri="{FF2B5EF4-FFF2-40B4-BE49-F238E27FC236}">
                <a16:creationId xmlns:a16="http://schemas.microsoft.com/office/drawing/2014/main" id="{D6D621FA-5F4B-4924-86B7-76486B3F9E3D}"/>
              </a:ext>
            </a:extLst>
          </p:cNvPr>
          <p:cNvSpPr/>
          <p:nvPr/>
        </p:nvSpPr>
        <p:spPr>
          <a:xfrm>
            <a:off x="5267912" y="3122671"/>
            <a:ext cx="295846" cy="45719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33" name="Shape 4">
            <a:extLst>
              <a:ext uri="{FF2B5EF4-FFF2-40B4-BE49-F238E27FC236}">
                <a16:creationId xmlns:a16="http://schemas.microsoft.com/office/drawing/2014/main" id="{FDB03C1C-C6DC-484A-ACD0-860A9D35F0C1}"/>
              </a:ext>
            </a:extLst>
          </p:cNvPr>
          <p:cNvSpPr/>
          <p:nvPr/>
        </p:nvSpPr>
        <p:spPr>
          <a:xfrm>
            <a:off x="5267912" y="4460545"/>
            <a:ext cx="295846" cy="45719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E317C292-2BBD-4F17-9BA9-22231F69113C}"/>
              </a:ext>
            </a:extLst>
          </p:cNvPr>
          <p:cNvSpPr/>
          <p:nvPr/>
        </p:nvSpPr>
        <p:spPr>
          <a:xfrm>
            <a:off x="5267912" y="5744874"/>
            <a:ext cx="295846" cy="45719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35" name="Shape 4">
            <a:extLst>
              <a:ext uri="{FF2B5EF4-FFF2-40B4-BE49-F238E27FC236}">
                <a16:creationId xmlns:a16="http://schemas.microsoft.com/office/drawing/2014/main" id="{FF5D0987-ED19-4933-9C77-1D1F24CFCA65}"/>
              </a:ext>
            </a:extLst>
          </p:cNvPr>
          <p:cNvSpPr/>
          <p:nvPr/>
        </p:nvSpPr>
        <p:spPr>
          <a:xfrm>
            <a:off x="5267912" y="6942437"/>
            <a:ext cx="295846" cy="45719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1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71305"/>
            <a:ext cx="96782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Potential Side Effects of Hyaluronic Acid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10019"/>
            <a:ext cx="10554414" cy="3348157"/>
          </a:xfrm>
          <a:prstGeom prst="roundRect">
            <a:avLst>
              <a:gd name="adj" fmla="val 298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3017639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315849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Topical Application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3158490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Generally well-tolerated, with rare instances of skin irritation or allergic reaction.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45613" y="4010144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4150995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Oral Supplements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4150995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Typically safe, but high doses may cause mild gastrointestinal discomfort.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45613" y="5002649"/>
            <a:ext cx="10539174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67783" y="514350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Injectable Fillers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143500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Injection-site reactions, such as swelling, bruising, or infection, are possible but uncommon.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653</Words>
  <Application>Microsoft Office PowerPoint</Application>
  <PresentationFormat>Custom</PresentationFormat>
  <Paragraphs>82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Bitter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- Дарда -</cp:lastModifiedBy>
  <cp:revision>12</cp:revision>
  <dcterms:created xsi:type="dcterms:W3CDTF">2024-04-24T19:09:46Z</dcterms:created>
  <dcterms:modified xsi:type="dcterms:W3CDTF">2024-04-24T22:07:42Z</dcterms:modified>
</cp:coreProperties>
</file>