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1" r:id="rId5"/>
    <p:sldId id="259" r:id="rId6"/>
    <p:sldId id="260" r:id="rId7"/>
    <p:sldId id="262" r:id="rId8"/>
    <p:sldId id="263" r:id="rId9"/>
    <p:sldId id="264" r:id="rId10"/>
    <p:sldId id="265" r:id="rId11"/>
    <p:sldId id="266" r:id="rId12"/>
    <p:sldId id="267" r:id="rId13"/>
    <p:sldId id="268" r:id="rId1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Triangle isocè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540544" y="776288"/>
            <a:ext cx="8062912" cy="1470025"/>
          </a:xfrm>
        </p:spPr>
        <p:txBody>
          <a:bodyPr anchor="b">
            <a:normAutofit/>
          </a:bodyPr>
          <a:lstStyle>
            <a:lvl1pPr algn="r">
              <a:defRPr sz="4400"/>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a:xfrm>
            <a:off x="1371600" y="6012656"/>
            <a:ext cx="5791200" cy="365125"/>
          </a:xfrm>
        </p:spPr>
        <p:txBody>
          <a:bodyPr tIns="0" bIns="0" anchor="t"/>
          <a:lstStyle>
            <a:lvl1pPr algn="r">
              <a:defRPr sz="1000"/>
            </a:lvl1pPr>
          </a:lstStyle>
          <a:p>
            <a:fld id="{AA309A6D-C09C-4548-B29A-6CF363A7E532}" type="datetimeFigureOut">
              <a:rPr lang="fr-FR" smtClean="0"/>
              <a:pPr/>
              <a:t>24/10/2023</a:t>
            </a:fld>
            <a:endParaRPr lang="fr-BE"/>
          </a:p>
        </p:txBody>
      </p:sp>
      <p:sp>
        <p:nvSpPr>
          <p:cNvPr id="17" name="Espace réservé du pied de page 16"/>
          <p:cNvSpPr>
            <a:spLocks noGrp="1"/>
          </p:cNvSpPr>
          <p:nvPr>
            <p:ph type="ftr" sz="quarter" idx="11"/>
          </p:nvPr>
        </p:nvSpPr>
        <p:spPr>
          <a:xfrm>
            <a:off x="1371600" y="5650704"/>
            <a:ext cx="5791200" cy="365125"/>
          </a:xfrm>
        </p:spPr>
        <p:txBody>
          <a:bodyPr tIns="0" bIns="0" anchor="b"/>
          <a:lstStyle>
            <a:lvl1pPr algn="r">
              <a:defRPr sz="1100"/>
            </a:lvl1pPr>
          </a:lstStyle>
          <a:p>
            <a:endParaRPr lang="fr-BE"/>
          </a:p>
        </p:txBody>
      </p:sp>
      <p:sp>
        <p:nvSpPr>
          <p:cNvPr id="29" name="Espace réservé du numéro de diapositive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24/10/2023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781800" y="381000"/>
            <a:ext cx="1905000" cy="5486400"/>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381000"/>
            <a:ext cx="6248400" cy="5486400"/>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24/10/2023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67494"/>
            <a:ext cx="8229600" cy="1399032"/>
          </a:xfrm>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a:xfrm>
            <a:off x="457200" y="1882808"/>
            <a:ext cx="8229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a:xfrm>
            <a:off x="4791456" y="6480048"/>
            <a:ext cx="2133600" cy="301752"/>
          </a:xfrm>
        </p:spPr>
        <p:txBody>
          <a:bodyPr/>
          <a:lstStyle/>
          <a:p>
            <a:fld id="{AA309A6D-C09C-4548-B29A-6CF363A7E532}" type="datetimeFigureOut">
              <a:rPr lang="fr-FR" smtClean="0"/>
              <a:pPr/>
              <a:t>24/10/2023</a:t>
            </a:fld>
            <a:endParaRPr lang="fr-BE"/>
          </a:p>
        </p:txBody>
      </p:sp>
      <p:sp>
        <p:nvSpPr>
          <p:cNvPr id="5" name="Espace réservé du pied de page 4"/>
          <p:cNvSpPr>
            <a:spLocks noGrp="1"/>
          </p:cNvSpPr>
          <p:nvPr>
            <p:ph type="ftr" sz="quarter" idx="11"/>
          </p:nvPr>
        </p:nvSpPr>
        <p:spPr>
          <a:xfrm>
            <a:off x="457200" y="6480969"/>
            <a:ext cx="4260056" cy="300831"/>
          </a:xfrm>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2">
        <a:schemeClr val="bg1"/>
      </p:bgRef>
    </p:bg>
    <p:spTree>
      <p:nvGrpSpPr>
        <p:cNvPr id="1" name=""/>
        <p:cNvGrpSpPr/>
        <p:nvPr/>
      </p:nvGrpSpPr>
      <p:grpSpPr>
        <a:xfrm>
          <a:off x="0" y="0"/>
          <a:ext cx="0" cy="0"/>
          <a:chOff x="0" y="0"/>
          <a:chExt cx="0" cy="0"/>
        </a:xfrm>
      </p:grpSpPr>
      <p:sp>
        <p:nvSpPr>
          <p:cNvPr id="9" name="Triangle rect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Triangle isocè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Espace réservé de la date 3"/>
          <p:cNvSpPr>
            <a:spLocks noGrp="1"/>
          </p:cNvSpPr>
          <p:nvPr>
            <p:ph type="dt" sz="half" idx="10"/>
          </p:nvPr>
        </p:nvSpPr>
        <p:spPr>
          <a:xfrm>
            <a:off x="6955632" y="6477000"/>
            <a:ext cx="2133600" cy="304800"/>
          </a:xfrm>
        </p:spPr>
        <p:txBody>
          <a:bodyPr/>
          <a:lstStyle/>
          <a:p>
            <a:fld id="{AA309A6D-C09C-4548-B29A-6CF363A7E532}" type="datetimeFigureOut">
              <a:rPr lang="fr-FR" smtClean="0"/>
              <a:pPr/>
              <a:t>24/10/2023</a:t>
            </a:fld>
            <a:endParaRPr lang="fr-BE"/>
          </a:p>
        </p:txBody>
      </p:sp>
      <p:sp>
        <p:nvSpPr>
          <p:cNvPr id="5" name="Espace réservé du pied de page 4"/>
          <p:cNvSpPr>
            <a:spLocks noGrp="1"/>
          </p:cNvSpPr>
          <p:nvPr>
            <p:ph type="ftr" sz="quarter" idx="11"/>
          </p:nvPr>
        </p:nvSpPr>
        <p:spPr>
          <a:xfrm>
            <a:off x="2619376" y="6480969"/>
            <a:ext cx="4260056" cy="300831"/>
          </a:xfrm>
        </p:spPr>
        <p:txBody>
          <a:bodyPr/>
          <a:lstStyle/>
          <a:p>
            <a:endParaRPr lang="fr-BE"/>
          </a:p>
        </p:txBody>
      </p:sp>
      <p:sp>
        <p:nvSpPr>
          <p:cNvPr id="6" name="Espace réservé du numéro de diapositive 5"/>
          <p:cNvSpPr>
            <a:spLocks noGrp="1"/>
          </p:cNvSpPr>
          <p:nvPr>
            <p:ph type="sldNum" sz="quarter" idx="12"/>
          </p:nvPr>
        </p:nvSpPr>
        <p:spPr>
          <a:xfrm>
            <a:off x="8451056" y="809624"/>
            <a:ext cx="502920" cy="300831"/>
          </a:xfrm>
        </p:spPr>
        <p:txBody>
          <a:bodyPr/>
          <a:lstStyle/>
          <a:p>
            <a:fld id="{CF4668DC-857F-487D-BFFA-8C0CA5037977}" type="slidenum">
              <a:rPr lang="fr-BE" smtClean="0"/>
              <a:pPr/>
              <a:t>‹N°›</a:t>
            </a:fld>
            <a:endParaRPr lang="fr-BE"/>
          </a:p>
        </p:txBody>
      </p:sp>
      <p:cxnSp>
        <p:nvCxnSpPr>
          <p:cNvPr id="11" name="Connecteur droit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Connecteur droit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r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marL="0" algn="l">
              <a:defRPr/>
            </a:lvl1p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4791456" y="6480969"/>
            <a:ext cx="2133600" cy="301752"/>
          </a:xfrm>
        </p:spPr>
        <p:txBody>
          <a:bodyPr/>
          <a:lstStyle/>
          <a:p>
            <a:fld id="{AA309A6D-C09C-4548-B29A-6CF363A7E532}" type="datetimeFigureOut">
              <a:rPr lang="fr-FR" smtClean="0"/>
              <a:pPr/>
              <a:t>24/10/2023</a:t>
            </a:fld>
            <a:endParaRPr lang="fr-BE"/>
          </a:p>
        </p:txBody>
      </p:sp>
      <p:sp>
        <p:nvSpPr>
          <p:cNvPr id="6" name="Espace réservé du pied de page 5"/>
          <p:cNvSpPr>
            <a:spLocks noGrp="1"/>
          </p:cNvSpPr>
          <p:nvPr>
            <p:ph type="ftr" sz="quarter" idx="11"/>
          </p:nvPr>
        </p:nvSpPr>
        <p:spPr>
          <a:xfrm>
            <a:off x="457200" y="6480969"/>
            <a:ext cx="4260056" cy="301752"/>
          </a:xfrm>
        </p:spPr>
        <p:txBody>
          <a:bodyPr/>
          <a:lstStyle/>
          <a:p>
            <a:endParaRPr lang="fr-BE"/>
          </a:p>
        </p:txBody>
      </p:sp>
      <p:sp>
        <p:nvSpPr>
          <p:cNvPr id="7" name="Espace réservé du numéro de diapositive 6"/>
          <p:cNvSpPr>
            <a:spLocks noGrp="1"/>
          </p:cNvSpPr>
          <p:nvPr>
            <p:ph type="sldNum" sz="quarter" idx="12"/>
          </p:nvPr>
        </p:nvSpPr>
        <p:spPr>
          <a:xfrm>
            <a:off x="7589520" y="6480969"/>
            <a:ext cx="502920" cy="301752"/>
          </a:xfrm>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a:xfrm>
            <a:off x="4791456" y="6480969"/>
            <a:ext cx="2130552" cy="301752"/>
          </a:xfrm>
        </p:spPr>
        <p:txBody>
          <a:bodyPr/>
          <a:lstStyle/>
          <a:p>
            <a:fld id="{AA309A6D-C09C-4548-B29A-6CF363A7E532}" type="datetimeFigureOut">
              <a:rPr lang="fr-FR" smtClean="0"/>
              <a:pPr/>
              <a:t>24/10/2023</a:t>
            </a:fld>
            <a:endParaRPr lang="fr-BE"/>
          </a:p>
        </p:txBody>
      </p:sp>
      <p:sp>
        <p:nvSpPr>
          <p:cNvPr id="8" name="Espace réservé du pied de page 7"/>
          <p:cNvSpPr>
            <a:spLocks noGrp="1"/>
          </p:cNvSpPr>
          <p:nvPr>
            <p:ph type="ftr" sz="quarter" idx="11"/>
          </p:nvPr>
        </p:nvSpPr>
        <p:spPr>
          <a:xfrm>
            <a:off x="457200" y="6480969"/>
            <a:ext cx="4261104" cy="301752"/>
          </a:xfrm>
        </p:spPr>
        <p:txBody>
          <a:bodyPr/>
          <a:lstStyle/>
          <a:p>
            <a:endParaRPr lang="fr-BE"/>
          </a:p>
        </p:txBody>
      </p:sp>
      <p:sp>
        <p:nvSpPr>
          <p:cNvPr id="9" name="Espace réservé du numéro de diapositive 8"/>
          <p:cNvSpPr>
            <a:spLocks noGrp="1"/>
          </p:cNvSpPr>
          <p:nvPr>
            <p:ph type="sldNum" sz="quarter" idx="12"/>
          </p:nvPr>
        </p:nvSpPr>
        <p:spPr>
          <a:xfrm>
            <a:off x="7589520" y="6483096"/>
            <a:ext cx="502920" cy="301752"/>
          </a:xfrm>
        </p:spPr>
        <p:txBody>
          <a:bodyPr/>
          <a:lstStyle>
            <a:lvl1pPr algn="ctr">
              <a:defRPr/>
            </a:lvl1p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b="0"/>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AA309A6D-C09C-4548-B29A-6CF363A7E532}" type="datetimeFigureOut">
              <a:rPr lang="fr-FR" smtClean="0"/>
              <a:pPr/>
              <a:t>24/10/2023</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a:xfrm>
            <a:off x="4791456" y="6480969"/>
            <a:ext cx="2133600" cy="301752"/>
          </a:xfrm>
        </p:spPr>
        <p:txBody>
          <a:bodyPr/>
          <a:lstStyle/>
          <a:p>
            <a:fld id="{AA309A6D-C09C-4548-B29A-6CF363A7E532}" type="datetimeFigureOut">
              <a:rPr lang="fr-FR" smtClean="0"/>
              <a:pPr/>
              <a:t>24/10/2023</a:t>
            </a:fld>
            <a:endParaRPr lang="fr-BE"/>
          </a:p>
        </p:txBody>
      </p:sp>
      <p:sp>
        <p:nvSpPr>
          <p:cNvPr id="3" name="Espace réservé du pied de page 2"/>
          <p:cNvSpPr>
            <a:spLocks noGrp="1"/>
          </p:cNvSpPr>
          <p:nvPr>
            <p:ph type="ftr" sz="quarter" idx="11"/>
          </p:nvPr>
        </p:nvSpPr>
        <p:spPr>
          <a:xfrm>
            <a:off x="457200" y="6481890"/>
            <a:ext cx="4260056" cy="300831"/>
          </a:xfrm>
        </p:spPr>
        <p:txBody>
          <a:bodyPr/>
          <a:lstStyle/>
          <a:p>
            <a:endParaRPr lang="fr-BE"/>
          </a:p>
        </p:txBody>
      </p:sp>
      <p:sp>
        <p:nvSpPr>
          <p:cNvPr id="4" name="Espace réservé du numéro de diapositive 3"/>
          <p:cNvSpPr>
            <a:spLocks noGrp="1"/>
          </p:cNvSpPr>
          <p:nvPr>
            <p:ph type="sldNum" sz="quarter" idx="12"/>
          </p:nvPr>
        </p:nvSpPr>
        <p:spPr>
          <a:xfrm>
            <a:off x="7589520" y="6480969"/>
            <a:ext cx="502920" cy="301752"/>
          </a:xfrm>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278976" y="6556248"/>
            <a:ext cx="2133600" cy="301752"/>
          </a:xfrm>
        </p:spPr>
        <p:txBody>
          <a:bodyPr/>
          <a:lstStyle>
            <a:lvl1pPr>
              <a:defRPr sz="900"/>
            </a:lvl1pPr>
          </a:lstStyle>
          <a:p>
            <a:fld id="{AA309A6D-C09C-4548-B29A-6CF363A7E532}" type="datetimeFigureOut">
              <a:rPr lang="fr-FR" smtClean="0"/>
              <a:pPr/>
              <a:t>24/10/2023</a:t>
            </a:fld>
            <a:endParaRPr lang="fr-BE"/>
          </a:p>
        </p:txBody>
      </p:sp>
      <p:sp>
        <p:nvSpPr>
          <p:cNvPr id="6" name="Espace réservé du pied de page 5"/>
          <p:cNvSpPr>
            <a:spLocks noGrp="1"/>
          </p:cNvSpPr>
          <p:nvPr>
            <p:ph type="ftr" sz="quarter" idx="11"/>
          </p:nvPr>
        </p:nvSpPr>
        <p:spPr>
          <a:xfrm>
            <a:off x="1135856" y="6556248"/>
            <a:ext cx="5143120" cy="301752"/>
          </a:xfrm>
        </p:spPr>
        <p:txBody>
          <a:bodyPr/>
          <a:lstStyle>
            <a:lvl1pPr>
              <a:defRPr sz="900"/>
            </a:lvl1pPr>
          </a:lstStyle>
          <a:p>
            <a:endParaRPr lang="fr-BE"/>
          </a:p>
        </p:txBody>
      </p:sp>
      <p:sp>
        <p:nvSpPr>
          <p:cNvPr id="7" name="Espace réservé du numéro de diapositive 6"/>
          <p:cNvSpPr>
            <a:spLocks noGrp="1"/>
          </p:cNvSpPr>
          <p:nvPr>
            <p:ph type="sldNum" sz="quarter" idx="12"/>
          </p:nvPr>
        </p:nvSpPr>
        <p:spPr>
          <a:xfrm>
            <a:off x="8410576" y="6556248"/>
            <a:ext cx="502920" cy="301752"/>
          </a:xfrm>
        </p:spPr>
        <p:txBody>
          <a:bodyPr/>
          <a:lstStyle>
            <a:lvl1pPr>
              <a:defRPr sz="900"/>
            </a:lvl1p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a:xfrm>
            <a:off x="6108192" y="6556248"/>
            <a:ext cx="2103120" cy="301752"/>
          </a:xfrm>
        </p:spPr>
        <p:txBody>
          <a:bodyPr/>
          <a:lstStyle>
            <a:lvl1pPr>
              <a:defRPr sz="900"/>
            </a:lvl1pPr>
          </a:lstStyle>
          <a:p>
            <a:fld id="{AA309A6D-C09C-4548-B29A-6CF363A7E532}" type="datetimeFigureOut">
              <a:rPr lang="fr-FR" smtClean="0"/>
              <a:pPr/>
              <a:t>24/10/2023</a:t>
            </a:fld>
            <a:endParaRPr lang="fr-BE"/>
          </a:p>
        </p:txBody>
      </p:sp>
      <p:sp>
        <p:nvSpPr>
          <p:cNvPr id="6" name="Espace réservé du pied de page 5"/>
          <p:cNvSpPr>
            <a:spLocks noGrp="1"/>
          </p:cNvSpPr>
          <p:nvPr>
            <p:ph type="ftr" sz="quarter" idx="11"/>
          </p:nvPr>
        </p:nvSpPr>
        <p:spPr>
          <a:xfrm>
            <a:off x="1170432" y="6557169"/>
            <a:ext cx="4948072" cy="301752"/>
          </a:xfrm>
        </p:spPr>
        <p:txBody>
          <a:bodyPr/>
          <a:lstStyle>
            <a:lvl1pPr>
              <a:defRPr sz="900"/>
            </a:lvl1pPr>
          </a:lstStyle>
          <a:p>
            <a:endParaRPr lang="fr-BE"/>
          </a:p>
        </p:txBody>
      </p:sp>
      <p:sp>
        <p:nvSpPr>
          <p:cNvPr id="7" name="Espace réservé du numéro de diapositive 6"/>
          <p:cNvSpPr>
            <a:spLocks noGrp="1"/>
          </p:cNvSpPr>
          <p:nvPr>
            <p:ph type="sldNum" sz="quarter" idx="12"/>
          </p:nvPr>
        </p:nvSpPr>
        <p:spPr>
          <a:xfrm>
            <a:off x="8217192" y="6556248"/>
            <a:ext cx="365760" cy="301752"/>
          </a:xfrm>
        </p:spPr>
        <p:txBody>
          <a:bodyPr/>
          <a:lstStyle>
            <a:lvl1pPr algn="ctr">
              <a:defRPr sz="900"/>
            </a:lvl1p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Triangle rect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Connecteur droit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Connecteur droit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Espace réservé du titre 21"/>
          <p:cNvSpPr>
            <a:spLocks noGrp="1"/>
          </p:cNvSpPr>
          <p:nvPr>
            <p:ph type="title"/>
          </p:nvPr>
        </p:nvSpPr>
        <p:spPr>
          <a:xfrm>
            <a:off x="457200" y="267494"/>
            <a:ext cx="8229600" cy="1399032"/>
          </a:xfrm>
          <a:prstGeom prst="rect">
            <a:avLst/>
          </a:prstGeom>
        </p:spPr>
        <p:txBody>
          <a:bodyPr vert="horz" anchor="ctr">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AA309A6D-C09C-4548-B29A-6CF363A7E532}" type="datetimeFigureOut">
              <a:rPr lang="fr-FR" smtClean="0"/>
              <a:pPr/>
              <a:t>24/10/2023</a:t>
            </a:fld>
            <a:endParaRPr lang="fr-BE"/>
          </a:p>
        </p:txBody>
      </p:sp>
      <p:sp>
        <p:nvSpPr>
          <p:cNvPr id="3" name="Espace réservé du pied de page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fr-BE"/>
          </a:p>
        </p:txBody>
      </p:sp>
      <p:sp>
        <p:nvSpPr>
          <p:cNvPr id="23" name="Espace réservé du numéro de diapositive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CF4668DC-857F-487D-BFFA-8C0CA5037977}" type="slidenum">
              <a:rPr lang="fr-BE" smtClean="0"/>
              <a:pPr/>
              <a:t>‹N°›</a:t>
            </a:fld>
            <a:endParaRPr lang="fr-BE"/>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214414" y="357166"/>
            <a:ext cx="7215238" cy="5715040"/>
          </a:xfrm>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pPr algn="l"/>
            <a:r>
              <a:rPr lang="en-GB" sz="1300" dirty="0" smtClean="0"/>
              <a:t>Faculty of Letters and Foreign Languages</a:t>
            </a:r>
            <a:endParaRPr lang="fr-FR" sz="1300" dirty="0" smtClean="0"/>
          </a:p>
          <a:p>
            <a:pPr algn="l"/>
            <a:r>
              <a:rPr lang="en-GB" sz="1300" dirty="0" smtClean="0"/>
              <a:t>Department of English Language</a:t>
            </a:r>
            <a:endParaRPr lang="fr-FR" sz="1300" dirty="0" smtClean="0"/>
          </a:p>
          <a:p>
            <a:r>
              <a:rPr lang="en-US" dirty="0" smtClean="0"/>
              <a:t> </a:t>
            </a:r>
            <a:endParaRPr lang="fr-FR" dirty="0" smtClean="0"/>
          </a:p>
          <a:p>
            <a:r>
              <a:rPr lang="en-US" dirty="0" smtClean="0"/>
              <a:t> </a:t>
            </a:r>
            <a:endParaRPr lang="fr-FR" dirty="0" smtClean="0"/>
          </a:p>
          <a:p>
            <a:endParaRPr lang="en-US" b="1" dirty="0" smtClean="0"/>
          </a:p>
          <a:p>
            <a:endParaRPr lang="en-US" b="1" dirty="0" smtClean="0"/>
          </a:p>
          <a:p>
            <a:endParaRPr lang="en-US" b="1" dirty="0" smtClean="0"/>
          </a:p>
          <a:p>
            <a:endParaRPr lang="en-US" b="1" dirty="0" smtClean="0"/>
          </a:p>
          <a:p>
            <a:endParaRPr lang="en-US" b="1" dirty="0" smtClean="0"/>
          </a:p>
          <a:p>
            <a:pPr algn="l"/>
            <a:r>
              <a:rPr lang="en-US" b="1" dirty="0" smtClean="0">
                <a:solidFill>
                  <a:schemeClr val="bg1"/>
                </a:solidFill>
              </a:rPr>
              <a:t>Course</a:t>
            </a:r>
            <a:r>
              <a:rPr lang="en-US" b="1" dirty="0" smtClean="0">
                <a:solidFill>
                  <a:schemeClr val="bg1"/>
                </a:solidFill>
              </a:rPr>
              <a:t>:</a:t>
            </a:r>
            <a:r>
              <a:rPr lang="en-US" dirty="0" smtClean="0">
                <a:solidFill>
                  <a:schemeClr val="bg1"/>
                </a:solidFill>
              </a:rPr>
              <a:t> Study skills                                                          </a:t>
            </a:r>
            <a:endParaRPr lang="en-US" dirty="0" smtClean="0">
              <a:solidFill>
                <a:schemeClr val="bg1"/>
              </a:solidFill>
            </a:endParaRPr>
          </a:p>
          <a:p>
            <a:pPr algn="l"/>
            <a:r>
              <a:rPr lang="en-US" dirty="0" smtClean="0">
                <a:solidFill>
                  <a:schemeClr val="bg1"/>
                </a:solidFill>
              </a:rPr>
              <a:t>  </a:t>
            </a:r>
            <a:r>
              <a:rPr lang="en-US" b="1" dirty="0" smtClean="0">
                <a:solidFill>
                  <a:schemeClr val="bg1"/>
                </a:solidFill>
              </a:rPr>
              <a:t>Level: </a:t>
            </a:r>
            <a:r>
              <a:rPr lang="en-US" dirty="0" smtClean="0">
                <a:solidFill>
                  <a:schemeClr val="bg1"/>
                </a:solidFill>
              </a:rPr>
              <a:t>First year LMD </a:t>
            </a:r>
            <a:endParaRPr lang="fr-FR" dirty="0" smtClean="0">
              <a:solidFill>
                <a:schemeClr val="bg1"/>
              </a:solidFill>
            </a:endParaRPr>
          </a:p>
          <a:p>
            <a:pPr algn="l"/>
            <a:r>
              <a:rPr lang="en-GB" b="1" dirty="0" smtClean="0">
                <a:solidFill>
                  <a:schemeClr val="bg1"/>
                </a:solidFill>
              </a:rPr>
              <a:t>Instructor:</a:t>
            </a:r>
            <a:r>
              <a:rPr lang="en-GB" dirty="0" smtClean="0">
                <a:solidFill>
                  <a:schemeClr val="bg1"/>
                </a:solidFill>
              </a:rPr>
              <a:t> Dr. </a:t>
            </a:r>
            <a:r>
              <a:rPr lang="en-GB" dirty="0" err="1" smtClean="0">
                <a:solidFill>
                  <a:schemeClr val="bg1"/>
                </a:solidFill>
              </a:rPr>
              <a:t>Chahira</a:t>
            </a:r>
            <a:r>
              <a:rPr lang="en-GB" dirty="0" smtClean="0">
                <a:solidFill>
                  <a:schemeClr val="bg1"/>
                </a:solidFill>
              </a:rPr>
              <a:t> </a:t>
            </a:r>
            <a:r>
              <a:rPr lang="en-GB" dirty="0" err="1" smtClean="0">
                <a:solidFill>
                  <a:schemeClr val="bg1"/>
                </a:solidFill>
              </a:rPr>
              <a:t>Nasri</a:t>
            </a:r>
            <a:r>
              <a:rPr lang="en-GB" dirty="0" smtClean="0">
                <a:solidFill>
                  <a:schemeClr val="bg1"/>
                </a:solidFill>
              </a:rPr>
              <a:t>                            </a:t>
            </a:r>
            <a:endParaRPr lang="en-GB" dirty="0" smtClean="0">
              <a:solidFill>
                <a:schemeClr val="bg1"/>
              </a:solidFill>
            </a:endParaRPr>
          </a:p>
          <a:p>
            <a:pPr algn="l"/>
            <a:r>
              <a:rPr lang="en-GB" dirty="0" smtClean="0">
                <a:solidFill>
                  <a:schemeClr val="bg1"/>
                </a:solidFill>
              </a:rPr>
              <a:t> </a:t>
            </a:r>
            <a:r>
              <a:rPr lang="en-GB" b="1" dirty="0" smtClean="0">
                <a:solidFill>
                  <a:schemeClr val="bg1"/>
                </a:solidFill>
              </a:rPr>
              <a:t>Academic year:</a:t>
            </a:r>
            <a:r>
              <a:rPr lang="en-GB" dirty="0" smtClean="0">
                <a:solidFill>
                  <a:schemeClr val="bg1"/>
                </a:solidFill>
              </a:rPr>
              <a:t> 2023/2024</a:t>
            </a:r>
            <a:endParaRPr lang="fr-FR" dirty="0" smtClean="0">
              <a:solidFill>
                <a:schemeClr val="bg1"/>
              </a:solidFill>
            </a:endParaRPr>
          </a:p>
          <a:p>
            <a:r>
              <a:rPr lang="en-GB" dirty="0" smtClean="0"/>
              <a:t> </a:t>
            </a:r>
            <a:endParaRPr lang="fr-FR" dirty="0" smtClean="0"/>
          </a:p>
          <a:p>
            <a:r>
              <a:rPr lang="en-GB" dirty="0" smtClean="0"/>
              <a:t> </a:t>
            </a:r>
            <a:endParaRPr lang="fr-FR" dirty="0" smtClean="0"/>
          </a:p>
          <a:p>
            <a:r>
              <a:rPr lang="en-GB" dirty="0" smtClean="0"/>
              <a:t> </a:t>
            </a:r>
            <a:endParaRPr lang="fr-FR" dirty="0" smtClean="0"/>
          </a:p>
          <a:p>
            <a:pPr algn="ctr"/>
            <a:r>
              <a:rPr lang="en-GB" sz="4100" b="1" dirty="0" smtClean="0">
                <a:solidFill>
                  <a:schemeClr val="bg1"/>
                </a:solidFill>
              </a:rPr>
              <a:t>Using dictionary</a:t>
            </a:r>
            <a:endParaRPr lang="fr-FR" sz="4100" b="1" dirty="0" smtClean="0">
              <a:solidFill>
                <a:schemeClr val="bg1"/>
              </a:solidFill>
            </a:endParaRPr>
          </a:p>
          <a:p>
            <a:r>
              <a:rPr lang="fr-FR" dirty="0" smtClean="0"/>
              <a:t> </a:t>
            </a:r>
          </a:p>
          <a:p>
            <a:r>
              <a:rPr lang="en-GB" dirty="0" smtClean="0"/>
              <a:t> </a:t>
            </a:r>
            <a:r>
              <a:rPr lang="fr-FR" dirty="0" smtClean="0"/>
              <a:t> </a:t>
            </a:r>
            <a:r>
              <a:rPr lang="en-GB" dirty="0" smtClean="0"/>
              <a:t> </a:t>
            </a:r>
            <a:endParaRPr lang="fr-FR" dirty="0" smtClean="0"/>
          </a:p>
          <a:p>
            <a:endParaRPr lang="fr-FR" dirty="0"/>
          </a:p>
        </p:txBody>
      </p:sp>
      <p:pic>
        <p:nvPicPr>
          <p:cNvPr id="4" name="image1.jpg"/>
          <p:cNvPicPr/>
          <p:nvPr/>
        </p:nvPicPr>
        <p:blipFill>
          <a:blip r:embed="rId2" cstate="print"/>
          <a:srcRect/>
          <a:stretch>
            <a:fillRect/>
          </a:stretch>
        </p:blipFill>
        <p:spPr>
          <a:xfrm>
            <a:off x="4000496" y="857232"/>
            <a:ext cx="1287236" cy="1110343"/>
          </a:xfrm>
          <a:prstGeom prst="rect">
            <a:avLst/>
          </a:prstGeom>
          <a:ln/>
        </p:spPr>
      </p:pic>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b="1" dirty="0" smtClean="0"/>
              <a:t>3.The importance and purposes of using dictionary </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fontScale="92500" lnSpcReduction="20000"/>
          </a:bodyPr>
          <a:lstStyle/>
          <a:p>
            <a:r>
              <a:rPr lang="fr-FR" dirty="0" smtClean="0"/>
              <a:t></a:t>
            </a:r>
            <a:r>
              <a:rPr lang="en-US" dirty="0" smtClean="0"/>
              <a:t> Pronunciation rules: this means how a word sounds correctly in speaking.</a:t>
            </a:r>
            <a:endParaRPr lang="fr-FR" dirty="0" smtClean="0"/>
          </a:p>
          <a:p>
            <a:r>
              <a:rPr lang="fr-FR" dirty="0" smtClean="0"/>
              <a:t></a:t>
            </a:r>
            <a:r>
              <a:rPr lang="en-US" dirty="0" smtClean="0"/>
              <a:t> Division of words into syllables: how many syllables there are in a word including the stress.</a:t>
            </a:r>
            <a:endParaRPr lang="fr-FR" dirty="0" smtClean="0"/>
          </a:p>
          <a:p>
            <a:r>
              <a:rPr lang="fr-FR" dirty="0" smtClean="0"/>
              <a:t></a:t>
            </a:r>
            <a:r>
              <a:rPr lang="en-US" dirty="0" smtClean="0"/>
              <a:t> The correct spelling: language users can check the correct written by from using dictionary.</a:t>
            </a:r>
            <a:endParaRPr lang="fr-FR" dirty="0" smtClean="0"/>
          </a:p>
          <a:p>
            <a:r>
              <a:rPr lang="fr-FR" dirty="0" smtClean="0"/>
              <a:t></a:t>
            </a:r>
            <a:r>
              <a:rPr lang="en-US" dirty="0" smtClean="0"/>
              <a:t> The grammatical class of a word: learners can determine the function of a word in particular sentence .i.e. is it a noun, a verb, an adverb…etc.</a:t>
            </a:r>
            <a:endParaRPr lang="fr-FR" dirty="0" smtClean="0"/>
          </a:p>
          <a:p>
            <a:endParaRPr lang="fr-FR" dirty="0"/>
          </a:p>
        </p:txBody>
      </p:sp>
    </p:spTree>
  </p:cSld>
  <p:clrMapOvr>
    <a:masterClrMapping/>
  </p:clrMapOvr>
  <p:transition spd="med">
    <p:pull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85000" lnSpcReduction="20000"/>
          </a:bodyPr>
          <a:lstStyle/>
          <a:p>
            <a:r>
              <a:rPr lang="en-US" dirty="0" smtClean="0"/>
              <a:t>Synonyms and antonyms: dictionaries may present the words that have close or the same or the opposite meaning.</a:t>
            </a:r>
            <a:endParaRPr lang="fr-FR" dirty="0" smtClean="0"/>
          </a:p>
          <a:p>
            <a:r>
              <a:rPr lang="fr-FR" dirty="0" smtClean="0"/>
              <a:t></a:t>
            </a:r>
            <a:r>
              <a:rPr lang="en-US" dirty="0" smtClean="0"/>
              <a:t> The etymology of a word: this includes the origin of that word including its changes throughout the history. The etymology may also contain the derived words.</a:t>
            </a:r>
            <a:endParaRPr lang="fr-FR" dirty="0" smtClean="0"/>
          </a:p>
          <a:p>
            <a:r>
              <a:rPr lang="fr-FR" dirty="0" smtClean="0"/>
              <a:t></a:t>
            </a:r>
            <a:r>
              <a:rPr lang="en-US" dirty="0" smtClean="0"/>
              <a:t> The meaning of idiomatic expressions: dictionaries present the implied meaning of phrases and expressions that is not clear for beginners.</a:t>
            </a:r>
            <a:endParaRPr lang="fr-FR" dirty="0" smtClean="0"/>
          </a:p>
          <a:p>
            <a:r>
              <a:rPr lang="fr-FR" dirty="0" smtClean="0"/>
              <a:t></a:t>
            </a:r>
            <a:r>
              <a:rPr lang="en-US" dirty="0" smtClean="0"/>
              <a:t> The different registers of a word: such as formal, informal, slang…etc.</a:t>
            </a:r>
            <a:endParaRPr lang="fr-FR" dirty="0" smtClean="0"/>
          </a:p>
          <a:p>
            <a:endParaRPr lang="fr-FR" dirty="0"/>
          </a:p>
        </p:txBody>
      </p:sp>
    </p:spTree>
  </p:cSld>
  <p:clrMapOvr>
    <a:masterClrMapping/>
  </p:clrMapOvr>
  <p:transition spd="med">
    <p:wheel spokes="8"/>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b="1" dirty="0" smtClean="0"/>
              <a:t>4. Criteria of good dictionary </a:t>
            </a:r>
            <a:r>
              <a:rPr lang="fr-FR" dirty="0" smtClean="0"/>
              <a:t/>
            </a:r>
            <a:br>
              <a:rPr lang="fr-FR" dirty="0" smtClean="0"/>
            </a:br>
            <a:endParaRPr lang="fr-FR" dirty="0"/>
          </a:p>
        </p:txBody>
      </p:sp>
      <p:sp>
        <p:nvSpPr>
          <p:cNvPr id="3" name="Espace réservé du contenu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lnSpcReduction="10000"/>
          </a:bodyPr>
          <a:lstStyle/>
          <a:p>
            <a:r>
              <a:rPr lang="en-US" dirty="0" smtClean="0"/>
              <a:t>Information about the usefulness of words.</a:t>
            </a:r>
            <a:endParaRPr lang="fr-FR" dirty="0" smtClean="0"/>
          </a:p>
          <a:p>
            <a:r>
              <a:rPr lang="en-US" dirty="0" smtClean="0"/>
              <a:t>*Contexts for the words</a:t>
            </a:r>
            <a:endParaRPr lang="fr-FR" dirty="0" smtClean="0"/>
          </a:p>
          <a:p>
            <a:r>
              <a:rPr lang="en-US" dirty="0" smtClean="0"/>
              <a:t>*Helpful etymology</a:t>
            </a:r>
            <a:endParaRPr lang="fr-FR" dirty="0" smtClean="0"/>
          </a:p>
          <a:p>
            <a:r>
              <a:rPr lang="en-US" dirty="0" smtClean="0"/>
              <a:t>*Definition that relate to word parts</a:t>
            </a:r>
            <a:endParaRPr lang="fr-FR" dirty="0" smtClean="0"/>
          </a:p>
          <a:p>
            <a:r>
              <a:rPr lang="en-US" dirty="0" smtClean="0"/>
              <a:t>*Keywords</a:t>
            </a:r>
            <a:endParaRPr lang="fr-FR" dirty="0" smtClean="0"/>
          </a:p>
          <a:p>
            <a:r>
              <a:rPr lang="en-US" dirty="0" smtClean="0"/>
              <a:t>*Underlying concepts</a:t>
            </a:r>
            <a:endParaRPr lang="fr-FR" dirty="0" smtClean="0"/>
          </a:p>
          <a:p>
            <a:r>
              <a:rPr lang="en-US" dirty="0" smtClean="0"/>
              <a:t>*The format of entries</a:t>
            </a:r>
            <a:endParaRPr lang="fr-FR" dirty="0" smtClean="0"/>
          </a:p>
          <a:p>
            <a:r>
              <a:rPr lang="en-US" dirty="0" smtClean="0"/>
              <a:t>*Computer use</a:t>
            </a:r>
            <a:endParaRPr lang="fr-FR" dirty="0" smtClean="0"/>
          </a:p>
          <a:p>
            <a:endParaRPr lang="fr-FR" dirty="0"/>
          </a:p>
        </p:txBody>
      </p:sp>
    </p:spTree>
  </p:cSld>
  <p:clrMapOvr>
    <a:masterClrMapping/>
  </p:clrMapOvr>
  <p:transition spd="med">
    <p:zo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b="1" dirty="0" smtClean="0"/>
              <a:t>References</a:t>
            </a:r>
            <a:r>
              <a:rPr lang="fr-FR" dirty="0" smtClean="0"/>
              <a:t/>
            </a:r>
            <a:br>
              <a:rPr lang="fr-FR" dirty="0" smtClean="0"/>
            </a:br>
            <a:endParaRPr lang="fr-FR" dirty="0"/>
          </a:p>
        </p:txBody>
      </p:sp>
      <p:sp>
        <p:nvSpPr>
          <p:cNvPr id="3" name="Espace réservé du contenu 2"/>
          <p:cNvSpPr>
            <a:spLocks noGrp="1"/>
          </p:cNvSpPr>
          <p:nvPr>
            <p:ph idx="1"/>
          </p:nvPr>
        </p:nvSpPr>
        <p:spPr>
          <a:xfrm>
            <a:off x="457200" y="1428736"/>
            <a:ext cx="8229600" cy="5026072"/>
          </a:xfrm>
        </p:spPr>
        <p:style>
          <a:lnRef idx="1">
            <a:schemeClr val="accent4"/>
          </a:lnRef>
          <a:fillRef idx="2">
            <a:schemeClr val="accent4"/>
          </a:fillRef>
          <a:effectRef idx="1">
            <a:schemeClr val="accent4"/>
          </a:effectRef>
          <a:fontRef idx="minor">
            <a:schemeClr val="dk1"/>
          </a:fontRef>
        </p:style>
        <p:txBody>
          <a:bodyPr>
            <a:normAutofit fontScale="55000" lnSpcReduction="20000"/>
          </a:bodyPr>
          <a:lstStyle/>
          <a:p>
            <a:r>
              <a:rPr lang="en-US" dirty="0" err="1" smtClean="0"/>
              <a:t>AlBulushy</a:t>
            </a:r>
            <a:r>
              <a:rPr lang="en-US" dirty="0" smtClean="0"/>
              <a:t>, Z. (2012). Paper Dictionary or Electronic One. Retrieved from http://www.developing teacher.com. December, 2021.</a:t>
            </a:r>
            <a:endParaRPr lang="fr-FR" dirty="0" smtClean="0"/>
          </a:p>
          <a:p>
            <a:r>
              <a:rPr lang="en-US" dirty="0" err="1" smtClean="0"/>
              <a:t>Albus</a:t>
            </a:r>
            <a:r>
              <a:rPr lang="en-US" dirty="0" smtClean="0"/>
              <a:t>, D., </a:t>
            </a:r>
            <a:r>
              <a:rPr lang="en-US" dirty="0" err="1" smtClean="0"/>
              <a:t>Thurlow</a:t>
            </a:r>
            <a:r>
              <a:rPr lang="en-US" dirty="0" smtClean="0"/>
              <a:t>, M., Liu, K., &amp; </a:t>
            </a:r>
            <a:r>
              <a:rPr lang="en-US" dirty="0" err="1" smtClean="0"/>
              <a:t>Bielinski</a:t>
            </a:r>
            <a:r>
              <a:rPr lang="en-US" dirty="0" smtClean="0"/>
              <a:t>, J. (2005). Reading test performance of English-Language learners using an English Dictionary. </a:t>
            </a:r>
            <a:r>
              <a:rPr lang="en-US" i="1" dirty="0" smtClean="0"/>
              <a:t>The Journal of Educational Research, 98(4), </a:t>
            </a:r>
            <a:r>
              <a:rPr lang="en-US" dirty="0" smtClean="0"/>
              <a:t>245-256.</a:t>
            </a:r>
            <a:endParaRPr lang="fr-FR" dirty="0" smtClean="0"/>
          </a:p>
          <a:p>
            <a:r>
              <a:rPr lang="en-US" dirty="0" smtClean="0"/>
              <a:t>Baxter, J. (1980). The dictionary and vocabulary behavior: A single word or </a:t>
            </a:r>
            <a:r>
              <a:rPr lang="en-US" dirty="0" err="1" smtClean="0"/>
              <a:t>ahandful?</a:t>
            </a:r>
            <a:r>
              <a:rPr lang="en-US" i="1" dirty="0" err="1" smtClean="0"/>
              <a:t>TESOL</a:t>
            </a:r>
            <a:r>
              <a:rPr lang="en-US" i="1" dirty="0" smtClean="0"/>
              <a:t> Quarterly</a:t>
            </a:r>
            <a:r>
              <a:rPr lang="en-US" dirty="0" smtClean="0"/>
              <a:t>, </a:t>
            </a:r>
            <a:r>
              <a:rPr lang="en-US" i="1" dirty="0" smtClean="0"/>
              <a:t>XIV (3), </a:t>
            </a:r>
            <a:r>
              <a:rPr lang="en-US" dirty="0" smtClean="0"/>
              <a:t>325-336.</a:t>
            </a:r>
            <a:endParaRPr lang="fr-FR" dirty="0" smtClean="0"/>
          </a:p>
          <a:p>
            <a:r>
              <a:rPr lang="en-US" dirty="0" err="1" smtClean="0"/>
              <a:t>Gu</a:t>
            </a:r>
            <a:r>
              <a:rPr lang="en-US" dirty="0" smtClean="0"/>
              <a:t>, P. Y. (n. d.). Learning strategies for vocabulary development. </a:t>
            </a:r>
            <a:r>
              <a:rPr lang="en-US" i="1" dirty="0" smtClean="0"/>
              <a:t>Reflections on English  </a:t>
            </a:r>
            <a:r>
              <a:rPr lang="en-US" i="1" dirty="0" err="1" smtClean="0"/>
              <a:t>Languge</a:t>
            </a:r>
            <a:r>
              <a:rPr lang="en-US" i="1" dirty="0" smtClean="0"/>
              <a:t> Teaching, 9 (2), </a:t>
            </a:r>
            <a:r>
              <a:rPr lang="en-US" dirty="0" smtClean="0"/>
              <a:t>105-118</a:t>
            </a:r>
            <a:r>
              <a:rPr lang="en-US" i="1" dirty="0" smtClean="0"/>
              <a:t>.</a:t>
            </a:r>
            <a:endParaRPr lang="fr-FR" dirty="0" smtClean="0"/>
          </a:p>
          <a:p>
            <a:r>
              <a:rPr lang="en-US" dirty="0" smtClean="0"/>
              <a:t>Huang, S., &amp; </a:t>
            </a:r>
            <a:r>
              <a:rPr lang="en-US" dirty="0" err="1" smtClean="0"/>
              <a:t>Eslami</a:t>
            </a:r>
            <a:r>
              <a:rPr lang="en-US" dirty="0" smtClean="0"/>
              <a:t>, Z. (2013). The use of dictionary and contextual guessing strategies for vocabulary learning by advanced English-Language learner. </a:t>
            </a:r>
            <a:r>
              <a:rPr lang="en-US" i="1" dirty="0" smtClean="0"/>
              <a:t>English Language and</a:t>
            </a:r>
            <a:r>
              <a:rPr lang="en-US" dirty="0" smtClean="0"/>
              <a:t> </a:t>
            </a:r>
            <a:r>
              <a:rPr lang="en-US" i="1" dirty="0" smtClean="0"/>
              <a:t>Literature Studies: Canadian Center of Science and Education, 3(3), </a:t>
            </a:r>
            <a:r>
              <a:rPr lang="en-US" dirty="0" smtClean="0"/>
              <a:t>1-7.</a:t>
            </a:r>
            <a:endParaRPr lang="fr-FR" dirty="0" smtClean="0"/>
          </a:p>
          <a:p>
            <a:r>
              <a:rPr lang="en-US" dirty="0" err="1" smtClean="0"/>
              <a:t>Rohmatillah</a:t>
            </a:r>
            <a:r>
              <a:rPr lang="en-US" dirty="0" smtClean="0"/>
              <a:t>, B. (2016).dictionary usage in English Language learning. </a:t>
            </a:r>
            <a:r>
              <a:rPr lang="en-US" i="1" dirty="0" smtClean="0"/>
              <a:t>English Education: </a:t>
            </a:r>
            <a:r>
              <a:rPr lang="en-US" i="1" dirty="0" err="1" smtClean="0"/>
              <a:t>Jurnal</a:t>
            </a:r>
            <a:r>
              <a:rPr lang="en-US" i="1" dirty="0" smtClean="0"/>
              <a:t> </a:t>
            </a:r>
            <a:r>
              <a:rPr lang="en-US" i="1" dirty="0" err="1" smtClean="0"/>
              <a:t>Tadris</a:t>
            </a:r>
            <a:r>
              <a:rPr lang="en-US" i="1" dirty="0" smtClean="0"/>
              <a:t> </a:t>
            </a:r>
            <a:r>
              <a:rPr lang="en-US" i="1" dirty="0" err="1" smtClean="0"/>
              <a:t>Bahasa</a:t>
            </a:r>
            <a:r>
              <a:rPr lang="en-US" i="1" dirty="0" smtClean="0"/>
              <a:t> </a:t>
            </a:r>
            <a:r>
              <a:rPr lang="en-US" i="1" dirty="0" err="1" smtClean="0"/>
              <a:t>Inggris</a:t>
            </a:r>
            <a:r>
              <a:rPr lang="en-US" i="1" dirty="0" smtClean="0"/>
              <a:t>.</a:t>
            </a:r>
            <a:r>
              <a:rPr lang="en-US" dirty="0" smtClean="0"/>
              <a:t> </a:t>
            </a:r>
            <a:r>
              <a:rPr lang="en-US" dirty="0" err="1" smtClean="0"/>
              <a:t>Vol</a:t>
            </a:r>
            <a:r>
              <a:rPr lang="en-US" dirty="0" smtClean="0"/>
              <a:t> 9 (1), 2016, 186-197.</a:t>
            </a:r>
            <a:endParaRPr lang="fr-FR" dirty="0" smtClean="0"/>
          </a:p>
          <a:p>
            <a:r>
              <a:rPr lang="en-US" dirty="0" smtClean="0"/>
              <a:t>Nation, ISP. 1989. Dictionaries and Language Learning. In: </a:t>
            </a:r>
            <a:r>
              <a:rPr lang="en-US" i="1" dirty="0" smtClean="0"/>
              <a:t>Learners’ dictionaries State of the Art M.L. </a:t>
            </a:r>
            <a:r>
              <a:rPr lang="en-US" i="1" dirty="0" err="1" smtClean="0"/>
              <a:t>Tickoo</a:t>
            </a:r>
            <a:r>
              <a:rPr lang="en-US" i="1" dirty="0" smtClean="0"/>
              <a:t> (Ed),</a:t>
            </a:r>
            <a:r>
              <a:rPr lang="en-US" dirty="0" smtClean="0"/>
              <a:t> RELC Anthology Series 23.</a:t>
            </a:r>
            <a:endParaRPr lang="fr-FR" dirty="0" smtClean="0"/>
          </a:p>
          <a:p>
            <a:r>
              <a:rPr lang="en-US" dirty="0" smtClean="0"/>
              <a:t>Nation, ISP. (2000). </a:t>
            </a:r>
            <a:r>
              <a:rPr lang="en-US" i="1" dirty="0" smtClean="0"/>
              <a:t>Learning Vocabulary in Another Language</a:t>
            </a:r>
            <a:r>
              <a:rPr lang="en-US" dirty="0" smtClean="0"/>
              <a:t>. Cambridge: </a:t>
            </a:r>
            <a:br>
              <a:rPr lang="en-US" dirty="0" smtClean="0"/>
            </a:br>
            <a:r>
              <a:rPr lang="en-US" dirty="0" smtClean="0"/>
              <a:t>Cambridge University Press.UK.</a:t>
            </a:r>
            <a:endParaRPr lang="fr-FR" dirty="0" smtClean="0"/>
          </a:p>
          <a:p>
            <a:endParaRPr lang="fr-FR" dirty="0"/>
          </a:p>
        </p:txBody>
      </p:sp>
    </p:spTree>
  </p:cSld>
  <p:clrMapOvr>
    <a:masterClrMapping/>
  </p:clrMapOvr>
  <p:transition spd="med">
    <p:wheel spokes="8"/>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The </a:t>
            </a:r>
            <a:r>
              <a:rPr lang="fr-FR" dirty="0" err="1" smtClean="0"/>
              <a:t>outline</a:t>
            </a:r>
            <a:endParaRPr lang="fr-FR" dirty="0"/>
          </a:p>
        </p:txBody>
      </p:sp>
      <p:sp>
        <p:nvSpPr>
          <p:cNvPr id="3" name="Espace réservé du contenu 2"/>
          <p:cNvSpPr>
            <a:spLocks noGrp="1"/>
          </p:cNvSpPr>
          <p:nvPr>
            <p:ph idx="1"/>
          </p:nvPr>
        </p:nvSpPr>
        <p:spPr/>
        <p:txBody>
          <a:bodyPr/>
          <a:lstStyle/>
          <a:p>
            <a:r>
              <a:rPr lang="fr-FR" b="1" dirty="0" smtClean="0"/>
              <a:t>Introduction</a:t>
            </a:r>
          </a:p>
          <a:p>
            <a:r>
              <a:rPr lang="fr-FR" b="1" dirty="0" err="1" smtClean="0"/>
              <a:t>Definitions</a:t>
            </a:r>
            <a:endParaRPr lang="fr-FR" b="1" dirty="0" smtClean="0"/>
          </a:p>
          <a:p>
            <a:r>
              <a:rPr lang="fr-FR" b="1" dirty="0" smtClean="0"/>
              <a:t>Types of </a:t>
            </a:r>
            <a:r>
              <a:rPr lang="fr-FR" b="1" dirty="0" err="1" smtClean="0"/>
              <a:t>dictionary</a:t>
            </a:r>
            <a:endParaRPr lang="fr-FR" b="1" dirty="0" smtClean="0"/>
          </a:p>
          <a:p>
            <a:r>
              <a:rPr lang="fr-FR" b="1" dirty="0" smtClean="0"/>
              <a:t>The importance of </a:t>
            </a:r>
            <a:r>
              <a:rPr lang="fr-FR" b="1" dirty="0" err="1" smtClean="0"/>
              <a:t>dictionary</a:t>
            </a:r>
            <a:endParaRPr lang="fr-FR" b="1" dirty="0" smtClean="0"/>
          </a:p>
          <a:p>
            <a:r>
              <a:rPr lang="en-US" b="1" dirty="0" smtClean="0"/>
              <a:t> </a:t>
            </a:r>
            <a:r>
              <a:rPr lang="en-US" b="1" dirty="0" smtClean="0"/>
              <a:t>Criteria of good </a:t>
            </a:r>
            <a:r>
              <a:rPr lang="en-US" b="1" dirty="0" smtClean="0"/>
              <a:t>dictionary</a:t>
            </a:r>
          </a:p>
          <a:p>
            <a:r>
              <a:rPr lang="en-US" b="1" dirty="0" err="1" smtClean="0"/>
              <a:t>Refernces</a:t>
            </a:r>
            <a:r>
              <a:rPr lang="en-US" b="1" dirty="0" smtClean="0"/>
              <a:t> </a:t>
            </a:r>
            <a:endParaRPr lang="fr-FR" b="1" dirty="0" smtClean="0"/>
          </a:p>
          <a:p>
            <a:endParaRPr lang="fr-FR" dirty="0" smtClean="0"/>
          </a:p>
          <a:p>
            <a:endParaRPr lang="fr-FR" dirty="0"/>
          </a:p>
        </p:txBody>
      </p:sp>
    </p:spTree>
  </p:cSld>
  <p:clrMapOvr>
    <a:masterClrMapping/>
  </p:clrMapOvr>
  <p:transition>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857232"/>
            <a:ext cx="8229600" cy="5268931"/>
          </a:xfrm>
        </p:spPr>
        <p:style>
          <a:lnRef idx="2">
            <a:schemeClr val="accent1"/>
          </a:lnRef>
          <a:fillRef idx="1">
            <a:schemeClr val="lt1"/>
          </a:fillRef>
          <a:effectRef idx="0">
            <a:schemeClr val="accent1"/>
          </a:effectRef>
          <a:fontRef idx="minor">
            <a:schemeClr val="dk1"/>
          </a:fontRef>
        </p:style>
        <p:txBody>
          <a:bodyPr>
            <a:normAutofit fontScale="77500" lnSpcReduction="20000"/>
          </a:bodyPr>
          <a:lstStyle/>
          <a:p>
            <a:r>
              <a:rPr lang="en-US" b="1" dirty="0" smtClean="0"/>
              <a:t>Introduction </a:t>
            </a:r>
            <a:endParaRPr lang="fr-FR" dirty="0" smtClean="0"/>
          </a:p>
          <a:p>
            <a:r>
              <a:rPr lang="en-US" dirty="0" smtClean="0"/>
              <a:t>      Vocabulary is a fundamental part of learning any language. Therefore, FLLs and SLLs always need to nurture it to be able to act correctly. Nonetheless, learners may come across different unfamiliar structures during learning. Thus, they tend to use different strategies to learn those new words such as ignoring words, asking others for help or inferring using a context. Sometimes, learners may find the meaning of a compound word through breaking it down into small parts. But most of the time, students do not find the desirable results from their guesses. After these exhausting possibilities, students need to choose other ways to decipher meaning such as using dictionary. </a:t>
            </a:r>
            <a:endParaRPr lang="fr-FR" dirty="0" smtClean="0"/>
          </a:p>
          <a:p>
            <a:pPr>
              <a:buNone/>
            </a:pPr>
            <a:endParaRPr lang="fr-FR" dirty="0"/>
          </a:p>
        </p:txBody>
      </p:sp>
    </p:spTree>
  </p:cSld>
  <p:clrMapOvr>
    <a:masterClrMapping/>
  </p:clrMapOvr>
  <p:transition spd="med">
    <p:cu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descr="C:\Users\sorya\Desktop\bn_oxford_advanced_learners_di_1671779108_57e7f06f_progressive.jpg"/>
          <p:cNvPicPr>
            <a:picLocks noChangeAspect="1" noChangeArrowheads="1"/>
          </p:cNvPicPr>
          <p:nvPr/>
        </p:nvPicPr>
        <p:blipFill>
          <a:blip r:embed="rId2"/>
          <a:srcRect/>
          <a:stretch>
            <a:fillRect/>
          </a:stretch>
        </p:blipFill>
        <p:spPr bwMode="auto">
          <a:xfrm>
            <a:off x="1571604" y="28554"/>
            <a:ext cx="5857916" cy="6429339"/>
          </a:xfrm>
          <a:prstGeom prst="rect">
            <a:avLst/>
          </a:prstGeom>
          <a:noFill/>
        </p:spPr>
      </p:pic>
    </p:spTree>
  </p:cSld>
  <p:clrMapOvr>
    <a:masterClrMapping/>
  </p:clrMapOvr>
  <p:transition spd="med">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Definition</a:t>
            </a:r>
            <a:r>
              <a:rPr lang="fr-FR" dirty="0" smtClean="0"/>
              <a:t> of </a:t>
            </a:r>
            <a:r>
              <a:rPr lang="fr-FR" dirty="0" err="1" smtClean="0"/>
              <a:t>dictionary</a:t>
            </a:r>
            <a:endParaRPr lang="fr-FR" dirty="0"/>
          </a:p>
        </p:txBody>
      </p:sp>
      <p:sp>
        <p:nvSpPr>
          <p:cNvPr id="3" name="Espace réservé du contenu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fontScale="92500" lnSpcReduction="20000"/>
          </a:bodyPr>
          <a:lstStyle/>
          <a:p>
            <a:pPr>
              <a:buNone/>
            </a:pPr>
            <a:r>
              <a:rPr lang="en-US" dirty="0" smtClean="0"/>
              <a:t>        Tarp </a:t>
            </a:r>
            <a:r>
              <a:rPr lang="en-US" dirty="0" smtClean="0"/>
              <a:t>(2009,p. 29) states that dictionary is a handy tool which is, or should be, designed to satisfy certain human needs. Dictionaries are ways for autonomous learning. The dictionary is a device or a strategy which  enables language learners to check their own knowledge, and to eliminate  weaknesses in spelling, The traditional way in paper dictionary has explained words  with words, using either a definition (typically in the language of the headword) or an equivalent (typically in another language). </a:t>
            </a:r>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b="1" dirty="0" smtClean="0"/>
              <a:t>Types of Dictionary</a:t>
            </a:r>
            <a:r>
              <a:rPr lang="fr-FR" dirty="0" smtClean="0"/>
              <a:t/>
            </a:r>
            <a:br>
              <a:rPr lang="fr-FR" dirty="0" smtClean="0"/>
            </a:br>
            <a:endParaRPr lang="fr-FR" dirty="0"/>
          </a:p>
        </p:txBody>
      </p:sp>
      <p:pic>
        <p:nvPicPr>
          <p:cNvPr id="17411" name="Picture 3" descr="C:\Users\sorya\Desktop\Woerterbuchstapel_Langenscheidt.jpg"/>
          <p:cNvPicPr>
            <a:picLocks noChangeAspect="1" noChangeArrowheads="1"/>
          </p:cNvPicPr>
          <p:nvPr/>
        </p:nvPicPr>
        <p:blipFill>
          <a:blip r:embed="rId2"/>
          <a:srcRect/>
          <a:stretch>
            <a:fillRect/>
          </a:stretch>
        </p:blipFill>
        <p:spPr bwMode="auto">
          <a:xfrm>
            <a:off x="1214414" y="1643050"/>
            <a:ext cx="6072230" cy="3221035"/>
          </a:xfrm>
          <a:prstGeom prst="rect">
            <a:avLst/>
          </a:prstGeom>
          <a:noFill/>
        </p:spPr>
      </p:pic>
    </p:spTree>
  </p:cSld>
  <p:clrMapOvr>
    <a:masterClrMapping/>
  </p:clrMapOvr>
  <p:transition spd="med">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b="1" dirty="0" smtClean="0"/>
              <a:t>2.1.Bilingual dictionary</a:t>
            </a:r>
            <a:r>
              <a:rPr lang="fr-FR" dirty="0" smtClean="0"/>
              <a:t/>
            </a:r>
            <a:br>
              <a:rPr lang="fr-FR" dirty="0" smtClean="0"/>
            </a:br>
            <a:endParaRPr lang="fr-FR" dirty="0"/>
          </a:p>
        </p:txBody>
      </p:sp>
      <p:sp>
        <p:nvSpPr>
          <p:cNvPr id="3" name="Espace réservé du contenu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92500" lnSpcReduction="20000"/>
          </a:bodyPr>
          <a:lstStyle/>
          <a:p>
            <a:r>
              <a:rPr lang="en-US" dirty="0" smtClean="0"/>
              <a:t>This </a:t>
            </a:r>
            <a:r>
              <a:rPr lang="en-US" dirty="0" smtClean="0"/>
              <a:t>kind of dictionary has two different languages and it follows the </a:t>
            </a:r>
            <a:r>
              <a:rPr lang="en-US" dirty="0" smtClean="0"/>
              <a:t>alphabetical</a:t>
            </a:r>
            <a:r>
              <a:rPr lang="fr-FR" dirty="0" smtClean="0"/>
              <a:t> </a:t>
            </a:r>
            <a:r>
              <a:rPr lang="en-US" dirty="0" smtClean="0"/>
              <a:t>order</a:t>
            </a:r>
            <a:r>
              <a:rPr lang="en-US" dirty="0" smtClean="0"/>
              <a:t>. It focuses on providing explanations with helpful examples to vague words in a clear and simple way. Wei (2007) said that learners of English are likely to use a bilingual dictionary to look out equivalents in their L1. However, the bilingual dictionary has negative points. Among its disadvantages, learners are likely to rely on translation rather than definitions (Baxter, 1980; Nation, 2001).</a:t>
            </a:r>
            <a:endParaRPr lang="fr-FR" dirty="0"/>
          </a:p>
        </p:txBody>
      </p:sp>
    </p:spTree>
  </p:cSld>
  <p:clrMapOvr>
    <a:masterClrMapping/>
  </p:clrMapOvr>
  <p:transition spd="med">
    <p:split orient="vert" dir="in"/>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b="1" dirty="0" smtClean="0"/>
              <a:t>2.2.Monolingual dictionary</a:t>
            </a:r>
            <a:r>
              <a:rPr lang="fr-FR" dirty="0" smtClean="0"/>
              <a:t/>
            </a:r>
            <a:br>
              <a:rPr lang="fr-FR" dirty="0" smtClean="0"/>
            </a:br>
            <a:endParaRPr lang="fr-FR" dirty="0"/>
          </a:p>
        </p:txBody>
      </p:sp>
      <p:sp>
        <p:nvSpPr>
          <p:cNvPr id="3" name="Espace réservé du contenu 2"/>
          <p:cNvSpPr>
            <a:spLocks noGrp="1"/>
          </p:cNvSpPr>
          <p:nvPr>
            <p:ph idx="1"/>
          </p:nvPr>
        </p:nvSpPr>
        <p:spPr/>
        <p:txBody>
          <a:bodyPr/>
          <a:lstStyle/>
          <a:p>
            <a:r>
              <a:rPr lang="en-US" dirty="0" smtClean="0"/>
              <a:t>It </a:t>
            </a:r>
            <a:r>
              <a:rPr lang="en-US" dirty="0" smtClean="0"/>
              <a:t>uses only one language. A monolingual dictionary put the emphasis on providing</a:t>
            </a:r>
            <a:endParaRPr lang="fr-FR" dirty="0" smtClean="0"/>
          </a:p>
          <a:p>
            <a:pPr>
              <a:buNone/>
            </a:pPr>
            <a:r>
              <a:rPr lang="en-US" dirty="0" smtClean="0"/>
              <a:t> deep </a:t>
            </a:r>
            <a:r>
              <a:rPr lang="en-US" dirty="0" smtClean="0"/>
              <a:t>explanations based on vocabulary function in context i.e. it gives definitions which are commonly used in conversation (</a:t>
            </a:r>
            <a:r>
              <a:rPr lang="en-US" dirty="0" err="1" smtClean="0"/>
              <a:t>Albus</a:t>
            </a:r>
            <a:r>
              <a:rPr lang="en-US" dirty="0" smtClean="0"/>
              <a:t> et al., 2005, pp. 246-248).</a:t>
            </a:r>
            <a:endParaRPr lang="fr-FR" dirty="0"/>
          </a:p>
        </p:txBody>
      </p:sp>
    </p:spTree>
  </p:cSld>
  <p:clrMapOvr>
    <a:masterClrMapping/>
  </p:clrMapOvr>
  <p:transition spd="med">
    <p:pull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descr="C:\Users\sorya\Desktop\Monolingual-vs-Bilingual-Infographic-480x460.jpg"/>
          <p:cNvPicPr>
            <a:picLocks noChangeAspect="1" noChangeArrowheads="1"/>
          </p:cNvPicPr>
          <p:nvPr/>
        </p:nvPicPr>
        <p:blipFill>
          <a:blip r:embed="rId2"/>
          <a:srcRect/>
          <a:stretch>
            <a:fillRect/>
          </a:stretch>
        </p:blipFill>
        <p:spPr bwMode="auto">
          <a:xfrm>
            <a:off x="1000100" y="1071546"/>
            <a:ext cx="6929486" cy="4381500"/>
          </a:xfrm>
          <a:prstGeom prst="rect">
            <a:avLst/>
          </a:prstGeom>
          <a:noFill/>
        </p:spPr>
      </p:pic>
    </p:spTree>
  </p:cSld>
  <p:clrMapOvr>
    <a:masterClrMapping/>
  </p:clrMapOvr>
  <p:transition spd="med">
    <p:zoom/>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17</TotalTime>
  <Words>852</Words>
  <PresentationFormat>Affichage à l'écran (4:3)</PresentationFormat>
  <Paragraphs>63</Paragraphs>
  <Slides>13</Slides>
  <Notes>0</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Verve</vt:lpstr>
      <vt:lpstr>Diapositive 1</vt:lpstr>
      <vt:lpstr>The outline</vt:lpstr>
      <vt:lpstr>Diapositive 3</vt:lpstr>
      <vt:lpstr>Diapositive 4</vt:lpstr>
      <vt:lpstr>Definition of dictionary</vt:lpstr>
      <vt:lpstr>Types of Dictionary </vt:lpstr>
      <vt:lpstr>2.1.Bilingual dictionary </vt:lpstr>
      <vt:lpstr>2.2.Monolingual dictionary </vt:lpstr>
      <vt:lpstr>Diapositive 9</vt:lpstr>
      <vt:lpstr>3.The importance and purposes of using dictionary  </vt:lpstr>
      <vt:lpstr>Diapositive 11</vt:lpstr>
      <vt:lpstr>4. Criteria of good dictionary  </vt:lpstr>
      <vt:lpstr>References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Pédagogie Français</dc:creator>
  <cp:lastModifiedBy>sorya</cp:lastModifiedBy>
  <cp:revision>7</cp:revision>
  <dcterms:created xsi:type="dcterms:W3CDTF">2023-10-24T11:56:33Z</dcterms:created>
  <dcterms:modified xsi:type="dcterms:W3CDTF">2023-10-24T12:24:55Z</dcterms:modified>
</cp:coreProperties>
</file>