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6" r:id="rId1"/>
  </p:sldMasterIdLst>
  <p:notesMasterIdLst>
    <p:notesMasterId r:id="rId28"/>
  </p:notesMasterIdLst>
  <p:sldIdLst>
    <p:sldId id="278" r:id="rId2"/>
    <p:sldId id="304" r:id="rId3"/>
    <p:sldId id="257" r:id="rId4"/>
    <p:sldId id="319" r:id="rId5"/>
    <p:sldId id="308" r:id="rId6"/>
    <p:sldId id="310" r:id="rId7"/>
    <p:sldId id="309" r:id="rId8"/>
    <p:sldId id="262" r:id="rId9"/>
    <p:sldId id="260" r:id="rId10"/>
    <p:sldId id="320" r:id="rId11"/>
    <p:sldId id="261" r:id="rId12"/>
    <p:sldId id="263" r:id="rId13"/>
    <p:sldId id="318" r:id="rId14"/>
    <p:sldId id="311" r:id="rId15"/>
    <p:sldId id="312" r:id="rId16"/>
    <p:sldId id="313" r:id="rId17"/>
    <p:sldId id="264" r:id="rId18"/>
    <p:sldId id="314" r:id="rId19"/>
    <p:sldId id="315" r:id="rId20"/>
    <p:sldId id="316" r:id="rId21"/>
    <p:sldId id="291" r:id="rId22"/>
    <p:sldId id="317" r:id="rId23"/>
    <p:sldId id="322" r:id="rId24"/>
    <p:sldId id="323" r:id="rId25"/>
    <p:sldId id="321" r:id="rId26"/>
    <p:sldId id="300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  <a:srgbClr val="F67F1C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94624" autoAdjust="0"/>
  </p:normalViewPr>
  <p:slideViewPr>
    <p:cSldViewPr>
      <p:cViewPr>
        <p:scale>
          <a:sx n="70" d="100"/>
          <a:sy n="70" d="100"/>
        </p:scale>
        <p:origin x="-134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F2BF6-2C2D-4624-9CD6-C60167E0DD31}" type="datetimeFigureOut">
              <a:rPr lang="fr-FR" smtClean="0"/>
              <a:pPr/>
              <a:t>02/03/2024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3DB23-0AFF-4894-BAF7-2F0251956CA5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DZ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3DB23-0AFF-4894-BAF7-2F0251956CA5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3DB23-0AFF-4894-BAF7-2F0251956CA5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DZ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3DB23-0AFF-4894-BAF7-2F0251956CA5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DZ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3DB23-0AFF-4894-BAF7-2F0251956CA5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DZ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02/03/2024</a:t>
            </a:fld>
            <a:endParaRPr lang="fr-BE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0" y="0"/>
            <a:ext cx="9144000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DZ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raditional Arabic" panose="02020603050405020304" pitchFamily="2" charset="-78"/>
            </a:endParaRPr>
          </a:p>
          <a:p>
            <a:pPr algn="ctr" rtl="1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D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raditional Arabic" panose="02020603050405020304" pitchFamily="2" charset="-78"/>
              </a:rPr>
              <a:t>الجمهورية الجزائرية الديمقراطية الشعبية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raditional Arabic" panose="02020603050405020304" pitchFamily="2" charset="-78"/>
            </a:endParaRPr>
          </a:p>
          <a:p>
            <a:pPr algn="ctr" rtl="1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D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raditional Arabic" panose="02020603050405020304" pitchFamily="2" charset="-78"/>
              </a:rPr>
              <a:t>وزارة التعليم العالي والبحث العلمي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raditional Arabic" panose="02020603050405020304" pitchFamily="2" charset="-78"/>
            </a:endParaRPr>
          </a:p>
          <a:p>
            <a:pPr algn="ctr" rtl="1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D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raditional Arabic" panose="02020603050405020304" pitchFamily="2" charset="-78"/>
              </a:rPr>
              <a:t>جامعة 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raditional Arabic" panose="02020603050405020304" pitchFamily="2" charset="-78"/>
              </a:rPr>
              <a:t>الشهيد محمد خيضر بسكرة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raditional Arabic" panose="02020603050405020304" pitchFamily="2" charset="-78"/>
            </a:endParaRPr>
          </a:p>
          <a:p>
            <a:pPr algn="ctr" rtl="1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D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raditional Arabic" panose="02020603050405020304" pitchFamily="2" charset="-78"/>
              </a:rPr>
              <a:t>كلية 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raditional Arabic" panose="02020603050405020304" pitchFamily="2" charset="-78"/>
              </a:rPr>
              <a:t>العلوم </a:t>
            </a:r>
            <a:r>
              <a:rPr lang="ar-D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raditional Arabic" panose="02020603050405020304" pitchFamily="2" charset="-78"/>
              </a:rPr>
              <a:t>الإقتصادية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raditional Arabic" panose="02020603050405020304" pitchFamily="2" charset="-78"/>
              </a:rPr>
              <a:t> والتجارية و علوم التسيير </a:t>
            </a:r>
            <a:endParaRPr lang="ar-D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raditional Arabic" panose="02020603050405020304" pitchFamily="2" charset="-78"/>
            </a:endParaRPr>
          </a:p>
          <a:p>
            <a:pPr algn="r" rtl="1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raditional Arabic" panose="02020603050405020304" pitchFamily="2" charset="-78"/>
              </a:rPr>
              <a:t>                                                              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raditional Arabic" panose="02020603050405020304" pitchFamily="2" charset="-78"/>
            </a:endParaRPr>
          </a:p>
          <a:p>
            <a:pPr algn="ctr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raditional Arabic" panose="02020603050405020304" pitchFamily="2" charset="-78"/>
            </a:endParaRP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467544" y="2204864"/>
            <a:ext cx="8028000" cy="11435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rtl="1">
              <a:defRPr/>
            </a:pPr>
            <a:r>
              <a:rPr lang="ar-D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شركة </a:t>
            </a:r>
            <a:r>
              <a:rPr lang="ar-DZ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سامسونج</a:t>
            </a:r>
            <a:r>
              <a:rPr lang="ar-D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( دراسة </a:t>
            </a:r>
            <a:r>
              <a:rPr lang="ar-DZ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حالة )</a:t>
            </a:r>
            <a:endParaRPr lang="fr-FR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500034" y="3500438"/>
          <a:ext cx="8215370" cy="14350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634"/>
                <a:gridCol w="5471736"/>
              </a:tblGrid>
              <a:tr h="414746">
                <a:tc>
                  <a:txBody>
                    <a:bodyPr/>
                    <a:lstStyle/>
                    <a:p>
                      <a:pPr algn="r"/>
                      <a:r>
                        <a:rPr lang="ar-DZ" sz="1800" b="1" u="none" baseline="0" dirty="0" smtClean="0">
                          <a:effectLst/>
                          <a:latin typeface="Tahoma" panose="020B0604030504040204" pitchFamily="34" charset="0"/>
                          <a:cs typeface="Simplified Arabic" panose="02020603050405020304" pitchFamily="18" charset="-78"/>
                        </a:rPr>
                        <a:t>       </a:t>
                      </a:r>
                    </a:p>
                    <a:p>
                      <a:pPr algn="r"/>
                      <a:r>
                        <a:rPr lang="ar-DZ" sz="1800" b="1" u="none" baseline="0" dirty="0" smtClean="0">
                          <a:effectLst/>
                          <a:latin typeface="Tahoma" panose="020B0604030504040204" pitchFamily="34" charset="0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lang="ar-DZ" sz="1800" b="1" u="none" dirty="0" smtClean="0">
                          <a:effectLst/>
                          <a:latin typeface="Tahoma" panose="020B0604030504040204" pitchFamily="34" charset="0"/>
                          <a:cs typeface="Simplified Arabic" panose="02020603050405020304" pitchFamily="18" charset="-78"/>
                        </a:rPr>
                        <a:t>تحت إشراف الأستاذة</a:t>
                      </a:r>
                      <a:r>
                        <a:rPr lang="ar-DZ" sz="1800" u="none" dirty="0" smtClean="0">
                          <a:effectLst/>
                          <a:latin typeface="Tahoma" panose="020B0604030504040204" pitchFamily="34" charset="0"/>
                          <a:cs typeface="Simplified Arabic" panose="02020603050405020304" pitchFamily="18" charset="-78"/>
                        </a:rPr>
                        <a:t>:</a:t>
                      </a:r>
                      <a:endParaRPr lang="fr-FR" sz="1800" u="none" dirty="0">
                        <a:effectLst/>
                        <a:latin typeface="Tahoma" panose="020B0604030504040204" pitchFamily="34" charset="0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ar-DZ" sz="1800" b="1" u="none" dirty="0" smtClean="0">
                        <a:effectLst/>
                        <a:latin typeface="Tahoma" panose="020B0604030504040204" pitchFamily="34" charset="0"/>
                        <a:cs typeface="Simplified Arabic" panose="02020603050405020304" pitchFamily="18" charset="-78"/>
                      </a:endParaRPr>
                    </a:p>
                    <a:p>
                      <a:pPr algn="just" rtl="1"/>
                      <a:r>
                        <a:rPr lang="ar-DZ" sz="1800" b="1" u="none" dirty="0" smtClean="0">
                          <a:effectLst/>
                          <a:latin typeface="Tahoma" panose="020B0604030504040204" pitchFamily="34" charset="0"/>
                          <a:cs typeface="Simplified Arabic" panose="02020603050405020304" pitchFamily="18" charset="-78"/>
                        </a:rPr>
                        <a:t>إعداد</a:t>
                      </a:r>
                      <a:r>
                        <a:rPr lang="ar-DZ" sz="1800" b="1" u="none" baseline="0" dirty="0" smtClean="0">
                          <a:effectLst/>
                          <a:latin typeface="Tahoma" panose="020B0604030504040204" pitchFamily="34" charset="0"/>
                          <a:cs typeface="Simplified Arabic" panose="02020603050405020304" pitchFamily="18" charset="-78"/>
                        </a:rPr>
                        <a:t> الطالبان:</a:t>
                      </a:r>
                      <a:endParaRPr lang="fr-FR" sz="1800" b="1" u="none" dirty="0">
                        <a:effectLst/>
                        <a:latin typeface="Tahoma" panose="020B0604030504040204" pitchFamily="34" charset="0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</a:tr>
              <a:tr h="794931">
                <a:tc>
                  <a:txBody>
                    <a:bodyPr/>
                    <a:lstStyle/>
                    <a:p>
                      <a:pPr algn="ctr" rtl="1">
                        <a:buFont typeface="Arial" panose="020B0604020202020204" pitchFamily="34" charset="0"/>
                        <a:buChar char="•"/>
                      </a:pPr>
                      <a:r>
                        <a:rPr lang="ar-DZ" sz="2000" b="1" u="none" dirty="0" smtClean="0">
                          <a:latin typeface="Tahoma" panose="020B0604030504040204" pitchFamily="34" charset="0"/>
                          <a:cs typeface="Traditional Arabic" panose="02020603050405020304" pitchFamily="2" charset="-78"/>
                        </a:rPr>
                        <a:t>مناني</a:t>
                      </a:r>
                      <a:r>
                        <a:rPr lang="ar-DZ" sz="2000" b="1" u="none" baseline="0" dirty="0" smtClean="0">
                          <a:latin typeface="Tahoma" panose="020B0604030504040204" pitchFamily="34" charset="0"/>
                          <a:cs typeface="Traditional Arabic" panose="02020603050405020304" pitchFamily="2" charset="-78"/>
                        </a:rPr>
                        <a:t> </a:t>
                      </a:r>
                      <a:r>
                        <a:rPr lang="ar-DZ" sz="2000" b="1" u="none" baseline="0" dirty="0" err="1" smtClean="0">
                          <a:latin typeface="Tahoma" panose="020B0604030504040204" pitchFamily="34" charset="0"/>
                          <a:cs typeface="Traditional Arabic" panose="02020603050405020304" pitchFamily="2" charset="-78"/>
                        </a:rPr>
                        <a:t>صابرينة</a:t>
                      </a:r>
                      <a:r>
                        <a:rPr lang="ar-DZ" sz="2000" b="1" u="none" baseline="0" dirty="0" smtClean="0">
                          <a:latin typeface="Tahoma" panose="020B0604030504040204" pitchFamily="34" charset="0"/>
                          <a:cs typeface="Traditional Arabic" panose="02020603050405020304" pitchFamily="2" charset="-78"/>
                        </a:rPr>
                        <a:t> </a:t>
                      </a:r>
                      <a:endParaRPr lang="fr-FR" sz="2000" b="1" u="none" dirty="0">
                        <a:latin typeface="Tahoma" panose="020B0604030504040204" pitchFamily="34" charset="0"/>
                        <a:cs typeface="Traditional Arabic" panose="02020603050405020304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cs typeface="Traditional Arabic" panose="02020603050405020304" pitchFamily="2" charset="-78"/>
                        </a:rPr>
                        <a:t>- بلوزي</a:t>
                      </a:r>
                      <a:r>
                        <a:rPr lang="ar-DZ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cs typeface="Traditional Arabic" panose="02020603050405020304" pitchFamily="2" charset="-78"/>
                        </a:rPr>
                        <a:t> </a:t>
                      </a:r>
                      <a:r>
                        <a:rPr lang="ar-DZ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cs typeface="Traditional Arabic" panose="02020603050405020304" pitchFamily="2" charset="-78"/>
                        </a:rPr>
                        <a:t>نورالدين</a:t>
                      </a:r>
                      <a:endParaRPr lang="ar-DZ" sz="2000" b="1" baseline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cs typeface="Traditional Arabic" panose="02020603050405020304" pitchFamily="2" charset="-78"/>
                      </a:endParaRPr>
                    </a:p>
                    <a:p>
                      <a:pPr algn="r" rtl="1"/>
                      <a:r>
                        <a:rPr lang="ar-DZ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cs typeface="Traditional Arabic" panose="02020603050405020304" pitchFamily="2" charset="-78"/>
                        </a:rPr>
                        <a:t>- </a:t>
                      </a:r>
                      <a:r>
                        <a:rPr lang="ar-DZ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cs typeface="Traditional Arabic" panose="02020603050405020304" pitchFamily="2" charset="-78"/>
                        </a:rPr>
                        <a:t>بورزق</a:t>
                      </a:r>
                      <a:r>
                        <a:rPr lang="ar-DZ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cs typeface="Traditional Arabic" panose="02020603050405020304" pitchFamily="2" charset="-78"/>
                        </a:rPr>
                        <a:t> قصي</a:t>
                      </a:r>
                      <a:endParaRPr lang="fr-FR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cs typeface="Traditional Arabic" panose="02020603050405020304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0" y="6353552"/>
            <a:ext cx="914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anose="02020603050405020304" pitchFamily="2" charset="-78"/>
              </a:rPr>
              <a:t>السنة الجامعية: </a:t>
            </a:r>
            <a:r>
              <a:rPr lang="ar-D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anose="02020603050405020304" pitchFamily="2" charset="-78"/>
              </a:rPr>
              <a:t>2024/2023</a:t>
            </a:r>
            <a:endParaRPr lang="ar-D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raditional Arabic" panose="02020603050405020304" pitchFamily="2" charset="-78"/>
            </a:endParaRPr>
          </a:p>
        </p:txBody>
      </p:sp>
      <p:pic>
        <p:nvPicPr>
          <p:cNvPr id="33793" name="Picture 1" descr="C:\Users\ALMOHTARIF\Downloads\image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66900" cy="1866900"/>
          </a:xfrm>
          <a:prstGeom prst="rect">
            <a:avLst/>
          </a:prstGeom>
          <a:noFill/>
        </p:spPr>
      </p:pic>
      <p:pic>
        <p:nvPicPr>
          <p:cNvPr id="33794" name="Picture 2" descr="C:\Users\ALMOHTARIF\Downloads\image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7100" y="0"/>
            <a:ext cx="1866900" cy="1866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5472608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DZ" b="1" u="sng" dirty="0" smtClean="0">
                <a:cs typeface="DecoType Naskh Variants" pitchFamily="2" charset="-78"/>
              </a:rPr>
              <a:t>تطورات شعار </a:t>
            </a:r>
            <a:r>
              <a:rPr lang="ar-DZ" b="1" u="sng" dirty="0" err="1" smtClean="0">
                <a:cs typeface="DecoType Naskh Variants" pitchFamily="2" charset="-78"/>
              </a:rPr>
              <a:t>سامسونج</a:t>
            </a:r>
            <a:endParaRPr lang="ar-DZ" b="1" u="sng" dirty="0">
              <a:cs typeface="DecoType Naskh Variants" pitchFamily="2" charset="-78"/>
            </a:endParaRPr>
          </a:p>
        </p:txBody>
      </p:sp>
      <p:pic>
        <p:nvPicPr>
          <p:cNvPr id="4" name="عنصر نائب للمحتوى 3" descr="received_369464189305990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2962" y="2001044"/>
            <a:ext cx="7458075" cy="37242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èche courbée vers le haut 7"/>
          <p:cNvSpPr/>
          <p:nvPr/>
        </p:nvSpPr>
        <p:spPr>
          <a:xfrm rot="5400000">
            <a:off x="2250263" y="1393020"/>
            <a:ext cx="1428761" cy="785818"/>
          </a:xfrm>
          <a:prstGeom prst="curvedUp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Oval 2"/>
          <p:cNvSpPr/>
          <p:nvPr/>
        </p:nvSpPr>
        <p:spPr>
          <a:xfrm>
            <a:off x="3286116" y="0"/>
            <a:ext cx="2628904" cy="1714488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prstClr val="white"/>
                </a:solidFill>
              </a:rPr>
              <a:t>             </a:t>
            </a:r>
          </a:p>
        </p:txBody>
      </p:sp>
      <p:pic>
        <p:nvPicPr>
          <p:cNvPr id="5122" name="Picture 2" descr="D:\Mes documents\bibliothéconomi\photos\شثقيفففففففففففففف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0"/>
            <a:ext cx="2571768" cy="19288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Flèche courbée vers la gauche 11"/>
          <p:cNvSpPr/>
          <p:nvPr/>
        </p:nvSpPr>
        <p:spPr>
          <a:xfrm>
            <a:off x="5786446" y="1000108"/>
            <a:ext cx="857256" cy="1428760"/>
          </a:xfrm>
          <a:prstGeom prst="curved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563888" y="1772816"/>
            <a:ext cx="20717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800" b="1" u="sng" dirty="0" smtClean="0">
                <a:cs typeface="DecoType Naskh Variants" pitchFamily="2" charset="-78"/>
              </a:rPr>
              <a:t>ماذا تعني كلمة </a:t>
            </a:r>
            <a:r>
              <a:rPr lang="ar-DZ" sz="2800" b="1" u="sng" dirty="0" err="1" smtClean="0">
                <a:cs typeface="DecoType Naskh Variants" pitchFamily="2" charset="-78"/>
              </a:rPr>
              <a:t>سامسونج</a:t>
            </a:r>
            <a:r>
              <a:rPr lang="ar-DZ" sz="2800" b="1" u="sng" dirty="0" smtClean="0">
                <a:cs typeface="DecoType Naskh Variants" pitchFamily="2" charset="-78"/>
              </a:rPr>
              <a:t> </a:t>
            </a:r>
            <a:r>
              <a:rPr lang="ar-DZ" sz="2800" b="1" u="sng" dirty="0" err="1" smtClean="0">
                <a:cs typeface="DecoType Naskh Variants" pitchFamily="2" charset="-78"/>
              </a:rPr>
              <a:t>؟</a:t>
            </a:r>
            <a:endParaRPr lang="fr-FR" sz="2800" b="1" u="sng" dirty="0">
              <a:cs typeface="DecoType Naskh Variants" pitchFamily="2" charset="-78"/>
            </a:endParaRPr>
          </a:p>
        </p:txBody>
      </p:sp>
      <p:sp>
        <p:nvSpPr>
          <p:cNvPr id="14" name="عنصر نائب للمحتوى 13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2000" dirty="0" smtClean="0"/>
              <a:t> </a:t>
            </a:r>
            <a:r>
              <a:rPr lang="ar-DZ" sz="2000" dirty="0" smtClean="0"/>
              <a:t>  </a:t>
            </a:r>
            <a:r>
              <a:rPr lang="ar-DZ" sz="2400" dirty="0" smtClean="0"/>
              <a:t>و </a:t>
            </a:r>
            <a:r>
              <a:rPr lang="ar-DZ" sz="2400" dirty="0" smtClean="0"/>
              <a:t>تعني كلمة </a:t>
            </a:r>
            <a:r>
              <a:rPr lang="ar-DZ" sz="2400" dirty="0" err="1" smtClean="0"/>
              <a:t>سامسونج</a:t>
            </a:r>
            <a:r>
              <a:rPr lang="ar-DZ" sz="2400" dirty="0" smtClean="0"/>
              <a:t> ثلاث نجوم و ترمز هذه النجوم </a:t>
            </a:r>
            <a:r>
              <a:rPr lang="ar-DZ" sz="2400" dirty="0" err="1" smtClean="0"/>
              <a:t>لـ:</a:t>
            </a:r>
            <a:endParaRPr lang="ar-DZ" sz="2400" dirty="0" smtClean="0"/>
          </a:p>
          <a:p>
            <a:pPr algn="r" rtl="1">
              <a:buNone/>
            </a:pPr>
            <a:r>
              <a:rPr lang="ar-DZ" sz="2400" dirty="0" smtClean="0"/>
              <a:t>* النجمة </a:t>
            </a:r>
            <a:r>
              <a:rPr lang="ar-DZ" sz="2400" dirty="0" smtClean="0"/>
              <a:t>الأولى أن تكون كبيرة.</a:t>
            </a:r>
          </a:p>
          <a:p>
            <a:pPr algn="r" rtl="1">
              <a:buNone/>
            </a:pPr>
            <a:r>
              <a:rPr lang="ar-DZ" sz="2400" dirty="0" smtClean="0"/>
              <a:t>* النجمة </a:t>
            </a:r>
            <a:r>
              <a:rPr lang="ar-DZ" sz="2400" dirty="0" smtClean="0"/>
              <a:t>الثانية أن تكون قوية.</a:t>
            </a:r>
          </a:p>
          <a:p>
            <a:pPr algn="r" rtl="1">
              <a:buNone/>
            </a:pPr>
            <a:r>
              <a:rPr lang="ar-DZ" sz="2400" dirty="0" smtClean="0"/>
              <a:t>* </a:t>
            </a:r>
            <a:r>
              <a:rPr lang="ar-DZ" sz="2400" dirty="0" smtClean="0"/>
              <a:t>النجمة الثالثة أن تبقى للأبد.</a:t>
            </a:r>
          </a:p>
          <a:p>
            <a:pPr>
              <a:buNone/>
            </a:pPr>
            <a:endParaRPr lang="ar-DZ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14680" y="1696737"/>
            <a:ext cx="8819773" cy="1232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endParaRPr lang="ar-DZ" sz="3200" b="1" dirty="0" smtClean="0">
              <a:latin typeface="Traditional Arabic" panose="02020603050405020304" pitchFamily="2" charset="-78"/>
              <a:cs typeface="Traditional Arabic" panose="02020603050405020304" pitchFamily="2" charset="-78"/>
            </a:endParaRPr>
          </a:p>
          <a:p>
            <a:pPr lvl="0" algn="justLow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ar-DZ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929322" y="271462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endParaRPr lang="ar-DZ" dirty="0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480720" cy="5636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ar-DZ" sz="3600" b="1" u="sng" dirty="0" smtClean="0">
                <a:cs typeface="DecoType Naskh Variants" pitchFamily="2" charset="-78"/>
              </a:rPr>
              <a:t>المزيج التسويقي لشركة </a:t>
            </a:r>
            <a:r>
              <a:rPr lang="ar-DZ" sz="3600" b="1" u="sng" dirty="0" err="1" smtClean="0">
                <a:cs typeface="DecoType Naskh Variants" pitchFamily="2" charset="-78"/>
              </a:rPr>
              <a:t>سامسونج</a:t>
            </a:r>
            <a:r>
              <a:rPr lang="ar-DZ" sz="3600" b="1" u="sng" dirty="0" smtClean="0">
                <a:cs typeface="DecoType Naskh Variants" pitchFamily="2" charset="-78"/>
              </a:rPr>
              <a:t> </a:t>
            </a:r>
            <a:r>
              <a:rPr lang="ar-DZ" sz="3600" b="1" u="sng" dirty="0" err="1" smtClean="0">
                <a:cs typeface="DecoType Naskh Variants" pitchFamily="2" charset="-78"/>
              </a:rPr>
              <a:t>:</a:t>
            </a:r>
            <a:endParaRPr lang="ar-DZ" sz="3600" b="1" u="sng" dirty="0">
              <a:cs typeface="DecoType Naskh Variants" pitchFamily="2" charset="-78"/>
            </a:endParaRP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half" idx="2"/>
          </p:nvPr>
        </p:nvSpPr>
        <p:spPr>
          <a:xfrm>
            <a:off x="179512" y="980728"/>
            <a:ext cx="8568952" cy="5877272"/>
          </a:xfrm>
        </p:spPr>
        <p:txBody>
          <a:bodyPr>
            <a:noAutofit/>
          </a:bodyPr>
          <a:lstStyle/>
          <a:p>
            <a:pPr algn="r" rtl="1">
              <a:tabLst>
                <a:tab pos="177800" algn="l"/>
              </a:tabLst>
            </a:pPr>
            <a:r>
              <a:rPr lang="ar-DZ" sz="2000" b="1" u="sng" dirty="0" err="1" smtClean="0"/>
              <a:t>المنتج : </a:t>
            </a:r>
            <a:r>
              <a:rPr lang="ar-DZ" sz="2400" b="1" u="sng" dirty="0" smtClean="0"/>
              <a:t>- </a:t>
            </a:r>
            <a:r>
              <a:rPr lang="ar-DZ" sz="2000" dirty="0" smtClean="0"/>
              <a:t>تطوير منتجات ذات تصاميم مبتكرة ومميزة تلبي احتياجات ورغبات العملاء.</a:t>
            </a:r>
          </a:p>
          <a:p>
            <a:pPr algn="r" rtl="1"/>
            <a:r>
              <a:rPr lang="ar-DZ" sz="2000" dirty="0" smtClean="0"/>
              <a:t>   - الاستثمار في البحث والتطوير لتطوير تقنيات جديدة وتحسين المنتجات الحالية.</a:t>
            </a:r>
          </a:p>
          <a:p>
            <a:pPr algn="r" rtl="1"/>
            <a:r>
              <a:rPr lang="ar-DZ" sz="2000" dirty="0" smtClean="0"/>
              <a:t>   - توفير مجموعة واسعة من المنتجات لتناسب جميع فئات العملاء واحتياجاتهم المتنوعة.</a:t>
            </a:r>
          </a:p>
          <a:p>
            <a:pPr algn="r" rtl="1"/>
            <a:r>
              <a:rPr lang="ar-DZ" sz="2000" dirty="0" smtClean="0"/>
              <a:t>شركة </a:t>
            </a:r>
            <a:r>
              <a:rPr lang="ar-DZ" sz="2000" dirty="0" err="1" smtClean="0"/>
              <a:t>سامسونغ</a:t>
            </a:r>
            <a:r>
              <a:rPr lang="ar-DZ" sz="2000" dirty="0" smtClean="0"/>
              <a:t> تقدم مجموعة واسعة من المنتجات التكنولوجية التي تشمل عدة فئات، ومن بين هذه </a:t>
            </a:r>
            <a:r>
              <a:rPr lang="ar-DZ" sz="2000" dirty="0" err="1" smtClean="0"/>
              <a:t>المنتجات:</a:t>
            </a:r>
            <a:endParaRPr lang="ar-DZ" sz="2000" dirty="0" smtClean="0"/>
          </a:p>
          <a:p>
            <a:pPr algn="r" rtl="1"/>
            <a:r>
              <a:rPr lang="ar-DZ" sz="2000" dirty="0" smtClean="0"/>
              <a:t>_ الهواتف الذكية: تشمل سلسلة </a:t>
            </a:r>
            <a:r>
              <a:rPr lang="fr-FR" sz="2000" dirty="0" smtClean="0"/>
              <a:t>Samsung </a:t>
            </a:r>
            <a:r>
              <a:rPr lang="fr-FR" sz="2000" dirty="0" err="1" smtClean="0"/>
              <a:t>Galaxy</a:t>
            </a:r>
            <a:r>
              <a:rPr lang="fr-FR" sz="2000" dirty="0" smtClean="0"/>
              <a:t> S </a:t>
            </a:r>
            <a:r>
              <a:rPr lang="ar-DZ" sz="2000" dirty="0" smtClean="0"/>
              <a:t> و </a:t>
            </a:r>
            <a:r>
              <a:rPr lang="fr-FR" sz="2000" dirty="0" smtClean="0"/>
              <a:t> </a:t>
            </a:r>
            <a:r>
              <a:rPr lang="fr-FR" sz="2000" dirty="0" err="1" smtClean="0"/>
              <a:t>Galaxy</a:t>
            </a:r>
            <a:r>
              <a:rPr lang="fr-FR" sz="2000" dirty="0" smtClean="0"/>
              <a:t> </a:t>
            </a:r>
            <a:r>
              <a:rPr lang="fr-FR" sz="2000" dirty="0" smtClean="0"/>
              <a:t>Note </a:t>
            </a:r>
            <a:r>
              <a:rPr lang="ar-DZ" sz="2000" dirty="0" smtClean="0"/>
              <a:t>و </a:t>
            </a:r>
            <a:r>
              <a:rPr lang="fr-FR" sz="2000" dirty="0" err="1" smtClean="0"/>
              <a:t>Galaxy</a:t>
            </a:r>
            <a:r>
              <a:rPr lang="fr-FR" sz="2000" dirty="0" smtClean="0"/>
              <a:t> A، </a:t>
            </a:r>
            <a:r>
              <a:rPr lang="ar-DZ" sz="2000" dirty="0" smtClean="0"/>
              <a:t>والتي تتميز بأحدث التقنيات والميزات مثل الشاشات الكبيرة، والكاميرات عالية الدقة، وأداء البطارية الممتاز.</a:t>
            </a:r>
          </a:p>
          <a:p>
            <a:pPr algn="r" rtl="1"/>
            <a:r>
              <a:rPr lang="ar-DZ" sz="2000" dirty="0" smtClean="0"/>
              <a:t>_ التلفزيونات: تقدم </a:t>
            </a:r>
            <a:r>
              <a:rPr lang="ar-DZ" sz="2000" dirty="0" err="1" smtClean="0"/>
              <a:t>سامسونغ</a:t>
            </a:r>
            <a:r>
              <a:rPr lang="ar-DZ" sz="2000" dirty="0" smtClean="0"/>
              <a:t> مجموعة متنوعة من التلفزيونات بتقنيات مختلفة مثل </a:t>
            </a:r>
            <a:r>
              <a:rPr lang="fr-FR" sz="2000" dirty="0" smtClean="0"/>
              <a:t>QLED </a:t>
            </a:r>
            <a:r>
              <a:rPr lang="ar-DZ" sz="2000" dirty="0" smtClean="0"/>
              <a:t>و </a:t>
            </a:r>
            <a:r>
              <a:rPr lang="fr-FR" sz="2000" dirty="0" smtClean="0"/>
              <a:t>UHD </a:t>
            </a:r>
            <a:r>
              <a:rPr lang="ar-DZ" sz="2000" dirty="0" smtClean="0"/>
              <a:t>و </a:t>
            </a:r>
            <a:r>
              <a:rPr lang="fr-FR" sz="2000" dirty="0" smtClean="0"/>
              <a:t>OLED، </a:t>
            </a:r>
            <a:r>
              <a:rPr lang="ar-DZ" sz="2000" dirty="0" smtClean="0"/>
              <a:t>والتي تتميز بجودة الصورة العالية والألوان الزاهية.</a:t>
            </a:r>
          </a:p>
          <a:p>
            <a:pPr algn="r" rtl="1"/>
            <a:r>
              <a:rPr lang="ar-DZ" sz="2000" dirty="0" smtClean="0"/>
              <a:t>_ الأجهزة المنزلية: تشمل هذه الفئة الثلاجات، والغسالات، وأفران الميكروويف، وأجهزة تكييف الهواء، وأجهزة القهوة، وغيرها، التي تتميز بالأداء العالي والتقنيات الذكية.</a:t>
            </a:r>
          </a:p>
          <a:p>
            <a:pPr algn="r" rtl="1"/>
            <a:r>
              <a:rPr lang="ar-DZ" sz="2000" dirty="0" smtClean="0"/>
              <a:t>_ الأجهزة الإلكترونية الاستهلاكية: تشمل سماعات الرأس، وسماعات الصوت، وأجهزة التسجيل، والأجهزة </a:t>
            </a:r>
            <a:r>
              <a:rPr lang="ar-DZ" sz="2000" dirty="0" err="1" smtClean="0"/>
              <a:t>اللوحية</a:t>
            </a:r>
            <a:r>
              <a:rPr lang="ar-DZ" sz="2000" dirty="0" smtClean="0"/>
              <a:t>، والكمبيوترات المحمولة، والألعاب الإلكترونية.</a:t>
            </a:r>
          </a:p>
          <a:p>
            <a:pPr algn="r" rtl="1"/>
            <a:r>
              <a:rPr lang="ar-DZ" sz="2000" dirty="0" smtClean="0"/>
              <a:t>_ الأجهزة المحمولة: بما في ذلك الأجهزة </a:t>
            </a:r>
            <a:r>
              <a:rPr lang="ar-DZ" sz="2000" dirty="0" err="1" smtClean="0"/>
              <a:t>اللوحية</a:t>
            </a:r>
            <a:r>
              <a:rPr lang="ar-DZ" sz="2000" dirty="0" smtClean="0"/>
              <a:t> والكمبيوترات المحمولة التي تقدم مزيجًا من الأداء </a:t>
            </a:r>
            <a:r>
              <a:rPr lang="ar-DZ" sz="2000" dirty="0" err="1" smtClean="0"/>
              <a:t>والنقلية.</a:t>
            </a:r>
            <a:endParaRPr lang="ar-DZ" sz="2000" dirty="0" smtClean="0"/>
          </a:p>
          <a:p>
            <a:pPr algn="r" rtl="1"/>
            <a:r>
              <a:rPr lang="ar-DZ" sz="2000" dirty="0" smtClean="0"/>
              <a:t>_ الإلكترونيات الاستهلاكية الأخرى: تشمل الكاميرات الرقمية، وأجهزة التسجيل، وأجهزة التلفاز الذكية، وغيرها.</a:t>
            </a:r>
          </a:p>
          <a:p>
            <a:pPr lvl="0" algn="r" rtl="1"/>
            <a:endParaRPr lang="ar-DZ" sz="2000" dirty="0" smtClean="0"/>
          </a:p>
          <a:p>
            <a:pPr algn="r" rtl="1"/>
            <a:endParaRPr lang="ar-DZ" sz="1800" dirty="0" smtClean="0"/>
          </a:p>
          <a:p>
            <a:pPr algn="r" rtl="1"/>
            <a:endParaRPr lang="ar-D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 descr="17093894270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812577"/>
            <a:ext cx="8363272" cy="4538604"/>
          </a:xfrm>
        </p:spPr>
      </p:pic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71600" y="548680"/>
            <a:ext cx="7067128" cy="69775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DZ" sz="3200" b="1" dirty="0" smtClean="0">
                <a:cs typeface="DecoType Naskh Variants" pitchFamily="2" charset="-78"/>
              </a:rPr>
              <a:t>صورة توضح منتجات شركة </a:t>
            </a:r>
            <a:r>
              <a:rPr lang="ar-DZ" sz="3200" b="1" dirty="0" err="1" smtClean="0">
                <a:cs typeface="DecoType Naskh Variants" pitchFamily="2" charset="-78"/>
              </a:rPr>
              <a:t>سامسونج</a:t>
            </a:r>
            <a:r>
              <a:rPr lang="ar-DZ" sz="3200" b="1" dirty="0" smtClean="0">
                <a:cs typeface="DecoType Naskh Variants" pitchFamily="2" charset="-78"/>
              </a:rPr>
              <a:t> </a:t>
            </a:r>
            <a:r>
              <a:rPr lang="ar-DZ" sz="3200" b="1" dirty="0" err="1" smtClean="0">
                <a:cs typeface="DecoType Naskh Variants" pitchFamily="2" charset="-78"/>
              </a:rPr>
              <a:t>:</a:t>
            </a:r>
            <a:endParaRPr lang="ar-DZ" sz="3200" b="1" dirty="0">
              <a:cs typeface="DecoType Naskh Variant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عنصر نائب للمحتوى 14" descr="prev_153815533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5111750" cy="3409537"/>
          </a:xfrm>
        </p:spPr>
      </p:pic>
      <p:sp>
        <p:nvSpPr>
          <p:cNvPr id="6" name="عنصر نائب للنص 5"/>
          <p:cNvSpPr>
            <a:spLocks noGrp="1"/>
          </p:cNvSpPr>
          <p:nvPr>
            <p:ph type="body" sz="half" idx="2"/>
          </p:nvPr>
        </p:nvSpPr>
        <p:spPr>
          <a:xfrm>
            <a:off x="4427984" y="908720"/>
            <a:ext cx="4088433" cy="4691063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DZ" sz="4800" b="1" dirty="0" err="1" smtClean="0"/>
              <a:t>السعر</a:t>
            </a:r>
            <a:r>
              <a:rPr lang="ar-DZ" sz="4800" dirty="0" err="1" smtClean="0"/>
              <a:t>:</a:t>
            </a:r>
            <a:endParaRPr lang="ar-DZ" sz="4800" dirty="0" smtClean="0"/>
          </a:p>
          <a:p>
            <a:pPr algn="r" rtl="1"/>
            <a:r>
              <a:rPr lang="ar-DZ" sz="1800" dirty="0" smtClean="0"/>
              <a:t> </a:t>
            </a:r>
            <a:r>
              <a:rPr lang="ar-DZ" sz="2000" dirty="0" smtClean="0"/>
              <a:t>- تطبيق سياسات تسعير تنافسية لجعل المنتجات متاحة لشرائح واسعة من العملاء.</a:t>
            </a:r>
          </a:p>
          <a:p>
            <a:pPr algn="r" rtl="1"/>
            <a:r>
              <a:rPr lang="ar-DZ" sz="2000" dirty="0" smtClean="0"/>
              <a:t>   - تقديم عروض خاصة وتخفيضات </a:t>
            </a:r>
            <a:r>
              <a:rPr lang="ar-DZ" sz="2000" dirty="0" err="1" smtClean="0"/>
              <a:t>سعرية</a:t>
            </a:r>
            <a:r>
              <a:rPr lang="ar-DZ" sz="2000" dirty="0" smtClean="0"/>
              <a:t> في فترات معينة لجذب المزيد من العملاء.</a:t>
            </a:r>
          </a:p>
          <a:p>
            <a:pPr algn="r" rtl="1"/>
            <a:r>
              <a:rPr lang="ar-DZ" sz="2000" dirty="0" smtClean="0"/>
              <a:t>   - التركيز على تقديم قيمة مضافة للعملاء من خلال تقديم منتجات عالية الجودة بأسعار معقولة.</a:t>
            </a:r>
          </a:p>
          <a:p>
            <a:pPr algn="r" rtl="1"/>
            <a:r>
              <a:rPr lang="ar-DZ" sz="2000" dirty="0" smtClean="0"/>
              <a:t>مثال: تقديم تخفيضات خاصة خلال موسم العطلات على ساعة </a:t>
            </a:r>
            <a:r>
              <a:rPr lang="fr-FR" sz="2000" dirty="0" smtClean="0"/>
              <a:t>Samsung </a:t>
            </a:r>
            <a:r>
              <a:rPr lang="fr-FR" sz="2000" dirty="0" err="1" smtClean="0"/>
              <a:t>Galaxy</a:t>
            </a:r>
            <a:r>
              <a:rPr lang="fr-FR" sz="2000" dirty="0" smtClean="0"/>
              <a:t> Watch </a:t>
            </a:r>
            <a:r>
              <a:rPr lang="ar-DZ" sz="2000" dirty="0" smtClean="0"/>
              <a:t>لزيادة الطلب وتشجيع المبيعات.</a:t>
            </a:r>
          </a:p>
          <a:p>
            <a:pPr algn="r" rtl="1"/>
            <a:endParaRPr lang="ar-D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C:\Users\ALMOHTARIF\Downloads\توزيع-المنتجات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84784"/>
            <a:ext cx="4011390" cy="4320480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816" y="476672"/>
            <a:ext cx="5925344" cy="5544616"/>
          </a:xfrm>
        </p:spPr>
        <p:txBody>
          <a:bodyPr>
            <a:norm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ar-DZ" b="1" dirty="0" err="1" smtClean="0"/>
              <a:t>التوزيع :</a:t>
            </a:r>
            <a:r>
              <a:rPr lang="ar-DZ" b="1" dirty="0" smtClean="0"/>
              <a:t> </a:t>
            </a:r>
          </a:p>
          <a:p>
            <a:pPr algn="r" rtl="1"/>
            <a:r>
              <a:rPr lang="ar-DZ" sz="2000" dirty="0" smtClean="0"/>
              <a:t> - بناء شبكة توزيع واسعة النطاق تشمل المتاجر التجارية الكبرى ومتاجر البيع بالتجزئة والمتاجر عبر الإنترنت.</a:t>
            </a:r>
          </a:p>
          <a:p>
            <a:pPr algn="r" rtl="1"/>
            <a:r>
              <a:rPr lang="ar-DZ" sz="2000" dirty="0" smtClean="0"/>
              <a:t>   - الاستثمار في </a:t>
            </a:r>
            <a:r>
              <a:rPr lang="ar-DZ" sz="2000" dirty="0" err="1" smtClean="0"/>
              <a:t>اللوجستيات</a:t>
            </a:r>
            <a:r>
              <a:rPr lang="ar-DZ" sz="2000" dirty="0" smtClean="0"/>
              <a:t> والتوزيع الذكي لضمان توافر المنتجات في الأماكن المناسبة وفي الوقت المناسب.</a:t>
            </a:r>
          </a:p>
          <a:p>
            <a:pPr algn="r" rtl="1"/>
            <a:r>
              <a:rPr lang="ar-DZ" sz="2000" dirty="0" smtClean="0"/>
              <a:t>   - الاستفادة من شراكات التوزيع لتوسيع نطاق التوزيع والوصول إلى مزيد من العملاء في مناطق جديدة.</a:t>
            </a:r>
          </a:p>
          <a:p>
            <a:pPr algn="r"/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 descr="C:\Users\ALMOHTARIF\Desktop\استراتيجية-الترويج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3068960"/>
            <a:ext cx="5400600" cy="3598150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/>
          </a:bodyPr>
          <a:lstStyle/>
          <a:p>
            <a:pPr lvl="0" algn="r" rtl="1">
              <a:buFont typeface="Wingdings" pitchFamily="2" charset="2"/>
              <a:buChar char="v"/>
            </a:pPr>
            <a:r>
              <a:rPr lang="ar-DZ" b="1" dirty="0" smtClean="0"/>
              <a:t>الترويج </a:t>
            </a:r>
            <a:r>
              <a:rPr lang="fr-FR" b="1" dirty="0" smtClean="0"/>
              <a:t> </a:t>
            </a:r>
            <a:r>
              <a:rPr lang="fr-FR" dirty="0" smtClean="0"/>
              <a:t>:</a:t>
            </a:r>
            <a:endParaRPr lang="ar-DZ" dirty="0" smtClean="0"/>
          </a:p>
          <a:p>
            <a:pPr algn="r" rtl="1"/>
            <a:r>
              <a:rPr lang="ar-DZ" sz="2000" dirty="0" smtClean="0"/>
              <a:t> - إطلاق حملات إعلانية شاملة تستخدم مختلف وسائل الإعلام مثل التلفزيون، والإنترنت، ووسائل التواصل الاجتماعي.</a:t>
            </a:r>
          </a:p>
          <a:p>
            <a:pPr algn="r" rtl="1"/>
            <a:r>
              <a:rPr lang="ar-DZ" sz="2000" dirty="0" smtClean="0"/>
              <a:t>   - الاستفادة من </a:t>
            </a:r>
            <a:r>
              <a:rPr lang="ar-DZ" sz="2000" dirty="0" err="1" smtClean="0"/>
              <a:t>الرعايات</a:t>
            </a:r>
            <a:r>
              <a:rPr lang="ar-DZ" sz="2000" dirty="0" smtClean="0"/>
              <a:t> والشراكات مع الأحداث الرياضية والمناسبات الثقافية لتعزيز العلامة التجارية.</a:t>
            </a:r>
          </a:p>
          <a:p>
            <a:pPr algn="r" rtl="1"/>
            <a:r>
              <a:rPr lang="ar-DZ" sz="2000" dirty="0" smtClean="0"/>
              <a:t>   - تقديم عروض ترويجية وهدايا مجانية لجذب انتباه العملاء وزيادة المبيعات.</a:t>
            </a:r>
          </a:p>
          <a:p>
            <a:pPr algn="r" rtl="1"/>
            <a:r>
              <a:rPr lang="ar-DZ" sz="2000" dirty="0" smtClean="0"/>
              <a:t>مثال: إطلاق حملة إعلانية عبر وسائل التواصل الاجتماعي تعرض مزايا هاتف </a:t>
            </a:r>
            <a:r>
              <a:rPr lang="fr-FR" sz="2000" dirty="0" smtClean="0"/>
              <a:t>Samsung </a:t>
            </a:r>
            <a:r>
              <a:rPr lang="fr-FR" sz="2000" dirty="0" err="1" smtClean="0"/>
              <a:t>Galaxy</a:t>
            </a:r>
            <a:r>
              <a:rPr lang="fr-FR" sz="2000" dirty="0" smtClean="0"/>
              <a:t> Note </a:t>
            </a:r>
            <a:r>
              <a:rPr lang="ar-DZ" sz="2000" dirty="0" smtClean="0"/>
              <a:t>بالتركيز على قلم </a:t>
            </a:r>
            <a:r>
              <a:rPr lang="fr-FR" sz="2000" dirty="0" smtClean="0"/>
              <a:t>S Pen </a:t>
            </a:r>
            <a:r>
              <a:rPr lang="ar-DZ" sz="2000" dirty="0" smtClean="0"/>
              <a:t>القابل للتحكم باللمس والميزات الإبداعية.</a:t>
            </a:r>
          </a:p>
          <a:p>
            <a:pPr algn="r" rtl="1"/>
            <a:endParaRPr lang="ar-DZ" sz="2000" dirty="0" smtClean="0"/>
          </a:p>
          <a:p>
            <a:pPr algn="r" rtl="1"/>
            <a:endParaRPr lang="ar-D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 bwMode="auto">
          <a:xfrm>
            <a:off x="857224" y="285728"/>
            <a:ext cx="6643735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تحليل  </a:t>
            </a:r>
            <a:r>
              <a:rPr lang="fr-FR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 </a:t>
            </a:r>
            <a:r>
              <a:rPr lang="fr-FR" sz="36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sowt</a:t>
            </a:r>
            <a:r>
              <a:rPr lang="fr-FR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 </a:t>
            </a:r>
            <a:r>
              <a:rPr lang="ar-DZ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لشركة </a:t>
            </a:r>
            <a:r>
              <a:rPr lang="ar-DZ" sz="36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سامسونج</a:t>
            </a:r>
            <a:r>
              <a:rPr lang="ar-DZ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 </a:t>
            </a:r>
            <a:r>
              <a:rPr lang="ar-DZ" sz="36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:</a:t>
            </a:r>
            <a:endParaRPr lang="fr-FR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  <a:cs typeface="DecoType Naskh Variants" pitchFamily="2" charset="-78"/>
            </a:endParaRPr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2339752" y="980728"/>
            <a:ext cx="4041775" cy="720080"/>
          </a:xfrm>
        </p:spPr>
        <p:txBody>
          <a:bodyPr>
            <a:normAutofit/>
          </a:bodyPr>
          <a:lstStyle/>
          <a:p>
            <a:pPr algn="ctr" rtl="1"/>
            <a:r>
              <a:rPr lang="ar-DZ" u="sng" dirty="0" smtClean="0"/>
              <a:t>نقاط القوة لشركة </a:t>
            </a:r>
            <a:r>
              <a:rPr lang="ar-DZ" u="sng" dirty="0" err="1" smtClean="0"/>
              <a:t>سامسونج</a:t>
            </a:r>
            <a:r>
              <a:rPr lang="ar-DZ" u="sng" dirty="0" smtClean="0"/>
              <a:t> </a:t>
            </a:r>
            <a:r>
              <a:rPr lang="ar-DZ" u="sng" dirty="0" err="1" smtClean="0"/>
              <a:t>:</a:t>
            </a:r>
            <a:endParaRPr lang="ar-DZ" u="sng" dirty="0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2"/>
          </p:nvPr>
        </p:nvSpPr>
        <p:spPr>
          <a:xfrm>
            <a:off x="899592" y="1844824"/>
            <a:ext cx="7787208" cy="3774405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2000" dirty="0" smtClean="0"/>
              <a:t>      تمتلك </a:t>
            </a:r>
            <a:r>
              <a:rPr lang="ar-DZ" sz="2000" dirty="0" smtClean="0"/>
              <a:t>الشركة عدة نقاط قوية انعكاسًا لنشاطها المذهل وخصوصا في الفترة </a:t>
            </a:r>
            <a:r>
              <a:rPr lang="ar-DZ" sz="2000" dirty="0" smtClean="0"/>
              <a:t>الأخيرة</a:t>
            </a:r>
            <a:r>
              <a:rPr lang="ar-DZ" sz="2000" dirty="0" smtClean="0"/>
              <a:t> </a:t>
            </a:r>
            <a:r>
              <a:rPr lang="ar-DZ" sz="2000" dirty="0" smtClean="0"/>
              <a:t>نذكر </a:t>
            </a:r>
            <a:r>
              <a:rPr lang="ar-DZ" sz="2000" dirty="0" err="1" smtClean="0"/>
              <a:t>منها </a:t>
            </a:r>
            <a:r>
              <a:rPr lang="ar-DZ" sz="2000" dirty="0" err="1" smtClean="0"/>
              <a:t>:</a:t>
            </a:r>
            <a:endParaRPr lang="ar-DZ" sz="2000" dirty="0" smtClean="0"/>
          </a:p>
          <a:p>
            <a:pPr algn="r" rtl="1"/>
            <a:endParaRPr lang="ar-DZ" sz="2000" dirty="0" smtClean="0"/>
          </a:p>
          <a:p>
            <a:pPr algn="r" rtl="1"/>
            <a:r>
              <a:rPr lang="ar-DZ" sz="2000" dirty="0" smtClean="0"/>
              <a:t>الهيمنة في سوق الهواتف الذكية عالميًا وقد تربعت على عرش المبيعات وفق التقارير الصادرة لـ 2020 بحصة سوقية بلغت </a:t>
            </a:r>
            <a:r>
              <a:rPr lang="ar-DZ" sz="2000" dirty="0" err="1" smtClean="0"/>
              <a:t>18.5%</a:t>
            </a:r>
            <a:endParaRPr lang="ar-DZ" sz="2000" dirty="0" smtClean="0"/>
          </a:p>
          <a:p>
            <a:pPr algn="r" rtl="1"/>
            <a:r>
              <a:rPr lang="ar-DZ" sz="2000" dirty="0" smtClean="0"/>
              <a:t>شهرة العلامة التجارية حول العالم</a:t>
            </a:r>
          </a:p>
          <a:p>
            <a:pPr algn="r" rtl="1"/>
            <a:r>
              <a:rPr lang="ar-DZ" sz="2000" dirty="0" smtClean="0"/>
              <a:t>الاهتمام بالبحث </a:t>
            </a:r>
            <a:r>
              <a:rPr lang="ar-DZ" sz="2000" dirty="0" err="1" smtClean="0"/>
              <a:t>والتطوير.</a:t>
            </a:r>
            <a:r>
              <a:rPr lang="ar-DZ" sz="2000" dirty="0" smtClean="0"/>
              <a:t> فقد وصل عدد مراكز التطوير لدى الشركة إلى 34 </a:t>
            </a:r>
            <a:r>
              <a:rPr lang="ar-DZ" sz="2000" dirty="0" err="1" smtClean="0"/>
              <a:t>متوزعين</a:t>
            </a:r>
            <a:r>
              <a:rPr lang="ar-DZ" sz="2000" dirty="0" smtClean="0"/>
              <a:t> حول </a:t>
            </a:r>
            <a:r>
              <a:rPr lang="ar-DZ" sz="2000" dirty="0" err="1" smtClean="0"/>
              <a:t>العالم.</a:t>
            </a:r>
            <a:r>
              <a:rPr lang="ar-DZ" sz="2000" dirty="0" smtClean="0"/>
              <a:t> وهو ما أدى إلى امتلاك الشركة لمجموعات واسعة من أنواع المنتجات </a:t>
            </a:r>
            <a:r>
              <a:rPr lang="ar-DZ" sz="2000" dirty="0" smtClean="0"/>
              <a:t>الإليكترونية.</a:t>
            </a:r>
            <a:endParaRPr lang="ar-DZ" sz="2000" dirty="0" smtClean="0"/>
          </a:p>
          <a:p>
            <a:pPr algn="r" rtl="1"/>
            <a:r>
              <a:rPr lang="ar-DZ" sz="2000" dirty="0" smtClean="0"/>
              <a:t>حصلت العلامة التجارية </a:t>
            </a:r>
            <a:r>
              <a:rPr lang="ar-DZ" sz="2000" dirty="0" err="1" smtClean="0"/>
              <a:t>لسامسونج</a:t>
            </a:r>
            <a:r>
              <a:rPr lang="ar-DZ" sz="2000" dirty="0" smtClean="0"/>
              <a:t> على مئات الجوائز من معارض متعددة في مجال البحث والتطوير.</a:t>
            </a:r>
          </a:p>
          <a:p>
            <a:pPr algn="r" rtl="1"/>
            <a:r>
              <a:rPr lang="ar-DZ" sz="2000" dirty="0" smtClean="0"/>
              <a:t>الوجود القوي في الأسواق الآسيوية وخصوصًا في الصين والهند.</a:t>
            </a:r>
          </a:p>
          <a:p>
            <a:pPr algn="r" rtl="1"/>
            <a:r>
              <a:rPr lang="ar-DZ" sz="2000" dirty="0" smtClean="0"/>
              <a:t>تمتلك شركة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قواعد ومراكز كثيرة في 74 دولة حول </a:t>
            </a:r>
            <a:r>
              <a:rPr lang="ar-DZ" sz="2000" dirty="0" err="1" smtClean="0"/>
              <a:t>العالم.</a:t>
            </a:r>
            <a:r>
              <a:rPr lang="ar-DZ" sz="2000" dirty="0" smtClean="0"/>
              <a:t> وهذا ما ساعد في انتشار منتجاته وزيادة قاعدة العملاء.</a:t>
            </a:r>
          </a:p>
          <a:p>
            <a:pPr lvl="0" algn="r" rtl="1">
              <a:buNone/>
            </a:pPr>
            <a:endParaRPr lang="ar-D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778098"/>
          </a:xfrm>
        </p:spPr>
        <p:txBody>
          <a:bodyPr>
            <a:normAutofit/>
          </a:bodyPr>
          <a:lstStyle/>
          <a:p>
            <a:r>
              <a:rPr lang="ar-DZ" sz="2800" b="1" u="sng" dirty="0" smtClean="0"/>
              <a:t>نقاط الضعف لشركة </a:t>
            </a:r>
            <a:r>
              <a:rPr lang="ar-DZ" sz="2800" b="1" u="sng" dirty="0" err="1" smtClean="0"/>
              <a:t>سامسونج</a:t>
            </a:r>
            <a:r>
              <a:rPr lang="ar-DZ" sz="2800" b="1" u="sng" dirty="0" smtClean="0"/>
              <a:t> </a:t>
            </a:r>
            <a:r>
              <a:rPr lang="ar-DZ" sz="2800" b="1" u="sng" dirty="0" err="1" smtClean="0"/>
              <a:t>:</a:t>
            </a:r>
            <a:endParaRPr lang="ar-DZ" sz="28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Autofit/>
          </a:bodyPr>
          <a:lstStyle/>
          <a:p>
            <a:pPr algn="r" rtl="1"/>
            <a:r>
              <a:rPr lang="ar-DZ" sz="2000" dirty="0" smtClean="0"/>
              <a:t>واجه الشركة عدة تحديات قد يراه البعض نقاط ضعف تؤثر على سير نشاط الشركة على المدى الطويل</a:t>
            </a:r>
            <a:r>
              <a:rPr lang="ar-DZ" sz="2000" dirty="0" smtClean="0"/>
              <a:t>.</a:t>
            </a:r>
            <a:endParaRPr lang="ar-DZ" sz="2000" dirty="0" smtClean="0"/>
          </a:p>
          <a:p>
            <a:pPr algn="r" rtl="1"/>
            <a:r>
              <a:rPr lang="ar-DZ" sz="2000" dirty="0" smtClean="0"/>
              <a:t>ارتفاع أسعار المنتجات: في ظل المنافسة الشديدة في سوق الأجهزة </a:t>
            </a:r>
            <a:r>
              <a:rPr lang="ar-DZ" sz="2000" dirty="0" err="1" smtClean="0"/>
              <a:t>الإليكترونية.</a:t>
            </a:r>
            <a:r>
              <a:rPr lang="ar-DZ" sz="2000" dirty="0" smtClean="0"/>
              <a:t> أصبح السعر معيارًا شبه أساسي عند فئة كبيرة من </a:t>
            </a:r>
            <a:r>
              <a:rPr lang="ar-DZ" sz="2000" dirty="0" err="1" smtClean="0"/>
              <a:t>المشترين.</a:t>
            </a:r>
            <a:r>
              <a:rPr lang="ar-DZ" sz="2000" dirty="0" smtClean="0"/>
              <a:t> إلا أن الشركة لا زالت تضع أسعارًا مرتفعة مقارنة بالمنافسين اعتمادًا على جودة </a:t>
            </a:r>
            <a:r>
              <a:rPr lang="ar-DZ" sz="2000" dirty="0" err="1" smtClean="0"/>
              <a:t>المنتج.</a:t>
            </a:r>
            <a:r>
              <a:rPr lang="ar-DZ" sz="2000" dirty="0" smtClean="0"/>
              <a:t> لكن حاليًا هناك شركات منافسة تقدم جودة أفضل للمنتجات وبأسعار تعتبر أفضل من أسعار شركة </a:t>
            </a:r>
            <a:r>
              <a:rPr lang="ar-DZ" sz="2000" dirty="0" err="1" smtClean="0"/>
              <a:t>سامسونج.</a:t>
            </a:r>
            <a:endParaRPr lang="ar-DZ" sz="2000" dirty="0" smtClean="0"/>
          </a:p>
          <a:p>
            <a:pPr algn="r" rtl="1"/>
            <a:r>
              <a:rPr lang="ar-DZ" sz="2000" dirty="0" smtClean="0"/>
              <a:t>الاعتمادية على الأسواق الأمريكية بشكل كبير على الرغم  من تنوع مواردها وتوسعاتها المستمرة في آسيا في ظل الاضطرابات الاقتصادية الحاصلة فق الولايات المتحدة الأمريكية.</a:t>
            </a:r>
          </a:p>
          <a:p>
            <a:pPr algn="r" rtl="1"/>
            <a:r>
              <a:rPr lang="ar-DZ" sz="2000" dirty="0" smtClean="0"/>
              <a:t>تتعرض الشركة للكثير من القضايا والدعاوى </a:t>
            </a:r>
            <a:r>
              <a:rPr lang="ar-DZ" sz="2000" dirty="0" err="1" smtClean="0"/>
              <a:t>القضائية.</a:t>
            </a:r>
            <a:r>
              <a:rPr lang="ar-DZ" sz="2000" dirty="0" smtClean="0"/>
              <a:t> </a:t>
            </a:r>
            <a:r>
              <a:rPr lang="ar-DZ" sz="2000" dirty="0" err="1" smtClean="0"/>
              <a:t>وهذ</a:t>
            </a:r>
            <a:r>
              <a:rPr lang="ar-DZ" sz="2000" dirty="0" smtClean="0"/>
              <a:t> ينعكس سلبًا على قيمة العلامة ورؤية العملاء </a:t>
            </a:r>
            <a:r>
              <a:rPr lang="ar-DZ" sz="2000" dirty="0" err="1" smtClean="0"/>
              <a:t>عنها.</a:t>
            </a:r>
            <a:r>
              <a:rPr lang="ar-DZ" sz="2000" dirty="0" smtClean="0"/>
              <a:t> مثل مشكلة انفجار اصدارات الهواتف </a:t>
            </a:r>
            <a:r>
              <a:rPr lang="fr-FR" sz="2000" dirty="0" err="1" smtClean="0"/>
              <a:t>Galaxy</a:t>
            </a:r>
            <a:r>
              <a:rPr lang="fr-FR" sz="2000" dirty="0" smtClean="0"/>
              <a:t> Note 7  </a:t>
            </a:r>
            <a:r>
              <a:rPr lang="ar-DZ" sz="2000" dirty="0" smtClean="0"/>
              <a:t>في عام </a:t>
            </a:r>
            <a:r>
              <a:rPr lang="ar-DZ" sz="2000" dirty="0" err="1" smtClean="0"/>
              <a:t>2017.</a:t>
            </a:r>
            <a:r>
              <a:rPr lang="ar-DZ" sz="2000" dirty="0" smtClean="0"/>
              <a:t> والتي اضطرت فيه الشركة لسحب أجهزتها من السوق وتعويض المتضررين الذين وصل عددهم للآلاف حول </a:t>
            </a:r>
            <a:r>
              <a:rPr lang="ar-DZ" sz="2000" dirty="0" err="1" smtClean="0"/>
              <a:t>العالم.</a:t>
            </a:r>
            <a:r>
              <a:rPr lang="ar-DZ" sz="2000" dirty="0" smtClean="0"/>
              <a:t> بالتالي خسارة مليارات الدولارات عن هذه </a:t>
            </a:r>
            <a:r>
              <a:rPr lang="ar-DZ" sz="2000" dirty="0" err="1" smtClean="0"/>
              <a:t>المشكلة.</a:t>
            </a:r>
            <a:r>
              <a:rPr lang="ar-DZ" sz="2000" dirty="0" smtClean="0"/>
              <a:t> لتكون نقطة سوداء في تاريخ الشركة وما زالت تعاني من عواقبها حتى </a:t>
            </a:r>
            <a:r>
              <a:rPr lang="ar-DZ" sz="2000" dirty="0" err="1" smtClean="0"/>
              <a:t>الآن.</a:t>
            </a:r>
            <a:r>
              <a:rPr lang="ar-DZ" sz="2000" dirty="0" smtClean="0"/>
              <a:t> بجانب المشاكل والدعوى القضائية المستمرة مع شركة أبل </a:t>
            </a:r>
            <a:r>
              <a:rPr lang="fr-FR" sz="2000" dirty="0" smtClean="0"/>
              <a:t>Apple </a:t>
            </a:r>
            <a:r>
              <a:rPr lang="ar-DZ" sz="2000" dirty="0" smtClean="0"/>
              <a:t>الأمريكية </a:t>
            </a:r>
            <a:r>
              <a:rPr lang="ar-DZ" sz="2000" dirty="0" smtClean="0"/>
              <a:t>المنافس </a:t>
            </a:r>
            <a:r>
              <a:rPr lang="ar-DZ" sz="2000" dirty="0" smtClean="0"/>
              <a:t>الأول للشركة </a:t>
            </a:r>
            <a:r>
              <a:rPr lang="ar-DZ" sz="2000" dirty="0" err="1" smtClean="0"/>
              <a:t>سامسونج.</a:t>
            </a:r>
            <a:endParaRPr lang="ar-DZ" sz="2000" dirty="0" smtClean="0"/>
          </a:p>
          <a:p>
            <a:pPr algn="r" rtl="1"/>
            <a:r>
              <a:rPr lang="ar-DZ" sz="2000" dirty="0" smtClean="0"/>
              <a:t>مشاكل إدارية: في الفترة الأخيرة ظهرت مشاكل متعلقة بالجهاز الإداري للشركة وقضايا </a:t>
            </a:r>
            <a:r>
              <a:rPr lang="ar-DZ" sz="2000" dirty="0" err="1" smtClean="0"/>
              <a:t>فساد.</a:t>
            </a:r>
            <a:r>
              <a:rPr lang="ar-DZ" sz="2000" dirty="0" smtClean="0"/>
              <a:t> الأمر الذي يفتح عين الشبهات حول سياسات الشركة وأنشطتها التجارية.</a:t>
            </a:r>
          </a:p>
          <a:p>
            <a:pPr algn="r" rtl="1"/>
            <a:endParaRPr lang="ar-D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ar-DZ" sz="2800" b="1" u="sng" dirty="0" smtClean="0"/>
              <a:t>فرص شركة </a:t>
            </a:r>
            <a:r>
              <a:rPr lang="ar-DZ" sz="2800" b="1" u="sng" dirty="0" err="1" smtClean="0"/>
              <a:t>سامسونج</a:t>
            </a:r>
            <a:r>
              <a:rPr lang="ar-DZ" sz="2800" b="1" u="sng" dirty="0" smtClean="0"/>
              <a:t> </a:t>
            </a:r>
            <a:r>
              <a:rPr lang="ar-DZ" sz="2800" b="1" u="sng" dirty="0" err="1" smtClean="0"/>
              <a:t>:</a:t>
            </a:r>
            <a:endParaRPr lang="ar-DZ" sz="28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412776"/>
            <a:ext cx="8301608" cy="4781128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2000" dirty="0" smtClean="0"/>
              <a:t>هناك العديد من الفرص الممتازة المتاحة لشركة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خلال هذا الفترة، وهي تتمثل </a:t>
            </a:r>
            <a:r>
              <a:rPr lang="ar-DZ" sz="2000" dirty="0" err="1" smtClean="0"/>
              <a:t>في:</a:t>
            </a:r>
            <a:endParaRPr lang="ar-DZ" sz="2000" dirty="0" smtClean="0"/>
          </a:p>
          <a:p>
            <a:pPr algn="r" rtl="1">
              <a:buNone/>
            </a:pPr>
            <a:r>
              <a:rPr lang="ar-DZ" sz="2000" b="1" dirty="0" smtClean="0"/>
              <a:t>    </a:t>
            </a:r>
            <a:r>
              <a:rPr lang="ar-DZ" sz="2000" b="1" u="sng" dirty="0" smtClean="0"/>
              <a:t>إدارة </a:t>
            </a:r>
            <a:r>
              <a:rPr lang="ar-DZ" sz="2000" b="1" u="sng" dirty="0" smtClean="0"/>
              <a:t>الموارد </a:t>
            </a:r>
            <a:r>
              <a:rPr lang="ar-DZ" sz="2000" b="1" u="sng" dirty="0" err="1" smtClean="0"/>
              <a:t>البشرية :</a:t>
            </a:r>
            <a:endParaRPr lang="ar-DZ" sz="2000" u="sng" dirty="0" smtClean="0"/>
          </a:p>
          <a:p>
            <a:pPr algn="r" rtl="1">
              <a:buNone/>
            </a:pPr>
            <a:r>
              <a:rPr lang="ar-DZ" sz="2000" dirty="0" smtClean="0"/>
              <a:t>      بإمكان </a:t>
            </a:r>
            <a:r>
              <a:rPr lang="ar-DZ" sz="2000" dirty="0" smtClean="0"/>
              <a:t>شركة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أن تحقق إنجازات تحويلية إذا ما قامت بالاستثمار في إدارة الموارد البشرية، </a:t>
            </a:r>
            <a:r>
              <a:rPr lang="ar-DZ" sz="2000" dirty="0" smtClean="0"/>
              <a:t> وبذلك </a:t>
            </a:r>
            <a:r>
              <a:rPr lang="ar-DZ" sz="2000" dirty="0" smtClean="0"/>
              <a:t>لن تكون مبيعاتها مرتفعة فقط بل سيمنحها ذلك نفوذًا تنافسيًا يجعلها تسود منافسيها، وبإمكانها أيضًا أن تستفيد من صورة علامتها التجارية لتوظيف موظفين مؤهلين وماهرين وذوي كفاءة وتحسين أدائهم الوظيفي وجودة </a:t>
            </a:r>
            <a:r>
              <a:rPr lang="ar-DZ" sz="2000" dirty="0" smtClean="0"/>
              <a:t>إنتاجهم.</a:t>
            </a:r>
          </a:p>
          <a:p>
            <a:pPr algn="r" rtl="1">
              <a:buNone/>
            </a:pPr>
            <a:r>
              <a:rPr lang="ar-DZ" sz="2000" b="1" dirty="0" smtClean="0"/>
              <a:t> </a:t>
            </a:r>
            <a:r>
              <a:rPr lang="ar-DZ" sz="2000" b="1" dirty="0" smtClean="0"/>
              <a:t>   </a:t>
            </a:r>
            <a:r>
              <a:rPr lang="ar-DZ" sz="2000" b="1" u="sng" dirty="0" smtClean="0"/>
              <a:t>نمو </a:t>
            </a:r>
            <a:r>
              <a:rPr lang="ar-DZ" sz="2000" b="1" u="sng" dirty="0" smtClean="0"/>
              <a:t>سوق </a:t>
            </a:r>
            <a:r>
              <a:rPr lang="ar-DZ" sz="2000" b="1" u="sng" dirty="0" err="1" smtClean="0"/>
              <a:t>الهواتف ;</a:t>
            </a:r>
            <a:endParaRPr lang="ar-DZ" sz="2000" u="sng" dirty="0" smtClean="0"/>
          </a:p>
          <a:p>
            <a:pPr algn="r" rtl="1">
              <a:buNone/>
            </a:pPr>
            <a:r>
              <a:rPr lang="ar-DZ" sz="2000" dirty="0" smtClean="0"/>
              <a:t> </a:t>
            </a:r>
            <a:r>
              <a:rPr lang="ar-DZ" sz="2000" dirty="0" smtClean="0"/>
              <a:t>   أكثر </a:t>
            </a:r>
            <a:r>
              <a:rPr lang="ar-DZ" sz="2000" dirty="0" smtClean="0"/>
              <a:t>الأسواق نموًا في العالم هو سوق الهواتف الذكية والأجهزة </a:t>
            </a:r>
            <a:r>
              <a:rPr lang="ar-DZ" sz="2000" dirty="0" err="1" smtClean="0"/>
              <a:t>اللوحية</a:t>
            </a:r>
            <a:r>
              <a:rPr lang="ar-DZ" sz="2000" dirty="0" smtClean="0"/>
              <a:t> والهواتف المحمولة وغيرها، وخاصةً في المناطق النامية من العالم مثل الهند </a:t>
            </a:r>
            <a:r>
              <a:rPr lang="ar-DZ" sz="2000" dirty="0" smtClean="0"/>
              <a:t>وأفريقيا.</a:t>
            </a:r>
          </a:p>
          <a:p>
            <a:pPr algn="r" rtl="1">
              <a:buNone/>
            </a:pPr>
            <a:r>
              <a:rPr lang="ar-DZ" sz="2000" b="1" dirty="0" smtClean="0"/>
              <a:t>    </a:t>
            </a:r>
            <a:r>
              <a:rPr lang="ar-DZ" sz="2000" b="1" u="sng" dirty="0" smtClean="0"/>
              <a:t>نمو </a:t>
            </a:r>
            <a:r>
              <a:rPr lang="ar-DZ" sz="2000" b="1" u="sng" dirty="0" smtClean="0"/>
              <a:t>الطبقة </a:t>
            </a:r>
            <a:r>
              <a:rPr lang="ar-DZ" sz="2000" b="1" u="sng" dirty="0" err="1" smtClean="0"/>
              <a:t>المتوسطة :</a:t>
            </a:r>
            <a:endParaRPr lang="ar-DZ" sz="2000" u="sng" dirty="0" smtClean="0"/>
          </a:p>
          <a:p>
            <a:pPr algn="r" rtl="1">
              <a:buNone/>
            </a:pPr>
            <a:r>
              <a:rPr lang="ar-DZ" sz="2000" dirty="0" smtClean="0"/>
              <a:t>    في </a:t>
            </a:r>
            <a:r>
              <a:rPr lang="ar-DZ" sz="2000" dirty="0" smtClean="0"/>
              <a:t>وقتنا الراهن تشهد الطبقة المتوسطة من الناس نموًا في الدخل، مما يعني أن السوق الاستهلاكي لشركة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سيزدهر ويتسع </a:t>
            </a:r>
            <a:r>
              <a:rPr lang="ar-DZ" sz="2000" dirty="0" smtClean="0"/>
              <a:t>أكثر.</a:t>
            </a:r>
            <a:endParaRPr lang="ar-DZ" sz="2000" dirty="0" smtClean="0"/>
          </a:p>
          <a:p>
            <a:pPr algn="r" rtl="1">
              <a:buNone/>
            </a:pPr>
            <a:r>
              <a:rPr lang="ar-DZ" sz="2000" b="1" dirty="0" smtClean="0"/>
              <a:t> </a:t>
            </a:r>
            <a:r>
              <a:rPr lang="ar-DZ" sz="2000" b="1" dirty="0" smtClean="0"/>
              <a:t>   </a:t>
            </a:r>
            <a:r>
              <a:rPr lang="ar-DZ" sz="2000" b="1" u="sng" dirty="0" smtClean="0"/>
              <a:t>زيادة </a:t>
            </a:r>
            <a:r>
              <a:rPr lang="ar-DZ" sz="2000" b="1" u="sng" dirty="0" err="1" smtClean="0"/>
              <a:t>الطلب :</a:t>
            </a:r>
            <a:endParaRPr lang="ar-DZ" sz="2000" u="sng" dirty="0" smtClean="0"/>
          </a:p>
          <a:p>
            <a:pPr algn="r" rtl="1">
              <a:buNone/>
            </a:pPr>
            <a:r>
              <a:rPr lang="ar-DZ" sz="2000" dirty="0" smtClean="0"/>
              <a:t> </a:t>
            </a:r>
            <a:r>
              <a:rPr lang="ar-DZ" sz="2000" dirty="0" smtClean="0"/>
              <a:t>   في </a:t>
            </a:r>
            <a:r>
              <a:rPr lang="ar-DZ" sz="2000" dirty="0" smtClean="0"/>
              <a:t>كل يوم يزداد الطلب على الأجهزة </a:t>
            </a:r>
            <a:r>
              <a:rPr lang="ar-DZ" sz="2000" dirty="0" err="1" smtClean="0"/>
              <a:t>اللوحية</a:t>
            </a:r>
            <a:r>
              <a:rPr lang="ar-DZ" sz="2000" dirty="0" smtClean="0"/>
              <a:t> وكافة الحلول الأخرى التي تقوم على الهواتف الذكية.</a:t>
            </a:r>
          </a:p>
          <a:p>
            <a:pPr algn="r" rtl="1">
              <a:buFont typeface="Wingdings" pitchFamily="2" charset="2"/>
              <a:buChar char="§"/>
            </a:pPr>
            <a:endParaRPr lang="ar-D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mohtarif\Desktop\FB_IMG_1598689156928697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" y="71462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u="sng" dirty="0" smtClean="0"/>
              <a:t> : </a:t>
            </a:r>
            <a:r>
              <a:rPr lang="ar-DZ" sz="2800" b="1" u="sng" dirty="0" smtClean="0"/>
              <a:t>التهديدات </a:t>
            </a:r>
            <a:r>
              <a:rPr lang="ar-DZ" sz="2800" b="1" u="sng" dirty="0" smtClean="0"/>
              <a:t>التي تواجهها شركة </a:t>
            </a:r>
            <a:r>
              <a:rPr lang="ar-DZ" sz="2800" b="1" u="sng" dirty="0" err="1" smtClean="0"/>
              <a:t>سامسونج</a:t>
            </a:r>
            <a:r>
              <a:rPr lang="ar-DZ" sz="2800" b="1" u="sng" dirty="0" smtClean="0"/>
              <a:t/>
            </a:r>
            <a:br>
              <a:rPr lang="ar-DZ" sz="2800" b="1" u="sng" dirty="0" smtClean="0"/>
            </a:br>
            <a:endParaRPr lang="ar-DZ" sz="28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96544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2000" b="1" dirty="0" smtClean="0"/>
              <a:t> </a:t>
            </a:r>
            <a:r>
              <a:rPr lang="ar-DZ" sz="2000" b="1" dirty="0" smtClean="0"/>
              <a:t>   </a:t>
            </a:r>
            <a:r>
              <a:rPr lang="ar-DZ" sz="2000" b="1" u="sng" dirty="0" smtClean="0"/>
              <a:t>- </a:t>
            </a:r>
            <a:r>
              <a:rPr lang="ar-DZ" sz="2000" b="1" u="sng" dirty="0" smtClean="0"/>
              <a:t>سيادة شركة أبل على السوق</a:t>
            </a:r>
            <a:endParaRPr lang="ar-DZ" sz="2000" dirty="0" smtClean="0"/>
          </a:p>
          <a:p>
            <a:pPr algn="r" rtl="1">
              <a:buNone/>
            </a:pPr>
            <a:r>
              <a:rPr lang="ar-DZ" sz="2000" dirty="0" smtClean="0"/>
              <a:t>     من </a:t>
            </a:r>
            <a:r>
              <a:rPr lang="ar-DZ" sz="2000" dirty="0" smtClean="0"/>
              <a:t>التهديدات والمخاطر التي تواجهها شركة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بروز شركة أبل كعلامة سائدة ومسيطرة للهواتف الذكية والأجهزة </a:t>
            </a:r>
            <a:r>
              <a:rPr lang="ar-DZ" sz="2000" dirty="0" err="1" smtClean="0"/>
              <a:t>اللوحية</a:t>
            </a:r>
            <a:r>
              <a:rPr lang="ar-DZ" sz="2000" dirty="0" smtClean="0"/>
              <a:t> في الأسواق الكبرى مثل أمريكا، ولذلك لم تنجح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في التغلب على سمعة شركة أبل من حيث الثقة.</a:t>
            </a:r>
          </a:p>
          <a:p>
            <a:pPr algn="r" rtl="1">
              <a:buNone/>
            </a:pPr>
            <a:r>
              <a:rPr lang="ar-DZ" sz="2000" b="1" dirty="0" smtClean="0"/>
              <a:t>    </a:t>
            </a:r>
            <a:r>
              <a:rPr lang="ar-DZ" sz="2000" b="1" u="sng" dirty="0" smtClean="0"/>
              <a:t>- </a:t>
            </a:r>
            <a:r>
              <a:rPr lang="ar-DZ" sz="2000" b="1" u="sng" dirty="0" smtClean="0"/>
              <a:t>المنافسين الأقوياء</a:t>
            </a:r>
            <a:endParaRPr lang="ar-DZ" sz="2000" dirty="0" smtClean="0"/>
          </a:p>
          <a:p>
            <a:pPr algn="r" rtl="1">
              <a:buNone/>
            </a:pPr>
            <a:r>
              <a:rPr lang="ar-DZ" sz="2000" dirty="0" smtClean="0"/>
              <a:t>     لقد </a:t>
            </a:r>
            <a:r>
              <a:rPr lang="ar-DZ" sz="2000" dirty="0" smtClean="0"/>
              <a:t>ظهرت في الآونة الأخيرة بعض الشركات المصنعة الصينية الجنسية مثل </a:t>
            </a:r>
            <a:r>
              <a:rPr lang="ar-DZ" sz="2000" dirty="0" err="1" smtClean="0"/>
              <a:t>شاومي</a:t>
            </a:r>
            <a:r>
              <a:rPr lang="ar-DZ" sz="2000" dirty="0" smtClean="0"/>
              <a:t> </a:t>
            </a:r>
            <a:r>
              <a:rPr lang="ar-DZ" sz="2000" dirty="0" err="1" smtClean="0"/>
              <a:t>وهواوي</a:t>
            </a:r>
            <a:r>
              <a:rPr lang="ar-DZ" sz="2000" dirty="0" smtClean="0"/>
              <a:t> </a:t>
            </a:r>
            <a:r>
              <a:rPr lang="ar-DZ" sz="2000" dirty="0" err="1" smtClean="0"/>
              <a:t>وأوبو</a:t>
            </a:r>
            <a:r>
              <a:rPr lang="ar-DZ" sz="2000" dirty="0" smtClean="0"/>
              <a:t>، وكل هؤلاء منافسين أقوياء وترتفع نسبة مبيعاتهم وحصتهم في سوق الهواتف المحمولة وفي المقابل تنخفض وتتراجع حصة شركة </a:t>
            </a:r>
            <a:r>
              <a:rPr lang="ar-DZ" sz="2000" dirty="0" err="1" smtClean="0"/>
              <a:t>سامسونج</a:t>
            </a:r>
            <a:r>
              <a:rPr lang="ar-DZ" sz="2000" dirty="0" err="1" smtClean="0"/>
              <a:t>.</a:t>
            </a:r>
            <a:endParaRPr lang="ar-DZ" sz="2000" dirty="0" smtClean="0"/>
          </a:p>
          <a:p>
            <a:pPr algn="r" rtl="1">
              <a:buNone/>
            </a:pPr>
            <a:r>
              <a:rPr lang="ar-DZ" sz="2000" b="1" dirty="0" smtClean="0"/>
              <a:t>    </a:t>
            </a:r>
            <a:r>
              <a:rPr lang="ar-DZ" sz="2000" b="1" u="sng" dirty="0" smtClean="0"/>
              <a:t>- </a:t>
            </a:r>
            <a:r>
              <a:rPr lang="ar-DZ" sz="2000" b="1" u="sng" dirty="0" smtClean="0"/>
              <a:t>تراجع الطبقة المتوسطة</a:t>
            </a:r>
            <a:endParaRPr lang="ar-DZ" sz="2000" dirty="0" smtClean="0"/>
          </a:p>
          <a:p>
            <a:pPr algn="r" rtl="1">
              <a:buNone/>
            </a:pPr>
            <a:r>
              <a:rPr lang="ar-DZ" sz="2000" dirty="0" smtClean="0"/>
              <a:t>    من </a:t>
            </a:r>
            <a:r>
              <a:rPr lang="ar-DZ" sz="2000" dirty="0" smtClean="0"/>
              <a:t>الممكن أن يؤدي تراجع وتدني دخل الطبقة الوسطى في أمريكا إلى ضعف القوة الشرائية لدى المستهلكين بالأسواق الرئيسية </a:t>
            </a:r>
            <a:r>
              <a:rPr lang="ar-DZ" sz="2000" dirty="0" err="1" smtClean="0"/>
              <a:t>لسامسونج.</a:t>
            </a:r>
            <a:endParaRPr lang="ar-DZ" sz="2000" dirty="0" smtClean="0"/>
          </a:p>
          <a:p>
            <a:pPr algn="r" rtl="1"/>
            <a:endParaRPr lang="ar-D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DZ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 تحليل </a:t>
            </a:r>
            <a:r>
              <a:rPr lang="fr-FR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 </a:t>
            </a:r>
            <a:r>
              <a:rPr lang="fr-FR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pestel</a:t>
            </a:r>
            <a:r>
              <a:rPr lang="fr-FR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 </a:t>
            </a:r>
            <a:r>
              <a:rPr lang="ar-DZ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لشركة  </a:t>
            </a:r>
            <a:r>
              <a:rPr lang="ar-DZ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سامسونج</a:t>
            </a:r>
            <a:r>
              <a:rPr lang="ar-DZ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 </a:t>
            </a:r>
            <a:r>
              <a:rPr lang="ar-DZ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:</a:t>
            </a:r>
            <a:endParaRPr lang="ar-DZ" dirty="0">
              <a:cs typeface="DecoType Naskh Variants" pitchFamily="2" charset="-78"/>
            </a:endParaRPr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lvl="0" algn="r" rtl="1"/>
            <a:endParaRPr lang="ar-DZ" sz="2000" dirty="0" smtClean="0"/>
          </a:p>
          <a:p>
            <a:pPr algn="r" rtl="1">
              <a:buFont typeface="Wingdings" pitchFamily="2" charset="2"/>
              <a:buChar char="Ø"/>
            </a:pPr>
            <a:r>
              <a:rPr lang="ar-DZ" sz="2000" b="1" u="sng" dirty="0" smtClean="0"/>
              <a:t> </a:t>
            </a:r>
            <a:r>
              <a:rPr lang="ar-DZ" sz="2000" b="1" u="sng" dirty="0" smtClean="0"/>
              <a:t>العوامل </a:t>
            </a:r>
            <a:r>
              <a:rPr lang="ar-DZ" sz="2000" b="1" u="sng" dirty="0" err="1" smtClean="0"/>
              <a:t>السياسية</a:t>
            </a:r>
            <a:r>
              <a:rPr lang="ar-DZ" sz="2000" b="1" u="sng" dirty="0" err="1" smtClean="0"/>
              <a:t>:</a:t>
            </a:r>
            <a:endParaRPr lang="ar-DZ" sz="2000" b="1" u="sng" dirty="0" smtClean="0"/>
          </a:p>
          <a:p>
            <a:pPr algn="r" rtl="1">
              <a:buNone/>
            </a:pPr>
            <a:r>
              <a:rPr lang="ar-DZ" sz="2000" b="1" dirty="0" smtClean="0"/>
              <a:t>   </a:t>
            </a:r>
            <a:r>
              <a:rPr lang="ar-DZ" sz="2000" b="1" dirty="0" smtClean="0"/>
              <a:t>- التجارة الدولية: </a:t>
            </a:r>
            <a:r>
              <a:rPr lang="ar-DZ" sz="2000" dirty="0" smtClean="0"/>
              <a:t>قد تتأثر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بالسياسات التجارية الدولية والاتفاقيات التجارية بين الدول.</a:t>
            </a:r>
          </a:p>
          <a:p>
            <a:pPr algn="r" rtl="1">
              <a:buNone/>
            </a:pPr>
            <a:r>
              <a:rPr lang="ar-DZ" sz="2000" b="1" dirty="0" smtClean="0"/>
              <a:t>   - الاستقرار السياسي: </a:t>
            </a:r>
            <a:r>
              <a:rPr lang="ar-DZ" sz="2000" dirty="0" smtClean="0"/>
              <a:t>تتأثر الشركة بالاضطرابات السياسية في الأسواق الرئيسية لها.</a:t>
            </a:r>
          </a:p>
          <a:p>
            <a:pPr algn="r" rtl="1">
              <a:buFont typeface="Wingdings" pitchFamily="2" charset="2"/>
              <a:buChar char="Ø"/>
            </a:pPr>
            <a:r>
              <a:rPr lang="ar-DZ" sz="2000" b="1" u="sng" dirty="0" smtClean="0"/>
              <a:t>العوامل </a:t>
            </a:r>
            <a:r>
              <a:rPr lang="ar-DZ" sz="2000" b="1" u="sng" dirty="0" err="1" smtClean="0"/>
              <a:t>الاقتصادية:</a:t>
            </a:r>
            <a:endParaRPr lang="ar-DZ" sz="2000" b="1" u="sng" dirty="0" smtClean="0"/>
          </a:p>
          <a:p>
            <a:pPr algn="r" rtl="1">
              <a:buNone/>
            </a:pPr>
            <a:r>
              <a:rPr lang="ar-DZ" sz="2000" b="1" dirty="0" smtClean="0"/>
              <a:t>   - التقلبات الاقتصادية: </a:t>
            </a:r>
            <a:r>
              <a:rPr lang="ar-DZ" sz="2000" dirty="0" smtClean="0"/>
              <a:t>تقلبات في النمو الاقتصادي العالمي قد تؤثر على الطلب على منتجات </a:t>
            </a:r>
            <a:r>
              <a:rPr lang="ar-DZ" sz="2000" dirty="0" err="1" smtClean="0"/>
              <a:t>سامسونج.</a:t>
            </a:r>
            <a:endParaRPr lang="ar-DZ" sz="2000" dirty="0" smtClean="0"/>
          </a:p>
          <a:p>
            <a:pPr algn="r" rtl="1">
              <a:buNone/>
            </a:pPr>
            <a:r>
              <a:rPr lang="ar-DZ" sz="2000" b="1" dirty="0" smtClean="0"/>
              <a:t>   - سعر صرف العملات: </a:t>
            </a:r>
            <a:r>
              <a:rPr lang="ar-DZ" sz="2000" dirty="0" smtClean="0"/>
              <a:t>تقلبات في سعر الصرف يمكن أن تؤثر على تكاليف الإنتاج وتسعير المنتجات</a:t>
            </a:r>
            <a:r>
              <a:rPr lang="ar-DZ" sz="2000" dirty="0" smtClean="0"/>
              <a:t>.</a:t>
            </a:r>
            <a:endParaRPr lang="ar-DZ" sz="2000" dirty="0" smtClean="0"/>
          </a:p>
          <a:p>
            <a:pPr algn="r" rtl="1">
              <a:buFont typeface="Wingdings" pitchFamily="2" charset="2"/>
              <a:buChar char="Ø"/>
            </a:pPr>
            <a:r>
              <a:rPr lang="ar-DZ" sz="2000" b="1" u="sng" dirty="0" smtClean="0"/>
              <a:t>العوامل </a:t>
            </a:r>
            <a:r>
              <a:rPr lang="ar-DZ" sz="2000" b="1" u="sng" dirty="0" err="1" smtClean="0"/>
              <a:t>الاجتماعية:</a:t>
            </a:r>
            <a:endParaRPr lang="ar-DZ" sz="2000" b="1" u="sng" dirty="0" smtClean="0"/>
          </a:p>
          <a:p>
            <a:pPr algn="r" rtl="1">
              <a:buNone/>
            </a:pPr>
            <a:r>
              <a:rPr lang="ar-DZ" sz="2000" b="1" dirty="0" smtClean="0"/>
              <a:t>   - التغيرات </a:t>
            </a:r>
            <a:r>
              <a:rPr lang="ar-DZ" sz="2000" b="1" dirty="0" err="1" smtClean="0"/>
              <a:t>الديموغرافية</a:t>
            </a:r>
            <a:r>
              <a:rPr lang="ar-DZ" sz="2000" b="1" dirty="0" smtClean="0"/>
              <a:t>: </a:t>
            </a:r>
            <a:r>
              <a:rPr lang="ar-DZ" sz="2000" dirty="0" smtClean="0"/>
              <a:t>اتجاهات السكان وتغيرات الأذواق يمكن أن تؤثر على الطلب على منتجات </a:t>
            </a:r>
            <a:r>
              <a:rPr lang="ar-DZ" sz="2000" dirty="0" err="1" smtClean="0"/>
              <a:t>سامسونج.</a:t>
            </a:r>
            <a:endParaRPr lang="ar-DZ" sz="2000" dirty="0" smtClean="0"/>
          </a:p>
          <a:p>
            <a:pPr algn="r" rtl="1">
              <a:buNone/>
            </a:pPr>
            <a:r>
              <a:rPr lang="ar-DZ" sz="2000" b="1" dirty="0" smtClean="0"/>
              <a:t>   - التكنولوجيا والابتكار: </a:t>
            </a:r>
            <a:r>
              <a:rPr lang="ar-DZ" sz="2000" dirty="0" smtClean="0"/>
              <a:t>الطلب على التكنولوجيا الجديدة والابتكارات في المجتمع يؤثر على استراتيجية منتجات </a:t>
            </a:r>
            <a:r>
              <a:rPr lang="ar-DZ" sz="2000" dirty="0" err="1" smtClean="0"/>
              <a:t>سامسونج.</a:t>
            </a:r>
            <a:endParaRPr lang="ar-DZ" sz="2000" dirty="0" smtClean="0"/>
          </a:p>
          <a:p>
            <a:pPr algn="r" rtl="1"/>
            <a:endParaRPr lang="ar-DZ" sz="2000" dirty="0" smtClean="0"/>
          </a:p>
          <a:p>
            <a:pPr algn="r" rtl="1"/>
            <a:endParaRPr lang="ar-DZ" sz="2000" dirty="0" smtClean="0"/>
          </a:p>
          <a:p>
            <a:pPr algn="r" rtl="1">
              <a:buNone/>
            </a:pPr>
            <a:r>
              <a:rPr lang="ar-DZ" sz="2000" dirty="0" smtClean="0"/>
              <a:t> </a:t>
            </a:r>
            <a:endParaRPr lang="ar-D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620688"/>
            <a:ext cx="8424936" cy="5544616"/>
          </a:xfrm>
        </p:spPr>
        <p:txBody>
          <a:bodyPr>
            <a:no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DZ" sz="2000" b="1" u="sng" dirty="0" smtClean="0"/>
              <a:t>العوامل </a:t>
            </a:r>
            <a:r>
              <a:rPr lang="ar-DZ" sz="2000" b="1" u="sng" dirty="0" err="1" smtClean="0"/>
              <a:t>التكنولوجية</a:t>
            </a:r>
            <a:r>
              <a:rPr lang="ar-DZ" sz="2000" b="1" u="sng" dirty="0" err="1" smtClean="0"/>
              <a:t>:</a:t>
            </a:r>
            <a:endParaRPr lang="ar-DZ" sz="2000" b="1" u="sng" dirty="0" smtClean="0"/>
          </a:p>
          <a:p>
            <a:pPr algn="r" rtl="1">
              <a:buNone/>
            </a:pPr>
            <a:r>
              <a:rPr lang="ar-DZ" sz="2000" dirty="0" smtClean="0"/>
              <a:t>   </a:t>
            </a:r>
            <a:r>
              <a:rPr lang="ar-DZ" sz="2000" b="1" dirty="0" smtClean="0"/>
              <a:t>- التقدم التكنولوجي</a:t>
            </a:r>
            <a:r>
              <a:rPr lang="ar-DZ" sz="2000" dirty="0" smtClean="0"/>
              <a:t>: تطور التكنولوجيا يؤثر على قدرة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على تقديم منتجات مبتكرة ومواكبة للتطور التكنولوجي.</a:t>
            </a:r>
          </a:p>
          <a:p>
            <a:pPr algn="r" rtl="1">
              <a:buNone/>
            </a:pPr>
            <a:r>
              <a:rPr lang="ar-DZ" sz="2000" dirty="0" smtClean="0"/>
              <a:t>   </a:t>
            </a:r>
            <a:r>
              <a:rPr lang="ar-DZ" sz="2000" b="1" dirty="0" smtClean="0"/>
              <a:t>- الابتكار:</a:t>
            </a:r>
            <a:r>
              <a:rPr lang="ar-DZ" sz="2000" dirty="0" smtClean="0"/>
              <a:t> قدرة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على الابتكار وتطوير تقنيات جديدة تؤثر على </a:t>
            </a:r>
            <a:r>
              <a:rPr lang="ar-DZ" sz="2000" dirty="0" err="1" smtClean="0"/>
              <a:t>تنافسيتها</a:t>
            </a:r>
            <a:r>
              <a:rPr lang="ar-DZ" sz="2000" dirty="0" smtClean="0"/>
              <a:t> في </a:t>
            </a:r>
            <a:r>
              <a:rPr lang="ar-DZ" sz="2000" dirty="0" smtClean="0"/>
              <a:t>السوق.</a:t>
            </a:r>
          </a:p>
          <a:p>
            <a:pPr algn="r" rtl="1">
              <a:buFont typeface="Wingdings" pitchFamily="2" charset="2"/>
              <a:buChar char="Ø"/>
            </a:pPr>
            <a:r>
              <a:rPr lang="ar-DZ" sz="2000" b="1" u="sng" dirty="0" smtClean="0"/>
              <a:t>العوامل </a:t>
            </a:r>
            <a:r>
              <a:rPr lang="ar-DZ" sz="2000" b="1" u="sng" dirty="0" err="1" smtClean="0"/>
              <a:t>البيئية:</a:t>
            </a:r>
            <a:endParaRPr lang="ar-DZ" sz="2000" b="1" u="sng" dirty="0" smtClean="0"/>
          </a:p>
          <a:p>
            <a:pPr algn="r" rtl="1">
              <a:buNone/>
            </a:pPr>
            <a:r>
              <a:rPr lang="ar-DZ" sz="2000" dirty="0" smtClean="0"/>
              <a:t>   </a:t>
            </a:r>
            <a:r>
              <a:rPr lang="ar-DZ" sz="2000" b="1" dirty="0" smtClean="0"/>
              <a:t>- الاستدامة: </a:t>
            </a:r>
            <a:r>
              <a:rPr lang="ar-DZ" sz="2000" dirty="0" smtClean="0"/>
              <a:t>تزامن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مع المبادئ البيئية والاستدامة يؤثر على سمعتها وعلاقتها مع العملاء.</a:t>
            </a:r>
          </a:p>
          <a:p>
            <a:pPr algn="r" rtl="1">
              <a:buNone/>
            </a:pPr>
            <a:r>
              <a:rPr lang="ar-DZ" sz="2000" dirty="0" smtClean="0"/>
              <a:t>   </a:t>
            </a:r>
            <a:r>
              <a:rPr lang="ar-DZ" sz="2000" b="1" dirty="0" smtClean="0"/>
              <a:t>- القوانين البيئية: </a:t>
            </a:r>
            <a:r>
              <a:rPr lang="ar-DZ" sz="2000" dirty="0" smtClean="0"/>
              <a:t>التشريعات واللوائح المتعلقة بالحماية البيئية يمكن أن تؤثر على عمليات الشركة وتكاليفها</a:t>
            </a:r>
            <a:r>
              <a:rPr lang="ar-DZ" sz="2000" dirty="0" smtClean="0"/>
              <a:t>.</a:t>
            </a:r>
            <a:endParaRPr lang="ar-DZ" sz="2000" dirty="0" smtClean="0"/>
          </a:p>
          <a:p>
            <a:pPr algn="r" rtl="1">
              <a:buFont typeface="Wingdings" pitchFamily="2" charset="2"/>
              <a:buChar char="Ø"/>
            </a:pPr>
            <a:r>
              <a:rPr lang="ar-DZ" sz="2000" b="1" u="sng" dirty="0" smtClean="0"/>
              <a:t>العوامل </a:t>
            </a:r>
            <a:r>
              <a:rPr lang="ar-DZ" sz="2000" b="1" u="sng" dirty="0" err="1" smtClean="0"/>
              <a:t>القانونية:</a:t>
            </a:r>
            <a:endParaRPr lang="ar-DZ" sz="2000" b="1" u="sng" dirty="0" smtClean="0"/>
          </a:p>
          <a:p>
            <a:pPr algn="r" rtl="1">
              <a:buNone/>
            </a:pPr>
            <a:r>
              <a:rPr lang="ar-DZ" sz="2000" dirty="0" smtClean="0"/>
              <a:t>   </a:t>
            </a:r>
            <a:r>
              <a:rPr lang="ar-DZ" sz="2000" b="1" dirty="0" smtClean="0"/>
              <a:t>- اللوائح التجارية: </a:t>
            </a:r>
            <a:r>
              <a:rPr lang="ar-DZ" sz="2000" dirty="0" smtClean="0"/>
              <a:t>اللوائح والقوانين المتعلقة بالأعمال التجارية قد تؤثر على استراتيجيات الشركة وعملياتها.</a:t>
            </a:r>
          </a:p>
          <a:p>
            <a:pPr algn="r" rtl="1">
              <a:buNone/>
            </a:pPr>
            <a:r>
              <a:rPr lang="ar-DZ" sz="2000" b="1" dirty="0" smtClean="0"/>
              <a:t>   - حماية الملكية الفكرية: </a:t>
            </a:r>
            <a:r>
              <a:rPr lang="ar-DZ" sz="2000" dirty="0" smtClean="0"/>
              <a:t>اللوائح المتعلقة بحماية الملكية الفكرية تؤثر على قدرة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على الابتكار والتنافس في السوق.</a:t>
            </a:r>
          </a:p>
          <a:p>
            <a:endParaRPr lang="ar-D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DZ" b="1" u="sng" dirty="0" smtClean="0">
                <a:cs typeface="DecoType Naskh Variants" pitchFamily="2" charset="-78"/>
              </a:rPr>
              <a:t>أشكال دخول المؤسسة للأسواق </a:t>
            </a:r>
            <a:r>
              <a:rPr lang="ar-DZ" b="1" u="sng" dirty="0" err="1" smtClean="0">
                <a:cs typeface="DecoType Naskh Variants" pitchFamily="2" charset="-78"/>
              </a:rPr>
              <a:t>الدولية :</a:t>
            </a:r>
            <a:endParaRPr lang="ar-DZ" b="1" u="sng" dirty="0">
              <a:cs typeface="DecoType Naskh Variants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ar-DZ" sz="2000" b="1" u="sng" dirty="0" smtClean="0"/>
              <a:t>التصدير</a:t>
            </a:r>
            <a:r>
              <a:rPr lang="ar-DZ" sz="2000" b="1" u="sng" dirty="0"/>
              <a:t>: </a:t>
            </a:r>
            <a:r>
              <a:rPr lang="ar-DZ" sz="2000" dirty="0"/>
              <a:t>تقوم شركة </a:t>
            </a:r>
            <a:r>
              <a:rPr lang="ar-DZ" sz="2000" dirty="0" err="1"/>
              <a:t>سامسونغ</a:t>
            </a:r>
            <a:r>
              <a:rPr lang="ar-DZ" sz="2000" dirty="0"/>
              <a:t> بتصدير منتجاتها </a:t>
            </a:r>
            <a:r>
              <a:rPr lang="ar-DZ" sz="2000" dirty="0" err="1" smtClean="0"/>
              <a:t>الإكترونية</a:t>
            </a:r>
            <a:r>
              <a:rPr lang="ar-DZ" sz="2000" dirty="0" smtClean="0"/>
              <a:t> </a:t>
            </a:r>
            <a:r>
              <a:rPr lang="ar-DZ" sz="2000" dirty="0"/>
              <a:t>مثل الهواتف الذكية والتلفزيونات </a:t>
            </a:r>
            <a:r>
              <a:rPr lang="ar-DZ" sz="2000" dirty="0" smtClean="0"/>
              <a:t>والأجهزة </a:t>
            </a:r>
          </a:p>
          <a:p>
            <a:pPr>
              <a:buNone/>
            </a:pPr>
            <a:r>
              <a:rPr lang="ar-DZ" sz="2000" dirty="0"/>
              <a:t>المنزلية إلى العديد من </a:t>
            </a:r>
            <a:r>
              <a:rPr lang="ar-DZ" sz="2000" dirty="0" smtClean="0"/>
              <a:t>الأسواق </a:t>
            </a:r>
            <a:r>
              <a:rPr lang="ar-DZ" sz="2000" dirty="0" err="1"/>
              <a:t>العالمية.</a:t>
            </a:r>
            <a:r>
              <a:rPr lang="ar-DZ" sz="2000" dirty="0"/>
              <a:t> </a:t>
            </a:r>
            <a:endParaRPr lang="ar-DZ" sz="2000" dirty="0" smtClean="0"/>
          </a:p>
          <a:p>
            <a:pPr>
              <a:buNone/>
            </a:pPr>
            <a:r>
              <a:rPr lang="ar-DZ" sz="2000" dirty="0"/>
              <a:t>مثال: تقوم شركة </a:t>
            </a:r>
            <a:r>
              <a:rPr lang="ar-DZ" sz="2000" dirty="0" err="1"/>
              <a:t>سامسونغ</a:t>
            </a:r>
            <a:r>
              <a:rPr lang="ar-DZ" sz="2000" dirty="0"/>
              <a:t> بتصدير منتجاتها </a:t>
            </a:r>
            <a:r>
              <a:rPr lang="ar-DZ" sz="2000" dirty="0" err="1" smtClean="0"/>
              <a:t>الإكترونية</a:t>
            </a:r>
            <a:r>
              <a:rPr lang="ar-DZ" sz="2000" dirty="0" smtClean="0"/>
              <a:t> </a:t>
            </a:r>
            <a:r>
              <a:rPr lang="ar-DZ" sz="2000" dirty="0"/>
              <a:t>مثل الهواتف الذكية والتلفزيونات </a:t>
            </a:r>
            <a:r>
              <a:rPr lang="ar-DZ" sz="2000" dirty="0" err="1" smtClean="0"/>
              <a:t>واالأجهزة</a:t>
            </a:r>
            <a:r>
              <a:rPr lang="ar-DZ" sz="2000" dirty="0" smtClean="0"/>
              <a:t> </a:t>
            </a:r>
            <a:r>
              <a:rPr lang="ar-DZ" sz="2000" dirty="0"/>
              <a:t>المنزلية </a:t>
            </a:r>
            <a:endParaRPr lang="ar-DZ" sz="2000" dirty="0" smtClean="0"/>
          </a:p>
          <a:p>
            <a:pPr>
              <a:buNone/>
            </a:pPr>
            <a:r>
              <a:rPr lang="ar-DZ" sz="2000" dirty="0"/>
              <a:t>إلى العديد من </a:t>
            </a:r>
            <a:r>
              <a:rPr lang="ar-DZ" sz="2000" dirty="0" smtClean="0"/>
              <a:t>الأسواق </a:t>
            </a:r>
            <a:r>
              <a:rPr lang="ar-DZ" sz="2000" dirty="0" err="1"/>
              <a:t>العالمية.</a:t>
            </a:r>
            <a:r>
              <a:rPr lang="ar-DZ" sz="2000" dirty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ar-DZ" sz="2000" b="1" u="sng" dirty="0" err="1" smtClean="0"/>
              <a:t>الإستثمار</a:t>
            </a:r>
            <a:r>
              <a:rPr lang="ar-DZ" sz="2000" b="1" u="sng" dirty="0" smtClean="0"/>
              <a:t> </a:t>
            </a:r>
            <a:r>
              <a:rPr lang="ar-DZ" sz="2000" b="1" u="sng" dirty="0"/>
              <a:t>المباشر: </a:t>
            </a:r>
            <a:r>
              <a:rPr lang="ar-DZ" sz="2000" dirty="0"/>
              <a:t>قامت </a:t>
            </a:r>
            <a:r>
              <a:rPr lang="ar-DZ" sz="2000" dirty="0" err="1"/>
              <a:t>سامسونغ</a:t>
            </a:r>
            <a:r>
              <a:rPr lang="ar-DZ" sz="2000" dirty="0"/>
              <a:t> بإنشاء مصانع ومراكز بحثية وتطوير في العديد من الدول حول العالم، مما </a:t>
            </a:r>
            <a:endParaRPr lang="ar-DZ" sz="2000" dirty="0" smtClean="0"/>
          </a:p>
          <a:p>
            <a:pPr>
              <a:buNone/>
            </a:pPr>
            <a:r>
              <a:rPr lang="ar-DZ" sz="2000" dirty="0"/>
              <a:t>يشير إلى استثماراتها المباشرة في أسواق </a:t>
            </a:r>
            <a:r>
              <a:rPr lang="ar-DZ" sz="2000" dirty="0" err="1"/>
              <a:t>مختلفة.</a:t>
            </a:r>
            <a:r>
              <a:rPr lang="ar-DZ" sz="2000" dirty="0"/>
              <a:t> </a:t>
            </a:r>
            <a:endParaRPr lang="ar-DZ" sz="2000" dirty="0" smtClean="0"/>
          </a:p>
          <a:p>
            <a:pPr>
              <a:buNone/>
            </a:pPr>
            <a:r>
              <a:rPr lang="ar-DZ" sz="2000" dirty="0"/>
              <a:t>مثال:قامت </a:t>
            </a:r>
            <a:r>
              <a:rPr lang="ar-DZ" sz="2000" dirty="0" err="1"/>
              <a:t>سامسونغ</a:t>
            </a:r>
            <a:r>
              <a:rPr lang="ar-DZ" sz="2000" dirty="0"/>
              <a:t> بإنشاء مصنع </a:t>
            </a:r>
            <a:r>
              <a:rPr lang="ar-DZ" sz="2000" dirty="0" err="1"/>
              <a:t>إلنتاج</a:t>
            </a:r>
            <a:r>
              <a:rPr lang="ar-DZ" sz="2000" dirty="0"/>
              <a:t> الشاشات العمالقة في مدينة </a:t>
            </a:r>
            <a:r>
              <a:rPr lang="ar-DZ" sz="2000" dirty="0" err="1"/>
              <a:t>تشيانغتشو</a:t>
            </a:r>
            <a:r>
              <a:rPr lang="ar-DZ" sz="2000" dirty="0"/>
              <a:t> بالصين لتلبية الطلب </a:t>
            </a:r>
            <a:r>
              <a:rPr lang="ar-DZ" sz="2000" dirty="0" smtClean="0"/>
              <a:t>المتزايد على </a:t>
            </a:r>
          </a:p>
          <a:p>
            <a:pPr>
              <a:buNone/>
            </a:pPr>
            <a:r>
              <a:rPr lang="ar-DZ" sz="2000" dirty="0"/>
              <a:t>التلفزيونات الذكية في السوق </a:t>
            </a:r>
            <a:r>
              <a:rPr lang="ar-DZ" sz="2000" dirty="0" smtClean="0"/>
              <a:t>الصينية.</a:t>
            </a:r>
          </a:p>
          <a:p>
            <a:pPr>
              <a:buFont typeface="Wingdings" pitchFamily="2" charset="2"/>
              <a:buChar char="q"/>
            </a:pPr>
            <a:r>
              <a:rPr lang="ar-DZ" sz="2000" b="1" u="sng" dirty="0" smtClean="0"/>
              <a:t> </a:t>
            </a:r>
            <a:r>
              <a:rPr lang="ar-DZ" sz="2000" b="1" u="sng" dirty="0"/>
              <a:t>الشراكات والتحالفات: </a:t>
            </a:r>
            <a:r>
              <a:rPr lang="ar-DZ" sz="2000" dirty="0"/>
              <a:t>تعاونت </a:t>
            </a:r>
            <a:r>
              <a:rPr lang="ar-DZ" sz="2000" dirty="0" err="1"/>
              <a:t>سامسونغ</a:t>
            </a:r>
            <a:r>
              <a:rPr lang="ar-DZ" sz="2000" dirty="0"/>
              <a:t> مع العديد من الشركات </a:t>
            </a:r>
            <a:r>
              <a:rPr lang="ar-DZ" sz="2000" dirty="0" err="1" smtClean="0"/>
              <a:t>الإخرى</a:t>
            </a:r>
            <a:r>
              <a:rPr lang="ar-DZ" sz="2000" dirty="0" smtClean="0"/>
              <a:t> </a:t>
            </a:r>
            <a:r>
              <a:rPr lang="ar-DZ" sz="2000" dirty="0"/>
              <a:t>في </a:t>
            </a:r>
            <a:r>
              <a:rPr lang="ar-DZ" sz="2000" dirty="0" smtClean="0"/>
              <a:t>مجالات </a:t>
            </a:r>
            <a:r>
              <a:rPr lang="ar-DZ" sz="2000" dirty="0"/>
              <a:t>مثل التكنولوجيا، حيث </a:t>
            </a:r>
            <a:endParaRPr lang="ar-DZ" sz="2000" dirty="0" smtClean="0"/>
          </a:p>
          <a:p>
            <a:pPr>
              <a:buNone/>
            </a:pPr>
            <a:r>
              <a:rPr lang="ar-DZ" sz="2000" dirty="0"/>
              <a:t>يمكنها تحقيق تطورات مشتركة من </a:t>
            </a:r>
            <a:r>
              <a:rPr lang="ar-DZ" sz="2000" dirty="0" smtClean="0"/>
              <a:t>خلال </a:t>
            </a:r>
            <a:r>
              <a:rPr lang="ar-DZ" sz="2000" dirty="0"/>
              <a:t>شراكات التطوير </a:t>
            </a:r>
            <a:r>
              <a:rPr lang="ar-DZ" sz="2000" dirty="0" err="1"/>
              <a:t>والتسويق.</a:t>
            </a:r>
            <a:r>
              <a:rPr lang="ar-DZ" sz="2000" dirty="0"/>
              <a:t> </a:t>
            </a:r>
            <a:endParaRPr lang="ar-D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endParaRPr lang="ar-DZ" sz="2000" dirty="0" smtClean="0"/>
          </a:p>
          <a:p>
            <a:pPr>
              <a:buNone/>
            </a:pPr>
            <a:r>
              <a:rPr lang="ar-DZ" sz="2000" u="sng" dirty="0" smtClean="0"/>
              <a:t>مثال: </a:t>
            </a:r>
            <a:r>
              <a:rPr lang="ar-DZ" sz="2000" dirty="0" smtClean="0"/>
              <a:t>تعاونت </a:t>
            </a:r>
            <a:r>
              <a:rPr lang="ar-DZ" sz="2000" dirty="0" err="1" smtClean="0"/>
              <a:t>سامسونغ</a:t>
            </a:r>
            <a:r>
              <a:rPr lang="ar-DZ" sz="2000" dirty="0" smtClean="0"/>
              <a:t> مع شركة </a:t>
            </a:r>
            <a:r>
              <a:rPr lang="fr-FR" sz="2000" dirty="0" smtClean="0"/>
              <a:t> Google </a:t>
            </a:r>
            <a:r>
              <a:rPr lang="ar-DZ" sz="2000" dirty="0" smtClean="0"/>
              <a:t>لتطوير نظام التشغيل </a:t>
            </a:r>
            <a:r>
              <a:rPr lang="fr-FR" sz="2000" dirty="0" err="1" smtClean="0"/>
              <a:t>Android</a:t>
            </a:r>
            <a:r>
              <a:rPr lang="fr-FR" sz="2000" dirty="0" smtClean="0"/>
              <a:t>، </a:t>
            </a:r>
            <a:r>
              <a:rPr lang="ar-DZ" sz="2000" dirty="0" smtClean="0"/>
              <a:t>ومع شركة </a:t>
            </a:r>
            <a:r>
              <a:rPr lang="fr-FR" sz="2000" dirty="0" smtClean="0"/>
              <a:t>Intel </a:t>
            </a:r>
            <a:r>
              <a:rPr lang="ar-DZ" sz="2000" dirty="0" smtClean="0"/>
              <a:t>لتطوير تقنيات</a:t>
            </a:r>
            <a:r>
              <a:rPr lang="ar-DZ" sz="2000" dirty="0"/>
              <a:t> </a:t>
            </a:r>
            <a:r>
              <a:rPr lang="ar-DZ" sz="2000" dirty="0" smtClean="0"/>
              <a:t>المعالجة، ومع شركة </a:t>
            </a:r>
            <a:r>
              <a:rPr lang="fr-FR" sz="2000" dirty="0" smtClean="0"/>
              <a:t> Harman </a:t>
            </a:r>
            <a:r>
              <a:rPr lang="ar-DZ" sz="2000" dirty="0" smtClean="0"/>
              <a:t>لتطوير أنظمة الترفيه في </a:t>
            </a:r>
            <a:r>
              <a:rPr lang="ar-DZ" sz="2000" dirty="0" err="1" smtClean="0"/>
              <a:t>السيارات.</a:t>
            </a:r>
            <a:r>
              <a:rPr lang="ar-DZ" sz="2000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ar-DZ" sz="2000" dirty="0" smtClean="0"/>
              <a:t> </a:t>
            </a:r>
            <a:r>
              <a:rPr lang="ar-DZ" sz="2000" b="1" u="sng" dirty="0" err="1" smtClean="0"/>
              <a:t>الأمتياز</a:t>
            </a:r>
            <a:r>
              <a:rPr lang="ar-DZ" sz="2000" b="1" u="sng" dirty="0" smtClean="0"/>
              <a:t> والتراخيص: </a:t>
            </a:r>
            <a:r>
              <a:rPr lang="ar-DZ" sz="2000" dirty="0" smtClean="0"/>
              <a:t>منحت </a:t>
            </a:r>
            <a:r>
              <a:rPr lang="ar-DZ" sz="2000" dirty="0" err="1" smtClean="0"/>
              <a:t>سامسونغ</a:t>
            </a:r>
            <a:r>
              <a:rPr lang="ar-DZ" sz="2000" dirty="0" smtClean="0"/>
              <a:t> تراخيص </a:t>
            </a:r>
            <a:r>
              <a:rPr lang="ar-DZ" sz="2000" dirty="0" err="1" smtClean="0"/>
              <a:t>إستخدام</a:t>
            </a:r>
            <a:r>
              <a:rPr lang="ar-DZ" sz="2000" dirty="0" smtClean="0"/>
              <a:t> تقنياتها وبراءات </a:t>
            </a:r>
            <a:r>
              <a:rPr lang="ar-DZ" sz="2000" dirty="0" err="1" smtClean="0"/>
              <a:t>الإختراع</a:t>
            </a:r>
            <a:r>
              <a:rPr lang="ar-DZ" sz="2000" dirty="0" smtClean="0"/>
              <a:t> لشركات أخرى في بعض </a:t>
            </a:r>
            <a:r>
              <a:rPr lang="ar-DZ" sz="2000" dirty="0" err="1" smtClean="0"/>
              <a:t>الحالات </a:t>
            </a:r>
            <a:r>
              <a:rPr lang="ar-DZ" sz="2000" dirty="0" smtClean="0"/>
              <a:t>، مما يسمح لها بتحقيق عائدات إضافية من خلال هذه </a:t>
            </a:r>
            <a:r>
              <a:rPr lang="ar-DZ" sz="2000" dirty="0" err="1" smtClean="0"/>
              <a:t>الإتفاقيات</a:t>
            </a:r>
            <a:r>
              <a:rPr lang="ar-DZ" sz="2000" dirty="0" smtClean="0"/>
              <a:t> </a:t>
            </a:r>
            <a:r>
              <a:rPr lang="ar-DZ" sz="2000" dirty="0" err="1" smtClean="0"/>
              <a:t>.</a:t>
            </a:r>
            <a:r>
              <a:rPr lang="ar-DZ" sz="2000" dirty="0" smtClean="0"/>
              <a:t> </a:t>
            </a:r>
          </a:p>
          <a:p>
            <a:pPr>
              <a:buNone/>
            </a:pPr>
            <a:r>
              <a:rPr lang="ar-DZ" sz="2000" dirty="0" smtClean="0"/>
              <a:t>مثال: منحت </a:t>
            </a:r>
            <a:r>
              <a:rPr lang="ar-DZ" sz="2000" dirty="0" err="1" smtClean="0"/>
              <a:t>سامسونغ</a:t>
            </a:r>
            <a:r>
              <a:rPr lang="ar-DZ" sz="2000" dirty="0" smtClean="0"/>
              <a:t> تراخيص </a:t>
            </a:r>
            <a:r>
              <a:rPr lang="ar-DZ" sz="2000" dirty="0" err="1" smtClean="0"/>
              <a:t>الإستخدام</a:t>
            </a:r>
            <a:r>
              <a:rPr lang="ar-DZ" sz="2000" dirty="0" smtClean="0"/>
              <a:t> تقنياتها في مجالات مثل الشاشات العضوية الثنائية الباعثة للضوء</a:t>
            </a:r>
            <a:r>
              <a:rPr lang="ar-DZ" sz="2000" dirty="0"/>
              <a:t> </a:t>
            </a:r>
            <a:r>
              <a:rPr lang="fr-FR" sz="2000" dirty="0" smtClean="0"/>
              <a:t>OLED</a:t>
            </a:r>
            <a:r>
              <a:rPr lang="ar-DZ" sz="2000" dirty="0" smtClean="0"/>
              <a:t> لشركات مثل </a:t>
            </a:r>
            <a:r>
              <a:rPr lang="fr-FR" sz="2000" dirty="0" smtClean="0"/>
              <a:t> Apple </a:t>
            </a:r>
            <a:r>
              <a:rPr lang="ar-DZ" sz="2000" dirty="0" smtClean="0"/>
              <a:t>و </a:t>
            </a:r>
            <a:r>
              <a:rPr lang="fr-FR" sz="2000" dirty="0" err="1" smtClean="0"/>
              <a:t>Huawei</a:t>
            </a:r>
            <a:r>
              <a:rPr lang="fr-FR" sz="2000" dirty="0" smtClean="0"/>
              <a:t> </a:t>
            </a:r>
            <a:r>
              <a:rPr lang="ar-DZ" sz="2000" dirty="0" smtClean="0"/>
              <a:t> وغيرها.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ar-DZ" sz="2000" b="1" u="sng" dirty="0" err="1" smtClean="0"/>
              <a:t>الإستحواذ</a:t>
            </a:r>
            <a:r>
              <a:rPr lang="ar-DZ" sz="2000" b="1" u="sng" dirty="0" smtClean="0"/>
              <a:t> </a:t>
            </a:r>
            <a:r>
              <a:rPr lang="ar-DZ" sz="2000" b="1" u="sng" dirty="0" err="1" smtClean="0"/>
              <a:t>والإندماج</a:t>
            </a:r>
            <a:r>
              <a:rPr lang="ar-DZ" sz="2000" b="1" u="sng" dirty="0" smtClean="0"/>
              <a:t>: </a:t>
            </a:r>
            <a:r>
              <a:rPr lang="ar-DZ" sz="2000" dirty="0" smtClean="0"/>
              <a:t>قامت </a:t>
            </a:r>
            <a:r>
              <a:rPr lang="ar-DZ" sz="2000" dirty="0" err="1" smtClean="0"/>
              <a:t>سامسونغ</a:t>
            </a:r>
            <a:r>
              <a:rPr lang="ar-DZ" sz="2000" dirty="0" smtClean="0"/>
              <a:t> </a:t>
            </a:r>
            <a:r>
              <a:rPr lang="ar-DZ" sz="2000" dirty="0" err="1" smtClean="0"/>
              <a:t>بالإستحواذ</a:t>
            </a:r>
            <a:r>
              <a:rPr lang="ar-DZ" sz="2000" dirty="0" smtClean="0"/>
              <a:t> على عدة شركات في مجالات متنوعة مثل تكنولوجيا  </a:t>
            </a:r>
            <a:r>
              <a:rPr lang="ar-DZ" sz="2000" dirty="0" err="1" smtClean="0"/>
              <a:t>الإكترونيات</a:t>
            </a:r>
            <a:r>
              <a:rPr lang="ar-DZ" sz="2000" dirty="0" smtClean="0"/>
              <a:t> </a:t>
            </a:r>
            <a:r>
              <a:rPr lang="ar-DZ" sz="2000" dirty="0" err="1" smtClean="0"/>
              <a:t>الإستهلاكية</a:t>
            </a:r>
            <a:r>
              <a:rPr lang="ar-DZ" sz="2000" dirty="0" smtClean="0"/>
              <a:t>، مما ساهم في توسيع نطاق عملها وتعزيز تواجدها في الأسواق </a:t>
            </a:r>
            <a:r>
              <a:rPr lang="ar-DZ" sz="2000" dirty="0" err="1" smtClean="0"/>
              <a:t>العالمية.</a:t>
            </a:r>
            <a:r>
              <a:rPr lang="ar-DZ" sz="2000" dirty="0" smtClean="0"/>
              <a:t> </a:t>
            </a:r>
          </a:p>
          <a:p>
            <a:pPr>
              <a:buNone/>
            </a:pPr>
            <a:r>
              <a:rPr lang="ar-DZ" sz="2000" dirty="0" smtClean="0"/>
              <a:t>مثال: اشترت </a:t>
            </a:r>
            <a:r>
              <a:rPr lang="ar-DZ" sz="2000" dirty="0" err="1" smtClean="0"/>
              <a:t>سامسونغ</a:t>
            </a:r>
            <a:r>
              <a:rPr lang="ar-DZ" sz="2000" dirty="0" smtClean="0"/>
              <a:t> شركة </a:t>
            </a:r>
            <a:r>
              <a:rPr lang="fr-FR" sz="2000" dirty="0" smtClean="0"/>
              <a:t>Harman International Industries</a:t>
            </a:r>
            <a:r>
              <a:rPr lang="ar-DZ" sz="2000" dirty="0" smtClean="0"/>
              <a:t>في عام 2017 مقابل 8 مليارات دولار، مما سمح لها بتوسيع نطاق عملها في صناعة أنظمة الترفيه والتكنولوجيا في </a:t>
            </a:r>
            <a:r>
              <a:rPr lang="ar-DZ" sz="2000" dirty="0" err="1" smtClean="0"/>
              <a:t>السيارات.</a:t>
            </a:r>
            <a:r>
              <a:rPr lang="ar-DZ" sz="2000" dirty="0" smtClean="0"/>
              <a:t> </a:t>
            </a:r>
          </a:p>
          <a:p>
            <a:endParaRPr lang="ar-D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u="sng" dirty="0" err="1" smtClean="0">
                <a:cs typeface="DecoType Naskh Variants" pitchFamily="2" charset="-78"/>
              </a:rPr>
              <a:t>خــــــــــــــاتمة :</a:t>
            </a:r>
            <a:endParaRPr lang="ar-DZ" b="1" u="sng" dirty="0">
              <a:cs typeface="DecoType Naskh Variants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DZ" sz="2000" dirty="0"/>
              <a:t>من خلال بحثنا </a:t>
            </a:r>
            <a:r>
              <a:rPr lang="ar-DZ" sz="2000" dirty="0" smtClean="0"/>
              <a:t>فإن شركة </a:t>
            </a:r>
            <a:r>
              <a:rPr lang="ar-DZ" sz="2000" dirty="0" err="1"/>
              <a:t>سامسونج</a:t>
            </a:r>
            <a:r>
              <a:rPr lang="ar-DZ" sz="2000" dirty="0"/>
              <a:t>  قد سيطرت على الكثير من شرائح العملاء من جميع الفئات </a:t>
            </a:r>
            <a:r>
              <a:rPr lang="ar-DZ" sz="2000" dirty="0" err="1"/>
              <a:t>العمرية.</a:t>
            </a:r>
            <a:r>
              <a:rPr lang="ar-DZ" sz="2000" dirty="0"/>
              <a:t> وتمكنت الشركة من تلبية جميع احتياجاتهم بأسعار اقتصادية مقارنة بالقيمة التي تقدمها والمضاهاة مع باقي العلامات التجارية المنافسة، فقد وجهت الكثير من العملاء حول العالم لاختيار اسم </a:t>
            </a:r>
            <a:r>
              <a:rPr lang="ar-DZ" sz="2000" dirty="0" err="1"/>
              <a:t>سامسونج.</a:t>
            </a:r>
            <a:r>
              <a:rPr lang="ar-DZ" sz="2000" dirty="0"/>
              <a:t> و قد أصبحت شركة </a:t>
            </a:r>
            <a:r>
              <a:rPr lang="ar-DZ" sz="2000" dirty="0" err="1"/>
              <a:t>سامسونج</a:t>
            </a:r>
            <a:r>
              <a:rPr lang="ar-DZ" sz="2000" dirty="0"/>
              <a:t> من أفضل الشركات في العالم في إنتاج الإلكترونيات والأجهزة المنزلية    ببناء الثقة بينها وبين العملاء، بالإضافة إلى خدمة ما بعد البيع ومراكز الصيانة المنتشرة في كل </a:t>
            </a:r>
            <a:r>
              <a:rPr lang="ar-DZ" sz="2000" dirty="0" err="1"/>
              <a:t>مكان.</a:t>
            </a:r>
            <a:r>
              <a:rPr lang="ar-DZ" sz="2000" dirty="0"/>
              <a:t/>
            </a:r>
            <a:br>
              <a:rPr lang="ar-DZ" sz="2000" dirty="0"/>
            </a:br>
            <a:endParaRPr lang="ar-DZ" sz="2000" dirty="0"/>
          </a:p>
          <a:p>
            <a:endParaRPr lang="ar-D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mohtarif\Desktop\صورة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6" name="مربع نص 5"/>
          <p:cNvSpPr txBox="1"/>
          <p:nvPr/>
        </p:nvSpPr>
        <p:spPr>
          <a:xfrm>
            <a:off x="1357290" y="1643050"/>
            <a:ext cx="650085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6000" b="1" dirty="0" smtClean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شكرا لحسن </a:t>
            </a:r>
          </a:p>
          <a:p>
            <a:pPr algn="ctr" rtl="1"/>
            <a:r>
              <a:rPr lang="ar-DZ" sz="6000" b="1" dirty="0" smtClean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الانتباه و الإصغاء</a:t>
            </a:r>
            <a:endParaRPr lang="fr-FR" sz="60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403648" y="126376"/>
            <a:ext cx="6336704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sz="4400" b="1" u="sng" dirty="0" smtClean="0">
                <a:solidFill>
                  <a:schemeClr val="tx1"/>
                </a:solidFill>
                <a:cs typeface="DecoType Naskh Variants" pitchFamily="2" charset="-78"/>
              </a:rPr>
              <a:t>نبذة حول شركة </a:t>
            </a:r>
            <a:r>
              <a:rPr lang="ar-DZ" sz="4400" b="1" u="sng" dirty="0" err="1" smtClean="0">
                <a:solidFill>
                  <a:schemeClr val="tx1"/>
                </a:solidFill>
                <a:cs typeface="DecoType Naskh Variants" pitchFamily="2" charset="-78"/>
              </a:rPr>
              <a:t>سامسونج</a:t>
            </a:r>
            <a:r>
              <a:rPr lang="ar-DZ" sz="4400" b="1" u="sng" dirty="0" smtClean="0">
                <a:solidFill>
                  <a:schemeClr val="tx1"/>
                </a:solidFill>
                <a:cs typeface="DecoType Naskh Variants" pitchFamily="2" charset="-78"/>
              </a:rPr>
              <a:t> </a:t>
            </a:r>
            <a:r>
              <a:rPr lang="ar-DZ" sz="4400" b="1" u="sng" dirty="0" err="1" smtClean="0">
                <a:solidFill>
                  <a:schemeClr val="tx1"/>
                </a:solidFill>
                <a:cs typeface="DecoType Naskh Variants" pitchFamily="2" charset="-78"/>
              </a:rPr>
              <a:t>:</a:t>
            </a:r>
            <a:endParaRPr lang="fr-FR" sz="1100" b="1" u="sng" dirty="0">
              <a:solidFill>
                <a:schemeClr val="tx1"/>
              </a:solidFill>
              <a:cs typeface="DecoType Naskh Variants" pitchFamily="2" charset="-78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79512" y="1268760"/>
            <a:ext cx="8771890" cy="53581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r>
              <a:rPr lang="ar-DZ" sz="2000" dirty="0" smtClean="0">
                <a:latin typeface="Arabic Typesetting" pitchFamily="66" charset="-78"/>
              </a:rPr>
              <a:t>ت</a:t>
            </a:r>
            <a:r>
              <a:rPr lang="en-US" sz="2000" dirty="0" err="1" smtClean="0">
                <a:latin typeface="Arabic Typesetting" pitchFamily="66" charset="-78"/>
              </a:rPr>
              <a:t>عتبر</a:t>
            </a:r>
            <a:r>
              <a:rPr lang="en-US" sz="2000" dirty="0" smtClean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شركة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سامسونج</a:t>
            </a:r>
            <a:r>
              <a:rPr lang="en-US" sz="2000" dirty="0">
                <a:latin typeface="Arabic Typesetting" pitchFamily="66" charset="-78"/>
              </a:rPr>
              <a:t> SAMSUNG </a:t>
            </a:r>
            <a:r>
              <a:rPr lang="en-US" sz="2000" dirty="0" err="1">
                <a:latin typeface="Arabic Typesetting" pitchFamily="66" charset="-78"/>
              </a:rPr>
              <a:t>من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أكبر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وأضخم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الشركات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الرائدة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في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مجال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التكنولوجيا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عالميًا</a:t>
            </a:r>
            <a:r>
              <a:rPr lang="en-US" sz="2000" dirty="0">
                <a:latin typeface="Arabic Typesetting" pitchFamily="66" charset="-78"/>
              </a:rPr>
              <a:t>، </a:t>
            </a:r>
            <a:r>
              <a:rPr lang="en-US" sz="2000" dirty="0" err="1">
                <a:latin typeface="Arabic Typesetting" pitchFamily="66" charset="-78"/>
              </a:rPr>
              <a:t>ولكنها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في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بداية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نشأتها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لم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تكن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بهذه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القوة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التجارية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التي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هي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عليها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في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الوقت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الحالي</a:t>
            </a:r>
            <a:r>
              <a:rPr lang="en-US" sz="2000" dirty="0">
                <a:latin typeface="Arabic Typesetting" pitchFamily="66" charset="-78"/>
              </a:rPr>
              <a:t>، </a:t>
            </a:r>
            <a:r>
              <a:rPr lang="en-US" sz="2000" dirty="0" err="1">
                <a:latin typeface="Arabic Typesetting" pitchFamily="66" charset="-78"/>
              </a:rPr>
              <a:t>حيث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إنها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كانت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علامة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تجارية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تصنيعية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ذات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جودة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أقل</a:t>
            </a:r>
            <a:r>
              <a:rPr lang="en-US" sz="2000" dirty="0">
                <a:latin typeface="Arabic Typesetting" pitchFamily="66" charset="-78"/>
              </a:rPr>
              <a:t>، </a:t>
            </a:r>
            <a:r>
              <a:rPr lang="en-US" sz="2000" dirty="0" err="1">
                <a:latin typeface="Arabic Typesetting" pitchFamily="66" charset="-78"/>
              </a:rPr>
              <a:t>وتستهدف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فئات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استهلاكية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اقتصادية</a:t>
            </a:r>
            <a:endParaRPr lang="en-US" sz="2000" dirty="0">
              <a:latin typeface="Arabic Typesetting" pitchFamily="66" charset="-78"/>
            </a:endParaRPr>
          </a:p>
          <a:p>
            <a:pPr algn="ctr" rtl="1"/>
            <a:r>
              <a:rPr lang="en-US" sz="2000" dirty="0">
                <a:latin typeface="Arabic Typesetting" pitchFamily="66" charset="-78"/>
              </a:rPr>
              <a:t>      </a:t>
            </a:r>
            <a:r>
              <a:rPr lang="en-US" sz="2000" dirty="0" err="1">
                <a:latin typeface="Arabic Typesetting" pitchFamily="66" charset="-78"/>
              </a:rPr>
              <a:t>يرجع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تاريخ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إنشاء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شركة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سامسونج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إلى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أواخر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الثلاثينيات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في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القرن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العشرين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في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شهر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مارس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في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عام</a:t>
            </a:r>
            <a:r>
              <a:rPr lang="en-US" sz="2000" dirty="0">
                <a:latin typeface="Arabic Typesetting" pitchFamily="66" charset="-78"/>
              </a:rPr>
              <a:t> 1938م، </a:t>
            </a:r>
            <a:r>
              <a:rPr lang="en-US" sz="2000" dirty="0" err="1">
                <a:latin typeface="Arabic Typesetting" pitchFamily="66" charset="-78"/>
              </a:rPr>
              <a:t>وذلك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على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يد</a:t>
            </a:r>
            <a:r>
              <a:rPr lang="en-US" sz="2000" dirty="0">
                <a:latin typeface="Arabic Typesetting" pitchFamily="66" charset="-78"/>
              </a:rPr>
              <a:t> “</a:t>
            </a:r>
            <a:r>
              <a:rPr lang="en-US" sz="2000" dirty="0" err="1">
                <a:latin typeface="Arabic Typesetting" pitchFamily="66" charset="-78"/>
              </a:rPr>
              <a:t>لي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بيونج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شول</a:t>
            </a:r>
            <a:r>
              <a:rPr lang="en-US" sz="2000" dirty="0">
                <a:latin typeface="Arabic Typesetting" pitchFamily="66" charset="-78"/>
              </a:rPr>
              <a:t> Lee </a:t>
            </a:r>
            <a:r>
              <a:rPr lang="en-US" sz="2000" dirty="0" err="1">
                <a:latin typeface="Arabic Typesetting" pitchFamily="66" charset="-78"/>
              </a:rPr>
              <a:t>Byung-Chull</a:t>
            </a:r>
            <a:r>
              <a:rPr lang="en-US" sz="2000" dirty="0">
                <a:latin typeface="Arabic Typesetting" pitchFamily="66" charset="-78"/>
              </a:rPr>
              <a:t>” </a:t>
            </a:r>
            <a:r>
              <a:rPr lang="en-US" sz="2000" dirty="0" err="1">
                <a:latin typeface="Arabic Typesetting" pitchFamily="66" charset="-78"/>
              </a:rPr>
              <a:t>في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مدينة</a:t>
            </a:r>
            <a:r>
              <a:rPr lang="en-US" sz="2000" dirty="0">
                <a:latin typeface="Arabic Typesetting" pitchFamily="66" charset="-78"/>
              </a:rPr>
              <a:t> “</a:t>
            </a:r>
            <a:r>
              <a:rPr lang="en-US" sz="2000" dirty="0" err="1">
                <a:latin typeface="Arabic Typesetting" pitchFamily="66" charset="-78"/>
              </a:rPr>
              <a:t>تايجو</a:t>
            </a:r>
            <a:r>
              <a:rPr lang="en-US" sz="2000" dirty="0">
                <a:latin typeface="Arabic Typesetting" pitchFamily="66" charset="-78"/>
              </a:rPr>
              <a:t>” </a:t>
            </a:r>
            <a:r>
              <a:rPr lang="en-US" sz="2000" dirty="0" err="1">
                <a:latin typeface="Arabic Typesetting" pitchFamily="66" charset="-78"/>
              </a:rPr>
              <a:t>الموجودة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في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دولة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كوريا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الجنوبية</a:t>
            </a:r>
            <a:r>
              <a:rPr lang="en-US" sz="2000" dirty="0">
                <a:latin typeface="Arabic Typesetting" pitchFamily="66" charset="-78"/>
              </a:rPr>
              <a:t>، </a:t>
            </a:r>
            <a:r>
              <a:rPr lang="en-US" sz="2000" dirty="0" err="1">
                <a:latin typeface="Arabic Typesetting" pitchFamily="66" charset="-78"/>
              </a:rPr>
              <a:t>وجاءت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كلمة</a:t>
            </a:r>
            <a:r>
              <a:rPr lang="en-US" sz="2000" dirty="0">
                <a:latin typeface="Arabic Typesetting" pitchFamily="66" charset="-78"/>
              </a:rPr>
              <a:t> “</a:t>
            </a:r>
            <a:r>
              <a:rPr lang="en-US" sz="2000" dirty="0" err="1">
                <a:latin typeface="Arabic Typesetting" pitchFamily="66" charset="-78"/>
              </a:rPr>
              <a:t>سامسونج</a:t>
            </a:r>
            <a:r>
              <a:rPr lang="en-US" sz="2000" dirty="0">
                <a:latin typeface="Arabic Typesetting" pitchFamily="66" charset="-78"/>
              </a:rPr>
              <a:t>” </a:t>
            </a:r>
            <a:r>
              <a:rPr lang="en-US" sz="2000" dirty="0" err="1">
                <a:latin typeface="Arabic Typesetting" pitchFamily="66" charset="-78"/>
              </a:rPr>
              <a:t>إشارة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إلى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كلمة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كورية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الأصل</a:t>
            </a:r>
            <a:r>
              <a:rPr lang="en-US" sz="2000" dirty="0">
                <a:latin typeface="Arabic Typesetting" pitchFamily="66" charset="-78"/>
              </a:rPr>
              <a:t>، </a:t>
            </a:r>
            <a:r>
              <a:rPr lang="en-US" sz="2000" dirty="0" err="1">
                <a:latin typeface="Arabic Typesetting" pitchFamily="66" charset="-78"/>
              </a:rPr>
              <a:t>ومعناها</a:t>
            </a:r>
            <a:r>
              <a:rPr lang="en-US" sz="2000" dirty="0">
                <a:latin typeface="Arabic Typesetting" pitchFamily="66" charset="-78"/>
              </a:rPr>
              <a:t> “</a:t>
            </a:r>
            <a:r>
              <a:rPr lang="en-US" sz="2000" dirty="0" err="1">
                <a:latin typeface="Arabic Typesetting" pitchFamily="66" charset="-78"/>
              </a:rPr>
              <a:t>النجوم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الثلاث</a:t>
            </a:r>
            <a:r>
              <a:rPr lang="en-US" sz="2000" dirty="0">
                <a:latin typeface="Arabic Typesetting" pitchFamily="66" charset="-78"/>
              </a:rPr>
              <a:t>” </a:t>
            </a:r>
            <a:r>
              <a:rPr lang="en-US" sz="2000" dirty="0" err="1">
                <a:latin typeface="Arabic Typesetting" pitchFamily="66" charset="-78"/>
              </a:rPr>
              <a:t>وهي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علامة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على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الازدهار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والسمو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تبعًا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للثقافة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الكورية</a:t>
            </a:r>
            <a:r>
              <a:rPr lang="en-US" sz="2000" dirty="0">
                <a:latin typeface="Arabic Typesetting" pitchFamily="66" charset="-78"/>
              </a:rPr>
              <a:t>.</a:t>
            </a:r>
          </a:p>
          <a:p>
            <a:pPr algn="ctr" rtl="1"/>
            <a:r>
              <a:rPr lang="en-US" sz="2000" dirty="0">
                <a:latin typeface="Arabic Typesetting" pitchFamily="66" charset="-78"/>
              </a:rPr>
              <a:t>    </a:t>
            </a:r>
            <a:r>
              <a:rPr lang="en-US" sz="2000" dirty="0" err="1">
                <a:latin typeface="Arabic Typesetting" pitchFamily="66" charset="-78"/>
              </a:rPr>
              <a:t>دخلت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شركة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سامسونج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في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مجال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التكنولوجيا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منذ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عام</a:t>
            </a:r>
            <a:r>
              <a:rPr lang="en-US" sz="2000" dirty="0">
                <a:latin typeface="Arabic Typesetting" pitchFamily="66" charset="-78"/>
              </a:rPr>
              <a:t> 1969م، </a:t>
            </a:r>
            <a:r>
              <a:rPr lang="en-US" sz="2000" dirty="0" err="1">
                <a:latin typeface="Arabic Typesetting" pitchFamily="66" charset="-78"/>
              </a:rPr>
              <a:t>حيث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إنها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انطلقت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في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تصنيع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أجهزة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التلفزيون</a:t>
            </a:r>
            <a:r>
              <a:rPr lang="en-US" sz="2000" dirty="0">
                <a:latin typeface="Arabic Typesetting" pitchFamily="66" charset="-78"/>
              </a:rPr>
              <a:t>، </a:t>
            </a:r>
            <a:r>
              <a:rPr lang="en-US" sz="2000" dirty="0" err="1">
                <a:latin typeface="Arabic Typesetting" pitchFamily="66" charset="-78"/>
              </a:rPr>
              <a:t>وأثناء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فترة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السبعينيات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توسعت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أكثر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وصارت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تصنع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الأجهزة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المنزلية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الكهربائية</a:t>
            </a:r>
            <a:r>
              <a:rPr lang="en-US" sz="2000" dirty="0">
                <a:latin typeface="Arabic Typesetting" pitchFamily="66" charset="-78"/>
              </a:rPr>
              <a:t>، </a:t>
            </a:r>
            <a:r>
              <a:rPr lang="en-US" sz="2000" dirty="0" err="1">
                <a:latin typeface="Arabic Typesetting" pitchFamily="66" charset="-78"/>
              </a:rPr>
              <a:t>وتصديرها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خارج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البلاد</a:t>
            </a:r>
            <a:r>
              <a:rPr lang="en-US" sz="2000" dirty="0">
                <a:latin typeface="Arabic Typesetting" pitchFamily="66" charset="-78"/>
              </a:rPr>
              <a:t>، </a:t>
            </a:r>
            <a:r>
              <a:rPr lang="en-US" sz="2000" dirty="0" err="1">
                <a:latin typeface="Arabic Typesetting" pitchFamily="66" charset="-78"/>
              </a:rPr>
              <a:t>وبهذا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الشكل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انتقلت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إلى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مرحلة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جديدة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من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النمو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على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مستوى</a:t>
            </a:r>
            <a:r>
              <a:rPr lang="en-US" sz="2000" dirty="0">
                <a:latin typeface="Arabic Typesetting" pitchFamily="66" charset="-78"/>
              </a:rPr>
              <a:t> </a:t>
            </a:r>
            <a:r>
              <a:rPr lang="en-US" sz="2000" dirty="0" err="1">
                <a:latin typeface="Arabic Typesetting" pitchFamily="66" charset="-78"/>
              </a:rPr>
              <a:t>عالمي</a:t>
            </a:r>
            <a:endParaRPr lang="en-US" sz="2000" dirty="0"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5112568" cy="9221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DZ" b="1" u="sng" dirty="0" smtClean="0">
                <a:cs typeface="DecoType Naskh Variants" pitchFamily="2" charset="-78"/>
              </a:rPr>
              <a:t>رسالة شركة </a:t>
            </a:r>
            <a:r>
              <a:rPr lang="ar-DZ" b="1" u="sng" dirty="0" err="1" smtClean="0">
                <a:cs typeface="DecoType Naskh Variants" pitchFamily="2" charset="-78"/>
              </a:rPr>
              <a:t>سامسونج</a:t>
            </a:r>
            <a:r>
              <a:rPr lang="ar-DZ" b="1" u="sng" dirty="0" smtClean="0">
                <a:cs typeface="DecoType Naskh Variants" pitchFamily="2" charset="-78"/>
              </a:rPr>
              <a:t> </a:t>
            </a:r>
            <a:r>
              <a:rPr lang="ar-DZ" b="1" u="sng" dirty="0" err="1" smtClean="0">
                <a:cs typeface="DecoType Naskh Variants" pitchFamily="2" charset="-78"/>
              </a:rPr>
              <a:t>:</a:t>
            </a:r>
            <a:endParaRPr lang="ar-DZ" b="1" u="sng" dirty="0">
              <a:cs typeface="DecoType Naskh Variants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algn="r" rtl="1"/>
            <a:r>
              <a:rPr lang="ar-DZ" sz="2000" dirty="0" smtClean="0"/>
              <a:t>ابتكاراتنا تحول الأحلام إلى واقع: مرحبًا بك في عالم </a:t>
            </a:r>
            <a:r>
              <a:rPr lang="ar-DZ" sz="2000" dirty="0" err="1" smtClean="0"/>
              <a:t>سامسونغ</a:t>
            </a:r>
            <a:r>
              <a:rPr lang="ar-DZ" sz="2000" dirty="0" err="1" smtClean="0"/>
              <a:t>**</a:t>
            </a:r>
            <a:endParaRPr lang="ar-DZ" sz="2000" dirty="0" smtClean="0"/>
          </a:p>
          <a:p>
            <a:pPr algn="r" rtl="1">
              <a:buNone/>
            </a:pPr>
            <a:r>
              <a:rPr lang="ar-DZ" sz="2000" dirty="0" err="1" smtClean="0"/>
              <a:t>مرحبًا،</a:t>
            </a:r>
            <a:endParaRPr lang="ar-DZ" sz="2000" dirty="0" smtClean="0"/>
          </a:p>
          <a:p>
            <a:pPr algn="r" rtl="1">
              <a:buNone/>
            </a:pPr>
            <a:r>
              <a:rPr lang="ar-DZ" sz="2000" dirty="0" smtClean="0"/>
              <a:t>نحن </a:t>
            </a:r>
            <a:r>
              <a:rPr lang="ar-DZ" sz="2000" dirty="0" smtClean="0"/>
              <a:t>في </a:t>
            </a:r>
            <a:r>
              <a:rPr lang="ar-DZ" sz="2000" dirty="0" err="1" smtClean="0"/>
              <a:t>سامسونغ</a:t>
            </a:r>
            <a:r>
              <a:rPr lang="ar-DZ" sz="2000" dirty="0" smtClean="0"/>
              <a:t> نعيش لتحويل الأفكار الإبداعية إلى حقائق يمكن للجميع الاستمتاع </a:t>
            </a:r>
            <a:r>
              <a:rPr lang="ar-DZ" sz="2000" dirty="0" err="1" smtClean="0"/>
              <a:t>بها.</a:t>
            </a:r>
            <a:r>
              <a:rPr lang="ar-DZ" sz="2000" dirty="0" smtClean="0"/>
              <a:t> بفضل رؤيتنا المبتكرة وتكنولوجيتنا المتقدمة، نسعى جاهدين لتقديم تجارب </a:t>
            </a:r>
            <a:r>
              <a:rPr lang="ar-DZ" sz="2000" dirty="0" smtClean="0"/>
              <a:t>فريدة وحلول </a:t>
            </a:r>
            <a:r>
              <a:rPr lang="ar-DZ" sz="2000" dirty="0" smtClean="0"/>
              <a:t>مذهلة للعالم</a:t>
            </a:r>
            <a:r>
              <a:rPr lang="ar-DZ" sz="2000" dirty="0" smtClean="0"/>
              <a:t>.</a:t>
            </a:r>
            <a:endParaRPr lang="ar-DZ" sz="2000" dirty="0" smtClean="0"/>
          </a:p>
          <a:p>
            <a:pPr algn="r" rtl="1">
              <a:buNone/>
            </a:pPr>
            <a:r>
              <a:rPr lang="ar-DZ" sz="2000" dirty="0" smtClean="0"/>
              <a:t>هل تبحث عن هاتف ذكي يجمع بين الأداء القوي والتصميم </a:t>
            </a:r>
            <a:r>
              <a:rPr lang="ar-DZ" sz="2000" dirty="0" err="1" smtClean="0"/>
              <a:t>الراقي؟</a:t>
            </a:r>
            <a:r>
              <a:rPr lang="ar-DZ" sz="2000" dirty="0" smtClean="0"/>
              <a:t> هل ترغب في تحسين تجربة مشاهدة التلفزيون إلى مستوى جديد من الراحة </a:t>
            </a:r>
            <a:r>
              <a:rPr lang="ar-DZ" sz="2000" dirty="0" err="1" smtClean="0"/>
              <a:t>والتفاعل؟</a:t>
            </a:r>
            <a:r>
              <a:rPr lang="ar-DZ" sz="2000" dirty="0" smtClean="0"/>
              <a:t> هل ترغب </a:t>
            </a:r>
            <a:r>
              <a:rPr lang="ar-DZ" sz="2000" dirty="0" smtClean="0"/>
              <a:t>في تجربة </a:t>
            </a:r>
            <a:r>
              <a:rPr lang="ar-DZ" sz="2000" dirty="0" smtClean="0"/>
              <a:t>طهي ممتعة وفعالة مع أحدث أجهزة المطبخ </a:t>
            </a:r>
            <a:r>
              <a:rPr lang="ar-DZ" sz="2000" dirty="0" err="1" smtClean="0"/>
              <a:t>الذكية</a:t>
            </a:r>
            <a:r>
              <a:rPr lang="ar-DZ" sz="2000" dirty="0" err="1" smtClean="0"/>
              <a:t>؟</a:t>
            </a:r>
            <a:endParaRPr lang="ar-DZ" sz="2000" dirty="0" smtClean="0"/>
          </a:p>
          <a:p>
            <a:pPr algn="r" rtl="1">
              <a:buNone/>
            </a:pPr>
            <a:r>
              <a:rPr lang="ar-DZ" sz="2000" dirty="0" smtClean="0"/>
              <a:t>في </a:t>
            </a:r>
            <a:r>
              <a:rPr lang="ar-DZ" sz="2000" dirty="0" err="1" smtClean="0"/>
              <a:t>سامسونغ</a:t>
            </a:r>
            <a:r>
              <a:rPr lang="ar-DZ" sz="2000" dirty="0" smtClean="0"/>
              <a:t>، لدينا كل ما تحتاجه لتلبية احتياجاتك وتحقيق طموحاتك </a:t>
            </a:r>
            <a:r>
              <a:rPr lang="ar-DZ" sz="2000" dirty="0" err="1" smtClean="0"/>
              <a:t>التكنولوجية.</a:t>
            </a:r>
            <a:r>
              <a:rPr lang="ar-DZ" sz="2000" dirty="0" smtClean="0"/>
              <a:t> من هواتف </a:t>
            </a:r>
            <a:r>
              <a:rPr lang="fr-FR" sz="2000" dirty="0" err="1" smtClean="0"/>
              <a:t>Galaxy</a:t>
            </a:r>
            <a:r>
              <a:rPr lang="fr-FR" sz="2000" dirty="0" smtClean="0"/>
              <a:t> </a:t>
            </a:r>
            <a:r>
              <a:rPr lang="ar-DZ" sz="2000" dirty="0" smtClean="0"/>
              <a:t>الذكية إلى شاشات </a:t>
            </a:r>
            <a:r>
              <a:rPr lang="fr-FR" sz="2000" dirty="0" smtClean="0"/>
              <a:t>QLED </a:t>
            </a:r>
            <a:r>
              <a:rPr lang="ar-DZ" sz="2000" dirty="0" smtClean="0"/>
              <a:t>التي تتيح لك رؤية العالم </a:t>
            </a:r>
            <a:r>
              <a:rPr lang="ar-DZ" sz="2000" dirty="0" smtClean="0"/>
              <a:t>بألوانه </a:t>
            </a:r>
            <a:r>
              <a:rPr lang="ar-DZ" sz="2000" dirty="0" err="1" smtClean="0"/>
              <a:t>الحقيقية</a:t>
            </a:r>
            <a:r>
              <a:rPr lang="ar-DZ" sz="2000" dirty="0" smtClean="0"/>
              <a:t>، إلى أجهزة المطبخ الذكية التي تساعدك على إعداد وجبات شهية بنقرة واحدة، نحن هنا لنجعل كل يوم في حياتك مليئًا بالابتكار والإلهام</a:t>
            </a:r>
            <a:r>
              <a:rPr lang="ar-DZ" sz="2000" dirty="0" smtClean="0"/>
              <a:t>.</a:t>
            </a:r>
            <a:endParaRPr lang="ar-DZ" sz="2000" dirty="0" smtClean="0"/>
          </a:p>
          <a:p>
            <a:pPr algn="r" rtl="1">
              <a:buNone/>
            </a:pPr>
            <a:r>
              <a:rPr lang="ar-DZ" sz="2000" dirty="0" smtClean="0"/>
              <a:t>انضم إلينا الآن واستمتع </a:t>
            </a:r>
            <a:r>
              <a:rPr lang="ar-DZ" sz="2000" dirty="0" smtClean="0"/>
              <a:t>بالعروض </a:t>
            </a:r>
            <a:r>
              <a:rPr lang="ar-DZ" sz="2000" dirty="0" err="1" smtClean="0"/>
              <a:t>الحصرية</a:t>
            </a:r>
            <a:r>
              <a:rPr lang="ar-DZ" sz="2000" dirty="0" smtClean="0"/>
              <a:t> والمزايا الخاصة بأعضاء مجتمع </a:t>
            </a:r>
            <a:r>
              <a:rPr lang="ar-DZ" sz="2000" dirty="0" err="1" smtClean="0"/>
              <a:t>سامسونغ.</a:t>
            </a:r>
            <a:r>
              <a:rPr lang="ar-DZ" sz="2000" dirty="0" smtClean="0"/>
              <a:t> قم بزيارة موقعنا الإلكتروني اليوم واكتشف كيف يمكن أن تجعل منتجاتنا الجديدة حلمك القادم يتحقق</a:t>
            </a:r>
            <a:r>
              <a:rPr lang="ar-DZ" sz="2000" dirty="0" smtClean="0"/>
              <a:t>.</a:t>
            </a:r>
            <a:endParaRPr lang="ar-DZ" sz="2000" dirty="0" smtClean="0"/>
          </a:p>
          <a:p>
            <a:pPr algn="r" rtl="1">
              <a:buNone/>
            </a:pPr>
            <a:r>
              <a:rPr lang="ar-DZ" sz="2000" dirty="0" smtClean="0"/>
              <a:t>نحن متحمسون لأن تكون جزءًا من رحلتك </a:t>
            </a:r>
            <a:r>
              <a:rPr lang="ar-DZ" sz="2000" dirty="0" err="1" smtClean="0"/>
              <a:t>التكنولوجية.</a:t>
            </a:r>
            <a:r>
              <a:rPr lang="ar-DZ" sz="2000" dirty="0" smtClean="0"/>
              <a:t> تواصل معنا اليوم واكتشف كيف يمكن </a:t>
            </a:r>
            <a:r>
              <a:rPr lang="ar-DZ" sz="2000" dirty="0" err="1" smtClean="0"/>
              <a:t>لسامسونغ</a:t>
            </a:r>
            <a:r>
              <a:rPr lang="ar-DZ" sz="2000" dirty="0" smtClean="0"/>
              <a:t> أن تجعل العالم أفضل بمساعدتك</a:t>
            </a:r>
            <a:r>
              <a:rPr lang="ar-DZ" sz="2000" dirty="0" smtClean="0"/>
              <a:t>.</a:t>
            </a:r>
            <a:endParaRPr lang="ar-DZ" sz="2000" dirty="0" smtClean="0"/>
          </a:p>
          <a:p>
            <a:pPr algn="r" rtl="1">
              <a:buNone/>
            </a:pPr>
            <a:r>
              <a:rPr lang="ar-DZ" sz="2000" dirty="0" smtClean="0"/>
              <a:t>مع </a:t>
            </a:r>
            <a:r>
              <a:rPr lang="ar-DZ" sz="2000" dirty="0" smtClean="0"/>
              <a:t>التقدير، فريق </a:t>
            </a:r>
            <a:r>
              <a:rPr lang="ar-DZ" sz="2000" dirty="0" smtClean="0"/>
              <a:t>التسويق في </a:t>
            </a:r>
            <a:r>
              <a:rPr lang="ar-DZ" sz="2000" dirty="0" err="1" smtClean="0"/>
              <a:t>سامسونغ</a:t>
            </a:r>
            <a:endParaRPr lang="ar-DZ" sz="2000" dirty="0" smtClean="0"/>
          </a:p>
          <a:p>
            <a:pPr algn="r" rtl="1"/>
            <a:endParaRPr lang="ar-D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480720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DZ" b="1" u="sng" dirty="0" smtClean="0">
                <a:cs typeface="DecoType Naskh Variants" pitchFamily="2" charset="-78"/>
              </a:rPr>
              <a:t>معلومات عامة حول شركة </a:t>
            </a:r>
            <a:r>
              <a:rPr lang="ar-DZ" b="1" u="sng" dirty="0" err="1" smtClean="0">
                <a:cs typeface="DecoType Naskh Variants" pitchFamily="2" charset="-78"/>
              </a:rPr>
              <a:t>سامسونج</a:t>
            </a:r>
            <a:endParaRPr lang="ar-DZ" dirty="0">
              <a:cs typeface="DecoType Naskh Variants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4669979"/>
          </a:xfrm>
        </p:spPr>
        <p:txBody>
          <a:bodyPr>
            <a:noAutofit/>
          </a:bodyPr>
          <a:lstStyle/>
          <a:p>
            <a:pPr algn="ctr" rtl="1"/>
            <a:endParaRPr lang="fr-FR" sz="2000" dirty="0" smtClean="0"/>
          </a:p>
          <a:p>
            <a:pPr algn="ctr" rtl="1"/>
            <a:r>
              <a:rPr lang="ar-DZ" sz="2000" dirty="0" smtClean="0"/>
              <a:t>أثناء تناولنا الحديث حول بحث كامل عن شركة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، فمن الجدير بالذكر أن هناك مجموعة من المعلومات حولها لا يعلمها العديد من العملاء، حيث إنها غير منتشرة جدًا، ونعرضها لكم خلال النقاط </a:t>
            </a:r>
            <a:r>
              <a:rPr lang="ar-DZ" sz="2000" dirty="0" err="1" smtClean="0"/>
              <a:t>التالية:</a:t>
            </a:r>
            <a:endParaRPr lang="ar-DZ" sz="2000" dirty="0" smtClean="0"/>
          </a:p>
          <a:p>
            <a:pPr lvl="0" algn="r" rtl="1"/>
            <a:r>
              <a:rPr lang="ar-DZ" sz="2000" dirty="0" smtClean="0"/>
              <a:t>انت شركة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في البداية مجرد شركة صغيرة تضم حوالي 40 موظف فقط.</a:t>
            </a:r>
          </a:p>
          <a:p>
            <a:pPr lvl="0" algn="r" rtl="1"/>
            <a:r>
              <a:rPr lang="ar-DZ" sz="2000" dirty="0" smtClean="0"/>
              <a:t>كانت في البداية الشركة خاصة بصناعة الأغذية والمنسوجات، ومن ثم أصبحت خاصة بالإلكترونيات وبناء السفن والصناعات المتنوعة.</a:t>
            </a:r>
          </a:p>
          <a:p>
            <a:pPr lvl="0" algn="r" rtl="1"/>
            <a:r>
              <a:rPr lang="ar-DZ" sz="2000" dirty="0" smtClean="0"/>
              <a:t>بدأت الشركة في تصنيع الإلكترونيات في أواخر عام </a:t>
            </a:r>
            <a:r>
              <a:rPr lang="ar-DZ" sz="2000" dirty="0" err="1" smtClean="0"/>
              <a:t>1960م</a:t>
            </a:r>
            <a:r>
              <a:rPr lang="ar-DZ" sz="2000" dirty="0" smtClean="0"/>
              <a:t>، وأول جهاز تلفزيون لها كان يبث باللون الأبيض والأسود.</a:t>
            </a:r>
          </a:p>
          <a:p>
            <a:pPr algn="ctr" rtl="1"/>
            <a:endParaRPr lang="ar-D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8892480" cy="4320480"/>
          </a:xfrm>
        </p:spPr>
        <p:txBody>
          <a:bodyPr>
            <a:noAutofit/>
          </a:bodyPr>
          <a:lstStyle/>
          <a:p>
            <a:pPr lvl="0" algn="r" rtl="1">
              <a:buNone/>
            </a:pPr>
            <a:endParaRPr lang="ar-DZ" sz="2000" dirty="0" smtClean="0"/>
          </a:p>
          <a:p>
            <a:pPr lvl="0" algn="r" rtl="1"/>
            <a:r>
              <a:rPr lang="ar-DZ" sz="2000" dirty="0" smtClean="0"/>
              <a:t>تمكنت الشركة من افتتاح فرعًا لبرمجيات الحاسوب في عام </a:t>
            </a:r>
            <a:r>
              <a:rPr lang="ar-DZ" sz="2000" dirty="0" err="1" smtClean="0"/>
              <a:t>2000م</a:t>
            </a:r>
            <a:r>
              <a:rPr lang="ar-DZ" sz="2000" dirty="0" smtClean="0"/>
              <a:t> في مدينة وارسو البولندية، وصارت من أهم مراكز البرمجيات في القارة الأوروبية.</a:t>
            </a:r>
          </a:p>
          <a:p>
            <a:pPr lvl="0" algn="r" rtl="1"/>
            <a:r>
              <a:rPr lang="ar-DZ" sz="2000" dirty="0" smtClean="0"/>
              <a:t>عند حلول عام </a:t>
            </a:r>
            <a:r>
              <a:rPr lang="ar-DZ" sz="2000" dirty="0" err="1" smtClean="0"/>
              <a:t>2005م</a:t>
            </a:r>
            <a:r>
              <a:rPr lang="ar-DZ" sz="2000" dirty="0" smtClean="0"/>
              <a:t> ظهرت الشركة بعلامتها التجارية </a:t>
            </a:r>
            <a:r>
              <a:rPr lang="fr-FR" sz="2000" dirty="0" smtClean="0"/>
              <a:t>SAMSUNG </a:t>
            </a:r>
            <a:r>
              <a:rPr lang="ar-DZ" sz="2000" dirty="0" smtClean="0"/>
              <a:t>في العديد من الأحداث الفنية والرياضية، والأندية أيضًا </a:t>
            </a:r>
            <a:r>
              <a:rPr lang="ar-DZ" sz="2000" dirty="0" err="1" smtClean="0"/>
              <a:t>مثل </a:t>
            </a:r>
            <a:r>
              <a:rPr lang="ar-DZ" sz="2000" dirty="0" smtClean="0"/>
              <a:t>“نادي </a:t>
            </a:r>
            <a:r>
              <a:rPr lang="ar-DZ" sz="2000" dirty="0" err="1" smtClean="0"/>
              <a:t>تشيلسي”.</a:t>
            </a:r>
            <a:endParaRPr lang="ar-DZ" sz="2000" dirty="0" smtClean="0"/>
          </a:p>
          <a:p>
            <a:pPr lvl="0" algn="r" rtl="1"/>
            <a:r>
              <a:rPr lang="ar-DZ" sz="2000" dirty="0" smtClean="0"/>
              <a:t>في عام </a:t>
            </a:r>
            <a:r>
              <a:rPr lang="ar-DZ" sz="2000" dirty="0" err="1" smtClean="0"/>
              <a:t>2007م</a:t>
            </a:r>
            <a:r>
              <a:rPr lang="ar-DZ" sz="2000" dirty="0" smtClean="0"/>
              <a:t> ظهرت الكثير من المشكلات من قِبل المحامي السابق للشركة، حيث إنه تورط في رشوة وتزوير في الأدلة النيابية.</a:t>
            </a:r>
          </a:p>
          <a:p>
            <a:pPr lvl="0" algn="r" rtl="1"/>
            <a:r>
              <a:rPr lang="ar-DZ" sz="2000" dirty="0" smtClean="0"/>
              <a:t>عند حلول عام </a:t>
            </a:r>
            <a:r>
              <a:rPr lang="ar-DZ" sz="2000" dirty="0" err="1" smtClean="0"/>
              <a:t>2010م</a:t>
            </a:r>
            <a:r>
              <a:rPr lang="ar-DZ" sz="2000" dirty="0" smtClean="0"/>
              <a:t> أعلنت الشركة عن استراتيجية النمو الخاصة بالـ 10 سنوات التالية، والتي تتمحور حول 5 أعمال، وتركزت على المستحضرات الصيدلانية البيولوجية.</a:t>
            </a:r>
          </a:p>
          <a:p>
            <a:pPr lvl="0" algn="r" rtl="1"/>
            <a:r>
              <a:rPr lang="ar-DZ" sz="2000" dirty="0" smtClean="0"/>
              <a:t>في يوم 4 من شهر سبتمبر من عام </a:t>
            </a:r>
            <a:r>
              <a:rPr lang="ar-DZ" sz="2000" dirty="0" err="1" smtClean="0"/>
              <a:t>2012م</a:t>
            </a:r>
            <a:r>
              <a:rPr lang="ar-DZ" sz="2000" dirty="0" smtClean="0"/>
              <a:t> أعلنت شركة </a:t>
            </a:r>
            <a:r>
              <a:rPr lang="ar-DZ" sz="2000" dirty="0" err="1" smtClean="0"/>
              <a:t>سامسونج</a:t>
            </a:r>
            <a:r>
              <a:rPr lang="ar-DZ" sz="2000" dirty="0" smtClean="0"/>
              <a:t> أنها تُخطط لدراسة كافة مورديها الصينيين، وهذا بعد ظهور بعدة انتهاكات محتملة لسياسات العمل.</a:t>
            </a:r>
          </a:p>
          <a:p>
            <a:pPr algn="r" rtl="1"/>
            <a:endParaRPr lang="ar-D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480720" cy="9807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DZ" b="1" u="sng" dirty="0" smtClean="0">
                <a:cs typeface="DecoType Naskh Variants" pitchFamily="2" charset="-78"/>
              </a:rPr>
              <a:t>تعريف شركة </a:t>
            </a:r>
            <a:r>
              <a:rPr lang="ar-DZ" b="1" u="sng" dirty="0" err="1" smtClean="0">
                <a:cs typeface="DecoType Naskh Variants" pitchFamily="2" charset="-78"/>
              </a:rPr>
              <a:t>سامسونج</a:t>
            </a:r>
            <a:endParaRPr lang="ar-DZ" dirty="0">
              <a:cs typeface="DecoType Naskh Variants" pitchFamily="2" charset="-78"/>
            </a:endParaRPr>
          </a:p>
        </p:txBody>
      </p:sp>
      <p:pic>
        <p:nvPicPr>
          <p:cNvPr id="8" name="Image 3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2915753" cy="391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عنصر نائب للمحتوى 5"/>
          <p:cNvSpPr>
            <a:spLocks noGrp="1"/>
          </p:cNvSpPr>
          <p:nvPr>
            <p:ph sz="half" idx="2"/>
          </p:nvPr>
        </p:nvSpPr>
        <p:spPr>
          <a:xfrm>
            <a:off x="1691680" y="1916832"/>
            <a:ext cx="6779096" cy="4680520"/>
          </a:xfrm>
        </p:spPr>
        <p:txBody>
          <a:bodyPr>
            <a:noAutofit/>
          </a:bodyPr>
          <a:lstStyle/>
          <a:p>
            <a:pPr algn="r" rtl="1"/>
            <a:r>
              <a:rPr lang="ar-DZ" sz="2000" dirty="0" err="1" smtClean="0"/>
              <a:t>سامسونج</a:t>
            </a:r>
            <a:r>
              <a:rPr lang="ar-DZ" sz="2000" dirty="0" smtClean="0"/>
              <a:t> أس </a:t>
            </a:r>
            <a:r>
              <a:rPr lang="ar-DZ" sz="2000" dirty="0" err="1" smtClean="0"/>
              <a:t>دي</a:t>
            </a:r>
            <a:r>
              <a:rPr lang="ar-DZ" sz="2000" dirty="0" smtClean="0"/>
              <a:t> </a:t>
            </a:r>
            <a:r>
              <a:rPr lang="ar-DZ" sz="2000" dirty="0" err="1" smtClean="0"/>
              <a:t>سي</a:t>
            </a:r>
            <a:r>
              <a:rPr lang="ar-DZ" sz="2000" dirty="0" smtClean="0"/>
              <a:t> </a:t>
            </a:r>
            <a:r>
              <a:rPr lang="fr-FR" sz="2000" dirty="0" smtClean="0"/>
              <a:t>SAMSUNG</a:t>
            </a:r>
            <a:r>
              <a:rPr lang="ar-DZ" sz="2000" dirty="0" smtClean="0"/>
              <a:t>هي شركة خدمات تكنولوجيا معلومات متعددة الجنسيات يقع مقرها الرئيسي في </a:t>
            </a:r>
            <a:r>
              <a:rPr lang="ar-DZ" sz="2000" dirty="0" err="1" smtClean="0"/>
              <a:t>سيول.</a:t>
            </a:r>
            <a:r>
              <a:rPr lang="ar-DZ" sz="2000" dirty="0" smtClean="0"/>
              <a:t> تأسست في مارس </a:t>
            </a:r>
            <a:r>
              <a:rPr lang="ar-DZ" sz="2000" dirty="0" err="1" smtClean="0"/>
              <a:t>1985.</a:t>
            </a:r>
            <a:r>
              <a:rPr lang="ar-DZ" sz="2000" dirty="0" smtClean="0"/>
              <a:t> نشاطها الرئيسي هو توفير نظام تكنولوجيا </a:t>
            </a:r>
            <a:r>
              <a:rPr lang="ar-DZ" sz="2000" dirty="0" err="1" smtClean="0"/>
              <a:t>المعلومات </a:t>
            </a:r>
            <a:r>
              <a:rPr lang="ar-DZ" sz="2000" dirty="0" smtClean="0"/>
              <a:t>(تخطيط موارد المؤسسات، البنية التحتية لتكنولوجيا المعلومات، استشارات تكنولوجيا المعلومات، الاستعانة بمصادر خارجية لتكنولوجيا المعلومات، مركز البيانات</a:t>
            </a:r>
            <a:r>
              <a:rPr lang="ar-DZ" sz="2000" dirty="0" err="1" smtClean="0"/>
              <a:t>).</a:t>
            </a:r>
            <a:endParaRPr lang="ar-D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14546" y="285728"/>
            <a:ext cx="4714908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cs typeface="DecoType Naskh Variants" pitchFamily="2" charset="-78"/>
              </a:rPr>
              <a:t>مؤسس شركة </a:t>
            </a:r>
            <a:r>
              <a:rPr lang="ar-DZ" sz="4000" b="1" dirty="0" err="1" smtClean="0">
                <a:cs typeface="DecoType Naskh Variants" pitchFamily="2" charset="-78"/>
              </a:rPr>
              <a:t>سامسونج</a:t>
            </a:r>
            <a:r>
              <a:rPr lang="ar-DZ" sz="4000" b="1" dirty="0" smtClean="0">
                <a:cs typeface="DecoType Naskh Variants" pitchFamily="2" charset="-78"/>
              </a:rPr>
              <a:t> </a:t>
            </a:r>
            <a:r>
              <a:rPr lang="ar-DZ" sz="4000" b="1" dirty="0" err="1" smtClean="0">
                <a:cs typeface="DecoType Naskh Variants" pitchFamily="2" charset="-78"/>
              </a:rPr>
              <a:t>:</a:t>
            </a:r>
            <a:endParaRPr lang="fr-FR" sz="4000" b="1" dirty="0">
              <a:cs typeface="DecoType Naskh Variants" pitchFamily="2" charset="-78"/>
            </a:endParaRPr>
          </a:p>
        </p:txBody>
      </p:sp>
      <p:sp>
        <p:nvSpPr>
          <p:cNvPr id="26628" name="AutoShape 4" descr="لي بيونج تشول | مؤسس شركة سامسونج - وتصنيع كل شىء من الابرة للصاروخ !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ar-DZ"/>
          </a:p>
        </p:txBody>
      </p:sp>
      <p:sp>
        <p:nvSpPr>
          <p:cNvPr id="26630" name="AutoShape 6" descr="لي بيونج تشول | مؤسس شركة سامسونج - وتصنيع كل شىء من الابرة للصاروخ !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ar-DZ"/>
          </a:p>
        </p:txBody>
      </p:sp>
      <p:sp>
        <p:nvSpPr>
          <p:cNvPr id="26632" name="AutoShape 8" descr="لي بيونج تشول | مؤسس شركة سامسونج - وتصنيع كل شىء من الابرة للصاروخ !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ar-DZ"/>
          </a:p>
        </p:txBody>
      </p:sp>
      <p:sp>
        <p:nvSpPr>
          <p:cNvPr id="26634" name="AutoShape 10" descr="لي بيونج تشول | مؤسس شركة سامسونج - وتصنيع كل شىء من الابرة للصاروخ !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ar-DZ"/>
          </a:p>
        </p:txBody>
      </p:sp>
      <p:sp>
        <p:nvSpPr>
          <p:cNvPr id="26636" name="AutoShape 12" descr="لي بيونج تشول | مؤسس شركة سامسونج - وتصنيع كل شىء من الابرة للصاروخ !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ar-DZ"/>
          </a:p>
        </p:txBody>
      </p:sp>
      <p:pic>
        <p:nvPicPr>
          <p:cNvPr id="26638" name="Picture 14" descr="بيونج شول لي مؤسس شركة سامسونج | الرج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6658292" cy="5256584"/>
          </a:xfrm>
          <a:prstGeom prst="rect">
            <a:avLst/>
          </a:prstGeom>
          <a:noFill/>
        </p:spPr>
      </p:pic>
      <p:sp>
        <p:nvSpPr>
          <p:cNvPr id="14" name="عنصر نائب للنص 13"/>
          <p:cNvSpPr>
            <a:spLocks noGrp="1"/>
          </p:cNvSpPr>
          <p:nvPr>
            <p:ph type="body" sz="half" idx="2"/>
          </p:nvPr>
        </p:nvSpPr>
        <p:spPr>
          <a:xfrm>
            <a:off x="5364088" y="2924944"/>
            <a:ext cx="3470176" cy="804862"/>
          </a:xfrm>
        </p:spPr>
        <p:txBody>
          <a:bodyPr>
            <a:normAutofit/>
          </a:bodyPr>
          <a:lstStyle/>
          <a:p>
            <a:pPr rtl="1">
              <a:buFont typeface="Wingdings" panose="05000000000000000000" pitchFamily="2" charset="2"/>
              <a:buChar char="v"/>
            </a:pPr>
            <a:r>
              <a:rPr lang="ar-DZ" sz="44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لي </a:t>
            </a:r>
            <a:r>
              <a:rPr lang="ar-DZ" sz="4400" b="1" u="sng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بيونغ</a:t>
            </a:r>
            <a:r>
              <a:rPr lang="ar-DZ" sz="44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ar-DZ" sz="4400" b="1" u="sng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شول</a:t>
            </a:r>
            <a:endParaRPr lang="ar-DZ" sz="4400" b="1" u="sng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 bwMode="auto">
          <a:xfrm>
            <a:off x="1142976" y="-285776"/>
            <a:ext cx="8392628" cy="1322388"/>
            <a:chOff x="-3065094" y="1285518"/>
            <a:chExt cx="8395679" cy="1322268"/>
          </a:xfrm>
        </p:grpSpPr>
        <p:sp>
          <p:nvSpPr>
            <p:cNvPr id="10" name="Oval 8"/>
            <p:cNvSpPr/>
            <p:nvPr/>
          </p:nvSpPr>
          <p:spPr bwMode="auto">
            <a:xfrm>
              <a:off x="3753871" y="1285518"/>
              <a:ext cx="1576714" cy="1322268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>
                  <a:solidFill>
                    <a:prstClr val="white"/>
                  </a:solidFill>
                </a:rPr>
                <a:t>       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-3065094" y="1738437"/>
              <a:ext cx="6743843" cy="76937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DZ" sz="4400" b="1" u="sng" dirty="0" smtClean="0">
                  <a:solidFill>
                    <a:schemeClr val="tx1"/>
                  </a:solidFill>
                  <a:cs typeface="DecoType Naskh Variants" pitchFamily="2" charset="-78"/>
                </a:rPr>
                <a:t>علامة  شركة  </a:t>
              </a:r>
              <a:r>
                <a:rPr lang="ar-DZ" sz="4400" b="1" u="sng" dirty="0" err="1" smtClean="0">
                  <a:solidFill>
                    <a:schemeClr val="tx1"/>
                  </a:solidFill>
                  <a:cs typeface="DecoType Naskh Variants" pitchFamily="2" charset="-78"/>
                </a:rPr>
                <a:t>شامسونج</a:t>
              </a:r>
              <a:r>
                <a:rPr lang="ar-DZ" sz="4400" b="1" u="sng" dirty="0" smtClean="0">
                  <a:solidFill>
                    <a:schemeClr val="tx1"/>
                  </a:solidFill>
                  <a:cs typeface="DecoType Naskh Variants" pitchFamily="2" charset="-78"/>
                </a:rPr>
                <a:t> </a:t>
              </a:r>
              <a:r>
                <a:rPr lang="ar-DZ" sz="4400" b="1" u="sng" dirty="0" err="1" smtClean="0">
                  <a:solidFill>
                    <a:schemeClr val="tx1"/>
                  </a:solidFill>
                  <a:cs typeface="DecoType Naskh Variants" pitchFamily="2" charset="-78"/>
                </a:rPr>
                <a:t>:</a:t>
              </a:r>
              <a:endParaRPr lang="ar-DZ" sz="4400" b="1" u="sng" dirty="0">
                <a:solidFill>
                  <a:schemeClr val="tx1"/>
                </a:solidFill>
                <a:cs typeface="DecoType Naskh Variants" pitchFamily="2" charset="-78"/>
              </a:endParaRPr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296876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D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2" charset="-78"/>
                <a:ea typeface="Calibri" panose="020F0502020204030204" pitchFamily="34" charset="0"/>
                <a:cs typeface="Traditional Arabic" panose="02020603050405020304" pitchFamily="2" charset="-78"/>
              </a:rPr>
              <a:t>  </a:t>
            </a:r>
            <a:endParaRPr kumimoji="0" lang="ar-D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57158" y="6165502"/>
            <a:ext cx="7786742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Low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2800" b="1" dirty="0" smtClean="0">
                <a:latin typeface="Traditional Arabic" panose="02020603050405020304" pitchFamily="2" charset="-78"/>
                <a:ea typeface="Calibri" panose="020F0502020204030204" pitchFamily="34" charset="0"/>
                <a:cs typeface="Traditional Arabic" panose="02020603050405020304" pitchFamily="2" charset="-78"/>
              </a:rPr>
              <a:t> </a:t>
            </a:r>
            <a:endParaRPr lang="fr-FR" sz="105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2" name="AutoShape 2" descr="مفاجآت 2024 من سامسونج: العديد من المنشورات والمسلسلات الجديدة - GizChina.it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ar-DZ"/>
          </a:p>
        </p:txBody>
      </p:sp>
      <p:sp>
        <p:nvSpPr>
          <p:cNvPr id="25604" name="AutoShape 4" descr="مفاجآت 2024 من سامسونج: العديد من المنشورات والمسلسلات الجديدة - GizChina.it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ar-DZ"/>
          </a:p>
        </p:txBody>
      </p:sp>
      <p:pic>
        <p:nvPicPr>
          <p:cNvPr id="21" name="عنصر نائب للمحتوى 20" descr="360_197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8136904" cy="44526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07123E-6 L 0.01181 -0.54973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-274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2362</Words>
  <Application>Microsoft Office PowerPoint</Application>
  <PresentationFormat>عرض على الشاشة (3:4)‏</PresentationFormat>
  <Paragraphs>163</Paragraphs>
  <Slides>26</Slides>
  <Notes>4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سمة Office</vt:lpstr>
      <vt:lpstr>الشريحة 1</vt:lpstr>
      <vt:lpstr>الشريحة 2</vt:lpstr>
      <vt:lpstr>الشريحة 3</vt:lpstr>
      <vt:lpstr>رسالة شركة سامسونج :</vt:lpstr>
      <vt:lpstr>معلومات عامة حول شركة سامسونج</vt:lpstr>
      <vt:lpstr>الشريحة 6</vt:lpstr>
      <vt:lpstr>تعريف شركة سامسونج</vt:lpstr>
      <vt:lpstr>الشريحة 8</vt:lpstr>
      <vt:lpstr>الشريحة 9</vt:lpstr>
      <vt:lpstr>تطورات شعار سامسونج</vt:lpstr>
      <vt:lpstr>الشريحة 11</vt:lpstr>
      <vt:lpstr>المزيج التسويقي لشركة سامسونج :</vt:lpstr>
      <vt:lpstr>الشريحة 13</vt:lpstr>
      <vt:lpstr>الشريحة 14</vt:lpstr>
      <vt:lpstr>الشريحة 15</vt:lpstr>
      <vt:lpstr>الشريحة 16</vt:lpstr>
      <vt:lpstr>الشريحة 17</vt:lpstr>
      <vt:lpstr>نقاط الضعف لشركة سامسونج :</vt:lpstr>
      <vt:lpstr>فرص شركة سامسونج :</vt:lpstr>
      <vt:lpstr> : التهديدات التي تواجهها شركة سامسونج </vt:lpstr>
      <vt:lpstr> تحليل  pestel لشركة  سامسونج :</vt:lpstr>
      <vt:lpstr>الشريحة 22</vt:lpstr>
      <vt:lpstr>أشكال دخول المؤسسة للأسواق الدولية :</vt:lpstr>
      <vt:lpstr>الشريحة 24</vt:lpstr>
      <vt:lpstr>خــــــــــــــاتمة :</vt:lpstr>
      <vt:lpstr>الشريحة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poste</dc:creator>
  <cp:lastModifiedBy>ALMOHTARIF</cp:lastModifiedBy>
  <cp:revision>366</cp:revision>
  <dcterms:created xsi:type="dcterms:W3CDTF">2015-03-13T14:15:00Z</dcterms:created>
  <dcterms:modified xsi:type="dcterms:W3CDTF">2024-03-02T16:06:58Z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37E9AD0F0B734B109FAE5FB07B819662_12</vt:lpwstr>
  </property>
  <property fmtid="{D5CDD505-2E9C-101B-9397-08002B2CF9AE}" pid="3" name="KSOProductBuildVer">
    <vt:lpwstr>1033-12.2.0.13489</vt:lpwstr>
  </property>
</Properties>
</file>