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1"/>
  </p:sldMasterIdLst>
  <p:sldIdLst>
    <p:sldId id="256" r:id="rId2"/>
    <p:sldId id="257" r:id="rId3"/>
    <p:sldId id="259" r:id="rId4"/>
    <p:sldId id="260" r:id="rId5"/>
    <p:sldId id="261" r:id="rId6"/>
    <p:sldId id="262" r:id="rId7"/>
    <p:sldId id="263" r:id="rId8"/>
    <p:sldId id="265"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DEA279CA-978E-418B-A187-57A8FC309CEC}" type="datetimeFigureOut">
              <a:rPr lang="fr-FR" smtClean="0"/>
              <a:t>31/01/2024</a:t>
            </a:fld>
            <a:endParaRPr lang="fr-FR"/>
          </a:p>
        </p:txBody>
      </p:sp>
      <p:sp>
        <p:nvSpPr>
          <p:cNvPr id="5" name="Footer Placeholder 4"/>
          <p:cNvSpPr>
            <a:spLocks noGrp="1"/>
          </p:cNvSpPr>
          <p:nvPr>
            <p:ph type="ftr" sz="quarter" idx="11"/>
          </p:nvPr>
        </p:nvSpPr>
        <p:spPr/>
        <p:txBody>
          <a:bodyPr/>
          <a:lstStyle/>
          <a:p>
            <a:endParaRPr lang="fr-F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CB118B6E-7F56-44E4-B2DA-169F721ACF85}" type="slidenum">
              <a:rPr lang="fr-FR" smtClean="0"/>
              <a:t>‹N°›</a:t>
            </a:fld>
            <a:endParaRPr lang="fr-FR"/>
          </a:p>
        </p:txBody>
      </p:sp>
    </p:spTree>
    <p:extLst>
      <p:ext uri="{BB962C8B-B14F-4D97-AF65-F5344CB8AC3E}">
        <p14:creationId xmlns:p14="http://schemas.microsoft.com/office/powerpoint/2010/main" val="21122246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DEA279CA-978E-418B-A187-57A8FC309CEC}" type="datetimeFigureOut">
              <a:rPr lang="fr-FR" smtClean="0"/>
              <a:t>31/01/2024</a:t>
            </a:fld>
            <a:endParaRPr lang="fr-FR"/>
          </a:p>
        </p:txBody>
      </p:sp>
      <p:sp>
        <p:nvSpPr>
          <p:cNvPr id="5" name="Footer Placeholder 4"/>
          <p:cNvSpPr>
            <a:spLocks noGrp="1"/>
          </p:cNvSpPr>
          <p:nvPr>
            <p:ph type="ftr" sz="quarter" idx="11"/>
          </p:nvPr>
        </p:nvSpPr>
        <p:spPr/>
        <p:txBody>
          <a:bodyPr/>
          <a:lstStyle/>
          <a:p>
            <a:endParaRPr lang="fr-F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B118B6E-7F56-44E4-B2DA-169F721ACF85}" type="slidenum">
              <a:rPr lang="fr-FR" smtClean="0"/>
              <a:t>‹N°›</a:t>
            </a:fld>
            <a:endParaRPr lang="fr-FR"/>
          </a:p>
        </p:txBody>
      </p:sp>
    </p:spTree>
    <p:extLst>
      <p:ext uri="{BB962C8B-B14F-4D97-AF65-F5344CB8AC3E}">
        <p14:creationId xmlns:p14="http://schemas.microsoft.com/office/powerpoint/2010/main" val="38247517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DEA279CA-978E-418B-A187-57A8FC309CEC}" type="datetimeFigureOut">
              <a:rPr lang="fr-FR" smtClean="0"/>
              <a:t>31/01/2024</a:t>
            </a:fld>
            <a:endParaRPr lang="fr-FR"/>
          </a:p>
        </p:txBody>
      </p:sp>
      <p:sp>
        <p:nvSpPr>
          <p:cNvPr id="5" name="Footer Placeholder 4"/>
          <p:cNvSpPr>
            <a:spLocks noGrp="1"/>
          </p:cNvSpPr>
          <p:nvPr>
            <p:ph type="ftr" sz="quarter" idx="11"/>
          </p:nvPr>
        </p:nvSpPr>
        <p:spPr/>
        <p:txBody>
          <a:bodyPr/>
          <a:lstStyle/>
          <a:p>
            <a:endParaRPr lang="fr-F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B118B6E-7F56-44E4-B2DA-169F721ACF85}" type="slidenum">
              <a:rPr lang="fr-FR" smtClean="0"/>
              <a:t>‹N°›</a:t>
            </a:fld>
            <a:endParaRPr lang="fr-F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0033535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Modifier les styles du texte du masque</a:t>
            </a:r>
          </a:p>
        </p:txBody>
      </p:sp>
      <p:sp>
        <p:nvSpPr>
          <p:cNvPr id="5" name="Date Placeholder 4"/>
          <p:cNvSpPr>
            <a:spLocks noGrp="1"/>
          </p:cNvSpPr>
          <p:nvPr>
            <p:ph type="dt" sz="half" idx="10"/>
          </p:nvPr>
        </p:nvSpPr>
        <p:spPr/>
        <p:txBody>
          <a:bodyPr/>
          <a:lstStyle/>
          <a:p>
            <a:fld id="{DEA279CA-978E-418B-A187-57A8FC309CEC}" type="datetimeFigureOut">
              <a:rPr lang="fr-FR" smtClean="0"/>
              <a:t>31/01/2024</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B118B6E-7F56-44E4-B2DA-169F721ACF85}" type="slidenum">
              <a:rPr lang="fr-FR" smtClean="0"/>
              <a:t>‹N°›</a:t>
            </a:fld>
            <a:endParaRPr lang="fr-FR"/>
          </a:p>
        </p:txBody>
      </p:sp>
    </p:spTree>
    <p:extLst>
      <p:ext uri="{BB962C8B-B14F-4D97-AF65-F5344CB8AC3E}">
        <p14:creationId xmlns:p14="http://schemas.microsoft.com/office/powerpoint/2010/main" val="42520282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Modifier les styles du texte du masque</a:t>
            </a:r>
          </a:p>
        </p:txBody>
      </p:sp>
      <p:sp>
        <p:nvSpPr>
          <p:cNvPr id="5" name="Date Placeholder 4"/>
          <p:cNvSpPr>
            <a:spLocks noGrp="1"/>
          </p:cNvSpPr>
          <p:nvPr>
            <p:ph type="dt" sz="half" idx="10"/>
          </p:nvPr>
        </p:nvSpPr>
        <p:spPr/>
        <p:txBody>
          <a:bodyPr/>
          <a:lstStyle/>
          <a:p>
            <a:fld id="{DEA279CA-978E-418B-A187-57A8FC309CEC}" type="datetimeFigureOut">
              <a:rPr lang="fr-FR" smtClean="0"/>
              <a:t>31/01/2024</a:t>
            </a:fld>
            <a:endParaRPr lang="fr-FR"/>
          </a:p>
        </p:txBody>
      </p:sp>
      <p:sp>
        <p:nvSpPr>
          <p:cNvPr id="6" name="Footer Placeholder 5"/>
          <p:cNvSpPr>
            <a:spLocks noGrp="1"/>
          </p:cNvSpPr>
          <p:nvPr>
            <p:ph type="ftr" sz="quarter" idx="11"/>
          </p:nvPr>
        </p:nvSpPr>
        <p:spPr/>
        <p:txBody>
          <a:bodyPr/>
          <a:lstStyle/>
          <a:p>
            <a:endParaRPr lang="fr-F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B118B6E-7F56-44E4-B2DA-169F721ACF85}" type="slidenum">
              <a:rPr lang="fr-FR" smtClean="0"/>
              <a:t>‹N°›</a:t>
            </a:fld>
            <a:endParaRPr lang="fr-F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042250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Modifier les styles du texte du masque</a:t>
            </a:r>
          </a:p>
        </p:txBody>
      </p:sp>
      <p:sp>
        <p:nvSpPr>
          <p:cNvPr id="5" name="Date Placeholder 4"/>
          <p:cNvSpPr>
            <a:spLocks noGrp="1"/>
          </p:cNvSpPr>
          <p:nvPr>
            <p:ph type="dt" sz="half" idx="10"/>
          </p:nvPr>
        </p:nvSpPr>
        <p:spPr/>
        <p:txBody>
          <a:bodyPr/>
          <a:lstStyle/>
          <a:p>
            <a:fld id="{DEA279CA-978E-418B-A187-57A8FC309CEC}" type="datetimeFigureOut">
              <a:rPr lang="fr-FR" smtClean="0"/>
              <a:t>31/01/2024</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B118B6E-7F56-44E4-B2DA-169F721ACF85}" type="slidenum">
              <a:rPr lang="fr-FR" smtClean="0"/>
              <a:t>‹N°›</a:t>
            </a:fld>
            <a:endParaRPr lang="fr-FR"/>
          </a:p>
        </p:txBody>
      </p:sp>
    </p:spTree>
    <p:extLst>
      <p:ext uri="{BB962C8B-B14F-4D97-AF65-F5344CB8AC3E}">
        <p14:creationId xmlns:p14="http://schemas.microsoft.com/office/powerpoint/2010/main" val="1949871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DEA279CA-978E-418B-A187-57A8FC309CEC}" type="datetimeFigureOut">
              <a:rPr lang="fr-FR" smtClean="0"/>
              <a:t>31/01/2024</a:t>
            </a:fld>
            <a:endParaRPr lang="fr-FR"/>
          </a:p>
        </p:txBody>
      </p:sp>
      <p:sp>
        <p:nvSpPr>
          <p:cNvPr id="5" name="Footer Placeholder 4"/>
          <p:cNvSpPr>
            <a:spLocks noGrp="1"/>
          </p:cNvSpPr>
          <p:nvPr>
            <p:ph type="ftr" sz="quarter" idx="11"/>
          </p:nvPr>
        </p:nvSpPr>
        <p:spPr/>
        <p:txBody>
          <a:bodyPr/>
          <a:lstStyle/>
          <a:p>
            <a:endParaRPr lang="fr-F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B118B6E-7F56-44E4-B2DA-169F721ACF85}" type="slidenum">
              <a:rPr lang="fr-FR" smtClean="0"/>
              <a:t>‹N°›</a:t>
            </a:fld>
            <a:endParaRPr lang="fr-FR"/>
          </a:p>
        </p:txBody>
      </p:sp>
    </p:spTree>
    <p:extLst>
      <p:ext uri="{BB962C8B-B14F-4D97-AF65-F5344CB8AC3E}">
        <p14:creationId xmlns:p14="http://schemas.microsoft.com/office/powerpoint/2010/main" val="23202505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DEA279CA-978E-418B-A187-57A8FC309CEC}" type="datetimeFigureOut">
              <a:rPr lang="fr-FR" smtClean="0"/>
              <a:t>31/01/2024</a:t>
            </a:fld>
            <a:endParaRPr lang="fr-FR"/>
          </a:p>
        </p:txBody>
      </p:sp>
      <p:sp>
        <p:nvSpPr>
          <p:cNvPr id="5" name="Footer Placeholder 4"/>
          <p:cNvSpPr>
            <a:spLocks noGrp="1"/>
          </p:cNvSpPr>
          <p:nvPr>
            <p:ph type="ftr" sz="quarter" idx="11"/>
          </p:nvPr>
        </p:nvSpPr>
        <p:spPr/>
        <p:txBody>
          <a:bodyPr/>
          <a:lstStyle/>
          <a:p>
            <a:endParaRPr lang="fr-F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B118B6E-7F56-44E4-B2DA-169F721ACF85}" type="slidenum">
              <a:rPr lang="fr-FR" smtClean="0"/>
              <a:t>‹N°›</a:t>
            </a:fld>
            <a:endParaRPr lang="fr-FR"/>
          </a:p>
        </p:txBody>
      </p:sp>
    </p:spTree>
    <p:extLst>
      <p:ext uri="{BB962C8B-B14F-4D97-AF65-F5344CB8AC3E}">
        <p14:creationId xmlns:p14="http://schemas.microsoft.com/office/powerpoint/2010/main" val="394362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DEA279CA-978E-418B-A187-57A8FC309CEC}" type="datetimeFigureOut">
              <a:rPr lang="fr-FR" smtClean="0"/>
              <a:t>31/01/2024</a:t>
            </a:fld>
            <a:endParaRPr lang="fr-FR"/>
          </a:p>
        </p:txBody>
      </p:sp>
      <p:sp>
        <p:nvSpPr>
          <p:cNvPr id="5" name="Footer Placeholder 4"/>
          <p:cNvSpPr>
            <a:spLocks noGrp="1"/>
          </p:cNvSpPr>
          <p:nvPr>
            <p:ph type="ftr" sz="quarter" idx="11"/>
          </p:nvPr>
        </p:nvSpPr>
        <p:spPr/>
        <p:txBody>
          <a:bodyPr/>
          <a:lstStyle/>
          <a:p>
            <a:endParaRPr lang="fr-F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B118B6E-7F56-44E4-B2DA-169F721ACF85}" type="slidenum">
              <a:rPr lang="fr-FR" smtClean="0"/>
              <a:t>‹N°›</a:t>
            </a:fld>
            <a:endParaRPr lang="fr-FR"/>
          </a:p>
        </p:txBody>
      </p:sp>
    </p:spTree>
    <p:extLst>
      <p:ext uri="{BB962C8B-B14F-4D97-AF65-F5344CB8AC3E}">
        <p14:creationId xmlns:p14="http://schemas.microsoft.com/office/powerpoint/2010/main" val="23109520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DEA279CA-978E-418B-A187-57A8FC309CEC}" type="datetimeFigureOut">
              <a:rPr lang="fr-FR" smtClean="0"/>
              <a:t>31/01/2024</a:t>
            </a:fld>
            <a:endParaRPr lang="fr-FR"/>
          </a:p>
        </p:txBody>
      </p:sp>
      <p:sp>
        <p:nvSpPr>
          <p:cNvPr id="5" name="Footer Placeholder 4"/>
          <p:cNvSpPr>
            <a:spLocks noGrp="1"/>
          </p:cNvSpPr>
          <p:nvPr>
            <p:ph type="ftr" sz="quarter" idx="11"/>
          </p:nvPr>
        </p:nvSpPr>
        <p:spPr/>
        <p:txBody>
          <a:bodyPr/>
          <a:lstStyle/>
          <a:p>
            <a:endParaRPr lang="fr-F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B118B6E-7F56-44E4-B2DA-169F721ACF85}" type="slidenum">
              <a:rPr lang="fr-FR" smtClean="0"/>
              <a:t>‹N°›</a:t>
            </a:fld>
            <a:endParaRPr lang="fr-FR"/>
          </a:p>
        </p:txBody>
      </p:sp>
    </p:spTree>
    <p:extLst>
      <p:ext uri="{BB962C8B-B14F-4D97-AF65-F5344CB8AC3E}">
        <p14:creationId xmlns:p14="http://schemas.microsoft.com/office/powerpoint/2010/main" val="20905837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DEA279CA-978E-418B-A187-57A8FC309CEC}" type="datetimeFigureOut">
              <a:rPr lang="fr-FR" smtClean="0"/>
              <a:t>31/01/2024</a:t>
            </a:fld>
            <a:endParaRPr lang="fr-FR"/>
          </a:p>
        </p:txBody>
      </p:sp>
      <p:sp>
        <p:nvSpPr>
          <p:cNvPr id="6" name="Footer Placeholder 5"/>
          <p:cNvSpPr>
            <a:spLocks noGrp="1"/>
          </p:cNvSpPr>
          <p:nvPr>
            <p:ph type="ftr" sz="quarter" idx="11"/>
          </p:nvPr>
        </p:nvSpPr>
        <p:spPr/>
        <p:txBody>
          <a:bodyPr/>
          <a:lstStyle/>
          <a:p>
            <a:endParaRPr lang="fr-F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CB118B6E-7F56-44E4-B2DA-169F721ACF85}" type="slidenum">
              <a:rPr lang="fr-FR" smtClean="0"/>
              <a:t>‹N°›</a:t>
            </a:fld>
            <a:endParaRPr lang="fr-FR"/>
          </a:p>
        </p:txBody>
      </p:sp>
    </p:spTree>
    <p:extLst>
      <p:ext uri="{BB962C8B-B14F-4D97-AF65-F5344CB8AC3E}">
        <p14:creationId xmlns:p14="http://schemas.microsoft.com/office/powerpoint/2010/main" val="10539789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DEA279CA-978E-418B-A187-57A8FC309CEC}" type="datetimeFigureOut">
              <a:rPr lang="fr-FR" smtClean="0"/>
              <a:t>31/01/2024</a:t>
            </a:fld>
            <a:endParaRPr lang="fr-FR"/>
          </a:p>
        </p:txBody>
      </p:sp>
      <p:sp>
        <p:nvSpPr>
          <p:cNvPr id="8" name="Footer Placeholder 7"/>
          <p:cNvSpPr>
            <a:spLocks noGrp="1"/>
          </p:cNvSpPr>
          <p:nvPr>
            <p:ph type="ftr" sz="quarter" idx="11"/>
          </p:nvPr>
        </p:nvSpPr>
        <p:spPr/>
        <p:txBody>
          <a:bodyPr/>
          <a:lstStyle/>
          <a:p>
            <a:endParaRPr lang="fr-F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CB118B6E-7F56-44E4-B2DA-169F721ACF85}" type="slidenum">
              <a:rPr lang="fr-FR" smtClean="0"/>
              <a:t>‹N°›</a:t>
            </a:fld>
            <a:endParaRPr lang="fr-FR"/>
          </a:p>
        </p:txBody>
      </p:sp>
    </p:spTree>
    <p:extLst>
      <p:ext uri="{BB962C8B-B14F-4D97-AF65-F5344CB8AC3E}">
        <p14:creationId xmlns:p14="http://schemas.microsoft.com/office/powerpoint/2010/main" val="42912482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DEA279CA-978E-418B-A187-57A8FC309CEC}" type="datetimeFigureOut">
              <a:rPr lang="fr-FR" smtClean="0"/>
              <a:t>31/01/2024</a:t>
            </a:fld>
            <a:endParaRPr lang="fr-FR"/>
          </a:p>
        </p:txBody>
      </p:sp>
      <p:sp>
        <p:nvSpPr>
          <p:cNvPr id="4" name="Footer Placeholder 3"/>
          <p:cNvSpPr>
            <a:spLocks noGrp="1"/>
          </p:cNvSpPr>
          <p:nvPr>
            <p:ph type="ftr" sz="quarter" idx="11"/>
          </p:nvPr>
        </p:nvSpPr>
        <p:spPr/>
        <p:txBody>
          <a:bodyPr/>
          <a:lstStyle/>
          <a:p>
            <a:endParaRPr lang="fr-F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CB118B6E-7F56-44E4-B2DA-169F721ACF85}" type="slidenum">
              <a:rPr lang="fr-FR" smtClean="0"/>
              <a:t>‹N°›</a:t>
            </a:fld>
            <a:endParaRPr lang="fr-FR"/>
          </a:p>
        </p:txBody>
      </p:sp>
    </p:spTree>
    <p:extLst>
      <p:ext uri="{BB962C8B-B14F-4D97-AF65-F5344CB8AC3E}">
        <p14:creationId xmlns:p14="http://schemas.microsoft.com/office/powerpoint/2010/main" val="24829991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EA279CA-978E-418B-A187-57A8FC309CEC}" type="datetimeFigureOut">
              <a:rPr lang="fr-FR" smtClean="0"/>
              <a:t>31/01/2024</a:t>
            </a:fld>
            <a:endParaRPr lang="fr-FR"/>
          </a:p>
        </p:txBody>
      </p:sp>
      <p:sp>
        <p:nvSpPr>
          <p:cNvPr id="3" name="Footer Placeholder 2"/>
          <p:cNvSpPr>
            <a:spLocks noGrp="1"/>
          </p:cNvSpPr>
          <p:nvPr>
            <p:ph type="ftr" sz="quarter" idx="11"/>
          </p:nvPr>
        </p:nvSpPr>
        <p:spPr/>
        <p:txBody>
          <a:bodyPr/>
          <a:lstStyle/>
          <a:p>
            <a:endParaRPr lang="fr-F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CB118B6E-7F56-44E4-B2DA-169F721ACF85}" type="slidenum">
              <a:rPr lang="fr-FR" smtClean="0"/>
              <a:t>‹N°›</a:t>
            </a:fld>
            <a:endParaRPr lang="fr-FR"/>
          </a:p>
        </p:txBody>
      </p:sp>
    </p:spTree>
    <p:extLst>
      <p:ext uri="{BB962C8B-B14F-4D97-AF65-F5344CB8AC3E}">
        <p14:creationId xmlns:p14="http://schemas.microsoft.com/office/powerpoint/2010/main" val="31661813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DEA279CA-978E-418B-A187-57A8FC309CEC}" type="datetimeFigureOut">
              <a:rPr lang="fr-FR" smtClean="0"/>
              <a:t>31/01/2024</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CB118B6E-7F56-44E4-B2DA-169F721ACF85}" type="slidenum">
              <a:rPr lang="fr-FR" smtClean="0"/>
              <a:t>‹N°›</a:t>
            </a:fld>
            <a:endParaRPr lang="fr-FR"/>
          </a:p>
        </p:txBody>
      </p:sp>
    </p:spTree>
    <p:extLst>
      <p:ext uri="{BB962C8B-B14F-4D97-AF65-F5344CB8AC3E}">
        <p14:creationId xmlns:p14="http://schemas.microsoft.com/office/powerpoint/2010/main" val="8976366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DEA279CA-978E-418B-A187-57A8FC309CEC}" type="datetimeFigureOut">
              <a:rPr lang="fr-FR" smtClean="0"/>
              <a:t>31/01/2024</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B118B6E-7F56-44E4-B2DA-169F721ACF85}" type="slidenum">
              <a:rPr lang="fr-FR" smtClean="0"/>
              <a:t>‹N°›</a:t>
            </a:fld>
            <a:endParaRPr lang="fr-FR"/>
          </a:p>
        </p:txBody>
      </p:sp>
    </p:spTree>
    <p:extLst>
      <p:ext uri="{BB962C8B-B14F-4D97-AF65-F5344CB8AC3E}">
        <p14:creationId xmlns:p14="http://schemas.microsoft.com/office/powerpoint/2010/main" val="24940464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DEA279CA-978E-418B-A187-57A8FC309CEC}" type="datetimeFigureOut">
              <a:rPr lang="fr-FR" smtClean="0"/>
              <a:t>31/01/2024</a:t>
            </a:fld>
            <a:endParaRPr lang="fr-F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CB118B6E-7F56-44E4-B2DA-169F721ACF85}" type="slidenum">
              <a:rPr lang="fr-FR" smtClean="0"/>
              <a:t>‹N°›</a:t>
            </a:fld>
            <a:endParaRPr lang="fr-FR"/>
          </a:p>
        </p:txBody>
      </p:sp>
    </p:spTree>
    <p:extLst>
      <p:ext uri="{BB962C8B-B14F-4D97-AF65-F5344CB8AC3E}">
        <p14:creationId xmlns:p14="http://schemas.microsoft.com/office/powerpoint/2010/main" val="3781399274"/>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02" r:id="rId13"/>
    <p:sldLayoutId id="2147483703" r:id="rId14"/>
    <p:sldLayoutId id="2147483704" r:id="rId15"/>
    <p:sldLayoutId id="2147483705"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64B2B5B-5912-4CC4-9856-EA4B7F47E253}"/>
              </a:ext>
            </a:extLst>
          </p:cNvPr>
          <p:cNvSpPr>
            <a:spLocks noGrp="1"/>
          </p:cNvSpPr>
          <p:nvPr>
            <p:ph type="ctrTitle"/>
          </p:nvPr>
        </p:nvSpPr>
        <p:spPr>
          <a:xfrm>
            <a:off x="1524000" y="1122362"/>
            <a:ext cx="9144000" cy="5397707"/>
          </a:xfrm>
        </p:spPr>
        <p:txBody>
          <a:bodyPr>
            <a:normAutofit fontScale="90000"/>
          </a:bodyPr>
          <a:lstStyle/>
          <a:p>
            <a:r>
              <a:rPr lang="fr-FR" sz="4400" b="1" dirty="0">
                <a:latin typeface="Times New Roman" panose="02020603050405020304" pitchFamily="18" charset="0"/>
                <a:cs typeface="Times New Roman" panose="02020603050405020304" pitchFamily="18" charset="0"/>
              </a:rPr>
              <a:t>Module botanique</a:t>
            </a:r>
            <a:br>
              <a:rPr lang="fr-FR" sz="1800" b="1" dirty="0">
                <a:latin typeface="Times New Roman" panose="02020603050405020304" pitchFamily="18" charset="0"/>
                <a:cs typeface="Times New Roman" panose="02020603050405020304" pitchFamily="18" charset="0"/>
              </a:rPr>
            </a:br>
            <a:br>
              <a:rPr lang="fr-FR" sz="1800" b="1" dirty="0">
                <a:latin typeface="Times New Roman" panose="02020603050405020304" pitchFamily="18" charset="0"/>
                <a:cs typeface="Times New Roman" panose="02020603050405020304" pitchFamily="18" charset="0"/>
              </a:rPr>
            </a:br>
            <a:r>
              <a:rPr lang="fr-FR" sz="1800" b="1" dirty="0">
                <a:latin typeface="Times New Roman" panose="02020603050405020304" pitchFamily="18" charset="0"/>
                <a:cs typeface="Times New Roman" panose="02020603050405020304" pitchFamily="18" charset="0"/>
              </a:rPr>
              <a:t>Contenu de la matière</a:t>
            </a:r>
            <a:br>
              <a:rPr lang="fr-FR" sz="1800" b="1" dirty="0">
                <a:latin typeface="Times New Roman" panose="02020603050405020304" pitchFamily="18" charset="0"/>
                <a:cs typeface="Times New Roman" panose="02020603050405020304" pitchFamily="18" charset="0"/>
              </a:rPr>
            </a:br>
            <a:r>
              <a:rPr lang="fr-FR" sz="1800" dirty="0">
                <a:latin typeface="Times New Roman" panose="02020603050405020304" pitchFamily="18" charset="0"/>
                <a:cs typeface="Times New Roman" panose="02020603050405020304" pitchFamily="18" charset="0"/>
              </a:rPr>
              <a:t>Introduction à la botanique</a:t>
            </a:r>
            <a:br>
              <a:rPr lang="fr-FR" sz="1800" dirty="0">
                <a:latin typeface="Times New Roman" panose="02020603050405020304" pitchFamily="18" charset="0"/>
                <a:cs typeface="Times New Roman" panose="02020603050405020304" pitchFamily="18" charset="0"/>
              </a:rPr>
            </a:br>
            <a:r>
              <a:rPr lang="fr-FR" sz="1800" dirty="0">
                <a:latin typeface="Times New Roman" panose="02020603050405020304" pitchFamily="18" charset="0"/>
                <a:cs typeface="Times New Roman" panose="02020603050405020304" pitchFamily="18" charset="0"/>
              </a:rPr>
              <a:t>- Définitions, notions et critères de classification. Systématique des grands groupes du</a:t>
            </a:r>
            <a:br>
              <a:rPr lang="fr-FR" sz="1800" dirty="0">
                <a:latin typeface="Times New Roman" panose="02020603050405020304" pitchFamily="18" charset="0"/>
                <a:cs typeface="Times New Roman" panose="02020603050405020304" pitchFamily="18" charset="0"/>
              </a:rPr>
            </a:br>
            <a:r>
              <a:rPr lang="fr-FR" sz="1800" dirty="0">
                <a:latin typeface="Times New Roman" panose="02020603050405020304" pitchFamily="18" charset="0"/>
                <a:cs typeface="Times New Roman" panose="02020603050405020304" pitchFamily="18" charset="0"/>
              </a:rPr>
              <a:t>règne "végétal</a:t>
            </a:r>
            <a:br>
              <a:rPr lang="fr-FR" sz="1800" dirty="0">
                <a:latin typeface="Times New Roman" panose="02020603050405020304" pitchFamily="18" charset="0"/>
                <a:cs typeface="Times New Roman" panose="02020603050405020304" pitchFamily="18" charset="0"/>
              </a:rPr>
            </a:br>
            <a:br>
              <a:rPr lang="fr-FR" sz="1800" dirty="0">
                <a:latin typeface="Times New Roman" panose="02020603050405020304" pitchFamily="18" charset="0"/>
                <a:cs typeface="Times New Roman" panose="02020603050405020304" pitchFamily="18" charset="0"/>
              </a:rPr>
            </a:br>
            <a:r>
              <a:rPr lang="fr-FR" sz="1800" b="1" dirty="0">
                <a:latin typeface="Times New Roman" panose="02020603050405020304" pitchFamily="18" charset="0"/>
                <a:cs typeface="Times New Roman" panose="02020603050405020304" pitchFamily="18" charset="0"/>
              </a:rPr>
              <a:t>PREMIERE PARTIE: Algues et Champignons</a:t>
            </a:r>
            <a:br>
              <a:rPr lang="fr-FR" sz="1800" b="1" dirty="0">
                <a:latin typeface="Times New Roman" panose="02020603050405020304" pitchFamily="18" charset="0"/>
                <a:cs typeface="Times New Roman" panose="02020603050405020304" pitchFamily="18" charset="0"/>
              </a:rPr>
            </a:br>
            <a:br>
              <a:rPr lang="fr-FR" sz="1800" b="1" dirty="0">
                <a:latin typeface="Times New Roman" panose="02020603050405020304" pitchFamily="18" charset="0"/>
                <a:cs typeface="Times New Roman" panose="02020603050405020304" pitchFamily="18" charset="0"/>
              </a:rPr>
            </a:br>
            <a:r>
              <a:rPr lang="fr-FR" sz="1800" b="1" dirty="0">
                <a:latin typeface="Times New Roman" panose="02020603050405020304" pitchFamily="18" charset="0"/>
                <a:cs typeface="Times New Roman" panose="02020603050405020304" pitchFamily="18" charset="0"/>
              </a:rPr>
              <a:t>1. Les Algues</a:t>
            </a:r>
            <a:br>
              <a:rPr lang="fr-FR" sz="1800" b="1" dirty="0">
                <a:latin typeface="Times New Roman" panose="02020603050405020304" pitchFamily="18" charset="0"/>
                <a:cs typeface="Times New Roman" panose="02020603050405020304" pitchFamily="18" charset="0"/>
              </a:rPr>
            </a:br>
            <a:br>
              <a:rPr lang="fr-FR" sz="1800" b="1" dirty="0">
                <a:latin typeface="Times New Roman" panose="02020603050405020304" pitchFamily="18" charset="0"/>
                <a:cs typeface="Times New Roman" panose="02020603050405020304" pitchFamily="18" charset="0"/>
              </a:rPr>
            </a:br>
            <a:r>
              <a:rPr lang="fr-FR" sz="1800" dirty="0">
                <a:latin typeface="Times New Roman" panose="02020603050405020304" pitchFamily="18" charset="0"/>
                <a:cs typeface="Times New Roman" panose="02020603050405020304" pitchFamily="18" charset="0"/>
              </a:rPr>
              <a:t>1.1. Les Algues procaryotes (Cyanophytes / Cyanobactéries)</a:t>
            </a:r>
            <a:br>
              <a:rPr lang="fr-FR" sz="1800" dirty="0">
                <a:latin typeface="Times New Roman" panose="02020603050405020304" pitchFamily="18" charset="0"/>
                <a:cs typeface="Times New Roman" panose="02020603050405020304" pitchFamily="18" charset="0"/>
              </a:rPr>
            </a:br>
            <a:r>
              <a:rPr lang="fr-FR" sz="1800" dirty="0">
                <a:latin typeface="Times New Roman" panose="02020603050405020304" pitchFamily="18" charset="0"/>
                <a:cs typeface="Times New Roman" panose="02020603050405020304" pitchFamily="18" charset="0"/>
              </a:rPr>
              <a:t>1.2. Les Algues eucaryotes</a:t>
            </a:r>
            <a:br>
              <a:rPr lang="fr-FR" sz="1800" dirty="0">
                <a:latin typeface="Times New Roman" panose="02020603050405020304" pitchFamily="18" charset="0"/>
                <a:cs typeface="Times New Roman" panose="02020603050405020304" pitchFamily="18" charset="0"/>
              </a:rPr>
            </a:br>
            <a:r>
              <a:rPr lang="fr-FR" sz="1800" dirty="0">
                <a:latin typeface="Times New Roman" panose="02020603050405020304" pitchFamily="18" charset="0"/>
                <a:cs typeface="Times New Roman" panose="02020603050405020304" pitchFamily="18" charset="0"/>
              </a:rPr>
              <a:t>1.2.1. Morphologie</a:t>
            </a:r>
            <a:br>
              <a:rPr lang="fr-FR" sz="1800" dirty="0">
                <a:latin typeface="Times New Roman" panose="02020603050405020304" pitchFamily="18" charset="0"/>
                <a:cs typeface="Times New Roman" panose="02020603050405020304" pitchFamily="18" charset="0"/>
              </a:rPr>
            </a:br>
            <a:r>
              <a:rPr lang="fr-FR" sz="1800" dirty="0">
                <a:latin typeface="Times New Roman" panose="02020603050405020304" pitchFamily="18" charset="0"/>
                <a:cs typeface="Times New Roman" panose="02020603050405020304" pitchFamily="18" charset="0"/>
              </a:rPr>
              <a:t>1.2.2. Cytologie</a:t>
            </a:r>
            <a:br>
              <a:rPr lang="fr-FR" sz="1800" dirty="0">
                <a:latin typeface="Times New Roman" panose="02020603050405020304" pitchFamily="18" charset="0"/>
                <a:cs typeface="Times New Roman" panose="02020603050405020304" pitchFamily="18" charset="0"/>
              </a:rPr>
            </a:br>
            <a:r>
              <a:rPr lang="fr-FR" sz="1800" dirty="0">
                <a:latin typeface="Times New Roman" panose="02020603050405020304" pitchFamily="18" charset="0"/>
                <a:cs typeface="Times New Roman" panose="02020603050405020304" pitchFamily="18" charset="0"/>
              </a:rPr>
              <a:t>1.2.3. Reproduction (notion de </a:t>
            </a:r>
            <a:r>
              <a:rPr lang="fr-FR" sz="1800" dirty="0" err="1">
                <a:latin typeface="Times New Roman" panose="02020603050405020304" pitchFamily="18" charset="0"/>
                <a:cs typeface="Times New Roman" panose="02020603050405020304" pitchFamily="18" charset="0"/>
              </a:rPr>
              <a:t>gamie</a:t>
            </a:r>
            <a:r>
              <a:rPr lang="fr-FR" sz="1800" dirty="0">
                <a:latin typeface="Times New Roman" panose="02020603050405020304" pitchFamily="18" charset="0"/>
                <a:cs typeface="Times New Roman" panose="02020603050405020304" pitchFamily="18" charset="0"/>
              </a:rPr>
              <a:t>, de cycle de développement)</a:t>
            </a:r>
            <a:br>
              <a:rPr lang="fr-FR" sz="1800" dirty="0">
                <a:latin typeface="Times New Roman" panose="02020603050405020304" pitchFamily="18" charset="0"/>
                <a:cs typeface="Times New Roman" panose="02020603050405020304" pitchFamily="18" charset="0"/>
              </a:rPr>
            </a:br>
            <a:br>
              <a:rPr lang="fr-FR" sz="2400" b="1" dirty="0">
                <a:latin typeface="Times New Roman" panose="02020603050405020304" pitchFamily="18" charset="0"/>
                <a:cs typeface="Times New Roman" panose="02020603050405020304" pitchFamily="18" charset="0"/>
              </a:rPr>
            </a:br>
            <a:endParaRPr lang="fr-FR"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130322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C4782818-2E90-4A73-94BC-2DBBA3EDB11D}"/>
              </a:ext>
            </a:extLst>
          </p:cNvPr>
          <p:cNvSpPr>
            <a:spLocks noGrp="1"/>
          </p:cNvSpPr>
          <p:nvPr>
            <p:ph idx="1"/>
          </p:nvPr>
        </p:nvSpPr>
        <p:spPr/>
        <p:txBody>
          <a:bodyPr>
            <a:normAutofit/>
          </a:bodyPr>
          <a:lstStyle/>
          <a:p>
            <a:pPr marL="0" indent="0" algn="ctr">
              <a:lnSpc>
                <a:spcPct val="150000"/>
              </a:lnSpc>
              <a:buNone/>
            </a:pPr>
            <a:r>
              <a:rPr lang="fr-FR" sz="2000" dirty="0">
                <a:latin typeface="Times New Roman" panose="02020603050405020304" pitchFamily="18" charset="0"/>
                <a:cs typeface="Times New Roman" panose="02020603050405020304" pitchFamily="18" charset="0"/>
              </a:rPr>
              <a:t>1.3. Systématique et particularités des principaux groupes</a:t>
            </a:r>
            <a:br>
              <a:rPr lang="fr-FR" sz="2000" dirty="0">
                <a:latin typeface="Times New Roman" panose="02020603050405020304" pitchFamily="18" charset="0"/>
                <a:cs typeface="Times New Roman" panose="02020603050405020304" pitchFamily="18" charset="0"/>
              </a:rPr>
            </a:br>
            <a:r>
              <a:rPr lang="fr-FR" sz="2000" dirty="0">
                <a:latin typeface="Times New Roman" panose="02020603050405020304" pitchFamily="18" charset="0"/>
                <a:cs typeface="Times New Roman" panose="02020603050405020304" pitchFamily="18" charset="0"/>
              </a:rPr>
              <a:t>1.3.1. Les </a:t>
            </a:r>
            <a:r>
              <a:rPr lang="fr-FR" sz="2000" dirty="0" err="1">
                <a:latin typeface="Times New Roman" panose="02020603050405020304" pitchFamily="18" charset="0"/>
                <a:cs typeface="Times New Roman" panose="02020603050405020304" pitchFamily="18" charset="0"/>
              </a:rPr>
              <a:t>Glaucophyta</a:t>
            </a:r>
            <a:br>
              <a:rPr lang="fr-FR" sz="2000" dirty="0">
                <a:latin typeface="Times New Roman" panose="02020603050405020304" pitchFamily="18" charset="0"/>
                <a:cs typeface="Times New Roman" panose="02020603050405020304" pitchFamily="18" charset="0"/>
              </a:rPr>
            </a:br>
            <a:r>
              <a:rPr lang="fr-FR" sz="2000" dirty="0">
                <a:latin typeface="Times New Roman" panose="02020603050405020304" pitchFamily="18" charset="0"/>
                <a:cs typeface="Times New Roman" panose="02020603050405020304" pitchFamily="18" charset="0"/>
              </a:rPr>
              <a:t>1.3.2. Les </a:t>
            </a:r>
            <a:r>
              <a:rPr lang="fr-FR" sz="2000" dirty="0" err="1">
                <a:latin typeface="Times New Roman" panose="02020603050405020304" pitchFamily="18" charset="0"/>
                <a:cs typeface="Times New Roman" panose="02020603050405020304" pitchFamily="18" charset="0"/>
              </a:rPr>
              <a:t>Rhodophyta</a:t>
            </a:r>
            <a:br>
              <a:rPr lang="fr-FR" sz="2000" dirty="0">
                <a:latin typeface="Times New Roman" panose="02020603050405020304" pitchFamily="18" charset="0"/>
                <a:cs typeface="Times New Roman" panose="02020603050405020304" pitchFamily="18" charset="0"/>
              </a:rPr>
            </a:br>
            <a:r>
              <a:rPr lang="fr-FR" sz="2000" dirty="0">
                <a:latin typeface="Times New Roman" panose="02020603050405020304" pitchFamily="18" charset="0"/>
                <a:cs typeface="Times New Roman" panose="02020603050405020304" pitchFamily="18" charset="0"/>
              </a:rPr>
              <a:t>1.3.3. Les </a:t>
            </a:r>
            <a:r>
              <a:rPr lang="fr-FR" sz="2000" dirty="0" err="1">
                <a:latin typeface="Times New Roman" panose="02020603050405020304" pitchFamily="18" charset="0"/>
                <a:cs typeface="Times New Roman" panose="02020603050405020304" pitchFamily="18" charset="0"/>
              </a:rPr>
              <a:t>Chlorophya</a:t>
            </a:r>
            <a:r>
              <a:rPr lang="fr-FR" sz="2000" dirty="0">
                <a:latin typeface="Times New Roman" panose="02020603050405020304" pitchFamily="18" charset="0"/>
                <a:cs typeface="Times New Roman" panose="02020603050405020304" pitchFamily="18" charset="0"/>
              </a:rPr>
              <a:t> et les </a:t>
            </a:r>
            <a:r>
              <a:rPr lang="fr-FR" sz="2000" dirty="0" err="1">
                <a:latin typeface="Times New Roman" panose="02020603050405020304" pitchFamily="18" charset="0"/>
                <a:cs typeface="Times New Roman" panose="02020603050405020304" pitchFamily="18" charset="0"/>
              </a:rPr>
              <a:t>Streptophyta</a:t>
            </a:r>
            <a:br>
              <a:rPr lang="fr-FR" sz="2000" dirty="0">
                <a:latin typeface="Times New Roman" panose="02020603050405020304" pitchFamily="18" charset="0"/>
                <a:cs typeface="Times New Roman" panose="02020603050405020304" pitchFamily="18" charset="0"/>
              </a:rPr>
            </a:br>
            <a:r>
              <a:rPr lang="fr-FR" sz="2000" dirty="0">
                <a:latin typeface="Times New Roman" panose="02020603050405020304" pitchFamily="18" charset="0"/>
                <a:cs typeface="Times New Roman" panose="02020603050405020304" pitchFamily="18" charset="0"/>
              </a:rPr>
              <a:t>1.3.4. Les </a:t>
            </a:r>
            <a:r>
              <a:rPr lang="fr-FR" sz="2000" dirty="0" err="1">
                <a:latin typeface="Times New Roman" panose="02020603050405020304" pitchFamily="18" charset="0"/>
                <a:cs typeface="Times New Roman" panose="02020603050405020304" pitchFamily="18" charset="0"/>
              </a:rPr>
              <a:t>Haptophyta</a:t>
            </a:r>
            <a:r>
              <a:rPr lang="fr-FR" sz="2000" dirty="0">
                <a:latin typeface="Times New Roman" panose="02020603050405020304" pitchFamily="18" charset="0"/>
                <a:cs typeface="Times New Roman" panose="02020603050405020304" pitchFamily="18" charset="0"/>
              </a:rPr>
              <a:t>, </a:t>
            </a:r>
            <a:r>
              <a:rPr lang="fr-FR" sz="2000" dirty="0" err="1">
                <a:latin typeface="Times New Roman" panose="02020603050405020304" pitchFamily="18" charset="0"/>
                <a:cs typeface="Times New Roman" panose="02020603050405020304" pitchFamily="18" charset="0"/>
              </a:rPr>
              <a:t>Ochrophyta</a:t>
            </a:r>
            <a:r>
              <a:rPr lang="fr-FR" sz="2000" dirty="0">
                <a:latin typeface="Times New Roman" panose="02020603050405020304" pitchFamily="18" charset="0"/>
                <a:cs typeface="Times New Roman" panose="02020603050405020304" pitchFamily="18" charset="0"/>
              </a:rPr>
              <a:t>, </a:t>
            </a:r>
            <a:r>
              <a:rPr lang="fr-FR" sz="2000" dirty="0" err="1">
                <a:latin typeface="Times New Roman" panose="02020603050405020304" pitchFamily="18" charset="0"/>
                <a:cs typeface="Times New Roman" panose="02020603050405020304" pitchFamily="18" charset="0"/>
              </a:rPr>
              <a:t>Dinophyta</a:t>
            </a:r>
            <a:r>
              <a:rPr lang="fr-FR" sz="2000" dirty="0">
                <a:latin typeface="Times New Roman" panose="02020603050405020304" pitchFamily="18" charset="0"/>
                <a:cs typeface="Times New Roman" panose="02020603050405020304" pitchFamily="18" charset="0"/>
              </a:rPr>
              <a:t>, </a:t>
            </a:r>
            <a:r>
              <a:rPr lang="fr-FR" sz="2000" dirty="0" err="1">
                <a:latin typeface="Times New Roman" panose="02020603050405020304" pitchFamily="18" charset="0"/>
                <a:cs typeface="Times New Roman" panose="02020603050405020304" pitchFamily="18" charset="0"/>
              </a:rPr>
              <a:t>Euglenozoa</a:t>
            </a:r>
            <a:r>
              <a:rPr lang="fr-FR" sz="2000" dirty="0">
                <a:latin typeface="Times New Roman" panose="02020603050405020304" pitchFamily="18" charset="0"/>
                <a:cs typeface="Times New Roman" panose="02020603050405020304" pitchFamily="18" charset="0"/>
              </a:rPr>
              <a:t>, </a:t>
            </a:r>
            <a:r>
              <a:rPr lang="fr-FR" sz="2000" dirty="0" err="1">
                <a:latin typeface="Times New Roman" panose="02020603050405020304" pitchFamily="18" charset="0"/>
                <a:cs typeface="Times New Roman" panose="02020603050405020304" pitchFamily="18" charset="0"/>
              </a:rPr>
              <a:t>Crytophyta</a:t>
            </a:r>
            <a:r>
              <a:rPr lang="fr-FR" sz="2000" dirty="0">
                <a:latin typeface="Times New Roman" panose="02020603050405020304" pitchFamily="18" charset="0"/>
                <a:cs typeface="Times New Roman" panose="02020603050405020304" pitchFamily="18" charset="0"/>
              </a:rPr>
              <a:t>, </a:t>
            </a:r>
            <a:r>
              <a:rPr lang="fr-FR" sz="2000" dirty="0" err="1">
                <a:latin typeface="Times New Roman" panose="02020603050405020304" pitchFamily="18" charset="0"/>
                <a:cs typeface="Times New Roman" panose="02020603050405020304" pitchFamily="18" charset="0"/>
              </a:rPr>
              <a:t>Cercozoa</a:t>
            </a:r>
            <a:endParaRPr lang="fr-F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259548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7A3582B-CC18-42E7-9CC3-0D82027D6768}"/>
              </a:ext>
            </a:extLst>
          </p:cNvPr>
          <p:cNvSpPr>
            <a:spLocks noGrp="1"/>
          </p:cNvSpPr>
          <p:nvPr>
            <p:ph type="title"/>
          </p:nvPr>
        </p:nvSpPr>
        <p:spPr>
          <a:xfrm>
            <a:off x="838200" y="365125"/>
            <a:ext cx="10515600" cy="5439327"/>
          </a:xfrm>
        </p:spPr>
        <p:txBody>
          <a:bodyPr>
            <a:normAutofit/>
          </a:bodyPr>
          <a:lstStyle/>
          <a:p>
            <a:pPr algn="ctr">
              <a:lnSpc>
                <a:spcPct val="150000"/>
              </a:lnSpc>
            </a:pPr>
            <a:r>
              <a:rPr lang="fr-FR" sz="2000" b="1" dirty="0">
                <a:latin typeface="Times New Roman" panose="02020603050405020304" pitchFamily="18" charset="0"/>
                <a:cs typeface="Times New Roman" panose="02020603050405020304" pitchFamily="18" charset="0"/>
              </a:rPr>
              <a:t>2. Les champignons et lichens</a:t>
            </a:r>
            <a:br>
              <a:rPr lang="fr-FR" sz="2000" b="1" dirty="0">
                <a:latin typeface="Times New Roman" panose="02020603050405020304" pitchFamily="18" charset="0"/>
                <a:cs typeface="Times New Roman" panose="02020603050405020304" pitchFamily="18" charset="0"/>
              </a:rPr>
            </a:br>
            <a:r>
              <a:rPr lang="fr-FR" sz="2000" dirty="0">
                <a:latin typeface="Times New Roman" panose="02020603050405020304" pitchFamily="18" charset="0"/>
                <a:cs typeface="Times New Roman" panose="02020603050405020304" pitchFamily="18" charset="0"/>
              </a:rPr>
              <a:t>2.1. Problèmes posés par la classification des champignons</a:t>
            </a:r>
            <a:br>
              <a:rPr lang="fr-FR" sz="2000" dirty="0">
                <a:latin typeface="Times New Roman" panose="02020603050405020304" pitchFamily="18" charset="0"/>
                <a:cs typeface="Times New Roman" panose="02020603050405020304" pitchFamily="18" charset="0"/>
              </a:rPr>
            </a:br>
            <a:r>
              <a:rPr lang="fr-FR" sz="2000" dirty="0">
                <a:latin typeface="Times New Roman" panose="02020603050405020304" pitchFamily="18" charset="0"/>
                <a:cs typeface="Times New Roman" panose="02020603050405020304" pitchFamily="18" charset="0"/>
              </a:rPr>
              <a:t>2.2. Structure des thalles (mycéliums, stroma, sclérote)</a:t>
            </a:r>
            <a:br>
              <a:rPr lang="fr-FR" sz="2000" dirty="0">
                <a:latin typeface="Times New Roman" panose="02020603050405020304" pitchFamily="18" charset="0"/>
                <a:cs typeface="Times New Roman" panose="02020603050405020304" pitchFamily="18" charset="0"/>
              </a:rPr>
            </a:br>
            <a:r>
              <a:rPr lang="fr-FR" sz="2200" dirty="0">
                <a:latin typeface="Times New Roman" panose="02020603050405020304" pitchFamily="18" charset="0"/>
                <a:cs typeface="Times New Roman" panose="02020603050405020304" pitchFamily="18" charset="0"/>
              </a:rPr>
              <a:t>2.3. Reproduction</a:t>
            </a:r>
            <a:br>
              <a:rPr lang="fr-FR" sz="2200" dirty="0">
                <a:latin typeface="Times New Roman" panose="02020603050405020304" pitchFamily="18" charset="0"/>
                <a:cs typeface="Times New Roman" panose="02020603050405020304" pitchFamily="18" charset="0"/>
              </a:rPr>
            </a:br>
            <a:r>
              <a:rPr lang="fr-FR" sz="2200" dirty="0">
                <a:latin typeface="Times New Roman" panose="02020603050405020304" pitchFamily="18" charset="0"/>
                <a:cs typeface="Times New Roman" panose="02020603050405020304" pitchFamily="18" charset="0"/>
              </a:rPr>
              <a:t>2.4. Systématique et particularités des principaux groupes de champignons</a:t>
            </a:r>
            <a:br>
              <a:rPr lang="fr-FR" sz="2200" dirty="0">
                <a:latin typeface="Times New Roman" panose="02020603050405020304" pitchFamily="18" charset="0"/>
                <a:cs typeface="Times New Roman" panose="02020603050405020304" pitchFamily="18" charset="0"/>
              </a:rPr>
            </a:br>
            <a:r>
              <a:rPr lang="fr-FR" sz="2200" dirty="0">
                <a:latin typeface="Times New Roman" panose="02020603050405020304" pitchFamily="18" charset="0"/>
                <a:cs typeface="Times New Roman" panose="02020603050405020304" pitchFamily="18" charset="0"/>
              </a:rPr>
              <a:t>2.4.1. Les </a:t>
            </a:r>
            <a:r>
              <a:rPr lang="fr-FR" sz="2200" dirty="0" err="1">
                <a:latin typeface="Times New Roman" panose="02020603050405020304" pitchFamily="18" charset="0"/>
                <a:cs typeface="Times New Roman" panose="02020603050405020304" pitchFamily="18" charset="0"/>
              </a:rPr>
              <a:t>Myxomycota</a:t>
            </a:r>
            <a:br>
              <a:rPr lang="fr-FR" sz="2200" dirty="0">
                <a:latin typeface="Times New Roman" panose="02020603050405020304" pitchFamily="18" charset="0"/>
                <a:cs typeface="Times New Roman" panose="02020603050405020304" pitchFamily="18" charset="0"/>
              </a:rPr>
            </a:br>
            <a:r>
              <a:rPr lang="fr-FR" sz="2200" dirty="0">
                <a:latin typeface="Times New Roman" panose="02020603050405020304" pitchFamily="18" charset="0"/>
                <a:cs typeface="Times New Roman" panose="02020603050405020304" pitchFamily="18" charset="0"/>
              </a:rPr>
              <a:t>2.4.2. Les </a:t>
            </a:r>
            <a:r>
              <a:rPr lang="fr-FR" sz="2200" dirty="0" err="1">
                <a:latin typeface="Times New Roman" panose="02020603050405020304" pitchFamily="18" charset="0"/>
                <a:cs typeface="Times New Roman" panose="02020603050405020304" pitchFamily="18" charset="0"/>
              </a:rPr>
              <a:t>Oomycota</a:t>
            </a:r>
            <a:br>
              <a:rPr lang="fr-FR" sz="2200" dirty="0">
                <a:latin typeface="Times New Roman" panose="02020603050405020304" pitchFamily="18" charset="0"/>
                <a:cs typeface="Times New Roman" panose="02020603050405020304" pitchFamily="18" charset="0"/>
              </a:rPr>
            </a:br>
            <a:r>
              <a:rPr lang="fr-FR" sz="2200" dirty="0">
                <a:latin typeface="Times New Roman" panose="02020603050405020304" pitchFamily="18" charset="0"/>
                <a:cs typeface="Times New Roman" panose="02020603050405020304" pitchFamily="18" charset="0"/>
              </a:rPr>
              <a:t>2.4.3. </a:t>
            </a:r>
            <a:r>
              <a:rPr lang="fr-FR" sz="2200" dirty="0" err="1">
                <a:latin typeface="Times New Roman" panose="02020603050405020304" pitchFamily="18" charset="0"/>
                <a:cs typeface="Times New Roman" panose="02020603050405020304" pitchFamily="18" charset="0"/>
              </a:rPr>
              <a:t>Eumycota</a:t>
            </a:r>
            <a:r>
              <a:rPr lang="fr-FR" sz="2200" dirty="0">
                <a:latin typeface="Times New Roman" panose="02020603050405020304" pitchFamily="18" charset="0"/>
                <a:cs typeface="Times New Roman" panose="02020603050405020304" pitchFamily="18" charset="0"/>
              </a:rPr>
              <a:t> (</a:t>
            </a:r>
            <a:r>
              <a:rPr lang="fr-FR" sz="2200" dirty="0" err="1">
                <a:latin typeface="Times New Roman" panose="02020603050405020304" pitchFamily="18" charset="0"/>
                <a:cs typeface="Times New Roman" panose="02020603050405020304" pitchFamily="18" charset="0"/>
              </a:rPr>
              <a:t>Chrytridiomycota</a:t>
            </a:r>
            <a:r>
              <a:rPr lang="fr-FR" sz="2200" dirty="0">
                <a:latin typeface="Times New Roman" panose="02020603050405020304" pitchFamily="18" charset="0"/>
                <a:cs typeface="Times New Roman" panose="02020603050405020304" pitchFamily="18" charset="0"/>
              </a:rPr>
              <a:t>, </a:t>
            </a:r>
            <a:r>
              <a:rPr lang="fr-FR" sz="2200" dirty="0" err="1">
                <a:latin typeface="Times New Roman" panose="02020603050405020304" pitchFamily="18" charset="0"/>
                <a:cs typeface="Times New Roman" panose="02020603050405020304" pitchFamily="18" charset="0"/>
              </a:rPr>
              <a:t>Zygomycota</a:t>
            </a:r>
            <a:r>
              <a:rPr lang="fr-FR" sz="2200" dirty="0">
                <a:latin typeface="Times New Roman" panose="02020603050405020304" pitchFamily="18" charset="0"/>
                <a:cs typeface="Times New Roman" panose="02020603050405020304" pitchFamily="18" charset="0"/>
              </a:rPr>
              <a:t>, </a:t>
            </a:r>
            <a:r>
              <a:rPr lang="fr-FR" sz="2200" dirty="0" err="1">
                <a:latin typeface="Times New Roman" panose="02020603050405020304" pitchFamily="18" charset="0"/>
                <a:cs typeface="Times New Roman" panose="02020603050405020304" pitchFamily="18" charset="0"/>
              </a:rPr>
              <a:t>Glomeromycota</a:t>
            </a:r>
            <a:r>
              <a:rPr lang="fr-FR" sz="2200" dirty="0">
                <a:latin typeface="Times New Roman" panose="02020603050405020304" pitchFamily="18" charset="0"/>
                <a:cs typeface="Times New Roman" panose="02020603050405020304" pitchFamily="18" charset="0"/>
              </a:rPr>
              <a:t>, </a:t>
            </a:r>
            <a:r>
              <a:rPr lang="fr-FR" sz="2200" dirty="0" err="1">
                <a:latin typeface="Times New Roman" panose="02020603050405020304" pitchFamily="18" charset="0"/>
                <a:cs typeface="Times New Roman" panose="02020603050405020304" pitchFamily="18" charset="0"/>
              </a:rPr>
              <a:t>Ascomycota</a:t>
            </a:r>
            <a:r>
              <a:rPr lang="fr-FR" sz="2200" dirty="0">
                <a:latin typeface="Times New Roman" panose="02020603050405020304" pitchFamily="18" charset="0"/>
                <a:cs typeface="Times New Roman" panose="02020603050405020304" pitchFamily="18" charset="0"/>
              </a:rPr>
              <a:t>,</a:t>
            </a:r>
            <a:br>
              <a:rPr lang="fr-FR" sz="2200" dirty="0">
                <a:latin typeface="Times New Roman" panose="02020603050405020304" pitchFamily="18" charset="0"/>
                <a:cs typeface="Times New Roman" panose="02020603050405020304" pitchFamily="18" charset="0"/>
              </a:rPr>
            </a:br>
            <a:r>
              <a:rPr lang="fr-FR" sz="2200" dirty="0" err="1">
                <a:latin typeface="Times New Roman" panose="02020603050405020304" pitchFamily="18" charset="0"/>
                <a:cs typeface="Times New Roman" panose="02020603050405020304" pitchFamily="18" charset="0"/>
              </a:rPr>
              <a:t>Basidiomycota</a:t>
            </a:r>
            <a:r>
              <a:rPr lang="fr-FR" sz="22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2272529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5A555500-2FBB-4608-9370-E066609B4BEC}"/>
              </a:ext>
            </a:extLst>
          </p:cNvPr>
          <p:cNvSpPr>
            <a:spLocks noGrp="1"/>
          </p:cNvSpPr>
          <p:nvPr>
            <p:ph idx="1"/>
          </p:nvPr>
        </p:nvSpPr>
        <p:spPr/>
        <p:txBody>
          <a:bodyPr>
            <a:normAutofit/>
          </a:bodyPr>
          <a:lstStyle/>
          <a:p>
            <a:pPr marL="0" indent="0" algn="ctr">
              <a:lnSpc>
                <a:spcPct val="150000"/>
              </a:lnSpc>
              <a:buNone/>
            </a:pPr>
            <a:endParaRPr lang="fr-FR" sz="2000" dirty="0">
              <a:latin typeface="Times New Roman" panose="02020603050405020304" pitchFamily="18" charset="0"/>
              <a:cs typeface="Times New Roman" panose="02020603050405020304" pitchFamily="18" charset="0"/>
            </a:endParaRPr>
          </a:p>
          <a:p>
            <a:pPr marL="0" indent="0" algn="ctr">
              <a:lnSpc>
                <a:spcPct val="150000"/>
              </a:lnSpc>
              <a:buNone/>
            </a:pPr>
            <a:r>
              <a:rPr lang="fr-FR" sz="2000" dirty="0">
                <a:latin typeface="Times New Roman" panose="02020603050405020304" pitchFamily="18" charset="0"/>
                <a:cs typeface="Times New Roman" panose="02020603050405020304" pitchFamily="18" charset="0"/>
              </a:rPr>
              <a:t>2.5. Une association particulière algue-champignon: les lichens</a:t>
            </a:r>
            <a:br>
              <a:rPr lang="fr-FR" sz="2000" dirty="0">
                <a:latin typeface="Times New Roman" panose="02020603050405020304" pitchFamily="18" charset="0"/>
                <a:cs typeface="Times New Roman" panose="02020603050405020304" pitchFamily="18" charset="0"/>
              </a:rPr>
            </a:br>
            <a:r>
              <a:rPr lang="fr-FR" sz="2000" dirty="0">
                <a:latin typeface="Times New Roman" panose="02020603050405020304" pitchFamily="18" charset="0"/>
                <a:cs typeface="Times New Roman" panose="02020603050405020304" pitchFamily="18" charset="0"/>
              </a:rPr>
              <a:t>2.5.1. Morphologie</a:t>
            </a:r>
            <a:br>
              <a:rPr lang="fr-FR" sz="2000" dirty="0">
                <a:latin typeface="Times New Roman" panose="02020603050405020304" pitchFamily="18" charset="0"/>
                <a:cs typeface="Times New Roman" panose="02020603050405020304" pitchFamily="18" charset="0"/>
              </a:rPr>
            </a:br>
            <a:r>
              <a:rPr lang="fr-FR" sz="2000" dirty="0">
                <a:latin typeface="Times New Roman" panose="02020603050405020304" pitchFamily="18" charset="0"/>
                <a:cs typeface="Times New Roman" panose="02020603050405020304" pitchFamily="18" charset="0"/>
              </a:rPr>
              <a:t>2.5.2. Anatomie</a:t>
            </a:r>
            <a:br>
              <a:rPr lang="fr-FR" sz="2000" dirty="0">
                <a:latin typeface="Times New Roman" panose="02020603050405020304" pitchFamily="18" charset="0"/>
                <a:cs typeface="Times New Roman" panose="02020603050405020304" pitchFamily="18" charset="0"/>
              </a:rPr>
            </a:br>
            <a:r>
              <a:rPr lang="fr-FR" sz="2000" dirty="0">
                <a:latin typeface="Times New Roman" panose="02020603050405020304" pitchFamily="18" charset="0"/>
                <a:cs typeface="Times New Roman" panose="02020603050405020304" pitchFamily="18" charset="0"/>
              </a:rPr>
              <a:t>2.5.3. Reproduction</a:t>
            </a:r>
            <a:endParaRPr lang="fr-FR" sz="2000" dirty="0"/>
          </a:p>
        </p:txBody>
      </p:sp>
    </p:spTree>
    <p:extLst>
      <p:ext uri="{BB962C8B-B14F-4D97-AF65-F5344CB8AC3E}">
        <p14:creationId xmlns:p14="http://schemas.microsoft.com/office/powerpoint/2010/main" val="30498203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F76E41E-5B9C-4DF2-B84E-8FD4A27185C9}"/>
              </a:ext>
            </a:extLst>
          </p:cNvPr>
          <p:cNvSpPr>
            <a:spLocks noGrp="1"/>
          </p:cNvSpPr>
          <p:nvPr>
            <p:ph type="title"/>
          </p:nvPr>
        </p:nvSpPr>
        <p:spPr>
          <a:xfrm>
            <a:off x="838200" y="365125"/>
            <a:ext cx="10515600" cy="4948997"/>
          </a:xfrm>
        </p:spPr>
        <p:txBody>
          <a:bodyPr>
            <a:noAutofit/>
          </a:bodyPr>
          <a:lstStyle/>
          <a:p>
            <a:pPr algn="ctr">
              <a:lnSpc>
                <a:spcPct val="150000"/>
              </a:lnSpc>
            </a:pPr>
            <a:r>
              <a:rPr lang="fr-FR" sz="2000" b="1" dirty="0">
                <a:latin typeface="Times New Roman" panose="02020603050405020304" pitchFamily="18" charset="0"/>
                <a:cs typeface="Times New Roman" panose="02020603050405020304" pitchFamily="18" charset="0"/>
              </a:rPr>
              <a:t>DEUXIEME PARTIE: Les Embryophytes</a:t>
            </a:r>
            <a:br>
              <a:rPr lang="fr-FR" sz="2000" b="1" dirty="0">
                <a:latin typeface="Times New Roman" panose="02020603050405020304" pitchFamily="18" charset="0"/>
                <a:cs typeface="Times New Roman" panose="02020603050405020304" pitchFamily="18" charset="0"/>
              </a:rPr>
            </a:br>
            <a:r>
              <a:rPr lang="fr-FR" sz="2000" b="1" dirty="0">
                <a:latin typeface="Times New Roman" panose="02020603050405020304" pitchFamily="18" charset="0"/>
                <a:cs typeface="Times New Roman" panose="02020603050405020304" pitchFamily="18" charset="0"/>
              </a:rPr>
              <a:t>1. Les Bryophytes : </a:t>
            </a:r>
            <a:r>
              <a:rPr lang="fr-FR" sz="2000" dirty="0">
                <a:latin typeface="Times New Roman" panose="02020603050405020304" pitchFamily="18" charset="0"/>
                <a:cs typeface="Times New Roman" panose="02020603050405020304" pitchFamily="18" charset="0"/>
              </a:rPr>
              <a:t>Morphologie et reproduction des différents embranchements</a:t>
            </a:r>
            <a:br>
              <a:rPr lang="fr-FR" sz="2000" dirty="0">
                <a:latin typeface="Times New Roman" panose="02020603050405020304" pitchFamily="18" charset="0"/>
                <a:cs typeface="Times New Roman" panose="02020603050405020304" pitchFamily="18" charset="0"/>
              </a:rPr>
            </a:br>
            <a:r>
              <a:rPr lang="fr-FR" sz="2000" b="1" dirty="0">
                <a:latin typeface="Times New Roman" panose="02020603050405020304" pitchFamily="18" charset="0"/>
                <a:cs typeface="Times New Roman" panose="02020603050405020304" pitchFamily="18" charset="0"/>
              </a:rPr>
              <a:t>1.1. </a:t>
            </a:r>
            <a:r>
              <a:rPr lang="fr-FR" sz="2000" dirty="0" err="1">
                <a:latin typeface="Times New Roman" panose="02020603050405020304" pitchFamily="18" charset="0"/>
                <a:cs typeface="Times New Roman" panose="02020603050405020304" pitchFamily="18" charset="0"/>
              </a:rPr>
              <a:t>Marchantiophytes</a:t>
            </a:r>
            <a:br>
              <a:rPr lang="fr-FR" sz="2000" dirty="0">
                <a:latin typeface="Times New Roman" panose="02020603050405020304" pitchFamily="18" charset="0"/>
                <a:cs typeface="Times New Roman" panose="02020603050405020304" pitchFamily="18" charset="0"/>
              </a:rPr>
            </a:br>
            <a:r>
              <a:rPr lang="fr-FR" sz="2000" b="1" dirty="0">
                <a:latin typeface="Times New Roman" panose="02020603050405020304" pitchFamily="18" charset="0"/>
                <a:cs typeface="Times New Roman" panose="02020603050405020304" pitchFamily="18" charset="0"/>
              </a:rPr>
              <a:t>1.2. </a:t>
            </a:r>
            <a:r>
              <a:rPr lang="fr-FR" sz="2000" dirty="0" err="1">
                <a:latin typeface="Times New Roman" panose="02020603050405020304" pitchFamily="18" charset="0"/>
                <a:cs typeface="Times New Roman" panose="02020603050405020304" pitchFamily="18" charset="0"/>
              </a:rPr>
              <a:t>Anthocérotophytes</a:t>
            </a:r>
            <a:br>
              <a:rPr lang="fr-FR" sz="2000" dirty="0">
                <a:latin typeface="Times New Roman" panose="02020603050405020304" pitchFamily="18" charset="0"/>
                <a:cs typeface="Times New Roman" panose="02020603050405020304" pitchFamily="18" charset="0"/>
              </a:rPr>
            </a:br>
            <a:r>
              <a:rPr lang="fr-FR" sz="2000" b="1" dirty="0">
                <a:latin typeface="Times New Roman" panose="02020603050405020304" pitchFamily="18" charset="0"/>
                <a:cs typeface="Times New Roman" panose="02020603050405020304" pitchFamily="18" charset="0"/>
              </a:rPr>
              <a:t>1.3. </a:t>
            </a:r>
            <a:r>
              <a:rPr lang="fr-FR" sz="2000" dirty="0">
                <a:latin typeface="Times New Roman" panose="02020603050405020304" pitchFamily="18" charset="0"/>
                <a:cs typeface="Times New Roman" panose="02020603050405020304" pitchFamily="18" charset="0"/>
              </a:rPr>
              <a:t>Bryophytes </a:t>
            </a:r>
            <a:r>
              <a:rPr lang="fr-FR" sz="2000" i="1" dirty="0">
                <a:latin typeface="Times New Roman" panose="02020603050405020304" pitchFamily="18" charset="0"/>
                <a:cs typeface="Times New Roman" panose="02020603050405020304" pitchFamily="18" charset="0"/>
              </a:rPr>
              <a:t>s. </a:t>
            </a:r>
            <a:r>
              <a:rPr lang="fr-FR" sz="2000" i="1" dirty="0" err="1">
                <a:latin typeface="Times New Roman" panose="02020603050405020304" pitchFamily="18" charset="0"/>
                <a:cs typeface="Times New Roman" panose="02020603050405020304" pitchFamily="18" charset="0"/>
              </a:rPr>
              <a:t>str</a:t>
            </a:r>
            <a:r>
              <a:rPr lang="fr-FR" sz="2000" i="1" dirty="0">
                <a:latin typeface="Times New Roman" panose="02020603050405020304" pitchFamily="18" charset="0"/>
                <a:cs typeface="Times New Roman" panose="02020603050405020304" pitchFamily="18" charset="0"/>
              </a:rPr>
              <a:t>.</a:t>
            </a:r>
            <a:endParaRPr lang="fr-F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100645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2C30110-0BB1-45B7-8BF2-2981B240A25F}"/>
              </a:ext>
            </a:extLst>
          </p:cNvPr>
          <p:cNvSpPr>
            <a:spLocks noGrp="1"/>
          </p:cNvSpPr>
          <p:nvPr>
            <p:ph type="title"/>
          </p:nvPr>
        </p:nvSpPr>
        <p:spPr>
          <a:xfrm>
            <a:off x="838200" y="365125"/>
            <a:ext cx="10515600" cy="5783884"/>
          </a:xfrm>
        </p:spPr>
        <p:txBody>
          <a:bodyPr>
            <a:normAutofit/>
          </a:bodyPr>
          <a:lstStyle/>
          <a:p>
            <a:pPr algn="ctr">
              <a:lnSpc>
                <a:spcPct val="150000"/>
              </a:lnSpc>
            </a:pPr>
            <a:r>
              <a:rPr lang="fr-FR" sz="2000" b="1" dirty="0">
                <a:latin typeface="Times New Roman" panose="02020603050405020304" pitchFamily="18" charset="0"/>
                <a:cs typeface="Times New Roman" panose="02020603050405020304" pitchFamily="18" charset="0"/>
              </a:rPr>
              <a:t>2. Les Ptéridophytes : </a:t>
            </a:r>
            <a:r>
              <a:rPr lang="fr-FR" sz="2000" dirty="0">
                <a:latin typeface="Times New Roman" panose="02020603050405020304" pitchFamily="18" charset="0"/>
                <a:cs typeface="Times New Roman" panose="02020603050405020304" pitchFamily="18" charset="0"/>
              </a:rPr>
              <a:t>Morphologie et reproduction des différents embranchements</a:t>
            </a:r>
            <a:br>
              <a:rPr lang="fr-FR" sz="2000" dirty="0">
                <a:latin typeface="Times New Roman" panose="02020603050405020304" pitchFamily="18" charset="0"/>
                <a:cs typeface="Times New Roman" panose="02020603050405020304" pitchFamily="18" charset="0"/>
              </a:rPr>
            </a:br>
            <a:r>
              <a:rPr lang="fr-FR" sz="2000" b="1" dirty="0">
                <a:latin typeface="Times New Roman" panose="02020603050405020304" pitchFamily="18" charset="0"/>
                <a:cs typeface="Times New Roman" panose="02020603050405020304" pitchFamily="18" charset="0"/>
              </a:rPr>
              <a:t>2.1. </a:t>
            </a:r>
            <a:r>
              <a:rPr lang="fr-FR" sz="2000" dirty="0">
                <a:latin typeface="Times New Roman" panose="02020603050405020304" pitchFamily="18" charset="0"/>
                <a:cs typeface="Times New Roman" panose="02020603050405020304" pitchFamily="18" charset="0"/>
              </a:rPr>
              <a:t>Lycophytes</a:t>
            </a:r>
            <a:br>
              <a:rPr lang="fr-FR" sz="2000" dirty="0">
                <a:latin typeface="Times New Roman" panose="02020603050405020304" pitchFamily="18" charset="0"/>
                <a:cs typeface="Times New Roman" panose="02020603050405020304" pitchFamily="18" charset="0"/>
              </a:rPr>
            </a:br>
            <a:r>
              <a:rPr lang="fr-FR" sz="2000" b="1" dirty="0">
                <a:latin typeface="Times New Roman" panose="02020603050405020304" pitchFamily="18" charset="0"/>
                <a:cs typeface="Times New Roman" panose="02020603050405020304" pitchFamily="18" charset="0"/>
              </a:rPr>
              <a:t>2.2. </a:t>
            </a:r>
            <a:r>
              <a:rPr lang="fr-FR" sz="2000" dirty="0" err="1">
                <a:latin typeface="Times New Roman" panose="02020603050405020304" pitchFamily="18" charset="0"/>
                <a:cs typeface="Times New Roman" panose="02020603050405020304" pitchFamily="18" charset="0"/>
              </a:rPr>
              <a:t>Sphenophytes</a:t>
            </a:r>
            <a:r>
              <a:rPr lang="fr-FR" sz="2000" dirty="0">
                <a:latin typeface="Times New Roman" panose="02020603050405020304" pitchFamily="18" charset="0"/>
                <a:cs typeface="Times New Roman" panose="02020603050405020304" pitchFamily="18" charset="0"/>
              </a:rPr>
              <a:t> (= Equisétinées)</a:t>
            </a:r>
            <a:br>
              <a:rPr lang="fr-FR" sz="2000" dirty="0">
                <a:latin typeface="Times New Roman" panose="02020603050405020304" pitchFamily="18" charset="0"/>
                <a:cs typeface="Times New Roman" panose="02020603050405020304" pitchFamily="18" charset="0"/>
              </a:rPr>
            </a:br>
            <a:r>
              <a:rPr lang="fr-FR" sz="2000" b="1" dirty="0">
                <a:latin typeface="Times New Roman" panose="02020603050405020304" pitchFamily="18" charset="0"/>
                <a:cs typeface="Times New Roman" panose="02020603050405020304" pitchFamily="18" charset="0"/>
              </a:rPr>
              <a:t>2.3. </a:t>
            </a:r>
            <a:r>
              <a:rPr lang="fr-FR" sz="2000" dirty="0" err="1">
                <a:latin typeface="Times New Roman" panose="02020603050405020304" pitchFamily="18" charset="0"/>
                <a:cs typeface="Times New Roman" panose="02020603050405020304" pitchFamily="18" charset="0"/>
              </a:rPr>
              <a:t>Filicophytes</a:t>
            </a:r>
            <a:endParaRPr lang="fr-F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926310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DDF0395-86B5-4745-BFF0-F5F4EB3E7B33}"/>
              </a:ext>
            </a:extLst>
          </p:cNvPr>
          <p:cNvSpPr>
            <a:spLocks noGrp="1"/>
          </p:cNvSpPr>
          <p:nvPr>
            <p:ph type="title"/>
          </p:nvPr>
        </p:nvSpPr>
        <p:spPr>
          <a:xfrm>
            <a:off x="838200" y="365125"/>
            <a:ext cx="10515600" cy="5903153"/>
          </a:xfrm>
        </p:spPr>
        <p:txBody>
          <a:bodyPr>
            <a:normAutofit/>
          </a:bodyPr>
          <a:lstStyle/>
          <a:p>
            <a:pPr algn="ctr">
              <a:lnSpc>
                <a:spcPct val="150000"/>
              </a:lnSpc>
            </a:pPr>
            <a:r>
              <a:rPr lang="fr-FR" sz="2000" b="1" dirty="0">
                <a:latin typeface="Times New Roman" panose="02020603050405020304" pitchFamily="18" charset="0"/>
                <a:cs typeface="Times New Roman" panose="02020603050405020304" pitchFamily="18" charset="0"/>
              </a:rPr>
              <a:t>3. Les Gymnospermes sensu lato</a:t>
            </a:r>
            <a:br>
              <a:rPr lang="fr-FR" sz="2000" b="1" dirty="0">
                <a:latin typeface="Times New Roman" panose="02020603050405020304" pitchFamily="18" charset="0"/>
                <a:cs typeface="Times New Roman" panose="02020603050405020304" pitchFamily="18" charset="0"/>
              </a:rPr>
            </a:br>
            <a:r>
              <a:rPr lang="fr-FR" sz="2000" b="1" dirty="0">
                <a:latin typeface="Times New Roman" panose="02020603050405020304" pitchFamily="18" charset="0"/>
                <a:cs typeface="Times New Roman" panose="02020603050405020304" pitchFamily="18" charset="0"/>
              </a:rPr>
              <a:t>3.1. </a:t>
            </a:r>
            <a:r>
              <a:rPr lang="fr-FR" sz="2000" dirty="0">
                <a:latin typeface="Times New Roman" panose="02020603050405020304" pitchFamily="18" charset="0"/>
                <a:cs typeface="Times New Roman" panose="02020603050405020304" pitchFamily="18" charset="0"/>
              </a:rPr>
              <a:t>Les </a:t>
            </a:r>
            <a:r>
              <a:rPr lang="fr-FR" sz="2000" dirty="0" err="1">
                <a:latin typeface="Times New Roman" panose="02020603050405020304" pitchFamily="18" charset="0"/>
                <a:cs typeface="Times New Roman" panose="02020603050405020304" pitchFamily="18" charset="0"/>
              </a:rPr>
              <a:t>Cycadophytes</a:t>
            </a:r>
            <a:r>
              <a:rPr lang="fr-FR" sz="2000" dirty="0">
                <a:latin typeface="Times New Roman" panose="02020603050405020304" pitchFamily="18" charset="0"/>
                <a:cs typeface="Times New Roman" panose="02020603050405020304" pitchFamily="18" charset="0"/>
              </a:rPr>
              <a:t>: notion d'ovule</a:t>
            </a:r>
            <a:br>
              <a:rPr lang="fr-FR" sz="2000" dirty="0">
                <a:latin typeface="Times New Roman" panose="02020603050405020304" pitchFamily="18" charset="0"/>
                <a:cs typeface="Times New Roman" panose="02020603050405020304" pitchFamily="18" charset="0"/>
              </a:rPr>
            </a:br>
            <a:r>
              <a:rPr lang="fr-FR" sz="2000" b="1" dirty="0">
                <a:latin typeface="Times New Roman" panose="02020603050405020304" pitchFamily="18" charset="0"/>
                <a:cs typeface="Times New Roman" panose="02020603050405020304" pitchFamily="18" charset="0"/>
              </a:rPr>
              <a:t>3.2. </a:t>
            </a:r>
            <a:r>
              <a:rPr lang="fr-FR" sz="2000" dirty="0">
                <a:latin typeface="Times New Roman" panose="02020603050405020304" pitchFamily="18" charset="0"/>
                <a:cs typeface="Times New Roman" panose="02020603050405020304" pitchFamily="18" charset="0"/>
              </a:rPr>
              <a:t>Les </a:t>
            </a:r>
            <a:r>
              <a:rPr lang="fr-FR" sz="2000" dirty="0" err="1">
                <a:latin typeface="Times New Roman" panose="02020603050405020304" pitchFamily="18" charset="0"/>
                <a:cs typeface="Times New Roman" panose="02020603050405020304" pitchFamily="18" charset="0"/>
              </a:rPr>
              <a:t>Ginkgophytes</a:t>
            </a:r>
            <a:br>
              <a:rPr lang="fr-FR" sz="2000" dirty="0">
                <a:latin typeface="Times New Roman" panose="02020603050405020304" pitchFamily="18" charset="0"/>
                <a:cs typeface="Times New Roman" panose="02020603050405020304" pitchFamily="18" charset="0"/>
              </a:rPr>
            </a:br>
            <a:r>
              <a:rPr lang="fr-FR" sz="2000" b="1" dirty="0">
                <a:latin typeface="Times New Roman" panose="02020603050405020304" pitchFamily="18" charset="0"/>
                <a:cs typeface="Times New Roman" panose="02020603050405020304" pitchFamily="18" charset="0"/>
              </a:rPr>
              <a:t>3.3. </a:t>
            </a:r>
            <a:r>
              <a:rPr lang="fr-FR" sz="2000" dirty="0">
                <a:latin typeface="Times New Roman" panose="02020603050405020304" pitchFamily="18" charset="0"/>
                <a:cs typeface="Times New Roman" panose="02020603050405020304" pitchFamily="18" charset="0"/>
              </a:rPr>
              <a:t>Les </a:t>
            </a:r>
            <a:r>
              <a:rPr lang="fr-FR" sz="2000" dirty="0" err="1">
                <a:latin typeface="Times New Roman" panose="02020603050405020304" pitchFamily="18" charset="0"/>
                <a:cs typeface="Times New Roman" panose="02020603050405020304" pitchFamily="18" charset="0"/>
              </a:rPr>
              <a:t>Coniférophytes</a:t>
            </a:r>
            <a:r>
              <a:rPr lang="fr-FR" sz="2000" dirty="0">
                <a:latin typeface="Times New Roman" panose="02020603050405020304" pitchFamily="18" charset="0"/>
                <a:cs typeface="Times New Roman" panose="02020603050405020304" pitchFamily="18" charset="0"/>
              </a:rPr>
              <a:t>: notion de fleur, d'inflorescence et de graine</a:t>
            </a:r>
            <a:br>
              <a:rPr lang="fr-FR" sz="2000" dirty="0">
                <a:latin typeface="Times New Roman" panose="02020603050405020304" pitchFamily="18" charset="0"/>
                <a:cs typeface="Times New Roman" panose="02020603050405020304" pitchFamily="18" charset="0"/>
              </a:rPr>
            </a:br>
            <a:r>
              <a:rPr lang="fr-FR" sz="2000" b="1" dirty="0">
                <a:latin typeface="Times New Roman" panose="02020603050405020304" pitchFamily="18" charset="0"/>
                <a:cs typeface="Times New Roman" panose="02020603050405020304" pitchFamily="18" charset="0"/>
              </a:rPr>
              <a:t>3.4. </a:t>
            </a:r>
            <a:r>
              <a:rPr lang="fr-FR" sz="2000" dirty="0">
                <a:latin typeface="Times New Roman" panose="02020603050405020304" pitchFamily="18" charset="0"/>
                <a:cs typeface="Times New Roman" panose="02020603050405020304" pitchFamily="18" charset="0"/>
              </a:rPr>
              <a:t>Les </a:t>
            </a:r>
            <a:r>
              <a:rPr lang="fr-FR" sz="2000" dirty="0" err="1">
                <a:latin typeface="Times New Roman" panose="02020603050405020304" pitchFamily="18" charset="0"/>
                <a:cs typeface="Times New Roman" panose="02020603050405020304" pitchFamily="18" charset="0"/>
              </a:rPr>
              <a:t>Gnétophytes</a:t>
            </a:r>
            <a:r>
              <a:rPr lang="fr-FR" sz="2000" dirty="0">
                <a:latin typeface="Times New Roman" panose="02020603050405020304" pitchFamily="18" charset="0"/>
                <a:cs typeface="Times New Roman" panose="02020603050405020304" pitchFamily="18" charset="0"/>
              </a:rPr>
              <a:t>: groupe charnière</a:t>
            </a:r>
          </a:p>
        </p:txBody>
      </p:sp>
    </p:spTree>
    <p:extLst>
      <p:ext uri="{BB962C8B-B14F-4D97-AF65-F5344CB8AC3E}">
        <p14:creationId xmlns:p14="http://schemas.microsoft.com/office/powerpoint/2010/main" val="40546825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DC9C770-A8E0-4995-8576-AC84D7D9AE5A}"/>
              </a:ext>
            </a:extLst>
          </p:cNvPr>
          <p:cNvSpPr>
            <a:spLocks noGrp="1"/>
          </p:cNvSpPr>
          <p:nvPr>
            <p:ph type="title"/>
          </p:nvPr>
        </p:nvSpPr>
        <p:spPr>
          <a:xfrm>
            <a:off x="838200" y="365125"/>
            <a:ext cx="10515600" cy="6181449"/>
          </a:xfrm>
        </p:spPr>
        <p:txBody>
          <a:bodyPr>
            <a:noAutofit/>
          </a:bodyPr>
          <a:lstStyle/>
          <a:p>
            <a:pPr algn="ctr">
              <a:lnSpc>
                <a:spcPct val="150000"/>
              </a:lnSpc>
            </a:pPr>
            <a:r>
              <a:rPr lang="fr-FR" sz="2000" b="1" dirty="0">
                <a:latin typeface="Times New Roman" panose="02020603050405020304" pitchFamily="18" charset="0"/>
                <a:cs typeface="Times New Roman" panose="02020603050405020304" pitchFamily="18" charset="0"/>
              </a:rPr>
              <a:t>4. Les Angiospermes</a:t>
            </a:r>
            <a:br>
              <a:rPr lang="fr-FR" sz="2000" b="1" dirty="0">
                <a:latin typeface="Times New Roman" panose="02020603050405020304" pitchFamily="18" charset="0"/>
                <a:cs typeface="Times New Roman" panose="02020603050405020304" pitchFamily="18" charset="0"/>
              </a:rPr>
            </a:br>
            <a:r>
              <a:rPr lang="fr-FR" sz="2000" b="1" dirty="0">
                <a:latin typeface="Times New Roman" panose="02020603050405020304" pitchFamily="18" charset="0"/>
                <a:cs typeface="Times New Roman" panose="02020603050405020304" pitchFamily="18" charset="0"/>
              </a:rPr>
              <a:t>4.1. </a:t>
            </a:r>
            <a:r>
              <a:rPr lang="fr-FR" sz="2000" dirty="0">
                <a:latin typeface="Times New Roman" panose="02020603050405020304" pitchFamily="18" charset="0"/>
                <a:cs typeface="Times New Roman" panose="02020603050405020304" pitchFamily="18" charset="0"/>
              </a:rPr>
              <a:t>Appareil végétatif et notion de morphogénèse: croissance des tiges, feuilles et</a:t>
            </a:r>
            <a:br>
              <a:rPr lang="fr-FR" sz="2000" dirty="0">
                <a:latin typeface="Times New Roman" panose="02020603050405020304" pitchFamily="18" charset="0"/>
                <a:cs typeface="Times New Roman" panose="02020603050405020304" pitchFamily="18" charset="0"/>
              </a:rPr>
            </a:br>
            <a:r>
              <a:rPr lang="fr-FR" sz="2000" dirty="0">
                <a:latin typeface="Times New Roman" panose="02020603050405020304" pitchFamily="18" charset="0"/>
                <a:cs typeface="Times New Roman" panose="02020603050405020304" pitchFamily="18" charset="0"/>
              </a:rPr>
              <a:t>racines</a:t>
            </a:r>
            <a:br>
              <a:rPr lang="fr-FR" sz="2000" dirty="0">
                <a:latin typeface="Times New Roman" panose="02020603050405020304" pitchFamily="18" charset="0"/>
                <a:cs typeface="Times New Roman" panose="02020603050405020304" pitchFamily="18" charset="0"/>
              </a:rPr>
            </a:br>
            <a:r>
              <a:rPr lang="fr-FR" sz="2000" b="1" dirty="0">
                <a:latin typeface="Times New Roman" panose="02020603050405020304" pitchFamily="18" charset="0"/>
                <a:cs typeface="Times New Roman" panose="02020603050405020304" pitchFamily="18" charset="0"/>
              </a:rPr>
              <a:t>4.2. </a:t>
            </a:r>
            <a:r>
              <a:rPr lang="fr-FR" sz="2000" dirty="0">
                <a:latin typeface="Times New Roman" panose="02020603050405020304" pitchFamily="18" charset="0"/>
                <a:cs typeface="Times New Roman" panose="02020603050405020304" pitchFamily="18" charset="0"/>
              </a:rPr>
              <a:t>Morphologie florale (organisation de la fleur, inflorescences)</a:t>
            </a:r>
            <a:br>
              <a:rPr lang="fr-FR" sz="2000" dirty="0">
                <a:latin typeface="Times New Roman" panose="02020603050405020304" pitchFamily="18" charset="0"/>
                <a:cs typeface="Times New Roman" panose="02020603050405020304" pitchFamily="18" charset="0"/>
              </a:rPr>
            </a:br>
            <a:r>
              <a:rPr lang="fr-FR" sz="2000" b="1" dirty="0">
                <a:latin typeface="Times New Roman" panose="02020603050405020304" pitchFamily="18" charset="0"/>
                <a:cs typeface="Times New Roman" panose="02020603050405020304" pitchFamily="18" charset="0"/>
              </a:rPr>
              <a:t>4.3. </a:t>
            </a:r>
            <a:r>
              <a:rPr lang="fr-FR" sz="2000" dirty="0">
                <a:latin typeface="Times New Roman" panose="02020603050405020304" pitchFamily="18" charset="0"/>
                <a:cs typeface="Times New Roman" panose="02020603050405020304" pitchFamily="18" charset="0"/>
              </a:rPr>
              <a:t>Biologie florale: </a:t>
            </a:r>
            <a:r>
              <a:rPr lang="fr-FR" sz="2000" dirty="0" err="1">
                <a:latin typeface="Times New Roman" panose="02020603050405020304" pitchFamily="18" charset="0"/>
                <a:cs typeface="Times New Roman" panose="02020603050405020304" pitchFamily="18" charset="0"/>
              </a:rPr>
              <a:t>microsporogénèse</a:t>
            </a:r>
            <a:r>
              <a:rPr lang="fr-FR" sz="2000" dirty="0">
                <a:latin typeface="Times New Roman" panose="02020603050405020304" pitchFamily="18" charset="0"/>
                <a:cs typeface="Times New Roman" panose="02020603050405020304" pitchFamily="18" charset="0"/>
              </a:rPr>
              <a:t> et </a:t>
            </a:r>
            <a:r>
              <a:rPr lang="fr-FR" sz="2000" dirty="0" err="1">
                <a:latin typeface="Times New Roman" panose="02020603050405020304" pitchFamily="18" charset="0"/>
                <a:cs typeface="Times New Roman" panose="02020603050405020304" pitchFamily="18" charset="0"/>
              </a:rPr>
              <a:t>macrosporogénèse</a:t>
            </a:r>
            <a:br>
              <a:rPr lang="fr-FR" sz="2000" dirty="0">
                <a:latin typeface="Times New Roman" panose="02020603050405020304" pitchFamily="18" charset="0"/>
                <a:cs typeface="Times New Roman" panose="02020603050405020304" pitchFamily="18" charset="0"/>
              </a:rPr>
            </a:br>
            <a:r>
              <a:rPr lang="fr-FR" sz="2000" b="1" dirty="0">
                <a:latin typeface="Times New Roman" panose="02020603050405020304" pitchFamily="18" charset="0"/>
                <a:cs typeface="Times New Roman" panose="02020603050405020304" pitchFamily="18" charset="0"/>
              </a:rPr>
              <a:t>4.4. </a:t>
            </a:r>
            <a:r>
              <a:rPr lang="fr-FR" sz="2000" dirty="0">
                <a:latin typeface="Times New Roman" panose="02020603050405020304" pitchFamily="18" charset="0"/>
                <a:cs typeface="Times New Roman" panose="02020603050405020304" pitchFamily="18" charset="0"/>
              </a:rPr>
              <a:t>Graines et fruits</a:t>
            </a:r>
            <a:br>
              <a:rPr lang="fr-FR" sz="2000" dirty="0">
                <a:latin typeface="Times New Roman" panose="02020603050405020304" pitchFamily="18" charset="0"/>
                <a:cs typeface="Times New Roman" panose="02020603050405020304" pitchFamily="18" charset="0"/>
              </a:rPr>
            </a:br>
            <a:r>
              <a:rPr lang="fr-FR" sz="2000" b="1" dirty="0">
                <a:latin typeface="Times New Roman" panose="02020603050405020304" pitchFamily="18" charset="0"/>
                <a:cs typeface="Times New Roman" panose="02020603050405020304" pitchFamily="18" charset="0"/>
              </a:rPr>
              <a:t>4.5. </a:t>
            </a:r>
            <a:r>
              <a:rPr lang="fr-FR" sz="2000" dirty="0">
                <a:latin typeface="Times New Roman" panose="02020603050405020304" pitchFamily="18" charset="0"/>
                <a:cs typeface="Times New Roman" panose="02020603050405020304" pitchFamily="18" charset="0"/>
              </a:rPr>
              <a:t>Notion de systématique moderne, </a:t>
            </a:r>
            <a:r>
              <a:rPr lang="fr-FR" sz="2000" dirty="0" err="1">
                <a:latin typeface="Times New Roman" panose="02020603050405020304" pitchFamily="18" charset="0"/>
                <a:cs typeface="Times New Roman" panose="02020603050405020304" pitchFamily="18" charset="0"/>
              </a:rPr>
              <a:t>cladogènèse</a:t>
            </a:r>
            <a:r>
              <a:rPr lang="fr-FR" sz="2000" dirty="0">
                <a:latin typeface="Times New Roman" panose="02020603050405020304" pitchFamily="18" charset="0"/>
                <a:cs typeface="Times New Roman" panose="02020603050405020304" pitchFamily="18" charset="0"/>
              </a:rPr>
              <a:t> et principaux taxons. Présentation</a:t>
            </a:r>
            <a:br>
              <a:rPr lang="fr-FR" sz="2000" dirty="0">
                <a:latin typeface="Times New Roman" panose="02020603050405020304" pitchFamily="18" charset="0"/>
                <a:cs typeface="Times New Roman" panose="02020603050405020304" pitchFamily="18" charset="0"/>
              </a:rPr>
            </a:br>
            <a:r>
              <a:rPr lang="fr-FR" sz="2000" dirty="0">
                <a:latin typeface="Times New Roman" panose="02020603050405020304" pitchFamily="18" charset="0"/>
                <a:cs typeface="Times New Roman" panose="02020603050405020304" pitchFamily="18" charset="0"/>
              </a:rPr>
              <a:t>des classifications (</a:t>
            </a:r>
            <a:r>
              <a:rPr lang="fr-FR" sz="2000" dirty="0" err="1">
                <a:latin typeface="Times New Roman" panose="02020603050405020304" pitchFamily="18" charset="0"/>
                <a:cs typeface="Times New Roman" panose="02020603050405020304" pitchFamily="18" charset="0"/>
              </a:rPr>
              <a:t>Engler</a:t>
            </a:r>
            <a:r>
              <a:rPr lang="fr-FR" sz="2000" dirty="0">
                <a:latin typeface="Times New Roman" panose="02020603050405020304" pitchFamily="18" charset="0"/>
                <a:cs typeface="Times New Roman" panose="02020603050405020304" pitchFamily="18" charset="0"/>
              </a:rPr>
              <a:t> 1924, APG II)</a:t>
            </a:r>
          </a:p>
        </p:txBody>
      </p:sp>
    </p:spTree>
    <p:extLst>
      <p:ext uri="{BB962C8B-B14F-4D97-AF65-F5344CB8AC3E}">
        <p14:creationId xmlns:p14="http://schemas.microsoft.com/office/powerpoint/2010/main" val="4245886358"/>
      </p:ext>
    </p:extLst>
  </p:cSld>
  <p:clrMapOvr>
    <a:masterClrMapping/>
  </p:clrMapOvr>
</p:sld>
</file>

<file path=ppt/theme/theme1.xml><?xml version="1.0" encoding="utf-8"?>
<a:theme xmlns:a="http://schemas.openxmlformats.org/drawingml/2006/main" name="Brin">
  <a:themeElements>
    <a:clrScheme name="Bri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Bri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ri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13</TotalTime>
  <Words>51</Words>
  <Application>Microsoft Office PowerPoint</Application>
  <PresentationFormat>Grand écran</PresentationFormat>
  <Paragraphs>9</Paragraphs>
  <Slides>8</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8</vt:i4>
      </vt:variant>
    </vt:vector>
  </HeadingPairs>
  <TitlesOfParts>
    <vt:vector size="13" baseType="lpstr">
      <vt:lpstr>Arial</vt:lpstr>
      <vt:lpstr>Century Gothic</vt:lpstr>
      <vt:lpstr>Times New Roman</vt:lpstr>
      <vt:lpstr>Wingdings 3</vt:lpstr>
      <vt:lpstr>Brin</vt:lpstr>
      <vt:lpstr>Module botanique  Contenu de la matière Introduction à la botanique - Définitions, notions et critères de classification. Systématique des grands groupes du règne "végétal  PREMIERE PARTIE: Algues et Champignons  1. Les Algues  1.1. Les Algues procaryotes (Cyanophytes / Cyanobactéries) 1.2. Les Algues eucaryotes 1.2.1. Morphologie 1.2.2. Cytologie 1.2.3. Reproduction (notion de gamie, de cycle de développement)  </vt:lpstr>
      <vt:lpstr>Présentation PowerPoint</vt:lpstr>
      <vt:lpstr>2. Les champignons et lichens 2.1. Problèmes posés par la classification des champignons 2.2. Structure des thalles (mycéliums, stroma, sclérote) 2.3. Reproduction 2.4. Systématique et particularités des principaux groupes de champignons 2.4.1. Les Myxomycota 2.4.2. Les Oomycota 2.4.3. Eumycota (Chrytridiomycota, Zygomycota, Glomeromycota, Ascomycota, Basidiomycota)</vt:lpstr>
      <vt:lpstr>Présentation PowerPoint</vt:lpstr>
      <vt:lpstr>DEUXIEME PARTIE: Les Embryophytes 1. Les Bryophytes : Morphologie et reproduction des différents embranchements 1.1. Marchantiophytes 1.2. Anthocérotophytes 1.3. Bryophytes s. str.</vt:lpstr>
      <vt:lpstr>2. Les Ptéridophytes : Morphologie et reproduction des différents embranchements 2.1. Lycophytes 2.2. Sphenophytes (= Equisétinées) 2.3. Filicophytes</vt:lpstr>
      <vt:lpstr>3. Les Gymnospermes sensu lato 3.1. Les Cycadophytes: notion d'ovule 3.2. Les Ginkgophytes 3.3. Les Coniférophytes: notion de fleur, d'inflorescence et de graine 3.4. Les Gnétophytes: groupe charnière</vt:lpstr>
      <vt:lpstr>4. Les Angiospermes 4.1. Appareil végétatif et notion de morphogénèse: croissance des tiges, feuilles et racines 4.2. Morphologie florale (organisation de la fleur, inflorescences) 4.3. Biologie florale: microsporogénèse et macrosporogénèse 4.4. Graines et fruits 4.5. Notion de systématique moderne, cladogènèse et principaux taxons. Présentation des classifications (Engler 1924, APG II)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Module botanique  Contenu de la matière Introduction à la botanique - Définitions, notions et critères de classification. Systématique des grands groupes du règne "végétal  PREMIERE PARTIE: Algues et Champignons  1. Les Algues  1.1. Les Algues procaryotes (Cyanophytes / Cyanobactéries) 1.2. Les Algues eucaryotes 1.2.1. Morphologie 1.2.2. Cytologie 1.2.3. Reproduction (notion de gamie, de cycle de développement)</dc:title>
  <dc:creator>SAMIR</dc:creator>
  <cp:lastModifiedBy>SAMIR</cp:lastModifiedBy>
  <cp:revision>3</cp:revision>
  <dcterms:created xsi:type="dcterms:W3CDTF">2024-01-31T07:56:39Z</dcterms:created>
  <dcterms:modified xsi:type="dcterms:W3CDTF">2024-01-31T08:09:52Z</dcterms:modified>
</cp:coreProperties>
</file>