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7"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t>4/22/2024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4/22/2024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4.xml" /></Relationships>
</file>

<file path=ppt/slides/_rels/slide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4.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4.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3" y="552052"/>
            <a:ext cx="8596668" cy="1320800"/>
          </a:xfrm>
        </p:spPr>
        <p:txBody>
          <a:bodyPr>
            <a:normAutofit/>
          </a:bodyPr>
          <a:lstStyle/>
          <a:p>
            <a:pPr algn="ctr"/>
            <a:r>
              <a:rPr lang="fr-FR" sz="2000" dirty="0"/>
              <a:t>UNIVERSITE MOHAMED KHIDHER BISKRA</a:t>
            </a:r>
            <a:br>
              <a:rPr lang="fr-FR" sz="2000" dirty="0"/>
            </a:br>
            <a:r>
              <a:rPr lang="fr-FR" sz="2000" dirty="0"/>
              <a:t>DEPARTEMENT DES SCIENCE DE LA MATIERE </a:t>
            </a:r>
            <a:br>
              <a:rPr lang="fr-FR" sz="2000" dirty="0"/>
            </a:br>
            <a:r>
              <a:rPr lang="fr-FR" sz="2000" dirty="0"/>
              <a:t>L3 CHIMIE PHARMACEUTIQUE</a:t>
            </a:r>
            <a:br>
              <a:rPr lang="fr-FR" sz="2000" dirty="0"/>
            </a:br>
            <a:r>
              <a:rPr lang="fr-FR" sz="2000" dirty="0"/>
              <a:t> </a:t>
            </a:r>
          </a:p>
        </p:txBody>
      </p:sp>
      <p:sp>
        <p:nvSpPr>
          <p:cNvPr id="3" name="Espace réservé du texte 2"/>
          <p:cNvSpPr>
            <a:spLocks noGrp="1"/>
          </p:cNvSpPr>
          <p:nvPr>
            <p:ph type="body" idx="1"/>
          </p:nvPr>
        </p:nvSpPr>
        <p:spPr>
          <a:xfrm>
            <a:off x="465636" y="2208746"/>
            <a:ext cx="7138219" cy="1220254"/>
          </a:xfrm>
        </p:spPr>
        <p:txBody>
          <a:bodyPr/>
          <a:lstStyle/>
          <a:p>
            <a:r>
              <a:rPr lang="fr-FR" b="1" u="sng" dirty="0">
                <a:effectLst>
                  <a:outerShdw blurRad="38100" dist="38100" dir="2700000" algn="tl">
                    <a:srgbClr val="000000">
                      <a:alpha val="43137"/>
                    </a:srgbClr>
                  </a:outerShdw>
                </a:effectLst>
              </a:rPr>
              <a:t>RECHERCHE SUR</a:t>
            </a:r>
            <a:r>
              <a:rPr lang="ar-DZ" b="1" u="sng" dirty="0">
                <a:effectLst>
                  <a:outerShdw blurRad="38100" dist="38100" dir="2700000" algn="tl">
                    <a:srgbClr val="000000">
                      <a:alpha val="43137"/>
                    </a:srgbClr>
                  </a:outerShdw>
                </a:effectLst>
              </a:rPr>
              <a:t>:</a:t>
            </a:r>
            <a:endParaRPr lang="fr-FR" b="1" u="sng" dirty="0">
              <a:effectLst>
                <a:outerShdw blurRad="38100" dist="38100" dir="2700000" algn="tl">
                  <a:srgbClr val="000000">
                    <a:alpha val="43137"/>
                  </a:srgbClr>
                </a:outerShdw>
              </a:effectLst>
            </a:endParaRPr>
          </a:p>
          <a:p>
            <a:pPr algn="ctr"/>
            <a:r>
              <a:rPr lang="fr-FR" sz="3600" b="1" i="1" dirty="0">
                <a:effectLst>
                  <a:outerShdw blurRad="38100" dist="38100" dir="2700000" algn="tl">
                    <a:srgbClr val="000000">
                      <a:alpha val="43137"/>
                    </a:srgbClr>
                  </a:outerShdw>
                </a:effectLst>
              </a:rPr>
              <a:t>Pénicilline</a:t>
            </a:r>
          </a:p>
        </p:txBody>
      </p:sp>
      <p:sp>
        <p:nvSpPr>
          <p:cNvPr id="4" name="Espace réservé du contenu 3"/>
          <p:cNvSpPr>
            <a:spLocks noGrp="1"/>
          </p:cNvSpPr>
          <p:nvPr>
            <p:ph sz="half" idx="2"/>
          </p:nvPr>
        </p:nvSpPr>
        <p:spPr>
          <a:xfrm>
            <a:off x="675745" y="3896591"/>
            <a:ext cx="4185623" cy="2144771"/>
          </a:xfrm>
        </p:spPr>
        <p:txBody>
          <a:bodyPr/>
          <a:lstStyle/>
          <a:p>
            <a:pPr marL="0" indent="0">
              <a:buNone/>
            </a:pPr>
            <a:r>
              <a:rPr lang="fr-FR" u="sng" dirty="0">
                <a:effectLst>
                  <a:outerShdw blurRad="38100" dist="38100" dir="2700000" algn="tl">
                    <a:srgbClr val="000000">
                      <a:alpha val="43137"/>
                    </a:srgbClr>
                  </a:outerShdw>
                </a:effectLst>
              </a:rPr>
              <a:t>Éditée par </a:t>
            </a:r>
            <a:r>
              <a:rPr lang="ar-DZ" u="sng" dirty="0">
                <a:effectLst>
                  <a:outerShdw blurRad="38100" dist="38100" dir="2700000" algn="tl">
                    <a:srgbClr val="000000">
                      <a:alpha val="43137"/>
                    </a:srgbClr>
                  </a:outerShdw>
                </a:effectLst>
              </a:rPr>
              <a:t>:</a:t>
            </a:r>
            <a:endParaRPr lang="fr-FR" u="sng" dirty="0">
              <a:effectLst>
                <a:outerShdw blurRad="38100" dist="38100" dir="2700000" algn="tl">
                  <a:srgbClr val="000000">
                    <a:alpha val="43137"/>
                  </a:srgbClr>
                </a:outerShdw>
              </a:effectLst>
            </a:endParaRPr>
          </a:p>
          <a:p>
            <a:r>
              <a:rPr lang="fr-FR" dirty="0"/>
              <a:t>Soufi Kenza </a:t>
            </a:r>
          </a:p>
          <a:p>
            <a:pPr marL="0" indent="0">
              <a:buNone/>
            </a:pPr>
            <a:endParaRPr lang="fr-FR" dirty="0"/>
          </a:p>
        </p:txBody>
      </p:sp>
      <p:sp>
        <p:nvSpPr>
          <p:cNvPr id="6" name="Espace réservé du contenu 5"/>
          <p:cNvSpPr>
            <a:spLocks noGrp="1"/>
          </p:cNvSpPr>
          <p:nvPr>
            <p:ph sz="quarter" idx="4"/>
          </p:nvPr>
        </p:nvSpPr>
        <p:spPr>
          <a:xfrm>
            <a:off x="5088384" y="3896591"/>
            <a:ext cx="4185617" cy="2144771"/>
          </a:xfrm>
        </p:spPr>
        <p:txBody>
          <a:bodyPr/>
          <a:lstStyle/>
          <a:p>
            <a:pPr marL="0" indent="0">
              <a:buNone/>
            </a:pPr>
            <a:r>
              <a:rPr lang="fr-FR" u="sng" dirty="0">
                <a:effectLst>
                  <a:outerShdw blurRad="38100" dist="38100" dir="2700000" algn="tl">
                    <a:srgbClr val="000000">
                      <a:alpha val="43137"/>
                    </a:srgbClr>
                  </a:outerShdw>
                </a:effectLst>
              </a:rPr>
              <a:t>Sous la direction de</a:t>
            </a:r>
            <a:r>
              <a:rPr lang="ar-DZ" u="sng" dirty="0">
                <a:effectLst>
                  <a:outerShdw blurRad="38100" dist="38100" dir="2700000" algn="tl">
                    <a:srgbClr val="000000">
                      <a:alpha val="43137"/>
                    </a:srgbClr>
                  </a:outerShdw>
                </a:effectLst>
              </a:rPr>
              <a:t>:</a:t>
            </a:r>
          </a:p>
          <a:p>
            <a:r>
              <a:rPr lang="fr-FR" dirty="0" err="1"/>
              <a:t>Meklid.A</a:t>
            </a:r>
            <a:r>
              <a:rPr lang="fr-FR"/>
              <a:t> </a:t>
            </a:r>
            <a:endParaRPr lang="fr-FR" dirty="0"/>
          </a:p>
        </p:txBody>
      </p:sp>
    </p:spTree>
    <p:extLst>
      <p:ext uri="{BB962C8B-B14F-4D97-AF65-F5344CB8AC3E}">
        <p14:creationId xmlns:p14="http://schemas.microsoft.com/office/powerpoint/2010/main" val="156901901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780FF3-311F-0615-4ECB-CF3A01AF92C6}"/>
              </a:ext>
            </a:extLst>
          </p:cNvPr>
          <p:cNvSpPr>
            <a:spLocks noGrp="1"/>
          </p:cNvSpPr>
          <p:nvPr>
            <p:ph type="title"/>
          </p:nvPr>
        </p:nvSpPr>
        <p:spPr/>
        <p:txBody>
          <a:bodyPr/>
          <a:lstStyle/>
          <a:p>
            <a:r>
              <a:rPr lang="fr-FR" dirty="0"/>
              <a:t>              Introduction </a:t>
            </a:r>
          </a:p>
        </p:txBody>
      </p:sp>
      <p:sp>
        <p:nvSpPr>
          <p:cNvPr id="3" name="Espace réservé du contenu 2">
            <a:extLst>
              <a:ext uri="{FF2B5EF4-FFF2-40B4-BE49-F238E27FC236}">
                <a16:creationId xmlns:a16="http://schemas.microsoft.com/office/drawing/2014/main" id="{130CE10A-0ED6-C53D-9622-BDB57258E185}"/>
              </a:ext>
            </a:extLst>
          </p:cNvPr>
          <p:cNvSpPr>
            <a:spLocks noGrp="1"/>
          </p:cNvSpPr>
          <p:nvPr>
            <p:ph sz="half" idx="1"/>
          </p:nvPr>
        </p:nvSpPr>
        <p:spPr/>
        <p:txBody>
          <a:bodyPr/>
          <a:lstStyle/>
          <a:p>
            <a:r>
              <a:rPr lang="fr-FR" dirty="0"/>
              <a:t>La pénicilline est le premier antibiotique découvert et utilisé avec succès pour traiter les infections bactériennes.		Elle a révolutionné le traitement des maladies infectieuses depuis son introduction dans les années 1940. 	La pénicilline est dérivée de Penicillium, un champignon qui produit naturellement la substance.</a:t>
            </a:r>
          </a:p>
        </p:txBody>
      </p:sp>
      <p:sp>
        <p:nvSpPr>
          <p:cNvPr id="6" name="Espace réservé du contenu 5">
            <a:extLst>
              <a:ext uri="{FF2B5EF4-FFF2-40B4-BE49-F238E27FC236}">
                <a16:creationId xmlns:a16="http://schemas.microsoft.com/office/drawing/2014/main" id="{0F1EC1CD-FF68-8D18-CCED-73C08A93E5DF}"/>
              </a:ext>
            </a:extLst>
          </p:cNvPr>
          <p:cNvSpPr>
            <a:spLocks noGrp="1"/>
          </p:cNvSpPr>
          <p:nvPr>
            <p:ph sz="half" idx="2"/>
          </p:nvPr>
        </p:nvSpPr>
        <p:spPr/>
        <p:txBody>
          <a:bodyPr/>
          <a:lstStyle/>
          <a:p>
            <a:endParaRPr lang="fr-FR" dirty="0"/>
          </a:p>
          <a:p>
            <a:endParaRPr lang="fr-FR" dirty="0"/>
          </a:p>
          <a:p>
            <a:pPr marL="0" indent="0">
              <a:buNone/>
            </a:pPr>
            <a:endParaRPr lang="fr-FR" dirty="0"/>
          </a:p>
        </p:txBody>
      </p:sp>
      <p:pic>
        <p:nvPicPr>
          <p:cNvPr id="4" name="Image 3">
            <a:extLst>
              <a:ext uri="{FF2B5EF4-FFF2-40B4-BE49-F238E27FC236}">
                <a16:creationId xmlns:a16="http://schemas.microsoft.com/office/drawing/2014/main" id="{8E557AF3-4E3E-1D75-C462-ED1C30160BD6}"/>
              </a:ext>
            </a:extLst>
          </p:cNvPr>
          <p:cNvPicPr>
            <a:picLocks noChangeAspect="1"/>
          </p:cNvPicPr>
          <p:nvPr/>
        </p:nvPicPr>
        <p:blipFill>
          <a:blip r:embed="rId2"/>
          <a:stretch>
            <a:fillRect/>
          </a:stretch>
        </p:blipFill>
        <p:spPr>
          <a:xfrm>
            <a:off x="5089970" y="2160589"/>
            <a:ext cx="3925635" cy="2962897"/>
          </a:xfrm>
          <a:prstGeom prst="rect">
            <a:avLst/>
          </a:prstGeom>
        </p:spPr>
      </p:pic>
    </p:spTree>
    <p:extLst>
      <p:ext uri="{BB962C8B-B14F-4D97-AF65-F5344CB8AC3E}">
        <p14:creationId xmlns:p14="http://schemas.microsoft.com/office/powerpoint/2010/main" val="349613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CAEDD5-8F64-EA38-B6F8-91D9DAE19412}"/>
              </a:ext>
            </a:extLst>
          </p:cNvPr>
          <p:cNvSpPr>
            <a:spLocks noGrp="1"/>
          </p:cNvSpPr>
          <p:nvPr>
            <p:ph type="title"/>
          </p:nvPr>
        </p:nvSpPr>
        <p:spPr/>
        <p:txBody>
          <a:bodyPr/>
          <a:lstStyle/>
          <a:p>
            <a:r>
              <a:rPr lang="fr-FR" dirty="0"/>
              <a:t>  Modes d’action de la pénicilline</a:t>
            </a:r>
          </a:p>
        </p:txBody>
      </p:sp>
      <p:sp>
        <p:nvSpPr>
          <p:cNvPr id="3" name="Espace réservé du contenu 2">
            <a:extLst>
              <a:ext uri="{FF2B5EF4-FFF2-40B4-BE49-F238E27FC236}">
                <a16:creationId xmlns:a16="http://schemas.microsoft.com/office/drawing/2014/main" id="{1AB72D3B-13C6-8D5F-16B2-96CFE63F5BFA}"/>
              </a:ext>
            </a:extLst>
          </p:cNvPr>
          <p:cNvSpPr>
            <a:spLocks noGrp="1"/>
          </p:cNvSpPr>
          <p:nvPr>
            <p:ph sz="half" idx="1"/>
          </p:nvPr>
        </p:nvSpPr>
        <p:spPr/>
        <p:txBody>
          <a:bodyPr/>
          <a:lstStyle/>
          <a:p>
            <a:r>
              <a:rPr lang="fr-FR" dirty="0"/>
              <a:t>La pénicilline agit en perturbant la synthèse de la paroi cellulaire des bactéries, les rendant vulnérables.		
• Elle cible spécifiquement les bactéries à Gram positif en bloquant la formation de leurs parois.		
• Ce mode d’action sélectif permet à la pénicilline de détruire les bactéries tout en laissant les cellules humaines intactes.</a:t>
            </a:r>
          </a:p>
        </p:txBody>
      </p:sp>
      <p:pic>
        <p:nvPicPr>
          <p:cNvPr id="5" name="Espace réservé du contenu 4">
            <a:extLst>
              <a:ext uri="{FF2B5EF4-FFF2-40B4-BE49-F238E27FC236}">
                <a16:creationId xmlns:a16="http://schemas.microsoft.com/office/drawing/2014/main" id="{C49C29F6-7DF0-2249-4784-6EA7210DA29D}"/>
              </a:ext>
            </a:extLst>
          </p:cNvPr>
          <p:cNvPicPr>
            <a:picLocks noGrp="1" noChangeAspect="1"/>
          </p:cNvPicPr>
          <p:nvPr>
            <p:ph sz="half" idx="2"/>
          </p:nvPr>
        </p:nvPicPr>
        <p:blipFill>
          <a:blip r:embed="rId2"/>
          <a:stretch>
            <a:fillRect/>
          </a:stretch>
        </p:blipFill>
        <p:spPr>
          <a:xfrm>
            <a:off x="5241131" y="2160588"/>
            <a:ext cx="3881437" cy="3881437"/>
          </a:xfrm>
        </p:spPr>
      </p:pic>
    </p:spTree>
    <p:extLst>
      <p:ext uri="{BB962C8B-B14F-4D97-AF65-F5344CB8AC3E}">
        <p14:creationId xmlns:p14="http://schemas.microsoft.com/office/powerpoint/2010/main" val="4259152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8037E1-721A-172B-F3E3-407B9E3A3115}"/>
              </a:ext>
            </a:extLst>
          </p:cNvPr>
          <p:cNvSpPr>
            <a:spLocks noGrp="1"/>
          </p:cNvSpPr>
          <p:nvPr>
            <p:ph type="title"/>
          </p:nvPr>
        </p:nvSpPr>
        <p:spPr/>
        <p:txBody>
          <a:bodyPr/>
          <a:lstStyle/>
          <a:p>
            <a:r>
              <a:rPr lang="fr-FR" dirty="0"/>
              <a:t>        Types de pénicilline</a:t>
            </a:r>
          </a:p>
        </p:txBody>
      </p:sp>
      <p:sp>
        <p:nvSpPr>
          <p:cNvPr id="3" name="Espace réservé du contenu 2">
            <a:extLst>
              <a:ext uri="{FF2B5EF4-FFF2-40B4-BE49-F238E27FC236}">
                <a16:creationId xmlns:a16="http://schemas.microsoft.com/office/drawing/2014/main" id="{ED2A9048-A1DD-757C-3073-6179910DAE94}"/>
              </a:ext>
            </a:extLst>
          </p:cNvPr>
          <p:cNvSpPr>
            <a:spLocks noGrp="1"/>
          </p:cNvSpPr>
          <p:nvPr>
            <p:ph idx="1"/>
          </p:nvPr>
        </p:nvSpPr>
        <p:spPr/>
        <p:txBody>
          <a:bodyPr/>
          <a:lstStyle/>
          <a:p>
            <a:r>
              <a:rPr lang="fr-FR" dirty="0"/>
              <a:t>Il existe différents types de pénicillines, tels que la pénicilline G, la pénicilline V, l’amoxicilline et l’ampicilline.		
• Chaque type de pénicilline a des caractéristiques spécifiques, comme leur spectre d’activité et leur résistance aux enzymes bactériennes.		
• Les médecins choisissent le type de pénicilline en fonction du type d’infection et de la sensibilité de la bactérie.</a:t>
            </a:r>
          </a:p>
        </p:txBody>
      </p:sp>
    </p:spTree>
    <p:extLst>
      <p:ext uri="{BB962C8B-B14F-4D97-AF65-F5344CB8AC3E}">
        <p14:creationId xmlns:p14="http://schemas.microsoft.com/office/powerpoint/2010/main" val="2759574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92018D-C82D-B0EC-79D0-579034ED7262}"/>
              </a:ext>
            </a:extLst>
          </p:cNvPr>
          <p:cNvSpPr>
            <a:spLocks noGrp="1"/>
          </p:cNvSpPr>
          <p:nvPr>
            <p:ph type="title"/>
          </p:nvPr>
        </p:nvSpPr>
        <p:spPr/>
        <p:txBody>
          <a:bodyPr/>
          <a:lstStyle/>
          <a:p>
            <a:r>
              <a:rPr lang="fr-FR" dirty="0"/>
              <a:t>L utilisation de </a:t>
            </a:r>
            <a:r>
              <a:rPr lang="fr-FR" dirty="0" err="1"/>
              <a:t>pinicillin</a:t>
            </a:r>
            <a:r>
              <a:rPr lang="fr-FR" dirty="0"/>
              <a:t> </a:t>
            </a:r>
          </a:p>
        </p:txBody>
      </p:sp>
      <p:sp>
        <p:nvSpPr>
          <p:cNvPr id="3" name="Espace réservé du contenu 2">
            <a:extLst>
              <a:ext uri="{FF2B5EF4-FFF2-40B4-BE49-F238E27FC236}">
                <a16:creationId xmlns:a16="http://schemas.microsoft.com/office/drawing/2014/main" id="{E10781BA-51C0-D5F9-91D4-52A2AAABCEA9}"/>
              </a:ext>
            </a:extLst>
          </p:cNvPr>
          <p:cNvSpPr>
            <a:spLocks noGrp="1"/>
          </p:cNvSpPr>
          <p:nvPr>
            <p:ph idx="1"/>
          </p:nvPr>
        </p:nvSpPr>
        <p:spPr/>
        <p:txBody>
          <a:bodyPr>
            <a:normAutofit lnSpcReduction="10000"/>
          </a:bodyPr>
          <a:lstStyle/>
          <a:p>
            <a:r>
              <a:rPr lang="fr-FR" dirty="0"/>
              <a:t>L’utilisation excessive de la pénicilline peut conduire à une résistance bactérienne, rendant le médicament moins efficace.		
• Les combinaisons de pénicilline avec d’autres médicaments peuvent être utilisées pour traiter des infections plus graves ou résistantes.		
• Certains patients peuvent nécessiter des tests d’allergie avant de recevoir de la pénicilline</a:t>
            </a:r>
          </a:p>
        </p:txBody>
      </p:sp>
    </p:spTree>
    <p:extLst>
      <p:ext uri="{BB962C8B-B14F-4D97-AF65-F5344CB8AC3E}">
        <p14:creationId xmlns:p14="http://schemas.microsoft.com/office/powerpoint/2010/main" val="827737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DF4948-392E-81F2-A1C4-07A1F872D690}"/>
              </a:ext>
            </a:extLst>
          </p:cNvPr>
          <p:cNvSpPr>
            <a:spLocks noGrp="1"/>
          </p:cNvSpPr>
          <p:nvPr>
            <p:ph type="title"/>
          </p:nvPr>
        </p:nvSpPr>
        <p:spPr/>
        <p:txBody>
          <a:bodyPr/>
          <a:lstStyle/>
          <a:p>
            <a:r>
              <a:rPr lang="fr-FR" dirty="0"/>
              <a:t>      Les effets secondaires </a:t>
            </a:r>
          </a:p>
        </p:txBody>
      </p:sp>
      <p:sp>
        <p:nvSpPr>
          <p:cNvPr id="3" name="Espace réservé du contenu 2">
            <a:extLst>
              <a:ext uri="{FF2B5EF4-FFF2-40B4-BE49-F238E27FC236}">
                <a16:creationId xmlns:a16="http://schemas.microsoft.com/office/drawing/2014/main" id="{E4B8CB06-C56C-54C2-91A4-6B0E99FFDF36}"/>
              </a:ext>
            </a:extLst>
          </p:cNvPr>
          <p:cNvSpPr>
            <a:spLocks noGrp="1"/>
          </p:cNvSpPr>
          <p:nvPr>
            <p:ph sz="half" idx="1"/>
          </p:nvPr>
        </p:nvSpPr>
        <p:spPr/>
        <p:txBody>
          <a:bodyPr/>
          <a:lstStyle/>
          <a:p>
            <a:r>
              <a:rPr lang="fr-FR" dirty="0"/>
              <a:t>Les effets secondaires de la pénicilline peuvent inclure des réactions allergiques comme des éruptions cutanées, des démangeaisons, voire des réactions plus graves comme des difficultés respiratoires ou un gonflement du visage. Des effets secondaires moins courants peuvent également inclure des nausées, des vomissements ou des diarrhées. Il est important de signaler tout effet indésirable à votre médecin.</a:t>
            </a:r>
          </a:p>
        </p:txBody>
      </p:sp>
      <p:pic>
        <p:nvPicPr>
          <p:cNvPr id="5" name="Espace réservé du contenu 4">
            <a:extLst>
              <a:ext uri="{FF2B5EF4-FFF2-40B4-BE49-F238E27FC236}">
                <a16:creationId xmlns:a16="http://schemas.microsoft.com/office/drawing/2014/main" id="{6507321C-2AB4-2651-2E5E-49034142CCB5}"/>
              </a:ext>
            </a:extLst>
          </p:cNvPr>
          <p:cNvPicPr>
            <a:picLocks noGrp="1" noChangeAspect="1"/>
          </p:cNvPicPr>
          <p:nvPr>
            <p:ph sz="half" idx="2"/>
          </p:nvPr>
        </p:nvPicPr>
        <p:blipFill>
          <a:blip r:embed="rId2"/>
          <a:stretch>
            <a:fillRect/>
          </a:stretch>
        </p:blipFill>
        <p:spPr>
          <a:xfrm>
            <a:off x="5089525" y="2709106"/>
            <a:ext cx="4184650" cy="2784401"/>
          </a:xfrm>
        </p:spPr>
      </p:pic>
    </p:spTree>
    <p:extLst>
      <p:ext uri="{BB962C8B-B14F-4D97-AF65-F5344CB8AC3E}">
        <p14:creationId xmlns:p14="http://schemas.microsoft.com/office/powerpoint/2010/main" val="3731246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9AEF41-4A7A-84C1-7468-1E8193B8B673}"/>
              </a:ext>
            </a:extLst>
          </p:cNvPr>
          <p:cNvSpPr>
            <a:spLocks noGrp="1"/>
          </p:cNvSpPr>
          <p:nvPr>
            <p:ph type="title"/>
          </p:nvPr>
        </p:nvSpPr>
        <p:spPr/>
        <p:txBody>
          <a:bodyPr/>
          <a:lstStyle/>
          <a:p>
            <a:r>
              <a:rPr lang="fr-FR" dirty="0"/>
              <a:t>               Conclusion </a:t>
            </a:r>
          </a:p>
        </p:txBody>
      </p:sp>
      <p:sp>
        <p:nvSpPr>
          <p:cNvPr id="3" name="Espace réservé du contenu 2">
            <a:extLst>
              <a:ext uri="{FF2B5EF4-FFF2-40B4-BE49-F238E27FC236}">
                <a16:creationId xmlns:a16="http://schemas.microsoft.com/office/drawing/2014/main" id="{6F7BD0B5-9825-A00E-01A5-6735E3972305}"/>
              </a:ext>
            </a:extLst>
          </p:cNvPr>
          <p:cNvSpPr>
            <a:spLocks noGrp="1"/>
          </p:cNvSpPr>
          <p:nvPr>
            <p:ph idx="1"/>
          </p:nvPr>
        </p:nvSpPr>
        <p:spPr/>
        <p:txBody>
          <a:bodyPr/>
          <a:lstStyle/>
          <a:p>
            <a:pPr marL="0" indent="0">
              <a:buNone/>
            </a:pPr>
            <a:r>
              <a:rPr lang="fr-FR" dirty="0"/>
              <a:t>      La pénicilline, découverte par Alexander Fleming en 1928, a révolutionné la médecine en fournissant le premier traitement efficace contre les infections bactériennes. Son impact sur la santé publique ne peut être surestimé, car il a considérablement réduit les taux de mortalité dus à des maladies autrefois mortelles. La pénicilline a ouvert la voie au développement d’autres antibiotiques et continue de sauver des millions de vies dans le monde chaque année.</a:t>
            </a:r>
          </a:p>
        </p:txBody>
      </p:sp>
    </p:spTree>
    <p:extLst>
      <p:ext uri="{BB962C8B-B14F-4D97-AF65-F5344CB8AC3E}">
        <p14:creationId xmlns:p14="http://schemas.microsoft.com/office/powerpoint/2010/main" val="271020900"/>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Grand écran</PresentationFormat>
  <Slides>7</Slides>
  <Notes>0</Notes>
  <HiddenSlides>0</HiddenSlide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Facette</vt:lpstr>
      <vt:lpstr>UNIVERSITE MOHAMED KHIDHER BISKRA DEPARTEMENT DES SCIENCE DE LA MATIERE  L3 CHIMIE PHARMACEUTIQUE  </vt:lpstr>
      <vt:lpstr>              Introduction </vt:lpstr>
      <vt:lpstr>  Modes d’action de la pénicilline</vt:lpstr>
      <vt:lpstr>        Types de pénicilline</vt:lpstr>
      <vt:lpstr>L utilisation de pinicillin </vt:lpstr>
      <vt:lpstr>      Les effets secondaires </vt:lpstr>
      <vt:lpstr>               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soufikenza303@gmail.com</dc:creator>
  <cp:lastModifiedBy>soufikenza303@gmail.com</cp:lastModifiedBy>
  <cp:revision>11</cp:revision>
  <dcterms:created xsi:type="dcterms:W3CDTF">2024-04-19T09:06:43Z</dcterms:created>
  <dcterms:modified xsi:type="dcterms:W3CDTF">2024-04-22T07:36:30Z</dcterms:modified>
</cp:coreProperties>
</file>