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9" r:id="rId1"/>
    <p:sldMasterId id="2147483785" r:id="rId2"/>
  </p:sldMasterIdLst>
  <p:notesMasterIdLst>
    <p:notesMasterId r:id="rId48"/>
  </p:notesMasterIdLst>
  <p:sldIdLst>
    <p:sldId id="291" r:id="rId3"/>
    <p:sldId id="292" r:id="rId4"/>
    <p:sldId id="293" r:id="rId5"/>
    <p:sldId id="299" r:id="rId6"/>
    <p:sldId id="300" r:id="rId7"/>
    <p:sldId id="301" r:id="rId8"/>
    <p:sldId id="294" r:id="rId9"/>
    <p:sldId id="295" r:id="rId10"/>
    <p:sldId id="296" r:id="rId11"/>
    <p:sldId id="297" r:id="rId12"/>
    <p:sldId id="309" r:id="rId13"/>
    <p:sldId id="298" r:id="rId14"/>
    <p:sldId id="310" r:id="rId15"/>
    <p:sldId id="302" r:id="rId16"/>
    <p:sldId id="303" r:id="rId17"/>
    <p:sldId id="304" r:id="rId18"/>
    <p:sldId id="305" r:id="rId19"/>
    <p:sldId id="306" r:id="rId20"/>
    <p:sldId id="316" r:id="rId21"/>
    <p:sldId id="317" r:id="rId22"/>
    <p:sldId id="307" r:id="rId23"/>
    <p:sldId id="323" r:id="rId24"/>
    <p:sldId id="324" r:id="rId25"/>
    <p:sldId id="325" r:id="rId26"/>
    <p:sldId id="326" r:id="rId27"/>
    <p:sldId id="327" r:id="rId28"/>
    <p:sldId id="328" r:id="rId29"/>
    <p:sldId id="329" r:id="rId30"/>
    <p:sldId id="330" r:id="rId31"/>
    <p:sldId id="331" r:id="rId32"/>
    <p:sldId id="339" r:id="rId33"/>
    <p:sldId id="334" r:id="rId34"/>
    <p:sldId id="335" r:id="rId35"/>
    <p:sldId id="333" r:id="rId36"/>
    <p:sldId id="336" r:id="rId37"/>
    <p:sldId id="338" r:id="rId38"/>
    <p:sldId id="341" r:id="rId39"/>
    <p:sldId id="308" r:id="rId40"/>
    <p:sldId id="311" r:id="rId41"/>
    <p:sldId id="312" r:id="rId42"/>
    <p:sldId id="313" r:id="rId43"/>
    <p:sldId id="314" r:id="rId44"/>
    <p:sldId id="315" r:id="rId45"/>
    <p:sldId id="318" r:id="rId46"/>
    <p:sldId id="319"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249" autoAdjust="0"/>
  </p:normalViewPr>
  <p:slideViewPr>
    <p:cSldViewPr snapToGrid="0">
      <p:cViewPr varScale="1">
        <p:scale>
          <a:sx n="64" d="100"/>
          <a:sy n="64" d="100"/>
        </p:scale>
        <p:origin x="900" y="72"/>
      </p:cViewPr>
      <p:guideLst/>
    </p:cSldViewPr>
  </p:slideViewPr>
  <p:notesTextViewPr>
    <p:cViewPr>
      <p:scale>
        <a:sx n="1" d="1"/>
        <a:sy n="1" d="1"/>
      </p:scale>
      <p:origin x="0" y="0"/>
    </p:cViewPr>
  </p:notesTextViewPr>
  <p:notesViewPr>
    <p:cSldViewPr snapToGrid="0">
      <p:cViewPr varScale="1">
        <p:scale>
          <a:sx n="55" d="100"/>
          <a:sy n="55" d="100"/>
        </p:scale>
        <p:origin x="2880"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1DFF06-FF30-4FD6-8583-8A76508CBAFD}" type="datetimeFigureOut">
              <a:rPr lang="fr-FR" smtClean="0"/>
              <a:t>21/11/2023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A36DC2-C8F2-411F-B92E-4262596CFE09}" type="slidenum">
              <a:rPr lang="fr-FR" smtClean="0"/>
              <a:t>‹N°›</a:t>
            </a:fld>
            <a:endParaRPr lang="fr-FR"/>
          </a:p>
        </p:txBody>
      </p:sp>
    </p:spTree>
    <p:extLst>
      <p:ext uri="{BB962C8B-B14F-4D97-AF65-F5344CB8AC3E}">
        <p14:creationId xmlns:p14="http://schemas.microsoft.com/office/powerpoint/2010/main" val="3658906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0EA5AD7F-851F-4A2B-A3D3-A0EA5E67D0C2}" type="datetime1">
              <a:rPr lang="fr-FR" smtClean="0"/>
              <a:t>21/11/2023</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95684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A8014FD-7EF4-41CE-9157-EFDCA2F1BCE9}" type="datetime1">
              <a:rPr lang="fr-FR" smtClean="0"/>
              <a:t>21/11/2023</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415838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91702C3C-A9DA-41ED-BD00-56B905761262}" type="datetime1">
              <a:rPr lang="fr-FR" smtClean="0"/>
              <a:t>21/11/2023</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423256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8B1A3F15-617A-4E0C-8E23-2AE79610A583}" type="datetime1">
              <a:rPr lang="fr-FR" smtClean="0"/>
              <a:t>21/11/2023</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459840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A000DCE-D795-4BB8-96A4-3D9341E0AC88}" type="datetime1">
              <a:rPr lang="fr-FR" smtClean="0"/>
              <a:t>21/11/2023</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2220793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A081236D-FE18-4E98-A27C-64193371C076}" type="datetime1">
              <a:rPr lang="fr-FR" smtClean="0"/>
              <a:t>21/11/2023</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6469204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36D924B-B08C-4C9F-B003-771FCBB9679A}" type="datetime1">
              <a:rPr lang="fr-FR" smtClean="0"/>
              <a:t>21/11/2023</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947449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50B1846-CB8A-4060-A196-826908762399}" type="datetime1">
              <a:rPr lang="fr-FR" smtClean="0"/>
              <a:t>21/11/2023</a:t>
            </a:fld>
            <a:endParaRPr lang="fr-FR"/>
          </a:p>
        </p:txBody>
      </p:sp>
      <p:sp>
        <p:nvSpPr>
          <p:cNvPr id="8" name="Footer Placeholder 7"/>
          <p:cNvSpPr>
            <a:spLocks noGrp="1"/>
          </p:cNvSpPr>
          <p:nvPr>
            <p:ph type="ftr" sz="quarter" idx="11"/>
          </p:nvPr>
        </p:nvSpPr>
        <p:spPr/>
        <p:txBody>
          <a:bodyPr/>
          <a:lstStyle/>
          <a:p>
            <a:r>
              <a:rPr lang="fr-FR"/>
              <a:t>Recherche d’information: Introduction       2017-2018                  2ème Master SIOD</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0757267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2CABBB0-E892-41CB-9978-66310D5B2785}" type="datetime1">
              <a:rPr lang="fr-FR" smtClean="0"/>
              <a:t>21/11/2023</a:t>
            </a:fld>
            <a:endParaRPr lang="fr-FR"/>
          </a:p>
        </p:txBody>
      </p:sp>
      <p:sp>
        <p:nvSpPr>
          <p:cNvPr id="4" name="Footer Placeholder 3"/>
          <p:cNvSpPr>
            <a:spLocks noGrp="1"/>
          </p:cNvSpPr>
          <p:nvPr>
            <p:ph type="ftr" sz="quarter" idx="11"/>
          </p:nvPr>
        </p:nvSpPr>
        <p:spPr/>
        <p:txBody>
          <a:bodyPr/>
          <a:lstStyle/>
          <a:p>
            <a:r>
              <a:rPr lang="fr-FR"/>
              <a:t>Recherche d’information: Introduction       2017-2018                  2ème Master SIOD</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7408497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3383D8-A294-4DE8-9A93-EC97898CE9C6}" type="datetime1">
              <a:rPr lang="fr-FR" smtClean="0"/>
              <a:t>21/11/2023</a:t>
            </a:fld>
            <a:endParaRPr lang="fr-FR"/>
          </a:p>
        </p:txBody>
      </p:sp>
      <p:sp>
        <p:nvSpPr>
          <p:cNvPr id="3" name="Footer Placeholder 2"/>
          <p:cNvSpPr>
            <a:spLocks noGrp="1"/>
          </p:cNvSpPr>
          <p:nvPr>
            <p:ph type="ftr" sz="quarter" idx="11"/>
          </p:nvPr>
        </p:nvSpPr>
        <p:spPr/>
        <p:txBody>
          <a:bodyPr/>
          <a:lstStyle/>
          <a:p>
            <a:r>
              <a:rPr lang="fr-FR"/>
              <a:t>Recherche d’information: Introduction       2017-2018                  2ème Master SIOD</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2795614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580121F4-29AF-4F0D-9799-0153DFEE4403}" type="datetime1">
              <a:rPr lang="fr-FR" smtClean="0"/>
              <a:t>21/11/2023</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491374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856ED76-DE8E-41C9-849C-6A4EF17A1076}" type="datetime1">
              <a:rPr lang="fr-FR" smtClean="0"/>
              <a:t>21/11/2023</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8229956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86A5BFB7-91EE-4A6F-AAEA-B9C0A0DFCC30}" type="datetime1">
              <a:rPr lang="fr-FR" smtClean="0"/>
              <a:t>21/11/2023</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4595029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56F1A2FE-DE01-48BA-958F-ADA752F2E5BA}" type="datetime1">
              <a:rPr lang="fr-FR" smtClean="0"/>
              <a:t>21/11/2023</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8006969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7E84F5B2-9FF8-486D-91CE-8F8AEC6201DA}" type="datetime1">
              <a:rPr lang="fr-FR" smtClean="0"/>
              <a:t>21/11/2023</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BFE7BF-BE13-481A-9484-8F364B72A28E}"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799767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5CC38FF2-052A-4179-8761-EF2B484DD98C}" type="datetime1">
              <a:rPr lang="fr-FR" smtClean="0"/>
              <a:t>21/11/2023</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906558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674DE243-8A7D-4D4C-9706-312C34069F72}" type="datetime1">
              <a:rPr lang="fr-FR" smtClean="0"/>
              <a:t>21/11/2023</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303977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AF5076B-60B7-4F37-86E1-BF152961BC2A}" type="datetime1">
              <a:rPr lang="fr-FR" smtClean="0"/>
              <a:t>21/11/2023</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3396091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3E10228-AFC6-46E5-A218-7FE6C68636B3}" type="datetime1">
              <a:rPr lang="fr-FR" smtClean="0"/>
              <a:t>21/11/2023</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0311146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F089BB7-A248-48BD-A8E4-AD16AB6C6E1E}" type="datetime1">
              <a:rPr lang="fr-FR" smtClean="0"/>
              <a:t>21/11/2023</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66724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fr-FR"/>
              <a:t>Modifiez le style du titre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14D6E49-333C-40FC-BCEF-663FEF62AEA4}" type="datetime1">
              <a:rPr lang="fr-FR" smtClean="0"/>
              <a:t>21/11/2023</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408024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68F2130-C6D6-4E1C-AB1E-95BC5460EE2C}" type="datetime1">
              <a:rPr lang="fr-FR" smtClean="0"/>
              <a:t>21/11/2023</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758108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45127" y="2507550"/>
            <a:ext cx="5156200" cy="368052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0" y="2507550"/>
            <a:ext cx="5181601" cy="368052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8AF15896-B64D-46F8-90F5-FF3F4993AB61}" type="datetime1">
              <a:rPr lang="fr-FR" smtClean="0"/>
              <a:t>21/11/2023</a:t>
            </a:fld>
            <a:endParaRPr lang="fr-FR"/>
          </a:p>
        </p:txBody>
      </p:sp>
      <p:sp>
        <p:nvSpPr>
          <p:cNvPr id="8" name="Footer Placeholder 7"/>
          <p:cNvSpPr>
            <a:spLocks noGrp="1"/>
          </p:cNvSpPr>
          <p:nvPr>
            <p:ph type="ftr" sz="quarter" idx="11"/>
          </p:nvPr>
        </p:nvSpPr>
        <p:spPr/>
        <p:txBody>
          <a:bodyPr/>
          <a:lstStyle/>
          <a:p>
            <a:r>
              <a:rPr lang="fr-FR"/>
              <a:t>Recherche d’information: Introduction       2017-2018                  2ème Master SIOD</a:t>
            </a:r>
          </a:p>
        </p:txBody>
      </p:sp>
      <p:sp>
        <p:nvSpPr>
          <p:cNvPr id="9" name="Slide Number Placeholder 8"/>
          <p:cNvSpPr>
            <a:spLocks noGrp="1"/>
          </p:cNvSpPr>
          <p:nvPr>
            <p:ph type="sldNum" sz="quarter" idx="12"/>
          </p:nvPr>
        </p:nvSpPr>
        <p:spPr/>
        <p:txBody>
          <a:bodyPr/>
          <a:lstStyle/>
          <a:p>
            <a:fld id="{1CBFE7BF-BE13-481A-9484-8F364B72A28E}" type="slidenum">
              <a:rPr lang="fr-FR" smtClean="0"/>
              <a:t>‹N°›</a:t>
            </a:fld>
            <a:endParaRPr lang="fr-FR"/>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251705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914D39D-0DB5-4A1B-BAB3-6863AFF12366}" type="datetime1">
              <a:rPr lang="fr-FR" smtClean="0"/>
              <a:t>21/11/2023</a:t>
            </a:fld>
            <a:endParaRPr lang="fr-FR"/>
          </a:p>
        </p:txBody>
      </p:sp>
      <p:sp>
        <p:nvSpPr>
          <p:cNvPr id="4" name="Footer Placeholder 3"/>
          <p:cNvSpPr>
            <a:spLocks noGrp="1"/>
          </p:cNvSpPr>
          <p:nvPr>
            <p:ph type="ftr" sz="quarter" idx="11"/>
          </p:nvPr>
        </p:nvSpPr>
        <p:spPr/>
        <p:txBody>
          <a:bodyPr/>
          <a:lstStyle/>
          <a:p>
            <a:r>
              <a:rPr lang="fr-FR"/>
              <a:t>Recherche d’information: Introduction       2017-2018                  2ème Master SIOD</a:t>
            </a:r>
          </a:p>
        </p:txBody>
      </p:sp>
      <p:sp>
        <p:nvSpPr>
          <p:cNvPr id="5" name="Slide Number Placeholder 4"/>
          <p:cNvSpPr>
            <a:spLocks noGrp="1"/>
          </p:cNvSpPr>
          <p:nvPr>
            <p:ph type="sldNum" sz="quarter" idx="12"/>
          </p:nvPr>
        </p:nvSpPr>
        <p:spPr/>
        <p:txBody>
          <a:bodyPr/>
          <a:lstStyle/>
          <a:p>
            <a:fld id="{1CBFE7BF-BE13-481A-9484-8F364B72A28E}" type="slidenum">
              <a:rPr lang="fr-FR" smtClean="0"/>
              <a:t>‹N°›</a:t>
            </a:fld>
            <a:endParaRPr lang="fr-FR"/>
          </a:p>
        </p:txBody>
      </p:sp>
      <p:sp>
        <p:nvSpPr>
          <p:cNvPr id="6" name="Title 5"/>
          <p:cNvSpPr>
            <a:spLocks noGrp="1"/>
          </p:cNvSpPr>
          <p:nvPr>
            <p:ph type="title"/>
          </p:nvPr>
        </p:nvSpPr>
        <p:spPr/>
        <p:txBody>
          <a:bodyPr/>
          <a:lstStyle/>
          <a:p>
            <a:r>
              <a:rPr lang="fr-FR"/>
              <a:t>Modifiez le style du titre</a:t>
            </a:r>
            <a:endParaRPr lang="en-US"/>
          </a:p>
        </p:txBody>
      </p:sp>
    </p:spTree>
    <p:extLst>
      <p:ext uri="{BB962C8B-B14F-4D97-AF65-F5344CB8AC3E}">
        <p14:creationId xmlns:p14="http://schemas.microsoft.com/office/powerpoint/2010/main" val="1313509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747662-E01C-4820-B5B9-7AA555DAD673}" type="datetime1">
              <a:rPr lang="fr-FR" smtClean="0"/>
              <a:t>21/11/2023</a:t>
            </a:fld>
            <a:endParaRPr lang="fr-FR"/>
          </a:p>
        </p:txBody>
      </p:sp>
      <p:sp>
        <p:nvSpPr>
          <p:cNvPr id="3" name="Footer Placeholder 2"/>
          <p:cNvSpPr>
            <a:spLocks noGrp="1"/>
          </p:cNvSpPr>
          <p:nvPr>
            <p:ph type="ftr" sz="quarter" idx="11"/>
          </p:nvPr>
        </p:nvSpPr>
        <p:spPr/>
        <p:txBody>
          <a:bodyPr/>
          <a:lstStyle/>
          <a:p>
            <a:r>
              <a:rPr lang="fr-FR"/>
              <a:t>Recherche d’information: Introduction       2017-2018                  2ème Master SIOD</a:t>
            </a:r>
          </a:p>
        </p:txBody>
      </p:sp>
      <p:sp>
        <p:nvSpPr>
          <p:cNvPr id="4" name="Slide Number Placeholder 3"/>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547349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fr-FR"/>
              <a:t>Modifiez le style du titre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F22F8237-CFB8-456A-83FC-9A33FC62BEEE}" type="datetime1">
              <a:rPr lang="fr-FR" smtClean="0"/>
              <a:t>21/11/2023</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147699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703B60D8-E6CB-4F59-A4C3-C93049C670FD}" type="datetime1">
              <a:rPr lang="fr-FR" smtClean="0"/>
              <a:t>21/11/2023</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04197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05308555-05B6-438B-A798-2BE686913D84}" type="datetime1">
              <a:rPr lang="fr-FR" smtClean="0"/>
              <a:t>21/11/2023</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r>
              <a:rPr lang="fr-FR"/>
              <a:t>Recherche d’information: Introduction       2017-2018                  2ème Master SIOD</a:t>
            </a:r>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CBFE7BF-BE13-481A-9484-8F364B72A28E}" type="slidenum">
              <a:rPr lang="fr-FR" smtClean="0"/>
              <a:t>‹N°›</a:t>
            </a:fld>
            <a:endParaRPr lang="fr-FR"/>
          </a:p>
        </p:txBody>
      </p:sp>
    </p:spTree>
    <p:extLst>
      <p:ext uri="{BB962C8B-B14F-4D97-AF65-F5344CB8AC3E}">
        <p14:creationId xmlns:p14="http://schemas.microsoft.com/office/powerpoint/2010/main" val="775816257"/>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C4DEFAD-47E4-45D0-BF90-8F6E46EAC347}" type="datetime1">
              <a:rPr lang="fr-FR" smtClean="0"/>
              <a:t>21/11/2023</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fr-FR"/>
              <a:t>Recherche d’information: Introduction       2017-2018                  2ème Master SIOD</a:t>
            </a: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CBFE7BF-BE13-481A-9484-8F364B72A28E}" type="slidenum">
              <a:rPr lang="fr-FR" smtClean="0"/>
              <a:t>‹N°›</a:t>
            </a:fld>
            <a:endParaRPr lang="fr-FR"/>
          </a:p>
        </p:txBody>
      </p:sp>
    </p:spTree>
    <p:extLst>
      <p:ext uri="{BB962C8B-B14F-4D97-AF65-F5344CB8AC3E}">
        <p14:creationId xmlns:p14="http://schemas.microsoft.com/office/powerpoint/2010/main" val="1712006141"/>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Lst>
  <p:hf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3.xml"/><Relationship Id="rId4" Type="http://schemas.openxmlformats.org/officeDocument/2006/relationships/image" Target="../media/image23.png"/></Relationships>
</file>

<file path=ppt/slides/_rels/slide4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43DE11A7-9411-45A5-9306-DF6C37113C81}"/>
              </a:ext>
            </a:extLst>
          </p:cNvPr>
          <p:cNvSpPr>
            <a:spLocks noGrp="1"/>
          </p:cNvSpPr>
          <p:nvPr>
            <p:ph type="title"/>
          </p:nvPr>
        </p:nvSpPr>
        <p:spPr/>
        <p:txBody>
          <a:bodyPr>
            <a:normAutofit/>
          </a:bodyPr>
          <a:lstStyle/>
          <a:p>
            <a:r>
              <a:rPr lang="fr-FR" dirty="0"/>
              <a:t>Modèles de RI</a:t>
            </a:r>
          </a:p>
        </p:txBody>
      </p:sp>
      <p:sp>
        <p:nvSpPr>
          <p:cNvPr id="7" name="Espace réservé du texte 6">
            <a:extLst>
              <a:ext uri="{FF2B5EF4-FFF2-40B4-BE49-F238E27FC236}">
                <a16:creationId xmlns:a16="http://schemas.microsoft.com/office/drawing/2014/main" id="{CBB3816A-B9E9-45E1-936F-77205790979E}"/>
              </a:ext>
            </a:extLst>
          </p:cNvPr>
          <p:cNvSpPr>
            <a:spLocks noGrp="1"/>
          </p:cNvSpPr>
          <p:nvPr>
            <p:ph type="body" idx="1"/>
          </p:nvPr>
        </p:nvSpPr>
        <p:spPr/>
        <p:txBody>
          <a:bodyPr/>
          <a:lstStyle/>
          <a:p>
            <a:endParaRPr lang="fr-FR"/>
          </a:p>
        </p:txBody>
      </p:sp>
      <p:sp>
        <p:nvSpPr>
          <p:cNvPr id="5" name="Espace réservé du numéro de diapositive 4">
            <a:extLst>
              <a:ext uri="{FF2B5EF4-FFF2-40B4-BE49-F238E27FC236}">
                <a16:creationId xmlns:a16="http://schemas.microsoft.com/office/drawing/2014/main" id="{EEF70C13-8167-471B-BD65-CADADD95DCD2}"/>
              </a:ext>
            </a:extLst>
          </p:cNvPr>
          <p:cNvSpPr>
            <a:spLocks noGrp="1"/>
          </p:cNvSpPr>
          <p:nvPr>
            <p:ph type="sldNum" sz="quarter" idx="12"/>
          </p:nvPr>
        </p:nvSpPr>
        <p:spPr/>
        <p:txBody>
          <a:bodyPr/>
          <a:lstStyle/>
          <a:p>
            <a:fld id="{1CBFE7BF-BE13-481A-9484-8F364B72A28E}" type="slidenum">
              <a:rPr lang="fr-FR" smtClean="0"/>
              <a:t>1</a:t>
            </a:fld>
            <a:endParaRPr lang="fr-FR"/>
          </a:p>
        </p:txBody>
      </p:sp>
      <p:sp>
        <p:nvSpPr>
          <p:cNvPr id="2" name="Espace réservé du pied de page 1">
            <a:extLst>
              <a:ext uri="{FF2B5EF4-FFF2-40B4-BE49-F238E27FC236}">
                <a16:creationId xmlns:a16="http://schemas.microsoft.com/office/drawing/2014/main" id="{B1FEDD56-516A-4792-84B3-0EA40FDA4D89}"/>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4227588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51ACDC-1533-4D88-A99A-4B9ECE34B4AE}"/>
              </a:ext>
            </a:extLst>
          </p:cNvPr>
          <p:cNvSpPr>
            <a:spLocks noGrp="1"/>
          </p:cNvSpPr>
          <p:nvPr>
            <p:ph type="title"/>
          </p:nvPr>
        </p:nvSpPr>
        <p:spPr/>
        <p:txBody>
          <a:bodyPr/>
          <a:lstStyle/>
          <a:p>
            <a:r>
              <a:rPr lang="fr-FR" dirty="0"/>
              <a:t>Schéma de pondération: TF</a:t>
            </a:r>
          </a:p>
        </p:txBody>
      </p:sp>
      <p:sp>
        <p:nvSpPr>
          <p:cNvPr id="3" name="Espace réservé du contenu 2">
            <a:extLst>
              <a:ext uri="{FF2B5EF4-FFF2-40B4-BE49-F238E27FC236}">
                <a16:creationId xmlns:a16="http://schemas.microsoft.com/office/drawing/2014/main" id="{59E0CE4D-625F-40B0-B369-D5395BF7B3E8}"/>
              </a:ext>
            </a:extLst>
          </p:cNvPr>
          <p:cNvSpPr>
            <a:spLocks noGrp="1"/>
          </p:cNvSpPr>
          <p:nvPr>
            <p:ph idx="1"/>
          </p:nvPr>
        </p:nvSpPr>
        <p:spPr/>
        <p:txBody>
          <a:bodyPr>
            <a:normAutofit lnSpcReduction="10000"/>
          </a:bodyPr>
          <a:lstStyle/>
          <a:p>
            <a:r>
              <a:rPr lang="fr-FR" dirty="0"/>
              <a:t>Dans le modèle TF, les coordonnées de vecteur du document </a:t>
            </a:r>
            <a:r>
              <a:rPr lang="fr-FR" i="1" dirty="0"/>
              <a:t>d</a:t>
            </a:r>
            <a:r>
              <a:rPr lang="fr-FR" i="1" baseline="-25000" dirty="0"/>
              <a:t>j</a:t>
            </a:r>
            <a:r>
              <a:rPr lang="fr-FR" i="1" dirty="0"/>
              <a:t> </a:t>
            </a:r>
            <a:r>
              <a:rPr lang="fr-FR" dirty="0"/>
              <a:t>sont représentés par le nombre des occurrences d’un terme </a:t>
            </a:r>
            <a:r>
              <a:rPr lang="fr-FR" i="1" dirty="0"/>
              <a:t>t</a:t>
            </a:r>
            <a:r>
              <a:rPr lang="fr-FR" i="1" baseline="30000" dirty="0"/>
              <a:t>i</a:t>
            </a:r>
            <a:r>
              <a:rPr lang="fr-FR" dirty="0"/>
              <a:t>, généralement normalisé avec le nombre des termes contenus dans ce document. </a:t>
            </a:r>
          </a:p>
          <a:p>
            <a:r>
              <a:rPr lang="fr-FR" dirty="0"/>
              <a:t>Pour chaque terme </a:t>
            </a:r>
            <a:r>
              <a:rPr lang="fr-FR" i="1" dirty="0"/>
              <a:t>t</a:t>
            </a:r>
            <a:r>
              <a:rPr lang="fr-FR" i="1" baseline="-25000" dirty="0"/>
              <a:t>i</a:t>
            </a:r>
            <a:r>
              <a:rPr lang="fr-FR" i="1" dirty="0"/>
              <a:t> </a:t>
            </a:r>
            <a:r>
              <a:rPr lang="fr-FR" dirty="0"/>
              <a:t>et chaque document </a:t>
            </a:r>
            <a:r>
              <a:rPr lang="fr-FR" i="1" dirty="0"/>
              <a:t>d</a:t>
            </a:r>
            <a:r>
              <a:rPr lang="fr-FR" i="1" baseline="-25000" dirty="0"/>
              <a:t>j</a:t>
            </a:r>
            <a:r>
              <a:rPr lang="fr-FR" dirty="0"/>
              <a:t>, la </a:t>
            </a:r>
            <a:r>
              <a:rPr lang="fr-FR" i="1" dirty="0"/>
              <a:t>TF</a:t>
            </a:r>
            <a:r>
              <a:rPr lang="fr-FR" dirty="0"/>
              <a:t>(</a:t>
            </a:r>
            <a:r>
              <a:rPr lang="fr-FR" i="1" dirty="0"/>
              <a:t>t</a:t>
            </a:r>
            <a:r>
              <a:rPr lang="fr-FR" i="1" baseline="-25000" dirty="0"/>
              <a:t>i</a:t>
            </a:r>
            <a:r>
              <a:rPr lang="fr-FR" i="1" dirty="0"/>
              <a:t> , dj</a:t>
            </a:r>
            <a:r>
              <a:rPr lang="fr-FR" dirty="0"/>
              <a:t>) est calculée de différentes manières, par exemple :</a:t>
            </a:r>
          </a:p>
          <a:p>
            <a:pPr marL="685800" lvl="1">
              <a:buFont typeface="Arial" panose="020B0604020202020204" pitchFamily="34" charset="0"/>
              <a:buChar char="•"/>
            </a:pPr>
            <a:r>
              <a:rPr lang="fr-FR" dirty="0"/>
              <a:t>En utilisant le nombre total de termes dans le document:</a:t>
            </a:r>
          </a:p>
          <a:p>
            <a:pPr marL="685800" lvl="1">
              <a:buFont typeface="Arial" panose="020B0604020202020204" pitchFamily="34" charset="0"/>
              <a:buChar char="•"/>
            </a:pPr>
            <a:endParaRPr lang="fr-FR" dirty="0"/>
          </a:p>
          <a:p>
            <a:pPr marL="685800" lvl="1">
              <a:buFont typeface="Arial" panose="020B0604020202020204" pitchFamily="34" charset="0"/>
              <a:buChar char="•"/>
            </a:pPr>
            <a:endParaRPr lang="fr-FR" dirty="0"/>
          </a:p>
          <a:p>
            <a:pPr marL="685800" lvl="1">
              <a:buFont typeface="Arial" panose="020B0604020202020204" pitchFamily="34" charset="0"/>
              <a:buChar char="•"/>
            </a:pPr>
            <a:r>
              <a:rPr lang="fr-FR" dirty="0"/>
              <a:t>En utilisant le maximum des nombres d’occurrences des termes dans le document : </a:t>
            </a:r>
            <a:br>
              <a:rPr lang="fr-FR" dirty="0"/>
            </a:br>
            <a:br>
              <a:rPr lang="fr-FR" dirty="0"/>
            </a:br>
            <a:r>
              <a:rPr lang="fr-FR" dirty="0"/>
              <a:t> </a:t>
            </a:r>
            <a:br>
              <a:rPr lang="fr-FR" dirty="0"/>
            </a:br>
            <a:endParaRPr lang="fr-FR" dirty="0"/>
          </a:p>
        </p:txBody>
      </p:sp>
      <p:sp>
        <p:nvSpPr>
          <p:cNvPr id="5" name="Espace réservé du numéro de diapositive 4">
            <a:extLst>
              <a:ext uri="{FF2B5EF4-FFF2-40B4-BE49-F238E27FC236}">
                <a16:creationId xmlns:a16="http://schemas.microsoft.com/office/drawing/2014/main" id="{6DB917A8-F312-4FBA-B10C-A30C63909F70}"/>
              </a:ext>
            </a:extLst>
          </p:cNvPr>
          <p:cNvSpPr>
            <a:spLocks noGrp="1"/>
          </p:cNvSpPr>
          <p:nvPr>
            <p:ph type="sldNum" sz="quarter" idx="12"/>
          </p:nvPr>
        </p:nvSpPr>
        <p:spPr/>
        <p:txBody>
          <a:bodyPr/>
          <a:lstStyle/>
          <a:p>
            <a:fld id="{1CBFE7BF-BE13-481A-9484-8F364B72A28E}" type="slidenum">
              <a:rPr lang="fr-FR" smtClean="0"/>
              <a:t>10</a:t>
            </a:fld>
            <a:endParaRPr lang="fr-FR"/>
          </a:p>
        </p:txBody>
      </p:sp>
      <p:pic>
        <p:nvPicPr>
          <p:cNvPr id="6" name="Image 5">
            <a:extLst>
              <a:ext uri="{FF2B5EF4-FFF2-40B4-BE49-F238E27FC236}">
                <a16:creationId xmlns:a16="http://schemas.microsoft.com/office/drawing/2014/main" id="{F3293A87-AB82-42C9-A2C1-36D59CBF08EA}"/>
              </a:ext>
            </a:extLst>
          </p:cNvPr>
          <p:cNvPicPr>
            <a:picLocks noChangeAspect="1"/>
          </p:cNvPicPr>
          <p:nvPr/>
        </p:nvPicPr>
        <p:blipFill>
          <a:blip r:embed="rId2"/>
          <a:stretch>
            <a:fillRect/>
          </a:stretch>
        </p:blipFill>
        <p:spPr>
          <a:xfrm>
            <a:off x="4857750" y="4065587"/>
            <a:ext cx="2476500" cy="657225"/>
          </a:xfrm>
          <a:prstGeom prst="rect">
            <a:avLst/>
          </a:prstGeom>
        </p:spPr>
      </p:pic>
      <p:pic>
        <p:nvPicPr>
          <p:cNvPr id="7" name="Image 6">
            <a:extLst>
              <a:ext uri="{FF2B5EF4-FFF2-40B4-BE49-F238E27FC236}">
                <a16:creationId xmlns:a16="http://schemas.microsoft.com/office/drawing/2014/main" id="{B4047BB6-940D-46FF-A499-F9AB1D90E0E4}"/>
              </a:ext>
            </a:extLst>
          </p:cNvPr>
          <p:cNvPicPr>
            <a:picLocks noChangeAspect="1"/>
          </p:cNvPicPr>
          <p:nvPr/>
        </p:nvPicPr>
        <p:blipFill>
          <a:blip r:embed="rId3"/>
          <a:stretch>
            <a:fillRect/>
          </a:stretch>
        </p:blipFill>
        <p:spPr>
          <a:xfrm>
            <a:off x="4794250" y="5119687"/>
            <a:ext cx="2552700" cy="581025"/>
          </a:xfrm>
          <a:prstGeom prst="rect">
            <a:avLst/>
          </a:prstGeom>
        </p:spPr>
      </p:pic>
      <p:sp>
        <p:nvSpPr>
          <p:cNvPr id="8" name="Espace réservé du pied de page 7">
            <a:extLst>
              <a:ext uri="{FF2B5EF4-FFF2-40B4-BE49-F238E27FC236}">
                <a16:creationId xmlns:a16="http://schemas.microsoft.com/office/drawing/2014/main" id="{2416ACC5-D94F-45BB-A473-666B902D0712}"/>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119502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51ACDC-1533-4D88-A99A-4B9ECE34B4AE}"/>
              </a:ext>
            </a:extLst>
          </p:cNvPr>
          <p:cNvSpPr>
            <a:spLocks noGrp="1"/>
          </p:cNvSpPr>
          <p:nvPr>
            <p:ph type="title"/>
          </p:nvPr>
        </p:nvSpPr>
        <p:spPr/>
        <p:txBody>
          <a:bodyPr/>
          <a:lstStyle/>
          <a:p>
            <a:r>
              <a:rPr lang="fr-FR" dirty="0"/>
              <a:t>Schéma de pondération: TF</a:t>
            </a:r>
          </a:p>
        </p:txBody>
      </p:sp>
      <p:sp>
        <p:nvSpPr>
          <p:cNvPr id="3" name="Espace réservé du contenu 2">
            <a:extLst>
              <a:ext uri="{FF2B5EF4-FFF2-40B4-BE49-F238E27FC236}">
                <a16:creationId xmlns:a16="http://schemas.microsoft.com/office/drawing/2014/main" id="{59E0CE4D-625F-40B0-B369-D5395BF7B3E8}"/>
              </a:ext>
            </a:extLst>
          </p:cNvPr>
          <p:cNvSpPr>
            <a:spLocks noGrp="1"/>
          </p:cNvSpPr>
          <p:nvPr>
            <p:ph idx="1"/>
          </p:nvPr>
        </p:nvSpPr>
        <p:spPr/>
        <p:txBody>
          <a:bodyPr>
            <a:normAutofit/>
          </a:bodyPr>
          <a:lstStyle/>
          <a:p>
            <a:r>
              <a:rPr lang="fr-FR" dirty="0"/>
              <a:t>En utilisant l’échelle logarithmique pour conditionner le nombre des termes</a:t>
            </a:r>
            <a:br>
              <a:rPr lang="fr-FR" dirty="0"/>
            </a:br>
            <a:r>
              <a:rPr lang="fr-FR" dirty="0"/>
              <a:t>(cette approche est utilisée dans le système Cornell SMART) : </a:t>
            </a:r>
            <a:br>
              <a:rPr lang="fr-FR" dirty="0"/>
            </a:br>
            <a:endParaRPr lang="fr-FR" dirty="0"/>
          </a:p>
          <a:p>
            <a:endParaRPr lang="fr-FR" dirty="0"/>
          </a:p>
          <a:p>
            <a:r>
              <a:rPr lang="fr-FR" dirty="0"/>
              <a:t>L’inconvénient du système TF est que tous les termes sont considérés comme tout aussi important dans l’évaluation de la pertinence d’une requête. En fait, certains termes ont peu(ou pas) de pouvoir de discrimination dans la détermination de la pertinence. </a:t>
            </a:r>
          </a:p>
          <a:p>
            <a:r>
              <a:rPr lang="fr-FR" dirty="0"/>
              <a:t>Par exemple, une collection de documents sur l’industrie automobile est susceptible d’avoir le terme auto dans presque tous les documents </a:t>
            </a:r>
            <a:br>
              <a:rPr lang="fr-FR" dirty="0"/>
            </a:br>
            <a:endParaRPr lang="fr-FR" dirty="0"/>
          </a:p>
          <a:p>
            <a:pPr marL="0" indent="0">
              <a:buNone/>
            </a:pPr>
            <a:endParaRPr lang="fr-FR" dirty="0"/>
          </a:p>
          <a:p>
            <a:endParaRPr lang="fr-FR" dirty="0"/>
          </a:p>
        </p:txBody>
      </p:sp>
      <p:sp>
        <p:nvSpPr>
          <p:cNvPr id="5" name="Espace réservé du numéro de diapositive 4">
            <a:extLst>
              <a:ext uri="{FF2B5EF4-FFF2-40B4-BE49-F238E27FC236}">
                <a16:creationId xmlns:a16="http://schemas.microsoft.com/office/drawing/2014/main" id="{6DB917A8-F312-4FBA-B10C-A30C63909F70}"/>
              </a:ext>
            </a:extLst>
          </p:cNvPr>
          <p:cNvSpPr>
            <a:spLocks noGrp="1"/>
          </p:cNvSpPr>
          <p:nvPr>
            <p:ph type="sldNum" sz="quarter" idx="12"/>
          </p:nvPr>
        </p:nvSpPr>
        <p:spPr/>
        <p:txBody>
          <a:bodyPr/>
          <a:lstStyle/>
          <a:p>
            <a:fld id="{1CBFE7BF-BE13-481A-9484-8F364B72A28E}" type="slidenum">
              <a:rPr lang="fr-FR" smtClean="0"/>
              <a:t>11</a:t>
            </a:fld>
            <a:endParaRPr lang="fr-FR"/>
          </a:p>
        </p:txBody>
      </p:sp>
      <p:pic>
        <p:nvPicPr>
          <p:cNvPr id="8" name="Image 7">
            <a:extLst>
              <a:ext uri="{FF2B5EF4-FFF2-40B4-BE49-F238E27FC236}">
                <a16:creationId xmlns:a16="http://schemas.microsoft.com/office/drawing/2014/main" id="{0CB8E0DF-2043-44C3-9153-EA6274F1F4B2}"/>
              </a:ext>
            </a:extLst>
          </p:cNvPr>
          <p:cNvPicPr>
            <a:picLocks noChangeAspect="1"/>
          </p:cNvPicPr>
          <p:nvPr/>
        </p:nvPicPr>
        <p:blipFill>
          <a:blip r:embed="rId2"/>
          <a:stretch>
            <a:fillRect/>
          </a:stretch>
        </p:blipFill>
        <p:spPr>
          <a:xfrm>
            <a:off x="4491037" y="2828924"/>
            <a:ext cx="3209925" cy="727075"/>
          </a:xfrm>
          <a:prstGeom prst="rect">
            <a:avLst/>
          </a:prstGeom>
        </p:spPr>
      </p:pic>
      <p:sp>
        <p:nvSpPr>
          <p:cNvPr id="6" name="Espace réservé du pied de page 5">
            <a:extLst>
              <a:ext uri="{FF2B5EF4-FFF2-40B4-BE49-F238E27FC236}">
                <a16:creationId xmlns:a16="http://schemas.microsoft.com/office/drawing/2014/main" id="{F76E639F-D904-440D-A3E7-D48588A2B92D}"/>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205543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ACF083-6FB9-4810-B2AB-8762A1865802}"/>
              </a:ext>
            </a:extLst>
          </p:cNvPr>
          <p:cNvSpPr>
            <a:spLocks noGrp="1"/>
          </p:cNvSpPr>
          <p:nvPr>
            <p:ph type="title"/>
          </p:nvPr>
        </p:nvSpPr>
        <p:spPr/>
        <p:txBody>
          <a:bodyPr/>
          <a:lstStyle/>
          <a:p>
            <a:r>
              <a:rPr lang="fr-FR" dirty="0"/>
              <a:t>Schéma de pondération: TF-IDF</a:t>
            </a:r>
          </a:p>
        </p:txBody>
      </p:sp>
      <p:sp>
        <p:nvSpPr>
          <p:cNvPr id="3" name="Espace réservé du contenu 2">
            <a:extLst>
              <a:ext uri="{FF2B5EF4-FFF2-40B4-BE49-F238E27FC236}">
                <a16:creationId xmlns:a16="http://schemas.microsoft.com/office/drawing/2014/main" id="{C75D9D0B-D811-40D9-9730-F58B5988426F}"/>
              </a:ext>
            </a:extLst>
          </p:cNvPr>
          <p:cNvSpPr>
            <a:spLocks noGrp="1"/>
          </p:cNvSpPr>
          <p:nvPr>
            <p:ph idx="1"/>
          </p:nvPr>
        </p:nvSpPr>
        <p:spPr/>
        <p:txBody>
          <a:bodyPr>
            <a:noAutofit/>
          </a:bodyPr>
          <a:lstStyle/>
          <a:p>
            <a:r>
              <a:rPr lang="fr-FR" dirty="0"/>
              <a:t>Le schéma IDF consiste à réduire les coordonnées de certains axes, correspondant à des termes qui existent dans beaucoup documents. </a:t>
            </a:r>
          </a:p>
          <a:p>
            <a:r>
              <a:rPr lang="fr-FR" dirty="0"/>
              <a:t>Pour chaque terme </a:t>
            </a:r>
            <a:r>
              <a:rPr lang="fr-FR" i="1" dirty="0"/>
              <a:t>t</a:t>
            </a:r>
            <a:r>
              <a:rPr lang="fr-FR" i="1" baseline="-25000" dirty="0"/>
              <a:t>i</a:t>
            </a:r>
            <a:r>
              <a:rPr lang="fr-FR" i="1" dirty="0"/>
              <a:t> </a:t>
            </a:r>
            <a:r>
              <a:rPr lang="fr-FR" dirty="0"/>
              <a:t>la mesure </a:t>
            </a:r>
            <a:r>
              <a:rPr lang="fr-FR" i="1" dirty="0"/>
              <a:t>IDF </a:t>
            </a:r>
            <a:r>
              <a:rPr lang="fr-FR" dirty="0"/>
              <a:t>est calculée en proportion des</a:t>
            </a:r>
            <a:br>
              <a:rPr lang="fr-FR" dirty="0"/>
            </a:br>
            <a:r>
              <a:rPr lang="fr-FR" dirty="0"/>
              <a:t>documents où </a:t>
            </a:r>
            <a:r>
              <a:rPr lang="fr-FR" i="1" dirty="0"/>
              <a:t>t</a:t>
            </a:r>
            <a:r>
              <a:rPr lang="fr-FR" i="1" baseline="-25000" dirty="0"/>
              <a:t>i</a:t>
            </a:r>
            <a:r>
              <a:rPr lang="fr-FR" i="1" dirty="0"/>
              <a:t> </a:t>
            </a:r>
            <a:r>
              <a:rPr lang="fr-FR" dirty="0"/>
              <a:t>est apparu par rapport au nombre de documents du corpus.</a:t>
            </a:r>
          </a:p>
          <a:p>
            <a:r>
              <a:rPr lang="fr-FR" dirty="0"/>
              <a:t>La fréquence inverse de document (</a:t>
            </a:r>
            <a:r>
              <a:rPr lang="fr-FR" i="1" dirty="0"/>
              <a:t>idf</a:t>
            </a:r>
            <a:r>
              <a:rPr lang="fr-FR" i="1" baseline="-25000" dirty="0"/>
              <a:t>i</a:t>
            </a:r>
            <a:r>
              <a:rPr lang="fr-FR" dirty="0"/>
              <a:t>) du terme </a:t>
            </a:r>
            <a:r>
              <a:rPr lang="fr-FR" i="1" dirty="0"/>
              <a:t>t</a:t>
            </a:r>
            <a:r>
              <a:rPr lang="fr-FR" i="1" baseline="-25000" dirty="0"/>
              <a:t>i</a:t>
            </a:r>
            <a:r>
              <a:rPr lang="fr-FR" i="1" dirty="0"/>
              <a:t> </a:t>
            </a:r>
            <a:r>
              <a:rPr lang="fr-FR" dirty="0"/>
              <a:t>est donnée par : </a:t>
            </a:r>
            <a:br>
              <a:rPr lang="fr-FR" dirty="0"/>
            </a:br>
            <a:endParaRPr lang="fr-FR" dirty="0"/>
          </a:p>
          <a:p>
            <a:endParaRPr lang="fr-FR" sz="800" dirty="0"/>
          </a:p>
          <a:p>
            <a:r>
              <a:rPr lang="fr-FR" dirty="0"/>
              <a:t>Où </a:t>
            </a:r>
            <a:r>
              <a:rPr lang="fr-FR" i="1" dirty="0"/>
              <a:t>N </a:t>
            </a:r>
            <a:r>
              <a:rPr lang="fr-FR" dirty="0"/>
              <a:t>est le nombre de tous les documents dans le corpus et </a:t>
            </a:r>
            <a:r>
              <a:rPr lang="fr-FR" i="1" dirty="0" err="1"/>
              <a:t>dfi</a:t>
            </a:r>
            <a:r>
              <a:rPr lang="fr-FR" i="1" dirty="0"/>
              <a:t> </a:t>
            </a:r>
            <a:r>
              <a:rPr lang="fr-FR" dirty="0"/>
              <a:t>est le nombre de documents dans lesquels le terme </a:t>
            </a:r>
            <a:r>
              <a:rPr lang="fr-FR" i="1" dirty="0"/>
              <a:t>ti </a:t>
            </a:r>
            <a:r>
              <a:rPr lang="fr-FR" dirty="0"/>
              <a:t>apparaît au moins une fois. </a:t>
            </a:r>
          </a:p>
          <a:p>
            <a:r>
              <a:rPr lang="fr-FR" dirty="0"/>
              <a:t>Le poids TF-IDF  d’un terme est donné par :</a:t>
            </a:r>
            <a:br>
              <a:rPr lang="fr-FR" dirty="0"/>
            </a:br>
            <a:br>
              <a:rPr lang="fr-FR" dirty="0"/>
            </a:br>
            <a:endParaRPr lang="fr-FR" dirty="0"/>
          </a:p>
        </p:txBody>
      </p:sp>
      <p:sp>
        <p:nvSpPr>
          <p:cNvPr id="5" name="Espace réservé du numéro de diapositive 4">
            <a:extLst>
              <a:ext uri="{FF2B5EF4-FFF2-40B4-BE49-F238E27FC236}">
                <a16:creationId xmlns:a16="http://schemas.microsoft.com/office/drawing/2014/main" id="{0D3FF3BE-7B33-4536-8694-9BFD34FE8A75}"/>
              </a:ext>
            </a:extLst>
          </p:cNvPr>
          <p:cNvSpPr>
            <a:spLocks noGrp="1"/>
          </p:cNvSpPr>
          <p:nvPr>
            <p:ph type="sldNum" sz="quarter" idx="12"/>
          </p:nvPr>
        </p:nvSpPr>
        <p:spPr/>
        <p:txBody>
          <a:bodyPr/>
          <a:lstStyle/>
          <a:p>
            <a:fld id="{1CBFE7BF-BE13-481A-9484-8F364B72A28E}" type="slidenum">
              <a:rPr lang="fr-FR" smtClean="0"/>
              <a:t>12</a:t>
            </a:fld>
            <a:endParaRPr lang="fr-FR"/>
          </a:p>
        </p:txBody>
      </p:sp>
      <p:pic>
        <p:nvPicPr>
          <p:cNvPr id="6" name="Image 5">
            <a:extLst>
              <a:ext uri="{FF2B5EF4-FFF2-40B4-BE49-F238E27FC236}">
                <a16:creationId xmlns:a16="http://schemas.microsoft.com/office/drawing/2014/main" id="{C991498B-B3E3-40BB-BF40-D5C9F55419EB}"/>
              </a:ext>
            </a:extLst>
          </p:cNvPr>
          <p:cNvPicPr>
            <a:picLocks noChangeAspect="1"/>
          </p:cNvPicPr>
          <p:nvPr/>
        </p:nvPicPr>
        <p:blipFill>
          <a:blip r:embed="rId2"/>
          <a:stretch>
            <a:fillRect/>
          </a:stretch>
        </p:blipFill>
        <p:spPr>
          <a:xfrm>
            <a:off x="6145212" y="4071938"/>
            <a:ext cx="1639888" cy="524014"/>
          </a:xfrm>
          <a:prstGeom prst="rect">
            <a:avLst/>
          </a:prstGeom>
        </p:spPr>
      </p:pic>
      <p:pic>
        <p:nvPicPr>
          <p:cNvPr id="7" name="Image 6">
            <a:extLst>
              <a:ext uri="{FF2B5EF4-FFF2-40B4-BE49-F238E27FC236}">
                <a16:creationId xmlns:a16="http://schemas.microsoft.com/office/drawing/2014/main" id="{679759B1-148D-4871-9E3A-E3C2CADE5D79}"/>
              </a:ext>
            </a:extLst>
          </p:cNvPr>
          <p:cNvPicPr>
            <a:picLocks noChangeAspect="1"/>
          </p:cNvPicPr>
          <p:nvPr/>
        </p:nvPicPr>
        <p:blipFill>
          <a:blip r:embed="rId3"/>
          <a:stretch>
            <a:fillRect/>
          </a:stretch>
        </p:blipFill>
        <p:spPr>
          <a:xfrm>
            <a:off x="7894637" y="5360987"/>
            <a:ext cx="1477089" cy="354013"/>
          </a:xfrm>
          <a:prstGeom prst="rect">
            <a:avLst/>
          </a:prstGeom>
        </p:spPr>
      </p:pic>
      <p:sp>
        <p:nvSpPr>
          <p:cNvPr id="8" name="Espace réservé du pied de page 7">
            <a:extLst>
              <a:ext uri="{FF2B5EF4-FFF2-40B4-BE49-F238E27FC236}">
                <a16:creationId xmlns:a16="http://schemas.microsoft.com/office/drawing/2014/main" id="{931D246C-5D73-47D8-BF58-17CF8D605BA5}"/>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34551404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6E5CB8-D62C-4CD9-950B-0584456A2C95}"/>
              </a:ext>
            </a:extLst>
          </p:cNvPr>
          <p:cNvSpPr>
            <a:spLocks noGrp="1"/>
          </p:cNvSpPr>
          <p:nvPr>
            <p:ph type="title"/>
          </p:nvPr>
        </p:nvSpPr>
        <p:spPr/>
        <p:txBody>
          <a:bodyPr/>
          <a:lstStyle/>
          <a:p>
            <a:r>
              <a:rPr lang="fr-FR" dirty="0"/>
              <a:t>Modèle vectoriel: Représentation des requêtes</a:t>
            </a:r>
          </a:p>
        </p:txBody>
      </p:sp>
      <p:sp>
        <p:nvSpPr>
          <p:cNvPr id="3" name="Espace réservé du contenu 2">
            <a:extLst>
              <a:ext uri="{FF2B5EF4-FFF2-40B4-BE49-F238E27FC236}">
                <a16:creationId xmlns:a16="http://schemas.microsoft.com/office/drawing/2014/main" id="{1CF3FB36-FAE1-48ED-8B07-6B178798FF3E}"/>
              </a:ext>
            </a:extLst>
          </p:cNvPr>
          <p:cNvSpPr>
            <a:spLocks noGrp="1"/>
          </p:cNvSpPr>
          <p:nvPr>
            <p:ph idx="1"/>
          </p:nvPr>
        </p:nvSpPr>
        <p:spPr/>
        <p:txBody>
          <a:bodyPr/>
          <a:lstStyle/>
          <a:p>
            <a:r>
              <a:rPr lang="fr-FR" dirty="0"/>
              <a:t>Une requête q est représentée </a:t>
            </a:r>
            <a:r>
              <a:rPr lang="fr-FR" b="1" u="sng" dirty="0"/>
              <a:t>exactement</a:t>
            </a:r>
            <a:r>
              <a:rPr lang="fr-FR" dirty="0"/>
              <a:t> de la même manière comme un document dans la collection de documents.</a:t>
            </a:r>
          </a:p>
          <a:p>
            <a:r>
              <a:rPr lang="fr-FR" dirty="0"/>
              <a:t> Le poids w</a:t>
            </a:r>
            <a:r>
              <a:rPr lang="fr-FR" baseline="-25000" dirty="0"/>
              <a:t>iq</a:t>
            </a:r>
            <a:r>
              <a:rPr lang="fr-FR" dirty="0"/>
              <a:t> de chaque terme t</a:t>
            </a:r>
            <a:r>
              <a:rPr lang="fr-FR" baseline="-25000" dirty="0"/>
              <a:t>i</a:t>
            </a:r>
            <a:r>
              <a:rPr lang="fr-FR" dirty="0"/>
              <a:t> dans la </a:t>
            </a:r>
            <a:r>
              <a:rPr lang="fr-FR" dirty="0" err="1"/>
              <a:t>reqête</a:t>
            </a:r>
            <a:r>
              <a:rPr lang="fr-FR" dirty="0"/>
              <a:t> q peut aussi être calculé de la même manière que dans un document normal, ou légèrement différemment.</a:t>
            </a:r>
          </a:p>
          <a:p>
            <a:r>
              <a:rPr lang="fr-FR" dirty="0"/>
              <a:t>Par exemple, </a:t>
            </a:r>
            <a:r>
              <a:rPr lang="fr-FR" dirty="0" err="1"/>
              <a:t>Salton</a:t>
            </a:r>
            <a:r>
              <a:rPr lang="fr-FR" dirty="0"/>
              <a:t> et Buckley ont suggéré:</a:t>
            </a:r>
          </a:p>
          <a:p>
            <a:pPr marL="0" indent="0">
              <a:buNone/>
            </a:pPr>
            <a:endParaRPr lang="fr-FR" dirty="0"/>
          </a:p>
        </p:txBody>
      </p:sp>
      <p:sp>
        <p:nvSpPr>
          <p:cNvPr id="5" name="Espace réservé du numéro de diapositive 4">
            <a:extLst>
              <a:ext uri="{FF2B5EF4-FFF2-40B4-BE49-F238E27FC236}">
                <a16:creationId xmlns:a16="http://schemas.microsoft.com/office/drawing/2014/main" id="{B216A06A-1051-4F8E-B146-E42EE0B958A1}"/>
              </a:ext>
            </a:extLst>
          </p:cNvPr>
          <p:cNvSpPr>
            <a:spLocks noGrp="1"/>
          </p:cNvSpPr>
          <p:nvPr>
            <p:ph type="sldNum" sz="quarter" idx="12"/>
          </p:nvPr>
        </p:nvSpPr>
        <p:spPr/>
        <p:txBody>
          <a:bodyPr/>
          <a:lstStyle/>
          <a:p>
            <a:fld id="{1CBFE7BF-BE13-481A-9484-8F364B72A28E}" type="slidenum">
              <a:rPr lang="fr-FR" smtClean="0"/>
              <a:t>13</a:t>
            </a:fld>
            <a:endParaRPr lang="fr-FR"/>
          </a:p>
        </p:txBody>
      </p:sp>
      <p:pic>
        <p:nvPicPr>
          <p:cNvPr id="6" name="Image 5">
            <a:extLst>
              <a:ext uri="{FF2B5EF4-FFF2-40B4-BE49-F238E27FC236}">
                <a16:creationId xmlns:a16="http://schemas.microsoft.com/office/drawing/2014/main" id="{84C306E7-C853-41BB-9E15-70EF1D422270}"/>
              </a:ext>
            </a:extLst>
          </p:cNvPr>
          <p:cNvPicPr>
            <a:picLocks noChangeAspect="1"/>
          </p:cNvPicPr>
          <p:nvPr/>
        </p:nvPicPr>
        <p:blipFill>
          <a:blip r:embed="rId2"/>
          <a:stretch>
            <a:fillRect/>
          </a:stretch>
        </p:blipFill>
        <p:spPr>
          <a:xfrm>
            <a:off x="4293930" y="4159053"/>
            <a:ext cx="5707063" cy="1861215"/>
          </a:xfrm>
          <a:prstGeom prst="rect">
            <a:avLst/>
          </a:prstGeom>
        </p:spPr>
      </p:pic>
      <p:sp>
        <p:nvSpPr>
          <p:cNvPr id="7" name="Espace réservé du pied de page 6">
            <a:extLst>
              <a:ext uri="{FF2B5EF4-FFF2-40B4-BE49-F238E27FC236}">
                <a16:creationId xmlns:a16="http://schemas.microsoft.com/office/drawing/2014/main" id="{0B81B6EF-2027-4D41-9473-08AEAC49C662}"/>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897557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EBCA07-2B4E-4B3A-A55B-58C0D53B5BBC}"/>
              </a:ext>
            </a:extLst>
          </p:cNvPr>
          <p:cNvSpPr>
            <a:spLocks noGrp="1"/>
          </p:cNvSpPr>
          <p:nvPr>
            <p:ph type="title"/>
          </p:nvPr>
        </p:nvSpPr>
        <p:spPr/>
        <p:txBody>
          <a:bodyPr/>
          <a:lstStyle/>
          <a:p>
            <a:r>
              <a:rPr lang="fr-FR" dirty="0"/>
              <a:t>Modèle vectoriel: Mesure de similarité</a:t>
            </a:r>
          </a:p>
        </p:txBody>
      </p:sp>
      <p:sp>
        <p:nvSpPr>
          <p:cNvPr id="3" name="Espace réservé du contenu 2">
            <a:extLst>
              <a:ext uri="{FF2B5EF4-FFF2-40B4-BE49-F238E27FC236}">
                <a16:creationId xmlns:a16="http://schemas.microsoft.com/office/drawing/2014/main" id="{92E53F92-C9AA-4927-8B74-50C27D8D3CC6}"/>
              </a:ext>
            </a:extLst>
          </p:cNvPr>
          <p:cNvSpPr>
            <a:spLocks noGrp="1"/>
          </p:cNvSpPr>
          <p:nvPr>
            <p:ph idx="1"/>
          </p:nvPr>
        </p:nvSpPr>
        <p:spPr/>
        <p:txBody>
          <a:bodyPr>
            <a:normAutofit/>
          </a:bodyPr>
          <a:lstStyle/>
          <a:p>
            <a:r>
              <a:rPr lang="fr-FR" dirty="0"/>
              <a:t>Contrairement au modèle booléen, le modèle vectoriel ne prend pas une décision si un document est pertinent pour une requête donnée ou non.</a:t>
            </a:r>
          </a:p>
          <a:p>
            <a:r>
              <a:rPr lang="fr-FR" dirty="0"/>
              <a:t>Les documents sont classés en fonction de leur degré de pertinence</a:t>
            </a:r>
            <a:br>
              <a:rPr lang="fr-FR" dirty="0"/>
            </a:br>
            <a:r>
              <a:rPr lang="fr-FR" dirty="0"/>
              <a:t>pour la requête. Une façon de calculer le degré de pertinence est de calculer la similarité de la requête </a:t>
            </a:r>
            <a:r>
              <a:rPr lang="fr-FR" i="1" dirty="0"/>
              <a:t>q </a:t>
            </a:r>
            <a:r>
              <a:rPr lang="fr-FR" dirty="0"/>
              <a:t>pour chaque document </a:t>
            </a:r>
            <a:r>
              <a:rPr lang="fr-FR" i="1" dirty="0"/>
              <a:t>dj </a:t>
            </a:r>
            <a:r>
              <a:rPr lang="fr-FR" dirty="0"/>
              <a:t>dans la collection de documents </a:t>
            </a:r>
            <a:r>
              <a:rPr lang="fr-FR" i="1" dirty="0"/>
              <a:t>D</a:t>
            </a:r>
            <a:r>
              <a:rPr lang="fr-FR" dirty="0"/>
              <a:t>. </a:t>
            </a:r>
          </a:p>
          <a:p>
            <a:r>
              <a:rPr lang="fr-FR" dirty="0"/>
              <a:t>Il existe de nombreuses mesures de similarité.</a:t>
            </a:r>
            <a:br>
              <a:rPr lang="fr-FR" dirty="0"/>
            </a:br>
            <a:endParaRPr lang="fr-FR" dirty="0"/>
          </a:p>
        </p:txBody>
      </p:sp>
      <p:sp>
        <p:nvSpPr>
          <p:cNvPr id="5" name="Espace réservé du numéro de diapositive 4">
            <a:extLst>
              <a:ext uri="{FF2B5EF4-FFF2-40B4-BE49-F238E27FC236}">
                <a16:creationId xmlns:a16="http://schemas.microsoft.com/office/drawing/2014/main" id="{F05CCF93-DF42-4892-864B-A7239AAAFD1D}"/>
              </a:ext>
            </a:extLst>
          </p:cNvPr>
          <p:cNvSpPr>
            <a:spLocks noGrp="1"/>
          </p:cNvSpPr>
          <p:nvPr>
            <p:ph type="sldNum" sz="quarter" idx="12"/>
          </p:nvPr>
        </p:nvSpPr>
        <p:spPr/>
        <p:txBody>
          <a:bodyPr/>
          <a:lstStyle/>
          <a:p>
            <a:fld id="{1CBFE7BF-BE13-481A-9484-8F364B72A28E}" type="slidenum">
              <a:rPr lang="fr-FR" smtClean="0"/>
              <a:t>14</a:t>
            </a:fld>
            <a:endParaRPr lang="fr-FR"/>
          </a:p>
        </p:txBody>
      </p:sp>
      <p:sp>
        <p:nvSpPr>
          <p:cNvPr id="6" name="Espace réservé du pied de page 5">
            <a:extLst>
              <a:ext uri="{FF2B5EF4-FFF2-40B4-BE49-F238E27FC236}">
                <a16:creationId xmlns:a16="http://schemas.microsoft.com/office/drawing/2014/main" id="{B8F8D280-E3A1-4065-A88C-CB452E705513}"/>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067209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C8EAF4-C891-4E8E-815A-E9DD0286EDBD}"/>
              </a:ext>
            </a:extLst>
          </p:cNvPr>
          <p:cNvSpPr>
            <a:spLocks noGrp="1"/>
          </p:cNvSpPr>
          <p:nvPr>
            <p:ph type="title"/>
          </p:nvPr>
        </p:nvSpPr>
        <p:spPr/>
        <p:txBody>
          <a:bodyPr/>
          <a:lstStyle/>
          <a:p>
            <a:r>
              <a:rPr lang="fr-FR" dirty="0"/>
              <a:t>Mesure de similarité:  mesure de JACCARD</a:t>
            </a:r>
          </a:p>
        </p:txBody>
      </p:sp>
      <p:sp>
        <p:nvSpPr>
          <p:cNvPr id="3" name="Espace réservé du contenu 2">
            <a:extLst>
              <a:ext uri="{FF2B5EF4-FFF2-40B4-BE49-F238E27FC236}">
                <a16:creationId xmlns:a16="http://schemas.microsoft.com/office/drawing/2014/main" id="{6140BEDD-D8AF-4497-B5DC-5FF5F220737A}"/>
              </a:ext>
            </a:extLst>
          </p:cNvPr>
          <p:cNvSpPr>
            <a:spLocks noGrp="1"/>
          </p:cNvSpPr>
          <p:nvPr>
            <p:ph idx="1"/>
          </p:nvPr>
        </p:nvSpPr>
        <p:spPr/>
        <p:txBody>
          <a:bodyPr/>
          <a:lstStyle/>
          <a:p>
            <a:r>
              <a:rPr lang="fr-FR" dirty="0"/>
              <a:t>Compare le nombre l’attributs communs avec le nombre l’attributs uniques pour une paire de vecteurs: </a:t>
            </a:r>
          </a:p>
          <a:p>
            <a:endParaRPr lang="fr-FR" dirty="0"/>
          </a:p>
          <a:p>
            <a:r>
              <a:rPr lang="fr-FR" dirty="0"/>
              <a:t>Elle a été généralisée par </a:t>
            </a:r>
            <a:r>
              <a:rPr lang="fr-FR" dirty="0" err="1"/>
              <a:t>Grefenstette</a:t>
            </a:r>
            <a:r>
              <a:rPr lang="fr-FR" dirty="0"/>
              <a:t>, en remplaçant l’intersection avec le poids minimum et l’union avec le poids maximum:  </a:t>
            </a:r>
            <a:br>
              <a:rPr lang="fr-FR" dirty="0"/>
            </a:br>
            <a:endParaRPr lang="fr-FR" dirty="0"/>
          </a:p>
          <a:p>
            <a:endParaRPr lang="fr-FR" dirty="0"/>
          </a:p>
        </p:txBody>
      </p:sp>
      <p:sp>
        <p:nvSpPr>
          <p:cNvPr id="5" name="Espace réservé du numéro de diapositive 4">
            <a:extLst>
              <a:ext uri="{FF2B5EF4-FFF2-40B4-BE49-F238E27FC236}">
                <a16:creationId xmlns:a16="http://schemas.microsoft.com/office/drawing/2014/main" id="{C8EF68C4-EC8D-4E28-A528-9F0D31FD54B6}"/>
              </a:ext>
            </a:extLst>
          </p:cNvPr>
          <p:cNvSpPr>
            <a:spLocks noGrp="1"/>
          </p:cNvSpPr>
          <p:nvPr>
            <p:ph type="sldNum" sz="quarter" idx="12"/>
          </p:nvPr>
        </p:nvSpPr>
        <p:spPr/>
        <p:txBody>
          <a:bodyPr/>
          <a:lstStyle/>
          <a:p>
            <a:fld id="{1CBFE7BF-BE13-481A-9484-8F364B72A28E}" type="slidenum">
              <a:rPr lang="fr-FR" smtClean="0"/>
              <a:t>15</a:t>
            </a:fld>
            <a:endParaRPr lang="fr-FR"/>
          </a:p>
        </p:txBody>
      </p:sp>
      <p:pic>
        <p:nvPicPr>
          <p:cNvPr id="12" name="Image 11">
            <a:extLst>
              <a:ext uri="{FF2B5EF4-FFF2-40B4-BE49-F238E27FC236}">
                <a16:creationId xmlns:a16="http://schemas.microsoft.com/office/drawing/2014/main" id="{910C8F0E-7F38-4F37-9636-83FD62FBD6CD}"/>
              </a:ext>
            </a:extLst>
          </p:cNvPr>
          <p:cNvPicPr>
            <a:picLocks noChangeAspect="1"/>
          </p:cNvPicPr>
          <p:nvPr/>
        </p:nvPicPr>
        <p:blipFill>
          <a:blip r:embed="rId2"/>
          <a:stretch>
            <a:fillRect/>
          </a:stretch>
        </p:blipFill>
        <p:spPr>
          <a:xfrm>
            <a:off x="5400675" y="2727325"/>
            <a:ext cx="1390650" cy="514350"/>
          </a:xfrm>
          <a:prstGeom prst="rect">
            <a:avLst/>
          </a:prstGeom>
        </p:spPr>
      </p:pic>
      <p:pic>
        <p:nvPicPr>
          <p:cNvPr id="13" name="Image 12">
            <a:extLst>
              <a:ext uri="{FF2B5EF4-FFF2-40B4-BE49-F238E27FC236}">
                <a16:creationId xmlns:a16="http://schemas.microsoft.com/office/drawing/2014/main" id="{59FDDCC8-DED5-4D0C-821A-285F11011471}"/>
              </a:ext>
            </a:extLst>
          </p:cNvPr>
          <p:cNvPicPr>
            <a:picLocks noChangeAspect="1"/>
          </p:cNvPicPr>
          <p:nvPr/>
        </p:nvPicPr>
        <p:blipFill>
          <a:blip r:embed="rId3"/>
          <a:stretch>
            <a:fillRect/>
          </a:stretch>
        </p:blipFill>
        <p:spPr>
          <a:xfrm>
            <a:off x="5719024" y="4053276"/>
            <a:ext cx="3494250" cy="1650776"/>
          </a:xfrm>
          <a:prstGeom prst="rect">
            <a:avLst/>
          </a:prstGeom>
        </p:spPr>
      </p:pic>
      <p:sp>
        <p:nvSpPr>
          <p:cNvPr id="6" name="Espace réservé du pied de page 5">
            <a:extLst>
              <a:ext uri="{FF2B5EF4-FFF2-40B4-BE49-F238E27FC236}">
                <a16:creationId xmlns:a16="http://schemas.microsoft.com/office/drawing/2014/main" id="{4FC95A9D-CDA4-4305-806C-BD89A31BA3F2}"/>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398704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157B85-8480-42DB-BED0-5DEBB609AC51}"/>
              </a:ext>
            </a:extLst>
          </p:cNvPr>
          <p:cNvSpPr>
            <a:spLocks noGrp="1"/>
          </p:cNvSpPr>
          <p:nvPr>
            <p:ph type="title"/>
          </p:nvPr>
        </p:nvSpPr>
        <p:spPr/>
        <p:txBody>
          <a:bodyPr/>
          <a:lstStyle/>
          <a:p>
            <a:r>
              <a:rPr lang="fr-FR" dirty="0"/>
              <a:t>Mesure de similarité: Le produit scalaire</a:t>
            </a:r>
          </a:p>
        </p:txBody>
      </p:sp>
      <p:sp>
        <p:nvSpPr>
          <p:cNvPr id="3" name="Espace réservé du contenu 2">
            <a:extLst>
              <a:ext uri="{FF2B5EF4-FFF2-40B4-BE49-F238E27FC236}">
                <a16:creationId xmlns:a16="http://schemas.microsoft.com/office/drawing/2014/main" id="{7E2CEE66-8DBF-4D0C-AD11-3636C3C985A6}"/>
              </a:ext>
            </a:extLst>
          </p:cNvPr>
          <p:cNvSpPr>
            <a:spLocks noGrp="1"/>
          </p:cNvSpPr>
          <p:nvPr>
            <p:ph idx="1"/>
          </p:nvPr>
        </p:nvSpPr>
        <p:spPr/>
        <p:txBody>
          <a:bodyPr/>
          <a:lstStyle/>
          <a:p>
            <a:r>
              <a:rPr lang="fr-FR" dirty="0"/>
              <a:t>Le produit scalaire des deux vecteurs peut être utilisé pour mesurer la similarité entre le document et la requête: </a:t>
            </a:r>
            <a:br>
              <a:rPr lang="fr-FR" dirty="0"/>
            </a:br>
            <a:endParaRPr lang="fr-FR" dirty="0"/>
          </a:p>
        </p:txBody>
      </p:sp>
      <p:sp>
        <p:nvSpPr>
          <p:cNvPr id="5" name="Espace réservé du numéro de diapositive 4">
            <a:extLst>
              <a:ext uri="{FF2B5EF4-FFF2-40B4-BE49-F238E27FC236}">
                <a16:creationId xmlns:a16="http://schemas.microsoft.com/office/drawing/2014/main" id="{F2140032-E347-4DF6-BF42-EA3D94CDECE6}"/>
              </a:ext>
            </a:extLst>
          </p:cNvPr>
          <p:cNvSpPr>
            <a:spLocks noGrp="1"/>
          </p:cNvSpPr>
          <p:nvPr>
            <p:ph type="sldNum" sz="quarter" idx="12"/>
          </p:nvPr>
        </p:nvSpPr>
        <p:spPr/>
        <p:txBody>
          <a:bodyPr/>
          <a:lstStyle/>
          <a:p>
            <a:fld id="{1CBFE7BF-BE13-481A-9484-8F364B72A28E}" type="slidenum">
              <a:rPr lang="fr-FR" smtClean="0"/>
              <a:t>16</a:t>
            </a:fld>
            <a:endParaRPr lang="fr-FR"/>
          </a:p>
        </p:txBody>
      </p:sp>
      <p:pic>
        <p:nvPicPr>
          <p:cNvPr id="6" name="Image 5">
            <a:extLst>
              <a:ext uri="{FF2B5EF4-FFF2-40B4-BE49-F238E27FC236}">
                <a16:creationId xmlns:a16="http://schemas.microsoft.com/office/drawing/2014/main" id="{6C849A27-9386-45D2-A709-0E0E6A5F434E}"/>
              </a:ext>
            </a:extLst>
          </p:cNvPr>
          <p:cNvPicPr>
            <a:picLocks noChangeAspect="1"/>
          </p:cNvPicPr>
          <p:nvPr/>
        </p:nvPicPr>
        <p:blipFill>
          <a:blip r:embed="rId2"/>
          <a:stretch>
            <a:fillRect/>
          </a:stretch>
        </p:blipFill>
        <p:spPr>
          <a:xfrm>
            <a:off x="5372099" y="2943224"/>
            <a:ext cx="2396913" cy="473075"/>
          </a:xfrm>
          <a:prstGeom prst="rect">
            <a:avLst/>
          </a:prstGeom>
        </p:spPr>
      </p:pic>
      <p:sp>
        <p:nvSpPr>
          <p:cNvPr id="7" name="Espace réservé du pied de page 6">
            <a:extLst>
              <a:ext uri="{FF2B5EF4-FFF2-40B4-BE49-F238E27FC236}">
                <a16:creationId xmlns:a16="http://schemas.microsoft.com/office/drawing/2014/main" id="{927E3065-C955-4979-8F8B-848EBD358815}"/>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16825458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87E50B-6650-4584-9D16-0C0CEE1105FC}"/>
              </a:ext>
            </a:extLst>
          </p:cNvPr>
          <p:cNvSpPr>
            <a:spLocks noGrp="1"/>
          </p:cNvSpPr>
          <p:nvPr>
            <p:ph type="title"/>
          </p:nvPr>
        </p:nvSpPr>
        <p:spPr/>
        <p:txBody>
          <a:bodyPr/>
          <a:lstStyle/>
          <a:p>
            <a:r>
              <a:rPr lang="fr-FR" dirty="0"/>
              <a:t>Mesure de similarité: Cosinus</a:t>
            </a:r>
          </a:p>
        </p:txBody>
      </p:sp>
      <p:sp>
        <p:nvSpPr>
          <p:cNvPr id="3" name="Espace réservé du contenu 2">
            <a:extLst>
              <a:ext uri="{FF2B5EF4-FFF2-40B4-BE49-F238E27FC236}">
                <a16:creationId xmlns:a16="http://schemas.microsoft.com/office/drawing/2014/main" id="{D9F1A530-6BDC-4D5E-B685-479772F847C3}"/>
              </a:ext>
            </a:extLst>
          </p:cNvPr>
          <p:cNvSpPr>
            <a:spLocks noGrp="1"/>
          </p:cNvSpPr>
          <p:nvPr>
            <p:ph idx="1"/>
          </p:nvPr>
        </p:nvSpPr>
        <p:spPr/>
        <p:txBody>
          <a:bodyPr/>
          <a:lstStyle/>
          <a:p>
            <a:r>
              <a:rPr lang="fr-FR" dirty="0"/>
              <a:t>La Mesure de similarité la plus connue est la similitude </a:t>
            </a:r>
            <a:r>
              <a:rPr lang="fr-FR" b="1" dirty="0"/>
              <a:t>cosinus, </a:t>
            </a:r>
          </a:p>
          <a:p>
            <a:r>
              <a:rPr lang="fr-FR" dirty="0"/>
              <a:t>Le cosinus de l’angle entre le vecteur de la requête </a:t>
            </a:r>
            <a:r>
              <a:rPr lang="fr-FR" i="1" dirty="0"/>
              <a:t>q </a:t>
            </a:r>
            <a:r>
              <a:rPr lang="fr-FR" dirty="0"/>
              <a:t>et le vecteur de document </a:t>
            </a:r>
            <a:r>
              <a:rPr lang="fr-FR" i="1" dirty="0"/>
              <a:t>d</a:t>
            </a:r>
            <a:r>
              <a:rPr lang="fr-FR" i="1" baseline="-25000" dirty="0"/>
              <a:t>j</a:t>
            </a:r>
            <a:r>
              <a:rPr lang="fr-FR" i="1" dirty="0"/>
              <a:t> , est donné par</a:t>
            </a:r>
            <a:r>
              <a:rPr lang="fr-FR" dirty="0"/>
              <a:t>: </a:t>
            </a:r>
            <a:br>
              <a:rPr lang="fr-FR" dirty="0"/>
            </a:br>
            <a:endParaRPr lang="fr-FR" dirty="0"/>
          </a:p>
        </p:txBody>
      </p:sp>
      <p:sp>
        <p:nvSpPr>
          <p:cNvPr id="5" name="Espace réservé du numéro de diapositive 4">
            <a:extLst>
              <a:ext uri="{FF2B5EF4-FFF2-40B4-BE49-F238E27FC236}">
                <a16:creationId xmlns:a16="http://schemas.microsoft.com/office/drawing/2014/main" id="{D6BE7A1D-C478-491D-B89C-90BC33ACECDA}"/>
              </a:ext>
            </a:extLst>
          </p:cNvPr>
          <p:cNvSpPr>
            <a:spLocks noGrp="1"/>
          </p:cNvSpPr>
          <p:nvPr>
            <p:ph type="sldNum" sz="quarter" idx="12"/>
          </p:nvPr>
        </p:nvSpPr>
        <p:spPr/>
        <p:txBody>
          <a:bodyPr/>
          <a:lstStyle/>
          <a:p>
            <a:fld id="{1CBFE7BF-BE13-481A-9484-8F364B72A28E}" type="slidenum">
              <a:rPr lang="fr-FR" smtClean="0"/>
              <a:t>17</a:t>
            </a:fld>
            <a:endParaRPr lang="fr-FR"/>
          </a:p>
        </p:txBody>
      </p:sp>
      <p:pic>
        <p:nvPicPr>
          <p:cNvPr id="7" name="Image 6">
            <a:extLst>
              <a:ext uri="{FF2B5EF4-FFF2-40B4-BE49-F238E27FC236}">
                <a16:creationId xmlns:a16="http://schemas.microsoft.com/office/drawing/2014/main" id="{C385B897-78CA-46AE-82D3-95A7CD7CB2EE}"/>
              </a:ext>
            </a:extLst>
          </p:cNvPr>
          <p:cNvPicPr>
            <a:picLocks noChangeAspect="1"/>
          </p:cNvPicPr>
          <p:nvPr/>
        </p:nvPicPr>
        <p:blipFill>
          <a:blip r:embed="rId2"/>
          <a:stretch>
            <a:fillRect/>
          </a:stretch>
        </p:blipFill>
        <p:spPr>
          <a:xfrm>
            <a:off x="4194932" y="2833895"/>
            <a:ext cx="4067175" cy="3257550"/>
          </a:xfrm>
          <a:prstGeom prst="rect">
            <a:avLst/>
          </a:prstGeom>
        </p:spPr>
      </p:pic>
      <p:sp>
        <p:nvSpPr>
          <p:cNvPr id="8" name="Espace réservé du pied de page 7">
            <a:extLst>
              <a:ext uri="{FF2B5EF4-FFF2-40B4-BE49-F238E27FC236}">
                <a16:creationId xmlns:a16="http://schemas.microsoft.com/office/drawing/2014/main" id="{C94FDB3E-FE94-4E90-8ED9-837A7F8E599E}"/>
              </a:ext>
            </a:extLst>
          </p:cNvPr>
          <p:cNvSpPr>
            <a:spLocks noGrp="1"/>
          </p:cNvSpPr>
          <p:nvPr>
            <p:ph type="ftr" sz="quarter" idx="11"/>
          </p:nvPr>
        </p:nvSpPr>
        <p:spPr/>
        <p:txBody>
          <a:bodyPr/>
          <a:lstStyle/>
          <a:p>
            <a:r>
              <a:rPr lang="fr-FR"/>
              <a:t>Recherche d’information: Introduction       2017-2018                  2ème Master SIOD</a:t>
            </a:r>
          </a:p>
        </p:txBody>
      </p:sp>
      <p:pic>
        <p:nvPicPr>
          <p:cNvPr id="4" name="Image 3">
            <a:extLst>
              <a:ext uri="{FF2B5EF4-FFF2-40B4-BE49-F238E27FC236}">
                <a16:creationId xmlns:a16="http://schemas.microsoft.com/office/drawing/2014/main" id="{29AE029C-F8F3-4449-8587-ED95E2FBBB04}"/>
              </a:ext>
            </a:extLst>
          </p:cNvPr>
          <p:cNvPicPr>
            <a:picLocks noChangeAspect="1"/>
          </p:cNvPicPr>
          <p:nvPr/>
        </p:nvPicPr>
        <p:blipFill>
          <a:blip r:embed="rId3"/>
          <a:stretch>
            <a:fillRect/>
          </a:stretch>
        </p:blipFill>
        <p:spPr>
          <a:xfrm>
            <a:off x="6647863" y="3937267"/>
            <a:ext cx="5056457" cy="981075"/>
          </a:xfrm>
          <a:prstGeom prst="rect">
            <a:avLst/>
          </a:prstGeom>
        </p:spPr>
      </p:pic>
    </p:spTree>
    <p:extLst>
      <p:ext uri="{BB962C8B-B14F-4D97-AF65-F5344CB8AC3E}">
        <p14:creationId xmlns:p14="http://schemas.microsoft.com/office/powerpoint/2010/main" val="17920169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90AFCB-F4BD-4A8D-84E1-BBCF8A76F241}"/>
              </a:ext>
            </a:extLst>
          </p:cNvPr>
          <p:cNvSpPr>
            <a:spLocks noGrp="1"/>
          </p:cNvSpPr>
          <p:nvPr>
            <p:ph type="title"/>
          </p:nvPr>
        </p:nvSpPr>
        <p:spPr/>
        <p:txBody>
          <a:bodyPr/>
          <a:lstStyle/>
          <a:p>
            <a:r>
              <a:rPr lang="fr-FR" dirty="0"/>
              <a:t>Modèle vectoriel: Avantages</a:t>
            </a:r>
          </a:p>
        </p:txBody>
      </p:sp>
      <p:sp>
        <p:nvSpPr>
          <p:cNvPr id="3" name="Espace réservé du contenu 2">
            <a:extLst>
              <a:ext uri="{FF2B5EF4-FFF2-40B4-BE49-F238E27FC236}">
                <a16:creationId xmlns:a16="http://schemas.microsoft.com/office/drawing/2014/main" id="{21E72251-C2F1-44D8-B56F-6F91843F4E5B}"/>
              </a:ext>
            </a:extLst>
          </p:cNvPr>
          <p:cNvSpPr>
            <a:spLocks noGrp="1"/>
          </p:cNvSpPr>
          <p:nvPr>
            <p:ph idx="1"/>
          </p:nvPr>
        </p:nvSpPr>
        <p:spPr/>
        <p:txBody>
          <a:bodyPr/>
          <a:lstStyle/>
          <a:p>
            <a:r>
              <a:rPr lang="fr-FR" dirty="0"/>
              <a:t>Amélioration des performances de la recherche par rapport au modèle booléen grâce au système de pondération.</a:t>
            </a:r>
          </a:p>
          <a:p>
            <a:r>
              <a:rPr lang="fr-FR" dirty="0"/>
              <a:t>La correspondance partielle est autorisée, ce qui donne un classement naturel des documents retrouvés. </a:t>
            </a:r>
          </a:p>
        </p:txBody>
      </p:sp>
      <p:sp>
        <p:nvSpPr>
          <p:cNvPr id="5" name="Espace réservé du numéro de diapositive 4">
            <a:extLst>
              <a:ext uri="{FF2B5EF4-FFF2-40B4-BE49-F238E27FC236}">
                <a16:creationId xmlns:a16="http://schemas.microsoft.com/office/drawing/2014/main" id="{1CC3FF23-9495-42D7-9B71-7B0465725EB5}"/>
              </a:ext>
            </a:extLst>
          </p:cNvPr>
          <p:cNvSpPr>
            <a:spLocks noGrp="1"/>
          </p:cNvSpPr>
          <p:nvPr>
            <p:ph type="sldNum" sz="quarter" idx="12"/>
          </p:nvPr>
        </p:nvSpPr>
        <p:spPr/>
        <p:txBody>
          <a:bodyPr/>
          <a:lstStyle/>
          <a:p>
            <a:fld id="{1CBFE7BF-BE13-481A-9484-8F364B72A28E}" type="slidenum">
              <a:rPr lang="fr-FR" smtClean="0"/>
              <a:t>18</a:t>
            </a:fld>
            <a:endParaRPr lang="fr-FR"/>
          </a:p>
        </p:txBody>
      </p:sp>
      <p:sp>
        <p:nvSpPr>
          <p:cNvPr id="6" name="Espace réservé du pied de page 5">
            <a:extLst>
              <a:ext uri="{FF2B5EF4-FFF2-40B4-BE49-F238E27FC236}">
                <a16:creationId xmlns:a16="http://schemas.microsoft.com/office/drawing/2014/main" id="{10BE2AAD-7879-4223-AE4E-81F7847E2573}"/>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16980736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85DD3EF3-2ED1-4935-A2DD-EE6B28508507}"/>
              </a:ext>
            </a:extLst>
          </p:cNvPr>
          <p:cNvSpPr>
            <a:spLocks noGrp="1" noChangeArrowheads="1"/>
          </p:cNvSpPr>
          <p:nvPr>
            <p:ph type="title"/>
          </p:nvPr>
        </p:nvSpPr>
        <p:spPr/>
        <p:txBody>
          <a:bodyPr/>
          <a:lstStyle/>
          <a:p>
            <a:pPr eaLnBrk="1" hangingPunct="1"/>
            <a:r>
              <a:rPr lang="en-US" altLang="fr-FR">
                <a:latin typeface="Calibri" panose="020F0502020204030204" pitchFamily="34" charset="0"/>
              </a:rPr>
              <a:t>An Example</a:t>
            </a:r>
          </a:p>
        </p:txBody>
      </p:sp>
      <p:sp>
        <p:nvSpPr>
          <p:cNvPr id="69635" name="Rectangle 3">
            <a:extLst>
              <a:ext uri="{FF2B5EF4-FFF2-40B4-BE49-F238E27FC236}">
                <a16:creationId xmlns:a16="http://schemas.microsoft.com/office/drawing/2014/main" id="{8C9D7212-92AD-41AE-A3C4-557A21C1A985}"/>
              </a:ext>
            </a:extLst>
          </p:cNvPr>
          <p:cNvSpPr>
            <a:spLocks noGrp="1" noChangeArrowheads="1"/>
          </p:cNvSpPr>
          <p:nvPr>
            <p:ph idx="1"/>
          </p:nvPr>
        </p:nvSpPr>
        <p:spPr>
          <a:xfrm>
            <a:off x="2208214" y="1196976"/>
            <a:ext cx="8154987" cy="4810125"/>
          </a:xfrm>
        </p:spPr>
        <p:txBody>
          <a:bodyPr/>
          <a:lstStyle/>
          <a:p>
            <a:pPr eaLnBrk="1" hangingPunct="1"/>
            <a:r>
              <a:rPr lang="en-US" altLang="fr-FR" dirty="0">
                <a:latin typeface="Calibri" panose="020F0502020204030204" pitchFamily="34" charset="0"/>
              </a:rPr>
              <a:t>A document space is defined by three terms:</a:t>
            </a:r>
          </a:p>
          <a:p>
            <a:pPr lvl="1" eaLnBrk="1" hangingPunct="1"/>
            <a:r>
              <a:rPr lang="en-US" altLang="fr-FR" dirty="0">
                <a:latin typeface="Calibri" panose="020F0502020204030204" pitchFamily="34" charset="0"/>
              </a:rPr>
              <a:t>hardware,  software, users</a:t>
            </a:r>
          </a:p>
          <a:p>
            <a:pPr eaLnBrk="1" hangingPunct="1"/>
            <a:r>
              <a:rPr lang="en-US" altLang="fr-FR" dirty="0">
                <a:latin typeface="Calibri" panose="020F0502020204030204" pitchFamily="34" charset="0"/>
              </a:rPr>
              <a:t>A set of documents are defined as:</a:t>
            </a:r>
          </a:p>
          <a:p>
            <a:pPr lvl="1" eaLnBrk="1" hangingPunct="1"/>
            <a:r>
              <a:rPr lang="en-US" altLang="fr-FR" dirty="0">
                <a:latin typeface="Calibri" panose="020F0502020204030204" pitchFamily="34" charset="0"/>
              </a:rPr>
              <a:t>A1=(1, 0, 0),	A2=(0, 1, 0), 	A3=(0, 0, 1)</a:t>
            </a:r>
          </a:p>
          <a:p>
            <a:pPr lvl="1" eaLnBrk="1" hangingPunct="1"/>
            <a:r>
              <a:rPr lang="en-US" altLang="fr-FR" dirty="0">
                <a:latin typeface="Calibri" panose="020F0502020204030204" pitchFamily="34" charset="0"/>
              </a:rPr>
              <a:t>A4=(1, 1, 0),	A5=(1, 0, 1), 	A6=(0, 1, 1)</a:t>
            </a:r>
          </a:p>
          <a:p>
            <a:pPr lvl="1" eaLnBrk="1" hangingPunct="1"/>
            <a:r>
              <a:rPr lang="en-US" altLang="fr-FR" dirty="0">
                <a:latin typeface="Calibri" panose="020F0502020204030204" pitchFamily="34" charset="0"/>
              </a:rPr>
              <a:t>A7=(1, 1, 1)	A8=(1, 0, 1).	A9=(0, 1, 1)</a:t>
            </a:r>
          </a:p>
          <a:p>
            <a:pPr eaLnBrk="1" hangingPunct="1"/>
            <a:r>
              <a:rPr lang="en-US" altLang="fr-FR" dirty="0">
                <a:latin typeface="Calibri" panose="020F0502020204030204" pitchFamily="34" charset="0"/>
              </a:rPr>
              <a:t>If the Query is </a:t>
            </a:r>
            <a:r>
              <a:rPr lang="ja-JP" altLang="en-US" dirty="0">
                <a:latin typeface="Calibri" panose="020F0502020204030204" pitchFamily="34" charset="0"/>
              </a:rPr>
              <a:t>“</a:t>
            </a:r>
            <a:r>
              <a:rPr lang="en-US" altLang="ja-JP" dirty="0">
                <a:latin typeface="Calibri" panose="020F0502020204030204" pitchFamily="34" charset="0"/>
              </a:rPr>
              <a:t>hardware and software</a:t>
            </a:r>
            <a:r>
              <a:rPr lang="ja-JP" altLang="en-US" dirty="0">
                <a:latin typeface="Calibri" panose="020F0502020204030204" pitchFamily="34" charset="0"/>
              </a:rPr>
              <a:t>”</a:t>
            </a:r>
            <a:endParaRPr lang="en-US" altLang="ja-JP" dirty="0">
              <a:latin typeface="Calibri" panose="020F0502020204030204" pitchFamily="34" charset="0"/>
            </a:endParaRPr>
          </a:p>
          <a:p>
            <a:pPr eaLnBrk="1" hangingPunct="1"/>
            <a:r>
              <a:rPr lang="en-US" altLang="fr-FR" dirty="0">
                <a:latin typeface="Calibri" panose="020F0502020204030204" pitchFamily="34" charset="0"/>
              </a:rPr>
              <a:t>what documents should be retrieved?</a:t>
            </a:r>
          </a:p>
          <a:p>
            <a:pPr eaLnBrk="1" hangingPunct="1"/>
            <a:endParaRPr lang="en-US" altLang="fr-FR" dirty="0">
              <a:latin typeface="Calibri" panose="020F0502020204030204" pitchFamily="34" charset="0"/>
            </a:endParaRPr>
          </a:p>
        </p:txBody>
      </p:sp>
      <p:sp>
        <p:nvSpPr>
          <p:cNvPr id="69636" name="Slide Number Placeholder 4">
            <a:extLst>
              <a:ext uri="{FF2B5EF4-FFF2-40B4-BE49-F238E27FC236}">
                <a16:creationId xmlns:a16="http://schemas.microsoft.com/office/drawing/2014/main" id="{E5DFD5F2-E34F-4F00-8B83-2E9A0B01D1CD}"/>
              </a:ext>
            </a:extLst>
          </p:cNvPr>
          <p:cNvSpPr>
            <a:spLocks noGrp="1"/>
          </p:cNvSpPr>
          <p:nvPr>
            <p:ph type="sldNum" sz="quarter" idx="4294967295"/>
          </p:nvPr>
        </p:nvSpPr>
        <p:spPr bwMode="auto">
          <a:xfrm>
            <a:off x="8077200" y="6356351"/>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5000"/>
              </a:spcBef>
              <a:spcAft>
                <a:spcPct val="25000"/>
              </a:spcAft>
              <a:buClr>
                <a:srgbClr val="5675A9"/>
              </a:buClr>
              <a:buSzPct val="75000"/>
              <a:buFont typeface="Wingdings" panose="05000000000000000000" pitchFamily="2" charset="2"/>
              <a:buChar char="¢"/>
              <a:defRPr sz="2400">
                <a:solidFill>
                  <a:schemeClr val="bg1"/>
                </a:solidFill>
                <a:latin typeface="Arial" panose="020B0604020202020204" pitchFamily="34" charset="0"/>
                <a:ea typeface="MS PGothic" panose="020B0600070205080204" pitchFamily="34" charset="-128"/>
              </a:defRPr>
            </a:lvl1pPr>
            <a:lvl2pPr marL="742950" indent="-285750">
              <a:spcBef>
                <a:spcPct val="10000"/>
              </a:spcBef>
              <a:spcAft>
                <a:spcPct val="10000"/>
              </a:spcAft>
              <a:buClr>
                <a:srgbClr val="5675A9"/>
              </a:buClr>
              <a:buSzPct val="75000"/>
              <a:buFont typeface="Wingdings" panose="05000000000000000000" pitchFamily="2" charset="2"/>
              <a:buChar char="l"/>
              <a:defRPr sz="2000">
                <a:solidFill>
                  <a:schemeClr val="bg1"/>
                </a:solidFill>
                <a:latin typeface="Arial" panose="020B0604020202020204" pitchFamily="34" charset="0"/>
                <a:ea typeface="MS PGothic" panose="020B0600070205080204" pitchFamily="34" charset="-128"/>
              </a:defRPr>
            </a:lvl2pPr>
            <a:lvl3pPr marL="1143000" indent="-228600">
              <a:spcBef>
                <a:spcPct val="20000"/>
              </a:spcBef>
              <a:buClr>
                <a:srgbClr val="5675A9"/>
              </a:buClr>
              <a:buChar char="•"/>
              <a:defRPr sz="2400">
                <a:solidFill>
                  <a:schemeClr val="bg1"/>
                </a:solidFill>
                <a:latin typeface="Arial" panose="020B0604020202020204" pitchFamily="34" charset="0"/>
                <a:ea typeface="MS PGothic" panose="020B0600070205080204" pitchFamily="34" charset="-128"/>
              </a:defRPr>
            </a:lvl3pPr>
            <a:lvl4pPr marL="1600200" indent="-228600">
              <a:spcBef>
                <a:spcPct val="20000"/>
              </a:spcBef>
              <a:buClr>
                <a:srgbClr val="5675A9"/>
              </a:buClr>
              <a:buChar char="•"/>
              <a:defRPr sz="1600">
                <a:solidFill>
                  <a:schemeClr val="bg1"/>
                </a:solidFill>
                <a:latin typeface="Arial" panose="020B0604020202020204" pitchFamily="34" charset="0"/>
                <a:ea typeface="MS PGothic" panose="020B0600070205080204" pitchFamily="34" charset="-128"/>
              </a:defRPr>
            </a:lvl4pPr>
            <a:lvl5pPr marL="2057400" indent="-228600">
              <a:spcBef>
                <a:spcPct val="20000"/>
              </a:spcBef>
              <a:buClr>
                <a:srgbClr val="5675A9"/>
              </a:buClr>
              <a:buChar char="•"/>
              <a:defRPr sz="1600">
                <a:solidFill>
                  <a:schemeClr val="bg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20000"/>
              </a:spcBef>
              <a:spcAft>
                <a:spcPct val="0"/>
              </a:spcAft>
              <a:buClr>
                <a:srgbClr val="5675A9"/>
              </a:buClr>
              <a:buChar char="•"/>
              <a:defRPr sz="1600">
                <a:solidFill>
                  <a:schemeClr val="bg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20000"/>
              </a:spcBef>
              <a:spcAft>
                <a:spcPct val="0"/>
              </a:spcAft>
              <a:buClr>
                <a:srgbClr val="5675A9"/>
              </a:buClr>
              <a:buChar char="•"/>
              <a:defRPr sz="1600">
                <a:solidFill>
                  <a:schemeClr val="bg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20000"/>
              </a:spcBef>
              <a:spcAft>
                <a:spcPct val="0"/>
              </a:spcAft>
              <a:buClr>
                <a:srgbClr val="5675A9"/>
              </a:buClr>
              <a:buChar char="•"/>
              <a:defRPr sz="1600">
                <a:solidFill>
                  <a:schemeClr val="bg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20000"/>
              </a:spcBef>
              <a:spcAft>
                <a:spcPct val="0"/>
              </a:spcAft>
              <a:buClr>
                <a:srgbClr val="5675A9"/>
              </a:buClr>
              <a:buChar char="•"/>
              <a:defRPr sz="1600">
                <a:solidFill>
                  <a:schemeClr val="bg1"/>
                </a:solidFill>
                <a:latin typeface="Arial" panose="020B0604020202020204" pitchFamily="34" charset="0"/>
                <a:ea typeface="MS PGothic" panose="020B0600070205080204" pitchFamily="34" charset="-128"/>
              </a:defRPr>
            </a:lvl9pPr>
          </a:lstStyle>
          <a:p>
            <a:pPr eaLnBrk="1" hangingPunct="1">
              <a:spcBef>
                <a:spcPct val="0"/>
              </a:spcBef>
              <a:spcAft>
                <a:spcPct val="0"/>
              </a:spcAft>
              <a:buClrTx/>
              <a:buSzTx/>
              <a:buFontTx/>
              <a:buNone/>
            </a:pPr>
            <a:fld id="{E60EB5CB-D27C-4C1D-B4A9-318AF2234561}" type="slidenum">
              <a:rPr lang="en-US" altLang="fr-FR" sz="1200">
                <a:solidFill>
                  <a:srgbClr val="898989"/>
                </a:solidFill>
              </a:rPr>
              <a:pPr eaLnBrk="1" hangingPunct="1">
                <a:spcBef>
                  <a:spcPct val="0"/>
                </a:spcBef>
                <a:spcAft>
                  <a:spcPct val="0"/>
                </a:spcAft>
                <a:buClrTx/>
                <a:buSzTx/>
                <a:buFontTx/>
                <a:buNone/>
              </a:pPr>
              <a:t>19</a:t>
            </a:fld>
            <a:endParaRPr lang="en-US" altLang="fr-FR" sz="1200">
              <a:solidFill>
                <a:srgbClr val="898989"/>
              </a:solidFill>
            </a:endParaRPr>
          </a:p>
        </p:txBody>
      </p:sp>
      <p:sp>
        <p:nvSpPr>
          <p:cNvPr id="2" name="Espace réservé du pied de page 1">
            <a:extLst>
              <a:ext uri="{FF2B5EF4-FFF2-40B4-BE49-F238E27FC236}">
                <a16:creationId xmlns:a16="http://schemas.microsoft.com/office/drawing/2014/main" id="{B8C0AC57-B94D-4AF7-B8C4-ECF78ACEC33D}"/>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438977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3549D9-0E38-473E-9A0B-BED89E661B53}"/>
              </a:ext>
            </a:extLst>
          </p:cNvPr>
          <p:cNvSpPr>
            <a:spLocks noGrp="1"/>
          </p:cNvSpPr>
          <p:nvPr>
            <p:ph type="title"/>
          </p:nvPr>
        </p:nvSpPr>
        <p:spPr/>
        <p:txBody>
          <a:bodyPr>
            <a:normAutofit/>
          </a:bodyPr>
          <a:lstStyle/>
          <a:p>
            <a:r>
              <a:rPr lang="fr-FR" dirty="0"/>
              <a:t>Modèles de RI</a:t>
            </a:r>
          </a:p>
        </p:txBody>
      </p:sp>
      <p:sp>
        <p:nvSpPr>
          <p:cNvPr id="3" name="Espace réservé du contenu 2">
            <a:extLst>
              <a:ext uri="{FF2B5EF4-FFF2-40B4-BE49-F238E27FC236}">
                <a16:creationId xmlns:a16="http://schemas.microsoft.com/office/drawing/2014/main" id="{9199D061-9D5F-420D-8C31-D2B4597023A0}"/>
              </a:ext>
            </a:extLst>
          </p:cNvPr>
          <p:cNvSpPr>
            <a:spLocks noGrp="1"/>
          </p:cNvSpPr>
          <p:nvPr>
            <p:ph idx="1"/>
          </p:nvPr>
        </p:nvSpPr>
        <p:spPr/>
        <p:txBody>
          <a:bodyPr>
            <a:normAutofit fontScale="92500" lnSpcReduction="10000"/>
          </a:bodyPr>
          <a:lstStyle/>
          <a:p>
            <a:r>
              <a:rPr lang="fr-FR" dirty="0"/>
              <a:t>Un modèle de RI s’intéresse à la façon de représentation d’un document et d’une requête et comment définir la pertinence d’un document à une requête de l’utilisateur. </a:t>
            </a:r>
          </a:p>
          <a:p>
            <a:r>
              <a:rPr lang="fr-FR" dirty="0"/>
              <a:t>Généralement, Il existe plusieurs modèles de RI. Les modèles les plus utilisés</a:t>
            </a:r>
            <a:br>
              <a:rPr lang="fr-FR" dirty="0"/>
            </a:br>
            <a:r>
              <a:rPr lang="fr-FR" dirty="0"/>
              <a:t>pour représenter l’ensemble des pages Web sont : </a:t>
            </a:r>
          </a:p>
          <a:p>
            <a:pPr lvl="1">
              <a:buFont typeface="+mj-lt"/>
              <a:buAutoNum type="arabicPeriod"/>
            </a:pPr>
            <a:r>
              <a:rPr lang="fr-FR" sz="1800" dirty="0"/>
              <a:t>le modèle booléen, </a:t>
            </a:r>
          </a:p>
          <a:p>
            <a:pPr lvl="1">
              <a:buFont typeface="+mj-lt"/>
              <a:buAutoNum type="arabicPeriod"/>
            </a:pPr>
            <a:r>
              <a:rPr lang="fr-FR" sz="1800" dirty="0"/>
              <a:t>le modèle vectoriel, </a:t>
            </a:r>
          </a:p>
          <a:p>
            <a:pPr lvl="1">
              <a:buFont typeface="+mj-lt"/>
              <a:buAutoNum type="arabicPeriod"/>
            </a:pPr>
            <a:r>
              <a:rPr lang="fr-FR" sz="1800" dirty="0"/>
              <a:t>et le modèle probabiliste</a:t>
            </a:r>
            <a:r>
              <a:rPr lang="fr-FR" dirty="0"/>
              <a:t>. </a:t>
            </a:r>
          </a:p>
          <a:p>
            <a:r>
              <a:rPr lang="fr-FR" dirty="0"/>
              <a:t>La plupart des modèles de RI représentent des documents et des requêtes comme un "sac" de mots (ou de termes), c-à-d, un ensemble de termes distinctifs. </a:t>
            </a:r>
          </a:p>
          <a:p>
            <a:r>
              <a:rPr lang="fr-FR" dirty="0"/>
              <a:t>Chaque terme est associé à un poids,</a:t>
            </a:r>
          </a:p>
        </p:txBody>
      </p:sp>
      <p:sp>
        <p:nvSpPr>
          <p:cNvPr id="5" name="Espace réservé du numéro de diapositive 4">
            <a:extLst>
              <a:ext uri="{FF2B5EF4-FFF2-40B4-BE49-F238E27FC236}">
                <a16:creationId xmlns:a16="http://schemas.microsoft.com/office/drawing/2014/main" id="{1C480816-284F-44DB-989D-0EDCA37E0412}"/>
              </a:ext>
            </a:extLst>
          </p:cNvPr>
          <p:cNvSpPr>
            <a:spLocks noGrp="1"/>
          </p:cNvSpPr>
          <p:nvPr>
            <p:ph type="sldNum" sz="quarter" idx="12"/>
          </p:nvPr>
        </p:nvSpPr>
        <p:spPr/>
        <p:txBody>
          <a:bodyPr/>
          <a:lstStyle/>
          <a:p>
            <a:fld id="{1CBFE7BF-BE13-481A-9484-8F364B72A28E}" type="slidenum">
              <a:rPr lang="fr-FR" smtClean="0"/>
              <a:t>2</a:t>
            </a:fld>
            <a:endParaRPr lang="fr-FR"/>
          </a:p>
        </p:txBody>
      </p:sp>
      <p:sp>
        <p:nvSpPr>
          <p:cNvPr id="6" name="Espace réservé du pied de page 5">
            <a:extLst>
              <a:ext uri="{FF2B5EF4-FFF2-40B4-BE49-F238E27FC236}">
                <a16:creationId xmlns:a16="http://schemas.microsoft.com/office/drawing/2014/main" id="{C20DDA40-25FC-465F-AA1D-7B247CE5D1CF}"/>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40727943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F9ED7748-B15D-46F3-B66D-005CEBD50F54}"/>
              </a:ext>
            </a:extLst>
          </p:cNvPr>
          <p:cNvSpPr>
            <a:spLocks noGrp="1" noChangeArrowheads="1"/>
          </p:cNvSpPr>
          <p:nvPr>
            <p:ph type="title"/>
          </p:nvPr>
        </p:nvSpPr>
        <p:spPr/>
        <p:txBody>
          <a:bodyPr/>
          <a:lstStyle/>
          <a:p>
            <a:pPr eaLnBrk="1" hangingPunct="1"/>
            <a:r>
              <a:rPr lang="en-US" altLang="fr-FR">
                <a:latin typeface="Calibri" panose="020F0502020204030204" pitchFamily="34" charset="0"/>
              </a:rPr>
              <a:t>An Example (cont.)</a:t>
            </a:r>
          </a:p>
        </p:txBody>
      </p:sp>
      <p:sp>
        <p:nvSpPr>
          <p:cNvPr id="70659" name="Rectangle 3">
            <a:extLst>
              <a:ext uri="{FF2B5EF4-FFF2-40B4-BE49-F238E27FC236}">
                <a16:creationId xmlns:a16="http://schemas.microsoft.com/office/drawing/2014/main" id="{1B59899B-2CE5-4BBA-81E7-AC5EFAB21906}"/>
              </a:ext>
            </a:extLst>
          </p:cNvPr>
          <p:cNvSpPr>
            <a:spLocks noGrp="1" noChangeArrowheads="1"/>
          </p:cNvSpPr>
          <p:nvPr>
            <p:ph idx="1"/>
          </p:nvPr>
        </p:nvSpPr>
        <p:spPr>
          <a:xfrm>
            <a:off x="1919288" y="1233488"/>
            <a:ext cx="8367712" cy="4875212"/>
          </a:xfrm>
        </p:spPr>
        <p:txBody>
          <a:bodyPr>
            <a:normAutofit lnSpcReduction="10000"/>
          </a:bodyPr>
          <a:lstStyle/>
          <a:p>
            <a:pPr eaLnBrk="1" hangingPunct="1"/>
            <a:r>
              <a:rPr lang="en-US" altLang="fr-FR" sz="3400">
                <a:latin typeface="Calibri" panose="020F0502020204030204" pitchFamily="34" charset="0"/>
              </a:rPr>
              <a:t>In Boolean query matching:</a:t>
            </a:r>
          </a:p>
          <a:p>
            <a:pPr lvl="1" eaLnBrk="1" hangingPunct="1"/>
            <a:r>
              <a:rPr lang="en-US" altLang="fr-FR">
                <a:latin typeface="Calibri" panose="020F0502020204030204" pitchFamily="34" charset="0"/>
              </a:rPr>
              <a:t>document A4, A7 will be retrieved (</a:t>
            </a:r>
            <a:r>
              <a:rPr lang="ja-JP" altLang="en-US">
                <a:latin typeface="Calibri" panose="020F0502020204030204" pitchFamily="34" charset="0"/>
              </a:rPr>
              <a:t>“</a:t>
            </a:r>
            <a:r>
              <a:rPr lang="en-US" altLang="ja-JP">
                <a:latin typeface="Calibri" panose="020F0502020204030204" pitchFamily="34" charset="0"/>
              </a:rPr>
              <a:t>AND</a:t>
            </a:r>
            <a:r>
              <a:rPr lang="ja-JP" altLang="en-US">
                <a:latin typeface="Calibri" panose="020F0502020204030204" pitchFamily="34" charset="0"/>
              </a:rPr>
              <a:t>”</a:t>
            </a:r>
            <a:r>
              <a:rPr lang="en-US" altLang="ja-JP">
                <a:latin typeface="Calibri" panose="020F0502020204030204" pitchFamily="34" charset="0"/>
              </a:rPr>
              <a:t>)</a:t>
            </a:r>
          </a:p>
          <a:p>
            <a:pPr lvl="1" eaLnBrk="1" hangingPunct="1"/>
            <a:r>
              <a:rPr lang="en-US" altLang="fr-FR">
                <a:latin typeface="Calibri" panose="020F0502020204030204" pitchFamily="34" charset="0"/>
              </a:rPr>
              <a:t>retrieved: A1, A2, A4, A5, A6, A7, A8, A9 (</a:t>
            </a:r>
            <a:r>
              <a:rPr lang="ja-JP" altLang="en-US">
                <a:latin typeface="Calibri" panose="020F0502020204030204" pitchFamily="34" charset="0"/>
              </a:rPr>
              <a:t>“</a:t>
            </a:r>
            <a:r>
              <a:rPr lang="en-US" altLang="ja-JP">
                <a:latin typeface="Calibri" panose="020F0502020204030204" pitchFamily="34" charset="0"/>
              </a:rPr>
              <a:t>OR</a:t>
            </a:r>
            <a:r>
              <a:rPr lang="ja-JP" altLang="en-US">
                <a:latin typeface="Calibri" panose="020F0502020204030204" pitchFamily="34" charset="0"/>
              </a:rPr>
              <a:t>”</a:t>
            </a:r>
            <a:r>
              <a:rPr lang="en-US" altLang="ja-JP">
                <a:latin typeface="Calibri" panose="020F0502020204030204" pitchFamily="34" charset="0"/>
              </a:rPr>
              <a:t>)</a:t>
            </a:r>
          </a:p>
          <a:p>
            <a:pPr eaLnBrk="1" hangingPunct="1"/>
            <a:r>
              <a:rPr lang="en-US" altLang="fr-FR" sz="3400">
                <a:latin typeface="Calibri" panose="020F0502020204030204" pitchFamily="34" charset="0"/>
              </a:rPr>
              <a:t>In similarity matching (cosine): </a:t>
            </a:r>
          </a:p>
          <a:p>
            <a:pPr lvl="1" eaLnBrk="1" hangingPunct="1"/>
            <a:r>
              <a:rPr lang="en-US" altLang="fr-FR" sz="2400">
                <a:latin typeface="Calibri" panose="020F0502020204030204" pitchFamily="34" charset="0"/>
              </a:rPr>
              <a:t>q=(1, 1, 0)</a:t>
            </a:r>
          </a:p>
          <a:p>
            <a:pPr lvl="1" eaLnBrk="1" hangingPunct="1"/>
            <a:r>
              <a:rPr lang="en-US" altLang="fr-FR" sz="2400">
                <a:latin typeface="Calibri" panose="020F0502020204030204" pitchFamily="34" charset="0"/>
              </a:rPr>
              <a:t>S(q, A1)=0.71, 	S(q, A2)=0.71,	S(q, A3)=0</a:t>
            </a:r>
          </a:p>
          <a:p>
            <a:pPr lvl="1" eaLnBrk="1" hangingPunct="1"/>
            <a:r>
              <a:rPr lang="en-US" altLang="fr-FR" sz="2400">
                <a:latin typeface="Calibri" panose="020F0502020204030204" pitchFamily="34" charset="0"/>
              </a:rPr>
              <a:t>S(q, A4)=1,	           S(q, A5)=0.5, 	S(q, A6)=0.5</a:t>
            </a:r>
          </a:p>
          <a:p>
            <a:pPr lvl="1" eaLnBrk="1" hangingPunct="1"/>
            <a:r>
              <a:rPr lang="en-US" altLang="fr-FR" sz="2400">
                <a:latin typeface="Calibri" panose="020F0502020204030204" pitchFamily="34" charset="0"/>
              </a:rPr>
              <a:t>S(q, A7)=0.82, 	S(q, A8)=0.5, 	S(q, A9)=0.5</a:t>
            </a:r>
          </a:p>
          <a:p>
            <a:pPr lvl="1" eaLnBrk="1" hangingPunct="1"/>
            <a:r>
              <a:rPr lang="en-US" altLang="fr-FR" sz="2400">
                <a:latin typeface="Calibri" panose="020F0502020204030204" pitchFamily="34" charset="0"/>
              </a:rPr>
              <a:t>Document retrieved set (with ranking)=</a:t>
            </a:r>
          </a:p>
          <a:p>
            <a:pPr lvl="2" eaLnBrk="1" hangingPunct="1"/>
            <a:r>
              <a:rPr lang="en-US" altLang="fr-FR" sz="2000">
                <a:latin typeface="Calibri" panose="020F0502020204030204" pitchFamily="34" charset="0"/>
              </a:rPr>
              <a:t>{A4, A7, A1, A2, A5, A6, A8, A9}</a:t>
            </a:r>
          </a:p>
        </p:txBody>
      </p:sp>
      <p:sp>
        <p:nvSpPr>
          <p:cNvPr id="70660" name="Slide Number Placeholder 4">
            <a:extLst>
              <a:ext uri="{FF2B5EF4-FFF2-40B4-BE49-F238E27FC236}">
                <a16:creationId xmlns:a16="http://schemas.microsoft.com/office/drawing/2014/main" id="{E053A0FC-330E-4106-845C-923E2AE06621}"/>
              </a:ext>
            </a:extLst>
          </p:cNvPr>
          <p:cNvSpPr>
            <a:spLocks noGrp="1"/>
          </p:cNvSpPr>
          <p:nvPr>
            <p:ph type="sldNum" sz="quarter" idx="4294967295"/>
          </p:nvPr>
        </p:nvSpPr>
        <p:spPr bwMode="auto">
          <a:xfrm>
            <a:off x="8077200" y="6356351"/>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5000"/>
              </a:spcBef>
              <a:spcAft>
                <a:spcPct val="25000"/>
              </a:spcAft>
              <a:buClr>
                <a:srgbClr val="5675A9"/>
              </a:buClr>
              <a:buSzPct val="75000"/>
              <a:buFont typeface="Wingdings" panose="05000000000000000000" pitchFamily="2" charset="2"/>
              <a:buChar char="¢"/>
              <a:defRPr sz="2400">
                <a:solidFill>
                  <a:schemeClr val="bg1"/>
                </a:solidFill>
                <a:latin typeface="Arial" panose="020B0604020202020204" pitchFamily="34" charset="0"/>
                <a:ea typeface="MS PGothic" panose="020B0600070205080204" pitchFamily="34" charset="-128"/>
              </a:defRPr>
            </a:lvl1pPr>
            <a:lvl2pPr marL="742950" indent="-285750">
              <a:spcBef>
                <a:spcPct val="10000"/>
              </a:spcBef>
              <a:spcAft>
                <a:spcPct val="10000"/>
              </a:spcAft>
              <a:buClr>
                <a:srgbClr val="5675A9"/>
              </a:buClr>
              <a:buSzPct val="75000"/>
              <a:buFont typeface="Wingdings" panose="05000000000000000000" pitchFamily="2" charset="2"/>
              <a:buChar char="l"/>
              <a:defRPr sz="2000">
                <a:solidFill>
                  <a:schemeClr val="bg1"/>
                </a:solidFill>
                <a:latin typeface="Arial" panose="020B0604020202020204" pitchFamily="34" charset="0"/>
                <a:ea typeface="MS PGothic" panose="020B0600070205080204" pitchFamily="34" charset="-128"/>
              </a:defRPr>
            </a:lvl2pPr>
            <a:lvl3pPr marL="1143000" indent="-228600">
              <a:spcBef>
                <a:spcPct val="20000"/>
              </a:spcBef>
              <a:buClr>
                <a:srgbClr val="5675A9"/>
              </a:buClr>
              <a:buChar char="•"/>
              <a:defRPr sz="2400">
                <a:solidFill>
                  <a:schemeClr val="bg1"/>
                </a:solidFill>
                <a:latin typeface="Arial" panose="020B0604020202020204" pitchFamily="34" charset="0"/>
                <a:ea typeface="MS PGothic" panose="020B0600070205080204" pitchFamily="34" charset="-128"/>
              </a:defRPr>
            </a:lvl3pPr>
            <a:lvl4pPr marL="1600200" indent="-228600">
              <a:spcBef>
                <a:spcPct val="20000"/>
              </a:spcBef>
              <a:buClr>
                <a:srgbClr val="5675A9"/>
              </a:buClr>
              <a:buChar char="•"/>
              <a:defRPr sz="1600">
                <a:solidFill>
                  <a:schemeClr val="bg1"/>
                </a:solidFill>
                <a:latin typeface="Arial" panose="020B0604020202020204" pitchFamily="34" charset="0"/>
                <a:ea typeface="MS PGothic" panose="020B0600070205080204" pitchFamily="34" charset="-128"/>
              </a:defRPr>
            </a:lvl4pPr>
            <a:lvl5pPr marL="2057400" indent="-228600">
              <a:spcBef>
                <a:spcPct val="20000"/>
              </a:spcBef>
              <a:buClr>
                <a:srgbClr val="5675A9"/>
              </a:buClr>
              <a:buChar char="•"/>
              <a:defRPr sz="1600">
                <a:solidFill>
                  <a:schemeClr val="bg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20000"/>
              </a:spcBef>
              <a:spcAft>
                <a:spcPct val="0"/>
              </a:spcAft>
              <a:buClr>
                <a:srgbClr val="5675A9"/>
              </a:buClr>
              <a:buChar char="•"/>
              <a:defRPr sz="1600">
                <a:solidFill>
                  <a:schemeClr val="bg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20000"/>
              </a:spcBef>
              <a:spcAft>
                <a:spcPct val="0"/>
              </a:spcAft>
              <a:buClr>
                <a:srgbClr val="5675A9"/>
              </a:buClr>
              <a:buChar char="•"/>
              <a:defRPr sz="1600">
                <a:solidFill>
                  <a:schemeClr val="bg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20000"/>
              </a:spcBef>
              <a:spcAft>
                <a:spcPct val="0"/>
              </a:spcAft>
              <a:buClr>
                <a:srgbClr val="5675A9"/>
              </a:buClr>
              <a:buChar char="•"/>
              <a:defRPr sz="1600">
                <a:solidFill>
                  <a:schemeClr val="bg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20000"/>
              </a:spcBef>
              <a:spcAft>
                <a:spcPct val="0"/>
              </a:spcAft>
              <a:buClr>
                <a:srgbClr val="5675A9"/>
              </a:buClr>
              <a:buChar char="•"/>
              <a:defRPr sz="1600">
                <a:solidFill>
                  <a:schemeClr val="bg1"/>
                </a:solidFill>
                <a:latin typeface="Arial" panose="020B0604020202020204" pitchFamily="34" charset="0"/>
                <a:ea typeface="MS PGothic" panose="020B0600070205080204" pitchFamily="34" charset="-128"/>
              </a:defRPr>
            </a:lvl9pPr>
          </a:lstStyle>
          <a:p>
            <a:pPr eaLnBrk="1" hangingPunct="1">
              <a:spcBef>
                <a:spcPct val="0"/>
              </a:spcBef>
              <a:spcAft>
                <a:spcPct val="0"/>
              </a:spcAft>
              <a:buClrTx/>
              <a:buSzTx/>
              <a:buFontTx/>
              <a:buNone/>
            </a:pPr>
            <a:fld id="{2AD28B40-2049-462B-B863-C1CC31842E20}" type="slidenum">
              <a:rPr lang="en-US" altLang="fr-FR" sz="1200">
                <a:solidFill>
                  <a:srgbClr val="898989"/>
                </a:solidFill>
              </a:rPr>
              <a:pPr eaLnBrk="1" hangingPunct="1">
                <a:spcBef>
                  <a:spcPct val="0"/>
                </a:spcBef>
                <a:spcAft>
                  <a:spcPct val="0"/>
                </a:spcAft>
                <a:buClrTx/>
                <a:buSzTx/>
                <a:buFontTx/>
                <a:buNone/>
              </a:pPr>
              <a:t>20</a:t>
            </a:fld>
            <a:endParaRPr lang="en-US" altLang="fr-FR" sz="1200">
              <a:solidFill>
                <a:srgbClr val="898989"/>
              </a:solidFill>
            </a:endParaRPr>
          </a:p>
        </p:txBody>
      </p:sp>
      <p:sp>
        <p:nvSpPr>
          <p:cNvPr id="2" name="Espace réservé du pied de page 1">
            <a:extLst>
              <a:ext uri="{FF2B5EF4-FFF2-40B4-BE49-F238E27FC236}">
                <a16:creationId xmlns:a16="http://schemas.microsoft.com/office/drawing/2014/main" id="{90C0B843-C691-49F8-BD1E-689B77A980B9}"/>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3593257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4B1028-91F7-4DDD-906C-3F95979F6E61}"/>
              </a:ext>
            </a:extLst>
          </p:cNvPr>
          <p:cNvSpPr>
            <a:spLocks noGrp="1"/>
          </p:cNvSpPr>
          <p:nvPr>
            <p:ph type="title"/>
          </p:nvPr>
        </p:nvSpPr>
        <p:spPr/>
        <p:txBody>
          <a:bodyPr/>
          <a:lstStyle/>
          <a:p>
            <a:r>
              <a:rPr lang="fr-FR" dirty="0"/>
              <a:t>Modèle vectoriel: Inconvénient</a:t>
            </a:r>
          </a:p>
        </p:txBody>
      </p:sp>
      <p:sp>
        <p:nvSpPr>
          <p:cNvPr id="3" name="Espace réservé du contenu 2">
            <a:extLst>
              <a:ext uri="{FF2B5EF4-FFF2-40B4-BE49-F238E27FC236}">
                <a16:creationId xmlns:a16="http://schemas.microsoft.com/office/drawing/2014/main" id="{FBDF2F72-79F4-4A64-9BCB-50C95C10AA17}"/>
              </a:ext>
            </a:extLst>
          </p:cNvPr>
          <p:cNvSpPr>
            <a:spLocks noGrp="1"/>
          </p:cNvSpPr>
          <p:nvPr>
            <p:ph idx="1"/>
          </p:nvPr>
        </p:nvSpPr>
        <p:spPr/>
        <p:txBody>
          <a:bodyPr/>
          <a:lstStyle/>
          <a:p>
            <a:r>
              <a:rPr lang="fr-FR" dirty="0"/>
              <a:t>L’inconvénient majeur de ce modèle réside dans la considération des termes comme étant mutuellement indépendants mais malheureusement c’est pas le cas en réalité. </a:t>
            </a:r>
            <a:br>
              <a:rPr lang="fr-FR" dirty="0"/>
            </a:br>
            <a:endParaRPr lang="fr-FR" dirty="0"/>
          </a:p>
        </p:txBody>
      </p:sp>
      <p:sp>
        <p:nvSpPr>
          <p:cNvPr id="5" name="Espace réservé du numéro de diapositive 4">
            <a:extLst>
              <a:ext uri="{FF2B5EF4-FFF2-40B4-BE49-F238E27FC236}">
                <a16:creationId xmlns:a16="http://schemas.microsoft.com/office/drawing/2014/main" id="{15C44D28-0C10-42BB-9B51-038C3992AB06}"/>
              </a:ext>
            </a:extLst>
          </p:cNvPr>
          <p:cNvSpPr>
            <a:spLocks noGrp="1"/>
          </p:cNvSpPr>
          <p:nvPr>
            <p:ph type="sldNum" sz="quarter" idx="12"/>
          </p:nvPr>
        </p:nvSpPr>
        <p:spPr/>
        <p:txBody>
          <a:bodyPr/>
          <a:lstStyle/>
          <a:p>
            <a:fld id="{1CBFE7BF-BE13-481A-9484-8F364B72A28E}" type="slidenum">
              <a:rPr lang="fr-FR" smtClean="0"/>
              <a:t>21</a:t>
            </a:fld>
            <a:endParaRPr lang="fr-FR"/>
          </a:p>
        </p:txBody>
      </p:sp>
      <p:sp>
        <p:nvSpPr>
          <p:cNvPr id="6" name="Espace réservé du pied de page 5">
            <a:extLst>
              <a:ext uri="{FF2B5EF4-FFF2-40B4-BE49-F238E27FC236}">
                <a16:creationId xmlns:a16="http://schemas.microsoft.com/office/drawing/2014/main" id="{AFDA6BB8-08CA-4671-9954-0ECDC2431F0A}"/>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37963734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BBC915-1B8B-4EDB-8BC2-3015D4D19B6F}"/>
              </a:ext>
            </a:extLst>
          </p:cNvPr>
          <p:cNvSpPr>
            <a:spLocks noGrp="1"/>
          </p:cNvSpPr>
          <p:nvPr>
            <p:ph type="ctrTitle"/>
          </p:nvPr>
        </p:nvSpPr>
        <p:spPr/>
        <p:txBody>
          <a:bodyPr/>
          <a:lstStyle/>
          <a:p>
            <a:r>
              <a:rPr lang="fr-FR" dirty="0"/>
              <a:t>Modèle Booléen étendu</a:t>
            </a:r>
          </a:p>
        </p:txBody>
      </p:sp>
      <p:sp>
        <p:nvSpPr>
          <p:cNvPr id="3" name="Sous-titre 2">
            <a:extLst>
              <a:ext uri="{FF2B5EF4-FFF2-40B4-BE49-F238E27FC236}">
                <a16:creationId xmlns:a16="http://schemas.microsoft.com/office/drawing/2014/main" id="{DC3C70C4-58D7-4482-A544-EAD1AFE0AFCF}"/>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20412951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8FF4E8-11C4-4947-B698-E1EA069D01C9}"/>
              </a:ext>
            </a:extLst>
          </p:cNvPr>
          <p:cNvSpPr>
            <a:spLocks noGrp="1"/>
          </p:cNvSpPr>
          <p:nvPr>
            <p:ph type="title"/>
          </p:nvPr>
        </p:nvSpPr>
        <p:spPr/>
        <p:txBody>
          <a:bodyPr/>
          <a:lstStyle/>
          <a:p>
            <a:r>
              <a:rPr lang="fr-FR" dirty="0"/>
              <a:t>Introduction</a:t>
            </a:r>
          </a:p>
        </p:txBody>
      </p:sp>
      <p:sp>
        <p:nvSpPr>
          <p:cNvPr id="3" name="Espace réservé du contenu 2">
            <a:extLst>
              <a:ext uri="{FF2B5EF4-FFF2-40B4-BE49-F238E27FC236}">
                <a16:creationId xmlns:a16="http://schemas.microsoft.com/office/drawing/2014/main" id="{CCDDD64C-1C39-462A-A94F-5FAECB6A5715}"/>
              </a:ext>
            </a:extLst>
          </p:cNvPr>
          <p:cNvSpPr>
            <a:spLocks noGrp="1"/>
          </p:cNvSpPr>
          <p:nvPr>
            <p:ph idx="1"/>
          </p:nvPr>
        </p:nvSpPr>
        <p:spPr/>
        <p:txBody>
          <a:bodyPr/>
          <a:lstStyle/>
          <a:p>
            <a:r>
              <a:rPr lang="fr-FR" dirty="0"/>
              <a:t>Prendre en compte l’importante des termes dans les documents et/ou dans la requête.</a:t>
            </a:r>
          </a:p>
          <a:p>
            <a:r>
              <a:rPr lang="fr-FR" dirty="0"/>
              <a:t>Possibilité d’ordonner les documents sélectionnés.</a:t>
            </a:r>
          </a:p>
          <a:p>
            <a:r>
              <a:rPr lang="fr-FR" dirty="0"/>
              <a:t> Comment étendre le modèle booléen ?</a:t>
            </a:r>
          </a:p>
          <a:p>
            <a:pPr lvl="1">
              <a:buFont typeface="Arial" panose="020B0604020202020204" pitchFamily="34" charset="0"/>
              <a:buChar char="•"/>
            </a:pPr>
            <a:r>
              <a:rPr lang="fr-FR" dirty="0"/>
              <a:t>  Interpréter les conjonctions et les disjonction</a:t>
            </a:r>
          </a:p>
          <a:p>
            <a:r>
              <a:rPr lang="fr-FR" dirty="0"/>
              <a:t>Deux modèles :</a:t>
            </a:r>
            <a:br>
              <a:rPr lang="fr-FR" dirty="0"/>
            </a:br>
            <a:r>
              <a:rPr lang="fr-FR" dirty="0"/>
              <a:t>–  Modèle flou-</a:t>
            </a:r>
            <a:r>
              <a:rPr lang="fr-FR" dirty="0" err="1"/>
              <a:t>fuzzy</a:t>
            </a:r>
            <a:r>
              <a:rPr lang="fr-FR" dirty="0"/>
              <a:t> </a:t>
            </a:r>
            <a:r>
              <a:rPr lang="fr-FR" dirty="0" err="1"/>
              <a:t>based</a:t>
            </a:r>
            <a:r>
              <a:rPr lang="fr-FR" dirty="0"/>
              <a:t> model (basé sur la logique floue)</a:t>
            </a:r>
            <a:br>
              <a:rPr lang="fr-FR" dirty="0"/>
            </a:br>
            <a:r>
              <a:rPr lang="fr-FR" dirty="0"/>
              <a:t>–  Modèle booléen étendu- </a:t>
            </a:r>
            <a:r>
              <a:rPr lang="fr-FR" dirty="0" err="1"/>
              <a:t>extended</a:t>
            </a:r>
            <a:r>
              <a:rPr lang="fr-FR" dirty="0"/>
              <a:t> </a:t>
            </a:r>
            <a:r>
              <a:rPr lang="fr-FR" dirty="0" err="1"/>
              <a:t>boolean</a:t>
            </a:r>
            <a:r>
              <a:rPr lang="fr-FR" dirty="0"/>
              <a:t> model,</a:t>
            </a:r>
            <a:br>
              <a:rPr lang="fr-FR" dirty="0"/>
            </a:br>
            <a:endParaRPr lang="fr-FR" dirty="0"/>
          </a:p>
        </p:txBody>
      </p:sp>
      <p:sp>
        <p:nvSpPr>
          <p:cNvPr id="5" name="Espace réservé du numéro de diapositive 4">
            <a:extLst>
              <a:ext uri="{FF2B5EF4-FFF2-40B4-BE49-F238E27FC236}">
                <a16:creationId xmlns:a16="http://schemas.microsoft.com/office/drawing/2014/main" id="{3B559458-E9C8-4A1C-954D-E89440EABE19}"/>
              </a:ext>
            </a:extLst>
          </p:cNvPr>
          <p:cNvSpPr>
            <a:spLocks noGrp="1"/>
          </p:cNvSpPr>
          <p:nvPr>
            <p:ph type="sldNum" sz="quarter" idx="12"/>
          </p:nvPr>
        </p:nvSpPr>
        <p:spPr/>
        <p:txBody>
          <a:bodyPr/>
          <a:lstStyle/>
          <a:p>
            <a:fld id="{1CBFE7BF-BE13-481A-9484-8F364B72A28E}" type="slidenum">
              <a:rPr lang="fr-FR" smtClean="0"/>
              <a:t>23</a:t>
            </a:fld>
            <a:endParaRPr lang="fr-FR"/>
          </a:p>
        </p:txBody>
      </p:sp>
      <p:sp>
        <p:nvSpPr>
          <p:cNvPr id="6" name="Espace réservé du pied de page 5">
            <a:extLst>
              <a:ext uri="{FF2B5EF4-FFF2-40B4-BE49-F238E27FC236}">
                <a16:creationId xmlns:a16="http://schemas.microsoft.com/office/drawing/2014/main" id="{812B0366-FB99-47DD-BDC1-EF6737FA1B8A}"/>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3626627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A0C568-417E-47CD-8C49-42CC15661D63}"/>
              </a:ext>
            </a:extLst>
          </p:cNvPr>
          <p:cNvSpPr>
            <a:spLocks noGrp="1"/>
          </p:cNvSpPr>
          <p:nvPr>
            <p:ph type="title"/>
          </p:nvPr>
        </p:nvSpPr>
        <p:spPr/>
        <p:txBody>
          <a:bodyPr/>
          <a:lstStyle/>
          <a:p>
            <a:r>
              <a:rPr lang="fr-FR" dirty="0"/>
              <a:t>Modèle Booléen étendu: Principe</a:t>
            </a:r>
          </a:p>
        </p:txBody>
      </p:sp>
      <p:sp>
        <p:nvSpPr>
          <p:cNvPr id="3" name="Espace réservé du contenu 2">
            <a:extLst>
              <a:ext uri="{FF2B5EF4-FFF2-40B4-BE49-F238E27FC236}">
                <a16:creationId xmlns:a16="http://schemas.microsoft.com/office/drawing/2014/main" id="{037A0ED5-0002-45A9-8671-05C322577167}"/>
              </a:ext>
            </a:extLst>
          </p:cNvPr>
          <p:cNvSpPr>
            <a:spLocks noGrp="1"/>
          </p:cNvSpPr>
          <p:nvPr>
            <p:ph idx="1"/>
          </p:nvPr>
        </p:nvSpPr>
        <p:spPr/>
        <p:txBody>
          <a:bodyPr>
            <a:noAutofit/>
          </a:bodyPr>
          <a:lstStyle/>
          <a:p>
            <a:r>
              <a:rPr lang="fr-FR" sz="2400" dirty="0"/>
              <a:t>Combinaison des modèles booléen et vectoriel</a:t>
            </a:r>
            <a:br>
              <a:rPr lang="fr-FR" sz="2400" dirty="0"/>
            </a:br>
            <a:r>
              <a:rPr lang="fr-FR" sz="2400" dirty="0"/>
              <a:t>–  Document : liste de termes pondérés.</a:t>
            </a:r>
            <a:br>
              <a:rPr lang="fr-FR" sz="2400" dirty="0"/>
            </a:br>
            <a:r>
              <a:rPr lang="fr-FR" sz="2400" dirty="0"/>
              <a:t>–  Requête booléenne.</a:t>
            </a:r>
            <a:br>
              <a:rPr lang="fr-FR" sz="2400" dirty="0"/>
            </a:br>
            <a:r>
              <a:rPr lang="fr-FR" sz="2400" dirty="0"/>
              <a:t>–  Utilisation des distances algébriques pour mesurer la pertinence d’un document vis-à-vis à d’une requête.</a:t>
            </a:r>
            <a:br>
              <a:rPr lang="fr-FR" sz="2400" dirty="0"/>
            </a:br>
            <a:endParaRPr lang="fr-FR" sz="2400" dirty="0"/>
          </a:p>
        </p:txBody>
      </p:sp>
      <p:sp>
        <p:nvSpPr>
          <p:cNvPr id="5" name="Espace réservé du numéro de diapositive 4">
            <a:extLst>
              <a:ext uri="{FF2B5EF4-FFF2-40B4-BE49-F238E27FC236}">
                <a16:creationId xmlns:a16="http://schemas.microsoft.com/office/drawing/2014/main" id="{3462E953-DFE6-4D2D-B21E-06E272DB9D11}"/>
              </a:ext>
            </a:extLst>
          </p:cNvPr>
          <p:cNvSpPr>
            <a:spLocks noGrp="1"/>
          </p:cNvSpPr>
          <p:nvPr>
            <p:ph type="sldNum" sz="quarter" idx="12"/>
          </p:nvPr>
        </p:nvSpPr>
        <p:spPr/>
        <p:txBody>
          <a:bodyPr/>
          <a:lstStyle/>
          <a:p>
            <a:fld id="{1CBFE7BF-BE13-481A-9484-8F364B72A28E}" type="slidenum">
              <a:rPr lang="fr-FR" smtClean="0"/>
              <a:t>24</a:t>
            </a:fld>
            <a:endParaRPr lang="fr-FR"/>
          </a:p>
        </p:txBody>
      </p:sp>
      <p:sp>
        <p:nvSpPr>
          <p:cNvPr id="6" name="Espace réservé du pied de page 5">
            <a:extLst>
              <a:ext uri="{FF2B5EF4-FFF2-40B4-BE49-F238E27FC236}">
                <a16:creationId xmlns:a16="http://schemas.microsoft.com/office/drawing/2014/main" id="{25FCF1A1-1BE5-43D2-B79C-9DCC2A1B0389}"/>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37619745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DB5176-E333-4E5E-9107-934C164D0343}"/>
              </a:ext>
            </a:extLst>
          </p:cNvPr>
          <p:cNvSpPr>
            <a:spLocks noGrp="1"/>
          </p:cNvSpPr>
          <p:nvPr>
            <p:ph type="title"/>
          </p:nvPr>
        </p:nvSpPr>
        <p:spPr/>
        <p:txBody>
          <a:bodyPr>
            <a:normAutofit/>
          </a:bodyPr>
          <a:lstStyle/>
          <a:p>
            <a:r>
              <a:rPr lang="fr-FR" dirty="0"/>
              <a:t>Modèle booléen étendu: appariement </a:t>
            </a:r>
          </a:p>
        </p:txBody>
      </p:sp>
      <p:sp>
        <p:nvSpPr>
          <p:cNvPr id="3" name="Espace réservé du contenu 2">
            <a:extLst>
              <a:ext uri="{FF2B5EF4-FFF2-40B4-BE49-F238E27FC236}">
                <a16:creationId xmlns:a16="http://schemas.microsoft.com/office/drawing/2014/main" id="{1B65745C-BBFC-4448-A115-E728728E028E}"/>
              </a:ext>
            </a:extLst>
          </p:cNvPr>
          <p:cNvSpPr>
            <a:spLocks noGrp="1"/>
          </p:cNvSpPr>
          <p:nvPr>
            <p:ph idx="1"/>
          </p:nvPr>
        </p:nvSpPr>
        <p:spPr/>
        <p:txBody>
          <a:bodyPr>
            <a:normAutofit/>
          </a:bodyPr>
          <a:lstStyle/>
          <a:p>
            <a:r>
              <a:rPr lang="fr-FR" sz="2000" dirty="0"/>
              <a:t>Soit: </a:t>
            </a:r>
          </a:p>
          <a:p>
            <a:pPr marL="685800" lvl="1"/>
            <a:r>
              <a:rPr lang="fr-FR" sz="2000" dirty="0"/>
              <a:t>  dj (w</a:t>
            </a:r>
            <a:r>
              <a:rPr lang="fr-FR" sz="2000" baseline="-25000" dirty="0"/>
              <a:t>1j</a:t>
            </a:r>
            <a:r>
              <a:rPr lang="fr-FR" sz="2000" dirty="0"/>
              <a:t>,w</a:t>
            </a:r>
            <a:r>
              <a:rPr lang="fr-FR" sz="2000" baseline="-25000" dirty="0"/>
              <a:t>2j</a:t>
            </a:r>
            <a:r>
              <a:rPr lang="fr-FR" sz="2000" dirty="0"/>
              <a:t>,… </a:t>
            </a:r>
            <a:r>
              <a:rPr lang="fr-FR" sz="2000" dirty="0" err="1"/>
              <a:t>w</a:t>
            </a:r>
            <a:r>
              <a:rPr lang="fr-FR" sz="2000" baseline="-25000" dirty="0" err="1"/>
              <a:t>tj</a:t>
            </a:r>
            <a:r>
              <a:rPr lang="fr-FR" sz="2000" dirty="0"/>
              <a:t>)</a:t>
            </a:r>
          </a:p>
          <a:p>
            <a:pPr marL="685800" lvl="1"/>
            <a:r>
              <a:rPr lang="fr-FR" sz="2000" dirty="0"/>
              <a:t>  q : requête à deux termes</a:t>
            </a:r>
            <a:br>
              <a:rPr lang="fr-FR" sz="2000" dirty="0"/>
            </a:br>
            <a:r>
              <a:rPr lang="fr-FR" sz="2000" dirty="0"/>
              <a:t>–  </a:t>
            </a:r>
            <a:r>
              <a:rPr lang="fr-FR" sz="2000" dirty="0" err="1"/>
              <a:t>q</a:t>
            </a:r>
            <a:r>
              <a:rPr lang="fr-FR" sz="2000" baseline="-25000" dirty="0" err="1"/>
              <a:t>and</a:t>
            </a:r>
            <a:r>
              <a:rPr lang="fr-FR" sz="2000" dirty="0"/>
              <a:t> = t</a:t>
            </a:r>
            <a:r>
              <a:rPr lang="fr-FR" sz="2000" baseline="-25000" dirty="0"/>
              <a:t>1</a:t>
            </a:r>
            <a:r>
              <a:rPr lang="fr-FR" sz="2000" dirty="0"/>
              <a:t> et t</a:t>
            </a:r>
            <a:r>
              <a:rPr lang="fr-FR" sz="2000" baseline="-25000" dirty="0"/>
              <a:t>2</a:t>
            </a:r>
            <a:br>
              <a:rPr lang="fr-FR" sz="2000" dirty="0"/>
            </a:br>
            <a:r>
              <a:rPr lang="fr-FR" sz="2000" dirty="0"/>
              <a:t>–  </a:t>
            </a:r>
            <a:r>
              <a:rPr lang="fr-FR" sz="2000" dirty="0" err="1"/>
              <a:t>q</a:t>
            </a:r>
            <a:r>
              <a:rPr lang="fr-FR" sz="2000" baseline="-25000" dirty="0" err="1"/>
              <a:t>or</a:t>
            </a:r>
            <a:r>
              <a:rPr lang="fr-FR" sz="2000" dirty="0"/>
              <a:t>= t1 ou t3 </a:t>
            </a:r>
            <a:br>
              <a:rPr lang="fr-FR" sz="2000" dirty="0"/>
            </a:br>
            <a:endParaRPr lang="fr-FR" sz="2000" dirty="0"/>
          </a:p>
        </p:txBody>
      </p:sp>
      <p:sp>
        <p:nvSpPr>
          <p:cNvPr id="5" name="Espace réservé du numéro de diapositive 4">
            <a:extLst>
              <a:ext uri="{FF2B5EF4-FFF2-40B4-BE49-F238E27FC236}">
                <a16:creationId xmlns:a16="http://schemas.microsoft.com/office/drawing/2014/main" id="{05984D05-5F52-4417-A97A-03898E532475}"/>
              </a:ext>
            </a:extLst>
          </p:cNvPr>
          <p:cNvSpPr>
            <a:spLocks noGrp="1"/>
          </p:cNvSpPr>
          <p:nvPr>
            <p:ph type="sldNum" sz="quarter" idx="12"/>
          </p:nvPr>
        </p:nvSpPr>
        <p:spPr/>
        <p:txBody>
          <a:bodyPr/>
          <a:lstStyle/>
          <a:p>
            <a:fld id="{1CBFE7BF-BE13-481A-9484-8F364B72A28E}" type="slidenum">
              <a:rPr lang="fr-FR" smtClean="0"/>
              <a:t>25</a:t>
            </a:fld>
            <a:endParaRPr lang="fr-FR"/>
          </a:p>
        </p:txBody>
      </p:sp>
      <p:pic>
        <p:nvPicPr>
          <p:cNvPr id="6" name="Image 5">
            <a:extLst>
              <a:ext uri="{FF2B5EF4-FFF2-40B4-BE49-F238E27FC236}">
                <a16:creationId xmlns:a16="http://schemas.microsoft.com/office/drawing/2014/main" id="{205F15BE-8FE9-4430-AAE2-B2D64FD5304E}"/>
              </a:ext>
            </a:extLst>
          </p:cNvPr>
          <p:cNvPicPr>
            <a:picLocks noChangeAspect="1"/>
          </p:cNvPicPr>
          <p:nvPr/>
        </p:nvPicPr>
        <p:blipFill>
          <a:blip r:embed="rId2"/>
          <a:stretch>
            <a:fillRect/>
          </a:stretch>
        </p:blipFill>
        <p:spPr>
          <a:xfrm>
            <a:off x="7145200" y="3037121"/>
            <a:ext cx="3310765" cy="1537252"/>
          </a:xfrm>
          <a:prstGeom prst="rect">
            <a:avLst/>
          </a:prstGeom>
        </p:spPr>
      </p:pic>
      <p:pic>
        <p:nvPicPr>
          <p:cNvPr id="7" name="Image 6">
            <a:extLst>
              <a:ext uri="{FF2B5EF4-FFF2-40B4-BE49-F238E27FC236}">
                <a16:creationId xmlns:a16="http://schemas.microsoft.com/office/drawing/2014/main" id="{DAF2E8FF-687F-48B1-8E31-AF977C0F2DEC}"/>
              </a:ext>
            </a:extLst>
          </p:cNvPr>
          <p:cNvPicPr>
            <a:picLocks noChangeAspect="1"/>
          </p:cNvPicPr>
          <p:nvPr/>
        </p:nvPicPr>
        <p:blipFill>
          <a:blip r:embed="rId3"/>
          <a:stretch>
            <a:fillRect/>
          </a:stretch>
        </p:blipFill>
        <p:spPr>
          <a:xfrm>
            <a:off x="4905582" y="4574373"/>
            <a:ext cx="5156166" cy="1399337"/>
          </a:xfrm>
          <a:prstGeom prst="rect">
            <a:avLst/>
          </a:prstGeom>
        </p:spPr>
      </p:pic>
      <p:sp>
        <p:nvSpPr>
          <p:cNvPr id="8" name="Espace réservé du pied de page 7">
            <a:extLst>
              <a:ext uri="{FF2B5EF4-FFF2-40B4-BE49-F238E27FC236}">
                <a16:creationId xmlns:a16="http://schemas.microsoft.com/office/drawing/2014/main" id="{BE1FF5A5-7A65-4E2D-B1F6-CAA3BA556999}"/>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8669771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96B86C-BDB9-46F9-8384-E78648D9D0DF}"/>
              </a:ext>
            </a:extLst>
          </p:cNvPr>
          <p:cNvSpPr>
            <a:spLocks noGrp="1"/>
          </p:cNvSpPr>
          <p:nvPr>
            <p:ph type="title"/>
          </p:nvPr>
        </p:nvSpPr>
        <p:spPr/>
        <p:txBody>
          <a:bodyPr/>
          <a:lstStyle/>
          <a:p>
            <a:r>
              <a:rPr lang="fr-FR" dirty="0"/>
              <a:t>Modèle booléen étendu: appariement </a:t>
            </a:r>
          </a:p>
        </p:txBody>
      </p:sp>
      <p:sp>
        <p:nvSpPr>
          <p:cNvPr id="3" name="Espace réservé du contenu 2">
            <a:extLst>
              <a:ext uri="{FF2B5EF4-FFF2-40B4-BE49-F238E27FC236}">
                <a16:creationId xmlns:a16="http://schemas.microsoft.com/office/drawing/2014/main" id="{36550D8C-F96C-4CA5-8C94-6EF32C5D5D69}"/>
              </a:ext>
            </a:extLst>
          </p:cNvPr>
          <p:cNvSpPr>
            <a:spLocks noGrp="1"/>
          </p:cNvSpPr>
          <p:nvPr>
            <p:ph idx="1"/>
          </p:nvPr>
        </p:nvSpPr>
        <p:spPr/>
        <p:txBody>
          <a:bodyPr/>
          <a:lstStyle/>
          <a:p>
            <a:r>
              <a:rPr lang="fr-FR" dirty="0"/>
              <a:t>Généralisation:</a:t>
            </a:r>
            <a:br>
              <a:rPr lang="fr-FR" dirty="0"/>
            </a:br>
            <a:r>
              <a:rPr lang="fr-FR" dirty="0"/>
              <a:t>–  Distance euclidienne à plusieurs dimensions.</a:t>
            </a:r>
            <a:br>
              <a:rPr lang="fr-FR" dirty="0"/>
            </a:br>
            <a:r>
              <a:rPr lang="fr-FR" dirty="0"/>
              <a:t>–  Utilisation de la </a:t>
            </a:r>
            <a:r>
              <a:rPr lang="fr-FR" b="1" dirty="0"/>
              <a:t>p-</a:t>
            </a:r>
            <a:r>
              <a:rPr lang="fr-FR" b="1" dirty="0" err="1"/>
              <a:t>norm</a:t>
            </a:r>
            <a:r>
              <a:rPr lang="fr-FR" b="1" dirty="0"/>
              <a:t>.</a:t>
            </a:r>
          </a:p>
          <a:p>
            <a:r>
              <a:rPr lang="fr-FR" dirty="0"/>
              <a:t>Considérons :</a:t>
            </a:r>
            <a:br>
              <a:rPr lang="fr-FR" dirty="0"/>
            </a:br>
            <a:r>
              <a:rPr lang="fr-FR" dirty="0"/>
              <a:t>–  un document dj (w</a:t>
            </a:r>
            <a:r>
              <a:rPr lang="fr-FR" baseline="-25000" dirty="0"/>
              <a:t>1j</a:t>
            </a:r>
            <a:r>
              <a:rPr lang="fr-FR" dirty="0"/>
              <a:t>,w</a:t>
            </a:r>
            <a:r>
              <a:rPr lang="fr-FR" baseline="-25000" dirty="0"/>
              <a:t>2j</a:t>
            </a:r>
            <a:r>
              <a:rPr lang="fr-FR" dirty="0"/>
              <a:t>,… </a:t>
            </a:r>
            <a:r>
              <a:rPr lang="fr-FR" dirty="0" err="1"/>
              <a:t>w</a:t>
            </a:r>
            <a:r>
              <a:rPr lang="fr-FR" baseline="-25000" dirty="0" err="1"/>
              <a:t>tj</a:t>
            </a:r>
            <a:r>
              <a:rPr lang="fr-FR" dirty="0"/>
              <a:t>) et q (t</a:t>
            </a:r>
            <a:r>
              <a:rPr lang="fr-FR" baseline="-25000" dirty="0"/>
              <a:t>1</a:t>
            </a:r>
            <a:r>
              <a:rPr lang="fr-FR" dirty="0"/>
              <a:t>, t</a:t>
            </a:r>
            <a:r>
              <a:rPr lang="fr-FR" baseline="-25000" dirty="0"/>
              <a:t>2</a:t>
            </a:r>
            <a:r>
              <a:rPr lang="fr-FR" dirty="0"/>
              <a:t>, ..t</a:t>
            </a:r>
            <a:r>
              <a:rPr lang="fr-FR" baseline="-25000" dirty="0"/>
              <a:t>m</a:t>
            </a:r>
            <a:r>
              <a:rPr lang="fr-FR" dirty="0"/>
              <a:t>) : une requête composée de </a:t>
            </a:r>
            <a:r>
              <a:rPr lang="fr-FR" b="1" dirty="0"/>
              <a:t>m </a:t>
            </a:r>
            <a:r>
              <a:rPr lang="fr-FR" dirty="0"/>
              <a:t>termes </a:t>
            </a:r>
            <a:br>
              <a:rPr lang="fr-FR" dirty="0"/>
            </a:br>
            <a:endParaRPr lang="fr-FR" dirty="0"/>
          </a:p>
        </p:txBody>
      </p:sp>
      <p:sp>
        <p:nvSpPr>
          <p:cNvPr id="5" name="Espace réservé du numéro de diapositive 4">
            <a:extLst>
              <a:ext uri="{FF2B5EF4-FFF2-40B4-BE49-F238E27FC236}">
                <a16:creationId xmlns:a16="http://schemas.microsoft.com/office/drawing/2014/main" id="{E52816ED-1188-4C1B-A4AB-CCA1BD727E9B}"/>
              </a:ext>
            </a:extLst>
          </p:cNvPr>
          <p:cNvSpPr>
            <a:spLocks noGrp="1"/>
          </p:cNvSpPr>
          <p:nvPr>
            <p:ph type="sldNum" sz="quarter" idx="12"/>
          </p:nvPr>
        </p:nvSpPr>
        <p:spPr/>
        <p:txBody>
          <a:bodyPr/>
          <a:lstStyle/>
          <a:p>
            <a:fld id="{1CBFE7BF-BE13-481A-9484-8F364B72A28E}" type="slidenum">
              <a:rPr lang="fr-FR" smtClean="0"/>
              <a:t>26</a:t>
            </a:fld>
            <a:endParaRPr lang="fr-FR"/>
          </a:p>
        </p:txBody>
      </p:sp>
      <p:pic>
        <p:nvPicPr>
          <p:cNvPr id="7" name="Image 6">
            <a:extLst>
              <a:ext uri="{FF2B5EF4-FFF2-40B4-BE49-F238E27FC236}">
                <a16:creationId xmlns:a16="http://schemas.microsoft.com/office/drawing/2014/main" id="{C641B1F1-C3A8-4528-8681-1649F92A9C43}"/>
              </a:ext>
            </a:extLst>
          </p:cNvPr>
          <p:cNvPicPr>
            <a:picLocks noChangeAspect="1"/>
          </p:cNvPicPr>
          <p:nvPr/>
        </p:nvPicPr>
        <p:blipFill>
          <a:blip r:embed="rId2"/>
          <a:stretch>
            <a:fillRect/>
          </a:stretch>
        </p:blipFill>
        <p:spPr>
          <a:xfrm>
            <a:off x="4354791" y="4055163"/>
            <a:ext cx="5345800" cy="1842052"/>
          </a:xfrm>
          <a:prstGeom prst="rect">
            <a:avLst/>
          </a:prstGeom>
        </p:spPr>
      </p:pic>
      <p:sp>
        <p:nvSpPr>
          <p:cNvPr id="6" name="Espace réservé du pied de page 5">
            <a:extLst>
              <a:ext uri="{FF2B5EF4-FFF2-40B4-BE49-F238E27FC236}">
                <a16:creationId xmlns:a16="http://schemas.microsoft.com/office/drawing/2014/main" id="{6D41E692-8C37-463F-B461-B8E03E1FA655}"/>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10729509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912554-5340-4E5F-843E-9357DAD0E4A3}"/>
              </a:ext>
            </a:extLst>
          </p:cNvPr>
          <p:cNvSpPr>
            <a:spLocks noGrp="1"/>
          </p:cNvSpPr>
          <p:nvPr>
            <p:ph type="title"/>
          </p:nvPr>
        </p:nvSpPr>
        <p:spPr/>
        <p:txBody>
          <a:bodyPr/>
          <a:lstStyle/>
          <a:p>
            <a:r>
              <a:rPr lang="fr-FR" dirty="0"/>
              <a:t>Modèle booléen étendu: appariement </a:t>
            </a:r>
          </a:p>
        </p:txBody>
      </p:sp>
      <p:sp>
        <p:nvSpPr>
          <p:cNvPr id="3" name="Espace réservé du contenu 2">
            <a:extLst>
              <a:ext uri="{FF2B5EF4-FFF2-40B4-BE49-F238E27FC236}">
                <a16:creationId xmlns:a16="http://schemas.microsoft.com/office/drawing/2014/main" id="{86756DFF-40D3-405B-B596-1030D5B737EA}"/>
              </a:ext>
            </a:extLst>
          </p:cNvPr>
          <p:cNvSpPr>
            <a:spLocks noGrp="1"/>
          </p:cNvSpPr>
          <p:nvPr>
            <p:ph idx="1"/>
          </p:nvPr>
        </p:nvSpPr>
        <p:spPr/>
        <p:txBody>
          <a:bodyPr/>
          <a:lstStyle/>
          <a:p>
            <a:r>
              <a:rPr lang="fr-FR" dirty="0"/>
              <a:t>Si p = 1 alors (on retrouve le modèle vectoriel)</a:t>
            </a:r>
            <a:br>
              <a:rPr lang="fr-FR" dirty="0"/>
            </a:br>
            <a:r>
              <a:rPr lang="fr-FR" dirty="0"/>
              <a:t>–  RSV(d</a:t>
            </a:r>
            <a:r>
              <a:rPr lang="fr-FR" baseline="-25000" dirty="0"/>
              <a:t>j</a:t>
            </a:r>
            <a:r>
              <a:rPr lang="fr-FR" dirty="0"/>
              <a:t>,qor) = RSV(</a:t>
            </a:r>
            <a:r>
              <a:rPr lang="fr-FR" dirty="0" err="1"/>
              <a:t>d</a:t>
            </a:r>
            <a:r>
              <a:rPr lang="fr-FR" baseline="-25000" dirty="0" err="1"/>
              <a:t>j</a:t>
            </a:r>
            <a:r>
              <a:rPr lang="fr-FR" dirty="0" err="1"/>
              <a:t>,q</a:t>
            </a:r>
            <a:r>
              <a:rPr lang="fr-FR" baseline="-25000" dirty="0" err="1"/>
              <a:t>and</a:t>
            </a:r>
            <a:r>
              <a:rPr lang="fr-FR" dirty="0"/>
              <a:t>)</a:t>
            </a:r>
          </a:p>
          <a:p>
            <a:r>
              <a:rPr lang="fr-FR" dirty="0"/>
              <a:t>Si p = ∞ alors (modèle booléen)</a:t>
            </a:r>
            <a:br>
              <a:rPr lang="fr-FR" dirty="0"/>
            </a:br>
            <a:r>
              <a:rPr lang="fr-FR" dirty="0"/>
              <a:t>–  RSV(d</a:t>
            </a:r>
            <a:r>
              <a:rPr lang="fr-FR" baseline="-25000" dirty="0"/>
              <a:t>j</a:t>
            </a:r>
            <a:r>
              <a:rPr lang="fr-FR" dirty="0"/>
              <a:t>,q</a:t>
            </a:r>
            <a:r>
              <a:rPr lang="fr-FR" baseline="-25000" dirty="0"/>
              <a:t>or</a:t>
            </a:r>
            <a:r>
              <a:rPr lang="fr-FR" dirty="0"/>
              <a:t>) = max (</a:t>
            </a:r>
            <a:r>
              <a:rPr lang="fr-FR" dirty="0" err="1"/>
              <a:t>w</a:t>
            </a:r>
            <a:r>
              <a:rPr lang="fr-FR" baseline="-25000" dirty="0" err="1"/>
              <a:t>xj</a:t>
            </a:r>
            <a:r>
              <a:rPr lang="fr-FR" dirty="0"/>
              <a:t>)</a:t>
            </a:r>
            <a:br>
              <a:rPr lang="fr-FR" dirty="0"/>
            </a:br>
            <a:r>
              <a:rPr lang="fr-FR" dirty="0"/>
              <a:t>–  RSV(</a:t>
            </a:r>
            <a:r>
              <a:rPr lang="fr-FR" dirty="0" err="1"/>
              <a:t>d</a:t>
            </a:r>
            <a:r>
              <a:rPr lang="fr-FR" baseline="-25000" dirty="0" err="1"/>
              <a:t>j</a:t>
            </a:r>
            <a:r>
              <a:rPr lang="fr-FR" dirty="0" err="1"/>
              <a:t>,q</a:t>
            </a:r>
            <a:r>
              <a:rPr lang="fr-FR" baseline="-25000" dirty="0" err="1"/>
              <a:t>and</a:t>
            </a:r>
            <a:r>
              <a:rPr lang="fr-FR" dirty="0"/>
              <a:t>) = min (</a:t>
            </a:r>
            <a:r>
              <a:rPr lang="fr-FR" dirty="0" err="1"/>
              <a:t>w</a:t>
            </a:r>
            <a:r>
              <a:rPr lang="fr-FR" baseline="-25000" dirty="0" err="1"/>
              <a:t>xj</a:t>
            </a:r>
            <a:r>
              <a:rPr lang="fr-FR" dirty="0"/>
              <a:t>)</a:t>
            </a:r>
          </a:p>
          <a:p>
            <a:r>
              <a:rPr lang="fr-FR" dirty="0"/>
              <a:t>p=2 correspond à la distance euclidienne, semble être le meilleur choix </a:t>
            </a:r>
            <a:br>
              <a:rPr lang="fr-FR" dirty="0"/>
            </a:br>
            <a:endParaRPr lang="fr-FR" dirty="0"/>
          </a:p>
        </p:txBody>
      </p:sp>
      <p:sp>
        <p:nvSpPr>
          <p:cNvPr id="5" name="Espace réservé du numéro de diapositive 4">
            <a:extLst>
              <a:ext uri="{FF2B5EF4-FFF2-40B4-BE49-F238E27FC236}">
                <a16:creationId xmlns:a16="http://schemas.microsoft.com/office/drawing/2014/main" id="{3C50749A-EE2C-44FC-94E0-684A79454A45}"/>
              </a:ext>
            </a:extLst>
          </p:cNvPr>
          <p:cNvSpPr>
            <a:spLocks noGrp="1"/>
          </p:cNvSpPr>
          <p:nvPr>
            <p:ph type="sldNum" sz="quarter" idx="12"/>
          </p:nvPr>
        </p:nvSpPr>
        <p:spPr/>
        <p:txBody>
          <a:bodyPr/>
          <a:lstStyle/>
          <a:p>
            <a:fld id="{1CBFE7BF-BE13-481A-9484-8F364B72A28E}" type="slidenum">
              <a:rPr lang="fr-FR" smtClean="0"/>
              <a:t>27</a:t>
            </a:fld>
            <a:endParaRPr lang="fr-FR"/>
          </a:p>
        </p:txBody>
      </p:sp>
      <p:sp>
        <p:nvSpPr>
          <p:cNvPr id="6" name="Espace réservé du pied de page 5">
            <a:extLst>
              <a:ext uri="{FF2B5EF4-FFF2-40B4-BE49-F238E27FC236}">
                <a16:creationId xmlns:a16="http://schemas.microsoft.com/office/drawing/2014/main" id="{CF666E68-3DDC-401A-A308-7F4B3F0EA6D2}"/>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695925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A47FA3-D8BC-41BD-ACF3-BE27ABEA6EBB}"/>
              </a:ext>
            </a:extLst>
          </p:cNvPr>
          <p:cNvSpPr>
            <a:spLocks noGrp="1"/>
          </p:cNvSpPr>
          <p:nvPr>
            <p:ph type="title"/>
          </p:nvPr>
        </p:nvSpPr>
        <p:spPr/>
        <p:txBody>
          <a:bodyPr/>
          <a:lstStyle/>
          <a:p>
            <a:r>
              <a:rPr lang="fr-FR" dirty="0"/>
              <a:t>Modèle booléen étendu: AV &amp; </a:t>
            </a:r>
            <a:r>
              <a:rPr lang="fr-FR" dirty="0" err="1"/>
              <a:t>Inc</a:t>
            </a:r>
            <a:endParaRPr lang="fr-FR" dirty="0"/>
          </a:p>
        </p:txBody>
      </p:sp>
      <p:sp>
        <p:nvSpPr>
          <p:cNvPr id="3" name="Espace réservé du contenu 2">
            <a:extLst>
              <a:ext uri="{FF2B5EF4-FFF2-40B4-BE49-F238E27FC236}">
                <a16:creationId xmlns:a16="http://schemas.microsoft.com/office/drawing/2014/main" id="{D79B184F-B30C-4A81-910C-411FE5002C26}"/>
              </a:ext>
            </a:extLst>
          </p:cNvPr>
          <p:cNvSpPr>
            <a:spLocks noGrp="1"/>
          </p:cNvSpPr>
          <p:nvPr>
            <p:ph idx="1"/>
          </p:nvPr>
        </p:nvSpPr>
        <p:spPr/>
        <p:txBody>
          <a:bodyPr/>
          <a:lstStyle/>
          <a:p>
            <a:r>
              <a:rPr lang="fr-FR" dirty="0"/>
              <a:t> Modèle puissant</a:t>
            </a:r>
          </a:p>
          <a:p>
            <a:r>
              <a:rPr lang="fr-FR" dirty="0"/>
              <a:t> Calcul complexe</a:t>
            </a:r>
          </a:p>
          <a:p>
            <a:r>
              <a:rPr lang="fr-FR" dirty="0"/>
              <a:t>Problème de distributivité</a:t>
            </a:r>
            <a:br>
              <a:rPr lang="fr-FR" dirty="0"/>
            </a:br>
            <a:r>
              <a:rPr lang="fr-FR" dirty="0"/>
              <a:t>–  q</a:t>
            </a:r>
            <a:r>
              <a:rPr lang="fr-FR" i="1" baseline="-25000" dirty="0"/>
              <a:t>1</a:t>
            </a:r>
            <a:r>
              <a:rPr lang="fr-FR" dirty="0"/>
              <a:t>=(t</a:t>
            </a:r>
            <a:r>
              <a:rPr lang="fr-FR" i="1" baseline="-25000" dirty="0"/>
              <a:t>1</a:t>
            </a:r>
            <a:r>
              <a:rPr lang="fr-FR" i="1" dirty="0"/>
              <a:t> </a:t>
            </a:r>
            <a:r>
              <a:rPr lang="fr-FR" dirty="0"/>
              <a:t>OU </a:t>
            </a:r>
            <a:r>
              <a:rPr lang="fr-FR" i="1" baseline="-25000" dirty="0"/>
              <a:t>t2</a:t>
            </a:r>
            <a:r>
              <a:rPr lang="fr-FR" dirty="0"/>
              <a:t>) ET </a:t>
            </a:r>
            <a:r>
              <a:rPr lang="fr-FR" i="1" baseline="-25000" dirty="0"/>
              <a:t>t3</a:t>
            </a:r>
            <a:br>
              <a:rPr lang="fr-FR" i="1" dirty="0"/>
            </a:br>
            <a:r>
              <a:rPr lang="fr-FR" dirty="0"/>
              <a:t>–  q2=(t</a:t>
            </a:r>
            <a:r>
              <a:rPr lang="fr-FR" i="1" baseline="-25000" dirty="0"/>
              <a:t>1</a:t>
            </a:r>
            <a:r>
              <a:rPr lang="fr-FR" i="1" dirty="0"/>
              <a:t> </a:t>
            </a:r>
            <a:r>
              <a:rPr lang="fr-FR" dirty="0"/>
              <a:t>ET</a:t>
            </a:r>
            <a:r>
              <a:rPr lang="fr-FR" i="1" baseline="-25000" dirty="0"/>
              <a:t> t3</a:t>
            </a:r>
            <a:r>
              <a:rPr lang="fr-FR" dirty="0"/>
              <a:t>) OU (t</a:t>
            </a:r>
            <a:r>
              <a:rPr lang="fr-FR" i="1" baseline="-25000" dirty="0"/>
              <a:t>2</a:t>
            </a:r>
            <a:r>
              <a:rPr lang="fr-FR" i="1" dirty="0"/>
              <a:t> </a:t>
            </a:r>
            <a:r>
              <a:rPr lang="fr-FR" dirty="0"/>
              <a:t>ET t</a:t>
            </a:r>
            <a:r>
              <a:rPr lang="fr-FR" i="1" baseline="-25000" dirty="0"/>
              <a:t>3</a:t>
            </a:r>
            <a:r>
              <a:rPr lang="fr-FR" dirty="0"/>
              <a:t>)</a:t>
            </a:r>
            <a:br>
              <a:rPr lang="fr-FR" dirty="0"/>
            </a:br>
            <a:r>
              <a:rPr lang="fr-FR" dirty="0"/>
              <a:t>–  RSV(q</a:t>
            </a:r>
            <a:r>
              <a:rPr lang="fr-FR" i="1" baseline="-25000" dirty="0"/>
              <a:t>1</a:t>
            </a:r>
            <a:r>
              <a:rPr lang="fr-FR" dirty="0"/>
              <a:t>,d) &lt;&gt; RSV(q</a:t>
            </a:r>
            <a:r>
              <a:rPr lang="fr-FR" i="1" baseline="-25000" dirty="0"/>
              <a:t>2</a:t>
            </a:r>
            <a:r>
              <a:rPr lang="fr-FR" dirty="0"/>
              <a:t>,d) </a:t>
            </a:r>
            <a:br>
              <a:rPr lang="fr-FR" dirty="0"/>
            </a:br>
            <a:endParaRPr lang="fr-FR" dirty="0"/>
          </a:p>
        </p:txBody>
      </p:sp>
      <p:sp>
        <p:nvSpPr>
          <p:cNvPr id="5" name="Espace réservé du numéro de diapositive 4">
            <a:extLst>
              <a:ext uri="{FF2B5EF4-FFF2-40B4-BE49-F238E27FC236}">
                <a16:creationId xmlns:a16="http://schemas.microsoft.com/office/drawing/2014/main" id="{6735A733-8703-41EC-9CD6-1E9FE9C9E554}"/>
              </a:ext>
            </a:extLst>
          </p:cNvPr>
          <p:cNvSpPr>
            <a:spLocks noGrp="1"/>
          </p:cNvSpPr>
          <p:nvPr>
            <p:ph type="sldNum" sz="quarter" idx="12"/>
          </p:nvPr>
        </p:nvSpPr>
        <p:spPr/>
        <p:txBody>
          <a:bodyPr/>
          <a:lstStyle/>
          <a:p>
            <a:fld id="{1CBFE7BF-BE13-481A-9484-8F364B72A28E}" type="slidenum">
              <a:rPr lang="fr-FR" smtClean="0"/>
              <a:t>28</a:t>
            </a:fld>
            <a:endParaRPr lang="fr-FR"/>
          </a:p>
        </p:txBody>
      </p:sp>
      <p:sp>
        <p:nvSpPr>
          <p:cNvPr id="6" name="Espace réservé du pied de page 5">
            <a:extLst>
              <a:ext uri="{FF2B5EF4-FFF2-40B4-BE49-F238E27FC236}">
                <a16:creationId xmlns:a16="http://schemas.microsoft.com/office/drawing/2014/main" id="{F66D1441-077B-44C9-B0F9-CF2CB0660432}"/>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156772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31475D-1910-4FA6-BF47-3277256D0092}"/>
              </a:ext>
            </a:extLst>
          </p:cNvPr>
          <p:cNvSpPr>
            <a:spLocks noGrp="1"/>
          </p:cNvSpPr>
          <p:nvPr>
            <p:ph type="title"/>
          </p:nvPr>
        </p:nvSpPr>
        <p:spPr/>
        <p:txBody>
          <a:bodyPr/>
          <a:lstStyle/>
          <a:p>
            <a:r>
              <a:rPr lang="fr-FR" dirty="0"/>
              <a:t>Modèle booléen étendu: Exemple</a:t>
            </a:r>
          </a:p>
        </p:txBody>
      </p:sp>
      <p:sp>
        <p:nvSpPr>
          <p:cNvPr id="3" name="Espace réservé du contenu 2">
            <a:extLst>
              <a:ext uri="{FF2B5EF4-FFF2-40B4-BE49-F238E27FC236}">
                <a16:creationId xmlns:a16="http://schemas.microsoft.com/office/drawing/2014/main" id="{642E4B62-CC4A-4FBC-A1B5-F6138B5C8796}"/>
              </a:ext>
            </a:extLst>
          </p:cNvPr>
          <p:cNvSpPr>
            <a:spLocks noGrp="1"/>
          </p:cNvSpPr>
          <p:nvPr>
            <p:ph idx="1"/>
          </p:nvPr>
        </p:nvSpPr>
        <p:spPr/>
        <p:txBody>
          <a:bodyPr/>
          <a:lstStyle/>
          <a:p>
            <a:r>
              <a:rPr lang="fr-FR" dirty="0"/>
              <a:t> T(document, web, information, recherche, image, contenu) : ensemble des termes d’indexation.</a:t>
            </a:r>
          </a:p>
          <a:p>
            <a:r>
              <a:rPr lang="fr-FR" dirty="0"/>
              <a:t> d1(document 0.3,web 0,5,image 0.2 )</a:t>
            </a:r>
          </a:p>
          <a:p>
            <a:r>
              <a:rPr lang="fr-FR" dirty="0"/>
              <a:t>q1 (document OU web);</a:t>
            </a:r>
          </a:p>
          <a:p>
            <a:r>
              <a:rPr lang="fr-FR" dirty="0"/>
              <a:t>q2(web ET document); </a:t>
            </a:r>
          </a:p>
          <a:p>
            <a:r>
              <a:rPr lang="fr-FR" dirty="0"/>
              <a:t>q3((web OU document) ET image) </a:t>
            </a:r>
            <a:br>
              <a:rPr lang="fr-FR" dirty="0"/>
            </a:br>
            <a:endParaRPr lang="fr-FR" dirty="0"/>
          </a:p>
        </p:txBody>
      </p:sp>
      <p:sp>
        <p:nvSpPr>
          <p:cNvPr id="5" name="Espace réservé du numéro de diapositive 4">
            <a:extLst>
              <a:ext uri="{FF2B5EF4-FFF2-40B4-BE49-F238E27FC236}">
                <a16:creationId xmlns:a16="http://schemas.microsoft.com/office/drawing/2014/main" id="{56718DAF-5CFE-4A78-883F-30B3CA59628E}"/>
              </a:ext>
            </a:extLst>
          </p:cNvPr>
          <p:cNvSpPr>
            <a:spLocks noGrp="1"/>
          </p:cNvSpPr>
          <p:nvPr>
            <p:ph type="sldNum" sz="quarter" idx="12"/>
          </p:nvPr>
        </p:nvSpPr>
        <p:spPr/>
        <p:txBody>
          <a:bodyPr/>
          <a:lstStyle/>
          <a:p>
            <a:fld id="{1CBFE7BF-BE13-481A-9484-8F364B72A28E}" type="slidenum">
              <a:rPr lang="fr-FR" smtClean="0"/>
              <a:t>29</a:t>
            </a:fld>
            <a:endParaRPr lang="fr-FR"/>
          </a:p>
        </p:txBody>
      </p:sp>
      <p:sp>
        <p:nvSpPr>
          <p:cNvPr id="6" name="Espace réservé du pied de page 5">
            <a:extLst>
              <a:ext uri="{FF2B5EF4-FFF2-40B4-BE49-F238E27FC236}">
                <a16:creationId xmlns:a16="http://schemas.microsoft.com/office/drawing/2014/main" id="{704D2567-3447-464C-9FF4-FF47E775B5D0}"/>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1458334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95D416-C65E-420B-B2CE-10B12F9B66F9}"/>
              </a:ext>
            </a:extLst>
          </p:cNvPr>
          <p:cNvSpPr>
            <a:spLocks noGrp="1"/>
          </p:cNvSpPr>
          <p:nvPr>
            <p:ph type="title"/>
          </p:nvPr>
        </p:nvSpPr>
        <p:spPr/>
        <p:txBody>
          <a:bodyPr/>
          <a:lstStyle/>
          <a:p>
            <a:r>
              <a:rPr lang="fr-FR" dirty="0"/>
              <a:t>Modèles de RI</a:t>
            </a:r>
          </a:p>
        </p:txBody>
      </p:sp>
      <p:sp>
        <p:nvSpPr>
          <p:cNvPr id="3" name="Espace réservé du contenu 2">
            <a:extLst>
              <a:ext uri="{FF2B5EF4-FFF2-40B4-BE49-F238E27FC236}">
                <a16:creationId xmlns:a16="http://schemas.microsoft.com/office/drawing/2014/main" id="{3D9C69E8-2549-45CF-9C1F-BBED853FE256}"/>
              </a:ext>
            </a:extLst>
          </p:cNvPr>
          <p:cNvSpPr>
            <a:spLocks noGrp="1"/>
          </p:cNvSpPr>
          <p:nvPr>
            <p:ph idx="1"/>
          </p:nvPr>
        </p:nvSpPr>
        <p:spPr>
          <a:xfrm>
            <a:off x="2589211" y="2133600"/>
            <a:ext cx="9408825" cy="4002208"/>
          </a:xfrm>
        </p:spPr>
        <p:txBody>
          <a:bodyPr>
            <a:noAutofit/>
          </a:bodyPr>
          <a:lstStyle/>
          <a:p>
            <a:r>
              <a:rPr lang="fr-FR" dirty="0"/>
              <a:t>Soit la collection de documents </a:t>
            </a:r>
            <a:r>
              <a:rPr lang="fr-FR" i="1" dirty="0"/>
              <a:t>D</a:t>
            </a:r>
            <a:r>
              <a:rPr lang="fr-FR" dirty="0"/>
              <a:t>, </a:t>
            </a:r>
            <a:r>
              <a:rPr lang="fr-FR" i="1" dirty="0"/>
              <a:t>V </a:t>
            </a:r>
            <a:r>
              <a:rPr lang="fr-FR" dirty="0"/>
              <a:t>= </a:t>
            </a:r>
            <a:r>
              <a:rPr lang="fr-FR" i="1" dirty="0"/>
              <a:t>t</a:t>
            </a:r>
            <a:r>
              <a:rPr lang="fr-FR" baseline="-25000" dirty="0"/>
              <a:t>1</a:t>
            </a:r>
            <a:r>
              <a:rPr lang="fr-FR" dirty="0"/>
              <a:t>,</a:t>
            </a:r>
            <a:r>
              <a:rPr lang="fr-FR" i="1" dirty="0"/>
              <a:t> t</a:t>
            </a:r>
            <a:r>
              <a:rPr lang="fr-FR" baseline="-25000" dirty="0"/>
              <a:t>2</a:t>
            </a:r>
            <a:r>
              <a:rPr lang="fr-FR" dirty="0"/>
              <a:t>, </a:t>
            </a:r>
            <a:r>
              <a:rPr lang="fr-FR" i="1" dirty="0"/>
              <a:t>,,, ; t</a:t>
            </a:r>
            <a:r>
              <a:rPr lang="fr-FR" i="1" baseline="-25000" dirty="0"/>
              <a:t>|V |</a:t>
            </a:r>
            <a:r>
              <a:rPr lang="fr-FR" i="1" dirty="0"/>
              <a:t> </a:t>
            </a:r>
            <a:r>
              <a:rPr lang="fr-FR" dirty="0"/>
              <a:t>l’ensemble des termes distincts de la collection.</a:t>
            </a:r>
          </a:p>
          <a:p>
            <a:r>
              <a:rPr lang="fr-FR" dirty="0"/>
              <a:t> L’ensemble </a:t>
            </a:r>
            <a:r>
              <a:rPr lang="fr-FR" i="1" dirty="0"/>
              <a:t>V </a:t>
            </a:r>
            <a:r>
              <a:rPr lang="fr-FR" dirty="0"/>
              <a:t>est généralement appelé le vocabulaire de la collection, et |</a:t>
            </a:r>
            <a:r>
              <a:rPr lang="fr-FR" i="1" dirty="0"/>
              <a:t>V| </a:t>
            </a:r>
            <a:r>
              <a:rPr lang="fr-FR" dirty="0"/>
              <a:t>est sa taille</a:t>
            </a:r>
          </a:p>
          <a:p>
            <a:r>
              <a:rPr lang="fr-FR" dirty="0"/>
              <a:t>Un poids </a:t>
            </a:r>
            <a:r>
              <a:rPr lang="fr-FR" i="1" dirty="0"/>
              <a:t>w</a:t>
            </a:r>
            <a:r>
              <a:rPr lang="fr-FR" i="1" baseline="-25000" dirty="0"/>
              <a:t>ij </a:t>
            </a:r>
            <a:r>
              <a:rPr lang="fr-FR" i="1" dirty="0"/>
              <a:t>&gt; </a:t>
            </a:r>
            <a:r>
              <a:rPr lang="fr-FR" dirty="0"/>
              <a:t>0 est associé à chaque terme </a:t>
            </a:r>
            <a:r>
              <a:rPr lang="fr-FR" i="1" dirty="0"/>
              <a:t>t</a:t>
            </a:r>
            <a:r>
              <a:rPr lang="fr-FR" i="1" baseline="-25000" dirty="0"/>
              <a:t>i</a:t>
            </a:r>
            <a:r>
              <a:rPr lang="fr-FR" i="1" dirty="0"/>
              <a:t> </a:t>
            </a:r>
            <a:r>
              <a:rPr lang="fr-FR" dirty="0"/>
              <a:t>d’un document </a:t>
            </a:r>
            <a:r>
              <a:rPr lang="fr-FR" i="1" dirty="0"/>
              <a:t>d</a:t>
            </a:r>
            <a:r>
              <a:rPr lang="fr-FR" i="1" baseline="-25000" dirty="0"/>
              <a:t>j</a:t>
            </a:r>
            <a:r>
              <a:rPr lang="fr-FR" i="1" dirty="0"/>
              <a:t> </a:t>
            </a:r>
            <a:r>
              <a:rPr lang="az-Cyrl-AZ" i="1" dirty="0"/>
              <a:t>Є</a:t>
            </a:r>
            <a:r>
              <a:rPr lang="fr-FR" i="1" dirty="0"/>
              <a:t> D</a:t>
            </a:r>
            <a:r>
              <a:rPr lang="fr-FR" dirty="0"/>
              <a:t>.</a:t>
            </a:r>
          </a:p>
          <a:p>
            <a:r>
              <a:rPr lang="fr-FR" dirty="0"/>
              <a:t>Pour un terme qui ne figure pas dans le document </a:t>
            </a:r>
            <a:r>
              <a:rPr lang="fr-FR" i="1" dirty="0"/>
              <a:t>d</a:t>
            </a:r>
            <a:r>
              <a:rPr lang="fr-FR" i="1" baseline="-25000" dirty="0"/>
              <a:t>j</a:t>
            </a:r>
            <a:r>
              <a:rPr lang="fr-FR" dirty="0"/>
              <a:t>, </a:t>
            </a:r>
            <a:r>
              <a:rPr lang="fr-FR" i="1" dirty="0"/>
              <a:t>w</a:t>
            </a:r>
            <a:r>
              <a:rPr lang="fr-FR" i="1" baseline="-25000" dirty="0"/>
              <a:t>ij</a:t>
            </a:r>
            <a:r>
              <a:rPr lang="fr-FR" i="1" dirty="0"/>
              <a:t> </a:t>
            </a:r>
            <a:r>
              <a:rPr lang="fr-FR" dirty="0"/>
              <a:t>= 0. </a:t>
            </a:r>
          </a:p>
          <a:p>
            <a:r>
              <a:rPr lang="fr-FR" dirty="0"/>
              <a:t>Chaque document </a:t>
            </a:r>
            <a:r>
              <a:rPr lang="fr-FR" i="1" dirty="0"/>
              <a:t>d</a:t>
            </a:r>
            <a:r>
              <a:rPr lang="fr-FR" i="1" baseline="-25000" dirty="0"/>
              <a:t>j</a:t>
            </a:r>
            <a:r>
              <a:rPr lang="fr-FR" i="1" dirty="0"/>
              <a:t> </a:t>
            </a:r>
            <a:r>
              <a:rPr lang="fr-FR" dirty="0"/>
              <a:t>est donc représenté par un vecteur </a:t>
            </a:r>
            <a:r>
              <a:rPr lang="fr-FR" i="1" dirty="0"/>
              <a:t>d</a:t>
            </a:r>
            <a:r>
              <a:rPr lang="fr-FR" i="1" baseline="-25000" dirty="0"/>
              <a:t>j</a:t>
            </a:r>
            <a:r>
              <a:rPr lang="fr-FR" i="1" dirty="0"/>
              <a:t> </a:t>
            </a:r>
            <a:r>
              <a:rPr lang="fr-FR" dirty="0"/>
              <a:t>= (</a:t>
            </a:r>
            <a:r>
              <a:rPr lang="fr-FR" i="1" dirty="0"/>
              <a:t>w</a:t>
            </a:r>
            <a:r>
              <a:rPr lang="fr-FR" baseline="-25000" dirty="0"/>
              <a:t>1</a:t>
            </a:r>
            <a:r>
              <a:rPr lang="fr-FR" i="1" baseline="-25000" dirty="0"/>
              <a:t>j</a:t>
            </a:r>
            <a:r>
              <a:rPr lang="fr-FR" i="1" dirty="0"/>
              <a:t>; w</a:t>
            </a:r>
            <a:r>
              <a:rPr lang="fr-FR" baseline="-25000" dirty="0"/>
              <a:t>2</a:t>
            </a:r>
            <a:r>
              <a:rPr lang="fr-FR" i="1" baseline="-25000" dirty="0"/>
              <a:t>j</a:t>
            </a:r>
            <a:r>
              <a:rPr lang="fr-FR" i="1" dirty="0"/>
              <a:t>;,,,; w</a:t>
            </a:r>
            <a:r>
              <a:rPr lang="fr-FR" i="1" baseline="-25000" dirty="0"/>
              <a:t>|V|j</a:t>
            </a:r>
            <a:r>
              <a:rPr lang="fr-FR" dirty="0"/>
              <a:t>).  </a:t>
            </a:r>
          </a:p>
          <a:p>
            <a:r>
              <a:rPr lang="fr-FR" dirty="0"/>
              <a:t>Avec cette représentation vectorielle, une collection de documents est simplement représenté comme une table relationnelle (ou une matrice). Chaque terme est un attribut, et chaque poids est une valeur d’attribut.</a:t>
            </a:r>
          </a:p>
          <a:p>
            <a:r>
              <a:rPr lang="fr-FR" dirty="0"/>
              <a:t>Dans les différents modèles de RI , le poids </a:t>
            </a:r>
            <a:r>
              <a:rPr lang="fr-FR" i="1" dirty="0"/>
              <a:t>w</a:t>
            </a:r>
            <a:r>
              <a:rPr lang="fr-FR" i="1" baseline="-25000" dirty="0"/>
              <a:t>ij</a:t>
            </a:r>
            <a:r>
              <a:rPr lang="fr-FR" i="1" dirty="0"/>
              <a:t> </a:t>
            </a:r>
            <a:r>
              <a:rPr lang="fr-FR" dirty="0"/>
              <a:t>est calculé différemment. </a:t>
            </a:r>
            <a:br>
              <a:rPr lang="fr-FR" dirty="0"/>
            </a:br>
            <a:br>
              <a:rPr lang="fr-FR" dirty="0"/>
            </a:br>
            <a:endParaRPr lang="fr-FR" dirty="0"/>
          </a:p>
        </p:txBody>
      </p:sp>
      <p:sp>
        <p:nvSpPr>
          <p:cNvPr id="5" name="Espace réservé du numéro de diapositive 4">
            <a:extLst>
              <a:ext uri="{FF2B5EF4-FFF2-40B4-BE49-F238E27FC236}">
                <a16:creationId xmlns:a16="http://schemas.microsoft.com/office/drawing/2014/main" id="{FE936135-94ED-4AFD-8A79-AE2D38256404}"/>
              </a:ext>
            </a:extLst>
          </p:cNvPr>
          <p:cNvSpPr>
            <a:spLocks noGrp="1"/>
          </p:cNvSpPr>
          <p:nvPr>
            <p:ph type="sldNum" sz="quarter" idx="12"/>
          </p:nvPr>
        </p:nvSpPr>
        <p:spPr/>
        <p:txBody>
          <a:bodyPr/>
          <a:lstStyle/>
          <a:p>
            <a:fld id="{1CBFE7BF-BE13-481A-9484-8F364B72A28E}" type="slidenum">
              <a:rPr lang="fr-FR" smtClean="0"/>
              <a:t>3</a:t>
            </a:fld>
            <a:endParaRPr lang="fr-FR"/>
          </a:p>
        </p:txBody>
      </p:sp>
      <p:sp>
        <p:nvSpPr>
          <p:cNvPr id="6" name="Espace réservé du pied de page 5">
            <a:extLst>
              <a:ext uri="{FF2B5EF4-FFF2-40B4-BE49-F238E27FC236}">
                <a16:creationId xmlns:a16="http://schemas.microsoft.com/office/drawing/2014/main" id="{348F1956-0717-473B-BA11-14A5521C25B0}"/>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16077542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7DDF16-4D3E-4C06-9EE1-7445DFF64583}"/>
              </a:ext>
            </a:extLst>
          </p:cNvPr>
          <p:cNvSpPr>
            <a:spLocks noGrp="1"/>
          </p:cNvSpPr>
          <p:nvPr>
            <p:ph type="title"/>
          </p:nvPr>
        </p:nvSpPr>
        <p:spPr/>
        <p:txBody>
          <a:bodyPr>
            <a:normAutofit/>
          </a:bodyPr>
          <a:lstStyle/>
          <a:p>
            <a:r>
              <a:rPr lang="fr-FR" dirty="0"/>
              <a:t>Ensembles flous</a:t>
            </a:r>
          </a:p>
        </p:txBody>
      </p:sp>
      <p:sp>
        <p:nvSpPr>
          <p:cNvPr id="3" name="Espace réservé du contenu 2">
            <a:extLst>
              <a:ext uri="{FF2B5EF4-FFF2-40B4-BE49-F238E27FC236}">
                <a16:creationId xmlns:a16="http://schemas.microsoft.com/office/drawing/2014/main" id="{26F18118-13C9-41F9-82D1-E9C27A6F4AD4}"/>
              </a:ext>
            </a:extLst>
          </p:cNvPr>
          <p:cNvSpPr>
            <a:spLocks noGrp="1"/>
          </p:cNvSpPr>
          <p:nvPr>
            <p:ph idx="1"/>
          </p:nvPr>
        </p:nvSpPr>
        <p:spPr/>
        <p:txBody>
          <a:bodyPr>
            <a:normAutofit/>
          </a:bodyPr>
          <a:lstStyle/>
          <a:p>
            <a:r>
              <a:rPr lang="fr-FR" sz="2000" dirty="0">
                <a:latin typeface="+mj-lt"/>
              </a:rPr>
              <a:t>Théorie des ensembles flous:</a:t>
            </a:r>
            <a:br>
              <a:rPr lang="fr-FR" sz="2000" dirty="0">
                <a:latin typeface="+mj-lt"/>
              </a:rPr>
            </a:br>
            <a:r>
              <a:rPr lang="fr-FR" sz="2000" dirty="0">
                <a:latin typeface="+mj-lt"/>
              </a:rPr>
              <a:t>–  Un cadre pour représenter les ensembles dont les bornes ne</a:t>
            </a:r>
            <a:r>
              <a:rPr lang="ar-DZ" sz="2000" dirty="0">
                <a:latin typeface="+mj-lt"/>
              </a:rPr>
              <a:t> </a:t>
            </a:r>
            <a:r>
              <a:rPr lang="fr-FR" sz="2000" dirty="0">
                <a:latin typeface="+mj-lt"/>
              </a:rPr>
              <a:t>sont pas bien définis</a:t>
            </a:r>
            <a:br>
              <a:rPr lang="fr-FR" sz="2000" dirty="0">
                <a:latin typeface="+mj-lt"/>
              </a:rPr>
            </a:br>
            <a:r>
              <a:rPr lang="fr-FR" sz="2000" dirty="0">
                <a:latin typeface="+mj-lt"/>
              </a:rPr>
              <a:t>–  L’objectif principal est l’introduction de la notion de degré</a:t>
            </a:r>
            <a:r>
              <a:rPr lang="ar-DZ" sz="2000" dirty="0">
                <a:latin typeface="+mj-lt"/>
              </a:rPr>
              <a:t> </a:t>
            </a:r>
            <a:r>
              <a:rPr lang="fr-FR" sz="2000" dirty="0">
                <a:latin typeface="+mj-lt"/>
              </a:rPr>
              <a:t>d’appartenance d’un élément à un ensemble</a:t>
            </a:r>
            <a:br>
              <a:rPr lang="fr-FR" sz="2000" dirty="0">
                <a:latin typeface="+mj-lt"/>
              </a:rPr>
            </a:br>
            <a:r>
              <a:rPr lang="fr-FR" sz="2000" dirty="0">
                <a:latin typeface="+mj-lt"/>
              </a:rPr>
              <a:t>–  Contrairement à la théorie des ensembles ou un élément est</a:t>
            </a:r>
            <a:r>
              <a:rPr lang="ar-DZ" sz="2000" dirty="0">
                <a:latin typeface="+mj-lt"/>
              </a:rPr>
              <a:t> </a:t>
            </a:r>
            <a:r>
              <a:rPr lang="fr-FR" sz="2000" dirty="0">
                <a:latin typeface="+mj-lt"/>
              </a:rPr>
              <a:t>dans l’ensemble ou ne l’est pas, dans les ensembles flous, l’appartenance est mesurée par</a:t>
            </a:r>
            <a:r>
              <a:rPr lang="ar-DZ" sz="2000" dirty="0">
                <a:latin typeface="+mj-lt"/>
              </a:rPr>
              <a:t> </a:t>
            </a:r>
            <a:r>
              <a:rPr lang="fr-FR" sz="2000" dirty="0">
                <a:latin typeface="+mj-lt"/>
              </a:rPr>
              <a:t>un degré variant entre 0 et 1:</a:t>
            </a:r>
            <a:br>
              <a:rPr lang="fr-FR" sz="2000" dirty="0">
                <a:latin typeface="+mj-lt"/>
              </a:rPr>
            </a:br>
            <a:r>
              <a:rPr lang="fr-FR" sz="2000" dirty="0">
                <a:latin typeface="+mj-lt"/>
              </a:rPr>
              <a:t>•  0 → non appartenance</a:t>
            </a:r>
            <a:br>
              <a:rPr lang="fr-FR" sz="2000" dirty="0">
                <a:latin typeface="+mj-lt"/>
              </a:rPr>
            </a:br>
            <a:r>
              <a:rPr lang="fr-FR" sz="2000" dirty="0">
                <a:latin typeface="+mj-lt"/>
              </a:rPr>
              <a:t>•  1 → appartenance complète </a:t>
            </a:r>
            <a:br>
              <a:rPr lang="fr-FR" sz="2000" dirty="0">
                <a:latin typeface="+mj-lt"/>
              </a:rPr>
            </a:br>
            <a:endParaRPr lang="fr-FR" sz="2000" dirty="0">
              <a:latin typeface="+mj-lt"/>
            </a:endParaRPr>
          </a:p>
        </p:txBody>
      </p:sp>
      <p:sp>
        <p:nvSpPr>
          <p:cNvPr id="5" name="Espace réservé du numéro de diapositive 4">
            <a:extLst>
              <a:ext uri="{FF2B5EF4-FFF2-40B4-BE49-F238E27FC236}">
                <a16:creationId xmlns:a16="http://schemas.microsoft.com/office/drawing/2014/main" id="{D1414A01-7C2C-426C-8D83-9EB7A2FB5EFF}"/>
              </a:ext>
            </a:extLst>
          </p:cNvPr>
          <p:cNvSpPr>
            <a:spLocks noGrp="1"/>
          </p:cNvSpPr>
          <p:nvPr>
            <p:ph type="sldNum" sz="quarter" idx="12"/>
          </p:nvPr>
        </p:nvSpPr>
        <p:spPr/>
        <p:txBody>
          <a:bodyPr/>
          <a:lstStyle/>
          <a:p>
            <a:fld id="{1CBFE7BF-BE13-481A-9484-8F364B72A28E}" type="slidenum">
              <a:rPr lang="fr-FR" smtClean="0"/>
              <a:t>30</a:t>
            </a:fld>
            <a:endParaRPr lang="fr-FR"/>
          </a:p>
        </p:txBody>
      </p:sp>
      <p:sp>
        <p:nvSpPr>
          <p:cNvPr id="6" name="Espace réservé du pied de page 5">
            <a:extLst>
              <a:ext uri="{FF2B5EF4-FFF2-40B4-BE49-F238E27FC236}">
                <a16:creationId xmlns:a16="http://schemas.microsoft.com/office/drawing/2014/main" id="{0714862E-D8B3-4B48-AF7C-3B34CCF6A582}"/>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14679937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E0AF3C-6DC2-4FE1-8E98-6CC83D4B47A0}"/>
              </a:ext>
            </a:extLst>
          </p:cNvPr>
          <p:cNvSpPr>
            <a:spLocks noGrp="1"/>
          </p:cNvSpPr>
          <p:nvPr>
            <p:ph type="title"/>
          </p:nvPr>
        </p:nvSpPr>
        <p:spPr/>
        <p:txBody>
          <a:bodyPr/>
          <a:lstStyle/>
          <a:p>
            <a:r>
              <a:rPr lang="fr-FR" dirty="0"/>
              <a:t>Ensembles flous: Définition</a:t>
            </a:r>
          </a:p>
        </p:txBody>
      </p:sp>
      <p:sp>
        <p:nvSpPr>
          <p:cNvPr id="3" name="Espace réservé du contenu 2">
            <a:extLst>
              <a:ext uri="{FF2B5EF4-FFF2-40B4-BE49-F238E27FC236}">
                <a16:creationId xmlns:a16="http://schemas.microsoft.com/office/drawing/2014/main" id="{4F049B23-D56D-4D30-9CC6-97A255BAD15D}"/>
              </a:ext>
            </a:extLst>
          </p:cNvPr>
          <p:cNvSpPr>
            <a:spLocks noGrp="1"/>
          </p:cNvSpPr>
          <p:nvPr>
            <p:ph idx="1"/>
          </p:nvPr>
        </p:nvSpPr>
        <p:spPr/>
        <p:txBody>
          <a:bodyPr/>
          <a:lstStyle/>
          <a:p>
            <a:r>
              <a:rPr lang="fr-FR" dirty="0"/>
              <a:t>Un sous ensemble A d’un univers de discours U est caractérisé par une fonction d’appartenance:    µ</a:t>
            </a:r>
            <a:r>
              <a:rPr lang="fr-FR" i="1" baseline="-25000" dirty="0"/>
              <a:t>A</a:t>
            </a:r>
            <a:r>
              <a:rPr lang="fr-FR" dirty="0"/>
              <a:t>: </a:t>
            </a:r>
            <a:r>
              <a:rPr lang="fr-FR" i="1" dirty="0"/>
              <a:t>U </a:t>
            </a:r>
            <a:r>
              <a:rPr lang="fr-FR" dirty="0"/>
              <a:t>→ [0,1]</a:t>
            </a:r>
            <a:br>
              <a:rPr lang="fr-FR" dirty="0"/>
            </a:br>
            <a:r>
              <a:rPr lang="fr-FR" dirty="0"/>
              <a:t>qui associe à chaque élément u de U un nombre µ</a:t>
            </a:r>
            <a:r>
              <a:rPr lang="fr-FR" i="1" dirty="0"/>
              <a:t>A</a:t>
            </a:r>
            <a:r>
              <a:rPr lang="fr-FR" dirty="0"/>
              <a:t>(</a:t>
            </a:r>
            <a:r>
              <a:rPr lang="fr-FR" i="1" dirty="0"/>
              <a:t>u</a:t>
            </a:r>
            <a:r>
              <a:rPr lang="fr-FR" dirty="0"/>
              <a:t>) dans [0,1],</a:t>
            </a:r>
          </a:p>
          <a:p>
            <a:r>
              <a:rPr lang="fr-FR" dirty="0"/>
              <a:t>Soient A et B deux sous-ensembles flous de U</a:t>
            </a:r>
            <a:br>
              <a:rPr lang="fr-FR" dirty="0"/>
            </a:br>
            <a:r>
              <a:rPr lang="fr-FR" dirty="0"/>
              <a:t>•  Complément µ</a:t>
            </a:r>
            <a:r>
              <a:rPr lang="fr-FR" i="1" dirty="0"/>
              <a:t>A</a:t>
            </a:r>
            <a:r>
              <a:rPr lang="fr-FR" dirty="0"/>
              <a:t>(</a:t>
            </a:r>
            <a:r>
              <a:rPr lang="fr-FR" i="1" dirty="0"/>
              <a:t>u</a:t>
            </a:r>
            <a:r>
              <a:rPr lang="fr-FR" dirty="0"/>
              <a:t>):  </a:t>
            </a:r>
            <a:br>
              <a:rPr lang="fr-FR" dirty="0"/>
            </a:br>
            <a:r>
              <a:rPr lang="fr-FR" dirty="0"/>
              <a:t>•  Union                                    µ</a:t>
            </a:r>
            <a:r>
              <a:rPr lang="fr-FR" i="1" baseline="-25000" dirty="0"/>
              <a:t>A</a:t>
            </a:r>
            <a:r>
              <a:rPr lang="fr-FR" baseline="-25000" dirty="0"/>
              <a:t>∪</a:t>
            </a:r>
            <a:r>
              <a:rPr lang="fr-FR" i="1" baseline="-25000" dirty="0"/>
              <a:t>B</a:t>
            </a:r>
            <a:r>
              <a:rPr lang="fr-FR" dirty="0"/>
              <a:t>(</a:t>
            </a:r>
            <a:r>
              <a:rPr lang="fr-FR" i="1" dirty="0"/>
              <a:t>u</a:t>
            </a:r>
            <a:r>
              <a:rPr lang="fr-FR" dirty="0"/>
              <a:t>) = max(µ</a:t>
            </a:r>
            <a:r>
              <a:rPr lang="fr-FR" i="1" baseline="-25000" dirty="0"/>
              <a:t>A</a:t>
            </a:r>
            <a:r>
              <a:rPr lang="fr-FR" dirty="0"/>
              <a:t>(</a:t>
            </a:r>
            <a:r>
              <a:rPr lang="fr-FR" i="1" dirty="0"/>
              <a:t>u</a:t>
            </a:r>
            <a:r>
              <a:rPr lang="fr-FR" dirty="0"/>
              <a:t>),µ</a:t>
            </a:r>
            <a:r>
              <a:rPr lang="fr-FR" i="1" baseline="-25000" dirty="0"/>
              <a:t>B</a:t>
            </a:r>
            <a:r>
              <a:rPr lang="fr-FR" dirty="0"/>
              <a:t>(</a:t>
            </a:r>
            <a:r>
              <a:rPr lang="fr-FR" i="1" dirty="0"/>
              <a:t>u</a:t>
            </a:r>
            <a:r>
              <a:rPr lang="fr-FR" dirty="0"/>
              <a:t>))</a:t>
            </a:r>
            <a:br>
              <a:rPr lang="fr-FR" dirty="0"/>
            </a:br>
            <a:r>
              <a:rPr lang="fr-FR" dirty="0"/>
              <a:t>•  Intersection                          µ</a:t>
            </a:r>
            <a:r>
              <a:rPr lang="fr-FR" i="1" baseline="-25000" dirty="0"/>
              <a:t>A∩B</a:t>
            </a:r>
            <a:r>
              <a:rPr lang="fr-FR" dirty="0"/>
              <a:t>(</a:t>
            </a:r>
            <a:r>
              <a:rPr lang="fr-FR" i="1" dirty="0"/>
              <a:t>u</a:t>
            </a:r>
            <a:r>
              <a:rPr lang="fr-FR" dirty="0"/>
              <a:t>) = min(µ</a:t>
            </a:r>
            <a:r>
              <a:rPr lang="fr-FR" i="1" baseline="-25000" dirty="0"/>
              <a:t>A</a:t>
            </a:r>
            <a:r>
              <a:rPr lang="fr-FR" dirty="0"/>
              <a:t>(</a:t>
            </a:r>
            <a:r>
              <a:rPr lang="fr-FR" i="1" dirty="0"/>
              <a:t>u</a:t>
            </a:r>
            <a:r>
              <a:rPr lang="fr-FR" dirty="0"/>
              <a:t>),µ</a:t>
            </a:r>
            <a:r>
              <a:rPr lang="fr-FR" i="1" baseline="-25000" dirty="0"/>
              <a:t>B</a:t>
            </a:r>
            <a:r>
              <a:rPr lang="fr-FR" dirty="0"/>
              <a:t>(</a:t>
            </a:r>
            <a:r>
              <a:rPr lang="fr-FR" i="1" dirty="0"/>
              <a:t>u</a:t>
            </a:r>
            <a:r>
              <a:rPr lang="fr-FR" dirty="0"/>
              <a:t>)) </a:t>
            </a:r>
            <a:br>
              <a:rPr lang="fr-FR" dirty="0"/>
            </a:br>
            <a:br>
              <a:rPr lang="fr-FR" dirty="0"/>
            </a:br>
            <a:br>
              <a:rPr lang="fr-FR" dirty="0"/>
            </a:br>
            <a:br>
              <a:rPr lang="fr-FR" dirty="0"/>
            </a:br>
            <a:endParaRPr lang="fr-FR" dirty="0"/>
          </a:p>
        </p:txBody>
      </p:sp>
      <p:sp>
        <p:nvSpPr>
          <p:cNvPr id="5" name="Espace réservé du numéro de diapositive 4">
            <a:extLst>
              <a:ext uri="{FF2B5EF4-FFF2-40B4-BE49-F238E27FC236}">
                <a16:creationId xmlns:a16="http://schemas.microsoft.com/office/drawing/2014/main" id="{7774BF50-A712-4123-B411-41D2988D0678}"/>
              </a:ext>
            </a:extLst>
          </p:cNvPr>
          <p:cNvSpPr>
            <a:spLocks noGrp="1"/>
          </p:cNvSpPr>
          <p:nvPr>
            <p:ph type="sldNum" sz="quarter" idx="12"/>
          </p:nvPr>
        </p:nvSpPr>
        <p:spPr/>
        <p:txBody>
          <a:bodyPr/>
          <a:lstStyle/>
          <a:p>
            <a:fld id="{1CBFE7BF-BE13-481A-9484-8F364B72A28E}" type="slidenum">
              <a:rPr lang="fr-FR" smtClean="0"/>
              <a:t>31</a:t>
            </a:fld>
            <a:endParaRPr lang="fr-FR"/>
          </a:p>
        </p:txBody>
      </p:sp>
      <p:pic>
        <p:nvPicPr>
          <p:cNvPr id="6" name="Image 5">
            <a:extLst>
              <a:ext uri="{FF2B5EF4-FFF2-40B4-BE49-F238E27FC236}">
                <a16:creationId xmlns:a16="http://schemas.microsoft.com/office/drawing/2014/main" id="{A212CC71-39F5-4E9A-85F9-F87D41601857}"/>
              </a:ext>
            </a:extLst>
          </p:cNvPr>
          <p:cNvPicPr>
            <a:picLocks noChangeAspect="1"/>
          </p:cNvPicPr>
          <p:nvPr/>
        </p:nvPicPr>
        <p:blipFill>
          <a:blip r:embed="rId2"/>
          <a:stretch>
            <a:fillRect/>
          </a:stretch>
        </p:blipFill>
        <p:spPr>
          <a:xfrm>
            <a:off x="6179655" y="3428170"/>
            <a:ext cx="1714500" cy="266700"/>
          </a:xfrm>
          <a:prstGeom prst="rect">
            <a:avLst/>
          </a:prstGeom>
        </p:spPr>
      </p:pic>
      <p:sp>
        <p:nvSpPr>
          <p:cNvPr id="7" name="Espace réservé du pied de page 6">
            <a:extLst>
              <a:ext uri="{FF2B5EF4-FFF2-40B4-BE49-F238E27FC236}">
                <a16:creationId xmlns:a16="http://schemas.microsoft.com/office/drawing/2014/main" id="{8D0A5D97-B0E3-4BF1-8C1F-4895D488C634}"/>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34128481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A7E879-C14B-454E-A0F6-BB6AD5A412B7}"/>
              </a:ext>
            </a:extLst>
          </p:cNvPr>
          <p:cNvSpPr>
            <a:spLocks noGrp="1"/>
          </p:cNvSpPr>
          <p:nvPr>
            <p:ph type="title"/>
          </p:nvPr>
        </p:nvSpPr>
        <p:spPr/>
        <p:txBody>
          <a:bodyPr>
            <a:normAutofit/>
          </a:bodyPr>
          <a:lstStyle/>
          <a:p>
            <a:r>
              <a:rPr lang="fr-FR" dirty="0"/>
              <a:t>Modèle flou de RI </a:t>
            </a:r>
          </a:p>
        </p:txBody>
      </p:sp>
      <p:sp>
        <p:nvSpPr>
          <p:cNvPr id="3" name="Espace réservé du contenu 2">
            <a:extLst>
              <a:ext uri="{FF2B5EF4-FFF2-40B4-BE49-F238E27FC236}">
                <a16:creationId xmlns:a16="http://schemas.microsoft.com/office/drawing/2014/main" id="{5CFD6E35-3AA4-47C0-9090-61B4359B1A76}"/>
              </a:ext>
            </a:extLst>
          </p:cNvPr>
          <p:cNvSpPr>
            <a:spLocks noGrp="1"/>
          </p:cNvSpPr>
          <p:nvPr>
            <p:ph idx="1"/>
          </p:nvPr>
        </p:nvSpPr>
        <p:spPr/>
        <p:txBody>
          <a:bodyPr>
            <a:normAutofit/>
          </a:bodyPr>
          <a:lstStyle/>
          <a:p>
            <a:r>
              <a:rPr lang="fr-FR" dirty="0"/>
              <a:t>Le mécanisme de pondération consiste à représenter un document par un sous-ensemble flou des termes d’indexation </a:t>
            </a:r>
            <a:r>
              <a:rPr lang="fr-FR" i="1" dirty="0"/>
              <a:t>T</a:t>
            </a:r>
            <a:r>
              <a:rPr lang="fr-FR" dirty="0"/>
              <a:t>. </a:t>
            </a:r>
          </a:p>
          <a:p>
            <a:r>
              <a:rPr lang="fr-FR" dirty="0"/>
              <a:t>Chaque terme </a:t>
            </a:r>
            <a:r>
              <a:rPr lang="fr-FR" i="1" dirty="0"/>
              <a:t>t</a:t>
            </a:r>
            <a:r>
              <a:rPr lang="fr-FR" i="1" baseline="-25000" dirty="0"/>
              <a:t>j</a:t>
            </a:r>
            <a:r>
              <a:rPr lang="fr-FR" i="1" dirty="0"/>
              <a:t> ∈ T </a:t>
            </a:r>
            <a:r>
              <a:rPr lang="fr-FR" dirty="0"/>
              <a:t>appartient à un document </a:t>
            </a:r>
            <a:r>
              <a:rPr lang="fr-FR" i="1" dirty="0"/>
              <a:t>d</a:t>
            </a:r>
            <a:r>
              <a:rPr lang="fr-FR" i="1" baseline="-25000" dirty="0"/>
              <a:t>i</a:t>
            </a:r>
            <a:r>
              <a:rPr lang="fr-FR" i="1" dirty="0"/>
              <a:t> </a:t>
            </a:r>
            <a:r>
              <a:rPr lang="fr-FR" dirty="0"/>
              <a:t>de la collection </a:t>
            </a:r>
            <a:r>
              <a:rPr lang="fr-FR" i="1" dirty="0"/>
              <a:t>C </a:t>
            </a:r>
            <a:r>
              <a:rPr lang="fr-FR" dirty="0"/>
              <a:t>à un certain degré </a:t>
            </a:r>
            <a:r>
              <a:rPr lang="fr-FR" i="1" dirty="0"/>
              <a:t>µ</a:t>
            </a:r>
            <a:r>
              <a:rPr lang="fr-FR" i="1" baseline="-25000" dirty="0"/>
              <a:t>C</a:t>
            </a:r>
            <a:r>
              <a:rPr lang="fr-FR" dirty="0"/>
              <a:t>(</a:t>
            </a:r>
            <a:r>
              <a:rPr lang="fr-FR" i="1" dirty="0"/>
              <a:t>d</a:t>
            </a:r>
            <a:r>
              <a:rPr lang="fr-FR" i="1" baseline="-25000" dirty="0"/>
              <a:t>i</a:t>
            </a:r>
            <a:r>
              <a:rPr lang="fr-FR" i="1" dirty="0"/>
              <a:t>, t</a:t>
            </a:r>
            <a:r>
              <a:rPr lang="fr-FR" i="1" baseline="-25000" dirty="0"/>
              <a:t>j</a:t>
            </a:r>
            <a:r>
              <a:rPr lang="fr-FR" dirty="0"/>
              <a:t>)</a:t>
            </a:r>
            <a:r>
              <a:rPr lang="fr-FR" i="1" dirty="0"/>
              <a:t>∈ </a:t>
            </a:r>
            <a:r>
              <a:rPr lang="fr-FR" dirty="0"/>
              <a:t>[0</a:t>
            </a:r>
            <a:r>
              <a:rPr lang="fr-FR" i="1" dirty="0"/>
              <a:t>, </a:t>
            </a:r>
            <a:r>
              <a:rPr lang="fr-FR" dirty="0"/>
              <a:t>1], qui est choisi de façon à refléter le degré de représentativité du terme par rapport au document.</a:t>
            </a:r>
          </a:p>
          <a:p>
            <a:r>
              <a:rPr lang="fr-FR" dirty="0"/>
              <a:t>En théorie des sous-ensembles flous, la fonction </a:t>
            </a:r>
            <a:r>
              <a:rPr lang="fr-FR" i="1" dirty="0"/>
              <a:t>µ </a:t>
            </a:r>
            <a:r>
              <a:rPr lang="fr-FR" dirty="0"/>
              <a:t>est la fonction d’appartenance d’un élément à un ensemble, et la valeur </a:t>
            </a:r>
            <a:r>
              <a:rPr lang="fr-FR" i="1" dirty="0"/>
              <a:t>µ</a:t>
            </a:r>
            <a:r>
              <a:rPr lang="fr-FR" i="1" baseline="-25000" dirty="0"/>
              <a:t>E</a:t>
            </a:r>
            <a:r>
              <a:rPr lang="fr-FR" baseline="-25000" dirty="0"/>
              <a:t>(</a:t>
            </a:r>
            <a:r>
              <a:rPr lang="fr-FR" i="1" baseline="-25000" dirty="0"/>
              <a:t>x</a:t>
            </a:r>
            <a:r>
              <a:rPr lang="fr-FR" baseline="-25000" dirty="0"/>
              <a:t>)</a:t>
            </a:r>
            <a:r>
              <a:rPr lang="fr-FR" dirty="0"/>
              <a:t> (dans l’intervalle unité) représente le degré d’appartenance de l’élément </a:t>
            </a:r>
            <a:r>
              <a:rPr lang="fr-FR" i="1" dirty="0"/>
              <a:t>x </a:t>
            </a:r>
            <a:r>
              <a:rPr lang="fr-FR" dirty="0"/>
              <a:t>à l’ensemble </a:t>
            </a:r>
            <a:r>
              <a:rPr lang="fr-FR" i="1" dirty="0"/>
              <a:t>E</a:t>
            </a:r>
            <a:r>
              <a:rPr lang="fr-FR" dirty="0"/>
              <a:t>. </a:t>
            </a:r>
          </a:p>
          <a:p>
            <a:r>
              <a:rPr lang="fr-FR" dirty="0"/>
              <a:t>On note: </a:t>
            </a:r>
            <a:r>
              <a:rPr lang="fr-FR" i="1" dirty="0"/>
              <a:t>d</a:t>
            </a:r>
            <a:r>
              <a:rPr lang="fr-FR" i="1" baseline="-25000" dirty="0"/>
              <a:t>i</a:t>
            </a:r>
            <a:r>
              <a:rPr lang="fr-FR" i="1" dirty="0"/>
              <a:t> </a:t>
            </a:r>
            <a:r>
              <a:rPr lang="fr-FR" dirty="0"/>
              <a:t>= </a:t>
            </a:r>
            <a:r>
              <a:rPr lang="fr-FR" i="1" dirty="0"/>
              <a:t>{α</a:t>
            </a:r>
            <a:r>
              <a:rPr lang="fr-FR" baseline="-25000" dirty="0"/>
              <a:t>1</a:t>
            </a:r>
            <a:r>
              <a:rPr lang="fr-FR" i="1" dirty="0"/>
              <a:t>/t</a:t>
            </a:r>
            <a:r>
              <a:rPr lang="fr-FR" baseline="-25000" dirty="0"/>
              <a:t>1</a:t>
            </a:r>
            <a:r>
              <a:rPr lang="fr-FR" i="1" dirty="0"/>
              <a:t>, . . . , α</a:t>
            </a:r>
            <a:r>
              <a:rPr lang="fr-FR" i="1" baseline="-25000" dirty="0"/>
              <a:t>m</a:t>
            </a:r>
            <a:r>
              <a:rPr lang="fr-FR" i="1" dirty="0"/>
              <a:t>/</a:t>
            </a:r>
            <a:r>
              <a:rPr lang="fr-FR" i="1" dirty="0" err="1"/>
              <a:t>t</a:t>
            </a:r>
            <a:r>
              <a:rPr lang="fr-FR" i="1" baseline="-25000" dirty="0" err="1"/>
              <a:t>m</a:t>
            </a:r>
            <a:r>
              <a:rPr lang="fr-FR" i="1" dirty="0"/>
              <a:t>} , o</a:t>
            </a:r>
            <a:r>
              <a:rPr lang="fr-FR" dirty="0"/>
              <a:t>ù </a:t>
            </a:r>
            <a:r>
              <a:rPr lang="fr-FR" i="1" dirty="0"/>
              <a:t>{t</a:t>
            </a:r>
            <a:r>
              <a:rPr lang="fr-FR" baseline="-25000" dirty="0"/>
              <a:t>1</a:t>
            </a:r>
            <a:r>
              <a:rPr lang="fr-FR" i="1" dirty="0"/>
              <a:t>, . . . , </a:t>
            </a:r>
            <a:r>
              <a:rPr lang="fr-FR" i="1" dirty="0" err="1"/>
              <a:t>t</a:t>
            </a:r>
            <a:r>
              <a:rPr lang="fr-FR" i="1" baseline="-25000" dirty="0" err="1"/>
              <a:t>m</a:t>
            </a:r>
            <a:r>
              <a:rPr lang="fr-FR" i="1" dirty="0"/>
              <a:t>} </a:t>
            </a:r>
            <a:r>
              <a:rPr lang="fr-FR" dirty="0"/>
              <a:t>sont les termes présents dans </a:t>
            </a:r>
            <a:r>
              <a:rPr lang="fr-FR" i="1" dirty="0"/>
              <a:t>d</a:t>
            </a:r>
            <a:r>
              <a:rPr lang="fr-FR" i="1" baseline="-25000" dirty="0"/>
              <a:t>i</a:t>
            </a:r>
            <a:r>
              <a:rPr lang="fr-FR" i="1" dirty="0"/>
              <a:t> </a:t>
            </a:r>
            <a:r>
              <a:rPr lang="fr-FR" dirty="0"/>
              <a:t>et </a:t>
            </a:r>
            <a:r>
              <a:rPr lang="fr-FR" i="1" dirty="0"/>
              <a:t>α</a:t>
            </a:r>
            <a:r>
              <a:rPr lang="fr-FR" i="1" baseline="-25000" dirty="0"/>
              <a:t>j</a:t>
            </a:r>
            <a:r>
              <a:rPr lang="fr-FR" i="1" dirty="0"/>
              <a:t> </a:t>
            </a:r>
            <a:r>
              <a:rPr lang="fr-FR" dirty="0"/>
              <a:t>= </a:t>
            </a:r>
            <a:r>
              <a:rPr lang="fr-FR" i="1" dirty="0"/>
              <a:t>µ</a:t>
            </a:r>
            <a:r>
              <a:rPr lang="fr-FR" i="1" baseline="-25000" dirty="0"/>
              <a:t>C</a:t>
            </a:r>
            <a:r>
              <a:rPr lang="fr-FR" dirty="0"/>
              <a:t>(</a:t>
            </a:r>
            <a:r>
              <a:rPr lang="fr-FR" i="1" dirty="0"/>
              <a:t>d</a:t>
            </a:r>
            <a:r>
              <a:rPr lang="fr-FR" i="1" baseline="-25000" dirty="0"/>
              <a:t>i</a:t>
            </a:r>
            <a:r>
              <a:rPr lang="fr-FR" i="1" dirty="0"/>
              <a:t>, t</a:t>
            </a:r>
            <a:r>
              <a:rPr lang="fr-FR" i="1" baseline="-25000" dirty="0"/>
              <a:t>j</a:t>
            </a:r>
            <a:r>
              <a:rPr lang="fr-FR" dirty="0"/>
              <a:t>) le degré d’appartenance du terme </a:t>
            </a:r>
            <a:r>
              <a:rPr lang="fr-FR" i="1" dirty="0"/>
              <a:t>t</a:t>
            </a:r>
            <a:r>
              <a:rPr lang="fr-FR" i="1" baseline="-25000" dirty="0"/>
              <a:t>j</a:t>
            </a:r>
            <a:r>
              <a:rPr lang="fr-FR" i="1" dirty="0"/>
              <a:t> </a:t>
            </a:r>
            <a:r>
              <a:rPr lang="fr-FR" dirty="0"/>
              <a:t>dans le document.</a:t>
            </a:r>
          </a:p>
          <a:p>
            <a:endParaRPr lang="fr-FR" dirty="0"/>
          </a:p>
        </p:txBody>
      </p:sp>
      <p:sp>
        <p:nvSpPr>
          <p:cNvPr id="5" name="Espace réservé du numéro de diapositive 4">
            <a:extLst>
              <a:ext uri="{FF2B5EF4-FFF2-40B4-BE49-F238E27FC236}">
                <a16:creationId xmlns:a16="http://schemas.microsoft.com/office/drawing/2014/main" id="{94A43996-9C48-4FEB-BCEE-8054F476720F}"/>
              </a:ext>
            </a:extLst>
          </p:cNvPr>
          <p:cNvSpPr>
            <a:spLocks noGrp="1"/>
          </p:cNvSpPr>
          <p:nvPr>
            <p:ph type="sldNum" sz="quarter" idx="12"/>
          </p:nvPr>
        </p:nvSpPr>
        <p:spPr/>
        <p:txBody>
          <a:bodyPr/>
          <a:lstStyle/>
          <a:p>
            <a:fld id="{1CBFE7BF-BE13-481A-9484-8F364B72A28E}" type="slidenum">
              <a:rPr lang="fr-FR" smtClean="0"/>
              <a:t>32</a:t>
            </a:fld>
            <a:endParaRPr lang="fr-FR"/>
          </a:p>
        </p:txBody>
      </p:sp>
      <p:sp>
        <p:nvSpPr>
          <p:cNvPr id="6" name="Espace réservé du pied de page 5">
            <a:extLst>
              <a:ext uri="{FF2B5EF4-FFF2-40B4-BE49-F238E27FC236}">
                <a16:creationId xmlns:a16="http://schemas.microsoft.com/office/drawing/2014/main" id="{ED552AEC-E966-46AF-86A2-9138E14A5255}"/>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9361045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FFE85D-62CB-48AB-9316-584F9FF3E776}"/>
              </a:ext>
            </a:extLst>
          </p:cNvPr>
          <p:cNvSpPr>
            <a:spLocks noGrp="1"/>
          </p:cNvSpPr>
          <p:nvPr>
            <p:ph type="title"/>
          </p:nvPr>
        </p:nvSpPr>
        <p:spPr/>
        <p:txBody>
          <a:bodyPr/>
          <a:lstStyle/>
          <a:p>
            <a:r>
              <a:rPr lang="fr-FR" dirty="0"/>
              <a:t>Modèle flou de RI</a:t>
            </a:r>
          </a:p>
        </p:txBody>
      </p:sp>
      <p:sp>
        <p:nvSpPr>
          <p:cNvPr id="3" name="Espace réservé du contenu 2">
            <a:extLst>
              <a:ext uri="{FF2B5EF4-FFF2-40B4-BE49-F238E27FC236}">
                <a16:creationId xmlns:a16="http://schemas.microsoft.com/office/drawing/2014/main" id="{0CAC32A8-AE3F-439C-9AFF-53209A0D2F21}"/>
              </a:ext>
            </a:extLst>
          </p:cNvPr>
          <p:cNvSpPr>
            <a:spLocks noGrp="1"/>
          </p:cNvSpPr>
          <p:nvPr>
            <p:ph idx="1"/>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31BB8F71-3099-4E65-9E1C-63F0C1265A87}"/>
              </a:ext>
            </a:extLst>
          </p:cNvPr>
          <p:cNvSpPr>
            <a:spLocks noGrp="1"/>
          </p:cNvSpPr>
          <p:nvPr>
            <p:ph type="sldNum" sz="quarter" idx="12"/>
          </p:nvPr>
        </p:nvSpPr>
        <p:spPr/>
        <p:txBody>
          <a:bodyPr/>
          <a:lstStyle/>
          <a:p>
            <a:fld id="{1CBFE7BF-BE13-481A-9484-8F364B72A28E}" type="slidenum">
              <a:rPr lang="fr-FR" smtClean="0"/>
              <a:t>33</a:t>
            </a:fld>
            <a:endParaRPr lang="fr-FR"/>
          </a:p>
        </p:txBody>
      </p:sp>
      <p:pic>
        <p:nvPicPr>
          <p:cNvPr id="6" name="Image 5">
            <a:extLst>
              <a:ext uri="{FF2B5EF4-FFF2-40B4-BE49-F238E27FC236}">
                <a16:creationId xmlns:a16="http://schemas.microsoft.com/office/drawing/2014/main" id="{D4635442-CE60-4C71-B1B8-C98C5198D8CA}"/>
              </a:ext>
            </a:extLst>
          </p:cNvPr>
          <p:cNvPicPr>
            <a:picLocks noChangeAspect="1"/>
          </p:cNvPicPr>
          <p:nvPr/>
        </p:nvPicPr>
        <p:blipFill>
          <a:blip r:embed="rId2"/>
          <a:stretch>
            <a:fillRect/>
          </a:stretch>
        </p:blipFill>
        <p:spPr>
          <a:xfrm>
            <a:off x="2589212" y="2129586"/>
            <a:ext cx="4267200" cy="2924175"/>
          </a:xfrm>
          <a:prstGeom prst="rect">
            <a:avLst/>
          </a:prstGeom>
        </p:spPr>
      </p:pic>
      <p:sp>
        <p:nvSpPr>
          <p:cNvPr id="7" name="Espace réservé du pied de page 6">
            <a:extLst>
              <a:ext uri="{FF2B5EF4-FFF2-40B4-BE49-F238E27FC236}">
                <a16:creationId xmlns:a16="http://schemas.microsoft.com/office/drawing/2014/main" id="{126DDE16-8FB4-4FC3-B454-9A4A257FE1FF}"/>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15719916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AB3B27-5D17-44CE-ADD6-186F6F35E3EE}"/>
              </a:ext>
            </a:extLst>
          </p:cNvPr>
          <p:cNvSpPr>
            <a:spLocks noGrp="1"/>
          </p:cNvSpPr>
          <p:nvPr>
            <p:ph type="title"/>
          </p:nvPr>
        </p:nvSpPr>
        <p:spPr/>
        <p:txBody>
          <a:bodyPr>
            <a:normAutofit/>
          </a:bodyPr>
          <a:lstStyle/>
          <a:p>
            <a:r>
              <a:rPr lang="fr-FR" sz="4000" dirty="0"/>
              <a:t>Modèle</a:t>
            </a:r>
            <a:r>
              <a:rPr lang="fr-FR" dirty="0"/>
              <a:t> flou : Calcul de similarité</a:t>
            </a:r>
          </a:p>
        </p:txBody>
      </p:sp>
      <p:sp>
        <p:nvSpPr>
          <p:cNvPr id="3" name="Espace réservé du contenu 2">
            <a:extLst>
              <a:ext uri="{FF2B5EF4-FFF2-40B4-BE49-F238E27FC236}">
                <a16:creationId xmlns:a16="http://schemas.microsoft.com/office/drawing/2014/main" id="{ED067E27-7823-4088-9F2D-A29E86BFD766}"/>
              </a:ext>
            </a:extLst>
          </p:cNvPr>
          <p:cNvSpPr>
            <a:spLocks noGrp="1"/>
          </p:cNvSpPr>
          <p:nvPr>
            <p:ph idx="1"/>
          </p:nvPr>
        </p:nvSpPr>
        <p:spPr/>
        <p:txBody>
          <a:bodyPr/>
          <a:lstStyle/>
          <a:p>
            <a:r>
              <a:rPr lang="fr-FR" dirty="0"/>
              <a:t>Soient :</a:t>
            </a:r>
            <a:br>
              <a:rPr lang="fr-FR" dirty="0"/>
            </a:br>
            <a:r>
              <a:rPr lang="fr-FR" dirty="0"/>
              <a:t>–  Termes: </a:t>
            </a:r>
            <a:r>
              <a:rPr lang="fr-FR" i="1" dirty="0"/>
              <a:t>t</a:t>
            </a:r>
            <a:r>
              <a:rPr lang="fr-FR" baseline="-25000" dirty="0"/>
              <a:t>1</a:t>
            </a:r>
            <a:r>
              <a:rPr lang="fr-FR" dirty="0"/>
              <a:t>, </a:t>
            </a:r>
            <a:r>
              <a:rPr lang="fr-FR" i="1" dirty="0"/>
              <a:t>t</a:t>
            </a:r>
            <a:r>
              <a:rPr lang="fr-FR" baseline="-25000" dirty="0"/>
              <a:t>2</a:t>
            </a:r>
            <a:r>
              <a:rPr lang="fr-FR" dirty="0"/>
              <a:t>, . . . , </a:t>
            </a:r>
            <a:r>
              <a:rPr lang="fr-FR" i="1" dirty="0" err="1"/>
              <a:t>t</a:t>
            </a:r>
            <a:r>
              <a:rPr lang="fr-FR" baseline="-25000" dirty="0" err="1"/>
              <a:t>n</a:t>
            </a:r>
            <a:br>
              <a:rPr lang="fr-FR" dirty="0"/>
            </a:br>
            <a:r>
              <a:rPr lang="fr-FR" dirty="0"/>
              <a:t>–  Document: </a:t>
            </a:r>
            <a:r>
              <a:rPr lang="fr-FR" i="1" dirty="0"/>
              <a:t>d(w</a:t>
            </a:r>
            <a:r>
              <a:rPr lang="fr-FR" baseline="-25000" dirty="0"/>
              <a:t>1</a:t>
            </a:r>
            <a:r>
              <a:rPr lang="fr-FR" dirty="0"/>
              <a:t>, </a:t>
            </a:r>
            <a:r>
              <a:rPr lang="fr-FR" i="1" dirty="0"/>
              <a:t>w</a:t>
            </a:r>
            <a:r>
              <a:rPr lang="fr-FR" baseline="-25000" dirty="0"/>
              <a:t>2</a:t>
            </a:r>
            <a:r>
              <a:rPr lang="fr-FR" dirty="0"/>
              <a:t>, . . . , </a:t>
            </a:r>
            <a:r>
              <a:rPr lang="fr-FR" i="1" dirty="0" err="1"/>
              <a:t>w</a:t>
            </a:r>
            <a:r>
              <a:rPr lang="fr-FR" baseline="-25000" dirty="0" err="1"/>
              <a:t>n</a:t>
            </a:r>
            <a:r>
              <a:rPr lang="fr-FR" i="1" dirty="0"/>
              <a:t>)</a:t>
            </a:r>
          </a:p>
          <a:p>
            <a:r>
              <a:rPr lang="fr-FR" i="1" dirty="0"/>
              <a:t>Requête disjonctive : </a:t>
            </a:r>
            <a:r>
              <a:rPr lang="fr-FR" i="1" dirty="0" err="1"/>
              <a:t>q</a:t>
            </a:r>
            <a:r>
              <a:rPr lang="fr-FR" baseline="-25000" dirty="0" err="1"/>
              <a:t>or</a:t>
            </a:r>
            <a:r>
              <a:rPr lang="fr-FR" baseline="-25000" dirty="0"/>
              <a:t> </a:t>
            </a:r>
            <a:r>
              <a:rPr lang="fr-FR" dirty="0"/>
              <a:t>= (</a:t>
            </a:r>
            <a:r>
              <a:rPr lang="fr-FR" i="1" dirty="0"/>
              <a:t>t</a:t>
            </a:r>
            <a:r>
              <a:rPr lang="fr-FR" baseline="-25000" dirty="0"/>
              <a:t>1</a:t>
            </a:r>
            <a:r>
              <a:rPr lang="fr-FR" dirty="0"/>
              <a:t> ∨ </a:t>
            </a:r>
            <a:r>
              <a:rPr lang="fr-FR" i="1" dirty="0"/>
              <a:t>t</a:t>
            </a:r>
            <a:r>
              <a:rPr lang="fr-FR" baseline="-25000" dirty="0"/>
              <a:t>2</a:t>
            </a:r>
            <a:r>
              <a:rPr lang="fr-FR" dirty="0"/>
              <a:t> ∨ . . . ∨ </a:t>
            </a:r>
            <a:r>
              <a:rPr lang="fr-FR" i="1" dirty="0" err="1"/>
              <a:t>t</a:t>
            </a:r>
            <a:r>
              <a:rPr lang="fr-FR" baseline="-25000" dirty="0" err="1"/>
              <a:t>n</a:t>
            </a:r>
            <a:r>
              <a:rPr lang="fr-FR" dirty="0"/>
              <a:t>)</a:t>
            </a:r>
            <a:br>
              <a:rPr lang="fr-FR" dirty="0"/>
            </a:br>
            <a:r>
              <a:rPr lang="fr-FR" dirty="0"/>
              <a:t>–  RSV(</a:t>
            </a:r>
            <a:r>
              <a:rPr lang="fr-FR" dirty="0" err="1"/>
              <a:t>q</a:t>
            </a:r>
            <a:r>
              <a:rPr lang="fr-FR" baseline="-25000" dirty="0" err="1"/>
              <a:t>or</a:t>
            </a:r>
            <a:r>
              <a:rPr lang="fr-FR" dirty="0" err="1"/>
              <a:t>,d</a:t>
            </a:r>
            <a:r>
              <a:rPr lang="fr-FR" dirty="0"/>
              <a:t>): = max(</a:t>
            </a:r>
            <a:r>
              <a:rPr lang="fr-FR" i="1" dirty="0"/>
              <a:t>w</a:t>
            </a:r>
            <a:r>
              <a:rPr lang="fr-FR" baseline="-25000" dirty="0"/>
              <a:t>1</a:t>
            </a:r>
            <a:r>
              <a:rPr lang="fr-FR" dirty="0"/>
              <a:t>, </a:t>
            </a:r>
            <a:r>
              <a:rPr lang="fr-FR" i="1" dirty="0"/>
              <a:t>w</a:t>
            </a:r>
            <a:r>
              <a:rPr lang="fr-FR" baseline="-25000" dirty="0"/>
              <a:t>2</a:t>
            </a:r>
            <a:r>
              <a:rPr lang="fr-FR" dirty="0"/>
              <a:t>,.. , </a:t>
            </a:r>
            <a:r>
              <a:rPr lang="fr-FR" i="1" dirty="0" err="1"/>
              <a:t>w</a:t>
            </a:r>
            <a:r>
              <a:rPr lang="fr-FR" baseline="-25000" dirty="0" err="1"/>
              <a:t>n</a:t>
            </a:r>
            <a:r>
              <a:rPr lang="fr-FR" dirty="0"/>
              <a:t>)</a:t>
            </a:r>
          </a:p>
          <a:p>
            <a:r>
              <a:rPr lang="fr-FR" dirty="0"/>
              <a:t>Requête conjonctive : </a:t>
            </a:r>
            <a:r>
              <a:rPr lang="fr-FR" dirty="0" err="1"/>
              <a:t>q</a:t>
            </a:r>
            <a:r>
              <a:rPr lang="fr-FR" baseline="-25000" dirty="0" err="1"/>
              <a:t>and</a:t>
            </a:r>
            <a:r>
              <a:rPr lang="fr-FR" dirty="0"/>
              <a:t> = (t</a:t>
            </a:r>
            <a:r>
              <a:rPr lang="fr-FR" baseline="-25000" dirty="0"/>
              <a:t>1</a:t>
            </a:r>
            <a:r>
              <a:rPr lang="fr-FR" dirty="0"/>
              <a:t> ∧ t</a:t>
            </a:r>
            <a:r>
              <a:rPr lang="fr-FR" baseline="-25000" dirty="0"/>
              <a:t>2</a:t>
            </a:r>
            <a:r>
              <a:rPr lang="fr-FR" dirty="0"/>
              <a:t> ∧. . . ∧</a:t>
            </a:r>
            <a:r>
              <a:rPr lang="fr-FR" dirty="0" err="1"/>
              <a:t>t</a:t>
            </a:r>
            <a:r>
              <a:rPr lang="fr-FR" baseline="-25000" dirty="0" err="1"/>
              <a:t>n</a:t>
            </a:r>
            <a:r>
              <a:rPr lang="fr-FR" dirty="0"/>
              <a:t>)</a:t>
            </a:r>
            <a:br>
              <a:rPr lang="fr-FR" dirty="0"/>
            </a:br>
            <a:r>
              <a:rPr lang="fr-FR" dirty="0"/>
              <a:t>–  RSV(</a:t>
            </a:r>
            <a:r>
              <a:rPr lang="fr-FR" dirty="0" err="1"/>
              <a:t>q</a:t>
            </a:r>
            <a:r>
              <a:rPr lang="fr-FR" baseline="-25000" dirty="0" err="1"/>
              <a:t>and</a:t>
            </a:r>
            <a:r>
              <a:rPr lang="fr-FR" dirty="0"/>
              <a:t>, d)= min(w</a:t>
            </a:r>
            <a:r>
              <a:rPr lang="fr-FR" baseline="-25000" dirty="0"/>
              <a:t>1</a:t>
            </a:r>
            <a:r>
              <a:rPr lang="fr-FR" dirty="0"/>
              <a:t>,.. , </a:t>
            </a:r>
            <a:r>
              <a:rPr lang="fr-FR" dirty="0" err="1"/>
              <a:t>w</a:t>
            </a:r>
            <a:r>
              <a:rPr lang="fr-FR" baseline="-25000" dirty="0" err="1"/>
              <a:t>n</a:t>
            </a:r>
            <a:r>
              <a:rPr lang="fr-FR" dirty="0"/>
              <a:t>)</a:t>
            </a:r>
          </a:p>
          <a:p>
            <a:r>
              <a:rPr lang="fr-FR" b="1" dirty="0"/>
              <a:t> Généralisation</a:t>
            </a:r>
            <a:br>
              <a:rPr lang="fr-FR" b="1" dirty="0"/>
            </a:br>
            <a:r>
              <a:rPr lang="fr-FR" dirty="0"/>
              <a:t>–  </a:t>
            </a:r>
            <a:r>
              <a:rPr lang="fr-FR" i="1" dirty="0"/>
              <a:t>RSV(d,q</a:t>
            </a:r>
            <a:r>
              <a:rPr lang="fr-FR" baseline="-25000" dirty="0"/>
              <a:t>1</a:t>
            </a:r>
            <a:r>
              <a:rPr lang="fr-FR" dirty="0"/>
              <a:t>∧</a:t>
            </a:r>
            <a:r>
              <a:rPr lang="fr-FR" i="1" dirty="0"/>
              <a:t>q</a:t>
            </a:r>
            <a:r>
              <a:rPr lang="fr-FR" baseline="-25000" dirty="0"/>
              <a:t>2</a:t>
            </a:r>
            <a:r>
              <a:rPr lang="fr-FR" i="1" dirty="0"/>
              <a:t>) </a:t>
            </a:r>
            <a:r>
              <a:rPr lang="fr-FR" dirty="0"/>
              <a:t>= </a:t>
            </a:r>
            <a:r>
              <a:rPr lang="fr-FR" i="1" dirty="0"/>
              <a:t>min(RSV(d,q</a:t>
            </a:r>
            <a:r>
              <a:rPr lang="fr-FR" baseline="-25000" dirty="0"/>
              <a:t>1</a:t>
            </a:r>
            <a:r>
              <a:rPr lang="fr-FR" i="1" dirty="0"/>
              <a:t>), RSV(d ,q</a:t>
            </a:r>
            <a:r>
              <a:rPr lang="fr-FR" baseline="-25000" dirty="0"/>
              <a:t>2</a:t>
            </a:r>
            <a:r>
              <a:rPr lang="fr-FR" i="1" dirty="0"/>
              <a:t>))</a:t>
            </a:r>
            <a:r>
              <a:rPr lang="fr-FR" dirty="0"/>
              <a:t>,</a:t>
            </a:r>
            <a:br>
              <a:rPr lang="fr-FR" dirty="0"/>
            </a:br>
            <a:r>
              <a:rPr lang="fr-FR" dirty="0"/>
              <a:t>–  </a:t>
            </a:r>
            <a:r>
              <a:rPr lang="fr-FR" i="1" dirty="0"/>
              <a:t>RSV(d,q</a:t>
            </a:r>
            <a:r>
              <a:rPr lang="fr-FR" baseline="-25000" dirty="0"/>
              <a:t>1</a:t>
            </a:r>
            <a:r>
              <a:rPr lang="fr-FR" dirty="0"/>
              <a:t>∨</a:t>
            </a:r>
            <a:r>
              <a:rPr lang="fr-FR" i="1" dirty="0"/>
              <a:t>q</a:t>
            </a:r>
            <a:r>
              <a:rPr lang="fr-FR" baseline="-25000" dirty="0"/>
              <a:t>2</a:t>
            </a:r>
            <a:r>
              <a:rPr lang="fr-FR" i="1" dirty="0"/>
              <a:t>) = max(RSV(d,q</a:t>
            </a:r>
            <a:r>
              <a:rPr lang="fr-FR" baseline="-25000" dirty="0"/>
              <a:t>1</a:t>
            </a:r>
            <a:r>
              <a:rPr lang="fr-FR" i="1" dirty="0"/>
              <a:t>), RSV(d ,q</a:t>
            </a:r>
            <a:r>
              <a:rPr lang="fr-FR" baseline="-25000" dirty="0"/>
              <a:t>2</a:t>
            </a:r>
            <a:r>
              <a:rPr lang="fr-FR" i="1" dirty="0"/>
              <a:t>))</a:t>
            </a:r>
            <a:r>
              <a:rPr lang="fr-FR" dirty="0"/>
              <a:t>, </a:t>
            </a:r>
            <a:br>
              <a:rPr lang="fr-FR" dirty="0"/>
            </a:br>
            <a:endParaRPr lang="fr-FR" dirty="0"/>
          </a:p>
        </p:txBody>
      </p:sp>
      <p:sp>
        <p:nvSpPr>
          <p:cNvPr id="5" name="Espace réservé du numéro de diapositive 4">
            <a:extLst>
              <a:ext uri="{FF2B5EF4-FFF2-40B4-BE49-F238E27FC236}">
                <a16:creationId xmlns:a16="http://schemas.microsoft.com/office/drawing/2014/main" id="{2A96525C-708A-492B-BE86-16CB76223511}"/>
              </a:ext>
            </a:extLst>
          </p:cNvPr>
          <p:cNvSpPr>
            <a:spLocks noGrp="1"/>
          </p:cNvSpPr>
          <p:nvPr>
            <p:ph type="sldNum" sz="quarter" idx="12"/>
          </p:nvPr>
        </p:nvSpPr>
        <p:spPr/>
        <p:txBody>
          <a:bodyPr/>
          <a:lstStyle/>
          <a:p>
            <a:fld id="{1CBFE7BF-BE13-481A-9484-8F364B72A28E}" type="slidenum">
              <a:rPr lang="fr-FR" smtClean="0"/>
              <a:t>34</a:t>
            </a:fld>
            <a:endParaRPr lang="fr-FR"/>
          </a:p>
        </p:txBody>
      </p:sp>
      <p:sp>
        <p:nvSpPr>
          <p:cNvPr id="6" name="Espace réservé du pied de page 5">
            <a:extLst>
              <a:ext uri="{FF2B5EF4-FFF2-40B4-BE49-F238E27FC236}">
                <a16:creationId xmlns:a16="http://schemas.microsoft.com/office/drawing/2014/main" id="{A4C11B36-F13F-49F3-9F2C-F788F54BDF67}"/>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10248199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3E908B-282B-45FB-89E0-737D69D9DEDA}"/>
              </a:ext>
            </a:extLst>
          </p:cNvPr>
          <p:cNvSpPr>
            <a:spLocks noGrp="1"/>
          </p:cNvSpPr>
          <p:nvPr>
            <p:ph type="title"/>
          </p:nvPr>
        </p:nvSpPr>
        <p:spPr>
          <a:xfrm>
            <a:off x="2589212" y="628751"/>
            <a:ext cx="8911687" cy="1280890"/>
          </a:xfrm>
        </p:spPr>
        <p:txBody>
          <a:bodyPr/>
          <a:lstStyle/>
          <a:p>
            <a:r>
              <a:rPr lang="fr-FR" sz="4000" dirty="0"/>
              <a:t>Modèle</a:t>
            </a:r>
            <a:r>
              <a:rPr lang="fr-FR" dirty="0"/>
              <a:t> flou : Calcul de similarité</a:t>
            </a:r>
          </a:p>
        </p:txBody>
      </p:sp>
      <p:pic>
        <p:nvPicPr>
          <p:cNvPr id="6" name="Espace réservé du contenu 5">
            <a:extLst>
              <a:ext uri="{FF2B5EF4-FFF2-40B4-BE49-F238E27FC236}">
                <a16:creationId xmlns:a16="http://schemas.microsoft.com/office/drawing/2014/main" id="{78FAF618-6962-4749-B1E9-EAC571350BAC}"/>
              </a:ext>
            </a:extLst>
          </p:cNvPr>
          <p:cNvPicPr>
            <a:picLocks noGrp="1" noChangeAspect="1"/>
          </p:cNvPicPr>
          <p:nvPr>
            <p:ph idx="1"/>
          </p:nvPr>
        </p:nvPicPr>
        <p:blipFill>
          <a:blip r:embed="rId2"/>
          <a:stretch>
            <a:fillRect/>
          </a:stretch>
        </p:blipFill>
        <p:spPr>
          <a:xfrm>
            <a:off x="2573473" y="2255837"/>
            <a:ext cx="7886700" cy="3533775"/>
          </a:xfrm>
          <a:prstGeom prst="rect">
            <a:avLst/>
          </a:prstGeom>
        </p:spPr>
      </p:pic>
      <p:sp>
        <p:nvSpPr>
          <p:cNvPr id="5" name="Espace réservé du numéro de diapositive 4">
            <a:extLst>
              <a:ext uri="{FF2B5EF4-FFF2-40B4-BE49-F238E27FC236}">
                <a16:creationId xmlns:a16="http://schemas.microsoft.com/office/drawing/2014/main" id="{B62EF2C3-C8F5-401D-9669-DCE35F1BA1B5}"/>
              </a:ext>
            </a:extLst>
          </p:cNvPr>
          <p:cNvSpPr>
            <a:spLocks noGrp="1"/>
          </p:cNvSpPr>
          <p:nvPr>
            <p:ph type="sldNum" sz="quarter" idx="12"/>
          </p:nvPr>
        </p:nvSpPr>
        <p:spPr/>
        <p:txBody>
          <a:bodyPr/>
          <a:lstStyle/>
          <a:p>
            <a:fld id="{1CBFE7BF-BE13-481A-9484-8F364B72A28E}" type="slidenum">
              <a:rPr lang="fr-FR" smtClean="0"/>
              <a:t>35</a:t>
            </a:fld>
            <a:endParaRPr lang="fr-FR"/>
          </a:p>
        </p:txBody>
      </p:sp>
      <p:sp>
        <p:nvSpPr>
          <p:cNvPr id="3" name="Espace réservé du pied de page 2">
            <a:extLst>
              <a:ext uri="{FF2B5EF4-FFF2-40B4-BE49-F238E27FC236}">
                <a16:creationId xmlns:a16="http://schemas.microsoft.com/office/drawing/2014/main" id="{AF46B8F2-EB7B-466C-9355-0488FD86DA9F}"/>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18065247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E1EDA8-277F-4926-B457-0720828ED937}"/>
              </a:ext>
            </a:extLst>
          </p:cNvPr>
          <p:cNvSpPr>
            <a:spLocks noGrp="1"/>
          </p:cNvSpPr>
          <p:nvPr>
            <p:ph type="title"/>
          </p:nvPr>
        </p:nvSpPr>
        <p:spPr/>
        <p:txBody>
          <a:bodyPr/>
          <a:lstStyle/>
          <a:p>
            <a:r>
              <a:rPr lang="fr-FR" sz="4000" dirty="0"/>
              <a:t>Modèle</a:t>
            </a:r>
            <a:r>
              <a:rPr lang="fr-FR" dirty="0"/>
              <a:t> flou : Avantages</a:t>
            </a:r>
          </a:p>
        </p:txBody>
      </p:sp>
      <p:sp>
        <p:nvSpPr>
          <p:cNvPr id="3" name="Espace réservé du contenu 2">
            <a:extLst>
              <a:ext uri="{FF2B5EF4-FFF2-40B4-BE49-F238E27FC236}">
                <a16:creationId xmlns:a16="http://schemas.microsoft.com/office/drawing/2014/main" id="{A664842F-C9C4-4C62-95CB-3E2508488822}"/>
              </a:ext>
            </a:extLst>
          </p:cNvPr>
          <p:cNvSpPr>
            <a:spLocks noGrp="1"/>
          </p:cNvSpPr>
          <p:nvPr>
            <p:ph idx="1"/>
          </p:nvPr>
        </p:nvSpPr>
        <p:spPr/>
        <p:txBody>
          <a:bodyPr>
            <a:normAutofit/>
          </a:bodyPr>
          <a:lstStyle/>
          <a:p>
            <a:r>
              <a:rPr lang="fr-FR" dirty="0"/>
              <a:t>En comparant cette extension avec le modèle standard, il est assez facile de voir les avantages.</a:t>
            </a:r>
          </a:p>
          <a:p>
            <a:r>
              <a:rPr lang="fr-FR" dirty="0"/>
              <a:t>Le plus important est la possibilité de mesurer le degré de correspondance entre un document et une requête dans [0, 1].</a:t>
            </a:r>
          </a:p>
          <a:p>
            <a:r>
              <a:rPr lang="fr-FR" dirty="0"/>
              <a:t>Les documents puissent être ordonné dans l'ordre décroissant de leur correspondance avec la requête.</a:t>
            </a:r>
          </a:p>
          <a:p>
            <a:r>
              <a:rPr lang="fr-FR" dirty="0"/>
              <a:t>Cette représentation plus raffinée, car on peut exprimer dans quelle mesure un terme est important (représentatif) dans un document.</a:t>
            </a:r>
            <a:br>
              <a:rPr lang="fr-FR" dirty="0"/>
            </a:br>
            <a:br>
              <a:rPr lang="fr-FR" dirty="0"/>
            </a:br>
            <a:endParaRPr lang="fr-FR" dirty="0"/>
          </a:p>
        </p:txBody>
      </p:sp>
      <p:sp>
        <p:nvSpPr>
          <p:cNvPr id="5" name="Espace réservé du numéro de diapositive 4">
            <a:extLst>
              <a:ext uri="{FF2B5EF4-FFF2-40B4-BE49-F238E27FC236}">
                <a16:creationId xmlns:a16="http://schemas.microsoft.com/office/drawing/2014/main" id="{19FCEE60-29A5-4B58-AA8C-5A9461889E30}"/>
              </a:ext>
            </a:extLst>
          </p:cNvPr>
          <p:cNvSpPr>
            <a:spLocks noGrp="1"/>
          </p:cNvSpPr>
          <p:nvPr>
            <p:ph type="sldNum" sz="quarter" idx="12"/>
          </p:nvPr>
        </p:nvSpPr>
        <p:spPr/>
        <p:txBody>
          <a:bodyPr/>
          <a:lstStyle/>
          <a:p>
            <a:fld id="{1CBFE7BF-BE13-481A-9484-8F364B72A28E}" type="slidenum">
              <a:rPr lang="fr-FR" smtClean="0"/>
              <a:t>36</a:t>
            </a:fld>
            <a:endParaRPr lang="fr-FR"/>
          </a:p>
        </p:txBody>
      </p:sp>
      <p:sp>
        <p:nvSpPr>
          <p:cNvPr id="6" name="Espace réservé du pied de page 5">
            <a:extLst>
              <a:ext uri="{FF2B5EF4-FFF2-40B4-BE49-F238E27FC236}">
                <a16:creationId xmlns:a16="http://schemas.microsoft.com/office/drawing/2014/main" id="{8873F5E7-EBC1-4841-8852-03D8C9D521C5}"/>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41735840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AE300D-1C41-47DE-9E55-16FBB2BD87D1}"/>
              </a:ext>
            </a:extLst>
          </p:cNvPr>
          <p:cNvSpPr>
            <a:spLocks noGrp="1"/>
          </p:cNvSpPr>
          <p:nvPr>
            <p:ph type="title"/>
          </p:nvPr>
        </p:nvSpPr>
        <p:spPr/>
        <p:txBody>
          <a:bodyPr/>
          <a:lstStyle/>
          <a:p>
            <a:r>
              <a:rPr lang="fr-FR" dirty="0"/>
              <a:t>Modèle probabiliste</a:t>
            </a:r>
          </a:p>
        </p:txBody>
      </p:sp>
      <p:sp>
        <p:nvSpPr>
          <p:cNvPr id="3" name="Espace réservé du texte 2">
            <a:extLst>
              <a:ext uri="{FF2B5EF4-FFF2-40B4-BE49-F238E27FC236}">
                <a16:creationId xmlns:a16="http://schemas.microsoft.com/office/drawing/2014/main" id="{8C89C27C-8A95-49C3-8F0B-D9D380FFA403}"/>
              </a:ext>
            </a:extLst>
          </p:cNvPr>
          <p:cNvSpPr>
            <a:spLocks noGrp="1"/>
          </p:cNvSpPr>
          <p:nvPr>
            <p:ph type="body" idx="1"/>
          </p:nvPr>
        </p:nvSpPr>
        <p:spPr/>
        <p:txBody>
          <a:bodyPr/>
          <a:lstStyle/>
          <a:p>
            <a:endParaRPr lang="fr-FR"/>
          </a:p>
        </p:txBody>
      </p:sp>
      <p:sp>
        <p:nvSpPr>
          <p:cNvPr id="5" name="Espace réservé du numéro de diapositive 4">
            <a:extLst>
              <a:ext uri="{FF2B5EF4-FFF2-40B4-BE49-F238E27FC236}">
                <a16:creationId xmlns:a16="http://schemas.microsoft.com/office/drawing/2014/main" id="{6AADF03F-68C7-4E00-8D5C-1B89840D35A1}"/>
              </a:ext>
            </a:extLst>
          </p:cNvPr>
          <p:cNvSpPr>
            <a:spLocks noGrp="1"/>
          </p:cNvSpPr>
          <p:nvPr>
            <p:ph type="sldNum" sz="quarter" idx="12"/>
          </p:nvPr>
        </p:nvSpPr>
        <p:spPr/>
        <p:txBody>
          <a:bodyPr/>
          <a:lstStyle/>
          <a:p>
            <a:fld id="{1CBFE7BF-BE13-481A-9484-8F364B72A28E}" type="slidenum">
              <a:rPr lang="fr-FR" smtClean="0"/>
              <a:t>37</a:t>
            </a:fld>
            <a:endParaRPr lang="fr-FR"/>
          </a:p>
        </p:txBody>
      </p:sp>
      <p:sp>
        <p:nvSpPr>
          <p:cNvPr id="6" name="Espace réservé du pied de page 5">
            <a:extLst>
              <a:ext uri="{FF2B5EF4-FFF2-40B4-BE49-F238E27FC236}">
                <a16:creationId xmlns:a16="http://schemas.microsoft.com/office/drawing/2014/main" id="{DFF873CA-F180-4FAF-9E75-C8F474AC0A71}"/>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33298426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8EDB18-8D55-42C0-9E1C-6F8B4C2AEB98}"/>
              </a:ext>
            </a:extLst>
          </p:cNvPr>
          <p:cNvSpPr>
            <a:spLocks noGrp="1"/>
          </p:cNvSpPr>
          <p:nvPr>
            <p:ph type="title"/>
          </p:nvPr>
        </p:nvSpPr>
        <p:spPr/>
        <p:txBody>
          <a:bodyPr/>
          <a:lstStyle/>
          <a:p>
            <a:r>
              <a:rPr lang="fr-FR" dirty="0"/>
              <a:t>Modèle probabiliste</a:t>
            </a:r>
          </a:p>
        </p:txBody>
      </p:sp>
      <p:sp>
        <p:nvSpPr>
          <p:cNvPr id="3" name="Espace réservé du contenu 2">
            <a:extLst>
              <a:ext uri="{FF2B5EF4-FFF2-40B4-BE49-F238E27FC236}">
                <a16:creationId xmlns:a16="http://schemas.microsoft.com/office/drawing/2014/main" id="{90DE1E9F-CC93-4914-948F-4D180692D8EA}"/>
              </a:ext>
            </a:extLst>
          </p:cNvPr>
          <p:cNvSpPr>
            <a:spLocks noGrp="1"/>
          </p:cNvSpPr>
          <p:nvPr>
            <p:ph idx="1"/>
          </p:nvPr>
        </p:nvSpPr>
        <p:spPr/>
        <p:txBody>
          <a:bodyPr>
            <a:normAutofit/>
          </a:bodyPr>
          <a:lstStyle/>
          <a:p>
            <a:r>
              <a:rPr lang="fr-FR" dirty="0"/>
              <a:t>Le modèle probabiliste est fondé sur la théorie des probabilités. </a:t>
            </a:r>
          </a:p>
          <a:p>
            <a:r>
              <a:rPr lang="fr-FR" dirty="0"/>
              <a:t>Il suppose l’existence d’une classe de documents pertinents et d’une classe de documents non pertinents pour une requête (Maron et </a:t>
            </a:r>
            <a:r>
              <a:rPr lang="fr-FR" dirty="0" err="1"/>
              <a:t>Kuhns</a:t>
            </a:r>
            <a:r>
              <a:rPr lang="fr-FR" dirty="0"/>
              <a:t>, 1960). </a:t>
            </a:r>
          </a:p>
          <a:p>
            <a:r>
              <a:rPr lang="fr-FR" dirty="0"/>
              <a:t>Les approches probabilistes nécessitent un ensemble de documents obtenus en demandant aux utilisateurs de fournir des jugements de pertinence par rapport aux résultats de requête. </a:t>
            </a:r>
          </a:p>
          <a:p>
            <a:r>
              <a:rPr lang="fr-FR" dirty="0"/>
              <a:t>La base de l’apprentissage est utilisée pour calculer le poids du terme par l’estimation des probabilités conditionnelles qu’un terme se produit dans un document pertinent (ou non pertinent). </a:t>
            </a:r>
            <a:br>
              <a:rPr lang="fr-FR" dirty="0"/>
            </a:br>
            <a:br>
              <a:rPr lang="fr-FR" dirty="0"/>
            </a:br>
            <a:endParaRPr lang="fr-FR" dirty="0"/>
          </a:p>
        </p:txBody>
      </p:sp>
      <p:sp>
        <p:nvSpPr>
          <p:cNvPr id="5" name="Espace réservé du numéro de diapositive 4">
            <a:extLst>
              <a:ext uri="{FF2B5EF4-FFF2-40B4-BE49-F238E27FC236}">
                <a16:creationId xmlns:a16="http://schemas.microsoft.com/office/drawing/2014/main" id="{B8D67502-AB4C-46F9-A69E-B3EDB2EBE9E6}"/>
              </a:ext>
            </a:extLst>
          </p:cNvPr>
          <p:cNvSpPr>
            <a:spLocks noGrp="1"/>
          </p:cNvSpPr>
          <p:nvPr>
            <p:ph type="sldNum" sz="quarter" idx="12"/>
          </p:nvPr>
        </p:nvSpPr>
        <p:spPr/>
        <p:txBody>
          <a:bodyPr/>
          <a:lstStyle/>
          <a:p>
            <a:fld id="{1CBFE7BF-BE13-481A-9484-8F364B72A28E}" type="slidenum">
              <a:rPr lang="fr-FR" smtClean="0"/>
              <a:t>38</a:t>
            </a:fld>
            <a:endParaRPr lang="fr-FR"/>
          </a:p>
        </p:txBody>
      </p:sp>
      <p:sp>
        <p:nvSpPr>
          <p:cNvPr id="6" name="Espace réservé du pied de page 5">
            <a:extLst>
              <a:ext uri="{FF2B5EF4-FFF2-40B4-BE49-F238E27FC236}">
                <a16:creationId xmlns:a16="http://schemas.microsoft.com/office/drawing/2014/main" id="{A87F6EF2-29A7-49E5-9EF4-9473C27D8648}"/>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32390248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09E655-AE97-4B94-99FC-327BD90B629A}"/>
              </a:ext>
            </a:extLst>
          </p:cNvPr>
          <p:cNvSpPr>
            <a:spLocks noGrp="1"/>
          </p:cNvSpPr>
          <p:nvPr>
            <p:ph type="title"/>
          </p:nvPr>
        </p:nvSpPr>
        <p:spPr/>
        <p:txBody>
          <a:bodyPr/>
          <a:lstStyle/>
          <a:p>
            <a:r>
              <a:rPr lang="fr-FR" dirty="0"/>
              <a:t>Modèle probabiliste</a:t>
            </a:r>
          </a:p>
        </p:txBody>
      </p:sp>
      <p:sp>
        <p:nvSpPr>
          <p:cNvPr id="3" name="Espace réservé du contenu 2">
            <a:extLst>
              <a:ext uri="{FF2B5EF4-FFF2-40B4-BE49-F238E27FC236}">
                <a16:creationId xmlns:a16="http://schemas.microsoft.com/office/drawing/2014/main" id="{4745B5FC-848A-425A-9C9E-F9AC0E83719C}"/>
              </a:ext>
            </a:extLst>
          </p:cNvPr>
          <p:cNvSpPr>
            <a:spLocks noGrp="1"/>
          </p:cNvSpPr>
          <p:nvPr>
            <p:ph idx="1"/>
          </p:nvPr>
        </p:nvSpPr>
        <p:spPr/>
        <p:txBody>
          <a:bodyPr/>
          <a:lstStyle/>
          <a:p>
            <a:r>
              <a:rPr lang="fr-FR" dirty="0"/>
              <a:t>Les méthodes probabilistes génèrent des indexes complexes basés sur des informations sur la dépendance des termes. </a:t>
            </a:r>
          </a:p>
          <a:p>
            <a:r>
              <a:rPr lang="fr-FR" dirty="0"/>
              <a:t>Puisque, cela nécessite la prise en considération d’un nombre exponentiel de combinaisons des termes, et pour chaque combinaison, il exige l’estimation, des probabilités de coïncidences dans les documents</a:t>
            </a:r>
            <a:br>
              <a:rPr lang="fr-FR" dirty="0"/>
            </a:br>
            <a:r>
              <a:rPr lang="fr-FR" dirty="0"/>
              <a:t>pertinents et non pertinents, seules certaines paires de termes dépendants sont pris en compte dans la pratique. En théorie, ces dépendances peuvent être </a:t>
            </a:r>
            <a:r>
              <a:rPr lang="fr-FR"/>
              <a:t>pour des utilisateurs spécifiques. </a:t>
            </a:r>
            <a:br>
              <a:rPr lang="fr-FR" dirty="0"/>
            </a:br>
            <a:endParaRPr lang="fr-FR" dirty="0"/>
          </a:p>
        </p:txBody>
      </p:sp>
      <p:sp>
        <p:nvSpPr>
          <p:cNvPr id="5" name="Espace réservé du numéro de diapositive 4">
            <a:extLst>
              <a:ext uri="{FF2B5EF4-FFF2-40B4-BE49-F238E27FC236}">
                <a16:creationId xmlns:a16="http://schemas.microsoft.com/office/drawing/2014/main" id="{8000CB29-2C13-44DB-BDA0-695DC85B0215}"/>
              </a:ext>
            </a:extLst>
          </p:cNvPr>
          <p:cNvSpPr>
            <a:spLocks noGrp="1"/>
          </p:cNvSpPr>
          <p:nvPr>
            <p:ph type="sldNum" sz="quarter" idx="12"/>
          </p:nvPr>
        </p:nvSpPr>
        <p:spPr/>
        <p:txBody>
          <a:bodyPr/>
          <a:lstStyle/>
          <a:p>
            <a:fld id="{1CBFE7BF-BE13-481A-9484-8F364B72A28E}" type="slidenum">
              <a:rPr lang="fr-FR" smtClean="0"/>
              <a:t>39</a:t>
            </a:fld>
            <a:endParaRPr lang="fr-FR"/>
          </a:p>
        </p:txBody>
      </p:sp>
      <p:sp>
        <p:nvSpPr>
          <p:cNvPr id="6" name="Espace réservé du pied de page 5">
            <a:extLst>
              <a:ext uri="{FF2B5EF4-FFF2-40B4-BE49-F238E27FC236}">
                <a16:creationId xmlns:a16="http://schemas.microsoft.com/office/drawing/2014/main" id="{F391D85A-8799-4D15-A421-4F2148139A1D}"/>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4090568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B712FA-DCDE-410C-9443-7F3133AE01EB}"/>
              </a:ext>
            </a:extLst>
          </p:cNvPr>
          <p:cNvSpPr>
            <a:spLocks noGrp="1"/>
          </p:cNvSpPr>
          <p:nvPr>
            <p:ph type="title"/>
          </p:nvPr>
        </p:nvSpPr>
        <p:spPr/>
        <p:txBody>
          <a:bodyPr/>
          <a:lstStyle/>
          <a:p>
            <a:r>
              <a:rPr lang="fr-FR" dirty="0"/>
              <a:t>Modèle booléen</a:t>
            </a:r>
          </a:p>
        </p:txBody>
      </p:sp>
      <p:sp>
        <p:nvSpPr>
          <p:cNvPr id="3" name="Espace réservé du contenu 2">
            <a:extLst>
              <a:ext uri="{FF2B5EF4-FFF2-40B4-BE49-F238E27FC236}">
                <a16:creationId xmlns:a16="http://schemas.microsoft.com/office/drawing/2014/main" id="{B5B66857-8DCD-4FD8-9DF8-81B36A2D2695}"/>
              </a:ext>
            </a:extLst>
          </p:cNvPr>
          <p:cNvSpPr>
            <a:spLocks noGrp="1"/>
          </p:cNvSpPr>
          <p:nvPr>
            <p:ph idx="1"/>
          </p:nvPr>
        </p:nvSpPr>
        <p:spPr/>
        <p:txBody>
          <a:bodyPr>
            <a:normAutofit/>
          </a:bodyPr>
          <a:lstStyle/>
          <a:p>
            <a:r>
              <a:rPr lang="fr-FR" dirty="0"/>
              <a:t>Le modèle booléen (</a:t>
            </a:r>
            <a:r>
              <a:rPr lang="fr-FR" dirty="0" err="1"/>
              <a:t>Salton</a:t>
            </a:r>
            <a:r>
              <a:rPr lang="fr-FR" dirty="0"/>
              <a:t> 1969) repose sur la théorie des ensembles et</a:t>
            </a:r>
            <a:br>
              <a:rPr lang="fr-FR" dirty="0"/>
            </a:br>
            <a:r>
              <a:rPr lang="fr-FR" dirty="0"/>
              <a:t>de l’algèbre de Boole, de sorte que les requêtes sont définies comme des expressions booléennes en utilisant les opérateurs booléens AND, OR et NOT.</a:t>
            </a:r>
          </a:p>
          <a:p>
            <a:r>
              <a:rPr lang="fr-FR" dirty="0"/>
              <a:t>Ce modèle est basée sur le critère de décision binaire, c-à-d un document est soit pertinente ou non, ce qu’on appelle </a:t>
            </a:r>
            <a:r>
              <a:rPr lang="fr-FR" b="1" dirty="0"/>
              <a:t>correspondance exacte</a:t>
            </a:r>
            <a:r>
              <a:rPr lang="fr-FR" dirty="0"/>
              <a:t>. </a:t>
            </a:r>
          </a:p>
          <a:p>
            <a:r>
              <a:rPr lang="fr-FR" dirty="0"/>
              <a:t>En utilisant la représentation vectorielle du document , le poids </a:t>
            </a:r>
            <a:r>
              <a:rPr lang="fr-FR" i="1" dirty="0"/>
              <a:t>w</a:t>
            </a:r>
            <a:r>
              <a:rPr lang="fr-FR" i="1" baseline="-25000" dirty="0"/>
              <a:t>ij</a:t>
            </a:r>
            <a:r>
              <a:rPr lang="fr-FR" i="1" dirty="0"/>
              <a:t> </a:t>
            </a:r>
            <a:r>
              <a:rPr lang="fr-FR" dirty="0"/>
              <a:t>du terme </a:t>
            </a:r>
            <a:r>
              <a:rPr lang="fr-FR" i="1" dirty="0"/>
              <a:t>t</a:t>
            </a:r>
            <a:r>
              <a:rPr lang="fr-FR" i="1" baseline="-25000" dirty="0"/>
              <a:t>i</a:t>
            </a:r>
            <a:r>
              <a:rPr lang="fr-FR" i="1" dirty="0"/>
              <a:t> </a:t>
            </a:r>
            <a:r>
              <a:rPr lang="fr-FR" dirty="0"/>
              <a:t>dans le document </a:t>
            </a:r>
            <a:r>
              <a:rPr lang="fr-FR" i="1" dirty="0"/>
              <a:t>d</a:t>
            </a:r>
            <a:r>
              <a:rPr lang="fr-FR" i="1" baseline="-25000" dirty="0"/>
              <a:t>j</a:t>
            </a:r>
            <a:r>
              <a:rPr lang="fr-FR" i="1" dirty="0"/>
              <a:t>, est </a:t>
            </a:r>
            <a:r>
              <a:rPr lang="fr-FR" dirty="0"/>
              <a:t>comme suit : </a:t>
            </a:r>
          </a:p>
          <a:p>
            <a:pPr marL="0" indent="0">
              <a:buNone/>
            </a:pPr>
            <a:br>
              <a:rPr lang="fr-FR" dirty="0"/>
            </a:br>
            <a:br>
              <a:rPr lang="fr-FR" dirty="0"/>
            </a:br>
            <a:endParaRPr lang="fr-FR" dirty="0"/>
          </a:p>
        </p:txBody>
      </p:sp>
      <p:sp>
        <p:nvSpPr>
          <p:cNvPr id="5" name="Espace réservé du numéro de diapositive 4">
            <a:extLst>
              <a:ext uri="{FF2B5EF4-FFF2-40B4-BE49-F238E27FC236}">
                <a16:creationId xmlns:a16="http://schemas.microsoft.com/office/drawing/2014/main" id="{D277F77B-5658-4FC9-8621-906D9B26013D}"/>
              </a:ext>
            </a:extLst>
          </p:cNvPr>
          <p:cNvSpPr>
            <a:spLocks noGrp="1"/>
          </p:cNvSpPr>
          <p:nvPr>
            <p:ph type="sldNum" sz="quarter" idx="12"/>
          </p:nvPr>
        </p:nvSpPr>
        <p:spPr/>
        <p:txBody>
          <a:bodyPr/>
          <a:lstStyle/>
          <a:p>
            <a:fld id="{1CBFE7BF-BE13-481A-9484-8F364B72A28E}" type="slidenum">
              <a:rPr lang="fr-FR" smtClean="0"/>
              <a:t>4</a:t>
            </a:fld>
            <a:endParaRPr lang="fr-FR"/>
          </a:p>
        </p:txBody>
      </p:sp>
      <p:pic>
        <p:nvPicPr>
          <p:cNvPr id="7" name="Image 6">
            <a:extLst>
              <a:ext uri="{FF2B5EF4-FFF2-40B4-BE49-F238E27FC236}">
                <a16:creationId xmlns:a16="http://schemas.microsoft.com/office/drawing/2014/main" id="{85C2DAC1-927A-47E5-961E-0305E9FB04EF}"/>
              </a:ext>
            </a:extLst>
          </p:cNvPr>
          <p:cNvPicPr>
            <a:picLocks noChangeAspect="1"/>
          </p:cNvPicPr>
          <p:nvPr/>
        </p:nvPicPr>
        <p:blipFill>
          <a:blip r:embed="rId2"/>
          <a:stretch>
            <a:fillRect/>
          </a:stretch>
        </p:blipFill>
        <p:spPr>
          <a:xfrm>
            <a:off x="5324474" y="4635500"/>
            <a:ext cx="2130425" cy="952499"/>
          </a:xfrm>
          <a:prstGeom prst="rect">
            <a:avLst/>
          </a:prstGeom>
        </p:spPr>
      </p:pic>
      <p:sp>
        <p:nvSpPr>
          <p:cNvPr id="6" name="Espace réservé du pied de page 5">
            <a:extLst>
              <a:ext uri="{FF2B5EF4-FFF2-40B4-BE49-F238E27FC236}">
                <a16:creationId xmlns:a16="http://schemas.microsoft.com/office/drawing/2014/main" id="{51EBB62C-59FA-4187-81F7-C8F855071B10}"/>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3680213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0F1228-12CA-4E30-85FE-9260471ECD67}"/>
              </a:ext>
            </a:extLst>
          </p:cNvPr>
          <p:cNvSpPr>
            <a:spLocks noGrp="1"/>
          </p:cNvSpPr>
          <p:nvPr>
            <p:ph type="title"/>
          </p:nvPr>
        </p:nvSpPr>
        <p:spPr/>
        <p:txBody>
          <a:bodyPr/>
          <a:lstStyle/>
          <a:p>
            <a:r>
              <a:rPr lang="fr-FR" dirty="0"/>
              <a:t>Modèle probabiliste</a:t>
            </a:r>
          </a:p>
        </p:txBody>
      </p:sp>
      <p:sp>
        <p:nvSpPr>
          <p:cNvPr id="3" name="Espace réservé du contenu 2">
            <a:extLst>
              <a:ext uri="{FF2B5EF4-FFF2-40B4-BE49-F238E27FC236}">
                <a16:creationId xmlns:a16="http://schemas.microsoft.com/office/drawing/2014/main" id="{0E9ED7AB-1CEE-444F-A9D1-85806CCAF9CC}"/>
              </a:ext>
            </a:extLst>
          </p:cNvPr>
          <p:cNvSpPr>
            <a:spLocks noGrp="1"/>
          </p:cNvSpPr>
          <p:nvPr>
            <p:ph idx="1"/>
          </p:nvPr>
        </p:nvSpPr>
        <p:spPr/>
        <p:txBody>
          <a:bodyPr>
            <a:noAutofit/>
          </a:bodyPr>
          <a:lstStyle/>
          <a:p>
            <a:r>
              <a:rPr lang="fr-FR" dirty="0"/>
              <a:t>Soit la requête </a:t>
            </a:r>
            <a:r>
              <a:rPr lang="fr-FR" i="1" dirty="0"/>
              <a:t>q </a:t>
            </a:r>
            <a:r>
              <a:rPr lang="fr-FR" dirty="0"/>
              <a:t>composée de séquence de termes, </a:t>
            </a:r>
            <a:r>
              <a:rPr lang="fr-FR" i="1" dirty="0"/>
              <a:t>q </a:t>
            </a:r>
            <a:r>
              <a:rPr lang="fr-FR" dirty="0"/>
              <a:t>= </a:t>
            </a:r>
            <a:r>
              <a:rPr lang="fr-FR" i="1" dirty="0"/>
              <a:t>q</a:t>
            </a:r>
            <a:r>
              <a:rPr lang="fr-FR" baseline="-25000" dirty="0"/>
              <a:t>1</a:t>
            </a:r>
            <a:r>
              <a:rPr lang="fr-FR" i="1" dirty="0"/>
              <a:t>q</a:t>
            </a:r>
            <a:r>
              <a:rPr lang="fr-FR" baseline="-25000" dirty="0"/>
              <a:t>2</a:t>
            </a:r>
            <a:r>
              <a:rPr lang="fr-FR" dirty="0"/>
              <a:t> </a:t>
            </a:r>
            <a:r>
              <a:rPr lang="fr-FR" i="1" dirty="0"/>
              <a:t>· ·· q</a:t>
            </a:r>
            <a:r>
              <a:rPr lang="fr-FR" i="1" baseline="-25000" dirty="0"/>
              <a:t>m</a:t>
            </a:r>
            <a:r>
              <a:rPr lang="fr-FR" dirty="0"/>
              <a:t>, et un ensemble de documents </a:t>
            </a:r>
            <a:r>
              <a:rPr lang="fr-FR" i="1" dirty="0"/>
              <a:t>D </a:t>
            </a:r>
            <a:r>
              <a:rPr lang="fr-FR" dirty="0"/>
              <a:t>= </a:t>
            </a:r>
            <a:r>
              <a:rPr lang="fr-FR" i="1" dirty="0"/>
              <a:t>d</a:t>
            </a:r>
            <a:r>
              <a:rPr lang="fr-FR" baseline="-25000" dirty="0"/>
              <a:t>1</a:t>
            </a:r>
            <a:r>
              <a:rPr lang="fr-FR" i="1" dirty="0"/>
              <a:t>; d</a:t>
            </a:r>
            <a:r>
              <a:rPr lang="fr-FR" baseline="-25000" dirty="0"/>
              <a:t>2</a:t>
            </a:r>
            <a:r>
              <a:rPr lang="fr-FR" i="1" dirty="0"/>
              <a:t>; · · · ; d</a:t>
            </a:r>
            <a:r>
              <a:rPr lang="fr-FR" i="1" baseline="-25000" dirty="0"/>
              <a:t>N</a:t>
            </a:r>
            <a:r>
              <a:rPr lang="fr-FR" dirty="0"/>
              <a:t>. </a:t>
            </a:r>
          </a:p>
          <a:p>
            <a:r>
              <a:rPr lang="fr-FR" i="1" dirty="0"/>
              <a:t>P</a:t>
            </a:r>
            <a:r>
              <a:rPr lang="fr-FR" dirty="0"/>
              <a:t>(</a:t>
            </a:r>
            <a:r>
              <a:rPr lang="fr-FR" i="1" dirty="0"/>
              <a:t>PERT</a:t>
            </a:r>
            <a:r>
              <a:rPr lang="fr-FR" dirty="0"/>
              <a:t>) est la probabilité de pertinence, c’est-à-dire, la chance de tomber sur un document pertinent, si on choisit un document au hasard dans le corpus. </a:t>
            </a:r>
          </a:p>
          <a:p>
            <a:r>
              <a:rPr lang="fr-FR" i="1" dirty="0"/>
              <a:t>P</a:t>
            </a:r>
            <a:r>
              <a:rPr lang="fr-FR" dirty="0"/>
              <a:t>(</a:t>
            </a:r>
            <a:r>
              <a:rPr lang="fr-FR" i="1" dirty="0"/>
              <a:t>NPERT</a:t>
            </a:r>
            <a:r>
              <a:rPr lang="fr-FR" dirty="0"/>
              <a:t>) est la probabilité d’avoir un document non pertinent si on réalise un tirage au hasard. </a:t>
            </a:r>
          </a:p>
          <a:p>
            <a:r>
              <a:rPr lang="fr-FR" i="1" dirty="0"/>
              <a:t>P</a:t>
            </a:r>
            <a:r>
              <a:rPr lang="fr-FR" dirty="0"/>
              <a:t>(</a:t>
            </a:r>
            <a:r>
              <a:rPr lang="fr-FR" i="1" dirty="0"/>
              <a:t>D</a:t>
            </a:r>
            <a:r>
              <a:rPr lang="fr-FR" dirty="0"/>
              <a:t>) est la probabilité d’extraire le document </a:t>
            </a:r>
            <a:r>
              <a:rPr lang="fr-FR" i="1" dirty="0"/>
              <a:t>D </a:t>
            </a:r>
            <a:r>
              <a:rPr lang="fr-FR" dirty="0"/>
              <a:t>du corpus. </a:t>
            </a:r>
          </a:p>
          <a:p>
            <a:r>
              <a:rPr lang="fr-FR" dirty="0"/>
              <a:t>Le modèle probabiliste tente d’estimer la probabilité </a:t>
            </a:r>
            <a:r>
              <a:rPr lang="fr-FR" i="1" dirty="0"/>
              <a:t>P</a:t>
            </a:r>
            <a:r>
              <a:rPr lang="fr-FR" dirty="0"/>
              <a:t>(</a:t>
            </a:r>
            <a:r>
              <a:rPr lang="fr-FR" i="1" dirty="0"/>
              <a:t>PERT|D</a:t>
            </a:r>
            <a:r>
              <a:rPr lang="fr-FR" dirty="0"/>
              <a:t>) (resp. </a:t>
            </a:r>
            <a:r>
              <a:rPr lang="fr-FR" i="1" dirty="0"/>
              <a:t>P</a:t>
            </a:r>
            <a:r>
              <a:rPr lang="fr-FR" dirty="0"/>
              <a:t>(</a:t>
            </a:r>
            <a:r>
              <a:rPr lang="fr-FR" i="1" dirty="0"/>
              <a:t>NPERT|D</a:t>
            </a:r>
            <a:r>
              <a:rPr lang="fr-FR" dirty="0"/>
              <a:t>)) qu’un document </a:t>
            </a:r>
            <a:r>
              <a:rPr lang="fr-FR" i="1" dirty="0"/>
              <a:t>d </a:t>
            </a:r>
            <a:r>
              <a:rPr lang="fr-FR" dirty="0"/>
              <a:t>appartienne à la classe des documents pertinents (resp. non pertinents ). </a:t>
            </a:r>
            <a:br>
              <a:rPr lang="fr-FR" dirty="0"/>
            </a:br>
            <a:br>
              <a:rPr lang="fr-FR" dirty="0"/>
            </a:br>
            <a:endParaRPr lang="fr-FR" dirty="0"/>
          </a:p>
        </p:txBody>
      </p:sp>
      <p:sp>
        <p:nvSpPr>
          <p:cNvPr id="5" name="Espace réservé du numéro de diapositive 4">
            <a:extLst>
              <a:ext uri="{FF2B5EF4-FFF2-40B4-BE49-F238E27FC236}">
                <a16:creationId xmlns:a16="http://schemas.microsoft.com/office/drawing/2014/main" id="{D9E20334-391A-45EA-AD5C-2FCDC15E7B1B}"/>
              </a:ext>
            </a:extLst>
          </p:cNvPr>
          <p:cNvSpPr>
            <a:spLocks noGrp="1"/>
          </p:cNvSpPr>
          <p:nvPr>
            <p:ph type="sldNum" sz="quarter" idx="12"/>
          </p:nvPr>
        </p:nvSpPr>
        <p:spPr/>
        <p:txBody>
          <a:bodyPr/>
          <a:lstStyle/>
          <a:p>
            <a:fld id="{1CBFE7BF-BE13-481A-9484-8F364B72A28E}" type="slidenum">
              <a:rPr lang="fr-FR" smtClean="0"/>
              <a:t>40</a:t>
            </a:fld>
            <a:endParaRPr lang="fr-FR"/>
          </a:p>
        </p:txBody>
      </p:sp>
      <p:sp>
        <p:nvSpPr>
          <p:cNvPr id="6" name="Espace réservé du pied de page 5">
            <a:extLst>
              <a:ext uri="{FF2B5EF4-FFF2-40B4-BE49-F238E27FC236}">
                <a16:creationId xmlns:a16="http://schemas.microsoft.com/office/drawing/2014/main" id="{D3B9E737-B374-4541-A5ED-C6A2AA4D811A}"/>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3145662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8D538B-BC0D-4ADF-9586-BA2AE753A72C}"/>
              </a:ext>
            </a:extLst>
          </p:cNvPr>
          <p:cNvSpPr>
            <a:spLocks noGrp="1"/>
          </p:cNvSpPr>
          <p:nvPr>
            <p:ph type="title"/>
          </p:nvPr>
        </p:nvSpPr>
        <p:spPr/>
        <p:txBody>
          <a:bodyPr/>
          <a:lstStyle/>
          <a:p>
            <a:r>
              <a:rPr lang="fr-FR" dirty="0"/>
              <a:t>Modèle probabiliste</a:t>
            </a:r>
          </a:p>
        </p:txBody>
      </p:sp>
      <p:sp>
        <p:nvSpPr>
          <p:cNvPr id="3" name="Espace réservé du contenu 2">
            <a:extLst>
              <a:ext uri="{FF2B5EF4-FFF2-40B4-BE49-F238E27FC236}">
                <a16:creationId xmlns:a16="http://schemas.microsoft.com/office/drawing/2014/main" id="{CFF7A257-E8C0-4FA7-A0DE-9386405BEB47}"/>
              </a:ext>
            </a:extLst>
          </p:cNvPr>
          <p:cNvSpPr>
            <a:spLocks noGrp="1"/>
          </p:cNvSpPr>
          <p:nvPr>
            <p:ph idx="1"/>
          </p:nvPr>
        </p:nvSpPr>
        <p:spPr/>
        <p:txBody>
          <a:bodyPr>
            <a:noAutofit/>
          </a:bodyPr>
          <a:lstStyle/>
          <a:p>
            <a:r>
              <a:rPr lang="fr-FR" dirty="0"/>
              <a:t>Seules la présence et l’absence de termes dans les documents et dans</a:t>
            </a:r>
            <a:br>
              <a:rPr lang="fr-FR" dirty="0"/>
            </a:br>
            <a:r>
              <a:rPr lang="fr-FR" dirty="0"/>
              <a:t>les requêtes sont considérées comme des caractéristiques observables. Autrement dit, les termes ne sont pas pondérés, mais prennent seulement les valeurs 0 (absent) ou 1 (présent).</a:t>
            </a:r>
          </a:p>
          <a:p>
            <a:r>
              <a:rPr lang="fr-FR" dirty="0"/>
              <a:t>Lorsque l’indépendance des mots est supposée, le modèle probabiliste sera simplement une classification binaire de type Bayes Naïf, qui vise à classer les documents comme pertinents ou non pertinents. </a:t>
            </a:r>
          </a:p>
          <a:p>
            <a:r>
              <a:rPr lang="fr-FR" dirty="0"/>
              <a:t>En utilisant la règle de Bayes, un document est considéré comme pertinent si :</a:t>
            </a:r>
            <a:br>
              <a:rPr lang="fr-FR" dirty="0"/>
            </a:br>
            <a:r>
              <a:rPr lang="fr-FR" dirty="0"/>
              <a:t> </a:t>
            </a:r>
            <a:br>
              <a:rPr lang="fr-FR" dirty="0"/>
            </a:br>
            <a:r>
              <a:rPr lang="fr-FR" dirty="0"/>
              <a:t>Cela équivaut à :</a:t>
            </a:r>
            <a:br>
              <a:rPr lang="fr-FR" dirty="0"/>
            </a:br>
            <a:br>
              <a:rPr lang="fr-FR" dirty="0"/>
            </a:br>
            <a:endParaRPr lang="fr-FR" dirty="0"/>
          </a:p>
        </p:txBody>
      </p:sp>
      <p:sp>
        <p:nvSpPr>
          <p:cNvPr id="5" name="Espace réservé du numéro de diapositive 4">
            <a:extLst>
              <a:ext uri="{FF2B5EF4-FFF2-40B4-BE49-F238E27FC236}">
                <a16:creationId xmlns:a16="http://schemas.microsoft.com/office/drawing/2014/main" id="{5AF16028-CC02-4899-AC67-0D5CA4818DE5}"/>
              </a:ext>
            </a:extLst>
          </p:cNvPr>
          <p:cNvSpPr>
            <a:spLocks noGrp="1"/>
          </p:cNvSpPr>
          <p:nvPr>
            <p:ph type="sldNum" sz="quarter" idx="12"/>
          </p:nvPr>
        </p:nvSpPr>
        <p:spPr/>
        <p:txBody>
          <a:bodyPr/>
          <a:lstStyle/>
          <a:p>
            <a:fld id="{1CBFE7BF-BE13-481A-9484-8F364B72A28E}" type="slidenum">
              <a:rPr lang="fr-FR" smtClean="0"/>
              <a:t>41</a:t>
            </a:fld>
            <a:endParaRPr lang="fr-FR"/>
          </a:p>
        </p:txBody>
      </p:sp>
      <p:pic>
        <p:nvPicPr>
          <p:cNvPr id="6" name="Image 5">
            <a:extLst>
              <a:ext uri="{FF2B5EF4-FFF2-40B4-BE49-F238E27FC236}">
                <a16:creationId xmlns:a16="http://schemas.microsoft.com/office/drawing/2014/main" id="{1F5499A7-69F1-489B-B0C5-530BA0C855CE}"/>
              </a:ext>
            </a:extLst>
          </p:cNvPr>
          <p:cNvPicPr>
            <a:picLocks noChangeAspect="1"/>
          </p:cNvPicPr>
          <p:nvPr/>
        </p:nvPicPr>
        <p:blipFill>
          <a:blip r:embed="rId2"/>
          <a:stretch>
            <a:fillRect/>
          </a:stretch>
        </p:blipFill>
        <p:spPr>
          <a:xfrm>
            <a:off x="3543920" y="4727921"/>
            <a:ext cx="4560429" cy="321157"/>
          </a:xfrm>
          <a:prstGeom prst="rect">
            <a:avLst/>
          </a:prstGeom>
        </p:spPr>
      </p:pic>
      <p:pic>
        <p:nvPicPr>
          <p:cNvPr id="7" name="Image 6">
            <a:extLst>
              <a:ext uri="{FF2B5EF4-FFF2-40B4-BE49-F238E27FC236}">
                <a16:creationId xmlns:a16="http://schemas.microsoft.com/office/drawing/2014/main" id="{CEE82A00-7312-4018-ACDE-00D10E30C478}"/>
              </a:ext>
            </a:extLst>
          </p:cNvPr>
          <p:cNvPicPr>
            <a:picLocks noChangeAspect="1"/>
          </p:cNvPicPr>
          <p:nvPr/>
        </p:nvPicPr>
        <p:blipFill>
          <a:blip r:embed="rId3"/>
          <a:stretch>
            <a:fillRect/>
          </a:stretch>
        </p:blipFill>
        <p:spPr>
          <a:xfrm>
            <a:off x="5091111" y="5446642"/>
            <a:ext cx="3278727" cy="464579"/>
          </a:xfrm>
          <a:prstGeom prst="rect">
            <a:avLst/>
          </a:prstGeom>
        </p:spPr>
      </p:pic>
      <p:sp>
        <p:nvSpPr>
          <p:cNvPr id="8" name="Espace réservé du pied de page 7">
            <a:extLst>
              <a:ext uri="{FF2B5EF4-FFF2-40B4-BE49-F238E27FC236}">
                <a16:creationId xmlns:a16="http://schemas.microsoft.com/office/drawing/2014/main" id="{34BB4594-BA87-477F-93B3-981E93254BE1}"/>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10102399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432110-02F5-47C8-B1E1-F3DA0B461D4E}"/>
              </a:ext>
            </a:extLst>
          </p:cNvPr>
          <p:cNvSpPr>
            <a:spLocks noGrp="1"/>
          </p:cNvSpPr>
          <p:nvPr>
            <p:ph type="title"/>
          </p:nvPr>
        </p:nvSpPr>
        <p:spPr/>
        <p:txBody>
          <a:bodyPr/>
          <a:lstStyle/>
          <a:p>
            <a:r>
              <a:rPr lang="fr-FR" dirty="0"/>
              <a:t>Modèle probabiliste</a:t>
            </a:r>
          </a:p>
        </p:txBody>
      </p:sp>
      <p:sp>
        <p:nvSpPr>
          <p:cNvPr id="3" name="Espace réservé du contenu 2">
            <a:extLst>
              <a:ext uri="{FF2B5EF4-FFF2-40B4-BE49-F238E27FC236}">
                <a16:creationId xmlns:a16="http://schemas.microsoft.com/office/drawing/2014/main" id="{31E833AF-D911-4999-B500-6FFE197977AA}"/>
              </a:ext>
            </a:extLst>
          </p:cNvPr>
          <p:cNvSpPr>
            <a:spLocks noGrp="1"/>
          </p:cNvSpPr>
          <p:nvPr>
            <p:ph idx="1"/>
          </p:nvPr>
        </p:nvSpPr>
        <p:spPr/>
        <p:txBody>
          <a:bodyPr/>
          <a:lstStyle/>
          <a:p>
            <a:r>
              <a:rPr lang="fr-FR" dirty="0"/>
              <a:t>Les modèles probabilistes sont également connus sous le nom de modèles de vraisemblance de documents. Donc, les documents sont ensuite classés selon: </a:t>
            </a:r>
          </a:p>
          <a:p>
            <a:endParaRPr lang="fr-FR" dirty="0"/>
          </a:p>
          <a:p>
            <a:endParaRPr lang="fr-FR" dirty="0"/>
          </a:p>
          <a:p>
            <a:r>
              <a:rPr lang="fr-FR" dirty="0"/>
              <a:t>Un modèle plus sophistiqué que le précédent calcule </a:t>
            </a:r>
            <a:r>
              <a:rPr lang="fr-FR" i="1" dirty="0"/>
              <a:t>P</a:t>
            </a:r>
            <a:r>
              <a:rPr lang="fr-FR" dirty="0"/>
              <a:t>(</a:t>
            </a:r>
            <a:r>
              <a:rPr lang="fr-FR" i="1" dirty="0"/>
              <a:t>D|PERT </a:t>
            </a:r>
            <a:r>
              <a:rPr lang="fr-FR" dirty="0"/>
              <a:t>) à partir des termes apparaissant dans </a:t>
            </a:r>
            <a:r>
              <a:rPr lang="fr-FR" i="1" dirty="0"/>
              <a:t>D</a:t>
            </a:r>
            <a:r>
              <a:rPr lang="fr-FR" i="1" baseline="-25000" dirty="0"/>
              <a:t>i</a:t>
            </a:r>
            <a:r>
              <a:rPr lang="fr-FR" dirty="0"/>
              <a:t> :</a:t>
            </a:r>
          </a:p>
          <a:p>
            <a:pPr marL="0" indent="0">
              <a:buNone/>
            </a:pPr>
            <a:br>
              <a:rPr lang="fr-FR" dirty="0"/>
            </a:br>
            <a:br>
              <a:rPr lang="fr-FR" dirty="0"/>
            </a:br>
            <a:endParaRPr lang="fr-FR" dirty="0"/>
          </a:p>
        </p:txBody>
      </p:sp>
      <p:sp>
        <p:nvSpPr>
          <p:cNvPr id="5" name="Espace réservé du numéro de diapositive 4">
            <a:extLst>
              <a:ext uri="{FF2B5EF4-FFF2-40B4-BE49-F238E27FC236}">
                <a16:creationId xmlns:a16="http://schemas.microsoft.com/office/drawing/2014/main" id="{46F4F623-B231-44B2-9DCE-6DC01D1836EA}"/>
              </a:ext>
            </a:extLst>
          </p:cNvPr>
          <p:cNvSpPr>
            <a:spLocks noGrp="1"/>
          </p:cNvSpPr>
          <p:nvPr>
            <p:ph type="sldNum" sz="quarter" idx="12"/>
          </p:nvPr>
        </p:nvSpPr>
        <p:spPr/>
        <p:txBody>
          <a:bodyPr/>
          <a:lstStyle/>
          <a:p>
            <a:fld id="{1CBFE7BF-BE13-481A-9484-8F364B72A28E}" type="slidenum">
              <a:rPr lang="fr-FR" smtClean="0"/>
              <a:t>42</a:t>
            </a:fld>
            <a:endParaRPr lang="fr-FR"/>
          </a:p>
        </p:txBody>
      </p:sp>
      <p:pic>
        <p:nvPicPr>
          <p:cNvPr id="6" name="Image 5">
            <a:extLst>
              <a:ext uri="{FF2B5EF4-FFF2-40B4-BE49-F238E27FC236}">
                <a16:creationId xmlns:a16="http://schemas.microsoft.com/office/drawing/2014/main" id="{5A4FFCF8-19EB-4C50-B9AD-D9A288E5A254}"/>
              </a:ext>
            </a:extLst>
          </p:cNvPr>
          <p:cNvPicPr>
            <a:picLocks noChangeAspect="1"/>
          </p:cNvPicPr>
          <p:nvPr/>
        </p:nvPicPr>
        <p:blipFill>
          <a:blip r:embed="rId2"/>
          <a:stretch>
            <a:fillRect/>
          </a:stretch>
        </p:blipFill>
        <p:spPr>
          <a:xfrm>
            <a:off x="4981574" y="2835967"/>
            <a:ext cx="2625173" cy="618089"/>
          </a:xfrm>
          <a:prstGeom prst="rect">
            <a:avLst/>
          </a:prstGeom>
        </p:spPr>
      </p:pic>
      <p:pic>
        <p:nvPicPr>
          <p:cNvPr id="7" name="Image 6">
            <a:extLst>
              <a:ext uri="{FF2B5EF4-FFF2-40B4-BE49-F238E27FC236}">
                <a16:creationId xmlns:a16="http://schemas.microsoft.com/office/drawing/2014/main" id="{FED90EB9-ADA4-4F98-9C6C-05DA5BBA6835}"/>
              </a:ext>
            </a:extLst>
          </p:cNvPr>
          <p:cNvPicPr>
            <a:picLocks noChangeAspect="1"/>
          </p:cNvPicPr>
          <p:nvPr/>
        </p:nvPicPr>
        <p:blipFill>
          <a:blip r:embed="rId3"/>
          <a:stretch>
            <a:fillRect/>
          </a:stretch>
        </p:blipFill>
        <p:spPr>
          <a:xfrm>
            <a:off x="5103744" y="4573864"/>
            <a:ext cx="4265543" cy="466725"/>
          </a:xfrm>
          <a:prstGeom prst="rect">
            <a:avLst/>
          </a:prstGeom>
        </p:spPr>
      </p:pic>
      <p:pic>
        <p:nvPicPr>
          <p:cNvPr id="8" name="Image 7">
            <a:extLst>
              <a:ext uri="{FF2B5EF4-FFF2-40B4-BE49-F238E27FC236}">
                <a16:creationId xmlns:a16="http://schemas.microsoft.com/office/drawing/2014/main" id="{5EC62125-47F0-49A1-92F8-E5B6B869B9A0}"/>
              </a:ext>
            </a:extLst>
          </p:cNvPr>
          <p:cNvPicPr>
            <a:picLocks noChangeAspect="1"/>
          </p:cNvPicPr>
          <p:nvPr/>
        </p:nvPicPr>
        <p:blipFill>
          <a:blip r:embed="rId4"/>
          <a:stretch>
            <a:fillRect/>
          </a:stretch>
        </p:blipFill>
        <p:spPr>
          <a:xfrm>
            <a:off x="5089251" y="5067297"/>
            <a:ext cx="4403462" cy="405849"/>
          </a:xfrm>
          <a:prstGeom prst="rect">
            <a:avLst/>
          </a:prstGeom>
        </p:spPr>
      </p:pic>
      <p:sp>
        <p:nvSpPr>
          <p:cNvPr id="9" name="Espace réservé du pied de page 8">
            <a:extLst>
              <a:ext uri="{FF2B5EF4-FFF2-40B4-BE49-F238E27FC236}">
                <a16:creationId xmlns:a16="http://schemas.microsoft.com/office/drawing/2014/main" id="{E7AEC25D-BAEA-48A5-9F1B-577A3742D222}"/>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0841623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FDF76A-85B7-4478-9678-931A2A760A35}"/>
              </a:ext>
            </a:extLst>
          </p:cNvPr>
          <p:cNvSpPr>
            <a:spLocks noGrp="1"/>
          </p:cNvSpPr>
          <p:nvPr>
            <p:ph type="title"/>
          </p:nvPr>
        </p:nvSpPr>
        <p:spPr/>
        <p:txBody>
          <a:bodyPr/>
          <a:lstStyle/>
          <a:p>
            <a:r>
              <a:rPr lang="fr-FR" dirty="0"/>
              <a:t>Modèle probabiliste</a:t>
            </a:r>
          </a:p>
        </p:txBody>
      </p:sp>
      <p:sp>
        <p:nvSpPr>
          <p:cNvPr id="3" name="Espace réservé du contenu 2">
            <a:extLst>
              <a:ext uri="{FF2B5EF4-FFF2-40B4-BE49-F238E27FC236}">
                <a16:creationId xmlns:a16="http://schemas.microsoft.com/office/drawing/2014/main" id="{3C3748AC-275F-42A6-B788-A7D69FFB84C1}"/>
              </a:ext>
            </a:extLst>
          </p:cNvPr>
          <p:cNvSpPr>
            <a:spLocks noGrp="1"/>
          </p:cNvSpPr>
          <p:nvPr>
            <p:ph idx="1"/>
          </p:nvPr>
        </p:nvSpPr>
        <p:spPr>
          <a:xfrm>
            <a:off x="2589211" y="2133600"/>
            <a:ext cx="9046197" cy="3777622"/>
          </a:xfrm>
        </p:spPr>
        <p:txBody>
          <a:bodyPr>
            <a:noAutofit/>
          </a:bodyPr>
          <a:lstStyle/>
          <a:p>
            <a:r>
              <a:rPr lang="fr-FR" dirty="0"/>
              <a:t>La valeur de </a:t>
            </a:r>
            <a:r>
              <a:rPr lang="fr-FR" i="1" dirty="0"/>
              <a:t>P</a:t>
            </a:r>
            <a:r>
              <a:rPr lang="fr-FR" dirty="0"/>
              <a:t>(</a:t>
            </a:r>
            <a:r>
              <a:rPr lang="fr-FR" i="1" dirty="0"/>
              <a:t>D</a:t>
            </a:r>
            <a:r>
              <a:rPr lang="fr-FR" i="1" baseline="-25000" dirty="0"/>
              <a:t>i</a:t>
            </a:r>
            <a:r>
              <a:rPr lang="fr-FR" i="1" dirty="0"/>
              <a:t>|PERT </a:t>
            </a:r>
            <a:r>
              <a:rPr lang="fr-FR" dirty="0"/>
              <a:t>) est estimée comme étant le produit de probabilités associées à chaque terme dans le document, multipliées par le produit des probabilités que les termes absents (n’apparaissent) pas dans un document pertinent:</a:t>
            </a:r>
          </a:p>
          <a:p>
            <a:pPr marL="0" indent="0">
              <a:buNone/>
            </a:pPr>
            <a:br>
              <a:rPr lang="fr-FR" dirty="0"/>
            </a:br>
            <a:endParaRPr lang="fr-FR" dirty="0"/>
          </a:p>
          <a:p>
            <a:pPr marL="0" indent="0">
              <a:buNone/>
            </a:pPr>
            <a:endParaRPr lang="fr-FR" dirty="0"/>
          </a:p>
          <a:p>
            <a:r>
              <a:rPr lang="fr-FR" dirty="0"/>
              <a:t>La valeur                      est appelée </a:t>
            </a:r>
            <a:r>
              <a:rPr lang="fr-FR" i="1" dirty="0"/>
              <a:t>valeur de statut de recherche </a:t>
            </a:r>
            <a:r>
              <a:rPr lang="fr-FR" dirty="0"/>
              <a:t>et le but est de trouver les documents qui la maximisent.</a:t>
            </a:r>
          </a:p>
          <a:p>
            <a:r>
              <a:rPr lang="fr-FR" dirty="0"/>
              <a:t>Le problème est maintenant d’estimer </a:t>
            </a:r>
            <a:r>
              <a:rPr lang="fr-FR" i="1" dirty="0"/>
              <a:t>P </a:t>
            </a:r>
            <a:r>
              <a:rPr lang="fr-FR" dirty="0"/>
              <a:t>(</a:t>
            </a:r>
            <a:r>
              <a:rPr lang="fr-FR" i="1" dirty="0"/>
              <a:t>t</a:t>
            </a:r>
            <a:r>
              <a:rPr lang="fr-FR" i="1" baseline="-25000" dirty="0"/>
              <a:t>j</a:t>
            </a:r>
            <a:r>
              <a:rPr lang="fr-FR" i="1" dirty="0"/>
              <a:t>|PERT </a:t>
            </a:r>
            <a:r>
              <a:rPr lang="fr-FR" dirty="0"/>
              <a:t>) et </a:t>
            </a:r>
            <a:r>
              <a:rPr lang="fr-FR" i="1" dirty="0"/>
              <a:t>P </a:t>
            </a:r>
            <a:r>
              <a:rPr lang="fr-FR" dirty="0"/>
              <a:t>(</a:t>
            </a:r>
            <a:r>
              <a:rPr lang="fr-FR" i="1" dirty="0"/>
              <a:t>t</a:t>
            </a:r>
            <a:r>
              <a:rPr lang="fr-FR" i="1" baseline="-25000" dirty="0"/>
              <a:t>j</a:t>
            </a:r>
            <a:r>
              <a:rPr lang="fr-FR" i="1" dirty="0"/>
              <a:t>|NPERT </a:t>
            </a:r>
            <a:r>
              <a:rPr lang="fr-FR" dirty="0"/>
              <a:t>) </a:t>
            </a:r>
            <a:br>
              <a:rPr lang="fr-FR" dirty="0"/>
            </a:br>
            <a:endParaRPr lang="fr-FR" dirty="0"/>
          </a:p>
          <a:p>
            <a:pPr marL="0" indent="0">
              <a:buNone/>
            </a:pPr>
            <a:endParaRPr lang="fr-FR" dirty="0"/>
          </a:p>
        </p:txBody>
      </p:sp>
      <p:sp>
        <p:nvSpPr>
          <p:cNvPr id="5" name="Espace réservé du numéro de diapositive 4">
            <a:extLst>
              <a:ext uri="{FF2B5EF4-FFF2-40B4-BE49-F238E27FC236}">
                <a16:creationId xmlns:a16="http://schemas.microsoft.com/office/drawing/2014/main" id="{1F27AA2F-6CD3-4482-A3D4-24F5C5F34ADD}"/>
              </a:ext>
            </a:extLst>
          </p:cNvPr>
          <p:cNvSpPr>
            <a:spLocks noGrp="1"/>
          </p:cNvSpPr>
          <p:nvPr>
            <p:ph type="sldNum" sz="quarter" idx="12"/>
          </p:nvPr>
        </p:nvSpPr>
        <p:spPr/>
        <p:txBody>
          <a:bodyPr/>
          <a:lstStyle/>
          <a:p>
            <a:fld id="{1CBFE7BF-BE13-481A-9484-8F364B72A28E}" type="slidenum">
              <a:rPr lang="fr-FR" smtClean="0"/>
              <a:t>43</a:t>
            </a:fld>
            <a:endParaRPr lang="fr-FR"/>
          </a:p>
        </p:txBody>
      </p:sp>
      <p:pic>
        <p:nvPicPr>
          <p:cNvPr id="6" name="Image 5">
            <a:extLst>
              <a:ext uri="{FF2B5EF4-FFF2-40B4-BE49-F238E27FC236}">
                <a16:creationId xmlns:a16="http://schemas.microsoft.com/office/drawing/2014/main" id="{E93EA79D-0362-4B2F-868B-E918A0A59253}"/>
              </a:ext>
            </a:extLst>
          </p:cNvPr>
          <p:cNvPicPr>
            <a:picLocks noChangeAspect="1"/>
          </p:cNvPicPr>
          <p:nvPr/>
        </p:nvPicPr>
        <p:blipFill>
          <a:blip r:embed="rId2"/>
          <a:stretch>
            <a:fillRect/>
          </a:stretch>
        </p:blipFill>
        <p:spPr>
          <a:xfrm>
            <a:off x="3824287" y="3283019"/>
            <a:ext cx="5293209" cy="981075"/>
          </a:xfrm>
          <a:prstGeom prst="rect">
            <a:avLst/>
          </a:prstGeom>
        </p:spPr>
      </p:pic>
      <p:pic>
        <p:nvPicPr>
          <p:cNvPr id="7" name="Image 6">
            <a:extLst>
              <a:ext uri="{FF2B5EF4-FFF2-40B4-BE49-F238E27FC236}">
                <a16:creationId xmlns:a16="http://schemas.microsoft.com/office/drawing/2014/main" id="{91CE0649-6654-4A3A-85CA-3F0919B5F99E}"/>
              </a:ext>
            </a:extLst>
          </p:cNvPr>
          <p:cNvPicPr>
            <a:picLocks noChangeAspect="1"/>
          </p:cNvPicPr>
          <p:nvPr/>
        </p:nvPicPr>
        <p:blipFill>
          <a:blip r:embed="rId3"/>
          <a:stretch>
            <a:fillRect/>
          </a:stretch>
        </p:blipFill>
        <p:spPr>
          <a:xfrm>
            <a:off x="4131988" y="4285420"/>
            <a:ext cx="1171575" cy="485361"/>
          </a:xfrm>
          <a:prstGeom prst="rect">
            <a:avLst/>
          </a:prstGeom>
        </p:spPr>
      </p:pic>
      <p:sp>
        <p:nvSpPr>
          <p:cNvPr id="8" name="Espace réservé du pied de page 7">
            <a:extLst>
              <a:ext uri="{FF2B5EF4-FFF2-40B4-BE49-F238E27FC236}">
                <a16:creationId xmlns:a16="http://schemas.microsoft.com/office/drawing/2014/main" id="{0D09660C-22EA-4BF1-B4F3-E69773CEB0CB}"/>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16112314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38FE4F-A42A-4A59-A18C-6F39D9B766DA}"/>
              </a:ext>
            </a:extLst>
          </p:cNvPr>
          <p:cNvSpPr>
            <a:spLocks noGrp="1"/>
          </p:cNvSpPr>
          <p:nvPr>
            <p:ph type="title"/>
          </p:nvPr>
        </p:nvSpPr>
        <p:spPr/>
        <p:txBody>
          <a:bodyPr/>
          <a:lstStyle/>
          <a:p>
            <a:r>
              <a:rPr lang="fr-FR" dirty="0"/>
              <a:t>Modèle probabiliste</a:t>
            </a:r>
          </a:p>
        </p:txBody>
      </p:sp>
      <p:sp>
        <p:nvSpPr>
          <p:cNvPr id="3" name="Espace réservé du contenu 2">
            <a:extLst>
              <a:ext uri="{FF2B5EF4-FFF2-40B4-BE49-F238E27FC236}">
                <a16:creationId xmlns:a16="http://schemas.microsoft.com/office/drawing/2014/main" id="{CE2BA6D5-14D0-41FE-8ACE-D34C6109EC3F}"/>
              </a:ext>
            </a:extLst>
          </p:cNvPr>
          <p:cNvSpPr>
            <a:spLocks noGrp="1"/>
          </p:cNvSpPr>
          <p:nvPr>
            <p:ph idx="1"/>
          </p:nvPr>
        </p:nvSpPr>
        <p:spPr/>
        <p:txBody>
          <a:bodyPr>
            <a:noAutofit/>
          </a:bodyPr>
          <a:lstStyle/>
          <a:p>
            <a:r>
              <a:rPr lang="fr-FR" dirty="0"/>
              <a:t>Il existe deux manières d’estimer </a:t>
            </a:r>
            <a:r>
              <a:rPr lang="fr-FR" i="1" dirty="0"/>
              <a:t>P</a:t>
            </a:r>
            <a:r>
              <a:rPr lang="fr-FR" dirty="0"/>
              <a:t>(</a:t>
            </a:r>
            <a:r>
              <a:rPr lang="fr-FR" i="1" dirty="0"/>
              <a:t>t</a:t>
            </a:r>
            <a:r>
              <a:rPr lang="fr-FR" i="1" baseline="-25000" dirty="0"/>
              <a:t>j</a:t>
            </a:r>
            <a:r>
              <a:rPr lang="fr-FR" i="1" dirty="0"/>
              <a:t>|PERT </a:t>
            </a:r>
            <a:r>
              <a:rPr lang="fr-FR" dirty="0"/>
              <a:t>) et </a:t>
            </a:r>
            <a:r>
              <a:rPr lang="fr-FR" i="1" dirty="0"/>
              <a:t>P</a:t>
            </a:r>
            <a:r>
              <a:rPr lang="fr-FR" dirty="0"/>
              <a:t>(</a:t>
            </a:r>
            <a:r>
              <a:rPr lang="fr-FR" i="1" dirty="0"/>
              <a:t>t</a:t>
            </a:r>
            <a:r>
              <a:rPr lang="fr-FR" i="1" baseline="-25000" dirty="0"/>
              <a:t>j</a:t>
            </a:r>
            <a:r>
              <a:rPr lang="fr-FR" i="1" dirty="0"/>
              <a:t>|NPERT </a:t>
            </a:r>
            <a:r>
              <a:rPr lang="fr-FR" dirty="0"/>
              <a:t>):</a:t>
            </a:r>
          </a:p>
          <a:p>
            <a:pPr lvl="1">
              <a:buFont typeface="+mj-lt"/>
              <a:buAutoNum type="arabicPeriod"/>
            </a:pPr>
            <a:r>
              <a:rPr lang="fr-FR" dirty="0"/>
              <a:t> L’estimation a priori de ces facteurs</a:t>
            </a:r>
          </a:p>
          <a:p>
            <a:pPr lvl="1">
              <a:buFont typeface="+mj-lt"/>
              <a:buAutoNum type="arabicPeriod"/>
            </a:pPr>
            <a:r>
              <a:rPr lang="fr-FR" dirty="0"/>
              <a:t>Etablissement d’un échantillonnage des documents selon leur pertinence. </a:t>
            </a:r>
          </a:p>
          <a:p>
            <a:r>
              <a:rPr lang="fr-FR" dirty="0"/>
              <a:t>L’estimation a priori de ces facteurs suggère de donner une valeur fixe à </a:t>
            </a:r>
            <a:r>
              <a:rPr lang="fr-FR" i="1" dirty="0"/>
              <a:t>P</a:t>
            </a:r>
            <a:r>
              <a:rPr lang="fr-FR" dirty="0"/>
              <a:t>(</a:t>
            </a:r>
            <a:r>
              <a:rPr lang="fr-FR" i="1" dirty="0"/>
              <a:t>t</a:t>
            </a:r>
            <a:r>
              <a:rPr lang="fr-FR" i="1" baseline="-25000" dirty="0"/>
              <a:t>j</a:t>
            </a:r>
            <a:r>
              <a:rPr lang="fr-FR" i="1" dirty="0"/>
              <a:t>|PERT </a:t>
            </a:r>
            <a:r>
              <a:rPr lang="fr-FR" dirty="0"/>
              <a:t>) et de calculer </a:t>
            </a:r>
            <a:r>
              <a:rPr lang="fr-FR" i="1" dirty="0"/>
              <a:t>P</a:t>
            </a:r>
            <a:r>
              <a:rPr lang="fr-FR" dirty="0"/>
              <a:t>(</a:t>
            </a:r>
            <a:r>
              <a:rPr lang="fr-FR" i="1" dirty="0"/>
              <a:t>t</a:t>
            </a:r>
            <a:r>
              <a:rPr lang="fr-FR" i="1" baseline="-25000" dirty="0"/>
              <a:t>j</a:t>
            </a:r>
            <a:r>
              <a:rPr lang="fr-FR" i="1" dirty="0"/>
              <a:t>|NPERT </a:t>
            </a:r>
            <a:r>
              <a:rPr lang="fr-FR" dirty="0"/>
              <a:t>) en fonction de sa distribution dans</a:t>
            </a:r>
            <a:br>
              <a:rPr lang="fr-FR" dirty="0"/>
            </a:br>
            <a:r>
              <a:rPr lang="fr-FR" dirty="0"/>
              <a:t>l’ensemble des documents. Plus un terme </a:t>
            </a:r>
            <a:r>
              <a:rPr lang="fr-FR" i="1" dirty="0"/>
              <a:t>t</a:t>
            </a:r>
            <a:r>
              <a:rPr lang="fr-FR" i="1" baseline="-25000" dirty="0"/>
              <a:t>j</a:t>
            </a:r>
            <a:r>
              <a:rPr lang="fr-FR" i="1" dirty="0"/>
              <a:t> </a:t>
            </a:r>
            <a:r>
              <a:rPr lang="fr-FR" dirty="0"/>
              <a:t>est rare plus </a:t>
            </a:r>
            <a:r>
              <a:rPr lang="fr-FR" i="1" dirty="0"/>
              <a:t>P </a:t>
            </a:r>
            <a:r>
              <a:rPr lang="fr-FR" dirty="0"/>
              <a:t>(</a:t>
            </a:r>
            <a:r>
              <a:rPr lang="fr-FR" i="1" dirty="0"/>
              <a:t>t</a:t>
            </a:r>
            <a:r>
              <a:rPr lang="fr-FR" i="1" baseline="-25000" dirty="0"/>
              <a:t>j</a:t>
            </a:r>
            <a:r>
              <a:rPr lang="fr-FR" i="1" dirty="0"/>
              <a:t>|NPERT </a:t>
            </a:r>
            <a:r>
              <a:rPr lang="fr-FR" dirty="0"/>
              <a:t>) ) est basse et vice versa. </a:t>
            </a:r>
            <a:br>
              <a:rPr lang="fr-FR" dirty="0"/>
            </a:br>
            <a:br>
              <a:rPr lang="fr-FR" dirty="0"/>
            </a:br>
            <a:br>
              <a:rPr lang="fr-FR" dirty="0"/>
            </a:br>
            <a:endParaRPr lang="fr-FR" dirty="0"/>
          </a:p>
        </p:txBody>
      </p:sp>
      <p:sp>
        <p:nvSpPr>
          <p:cNvPr id="5" name="Espace réservé du numéro de diapositive 4">
            <a:extLst>
              <a:ext uri="{FF2B5EF4-FFF2-40B4-BE49-F238E27FC236}">
                <a16:creationId xmlns:a16="http://schemas.microsoft.com/office/drawing/2014/main" id="{FAE880FE-0AB2-47CD-994E-CC9FF663E5AE}"/>
              </a:ext>
            </a:extLst>
          </p:cNvPr>
          <p:cNvSpPr>
            <a:spLocks noGrp="1"/>
          </p:cNvSpPr>
          <p:nvPr>
            <p:ph type="sldNum" sz="quarter" idx="12"/>
          </p:nvPr>
        </p:nvSpPr>
        <p:spPr/>
        <p:txBody>
          <a:bodyPr/>
          <a:lstStyle/>
          <a:p>
            <a:fld id="{1CBFE7BF-BE13-481A-9484-8F364B72A28E}" type="slidenum">
              <a:rPr lang="fr-FR" smtClean="0"/>
              <a:t>44</a:t>
            </a:fld>
            <a:endParaRPr lang="fr-FR"/>
          </a:p>
        </p:txBody>
      </p:sp>
      <p:sp>
        <p:nvSpPr>
          <p:cNvPr id="6" name="Espace réservé du pied de page 5">
            <a:extLst>
              <a:ext uri="{FF2B5EF4-FFF2-40B4-BE49-F238E27FC236}">
                <a16:creationId xmlns:a16="http://schemas.microsoft.com/office/drawing/2014/main" id="{64ECDBDD-6233-40F1-85CF-AF1DD749DB94}"/>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3846657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44D028-4543-487F-8FF4-88561B5D1525}"/>
              </a:ext>
            </a:extLst>
          </p:cNvPr>
          <p:cNvSpPr>
            <a:spLocks noGrp="1"/>
          </p:cNvSpPr>
          <p:nvPr>
            <p:ph type="title"/>
          </p:nvPr>
        </p:nvSpPr>
        <p:spPr/>
        <p:txBody>
          <a:bodyPr/>
          <a:lstStyle/>
          <a:p>
            <a:r>
              <a:rPr lang="fr-FR" dirty="0"/>
              <a:t>Modèle probabiliste</a:t>
            </a:r>
          </a:p>
        </p:txBody>
      </p:sp>
      <p:sp>
        <p:nvSpPr>
          <p:cNvPr id="3" name="Espace réservé du contenu 2">
            <a:extLst>
              <a:ext uri="{FF2B5EF4-FFF2-40B4-BE49-F238E27FC236}">
                <a16:creationId xmlns:a16="http://schemas.microsoft.com/office/drawing/2014/main" id="{D9286551-D5AF-46CF-85EF-9AF834CA5470}"/>
              </a:ext>
            </a:extLst>
          </p:cNvPr>
          <p:cNvSpPr>
            <a:spLocks noGrp="1"/>
          </p:cNvSpPr>
          <p:nvPr>
            <p:ph idx="1"/>
          </p:nvPr>
        </p:nvSpPr>
        <p:spPr>
          <a:xfrm>
            <a:off x="2589212" y="2133600"/>
            <a:ext cx="9019692" cy="3777622"/>
          </a:xfrm>
        </p:spPr>
        <p:txBody>
          <a:bodyPr>
            <a:noAutofit/>
          </a:bodyPr>
          <a:lstStyle/>
          <a:p>
            <a:r>
              <a:rPr lang="fr-FR" dirty="0"/>
              <a:t>Le deuxième mode d’estimation consiste à établir un échantillonnage des documents selon leur pertinence. Supposons qu’il existe </a:t>
            </a:r>
            <a:r>
              <a:rPr lang="fr-FR" i="1" dirty="0"/>
              <a:t>NDP </a:t>
            </a:r>
            <a:r>
              <a:rPr lang="fr-FR" dirty="0"/>
              <a:t>documents pertinents et que </a:t>
            </a:r>
            <a:r>
              <a:rPr lang="fr-FR" i="1" dirty="0"/>
              <a:t>NDP</a:t>
            </a:r>
            <a:r>
              <a:rPr lang="fr-FR" i="1" baseline="-25000" dirty="0"/>
              <a:t>tj</a:t>
            </a:r>
            <a:r>
              <a:rPr lang="fr-FR" i="1" dirty="0"/>
              <a:t> </a:t>
            </a:r>
            <a:r>
              <a:rPr lang="fr-FR" dirty="0"/>
              <a:t>soit le nombre de documents pertinents contenant </a:t>
            </a:r>
            <a:r>
              <a:rPr lang="fr-FR" i="1" dirty="0"/>
              <a:t>t</a:t>
            </a:r>
            <a:r>
              <a:rPr lang="fr-FR" i="1" baseline="-25000" dirty="0"/>
              <a:t>j</a:t>
            </a:r>
            <a:r>
              <a:rPr lang="fr-FR" dirty="0"/>
              <a:t>. </a:t>
            </a:r>
          </a:p>
          <a:p>
            <a:pPr marL="0" indent="0">
              <a:buNone/>
            </a:pPr>
            <a:r>
              <a:rPr lang="fr-FR" dirty="0"/>
              <a:t> On a alors :</a:t>
            </a:r>
          </a:p>
          <a:p>
            <a:endParaRPr lang="fr-FR" dirty="0"/>
          </a:p>
          <a:p>
            <a:r>
              <a:rPr lang="fr-FR" dirty="0"/>
              <a:t>Par ailleurs, </a:t>
            </a:r>
            <a:r>
              <a:rPr lang="fr-FR" i="1" dirty="0"/>
              <a:t>ND</a:t>
            </a:r>
            <a:r>
              <a:rPr lang="fr-FR" i="1" baseline="-25000" dirty="0"/>
              <a:t>tj </a:t>
            </a:r>
            <a:r>
              <a:rPr lang="fr-FR" dirty="0"/>
              <a:t>est le nombre des documents contenant </a:t>
            </a:r>
            <a:r>
              <a:rPr lang="fr-FR" i="1" dirty="0"/>
              <a:t>t</a:t>
            </a:r>
            <a:r>
              <a:rPr lang="fr-FR" i="1" baseline="-25000" dirty="0"/>
              <a:t>j</a:t>
            </a:r>
            <a:r>
              <a:rPr lang="fr-FR" i="1" dirty="0"/>
              <a:t> </a:t>
            </a:r>
            <a:r>
              <a:rPr lang="fr-FR" dirty="0"/>
              <a:t>et </a:t>
            </a:r>
            <a:r>
              <a:rPr lang="fr-FR" i="1" dirty="0"/>
              <a:t>ND </a:t>
            </a:r>
            <a:r>
              <a:rPr lang="fr-FR" dirty="0"/>
              <a:t>est le nombre de documents total. </a:t>
            </a:r>
          </a:p>
          <a:p>
            <a:pPr marL="0" indent="0">
              <a:buNone/>
            </a:pPr>
            <a:r>
              <a:rPr lang="fr-FR" i="1" dirty="0"/>
              <a:t>P </a:t>
            </a:r>
            <a:r>
              <a:rPr lang="fr-FR" dirty="0"/>
              <a:t>(</a:t>
            </a:r>
            <a:r>
              <a:rPr lang="fr-FR" i="1" dirty="0"/>
              <a:t>t</a:t>
            </a:r>
            <a:r>
              <a:rPr lang="fr-FR" i="1" baseline="-25000" dirty="0"/>
              <a:t>j</a:t>
            </a:r>
            <a:r>
              <a:rPr lang="fr-FR" i="1" dirty="0"/>
              <a:t>|NPERT </a:t>
            </a:r>
            <a:r>
              <a:rPr lang="fr-FR" dirty="0"/>
              <a:t>) est calculée par : </a:t>
            </a:r>
            <a:br>
              <a:rPr lang="fr-FR" dirty="0"/>
            </a:br>
            <a:endParaRPr lang="fr-FR" dirty="0"/>
          </a:p>
          <a:p>
            <a:r>
              <a:rPr lang="fr-FR" dirty="0"/>
              <a:t>Le problème de ce modèle réside dans le passage de l’estimation de la pertinence des documents à l’estimation de la pertinence des termes qui repose sur l’hypothèse de l’indépendance des termes </a:t>
            </a:r>
            <a:br>
              <a:rPr lang="fr-FR" dirty="0"/>
            </a:br>
            <a:endParaRPr lang="fr-FR" dirty="0"/>
          </a:p>
        </p:txBody>
      </p:sp>
      <p:sp>
        <p:nvSpPr>
          <p:cNvPr id="5" name="Espace réservé du numéro de diapositive 4">
            <a:extLst>
              <a:ext uri="{FF2B5EF4-FFF2-40B4-BE49-F238E27FC236}">
                <a16:creationId xmlns:a16="http://schemas.microsoft.com/office/drawing/2014/main" id="{FE2F12BA-E895-44A3-AA54-720E17BE4B39}"/>
              </a:ext>
            </a:extLst>
          </p:cNvPr>
          <p:cNvSpPr>
            <a:spLocks noGrp="1"/>
          </p:cNvSpPr>
          <p:nvPr>
            <p:ph type="sldNum" sz="quarter" idx="12"/>
          </p:nvPr>
        </p:nvSpPr>
        <p:spPr/>
        <p:txBody>
          <a:bodyPr/>
          <a:lstStyle/>
          <a:p>
            <a:fld id="{1CBFE7BF-BE13-481A-9484-8F364B72A28E}" type="slidenum">
              <a:rPr lang="fr-FR" smtClean="0"/>
              <a:t>45</a:t>
            </a:fld>
            <a:endParaRPr lang="fr-FR"/>
          </a:p>
        </p:txBody>
      </p:sp>
      <p:pic>
        <p:nvPicPr>
          <p:cNvPr id="6" name="Image 5">
            <a:extLst>
              <a:ext uri="{FF2B5EF4-FFF2-40B4-BE49-F238E27FC236}">
                <a16:creationId xmlns:a16="http://schemas.microsoft.com/office/drawing/2014/main" id="{CD1CA178-77E5-4997-942C-2E1C7B178235}"/>
              </a:ext>
            </a:extLst>
          </p:cNvPr>
          <p:cNvPicPr>
            <a:picLocks noChangeAspect="1"/>
          </p:cNvPicPr>
          <p:nvPr/>
        </p:nvPicPr>
        <p:blipFill>
          <a:blip r:embed="rId2"/>
          <a:stretch>
            <a:fillRect/>
          </a:stretch>
        </p:blipFill>
        <p:spPr>
          <a:xfrm>
            <a:off x="4116873" y="3272458"/>
            <a:ext cx="1466850" cy="419100"/>
          </a:xfrm>
          <a:prstGeom prst="rect">
            <a:avLst/>
          </a:prstGeom>
        </p:spPr>
      </p:pic>
      <p:pic>
        <p:nvPicPr>
          <p:cNvPr id="7" name="Image 6">
            <a:extLst>
              <a:ext uri="{FF2B5EF4-FFF2-40B4-BE49-F238E27FC236}">
                <a16:creationId xmlns:a16="http://schemas.microsoft.com/office/drawing/2014/main" id="{ADC9ECBB-555D-49E3-8394-61B4743F5B1C}"/>
              </a:ext>
            </a:extLst>
          </p:cNvPr>
          <p:cNvPicPr>
            <a:picLocks noChangeAspect="1"/>
          </p:cNvPicPr>
          <p:nvPr/>
        </p:nvPicPr>
        <p:blipFill>
          <a:blip r:embed="rId3"/>
          <a:stretch>
            <a:fillRect/>
          </a:stretch>
        </p:blipFill>
        <p:spPr>
          <a:xfrm>
            <a:off x="6166528" y="4476973"/>
            <a:ext cx="2181225" cy="573994"/>
          </a:xfrm>
          <a:prstGeom prst="rect">
            <a:avLst/>
          </a:prstGeom>
        </p:spPr>
      </p:pic>
      <p:sp>
        <p:nvSpPr>
          <p:cNvPr id="8" name="Espace réservé du pied de page 7">
            <a:extLst>
              <a:ext uri="{FF2B5EF4-FFF2-40B4-BE49-F238E27FC236}">
                <a16:creationId xmlns:a16="http://schemas.microsoft.com/office/drawing/2014/main" id="{075F07A3-EECA-41F5-B217-282FC6848A26}"/>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389851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B8CCC3-598D-4E92-A39E-63CB8A1C488E}"/>
              </a:ext>
            </a:extLst>
          </p:cNvPr>
          <p:cNvSpPr>
            <a:spLocks noGrp="1"/>
          </p:cNvSpPr>
          <p:nvPr>
            <p:ph type="title"/>
          </p:nvPr>
        </p:nvSpPr>
        <p:spPr/>
        <p:txBody>
          <a:bodyPr/>
          <a:lstStyle/>
          <a:p>
            <a:r>
              <a:rPr lang="fr-FR" dirty="0"/>
              <a:t>Modèle booléen: Représentation d’une requête</a:t>
            </a:r>
          </a:p>
        </p:txBody>
      </p:sp>
      <p:sp>
        <p:nvSpPr>
          <p:cNvPr id="3" name="Espace réservé du contenu 2">
            <a:extLst>
              <a:ext uri="{FF2B5EF4-FFF2-40B4-BE49-F238E27FC236}">
                <a16:creationId xmlns:a16="http://schemas.microsoft.com/office/drawing/2014/main" id="{354D109D-6616-4C3D-A45D-84D5C817BA52}"/>
              </a:ext>
            </a:extLst>
          </p:cNvPr>
          <p:cNvSpPr>
            <a:spLocks noGrp="1"/>
          </p:cNvSpPr>
          <p:nvPr>
            <p:ph idx="1"/>
          </p:nvPr>
        </p:nvSpPr>
        <p:spPr/>
        <p:txBody>
          <a:bodyPr>
            <a:noAutofit/>
          </a:bodyPr>
          <a:lstStyle/>
          <a:p>
            <a:r>
              <a:rPr lang="fr-FR" dirty="0"/>
              <a:t>Une requête booléenne </a:t>
            </a:r>
            <a:r>
              <a:rPr lang="fr-FR" i="1" dirty="0"/>
              <a:t>q </a:t>
            </a:r>
            <a:r>
              <a:rPr lang="fr-FR" dirty="0"/>
              <a:t>peut être calculée en récupérant tous les documents contenant les termes et la construction d’une liste pour chaque terme. Une fois que ces listes sont disponibles, les opérateurs booléens doivent être traitées comme suit :</a:t>
            </a:r>
          </a:p>
          <a:p>
            <a:pPr lvl="1">
              <a:buFont typeface="Arial" panose="020B0604020202020204" pitchFamily="34" charset="0"/>
              <a:buChar char="•"/>
            </a:pPr>
            <a:r>
              <a:rPr lang="fr-FR" dirty="0"/>
              <a:t> </a:t>
            </a:r>
            <a:r>
              <a:rPr lang="fr-FR" i="1" dirty="0"/>
              <a:t>q</a:t>
            </a:r>
            <a:r>
              <a:rPr lang="fr-FR" dirty="0"/>
              <a:t>1 </a:t>
            </a:r>
            <a:r>
              <a:rPr lang="fr-FR" i="1" dirty="0"/>
              <a:t>OR q</a:t>
            </a:r>
            <a:r>
              <a:rPr lang="fr-FR" dirty="0"/>
              <a:t>2 exige la construction de l’union des listes de </a:t>
            </a:r>
            <a:r>
              <a:rPr lang="fr-FR" i="1" dirty="0"/>
              <a:t>q</a:t>
            </a:r>
            <a:r>
              <a:rPr lang="fr-FR" dirty="0"/>
              <a:t>1 et </a:t>
            </a:r>
            <a:r>
              <a:rPr lang="fr-FR" i="1" dirty="0"/>
              <a:t>q</a:t>
            </a:r>
            <a:r>
              <a:rPr lang="fr-FR" dirty="0"/>
              <a:t>2 ;</a:t>
            </a:r>
          </a:p>
          <a:p>
            <a:pPr lvl="1">
              <a:buFont typeface="Arial" panose="020B0604020202020204" pitchFamily="34" charset="0"/>
              <a:buChar char="•"/>
            </a:pPr>
            <a:r>
              <a:rPr lang="fr-FR" i="1" dirty="0"/>
              <a:t>q</a:t>
            </a:r>
            <a:r>
              <a:rPr lang="fr-FR" dirty="0"/>
              <a:t>1 </a:t>
            </a:r>
            <a:r>
              <a:rPr lang="fr-FR" i="1" dirty="0"/>
              <a:t>et q</a:t>
            </a:r>
            <a:r>
              <a:rPr lang="fr-FR" dirty="0"/>
              <a:t>2 nécessite la construction de l’intersection des listes de </a:t>
            </a:r>
            <a:r>
              <a:rPr lang="fr-FR" i="1" dirty="0"/>
              <a:t>q</a:t>
            </a:r>
            <a:r>
              <a:rPr lang="fr-FR" dirty="0"/>
              <a:t>1 et </a:t>
            </a:r>
            <a:r>
              <a:rPr lang="fr-FR" i="1" dirty="0"/>
              <a:t>q</a:t>
            </a:r>
            <a:r>
              <a:rPr lang="fr-FR" dirty="0"/>
              <a:t>2 ;</a:t>
            </a:r>
          </a:p>
          <a:p>
            <a:pPr lvl="1">
              <a:buFont typeface="Arial" panose="020B0604020202020204" pitchFamily="34" charset="0"/>
              <a:buChar char="•"/>
            </a:pPr>
            <a:r>
              <a:rPr lang="fr-FR" i="1" dirty="0"/>
              <a:t>q</a:t>
            </a:r>
            <a:r>
              <a:rPr lang="fr-FR" dirty="0"/>
              <a:t>1 </a:t>
            </a:r>
            <a:r>
              <a:rPr lang="fr-FR" i="1" dirty="0"/>
              <a:t>AND NOT q</a:t>
            </a:r>
            <a:r>
              <a:rPr lang="fr-FR" dirty="0"/>
              <a:t>2 nécessite la construction de la différence des listes de </a:t>
            </a:r>
            <a:r>
              <a:rPr lang="fr-FR" i="1" dirty="0"/>
              <a:t>q</a:t>
            </a:r>
            <a:r>
              <a:rPr lang="fr-FR" dirty="0"/>
              <a:t>1 et</a:t>
            </a:r>
            <a:br>
              <a:rPr lang="fr-FR" dirty="0"/>
            </a:br>
            <a:r>
              <a:rPr lang="fr-FR" i="1" dirty="0"/>
              <a:t>q</a:t>
            </a:r>
            <a:r>
              <a:rPr lang="fr-FR" dirty="0"/>
              <a:t>2.</a:t>
            </a:r>
          </a:p>
          <a:p>
            <a:r>
              <a:rPr lang="fr-FR" dirty="0"/>
              <a:t>Les systèmes de recherche basés sur le modèle booléen récupère chaque document qui rend la requête logiquement vrai. </a:t>
            </a:r>
          </a:p>
        </p:txBody>
      </p:sp>
      <p:sp>
        <p:nvSpPr>
          <p:cNvPr id="5" name="Espace réservé du numéro de diapositive 4">
            <a:extLst>
              <a:ext uri="{FF2B5EF4-FFF2-40B4-BE49-F238E27FC236}">
                <a16:creationId xmlns:a16="http://schemas.microsoft.com/office/drawing/2014/main" id="{23077139-9F8D-40FC-BFCE-93F407001BE4}"/>
              </a:ext>
            </a:extLst>
          </p:cNvPr>
          <p:cNvSpPr>
            <a:spLocks noGrp="1"/>
          </p:cNvSpPr>
          <p:nvPr>
            <p:ph type="sldNum" sz="quarter" idx="12"/>
          </p:nvPr>
        </p:nvSpPr>
        <p:spPr/>
        <p:txBody>
          <a:bodyPr/>
          <a:lstStyle/>
          <a:p>
            <a:fld id="{1CBFE7BF-BE13-481A-9484-8F364B72A28E}" type="slidenum">
              <a:rPr lang="fr-FR" smtClean="0"/>
              <a:t>5</a:t>
            </a:fld>
            <a:endParaRPr lang="fr-FR"/>
          </a:p>
        </p:txBody>
      </p:sp>
      <p:sp>
        <p:nvSpPr>
          <p:cNvPr id="6" name="Espace réservé du pied de page 5">
            <a:extLst>
              <a:ext uri="{FF2B5EF4-FFF2-40B4-BE49-F238E27FC236}">
                <a16:creationId xmlns:a16="http://schemas.microsoft.com/office/drawing/2014/main" id="{A6C5731F-57EF-4DB9-8CF3-955670C5AD4D}"/>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1769521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4807EE-89F5-4B7A-AEC9-928C96A6FD39}"/>
              </a:ext>
            </a:extLst>
          </p:cNvPr>
          <p:cNvSpPr>
            <a:spLocks noGrp="1"/>
          </p:cNvSpPr>
          <p:nvPr>
            <p:ph type="title"/>
          </p:nvPr>
        </p:nvSpPr>
        <p:spPr/>
        <p:txBody>
          <a:bodyPr/>
          <a:lstStyle/>
          <a:p>
            <a:r>
              <a:rPr lang="fr-FR" dirty="0"/>
              <a:t>Modèle booléen: Processus de recherche</a:t>
            </a:r>
          </a:p>
        </p:txBody>
      </p:sp>
      <p:sp>
        <p:nvSpPr>
          <p:cNvPr id="3" name="Espace réservé du contenu 2">
            <a:extLst>
              <a:ext uri="{FF2B5EF4-FFF2-40B4-BE49-F238E27FC236}">
                <a16:creationId xmlns:a16="http://schemas.microsoft.com/office/drawing/2014/main" id="{6B92C64F-9811-484B-B5DD-137B333EBBA6}"/>
              </a:ext>
            </a:extLst>
          </p:cNvPr>
          <p:cNvSpPr>
            <a:spLocks noGrp="1"/>
          </p:cNvSpPr>
          <p:nvPr>
            <p:ph idx="1"/>
          </p:nvPr>
        </p:nvSpPr>
        <p:spPr/>
        <p:txBody>
          <a:bodyPr/>
          <a:lstStyle/>
          <a:p>
            <a:r>
              <a:rPr lang="fr-FR" dirty="0"/>
              <a:t>le calcul de l’ensemble des résultats de la requête </a:t>
            </a:r>
            <a:r>
              <a:rPr lang="fr-FR" i="1" dirty="0"/>
              <a:t>t</a:t>
            </a:r>
            <a:r>
              <a:rPr lang="fr-FR" i="1" baseline="-25000" dirty="0"/>
              <a:t>a</a:t>
            </a:r>
            <a:r>
              <a:rPr lang="fr-FR" i="1" dirty="0"/>
              <a:t> AND t</a:t>
            </a:r>
            <a:r>
              <a:rPr lang="fr-FR" i="1" baseline="-25000" dirty="0"/>
              <a:t>b </a:t>
            </a:r>
            <a:r>
              <a:rPr lang="fr-FR" dirty="0"/>
              <a:t>:</a:t>
            </a:r>
          </a:p>
          <a:p>
            <a:pPr marL="800100" lvl="1" indent="-342900">
              <a:buFont typeface="+mj-lt"/>
              <a:buAutoNum type="arabicPeriod"/>
            </a:pPr>
            <a:r>
              <a:rPr lang="fr-FR" dirty="0"/>
              <a:t>Localiser le terme </a:t>
            </a:r>
            <a:r>
              <a:rPr lang="fr-FR" i="1" dirty="0"/>
              <a:t>t</a:t>
            </a:r>
            <a:r>
              <a:rPr lang="fr-FR" i="1" baseline="-25000" dirty="0"/>
              <a:t>a</a:t>
            </a:r>
            <a:r>
              <a:rPr lang="fr-FR" i="1" dirty="0"/>
              <a:t> </a:t>
            </a:r>
            <a:r>
              <a:rPr lang="fr-FR" dirty="0"/>
              <a:t>dans le dictionnaire ;</a:t>
            </a:r>
          </a:p>
          <a:p>
            <a:pPr marL="800100" lvl="1" indent="-342900">
              <a:buFont typeface="+mj-lt"/>
              <a:buAutoNum type="arabicPeriod"/>
            </a:pPr>
            <a:r>
              <a:rPr lang="fr-FR" dirty="0"/>
              <a:t>Récupérer la liste </a:t>
            </a:r>
            <a:r>
              <a:rPr lang="fr-FR" i="1" dirty="0"/>
              <a:t>L</a:t>
            </a:r>
            <a:r>
              <a:rPr lang="fr-FR" i="1" baseline="-25000" dirty="0"/>
              <a:t>a</a:t>
            </a:r>
            <a:r>
              <a:rPr lang="fr-FR" i="1" dirty="0"/>
              <a:t> </a:t>
            </a:r>
            <a:r>
              <a:rPr lang="fr-FR" dirty="0"/>
              <a:t>des documents contenant </a:t>
            </a:r>
            <a:r>
              <a:rPr lang="fr-FR" i="1" dirty="0"/>
              <a:t>t</a:t>
            </a:r>
            <a:r>
              <a:rPr lang="fr-FR" i="1" baseline="-25000" dirty="0"/>
              <a:t>a</a:t>
            </a:r>
            <a:r>
              <a:rPr lang="fr-FR" i="1" dirty="0"/>
              <a:t> </a:t>
            </a:r>
            <a:r>
              <a:rPr lang="fr-FR" dirty="0"/>
              <a:t>; </a:t>
            </a:r>
          </a:p>
          <a:p>
            <a:pPr marL="800100" lvl="1" indent="-342900">
              <a:buFont typeface="+mj-lt"/>
              <a:buAutoNum type="arabicPeriod"/>
            </a:pPr>
            <a:r>
              <a:rPr lang="fr-FR" dirty="0"/>
              <a:t>Localiser le terme </a:t>
            </a:r>
            <a:r>
              <a:rPr lang="fr-FR" i="1" dirty="0"/>
              <a:t>t</a:t>
            </a:r>
            <a:r>
              <a:rPr lang="fr-FR" i="1" baseline="-25000" dirty="0"/>
              <a:t>b</a:t>
            </a:r>
            <a:r>
              <a:rPr lang="fr-FR" i="1" dirty="0"/>
              <a:t> </a:t>
            </a:r>
            <a:r>
              <a:rPr lang="fr-FR" dirty="0"/>
              <a:t>dans le dictionnaire ;</a:t>
            </a:r>
          </a:p>
          <a:p>
            <a:pPr marL="800100" lvl="1" indent="-342900">
              <a:buFont typeface="+mj-lt"/>
              <a:buAutoNum type="arabicPeriod"/>
            </a:pPr>
            <a:r>
              <a:rPr lang="fr-FR" dirty="0"/>
              <a:t>Récupérer la liste </a:t>
            </a:r>
            <a:r>
              <a:rPr lang="fr-FR" i="1" dirty="0"/>
              <a:t>L</a:t>
            </a:r>
            <a:r>
              <a:rPr lang="fr-FR" i="1" baseline="-25000" dirty="0"/>
              <a:t>b</a:t>
            </a:r>
            <a:r>
              <a:rPr lang="fr-FR" i="1" dirty="0"/>
              <a:t> </a:t>
            </a:r>
            <a:r>
              <a:rPr lang="fr-FR" dirty="0"/>
              <a:t>des documents contenant </a:t>
            </a:r>
            <a:r>
              <a:rPr lang="fr-FR" i="1" dirty="0"/>
              <a:t>t</a:t>
            </a:r>
            <a:r>
              <a:rPr lang="fr-FR" i="1" baseline="-25000" dirty="0"/>
              <a:t>b</a:t>
            </a:r>
            <a:r>
              <a:rPr lang="fr-FR" i="1" dirty="0"/>
              <a:t> </a:t>
            </a:r>
            <a:r>
              <a:rPr lang="fr-FR" dirty="0"/>
              <a:t>;</a:t>
            </a:r>
          </a:p>
          <a:p>
            <a:pPr marL="800100" lvl="1" indent="-342900">
              <a:buFont typeface="+mj-lt"/>
              <a:buAutoNum type="arabicPeriod"/>
            </a:pPr>
            <a:r>
              <a:rPr lang="fr-FR" dirty="0"/>
              <a:t>Faire l’intersection de </a:t>
            </a:r>
            <a:r>
              <a:rPr lang="fr-FR" i="1" dirty="0"/>
              <a:t>L</a:t>
            </a:r>
            <a:r>
              <a:rPr lang="fr-FR" i="1" baseline="-25000" dirty="0"/>
              <a:t>a</a:t>
            </a:r>
            <a:r>
              <a:rPr lang="fr-FR" i="1" dirty="0"/>
              <a:t> </a:t>
            </a:r>
            <a:r>
              <a:rPr lang="fr-FR" dirty="0"/>
              <a:t>et </a:t>
            </a:r>
            <a:r>
              <a:rPr lang="fr-FR" i="1" dirty="0"/>
              <a:t>L</a:t>
            </a:r>
            <a:r>
              <a:rPr lang="fr-FR" i="1" baseline="-25000" dirty="0"/>
              <a:t>b</a:t>
            </a:r>
            <a:r>
              <a:rPr lang="fr-FR" dirty="0"/>
              <a:t> </a:t>
            </a:r>
            <a:br>
              <a:rPr lang="fr-FR" dirty="0"/>
            </a:br>
            <a:br>
              <a:rPr lang="fr-FR" dirty="0"/>
            </a:br>
            <a:endParaRPr lang="fr-FR" dirty="0"/>
          </a:p>
        </p:txBody>
      </p:sp>
      <p:sp>
        <p:nvSpPr>
          <p:cNvPr id="5" name="Espace réservé du numéro de diapositive 4">
            <a:extLst>
              <a:ext uri="{FF2B5EF4-FFF2-40B4-BE49-F238E27FC236}">
                <a16:creationId xmlns:a16="http://schemas.microsoft.com/office/drawing/2014/main" id="{841C6FE1-5128-4D5F-92C6-E4797078954F}"/>
              </a:ext>
            </a:extLst>
          </p:cNvPr>
          <p:cNvSpPr>
            <a:spLocks noGrp="1"/>
          </p:cNvSpPr>
          <p:nvPr>
            <p:ph type="sldNum" sz="quarter" idx="12"/>
          </p:nvPr>
        </p:nvSpPr>
        <p:spPr/>
        <p:txBody>
          <a:bodyPr/>
          <a:lstStyle/>
          <a:p>
            <a:fld id="{1CBFE7BF-BE13-481A-9484-8F364B72A28E}" type="slidenum">
              <a:rPr lang="fr-FR" smtClean="0"/>
              <a:t>6</a:t>
            </a:fld>
            <a:endParaRPr lang="fr-FR"/>
          </a:p>
        </p:txBody>
      </p:sp>
      <p:sp>
        <p:nvSpPr>
          <p:cNvPr id="6" name="Espace réservé du pied de page 5">
            <a:extLst>
              <a:ext uri="{FF2B5EF4-FFF2-40B4-BE49-F238E27FC236}">
                <a16:creationId xmlns:a16="http://schemas.microsoft.com/office/drawing/2014/main" id="{DE34C06A-13F8-409C-B93F-509F2A917C53}"/>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157795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C59FD0-CD2B-4AF3-9883-10FF53603E7F}"/>
              </a:ext>
            </a:extLst>
          </p:cNvPr>
          <p:cNvSpPr>
            <a:spLocks noGrp="1"/>
          </p:cNvSpPr>
          <p:nvPr>
            <p:ph type="title"/>
          </p:nvPr>
        </p:nvSpPr>
        <p:spPr/>
        <p:txBody>
          <a:bodyPr/>
          <a:lstStyle/>
          <a:p>
            <a:r>
              <a:rPr lang="fr-FR" dirty="0"/>
              <a:t>Modèle booléen : Inconvénients</a:t>
            </a:r>
          </a:p>
        </p:txBody>
      </p:sp>
      <p:sp>
        <p:nvSpPr>
          <p:cNvPr id="3" name="Espace réservé du contenu 2">
            <a:extLst>
              <a:ext uri="{FF2B5EF4-FFF2-40B4-BE49-F238E27FC236}">
                <a16:creationId xmlns:a16="http://schemas.microsoft.com/office/drawing/2014/main" id="{3C672147-B5D9-43EC-AF8B-029600C2C512}"/>
              </a:ext>
            </a:extLst>
          </p:cNvPr>
          <p:cNvSpPr>
            <a:spLocks noGrp="1"/>
          </p:cNvSpPr>
          <p:nvPr>
            <p:ph idx="1"/>
          </p:nvPr>
        </p:nvSpPr>
        <p:spPr>
          <a:xfrm>
            <a:off x="2600324" y="1796470"/>
            <a:ext cx="9236076" cy="4197930"/>
          </a:xfrm>
        </p:spPr>
        <p:txBody>
          <a:bodyPr>
            <a:noAutofit/>
          </a:bodyPr>
          <a:lstStyle/>
          <a:p>
            <a:r>
              <a:rPr lang="fr-FR" sz="1600" dirty="0"/>
              <a:t>La taille de la sortie obtenue en réponse à une requête donnée est difficile à contrôler ; en fonction de la fréquence d’attribution des termes et les combinaisons des termes utilisés dans cette requête, peut produire un grand ensemble de sorties ou, alternativement, aucune sortie peut être récupérée.</a:t>
            </a:r>
          </a:p>
          <a:p>
            <a:r>
              <a:rPr lang="fr-FR" sz="1600" dirty="0"/>
              <a:t>Aucune pondération des termes n’est possible, tous les termes ont la même importance.</a:t>
            </a:r>
          </a:p>
          <a:p>
            <a:r>
              <a:rPr lang="fr-FR" sz="1600" dirty="0"/>
              <a:t>La formulation de requêtes booléennes peut produire des résultats contre-intuitifs : par exemple, en réponse à une requête « ou »</a:t>
            </a:r>
            <a:r>
              <a:rPr lang="fr-FR" sz="1600" i="1" dirty="0"/>
              <a:t> </a:t>
            </a:r>
            <a:r>
              <a:rPr lang="fr-FR" sz="1600" dirty="0"/>
              <a:t>("</a:t>
            </a:r>
            <a:r>
              <a:rPr lang="fr-FR" sz="1600" i="1" dirty="0"/>
              <a:t>A ou B ou ,,, ou Z</a:t>
            </a:r>
            <a:r>
              <a:rPr lang="fr-FR" sz="1600" dirty="0"/>
              <a:t>"), un document contenant un seul terme de requête est considéré aussi important que un document contenant tous les termes de la requête ; de même, étant donné une requête « </a:t>
            </a:r>
            <a:r>
              <a:rPr lang="fr-FR" sz="1600" i="1" dirty="0"/>
              <a:t>et » </a:t>
            </a:r>
            <a:r>
              <a:rPr lang="fr-FR" sz="1600" dirty="0"/>
              <a:t>("</a:t>
            </a:r>
            <a:r>
              <a:rPr lang="fr-FR" sz="1600" i="1" dirty="0"/>
              <a:t>A et B et,,, et Z</a:t>
            </a:r>
            <a:r>
              <a:rPr lang="fr-FR" sz="1600" dirty="0"/>
              <a:t>"), un document contenant tous les termes sauf un alors le document est supposé inutile comme un document qui ne contient aucun des termes de la requête.</a:t>
            </a:r>
          </a:p>
          <a:p>
            <a:r>
              <a:rPr lang="fr-FR" sz="1600" dirty="0"/>
              <a:t>Les résultats de la recherche dépendent du degré de maîtrise des opérateurs</a:t>
            </a:r>
            <a:br>
              <a:rPr lang="fr-FR" sz="1600" dirty="0"/>
            </a:br>
            <a:r>
              <a:rPr lang="fr-FR" sz="1600" dirty="0"/>
              <a:t>booléens alors qu’il n’est pas toujours évident de traduire un besoin exprimé</a:t>
            </a:r>
            <a:br>
              <a:rPr lang="fr-FR" sz="1600" dirty="0"/>
            </a:br>
            <a:r>
              <a:rPr lang="fr-FR" sz="1600" dirty="0"/>
              <a:t>en langue naturelle à l’aide des opérateurs logiques. </a:t>
            </a:r>
            <a:br>
              <a:rPr lang="fr-FR" sz="1600" dirty="0"/>
            </a:br>
            <a:endParaRPr lang="fr-FR" sz="1600" dirty="0"/>
          </a:p>
        </p:txBody>
      </p:sp>
      <p:sp>
        <p:nvSpPr>
          <p:cNvPr id="5" name="Espace réservé du numéro de diapositive 4">
            <a:extLst>
              <a:ext uri="{FF2B5EF4-FFF2-40B4-BE49-F238E27FC236}">
                <a16:creationId xmlns:a16="http://schemas.microsoft.com/office/drawing/2014/main" id="{9864AE58-6F7F-4639-9269-B8CAE4A379D7}"/>
              </a:ext>
            </a:extLst>
          </p:cNvPr>
          <p:cNvSpPr>
            <a:spLocks noGrp="1"/>
          </p:cNvSpPr>
          <p:nvPr>
            <p:ph type="sldNum" sz="quarter" idx="12"/>
          </p:nvPr>
        </p:nvSpPr>
        <p:spPr/>
        <p:txBody>
          <a:bodyPr/>
          <a:lstStyle/>
          <a:p>
            <a:fld id="{1CBFE7BF-BE13-481A-9484-8F364B72A28E}" type="slidenum">
              <a:rPr lang="fr-FR" smtClean="0"/>
              <a:t>7</a:t>
            </a:fld>
            <a:endParaRPr lang="fr-FR"/>
          </a:p>
        </p:txBody>
      </p:sp>
      <p:sp>
        <p:nvSpPr>
          <p:cNvPr id="6" name="Espace réservé du pied de page 5">
            <a:extLst>
              <a:ext uri="{FF2B5EF4-FFF2-40B4-BE49-F238E27FC236}">
                <a16:creationId xmlns:a16="http://schemas.microsoft.com/office/drawing/2014/main" id="{DB12836D-D2CA-4D4E-9AF3-AFF5A3862555}"/>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029865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2F42B7-480E-4583-9710-4B69FAEF4551}"/>
              </a:ext>
            </a:extLst>
          </p:cNvPr>
          <p:cNvSpPr>
            <a:spLocks noGrp="1"/>
          </p:cNvSpPr>
          <p:nvPr>
            <p:ph type="title"/>
          </p:nvPr>
        </p:nvSpPr>
        <p:spPr/>
        <p:txBody>
          <a:bodyPr/>
          <a:lstStyle/>
          <a:p>
            <a:r>
              <a:rPr lang="fr-FR" dirty="0"/>
              <a:t>Modèle vectoriel</a:t>
            </a:r>
          </a:p>
        </p:txBody>
      </p:sp>
      <p:sp>
        <p:nvSpPr>
          <p:cNvPr id="3" name="Espace réservé du contenu 2">
            <a:extLst>
              <a:ext uri="{FF2B5EF4-FFF2-40B4-BE49-F238E27FC236}">
                <a16:creationId xmlns:a16="http://schemas.microsoft.com/office/drawing/2014/main" id="{F5A8DFBF-31F6-42FA-B68F-5F1C94176FD3}"/>
              </a:ext>
            </a:extLst>
          </p:cNvPr>
          <p:cNvSpPr>
            <a:spLocks noGrp="1"/>
          </p:cNvSpPr>
          <p:nvPr>
            <p:ph idx="1"/>
          </p:nvPr>
        </p:nvSpPr>
        <p:spPr/>
        <p:txBody>
          <a:bodyPr>
            <a:normAutofit fontScale="92500"/>
          </a:bodyPr>
          <a:lstStyle/>
          <a:p>
            <a:r>
              <a:rPr lang="fr-FR" dirty="0"/>
              <a:t>Le modèle vectoriel introduit par (</a:t>
            </a:r>
            <a:r>
              <a:rPr lang="fr-FR" dirty="0" err="1"/>
              <a:t>Salton</a:t>
            </a:r>
            <a:r>
              <a:rPr lang="fr-FR" dirty="0"/>
              <a:t>, 1975), repose sur les bases mathématiques des espaces vectoriels. </a:t>
            </a:r>
          </a:p>
          <a:p>
            <a:r>
              <a:rPr lang="fr-FR" dirty="0"/>
              <a:t>Le modèle d’espace vectoriel définit les documents et les requêtes utilisateurs en tant que vecteurs (ou points) dans un espace euclidien multidimensionnel où les axes (dimensions) sont les termes d’indexation </a:t>
            </a:r>
            <a:r>
              <a:rPr lang="fr-FR" i="1" dirty="0"/>
              <a:t>t</a:t>
            </a:r>
            <a:r>
              <a:rPr lang="fr-FR" baseline="-25000" dirty="0"/>
              <a:t>1</a:t>
            </a:r>
            <a:r>
              <a:rPr lang="fr-FR" i="1" dirty="0"/>
              <a:t>, t</a:t>
            </a:r>
            <a:r>
              <a:rPr lang="fr-FR" baseline="-25000" dirty="0"/>
              <a:t>2</a:t>
            </a:r>
            <a:r>
              <a:rPr lang="fr-FR" i="1" dirty="0"/>
              <a:t>,,,,, t</a:t>
            </a:r>
            <a:r>
              <a:rPr lang="fr-FR" i="1" baseline="-25000" dirty="0"/>
              <a:t>N</a:t>
            </a:r>
            <a:r>
              <a:rPr lang="fr-FR" dirty="0"/>
              <a:t>, Où </a:t>
            </a:r>
            <a:r>
              <a:rPr lang="fr-FR" i="1" dirty="0"/>
              <a:t>N </a:t>
            </a:r>
            <a:r>
              <a:rPr lang="fr-FR" dirty="0"/>
              <a:t>est le nombre total de termes issus de l’indexation de la collection des documents. </a:t>
            </a:r>
          </a:p>
          <a:p>
            <a:r>
              <a:rPr lang="fr-FR" dirty="0"/>
              <a:t>Les termes de poids nul représentent les termes absents dans le document alors que les poids positifs représentent les termes existants dans ce document. </a:t>
            </a:r>
          </a:p>
          <a:p>
            <a:r>
              <a:rPr lang="fr-FR" dirty="0"/>
              <a:t>Les poids sont attribués aux termes </a:t>
            </a:r>
            <a:r>
              <a:rPr lang="fr-FR" i="1" dirty="0"/>
              <a:t>t</a:t>
            </a:r>
            <a:r>
              <a:rPr lang="fr-FR" i="1" baseline="-25000" dirty="0"/>
              <a:t>i</a:t>
            </a:r>
            <a:r>
              <a:rPr lang="fr-FR" i="1" dirty="0"/>
              <a:t> </a:t>
            </a:r>
            <a:r>
              <a:rPr lang="fr-FR" dirty="0"/>
              <a:t>de la requête </a:t>
            </a:r>
            <a:r>
              <a:rPr lang="fr-FR" i="1" dirty="0"/>
              <a:t>q </a:t>
            </a:r>
            <a:r>
              <a:rPr lang="fr-FR" dirty="0"/>
              <a:t>et du document </a:t>
            </a:r>
            <a:r>
              <a:rPr lang="fr-FR" i="1" dirty="0"/>
              <a:t>d</a:t>
            </a:r>
            <a:r>
              <a:rPr lang="fr-FR" i="1" baseline="-25000" dirty="0"/>
              <a:t>j</a:t>
            </a:r>
            <a:r>
              <a:rPr lang="fr-FR" dirty="0"/>
              <a:t>, selon un modèle de pondération, </a:t>
            </a:r>
            <a:br>
              <a:rPr lang="fr-FR" dirty="0"/>
            </a:br>
            <a:br>
              <a:rPr lang="fr-FR" dirty="0"/>
            </a:br>
            <a:endParaRPr lang="fr-FR" dirty="0"/>
          </a:p>
        </p:txBody>
      </p:sp>
      <p:sp>
        <p:nvSpPr>
          <p:cNvPr id="5" name="Espace réservé du numéro de diapositive 4">
            <a:extLst>
              <a:ext uri="{FF2B5EF4-FFF2-40B4-BE49-F238E27FC236}">
                <a16:creationId xmlns:a16="http://schemas.microsoft.com/office/drawing/2014/main" id="{49B2AF41-752F-473F-BAC9-75A85F578931}"/>
              </a:ext>
            </a:extLst>
          </p:cNvPr>
          <p:cNvSpPr>
            <a:spLocks noGrp="1"/>
          </p:cNvSpPr>
          <p:nvPr>
            <p:ph type="sldNum" sz="quarter" idx="12"/>
          </p:nvPr>
        </p:nvSpPr>
        <p:spPr/>
        <p:txBody>
          <a:bodyPr/>
          <a:lstStyle/>
          <a:p>
            <a:fld id="{1CBFE7BF-BE13-481A-9484-8F364B72A28E}" type="slidenum">
              <a:rPr lang="fr-FR" smtClean="0"/>
              <a:t>8</a:t>
            </a:fld>
            <a:endParaRPr lang="fr-FR"/>
          </a:p>
        </p:txBody>
      </p:sp>
      <p:sp>
        <p:nvSpPr>
          <p:cNvPr id="6" name="Espace réservé du pied de page 5">
            <a:extLst>
              <a:ext uri="{FF2B5EF4-FFF2-40B4-BE49-F238E27FC236}">
                <a16:creationId xmlns:a16="http://schemas.microsoft.com/office/drawing/2014/main" id="{0F40D501-B519-4FB2-9A29-3F0E4FDD02BB}"/>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3677234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E9D698-3B96-48F1-A12C-83735C8F99E9}"/>
              </a:ext>
            </a:extLst>
          </p:cNvPr>
          <p:cNvSpPr>
            <a:spLocks noGrp="1"/>
          </p:cNvSpPr>
          <p:nvPr>
            <p:ph type="title"/>
          </p:nvPr>
        </p:nvSpPr>
        <p:spPr/>
        <p:txBody>
          <a:bodyPr/>
          <a:lstStyle/>
          <a:p>
            <a:r>
              <a:rPr lang="fr-FR" dirty="0"/>
              <a:t>Schéma de pondération</a:t>
            </a:r>
          </a:p>
        </p:txBody>
      </p:sp>
      <p:sp>
        <p:nvSpPr>
          <p:cNvPr id="3" name="Espace réservé du contenu 2">
            <a:extLst>
              <a:ext uri="{FF2B5EF4-FFF2-40B4-BE49-F238E27FC236}">
                <a16:creationId xmlns:a16="http://schemas.microsoft.com/office/drawing/2014/main" id="{15C02A29-C21C-4428-8FA9-D2514310AB00}"/>
              </a:ext>
            </a:extLst>
          </p:cNvPr>
          <p:cNvSpPr>
            <a:spLocks noGrp="1"/>
          </p:cNvSpPr>
          <p:nvPr>
            <p:ph idx="1"/>
          </p:nvPr>
        </p:nvSpPr>
        <p:spPr/>
        <p:txBody>
          <a:bodyPr/>
          <a:lstStyle/>
          <a:p>
            <a:r>
              <a:rPr lang="fr-FR" dirty="0"/>
              <a:t>Un document dans le modèle vectoriel est représenté par un vecteur de poids, dans lequel chaque poids de composant est calculé en fonction de certaines variations de:</a:t>
            </a:r>
          </a:p>
          <a:p>
            <a:pPr lvl="1">
              <a:buFont typeface="Arial" panose="020B0604020202020204" pitchFamily="34" charset="0"/>
              <a:buChar char="•"/>
            </a:pPr>
            <a:r>
              <a:rPr lang="fr-FR" b="1" dirty="0"/>
              <a:t>TF</a:t>
            </a:r>
            <a:r>
              <a:rPr lang="fr-FR" dirty="0"/>
              <a:t> (</a:t>
            </a:r>
            <a:r>
              <a:rPr lang="fr-FR" dirty="0" err="1"/>
              <a:t>Term</a:t>
            </a:r>
            <a:r>
              <a:rPr lang="fr-FR" dirty="0"/>
              <a:t> Frequency) ou </a:t>
            </a:r>
          </a:p>
          <a:p>
            <a:pPr lvl="1">
              <a:buFont typeface="Arial" panose="020B0604020202020204" pitchFamily="34" charset="0"/>
              <a:buChar char="•"/>
            </a:pPr>
            <a:r>
              <a:rPr lang="fr-FR" b="1" dirty="0"/>
              <a:t>TF-IDF</a:t>
            </a:r>
            <a:r>
              <a:rPr lang="fr-FR" dirty="0"/>
              <a:t> (</a:t>
            </a:r>
            <a:r>
              <a:rPr lang="fr-FR" dirty="0" err="1"/>
              <a:t>Term</a:t>
            </a:r>
            <a:r>
              <a:rPr lang="fr-FR" dirty="0"/>
              <a:t> Frequency-</a:t>
            </a:r>
            <a:r>
              <a:rPr lang="fr-FR" dirty="0" err="1"/>
              <a:t>Inversed</a:t>
            </a:r>
            <a:r>
              <a:rPr lang="fr-FR" dirty="0"/>
              <a:t> Document Frequency). </a:t>
            </a:r>
          </a:p>
          <a:p>
            <a:pPr marL="0" indent="0">
              <a:buNone/>
            </a:pPr>
            <a:br>
              <a:rPr lang="fr-FR" dirty="0"/>
            </a:br>
            <a:endParaRPr lang="fr-FR" dirty="0"/>
          </a:p>
        </p:txBody>
      </p:sp>
      <p:sp>
        <p:nvSpPr>
          <p:cNvPr id="5" name="Espace réservé du numéro de diapositive 4">
            <a:extLst>
              <a:ext uri="{FF2B5EF4-FFF2-40B4-BE49-F238E27FC236}">
                <a16:creationId xmlns:a16="http://schemas.microsoft.com/office/drawing/2014/main" id="{DEA6C296-FF31-474C-8A84-8D64572E3210}"/>
              </a:ext>
            </a:extLst>
          </p:cNvPr>
          <p:cNvSpPr>
            <a:spLocks noGrp="1"/>
          </p:cNvSpPr>
          <p:nvPr>
            <p:ph type="sldNum" sz="quarter" idx="12"/>
          </p:nvPr>
        </p:nvSpPr>
        <p:spPr/>
        <p:txBody>
          <a:bodyPr/>
          <a:lstStyle/>
          <a:p>
            <a:fld id="{1CBFE7BF-BE13-481A-9484-8F364B72A28E}" type="slidenum">
              <a:rPr lang="fr-FR" smtClean="0"/>
              <a:t>9</a:t>
            </a:fld>
            <a:endParaRPr lang="fr-FR"/>
          </a:p>
        </p:txBody>
      </p:sp>
      <p:sp>
        <p:nvSpPr>
          <p:cNvPr id="6" name="Espace réservé du pied de page 5">
            <a:extLst>
              <a:ext uri="{FF2B5EF4-FFF2-40B4-BE49-F238E27FC236}">
                <a16:creationId xmlns:a16="http://schemas.microsoft.com/office/drawing/2014/main" id="{B0C25999-7D78-4C7F-AA27-510BB92F0E42}"/>
              </a:ext>
            </a:extLst>
          </p:cNvPr>
          <p:cNvSpPr>
            <a:spLocks noGrp="1"/>
          </p:cNvSpPr>
          <p:nvPr>
            <p:ph type="ftr" sz="quarter" idx="11"/>
          </p:nvPr>
        </p:nvSpPr>
        <p:spPr/>
        <p:txBody>
          <a:bodyPr/>
          <a:lstStyle/>
          <a:p>
            <a:r>
              <a:rPr lang="fr-FR"/>
              <a:t>Recherche d’information: Introduction       2017-2018                  2ème Master SIOD</a:t>
            </a:r>
          </a:p>
        </p:txBody>
      </p:sp>
    </p:spTree>
    <p:extLst>
      <p:ext uri="{BB962C8B-B14F-4D97-AF65-F5344CB8AC3E}">
        <p14:creationId xmlns:p14="http://schemas.microsoft.com/office/powerpoint/2010/main" val="2472160224"/>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Template>
  <TotalTime>65278</TotalTime>
  <Words>3992</Words>
  <Application>Microsoft Office PowerPoint</Application>
  <PresentationFormat>Grand écran</PresentationFormat>
  <Paragraphs>294</Paragraphs>
  <Slides>45</Slides>
  <Notes>0</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45</vt:i4>
      </vt:variant>
    </vt:vector>
  </HeadingPairs>
  <TitlesOfParts>
    <vt:vector size="53" baseType="lpstr">
      <vt:lpstr>Arial</vt:lpstr>
      <vt:lpstr>Calibri</vt:lpstr>
      <vt:lpstr>Calibri Light</vt:lpstr>
      <vt:lpstr>Century Gothic</vt:lpstr>
      <vt:lpstr>Wingdings 2</vt:lpstr>
      <vt:lpstr>Wingdings 3</vt:lpstr>
      <vt:lpstr>HDOfficeLightV0</vt:lpstr>
      <vt:lpstr>Brin</vt:lpstr>
      <vt:lpstr>Modèles de RI</vt:lpstr>
      <vt:lpstr>Modèles de RI</vt:lpstr>
      <vt:lpstr>Modèles de RI</vt:lpstr>
      <vt:lpstr>Modèle booléen</vt:lpstr>
      <vt:lpstr>Modèle booléen: Représentation d’une requête</vt:lpstr>
      <vt:lpstr>Modèle booléen: Processus de recherche</vt:lpstr>
      <vt:lpstr>Modèle booléen : Inconvénients</vt:lpstr>
      <vt:lpstr>Modèle vectoriel</vt:lpstr>
      <vt:lpstr>Schéma de pondération</vt:lpstr>
      <vt:lpstr>Schéma de pondération: TF</vt:lpstr>
      <vt:lpstr>Schéma de pondération: TF</vt:lpstr>
      <vt:lpstr>Schéma de pondération: TF-IDF</vt:lpstr>
      <vt:lpstr>Modèle vectoriel: Représentation des requêtes</vt:lpstr>
      <vt:lpstr>Modèle vectoriel: Mesure de similarité</vt:lpstr>
      <vt:lpstr>Mesure de similarité:  mesure de JACCARD</vt:lpstr>
      <vt:lpstr>Mesure de similarité: Le produit scalaire</vt:lpstr>
      <vt:lpstr>Mesure de similarité: Cosinus</vt:lpstr>
      <vt:lpstr>Modèle vectoriel: Avantages</vt:lpstr>
      <vt:lpstr>An Example</vt:lpstr>
      <vt:lpstr>An Example (cont.)</vt:lpstr>
      <vt:lpstr>Modèle vectoriel: Inconvénient</vt:lpstr>
      <vt:lpstr>Modèle Booléen étendu</vt:lpstr>
      <vt:lpstr>Introduction</vt:lpstr>
      <vt:lpstr>Modèle Booléen étendu: Principe</vt:lpstr>
      <vt:lpstr>Modèle booléen étendu: appariement </vt:lpstr>
      <vt:lpstr>Modèle booléen étendu: appariement </vt:lpstr>
      <vt:lpstr>Modèle booléen étendu: appariement </vt:lpstr>
      <vt:lpstr>Modèle booléen étendu: AV &amp; Inc</vt:lpstr>
      <vt:lpstr>Modèle booléen étendu: Exemple</vt:lpstr>
      <vt:lpstr>Ensembles flous</vt:lpstr>
      <vt:lpstr>Ensembles flous: Définition</vt:lpstr>
      <vt:lpstr>Modèle flou de RI </vt:lpstr>
      <vt:lpstr>Modèle flou de RI</vt:lpstr>
      <vt:lpstr>Modèle flou : Calcul de similarité</vt:lpstr>
      <vt:lpstr>Modèle flou : Calcul de similarité</vt:lpstr>
      <vt:lpstr>Modèle flou : Avantages</vt:lpstr>
      <vt:lpstr>Modèle probabiliste</vt:lpstr>
      <vt:lpstr>Modèle probabiliste</vt:lpstr>
      <vt:lpstr>Modèle probabiliste</vt:lpstr>
      <vt:lpstr>Modèle probabiliste</vt:lpstr>
      <vt:lpstr>Modèle probabiliste</vt:lpstr>
      <vt:lpstr>Modèle probabiliste</vt:lpstr>
      <vt:lpstr>Modèle probabiliste</vt:lpstr>
      <vt:lpstr>Modèle probabiliste</vt:lpstr>
      <vt:lpstr>Modèle probabiliste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Recherche d’information</dc:title>
  <dc:creator>Nadjib MEADI</dc:creator>
  <cp:lastModifiedBy>Nadjib MEADI</cp:lastModifiedBy>
  <cp:revision>228</cp:revision>
  <dcterms:created xsi:type="dcterms:W3CDTF">2017-09-26T20:54:56Z</dcterms:created>
  <dcterms:modified xsi:type="dcterms:W3CDTF">2023-11-22T21:13:32Z</dcterms:modified>
</cp:coreProperties>
</file>