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0"/>
  </p:notesMasterIdLst>
  <p:handoutMasterIdLst>
    <p:handoutMasterId r:id="rId11"/>
  </p:handoutMasterIdLst>
  <p:sldIdLst>
    <p:sldId id="258" r:id="rId2"/>
    <p:sldId id="259" r:id="rId3"/>
    <p:sldId id="261" r:id="rId4"/>
    <p:sldId id="262" r:id="rId5"/>
    <p:sldId id="263" r:id="rId6"/>
    <p:sldId id="264" r:id="rId7"/>
    <p:sldId id="265" r:id="rId8"/>
    <p:sldId id="266"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c" initials="p" lastIdx="0"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60" autoAdjust="0"/>
    <p:restoredTop sz="74731" autoAdjust="0"/>
  </p:normalViewPr>
  <p:slideViewPr>
    <p:cSldViewPr>
      <p:cViewPr varScale="1">
        <p:scale>
          <a:sx n="50" d="100"/>
          <a:sy n="50" d="100"/>
        </p:scale>
        <p:origin x="-996" y="-84"/>
      </p:cViewPr>
      <p:guideLst>
        <p:guide orient="horz" pos="2160"/>
        <p:guide pos="2880"/>
      </p:guideLst>
    </p:cSldViewPr>
  </p:slideViewPr>
  <p:notesTextViewPr>
    <p:cViewPr>
      <p:scale>
        <a:sx n="100" d="100"/>
        <a:sy n="100" d="100"/>
      </p:scale>
      <p:origin x="0" y="0"/>
    </p:cViewPr>
  </p:notesTextViewPr>
  <p:notesViewPr>
    <p:cSldViewPr>
      <p:cViewPr varScale="1">
        <p:scale>
          <a:sx n="55" d="100"/>
          <a:sy n="55" d="100"/>
        </p:scale>
        <p:origin x="-2904"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124375C-64C0-42A2-AFE0-333178753138}" type="datetimeFigureOut">
              <a:rPr lang="fr-FR" smtClean="0"/>
              <a:pPr/>
              <a:t>25/04/2024</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592E569-3DDA-4EE6-964F-F3DE7BBCC33B}" type="slidenum">
              <a:rPr lang="fr-FR" smtClean="0"/>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A21B22-A449-4C29-8B09-406D610ADCB0}" type="datetimeFigureOut">
              <a:rPr lang="fr-FR" smtClean="0"/>
              <a:pPr/>
              <a:t>25/04/2024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07DB0A-78AB-497E-B746-8FF4E152B81B}"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ar-DZ" dirty="0" err="1" smtClean="0"/>
              <a:t>عساس</a:t>
            </a:r>
            <a:r>
              <a:rPr lang="ar-DZ" smtClean="0"/>
              <a:t> شمس</a:t>
            </a:r>
          </a:p>
          <a:p>
            <a:endParaRPr lang="fr-FR"/>
          </a:p>
        </p:txBody>
      </p:sp>
      <p:sp>
        <p:nvSpPr>
          <p:cNvPr id="4" name="Espace réservé du numéro de diapositive 3"/>
          <p:cNvSpPr>
            <a:spLocks noGrp="1"/>
          </p:cNvSpPr>
          <p:nvPr>
            <p:ph type="sldNum" sz="quarter" idx="10"/>
          </p:nvPr>
        </p:nvSpPr>
        <p:spPr/>
        <p:txBody>
          <a:bodyPr/>
          <a:lstStyle/>
          <a:p>
            <a:fld id="{EA07DB0A-78AB-497E-B746-8FF4E152B81B}"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smtClean="0"/>
              <a:t>Cliquez pour modifier le style du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fld id="{84C1051D-4E22-40D4-ABD4-C0F077D53F15}" type="datetimeFigureOut">
              <a:rPr lang="fr-FR" smtClean="0"/>
              <a:pPr/>
              <a:t>25/04/2024</a:t>
            </a:fld>
            <a:endParaRPr lang="fr-FR"/>
          </a:p>
        </p:txBody>
      </p:sp>
      <p:sp>
        <p:nvSpPr>
          <p:cNvPr id="16" name="Espace réservé du numéro de diapositive 15"/>
          <p:cNvSpPr>
            <a:spLocks noGrp="1"/>
          </p:cNvSpPr>
          <p:nvPr>
            <p:ph type="sldNum" sz="quarter" idx="11"/>
          </p:nvPr>
        </p:nvSpPr>
        <p:spPr/>
        <p:txBody>
          <a:bodyPr/>
          <a:lstStyle/>
          <a:p>
            <a:fld id="{217B9756-B3C2-4721-8C2E-2D708510E48C}" type="slidenum">
              <a:rPr lang="fr-FR" smtClean="0"/>
              <a:pPr/>
              <a:t>‹N°›</a:t>
            </a:fld>
            <a:endParaRPr lang="fr-FR"/>
          </a:p>
        </p:txBody>
      </p:sp>
      <p:sp>
        <p:nvSpPr>
          <p:cNvPr id="17" name="Espace réservé du pied de page 16"/>
          <p:cNvSpPr>
            <a:spLocks noGrp="1"/>
          </p:cNvSpPr>
          <p:nvPr>
            <p:ph type="ftr" sz="quarter" idx="12"/>
          </p:nvPr>
        </p:nvSpPr>
        <p:spPr/>
        <p:txBody>
          <a:bodyPr/>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4C1051D-4E22-40D4-ABD4-C0F077D53F15}" type="datetimeFigureOut">
              <a:rPr lang="fr-FR" smtClean="0"/>
              <a:pPr/>
              <a:t>25/04/2024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7B9756-B3C2-4721-8C2E-2D708510E48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4C1051D-4E22-40D4-ABD4-C0F077D53F15}" type="datetimeFigureOut">
              <a:rPr lang="fr-FR" smtClean="0"/>
              <a:pPr/>
              <a:t>25/04/2024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7B9756-B3C2-4721-8C2E-2D708510E48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4" name="Espace réservé de la date 13"/>
          <p:cNvSpPr>
            <a:spLocks noGrp="1"/>
          </p:cNvSpPr>
          <p:nvPr>
            <p:ph type="dt" sz="half" idx="14"/>
          </p:nvPr>
        </p:nvSpPr>
        <p:spPr/>
        <p:txBody>
          <a:bodyPr/>
          <a:lstStyle/>
          <a:p>
            <a:fld id="{84C1051D-4E22-40D4-ABD4-C0F077D53F15}" type="datetimeFigureOut">
              <a:rPr lang="fr-FR" smtClean="0"/>
              <a:pPr/>
              <a:t>25/04/2024</a:t>
            </a:fld>
            <a:endParaRPr lang="fr-FR"/>
          </a:p>
        </p:txBody>
      </p:sp>
      <p:sp>
        <p:nvSpPr>
          <p:cNvPr id="15" name="Espace réservé du numéro de diapositive 14"/>
          <p:cNvSpPr>
            <a:spLocks noGrp="1"/>
          </p:cNvSpPr>
          <p:nvPr>
            <p:ph type="sldNum" sz="quarter" idx="15"/>
          </p:nvPr>
        </p:nvSpPr>
        <p:spPr/>
        <p:txBody>
          <a:bodyPr/>
          <a:lstStyle>
            <a:lvl1pPr algn="ctr">
              <a:defRPr/>
            </a:lvl1pPr>
          </a:lstStyle>
          <a:p>
            <a:fld id="{217B9756-B3C2-4721-8C2E-2D708510E48C}" type="slidenum">
              <a:rPr lang="fr-FR" smtClean="0"/>
              <a:pPr/>
              <a:t>‹N°›</a:t>
            </a:fld>
            <a:endParaRPr lang="fr-FR"/>
          </a:p>
        </p:txBody>
      </p:sp>
      <p:sp>
        <p:nvSpPr>
          <p:cNvPr id="16" name="Espace réservé du pied de page 15"/>
          <p:cNvSpPr>
            <a:spLocks noGrp="1"/>
          </p:cNvSpPr>
          <p:nvPr>
            <p:ph type="ftr" sz="quarter" idx="16"/>
          </p:nvPr>
        </p:nvSpPr>
        <p:spPr/>
        <p:txBody>
          <a:bodyPr/>
          <a:lstStyle/>
          <a:p>
            <a:endParaRPr lang="fr-FR"/>
          </a:p>
        </p:txBody>
      </p:sp>
      <p:sp>
        <p:nvSpPr>
          <p:cNvPr id="17" name="Titre 16"/>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84C1051D-4E22-40D4-ABD4-C0F077D53F15}" type="datetimeFigureOut">
              <a:rPr lang="fr-FR" smtClean="0"/>
              <a:pPr/>
              <a:t>25/04/2024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7B9756-B3C2-4721-8C2E-2D708510E48C}" type="slidenum">
              <a:rPr lang="fr-FR" smtClean="0"/>
              <a:pPr/>
              <a:t>‹N°›</a:t>
            </a:fld>
            <a:endParaRPr lang="fr-FR"/>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fld id="{84C1051D-4E22-40D4-ABD4-C0F077D53F15}" type="datetimeFigureOut">
              <a:rPr lang="fr-FR" smtClean="0"/>
              <a:pPr/>
              <a:t>25/04/2024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17B9756-B3C2-4721-8C2E-2D708510E48C}" type="slidenum">
              <a:rPr lang="fr-FR" smtClean="0"/>
              <a:pPr/>
              <a:t>‹N°›</a:t>
            </a:fld>
            <a:endParaRPr lang="fr-FR"/>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217B9756-B3C2-4721-8C2E-2D708510E48C}" type="slidenum">
              <a:rPr lang="fr-FR" smtClean="0"/>
              <a:pPr/>
              <a:t>‹N°›</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7" name="Espace réservé de la date 6"/>
          <p:cNvSpPr>
            <a:spLocks noGrp="1"/>
          </p:cNvSpPr>
          <p:nvPr>
            <p:ph type="dt" sz="half" idx="10"/>
          </p:nvPr>
        </p:nvSpPr>
        <p:spPr/>
        <p:txBody>
          <a:bodyPr/>
          <a:lstStyle/>
          <a:p>
            <a:fld id="{84C1051D-4E22-40D4-ABD4-C0F077D53F15}" type="datetimeFigureOut">
              <a:rPr lang="fr-FR" smtClean="0"/>
              <a:pPr/>
              <a:t>25/04/2024</a:t>
            </a:fld>
            <a:endParaRPr lang="fr-FR"/>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smtClean="0"/>
              <a:t>Cliquez pour modifier le style du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84C1051D-4E22-40D4-ABD4-C0F077D53F15}" type="datetimeFigureOut">
              <a:rPr lang="fr-FR" smtClean="0"/>
              <a:pPr/>
              <a:t>25/04/2024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17B9756-B3C2-4721-8C2E-2D708510E48C}" type="slidenum">
              <a:rPr lang="fr-FR" smtClean="0"/>
              <a:pPr/>
              <a:t>‹N°›</a:t>
            </a:fld>
            <a:endParaRPr lang="fr-FR"/>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4C1051D-4E22-40D4-ABD4-C0F077D53F15}" type="datetimeFigureOut">
              <a:rPr lang="fr-FR" smtClean="0"/>
              <a:pPr/>
              <a:t>25/04/2024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17B9756-B3C2-4721-8C2E-2D708510E48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8" name="Espace réservé de la date 7"/>
          <p:cNvSpPr>
            <a:spLocks noGrp="1"/>
          </p:cNvSpPr>
          <p:nvPr>
            <p:ph type="dt" sz="half" idx="14"/>
          </p:nvPr>
        </p:nvSpPr>
        <p:spPr/>
        <p:txBody>
          <a:bodyPr/>
          <a:lstStyle/>
          <a:p>
            <a:fld id="{84C1051D-4E22-40D4-ABD4-C0F077D53F15}" type="datetimeFigureOut">
              <a:rPr lang="fr-FR" smtClean="0"/>
              <a:pPr/>
              <a:t>25/04/2024</a:t>
            </a:fld>
            <a:endParaRPr lang="fr-FR"/>
          </a:p>
        </p:txBody>
      </p:sp>
      <p:sp>
        <p:nvSpPr>
          <p:cNvPr id="9" name="Espace réservé du numéro de diapositive 8"/>
          <p:cNvSpPr>
            <a:spLocks noGrp="1"/>
          </p:cNvSpPr>
          <p:nvPr>
            <p:ph type="sldNum" sz="quarter" idx="15"/>
          </p:nvPr>
        </p:nvSpPr>
        <p:spPr/>
        <p:txBody>
          <a:bodyPr/>
          <a:lstStyle/>
          <a:p>
            <a:fld id="{217B9756-B3C2-4721-8C2E-2D708510E48C}" type="slidenum">
              <a:rPr lang="fr-FR" smtClean="0"/>
              <a:pPr/>
              <a:t>‹N°›</a:t>
            </a:fld>
            <a:endParaRPr lang="fr-FR"/>
          </a:p>
        </p:txBody>
      </p:sp>
      <p:sp>
        <p:nvSpPr>
          <p:cNvPr id="10" name="Espace réservé du pied de page 9"/>
          <p:cNvSpPr>
            <a:spLocks noGrp="1"/>
          </p:cNvSpPr>
          <p:nvPr>
            <p:ph type="ftr" sz="quarter" idx="16"/>
          </p:nvPr>
        </p:nvSpPr>
        <p:spPr/>
        <p:txBody>
          <a:bodyPr/>
          <a:lstStyle/>
          <a:p>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8" name="Espace réservé de la date 7"/>
          <p:cNvSpPr>
            <a:spLocks noGrp="1"/>
          </p:cNvSpPr>
          <p:nvPr>
            <p:ph type="dt" sz="half" idx="10"/>
          </p:nvPr>
        </p:nvSpPr>
        <p:spPr/>
        <p:txBody>
          <a:bodyPr/>
          <a:lstStyle/>
          <a:p>
            <a:fld id="{84C1051D-4E22-40D4-ABD4-C0F077D53F15}" type="datetimeFigureOut">
              <a:rPr lang="fr-FR" smtClean="0"/>
              <a:pPr/>
              <a:t>25/04/2024</a:t>
            </a:fld>
            <a:endParaRPr lang="fr-FR"/>
          </a:p>
        </p:txBody>
      </p:sp>
      <p:sp>
        <p:nvSpPr>
          <p:cNvPr id="9" name="Espace réservé du numéro de diapositive 8"/>
          <p:cNvSpPr>
            <a:spLocks noGrp="1"/>
          </p:cNvSpPr>
          <p:nvPr>
            <p:ph type="sldNum" sz="quarter" idx="11"/>
          </p:nvPr>
        </p:nvSpPr>
        <p:spPr/>
        <p:txBody>
          <a:bodyPr/>
          <a:lstStyle/>
          <a:p>
            <a:fld id="{217B9756-B3C2-4721-8C2E-2D708510E48C}" type="slidenum">
              <a:rPr lang="fr-FR" smtClean="0"/>
              <a:pPr/>
              <a:t>‹N°›</a:t>
            </a:fld>
            <a:endParaRPr lang="fr-FR"/>
          </a:p>
        </p:txBody>
      </p:sp>
      <p:sp>
        <p:nvSpPr>
          <p:cNvPr id="10" name="Espace réservé du pied de page 9"/>
          <p:cNvSpPr>
            <a:spLocks noGrp="1"/>
          </p:cNvSpPr>
          <p:nvPr>
            <p:ph type="ftr" sz="quarter" idx="12"/>
          </p:nvPr>
        </p:nvSpPr>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84C1051D-4E22-40D4-ABD4-C0F077D53F15}" type="datetimeFigureOut">
              <a:rPr lang="fr-FR" smtClean="0"/>
              <a:pPr/>
              <a:t>25/04/2024</a:t>
            </a:fld>
            <a:endParaRPr lang="fr-FR"/>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fr-FR"/>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217B9756-B3C2-4721-8C2E-2D708510E48C}" type="slidenum">
              <a:rPr lang="fr-FR" smtClean="0"/>
              <a:pPr/>
              <a:t>‹N°›</a:t>
            </a:fld>
            <a:endParaRPr lang="fr-FR"/>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smtClean="0"/>
              <a:t>Cliquez pour modifier le style du titre</a:t>
            </a:r>
            <a:endParaRPr kumimoji="0" lang="en-US"/>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c\Desktop\images (1).jpg"/>
          <p:cNvPicPr>
            <a:picLocks noChangeAspect="1" noChangeArrowheads="1"/>
          </p:cNvPicPr>
          <p:nvPr/>
        </p:nvPicPr>
        <p:blipFill>
          <a:blip r:embed="rId3"/>
          <a:srcRect/>
          <a:stretch>
            <a:fillRect/>
          </a:stretch>
        </p:blipFill>
        <p:spPr bwMode="auto">
          <a:xfrm>
            <a:off x="0" y="214290"/>
            <a:ext cx="5429288" cy="6215106"/>
          </a:xfrm>
          <a:prstGeom prst="rect">
            <a:avLst/>
          </a:prstGeom>
          <a:noFill/>
        </p:spPr>
      </p:pic>
      <p:sp>
        <p:nvSpPr>
          <p:cNvPr id="13" name="Rectangle 12"/>
          <p:cNvSpPr/>
          <p:nvPr/>
        </p:nvSpPr>
        <p:spPr>
          <a:xfrm>
            <a:off x="6500826" y="1214422"/>
            <a:ext cx="1357322" cy="369332"/>
          </a:xfrm>
          <a:prstGeom prst="rect">
            <a:avLst/>
          </a:prstGeom>
        </p:spPr>
        <p:txBody>
          <a:bodyPr wrap="square">
            <a:spAutoFit/>
          </a:bodyPr>
          <a:lstStyle/>
          <a:p>
            <a:r>
              <a:rPr lang="fr-FR" b="1" dirty="0" smtClean="0"/>
              <a:t> </a:t>
            </a:r>
            <a:endParaRPr lang="fr-FR" b="1" dirty="0"/>
          </a:p>
        </p:txBody>
      </p:sp>
      <p:sp>
        <p:nvSpPr>
          <p:cNvPr id="14" name="Rectangle 13"/>
          <p:cNvSpPr/>
          <p:nvPr/>
        </p:nvSpPr>
        <p:spPr>
          <a:xfrm>
            <a:off x="5643570" y="1285860"/>
            <a:ext cx="3357554" cy="923330"/>
          </a:xfrm>
          <a:prstGeom prst="rect">
            <a:avLst/>
          </a:prstGeom>
          <a:noFill/>
        </p:spPr>
        <p:txBody>
          <a:bodyPr wrap="square" lIns="91440" tIns="45720" rIns="91440" bIns="45720">
            <a:spAutoFit/>
          </a:bodyPr>
          <a:lstStyle/>
          <a:p>
            <a:pPr algn="ctr"/>
            <a:r>
              <a:rPr lang="fr-FR"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l'huile </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8" name="Rectangle 17"/>
          <p:cNvSpPr/>
          <p:nvPr/>
        </p:nvSpPr>
        <p:spPr>
          <a:xfrm>
            <a:off x="6572264" y="2786058"/>
            <a:ext cx="1148071" cy="923330"/>
          </a:xfrm>
          <a:prstGeom prst="rect">
            <a:avLst/>
          </a:prstGeom>
          <a:noFill/>
        </p:spPr>
        <p:txBody>
          <a:bodyPr wrap="none" lIns="91440" tIns="45720" rIns="91440" bIns="45720">
            <a:spAutoFit/>
          </a:bodyPr>
          <a:lstStyle/>
          <a:p>
            <a:pPr algn="ctr"/>
            <a:r>
              <a:rPr lang="fr-FR"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DE</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21" name="Rectangle 20"/>
          <p:cNvSpPr/>
          <p:nvPr/>
        </p:nvSpPr>
        <p:spPr>
          <a:xfrm>
            <a:off x="4643438" y="4071942"/>
            <a:ext cx="5214974" cy="923330"/>
          </a:xfrm>
          <a:prstGeom prst="rect">
            <a:avLst/>
          </a:prstGeom>
          <a:noFill/>
        </p:spPr>
        <p:txBody>
          <a:bodyPr wrap="square" lIns="91440" tIns="45720" rIns="91440" bIns="45720">
            <a:spAutoFit/>
          </a:bodyPr>
          <a:lstStyle/>
          <a:p>
            <a:pPr algn="ctr"/>
            <a:r>
              <a:rPr lang="fr-FR"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LENTISQUE</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8" name="Rectangle 7"/>
          <p:cNvSpPr/>
          <p:nvPr/>
        </p:nvSpPr>
        <p:spPr>
          <a:xfrm>
            <a:off x="500034" y="2571744"/>
            <a:ext cx="7215238" cy="3046988"/>
          </a:xfrm>
          <a:prstGeom prst="rect">
            <a:avLst/>
          </a:prstGeom>
        </p:spPr>
        <p:txBody>
          <a:bodyPr wrap="square">
            <a:spAutoFit/>
          </a:bodyPr>
          <a:lstStyle/>
          <a:p>
            <a:r>
              <a:rPr lang="fr-FR" sz="3200" dirty="0" smtClean="0"/>
              <a:t>L'huile de lentisque est une huile extraite des baies du lentisque, un arbuste méditerranéen aux multiples usages. Découvrez les origines, les propriétés et les bienfaits de ce trésor naturel issu de la Méditerranée</a:t>
            </a:r>
            <a:r>
              <a:rPr lang="fr-FR" dirty="0" smtClean="0"/>
              <a:t>.</a:t>
            </a:r>
            <a:endParaRPr lang="fr-FR" dirty="0"/>
          </a:p>
        </p:txBody>
      </p:sp>
      <p:sp>
        <p:nvSpPr>
          <p:cNvPr id="9" name="Rectangle 8"/>
          <p:cNvSpPr/>
          <p:nvPr/>
        </p:nvSpPr>
        <p:spPr>
          <a:xfrm>
            <a:off x="357158" y="0"/>
            <a:ext cx="8001056" cy="1792727"/>
          </a:xfrm>
          <a:prstGeom prst="rect">
            <a:avLst/>
          </a:prstGeom>
          <a:noFill/>
        </p:spPr>
        <p:txBody>
          <a:bodyPr wrap="square" lIns="91440" tIns="45720" rIns="91440" bIns="45720">
            <a:spAutoFit/>
          </a:bodyPr>
          <a:lstStyle/>
          <a:p>
            <a:pPr algn="ctr"/>
            <a:r>
              <a:rPr lang="fr-FR"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Introduction à l'huile de lentisque</a:t>
            </a:r>
            <a:endParaRPr lang="fr-FR"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7000" r="-37000"/>
          </a:stretch>
        </a:blipFill>
        <a:effectLst/>
      </p:bgPr>
    </p:bg>
    <p:spTree>
      <p:nvGrpSpPr>
        <p:cNvPr id="1" name=""/>
        <p:cNvGrpSpPr/>
        <p:nvPr/>
      </p:nvGrpSpPr>
      <p:grpSpPr>
        <a:xfrm>
          <a:off x="0" y="0"/>
          <a:ext cx="0" cy="0"/>
          <a:chOff x="0" y="0"/>
          <a:chExt cx="0" cy="0"/>
        </a:xfrm>
      </p:grpSpPr>
      <p:sp>
        <p:nvSpPr>
          <p:cNvPr id="4" name="Espace réservé du contenu 3"/>
          <p:cNvSpPr>
            <a:spLocks noGrp="1"/>
          </p:cNvSpPr>
          <p:nvPr>
            <p:ph sz="half" idx="1"/>
          </p:nvPr>
        </p:nvSpPr>
        <p:spPr/>
        <p:txBody>
          <a:bodyPr>
            <a:normAutofit lnSpcReduction="10000"/>
          </a:bodyPr>
          <a:lstStyle/>
          <a:p>
            <a:r>
              <a:rPr lang="fr-FR" b="1" dirty="0" smtClean="0"/>
              <a:t>Riche en antioxydants</a:t>
            </a:r>
          </a:p>
          <a:p>
            <a:r>
              <a:rPr lang="fr-FR" dirty="0" smtClean="0"/>
              <a:t>L'huile de lentisque est particulièrement riche en vitamines E et A, des puissants antioxydants.</a:t>
            </a:r>
            <a:endParaRPr lang="fr-FR" dirty="0"/>
          </a:p>
        </p:txBody>
      </p:sp>
      <p:sp>
        <p:nvSpPr>
          <p:cNvPr id="5" name="Espace réservé du contenu 4"/>
          <p:cNvSpPr>
            <a:spLocks noGrp="1"/>
          </p:cNvSpPr>
          <p:nvPr>
            <p:ph sz="half" idx="2"/>
          </p:nvPr>
        </p:nvSpPr>
        <p:spPr/>
        <p:txBody>
          <a:bodyPr>
            <a:normAutofit lnSpcReduction="10000"/>
          </a:bodyPr>
          <a:lstStyle/>
          <a:p>
            <a:r>
              <a:rPr lang="fr-FR" b="1" dirty="0" smtClean="0"/>
              <a:t>Vertus cicatrisantes</a:t>
            </a:r>
          </a:p>
          <a:p>
            <a:r>
              <a:rPr lang="fr-FR" dirty="0" smtClean="0"/>
              <a:t>Ses composés actifs favorisent la régénération cellulaire</a:t>
            </a:r>
          </a:p>
          <a:p>
            <a:endParaRPr lang="fr-FR" dirty="0" smtClean="0"/>
          </a:p>
          <a:p>
            <a:endParaRPr lang="fr-FR" dirty="0" smtClean="0"/>
          </a:p>
          <a:p>
            <a:r>
              <a:rPr lang="fr-FR" dirty="0" smtClean="0"/>
              <a:t>.</a:t>
            </a:r>
            <a:r>
              <a:rPr lang="fr-FR" b="1" dirty="0" smtClean="0"/>
              <a:t> Effets anti-inflammatoires</a:t>
            </a:r>
          </a:p>
          <a:p>
            <a:r>
              <a:rPr lang="fr-FR" dirty="0" smtClean="0"/>
              <a:t>L'huile de lentisque soulage les rougeurs et apaise les irritations.</a:t>
            </a:r>
            <a:r>
              <a:rPr lang="fr-FR" b="1" dirty="0" smtClean="0"/>
              <a:t> </a:t>
            </a:r>
          </a:p>
          <a:p>
            <a:endParaRPr lang="fr-FR" dirty="0"/>
          </a:p>
        </p:txBody>
      </p:sp>
      <p:sp>
        <p:nvSpPr>
          <p:cNvPr id="7" name="Titre 2"/>
          <p:cNvSpPr>
            <a:spLocks noGrp="1"/>
          </p:cNvSpPr>
          <p:nvPr>
            <p:ph type="title"/>
          </p:nvPr>
        </p:nvSpPr>
        <p:spPr/>
        <p:txBody>
          <a:bodyPr>
            <a:normAutofit fontScale="90000"/>
          </a:bodyPr>
          <a:lstStyle/>
          <a:p>
            <a:r>
              <a:rPr lang="fr-FR" b="1" smtClean="0">
                <a:solidFill>
                  <a:schemeClr val="accent1">
                    <a:lumMod val="75000"/>
                  </a:schemeClr>
                </a:solidFill>
              </a:rPr>
              <a:t>Propriétés et bienfaits de l'huile de lentisque</a:t>
            </a:r>
            <a:endParaRPr lang="fr-FR" b="1" dirty="0">
              <a:solidFill>
                <a:schemeClr val="accent1">
                  <a:lumMod val="75000"/>
                </a:schemeClr>
              </a:solidFill>
            </a:endParaRPr>
          </a:p>
        </p:txBody>
      </p:sp>
      <p:sp>
        <p:nvSpPr>
          <p:cNvPr id="8" name="Rectangle 7"/>
          <p:cNvSpPr/>
          <p:nvPr/>
        </p:nvSpPr>
        <p:spPr>
          <a:xfrm>
            <a:off x="285720" y="4071942"/>
            <a:ext cx="4572000" cy="1815882"/>
          </a:xfrm>
          <a:prstGeom prst="rect">
            <a:avLst/>
          </a:prstGeom>
        </p:spPr>
        <p:txBody>
          <a:bodyPr wrap="square">
            <a:spAutoFit/>
          </a:bodyPr>
          <a:lstStyle/>
          <a:p>
            <a:r>
              <a:rPr lang="fr-FR" sz="2800" b="1" dirty="0" smtClean="0"/>
              <a:t>Propriétés hydratantes</a:t>
            </a:r>
          </a:p>
          <a:p>
            <a:r>
              <a:rPr lang="fr-FR" sz="2800" dirty="0" smtClean="0"/>
              <a:t>Elle pénètre en profondeur pour nourrir et adoucir la peau.</a:t>
            </a:r>
            <a:endParaRPr lang="fr-FR" sz="2800" dirty="0"/>
          </a:p>
        </p:txBody>
      </p:sp>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6000" r="-26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29600" cy="933472"/>
          </a:xfrm>
        </p:spPr>
        <p:txBody>
          <a:bodyPr>
            <a:normAutofit fontScale="90000"/>
          </a:bodyPr>
          <a:lstStyle/>
          <a:p>
            <a:r>
              <a:rPr lang="fr-FR" b="1" dirty="0" smtClean="0"/>
              <a:t/>
            </a:r>
            <a:br>
              <a:rPr lang="fr-FR" b="1" dirty="0" smtClean="0"/>
            </a:br>
            <a:r>
              <a:rPr lang="fr-FR" b="1" dirty="0" smtClean="0">
                <a:solidFill>
                  <a:schemeClr val="bg2">
                    <a:lumMod val="60000"/>
                    <a:lumOff val="40000"/>
                  </a:schemeClr>
                </a:solidFill>
              </a:rPr>
              <a:t>Utilisation de l'huile de lentisque en cosmétique</a:t>
            </a:r>
            <a:endParaRPr lang="fr-FR" b="1" dirty="0">
              <a:solidFill>
                <a:schemeClr val="bg2">
                  <a:lumMod val="60000"/>
                  <a:lumOff val="40000"/>
                </a:schemeClr>
              </a:solidFill>
            </a:endParaRPr>
          </a:p>
        </p:txBody>
      </p:sp>
      <p:sp>
        <p:nvSpPr>
          <p:cNvPr id="3" name="Espace réservé du contenu 2"/>
          <p:cNvSpPr>
            <a:spLocks noGrp="1"/>
          </p:cNvSpPr>
          <p:nvPr>
            <p:ph sz="half" idx="1"/>
          </p:nvPr>
        </p:nvSpPr>
        <p:spPr/>
        <p:txBody>
          <a:bodyPr>
            <a:normAutofit lnSpcReduction="10000"/>
          </a:bodyPr>
          <a:lstStyle/>
          <a:p>
            <a:r>
              <a:rPr lang="fr-FR" b="1" dirty="0" smtClean="0">
                <a:solidFill>
                  <a:schemeClr val="bg1"/>
                </a:solidFill>
              </a:rPr>
              <a:t>Soins du visage</a:t>
            </a:r>
          </a:p>
          <a:p>
            <a:r>
              <a:rPr lang="fr-FR" dirty="0" smtClean="0">
                <a:solidFill>
                  <a:schemeClr val="bg1"/>
                </a:solidFill>
              </a:rPr>
              <a:t>L'huile de lentisque est un ingrédient de choix pour les crèmes, sérums et huiles de beauté.</a:t>
            </a:r>
          </a:p>
          <a:p>
            <a:endParaRPr lang="fr-FR" dirty="0" smtClean="0">
              <a:solidFill>
                <a:schemeClr val="bg1"/>
              </a:solidFill>
            </a:endParaRPr>
          </a:p>
          <a:p>
            <a:r>
              <a:rPr lang="fr-FR" b="1" dirty="0" smtClean="0">
                <a:solidFill>
                  <a:schemeClr val="bg1"/>
                </a:solidFill>
              </a:rPr>
              <a:t>Soins capillaires</a:t>
            </a:r>
          </a:p>
          <a:p>
            <a:r>
              <a:rPr lang="fr-FR" dirty="0" smtClean="0">
                <a:solidFill>
                  <a:schemeClr val="bg1"/>
                </a:solidFill>
              </a:rPr>
              <a:t>Elle peut être utilisée en masque ou en huile de soin pour nourrir les cheveux.</a:t>
            </a:r>
          </a:p>
          <a:p>
            <a:endParaRPr lang="fr-FR" dirty="0"/>
          </a:p>
        </p:txBody>
      </p:sp>
      <p:sp>
        <p:nvSpPr>
          <p:cNvPr id="4" name="Espace réservé du contenu 3"/>
          <p:cNvSpPr>
            <a:spLocks noGrp="1"/>
          </p:cNvSpPr>
          <p:nvPr>
            <p:ph sz="half" idx="2"/>
          </p:nvPr>
        </p:nvSpPr>
        <p:spPr/>
        <p:txBody>
          <a:bodyPr>
            <a:normAutofit lnSpcReduction="10000"/>
          </a:bodyPr>
          <a:lstStyle/>
          <a:p>
            <a:r>
              <a:rPr lang="fr-FR" b="1" dirty="0" smtClean="0">
                <a:solidFill>
                  <a:schemeClr val="bg1"/>
                </a:solidFill>
              </a:rPr>
              <a:t>Soins du corps</a:t>
            </a:r>
          </a:p>
          <a:p>
            <a:r>
              <a:rPr lang="fr-FR" dirty="0" smtClean="0">
                <a:solidFill>
                  <a:schemeClr val="bg1"/>
                </a:solidFill>
              </a:rPr>
              <a:t>Son action hydratante en fait un allié précieux pour les soins de la peau du corps.</a:t>
            </a:r>
          </a:p>
          <a:p>
            <a:endParaRPr lang="fr-FR" dirty="0">
              <a:solidFill>
                <a:schemeClr val="bg1"/>
              </a:solidFill>
            </a:endParaRPr>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smtClean="0">
                <a:solidFill>
                  <a:schemeClr val="bg2">
                    <a:lumMod val="60000"/>
                    <a:lumOff val="40000"/>
                  </a:schemeClr>
                </a:solidFill>
              </a:rPr>
              <a:t>Utilisation de l'huile de lentisque en médecine traditionnelle</a:t>
            </a:r>
            <a:endParaRPr lang="fr-FR" dirty="0">
              <a:solidFill>
                <a:schemeClr val="bg2">
                  <a:lumMod val="60000"/>
                  <a:lumOff val="40000"/>
                </a:schemeClr>
              </a:solidFill>
            </a:endParaRPr>
          </a:p>
        </p:txBody>
      </p:sp>
      <p:sp>
        <p:nvSpPr>
          <p:cNvPr id="3" name="Espace réservé du contenu 2"/>
          <p:cNvSpPr>
            <a:spLocks noGrp="1"/>
          </p:cNvSpPr>
          <p:nvPr>
            <p:ph sz="half" idx="1"/>
          </p:nvPr>
        </p:nvSpPr>
        <p:spPr/>
        <p:txBody>
          <a:bodyPr/>
          <a:lstStyle/>
          <a:p>
            <a:r>
              <a:rPr lang="fr-FR" b="1" dirty="0" smtClean="0">
                <a:solidFill>
                  <a:schemeClr val="bg1"/>
                </a:solidFill>
              </a:rPr>
              <a:t>Anti-inflammatoire</a:t>
            </a:r>
          </a:p>
          <a:p>
            <a:r>
              <a:rPr lang="fr-FR" dirty="0" smtClean="0">
                <a:solidFill>
                  <a:schemeClr val="bg1"/>
                </a:solidFill>
              </a:rPr>
              <a:t>L'huile de lentisque soulage les douleurs articulaires et musculaires.</a:t>
            </a:r>
          </a:p>
          <a:p>
            <a:endParaRPr lang="fr-FR" dirty="0" smtClean="0">
              <a:solidFill>
                <a:schemeClr val="bg1"/>
              </a:solidFill>
            </a:endParaRPr>
          </a:p>
          <a:p>
            <a:r>
              <a:rPr lang="fr-FR" b="1" dirty="0" smtClean="0">
                <a:solidFill>
                  <a:schemeClr val="bg1"/>
                </a:solidFill>
              </a:rPr>
              <a:t>Cicatrisante</a:t>
            </a:r>
          </a:p>
          <a:p>
            <a:r>
              <a:rPr lang="fr-FR" dirty="0" smtClean="0">
                <a:solidFill>
                  <a:schemeClr val="bg1"/>
                </a:solidFill>
              </a:rPr>
              <a:t>Elle favorise la guérison des plaies et des brûlures</a:t>
            </a:r>
          </a:p>
          <a:p>
            <a:endParaRPr lang="fr-FR" dirty="0"/>
          </a:p>
        </p:txBody>
      </p:sp>
      <p:sp>
        <p:nvSpPr>
          <p:cNvPr id="4" name="Espace réservé du contenu 3"/>
          <p:cNvSpPr>
            <a:spLocks noGrp="1"/>
          </p:cNvSpPr>
          <p:nvPr>
            <p:ph sz="half" idx="2"/>
          </p:nvPr>
        </p:nvSpPr>
        <p:spPr/>
        <p:txBody>
          <a:bodyPr/>
          <a:lstStyle/>
          <a:p>
            <a:r>
              <a:rPr lang="fr-FR" b="1" dirty="0" smtClean="0">
                <a:solidFill>
                  <a:schemeClr val="bg1"/>
                </a:solidFill>
              </a:rPr>
              <a:t>Digestive</a:t>
            </a:r>
          </a:p>
          <a:p>
            <a:r>
              <a:rPr lang="fr-FR" dirty="0" smtClean="0">
                <a:solidFill>
                  <a:schemeClr val="bg1"/>
                </a:solidFill>
              </a:rPr>
              <a:t>Ses propriétés apaisantes aident à soulager les maux d'estomac</a:t>
            </a:r>
            <a:r>
              <a:rPr lang="fr-FR" dirty="0" smtClean="0"/>
              <a:t>.</a:t>
            </a:r>
            <a:endParaRPr lang="fr-FR" dirty="0"/>
          </a:p>
        </p:txBody>
      </p:sp>
    </p:spTree>
  </p:cSld>
  <p:clrMapOvr>
    <a:masterClrMapping/>
  </p:clrMapOvr>
  <p:transition>
    <p:wipe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5000" b="-55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500034" y="1000108"/>
            <a:ext cx="8115328" cy="800120"/>
          </a:xfrm>
        </p:spPr>
        <p:txBody>
          <a:bodyPr>
            <a:normAutofit fontScale="90000"/>
          </a:bodyPr>
          <a:lstStyle/>
          <a:p>
            <a:r>
              <a:rPr lang="fr-FR" b="1" dirty="0" smtClean="0">
                <a:solidFill>
                  <a:schemeClr val="bg2">
                    <a:lumMod val="60000"/>
                    <a:lumOff val="40000"/>
                  </a:schemeClr>
                </a:solidFill>
              </a:rPr>
              <a:t>Méthodes d'extraction de l'huile de lentisque</a:t>
            </a:r>
            <a:r>
              <a:rPr lang="fr-FR" b="1" dirty="0" smtClean="0"/>
              <a:t/>
            </a:r>
            <a:br>
              <a:rPr lang="fr-FR" b="1" dirty="0" smtClean="0"/>
            </a:br>
            <a:endParaRPr lang="fr-FR" dirty="0"/>
          </a:p>
        </p:txBody>
      </p:sp>
      <p:sp>
        <p:nvSpPr>
          <p:cNvPr id="3" name="Espace réservé du contenu 2"/>
          <p:cNvSpPr>
            <a:spLocks noGrp="1"/>
          </p:cNvSpPr>
          <p:nvPr>
            <p:ph sz="half" idx="1"/>
          </p:nvPr>
        </p:nvSpPr>
        <p:spPr/>
        <p:txBody>
          <a:bodyPr/>
          <a:lstStyle/>
          <a:p>
            <a:r>
              <a:rPr lang="fr-FR" b="1" dirty="0" smtClean="0"/>
              <a:t>Pression à froid</a:t>
            </a:r>
          </a:p>
          <a:p>
            <a:r>
              <a:rPr lang="fr-FR" dirty="0" smtClean="0"/>
              <a:t>Le procédé le plus courant qui préserve intégralement les propriétés de l'huile.</a:t>
            </a:r>
          </a:p>
          <a:p>
            <a:endParaRPr lang="fr-FR" dirty="0" smtClean="0"/>
          </a:p>
          <a:p>
            <a:r>
              <a:rPr lang="fr-FR" b="1" dirty="0" smtClean="0"/>
              <a:t>Extraction par solvant</a:t>
            </a:r>
          </a:p>
          <a:p>
            <a:r>
              <a:rPr lang="fr-FR" dirty="0" smtClean="0"/>
              <a:t>Une méthode plus rare qui peut altérer la qualité de l'huile.</a:t>
            </a:r>
          </a:p>
          <a:p>
            <a:endParaRPr lang="fr-FR" dirty="0"/>
          </a:p>
        </p:txBody>
      </p:sp>
      <p:sp>
        <p:nvSpPr>
          <p:cNvPr id="4" name="Espace réservé du contenu 3"/>
          <p:cNvSpPr>
            <a:spLocks noGrp="1"/>
          </p:cNvSpPr>
          <p:nvPr>
            <p:ph sz="half" idx="2"/>
          </p:nvPr>
        </p:nvSpPr>
        <p:spPr/>
        <p:txBody>
          <a:bodyPr/>
          <a:lstStyle/>
          <a:p>
            <a:r>
              <a:rPr lang="fr-FR" b="1" dirty="0" smtClean="0"/>
              <a:t>Distillation</a:t>
            </a:r>
          </a:p>
          <a:p>
            <a:r>
              <a:rPr lang="fr-FR" dirty="0" smtClean="0"/>
              <a:t>Une technique ancestrale pour obtenir une huile pure et concentrée.</a:t>
            </a:r>
            <a:endParaRPr lang="fr-FR" dirty="0"/>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a:xfrm>
            <a:off x="457200" y="0"/>
            <a:ext cx="8305800" cy="6858000"/>
          </a:xfrm>
          <a:blipFill>
            <a:blip r:embed="rId2"/>
            <a:stretch>
              <a:fillRect/>
            </a:stretch>
          </a:blipFill>
        </p:spPr>
        <p:txBody>
          <a:bodyPr/>
          <a:lstStyle/>
          <a:p>
            <a:r>
              <a:rPr lang="fr-FR" b="1" dirty="0" smtClean="0">
                <a:solidFill>
                  <a:schemeClr val="bg2">
                    <a:lumMod val="60000"/>
                    <a:lumOff val="40000"/>
                  </a:schemeClr>
                </a:solidFill>
              </a:rPr>
              <a:t>Conclusion et perspectives</a:t>
            </a:r>
            <a:r>
              <a:rPr lang="fr-FR" b="1" dirty="0" smtClean="0"/>
              <a:t/>
            </a:r>
            <a:br>
              <a:rPr lang="fr-FR" b="1" dirty="0" smtClean="0"/>
            </a:br>
            <a:r>
              <a:rPr lang="fr-FR" dirty="0" smtClean="0">
                <a:solidFill>
                  <a:schemeClr val="bg1"/>
                </a:solidFill>
              </a:rPr>
              <a:t>L'huile de lentisque, trésor naturel de la Méditerranée, mérite d'être davantage connue et appréciée pour ses multiples bienfaits. De la cosmétique à la médecine traditionnelle, cette huile d'exception a un bel avenir devant elle.</a:t>
            </a:r>
            <a:endParaRPr lang="fr-FR" dirty="0">
              <a:solidFill>
                <a:schemeClr val="bg1"/>
              </a:solidFill>
            </a:endParaRPr>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a:buNone/>
            </a:pPr>
            <a:r>
              <a:rPr lang="fr-FR" sz="6000" dirty="0" smtClean="0"/>
              <a:t>Merci   pour   votre</a:t>
            </a:r>
          </a:p>
          <a:p>
            <a:pPr>
              <a:buNone/>
            </a:pPr>
            <a:r>
              <a:rPr lang="fr-FR" sz="6000" dirty="0" smtClean="0"/>
              <a:t>         </a:t>
            </a:r>
          </a:p>
          <a:p>
            <a:pPr>
              <a:buNone/>
            </a:pPr>
            <a:r>
              <a:rPr lang="fr-FR" sz="6000" dirty="0" smtClean="0"/>
              <a:t>         attention</a:t>
            </a:r>
            <a:endParaRPr lang="fr-FR" sz="6000" dirty="0"/>
          </a:p>
        </p:txBody>
      </p:sp>
      <p:sp>
        <p:nvSpPr>
          <p:cNvPr id="3" name="Titre 2"/>
          <p:cNvSpPr>
            <a:spLocks noGrp="1"/>
          </p:cNvSpPr>
          <p:nvPr>
            <p:ph type="title"/>
          </p:nvPr>
        </p:nvSpPr>
        <p:spPr/>
        <p:txBody>
          <a:bodyPr>
            <a:normAutofit fontScale="90000"/>
          </a:bodyPr>
          <a:lstStyle/>
          <a:p>
            <a:r>
              <a:rPr lang="fr-FR" dirty="0" smtClean="0"/>
              <a:t/>
            </a:r>
            <a:br>
              <a:rPr lang="fr-FR" dirty="0" smtClean="0"/>
            </a:br>
            <a:endParaRPr lang="fr-FR" dirty="0"/>
          </a:p>
        </p:txBody>
      </p:sp>
    </p:spTree>
  </p:cSld>
  <p:clrMapOvr>
    <a:masterClrMapping/>
  </p:clrMapOvr>
  <p:transition>
    <p:wheel spokes="8"/>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i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i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i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468</TotalTime>
  <Words>260</Words>
  <Application>Microsoft Office PowerPoint</Application>
  <PresentationFormat>Affichage à l'écran (4:3)</PresentationFormat>
  <Paragraphs>48</Paragraphs>
  <Slides>8</Slides>
  <Notes>1</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Papier</vt:lpstr>
      <vt:lpstr>Diapositive 1</vt:lpstr>
      <vt:lpstr>Diapositive 2</vt:lpstr>
      <vt:lpstr>Propriétés et bienfaits de l'huile de lentisque</vt:lpstr>
      <vt:lpstr> Utilisation de l'huile de lentisque en cosmétique</vt:lpstr>
      <vt:lpstr> Utilisation de l'huile de lentisque en médecine traditionnelle</vt:lpstr>
      <vt:lpstr>Méthodes d'extraction de l'huile de lentisque </vt:lpstr>
      <vt:lpstr>Conclusion et perspectives L'huile de lentisque, trésor naturel de la Méditerranée, mérite d'être davantage connue et appréciée pour ses multiples bienfaits. De la cosmétique à la médecine traditionnelle, cette huile d'exception a un bel avenir devant elle.</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HP</cp:lastModifiedBy>
  <cp:revision>60</cp:revision>
  <dcterms:created xsi:type="dcterms:W3CDTF">2024-04-24T15:48:19Z</dcterms:created>
  <dcterms:modified xsi:type="dcterms:W3CDTF">2024-04-25T10:16:27Z</dcterms:modified>
</cp:coreProperties>
</file>