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82" r:id="rId4"/>
    <p:sldId id="259" r:id="rId5"/>
    <p:sldId id="260" r:id="rId6"/>
    <p:sldId id="261" r:id="rId7"/>
    <p:sldId id="262" r:id="rId8"/>
    <p:sldId id="263" r:id="rId9"/>
    <p:sldId id="264" r:id="rId10"/>
    <p:sldId id="265" r:id="rId11"/>
    <p:sldId id="266" r:id="rId12"/>
    <p:sldId id="283" r:id="rId13"/>
    <p:sldId id="268" r:id="rId14"/>
    <p:sldId id="269" r:id="rId15"/>
    <p:sldId id="270" r:id="rId16"/>
    <p:sldId id="278" r:id="rId17"/>
    <p:sldId id="279" r:id="rId18"/>
    <p:sldId id="272" r:id="rId19"/>
    <p:sldId id="274" r:id="rId20"/>
    <p:sldId id="275" r:id="rId21"/>
    <p:sldId id="281" r:id="rId22"/>
    <p:sldId id="276" r:id="rId23"/>
    <p:sldId id="277" r:id="rId24"/>
    <p:sldId id="273" r:id="rId25"/>
    <p:sldId id="280" r:id="rId26"/>
    <p:sldId id="271" r:id="rId2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0C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399F86-501A-3EF3-5F2B-12CDC83552B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11B222D6-F6E6-0000-6E13-D71B51E385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9E7BED9-AC54-E3AF-C400-7BD35161B4D5}"/>
              </a:ext>
            </a:extLst>
          </p:cNvPr>
          <p:cNvSpPr>
            <a:spLocks noGrp="1"/>
          </p:cNvSpPr>
          <p:nvPr>
            <p:ph type="dt" sz="half" idx="10"/>
          </p:nvPr>
        </p:nvSpPr>
        <p:spPr/>
        <p:txBody>
          <a:bodyPr/>
          <a:lstStyle/>
          <a:p>
            <a:fld id="{BBE75533-29FE-4946-A9CD-A92B78DC44B9}" type="datetimeFigureOut">
              <a:rPr lang="fr-FR" smtClean="0"/>
              <a:t>17/12/2023</a:t>
            </a:fld>
            <a:endParaRPr lang="fr-FR"/>
          </a:p>
        </p:txBody>
      </p:sp>
      <p:sp>
        <p:nvSpPr>
          <p:cNvPr id="5" name="Espace réservé du pied de page 4">
            <a:extLst>
              <a:ext uri="{FF2B5EF4-FFF2-40B4-BE49-F238E27FC236}">
                <a16:creationId xmlns:a16="http://schemas.microsoft.com/office/drawing/2014/main" id="{1ADF34D0-EAFF-BE69-0354-1DB2711B012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75B2ED9-8AA2-454A-58A3-EACDF5ED29A9}"/>
              </a:ext>
            </a:extLst>
          </p:cNvPr>
          <p:cNvSpPr>
            <a:spLocks noGrp="1"/>
          </p:cNvSpPr>
          <p:nvPr>
            <p:ph type="sldNum" sz="quarter" idx="12"/>
          </p:nvPr>
        </p:nvSpPr>
        <p:spPr/>
        <p:txBody>
          <a:bodyPr/>
          <a:lstStyle/>
          <a:p>
            <a:fld id="{0BFE9430-6F83-40CF-B2D5-0AE9E32108F0}" type="slidenum">
              <a:rPr lang="fr-FR" smtClean="0"/>
              <a:t>‹N°›</a:t>
            </a:fld>
            <a:endParaRPr lang="fr-FR"/>
          </a:p>
        </p:txBody>
      </p:sp>
    </p:spTree>
    <p:extLst>
      <p:ext uri="{BB962C8B-B14F-4D97-AF65-F5344CB8AC3E}">
        <p14:creationId xmlns:p14="http://schemas.microsoft.com/office/powerpoint/2010/main" val="3060339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C0DFA3-1F0A-341B-D89B-C9DC9E161F7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744CED5D-2952-083D-CF87-1DFCF2CE8C8C}"/>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320C35E-20FA-3F5C-FEF8-682F764AE686}"/>
              </a:ext>
            </a:extLst>
          </p:cNvPr>
          <p:cNvSpPr>
            <a:spLocks noGrp="1"/>
          </p:cNvSpPr>
          <p:nvPr>
            <p:ph type="dt" sz="half" idx="10"/>
          </p:nvPr>
        </p:nvSpPr>
        <p:spPr/>
        <p:txBody>
          <a:bodyPr/>
          <a:lstStyle/>
          <a:p>
            <a:fld id="{BBE75533-29FE-4946-A9CD-A92B78DC44B9}" type="datetimeFigureOut">
              <a:rPr lang="fr-FR" smtClean="0"/>
              <a:t>17/12/2023</a:t>
            </a:fld>
            <a:endParaRPr lang="fr-FR"/>
          </a:p>
        </p:txBody>
      </p:sp>
      <p:sp>
        <p:nvSpPr>
          <p:cNvPr id="5" name="Espace réservé du pied de page 4">
            <a:extLst>
              <a:ext uri="{FF2B5EF4-FFF2-40B4-BE49-F238E27FC236}">
                <a16:creationId xmlns:a16="http://schemas.microsoft.com/office/drawing/2014/main" id="{57A6D6FA-A3CE-81A1-CF5F-D54D90A6122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94A0365-E92E-A3DF-39A5-1900E0351976}"/>
              </a:ext>
            </a:extLst>
          </p:cNvPr>
          <p:cNvSpPr>
            <a:spLocks noGrp="1"/>
          </p:cNvSpPr>
          <p:nvPr>
            <p:ph type="sldNum" sz="quarter" idx="12"/>
          </p:nvPr>
        </p:nvSpPr>
        <p:spPr/>
        <p:txBody>
          <a:bodyPr/>
          <a:lstStyle/>
          <a:p>
            <a:fld id="{0BFE9430-6F83-40CF-B2D5-0AE9E32108F0}" type="slidenum">
              <a:rPr lang="fr-FR" smtClean="0"/>
              <a:t>‹N°›</a:t>
            </a:fld>
            <a:endParaRPr lang="fr-FR"/>
          </a:p>
        </p:txBody>
      </p:sp>
    </p:spTree>
    <p:extLst>
      <p:ext uri="{BB962C8B-B14F-4D97-AF65-F5344CB8AC3E}">
        <p14:creationId xmlns:p14="http://schemas.microsoft.com/office/powerpoint/2010/main" val="3712436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C444D17-4A26-165F-138C-1D89F6B96682}"/>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1D324091-DE48-E9E5-FEC2-C129392AF9A9}"/>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62153EB-B072-E260-A1BF-9BAD8D63056F}"/>
              </a:ext>
            </a:extLst>
          </p:cNvPr>
          <p:cNvSpPr>
            <a:spLocks noGrp="1"/>
          </p:cNvSpPr>
          <p:nvPr>
            <p:ph type="dt" sz="half" idx="10"/>
          </p:nvPr>
        </p:nvSpPr>
        <p:spPr/>
        <p:txBody>
          <a:bodyPr/>
          <a:lstStyle/>
          <a:p>
            <a:fld id="{BBE75533-29FE-4946-A9CD-A92B78DC44B9}" type="datetimeFigureOut">
              <a:rPr lang="fr-FR" smtClean="0"/>
              <a:t>17/12/2023</a:t>
            </a:fld>
            <a:endParaRPr lang="fr-FR"/>
          </a:p>
        </p:txBody>
      </p:sp>
      <p:sp>
        <p:nvSpPr>
          <p:cNvPr id="5" name="Espace réservé du pied de page 4">
            <a:extLst>
              <a:ext uri="{FF2B5EF4-FFF2-40B4-BE49-F238E27FC236}">
                <a16:creationId xmlns:a16="http://schemas.microsoft.com/office/drawing/2014/main" id="{9731F7F5-20D0-46A8-F3D2-394BC8D07D1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CD5FFA2-376A-81E3-205E-08FAB15C2BF9}"/>
              </a:ext>
            </a:extLst>
          </p:cNvPr>
          <p:cNvSpPr>
            <a:spLocks noGrp="1"/>
          </p:cNvSpPr>
          <p:nvPr>
            <p:ph type="sldNum" sz="quarter" idx="12"/>
          </p:nvPr>
        </p:nvSpPr>
        <p:spPr/>
        <p:txBody>
          <a:bodyPr/>
          <a:lstStyle/>
          <a:p>
            <a:fld id="{0BFE9430-6F83-40CF-B2D5-0AE9E32108F0}" type="slidenum">
              <a:rPr lang="fr-FR" smtClean="0"/>
              <a:t>‹N°›</a:t>
            </a:fld>
            <a:endParaRPr lang="fr-FR"/>
          </a:p>
        </p:txBody>
      </p:sp>
    </p:spTree>
    <p:extLst>
      <p:ext uri="{BB962C8B-B14F-4D97-AF65-F5344CB8AC3E}">
        <p14:creationId xmlns:p14="http://schemas.microsoft.com/office/powerpoint/2010/main" val="1335287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86C4EE-A224-26D4-768D-48B10006F38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43656C0-F0FE-CFB9-A1F0-177CF8A4077F}"/>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AD55D68-72C4-06C1-E06B-814BAA85E01A}"/>
              </a:ext>
            </a:extLst>
          </p:cNvPr>
          <p:cNvSpPr>
            <a:spLocks noGrp="1"/>
          </p:cNvSpPr>
          <p:nvPr>
            <p:ph type="dt" sz="half" idx="10"/>
          </p:nvPr>
        </p:nvSpPr>
        <p:spPr/>
        <p:txBody>
          <a:bodyPr/>
          <a:lstStyle/>
          <a:p>
            <a:fld id="{BBE75533-29FE-4946-A9CD-A92B78DC44B9}" type="datetimeFigureOut">
              <a:rPr lang="fr-FR" smtClean="0"/>
              <a:t>17/12/2023</a:t>
            </a:fld>
            <a:endParaRPr lang="fr-FR"/>
          </a:p>
        </p:txBody>
      </p:sp>
      <p:sp>
        <p:nvSpPr>
          <p:cNvPr id="5" name="Espace réservé du pied de page 4">
            <a:extLst>
              <a:ext uri="{FF2B5EF4-FFF2-40B4-BE49-F238E27FC236}">
                <a16:creationId xmlns:a16="http://schemas.microsoft.com/office/drawing/2014/main" id="{5FA23A78-BE2C-459D-3FCD-2F6607D3E3A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C8D4E15-DD83-A2D1-6B70-E07B693C9789}"/>
              </a:ext>
            </a:extLst>
          </p:cNvPr>
          <p:cNvSpPr>
            <a:spLocks noGrp="1"/>
          </p:cNvSpPr>
          <p:nvPr>
            <p:ph type="sldNum" sz="quarter" idx="12"/>
          </p:nvPr>
        </p:nvSpPr>
        <p:spPr/>
        <p:txBody>
          <a:bodyPr/>
          <a:lstStyle/>
          <a:p>
            <a:fld id="{0BFE9430-6F83-40CF-B2D5-0AE9E32108F0}" type="slidenum">
              <a:rPr lang="fr-FR" smtClean="0"/>
              <a:t>‹N°›</a:t>
            </a:fld>
            <a:endParaRPr lang="fr-FR"/>
          </a:p>
        </p:txBody>
      </p:sp>
    </p:spTree>
    <p:extLst>
      <p:ext uri="{BB962C8B-B14F-4D97-AF65-F5344CB8AC3E}">
        <p14:creationId xmlns:p14="http://schemas.microsoft.com/office/powerpoint/2010/main" val="1742182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A05E95-968A-875C-CA05-7CABC1ECBBA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C77FD62D-78CE-4535-1647-C1137ECC2C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A450D66F-51AB-8ECF-7A83-81B452772B56}"/>
              </a:ext>
            </a:extLst>
          </p:cNvPr>
          <p:cNvSpPr>
            <a:spLocks noGrp="1"/>
          </p:cNvSpPr>
          <p:nvPr>
            <p:ph type="dt" sz="half" idx="10"/>
          </p:nvPr>
        </p:nvSpPr>
        <p:spPr/>
        <p:txBody>
          <a:bodyPr/>
          <a:lstStyle/>
          <a:p>
            <a:fld id="{BBE75533-29FE-4946-A9CD-A92B78DC44B9}" type="datetimeFigureOut">
              <a:rPr lang="fr-FR" smtClean="0"/>
              <a:t>17/12/2023</a:t>
            </a:fld>
            <a:endParaRPr lang="fr-FR"/>
          </a:p>
        </p:txBody>
      </p:sp>
      <p:sp>
        <p:nvSpPr>
          <p:cNvPr id="5" name="Espace réservé du pied de page 4">
            <a:extLst>
              <a:ext uri="{FF2B5EF4-FFF2-40B4-BE49-F238E27FC236}">
                <a16:creationId xmlns:a16="http://schemas.microsoft.com/office/drawing/2014/main" id="{65FBDD78-BAB0-F7E0-2827-411A4C27C12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DB67D43-5FF9-6F27-A336-82A30805CBE9}"/>
              </a:ext>
            </a:extLst>
          </p:cNvPr>
          <p:cNvSpPr>
            <a:spLocks noGrp="1"/>
          </p:cNvSpPr>
          <p:nvPr>
            <p:ph type="sldNum" sz="quarter" idx="12"/>
          </p:nvPr>
        </p:nvSpPr>
        <p:spPr/>
        <p:txBody>
          <a:bodyPr/>
          <a:lstStyle/>
          <a:p>
            <a:fld id="{0BFE9430-6F83-40CF-B2D5-0AE9E32108F0}" type="slidenum">
              <a:rPr lang="fr-FR" smtClean="0"/>
              <a:t>‹N°›</a:t>
            </a:fld>
            <a:endParaRPr lang="fr-FR"/>
          </a:p>
        </p:txBody>
      </p:sp>
    </p:spTree>
    <p:extLst>
      <p:ext uri="{BB962C8B-B14F-4D97-AF65-F5344CB8AC3E}">
        <p14:creationId xmlns:p14="http://schemas.microsoft.com/office/powerpoint/2010/main" val="1534158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30F8F4-E365-AFC2-3FC1-66E96F49E0A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C78A616-C40F-9D0C-E609-7F94B038717B}"/>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1BC8129-382B-8DDF-544E-721F02CB96FB}"/>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1EB05505-4626-F1BF-BB97-6629B456EDE1}"/>
              </a:ext>
            </a:extLst>
          </p:cNvPr>
          <p:cNvSpPr>
            <a:spLocks noGrp="1"/>
          </p:cNvSpPr>
          <p:nvPr>
            <p:ph type="dt" sz="half" idx="10"/>
          </p:nvPr>
        </p:nvSpPr>
        <p:spPr/>
        <p:txBody>
          <a:bodyPr/>
          <a:lstStyle/>
          <a:p>
            <a:fld id="{BBE75533-29FE-4946-A9CD-A92B78DC44B9}" type="datetimeFigureOut">
              <a:rPr lang="fr-FR" smtClean="0"/>
              <a:t>17/12/2023</a:t>
            </a:fld>
            <a:endParaRPr lang="fr-FR"/>
          </a:p>
        </p:txBody>
      </p:sp>
      <p:sp>
        <p:nvSpPr>
          <p:cNvPr id="6" name="Espace réservé du pied de page 5">
            <a:extLst>
              <a:ext uri="{FF2B5EF4-FFF2-40B4-BE49-F238E27FC236}">
                <a16:creationId xmlns:a16="http://schemas.microsoft.com/office/drawing/2014/main" id="{EEE2A5DF-1016-556B-AA20-BF8EE5B4AB3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FB347C9-2967-0E62-AE94-72B97CB010D5}"/>
              </a:ext>
            </a:extLst>
          </p:cNvPr>
          <p:cNvSpPr>
            <a:spLocks noGrp="1"/>
          </p:cNvSpPr>
          <p:nvPr>
            <p:ph type="sldNum" sz="quarter" idx="12"/>
          </p:nvPr>
        </p:nvSpPr>
        <p:spPr/>
        <p:txBody>
          <a:bodyPr/>
          <a:lstStyle/>
          <a:p>
            <a:fld id="{0BFE9430-6F83-40CF-B2D5-0AE9E32108F0}" type="slidenum">
              <a:rPr lang="fr-FR" smtClean="0"/>
              <a:t>‹N°›</a:t>
            </a:fld>
            <a:endParaRPr lang="fr-FR"/>
          </a:p>
        </p:txBody>
      </p:sp>
    </p:spTree>
    <p:extLst>
      <p:ext uri="{BB962C8B-B14F-4D97-AF65-F5344CB8AC3E}">
        <p14:creationId xmlns:p14="http://schemas.microsoft.com/office/powerpoint/2010/main" val="2189206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996B15-5F8F-1C3F-10B6-0423DE5E7595}"/>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2B7308C9-00A1-5177-09CC-AEE49BE23E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6629855-7583-E662-52D3-B3679DBE0D55}"/>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82911A23-7960-4B41-534B-AB2794F182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D38DA75E-1CBB-A653-3176-D03BD226C744}"/>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FCB1C291-1FB2-1AE0-821D-5B9CCFE9EA40}"/>
              </a:ext>
            </a:extLst>
          </p:cNvPr>
          <p:cNvSpPr>
            <a:spLocks noGrp="1"/>
          </p:cNvSpPr>
          <p:nvPr>
            <p:ph type="dt" sz="half" idx="10"/>
          </p:nvPr>
        </p:nvSpPr>
        <p:spPr/>
        <p:txBody>
          <a:bodyPr/>
          <a:lstStyle/>
          <a:p>
            <a:fld id="{BBE75533-29FE-4946-A9CD-A92B78DC44B9}" type="datetimeFigureOut">
              <a:rPr lang="fr-FR" smtClean="0"/>
              <a:t>17/12/2023</a:t>
            </a:fld>
            <a:endParaRPr lang="fr-FR"/>
          </a:p>
        </p:txBody>
      </p:sp>
      <p:sp>
        <p:nvSpPr>
          <p:cNvPr id="8" name="Espace réservé du pied de page 7">
            <a:extLst>
              <a:ext uri="{FF2B5EF4-FFF2-40B4-BE49-F238E27FC236}">
                <a16:creationId xmlns:a16="http://schemas.microsoft.com/office/drawing/2014/main" id="{8B014361-598F-95F4-8DDE-32E669CB03FB}"/>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026CC9F-3708-CBC3-33E7-DFE515418306}"/>
              </a:ext>
            </a:extLst>
          </p:cNvPr>
          <p:cNvSpPr>
            <a:spLocks noGrp="1"/>
          </p:cNvSpPr>
          <p:nvPr>
            <p:ph type="sldNum" sz="quarter" idx="12"/>
          </p:nvPr>
        </p:nvSpPr>
        <p:spPr/>
        <p:txBody>
          <a:bodyPr/>
          <a:lstStyle/>
          <a:p>
            <a:fld id="{0BFE9430-6F83-40CF-B2D5-0AE9E32108F0}" type="slidenum">
              <a:rPr lang="fr-FR" smtClean="0"/>
              <a:t>‹N°›</a:t>
            </a:fld>
            <a:endParaRPr lang="fr-FR"/>
          </a:p>
        </p:txBody>
      </p:sp>
    </p:spTree>
    <p:extLst>
      <p:ext uri="{BB962C8B-B14F-4D97-AF65-F5344CB8AC3E}">
        <p14:creationId xmlns:p14="http://schemas.microsoft.com/office/powerpoint/2010/main" val="1885925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82185D-2885-17FD-44F0-AEBCD1E02EB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46A03997-ADE2-54FC-5513-80DFFABBBEB9}"/>
              </a:ext>
            </a:extLst>
          </p:cNvPr>
          <p:cNvSpPr>
            <a:spLocks noGrp="1"/>
          </p:cNvSpPr>
          <p:nvPr>
            <p:ph type="dt" sz="half" idx="10"/>
          </p:nvPr>
        </p:nvSpPr>
        <p:spPr/>
        <p:txBody>
          <a:bodyPr/>
          <a:lstStyle/>
          <a:p>
            <a:fld id="{BBE75533-29FE-4946-A9CD-A92B78DC44B9}" type="datetimeFigureOut">
              <a:rPr lang="fr-FR" smtClean="0"/>
              <a:t>17/12/2023</a:t>
            </a:fld>
            <a:endParaRPr lang="fr-FR"/>
          </a:p>
        </p:txBody>
      </p:sp>
      <p:sp>
        <p:nvSpPr>
          <p:cNvPr id="4" name="Espace réservé du pied de page 3">
            <a:extLst>
              <a:ext uri="{FF2B5EF4-FFF2-40B4-BE49-F238E27FC236}">
                <a16:creationId xmlns:a16="http://schemas.microsoft.com/office/drawing/2014/main" id="{E23877D0-B0A7-24B5-F9EA-4ABC1E40CB02}"/>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CBFF7D84-D4A0-701C-3C71-92C1E580213E}"/>
              </a:ext>
            </a:extLst>
          </p:cNvPr>
          <p:cNvSpPr>
            <a:spLocks noGrp="1"/>
          </p:cNvSpPr>
          <p:nvPr>
            <p:ph type="sldNum" sz="quarter" idx="12"/>
          </p:nvPr>
        </p:nvSpPr>
        <p:spPr/>
        <p:txBody>
          <a:bodyPr/>
          <a:lstStyle/>
          <a:p>
            <a:fld id="{0BFE9430-6F83-40CF-B2D5-0AE9E32108F0}" type="slidenum">
              <a:rPr lang="fr-FR" smtClean="0"/>
              <a:t>‹N°›</a:t>
            </a:fld>
            <a:endParaRPr lang="fr-FR"/>
          </a:p>
        </p:txBody>
      </p:sp>
    </p:spTree>
    <p:extLst>
      <p:ext uri="{BB962C8B-B14F-4D97-AF65-F5344CB8AC3E}">
        <p14:creationId xmlns:p14="http://schemas.microsoft.com/office/powerpoint/2010/main" val="1177109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D3464BE-6FF4-DFEF-21FE-907A94EF83C7}"/>
              </a:ext>
            </a:extLst>
          </p:cNvPr>
          <p:cNvSpPr>
            <a:spLocks noGrp="1"/>
          </p:cNvSpPr>
          <p:nvPr>
            <p:ph type="dt" sz="half" idx="10"/>
          </p:nvPr>
        </p:nvSpPr>
        <p:spPr/>
        <p:txBody>
          <a:bodyPr/>
          <a:lstStyle/>
          <a:p>
            <a:fld id="{BBE75533-29FE-4946-A9CD-A92B78DC44B9}" type="datetimeFigureOut">
              <a:rPr lang="fr-FR" smtClean="0"/>
              <a:t>17/12/2023</a:t>
            </a:fld>
            <a:endParaRPr lang="fr-FR"/>
          </a:p>
        </p:txBody>
      </p:sp>
      <p:sp>
        <p:nvSpPr>
          <p:cNvPr id="3" name="Espace réservé du pied de page 2">
            <a:extLst>
              <a:ext uri="{FF2B5EF4-FFF2-40B4-BE49-F238E27FC236}">
                <a16:creationId xmlns:a16="http://schemas.microsoft.com/office/drawing/2014/main" id="{F8D37B02-F460-7755-FBCD-7FA884093063}"/>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FB131D0C-CA17-F5AC-0EE6-CBF9ECDB379F}"/>
              </a:ext>
            </a:extLst>
          </p:cNvPr>
          <p:cNvSpPr>
            <a:spLocks noGrp="1"/>
          </p:cNvSpPr>
          <p:nvPr>
            <p:ph type="sldNum" sz="quarter" idx="12"/>
          </p:nvPr>
        </p:nvSpPr>
        <p:spPr/>
        <p:txBody>
          <a:bodyPr/>
          <a:lstStyle/>
          <a:p>
            <a:fld id="{0BFE9430-6F83-40CF-B2D5-0AE9E32108F0}" type="slidenum">
              <a:rPr lang="fr-FR" smtClean="0"/>
              <a:t>‹N°›</a:t>
            </a:fld>
            <a:endParaRPr lang="fr-FR"/>
          </a:p>
        </p:txBody>
      </p:sp>
    </p:spTree>
    <p:extLst>
      <p:ext uri="{BB962C8B-B14F-4D97-AF65-F5344CB8AC3E}">
        <p14:creationId xmlns:p14="http://schemas.microsoft.com/office/powerpoint/2010/main" val="378051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6DE61D-9D06-CBCE-737C-83D9778381D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DF937E26-FBF8-89A4-26E8-A8156B86D3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F49A10D6-CEBE-20E1-0377-448C6BB7C9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F6B5A9E-AD14-0EF7-D471-38416D0462C4}"/>
              </a:ext>
            </a:extLst>
          </p:cNvPr>
          <p:cNvSpPr>
            <a:spLocks noGrp="1"/>
          </p:cNvSpPr>
          <p:nvPr>
            <p:ph type="dt" sz="half" idx="10"/>
          </p:nvPr>
        </p:nvSpPr>
        <p:spPr/>
        <p:txBody>
          <a:bodyPr/>
          <a:lstStyle/>
          <a:p>
            <a:fld id="{BBE75533-29FE-4946-A9CD-A92B78DC44B9}" type="datetimeFigureOut">
              <a:rPr lang="fr-FR" smtClean="0"/>
              <a:t>17/12/2023</a:t>
            </a:fld>
            <a:endParaRPr lang="fr-FR"/>
          </a:p>
        </p:txBody>
      </p:sp>
      <p:sp>
        <p:nvSpPr>
          <p:cNvPr id="6" name="Espace réservé du pied de page 5">
            <a:extLst>
              <a:ext uri="{FF2B5EF4-FFF2-40B4-BE49-F238E27FC236}">
                <a16:creationId xmlns:a16="http://schemas.microsoft.com/office/drawing/2014/main" id="{354700BC-A872-F0CB-D0C3-AE3913EF6C2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043AAE4-198F-95C0-A180-5BDA64F23E76}"/>
              </a:ext>
            </a:extLst>
          </p:cNvPr>
          <p:cNvSpPr>
            <a:spLocks noGrp="1"/>
          </p:cNvSpPr>
          <p:nvPr>
            <p:ph type="sldNum" sz="quarter" idx="12"/>
          </p:nvPr>
        </p:nvSpPr>
        <p:spPr/>
        <p:txBody>
          <a:bodyPr/>
          <a:lstStyle/>
          <a:p>
            <a:fld id="{0BFE9430-6F83-40CF-B2D5-0AE9E32108F0}" type="slidenum">
              <a:rPr lang="fr-FR" smtClean="0"/>
              <a:t>‹N°›</a:t>
            </a:fld>
            <a:endParaRPr lang="fr-FR"/>
          </a:p>
        </p:txBody>
      </p:sp>
    </p:spTree>
    <p:extLst>
      <p:ext uri="{BB962C8B-B14F-4D97-AF65-F5344CB8AC3E}">
        <p14:creationId xmlns:p14="http://schemas.microsoft.com/office/powerpoint/2010/main" val="3139093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B371D3-7D6B-0B36-C2E3-09948EC5045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055FF0C-1FD0-B4E8-516E-E8CDEAA912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3480985A-569F-0723-B8A4-EFD561F713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65792A8-A5B0-D9EA-4A11-FEE157142600}"/>
              </a:ext>
            </a:extLst>
          </p:cNvPr>
          <p:cNvSpPr>
            <a:spLocks noGrp="1"/>
          </p:cNvSpPr>
          <p:nvPr>
            <p:ph type="dt" sz="half" idx="10"/>
          </p:nvPr>
        </p:nvSpPr>
        <p:spPr/>
        <p:txBody>
          <a:bodyPr/>
          <a:lstStyle/>
          <a:p>
            <a:fld id="{BBE75533-29FE-4946-A9CD-A92B78DC44B9}" type="datetimeFigureOut">
              <a:rPr lang="fr-FR" smtClean="0"/>
              <a:t>17/12/2023</a:t>
            </a:fld>
            <a:endParaRPr lang="fr-FR"/>
          </a:p>
        </p:txBody>
      </p:sp>
      <p:sp>
        <p:nvSpPr>
          <p:cNvPr id="6" name="Espace réservé du pied de page 5">
            <a:extLst>
              <a:ext uri="{FF2B5EF4-FFF2-40B4-BE49-F238E27FC236}">
                <a16:creationId xmlns:a16="http://schemas.microsoft.com/office/drawing/2014/main" id="{1A1DA3F3-CC18-58CA-9902-FC096B97002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808668C-944D-4543-274F-2159FEC43E9C}"/>
              </a:ext>
            </a:extLst>
          </p:cNvPr>
          <p:cNvSpPr>
            <a:spLocks noGrp="1"/>
          </p:cNvSpPr>
          <p:nvPr>
            <p:ph type="sldNum" sz="quarter" idx="12"/>
          </p:nvPr>
        </p:nvSpPr>
        <p:spPr/>
        <p:txBody>
          <a:bodyPr/>
          <a:lstStyle/>
          <a:p>
            <a:fld id="{0BFE9430-6F83-40CF-B2D5-0AE9E32108F0}" type="slidenum">
              <a:rPr lang="fr-FR" smtClean="0"/>
              <a:t>‹N°›</a:t>
            </a:fld>
            <a:endParaRPr lang="fr-FR"/>
          </a:p>
        </p:txBody>
      </p:sp>
    </p:spTree>
    <p:extLst>
      <p:ext uri="{BB962C8B-B14F-4D97-AF65-F5344CB8AC3E}">
        <p14:creationId xmlns:p14="http://schemas.microsoft.com/office/powerpoint/2010/main" val="1634675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57C3BA1-04AA-821F-6110-C082B5F36E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787391D-7D7F-0120-A728-95A247E997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7A0E5E3-71EB-C78A-DDB3-8DE16E9DE7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E75533-29FE-4946-A9CD-A92B78DC44B9}" type="datetimeFigureOut">
              <a:rPr lang="fr-FR" smtClean="0"/>
              <a:t>17/12/2023</a:t>
            </a:fld>
            <a:endParaRPr lang="fr-FR"/>
          </a:p>
        </p:txBody>
      </p:sp>
      <p:sp>
        <p:nvSpPr>
          <p:cNvPr id="5" name="Espace réservé du pied de page 4">
            <a:extLst>
              <a:ext uri="{FF2B5EF4-FFF2-40B4-BE49-F238E27FC236}">
                <a16:creationId xmlns:a16="http://schemas.microsoft.com/office/drawing/2014/main" id="{25CE84C7-AA9D-359F-3071-6944C197C1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124E0531-9450-7278-270A-F65877B4C2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FE9430-6F83-40CF-B2D5-0AE9E32108F0}" type="slidenum">
              <a:rPr lang="fr-FR" smtClean="0"/>
              <a:t>‹N°›</a:t>
            </a:fld>
            <a:endParaRPr lang="fr-FR"/>
          </a:p>
        </p:txBody>
      </p:sp>
    </p:spTree>
    <p:extLst>
      <p:ext uri="{BB962C8B-B14F-4D97-AF65-F5344CB8AC3E}">
        <p14:creationId xmlns:p14="http://schemas.microsoft.com/office/powerpoint/2010/main" val="3867883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3D1060B1-84F4-AC29-F80B-7FD9C4687E60}"/>
              </a:ext>
            </a:extLst>
          </p:cNvPr>
          <p:cNvSpPr txBox="1"/>
          <p:nvPr/>
        </p:nvSpPr>
        <p:spPr>
          <a:xfrm>
            <a:off x="2504660" y="2067339"/>
            <a:ext cx="7248939" cy="3477875"/>
          </a:xfrm>
          <a:prstGeom prst="rect">
            <a:avLst/>
          </a:prstGeom>
          <a:noFill/>
        </p:spPr>
        <p:txBody>
          <a:bodyPr wrap="square" rtlCol="0">
            <a:spAutoFit/>
          </a:bodyPr>
          <a:lstStyle/>
          <a:p>
            <a:pPr algn="ctr"/>
            <a:r>
              <a:rPr lang="fr-FR" sz="4400" b="1" dirty="0"/>
              <a:t>Chapitre 0</a:t>
            </a:r>
            <a:r>
              <a:rPr lang="ar-DZ" sz="4400" b="1" dirty="0"/>
              <a:t>3</a:t>
            </a:r>
            <a:r>
              <a:rPr lang="fr-FR" sz="4400" b="1" dirty="0"/>
              <a:t>:</a:t>
            </a:r>
          </a:p>
          <a:p>
            <a:pPr algn="ctr"/>
            <a:endParaRPr lang="fr-FR" sz="4400" dirty="0"/>
          </a:p>
          <a:p>
            <a:pPr algn="ctr"/>
            <a:r>
              <a:rPr lang="fr-FR" sz="4400" b="1" dirty="0">
                <a:solidFill>
                  <a:srgbClr val="0070C0"/>
                </a:solidFill>
              </a:rPr>
              <a:t>Recombinaison génétique et éléments génétiques transposables</a:t>
            </a:r>
          </a:p>
        </p:txBody>
      </p:sp>
      <p:sp>
        <p:nvSpPr>
          <p:cNvPr id="2" name="ZoneTexte 1">
            <a:extLst>
              <a:ext uri="{FF2B5EF4-FFF2-40B4-BE49-F238E27FC236}">
                <a16:creationId xmlns:a16="http://schemas.microsoft.com/office/drawing/2014/main" id="{4F0A24A9-A9D9-5E7C-C2E4-89A90D9F22DB}"/>
              </a:ext>
            </a:extLst>
          </p:cNvPr>
          <p:cNvSpPr txBox="1"/>
          <p:nvPr/>
        </p:nvSpPr>
        <p:spPr>
          <a:xfrm>
            <a:off x="6396361" y="5731565"/>
            <a:ext cx="558497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3200" b="1" dirty="0">
                <a:solidFill>
                  <a:srgbClr val="002060"/>
                </a:solidFill>
                <a:cs typeface="Calibri"/>
              </a:rPr>
              <a:t>Réalisé par: Dr. </a:t>
            </a:r>
            <a:r>
              <a:rPr lang="fr-FR" sz="3200" b="1" dirty="0" err="1">
                <a:solidFill>
                  <a:srgbClr val="002060"/>
                </a:solidFill>
                <a:cs typeface="Calibri"/>
              </a:rPr>
              <a:t>Benabdallah</a:t>
            </a:r>
            <a:r>
              <a:rPr lang="fr-FR" sz="3200" b="1" dirty="0">
                <a:solidFill>
                  <a:srgbClr val="002060"/>
                </a:solidFill>
                <a:cs typeface="Calibri"/>
              </a:rPr>
              <a:t> F.</a:t>
            </a:r>
            <a:endParaRPr lang="fr-FR" sz="3200" b="1" dirty="0">
              <a:solidFill>
                <a:srgbClr val="002060"/>
              </a:solidFill>
            </a:endParaRPr>
          </a:p>
        </p:txBody>
      </p:sp>
      <p:sp>
        <p:nvSpPr>
          <p:cNvPr id="3" name="ZoneTexte 2">
            <a:extLst>
              <a:ext uri="{FF2B5EF4-FFF2-40B4-BE49-F238E27FC236}">
                <a16:creationId xmlns:a16="http://schemas.microsoft.com/office/drawing/2014/main" id="{0004FB31-DBB5-1921-7155-0935B48FBC32}"/>
              </a:ext>
            </a:extLst>
          </p:cNvPr>
          <p:cNvSpPr txBox="1"/>
          <p:nvPr/>
        </p:nvSpPr>
        <p:spPr>
          <a:xfrm>
            <a:off x="3541424" y="648867"/>
            <a:ext cx="5647425"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2000" b="1" dirty="0">
                <a:latin typeface="Times New Roman"/>
                <a:cs typeface="Times New Roman"/>
              </a:rPr>
              <a:t>Université Mohamed </a:t>
            </a:r>
            <a:r>
              <a:rPr lang="fr-FR" sz="2000" b="1" dirty="0" err="1">
                <a:latin typeface="Times New Roman"/>
                <a:cs typeface="Times New Roman"/>
              </a:rPr>
              <a:t>Kheider</a:t>
            </a:r>
            <a:r>
              <a:rPr lang="fr-FR" sz="2000" b="1" dirty="0">
                <a:latin typeface="Times New Roman"/>
                <a:cs typeface="Times New Roman"/>
              </a:rPr>
              <a:t> –Biskra-</a:t>
            </a:r>
          </a:p>
          <a:p>
            <a:pPr algn="ctr"/>
            <a:r>
              <a:rPr lang="fr-FR" sz="2000" b="1" dirty="0">
                <a:latin typeface="Times New Roman"/>
                <a:cs typeface="Times New Roman"/>
              </a:rPr>
              <a:t>Faculté de sciences exactes et de sciences de la nature et de la vie</a:t>
            </a:r>
          </a:p>
          <a:p>
            <a:pPr algn="ctr"/>
            <a:r>
              <a:rPr lang="fr-FR" sz="2000" b="1" dirty="0">
                <a:latin typeface="Times New Roman"/>
                <a:cs typeface="Times New Roman"/>
              </a:rPr>
              <a:t>Département de sciences de la nature et de la vie</a:t>
            </a:r>
          </a:p>
        </p:txBody>
      </p:sp>
    </p:spTree>
    <p:extLst>
      <p:ext uri="{BB962C8B-B14F-4D97-AF65-F5344CB8AC3E}">
        <p14:creationId xmlns:p14="http://schemas.microsoft.com/office/powerpoint/2010/main" val="3907122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E33C2937-70C2-B809-C606-140AB5A26482}"/>
              </a:ext>
            </a:extLst>
          </p:cNvPr>
          <p:cNvSpPr txBox="1"/>
          <p:nvPr/>
        </p:nvSpPr>
        <p:spPr>
          <a:xfrm>
            <a:off x="980661" y="1017107"/>
            <a:ext cx="10098156" cy="4893647"/>
          </a:xfrm>
          <a:prstGeom prst="rect">
            <a:avLst/>
          </a:prstGeom>
          <a:noFill/>
        </p:spPr>
        <p:txBody>
          <a:bodyPr wrap="square">
            <a:spAutoFit/>
          </a:bodyPr>
          <a:lstStyle/>
          <a:p>
            <a:pPr algn="just"/>
            <a:r>
              <a:rPr lang="fr-FR" sz="2400" b="1" dirty="0">
                <a:solidFill>
                  <a:srgbClr val="FF0000"/>
                </a:solidFill>
                <a:latin typeface="Times New Roman" panose="02020603050405020304" pitchFamily="18" charset="0"/>
                <a:cs typeface="Times New Roman" panose="02020603050405020304" pitchFamily="18" charset="0"/>
              </a:rPr>
              <a:t>2. La recombinaison spécifique de site</a:t>
            </a:r>
          </a:p>
          <a:p>
            <a:pPr algn="just"/>
            <a:endParaRPr lang="fr-FR" sz="2400" dirty="0">
              <a:latin typeface="Times New Roman" panose="02020603050405020304" pitchFamily="18" charset="0"/>
              <a:cs typeface="Times New Roman" panose="02020603050405020304" pitchFamily="18" charset="0"/>
            </a:endParaRPr>
          </a:p>
          <a:p>
            <a:pPr algn="just"/>
            <a:r>
              <a:rPr lang="fr-FR" sz="2400" dirty="0">
                <a:latin typeface="Times New Roman" panose="02020603050405020304" pitchFamily="18" charset="0"/>
                <a:cs typeface="Times New Roman" panose="02020603050405020304" pitchFamily="18" charset="0"/>
              </a:rPr>
              <a:t> La recombinaison spécifique de site (RSS), ou </a:t>
            </a:r>
            <a:r>
              <a:rPr lang="fr-FR" sz="2400" dirty="0">
                <a:solidFill>
                  <a:srgbClr val="FF0000"/>
                </a:solidFill>
                <a:latin typeface="Times New Roman" panose="02020603050405020304" pitchFamily="18" charset="0"/>
                <a:cs typeface="Times New Roman" panose="02020603050405020304" pitchFamily="18" charset="0"/>
              </a:rPr>
              <a:t>spécialisée</a:t>
            </a:r>
            <a:r>
              <a:rPr lang="fr-FR" sz="2400" dirty="0">
                <a:latin typeface="Times New Roman" panose="02020603050405020304" pitchFamily="18" charset="0"/>
                <a:cs typeface="Times New Roman" panose="02020603050405020304" pitchFamily="18" charset="0"/>
              </a:rPr>
              <a:t>, est un processus </a:t>
            </a:r>
            <a:r>
              <a:rPr lang="fr-FR" sz="2400" b="1" dirty="0">
                <a:latin typeface="Times New Roman" panose="02020603050405020304" pitchFamily="18" charset="0"/>
                <a:cs typeface="Times New Roman" panose="02020603050405020304" pitchFamily="18" charset="0"/>
              </a:rPr>
              <a:t>d’échange de matériel génétique </a:t>
            </a:r>
            <a:r>
              <a:rPr lang="fr-FR" sz="2400" dirty="0">
                <a:latin typeface="Times New Roman" panose="02020603050405020304" pitchFamily="18" charset="0"/>
                <a:cs typeface="Times New Roman" panose="02020603050405020304" pitchFamily="18" charset="0"/>
              </a:rPr>
              <a:t>impliquant </a:t>
            </a:r>
            <a:r>
              <a:rPr lang="fr-FR" sz="2400" b="1" dirty="0">
                <a:latin typeface="Times New Roman" panose="02020603050405020304" pitchFamily="18" charset="0"/>
                <a:cs typeface="Times New Roman" panose="02020603050405020304" pitchFamily="18" charset="0"/>
              </a:rPr>
              <a:t>des séquences cibles présentant des homologies relativement courtes</a:t>
            </a:r>
            <a:r>
              <a:rPr lang="fr-FR" sz="2400" dirty="0">
                <a:latin typeface="Times New Roman" panose="02020603050405020304" pitchFamily="18" charset="0"/>
                <a:cs typeface="Times New Roman" panose="02020603050405020304" pitchFamily="18" charset="0"/>
              </a:rPr>
              <a:t>, et reconnues par </a:t>
            </a:r>
            <a:r>
              <a:rPr lang="fr-FR" sz="2400" b="1" dirty="0">
                <a:latin typeface="Times New Roman" panose="02020603050405020304" pitchFamily="18" charset="0"/>
                <a:cs typeface="Times New Roman" panose="02020603050405020304" pitchFamily="18" charset="0"/>
              </a:rPr>
              <a:t>des protéines qualifiées de </a:t>
            </a:r>
            <a:r>
              <a:rPr lang="fr-FR" sz="2400" b="1" dirty="0">
                <a:solidFill>
                  <a:srgbClr val="FF0000"/>
                </a:solidFill>
                <a:latin typeface="Times New Roman" panose="02020603050405020304" pitchFamily="18" charset="0"/>
                <a:cs typeface="Times New Roman" panose="02020603050405020304" pitchFamily="18" charset="0"/>
              </a:rPr>
              <a:t>recombinases</a:t>
            </a:r>
            <a:r>
              <a:rPr lang="fr-FR" sz="2400" b="1" dirty="0">
                <a:latin typeface="Times New Roman" panose="02020603050405020304" pitchFamily="18" charset="0"/>
                <a:cs typeface="Times New Roman" panose="02020603050405020304" pitchFamily="18" charset="0"/>
              </a:rPr>
              <a:t>.</a:t>
            </a:r>
          </a:p>
          <a:p>
            <a:pPr algn="just"/>
            <a:endParaRPr lang="fr-FR" sz="2400" b="1" dirty="0">
              <a:latin typeface="Times New Roman" panose="02020603050405020304" pitchFamily="18" charset="0"/>
              <a:cs typeface="Times New Roman" panose="02020603050405020304" pitchFamily="18" charset="0"/>
            </a:endParaRPr>
          </a:p>
          <a:p>
            <a:pPr algn="just"/>
            <a:r>
              <a:rPr lang="fr-FR" sz="2400" dirty="0">
                <a:latin typeface="Times New Roman" panose="02020603050405020304" pitchFamily="18" charset="0"/>
                <a:cs typeface="Times New Roman" panose="02020603050405020304" pitchFamily="18" charset="0"/>
              </a:rPr>
              <a:t>On la retrouve dans les trois règnes du vivant, </a:t>
            </a:r>
            <a:r>
              <a:rPr lang="fr-FR" sz="2400" b="1" dirty="0">
                <a:latin typeface="Times New Roman" panose="02020603050405020304" pitchFamily="18" charset="0"/>
                <a:cs typeface="Times New Roman" panose="02020603050405020304" pitchFamily="18" charset="0"/>
              </a:rPr>
              <a:t>Eucaryotes</a:t>
            </a:r>
            <a:r>
              <a:rPr lang="fr-FR" sz="2400" dirty="0">
                <a:latin typeface="Times New Roman" panose="02020603050405020304" pitchFamily="18" charset="0"/>
                <a:cs typeface="Times New Roman" panose="02020603050405020304" pitchFamily="18" charset="0"/>
              </a:rPr>
              <a:t>, </a:t>
            </a:r>
            <a:r>
              <a:rPr lang="fr-FR" sz="2400" b="1" dirty="0">
                <a:latin typeface="Times New Roman" panose="02020603050405020304" pitchFamily="18" charset="0"/>
                <a:cs typeface="Times New Roman" panose="02020603050405020304" pitchFamily="18" charset="0"/>
              </a:rPr>
              <a:t>Archaea</a:t>
            </a:r>
            <a:r>
              <a:rPr lang="fr-FR" sz="2400" dirty="0">
                <a:latin typeface="Times New Roman" panose="02020603050405020304" pitchFamily="18" charset="0"/>
                <a:cs typeface="Times New Roman" panose="02020603050405020304" pitchFamily="18" charset="0"/>
              </a:rPr>
              <a:t> et </a:t>
            </a:r>
            <a:r>
              <a:rPr lang="fr-FR" sz="2400" b="1" dirty="0">
                <a:latin typeface="Times New Roman" panose="02020603050405020304" pitchFamily="18" charset="0"/>
                <a:cs typeface="Times New Roman" panose="02020603050405020304" pitchFamily="18" charset="0"/>
              </a:rPr>
              <a:t>Bactéries</a:t>
            </a:r>
            <a:r>
              <a:rPr lang="fr-FR" sz="2400" dirty="0">
                <a:latin typeface="Times New Roman" panose="02020603050405020304" pitchFamily="18" charset="0"/>
                <a:cs typeface="Times New Roman" panose="02020603050405020304" pitchFamily="18" charset="0"/>
              </a:rPr>
              <a:t> et également dans </a:t>
            </a:r>
            <a:r>
              <a:rPr lang="fr-FR" sz="2400" b="1" dirty="0">
                <a:latin typeface="Times New Roman" panose="02020603050405020304" pitchFamily="18" charset="0"/>
                <a:cs typeface="Times New Roman" panose="02020603050405020304" pitchFamily="18" charset="0"/>
              </a:rPr>
              <a:t>le monde viral </a:t>
            </a:r>
            <a:r>
              <a:rPr lang="fr-FR" sz="2400" dirty="0">
                <a:latin typeface="Times New Roman" panose="02020603050405020304" pitchFamily="18" charset="0"/>
                <a:cs typeface="Times New Roman" panose="02020603050405020304" pitchFamily="18" charset="0"/>
              </a:rPr>
              <a:t>(bactériophages et virus).</a:t>
            </a:r>
          </a:p>
          <a:p>
            <a:pPr algn="just"/>
            <a:endParaRPr lang="fr-FR" sz="2400" dirty="0">
              <a:latin typeface="Times New Roman" panose="02020603050405020304" pitchFamily="18" charset="0"/>
              <a:cs typeface="Times New Roman" panose="02020603050405020304" pitchFamily="18" charset="0"/>
            </a:endParaRPr>
          </a:p>
          <a:p>
            <a:pPr algn="just"/>
            <a:r>
              <a:rPr lang="fr-FR" sz="2400" dirty="0">
                <a:latin typeface="Times New Roman" panose="02020603050405020304" pitchFamily="18" charset="0"/>
                <a:cs typeface="Times New Roman" panose="02020603050405020304" pitchFamily="18" charset="0"/>
              </a:rPr>
              <a:t>la RSS est </a:t>
            </a:r>
            <a:r>
              <a:rPr lang="fr-FR" sz="2400" b="1" dirty="0">
                <a:latin typeface="Times New Roman" panose="02020603050405020304" pitchFamily="18" charset="0"/>
                <a:cs typeface="Times New Roman" panose="02020603050405020304" pitchFamily="18" charset="0"/>
              </a:rPr>
              <a:t>conservative</a:t>
            </a:r>
            <a:r>
              <a:rPr lang="fr-FR" sz="2400" dirty="0">
                <a:latin typeface="Times New Roman" panose="02020603050405020304" pitchFamily="18" charset="0"/>
                <a:cs typeface="Times New Roman" panose="02020603050405020304" pitchFamily="18" charset="0"/>
              </a:rPr>
              <a:t> puisqu’elle n’engendre ni synthèse ni dégradation des fragments d’ADN impliqués.</a:t>
            </a:r>
          </a:p>
          <a:p>
            <a:pPr algn="just"/>
            <a:r>
              <a:rPr lang="fr-FR"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793636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DE468C27-8FF9-173B-14B6-53857691D49B}"/>
              </a:ext>
            </a:extLst>
          </p:cNvPr>
          <p:cNvSpPr txBox="1"/>
          <p:nvPr/>
        </p:nvSpPr>
        <p:spPr>
          <a:xfrm>
            <a:off x="927651" y="706977"/>
            <a:ext cx="10124661" cy="2308324"/>
          </a:xfrm>
          <a:prstGeom prst="rect">
            <a:avLst/>
          </a:prstGeom>
          <a:noFill/>
        </p:spPr>
        <p:txBody>
          <a:bodyPr wrap="square">
            <a:spAutoFit/>
          </a:bodyPr>
          <a:lstStyle/>
          <a:p>
            <a:pPr algn="just"/>
            <a:r>
              <a:rPr lang="fr-FR" sz="2400" b="1" dirty="0">
                <a:solidFill>
                  <a:srgbClr val="0070C0"/>
                </a:solidFill>
                <a:latin typeface="Times New Roman" panose="02020603050405020304" pitchFamily="18" charset="0"/>
                <a:cs typeface="Times New Roman" panose="02020603050405020304" pitchFamily="18" charset="0"/>
              </a:rPr>
              <a:t>Mécanisme</a:t>
            </a:r>
          </a:p>
          <a:p>
            <a:pPr algn="just"/>
            <a:r>
              <a:rPr lang="fr-FR" sz="2400" dirty="0">
                <a:latin typeface="Times New Roman" panose="02020603050405020304" pitchFamily="18" charset="0"/>
                <a:cs typeface="Times New Roman" panose="02020603050405020304" pitchFamily="18" charset="0"/>
              </a:rPr>
              <a:t>Le mécanisme moléculaire mis en jeu est sous la dépendance du </a:t>
            </a:r>
            <a:r>
              <a:rPr lang="fr-FR" sz="2400" b="1" dirty="0">
                <a:latin typeface="Times New Roman" panose="02020603050405020304" pitchFamily="18" charset="0"/>
                <a:cs typeface="Times New Roman" panose="02020603050405020304" pitchFamily="18" charset="0"/>
              </a:rPr>
              <a:t>couple séquence cible /recombinase</a:t>
            </a:r>
            <a:r>
              <a:rPr lang="fr-FR" sz="2400" dirty="0">
                <a:latin typeface="Times New Roman" panose="02020603050405020304" pitchFamily="18" charset="0"/>
                <a:cs typeface="Times New Roman" panose="02020603050405020304" pitchFamily="18" charset="0"/>
              </a:rPr>
              <a:t>. Ces dernières </a:t>
            </a:r>
            <a:r>
              <a:rPr lang="fr-FR" sz="2400" b="1" dirty="0">
                <a:latin typeface="Times New Roman" panose="02020603050405020304" pitchFamily="18" charset="0"/>
                <a:cs typeface="Times New Roman" panose="02020603050405020304" pitchFamily="18" charset="0"/>
              </a:rPr>
              <a:t>reconnaissent les séquences cibles</a:t>
            </a:r>
            <a:r>
              <a:rPr lang="fr-FR" sz="2400" dirty="0">
                <a:latin typeface="Times New Roman" panose="02020603050405020304" pitchFamily="18" charset="0"/>
                <a:cs typeface="Times New Roman" panose="02020603050405020304" pitchFamily="18" charset="0"/>
              </a:rPr>
              <a:t>, permettent </a:t>
            </a:r>
            <a:r>
              <a:rPr lang="fr-FR" sz="2400" b="1" dirty="0">
                <a:latin typeface="Times New Roman" panose="02020603050405020304" pitchFamily="18" charset="0"/>
                <a:cs typeface="Times New Roman" panose="02020603050405020304" pitchFamily="18" charset="0"/>
              </a:rPr>
              <a:t>leur rapprochement </a:t>
            </a:r>
            <a:r>
              <a:rPr lang="fr-FR" sz="2400" dirty="0">
                <a:latin typeface="Times New Roman" panose="02020603050405020304" pitchFamily="18" charset="0"/>
                <a:cs typeface="Times New Roman" panose="02020603050405020304" pitchFamily="18" charset="0"/>
              </a:rPr>
              <a:t>et </a:t>
            </a:r>
            <a:r>
              <a:rPr lang="fr-FR" sz="2400" b="1" dirty="0">
                <a:latin typeface="Times New Roman" panose="02020603050405020304" pitchFamily="18" charset="0"/>
                <a:cs typeface="Times New Roman" panose="02020603050405020304" pitchFamily="18" charset="0"/>
              </a:rPr>
              <a:t>catalysent l’échange de matériel génétique par recombinaison entre les régions homologues des séquences cibles</a:t>
            </a:r>
            <a:r>
              <a:rPr lang="fr-FR" sz="2400" dirty="0">
                <a:latin typeface="Times New Roman" panose="02020603050405020304" pitchFamily="18" charset="0"/>
                <a:cs typeface="Times New Roman" panose="02020603050405020304" pitchFamily="18" charset="0"/>
              </a:rPr>
              <a:t>. </a:t>
            </a:r>
            <a:endParaRPr lang="fr-FR" sz="2400" dirty="0"/>
          </a:p>
        </p:txBody>
      </p:sp>
      <p:sp>
        <p:nvSpPr>
          <p:cNvPr id="6" name="ZoneTexte 5">
            <a:extLst>
              <a:ext uri="{FF2B5EF4-FFF2-40B4-BE49-F238E27FC236}">
                <a16:creationId xmlns:a16="http://schemas.microsoft.com/office/drawing/2014/main" id="{D4BF6A30-4B34-B830-A44D-6E8366E8C5B7}"/>
              </a:ext>
            </a:extLst>
          </p:cNvPr>
          <p:cNvSpPr txBox="1"/>
          <p:nvPr/>
        </p:nvSpPr>
        <p:spPr>
          <a:xfrm>
            <a:off x="927651" y="3087831"/>
            <a:ext cx="10124661" cy="3785652"/>
          </a:xfrm>
          <a:prstGeom prst="rect">
            <a:avLst/>
          </a:prstGeom>
          <a:noFill/>
        </p:spPr>
        <p:txBody>
          <a:bodyPr wrap="square">
            <a:spAutoFit/>
          </a:bodyPr>
          <a:lstStyle/>
          <a:p>
            <a:pPr algn="just"/>
            <a:r>
              <a:rPr lang="fr-FR" sz="2400" dirty="0">
                <a:latin typeface="Times New Roman" panose="02020603050405020304" pitchFamily="18" charset="0"/>
                <a:cs typeface="Times New Roman" panose="02020603050405020304" pitchFamily="18" charset="0"/>
              </a:rPr>
              <a:t>La recombinaison spécifique de site est catalysée par </a:t>
            </a:r>
            <a:r>
              <a:rPr lang="fr-FR" sz="2400" b="1" dirty="0">
                <a:latin typeface="Times New Roman" panose="02020603050405020304" pitchFamily="18" charset="0"/>
                <a:cs typeface="Times New Roman" panose="02020603050405020304" pitchFamily="18" charset="0"/>
              </a:rPr>
              <a:t>des recombinases qui appartiennent à deux familles, sur la base des résidus impliqués dans la catalyse : </a:t>
            </a:r>
            <a:r>
              <a:rPr lang="fr-FR" sz="2400" b="1" dirty="0">
                <a:solidFill>
                  <a:srgbClr val="FF0000"/>
                </a:solidFill>
                <a:latin typeface="Times New Roman" panose="02020603050405020304" pitchFamily="18" charset="0"/>
                <a:cs typeface="Times New Roman" panose="02020603050405020304" pitchFamily="18" charset="0"/>
              </a:rPr>
              <a:t>les recombinases à tyrosine et les recombinases à sérine. </a:t>
            </a:r>
            <a:r>
              <a:rPr lang="fr-FR" sz="2400" dirty="0">
                <a:latin typeface="Times New Roman" panose="02020603050405020304" pitchFamily="18" charset="0"/>
                <a:cs typeface="Times New Roman" panose="02020603050405020304" pitchFamily="18" charset="0"/>
              </a:rPr>
              <a:t>(le site actif comporte la sérine ou la tyrosine)</a:t>
            </a:r>
          </a:p>
          <a:p>
            <a:pPr algn="just"/>
            <a:endParaRPr lang="fr-FR" sz="2400" dirty="0">
              <a:latin typeface="Times New Roman" panose="02020603050405020304" pitchFamily="18" charset="0"/>
              <a:cs typeface="Times New Roman" panose="02020603050405020304" pitchFamily="18" charset="0"/>
            </a:endParaRPr>
          </a:p>
          <a:p>
            <a:pPr algn="just"/>
            <a:r>
              <a:rPr lang="fr-FR" sz="2400" dirty="0">
                <a:latin typeface="Times New Roman" panose="02020603050405020304" pitchFamily="18" charset="0"/>
                <a:cs typeface="Times New Roman" panose="02020603050405020304" pitchFamily="18" charset="0"/>
              </a:rPr>
              <a:t>Ces recombinases se fixent sur des séquences spécifiques en </a:t>
            </a:r>
            <a:r>
              <a:rPr lang="fr-FR" sz="2400" b="1" dirty="0">
                <a:latin typeface="Times New Roman" panose="02020603050405020304" pitchFamily="18" charset="0"/>
                <a:cs typeface="Times New Roman" panose="02020603050405020304" pitchFamily="18" charset="0"/>
              </a:rPr>
              <a:t>orientation inverse </a:t>
            </a:r>
            <a:r>
              <a:rPr lang="fr-FR" sz="2400" dirty="0">
                <a:latin typeface="Times New Roman" panose="02020603050405020304" pitchFamily="18" charset="0"/>
                <a:cs typeface="Times New Roman" panose="02020603050405020304" pitchFamily="18" charset="0"/>
              </a:rPr>
              <a:t>comprises dans </a:t>
            </a:r>
            <a:r>
              <a:rPr lang="fr-FR" sz="2400" b="1" dirty="0">
                <a:latin typeface="Times New Roman" panose="02020603050405020304" pitchFamily="18" charset="0"/>
                <a:cs typeface="Times New Roman" panose="02020603050405020304" pitchFamily="18" charset="0"/>
              </a:rPr>
              <a:t>la séquence </a:t>
            </a:r>
            <a:r>
              <a:rPr lang="fr-FR" sz="2400" b="1" dirty="0" err="1">
                <a:latin typeface="Times New Roman" panose="02020603050405020304" pitchFamily="18" charset="0"/>
                <a:cs typeface="Times New Roman" panose="02020603050405020304" pitchFamily="18" charset="0"/>
              </a:rPr>
              <a:t>core</a:t>
            </a:r>
            <a:r>
              <a:rPr lang="fr-FR" sz="2400" dirty="0">
                <a:latin typeface="Times New Roman" panose="02020603050405020304" pitchFamily="18" charset="0"/>
                <a:cs typeface="Times New Roman" panose="02020603050405020304" pitchFamily="18" charset="0"/>
              </a:rPr>
              <a:t>, et séparées par </a:t>
            </a:r>
            <a:r>
              <a:rPr lang="fr-FR" sz="2400" b="1" dirty="0">
                <a:latin typeface="Times New Roman" panose="02020603050405020304" pitchFamily="18" charset="0"/>
                <a:cs typeface="Times New Roman" panose="02020603050405020304" pitchFamily="18" charset="0"/>
              </a:rPr>
              <a:t>une courte séquence d’ADN </a:t>
            </a:r>
            <a:r>
              <a:rPr lang="fr-FR" sz="2400" dirty="0">
                <a:latin typeface="Times New Roman" panose="02020603050405020304" pitchFamily="18" charset="0"/>
                <a:cs typeface="Times New Roman" panose="02020603050405020304" pitchFamily="18" charset="0"/>
              </a:rPr>
              <a:t>appelée « </a:t>
            </a:r>
            <a:r>
              <a:rPr lang="fr-FR" sz="2400" b="1" dirty="0" err="1">
                <a:latin typeface="Times New Roman" panose="02020603050405020304" pitchFamily="18" charset="0"/>
                <a:cs typeface="Times New Roman" panose="02020603050405020304" pitchFamily="18" charset="0"/>
              </a:rPr>
              <a:t>spacer</a:t>
            </a:r>
            <a:r>
              <a:rPr lang="fr-FR" sz="2400" dirty="0">
                <a:latin typeface="Times New Roman" panose="02020603050405020304" pitchFamily="18" charset="0"/>
                <a:cs typeface="Times New Roman" panose="02020603050405020304" pitchFamily="18" charset="0"/>
              </a:rPr>
              <a:t> ». Elles vont ensuite couper l’ADN de part et d’autre du </a:t>
            </a:r>
            <a:r>
              <a:rPr lang="fr-FR" sz="2400" dirty="0" err="1">
                <a:latin typeface="Times New Roman" panose="02020603050405020304" pitchFamily="18" charset="0"/>
                <a:cs typeface="Times New Roman" panose="02020603050405020304" pitchFamily="18" charset="0"/>
              </a:rPr>
              <a:t>spacer</a:t>
            </a:r>
            <a:r>
              <a:rPr lang="fr-FR" sz="2400" dirty="0">
                <a:latin typeface="Times New Roman" panose="02020603050405020304" pitchFamily="18" charset="0"/>
                <a:cs typeface="Times New Roman" panose="02020603050405020304" pitchFamily="18" charset="0"/>
              </a:rPr>
              <a:t>, chaque partenaire de recombinaison étant </a:t>
            </a:r>
            <a:r>
              <a:rPr lang="fr-FR" sz="2400" b="1" dirty="0">
                <a:latin typeface="Times New Roman" panose="02020603050405020304" pitchFamily="18" charset="0"/>
                <a:cs typeface="Times New Roman" panose="02020603050405020304" pitchFamily="18" charset="0"/>
              </a:rPr>
              <a:t>coupé à la même position, permettant ainsi un échange de brin réciproque dans la région d’homologie</a:t>
            </a:r>
            <a:r>
              <a:rPr lang="fr-FR"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99471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13F8E467-55C7-6E01-367C-31B48C7E59A4}"/>
              </a:ext>
            </a:extLst>
          </p:cNvPr>
          <p:cNvPicPr>
            <a:picLocks noChangeAspect="1"/>
          </p:cNvPicPr>
          <p:nvPr/>
        </p:nvPicPr>
        <p:blipFill rotWithShape="1">
          <a:blip r:embed="rId2"/>
          <a:srcRect r="50000"/>
          <a:stretch/>
        </p:blipFill>
        <p:spPr>
          <a:xfrm>
            <a:off x="755374" y="781878"/>
            <a:ext cx="4625009" cy="4617761"/>
          </a:xfrm>
          <a:prstGeom prst="rect">
            <a:avLst/>
          </a:prstGeom>
        </p:spPr>
      </p:pic>
      <p:pic>
        <p:nvPicPr>
          <p:cNvPr id="5" name="Image 4">
            <a:extLst>
              <a:ext uri="{FF2B5EF4-FFF2-40B4-BE49-F238E27FC236}">
                <a16:creationId xmlns:a16="http://schemas.microsoft.com/office/drawing/2014/main" id="{B063989B-6AC6-D573-DC64-2174268280E5}"/>
              </a:ext>
            </a:extLst>
          </p:cNvPr>
          <p:cNvPicPr>
            <a:picLocks noChangeAspect="1"/>
          </p:cNvPicPr>
          <p:nvPr/>
        </p:nvPicPr>
        <p:blipFill rotWithShape="1">
          <a:blip r:embed="rId3"/>
          <a:srcRect r="33291" b="58732"/>
          <a:stretch/>
        </p:blipFill>
        <p:spPr>
          <a:xfrm>
            <a:off x="6096000" y="927652"/>
            <a:ext cx="5685183" cy="3988905"/>
          </a:xfrm>
          <a:prstGeom prst="rect">
            <a:avLst/>
          </a:prstGeom>
        </p:spPr>
      </p:pic>
      <p:sp>
        <p:nvSpPr>
          <p:cNvPr id="6" name="ZoneTexte 5">
            <a:extLst>
              <a:ext uri="{FF2B5EF4-FFF2-40B4-BE49-F238E27FC236}">
                <a16:creationId xmlns:a16="http://schemas.microsoft.com/office/drawing/2014/main" id="{07EF989F-2A89-9638-2C28-215B8B9AA911}"/>
              </a:ext>
            </a:extLst>
          </p:cNvPr>
          <p:cNvSpPr txBox="1"/>
          <p:nvPr/>
        </p:nvSpPr>
        <p:spPr>
          <a:xfrm>
            <a:off x="1219200" y="5698435"/>
            <a:ext cx="2464904" cy="369332"/>
          </a:xfrm>
          <a:prstGeom prst="rect">
            <a:avLst/>
          </a:prstGeom>
          <a:noFill/>
        </p:spPr>
        <p:txBody>
          <a:bodyPr wrap="square" rtlCol="0">
            <a:spAutoFit/>
          </a:bodyPr>
          <a:lstStyle/>
          <a:p>
            <a:r>
              <a:rPr lang="fr-FR" b="1" dirty="0"/>
              <a:t>Recombinase à serine</a:t>
            </a:r>
          </a:p>
        </p:txBody>
      </p:sp>
      <p:sp>
        <p:nvSpPr>
          <p:cNvPr id="7" name="ZoneTexte 6">
            <a:extLst>
              <a:ext uri="{FF2B5EF4-FFF2-40B4-BE49-F238E27FC236}">
                <a16:creationId xmlns:a16="http://schemas.microsoft.com/office/drawing/2014/main" id="{3555A7E7-71EE-B660-49BB-FF63CFDB1CC7}"/>
              </a:ext>
            </a:extLst>
          </p:cNvPr>
          <p:cNvSpPr txBox="1"/>
          <p:nvPr/>
        </p:nvSpPr>
        <p:spPr>
          <a:xfrm>
            <a:off x="6891130" y="5088835"/>
            <a:ext cx="3233531" cy="369332"/>
          </a:xfrm>
          <a:prstGeom prst="rect">
            <a:avLst/>
          </a:prstGeom>
          <a:noFill/>
        </p:spPr>
        <p:txBody>
          <a:bodyPr wrap="square" rtlCol="0">
            <a:spAutoFit/>
          </a:bodyPr>
          <a:lstStyle/>
          <a:p>
            <a:r>
              <a:rPr lang="fr-FR" b="1" dirty="0"/>
              <a:t>Recombinase à tyrosine</a:t>
            </a:r>
          </a:p>
        </p:txBody>
      </p:sp>
    </p:spTree>
    <p:extLst>
      <p:ext uri="{BB962C8B-B14F-4D97-AF65-F5344CB8AC3E}">
        <p14:creationId xmlns:p14="http://schemas.microsoft.com/office/powerpoint/2010/main" val="1639753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5CF209A-BFA3-D9F9-0C28-9A49EBE60C59}"/>
              </a:ext>
            </a:extLst>
          </p:cNvPr>
          <p:cNvPicPr>
            <a:picLocks noChangeAspect="1"/>
          </p:cNvPicPr>
          <p:nvPr/>
        </p:nvPicPr>
        <p:blipFill>
          <a:blip r:embed="rId2"/>
          <a:stretch>
            <a:fillRect/>
          </a:stretch>
        </p:blipFill>
        <p:spPr>
          <a:xfrm>
            <a:off x="291548" y="132522"/>
            <a:ext cx="7347502" cy="6400800"/>
          </a:xfrm>
          <a:prstGeom prst="rect">
            <a:avLst/>
          </a:prstGeom>
        </p:spPr>
      </p:pic>
      <p:sp>
        <p:nvSpPr>
          <p:cNvPr id="6" name="ZoneTexte 5">
            <a:extLst>
              <a:ext uri="{FF2B5EF4-FFF2-40B4-BE49-F238E27FC236}">
                <a16:creationId xmlns:a16="http://schemas.microsoft.com/office/drawing/2014/main" id="{72C1844F-A39C-2523-8873-3E4C6D514FB4}"/>
              </a:ext>
            </a:extLst>
          </p:cNvPr>
          <p:cNvSpPr txBox="1"/>
          <p:nvPr/>
        </p:nvSpPr>
        <p:spPr>
          <a:xfrm>
            <a:off x="7871791" y="1852785"/>
            <a:ext cx="4028661" cy="3970318"/>
          </a:xfrm>
          <a:prstGeom prst="rect">
            <a:avLst/>
          </a:prstGeom>
          <a:noFill/>
        </p:spPr>
        <p:txBody>
          <a:bodyPr wrap="square">
            <a:spAutoFit/>
          </a:bodyPr>
          <a:lstStyle/>
          <a:p>
            <a:pPr algn="just"/>
            <a:r>
              <a:rPr lang="fr-FR" b="0" i="0" dirty="0">
                <a:solidFill>
                  <a:srgbClr val="262626"/>
                </a:solidFill>
                <a:effectLst/>
                <a:latin typeface="Times New Roman" panose="02020603050405020304" pitchFamily="18" charset="0"/>
                <a:cs typeface="Times New Roman" panose="02020603050405020304" pitchFamily="18" charset="0"/>
              </a:rPr>
              <a:t>Mécanismes de recombinaison spécifique de site. L'organisation des sites </a:t>
            </a:r>
            <a:r>
              <a:rPr lang="fr-FR" b="0" i="0" dirty="0" err="1">
                <a:solidFill>
                  <a:srgbClr val="262626"/>
                </a:solidFill>
                <a:effectLst/>
                <a:latin typeface="Times New Roman" panose="02020603050405020304" pitchFamily="18" charset="0"/>
                <a:cs typeface="Times New Roman" panose="02020603050405020304" pitchFamily="18" charset="0"/>
              </a:rPr>
              <a:t>core</a:t>
            </a:r>
            <a:r>
              <a:rPr lang="fr-FR" b="0" i="0" dirty="0">
                <a:solidFill>
                  <a:srgbClr val="262626"/>
                </a:solidFill>
                <a:effectLst/>
                <a:latin typeface="Times New Roman" panose="02020603050405020304" pitchFamily="18" charset="0"/>
                <a:cs typeface="Times New Roman" panose="02020603050405020304" pitchFamily="18" charset="0"/>
              </a:rPr>
              <a:t> est similaire pour les deux familles de recombinases. Les produits de recombinaison sont différents. Les sites de fixation des recombinases (BS) sont représentés par des flèches qui encadrent la séquence </a:t>
            </a:r>
            <a:r>
              <a:rPr lang="fr-FR" b="0" i="0" dirty="0" err="1">
                <a:solidFill>
                  <a:srgbClr val="262626"/>
                </a:solidFill>
                <a:effectLst/>
                <a:latin typeface="Times New Roman" panose="02020603050405020304" pitchFamily="18" charset="0"/>
                <a:cs typeface="Times New Roman" panose="02020603050405020304" pitchFamily="18" charset="0"/>
              </a:rPr>
              <a:t>spacer</a:t>
            </a:r>
            <a:r>
              <a:rPr lang="fr-FR" b="0" i="0" dirty="0">
                <a:solidFill>
                  <a:srgbClr val="262626"/>
                </a:solidFill>
                <a:effectLst/>
                <a:latin typeface="Times New Roman" panose="02020603050405020304" pitchFamily="18" charset="0"/>
                <a:cs typeface="Times New Roman" panose="02020603050405020304" pitchFamily="18" charset="0"/>
              </a:rPr>
              <a:t> (représentée par une ligne ondulée). </a:t>
            </a:r>
          </a:p>
          <a:p>
            <a:pPr algn="just"/>
            <a:endParaRPr lang="fr-FR" dirty="0">
              <a:solidFill>
                <a:srgbClr val="262626"/>
              </a:solidFill>
              <a:latin typeface="Times New Roman" panose="02020603050405020304" pitchFamily="18" charset="0"/>
              <a:cs typeface="Times New Roman" panose="02020603050405020304" pitchFamily="18" charset="0"/>
            </a:endParaRPr>
          </a:p>
          <a:p>
            <a:pPr algn="just"/>
            <a:r>
              <a:rPr lang="fr-FR" b="1" i="0" dirty="0">
                <a:solidFill>
                  <a:srgbClr val="262626"/>
                </a:solidFill>
                <a:effectLst/>
                <a:latin typeface="Times New Roman" panose="02020603050405020304" pitchFamily="18" charset="0"/>
                <a:cs typeface="Times New Roman" panose="02020603050405020304" pitchFamily="18" charset="0"/>
              </a:rPr>
              <a:t>Exemple de BS:</a:t>
            </a:r>
          </a:p>
          <a:p>
            <a:pPr algn="just"/>
            <a:endParaRPr lang="fr-FR" b="1" i="0" dirty="0">
              <a:solidFill>
                <a:srgbClr val="262626"/>
              </a:solidFill>
              <a:effectLst/>
              <a:latin typeface="Times New Roman" panose="02020603050405020304" pitchFamily="18" charset="0"/>
              <a:cs typeface="Times New Roman" panose="02020603050405020304" pitchFamily="18" charset="0"/>
            </a:endParaRPr>
          </a:p>
          <a:p>
            <a:pPr algn="just"/>
            <a:r>
              <a:rPr lang="fr-FR" b="1" i="0" dirty="0">
                <a:solidFill>
                  <a:srgbClr val="262626"/>
                </a:solidFill>
                <a:effectLst/>
                <a:latin typeface="Times New Roman" panose="02020603050405020304" pitchFamily="18" charset="0"/>
                <a:cs typeface="Times New Roman" panose="02020603050405020304" pitchFamily="18" charset="0"/>
              </a:rPr>
              <a:t>5’-</a:t>
            </a:r>
            <a:r>
              <a:rPr lang="fr-FR" b="1" i="0" dirty="0">
                <a:solidFill>
                  <a:srgbClr val="FF0000"/>
                </a:solidFill>
                <a:effectLst/>
                <a:latin typeface="Times New Roman" panose="02020603050405020304" pitchFamily="18" charset="0"/>
                <a:cs typeface="Times New Roman" panose="02020603050405020304" pitchFamily="18" charset="0"/>
              </a:rPr>
              <a:t>TTACG</a:t>
            </a:r>
            <a:r>
              <a:rPr lang="fr-FR" b="1" i="0" dirty="0">
                <a:solidFill>
                  <a:srgbClr val="262626"/>
                </a:solidFill>
                <a:effectLst/>
                <a:latin typeface="Times New Roman" panose="02020603050405020304" pitchFamily="18" charset="0"/>
                <a:cs typeface="Times New Roman" panose="02020603050405020304" pitchFamily="18" charset="0"/>
              </a:rPr>
              <a:t>nnnnnn</a:t>
            </a:r>
            <a:r>
              <a:rPr lang="fr-FR" b="1" i="0" dirty="0">
                <a:solidFill>
                  <a:schemeClr val="accent5">
                    <a:lumMod val="50000"/>
                  </a:schemeClr>
                </a:solidFill>
                <a:effectLst/>
                <a:latin typeface="Times New Roman" panose="02020603050405020304" pitchFamily="18" charset="0"/>
                <a:cs typeface="Times New Roman" panose="02020603050405020304" pitchFamily="18" charset="0"/>
              </a:rPr>
              <a:t>CGTAA</a:t>
            </a:r>
            <a:r>
              <a:rPr lang="fr-FR" b="1" i="0" dirty="0">
                <a:solidFill>
                  <a:srgbClr val="262626"/>
                </a:solidFill>
                <a:effectLst/>
                <a:latin typeface="Times New Roman" panose="02020603050405020304" pitchFamily="18" charset="0"/>
                <a:cs typeface="Times New Roman" panose="02020603050405020304" pitchFamily="18" charset="0"/>
              </a:rPr>
              <a:t>-3’</a:t>
            </a:r>
          </a:p>
          <a:p>
            <a:pPr algn="just"/>
            <a:r>
              <a:rPr lang="fr-FR" b="1" i="0" dirty="0">
                <a:solidFill>
                  <a:srgbClr val="262626"/>
                </a:solidFill>
                <a:effectLst/>
                <a:latin typeface="Times New Roman" panose="02020603050405020304" pitchFamily="18" charset="0"/>
                <a:cs typeface="Times New Roman" panose="02020603050405020304" pitchFamily="18" charset="0"/>
              </a:rPr>
              <a:t>3’-</a:t>
            </a:r>
            <a:r>
              <a:rPr lang="fr-FR" b="1" i="0" dirty="0">
                <a:solidFill>
                  <a:schemeClr val="accent5">
                    <a:lumMod val="50000"/>
                  </a:schemeClr>
                </a:solidFill>
                <a:effectLst/>
                <a:latin typeface="Times New Roman" panose="02020603050405020304" pitchFamily="18" charset="0"/>
                <a:cs typeface="Times New Roman" panose="02020603050405020304" pitchFamily="18" charset="0"/>
              </a:rPr>
              <a:t>AATGC</a:t>
            </a:r>
            <a:r>
              <a:rPr lang="fr-FR" b="1" i="0" dirty="0">
                <a:solidFill>
                  <a:srgbClr val="262626"/>
                </a:solidFill>
                <a:effectLst/>
                <a:latin typeface="Times New Roman" panose="02020603050405020304" pitchFamily="18" charset="0"/>
                <a:cs typeface="Times New Roman" panose="02020603050405020304" pitchFamily="18" charset="0"/>
              </a:rPr>
              <a:t>nnnnnn</a:t>
            </a:r>
            <a:r>
              <a:rPr lang="fr-FR" b="1" i="0" dirty="0">
                <a:solidFill>
                  <a:srgbClr val="FF0000"/>
                </a:solidFill>
                <a:effectLst/>
                <a:latin typeface="Times New Roman" panose="02020603050405020304" pitchFamily="18" charset="0"/>
                <a:cs typeface="Times New Roman" panose="02020603050405020304" pitchFamily="18" charset="0"/>
              </a:rPr>
              <a:t>GCATT</a:t>
            </a:r>
            <a:r>
              <a:rPr lang="fr-FR" b="1" i="0" dirty="0">
                <a:solidFill>
                  <a:srgbClr val="262626"/>
                </a:solidFill>
                <a:effectLst/>
                <a:latin typeface="Times New Roman" panose="02020603050405020304" pitchFamily="18" charset="0"/>
                <a:cs typeface="Times New Roman" panose="02020603050405020304" pitchFamily="18" charset="0"/>
              </a:rPr>
              <a:t>-5’</a:t>
            </a:r>
            <a:endParaRPr lang="fr-F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0004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B29F406B-5D07-3F05-3517-AE177E73B272}"/>
              </a:ext>
            </a:extLst>
          </p:cNvPr>
          <p:cNvSpPr txBox="1"/>
          <p:nvPr/>
        </p:nvSpPr>
        <p:spPr>
          <a:xfrm>
            <a:off x="1656522" y="530088"/>
            <a:ext cx="5512904" cy="646331"/>
          </a:xfrm>
          <a:prstGeom prst="rect">
            <a:avLst/>
          </a:prstGeom>
          <a:noFill/>
        </p:spPr>
        <p:txBody>
          <a:bodyPr wrap="square" rtlCol="0">
            <a:spAutoFit/>
          </a:bodyPr>
          <a:lstStyle/>
          <a:p>
            <a:r>
              <a:rPr lang="fr-FR" sz="3600" b="1" dirty="0">
                <a:solidFill>
                  <a:srgbClr val="7030A0"/>
                </a:solidFill>
                <a:latin typeface="Times New Roman" panose="02020603050405020304" pitchFamily="18" charset="0"/>
                <a:cs typeface="Times New Roman" panose="02020603050405020304" pitchFamily="18" charset="0"/>
              </a:rPr>
              <a:t>2-Elément transposables</a:t>
            </a:r>
          </a:p>
        </p:txBody>
      </p:sp>
      <p:sp>
        <p:nvSpPr>
          <p:cNvPr id="6" name="ZoneTexte 5">
            <a:extLst>
              <a:ext uri="{FF2B5EF4-FFF2-40B4-BE49-F238E27FC236}">
                <a16:creationId xmlns:a16="http://schemas.microsoft.com/office/drawing/2014/main" id="{C4D4629D-B11F-CFB5-70CD-CF83A9BB336D}"/>
              </a:ext>
            </a:extLst>
          </p:cNvPr>
          <p:cNvSpPr txBox="1"/>
          <p:nvPr/>
        </p:nvSpPr>
        <p:spPr>
          <a:xfrm>
            <a:off x="795129" y="1001670"/>
            <a:ext cx="11105322" cy="1631216"/>
          </a:xfrm>
          <a:prstGeom prst="rect">
            <a:avLst/>
          </a:prstGeom>
          <a:noFill/>
        </p:spPr>
        <p:txBody>
          <a:bodyPr wrap="square">
            <a:spAutoFit/>
          </a:bodyPr>
          <a:lstStyle/>
          <a:p>
            <a:pPr algn="just"/>
            <a:r>
              <a:rPr lang="fr-FR" sz="2000" dirty="0">
                <a:latin typeface="Times New Roman" panose="02020603050405020304" pitchFamily="18" charset="0"/>
                <a:cs typeface="Times New Roman" panose="02020603050405020304" pitchFamily="18" charset="0"/>
              </a:rPr>
              <a:t>La transposition correspond au déplacement aléatoire de fragments d’ADN nommés </a:t>
            </a:r>
            <a:r>
              <a:rPr lang="fr-FR" sz="2000" dirty="0">
                <a:solidFill>
                  <a:srgbClr val="FF0000"/>
                </a:solidFill>
                <a:latin typeface="Times New Roman" panose="02020603050405020304" pitchFamily="18" charset="0"/>
                <a:cs typeface="Times New Roman" panose="02020603050405020304" pitchFamily="18" charset="0"/>
              </a:rPr>
              <a:t>«</a:t>
            </a:r>
            <a:r>
              <a:rPr lang="fr-FR" sz="2000" dirty="0">
                <a:latin typeface="Times New Roman" panose="02020603050405020304" pitchFamily="18" charset="0"/>
                <a:cs typeface="Times New Roman" panose="02020603050405020304" pitchFamily="18" charset="0"/>
              </a:rPr>
              <a:t> </a:t>
            </a:r>
            <a:r>
              <a:rPr lang="fr-FR" sz="2000" dirty="0">
                <a:solidFill>
                  <a:srgbClr val="FF0000"/>
                </a:solidFill>
                <a:latin typeface="Times New Roman" panose="02020603050405020304" pitchFamily="18" charset="0"/>
                <a:cs typeface="Times New Roman" panose="02020603050405020304" pitchFamily="18" charset="0"/>
              </a:rPr>
              <a:t>éléments génétiques mobiles » </a:t>
            </a:r>
            <a:r>
              <a:rPr lang="fr-FR" sz="2000" dirty="0">
                <a:latin typeface="Times New Roman" panose="02020603050405020304" pitchFamily="18" charset="0"/>
                <a:cs typeface="Times New Roman" panose="02020603050405020304" pitchFamily="18" charset="0"/>
              </a:rPr>
              <a:t>Càd ils sont capables d’être </a:t>
            </a:r>
            <a:r>
              <a:rPr lang="fr-FR" sz="2000" u="sng" dirty="0">
                <a:latin typeface="Times New Roman" panose="02020603050405020304" pitchFamily="18" charset="0"/>
                <a:cs typeface="Times New Roman" panose="02020603050405020304" pitchFamily="18" charset="0"/>
              </a:rPr>
              <a:t>transférés d’un site donneur vers un site cible </a:t>
            </a:r>
            <a:r>
              <a:rPr lang="fr-FR" sz="2000" dirty="0">
                <a:latin typeface="Times New Roman" panose="02020603050405020304" pitchFamily="18" charset="0"/>
                <a:cs typeface="Times New Roman" panose="02020603050405020304" pitchFamily="18" charset="0"/>
              </a:rPr>
              <a:t>sous l’effet d’une enzyme spécifique. </a:t>
            </a:r>
          </a:p>
          <a:p>
            <a:pPr algn="just"/>
            <a:r>
              <a:rPr lang="fr-FR" sz="2000" dirty="0">
                <a:latin typeface="Times New Roman" panose="02020603050405020304" pitchFamily="18" charset="0"/>
                <a:cs typeface="Times New Roman" panose="02020603050405020304" pitchFamily="18" charset="0"/>
              </a:rPr>
              <a:t>Contrairement aux processus de recombinaison, cet échange de matériel génétique intracellulaire se produit </a:t>
            </a:r>
            <a:r>
              <a:rPr lang="fr-FR" sz="2000" u="sng" dirty="0">
                <a:latin typeface="Times New Roman" panose="02020603050405020304" pitchFamily="18" charset="0"/>
                <a:cs typeface="Times New Roman" panose="02020603050405020304" pitchFamily="18" charset="0"/>
              </a:rPr>
              <a:t>sans le concours d’homologie de séquence</a:t>
            </a:r>
            <a:r>
              <a:rPr lang="fr-FR" sz="2000" dirty="0">
                <a:latin typeface="Times New Roman" panose="02020603050405020304" pitchFamily="18" charset="0"/>
                <a:cs typeface="Times New Roman" panose="02020603050405020304" pitchFamily="18" charset="0"/>
              </a:rPr>
              <a:t>. </a:t>
            </a:r>
          </a:p>
        </p:txBody>
      </p:sp>
      <p:sp>
        <p:nvSpPr>
          <p:cNvPr id="8" name="ZoneTexte 7">
            <a:extLst>
              <a:ext uri="{FF2B5EF4-FFF2-40B4-BE49-F238E27FC236}">
                <a16:creationId xmlns:a16="http://schemas.microsoft.com/office/drawing/2014/main" id="{FCB77DFB-DF7F-D407-01C9-EEDFFCF67497}"/>
              </a:ext>
            </a:extLst>
          </p:cNvPr>
          <p:cNvSpPr txBox="1"/>
          <p:nvPr/>
        </p:nvSpPr>
        <p:spPr>
          <a:xfrm>
            <a:off x="304800" y="2796691"/>
            <a:ext cx="6374297" cy="4216539"/>
          </a:xfrm>
          <a:prstGeom prst="rect">
            <a:avLst/>
          </a:prstGeom>
          <a:noFill/>
        </p:spPr>
        <p:txBody>
          <a:bodyPr wrap="square">
            <a:spAutoFit/>
          </a:bodyPr>
          <a:lstStyle/>
          <a:p>
            <a:pPr algn="just"/>
            <a:r>
              <a:rPr lang="fr-FR" sz="2800" b="1" dirty="0">
                <a:solidFill>
                  <a:schemeClr val="accent2">
                    <a:lumMod val="75000"/>
                  </a:schemeClr>
                </a:solidFill>
                <a:latin typeface="Times New Roman" panose="02020603050405020304" pitchFamily="18" charset="0"/>
                <a:cs typeface="Times New Roman" panose="02020603050405020304" pitchFamily="18" charset="0"/>
              </a:rPr>
              <a:t>Types d’éléments génétiques mobiles </a:t>
            </a:r>
          </a:p>
          <a:p>
            <a:pPr algn="just"/>
            <a:endParaRPr lang="fr-FR" sz="2000" b="1" dirty="0">
              <a:solidFill>
                <a:schemeClr val="accent2">
                  <a:lumMod val="75000"/>
                </a:schemeClr>
              </a:solidFill>
              <a:latin typeface="Times New Roman" panose="02020603050405020304" pitchFamily="18" charset="0"/>
              <a:cs typeface="Times New Roman" panose="02020603050405020304" pitchFamily="18" charset="0"/>
            </a:endParaRPr>
          </a:p>
          <a:p>
            <a:pPr algn="just"/>
            <a:r>
              <a:rPr lang="fr-FR" sz="2000" dirty="0">
                <a:latin typeface="Times New Roman" panose="02020603050405020304" pitchFamily="18" charset="0"/>
                <a:cs typeface="Times New Roman" panose="02020603050405020304" pitchFamily="18" charset="0"/>
              </a:rPr>
              <a:t>*</a:t>
            </a:r>
            <a:r>
              <a:rPr lang="fr-FR" sz="2000" b="1" dirty="0">
                <a:solidFill>
                  <a:srgbClr val="0070C0"/>
                </a:solidFill>
                <a:latin typeface="Times New Roman" panose="02020603050405020304" pitchFamily="18" charset="0"/>
                <a:cs typeface="Times New Roman" panose="02020603050405020304" pitchFamily="18" charset="0"/>
              </a:rPr>
              <a:t>Eléments IS (éléments d’insertion)</a:t>
            </a:r>
            <a:endParaRPr lang="fr-FR" sz="2000" dirty="0">
              <a:latin typeface="Times New Roman" panose="02020603050405020304" pitchFamily="18" charset="0"/>
              <a:cs typeface="Times New Roman" panose="02020603050405020304" pitchFamily="18" charset="0"/>
            </a:endParaRPr>
          </a:p>
          <a:p>
            <a:pPr algn="just"/>
            <a:r>
              <a:rPr lang="fr-FR" sz="2000" dirty="0">
                <a:latin typeface="Times New Roman" panose="02020603050405020304" pitchFamily="18" charset="0"/>
                <a:cs typeface="Times New Roman" panose="02020603050405020304" pitchFamily="18" charset="0"/>
              </a:rPr>
              <a:t>Les éléments génétiques mobiles les plus simples sont </a:t>
            </a:r>
            <a:r>
              <a:rPr lang="fr-FR" sz="2000" b="1" dirty="0">
                <a:solidFill>
                  <a:srgbClr val="FF0000"/>
                </a:solidFill>
                <a:latin typeface="Times New Roman" panose="02020603050405020304" pitchFamily="18" charset="0"/>
                <a:cs typeface="Times New Roman" panose="02020603050405020304" pitchFamily="18" charset="0"/>
              </a:rPr>
              <a:t>les séquences d’insertion</a:t>
            </a:r>
            <a:r>
              <a:rPr lang="fr-FR" sz="2000" dirty="0">
                <a:latin typeface="Times New Roman" panose="02020603050405020304" pitchFamily="18" charset="0"/>
                <a:cs typeface="Times New Roman" panose="02020603050405020304" pitchFamily="18" charset="0"/>
              </a:rPr>
              <a:t>, ou </a:t>
            </a:r>
            <a:r>
              <a:rPr lang="fr-FR" sz="2000" b="1" dirty="0">
                <a:solidFill>
                  <a:srgbClr val="FF0000"/>
                </a:solidFill>
                <a:latin typeface="Times New Roman" panose="02020603050405020304" pitchFamily="18" charset="0"/>
                <a:cs typeface="Times New Roman" panose="02020603050405020304" pitchFamily="18" charset="0"/>
              </a:rPr>
              <a:t>élément IS</a:t>
            </a:r>
            <a:r>
              <a:rPr lang="fr-FR" sz="2000" dirty="0">
                <a:latin typeface="Times New Roman" panose="02020603050405020304" pitchFamily="18" charset="0"/>
                <a:cs typeface="Times New Roman" panose="02020603050405020304" pitchFamily="18" charset="0"/>
              </a:rPr>
              <a:t>. </a:t>
            </a:r>
          </a:p>
          <a:p>
            <a:pPr algn="just"/>
            <a:r>
              <a:rPr lang="fr-FR" sz="2000" dirty="0">
                <a:latin typeface="Times New Roman" panose="02020603050405020304" pitchFamily="18" charset="0"/>
                <a:cs typeface="Times New Roman" panose="02020603050405020304" pitchFamily="18" charset="0"/>
              </a:rPr>
              <a:t>Ce sont des séquences d’environ </a:t>
            </a:r>
            <a:r>
              <a:rPr lang="fr-FR" sz="2000" b="1" dirty="0">
                <a:solidFill>
                  <a:srgbClr val="FF0000"/>
                </a:solidFill>
                <a:latin typeface="Times New Roman" panose="02020603050405020304" pitchFamily="18" charset="0"/>
                <a:cs typeface="Times New Roman" panose="02020603050405020304" pitchFamily="18" charset="0"/>
              </a:rPr>
              <a:t>800 à 2 000 nucléotides</a:t>
            </a:r>
            <a:r>
              <a:rPr lang="fr-FR" sz="2000" dirty="0">
                <a:solidFill>
                  <a:srgbClr val="FF0000"/>
                </a:solidFill>
                <a:latin typeface="Times New Roman" panose="02020603050405020304" pitchFamily="18" charset="0"/>
                <a:cs typeface="Times New Roman" panose="02020603050405020304" pitchFamily="18" charset="0"/>
              </a:rPr>
              <a:t> </a:t>
            </a:r>
            <a:r>
              <a:rPr lang="fr-FR" sz="2000" dirty="0">
                <a:latin typeface="Times New Roman" panose="02020603050405020304" pitchFamily="18" charset="0"/>
                <a:cs typeface="Times New Roman" panose="02020603050405020304" pitchFamily="18" charset="0"/>
              </a:rPr>
              <a:t>ne comportant qu’un seul gène codant la </a:t>
            </a:r>
            <a:r>
              <a:rPr lang="fr-FR" sz="2000" dirty="0">
                <a:solidFill>
                  <a:srgbClr val="FF0000"/>
                </a:solidFill>
                <a:latin typeface="Times New Roman" panose="02020603050405020304" pitchFamily="18" charset="0"/>
                <a:cs typeface="Times New Roman" panose="02020603050405020304" pitchFamily="18" charset="0"/>
              </a:rPr>
              <a:t>transposase</a:t>
            </a:r>
            <a:r>
              <a:rPr lang="fr-FR" sz="2000" dirty="0">
                <a:latin typeface="Times New Roman" panose="02020603050405020304" pitchFamily="18" charset="0"/>
                <a:cs typeface="Times New Roman" panose="02020603050405020304" pitchFamily="18" charset="0"/>
              </a:rPr>
              <a:t>, </a:t>
            </a:r>
            <a:r>
              <a:rPr lang="fr-FR" sz="2000" u="sng" dirty="0">
                <a:latin typeface="Times New Roman" panose="02020603050405020304" pitchFamily="18" charset="0"/>
                <a:cs typeface="Times New Roman" panose="02020603050405020304" pitchFamily="18" charset="0"/>
              </a:rPr>
              <a:t>enzyme mise en jeu dans la transposition</a:t>
            </a:r>
            <a:r>
              <a:rPr lang="fr-FR" sz="2000" dirty="0">
                <a:latin typeface="Times New Roman" panose="02020603050405020304" pitchFamily="18" charset="0"/>
                <a:cs typeface="Times New Roman" panose="02020603050405020304" pitchFamily="18" charset="0"/>
              </a:rPr>
              <a:t>, délimitée par deux petites répétitions inversées constituant les sites d’action de la transposase. Ils sont rencontrés chez les Procaryotes.</a:t>
            </a:r>
          </a:p>
          <a:p>
            <a:pPr algn="just"/>
            <a:r>
              <a:rPr lang="fr-FR" sz="2000" dirty="0">
                <a:latin typeface="Times New Roman" panose="02020603050405020304" pitchFamily="18" charset="0"/>
                <a:cs typeface="Times New Roman" panose="02020603050405020304" pitchFamily="18" charset="0"/>
              </a:rPr>
              <a:t>En s’insérant dans un gène bactérien, ils aboutissent à une perte totale de l’expression de ce gène.</a:t>
            </a:r>
          </a:p>
          <a:p>
            <a:pPr algn="just"/>
            <a:endParaRPr lang="fr-FR" sz="2000" dirty="0">
              <a:latin typeface="Times New Roman" panose="02020603050405020304" pitchFamily="18" charset="0"/>
              <a:cs typeface="Times New Roman" panose="02020603050405020304" pitchFamily="18" charset="0"/>
            </a:endParaRPr>
          </a:p>
        </p:txBody>
      </p:sp>
      <p:pic>
        <p:nvPicPr>
          <p:cNvPr id="2" name="Image 1">
            <a:extLst>
              <a:ext uri="{FF2B5EF4-FFF2-40B4-BE49-F238E27FC236}">
                <a16:creationId xmlns:a16="http://schemas.microsoft.com/office/drawing/2014/main" id="{3EEB687F-E16C-0475-0F7A-F58A25BCB0A5}"/>
              </a:ext>
            </a:extLst>
          </p:cNvPr>
          <p:cNvPicPr>
            <a:picLocks noChangeAspect="1"/>
          </p:cNvPicPr>
          <p:nvPr/>
        </p:nvPicPr>
        <p:blipFill>
          <a:blip r:embed="rId2"/>
          <a:stretch>
            <a:fillRect/>
          </a:stretch>
        </p:blipFill>
        <p:spPr>
          <a:xfrm>
            <a:off x="6679097" y="2549025"/>
            <a:ext cx="5512903" cy="4328850"/>
          </a:xfrm>
          <a:prstGeom prst="rect">
            <a:avLst/>
          </a:prstGeom>
        </p:spPr>
      </p:pic>
    </p:spTree>
    <p:extLst>
      <p:ext uri="{BB962C8B-B14F-4D97-AF65-F5344CB8AC3E}">
        <p14:creationId xmlns:p14="http://schemas.microsoft.com/office/powerpoint/2010/main" val="2198332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2AA4FA5B-9355-9410-15C4-799F7CCC7C88}"/>
              </a:ext>
            </a:extLst>
          </p:cNvPr>
          <p:cNvSpPr txBox="1"/>
          <p:nvPr/>
        </p:nvSpPr>
        <p:spPr>
          <a:xfrm>
            <a:off x="815009" y="428392"/>
            <a:ext cx="10084903" cy="5016758"/>
          </a:xfrm>
          <a:prstGeom prst="rect">
            <a:avLst/>
          </a:prstGeom>
          <a:noFill/>
        </p:spPr>
        <p:txBody>
          <a:bodyPr wrap="square">
            <a:spAutoFit/>
          </a:bodyPr>
          <a:lstStyle/>
          <a:p>
            <a:pPr algn="just"/>
            <a:r>
              <a:rPr lang="fr-FR" sz="2000" b="1" dirty="0">
                <a:solidFill>
                  <a:srgbClr val="0070C0"/>
                </a:solidFill>
                <a:latin typeface="Times New Roman" panose="02020603050405020304" pitchFamily="18" charset="0"/>
                <a:cs typeface="Times New Roman" panose="02020603050405020304" pitchFamily="18" charset="0"/>
              </a:rPr>
              <a:t>*Transposons</a:t>
            </a:r>
          </a:p>
          <a:p>
            <a:pPr algn="just"/>
            <a:r>
              <a:rPr lang="fr-FR" sz="2000" dirty="0">
                <a:latin typeface="Times New Roman" panose="02020603050405020304" pitchFamily="18" charset="0"/>
                <a:cs typeface="Times New Roman" panose="02020603050405020304" pitchFamily="18" charset="0"/>
              </a:rPr>
              <a:t>Ce type de transposon est rencontré aussi bien chez les Procaryotes que chez les Eucaryotes, on rencontre:</a:t>
            </a:r>
          </a:p>
          <a:p>
            <a:pPr algn="just"/>
            <a:endParaRPr lang="fr-FR" sz="20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fr-FR" sz="2000" b="1" dirty="0">
                <a:solidFill>
                  <a:srgbClr val="B40C88"/>
                </a:solidFill>
                <a:latin typeface="Times New Roman" panose="02020603050405020304" pitchFamily="18" charset="0"/>
                <a:cs typeface="Times New Roman" panose="02020603050405020304" pitchFamily="18" charset="0"/>
              </a:rPr>
              <a:t>Transposons composites</a:t>
            </a:r>
          </a:p>
          <a:p>
            <a:pPr algn="just"/>
            <a:r>
              <a:rPr lang="fr-FR" sz="2000" dirty="0">
                <a:latin typeface="Times New Roman" panose="02020603050405020304" pitchFamily="18" charset="0"/>
                <a:cs typeface="Times New Roman" panose="02020603050405020304" pitchFamily="18" charset="0"/>
              </a:rPr>
              <a:t>Les transposons composites sont construits à partir des séquences IS et comprennent une région centrale contenant </a:t>
            </a:r>
            <a:r>
              <a:rPr lang="fr-FR" sz="2000" dirty="0">
                <a:solidFill>
                  <a:srgbClr val="FF0000"/>
                </a:solidFill>
                <a:latin typeface="Times New Roman" panose="02020603050405020304" pitchFamily="18" charset="0"/>
                <a:cs typeface="Times New Roman" panose="02020603050405020304" pitchFamily="18" charset="0"/>
              </a:rPr>
              <a:t>des gènes supplémentaires</a:t>
            </a:r>
            <a:r>
              <a:rPr lang="fr-FR" sz="2000" dirty="0">
                <a:latin typeface="Times New Roman" panose="02020603050405020304" pitchFamily="18" charset="0"/>
                <a:cs typeface="Times New Roman" panose="02020603050405020304" pitchFamily="18" charset="0"/>
              </a:rPr>
              <a:t>, tels que des gènes codant pour </a:t>
            </a:r>
            <a:r>
              <a:rPr lang="fr-FR" sz="2000" u="sng" dirty="0">
                <a:latin typeface="Times New Roman" panose="02020603050405020304" pitchFamily="18" charset="0"/>
                <a:cs typeface="Times New Roman" panose="02020603050405020304" pitchFamily="18" charset="0"/>
              </a:rPr>
              <a:t>la résistance à un antibiotique</a:t>
            </a:r>
            <a:r>
              <a:rPr lang="fr-FR" sz="2000" dirty="0">
                <a:latin typeface="Times New Roman" panose="02020603050405020304" pitchFamily="18" charset="0"/>
                <a:cs typeface="Times New Roman" panose="02020603050405020304" pitchFamily="18" charset="0"/>
              </a:rPr>
              <a:t>, </a:t>
            </a:r>
            <a:r>
              <a:rPr lang="fr-FR" sz="2000" u="sng" dirty="0">
                <a:latin typeface="Times New Roman" panose="02020603050405020304" pitchFamily="18" charset="0"/>
                <a:cs typeface="Times New Roman" panose="02020603050405020304" pitchFamily="18" charset="0"/>
              </a:rPr>
              <a:t>encadrée par deux séquences d’insertion, </a:t>
            </a:r>
            <a:r>
              <a:rPr lang="fr-FR" sz="2000" dirty="0">
                <a:latin typeface="Times New Roman" panose="02020603050405020304" pitchFamily="18" charset="0"/>
                <a:cs typeface="Times New Roman" panose="02020603050405020304" pitchFamily="18" charset="0"/>
              </a:rPr>
              <a:t>ex: kanamycine chez Tn5 d’</a:t>
            </a:r>
            <a:r>
              <a:rPr lang="fr-FR" sz="2000" i="1" dirty="0">
                <a:latin typeface="Times New Roman" panose="02020603050405020304" pitchFamily="18" charset="0"/>
                <a:cs typeface="Times New Roman" panose="02020603050405020304" pitchFamily="18" charset="0"/>
              </a:rPr>
              <a:t>E. coli </a:t>
            </a:r>
            <a:r>
              <a:rPr lang="fr-FR" sz="2000" dirty="0">
                <a:latin typeface="Times New Roman" panose="02020603050405020304" pitchFamily="18" charset="0"/>
                <a:cs typeface="Times New Roman" panose="02020603050405020304" pitchFamily="18" charset="0"/>
              </a:rPr>
              <a:t>. </a:t>
            </a:r>
          </a:p>
          <a:p>
            <a:pPr algn="just"/>
            <a:r>
              <a:rPr lang="fr-FR" sz="2000" dirty="0">
                <a:latin typeface="Times New Roman" panose="02020603050405020304" pitchFamily="18" charset="0"/>
                <a:cs typeface="Times New Roman" panose="02020603050405020304" pitchFamily="18" charset="0"/>
              </a:rPr>
              <a:t>Leur longueur varie de </a:t>
            </a:r>
            <a:r>
              <a:rPr lang="fr-FR" sz="2000" dirty="0">
                <a:solidFill>
                  <a:srgbClr val="FF0000"/>
                </a:solidFill>
                <a:latin typeface="Times New Roman" panose="02020603050405020304" pitchFamily="18" charset="0"/>
                <a:cs typeface="Times New Roman" panose="02020603050405020304" pitchFamily="18" charset="0"/>
              </a:rPr>
              <a:t>2500-21000 pb</a:t>
            </a:r>
            <a:r>
              <a:rPr lang="fr-FR" sz="2000" dirty="0">
                <a:latin typeface="Times New Roman" panose="02020603050405020304" pitchFamily="18" charset="0"/>
                <a:cs typeface="Times New Roman" panose="02020603050405020304" pitchFamily="18" charset="0"/>
              </a:rPr>
              <a:t>.</a:t>
            </a:r>
          </a:p>
          <a:p>
            <a:pPr algn="just"/>
            <a:endParaRPr lang="fr-FR" sz="2000" b="1"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fr-FR" sz="2000" b="1" dirty="0">
                <a:solidFill>
                  <a:srgbClr val="B40C88"/>
                </a:solidFill>
                <a:latin typeface="Times New Roman" panose="02020603050405020304" pitchFamily="18" charset="0"/>
                <a:cs typeface="Times New Roman" panose="02020603050405020304" pitchFamily="18" charset="0"/>
              </a:rPr>
              <a:t>Transposons non composites</a:t>
            </a:r>
          </a:p>
          <a:p>
            <a:pPr algn="just"/>
            <a:r>
              <a:rPr lang="fr-FR" sz="2000" dirty="0">
                <a:latin typeface="Times New Roman" panose="02020603050405020304" pitchFamily="18" charset="0"/>
                <a:cs typeface="Times New Roman" panose="02020603050405020304" pitchFamily="18" charset="0"/>
              </a:rPr>
              <a:t>Les transposons non composites se caractérisent par l’absence d’IS à leurs extrémités.</a:t>
            </a:r>
            <a:endParaRPr lang="fr-FR" sz="2000" b="1" dirty="0">
              <a:solidFill>
                <a:srgbClr val="B40C88"/>
              </a:solidFill>
              <a:latin typeface="Times New Roman" panose="02020603050405020304" pitchFamily="18" charset="0"/>
              <a:cs typeface="Times New Roman" panose="02020603050405020304" pitchFamily="18" charset="0"/>
            </a:endParaRPr>
          </a:p>
          <a:p>
            <a:pPr algn="just"/>
            <a:r>
              <a:rPr lang="fr-FR" sz="2000" dirty="0">
                <a:latin typeface="Times New Roman" panose="02020603050405020304" pitchFamily="18" charset="0"/>
                <a:cs typeface="Times New Roman" panose="02020603050405020304" pitchFamily="18" charset="0"/>
              </a:rPr>
              <a:t>Ils contiennent des informations génétiques essentielles à la transposition et des informations dites « auxiliaires » qui peuvent être des gènes cataboliques (Tn4651) ou des gènes de résistance</a:t>
            </a:r>
          </a:p>
          <a:p>
            <a:pPr algn="just"/>
            <a:r>
              <a:rPr lang="fr-FR" sz="2000" dirty="0">
                <a:latin typeface="Times New Roman" panose="02020603050405020304" pitchFamily="18" charset="0"/>
                <a:cs typeface="Times New Roman" panose="02020603050405020304" pitchFamily="18" charset="0"/>
              </a:rPr>
              <a:t>aux antibiotiques (Tn3).</a:t>
            </a:r>
          </a:p>
          <a:p>
            <a:pPr algn="just"/>
            <a:r>
              <a:rPr lang="fr-FR" sz="2000" dirty="0">
                <a:latin typeface="Times New Roman" panose="02020603050405020304" pitchFamily="18" charset="0"/>
                <a:cs typeface="Times New Roman" panose="02020603050405020304" pitchFamily="18" charset="0"/>
              </a:rPr>
              <a:t> Leur longueur peut dépasser </a:t>
            </a:r>
            <a:r>
              <a:rPr lang="fr-FR" sz="2000" dirty="0">
                <a:solidFill>
                  <a:srgbClr val="FF0000"/>
                </a:solidFill>
                <a:latin typeface="Times New Roman" panose="02020603050405020304" pitchFamily="18" charset="0"/>
                <a:cs typeface="Times New Roman" panose="02020603050405020304" pitchFamily="18" charset="0"/>
              </a:rPr>
              <a:t>70 Kb</a:t>
            </a:r>
            <a:r>
              <a:rPr lang="fr-FR"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64662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D08C60D-DC21-E950-BD1F-C37413D37254}"/>
              </a:ext>
            </a:extLst>
          </p:cNvPr>
          <p:cNvPicPr>
            <a:picLocks noChangeAspect="1"/>
          </p:cNvPicPr>
          <p:nvPr/>
        </p:nvPicPr>
        <p:blipFill>
          <a:blip r:embed="rId2"/>
          <a:stretch>
            <a:fillRect/>
          </a:stretch>
        </p:blipFill>
        <p:spPr>
          <a:xfrm>
            <a:off x="869210" y="539274"/>
            <a:ext cx="9181372" cy="2042337"/>
          </a:xfrm>
          <a:prstGeom prst="rect">
            <a:avLst/>
          </a:prstGeom>
        </p:spPr>
      </p:pic>
      <p:sp>
        <p:nvSpPr>
          <p:cNvPr id="5" name="ZoneTexte 4">
            <a:extLst>
              <a:ext uri="{FF2B5EF4-FFF2-40B4-BE49-F238E27FC236}">
                <a16:creationId xmlns:a16="http://schemas.microsoft.com/office/drawing/2014/main" id="{7AAC0CC9-2A6D-321C-5AFE-2B9410403F73}"/>
              </a:ext>
            </a:extLst>
          </p:cNvPr>
          <p:cNvSpPr txBox="1"/>
          <p:nvPr/>
        </p:nvSpPr>
        <p:spPr>
          <a:xfrm>
            <a:off x="556592" y="2581611"/>
            <a:ext cx="4081669" cy="461665"/>
          </a:xfrm>
          <a:prstGeom prst="rect">
            <a:avLst/>
          </a:prstGeom>
          <a:noFill/>
        </p:spPr>
        <p:txBody>
          <a:bodyPr wrap="square" rtlCol="0">
            <a:spAutoFit/>
          </a:bodyPr>
          <a:lstStyle/>
          <a:p>
            <a:r>
              <a:rPr lang="fr-FR" sz="2400" b="1" dirty="0">
                <a:latin typeface="Times New Roman" panose="02020603050405020304" pitchFamily="18" charset="0"/>
                <a:cs typeface="Times New Roman" panose="02020603050405020304" pitchFamily="18" charset="0"/>
              </a:rPr>
              <a:t>Transposons composites</a:t>
            </a:r>
          </a:p>
        </p:txBody>
      </p:sp>
      <p:pic>
        <p:nvPicPr>
          <p:cNvPr id="2" name="Image 1">
            <a:extLst>
              <a:ext uri="{FF2B5EF4-FFF2-40B4-BE49-F238E27FC236}">
                <a16:creationId xmlns:a16="http://schemas.microsoft.com/office/drawing/2014/main" id="{84FAF2A6-CAAD-C1B8-A1BE-B2818B569B0F}"/>
              </a:ext>
            </a:extLst>
          </p:cNvPr>
          <p:cNvPicPr>
            <a:picLocks noChangeAspect="1"/>
          </p:cNvPicPr>
          <p:nvPr/>
        </p:nvPicPr>
        <p:blipFill>
          <a:blip r:embed="rId3"/>
          <a:stretch>
            <a:fillRect/>
          </a:stretch>
        </p:blipFill>
        <p:spPr>
          <a:xfrm>
            <a:off x="2445233" y="4094922"/>
            <a:ext cx="7295115" cy="1205301"/>
          </a:xfrm>
          <a:prstGeom prst="rect">
            <a:avLst/>
          </a:prstGeom>
        </p:spPr>
      </p:pic>
    </p:spTree>
    <p:extLst>
      <p:ext uri="{BB962C8B-B14F-4D97-AF65-F5344CB8AC3E}">
        <p14:creationId xmlns:p14="http://schemas.microsoft.com/office/powerpoint/2010/main" val="69917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64A6EBD-4294-D347-9F29-66A25046AE58}"/>
              </a:ext>
            </a:extLst>
          </p:cNvPr>
          <p:cNvPicPr>
            <a:picLocks noChangeAspect="1"/>
          </p:cNvPicPr>
          <p:nvPr/>
        </p:nvPicPr>
        <p:blipFill rotWithShape="1">
          <a:blip r:embed="rId2"/>
          <a:srcRect b="9406"/>
          <a:stretch/>
        </p:blipFill>
        <p:spPr>
          <a:xfrm>
            <a:off x="1023582" y="545910"/>
            <a:ext cx="11168418" cy="5718412"/>
          </a:xfrm>
          <a:prstGeom prst="rect">
            <a:avLst/>
          </a:prstGeom>
        </p:spPr>
      </p:pic>
      <p:sp>
        <p:nvSpPr>
          <p:cNvPr id="2" name="Rectangle 1">
            <a:extLst>
              <a:ext uri="{FF2B5EF4-FFF2-40B4-BE49-F238E27FC236}">
                <a16:creationId xmlns:a16="http://schemas.microsoft.com/office/drawing/2014/main" id="{A4E63905-C686-DEF9-7759-039C6196DD38}"/>
              </a:ext>
            </a:extLst>
          </p:cNvPr>
          <p:cNvSpPr/>
          <p:nvPr/>
        </p:nvSpPr>
        <p:spPr>
          <a:xfrm>
            <a:off x="1023582" y="682388"/>
            <a:ext cx="354842" cy="35484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3" name="Rectangle 2">
            <a:extLst>
              <a:ext uri="{FF2B5EF4-FFF2-40B4-BE49-F238E27FC236}">
                <a16:creationId xmlns:a16="http://schemas.microsoft.com/office/drawing/2014/main" id="{049AC05C-0BCA-1DB8-EBBC-D5B17B95E243}"/>
              </a:ext>
            </a:extLst>
          </p:cNvPr>
          <p:cNvSpPr/>
          <p:nvPr/>
        </p:nvSpPr>
        <p:spPr>
          <a:xfrm>
            <a:off x="982638" y="4026090"/>
            <a:ext cx="464024" cy="35484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5" name="Rectangle 4">
            <a:extLst>
              <a:ext uri="{FF2B5EF4-FFF2-40B4-BE49-F238E27FC236}">
                <a16:creationId xmlns:a16="http://schemas.microsoft.com/office/drawing/2014/main" id="{D1904508-230C-F2D9-6D60-0374FC039968}"/>
              </a:ext>
            </a:extLst>
          </p:cNvPr>
          <p:cNvSpPr/>
          <p:nvPr/>
        </p:nvSpPr>
        <p:spPr>
          <a:xfrm>
            <a:off x="2142699" y="6018663"/>
            <a:ext cx="6878471" cy="24565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1389706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B5137938-F824-4689-1BA2-C30C6424FAD5}"/>
              </a:ext>
            </a:extLst>
          </p:cNvPr>
          <p:cNvSpPr txBox="1"/>
          <p:nvPr/>
        </p:nvSpPr>
        <p:spPr>
          <a:xfrm>
            <a:off x="1086677" y="410817"/>
            <a:ext cx="10270436" cy="2554545"/>
          </a:xfrm>
          <a:prstGeom prst="rect">
            <a:avLst/>
          </a:prstGeom>
          <a:noFill/>
        </p:spPr>
        <p:txBody>
          <a:bodyPr wrap="square" rtlCol="0">
            <a:spAutoFit/>
          </a:bodyPr>
          <a:lstStyle/>
          <a:p>
            <a:r>
              <a:rPr lang="fr-FR" sz="2000" b="1" dirty="0">
                <a:solidFill>
                  <a:srgbClr val="0070C0"/>
                </a:solidFill>
                <a:latin typeface="Times New Roman" panose="02020603050405020304" pitchFamily="18" charset="0"/>
                <a:cs typeface="Times New Roman" panose="02020603050405020304" pitchFamily="18" charset="0"/>
              </a:rPr>
              <a:t>*Rétrotransposons</a:t>
            </a:r>
          </a:p>
          <a:p>
            <a:endParaRPr lang="fr-FR" sz="2000" b="1" dirty="0">
              <a:solidFill>
                <a:srgbClr val="0070C0"/>
              </a:solidFill>
              <a:latin typeface="Times New Roman" panose="02020603050405020304" pitchFamily="18" charset="0"/>
              <a:cs typeface="Times New Roman" panose="02020603050405020304" pitchFamily="18" charset="0"/>
            </a:endParaRPr>
          </a:p>
          <a:p>
            <a:pPr algn="just"/>
            <a:r>
              <a:rPr lang="fr-FR" sz="2000" dirty="0">
                <a:latin typeface="Times New Roman" panose="02020603050405020304" pitchFamily="18" charset="0"/>
                <a:cs typeface="Times New Roman" panose="02020603050405020304" pitchFamily="18" charset="0"/>
              </a:rPr>
              <a:t>La plupart des transposons eucaryotes se déplacent via un intermédiaire d’ARN, selon un mécanisme qui rappelle la réplication des rétrovirus, et sont qualifiés de </a:t>
            </a:r>
            <a:r>
              <a:rPr lang="fr-FR" sz="2000" dirty="0">
                <a:solidFill>
                  <a:srgbClr val="FF0000"/>
                </a:solidFill>
                <a:latin typeface="Times New Roman" panose="02020603050405020304" pitchFamily="18" charset="0"/>
                <a:cs typeface="Times New Roman" panose="02020603050405020304" pitchFamily="18" charset="0"/>
              </a:rPr>
              <a:t>rétrotransposons</a:t>
            </a:r>
            <a:r>
              <a:rPr lang="fr-FR" sz="2000" dirty="0">
                <a:latin typeface="Times New Roman" panose="02020603050405020304" pitchFamily="18" charset="0"/>
                <a:cs typeface="Times New Roman" panose="02020603050405020304" pitchFamily="18" charset="0"/>
              </a:rPr>
              <a:t>. </a:t>
            </a:r>
          </a:p>
          <a:p>
            <a:pPr algn="just"/>
            <a:r>
              <a:rPr lang="fr-FR" sz="2000" dirty="0">
                <a:latin typeface="Times New Roman" panose="02020603050405020304" pitchFamily="18" charset="0"/>
                <a:cs typeface="Times New Roman" panose="02020603050405020304" pitchFamily="18" charset="0"/>
              </a:rPr>
              <a:t>Ils sont classés en rétrotransposons de </a:t>
            </a:r>
            <a:r>
              <a:rPr lang="fr-FR" sz="2000" dirty="0">
                <a:solidFill>
                  <a:srgbClr val="FF0000"/>
                </a:solidFill>
                <a:latin typeface="Times New Roman" panose="02020603050405020304" pitchFamily="18" charset="0"/>
                <a:cs typeface="Times New Roman" panose="02020603050405020304" pitchFamily="18" charset="0"/>
              </a:rPr>
              <a:t>classe I</a:t>
            </a:r>
            <a:r>
              <a:rPr lang="fr-FR" sz="2000" dirty="0">
                <a:latin typeface="Times New Roman" panose="02020603050405020304" pitchFamily="18" charset="0"/>
                <a:cs typeface="Times New Roman" panose="02020603050405020304" pitchFamily="18" charset="0"/>
              </a:rPr>
              <a:t>, présentant des homologies structurales et fonctionnelles avec les rétrovirus, telles que </a:t>
            </a:r>
            <a:r>
              <a:rPr lang="fr-FR" sz="2000" u="sng" dirty="0">
                <a:latin typeface="Times New Roman" panose="02020603050405020304" pitchFamily="18" charset="0"/>
                <a:cs typeface="Times New Roman" panose="02020603050405020304" pitchFamily="18" charset="0"/>
              </a:rPr>
              <a:t>la présence de LTR (long terminal </a:t>
            </a:r>
            <a:r>
              <a:rPr lang="fr-FR" sz="2000" u="sng" dirty="0" err="1">
                <a:latin typeface="Times New Roman" panose="02020603050405020304" pitchFamily="18" charset="0"/>
                <a:cs typeface="Times New Roman" panose="02020603050405020304" pitchFamily="18" charset="0"/>
              </a:rPr>
              <a:t>repeat</a:t>
            </a:r>
            <a:r>
              <a:rPr lang="fr-FR" sz="2000" u="sng" dirty="0">
                <a:latin typeface="Times New Roman" panose="02020603050405020304" pitchFamily="18" charset="0"/>
                <a:cs typeface="Times New Roman" panose="02020603050405020304" pitchFamily="18" charset="0"/>
              </a:rPr>
              <a:t>) à chacune de leur extrémité</a:t>
            </a:r>
            <a:r>
              <a:rPr lang="fr-FR" sz="2000" dirty="0">
                <a:latin typeface="Times New Roman" panose="02020603050405020304" pitchFamily="18" charset="0"/>
                <a:cs typeface="Times New Roman" panose="02020603050405020304" pitchFamily="18" charset="0"/>
              </a:rPr>
              <a:t> et d’un gène codant une transcriptase inverse, et en transposons de </a:t>
            </a:r>
            <a:r>
              <a:rPr lang="fr-FR" sz="2000" dirty="0">
                <a:solidFill>
                  <a:srgbClr val="FF0000"/>
                </a:solidFill>
                <a:latin typeface="Times New Roman" panose="02020603050405020304" pitchFamily="18" charset="0"/>
                <a:cs typeface="Times New Roman" panose="02020603050405020304" pitchFamily="18" charset="0"/>
              </a:rPr>
              <a:t>classe II</a:t>
            </a:r>
            <a:r>
              <a:rPr lang="fr-FR" sz="2000" dirty="0">
                <a:latin typeface="Times New Roman" panose="02020603050405020304" pitchFamily="18" charset="0"/>
                <a:cs typeface="Times New Roman" panose="02020603050405020304" pitchFamily="18" charset="0"/>
              </a:rPr>
              <a:t>, </a:t>
            </a:r>
            <a:r>
              <a:rPr lang="fr-FR" sz="2000" u="sng" dirty="0">
                <a:latin typeface="Times New Roman" panose="02020603050405020304" pitchFamily="18" charset="0"/>
                <a:cs typeface="Times New Roman" panose="02020603050405020304" pitchFamily="18" charset="0"/>
              </a:rPr>
              <a:t>dépourvus de LTR</a:t>
            </a:r>
            <a:r>
              <a:rPr lang="fr-FR" sz="2000" dirty="0">
                <a:latin typeface="Times New Roman" panose="02020603050405020304" pitchFamily="18" charset="0"/>
                <a:cs typeface="Times New Roman" panose="02020603050405020304" pitchFamily="18" charset="0"/>
              </a:rPr>
              <a:t>.</a:t>
            </a:r>
            <a:endParaRPr lang="fr-FR" sz="2000" b="1" dirty="0">
              <a:solidFill>
                <a:srgbClr val="0070C0"/>
              </a:solidFill>
              <a:latin typeface="Times New Roman" panose="02020603050405020304" pitchFamily="18" charset="0"/>
              <a:cs typeface="Times New Roman" panose="02020603050405020304" pitchFamily="18" charset="0"/>
            </a:endParaRPr>
          </a:p>
        </p:txBody>
      </p:sp>
      <p:pic>
        <p:nvPicPr>
          <p:cNvPr id="7" name="Image 6">
            <a:extLst>
              <a:ext uri="{FF2B5EF4-FFF2-40B4-BE49-F238E27FC236}">
                <a16:creationId xmlns:a16="http://schemas.microsoft.com/office/drawing/2014/main" id="{6024218B-659A-05E2-8169-9297EE311E28}"/>
              </a:ext>
            </a:extLst>
          </p:cNvPr>
          <p:cNvPicPr>
            <a:picLocks noChangeAspect="1"/>
          </p:cNvPicPr>
          <p:nvPr/>
        </p:nvPicPr>
        <p:blipFill>
          <a:blip r:embed="rId2"/>
          <a:stretch>
            <a:fillRect/>
          </a:stretch>
        </p:blipFill>
        <p:spPr>
          <a:xfrm>
            <a:off x="1218777" y="3328710"/>
            <a:ext cx="9754445" cy="1127858"/>
          </a:xfrm>
          <a:prstGeom prst="rect">
            <a:avLst/>
          </a:prstGeom>
        </p:spPr>
      </p:pic>
      <p:pic>
        <p:nvPicPr>
          <p:cNvPr id="8" name="Image 7">
            <a:extLst>
              <a:ext uri="{FF2B5EF4-FFF2-40B4-BE49-F238E27FC236}">
                <a16:creationId xmlns:a16="http://schemas.microsoft.com/office/drawing/2014/main" id="{96DE6F3A-272C-0A15-3DF3-8C0B381029B9}"/>
              </a:ext>
            </a:extLst>
          </p:cNvPr>
          <p:cNvPicPr>
            <a:picLocks noChangeAspect="1"/>
          </p:cNvPicPr>
          <p:nvPr/>
        </p:nvPicPr>
        <p:blipFill>
          <a:blip r:embed="rId3"/>
          <a:stretch>
            <a:fillRect/>
          </a:stretch>
        </p:blipFill>
        <p:spPr>
          <a:xfrm>
            <a:off x="1218777" y="4891115"/>
            <a:ext cx="8974090" cy="1499746"/>
          </a:xfrm>
          <a:prstGeom prst="rect">
            <a:avLst/>
          </a:prstGeom>
        </p:spPr>
      </p:pic>
    </p:spTree>
    <p:extLst>
      <p:ext uri="{BB962C8B-B14F-4D97-AF65-F5344CB8AC3E}">
        <p14:creationId xmlns:p14="http://schemas.microsoft.com/office/powerpoint/2010/main" val="3066808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5CDF47A9-E76E-7E87-0017-5EB73FB1F996}"/>
              </a:ext>
            </a:extLst>
          </p:cNvPr>
          <p:cNvSpPr txBox="1"/>
          <p:nvPr/>
        </p:nvSpPr>
        <p:spPr>
          <a:xfrm>
            <a:off x="940904" y="543339"/>
            <a:ext cx="5632174" cy="523220"/>
          </a:xfrm>
          <a:prstGeom prst="rect">
            <a:avLst/>
          </a:prstGeom>
          <a:noFill/>
        </p:spPr>
        <p:txBody>
          <a:bodyPr wrap="square" rtlCol="0">
            <a:spAutoFit/>
          </a:bodyPr>
          <a:lstStyle/>
          <a:p>
            <a:r>
              <a:rPr lang="fr-FR" sz="2800" b="1" dirty="0">
                <a:solidFill>
                  <a:schemeClr val="accent2">
                    <a:lumMod val="75000"/>
                  </a:schemeClr>
                </a:solidFill>
                <a:latin typeface="Times New Roman" panose="02020603050405020304" pitchFamily="18" charset="0"/>
                <a:cs typeface="Times New Roman" panose="02020603050405020304" pitchFamily="18" charset="0"/>
              </a:rPr>
              <a:t>Mécanismes de la transposition</a:t>
            </a:r>
          </a:p>
        </p:txBody>
      </p:sp>
      <p:sp>
        <p:nvSpPr>
          <p:cNvPr id="6" name="ZoneTexte 5">
            <a:extLst>
              <a:ext uri="{FF2B5EF4-FFF2-40B4-BE49-F238E27FC236}">
                <a16:creationId xmlns:a16="http://schemas.microsoft.com/office/drawing/2014/main" id="{B8CECE24-73E1-E584-0616-2BB8D19915DA}"/>
              </a:ext>
            </a:extLst>
          </p:cNvPr>
          <p:cNvSpPr txBox="1"/>
          <p:nvPr/>
        </p:nvSpPr>
        <p:spPr>
          <a:xfrm>
            <a:off x="530087" y="1394145"/>
            <a:ext cx="10204173" cy="4401205"/>
          </a:xfrm>
          <a:prstGeom prst="rect">
            <a:avLst/>
          </a:prstGeom>
          <a:noFill/>
        </p:spPr>
        <p:txBody>
          <a:bodyPr wrap="square">
            <a:spAutoFit/>
          </a:bodyPr>
          <a:lstStyle/>
          <a:p>
            <a:pPr algn="just"/>
            <a:r>
              <a:rPr lang="fr-FR" sz="2000" b="0" i="0" dirty="0">
                <a:solidFill>
                  <a:srgbClr val="333333"/>
                </a:solidFill>
                <a:effectLst/>
                <a:latin typeface="Times New Roman" panose="02020603050405020304" pitchFamily="18" charset="0"/>
                <a:cs typeface="Times New Roman" panose="02020603050405020304" pitchFamily="18" charset="0"/>
              </a:rPr>
              <a:t>Les deux grandes </a:t>
            </a:r>
            <a:r>
              <a:rPr lang="fr-FR" sz="2000" dirty="0">
                <a:solidFill>
                  <a:srgbClr val="333333"/>
                </a:solidFill>
                <a:latin typeface="Times New Roman" panose="02020603050405020304" pitchFamily="18" charset="0"/>
                <a:cs typeface="Times New Roman" panose="02020603050405020304" pitchFamily="18" charset="0"/>
              </a:rPr>
              <a:t>mécanismes</a:t>
            </a:r>
            <a:r>
              <a:rPr lang="fr-FR" sz="2000" b="0" i="0" dirty="0">
                <a:solidFill>
                  <a:srgbClr val="333333"/>
                </a:solidFill>
                <a:effectLst/>
                <a:latin typeface="Times New Roman" panose="02020603050405020304" pitchFamily="18" charset="0"/>
                <a:cs typeface="Times New Roman" panose="02020603050405020304" pitchFamily="18" charset="0"/>
              </a:rPr>
              <a:t> de transposition sont définies par </a:t>
            </a:r>
            <a:r>
              <a:rPr lang="fr-FR" sz="2000" b="0" i="0" u="sng" dirty="0">
                <a:solidFill>
                  <a:srgbClr val="333333"/>
                </a:solidFill>
                <a:effectLst/>
                <a:latin typeface="Times New Roman" panose="02020603050405020304" pitchFamily="18" charset="0"/>
                <a:cs typeface="Times New Roman" panose="02020603050405020304" pitchFamily="18" charset="0"/>
              </a:rPr>
              <a:t>les intermédiaires dans le processus de transposition</a:t>
            </a:r>
            <a:r>
              <a:rPr lang="fr-FR" sz="2000" b="0" i="0" dirty="0">
                <a:solidFill>
                  <a:srgbClr val="333333"/>
                </a:solidFill>
                <a:effectLst/>
                <a:latin typeface="Times New Roman" panose="02020603050405020304" pitchFamily="18" charset="0"/>
                <a:cs typeface="Times New Roman" panose="02020603050405020304" pitchFamily="18" charset="0"/>
              </a:rPr>
              <a:t>.</a:t>
            </a:r>
          </a:p>
          <a:p>
            <a:pPr algn="just"/>
            <a:endParaRPr lang="fr-FR" sz="2000" b="0" i="0" dirty="0">
              <a:solidFill>
                <a:srgbClr val="333333"/>
              </a:solidFill>
              <a:effectLst/>
              <a:latin typeface="Times New Roman" panose="02020603050405020304" pitchFamily="18" charset="0"/>
              <a:cs typeface="Times New Roman" panose="02020603050405020304" pitchFamily="18" charset="0"/>
            </a:endParaRPr>
          </a:p>
          <a:p>
            <a:pPr algn="just"/>
            <a:r>
              <a:rPr lang="fr-FR" sz="2000" b="0" i="0" dirty="0">
                <a:solidFill>
                  <a:srgbClr val="333333"/>
                </a:solidFill>
                <a:effectLst/>
                <a:latin typeface="Times New Roman" panose="02020603050405020304" pitchFamily="18" charset="0"/>
                <a:cs typeface="Times New Roman" panose="02020603050405020304" pitchFamily="18" charset="0"/>
              </a:rPr>
              <a:t> Une classe se déplace </a:t>
            </a:r>
            <a:r>
              <a:rPr lang="fr-FR" sz="2000" b="0" i="0" dirty="0">
                <a:solidFill>
                  <a:srgbClr val="FF0000"/>
                </a:solidFill>
                <a:effectLst/>
                <a:latin typeface="Times New Roman" panose="02020603050405020304" pitchFamily="18" charset="0"/>
                <a:cs typeface="Times New Roman" panose="02020603050405020304" pitchFamily="18" charset="0"/>
              </a:rPr>
              <a:t>par des intermédiaires d'ADN</a:t>
            </a:r>
            <a:r>
              <a:rPr lang="fr-FR" sz="2000" b="0" i="0" dirty="0">
                <a:solidFill>
                  <a:srgbClr val="333333"/>
                </a:solidFill>
                <a:effectLst/>
                <a:latin typeface="Times New Roman" panose="02020603050405020304" pitchFamily="18" charset="0"/>
                <a:cs typeface="Times New Roman" panose="02020603050405020304" pitchFamily="18" charset="0"/>
              </a:rPr>
              <a:t>, utilisant </a:t>
            </a:r>
            <a:r>
              <a:rPr lang="fr-FR" sz="2000" b="1" i="0" dirty="0">
                <a:solidFill>
                  <a:srgbClr val="333333"/>
                </a:solidFill>
                <a:effectLst/>
                <a:latin typeface="Times New Roman" panose="02020603050405020304" pitchFamily="18" charset="0"/>
                <a:cs typeface="Times New Roman" panose="02020603050405020304" pitchFamily="18" charset="0"/>
              </a:rPr>
              <a:t>des transposases </a:t>
            </a:r>
            <a:r>
              <a:rPr lang="fr-FR" sz="2000" b="0" i="0" dirty="0">
                <a:solidFill>
                  <a:srgbClr val="333333"/>
                </a:solidFill>
                <a:effectLst/>
                <a:latin typeface="Times New Roman" panose="02020603050405020304" pitchFamily="18" charset="0"/>
                <a:cs typeface="Times New Roman" panose="02020603050405020304" pitchFamily="18" charset="0"/>
              </a:rPr>
              <a:t>et des </a:t>
            </a:r>
            <a:r>
              <a:rPr lang="fr-FR" sz="2000" b="1" i="0" dirty="0">
                <a:solidFill>
                  <a:srgbClr val="333333"/>
                </a:solidFill>
                <a:effectLst/>
                <a:latin typeface="Times New Roman" panose="02020603050405020304" pitchFamily="18" charset="0"/>
                <a:cs typeface="Times New Roman" panose="02020603050405020304" pitchFamily="18" charset="0"/>
              </a:rPr>
              <a:t>ADN polymérases</a:t>
            </a:r>
            <a:r>
              <a:rPr lang="fr-FR" sz="2000" b="0" i="0" dirty="0">
                <a:solidFill>
                  <a:srgbClr val="333333"/>
                </a:solidFill>
                <a:effectLst/>
                <a:latin typeface="Times New Roman" panose="02020603050405020304" pitchFamily="18" charset="0"/>
                <a:cs typeface="Times New Roman" panose="02020603050405020304" pitchFamily="18" charset="0"/>
              </a:rPr>
              <a:t> pour catalyser la transposition. </a:t>
            </a:r>
          </a:p>
          <a:p>
            <a:pPr algn="just"/>
            <a:endParaRPr lang="fr-FR" sz="2000" b="0" i="0" dirty="0">
              <a:solidFill>
                <a:srgbClr val="333333"/>
              </a:solidFill>
              <a:effectLst/>
              <a:latin typeface="Times New Roman" panose="02020603050405020304" pitchFamily="18" charset="0"/>
              <a:cs typeface="Times New Roman" panose="02020603050405020304" pitchFamily="18" charset="0"/>
            </a:endParaRPr>
          </a:p>
          <a:p>
            <a:pPr algn="just"/>
            <a:r>
              <a:rPr lang="fr-FR" sz="2000" b="0" i="0" dirty="0">
                <a:solidFill>
                  <a:srgbClr val="333333"/>
                </a:solidFill>
                <a:effectLst/>
                <a:latin typeface="Times New Roman" panose="02020603050405020304" pitchFamily="18" charset="0"/>
                <a:cs typeface="Times New Roman" panose="02020603050405020304" pitchFamily="18" charset="0"/>
              </a:rPr>
              <a:t>L'autre classe se déplace </a:t>
            </a:r>
            <a:r>
              <a:rPr lang="fr-FR" sz="2000" b="0" i="0" dirty="0">
                <a:solidFill>
                  <a:srgbClr val="FF0000"/>
                </a:solidFill>
                <a:effectLst/>
                <a:latin typeface="Times New Roman" panose="02020603050405020304" pitchFamily="18" charset="0"/>
                <a:cs typeface="Times New Roman" panose="02020603050405020304" pitchFamily="18" charset="0"/>
              </a:rPr>
              <a:t>par des intermédiaires d'ARN</a:t>
            </a:r>
            <a:r>
              <a:rPr lang="fr-FR" sz="2000" b="0" i="0" dirty="0">
                <a:solidFill>
                  <a:srgbClr val="333333"/>
                </a:solidFill>
                <a:effectLst/>
                <a:latin typeface="Times New Roman" panose="02020603050405020304" pitchFamily="18" charset="0"/>
                <a:cs typeface="Times New Roman" panose="02020603050405020304" pitchFamily="18" charset="0"/>
              </a:rPr>
              <a:t>, en utilisant </a:t>
            </a:r>
            <a:r>
              <a:rPr lang="fr-FR" sz="2000" b="1" i="0" dirty="0">
                <a:solidFill>
                  <a:srgbClr val="333333"/>
                </a:solidFill>
                <a:effectLst/>
                <a:latin typeface="Times New Roman" panose="02020603050405020304" pitchFamily="18" charset="0"/>
                <a:cs typeface="Times New Roman" panose="02020603050405020304" pitchFamily="18" charset="0"/>
              </a:rPr>
              <a:t>l'ARN polymérase</a:t>
            </a:r>
            <a:r>
              <a:rPr lang="fr-FR" sz="2000" b="0" i="0" dirty="0">
                <a:solidFill>
                  <a:srgbClr val="333333"/>
                </a:solidFill>
                <a:effectLst/>
                <a:latin typeface="Times New Roman" panose="02020603050405020304" pitchFamily="18" charset="0"/>
                <a:cs typeface="Times New Roman" panose="02020603050405020304" pitchFamily="18" charset="0"/>
              </a:rPr>
              <a:t>, les </a:t>
            </a:r>
            <a:r>
              <a:rPr lang="fr-FR" sz="2000" b="1" i="0" dirty="0">
                <a:solidFill>
                  <a:srgbClr val="333333"/>
                </a:solidFill>
                <a:effectLst/>
                <a:latin typeface="Times New Roman" panose="02020603050405020304" pitchFamily="18" charset="0"/>
                <a:cs typeface="Times New Roman" panose="02020603050405020304" pitchFamily="18" charset="0"/>
              </a:rPr>
              <a:t>endonucléases (intégrase) et la transcriptase inverse </a:t>
            </a:r>
            <a:r>
              <a:rPr lang="fr-FR" sz="2000" b="0" i="0" dirty="0">
                <a:solidFill>
                  <a:srgbClr val="333333"/>
                </a:solidFill>
                <a:effectLst/>
                <a:latin typeface="Times New Roman" panose="02020603050405020304" pitchFamily="18" charset="0"/>
                <a:cs typeface="Times New Roman" panose="02020603050405020304" pitchFamily="18" charset="0"/>
              </a:rPr>
              <a:t>pour catalyser le processus. </a:t>
            </a:r>
          </a:p>
          <a:p>
            <a:pPr algn="just"/>
            <a:endParaRPr lang="fr-FR" sz="2000" b="0" i="0" dirty="0">
              <a:solidFill>
                <a:srgbClr val="333333"/>
              </a:solidFill>
              <a:effectLst/>
              <a:latin typeface="Times New Roman" panose="02020603050405020304" pitchFamily="18" charset="0"/>
              <a:cs typeface="Times New Roman" panose="02020603050405020304" pitchFamily="18" charset="0"/>
            </a:endParaRPr>
          </a:p>
          <a:p>
            <a:pPr algn="just"/>
            <a:r>
              <a:rPr lang="fr-FR" sz="2000" b="0" i="0" dirty="0">
                <a:solidFill>
                  <a:srgbClr val="333333"/>
                </a:solidFill>
                <a:effectLst/>
                <a:latin typeface="Times New Roman" panose="02020603050405020304" pitchFamily="18" charset="0"/>
                <a:cs typeface="Times New Roman" panose="02020603050405020304" pitchFamily="18" charset="0"/>
              </a:rPr>
              <a:t>Les deux classes sont abondantes chez de nombreuses espèces, mais certains groupes d’organismes ont une prépondérance de l’une ou de l’autre. Par exemple</a:t>
            </a:r>
            <a:r>
              <a:rPr lang="fr-FR" sz="2000" b="0" i="0" u="sng" dirty="0">
                <a:solidFill>
                  <a:srgbClr val="333333"/>
                </a:solidFill>
                <a:effectLst/>
                <a:latin typeface="Times New Roman" panose="02020603050405020304" pitchFamily="18" charset="0"/>
                <a:cs typeface="Times New Roman" panose="02020603050405020304" pitchFamily="18" charset="0"/>
              </a:rPr>
              <a:t>, les bactéries possèdent principalement la classe intermédiaire d’éléments transposables de l’ADN</a:t>
            </a:r>
            <a:r>
              <a:rPr lang="fr-FR" sz="2000" b="0" i="0" dirty="0">
                <a:solidFill>
                  <a:srgbClr val="333333"/>
                </a:solidFill>
                <a:effectLst/>
                <a:latin typeface="Times New Roman" panose="02020603050405020304" pitchFamily="18" charset="0"/>
                <a:cs typeface="Times New Roman" panose="02020603050405020304" pitchFamily="18" charset="0"/>
              </a:rPr>
              <a:t>, alors que les éléments transposables prédominants </a:t>
            </a:r>
            <a:r>
              <a:rPr lang="fr-FR" sz="2000" b="0" i="0" u="sng" dirty="0">
                <a:solidFill>
                  <a:srgbClr val="333333"/>
                </a:solidFill>
                <a:effectLst/>
                <a:latin typeface="Times New Roman" panose="02020603050405020304" pitchFamily="18" charset="0"/>
                <a:cs typeface="Times New Roman" panose="02020603050405020304" pitchFamily="18" charset="0"/>
              </a:rPr>
              <a:t>dans les génomes des mammifères se déplacent par des intermédiaires d’ARN.</a:t>
            </a:r>
            <a:endParaRPr lang="fr-FR" sz="2000"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0453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8FC459B6-09E2-0A26-E619-F85C96EBDE1F}"/>
              </a:ext>
            </a:extLst>
          </p:cNvPr>
          <p:cNvSpPr txBox="1"/>
          <p:nvPr/>
        </p:nvSpPr>
        <p:spPr>
          <a:xfrm>
            <a:off x="702365" y="583096"/>
            <a:ext cx="7010400" cy="646331"/>
          </a:xfrm>
          <a:prstGeom prst="rect">
            <a:avLst/>
          </a:prstGeom>
          <a:noFill/>
        </p:spPr>
        <p:txBody>
          <a:bodyPr wrap="square" rtlCol="0">
            <a:spAutoFit/>
          </a:bodyPr>
          <a:lstStyle/>
          <a:p>
            <a:r>
              <a:rPr lang="fr-FR" sz="3600" b="1" dirty="0">
                <a:solidFill>
                  <a:srgbClr val="7030A0"/>
                </a:solidFill>
                <a:latin typeface="Times New Roman" panose="02020603050405020304" pitchFamily="18" charset="0"/>
                <a:cs typeface="Times New Roman" panose="02020603050405020304" pitchFamily="18" charset="0"/>
              </a:rPr>
              <a:t>1- Recombinaison génétique</a:t>
            </a:r>
          </a:p>
        </p:txBody>
      </p:sp>
      <p:sp>
        <p:nvSpPr>
          <p:cNvPr id="6" name="ZoneTexte 5">
            <a:extLst>
              <a:ext uri="{FF2B5EF4-FFF2-40B4-BE49-F238E27FC236}">
                <a16:creationId xmlns:a16="http://schemas.microsoft.com/office/drawing/2014/main" id="{D1BE4488-2395-BF80-9A7D-0609BA1982CF}"/>
              </a:ext>
            </a:extLst>
          </p:cNvPr>
          <p:cNvSpPr txBox="1"/>
          <p:nvPr/>
        </p:nvSpPr>
        <p:spPr>
          <a:xfrm>
            <a:off x="940904" y="1833556"/>
            <a:ext cx="9753599" cy="3785652"/>
          </a:xfrm>
          <a:prstGeom prst="rect">
            <a:avLst/>
          </a:prstGeom>
          <a:noFill/>
        </p:spPr>
        <p:txBody>
          <a:bodyPr wrap="square">
            <a:spAutoFit/>
          </a:bodyPr>
          <a:lstStyle/>
          <a:p>
            <a:pPr algn="just"/>
            <a:r>
              <a:rPr lang="fr-FR" sz="2000" dirty="0">
                <a:latin typeface="Times New Roman" panose="02020603050405020304" pitchFamily="18" charset="0"/>
                <a:cs typeface="Times New Roman" panose="02020603050405020304" pitchFamily="18" charset="0"/>
              </a:rPr>
              <a:t>Les processus de recombinaison correspondent à </a:t>
            </a:r>
            <a:r>
              <a:rPr lang="fr-FR" sz="2000" b="1" dirty="0">
                <a:latin typeface="Times New Roman" panose="02020603050405020304" pitchFamily="18" charset="0"/>
                <a:cs typeface="Times New Roman" panose="02020603050405020304" pitchFamily="18" charset="0"/>
              </a:rPr>
              <a:t>des réorganisations du génome </a:t>
            </a:r>
            <a:r>
              <a:rPr lang="fr-FR" sz="2000" dirty="0">
                <a:latin typeface="Times New Roman" panose="02020603050405020304" pitchFamily="18" charset="0"/>
                <a:cs typeface="Times New Roman" panose="02020603050405020304" pitchFamily="18" charset="0"/>
              </a:rPr>
              <a:t>par </a:t>
            </a:r>
            <a:r>
              <a:rPr lang="fr-FR" sz="2000" b="1" dirty="0">
                <a:latin typeface="Times New Roman" panose="02020603050405020304" pitchFamily="18" charset="0"/>
                <a:cs typeface="Times New Roman" panose="02020603050405020304" pitchFamily="18" charset="0"/>
              </a:rPr>
              <a:t>échange de matériel génétique. Ces échanges sont réciproques entre chromosomes ou fragments d’ADN.</a:t>
            </a:r>
          </a:p>
          <a:p>
            <a:pPr algn="just"/>
            <a:endParaRPr lang="fr-FR" sz="2000" dirty="0">
              <a:latin typeface="Times New Roman" panose="02020603050405020304" pitchFamily="18" charset="0"/>
              <a:cs typeface="Times New Roman" panose="02020603050405020304" pitchFamily="18" charset="0"/>
            </a:endParaRPr>
          </a:p>
          <a:p>
            <a:pPr algn="just"/>
            <a:r>
              <a:rPr lang="fr-FR" sz="2000" dirty="0">
                <a:latin typeface="Times New Roman" panose="02020603050405020304" pitchFamily="18" charset="0"/>
                <a:cs typeface="Times New Roman" panose="02020603050405020304" pitchFamily="18" charset="0"/>
              </a:rPr>
              <a:t>Dans le cas normal, Ils se réalisent selon deux mécanismes différents qui impliquent </a:t>
            </a:r>
            <a:r>
              <a:rPr lang="fr-FR" sz="2000" b="1" dirty="0">
                <a:latin typeface="Times New Roman" panose="02020603050405020304" pitchFamily="18" charset="0"/>
                <a:cs typeface="Times New Roman" panose="02020603050405020304" pitchFamily="18" charset="0"/>
              </a:rPr>
              <a:t>une cassure et une ligature des brins d’ADN</a:t>
            </a:r>
            <a:r>
              <a:rPr lang="fr-FR" sz="2000" dirty="0">
                <a:latin typeface="Times New Roman" panose="02020603050405020304" pitchFamily="18" charset="0"/>
                <a:cs typeface="Times New Roman" panose="02020603050405020304" pitchFamily="18" charset="0"/>
              </a:rPr>
              <a:t>. Il s’agit de</a:t>
            </a:r>
            <a:r>
              <a:rPr lang="fr-FR" sz="2000" b="1" dirty="0">
                <a:latin typeface="Times New Roman" panose="02020603050405020304" pitchFamily="18" charset="0"/>
                <a:cs typeface="Times New Roman" panose="02020603050405020304" pitchFamily="18" charset="0"/>
              </a:rPr>
              <a:t>: </a:t>
            </a:r>
            <a:r>
              <a:rPr lang="fr-FR" sz="2000" b="1" dirty="0">
                <a:solidFill>
                  <a:schemeClr val="accent2">
                    <a:lumMod val="75000"/>
                  </a:schemeClr>
                </a:solidFill>
                <a:latin typeface="Times New Roman" panose="02020603050405020304" pitchFamily="18" charset="0"/>
                <a:cs typeface="Times New Roman" panose="02020603050405020304" pitchFamily="18" charset="0"/>
              </a:rPr>
              <a:t>Recombinaison homologue </a:t>
            </a:r>
            <a:r>
              <a:rPr lang="fr-FR" sz="2000" dirty="0">
                <a:latin typeface="Times New Roman" panose="02020603050405020304" pitchFamily="18" charset="0"/>
                <a:cs typeface="Times New Roman" panose="02020603050405020304" pitchFamily="18" charset="0"/>
              </a:rPr>
              <a:t>et </a:t>
            </a:r>
            <a:r>
              <a:rPr lang="fr-FR" sz="2000" b="1" dirty="0">
                <a:solidFill>
                  <a:schemeClr val="accent2">
                    <a:lumMod val="75000"/>
                  </a:schemeClr>
                </a:solidFill>
                <a:latin typeface="Times New Roman" panose="02020603050405020304" pitchFamily="18" charset="0"/>
                <a:cs typeface="Times New Roman" panose="02020603050405020304" pitchFamily="18" charset="0"/>
              </a:rPr>
              <a:t>recombinaison spécifique de site</a:t>
            </a:r>
            <a:r>
              <a:rPr lang="fr-FR" sz="2000" b="1" dirty="0">
                <a:latin typeface="Times New Roman" panose="02020603050405020304" pitchFamily="18" charset="0"/>
                <a:cs typeface="Times New Roman" panose="02020603050405020304" pitchFamily="18" charset="0"/>
              </a:rPr>
              <a:t>. </a:t>
            </a:r>
          </a:p>
          <a:p>
            <a:pPr algn="just"/>
            <a:endParaRPr lang="fr-FR" sz="2000" dirty="0">
              <a:latin typeface="Times New Roman" panose="02020603050405020304" pitchFamily="18" charset="0"/>
              <a:cs typeface="Times New Roman" panose="02020603050405020304" pitchFamily="18" charset="0"/>
            </a:endParaRPr>
          </a:p>
          <a:p>
            <a:pPr algn="just"/>
            <a:r>
              <a:rPr lang="fr-FR" sz="2000" dirty="0">
                <a:latin typeface="Times New Roman" panose="02020603050405020304" pitchFamily="18" charset="0"/>
                <a:cs typeface="Times New Roman" panose="02020603050405020304" pitchFamily="18" charset="0"/>
              </a:rPr>
              <a:t>Ils participent aussi bien à </a:t>
            </a:r>
            <a:r>
              <a:rPr lang="fr-FR" sz="2000" b="1" dirty="0">
                <a:latin typeface="Times New Roman" panose="02020603050405020304" pitchFamily="18" charset="0"/>
                <a:cs typeface="Times New Roman" panose="02020603050405020304" pitchFamily="18" charset="0"/>
              </a:rPr>
              <a:t>la variabilité </a:t>
            </a:r>
            <a:r>
              <a:rPr lang="fr-FR" sz="2000" dirty="0">
                <a:latin typeface="Times New Roman" panose="02020603050405020304" pitchFamily="18" charset="0"/>
                <a:cs typeface="Times New Roman" panose="02020603050405020304" pitchFamily="18" charset="0"/>
              </a:rPr>
              <a:t>qu’au maintien de la stabilité des génomes.</a:t>
            </a:r>
          </a:p>
          <a:p>
            <a:pPr algn="just"/>
            <a:endParaRPr lang="fr-FR" sz="2000" dirty="0">
              <a:latin typeface="Times New Roman" panose="02020603050405020304" pitchFamily="18" charset="0"/>
              <a:cs typeface="Times New Roman" panose="02020603050405020304" pitchFamily="18" charset="0"/>
            </a:endParaRPr>
          </a:p>
          <a:p>
            <a:pPr algn="just"/>
            <a:r>
              <a:rPr lang="fr-FR" sz="2000" dirty="0">
                <a:latin typeface="Times New Roman" panose="02020603050405020304" pitchFamily="18" charset="0"/>
                <a:cs typeface="Times New Roman" panose="02020603050405020304" pitchFamily="18" charset="0"/>
              </a:rPr>
              <a:t>Ces deux types de recombinaison se distinguent par </a:t>
            </a:r>
            <a:r>
              <a:rPr lang="fr-FR" sz="2000" b="1" u="sng" dirty="0">
                <a:latin typeface="Times New Roman" panose="02020603050405020304" pitchFamily="18" charset="0"/>
                <a:cs typeface="Times New Roman" panose="02020603050405020304" pitchFamily="18" charset="0"/>
              </a:rPr>
              <a:t>les mécanismes mis en œuvre, les protéines impliquées et la nature de l’ADN recombiné</a:t>
            </a:r>
            <a:r>
              <a:rPr lang="fr-FR"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317640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CEAC7988-6A38-18D6-045B-C4A43ADFA8CD}"/>
              </a:ext>
            </a:extLst>
          </p:cNvPr>
          <p:cNvSpPr txBox="1"/>
          <p:nvPr/>
        </p:nvSpPr>
        <p:spPr>
          <a:xfrm>
            <a:off x="795129" y="450574"/>
            <a:ext cx="10442713" cy="1938992"/>
          </a:xfrm>
          <a:prstGeom prst="rect">
            <a:avLst/>
          </a:prstGeom>
          <a:noFill/>
        </p:spPr>
        <p:txBody>
          <a:bodyPr wrap="square" rtlCol="0">
            <a:spAutoFit/>
          </a:bodyPr>
          <a:lstStyle/>
          <a:p>
            <a:pPr algn="just"/>
            <a:r>
              <a:rPr lang="fr-FR" sz="2000" b="0" i="0" dirty="0">
                <a:solidFill>
                  <a:srgbClr val="0070C0"/>
                </a:solidFill>
                <a:effectLst/>
                <a:latin typeface="Times New Roman" panose="02020603050405020304" pitchFamily="18" charset="0"/>
                <a:cs typeface="Times New Roman" panose="02020603050405020304" pitchFamily="18" charset="0"/>
              </a:rPr>
              <a:t>*Par des intermédiaires d’ADN</a:t>
            </a:r>
          </a:p>
          <a:p>
            <a:pPr algn="just"/>
            <a:endParaRPr lang="fr-FR" sz="2000" b="0" i="0" dirty="0">
              <a:solidFill>
                <a:srgbClr val="0070C0"/>
              </a:solidFill>
              <a:effectLst/>
              <a:latin typeface="Times New Roman" panose="02020603050405020304" pitchFamily="18" charset="0"/>
              <a:cs typeface="Times New Roman" panose="02020603050405020304" pitchFamily="18" charset="0"/>
            </a:endParaRPr>
          </a:p>
          <a:p>
            <a:pPr algn="just"/>
            <a:r>
              <a:rPr lang="fr-FR" sz="2000" b="0" i="0" dirty="0">
                <a:solidFill>
                  <a:srgbClr val="333333"/>
                </a:solidFill>
                <a:effectLst/>
                <a:latin typeface="Times New Roman" panose="02020603050405020304" pitchFamily="18" charset="0"/>
                <a:cs typeface="Times New Roman" panose="02020603050405020304" pitchFamily="18" charset="0"/>
              </a:rPr>
              <a:t>Parmi les éléments transposables les mieux caractérisés figurent ceux qui se déplacent par des intermédiaires d’ADN. Chez les bactéries, il s'agit soit de séquences </a:t>
            </a:r>
            <a:r>
              <a:rPr lang="fr-FR" sz="2000" b="0" i="0" u="sng" dirty="0">
                <a:solidFill>
                  <a:srgbClr val="333333"/>
                </a:solidFill>
                <a:effectLst/>
                <a:latin typeface="Times New Roman" panose="02020603050405020304" pitchFamily="18" charset="0"/>
                <a:cs typeface="Times New Roman" panose="02020603050405020304" pitchFamily="18" charset="0"/>
              </a:rPr>
              <a:t>d'insertion courtes, soit de transposons plus longs</a:t>
            </a:r>
            <a:r>
              <a:rPr lang="fr-FR" sz="2000" b="0" i="0" dirty="0">
                <a:solidFill>
                  <a:srgbClr val="333333"/>
                </a:solidFill>
                <a:effectLst/>
                <a:latin typeface="Times New Roman" panose="02020603050405020304" pitchFamily="18" charset="0"/>
                <a:cs typeface="Times New Roman" panose="02020603050405020304" pitchFamily="18" charset="0"/>
              </a:rPr>
              <a:t>.</a:t>
            </a:r>
          </a:p>
          <a:p>
            <a:pPr algn="just"/>
            <a:endParaRPr lang="fr-FR" sz="2000" b="0" i="0" dirty="0">
              <a:solidFill>
                <a:srgbClr val="333333"/>
              </a:solidFill>
              <a:effectLst/>
              <a:latin typeface="Times New Roman" panose="02020603050405020304" pitchFamily="18" charset="0"/>
              <a:cs typeface="Times New Roman" panose="02020603050405020304" pitchFamily="18" charset="0"/>
            </a:endParaRPr>
          </a:p>
        </p:txBody>
      </p:sp>
      <p:sp>
        <p:nvSpPr>
          <p:cNvPr id="2" name="ZoneTexte 1">
            <a:extLst>
              <a:ext uri="{FF2B5EF4-FFF2-40B4-BE49-F238E27FC236}">
                <a16:creationId xmlns:a16="http://schemas.microsoft.com/office/drawing/2014/main" id="{483D03BE-9FBE-C997-C173-5968C5D954E0}"/>
              </a:ext>
            </a:extLst>
          </p:cNvPr>
          <p:cNvSpPr txBox="1"/>
          <p:nvPr/>
        </p:nvSpPr>
        <p:spPr>
          <a:xfrm>
            <a:off x="834885" y="2389566"/>
            <a:ext cx="10363200" cy="2246769"/>
          </a:xfrm>
          <a:prstGeom prst="rect">
            <a:avLst/>
          </a:prstGeom>
          <a:noFill/>
        </p:spPr>
        <p:txBody>
          <a:bodyPr wrap="square">
            <a:spAutoFit/>
          </a:bodyPr>
          <a:lstStyle/>
          <a:p>
            <a:pPr marL="342900" indent="-342900" algn="just">
              <a:buFont typeface="Wingdings" panose="05000000000000000000" pitchFamily="2" charset="2"/>
              <a:buChar char="Ø"/>
            </a:pPr>
            <a:r>
              <a:rPr lang="fr-FR" sz="2000" b="0" i="0" dirty="0">
                <a:solidFill>
                  <a:srgbClr val="333333"/>
                </a:solidFill>
                <a:effectLst/>
                <a:latin typeface="Times New Roman" panose="02020603050405020304" pitchFamily="18" charset="0"/>
                <a:cs typeface="Times New Roman" panose="02020603050405020304" pitchFamily="18" charset="0"/>
              </a:rPr>
              <a:t>Des familles utilisent un mécanisme </a:t>
            </a:r>
            <a:r>
              <a:rPr lang="fr-FR" sz="2000" b="0" i="0" dirty="0">
                <a:solidFill>
                  <a:srgbClr val="FF0000"/>
                </a:solidFill>
                <a:effectLst/>
                <a:latin typeface="Times New Roman" panose="02020603050405020304" pitchFamily="18" charset="0"/>
                <a:cs typeface="Times New Roman" panose="02020603050405020304" pitchFamily="18" charset="0"/>
              </a:rPr>
              <a:t>non réplicatif</a:t>
            </a:r>
            <a:r>
              <a:rPr lang="fr-FR" sz="2000" b="0" i="0" dirty="0">
                <a:solidFill>
                  <a:srgbClr val="333333"/>
                </a:solidFill>
                <a:effectLst/>
                <a:latin typeface="Times New Roman" panose="02020603050405020304" pitchFamily="18" charset="0"/>
                <a:cs typeface="Times New Roman" panose="02020603050405020304" pitchFamily="18" charset="0"/>
              </a:rPr>
              <a:t>. </a:t>
            </a:r>
          </a:p>
          <a:p>
            <a:pPr marL="342900" indent="-342900" algn="just">
              <a:buFont typeface="Arial" panose="020B0604020202020204" pitchFamily="34" charset="0"/>
              <a:buChar char="•"/>
            </a:pPr>
            <a:r>
              <a:rPr lang="fr-FR" sz="2000" b="0" i="0" dirty="0">
                <a:solidFill>
                  <a:srgbClr val="333333"/>
                </a:solidFill>
                <a:effectLst/>
                <a:latin typeface="Times New Roman" panose="02020603050405020304" pitchFamily="18" charset="0"/>
                <a:cs typeface="Times New Roman" panose="02020603050405020304" pitchFamily="18" charset="0"/>
              </a:rPr>
              <a:t>Dans ce cas, </a:t>
            </a:r>
            <a:r>
              <a:rPr lang="fr-FR" sz="2000" b="0" i="0" u="sng" dirty="0">
                <a:solidFill>
                  <a:srgbClr val="333333"/>
                </a:solidFill>
                <a:effectLst/>
                <a:latin typeface="Times New Roman" panose="02020603050405020304" pitchFamily="18" charset="0"/>
                <a:cs typeface="Times New Roman" panose="02020603050405020304" pitchFamily="18" charset="0"/>
              </a:rPr>
              <a:t>la copie originale est supprimée du site d'origine et déplacée vers un nouveau site cible</a:t>
            </a:r>
            <a:r>
              <a:rPr lang="fr-FR" sz="2000" b="0" i="0" dirty="0">
                <a:solidFill>
                  <a:srgbClr val="333333"/>
                </a:solidFill>
                <a:effectLst/>
                <a:latin typeface="Times New Roman" panose="02020603050405020304" pitchFamily="18" charset="0"/>
                <a:cs typeface="Times New Roman" panose="02020603050405020304" pitchFamily="18" charset="0"/>
              </a:rPr>
              <a:t>, laissant le site d'origine vacant.</a:t>
            </a:r>
          </a:p>
          <a:p>
            <a:pPr algn="just"/>
            <a:endParaRPr lang="fr-FR" sz="2000" b="0" i="0" dirty="0">
              <a:solidFill>
                <a:srgbClr val="333333"/>
              </a:solidFill>
              <a:effectLst/>
              <a:latin typeface="Times New Roman" panose="02020603050405020304" pitchFamily="18" charset="0"/>
              <a:cs typeface="Times New Roman" panose="02020603050405020304" pitchFamily="18" charset="0"/>
            </a:endParaRPr>
          </a:p>
          <a:p>
            <a:pPr algn="just"/>
            <a:r>
              <a:rPr lang="fr-FR" sz="2000" b="1" dirty="0">
                <a:latin typeface="Times New Roman" panose="02020603050405020304" pitchFamily="18" charset="0"/>
                <a:cs typeface="Times New Roman" panose="02020603050405020304" pitchFamily="18" charset="0"/>
              </a:rPr>
              <a:t>Explication</a:t>
            </a:r>
            <a:r>
              <a:rPr lang="fr-FR" sz="2000" dirty="0">
                <a:latin typeface="Times New Roman" panose="02020603050405020304" pitchFamily="18" charset="0"/>
                <a:cs typeface="Times New Roman" panose="02020603050405020304" pitchFamily="18" charset="0"/>
              </a:rPr>
              <a:t>: L’élément transposable s’excise du réplicon donneur sous la forme d’un intermédiaire circulaire résultant de la liaison covalente des deux extrémités tandis que le réplicon donneur est réparé par ligature des fragments de jonctions.</a:t>
            </a:r>
          </a:p>
        </p:txBody>
      </p:sp>
    </p:spTree>
    <p:extLst>
      <p:ext uri="{BB962C8B-B14F-4D97-AF65-F5344CB8AC3E}">
        <p14:creationId xmlns:p14="http://schemas.microsoft.com/office/powerpoint/2010/main" val="10340496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ADA86573-814F-99C8-4ABD-E634B4246DD2}"/>
              </a:ext>
            </a:extLst>
          </p:cNvPr>
          <p:cNvPicPr>
            <a:picLocks noChangeAspect="1"/>
          </p:cNvPicPr>
          <p:nvPr/>
        </p:nvPicPr>
        <p:blipFill>
          <a:blip r:embed="rId2"/>
          <a:stretch>
            <a:fillRect/>
          </a:stretch>
        </p:blipFill>
        <p:spPr>
          <a:xfrm>
            <a:off x="1" y="0"/>
            <a:ext cx="8865830" cy="3727627"/>
          </a:xfrm>
          <a:prstGeom prst="rect">
            <a:avLst/>
          </a:prstGeom>
        </p:spPr>
      </p:pic>
      <p:pic>
        <p:nvPicPr>
          <p:cNvPr id="5" name="Image 4">
            <a:extLst>
              <a:ext uri="{FF2B5EF4-FFF2-40B4-BE49-F238E27FC236}">
                <a16:creationId xmlns:a16="http://schemas.microsoft.com/office/drawing/2014/main" id="{0A402166-50A1-FD5D-8191-7687E9FB8194}"/>
              </a:ext>
            </a:extLst>
          </p:cNvPr>
          <p:cNvPicPr>
            <a:picLocks noChangeAspect="1"/>
          </p:cNvPicPr>
          <p:nvPr/>
        </p:nvPicPr>
        <p:blipFill>
          <a:blip r:embed="rId3"/>
          <a:stretch>
            <a:fillRect/>
          </a:stretch>
        </p:blipFill>
        <p:spPr>
          <a:xfrm>
            <a:off x="0" y="3727627"/>
            <a:ext cx="8865830" cy="3130373"/>
          </a:xfrm>
          <a:prstGeom prst="rect">
            <a:avLst/>
          </a:prstGeom>
        </p:spPr>
      </p:pic>
      <p:sp>
        <p:nvSpPr>
          <p:cNvPr id="6" name="ZoneTexte 5">
            <a:extLst>
              <a:ext uri="{FF2B5EF4-FFF2-40B4-BE49-F238E27FC236}">
                <a16:creationId xmlns:a16="http://schemas.microsoft.com/office/drawing/2014/main" id="{EEEB9802-1D31-7D29-C915-3CD17D234E52}"/>
              </a:ext>
            </a:extLst>
          </p:cNvPr>
          <p:cNvSpPr txBox="1"/>
          <p:nvPr/>
        </p:nvSpPr>
        <p:spPr>
          <a:xfrm>
            <a:off x="9422296" y="755374"/>
            <a:ext cx="2610678" cy="954107"/>
          </a:xfrm>
          <a:prstGeom prst="rect">
            <a:avLst/>
          </a:prstGeom>
          <a:noFill/>
        </p:spPr>
        <p:txBody>
          <a:bodyPr wrap="square" rtlCol="0">
            <a:spAutoFit/>
          </a:bodyPr>
          <a:lstStyle/>
          <a:p>
            <a:r>
              <a:rPr lang="fr-FR" sz="2800" b="1" dirty="0"/>
              <a:t>Transposition non réplicative</a:t>
            </a:r>
          </a:p>
        </p:txBody>
      </p:sp>
      <p:sp>
        <p:nvSpPr>
          <p:cNvPr id="7" name="ZoneTexte 6">
            <a:extLst>
              <a:ext uri="{FF2B5EF4-FFF2-40B4-BE49-F238E27FC236}">
                <a16:creationId xmlns:a16="http://schemas.microsoft.com/office/drawing/2014/main" id="{E3700FBE-0242-ECB9-4EB5-BC92109425C6}"/>
              </a:ext>
            </a:extLst>
          </p:cNvPr>
          <p:cNvSpPr txBox="1"/>
          <p:nvPr/>
        </p:nvSpPr>
        <p:spPr>
          <a:xfrm>
            <a:off x="9422296" y="4532242"/>
            <a:ext cx="2332383" cy="954107"/>
          </a:xfrm>
          <a:prstGeom prst="rect">
            <a:avLst/>
          </a:prstGeom>
          <a:noFill/>
        </p:spPr>
        <p:txBody>
          <a:bodyPr wrap="square" rtlCol="0">
            <a:spAutoFit/>
          </a:bodyPr>
          <a:lstStyle/>
          <a:p>
            <a:r>
              <a:rPr lang="fr-FR" sz="2800" b="1" dirty="0"/>
              <a:t>Transposition réplicative</a:t>
            </a:r>
          </a:p>
        </p:txBody>
      </p:sp>
    </p:spTree>
    <p:extLst>
      <p:ext uri="{BB962C8B-B14F-4D97-AF65-F5344CB8AC3E}">
        <p14:creationId xmlns:p14="http://schemas.microsoft.com/office/powerpoint/2010/main" val="82557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BE989D6-93C4-0B75-26E5-205047B441AA}"/>
              </a:ext>
            </a:extLst>
          </p:cNvPr>
          <p:cNvSpPr txBox="1"/>
          <p:nvPr/>
        </p:nvSpPr>
        <p:spPr>
          <a:xfrm>
            <a:off x="742122" y="919661"/>
            <a:ext cx="10840278" cy="3477875"/>
          </a:xfrm>
          <a:prstGeom prst="rect">
            <a:avLst/>
          </a:prstGeom>
          <a:noFill/>
        </p:spPr>
        <p:txBody>
          <a:bodyPr wrap="square">
            <a:spAutoFit/>
          </a:bodyPr>
          <a:lstStyle/>
          <a:p>
            <a:pPr marL="342900" indent="-342900" algn="just">
              <a:buFont typeface="Wingdings" panose="05000000000000000000" pitchFamily="2" charset="2"/>
              <a:buChar char="Ø"/>
            </a:pPr>
            <a:r>
              <a:rPr lang="fr-FR" sz="2000" dirty="0">
                <a:latin typeface="Times New Roman" panose="02020603050405020304" pitchFamily="18" charset="0"/>
                <a:cs typeface="Times New Roman" panose="02020603050405020304" pitchFamily="18" charset="0"/>
              </a:rPr>
              <a:t>D’autres familles d'éléments transposables se déplacent via un intermédiaire ADN le font de </a:t>
            </a:r>
            <a:r>
              <a:rPr lang="fr-FR" sz="2000" dirty="0">
                <a:solidFill>
                  <a:srgbClr val="FF0000"/>
                </a:solidFill>
                <a:latin typeface="Times New Roman" panose="02020603050405020304" pitchFamily="18" charset="0"/>
                <a:cs typeface="Times New Roman" panose="02020603050405020304" pitchFamily="18" charset="0"/>
              </a:rPr>
              <a:t>manière réplicative</a:t>
            </a:r>
            <a:r>
              <a:rPr lang="fr-FR" sz="2000" dirty="0">
                <a:latin typeface="Times New Roman" panose="02020603050405020304" pitchFamily="18" charset="0"/>
                <a:cs typeface="Times New Roman" panose="02020603050405020304" pitchFamily="18" charset="0"/>
              </a:rPr>
              <a:t>. </a:t>
            </a:r>
          </a:p>
          <a:p>
            <a:pPr marL="342900" indent="-342900" algn="just">
              <a:buFont typeface="Arial" panose="020B0604020202020204" pitchFamily="34" charset="0"/>
              <a:buChar char="•"/>
            </a:pPr>
            <a:r>
              <a:rPr lang="fr-FR" sz="2000" dirty="0">
                <a:latin typeface="Times New Roman" panose="02020603050405020304" pitchFamily="18" charset="0"/>
                <a:cs typeface="Times New Roman" panose="02020603050405020304" pitchFamily="18" charset="0"/>
              </a:rPr>
              <a:t>La transposition </a:t>
            </a:r>
            <a:r>
              <a:rPr lang="fr-FR" sz="2000" u="sng" dirty="0">
                <a:latin typeface="Times New Roman" panose="02020603050405020304" pitchFamily="18" charset="0"/>
                <a:cs typeface="Times New Roman" panose="02020603050405020304" pitchFamily="18" charset="0"/>
              </a:rPr>
              <a:t>génère une nouvelle copie de l’élément transposable</a:t>
            </a:r>
            <a:r>
              <a:rPr lang="fr-FR" sz="2000" dirty="0">
                <a:latin typeface="Times New Roman" panose="02020603050405020304" pitchFamily="18" charset="0"/>
                <a:cs typeface="Times New Roman" panose="02020603050405020304" pitchFamily="18" charset="0"/>
              </a:rPr>
              <a:t> sur le site cible, tout </a:t>
            </a:r>
            <a:r>
              <a:rPr lang="fr-FR" sz="2000" u="sng" dirty="0">
                <a:latin typeface="Times New Roman" panose="02020603050405020304" pitchFamily="18" charset="0"/>
                <a:cs typeface="Times New Roman" panose="02020603050405020304" pitchFamily="18" charset="0"/>
              </a:rPr>
              <a:t>en laissant une copie sur le site d’origine</a:t>
            </a:r>
            <a:r>
              <a:rPr lang="fr-FR" sz="2000" dirty="0">
                <a:latin typeface="Times New Roman" panose="02020603050405020304" pitchFamily="18" charset="0"/>
                <a:cs typeface="Times New Roman" panose="02020603050405020304" pitchFamily="18" charset="0"/>
              </a:rPr>
              <a:t>. </a:t>
            </a:r>
          </a:p>
          <a:p>
            <a:pPr algn="just"/>
            <a:endParaRPr lang="fr-FR" sz="2000" dirty="0">
              <a:latin typeface="Times New Roman" panose="02020603050405020304" pitchFamily="18" charset="0"/>
              <a:cs typeface="Times New Roman" panose="02020603050405020304" pitchFamily="18" charset="0"/>
            </a:endParaRPr>
          </a:p>
          <a:p>
            <a:pPr algn="just"/>
            <a:r>
              <a:rPr lang="fr-FR" sz="2000" b="1" dirty="0">
                <a:latin typeface="Times New Roman" panose="02020603050405020304" pitchFamily="18" charset="0"/>
                <a:cs typeface="Times New Roman" panose="02020603050405020304" pitchFamily="18" charset="0"/>
              </a:rPr>
              <a:t>Explication:</a:t>
            </a:r>
            <a:r>
              <a:rPr lang="fr-FR" sz="2000" dirty="0">
                <a:latin typeface="Times New Roman" panose="02020603050405020304" pitchFamily="18" charset="0"/>
                <a:cs typeface="Times New Roman" panose="02020603050405020304" pitchFamily="18" charset="0"/>
              </a:rPr>
              <a:t> l’élément transposable ne s’excise pas du réplicon donneur. </a:t>
            </a:r>
          </a:p>
          <a:p>
            <a:pPr algn="just"/>
            <a:r>
              <a:rPr lang="fr-FR" sz="2000" dirty="0">
                <a:latin typeface="Times New Roman" panose="02020603050405020304" pitchFamily="18" charset="0"/>
                <a:cs typeface="Times New Roman" panose="02020603050405020304" pitchFamily="18" charset="0"/>
              </a:rPr>
              <a:t>Il y a formation d’un « </a:t>
            </a:r>
            <a:r>
              <a:rPr lang="fr-FR" sz="2000" dirty="0" err="1">
                <a:solidFill>
                  <a:srgbClr val="FF0000"/>
                </a:solidFill>
                <a:latin typeface="Times New Roman" panose="02020603050405020304" pitchFamily="18" charset="0"/>
                <a:cs typeface="Times New Roman" panose="02020603050405020304" pitchFamily="18" charset="0"/>
              </a:rPr>
              <a:t>co-intégrat</a:t>
            </a:r>
            <a:r>
              <a:rPr lang="fr-FR" sz="2000" dirty="0">
                <a:latin typeface="Times New Roman" panose="02020603050405020304" pitchFamily="18" charset="0"/>
                <a:cs typeface="Times New Roman" panose="02020603050405020304" pitchFamily="18" charset="0"/>
              </a:rPr>
              <a:t> » où </a:t>
            </a:r>
            <a:r>
              <a:rPr lang="fr-FR" sz="2000" u="sng" dirty="0">
                <a:latin typeface="Times New Roman" panose="02020603050405020304" pitchFamily="18" charset="0"/>
                <a:cs typeface="Times New Roman" panose="02020603050405020304" pitchFamily="18" charset="0"/>
              </a:rPr>
              <a:t>réplicons donneur et cible sont fusionné </a:t>
            </a:r>
            <a:r>
              <a:rPr lang="fr-FR" sz="2000" dirty="0">
                <a:latin typeface="Times New Roman" panose="02020603050405020304" pitchFamily="18" charset="0"/>
                <a:cs typeface="Times New Roman" panose="02020603050405020304" pitchFamily="18" charset="0"/>
              </a:rPr>
              <a:t>par l’intermédiaire de deux copies du transposon dans la même orientation. </a:t>
            </a:r>
          </a:p>
          <a:p>
            <a:pPr algn="just"/>
            <a:r>
              <a:rPr lang="fr-FR" sz="2000" dirty="0">
                <a:latin typeface="Times New Roman" panose="02020603050405020304" pitchFamily="18" charset="0"/>
                <a:cs typeface="Times New Roman" panose="02020603050405020304" pitchFamily="18" charset="0"/>
              </a:rPr>
              <a:t>Cette structure ne persiste pas et peut ensuite être résolue en réplicons séparés, chacun avec une copie du transposon (résolution).</a:t>
            </a:r>
          </a:p>
          <a:p>
            <a:pPr algn="just"/>
            <a:r>
              <a:rPr lang="fr-FR" sz="2000" dirty="0">
                <a:latin typeface="Times New Roman" panose="02020603050405020304" pitchFamily="18" charset="0"/>
                <a:cs typeface="Times New Roman" panose="02020603050405020304" pitchFamily="18" charset="0"/>
              </a:rPr>
              <a:t>Cette résolution fait le plus souvent intervenir des enzymes codées par le transposon.</a:t>
            </a:r>
          </a:p>
        </p:txBody>
      </p:sp>
    </p:spTree>
    <p:extLst>
      <p:ext uri="{BB962C8B-B14F-4D97-AF65-F5344CB8AC3E}">
        <p14:creationId xmlns:p14="http://schemas.microsoft.com/office/powerpoint/2010/main" val="36516145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7FDB13F-B843-9CEC-4A5F-6F2B366FE5F4}"/>
              </a:ext>
            </a:extLst>
          </p:cNvPr>
          <p:cNvSpPr txBox="1"/>
          <p:nvPr/>
        </p:nvSpPr>
        <p:spPr>
          <a:xfrm>
            <a:off x="821635" y="1993089"/>
            <a:ext cx="10363200" cy="2246769"/>
          </a:xfrm>
          <a:prstGeom prst="rect">
            <a:avLst/>
          </a:prstGeom>
          <a:noFill/>
        </p:spPr>
        <p:txBody>
          <a:bodyPr wrap="square">
            <a:spAutoFit/>
          </a:bodyPr>
          <a:lstStyle/>
          <a:p>
            <a:pPr marL="342900" indent="-342900" algn="just">
              <a:buFont typeface="Arial" panose="020B0604020202020204" pitchFamily="34" charset="0"/>
              <a:buChar char="•"/>
            </a:pPr>
            <a:r>
              <a:rPr lang="fr-FR" sz="2000" dirty="0">
                <a:solidFill>
                  <a:srgbClr val="333333"/>
                </a:solidFill>
                <a:latin typeface="Times New Roman" panose="02020603050405020304" pitchFamily="18" charset="0"/>
                <a:cs typeface="Times New Roman" panose="02020603050405020304" pitchFamily="18" charset="0"/>
              </a:rPr>
              <a:t>U</a:t>
            </a:r>
            <a:r>
              <a:rPr lang="fr-FR" sz="2000" b="0" i="0" dirty="0">
                <a:solidFill>
                  <a:srgbClr val="333333"/>
                </a:solidFill>
                <a:effectLst/>
                <a:latin typeface="Times New Roman" panose="02020603050405020304" pitchFamily="18" charset="0"/>
                <a:cs typeface="Times New Roman" panose="02020603050405020304" pitchFamily="18" charset="0"/>
              </a:rPr>
              <a:t>ne </a:t>
            </a:r>
            <a:r>
              <a:rPr lang="fr-FR" sz="2000" b="0" i="0" dirty="0">
                <a:solidFill>
                  <a:srgbClr val="FF0000"/>
                </a:solidFill>
                <a:effectLst/>
                <a:latin typeface="Times New Roman" panose="02020603050405020304" pitchFamily="18" charset="0"/>
                <a:cs typeface="Times New Roman" panose="02020603050405020304" pitchFamily="18" charset="0"/>
              </a:rPr>
              <a:t>endonucléase</a:t>
            </a:r>
            <a:r>
              <a:rPr lang="fr-FR" sz="2000" b="0" i="0" dirty="0">
                <a:solidFill>
                  <a:srgbClr val="333333"/>
                </a:solidFill>
                <a:effectLst/>
                <a:latin typeface="Times New Roman" panose="02020603050405020304" pitchFamily="18" charset="0"/>
                <a:cs typeface="Times New Roman" panose="02020603050405020304" pitchFamily="18" charset="0"/>
              </a:rPr>
              <a:t> (intégrase) se </a:t>
            </a:r>
            <a:r>
              <a:rPr lang="fr-FR" sz="2000" b="0" i="0" u="sng" dirty="0">
                <a:solidFill>
                  <a:srgbClr val="333333"/>
                </a:solidFill>
                <a:effectLst/>
                <a:latin typeface="Times New Roman" panose="02020603050405020304" pitchFamily="18" charset="0"/>
                <a:cs typeface="Times New Roman" panose="02020603050405020304" pitchFamily="18" charset="0"/>
              </a:rPr>
              <a:t>clive au site d'intégration </a:t>
            </a:r>
            <a:r>
              <a:rPr lang="fr-FR" sz="2000" b="0" i="0" dirty="0">
                <a:solidFill>
                  <a:srgbClr val="333333"/>
                </a:solidFill>
                <a:effectLst/>
                <a:latin typeface="Times New Roman" panose="02020603050405020304" pitchFamily="18" charset="0"/>
                <a:cs typeface="Times New Roman" panose="02020603050405020304" pitchFamily="18" charset="0"/>
              </a:rPr>
              <a:t>(site récepteur) pour générer une cassure.</a:t>
            </a:r>
          </a:p>
          <a:p>
            <a:pPr marL="342900" indent="-342900" algn="just">
              <a:buFont typeface="Arial" panose="020B0604020202020204" pitchFamily="34" charset="0"/>
              <a:buChar char="•"/>
            </a:pPr>
            <a:r>
              <a:rPr lang="fr-FR" sz="2000" b="0" i="0" dirty="0">
                <a:solidFill>
                  <a:srgbClr val="333333"/>
                </a:solidFill>
                <a:effectLst/>
                <a:latin typeface="Times New Roman" panose="02020603050405020304" pitchFamily="18" charset="0"/>
                <a:cs typeface="Times New Roman" panose="02020603050405020304" pitchFamily="18" charset="0"/>
              </a:rPr>
              <a:t>Un brin d'ADN sur le site d'intégration clivé </a:t>
            </a:r>
            <a:r>
              <a:rPr lang="fr-FR" sz="2000" b="0" i="0" u="sng" dirty="0">
                <a:solidFill>
                  <a:srgbClr val="333333"/>
                </a:solidFill>
                <a:effectLst/>
                <a:latin typeface="Times New Roman" panose="02020603050405020304" pitchFamily="18" charset="0"/>
                <a:cs typeface="Times New Roman" panose="02020603050405020304" pitchFamily="18" charset="0"/>
              </a:rPr>
              <a:t>sert d'amorce </a:t>
            </a:r>
            <a:r>
              <a:rPr lang="fr-FR" sz="2000" b="0" i="0" dirty="0">
                <a:solidFill>
                  <a:srgbClr val="333333"/>
                </a:solidFill>
                <a:effectLst/>
                <a:latin typeface="Times New Roman" panose="02020603050405020304" pitchFamily="18" charset="0"/>
                <a:cs typeface="Times New Roman" panose="02020603050405020304" pitchFamily="18" charset="0"/>
              </a:rPr>
              <a:t>à la </a:t>
            </a:r>
            <a:r>
              <a:rPr lang="fr-FR" sz="2000" b="0" i="0" dirty="0">
                <a:solidFill>
                  <a:srgbClr val="FF0000"/>
                </a:solidFill>
                <a:effectLst/>
                <a:latin typeface="Times New Roman" panose="02020603050405020304" pitchFamily="18" charset="0"/>
                <a:cs typeface="Times New Roman" panose="02020603050405020304" pitchFamily="18" charset="0"/>
              </a:rPr>
              <a:t>transcriptase inverse</a:t>
            </a:r>
            <a:r>
              <a:rPr lang="fr-FR" sz="2000" b="0" i="0" dirty="0">
                <a:solidFill>
                  <a:srgbClr val="333333"/>
                </a:solidFill>
                <a:effectLst/>
                <a:latin typeface="Times New Roman" panose="02020603050405020304" pitchFamily="18" charset="0"/>
                <a:cs typeface="Times New Roman" panose="02020603050405020304" pitchFamily="18" charset="0"/>
              </a:rPr>
              <a:t>. </a:t>
            </a:r>
          </a:p>
          <a:p>
            <a:pPr marL="342900" indent="-342900" algn="just">
              <a:buFont typeface="Arial" panose="020B0604020202020204" pitchFamily="34" charset="0"/>
              <a:buChar char="•"/>
            </a:pPr>
            <a:r>
              <a:rPr lang="fr-FR" sz="2000" b="0" i="0" dirty="0">
                <a:solidFill>
                  <a:srgbClr val="333333"/>
                </a:solidFill>
                <a:effectLst/>
                <a:latin typeface="Times New Roman" panose="02020603050405020304" pitchFamily="18" charset="0"/>
                <a:cs typeface="Times New Roman" panose="02020603050405020304" pitchFamily="18" charset="0"/>
              </a:rPr>
              <a:t>Cette transcriptase </a:t>
            </a:r>
            <a:r>
              <a:rPr lang="fr-FR" sz="2000" b="0" i="0" u="sng" dirty="0">
                <a:solidFill>
                  <a:srgbClr val="333333"/>
                </a:solidFill>
                <a:effectLst/>
                <a:latin typeface="Times New Roman" panose="02020603050405020304" pitchFamily="18" charset="0"/>
                <a:cs typeface="Times New Roman" panose="02020603050405020304" pitchFamily="18" charset="0"/>
              </a:rPr>
              <a:t>copie ensuite l'ARN en ADN</a:t>
            </a:r>
            <a:r>
              <a:rPr lang="fr-FR" sz="2000" b="0" i="0" dirty="0">
                <a:solidFill>
                  <a:srgbClr val="333333"/>
                </a:solidFill>
                <a:effectLst/>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r>
              <a:rPr lang="fr-FR" sz="2000" b="0" i="0" dirty="0">
                <a:solidFill>
                  <a:srgbClr val="333333"/>
                </a:solidFill>
                <a:effectLst/>
                <a:latin typeface="Times New Roman" panose="02020603050405020304" pitchFamily="18" charset="0"/>
                <a:cs typeface="Times New Roman" panose="02020603050405020304" pitchFamily="18" charset="0"/>
              </a:rPr>
              <a:t> Cette copie </a:t>
            </a:r>
            <a:r>
              <a:rPr lang="fr-FR" sz="2000" b="0" i="0" u="sng" dirty="0">
                <a:solidFill>
                  <a:srgbClr val="333333"/>
                </a:solidFill>
                <a:effectLst/>
                <a:latin typeface="Times New Roman" panose="02020603050405020304" pitchFamily="18" charset="0"/>
                <a:cs typeface="Times New Roman" panose="02020603050405020304" pitchFamily="18" charset="0"/>
              </a:rPr>
              <a:t>d'ADNc du rétrotransposon doit être convertie en un produit double brin et insérée sur le site cible</a:t>
            </a:r>
            <a:r>
              <a:rPr lang="fr-FR" sz="2000" b="0" i="0" dirty="0">
                <a:solidFill>
                  <a:srgbClr val="333333"/>
                </a:solidFill>
                <a:effectLst/>
                <a:latin typeface="Times New Roman" panose="02020603050405020304" pitchFamily="18" charset="0"/>
                <a:cs typeface="Times New Roman" panose="02020603050405020304" pitchFamily="18" charset="0"/>
              </a:rPr>
              <a:t>. </a:t>
            </a:r>
          </a:p>
          <a:p>
            <a:pPr marL="342900" indent="-342900" algn="just">
              <a:buFont typeface="Arial" panose="020B0604020202020204" pitchFamily="34" charset="0"/>
              <a:buChar char="•"/>
            </a:pPr>
            <a:r>
              <a:rPr lang="fr-FR" sz="2000" u="sng" dirty="0">
                <a:solidFill>
                  <a:srgbClr val="333333"/>
                </a:solidFill>
                <a:latin typeface="Times New Roman" panose="02020603050405020304" pitchFamily="18" charset="0"/>
                <a:cs typeface="Times New Roman" panose="02020603050405020304" pitchFamily="18" charset="0"/>
              </a:rPr>
              <a:t>La ligation du nouveau rétrotransposon sur le réplicon receveur </a:t>
            </a:r>
            <a:r>
              <a:rPr lang="fr-FR" sz="2000" dirty="0">
                <a:solidFill>
                  <a:srgbClr val="333333"/>
                </a:solidFill>
                <a:latin typeface="Times New Roman" panose="02020603050405020304" pitchFamily="18" charset="0"/>
                <a:cs typeface="Times New Roman" panose="02020603050405020304" pitchFamily="18" charset="0"/>
              </a:rPr>
              <a:t>se fait à l’aide d’intégrase.</a:t>
            </a:r>
            <a:endParaRPr lang="fr-FR" sz="2000" dirty="0">
              <a:latin typeface="Times New Roman" panose="02020603050405020304" pitchFamily="18" charset="0"/>
              <a:cs typeface="Times New Roman" panose="02020603050405020304" pitchFamily="18" charset="0"/>
            </a:endParaRPr>
          </a:p>
        </p:txBody>
      </p:sp>
      <p:sp>
        <p:nvSpPr>
          <p:cNvPr id="4" name="ZoneTexte 3">
            <a:extLst>
              <a:ext uri="{FF2B5EF4-FFF2-40B4-BE49-F238E27FC236}">
                <a16:creationId xmlns:a16="http://schemas.microsoft.com/office/drawing/2014/main" id="{2F9D014F-EE1B-EB7A-C477-D10E1C4E4541}"/>
              </a:ext>
            </a:extLst>
          </p:cNvPr>
          <p:cNvSpPr txBox="1"/>
          <p:nvPr/>
        </p:nvSpPr>
        <p:spPr>
          <a:xfrm>
            <a:off x="1007165" y="649357"/>
            <a:ext cx="8666922" cy="1015663"/>
          </a:xfrm>
          <a:prstGeom prst="rect">
            <a:avLst/>
          </a:prstGeom>
          <a:noFill/>
        </p:spPr>
        <p:txBody>
          <a:bodyPr wrap="square" rtlCol="0">
            <a:spAutoFit/>
          </a:bodyPr>
          <a:lstStyle/>
          <a:p>
            <a:r>
              <a:rPr lang="fr-FR" sz="2000" b="1" dirty="0">
                <a:solidFill>
                  <a:srgbClr val="00B0F0"/>
                </a:solidFill>
                <a:latin typeface="Times New Roman" panose="02020603050405020304" pitchFamily="18" charset="0"/>
                <a:cs typeface="Times New Roman" panose="02020603050405020304" pitchFamily="18" charset="0"/>
              </a:rPr>
              <a:t>*Par des intermédiaires ARN</a:t>
            </a:r>
          </a:p>
          <a:p>
            <a:endParaRPr lang="fr-FR" sz="2000" b="1" dirty="0">
              <a:solidFill>
                <a:srgbClr val="00B0F0"/>
              </a:solidFill>
              <a:latin typeface="Times New Roman" panose="02020603050405020304" pitchFamily="18" charset="0"/>
              <a:cs typeface="Times New Roman" panose="02020603050405020304" pitchFamily="18" charset="0"/>
            </a:endParaRPr>
          </a:p>
          <a:p>
            <a:r>
              <a:rPr lang="fr-FR" sz="2000" dirty="0">
                <a:latin typeface="Times New Roman" panose="02020603050405020304" pitchFamily="18" charset="0"/>
                <a:cs typeface="Times New Roman" panose="02020603050405020304" pitchFamily="18" charset="0"/>
              </a:rPr>
              <a:t>Le mécanisme est mal élucidé mais généralement il est résumé en:</a:t>
            </a:r>
          </a:p>
        </p:txBody>
      </p:sp>
    </p:spTree>
    <p:extLst>
      <p:ext uri="{BB962C8B-B14F-4D97-AF65-F5344CB8AC3E}">
        <p14:creationId xmlns:p14="http://schemas.microsoft.com/office/powerpoint/2010/main" val="35153493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4DCB4222-52C3-C8B4-C303-36633C8EE674}"/>
              </a:ext>
            </a:extLst>
          </p:cNvPr>
          <p:cNvPicPr>
            <a:picLocks noChangeAspect="1"/>
          </p:cNvPicPr>
          <p:nvPr/>
        </p:nvPicPr>
        <p:blipFill>
          <a:blip r:embed="rId2"/>
          <a:stretch>
            <a:fillRect/>
          </a:stretch>
        </p:blipFill>
        <p:spPr>
          <a:xfrm>
            <a:off x="1013791" y="280841"/>
            <a:ext cx="10164418" cy="5474682"/>
          </a:xfrm>
          <a:prstGeom prst="rect">
            <a:avLst/>
          </a:prstGeom>
        </p:spPr>
      </p:pic>
      <p:sp>
        <p:nvSpPr>
          <p:cNvPr id="7" name="ZoneTexte 6">
            <a:extLst>
              <a:ext uri="{FF2B5EF4-FFF2-40B4-BE49-F238E27FC236}">
                <a16:creationId xmlns:a16="http://schemas.microsoft.com/office/drawing/2014/main" id="{0B10C5B0-1295-E7AF-D4DA-D952ED68C2B6}"/>
              </a:ext>
            </a:extLst>
          </p:cNvPr>
          <p:cNvSpPr txBox="1"/>
          <p:nvPr/>
        </p:nvSpPr>
        <p:spPr>
          <a:xfrm>
            <a:off x="914399" y="6056244"/>
            <a:ext cx="5605671" cy="461665"/>
          </a:xfrm>
          <a:prstGeom prst="rect">
            <a:avLst/>
          </a:prstGeom>
          <a:noFill/>
        </p:spPr>
        <p:txBody>
          <a:bodyPr wrap="square" rtlCol="0">
            <a:spAutoFit/>
          </a:bodyPr>
          <a:lstStyle/>
          <a:p>
            <a:r>
              <a:rPr lang="fr-FR" sz="2400" b="1" dirty="0">
                <a:latin typeface="Times New Roman" panose="02020603050405020304" pitchFamily="18" charset="0"/>
                <a:cs typeface="Times New Roman" panose="02020603050405020304" pitchFamily="18" charset="0"/>
              </a:rPr>
              <a:t>Transposition chez les rétrotransposons</a:t>
            </a:r>
          </a:p>
        </p:txBody>
      </p:sp>
    </p:spTree>
    <p:extLst>
      <p:ext uri="{BB962C8B-B14F-4D97-AF65-F5344CB8AC3E}">
        <p14:creationId xmlns:p14="http://schemas.microsoft.com/office/powerpoint/2010/main" val="26807352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002111F-B48B-467C-F6B1-08DE7B4D41DF}"/>
              </a:ext>
            </a:extLst>
          </p:cNvPr>
          <p:cNvPicPr>
            <a:picLocks noChangeAspect="1"/>
          </p:cNvPicPr>
          <p:nvPr/>
        </p:nvPicPr>
        <p:blipFill>
          <a:blip r:embed="rId2"/>
          <a:stretch>
            <a:fillRect/>
          </a:stretch>
        </p:blipFill>
        <p:spPr>
          <a:xfrm>
            <a:off x="1444487" y="569842"/>
            <a:ext cx="9303026" cy="5539409"/>
          </a:xfrm>
          <a:prstGeom prst="rect">
            <a:avLst/>
          </a:prstGeom>
        </p:spPr>
      </p:pic>
    </p:spTree>
    <p:extLst>
      <p:ext uri="{BB962C8B-B14F-4D97-AF65-F5344CB8AC3E}">
        <p14:creationId xmlns:p14="http://schemas.microsoft.com/office/powerpoint/2010/main" val="41466838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7FC3FED-E3A6-B4E4-E0DF-25CE45324848}"/>
              </a:ext>
            </a:extLst>
          </p:cNvPr>
          <p:cNvSpPr txBox="1"/>
          <p:nvPr/>
        </p:nvSpPr>
        <p:spPr>
          <a:xfrm>
            <a:off x="1258955" y="1447077"/>
            <a:ext cx="9183757" cy="2153731"/>
          </a:xfrm>
          <a:prstGeom prst="rect">
            <a:avLst/>
          </a:prstGeom>
          <a:noFill/>
        </p:spPr>
        <p:txBody>
          <a:bodyPr wrap="square">
            <a:spAutoFit/>
          </a:bodyPr>
          <a:lstStyle/>
          <a:p>
            <a:pPr marL="342900" lvl="0" indent="-342900" algn="just" rtl="0">
              <a:lnSpc>
                <a:spcPct val="107000"/>
              </a:lnSpc>
              <a:buFont typeface="+mj-lt"/>
              <a:buAutoNum type="arabicPeriod"/>
              <a:tabLst>
                <a:tab pos="565150" algn="l"/>
              </a:tabLst>
            </a:pPr>
            <a:r>
              <a:rPr lang="fr-FR" sz="1800" kern="100" dirty="0">
                <a:effectLst/>
                <a:latin typeface="Calibri" panose="020F0502020204030204" pitchFamily="34" charset="0"/>
                <a:ea typeface="Calibri" panose="020F0502020204030204" pitchFamily="34" charset="0"/>
                <a:cs typeface="Arial" panose="020B0604020202020204" pitchFamily="34" charset="0"/>
              </a:rPr>
              <a:t>Kathleen S. et al 1999 Mécanismes et contrôles de la recombinaison méiotique chez la levure Saccharomyces cerevisiae. Journal de la Société de Biologie, 193 (1), 23-27.</a:t>
            </a:r>
          </a:p>
          <a:p>
            <a:pPr marL="342900" lvl="0" indent="-342900" algn="just">
              <a:lnSpc>
                <a:spcPct val="107000"/>
              </a:lnSpc>
              <a:buFont typeface="+mj-lt"/>
              <a:buAutoNum type="arabicPeriod"/>
              <a:tabLst>
                <a:tab pos="565150" algn="l"/>
              </a:tabLst>
            </a:pPr>
            <a:r>
              <a:rPr lang="fr-FR" sz="1800" kern="100" dirty="0">
                <a:effectLst/>
                <a:latin typeface="Calibri" panose="020F0502020204030204" pitchFamily="34" charset="0"/>
                <a:ea typeface="Calibri" panose="020F0502020204030204" pitchFamily="34" charset="0"/>
                <a:cs typeface="Arial" panose="020B0604020202020204" pitchFamily="34" charset="0"/>
              </a:rPr>
              <a:t>Marie-Claude Serre. Recombinaison </a:t>
            </a:r>
            <a:r>
              <a:rPr lang="fr-FR" sz="1800" kern="100" dirty="0" err="1">
                <a:effectLst/>
                <a:latin typeface="Calibri" panose="020F0502020204030204" pitchFamily="34" charset="0"/>
                <a:ea typeface="Calibri" panose="020F0502020204030204" pitchFamily="34" charset="0"/>
                <a:cs typeface="Arial" panose="020B0604020202020204" pitchFamily="34" charset="0"/>
              </a:rPr>
              <a:t>specifique</a:t>
            </a:r>
            <a:r>
              <a:rPr lang="fr-FR" sz="1800" kern="100" dirty="0">
                <a:effectLst/>
                <a:latin typeface="Calibri" panose="020F0502020204030204" pitchFamily="34" charset="0"/>
                <a:ea typeface="Calibri" panose="020F0502020204030204" pitchFamily="34" charset="0"/>
                <a:cs typeface="Arial" panose="020B0604020202020204" pitchFamily="34" charset="0"/>
              </a:rPr>
              <a:t> de site chez les archaea. Implication dans le cycle du virus SSV1 de </a:t>
            </a:r>
            <a:r>
              <a:rPr lang="fr-FR" sz="1800" kern="100" dirty="0" err="1">
                <a:effectLst/>
                <a:latin typeface="Calibri" panose="020F0502020204030204" pitchFamily="34" charset="0"/>
                <a:ea typeface="Calibri" panose="020F0502020204030204" pitchFamily="34" charset="0"/>
                <a:cs typeface="Arial" panose="020B0604020202020204" pitchFamily="34" charset="0"/>
              </a:rPr>
              <a:t>Sulfolobus</a:t>
            </a:r>
            <a:r>
              <a:rPr lang="fr-FR" sz="1800" kern="100" dirty="0">
                <a:effectLst/>
                <a:latin typeface="Calibri" panose="020F0502020204030204" pitchFamily="34" charset="0"/>
                <a:ea typeface="Calibri" panose="020F0502020204030204" pitchFamily="34" charset="0"/>
                <a:cs typeface="Arial" panose="020B0604020202020204" pitchFamily="34" charset="0"/>
              </a:rPr>
              <a:t> </a:t>
            </a:r>
            <a:r>
              <a:rPr lang="fr-FR" sz="1800" kern="100" dirty="0" err="1">
                <a:effectLst/>
                <a:latin typeface="Calibri" panose="020F0502020204030204" pitchFamily="34" charset="0"/>
                <a:ea typeface="Calibri" panose="020F0502020204030204" pitchFamily="34" charset="0"/>
                <a:cs typeface="Arial" panose="020B0604020202020204" pitchFamily="34" charset="0"/>
              </a:rPr>
              <a:t>shibatae</a:t>
            </a:r>
            <a:r>
              <a:rPr lang="fr-FR" sz="1800" kern="100" dirty="0">
                <a:effectLst/>
                <a:latin typeface="Calibri" panose="020F0502020204030204" pitchFamily="34" charset="0"/>
                <a:ea typeface="Calibri" panose="020F0502020204030204" pitchFamily="34" charset="0"/>
                <a:cs typeface="Arial" panose="020B0604020202020204" pitchFamily="34" charset="0"/>
              </a:rPr>
              <a:t>. Biochimie [q-bio.BM]. Université Paris Sud - Paris XI, 2005. fftel-00112419</a:t>
            </a:r>
          </a:p>
          <a:p>
            <a:pPr marL="342900" lvl="0" indent="-342900" algn="just">
              <a:lnSpc>
                <a:spcPct val="107000"/>
              </a:lnSpc>
              <a:spcAft>
                <a:spcPts val="800"/>
              </a:spcAft>
              <a:buFont typeface="+mj-lt"/>
              <a:buAutoNum type="arabicPeriod"/>
              <a:tabLst>
                <a:tab pos="565150" algn="l"/>
              </a:tabLst>
            </a:pPr>
            <a:r>
              <a:rPr lang="fr-FR" sz="1800" kern="100" dirty="0">
                <a:effectLst/>
                <a:latin typeface="Calibri" panose="020F0502020204030204" pitchFamily="34" charset="0"/>
                <a:ea typeface="Calibri" panose="020F0502020204030204" pitchFamily="34" charset="0"/>
                <a:cs typeface="Arial" panose="020B0604020202020204" pitchFamily="34" charset="0"/>
              </a:rPr>
              <a:t>Christophe Merlin, Ariane Toussaint 1999 Les éléments transposables bactériens. </a:t>
            </a:r>
            <a:r>
              <a:rPr lang="fr-FR" sz="1800" kern="100" dirty="0" err="1">
                <a:effectLst/>
                <a:latin typeface="Calibri" panose="020F0502020204030204" pitchFamily="34" charset="0"/>
                <a:ea typeface="Calibri" panose="020F0502020204030204" pitchFamily="34" charset="0"/>
                <a:cs typeface="Arial" panose="020B0604020202020204" pitchFamily="34" charset="0"/>
              </a:rPr>
              <a:t>Medecine</a:t>
            </a:r>
            <a:r>
              <a:rPr lang="fr-FR" sz="1800" kern="100" dirty="0">
                <a:effectLst/>
                <a:latin typeface="Calibri" panose="020F0502020204030204" pitchFamily="34" charset="0"/>
                <a:ea typeface="Calibri" panose="020F0502020204030204" pitchFamily="34" charset="0"/>
                <a:cs typeface="Arial" panose="020B0604020202020204" pitchFamily="34" charset="0"/>
              </a:rPr>
              <a:t> sciences n° 8-9, vol. 15, 1-13.</a:t>
            </a:r>
          </a:p>
        </p:txBody>
      </p:sp>
      <p:sp>
        <p:nvSpPr>
          <p:cNvPr id="4" name="ZoneTexte 3">
            <a:extLst>
              <a:ext uri="{FF2B5EF4-FFF2-40B4-BE49-F238E27FC236}">
                <a16:creationId xmlns:a16="http://schemas.microsoft.com/office/drawing/2014/main" id="{C2844CF8-46EE-1136-216B-11D7104D16B4}"/>
              </a:ext>
            </a:extLst>
          </p:cNvPr>
          <p:cNvSpPr txBox="1"/>
          <p:nvPr/>
        </p:nvSpPr>
        <p:spPr>
          <a:xfrm>
            <a:off x="1470991" y="967409"/>
            <a:ext cx="2637183" cy="369332"/>
          </a:xfrm>
          <a:prstGeom prst="rect">
            <a:avLst/>
          </a:prstGeom>
          <a:noFill/>
        </p:spPr>
        <p:txBody>
          <a:bodyPr wrap="square" rtlCol="0">
            <a:spAutoFit/>
          </a:bodyPr>
          <a:lstStyle/>
          <a:p>
            <a:r>
              <a:rPr lang="fr-FR" b="1" dirty="0"/>
              <a:t>Références</a:t>
            </a:r>
          </a:p>
        </p:txBody>
      </p:sp>
    </p:spTree>
    <p:extLst>
      <p:ext uri="{BB962C8B-B14F-4D97-AF65-F5344CB8AC3E}">
        <p14:creationId xmlns:p14="http://schemas.microsoft.com/office/powerpoint/2010/main" val="2088431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5F0C63A-3D12-6923-914F-1FEE6FE386E3}"/>
              </a:ext>
            </a:extLst>
          </p:cNvPr>
          <p:cNvPicPr>
            <a:picLocks noChangeAspect="1"/>
          </p:cNvPicPr>
          <p:nvPr/>
        </p:nvPicPr>
        <p:blipFill>
          <a:blip r:embed="rId2"/>
          <a:stretch>
            <a:fillRect/>
          </a:stretch>
        </p:blipFill>
        <p:spPr>
          <a:xfrm>
            <a:off x="3890962" y="128587"/>
            <a:ext cx="6207195" cy="6600825"/>
          </a:xfrm>
          <a:prstGeom prst="rect">
            <a:avLst/>
          </a:prstGeom>
        </p:spPr>
      </p:pic>
      <p:sp>
        <p:nvSpPr>
          <p:cNvPr id="5" name="ZoneTexte 4">
            <a:extLst>
              <a:ext uri="{FF2B5EF4-FFF2-40B4-BE49-F238E27FC236}">
                <a16:creationId xmlns:a16="http://schemas.microsoft.com/office/drawing/2014/main" id="{3C3A3EDA-FB15-8F36-DB99-E84EFFA14425}"/>
              </a:ext>
            </a:extLst>
          </p:cNvPr>
          <p:cNvSpPr txBox="1"/>
          <p:nvPr/>
        </p:nvSpPr>
        <p:spPr>
          <a:xfrm>
            <a:off x="722243" y="1046922"/>
            <a:ext cx="2743200" cy="1323439"/>
          </a:xfrm>
          <a:prstGeom prst="rect">
            <a:avLst/>
          </a:prstGeom>
          <a:noFill/>
        </p:spPr>
        <p:txBody>
          <a:bodyPr wrap="square" rtlCol="0">
            <a:spAutoFit/>
          </a:bodyPr>
          <a:lstStyle/>
          <a:p>
            <a:r>
              <a:rPr lang="fr-FR" sz="2000" b="1" dirty="0"/>
              <a:t>Exemple d’une recombinaison génétique « homologue »</a:t>
            </a:r>
          </a:p>
        </p:txBody>
      </p:sp>
    </p:spTree>
    <p:extLst>
      <p:ext uri="{BB962C8B-B14F-4D97-AF65-F5344CB8AC3E}">
        <p14:creationId xmlns:p14="http://schemas.microsoft.com/office/powerpoint/2010/main" val="333465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E3ADBE49-ABBA-A297-CCE9-B68A140FA3BE}"/>
              </a:ext>
            </a:extLst>
          </p:cNvPr>
          <p:cNvSpPr txBox="1"/>
          <p:nvPr/>
        </p:nvSpPr>
        <p:spPr>
          <a:xfrm>
            <a:off x="1152939" y="671691"/>
            <a:ext cx="10045147" cy="5632311"/>
          </a:xfrm>
          <a:prstGeom prst="rect">
            <a:avLst/>
          </a:prstGeom>
          <a:noFill/>
        </p:spPr>
        <p:txBody>
          <a:bodyPr wrap="square">
            <a:spAutoFit/>
          </a:bodyPr>
          <a:lstStyle/>
          <a:p>
            <a:pPr marL="457200" indent="-457200" algn="just">
              <a:buAutoNum type="arabicPeriod"/>
            </a:pPr>
            <a:r>
              <a:rPr lang="fr-FR" sz="2400" b="1" dirty="0">
                <a:solidFill>
                  <a:srgbClr val="FF0000"/>
                </a:solidFill>
                <a:latin typeface="Times New Roman" panose="02020603050405020304" pitchFamily="18" charset="0"/>
                <a:cs typeface="Times New Roman" panose="02020603050405020304" pitchFamily="18" charset="0"/>
              </a:rPr>
              <a:t>La recombinaison homologue </a:t>
            </a:r>
          </a:p>
          <a:p>
            <a:pPr algn="just"/>
            <a:endParaRPr lang="fr-FR" sz="2400" dirty="0">
              <a:latin typeface="Times New Roman" panose="02020603050405020304" pitchFamily="18" charset="0"/>
              <a:cs typeface="Times New Roman" panose="02020603050405020304" pitchFamily="18" charset="0"/>
            </a:endParaRPr>
          </a:p>
          <a:p>
            <a:pPr algn="just"/>
            <a:r>
              <a:rPr lang="fr-FR" sz="2400" dirty="0">
                <a:latin typeface="Times New Roman" panose="02020603050405020304" pitchFamily="18" charset="0"/>
                <a:cs typeface="Times New Roman" panose="02020603050405020304" pitchFamily="18" charset="0"/>
              </a:rPr>
              <a:t>La recombinaison homologue, ou générale, est un processus d’échange de matériel génétique impliquant </a:t>
            </a:r>
            <a:r>
              <a:rPr lang="fr-FR" sz="2400" b="1" dirty="0">
                <a:latin typeface="Times New Roman" panose="02020603050405020304" pitchFamily="18" charset="0"/>
                <a:cs typeface="Times New Roman" panose="02020603050405020304" pitchFamily="18" charset="0"/>
              </a:rPr>
              <a:t>des séquences d’ADN présentant de vastes homologies</a:t>
            </a:r>
            <a:r>
              <a:rPr lang="fr-FR" sz="2400" dirty="0">
                <a:latin typeface="Times New Roman" panose="02020603050405020304" pitchFamily="18" charset="0"/>
                <a:cs typeface="Times New Roman" panose="02020603050405020304" pitchFamily="18" charset="0"/>
              </a:rPr>
              <a:t>. Elle se traduit par </a:t>
            </a:r>
            <a:r>
              <a:rPr lang="fr-FR" sz="2400" b="1" dirty="0">
                <a:latin typeface="Times New Roman" panose="02020603050405020304" pitchFamily="18" charset="0"/>
                <a:cs typeface="Times New Roman" panose="02020603050405020304" pitchFamily="18" charset="0"/>
              </a:rPr>
              <a:t>une cassure double brin de deux molécules d’ADN suivie d’une ligature</a:t>
            </a:r>
            <a:r>
              <a:rPr lang="fr-FR" sz="2400" dirty="0">
                <a:latin typeface="Times New Roman" panose="02020603050405020304" pitchFamily="18" charset="0"/>
                <a:cs typeface="Times New Roman" panose="02020603050405020304" pitchFamily="18" charset="0"/>
              </a:rPr>
              <a:t>. Les cassures peuvent résulter </a:t>
            </a:r>
            <a:r>
              <a:rPr lang="fr-FR" sz="2400" b="1" dirty="0">
                <a:latin typeface="Times New Roman" panose="02020603050405020304" pitchFamily="18" charset="0"/>
                <a:cs typeface="Times New Roman" panose="02020603050405020304" pitchFamily="18" charset="0"/>
              </a:rPr>
              <a:t>de lésions de la molécule d’ADN ou être initiées par des enzymes cellulaires</a:t>
            </a:r>
            <a:r>
              <a:rPr lang="fr-FR" sz="2400" dirty="0">
                <a:latin typeface="Times New Roman" panose="02020603050405020304" pitchFamily="18" charset="0"/>
                <a:cs typeface="Times New Roman" panose="02020603050405020304" pitchFamily="18" charset="0"/>
              </a:rPr>
              <a:t>, constituant ainsi le point de départ du mécanisme. </a:t>
            </a:r>
          </a:p>
          <a:p>
            <a:pPr algn="just"/>
            <a:endParaRPr lang="fr-FR" sz="2400" dirty="0">
              <a:latin typeface="Times New Roman" panose="02020603050405020304" pitchFamily="18" charset="0"/>
              <a:cs typeface="Times New Roman" panose="02020603050405020304" pitchFamily="18" charset="0"/>
            </a:endParaRPr>
          </a:p>
          <a:p>
            <a:pPr algn="just"/>
            <a:r>
              <a:rPr lang="fr-FR" sz="2400" dirty="0">
                <a:latin typeface="Times New Roman" panose="02020603050405020304" pitchFamily="18" charset="0"/>
                <a:cs typeface="Times New Roman" panose="02020603050405020304" pitchFamily="18" charset="0"/>
              </a:rPr>
              <a:t>Chez </a:t>
            </a:r>
            <a:r>
              <a:rPr lang="fr-FR" sz="2400" b="1" dirty="0">
                <a:latin typeface="Times New Roman" panose="02020603050405020304" pitchFamily="18" charset="0"/>
                <a:cs typeface="Times New Roman" panose="02020603050405020304" pitchFamily="18" charset="0"/>
              </a:rPr>
              <a:t>les Eucaryotes</a:t>
            </a:r>
            <a:r>
              <a:rPr lang="fr-FR" sz="2400" dirty="0">
                <a:latin typeface="Times New Roman" panose="02020603050405020304" pitchFamily="18" charset="0"/>
                <a:cs typeface="Times New Roman" panose="02020603050405020304" pitchFamily="18" charset="0"/>
              </a:rPr>
              <a:t>, elle est particulièrement répandue pendant </a:t>
            </a:r>
            <a:r>
              <a:rPr lang="fr-FR" sz="2400" b="1" dirty="0">
                <a:latin typeface="Times New Roman" panose="02020603050405020304" pitchFamily="18" charset="0"/>
                <a:cs typeface="Times New Roman" panose="02020603050405020304" pitchFamily="18" charset="0"/>
              </a:rPr>
              <a:t>la production de gamètes (méiose)</a:t>
            </a:r>
            <a:r>
              <a:rPr lang="fr-FR" sz="2400" dirty="0">
                <a:latin typeface="Times New Roman" panose="02020603050405020304" pitchFamily="18" charset="0"/>
                <a:cs typeface="Times New Roman" panose="02020603050405020304" pitchFamily="18" charset="0"/>
              </a:rPr>
              <a:t> chez les levures. En plus la recombinaison se produit également dans l'ADN des cellules somatiques chez l’homme responsables de l'expression des protéines de la réponse immunitaire, telles que les immunoglobulines. Cette recombinaison somatique réorganise les gènes d'immunoglobulines.</a:t>
            </a:r>
          </a:p>
        </p:txBody>
      </p:sp>
    </p:spTree>
    <p:extLst>
      <p:ext uri="{BB962C8B-B14F-4D97-AF65-F5344CB8AC3E}">
        <p14:creationId xmlns:p14="http://schemas.microsoft.com/office/powerpoint/2010/main" val="1271418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DB7A3546-90FC-564E-CD99-AA6B804224A3}"/>
              </a:ext>
            </a:extLst>
          </p:cNvPr>
          <p:cNvSpPr txBox="1"/>
          <p:nvPr/>
        </p:nvSpPr>
        <p:spPr>
          <a:xfrm>
            <a:off x="914399" y="860168"/>
            <a:ext cx="9806609" cy="3046988"/>
          </a:xfrm>
          <a:prstGeom prst="rect">
            <a:avLst/>
          </a:prstGeom>
          <a:noFill/>
        </p:spPr>
        <p:txBody>
          <a:bodyPr wrap="square">
            <a:spAutoFit/>
          </a:bodyPr>
          <a:lstStyle/>
          <a:p>
            <a:pPr algn="just"/>
            <a:r>
              <a:rPr lang="fr-FR" sz="2400" dirty="0">
                <a:latin typeface="Times New Roman" panose="02020603050405020304" pitchFamily="18" charset="0"/>
                <a:cs typeface="Times New Roman" panose="02020603050405020304" pitchFamily="18" charset="0"/>
              </a:rPr>
              <a:t>Chez les Procaryotes, elle peut faire suite à des processus de </a:t>
            </a:r>
            <a:r>
              <a:rPr lang="fr-FR" sz="2400" b="1" dirty="0">
                <a:latin typeface="Times New Roman" panose="02020603050405020304" pitchFamily="18" charset="0"/>
                <a:cs typeface="Times New Roman" panose="02020603050405020304" pitchFamily="18" charset="0"/>
              </a:rPr>
              <a:t>transferts horizontaux de gènes entre microorganismes </a:t>
            </a:r>
            <a:r>
              <a:rPr lang="fr-FR" sz="2400" dirty="0">
                <a:latin typeface="Times New Roman" panose="02020603050405020304" pitchFamily="18" charset="0"/>
                <a:cs typeface="Times New Roman" panose="02020603050405020304" pitchFamily="18" charset="0"/>
              </a:rPr>
              <a:t>(transformation, transduction générale et conjugaison </a:t>
            </a:r>
            <a:r>
              <a:rPr lang="fr-FR" sz="2400" dirty="0" err="1">
                <a:latin typeface="Times New Roman" panose="02020603050405020304" pitchFamily="18" charset="0"/>
                <a:cs typeface="Times New Roman" panose="02020603050405020304" pitchFamily="18" charset="0"/>
              </a:rPr>
              <a:t>HFrxF</a:t>
            </a:r>
            <a:r>
              <a:rPr lang="fr-FR" sz="2400" dirty="0">
                <a:latin typeface="Times New Roman" panose="02020603050405020304" pitchFamily="18" charset="0"/>
                <a:cs typeface="Times New Roman" panose="02020603050405020304" pitchFamily="18" charset="0"/>
              </a:rPr>
              <a:t>-) et permettre ainsi </a:t>
            </a:r>
            <a:r>
              <a:rPr lang="fr-FR" sz="2400" b="1" dirty="0">
                <a:latin typeface="Times New Roman" panose="02020603050405020304" pitchFamily="18" charset="0"/>
                <a:cs typeface="Times New Roman" panose="02020603050405020304" pitchFamily="18" charset="0"/>
              </a:rPr>
              <a:t>l’intégration de plasmide dans le chromosome bactérien</a:t>
            </a:r>
            <a:r>
              <a:rPr lang="fr-FR" sz="2400" dirty="0">
                <a:latin typeface="Times New Roman" panose="02020603050405020304" pitchFamily="18" charset="0"/>
                <a:cs typeface="Times New Roman" panose="02020603050405020304" pitchFamily="18" charset="0"/>
              </a:rPr>
              <a:t>.</a:t>
            </a:r>
          </a:p>
          <a:p>
            <a:pPr algn="just"/>
            <a:endParaRPr lang="fr-FR" sz="2400" dirty="0">
              <a:latin typeface="Times New Roman" panose="02020603050405020304" pitchFamily="18" charset="0"/>
              <a:cs typeface="Times New Roman" panose="02020603050405020304" pitchFamily="18" charset="0"/>
            </a:endParaRPr>
          </a:p>
          <a:p>
            <a:pPr algn="just"/>
            <a:r>
              <a:rPr lang="fr-FR" sz="2400" dirty="0">
                <a:latin typeface="Times New Roman" panose="02020603050405020304" pitchFamily="18" charset="0"/>
                <a:cs typeface="Times New Roman" panose="02020603050405020304" pitchFamily="18" charset="0"/>
              </a:rPr>
              <a:t>Ils permettent également la construction de </a:t>
            </a:r>
            <a:r>
              <a:rPr lang="fr-FR" sz="2400" b="1" dirty="0">
                <a:latin typeface="Times New Roman" panose="02020603050405020304" pitchFamily="18" charset="0"/>
                <a:cs typeface="Times New Roman" panose="02020603050405020304" pitchFamily="18" charset="0"/>
              </a:rPr>
              <a:t>plasmides chimériques par recombinaison entre deux plasmides</a:t>
            </a:r>
            <a:r>
              <a:rPr lang="fr-FR" sz="2400" dirty="0">
                <a:latin typeface="Times New Roman" panose="02020603050405020304" pitchFamily="18" charset="0"/>
                <a:cs typeface="Times New Roman" panose="02020603050405020304" pitchFamily="18" charset="0"/>
              </a:rPr>
              <a:t>. </a:t>
            </a:r>
          </a:p>
          <a:p>
            <a:pPr algn="just"/>
            <a:endParaRPr lang="fr-FR" sz="2400" dirty="0">
              <a:latin typeface="Times New Roman" panose="02020603050405020304" pitchFamily="18" charset="0"/>
              <a:cs typeface="Times New Roman" panose="02020603050405020304" pitchFamily="18" charset="0"/>
            </a:endParaRPr>
          </a:p>
        </p:txBody>
      </p:sp>
      <p:pic>
        <p:nvPicPr>
          <p:cNvPr id="2" name="Image 1">
            <a:extLst>
              <a:ext uri="{FF2B5EF4-FFF2-40B4-BE49-F238E27FC236}">
                <a16:creationId xmlns:a16="http://schemas.microsoft.com/office/drawing/2014/main" id="{B2BAD76C-0153-0452-E917-D1ADF4587493}"/>
              </a:ext>
            </a:extLst>
          </p:cNvPr>
          <p:cNvPicPr>
            <a:picLocks noChangeAspect="1"/>
          </p:cNvPicPr>
          <p:nvPr/>
        </p:nvPicPr>
        <p:blipFill>
          <a:blip r:embed="rId2"/>
          <a:stretch>
            <a:fillRect/>
          </a:stretch>
        </p:blipFill>
        <p:spPr>
          <a:xfrm>
            <a:off x="4055166" y="3538330"/>
            <a:ext cx="6039264" cy="3263348"/>
          </a:xfrm>
          <a:prstGeom prst="rect">
            <a:avLst/>
          </a:prstGeom>
        </p:spPr>
      </p:pic>
    </p:spTree>
    <p:extLst>
      <p:ext uri="{BB962C8B-B14F-4D97-AF65-F5344CB8AC3E}">
        <p14:creationId xmlns:p14="http://schemas.microsoft.com/office/powerpoint/2010/main" val="786718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B87A52CE-2D76-3AD8-B561-B8264CBF8E23}"/>
              </a:ext>
            </a:extLst>
          </p:cNvPr>
          <p:cNvSpPr txBox="1"/>
          <p:nvPr/>
        </p:nvSpPr>
        <p:spPr>
          <a:xfrm>
            <a:off x="490329" y="545500"/>
            <a:ext cx="11052313" cy="6001643"/>
          </a:xfrm>
          <a:prstGeom prst="rect">
            <a:avLst/>
          </a:prstGeom>
          <a:noFill/>
        </p:spPr>
        <p:txBody>
          <a:bodyPr wrap="square">
            <a:spAutoFit/>
          </a:bodyPr>
          <a:lstStyle/>
          <a:p>
            <a:pPr algn="just"/>
            <a:r>
              <a:rPr lang="fr-FR" sz="2400" dirty="0">
                <a:latin typeface="Times New Roman" panose="02020603050405020304" pitchFamily="18" charset="0"/>
                <a:cs typeface="Times New Roman" panose="02020603050405020304" pitchFamily="18" charset="0"/>
              </a:rPr>
              <a:t>Le mécanisme peut être résumer comme suit:</a:t>
            </a:r>
          </a:p>
          <a:p>
            <a:pPr marL="342900" indent="-342900" algn="just">
              <a:buFont typeface="Arial" panose="020B0604020202020204" pitchFamily="34" charset="0"/>
              <a:buChar char="•"/>
            </a:pPr>
            <a:r>
              <a:rPr lang="fr-FR" sz="2400" b="1" dirty="0">
                <a:solidFill>
                  <a:srgbClr val="00B050"/>
                </a:solidFill>
                <a:latin typeface="Times New Roman" panose="02020603050405020304" pitchFamily="18" charset="0"/>
                <a:cs typeface="Times New Roman" panose="02020603050405020304" pitchFamily="18" charset="0"/>
              </a:rPr>
              <a:t>INITIATION DE LA RECOMBINAISON  : FORMATION DE LA CASSURE DOUBLE-BRIN DE L’ADN:</a:t>
            </a:r>
          </a:p>
          <a:p>
            <a:pPr algn="just"/>
            <a:r>
              <a:rPr lang="fr-FR" sz="2400" dirty="0">
                <a:latin typeface="Times New Roman" panose="02020603050405020304" pitchFamily="18" charset="0"/>
                <a:cs typeface="Times New Roman" panose="02020603050405020304" pitchFamily="18" charset="0"/>
              </a:rPr>
              <a:t>Chez </a:t>
            </a:r>
            <a:r>
              <a:rPr lang="fr-FR" sz="2400" i="1" dirty="0">
                <a:latin typeface="Times New Roman" panose="02020603050405020304" pitchFamily="18" charset="0"/>
                <a:cs typeface="Times New Roman" panose="02020603050405020304" pitchFamily="18" charset="0"/>
              </a:rPr>
              <a:t>S. cerevisiae</a:t>
            </a:r>
            <a:r>
              <a:rPr lang="fr-FR" sz="2400" dirty="0">
                <a:latin typeface="Times New Roman" panose="02020603050405020304" pitchFamily="18" charset="0"/>
                <a:cs typeface="Times New Roman" panose="02020603050405020304" pitchFamily="18" charset="0"/>
              </a:rPr>
              <a:t>, la recombinaison est initiée par la </a:t>
            </a:r>
            <a:r>
              <a:rPr lang="fr-FR" sz="2400" dirty="0">
                <a:solidFill>
                  <a:srgbClr val="FF0000"/>
                </a:solidFill>
                <a:latin typeface="Times New Roman" panose="02020603050405020304" pitchFamily="18" charset="0"/>
                <a:cs typeface="Times New Roman" panose="02020603050405020304" pitchFamily="18" charset="0"/>
              </a:rPr>
              <a:t>formation de cassures double-brin </a:t>
            </a:r>
            <a:r>
              <a:rPr lang="fr-FR" sz="2400" dirty="0">
                <a:latin typeface="Times New Roman" panose="02020603050405020304" pitchFamily="18" charset="0"/>
                <a:cs typeface="Times New Roman" panose="02020603050405020304" pitchFamily="18" charset="0"/>
              </a:rPr>
              <a:t>(</a:t>
            </a:r>
            <a:r>
              <a:rPr lang="fr-FR" sz="2400" dirty="0" err="1">
                <a:latin typeface="Times New Roman" panose="02020603050405020304" pitchFamily="18" charset="0"/>
                <a:cs typeface="Times New Roman" panose="02020603050405020304" pitchFamily="18" charset="0"/>
              </a:rPr>
              <a:t>CDBs</a:t>
            </a:r>
            <a:r>
              <a:rPr lang="fr-FR" sz="2400" dirty="0">
                <a:latin typeface="Times New Roman" panose="02020603050405020304" pitchFamily="18" charset="0"/>
                <a:cs typeface="Times New Roman" panose="02020603050405020304" pitchFamily="18" charset="0"/>
              </a:rPr>
              <a:t>) de l’ADN au cours de la méiose. </a:t>
            </a:r>
          </a:p>
          <a:p>
            <a:pPr algn="just"/>
            <a:endParaRPr lang="fr-FR" sz="24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fr-FR" sz="2400" b="1" dirty="0">
                <a:solidFill>
                  <a:srgbClr val="00B050"/>
                </a:solidFill>
                <a:latin typeface="Times New Roman" panose="02020603050405020304" pitchFamily="18" charset="0"/>
                <a:cs typeface="Times New Roman" panose="02020603050405020304" pitchFamily="18" charset="0"/>
              </a:rPr>
              <a:t>RÉPARATION DE LA CASSURE DOUBLE-BRIN  PAR RECOMBINAISON AVEC LE CHROMOSOME HOMOLOGUE: </a:t>
            </a:r>
          </a:p>
          <a:p>
            <a:pPr algn="just"/>
            <a:r>
              <a:rPr lang="fr-FR" sz="2400" dirty="0">
                <a:latin typeface="Times New Roman" panose="02020603050405020304" pitchFamily="18" charset="0"/>
                <a:cs typeface="Times New Roman" panose="02020603050405020304" pitchFamily="18" charset="0"/>
              </a:rPr>
              <a:t>-Chez </a:t>
            </a:r>
            <a:r>
              <a:rPr lang="fr-FR" sz="2400" i="1" dirty="0">
                <a:latin typeface="Times New Roman" panose="02020603050405020304" pitchFamily="18" charset="0"/>
                <a:cs typeface="Times New Roman" panose="02020603050405020304" pitchFamily="18" charset="0"/>
              </a:rPr>
              <a:t>S. cerevisiae</a:t>
            </a:r>
            <a:r>
              <a:rPr lang="fr-FR" sz="2400" dirty="0">
                <a:latin typeface="Times New Roman" panose="02020603050405020304" pitchFamily="18" charset="0"/>
                <a:cs typeface="Times New Roman" panose="02020603050405020304" pitchFamily="18" charset="0"/>
              </a:rPr>
              <a:t>, les extrémités 5' des </a:t>
            </a:r>
            <a:r>
              <a:rPr lang="fr-FR" sz="2400" dirty="0" err="1">
                <a:latin typeface="Times New Roman" panose="02020603050405020304" pitchFamily="18" charset="0"/>
                <a:cs typeface="Times New Roman" panose="02020603050405020304" pitchFamily="18" charset="0"/>
              </a:rPr>
              <a:t>CDBs</a:t>
            </a:r>
            <a:r>
              <a:rPr lang="fr-FR" sz="2400" dirty="0">
                <a:latin typeface="Times New Roman" panose="02020603050405020304" pitchFamily="18" charset="0"/>
                <a:cs typeface="Times New Roman" panose="02020603050405020304" pitchFamily="18" charset="0"/>
              </a:rPr>
              <a:t> sont dégradées par l'action d'une exonucléase (</a:t>
            </a:r>
            <a:r>
              <a:rPr lang="fr-FR" sz="2400" dirty="0">
                <a:solidFill>
                  <a:srgbClr val="FF0000"/>
                </a:solidFill>
                <a:latin typeface="Times New Roman" panose="02020603050405020304" pitchFamily="18" charset="0"/>
                <a:cs typeface="Times New Roman" panose="02020603050405020304" pitchFamily="18" charset="0"/>
              </a:rPr>
              <a:t>résection</a:t>
            </a:r>
            <a:r>
              <a:rPr lang="fr-FR" sz="2400" dirty="0">
                <a:latin typeface="Times New Roman" panose="02020603050405020304" pitchFamily="18" charset="0"/>
                <a:cs typeface="Times New Roman" panose="02020603050405020304" pitchFamily="18" charset="0"/>
              </a:rPr>
              <a:t>).</a:t>
            </a:r>
          </a:p>
          <a:p>
            <a:pPr algn="just"/>
            <a:r>
              <a:rPr lang="fr-FR" sz="2400" dirty="0">
                <a:latin typeface="Times New Roman" panose="02020603050405020304" pitchFamily="18" charset="0"/>
                <a:cs typeface="Times New Roman" panose="02020603050405020304" pitchFamily="18" charset="0"/>
              </a:rPr>
              <a:t>-La réparation des </a:t>
            </a:r>
            <a:r>
              <a:rPr lang="fr-FR" sz="2400" dirty="0" err="1">
                <a:latin typeface="Times New Roman" panose="02020603050405020304" pitchFamily="18" charset="0"/>
                <a:cs typeface="Times New Roman" panose="02020603050405020304" pitchFamily="18" charset="0"/>
              </a:rPr>
              <a:t>CDBs</a:t>
            </a:r>
            <a:r>
              <a:rPr lang="fr-FR" sz="2400" dirty="0">
                <a:latin typeface="Times New Roman" panose="02020603050405020304" pitchFamily="18" charset="0"/>
                <a:cs typeface="Times New Roman" panose="02020603050405020304" pitchFamily="18" charset="0"/>
              </a:rPr>
              <a:t> méiotiques a lieu par recombinaison avec le chromosome homologue (</a:t>
            </a:r>
            <a:r>
              <a:rPr lang="fr-FR" sz="2400" dirty="0">
                <a:solidFill>
                  <a:srgbClr val="FF0000"/>
                </a:solidFill>
                <a:latin typeface="Times New Roman" panose="02020603050405020304" pitchFamily="18" charset="0"/>
                <a:cs typeface="Times New Roman" panose="02020603050405020304" pitchFamily="18" charset="0"/>
              </a:rPr>
              <a:t>invasion</a:t>
            </a:r>
            <a:r>
              <a:rPr lang="fr-FR" sz="2400" dirty="0">
                <a:latin typeface="Times New Roman" panose="02020603050405020304" pitchFamily="18" charset="0"/>
                <a:cs typeface="Times New Roman" panose="02020603050405020304" pitchFamily="18" charset="0"/>
              </a:rPr>
              <a:t>). Chez la levure, on peut détecter des intermédiaires de recombinaison dans lesquels les 2 molécules d'ADN (provenant des 2 chromosomes homologues) sont liées par des échanges de brins d'ADN (</a:t>
            </a:r>
            <a:r>
              <a:rPr lang="fr-FR" sz="2400" dirty="0">
                <a:solidFill>
                  <a:srgbClr val="FF0000"/>
                </a:solidFill>
                <a:latin typeface="Times New Roman" panose="02020603050405020304" pitchFamily="18" charset="0"/>
                <a:cs typeface="Times New Roman" panose="02020603050405020304" pitchFamily="18" charset="0"/>
              </a:rPr>
              <a:t>jonctions de Holliday</a:t>
            </a:r>
            <a:r>
              <a:rPr lang="fr-FR" sz="2400" dirty="0">
                <a:latin typeface="Times New Roman" panose="02020603050405020304" pitchFamily="18" charset="0"/>
                <a:cs typeface="Times New Roman" panose="02020603050405020304" pitchFamily="18" charset="0"/>
              </a:rPr>
              <a:t>). </a:t>
            </a:r>
          </a:p>
          <a:p>
            <a:pPr algn="just"/>
            <a:r>
              <a:rPr lang="fr-FR" sz="2400" dirty="0">
                <a:latin typeface="Times New Roman" panose="02020603050405020304" pitchFamily="18" charset="0"/>
                <a:cs typeface="Times New Roman" panose="02020603050405020304" pitchFamily="18" charset="0"/>
              </a:rPr>
              <a:t>-La formation de ces molécules jointes est sous le contrôle de complexes multiprotéiques. Les complexes «Rad51» et « Dmc1 ».</a:t>
            </a:r>
          </a:p>
        </p:txBody>
      </p:sp>
    </p:spTree>
    <p:extLst>
      <p:ext uri="{BB962C8B-B14F-4D97-AF65-F5344CB8AC3E}">
        <p14:creationId xmlns:p14="http://schemas.microsoft.com/office/powerpoint/2010/main" val="1930956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6E5FD7EC-5208-F633-BBC3-2B1DB66F1965}"/>
              </a:ext>
            </a:extLst>
          </p:cNvPr>
          <p:cNvSpPr txBox="1"/>
          <p:nvPr/>
        </p:nvSpPr>
        <p:spPr>
          <a:xfrm>
            <a:off x="795131" y="829774"/>
            <a:ext cx="10098156" cy="2677656"/>
          </a:xfrm>
          <a:prstGeom prst="rect">
            <a:avLst/>
          </a:prstGeom>
          <a:noFill/>
        </p:spPr>
        <p:txBody>
          <a:bodyPr wrap="square">
            <a:spAutoFit/>
          </a:bodyPr>
          <a:lstStyle/>
          <a:p>
            <a:pPr algn="just"/>
            <a:endParaRPr lang="fr-FR" sz="2400" dirty="0">
              <a:latin typeface="Times New Roman" panose="02020603050405020304" pitchFamily="18" charset="0"/>
              <a:cs typeface="Times New Roman" panose="02020603050405020304" pitchFamily="18" charset="0"/>
            </a:endParaRPr>
          </a:p>
          <a:p>
            <a:pPr algn="just"/>
            <a:r>
              <a:rPr lang="fr-FR" sz="2400" dirty="0">
                <a:latin typeface="Times New Roman" panose="02020603050405020304" pitchFamily="18" charset="0"/>
                <a:cs typeface="Times New Roman" panose="02020603050405020304" pitchFamily="18" charset="0"/>
              </a:rPr>
              <a:t>-Afin d'obtenir des molécules recombinantes, </a:t>
            </a:r>
            <a:r>
              <a:rPr lang="fr-FR" sz="2400" b="1" dirty="0">
                <a:latin typeface="Times New Roman" panose="02020603050405020304" pitchFamily="18" charset="0"/>
                <a:cs typeface="Times New Roman" panose="02020603050405020304" pitchFamily="18" charset="0"/>
              </a:rPr>
              <a:t>les jonctions de Holliday doivent être coupées. </a:t>
            </a:r>
          </a:p>
          <a:p>
            <a:pPr algn="just"/>
            <a:endParaRPr lang="fr-FR" sz="2400" dirty="0">
              <a:latin typeface="Times New Roman" panose="02020603050405020304" pitchFamily="18" charset="0"/>
              <a:cs typeface="Times New Roman" panose="02020603050405020304" pitchFamily="18" charset="0"/>
            </a:endParaRPr>
          </a:p>
          <a:p>
            <a:pPr algn="just"/>
            <a:r>
              <a:rPr lang="fr-FR" sz="2400" dirty="0">
                <a:latin typeface="Times New Roman" panose="02020603050405020304" pitchFamily="18" charset="0"/>
                <a:cs typeface="Times New Roman" panose="02020603050405020304" pitchFamily="18" charset="0"/>
              </a:rPr>
              <a:t>C'est à ce stade (</a:t>
            </a:r>
            <a:r>
              <a:rPr lang="fr-FR" sz="2400" dirty="0">
                <a:solidFill>
                  <a:srgbClr val="FF0000"/>
                </a:solidFill>
                <a:latin typeface="Times New Roman" panose="02020603050405020304" pitchFamily="18" charset="0"/>
                <a:cs typeface="Times New Roman" panose="02020603050405020304" pitchFamily="18" charset="0"/>
              </a:rPr>
              <a:t>résolution</a:t>
            </a:r>
            <a:r>
              <a:rPr lang="fr-FR" sz="2400" dirty="0">
                <a:latin typeface="Times New Roman" panose="02020603050405020304" pitchFamily="18" charset="0"/>
                <a:cs typeface="Times New Roman" panose="02020603050405020304" pitchFamily="18" charset="0"/>
              </a:rPr>
              <a:t>) que sera déterminé </a:t>
            </a:r>
            <a:r>
              <a:rPr lang="fr-FR" sz="2400" b="1" dirty="0">
                <a:latin typeface="Times New Roman" panose="02020603050405020304" pitchFamily="18" charset="0"/>
                <a:cs typeface="Times New Roman" panose="02020603050405020304" pitchFamily="18" charset="0"/>
              </a:rPr>
              <a:t>si l'événement de recombinaison est ou non associé à la formation d'un échange réciproque (crossing-over) entre les molécules d'ADN parentales</a:t>
            </a:r>
            <a:r>
              <a:rPr lang="fr-FR"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63102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7DF489B3-F813-347E-C0A0-B13527F22085}"/>
              </a:ext>
            </a:extLst>
          </p:cNvPr>
          <p:cNvPicPr>
            <a:picLocks noChangeAspect="1"/>
          </p:cNvPicPr>
          <p:nvPr/>
        </p:nvPicPr>
        <p:blipFill>
          <a:blip r:embed="rId2"/>
          <a:stretch>
            <a:fillRect/>
          </a:stretch>
        </p:blipFill>
        <p:spPr>
          <a:xfrm>
            <a:off x="967409" y="0"/>
            <a:ext cx="8945217" cy="6858000"/>
          </a:xfrm>
          <a:prstGeom prst="rect">
            <a:avLst/>
          </a:prstGeom>
        </p:spPr>
      </p:pic>
      <p:sp>
        <p:nvSpPr>
          <p:cNvPr id="5" name="Rectangle 4">
            <a:extLst>
              <a:ext uri="{FF2B5EF4-FFF2-40B4-BE49-F238E27FC236}">
                <a16:creationId xmlns:a16="http://schemas.microsoft.com/office/drawing/2014/main" id="{2BEBFE91-CD7F-1A05-A31E-4928020DA163}"/>
              </a:ext>
            </a:extLst>
          </p:cNvPr>
          <p:cNvSpPr/>
          <p:nvPr/>
        </p:nvSpPr>
        <p:spPr>
          <a:xfrm>
            <a:off x="2213113" y="6374296"/>
            <a:ext cx="1298713" cy="29154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1790726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684AC434-19A0-7060-D498-1B2510E1F0F1}"/>
              </a:ext>
            </a:extLst>
          </p:cNvPr>
          <p:cNvPicPr>
            <a:picLocks noChangeAspect="1"/>
          </p:cNvPicPr>
          <p:nvPr/>
        </p:nvPicPr>
        <p:blipFill>
          <a:blip r:embed="rId2"/>
          <a:stretch>
            <a:fillRect/>
          </a:stretch>
        </p:blipFill>
        <p:spPr>
          <a:xfrm>
            <a:off x="1033670" y="0"/>
            <a:ext cx="9568069" cy="6184631"/>
          </a:xfrm>
          <a:prstGeom prst="rect">
            <a:avLst/>
          </a:prstGeom>
        </p:spPr>
      </p:pic>
    </p:spTree>
    <p:extLst>
      <p:ext uri="{BB962C8B-B14F-4D97-AF65-F5344CB8AC3E}">
        <p14:creationId xmlns:p14="http://schemas.microsoft.com/office/powerpoint/2010/main" val="330414884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1312</TotalTime>
  <Words>1776</Words>
  <Application>Microsoft Office PowerPoint</Application>
  <PresentationFormat>Grand écran</PresentationFormat>
  <Paragraphs>120</Paragraphs>
  <Slides>26</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26</vt:i4>
      </vt:variant>
    </vt:vector>
  </HeadingPairs>
  <TitlesOfParts>
    <vt:vector size="32" baseType="lpstr">
      <vt:lpstr>Arial</vt:lpstr>
      <vt:lpstr>Calibri</vt:lpstr>
      <vt:lpstr>Calibri Light</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client</dc:creator>
  <cp:lastModifiedBy>client</cp:lastModifiedBy>
  <cp:revision>95</cp:revision>
  <dcterms:created xsi:type="dcterms:W3CDTF">2023-09-24T13:15:33Z</dcterms:created>
  <dcterms:modified xsi:type="dcterms:W3CDTF">2023-12-17T06:07:35Z</dcterms:modified>
</cp:coreProperties>
</file>