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61" r:id="rId6"/>
    <p:sldId id="262" r:id="rId7"/>
    <p:sldId id="259" r:id="rId8"/>
    <p:sldId id="281" r:id="rId9"/>
    <p:sldId id="263" r:id="rId10"/>
    <p:sldId id="264" r:id="rId11"/>
    <p:sldId id="265" r:id="rId12"/>
    <p:sldId id="266" r:id="rId13"/>
    <p:sldId id="267" r:id="rId14"/>
    <p:sldId id="282" r:id="rId15"/>
    <p:sldId id="268" r:id="rId16"/>
    <p:sldId id="269" r:id="rId17"/>
    <p:sldId id="270" r:id="rId18"/>
    <p:sldId id="271" r:id="rId19"/>
    <p:sldId id="272" r:id="rId20"/>
    <p:sldId id="273" r:id="rId21"/>
    <p:sldId id="274" r:id="rId22"/>
    <p:sldId id="275" r:id="rId23"/>
    <p:sldId id="276" r:id="rId24"/>
    <p:sldId id="277" r:id="rId25"/>
    <p:sldId id="278" r:id="rId26"/>
    <p:sldId id="284" r:id="rId27"/>
    <p:sldId id="279" r:id="rId28"/>
    <p:sldId id="280"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28D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31/01/2024</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31/01/2024</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8.jpeg"/><Relationship Id="rId4" Type="http://schemas.openxmlformats.org/officeDocument/2006/relationships/image" Target="../media/image17.jpeg"/></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19.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18.jpeg"/><Relationship Id="rId5" Type="http://schemas.openxmlformats.org/officeDocument/2006/relationships/image" Target="../media/image17.jpeg"/><Relationship Id="rId4" Type="http://schemas.openxmlformats.org/officeDocument/2006/relationships/image" Target="../media/image16.jpeg"/></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8.jpeg"/><Relationship Id="rId4" Type="http://schemas.openxmlformats.org/officeDocument/2006/relationships/image" Target="../media/image17.jpeg"/></Relationships>
</file>

<file path=ppt/slides/_rels/slide2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8.jpeg"/></Relationships>
</file>

<file path=ppt/slides/_rels/slide2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2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2.pn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12.jpeg"/><Relationship Id="rId4" Type="http://schemas.openxmlformats.org/officeDocument/2006/relationships/image" Target="../media/image11.jpe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35" name="Image 34" descr="download.jpg"/>
          <p:cNvPicPr>
            <a:picLocks noChangeAspect="1"/>
          </p:cNvPicPr>
          <p:nvPr/>
        </p:nvPicPr>
        <p:blipFill>
          <a:blip r:embed="rId3" cstate="print"/>
          <a:stretch>
            <a:fillRect/>
          </a:stretch>
        </p:blipFill>
        <p:spPr>
          <a:xfrm>
            <a:off x="251520" y="692696"/>
            <a:ext cx="1542208" cy="1527994"/>
          </a:xfrm>
          <a:prstGeom prst="rect">
            <a:avLst/>
          </a:prstGeom>
          <a:ln>
            <a:noFill/>
          </a:ln>
          <a:effectLst>
            <a:softEdge rad="112500"/>
          </a:effectLst>
        </p:spPr>
      </p:pic>
      <p:pic>
        <p:nvPicPr>
          <p:cNvPr id="36" name="Image 35" descr="download.jpg"/>
          <p:cNvPicPr>
            <a:picLocks noChangeAspect="1"/>
          </p:cNvPicPr>
          <p:nvPr/>
        </p:nvPicPr>
        <p:blipFill>
          <a:blip r:embed="rId3" cstate="print"/>
          <a:stretch>
            <a:fillRect/>
          </a:stretch>
        </p:blipFill>
        <p:spPr>
          <a:xfrm>
            <a:off x="7308304" y="692696"/>
            <a:ext cx="1542208" cy="1527994"/>
          </a:xfrm>
          <a:prstGeom prst="rect">
            <a:avLst/>
          </a:prstGeom>
          <a:ln>
            <a:noFill/>
          </a:ln>
          <a:effectLst>
            <a:softEdge rad="112500"/>
          </a:effectLst>
        </p:spPr>
      </p:pic>
      <p:sp>
        <p:nvSpPr>
          <p:cNvPr id="38" name="Rectangle 37"/>
          <p:cNvSpPr/>
          <p:nvPr/>
        </p:nvSpPr>
        <p:spPr>
          <a:xfrm>
            <a:off x="6876256" y="4005064"/>
            <a:ext cx="1944216" cy="2592288"/>
          </a:xfrm>
          <a:prstGeom prst="rect">
            <a:avLst/>
          </a:prstGeom>
          <a:solidFill>
            <a:schemeClr val="accent3">
              <a:lumMod val="40000"/>
              <a:lumOff val="6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400" b="1" u="sng" dirty="0" smtClean="0">
                <a:solidFill>
                  <a:schemeClr val="tx1"/>
                </a:solidFill>
              </a:rPr>
              <a:t>الطالبات </a:t>
            </a:r>
            <a:r>
              <a:rPr lang="ar-DZ" sz="2400" b="1" u="sng" dirty="0" err="1" smtClean="0">
                <a:solidFill>
                  <a:schemeClr val="tx1"/>
                </a:solidFill>
              </a:rPr>
              <a:t>فوج01:</a:t>
            </a:r>
            <a:endParaRPr lang="ar-DZ" sz="2400" b="1" u="sng" dirty="0" smtClean="0">
              <a:solidFill>
                <a:schemeClr val="tx1"/>
              </a:solidFill>
            </a:endParaRPr>
          </a:p>
          <a:p>
            <a:pPr algn="r" rtl="1"/>
            <a:r>
              <a:rPr lang="ar-DZ" sz="2400" dirty="0" smtClean="0">
                <a:solidFill>
                  <a:schemeClr val="tx1"/>
                </a:solidFill>
              </a:rPr>
              <a:t>-بزة </a:t>
            </a:r>
            <a:r>
              <a:rPr lang="ar-DZ" sz="2400" dirty="0" err="1" smtClean="0">
                <a:solidFill>
                  <a:schemeClr val="tx1"/>
                </a:solidFill>
              </a:rPr>
              <a:t>فلة</a:t>
            </a:r>
            <a:endParaRPr lang="ar-DZ" sz="2400" dirty="0" smtClean="0">
              <a:solidFill>
                <a:schemeClr val="tx1"/>
              </a:solidFill>
            </a:endParaRPr>
          </a:p>
          <a:p>
            <a:pPr algn="r" rtl="1"/>
            <a:r>
              <a:rPr lang="ar-DZ" sz="2400" dirty="0" smtClean="0">
                <a:solidFill>
                  <a:schemeClr val="tx1"/>
                </a:solidFill>
              </a:rPr>
              <a:t>-سلامي يسرى</a:t>
            </a:r>
          </a:p>
          <a:p>
            <a:pPr algn="r" rtl="1"/>
            <a:r>
              <a:rPr lang="ar-DZ" sz="2400" dirty="0" smtClean="0">
                <a:solidFill>
                  <a:schemeClr val="tx1"/>
                </a:solidFill>
              </a:rPr>
              <a:t>-بن حمزة منيرة</a:t>
            </a:r>
          </a:p>
          <a:p>
            <a:pPr algn="ctr"/>
            <a:endParaRPr lang="ar-DZ" sz="2400" dirty="0" smtClean="0">
              <a:solidFill>
                <a:schemeClr val="tx1"/>
              </a:solidFill>
            </a:endParaRPr>
          </a:p>
        </p:txBody>
      </p:sp>
      <p:sp>
        <p:nvSpPr>
          <p:cNvPr id="40" name="Ellipse 39"/>
          <p:cNvSpPr/>
          <p:nvPr/>
        </p:nvSpPr>
        <p:spPr>
          <a:xfrm>
            <a:off x="7668344" y="3861048"/>
            <a:ext cx="360040" cy="360040"/>
          </a:xfrm>
          <a:prstGeom prst="ellipse">
            <a:avLst/>
          </a:prstGeom>
          <a:solidFill>
            <a:srgbClr val="FF0000"/>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52" name="Rectangle 51"/>
          <p:cNvSpPr/>
          <p:nvPr/>
        </p:nvSpPr>
        <p:spPr>
          <a:xfrm>
            <a:off x="323528" y="4005064"/>
            <a:ext cx="2232248" cy="2592288"/>
          </a:xfrm>
          <a:prstGeom prst="rect">
            <a:avLst/>
          </a:prstGeom>
          <a:solidFill>
            <a:schemeClr val="accent3">
              <a:lumMod val="40000"/>
              <a:lumOff val="6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DZ" sz="2000" b="1" dirty="0" smtClean="0">
                <a:solidFill>
                  <a:schemeClr val="tx1"/>
                </a:solidFill>
              </a:rPr>
              <a:t>استاذة </a:t>
            </a:r>
            <a:r>
              <a:rPr lang="ar-DZ" sz="2000" b="1" dirty="0" err="1" smtClean="0">
                <a:solidFill>
                  <a:schemeClr val="tx1"/>
                </a:solidFill>
              </a:rPr>
              <a:t>المقياس :</a:t>
            </a:r>
            <a:endParaRPr lang="ar-DZ" sz="2000" b="1" dirty="0" smtClean="0">
              <a:solidFill>
                <a:schemeClr val="tx1"/>
              </a:solidFill>
            </a:endParaRPr>
          </a:p>
          <a:p>
            <a:pPr algn="ctr" rtl="1"/>
            <a:endParaRPr lang="ar-DZ" sz="2400" b="1" dirty="0" smtClean="0">
              <a:solidFill>
                <a:schemeClr val="tx1"/>
              </a:solidFill>
            </a:endParaRPr>
          </a:p>
          <a:p>
            <a:pPr algn="ctr" rtl="1"/>
            <a:r>
              <a:rPr lang="ar-DZ" sz="2400" dirty="0" smtClean="0">
                <a:solidFill>
                  <a:schemeClr val="tx1"/>
                </a:solidFill>
              </a:rPr>
              <a:t>د.داسي وهيبة</a:t>
            </a:r>
            <a:endParaRPr lang="ar-DZ" sz="2400" dirty="0">
              <a:solidFill>
                <a:schemeClr val="tx1"/>
              </a:solidFill>
            </a:endParaRPr>
          </a:p>
        </p:txBody>
      </p:sp>
      <p:sp>
        <p:nvSpPr>
          <p:cNvPr id="53" name="Ellipse 52"/>
          <p:cNvSpPr/>
          <p:nvPr/>
        </p:nvSpPr>
        <p:spPr>
          <a:xfrm>
            <a:off x="1115616" y="3861048"/>
            <a:ext cx="360040" cy="360040"/>
          </a:xfrm>
          <a:prstGeom prst="ellipse">
            <a:avLst/>
          </a:prstGeom>
          <a:solidFill>
            <a:srgbClr val="FF0000"/>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6" name="Rectangle 25"/>
          <p:cNvSpPr/>
          <p:nvPr/>
        </p:nvSpPr>
        <p:spPr>
          <a:xfrm>
            <a:off x="1907704" y="2420888"/>
            <a:ext cx="5328592" cy="1368152"/>
          </a:xfrm>
          <a:prstGeom prst="rect">
            <a:avLst/>
          </a:prstGeom>
          <a:solidFill>
            <a:schemeClr val="accent3">
              <a:lumMod val="40000"/>
              <a:lumOff val="6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400" b="1" dirty="0" smtClean="0">
                <a:solidFill>
                  <a:schemeClr val="tx1"/>
                </a:solidFill>
              </a:rPr>
              <a:t>العنوان</a:t>
            </a:r>
          </a:p>
          <a:p>
            <a:pPr algn="ctr"/>
            <a:r>
              <a:rPr lang="ar-DZ" sz="2400" b="1" dirty="0" smtClean="0">
                <a:solidFill>
                  <a:schemeClr val="tx1"/>
                </a:solidFill>
              </a:rPr>
              <a:t>الثقافة التنظيمية وعلاقتها بإدارة الازمات لدى رؤساء الأقسام</a:t>
            </a:r>
            <a:r>
              <a:rPr lang="ar-DZ" sz="2400" dirty="0" smtClean="0">
                <a:solidFill>
                  <a:schemeClr val="tx1"/>
                </a:solidFill>
              </a:rPr>
              <a:t> </a:t>
            </a:r>
            <a:br>
              <a:rPr lang="ar-DZ" sz="2400" dirty="0" smtClean="0">
                <a:solidFill>
                  <a:schemeClr val="tx1"/>
                </a:solidFill>
              </a:rPr>
            </a:br>
            <a:endParaRPr lang="ar-DZ" sz="2400" dirty="0">
              <a:solidFill>
                <a:schemeClr val="tx1"/>
              </a:solidFill>
            </a:endParaRPr>
          </a:p>
        </p:txBody>
      </p:sp>
      <p:sp>
        <p:nvSpPr>
          <p:cNvPr id="29" name="Ellipse 28"/>
          <p:cNvSpPr/>
          <p:nvPr/>
        </p:nvSpPr>
        <p:spPr>
          <a:xfrm>
            <a:off x="6876256" y="2348880"/>
            <a:ext cx="360040" cy="360040"/>
          </a:xfrm>
          <a:prstGeom prst="ellipse">
            <a:avLst/>
          </a:prstGeom>
          <a:solidFill>
            <a:srgbClr val="FF0000"/>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30" name="Ellipse 29"/>
          <p:cNvSpPr/>
          <p:nvPr/>
        </p:nvSpPr>
        <p:spPr>
          <a:xfrm>
            <a:off x="1907704" y="2348880"/>
            <a:ext cx="360040" cy="360040"/>
          </a:xfrm>
          <a:prstGeom prst="ellipse">
            <a:avLst/>
          </a:prstGeom>
          <a:solidFill>
            <a:srgbClr val="FF0000"/>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34" name="ZoneTexte 33"/>
          <p:cNvSpPr txBox="1"/>
          <p:nvPr/>
        </p:nvSpPr>
        <p:spPr>
          <a:xfrm>
            <a:off x="2195736" y="476672"/>
            <a:ext cx="4824536" cy="923330"/>
          </a:xfrm>
          <a:prstGeom prst="rect">
            <a:avLst/>
          </a:prstGeom>
          <a:noFill/>
        </p:spPr>
        <p:txBody>
          <a:bodyPr wrap="square" rtlCol="1">
            <a:spAutoFit/>
          </a:bodyPr>
          <a:lstStyle/>
          <a:p>
            <a:pPr algn="ctr" rtl="1"/>
            <a:r>
              <a:rPr lang="ar-SA" b="1" dirty="0" smtClean="0"/>
              <a:t>جامعة محمد </a:t>
            </a:r>
            <a:r>
              <a:rPr lang="ar-SA" b="1" dirty="0" err="1" smtClean="0"/>
              <a:t>خيضر</a:t>
            </a:r>
            <a:r>
              <a:rPr lang="ar-SA" b="1" dirty="0" smtClean="0"/>
              <a:t> </a:t>
            </a:r>
            <a:r>
              <a:rPr lang="fr-FR" b="1" dirty="0" smtClean="0"/>
              <a:t>–</a:t>
            </a:r>
            <a:r>
              <a:rPr lang="ar-SA" b="1" dirty="0" smtClean="0"/>
              <a:t> بسكرة</a:t>
            </a:r>
            <a:r>
              <a:rPr lang="fr-FR" b="1" dirty="0" smtClean="0"/>
              <a:t>-</a:t>
            </a:r>
            <a:endParaRPr lang="en-US" dirty="0" smtClean="0"/>
          </a:p>
          <a:p>
            <a:pPr algn="ctr" rtl="1"/>
            <a:r>
              <a:rPr lang="ar-SA" b="1" dirty="0" smtClean="0"/>
              <a:t>كلية العلوم الاقتصادية</a:t>
            </a:r>
            <a:r>
              <a:rPr lang="fr-FR" b="1" dirty="0" smtClean="0"/>
              <a:t> </a:t>
            </a:r>
            <a:r>
              <a:rPr lang="ar-DZ" b="1" dirty="0" smtClean="0"/>
              <a:t>والتجارية وعلوم التسيير</a:t>
            </a:r>
            <a:endParaRPr lang="en-US" dirty="0" smtClean="0"/>
          </a:p>
          <a:p>
            <a:pPr algn="ctr" rtl="1"/>
            <a:r>
              <a:rPr lang="ar-DZ" b="1" dirty="0" smtClean="0"/>
              <a:t>قسم تسيير الموارد البشرية</a:t>
            </a:r>
            <a:endParaRPr lang="ar-DZ" dirty="0"/>
          </a:p>
        </p:txBody>
      </p:sp>
      <p:sp>
        <p:nvSpPr>
          <p:cNvPr id="42" name="ZoneTexte 41"/>
          <p:cNvSpPr txBox="1"/>
          <p:nvPr/>
        </p:nvSpPr>
        <p:spPr>
          <a:xfrm>
            <a:off x="3347864" y="6165304"/>
            <a:ext cx="2520280" cy="369332"/>
          </a:xfrm>
          <a:prstGeom prst="rect">
            <a:avLst/>
          </a:prstGeom>
          <a:noFill/>
        </p:spPr>
        <p:txBody>
          <a:bodyPr wrap="square" rtlCol="1">
            <a:spAutoFit/>
          </a:bodyPr>
          <a:lstStyle/>
          <a:p>
            <a:pPr algn="ctr" rtl="1"/>
            <a:r>
              <a:rPr lang="ar-DZ" dirty="0" smtClean="0"/>
              <a:t>السنة الجامعية:2024/2023</a:t>
            </a:r>
            <a:endParaRPr lang="ar-DZ" dirty="0"/>
          </a:p>
        </p:txBody>
      </p:sp>
      <p:pic>
        <p:nvPicPr>
          <p:cNvPr id="18" name="Image 17" descr="إدارة-الأزمات-داخل-المنظمة.png"/>
          <p:cNvPicPr>
            <a:picLocks noChangeAspect="1"/>
          </p:cNvPicPr>
          <p:nvPr/>
        </p:nvPicPr>
        <p:blipFill>
          <a:blip r:embed="rId4" cstate="print"/>
          <a:stretch>
            <a:fillRect/>
          </a:stretch>
        </p:blipFill>
        <p:spPr>
          <a:xfrm>
            <a:off x="2339752" y="4077072"/>
            <a:ext cx="4464496" cy="2088232"/>
          </a:xfrm>
          <a:prstGeom prst="rect">
            <a:avLst/>
          </a:prstGeom>
          <a:ln>
            <a:noFill/>
          </a:ln>
          <a:effectLst>
            <a:softEdge rad="112500"/>
          </a:effectLst>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0" name="Image 9" descr="5.jpg"/>
          <p:cNvPicPr>
            <a:picLocks noChangeAspect="1"/>
          </p:cNvPicPr>
          <p:nvPr/>
        </p:nvPicPr>
        <p:blipFill>
          <a:blip r:embed="rId3" cstate="print"/>
          <a:stretch>
            <a:fillRect/>
          </a:stretch>
        </p:blipFill>
        <p:spPr>
          <a:xfrm>
            <a:off x="4499992" y="908720"/>
            <a:ext cx="4396730" cy="5760640"/>
          </a:xfrm>
          <a:prstGeom prst="rect">
            <a:avLst/>
          </a:prstGeom>
          <a:ln>
            <a:noFill/>
          </a:ln>
          <a:effectLst>
            <a:softEdge rad="112500"/>
          </a:effectLst>
        </p:spPr>
      </p:pic>
      <p:pic>
        <p:nvPicPr>
          <p:cNvPr id="12" name="Image 11" descr="5.jpg"/>
          <p:cNvPicPr>
            <a:picLocks noChangeAspect="1"/>
          </p:cNvPicPr>
          <p:nvPr/>
        </p:nvPicPr>
        <p:blipFill>
          <a:blip r:embed="rId3" cstate="print"/>
          <a:stretch>
            <a:fillRect/>
          </a:stretch>
        </p:blipFill>
        <p:spPr>
          <a:xfrm flipH="1">
            <a:off x="251520" y="908720"/>
            <a:ext cx="4392488" cy="5743550"/>
          </a:xfrm>
          <a:prstGeom prst="rect">
            <a:avLst/>
          </a:prstGeom>
          <a:ln>
            <a:noFill/>
          </a:ln>
          <a:effectLst>
            <a:softEdge rad="112500"/>
          </a:effectLst>
        </p:spPr>
      </p:pic>
      <p:sp>
        <p:nvSpPr>
          <p:cNvPr id="13" name="ZoneTexte 12"/>
          <p:cNvSpPr txBox="1"/>
          <p:nvPr/>
        </p:nvSpPr>
        <p:spPr>
          <a:xfrm>
            <a:off x="1475656" y="332656"/>
            <a:ext cx="6192688" cy="584775"/>
          </a:xfrm>
          <a:prstGeom prst="rect">
            <a:avLst/>
          </a:prstGeom>
          <a:noFill/>
        </p:spPr>
        <p:txBody>
          <a:bodyPr wrap="square" rtlCol="1">
            <a:spAutoFit/>
          </a:bodyPr>
          <a:lstStyle/>
          <a:p>
            <a:pPr algn="ctr" rtl="1"/>
            <a:r>
              <a:rPr lang="ar-DZ" sz="3200" b="1" u="sng" dirty="0" smtClean="0">
                <a:solidFill>
                  <a:schemeClr val="accent3">
                    <a:lumMod val="75000"/>
                  </a:schemeClr>
                </a:solidFill>
              </a:rPr>
              <a:t>خصائص الثقافة التنظيمية</a:t>
            </a:r>
          </a:p>
        </p:txBody>
      </p:sp>
      <p:sp>
        <p:nvSpPr>
          <p:cNvPr id="14" name="Rectangle 13"/>
          <p:cNvSpPr/>
          <p:nvPr/>
        </p:nvSpPr>
        <p:spPr>
          <a:xfrm>
            <a:off x="4067944" y="1484784"/>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5" name="Rectangle 14"/>
          <p:cNvSpPr/>
          <p:nvPr/>
        </p:nvSpPr>
        <p:spPr>
          <a:xfrm>
            <a:off x="4067944" y="2492896"/>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6" name="Rectangle 15"/>
          <p:cNvSpPr/>
          <p:nvPr/>
        </p:nvSpPr>
        <p:spPr>
          <a:xfrm>
            <a:off x="4067944" y="3501008"/>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7" name="Rectangle 16"/>
          <p:cNvSpPr/>
          <p:nvPr/>
        </p:nvSpPr>
        <p:spPr>
          <a:xfrm>
            <a:off x="4067944" y="4509120"/>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8" name="Rectangle 17"/>
          <p:cNvSpPr/>
          <p:nvPr/>
        </p:nvSpPr>
        <p:spPr>
          <a:xfrm>
            <a:off x="4067944" y="5517232"/>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9" name="ZoneTexte 18"/>
          <p:cNvSpPr txBox="1"/>
          <p:nvPr/>
        </p:nvSpPr>
        <p:spPr>
          <a:xfrm>
            <a:off x="5220072" y="1700808"/>
            <a:ext cx="2952328" cy="6001643"/>
          </a:xfrm>
          <a:prstGeom prst="rect">
            <a:avLst/>
          </a:prstGeom>
          <a:noFill/>
        </p:spPr>
        <p:txBody>
          <a:bodyPr wrap="square" rtlCol="1">
            <a:spAutoFit/>
          </a:bodyPr>
          <a:lstStyle/>
          <a:p>
            <a:pPr algn="r" rtl="1">
              <a:buFont typeface="Wingdings" pitchFamily="2" charset="2"/>
              <a:buChar char="ü"/>
            </a:pPr>
            <a:r>
              <a:rPr lang="ar-DZ" sz="2400" dirty="0" smtClean="0"/>
              <a:t>الانتظام في السلوك </a:t>
            </a:r>
            <a:r>
              <a:rPr lang="ar-DZ" sz="2400" dirty="0" err="1" smtClean="0"/>
              <a:t>والتقيد</a:t>
            </a:r>
            <a:r>
              <a:rPr lang="ar-DZ" sz="2400" dirty="0" smtClean="0"/>
              <a:t> </a:t>
            </a:r>
            <a:r>
              <a:rPr lang="ar-DZ" sz="2400" dirty="0" err="1" smtClean="0"/>
              <a:t>به</a:t>
            </a:r>
            <a:r>
              <a:rPr lang="ar-DZ" sz="2400" dirty="0" smtClean="0"/>
              <a:t> كنتيجة التفاعل بين أفراد المؤسسة.</a:t>
            </a:r>
          </a:p>
          <a:p>
            <a:pPr algn="r" rtl="1">
              <a:buFont typeface="Wingdings" pitchFamily="2" charset="2"/>
              <a:buChar char="ü"/>
            </a:pPr>
            <a:r>
              <a:rPr lang="ar-DZ" sz="2400" dirty="0" smtClean="0"/>
              <a:t>القيم المتحكمة:</a:t>
            </a:r>
            <a:r>
              <a:rPr lang="ar-DZ" sz="2400" b="1" dirty="0" smtClean="0"/>
              <a:t> </a:t>
            </a:r>
            <a:r>
              <a:rPr lang="ar-DZ" sz="2400" dirty="0" smtClean="0"/>
              <a:t>توجد قيم أساسية تتبناها المؤسسة يستوجب على كل عضو الالتزام </a:t>
            </a:r>
            <a:r>
              <a:rPr lang="ar-DZ" sz="2400" dirty="0" err="1" smtClean="0"/>
              <a:t>بها.</a:t>
            </a:r>
            <a:endParaRPr lang="ar-DZ" sz="2400" dirty="0" smtClean="0"/>
          </a:p>
          <a:p>
            <a:pPr algn="r" rtl="1">
              <a:buFont typeface="Wingdings" pitchFamily="2" charset="2"/>
              <a:buChar char="ü"/>
            </a:pPr>
            <a:r>
              <a:rPr lang="ar-DZ" sz="2400" dirty="0" smtClean="0"/>
              <a:t>الفلسفة:</a:t>
            </a:r>
            <a:r>
              <a:rPr lang="ar-DZ" sz="2400" b="1" dirty="0" smtClean="0"/>
              <a:t> </a:t>
            </a:r>
            <a:r>
              <a:rPr lang="ar-DZ" sz="2400" dirty="0" smtClean="0"/>
              <a:t>لكل مؤسسة سياستها الخاصة في معاملة الموظفين أي وضع آلية رئيسية توضح اطار ثقافة العمل </a:t>
            </a:r>
            <a:r>
              <a:rPr lang="ar-DZ" sz="2400" dirty="0" err="1" smtClean="0"/>
              <a:t>السائدة.</a:t>
            </a:r>
            <a:r>
              <a:rPr lang="ar-DZ" sz="2400" dirty="0" smtClean="0"/>
              <a:t> </a:t>
            </a:r>
            <a:br>
              <a:rPr lang="ar-DZ" sz="2400" dirty="0" smtClean="0"/>
            </a:br>
            <a:r>
              <a:rPr lang="ar-DZ" sz="2400" dirty="0" smtClean="0"/>
              <a:t> </a:t>
            </a:r>
            <a:br>
              <a:rPr lang="ar-DZ" sz="2400" dirty="0" smtClean="0"/>
            </a:br>
            <a:r>
              <a:rPr lang="ar-DZ" sz="2400" dirty="0" smtClean="0"/>
              <a:t> </a:t>
            </a:r>
            <a:br>
              <a:rPr lang="ar-DZ" sz="2400" dirty="0" smtClean="0"/>
            </a:br>
            <a:r>
              <a:rPr lang="ar-DZ" sz="2400" dirty="0" smtClean="0"/>
              <a:t> </a:t>
            </a:r>
            <a:br>
              <a:rPr lang="ar-DZ" sz="2400" dirty="0" smtClean="0"/>
            </a:br>
            <a:endParaRPr lang="ar-DZ" sz="2400" dirty="0"/>
          </a:p>
        </p:txBody>
      </p:sp>
      <p:sp>
        <p:nvSpPr>
          <p:cNvPr id="22" name="ZoneTexte 21"/>
          <p:cNvSpPr txBox="1"/>
          <p:nvPr/>
        </p:nvSpPr>
        <p:spPr>
          <a:xfrm>
            <a:off x="971600" y="2060848"/>
            <a:ext cx="2952328" cy="4154984"/>
          </a:xfrm>
          <a:prstGeom prst="rect">
            <a:avLst/>
          </a:prstGeom>
          <a:noFill/>
        </p:spPr>
        <p:txBody>
          <a:bodyPr wrap="square" rtlCol="1">
            <a:spAutoFit/>
          </a:bodyPr>
          <a:lstStyle/>
          <a:p>
            <a:pPr algn="r" rtl="1">
              <a:buFont typeface="Wingdings" pitchFamily="2" charset="2"/>
              <a:buChar char="ü"/>
            </a:pPr>
            <a:r>
              <a:rPr lang="ar-DZ" sz="2400" dirty="0" smtClean="0"/>
              <a:t>القواعد:</a:t>
            </a:r>
            <a:r>
              <a:rPr lang="ar-DZ" sz="2400" b="1" dirty="0" smtClean="0"/>
              <a:t> </a:t>
            </a:r>
            <a:r>
              <a:rPr lang="ar-DZ" sz="2400" dirty="0" smtClean="0"/>
              <a:t>عبارة عن تعليمات وتشريعات تصدر عن المؤسسة ويجب على الفرد الالتزام </a:t>
            </a:r>
            <a:r>
              <a:rPr lang="ar-DZ" sz="2400" dirty="0" err="1" smtClean="0"/>
              <a:t>بها.</a:t>
            </a:r>
            <a:endParaRPr lang="ar-DZ" sz="2400" dirty="0" smtClean="0"/>
          </a:p>
          <a:p>
            <a:pPr algn="r" rtl="1">
              <a:buFont typeface="Wingdings" pitchFamily="2" charset="2"/>
              <a:buChar char="ü"/>
            </a:pPr>
            <a:r>
              <a:rPr lang="ar-DZ" sz="2400" dirty="0" smtClean="0"/>
              <a:t>المناخ التنظيمي:</a:t>
            </a:r>
            <a:r>
              <a:rPr lang="ar-DZ" sz="2400" b="1" dirty="0" smtClean="0"/>
              <a:t> </a:t>
            </a:r>
            <a:r>
              <a:rPr lang="ar-DZ" sz="2400" dirty="0" smtClean="0"/>
              <a:t>عبارة عان مجموعة الخصائص التي تميز البيئة الداخلية للمؤسسة التي يعمل </a:t>
            </a:r>
            <a:r>
              <a:rPr lang="ar-DZ" sz="2400" dirty="0" err="1" smtClean="0"/>
              <a:t>بها</a:t>
            </a:r>
            <a:r>
              <a:rPr lang="ar-DZ" sz="2400" dirty="0" smtClean="0"/>
              <a:t> </a:t>
            </a:r>
            <a:r>
              <a:rPr lang="ar-DZ" sz="2400" dirty="0" err="1" smtClean="0"/>
              <a:t>الأفراد.</a:t>
            </a:r>
            <a:r>
              <a:rPr lang="ar-DZ" sz="2400" dirty="0" smtClean="0"/>
              <a:t> </a:t>
            </a:r>
            <a:br>
              <a:rPr lang="ar-DZ" sz="2400" dirty="0" smtClean="0"/>
            </a:br>
            <a:endParaRPr lang="ar-DZ" sz="2400" dirty="0" smtClean="0"/>
          </a:p>
          <a:p>
            <a:pPr algn="r" rtl="1">
              <a:buFont typeface="Wingdings" pitchFamily="2" charset="2"/>
              <a:buChar char="ü"/>
            </a:pPr>
            <a:endParaRPr lang="ar-DZ" sz="2400" dirty="0"/>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3" name="ZoneTexte 12"/>
          <p:cNvSpPr txBox="1"/>
          <p:nvPr/>
        </p:nvSpPr>
        <p:spPr>
          <a:xfrm>
            <a:off x="1691680" y="1124744"/>
            <a:ext cx="5904656"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dirty="0" smtClean="0">
                <a:solidFill>
                  <a:schemeClr val="accent3">
                    <a:lumMod val="75000"/>
                  </a:schemeClr>
                </a:solidFill>
              </a:rPr>
              <a:t>عناصر الثقافة التنظيمية</a:t>
            </a:r>
          </a:p>
        </p:txBody>
      </p:sp>
      <p:pic>
        <p:nvPicPr>
          <p:cNvPr id="20" name="Image 19" descr="ج1.jpg"/>
          <p:cNvPicPr>
            <a:picLocks noChangeAspect="1"/>
          </p:cNvPicPr>
          <p:nvPr/>
        </p:nvPicPr>
        <p:blipFill>
          <a:blip r:embed="rId3" cstate="print"/>
          <a:stretch>
            <a:fillRect/>
          </a:stretch>
        </p:blipFill>
        <p:spPr>
          <a:xfrm>
            <a:off x="2843808" y="3933056"/>
            <a:ext cx="1715641" cy="1393308"/>
          </a:xfrm>
          <a:prstGeom prst="rect">
            <a:avLst/>
          </a:prstGeom>
        </p:spPr>
      </p:pic>
      <p:pic>
        <p:nvPicPr>
          <p:cNvPr id="21" name="Image 20" descr="ج2.jpg"/>
          <p:cNvPicPr>
            <a:picLocks noChangeAspect="1"/>
          </p:cNvPicPr>
          <p:nvPr/>
        </p:nvPicPr>
        <p:blipFill>
          <a:blip r:embed="rId4" cstate="print"/>
          <a:stretch>
            <a:fillRect/>
          </a:stretch>
        </p:blipFill>
        <p:spPr>
          <a:xfrm>
            <a:off x="611560" y="3933056"/>
            <a:ext cx="1681469" cy="1368152"/>
          </a:xfrm>
          <a:prstGeom prst="rect">
            <a:avLst/>
          </a:prstGeom>
        </p:spPr>
      </p:pic>
      <p:pic>
        <p:nvPicPr>
          <p:cNvPr id="23" name="Image 22" descr="ج3.jpg"/>
          <p:cNvPicPr>
            <a:picLocks noChangeAspect="1"/>
          </p:cNvPicPr>
          <p:nvPr/>
        </p:nvPicPr>
        <p:blipFill>
          <a:blip r:embed="rId5" cstate="print"/>
          <a:stretch>
            <a:fillRect/>
          </a:stretch>
        </p:blipFill>
        <p:spPr>
          <a:xfrm>
            <a:off x="7092280" y="3933056"/>
            <a:ext cx="1661679" cy="1439416"/>
          </a:xfrm>
          <a:prstGeom prst="rect">
            <a:avLst/>
          </a:prstGeom>
        </p:spPr>
      </p:pic>
      <p:pic>
        <p:nvPicPr>
          <p:cNvPr id="24" name="Image 23" descr="ج4.jpg"/>
          <p:cNvPicPr>
            <a:picLocks noChangeAspect="1"/>
          </p:cNvPicPr>
          <p:nvPr/>
        </p:nvPicPr>
        <p:blipFill>
          <a:blip r:embed="rId6" cstate="print"/>
          <a:stretch>
            <a:fillRect/>
          </a:stretch>
        </p:blipFill>
        <p:spPr>
          <a:xfrm>
            <a:off x="5004047" y="3933055"/>
            <a:ext cx="1800201" cy="1503966"/>
          </a:xfrm>
          <a:prstGeom prst="rect">
            <a:avLst/>
          </a:prstGeom>
        </p:spPr>
      </p:pic>
      <p:cxnSp>
        <p:nvCxnSpPr>
          <p:cNvPr id="30" name="Connecteur droit 29"/>
          <p:cNvCxnSpPr>
            <a:stCxn id="13" idx="2"/>
          </p:cNvCxnSpPr>
          <p:nvPr/>
        </p:nvCxnSpPr>
        <p:spPr>
          <a:xfrm>
            <a:off x="4644008" y="1709519"/>
            <a:ext cx="0" cy="999401"/>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4644008" y="2708920"/>
            <a:ext cx="3312368" cy="0"/>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flipH="1">
            <a:off x="1403648" y="2708920"/>
            <a:ext cx="3240360" cy="0"/>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1403648" y="2708920"/>
            <a:ext cx="0" cy="864096"/>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a:off x="3563888" y="2708920"/>
            <a:ext cx="0" cy="864096"/>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5868144" y="2708920"/>
            <a:ext cx="0" cy="864096"/>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7956376" y="2708920"/>
            <a:ext cx="0" cy="864096"/>
          </a:xfrm>
          <a:prstGeom prst="line">
            <a:avLst/>
          </a:prstGeom>
          <a:ln w="3810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7164288" y="4149080"/>
            <a:ext cx="1440160" cy="954107"/>
          </a:xfrm>
          <a:prstGeom prst="rect">
            <a:avLst/>
          </a:prstGeom>
          <a:noFill/>
        </p:spPr>
        <p:txBody>
          <a:bodyPr wrap="square" rtlCol="1">
            <a:spAutoFit/>
          </a:bodyPr>
          <a:lstStyle/>
          <a:p>
            <a:pPr algn="ctr" rtl="1"/>
            <a:r>
              <a:rPr lang="ar-DZ" sz="2800" dirty="0" smtClean="0"/>
              <a:t>القيم التنظيمية</a:t>
            </a:r>
            <a:endParaRPr lang="ar-DZ" sz="2800" dirty="0"/>
          </a:p>
        </p:txBody>
      </p:sp>
      <p:sp>
        <p:nvSpPr>
          <p:cNvPr id="45" name="ZoneTexte 44"/>
          <p:cNvSpPr txBox="1"/>
          <p:nvPr/>
        </p:nvSpPr>
        <p:spPr>
          <a:xfrm>
            <a:off x="5220072" y="4221088"/>
            <a:ext cx="1368152" cy="954107"/>
          </a:xfrm>
          <a:prstGeom prst="rect">
            <a:avLst/>
          </a:prstGeom>
          <a:noFill/>
        </p:spPr>
        <p:txBody>
          <a:bodyPr wrap="square" rtlCol="1">
            <a:spAutoFit/>
          </a:bodyPr>
          <a:lstStyle/>
          <a:p>
            <a:pPr algn="ctr" rtl="1"/>
            <a:r>
              <a:rPr lang="ar-DZ" sz="2800" dirty="0" smtClean="0"/>
              <a:t>المعتقدات التنظيمية</a:t>
            </a:r>
            <a:endParaRPr lang="ar-DZ" sz="2800" dirty="0"/>
          </a:p>
        </p:txBody>
      </p:sp>
      <p:sp>
        <p:nvSpPr>
          <p:cNvPr id="46" name="ZoneTexte 45"/>
          <p:cNvSpPr txBox="1"/>
          <p:nvPr/>
        </p:nvSpPr>
        <p:spPr>
          <a:xfrm>
            <a:off x="2915816" y="4221088"/>
            <a:ext cx="1512168" cy="954107"/>
          </a:xfrm>
          <a:prstGeom prst="rect">
            <a:avLst/>
          </a:prstGeom>
          <a:noFill/>
        </p:spPr>
        <p:txBody>
          <a:bodyPr wrap="square" rtlCol="1">
            <a:spAutoFit/>
          </a:bodyPr>
          <a:lstStyle/>
          <a:p>
            <a:pPr algn="ctr" rtl="1"/>
            <a:r>
              <a:rPr lang="ar-DZ" sz="2800" dirty="0" smtClean="0"/>
              <a:t>الاعراف التنظيمية</a:t>
            </a:r>
            <a:endParaRPr lang="ar-DZ" sz="2800" dirty="0"/>
          </a:p>
        </p:txBody>
      </p:sp>
      <p:sp>
        <p:nvSpPr>
          <p:cNvPr id="47" name="ZoneTexte 46"/>
          <p:cNvSpPr txBox="1"/>
          <p:nvPr/>
        </p:nvSpPr>
        <p:spPr>
          <a:xfrm>
            <a:off x="683568" y="4149080"/>
            <a:ext cx="1440160" cy="954107"/>
          </a:xfrm>
          <a:prstGeom prst="rect">
            <a:avLst/>
          </a:prstGeom>
          <a:noFill/>
        </p:spPr>
        <p:txBody>
          <a:bodyPr wrap="square" rtlCol="1">
            <a:spAutoFit/>
          </a:bodyPr>
          <a:lstStyle/>
          <a:p>
            <a:pPr algn="ctr" rtl="1"/>
            <a:r>
              <a:rPr lang="ar-DZ" sz="2800" dirty="0" smtClean="0"/>
              <a:t>التوقعات التنظيمية</a:t>
            </a:r>
            <a:endParaRPr lang="ar-DZ" sz="28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animEffect transition="in" filter="wipe(down)">
                                      <p:cBhvr>
                                        <p:cTn id="7" dur="500"/>
                                        <p:tgtEl>
                                          <p:spTgt spid="1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ipe(down)">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down)">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wipe(down)">
                                      <p:cBhvr>
                                        <p:cTn id="27" dur="500"/>
                                        <p:tgtEl>
                                          <p:spTgt spid="4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4">
                                            <p:txEl>
                                              <p:pRg st="0" end="0"/>
                                            </p:txEl>
                                          </p:spTgt>
                                        </p:tgtEl>
                                        <p:attrNameLst>
                                          <p:attrName>style.visibility</p:attrName>
                                        </p:attrNameLst>
                                      </p:cBhvr>
                                      <p:to>
                                        <p:strVal val="visible"/>
                                      </p:to>
                                    </p:set>
                                    <p:animEffect transition="in" filter="wipe(down)">
                                      <p:cBhvr>
                                        <p:cTn id="37" dur="500"/>
                                        <p:tgtEl>
                                          <p:spTgt spid="4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2"/>
                                        </p:tgtEl>
                                        <p:attrNameLst>
                                          <p:attrName>style.visibility</p:attrName>
                                        </p:attrNameLst>
                                      </p:cBhvr>
                                      <p:to>
                                        <p:strVal val="visible"/>
                                      </p:to>
                                    </p:set>
                                    <p:animEffect transition="in" filter="wipe(down)">
                                      <p:cBhvr>
                                        <p:cTn id="42" dur="500"/>
                                        <p:tgtEl>
                                          <p:spTgt spid="4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wipe(down)">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5">
                                            <p:txEl>
                                              <p:pRg st="0" end="0"/>
                                            </p:txEl>
                                          </p:spTgt>
                                        </p:tgtEl>
                                        <p:attrNameLst>
                                          <p:attrName>style.visibility</p:attrName>
                                        </p:attrNameLst>
                                      </p:cBhvr>
                                      <p:to>
                                        <p:strVal val="visible"/>
                                      </p:to>
                                    </p:set>
                                    <p:animEffect transition="in" filter="wipe(down)">
                                      <p:cBhvr>
                                        <p:cTn id="52" dur="500"/>
                                        <p:tgtEl>
                                          <p:spTgt spid="4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36"/>
                                        </p:tgtEl>
                                        <p:attrNameLst>
                                          <p:attrName>style.visibility</p:attrName>
                                        </p:attrNameLst>
                                      </p:cBhvr>
                                      <p:to>
                                        <p:strVal val="visible"/>
                                      </p:to>
                                    </p:set>
                                    <p:animEffect transition="in" filter="wipe(down)">
                                      <p:cBhvr>
                                        <p:cTn id="57" dur="500"/>
                                        <p:tgtEl>
                                          <p:spTgt spid="3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down)">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46">
                                            <p:txEl>
                                              <p:pRg st="0" end="0"/>
                                            </p:txEl>
                                          </p:spTgt>
                                        </p:tgtEl>
                                        <p:attrNameLst>
                                          <p:attrName>style.visibility</p:attrName>
                                        </p:attrNameLst>
                                      </p:cBhvr>
                                      <p:to>
                                        <p:strVal val="visible"/>
                                      </p:to>
                                    </p:set>
                                    <p:animEffect transition="in" filter="wipe(down)">
                                      <p:cBhvr>
                                        <p:cTn id="72" dur="500"/>
                                        <p:tgtEl>
                                          <p:spTgt spid="46">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9"/>
                                        </p:tgtEl>
                                        <p:attrNameLst>
                                          <p:attrName>style.visibility</p:attrName>
                                        </p:attrNameLst>
                                      </p:cBhvr>
                                      <p:to>
                                        <p:strVal val="visible"/>
                                      </p:to>
                                    </p:set>
                                    <p:animEffect transition="in" filter="wipe(down)">
                                      <p:cBhvr>
                                        <p:cTn id="77" dur="500"/>
                                        <p:tgtEl>
                                          <p:spTgt spid="3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wipe(down)">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47">
                                            <p:txEl>
                                              <p:pRg st="0" end="0"/>
                                            </p:txEl>
                                          </p:spTgt>
                                        </p:tgtEl>
                                        <p:attrNameLst>
                                          <p:attrName>style.visibility</p:attrName>
                                        </p:attrNameLst>
                                      </p:cBhvr>
                                      <p:to>
                                        <p:strVal val="visible"/>
                                      </p:to>
                                    </p:set>
                                    <p:animEffect transition="in" filter="wipe(down)">
                                      <p:cBhvr>
                                        <p:cTn id="87" dur="500"/>
                                        <p:tgtEl>
                                          <p:spTgt spid="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animBg="1"/>
      <p:bldP spid="44" grpId="0" build="p"/>
      <p:bldP spid="45" grpId="0" build="p"/>
      <p:bldP spid="46" grpId="0" build="p"/>
      <p:bldP spid="47"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0" name="Image 19" descr="ج1.jpg"/>
          <p:cNvPicPr>
            <a:picLocks noChangeAspect="1"/>
          </p:cNvPicPr>
          <p:nvPr/>
        </p:nvPicPr>
        <p:blipFill>
          <a:blip r:embed="rId3" cstate="print"/>
          <a:stretch>
            <a:fillRect/>
          </a:stretch>
        </p:blipFill>
        <p:spPr>
          <a:xfrm>
            <a:off x="7164288" y="3789040"/>
            <a:ext cx="1715641" cy="1393308"/>
          </a:xfrm>
          <a:prstGeom prst="rect">
            <a:avLst/>
          </a:prstGeom>
        </p:spPr>
      </p:pic>
      <p:pic>
        <p:nvPicPr>
          <p:cNvPr id="21" name="Image 20" descr="ج2.jpg"/>
          <p:cNvPicPr>
            <a:picLocks noChangeAspect="1"/>
          </p:cNvPicPr>
          <p:nvPr/>
        </p:nvPicPr>
        <p:blipFill>
          <a:blip r:embed="rId4" cstate="print"/>
          <a:stretch>
            <a:fillRect/>
          </a:stretch>
        </p:blipFill>
        <p:spPr>
          <a:xfrm>
            <a:off x="7164288" y="5301208"/>
            <a:ext cx="1681469" cy="1368152"/>
          </a:xfrm>
          <a:prstGeom prst="rect">
            <a:avLst/>
          </a:prstGeom>
        </p:spPr>
      </p:pic>
      <p:pic>
        <p:nvPicPr>
          <p:cNvPr id="23" name="Image 22" descr="ج3.jpg"/>
          <p:cNvPicPr>
            <a:picLocks noChangeAspect="1"/>
          </p:cNvPicPr>
          <p:nvPr/>
        </p:nvPicPr>
        <p:blipFill>
          <a:blip r:embed="rId5" cstate="print"/>
          <a:stretch>
            <a:fillRect/>
          </a:stretch>
        </p:blipFill>
        <p:spPr>
          <a:xfrm>
            <a:off x="7164288" y="692696"/>
            <a:ext cx="1661679" cy="1439416"/>
          </a:xfrm>
          <a:prstGeom prst="rect">
            <a:avLst/>
          </a:prstGeom>
        </p:spPr>
      </p:pic>
      <p:pic>
        <p:nvPicPr>
          <p:cNvPr id="24" name="Image 23" descr="ج4.jpg"/>
          <p:cNvPicPr>
            <a:picLocks noChangeAspect="1"/>
          </p:cNvPicPr>
          <p:nvPr/>
        </p:nvPicPr>
        <p:blipFill>
          <a:blip r:embed="rId6" cstate="print"/>
          <a:stretch>
            <a:fillRect/>
          </a:stretch>
        </p:blipFill>
        <p:spPr>
          <a:xfrm>
            <a:off x="7092280" y="2204864"/>
            <a:ext cx="1800201" cy="1503966"/>
          </a:xfrm>
          <a:prstGeom prst="rect">
            <a:avLst/>
          </a:prstGeom>
        </p:spPr>
      </p:pic>
      <p:sp>
        <p:nvSpPr>
          <p:cNvPr id="44" name="ZoneTexte 43"/>
          <p:cNvSpPr txBox="1"/>
          <p:nvPr/>
        </p:nvSpPr>
        <p:spPr>
          <a:xfrm>
            <a:off x="7308304" y="908720"/>
            <a:ext cx="1440160" cy="954107"/>
          </a:xfrm>
          <a:prstGeom prst="rect">
            <a:avLst/>
          </a:prstGeom>
          <a:noFill/>
        </p:spPr>
        <p:txBody>
          <a:bodyPr wrap="square" rtlCol="1">
            <a:spAutoFit/>
          </a:bodyPr>
          <a:lstStyle/>
          <a:p>
            <a:pPr algn="ctr" rtl="1"/>
            <a:r>
              <a:rPr lang="ar-DZ" sz="2800" dirty="0" smtClean="0"/>
              <a:t>القيم التنظيمية</a:t>
            </a:r>
            <a:endParaRPr lang="ar-DZ" sz="2800" dirty="0"/>
          </a:p>
        </p:txBody>
      </p:sp>
      <p:sp>
        <p:nvSpPr>
          <p:cNvPr id="45" name="ZoneTexte 44"/>
          <p:cNvSpPr txBox="1"/>
          <p:nvPr/>
        </p:nvSpPr>
        <p:spPr>
          <a:xfrm>
            <a:off x="7308304" y="2420888"/>
            <a:ext cx="1368152" cy="954107"/>
          </a:xfrm>
          <a:prstGeom prst="rect">
            <a:avLst/>
          </a:prstGeom>
          <a:noFill/>
        </p:spPr>
        <p:txBody>
          <a:bodyPr wrap="square" rtlCol="1">
            <a:spAutoFit/>
          </a:bodyPr>
          <a:lstStyle/>
          <a:p>
            <a:pPr algn="ctr" rtl="1"/>
            <a:r>
              <a:rPr lang="ar-DZ" sz="2800" dirty="0" smtClean="0"/>
              <a:t>المعتقدات التنظيمية</a:t>
            </a:r>
            <a:endParaRPr lang="ar-DZ" sz="2800" dirty="0"/>
          </a:p>
        </p:txBody>
      </p:sp>
      <p:sp>
        <p:nvSpPr>
          <p:cNvPr id="46" name="ZoneTexte 45"/>
          <p:cNvSpPr txBox="1"/>
          <p:nvPr/>
        </p:nvSpPr>
        <p:spPr>
          <a:xfrm>
            <a:off x="7236296" y="4005064"/>
            <a:ext cx="1512168" cy="954107"/>
          </a:xfrm>
          <a:prstGeom prst="rect">
            <a:avLst/>
          </a:prstGeom>
          <a:noFill/>
        </p:spPr>
        <p:txBody>
          <a:bodyPr wrap="square" rtlCol="1">
            <a:spAutoFit/>
          </a:bodyPr>
          <a:lstStyle/>
          <a:p>
            <a:pPr algn="ctr" rtl="1"/>
            <a:r>
              <a:rPr lang="ar-DZ" sz="2800" dirty="0" smtClean="0"/>
              <a:t>الاعراف التنظيمية</a:t>
            </a:r>
            <a:endParaRPr lang="ar-DZ" sz="2800" dirty="0"/>
          </a:p>
        </p:txBody>
      </p:sp>
      <p:sp>
        <p:nvSpPr>
          <p:cNvPr id="47" name="ZoneTexte 46"/>
          <p:cNvSpPr txBox="1"/>
          <p:nvPr/>
        </p:nvSpPr>
        <p:spPr>
          <a:xfrm>
            <a:off x="7236296" y="5517232"/>
            <a:ext cx="1440160" cy="954107"/>
          </a:xfrm>
          <a:prstGeom prst="rect">
            <a:avLst/>
          </a:prstGeom>
          <a:noFill/>
        </p:spPr>
        <p:txBody>
          <a:bodyPr wrap="square" rtlCol="1">
            <a:spAutoFit/>
          </a:bodyPr>
          <a:lstStyle/>
          <a:p>
            <a:pPr algn="ctr" rtl="1"/>
            <a:r>
              <a:rPr lang="ar-DZ" sz="2800" dirty="0" smtClean="0"/>
              <a:t>التوقعات التنظيمية</a:t>
            </a:r>
            <a:endParaRPr lang="ar-DZ" sz="2800" dirty="0"/>
          </a:p>
        </p:txBody>
      </p:sp>
      <p:sp>
        <p:nvSpPr>
          <p:cNvPr id="26" name="Rectangle 25"/>
          <p:cNvSpPr/>
          <p:nvPr/>
        </p:nvSpPr>
        <p:spPr>
          <a:xfrm>
            <a:off x="1043608" y="692696"/>
            <a:ext cx="5976664" cy="1368152"/>
          </a:xfrm>
          <a:prstGeom prst="rect">
            <a:avLst/>
          </a:prstGeom>
          <a:ln>
            <a:solidFill>
              <a:srgbClr val="EC28D0"/>
            </a:solidFill>
          </a:ln>
          <a:effectLst>
            <a:glow rad="139700">
              <a:schemeClr val="accent2">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29" name="Rectangle 28"/>
          <p:cNvSpPr/>
          <p:nvPr/>
        </p:nvSpPr>
        <p:spPr>
          <a:xfrm>
            <a:off x="1043608" y="2204864"/>
            <a:ext cx="5976664" cy="1440160"/>
          </a:xfrm>
          <a:prstGeom prst="rect">
            <a:avLst/>
          </a:prstGeom>
          <a:ln>
            <a:solidFill>
              <a:schemeClr val="accent1">
                <a:lumMod val="60000"/>
                <a:lumOff val="40000"/>
              </a:schemeClr>
            </a:solidFill>
          </a:ln>
          <a:effectLst>
            <a:glow rad="139700">
              <a:schemeClr val="accent1">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1" name="Rectangle 30"/>
          <p:cNvSpPr/>
          <p:nvPr/>
        </p:nvSpPr>
        <p:spPr>
          <a:xfrm>
            <a:off x="1043608" y="3789040"/>
            <a:ext cx="5976664" cy="1296144"/>
          </a:xfrm>
          <a:prstGeom prst="rect">
            <a:avLst/>
          </a:prstGeom>
          <a:ln>
            <a:solidFill>
              <a:srgbClr val="FFFF00"/>
            </a:solidFill>
          </a:ln>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2" name="Rectangle 31"/>
          <p:cNvSpPr/>
          <p:nvPr/>
        </p:nvSpPr>
        <p:spPr>
          <a:xfrm>
            <a:off x="1115616" y="5229200"/>
            <a:ext cx="5976664" cy="1368152"/>
          </a:xfrm>
          <a:prstGeom prst="rect">
            <a:avLst/>
          </a:prstGeom>
          <a:ln>
            <a:solidFill>
              <a:schemeClr val="accent6">
                <a:lumMod val="75000"/>
              </a:schemeClr>
            </a:solidFill>
          </a:ln>
          <a:effectLst>
            <a:glow rad="139700">
              <a:schemeClr val="accent6">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4" name="ZoneTexte 33"/>
          <p:cNvSpPr txBox="1"/>
          <p:nvPr/>
        </p:nvSpPr>
        <p:spPr>
          <a:xfrm>
            <a:off x="1043608" y="764704"/>
            <a:ext cx="5904656" cy="1200329"/>
          </a:xfrm>
          <a:prstGeom prst="rect">
            <a:avLst/>
          </a:prstGeom>
          <a:noFill/>
        </p:spPr>
        <p:txBody>
          <a:bodyPr wrap="square" rtlCol="1">
            <a:spAutoFit/>
          </a:bodyPr>
          <a:lstStyle/>
          <a:p>
            <a:pPr algn="r" rtl="1"/>
            <a:r>
              <a:rPr lang="ar-DZ" sz="2400" dirty="0" smtClean="0"/>
              <a:t>هي مجموعة من المبادئ والمعايير التي تحدد ما هو مهم ومرغوب فيه في منظمة </a:t>
            </a:r>
            <a:r>
              <a:rPr lang="ar-DZ" sz="2400" dirty="0" err="1" smtClean="0"/>
              <a:t>ما.</a:t>
            </a:r>
            <a:r>
              <a:rPr lang="ar-DZ" sz="2400" dirty="0" smtClean="0"/>
              <a:t> وهي تعكس فلسفة المنظمة وتوجه سلوك العاملين فيها</a:t>
            </a:r>
          </a:p>
        </p:txBody>
      </p:sp>
      <p:sp>
        <p:nvSpPr>
          <p:cNvPr id="35" name="ZoneTexte 34"/>
          <p:cNvSpPr txBox="1"/>
          <p:nvPr/>
        </p:nvSpPr>
        <p:spPr>
          <a:xfrm>
            <a:off x="1187624" y="2204864"/>
            <a:ext cx="5832648" cy="1569660"/>
          </a:xfrm>
          <a:prstGeom prst="rect">
            <a:avLst/>
          </a:prstGeom>
          <a:noFill/>
        </p:spPr>
        <p:txBody>
          <a:bodyPr wrap="square" rtlCol="1">
            <a:spAutoFit/>
          </a:bodyPr>
          <a:lstStyle/>
          <a:p>
            <a:pPr algn="r" rtl="1"/>
            <a:r>
              <a:rPr lang="ar-DZ" sz="2400" dirty="0" smtClean="0"/>
              <a:t>هي مجموعة من الافتراضات والأفكار المشتركة التي يشترك فيها أعضاء المنظمة حول طبيعة العمل، والحياة الاجتماعية في بيئة العمل، وكيفية إنجاز العمل والمهام التنظيمية</a:t>
            </a:r>
          </a:p>
        </p:txBody>
      </p:sp>
      <p:sp>
        <p:nvSpPr>
          <p:cNvPr id="37" name="ZoneTexte 36"/>
          <p:cNvSpPr txBox="1"/>
          <p:nvPr/>
        </p:nvSpPr>
        <p:spPr>
          <a:xfrm>
            <a:off x="1043608" y="3861048"/>
            <a:ext cx="5904656" cy="1200329"/>
          </a:xfrm>
          <a:prstGeom prst="rect">
            <a:avLst/>
          </a:prstGeom>
          <a:noFill/>
          <a:effectLst>
            <a:glow rad="228600">
              <a:schemeClr val="accent3">
                <a:satMod val="175000"/>
                <a:alpha val="40000"/>
              </a:schemeClr>
            </a:glow>
          </a:effectLst>
        </p:spPr>
        <p:txBody>
          <a:bodyPr wrap="square" rtlCol="1">
            <a:spAutoFit/>
          </a:bodyPr>
          <a:lstStyle/>
          <a:p>
            <a:pPr algn="r" rtl="1"/>
            <a:r>
              <a:rPr lang="ar-DZ" sz="2400" dirty="0" smtClean="0"/>
              <a:t>هي معايير يلتزم </a:t>
            </a:r>
            <a:r>
              <a:rPr lang="ar-DZ" sz="2400" dirty="0" err="1" smtClean="0"/>
              <a:t>بها</a:t>
            </a:r>
            <a:r>
              <a:rPr lang="ar-DZ" sz="2400" dirty="0" smtClean="0"/>
              <a:t> العاملون في المنظمة على اعتبار أنها مفيدة للمنظمة، وغالبًا ما تكون هذه الأعراف غير مكتوبة وواجبة الاتباع</a:t>
            </a:r>
          </a:p>
        </p:txBody>
      </p:sp>
      <p:sp>
        <p:nvSpPr>
          <p:cNvPr id="38" name="ZoneTexte 37"/>
          <p:cNvSpPr txBox="1"/>
          <p:nvPr/>
        </p:nvSpPr>
        <p:spPr>
          <a:xfrm>
            <a:off x="1043608" y="5288340"/>
            <a:ext cx="5976664" cy="1569660"/>
          </a:xfrm>
          <a:prstGeom prst="rect">
            <a:avLst/>
          </a:prstGeom>
          <a:noFill/>
        </p:spPr>
        <p:txBody>
          <a:bodyPr wrap="square" rtlCol="1">
            <a:spAutoFit/>
          </a:bodyPr>
          <a:lstStyle/>
          <a:p>
            <a:pPr algn="r" rtl="1"/>
            <a:r>
              <a:rPr lang="ar-DZ" sz="2400" dirty="0" smtClean="0"/>
              <a:t>هي مجموعة من التوقعات التي يتوقعها الفرد أو المنظمة من الآخر خلال فترة عمل الفرد في المنظمة، مثل توقعات الرؤساء من المرؤوسين بالالتزام في العمل </a:t>
            </a:r>
            <a:br>
              <a:rPr lang="ar-DZ" sz="2400" dirty="0" smtClean="0"/>
            </a:br>
            <a:endParaRPr lang="ar-DZ" sz="2400" dirty="0" smtClean="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4">
                                            <p:txEl>
                                              <p:pRg st="0" end="0"/>
                                            </p:txEl>
                                          </p:spTgt>
                                        </p:tgtEl>
                                        <p:attrNameLst>
                                          <p:attrName>style.visibility</p:attrName>
                                        </p:attrNameLst>
                                      </p:cBhvr>
                                      <p:to>
                                        <p:strVal val="visible"/>
                                      </p:to>
                                    </p:set>
                                    <p:animEffect transition="in" filter="wipe(down)">
                                      <p:cBhvr>
                                        <p:cTn id="12" dur="500"/>
                                        <p:tgtEl>
                                          <p:spTgt spid="4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dow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4">
                                            <p:txEl>
                                              <p:pRg st="0" end="0"/>
                                            </p:txEl>
                                          </p:spTgt>
                                        </p:tgtEl>
                                        <p:attrNameLst>
                                          <p:attrName>style.visibility</p:attrName>
                                        </p:attrNameLst>
                                      </p:cBhvr>
                                      <p:to>
                                        <p:strVal val="visible"/>
                                      </p:to>
                                    </p:set>
                                    <p:animEffect transition="in" filter="wipe(down)">
                                      <p:cBhvr>
                                        <p:cTn id="22" dur="500"/>
                                        <p:tgtEl>
                                          <p:spTgt spid="3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5">
                                            <p:txEl>
                                              <p:pRg st="0" end="0"/>
                                            </p:txEl>
                                          </p:spTgt>
                                        </p:tgtEl>
                                        <p:attrNameLst>
                                          <p:attrName>style.visibility</p:attrName>
                                        </p:attrNameLst>
                                      </p:cBhvr>
                                      <p:to>
                                        <p:strVal val="visible"/>
                                      </p:to>
                                    </p:set>
                                    <p:animEffect transition="in" filter="wipe(down)">
                                      <p:cBhvr>
                                        <p:cTn id="32" dur="500"/>
                                        <p:tgtEl>
                                          <p:spTgt spid="4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down)">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wipe(down)">
                                      <p:cBhvr>
                                        <p:cTn id="42" dur="500"/>
                                        <p:tgtEl>
                                          <p:spTgt spid="3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down)">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6">
                                            <p:txEl>
                                              <p:pRg st="0" end="0"/>
                                            </p:txEl>
                                          </p:spTgt>
                                        </p:tgtEl>
                                        <p:attrNameLst>
                                          <p:attrName>style.visibility</p:attrName>
                                        </p:attrNameLst>
                                      </p:cBhvr>
                                      <p:to>
                                        <p:strVal val="visible"/>
                                      </p:to>
                                    </p:set>
                                    <p:animEffect transition="in" filter="wipe(down)">
                                      <p:cBhvr>
                                        <p:cTn id="52" dur="500"/>
                                        <p:tgtEl>
                                          <p:spTgt spid="46">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wipe(down)">
                                      <p:cBhvr>
                                        <p:cTn id="57" dur="500"/>
                                        <p:tgtEl>
                                          <p:spTgt spid="31"/>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7">
                                            <p:txEl>
                                              <p:pRg st="0" end="0"/>
                                            </p:txEl>
                                          </p:spTgt>
                                        </p:tgtEl>
                                        <p:attrNameLst>
                                          <p:attrName>style.visibility</p:attrName>
                                        </p:attrNameLst>
                                      </p:cBhvr>
                                      <p:to>
                                        <p:strVal val="visible"/>
                                      </p:to>
                                    </p:set>
                                    <p:animEffect transition="in" filter="wipe(down)">
                                      <p:cBhvr>
                                        <p:cTn id="62" dur="500"/>
                                        <p:tgtEl>
                                          <p:spTgt spid="37">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wipe(down)">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47">
                                            <p:txEl>
                                              <p:pRg st="0" end="0"/>
                                            </p:txEl>
                                          </p:spTgt>
                                        </p:tgtEl>
                                        <p:attrNameLst>
                                          <p:attrName>style.visibility</p:attrName>
                                        </p:attrNameLst>
                                      </p:cBhvr>
                                      <p:to>
                                        <p:strVal val="visible"/>
                                      </p:to>
                                    </p:set>
                                    <p:animEffect transition="in" filter="wipe(down)">
                                      <p:cBhvr>
                                        <p:cTn id="72" dur="500"/>
                                        <p:tgtEl>
                                          <p:spTgt spid="47">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2"/>
                                        </p:tgtEl>
                                        <p:attrNameLst>
                                          <p:attrName>style.visibility</p:attrName>
                                        </p:attrNameLst>
                                      </p:cBhvr>
                                      <p:to>
                                        <p:strVal val="visible"/>
                                      </p:to>
                                    </p:set>
                                    <p:animEffect transition="in" filter="wipe(down)">
                                      <p:cBhvr>
                                        <p:cTn id="77" dur="500"/>
                                        <p:tgtEl>
                                          <p:spTgt spid="3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38">
                                            <p:txEl>
                                              <p:pRg st="0" end="0"/>
                                            </p:txEl>
                                          </p:spTgt>
                                        </p:tgtEl>
                                        <p:attrNameLst>
                                          <p:attrName>style.visibility</p:attrName>
                                        </p:attrNameLst>
                                      </p:cBhvr>
                                      <p:to>
                                        <p:strVal val="visible"/>
                                      </p:to>
                                    </p:set>
                                    <p:animEffect transition="in" filter="wipe(down)">
                                      <p:cBhvr>
                                        <p:cTn id="82" dur="500"/>
                                        <p:tgtEl>
                                          <p:spTgt spid="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build="p"/>
      <p:bldP spid="45" grpId="0" build="p"/>
      <p:bldP spid="46" grpId="0" build="p"/>
      <p:bldP spid="47" grpId="0" build="p"/>
      <p:bldP spid="26" grpId="0" animBg="1"/>
      <p:bldP spid="29" grpId="0" animBg="1"/>
      <p:bldP spid="31" grpId="0" animBg="1"/>
      <p:bldP spid="32" grpId="0" animBg="1"/>
      <p:bldP spid="34" grpId="0" build="p"/>
      <p:bldP spid="35" grpId="0" build="p"/>
      <p:bldP spid="37" grpId="0" build="p"/>
      <p:bldP spid="3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3" name="ZoneTexte 12"/>
          <p:cNvSpPr txBox="1"/>
          <p:nvPr/>
        </p:nvSpPr>
        <p:spPr>
          <a:xfrm>
            <a:off x="1691680" y="395953"/>
            <a:ext cx="5904656" cy="584775"/>
          </a:xfrm>
          <a:prstGeom prst="rect">
            <a:avLst/>
          </a:prstGeom>
          <a:effectLst>
            <a:glow rad="139700">
              <a:schemeClr val="accent6">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dirty="0" smtClean="0">
                <a:solidFill>
                  <a:schemeClr val="accent3">
                    <a:lumMod val="75000"/>
                  </a:schemeClr>
                </a:solidFill>
              </a:rPr>
              <a:t>انواع الثقافة التنظيمية</a:t>
            </a:r>
          </a:p>
        </p:txBody>
      </p:sp>
      <p:cxnSp>
        <p:nvCxnSpPr>
          <p:cNvPr id="30" name="Connecteur droit 29"/>
          <p:cNvCxnSpPr>
            <a:stCxn id="13" idx="2"/>
          </p:cNvCxnSpPr>
          <p:nvPr/>
        </p:nvCxnSpPr>
        <p:spPr>
          <a:xfrm>
            <a:off x="4644008" y="980728"/>
            <a:ext cx="0" cy="999401"/>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4644008" y="1916832"/>
            <a:ext cx="3312368"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flipH="1">
            <a:off x="1403648" y="1916832"/>
            <a:ext cx="3240360"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1403648" y="1916832"/>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a:off x="4644008" y="1844824"/>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7956376" y="1916832"/>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6300192" y="2708920"/>
            <a:ext cx="2520280" cy="3242107"/>
          </a:xfrm>
          <a:prstGeom prst="rect">
            <a:avLst/>
          </a:prstGeom>
          <a:ln>
            <a:solidFill>
              <a:srgbClr val="FFFF00"/>
            </a:solidFill>
          </a:ln>
          <a:effectLst>
            <a:glow rad="1397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2000" b="1" u="sng" dirty="0" smtClean="0"/>
              <a:t>الثقافة </a:t>
            </a:r>
            <a:r>
              <a:rPr lang="ar-DZ" sz="2000" b="1" u="sng" dirty="0" err="1" smtClean="0"/>
              <a:t>القوية:</a:t>
            </a:r>
            <a:endParaRPr lang="ar-DZ" sz="2000" b="1" u="sng" dirty="0" smtClean="0"/>
          </a:p>
          <a:p>
            <a:pPr algn="ctr" rtl="1"/>
            <a:r>
              <a:rPr lang="ar-DZ" sz="2000" dirty="0" smtClean="0"/>
              <a:t>تتسم بوجود قيم ومعتقدات وسلوكيات مشتركة ومستدامة داخل </a:t>
            </a:r>
            <a:r>
              <a:rPr lang="ar-DZ" sz="2000" dirty="0" err="1" smtClean="0"/>
              <a:t>المنظمة.</a:t>
            </a:r>
            <a:r>
              <a:rPr lang="ar-DZ" sz="2000" dirty="0" smtClean="0"/>
              <a:t> يمكن أن تكون هذه الثقافة قوية لدرجة أنها تؤثر بشكل كبير على سلوك الموظفين وقراراتهم وأدائهم،وتساعد على تحقيق(</a:t>
            </a:r>
            <a:r>
              <a:rPr lang="ar-DZ" sz="2000" dirty="0" err="1" smtClean="0"/>
              <a:t>إرتفاع</a:t>
            </a:r>
            <a:r>
              <a:rPr lang="ar-DZ" sz="2000" dirty="0" smtClean="0"/>
              <a:t> مستوى </a:t>
            </a:r>
            <a:r>
              <a:rPr lang="ar-DZ" sz="2000" dirty="0" err="1" smtClean="0"/>
              <a:t>الالتزام </a:t>
            </a:r>
            <a:r>
              <a:rPr lang="ar-DZ" sz="2000" dirty="0" smtClean="0"/>
              <a:t>،الولاء،انتاجية مرتفعة</a:t>
            </a:r>
            <a:r>
              <a:rPr lang="ar-DZ" sz="2000" dirty="0" err="1" smtClean="0"/>
              <a:t>).</a:t>
            </a:r>
            <a:endParaRPr lang="ar-DZ" sz="2000" dirty="0"/>
          </a:p>
        </p:txBody>
      </p:sp>
      <p:sp>
        <p:nvSpPr>
          <p:cNvPr id="29" name="ZoneTexte 28"/>
          <p:cNvSpPr txBox="1"/>
          <p:nvPr/>
        </p:nvSpPr>
        <p:spPr>
          <a:xfrm>
            <a:off x="3131840" y="2708920"/>
            <a:ext cx="3024336" cy="3785652"/>
          </a:xfrm>
          <a:prstGeom prst="rect">
            <a:avLst/>
          </a:prstGeom>
          <a:ln>
            <a:solidFill>
              <a:srgbClr val="EC28D0"/>
            </a:solidFill>
          </a:ln>
          <a:effectLst>
            <a:glow rad="139700">
              <a:schemeClr val="accent2">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2000" b="1" u="sng" dirty="0" smtClean="0"/>
              <a:t>الثقافة </a:t>
            </a:r>
            <a:r>
              <a:rPr lang="ar-DZ" sz="2000" b="1" u="sng" dirty="0" err="1" smtClean="0"/>
              <a:t>الضعيفة:</a:t>
            </a:r>
            <a:endParaRPr lang="ar-DZ" sz="2000" b="1" u="sng" dirty="0" smtClean="0"/>
          </a:p>
          <a:p>
            <a:pPr algn="ctr" rtl="1"/>
            <a:r>
              <a:rPr lang="ar-DZ" sz="2000" dirty="0" smtClean="0"/>
              <a:t>هي نوع من الثقافة داخل المنظمة حيث لا تكون لديها قيم ومعتقدات واضحة أو مشتركة، والسلوكيات والاتجاهات تتفاوت بشكل كبير بين </a:t>
            </a:r>
            <a:r>
              <a:rPr lang="ar-DZ" sz="2000" dirty="0" err="1" smtClean="0"/>
              <a:t>الموظفين.</a:t>
            </a:r>
            <a:r>
              <a:rPr lang="ar-DZ" sz="2000" dirty="0" smtClean="0"/>
              <a:t> هذا يمكن أن يؤدي إلى عدم الاتساق والارتباك داخل المنظمة وتصعب على الموظفين تحقيق الأهداف </a:t>
            </a:r>
            <a:r>
              <a:rPr lang="ar-DZ" sz="2000" dirty="0" err="1" smtClean="0"/>
              <a:t>بفعالية.</a:t>
            </a:r>
            <a:r>
              <a:rPr lang="ar-DZ" sz="2000" dirty="0" smtClean="0"/>
              <a:t> وفي هذه الحالة تهتم الإدارة</a:t>
            </a:r>
            <a:br>
              <a:rPr lang="ar-DZ" sz="2000" dirty="0" smtClean="0"/>
            </a:br>
            <a:r>
              <a:rPr lang="ar-DZ" sz="2000" dirty="0" smtClean="0"/>
              <a:t>بالقوانين واللوائح والوثائق الرسمية </a:t>
            </a:r>
            <a:r>
              <a:rPr lang="ar-DZ" sz="2000" dirty="0" err="1" smtClean="0"/>
              <a:t>المكتوبة.</a:t>
            </a:r>
            <a:r>
              <a:rPr lang="ar-DZ" sz="2000" dirty="0" smtClean="0"/>
              <a:t> </a:t>
            </a:r>
            <a:endParaRPr lang="ar-DZ" sz="2000" dirty="0"/>
          </a:p>
        </p:txBody>
      </p:sp>
      <p:sp>
        <p:nvSpPr>
          <p:cNvPr id="31" name="ZoneTexte 30"/>
          <p:cNvSpPr txBox="1"/>
          <p:nvPr/>
        </p:nvSpPr>
        <p:spPr>
          <a:xfrm>
            <a:off x="395536" y="2708920"/>
            <a:ext cx="2592288" cy="3785652"/>
          </a:xfrm>
          <a:prstGeom prst="rect">
            <a:avLst/>
          </a:prstGeom>
          <a:ln>
            <a:solidFill>
              <a:srgbClr val="00B0F0"/>
            </a:solidFill>
          </a:ln>
          <a:effectLst>
            <a:glow rad="139700">
              <a:schemeClr val="accent1">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2000" b="1" u="sng" dirty="0" smtClean="0"/>
              <a:t>الثقافة </a:t>
            </a:r>
            <a:r>
              <a:rPr lang="ar-DZ" sz="2000" b="1" u="sng" dirty="0" err="1" smtClean="0"/>
              <a:t>المهمة:</a:t>
            </a:r>
            <a:endParaRPr lang="ar-DZ" sz="2000" b="1" u="sng" dirty="0" smtClean="0"/>
          </a:p>
          <a:p>
            <a:pPr algn="ctr" rtl="1"/>
            <a:r>
              <a:rPr lang="ar-DZ" sz="2000" dirty="0" smtClean="0"/>
              <a:t>تعتبر من أهم العوامل التي تحدد الطابع والنجاح والهوية </a:t>
            </a:r>
            <a:r>
              <a:rPr lang="ar-DZ" sz="2000" dirty="0" err="1" smtClean="0"/>
              <a:t>للمنظمة.</a:t>
            </a:r>
            <a:r>
              <a:rPr lang="ar-DZ" sz="2000" dirty="0" smtClean="0"/>
              <a:t> إن الثقافة التنظيمية المهمة تساهم بشكل كبير في تحقيق الرؤية والأهداف الرئيسية للمنظمة وتعزز التواصل والاندماج بين الموظفين من خلال التركيز على القيم والمعتقدات المهمة التي تشكل جزءًا أساسيًا من هوية المنظمة.</a:t>
            </a:r>
            <a:endParaRPr lang="ar-DZ" sz="20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animEffect transition="in" filter="wipe(down)">
                                      <p:cBhvr>
                                        <p:cTn id="7" dur="500"/>
                                        <p:tgtEl>
                                          <p:spTgt spid="1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ipe(down)">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down)">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wipe(down)">
                                      <p:cBhvr>
                                        <p:cTn id="27" dur="500"/>
                                        <p:tgtEl>
                                          <p:spTgt spid="4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5">
                                            <p:bg/>
                                          </p:spTgt>
                                        </p:tgtEl>
                                        <p:attrNameLst>
                                          <p:attrName>style.visibility</p:attrName>
                                        </p:attrNameLst>
                                      </p:cBhvr>
                                      <p:to>
                                        <p:strVal val="visible"/>
                                      </p:to>
                                    </p:set>
                                    <p:animEffect transition="in" filter="wipe(down)">
                                      <p:cBhvr>
                                        <p:cTn id="32" dur="500"/>
                                        <p:tgtEl>
                                          <p:spTgt spid="25">
                                            <p:bg/>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5">
                                            <p:txEl>
                                              <p:pRg st="0" end="0"/>
                                            </p:txEl>
                                          </p:spTgt>
                                        </p:tgtEl>
                                        <p:attrNameLst>
                                          <p:attrName>style.visibility</p:attrName>
                                        </p:attrNameLst>
                                      </p:cBhvr>
                                      <p:to>
                                        <p:strVal val="visible"/>
                                      </p:to>
                                    </p:set>
                                    <p:animEffect transition="in" filter="wipe(down)">
                                      <p:cBhvr>
                                        <p:cTn id="37" dur="500"/>
                                        <p:tgtEl>
                                          <p:spTgt spid="25">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5">
                                            <p:txEl>
                                              <p:pRg st="1" end="1"/>
                                            </p:txEl>
                                          </p:spTgt>
                                        </p:tgtEl>
                                        <p:attrNameLst>
                                          <p:attrName>style.visibility</p:attrName>
                                        </p:attrNameLst>
                                      </p:cBhvr>
                                      <p:to>
                                        <p:strVal val="visible"/>
                                      </p:to>
                                    </p:set>
                                    <p:animEffect transition="in" filter="wipe(down)">
                                      <p:cBhvr>
                                        <p:cTn id="42" dur="500"/>
                                        <p:tgtEl>
                                          <p:spTgt spid="25">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wipe(down)">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29">
                                            <p:bg/>
                                          </p:spTgt>
                                        </p:tgtEl>
                                        <p:attrNameLst>
                                          <p:attrName>style.visibility</p:attrName>
                                        </p:attrNameLst>
                                      </p:cBhvr>
                                      <p:to>
                                        <p:strVal val="visible"/>
                                      </p:to>
                                    </p:set>
                                    <p:animEffect transition="in" filter="wipe(down)">
                                      <p:cBhvr>
                                        <p:cTn id="52" dur="500"/>
                                        <p:tgtEl>
                                          <p:spTgt spid="29">
                                            <p:bg/>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29">
                                            <p:txEl>
                                              <p:pRg st="0" end="0"/>
                                            </p:txEl>
                                          </p:spTgt>
                                        </p:tgtEl>
                                        <p:attrNameLst>
                                          <p:attrName>style.visibility</p:attrName>
                                        </p:attrNameLst>
                                      </p:cBhvr>
                                      <p:to>
                                        <p:strVal val="visible"/>
                                      </p:to>
                                    </p:set>
                                    <p:animEffect transition="in" filter="wipe(down)">
                                      <p:cBhvr>
                                        <p:cTn id="57" dur="500"/>
                                        <p:tgtEl>
                                          <p:spTgt spid="29">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29">
                                            <p:txEl>
                                              <p:pRg st="1" end="1"/>
                                            </p:txEl>
                                          </p:spTgt>
                                        </p:tgtEl>
                                        <p:attrNameLst>
                                          <p:attrName>style.visibility</p:attrName>
                                        </p:attrNameLst>
                                      </p:cBhvr>
                                      <p:to>
                                        <p:strVal val="visible"/>
                                      </p:to>
                                    </p:set>
                                    <p:animEffect transition="in" filter="wipe(down)">
                                      <p:cBhvr>
                                        <p:cTn id="62" dur="500"/>
                                        <p:tgtEl>
                                          <p:spTgt spid="29">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36"/>
                                        </p:tgtEl>
                                        <p:attrNameLst>
                                          <p:attrName>style.visibility</p:attrName>
                                        </p:attrNameLst>
                                      </p:cBhvr>
                                      <p:to>
                                        <p:strVal val="visible"/>
                                      </p:to>
                                    </p:set>
                                    <p:animEffect transition="in" filter="wipe(down)">
                                      <p:cBhvr>
                                        <p:cTn id="67" dur="500"/>
                                        <p:tgtEl>
                                          <p:spTgt spid="36"/>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39"/>
                                        </p:tgtEl>
                                        <p:attrNameLst>
                                          <p:attrName>style.visibility</p:attrName>
                                        </p:attrNameLst>
                                      </p:cBhvr>
                                      <p:to>
                                        <p:strVal val="visible"/>
                                      </p:to>
                                    </p:set>
                                    <p:animEffect transition="in" filter="wipe(down)">
                                      <p:cBhvr>
                                        <p:cTn id="72" dur="500"/>
                                        <p:tgtEl>
                                          <p:spTgt spid="39"/>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grpId="0" nodeType="clickEffect">
                                  <p:stCondLst>
                                    <p:cond delay="0"/>
                                  </p:stCondLst>
                                  <p:childTnLst>
                                    <p:set>
                                      <p:cBhvr>
                                        <p:cTn id="76" dur="1" fill="hold">
                                          <p:stCondLst>
                                            <p:cond delay="0"/>
                                          </p:stCondLst>
                                        </p:cTn>
                                        <p:tgtEl>
                                          <p:spTgt spid="31">
                                            <p:bg/>
                                          </p:spTgt>
                                        </p:tgtEl>
                                        <p:attrNameLst>
                                          <p:attrName>style.visibility</p:attrName>
                                        </p:attrNameLst>
                                      </p:cBhvr>
                                      <p:to>
                                        <p:strVal val="visible"/>
                                      </p:to>
                                    </p:set>
                                    <p:animEffect transition="in" filter="wipe(down)">
                                      <p:cBhvr>
                                        <p:cTn id="77" dur="500"/>
                                        <p:tgtEl>
                                          <p:spTgt spid="31">
                                            <p:bg/>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31">
                                            <p:txEl>
                                              <p:pRg st="0" end="0"/>
                                            </p:txEl>
                                          </p:spTgt>
                                        </p:tgtEl>
                                        <p:attrNameLst>
                                          <p:attrName>style.visibility</p:attrName>
                                        </p:attrNameLst>
                                      </p:cBhvr>
                                      <p:to>
                                        <p:strVal val="visible"/>
                                      </p:to>
                                    </p:set>
                                    <p:animEffect transition="in" filter="wipe(down)">
                                      <p:cBhvr>
                                        <p:cTn id="82" dur="500"/>
                                        <p:tgtEl>
                                          <p:spTgt spid="31">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31">
                                            <p:txEl>
                                              <p:pRg st="1" end="1"/>
                                            </p:txEl>
                                          </p:spTgt>
                                        </p:tgtEl>
                                        <p:attrNameLst>
                                          <p:attrName>style.visibility</p:attrName>
                                        </p:attrNameLst>
                                      </p:cBhvr>
                                      <p:to>
                                        <p:strVal val="visible"/>
                                      </p:to>
                                    </p:set>
                                    <p:animEffect transition="in" filter="wipe(down)">
                                      <p:cBhvr>
                                        <p:cTn id="87" dur="500"/>
                                        <p:tgtEl>
                                          <p:spTgt spid="3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animBg="1"/>
      <p:bldP spid="25" grpId="0" build="p" animBg="1"/>
      <p:bldP spid="29" grpId="0" build="p" animBg="1"/>
      <p:bldP spid="31"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7" name="ZoneTexte 16"/>
          <p:cNvSpPr txBox="1"/>
          <p:nvPr/>
        </p:nvSpPr>
        <p:spPr>
          <a:xfrm>
            <a:off x="2123728" y="1268760"/>
            <a:ext cx="4896544" cy="1015663"/>
          </a:xfrm>
          <a:prstGeom prst="rect">
            <a:avLst/>
          </a:prstGeom>
          <a:effectLst>
            <a:glow rad="1397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6000" b="1" dirty="0" smtClean="0">
                <a:solidFill>
                  <a:schemeClr val="accent3">
                    <a:lumMod val="75000"/>
                  </a:schemeClr>
                </a:solidFill>
              </a:rPr>
              <a:t>ادارة الازمات</a:t>
            </a:r>
            <a:endParaRPr lang="ar-DZ" sz="6000" b="1" dirty="0">
              <a:solidFill>
                <a:schemeClr val="accent3">
                  <a:lumMod val="75000"/>
                </a:schemeClr>
              </a:solidFill>
            </a:endParaRPr>
          </a:p>
        </p:txBody>
      </p:sp>
      <p:pic>
        <p:nvPicPr>
          <p:cNvPr id="10" name="Image 9" descr="images.jpg"/>
          <p:cNvPicPr>
            <a:picLocks noChangeAspect="1"/>
          </p:cNvPicPr>
          <p:nvPr/>
        </p:nvPicPr>
        <p:blipFill>
          <a:blip r:embed="rId3" cstate="print"/>
          <a:stretch>
            <a:fillRect/>
          </a:stretch>
        </p:blipFill>
        <p:spPr>
          <a:xfrm>
            <a:off x="1331640" y="2852936"/>
            <a:ext cx="6624736" cy="2880320"/>
          </a:xfrm>
          <a:prstGeom prst="rect">
            <a:avLst/>
          </a:prstGeom>
          <a:ln>
            <a:noFill/>
          </a:ln>
          <a:effectLst>
            <a:softEdge rad="112500"/>
          </a:effectLst>
        </p:spPr>
      </p:pic>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3" name="ZoneTexte 12"/>
          <p:cNvSpPr txBox="1"/>
          <p:nvPr/>
        </p:nvSpPr>
        <p:spPr>
          <a:xfrm>
            <a:off x="1475656" y="332656"/>
            <a:ext cx="6192688" cy="584775"/>
          </a:xfrm>
          <a:prstGeom prst="rect">
            <a:avLst/>
          </a:prstGeom>
          <a:noFill/>
        </p:spPr>
        <p:txBody>
          <a:bodyPr wrap="square" rtlCol="1">
            <a:spAutoFit/>
          </a:bodyPr>
          <a:lstStyle/>
          <a:p>
            <a:pPr algn="ctr" rtl="1"/>
            <a:r>
              <a:rPr lang="ar-DZ" sz="3200" b="1" u="sng" dirty="0" smtClean="0">
                <a:solidFill>
                  <a:schemeClr val="accent3">
                    <a:lumMod val="75000"/>
                  </a:schemeClr>
                </a:solidFill>
              </a:rPr>
              <a:t>النظرية المتبناة في تفسير إدارة الازمات</a:t>
            </a:r>
          </a:p>
        </p:txBody>
      </p:sp>
      <p:sp>
        <p:nvSpPr>
          <p:cNvPr id="21" name="Rectangle 20"/>
          <p:cNvSpPr/>
          <p:nvPr/>
        </p:nvSpPr>
        <p:spPr>
          <a:xfrm>
            <a:off x="251520" y="1484784"/>
            <a:ext cx="8640960" cy="5112568"/>
          </a:xfrm>
          <a:prstGeom prst="rect">
            <a:avLst/>
          </a:prstGeom>
          <a:solidFill>
            <a:schemeClr val="accent3">
              <a:lumMod val="60000"/>
              <a:lumOff val="40000"/>
            </a:schemeClr>
          </a:solidFill>
          <a:ln>
            <a:noFill/>
          </a:ln>
          <a:effectLst>
            <a:softEdge rad="127000"/>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23" name="Organigramme : Document 22"/>
          <p:cNvSpPr/>
          <p:nvPr/>
        </p:nvSpPr>
        <p:spPr>
          <a:xfrm flipH="1">
            <a:off x="8244408" y="1556792"/>
            <a:ext cx="504056" cy="1080120"/>
          </a:xfrm>
          <a:prstGeom prst="flowChartDocument">
            <a:avLst/>
          </a:prstGeom>
          <a:solidFill>
            <a:schemeClr val="accent3">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4" name="ZoneTexte 23"/>
          <p:cNvSpPr txBox="1"/>
          <p:nvPr/>
        </p:nvSpPr>
        <p:spPr>
          <a:xfrm>
            <a:off x="539552" y="1988840"/>
            <a:ext cx="7704856" cy="4401205"/>
          </a:xfrm>
          <a:prstGeom prst="rect">
            <a:avLst/>
          </a:prstGeom>
          <a:noFill/>
        </p:spPr>
        <p:txBody>
          <a:bodyPr wrap="square" rtlCol="1">
            <a:spAutoFit/>
          </a:bodyPr>
          <a:lstStyle/>
          <a:p>
            <a:pPr algn="ctr" rtl="1"/>
            <a:r>
              <a:rPr lang="ar-DZ" sz="2800" b="1" u="sng" dirty="0" smtClean="0"/>
              <a:t>نموذج</a:t>
            </a:r>
            <a:r>
              <a:rPr lang="arn-CL" sz="2800" b="1" u="sng" dirty="0" smtClean="0"/>
              <a:t>Murphy and Bayley </a:t>
            </a:r>
            <a:r>
              <a:rPr lang="ar-DZ" sz="2800" b="1" u="sng" dirty="0" smtClean="0"/>
              <a:t>:</a:t>
            </a:r>
            <a:r>
              <a:rPr lang="ar-DZ" sz="2800" dirty="0" smtClean="0"/>
              <a:t>يركز على استخدام منهج علمي وعملي في ادارة اي ازمة وهذا المنهج يتطلب مجموعة من الخطوات </a:t>
            </a:r>
            <a:r>
              <a:rPr lang="ar-DZ" sz="2800" dirty="0" err="1" smtClean="0"/>
              <a:t>وهي:</a:t>
            </a:r>
            <a:endParaRPr lang="ar-DZ" sz="2800" dirty="0" smtClean="0"/>
          </a:p>
          <a:p>
            <a:pPr algn="ctr" rtl="1"/>
            <a:r>
              <a:rPr lang="ar-DZ" sz="2800" dirty="0" smtClean="0"/>
              <a:t>1- تقدير الموقف(موقف الازمة): ان وقوع اية ازمة في المؤسسة يرافقها مجموعة كبيرة من المتغيرات غير المفهومة لصناع القرار مما سيتطلب من ادارة المؤسسة اجراء تقدير سليم وسريع لهذا الموقف كتقدير النتائج الناجمة عن هذه الازمة.</a:t>
            </a:r>
          </a:p>
          <a:p>
            <a:pPr algn="ctr" rtl="1"/>
            <a:r>
              <a:rPr lang="ar-DZ" sz="2800" dirty="0" smtClean="0"/>
              <a:t>2- تحليل الموقف: ويتم ذلك بتوفير جميع البيانات المتعلقة </a:t>
            </a:r>
            <a:r>
              <a:rPr lang="ar-DZ" sz="2800" dirty="0" err="1" smtClean="0"/>
              <a:t>باجابات</a:t>
            </a:r>
            <a:r>
              <a:rPr lang="ar-DZ" sz="2800" dirty="0" smtClean="0"/>
              <a:t> الاسئلة التي يتم طرحها في تقدير الموقف والبحث عن سبل </a:t>
            </a:r>
            <a:r>
              <a:rPr lang="ar-DZ" sz="2800" dirty="0" err="1" smtClean="0"/>
              <a:t>معالجته.</a:t>
            </a:r>
            <a:r>
              <a:rPr lang="ar-DZ" sz="2800" dirty="0"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ipe(down)">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wipe(down)">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down)">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4">
                                            <p:txEl>
                                              <p:pRg st="0" end="0"/>
                                            </p:txEl>
                                          </p:spTgt>
                                        </p:tgtEl>
                                        <p:attrNameLst>
                                          <p:attrName>style.visibility</p:attrName>
                                        </p:attrNameLst>
                                      </p:cBhvr>
                                      <p:to>
                                        <p:strVal val="visible"/>
                                      </p:to>
                                    </p:set>
                                    <p:animEffect transition="in" filter="wipe(down)">
                                      <p:cBhvr>
                                        <p:cTn id="22" dur="500"/>
                                        <p:tgtEl>
                                          <p:spTgt spid="2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4">
                                            <p:txEl>
                                              <p:pRg st="1" end="1"/>
                                            </p:txEl>
                                          </p:spTgt>
                                        </p:tgtEl>
                                        <p:attrNameLst>
                                          <p:attrName>style.visibility</p:attrName>
                                        </p:attrNameLst>
                                      </p:cBhvr>
                                      <p:to>
                                        <p:strVal val="visible"/>
                                      </p:to>
                                    </p:set>
                                    <p:animEffect transition="in" filter="wipe(down)">
                                      <p:cBhvr>
                                        <p:cTn id="27" dur="500"/>
                                        <p:tgtEl>
                                          <p:spTgt spid="2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4">
                                            <p:txEl>
                                              <p:pRg st="2" end="2"/>
                                            </p:txEl>
                                          </p:spTgt>
                                        </p:tgtEl>
                                        <p:attrNameLst>
                                          <p:attrName>style.visibility</p:attrName>
                                        </p:attrNameLst>
                                      </p:cBhvr>
                                      <p:to>
                                        <p:strVal val="visible"/>
                                      </p:to>
                                    </p:set>
                                    <p:animEffect transition="in" filter="wipe(down)">
                                      <p:cBhvr>
                                        <p:cTn id="32" dur="500"/>
                                        <p:tgtEl>
                                          <p:spTgt spid="2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21" grpId="0" animBg="1"/>
      <p:bldP spid="23" grpId="0" animBg="1"/>
      <p:bldP spid="2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1" name="Rectangle 20"/>
          <p:cNvSpPr/>
          <p:nvPr/>
        </p:nvSpPr>
        <p:spPr>
          <a:xfrm>
            <a:off x="251520" y="1484784"/>
            <a:ext cx="8640960" cy="3888432"/>
          </a:xfrm>
          <a:prstGeom prst="rect">
            <a:avLst/>
          </a:prstGeom>
          <a:solidFill>
            <a:schemeClr val="accent3">
              <a:lumMod val="60000"/>
              <a:lumOff val="40000"/>
            </a:schemeClr>
          </a:solidFill>
          <a:ln>
            <a:noFill/>
          </a:ln>
          <a:effectLst>
            <a:softEdge rad="127000"/>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23" name="Organigramme : Document 22"/>
          <p:cNvSpPr/>
          <p:nvPr/>
        </p:nvSpPr>
        <p:spPr>
          <a:xfrm flipH="1">
            <a:off x="8244408" y="1556792"/>
            <a:ext cx="504056" cy="1080120"/>
          </a:xfrm>
          <a:prstGeom prst="flowChartDocument">
            <a:avLst/>
          </a:prstGeom>
          <a:solidFill>
            <a:schemeClr val="accent3">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4" name="ZoneTexte 23"/>
          <p:cNvSpPr txBox="1"/>
          <p:nvPr/>
        </p:nvSpPr>
        <p:spPr>
          <a:xfrm>
            <a:off x="467544" y="2132856"/>
            <a:ext cx="7704856" cy="3108543"/>
          </a:xfrm>
          <a:prstGeom prst="rect">
            <a:avLst/>
          </a:prstGeom>
          <a:noFill/>
        </p:spPr>
        <p:txBody>
          <a:bodyPr wrap="square" rtlCol="1">
            <a:spAutoFit/>
          </a:bodyPr>
          <a:lstStyle/>
          <a:p>
            <a:pPr algn="ctr" rtl="1"/>
            <a:r>
              <a:rPr lang="ar-DZ" sz="2400" dirty="0" smtClean="0"/>
              <a:t> </a:t>
            </a:r>
            <a:r>
              <a:rPr lang="ar-DZ" sz="2800" dirty="0" smtClean="0"/>
              <a:t>3-التخطيط العلمي للتدخل في الازمة: يتم في هذه الخطوة تحديد ووضع الخطط والبرامج للتعامل مع الازمة ومواجهتها وتهيئة المؤسسة لعمليات التغيير </a:t>
            </a:r>
            <a:r>
              <a:rPr lang="ar-DZ" sz="2800" dirty="0" err="1" smtClean="0"/>
              <a:t>المرتقبة.</a:t>
            </a:r>
            <a:r>
              <a:rPr lang="ar-DZ" sz="2800" dirty="0" smtClean="0"/>
              <a:t> </a:t>
            </a:r>
          </a:p>
          <a:p>
            <a:pPr algn="ctr" rtl="1"/>
            <a:r>
              <a:rPr lang="ar-DZ" sz="2800" dirty="0" smtClean="0"/>
              <a:t>4- التدخل في الازمة لمعالجتها: بعد ان تكون ادارة الازمة قد انهت جميع خططها </a:t>
            </a:r>
            <a:r>
              <a:rPr lang="ar-DZ" sz="2800" dirty="0" err="1" smtClean="0"/>
              <a:t>تبدا</a:t>
            </a:r>
            <a:r>
              <a:rPr lang="ar-DZ" sz="2800" dirty="0" smtClean="0"/>
              <a:t> في عملية التدخل في الازمة من اجل معالجتها بالصورة </a:t>
            </a:r>
            <a:r>
              <a:rPr lang="ar-DZ" sz="2800" dirty="0" err="1" smtClean="0"/>
              <a:t>الكفؤة</a:t>
            </a:r>
            <a:r>
              <a:rPr lang="ar-DZ" sz="2800" dirty="0" smtClean="0"/>
              <a:t> </a:t>
            </a:r>
            <a:r>
              <a:rPr lang="ar-DZ" sz="2800" dirty="0" err="1" smtClean="0"/>
              <a:t>والفةعلة</a:t>
            </a:r>
            <a:r>
              <a:rPr lang="ar-DZ" sz="2800" dirty="0" smtClean="0"/>
              <a:t> بتطبيق الخطة المعتمدة التي تم اقرارها للتعاطي مع هذه الازمة.</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wipe(down)">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
                                            <p:txEl>
                                              <p:pRg st="0" end="0"/>
                                            </p:txEl>
                                          </p:spTgt>
                                        </p:tgtEl>
                                        <p:attrNameLst>
                                          <p:attrName>style.visibility</p:attrName>
                                        </p:attrNameLst>
                                      </p:cBhvr>
                                      <p:to>
                                        <p:strVal val="visible"/>
                                      </p:to>
                                    </p:set>
                                    <p:animEffect transition="in" filter="wipe(down)">
                                      <p:cBhvr>
                                        <p:cTn id="17" dur="500"/>
                                        <p:tgtEl>
                                          <p:spTgt spid="2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4">
                                            <p:txEl>
                                              <p:pRg st="1" end="1"/>
                                            </p:txEl>
                                          </p:spTgt>
                                        </p:tgtEl>
                                        <p:attrNameLst>
                                          <p:attrName>style.visibility</p:attrName>
                                        </p:attrNameLst>
                                      </p:cBhvr>
                                      <p:to>
                                        <p:strVal val="visible"/>
                                      </p:to>
                                    </p:set>
                                    <p:animEffect transition="in" filter="wipe(down)">
                                      <p:cBhvr>
                                        <p:cTn id="22" dur="500"/>
                                        <p:tgtEl>
                                          <p:spTgt spid="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P spid="2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3" name="ZoneTexte 12"/>
          <p:cNvSpPr txBox="1"/>
          <p:nvPr/>
        </p:nvSpPr>
        <p:spPr>
          <a:xfrm>
            <a:off x="1691680" y="1124744"/>
            <a:ext cx="5904656" cy="584775"/>
          </a:xfrm>
          <a:prstGeom prst="rect">
            <a:avLst/>
          </a:prstGeom>
          <a:effectLst>
            <a:glow rad="2286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dirty="0" smtClean="0">
                <a:solidFill>
                  <a:schemeClr val="accent3">
                    <a:lumMod val="75000"/>
                  </a:schemeClr>
                </a:solidFill>
              </a:rPr>
              <a:t>اسباب نشوء الازمات(السمات</a:t>
            </a:r>
            <a:r>
              <a:rPr lang="ar-DZ" sz="3200" b="1" dirty="0" err="1" smtClean="0">
                <a:solidFill>
                  <a:schemeClr val="accent3">
                    <a:lumMod val="75000"/>
                  </a:schemeClr>
                </a:solidFill>
              </a:rPr>
              <a:t>)</a:t>
            </a:r>
            <a:endParaRPr lang="ar-DZ" sz="3200" b="1" dirty="0" smtClean="0">
              <a:solidFill>
                <a:schemeClr val="accent3">
                  <a:lumMod val="75000"/>
                </a:schemeClr>
              </a:solidFill>
            </a:endParaRPr>
          </a:p>
        </p:txBody>
      </p:sp>
      <p:pic>
        <p:nvPicPr>
          <p:cNvPr id="21" name="Image 20" descr="ج2.jpg"/>
          <p:cNvPicPr>
            <a:picLocks noChangeAspect="1"/>
          </p:cNvPicPr>
          <p:nvPr/>
        </p:nvPicPr>
        <p:blipFill>
          <a:blip r:embed="rId3" cstate="print"/>
          <a:stretch>
            <a:fillRect/>
          </a:stretch>
        </p:blipFill>
        <p:spPr>
          <a:xfrm>
            <a:off x="611560" y="3933056"/>
            <a:ext cx="1681469" cy="1368152"/>
          </a:xfrm>
          <a:prstGeom prst="rect">
            <a:avLst/>
          </a:prstGeom>
        </p:spPr>
      </p:pic>
      <p:pic>
        <p:nvPicPr>
          <p:cNvPr id="23" name="Image 22" descr="ج3.jpg"/>
          <p:cNvPicPr>
            <a:picLocks noChangeAspect="1"/>
          </p:cNvPicPr>
          <p:nvPr/>
        </p:nvPicPr>
        <p:blipFill>
          <a:blip r:embed="rId4" cstate="print"/>
          <a:stretch>
            <a:fillRect/>
          </a:stretch>
        </p:blipFill>
        <p:spPr>
          <a:xfrm>
            <a:off x="7092280" y="3933056"/>
            <a:ext cx="1661679" cy="1439416"/>
          </a:xfrm>
          <a:prstGeom prst="rect">
            <a:avLst/>
          </a:prstGeom>
        </p:spPr>
      </p:pic>
      <p:cxnSp>
        <p:nvCxnSpPr>
          <p:cNvPr id="30" name="Connecteur droit 29"/>
          <p:cNvCxnSpPr>
            <a:stCxn id="13" idx="2"/>
          </p:cNvCxnSpPr>
          <p:nvPr/>
        </p:nvCxnSpPr>
        <p:spPr>
          <a:xfrm>
            <a:off x="4644008" y="1709519"/>
            <a:ext cx="0" cy="999401"/>
          </a:xfrm>
          <a:prstGeom prst="line">
            <a:avLst/>
          </a:prstGeom>
          <a:ln w="57150">
            <a:solidFill>
              <a:schemeClr val="accent3">
                <a:lumMod val="60000"/>
                <a:lumOff val="4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4644008" y="2708920"/>
            <a:ext cx="3312368" cy="0"/>
          </a:xfrm>
          <a:prstGeom prst="line">
            <a:avLst/>
          </a:prstGeom>
          <a:ln w="57150">
            <a:solidFill>
              <a:schemeClr val="accent3">
                <a:lumMod val="60000"/>
                <a:lumOff val="4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flipH="1">
            <a:off x="1403648" y="2708920"/>
            <a:ext cx="3240360" cy="0"/>
          </a:xfrm>
          <a:prstGeom prst="line">
            <a:avLst/>
          </a:prstGeom>
          <a:ln w="57150">
            <a:solidFill>
              <a:schemeClr val="accent3">
                <a:lumMod val="60000"/>
                <a:lumOff val="4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1403648" y="2708920"/>
            <a:ext cx="0" cy="864096"/>
          </a:xfrm>
          <a:prstGeom prst="line">
            <a:avLst/>
          </a:prstGeom>
          <a:ln w="57150">
            <a:solidFill>
              <a:schemeClr val="accent3">
                <a:lumMod val="60000"/>
                <a:lumOff val="4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a:off x="4644008" y="2708920"/>
            <a:ext cx="0" cy="864096"/>
          </a:xfrm>
          <a:prstGeom prst="line">
            <a:avLst/>
          </a:prstGeom>
          <a:ln w="57150">
            <a:solidFill>
              <a:schemeClr val="accent3">
                <a:lumMod val="60000"/>
                <a:lumOff val="4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7956376" y="2708920"/>
            <a:ext cx="0" cy="864096"/>
          </a:xfrm>
          <a:prstGeom prst="line">
            <a:avLst/>
          </a:prstGeom>
          <a:ln w="57150">
            <a:solidFill>
              <a:schemeClr val="accent3">
                <a:lumMod val="60000"/>
                <a:lumOff val="40000"/>
              </a:schemeClr>
            </a:solidFill>
          </a:ln>
          <a:effectLst>
            <a:glow rad="228600">
              <a:schemeClr val="accent3">
                <a:satMod val="175000"/>
                <a:alpha val="40000"/>
              </a:schemeClr>
            </a:glow>
          </a:effectLst>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7164288" y="4293096"/>
            <a:ext cx="1440160" cy="584775"/>
          </a:xfrm>
          <a:prstGeom prst="rect">
            <a:avLst/>
          </a:prstGeom>
          <a:noFill/>
        </p:spPr>
        <p:txBody>
          <a:bodyPr wrap="square" rtlCol="1">
            <a:spAutoFit/>
          </a:bodyPr>
          <a:lstStyle/>
          <a:p>
            <a:pPr algn="ctr" rtl="1"/>
            <a:r>
              <a:rPr lang="ar-DZ" sz="3200" dirty="0" smtClean="0"/>
              <a:t>سوء الفهم</a:t>
            </a:r>
            <a:endParaRPr lang="ar-DZ" sz="3200" dirty="0"/>
          </a:p>
        </p:txBody>
      </p:sp>
      <p:sp>
        <p:nvSpPr>
          <p:cNvPr id="47" name="ZoneTexte 46"/>
          <p:cNvSpPr txBox="1"/>
          <p:nvPr/>
        </p:nvSpPr>
        <p:spPr>
          <a:xfrm>
            <a:off x="683568" y="4077072"/>
            <a:ext cx="1440160" cy="1077218"/>
          </a:xfrm>
          <a:prstGeom prst="rect">
            <a:avLst/>
          </a:prstGeom>
          <a:noFill/>
        </p:spPr>
        <p:txBody>
          <a:bodyPr wrap="square" rtlCol="1">
            <a:spAutoFit/>
          </a:bodyPr>
          <a:lstStyle/>
          <a:p>
            <a:pPr algn="ctr" rtl="1"/>
            <a:r>
              <a:rPr lang="ar-DZ" sz="3200" dirty="0" smtClean="0"/>
              <a:t>سوء التقدير</a:t>
            </a:r>
            <a:endParaRPr lang="ar-DZ" sz="3200" dirty="0"/>
          </a:p>
        </p:txBody>
      </p:sp>
      <p:pic>
        <p:nvPicPr>
          <p:cNvPr id="25" name="Image 24" descr="ج4.jpg"/>
          <p:cNvPicPr>
            <a:picLocks noChangeAspect="1"/>
          </p:cNvPicPr>
          <p:nvPr/>
        </p:nvPicPr>
        <p:blipFill>
          <a:blip r:embed="rId5" cstate="print"/>
          <a:stretch>
            <a:fillRect/>
          </a:stretch>
        </p:blipFill>
        <p:spPr>
          <a:xfrm>
            <a:off x="3779912" y="3861048"/>
            <a:ext cx="1800201" cy="1503966"/>
          </a:xfrm>
          <a:prstGeom prst="rect">
            <a:avLst/>
          </a:prstGeom>
        </p:spPr>
      </p:pic>
      <p:sp>
        <p:nvSpPr>
          <p:cNvPr id="46" name="ZoneTexte 45"/>
          <p:cNvSpPr txBox="1"/>
          <p:nvPr/>
        </p:nvSpPr>
        <p:spPr>
          <a:xfrm>
            <a:off x="3923928" y="4077072"/>
            <a:ext cx="1512168" cy="1077218"/>
          </a:xfrm>
          <a:prstGeom prst="rect">
            <a:avLst/>
          </a:prstGeom>
          <a:noFill/>
        </p:spPr>
        <p:txBody>
          <a:bodyPr wrap="square" rtlCol="1">
            <a:spAutoFit/>
          </a:bodyPr>
          <a:lstStyle/>
          <a:p>
            <a:pPr algn="ctr" rtl="1"/>
            <a:r>
              <a:rPr lang="ar-DZ" sz="3200" dirty="0" smtClean="0"/>
              <a:t>سوء الادراك</a:t>
            </a:r>
            <a:endParaRPr lang="ar-DZ" sz="32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animEffect transition="in" filter="wipe(down)">
                                      <p:cBhvr>
                                        <p:cTn id="7" dur="500"/>
                                        <p:tgtEl>
                                          <p:spTgt spid="1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ipe(down)">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down)">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wipe(down)">
                                      <p:cBhvr>
                                        <p:cTn id="27" dur="500"/>
                                        <p:tgtEl>
                                          <p:spTgt spid="4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4">
                                            <p:txEl>
                                              <p:pRg st="0" end="0"/>
                                            </p:txEl>
                                          </p:spTgt>
                                        </p:tgtEl>
                                        <p:attrNameLst>
                                          <p:attrName>style.visibility</p:attrName>
                                        </p:attrNameLst>
                                      </p:cBhvr>
                                      <p:to>
                                        <p:strVal val="visible"/>
                                      </p:to>
                                    </p:set>
                                    <p:animEffect transition="in" filter="wipe(down)">
                                      <p:cBhvr>
                                        <p:cTn id="37" dur="500"/>
                                        <p:tgtEl>
                                          <p:spTgt spid="4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wipe(down)">
                                      <p:cBhvr>
                                        <p:cTn id="42" dur="500"/>
                                        <p:tgtEl>
                                          <p:spTgt spid="3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wipe(down)">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25"/>
                                        </p:tgtEl>
                                        <p:attrNameLst>
                                          <p:attrName>style.visibility</p:attrName>
                                        </p:attrNameLst>
                                      </p:cBhvr>
                                      <p:to>
                                        <p:strVal val="visible"/>
                                      </p:to>
                                    </p:set>
                                    <p:animEffect transition="in" filter="wipe(down)">
                                      <p:cBhvr>
                                        <p:cTn id="52" dur="500"/>
                                        <p:tgtEl>
                                          <p:spTgt spid="2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46">
                                            <p:txEl>
                                              <p:pRg st="0" end="0"/>
                                            </p:txEl>
                                          </p:spTgt>
                                        </p:tgtEl>
                                        <p:attrNameLst>
                                          <p:attrName>style.visibility</p:attrName>
                                        </p:attrNameLst>
                                      </p:cBhvr>
                                      <p:to>
                                        <p:strVal val="visible"/>
                                      </p:to>
                                    </p:set>
                                    <p:animEffect transition="in" filter="wipe(down)">
                                      <p:cBhvr>
                                        <p:cTn id="57" dur="500"/>
                                        <p:tgtEl>
                                          <p:spTgt spid="46">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wipe(down)">
                                      <p:cBhvr>
                                        <p:cTn id="62" dur="500"/>
                                        <p:tgtEl>
                                          <p:spTgt spid="3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wipe(down)">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47">
                                            <p:txEl>
                                              <p:pRg st="0" end="0"/>
                                            </p:txEl>
                                          </p:spTgt>
                                        </p:tgtEl>
                                        <p:attrNameLst>
                                          <p:attrName>style.visibility</p:attrName>
                                        </p:attrNameLst>
                                      </p:cBhvr>
                                      <p:to>
                                        <p:strVal val="visible"/>
                                      </p:to>
                                    </p:set>
                                    <p:animEffect transition="in" filter="wipe(down)">
                                      <p:cBhvr>
                                        <p:cTn id="72" dur="500"/>
                                        <p:tgtEl>
                                          <p:spTgt spid="4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animBg="1"/>
      <p:bldP spid="44" grpId="0" build="p"/>
      <p:bldP spid="47" grpId="0" build="p"/>
      <p:bldP spid="4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1" name="Image 20" descr="ج2.jpg"/>
          <p:cNvPicPr>
            <a:picLocks noChangeAspect="1"/>
          </p:cNvPicPr>
          <p:nvPr/>
        </p:nvPicPr>
        <p:blipFill>
          <a:blip r:embed="rId2" cstate="print"/>
          <a:stretch>
            <a:fillRect/>
          </a:stretch>
        </p:blipFill>
        <p:spPr>
          <a:xfrm>
            <a:off x="7164288" y="5013176"/>
            <a:ext cx="1681469" cy="1656184"/>
          </a:xfrm>
          <a:prstGeom prst="rect">
            <a:avLst/>
          </a:prstGeom>
        </p:spPr>
      </p:pic>
      <p:pic>
        <p:nvPicPr>
          <p:cNvPr id="23" name="Image 22" descr="ج3.jpg"/>
          <p:cNvPicPr>
            <a:picLocks noChangeAspect="1"/>
          </p:cNvPicPr>
          <p:nvPr/>
        </p:nvPicPr>
        <p:blipFill>
          <a:blip r:embed="rId3" cstate="print"/>
          <a:stretch>
            <a:fillRect/>
          </a:stretch>
        </p:blipFill>
        <p:spPr>
          <a:xfrm>
            <a:off x="7164288" y="548680"/>
            <a:ext cx="1661679" cy="1800200"/>
          </a:xfrm>
          <a:prstGeom prst="rect">
            <a:avLst/>
          </a:prstGeom>
        </p:spPr>
      </p:pic>
      <p:pic>
        <p:nvPicPr>
          <p:cNvPr id="24" name="Image 23" descr="ج4.jpg"/>
          <p:cNvPicPr>
            <a:picLocks noChangeAspect="1"/>
          </p:cNvPicPr>
          <p:nvPr/>
        </p:nvPicPr>
        <p:blipFill>
          <a:blip r:embed="rId4" cstate="print"/>
          <a:stretch>
            <a:fillRect/>
          </a:stretch>
        </p:blipFill>
        <p:spPr>
          <a:xfrm>
            <a:off x="7092280" y="2708920"/>
            <a:ext cx="1800201" cy="1944216"/>
          </a:xfrm>
          <a:prstGeom prst="rect">
            <a:avLst/>
          </a:prstGeom>
        </p:spPr>
      </p:pic>
      <p:sp>
        <p:nvSpPr>
          <p:cNvPr id="44" name="ZoneTexte 43"/>
          <p:cNvSpPr txBox="1"/>
          <p:nvPr/>
        </p:nvSpPr>
        <p:spPr>
          <a:xfrm>
            <a:off x="7308304" y="1124744"/>
            <a:ext cx="1440160" cy="584775"/>
          </a:xfrm>
          <a:prstGeom prst="rect">
            <a:avLst/>
          </a:prstGeom>
          <a:noFill/>
        </p:spPr>
        <p:txBody>
          <a:bodyPr wrap="square" rtlCol="1">
            <a:spAutoFit/>
          </a:bodyPr>
          <a:lstStyle/>
          <a:p>
            <a:pPr algn="ctr" rtl="1"/>
            <a:r>
              <a:rPr lang="ar-DZ" sz="3200" dirty="0" smtClean="0"/>
              <a:t>سوء الفهم</a:t>
            </a:r>
            <a:endParaRPr lang="ar-DZ" sz="3200" dirty="0"/>
          </a:p>
        </p:txBody>
      </p:sp>
      <p:sp>
        <p:nvSpPr>
          <p:cNvPr id="45" name="ZoneTexte 44"/>
          <p:cNvSpPr txBox="1"/>
          <p:nvPr/>
        </p:nvSpPr>
        <p:spPr>
          <a:xfrm>
            <a:off x="7308304" y="3140968"/>
            <a:ext cx="1368152" cy="1077218"/>
          </a:xfrm>
          <a:prstGeom prst="rect">
            <a:avLst/>
          </a:prstGeom>
          <a:noFill/>
        </p:spPr>
        <p:txBody>
          <a:bodyPr wrap="square" rtlCol="1">
            <a:spAutoFit/>
          </a:bodyPr>
          <a:lstStyle/>
          <a:p>
            <a:pPr algn="ctr" rtl="1"/>
            <a:r>
              <a:rPr lang="ar-DZ" sz="3200" dirty="0" smtClean="0"/>
              <a:t>سوء الادراك</a:t>
            </a:r>
            <a:endParaRPr lang="ar-DZ" sz="3200" dirty="0"/>
          </a:p>
        </p:txBody>
      </p:sp>
      <p:sp>
        <p:nvSpPr>
          <p:cNvPr id="47" name="ZoneTexte 46"/>
          <p:cNvSpPr txBox="1"/>
          <p:nvPr/>
        </p:nvSpPr>
        <p:spPr>
          <a:xfrm>
            <a:off x="7236296" y="5229200"/>
            <a:ext cx="1440160" cy="1077218"/>
          </a:xfrm>
          <a:prstGeom prst="rect">
            <a:avLst/>
          </a:prstGeom>
          <a:noFill/>
        </p:spPr>
        <p:txBody>
          <a:bodyPr wrap="square" rtlCol="1">
            <a:spAutoFit/>
          </a:bodyPr>
          <a:lstStyle/>
          <a:p>
            <a:pPr algn="ctr" rtl="1"/>
            <a:r>
              <a:rPr lang="ar-DZ" sz="3200" dirty="0" smtClean="0"/>
              <a:t>سوء التقدير</a:t>
            </a:r>
            <a:endParaRPr lang="ar-DZ" sz="3200" dirty="0"/>
          </a:p>
        </p:txBody>
      </p:sp>
      <p:sp>
        <p:nvSpPr>
          <p:cNvPr id="26" name="Rectangle 25"/>
          <p:cNvSpPr/>
          <p:nvPr/>
        </p:nvSpPr>
        <p:spPr>
          <a:xfrm>
            <a:off x="683568" y="692696"/>
            <a:ext cx="6336704" cy="1512168"/>
          </a:xfrm>
          <a:prstGeom prst="rect">
            <a:avLst/>
          </a:prstGeom>
          <a:ln>
            <a:solidFill>
              <a:srgbClr val="EC28D0"/>
            </a:solidFill>
          </a:ln>
          <a:effectLst>
            <a:glow rad="228600">
              <a:schemeClr val="accent2">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29" name="Rectangle 28"/>
          <p:cNvSpPr/>
          <p:nvPr/>
        </p:nvSpPr>
        <p:spPr>
          <a:xfrm>
            <a:off x="755576" y="2708920"/>
            <a:ext cx="6264696" cy="1872208"/>
          </a:xfrm>
          <a:prstGeom prst="rect">
            <a:avLst/>
          </a:prstGeom>
          <a:ln>
            <a:solidFill>
              <a:schemeClr val="accent1">
                <a:lumMod val="60000"/>
                <a:lumOff val="40000"/>
              </a:schemeClr>
            </a:solidFill>
          </a:ln>
          <a:effectLst>
            <a:glow rad="228600">
              <a:schemeClr val="accent1">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2" name="Rectangle 31"/>
          <p:cNvSpPr/>
          <p:nvPr/>
        </p:nvSpPr>
        <p:spPr>
          <a:xfrm>
            <a:off x="755576" y="5013176"/>
            <a:ext cx="6336704" cy="1584176"/>
          </a:xfrm>
          <a:prstGeom prst="rect">
            <a:avLst/>
          </a:prstGeom>
          <a:ln>
            <a:solidFill>
              <a:schemeClr val="accent6">
                <a:lumMod val="75000"/>
              </a:schemeClr>
            </a:solidFill>
          </a:ln>
          <a:effectLst>
            <a:glow rad="228600">
              <a:schemeClr val="accent6">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4" name="ZoneTexte 33"/>
          <p:cNvSpPr txBox="1"/>
          <p:nvPr/>
        </p:nvSpPr>
        <p:spPr>
          <a:xfrm>
            <a:off x="539552" y="764704"/>
            <a:ext cx="6408712" cy="1938992"/>
          </a:xfrm>
          <a:prstGeom prst="rect">
            <a:avLst/>
          </a:prstGeom>
          <a:noFill/>
        </p:spPr>
        <p:txBody>
          <a:bodyPr wrap="square" rtlCol="1">
            <a:spAutoFit/>
          </a:bodyPr>
          <a:lstStyle/>
          <a:p>
            <a:pPr algn="r" rtl="1"/>
            <a:r>
              <a:rPr lang="ar-DZ" sz="2400" dirty="0" smtClean="0"/>
              <a:t>قد ينشأ سوء الفهم بسبب المعلومات الناقصة أو التسرع في إصدار القرارات أو الحكم على الأمور قبل تبين حقيقتها، الأمر الذي يدفع باتجاه حصول متخذ القرار على المعلومات التي تمكنه من اتخاذ القرار المناسب </a:t>
            </a:r>
            <a:br>
              <a:rPr lang="ar-DZ" sz="2400" dirty="0" smtClean="0"/>
            </a:br>
            <a:endParaRPr lang="ar-DZ" sz="2400" dirty="0" smtClean="0"/>
          </a:p>
        </p:txBody>
      </p:sp>
      <p:sp>
        <p:nvSpPr>
          <p:cNvPr id="35" name="ZoneTexte 34"/>
          <p:cNvSpPr txBox="1"/>
          <p:nvPr/>
        </p:nvSpPr>
        <p:spPr>
          <a:xfrm>
            <a:off x="683568" y="2708920"/>
            <a:ext cx="6336704" cy="1938992"/>
          </a:xfrm>
          <a:prstGeom prst="rect">
            <a:avLst/>
          </a:prstGeom>
          <a:noFill/>
        </p:spPr>
        <p:txBody>
          <a:bodyPr wrap="square" rtlCol="1">
            <a:spAutoFit/>
          </a:bodyPr>
          <a:lstStyle/>
          <a:p>
            <a:pPr algn="r" rtl="1"/>
            <a:r>
              <a:rPr lang="ar-DZ" sz="2400" dirty="0" smtClean="0"/>
              <a:t>يختلف كل شخص في تفكيره إدراكه لأمور، وبالتالي عندما تدرك الأمور بطريقة غير صحيحة يؤدي ذلك إلى سلوك غير مطلوب، وانفصام العلاقة بين الأداء </a:t>
            </a:r>
            <a:r>
              <a:rPr lang="ar-DZ" sz="2400" dirty="0" err="1" smtClean="0"/>
              <a:t>الحقيقي</a:t>
            </a:r>
            <a:r>
              <a:rPr lang="ar-DZ" sz="2400" dirty="0" smtClean="0"/>
              <a:t> للكيان التنظيمي والقرارات التي يتخذها، ومن ثم قد يؤدي تراكم نتائج هذه التصرفات إلى أزمة.</a:t>
            </a:r>
          </a:p>
        </p:txBody>
      </p:sp>
      <p:sp>
        <p:nvSpPr>
          <p:cNvPr id="38" name="ZoneTexte 37"/>
          <p:cNvSpPr txBox="1"/>
          <p:nvPr/>
        </p:nvSpPr>
        <p:spPr>
          <a:xfrm>
            <a:off x="827584" y="5085184"/>
            <a:ext cx="6192688" cy="1200329"/>
          </a:xfrm>
          <a:prstGeom prst="rect">
            <a:avLst/>
          </a:prstGeom>
          <a:noFill/>
        </p:spPr>
        <p:txBody>
          <a:bodyPr wrap="square" rtlCol="1">
            <a:spAutoFit/>
          </a:bodyPr>
          <a:lstStyle/>
          <a:p>
            <a:pPr algn="r" rtl="1"/>
            <a:r>
              <a:rPr lang="ar-DZ" sz="2400" dirty="0" smtClean="0"/>
              <a:t>عادة ما ينشأ سوء التقدير نتيجة الثقة المفرطة فــــي النفس والمغالاة في القدرات الذاتية، هذا </a:t>
            </a:r>
            <a:r>
              <a:rPr lang="ar-DZ" sz="2400" dirty="0" err="1" smtClean="0"/>
              <a:t>بالاضافة</a:t>
            </a:r>
            <a:r>
              <a:rPr lang="ar-DZ" sz="2400" dirty="0" smtClean="0"/>
              <a:t> إلى عدم التقدير السليم لنقاط القوة </a:t>
            </a:r>
            <a:r>
              <a:rPr lang="ar-DZ" sz="2400" dirty="0" err="1" smtClean="0"/>
              <a:t>والضعف.</a:t>
            </a:r>
            <a:r>
              <a:rPr lang="ar-DZ" sz="2400" dirty="0"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4">
                                            <p:txEl>
                                              <p:pRg st="0" end="0"/>
                                            </p:txEl>
                                          </p:spTgt>
                                        </p:tgtEl>
                                        <p:attrNameLst>
                                          <p:attrName>style.visibility</p:attrName>
                                        </p:attrNameLst>
                                      </p:cBhvr>
                                      <p:to>
                                        <p:strVal val="visible"/>
                                      </p:to>
                                    </p:set>
                                    <p:animEffect transition="in" filter="wipe(down)">
                                      <p:cBhvr>
                                        <p:cTn id="12" dur="500"/>
                                        <p:tgtEl>
                                          <p:spTgt spid="4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dow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4">
                                            <p:txEl>
                                              <p:pRg st="0" end="0"/>
                                            </p:txEl>
                                          </p:spTgt>
                                        </p:tgtEl>
                                        <p:attrNameLst>
                                          <p:attrName>style.visibility</p:attrName>
                                        </p:attrNameLst>
                                      </p:cBhvr>
                                      <p:to>
                                        <p:strVal val="visible"/>
                                      </p:to>
                                    </p:set>
                                    <p:animEffect transition="in" filter="wipe(down)">
                                      <p:cBhvr>
                                        <p:cTn id="22" dur="500"/>
                                        <p:tgtEl>
                                          <p:spTgt spid="3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5">
                                            <p:txEl>
                                              <p:pRg st="0" end="0"/>
                                            </p:txEl>
                                          </p:spTgt>
                                        </p:tgtEl>
                                        <p:attrNameLst>
                                          <p:attrName>style.visibility</p:attrName>
                                        </p:attrNameLst>
                                      </p:cBhvr>
                                      <p:to>
                                        <p:strVal val="visible"/>
                                      </p:to>
                                    </p:set>
                                    <p:animEffect transition="in" filter="wipe(down)">
                                      <p:cBhvr>
                                        <p:cTn id="32" dur="500"/>
                                        <p:tgtEl>
                                          <p:spTgt spid="4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down)">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wipe(down)">
                                      <p:cBhvr>
                                        <p:cTn id="42" dur="500"/>
                                        <p:tgtEl>
                                          <p:spTgt spid="3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down)">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7">
                                            <p:txEl>
                                              <p:pRg st="0" end="0"/>
                                            </p:txEl>
                                          </p:spTgt>
                                        </p:tgtEl>
                                        <p:attrNameLst>
                                          <p:attrName>style.visibility</p:attrName>
                                        </p:attrNameLst>
                                      </p:cBhvr>
                                      <p:to>
                                        <p:strVal val="visible"/>
                                      </p:to>
                                    </p:set>
                                    <p:animEffect transition="in" filter="wipe(down)">
                                      <p:cBhvr>
                                        <p:cTn id="52" dur="500"/>
                                        <p:tgtEl>
                                          <p:spTgt spid="47">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wipe(down)">
                                      <p:cBhvr>
                                        <p:cTn id="57" dur="5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8">
                                            <p:txEl>
                                              <p:pRg st="0" end="0"/>
                                            </p:txEl>
                                          </p:spTgt>
                                        </p:tgtEl>
                                        <p:attrNameLst>
                                          <p:attrName>style.visibility</p:attrName>
                                        </p:attrNameLst>
                                      </p:cBhvr>
                                      <p:to>
                                        <p:strVal val="visible"/>
                                      </p:to>
                                    </p:set>
                                    <p:animEffect transition="in" filter="wipe(down)">
                                      <p:cBhvr>
                                        <p:cTn id="62" dur="500"/>
                                        <p:tgtEl>
                                          <p:spTgt spid="3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build="p"/>
      <p:bldP spid="45" grpId="0" build="p"/>
      <p:bldP spid="47" grpId="0" build="p"/>
      <p:bldP spid="26" grpId="0" animBg="1"/>
      <p:bldP spid="29" grpId="0" animBg="1"/>
      <p:bldP spid="32" grpId="0" animBg="1"/>
      <p:bldP spid="34" grpId="0" build="p"/>
      <p:bldP spid="35" grpId="0" build="p"/>
      <p:bldP spid="3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descr="Capture.PN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6" name="Rectangle 25"/>
          <p:cNvSpPr/>
          <p:nvPr/>
        </p:nvSpPr>
        <p:spPr>
          <a:xfrm>
            <a:off x="5724128" y="3501008"/>
            <a:ext cx="3024336" cy="2376264"/>
          </a:xfrm>
          <a:prstGeom prst="rect">
            <a:avLst/>
          </a:prstGeom>
          <a:solidFill>
            <a:schemeClr val="accent3">
              <a:lumMod val="60000"/>
              <a:lumOff val="4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400" b="1" dirty="0" err="1" smtClean="0">
                <a:solidFill>
                  <a:schemeClr val="tx1"/>
                </a:solidFill>
                <a:latin typeface="Traditional Arabic" pitchFamily="18" charset="-78"/>
                <a:cs typeface="Traditional Arabic" pitchFamily="18" charset="-78"/>
              </a:rPr>
              <a:t>م.</a:t>
            </a:r>
            <a:r>
              <a:rPr lang="ar-DZ" sz="2400" b="1" dirty="0" smtClean="0">
                <a:solidFill>
                  <a:schemeClr val="tx1"/>
                </a:solidFill>
                <a:latin typeface="Traditional Arabic" pitchFamily="18" charset="-78"/>
                <a:cs typeface="Traditional Arabic" pitchFamily="18" charset="-78"/>
              </a:rPr>
              <a:t> د </a:t>
            </a:r>
            <a:r>
              <a:rPr lang="ar-DZ" sz="2400" b="1" dirty="0" err="1" smtClean="0">
                <a:solidFill>
                  <a:schemeClr val="tx1"/>
                </a:solidFill>
                <a:latin typeface="Traditional Arabic" pitchFamily="18" charset="-78"/>
                <a:cs typeface="Traditional Arabic" pitchFamily="18" charset="-78"/>
              </a:rPr>
              <a:t>شهلاء</a:t>
            </a:r>
            <a:r>
              <a:rPr lang="ar-DZ" sz="2400" b="1" dirty="0" smtClean="0">
                <a:solidFill>
                  <a:schemeClr val="tx1"/>
                </a:solidFill>
                <a:latin typeface="Traditional Arabic" pitchFamily="18" charset="-78"/>
                <a:cs typeface="Traditional Arabic" pitchFamily="18" charset="-78"/>
              </a:rPr>
              <a:t> حمزة صادق </a:t>
            </a:r>
            <a:r>
              <a:rPr lang="ar-DZ" sz="2400" b="1" dirty="0" err="1" smtClean="0">
                <a:solidFill>
                  <a:schemeClr val="tx1"/>
                </a:solidFill>
                <a:latin typeface="Traditional Arabic" pitchFamily="18" charset="-78"/>
                <a:cs typeface="Traditional Arabic" pitchFamily="18" charset="-78"/>
              </a:rPr>
              <a:t>الجبوري</a:t>
            </a:r>
            <a:endParaRPr lang="ar-DZ" sz="2400" b="1" dirty="0" smtClean="0">
              <a:solidFill>
                <a:schemeClr val="tx1"/>
              </a:solidFill>
              <a:latin typeface="Traditional Arabic" pitchFamily="18" charset="-78"/>
              <a:cs typeface="Traditional Arabic" pitchFamily="18" charset="-78"/>
            </a:endParaRPr>
          </a:p>
          <a:p>
            <a:pPr algn="ctr" rtl="1"/>
            <a:r>
              <a:rPr lang="ar-DZ" sz="2400" dirty="0" smtClean="0">
                <a:solidFill>
                  <a:schemeClr val="tx1"/>
                </a:solidFill>
              </a:rPr>
              <a:t> </a:t>
            </a:r>
            <a:br>
              <a:rPr lang="ar-DZ" sz="2400" dirty="0" smtClean="0">
                <a:solidFill>
                  <a:schemeClr val="tx1"/>
                </a:solidFill>
              </a:rPr>
            </a:br>
            <a:endParaRPr lang="ar-DZ" sz="2400" b="1" dirty="0" smtClean="0">
              <a:solidFill>
                <a:schemeClr val="tx1"/>
              </a:solidFill>
            </a:endParaRPr>
          </a:p>
        </p:txBody>
      </p:sp>
      <p:pic>
        <p:nvPicPr>
          <p:cNvPr id="18" name="Image 17" descr="3.jpg"/>
          <p:cNvPicPr>
            <a:picLocks noChangeAspect="1"/>
          </p:cNvPicPr>
          <p:nvPr/>
        </p:nvPicPr>
        <p:blipFill>
          <a:blip r:embed="rId3" cstate="print"/>
          <a:stretch>
            <a:fillRect/>
          </a:stretch>
        </p:blipFill>
        <p:spPr>
          <a:xfrm>
            <a:off x="6372200" y="764705"/>
            <a:ext cx="2448272" cy="1224136"/>
          </a:xfrm>
          <a:prstGeom prst="rect">
            <a:avLst/>
          </a:prstGeom>
          <a:ln>
            <a:noFill/>
          </a:ln>
          <a:effectLst>
            <a:softEdge rad="112500"/>
          </a:effectLst>
        </p:spPr>
      </p:pic>
      <p:sp>
        <p:nvSpPr>
          <p:cNvPr id="29" name="Ellipse 28"/>
          <p:cNvSpPr/>
          <p:nvPr/>
        </p:nvSpPr>
        <p:spPr>
          <a:xfrm>
            <a:off x="7452320" y="764704"/>
            <a:ext cx="288032" cy="288032"/>
          </a:xfrm>
          <a:prstGeom prst="ellipse">
            <a:avLst/>
          </a:prstGeom>
          <a:solidFill>
            <a:srgbClr val="FF0000"/>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9" name="ZoneTexte 18"/>
          <p:cNvSpPr txBox="1"/>
          <p:nvPr/>
        </p:nvSpPr>
        <p:spPr>
          <a:xfrm>
            <a:off x="6660232" y="1124744"/>
            <a:ext cx="1872208" cy="461665"/>
          </a:xfrm>
          <a:prstGeom prst="rect">
            <a:avLst/>
          </a:prstGeom>
          <a:noFill/>
        </p:spPr>
        <p:txBody>
          <a:bodyPr wrap="square" rtlCol="1">
            <a:spAutoFit/>
          </a:bodyPr>
          <a:lstStyle/>
          <a:p>
            <a:pPr algn="ctr" rtl="1"/>
            <a:r>
              <a:rPr lang="ar-DZ" sz="2400" b="1" dirty="0" smtClean="0">
                <a:latin typeface="Traditional Arabic" pitchFamily="18" charset="-78"/>
                <a:cs typeface="Traditional Arabic" pitchFamily="18" charset="-78"/>
              </a:rPr>
              <a:t>تقديم المقال</a:t>
            </a:r>
            <a:endParaRPr lang="ar-DZ" sz="2400" b="1" dirty="0">
              <a:latin typeface="Traditional Arabic" pitchFamily="18" charset="-78"/>
              <a:cs typeface="Traditional Arabic" pitchFamily="18" charset="-78"/>
            </a:endParaRPr>
          </a:p>
        </p:txBody>
      </p:sp>
      <p:pic>
        <p:nvPicPr>
          <p:cNvPr id="32" name="Image 31" descr="image-28.png"/>
          <p:cNvPicPr>
            <a:picLocks noChangeAspect="1"/>
          </p:cNvPicPr>
          <p:nvPr/>
        </p:nvPicPr>
        <p:blipFill>
          <a:blip r:embed="rId4" cstate="print"/>
          <a:stretch>
            <a:fillRect/>
          </a:stretch>
        </p:blipFill>
        <p:spPr>
          <a:xfrm>
            <a:off x="3347864" y="3356992"/>
            <a:ext cx="2520280" cy="2376264"/>
          </a:xfrm>
          <a:prstGeom prst="rect">
            <a:avLst/>
          </a:prstGeom>
          <a:ln>
            <a:noFill/>
          </a:ln>
          <a:effectLst>
            <a:softEdge rad="112500"/>
          </a:effectLst>
        </p:spPr>
      </p:pic>
      <p:sp>
        <p:nvSpPr>
          <p:cNvPr id="33" name="Rectangle 32"/>
          <p:cNvSpPr/>
          <p:nvPr/>
        </p:nvSpPr>
        <p:spPr>
          <a:xfrm>
            <a:off x="539552" y="3573016"/>
            <a:ext cx="2808312" cy="3024336"/>
          </a:xfrm>
          <a:prstGeom prst="rect">
            <a:avLst/>
          </a:prstGeom>
          <a:solidFill>
            <a:schemeClr val="accent3">
              <a:lumMod val="60000"/>
              <a:lumOff val="40000"/>
            </a:schemeClr>
          </a:solidFill>
          <a:ln>
            <a:noFill/>
          </a:ln>
          <a:effectLst>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DZ" sz="2400" b="1" dirty="0" smtClean="0">
                <a:solidFill>
                  <a:schemeClr val="tx1"/>
                </a:solidFill>
                <a:latin typeface="Traditional Arabic" pitchFamily="18" charset="-78"/>
                <a:cs typeface="Traditional Arabic" pitchFamily="18" charset="-78"/>
              </a:rPr>
              <a:t>الثقافة التنظيمية وعلاقتها بإدارة الازمات لدى رؤساء الأقسام</a:t>
            </a:r>
          </a:p>
          <a:p>
            <a:pPr algn="ctr" rtl="1"/>
            <a:r>
              <a:rPr lang="ar-DZ" sz="2400" b="1" dirty="0" smtClean="0">
                <a:solidFill>
                  <a:schemeClr val="tx1"/>
                </a:solidFill>
                <a:latin typeface="Traditional Arabic" pitchFamily="18" charset="-78"/>
                <a:cs typeface="Traditional Arabic" pitchFamily="18" charset="-78"/>
              </a:rPr>
              <a:t>مجلة جامعة كركوك/ للدراسـات الإنسانية</a:t>
            </a:r>
          </a:p>
          <a:p>
            <a:pPr algn="ctr" rtl="1"/>
            <a:r>
              <a:rPr lang="ar-DZ" sz="2400" b="1" dirty="0" smtClean="0">
                <a:solidFill>
                  <a:schemeClr val="tx1"/>
                </a:solidFill>
                <a:latin typeface="Traditional Arabic" pitchFamily="18" charset="-78"/>
                <a:cs typeface="Traditional Arabic" pitchFamily="18" charset="-78"/>
              </a:rPr>
              <a:t>المجلد:18 العدد:1، العراق، 2023 </a:t>
            </a:r>
            <a:r>
              <a:rPr lang="ar-DZ" sz="2400" dirty="0" smtClean="0">
                <a:solidFill>
                  <a:schemeClr val="tx1"/>
                </a:solidFill>
              </a:rPr>
              <a:t/>
            </a:r>
            <a:br>
              <a:rPr lang="ar-DZ" sz="2400" dirty="0" smtClean="0">
                <a:solidFill>
                  <a:schemeClr val="tx1"/>
                </a:solidFill>
              </a:rPr>
            </a:br>
            <a:endParaRPr lang="ar-DZ" sz="2400" b="1" dirty="0" smtClean="0">
              <a:solidFill>
                <a:schemeClr val="tx1"/>
              </a:solidFill>
            </a:endParaRPr>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3" name="ZoneTexte 12"/>
          <p:cNvSpPr txBox="1"/>
          <p:nvPr/>
        </p:nvSpPr>
        <p:spPr>
          <a:xfrm>
            <a:off x="1691680" y="1124744"/>
            <a:ext cx="5904656" cy="584775"/>
          </a:xfrm>
          <a:prstGeom prst="rect">
            <a:avLst/>
          </a:prstGeom>
          <a:ln w="38100"/>
          <a:effectLst>
            <a:glow rad="139700">
              <a:schemeClr val="accent6">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dirty="0" smtClean="0">
                <a:solidFill>
                  <a:schemeClr val="accent3">
                    <a:lumMod val="75000"/>
                  </a:schemeClr>
                </a:solidFill>
              </a:rPr>
              <a:t>مراحل ادارة الازمات</a:t>
            </a:r>
          </a:p>
        </p:txBody>
      </p:sp>
      <p:pic>
        <p:nvPicPr>
          <p:cNvPr id="20" name="Image 19" descr="ج1.jpg"/>
          <p:cNvPicPr>
            <a:picLocks noChangeAspect="1"/>
          </p:cNvPicPr>
          <p:nvPr/>
        </p:nvPicPr>
        <p:blipFill>
          <a:blip r:embed="rId3" cstate="print"/>
          <a:stretch>
            <a:fillRect/>
          </a:stretch>
        </p:blipFill>
        <p:spPr>
          <a:xfrm>
            <a:off x="3563888" y="3933056"/>
            <a:ext cx="1715641" cy="1393308"/>
          </a:xfrm>
          <a:prstGeom prst="rect">
            <a:avLst/>
          </a:prstGeom>
        </p:spPr>
      </p:pic>
      <p:pic>
        <p:nvPicPr>
          <p:cNvPr id="21" name="Image 20" descr="ج2.jpg"/>
          <p:cNvPicPr>
            <a:picLocks noChangeAspect="1"/>
          </p:cNvPicPr>
          <p:nvPr/>
        </p:nvPicPr>
        <p:blipFill>
          <a:blip r:embed="rId4" cstate="print"/>
          <a:stretch>
            <a:fillRect/>
          </a:stretch>
        </p:blipFill>
        <p:spPr>
          <a:xfrm>
            <a:off x="1835696" y="3933056"/>
            <a:ext cx="1681469" cy="1368152"/>
          </a:xfrm>
          <a:prstGeom prst="rect">
            <a:avLst/>
          </a:prstGeom>
        </p:spPr>
      </p:pic>
      <p:pic>
        <p:nvPicPr>
          <p:cNvPr id="23" name="Image 22" descr="ج3.jpg"/>
          <p:cNvPicPr>
            <a:picLocks noChangeAspect="1"/>
          </p:cNvPicPr>
          <p:nvPr/>
        </p:nvPicPr>
        <p:blipFill>
          <a:blip r:embed="rId5" cstate="print"/>
          <a:stretch>
            <a:fillRect/>
          </a:stretch>
        </p:blipFill>
        <p:spPr>
          <a:xfrm>
            <a:off x="7236296" y="3933056"/>
            <a:ext cx="1661679" cy="1439416"/>
          </a:xfrm>
          <a:prstGeom prst="rect">
            <a:avLst/>
          </a:prstGeom>
        </p:spPr>
      </p:pic>
      <p:pic>
        <p:nvPicPr>
          <p:cNvPr id="24" name="Image 23" descr="ج4.jpg"/>
          <p:cNvPicPr>
            <a:picLocks noChangeAspect="1"/>
          </p:cNvPicPr>
          <p:nvPr/>
        </p:nvPicPr>
        <p:blipFill>
          <a:blip r:embed="rId6" cstate="print"/>
          <a:stretch>
            <a:fillRect/>
          </a:stretch>
        </p:blipFill>
        <p:spPr>
          <a:xfrm>
            <a:off x="5364088" y="3933056"/>
            <a:ext cx="1800201" cy="1503966"/>
          </a:xfrm>
          <a:prstGeom prst="rect">
            <a:avLst/>
          </a:prstGeom>
        </p:spPr>
      </p:pic>
      <p:cxnSp>
        <p:nvCxnSpPr>
          <p:cNvPr id="30" name="Connecteur droit 29"/>
          <p:cNvCxnSpPr>
            <a:stCxn id="13" idx="2"/>
          </p:cNvCxnSpPr>
          <p:nvPr/>
        </p:nvCxnSpPr>
        <p:spPr>
          <a:xfrm>
            <a:off x="4644008" y="1709519"/>
            <a:ext cx="0" cy="999401"/>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a:off x="4644008" y="2708920"/>
            <a:ext cx="3312368"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6" name="Connecteur droit 35"/>
          <p:cNvCxnSpPr/>
          <p:nvPr/>
        </p:nvCxnSpPr>
        <p:spPr>
          <a:xfrm flipH="1">
            <a:off x="971600" y="2708920"/>
            <a:ext cx="3672408" cy="0"/>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a:off x="2699792" y="2708920"/>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a:off x="4644008" y="2708920"/>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2" name="Connecteur droit 41"/>
          <p:cNvCxnSpPr/>
          <p:nvPr/>
        </p:nvCxnSpPr>
        <p:spPr>
          <a:xfrm>
            <a:off x="6372200" y="2708920"/>
            <a:ext cx="0" cy="792088"/>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7956376" y="2708920"/>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ZoneTexte 43"/>
          <p:cNvSpPr txBox="1"/>
          <p:nvPr/>
        </p:nvSpPr>
        <p:spPr>
          <a:xfrm>
            <a:off x="7308304" y="4077072"/>
            <a:ext cx="1584176" cy="1569660"/>
          </a:xfrm>
          <a:prstGeom prst="rect">
            <a:avLst/>
          </a:prstGeom>
          <a:noFill/>
        </p:spPr>
        <p:txBody>
          <a:bodyPr wrap="square" rtlCol="1">
            <a:spAutoFit/>
          </a:bodyPr>
          <a:lstStyle/>
          <a:p>
            <a:pPr algn="ctr" rtl="1"/>
            <a:r>
              <a:rPr lang="ar-DZ" sz="2400" dirty="0" smtClean="0"/>
              <a:t>اكتشاف إشارات الإنذار المبكر </a:t>
            </a:r>
            <a:br>
              <a:rPr lang="ar-DZ" sz="2400" dirty="0" smtClean="0"/>
            </a:br>
            <a:endParaRPr lang="ar-DZ" sz="2400" dirty="0"/>
          </a:p>
        </p:txBody>
      </p:sp>
      <p:sp>
        <p:nvSpPr>
          <p:cNvPr id="45" name="ZoneTexte 44"/>
          <p:cNvSpPr txBox="1"/>
          <p:nvPr/>
        </p:nvSpPr>
        <p:spPr>
          <a:xfrm>
            <a:off x="5580112" y="4149080"/>
            <a:ext cx="1368152" cy="1384995"/>
          </a:xfrm>
          <a:prstGeom prst="rect">
            <a:avLst/>
          </a:prstGeom>
          <a:noFill/>
        </p:spPr>
        <p:txBody>
          <a:bodyPr wrap="square" rtlCol="1">
            <a:spAutoFit/>
          </a:bodyPr>
          <a:lstStyle/>
          <a:p>
            <a:pPr algn="ctr" rtl="1"/>
            <a:r>
              <a:rPr lang="ar-DZ" sz="2800" dirty="0" smtClean="0"/>
              <a:t>الاستعداد والوقاية </a:t>
            </a:r>
            <a:br>
              <a:rPr lang="ar-DZ" sz="2800" dirty="0" smtClean="0"/>
            </a:br>
            <a:endParaRPr lang="ar-DZ" sz="2800" dirty="0"/>
          </a:p>
        </p:txBody>
      </p:sp>
      <p:sp>
        <p:nvSpPr>
          <p:cNvPr id="46" name="ZoneTexte 45"/>
          <p:cNvSpPr txBox="1"/>
          <p:nvPr/>
        </p:nvSpPr>
        <p:spPr>
          <a:xfrm>
            <a:off x="3635896" y="4077072"/>
            <a:ext cx="1512168" cy="1384995"/>
          </a:xfrm>
          <a:prstGeom prst="rect">
            <a:avLst/>
          </a:prstGeom>
          <a:noFill/>
        </p:spPr>
        <p:txBody>
          <a:bodyPr wrap="square" rtlCol="1">
            <a:spAutoFit/>
          </a:bodyPr>
          <a:lstStyle/>
          <a:p>
            <a:pPr algn="ctr" rtl="1"/>
            <a:r>
              <a:rPr lang="ar-DZ" sz="2800" dirty="0" smtClean="0"/>
              <a:t>احتواء الأضرار </a:t>
            </a:r>
            <a:br>
              <a:rPr lang="ar-DZ" sz="2800" dirty="0" smtClean="0"/>
            </a:br>
            <a:endParaRPr lang="ar-DZ" sz="2800" dirty="0"/>
          </a:p>
        </p:txBody>
      </p:sp>
      <p:sp>
        <p:nvSpPr>
          <p:cNvPr id="47" name="ZoneTexte 46"/>
          <p:cNvSpPr txBox="1"/>
          <p:nvPr/>
        </p:nvSpPr>
        <p:spPr>
          <a:xfrm>
            <a:off x="1979712" y="4077072"/>
            <a:ext cx="1440160" cy="1508105"/>
          </a:xfrm>
          <a:prstGeom prst="rect">
            <a:avLst/>
          </a:prstGeom>
          <a:noFill/>
        </p:spPr>
        <p:txBody>
          <a:bodyPr wrap="square" rtlCol="1">
            <a:spAutoFit/>
          </a:bodyPr>
          <a:lstStyle/>
          <a:p>
            <a:pPr algn="ctr" rtl="1"/>
            <a:r>
              <a:rPr lang="ar-DZ" sz="3200" dirty="0" smtClean="0"/>
              <a:t>استعادة النشاط </a:t>
            </a:r>
            <a:r>
              <a:rPr lang="ar-DZ" sz="2800" dirty="0" smtClean="0"/>
              <a:t/>
            </a:r>
            <a:br>
              <a:rPr lang="ar-DZ" sz="2800" dirty="0" smtClean="0"/>
            </a:br>
            <a:endParaRPr lang="ar-DZ" sz="2800" dirty="0"/>
          </a:p>
        </p:txBody>
      </p:sp>
      <p:cxnSp>
        <p:nvCxnSpPr>
          <p:cNvPr id="25" name="Connecteur droit 24"/>
          <p:cNvCxnSpPr/>
          <p:nvPr/>
        </p:nvCxnSpPr>
        <p:spPr>
          <a:xfrm>
            <a:off x="971600" y="2708920"/>
            <a:ext cx="0" cy="864096"/>
          </a:xfrm>
          <a:prstGeom prst="line">
            <a:avLst/>
          </a:prstGeom>
          <a:ln w="571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32" name="Image 31" descr="ج4.jpg"/>
          <p:cNvPicPr>
            <a:picLocks noChangeAspect="1"/>
          </p:cNvPicPr>
          <p:nvPr/>
        </p:nvPicPr>
        <p:blipFill>
          <a:blip r:embed="rId6" cstate="print"/>
          <a:stretch>
            <a:fillRect/>
          </a:stretch>
        </p:blipFill>
        <p:spPr>
          <a:xfrm>
            <a:off x="251520" y="3933056"/>
            <a:ext cx="1440160" cy="1503966"/>
          </a:xfrm>
          <a:prstGeom prst="rect">
            <a:avLst/>
          </a:prstGeom>
        </p:spPr>
      </p:pic>
      <p:sp>
        <p:nvSpPr>
          <p:cNvPr id="35" name="ZoneTexte 34"/>
          <p:cNvSpPr txBox="1"/>
          <p:nvPr/>
        </p:nvSpPr>
        <p:spPr>
          <a:xfrm>
            <a:off x="467544" y="4365104"/>
            <a:ext cx="1008112" cy="584775"/>
          </a:xfrm>
          <a:prstGeom prst="rect">
            <a:avLst/>
          </a:prstGeom>
          <a:noFill/>
        </p:spPr>
        <p:txBody>
          <a:bodyPr wrap="square" rtlCol="1">
            <a:spAutoFit/>
          </a:bodyPr>
          <a:lstStyle/>
          <a:p>
            <a:pPr algn="ctr" rtl="1"/>
            <a:r>
              <a:rPr lang="ar-DZ" sz="3200" dirty="0" smtClean="0"/>
              <a:t>التعلم</a:t>
            </a:r>
            <a:endParaRPr lang="ar-DZ" sz="32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
                                            <p:bg/>
                                          </p:spTgt>
                                        </p:tgtEl>
                                        <p:attrNameLst>
                                          <p:attrName>style.visibility</p:attrName>
                                        </p:attrNameLst>
                                      </p:cBhvr>
                                      <p:to>
                                        <p:strVal val="visible"/>
                                      </p:to>
                                    </p:set>
                                    <p:animEffect transition="in" filter="wipe(down)">
                                      <p:cBhvr>
                                        <p:cTn id="7" dur="500"/>
                                        <p:tgtEl>
                                          <p:spTgt spid="1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wipe(down)">
                                      <p:cBhvr>
                                        <p:cTn id="12" dur="500"/>
                                        <p:tgtEl>
                                          <p:spTgt spid="1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wipe(down)">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wipe(down)">
                                      <p:cBhvr>
                                        <p:cTn id="27" dur="500"/>
                                        <p:tgtEl>
                                          <p:spTgt spid="4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3"/>
                                        </p:tgtEl>
                                        <p:attrNameLst>
                                          <p:attrName>style.visibility</p:attrName>
                                        </p:attrNameLst>
                                      </p:cBhvr>
                                      <p:to>
                                        <p:strVal val="visible"/>
                                      </p:to>
                                    </p:set>
                                    <p:animEffect transition="in" filter="wipe(down)">
                                      <p:cBhvr>
                                        <p:cTn id="32" dur="500"/>
                                        <p:tgtEl>
                                          <p:spTgt spid="2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44">
                                            <p:txEl>
                                              <p:pRg st="0" end="0"/>
                                            </p:txEl>
                                          </p:spTgt>
                                        </p:tgtEl>
                                        <p:attrNameLst>
                                          <p:attrName>style.visibility</p:attrName>
                                        </p:attrNameLst>
                                      </p:cBhvr>
                                      <p:to>
                                        <p:strVal val="visible"/>
                                      </p:to>
                                    </p:set>
                                    <p:animEffect transition="in" filter="wipe(down)">
                                      <p:cBhvr>
                                        <p:cTn id="37" dur="500"/>
                                        <p:tgtEl>
                                          <p:spTgt spid="44">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42"/>
                                        </p:tgtEl>
                                        <p:attrNameLst>
                                          <p:attrName>style.visibility</p:attrName>
                                        </p:attrNameLst>
                                      </p:cBhvr>
                                      <p:to>
                                        <p:strVal val="visible"/>
                                      </p:to>
                                    </p:set>
                                    <p:animEffect transition="in" filter="wipe(down)">
                                      <p:cBhvr>
                                        <p:cTn id="42" dur="500"/>
                                        <p:tgtEl>
                                          <p:spTgt spid="4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wipe(down)">
                                      <p:cBhvr>
                                        <p:cTn id="47" dur="500"/>
                                        <p:tgtEl>
                                          <p:spTgt spid="2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5">
                                            <p:txEl>
                                              <p:pRg st="0" end="0"/>
                                            </p:txEl>
                                          </p:spTgt>
                                        </p:tgtEl>
                                        <p:attrNameLst>
                                          <p:attrName>style.visibility</p:attrName>
                                        </p:attrNameLst>
                                      </p:cBhvr>
                                      <p:to>
                                        <p:strVal val="visible"/>
                                      </p:to>
                                    </p:set>
                                    <p:animEffect transition="in" filter="wipe(down)">
                                      <p:cBhvr>
                                        <p:cTn id="52" dur="500"/>
                                        <p:tgtEl>
                                          <p:spTgt spid="4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36"/>
                                        </p:tgtEl>
                                        <p:attrNameLst>
                                          <p:attrName>style.visibility</p:attrName>
                                        </p:attrNameLst>
                                      </p:cBhvr>
                                      <p:to>
                                        <p:strVal val="visible"/>
                                      </p:to>
                                    </p:set>
                                    <p:animEffect transition="in" filter="wipe(down)">
                                      <p:cBhvr>
                                        <p:cTn id="57" dur="500"/>
                                        <p:tgtEl>
                                          <p:spTgt spid="3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down)">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ipe(down)">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46">
                                            <p:txEl>
                                              <p:pRg st="0" end="0"/>
                                            </p:txEl>
                                          </p:spTgt>
                                        </p:tgtEl>
                                        <p:attrNameLst>
                                          <p:attrName>style.visibility</p:attrName>
                                        </p:attrNameLst>
                                      </p:cBhvr>
                                      <p:to>
                                        <p:strVal val="visible"/>
                                      </p:to>
                                    </p:set>
                                    <p:animEffect transition="in" filter="wipe(down)">
                                      <p:cBhvr>
                                        <p:cTn id="72" dur="500"/>
                                        <p:tgtEl>
                                          <p:spTgt spid="46">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9"/>
                                        </p:tgtEl>
                                        <p:attrNameLst>
                                          <p:attrName>style.visibility</p:attrName>
                                        </p:attrNameLst>
                                      </p:cBhvr>
                                      <p:to>
                                        <p:strVal val="visible"/>
                                      </p:to>
                                    </p:set>
                                    <p:animEffect transition="in" filter="wipe(down)">
                                      <p:cBhvr>
                                        <p:cTn id="77" dur="500"/>
                                        <p:tgtEl>
                                          <p:spTgt spid="39"/>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wipe(down)">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47">
                                            <p:txEl>
                                              <p:pRg st="0" end="0"/>
                                            </p:txEl>
                                          </p:spTgt>
                                        </p:tgtEl>
                                        <p:attrNameLst>
                                          <p:attrName>style.visibility</p:attrName>
                                        </p:attrNameLst>
                                      </p:cBhvr>
                                      <p:to>
                                        <p:strVal val="visible"/>
                                      </p:to>
                                    </p:set>
                                    <p:animEffect transition="in" filter="wipe(down)">
                                      <p:cBhvr>
                                        <p:cTn id="87" dur="500"/>
                                        <p:tgtEl>
                                          <p:spTgt spid="47">
                                            <p:txEl>
                                              <p:pRg st="0" end="0"/>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nodeType="click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wipe(down)">
                                      <p:cBhvr>
                                        <p:cTn id="92" dur="500"/>
                                        <p:tgtEl>
                                          <p:spTgt spid="25"/>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32"/>
                                        </p:tgtEl>
                                        <p:attrNameLst>
                                          <p:attrName>style.visibility</p:attrName>
                                        </p:attrNameLst>
                                      </p:cBhvr>
                                      <p:to>
                                        <p:strVal val="visible"/>
                                      </p:to>
                                    </p:set>
                                    <p:animEffect transition="in" filter="wipe(down)">
                                      <p:cBhvr>
                                        <p:cTn id="97" dur="500"/>
                                        <p:tgtEl>
                                          <p:spTgt spid="32"/>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35">
                                            <p:txEl>
                                              <p:pRg st="0" end="0"/>
                                            </p:txEl>
                                          </p:spTgt>
                                        </p:tgtEl>
                                        <p:attrNameLst>
                                          <p:attrName>style.visibility</p:attrName>
                                        </p:attrNameLst>
                                      </p:cBhvr>
                                      <p:to>
                                        <p:strVal val="visible"/>
                                      </p:to>
                                    </p:set>
                                    <p:animEffect transition="in" filter="wipe(down)">
                                      <p:cBhvr>
                                        <p:cTn id="102" dur="500"/>
                                        <p:tgtEl>
                                          <p:spTgt spid="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animBg="1"/>
      <p:bldP spid="44" grpId="0" build="p"/>
      <p:bldP spid="45" grpId="0" build="p"/>
      <p:bldP spid="46" grpId="0" build="p"/>
      <p:bldP spid="47" grpId="0" build="p"/>
      <p:bldP spid="3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0" name="Image 19" descr="ج1.jpg"/>
          <p:cNvPicPr>
            <a:picLocks noChangeAspect="1"/>
          </p:cNvPicPr>
          <p:nvPr/>
        </p:nvPicPr>
        <p:blipFill>
          <a:blip r:embed="rId3" cstate="print"/>
          <a:stretch>
            <a:fillRect/>
          </a:stretch>
        </p:blipFill>
        <p:spPr>
          <a:xfrm>
            <a:off x="7092280" y="4725144"/>
            <a:ext cx="1715641" cy="1728192"/>
          </a:xfrm>
          <a:prstGeom prst="rect">
            <a:avLst/>
          </a:prstGeom>
        </p:spPr>
      </p:pic>
      <p:pic>
        <p:nvPicPr>
          <p:cNvPr id="23" name="Image 22" descr="ج3.jpg"/>
          <p:cNvPicPr>
            <a:picLocks noChangeAspect="1"/>
          </p:cNvPicPr>
          <p:nvPr/>
        </p:nvPicPr>
        <p:blipFill>
          <a:blip r:embed="rId4" cstate="print"/>
          <a:stretch>
            <a:fillRect/>
          </a:stretch>
        </p:blipFill>
        <p:spPr>
          <a:xfrm>
            <a:off x="7164288" y="692696"/>
            <a:ext cx="1661679" cy="1439416"/>
          </a:xfrm>
          <a:prstGeom prst="rect">
            <a:avLst/>
          </a:prstGeom>
        </p:spPr>
      </p:pic>
      <p:pic>
        <p:nvPicPr>
          <p:cNvPr id="24" name="Image 23" descr="ج4.jpg"/>
          <p:cNvPicPr>
            <a:picLocks noChangeAspect="1"/>
          </p:cNvPicPr>
          <p:nvPr/>
        </p:nvPicPr>
        <p:blipFill>
          <a:blip r:embed="rId5" cstate="print"/>
          <a:stretch>
            <a:fillRect/>
          </a:stretch>
        </p:blipFill>
        <p:spPr>
          <a:xfrm>
            <a:off x="7092280" y="2996952"/>
            <a:ext cx="1800201" cy="1503966"/>
          </a:xfrm>
          <a:prstGeom prst="rect">
            <a:avLst/>
          </a:prstGeom>
        </p:spPr>
      </p:pic>
      <p:sp>
        <p:nvSpPr>
          <p:cNvPr id="44" name="ZoneTexte 43"/>
          <p:cNvSpPr txBox="1"/>
          <p:nvPr/>
        </p:nvSpPr>
        <p:spPr>
          <a:xfrm>
            <a:off x="7236296" y="836712"/>
            <a:ext cx="1512168" cy="1200329"/>
          </a:xfrm>
          <a:prstGeom prst="rect">
            <a:avLst/>
          </a:prstGeom>
          <a:noFill/>
        </p:spPr>
        <p:txBody>
          <a:bodyPr wrap="square" rtlCol="1">
            <a:spAutoFit/>
          </a:bodyPr>
          <a:lstStyle/>
          <a:p>
            <a:pPr algn="ctr" rtl="1"/>
            <a:r>
              <a:rPr lang="ar-DZ" sz="2400" dirty="0" smtClean="0"/>
              <a:t>اكتشاف إشارات الإنذار المبكر</a:t>
            </a:r>
            <a:endParaRPr lang="ar-DZ" sz="2400" dirty="0"/>
          </a:p>
        </p:txBody>
      </p:sp>
      <p:sp>
        <p:nvSpPr>
          <p:cNvPr id="45" name="ZoneTexte 44"/>
          <p:cNvSpPr txBox="1"/>
          <p:nvPr/>
        </p:nvSpPr>
        <p:spPr>
          <a:xfrm>
            <a:off x="7308304" y="3212976"/>
            <a:ext cx="1368152" cy="954107"/>
          </a:xfrm>
          <a:prstGeom prst="rect">
            <a:avLst/>
          </a:prstGeom>
          <a:noFill/>
        </p:spPr>
        <p:txBody>
          <a:bodyPr wrap="square" rtlCol="1">
            <a:spAutoFit/>
          </a:bodyPr>
          <a:lstStyle/>
          <a:p>
            <a:pPr algn="ctr" rtl="1"/>
            <a:r>
              <a:rPr lang="ar-DZ" sz="2800" dirty="0" smtClean="0"/>
              <a:t>الاستعداد والوقاية</a:t>
            </a:r>
            <a:endParaRPr lang="ar-DZ" sz="2800" dirty="0"/>
          </a:p>
        </p:txBody>
      </p:sp>
      <p:sp>
        <p:nvSpPr>
          <p:cNvPr id="46" name="ZoneTexte 45"/>
          <p:cNvSpPr txBox="1"/>
          <p:nvPr/>
        </p:nvSpPr>
        <p:spPr>
          <a:xfrm>
            <a:off x="7164288" y="4941168"/>
            <a:ext cx="1512168" cy="954107"/>
          </a:xfrm>
          <a:prstGeom prst="rect">
            <a:avLst/>
          </a:prstGeom>
          <a:noFill/>
        </p:spPr>
        <p:txBody>
          <a:bodyPr wrap="square" rtlCol="1">
            <a:spAutoFit/>
          </a:bodyPr>
          <a:lstStyle/>
          <a:p>
            <a:pPr algn="ctr" rtl="1"/>
            <a:r>
              <a:rPr lang="ar-DZ" sz="2800" dirty="0" smtClean="0"/>
              <a:t>احتواء الاضرار</a:t>
            </a:r>
            <a:endParaRPr lang="ar-DZ" sz="2800" dirty="0"/>
          </a:p>
        </p:txBody>
      </p:sp>
      <p:sp>
        <p:nvSpPr>
          <p:cNvPr id="26" name="Rectangle 25"/>
          <p:cNvSpPr/>
          <p:nvPr/>
        </p:nvSpPr>
        <p:spPr>
          <a:xfrm>
            <a:off x="539552" y="692696"/>
            <a:ext cx="6480720" cy="1872208"/>
          </a:xfrm>
          <a:prstGeom prst="rect">
            <a:avLst/>
          </a:prstGeom>
          <a:ln>
            <a:solidFill>
              <a:srgbClr val="EC28D0"/>
            </a:solidFill>
          </a:ln>
          <a:effectLst>
            <a:glow rad="139700">
              <a:schemeClr val="accent2">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29" name="Rectangle 28"/>
          <p:cNvSpPr/>
          <p:nvPr/>
        </p:nvSpPr>
        <p:spPr>
          <a:xfrm>
            <a:off x="539552" y="2852936"/>
            <a:ext cx="6480720" cy="1656184"/>
          </a:xfrm>
          <a:prstGeom prst="rect">
            <a:avLst/>
          </a:prstGeom>
          <a:ln>
            <a:solidFill>
              <a:schemeClr val="accent1">
                <a:lumMod val="60000"/>
                <a:lumOff val="40000"/>
              </a:schemeClr>
            </a:solidFill>
          </a:ln>
          <a:effectLst>
            <a:glow rad="139700">
              <a:schemeClr val="accent1">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1" name="Rectangle 30"/>
          <p:cNvSpPr/>
          <p:nvPr/>
        </p:nvSpPr>
        <p:spPr>
          <a:xfrm>
            <a:off x="467544" y="4725144"/>
            <a:ext cx="6552728" cy="1872208"/>
          </a:xfrm>
          <a:prstGeom prst="rect">
            <a:avLst/>
          </a:prstGeom>
          <a:ln>
            <a:solidFill>
              <a:srgbClr val="FFFF00"/>
            </a:solidFill>
          </a:ln>
          <a:effectLst>
            <a:glow rad="1397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4" name="ZoneTexte 33"/>
          <p:cNvSpPr txBox="1"/>
          <p:nvPr/>
        </p:nvSpPr>
        <p:spPr>
          <a:xfrm>
            <a:off x="611560" y="692696"/>
            <a:ext cx="6336704" cy="1938992"/>
          </a:xfrm>
          <a:prstGeom prst="rect">
            <a:avLst/>
          </a:prstGeom>
          <a:noFill/>
        </p:spPr>
        <p:txBody>
          <a:bodyPr wrap="square" rtlCol="1">
            <a:spAutoFit/>
          </a:bodyPr>
          <a:lstStyle/>
          <a:p>
            <a:pPr algn="r" rtl="1"/>
            <a:r>
              <a:rPr lang="ar-DZ" sz="2400" dirty="0" smtClean="0"/>
              <a:t>وتتضمن هذه المرحلة استشعار الإنذار المبكر الذي ينئ بقرب وقوع الأزمة، وتمثل إشارات الانذار المبكر مشكلة حيث يستقبل المديرين العديد من أنواع الإشارات في نفس الوقت ويكون من الصعب عليها التقاط الإشارات </a:t>
            </a:r>
            <a:r>
              <a:rPr lang="ar-DZ" sz="2400" dirty="0" err="1" smtClean="0"/>
              <a:t>الحقيقية</a:t>
            </a:r>
            <a:r>
              <a:rPr lang="ar-DZ" sz="2400" dirty="0" smtClean="0"/>
              <a:t> والهامة، وقد يصعب التفرقة بين الإشارات الخاصة بكل أزمة على </a:t>
            </a:r>
            <a:r>
              <a:rPr lang="ar-DZ" sz="2400" dirty="0" err="1" smtClean="0"/>
              <a:t>حدة</a:t>
            </a:r>
            <a:endParaRPr lang="ar-DZ" sz="2400" dirty="0" smtClean="0"/>
          </a:p>
        </p:txBody>
      </p:sp>
      <p:sp>
        <p:nvSpPr>
          <p:cNvPr id="35" name="ZoneTexte 34"/>
          <p:cNvSpPr txBox="1"/>
          <p:nvPr/>
        </p:nvSpPr>
        <p:spPr>
          <a:xfrm>
            <a:off x="467544" y="2996952"/>
            <a:ext cx="6480720" cy="1200329"/>
          </a:xfrm>
          <a:prstGeom prst="rect">
            <a:avLst/>
          </a:prstGeom>
          <a:noFill/>
        </p:spPr>
        <p:txBody>
          <a:bodyPr wrap="square" rtlCol="1">
            <a:spAutoFit/>
          </a:bodyPr>
          <a:lstStyle/>
          <a:p>
            <a:pPr algn="r" rtl="1"/>
            <a:r>
              <a:rPr lang="ar-DZ" sz="2400" dirty="0" smtClean="0"/>
              <a:t>يجب أن يتوفر لدى المجتمع الاستعدادات والأساليب الكافية للوقاية من الأزمات، إن الهدف من الوقاية يتلخص في اكتشاف نقاط الضعف في نظام الوقاية </a:t>
            </a:r>
            <a:r>
              <a:rPr lang="ar-DZ" sz="2400" dirty="0" err="1" smtClean="0"/>
              <a:t>بالمجتمع.</a:t>
            </a:r>
            <a:r>
              <a:rPr lang="ar-DZ" sz="2400" dirty="0" smtClean="0"/>
              <a:t> </a:t>
            </a:r>
          </a:p>
        </p:txBody>
      </p:sp>
      <p:sp>
        <p:nvSpPr>
          <p:cNvPr id="37" name="ZoneTexte 36"/>
          <p:cNvSpPr txBox="1"/>
          <p:nvPr/>
        </p:nvSpPr>
        <p:spPr>
          <a:xfrm>
            <a:off x="395536" y="4653136"/>
            <a:ext cx="6552728" cy="1938992"/>
          </a:xfrm>
          <a:prstGeom prst="rect">
            <a:avLst/>
          </a:prstGeom>
          <a:noFill/>
        </p:spPr>
        <p:txBody>
          <a:bodyPr wrap="square" rtlCol="1">
            <a:spAutoFit/>
          </a:bodyPr>
          <a:lstStyle/>
          <a:p>
            <a:pPr algn="r" rtl="1"/>
            <a:r>
              <a:rPr lang="ar-DZ" sz="2400" dirty="0" smtClean="0"/>
              <a:t>تقوم الإدارة بتنفيذ الخطط التي وضعتها لمواجهة الأزمة عن طريق استخدام الموارد المتـوفرة لديها وبأقل الأضرار، وتكون الأزمة في هذه المرحلة في ذروتها، ولذلك فإن هذه المرحلة في إدارة الأزمات تتلخص في إعداد وسائل للحد من الأضرار ومنعها من الانتشار لتشمل الأجزاء التي تتأثر بعد في </a:t>
            </a:r>
            <a:r>
              <a:rPr lang="ar-DZ" sz="2400" dirty="0" err="1" smtClean="0"/>
              <a:t>المجتمع.</a:t>
            </a:r>
            <a:r>
              <a:rPr lang="ar-DZ" sz="2400" dirty="0"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4">
                                            <p:txEl>
                                              <p:pRg st="0" end="0"/>
                                            </p:txEl>
                                          </p:spTgt>
                                        </p:tgtEl>
                                        <p:attrNameLst>
                                          <p:attrName>style.visibility</p:attrName>
                                        </p:attrNameLst>
                                      </p:cBhvr>
                                      <p:to>
                                        <p:strVal val="visible"/>
                                      </p:to>
                                    </p:set>
                                    <p:animEffect transition="in" filter="wipe(down)">
                                      <p:cBhvr>
                                        <p:cTn id="12" dur="500"/>
                                        <p:tgtEl>
                                          <p:spTgt spid="4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animEffect transition="in" filter="wipe(down)">
                                      <p:cBhvr>
                                        <p:cTn id="17" dur="500"/>
                                        <p:tgtEl>
                                          <p:spTgt spid="2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4">
                                            <p:txEl>
                                              <p:pRg st="0" end="0"/>
                                            </p:txEl>
                                          </p:spTgt>
                                        </p:tgtEl>
                                        <p:attrNameLst>
                                          <p:attrName>style.visibility</p:attrName>
                                        </p:attrNameLst>
                                      </p:cBhvr>
                                      <p:to>
                                        <p:strVal val="visible"/>
                                      </p:to>
                                    </p:set>
                                    <p:animEffect transition="in" filter="wipe(down)">
                                      <p:cBhvr>
                                        <p:cTn id="22" dur="500"/>
                                        <p:tgtEl>
                                          <p:spTgt spid="3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5">
                                            <p:txEl>
                                              <p:pRg st="0" end="0"/>
                                            </p:txEl>
                                          </p:spTgt>
                                        </p:tgtEl>
                                        <p:attrNameLst>
                                          <p:attrName>style.visibility</p:attrName>
                                        </p:attrNameLst>
                                      </p:cBhvr>
                                      <p:to>
                                        <p:strVal val="visible"/>
                                      </p:to>
                                    </p:set>
                                    <p:animEffect transition="in" filter="wipe(down)">
                                      <p:cBhvr>
                                        <p:cTn id="32" dur="500"/>
                                        <p:tgtEl>
                                          <p:spTgt spid="4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down)">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wipe(down)">
                                      <p:cBhvr>
                                        <p:cTn id="42" dur="500"/>
                                        <p:tgtEl>
                                          <p:spTgt spid="35">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down)">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46">
                                            <p:txEl>
                                              <p:pRg st="0" end="0"/>
                                            </p:txEl>
                                          </p:spTgt>
                                        </p:tgtEl>
                                        <p:attrNameLst>
                                          <p:attrName>style.visibility</p:attrName>
                                        </p:attrNameLst>
                                      </p:cBhvr>
                                      <p:to>
                                        <p:strVal val="visible"/>
                                      </p:to>
                                    </p:set>
                                    <p:animEffect transition="in" filter="wipe(down)">
                                      <p:cBhvr>
                                        <p:cTn id="52" dur="500"/>
                                        <p:tgtEl>
                                          <p:spTgt spid="46">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1"/>
                                        </p:tgtEl>
                                        <p:attrNameLst>
                                          <p:attrName>style.visibility</p:attrName>
                                        </p:attrNameLst>
                                      </p:cBhvr>
                                      <p:to>
                                        <p:strVal val="visible"/>
                                      </p:to>
                                    </p:set>
                                    <p:animEffect transition="in" filter="wipe(down)">
                                      <p:cBhvr>
                                        <p:cTn id="57" dur="500"/>
                                        <p:tgtEl>
                                          <p:spTgt spid="31"/>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7">
                                            <p:txEl>
                                              <p:pRg st="0" end="0"/>
                                            </p:txEl>
                                          </p:spTgt>
                                        </p:tgtEl>
                                        <p:attrNameLst>
                                          <p:attrName>style.visibility</p:attrName>
                                        </p:attrNameLst>
                                      </p:cBhvr>
                                      <p:to>
                                        <p:strVal val="visible"/>
                                      </p:to>
                                    </p:set>
                                    <p:animEffect transition="in" filter="wipe(down)">
                                      <p:cBhvr>
                                        <p:cTn id="62" dur="500"/>
                                        <p:tgtEl>
                                          <p:spTgt spid="3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build="p"/>
      <p:bldP spid="45" grpId="0" build="p"/>
      <p:bldP spid="46" grpId="0" build="p"/>
      <p:bldP spid="26" grpId="0" animBg="1"/>
      <p:bldP spid="29" grpId="0" animBg="1"/>
      <p:bldP spid="31" grpId="0" animBg="1"/>
      <p:bldP spid="34" grpId="0" build="p"/>
      <p:bldP spid="35" grpId="0" build="p"/>
      <p:bldP spid="3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1" name="Image 20" descr="ج2.jpg"/>
          <p:cNvPicPr>
            <a:picLocks noChangeAspect="1"/>
          </p:cNvPicPr>
          <p:nvPr/>
        </p:nvPicPr>
        <p:blipFill>
          <a:blip r:embed="rId3" cstate="print"/>
          <a:stretch>
            <a:fillRect/>
          </a:stretch>
        </p:blipFill>
        <p:spPr>
          <a:xfrm>
            <a:off x="7092280" y="1196752"/>
            <a:ext cx="1681469" cy="1872208"/>
          </a:xfrm>
          <a:prstGeom prst="rect">
            <a:avLst/>
          </a:prstGeom>
        </p:spPr>
      </p:pic>
      <p:pic>
        <p:nvPicPr>
          <p:cNvPr id="24" name="Image 23" descr="ج4.jpg"/>
          <p:cNvPicPr>
            <a:picLocks noChangeAspect="1"/>
          </p:cNvPicPr>
          <p:nvPr/>
        </p:nvPicPr>
        <p:blipFill>
          <a:blip r:embed="rId4" cstate="print"/>
          <a:stretch>
            <a:fillRect/>
          </a:stretch>
        </p:blipFill>
        <p:spPr>
          <a:xfrm>
            <a:off x="7092280" y="4293096"/>
            <a:ext cx="1800201" cy="1656184"/>
          </a:xfrm>
          <a:prstGeom prst="rect">
            <a:avLst/>
          </a:prstGeom>
        </p:spPr>
      </p:pic>
      <p:sp>
        <p:nvSpPr>
          <p:cNvPr id="45" name="ZoneTexte 44"/>
          <p:cNvSpPr txBox="1"/>
          <p:nvPr/>
        </p:nvSpPr>
        <p:spPr>
          <a:xfrm>
            <a:off x="7236296" y="4797152"/>
            <a:ext cx="1368152" cy="523220"/>
          </a:xfrm>
          <a:prstGeom prst="rect">
            <a:avLst/>
          </a:prstGeom>
          <a:noFill/>
        </p:spPr>
        <p:txBody>
          <a:bodyPr wrap="square" rtlCol="1">
            <a:spAutoFit/>
          </a:bodyPr>
          <a:lstStyle/>
          <a:p>
            <a:pPr algn="ctr" rtl="1"/>
            <a:r>
              <a:rPr lang="ar-DZ" sz="2800" dirty="0" smtClean="0"/>
              <a:t>التعلم</a:t>
            </a:r>
            <a:endParaRPr lang="ar-DZ" sz="2800" dirty="0"/>
          </a:p>
        </p:txBody>
      </p:sp>
      <p:sp>
        <p:nvSpPr>
          <p:cNvPr id="47" name="ZoneTexte 46"/>
          <p:cNvSpPr txBox="1"/>
          <p:nvPr/>
        </p:nvSpPr>
        <p:spPr>
          <a:xfrm>
            <a:off x="7236296" y="1628800"/>
            <a:ext cx="1440160" cy="954107"/>
          </a:xfrm>
          <a:prstGeom prst="rect">
            <a:avLst/>
          </a:prstGeom>
          <a:noFill/>
        </p:spPr>
        <p:txBody>
          <a:bodyPr wrap="square" rtlCol="1">
            <a:spAutoFit/>
          </a:bodyPr>
          <a:lstStyle/>
          <a:p>
            <a:pPr algn="ctr" rtl="1"/>
            <a:r>
              <a:rPr lang="ar-DZ" sz="2800" dirty="0" smtClean="0"/>
              <a:t>استعادة النشاط</a:t>
            </a:r>
          </a:p>
        </p:txBody>
      </p:sp>
      <p:sp>
        <p:nvSpPr>
          <p:cNvPr id="29" name="Rectangle 28"/>
          <p:cNvSpPr/>
          <p:nvPr/>
        </p:nvSpPr>
        <p:spPr>
          <a:xfrm>
            <a:off x="683568" y="4293096"/>
            <a:ext cx="6336704" cy="1584176"/>
          </a:xfrm>
          <a:prstGeom prst="rect">
            <a:avLst/>
          </a:prstGeom>
          <a:ln>
            <a:solidFill>
              <a:schemeClr val="accent1">
                <a:lumMod val="60000"/>
                <a:lumOff val="40000"/>
              </a:schemeClr>
            </a:solidFill>
          </a:ln>
          <a:effectLst>
            <a:glow rad="139700">
              <a:schemeClr val="accent1">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2" name="Rectangle 31"/>
          <p:cNvSpPr/>
          <p:nvPr/>
        </p:nvSpPr>
        <p:spPr>
          <a:xfrm>
            <a:off x="611560" y="1196752"/>
            <a:ext cx="6408712" cy="1800200"/>
          </a:xfrm>
          <a:prstGeom prst="rect">
            <a:avLst/>
          </a:prstGeom>
          <a:ln>
            <a:solidFill>
              <a:schemeClr val="accent6">
                <a:lumMod val="75000"/>
              </a:schemeClr>
            </a:solidFill>
          </a:ln>
          <a:effectLst>
            <a:glow rad="139700">
              <a:schemeClr val="accent6">
                <a:satMod val="175000"/>
                <a:alpha val="40000"/>
              </a:schemeClr>
            </a:glow>
          </a:effectLst>
        </p:spPr>
        <p:style>
          <a:lnRef idx="2">
            <a:schemeClr val="accent3"/>
          </a:lnRef>
          <a:fillRef idx="1">
            <a:schemeClr val="lt1"/>
          </a:fillRef>
          <a:effectRef idx="0">
            <a:schemeClr val="accent3"/>
          </a:effectRef>
          <a:fontRef idx="minor">
            <a:schemeClr val="dk1"/>
          </a:fontRef>
        </p:style>
        <p:txBody>
          <a:bodyPr rtlCol="1" anchor="ctr"/>
          <a:lstStyle/>
          <a:p>
            <a:pPr algn="ctr"/>
            <a:endParaRPr lang="ar-DZ"/>
          </a:p>
        </p:txBody>
      </p:sp>
      <p:sp>
        <p:nvSpPr>
          <p:cNvPr id="35" name="ZoneTexte 34"/>
          <p:cNvSpPr txBox="1"/>
          <p:nvPr/>
        </p:nvSpPr>
        <p:spPr>
          <a:xfrm>
            <a:off x="683568" y="4293096"/>
            <a:ext cx="6264696" cy="1569660"/>
          </a:xfrm>
          <a:prstGeom prst="rect">
            <a:avLst/>
          </a:prstGeom>
          <a:noFill/>
        </p:spPr>
        <p:txBody>
          <a:bodyPr wrap="square" rtlCol="1">
            <a:spAutoFit/>
          </a:bodyPr>
          <a:lstStyle/>
          <a:p>
            <a:pPr algn="r" rtl="1"/>
            <a:r>
              <a:rPr lang="ar-DZ" sz="2400" dirty="0" smtClean="0"/>
              <a:t>تتضمن هذه المرحلة استرجاع الأحداث ودراستها دراسة متعمقة ومستفيدة واستخلاص الدروس والعبر المستفادة منها، وذلك لرفع كفاءة المنظمة في التعامل مع الأزمات المستقبلية ومن تم تعميم تلك الدروس على جميع الأطراف التي </a:t>
            </a:r>
            <a:r>
              <a:rPr lang="ar-DZ" sz="2400" dirty="0" err="1" smtClean="0"/>
              <a:t>لهاعلاقة</a:t>
            </a:r>
            <a:r>
              <a:rPr lang="ar-DZ" sz="2400" dirty="0" smtClean="0"/>
              <a:t> بالمنظمة </a:t>
            </a:r>
          </a:p>
        </p:txBody>
      </p:sp>
      <p:sp>
        <p:nvSpPr>
          <p:cNvPr id="38" name="ZoneTexte 37"/>
          <p:cNvSpPr txBox="1"/>
          <p:nvPr/>
        </p:nvSpPr>
        <p:spPr>
          <a:xfrm>
            <a:off x="539552" y="1196752"/>
            <a:ext cx="6408712" cy="1569660"/>
          </a:xfrm>
          <a:prstGeom prst="rect">
            <a:avLst/>
          </a:prstGeom>
          <a:noFill/>
        </p:spPr>
        <p:txBody>
          <a:bodyPr wrap="square" rtlCol="1">
            <a:spAutoFit/>
          </a:bodyPr>
          <a:lstStyle/>
          <a:p>
            <a:pPr algn="r" rtl="1"/>
            <a:r>
              <a:rPr lang="ar-DZ" sz="2400" dirty="0" smtClean="0"/>
              <a:t>وتشمل هذه المرحلة إعداد وتنفيذ برامج جاهزة ثم إعدادها مسبقا واستعادة النشاط من عدة جوانب منها الأصول الملموسة والمعنوية من خلال تلك البرامج والخطط وذلك من أجل إعادة التوازن بشكل </a:t>
            </a:r>
            <a:r>
              <a:rPr lang="ar-DZ" sz="2400" dirty="0" err="1" smtClean="0"/>
              <a:t>تدريجي.</a:t>
            </a:r>
            <a:r>
              <a:rPr lang="ar-DZ" sz="2400" dirty="0"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wipe(down)">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7">
                                            <p:txEl>
                                              <p:pRg st="0" end="0"/>
                                            </p:txEl>
                                          </p:spTgt>
                                        </p:tgtEl>
                                        <p:attrNameLst>
                                          <p:attrName>style.visibility</p:attrName>
                                        </p:attrNameLst>
                                      </p:cBhvr>
                                      <p:to>
                                        <p:strVal val="visible"/>
                                      </p:to>
                                    </p:set>
                                    <p:animEffect transition="in" filter="wipe(down)">
                                      <p:cBhvr>
                                        <p:cTn id="12" dur="500"/>
                                        <p:tgtEl>
                                          <p:spTgt spid="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down)">
                                      <p:cBhvr>
                                        <p:cTn id="17" dur="500"/>
                                        <p:tgtEl>
                                          <p:spTgt spid="3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8">
                                            <p:txEl>
                                              <p:pRg st="0" end="0"/>
                                            </p:txEl>
                                          </p:spTgt>
                                        </p:tgtEl>
                                        <p:attrNameLst>
                                          <p:attrName>style.visibility</p:attrName>
                                        </p:attrNameLst>
                                      </p:cBhvr>
                                      <p:to>
                                        <p:strVal val="visible"/>
                                      </p:to>
                                    </p:set>
                                    <p:animEffect transition="in" filter="wipe(down)">
                                      <p:cBhvr>
                                        <p:cTn id="22" dur="500"/>
                                        <p:tgtEl>
                                          <p:spTgt spid="3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wipe(down)">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45">
                                            <p:txEl>
                                              <p:pRg st="0" end="0"/>
                                            </p:txEl>
                                          </p:spTgt>
                                        </p:tgtEl>
                                        <p:attrNameLst>
                                          <p:attrName>style.visibility</p:attrName>
                                        </p:attrNameLst>
                                      </p:cBhvr>
                                      <p:to>
                                        <p:strVal val="visible"/>
                                      </p:to>
                                    </p:set>
                                    <p:animEffect transition="in" filter="wipe(down)">
                                      <p:cBhvr>
                                        <p:cTn id="32" dur="500"/>
                                        <p:tgtEl>
                                          <p:spTgt spid="4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ipe(down)">
                                      <p:cBhvr>
                                        <p:cTn id="37" dur="500"/>
                                        <p:tgtEl>
                                          <p:spTgt spid="2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5">
                                            <p:txEl>
                                              <p:pRg st="0" end="0"/>
                                            </p:txEl>
                                          </p:spTgt>
                                        </p:tgtEl>
                                        <p:attrNameLst>
                                          <p:attrName>style.visibility</p:attrName>
                                        </p:attrNameLst>
                                      </p:cBhvr>
                                      <p:to>
                                        <p:strVal val="visible"/>
                                      </p:to>
                                    </p:set>
                                    <p:animEffect transition="in" filter="wipe(down)">
                                      <p:cBhvr>
                                        <p:cTn id="42" dur="500"/>
                                        <p:tgtEl>
                                          <p:spTgt spid="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build="p"/>
      <p:bldP spid="47" grpId="0" build="p"/>
      <p:bldP spid="29" grpId="0" animBg="1"/>
      <p:bldP spid="32" grpId="0" animBg="1"/>
      <p:bldP spid="35" grpId="0" build="p"/>
      <p:bldP spid="3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2" name="Image 11" descr="5.jpg"/>
          <p:cNvPicPr>
            <a:picLocks noChangeAspect="1"/>
          </p:cNvPicPr>
          <p:nvPr/>
        </p:nvPicPr>
        <p:blipFill>
          <a:blip r:embed="rId3" cstate="print"/>
          <a:stretch>
            <a:fillRect/>
          </a:stretch>
        </p:blipFill>
        <p:spPr>
          <a:xfrm rot="5400000">
            <a:off x="6723377" y="1997703"/>
            <a:ext cx="1928271" cy="2342594"/>
          </a:xfrm>
          <a:prstGeom prst="rect">
            <a:avLst/>
          </a:prstGeom>
          <a:ln>
            <a:noFill/>
          </a:ln>
          <a:effectLst>
            <a:softEdge rad="112500"/>
          </a:effectLst>
        </p:spPr>
      </p:pic>
      <p:sp>
        <p:nvSpPr>
          <p:cNvPr id="14" name="Rectangle 13"/>
          <p:cNvSpPr/>
          <p:nvPr/>
        </p:nvSpPr>
        <p:spPr>
          <a:xfrm>
            <a:off x="395536" y="1340768"/>
            <a:ext cx="6120680" cy="4968552"/>
          </a:xfrm>
          <a:prstGeom prst="rect">
            <a:avLst/>
          </a:prstGeom>
          <a:noFill/>
          <a:ln>
            <a:solidFill>
              <a:schemeClr val="accent3">
                <a:lumMod val="60000"/>
                <a:lumOff val="40000"/>
              </a:schemeClr>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7" name="ZoneTexte 16"/>
          <p:cNvSpPr txBox="1"/>
          <p:nvPr/>
        </p:nvSpPr>
        <p:spPr>
          <a:xfrm>
            <a:off x="2339752" y="404664"/>
            <a:ext cx="4104456" cy="584775"/>
          </a:xfrm>
          <a:prstGeom prst="rect">
            <a:avLst/>
          </a:prstGeom>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3200" b="1" dirty="0" smtClean="0">
                <a:solidFill>
                  <a:schemeClr val="accent3">
                    <a:lumMod val="75000"/>
                  </a:schemeClr>
                </a:solidFill>
              </a:rPr>
              <a:t>تصنيف ادارة الازمات</a:t>
            </a:r>
            <a:endParaRPr lang="ar-DZ" sz="3200" b="1" dirty="0">
              <a:solidFill>
                <a:schemeClr val="accent3">
                  <a:lumMod val="75000"/>
                </a:schemeClr>
              </a:solidFill>
            </a:endParaRPr>
          </a:p>
        </p:txBody>
      </p:sp>
      <p:sp>
        <p:nvSpPr>
          <p:cNvPr id="18" name="ZoneTexte 17"/>
          <p:cNvSpPr txBox="1"/>
          <p:nvPr/>
        </p:nvSpPr>
        <p:spPr>
          <a:xfrm>
            <a:off x="6876256" y="2492896"/>
            <a:ext cx="1656184" cy="1384995"/>
          </a:xfrm>
          <a:prstGeom prst="rect">
            <a:avLst/>
          </a:prstGeom>
          <a:noFill/>
        </p:spPr>
        <p:txBody>
          <a:bodyPr wrap="square" rtlCol="1">
            <a:spAutoFit/>
          </a:bodyPr>
          <a:lstStyle/>
          <a:p>
            <a:pPr algn="ctr" rtl="1"/>
            <a:r>
              <a:rPr lang="ar-DZ" sz="2800" dirty="0" smtClean="0"/>
              <a:t>من حيث مستوى الأزمة </a:t>
            </a:r>
            <a:endParaRPr lang="ar-DZ" sz="2800" dirty="0"/>
          </a:p>
        </p:txBody>
      </p:sp>
      <p:sp>
        <p:nvSpPr>
          <p:cNvPr id="19" name="ZoneTexte 18"/>
          <p:cNvSpPr txBox="1"/>
          <p:nvPr/>
        </p:nvSpPr>
        <p:spPr>
          <a:xfrm>
            <a:off x="395536" y="1412776"/>
            <a:ext cx="6048672" cy="4832092"/>
          </a:xfrm>
          <a:prstGeom prst="rect">
            <a:avLst/>
          </a:prstGeom>
          <a:noFill/>
        </p:spPr>
        <p:txBody>
          <a:bodyPr wrap="square" rtlCol="1">
            <a:spAutoFit/>
          </a:bodyPr>
          <a:lstStyle/>
          <a:p>
            <a:pPr algn="r" rtl="1">
              <a:buFont typeface="Wingdings" pitchFamily="2" charset="2"/>
              <a:buChar char="§"/>
            </a:pPr>
            <a:r>
              <a:rPr lang="ar-DZ" sz="2800" b="1" dirty="0" smtClean="0"/>
              <a:t>الازمات الخارجية: </a:t>
            </a:r>
            <a:r>
              <a:rPr lang="ar-DZ" sz="2800" dirty="0" smtClean="0"/>
              <a:t>وهي الأزمة التي تحدث خارج حدود الدولة ذاتها.</a:t>
            </a:r>
          </a:p>
          <a:p>
            <a:pPr algn="r" rtl="1">
              <a:buFont typeface="Wingdings" pitchFamily="2" charset="2"/>
              <a:buChar char="§"/>
            </a:pPr>
            <a:r>
              <a:rPr lang="ar-DZ" sz="2800" b="1" dirty="0" smtClean="0"/>
              <a:t>أزمات إقليمية: </a:t>
            </a:r>
            <a:r>
              <a:rPr lang="ar-DZ" sz="2800" dirty="0" smtClean="0"/>
              <a:t>وهي الأزمات التي تحدث داخـل منطقة ما، لها خصائص واحدة متقاربة.</a:t>
            </a:r>
          </a:p>
          <a:p>
            <a:pPr algn="r" rtl="1">
              <a:buFont typeface="Wingdings" pitchFamily="2" charset="2"/>
              <a:buChar char="§"/>
            </a:pPr>
            <a:r>
              <a:rPr lang="ar-DZ" sz="2800" b="1" dirty="0" smtClean="0"/>
              <a:t>أزمات دولية: </a:t>
            </a:r>
            <a:r>
              <a:rPr lang="ar-DZ" sz="2800" dirty="0" smtClean="0"/>
              <a:t>وهـي الأزمات التي تنشأ بين دولة وأخرى وقـوة دول لا تنتمي إلى منطقة واحدة وتهدف الدولة إلى إحداث تغيير حاد ومفاجئ في الوضع </a:t>
            </a:r>
            <a:r>
              <a:rPr lang="ar-DZ" sz="2800" dirty="0" err="1" smtClean="0"/>
              <a:t>الدولي.</a:t>
            </a:r>
            <a:r>
              <a:rPr lang="ar-DZ" sz="2800" dirty="0" smtClean="0"/>
              <a:t> </a:t>
            </a:r>
          </a:p>
          <a:p>
            <a:pPr algn="r" rtl="1">
              <a:buFont typeface="Wingdings" pitchFamily="2" charset="2"/>
              <a:buChar char="§"/>
            </a:pPr>
            <a:r>
              <a:rPr lang="ar-DZ" sz="2800" b="1" dirty="0" smtClean="0"/>
              <a:t>الأزمات الداخلية:</a:t>
            </a:r>
            <a:r>
              <a:rPr lang="ar-DZ" sz="2800" dirty="0" smtClean="0"/>
              <a:t> وهي أخطر التهديدات، حيث تمس كيانها الداخلي وتمس أمنها القومي، وهي إما تكون ذات طابع عدائي أو غير </a:t>
            </a:r>
            <a:r>
              <a:rPr lang="ar-DZ" sz="2800" dirty="0" err="1" smtClean="0"/>
              <a:t>عدائي.</a:t>
            </a:r>
            <a:r>
              <a:rPr lang="ar-DZ" sz="2800" dirty="0" smtClean="0"/>
              <a:t> </a:t>
            </a:r>
            <a:endParaRPr lang="ar-DZ" sz="28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
                                            <p:txEl>
                                              <p:pRg st="0" end="0"/>
                                            </p:txEl>
                                          </p:spTgt>
                                        </p:tgtEl>
                                        <p:attrNameLst>
                                          <p:attrName>style.visibility</p:attrName>
                                        </p:attrNameLst>
                                      </p:cBhvr>
                                      <p:to>
                                        <p:strVal val="visible"/>
                                      </p:to>
                                    </p:set>
                                    <p:animEffect transition="in" filter="wipe(down)">
                                      <p:cBhvr>
                                        <p:cTn id="12" dur="500"/>
                                        <p:tgtEl>
                                          <p:spTgt spid="1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wipe(down)">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
                                            <p:txEl>
                                              <p:pRg st="1" end="1"/>
                                            </p:txEl>
                                          </p:spTgt>
                                        </p:tgtEl>
                                        <p:attrNameLst>
                                          <p:attrName>style.visibility</p:attrName>
                                        </p:attrNameLst>
                                      </p:cBhvr>
                                      <p:to>
                                        <p:strVal val="visible"/>
                                      </p:to>
                                    </p:set>
                                    <p:animEffect transition="in" filter="wipe(down)">
                                      <p:cBhvr>
                                        <p:cTn id="27" dur="500"/>
                                        <p:tgtEl>
                                          <p:spTgt spid="1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9">
                                            <p:txEl>
                                              <p:pRg st="2" end="2"/>
                                            </p:txEl>
                                          </p:spTgt>
                                        </p:tgtEl>
                                        <p:attrNameLst>
                                          <p:attrName>style.visibility</p:attrName>
                                        </p:attrNameLst>
                                      </p:cBhvr>
                                      <p:to>
                                        <p:strVal val="visible"/>
                                      </p:to>
                                    </p:set>
                                    <p:animEffect transition="in" filter="wipe(down)">
                                      <p:cBhvr>
                                        <p:cTn id="32" dur="500"/>
                                        <p:tgtEl>
                                          <p:spTgt spid="19">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9">
                                            <p:txEl>
                                              <p:pRg st="3" end="3"/>
                                            </p:txEl>
                                          </p:spTgt>
                                        </p:tgtEl>
                                        <p:attrNameLst>
                                          <p:attrName>style.visibility</p:attrName>
                                        </p:attrNameLst>
                                      </p:cBhvr>
                                      <p:to>
                                        <p:strVal val="visible"/>
                                      </p:to>
                                    </p:set>
                                    <p:animEffect transition="in" filter="wipe(down)">
                                      <p:cBhvr>
                                        <p:cTn id="37" dur="500"/>
                                        <p:tgtEl>
                                          <p:spTgt spid="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8" grpId="0" build="allAtOnce"/>
      <p:bldP spid="19"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0" name="Image 19" descr="5.jpg"/>
          <p:cNvPicPr>
            <a:picLocks noChangeAspect="1"/>
          </p:cNvPicPr>
          <p:nvPr/>
        </p:nvPicPr>
        <p:blipFill>
          <a:blip r:embed="rId3" cstate="print"/>
          <a:stretch>
            <a:fillRect/>
          </a:stretch>
        </p:blipFill>
        <p:spPr>
          <a:xfrm rot="5400000">
            <a:off x="6723377" y="2213727"/>
            <a:ext cx="1928271" cy="2342594"/>
          </a:xfrm>
          <a:prstGeom prst="rect">
            <a:avLst/>
          </a:prstGeom>
          <a:ln>
            <a:noFill/>
          </a:ln>
          <a:effectLst>
            <a:softEdge rad="112500"/>
          </a:effectLst>
        </p:spPr>
      </p:pic>
      <p:sp>
        <p:nvSpPr>
          <p:cNvPr id="21" name="ZoneTexte 20"/>
          <p:cNvSpPr txBox="1"/>
          <p:nvPr/>
        </p:nvSpPr>
        <p:spPr>
          <a:xfrm>
            <a:off x="6876256" y="2852936"/>
            <a:ext cx="1584176" cy="1077218"/>
          </a:xfrm>
          <a:prstGeom prst="rect">
            <a:avLst/>
          </a:prstGeom>
          <a:noFill/>
        </p:spPr>
        <p:txBody>
          <a:bodyPr wrap="square" rtlCol="1">
            <a:spAutoFit/>
          </a:bodyPr>
          <a:lstStyle/>
          <a:p>
            <a:pPr algn="ctr" rtl="1"/>
            <a:r>
              <a:rPr lang="ar-DZ" sz="3200" dirty="0" smtClean="0"/>
              <a:t>من حيث النوع</a:t>
            </a:r>
            <a:endParaRPr lang="ar-DZ" sz="3200" dirty="0"/>
          </a:p>
        </p:txBody>
      </p:sp>
      <p:sp>
        <p:nvSpPr>
          <p:cNvPr id="22" name="Rectangle 21"/>
          <p:cNvSpPr/>
          <p:nvPr/>
        </p:nvSpPr>
        <p:spPr>
          <a:xfrm>
            <a:off x="467544" y="1052736"/>
            <a:ext cx="5976664" cy="5328592"/>
          </a:xfrm>
          <a:prstGeom prst="rect">
            <a:avLst/>
          </a:prstGeom>
          <a:noFill/>
          <a:ln>
            <a:solidFill>
              <a:schemeClr val="accent3">
                <a:lumMod val="60000"/>
                <a:lumOff val="40000"/>
              </a:schemeClr>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3" name="ZoneTexte 22"/>
          <p:cNvSpPr txBox="1"/>
          <p:nvPr/>
        </p:nvSpPr>
        <p:spPr>
          <a:xfrm>
            <a:off x="323528" y="1196752"/>
            <a:ext cx="5976664" cy="5262979"/>
          </a:xfrm>
          <a:prstGeom prst="rect">
            <a:avLst/>
          </a:prstGeom>
          <a:noFill/>
        </p:spPr>
        <p:txBody>
          <a:bodyPr wrap="square" rtlCol="1">
            <a:spAutoFit/>
          </a:bodyPr>
          <a:lstStyle/>
          <a:p>
            <a:pPr algn="r" rtl="1">
              <a:buFont typeface="Wingdings" pitchFamily="2" charset="2"/>
              <a:buChar char="§"/>
            </a:pPr>
            <a:r>
              <a:rPr lang="ar-DZ" sz="2400" b="1" dirty="0" smtClean="0"/>
              <a:t>الأزمة السياسية: </a:t>
            </a:r>
            <a:r>
              <a:rPr lang="ar-DZ" sz="2400" dirty="0" smtClean="0"/>
              <a:t>وهي الأزمة التي تنشأ بسبب تخلف أو قصور النظام السياسي والتي ينشأ عنها:أزمة شرعية، أزمة المشاركة، أزمة الهوية.</a:t>
            </a:r>
          </a:p>
          <a:p>
            <a:pPr algn="r" rtl="1">
              <a:buFont typeface="Wingdings" pitchFamily="2" charset="2"/>
              <a:buChar char="§"/>
            </a:pPr>
            <a:r>
              <a:rPr lang="ar-DZ" sz="2400" b="1" dirty="0" smtClean="0"/>
              <a:t>الأزمة الاقتصادية: </a:t>
            </a:r>
            <a:r>
              <a:rPr lang="ar-DZ" sz="2400" dirty="0" smtClean="0"/>
              <a:t>وهي الأزمات التي تنشأ نتيجة حـدوث خلل أو عدم توازن في الهيكل البنائي للاقتصاد القـومي،مثل قصـور الانتاج عن توفير حاجة الاستهلاك تزايـد العجز في ميزان المدفوعات، وأزمات العمالة مثل البطالة.</a:t>
            </a:r>
          </a:p>
          <a:p>
            <a:pPr algn="r" rtl="1">
              <a:buFont typeface="Wingdings" pitchFamily="2" charset="2"/>
              <a:buChar char="§"/>
            </a:pPr>
            <a:r>
              <a:rPr lang="ar-DZ" sz="2400" b="1" dirty="0" smtClean="0"/>
              <a:t>الأزمة الاجتماعية: </a:t>
            </a:r>
            <a:r>
              <a:rPr lang="ar-DZ" sz="2400" dirty="0" smtClean="0"/>
              <a:t>هذا النوع يكون داخليا فقط ويقوم </a:t>
            </a:r>
            <a:r>
              <a:rPr lang="ar-DZ" sz="2400" dirty="0" err="1" smtClean="0"/>
              <a:t>بها</a:t>
            </a:r>
            <a:r>
              <a:rPr lang="ar-DZ" sz="2400" dirty="0" smtClean="0"/>
              <a:t> فئة من جماعات الضغط داخل المجتمع والاضطرابات التي يقوم </a:t>
            </a:r>
            <a:r>
              <a:rPr lang="ar-DZ" sz="2400" dirty="0" err="1" smtClean="0"/>
              <a:t>بها</a:t>
            </a:r>
            <a:r>
              <a:rPr lang="ar-DZ" sz="2400" dirty="0" smtClean="0"/>
              <a:t> الجماعات الدينية المتطرفة في </a:t>
            </a:r>
            <a:r>
              <a:rPr lang="ar-DZ" sz="2400" dirty="0" err="1" smtClean="0"/>
              <a:t>المجتمع.</a:t>
            </a:r>
            <a:r>
              <a:rPr lang="ar-DZ" sz="2400" dirty="0" smtClean="0"/>
              <a:t> </a:t>
            </a:r>
          </a:p>
          <a:p>
            <a:pPr algn="r" rtl="1">
              <a:buFont typeface="Wingdings" pitchFamily="2" charset="2"/>
              <a:buChar char="§"/>
            </a:pPr>
            <a:r>
              <a:rPr lang="ar-DZ" sz="2400" b="1" dirty="0" smtClean="0"/>
              <a:t>الأزمة العسكرية: </a:t>
            </a:r>
            <a:r>
              <a:rPr lang="ar-DZ" sz="2400" dirty="0" smtClean="0"/>
              <a:t>وهي إما أن تكون داخلية مثل محاولة القيام بانقلاب داخل الدولة لتغيير نظام</a:t>
            </a:r>
            <a:br>
              <a:rPr lang="ar-DZ" sz="2400" dirty="0" smtClean="0"/>
            </a:br>
            <a:r>
              <a:rPr lang="ar-DZ" sz="2400" dirty="0" smtClean="0"/>
              <a:t>الحكم أو تعديله، وقد تكون الأزمة العسكرية خارجية مثـل الحشـود العسكرية على الحدود بين </a:t>
            </a:r>
            <a:r>
              <a:rPr lang="ar-DZ" sz="2400" dirty="0" err="1" smtClean="0"/>
              <a:t>دولتين.</a:t>
            </a:r>
            <a:r>
              <a:rPr lang="ar-DZ" sz="2400" dirty="0"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
                                            <p:txEl>
                                              <p:pRg st="0" end="0"/>
                                            </p:txEl>
                                          </p:spTgt>
                                        </p:tgtEl>
                                        <p:attrNameLst>
                                          <p:attrName>style.visibility</p:attrName>
                                        </p:attrNameLst>
                                      </p:cBhvr>
                                      <p:to>
                                        <p:strVal val="visible"/>
                                      </p:to>
                                    </p:set>
                                    <p:animEffect transition="in" filter="wipe(down)">
                                      <p:cBhvr>
                                        <p:cTn id="12" dur="500"/>
                                        <p:tgtEl>
                                          <p:spTgt spid="2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ipe(down)">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wipe(down)">
                                      <p:cBhvr>
                                        <p:cTn id="2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uild="p"/>
      <p:bldP spid="22" grpId="0" animBg="1"/>
      <p:bldP spid="23"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8" name="Image 17" descr="1.jpg"/>
          <p:cNvPicPr>
            <a:picLocks noChangeAspect="1"/>
          </p:cNvPicPr>
          <p:nvPr/>
        </p:nvPicPr>
        <p:blipFill>
          <a:blip r:embed="rId3" cstate="print"/>
          <a:stretch>
            <a:fillRect/>
          </a:stretch>
        </p:blipFill>
        <p:spPr>
          <a:xfrm rot="5400000">
            <a:off x="4752020" y="-1071500"/>
            <a:ext cx="2376264" cy="5760640"/>
          </a:xfrm>
          <a:prstGeom prst="rect">
            <a:avLst/>
          </a:prstGeom>
          <a:ln>
            <a:noFill/>
          </a:ln>
          <a:effectLst>
            <a:softEdge rad="112500"/>
          </a:effectLst>
        </p:spPr>
      </p:pic>
      <p:sp>
        <p:nvSpPr>
          <p:cNvPr id="10" name="ZoneTexte 9"/>
          <p:cNvSpPr txBox="1"/>
          <p:nvPr/>
        </p:nvSpPr>
        <p:spPr>
          <a:xfrm>
            <a:off x="3851920" y="980728"/>
            <a:ext cx="4320480" cy="1077218"/>
          </a:xfrm>
          <a:prstGeom prst="rect">
            <a:avLst/>
          </a:prstGeom>
          <a:noFill/>
        </p:spPr>
        <p:txBody>
          <a:bodyPr wrap="square" rtlCol="1">
            <a:spAutoFit/>
          </a:bodyPr>
          <a:lstStyle/>
          <a:p>
            <a:pPr algn="ctr" rtl="1"/>
            <a:r>
              <a:rPr lang="ar-DZ" sz="3200" dirty="0" smtClean="0"/>
              <a:t>العلاقة </a:t>
            </a:r>
            <a:r>
              <a:rPr lang="ar-DZ" sz="3200" dirty="0" err="1" smtClean="0"/>
              <a:t>الارتباطية</a:t>
            </a:r>
            <a:r>
              <a:rPr lang="ar-DZ" sz="3200" dirty="0" smtClean="0"/>
              <a:t> بين الثقافة التنظيمية وإدارة الازمات</a:t>
            </a:r>
            <a:endParaRPr lang="ar-DZ" sz="3200" dirty="0"/>
          </a:p>
        </p:txBody>
      </p:sp>
      <p:pic>
        <p:nvPicPr>
          <p:cNvPr id="23" name="Image 22" descr="ك4.jpg"/>
          <p:cNvPicPr>
            <a:picLocks noChangeAspect="1"/>
          </p:cNvPicPr>
          <p:nvPr/>
        </p:nvPicPr>
        <p:blipFill>
          <a:blip r:embed="rId4" cstate="print"/>
          <a:stretch>
            <a:fillRect/>
          </a:stretch>
        </p:blipFill>
        <p:spPr>
          <a:xfrm flipH="1">
            <a:off x="251520" y="2564904"/>
            <a:ext cx="8712968" cy="3600450"/>
          </a:xfrm>
          <a:prstGeom prst="rect">
            <a:avLst/>
          </a:prstGeom>
        </p:spPr>
      </p:pic>
      <p:sp>
        <p:nvSpPr>
          <p:cNvPr id="24" name="ZoneTexte 23"/>
          <p:cNvSpPr txBox="1"/>
          <p:nvPr/>
        </p:nvSpPr>
        <p:spPr>
          <a:xfrm>
            <a:off x="251520" y="3318570"/>
            <a:ext cx="8496944" cy="2308324"/>
          </a:xfrm>
          <a:prstGeom prst="rect">
            <a:avLst/>
          </a:prstGeom>
          <a:noFill/>
        </p:spPr>
        <p:txBody>
          <a:bodyPr wrap="square" rtlCol="1">
            <a:spAutoFit/>
          </a:bodyPr>
          <a:lstStyle/>
          <a:p>
            <a:pPr algn="r" rtl="1"/>
            <a:r>
              <a:rPr lang="ar-DZ" sz="2400" dirty="0" smtClean="0"/>
              <a:t>ان القيم والمعتقدات التنظيمية هي التي تحدد درجة استجابة المنظمة للازمة وطرق معالجتها، لذا فالممارسات والأفعال الخاصة </a:t>
            </a:r>
            <a:r>
              <a:rPr lang="ar-DZ" sz="2400" dirty="0" err="1" smtClean="0"/>
              <a:t>بادارة</a:t>
            </a:r>
            <a:r>
              <a:rPr lang="ar-DZ" sz="2400" dirty="0" smtClean="0"/>
              <a:t> الازمات سوف تنبثق من الفهم العام للقيم التنظيمية التي يؤمن </a:t>
            </a:r>
            <a:r>
              <a:rPr lang="ar-DZ" sz="2400" dirty="0" err="1" smtClean="0"/>
              <a:t>بها</a:t>
            </a:r>
            <a:r>
              <a:rPr lang="ar-DZ" sz="2400" dirty="0" smtClean="0"/>
              <a:t> كل فرد في </a:t>
            </a:r>
            <a:r>
              <a:rPr lang="ar-DZ" sz="2400" dirty="0" err="1" smtClean="0"/>
              <a:t>المنظمة.</a:t>
            </a:r>
            <a:r>
              <a:rPr lang="ar-DZ" sz="2400" dirty="0" smtClean="0"/>
              <a:t> ومن خلال هذا يمكننا الاستنتاج بوجود علاقة ارتباطيه موجبة بين الثقافة التنظيمية وإدارة الازمات، اي كلما كانت الثقافة التنظيمية قوية زاد التمكن من ادارة الازمات المتبناة في المنظمة ويتجلى ذلك من </a:t>
            </a:r>
            <a:r>
              <a:rPr lang="ar-DZ" sz="2400" dirty="0" err="1" smtClean="0"/>
              <a:t>خلال:</a:t>
            </a:r>
            <a:endParaRPr lang="ar-DZ" sz="24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
                                            <p:txEl>
                                              <p:pRg st="0" end="0"/>
                                            </p:txEl>
                                          </p:spTgt>
                                        </p:tgtEl>
                                        <p:attrNameLst>
                                          <p:attrName>style.visibility</p:attrName>
                                        </p:attrNameLst>
                                      </p:cBhvr>
                                      <p:to>
                                        <p:strVal val="visible"/>
                                      </p:to>
                                    </p:set>
                                    <p:animEffect transition="in" filter="wipe(down)">
                                      <p:cBhvr>
                                        <p:cTn id="12" dur="500"/>
                                        <p:tgtEl>
                                          <p:spTgt spid="10">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wipe(down)">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4">
                                            <p:txEl>
                                              <p:pRg st="0" end="0"/>
                                            </p:txEl>
                                          </p:spTgt>
                                        </p:tgtEl>
                                        <p:attrNameLst>
                                          <p:attrName>style.visibility</p:attrName>
                                        </p:attrNameLst>
                                      </p:cBhvr>
                                      <p:to>
                                        <p:strVal val="visible"/>
                                      </p:to>
                                    </p:set>
                                    <p:animEffect transition="in" filter="wipe(down)">
                                      <p:cBhvr>
                                        <p:cTn id="22"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P spid="2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3" name="Image 22" descr="ك4.jpg"/>
          <p:cNvPicPr>
            <a:picLocks noChangeAspect="1"/>
          </p:cNvPicPr>
          <p:nvPr/>
        </p:nvPicPr>
        <p:blipFill>
          <a:blip r:embed="rId3" cstate="print"/>
          <a:stretch>
            <a:fillRect/>
          </a:stretch>
        </p:blipFill>
        <p:spPr>
          <a:xfrm flipH="1">
            <a:off x="395536" y="2348880"/>
            <a:ext cx="8352928" cy="3600450"/>
          </a:xfrm>
          <a:prstGeom prst="rect">
            <a:avLst/>
          </a:prstGeom>
        </p:spPr>
      </p:pic>
      <p:sp>
        <p:nvSpPr>
          <p:cNvPr id="24" name="ZoneTexte 23"/>
          <p:cNvSpPr txBox="1"/>
          <p:nvPr/>
        </p:nvSpPr>
        <p:spPr>
          <a:xfrm>
            <a:off x="539552" y="3318570"/>
            <a:ext cx="8208912" cy="2308324"/>
          </a:xfrm>
          <a:prstGeom prst="rect">
            <a:avLst/>
          </a:prstGeom>
          <a:noFill/>
        </p:spPr>
        <p:txBody>
          <a:bodyPr wrap="square" rtlCol="1">
            <a:spAutoFit/>
          </a:bodyPr>
          <a:lstStyle/>
          <a:p>
            <a:pPr algn="r" rtl="1"/>
            <a:r>
              <a:rPr lang="ar-DZ" sz="2400" dirty="0" err="1" smtClean="0"/>
              <a:t>1.</a:t>
            </a:r>
            <a:r>
              <a:rPr lang="ar-DZ" sz="2400" dirty="0" smtClean="0"/>
              <a:t> </a:t>
            </a:r>
            <a:r>
              <a:rPr lang="ar-DZ" sz="2400" b="1" dirty="0" smtClean="0"/>
              <a:t>التوجيهات والقيم: </a:t>
            </a:r>
            <a:r>
              <a:rPr lang="ar-DZ" sz="2400" dirty="0" smtClean="0"/>
              <a:t>ثقافة المنظمة تحدد القيم والتوجيهات التي تلتزم </a:t>
            </a:r>
            <a:r>
              <a:rPr lang="ar-DZ" sz="2400" dirty="0" err="1" smtClean="0"/>
              <a:t>بها</a:t>
            </a:r>
            <a:r>
              <a:rPr lang="ar-DZ" sz="2400" dirty="0" smtClean="0"/>
              <a:t> </a:t>
            </a:r>
            <a:r>
              <a:rPr lang="ar-DZ" sz="2400" dirty="0" err="1" smtClean="0"/>
              <a:t>المنظمة.</a:t>
            </a:r>
            <a:r>
              <a:rPr lang="ar-DZ" sz="2400" dirty="0" smtClean="0"/>
              <a:t> إذا كانت القيم تشجع على الاستجابة السريعة والتعاون في حالات الأزمات، فإن المنظمة ستكون مستعدة لاتخاذ الإجراءات الضرورية بفعالية.</a:t>
            </a:r>
          </a:p>
          <a:p>
            <a:pPr algn="r" rtl="1"/>
            <a:r>
              <a:rPr lang="ar-DZ" sz="2400" dirty="0" smtClean="0"/>
              <a:t> </a:t>
            </a:r>
            <a:r>
              <a:rPr lang="ar-DZ" sz="2400" dirty="0" err="1" smtClean="0"/>
              <a:t>2.</a:t>
            </a:r>
            <a:r>
              <a:rPr lang="ar-DZ" sz="2400" dirty="0" smtClean="0"/>
              <a:t> </a:t>
            </a:r>
            <a:r>
              <a:rPr lang="ar-DZ" sz="2400" b="1" dirty="0" smtClean="0"/>
              <a:t>سلوك الموظفين: </a:t>
            </a:r>
            <a:r>
              <a:rPr lang="ar-DZ" sz="2400" dirty="0" smtClean="0"/>
              <a:t>ثقافة المنظمة تؤثر على سلوك </a:t>
            </a:r>
            <a:r>
              <a:rPr lang="ar-DZ" sz="2400" dirty="0" err="1" smtClean="0"/>
              <a:t>موظفيها.</a:t>
            </a:r>
            <a:r>
              <a:rPr lang="ar-DZ" sz="2400" dirty="0" smtClean="0"/>
              <a:t> إذا كانت الثقافة تشجع على التعاون والتواصل الفعال، فسيكون الموظفون أكثر عرضة للتعاون والتنسيق خلال </a:t>
            </a:r>
            <a:r>
              <a:rPr lang="ar-DZ" sz="2400" dirty="0" err="1" smtClean="0"/>
              <a:t>الأزمات.</a:t>
            </a:r>
            <a:r>
              <a:rPr lang="ar-DZ" sz="2400" dirty="0" smtClean="0"/>
              <a:t> </a:t>
            </a:r>
            <a:endParaRPr lang="ar-DZ" sz="24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wipe(down)">
                                      <p:cBhvr>
                                        <p:cTn id="12" dur="500"/>
                                        <p:tgtEl>
                                          <p:spTgt spid="2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
                                            <p:txEl>
                                              <p:pRg st="1" end="1"/>
                                            </p:txEl>
                                          </p:spTgt>
                                        </p:tgtEl>
                                        <p:attrNameLst>
                                          <p:attrName>style.visibility</p:attrName>
                                        </p:attrNameLst>
                                      </p:cBhvr>
                                      <p:to>
                                        <p:strVal val="visible"/>
                                      </p:to>
                                    </p:set>
                                    <p:animEffect transition="in" filter="wipe(down)">
                                      <p:cBhvr>
                                        <p:cTn id="17" dur="500"/>
                                        <p:tgtEl>
                                          <p:spTgt spid="2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23" name="Image 22" descr="ك4.jpg"/>
          <p:cNvPicPr>
            <a:picLocks noChangeAspect="1"/>
          </p:cNvPicPr>
          <p:nvPr/>
        </p:nvPicPr>
        <p:blipFill>
          <a:blip r:embed="rId3" cstate="print"/>
          <a:stretch>
            <a:fillRect/>
          </a:stretch>
        </p:blipFill>
        <p:spPr>
          <a:xfrm flipH="1">
            <a:off x="251520" y="980728"/>
            <a:ext cx="8496944" cy="5184576"/>
          </a:xfrm>
          <a:prstGeom prst="rect">
            <a:avLst/>
          </a:prstGeom>
        </p:spPr>
      </p:pic>
      <p:sp>
        <p:nvSpPr>
          <p:cNvPr id="24" name="ZoneTexte 23"/>
          <p:cNvSpPr txBox="1"/>
          <p:nvPr/>
        </p:nvSpPr>
        <p:spPr>
          <a:xfrm>
            <a:off x="251520" y="1988840"/>
            <a:ext cx="8496944" cy="3785652"/>
          </a:xfrm>
          <a:prstGeom prst="rect">
            <a:avLst/>
          </a:prstGeom>
          <a:noFill/>
        </p:spPr>
        <p:txBody>
          <a:bodyPr wrap="square" rtlCol="1">
            <a:spAutoFit/>
          </a:bodyPr>
          <a:lstStyle/>
          <a:p>
            <a:pPr algn="r" rtl="1"/>
            <a:r>
              <a:rPr lang="ar-DZ" sz="2400" dirty="0" err="1" smtClean="0"/>
              <a:t>3.</a:t>
            </a:r>
            <a:r>
              <a:rPr lang="ar-DZ" sz="2400" dirty="0" smtClean="0"/>
              <a:t> </a:t>
            </a:r>
            <a:r>
              <a:rPr lang="ar-DZ" sz="2400" b="1" dirty="0" smtClean="0"/>
              <a:t>اتخاذ القرار: </a:t>
            </a:r>
            <a:r>
              <a:rPr lang="ar-DZ" sz="2400" dirty="0" smtClean="0"/>
              <a:t>الثقافة تؤثر على كيفية اتخاذ القرارات في </a:t>
            </a:r>
            <a:r>
              <a:rPr lang="ar-DZ" sz="2400" dirty="0" err="1" smtClean="0"/>
              <a:t>المنظمة.</a:t>
            </a:r>
            <a:r>
              <a:rPr lang="ar-DZ" sz="2400" dirty="0" smtClean="0"/>
              <a:t> إذا كانت الثقافة تشجع على اتخاذ القرارات السريعة والجريئة، فسيكون من الممكن التفاعل مع الأزمات </a:t>
            </a:r>
            <a:r>
              <a:rPr lang="ar-DZ" sz="2400" dirty="0" err="1" smtClean="0"/>
              <a:t>بفعالية.</a:t>
            </a:r>
            <a:r>
              <a:rPr lang="ar-DZ" sz="2400" dirty="0" smtClean="0"/>
              <a:t> </a:t>
            </a:r>
          </a:p>
          <a:p>
            <a:pPr algn="r" rtl="1"/>
            <a:r>
              <a:rPr lang="ar-DZ" sz="2400" dirty="0" err="1" smtClean="0"/>
              <a:t>4.</a:t>
            </a:r>
            <a:r>
              <a:rPr lang="ar-DZ" sz="2400" dirty="0" smtClean="0"/>
              <a:t> </a:t>
            </a:r>
            <a:r>
              <a:rPr lang="ar-DZ" sz="2400" b="1" dirty="0" smtClean="0"/>
              <a:t>التعلم من الأزمات: </a:t>
            </a:r>
            <a:r>
              <a:rPr lang="ar-DZ" sz="2400" dirty="0" smtClean="0"/>
              <a:t>ثقافة المنظمة تؤثر على القدرة على استخدام الخبرات المستفادة من الأزمات السابقة لتحسين استعداد المنظمة للأزمات </a:t>
            </a:r>
            <a:r>
              <a:rPr lang="ar-DZ" sz="2400" dirty="0" err="1" smtClean="0"/>
              <a:t>المستقبلية </a:t>
            </a:r>
            <a:r>
              <a:rPr lang="ar-DZ" sz="2400" dirty="0" smtClean="0"/>
              <a:t>،إذا كانت الثقافة تشجع على تقدير الدروس المستفادة وتحسين العمليات بناءً على هذه الدروس، فإن المنظمة ستكون قادرة على تعزيز إدارتها للأزمات.</a:t>
            </a:r>
          </a:p>
          <a:p>
            <a:pPr algn="r" rtl="1"/>
            <a:endParaRPr lang="ar-DZ" sz="2400" dirty="0" smtClean="0"/>
          </a:p>
          <a:p>
            <a:pPr algn="ctr" rtl="1"/>
            <a:r>
              <a:rPr lang="ar-DZ" sz="2400" dirty="0" smtClean="0"/>
              <a:t> بشكل عام، الثقافة التنظيمية تلعب دورًا حاسمًا في تحديد كيفية تجهيز واستجابة المنظمة للأزمات، وقد تكون عاملًا حاسمًا في نجاح إدارة الأزمات أو فشلها.</a:t>
            </a:r>
            <a:endParaRPr lang="ar-DZ" sz="24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ipe(down)">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
                                            <p:txEl>
                                              <p:pRg st="0" end="0"/>
                                            </p:txEl>
                                          </p:spTgt>
                                        </p:tgtEl>
                                        <p:attrNameLst>
                                          <p:attrName>style.visibility</p:attrName>
                                        </p:attrNameLst>
                                      </p:cBhvr>
                                      <p:to>
                                        <p:strVal val="visible"/>
                                      </p:to>
                                    </p:set>
                                    <p:animEffect transition="in" filter="wipe(down)">
                                      <p:cBhvr>
                                        <p:cTn id="12" dur="500"/>
                                        <p:tgtEl>
                                          <p:spTgt spid="2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4">
                                            <p:txEl>
                                              <p:pRg st="1" end="1"/>
                                            </p:txEl>
                                          </p:spTgt>
                                        </p:tgtEl>
                                        <p:attrNameLst>
                                          <p:attrName>style.visibility</p:attrName>
                                        </p:attrNameLst>
                                      </p:cBhvr>
                                      <p:to>
                                        <p:strVal val="visible"/>
                                      </p:to>
                                    </p:set>
                                    <p:animEffect transition="in" filter="wipe(down)">
                                      <p:cBhvr>
                                        <p:cTn id="17" dur="500"/>
                                        <p:tgtEl>
                                          <p:spTgt spid="2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4">
                                            <p:txEl>
                                              <p:pRg st="3" end="3"/>
                                            </p:txEl>
                                          </p:spTgt>
                                        </p:tgtEl>
                                        <p:attrNameLst>
                                          <p:attrName>style.visibility</p:attrName>
                                        </p:attrNameLst>
                                      </p:cBhvr>
                                      <p:to>
                                        <p:strVal val="visible"/>
                                      </p:to>
                                    </p:set>
                                    <p:animEffect transition="in" filter="wipe(down)">
                                      <p:cBhvr>
                                        <p:cTn id="22" dur="500"/>
                                        <p:tgtEl>
                                          <p:spTgt spid="2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0" name="Image 9" descr="للل.PNG"/>
          <p:cNvPicPr>
            <a:picLocks noChangeAspect="1"/>
          </p:cNvPicPr>
          <p:nvPr/>
        </p:nvPicPr>
        <p:blipFill>
          <a:blip r:embed="rId3" cstate="print"/>
          <a:stretch>
            <a:fillRect/>
          </a:stretch>
        </p:blipFill>
        <p:spPr>
          <a:xfrm>
            <a:off x="827584" y="1196752"/>
            <a:ext cx="7416824" cy="4680520"/>
          </a:xfrm>
          <a:prstGeom prst="rect">
            <a:avLst/>
          </a:prstGeom>
          <a:ln>
            <a:noFill/>
          </a:ln>
          <a:effectLst>
            <a:softEdge rad="112500"/>
          </a:effectLst>
        </p:spPr>
      </p:pic>
      <p:pic>
        <p:nvPicPr>
          <p:cNvPr id="11" name="Image 10" descr="Capture.PNGرر.PNG"/>
          <p:cNvPicPr>
            <a:picLocks noChangeAspect="1"/>
          </p:cNvPicPr>
          <p:nvPr/>
        </p:nvPicPr>
        <p:blipFill>
          <a:blip r:embed="rId4" cstate="print"/>
          <a:stretch>
            <a:fillRect/>
          </a:stretch>
        </p:blipFill>
        <p:spPr>
          <a:xfrm>
            <a:off x="3851920" y="260648"/>
            <a:ext cx="1180952" cy="1438095"/>
          </a:xfrm>
          <a:prstGeom prst="rect">
            <a:avLst/>
          </a:prstGeom>
        </p:spPr>
      </p:pic>
    </p:spTree>
  </p:cSld>
  <p:clrMapOvr>
    <a:masterClrMapping/>
  </p:clrMapOvr>
  <p:transition>
    <p:circl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7" name="Image 6" descr="12.jpg"/>
          <p:cNvPicPr>
            <a:picLocks noChangeAspect="1"/>
          </p:cNvPicPr>
          <p:nvPr/>
        </p:nvPicPr>
        <p:blipFill>
          <a:blip r:embed="rId3" cstate="print"/>
          <a:stretch>
            <a:fillRect/>
          </a:stretch>
        </p:blipFill>
        <p:spPr>
          <a:xfrm>
            <a:off x="251520" y="1484784"/>
            <a:ext cx="8640960" cy="4320480"/>
          </a:xfrm>
          <a:prstGeom prst="rect">
            <a:avLst/>
          </a:prstGeom>
          <a:ln>
            <a:noFill/>
          </a:ln>
          <a:effectLst>
            <a:softEdge rad="112500"/>
          </a:effectLst>
        </p:spPr>
      </p:pic>
      <p:sp>
        <p:nvSpPr>
          <p:cNvPr id="18" name="ZoneTexte 17"/>
          <p:cNvSpPr txBox="1"/>
          <p:nvPr/>
        </p:nvSpPr>
        <p:spPr>
          <a:xfrm>
            <a:off x="2627784" y="476672"/>
            <a:ext cx="3888432" cy="646331"/>
          </a:xfrm>
          <a:prstGeom prst="rect">
            <a:avLst/>
          </a:prstGeom>
          <a:noFill/>
        </p:spPr>
        <p:txBody>
          <a:bodyPr wrap="square" rtlCol="1">
            <a:spAutoFit/>
          </a:bodyPr>
          <a:lstStyle/>
          <a:p>
            <a:pPr algn="ctr" rtl="1"/>
            <a:r>
              <a:rPr lang="ar-DZ" sz="3600" b="1" dirty="0" smtClean="0">
                <a:solidFill>
                  <a:schemeClr val="accent3">
                    <a:lumMod val="75000"/>
                  </a:schemeClr>
                </a:solidFill>
              </a:rPr>
              <a:t>ملخص المقال</a:t>
            </a:r>
            <a:endParaRPr lang="ar-DZ" sz="3600" b="1" dirty="0">
              <a:solidFill>
                <a:schemeClr val="accent3">
                  <a:lumMod val="75000"/>
                </a:schemeClr>
              </a:solidFill>
            </a:endParaRPr>
          </a:p>
        </p:txBody>
      </p:sp>
      <p:sp>
        <p:nvSpPr>
          <p:cNvPr id="17" name="ZoneTexte 16"/>
          <p:cNvSpPr txBox="1"/>
          <p:nvPr/>
        </p:nvSpPr>
        <p:spPr>
          <a:xfrm>
            <a:off x="755576" y="2132856"/>
            <a:ext cx="7632848" cy="3046988"/>
          </a:xfrm>
          <a:prstGeom prst="rect">
            <a:avLst/>
          </a:prstGeom>
          <a:noFill/>
        </p:spPr>
        <p:txBody>
          <a:bodyPr wrap="square" rtlCol="1">
            <a:spAutoFit/>
          </a:bodyPr>
          <a:lstStyle/>
          <a:p>
            <a:pPr algn="ctr" rtl="1"/>
            <a:r>
              <a:rPr lang="ar-DZ" sz="2400" dirty="0" smtClean="0"/>
              <a:t>تلعب الثقافة التنظيمية دورا مهما في تشكيل سلوك موظفي المنظمة وكيفية تفاعلهم مع بعضهم البعض ومع الجهات الاخرى،كما انها تساعد على تعزيز التفاهم والتعاون داخل المنظمة من اجل مواجهة مختلف الازمات والحوادث الغير متوقعة، التي يمكن ان تؤثر على استدامتها من خلال ادارة الازمات، حيث تتضمن هذه الاخيرة التخطيط المسبق والاستجابة السريعة والفعالة للازمات التي تواجه المؤسسة واستعادة الوضع الطبيعي بعد الأزمة، ومن هنا يمكننا القول بان هنالك علاقة وطيدة بين كل من الثقافة التنظيمية وإدارة الازمات والتي سنتعرف عليها من خلال دراستنا لهذا المقال.</a:t>
            </a:r>
            <a:endParaRPr lang="ar-DZ" sz="2400" dirty="0"/>
          </a:p>
        </p:txBody>
      </p:sp>
    </p:spTree>
  </p:cSld>
  <p:clrMapOvr>
    <a:masterClrMapping/>
  </p:clrMapOvr>
  <p:transition>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8" name="Image 17" descr="1.jpg"/>
          <p:cNvPicPr>
            <a:picLocks noChangeAspect="1"/>
          </p:cNvPicPr>
          <p:nvPr/>
        </p:nvPicPr>
        <p:blipFill>
          <a:blip r:embed="rId3" cstate="print"/>
          <a:stretch>
            <a:fillRect/>
          </a:stretch>
        </p:blipFill>
        <p:spPr>
          <a:xfrm rot="5400000">
            <a:off x="5256076" y="-63388"/>
            <a:ext cx="2880320" cy="4248472"/>
          </a:xfrm>
          <a:prstGeom prst="rect">
            <a:avLst/>
          </a:prstGeom>
          <a:ln>
            <a:noFill/>
          </a:ln>
          <a:effectLst>
            <a:softEdge rad="112500"/>
          </a:effectLst>
        </p:spPr>
      </p:pic>
      <p:pic>
        <p:nvPicPr>
          <p:cNvPr id="19" name="Image 18" descr="3.jpg"/>
          <p:cNvPicPr>
            <a:picLocks noChangeAspect="1"/>
          </p:cNvPicPr>
          <p:nvPr/>
        </p:nvPicPr>
        <p:blipFill>
          <a:blip r:embed="rId4" cstate="print"/>
          <a:stretch>
            <a:fillRect/>
          </a:stretch>
        </p:blipFill>
        <p:spPr>
          <a:xfrm>
            <a:off x="4932040" y="3789040"/>
            <a:ext cx="3816424" cy="1512168"/>
          </a:xfrm>
          <a:prstGeom prst="rect">
            <a:avLst/>
          </a:prstGeom>
          <a:ln>
            <a:noFill/>
          </a:ln>
          <a:effectLst>
            <a:softEdge rad="112500"/>
          </a:effectLst>
        </p:spPr>
      </p:pic>
      <p:pic>
        <p:nvPicPr>
          <p:cNvPr id="11" name="Image 10" descr="3.jpg"/>
          <p:cNvPicPr>
            <a:picLocks noChangeAspect="1"/>
          </p:cNvPicPr>
          <p:nvPr/>
        </p:nvPicPr>
        <p:blipFill>
          <a:blip r:embed="rId4" cstate="print"/>
          <a:stretch>
            <a:fillRect/>
          </a:stretch>
        </p:blipFill>
        <p:spPr>
          <a:xfrm>
            <a:off x="467544" y="5013176"/>
            <a:ext cx="3816424" cy="1512168"/>
          </a:xfrm>
          <a:prstGeom prst="rect">
            <a:avLst/>
          </a:prstGeom>
          <a:ln>
            <a:noFill/>
          </a:ln>
          <a:effectLst>
            <a:softEdge rad="112500"/>
          </a:effectLst>
        </p:spPr>
      </p:pic>
      <p:sp>
        <p:nvSpPr>
          <p:cNvPr id="14" name="ZoneTexte 13"/>
          <p:cNvSpPr txBox="1"/>
          <p:nvPr/>
        </p:nvSpPr>
        <p:spPr>
          <a:xfrm>
            <a:off x="5508104" y="4149080"/>
            <a:ext cx="2808312" cy="584775"/>
          </a:xfrm>
          <a:prstGeom prst="rect">
            <a:avLst/>
          </a:prstGeom>
          <a:noFill/>
        </p:spPr>
        <p:txBody>
          <a:bodyPr wrap="square" rtlCol="1">
            <a:spAutoFit/>
          </a:bodyPr>
          <a:lstStyle/>
          <a:p>
            <a:pPr algn="ctr" rtl="1"/>
            <a:r>
              <a:rPr lang="ar-DZ" sz="3200" dirty="0" smtClean="0"/>
              <a:t>الثقافة التنظيمية</a:t>
            </a:r>
            <a:endParaRPr lang="ar-DZ" sz="3200" dirty="0"/>
          </a:p>
        </p:txBody>
      </p:sp>
      <p:sp>
        <p:nvSpPr>
          <p:cNvPr id="15" name="ZoneTexte 14"/>
          <p:cNvSpPr txBox="1"/>
          <p:nvPr/>
        </p:nvSpPr>
        <p:spPr>
          <a:xfrm>
            <a:off x="971600" y="5373216"/>
            <a:ext cx="2808312" cy="584775"/>
          </a:xfrm>
          <a:prstGeom prst="rect">
            <a:avLst/>
          </a:prstGeom>
          <a:noFill/>
        </p:spPr>
        <p:txBody>
          <a:bodyPr wrap="square" rtlCol="1">
            <a:spAutoFit/>
          </a:bodyPr>
          <a:lstStyle/>
          <a:p>
            <a:pPr algn="ctr" rtl="1"/>
            <a:r>
              <a:rPr lang="ar-DZ" sz="3200" dirty="0" smtClean="0"/>
              <a:t>ادارة الازمات</a:t>
            </a:r>
            <a:endParaRPr lang="ar-DZ" sz="3200" dirty="0"/>
          </a:p>
        </p:txBody>
      </p:sp>
      <p:pic>
        <p:nvPicPr>
          <p:cNvPr id="17" name="Image 16" descr="Capture.PNG"/>
          <p:cNvPicPr>
            <a:picLocks noChangeAspect="1"/>
          </p:cNvPicPr>
          <p:nvPr/>
        </p:nvPicPr>
        <p:blipFill>
          <a:blip r:embed="rId5" cstate="print"/>
          <a:stretch>
            <a:fillRect/>
          </a:stretch>
        </p:blipFill>
        <p:spPr>
          <a:xfrm>
            <a:off x="5148064" y="908720"/>
            <a:ext cx="3168352" cy="1412776"/>
          </a:xfrm>
          <a:prstGeom prst="rect">
            <a:avLst/>
          </a:prstGeom>
          <a:ln>
            <a:noFill/>
          </a:ln>
          <a:effectLst>
            <a:softEdge rad="112500"/>
          </a:effectLst>
        </p:spPr>
      </p:pic>
      <p:sp>
        <p:nvSpPr>
          <p:cNvPr id="10" name="ZoneTexte 9"/>
          <p:cNvSpPr txBox="1"/>
          <p:nvPr/>
        </p:nvSpPr>
        <p:spPr>
          <a:xfrm>
            <a:off x="5580112" y="980728"/>
            <a:ext cx="2592288" cy="584775"/>
          </a:xfrm>
          <a:prstGeom prst="rect">
            <a:avLst/>
          </a:prstGeom>
          <a:noFill/>
        </p:spPr>
        <p:txBody>
          <a:bodyPr wrap="square" rtlCol="1">
            <a:spAutoFit/>
          </a:bodyPr>
          <a:lstStyle/>
          <a:p>
            <a:pPr algn="ctr" rtl="1"/>
            <a:r>
              <a:rPr lang="ar-DZ" sz="3200" dirty="0" smtClean="0"/>
              <a:t>الكلمات </a:t>
            </a:r>
            <a:r>
              <a:rPr lang="ar-DZ" sz="3200" dirty="0" err="1" smtClean="0"/>
              <a:t>المفتاحية</a:t>
            </a:r>
            <a:endParaRPr lang="ar-DZ" sz="3200" dirty="0"/>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8" name="Image 17" descr="1.jpg"/>
          <p:cNvPicPr>
            <a:picLocks noChangeAspect="1"/>
          </p:cNvPicPr>
          <p:nvPr/>
        </p:nvPicPr>
        <p:blipFill>
          <a:blip r:embed="rId3" cstate="print"/>
          <a:stretch>
            <a:fillRect/>
          </a:stretch>
        </p:blipFill>
        <p:spPr>
          <a:xfrm rot="5400000">
            <a:off x="5256076" y="-63388"/>
            <a:ext cx="2880320" cy="4248472"/>
          </a:xfrm>
          <a:prstGeom prst="rect">
            <a:avLst/>
          </a:prstGeom>
          <a:ln>
            <a:noFill/>
          </a:ln>
          <a:effectLst>
            <a:softEdge rad="112500"/>
          </a:effectLst>
        </p:spPr>
      </p:pic>
      <p:pic>
        <p:nvPicPr>
          <p:cNvPr id="16" name="Image 15" descr="Capture.PNG"/>
          <p:cNvPicPr>
            <a:picLocks noChangeAspect="1"/>
          </p:cNvPicPr>
          <p:nvPr/>
        </p:nvPicPr>
        <p:blipFill>
          <a:blip r:embed="rId4" cstate="print"/>
          <a:stretch>
            <a:fillRect/>
          </a:stretch>
        </p:blipFill>
        <p:spPr>
          <a:xfrm>
            <a:off x="5580112" y="1196752"/>
            <a:ext cx="2610214" cy="1206202"/>
          </a:xfrm>
          <a:prstGeom prst="rect">
            <a:avLst/>
          </a:prstGeom>
          <a:ln>
            <a:noFill/>
          </a:ln>
          <a:effectLst>
            <a:softEdge rad="112500"/>
          </a:effectLst>
        </p:spPr>
      </p:pic>
      <p:sp>
        <p:nvSpPr>
          <p:cNvPr id="10" name="ZoneTexte 9"/>
          <p:cNvSpPr txBox="1"/>
          <p:nvPr/>
        </p:nvSpPr>
        <p:spPr>
          <a:xfrm>
            <a:off x="5580112" y="980728"/>
            <a:ext cx="2592288" cy="584775"/>
          </a:xfrm>
          <a:prstGeom prst="rect">
            <a:avLst/>
          </a:prstGeom>
          <a:noFill/>
        </p:spPr>
        <p:txBody>
          <a:bodyPr wrap="square" rtlCol="1">
            <a:spAutoFit/>
          </a:bodyPr>
          <a:lstStyle/>
          <a:p>
            <a:pPr algn="ctr" rtl="1"/>
            <a:r>
              <a:rPr lang="ar-DZ" sz="3200" dirty="0" smtClean="0"/>
              <a:t>اهداف الدراسة</a:t>
            </a:r>
            <a:endParaRPr lang="ar-DZ" sz="3200" dirty="0"/>
          </a:p>
        </p:txBody>
      </p:sp>
      <p:pic>
        <p:nvPicPr>
          <p:cNvPr id="23" name="Image 22" descr="ك4.jpg"/>
          <p:cNvPicPr>
            <a:picLocks noChangeAspect="1"/>
          </p:cNvPicPr>
          <p:nvPr/>
        </p:nvPicPr>
        <p:blipFill>
          <a:blip r:embed="rId5" cstate="print"/>
          <a:stretch>
            <a:fillRect/>
          </a:stretch>
        </p:blipFill>
        <p:spPr>
          <a:xfrm flipH="1">
            <a:off x="1115616" y="2852936"/>
            <a:ext cx="6192688" cy="3600450"/>
          </a:xfrm>
          <a:prstGeom prst="rect">
            <a:avLst/>
          </a:prstGeom>
        </p:spPr>
      </p:pic>
      <p:sp>
        <p:nvSpPr>
          <p:cNvPr id="24" name="ZoneTexte 23"/>
          <p:cNvSpPr txBox="1"/>
          <p:nvPr/>
        </p:nvSpPr>
        <p:spPr>
          <a:xfrm>
            <a:off x="1403648" y="3717032"/>
            <a:ext cx="5544616" cy="1815882"/>
          </a:xfrm>
          <a:prstGeom prst="rect">
            <a:avLst/>
          </a:prstGeom>
          <a:noFill/>
        </p:spPr>
        <p:txBody>
          <a:bodyPr wrap="square" rtlCol="1">
            <a:spAutoFit/>
          </a:bodyPr>
          <a:lstStyle/>
          <a:p>
            <a:pPr algn="r" rtl="1"/>
            <a:r>
              <a:rPr lang="ar-DZ" sz="2800" b="1" dirty="0" smtClean="0"/>
              <a:t>أستهدف البحث الحالي البحث </a:t>
            </a:r>
            <a:r>
              <a:rPr lang="ar-DZ" sz="2800" b="1" dirty="0" err="1" smtClean="0"/>
              <a:t>في:</a:t>
            </a:r>
            <a:r>
              <a:rPr lang="ar-DZ" sz="2800" dirty="0" err="1" smtClean="0"/>
              <a:t> </a:t>
            </a:r>
            <a:br>
              <a:rPr lang="ar-DZ" sz="2800" dirty="0" err="1" smtClean="0"/>
            </a:br>
            <a:r>
              <a:rPr lang="ar-DZ" sz="2800" dirty="0" smtClean="0"/>
              <a:t>- مفهوم الثقافة التنظيمية.</a:t>
            </a:r>
          </a:p>
          <a:p>
            <a:pPr algn="r" rtl="1"/>
            <a:r>
              <a:rPr lang="ar-DZ" sz="2800" dirty="0" smtClean="0"/>
              <a:t>- مفهوم ادارة الازمات.</a:t>
            </a:r>
          </a:p>
          <a:p>
            <a:pPr algn="r" rtl="1"/>
            <a:r>
              <a:rPr lang="ar-DZ" sz="2800" dirty="0" smtClean="0"/>
              <a:t>- العلاقة  بين الثقافة التنظيمية وإدارة الازمات.</a:t>
            </a:r>
            <a:endParaRPr lang="ar-DZ" sz="2800" dirty="0"/>
          </a:p>
        </p:txBody>
      </p:sp>
    </p:spTree>
  </p:cSld>
  <p:clrMapOvr>
    <a:masterClrMapping/>
  </p:clrMapOvr>
  <p:transition>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8" name="Image 17" descr="1.jpg"/>
          <p:cNvPicPr>
            <a:picLocks noChangeAspect="1"/>
          </p:cNvPicPr>
          <p:nvPr/>
        </p:nvPicPr>
        <p:blipFill>
          <a:blip r:embed="rId3" cstate="print"/>
          <a:stretch>
            <a:fillRect/>
          </a:stretch>
        </p:blipFill>
        <p:spPr>
          <a:xfrm rot="5400000">
            <a:off x="5256076" y="-63388"/>
            <a:ext cx="2880320" cy="4248472"/>
          </a:xfrm>
          <a:prstGeom prst="rect">
            <a:avLst/>
          </a:prstGeom>
          <a:ln>
            <a:noFill/>
          </a:ln>
          <a:effectLst>
            <a:softEdge rad="112500"/>
          </a:effectLst>
        </p:spPr>
      </p:pic>
      <p:pic>
        <p:nvPicPr>
          <p:cNvPr id="12" name="Image 11" descr="images.jpg"/>
          <p:cNvPicPr>
            <a:picLocks noChangeAspect="1"/>
          </p:cNvPicPr>
          <p:nvPr/>
        </p:nvPicPr>
        <p:blipFill>
          <a:blip r:embed="rId4" cstate="print"/>
          <a:stretch>
            <a:fillRect/>
          </a:stretch>
        </p:blipFill>
        <p:spPr>
          <a:xfrm>
            <a:off x="5364088" y="1196752"/>
            <a:ext cx="2899023" cy="1368152"/>
          </a:xfrm>
          <a:prstGeom prst="rect">
            <a:avLst/>
          </a:prstGeom>
          <a:ln>
            <a:noFill/>
          </a:ln>
          <a:effectLst>
            <a:softEdge rad="112500"/>
          </a:effectLst>
        </p:spPr>
      </p:pic>
      <p:sp>
        <p:nvSpPr>
          <p:cNvPr id="10" name="ZoneTexte 9"/>
          <p:cNvSpPr txBox="1"/>
          <p:nvPr/>
        </p:nvSpPr>
        <p:spPr>
          <a:xfrm>
            <a:off x="5580112" y="980728"/>
            <a:ext cx="2592288" cy="584775"/>
          </a:xfrm>
          <a:prstGeom prst="rect">
            <a:avLst/>
          </a:prstGeom>
          <a:noFill/>
        </p:spPr>
        <p:txBody>
          <a:bodyPr wrap="square" rtlCol="1">
            <a:spAutoFit/>
          </a:bodyPr>
          <a:lstStyle/>
          <a:p>
            <a:pPr algn="ctr" rtl="1"/>
            <a:r>
              <a:rPr lang="ar-DZ" sz="3200" dirty="0" smtClean="0"/>
              <a:t>اشكالية الدراسة</a:t>
            </a:r>
            <a:endParaRPr lang="ar-DZ" sz="3200" dirty="0"/>
          </a:p>
        </p:txBody>
      </p:sp>
      <p:pic>
        <p:nvPicPr>
          <p:cNvPr id="13" name="Image 12" descr="ك3.jpg"/>
          <p:cNvPicPr>
            <a:picLocks noChangeAspect="1"/>
          </p:cNvPicPr>
          <p:nvPr/>
        </p:nvPicPr>
        <p:blipFill>
          <a:blip r:embed="rId5" cstate="print"/>
          <a:stretch>
            <a:fillRect/>
          </a:stretch>
        </p:blipFill>
        <p:spPr>
          <a:xfrm>
            <a:off x="755576" y="2996952"/>
            <a:ext cx="7056784" cy="3384376"/>
          </a:xfrm>
          <a:prstGeom prst="rect">
            <a:avLst/>
          </a:prstGeom>
        </p:spPr>
      </p:pic>
      <p:sp>
        <p:nvSpPr>
          <p:cNvPr id="24" name="ZoneTexte 23"/>
          <p:cNvSpPr txBox="1"/>
          <p:nvPr/>
        </p:nvSpPr>
        <p:spPr>
          <a:xfrm>
            <a:off x="899592" y="3284984"/>
            <a:ext cx="6768752" cy="2677656"/>
          </a:xfrm>
          <a:prstGeom prst="rect">
            <a:avLst/>
          </a:prstGeom>
          <a:noFill/>
        </p:spPr>
        <p:txBody>
          <a:bodyPr wrap="square" rtlCol="1">
            <a:spAutoFit/>
          </a:bodyPr>
          <a:lstStyle/>
          <a:p>
            <a:pPr algn="ctr" rtl="1"/>
            <a:r>
              <a:rPr lang="ar-DZ" sz="2800" dirty="0" smtClean="0"/>
              <a:t>إدارة الأزمات هي عملية أساسية للمؤسسات والمنظمات، حيث تهدف إلى التصدي للمواقف الطارئة بكفاءة </a:t>
            </a:r>
            <a:r>
              <a:rPr lang="ar-DZ" sz="2800" dirty="0" err="1" smtClean="0"/>
              <a:t>وفعالية.</a:t>
            </a:r>
            <a:r>
              <a:rPr lang="ar-DZ" sz="2800" dirty="0" smtClean="0"/>
              <a:t> وما يميز تلك العملية هو الثقافة التنظيمية للمنظمة، فهي تشكل الإطار الذي يوجه كيفية استجابتها واتخاذها للقرارات في سياق </a:t>
            </a:r>
            <a:r>
              <a:rPr lang="ar-DZ" sz="2800" dirty="0" err="1" smtClean="0"/>
              <a:t>الأزمات.</a:t>
            </a:r>
            <a:r>
              <a:rPr lang="ar-DZ" sz="2800" dirty="0" smtClean="0"/>
              <a:t> ومن هذا المنطلق يمكن طرح </a:t>
            </a:r>
            <a:r>
              <a:rPr lang="ar-DZ" sz="2800" dirty="0" err="1" smtClean="0"/>
              <a:t>الاشكالية:</a:t>
            </a:r>
            <a:endParaRPr lang="ar-DZ" sz="2800" dirty="0" smtClean="0"/>
          </a:p>
          <a:p>
            <a:pPr algn="ctr" rtl="1"/>
            <a:r>
              <a:rPr lang="ar-DZ" sz="2800" b="1" dirty="0" smtClean="0"/>
              <a:t>هل هناك علاقة بين الثقافة التنظيمية </a:t>
            </a:r>
            <a:r>
              <a:rPr lang="ar-DZ" sz="2800" b="1" dirty="0" err="1" smtClean="0"/>
              <a:t>وادارة</a:t>
            </a:r>
            <a:r>
              <a:rPr lang="ar-DZ" sz="2800" b="1" dirty="0" smtClean="0"/>
              <a:t> </a:t>
            </a:r>
            <a:r>
              <a:rPr lang="ar-DZ" sz="2800" b="1" dirty="0" err="1" smtClean="0"/>
              <a:t>الازمات؟</a:t>
            </a:r>
            <a:endParaRPr lang="ar-DZ" sz="2800" b="1" dirty="0" smtClean="0"/>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2" name="Image 11" descr="5.jpg"/>
          <p:cNvPicPr>
            <a:picLocks noChangeAspect="1"/>
          </p:cNvPicPr>
          <p:nvPr/>
        </p:nvPicPr>
        <p:blipFill>
          <a:blip r:embed="rId3" cstate="print"/>
          <a:stretch>
            <a:fillRect/>
          </a:stretch>
        </p:blipFill>
        <p:spPr>
          <a:xfrm rot="5400000">
            <a:off x="6723377" y="917583"/>
            <a:ext cx="1928271" cy="2342594"/>
          </a:xfrm>
          <a:prstGeom prst="rect">
            <a:avLst/>
          </a:prstGeom>
          <a:ln>
            <a:noFill/>
          </a:ln>
          <a:effectLst>
            <a:softEdge rad="112500"/>
          </a:effectLst>
        </p:spPr>
      </p:pic>
      <p:sp>
        <p:nvSpPr>
          <p:cNvPr id="14" name="Rectangle 13"/>
          <p:cNvSpPr/>
          <p:nvPr/>
        </p:nvSpPr>
        <p:spPr>
          <a:xfrm>
            <a:off x="395536" y="1124744"/>
            <a:ext cx="6120680" cy="2088232"/>
          </a:xfrm>
          <a:prstGeom prst="rect">
            <a:avLst/>
          </a:prstGeom>
          <a:noFill/>
          <a:ln>
            <a:solidFill>
              <a:schemeClr val="accent3">
                <a:lumMod val="60000"/>
                <a:lumOff val="40000"/>
              </a:schemeClr>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7" name="ZoneTexte 16"/>
          <p:cNvSpPr txBox="1"/>
          <p:nvPr/>
        </p:nvSpPr>
        <p:spPr>
          <a:xfrm>
            <a:off x="2339752" y="404664"/>
            <a:ext cx="4104456" cy="584775"/>
          </a:xfrm>
          <a:prstGeom prst="rect">
            <a:avLst/>
          </a:prstGeom>
          <a:noFill/>
        </p:spPr>
        <p:txBody>
          <a:bodyPr wrap="square" rtlCol="1">
            <a:spAutoFit/>
          </a:bodyPr>
          <a:lstStyle/>
          <a:p>
            <a:pPr algn="ctr" rtl="1"/>
            <a:r>
              <a:rPr lang="ar-DZ" sz="3200" b="1" u="sng" dirty="0" smtClean="0">
                <a:solidFill>
                  <a:schemeClr val="accent3">
                    <a:lumMod val="75000"/>
                  </a:schemeClr>
                </a:solidFill>
              </a:rPr>
              <a:t>تعريف المصطلحات الرئيسية</a:t>
            </a:r>
            <a:endParaRPr lang="ar-DZ" sz="3200" b="1" u="sng" dirty="0">
              <a:solidFill>
                <a:schemeClr val="accent3">
                  <a:lumMod val="75000"/>
                </a:schemeClr>
              </a:solidFill>
            </a:endParaRPr>
          </a:p>
        </p:txBody>
      </p:sp>
      <p:sp>
        <p:nvSpPr>
          <p:cNvPr id="18" name="ZoneTexte 17"/>
          <p:cNvSpPr txBox="1"/>
          <p:nvPr/>
        </p:nvSpPr>
        <p:spPr>
          <a:xfrm>
            <a:off x="6948264" y="1556792"/>
            <a:ext cx="1584176" cy="1077218"/>
          </a:xfrm>
          <a:prstGeom prst="rect">
            <a:avLst/>
          </a:prstGeom>
          <a:noFill/>
        </p:spPr>
        <p:txBody>
          <a:bodyPr wrap="square" rtlCol="1">
            <a:spAutoFit/>
          </a:bodyPr>
          <a:lstStyle/>
          <a:p>
            <a:pPr algn="ctr" rtl="1"/>
            <a:r>
              <a:rPr lang="ar-DZ" sz="3200" dirty="0" smtClean="0"/>
              <a:t>الثقافة التنظيمية</a:t>
            </a:r>
            <a:endParaRPr lang="ar-DZ" sz="3200" dirty="0"/>
          </a:p>
        </p:txBody>
      </p:sp>
      <p:sp>
        <p:nvSpPr>
          <p:cNvPr id="19" name="ZoneTexte 18"/>
          <p:cNvSpPr txBox="1"/>
          <p:nvPr/>
        </p:nvSpPr>
        <p:spPr>
          <a:xfrm>
            <a:off x="395536" y="1484784"/>
            <a:ext cx="6048672" cy="1508105"/>
          </a:xfrm>
          <a:prstGeom prst="rect">
            <a:avLst/>
          </a:prstGeom>
          <a:noFill/>
        </p:spPr>
        <p:txBody>
          <a:bodyPr wrap="square" rtlCol="1">
            <a:spAutoFit/>
          </a:bodyPr>
          <a:lstStyle/>
          <a:p>
            <a:pPr algn="r" rtl="1">
              <a:buFont typeface="Wingdings" pitchFamily="2" charset="2"/>
              <a:buChar char="§"/>
            </a:pPr>
            <a:r>
              <a:rPr lang="ar-DZ" sz="2400" dirty="0" smtClean="0"/>
              <a:t>مجموعة من القيم والمعتقدات والافتراضات والتقاليد والأعراف السائدة في مؤسسة ما بحيث تعطي لهذه المؤسسة تفرداً وخصوصية قياساً للمؤسسات الاخرى(الهوية</a:t>
            </a:r>
            <a:r>
              <a:rPr lang="ar-DZ" sz="2400" dirty="0" err="1" smtClean="0"/>
              <a:t>).</a:t>
            </a:r>
            <a:endParaRPr lang="ar-DZ" sz="2400" dirty="0" smtClean="0"/>
          </a:p>
          <a:p>
            <a:pPr algn="r" rtl="1"/>
            <a:endParaRPr lang="ar-DZ" sz="2000" dirty="0"/>
          </a:p>
        </p:txBody>
      </p:sp>
      <p:pic>
        <p:nvPicPr>
          <p:cNvPr id="20" name="Image 19" descr="5.jpg"/>
          <p:cNvPicPr>
            <a:picLocks noChangeAspect="1"/>
          </p:cNvPicPr>
          <p:nvPr/>
        </p:nvPicPr>
        <p:blipFill>
          <a:blip r:embed="rId3" cstate="print"/>
          <a:stretch>
            <a:fillRect/>
          </a:stretch>
        </p:blipFill>
        <p:spPr>
          <a:xfrm rot="5400000">
            <a:off x="6723377" y="3581879"/>
            <a:ext cx="1928271" cy="2342594"/>
          </a:xfrm>
          <a:prstGeom prst="rect">
            <a:avLst/>
          </a:prstGeom>
          <a:ln>
            <a:noFill/>
          </a:ln>
          <a:effectLst>
            <a:softEdge rad="112500"/>
          </a:effectLst>
        </p:spPr>
      </p:pic>
      <p:sp>
        <p:nvSpPr>
          <p:cNvPr id="21" name="ZoneTexte 20"/>
          <p:cNvSpPr txBox="1"/>
          <p:nvPr/>
        </p:nvSpPr>
        <p:spPr>
          <a:xfrm>
            <a:off x="6876256" y="4221088"/>
            <a:ext cx="1584176" cy="1077218"/>
          </a:xfrm>
          <a:prstGeom prst="rect">
            <a:avLst/>
          </a:prstGeom>
          <a:noFill/>
        </p:spPr>
        <p:txBody>
          <a:bodyPr wrap="square" rtlCol="1">
            <a:spAutoFit/>
          </a:bodyPr>
          <a:lstStyle/>
          <a:p>
            <a:pPr algn="ctr" rtl="1"/>
            <a:r>
              <a:rPr lang="ar-DZ" sz="3200" dirty="0" smtClean="0"/>
              <a:t>ادارة الازمات</a:t>
            </a:r>
            <a:endParaRPr lang="ar-DZ" sz="3200" dirty="0"/>
          </a:p>
        </p:txBody>
      </p:sp>
      <p:sp>
        <p:nvSpPr>
          <p:cNvPr id="22" name="Rectangle 21"/>
          <p:cNvSpPr/>
          <p:nvPr/>
        </p:nvSpPr>
        <p:spPr>
          <a:xfrm>
            <a:off x="395536" y="3573016"/>
            <a:ext cx="6120680" cy="2952328"/>
          </a:xfrm>
          <a:prstGeom prst="rect">
            <a:avLst/>
          </a:prstGeom>
          <a:noFill/>
          <a:ln>
            <a:solidFill>
              <a:schemeClr val="accent3">
                <a:lumMod val="60000"/>
                <a:lumOff val="40000"/>
              </a:schemeClr>
            </a:solidFill>
          </a:ln>
          <a:effectLst>
            <a:glow rad="1397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3" name="ZoneTexte 22"/>
          <p:cNvSpPr txBox="1"/>
          <p:nvPr/>
        </p:nvSpPr>
        <p:spPr>
          <a:xfrm>
            <a:off x="467544" y="3645024"/>
            <a:ext cx="5976664" cy="2677656"/>
          </a:xfrm>
          <a:prstGeom prst="rect">
            <a:avLst/>
          </a:prstGeom>
          <a:noFill/>
        </p:spPr>
        <p:txBody>
          <a:bodyPr wrap="square" rtlCol="1">
            <a:spAutoFit/>
          </a:bodyPr>
          <a:lstStyle/>
          <a:p>
            <a:pPr algn="r" rtl="1">
              <a:buFont typeface="Wingdings" pitchFamily="2" charset="2"/>
              <a:buChar char="§"/>
            </a:pPr>
            <a:r>
              <a:rPr lang="ar-DZ" sz="2400" dirty="0" smtClean="0"/>
              <a:t>انها الجهود الهادفة الى تصميم </a:t>
            </a:r>
            <a:r>
              <a:rPr lang="ar-DZ" sz="2400" dirty="0" err="1" smtClean="0"/>
              <a:t>واعادة</a:t>
            </a:r>
            <a:r>
              <a:rPr lang="ar-DZ" sz="2400" dirty="0" smtClean="0"/>
              <a:t> تصميم وتنفيذ البرامج والخطط اللازمة لكشف اشارات الانذار والاستعداد والوقاية واحتواء الافراد واستعادة النشاط والتعليم من الازمات المتوقعة.</a:t>
            </a:r>
          </a:p>
          <a:p>
            <a:pPr algn="r" rtl="1">
              <a:buFont typeface="Wingdings" pitchFamily="2" charset="2"/>
              <a:buChar char="§"/>
            </a:pPr>
            <a:r>
              <a:rPr lang="ar-DZ" sz="2400" dirty="0" smtClean="0"/>
              <a:t>هي عملية تخطيط وتنفيذ الإجراءات والاستجابات الضرورية للتعامل مع وإدارة الأزمات والحوادث التي تمثل تهديدًا لسلامة واستدامة المنظمة أو </a:t>
            </a:r>
            <a:r>
              <a:rPr lang="ar-DZ" sz="2400" dirty="0" err="1" smtClean="0"/>
              <a:t>المجتمع.</a:t>
            </a:r>
            <a:r>
              <a:rPr lang="ar-DZ" sz="2400" dirty="0"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
                                            <p:txEl>
                                              <p:pRg st="0" end="0"/>
                                            </p:txEl>
                                          </p:spTgt>
                                        </p:tgtEl>
                                        <p:attrNameLst>
                                          <p:attrName>style.visibility</p:attrName>
                                        </p:attrNameLst>
                                      </p:cBhvr>
                                      <p:to>
                                        <p:strVal val="visible"/>
                                      </p:to>
                                    </p:set>
                                    <p:animEffect transition="in" filter="wipe(down)">
                                      <p:cBhvr>
                                        <p:cTn id="12" dur="500"/>
                                        <p:tgtEl>
                                          <p:spTgt spid="1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ipe(down)">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wipe(down)">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down)">
                                      <p:cBhvr>
                                        <p:cTn id="27" dur="5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1">
                                            <p:txEl>
                                              <p:pRg st="0" end="0"/>
                                            </p:txEl>
                                          </p:spTgt>
                                        </p:tgtEl>
                                        <p:attrNameLst>
                                          <p:attrName>style.visibility</p:attrName>
                                        </p:attrNameLst>
                                      </p:cBhvr>
                                      <p:to>
                                        <p:strVal val="visible"/>
                                      </p:to>
                                    </p:set>
                                    <p:animEffect transition="in" filter="wipe(down)">
                                      <p:cBhvr>
                                        <p:cTn id="32" dur="500"/>
                                        <p:tgtEl>
                                          <p:spTgt spid="2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wipe(down)">
                                      <p:cBhvr>
                                        <p:cTn id="37" dur="5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wipe(down)">
                                      <p:cBhvr>
                                        <p:cTn id="4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8" grpId="0" build="allAtOnce"/>
      <p:bldP spid="19" grpId="0" build="p"/>
      <p:bldP spid="21" grpId="0" build="p"/>
      <p:bldP spid="22" grpId="0" animBg="1"/>
      <p:bldP spid="2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17" name="ZoneTexte 16"/>
          <p:cNvSpPr txBox="1"/>
          <p:nvPr/>
        </p:nvSpPr>
        <p:spPr>
          <a:xfrm>
            <a:off x="2123728" y="1268760"/>
            <a:ext cx="4896544" cy="1015663"/>
          </a:xfrm>
          <a:prstGeom prst="rect">
            <a:avLst/>
          </a:prstGeom>
          <a:effectLst>
            <a:glow rad="139700">
              <a:schemeClr val="accent3">
                <a:satMod val="175000"/>
                <a:alpha val="40000"/>
              </a:schemeClr>
            </a:glow>
          </a:effectLst>
        </p:spPr>
        <p:style>
          <a:lnRef idx="2">
            <a:schemeClr val="accent3"/>
          </a:lnRef>
          <a:fillRef idx="1">
            <a:schemeClr val="lt1"/>
          </a:fillRef>
          <a:effectRef idx="0">
            <a:schemeClr val="accent3"/>
          </a:effectRef>
          <a:fontRef idx="minor">
            <a:schemeClr val="dk1"/>
          </a:fontRef>
        </p:style>
        <p:txBody>
          <a:bodyPr wrap="square" rtlCol="1">
            <a:spAutoFit/>
          </a:bodyPr>
          <a:lstStyle/>
          <a:p>
            <a:pPr algn="ctr" rtl="1"/>
            <a:r>
              <a:rPr lang="ar-DZ" sz="6000" b="1" dirty="0" smtClean="0">
                <a:solidFill>
                  <a:schemeClr val="accent3">
                    <a:lumMod val="75000"/>
                  </a:schemeClr>
                </a:solidFill>
              </a:rPr>
              <a:t>الثقافة التنظيمية</a:t>
            </a:r>
            <a:endParaRPr lang="ar-DZ" sz="6000" b="1" dirty="0">
              <a:solidFill>
                <a:schemeClr val="accent3">
                  <a:lumMod val="75000"/>
                </a:schemeClr>
              </a:solidFill>
            </a:endParaRPr>
          </a:p>
        </p:txBody>
      </p:sp>
      <p:pic>
        <p:nvPicPr>
          <p:cNvPr id="16" name="Image 15" descr="elementi-i-urovni-organizacionnoj-kulturi_5.jpg"/>
          <p:cNvPicPr>
            <a:picLocks noChangeAspect="1"/>
          </p:cNvPicPr>
          <p:nvPr/>
        </p:nvPicPr>
        <p:blipFill>
          <a:blip r:embed="rId3" cstate="print"/>
          <a:stretch>
            <a:fillRect/>
          </a:stretch>
        </p:blipFill>
        <p:spPr>
          <a:xfrm>
            <a:off x="1259632" y="2348880"/>
            <a:ext cx="6667500" cy="3978002"/>
          </a:xfrm>
          <a:prstGeom prst="rect">
            <a:avLst/>
          </a:prstGeom>
          <a:ln>
            <a:noFill/>
          </a:ln>
          <a:effectLst>
            <a:softEdge rad="112500"/>
          </a:effectLst>
        </p:spPr>
      </p:pic>
    </p:spTree>
  </p:cSld>
  <p:clrMapOvr>
    <a:masterClrMapping/>
  </p:clrMapOvr>
  <p:transition>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 name="Rectangle 3"/>
          <p:cNvSpPr/>
          <p:nvPr/>
        </p:nvSpPr>
        <p:spPr>
          <a:xfrm>
            <a:off x="251520" y="188640"/>
            <a:ext cx="8640960" cy="64807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DZ" dirty="0"/>
          </a:p>
        </p:txBody>
      </p:sp>
      <p:sp>
        <p:nvSpPr>
          <p:cNvPr id="5" name="Ellipse 4"/>
          <p:cNvSpPr/>
          <p:nvPr/>
        </p:nvSpPr>
        <p:spPr>
          <a:xfrm>
            <a:off x="467544"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9" name="Rectangle 8"/>
          <p:cNvSpPr/>
          <p:nvPr/>
        </p:nvSpPr>
        <p:spPr>
          <a:xfrm>
            <a:off x="611560"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7" name="Ellipse 26"/>
          <p:cNvSpPr/>
          <p:nvPr/>
        </p:nvSpPr>
        <p:spPr>
          <a:xfrm>
            <a:off x="8316416" y="260648"/>
            <a:ext cx="396000" cy="360040"/>
          </a:xfrm>
          <a:prstGeom prst="ellipse">
            <a:avLst/>
          </a:prstGeom>
          <a:solidFill>
            <a:schemeClr val="bg1">
              <a:lumMod val="75000"/>
            </a:schemeClr>
          </a:solidFill>
          <a:ln>
            <a:solidFill>
              <a:schemeClr val="bg1">
                <a:lumMod val="65000"/>
              </a:schemeClr>
            </a:solidFill>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sp>
        <p:nvSpPr>
          <p:cNvPr id="28" name="Rectangle 27"/>
          <p:cNvSpPr/>
          <p:nvPr/>
        </p:nvSpPr>
        <p:spPr>
          <a:xfrm>
            <a:off x="8460432" y="0"/>
            <a:ext cx="144016" cy="620688"/>
          </a:xfrm>
          <a:prstGeom prst="rect">
            <a:avLst/>
          </a:prstGeom>
          <a:solidFill>
            <a:schemeClr val="tx1">
              <a:lumMod val="50000"/>
              <a:lumOff val="50000"/>
            </a:schemeClr>
          </a:solidFill>
          <a:ln>
            <a:noFill/>
          </a:ln>
          <a:effectLst>
            <a:outerShdw blurRad="50800" dist="38100" dir="13500000" algn="br" rotWithShape="0">
              <a:prstClr val="black">
                <a:alpha val="40000"/>
              </a:prstClr>
            </a:out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DZ"/>
          </a:p>
        </p:txBody>
      </p:sp>
      <p:pic>
        <p:nvPicPr>
          <p:cNvPr id="10" name="Image 9" descr="5.jpg"/>
          <p:cNvPicPr>
            <a:picLocks noChangeAspect="1"/>
          </p:cNvPicPr>
          <p:nvPr/>
        </p:nvPicPr>
        <p:blipFill>
          <a:blip r:embed="rId3" cstate="print"/>
          <a:stretch>
            <a:fillRect/>
          </a:stretch>
        </p:blipFill>
        <p:spPr>
          <a:xfrm>
            <a:off x="4499992" y="1196752"/>
            <a:ext cx="4396730" cy="5472608"/>
          </a:xfrm>
          <a:prstGeom prst="rect">
            <a:avLst/>
          </a:prstGeom>
          <a:ln>
            <a:noFill/>
          </a:ln>
          <a:effectLst>
            <a:softEdge rad="112500"/>
          </a:effectLst>
        </p:spPr>
      </p:pic>
      <p:pic>
        <p:nvPicPr>
          <p:cNvPr id="12" name="Image 11" descr="5.jpg"/>
          <p:cNvPicPr>
            <a:picLocks noChangeAspect="1"/>
          </p:cNvPicPr>
          <p:nvPr/>
        </p:nvPicPr>
        <p:blipFill>
          <a:blip r:embed="rId3" cstate="print"/>
          <a:stretch>
            <a:fillRect/>
          </a:stretch>
        </p:blipFill>
        <p:spPr>
          <a:xfrm flipH="1">
            <a:off x="251520" y="1196752"/>
            <a:ext cx="4392488" cy="5455518"/>
          </a:xfrm>
          <a:prstGeom prst="rect">
            <a:avLst/>
          </a:prstGeom>
          <a:ln>
            <a:noFill/>
          </a:ln>
          <a:effectLst>
            <a:softEdge rad="112500"/>
          </a:effectLst>
        </p:spPr>
      </p:pic>
      <p:sp>
        <p:nvSpPr>
          <p:cNvPr id="13" name="ZoneTexte 12"/>
          <p:cNvSpPr txBox="1"/>
          <p:nvPr/>
        </p:nvSpPr>
        <p:spPr>
          <a:xfrm>
            <a:off x="1475656" y="332656"/>
            <a:ext cx="6192688" cy="1077218"/>
          </a:xfrm>
          <a:prstGeom prst="rect">
            <a:avLst/>
          </a:prstGeom>
          <a:noFill/>
        </p:spPr>
        <p:txBody>
          <a:bodyPr wrap="square" rtlCol="1">
            <a:spAutoFit/>
          </a:bodyPr>
          <a:lstStyle/>
          <a:p>
            <a:pPr algn="ctr" rtl="1"/>
            <a:r>
              <a:rPr lang="ar-DZ" sz="3200" b="1" u="sng" dirty="0" smtClean="0">
                <a:solidFill>
                  <a:schemeClr val="accent3">
                    <a:lumMod val="75000"/>
                  </a:schemeClr>
                </a:solidFill>
              </a:rPr>
              <a:t>النظرية المتبناة في تفسير مفهوم الثقافة التنظيمية</a:t>
            </a:r>
          </a:p>
        </p:txBody>
      </p:sp>
      <p:sp>
        <p:nvSpPr>
          <p:cNvPr id="14" name="Rectangle 13"/>
          <p:cNvSpPr/>
          <p:nvPr/>
        </p:nvSpPr>
        <p:spPr>
          <a:xfrm>
            <a:off x="4067944" y="1700808"/>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5" name="Rectangle 14"/>
          <p:cNvSpPr/>
          <p:nvPr/>
        </p:nvSpPr>
        <p:spPr>
          <a:xfrm>
            <a:off x="4067944" y="2636912"/>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6" name="Rectangle 15"/>
          <p:cNvSpPr/>
          <p:nvPr/>
        </p:nvSpPr>
        <p:spPr>
          <a:xfrm>
            <a:off x="4067944" y="3645024"/>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7" name="Rectangle 16"/>
          <p:cNvSpPr/>
          <p:nvPr/>
        </p:nvSpPr>
        <p:spPr>
          <a:xfrm>
            <a:off x="4067944" y="4581128"/>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8" name="Rectangle 17"/>
          <p:cNvSpPr/>
          <p:nvPr/>
        </p:nvSpPr>
        <p:spPr>
          <a:xfrm>
            <a:off x="4067944" y="5589240"/>
            <a:ext cx="936104" cy="144016"/>
          </a:xfrm>
          <a:prstGeom prst="rect">
            <a:avLst/>
          </a:prstGeom>
          <a:ln>
            <a:solidFill>
              <a:schemeClr val="accent3">
                <a:lumMod val="60000"/>
                <a:lumOff val="40000"/>
              </a:schemeClr>
            </a:solidFill>
          </a:ln>
        </p:spPr>
        <p:style>
          <a:lnRef idx="1">
            <a:schemeClr val="accent3"/>
          </a:lnRef>
          <a:fillRef idx="2">
            <a:schemeClr val="accent3"/>
          </a:fillRef>
          <a:effectRef idx="1">
            <a:schemeClr val="accent3"/>
          </a:effectRef>
          <a:fontRef idx="minor">
            <a:schemeClr val="dk1"/>
          </a:fontRef>
        </p:style>
        <p:txBody>
          <a:bodyPr rtlCol="1" anchor="ctr"/>
          <a:lstStyle/>
          <a:p>
            <a:pPr algn="ctr"/>
            <a:endParaRPr lang="ar-DZ"/>
          </a:p>
        </p:txBody>
      </p:sp>
      <p:sp>
        <p:nvSpPr>
          <p:cNvPr id="19" name="ZoneTexte 18"/>
          <p:cNvSpPr txBox="1"/>
          <p:nvPr/>
        </p:nvSpPr>
        <p:spPr>
          <a:xfrm>
            <a:off x="5220072" y="2060848"/>
            <a:ext cx="2952328" cy="3416320"/>
          </a:xfrm>
          <a:prstGeom prst="rect">
            <a:avLst/>
          </a:prstGeom>
          <a:noFill/>
        </p:spPr>
        <p:txBody>
          <a:bodyPr wrap="square" rtlCol="1">
            <a:spAutoFit/>
          </a:bodyPr>
          <a:lstStyle/>
          <a:p>
            <a:pPr algn="r" rtl="1"/>
            <a:r>
              <a:rPr lang="ar-DZ" sz="2400" b="1" dirty="0" smtClean="0"/>
              <a:t>نظرية </a:t>
            </a:r>
            <a:r>
              <a:rPr lang="ar-DZ" sz="2400" b="1" dirty="0" err="1" smtClean="0"/>
              <a:t>القيم:</a:t>
            </a:r>
            <a:endParaRPr lang="ar-DZ" sz="2400" b="1" dirty="0" smtClean="0"/>
          </a:p>
          <a:p>
            <a:pPr algn="r" rtl="1"/>
            <a:r>
              <a:rPr lang="ar-DZ" sz="2400" dirty="0" smtClean="0"/>
              <a:t>تعتبر واحدة من النظريات الرئيسية في فهم الثقافة </a:t>
            </a:r>
            <a:r>
              <a:rPr lang="ar-DZ" sz="2400" dirty="0" err="1" smtClean="0"/>
              <a:t>التنظيمية </a:t>
            </a:r>
            <a:r>
              <a:rPr lang="ar-DZ" sz="2400" dirty="0" smtClean="0"/>
              <a:t>، تركز هذه النظرية على القيم كمفتاح لفهم الثقافة التنظيمية  وكيف تؤثر على سلوك الافراد واتخاذ القرارات داخل المنظمات</a:t>
            </a:r>
            <a:endParaRPr lang="ar-DZ" sz="2400" dirty="0"/>
          </a:p>
        </p:txBody>
      </p:sp>
      <p:sp>
        <p:nvSpPr>
          <p:cNvPr id="22" name="ZoneTexte 21"/>
          <p:cNvSpPr txBox="1"/>
          <p:nvPr/>
        </p:nvSpPr>
        <p:spPr>
          <a:xfrm>
            <a:off x="971600" y="2420888"/>
            <a:ext cx="2952328" cy="3416320"/>
          </a:xfrm>
          <a:prstGeom prst="rect">
            <a:avLst/>
          </a:prstGeom>
          <a:noFill/>
        </p:spPr>
        <p:txBody>
          <a:bodyPr wrap="square" rtlCol="1">
            <a:spAutoFit/>
          </a:bodyPr>
          <a:lstStyle/>
          <a:p>
            <a:pPr algn="r" rtl="1"/>
            <a:r>
              <a:rPr lang="ar-DZ" sz="2400" dirty="0" smtClean="0"/>
              <a:t>ومن بعض المفاهيم الاساسية </a:t>
            </a:r>
            <a:r>
              <a:rPr lang="ar-DZ" sz="2400" dirty="0" err="1" smtClean="0"/>
              <a:t>للنظرية :</a:t>
            </a:r>
            <a:endParaRPr lang="ar-DZ" sz="2400" dirty="0" smtClean="0"/>
          </a:p>
          <a:p>
            <a:pPr algn="r" rtl="1">
              <a:buFont typeface="Wingdings" pitchFamily="2" charset="2"/>
              <a:buChar char="ü"/>
            </a:pPr>
            <a:r>
              <a:rPr lang="ar-DZ" sz="2400" dirty="0" smtClean="0"/>
              <a:t>القيم: معتقدات،</a:t>
            </a:r>
            <a:r>
              <a:rPr lang="ar-DZ" sz="2400" dirty="0" err="1" smtClean="0"/>
              <a:t>مبادىء</a:t>
            </a:r>
            <a:r>
              <a:rPr lang="ar-DZ" sz="2400" dirty="0" smtClean="0"/>
              <a:t> ،توجه سلوك الفرد</a:t>
            </a:r>
          </a:p>
          <a:p>
            <a:pPr algn="r" rtl="1"/>
            <a:endParaRPr lang="ar-DZ" sz="2400" dirty="0" smtClean="0"/>
          </a:p>
          <a:p>
            <a:pPr algn="r" rtl="1">
              <a:buFont typeface="Wingdings" pitchFamily="2" charset="2"/>
              <a:buChar char="×"/>
            </a:pPr>
            <a:r>
              <a:rPr lang="ar-DZ" sz="2400" dirty="0" smtClean="0"/>
              <a:t>القيم المشتركة و المتضادة</a:t>
            </a:r>
          </a:p>
          <a:p>
            <a:pPr algn="r" rtl="1">
              <a:buFont typeface="Wingdings" pitchFamily="2" charset="2"/>
              <a:buChar char="×"/>
            </a:pPr>
            <a:r>
              <a:rPr lang="ar-DZ" sz="2400" dirty="0" smtClean="0"/>
              <a:t>القيم الرسمية وغير رسمية</a:t>
            </a:r>
          </a:p>
          <a:p>
            <a:pPr algn="r" rtl="1"/>
            <a:endParaRPr lang="ar-DZ" sz="2400" dirty="0" smtClean="0"/>
          </a:p>
          <a:p>
            <a:pPr algn="r" rtl="1"/>
            <a:endParaRPr lang="ar-DZ" sz="2400" dirty="0"/>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TotalTime>
  <Words>1630</Words>
  <Application>Microsoft Office PowerPoint</Application>
  <PresentationFormat>Affichage à l'écran (4:3)</PresentationFormat>
  <Paragraphs>124</Paragraphs>
  <Slides>28</Slides>
  <Notes>0</Notes>
  <HiddenSlides>0</HiddenSlides>
  <MMClips>0</MMClips>
  <ScaleCrop>false</ScaleCrop>
  <HeadingPairs>
    <vt:vector size="4" baseType="variant">
      <vt:variant>
        <vt:lpstr>Thème</vt:lpstr>
      </vt:variant>
      <vt:variant>
        <vt:i4>1</vt:i4>
      </vt:variant>
      <vt:variant>
        <vt:lpstr>Titres des diapositives</vt:lpstr>
      </vt:variant>
      <vt:variant>
        <vt:i4>28</vt:i4>
      </vt:variant>
    </vt:vector>
  </HeadingPairs>
  <TitlesOfParts>
    <vt:vector size="2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client</dc:creator>
  <cp:lastModifiedBy>client</cp:lastModifiedBy>
  <cp:revision>291</cp:revision>
  <dcterms:modified xsi:type="dcterms:W3CDTF">2024-01-31T19:40:21Z</dcterms:modified>
</cp:coreProperties>
</file>