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8"/>
  </p:notesMasterIdLst>
  <p:handoutMasterIdLst>
    <p:handoutMasterId r:id="rId19"/>
  </p:handoutMasterIdLst>
  <p:sldIdLst>
    <p:sldId id="324" r:id="rId2"/>
    <p:sldId id="259" r:id="rId3"/>
    <p:sldId id="282" r:id="rId4"/>
    <p:sldId id="365" r:id="rId5"/>
    <p:sldId id="394" r:id="rId6"/>
    <p:sldId id="401" r:id="rId7"/>
    <p:sldId id="402" r:id="rId8"/>
    <p:sldId id="403" r:id="rId9"/>
    <p:sldId id="404" r:id="rId10"/>
    <p:sldId id="405" r:id="rId11"/>
    <p:sldId id="406" r:id="rId12"/>
    <p:sldId id="407" r:id="rId13"/>
    <p:sldId id="408" r:id="rId14"/>
    <p:sldId id="409" r:id="rId15"/>
    <p:sldId id="410" r:id="rId16"/>
    <p:sldId id="313"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12/03/2024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12/03/2024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Market_research"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en.wikipedia.org/wiki/City_logistics" TargetMode="External"/><Relationship Id="rId4" Type="http://schemas.openxmlformats.org/officeDocument/2006/relationships/hyperlink" Target="https://en.wikipedia.org/wiki/Intermodal_freight_transport"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Factory"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en.wikipedia.org/wiki/Minin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29843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rPr>
              <a:t>Procurement logistics</a:t>
            </a:r>
            <a:r>
              <a:rPr lang="en-US" dirty="0">
                <a:solidFill>
                  <a:schemeClr val="tx1"/>
                </a:solidFill>
              </a:rPr>
              <a:t> consists of activities such as </a:t>
            </a:r>
            <a:r>
              <a:rPr lang="en-US" u="sng" dirty="0">
                <a:solidFill>
                  <a:schemeClr val="tx1"/>
                </a:solidFill>
                <a:hlinkClick r:id="rId3" tooltip="Market research"/>
              </a:rPr>
              <a:t>market research</a:t>
            </a:r>
            <a:r>
              <a:rPr lang="en-US" dirty="0">
                <a:solidFill>
                  <a:schemeClr val="tx1"/>
                </a:solidFill>
              </a:rPr>
              <a:t>, requirements planning, make-or-buy decisions, supplier management, ordering, and order controlling. The targets in procurement logistics might be contradictory: maximizing efficiency by concentrating on core competences, outsourcing while maintaining the autonomy of the company, or minimizing procurement costs while maximizing security within the supply process.</a:t>
            </a:r>
            <a:endParaRPr lang="fr-FR" dirty="0">
              <a:solidFill>
                <a:schemeClr val="tx1"/>
              </a:solidFill>
            </a:endParaRPr>
          </a:p>
        </p:txBody>
      </p:sp>
      <p:sp>
        <p:nvSpPr>
          <p:cNvPr id="5" name="Rectangle à coins arrondis 4"/>
          <p:cNvSpPr/>
          <p:nvPr/>
        </p:nvSpPr>
        <p:spPr>
          <a:xfrm>
            <a:off x="395536" y="115152"/>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Types of logistics</a:t>
            </a:r>
            <a:endParaRPr lang="fr-FR" sz="2000" b="1" dirty="0"/>
          </a:p>
        </p:txBody>
      </p:sp>
      <p:sp>
        <p:nvSpPr>
          <p:cNvPr id="17" name="Arrondir un rectangle avec un coin diagonal 16"/>
          <p:cNvSpPr/>
          <p:nvPr/>
        </p:nvSpPr>
        <p:spPr>
          <a:xfrm>
            <a:off x="179512" y="3071124"/>
            <a:ext cx="8712968" cy="7920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Advance Logistics</a:t>
            </a:r>
            <a:r>
              <a:rPr lang="en-US" sz="2000" dirty="0">
                <a:solidFill>
                  <a:schemeClr val="tx1"/>
                </a:solidFill>
              </a:rPr>
              <a:t> consists of the activities required to set up or establish a plan for logistics activities to occur.</a:t>
            </a:r>
            <a:endParaRPr lang="fr-FR" sz="2000" dirty="0">
              <a:solidFill>
                <a:schemeClr val="tx1"/>
              </a:solidFill>
            </a:endParaRPr>
          </a:p>
        </p:txBody>
      </p:sp>
      <p:sp>
        <p:nvSpPr>
          <p:cNvPr id="8" name="Arrondir un rectangle avec un coin diagonal 7"/>
          <p:cNvSpPr/>
          <p:nvPr/>
        </p:nvSpPr>
        <p:spPr>
          <a:xfrm>
            <a:off x="167488" y="4012067"/>
            <a:ext cx="8712968" cy="104731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Disposal logistics</a:t>
            </a:r>
            <a:r>
              <a:rPr lang="en-US" sz="2000" dirty="0">
                <a:solidFill>
                  <a:schemeClr val="tx1"/>
                </a:solidFill>
              </a:rPr>
              <a:t> has as its main function to reduce logistics cost(s) and enhance service(s) related to the disposal of waste produced during the operation of a business.</a:t>
            </a:r>
            <a:endParaRPr lang="fr-FR" sz="2000" dirty="0">
              <a:solidFill>
                <a:schemeClr val="tx1"/>
              </a:solidFill>
            </a:endParaRPr>
          </a:p>
        </p:txBody>
      </p:sp>
      <p:sp>
        <p:nvSpPr>
          <p:cNvPr id="9" name="Arrondir un rectangle avec un coin diagonal 8"/>
          <p:cNvSpPr/>
          <p:nvPr/>
        </p:nvSpPr>
        <p:spPr>
          <a:xfrm>
            <a:off x="188753" y="5229200"/>
            <a:ext cx="8712968" cy="14401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Green Logistics</a:t>
            </a:r>
            <a:r>
              <a:rPr lang="en-US" sz="2000" dirty="0">
                <a:solidFill>
                  <a:schemeClr val="tx1"/>
                </a:solidFill>
              </a:rPr>
              <a:t> describes all attempts to measure and minimize the ecological impact of logistics activities. This includes all activities of the forward and reverse flows. This can be achieved through </a:t>
            </a:r>
            <a:r>
              <a:rPr lang="en-US" sz="2000" u="sng" dirty="0">
                <a:solidFill>
                  <a:schemeClr val="tx1"/>
                </a:solidFill>
                <a:hlinkClick r:id="rId4" tooltip="Intermodal freight transport"/>
              </a:rPr>
              <a:t>intermodal freight transport</a:t>
            </a:r>
            <a:r>
              <a:rPr lang="en-US" sz="2000" dirty="0">
                <a:solidFill>
                  <a:schemeClr val="tx1"/>
                </a:solidFill>
              </a:rPr>
              <a:t>, path optimization, vehicle saturation and </a:t>
            </a:r>
            <a:r>
              <a:rPr lang="en-US" sz="2000" u="sng" dirty="0">
                <a:solidFill>
                  <a:schemeClr val="tx1"/>
                </a:solidFill>
                <a:hlinkClick r:id="rId5" tooltip="City logistics"/>
              </a:rPr>
              <a:t>city logistics</a:t>
            </a:r>
            <a:r>
              <a:rPr lang="en-US" sz="2000" dirty="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795239198"/>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3" name="Arrondir un rectangle avec un coin diagonal 2"/>
          <p:cNvSpPr/>
          <p:nvPr/>
        </p:nvSpPr>
        <p:spPr>
          <a:xfrm>
            <a:off x="179512" y="116632"/>
            <a:ext cx="8712968" cy="360040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Reverse logistics</a:t>
            </a:r>
            <a:r>
              <a:rPr lang="en-US" sz="2000" dirty="0">
                <a:solidFill>
                  <a:schemeClr val="tx1"/>
                </a:solidFill>
              </a:rPr>
              <a:t> denotes all those operations related to the reuse of products and materials. The reverse logistics process includes the management and the sale of surpluses, as well as products being returned to vendors from buyers. Reverse logistics stands for all operations related to the reuse of products and materials. It is "the process of planning, implementing, and controlling the efficient, cost effective flow of raw materials, in-process inventory, finished goods and related information from the point of consumption to the point of origin for the purpose of recapturing value or proper disposal. More precisely, reverse logistics is the process of moving goods from their typical final destination for the purpose of capturing value, or proper disposal. </a:t>
            </a:r>
            <a:r>
              <a:rPr lang="fr-FR" sz="2000" dirty="0">
                <a:solidFill>
                  <a:schemeClr val="tx1"/>
                </a:solidFill>
              </a:rPr>
              <a:t>The opposite of reverse </a:t>
            </a:r>
            <a:r>
              <a:rPr lang="fr-FR" sz="2000" dirty="0" err="1">
                <a:solidFill>
                  <a:schemeClr val="tx1"/>
                </a:solidFill>
              </a:rPr>
              <a:t>logistics</a:t>
            </a:r>
            <a:r>
              <a:rPr lang="fr-FR" sz="2000" dirty="0">
                <a:solidFill>
                  <a:schemeClr val="tx1"/>
                </a:solidFill>
              </a:rPr>
              <a:t> </a:t>
            </a:r>
            <a:r>
              <a:rPr lang="fr-FR" sz="2000" dirty="0" err="1">
                <a:solidFill>
                  <a:schemeClr val="tx1"/>
                </a:solidFill>
              </a:rPr>
              <a:t>is</a:t>
            </a:r>
            <a:r>
              <a:rPr lang="fr-FR" sz="2000" dirty="0">
                <a:solidFill>
                  <a:schemeClr val="tx1"/>
                </a:solidFill>
              </a:rPr>
              <a:t> </a:t>
            </a:r>
            <a:r>
              <a:rPr lang="fr-FR" sz="2000" b="1" dirty="0" err="1">
                <a:solidFill>
                  <a:schemeClr val="tx1"/>
                </a:solidFill>
              </a:rPr>
              <a:t>forward</a:t>
            </a:r>
            <a:r>
              <a:rPr lang="fr-FR" sz="2000" b="1" dirty="0">
                <a:solidFill>
                  <a:schemeClr val="tx1"/>
                </a:solidFill>
              </a:rPr>
              <a:t> </a:t>
            </a:r>
            <a:r>
              <a:rPr lang="fr-FR" sz="2000" b="1" dirty="0" err="1">
                <a:solidFill>
                  <a:schemeClr val="tx1"/>
                </a:solidFill>
              </a:rPr>
              <a:t>logistics</a:t>
            </a:r>
            <a:r>
              <a:rPr lang="fr-FR" sz="2000" dirty="0">
                <a:solidFill>
                  <a:schemeClr val="tx1"/>
                </a:solidFill>
              </a:rPr>
              <a:t>."</a:t>
            </a:r>
          </a:p>
        </p:txBody>
      </p:sp>
      <p:sp>
        <p:nvSpPr>
          <p:cNvPr id="17" name="Arrondir un rectangle avec un coin diagonal 16"/>
          <p:cNvSpPr/>
          <p:nvPr/>
        </p:nvSpPr>
        <p:spPr>
          <a:xfrm>
            <a:off x="179512" y="3861048"/>
            <a:ext cx="8712968" cy="291388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Production logistics:</a:t>
            </a:r>
            <a:r>
              <a:rPr lang="en-US" sz="2000" dirty="0">
                <a:solidFill>
                  <a:schemeClr val="tx1"/>
                </a:solidFill>
              </a:rPr>
              <a:t> describes logistic processes within a value adding system (ex: </a:t>
            </a:r>
            <a:r>
              <a:rPr lang="en-US" sz="2000" u="sng" dirty="0">
                <a:solidFill>
                  <a:schemeClr val="tx1"/>
                </a:solidFill>
                <a:hlinkClick r:id="rId3" tooltip="Factory"/>
              </a:rPr>
              <a:t>factory</a:t>
            </a:r>
            <a:r>
              <a:rPr lang="en-US" sz="2000" dirty="0">
                <a:solidFill>
                  <a:schemeClr val="tx1"/>
                </a:solidFill>
              </a:rPr>
              <a:t> or a </a:t>
            </a:r>
            <a:r>
              <a:rPr lang="en-US" sz="2000" u="sng" dirty="0">
                <a:solidFill>
                  <a:schemeClr val="tx1"/>
                </a:solidFill>
                <a:hlinkClick r:id="rId4" tooltip="Mining"/>
              </a:rPr>
              <a:t>mine</a:t>
            </a:r>
            <a:r>
              <a:rPr lang="en-US" sz="2000" dirty="0">
                <a:solidFill>
                  <a:schemeClr val="tx1"/>
                </a:solidFill>
              </a:rPr>
              <a:t>). Production logistics aims to ensure that each machine and workstation receives the right product in the right quantity and quality at the right time. The concern is with production, testing, transportation, storage and supply. </a:t>
            </a:r>
          </a:p>
        </p:txBody>
      </p:sp>
    </p:spTree>
    <p:extLst>
      <p:ext uri="{BB962C8B-B14F-4D97-AF65-F5344CB8AC3E}">
        <p14:creationId xmlns:p14="http://schemas.microsoft.com/office/powerpoint/2010/main" val="225670461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3" name="Arrondir un rectangle avec un coin diagonal 2"/>
          <p:cNvSpPr/>
          <p:nvPr/>
        </p:nvSpPr>
        <p:spPr>
          <a:xfrm>
            <a:off x="179512" y="482888"/>
            <a:ext cx="8712968" cy="194421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Digital logistics</a:t>
            </a:r>
            <a:r>
              <a:rPr lang="en-US" sz="2000" dirty="0">
                <a:solidFill>
                  <a:schemeClr val="tx1"/>
                </a:solidFill>
              </a:rPr>
              <a:t> is driven by a new generation of web-based, enterprise logistics applications that enable collaboration and optimization, leveraging a central logistics information backbone that provides visibility across the enterprise and extended supply chain.</a:t>
            </a:r>
            <a:endParaRPr lang="fr-FR" sz="2000" dirty="0">
              <a:solidFill>
                <a:schemeClr val="tx1"/>
              </a:solidFill>
            </a:endParaRPr>
          </a:p>
        </p:txBody>
      </p:sp>
      <p:sp>
        <p:nvSpPr>
          <p:cNvPr id="17" name="Arrondir un rectangle avec un coin diagonal 16"/>
          <p:cNvSpPr/>
          <p:nvPr/>
        </p:nvSpPr>
        <p:spPr>
          <a:xfrm>
            <a:off x="24638" y="2996952"/>
            <a:ext cx="8712968" cy="32739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Construction Logistics</a:t>
            </a:r>
            <a:r>
              <a:rPr lang="en-US" sz="2000" dirty="0">
                <a:solidFill>
                  <a:schemeClr val="tx1"/>
                </a:solidFill>
              </a:rPr>
              <a:t> is known to mankind since ancient times. As the various human civilizations tried to build the best possible works of construction for living and protection. Now the construction logistics emerged as vital part of construction. In the past few years construction logistics has emerged as a different field of knowledge and study within the subject of supply chain management and logistics.</a:t>
            </a:r>
            <a:endParaRPr lang="fr-FR" sz="2000" dirty="0">
              <a:solidFill>
                <a:schemeClr val="tx1"/>
              </a:solidFill>
            </a:endParaRPr>
          </a:p>
        </p:txBody>
      </p:sp>
    </p:spTree>
    <p:extLst>
      <p:ext uri="{BB962C8B-B14F-4D97-AF65-F5344CB8AC3E}">
        <p14:creationId xmlns:p14="http://schemas.microsoft.com/office/powerpoint/2010/main" val="81563062"/>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3" name="Arrondir un rectangle avec un coin diagonal 2"/>
          <p:cNvSpPr/>
          <p:nvPr/>
        </p:nvSpPr>
        <p:spPr>
          <a:xfrm>
            <a:off x="2843808" y="188640"/>
            <a:ext cx="3963860"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b="1" dirty="0">
                <a:solidFill>
                  <a:schemeClr val="tx1"/>
                </a:solidFill>
              </a:rPr>
              <a:t>Levels of the supply chain</a:t>
            </a:r>
            <a:endParaRPr lang="fr-FR" sz="2400" b="1" dirty="0">
              <a:solidFill>
                <a:schemeClr val="tx1"/>
              </a:solidFill>
            </a:endParaRPr>
          </a:p>
        </p:txBody>
      </p:sp>
      <p:sp>
        <p:nvSpPr>
          <p:cNvPr id="17" name="Arrondir un rectangle avec un coin diagonal 16"/>
          <p:cNvSpPr/>
          <p:nvPr/>
        </p:nvSpPr>
        <p:spPr>
          <a:xfrm>
            <a:off x="24638" y="1628800"/>
            <a:ext cx="8939850" cy="464207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dirty="0">
                <a:solidFill>
                  <a:schemeClr val="tx1"/>
                </a:solidFill>
              </a:rPr>
              <a:t>There are three levels of the supply chain </a:t>
            </a:r>
            <a:r>
              <a:rPr lang="en-US" sz="2400" dirty="0" smtClean="0">
                <a:solidFill>
                  <a:schemeClr val="tx1"/>
                </a:solidFill>
              </a:rPr>
              <a:t>:</a:t>
            </a:r>
            <a:endParaRPr lang="en-US" sz="2400" dirty="0">
              <a:solidFill>
                <a:schemeClr val="tx1"/>
              </a:solidFill>
            </a:endParaRPr>
          </a:p>
          <a:p>
            <a:pPr lvl="0" algn="just"/>
            <a:r>
              <a:rPr lang="en-US" sz="2400" dirty="0">
                <a:solidFill>
                  <a:schemeClr val="tx1"/>
                </a:solidFill>
              </a:rPr>
              <a:t> 	</a:t>
            </a:r>
            <a:r>
              <a:rPr lang="en-US" sz="2400" b="1" dirty="0">
                <a:solidFill>
                  <a:schemeClr val="tx1"/>
                </a:solidFill>
              </a:rPr>
              <a:t>Direct supply chain: </a:t>
            </a:r>
            <a:r>
              <a:rPr lang="en-US" sz="2400" dirty="0">
                <a:solidFill>
                  <a:schemeClr val="tx1"/>
                </a:solidFill>
              </a:rPr>
              <a:t>It includes the organization, the supplier, the consumer and all flows (products, money, information);</a:t>
            </a:r>
          </a:p>
          <a:p>
            <a:pPr lvl="0" algn="just"/>
            <a:r>
              <a:rPr lang="en-US" sz="2400" dirty="0">
                <a:solidFill>
                  <a:schemeClr val="tx1"/>
                </a:solidFill>
              </a:rPr>
              <a:t> 	</a:t>
            </a:r>
            <a:r>
              <a:rPr lang="en-US" sz="2400" b="1" dirty="0">
                <a:solidFill>
                  <a:schemeClr val="tx1"/>
                </a:solidFill>
              </a:rPr>
              <a:t>Extended supply chain</a:t>
            </a:r>
            <a:r>
              <a:rPr lang="en-US" sz="2400" dirty="0">
                <a:solidFill>
                  <a:schemeClr val="tx1"/>
                </a:solidFill>
              </a:rPr>
              <a:t>: includes suppliers of the nearby supplier, and customers of the customer close to the organization, and all flows (products, funds, information);</a:t>
            </a:r>
          </a:p>
          <a:p>
            <a:pPr lvl="0" algn="just"/>
            <a:r>
              <a:rPr lang="en-US" sz="2400" dirty="0">
                <a:solidFill>
                  <a:schemeClr val="tx1"/>
                </a:solidFill>
              </a:rPr>
              <a:t> 	</a:t>
            </a:r>
            <a:r>
              <a:rPr lang="en-US" sz="2400" b="1" dirty="0">
                <a:solidFill>
                  <a:schemeClr val="tx1"/>
                </a:solidFill>
              </a:rPr>
              <a:t>End supply chain</a:t>
            </a:r>
            <a:r>
              <a:rPr lang="en-US" sz="2400" dirty="0">
                <a:solidFill>
                  <a:schemeClr val="tx1"/>
                </a:solidFill>
              </a:rPr>
              <a:t>: includes all organizations involved in all flows of products, funds, and information from the original supplier to the end customer.</a:t>
            </a:r>
            <a:endParaRPr lang="en-US" sz="2400" dirty="0">
              <a:solidFill>
                <a:schemeClr val="tx1"/>
              </a:solidFill>
            </a:endParaRPr>
          </a:p>
        </p:txBody>
      </p:sp>
    </p:spTree>
    <p:extLst>
      <p:ext uri="{BB962C8B-B14F-4D97-AF65-F5344CB8AC3E}">
        <p14:creationId xmlns:p14="http://schemas.microsoft.com/office/powerpoint/2010/main" val="904420196"/>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3" name="Arrondir un rectangle avec un coin diagonal 2"/>
          <p:cNvSpPr/>
          <p:nvPr/>
        </p:nvSpPr>
        <p:spPr>
          <a:xfrm>
            <a:off x="2843808" y="188640"/>
            <a:ext cx="3963860"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dirty="0"/>
              <a:t>Importance of Business Logistics</a:t>
            </a:r>
            <a:endParaRPr lang="fr-FR" sz="2400" b="1" dirty="0">
              <a:solidFill>
                <a:schemeClr val="tx1"/>
              </a:solidFill>
            </a:endParaRPr>
          </a:p>
        </p:txBody>
      </p:sp>
      <p:sp>
        <p:nvSpPr>
          <p:cNvPr id="17" name="Arrondir un rectangle avec un coin diagonal 16"/>
          <p:cNvSpPr/>
          <p:nvPr/>
        </p:nvSpPr>
        <p:spPr>
          <a:xfrm>
            <a:off x="24638" y="1628800"/>
            <a:ext cx="8939850" cy="41044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Boost Business Profitability</a:t>
            </a:r>
            <a:endParaRPr lang="fr-FR" sz="2400" dirty="0">
              <a:solidFill>
                <a:schemeClr val="tx1"/>
              </a:solidFill>
            </a:endParaRPr>
          </a:p>
          <a:p>
            <a:pPr lvl="0" algn="just"/>
            <a:r>
              <a:rPr lang="en-US" sz="2400" dirty="0">
                <a:solidFill>
                  <a:schemeClr val="tx1"/>
                </a:solidFill>
              </a:rPr>
              <a:t>&amp; Maintaining Competitive </a:t>
            </a:r>
            <a:r>
              <a:rPr lang="en-US" sz="2400" dirty="0" smtClean="0">
                <a:solidFill>
                  <a:schemeClr val="tx1"/>
                </a:solidFill>
              </a:rPr>
              <a:t>Edge</a:t>
            </a:r>
          </a:p>
          <a:p>
            <a:pPr lvl="0" algn="just"/>
            <a:r>
              <a:rPr lang="en-US" sz="2400" dirty="0">
                <a:solidFill>
                  <a:schemeClr val="tx1"/>
                </a:solidFill>
              </a:rPr>
              <a:t>&amp; Building Good Consumer </a:t>
            </a:r>
            <a:r>
              <a:rPr lang="en-US" sz="2400" dirty="0" smtClean="0">
                <a:solidFill>
                  <a:schemeClr val="tx1"/>
                </a:solidFill>
              </a:rPr>
              <a:t>Relations</a:t>
            </a:r>
          </a:p>
          <a:p>
            <a:pPr lvl="0" algn="just"/>
            <a:r>
              <a:rPr lang="en-US" sz="2400" dirty="0">
                <a:solidFill>
                  <a:schemeClr val="tx1"/>
                </a:solidFill>
              </a:rPr>
              <a:t>&amp; Creating Finished </a:t>
            </a:r>
            <a:r>
              <a:rPr lang="en-US" sz="2400" dirty="0" smtClean="0">
                <a:solidFill>
                  <a:schemeClr val="tx1"/>
                </a:solidFill>
              </a:rPr>
              <a:t>Product</a:t>
            </a:r>
          </a:p>
          <a:p>
            <a:pPr lvl="0" algn="just"/>
            <a:r>
              <a:rPr lang="en-US" sz="2400" dirty="0">
                <a:solidFill>
                  <a:schemeClr val="tx1"/>
                </a:solidFill>
              </a:rPr>
              <a:t>&amp; Providing </a:t>
            </a:r>
            <a:r>
              <a:rPr lang="en-US" sz="2400" dirty="0" smtClean="0">
                <a:solidFill>
                  <a:schemeClr val="tx1"/>
                </a:solidFill>
              </a:rPr>
              <a:t>Organization</a:t>
            </a:r>
          </a:p>
          <a:p>
            <a:pPr lvl="0" algn="just"/>
            <a:r>
              <a:rPr lang="en-US" sz="2400" dirty="0">
                <a:solidFill>
                  <a:schemeClr val="tx1"/>
                </a:solidFill>
              </a:rPr>
              <a:t>&amp; Reducing capital </a:t>
            </a:r>
            <a:r>
              <a:rPr lang="en-US" sz="2400" dirty="0" smtClean="0">
                <a:solidFill>
                  <a:schemeClr val="tx1"/>
                </a:solidFill>
              </a:rPr>
              <a:t>costs</a:t>
            </a:r>
          </a:p>
          <a:p>
            <a:pPr lvl="0" algn="just"/>
            <a:r>
              <a:rPr lang="en-US" sz="2400" dirty="0">
                <a:solidFill>
                  <a:schemeClr val="tx1"/>
                </a:solidFill>
              </a:rPr>
              <a:t>&amp;Enhance Visibility</a:t>
            </a:r>
          </a:p>
        </p:txBody>
      </p:sp>
    </p:spTree>
    <p:extLst>
      <p:ext uri="{BB962C8B-B14F-4D97-AF65-F5344CB8AC3E}">
        <p14:creationId xmlns:p14="http://schemas.microsoft.com/office/powerpoint/2010/main" val="3430412436"/>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3" name="Arrondir un rectangle avec un coin diagonal 2"/>
          <p:cNvSpPr/>
          <p:nvPr/>
        </p:nvSpPr>
        <p:spPr>
          <a:xfrm>
            <a:off x="2843808" y="188640"/>
            <a:ext cx="3963860"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b="1" dirty="0"/>
              <a:t>Logistics’ Activities</a:t>
            </a:r>
            <a:endParaRPr lang="fr-FR" sz="2400" b="1" dirty="0">
              <a:solidFill>
                <a:schemeClr val="tx1"/>
              </a:solidFill>
            </a:endParaRPr>
          </a:p>
        </p:txBody>
      </p:sp>
      <p:pic>
        <p:nvPicPr>
          <p:cNvPr id="6" name="Image 5" descr="Logistics and E- Logistics Management: Benefits and Challenges"/>
          <p:cNvPicPr/>
          <p:nvPr/>
        </p:nvPicPr>
        <p:blipFill>
          <a:blip r:embed="rId3">
            <a:extLst>
              <a:ext uri="{28A0092B-C50C-407E-A947-70E740481C1C}">
                <a14:useLocalDpi xmlns:a14="http://schemas.microsoft.com/office/drawing/2010/main" val="0"/>
              </a:ext>
            </a:extLst>
          </a:blip>
          <a:srcRect/>
          <a:stretch>
            <a:fillRect/>
          </a:stretch>
        </p:blipFill>
        <p:spPr bwMode="auto">
          <a:xfrm>
            <a:off x="251520" y="1412776"/>
            <a:ext cx="8640960" cy="5256584"/>
          </a:xfrm>
          <a:prstGeom prst="rect">
            <a:avLst/>
          </a:prstGeom>
          <a:noFill/>
          <a:ln>
            <a:noFill/>
          </a:ln>
        </p:spPr>
      </p:pic>
    </p:spTree>
    <p:extLst>
      <p:ext uri="{BB962C8B-B14F-4D97-AF65-F5344CB8AC3E}">
        <p14:creationId xmlns:p14="http://schemas.microsoft.com/office/powerpoint/2010/main" val="3762072175"/>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1st year Master: Entrepreneurship </a:t>
            </a:r>
            <a:r>
              <a:rPr lang="en-US" sz="2800" b="1" dirty="0" smtClean="0">
                <a:solidFill>
                  <a:schemeClr val="tx1"/>
                </a:solidFill>
              </a:rPr>
              <a:t> </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3200" b="1" i="1" dirty="0" smtClean="0">
              <a:solidFill>
                <a:schemeClr val="accent3"/>
              </a:solidFill>
            </a:endParaRPr>
          </a:p>
          <a:p>
            <a:pPr algn="ctr"/>
            <a:r>
              <a:rPr lang="en-US" sz="3200" b="1" i="1" dirty="0" smtClean="0">
                <a:solidFill>
                  <a:schemeClr val="accent3"/>
                </a:solidFill>
              </a:rPr>
              <a:t>Lecture 6- Part I-:</a:t>
            </a:r>
          </a:p>
          <a:p>
            <a:pPr algn="ctr"/>
            <a:r>
              <a:rPr lang="en-US" sz="3200" b="1" i="1" dirty="0" smtClean="0">
                <a:solidFill>
                  <a:schemeClr val="accent3"/>
                </a:solidFill>
              </a:rPr>
              <a:t> </a:t>
            </a:r>
            <a:r>
              <a:rPr lang="en-US" sz="2800" b="1" dirty="0"/>
              <a:t>Logistics and Supply Chain Management</a:t>
            </a:r>
            <a:endParaRPr lang="fr-FR" sz="2800" dirty="0"/>
          </a:p>
          <a:p>
            <a:pPr algn="ctr"/>
            <a:endParaRPr lang="fr-FR" sz="2800" dirty="0"/>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r>
              <a:rPr lang="en-US" sz="2800" dirty="0" smtClean="0">
                <a:solidFill>
                  <a:schemeClr val="tx1"/>
                </a:solidFill>
              </a:rPr>
              <a:t>1- </a:t>
            </a:r>
            <a:r>
              <a:rPr lang="en-US" sz="2800" dirty="0">
                <a:solidFill>
                  <a:schemeClr val="tx1"/>
                </a:solidFill>
              </a:rPr>
              <a:t>Concepts related to logistics</a:t>
            </a:r>
            <a:endParaRPr lang="fr-FR" sz="2800" dirty="0">
              <a:solidFill>
                <a:schemeClr val="tx1"/>
              </a:solidFill>
            </a:endParaRPr>
          </a:p>
          <a:p>
            <a:r>
              <a:rPr lang="en-US" sz="2800" dirty="0" smtClean="0">
                <a:solidFill>
                  <a:schemeClr val="tx1"/>
                </a:solidFill>
              </a:rPr>
              <a:t>2- </a:t>
            </a:r>
            <a:r>
              <a:rPr lang="en-US" sz="2800" dirty="0">
                <a:solidFill>
                  <a:schemeClr val="tx1"/>
                </a:solidFill>
              </a:rPr>
              <a:t>Types of </a:t>
            </a:r>
            <a:r>
              <a:rPr lang="en-US" sz="2800" dirty="0" smtClean="0">
                <a:solidFill>
                  <a:schemeClr val="tx1"/>
                </a:solidFill>
              </a:rPr>
              <a:t>logistics</a:t>
            </a:r>
          </a:p>
          <a:p>
            <a:r>
              <a:rPr lang="en-US" sz="2800" dirty="0" smtClean="0">
                <a:solidFill>
                  <a:schemeClr val="tx1"/>
                </a:solidFill>
              </a:rPr>
              <a:t>3- </a:t>
            </a:r>
            <a:r>
              <a:rPr lang="en-US" sz="2800" dirty="0">
                <a:solidFill>
                  <a:schemeClr val="tx1"/>
                </a:solidFill>
              </a:rPr>
              <a:t>Importance and objectives of logistics</a:t>
            </a:r>
            <a:endParaRPr lang="fr-FR" sz="2800" dirty="0">
              <a:solidFill>
                <a:schemeClr val="tx1"/>
              </a:solidFill>
            </a:endParaRPr>
          </a:p>
          <a:p>
            <a:r>
              <a:rPr lang="en-US" sz="2800" dirty="0" smtClean="0">
                <a:solidFill>
                  <a:schemeClr val="tx1"/>
                </a:solidFill>
              </a:rPr>
              <a:t>4- </a:t>
            </a:r>
            <a:r>
              <a:rPr lang="en-US" sz="2800" dirty="0">
                <a:solidFill>
                  <a:schemeClr val="tx1"/>
                </a:solidFill>
              </a:rPr>
              <a:t>The main and supportive activities of logistics</a:t>
            </a:r>
            <a:endParaRPr lang="fr-FR" sz="2800" dirty="0">
              <a:solidFill>
                <a:schemeClr val="tx1"/>
              </a:solidFill>
            </a:endParaRPr>
          </a:p>
          <a:p>
            <a:endParaRPr lang="fr-FR" sz="2800" dirty="0">
              <a:solidFill>
                <a:schemeClr val="tx1"/>
              </a:solidFill>
            </a:endParaRPr>
          </a:p>
          <a:p>
            <a:pPr marL="457200" indent="-457200" algn="just">
              <a:buFontTx/>
              <a:buChar char="-"/>
            </a:pPr>
            <a:endParaRPr lang="fr-FR" sz="2800" b="1" dirty="0">
              <a:solidFill>
                <a:schemeClr val="tx1"/>
              </a:solidFill>
              <a:latin typeface="Times New Roman" panose="02020603050405020304" pitchFamily="18" charset="0"/>
              <a:cs typeface="Times New Roman" panose="02020603050405020304" pitchFamily="18" charset="0"/>
            </a:endParaRP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0"/>
            <a:ext cx="5929354" cy="1282667"/>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tx1"/>
                </a:solidFill>
              </a:rPr>
              <a:t>Definition</a:t>
            </a:r>
            <a:r>
              <a:rPr lang="fr-FR" sz="2800" b="1" dirty="0" smtClean="0">
                <a:solidFill>
                  <a:schemeClr val="tx1"/>
                </a:solidFill>
              </a:rPr>
              <a:t> of  </a:t>
            </a:r>
            <a:r>
              <a:rPr lang="en-US" sz="2800" b="1" dirty="0" smtClean="0">
                <a:solidFill>
                  <a:schemeClr val="tx1"/>
                </a:solidFill>
              </a:rPr>
              <a:t>Logistics</a:t>
            </a:r>
            <a:endParaRPr lang="fr-FR" sz="2800" b="1" dirty="0">
              <a:solidFill>
                <a:schemeClr val="tx1"/>
              </a:solidFill>
            </a:endParaRPr>
          </a:p>
        </p:txBody>
      </p:sp>
      <p:sp>
        <p:nvSpPr>
          <p:cNvPr id="14" name="Arrondir un rectangle avec un coin diagonal 13"/>
          <p:cNvSpPr/>
          <p:nvPr/>
        </p:nvSpPr>
        <p:spPr>
          <a:xfrm>
            <a:off x="500034" y="1282667"/>
            <a:ext cx="8392446" cy="538669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set of definitions of logistics can be given as follows:</a:t>
            </a:r>
            <a:endParaRPr lang="fr-FR" sz="2400" dirty="0">
              <a:solidFill>
                <a:schemeClr val="tx1"/>
              </a:solidFill>
            </a:endParaRPr>
          </a:p>
          <a:p>
            <a:pPr algn="just"/>
            <a:r>
              <a:rPr lang="en-US" sz="2400" dirty="0" smtClean="0">
                <a:solidFill>
                  <a:schemeClr val="tx1"/>
                </a:solidFill>
              </a:rPr>
              <a:t>- Logistics </a:t>
            </a:r>
            <a:r>
              <a:rPr lang="en-US" sz="2400" dirty="0">
                <a:solidFill>
                  <a:schemeClr val="tx1"/>
                </a:solidFill>
              </a:rPr>
              <a:t>defines the entire process of materials and products moving into, through and out of an organization. </a:t>
            </a:r>
          </a:p>
          <a:p>
            <a:pPr algn="just"/>
            <a:r>
              <a:rPr lang="en-US" sz="2400" dirty="0" smtClean="0">
                <a:solidFill>
                  <a:schemeClr val="tx1"/>
                </a:solidFill>
              </a:rPr>
              <a:t>-  </a:t>
            </a:r>
            <a:r>
              <a:rPr lang="en-US" sz="2400" dirty="0">
                <a:solidFill>
                  <a:schemeClr val="tx1"/>
                </a:solidFill>
              </a:rPr>
              <a:t>“Logistics involves getting the right product, in the right quantity and quality, in the right place at the right time, to the right customer at the right cost” </a:t>
            </a:r>
            <a:endParaRPr lang="en-US" sz="2400" dirty="0" smtClean="0">
              <a:solidFill>
                <a:schemeClr val="tx1"/>
              </a:solidFill>
            </a:endParaRPr>
          </a:p>
          <a:p>
            <a:pPr algn="just"/>
            <a:r>
              <a:rPr lang="en-US" sz="2400" dirty="0" smtClean="0">
                <a:solidFill>
                  <a:schemeClr val="tx1"/>
                </a:solidFill>
              </a:rPr>
              <a:t>-  </a:t>
            </a:r>
            <a:r>
              <a:rPr lang="en-US" sz="2400" dirty="0">
                <a:solidFill>
                  <a:schemeClr val="tx1"/>
                </a:solidFill>
              </a:rPr>
              <a:t>logistics should aim to “deliver exactly what the customer wants – at the right time, in the right place, at the right price.” </a:t>
            </a:r>
            <a:r>
              <a:rPr lang="en-US" sz="2400" dirty="0" smtClean="0">
                <a:solidFill>
                  <a:schemeClr val="tx1"/>
                </a:solidFill>
              </a:rPr>
              <a:t>- It can be defined as </a:t>
            </a:r>
            <a:r>
              <a:rPr lang="en-US" sz="2400" dirty="0">
                <a:solidFill>
                  <a:schemeClr val="tx1"/>
                </a:solidFill>
              </a:rPr>
              <a:t>“the process of designing, managing, and optimizing supply chains that may include purchasing, manufacturing, warehousing, and of course, transportation</a:t>
            </a:r>
            <a:r>
              <a:rPr lang="en-US" sz="2400" dirty="0" smtClean="0">
                <a:solidFill>
                  <a:schemeClr val="tx1"/>
                </a:solidFill>
              </a:rPr>
              <a:t>”</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3" name="Arrondir un rectangle avec un coin diagonal 2"/>
          <p:cNvSpPr/>
          <p:nvPr/>
        </p:nvSpPr>
        <p:spPr>
          <a:xfrm>
            <a:off x="319428" y="2730577"/>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a:solidFill>
                  <a:schemeClr val="tx1"/>
                </a:solidFill>
              </a:rPr>
              <a:t> </a:t>
            </a:r>
            <a:r>
              <a:rPr lang="en-US" sz="2400" dirty="0">
                <a:solidFill>
                  <a:schemeClr val="tx1"/>
                </a:solidFill>
              </a:rPr>
              <a:t>Inbound </a:t>
            </a:r>
            <a:r>
              <a:rPr lang="en-US" sz="2400" dirty="0" smtClean="0">
                <a:solidFill>
                  <a:schemeClr val="tx1"/>
                </a:solidFill>
              </a:rPr>
              <a:t>logistics</a:t>
            </a:r>
            <a:endParaRPr lang="fr-FR" sz="24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0" y="1607238"/>
            <a:ext cx="8971673" cy="745861"/>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 </a:t>
            </a:r>
            <a:r>
              <a:rPr lang="en-US" sz="2000" b="1" i="1" dirty="0" smtClean="0">
                <a:solidFill>
                  <a:schemeClr val="tx1"/>
                </a:solidFill>
              </a:rPr>
              <a:t>Logistics </a:t>
            </a:r>
            <a:r>
              <a:rPr lang="en-US" sz="2000" b="1" i="1" dirty="0">
                <a:solidFill>
                  <a:schemeClr val="tx1"/>
                </a:solidFill>
              </a:rPr>
              <a:t>=  Inbound logistics + Material Management + Physical Distribution </a:t>
            </a:r>
            <a:endParaRPr lang="fr-FR" sz="2000" dirty="0">
              <a:solidFill>
                <a:schemeClr val="tx1"/>
              </a:solidFill>
            </a:endParaRPr>
          </a:p>
        </p:txBody>
      </p:sp>
      <p:sp>
        <p:nvSpPr>
          <p:cNvPr id="16" name="Arrondir un rectangle avec un coin diagonal 15"/>
          <p:cNvSpPr/>
          <p:nvPr/>
        </p:nvSpPr>
        <p:spPr>
          <a:xfrm>
            <a:off x="346932" y="4178008"/>
            <a:ext cx="3189247" cy="85347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Material Management</a:t>
            </a:r>
            <a:endParaRPr lang="fr-FR" sz="2400" dirty="0">
              <a:solidFill>
                <a:schemeClr val="tx1"/>
              </a:solidFill>
            </a:endParaRPr>
          </a:p>
        </p:txBody>
      </p:sp>
      <p:sp>
        <p:nvSpPr>
          <p:cNvPr id="17" name="Arrondir un rectangle avec un coin diagonal 16"/>
          <p:cNvSpPr/>
          <p:nvPr/>
        </p:nvSpPr>
        <p:spPr>
          <a:xfrm>
            <a:off x="3779912" y="2555789"/>
            <a:ext cx="5214932" cy="1233251"/>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smtClean="0">
                <a:solidFill>
                  <a:schemeClr val="tx1"/>
                </a:solidFill>
              </a:rPr>
              <a:t>Means</a:t>
            </a:r>
            <a:r>
              <a:rPr lang="fr-FR" sz="2400" dirty="0" smtClean="0">
                <a:solidFill>
                  <a:schemeClr val="tx1"/>
                </a:solidFill>
              </a:rPr>
              <a:t> </a:t>
            </a:r>
            <a:r>
              <a:rPr lang="en-US" sz="2400" dirty="0" smtClean="0">
                <a:solidFill>
                  <a:schemeClr val="tx1"/>
                </a:solidFill>
              </a:rPr>
              <a:t>the </a:t>
            </a:r>
            <a:r>
              <a:rPr lang="en-US" sz="2400" dirty="0">
                <a:solidFill>
                  <a:schemeClr val="tx1"/>
                </a:solidFill>
              </a:rPr>
              <a:t>movement of materials received from suppliers;</a:t>
            </a:r>
            <a:endParaRPr lang="fr-FR" sz="2400" dirty="0">
              <a:solidFill>
                <a:schemeClr val="tx1"/>
              </a:solidFill>
            </a:endParaRP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smtClean="0">
                <a:solidFill>
                  <a:schemeClr val="tx1"/>
                </a:solidFill>
              </a:rPr>
              <a:t>The </a:t>
            </a:r>
            <a:r>
              <a:rPr lang="en-US" sz="2400" dirty="0">
                <a:solidFill>
                  <a:schemeClr val="tx1"/>
                </a:solidFill>
              </a:rPr>
              <a:t>logistical operations can be summarized as the following</a:t>
            </a:r>
            <a:endParaRPr lang="fr-FR" sz="2400" b="1" dirty="0">
              <a:solidFill>
                <a:schemeClr val="tx1"/>
              </a:solidFill>
            </a:endParaRPr>
          </a:p>
        </p:txBody>
      </p:sp>
      <p:sp>
        <p:nvSpPr>
          <p:cNvPr id="10" name="Arrondir un rectangle avec un coin diagonal 9"/>
          <p:cNvSpPr/>
          <p:nvPr/>
        </p:nvSpPr>
        <p:spPr>
          <a:xfrm>
            <a:off x="3779912" y="4021468"/>
            <a:ext cx="5364088" cy="1166558"/>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means the movement of materials and components within the organization</a:t>
            </a:r>
            <a:endParaRPr lang="fr-FR" sz="2400" dirty="0">
              <a:solidFill>
                <a:schemeClr val="tx1"/>
              </a:solidFill>
            </a:endParaRPr>
          </a:p>
        </p:txBody>
      </p:sp>
      <p:sp>
        <p:nvSpPr>
          <p:cNvPr id="11" name="Arrondir un rectangle avec un coin diagonal 10"/>
          <p:cNvSpPr/>
          <p:nvPr/>
        </p:nvSpPr>
        <p:spPr>
          <a:xfrm>
            <a:off x="292734" y="5578621"/>
            <a:ext cx="3189247" cy="85347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Physical Distribution</a:t>
            </a:r>
            <a:endParaRPr lang="fr-FR" sz="2400" dirty="0">
              <a:solidFill>
                <a:schemeClr val="tx1"/>
              </a:solidFill>
            </a:endParaRPr>
          </a:p>
        </p:txBody>
      </p:sp>
      <p:sp>
        <p:nvSpPr>
          <p:cNvPr id="13" name="Arrondir un rectangle avec un coin diagonal 12"/>
          <p:cNvSpPr/>
          <p:nvPr/>
        </p:nvSpPr>
        <p:spPr>
          <a:xfrm>
            <a:off x="3779912" y="5604064"/>
            <a:ext cx="5364088" cy="1065296"/>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Refers to the movement of goods out, from the end of the assembly line to the customer.</a:t>
            </a:r>
            <a:endParaRPr lang="fr-FR" sz="2400" dirty="0">
              <a:solidFill>
                <a:schemeClr val="tx1"/>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3" name="Arrondir un rectangle avec un coin diagonal 2"/>
          <p:cNvSpPr/>
          <p:nvPr/>
        </p:nvSpPr>
        <p:spPr>
          <a:xfrm>
            <a:off x="474204" y="1235200"/>
            <a:ext cx="7914220" cy="11856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smtClean="0">
                <a:solidFill>
                  <a:schemeClr val="tx1"/>
                </a:solidFill>
              </a:rPr>
              <a:t>Help you discover any weaknesses in your business idea so you can address them before you open for business</a:t>
            </a:r>
            <a:endParaRPr lang="fr-FR" sz="2400" dirty="0" smtClean="0">
              <a:solidFill>
                <a:schemeClr val="tx1"/>
              </a:solidFill>
            </a:endParaRPr>
          </a:p>
          <a:p>
            <a:pPr lvl="1" algn="just"/>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Importance of Creating a business plan</a:t>
            </a:r>
            <a:endParaRPr lang="fr-FR" sz="2800" b="1" dirty="0">
              <a:solidFill>
                <a:schemeClr val="tx1"/>
              </a:solidFill>
            </a:endParaRPr>
          </a:p>
        </p:txBody>
      </p:sp>
      <p:sp>
        <p:nvSpPr>
          <p:cNvPr id="11" name="Arrondir un rectangle avec un coin diagonal 10"/>
          <p:cNvSpPr/>
          <p:nvPr/>
        </p:nvSpPr>
        <p:spPr>
          <a:xfrm>
            <a:off x="439801" y="2505948"/>
            <a:ext cx="7914220" cy="11856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solidFill>
                  <a:schemeClr val="tx1"/>
                </a:solidFill>
              </a:rPr>
              <a:t>Identify business opportunities you may not have considered and plan how to take advantage of them</a:t>
            </a:r>
            <a:endParaRPr lang="fr-FR" sz="2400" dirty="0">
              <a:solidFill>
                <a:schemeClr val="tx1"/>
              </a:solidFill>
            </a:endParaRPr>
          </a:p>
          <a:p>
            <a:pPr lvl="1" algn="just"/>
            <a:endParaRPr lang="fr-FR" sz="2400" dirty="0">
              <a:solidFill>
                <a:schemeClr val="tx1"/>
              </a:solidFill>
            </a:endParaRPr>
          </a:p>
        </p:txBody>
      </p:sp>
      <p:sp>
        <p:nvSpPr>
          <p:cNvPr id="12" name="Arrondir un rectangle avec un coin diagonal 11"/>
          <p:cNvSpPr/>
          <p:nvPr/>
        </p:nvSpPr>
        <p:spPr>
          <a:xfrm>
            <a:off x="485876" y="3827923"/>
            <a:ext cx="7914220" cy="11856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solidFill>
                  <a:schemeClr val="tx1"/>
                </a:solidFill>
              </a:rPr>
              <a:t>Analyze the market and competition to strengthen your idea</a:t>
            </a:r>
            <a:endParaRPr lang="fr-FR" sz="2400" dirty="0">
              <a:solidFill>
                <a:schemeClr val="tx1"/>
              </a:solidFill>
            </a:endParaRPr>
          </a:p>
          <a:p>
            <a:pPr lvl="1" algn="just"/>
            <a:endParaRPr lang="fr-FR" sz="2400" dirty="0">
              <a:solidFill>
                <a:schemeClr val="tx1"/>
              </a:solidFill>
            </a:endParaRPr>
          </a:p>
        </p:txBody>
      </p:sp>
      <p:sp>
        <p:nvSpPr>
          <p:cNvPr id="13" name="Arrondir un rectangle avec un coin diagonal 12"/>
          <p:cNvSpPr/>
          <p:nvPr/>
        </p:nvSpPr>
        <p:spPr>
          <a:xfrm>
            <a:off x="485876" y="5166011"/>
            <a:ext cx="7914220" cy="11856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solidFill>
                  <a:schemeClr val="tx1"/>
                </a:solidFill>
              </a:rPr>
              <a:t>Give you a chance to plan strategies for dealing with potential challenges so they don’t derail your startup</a:t>
            </a:r>
            <a:endParaRPr lang="fr-FR" sz="2400" dirty="0">
              <a:solidFill>
                <a:schemeClr val="tx1"/>
              </a:solidFill>
            </a:endParaRPr>
          </a:p>
          <a:p>
            <a:pPr lvl="1" algn="just"/>
            <a:endParaRPr lang="fr-FR" sz="2400" dirty="0">
              <a:solidFill>
                <a:schemeClr val="tx1"/>
              </a:solidFill>
            </a:endParaRPr>
          </a:p>
        </p:txBody>
      </p:sp>
    </p:spTree>
    <p:extLst>
      <p:ext uri="{BB962C8B-B14F-4D97-AF65-F5344CB8AC3E}">
        <p14:creationId xmlns:p14="http://schemas.microsoft.com/office/powerpoint/2010/main" val="2198636381"/>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357167"/>
            <a:ext cx="8712968" cy="6168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0879806"/>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3" name="Arrondir un rectangle avec un coin diagonal 2"/>
          <p:cNvSpPr/>
          <p:nvPr/>
        </p:nvSpPr>
        <p:spPr>
          <a:xfrm>
            <a:off x="179512" y="357166"/>
            <a:ext cx="8712968" cy="155966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Then a more comprehensive term appears, which includes coordination and integration between the functions and activities in the chain. It is called. “Supply Chain,” where a distinction will be made between logistics and supply chain.</a:t>
            </a:r>
            <a:endParaRPr lang="fr-FR" sz="2000" dirty="0">
              <a:solidFill>
                <a:schemeClr val="tx1"/>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2078038"/>
            <a:ext cx="8964488" cy="4447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486733"/>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7338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Accordingly, logistics is a part of the supply chain process which plans, implements, and controls the efficient flow and storage of goods, services, and related information from the point of origin to the point of consumption in order to meet customer requirements </a:t>
            </a:r>
            <a:endParaRPr lang="fr-FR" sz="2300" dirty="0">
              <a:solidFill>
                <a:schemeClr val="tx1"/>
              </a:solidFill>
            </a:endParaRPr>
          </a:p>
        </p:txBody>
      </p:sp>
      <p:sp>
        <p:nvSpPr>
          <p:cNvPr id="17" name="Arrondir un rectangle avec un coin diagonal 16"/>
          <p:cNvSpPr/>
          <p:nvPr/>
        </p:nvSpPr>
        <p:spPr>
          <a:xfrm>
            <a:off x="133656" y="3789040"/>
            <a:ext cx="8712968" cy="24818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However, supply chain management, it is a somewhat larger concept than logistics, because it deals with the management of both the flow of materials, and the relations between channel intermediaries from the point of origin of raw materials to the final consumer” </a:t>
            </a:r>
            <a:endParaRPr lang="fr-FR" sz="2400" dirty="0">
              <a:solidFill>
                <a:schemeClr val="tx1"/>
              </a:solidFill>
            </a:endParaRPr>
          </a:p>
        </p:txBody>
      </p:sp>
    </p:spTree>
    <p:extLst>
      <p:ext uri="{BB962C8B-B14F-4D97-AF65-F5344CB8AC3E}">
        <p14:creationId xmlns:p14="http://schemas.microsoft.com/office/powerpoint/2010/main" val="3917169425"/>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9546</TotalTime>
  <Words>1098</Words>
  <Application>Microsoft Office PowerPoint</Application>
  <PresentationFormat>Affichage à l'écran (4:3)</PresentationFormat>
  <Paragraphs>120</Paragraphs>
  <Slides>16</Slides>
  <Notes>15</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1253</cp:revision>
  <dcterms:created xsi:type="dcterms:W3CDTF">2008-12-20T18:29:40Z</dcterms:created>
  <dcterms:modified xsi:type="dcterms:W3CDTF">2024-03-12T12:56:25Z</dcterms:modified>
</cp:coreProperties>
</file>