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5DC6C-71BC-4137-8A2B-8B7FB04448BD}" type="datetimeFigureOut">
              <a:rPr lang="fr-FR" smtClean="0"/>
              <a:pPr/>
              <a:t>04/10/2023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A60AB-F032-48FD-BC37-CF074D66FB9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محاضرات مقياس منهجية البحث العلمي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69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من اعداد الدكتورة جودي سامية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251520" y="476672"/>
            <a:ext cx="8640960" cy="3384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ميدان التخصص</a:t>
            </a:r>
            <a:endParaRPr kumimoji="0" lang="ar-DZ" sz="2800" b="1" i="0" u="sng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تخصصي: من تخصص واحد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متعدد التخصصات: 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باحثين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من تخصص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ات مختلفة بشكل منفصل</a:t>
            </a:r>
          </a:p>
          <a:p>
            <a:pPr marL="342900" lvl="0" indent="-342900" algn="ctr" rtl="1">
              <a:spcBef>
                <a:spcPct val="20000"/>
              </a:spcBef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بحث متداخل التخصصات: باحثين من تخصصات مختلفة بشكل متكامل</a:t>
            </a:r>
          </a:p>
          <a:p>
            <a:pPr marL="342900" lvl="0" indent="-342900" algn="ctr" rtl="1">
              <a:spcBef>
                <a:spcPct val="20000"/>
              </a:spcBef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عابر للتخصصات: بهدف صياغة نظرية أو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مصطلح مشترك بين عدة تخصصات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179512" y="116632"/>
            <a:ext cx="8640960" cy="18722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b="1" u="sng" dirty="0" smtClean="0">
                <a:latin typeface="Simplified Arabic" pitchFamily="18" charset="-78"/>
                <a:cs typeface="Simplified Arabic" pitchFamily="18" charset="-78"/>
              </a:rPr>
              <a:t>منهجية البحث العلمي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هي </a:t>
            </a: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نوع الوسائل التي يستعملها الباحث في كل مرحلة من مراحل </a:t>
            </a: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بحثه والتي </a:t>
            </a: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يجب ان يحددها ويفكر فيها ويتصورها منذ البداية</a:t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23528" y="1844824"/>
            <a:ext cx="8424936" cy="2520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b="1" u="sng" dirty="0" smtClean="0">
                <a:latin typeface="Simplified Arabic" pitchFamily="18" charset="-78"/>
                <a:cs typeface="Simplified Arabic" pitchFamily="18" charset="-78"/>
              </a:rPr>
              <a:t>المنهج البحث العلمي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هو مجموعة منظمة من العمليات تسعى لبلوغ الهدف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ينص على كيفية تصور وتخطيط العمل حول موضوع دراسة ما.</a:t>
            </a:r>
          </a:p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251520" y="3501008"/>
            <a:ext cx="8640960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lvl="0" indent="-342900" algn="ctr" rtl="1">
              <a:spcBef>
                <a:spcPct val="20000"/>
              </a:spcBef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DZ" sz="3200" dirty="0" smtClean="0">
                <a:latin typeface="Simplified Arabic" pitchFamily="18" charset="-78"/>
                <a:cs typeface="Simplified Arabic" pitchFamily="18" charset="-78"/>
              </a:rPr>
            </a:b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254888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r" rtl="1">
              <a:buNone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المحور الاول: مدخل الى منهجية البحث العلمي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البحث العلمي.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الروح العلمية.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مناهج البحث العلمي.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179512" y="3933056"/>
            <a:ext cx="8229600" cy="25488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المحور الثاني: المرحلة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الاولى من البحث العلمي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اختيار الموضوع.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استعراض الادبيات</a:t>
            </a: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.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تحديد المشكلة</a:t>
            </a: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.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ضبط الفرضيات.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54888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المحور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الثالث 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: المرحلة الثانية البناء التقني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تقنية الملاحظة.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تقنية المقابلة.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تقنية الاستمارة.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تقنية تحليل المحتوى.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79512" y="2924944"/>
            <a:ext cx="8229600" cy="25488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المحور الرابع: مجتمع البحث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مجتمع الدراسة.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العينة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والمعاينة</a:t>
            </a: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.</a:t>
            </a:r>
          </a:p>
          <a:p>
            <a:pPr marL="514350" marR="0" lvl="0" indent="-5143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استعمال تقنيات البحث</a:t>
            </a: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.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</p:spTree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r" rtl="1">
              <a:buNone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المحور الخامس: المرحلة الاخيرة من البحث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التحليل والتأويل.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اعداد تقرير التربص وفق الدليل المنهجي.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التوثيق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والتهميش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وفق طريقة </a:t>
            </a:r>
            <a:r>
              <a:rPr lang="fr-FR" dirty="0" smtClean="0">
                <a:latin typeface="Simplified Arabic" pitchFamily="18" charset="-78"/>
                <a:cs typeface="Simplified Arabic" pitchFamily="18" charset="-78"/>
              </a:rPr>
              <a:t>APA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المحور الأول: مدخل الى المقياس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fontScale="92500"/>
          </a:bodyPr>
          <a:lstStyle/>
          <a:p>
            <a:pPr algn="ctr" rtl="1">
              <a:buNone/>
            </a:pPr>
            <a:r>
              <a:rPr lang="ar-DZ" dirty="0" smtClean="0"/>
              <a:t>يتطلب النشاط العلمي تحضيرا </a:t>
            </a:r>
            <a:r>
              <a:rPr lang="ar-DZ" dirty="0" err="1" smtClean="0"/>
              <a:t>ذهنيا </a:t>
            </a:r>
            <a:r>
              <a:rPr lang="ar-DZ" dirty="0" smtClean="0"/>
              <a:t>.ذلك لأنه لا يمكن اعتبار العلم مجرد مجموعة من المعارف التي ينبغي تعلمها، بل هو اضافة الى ذلك نشاط منتج للمعرفة </a:t>
            </a:r>
            <a:r>
              <a:rPr lang="ar-DZ" dirty="0" err="1" smtClean="0"/>
              <a:t>عنطريق</a:t>
            </a:r>
            <a:r>
              <a:rPr lang="ar-DZ" dirty="0" smtClean="0"/>
              <a:t> البحوث والدراسات.</a:t>
            </a:r>
            <a:endParaRPr lang="fr-FR" dirty="0"/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518864" y="2996952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ان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الموقف والاستعدادات الذهنية الخاصة بهذا النشاط والتي ينبغي ان يتميز </a:t>
            </a:r>
            <a:r>
              <a:rPr kumimoji="0" lang="ar-D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بها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كل باحث علمي نسميها بالروح العلمية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4788024" y="4149080"/>
            <a:ext cx="4197152" cy="23762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فالباحث العلمي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هو شخص متخصص في ميدان من ميادين العلوم يتعاطى البحث النظري او </a:t>
            </a: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الامبريقي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395536" y="3933056"/>
            <a:ext cx="4197152" cy="27446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solidFill>
                  <a:srgbClr val="C00000"/>
                </a:solidFill>
              </a:rPr>
              <a:t>والروح العلمية</a:t>
            </a: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سلوك يتميز ببعض الاستعدادات الذهنية الاساسية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solidFill>
                  <a:srgbClr val="C00000"/>
                </a:solidFill>
              </a:rPr>
              <a:t>الملاحظة والمساءلة الاستدلال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المنهج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التفتح الذهني الموضوعية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 build="p"/>
      <p:bldP spid="10" grpId="1"/>
      <p:bldP spid="11" grpId="1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0649"/>
            <a:ext cx="8661648" cy="22322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 rtl="1">
              <a:buNone/>
            </a:pPr>
            <a:r>
              <a:rPr lang="ar-DZ" sz="2800" dirty="0" err="1" smtClean="0">
                <a:latin typeface="Simplified Arabic" pitchFamily="18" charset="-78"/>
                <a:cs typeface="Simplified Arabic" pitchFamily="18" charset="-78"/>
              </a:rPr>
              <a:t>الملاحظة 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= الفضولية</a:t>
            </a:r>
          </a:p>
          <a:p>
            <a:pPr algn="r" rtl="1">
              <a:buNone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         = الرغبة الايجابية في الاطلاع</a:t>
            </a:r>
          </a:p>
          <a:p>
            <a:pPr algn="r" rtl="1">
              <a:buNone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         = فحص الظاهرة بكل اهتمام وعناية </a:t>
            </a:r>
          </a:p>
          <a:p>
            <a:pPr algn="r" rtl="1">
              <a:buNone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         = شاهد       عرف         قيم </a:t>
            </a:r>
          </a:p>
          <a:p>
            <a:pPr algn="r" rtl="1">
              <a:buNone/>
            </a:pP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6084168" y="2060848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>
            <a:off x="4716016" y="2060848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1124744"/>
            <a:ext cx="8352928" cy="19442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المسائلة</a:t>
            </a:r>
            <a:r>
              <a:rPr kumimoji="0" lang="ar-DZ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= هي التي تحدد لنا ما هي الاشياء التي نركز عليها تفكيرنا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</a:t>
            </a:r>
            <a:r>
              <a:rPr lang="ar-DZ" sz="3200" dirty="0" err="1" smtClean="0">
                <a:latin typeface="Simplified Arabic" pitchFamily="18" charset="-78"/>
                <a:cs typeface="Simplified Arabic" pitchFamily="18" charset="-78"/>
              </a:rPr>
              <a:t>=</a:t>
            </a: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مفتاح المعرفة ومنطلقها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3200" dirty="0" smtClean="0">
                <a:latin typeface="Simplified Arabic" pitchFamily="18" charset="-78"/>
                <a:cs typeface="Simplified Arabic" pitchFamily="18" charset="-78"/>
              </a:rPr>
              <a:t>         وبالتالي فالمعرفة هي جواب لكل تساؤل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32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1700808"/>
            <a:ext cx="8064896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الاستدلال 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=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استعمال الذهن لفهم الاشياء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= فهم الاشياء بالارتكاز الى الى مفهوم أشياء أخرى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وبالتالي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التجريد هو عزل جزء من عناصر الظاهر      واعتباره مستقلا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683568" y="2348880"/>
            <a:ext cx="7632848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المنهج 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= مجموعة من الاجراءات المتسلسلة والطرق الدقيقة المتبناة من أجل الوصول الى نتيجة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= هي سلسلة من المراحل المتتالية الصارمة التي ينبغي اتباعها بكيفية منظمة ومنسقة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827584" y="2996952"/>
            <a:ext cx="7221488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التفتح الذهني= السماح بتبني أو تصور طرق </a:t>
            </a: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جديدية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في التفكير غير التي تعود عليها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1187624" y="3573016"/>
            <a:ext cx="6408712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الموضوعية 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= الحياد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= الابتعاد عن المصالح الذاتية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= عدم التحيز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         = وصف الظاهرة بأكبر صدق ممكن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DZ" dirty="0" smtClean="0"/>
              <a:t>البحث العلمي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rtl="1">
              <a:buNone/>
            </a:pPr>
            <a:r>
              <a:rPr lang="ar-DZ" dirty="0" smtClean="0"/>
              <a:t>نشاط علمي يتمثل في جمع المعطيات وتحليليها بهدف الاجابة عن مشكل البحث المطروح</a:t>
            </a:r>
            <a:endParaRPr lang="fr-FR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971600" y="2996952"/>
            <a:ext cx="7200800" cy="33843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مقاييس</a:t>
            </a: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البحث العلمي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يعرف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كل بحث علمي حسب بعض المقاييس التي تتحدد على ضوئها خصائص البحث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547664" y="4509120"/>
          <a:ext cx="5724128" cy="207264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048000"/>
                <a:gridCol w="2676128"/>
              </a:tblGrid>
              <a:tr h="366896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موقع جمع المعلومات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kumimoji="0" lang="ar-DZ" sz="2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القصد </a:t>
                      </a:r>
                      <a:endParaRPr kumimoji="0" lang="ar-DZ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implified Arabic" pitchFamily="18" charset="-78"/>
                        <a:ea typeface="+mn-ea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66896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العناصر المنتقاة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ar-DZ" sz="2800" dirty="0" smtClean="0"/>
                        <a:t>نوع المعطيات</a:t>
                      </a:r>
                      <a:endParaRPr lang="ar-DZ" sz="2800" b="1" dirty="0" smtClean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66896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ميدان التخصص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kumimoji="0" lang="ar-DZ" sz="2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الفترة الزمنية</a:t>
                      </a:r>
                      <a:endParaRPr kumimoji="0" lang="ar-DZ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implified Arabic" pitchFamily="18" charset="-78"/>
                        <a:ea typeface="+mn-ea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66896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هدف البحث</a:t>
                      </a:r>
                      <a:endParaRPr lang="fr-FR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tabLst/>
                        <a:defRPr/>
                      </a:pPr>
                      <a:r>
                        <a:rPr lang="ar-DZ" sz="2800" dirty="0" smtClean="0"/>
                        <a:t>المجال الجغرافي</a:t>
                      </a:r>
                      <a:endParaRPr kumimoji="0" lang="ar-DZ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Simplified Arabic" pitchFamily="18" charset="-78"/>
                        <a:ea typeface="+mn-ea"/>
                        <a:cs typeface="Simplified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332656"/>
            <a:ext cx="849694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القصد من البحث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بحث أساسي: حول النظريات والمبادئ القاعدية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تطبيقي: حول مشكلة ما بنية تطبيقها ميدانيا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55576" y="2420888"/>
            <a:ext cx="777686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نوع</a:t>
            </a:r>
            <a:r>
              <a:rPr kumimoji="0" lang="ar-DZ" sz="2800" b="1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المعطيات المتحصل عليها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كمي: ترتكز على المعطيات القابلة للقياس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نوعي: ترتكز على المعطيات الغير قابلة للقياس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899592" y="4509120"/>
            <a:ext cx="7488832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الفترة الزمنية</a:t>
            </a:r>
            <a:endParaRPr kumimoji="0" lang="ar-DZ" sz="2800" b="1" i="0" u="sng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 متزامن: دراسة ظاهرة معينة في فترة زمنية معينة 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متعاقب: دراسة ظاهرة معينة خلال فترات زمنية متعاقبة 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 مكرر: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دراسة ظاهرة خلال فترات زمنية غير متعاقبة </a:t>
            </a:r>
            <a:endParaRPr kumimoji="0" lang="ar-D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899592" y="188640"/>
            <a:ext cx="7272808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المجال</a:t>
            </a:r>
            <a:r>
              <a:rPr kumimoji="0" lang="ar-DZ" sz="2800" b="1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 الجغرافي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="1" u="sng" dirty="0" smtClean="0">
                <a:latin typeface="Simplified Arabic" pitchFamily="18" charset="-78"/>
                <a:cs typeface="Simplified Arabic" pitchFamily="18" charset="-78"/>
              </a:rPr>
              <a:t>البحث محلي/ </a:t>
            </a:r>
            <a:r>
              <a:rPr lang="ar-DZ" sz="2800" b="1" u="sng" dirty="0" err="1" smtClean="0">
                <a:latin typeface="Simplified Arabic" pitchFamily="18" charset="-78"/>
                <a:cs typeface="Simplified Arabic" pitchFamily="18" charset="-78"/>
              </a:rPr>
              <a:t>جهويا</a:t>
            </a:r>
            <a:r>
              <a:rPr lang="ar-DZ" sz="2800" b="1" u="sng" dirty="0" smtClean="0">
                <a:latin typeface="Simplified Arabic" pitchFamily="18" charset="-78"/>
                <a:cs typeface="Simplified Arabic" pitchFamily="18" charset="-78"/>
              </a:rPr>
              <a:t>/ </a:t>
            </a:r>
            <a:r>
              <a:rPr lang="ar-DZ" sz="2800" b="1" u="sng" dirty="0" err="1" smtClean="0">
                <a:latin typeface="Simplified Arabic" pitchFamily="18" charset="-78"/>
                <a:cs typeface="Simplified Arabic" pitchFamily="18" charset="-78"/>
              </a:rPr>
              <a:t>وطنيا </a:t>
            </a:r>
            <a:r>
              <a:rPr lang="ar-DZ" sz="2800" b="1" u="sng" dirty="0" smtClean="0">
                <a:latin typeface="Simplified Arabic" pitchFamily="18" charset="-78"/>
                <a:cs typeface="Simplified Arabic" pitchFamily="18" charset="-78"/>
              </a:rPr>
              <a:t>/ دوليا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دراسة 	مقارنة </a:t>
            </a:r>
            <a:endParaRPr kumimoji="0" lang="fr-FR" sz="2800" b="1" i="0" u="sng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1043608" y="1772816"/>
            <a:ext cx="705678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موقع جمع المعلومات</a:t>
            </a:r>
            <a:endParaRPr kumimoji="0" lang="ar-DZ" sz="2800" b="1" i="0" u="sng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ميداني: الاتصال مباشر مع عناصر البحث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مخبري: يجري في مكان مخصص لذلك 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1115616" y="3429000"/>
            <a:ext cx="6912768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العناصر المنتقاة</a:t>
            </a:r>
            <a:endParaRPr kumimoji="0" lang="ar-DZ" sz="2800" b="1" i="0" u="sng" strike="noStrike" kern="1200" cap="none" spc="0" normalizeH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Simplified Arabic" pitchFamily="18" charset="-78"/>
              <a:ea typeface="+mn-ea"/>
              <a:cs typeface="Simplified Arabic" pitchFamily="18" charset="-78"/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DZ" sz="2800" baseline="0" dirty="0" smtClean="0">
                <a:latin typeface="Simplified Arabic" pitchFamily="18" charset="-78"/>
                <a:cs typeface="Simplified Arabic" pitchFamily="18" charset="-78"/>
              </a:rPr>
              <a:t>بحث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شامل: كل أفراد المجتمع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بحث بالمعاينة: على جزء من مجتمع البحث </a:t>
            </a:r>
          </a:p>
          <a:p>
            <a:pPr marL="342900" indent="-342900" algn="ctr" rtl="1">
              <a:spcBef>
                <a:spcPct val="20000"/>
              </a:spcBef>
            </a:pP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بحث </a:t>
            </a:r>
            <a:r>
              <a:rPr lang="ar-DZ" sz="2800" dirty="0" err="1" smtClean="0">
                <a:latin typeface="Simplified Arabic" pitchFamily="18" charset="-78"/>
                <a:cs typeface="Simplified Arabic" pitchFamily="18" charset="-78"/>
              </a:rPr>
              <a:t>مونوغرافي:</a:t>
            </a:r>
            <a:r>
              <a:rPr lang="ar-DZ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kumimoji="0" lang="ar-D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Simplified Arabic" pitchFamily="18" charset="-78"/>
                <a:ea typeface="+mn-ea"/>
                <a:cs typeface="Simplified Arabic" pitchFamily="18" charset="-78"/>
              </a:rPr>
              <a:t>يجري على وحدة معينة أو شخص معين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592</Words>
  <Application>Microsoft Office PowerPoint</Application>
  <PresentationFormat>Affichage à l'écran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محاضرات مقياس منهجية البحث العلمي</vt:lpstr>
      <vt:lpstr>Diapositive 2</vt:lpstr>
      <vt:lpstr>Diapositive 3</vt:lpstr>
      <vt:lpstr>Diapositive 4</vt:lpstr>
      <vt:lpstr>المحور الأول: مدخل الى المقياس</vt:lpstr>
      <vt:lpstr>Diapositive 6</vt:lpstr>
      <vt:lpstr>البحث العلمي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مقياس منهجية البحث العلمي</dc:title>
  <dc:creator>pc</dc:creator>
  <cp:lastModifiedBy>pc</cp:lastModifiedBy>
  <cp:revision>273</cp:revision>
  <dcterms:created xsi:type="dcterms:W3CDTF">2023-10-04T02:48:26Z</dcterms:created>
  <dcterms:modified xsi:type="dcterms:W3CDTF">2023-10-04T20:10:08Z</dcterms:modified>
</cp:coreProperties>
</file>