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35"/>
  </p:notesMasterIdLst>
  <p:sldIdLst>
    <p:sldId id="256" r:id="rId2"/>
    <p:sldId id="257" r:id="rId3"/>
    <p:sldId id="292" r:id="rId4"/>
    <p:sldId id="258" r:id="rId5"/>
    <p:sldId id="278" r:id="rId6"/>
    <p:sldId id="279" r:id="rId7"/>
    <p:sldId id="284" r:id="rId8"/>
    <p:sldId id="272" r:id="rId9"/>
    <p:sldId id="297" r:id="rId10"/>
    <p:sldId id="274" r:id="rId11"/>
    <p:sldId id="285" r:id="rId12"/>
    <p:sldId id="281" r:id="rId13"/>
    <p:sldId id="282" r:id="rId14"/>
    <p:sldId id="265" r:id="rId15"/>
    <p:sldId id="266" r:id="rId16"/>
    <p:sldId id="267" r:id="rId17"/>
    <p:sldId id="287" r:id="rId18"/>
    <p:sldId id="288" r:id="rId19"/>
    <p:sldId id="289" r:id="rId20"/>
    <p:sldId id="290" r:id="rId21"/>
    <p:sldId id="291" r:id="rId22"/>
    <p:sldId id="270" r:id="rId23"/>
    <p:sldId id="275" r:id="rId24"/>
    <p:sldId id="276" r:id="rId25"/>
    <p:sldId id="286" r:id="rId26"/>
    <p:sldId id="295" r:id="rId27"/>
    <p:sldId id="298" r:id="rId28"/>
    <p:sldId id="296" r:id="rId29"/>
    <p:sldId id="300" r:id="rId30"/>
    <p:sldId id="301" r:id="rId31"/>
    <p:sldId id="293" r:id="rId32"/>
    <p:sldId id="299" r:id="rId33"/>
    <p:sldId id="294" r:id="rId34"/>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12" autoAdjust="0"/>
    <p:restoredTop sz="94624" autoAdjust="0"/>
  </p:normalViewPr>
  <p:slideViewPr>
    <p:cSldViewPr>
      <p:cViewPr>
        <p:scale>
          <a:sx n="80" d="100"/>
          <a:sy n="80" d="100"/>
        </p:scale>
        <p:origin x="-1086" y="150"/>
      </p:cViewPr>
      <p:guideLst>
        <p:guide orient="horz" pos="2160"/>
        <p:guide pos="2880"/>
      </p:guideLst>
    </p:cSldViewPr>
  </p:slideViewPr>
  <p:outlineViewPr>
    <p:cViewPr>
      <p:scale>
        <a:sx n="33" d="100"/>
        <a:sy n="33" d="100"/>
      </p:scale>
      <p:origin x="0" y="72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C5182EA-C386-46ED-851B-B0F1FEF829B6}" type="datetimeFigureOut">
              <a:rPr lang="ar-DZ" smtClean="0"/>
              <a:pPr/>
              <a:t>07-02-1433</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C95CB8-AC27-4EDA-9EA7-E67DEF381BFA}" type="slidenum">
              <a:rPr lang="ar-DZ" smtClean="0"/>
              <a:pPr/>
              <a:t>‹N°›</a:t>
            </a:fld>
            <a:endParaRPr lang="ar-DZ"/>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fld id="{3DC95CB8-AC27-4EDA-9EA7-E67DEF381BFA}" type="slidenum">
              <a:rPr lang="ar-DZ" smtClean="0"/>
              <a:pPr/>
              <a:t>1</a:t>
            </a:fld>
            <a:endParaRPr lang="ar-D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ar-DZ" dirty="0"/>
          </a:p>
        </p:txBody>
      </p:sp>
      <p:sp>
        <p:nvSpPr>
          <p:cNvPr id="4" name="Espace réservé du numéro de diapositive 3"/>
          <p:cNvSpPr>
            <a:spLocks noGrp="1"/>
          </p:cNvSpPr>
          <p:nvPr>
            <p:ph type="sldNum" sz="quarter" idx="10"/>
          </p:nvPr>
        </p:nvSpPr>
        <p:spPr/>
        <p:txBody>
          <a:bodyPr/>
          <a:lstStyle/>
          <a:p>
            <a:fld id="{3DC95CB8-AC27-4EDA-9EA7-E67DEF381BFA}" type="slidenum">
              <a:rPr lang="ar-DZ" smtClean="0"/>
              <a:pPr/>
              <a:t>20</a:t>
            </a:fld>
            <a:endParaRPr lang="ar-D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D3C77B4-852C-4B12-B08A-AD7923C1C1D4}" type="datetimeFigureOut">
              <a:rPr lang="ar-DZ" smtClean="0"/>
              <a:pPr/>
              <a:t>07-02-1433</a:t>
            </a:fld>
            <a:endParaRPr lang="ar-DZ"/>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DZ"/>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739B383-2272-48E3-982F-05243FD438AA}" type="slidenum">
              <a:rPr lang="ar-DZ" smtClean="0"/>
              <a:pPr/>
              <a:t>‹N°›</a:t>
            </a:fld>
            <a:endParaRPr lang="ar-D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D3C77B4-852C-4B12-B08A-AD7923C1C1D4}" type="datetimeFigureOut">
              <a:rPr lang="ar-DZ" smtClean="0"/>
              <a:pPr/>
              <a:t>07-02-1433</a:t>
            </a:fld>
            <a:endParaRPr lang="ar-DZ"/>
          </a:p>
        </p:txBody>
      </p:sp>
      <p:sp>
        <p:nvSpPr>
          <p:cNvPr id="5" name="Espace réservé du pied de page 4"/>
          <p:cNvSpPr>
            <a:spLocks noGrp="1"/>
          </p:cNvSpPr>
          <p:nvPr>
            <p:ph type="ftr" sz="quarter" idx="11"/>
          </p:nvPr>
        </p:nvSpPr>
        <p:spPr/>
        <p:txBody>
          <a:bodyPr/>
          <a:lstStyle>
            <a:extLst/>
          </a:lstStyle>
          <a:p>
            <a:endParaRPr lang="ar-DZ"/>
          </a:p>
        </p:txBody>
      </p:sp>
      <p:sp>
        <p:nvSpPr>
          <p:cNvPr id="6" name="Espace réservé du numéro de diapositive 5"/>
          <p:cNvSpPr>
            <a:spLocks noGrp="1"/>
          </p:cNvSpPr>
          <p:nvPr>
            <p:ph type="sldNum" sz="quarter" idx="12"/>
          </p:nvPr>
        </p:nvSpPr>
        <p:spPr/>
        <p:txBody>
          <a:bodyPr/>
          <a:lstStyle>
            <a:extLst/>
          </a:lstStyle>
          <a:p>
            <a:fld id="{A739B383-2272-48E3-982F-05243FD438AA}" type="slidenum">
              <a:rPr lang="ar-DZ" smtClean="0"/>
              <a:pPr/>
              <a:t>‹N°›</a:t>
            </a:fld>
            <a:endParaRPr lang="ar-D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2D3C77B4-852C-4B12-B08A-AD7923C1C1D4}" type="datetimeFigureOut">
              <a:rPr lang="ar-DZ" smtClean="0"/>
              <a:pPr/>
              <a:t>07-02-1433</a:t>
            </a:fld>
            <a:endParaRPr lang="ar-DZ"/>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ar-DZ"/>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739B383-2272-48E3-982F-05243FD438AA}" type="slidenum">
              <a:rPr lang="ar-DZ" smtClean="0"/>
              <a:pPr/>
              <a:t>‹N°›</a:t>
            </a:fld>
            <a:endParaRPr lang="ar-D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D3C77B4-852C-4B12-B08A-AD7923C1C1D4}" type="datetimeFigureOut">
              <a:rPr lang="ar-DZ" smtClean="0"/>
              <a:pPr/>
              <a:t>07-02-1433</a:t>
            </a:fld>
            <a:endParaRPr lang="ar-DZ"/>
          </a:p>
        </p:txBody>
      </p:sp>
      <p:sp>
        <p:nvSpPr>
          <p:cNvPr id="5" name="Espace réservé du pied de page 4"/>
          <p:cNvSpPr>
            <a:spLocks noGrp="1"/>
          </p:cNvSpPr>
          <p:nvPr>
            <p:ph type="ftr" sz="quarter" idx="11"/>
          </p:nvPr>
        </p:nvSpPr>
        <p:spPr/>
        <p:txBody>
          <a:bodyPr/>
          <a:lstStyle>
            <a:extLst/>
          </a:lstStyle>
          <a:p>
            <a:endParaRPr lang="ar-DZ"/>
          </a:p>
        </p:txBody>
      </p:sp>
      <p:sp>
        <p:nvSpPr>
          <p:cNvPr id="6" name="Espace réservé du numéro de diapositive 5"/>
          <p:cNvSpPr>
            <a:spLocks noGrp="1"/>
          </p:cNvSpPr>
          <p:nvPr>
            <p:ph type="sldNum" sz="quarter" idx="12"/>
          </p:nvPr>
        </p:nvSpPr>
        <p:spPr/>
        <p:txBody>
          <a:bodyPr/>
          <a:lstStyle>
            <a:extLst/>
          </a:lstStyle>
          <a:p>
            <a:fld id="{A739B383-2272-48E3-982F-05243FD438AA}" type="slidenum">
              <a:rPr lang="ar-DZ" smtClean="0"/>
              <a:pPr/>
              <a:t>‹N°›</a:t>
            </a:fld>
            <a:endParaRPr lang="ar-D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D3C77B4-852C-4B12-B08A-AD7923C1C1D4}" type="datetimeFigureOut">
              <a:rPr lang="ar-DZ" smtClean="0"/>
              <a:pPr/>
              <a:t>07-02-1433</a:t>
            </a:fld>
            <a:endParaRPr lang="ar-DZ"/>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DZ"/>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A739B383-2272-48E3-982F-05243FD438AA}" type="slidenum">
              <a:rPr lang="ar-DZ" smtClean="0"/>
              <a:pPr/>
              <a:t>‹N°›</a:t>
            </a:fld>
            <a:endParaRPr lang="ar-D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D3C77B4-852C-4B12-B08A-AD7923C1C1D4}" type="datetimeFigureOut">
              <a:rPr lang="ar-DZ" smtClean="0"/>
              <a:pPr/>
              <a:t>07-02-1433</a:t>
            </a:fld>
            <a:endParaRPr lang="ar-DZ"/>
          </a:p>
        </p:txBody>
      </p:sp>
      <p:sp>
        <p:nvSpPr>
          <p:cNvPr id="6" name="Espace réservé du pied de page 5"/>
          <p:cNvSpPr>
            <a:spLocks noGrp="1"/>
          </p:cNvSpPr>
          <p:nvPr>
            <p:ph type="ftr" sz="quarter" idx="11"/>
          </p:nvPr>
        </p:nvSpPr>
        <p:spPr/>
        <p:txBody>
          <a:bodyPr/>
          <a:lstStyle>
            <a:extLst/>
          </a:lstStyle>
          <a:p>
            <a:endParaRPr lang="ar-DZ"/>
          </a:p>
        </p:txBody>
      </p:sp>
      <p:sp>
        <p:nvSpPr>
          <p:cNvPr id="7" name="Espace réservé du numéro de diapositive 6"/>
          <p:cNvSpPr>
            <a:spLocks noGrp="1"/>
          </p:cNvSpPr>
          <p:nvPr>
            <p:ph type="sldNum" sz="quarter" idx="12"/>
          </p:nvPr>
        </p:nvSpPr>
        <p:spPr/>
        <p:txBody>
          <a:bodyPr/>
          <a:lstStyle>
            <a:extLst/>
          </a:lstStyle>
          <a:p>
            <a:fld id="{A739B383-2272-48E3-982F-05243FD438AA}" type="slidenum">
              <a:rPr lang="ar-DZ" smtClean="0"/>
              <a:pPr/>
              <a:t>‹N°›</a:t>
            </a:fld>
            <a:endParaRPr lang="ar-D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D3C77B4-852C-4B12-B08A-AD7923C1C1D4}" type="datetimeFigureOut">
              <a:rPr lang="ar-DZ" smtClean="0"/>
              <a:pPr/>
              <a:t>07-02-1433</a:t>
            </a:fld>
            <a:endParaRPr lang="ar-DZ"/>
          </a:p>
        </p:txBody>
      </p:sp>
      <p:sp>
        <p:nvSpPr>
          <p:cNvPr id="8" name="Espace réservé du pied de page 7"/>
          <p:cNvSpPr>
            <a:spLocks noGrp="1"/>
          </p:cNvSpPr>
          <p:nvPr>
            <p:ph type="ftr" sz="quarter" idx="11"/>
          </p:nvPr>
        </p:nvSpPr>
        <p:spPr/>
        <p:txBody>
          <a:bodyPr/>
          <a:lstStyle>
            <a:extLst/>
          </a:lstStyle>
          <a:p>
            <a:endParaRPr lang="ar-DZ"/>
          </a:p>
        </p:txBody>
      </p:sp>
      <p:sp>
        <p:nvSpPr>
          <p:cNvPr id="9" name="Espace réservé du numéro de diapositive 8"/>
          <p:cNvSpPr>
            <a:spLocks noGrp="1"/>
          </p:cNvSpPr>
          <p:nvPr>
            <p:ph type="sldNum" sz="quarter" idx="12"/>
          </p:nvPr>
        </p:nvSpPr>
        <p:spPr/>
        <p:txBody>
          <a:bodyPr/>
          <a:lstStyle>
            <a:extLst/>
          </a:lstStyle>
          <a:p>
            <a:fld id="{A739B383-2272-48E3-982F-05243FD438AA}" type="slidenum">
              <a:rPr lang="ar-DZ" smtClean="0"/>
              <a:pPr/>
              <a:t>‹N°›</a:t>
            </a:fld>
            <a:endParaRPr lang="ar-D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2D3C77B4-852C-4B12-B08A-AD7923C1C1D4}" type="datetimeFigureOut">
              <a:rPr lang="ar-DZ" smtClean="0"/>
              <a:pPr/>
              <a:t>07-02-1433</a:t>
            </a:fld>
            <a:endParaRPr lang="ar-DZ"/>
          </a:p>
        </p:txBody>
      </p:sp>
      <p:sp>
        <p:nvSpPr>
          <p:cNvPr id="4" name="Espace réservé du pied de page 3"/>
          <p:cNvSpPr>
            <a:spLocks noGrp="1"/>
          </p:cNvSpPr>
          <p:nvPr>
            <p:ph type="ftr" sz="quarter" idx="11"/>
          </p:nvPr>
        </p:nvSpPr>
        <p:spPr/>
        <p:txBody>
          <a:bodyPr/>
          <a:lstStyle>
            <a:extLst/>
          </a:lstStyle>
          <a:p>
            <a:endParaRPr lang="ar-DZ"/>
          </a:p>
        </p:txBody>
      </p:sp>
      <p:sp>
        <p:nvSpPr>
          <p:cNvPr id="5" name="Espace réservé du numéro de diapositive 4"/>
          <p:cNvSpPr>
            <a:spLocks noGrp="1"/>
          </p:cNvSpPr>
          <p:nvPr>
            <p:ph type="sldNum" sz="quarter" idx="12"/>
          </p:nvPr>
        </p:nvSpPr>
        <p:spPr/>
        <p:txBody>
          <a:bodyPr/>
          <a:lstStyle>
            <a:extLst/>
          </a:lstStyle>
          <a:p>
            <a:fld id="{A739B383-2272-48E3-982F-05243FD438AA}" type="slidenum">
              <a:rPr lang="ar-DZ" smtClean="0"/>
              <a:pPr/>
              <a:t>‹N°›</a:t>
            </a:fld>
            <a:endParaRPr lang="ar-D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2D3C77B4-852C-4B12-B08A-AD7923C1C1D4}" type="datetimeFigureOut">
              <a:rPr lang="ar-DZ" smtClean="0"/>
              <a:pPr/>
              <a:t>07-02-1433</a:t>
            </a:fld>
            <a:endParaRPr lang="ar-DZ"/>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ar-DZ"/>
          </a:p>
        </p:txBody>
      </p:sp>
      <p:sp>
        <p:nvSpPr>
          <p:cNvPr id="4" name="Espace réservé du numéro de diapositive 3"/>
          <p:cNvSpPr>
            <a:spLocks noGrp="1"/>
          </p:cNvSpPr>
          <p:nvPr>
            <p:ph type="sldNum" sz="quarter" idx="12"/>
          </p:nvPr>
        </p:nvSpPr>
        <p:spPr/>
        <p:txBody>
          <a:bodyPr/>
          <a:lstStyle>
            <a:extLst/>
          </a:lstStyle>
          <a:p>
            <a:fld id="{A739B383-2272-48E3-982F-05243FD438AA}" type="slidenum">
              <a:rPr lang="ar-DZ" smtClean="0"/>
              <a:pPr/>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D3C77B4-852C-4B12-B08A-AD7923C1C1D4}" type="datetimeFigureOut">
              <a:rPr lang="ar-DZ" smtClean="0"/>
              <a:pPr/>
              <a:t>07-02-1433</a:t>
            </a:fld>
            <a:endParaRPr lang="ar-DZ"/>
          </a:p>
        </p:txBody>
      </p:sp>
      <p:sp>
        <p:nvSpPr>
          <p:cNvPr id="6" name="Espace réservé du pied de page 5"/>
          <p:cNvSpPr>
            <a:spLocks noGrp="1"/>
          </p:cNvSpPr>
          <p:nvPr>
            <p:ph type="ftr" sz="quarter" idx="11"/>
          </p:nvPr>
        </p:nvSpPr>
        <p:spPr/>
        <p:txBody>
          <a:bodyPr/>
          <a:lstStyle>
            <a:extLst/>
          </a:lstStyle>
          <a:p>
            <a:endParaRPr lang="ar-DZ"/>
          </a:p>
        </p:txBody>
      </p:sp>
      <p:sp>
        <p:nvSpPr>
          <p:cNvPr id="7" name="Espace réservé du numéro de diapositive 6"/>
          <p:cNvSpPr>
            <a:spLocks noGrp="1"/>
          </p:cNvSpPr>
          <p:nvPr>
            <p:ph type="sldNum" sz="quarter" idx="12"/>
          </p:nvPr>
        </p:nvSpPr>
        <p:spPr/>
        <p:txBody>
          <a:bodyPr/>
          <a:lstStyle>
            <a:extLst/>
          </a:lstStyle>
          <a:p>
            <a:fld id="{A739B383-2272-48E3-982F-05243FD438AA}" type="slidenum">
              <a:rPr lang="ar-DZ" smtClean="0"/>
              <a:pPr/>
              <a:t>‹N°›</a:t>
            </a:fld>
            <a:endParaRPr lang="ar-D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2D3C77B4-852C-4B12-B08A-AD7923C1C1D4}" type="datetimeFigureOut">
              <a:rPr lang="ar-DZ" smtClean="0"/>
              <a:pPr/>
              <a:t>07-02-1433</a:t>
            </a:fld>
            <a:endParaRPr lang="ar-DZ"/>
          </a:p>
        </p:txBody>
      </p:sp>
      <p:sp>
        <p:nvSpPr>
          <p:cNvPr id="6" name="Espace réservé du pied de page 5"/>
          <p:cNvSpPr>
            <a:spLocks noGrp="1"/>
          </p:cNvSpPr>
          <p:nvPr>
            <p:ph type="ftr" sz="quarter" idx="11"/>
          </p:nvPr>
        </p:nvSpPr>
        <p:spPr/>
        <p:txBody>
          <a:bodyPr/>
          <a:lstStyle>
            <a:extLst/>
          </a:lstStyle>
          <a:p>
            <a:endParaRPr lang="ar-DZ"/>
          </a:p>
        </p:txBody>
      </p:sp>
      <p:sp>
        <p:nvSpPr>
          <p:cNvPr id="7" name="Espace réservé du numéro de diapositive 6"/>
          <p:cNvSpPr>
            <a:spLocks noGrp="1"/>
          </p:cNvSpPr>
          <p:nvPr>
            <p:ph type="sldNum" sz="quarter" idx="12"/>
          </p:nvPr>
        </p:nvSpPr>
        <p:spPr/>
        <p:txBody>
          <a:bodyPr/>
          <a:lstStyle>
            <a:extLst/>
          </a:lstStyle>
          <a:p>
            <a:fld id="{A739B383-2272-48E3-982F-05243FD438AA}" type="slidenum">
              <a:rPr lang="ar-DZ" smtClean="0"/>
              <a:pPr/>
              <a:t>‹N°›</a:t>
            </a:fld>
            <a:endParaRPr lang="ar-DZ"/>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D3C77B4-852C-4B12-B08A-AD7923C1C1D4}" type="datetimeFigureOut">
              <a:rPr lang="ar-DZ" smtClean="0"/>
              <a:pPr/>
              <a:t>07-02-1433</a:t>
            </a:fld>
            <a:endParaRPr lang="ar-DZ"/>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DZ"/>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739B383-2272-48E3-982F-05243FD438AA}" type="slidenum">
              <a:rPr lang="ar-DZ" smtClean="0"/>
              <a:pPr/>
              <a:t>‹N°›</a:t>
            </a:fld>
            <a:endParaRPr lang="ar-DZ"/>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ar.wikipedia.org/wiki/%D8%A8%D8%A7%D8%B1%D9%8A%D8%B3" TargetMode="External"/><Relationship Id="rId3" Type="http://schemas.openxmlformats.org/officeDocument/2006/relationships/hyperlink" Target="https://ar.wikipedia.org/wiki/%D8%AD%D8%A7%D9%81%D9%84%D8%A9" TargetMode="External"/><Relationship Id="rId7" Type="http://schemas.openxmlformats.org/officeDocument/2006/relationships/hyperlink" Target="https://ar.wikipedia.org/wiki/%D8%A7%D9%84%D8%B4%D8%B1%D9%82_%D8%A7%D9%84%D8%A3%D9%88%D8%B3%D8%B7" TargetMode="External"/><Relationship Id="rId2" Type="http://schemas.openxmlformats.org/officeDocument/2006/relationships/hyperlink" Target="https://ar.wikipedia.org/wiki/%D9%85%D8%B1%D9%83%D8%A8%D8%A9" TargetMode="External"/><Relationship Id="rId1" Type="http://schemas.openxmlformats.org/officeDocument/2006/relationships/slideLayout" Target="../slideLayouts/slideLayout2.xml"/><Relationship Id="rId6" Type="http://schemas.openxmlformats.org/officeDocument/2006/relationships/hyperlink" Target="https://ar.wikipedia.org/wiki/%D8%B9%D8%B1%D8%A8%D8%A9_%D9%86%D9%82%D9%84" TargetMode="External"/><Relationship Id="rId5" Type="http://schemas.openxmlformats.org/officeDocument/2006/relationships/hyperlink" Target="https://ar.wikipedia.org/wiki/%D8%B3%D9%8A%D8%A7%D8%B1%D8%A9_%D8%A3%D8%AC%D8%B1%D8%A9" TargetMode="External"/><Relationship Id="rId4" Type="http://schemas.openxmlformats.org/officeDocument/2006/relationships/hyperlink" Target="https://ar.wikipedia.org/wiki/%D8%B4%D8%A7%D8%AD%D9%86%D8%A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14612" y="0"/>
            <a:ext cx="6429388" cy="3401568"/>
          </a:xfrm>
        </p:spPr>
        <p:txBody>
          <a:bodyPr>
            <a:normAutofit/>
          </a:bodyPr>
          <a:lstStyle/>
          <a:p>
            <a:r>
              <a:rPr lang="ar-SA"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دراسة حالة حول المؤسسة                                                 الصناعية</a:t>
            </a:r>
            <a:br>
              <a:rPr lang="ar-SA"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ar-SA"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ar-SA"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ar-SA"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شركة مرسيدس</a:t>
            </a:r>
            <a:endParaRPr lang="ar-DZ"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ous-titre 2"/>
          <p:cNvSpPr>
            <a:spLocks noGrp="1"/>
          </p:cNvSpPr>
          <p:nvPr>
            <p:ph type="subTitle" idx="1"/>
          </p:nvPr>
        </p:nvSpPr>
        <p:spPr>
          <a:xfrm>
            <a:off x="2714612" y="3714752"/>
            <a:ext cx="6429388" cy="3143248"/>
          </a:xfrm>
        </p:spPr>
        <p:txBody>
          <a:bodyPr>
            <a:normAutofit/>
          </a:bodyPr>
          <a:lstStyle/>
          <a:p>
            <a:r>
              <a:rPr lang="ar-SA"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من إعداد:		             </a:t>
            </a:r>
          </a:p>
          <a:p>
            <a:r>
              <a:rPr lang="ar-SA"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ar-SA" dirty="0" smtClean="0"/>
              <a:t>مهني مروة إيمان</a:t>
            </a:r>
          </a:p>
          <a:p>
            <a:r>
              <a:rPr lang="ar-SA" dirty="0" smtClean="0"/>
              <a:t>      </a:t>
            </a:r>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dirty="0" smtClean="0"/>
              <a:t>محمد محمود كلثوم</a:t>
            </a:r>
          </a:p>
          <a:p>
            <a:r>
              <a:rPr lang="ar-SA"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تحت إشراف الأستاذة:		</a:t>
            </a:r>
          </a:p>
          <a:p>
            <a:r>
              <a:rPr lang="ar-SA" dirty="0" smtClean="0"/>
              <a:t>      </a:t>
            </a:r>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dirty="0" smtClean="0"/>
              <a:t>مناني </a:t>
            </a:r>
            <a:r>
              <a:rPr lang="ar-SA" dirty="0" err="1" smtClean="0"/>
              <a:t>صبرينة</a:t>
            </a:r>
            <a:r>
              <a:rPr lang="ar-SA" dirty="0" smtClean="0"/>
              <a:t> </a:t>
            </a:r>
            <a:endParaRPr lang="ar-SA" dirty="0" smtClean="0"/>
          </a:p>
          <a:p>
            <a:endParaRPr lang="ar-DZ"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f490d6ed-fa41-4cf6-a4cd-f4b494a88a0c.jpg"/>
          <p:cNvPicPr>
            <a:picLocks noGrp="1" noChangeAspect="1"/>
          </p:cNvPicPr>
          <p:nvPr>
            <p:ph idx="1"/>
          </p:nvPr>
        </p:nvPicPr>
        <p:blipFill>
          <a:blip r:embed="rId2"/>
          <a:stretch>
            <a:fillRect/>
          </a:stretch>
        </p:blipFill>
        <p:spPr>
          <a:xfrm>
            <a:off x="357158" y="1785927"/>
            <a:ext cx="7572428" cy="5072074"/>
          </a:xfrm>
        </p:spPr>
      </p:pic>
      <p:sp>
        <p:nvSpPr>
          <p:cNvPr id="5" name="Rectangle 4"/>
          <p:cNvSpPr/>
          <p:nvPr/>
        </p:nvSpPr>
        <p:spPr>
          <a:xfrm>
            <a:off x="0" y="142852"/>
            <a:ext cx="807246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الطفلةمرسيدس</a:t>
            </a:r>
            <a:endPar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dirty="0" smtClean="0"/>
              <a:t> </a:t>
            </a:r>
            <a:endParaRPr lang="ar-DZ" dirty="0"/>
          </a:p>
        </p:txBody>
      </p:sp>
      <p:sp>
        <p:nvSpPr>
          <p:cNvPr id="3" name="Espace réservé du contenu 2"/>
          <p:cNvSpPr>
            <a:spLocks noGrp="1"/>
          </p:cNvSpPr>
          <p:nvPr>
            <p:ph idx="1"/>
          </p:nvPr>
        </p:nvSpPr>
        <p:spPr>
          <a:xfrm>
            <a:off x="0" y="1928802"/>
            <a:ext cx="8143900" cy="4929198"/>
          </a:xfrm>
          <a:solidFill>
            <a:schemeClr val="tx2">
              <a:lumMod val="20000"/>
              <a:lumOff val="80000"/>
            </a:schemeClr>
          </a:solidFill>
        </p:spPr>
        <p:txBody>
          <a:bodyPr>
            <a:normAutofit lnSpcReduction="10000"/>
          </a:bodyPr>
          <a:lstStyle/>
          <a:p>
            <a:r>
              <a:rPr lang="ar-DZ" dirty="0" smtClean="0"/>
              <a:t>يقع المقر الرئيسي لشركة مرسيدس في مدينة شتوتجارت بولاية </a:t>
            </a:r>
            <a:r>
              <a:rPr lang="ar-DZ" dirty="0" err="1" smtClean="0"/>
              <a:t>بادن</a:t>
            </a:r>
            <a:r>
              <a:rPr lang="ar-DZ" dirty="0" smtClean="0"/>
              <a:t> </a:t>
            </a:r>
            <a:r>
              <a:rPr lang="ar-DZ" dirty="0" smtClean="0"/>
              <a:t>الألمانية</a:t>
            </a:r>
            <a:r>
              <a:rPr lang="ar-DZ" dirty="0" smtClean="0"/>
              <a:t>، ورغم امتلاك شركة مرسيدس للعديد من المصانع داخل دولة ألمانيا، إلا أن زيادة الطلب العالمي على منتجاتها دفعها إلى افتتاح العديد من الفروع والمصانع في جميع أنحاء العالم من أهمها: </a:t>
            </a:r>
            <a:endParaRPr lang="fr-FR" dirty="0" smtClean="0"/>
          </a:p>
          <a:p>
            <a:r>
              <a:rPr lang="ar-DZ" dirty="0" smtClean="0"/>
              <a:t>مصنع الأرجنتين: هو أول مصانع شركة مرسيدس التي تم إنشائها خارج ألمانيا عام 1951، ويقوم بتصنيع الحافلات والشاحنات، بالإضافة إلى بعض الموديلات المصممة للاستخدام الشخصي والعائلي </a:t>
            </a:r>
            <a:endParaRPr lang="fr-FR" dirty="0" smtClean="0"/>
          </a:p>
          <a:p>
            <a:r>
              <a:rPr lang="ar-DZ" dirty="0" smtClean="0"/>
              <a:t>مصنع البرازيل: تأسس عام 1956، وينتج بعض فئات سيارات </a:t>
            </a:r>
            <a:endParaRPr lang="ar-DZ" dirty="0"/>
          </a:p>
        </p:txBody>
      </p:sp>
      <p:sp>
        <p:nvSpPr>
          <p:cNvPr id="5" name="Rectangle 4"/>
          <p:cNvSpPr/>
          <p:nvPr/>
        </p:nvSpPr>
        <p:spPr>
          <a:xfrm>
            <a:off x="1" y="0"/>
            <a:ext cx="8143900"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موقع  شركة مرسيدس </a:t>
            </a:r>
            <a:endParaRPr lang="ar-D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186634" cy="1142984"/>
          </a:xfrm>
        </p:spPr>
        <p:txBody>
          <a:bodyPr/>
          <a:lstStyle/>
          <a:p>
            <a:r>
              <a:rPr lang="ar-SA" dirty="0" smtClean="0"/>
              <a:t>3 شعار شركة مرسيدس</a:t>
            </a:r>
            <a:endParaRPr lang="ar-DZ" dirty="0"/>
          </a:p>
        </p:txBody>
      </p:sp>
      <p:sp>
        <p:nvSpPr>
          <p:cNvPr id="3" name="Espace réservé du contenu 2"/>
          <p:cNvSpPr>
            <a:spLocks noGrp="1"/>
          </p:cNvSpPr>
          <p:nvPr>
            <p:ph idx="1"/>
          </p:nvPr>
        </p:nvSpPr>
        <p:spPr>
          <a:xfrm>
            <a:off x="457200" y="1500174"/>
            <a:ext cx="7615262" cy="5357826"/>
          </a:xfrm>
          <a:solidFill>
            <a:schemeClr val="tx2">
              <a:lumMod val="20000"/>
              <a:lumOff val="80000"/>
            </a:schemeClr>
          </a:solidFill>
        </p:spPr>
        <p:txBody>
          <a:bodyPr>
            <a:normAutofit fontScale="92500" lnSpcReduction="10000"/>
          </a:bodyPr>
          <a:lstStyle/>
          <a:p>
            <a:pPr>
              <a:buNone/>
            </a:pPr>
            <a:r>
              <a:rPr lang="ar-SA" dirty="0" smtClean="0"/>
              <a:t> </a:t>
            </a:r>
          </a:p>
          <a:p>
            <a:pPr>
              <a:buNone/>
            </a:pPr>
            <a:endParaRPr lang="ar-DZ" dirty="0" smtClean="0"/>
          </a:p>
          <a:p>
            <a:r>
              <a:rPr lang="ar-DZ" b="1" cap="all" dirty="0" smtClean="0"/>
              <a:t>شعار مرسيدس.. النجمة الثلاثية</a:t>
            </a:r>
            <a:endParaRPr lang="ar-DZ" cap="all" dirty="0" smtClean="0"/>
          </a:p>
          <a:p>
            <a:r>
              <a:rPr lang="ar-DZ" dirty="0" smtClean="0"/>
              <a:t>لماذا اختارت مرسيدس نجمة ثلاثية لشعارها؟ يعود السبب في ذلك إلى قوة محركات مرسيدس </a:t>
            </a:r>
            <a:r>
              <a:rPr lang="ar-SA" dirty="0" smtClean="0"/>
              <a:t>ب</a:t>
            </a:r>
            <a:r>
              <a:rPr lang="ar-DZ" dirty="0" smtClean="0"/>
              <a:t>نز </a:t>
            </a:r>
            <a:r>
              <a:rPr lang="ar-DZ" dirty="0" smtClean="0"/>
              <a:t>وقدرتها </a:t>
            </a:r>
            <a:r>
              <a:rPr lang="ar-DZ" dirty="0" smtClean="0"/>
              <a:t>على العمل في البر والبحر والجو، فتنوع وقوة محركات مرسيدس جزء من هوية الشركة العريقة ويختزل شعار النجمة الثلاثية عراقة مرسيدس وتطورها الدائم. </a:t>
            </a:r>
            <a:endParaRPr lang="ar-SA" dirty="0" smtClean="0"/>
          </a:p>
          <a:p>
            <a:endParaRPr lang="ar-DZ" dirty="0" smtClean="0"/>
          </a:p>
          <a:p>
            <a:r>
              <a:rPr lang="ar-DZ" b="1" cap="all" dirty="0" smtClean="0"/>
              <a:t>“الأفضل أو لا شيء” </a:t>
            </a:r>
            <a:endParaRPr lang="ar-DZ" cap="all" dirty="0" smtClean="0"/>
          </a:p>
          <a:p>
            <a:r>
              <a:rPr lang="ar-DZ" dirty="0" smtClean="0"/>
              <a:t>كان هذا شعار الشركة الألمانية العريقة في كل مرة خططت فيها لطرح موديل جديد في السوق العالمية ولم تخيب الآمال.</a:t>
            </a:r>
            <a:br>
              <a:rPr lang="ar-DZ" dirty="0" smtClean="0"/>
            </a:br>
            <a:endParaRPr lang="ar-DZ" dirty="0"/>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pic>
        <p:nvPicPr>
          <p:cNvPr id="4" name="Espace réservé du contenu 3" descr="شعار مرسيدس (1).jpg"/>
          <p:cNvPicPr>
            <a:picLocks noGrp="1" noChangeAspect="1"/>
          </p:cNvPicPr>
          <p:nvPr>
            <p:ph idx="1"/>
          </p:nvPr>
        </p:nvPicPr>
        <p:blipFill>
          <a:blip r:embed="rId2"/>
          <a:stretch>
            <a:fillRect/>
          </a:stretch>
        </p:blipFill>
        <p:spPr>
          <a:xfrm>
            <a:off x="0" y="785794"/>
            <a:ext cx="8072462" cy="5643602"/>
          </a:xfrm>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26091.jpg"/>
          <p:cNvPicPr>
            <a:picLocks noGrp="1" noChangeAspect="1"/>
          </p:cNvPicPr>
          <p:nvPr>
            <p:ph idx="1"/>
          </p:nvPr>
        </p:nvPicPr>
        <p:blipFill>
          <a:blip r:embed="rId2"/>
          <a:stretch>
            <a:fillRect/>
          </a:stretch>
        </p:blipFill>
        <p:spPr>
          <a:xfrm>
            <a:off x="214281" y="214290"/>
            <a:ext cx="7682077" cy="664371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MBRDNA_14.jpg"/>
          <p:cNvPicPr>
            <a:picLocks noGrp="1" noChangeAspect="1"/>
          </p:cNvPicPr>
          <p:nvPr>
            <p:ph idx="1"/>
          </p:nvPr>
        </p:nvPicPr>
        <p:blipFill>
          <a:blip r:embed="rId2"/>
          <a:stretch>
            <a:fillRect/>
          </a:stretch>
        </p:blipFill>
        <p:spPr>
          <a:xfrm>
            <a:off x="0" y="357166"/>
            <a:ext cx="8245399" cy="6500833"/>
          </a:xfr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وظائف-شركة-مرسيدس-بنز-بالكويت-لعدة-تخصصات.jpg"/>
          <p:cNvPicPr>
            <a:picLocks noGrp="1" noChangeAspect="1"/>
          </p:cNvPicPr>
          <p:nvPr>
            <p:ph idx="1"/>
          </p:nvPr>
        </p:nvPicPr>
        <p:blipFill>
          <a:blip r:embed="rId2"/>
          <a:stretch>
            <a:fillRect/>
          </a:stretch>
        </p:blipFill>
        <p:spPr>
          <a:xfrm>
            <a:off x="0" y="357166"/>
            <a:ext cx="8001024" cy="6286544"/>
          </a:xfrm>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sp>
        <p:nvSpPr>
          <p:cNvPr id="3" name="Espace réservé du contenu 2"/>
          <p:cNvSpPr>
            <a:spLocks noGrp="1"/>
          </p:cNvSpPr>
          <p:nvPr>
            <p:ph idx="1"/>
          </p:nvPr>
        </p:nvSpPr>
        <p:spPr>
          <a:xfrm>
            <a:off x="0" y="1928802"/>
            <a:ext cx="8143900" cy="4929198"/>
          </a:xfrm>
          <a:solidFill>
            <a:schemeClr val="accent1">
              <a:lumMod val="40000"/>
              <a:lumOff val="60000"/>
            </a:schemeClr>
          </a:solidFill>
        </p:spPr>
        <p:txBody>
          <a:bodyPr>
            <a:normAutofit fontScale="55000" lnSpcReduction="20000"/>
          </a:bodyPr>
          <a:lstStyle/>
          <a:p>
            <a:r>
              <a:rPr lang="ar-DZ" sz="4400" dirty="0" smtClean="0"/>
              <a:t>يستند تحليل </a:t>
            </a:r>
            <a:r>
              <a:rPr lang="fr-FR" sz="4400" dirty="0" smtClean="0"/>
              <a:t>PESTEL </a:t>
            </a:r>
            <a:r>
              <a:rPr lang="ar-DZ" sz="4400" dirty="0" smtClean="0"/>
              <a:t>لشركة مرسيدس إلى تحليل العوامل السياسية والاقتصادية والاجتماعية والتكنولوجية والبيئية والقانونية التي تؤثر على صناعة السيارات في شركة مرسيدس، كما يلي:</a:t>
            </a:r>
          </a:p>
          <a:p>
            <a:r>
              <a:rPr lang="ar-DZ" sz="4100" b="1" dirty="0" smtClean="0"/>
              <a:t>1- العوامل السياسية</a:t>
            </a:r>
            <a:endParaRPr lang="ar-SA" sz="4100" b="1" dirty="0" smtClean="0"/>
          </a:p>
          <a:p>
            <a:endParaRPr lang="ar-DZ" b="1" dirty="0" smtClean="0"/>
          </a:p>
          <a:p>
            <a:r>
              <a:rPr lang="ar-DZ" sz="3400" dirty="0" smtClean="0"/>
              <a:t>تحديد التشريعات الحكومية المتعلقة بالسلامة والانبعاث والمعايير البيئية التي يجب على شركة مرسيدس الالتزام </a:t>
            </a:r>
            <a:r>
              <a:rPr lang="ar-DZ" sz="3400" dirty="0" err="1" smtClean="0"/>
              <a:t>بها</a:t>
            </a:r>
            <a:r>
              <a:rPr lang="ar-DZ" sz="3400" dirty="0" smtClean="0"/>
              <a:t>.</a:t>
            </a:r>
            <a:endParaRPr lang="ar-SA" sz="3400" dirty="0" smtClean="0"/>
          </a:p>
          <a:p>
            <a:endParaRPr lang="ar-DZ" dirty="0" smtClean="0"/>
          </a:p>
          <a:p>
            <a:r>
              <a:rPr lang="ar-DZ" sz="3400" dirty="0" smtClean="0"/>
              <a:t>مراجعة السياسات التجارية والاتفاقيات الدولية المؤثرة على عمليات الاستيراد والتصدير لمرسيدس.</a:t>
            </a:r>
            <a:endParaRPr lang="ar-SA" sz="3400" dirty="0" smtClean="0"/>
          </a:p>
          <a:p>
            <a:endParaRPr lang="ar-DZ" dirty="0" smtClean="0"/>
          </a:p>
          <a:p>
            <a:r>
              <a:rPr lang="ar-DZ" sz="3400" dirty="0" smtClean="0"/>
              <a:t> السياسات الحكومية المتعلقة بالتشجيع على الابتكار والتنمية المستدامة في صناعة  سيارات.</a:t>
            </a:r>
            <a:br>
              <a:rPr lang="ar-DZ" sz="3400" dirty="0" smtClean="0"/>
            </a:br>
            <a:r>
              <a:rPr lang="ar-DZ" sz="3400" dirty="0" smtClean="0"/>
              <a:t> </a:t>
            </a:r>
            <a:br>
              <a:rPr lang="ar-DZ" sz="3400" dirty="0" smtClean="0"/>
            </a:br>
            <a:r>
              <a:rPr lang="ar-DZ" sz="3400" dirty="0" smtClean="0"/>
              <a:t> </a:t>
            </a:r>
            <a:br>
              <a:rPr lang="ar-DZ" sz="3400" dirty="0" smtClean="0"/>
            </a:br>
            <a:endParaRPr lang="ar-DZ" sz="3400" dirty="0"/>
          </a:p>
        </p:txBody>
      </p:sp>
      <p:sp>
        <p:nvSpPr>
          <p:cNvPr id="4" name="Rectangle 3"/>
          <p:cNvSpPr/>
          <p:nvPr/>
        </p:nvSpPr>
        <p:spPr>
          <a:xfrm>
            <a:off x="1" y="0"/>
            <a:ext cx="8029036"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تحليل </a:t>
            </a:r>
            <a:r>
              <a:rPr lang="ar-SA"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بستال</a:t>
            </a: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لشركة مرسيدس </a:t>
            </a:r>
            <a:endParaRPr lang="ar-D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a:xfrm>
            <a:off x="0" y="0"/>
            <a:ext cx="8215338" cy="6455736"/>
          </a:xfrm>
          <a:solidFill>
            <a:schemeClr val="accent1">
              <a:lumMod val="40000"/>
              <a:lumOff val="60000"/>
            </a:schemeClr>
          </a:solidFill>
        </p:spPr>
        <p:txBody>
          <a:bodyPr>
            <a:normAutofit/>
          </a:bodyPr>
          <a:lstStyle/>
          <a:p>
            <a:r>
              <a:rPr lang="ar-DZ" sz="3200" b="1" dirty="0" smtClean="0"/>
              <a:t>2- العوامل الاقتصادية</a:t>
            </a:r>
            <a:endParaRPr lang="ar-SA" sz="3200" b="1" dirty="0" smtClean="0"/>
          </a:p>
          <a:p>
            <a:endParaRPr lang="ar-DZ" b="1" dirty="0" smtClean="0"/>
          </a:p>
          <a:p>
            <a:r>
              <a:rPr lang="ar-DZ" dirty="0" smtClean="0"/>
              <a:t>النمو الاقتصادي ومعدلات البطالة في الأسواق الرئيسية التي تؤثر على قدرة المستهلكين على شراء سيارات مرسيدس.</a:t>
            </a:r>
            <a:endParaRPr lang="ar-SA" dirty="0" smtClean="0"/>
          </a:p>
          <a:p>
            <a:endParaRPr lang="ar-DZ" dirty="0" smtClean="0"/>
          </a:p>
          <a:p>
            <a:r>
              <a:rPr lang="ar-DZ" dirty="0" smtClean="0"/>
              <a:t>التغيرات في أسعار الوقود وأسعار الصرف التي تؤثر على تكاليف التشغيل والتصدير والوارد لمرسيدس.</a:t>
            </a:r>
            <a:endParaRPr lang="ar-SA" dirty="0" smtClean="0"/>
          </a:p>
          <a:p>
            <a:endParaRPr lang="ar-DZ" dirty="0" smtClean="0"/>
          </a:p>
          <a:p>
            <a:r>
              <a:rPr lang="ar-DZ" dirty="0" smtClean="0"/>
              <a:t> السياسات المالية وأسعار الفائدة التي تؤثر على التمويل، ومن ثم شراء السيارات.</a:t>
            </a:r>
          </a:p>
          <a:p>
            <a:pPr>
              <a:buNone/>
            </a:pPr>
            <a:r>
              <a:rPr lang="ar-DZ" dirty="0" smtClean="0"/>
              <a:t/>
            </a:r>
            <a:br>
              <a:rPr lang="ar-DZ" dirty="0" smtClean="0"/>
            </a:br>
            <a:r>
              <a:rPr lang="ar-DZ" dirty="0" smtClean="0"/>
              <a:t> </a:t>
            </a:r>
            <a:br>
              <a:rPr lang="ar-DZ" dirty="0" smtClean="0"/>
            </a:br>
            <a:endParaRPr lang="ar-DZ"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a:xfrm>
            <a:off x="0" y="0"/>
            <a:ext cx="8215338" cy="6929462"/>
          </a:xfrm>
          <a:solidFill>
            <a:schemeClr val="accent1">
              <a:lumMod val="40000"/>
              <a:lumOff val="60000"/>
            </a:schemeClr>
          </a:solidFill>
        </p:spPr>
        <p:txBody>
          <a:bodyPr>
            <a:normAutofit fontScale="92500" lnSpcReduction="20000"/>
          </a:bodyPr>
          <a:lstStyle/>
          <a:p>
            <a:r>
              <a:rPr lang="ar-DZ" sz="4100" b="1" dirty="0" smtClean="0"/>
              <a:t>3- العوامل الاجتماعية</a:t>
            </a:r>
            <a:endParaRPr lang="ar-SA" sz="4100" b="1" dirty="0" smtClean="0"/>
          </a:p>
          <a:p>
            <a:endParaRPr lang="ar-DZ" b="1" dirty="0" smtClean="0"/>
          </a:p>
          <a:p>
            <a:r>
              <a:rPr lang="ar-DZ" sz="3300" dirty="0" smtClean="0"/>
              <a:t>التوجهات الاستهلاكية والأولويات لدى المستهلكين، مثل الطلب على السيارات الفاخرة والسيارات الكهربائية.</a:t>
            </a:r>
            <a:endParaRPr lang="ar-SA" sz="3300" dirty="0" smtClean="0"/>
          </a:p>
          <a:p>
            <a:endParaRPr lang="ar-DZ" dirty="0" smtClean="0"/>
          </a:p>
          <a:p>
            <a:r>
              <a:rPr lang="ar-DZ" sz="3300" dirty="0" smtClean="0"/>
              <a:t>التغيرات في أنماط الحياة والثقافات التي تؤثر على تصميم وتسويق السيارات من قبل مرسيدس.</a:t>
            </a:r>
            <a:endParaRPr lang="ar-SA" sz="3300" dirty="0" smtClean="0"/>
          </a:p>
          <a:p>
            <a:endParaRPr lang="ar-DZ" dirty="0" smtClean="0"/>
          </a:p>
          <a:p>
            <a:r>
              <a:rPr lang="ar-DZ" sz="3600" dirty="0" smtClean="0"/>
              <a:t>الوعي البيئي والاهتمام بالاستدامة، وكيف يمكن لمرسيدس تلبية تلك التوجهات من خلال توفير سيارات صديقة للبيئة.</a:t>
            </a:r>
          </a:p>
          <a:p>
            <a:pPr>
              <a:buNone/>
            </a:pPr>
            <a:r>
              <a:rPr lang="ar-DZ" dirty="0" smtClean="0"/>
              <a:t/>
            </a:r>
            <a:br>
              <a:rPr lang="ar-DZ" dirty="0" smtClean="0"/>
            </a:br>
            <a:r>
              <a:rPr lang="ar-DZ" dirty="0" smtClean="0"/>
              <a:t/>
            </a:r>
            <a:br>
              <a:rPr lang="ar-DZ" dirty="0" smtClean="0"/>
            </a:br>
            <a:endParaRPr lang="ar-D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dirty="0" smtClean="0"/>
              <a:t> </a:t>
            </a:r>
            <a:endParaRPr lang="ar-DZ" dirty="0"/>
          </a:p>
        </p:txBody>
      </p:sp>
      <p:sp>
        <p:nvSpPr>
          <p:cNvPr id="3" name="Espace réservé du contenu 2"/>
          <p:cNvSpPr>
            <a:spLocks noGrp="1"/>
          </p:cNvSpPr>
          <p:nvPr>
            <p:ph idx="1"/>
          </p:nvPr>
        </p:nvSpPr>
        <p:spPr>
          <a:xfrm>
            <a:off x="0" y="500042"/>
            <a:ext cx="8143900" cy="5955694"/>
          </a:xfrm>
        </p:spPr>
        <p:txBody>
          <a:bodyPr/>
          <a:lstStyle/>
          <a:p>
            <a:pPr>
              <a:buNone/>
            </a:pPr>
            <a:endParaRPr lang="ar-DZ" sz="6600" dirty="0">
              <a:solidFill>
                <a:schemeClr val="accent1">
                  <a:lumMod val="75000"/>
                </a:schemeClr>
              </a:solidFill>
            </a:endParaRPr>
          </a:p>
        </p:txBody>
      </p:sp>
      <p:sp>
        <p:nvSpPr>
          <p:cNvPr id="4" name="Rectangle 3"/>
          <p:cNvSpPr/>
          <p:nvPr/>
        </p:nvSpPr>
        <p:spPr>
          <a:xfrm>
            <a:off x="357159" y="2967335"/>
            <a:ext cx="7358114" cy="1015663"/>
          </a:xfrm>
          <a:prstGeom prst="rect">
            <a:avLst/>
          </a:prstGeom>
          <a:noFill/>
        </p:spPr>
        <p:txBody>
          <a:bodyPr wrap="square" lIns="91440" tIns="45720" rIns="91440" bIns="45720">
            <a:spAutoFit/>
          </a:bodyPr>
          <a:lstStyle/>
          <a:p>
            <a:pPr algn="ctr"/>
            <a:r>
              <a:rPr lang="ar-SA"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بسم الله الرحمان الرحيم</a:t>
            </a:r>
            <a:endParaRPr lang="ar-DZ"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a:xfrm>
            <a:off x="0" y="1142984"/>
            <a:ext cx="8429652" cy="5715016"/>
          </a:xfrm>
          <a:solidFill>
            <a:schemeClr val="accent1">
              <a:lumMod val="40000"/>
              <a:lumOff val="60000"/>
            </a:schemeClr>
          </a:solidFill>
        </p:spPr>
        <p:txBody>
          <a:bodyPr>
            <a:normAutofit fontScale="70000" lnSpcReduction="20000"/>
          </a:bodyPr>
          <a:lstStyle/>
          <a:p>
            <a:r>
              <a:rPr lang="ar-DZ" sz="3500" b="1" dirty="0" smtClean="0"/>
              <a:t>4- العوامل التكنولوجية</a:t>
            </a:r>
            <a:endParaRPr lang="ar-DZ" b="1" dirty="0" smtClean="0"/>
          </a:p>
          <a:p>
            <a:r>
              <a:rPr lang="ar-DZ" sz="3000" dirty="0" smtClean="0"/>
              <a:t>التقدم التكنولوجي في مجال السيارات الكهربائية والتكنولوجيا الذكية.</a:t>
            </a:r>
            <a:endParaRPr lang="ar-DZ" dirty="0" smtClean="0"/>
          </a:p>
          <a:p>
            <a:r>
              <a:rPr lang="ar-DZ" sz="3000" dirty="0" smtClean="0"/>
              <a:t>إدراج التكنولوجيا في عمليات التصنيع لتحسين جودة وكفاءة الإنتاج.</a:t>
            </a:r>
            <a:endParaRPr lang="ar-SA" sz="3000" dirty="0" smtClean="0"/>
          </a:p>
          <a:p>
            <a:r>
              <a:rPr lang="ar-DZ" sz="3000" dirty="0" smtClean="0"/>
              <a:t>استخدام التكنولوجيا المتقدمة في أنظمة الأمان والراحة والترفيه التي تعزز تجربة القيادة للعملاء.</a:t>
            </a:r>
            <a:endParaRPr lang="ar-SA" sz="3000" dirty="0" smtClean="0"/>
          </a:p>
          <a:p>
            <a:r>
              <a:rPr lang="ar-DZ" sz="4500" dirty="0" smtClean="0"/>
              <a:t/>
            </a:r>
            <a:br>
              <a:rPr lang="ar-DZ" sz="4500" dirty="0" smtClean="0"/>
            </a:br>
            <a:r>
              <a:rPr lang="ar-DZ" sz="4500" b="1" dirty="0" smtClean="0"/>
              <a:t>5- العوامل البيئية</a:t>
            </a:r>
            <a:endParaRPr lang="ar-SA" sz="4500" b="1" dirty="0" smtClean="0"/>
          </a:p>
          <a:p>
            <a:pPr>
              <a:buNone/>
            </a:pPr>
            <a:endParaRPr lang="ar-DZ" sz="4500" b="1" dirty="0" smtClean="0"/>
          </a:p>
          <a:p>
            <a:r>
              <a:rPr lang="ar-DZ" sz="3200" dirty="0" smtClean="0"/>
              <a:t>التشريعات البيئية المتعلقة بانبعاث الغازات الدفيئة والتلوث البيئي.</a:t>
            </a:r>
          </a:p>
          <a:p>
            <a:r>
              <a:rPr lang="ar-DZ" sz="3200" dirty="0" smtClean="0"/>
              <a:t>الطلب المتزايد على المركبات الصديقة للبيئة، وكيفية قيادة مرسيدس في تطوير وتسويق سيارات تلبي تلك المتطلبات.</a:t>
            </a:r>
          </a:p>
          <a:p>
            <a:pPr>
              <a:buNone/>
            </a:pPr>
            <a:r>
              <a:rPr lang="ar-DZ" dirty="0" smtClean="0"/>
              <a:t/>
            </a:r>
            <a:br>
              <a:rPr lang="ar-DZ" dirty="0" smtClean="0"/>
            </a:br>
            <a:r>
              <a:rPr lang="ar-DZ" dirty="0" smtClean="0"/>
              <a:t/>
            </a:r>
            <a:br>
              <a:rPr lang="ar-DZ" dirty="0" smtClean="0"/>
            </a:br>
            <a:r>
              <a:rPr lang="ar-DZ" dirty="0" smtClean="0"/>
              <a:t/>
            </a:r>
            <a:br>
              <a:rPr lang="ar-DZ" dirty="0" smtClean="0"/>
            </a:br>
            <a:r>
              <a:rPr lang="ar-DZ" dirty="0" smtClean="0"/>
              <a:t/>
            </a:r>
            <a:br>
              <a:rPr lang="ar-DZ" dirty="0" smtClean="0"/>
            </a:br>
            <a:r>
              <a:rPr lang="ar-DZ" dirty="0" smtClean="0"/>
              <a:t/>
            </a:r>
            <a:br>
              <a:rPr lang="ar-DZ" dirty="0" smtClean="0"/>
            </a:br>
            <a:r>
              <a:rPr lang="ar-DZ" dirty="0" smtClean="0"/>
              <a:t/>
            </a:r>
            <a:br>
              <a:rPr lang="ar-DZ" dirty="0" smtClean="0"/>
            </a:br>
            <a:endParaRPr lang="ar-D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a:xfrm>
            <a:off x="0" y="642918"/>
            <a:ext cx="8286776" cy="6215082"/>
          </a:xfrm>
          <a:solidFill>
            <a:schemeClr val="accent1">
              <a:lumMod val="40000"/>
              <a:lumOff val="60000"/>
            </a:schemeClr>
          </a:solidFill>
        </p:spPr>
        <p:txBody>
          <a:bodyPr>
            <a:normAutofit/>
          </a:bodyPr>
          <a:lstStyle/>
          <a:p>
            <a:r>
              <a:rPr lang="ar-DZ" b="1" dirty="0" smtClean="0"/>
              <a:t>6- العوامل القانونية</a:t>
            </a:r>
          </a:p>
          <a:p>
            <a:r>
              <a:rPr lang="ar-DZ" dirty="0" smtClean="0"/>
              <a:t>اللوائح والقوانين المرتبطة بسلامة المركبات واختبارات الانبعاث التي يجب على مرسيدس الامتثال لها.</a:t>
            </a:r>
            <a:endParaRPr lang="ar-SA" dirty="0" smtClean="0"/>
          </a:p>
          <a:p>
            <a:endParaRPr lang="ar-DZ" dirty="0" smtClean="0"/>
          </a:p>
          <a:p>
            <a:r>
              <a:rPr lang="ar-DZ" dirty="0" smtClean="0"/>
              <a:t>حقوق الملكية الفكرية وبراءات الاختراع في صناعة السيارات، وكيفية حماية مرسيدس للابتكارات الخاصة </a:t>
            </a:r>
            <a:r>
              <a:rPr lang="ar-DZ" dirty="0" err="1" smtClean="0"/>
              <a:t>بها</a:t>
            </a:r>
            <a:r>
              <a:rPr lang="ar-DZ" dirty="0" smtClean="0"/>
              <a:t>.</a:t>
            </a:r>
            <a:endParaRPr lang="ar-SA" dirty="0" smtClean="0"/>
          </a:p>
          <a:p>
            <a:endParaRPr lang="ar-DZ" dirty="0" smtClean="0"/>
          </a:p>
          <a:p>
            <a:r>
              <a:rPr lang="ar-DZ" dirty="0" smtClean="0"/>
              <a:t>اللوائح التجارية والتعاقدات والقوانين التي يجب على مرسيدس الامتثال لها في الأسواق المحلية والدولية.</a:t>
            </a:r>
          </a:p>
          <a:p>
            <a:pPr>
              <a:buNone/>
            </a:pPr>
            <a:r>
              <a:rPr lang="ar-DZ" dirty="0" smtClean="0"/>
              <a:t/>
            </a:r>
            <a:br>
              <a:rPr lang="ar-DZ" dirty="0" smtClean="0"/>
            </a:br>
            <a:r>
              <a:rPr lang="ar-DZ" dirty="0" smtClean="0"/>
              <a:t/>
            </a:r>
            <a:br>
              <a:rPr lang="ar-DZ" dirty="0" smtClean="0"/>
            </a:br>
            <a:endParaRPr lang="ar-D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4282" y="-214338"/>
            <a:ext cx="7358114" cy="1500198"/>
          </a:xfrm>
        </p:spPr>
        <p:txBody>
          <a:bodyPr>
            <a:normAutofit fontScale="90000"/>
          </a:bodyPr>
          <a:lstStyle/>
          <a:p>
            <a:pPr fontAlgn="base"/>
            <a:r>
              <a:rPr lang="ar-SA" dirty="0" smtClean="0"/>
              <a:t>    </a:t>
            </a:r>
            <a:r>
              <a:rPr lang="ar-DZ" dirty="0" smtClean="0"/>
              <a:t/>
            </a:r>
            <a:br>
              <a:rPr lang="ar-DZ" dirty="0" smtClean="0"/>
            </a:br>
            <a:r>
              <a:rPr lang="ar-DZ" dirty="0" smtClean="0"/>
              <a:t/>
            </a:r>
            <a:br>
              <a:rPr lang="ar-DZ" dirty="0" smtClean="0"/>
            </a:br>
            <a:endParaRPr lang="ar-DZ" dirty="0"/>
          </a:p>
        </p:txBody>
      </p:sp>
      <p:sp>
        <p:nvSpPr>
          <p:cNvPr id="3" name="Espace réservé du contenu 2"/>
          <p:cNvSpPr>
            <a:spLocks noGrp="1"/>
          </p:cNvSpPr>
          <p:nvPr>
            <p:ph idx="1"/>
          </p:nvPr>
        </p:nvSpPr>
        <p:spPr>
          <a:xfrm>
            <a:off x="285720" y="3500438"/>
            <a:ext cx="7286676" cy="2917494"/>
          </a:xfrm>
        </p:spPr>
        <p:txBody>
          <a:bodyPr>
            <a:normAutofit fontScale="92500" lnSpcReduction="10000"/>
          </a:bodyPr>
          <a:lstStyle/>
          <a:p>
            <a:pPr>
              <a:buNone/>
            </a:pPr>
            <a:endParaRPr lang="ar-SA" dirty="0" smtClean="0"/>
          </a:p>
          <a:p>
            <a:pPr>
              <a:buFont typeface="Wingdings" pitchFamily="2" charset="2"/>
              <a:buChar char="v"/>
            </a:pPr>
            <a:r>
              <a:rPr lang="ar-SA" dirty="0" smtClean="0"/>
              <a:t>  الوعي الكبير بالعلامة التجارية</a:t>
            </a:r>
          </a:p>
          <a:p>
            <a:pPr>
              <a:buFont typeface="Wingdings" pitchFamily="2" charset="2"/>
              <a:buChar char="v"/>
            </a:pPr>
            <a:r>
              <a:rPr lang="ar-SA" dirty="0" smtClean="0"/>
              <a:t>  مرافق التصنيع في جميع أنحاء العالم </a:t>
            </a:r>
          </a:p>
          <a:p>
            <a:pPr>
              <a:buFont typeface="Wingdings" pitchFamily="2" charset="2"/>
              <a:buChar char="v"/>
            </a:pPr>
            <a:r>
              <a:rPr lang="ar-SA" dirty="0" smtClean="0"/>
              <a:t>  ابتكار المستمر في المنتج</a:t>
            </a:r>
          </a:p>
          <a:p>
            <a:pPr>
              <a:buFont typeface="Wingdings" pitchFamily="2" charset="2"/>
              <a:buChar char="v"/>
            </a:pPr>
            <a:r>
              <a:rPr lang="ar-SA" dirty="0" smtClean="0"/>
              <a:t>   الاستقرار المالي </a:t>
            </a:r>
          </a:p>
          <a:p>
            <a:pPr>
              <a:buFont typeface="Wingdings" pitchFamily="2" charset="2"/>
              <a:buChar char="v"/>
            </a:pPr>
            <a:r>
              <a:rPr lang="ar-SA" dirty="0" smtClean="0"/>
              <a:t>   السيطرة القوية في الدول النامية </a:t>
            </a:r>
          </a:p>
          <a:p>
            <a:pPr>
              <a:buFont typeface="Wingdings" pitchFamily="2" charset="2"/>
              <a:buChar char="v"/>
            </a:pPr>
            <a:r>
              <a:rPr lang="ar-SA" dirty="0" smtClean="0"/>
              <a:t>       مجموعة المنتجات</a:t>
            </a:r>
          </a:p>
          <a:p>
            <a:pPr>
              <a:buNone/>
            </a:pPr>
            <a:endParaRPr lang="ar-SA" dirty="0" smtClean="0"/>
          </a:p>
          <a:p>
            <a:pPr>
              <a:buNone/>
            </a:pPr>
            <a:endParaRPr lang="ar-SA" dirty="0" smtClean="0"/>
          </a:p>
          <a:p>
            <a:pPr>
              <a:buNone/>
            </a:pPr>
            <a:endParaRPr lang="ar-DZ" dirty="0"/>
          </a:p>
        </p:txBody>
      </p:sp>
      <p:sp>
        <p:nvSpPr>
          <p:cNvPr id="5" name="Rectangle 4"/>
          <p:cNvSpPr/>
          <p:nvPr/>
        </p:nvSpPr>
        <p:spPr>
          <a:xfrm>
            <a:off x="1000100" y="1571612"/>
            <a:ext cx="6702725" cy="1754326"/>
          </a:xfrm>
          <a:prstGeom prst="rect">
            <a:avLst/>
          </a:prstGeom>
          <a:noFill/>
        </p:spPr>
        <p:txBody>
          <a:bodyPr wrap="square" lIns="91440" tIns="45720" rIns="91440" bIns="45720">
            <a:spAutoFit/>
          </a:bodyPr>
          <a:lstStyle/>
          <a:p>
            <a:pPr algn="ctr"/>
            <a:r>
              <a:rPr lang="ar-SA"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نقاط القوة لشركة مرسيدس</a:t>
            </a:r>
            <a:endParaRPr lang="ar-DZ"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ctangle 5"/>
          <p:cNvSpPr/>
          <p:nvPr/>
        </p:nvSpPr>
        <p:spPr>
          <a:xfrm>
            <a:off x="1" y="357166"/>
            <a:ext cx="902850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DZ"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تحليل </a:t>
            </a:r>
            <a:r>
              <a:rPr lang="fr-FR" sz="36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swot</a:t>
            </a:r>
            <a:r>
              <a:rPr lang="fr-FR"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DZ"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لشركة مرسيدس : </a:t>
            </a:r>
            <a:endParaRPr lang="ar-DZ"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0"/>
            <a:ext cx="8143900" cy="2214554"/>
          </a:xfrm>
        </p:spPr>
        <p:txBody>
          <a:bodyPr>
            <a:normAutofit/>
          </a:bodyPr>
          <a:lstStyle/>
          <a:p>
            <a:endParaRPr lang="ar-DZ" sz="2000" dirty="0"/>
          </a:p>
        </p:txBody>
      </p:sp>
      <p:sp>
        <p:nvSpPr>
          <p:cNvPr id="3" name="Espace réservé du contenu 2"/>
          <p:cNvSpPr>
            <a:spLocks noGrp="1"/>
          </p:cNvSpPr>
          <p:nvPr>
            <p:ph idx="1"/>
          </p:nvPr>
        </p:nvSpPr>
        <p:spPr>
          <a:xfrm>
            <a:off x="457200" y="3571876"/>
            <a:ext cx="7239000" cy="2883860"/>
          </a:xfrm>
        </p:spPr>
        <p:txBody>
          <a:bodyPr/>
          <a:lstStyle/>
          <a:p>
            <a:pPr>
              <a:buFont typeface="Wingdings" pitchFamily="2" charset="2"/>
              <a:buChar char="v"/>
            </a:pPr>
            <a:r>
              <a:rPr lang="ar-SA" sz="3200" dirty="0" smtClean="0"/>
              <a:t>خدمة وصيانة ما بعد البيع باهظة الثمن</a:t>
            </a:r>
          </a:p>
          <a:p>
            <a:pPr>
              <a:buFont typeface="Wingdings" pitchFamily="2" charset="2"/>
              <a:buChar char="v"/>
            </a:pPr>
            <a:r>
              <a:rPr lang="ar-SA" sz="3200" dirty="0" smtClean="0"/>
              <a:t>الأهداف المتضاربة لشركات المجموعة </a:t>
            </a:r>
          </a:p>
          <a:p>
            <a:pPr>
              <a:buFont typeface="Wingdings" pitchFamily="2" charset="2"/>
              <a:buChar char="v"/>
            </a:pPr>
            <a:r>
              <a:rPr lang="ar-SA" sz="3200" dirty="0" smtClean="0"/>
              <a:t>التوزيع متوقف</a:t>
            </a:r>
            <a:endParaRPr lang="ar-DZ" sz="3200" dirty="0"/>
          </a:p>
        </p:txBody>
      </p:sp>
      <p:sp>
        <p:nvSpPr>
          <p:cNvPr id="6" name="Rectangle 5"/>
          <p:cNvSpPr/>
          <p:nvPr/>
        </p:nvSpPr>
        <p:spPr>
          <a:xfrm>
            <a:off x="0" y="428604"/>
            <a:ext cx="7969725"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نقاط الضعف لشركة مرسيدس</a:t>
            </a:r>
            <a:endParaRPr lang="ar-D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sp>
        <p:nvSpPr>
          <p:cNvPr id="3" name="Espace réservé du contenu 2"/>
          <p:cNvSpPr>
            <a:spLocks noGrp="1"/>
          </p:cNvSpPr>
          <p:nvPr>
            <p:ph idx="1"/>
          </p:nvPr>
        </p:nvSpPr>
        <p:spPr>
          <a:xfrm>
            <a:off x="457200" y="3286124"/>
            <a:ext cx="7239000" cy="3169612"/>
          </a:xfrm>
        </p:spPr>
        <p:txBody>
          <a:bodyPr/>
          <a:lstStyle/>
          <a:p>
            <a:pPr>
              <a:buFont typeface="Wingdings" pitchFamily="2" charset="2"/>
              <a:buChar char="v"/>
            </a:pPr>
            <a:r>
              <a:rPr lang="ar-SA" dirty="0" smtClean="0"/>
              <a:t>تحول النمو إلى الأسواق الأسيوية </a:t>
            </a:r>
          </a:p>
          <a:p>
            <a:pPr>
              <a:buFont typeface="Wingdings" pitchFamily="2" charset="2"/>
              <a:buChar char="v"/>
            </a:pPr>
            <a:r>
              <a:rPr lang="ar-SA" dirty="0" smtClean="0"/>
              <a:t>زيادة الطلب على السيارات المتميزة </a:t>
            </a:r>
          </a:p>
          <a:p>
            <a:pPr>
              <a:buFont typeface="Wingdings" pitchFamily="2" charset="2"/>
              <a:buChar char="v"/>
            </a:pPr>
            <a:r>
              <a:rPr lang="ar-SA" dirty="0" smtClean="0"/>
              <a:t>التحالفات الاستراتجي </a:t>
            </a:r>
          </a:p>
          <a:p>
            <a:pPr>
              <a:buFont typeface="Wingdings" pitchFamily="2" charset="2"/>
              <a:buChar char="v"/>
            </a:pPr>
            <a:r>
              <a:rPr lang="ar-SA" dirty="0" smtClean="0"/>
              <a:t>صناعة السيارات المتنامية </a:t>
            </a:r>
          </a:p>
          <a:p>
            <a:pPr>
              <a:buFont typeface="Wingdings" pitchFamily="2" charset="2"/>
              <a:buChar char="v"/>
            </a:pPr>
            <a:r>
              <a:rPr lang="ar-SA" dirty="0" smtClean="0"/>
              <a:t>التقدم </a:t>
            </a:r>
            <a:r>
              <a:rPr lang="ar-SA" dirty="0" err="1" smtClean="0"/>
              <a:t>التكلونوجي</a:t>
            </a:r>
            <a:r>
              <a:rPr lang="ar-SA" dirty="0" smtClean="0"/>
              <a:t> </a:t>
            </a:r>
            <a:endParaRPr lang="ar-DZ" dirty="0"/>
          </a:p>
        </p:txBody>
      </p:sp>
      <p:sp>
        <p:nvSpPr>
          <p:cNvPr id="4" name="Rectangle 3"/>
          <p:cNvSpPr/>
          <p:nvPr/>
        </p:nvSpPr>
        <p:spPr>
          <a:xfrm>
            <a:off x="0" y="1142984"/>
            <a:ext cx="807246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فرص شركة مرسيدس</a:t>
            </a:r>
            <a:endPar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dirty="0" smtClean="0"/>
              <a:t> </a:t>
            </a:r>
            <a:endParaRPr lang="ar-DZ" dirty="0"/>
          </a:p>
        </p:txBody>
      </p:sp>
      <p:sp>
        <p:nvSpPr>
          <p:cNvPr id="3" name="Espace réservé du contenu 2"/>
          <p:cNvSpPr>
            <a:spLocks noGrp="1"/>
          </p:cNvSpPr>
          <p:nvPr>
            <p:ph idx="1"/>
          </p:nvPr>
        </p:nvSpPr>
        <p:spPr>
          <a:xfrm>
            <a:off x="457200" y="2714620"/>
            <a:ext cx="7615262" cy="3741116"/>
          </a:xfrm>
        </p:spPr>
        <p:txBody>
          <a:bodyPr/>
          <a:lstStyle/>
          <a:p>
            <a:pPr>
              <a:buFont typeface="Wingdings" pitchFamily="2" charset="2"/>
              <a:buChar char="v"/>
            </a:pPr>
            <a:r>
              <a:rPr lang="ar-SA" sz="3200" dirty="0" smtClean="0"/>
              <a:t>المنافسة الشديدة والشرسة </a:t>
            </a:r>
          </a:p>
          <a:p>
            <a:pPr>
              <a:buFont typeface="Wingdings" pitchFamily="2" charset="2"/>
              <a:buChar char="v"/>
            </a:pPr>
            <a:r>
              <a:rPr lang="ar-SA" sz="3200" dirty="0" smtClean="0"/>
              <a:t>التقلبات في أسعار الوقود</a:t>
            </a:r>
          </a:p>
          <a:p>
            <a:pPr>
              <a:buFont typeface="Wingdings" pitchFamily="2" charset="2"/>
              <a:buChar char="v"/>
            </a:pPr>
            <a:r>
              <a:rPr lang="ar-SA" sz="3200" dirty="0" smtClean="0"/>
              <a:t>الاقتصاد الراكد</a:t>
            </a:r>
          </a:p>
          <a:p>
            <a:pPr>
              <a:buFont typeface="Wingdings" pitchFamily="2" charset="2"/>
              <a:buChar char="v"/>
            </a:pPr>
            <a:r>
              <a:rPr lang="ar-SA" sz="3200" dirty="0" smtClean="0"/>
              <a:t>التكلفة الثابتة </a:t>
            </a:r>
            <a:r>
              <a:rPr lang="ar-SA" sz="3200" dirty="0" err="1" smtClean="0"/>
              <a:t>و</a:t>
            </a:r>
            <a:r>
              <a:rPr lang="ar-SA" sz="3200" dirty="0" smtClean="0"/>
              <a:t> العالية في البحث </a:t>
            </a:r>
            <a:r>
              <a:rPr lang="ar-SA" sz="3200" dirty="0" err="1" smtClean="0"/>
              <a:t>و</a:t>
            </a:r>
            <a:r>
              <a:rPr lang="ar-SA" sz="3200" dirty="0" smtClean="0"/>
              <a:t> التطوير </a:t>
            </a:r>
          </a:p>
          <a:p>
            <a:pPr>
              <a:buFont typeface="Wingdings" pitchFamily="2" charset="2"/>
              <a:buChar char="v"/>
            </a:pPr>
            <a:endParaRPr lang="ar-DZ" dirty="0"/>
          </a:p>
        </p:txBody>
      </p:sp>
      <p:sp>
        <p:nvSpPr>
          <p:cNvPr id="5" name="Rectangle 4"/>
          <p:cNvSpPr/>
          <p:nvPr/>
        </p:nvSpPr>
        <p:spPr>
          <a:xfrm>
            <a:off x="1" y="0"/>
            <a:ext cx="8143900"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التهديدات التي تواجه شركة مرسيدس </a:t>
            </a:r>
            <a:endParaRPr lang="ar-D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338"/>
            <a:ext cx="7686700" cy="1857388"/>
          </a:xfrm>
        </p:spPr>
        <p:txBody>
          <a:bodyPr>
            <a:noAutofit/>
          </a:bodyPr>
          <a:lstStyle/>
          <a:p>
            <a:r>
              <a:rPr lang="ar-SA" sz="4000" dirty="0" smtClean="0"/>
              <a:t> </a:t>
            </a:r>
            <a:endParaRPr lang="ar-DZ" sz="4000" dirty="0"/>
          </a:p>
        </p:txBody>
      </p:sp>
      <p:sp>
        <p:nvSpPr>
          <p:cNvPr id="3" name="Espace réservé du contenu 2"/>
          <p:cNvSpPr>
            <a:spLocks noGrp="1"/>
          </p:cNvSpPr>
          <p:nvPr>
            <p:ph idx="1"/>
          </p:nvPr>
        </p:nvSpPr>
        <p:spPr>
          <a:xfrm>
            <a:off x="0" y="2000240"/>
            <a:ext cx="8072462" cy="4857760"/>
          </a:xfrm>
        </p:spPr>
        <p:txBody>
          <a:bodyPr/>
          <a:lstStyle/>
          <a:p>
            <a:pPr>
              <a:buFont typeface="Wingdings" pitchFamily="2" charset="2"/>
              <a:buChar char="v"/>
            </a:pPr>
            <a:r>
              <a:rPr lang="ar-SA" dirty="0" smtClean="0"/>
              <a:t>المنتج </a:t>
            </a:r>
          </a:p>
          <a:p>
            <a:pPr>
              <a:buNone/>
            </a:pPr>
            <a:r>
              <a:rPr lang="ar-SA" dirty="0" smtClean="0"/>
              <a:t>تركز مرسيدس على إنتاج السيارات والشاحنات </a:t>
            </a:r>
            <a:r>
              <a:rPr lang="ar-SA" dirty="0" err="1" smtClean="0"/>
              <a:t>و</a:t>
            </a:r>
            <a:r>
              <a:rPr lang="ar-SA" dirty="0" smtClean="0"/>
              <a:t> المركبات التجارية </a:t>
            </a:r>
            <a:r>
              <a:rPr lang="ar-SA" dirty="0" err="1" smtClean="0"/>
              <a:t>و</a:t>
            </a:r>
            <a:r>
              <a:rPr lang="ar-SA" dirty="0" smtClean="0"/>
              <a:t> بفضل فريق البحث </a:t>
            </a:r>
            <a:r>
              <a:rPr lang="ar-SA" dirty="0" err="1" smtClean="0"/>
              <a:t>و</a:t>
            </a:r>
            <a:r>
              <a:rPr lang="ar-SA" dirty="0" smtClean="0"/>
              <a:t> التطوير القوي تبتكر شركة مرسيدس تعديلات كل عام  وإصدار منتجات جديدة </a:t>
            </a:r>
          </a:p>
          <a:p>
            <a:pPr>
              <a:buFont typeface="Wingdings" pitchFamily="2" charset="2"/>
              <a:buChar char="v"/>
            </a:pPr>
            <a:r>
              <a:rPr lang="ar-SA" dirty="0" smtClean="0"/>
              <a:t>السعر </a:t>
            </a:r>
          </a:p>
          <a:p>
            <a:pPr>
              <a:buNone/>
            </a:pPr>
            <a:r>
              <a:rPr lang="ar-SA" dirty="0" smtClean="0"/>
              <a:t>تتبنى شركة مرسيدس إستراتجية تسعير متميزة لنماذجها الراقية وإستراتجية تسعير تنافسية لمركبات السوق الشامل وإستراتجية تسعير على أساس القيمة لسياراتها الكهربائية </a:t>
            </a:r>
          </a:p>
          <a:p>
            <a:pPr>
              <a:buNone/>
            </a:pPr>
            <a:endParaRPr lang="ar-SA" dirty="0" smtClean="0"/>
          </a:p>
          <a:p>
            <a:pPr>
              <a:buFont typeface="Wingdings" pitchFamily="2" charset="2"/>
              <a:buChar char="v"/>
            </a:pPr>
            <a:endParaRPr lang="ar-SA" dirty="0" smtClean="0"/>
          </a:p>
          <a:p>
            <a:pPr>
              <a:buFont typeface="Wingdings" pitchFamily="2" charset="2"/>
              <a:buChar char="v"/>
            </a:pPr>
            <a:endParaRPr lang="ar-DZ" dirty="0"/>
          </a:p>
        </p:txBody>
      </p:sp>
      <p:sp>
        <p:nvSpPr>
          <p:cNvPr id="4" name="Rectangle 3"/>
          <p:cNvSpPr/>
          <p:nvPr/>
        </p:nvSpPr>
        <p:spPr>
          <a:xfrm>
            <a:off x="-1300761" y="142852"/>
            <a:ext cx="10444761" cy="160043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المزيج التسويقي لشركة </a:t>
            </a:r>
          </a:p>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مرسيدس </a:t>
            </a:r>
            <a:endParaRPr lang="ar-DZ"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a:xfrm>
            <a:off x="0" y="928670"/>
            <a:ext cx="8143900" cy="5527066"/>
          </a:xfrm>
        </p:spPr>
        <p:txBody>
          <a:bodyPr>
            <a:normAutofit fontScale="40000" lnSpcReduction="20000"/>
          </a:bodyPr>
          <a:lstStyle/>
          <a:p>
            <a:pPr>
              <a:buFont typeface="Wingdings" pitchFamily="2" charset="2"/>
              <a:buChar char="v"/>
            </a:pPr>
            <a:endParaRPr lang="ar-SA" dirty="0" smtClean="0"/>
          </a:p>
          <a:p>
            <a:pPr>
              <a:buFont typeface="Wingdings" pitchFamily="2" charset="2"/>
              <a:buChar char="v"/>
            </a:pPr>
            <a:r>
              <a:rPr lang="ar-SA" sz="10000" dirty="0" smtClean="0"/>
              <a:t>التوزيع </a:t>
            </a:r>
          </a:p>
          <a:p>
            <a:pPr>
              <a:buNone/>
            </a:pPr>
            <a:r>
              <a:rPr lang="ar-SA" sz="6700" dirty="0" smtClean="0"/>
              <a:t>تمتلك الشركة شبكة توزيع واسعة النطاق في أكثر من 63دولة حول العالم مع مرافق إنتاج عديدة تشمل قنوات التوزيع الخاصة </a:t>
            </a:r>
            <a:r>
              <a:rPr lang="ar-SA" sz="6700" dirty="0" err="1" smtClean="0"/>
              <a:t>بها</a:t>
            </a:r>
            <a:r>
              <a:rPr lang="ar-SA" sz="6700" dirty="0" smtClean="0"/>
              <a:t> مما يوفر للعملاء سهولة الوصول إلى منتجتها</a:t>
            </a:r>
          </a:p>
          <a:p>
            <a:pPr>
              <a:buFont typeface="Wingdings" pitchFamily="2" charset="2"/>
              <a:buChar char="v"/>
            </a:pPr>
            <a:r>
              <a:rPr lang="ar-SA" sz="10000" dirty="0" smtClean="0"/>
              <a:t>الترويج </a:t>
            </a:r>
          </a:p>
          <a:p>
            <a:pPr>
              <a:buNone/>
            </a:pPr>
            <a:r>
              <a:rPr lang="ar-SA" sz="6700" dirty="0" smtClean="0"/>
              <a:t>تتمتع شركة مرسيدس بحضور قوي لعلامتها التجارية وتستخدم تقنيات ترويجية متنوعة مثل وسائل التواصل الاجتماعي وإعلانات ومواقع عبر الانترنت </a:t>
            </a:r>
          </a:p>
          <a:p>
            <a:pPr>
              <a:buNone/>
            </a:pPr>
            <a:endParaRPr lang="ar-SA" dirty="0" smtClean="0"/>
          </a:p>
          <a:p>
            <a:pPr>
              <a:buFont typeface="Wingdings" pitchFamily="2" charset="2"/>
              <a:buChar char="v"/>
            </a:pPr>
            <a:endParaRPr lang="ar-SA" dirty="0" smtClean="0"/>
          </a:p>
          <a:p>
            <a:pPr>
              <a:buNone/>
            </a:pPr>
            <a:endParaRPr lang="ar-SA" dirty="0" smtClean="0"/>
          </a:p>
          <a:p>
            <a:pPr>
              <a:buNone/>
            </a:pPr>
            <a:endParaRPr lang="ar-SA" dirty="0" smtClean="0"/>
          </a:p>
          <a:p>
            <a:pPr>
              <a:buNone/>
            </a:pPr>
            <a:endParaRPr lang="ar-SA" dirty="0" smtClean="0"/>
          </a:p>
          <a:p>
            <a:pPr>
              <a:buNone/>
            </a:pPr>
            <a:r>
              <a:rPr lang="ar-SA" dirty="0" smtClean="0"/>
              <a: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239000" cy="2071678"/>
          </a:xfrm>
          <a:solidFill>
            <a:schemeClr val="bg1"/>
          </a:solidFill>
        </p:spPr>
        <p:txBody>
          <a:bodyPr>
            <a:normAutofit/>
          </a:bodyPr>
          <a:lstStyle/>
          <a:p>
            <a:r>
              <a:rPr lang="ar-SA" dirty="0" smtClean="0"/>
              <a:t> </a:t>
            </a:r>
            <a:endParaRPr lang="ar-DZ" dirty="0"/>
          </a:p>
        </p:txBody>
      </p:sp>
      <p:sp>
        <p:nvSpPr>
          <p:cNvPr id="3" name="Espace réservé du contenu 2"/>
          <p:cNvSpPr>
            <a:spLocks noGrp="1"/>
          </p:cNvSpPr>
          <p:nvPr>
            <p:ph idx="1"/>
          </p:nvPr>
        </p:nvSpPr>
        <p:spPr>
          <a:xfrm>
            <a:off x="0" y="1714488"/>
            <a:ext cx="8215338" cy="4741248"/>
          </a:xfrm>
          <a:solidFill>
            <a:schemeClr val="tx2">
              <a:lumMod val="20000"/>
              <a:lumOff val="80000"/>
            </a:schemeClr>
          </a:solidFill>
        </p:spPr>
        <p:txBody>
          <a:bodyPr/>
          <a:lstStyle/>
          <a:p>
            <a:r>
              <a:rPr lang="ar-SA" dirty="0" smtClean="0"/>
              <a:t>1التصدير </a:t>
            </a:r>
          </a:p>
          <a:p>
            <a:pPr>
              <a:buFont typeface="Wingdings" pitchFamily="2" charset="2"/>
              <a:buChar char="Ø"/>
            </a:pPr>
            <a:r>
              <a:rPr lang="ar-SA" dirty="0" smtClean="0"/>
              <a:t> المباشر</a:t>
            </a:r>
          </a:p>
          <a:p>
            <a:pPr>
              <a:buNone/>
            </a:pPr>
            <a:r>
              <a:rPr lang="ar-SA" dirty="0" smtClean="0"/>
              <a:t>عن طريق إنشاء فروع مبيعات </a:t>
            </a:r>
            <a:r>
              <a:rPr lang="ar-SA" dirty="0" err="1" smtClean="0"/>
              <a:t>او</a:t>
            </a:r>
            <a:r>
              <a:rPr lang="ar-SA" dirty="0" smtClean="0"/>
              <a:t> شركات تابعة </a:t>
            </a:r>
          </a:p>
          <a:p>
            <a:pPr>
              <a:buNone/>
            </a:pPr>
            <a:r>
              <a:rPr lang="ar-SA" dirty="0" err="1" smtClean="0"/>
              <a:t>تاخد</a:t>
            </a:r>
            <a:r>
              <a:rPr lang="ar-SA" dirty="0" smtClean="0"/>
              <a:t> الحقوق </a:t>
            </a:r>
            <a:r>
              <a:rPr lang="ar-SA" dirty="0" err="1" smtClean="0"/>
              <a:t>الحصرية</a:t>
            </a:r>
            <a:r>
              <a:rPr lang="ar-SA" dirty="0" smtClean="0"/>
              <a:t> لتوزيع المنتجات في الخارج                                                                   </a:t>
            </a:r>
          </a:p>
          <a:p>
            <a:pPr lvl="2">
              <a:buFont typeface="Wingdings" pitchFamily="2" charset="2"/>
              <a:buChar char="Ø"/>
            </a:pPr>
            <a:r>
              <a:rPr lang="ar-SA" sz="3200" dirty="0" smtClean="0">
                <a:solidFill>
                  <a:schemeClr val="tx1"/>
                </a:solidFill>
              </a:rPr>
              <a:t>غير</a:t>
            </a:r>
            <a:r>
              <a:rPr lang="ar-SA" dirty="0" smtClean="0"/>
              <a:t> </a:t>
            </a:r>
            <a:r>
              <a:rPr lang="ar-SA" sz="2800" dirty="0" smtClean="0">
                <a:solidFill>
                  <a:schemeClr val="tx1"/>
                </a:solidFill>
              </a:rPr>
              <a:t>المباشر</a:t>
            </a:r>
            <a:r>
              <a:rPr lang="ar-SA" sz="2800" dirty="0" smtClean="0"/>
              <a:t> </a:t>
            </a:r>
          </a:p>
          <a:p>
            <a:pPr>
              <a:buNone/>
            </a:pPr>
            <a:r>
              <a:rPr lang="ar-SA" dirty="0" smtClean="0"/>
              <a:t>تصل المنتجات إلى المستهلكين من خلال الوسطاء الدين يمكن تعيينهم  والاتصال بهم </a:t>
            </a:r>
          </a:p>
          <a:p>
            <a:pPr>
              <a:buFont typeface="Wingdings" pitchFamily="2" charset="2"/>
              <a:buChar char="q"/>
            </a:pPr>
            <a:r>
              <a:rPr lang="ar-SA" dirty="0" smtClean="0"/>
              <a:t>جانب سلبي له قد تبيع للخارج أحيانا دون تخطيط وخبرة </a:t>
            </a:r>
          </a:p>
          <a:p>
            <a:pPr>
              <a:buFont typeface="Wingdings" pitchFamily="2" charset="2"/>
              <a:buChar char="q"/>
            </a:pPr>
            <a:r>
              <a:rPr lang="ar-SA" dirty="0" smtClean="0"/>
              <a:t>جانب ايجابي له بحث عن فرص تسويقية في الخارج </a:t>
            </a:r>
          </a:p>
          <a:p>
            <a:pPr>
              <a:buNone/>
            </a:pPr>
            <a:endParaRPr lang="ar-SA" dirty="0" smtClean="0"/>
          </a:p>
          <a:p>
            <a:pPr>
              <a:buNone/>
            </a:pPr>
            <a:endParaRPr lang="ar-DZ" dirty="0"/>
          </a:p>
        </p:txBody>
      </p:sp>
      <p:sp>
        <p:nvSpPr>
          <p:cNvPr id="4" name="Rectangle 3"/>
          <p:cNvSpPr/>
          <p:nvPr/>
        </p:nvSpPr>
        <p:spPr>
          <a:xfrm>
            <a:off x="0" y="785794"/>
            <a:ext cx="8215338"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إستراتجية دخولها للسوق الدولية </a:t>
            </a:r>
            <a:endParaRPr lang="ar-DZ"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a:xfrm>
            <a:off x="0" y="500042"/>
            <a:ext cx="8143900" cy="6357958"/>
          </a:xfrm>
          <a:solidFill>
            <a:schemeClr val="tx2">
              <a:lumMod val="20000"/>
              <a:lumOff val="80000"/>
            </a:schemeClr>
          </a:solidFill>
        </p:spPr>
        <p:txBody>
          <a:bodyPr>
            <a:normAutofit/>
          </a:bodyPr>
          <a:lstStyle/>
          <a:p>
            <a:r>
              <a:rPr lang="ar-SA" dirty="0" smtClean="0"/>
              <a:t> 2التحالف الاستراتيجي </a:t>
            </a:r>
          </a:p>
          <a:p>
            <a:pPr>
              <a:buNone/>
            </a:pPr>
            <a:r>
              <a:rPr lang="ar-SA" dirty="0" smtClean="0"/>
              <a:t>يمكن تشكيله بين شركات من نفس الصناعة </a:t>
            </a:r>
            <a:r>
              <a:rPr lang="ar-SA" dirty="0" err="1" smtClean="0"/>
              <a:t>او</a:t>
            </a:r>
            <a:r>
              <a:rPr lang="ar-SA" dirty="0" smtClean="0"/>
              <a:t> أعضاء في صناعات مختلفة وهي الأكثر شيوعا وتتم هده التحالفات لتسويق منتجاتها عالميا</a:t>
            </a:r>
          </a:p>
          <a:p>
            <a:pPr>
              <a:buNone/>
            </a:pPr>
            <a:endParaRPr lang="ar-SA" dirty="0" smtClean="0"/>
          </a:p>
          <a:p>
            <a:pPr>
              <a:buFont typeface="Wingdings" pitchFamily="2" charset="2"/>
              <a:buChar char="q"/>
            </a:pPr>
            <a:r>
              <a:rPr lang="ar-SA" dirty="0" smtClean="0"/>
              <a:t>تحالف استراتيجي هو احد مظاهر الاستراتجيات التعاونية مشتركة بين المنضمات يتم تجميع المهارات </a:t>
            </a:r>
            <a:r>
              <a:rPr lang="ar-SA" dirty="0" err="1" smtClean="0"/>
              <a:t>و</a:t>
            </a:r>
            <a:r>
              <a:rPr lang="ar-SA" dirty="0" smtClean="0"/>
              <a:t> الموارد من قبل شركاء التحالف من اجل تحقيق الأهداف المشتركة </a:t>
            </a:r>
          </a:p>
          <a:p>
            <a:pPr>
              <a:buNone/>
            </a:pPr>
            <a:endParaRPr lang="ar-SA" dirty="0" smtClean="0"/>
          </a:p>
          <a:p>
            <a:pPr>
              <a:buFont typeface="Wingdings" pitchFamily="2" charset="2"/>
              <a:buChar char="q"/>
            </a:pPr>
            <a:r>
              <a:rPr lang="ar-SA" dirty="0" smtClean="0"/>
              <a:t> 3 الاستثمار المباشر </a:t>
            </a:r>
          </a:p>
          <a:p>
            <a:pPr>
              <a:buNone/>
            </a:pPr>
            <a:r>
              <a:rPr lang="ar-SA" dirty="0" smtClean="0"/>
              <a:t>أي إنشاء الشركة بإنشاء فرع من فروع الإنتاج أو التوزيع في الدولة المضيفة عن طريق التملك المطلق وهي الأكثر استخدما و تفضيلا رغم ارتفاع التكاليف  </a:t>
            </a:r>
          </a:p>
          <a:p>
            <a:pPr>
              <a:buNone/>
            </a:pPr>
            <a:endParaRPr lang="ar-D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SA" sz="4000" dirty="0" smtClean="0">
                <a:solidFill>
                  <a:schemeClr val="accent1">
                    <a:lumMod val="75000"/>
                  </a:schemeClr>
                </a:solidFill>
              </a:rPr>
              <a:t>المقدمة التعريفية لمصطلح الشركة الصناعية  </a:t>
            </a:r>
            <a:endParaRPr lang="ar-DZ" sz="4000" dirty="0">
              <a:solidFill>
                <a:schemeClr val="accent1">
                  <a:lumMod val="75000"/>
                </a:schemeClr>
              </a:solidFill>
            </a:endParaRPr>
          </a:p>
        </p:txBody>
      </p:sp>
      <p:sp>
        <p:nvSpPr>
          <p:cNvPr id="3" name="Espace réservé du contenu 2"/>
          <p:cNvSpPr>
            <a:spLocks noGrp="1"/>
          </p:cNvSpPr>
          <p:nvPr>
            <p:ph idx="1"/>
          </p:nvPr>
        </p:nvSpPr>
        <p:spPr>
          <a:xfrm>
            <a:off x="142844" y="2116776"/>
            <a:ext cx="8072494" cy="4741248"/>
          </a:xfrm>
          <a:solidFill>
            <a:schemeClr val="tx2">
              <a:lumMod val="20000"/>
              <a:lumOff val="80000"/>
            </a:schemeClr>
          </a:solidFill>
        </p:spPr>
        <p:txBody>
          <a:bodyPr/>
          <a:lstStyle/>
          <a:p>
            <a:r>
              <a:rPr lang="ar-SA" sz="3600" dirty="0" smtClean="0"/>
              <a:t>هي شخصية معنوية </a:t>
            </a:r>
          </a:p>
          <a:p>
            <a:pPr>
              <a:buNone/>
            </a:pPr>
            <a:r>
              <a:rPr lang="ar-DZ" sz="3200" dirty="0" smtClean="0"/>
              <a:t>تساهم في تصنيع منتجات جديدة، حيث يتمّ شراء مواد خام تستخدم في عملية التصنيع، وتكون المكونات الأساسية لهذا النوع من الشركات: المواد الخام، والعمال، ومصنع الإنتاج، والآلات، كما يتم بيع المنتجات المُصنعة للعملاء والموزعين.</a:t>
            </a:r>
            <a:endParaRPr lang="fr-FR" sz="3200" dirty="0" smtClean="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a:xfrm>
            <a:off x="0" y="1071546"/>
            <a:ext cx="8072462" cy="5384190"/>
          </a:xfrm>
          <a:solidFill>
            <a:schemeClr val="tx2">
              <a:lumMod val="20000"/>
              <a:lumOff val="80000"/>
            </a:schemeClr>
          </a:solidFill>
        </p:spPr>
        <p:txBody>
          <a:bodyPr/>
          <a:lstStyle/>
          <a:p>
            <a:r>
              <a:rPr lang="ar-SA" dirty="0" smtClean="0"/>
              <a:t>4 التراخيص </a:t>
            </a:r>
          </a:p>
          <a:p>
            <a:pPr>
              <a:buNone/>
            </a:pPr>
            <a:endParaRPr lang="ar-SA" dirty="0" smtClean="0"/>
          </a:p>
          <a:p>
            <a:pPr>
              <a:buNone/>
            </a:pPr>
            <a:r>
              <a:rPr lang="ar-SA" dirty="0" smtClean="0"/>
              <a:t>أي تحصل الشركة من خلال اتفاقيات على تراخيص وغيرها من الفوائد دون التعرض لمشاكل لدخول السوق </a:t>
            </a:r>
          </a:p>
          <a:p>
            <a:pPr>
              <a:buNone/>
            </a:pPr>
            <a:endParaRPr lang="ar-SA" dirty="0" smtClean="0"/>
          </a:p>
          <a:p>
            <a:pPr>
              <a:buFont typeface="Courier New" pitchFamily="49" charset="0"/>
              <a:buChar char="o"/>
            </a:pPr>
            <a:r>
              <a:rPr lang="ar-SA" dirty="0" smtClean="0"/>
              <a:t>5حقوق الامتياز </a:t>
            </a:r>
          </a:p>
          <a:p>
            <a:pPr>
              <a:buNone/>
            </a:pPr>
            <a:r>
              <a:rPr lang="ar-SA" dirty="0" smtClean="0"/>
              <a:t>وهي أكثر أشكال ارتباطا بين الحكومات والشركات ويستفيد منها الطرفين </a:t>
            </a:r>
            <a:endParaRPr lang="ar-D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214554"/>
            <a:ext cx="8143900" cy="4643446"/>
          </a:xfrm>
          <a:solidFill>
            <a:schemeClr val="accent1">
              <a:lumMod val="40000"/>
              <a:lumOff val="60000"/>
            </a:schemeClr>
          </a:solidFill>
        </p:spPr>
        <p:txBody>
          <a:bodyPr/>
          <a:lstStyle/>
          <a:p>
            <a:pPr>
              <a:buNone/>
            </a:pPr>
            <a:r>
              <a:rPr lang="ar-SA" dirty="0" smtClean="0"/>
              <a:t>رغم محققته الشركة العملاقة مرسيدس إلا إنها لم تكتفي بل مازالت تحقق ما لم تستطيع الشركات المنافسة تحقيقه  </a:t>
            </a:r>
          </a:p>
          <a:p>
            <a:pPr>
              <a:buNone/>
            </a:pPr>
            <a:r>
              <a:rPr lang="ar-SA" dirty="0" smtClean="0"/>
              <a:t>وتوعدت انه من عام 2025 ستكون جميع إصدارات السيارات الجديدة كهربائية </a:t>
            </a:r>
          </a:p>
          <a:p>
            <a:pPr>
              <a:buNone/>
            </a:pPr>
            <a:r>
              <a:rPr lang="ar-SA" dirty="0" smtClean="0"/>
              <a:t>والآن تصرح بطموح لسنة  2039  تحمل على عاتقها مسؤولية خلق مستقبل تسوده وسائل نقل كهربائية بالكامل في أي سوق يسمح بدلك </a:t>
            </a:r>
            <a:endParaRPr lang="ar-DZ" dirty="0"/>
          </a:p>
        </p:txBody>
      </p:sp>
      <p:sp>
        <p:nvSpPr>
          <p:cNvPr id="4" name="Rectangle 3"/>
          <p:cNvSpPr/>
          <p:nvPr/>
        </p:nvSpPr>
        <p:spPr>
          <a:xfrm>
            <a:off x="3302261" y="857232"/>
            <a:ext cx="2539478"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الخاتمة</a:t>
            </a:r>
            <a:endParaRPr lang="ar-D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itre 4"/>
          <p:cNvSpPr>
            <a:spLocks noGrp="1"/>
          </p:cNvSpPr>
          <p:nvPr>
            <p:ph type="title"/>
          </p:nvPr>
        </p:nvSpPr>
        <p:spPr>
          <a:xfrm>
            <a:off x="0" y="0"/>
            <a:ext cx="8215338" cy="2143116"/>
          </a:xfrm>
        </p:spPr>
        <p:txBody>
          <a:bodyPr>
            <a:normAutofit/>
          </a:bodyPr>
          <a:lstStyle/>
          <a:p>
            <a:endParaRPr lang="ar-DZ"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sp>
        <p:nvSpPr>
          <p:cNvPr id="3" name="Espace réservé du contenu 2"/>
          <p:cNvSpPr>
            <a:spLocks noGrp="1"/>
          </p:cNvSpPr>
          <p:nvPr>
            <p:ph idx="1"/>
          </p:nvPr>
        </p:nvSpPr>
        <p:spPr/>
        <p:txBody>
          <a:bodyPr>
            <a:normAutofit/>
          </a:bodyPr>
          <a:lstStyle/>
          <a:p>
            <a:pPr>
              <a:buNone/>
            </a:pPr>
            <a:r>
              <a:rPr lang="ar-SA" sz="4800" dirty="0" smtClean="0"/>
              <a:t> </a:t>
            </a:r>
            <a:endParaRPr lang="ar-DZ" sz="4800" dirty="0"/>
          </a:p>
        </p:txBody>
      </p:sp>
      <p:sp>
        <p:nvSpPr>
          <p:cNvPr id="4" name="Rectangle 3"/>
          <p:cNvSpPr/>
          <p:nvPr/>
        </p:nvSpPr>
        <p:spPr>
          <a:xfrm>
            <a:off x="-1166912" y="2214554"/>
            <a:ext cx="10453820"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شكرا على حسن الإصغاء </a:t>
            </a:r>
          </a:p>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والمتابعة </a:t>
            </a:r>
            <a:endParaRPr lang="ar-D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a:p>
        </p:txBody>
      </p:sp>
      <p:pic>
        <p:nvPicPr>
          <p:cNvPr id="4" name="Espace réservé du contenu 3" descr="téléchargement.jpg"/>
          <p:cNvPicPr>
            <a:picLocks noGrp="1" noChangeAspect="1"/>
          </p:cNvPicPr>
          <p:nvPr>
            <p:ph idx="1"/>
          </p:nvPr>
        </p:nvPicPr>
        <p:blipFill>
          <a:blip r:embed="rId2"/>
          <a:stretch>
            <a:fillRect/>
          </a:stretch>
        </p:blipFill>
        <p:spPr>
          <a:xfrm>
            <a:off x="0" y="-642966"/>
            <a:ext cx="8143899" cy="8143931"/>
          </a:xfrm>
        </p:spPr>
      </p:pic>
    </p:spTree>
  </p:cSld>
  <p:clrMapOvr>
    <a:masterClrMapping/>
  </p:clrMapOvr>
  <p:transition advTm="1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43966" cy="1285860"/>
          </a:xfrm>
        </p:spPr>
        <p:txBody>
          <a:bodyPr>
            <a:normAutofit/>
          </a:bodyPr>
          <a:lstStyle/>
          <a:p>
            <a:endParaRPr lang="ar-DZ" dirty="0"/>
          </a:p>
        </p:txBody>
      </p:sp>
      <p:sp>
        <p:nvSpPr>
          <p:cNvPr id="3" name="Espace réservé du contenu 2"/>
          <p:cNvSpPr>
            <a:spLocks noGrp="1"/>
          </p:cNvSpPr>
          <p:nvPr>
            <p:ph idx="1"/>
          </p:nvPr>
        </p:nvSpPr>
        <p:spPr>
          <a:xfrm>
            <a:off x="0" y="1357298"/>
            <a:ext cx="8143900" cy="5500702"/>
          </a:xfrm>
          <a:solidFill>
            <a:schemeClr val="bg2">
              <a:lumMod val="75000"/>
            </a:schemeClr>
          </a:solidFill>
          <a:ln>
            <a:solidFill>
              <a:schemeClr val="tx1"/>
            </a:solidFill>
          </a:ln>
        </p:spPr>
        <p:txBody>
          <a:bodyPr>
            <a:normAutofit fontScale="85000" lnSpcReduction="20000"/>
          </a:bodyPr>
          <a:lstStyle/>
          <a:p>
            <a:r>
              <a:rPr lang="ar-DZ" dirty="0" smtClean="0"/>
              <a:t>تشمل </a:t>
            </a:r>
            <a:r>
              <a:rPr lang="ar-DZ" b="1" dirty="0" smtClean="0"/>
              <a:t>صناعة المركبات</a:t>
            </a:r>
            <a:r>
              <a:rPr lang="ar-DZ" dirty="0" smtClean="0"/>
              <a:t> تصميم، تطوير، تصنيع، تسويق وبيع </a:t>
            </a:r>
            <a:r>
              <a:rPr lang="ar-DZ" sz="2800" i="1" dirty="0" smtClean="0">
                <a:solidFill>
                  <a:schemeClr val="bg2">
                    <a:lumMod val="90000"/>
                  </a:schemeClr>
                </a:solidFill>
                <a:hlinkClick r:id="rId2" tooltip="مركبة"/>
              </a:rPr>
              <a:t>المركبات</a:t>
            </a:r>
            <a:r>
              <a:rPr lang="ar-DZ" dirty="0" smtClean="0"/>
              <a:t>. و في عام 2007، تم إنتاج أكثر من 73 مليون </a:t>
            </a:r>
            <a:r>
              <a:rPr lang="ar-DZ" dirty="0" smtClean="0">
                <a:hlinkClick r:id="rId2" tooltip="مركبة"/>
              </a:rPr>
              <a:t>مركبة</a:t>
            </a:r>
            <a:r>
              <a:rPr lang="ar-DZ" dirty="0" smtClean="0"/>
              <a:t> حول العالم، بما فيها الشخصية والتجارية بأنواعها المختلفة مثل </a:t>
            </a:r>
            <a:r>
              <a:rPr lang="ar-DZ" dirty="0" smtClean="0">
                <a:hlinkClick r:id="rId3" tooltip="حافلة"/>
              </a:rPr>
              <a:t>الحافلات</a:t>
            </a:r>
            <a:r>
              <a:rPr lang="ar-DZ" dirty="0" smtClean="0"/>
              <a:t>، </a:t>
            </a:r>
            <a:r>
              <a:rPr lang="ar-DZ" dirty="0" smtClean="0">
                <a:hlinkClick r:id="rId4" tooltip="شاحنة"/>
              </a:rPr>
              <a:t>الشاحنات</a:t>
            </a:r>
            <a:r>
              <a:rPr lang="ar-DZ" dirty="0" smtClean="0"/>
              <a:t>، </a:t>
            </a:r>
            <a:r>
              <a:rPr lang="ar-DZ" dirty="0" smtClean="0">
                <a:hlinkClick r:id="rId5" tooltip="سيارة أجرة"/>
              </a:rPr>
              <a:t>سيارات الأجرة</a:t>
            </a:r>
            <a:r>
              <a:rPr lang="ar-DZ" dirty="0" smtClean="0"/>
              <a:t> </a:t>
            </a:r>
            <a:r>
              <a:rPr lang="ar-DZ" dirty="0" smtClean="0">
                <a:hlinkClick r:id="rId6"/>
              </a:rPr>
              <a:t>وعربات النقل</a:t>
            </a:r>
            <a:r>
              <a:rPr lang="ar-DZ" dirty="0" smtClean="0"/>
              <a:t> .و في نفس العام، تم بيع 71.9 مليون مركبة جديدة حول العالم، منها 2.4 مليون في </a:t>
            </a:r>
            <a:r>
              <a:rPr lang="ar-DZ" dirty="0" smtClean="0">
                <a:hlinkClick r:id="rId7" tooltip="الشرق الأوسط"/>
              </a:rPr>
              <a:t>الشرق الأوسط</a:t>
            </a:r>
            <a:r>
              <a:rPr lang="ar-DZ" dirty="0" smtClean="0"/>
              <a:t>.ويوجد الآن حوالي 806 مليون مركبة حول العالم، تستهلك المركبات ما مقداره 260 مليار برميل من الوقود بنوعيه البنزين كل عام.</a:t>
            </a:r>
            <a:r>
              <a:rPr lang="ar-SA" dirty="0" smtClean="0"/>
              <a:t> </a:t>
            </a:r>
          </a:p>
          <a:p>
            <a:pPr>
              <a:buNone/>
            </a:pPr>
            <a:endParaRPr lang="ar-SA" dirty="0" smtClean="0"/>
          </a:p>
          <a:p>
            <a:pPr>
              <a:buNone/>
            </a:pPr>
            <a:endParaRPr lang="ar-DZ" dirty="0" smtClean="0"/>
          </a:p>
          <a:p>
            <a:r>
              <a:rPr lang="ar-DZ" b="1" dirty="0" smtClean="0"/>
              <a:t>المنظمة الدولية لمصنعي السيارات</a:t>
            </a:r>
            <a:r>
              <a:rPr lang="ar-DZ" dirty="0" smtClean="0"/>
              <a:t> : هي منظمة تأسست عام 1919 في </a:t>
            </a:r>
            <a:r>
              <a:rPr lang="ar-DZ" dirty="0" smtClean="0">
                <a:hlinkClick r:id="rId8" tooltip="باريس"/>
              </a:rPr>
              <a:t>باريس</a:t>
            </a:r>
            <a:r>
              <a:rPr lang="ar-DZ" dirty="0" smtClean="0"/>
              <a:t>، هي اتحاد تجاري دولي يضم أعضاؤها 39 اتحادًا تجاريًا وطنيًا لصناعة السيارات.تسهل المنظمة التواصل بين الاتحادات التجارية الوطنية الأعضاء في صناعة السيارات وتدعو إلى السياسات والمواقف ذات الاهتمام المشترك لأعضائها على المستوى الدولي ولعامة الجمهور.</a:t>
            </a:r>
          </a:p>
          <a:p>
            <a:r>
              <a:rPr lang="ar-DZ" dirty="0" smtClean="0"/>
              <a:t/>
            </a:r>
            <a:br>
              <a:rPr lang="ar-DZ" dirty="0" smtClean="0"/>
            </a:br>
            <a:endParaRPr lang="ar-DZ" dirty="0"/>
          </a:p>
        </p:txBody>
      </p:sp>
      <p:sp>
        <p:nvSpPr>
          <p:cNvPr id="4" name="Rectangle 3"/>
          <p:cNvSpPr/>
          <p:nvPr/>
        </p:nvSpPr>
        <p:spPr>
          <a:xfrm>
            <a:off x="-2139934" y="0"/>
            <a:ext cx="10712462"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1 لمحة عن شركات السيارات    </a:t>
            </a:r>
          </a:p>
          <a:p>
            <a:pPr algn="ctr"/>
            <a:r>
              <a:rPr lang="ar-SA"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بصفة عامة</a:t>
            </a:r>
            <a:endParaRPr lang="ar-DZ"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57166"/>
            <a:ext cx="7239000" cy="1143000"/>
          </a:xfrm>
        </p:spPr>
        <p:txBody>
          <a:bodyPr>
            <a:normAutofit fontScale="90000"/>
          </a:bodyPr>
          <a:lstStyle/>
          <a:p>
            <a:r>
              <a:rPr lang="ar-SA" dirty="0" smtClean="0"/>
              <a:t>2     لمحة تاريخية لنشأة وتسمية شركة مرسيدس</a:t>
            </a:r>
            <a:endParaRPr lang="ar-DZ" dirty="0"/>
          </a:p>
        </p:txBody>
      </p:sp>
      <p:sp>
        <p:nvSpPr>
          <p:cNvPr id="3" name="Espace réservé du contenu 2"/>
          <p:cNvSpPr>
            <a:spLocks noGrp="1"/>
          </p:cNvSpPr>
          <p:nvPr>
            <p:ph idx="1"/>
          </p:nvPr>
        </p:nvSpPr>
        <p:spPr>
          <a:xfrm>
            <a:off x="0" y="2000240"/>
            <a:ext cx="8143900" cy="4857760"/>
          </a:xfrm>
          <a:solidFill>
            <a:schemeClr val="accent1">
              <a:lumMod val="60000"/>
              <a:lumOff val="40000"/>
            </a:schemeClr>
          </a:solidFill>
        </p:spPr>
        <p:txBody>
          <a:bodyPr>
            <a:normAutofit fontScale="77500" lnSpcReduction="20000"/>
          </a:bodyPr>
          <a:lstStyle/>
          <a:p>
            <a:r>
              <a:rPr lang="ar-DZ" dirty="0" smtClean="0"/>
              <a:t>كانت ولادة كارل ينز </a:t>
            </a:r>
            <a:r>
              <a:rPr lang="ar-DZ" dirty="0" smtClean="0"/>
              <a:t>عام</a:t>
            </a:r>
            <a:r>
              <a:rPr lang="ar-SA" dirty="0" smtClean="0"/>
              <a:t>1844</a:t>
            </a:r>
            <a:r>
              <a:rPr lang="ar-DZ" dirty="0" smtClean="0"/>
              <a:t> </a:t>
            </a:r>
            <a:r>
              <a:rPr lang="ar-DZ" dirty="0" smtClean="0"/>
              <a:t>في جنوب ألمانيا في مدينة كارل سروه، ونشأ ينز وسط أسرة فقيرة، وكان يساعد والده في أعماله في صناعة الأقفال، في نفس الوقت لم يترك ينز دراسته، وكان محباً للتكنولوجيا، لذا كان من المتفوقين في هذا المجال، وفي عام 1864 </a:t>
            </a:r>
            <a:r>
              <a:rPr lang="ar-DZ" dirty="0" err="1" smtClean="0"/>
              <a:t>م</a:t>
            </a:r>
            <a:r>
              <a:rPr lang="ar-DZ" dirty="0" smtClean="0"/>
              <a:t> حصل ينز على دبلوم الهندسة.</a:t>
            </a:r>
            <a:r>
              <a:rPr lang="ar-SA" dirty="0" smtClean="0"/>
              <a:t>  </a:t>
            </a:r>
          </a:p>
          <a:p>
            <a:endParaRPr lang="ar-DZ" dirty="0" smtClean="0"/>
          </a:p>
          <a:p>
            <a:r>
              <a:rPr lang="ar-DZ" dirty="0" smtClean="0"/>
              <a:t>بعد الدراسة قام ينز بتأسيس أول متجر له وكان لإصلاح الآلات والمعدات، وخلال السنوات الأولى من عمله قام ينز بتطوير محرك يعمل بصمامين، </a:t>
            </a:r>
            <a:r>
              <a:rPr lang="ar-DZ" dirty="0" smtClean="0"/>
              <a:t>وواجه</a:t>
            </a:r>
            <a:r>
              <a:rPr lang="ar-SA" dirty="0" smtClean="0"/>
              <a:t>ته</a:t>
            </a:r>
            <a:r>
              <a:rPr lang="ar-DZ" dirty="0" smtClean="0"/>
              <a:t> </a:t>
            </a:r>
            <a:r>
              <a:rPr lang="ar-DZ" dirty="0" smtClean="0"/>
              <a:t>العديد من الصعاب حتى استطاع تشغيل المحرك في 1879، ثم نال عليه براءة اختراع، وهو ما دفعه إلى تأسيس شركته “</a:t>
            </a:r>
            <a:r>
              <a:rPr lang="ar-DZ" dirty="0" err="1" smtClean="0"/>
              <a:t>بنز</a:t>
            </a:r>
            <a:r>
              <a:rPr lang="ar-DZ" dirty="0" smtClean="0"/>
              <a:t> </a:t>
            </a:r>
            <a:r>
              <a:rPr lang="ar-DZ" dirty="0" err="1" smtClean="0"/>
              <a:t>أوند</a:t>
            </a:r>
            <a:r>
              <a:rPr lang="ar-DZ" dirty="0" smtClean="0"/>
              <a:t> </a:t>
            </a:r>
            <a:r>
              <a:rPr lang="ar-DZ" dirty="0" err="1" smtClean="0"/>
              <a:t>سي</a:t>
            </a:r>
            <a:r>
              <a:rPr lang="ar-DZ" dirty="0" smtClean="0"/>
              <a:t>” عام 1882م، ونجح بشدة في تصنيع المحركات الثنائية.</a:t>
            </a:r>
          </a:p>
          <a:p>
            <a:r>
              <a:rPr lang="ar-DZ" dirty="0" smtClean="0"/>
              <a:t>ونجح كارل </a:t>
            </a:r>
            <a:r>
              <a:rPr lang="ar-DZ" dirty="0" err="1" smtClean="0"/>
              <a:t>بنز</a:t>
            </a:r>
            <a:r>
              <a:rPr lang="ar-DZ" dirty="0" smtClean="0"/>
              <a:t> فيما بعد في تصميم سيارة تمزج بين الدراجة الهوائية وعربة الخيول، وصمم لها محركًا بحيث تدور العجلات الثلاثة عبر هذا المحرك، وحملت السيارة اسم </a:t>
            </a:r>
            <a:r>
              <a:rPr lang="ar-DZ" dirty="0" err="1" smtClean="0"/>
              <a:t>موتورفاجن</a:t>
            </a:r>
            <a:r>
              <a:rPr lang="ar-DZ" dirty="0" smtClean="0"/>
              <a:t>، وهذه السيارة حصل كارل بسببها على براءة اختراع كأول سيارة في العالم تعمل عبر محرك يعمل عبر البنزين.</a:t>
            </a:r>
            <a:br>
              <a:rPr lang="ar-DZ" dirty="0" smtClean="0"/>
            </a:br>
            <a:r>
              <a:rPr lang="ar-DZ" dirty="0" smtClean="0"/>
              <a:t/>
            </a:r>
            <a:br>
              <a:rPr lang="ar-DZ" dirty="0" smtClean="0"/>
            </a:br>
            <a:r>
              <a:rPr lang="ar-DZ" dirty="0" smtClean="0"/>
              <a:t/>
            </a:r>
            <a:br>
              <a:rPr lang="ar-DZ" dirty="0" smtClean="0"/>
            </a:br>
            <a:endParaRPr lang="ar-DZ"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sp>
        <p:nvSpPr>
          <p:cNvPr id="3" name="Espace réservé du contenu 2"/>
          <p:cNvSpPr>
            <a:spLocks noGrp="1"/>
          </p:cNvSpPr>
          <p:nvPr>
            <p:ph idx="1"/>
          </p:nvPr>
        </p:nvSpPr>
        <p:spPr>
          <a:xfrm>
            <a:off x="0" y="0"/>
            <a:ext cx="8215338" cy="6858000"/>
          </a:xfrm>
          <a:solidFill>
            <a:schemeClr val="accent1">
              <a:lumMod val="60000"/>
              <a:lumOff val="40000"/>
            </a:schemeClr>
          </a:solidFill>
        </p:spPr>
        <p:txBody>
          <a:bodyPr>
            <a:normAutofit fontScale="92500" lnSpcReduction="10000"/>
          </a:bodyPr>
          <a:lstStyle/>
          <a:p>
            <a:endParaRPr lang="ar-SA" dirty="0" smtClean="0"/>
          </a:p>
          <a:p>
            <a:endParaRPr lang="ar-SA" dirty="0" smtClean="0"/>
          </a:p>
          <a:p>
            <a:r>
              <a:rPr lang="ar-DZ" dirty="0" smtClean="0"/>
              <a:t>ومع مرور الزمن والأعوام تطورت صناعة السيارات في العالم بين الشركات الألمانية والأمريكية، ومن ضمن الشركات التي تطورت هي شركة </a:t>
            </a:r>
            <a:r>
              <a:rPr lang="ar-DZ" dirty="0" err="1" smtClean="0"/>
              <a:t>دايملر</a:t>
            </a:r>
            <a:r>
              <a:rPr lang="ar-DZ" dirty="0" smtClean="0"/>
              <a:t>، والتي أسسها </a:t>
            </a:r>
            <a:r>
              <a:rPr lang="ar-DZ" dirty="0" err="1" smtClean="0"/>
              <a:t>جوتوليب</a:t>
            </a:r>
            <a:r>
              <a:rPr lang="ar-DZ" dirty="0" smtClean="0"/>
              <a:t> </a:t>
            </a:r>
            <a:r>
              <a:rPr lang="ar-DZ" dirty="0" err="1" smtClean="0"/>
              <a:t>ديلمر</a:t>
            </a:r>
            <a:r>
              <a:rPr lang="ar-DZ" dirty="0" smtClean="0"/>
              <a:t>، لكن خلال الحرب العالمية الأولى انتكست الشركات الألمانية وتم الاتفاق عام </a:t>
            </a:r>
            <a:r>
              <a:rPr lang="ar-SA" dirty="0" smtClean="0"/>
              <a:t>1926</a:t>
            </a:r>
            <a:r>
              <a:rPr lang="ar-DZ" dirty="0" smtClean="0"/>
              <a:t> </a:t>
            </a:r>
            <a:r>
              <a:rPr lang="ar-DZ" dirty="0" smtClean="0"/>
              <a:t>على دمج الشركتين لتصبحا شركة واحدة تحت اسم “</a:t>
            </a:r>
            <a:r>
              <a:rPr lang="ar-DZ" dirty="0" err="1" smtClean="0"/>
              <a:t>ديملر</a:t>
            </a:r>
            <a:r>
              <a:rPr lang="ar-DZ" dirty="0" smtClean="0"/>
              <a:t>-</a:t>
            </a:r>
            <a:r>
              <a:rPr lang="ar-DZ" dirty="0" err="1" smtClean="0"/>
              <a:t>بنز</a:t>
            </a:r>
            <a:r>
              <a:rPr lang="ar-DZ" dirty="0" smtClean="0"/>
              <a:t>”.</a:t>
            </a:r>
            <a:endParaRPr lang="ar-SA" dirty="0" smtClean="0"/>
          </a:p>
          <a:p>
            <a:endParaRPr lang="ar-SA" dirty="0" smtClean="0"/>
          </a:p>
          <a:p>
            <a:endParaRPr lang="ar-DZ" dirty="0" smtClean="0"/>
          </a:p>
          <a:p>
            <a:r>
              <a:rPr lang="ar-DZ" dirty="0" smtClean="0"/>
              <a:t>هذا وفيما بعد، تمت إعادة تسمية الشركة إلى مرسيدس </a:t>
            </a:r>
            <a:r>
              <a:rPr lang="ar-DZ" dirty="0" err="1" smtClean="0"/>
              <a:t>بنز</a:t>
            </a:r>
            <a:r>
              <a:rPr lang="ar-DZ" dirty="0" smtClean="0"/>
              <a:t>، حيث مرسيدس تعني النعمة أو البركة باللغة الإسبانية، وهو يعود إلى مرسيدس يلنك ابنة إميل يلنك الذي كان ينظم سباقات الصانعة الألمانية، وبما أنه كان يتفاءل باسم ابنته كان يسمي </a:t>
            </a:r>
            <a:r>
              <a:rPr lang="ar-DZ" dirty="0" err="1" smtClean="0"/>
              <a:t>به</a:t>
            </a:r>
            <a:r>
              <a:rPr lang="ar-DZ" dirty="0" smtClean="0"/>
              <a:t> سيارة السباق، ونظراً للفوز المتكرر أصبح اسم الابنة مرسيدس اسم إحدى أشهر وأفخم السيارات في العالم</a:t>
            </a:r>
          </a:p>
          <a:p>
            <a:r>
              <a:rPr lang="ar-DZ" dirty="0" smtClean="0"/>
              <a:t/>
            </a:r>
            <a:br>
              <a:rPr lang="ar-DZ" dirty="0" smtClean="0"/>
            </a:br>
            <a:r>
              <a:rPr lang="ar-DZ" dirty="0" smtClean="0"/>
              <a:t> </a:t>
            </a:r>
            <a:br>
              <a:rPr lang="ar-DZ" dirty="0" smtClean="0"/>
            </a:br>
            <a:endParaRPr lang="ar-DZ"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615262" cy="1680200"/>
          </a:xfrm>
        </p:spPr>
        <p:txBody>
          <a:bodyPr>
            <a:normAutofit fontScale="90000"/>
          </a:bodyPr>
          <a:lstStyle/>
          <a:p>
            <a:r>
              <a:rPr lang="ar-SA" dirty="0" smtClean="0">
                <a:solidFill>
                  <a:schemeClr val="accent1">
                    <a:lumMod val="75000"/>
                  </a:schemeClr>
                </a:solidFill>
              </a:rPr>
              <a:t>               1  بداية أول دراجة  1885  </a:t>
            </a:r>
            <a:br>
              <a:rPr lang="ar-SA" dirty="0" smtClean="0">
                <a:solidFill>
                  <a:schemeClr val="accent1">
                    <a:lumMod val="75000"/>
                  </a:schemeClr>
                </a:solidFill>
              </a:rPr>
            </a:br>
            <a:endParaRPr lang="ar-DZ" dirty="0">
              <a:solidFill>
                <a:schemeClr val="accent1">
                  <a:lumMod val="75000"/>
                </a:schemeClr>
              </a:solidFill>
            </a:endParaRPr>
          </a:p>
        </p:txBody>
      </p:sp>
      <p:pic>
        <p:nvPicPr>
          <p:cNvPr id="4" name="Espace réservé du contenu 3" descr="three-wheel-mercedes-ar-2332022.jpg"/>
          <p:cNvPicPr>
            <a:picLocks noGrp="1" noChangeAspect="1"/>
          </p:cNvPicPr>
          <p:nvPr>
            <p:ph idx="1"/>
          </p:nvPr>
        </p:nvPicPr>
        <p:blipFill>
          <a:blip r:embed="rId2"/>
          <a:stretch>
            <a:fillRect/>
          </a:stretch>
        </p:blipFill>
        <p:spPr>
          <a:xfrm>
            <a:off x="-32752" y="1928802"/>
            <a:ext cx="8176651" cy="4929198"/>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pic>
        <p:nvPicPr>
          <p:cNvPr id="4" name="Espace réservé du contenu 3" descr="f14a9fae-bf09-4eca-b780-cb398070856d.jpg"/>
          <p:cNvPicPr>
            <a:picLocks noGrp="1" noChangeAspect="1"/>
          </p:cNvPicPr>
          <p:nvPr>
            <p:ph idx="1"/>
          </p:nvPr>
        </p:nvPicPr>
        <p:blipFill>
          <a:blip r:embed="rId2"/>
          <a:stretch>
            <a:fillRect/>
          </a:stretch>
        </p:blipFill>
        <p:spPr>
          <a:xfrm>
            <a:off x="0" y="1643050"/>
            <a:ext cx="8072462" cy="5214950"/>
          </a:xfrm>
        </p:spPr>
      </p:pic>
      <p:sp>
        <p:nvSpPr>
          <p:cNvPr id="5" name="Rectangle 4"/>
          <p:cNvSpPr/>
          <p:nvPr/>
        </p:nvSpPr>
        <p:spPr>
          <a:xfrm>
            <a:off x="142844" y="0"/>
            <a:ext cx="8001056"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جوتليب</a:t>
            </a: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دايملر</a:t>
            </a:r>
            <a:endPar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DZ" dirty="0"/>
          </a:p>
        </p:txBody>
      </p:sp>
      <p:pic>
        <p:nvPicPr>
          <p:cNvPr id="5" name="Espace réservé du contenu 4" descr="800px-Carl-Benz_coloriert.jpg"/>
          <p:cNvPicPr>
            <a:picLocks noGrp="1" noChangeAspect="1"/>
          </p:cNvPicPr>
          <p:nvPr>
            <p:ph idx="1"/>
          </p:nvPr>
        </p:nvPicPr>
        <p:blipFill>
          <a:blip r:embed="rId2"/>
          <a:stretch>
            <a:fillRect/>
          </a:stretch>
        </p:blipFill>
        <p:spPr>
          <a:xfrm>
            <a:off x="0" y="1357298"/>
            <a:ext cx="8143900" cy="5500702"/>
          </a:xfrm>
        </p:spPr>
      </p:pic>
      <p:sp>
        <p:nvSpPr>
          <p:cNvPr id="4" name="Rectangle 3"/>
          <p:cNvSpPr/>
          <p:nvPr/>
        </p:nvSpPr>
        <p:spPr>
          <a:xfrm>
            <a:off x="0" y="0"/>
            <a:ext cx="807246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كارل </a:t>
            </a:r>
            <a:r>
              <a:rPr lang="ar-SA"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بنز</a:t>
            </a:r>
            <a:endPar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19133084</TotalTime>
  <Words>1162</Words>
  <Application>Microsoft Office PowerPoint</Application>
  <PresentationFormat>Affichage à l'écran (4:3)</PresentationFormat>
  <Paragraphs>166</Paragraphs>
  <Slides>33</Slides>
  <Notes>2</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Opulent</vt:lpstr>
      <vt:lpstr>دراسة حالة حول المؤسسة                                                 الصناعية        شركة مرسيدس</vt:lpstr>
      <vt:lpstr> </vt:lpstr>
      <vt:lpstr>المقدمة التعريفية لمصطلح الشركة الصناعية  </vt:lpstr>
      <vt:lpstr>Diapositive 4</vt:lpstr>
      <vt:lpstr>2     لمحة تاريخية لنشأة وتسمية شركة مرسيدس</vt:lpstr>
      <vt:lpstr>Diapositive 6</vt:lpstr>
      <vt:lpstr>               1  بداية أول دراجة  1885   </vt:lpstr>
      <vt:lpstr>Diapositive 8</vt:lpstr>
      <vt:lpstr>Diapositive 9</vt:lpstr>
      <vt:lpstr>Diapositive 10</vt:lpstr>
      <vt:lpstr> </vt:lpstr>
      <vt:lpstr>3 شعار شركة مرسيدس</vt:lpstr>
      <vt:lpstr>Diapositive 13</vt:lpstr>
      <vt:lpstr>Diapositive 14</vt:lpstr>
      <vt:lpstr>Diapositive 15</vt:lpstr>
      <vt:lpstr>Diapositive 16</vt:lpstr>
      <vt:lpstr>Diapositive 17</vt:lpstr>
      <vt:lpstr>Diapositive 18</vt:lpstr>
      <vt:lpstr>Diapositive 19</vt:lpstr>
      <vt:lpstr>Diapositive 20</vt:lpstr>
      <vt:lpstr>Diapositive 21</vt:lpstr>
      <vt:lpstr>      </vt:lpstr>
      <vt:lpstr>Diapositive 23</vt:lpstr>
      <vt:lpstr>Diapositive 24</vt:lpstr>
      <vt:lpstr> </vt:lpstr>
      <vt:lpstr> </vt:lpstr>
      <vt:lpstr>Diapositive 27</vt:lpstr>
      <vt:lpstr> </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دراسة حالة حول المؤسسة                                                 الصناعية            شركة </dc:title>
  <dc:creator>User</dc:creator>
  <cp:lastModifiedBy>User</cp:lastModifiedBy>
  <cp:revision>28</cp:revision>
  <dcterms:created xsi:type="dcterms:W3CDTF">2011-12-31T23:04:58Z</dcterms:created>
  <dcterms:modified xsi:type="dcterms:W3CDTF">2012-01-01T03:11:06Z</dcterms:modified>
</cp:coreProperties>
</file>