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92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8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552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46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026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995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372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77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95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10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04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19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94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28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7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14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9BFD2-AF18-4EAA-A7C1-C897A2988386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B2FDE-86A1-4342-A6F4-2DCE5D0B5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30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3B4C724-0776-4328-8F0A-B72DA1579537}"/>
              </a:ext>
            </a:extLst>
          </p:cNvPr>
          <p:cNvSpPr txBox="1"/>
          <p:nvPr/>
        </p:nvSpPr>
        <p:spPr>
          <a:xfrm>
            <a:off x="459414" y="736794"/>
            <a:ext cx="6932983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DZ" sz="5400" b="1" dirty="0"/>
              <a:t>محاضرات في مقياس</a:t>
            </a:r>
            <a:endParaRPr lang="fr-FR" sz="5400" dirty="0"/>
          </a:p>
          <a:p>
            <a:pPr algn="ctr"/>
            <a:r>
              <a:rPr lang="ar-DZ" sz="5400" b="1" dirty="0">
                <a:solidFill>
                  <a:srgbClr val="7030A0"/>
                </a:solidFill>
              </a:rPr>
              <a:t>علم النفس التسويقي</a:t>
            </a:r>
            <a:endParaRPr lang="ko-KR" altLang="en-US" sz="3200" dirty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B6167FF-AD5E-41E4-8385-3024DC936CF2}"/>
              </a:ext>
            </a:extLst>
          </p:cNvPr>
          <p:cNvSpPr txBox="1"/>
          <p:nvPr/>
        </p:nvSpPr>
        <p:spPr>
          <a:xfrm>
            <a:off x="870416" y="3327721"/>
            <a:ext cx="61109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DZ" altLang="ko-KR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د.فــاتـن بــاشـا</a:t>
            </a:r>
            <a:endParaRPr lang="ar-DZ" altLang="ko-KR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xmlns="" id="{2B6167FF-AD5E-41E4-8385-3024DC936CF2}"/>
              </a:ext>
            </a:extLst>
          </p:cNvPr>
          <p:cNvSpPr txBox="1"/>
          <p:nvPr/>
        </p:nvSpPr>
        <p:spPr>
          <a:xfrm>
            <a:off x="870416" y="2552533"/>
            <a:ext cx="6110981" cy="4875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لطلبة السنة الثالثة علم النفس العمل والتنظيم للنظام التعليمي </a:t>
            </a:r>
            <a:r>
              <a:rPr lang="fr-FR" sz="2400" b="1" dirty="0" smtClean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LMD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5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FE0290C-03A9-4949-A379-CCC9015A54A7}"/>
              </a:ext>
            </a:extLst>
          </p:cNvPr>
          <p:cNvGrpSpPr/>
          <p:nvPr/>
        </p:nvGrpSpPr>
        <p:grpSpPr>
          <a:xfrm>
            <a:off x="1" y="2723341"/>
            <a:ext cx="12191999" cy="1365153"/>
            <a:chOff x="1" y="4128388"/>
            <a:chExt cx="12191999" cy="136515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1DF8EF26-7AD5-4E7F-95B3-9A57CF80C483}"/>
                </a:ext>
              </a:extLst>
            </p:cNvPr>
            <p:cNvSpPr txBox="1"/>
            <p:nvPr/>
          </p:nvSpPr>
          <p:spPr>
            <a:xfrm>
              <a:off x="1" y="4128388"/>
              <a:ext cx="12191999" cy="11079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ar-DZ" altLang="ko-KR" sz="66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Arial" pitchFamily="34" charset="0"/>
                </a:rPr>
                <a:t>المحاضرة01:</a:t>
              </a:r>
              <a:r>
                <a:rPr lang="ar-DZ" altLang="ko-KR" sz="66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Arial" pitchFamily="34" charset="0"/>
                </a:rPr>
                <a:t> </a:t>
              </a:r>
              <a:r>
                <a:rPr lang="ar-DZ" altLang="ko-KR" sz="6600" b="1" dirty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مدخل لعلم التسويق</a:t>
              </a:r>
              <a:endParaRPr lang="ko-KR" altLang="en-US" sz="66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BADEB2CA-D11F-4CA5-BC5A-6C38FF4BF392}"/>
                </a:ext>
              </a:extLst>
            </p:cNvPr>
            <p:cNvSpPr txBox="1"/>
            <p:nvPr/>
          </p:nvSpPr>
          <p:spPr>
            <a:xfrm>
              <a:off x="51" y="5113885"/>
              <a:ext cx="12191852" cy="37965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ko-KR" altLang="en-US" sz="1867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57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3B49075D-0947-4AB5-83A0-EFFE0AAF6281}"/>
              </a:ext>
            </a:extLst>
          </p:cNvPr>
          <p:cNvGrpSpPr/>
          <p:nvPr/>
        </p:nvGrpSpPr>
        <p:grpSpPr>
          <a:xfrm>
            <a:off x="6693933" y="718288"/>
            <a:ext cx="3947944" cy="1112480"/>
            <a:chOff x="1713305" y="950746"/>
            <a:chExt cx="3947944" cy="77265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483F24E8-45A3-4924-A003-288F30497EBE}"/>
                </a:ext>
              </a:extLst>
            </p:cNvPr>
            <p:cNvSpPr txBox="1"/>
            <p:nvPr/>
          </p:nvSpPr>
          <p:spPr>
            <a:xfrm>
              <a:off x="1713305" y="950746"/>
              <a:ext cx="3947944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Simplified Arabic" panose="02020603050405020304" pitchFamily="18" charset="-78"/>
                </a:rPr>
                <a:t>مفهوم التسويق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39ADEF56-3484-4EDD-BDC1-83ED7F31934C}"/>
                </a:ext>
              </a:extLst>
            </p:cNvPr>
            <p:cNvSpPr txBox="1"/>
            <p:nvPr/>
          </p:nvSpPr>
          <p:spPr>
            <a:xfrm>
              <a:off x="2147566" y="1402758"/>
              <a:ext cx="3119026" cy="320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عرفه فيليب </a:t>
              </a:r>
              <a:r>
                <a:rPr lang="ar-SA" sz="1200" b="1" dirty="0" err="1"/>
                <a:t>كوتلر</a:t>
              </a:r>
              <a:r>
                <a:rPr lang="ar-SA" sz="1200" b="1" dirty="0"/>
                <a:t> بأنه: "نشاط انساني موجه </a:t>
              </a:r>
              <a:r>
                <a:rPr lang="ar-SA" sz="1200" b="1" dirty="0" smtClean="0"/>
                <a:t>لإشباع </a:t>
              </a:r>
              <a:r>
                <a:rPr lang="ar-SA" sz="1200" b="1" dirty="0"/>
                <a:t>الحاجات والرغبات من خلال عملية المبادلة"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B03CDB2-CE3F-4010-AC14-F00B6E1FF049}"/>
              </a:ext>
            </a:extLst>
          </p:cNvPr>
          <p:cNvCxnSpPr>
            <a:cxnSpLocks/>
          </p:cNvCxnSpPr>
          <p:nvPr/>
        </p:nvCxnSpPr>
        <p:spPr>
          <a:xfrm flipV="1">
            <a:off x="6538490" y="1103341"/>
            <a:ext cx="4328802" cy="26860"/>
          </a:xfrm>
          <a:prstGeom prst="line">
            <a:avLst/>
          </a:prstGeom>
          <a:ln w="254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BFED855-6F48-41D9-B0D2-D691F56D852E}"/>
              </a:ext>
            </a:extLst>
          </p:cNvPr>
          <p:cNvSpPr/>
          <p:nvPr/>
        </p:nvSpPr>
        <p:spPr>
          <a:xfrm>
            <a:off x="5885724" y="797032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069C16D-3D41-4840-A60D-52E7B1E94B78}"/>
              </a:ext>
            </a:extLst>
          </p:cNvPr>
          <p:cNvSpPr txBox="1"/>
          <p:nvPr/>
        </p:nvSpPr>
        <p:spPr>
          <a:xfrm>
            <a:off x="5925453" y="895350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17E22340-0EF6-44C8-BA21-56FA1854B2D2}"/>
              </a:ext>
            </a:extLst>
          </p:cNvPr>
          <p:cNvGrpSpPr/>
          <p:nvPr/>
        </p:nvGrpSpPr>
        <p:grpSpPr>
          <a:xfrm>
            <a:off x="6923533" y="2440550"/>
            <a:ext cx="3488745" cy="1383483"/>
            <a:chOff x="1927441" y="931267"/>
            <a:chExt cx="3488745" cy="67357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4E681D34-0E05-45D7-911D-3394E94171BE}"/>
                </a:ext>
              </a:extLst>
            </p:cNvPr>
            <p:cNvSpPr txBox="1"/>
            <p:nvPr/>
          </p:nvSpPr>
          <p:spPr>
            <a:xfrm>
              <a:off x="1927441" y="931267"/>
              <a:ext cx="3488745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ar-SA" b="1" dirty="0"/>
                <a:t>مراحل تطور مفهوم التسويق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1DB1041F-41EC-4135-B183-BAFCB41843FC}"/>
                </a:ext>
              </a:extLst>
            </p:cNvPr>
            <p:cNvSpPr txBox="1"/>
            <p:nvPr/>
          </p:nvSpPr>
          <p:spPr>
            <a:xfrm>
              <a:off x="2147566" y="1186109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مرحلة المفهوم الإنتاجي (1900-1930)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6E9BE7A2-1105-483B-8A09-688962C855EC}"/>
                </a:ext>
              </a:extLst>
            </p:cNvPr>
            <p:cNvSpPr txBox="1"/>
            <p:nvPr/>
          </p:nvSpPr>
          <p:spPr>
            <a:xfrm>
              <a:off x="2127485" y="1327842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مرحلة المفهوم </a:t>
              </a:r>
              <a:r>
                <a:rPr lang="ar-SA" sz="1200" b="1" dirty="0" err="1"/>
                <a:t>البيعي</a:t>
              </a:r>
              <a:r>
                <a:rPr lang="ar-SA" sz="1200" b="1" dirty="0"/>
                <a:t> (1930-1950)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B8215D2-BAF6-4493-ABCA-4F0EBAF0E035}"/>
              </a:ext>
            </a:extLst>
          </p:cNvPr>
          <p:cNvCxnSpPr>
            <a:cxnSpLocks/>
          </p:cNvCxnSpPr>
          <p:nvPr/>
        </p:nvCxnSpPr>
        <p:spPr>
          <a:xfrm flipV="1">
            <a:off x="6518689" y="2826656"/>
            <a:ext cx="4328802" cy="26860"/>
          </a:xfrm>
          <a:prstGeom prst="line">
            <a:avLst/>
          </a:prstGeom>
          <a:ln w="254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0E17FBE-7D1C-48B3-B0D9-6B0DA2A91441}"/>
              </a:ext>
            </a:extLst>
          </p:cNvPr>
          <p:cNvSpPr/>
          <p:nvPr/>
        </p:nvSpPr>
        <p:spPr>
          <a:xfrm>
            <a:off x="5865923" y="2520347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28D30A2-DC8D-4076-AD6B-50356C9CC4BB}"/>
              </a:ext>
            </a:extLst>
          </p:cNvPr>
          <p:cNvSpPr txBox="1"/>
          <p:nvPr/>
        </p:nvSpPr>
        <p:spPr>
          <a:xfrm>
            <a:off x="5905652" y="2618665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29EB557C-8034-4B67-AB80-97D1106E44AE}"/>
              </a:ext>
            </a:extLst>
          </p:cNvPr>
          <p:cNvGrpSpPr/>
          <p:nvPr/>
        </p:nvGrpSpPr>
        <p:grpSpPr>
          <a:xfrm>
            <a:off x="6923532" y="4515455"/>
            <a:ext cx="3488745" cy="1059625"/>
            <a:chOff x="1962705" y="1003817"/>
            <a:chExt cx="3488745" cy="1059625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F373EA6B-DC86-4383-B7AA-A8A1324174E9}"/>
                </a:ext>
              </a:extLst>
            </p:cNvPr>
            <p:cNvSpPr txBox="1"/>
            <p:nvPr/>
          </p:nvSpPr>
          <p:spPr>
            <a:xfrm>
              <a:off x="1962705" y="1003817"/>
              <a:ext cx="3488745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ar-SA" b="1" dirty="0"/>
                <a:t>أهمية التسويق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BB6C7770-AC88-4226-99FD-A27865909D5B}"/>
                </a:ext>
              </a:extLst>
            </p:cNvPr>
            <p:cNvSpPr txBox="1"/>
            <p:nvPr/>
          </p:nvSpPr>
          <p:spPr>
            <a:xfrm>
              <a:off x="2147566" y="1463278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منافع مكانية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5F73AE10-030C-4E45-AB19-F1F6ED6987C6}"/>
                </a:ext>
              </a:extLst>
            </p:cNvPr>
            <p:cNvSpPr txBox="1"/>
            <p:nvPr/>
          </p:nvSpPr>
          <p:spPr>
            <a:xfrm>
              <a:off x="2147566" y="1786443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منافع زمانية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4AF5D44E-6C4E-4F0D-8635-04D8B9510A61}"/>
              </a:ext>
            </a:extLst>
          </p:cNvPr>
          <p:cNvCxnSpPr>
            <a:cxnSpLocks/>
          </p:cNvCxnSpPr>
          <p:nvPr/>
        </p:nvCxnSpPr>
        <p:spPr>
          <a:xfrm flipV="1">
            <a:off x="6518689" y="4847437"/>
            <a:ext cx="4328802" cy="26860"/>
          </a:xfrm>
          <a:prstGeom prst="line">
            <a:avLst/>
          </a:prstGeom>
          <a:ln w="254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96FBECFC-D70E-40B6-BBE9-64B1EFF72164}"/>
              </a:ext>
            </a:extLst>
          </p:cNvPr>
          <p:cNvSpPr/>
          <p:nvPr/>
        </p:nvSpPr>
        <p:spPr>
          <a:xfrm>
            <a:off x="5865923" y="4541128"/>
            <a:ext cx="652766" cy="65276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84DA8BF-A5B1-4A36-833F-3165BB8570C7}"/>
              </a:ext>
            </a:extLst>
          </p:cNvPr>
          <p:cNvSpPr txBox="1"/>
          <p:nvPr/>
        </p:nvSpPr>
        <p:spPr>
          <a:xfrm>
            <a:off x="5905652" y="4639446"/>
            <a:ext cx="56676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CCC878EC-25BD-4655-9CC8-F05242106B18}"/>
              </a:ext>
            </a:extLst>
          </p:cNvPr>
          <p:cNvGrpSpPr/>
          <p:nvPr/>
        </p:nvGrpSpPr>
        <p:grpSpPr>
          <a:xfrm>
            <a:off x="7118680" y="5589860"/>
            <a:ext cx="3123923" cy="554921"/>
            <a:chOff x="2142669" y="778176"/>
            <a:chExt cx="3123923" cy="55492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9D7D7B99-90F2-4ED1-9A91-6B7DD677798A}"/>
                </a:ext>
              </a:extLst>
            </p:cNvPr>
            <p:cNvSpPr txBox="1"/>
            <p:nvPr/>
          </p:nvSpPr>
          <p:spPr>
            <a:xfrm>
              <a:off x="2147566" y="778176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/>
                <a:t>منافع </a:t>
              </a:r>
              <a:r>
                <a:rPr lang="ar-SA" sz="1200" b="1" dirty="0" err="1"/>
                <a:t>حيازية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6F4D60C1-0EFB-4A85-A8E8-77CE2330CB53}"/>
                </a:ext>
              </a:extLst>
            </p:cNvPr>
            <p:cNvSpPr txBox="1"/>
            <p:nvPr/>
          </p:nvSpPr>
          <p:spPr>
            <a:xfrm>
              <a:off x="2142669" y="1056098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 algn="r" rtl="1">
                <a:buFont typeface="Wingdings" panose="05000000000000000000" pitchFamily="2" charset="2"/>
                <a:buChar char="Ø"/>
              </a:pPr>
              <a:r>
                <a:rPr lang="ar-SA" sz="1200" b="1" dirty="0" smtClean="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Simplified Arabic" panose="02020603050405020304" pitchFamily="18" charset="-78"/>
                </a:rPr>
                <a:t>منافع شكلية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TextBox 2">
            <a:extLst>
              <a:ext uri="{FF2B5EF4-FFF2-40B4-BE49-F238E27FC236}">
                <a16:creationId xmlns:a16="http://schemas.microsoft.com/office/drawing/2014/main" xmlns="" id="{038B56C8-2ECC-40CE-8512-1AB853C9BE30}"/>
              </a:ext>
            </a:extLst>
          </p:cNvPr>
          <p:cNvSpPr txBox="1"/>
          <p:nvPr/>
        </p:nvSpPr>
        <p:spPr>
          <a:xfrm>
            <a:off x="410966" y="5290386"/>
            <a:ext cx="4046734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DZ" altLang="ko-KR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دفاتن</a:t>
            </a:r>
            <a:r>
              <a:rPr lang="ar-DZ" altLang="ko-K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باشا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36" name="TextBox 26">
            <a:extLst>
              <a:ext uri="{FF2B5EF4-FFF2-40B4-BE49-F238E27FC236}">
                <a16:creationId xmlns:a16="http://schemas.microsoft.com/office/drawing/2014/main" xmlns="" id="{6E9BE7A2-1105-483B-8A09-688962C855EC}"/>
              </a:ext>
            </a:extLst>
          </p:cNvPr>
          <p:cNvSpPr txBox="1"/>
          <p:nvPr/>
        </p:nvSpPr>
        <p:spPr>
          <a:xfrm>
            <a:off x="7103496" y="3772362"/>
            <a:ext cx="31190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r" rtl="1">
              <a:buFont typeface="Wingdings" panose="05000000000000000000" pitchFamily="2" charset="2"/>
              <a:buChar char="Ø"/>
            </a:pPr>
            <a:r>
              <a:rPr lang="ar-SA" sz="1200" b="1" dirty="0"/>
              <a:t>مرحلة ظهور التسويق الاجتماعي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26">
            <a:extLst>
              <a:ext uri="{FF2B5EF4-FFF2-40B4-BE49-F238E27FC236}">
                <a16:creationId xmlns:a16="http://schemas.microsoft.com/office/drawing/2014/main" xmlns="" id="{6E9BE7A2-1105-483B-8A09-688962C855EC}"/>
              </a:ext>
            </a:extLst>
          </p:cNvPr>
          <p:cNvSpPr txBox="1"/>
          <p:nvPr/>
        </p:nvSpPr>
        <p:spPr>
          <a:xfrm>
            <a:off x="7123577" y="3511903"/>
            <a:ext cx="31190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r" rtl="1">
              <a:buFont typeface="Wingdings" panose="05000000000000000000" pitchFamily="2" charset="2"/>
              <a:buChar char="Ø"/>
            </a:pPr>
            <a:r>
              <a:rPr lang="ar-SA" sz="1200" b="1" dirty="0"/>
              <a:t>مرحلة مفهوم التسويق (من سنة 1950 إلى يومنا هذا)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11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38B56C8-2ECC-40CE-8512-1AB853C9BE30}"/>
              </a:ext>
            </a:extLst>
          </p:cNvPr>
          <p:cNvSpPr txBox="1"/>
          <p:nvPr/>
        </p:nvSpPr>
        <p:spPr>
          <a:xfrm>
            <a:off x="410966" y="5290386"/>
            <a:ext cx="4046734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DZ" altLang="ko-KR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دفاتن</a:t>
            </a:r>
            <a:r>
              <a:rPr lang="ar-DZ" altLang="ko-K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باشا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4E4ECC7-0291-4DF9-8868-35366092CAE5}"/>
              </a:ext>
            </a:extLst>
          </p:cNvPr>
          <p:cNvSpPr txBox="1"/>
          <p:nvPr/>
        </p:nvSpPr>
        <p:spPr>
          <a:xfrm>
            <a:off x="5965425" y="583689"/>
            <a:ext cx="5227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800" b="1" dirty="0"/>
              <a:t>أهداف التسويق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C983D671-83BB-43A3-8760-CB32BEDBB269}"/>
              </a:ext>
            </a:extLst>
          </p:cNvPr>
          <p:cNvCxnSpPr>
            <a:cxnSpLocks/>
          </p:cNvCxnSpPr>
          <p:nvPr/>
        </p:nvCxnSpPr>
        <p:spPr>
          <a:xfrm flipV="1">
            <a:off x="5871722" y="1195235"/>
            <a:ext cx="5520194" cy="5782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D1F7905-739B-4A37-8C61-9C0A88497186}"/>
              </a:ext>
            </a:extLst>
          </p:cNvPr>
          <p:cNvSpPr/>
          <p:nvPr/>
        </p:nvSpPr>
        <p:spPr>
          <a:xfrm>
            <a:off x="5213838" y="883255"/>
            <a:ext cx="652766" cy="65276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22E3DC1-8E93-4A99-849E-38BA10E17BA6}"/>
              </a:ext>
            </a:extLst>
          </p:cNvPr>
          <p:cNvSpPr txBox="1"/>
          <p:nvPr/>
        </p:nvSpPr>
        <p:spPr>
          <a:xfrm>
            <a:off x="5218956" y="904766"/>
            <a:ext cx="64253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 smtClean="0">
                <a:solidFill>
                  <a:schemeClr val="accent2"/>
                </a:solidFill>
                <a:cs typeface="Calibri" pitchFamily="34" charset="0"/>
              </a:rPr>
              <a:t>0</a:t>
            </a:r>
            <a:r>
              <a:rPr lang="ar-DZ" altLang="ko-KR" sz="3200" b="1" dirty="0" smtClean="0">
                <a:solidFill>
                  <a:schemeClr val="accent2"/>
                </a:solidFill>
                <a:cs typeface="Calibri" pitchFamily="34" charset="0"/>
              </a:rPr>
              <a:t>4</a:t>
            </a:r>
            <a:endParaRPr lang="ko-KR" altLang="en-US" sz="3200" b="1" dirty="0">
              <a:solidFill>
                <a:schemeClr val="accent2"/>
              </a:solidFill>
              <a:cs typeface="Calibri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9781F3F-D016-470F-8871-60047DF6AC9B}"/>
              </a:ext>
            </a:extLst>
          </p:cNvPr>
          <p:cNvSpPr txBox="1"/>
          <p:nvPr/>
        </p:nvSpPr>
        <p:spPr>
          <a:xfrm>
            <a:off x="5861486" y="1326699"/>
            <a:ext cx="5461692" cy="212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/>
              <a:t>التنبؤ برغبات وحاجات الأفراد والقيام بالأنشطة اللازمة لذلك.</a:t>
            </a:r>
            <a:endParaRPr lang="fr-FR" dirty="0" smtClean="0">
              <a:effectLst/>
            </a:endParaRPr>
          </a:p>
          <a:p>
            <a:pPr marL="342900" lvl="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/>
              <a:t>تحقيق مستوى عال من رضا المستهلكين والعملاء.</a:t>
            </a:r>
            <a:endParaRPr lang="fr-FR" dirty="0" smtClean="0">
              <a:effectLst/>
            </a:endParaRPr>
          </a:p>
          <a:p>
            <a:pPr marL="342900" lvl="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/>
              <a:t>المحافظة على تنمية المركز التنافسي للمنظمة.</a:t>
            </a:r>
            <a:endParaRPr lang="fr-FR" dirty="0" smtClean="0">
              <a:effectLst/>
            </a:endParaRPr>
          </a:p>
          <a:p>
            <a:pPr marL="342900" lvl="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/>
              <a:t>تعظيم حصة السوق للمنظمة من المبيعات والأرباح.</a:t>
            </a:r>
            <a:endParaRPr lang="fr-FR" dirty="0" smtClean="0">
              <a:effectLst/>
            </a:endParaRPr>
          </a:p>
          <a:p>
            <a:pPr marL="342900" lvl="0" indent="-342900"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/>
              <a:t>تحقيق الأرباح والمكاسب لرجال التسويق.</a:t>
            </a:r>
            <a:endParaRPr lang="fr-FR" dirty="0">
              <a:effectLst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4C72B9C-EC55-40D0-A23F-6CEBDC482720}"/>
              </a:ext>
            </a:extLst>
          </p:cNvPr>
          <p:cNvSpPr txBox="1"/>
          <p:nvPr/>
        </p:nvSpPr>
        <p:spPr>
          <a:xfrm>
            <a:off x="6018227" y="3595083"/>
            <a:ext cx="5227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/>
              <a:t>وظائف التسويق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71D77BC0-C161-467E-9D5E-71ED268F485A}"/>
              </a:ext>
            </a:extLst>
          </p:cNvPr>
          <p:cNvCxnSpPr>
            <a:cxnSpLocks/>
          </p:cNvCxnSpPr>
          <p:nvPr/>
        </p:nvCxnSpPr>
        <p:spPr>
          <a:xfrm flipV="1">
            <a:off x="5871722" y="4117211"/>
            <a:ext cx="5520194" cy="5782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95134BD4-DDCD-4789-9117-C87F2F7B3E89}"/>
              </a:ext>
            </a:extLst>
          </p:cNvPr>
          <p:cNvSpPr/>
          <p:nvPr/>
        </p:nvSpPr>
        <p:spPr>
          <a:xfrm>
            <a:off x="5213838" y="3805231"/>
            <a:ext cx="652766" cy="65276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D20024E-4EF1-4F46-9609-C1E29F59AEC5}"/>
              </a:ext>
            </a:extLst>
          </p:cNvPr>
          <p:cNvSpPr txBox="1"/>
          <p:nvPr/>
        </p:nvSpPr>
        <p:spPr>
          <a:xfrm>
            <a:off x="5218956" y="3826742"/>
            <a:ext cx="64253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 smtClean="0">
                <a:solidFill>
                  <a:schemeClr val="accent3"/>
                </a:solidFill>
                <a:cs typeface="Calibri" pitchFamily="34" charset="0"/>
              </a:rPr>
              <a:t>0</a:t>
            </a:r>
            <a:r>
              <a:rPr lang="ar-DZ" altLang="ko-KR" sz="3200" b="1" dirty="0" smtClean="0">
                <a:solidFill>
                  <a:schemeClr val="accent3"/>
                </a:solidFill>
                <a:cs typeface="Calibri" pitchFamily="34" charset="0"/>
              </a:rPr>
              <a:t>5</a:t>
            </a:r>
            <a:endParaRPr lang="ko-KR" altLang="en-US" sz="3200" b="1" dirty="0">
              <a:solidFill>
                <a:schemeClr val="accent3"/>
              </a:solidFill>
              <a:cs typeface="Calibri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517A0A3-BF9B-4C15-94DD-2223EACCE8CE}"/>
              </a:ext>
            </a:extLst>
          </p:cNvPr>
          <p:cNvSpPr txBox="1"/>
          <p:nvPr/>
        </p:nvSpPr>
        <p:spPr>
          <a:xfrm>
            <a:off x="5861486" y="4293685"/>
            <a:ext cx="5383921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>
                <a:solidFill>
                  <a:prstClr val="black"/>
                </a:solidFill>
              </a:rPr>
              <a:t>وظيفة تجارية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>
                <a:solidFill>
                  <a:prstClr val="black"/>
                </a:solidFill>
              </a:rPr>
              <a:t>دراسة السوق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>
                <a:solidFill>
                  <a:prstClr val="black"/>
                </a:solidFill>
              </a:rPr>
              <a:t>التنميط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>
                <a:solidFill>
                  <a:prstClr val="black"/>
                </a:solidFill>
              </a:rPr>
              <a:t>التوزيع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prstClr val="black"/>
                </a:solidFill>
              </a:rPr>
              <a:t>الاتصالات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63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8">
            <a:extLst>
              <a:ext uri="{FF2B5EF4-FFF2-40B4-BE49-F238E27FC236}">
                <a16:creationId xmlns:a16="http://schemas.microsoft.com/office/drawing/2014/main" xmlns="" id="{F4C72B9C-EC55-40D0-A23F-6CEBDC482720}"/>
              </a:ext>
            </a:extLst>
          </p:cNvPr>
          <p:cNvSpPr txBox="1"/>
          <p:nvPr/>
        </p:nvSpPr>
        <p:spPr>
          <a:xfrm>
            <a:off x="6317330" y="1031345"/>
            <a:ext cx="5227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/>
              <a:t>المزيج التسويقي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5" name="Straight Connector 29">
            <a:extLst>
              <a:ext uri="{FF2B5EF4-FFF2-40B4-BE49-F238E27FC236}">
                <a16:creationId xmlns:a16="http://schemas.microsoft.com/office/drawing/2014/main" xmlns="" id="{71D77BC0-C161-467E-9D5E-71ED268F485A}"/>
              </a:ext>
            </a:extLst>
          </p:cNvPr>
          <p:cNvCxnSpPr>
            <a:cxnSpLocks/>
          </p:cNvCxnSpPr>
          <p:nvPr/>
        </p:nvCxnSpPr>
        <p:spPr>
          <a:xfrm flipV="1">
            <a:off x="6170825" y="1553473"/>
            <a:ext cx="5520194" cy="5782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5134BD4-DDCD-4789-9117-C87F2F7B3E89}"/>
              </a:ext>
            </a:extLst>
          </p:cNvPr>
          <p:cNvSpPr/>
          <p:nvPr/>
        </p:nvSpPr>
        <p:spPr>
          <a:xfrm>
            <a:off x="5512941" y="1241493"/>
            <a:ext cx="652766" cy="65276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TextBox 31">
            <a:extLst>
              <a:ext uri="{FF2B5EF4-FFF2-40B4-BE49-F238E27FC236}">
                <a16:creationId xmlns:a16="http://schemas.microsoft.com/office/drawing/2014/main" xmlns="" id="{FD20024E-4EF1-4F46-9609-C1E29F59AEC5}"/>
              </a:ext>
            </a:extLst>
          </p:cNvPr>
          <p:cNvSpPr txBox="1"/>
          <p:nvPr/>
        </p:nvSpPr>
        <p:spPr>
          <a:xfrm>
            <a:off x="5518059" y="1263004"/>
            <a:ext cx="64253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 smtClean="0">
                <a:solidFill>
                  <a:schemeClr val="accent3"/>
                </a:solidFill>
                <a:cs typeface="Calibri" pitchFamily="34" charset="0"/>
              </a:rPr>
              <a:t>0</a:t>
            </a:r>
            <a:r>
              <a:rPr lang="ar-DZ" altLang="ko-KR" sz="3200" b="1" dirty="0" smtClean="0">
                <a:solidFill>
                  <a:schemeClr val="accent3"/>
                </a:solidFill>
                <a:cs typeface="Calibri" pitchFamily="34" charset="0"/>
              </a:rPr>
              <a:t>6</a:t>
            </a:r>
            <a:endParaRPr lang="ko-KR" altLang="en-US" sz="3200" b="1" dirty="0">
              <a:solidFill>
                <a:schemeClr val="accent3"/>
              </a:solidFill>
              <a:cs typeface="Calibri" pitchFamily="34" charset="0"/>
            </a:endParaRPr>
          </a:p>
        </p:txBody>
      </p:sp>
      <p:sp>
        <p:nvSpPr>
          <p:cNvPr id="10" name="TextBox 33">
            <a:extLst>
              <a:ext uri="{FF2B5EF4-FFF2-40B4-BE49-F238E27FC236}">
                <a16:creationId xmlns:a16="http://schemas.microsoft.com/office/drawing/2014/main" xmlns="" id="{5517A0A3-BF9B-4C15-94DD-2223EACCE8CE}"/>
              </a:ext>
            </a:extLst>
          </p:cNvPr>
          <p:cNvSpPr txBox="1"/>
          <p:nvPr/>
        </p:nvSpPr>
        <p:spPr>
          <a:xfrm>
            <a:off x="6160589" y="1729947"/>
            <a:ext cx="538392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prstClr val="black"/>
                </a:solidFill>
              </a:rPr>
              <a:t>المنتج</a:t>
            </a:r>
            <a:endParaRPr lang="ar-DZ" dirty="0" smtClean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dirty="0" smtClean="0">
                <a:solidFill>
                  <a:prstClr val="black"/>
                </a:solidFill>
              </a:rPr>
              <a:t>السعر</a:t>
            </a: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prstClr val="black"/>
                </a:solidFill>
              </a:rPr>
              <a:t>الت</a:t>
            </a:r>
            <a:r>
              <a:rPr lang="ar-DZ" dirty="0" err="1" smtClean="0">
                <a:solidFill>
                  <a:prstClr val="black"/>
                </a:solidFill>
              </a:rPr>
              <a:t>رويج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>
                <a:solidFill>
                  <a:prstClr val="black"/>
                </a:solidFill>
              </a:rPr>
              <a:t>التوزيع</a:t>
            </a:r>
            <a:endParaRPr lang="ar-DZ" dirty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dirty="0" err="1" smtClean="0">
                <a:solidFill>
                  <a:prstClr val="black"/>
                </a:solidFill>
              </a:rPr>
              <a:t>الأ</a:t>
            </a:r>
            <a:r>
              <a:rPr lang="ar-DZ" dirty="0" smtClean="0">
                <a:solidFill>
                  <a:prstClr val="black"/>
                </a:solidFill>
              </a:rPr>
              <a:t>شخاص</a:t>
            </a:r>
            <a:r>
              <a:rPr lang="ar-DZ" dirty="0">
                <a:solidFill>
                  <a:prstClr val="black"/>
                </a:solidFill>
              </a:rPr>
              <a:t> </a:t>
            </a:r>
            <a:endParaRPr lang="ar-DZ" dirty="0" smtClean="0">
              <a:solidFill>
                <a:prstClr val="black"/>
              </a:solidFill>
            </a:endParaRP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dirty="0" smtClean="0">
                <a:solidFill>
                  <a:prstClr val="black"/>
                </a:solidFill>
              </a:rPr>
              <a:t>العناصر التي تساعد على تقديم الخدمة </a:t>
            </a:r>
          </a:p>
          <a:p>
            <a:pPr marL="285750" lvl="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dirty="0" smtClean="0">
                <a:solidFill>
                  <a:prstClr val="black"/>
                </a:solidFill>
              </a:rPr>
              <a:t>طريقة تقديم الخدمة</a:t>
            </a:r>
            <a:endParaRPr lang="ar-DZ" sz="11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xmlns="" id="{038B56C8-2ECC-40CE-8512-1AB853C9BE30}"/>
              </a:ext>
            </a:extLst>
          </p:cNvPr>
          <p:cNvSpPr txBox="1"/>
          <p:nvPr/>
        </p:nvSpPr>
        <p:spPr>
          <a:xfrm>
            <a:off x="410966" y="5290386"/>
            <a:ext cx="4046734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DZ" altLang="ko-KR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دفاتن</a:t>
            </a:r>
            <a:r>
              <a:rPr lang="ar-DZ" altLang="ko-K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باشا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28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165</Words>
  <Application>Microsoft Office PowerPoint</Application>
  <PresentationFormat>Grand écran</PresentationFormat>
  <Paragraphs>46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맑은 고딕</vt:lpstr>
      <vt:lpstr>SimSun</vt:lpstr>
      <vt:lpstr>Arial</vt:lpstr>
      <vt:lpstr>Calibri</vt:lpstr>
      <vt:lpstr>Calibri Light</vt:lpstr>
      <vt:lpstr>Simplified Arabic</vt:lpstr>
      <vt:lpstr>Traditional Arabic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4</cp:revision>
  <dcterms:created xsi:type="dcterms:W3CDTF">2024-05-15T01:19:30Z</dcterms:created>
  <dcterms:modified xsi:type="dcterms:W3CDTF">2024-05-15T01:43:46Z</dcterms:modified>
</cp:coreProperties>
</file>