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305" r:id="rId3"/>
    <p:sldId id="293" r:id="rId4"/>
    <p:sldId id="294" r:id="rId5"/>
    <p:sldId id="295" r:id="rId6"/>
    <p:sldId id="296" r:id="rId7"/>
    <p:sldId id="297" r:id="rId8"/>
    <p:sldId id="308" r:id="rId9"/>
    <p:sldId id="257" r:id="rId10"/>
    <p:sldId id="309" r:id="rId11"/>
    <p:sldId id="259" r:id="rId12"/>
    <p:sldId id="260" r:id="rId13"/>
    <p:sldId id="261" r:id="rId14"/>
    <p:sldId id="262" r:id="rId15"/>
    <p:sldId id="263" r:id="rId16"/>
    <p:sldId id="280" r:id="rId17"/>
    <p:sldId id="264" r:id="rId18"/>
    <p:sldId id="286" r:id="rId19"/>
    <p:sldId id="285" r:id="rId20"/>
    <p:sldId id="278" r:id="rId21"/>
    <p:sldId id="265" r:id="rId22"/>
    <p:sldId id="266" r:id="rId23"/>
    <p:sldId id="267" r:id="rId24"/>
    <p:sldId id="268" r:id="rId25"/>
    <p:sldId id="269" r:id="rId26"/>
    <p:sldId id="300" r:id="rId27"/>
    <p:sldId id="301" r:id="rId28"/>
    <p:sldId id="302" r:id="rId29"/>
    <p:sldId id="304" r:id="rId30"/>
    <p:sldId id="303" r:id="rId31"/>
    <p:sldId id="313" r:id="rId32"/>
    <p:sldId id="270" r:id="rId33"/>
    <p:sldId id="279" r:id="rId34"/>
    <p:sldId id="271" r:id="rId35"/>
    <p:sldId id="287" r:id="rId36"/>
    <p:sldId id="288" r:id="rId37"/>
    <p:sldId id="289" r:id="rId38"/>
    <p:sldId id="290" r:id="rId39"/>
    <p:sldId id="291" r:id="rId40"/>
    <p:sldId id="292" r:id="rId41"/>
    <p:sldId id="311" r:id="rId42"/>
    <p:sldId id="281" r:id="rId43"/>
    <p:sldId id="282" r:id="rId44"/>
    <p:sldId id="283" r:id="rId45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0FF00"/>
    <a:srgbClr val="FFFF00"/>
    <a:srgbClr val="FF66CC"/>
    <a:srgbClr val="66FF33"/>
    <a:srgbClr val="006600"/>
    <a:srgbClr val="9933FF"/>
    <a:srgbClr val="66CCFF"/>
    <a:srgbClr val="FF99CC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84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038E3-4375-41C1-ADE7-7E837E0EA8B2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34FA47-CE91-46A1-BACA-F34C98520DF2}" type="slidenum">
              <a:rPr lang="th-TH" smtClean="0"/>
              <a:pPr/>
              <a:t>‹N°›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7578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34FA47-CE91-46A1-BACA-F34C98520DF2}" type="slidenum">
              <a:rPr lang="th-TH" smtClean="0"/>
              <a:pPr/>
              <a:t>33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ามเหลี่ยมหน้าจั่ว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ามเหลี่ยมมุมฉาก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สามเหลี่ยมหน้าจั่ว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  <p:cxnSp>
        <p:nvCxnSpPr>
          <p:cNvPr id="11" name="ตัวเชื่อมต่อตรง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ตัวเชื่อมต่อตรง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การเปรียบเทียบ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เนื้อหาพร้อมคำอธิบายภาพ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สามเหลี่ยมมุมฉาก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ตัวเชื่อมต่อตรง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ตัวเชื่อมต่อตรง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B05581-A7A1-4064-AC67-8C5E197DBBEB}" type="datetimeFigureOut">
              <a:rPr lang="th-TH" smtClean="0"/>
              <a:pPr/>
              <a:t>18/10/66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2F4933C-246D-4C2D-BF23-31330A08DB85}" type="slidenum">
              <a:rPr lang="th-TH" smtClean="0"/>
              <a:pPr/>
              <a:t>‹N°›</a:t>
            </a:fld>
            <a:endParaRPr lang="th-T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ome.kku.ac.th/ssuwattana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th/imgres?imgurl=http://abmagic.com/Goals/files/page19_1.jpg&amp;imgrefurl=http://abmagic.com/Goals/goals.html&amp;usg=__e8AcaEu1c1Td4zbCQ5eaNvMCs98=&amp;h=290&amp;w=314&amp;sz=35&amp;hl=th&amp;start=1&amp;um=1&amp;tbnid=LmkHxAirU-hz7M:&amp;tbnh=108&amp;tbnw=117&amp;prev=/images?q=goal+achievement&amp;ndsp=18&amp;hl=th&amp;rlz=1T4ADBF_enTH270TH271&amp;sa=N&amp;um=1" TargetMode="External"/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images.google.co.th/imgres?imgurl=http://news-libraries.mit.edu/blog/wp-content/uploads/2008/01/money.jpg&amp;imgrefurl=http://news-libraries.mit.edu/blog/date/2008/01/&amp;usg=__O12YNeCZApubRg6B3E37iGOd6N8=&amp;h=600&amp;w=600&amp;sz=46&amp;hl=th&amp;start=1&amp;um=1&amp;tbnid=HzBtCipplDvNaM:&amp;tbnh=135&amp;tbnw=135&amp;prev=/images?q=money&amp;hl=th&amp;rlz=1T4ADBF_enTH270TH271&amp;sa=N&amp;um=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.th/imgres?imgurl=http://www.coffex.com.au/images/Factory.jpg&amp;imgrefurl=http://www.coffex.com.au/coffexfactory.php&amp;usg=__vVjm0Jk99dIXge7XZvUuhs6hnSY=&amp;h=365&amp;w=435&amp;sz=42&amp;hl=th&amp;start=6&amp;um=1&amp;tbnid=dj9GXQImmd2qmM:&amp;tbnh=106&amp;tbnw=126&amp;prev=/images?q=factory+equipment&amp;ndsp=18&amp;hl=th&amp;rlz=1T4ADBF_enTH270TH271&amp;sa=N&amp;um=1" TargetMode="External"/><Relationship Id="rId11" Type="http://schemas.openxmlformats.org/officeDocument/2006/relationships/image" Target="../media/image11.jpeg"/><Relationship Id="rId5" Type="http://schemas.openxmlformats.org/officeDocument/2006/relationships/image" Target="../media/image8.jpeg"/><Relationship Id="rId10" Type="http://schemas.openxmlformats.org/officeDocument/2006/relationships/hyperlink" Target="http://images.google.co.th/imgres?imgurl=http://limitlessunits.com/images/GoalAchievement.jpg&amp;imgrefurl=http://limitlessunits.com/blog/tag/achievement/&amp;usg=__z5UHZFNtSCawl0q-0gwTN-6vEuw=&amp;h=288&amp;w=468&amp;sz=96&amp;hl=th&amp;start=13&amp;um=1&amp;tbnid=p5uSOYnVJxuabM:&amp;tbnh=79&amp;tbnw=128&amp;prev=/images?q=goal+achievement&amp;ndsp=18&amp;hl=th&amp;rlz=1T4ADBF_enTH270TH271&amp;sa=N&amp;um=1" TargetMode="External"/><Relationship Id="rId4" Type="http://schemas.openxmlformats.org/officeDocument/2006/relationships/hyperlink" Target="http://images.google.co.th/imgres?imgurl=http://www.blog.taradedu.com/Images/employee.jpg&amp;imgrefurl=http://blog.taradedu.com/tag/job-thai-thailand-%E0%B8%81%E0%B8%B2%E0%B8%A3%E0%B8%A8%E0%B8%B6%E0%B8%81%E0%B8%A9%E0%B8%B2-%E0%B8%82%E0%B9%89%E0%B8%AD%E0%B8%A1%E0%B8%B9%E0%B8%A5-%E0%B8%9B%E0%B8%A3%E0%B8%B0%E0%B8%A7%E0%B8%B1%E0%B8%95/&amp;usg=__WFRTiY69d7IvpU5v_JSapnDpqNY=&amp;h=360&amp;w=528&amp;sz=85&amp;hl=th&amp;start=2&amp;um=1&amp;tbnid=ew0HiGwpCMcZaM:&amp;tbnh=90&amp;tbnw=132&amp;prev=/images?q=employee&amp;ndsp=18&amp;hl=th&amp;rlz=1T4ADBF_enTH270TH271&amp;sa=N&amp;um=1" TargetMode="External"/><Relationship Id="rId9" Type="http://schemas.openxmlformats.org/officeDocument/2006/relationships/image" Target="../media/image10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co.th/imgres?imgurl=http://images.clipartof.com/small/11363-Male-Scientist-In-A-Laboratory-Holding-A-Test-Tube-Clipart-Illustration.jpg&amp;imgrefurl=http://www.clipartof.com/details/clipart/11363.html&amp;usg=__qx9V0HIIJmTkHJoAEIvqygRCMd8=&amp;h=450&amp;w=337&amp;sz=49&amp;hl=th&amp;start=21&amp;zoom=1&amp;um=1&amp;itbs=1&amp;tbnid=t2tXYFsNk64pqM:&amp;tbnh=127&amp;tbnw=95&amp;prev=/images?q=scientist&amp;start=20&amp;um=1&amp;hl=th&amp;sa=N&amp;ndsp=20&amp;tbs=isch:1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images.google.co.th/imgres?imgurl=http://www.trainingontarget.com/images/interpersonal_skills_large.jpg&amp;imgrefurl=http://www.trainingontarget.com/mainpages/interpersonal_skills.asp&amp;usg=__4CpoWvYht8oG_SZEhiDdowGbmqM=&amp;h=240&amp;w=320&amp;sz=34&amp;hl=th&amp;start=28&amp;um=1&amp;tbnid=vmMslWeCALz0yM:&amp;tbnh=89&amp;tbnw=118&amp;prev=/images?q=interpersonal&amp;ndsp=18&amp;hl=th&amp;rlz=1T4ADBF_enTH270TH271&amp;sa=N&amp;start=18&amp;um=1" TargetMode="External"/><Relationship Id="rId7" Type="http://schemas.openxmlformats.org/officeDocument/2006/relationships/hyperlink" Target="http://images.google.co.th/imgres?imgurl=http://blogs.trb.com/features/family/parenting/blog/decision-making.jpg&amp;imgrefurl=http://blogs.trb.com/features/family/parenting/blog/2008/11/&amp;usg=__LqxyLZbJt-8TmN0T50Pk6atZDzE=&amp;h=260&amp;w=263&amp;sz=18&amp;hl=th&amp;start=1&amp;um=1&amp;tbnid=qO_4QQg9fvInYM:&amp;tbnh=111&amp;tbnw=112&amp;prev=/images?q=decision+making&amp;ndsp=18&amp;hl=th&amp;rlz=1T4ADBF_enTH270TH271&amp;sa=N&amp;um=1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hyperlink" Target="http://images.google.co.th/imgres?imgurl=http://www.wordinfo.info/words/images/Scribe-books-computer.gif&amp;imgrefurl=http://www.wordinfo.info/words/index/info/view_unit/4248&amp;usg=__sHvH5pbtMw4tyokW6KpN1sdxb4M=&amp;h=405&amp;w=350&amp;sz=106&amp;hl=th&amp;start=2&amp;um=1&amp;tbnid=MnAcCRt9RKNwpM:&amp;tbnh=124&amp;tbnw=107&amp;prev=/images?q=computer,+info&amp;hl=th&amp;rlz=1T4ADBF_enTH270TH271&amp;um=1" TargetMode="External"/><Relationship Id="rId4" Type="http://schemas.openxmlformats.org/officeDocument/2006/relationships/image" Target="../media/image12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google.co.th/imgres?imgurl=http://images.clipartof.com/small/11363-Male-Scientist-In-A-Laboratory-Holding-A-Test-Tube-Clipart-Illustration.jpg&amp;imgrefurl=http://www.clipartof.com/details/clipart/11363.html&amp;usg=__qx9V0HIIJmTkHJoAEIvqygRCMd8=&amp;h=450&amp;w=337&amp;sz=49&amp;hl=th&amp;start=21&amp;zoom=1&amp;um=1&amp;itbs=1&amp;tbnid=t2tXYFsNk64pqM:&amp;tbnh=127&amp;tbnw=95&amp;prev=/images?q=scientist&amp;start=20&amp;um=1&amp;hl=th&amp;sa=N&amp;ndsp=20&amp;tbs=isch:1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co.th/imgres?imgurl=http://images.clipartof.com/small/11363-Male-Scientist-In-A-Laboratory-Holding-A-Test-Tube-Clipart-Illustration.jpg&amp;imgrefurl=http://www.clipartof.com/details/clipart/11363.html&amp;usg=__qx9V0HIIJmTkHJoAEIvqygRCMd8=&amp;h=450&amp;w=337&amp;sz=49&amp;hl=th&amp;start=21&amp;zoom=1&amp;um=1&amp;itbs=1&amp;tbnid=t2tXYFsNk64pqM:&amp;tbnh=127&amp;tbnw=95&amp;prev=/images?q=scientist&amp;start=20&amp;um=1&amp;hl=th&amp;sa=N&amp;ndsp=20&amp;tbs=isch: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google.co.th/imgres?imgurl=http://images.clipartof.com/small/11363-Male-Scientist-In-A-Laboratory-Holding-A-Test-Tube-Clipart-Illustration.jpg&amp;imgrefurl=http://www.clipartof.com/details/clipart/11363.html&amp;usg=__qx9V0HIIJmTkHJoAEIvqygRCMd8=&amp;h=450&amp;w=337&amp;sz=49&amp;hl=th&amp;start=21&amp;zoom=1&amp;um=1&amp;itbs=1&amp;tbnid=t2tXYFsNk64pqM:&amp;tbnh=127&amp;tbnw=95&amp;prev=/images?q=scientist&amp;start=20&amp;um=1&amp;hl=th&amp;sa=N&amp;ndsp=20&amp;tbs=isch: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google.co.th/imgres?imgurl=http://images.clipartof.com/small/11363-Male-Scientist-In-A-Laboratory-Holding-A-Test-Tube-Clipart-Illustration.jpg&amp;imgrefurl=http://www.clipartof.com/details/clipart/11363.html&amp;usg=__qx9V0HIIJmTkHJoAEIvqygRCMd8=&amp;h=450&amp;w=337&amp;sz=49&amp;hl=th&amp;start=21&amp;zoom=1&amp;um=1&amp;itbs=1&amp;tbnid=t2tXYFsNk64pqM:&amp;tbnh=127&amp;tbnw=95&amp;prev=/images?q=scientist&amp;start=20&amp;um=1&amp;hl=th&amp;sa=N&amp;ndsp=20&amp;tbs=isch:1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Introduction to Management and Organization</a:t>
            </a:r>
            <a:endParaRPr lang="th-TH" b="1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3050928"/>
          </a:xfrm>
        </p:spPr>
        <p:txBody>
          <a:bodyPr>
            <a:normAutofit/>
          </a:bodyPr>
          <a:lstStyle/>
          <a:p>
            <a:pPr algn="ctr"/>
            <a:r>
              <a:rPr lang="fr-FR" b="1" dirty="0" smtClean="0"/>
              <a:t>Prof: </a:t>
            </a:r>
            <a:r>
              <a:rPr lang="fr-FR" b="1" dirty="0" err="1" smtClean="0"/>
              <a:t>Reguia</a:t>
            </a:r>
            <a:r>
              <a:rPr lang="fr-FR" b="1" dirty="0" smtClean="0"/>
              <a:t> </a:t>
            </a:r>
            <a:r>
              <a:rPr lang="fr-FR" b="1" dirty="0" err="1" smtClean="0"/>
              <a:t>Abdehamid</a:t>
            </a:r>
            <a:r>
              <a:rPr lang="fr-FR" b="1" dirty="0" smtClean="0"/>
              <a:t> </a:t>
            </a:r>
            <a:r>
              <a:rPr lang="fr-FR" b="1" dirty="0" err="1" smtClean="0"/>
              <a:t>Cherroun</a:t>
            </a:r>
            <a:endParaRPr lang="fr-FR" b="1" dirty="0" smtClean="0"/>
          </a:p>
          <a:p>
            <a:pPr algn="ctr"/>
            <a:r>
              <a:rPr lang="fr-FR" b="1" dirty="0" err="1" smtClean="0"/>
              <a:t>Magagement</a:t>
            </a:r>
            <a:r>
              <a:rPr lang="fr-FR" b="1" dirty="0" smtClean="0"/>
              <a:t> </a:t>
            </a:r>
            <a:r>
              <a:rPr lang="fr-FR" b="1" dirty="0" err="1" smtClean="0"/>
              <a:t>depatement</a:t>
            </a:r>
            <a:endParaRPr lang="fr-FR" b="1" dirty="0" smtClean="0"/>
          </a:p>
          <a:p>
            <a:pPr algn="ctr"/>
            <a:r>
              <a:rPr lang="fr-FR" b="1" dirty="0" smtClean="0"/>
              <a:t>NB: the course </a:t>
            </a:r>
            <a:r>
              <a:rPr lang="fr-FR" b="1" dirty="0" err="1" smtClean="0"/>
              <a:t>is</a:t>
            </a:r>
            <a:r>
              <a:rPr lang="fr-FR" b="1" dirty="0" smtClean="0"/>
              <a:t> </a:t>
            </a:r>
            <a:r>
              <a:rPr lang="fr-FR" b="1" dirty="0" err="1" smtClean="0"/>
              <a:t>cited</a:t>
            </a:r>
            <a:r>
              <a:rPr lang="fr-FR" b="1" dirty="0" smtClean="0"/>
              <a:t> </a:t>
            </a:r>
            <a:r>
              <a:rPr lang="fr-FR" b="1" dirty="0" err="1" smtClean="0"/>
              <a:t>from</a:t>
            </a:r>
            <a:r>
              <a:rPr lang="fr-FR" b="1" dirty="0" smtClean="0"/>
              <a:t> the web site:</a:t>
            </a:r>
          </a:p>
          <a:p>
            <a:pPr algn="ctr"/>
            <a:r>
              <a:rPr lang="en-US" b="1" dirty="0">
                <a:solidFill>
                  <a:srgbClr val="FFC000"/>
                </a:solidFill>
                <a:hlinkClick r:id="rId2"/>
              </a:rPr>
              <a:t>http://home.kku.ac.th/ssuwattana/</a:t>
            </a:r>
            <a:endParaRPr lang="en-US" b="1" dirty="0">
              <a:solidFill>
                <a:srgbClr val="FFC000"/>
              </a:solidFill>
            </a:endParaRPr>
          </a:p>
          <a:p>
            <a:pPr algn="ctr"/>
            <a:r>
              <a:rPr lang="fr-FR" b="1" dirty="0" smtClean="0"/>
              <a:t> 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How many level of managers can we classify?</a:t>
            </a:r>
            <a:endParaRPr lang="th-TH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classify managers in organizations?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400" b="1" dirty="0" smtClean="0">
                <a:solidFill>
                  <a:srgbClr val="FFFF00"/>
                </a:solidFill>
              </a:rPr>
              <a:t>Traditional Pyramid Form of Management Level</a:t>
            </a:r>
            <a:endParaRPr lang="th-TH" sz="2400" b="1" dirty="0">
              <a:solidFill>
                <a:srgbClr val="FFFF00"/>
              </a:solidFill>
            </a:endParaRPr>
          </a:p>
        </p:txBody>
      </p:sp>
      <p:grpSp>
        <p:nvGrpSpPr>
          <p:cNvPr id="15" name="กลุ่ม 14"/>
          <p:cNvGrpSpPr/>
          <p:nvPr/>
        </p:nvGrpSpPr>
        <p:grpSpPr>
          <a:xfrm>
            <a:off x="2000232" y="2571744"/>
            <a:ext cx="8215370" cy="3714776"/>
            <a:chOff x="2000232" y="2285992"/>
            <a:chExt cx="8215370" cy="3714776"/>
          </a:xfrm>
        </p:grpSpPr>
        <p:sp>
          <p:nvSpPr>
            <p:cNvPr id="4" name="สามเหลี่ยมหน้าจั่ว 3"/>
            <p:cNvSpPr/>
            <p:nvPr/>
          </p:nvSpPr>
          <p:spPr>
            <a:xfrm>
              <a:off x="2000232" y="2285992"/>
              <a:ext cx="4929222" cy="3714776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643438" y="2928934"/>
              <a:ext cx="321471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</a:rPr>
                <a:t>Top </a:t>
              </a:r>
            </a:p>
            <a:p>
              <a:pPr algn="ctr"/>
              <a:r>
                <a:rPr lang="en-US" sz="2400" b="1" dirty="0" smtClean="0">
                  <a:solidFill>
                    <a:srgbClr val="FFC000"/>
                  </a:solidFill>
                </a:rPr>
                <a:t>Managers</a:t>
              </a:r>
              <a:endParaRPr lang="th-TH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286380" y="4071942"/>
              <a:ext cx="41434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</a:rPr>
                <a:t>Middle Managers</a:t>
              </a:r>
              <a:endParaRPr lang="th-TH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29256" y="4763168"/>
              <a:ext cx="464347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FFC000"/>
                  </a:solidFill>
                </a:rPr>
                <a:t>First-Line Managers</a:t>
              </a:r>
              <a:endParaRPr lang="th-TH" sz="2400" b="1" dirty="0">
                <a:solidFill>
                  <a:srgbClr val="FFC00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357818" y="5143512"/>
              <a:ext cx="48577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Non-Managerial </a:t>
              </a:r>
            </a:p>
            <a:p>
              <a:pPr algn="ctr"/>
              <a:r>
                <a:rPr lang="en-US" sz="2400" dirty="0" smtClean="0"/>
                <a:t>Employees</a:t>
              </a:r>
              <a:endParaRPr lang="th-TH" sz="2400" dirty="0"/>
            </a:p>
          </p:txBody>
        </p:sp>
        <p:cxnSp>
          <p:nvCxnSpPr>
            <p:cNvPr id="10" name="ตัวเชื่อมต่อตรง 9"/>
            <p:cNvCxnSpPr/>
            <p:nvPr/>
          </p:nvCxnSpPr>
          <p:spPr>
            <a:xfrm>
              <a:off x="3428992" y="3786190"/>
              <a:ext cx="2071702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ตัวเชื่อมต่อตรง 10"/>
            <p:cNvCxnSpPr/>
            <p:nvPr/>
          </p:nvCxnSpPr>
          <p:spPr>
            <a:xfrm>
              <a:off x="2928926" y="4498982"/>
              <a:ext cx="3000396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ตัวเชื่อมต่อตรง 12"/>
            <p:cNvCxnSpPr/>
            <p:nvPr/>
          </p:nvCxnSpPr>
          <p:spPr>
            <a:xfrm>
              <a:off x="2571736" y="5213362"/>
              <a:ext cx="37862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" name="Straight Connector 15"/>
          <p:cNvCxnSpPr>
            <a:stCxn id="4" idx="0"/>
          </p:cNvCxnSpPr>
          <p:nvPr/>
        </p:nvCxnSpPr>
        <p:spPr>
          <a:xfrm rot="16200000" flipH="1" flipV="1">
            <a:off x="2375282" y="4196958"/>
            <a:ext cx="3714776" cy="4643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0"/>
          </p:cNvCxnSpPr>
          <p:nvPr/>
        </p:nvCxnSpPr>
        <p:spPr>
          <a:xfrm rot="16200000" flipH="1">
            <a:off x="2803909" y="4232678"/>
            <a:ext cx="3714776" cy="3929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4" idx="0"/>
          </p:cNvCxnSpPr>
          <p:nvPr/>
        </p:nvCxnSpPr>
        <p:spPr>
          <a:xfrm rot="16200000" flipH="1" flipV="1">
            <a:off x="1875215" y="3696893"/>
            <a:ext cx="3714778" cy="14644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0"/>
          </p:cNvCxnSpPr>
          <p:nvPr/>
        </p:nvCxnSpPr>
        <p:spPr>
          <a:xfrm rot="16200000" flipH="1">
            <a:off x="3286114" y="3750472"/>
            <a:ext cx="3714777" cy="135732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4282" y="6211693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00FF00"/>
                </a:solidFill>
              </a:rPr>
              <a:t>Functional Areas</a:t>
            </a:r>
            <a:endParaRPr lang="en-US" sz="1800" b="1" dirty="0">
              <a:solidFill>
                <a:srgbClr val="00FF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143108" y="6264495"/>
            <a:ext cx="6000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66FF33"/>
                </a:solidFill>
              </a:rPr>
              <a:t>R&amp;D          Marketing   Finance   Production        HR</a:t>
            </a:r>
            <a:endParaRPr lang="en-US" sz="1400" b="1" dirty="0">
              <a:solidFill>
                <a:srgbClr val="66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07288" cy="139903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I. </a:t>
            </a:r>
            <a:r>
              <a:rPr lang="en-US" sz="4000" b="1" u="sng" dirty="0" smtClean="0"/>
              <a:t>Lowest Level</a:t>
            </a:r>
            <a:r>
              <a:rPr lang="en-US" sz="4000" b="1" dirty="0" smtClean="0"/>
              <a:t> of Management</a:t>
            </a:r>
            <a:endParaRPr lang="th-TH" sz="4000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First-line managers: </a:t>
            </a:r>
            <a:r>
              <a:rPr lang="en-US" dirty="0" smtClean="0"/>
              <a:t>manage the work of </a:t>
            </a:r>
            <a:r>
              <a:rPr lang="en-US" dirty="0" err="1" smtClean="0"/>
              <a:t>nonmanagerial</a:t>
            </a:r>
            <a:r>
              <a:rPr lang="en-US" dirty="0" smtClean="0"/>
              <a:t> employees who typically are involve with producing the organization’s products or servicing the organization’s customer</a:t>
            </a:r>
          </a:p>
          <a:p>
            <a:endParaRPr lang="en-US" dirty="0" smtClean="0"/>
          </a:p>
          <a:p>
            <a:r>
              <a:rPr lang="en-US" b="1" dirty="0" smtClean="0"/>
              <a:t>They are often called: </a:t>
            </a:r>
            <a:r>
              <a:rPr lang="en-US" dirty="0" smtClean="0">
                <a:solidFill>
                  <a:srgbClr val="FFC000"/>
                </a:solidFill>
              </a:rPr>
              <a:t>supervisor, shift manager, district manager, department manager, office manager</a:t>
            </a:r>
            <a:endParaRPr lang="th-TH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686800" cy="139903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II. </a:t>
            </a:r>
            <a:r>
              <a:rPr lang="en-US" sz="4000" b="1" u="sng" dirty="0" smtClean="0"/>
              <a:t>Middle Level</a:t>
            </a:r>
            <a:r>
              <a:rPr lang="en-US" sz="4000" b="1" dirty="0" smtClean="0"/>
              <a:t> of Management</a:t>
            </a:r>
            <a:endParaRPr lang="th-TH" sz="4000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Middle managers: </a:t>
            </a:r>
            <a:r>
              <a:rPr lang="en-US" dirty="0" smtClean="0"/>
              <a:t>manage work of first-line managers </a:t>
            </a:r>
          </a:p>
          <a:p>
            <a:endParaRPr lang="en-US" dirty="0" smtClean="0"/>
          </a:p>
          <a:p>
            <a:r>
              <a:rPr lang="en-US" b="1" dirty="0" smtClean="0"/>
              <a:t>They are often called: </a:t>
            </a:r>
            <a:r>
              <a:rPr lang="en-US" dirty="0" smtClean="0">
                <a:solidFill>
                  <a:srgbClr val="FFC000"/>
                </a:solidFill>
              </a:rPr>
              <a:t>regional manager, project leader, store manager, division manager</a:t>
            </a:r>
            <a:endParaRPr lang="th-TH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686800" cy="1399032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III. </a:t>
            </a:r>
            <a:r>
              <a:rPr lang="en-US" sz="4000" b="1" u="sng" dirty="0" smtClean="0"/>
              <a:t>Upper Level</a:t>
            </a:r>
            <a:r>
              <a:rPr lang="en-US" sz="4000" b="1" dirty="0" smtClean="0"/>
              <a:t> of Management</a:t>
            </a:r>
            <a:endParaRPr lang="th-TH" sz="4000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50"/>
                </a:solidFill>
              </a:rPr>
              <a:t>Top managers: </a:t>
            </a:r>
            <a:r>
              <a:rPr lang="en-US" dirty="0" smtClean="0"/>
              <a:t>are responsible for making </a:t>
            </a:r>
            <a:r>
              <a:rPr lang="en-US" dirty="0" err="1" smtClean="0"/>
              <a:t>organizationwide</a:t>
            </a:r>
            <a:r>
              <a:rPr lang="en-US" dirty="0" smtClean="0"/>
              <a:t> decisions and establishing  the plans and goals that affect the entire organization.</a:t>
            </a:r>
          </a:p>
          <a:p>
            <a:endParaRPr lang="en-US" dirty="0" smtClean="0"/>
          </a:p>
          <a:p>
            <a:r>
              <a:rPr lang="en-US" b="1" dirty="0" smtClean="0"/>
              <a:t>They are often called: </a:t>
            </a:r>
            <a:r>
              <a:rPr lang="en-US" dirty="0" smtClean="0">
                <a:solidFill>
                  <a:srgbClr val="FFC000"/>
                </a:solidFill>
              </a:rPr>
              <a:t>executive vice president, president, managing director, chief operating officer, chief executive officer </a:t>
            </a:r>
            <a:endParaRPr lang="th-TH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Management?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2D050"/>
                </a:solidFill>
              </a:rPr>
              <a:t>Management </a:t>
            </a:r>
            <a:r>
              <a:rPr lang="en-US" dirty="0" smtClean="0"/>
              <a:t>involves coordinating and overseeing the work activities of others so that their activities are completed </a:t>
            </a:r>
            <a:r>
              <a:rPr lang="en-US" dirty="0" smtClean="0">
                <a:solidFill>
                  <a:srgbClr val="00B0F0"/>
                </a:solidFill>
              </a:rPr>
              <a:t>efficiently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FF0066"/>
                </a:solidFill>
              </a:rPr>
              <a:t>effectively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r>
              <a:rPr lang="en-US" dirty="0" smtClean="0"/>
              <a:t>Or </a:t>
            </a:r>
            <a:r>
              <a:rPr lang="en-US" b="1" dirty="0" smtClean="0">
                <a:solidFill>
                  <a:srgbClr val="92D050"/>
                </a:solidFill>
              </a:rPr>
              <a:t>Management</a:t>
            </a:r>
            <a:r>
              <a:rPr lang="en-US" dirty="0" smtClean="0"/>
              <a:t> is the art of getting work done through others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 Important Words for Management: </a:t>
            </a:r>
            <a:br>
              <a:rPr lang="en-US" dirty="0" smtClean="0"/>
            </a:br>
            <a:r>
              <a:rPr lang="en-US" dirty="0" smtClean="0">
                <a:solidFill>
                  <a:srgbClr val="00B0F0"/>
                </a:solidFill>
              </a:rPr>
              <a:t>Efficiency </a:t>
            </a:r>
            <a:r>
              <a:rPr lang="en-US" dirty="0" smtClean="0">
                <a:solidFill>
                  <a:srgbClr val="FFC000"/>
                </a:solidFill>
              </a:rPr>
              <a:t>and </a:t>
            </a:r>
            <a:r>
              <a:rPr lang="en-US" dirty="0" smtClean="0">
                <a:solidFill>
                  <a:srgbClr val="FF0066"/>
                </a:solidFill>
              </a:rPr>
              <a:t>Effectiveness</a:t>
            </a:r>
            <a:r>
              <a:rPr lang="en-US" dirty="0" smtClean="0"/>
              <a:t> </a:t>
            </a:r>
            <a:endParaRPr lang="th-TH" dirty="0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 </a:t>
            </a:r>
            <a:r>
              <a:rPr lang="en-US" b="1" dirty="0" smtClean="0">
                <a:solidFill>
                  <a:schemeClr val="tx1"/>
                </a:solidFill>
              </a:rPr>
              <a:t>and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rgbClr val="FF0066"/>
                </a:solidFill>
              </a:rPr>
              <a:t>Effectiveness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</a:t>
            </a:r>
            <a:endParaRPr lang="th-TH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Effectiveness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= getting the most output from the least amount of inputs 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“doing things right”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concern with </a:t>
            </a:r>
            <a:r>
              <a:rPr lang="en-US" b="1" u="sng" dirty="0" smtClean="0">
                <a:solidFill>
                  <a:srgbClr val="FFFF00"/>
                </a:solidFill>
              </a:rPr>
              <a:t>means</a:t>
            </a:r>
            <a:r>
              <a:rPr lang="en-US" dirty="0" smtClean="0">
                <a:solidFill>
                  <a:srgbClr val="FFFF00"/>
                </a:solidFill>
              </a:rPr>
              <a:t>(ways) of getting things done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Effectiveness </a:t>
            </a:r>
            <a:r>
              <a:rPr lang="en-US" dirty="0" smtClean="0"/>
              <a:t>= do those work activities that will help the organization reach its goals </a:t>
            </a:r>
          </a:p>
          <a:p>
            <a:r>
              <a:rPr lang="en-US" dirty="0" smtClean="0">
                <a:solidFill>
                  <a:srgbClr val="FF0066"/>
                </a:solidFill>
              </a:rPr>
              <a:t>“doing the right things”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concern with </a:t>
            </a:r>
            <a:r>
              <a:rPr lang="en-US" b="1" u="sng" dirty="0" smtClean="0">
                <a:solidFill>
                  <a:srgbClr val="FFFF00"/>
                </a:solidFill>
              </a:rPr>
              <a:t>ends</a:t>
            </a:r>
            <a:r>
              <a:rPr lang="en-US" dirty="0" smtClean="0">
                <a:solidFill>
                  <a:srgbClr val="FFFF00"/>
                </a:solidFill>
              </a:rPr>
              <a:t>(result) of organizational goal achievement </a:t>
            </a:r>
            <a:endParaRPr lang="th-TH" dirty="0" smtClean="0">
              <a:solidFill>
                <a:srgbClr val="FFFF00"/>
              </a:solidFill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Or…</a:t>
            </a:r>
            <a:endParaRPr lang="th-TH" dirty="0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 </a:t>
            </a:r>
            <a:r>
              <a:rPr lang="en-US" b="1" dirty="0" smtClean="0">
                <a:solidFill>
                  <a:srgbClr val="FFFF00"/>
                </a:solidFill>
              </a:rPr>
              <a:t>and </a:t>
            </a:r>
            <a:r>
              <a:rPr lang="en-US" b="1" dirty="0" smtClean="0">
                <a:solidFill>
                  <a:srgbClr val="FF0066"/>
                </a:solidFill>
              </a:rPr>
              <a:t>Effectiveness</a:t>
            </a:r>
            <a:endParaRPr lang="th-TH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</a:t>
            </a:r>
            <a:endParaRPr lang="th-TH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Effectiveness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Efficiency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= getting work done with a minimum effort, expense, or waste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(use resources – people, money, raw materials– wisely and cost-effectively)</a:t>
            </a:r>
          </a:p>
          <a:p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Effectiveness </a:t>
            </a:r>
            <a:r>
              <a:rPr lang="en-US" dirty="0" smtClean="0"/>
              <a:t>= accomplish tasks that help fulfill organizational objectives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(make the right decisions and successfully carry them out to accomplish the org. goal)</a:t>
            </a:r>
            <a:endParaRPr lang="th-TH" dirty="0" smtClean="0">
              <a:solidFill>
                <a:srgbClr val="FFFF00"/>
              </a:solidFill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Areas of Business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FF00"/>
                </a:solidFill>
              </a:rPr>
              <a:t>R&amp;D</a:t>
            </a:r>
          </a:p>
          <a:p>
            <a:r>
              <a:rPr lang="en-US" b="1" dirty="0" smtClean="0">
                <a:solidFill>
                  <a:srgbClr val="00FF00"/>
                </a:solidFill>
              </a:rPr>
              <a:t>Marketing</a:t>
            </a:r>
          </a:p>
          <a:p>
            <a:r>
              <a:rPr lang="en-US" b="1" dirty="0" smtClean="0">
                <a:solidFill>
                  <a:srgbClr val="00FF00"/>
                </a:solidFill>
              </a:rPr>
              <a:t>Finance</a:t>
            </a:r>
          </a:p>
          <a:p>
            <a:r>
              <a:rPr lang="en-US" b="1" dirty="0" smtClean="0">
                <a:solidFill>
                  <a:srgbClr val="00FF00"/>
                </a:solidFill>
              </a:rPr>
              <a:t>Production</a:t>
            </a:r>
          </a:p>
          <a:p>
            <a:r>
              <a:rPr lang="en-US" b="1" dirty="0" smtClean="0">
                <a:solidFill>
                  <a:srgbClr val="00FF00"/>
                </a:solidFill>
              </a:rPr>
              <a:t>HR</a:t>
            </a:r>
            <a:endParaRPr lang="th-TH" b="1" dirty="0">
              <a:solidFill>
                <a:srgbClr val="00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Efficiency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70C0"/>
                </a:solidFill>
              </a:rPr>
              <a:t>Effectiveness</a:t>
            </a:r>
            <a:r>
              <a:rPr lang="en-US" b="1" dirty="0" smtClean="0"/>
              <a:t> in Management</a:t>
            </a:r>
            <a:endParaRPr lang="th-TH" b="1" dirty="0"/>
          </a:p>
        </p:txBody>
      </p:sp>
      <p:sp>
        <p:nvSpPr>
          <p:cNvPr id="4" name="สี่เหลี่ยมผืนผ้า 3"/>
          <p:cNvSpPr/>
          <p:nvPr/>
        </p:nvSpPr>
        <p:spPr>
          <a:xfrm>
            <a:off x="2143108" y="3071810"/>
            <a:ext cx="200026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0033CC"/>
                </a:solidFill>
              </a:rPr>
              <a:t>Resource </a:t>
            </a:r>
            <a:r>
              <a:rPr lang="en-US" sz="2400" b="1" dirty="0" smtClean="0"/>
              <a:t>Usage</a:t>
            </a:r>
            <a:endParaRPr lang="th-TH" sz="2400" b="1" dirty="0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5000628" y="3071810"/>
            <a:ext cx="2000264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Goal </a:t>
            </a:r>
            <a:r>
              <a:rPr lang="en-US" sz="2400" b="1" dirty="0" smtClean="0"/>
              <a:t>Attainment</a:t>
            </a:r>
            <a:endParaRPr lang="th-TH" sz="2400" b="1" dirty="0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2143108" y="5214950"/>
            <a:ext cx="485778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rgbClr val="FFFF00"/>
                </a:solidFill>
              </a:rPr>
              <a:t>Management Strives for:</a:t>
            </a:r>
          </a:p>
          <a:p>
            <a:pPr algn="ctr"/>
            <a:r>
              <a:rPr lang="en-US" sz="1800" b="1" dirty="0" smtClean="0"/>
              <a:t>Low Resource Waste (</a:t>
            </a:r>
            <a:r>
              <a:rPr lang="en-US" sz="1800" b="1" dirty="0" smtClean="0">
                <a:solidFill>
                  <a:srgbClr val="0070C0"/>
                </a:solidFill>
              </a:rPr>
              <a:t>high efficiency</a:t>
            </a:r>
            <a:r>
              <a:rPr lang="en-US" sz="1800" b="1" dirty="0" smtClean="0"/>
              <a:t>)</a:t>
            </a:r>
          </a:p>
          <a:p>
            <a:pPr algn="ctr"/>
            <a:r>
              <a:rPr lang="en-US" sz="1800" b="1" dirty="0" smtClean="0"/>
              <a:t>High Goal Attainment (</a:t>
            </a:r>
            <a:r>
              <a:rPr lang="en-US" sz="1800" b="1" dirty="0" smtClean="0">
                <a:solidFill>
                  <a:srgbClr val="FF0066"/>
                </a:solidFill>
              </a:rPr>
              <a:t>high effectiveness</a:t>
            </a:r>
            <a:r>
              <a:rPr lang="en-US" sz="1800" b="1" dirty="0" smtClean="0"/>
              <a:t>)</a:t>
            </a:r>
            <a:endParaRPr lang="th-TH" sz="1800" b="1" dirty="0"/>
          </a:p>
        </p:txBody>
      </p:sp>
      <p:pic>
        <p:nvPicPr>
          <p:cNvPr id="1026" name="Picture 2" descr="http://t1.gstatic.com/images?q=tbn:HzBtCipplDvNaM:http://news-libraries.mit.edu/blog/wp-content/uploads/2008/01/money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785934"/>
            <a:ext cx="1142999" cy="1143000"/>
          </a:xfrm>
          <a:prstGeom prst="rect">
            <a:avLst/>
          </a:prstGeom>
          <a:noFill/>
        </p:spPr>
      </p:pic>
      <p:pic>
        <p:nvPicPr>
          <p:cNvPr id="1028" name="Picture 4" descr="http://t3.gstatic.com/images?q=tbn:ew0HiGwpCMcZaM:http://www.blog.taradedu.com/Images/employe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3000372"/>
            <a:ext cx="1257300" cy="857251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357422" y="4214818"/>
            <a:ext cx="17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FF00"/>
                </a:solidFill>
              </a:rPr>
              <a:t>Low Waste</a:t>
            </a:r>
            <a:endParaRPr lang="th-TH" sz="2000" b="1" dirty="0">
              <a:solidFill>
                <a:srgbClr val="00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29190" y="421481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FF00"/>
                </a:solidFill>
              </a:rPr>
              <a:t>High Attainment</a:t>
            </a:r>
            <a:endParaRPr lang="th-TH" sz="2000" b="1" dirty="0">
              <a:solidFill>
                <a:srgbClr val="00FF00"/>
              </a:solidFill>
            </a:endParaRPr>
          </a:p>
        </p:txBody>
      </p:sp>
      <p:sp>
        <p:nvSpPr>
          <p:cNvPr id="12" name="ลูกศรลง 11"/>
          <p:cNvSpPr/>
          <p:nvPr/>
        </p:nvSpPr>
        <p:spPr>
          <a:xfrm>
            <a:off x="3000364" y="4643446"/>
            <a:ext cx="357190" cy="357190"/>
          </a:xfrm>
          <a:prstGeom prst="downArrow">
            <a:avLst/>
          </a:prstGeom>
          <a:solidFill>
            <a:srgbClr val="9933FF"/>
          </a:solidFill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3" name="ลูกศรลง 12"/>
          <p:cNvSpPr/>
          <p:nvPr/>
        </p:nvSpPr>
        <p:spPr>
          <a:xfrm>
            <a:off x="5786446" y="4643446"/>
            <a:ext cx="357190" cy="357190"/>
          </a:xfrm>
          <a:prstGeom prst="downArrow">
            <a:avLst/>
          </a:prstGeom>
          <a:solidFill>
            <a:srgbClr val="9933FF"/>
          </a:solidFill>
          <a:ln>
            <a:solidFill>
              <a:srgbClr val="9933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032" name="Picture 8" descr="http://t2.gstatic.com/images?q=tbn:dj9GXQImmd2qmM:http://www.coffex.com.au/images/Factory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1472" y="4000504"/>
            <a:ext cx="1200150" cy="1009650"/>
          </a:xfrm>
          <a:prstGeom prst="rect">
            <a:avLst/>
          </a:prstGeom>
          <a:noFill/>
        </p:spPr>
      </p:pic>
      <p:pic>
        <p:nvPicPr>
          <p:cNvPr id="1034" name="Picture 10" descr="http://t3.gstatic.com/images?q=tbn:LmkHxAirU-hz7M:http://abmagic.com/Goals/files/page19_1.jp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 t="48611"/>
          <a:stretch>
            <a:fillRect/>
          </a:stretch>
        </p:blipFill>
        <p:spPr bwMode="auto">
          <a:xfrm>
            <a:off x="7288568" y="2285992"/>
            <a:ext cx="1355398" cy="642942"/>
          </a:xfrm>
          <a:prstGeom prst="rect">
            <a:avLst/>
          </a:prstGeom>
          <a:noFill/>
        </p:spPr>
      </p:pic>
      <p:pic>
        <p:nvPicPr>
          <p:cNvPr id="1036" name="Picture 12" descr="http://t2.gstatic.com/images?q=tbn:p5uSOYnVJxuabM:http://limitlessunits.com/images/GoalAchievement.jpg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215206" y="3071810"/>
            <a:ext cx="1566442" cy="966790"/>
          </a:xfrm>
          <a:prstGeom prst="rect">
            <a:avLst/>
          </a:prstGeom>
          <a:noFill/>
        </p:spPr>
      </p:pic>
      <p:sp>
        <p:nvSpPr>
          <p:cNvPr id="17" name="TextBox 16"/>
          <p:cNvSpPr txBox="1"/>
          <p:nvPr/>
        </p:nvSpPr>
        <p:spPr>
          <a:xfrm>
            <a:off x="2000232" y="2214554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Efficiency</a:t>
            </a:r>
            <a:r>
              <a:rPr lang="en-US" sz="2000" b="1" dirty="0" smtClean="0"/>
              <a:t> (Means)</a:t>
            </a:r>
            <a:endParaRPr lang="th-TH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500562" y="2221048"/>
            <a:ext cx="24288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66"/>
                </a:solidFill>
              </a:rPr>
              <a:t>Effectiveness </a:t>
            </a:r>
            <a:r>
              <a:rPr lang="en-US" sz="2000" b="1" dirty="0" smtClean="0"/>
              <a:t>(Ends)</a:t>
            </a:r>
            <a:endParaRPr lang="th-TH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Functions</a:t>
            </a:r>
            <a:endParaRPr lang="th-TH" b="1" dirty="0"/>
          </a:p>
        </p:txBody>
      </p:sp>
      <p:grpSp>
        <p:nvGrpSpPr>
          <p:cNvPr id="18" name="กลุ่ม 17"/>
          <p:cNvGrpSpPr/>
          <p:nvPr/>
        </p:nvGrpSpPr>
        <p:grpSpPr>
          <a:xfrm>
            <a:off x="1643042" y="2143116"/>
            <a:ext cx="5929354" cy="4144198"/>
            <a:chOff x="1643042" y="2214554"/>
            <a:chExt cx="5929354" cy="4144198"/>
          </a:xfrm>
        </p:grpSpPr>
        <p:sp>
          <p:nvSpPr>
            <p:cNvPr id="4" name="สี่เหลี่ยมผืนผ้า 3"/>
            <p:cNvSpPr/>
            <p:nvPr/>
          </p:nvSpPr>
          <p:spPr>
            <a:xfrm>
              <a:off x="1643042" y="2214554"/>
              <a:ext cx="5857916" cy="41434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6" name="ตัวเชื่อมต่อตรง 5"/>
            <p:cNvCxnSpPr>
              <a:stCxn id="4" idx="0"/>
              <a:endCxn id="4" idx="2"/>
            </p:cNvCxnSpPr>
            <p:nvPr/>
          </p:nvCxnSpPr>
          <p:spPr>
            <a:xfrm rot="16200000" flipH="1">
              <a:off x="2500298" y="4286256"/>
              <a:ext cx="4143404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ตัวเชื่อมต่อตรง 7"/>
            <p:cNvCxnSpPr>
              <a:stCxn id="4" idx="1"/>
              <a:endCxn id="4" idx="3"/>
            </p:cNvCxnSpPr>
            <p:nvPr/>
          </p:nvCxnSpPr>
          <p:spPr>
            <a:xfrm rot="10800000" flipH="1">
              <a:off x="1643042" y="4286256"/>
              <a:ext cx="5857916" cy="1588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1785918" y="2571744"/>
              <a:ext cx="25717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CCFF"/>
                  </a:solidFill>
                </a:rPr>
                <a:t>PLANNING</a:t>
              </a:r>
              <a:endParaRPr lang="th-TH" b="1" dirty="0">
                <a:solidFill>
                  <a:srgbClr val="FFCCFF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929190" y="2548590"/>
              <a:ext cx="25717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9900"/>
                  </a:solidFill>
                </a:rPr>
                <a:t>ORGANIZING</a:t>
              </a:r>
              <a:endParaRPr lang="th-TH" b="1" dirty="0">
                <a:solidFill>
                  <a:srgbClr val="009900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785918" y="5406110"/>
              <a:ext cx="257176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70C0"/>
                  </a:solidFill>
                </a:rPr>
                <a:t>LEADING</a:t>
              </a:r>
              <a:endParaRPr lang="th-TH" b="1" dirty="0">
                <a:solidFill>
                  <a:srgbClr val="0070C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86314" y="5429264"/>
              <a:ext cx="278608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FFFF00"/>
                  </a:solidFill>
                </a:rPr>
                <a:t>CONTROLLING</a:t>
              </a:r>
              <a:endParaRPr lang="th-TH" b="1" dirty="0">
                <a:solidFill>
                  <a:srgbClr val="FFFF00"/>
                </a:solidFill>
              </a:endParaRPr>
            </a:p>
          </p:txBody>
        </p:sp>
        <p:sp>
          <p:nvSpPr>
            <p:cNvPr id="16" name="แผนผังลําดับงาน: การตัดสินใจ 15"/>
            <p:cNvSpPr/>
            <p:nvPr/>
          </p:nvSpPr>
          <p:spPr>
            <a:xfrm>
              <a:off x="3357554" y="3429000"/>
              <a:ext cx="2357454" cy="1643074"/>
            </a:xfrm>
            <a:prstGeom prst="flowChartDecision">
              <a:avLst/>
            </a:prstGeom>
            <a:gradFill flip="none" rotWithShape="1">
              <a:gsLst>
                <a:gs pos="0">
                  <a:schemeClr val="bg2">
                    <a:lumMod val="50000"/>
                    <a:lumOff val="50000"/>
                    <a:shade val="30000"/>
                    <a:satMod val="115000"/>
                  </a:schemeClr>
                </a:gs>
                <a:gs pos="50000">
                  <a:schemeClr val="bg2">
                    <a:lumMod val="50000"/>
                    <a:lumOff val="50000"/>
                    <a:shade val="67500"/>
                    <a:satMod val="115000"/>
                  </a:schemeClr>
                </a:gs>
                <a:gs pos="100000">
                  <a:schemeClr val="bg2">
                    <a:lumMod val="50000"/>
                    <a:lumOff val="50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500430" y="3977350"/>
              <a:ext cx="207170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/>
                <a:t>MANAGER</a:t>
              </a:r>
              <a:endParaRPr lang="th-TH" b="1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66"/>
                </a:solidFill>
              </a:rPr>
              <a:t>1. PLANNING</a:t>
            </a:r>
            <a:endParaRPr lang="th-TH" b="1" dirty="0">
              <a:solidFill>
                <a:srgbClr val="FF0066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goals</a:t>
            </a:r>
          </a:p>
          <a:p>
            <a:r>
              <a:rPr lang="en-US" dirty="0" smtClean="0"/>
              <a:t>Establish strategies for achieving those goals</a:t>
            </a:r>
          </a:p>
          <a:p>
            <a:r>
              <a:rPr lang="en-US" dirty="0" smtClean="0"/>
              <a:t>Develop plans to integrate and coordinate activities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>
                <a:solidFill>
                  <a:srgbClr val="FF0066"/>
                </a:solidFill>
              </a:rPr>
              <a:t>	</a:t>
            </a:r>
            <a:r>
              <a:rPr lang="en-US" b="1" dirty="0" smtClean="0">
                <a:solidFill>
                  <a:srgbClr val="FF6699"/>
                </a:solidFill>
              </a:rPr>
              <a:t>Setting goals and plans </a:t>
            </a:r>
            <a:r>
              <a:rPr lang="en-US" dirty="0" smtClean="0">
                <a:solidFill>
                  <a:srgbClr val="FF6699"/>
                </a:solidFill>
              </a:rPr>
              <a:t>(how to achieve them)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9900"/>
                </a:solidFill>
              </a:rPr>
              <a:t>2. ORGANIZING</a:t>
            </a:r>
            <a:endParaRPr lang="th-TH" b="1" dirty="0">
              <a:solidFill>
                <a:srgbClr val="00990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Determine </a:t>
            </a:r>
          </a:p>
          <a:p>
            <a:pPr lvl="1"/>
            <a:r>
              <a:rPr lang="en-US" dirty="0" smtClean="0"/>
              <a:t>What tasks are to be done ?</a:t>
            </a:r>
          </a:p>
          <a:p>
            <a:pPr lvl="1"/>
            <a:r>
              <a:rPr lang="en-US" dirty="0" smtClean="0"/>
              <a:t>Who is to do them ?</a:t>
            </a:r>
          </a:p>
          <a:p>
            <a:pPr lvl="1"/>
            <a:r>
              <a:rPr lang="en-US" dirty="0" smtClean="0"/>
              <a:t>How tasks are to be grouped ?</a:t>
            </a:r>
          </a:p>
          <a:p>
            <a:pPr lvl="1"/>
            <a:r>
              <a:rPr lang="en-US" dirty="0" smtClean="0"/>
              <a:t>Who reports to whom ?</a:t>
            </a:r>
          </a:p>
          <a:p>
            <a:pPr lvl="1"/>
            <a:r>
              <a:rPr lang="en-US" dirty="0" smtClean="0"/>
              <a:t>Where decisions are to be made ?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2800" b="1" dirty="0" smtClean="0">
                <a:solidFill>
                  <a:srgbClr val="00FF00"/>
                </a:solidFill>
              </a:rPr>
              <a:t>Arrange tasks and other resources to accomplish organization’s goals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</a:rPr>
              <a:t>3. LEADING</a:t>
            </a:r>
            <a:endParaRPr lang="th-TH" b="1" dirty="0">
              <a:solidFill>
                <a:srgbClr val="0000FF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Motivate subordinates(lower positions)</a:t>
            </a:r>
          </a:p>
          <a:p>
            <a:r>
              <a:rPr lang="en-US" dirty="0" smtClean="0"/>
              <a:t>Help resolve group conflicts</a:t>
            </a:r>
          </a:p>
          <a:p>
            <a:r>
              <a:rPr lang="en-US" dirty="0" smtClean="0"/>
              <a:t>Influence individuals or teams as they work</a:t>
            </a:r>
          </a:p>
          <a:p>
            <a:r>
              <a:rPr lang="en-US" dirty="0" smtClean="0"/>
              <a:t>Select the most effective communication channel</a:t>
            </a:r>
          </a:p>
          <a:p>
            <a:r>
              <a:rPr lang="en-US" dirty="0" smtClean="0"/>
              <a:t>Deal with employee behavior issues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200" b="1" dirty="0" smtClean="0">
                <a:solidFill>
                  <a:srgbClr val="00B0F0"/>
                </a:solidFill>
              </a:rPr>
              <a:t>Hire, train, motivate</a:t>
            </a:r>
            <a:r>
              <a:rPr lang="en-US" sz="3200" dirty="0" smtClean="0">
                <a:solidFill>
                  <a:srgbClr val="00B0F0"/>
                </a:solidFill>
              </a:rPr>
              <a:t>(lead)</a:t>
            </a:r>
            <a:r>
              <a:rPr lang="en-US" sz="3200" b="1" dirty="0" smtClean="0">
                <a:solidFill>
                  <a:srgbClr val="00B0F0"/>
                </a:solidFill>
              </a:rPr>
              <a:t> people</a:t>
            </a:r>
            <a:endParaRPr lang="th-TH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4. CONTROLLING</a:t>
            </a:r>
            <a:endParaRPr lang="th-TH" b="1" dirty="0">
              <a:solidFill>
                <a:srgbClr val="FFFF0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Monitor activities’ performance</a:t>
            </a:r>
          </a:p>
          <a:p>
            <a:r>
              <a:rPr lang="en-US" dirty="0" smtClean="0"/>
              <a:t>Compare actual performance with the set goals</a:t>
            </a:r>
          </a:p>
          <a:p>
            <a:r>
              <a:rPr lang="en-US" dirty="0" smtClean="0"/>
              <a:t>Evaluate activities’ performance whether things are going as planed</a:t>
            </a:r>
          </a:p>
          <a:p>
            <a:r>
              <a:rPr lang="en-US" dirty="0" smtClean="0"/>
              <a:t>Correct any disturbance to get work back on track and achieve the set goals</a:t>
            </a:r>
          </a:p>
          <a:p>
            <a:endParaRPr lang="en-US" dirty="0" smtClean="0"/>
          </a:p>
          <a:p>
            <a:pPr>
              <a:buNone/>
            </a:pPr>
            <a:r>
              <a:rPr lang="en-US" b="1" dirty="0" smtClean="0">
                <a:solidFill>
                  <a:srgbClr val="FFFF00"/>
                </a:solidFill>
              </a:rPr>
              <a:t>	Ensure all activities are accomplished as planned</a:t>
            </a:r>
            <a:endParaRPr lang="th-TH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Area of Management: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66CC"/>
                </a:solidFill>
              </a:rPr>
              <a:t>Functional Managers </a:t>
            </a:r>
            <a:r>
              <a:rPr lang="en-US" sz="3600" dirty="0" smtClean="0"/>
              <a:t>V.S. </a:t>
            </a:r>
            <a:r>
              <a:rPr lang="en-US" sz="3600" b="1" dirty="0" smtClean="0">
                <a:solidFill>
                  <a:srgbClr val="FF66CC"/>
                </a:solidFill>
              </a:rPr>
              <a:t>General Managers</a:t>
            </a:r>
            <a:endParaRPr lang="en-US" sz="3600" b="1" dirty="0">
              <a:solidFill>
                <a:srgbClr val="FF66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Area of Management: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66CC"/>
                </a:solidFill>
              </a:rPr>
              <a:t>Functional Manager </a:t>
            </a:r>
            <a:r>
              <a:rPr lang="en-US" sz="3600" dirty="0" smtClean="0"/>
              <a:t>is responsible for just 1 organizational activity </a:t>
            </a:r>
          </a:p>
          <a:p>
            <a:endParaRPr lang="en-US" sz="3600" dirty="0" smtClean="0"/>
          </a:p>
          <a:p>
            <a:r>
              <a:rPr lang="en-US" sz="3600" b="1" dirty="0" smtClean="0">
                <a:solidFill>
                  <a:srgbClr val="FF66CC"/>
                </a:solidFill>
              </a:rPr>
              <a:t>General Manager</a:t>
            </a:r>
            <a:r>
              <a:rPr lang="en-US" sz="3600" dirty="0" smtClean="0">
                <a:solidFill>
                  <a:srgbClr val="FF66CC"/>
                </a:solidFill>
              </a:rPr>
              <a:t> </a:t>
            </a:r>
            <a:r>
              <a:rPr lang="en-US" sz="3600" dirty="0" smtClean="0"/>
              <a:t>is responsible for several organizational activities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Managers for 3 Types of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8358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For-Profit Organizations: </a:t>
            </a:r>
            <a:r>
              <a:rPr lang="en-US" dirty="0" smtClean="0"/>
              <a:t>For making money, or profits, by offering products or services</a:t>
            </a:r>
          </a:p>
          <a:p>
            <a:pPr marL="578358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Nonprofit Organizations: </a:t>
            </a:r>
            <a:r>
              <a:rPr lang="en-US" dirty="0" smtClean="0"/>
              <a:t>For offering services in either public sector or private sector such as hospitals, colleges, social-welfare agencies</a:t>
            </a:r>
          </a:p>
          <a:p>
            <a:pPr marL="578358" indent="-514350">
              <a:buFont typeface="+mj-lt"/>
              <a:buAutoNum type="arabicPeriod"/>
            </a:pPr>
            <a:r>
              <a:rPr lang="en-US" b="1" dirty="0" smtClean="0">
                <a:solidFill>
                  <a:srgbClr val="92D050"/>
                </a:solidFill>
              </a:rPr>
              <a:t>Mutual-Benefit Organizations: </a:t>
            </a:r>
            <a:r>
              <a:rPr lang="en-US" dirty="0" smtClean="0"/>
              <a:t>For aiding members such as farm cooperatives, labor unions, trade associations, and clubs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 managers manage differently for different types of organizations?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of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FF33"/>
                </a:solidFill>
              </a:rPr>
              <a:t>R&amp;D</a:t>
            </a:r>
            <a:r>
              <a:rPr lang="en-US" dirty="0" smtClean="0"/>
              <a:t> = </a:t>
            </a:r>
            <a:r>
              <a:rPr lang="en-US" dirty="0" smtClean="0">
                <a:solidFill>
                  <a:srgbClr val="66FF33"/>
                </a:solidFill>
              </a:rPr>
              <a:t>Research &amp; Development</a:t>
            </a:r>
          </a:p>
          <a:p>
            <a:pPr lvl="1"/>
            <a:r>
              <a:rPr lang="en-US" dirty="0" smtClean="0"/>
              <a:t>New product design and development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026" name="AutoShape 2" descr="data:image/jpg;base64,/9j/4AAQSkZJRgABAQAAAQABAAD/2wCEAAkGBhQQEBUUEBMVFRQVFxgWGBgYFhwaGBcYFRgVHBwcHR0XHSYhFxkjGxweIDAgIycpLS4uGx82NTAqNSYvLCkBCQoKDgwOGg8PGiwkHyQ0Li0tKiovLC8qKS8pLCkvKSkpNSw1NCoqKTQpLCwqKS4vLCksLCwpMDUsLSwsLCwsLf/AABEIAH8AXwMBIgACEQEDEQH/xAAcAAACAgMBAQAAAAAAAAAAAAAEBQAGAQIDBwj/xAA8EAACAQIEAggDBgMJAQAAAAABAhEAAwQSITEFQQYTIlFhcYGRBzLwQmKhscHRUnKyFCMzU4KSotLxFf/EABkBAAIDAQAAAAAAAAAAAAAAAAADAQIEBf/EACQRAAIDAAEEAgIDAAAAAAAAAAABAgMREhMhMUEiUQSBI2HR/9oADAMBAAIRAxEAPwD3GpUqUAStXeATvAnTel/GeNLh1DNzOUHlmAnKT9mROtUo9MH65ntiA4ggnvCzHcQ2Yj+c1KQF9xOOC2xcBBXQk/cMSw8BM+QrF/iSISGMR+RG/lPZ84rzZMUxJgkAljAOgzTIA5AydKJskxEmIj00/ap4geiYfFB1BmOyrEdwYTrXS3dDAEbESPI1R7NxspWTDRPjAI/IxTT/AOrcI0gaZRHIc48TA9qOIFnqUqwvFgcqhSOUb6D6/M+bNHkAjY1XANqlSpQAPicStoAtsSFHmdhXa3cDAEaggEeRrW/YV1KuoZTuCAR7GgrmEuB2IuZbZWBG6dmNAezAPamPDaqvdI76VXp5jEBa2AVuHIWB+W4nJhp8ysCJ0MTuNqnYFZ4tjGuXT1iKjr2WyAqGI+1B2nf1qWKciRhYFMLC0BYpjYNSAdZSjbdmhbBphZegDm9qKd4DHC4IAiNNx+A7qUXXoQXIYamDoY3g768qhrQLaTWIneuauvZG2nZHgPCu1LAlL7LhFNt2a4w3JGpB28/MfhtWeMY7qk7JAY7bTHOJqupjXN5WJYuYWIAkTMaaR40qV0Iyx7+hiplJckVvpXwdrN+Gy9qShUZc4B5iT2xMSSSfOheE4M3W3gDc/pVo6U/3+HuXbCDrFa2vbntq9wLlkdq2uswpHjO1JcKzYXE3MPca295UN1lXMFygEjVh80A7nWO+as57H4sFHJZJBd3hwVZWZFbWrLDcUix/TC9YK9bgroW4cttlZbhZoLZSidpZUHXXbajuCdLbWJbIXRLn+WxKv/tcBvwrPCy5LF3NEo1N9+w5t3Y3opL9LbjyxrZL1PoudjakswVbUoJNMYterg1wyAu5NDtiIrSwQ7gGYnWATpz21rSILnw5LaiFILH5jOYz4kTR1c7CqFGSMsaRtHpXSlAVjpE563bZRHiJP6zSM3z1qwCpyuPUrmH9NW/j2CLpmX5kk+a8/XSaT4fhQuAFmytoVgDTfXXzPvXMuqk7Gl7NM3GdHH3/AI9OfBsO11bi24gDTNOXMrgpMfynbvoHiKXLl5hdw9pCxi5dW7mJRDOQDIpgnsydgW76uPCsOtq2EURG/ieZ9ao3SHpCq4x7dsFsphjOmbmBprBmn9Kca0l3ZWuab+X0gTjzA3cPcuMq27WIBd2MKoa1etgk8u26idtaH6P9GWcO1+0t2WYkOEuKyAgqwLTJ3202jnTzCk3V2kGfaNj371ytcCtW8wtBrGb5updrQPpbIHrFK4yjFcln9mhtSfxf6FFvh8vdNm41q3my28kFeyIY5XkFc0iBGxgijrQZQQ7Lm1Iyg6ry32MUQ2HW2AqCFUBQPACiMDhesZe6df5RE/qKrG6fPIlnVHjsgHC2HumEBPjyE7SeUnT1q18H6O9U4dmOdSdvlZWWPQ/tR/C+G2rQPUiAx11PeeR7pjyo+uq2c4lSpUqoAvE+s6puqjPGn6x4xtVY4fje81caqXSTh5sv1qfIx7X3W7/I/n51KAZYfEh/r29Tv7ULxLgli6JYIrbBtAZ199yY76U4biYHMV3N/OUDCUDyZGhGvvE/hUgckRrEjKezzGv/AJXO3fa7cUqpI1DSNoB3rXp7ea2qZAJALD1MflPvWvw9yvhDlY9YGYXQeRYyI+6VgDyPOsNljjNx9M2xr/i6v0xjw/hZbtONN4ozht5izB7YtkBdMyk9oH+E6bURiViBMfrQt3TUGSK2QqjBfEyym5+Rthnyt4GmFJcLiM4pnhr86Hf86l9yh3qVKlQBKwVnes1CaANerA5AelLeJYfrDPcIpg7aSeVCGDuAfHY+4qUBUukuGdiumbKsRziT71r0O4UbNxr05UdMuX+LUEN4Aax5mlfxIxz4XFWLiO4RrZDKrEA5XYn1hhv4Um6O9Kb+JxmEtG9cKBwGJyg3BM9rLuIEbmZrnTUutmdvs3xm+jxTPTsSpZifbyrgcPyO3Pypq1juP4T+taHDHv8A+J/7V09MAntA2rrIeR0Pep2Pt+M00u3AFzEwBrNY4vh16tXbRlECOfgfCdfekl92bLnJgyVEQpju7zWa25V9l5HV1Off0WLh3FlugA9lu4nfy76YVSBr36e9WXgqnKT1uddgIgg+Mk0qi5z7MvdSo90Hh9fruqI2asfa+u41oo09R+QrWZiYtSV7NKsXjFsLmvMLayBLGBJEx56H2rljumWEsMUu3lD7MFBYgjecgMGI0rzLpb0u/tWI1cdUjEW8oMEEDtGftbjlEVR3Rj2Q2FTl58BPxP4/hsTatpZuZ7qMdgcuVh2pYxzAOk7Gq38OFP8Ab7P3Wcn0Rv3pLxDiAYwGB7JMz3pPp+tEYORA7ivMzuO8+VL5a9Y3MWI9/XG1uuOrxLA8RuAAdY+x+038C+NXz4Z9InN+5hbnbWC6MWGZSN17Rlgd9JjXkdLq1N4KdTS0ujYYX4D5oGoI0o27gEa31ZUZQIHhG0HkfGu4uA8xWlwSY+tZ/arcVu4U5Mrtrg7lsjggja4BKkeOo39wZ76sOFsC2gURoNYAEnmYFYca/h+FRz9egqkKow8Fp2Ofk6BDP13Gg+K4nqcPduExkRnkCYyITMc9po+sEU0WfK7cZhz1hM6ydNSSJOp20jeuGJ42GAkmcwJ1/m8deXtX0tjeheCvf4mFsn/QB/TE1zwvQPh9r5MFhge/qlJ92BpPQjuj+vLMPmC2+ZpUMRly6KSflyzp770aMTlbTMNNeWoMzBPgNPPavqe1wy0nyWra+SKPyFVrEfCvh7knqCMxJIV2Ak6mJOnkIqXUvTIVv2jwFceS2/JtT3kHlsP2ApnheJEMzKxkSQQdRqBI7tJq4cU+AV3rWOFxa9WSSFuKcyjuzLIbzgeVGcI+BTKQb+JBjkgb9xSpfjb7GR/IS9Dv4X9MDi1uWL75ntqrIWPaZdQ3i2Vo1+8KvuUkA84FV/o18PcJgHNyyhN0gqXJ5EgkADQAkDx03qy1ojHis3TPJ8nqOTWp+vCKj2ia61KsV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79438"/>
            <a:ext cx="904875" cy="1209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2" descr="C:\Documents and Settings\UserXP\Desktop\scientist2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9058" y="3786190"/>
            <a:ext cx="1785950" cy="22233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Management for different types of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smtClean="0"/>
              <a:t>SAME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F0"/>
                </a:solidFill>
              </a:rPr>
              <a:t>4 management functions</a:t>
            </a:r>
            <a:r>
              <a:rPr lang="en-US" dirty="0" smtClean="0"/>
              <a:t>—planning, organizing, leading, and controlling– are needed for all types</a:t>
            </a:r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b="1" u="sng" dirty="0" smtClean="0"/>
              <a:t>DIFFERENCE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Measurement of success</a:t>
            </a:r>
          </a:p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For-profit</a:t>
            </a:r>
            <a:r>
              <a:rPr lang="en-US" b="1" dirty="0" smtClean="0"/>
              <a:t>: </a:t>
            </a:r>
            <a:r>
              <a:rPr lang="en-US" dirty="0" smtClean="0"/>
              <a:t>how much profit (or loss) it generate</a:t>
            </a:r>
          </a:p>
          <a:p>
            <a:pPr>
              <a:buFont typeface="Wingdings" pitchFamily="2" charset="2"/>
              <a:buChar char="Ø"/>
            </a:pPr>
            <a:r>
              <a:rPr lang="en-US" b="1" u="sng" dirty="0" smtClean="0"/>
              <a:t>Nonprofit &amp; Mutual-benefit</a:t>
            </a:r>
            <a:r>
              <a:rPr lang="en-US" b="1" dirty="0" smtClean="0"/>
              <a:t>: </a:t>
            </a:r>
            <a:r>
              <a:rPr lang="en-US" dirty="0" smtClean="0"/>
              <a:t>effectiveness of services delivered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Roles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Roles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Specific actions or behaviors expected of a manager</a:t>
            </a:r>
          </a:p>
          <a:p>
            <a:endParaRPr lang="en-US" dirty="0" smtClean="0"/>
          </a:p>
          <a:p>
            <a:r>
              <a:rPr lang="en-US" b="1" dirty="0" smtClean="0"/>
              <a:t>3 types of managerial roles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Interpersonal</a:t>
            </a:r>
          </a:p>
          <a:p>
            <a:pPr lvl="1"/>
            <a:r>
              <a:rPr lang="en-US" dirty="0" smtClean="0"/>
              <a:t>Informational</a:t>
            </a:r>
          </a:p>
          <a:p>
            <a:pPr lvl="1"/>
            <a:r>
              <a:rPr lang="en-US" dirty="0" smtClean="0"/>
              <a:t>decisional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Mintzberg’s</a:t>
            </a:r>
            <a:r>
              <a:rPr lang="en-US" b="1" dirty="0" smtClean="0"/>
              <a:t> Managerial Roles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Interpersonal Roles: </a:t>
            </a:r>
            <a:r>
              <a:rPr lang="en-US" dirty="0" smtClean="0"/>
              <a:t>involve people </a:t>
            </a:r>
            <a:r>
              <a:rPr lang="en-US" dirty="0" smtClean="0">
                <a:solidFill>
                  <a:srgbClr val="66FF33"/>
                </a:solidFill>
              </a:rPr>
              <a:t>(subordinates and person outside the organization) </a:t>
            </a:r>
            <a:r>
              <a:rPr lang="en-US" dirty="0" smtClean="0"/>
              <a:t>and other duties that are ceremonial and symbolic in nature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Informational Roles: </a:t>
            </a:r>
            <a:r>
              <a:rPr lang="en-US" dirty="0" smtClean="0"/>
              <a:t>involve collecting, receiving, and disseminating information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Decisional Roles: </a:t>
            </a:r>
            <a:r>
              <a:rPr lang="en-US" dirty="0" smtClean="0"/>
              <a:t>entail making decisions or choices</a:t>
            </a:r>
            <a:endParaRPr lang="th-TH" dirty="0"/>
          </a:p>
        </p:txBody>
      </p:sp>
      <p:pic>
        <p:nvPicPr>
          <p:cNvPr id="36866" name="Picture 2" descr="http://t0.gstatic.com/images?q=tbn:vmMslWeCALz0yM:http://www.trainingontarget.com/images/interpersonal_skills_large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72396" y="3143248"/>
            <a:ext cx="1123950" cy="847725"/>
          </a:xfrm>
          <a:prstGeom prst="rect">
            <a:avLst/>
          </a:prstGeom>
          <a:noFill/>
        </p:spPr>
      </p:pic>
      <p:pic>
        <p:nvPicPr>
          <p:cNvPr id="36868" name="Picture 4" descr="http://t0.gstatic.com/images?q=tbn:MnAcCRt9RKNwpM:http://www.wordinfo.info/words/images/Scribe-books-computer.gif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06" y="4214818"/>
            <a:ext cx="895887" cy="1038225"/>
          </a:xfrm>
          <a:prstGeom prst="rect">
            <a:avLst/>
          </a:prstGeom>
          <a:noFill/>
        </p:spPr>
      </p:pic>
      <p:pic>
        <p:nvPicPr>
          <p:cNvPr id="36870" name="Picture 6" descr="http://t0.gstatic.com/images?q=tbn:qO_4QQg9fvInYM:http://blogs.trb.com/features/family/parenting/blog/decision-making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071802" y="6013148"/>
            <a:ext cx="852486" cy="844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Mintzberg</a:t>
            </a:r>
            <a:r>
              <a:rPr lang="en-US" b="1" dirty="0" smtClean="0"/>
              <a:t> groups managerial activities and roles as involving:</a:t>
            </a:r>
            <a:endParaRPr lang="th-TH" b="1" dirty="0"/>
          </a:p>
        </p:txBody>
      </p:sp>
      <p:graphicFrame>
        <p:nvGraphicFramePr>
          <p:cNvPr id="4" name="ตัวยึดเนื้อหา 3"/>
          <p:cNvGraphicFramePr>
            <a:graphicFrameLocks noGrp="1"/>
          </p:cNvGraphicFramePr>
          <p:nvPr>
            <p:ph idx="1"/>
          </p:nvPr>
        </p:nvGraphicFramePr>
        <p:xfrm>
          <a:off x="1142976" y="1785927"/>
          <a:ext cx="7143800" cy="4857782"/>
        </p:xfrm>
        <a:graphic>
          <a:graphicData uri="http://schemas.openxmlformats.org/drawingml/2006/table">
            <a:tbl>
              <a:tblPr/>
              <a:tblGrid>
                <a:gridCol w="3143272"/>
                <a:gridCol w="4000528"/>
              </a:tblGrid>
              <a:tr h="395718">
                <a:tc>
                  <a:txBody>
                    <a:bodyPr/>
                    <a:lstStyle/>
                    <a:p>
                      <a:r>
                        <a:rPr lang="en-US" b="1" dirty="0"/>
                        <a:t>Managerial activities</a:t>
                      </a:r>
                      <a:r>
                        <a:rPr lang="en-US" dirty="0"/>
                        <a:t> 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Associated roles</a:t>
                      </a:r>
                      <a:endParaRPr lang="en-US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</a:tr>
              <a:tr h="2033173">
                <a:tc>
                  <a:txBody>
                    <a:bodyPr/>
                    <a:lstStyle/>
                    <a:p>
                      <a:r>
                        <a:rPr lang="en-US" b="1" u="sng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interpersonal </a:t>
                      </a:r>
                      <a:r>
                        <a:rPr lang="en-US" b="1" u="sng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roles</a:t>
                      </a:r>
                      <a:r>
                        <a:rPr lang="en-US" b="1" u="sng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:</a:t>
                      </a:r>
                      <a:r>
                        <a:rPr lang="en-US" u="sng" dirty="0" smtClean="0"/>
                        <a:t> </a:t>
                      </a:r>
                      <a:r>
                        <a:rPr lang="en-US" dirty="0"/>
                        <a:t>arising from formal authority and status and supporting the information and decision activities. 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figurehead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liaison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leader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</a:tr>
              <a:tr h="1050700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Informational roles</a:t>
                      </a:r>
                      <a:r>
                        <a:rPr lang="en-US" u="sng" dirty="0" smtClean="0"/>
                        <a:t> </a:t>
                      </a:r>
                      <a:endParaRPr lang="en-US" u="sng" dirty="0"/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monitor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disseminator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spokesman 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</a:tr>
              <a:tr h="1378191">
                <a:tc>
                  <a:txBody>
                    <a:bodyPr/>
                    <a:lstStyle/>
                    <a:p>
                      <a:r>
                        <a:rPr lang="en-US" b="1" u="sng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decisional </a:t>
                      </a:r>
                      <a:r>
                        <a:rPr lang="en-US" b="1" u="sng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roles:</a:t>
                      </a:r>
                      <a:r>
                        <a:rPr lang="en-US" u="sng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US" dirty="0"/>
                        <a:t>making significant decisions 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improver/changer </a:t>
                      </a:r>
                      <a:r>
                        <a:rPr lang="en-US" dirty="0" smtClean="0"/>
                        <a:t> (entrepreneur)</a:t>
                      </a:r>
                      <a:endParaRPr lang="en-US" dirty="0"/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disturbance handler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resource allocator </a:t>
                      </a:r>
                    </a:p>
                    <a:p>
                      <a:pPr>
                        <a:buFont typeface="Arial"/>
                        <a:buChar char="•"/>
                      </a:pPr>
                      <a:r>
                        <a:rPr lang="en-US" dirty="0"/>
                        <a:t>negotiator </a:t>
                      </a:r>
                    </a:p>
                  </a:txBody>
                  <a:tcPr marL="28575" marR="28575" marT="28575" marB="2857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70C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6" name="ตัวเชื่อมต่อตรง 5"/>
          <p:cNvCxnSpPr/>
          <p:nvPr/>
        </p:nvCxnSpPr>
        <p:spPr>
          <a:xfrm>
            <a:off x="1142976" y="2214554"/>
            <a:ext cx="714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ตัวเชื่อมต่อตรง 8"/>
          <p:cNvCxnSpPr/>
          <p:nvPr/>
        </p:nvCxnSpPr>
        <p:spPr>
          <a:xfrm rot="5400000">
            <a:off x="1856562" y="4214818"/>
            <a:ext cx="485778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ตัวเชื่อมต่อตรง 12"/>
          <p:cNvCxnSpPr/>
          <p:nvPr/>
        </p:nvCxnSpPr>
        <p:spPr>
          <a:xfrm>
            <a:off x="1142976" y="4213230"/>
            <a:ext cx="714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ตัวเชื่อมต่อตรง 13"/>
          <p:cNvCxnSpPr/>
          <p:nvPr/>
        </p:nvCxnSpPr>
        <p:spPr>
          <a:xfrm>
            <a:off x="1142976" y="5286388"/>
            <a:ext cx="714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สี่เหลี่ยมผืนผ้า 14"/>
          <p:cNvSpPr/>
          <p:nvPr/>
        </p:nvSpPr>
        <p:spPr>
          <a:xfrm>
            <a:off x="5429288" y="6652463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http://www.bola.biz/mintzberg/mintzberg2.html</a:t>
            </a:r>
            <a:endParaRPr lang="th-TH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Interpersonal Roles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933FF"/>
                </a:solidFill>
              </a:rPr>
              <a:t>Figurehead:</a:t>
            </a:r>
            <a:r>
              <a:rPr lang="en-US" dirty="0" smtClean="0">
                <a:solidFill>
                  <a:srgbClr val="9933FF"/>
                </a:solidFill>
              </a:rPr>
              <a:t> </a:t>
            </a:r>
            <a:r>
              <a:rPr lang="en-US" dirty="0" smtClean="0"/>
              <a:t>perform ceremonial duties like greeting company visitors, speaking at the opening of a new facility, or representing the company at a community luncheon to support local charities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1. Interpersonal Roles </a:t>
            </a:r>
            <a:r>
              <a:rPr lang="en-US" dirty="0" smtClean="0"/>
              <a:t>(Cont)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933FF"/>
                </a:solidFill>
              </a:rPr>
              <a:t>Leader:</a:t>
            </a:r>
            <a:r>
              <a:rPr lang="en-US" dirty="0" smtClean="0">
                <a:solidFill>
                  <a:srgbClr val="9933FF"/>
                </a:solidFill>
              </a:rPr>
              <a:t> </a:t>
            </a:r>
            <a:r>
              <a:rPr lang="en-US" dirty="0" smtClean="0"/>
              <a:t>motivate and encourage workers to accomplish organizational objectives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9933FF"/>
                </a:solidFill>
              </a:rPr>
              <a:t>Liaison: </a:t>
            </a:r>
            <a:r>
              <a:rPr lang="en-US" dirty="0" smtClean="0"/>
              <a:t>deal with people outside their units to develop alliances that will help in org. goal achievement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Informational Roles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FF00"/>
                </a:solidFill>
              </a:rPr>
              <a:t>Monitor: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scan environment for information, actively contact others for information, continually update news/ stories related to their business (inside and outside org.)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FF00"/>
                </a:solidFill>
              </a:rPr>
              <a:t>Disseminator:</a:t>
            </a:r>
            <a:r>
              <a:rPr lang="en-US" b="1" dirty="0" smtClean="0">
                <a:solidFill>
                  <a:srgbClr val="9933FF"/>
                </a:solidFill>
              </a:rPr>
              <a:t> </a:t>
            </a:r>
            <a:r>
              <a:rPr lang="en-US" dirty="0" smtClean="0"/>
              <a:t>share the information they have collected with their subordinates and others in the company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Informational Roles </a:t>
            </a:r>
            <a:r>
              <a:rPr lang="en-US" dirty="0" smtClean="0"/>
              <a:t>(Cont)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FF00"/>
                </a:solidFill>
              </a:rPr>
              <a:t>Spokeperson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share information with people outside their departments and companies</a:t>
            </a:r>
          </a:p>
          <a:p>
            <a:endParaRPr lang="en-US" dirty="0" smtClean="0"/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Decisional Roles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CC"/>
                </a:solidFill>
              </a:rPr>
              <a:t>Entrepreneur: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adapt themselves, their subordinates, and their units to change/ innovation 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66CC"/>
                </a:solidFill>
              </a:rPr>
              <a:t>Disturbance Handler: </a:t>
            </a:r>
            <a:r>
              <a:rPr lang="en-US" dirty="0" smtClean="0"/>
              <a:t>respond to pressures and problems demand immediate attention and action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of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FF33"/>
                </a:solidFill>
              </a:rPr>
              <a:t>Marketing</a:t>
            </a:r>
            <a:endParaRPr lang="en-US" dirty="0" smtClean="0">
              <a:solidFill>
                <a:srgbClr val="66FF33"/>
              </a:solidFill>
            </a:endParaRPr>
          </a:p>
          <a:p>
            <a:pPr lvl="1"/>
            <a:r>
              <a:rPr lang="en-US" dirty="0" smtClean="0"/>
              <a:t>Planning and executing the </a:t>
            </a:r>
            <a:r>
              <a:rPr lang="en-US" dirty="0" smtClean="0">
                <a:solidFill>
                  <a:srgbClr val="66FF33"/>
                </a:solidFill>
              </a:rPr>
              <a:t>conception, pricing, promotion, and distribution of ideas, goods, and services</a:t>
            </a:r>
            <a:r>
              <a:rPr lang="en-US" dirty="0" smtClean="0"/>
              <a:t> to create exchanges that satisfy individual and organizational objectives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1026" name="AutoShape 2" descr="data:image/jpg;base64,/9j/4AAQSkZJRgABAQAAAQABAAD/2wCEAAkGBhQQEBUUEBMVFRQVFxgWGBgYFhwaGBcYFRgVHBwcHR0XHSYhFxkjGxweIDAgIycpLS4uGx82NTAqNSYvLCkBCQoKDgwOGg8PGiwkHyQ0Li0tKiovLC8qKS8pLCkvKSkpNSw1NCoqKTQpLCwqKS4vLCksLCwpMDUsLSwsLCwsLf/AABEIAH8AXwMBIgACEQEDEQH/xAAcAAACAgMBAQAAAAAAAAAAAAAEBQAGAQIDBwj/xAA8EAACAQIEAggDBgMJAQAAAAABAhEAAwQSITEFQQYTIlFhcYGRBzLwQmKhscHRUnKyFCMzU4KSotLxFf/EABkBAAIDAQAAAAAAAAAAAAAAAAADAQIEBf/EACQRAAIDAAEEAgIDAAAAAAAAAAABAgMREhMhMUEiUQSBI2HR/9oADAMBAAIRAxEAPwD3GpUqUAStXeATvAnTel/GeNLh1DNzOUHlmAnKT9mROtUo9MH65ntiA4ggnvCzHcQ2Yj+c1KQF9xOOC2xcBBXQk/cMSw8BM+QrF/iSISGMR+RG/lPZ84rzZMUxJgkAljAOgzTIA5AydKJskxEmIj00/ap4geiYfFB1BmOyrEdwYTrXS3dDAEbESPI1R7NxspWTDRPjAI/IxTT/AOrcI0gaZRHIc48TA9qOIFnqUqwvFgcqhSOUb6D6/M+bNHkAjY1XANqlSpQAPicStoAtsSFHmdhXa3cDAEaggEeRrW/YV1KuoZTuCAR7GgrmEuB2IuZbZWBG6dmNAezAPamPDaqvdI76VXp5jEBa2AVuHIWB+W4nJhp8ysCJ0MTuNqnYFZ4tjGuXT1iKjr2WyAqGI+1B2nf1qWKciRhYFMLC0BYpjYNSAdZSjbdmhbBphZegDm9qKd4DHC4IAiNNx+A7qUXXoQXIYamDoY3g768qhrQLaTWIneuauvZG2nZHgPCu1LAlL7LhFNt2a4w3JGpB28/MfhtWeMY7qk7JAY7bTHOJqupjXN5WJYuYWIAkTMaaR40qV0Iyx7+hiplJckVvpXwdrN+Gy9qShUZc4B5iT2xMSSSfOheE4M3W3gDc/pVo6U/3+HuXbCDrFa2vbntq9wLlkdq2uswpHjO1JcKzYXE3MPca295UN1lXMFygEjVh80A7nWO+as57H4sFHJZJBd3hwVZWZFbWrLDcUix/TC9YK9bgroW4cttlZbhZoLZSidpZUHXXbajuCdLbWJbIXRLn+WxKv/tcBvwrPCy5LF3NEo1N9+w5t3Y3opL9LbjyxrZL1PoudjakswVbUoJNMYterg1wyAu5NDtiIrSwQ7gGYnWATpz21rSILnw5LaiFILH5jOYz4kTR1c7CqFGSMsaRtHpXSlAVjpE563bZRHiJP6zSM3z1qwCpyuPUrmH9NW/j2CLpmX5kk+a8/XSaT4fhQuAFmytoVgDTfXXzPvXMuqk7Gl7NM3GdHH3/AI9OfBsO11bi24gDTNOXMrgpMfynbvoHiKXLl5hdw9pCxi5dW7mJRDOQDIpgnsydgW76uPCsOtq2EURG/ieZ9ao3SHpCq4x7dsFsphjOmbmBprBmn9Kca0l3ZWuab+X0gTjzA3cPcuMq27WIBd2MKoa1etgk8u26idtaH6P9GWcO1+0t2WYkOEuKyAgqwLTJ3202jnTzCk3V2kGfaNj371ytcCtW8wtBrGb5updrQPpbIHrFK4yjFcln9mhtSfxf6FFvh8vdNm41q3my28kFeyIY5XkFc0iBGxgijrQZQQ7Lm1Iyg6ry32MUQ2HW2AqCFUBQPACiMDhesZe6df5RE/qKrG6fPIlnVHjsgHC2HumEBPjyE7SeUnT1q18H6O9U4dmOdSdvlZWWPQ/tR/C+G2rQPUiAx11PeeR7pjyo+uq2c4lSpUqoAvE+s6puqjPGn6x4xtVY4fje81caqXSTh5sv1qfIx7X3W7/I/n51KAZYfEh/r29Tv7ULxLgli6JYIrbBtAZ199yY76U4biYHMV3N/OUDCUDyZGhGvvE/hUgckRrEjKezzGv/AJXO3fa7cUqpI1DSNoB3rXp7ea2qZAJALD1MflPvWvw9yvhDlY9YGYXQeRYyI+6VgDyPOsNljjNx9M2xr/i6v0xjw/hZbtONN4ozht5izB7YtkBdMyk9oH+E6bURiViBMfrQt3TUGSK2QqjBfEyym5+Rthnyt4GmFJcLiM4pnhr86Hf86l9yh3qVKlQBKwVnes1CaANerA5AelLeJYfrDPcIpg7aSeVCGDuAfHY+4qUBUukuGdiumbKsRziT71r0O4UbNxr05UdMuX+LUEN4Aax5mlfxIxz4XFWLiO4RrZDKrEA5XYn1hhv4Um6O9Kb+JxmEtG9cKBwGJyg3BM9rLuIEbmZrnTUutmdvs3xm+jxTPTsSpZifbyrgcPyO3Pypq1juP4T+taHDHv8A+J/7V09MAntA2rrIeR0Pep2Pt+M00u3AFzEwBrNY4vh16tXbRlECOfgfCdfekl92bLnJgyVEQpju7zWa25V9l5HV1Off0WLh3FlugA9lu4nfy76YVSBr36e9WXgqnKT1uddgIgg+Mk0qi5z7MvdSo90Hh9fruqI2asfa+u41oo09R+QrWZiYtSV7NKsXjFsLmvMLayBLGBJEx56H2rljumWEsMUu3lD7MFBYgjecgMGI0rzLpb0u/tWI1cdUjEW8oMEEDtGftbjlEVR3Rj2Q2FTl58BPxP4/hsTatpZuZ7qMdgcuVh2pYxzAOk7Gq38OFP8Ab7P3Wcn0Rv3pLxDiAYwGB7JMz3pPp+tEYORA7ivMzuO8+VL5a9Y3MWI9/XG1uuOrxLA8RuAAdY+x+038C+NXz4Z9InN+5hbnbWC6MWGZSN17Rlgd9JjXkdLq1N4KdTS0ujYYX4D5oGoI0o27gEa31ZUZQIHhG0HkfGu4uA8xWlwSY+tZ/arcVu4U5Mrtrg7lsjggja4BKkeOo39wZ76sOFsC2gURoNYAEnmYFYca/h+FRz9egqkKow8Fp2Ofk6BDP13Gg+K4nqcPduExkRnkCYyITMc9po+sEU0WfK7cZhz1hM6ydNSSJOp20jeuGJ42GAkmcwJ1/m8deXtX0tjeheCvf4mFsn/QB/TE1zwvQPh9r5MFhge/qlJ92BpPQjuj+vLMPmC2+ZpUMRly6KSflyzp770aMTlbTMNNeWoMzBPgNPPavqe1wy0nyWra+SKPyFVrEfCvh7knqCMxJIV2Ak6mJOnkIqXUvTIVv2jwFceS2/JtT3kHlsP2ApnheJEMzKxkSQQdRqBI7tJq4cU+AV3rWOFxa9WSSFuKcyjuzLIbzgeVGcI+BTKQb+JBjkgb9xSpfjb7GR/IS9Dv4X9MDi1uWL75ntqrIWPaZdQ3i2Vo1+8KvuUkA84FV/o18PcJgHNyyhN0gqXJ5EgkADQAkDx03qy1ojHis3TPJ8nqOTWp+vCKj2ia61KsV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79438"/>
            <a:ext cx="904875" cy="1209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9155" name="Picture 3" descr="C:\Documents and Settings\UserXP\Desktop\4p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4438661"/>
            <a:ext cx="2133611" cy="21336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Decisional Roles </a:t>
            </a:r>
            <a:r>
              <a:rPr lang="en-US" dirty="0" smtClean="0"/>
              <a:t>(Cont)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66CC"/>
                </a:solidFill>
              </a:rPr>
              <a:t>Resource Allocator: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smtClean="0"/>
              <a:t>set priorities and decide about use of resources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66CC"/>
                </a:solidFill>
              </a:rPr>
              <a:t>Negotiator: </a:t>
            </a:r>
            <a:r>
              <a:rPr lang="en-US" dirty="0" smtClean="0"/>
              <a:t>continual negotiate schedules, projects, goals, outcomes, resources, and employee raises in order to accomplish the goals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Skills = ?</a:t>
            </a:r>
            <a:endParaRPr lang="th-TH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Management Skills</a:t>
            </a:r>
            <a:endParaRPr lang="th-TH" b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>
                <a:solidFill>
                  <a:srgbClr val="00FF00"/>
                </a:solidFill>
              </a:rPr>
              <a:t>Technical Skills: </a:t>
            </a:r>
            <a:r>
              <a:rPr lang="en-US" dirty="0" smtClean="0"/>
              <a:t>job-specific knowledge and techniques needed to proficiently perform work tasks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6699"/>
                </a:solidFill>
              </a:rPr>
              <a:t>Human Skills: </a:t>
            </a:r>
            <a:r>
              <a:rPr lang="en-US" dirty="0" smtClean="0"/>
              <a:t>ability to work well with other people both individually and in group</a:t>
            </a:r>
          </a:p>
          <a:p>
            <a:endParaRPr lang="en-US" dirty="0" smtClean="0"/>
          </a:p>
          <a:p>
            <a:r>
              <a:rPr lang="en-US" b="1" dirty="0" smtClean="0">
                <a:solidFill>
                  <a:srgbClr val="00B0F0"/>
                </a:solidFill>
              </a:rPr>
              <a:t>Conceptual Skills:</a:t>
            </a:r>
            <a:r>
              <a:rPr lang="en-US" dirty="0" smtClean="0"/>
              <a:t> ability to see the organization as a whole, understand the relationships among various subunits, visualize how the organization fits into its external environment</a:t>
            </a: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Skills Needed at Different Managerial Levels</a:t>
            </a:r>
            <a:endParaRPr lang="th-TH" b="1" dirty="0"/>
          </a:p>
        </p:txBody>
      </p:sp>
      <p:grpSp>
        <p:nvGrpSpPr>
          <p:cNvPr id="20" name="Group 19"/>
          <p:cNvGrpSpPr/>
          <p:nvPr/>
        </p:nvGrpSpPr>
        <p:grpSpPr>
          <a:xfrm>
            <a:off x="765457" y="2855908"/>
            <a:ext cx="7307799" cy="2359042"/>
            <a:chOff x="765457" y="2855908"/>
            <a:chExt cx="7307799" cy="2359042"/>
          </a:xfrm>
        </p:grpSpPr>
        <p:sp>
          <p:nvSpPr>
            <p:cNvPr id="5" name="สี่เหลี่ยมผืนผ้า 4"/>
            <p:cNvSpPr/>
            <p:nvPr/>
          </p:nvSpPr>
          <p:spPr>
            <a:xfrm>
              <a:off x="3429786" y="2855908"/>
              <a:ext cx="1357322" cy="2357454"/>
            </a:xfrm>
            <a:prstGeom prst="rect">
              <a:avLst/>
            </a:prstGeom>
            <a:gradFill flip="none" rotWithShape="1">
              <a:gsLst>
                <a:gs pos="0">
                  <a:srgbClr val="00B0F0">
                    <a:tint val="66000"/>
                    <a:satMod val="160000"/>
                  </a:srgbClr>
                </a:gs>
                <a:gs pos="50000">
                  <a:srgbClr val="00B0F0">
                    <a:tint val="44500"/>
                    <a:satMod val="160000"/>
                  </a:srgbClr>
                </a:gs>
                <a:gs pos="100000">
                  <a:srgbClr val="00B0F0">
                    <a:tint val="23500"/>
                    <a:satMod val="16000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6" name="สี่เหลี่ยมผืนผ้า 5"/>
            <p:cNvSpPr/>
            <p:nvPr/>
          </p:nvSpPr>
          <p:spPr>
            <a:xfrm>
              <a:off x="5072860" y="2855908"/>
              <a:ext cx="1357322" cy="235745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7" name="สี่เหลี่ยมผืนผ้า 6"/>
            <p:cNvSpPr/>
            <p:nvPr/>
          </p:nvSpPr>
          <p:spPr>
            <a:xfrm>
              <a:off x="6715934" y="2855908"/>
              <a:ext cx="1357322" cy="2357454"/>
            </a:xfrm>
            <a:prstGeom prst="rect">
              <a:avLst/>
            </a:prstGeom>
            <a:gradFill flip="none" rotWithShape="1">
              <a:gsLst>
                <a:gs pos="0">
                  <a:srgbClr val="00FF00">
                    <a:tint val="66000"/>
                    <a:satMod val="160000"/>
                  </a:srgbClr>
                </a:gs>
                <a:gs pos="50000">
                  <a:srgbClr val="00FF00">
                    <a:tint val="44500"/>
                    <a:satMod val="160000"/>
                  </a:srgbClr>
                </a:gs>
                <a:gs pos="100000">
                  <a:srgbClr val="00FF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9" name="สี่เหลี่ยมผืนผ้า 8"/>
            <p:cNvSpPr/>
            <p:nvPr/>
          </p:nvSpPr>
          <p:spPr>
            <a:xfrm>
              <a:off x="6715934" y="3498850"/>
              <a:ext cx="1357322" cy="1143008"/>
            </a:xfrm>
            <a:prstGeom prst="rect">
              <a:avLst/>
            </a:prstGeom>
            <a:solidFill>
              <a:srgbClr val="66FF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8" name="สี่เหลี่ยมผืนผ้า 7"/>
            <p:cNvSpPr/>
            <p:nvPr/>
          </p:nvSpPr>
          <p:spPr>
            <a:xfrm>
              <a:off x="6715934" y="4070354"/>
              <a:ext cx="1357322" cy="1143008"/>
            </a:xfrm>
            <a:prstGeom prst="rect">
              <a:avLst/>
            </a:prstGeom>
            <a:solidFill>
              <a:srgbClr val="00FF00"/>
            </a:soli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1" name="สี่เหลี่ยมผืนผ้า 10"/>
            <p:cNvSpPr/>
            <p:nvPr/>
          </p:nvSpPr>
          <p:spPr>
            <a:xfrm>
              <a:off x="3429786" y="3498850"/>
              <a:ext cx="1357322" cy="1214446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0" name="สี่เหลี่ยมผืนผ้า 9"/>
            <p:cNvSpPr/>
            <p:nvPr/>
          </p:nvSpPr>
          <p:spPr>
            <a:xfrm>
              <a:off x="3429786" y="2855908"/>
              <a:ext cx="1357322" cy="1214446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1600" b="1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72860" y="3771331"/>
              <a:ext cx="13573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Human Skills</a:t>
              </a:r>
              <a:endParaRPr lang="th-TH" sz="1600" b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429786" y="2855908"/>
              <a:ext cx="13573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Conceptual Skills</a:t>
              </a:r>
              <a:endParaRPr lang="th-TH" sz="1600" b="1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715934" y="4628587"/>
              <a:ext cx="135732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/>
                <a:t>Technical Skills</a:t>
              </a:r>
              <a:endParaRPr lang="th-TH" sz="1600" b="1" dirty="0"/>
            </a:p>
          </p:txBody>
        </p:sp>
        <p:cxnSp>
          <p:nvCxnSpPr>
            <p:cNvPr id="21" name="ตัวเชื่อมต่อตรง 20"/>
            <p:cNvCxnSpPr/>
            <p:nvPr/>
          </p:nvCxnSpPr>
          <p:spPr>
            <a:xfrm rot="5400000">
              <a:off x="2036745" y="4034635"/>
              <a:ext cx="235745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ตัวเชื่อมต่อตรง 22"/>
            <p:cNvCxnSpPr/>
            <p:nvPr/>
          </p:nvCxnSpPr>
          <p:spPr>
            <a:xfrm>
              <a:off x="3215472" y="5213362"/>
              <a:ext cx="485778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765457" y="2857496"/>
              <a:ext cx="16001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FFFF00"/>
                  </a:solidFill>
                </a:rPr>
                <a:t>Top Managers</a:t>
              </a:r>
              <a:endParaRPr lang="th-TH" sz="1600" b="1" dirty="0">
                <a:solidFill>
                  <a:srgbClr val="FFFF00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765457" y="3876264"/>
              <a:ext cx="19335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FFFF00"/>
                  </a:solidFill>
                </a:rPr>
                <a:t>Middle Managers</a:t>
              </a:r>
              <a:endParaRPr lang="th-TH" sz="1600" b="1" dirty="0">
                <a:solidFill>
                  <a:srgbClr val="FFFF00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765457" y="4876396"/>
              <a:ext cx="223490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solidFill>
                    <a:srgbClr val="FFFF00"/>
                  </a:solidFill>
                </a:rPr>
                <a:t>Low-Level Managers</a:t>
              </a:r>
              <a:endParaRPr lang="th-TH" sz="16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2000232" y="5929330"/>
            <a:ext cx="55721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*Dark color = necessary to have </a:t>
            </a:r>
            <a:endParaRPr lang="th-TH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Thanks for your attention</a:t>
            </a:r>
            <a:endParaRPr lang="th-TH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of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FF33"/>
                </a:solidFill>
              </a:rPr>
              <a:t>Finance</a:t>
            </a:r>
            <a:endParaRPr lang="en-US" dirty="0" smtClean="0">
              <a:solidFill>
                <a:srgbClr val="66FF33"/>
              </a:solidFill>
            </a:endParaRPr>
          </a:p>
          <a:p>
            <a:pPr lvl="1"/>
            <a:r>
              <a:rPr lang="en-US" dirty="0" smtClean="0"/>
              <a:t>Revenue, expenses, budget, financial records and financial statements</a:t>
            </a:r>
          </a:p>
          <a:p>
            <a:pPr lvl="1"/>
            <a:endParaRPr lang="en-US" dirty="0" smtClean="0"/>
          </a:p>
        </p:txBody>
      </p:sp>
      <p:sp>
        <p:nvSpPr>
          <p:cNvPr id="1026" name="AutoShape 2" descr="data:image/jpg;base64,/9j/4AAQSkZJRgABAQAAAQABAAD/2wCEAAkGBhQQEBUUEBMVFRQVFxgWGBgYFhwaGBcYFRgVHBwcHR0XHSYhFxkjGxweIDAgIycpLS4uGx82NTAqNSYvLCkBCQoKDgwOGg8PGiwkHyQ0Li0tKiovLC8qKS8pLCkvKSkpNSw1NCoqKTQpLCwqKS4vLCksLCwpMDUsLSwsLCwsLf/AABEIAH8AXwMBIgACEQEDEQH/xAAcAAACAgMBAQAAAAAAAAAAAAAEBQAGAQIDBwj/xAA8EAACAQIEAggDBgMJAQAAAAABAhEAAwQSITEFQQYTIlFhcYGRBzLwQmKhscHRUnKyFCMzU4KSotLxFf/EABkBAAIDAQAAAAAAAAAAAAAAAAADAQIEBf/EACQRAAIDAAEEAgIDAAAAAAAAAAABAgMREhMhMUEiUQSBI2HR/9oADAMBAAIRAxEAPwD3GpUqUAStXeATvAnTel/GeNLh1DNzOUHlmAnKT9mROtUo9MH65ntiA4ggnvCzHcQ2Yj+c1KQF9xOOC2xcBBXQk/cMSw8BM+QrF/iSISGMR+RG/lPZ84rzZMUxJgkAljAOgzTIA5AydKJskxEmIj00/ap4geiYfFB1BmOyrEdwYTrXS3dDAEbESPI1R7NxspWTDRPjAI/IxTT/AOrcI0gaZRHIc48TA9qOIFnqUqwvFgcqhSOUb6D6/M+bNHkAjY1XANqlSpQAPicStoAtsSFHmdhXa3cDAEaggEeRrW/YV1KuoZTuCAR7GgrmEuB2IuZbZWBG6dmNAezAPamPDaqvdI76VXp5jEBa2AVuHIWB+W4nJhp8ysCJ0MTuNqnYFZ4tjGuXT1iKjr2WyAqGI+1B2nf1qWKciRhYFMLC0BYpjYNSAdZSjbdmhbBphZegDm9qKd4DHC4IAiNNx+A7qUXXoQXIYamDoY3g768qhrQLaTWIneuauvZG2nZHgPCu1LAlL7LhFNt2a4w3JGpB28/MfhtWeMY7qk7JAY7bTHOJqupjXN5WJYuYWIAkTMaaR40qV0Iyx7+hiplJckVvpXwdrN+Gy9qShUZc4B5iT2xMSSSfOheE4M3W3gDc/pVo6U/3+HuXbCDrFa2vbntq9wLlkdq2uswpHjO1JcKzYXE3MPca295UN1lXMFygEjVh80A7nWO+as57H4sFHJZJBd3hwVZWZFbWrLDcUix/TC9YK9bgroW4cttlZbhZoLZSidpZUHXXbajuCdLbWJbIXRLn+WxKv/tcBvwrPCy5LF3NEo1N9+w5t3Y3opL9LbjyxrZL1PoudjakswVbUoJNMYterg1wyAu5NDtiIrSwQ7gGYnWATpz21rSILnw5LaiFILH5jOYz4kTR1c7CqFGSMsaRtHpXSlAVjpE563bZRHiJP6zSM3z1qwCpyuPUrmH9NW/j2CLpmX5kk+a8/XSaT4fhQuAFmytoVgDTfXXzPvXMuqk7Gl7NM3GdHH3/AI9OfBsO11bi24gDTNOXMrgpMfynbvoHiKXLl5hdw9pCxi5dW7mJRDOQDIpgnsydgW76uPCsOtq2EURG/ieZ9ao3SHpCq4x7dsFsphjOmbmBprBmn9Kca0l3ZWuab+X0gTjzA3cPcuMq27WIBd2MKoa1etgk8u26idtaH6P9GWcO1+0t2WYkOEuKyAgqwLTJ3202jnTzCk3V2kGfaNj371ytcCtW8wtBrGb5updrQPpbIHrFK4yjFcln9mhtSfxf6FFvh8vdNm41q3my28kFeyIY5XkFc0iBGxgijrQZQQ7Lm1Iyg6ry32MUQ2HW2AqCFUBQPACiMDhesZe6df5RE/qKrG6fPIlnVHjsgHC2HumEBPjyE7SeUnT1q18H6O9U4dmOdSdvlZWWPQ/tR/C+G2rQPUiAx11PeeR7pjyo+uq2c4lSpUqoAvE+s6puqjPGn6x4xtVY4fje81caqXSTh5sv1qfIx7X3W7/I/n51KAZYfEh/r29Tv7ULxLgli6JYIrbBtAZ199yY76U4biYHMV3N/OUDCUDyZGhGvvE/hUgckRrEjKezzGv/AJXO3fa7cUqpI1DSNoB3rXp7ea2qZAJALD1MflPvWvw9yvhDlY9YGYXQeRYyI+6VgDyPOsNljjNx9M2xr/i6v0xjw/hZbtONN4ozht5izB7YtkBdMyk9oH+E6bURiViBMfrQt3TUGSK2QqjBfEyym5+Rthnyt4GmFJcLiM4pnhr86Hf86l9yh3qVKlQBKwVnes1CaANerA5AelLeJYfrDPcIpg7aSeVCGDuAfHY+4qUBUukuGdiumbKsRziT71r0O4UbNxr05UdMuX+LUEN4Aax5mlfxIxz4XFWLiO4RrZDKrEA5XYn1hhv4Um6O9Kb+JxmEtG9cKBwGJyg3BM9rLuIEbmZrnTUutmdvs3xm+jxTPTsSpZifbyrgcPyO3Pypq1juP4T+taHDHv8A+J/7V09MAntA2rrIeR0Pep2Pt+M00u3AFzEwBrNY4vh16tXbRlECOfgfCdfekl92bLnJgyVEQpju7zWa25V9l5HV1Off0WLh3FlugA9lu4nfy76YVSBr36e9WXgqnKT1uddgIgg+Mk0qi5z7MvdSo90Hh9fruqI2asfa+u41oo09R+QrWZiYtSV7NKsXjFsLmvMLayBLGBJEx56H2rljumWEsMUu3lD7MFBYgjecgMGI0rzLpb0u/tWI1cdUjEW8oMEEDtGftbjlEVR3Rj2Q2FTl58BPxP4/hsTatpZuZ7qMdgcuVh2pYxzAOk7Gq38OFP8Ab7P3Wcn0Rv3pLxDiAYwGB7JMz3pPp+tEYORA7ivMzuO8+VL5a9Y3MWI9/XG1uuOrxLA8RuAAdY+x+038C+NXz4Z9InN+5hbnbWC6MWGZSN17Rlgd9JjXkdLq1N4KdTS0ujYYX4D5oGoI0o27gEa31ZUZQIHhG0HkfGu4uA8xWlwSY+tZ/arcVu4U5Mrtrg7lsjggja4BKkeOo39wZ76sOFsC2gURoNYAEnmYFYca/h+FRz9egqkKow8Fp2Ofk6BDP13Gg+K4nqcPduExkRnkCYyITMc9po+sEU0WfK7cZhz1hM6ydNSSJOp20jeuGJ42GAkmcwJ1/m8deXtX0tjeheCvf4mFsn/QB/TE1zwvQPh9r5MFhge/qlJ92BpPQjuj+vLMPmC2+ZpUMRly6KSflyzp770aMTlbTMNNeWoMzBPgNPPavqe1wy0nyWra+SKPyFVrEfCvh7knqCMxJIV2Ak6mJOnkIqXUvTIVv2jwFceS2/JtT3kHlsP2ApnheJEMzKxkSQQdRqBI7tJq4cU+AV3rWOFxa9WSSFuKcyjuzLIbzgeVGcI+BTKQb+JBjkgb9xSpfjb7GR/IS9Dv4X9MDi1uWL75ntqrIWPaZdQ3i2Vo1+8KvuUkA84FV/o18PcJgHNyyhN0gqXJ5EgkADQAkDx03qy1ojHis3TPJ8nqOTWp+vCKj2ia61KsV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79438"/>
            <a:ext cx="904875" cy="1209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0179" name="Picture 3" descr="C:\Documents and Settings\UserXP\Desktop\finance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4286256"/>
            <a:ext cx="2134736" cy="14287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of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FF33"/>
                </a:solidFill>
              </a:rPr>
              <a:t>Production</a:t>
            </a:r>
            <a:endParaRPr lang="en-US" dirty="0" smtClean="0">
              <a:solidFill>
                <a:srgbClr val="66FF33"/>
              </a:solidFill>
            </a:endParaRPr>
          </a:p>
          <a:p>
            <a:pPr lvl="1"/>
            <a:r>
              <a:rPr lang="en-US" dirty="0" smtClean="0">
                <a:solidFill>
                  <a:srgbClr val="66FF33"/>
                </a:solidFill>
              </a:rPr>
              <a:t>Extraction and cultivation </a:t>
            </a:r>
            <a:r>
              <a:rPr lang="en-US" dirty="0" smtClean="0"/>
              <a:t>(products are obtained from nature or grown using natural resources)</a:t>
            </a:r>
          </a:p>
          <a:p>
            <a:pPr lvl="1"/>
            <a:r>
              <a:rPr lang="en-US" dirty="0" smtClean="0">
                <a:solidFill>
                  <a:srgbClr val="66FF33"/>
                </a:solidFill>
              </a:rPr>
              <a:t>Processing</a:t>
            </a:r>
            <a:r>
              <a:rPr lang="en-US" dirty="0" smtClean="0"/>
              <a:t> (changing and improving the form of another product)</a:t>
            </a:r>
          </a:p>
          <a:p>
            <a:pPr lvl="1"/>
            <a:r>
              <a:rPr lang="en-US" dirty="0" smtClean="0">
                <a:solidFill>
                  <a:srgbClr val="66FF33"/>
                </a:solidFill>
              </a:rPr>
              <a:t>Manufacturing</a:t>
            </a:r>
            <a:r>
              <a:rPr lang="en-US" dirty="0" smtClean="0"/>
              <a:t> (combines raw materials and processes goods into                              finished products)</a:t>
            </a:r>
          </a:p>
          <a:p>
            <a:pPr lvl="1"/>
            <a:endParaRPr lang="en-US" dirty="0" smtClean="0"/>
          </a:p>
        </p:txBody>
      </p:sp>
      <p:sp>
        <p:nvSpPr>
          <p:cNvPr id="1026" name="AutoShape 2" descr="data:image/jpg;base64,/9j/4AAQSkZJRgABAQAAAQABAAD/2wCEAAkGBhQQEBUUEBMVFRQVFxgWGBgYFhwaGBcYFRgVHBwcHR0XHSYhFxkjGxweIDAgIycpLS4uGx82NTAqNSYvLCkBCQoKDgwOGg8PGiwkHyQ0Li0tKiovLC8qKS8pLCkvKSkpNSw1NCoqKTQpLCwqKS4vLCksLCwpMDUsLSwsLCwsLf/AABEIAH8AXwMBIgACEQEDEQH/xAAcAAACAgMBAQAAAAAAAAAAAAAEBQAGAQIDBwj/xAA8EAACAQIEAggDBgMJAQAAAAABAhEAAwQSITEFQQYTIlFhcYGRBzLwQmKhscHRUnKyFCMzU4KSotLxFf/EABkBAAIDAQAAAAAAAAAAAAAAAAADAQIEBf/EACQRAAIDAAEEAgIDAAAAAAAAAAABAgMREhMhMUEiUQSBI2HR/9oADAMBAAIRAxEAPwD3GpUqUAStXeATvAnTel/GeNLh1DNzOUHlmAnKT9mROtUo9MH65ntiA4ggnvCzHcQ2Yj+c1KQF9xOOC2xcBBXQk/cMSw8BM+QrF/iSISGMR+RG/lPZ84rzZMUxJgkAljAOgzTIA5AydKJskxEmIj00/ap4geiYfFB1BmOyrEdwYTrXS3dDAEbESPI1R7NxspWTDRPjAI/IxTT/AOrcI0gaZRHIc48TA9qOIFnqUqwvFgcqhSOUb6D6/M+bNHkAjY1XANqlSpQAPicStoAtsSFHmdhXa3cDAEaggEeRrW/YV1KuoZTuCAR7GgrmEuB2IuZbZWBG6dmNAezAPamPDaqvdI76VXp5jEBa2AVuHIWB+W4nJhp8ysCJ0MTuNqnYFZ4tjGuXT1iKjr2WyAqGI+1B2nf1qWKciRhYFMLC0BYpjYNSAdZSjbdmhbBphZegDm9qKd4DHC4IAiNNx+A7qUXXoQXIYamDoY3g768qhrQLaTWIneuauvZG2nZHgPCu1LAlL7LhFNt2a4w3JGpB28/MfhtWeMY7qk7JAY7bTHOJqupjXN5WJYuYWIAkTMaaR40qV0Iyx7+hiplJckVvpXwdrN+Gy9qShUZc4B5iT2xMSSSfOheE4M3W3gDc/pVo6U/3+HuXbCDrFa2vbntq9wLlkdq2uswpHjO1JcKzYXE3MPca295UN1lXMFygEjVh80A7nWO+as57H4sFHJZJBd3hwVZWZFbWrLDcUix/TC9YK9bgroW4cttlZbhZoLZSidpZUHXXbajuCdLbWJbIXRLn+WxKv/tcBvwrPCy5LF3NEo1N9+w5t3Y3opL9LbjyxrZL1PoudjakswVbUoJNMYterg1wyAu5NDtiIrSwQ7gGYnWATpz21rSILnw5LaiFILH5jOYz4kTR1c7CqFGSMsaRtHpXSlAVjpE563bZRHiJP6zSM3z1qwCpyuPUrmH9NW/j2CLpmX5kk+a8/XSaT4fhQuAFmytoVgDTfXXzPvXMuqk7Gl7NM3GdHH3/AI9OfBsO11bi24gDTNOXMrgpMfynbvoHiKXLl5hdw9pCxi5dW7mJRDOQDIpgnsydgW76uPCsOtq2EURG/ieZ9ao3SHpCq4x7dsFsphjOmbmBprBmn9Kca0l3ZWuab+X0gTjzA3cPcuMq27WIBd2MKoa1etgk8u26idtaH6P9GWcO1+0t2WYkOEuKyAgqwLTJ3202jnTzCk3V2kGfaNj371ytcCtW8wtBrGb5updrQPpbIHrFK4yjFcln9mhtSfxf6FFvh8vdNm41q3my28kFeyIY5XkFc0iBGxgijrQZQQ7Lm1Iyg6ry32MUQ2HW2AqCFUBQPACiMDhesZe6df5RE/qKrG6fPIlnVHjsgHC2HumEBPjyE7SeUnT1q18H6O9U4dmOdSdvlZWWPQ/tR/C+G2rQPUiAx11PeeR7pjyo+uq2c4lSpUqoAvE+s6puqjPGn6x4xtVY4fje81caqXSTh5sv1qfIx7X3W7/I/n51KAZYfEh/r29Tv7ULxLgli6JYIrbBtAZ199yY76U4biYHMV3N/OUDCUDyZGhGvvE/hUgckRrEjKezzGv/AJXO3fa7cUqpI1DSNoB3rXp7ea2qZAJALD1MflPvWvw9yvhDlY9YGYXQeRYyI+6VgDyPOsNljjNx9M2xr/i6v0xjw/hZbtONN4ozht5izB7YtkBdMyk9oH+E6bURiViBMfrQt3TUGSK2QqjBfEyym5+Rthnyt4GmFJcLiM4pnhr86Hf86l9yh3qVKlQBKwVnes1CaANerA5AelLeJYfrDPcIpg7aSeVCGDuAfHY+4qUBUukuGdiumbKsRziT71r0O4UbNxr05UdMuX+LUEN4Aax5mlfxIxz4XFWLiO4RrZDKrEA5XYn1hhv4Um6O9Kb+JxmEtG9cKBwGJyg3BM9rLuIEbmZrnTUutmdvs3xm+jxTPTsSpZifbyrgcPyO3Pypq1juP4T+taHDHv8A+J/7V09MAntA2rrIeR0Pep2Pt+M00u3AFzEwBrNY4vh16tXbRlECOfgfCdfekl92bLnJgyVEQpju7zWa25V9l5HV1Off0WLh3FlugA9lu4nfy76YVSBr36e9WXgqnKT1uddgIgg+Mk0qi5z7MvdSo90Hh9fruqI2asfa+u41oo09R+QrWZiYtSV7NKsXjFsLmvMLayBLGBJEx56H2rljumWEsMUu3lD7MFBYgjecgMGI0rzLpb0u/tWI1cdUjEW8oMEEDtGftbjlEVR3Rj2Q2FTl58BPxP4/hsTatpZuZ7qMdgcuVh2pYxzAOk7Gq38OFP8Ab7P3Wcn0Rv3pLxDiAYwGB7JMz3pPp+tEYORA7ivMzuO8+VL5a9Y3MWI9/XG1uuOrxLA8RuAAdY+x+038C+NXz4Z9InN+5hbnbWC6MWGZSN17Rlgd9JjXkdLq1N4KdTS0ujYYX4D5oGoI0o27gEa31ZUZQIHhG0HkfGu4uA8xWlwSY+tZ/arcVu4U5Mrtrg7lsjggja4BKkeOo39wZ76sOFsC2gURoNYAEnmYFYca/h+FRz9egqkKow8Fp2Ofk6BDP13Gg+K4nqcPduExkRnkCYyITMc9po+sEU0WfK7cZhz1hM6ydNSSJOp20jeuGJ42GAkmcwJ1/m8deXtX0tjeheCvf4mFsn/QB/TE1zwvQPh9r5MFhge/qlJ92BpPQjuj+vLMPmC2+ZpUMRly6KSflyzp770aMTlbTMNNeWoMzBPgNPPavqe1wy0nyWra+SKPyFVrEfCvh7knqCMxJIV2Ak6mJOnkIqXUvTIVv2jwFceS2/JtT3kHlsP2ApnheJEMzKxkSQQdRqBI7tJq4cU+AV3rWOFxa9WSSFuKcyjuzLIbzgeVGcI+BTKQb+JBjkgb9xSpfjb7GR/IS9Dv4X9MDi1uWL75ntqrIWPaZdQ3i2Vo1+8KvuUkA84FV/o18PcJgHNyyhN0gqXJ5EgkADQAkDx03qy1ojHis3TPJ8nqOTWp+vCKj2ia61KsV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79438"/>
            <a:ext cx="904875" cy="1209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1202" name="Picture 2" descr="C:\Documents and Settings\UserXP\Desktop\production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88531" y="5167328"/>
            <a:ext cx="2312625" cy="15478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Area of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FF33"/>
                </a:solidFill>
              </a:rPr>
              <a:t>HR </a:t>
            </a:r>
            <a:r>
              <a:rPr lang="en-US" b="1" dirty="0" smtClean="0"/>
              <a:t>=</a:t>
            </a:r>
            <a:r>
              <a:rPr lang="en-US" b="1" dirty="0" smtClean="0">
                <a:solidFill>
                  <a:srgbClr val="66FF33"/>
                </a:solidFill>
              </a:rPr>
              <a:t> Human Resources</a:t>
            </a:r>
          </a:p>
          <a:p>
            <a:pPr lvl="1"/>
            <a:r>
              <a:rPr lang="en-US" dirty="0" smtClean="0"/>
              <a:t>People who work for a business/organization</a:t>
            </a:r>
          </a:p>
          <a:p>
            <a:pPr lvl="1"/>
            <a:r>
              <a:rPr lang="en-US" dirty="0" smtClean="0"/>
              <a:t>Involves in </a:t>
            </a:r>
            <a:r>
              <a:rPr lang="en-US" dirty="0" smtClean="0">
                <a:solidFill>
                  <a:srgbClr val="00FF00"/>
                </a:solidFill>
              </a:rPr>
              <a:t>planning &amp; staffing, performance management, compensation &amp; benefits, and employee relations </a:t>
            </a:r>
          </a:p>
          <a:p>
            <a:pPr lvl="1"/>
            <a:endParaRPr lang="en-US" dirty="0" smtClean="0"/>
          </a:p>
        </p:txBody>
      </p:sp>
      <p:sp>
        <p:nvSpPr>
          <p:cNvPr id="1026" name="AutoShape 2" descr="data:image/jpg;base64,/9j/4AAQSkZJRgABAQAAAQABAAD/2wCEAAkGBhQQEBUUEBMVFRQVFxgWGBgYFhwaGBcYFRgVHBwcHR0XHSYhFxkjGxweIDAgIycpLS4uGx82NTAqNSYvLCkBCQoKDgwOGg8PGiwkHyQ0Li0tKiovLC8qKS8pLCkvKSkpNSw1NCoqKTQpLCwqKS4vLCksLCwpMDUsLSwsLCwsLf/AABEIAH8AXwMBIgACEQEDEQH/xAAcAAACAgMBAQAAAAAAAAAAAAAEBQAGAQIDBwj/xAA8EAACAQIEAggDBgMJAQAAAAABAhEAAwQSITEFQQYTIlFhcYGRBzLwQmKhscHRUnKyFCMzU4KSotLxFf/EABkBAAIDAQAAAAAAAAAAAAAAAAADAQIEBf/EACQRAAIDAAEEAgIDAAAAAAAAAAABAgMREhMhMUEiUQSBI2HR/9oADAMBAAIRAxEAPwD3GpUqUAStXeATvAnTel/GeNLh1DNzOUHlmAnKT9mROtUo9MH65ntiA4ggnvCzHcQ2Yj+c1KQF9xOOC2xcBBXQk/cMSw8BM+QrF/iSISGMR+RG/lPZ84rzZMUxJgkAljAOgzTIA5AydKJskxEmIj00/ap4geiYfFB1BmOyrEdwYTrXS3dDAEbESPI1R7NxspWTDRPjAI/IxTT/AOrcI0gaZRHIc48TA9qOIFnqUqwvFgcqhSOUb6D6/M+bNHkAjY1XANqlSpQAPicStoAtsSFHmdhXa3cDAEaggEeRrW/YV1KuoZTuCAR7GgrmEuB2IuZbZWBG6dmNAezAPamPDaqvdI76VXp5jEBa2AVuHIWB+W4nJhp8ysCJ0MTuNqnYFZ4tjGuXT1iKjr2WyAqGI+1B2nf1qWKciRhYFMLC0BYpjYNSAdZSjbdmhbBphZegDm9qKd4DHC4IAiNNx+A7qUXXoQXIYamDoY3g768qhrQLaTWIneuauvZG2nZHgPCu1LAlL7LhFNt2a4w3JGpB28/MfhtWeMY7qk7JAY7bTHOJqupjXN5WJYuYWIAkTMaaR40qV0Iyx7+hiplJckVvpXwdrN+Gy9qShUZc4B5iT2xMSSSfOheE4M3W3gDc/pVo6U/3+HuXbCDrFa2vbntq9wLlkdq2uswpHjO1JcKzYXE3MPca295UN1lXMFygEjVh80A7nWO+as57H4sFHJZJBd3hwVZWZFbWrLDcUix/TC9YK9bgroW4cttlZbhZoLZSidpZUHXXbajuCdLbWJbIXRLn+WxKv/tcBvwrPCy5LF3NEo1N9+w5t3Y3opL9LbjyxrZL1PoudjakswVbUoJNMYterg1wyAu5NDtiIrSwQ7gGYnWATpz21rSILnw5LaiFILH5jOYz4kTR1c7CqFGSMsaRtHpXSlAVjpE563bZRHiJP6zSM3z1qwCpyuPUrmH9NW/j2CLpmX5kk+a8/XSaT4fhQuAFmytoVgDTfXXzPvXMuqk7Gl7NM3GdHH3/AI9OfBsO11bi24gDTNOXMrgpMfynbvoHiKXLl5hdw9pCxi5dW7mJRDOQDIpgnsydgW76uPCsOtq2EURG/ieZ9ao3SHpCq4x7dsFsphjOmbmBprBmn9Kca0l3ZWuab+X0gTjzA3cPcuMq27WIBd2MKoa1etgk8u26idtaH6P9GWcO1+0t2WYkOEuKyAgqwLTJ3202jnTzCk3V2kGfaNj371ytcCtW8wtBrGb5updrQPpbIHrFK4yjFcln9mhtSfxf6FFvh8vdNm41q3my28kFeyIY5XkFc0iBGxgijrQZQQ7Lm1Iyg6ry32MUQ2HW2AqCFUBQPACiMDhesZe6df5RE/qKrG6fPIlnVHjsgHC2HumEBPjyE7SeUnT1q18H6O9U4dmOdSdvlZWWPQ/tR/C+G2rQPUiAx11PeeR7pjyo+uq2c4lSpUqoAvE+s6puqjPGn6x4xtVY4fje81caqXSTh5sv1qfIx7X3W7/I/n51KAZYfEh/r29Tv7ULxLgli6JYIrbBtAZ199yY76U4biYHMV3N/OUDCUDyZGhGvvE/hUgckRrEjKezzGv/AJXO3fa7cUqpI1DSNoB3rXp7ea2qZAJALD1MflPvWvw9yvhDlY9YGYXQeRYyI+6VgDyPOsNljjNx9M2xr/i6v0xjw/hZbtONN4ozht5izB7YtkBdMyk9oH+E6bURiViBMfrQt3TUGSK2QqjBfEyym5+Rthnyt4GmFJcLiM4pnhr86Hf86l9yh3qVKlQBKwVnes1CaANerA5AelLeJYfrDPcIpg7aSeVCGDuAfHY+4qUBUukuGdiumbKsRziT71r0O4UbNxr05UdMuX+LUEN4Aax5mlfxIxz4XFWLiO4RrZDKrEA5XYn1hhv4Um6O9Kb+JxmEtG9cKBwGJyg3BM9rLuIEbmZrnTUutmdvs3xm+jxTPTsSpZifbyrgcPyO3Pypq1juP4T+taHDHv8A+J/7V09MAntA2rrIeR0Pep2Pt+M00u3AFzEwBrNY4vh16tXbRlECOfgfCdfekl92bLnJgyVEQpju7zWa25V9l5HV1Off0WLh3FlugA9lu4nfy76YVSBr36e9WXgqnKT1uddgIgg+Mk0qi5z7MvdSo90Hh9fruqI2asfa+u41oo09R+QrWZiYtSV7NKsXjFsLmvMLayBLGBJEx56H2rljumWEsMUu3lD7MFBYgjecgMGI0rzLpb0u/tWI1cdUjEW8oMEEDtGftbjlEVR3Rj2Q2FTl58BPxP4/hsTatpZuZ7qMdgcuVh2pYxzAOk7Gq38OFP8Ab7P3Wcn0Rv3pLxDiAYwGB7JMz3pPp+tEYORA7ivMzuO8+VL5a9Y3MWI9/XG1uuOrxLA8RuAAdY+x+038C+NXz4Z9InN+5hbnbWC6MWGZSN17Rlgd9JjXkdLq1N4KdTS0ujYYX4D5oGoI0o27gEa31ZUZQIHhG0HkfGu4uA8xWlwSY+tZ/arcVu4U5Mrtrg7lsjggja4BKkeOo39wZ76sOFsC2gURoNYAEnmYFYca/h+FRz9egqkKow8Fp2Ofk6BDP13Gg+K4nqcPduExkRnkCYyITMc9po+sEU0WfK7cZhz1hM6ydNSSJOp20jeuGJ42GAkmcwJ1/m8deXtX0tjeheCvf4mFsn/QB/TE1zwvQPh9r5MFhge/qlJ92BpPQjuj+vLMPmC2+ZpUMRly6KSflyzp770aMTlbTMNNeWoMzBPgNPPavqe1wy0nyWra+SKPyFVrEfCvh7knqCMxJIV2Ak6mJOnkIqXUvTIVv2jwFceS2/JtT3kHlsP2ApnheJEMzKxkSQQdRqBI7tJq4cU+AV3rWOFxa9WSSFuKcyjuzLIbzgeVGcI+BTKQb+JBjkgb9xSpfjb7GR/IS9Dv4X9MDi1uWL75ntqrIWPaZdQ3i2Vo1+8KvuUkA84FV/o18PcJgHNyyhN0gqXJ5EgkADQAkDx03qy1ojHis3TPJ8nqOTWp+vCKj2ia61KsVP/Z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579438"/>
            <a:ext cx="904875" cy="12096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2226" name="Picture 2" descr="C:\Documents and Settings\UserXP\Desktop\hr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4500570"/>
            <a:ext cx="1914667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Manager = ?</a:t>
            </a:r>
            <a:endParaRPr lang="th-TH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managers are?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Someone who </a:t>
            </a:r>
            <a:r>
              <a:rPr lang="en-US" u="sng" dirty="0" smtClean="0"/>
              <a:t>coordinates</a:t>
            </a:r>
            <a:r>
              <a:rPr lang="en-US" dirty="0" smtClean="0"/>
              <a:t> and </a:t>
            </a:r>
            <a:r>
              <a:rPr lang="en-US" u="sng" dirty="0" smtClean="0"/>
              <a:t>oversees</a:t>
            </a:r>
            <a:r>
              <a:rPr lang="en-US" dirty="0" smtClean="0"/>
              <a:t> the work of other people in order to accomplish organizational goals.</a:t>
            </a:r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ชีวิตชีวา">
  <a:themeElements>
    <a:clrScheme name="มุมมอง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ชีวิตชีวา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ชีวิตชีวา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2811</TotalTime>
  <Words>1268</Words>
  <Application>Microsoft Office PowerPoint</Application>
  <PresentationFormat>Affichage à l'écran (4:3)</PresentationFormat>
  <Paragraphs>212</Paragraphs>
  <Slides>44</Slides>
  <Notes>1</Notes>
  <HiddenSlides>1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44</vt:i4>
      </vt:variant>
    </vt:vector>
  </HeadingPairs>
  <TitlesOfParts>
    <vt:vector size="45" baseType="lpstr">
      <vt:lpstr>ชีวิตชีวา</vt:lpstr>
      <vt:lpstr>Introduction to Management and Organization</vt:lpstr>
      <vt:lpstr>Functional Areas of Business</vt:lpstr>
      <vt:lpstr>Functional Area of Business</vt:lpstr>
      <vt:lpstr>Functional Area of Business</vt:lpstr>
      <vt:lpstr>Functional Area of Business</vt:lpstr>
      <vt:lpstr>Functional Area of Business</vt:lpstr>
      <vt:lpstr>Functional Area of Business</vt:lpstr>
      <vt:lpstr>Manager = ?</vt:lpstr>
      <vt:lpstr>Who managers are?</vt:lpstr>
      <vt:lpstr>How many level of managers can we classify?</vt:lpstr>
      <vt:lpstr>How to classify managers in organizations?</vt:lpstr>
      <vt:lpstr>I. Lowest Level of Management</vt:lpstr>
      <vt:lpstr>II. Middle Level of Management</vt:lpstr>
      <vt:lpstr>III. Upper Level of Management</vt:lpstr>
      <vt:lpstr>What is Management?</vt:lpstr>
      <vt:lpstr>2 Important Words for Management:  Efficiency and Effectiveness </vt:lpstr>
      <vt:lpstr>Efficiency and Effectiveness</vt:lpstr>
      <vt:lpstr>Or…</vt:lpstr>
      <vt:lpstr>Efficiency and Effectiveness</vt:lpstr>
      <vt:lpstr>Efficiency and Effectiveness in Management</vt:lpstr>
      <vt:lpstr>Management Functions</vt:lpstr>
      <vt:lpstr>1. PLANNING</vt:lpstr>
      <vt:lpstr>2. ORGANIZING</vt:lpstr>
      <vt:lpstr>3. LEADING</vt:lpstr>
      <vt:lpstr>4. CONTROLLING</vt:lpstr>
      <vt:lpstr>Area of Management:</vt:lpstr>
      <vt:lpstr>Area of Management:</vt:lpstr>
      <vt:lpstr>Managers for 3 Types of Organizations</vt:lpstr>
      <vt:lpstr>Do managers manage differently for different types of organizations?</vt:lpstr>
      <vt:lpstr>Management for different types of organizations</vt:lpstr>
      <vt:lpstr>Management Roles</vt:lpstr>
      <vt:lpstr>Management Roles</vt:lpstr>
      <vt:lpstr>Mintzberg’s Managerial Roles</vt:lpstr>
      <vt:lpstr>Mintzberg groups managerial activities and roles as involving:</vt:lpstr>
      <vt:lpstr>1. Interpersonal Roles</vt:lpstr>
      <vt:lpstr>1. Interpersonal Roles (Cont)</vt:lpstr>
      <vt:lpstr>2. Informational Roles</vt:lpstr>
      <vt:lpstr>2. Informational Roles (Cont)</vt:lpstr>
      <vt:lpstr>3. Decisional Roles</vt:lpstr>
      <vt:lpstr>3. Decisional Roles (Cont)</vt:lpstr>
      <vt:lpstr>Management Skills = ?</vt:lpstr>
      <vt:lpstr>Management Skills</vt:lpstr>
      <vt:lpstr>Skills Needed at Different Managerial Levels</vt:lpstr>
      <vt:lpstr>Thanks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Management and Organization</dc:title>
  <dc:creator>ad</dc:creator>
  <cp:lastModifiedBy>ACER</cp:lastModifiedBy>
  <cp:revision>204</cp:revision>
  <dcterms:created xsi:type="dcterms:W3CDTF">2009-09-15T21:19:52Z</dcterms:created>
  <dcterms:modified xsi:type="dcterms:W3CDTF">2023-10-18T11:32:15Z</dcterms:modified>
</cp:coreProperties>
</file>