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10"/>
  </p:notesMasterIdLst>
  <p:sldIdLst>
    <p:sldId id="256" r:id="rId2"/>
    <p:sldId id="370" r:id="rId3"/>
    <p:sldId id="455" r:id="rId4"/>
    <p:sldId id="432" r:id="rId5"/>
    <p:sldId id="433" r:id="rId6"/>
    <p:sldId id="434" r:id="rId7"/>
    <p:sldId id="435" r:id="rId8"/>
    <p:sldId id="304" r:id="rId9"/>
  </p:sldIdLst>
  <p:sldSz cx="9144000" cy="6858000" type="screen4x3"/>
  <p:notesSz cx="6735763" cy="9869488"/>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08B8"/>
    <a:srgbClr val="0A0ACC"/>
    <a:srgbClr val="2F1B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706" autoAdjust="0"/>
    <p:restoredTop sz="99821" autoAdjust="0"/>
  </p:normalViewPr>
  <p:slideViewPr>
    <p:cSldViewPr>
      <p:cViewPr varScale="1">
        <p:scale>
          <a:sx n="67" d="100"/>
          <a:sy n="67" d="100"/>
        </p:scale>
        <p:origin x="1272"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114" y="33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fr-FR"/>
          </a:p>
        </p:txBody>
      </p:sp>
      <p:sp>
        <p:nvSpPr>
          <p:cNvPr id="3" name="عنصر نائب للتاريخ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fld id="{74D241DE-BDC9-4335-80EF-18AADFC7618F}" type="datetimeFigureOut">
              <a:rPr lang="fr-FR" smtClean="0"/>
              <a:pPr/>
              <a:t>14/05/2024</a:t>
            </a:fld>
            <a:endParaRPr lang="fr-FR"/>
          </a:p>
        </p:txBody>
      </p:sp>
      <p:sp>
        <p:nvSpPr>
          <p:cNvPr id="4" name="عنصر نائب لصورة الشريحة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عنصر نائب للملاحظات 4"/>
          <p:cNvSpPr>
            <a:spLocks noGrp="1"/>
          </p:cNvSpPr>
          <p:nvPr>
            <p:ph type="body" sz="quarter" idx="3"/>
          </p:nvPr>
        </p:nvSpPr>
        <p:spPr>
          <a:xfrm>
            <a:off x="673577" y="4688007"/>
            <a:ext cx="5388610" cy="4441270"/>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6" name="عنصر نائب للتذييل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endParaRPr lang="fr-FR"/>
          </a:p>
        </p:txBody>
      </p:sp>
      <p:sp>
        <p:nvSpPr>
          <p:cNvPr id="7" name="عنصر نائب لرقم الشريحة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fld id="{2A8A29DF-9DC2-402B-A1B2-37A6726F7DA9}" type="slidenum">
              <a:rPr lang="fr-FR" smtClean="0"/>
              <a:pPr/>
              <a:t>‹#›</a:t>
            </a:fld>
            <a:endParaRPr lang="fr-FR"/>
          </a:p>
        </p:txBody>
      </p:sp>
    </p:spTree>
    <p:extLst>
      <p:ext uri="{BB962C8B-B14F-4D97-AF65-F5344CB8AC3E}">
        <p14:creationId xmlns:p14="http://schemas.microsoft.com/office/powerpoint/2010/main" val="47382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dirty="0"/>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fld id="{2A8A29DF-9DC2-402B-A1B2-37A6726F7DA9}"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fr-FR"/>
          </a:p>
        </p:txBody>
      </p:sp>
      <p:sp>
        <p:nvSpPr>
          <p:cNvPr id="4" name="عنصر نائب لرقم الشريحة 3"/>
          <p:cNvSpPr>
            <a:spLocks noGrp="1"/>
          </p:cNvSpPr>
          <p:nvPr>
            <p:ph type="sldNum" sz="quarter" idx="10"/>
          </p:nvPr>
        </p:nvSpPr>
        <p:spPr/>
        <p:txBody>
          <a:bodyPr/>
          <a:lstStyle/>
          <a:p>
            <a:pPr>
              <a:defRPr/>
            </a:pPr>
            <a:fld id="{EC80CDA9-8BC9-4FD9-92CB-A8774ED60FD6}" type="slidenum">
              <a:rPr lang="fr-FR" smtClean="0"/>
              <a:pPr>
                <a:defRPr/>
              </a:pPr>
              <a:t>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B605279C-559D-4F21-B6DF-62FCB7227E04}"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C19F99C-297D-42BD-B938-FFCA28F6E065}"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D4F74600-86D7-469D-8DD9-2954B6B39C08}"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2A6F5865-32D2-4A80-A6FF-5714CF427984}"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7CB1E45-6B68-46D6-8AE6-7D780C6CB39E}" type="datetime1">
              <a:rPr lang="ar-SA" smtClean="0"/>
              <a:pPr/>
              <a:t>07/11/1445</a:t>
            </a:fld>
            <a:endParaRPr lang="ar-SA"/>
          </a:p>
        </p:txBody>
      </p:sp>
      <p:sp>
        <p:nvSpPr>
          <p:cNvPr id="5" name="عنصر نائب للتذييل 4"/>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69FD5883-1F2F-48B0-A04E-E22B16894AB0}" type="datetime1">
              <a:rPr lang="ar-SA" smtClean="0"/>
              <a:pPr/>
              <a:t>07/11/1445</a:t>
            </a:fld>
            <a:endParaRPr lang="ar-SA"/>
          </a:p>
        </p:txBody>
      </p:sp>
      <p:sp>
        <p:nvSpPr>
          <p:cNvPr id="6" name="عنصر نائب للتذييل 5"/>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D5BD4CC2-CA65-4E10-9DC1-BE564FDA58F0}" type="datetime1">
              <a:rPr lang="ar-SA" smtClean="0"/>
              <a:pPr/>
              <a:t>07/11/1445</a:t>
            </a:fld>
            <a:endParaRPr lang="ar-SA"/>
          </a:p>
        </p:txBody>
      </p:sp>
      <p:sp>
        <p:nvSpPr>
          <p:cNvPr id="8" name="عنصر نائب للتذييل 7"/>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E784CA9B-2506-4D9D-B200-2EB22D419A7C}" type="datetime1">
              <a:rPr lang="ar-SA" smtClean="0"/>
              <a:pPr/>
              <a:t>07/11/1445</a:t>
            </a:fld>
            <a:endParaRPr lang="ar-SA"/>
          </a:p>
        </p:txBody>
      </p:sp>
      <p:sp>
        <p:nvSpPr>
          <p:cNvPr id="4" name="عنصر نائب للتذييل 3"/>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4952D05-A59B-43A4-B6D3-C9E989809CF5}" type="datetime1">
              <a:rPr lang="ar-SA" smtClean="0"/>
              <a:pPr/>
              <a:t>07/11/1445</a:t>
            </a:fld>
            <a:endParaRPr lang="ar-SA"/>
          </a:p>
        </p:txBody>
      </p:sp>
      <p:sp>
        <p:nvSpPr>
          <p:cNvPr id="3" name="عنصر نائب للتذييل 2"/>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8717D734-D4FD-4FA2-81F2-3510EF78E4AB}" type="datetime1">
              <a:rPr lang="ar-SA" smtClean="0"/>
              <a:pPr/>
              <a:t>07/11/1445</a:t>
            </a:fld>
            <a:endParaRPr lang="ar-SA"/>
          </a:p>
        </p:txBody>
      </p:sp>
      <p:sp>
        <p:nvSpPr>
          <p:cNvPr id="6" name="عنصر نائب للتذييل 5"/>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940C62F7-1AE7-453B-954B-8E7D604A7840}" type="datetime1">
              <a:rPr lang="ar-SA" smtClean="0"/>
              <a:pPr/>
              <a:t>07/11/1445</a:t>
            </a:fld>
            <a:endParaRPr lang="ar-SA"/>
          </a:p>
        </p:txBody>
      </p:sp>
      <p:sp>
        <p:nvSpPr>
          <p:cNvPr id="6" name="عنصر نائب للتذييل 5"/>
          <p:cNvSpPr>
            <a:spLocks noGrp="1"/>
          </p:cNvSpPr>
          <p:nvPr>
            <p:ph type="ftr" sz="quarter" idx="11"/>
          </p:nvPr>
        </p:nvSpPr>
        <p:spPr/>
        <p:txBody>
          <a:bodyPr/>
          <a:lstStyle/>
          <a:p>
            <a:r>
              <a:rPr lang="ar-SA"/>
              <a:t>مقرر: نظريات إدارة الأعمال ــــــــــــــــــــــــــــــ أ/ محمد السعيد جوال</a:t>
            </a: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5DBAC7C-DF1F-402E-96DD-F6C1A9F293B6}" type="datetime1">
              <a:rPr lang="ar-SA" smtClean="0"/>
              <a:pPr/>
              <a:t>07/11/1445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SA"/>
              <a:t>مقرر: نظريات إدارة الأعمال ــــــــــــــــــــــــــــــ أ/ محمد السعيد جوال</a:t>
            </a: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3714744" y="214290"/>
            <a:ext cx="5000660" cy="1214446"/>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3200" b="1" dirty="0">
                <a:cs typeface="Simplified Arabic" pitchFamily="2" charset="-78"/>
              </a:rPr>
              <a:t>جامعة محمد </a:t>
            </a:r>
            <a:r>
              <a:rPr lang="ar-DZ" sz="3200" b="1" dirty="0" err="1">
                <a:cs typeface="Simplified Arabic" pitchFamily="2" charset="-78"/>
              </a:rPr>
              <a:t>خيضر</a:t>
            </a:r>
            <a:r>
              <a:rPr lang="ar-DZ" sz="3200" b="1" dirty="0">
                <a:cs typeface="Simplified Arabic" pitchFamily="2" charset="-78"/>
              </a:rPr>
              <a:t> بسكرة</a:t>
            </a:r>
            <a:br>
              <a:rPr lang="ar-DZ" sz="3200" b="1" dirty="0">
                <a:cs typeface="Simplified Arabic" pitchFamily="2" charset="-78"/>
              </a:rPr>
            </a:br>
            <a:r>
              <a:rPr lang="ar-DZ" sz="2800" b="1" dirty="0">
                <a:cs typeface="Simplified Arabic" pitchFamily="2" charset="-78"/>
              </a:rPr>
              <a:t>كلية العلوم الإنسانية والاجتماعية </a:t>
            </a:r>
            <a:endParaRPr lang="fr-FR" sz="2800" b="1" dirty="0"/>
          </a:p>
        </p:txBody>
      </p:sp>
      <p:sp>
        <p:nvSpPr>
          <p:cNvPr id="7" name="مستطيل مستدير الزوايا 6"/>
          <p:cNvSpPr/>
          <p:nvPr/>
        </p:nvSpPr>
        <p:spPr>
          <a:xfrm>
            <a:off x="2000232" y="1500174"/>
            <a:ext cx="5429288" cy="1785950"/>
          </a:xfrm>
          <a:prstGeom prst="round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6000" b="1" dirty="0">
                <a:solidFill>
                  <a:srgbClr val="0A0ACC"/>
                </a:solidFill>
                <a:cs typeface="DecoType Naskh" pitchFamily="2" charset="-78"/>
              </a:rPr>
              <a:t>الفلسفة واليومي: </a:t>
            </a:r>
          </a:p>
          <a:p>
            <a:pPr algn="ctr"/>
            <a:r>
              <a:rPr lang="ar-DZ" sz="4000" b="1" dirty="0">
                <a:solidFill>
                  <a:srgbClr val="0A0ACC"/>
                </a:solidFill>
                <a:cs typeface="DecoType Naskh" pitchFamily="2" charset="-78"/>
              </a:rPr>
              <a:t>قراءة في المفهوم</a:t>
            </a:r>
            <a:endParaRPr lang="fr-FR" sz="4000" b="1" dirty="0">
              <a:solidFill>
                <a:srgbClr val="0070C0"/>
              </a:solidFill>
              <a:cs typeface="Simplified Arabic" pitchFamily="2" charset="-78"/>
            </a:endParaRPr>
          </a:p>
        </p:txBody>
      </p:sp>
      <p:sp>
        <p:nvSpPr>
          <p:cNvPr id="15" name="مستطيل 14"/>
          <p:cNvSpPr/>
          <p:nvPr/>
        </p:nvSpPr>
        <p:spPr>
          <a:xfrm>
            <a:off x="2285984" y="5497282"/>
            <a:ext cx="4572032" cy="1003552"/>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2400" b="1" dirty="0">
                <a:solidFill>
                  <a:schemeClr val="tx1"/>
                </a:solidFill>
                <a:cs typeface="Simplified Arabic" pitchFamily="2" charset="-78"/>
              </a:rPr>
              <a:t>من إعداد الدكتور: </a:t>
            </a:r>
            <a:r>
              <a:rPr lang="ar-DZ" sz="2400" b="1" dirty="0">
                <a:solidFill>
                  <a:srgbClr val="0A0ACC"/>
                </a:solidFill>
                <a:cs typeface="Simplified Arabic" pitchFamily="2" charset="-78"/>
              </a:rPr>
              <a:t>جمال الدين بن سليمان</a:t>
            </a:r>
          </a:p>
        </p:txBody>
      </p:sp>
      <p:sp>
        <p:nvSpPr>
          <p:cNvPr id="12" name="وسيلة شرح على شكل سحابة 11"/>
          <p:cNvSpPr/>
          <p:nvPr/>
        </p:nvSpPr>
        <p:spPr>
          <a:xfrm>
            <a:off x="6786578" y="3857628"/>
            <a:ext cx="2214546" cy="1214446"/>
          </a:xfrm>
          <a:prstGeom prst="cloudCallout">
            <a:avLst>
              <a:gd name="adj1" fmla="val -34312"/>
              <a:gd name="adj2" fmla="val -104693"/>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DZ" sz="2800" dirty="0">
                <a:latin typeface="Monotype Koufi" pitchFamily="2" charset="-78"/>
                <a:ea typeface="Monotype Koufi" pitchFamily="2" charset="-78"/>
                <a:cs typeface="PT Bold Heading" pitchFamily="2" charset="-78"/>
              </a:rPr>
              <a:t>المحاضرة: </a:t>
            </a:r>
            <a:r>
              <a:rPr lang="ar-DZ" sz="2800" dirty="0">
                <a:latin typeface="Monotype Koufi" pitchFamily="2" charset="-78"/>
                <a:ea typeface="Monotype Koufi" pitchFamily="2" charset="-78"/>
                <a:cs typeface="+mj-cs"/>
              </a:rPr>
              <a:t>(</a:t>
            </a:r>
            <a:r>
              <a:rPr lang="en-US" sz="2800">
                <a:latin typeface="Monotype Koufi" pitchFamily="2" charset="-78"/>
                <a:ea typeface="Monotype Koufi" pitchFamily="2" charset="-78"/>
                <a:cs typeface="+mj-cs"/>
              </a:rPr>
              <a:t>01</a:t>
            </a:r>
            <a:r>
              <a:rPr lang="ar-DZ" sz="2800">
                <a:latin typeface="Monotype Koufi" pitchFamily="2" charset="-78"/>
                <a:ea typeface="Monotype Koufi" pitchFamily="2" charset="-78"/>
                <a:cs typeface="+mj-cs"/>
              </a:rPr>
              <a:t>)</a:t>
            </a:r>
            <a:endParaRPr lang="ar-DZ" sz="2800" dirty="0">
              <a:latin typeface="Monotype Koufi" pitchFamily="2" charset="-78"/>
              <a:ea typeface="Monotype Koufi" pitchFamily="2" charset="-78"/>
              <a:cs typeface="+mj-cs"/>
            </a:endParaRPr>
          </a:p>
        </p:txBody>
      </p:sp>
      <p:sp>
        <p:nvSpPr>
          <p:cNvPr id="18" name="مستطيل 17"/>
          <p:cNvSpPr/>
          <p:nvPr/>
        </p:nvSpPr>
        <p:spPr>
          <a:xfrm>
            <a:off x="1142976" y="3429000"/>
            <a:ext cx="4500594" cy="1785950"/>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ar-DZ" sz="2200" b="1" dirty="0">
                <a:solidFill>
                  <a:srgbClr val="FF0000"/>
                </a:solidFill>
                <a:cs typeface="Simplified Arabic" pitchFamily="2" charset="-78"/>
              </a:rPr>
              <a:t>سنة ثالثة </a:t>
            </a:r>
            <a:r>
              <a:rPr lang="ar-DZ" sz="2200" b="1" dirty="0">
                <a:solidFill>
                  <a:srgbClr val="0A0ACC"/>
                </a:solidFill>
                <a:cs typeface="Simplified Arabic" pitchFamily="2" charset="-78"/>
              </a:rPr>
              <a:t>فلسفة عامة</a:t>
            </a:r>
          </a:p>
          <a:p>
            <a:pPr algn="ctr"/>
            <a:endParaRPr lang="ar-DZ" sz="1400" b="1" dirty="0">
              <a:solidFill>
                <a:srgbClr val="FF0000"/>
              </a:solidFill>
              <a:cs typeface="Simplified Arabic" pitchFamily="2" charset="-78"/>
            </a:endParaRPr>
          </a:p>
          <a:p>
            <a:pPr algn="ctr"/>
            <a:r>
              <a:rPr lang="ar-DZ" sz="2200" b="1" dirty="0">
                <a:solidFill>
                  <a:srgbClr val="FF0000"/>
                </a:solidFill>
                <a:cs typeface="Simplified Arabic" pitchFamily="2" charset="-78"/>
              </a:rPr>
              <a:t>مقرر:  </a:t>
            </a:r>
            <a:r>
              <a:rPr lang="ar-DZ" sz="2200" b="1" dirty="0">
                <a:solidFill>
                  <a:srgbClr val="0A0ACC"/>
                </a:solidFill>
                <a:cs typeface="Simplified Arabic" pitchFamily="2" charset="-78"/>
              </a:rPr>
              <a:t>الفلسفة واليومي</a:t>
            </a:r>
          </a:p>
          <a:p>
            <a:pPr algn="ctr"/>
            <a:endParaRPr lang="ar-DZ" sz="1200" b="1" dirty="0">
              <a:solidFill>
                <a:srgbClr val="0A0ACC"/>
              </a:solidFill>
              <a:cs typeface="Simplified Arabic" pitchFamily="2" charset="-78"/>
            </a:endParaRPr>
          </a:p>
          <a:p>
            <a:pPr algn="ctr"/>
            <a:r>
              <a:rPr lang="ar-DZ" sz="2200" b="1" dirty="0">
                <a:solidFill>
                  <a:srgbClr val="FF0000"/>
                </a:solidFill>
                <a:cs typeface="Simplified Arabic" pitchFamily="2" charset="-78"/>
              </a:rPr>
              <a:t>السنة الجامعية: 2024/2023</a:t>
            </a:r>
            <a:endParaRPr lang="fr-FR" sz="2200" b="1" dirty="0">
              <a:solidFill>
                <a:srgbClr val="FF0000"/>
              </a:solidFill>
              <a:cs typeface="Simplified Arabic" pitchFamily="2" charset="-78"/>
            </a:endParaRPr>
          </a:p>
        </p:txBody>
      </p:sp>
      <p:pic>
        <p:nvPicPr>
          <p:cNvPr id="1026" name="Picture 2" descr="C:\Users\Djamel\Desktop\541141_241638465937138_377928302_n.jpg"/>
          <p:cNvPicPr>
            <a:picLocks noChangeAspect="1" noChangeArrowheads="1"/>
          </p:cNvPicPr>
          <p:nvPr/>
        </p:nvPicPr>
        <p:blipFill>
          <a:blip r:embed="rId3"/>
          <a:srcRect/>
          <a:stretch>
            <a:fillRect/>
          </a:stretch>
        </p:blipFill>
        <p:spPr bwMode="auto">
          <a:xfrm>
            <a:off x="214282" y="142852"/>
            <a:ext cx="2357454" cy="1928826"/>
          </a:xfrm>
          <a:prstGeom prst="rect">
            <a:avLst/>
          </a:prstGeom>
          <a:noFill/>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checkerboard(across)">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0-#ppt_w/2"/>
                                          </p:val>
                                        </p:tav>
                                        <p:tav tm="100000">
                                          <p:val>
                                            <p:strVal val="#ppt_x"/>
                                          </p:val>
                                        </p:tav>
                                      </p:tavLst>
                                    </p:anim>
                                    <p:anim calcmode="lin" valueType="num">
                                      <p:cBhvr additive="base">
                                        <p:cTn id="13"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additive="base">
                                        <p:cTn id="23" dur="500" fill="hold"/>
                                        <p:tgtEl>
                                          <p:spTgt spid="15"/>
                                        </p:tgtEl>
                                        <p:attrNameLst>
                                          <p:attrName>ppt_x</p:attrName>
                                        </p:attrNameLst>
                                      </p:cBhvr>
                                      <p:tavLst>
                                        <p:tav tm="0">
                                          <p:val>
                                            <p:strVal val="#ppt_x"/>
                                          </p:val>
                                        </p:tav>
                                        <p:tav tm="100000">
                                          <p:val>
                                            <p:strVal val="#ppt_x"/>
                                          </p:val>
                                        </p:tav>
                                      </p:tavLst>
                                    </p:anim>
                                    <p:anim calcmode="lin" valueType="num">
                                      <p:cBhvr additive="base">
                                        <p:cTn id="24"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animBg="1"/>
      <p:bldP spid="12" grpId="0" animBg="1"/>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0"/>
            <a:ext cx="5214974" cy="1749651"/>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2</a:t>
            </a:fld>
            <a:endParaRPr lang="ar-SA" sz="2000" b="1" dirty="0">
              <a:solidFill>
                <a:srgbClr val="FF0000"/>
              </a:solidFill>
              <a:cs typeface="+mj-cs"/>
            </a:endParaRPr>
          </a:p>
        </p:txBody>
      </p:sp>
      <p:sp>
        <p:nvSpPr>
          <p:cNvPr id="12" name="وسيلة شرح على شكل سحابة 11"/>
          <p:cNvSpPr/>
          <p:nvPr/>
        </p:nvSpPr>
        <p:spPr>
          <a:xfrm>
            <a:off x="4643438" y="642918"/>
            <a:ext cx="4320480" cy="857256"/>
          </a:xfrm>
          <a:prstGeom prst="cloudCallout">
            <a:avLst>
              <a:gd name="adj1" fmla="val 32719"/>
              <a:gd name="adj2" fmla="val 112768"/>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714348" y="2143116"/>
            <a:ext cx="7858180" cy="3950180"/>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rtl="0"/>
            <a:r>
              <a:rPr lang="en-US" sz="2000" b="1" dirty="0">
                <a:cs typeface="Simplified Arabic" pitchFamily="2" charset="-78"/>
                <a:sym typeface="Wingdings" pitchFamily="2" charset="2"/>
              </a:rPr>
              <a:t>WHY READ A BOOK of essays about philosophy and everyday life? After all, isn’t philosophy an attempt to soar above everyday life, to think on a higher plane and spin sophisticated theories about the world? Perhaps it is, but it begins in everyday life. </a:t>
            </a:r>
          </a:p>
          <a:p>
            <a:pPr algn="just" rtl="0"/>
            <a:r>
              <a:rPr lang="en-US" sz="2000" b="1" dirty="0">
                <a:cs typeface="Simplified Arabic" pitchFamily="2" charset="-78"/>
                <a:sym typeface="Wingdings" pitchFamily="2" charset="2"/>
              </a:rPr>
              <a:t>Most thoughtful adults, as well as many children, have a philosophy of life—even if they cannot or do not want to express it in words. This philosophy might take the form of a set of ethical rules a person follows, or it might find expression in the quality of feeling they bring to all of their activities. A person’s philosophy, and the way it is expressed, change according to experiences over his or her own life cycle.</a:t>
            </a:r>
          </a:p>
          <a:p>
            <a:pPr algn="just" rtl="0"/>
            <a:r>
              <a:rPr lang="en-US" sz="2400" b="1" i="1" dirty="0">
                <a:cs typeface="Simplified Arabic" pitchFamily="2" charset="-78"/>
                <a:sym typeface="Wingdings" pitchFamily="2" charset="2"/>
              </a:rPr>
              <a:t>Philosophy and Everyday Life</a:t>
            </a:r>
            <a:r>
              <a:rPr lang="en-US" sz="2400" b="1" dirty="0">
                <a:cs typeface="Simplified Arabic" pitchFamily="2" charset="-78"/>
                <a:sym typeface="Wingdings" pitchFamily="2" charset="2"/>
              </a:rPr>
              <a:t>, edited by: Laura </a:t>
            </a:r>
            <a:r>
              <a:rPr lang="en-US" sz="2400" b="1" dirty="0" err="1">
                <a:cs typeface="Simplified Arabic" pitchFamily="2" charset="-78"/>
                <a:sym typeface="Wingdings" pitchFamily="2" charset="2"/>
              </a:rPr>
              <a:t>Duhan</a:t>
            </a:r>
            <a:r>
              <a:rPr lang="en-US" sz="2400" b="1" dirty="0">
                <a:cs typeface="Simplified Arabic" pitchFamily="2" charset="-78"/>
                <a:sym typeface="Wingdings" pitchFamily="2" charset="2"/>
              </a:rPr>
              <a:t> Kaplan,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0"/>
            <a:ext cx="5214974" cy="1749651"/>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3</a:t>
            </a:fld>
            <a:endParaRPr lang="ar-SA" sz="2000" b="1" dirty="0">
              <a:solidFill>
                <a:srgbClr val="FF0000"/>
              </a:solidFill>
              <a:cs typeface="+mj-cs"/>
            </a:endParaRPr>
          </a:p>
        </p:txBody>
      </p:sp>
      <p:sp>
        <p:nvSpPr>
          <p:cNvPr id="12" name="وسيلة شرح على شكل سحابة 11"/>
          <p:cNvSpPr/>
          <p:nvPr/>
        </p:nvSpPr>
        <p:spPr>
          <a:xfrm>
            <a:off x="4643438" y="642918"/>
            <a:ext cx="4320480" cy="857256"/>
          </a:xfrm>
          <a:prstGeom prst="cloudCallout">
            <a:avLst>
              <a:gd name="adj1" fmla="val 32719"/>
              <a:gd name="adj2" fmla="val 112768"/>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714348" y="2143116"/>
            <a:ext cx="7858180" cy="3286148"/>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b="1" dirty="0">
                <a:cs typeface="Simplified Arabic" pitchFamily="2" charset="-78"/>
                <a:sym typeface="Wingdings" pitchFamily="2" charset="2"/>
              </a:rPr>
              <a:t>إن الاشتغال الفلسفي على موضوع اليومي أو الحياة اليومية للأفراد والمجتمعات وتوجيه البحث والجهد النقدي، التأملي، والفلسفي عليه ليس بالأمر الجديد على فعل التفلسف منذ أن ظهر مع بدايات الفلسفة اليونانية؛ وذلك على مستويين؛ مستوى في ماذا أو كيف يمكن أن </a:t>
            </a:r>
            <a:r>
              <a:rPr lang="ar-DZ" sz="2400" b="1" dirty="0" err="1">
                <a:cs typeface="Simplified Arabic" pitchFamily="2" charset="-78"/>
                <a:sym typeface="Wingdings" pitchFamily="2" charset="2"/>
              </a:rPr>
              <a:t>تفيدني</a:t>
            </a:r>
            <a:r>
              <a:rPr lang="ar-DZ" sz="2400" b="1" dirty="0">
                <a:cs typeface="Simplified Arabic" pitchFamily="2" charset="-78"/>
                <a:sym typeface="Wingdings" pitchFamily="2" charset="2"/>
              </a:rPr>
              <a:t> الفلسفة في الحياة اليومية </a:t>
            </a:r>
            <a:r>
              <a:rPr lang="ar-DZ" sz="2400" b="1" dirty="0" err="1">
                <a:cs typeface="Simplified Arabic" pitchFamily="2" charset="-78"/>
                <a:sym typeface="Wingdings" pitchFamily="2" charset="2"/>
              </a:rPr>
              <a:t>المعاشة</a:t>
            </a:r>
            <a:r>
              <a:rPr lang="ar-DZ" sz="2400" b="1" dirty="0">
                <a:cs typeface="Simplified Arabic" pitchFamily="2" charset="-78"/>
                <a:sym typeface="Wingdings" pitchFamily="2" charset="2"/>
              </a:rPr>
              <a:t>، ومستوى أن تصبح هذه الحياة اليومية ومكوناتها موضوعا للتأمل والبحث والتحليل والنقد الفلسفي ومن ثم التنظير ومحاولة تشخيص التصدعات والمخاطر والتوجهات والاعتلالات في هذه الحياة وتقديم الحلول كغاية وأولوية.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378828841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0"/>
            <a:ext cx="5214974" cy="1749651"/>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4</a:t>
            </a:fld>
            <a:endParaRPr lang="ar-SA" sz="2000" b="1" dirty="0">
              <a:solidFill>
                <a:srgbClr val="FF0000"/>
              </a:solidFill>
              <a:cs typeface="+mj-cs"/>
            </a:endParaRPr>
          </a:p>
        </p:txBody>
      </p:sp>
      <p:sp>
        <p:nvSpPr>
          <p:cNvPr id="12" name="وسيلة شرح على شكل سحابة 11"/>
          <p:cNvSpPr/>
          <p:nvPr/>
        </p:nvSpPr>
        <p:spPr>
          <a:xfrm>
            <a:off x="4643438" y="642918"/>
            <a:ext cx="4320480" cy="857256"/>
          </a:xfrm>
          <a:prstGeom prst="cloudCallout">
            <a:avLst>
              <a:gd name="adj1" fmla="val 32719"/>
              <a:gd name="adj2" fmla="val 112768"/>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714348" y="1963941"/>
            <a:ext cx="7858180" cy="4201363"/>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b="1" dirty="0">
                <a:cs typeface="Simplified Arabic" pitchFamily="2" charset="-78"/>
                <a:sym typeface="Wingdings" pitchFamily="2" charset="2"/>
              </a:rPr>
              <a:t>وعلى هذا الأساس فقد ظهر التفكير في الحياة اليومية على شاكلة محاولة البحث عن حياة الرفاهية والمريحة للإنسان </a:t>
            </a:r>
            <a:r>
              <a:rPr lang="en-US" sz="2400" b="1" dirty="0">
                <a:cs typeface="Simplified Arabic" pitchFamily="2" charset="-78"/>
                <a:sym typeface="Wingdings" pitchFamily="2" charset="2"/>
              </a:rPr>
              <a:t>the good life </a:t>
            </a:r>
            <a:r>
              <a:rPr lang="ar-DZ" sz="2400" b="1" dirty="0">
                <a:cs typeface="Simplified Arabic" pitchFamily="2" charset="-78"/>
                <a:sym typeface="Wingdings" pitchFamily="2" charset="2"/>
              </a:rPr>
              <a:t> ومن ثم الانطلاق من الواقع اليومي للتنظير لما يجب أن يكون؛ على أن النزول إلى الحياة اليومية بالشكل المقصود في هذا الطرح ليس بالشكل الذي اعتادت الفلسفات اليومية السابقة طرحه في تاريخ الفكر الفلسفي؛ على الأقل لاختلاف نمط مفهوم (اليومي) الذي كان أكثر بساطة ورتابة وصلابة في الماضي، بينما أصبح أكثر تعقيدا وتغييرا وسيولة اليوم، مما يلح أكثر على توجيه الانتباه الفلسفي إلى اليومي أين أصبح من الضروري الوعي بالتغير السريع المائع والمخاطر والاعتلالات الممكنة جراء دخول محددات وفواعل ومكونات حديثة للحياة اليومية.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304827246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0"/>
            <a:ext cx="5214974" cy="1749651"/>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5</a:t>
            </a:fld>
            <a:endParaRPr lang="ar-SA" sz="2000" b="1" dirty="0">
              <a:solidFill>
                <a:srgbClr val="FF0000"/>
              </a:solidFill>
              <a:cs typeface="+mj-cs"/>
            </a:endParaRPr>
          </a:p>
        </p:txBody>
      </p:sp>
      <p:sp>
        <p:nvSpPr>
          <p:cNvPr id="12" name="وسيلة شرح على شكل سحابة 11"/>
          <p:cNvSpPr/>
          <p:nvPr/>
        </p:nvSpPr>
        <p:spPr>
          <a:xfrm>
            <a:off x="4643438" y="642918"/>
            <a:ext cx="4320480" cy="857256"/>
          </a:xfrm>
          <a:prstGeom prst="cloudCallout">
            <a:avLst>
              <a:gd name="adj1" fmla="val 32719"/>
              <a:gd name="adj2" fmla="val 112768"/>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714348" y="1963941"/>
            <a:ext cx="7858180" cy="4201363"/>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b="1" dirty="0">
                <a:cs typeface="Simplified Arabic" pitchFamily="2" charset="-78"/>
                <a:sym typeface="Wingdings" pitchFamily="2" charset="2"/>
              </a:rPr>
              <a:t>وعليه أصبح الواقع اليومي يطرح قضايا وتحديات مختلفة لم يكن بوسع الفلسفات السابقة لاسيما النسقية والمثالية أن تعالج أو أن تجيب على مثل هذه الإشكاليات المتعلقة بالحياة اليومية، فقد أصبح الإنسان يعيش غربة أو اغترابا لا سيما مع التطور الهائل في مجال التقنية والمجال العلمي عموما وقد كان هذا على حساب إنسانيته في الغالب، وهو ما دفع إلى إثارة الانتباه الفلسفي نحو الحياة اليومية وضرورة العودة إلى الواقع والتساؤل حوله ومحاوله تشخيص محاولة فهم اعتلالاتها والتنبؤ بمصيرها أو على الأقل استشراف مستقبله من أجل استغلال التطور التقني والعلمي في صالح البشرية وليس كتهديد أو خطر عليها انطلاقا من الواقع المعاش والحياة اليومية.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31500816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0"/>
            <a:ext cx="5214974" cy="1749651"/>
          </a:xfrm>
          <a:prstGeom prst="rect">
            <a:avLst/>
          </a:prstGeom>
          <a:noFill/>
          <a:ln w="9525">
            <a:noFill/>
            <a:miter lim="800000"/>
            <a:headEnd/>
            <a:tailEnd/>
          </a:ln>
        </p:spPr>
      </p:pic>
      <p:sp>
        <p:nvSpPr>
          <p:cNvPr id="6" name="مستطيل 5"/>
          <p:cNvSpPr/>
          <p:nvPr/>
        </p:nvSpPr>
        <p:spPr>
          <a:xfrm>
            <a:off x="2428860" y="428604"/>
            <a:ext cx="1714512"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6</a:t>
            </a:fld>
            <a:endParaRPr lang="ar-SA" sz="2000" b="1" dirty="0">
              <a:solidFill>
                <a:srgbClr val="FF0000"/>
              </a:solidFill>
              <a:cs typeface="+mj-cs"/>
            </a:endParaRPr>
          </a:p>
        </p:txBody>
      </p:sp>
      <p:sp>
        <p:nvSpPr>
          <p:cNvPr id="12" name="وسيلة شرح على شكل سحابة 11"/>
          <p:cNvSpPr/>
          <p:nvPr/>
        </p:nvSpPr>
        <p:spPr>
          <a:xfrm>
            <a:off x="4643438" y="642918"/>
            <a:ext cx="4320480" cy="857256"/>
          </a:xfrm>
          <a:prstGeom prst="cloudCallout">
            <a:avLst>
              <a:gd name="adj1" fmla="val 32719"/>
              <a:gd name="adj2" fmla="val 112768"/>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714348" y="1963941"/>
            <a:ext cx="7858180" cy="4201363"/>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400" b="1" dirty="0">
                <a:cs typeface="Simplified Arabic" pitchFamily="2" charset="-78"/>
                <a:sym typeface="Wingdings" pitchFamily="2" charset="2"/>
              </a:rPr>
              <a:t>ولذا عدّ التفكير في اليومي أحد التوجهات الفلسفية المعاصرة كونه يرتبط بمشكلات راهنة تخص الإنسانية وتقترن بالحياة اليومية وهنا أصبح من الضروري على الفلسفة بناء صرح معرفي جديد وتنظير فلسفي جديد للإجابة على التحديات الراهنة وعن تساؤلات الانسان وحاجاته وقضاياه المعاصرة في حياته اليومية بمختلف أبعاده، وعلى هذا ركز فتحي التريكي في كتابه فلسفة الحياه اليومية على العلاقة بين الفلسفة واليومي وأهم الاشكاليات التي يتناولها هذا الطرح مبينا أننا أصبحنا نتوجه إلى اليوم لمعرفته ومساءلته واستخراج معانيه والنزول بالفلسفة الى الواقع الاجتماعي اليومي كفلسفة فعل وكفلسفة عملية أو تطبيقية  </a:t>
            </a:r>
            <a:r>
              <a:rPr lang="en-US" sz="2400" b="1" dirty="0">
                <a:cs typeface="Simplified Arabic" pitchFamily="2" charset="-78"/>
                <a:sym typeface="Wingdings" pitchFamily="2" charset="2"/>
              </a:rPr>
              <a:t>Applied Philosophy</a:t>
            </a:r>
            <a:r>
              <a:rPr lang="ar-DZ" sz="2400" b="1" dirty="0">
                <a:cs typeface="Simplified Arabic" pitchFamily="2" charset="-78"/>
                <a:sym typeface="Wingdings" pitchFamily="2" charset="2"/>
              </a:rPr>
              <a:t>.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331520583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0" y="214291"/>
            <a:ext cx="4716016" cy="1414510"/>
          </a:xfrm>
          <a:prstGeom prst="rect">
            <a:avLst/>
          </a:prstGeom>
          <a:noFill/>
          <a:ln w="9525">
            <a:noFill/>
            <a:miter lim="800000"/>
            <a:headEnd/>
            <a:tailEnd/>
          </a:ln>
        </p:spPr>
      </p:pic>
      <p:sp>
        <p:nvSpPr>
          <p:cNvPr id="6" name="مستطيل 5"/>
          <p:cNvSpPr/>
          <p:nvPr/>
        </p:nvSpPr>
        <p:spPr>
          <a:xfrm>
            <a:off x="2267744" y="367141"/>
            <a:ext cx="1498488" cy="55155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ar-DZ" sz="2800" b="1" dirty="0">
                <a:solidFill>
                  <a:srgbClr val="FF0000"/>
                </a:solidFill>
                <a:cs typeface="Simplified Arabic" pitchFamily="2" charset="-78"/>
              </a:rPr>
              <a:t>توطئة:</a:t>
            </a:r>
            <a:endParaRPr lang="fr-FR" sz="2800" b="1" dirty="0">
              <a:solidFill>
                <a:srgbClr val="FF0000"/>
              </a:solidFill>
              <a:cs typeface="Simplified Arabic" pitchFamily="2" charset="-78"/>
            </a:endParaRPr>
          </a:p>
        </p:txBody>
      </p:sp>
      <p:sp>
        <p:nvSpPr>
          <p:cNvPr id="10" name="عنصر نائب للتذييل 6"/>
          <p:cNvSpPr>
            <a:spLocks noGrp="1"/>
          </p:cNvSpPr>
          <p:nvPr>
            <p:ph type="ftr" sz="quarter" idx="11"/>
          </p:nvPr>
        </p:nvSpPr>
        <p:spPr>
          <a:xfrm>
            <a:off x="500034" y="6286520"/>
            <a:ext cx="8208912" cy="365125"/>
          </a:xfrm>
        </p:spPr>
        <p:txBody>
          <a:bodyPr/>
          <a:lstStyle/>
          <a:p>
            <a:r>
              <a:rPr lang="ar-DZ" sz="1800" b="1" dirty="0">
                <a:solidFill>
                  <a:srgbClr val="0A0ACC"/>
                </a:solidFill>
                <a:cs typeface="Simplified Arabic" pitchFamily="2" charset="-78"/>
              </a:rPr>
              <a:t>مقرر: الفلسفة واليومي </a:t>
            </a:r>
            <a:r>
              <a:rPr lang="ar-SA" sz="1800" b="1" dirty="0">
                <a:cs typeface="Simplified Arabic" pitchFamily="2" charset="-78"/>
              </a:rPr>
              <a:t>ــــــــــــــــــــــــــــــ </a:t>
            </a:r>
            <a:r>
              <a:rPr lang="ar-DZ" sz="1800" b="1" dirty="0">
                <a:solidFill>
                  <a:srgbClr val="0A0ACC"/>
                </a:solidFill>
                <a:cs typeface="Simplified Arabic" pitchFamily="2" charset="-78"/>
              </a:rPr>
              <a:t>د</a:t>
            </a:r>
            <a:r>
              <a:rPr lang="ar-SA" sz="1800" b="1" dirty="0">
                <a:solidFill>
                  <a:srgbClr val="0A0ACC"/>
                </a:solidFill>
                <a:cs typeface="Simplified Arabic" pitchFamily="2" charset="-78"/>
              </a:rPr>
              <a:t>/ </a:t>
            </a:r>
            <a:r>
              <a:rPr lang="ar-DZ" sz="1800" b="1" dirty="0">
                <a:solidFill>
                  <a:srgbClr val="0A0ACC"/>
                </a:solidFill>
                <a:cs typeface="Simplified Arabic" pitchFamily="2" charset="-78"/>
              </a:rPr>
              <a:t>جمال الدين بن سليمان</a:t>
            </a:r>
            <a:endParaRPr lang="ar-SA" sz="1800" b="1" dirty="0">
              <a:solidFill>
                <a:srgbClr val="0A0ACC"/>
              </a:solidFill>
              <a:cs typeface="Simplified Arabic" pitchFamily="2" charset="-78"/>
            </a:endParaRPr>
          </a:p>
        </p:txBody>
      </p:sp>
      <p:sp>
        <p:nvSpPr>
          <p:cNvPr id="11" name="عنصر نائب لرقم الشريحة 7"/>
          <p:cNvSpPr>
            <a:spLocks noGrp="1"/>
          </p:cNvSpPr>
          <p:nvPr>
            <p:ph type="sldNum" sz="quarter" idx="12"/>
          </p:nvPr>
        </p:nvSpPr>
        <p:spPr>
          <a:xfrm>
            <a:off x="3500430" y="6492875"/>
            <a:ext cx="2133600" cy="365125"/>
          </a:xfrm>
        </p:spPr>
        <p:txBody>
          <a:bodyPr/>
          <a:lstStyle/>
          <a:p>
            <a:pPr algn="ctr"/>
            <a:fld id="{0B34F065-1154-456A-91E3-76DE8E75E17B}" type="slidenum">
              <a:rPr lang="ar-SA" sz="2000" b="1" smtClean="0">
                <a:solidFill>
                  <a:srgbClr val="FF0000"/>
                </a:solidFill>
                <a:cs typeface="+mj-cs"/>
              </a:rPr>
              <a:pPr algn="ctr"/>
              <a:t>7</a:t>
            </a:fld>
            <a:endParaRPr lang="ar-SA" sz="2000" b="1" dirty="0">
              <a:solidFill>
                <a:srgbClr val="FF0000"/>
              </a:solidFill>
              <a:cs typeface="+mj-cs"/>
            </a:endParaRPr>
          </a:p>
        </p:txBody>
      </p:sp>
      <p:sp>
        <p:nvSpPr>
          <p:cNvPr id="12" name="وسيلة شرح على شكل سحابة 11"/>
          <p:cNvSpPr/>
          <p:nvPr/>
        </p:nvSpPr>
        <p:spPr>
          <a:xfrm>
            <a:off x="4716016" y="214290"/>
            <a:ext cx="4320480" cy="857256"/>
          </a:xfrm>
          <a:prstGeom prst="cloudCallout">
            <a:avLst>
              <a:gd name="adj1" fmla="val 29299"/>
              <a:gd name="adj2" fmla="val 107381"/>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solidFill>
                  <a:srgbClr val="0A0ACC"/>
                </a:solidFill>
                <a:cs typeface="Simplified Arabic" pitchFamily="2" charset="-78"/>
              </a:rPr>
              <a:t>موضوع الفلسفة واليومي</a:t>
            </a:r>
            <a:endParaRPr lang="fr-FR" sz="2400" b="1" dirty="0">
              <a:solidFill>
                <a:srgbClr val="0A0ACC"/>
              </a:solidFill>
              <a:cs typeface="Simplified Arabic" pitchFamily="2" charset="-78"/>
            </a:endParaRPr>
          </a:p>
        </p:txBody>
      </p:sp>
      <p:sp>
        <p:nvSpPr>
          <p:cNvPr id="14" name="مستطيل 13"/>
          <p:cNvSpPr/>
          <p:nvPr/>
        </p:nvSpPr>
        <p:spPr>
          <a:xfrm>
            <a:off x="251520" y="1628801"/>
            <a:ext cx="8568952" cy="4536504"/>
          </a:xfrm>
          <a:prstGeom prst="rect">
            <a:avLst/>
          </a:prstGeom>
          <a:ln>
            <a:solidFill>
              <a:schemeClr val="bg1"/>
            </a:solidFill>
          </a:ln>
        </p:spPr>
        <p:style>
          <a:lnRef idx="1">
            <a:schemeClr val="dk1"/>
          </a:lnRef>
          <a:fillRef idx="2">
            <a:schemeClr val="dk1"/>
          </a:fillRef>
          <a:effectRef idx="1">
            <a:schemeClr val="dk1"/>
          </a:effectRef>
          <a:fontRef idx="minor">
            <a:schemeClr val="dk1"/>
          </a:fontRef>
        </p:style>
        <p:txBody>
          <a:bodyPr rtlCol="0" anchor="ctr"/>
          <a:lstStyle/>
          <a:p>
            <a:pPr algn="just"/>
            <a:r>
              <a:rPr lang="ar-DZ" sz="2000" b="1" dirty="0">
                <a:cs typeface="Simplified Arabic" pitchFamily="2" charset="-78"/>
                <a:sym typeface="Wingdings" pitchFamily="2" charset="2"/>
              </a:rPr>
              <a:t>يرى فتح التريكي في كتابه فلسفه الحياه العملية أن الفيلسوف كانط ونيتشه قد ساهما في إنزال الفلسفة إلى الحياه اليومية كما يذكر ان الفارابي قد تكلم عن ما سماه بالفضائل النظرية والفضائل العملية ورأى أن الفيلسوف المتكامل يجب ان يجمع بينهما فالفلسفة بهذا الطرح هي عمليه تشخيص واقع الانسان ومقتضياته بأدوات نظريه وطريقه بحث النقدية تعتمد على ما سماه الفيلسوف </a:t>
            </a:r>
            <a:r>
              <a:rPr lang="ar-DZ" sz="2000" b="1" dirty="0" err="1">
                <a:cs typeface="Simplified Arabic" pitchFamily="2" charset="-78"/>
                <a:sym typeface="Wingdings" pitchFamily="2" charset="2"/>
              </a:rPr>
              <a:t>كانجيلام</a:t>
            </a:r>
            <a:r>
              <a:rPr lang="ar-DZ" sz="2000" b="1" dirty="0">
                <a:cs typeface="Simplified Arabic" pitchFamily="2" charset="-78"/>
                <a:sym typeface="Wingdings" pitchFamily="2" charset="2"/>
              </a:rPr>
              <a:t> بخدمه المفاهيم وربط هذا التشخيص المتعلق بالواقع المعاش بإمكانيتي الاصلاح والتغيير بحثا عن السعادة والرفاهية في حياه الانسان اليومية. ويتضح اذا أن الفلسفة النظرية المجردة لا معنى لها اذا لم ترتبط بالهم اليومي، ولم يكن مفهوم الانسان والحياه اليومية والواقع المعاش غائبا في الدراسات الفلسفية القديمة كما قلنا سابقا، بل كان الإشكالية القصوى في فلسفه افلاطون وقبله سقراط وسفسطائيين كما كان الشغل الشاغل لأرسطو ويتضح ذلك في الفكر السياسي والفكر الاخلاقي له محاوله لربط النظر بالعمل أو المجرد بالواقع اليومي، وحتى وإن سار هذا الطرح بوتيرة ضعيفة في العصور الوسطى في الفلسفة الغربية فإنه قد عاد بشكل ملح وأكثر قوه في الفترة المعاصرة ليتجاوز الاخلاق والسياسة ويضرب بعمق في صلب الحياة اليومية لا سيما مع الفلسفات الاجتماعية ما بعد الحداثية او المعاصرة وخصوصا مع مدرسة فرانكفورت في أجيالها المعاصرة التي عالجت مواضيع الحياة اليومية من اغتراب واستلاب واستهلاك وذوبان وميوعة وعلاقه بالتقنية في شتى أبعادها والتطورات العلمية كذلك وعلاقتها بالإنسان. </a:t>
            </a:r>
            <a:r>
              <a:rPr lang="ar-DZ" sz="2800" b="1" dirty="0">
                <a:cs typeface="Simplified Arabic" pitchFamily="2" charset="-78"/>
                <a:sym typeface="Wingdings" pitchFamily="2" charset="2"/>
              </a:rPr>
              <a:t></a:t>
            </a:r>
            <a:endParaRPr lang="fr-FR" sz="2800" b="1" dirty="0">
              <a:solidFill>
                <a:srgbClr val="FF0000"/>
              </a:solidFill>
              <a:cs typeface="Simplified Arabic" pitchFamily="2" charset="-78"/>
            </a:endParaRPr>
          </a:p>
        </p:txBody>
      </p:sp>
    </p:spTree>
    <p:extLst>
      <p:ext uri="{BB962C8B-B14F-4D97-AF65-F5344CB8AC3E}">
        <p14:creationId xmlns:p14="http://schemas.microsoft.com/office/powerpoint/2010/main" val="127512840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0-#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وسيلة شرح على شكل سحابة 4"/>
          <p:cNvSpPr/>
          <p:nvPr/>
        </p:nvSpPr>
        <p:spPr>
          <a:xfrm>
            <a:off x="4143372" y="642918"/>
            <a:ext cx="4071966" cy="1500198"/>
          </a:xfrm>
          <a:prstGeom prst="cloudCallout">
            <a:avLst>
              <a:gd name="adj1" fmla="val -12667"/>
              <a:gd name="adj2" fmla="val 9944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3200" b="1" dirty="0">
                <a:latin typeface="Traditional Arabic" pitchFamily="2" charset="-78"/>
                <a:cs typeface="Simplified Arabic" pitchFamily="2" charset="-78"/>
              </a:rPr>
              <a:t>وفي الأخير:</a:t>
            </a:r>
            <a:endParaRPr lang="fr-FR" sz="3200" b="1" dirty="0">
              <a:latin typeface="Traditional Arabic" pitchFamily="2" charset="-78"/>
              <a:cs typeface="Simplified Arabic" pitchFamily="2" charset="-78"/>
            </a:endParaRPr>
          </a:p>
        </p:txBody>
      </p:sp>
      <p:sp>
        <p:nvSpPr>
          <p:cNvPr id="6" name="مستطيل مستدير الزوايا 5"/>
          <p:cNvSpPr/>
          <p:nvPr/>
        </p:nvSpPr>
        <p:spPr>
          <a:xfrm>
            <a:off x="428596" y="3143248"/>
            <a:ext cx="8286808" cy="10715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3200" b="1" dirty="0">
                <a:latin typeface="Traditional Arabic" pitchFamily="2" charset="-78"/>
                <a:cs typeface="Traditional Arabic" pitchFamily="2" charset="-78"/>
              </a:rPr>
              <a:t>لكم منا كافة الشكر والتقدير والاحترام على حسن الإصغاء والمتابعة</a:t>
            </a:r>
            <a:endParaRPr lang="fr-FR" sz="3200" b="1" dirty="0">
              <a:latin typeface="Traditional Arabic" pitchFamily="2" charset="-78"/>
              <a:cs typeface="Traditional Arabic" pitchFamily="2" charset="-78"/>
            </a:endParaRPr>
          </a:p>
        </p:txBody>
      </p:sp>
      <p:sp>
        <p:nvSpPr>
          <p:cNvPr id="8" name="مخطط انسيابي: متعدد المستندات 7"/>
          <p:cNvSpPr/>
          <p:nvPr/>
        </p:nvSpPr>
        <p:spPr>
          <a:xfrm>
            <a:off x="2000232" y="4786322"/>
            <a:ext cx="3857652" cy="1357322"/>
          </a:xfrm>
          <a:prstGeom prst="flowChartMultidocumen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3200" b="1" dirty="0">
                <a:cs typeface="Simplified Arabic" pitchFamily="2" charset="-78"/>
              </a:rPr>
              <a:t>ودمتم سالمين</a:t>
            </a:r>
            <a:endParaRPr lang="fr-FR" sz="3200" b="1" dirty="0">
              <a:cs typeface="Simplified Arabic" pitchFamily="2" charset="-78"/>
            </a:endParaRPr>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17137</TotalTime>
  <Words>926</Words>
  <Application>Microsoft Office PowerPoint</Application>
  <PresentationFormat>On-screen Show (4:3)</PresentationFormat>
  <Paragraphs>53</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Monotype Koufi</vt:lpstr>
      <vt:lpstr>Traditional Arabic</vt:lpstr>
      <vt:lpstr>سمة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Djoual Mohammed Said</dc:creator>
  <cp:lastModifiedBy>Pc Occas</cp:lastModifiedBy>
  <cp:revision>1007</cp:revision>
  <dcterms:created xsi:type="dcterms:W3CDTF">2010-05-30T17:04:18Z</dcterms:created>
  <dcterms:modified xsi:type="dcterms:W3CDTF">2024-05-14T19:55:18Z</dcterms:modified>
</cp:coreProperties>
</file>