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sldIdLst>
    <p:sldId id="256" r:id="rId2"/>
    <p:sldId id="257" r:id="rId3"/>
    <p:sldId id="258" r:id="rId4"/>
    <p:sldId id="259" r:id="rId5"/>
    <p:sldId id="260" r:id="rId6"/>
    <p:sldId id="261" r:id="rId7"/>
    <p:sldId id="262" r:id="rId8"/>
    <p:sldId id="263" r:id="rId9"/>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1446"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sp>
        <p:nvSpPr>
          <p:cNvPr id="15" name="Rectangle à coins arrondis 14"/>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à coins arrondis 9"/>
          <p:cNvSpPr/>
          <p:nvPr/>
        </p:nvSpPr>
        <p:spPr>
          <a:xfrm>
            <a:off x="418596" y="434162"/>
            <a:ext cx="8306809" cy="3108960"/>
          </a:xfrm>
          <a:prstGeom prst="roundRect">
            <a:avLst>
              <a:gd name="adj" fmla="val 4578"/>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5" name="Titre 4"/>
          <p:cNvSpPr>
            <a:spLocks noGrp="1"/>
          </p:cNvSpPr>
          <p:nvPr>
            <p:ph type="ctrTitle"/>
          </p:nvPr>
        </p:nvSpPr>
        <p:spPr>
          <a:xfrm>
            <a:off x="722376" y="1820206"/>
            <a:ext cx="7772400" cy="1828800"/>
          </a:xfrm>
        </p:spPr>
        <p:txBody>
          <a:bodyPr lIns="45720" rIns="45720" bIns="45720"/>
          <a:lstStyle>
            <a:lvl1pPr algn="r">
              <a:defRPr sz="4500" b="1">
                <a:solidFill>
                  <a:schemeClr val="accent1">
                    <a:tint val="88000"/>
                    <a:satMod val="150000"/>
                  </a:schemeClr>
                </a:solidFill>
                <a:effectLst>
                  <a:outerShdw blurRad="53975" dist="22860" dir="5400000" algn="tl" rotWithShape="0">
                    <a:srgbClr val="000000">
                      <a:alpha val="55000"/>
                    </a:srgbClr>
                  </a:outerShdw>
                </a:effectLst>
              </a:defRPr>
            </a:lvl1pPr>
            <a:extLst/>
          </a:lstStyle>
          <a:p>
            <a:r>
              <a:rPr kumimoji="0" lang="fr-FR"/>
              <a:t>Cliquez pour modifier le style du titre</a:t>
            </a:r>
            <a:endParaRPr kumimoji="0" lang="en-US"/>
          </a:p>
        </p:txBody>
      </p:sp>
      <p:sp>
        <p:nvSpPr>
          <p:cNvPr id="20" name="Sous-titre 19"/>
          <p:cNvSpPr>
            <a:spLocks noGrp="1"/>
          </p:cNvSpPr>
          <p:nvPr>
            <p:ph type="subTitle" idx="1"/>
          </p:nvPr>
        </p:nvSpPr>
        <p:spPr>
          <a:xfrm>
            <a:off x="722376" y="3685032"/>
            <a:ext cx="7772400" cy="914400"/>
          </a:xfrm>
        </p:spPr>
        <p:txBody>
          <a:bodyPr lIns="182880" tIns="0"/>
          <a:lstStyle>
            <a:lvl1pPr marL="36576" indent="0" algn="r">
              <a:spcBef>
                <a:spcPts val="0"/>
              </a:spcBef>
              <a:buNone/>
              <a:defRPr sz="2000">
                <a:solidFill>
                  <a:schemeClr val="bg2">
                    <a:shade val="2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fr-FR"/>
              <a:t>Cliquez pour modifier le style des sous-titres du masque</a:t>
            </a:r>
            <a:endParaRPr kumimoji="0" lang="en-US"/>
          </a:p>
        </p:txBody>
      </p:sp>
      <p:sp>
        <p:nvSpPr>
          <p:cNvPr id="19" name="Espace réservé de la date 18"/>
          <p:cNvSpPr>
            <a:spLocks noGrp="1"/>
          </p:cNvSpPr>
          <p:nvPr>
            <p:ph type="dt" sz="half" idx="10"/>
          </p:nvPr>
        </p:nvSpPr>
        <p:spPr/>
        <p:txBody>
          <a:bodyPr/>
          <a:lstStyle/>
          <a:p>
            <a:fld id="{4CC7ADAE-6422-4F96-A311-0E0462DE0E67}" type="datetimeFigureOut">
              <a:rPr lang="fr-FR" smtClean="0"/>
              <a:pPr/>
              <a:t>22/05/2022</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11" name="Espace réservé du numéro de diapositive 10"/>
          <p:cNvSpPr>
            <a:spLocks noGrp="1"/>
          </p:cNvSpPr>
          <p:nvPr>
            <p:ph type="sldNum" sz="quarter" idx="12"/>
          </p:nvPr>
        </p:nvSpPr>
        <p:spPr/>
        <p:txBody>
          <a:bodyPr/>
          <a:lstStyle/>
          <a:p>
            <a:fld id="{596DEEC0-D46A-49D3-B9A3-7318D3D81CBD}" type="slidenum">
              <a:rPr lang="fr-FR" smtClean="0"/>
              <a:pPr/>
              <a:t>‹#›</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a:xfrm>
            <a:off x="502920" y="4983480"/>
            <a:ext cx="8183880" cy="1051560"/>
          </a:xfrm>
        </p:spPr>
        <p:txBody>
          <a:bodyPr/>
          <a:lstStyle/>
          <a:p>
            <a:r>
              <a:rPr kumimoji="0" lang="fr-FR"/>
              <a:t>Cliquez pour modifier le style du titre</a:t>
            </a:r>
            <a:endParaRPr kumimoji="0" lang="en-US"/>
          </a:p>
        </p:txBody>
      </p:sp>
      <p:sp>
        <p:nvSpPr>
          <p:cNvPr id="3" name="Espace réservé du texte vertical 2"/>
          <p:cNvSpPr>
            <a:spLocks noGrp="1"/>
          </p:cNvSpPr>
          <p:nvPr>
            <p:ph type="body" orient="vert" idx="1"/>
          </p:nvPr>
        </p:nvSpPr>
        <p:spPr>
          <a:xfrm>
            <a:off x="502920" y="530352"/>
            <a:ext cx="8183880" cy="4187952"/>
          </a:xfrm>
        </p:spPr>
        <p:txBody>
          <a:bodyPr vert="eaVert"/>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4" name="Espace réservé de la date 3"/>
          <p:cNvSpPr>
            <a:spLocks noGrp="1"/>
          </p:cNvSpPr>
          <p:nvPr>
            <p:ph type="dt" sz="half" idx="10"/>
          </p:nvPr>
        </p:nvSpPr>
        <p:spPr/>
        <p:txBody>
          <a:bodyPr/>
          <a:lstStyle/>
          <a:p>
            <a:fld id="{4CC7ADAE-6422-4F96-A311-0E0462DE0E67}" type="datetimeFigureOut">
              <a:rPr lang="fr-FR" smtClean="0"/>
              <a:pPr/>
              <a:t>22/05/2022</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596DEEC0-D46A-49D3-B9A3-7318D3D81CBD}" type="slidenum">
              <a:rPr lang="fr-FR" smtClean="0"/>
              <a:pPr/>
              <a:t>‹#›</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533404"/>
            <a:ext cx="1981200" cy="5257799"/>
          </a:xfrm>
        </p:spPr>
        <p:txBody>
          <a:bodyPr vert="eaVert"/>
          <a:lstStyle/>
          <a:p>
            <a:r>
              <a:rPr kumimoji="0" lang="fr-FR"/>
              <a:t>Cliquez pour modifier le style du titre</a:t>
            </a:r>
            <a:endParaRPr kumimoji="0" lang="en-US"/>
          </a:p>
        </p:txBody>
      </p:sp>
      <p:sp>
        <p:nvSpPr>
          <p:cNvPr id="3" name="Espace réservé du texte vertical 2"/>
          <p:cNvSpPr>
            <a:spLocks noGrp="1"/>
          </p:cNvSpPr>
          <p:nvPr>
            <p:ph type="body" orient="vert" idx="1"/>
          </p:nvPr>
        </p:nvSpPr>
        <p:spPr>
          <a:xfrm>
            <a:off x="533400" y="533402"/>
            <a:ext cx="5943600" cy="5257801"/>
          </a:xfrm>
        </p:spPr>
        <p:txBody>
          <a:bodyPr vert="eaVert"/>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4" name="Espace réservé de la date 3"/>
          <p:cNvSpPr>
            <a:spLocks noGrp="1"/>
          </p:cNvSpPr>
          <p:nvPr>
            <p:ph type="dt" sz="half" idx="10"/>
          </p:nvPr>
        </p:nvSpPr>
        <p:spPr/>
        <p:txBody>
          <a:bodyPr/>
          <a:lstStyle/>
          <a:p>
            <a:fld id="{4CC7ADAE-6422-4F96-A311-0E0462DE0E67}" type="datetimeFigureOut">
              <a:rPr lang="fr-FR" smtClean="0"/>
              <a:pPr/>
              <a:t>22/05/2022</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596DEEC0-D46A-49D3-B9A3-7318D3D81CBD}" type="slidenum">
              <a:rPr lang="fr-FR" smtClean="0"/>
              <a:pPr/>
              <a:t>‹#›</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a:xfrm>
            <a:off x="502920" y="4983480"/>
            <a:ext cx="8183880" cy="1051560"/>
          </a:xfrm>
        </p:spPr>
        <p:txBody>
          <a:bodyPr/>
          <a:lstStyle/>
          <a:p>
            <a:r>
              <a:rPr kumimoji="0" lang="fr-FR"/>
              <a:t>Cliquez pour modifier le style du titre</a:t>
            </a:r>
            <a:endParaRPr kumimoji="0" lang="en-US"/>
          </a:p>
        </p:txBody>
      </p:sp>
      <p:sp>
        <p:nvSpPr>
          <p:cNvPr id="3" name="Espace réservé du contenu 2"/>
          <p:cNvSpPr>
            <a:spLocks noGrp="1"/>
          </p:cNvSpPr>
          <p:nvPr>
            <p:ph idx="1"/>
          </p:nvPr>
        </p:nvSpPr>
        <p:spPr>
          <a:xfrm>
            <a:off x="502920" y="530352"/>
            <a:ext cx="8183880" cy="4187952"/>
          </a:xfrm>
        </p:spPr>
        <p:txBody>
          <a:bodyPr/>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4" name="Espace réservé de la date 3"/>
          <p:cNvSpPr>
            <a:spLocks noGrp="1"/>
          </p:cNvSpPr>
          <p:nvPr>
            <p:ph type="dt" sz="half" idx="10"/>
          </p:nvPr>
        </p:nvSpPr>
        <p:spPr/>
        <p:txBody>
          <a:bodyPr/>
          <a:lstStyle/>
          <a:p>
            <a:fld id="{4CC7ADAE-6422-4F96-A311-0E0462DE0E67}" type="datetimeFigureOut">
              <a:rPr lang="fr-FR" smtClean="0"/>
              <a:pPr/>
              <a:t>22/05/2022</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596DEEC0-D46A-49D3-B9A3-7318D3D81CBD}" type="slidenum">
              <a:rPr lang="fr-FR" smtClean="0"/>
              <a:pPr/>
              <a:t>‹#›</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spTree>
      <p:nvGrpSpPr>
        <p:cNvPr id="1" name=""/>
        <p:cNvGrpSpPr/>
        <p:nvPr/>
      </p:nvGrpSpPr>
      <p:grpSpPr>
        <a:xfrm>
          <a:off x="0" y="0"/>
          <a:ext cx="0" cy="0"/>
          <a:chOff x="0" y="0"/>
          <a:chExt cx="0" cy="0"/>
        </a:xfrm>
      </p:grpSpPr>
      <p:sp>
        <p:nvSpPr>
          <p:cNvPr id="14" name="Rectangle à coins arrondis 13"/>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à coins arrondis 10"/>
          <p:cNvSpPr/>
          <p:nvPr/>
        </p:nvSpPr>
        <p:spPr>
          <a:xfrm>
            <a:off x="418596" y="434162"/>
            <a:ext cx="8306809" cy="4341329"/>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re 1"/>
          <p:cNvSpPr>
            <a:spLocks noGrp="1"/>
          </p:cNvSpPr>
          <p:nvPr>
            <p:ph type="title"/>
          </p:nvPr>
        </p:nvSpPr>
        <p:spPr>
          <a:xfrm>
            <a:off x="468344" y="4928616"/>
            <a:ext cx="8183880" cy="676656"/>
          </a:xfrm>
        </p:spPr>
        <p:txBody>
          <a:bodyPr lIns="91440" bIns="0" anchor="b"/>
          <a:lstStyle>
            <a:lvl1pPr algn="l">
              <a:buNone/>
              <a:defRPr sz="3600" b="0" cap="none" baseline="0">
                <a:solidFill>
                  <a:schemeClr val="bg2">
                    <a:shade val="25000"/>
                  </a:schemeClr>
                </a:solidFill>
                <a:effectLst/>
              </a:defRPr>
            </a:lvl1pPr>
            <a:extLst/>
          </a:lstStyle>
          <a:p>
            <a:r>
              <a:rPr kumimoji="0" lang="fr-FR"/>
              <a:t>Cliquez pour modifier le style du titre</a:t>
            </a:r>
            <a:endParaRPr kumimoji="0" lang="en-US"/>
          </a:p>
        </p:txBody>
      </p:sp>
      <p:sp>
        <p:nvSpPr>
          <p:cNvPr id="3" name="Espace réservé du texte 2"/>
          <p:cNvSpPr>
            <a:spLocks noGrp="1"/>
          </p:cNvSpPr>
          <p:nvPr>
            <p:ph type="body" idx="1"/>
          </p:nvPr>
        </p:nvSpPr>
        <p:spPr>
          <a:xfrm>
            <a:off x="468344" y="5624484"/>
            <a:ext cx="8183880" cy="420624"/>
          </a:xfrm>
        </p:spPr>
        <p:txBody>
          <a:bodyPr lIns="118872" tIns="0" anchor="t"/>
          <a:lstStyle>
            <a:lvl1pPr marL="0" marR="36576" indent="0" algn="l">
              <a:spcBef>
                <a:spcPts val="0"/>
              </a:spcBef>
              <a:spcAft>
                <a:spcPts val="0"/>
              </a:spcAft>
              <a:buNone/>
              <a:defRPr sz="1800" b="0">
                <a:solidFill>
                  <a:schemeClr val="accent1">
                    <a:shade val="50000"/>
                    <a:satMod val="110000"/>
                  </a:schemeClr>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fr-FR"/>
              <a:t>Cliquez pour modifier les styles du texte du masque</a:t>
            </a:r>
          </a:p>
        </p:txBody>
      </p:sp>
      <p:sp>
        <p:nvSpPr>
          <p:cNvPr id="4" name="Espace réservé de la date 3"/>
          <p:cNvSpPr>
            <a:spLocks noGrp="1"/>
          </p:cNvSpPr>
          <p:nvPr>
            <p:ph type="dt" sz="half" idx="10"/>
          </p:nvPr>
        </p:nvSpPr>
        <p:spPr/>
        <p:txBody>
          <a:bodyPr/>
          <a:lstStyle/>
          <a:p>
            <a:fld id="{4CC7ADAE-6422-4F96-A311-0E0462DE0E67}" type="datetimeFigureOut">
              <a:rPr lang="fr-FR" smtClean="0"/>
              <a:pPr/>
              <a:t>22/05/2022</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596DEEC0-D46A-49D3-B9A3-7318D3D81CBD}" type="slidenum">
              <a:rPr lang="fr-FR" smtClean="0"/>
              <a:pPr/>
              <a:t>‹#›</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a:t>Cliquez pour modifier le style du titre</a:t>
            </a:r>
            <a:endParaRPr kumimoji="0" lang="en-US"/>
          </a:p>
        </p:txBody>
      </p:sp>
      <p:sp>
        <p:nvSpPr>
          <p:cNvPr id="3" name="Espace réservé du contenu 2"/>
          <p:cNvSpPr>
            <a:spLocks noGrp="1"/>
          </p:cNvSpPr>
          <p:nvPr>
            <p:ph sz="half" idx="1"/>
          </p:nvPr>
        </p:nvSpPr>
        <p:spPr>
          <a:xfrm>
            <a:off x="514352" y="530352"/>
            <a:ext cx="3931920" cy="4389120"/>
          </a:xfrm>
        </p:spPr>
        <p:txBody>
          <a:bodyPr/>
          <a:lstStyle>
            <a:lvl1pPr>
              <a:defRPr sz="2600"/>
            </a:lvl1pPr>
            <a:lvl2pPr>
              <a:defRPr sz="2200"/>
            </a:lvl2pPr>
            <a:lvl3pPr>
              <a:defRPr sz="2000"/>
            </a:lvl3pPr>
            <a:lvl4pPr>
              <a:defRPr sz="1800"/>
            </a:lvl4pPr>
            <a:lvl5pPr>
              <a:defRPr sz="1800"/>
            </a:lvl5pPr>
            <a:extLst/>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4" name="Espace réservé du contenu 3"/>
          <p:cNvSpPr>
            <a:spLocks noGrp="1"/>
          </p:cNvSpPr>
          <p:nvPr>
            <p:ph sz="half" idx="2"/>
          </p:nvPr>
        </p:nvSpPr>
        <p:spPr>
          <a:xfrm>
            <a:off x="4755360" y="530352"/>
            <a:ext cx="3931920" cy="4389120"/>
          </a:xfrm>
        </p:spPr>
        <p:txBody>
          <a:bodyPr/>
          <a:lstStyle>
            <a:lvl1pPr>
              <a:defRPr sz="2600"/>
            </a:lvl1pPr>
            <a:lvl2pPr>
              <a:defRPr sz="2200"/>
            </a:lvl2pPr>
            <a:lvl3pPr>
              <a:defRPr sz="2000"/>
            </a:lvl3pPr>
            <a:lvl4pPr>
              <a:defRPr sz="1800"/>
            </a:lvl4pPr>
            <a:lvl5pPr>
              <a:defRPr sz="1800"/>
            </a:lvl5pPr>
            <a:extLst/>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5" name="Espace réservé de la date 4"/>
          <p:cNvSpPr>
            <a:spLocks noGrp="1"/>
          </p:cNvSpPr>
          <p:nvPr>
            <p:ph type="dt" sz="half" idx="10"/>
          </p:nvPr>
        </p:nvSpPr>
        <p:spPr/>
        <p:txBody>
          <a:bodyPr/>
          <a:lstStyle/>
          <a:p>
            <a:fld id="{4CC7ADAE-6422-4F96-A311-0E0462DE0E67}" type="datetimeFigureOut">
              <a:rPr lang="fr-FR" smtClean="0"/>
              <a:pPr/>
              <a:t>22/05/2022</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596DEEC0-D46A-49D3-B9A3-7318D3D81CBD}" type="slidenum">
              <a:rPr lang="fr-FR" smtClean="0"/>
              <a:pPr/>
              <a:t>‹#›</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502920" y="4983480"/>
            <a:ext cx="8183880" cy="1051560"/>
          </a:xfrm>
        </p:spPr>
        <p:txBody>
          <a:bodyPr anchor="b"/>
          <a:lstStyle>
            <a:lvl1pPr>
              <a:defRPr b="1"/>
            </a:lvl1pPr>
            <a:extLst/>
          </a:lstStyle>
          <a:p>
            <a:r>
              <a:rPr kumimoji="0" lang="fr-FR"/>
              <a:t>Cliquez pour modifier le style du titre</a:t>
            </a:r>
            <a:endParaRPr kumimoji="0" lang="en-US"/>
          </a:p>
        </p:txBody>
      </p:sp>
      <p:sp>
        <p:nvSpPr>
          <p:cNvPr id="3" name="Espace réservé du texte 2"/>
          <p:cNvSpPr>
            <a:spLocks noGrp="1"/>
          </p:cNvSpPr>
          <p:nvPr>
            <p:ph type="body" idx="1"/>
          </p:nvPr>
        </p:nvSpPr>
        <p:spPr>
          <a:xfrm>
            <a:off x="607224" y="579438"/>
            <a:ext cx="3931920" cy="792162"/>
          </a:xfrm>
        </p:spPr>
        <p:txBody>
          <a:bodyPr lIns="146304"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fr-FR"/>
              <a:t>Cliquez pour modifier les styles du texte du masque</a:t>
            </a:r>
          </a:p>
        </p:txBody>
      </p:sp>
      <p:sp>
        <p:nvSpPr>
          <p:cNvPr id="4" name="Espace réservé du texte 3"/>
          <p:cNvSpPr>
            <a:spLocks noGrp="1"/>
          </p:cNvSpPr>
          <p:nvPr>
            <p:ph type="body" sz="half" idx="3"/>
          </p:nvPr>
        </p:nvSpPr>
        <p:spPr>
          <a:xfrm>
            <a:off x="4652169" y="579438"/>
            <a:ext cx="3931920" cy="792162"/>
          </a:xfrm>
        </p:spPr>
        <p:txBody>
          <a:bodyPr lIns="137160"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fr-FR"/>
              <a:t>Cliquez pour modifier les styles du texte du masque</a:t>
            </a:r>
          </a:p>
        </p:txBody>
      </p:sp>
      <p:sp>
        <p:nvSpPr>
          <p:cNvPr id="5" name="Espace réservé du contenu 4"/>
          <p:cNvSpPr>
            <a:spLocks noGrp="1"/>
          </p:cNvSpPr>
          <p:nvPr>
            <p:ph sz="quarter" idx="2"/>
          </p:nvPr>
        </p:nvSpPr>
        <p:spPr>
          <a:xfrm>
            <a:off x="607224" y="1447800"/>
            <a:ext cx="3931920" cy="3489960"/>
          </a:xfrm>
        </p:spPr>
        <p:txBody>
          <a:bodyPr anchor="t"/>
          <a:lstStyle>
            <a:lvl1pPr algn="l">
              <a:defRPr sz="2400"/>
            </a:lvl1pPr>
            <a:lvl2pPr algn="l">
              <a:defRPr sz="2000"/>
            </a:lvl2pPr>
            <a:lvl3pPr algn="l">
              <a:defRPr sz="1800"/>
            </a:lvl3pPr>
            <a:lvl4pPr algn="l">
              <a:defRPr sz="1600"/>
            </a:lvl4pPr>
            <a:lvl5pPr algn="l">
              <a:defRPr sz="1600"/>
            </a:lvl5pPr>
            <a:extLst/>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6" name="Espace réservé du contenu 5"/>
          <p:cNvSpPr>
            <a:spLocks noGrp="1"/>
          </p:cNvSpPr>
          <p:nvPr>
            <p:ph sz="quarter" idx="4"/>
          </p:nvPr>
        </p:nvSpPr>
        <p:spPr>
          <a:xfrm>
            <a:off x="4652169" y="1447800"/>
            <a:ext cx="3931920" cy="3489960"/>
          </a:xfrm>
        </p:spPr>
        <p:txBody>
          <a:bodyPr anchor="t"/>
          <a:lstStyle>
            <a:lvl1pPr algn="l">
              <a:defRPr sz="2400"/>
            </a:lvl1pPr>
            <a:lvl2pPr algn="l">
              <a:defRPr sz="2000"/>
            </a:lvl2pPr>
            <a:lvl3pPr algn="l">
              <a:defRPr sz="1800"/>
            </a:lvl3pPr>
            <a:lvl4pPr algn="l">
              <a:defRPr sz="1600"/>
            </a:lvl4pPr>
            <a:lvl5pPr algn="l">
              <a:defRPr sz="1600"/>
            </a:lvl5pPr>
            <a:extLst/>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7" name="Espace réservé de la date 6"/>
          <p:cNvSpPr>
            <a:spLocks noGrp="1"/>
          </p:cNvSpPr>
          <p:nvPr>
            <p:ph type="dt" sz="half" idx="10"/>
          </p:nvPr>
        </p:nvSpPr>
        <p:spPr/>
        <p:txBody>
          <a:bodyPr/>
          <a:lstStyle/>
          <a:p>
            <a:fld id="{4CC7ADAE-6422-4F96-A311-0E0462DE0E67}" type="datetimeFigureOut">
              <a:rPr lang="fr-FR" smtClean="0"/>
              <a:pPr/>
              <a:t>22/05/2022</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596DEEC0-D46A-49D3-B9A3-7318D3D81CBD}" type="slidenum">
              <a:rPr lang="fr-FR" smtClean="0"/>
              <a:pPr/>
              <a:t>‹#›</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a:t>Cliquez pour modifier le style du titre</a:t>
            </a:r>
            <a:endParaRPr kumimoji="0" lang="en-US"/>
          </a:p>
        </p:txBody>
      </p:sp>
      <p:sp>
        <p:nvSpPr>
          <p:cNvPr id="3" name="Espace réservé de la date 2"/>
          <p:cNvSpPr>
            <a:spLocks noGrp="1"/>
          </p:cNvSpPr>
          <p:nvPr>
            <p:ph type="dt" sz="half" idx="10"/>
          </p:nvPr>
        </p:nvSpPr>
        <p:spPr/>
        <p:txBody>
          <a:bodyPr/>
          <a:lstStyle/>
          <a:p>
            <a:fld id="{4CC7ADAE-6422-4F96-A311-0E0462DE0E67}" type="datetimeFigureOut">
              <a:rPr lang="fr-FR" smtClean="0"/>
              <a:pPr/>
              <a:t>22/05/2022</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596DEEC0-D46A-49D3-B9A3-7318D3D81CBD}" type="slidenum">
              <a:rPr lang="fr-FR" smtClean="0"/>
              <a:pPr/>
              <a:t>‹#›</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Vide">
    <p:spTree>
      <p:nvGrpSpPr>
        <p:cNvPr id="1" name=""/>
        <p:cNvGrpSpPr/>
        <p:nvPr/>
      </p:nvGrpSpPr>
      <p:grpSpPr>
        <a:xfrm>
          <a:off x="0" y="0"/>
          <a:ext cx="0" cy="0"/>
          <a:chOff x="0" y="0"/>
          <a:chExt cx="0" cy="0"/>
        </a:xfrm>
      </p:grpSpPr>
      <p:sp>
        <p:nvSpPr>
          <p:cNvPr id="7" name="Rectangle à coins arrondis 6"/>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Espace réservé de la date 1"/>
          <p:cNvSpPr>
            <a:spLocks noGrp="1"/>
          </p:cNvSpPr>
          <p:nvPr>
            <p:ph type="dt" sz="half" idx="10"/>
          </p:nvPr>
        </p:nvSpPr>
        <p:spPr/>
        <p:txBody>
          <a:bodyPr/>
          <a:lstStyle/>
          <a:p>
            <a:fld id="{4CC7ADAE-6422-4F96-A311-0E0462DE0E67}" type="datetimeFigureOut">
              <a:rPr lang="fr-FR" smtClean="0"/>
              <a:pPr/>
              <a:t>22/05/2022</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596DEEC0-D46A-49D3-B9A3-7318D3D81CBD}" type="slidenum">
              <a:rPr lang="fr-FR" smtClean="0"/>
              <a:pPr/>
              <a:t>‹#›</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5538784" y="533400"/>
            <a:ext cx="2971800" cy="914400"/>
          </a:xfrm>
        </p:spPr>
        <p:txBody>
          <a:bodyPr anchor="b"/>
          <a:lstStyle>
            <a:lvl1pPr algn="l">
              <a:buNone/>
              <a:defRPr sz="2200" b="1">
                <a:solidFill>
                  <a:schemeClr val="accent1"/>
                </a:solidFill>
              </a:defRPr>
            </a:lvl1pPr>
            <a:extLst/>
          </a:lstStyle>
          <a:p>
            <a:r>
              <a:rPr kumimoji="0" lang="fr-FR"/>
              <a:t>Cliquez pour modifier le style du titre</a:t>
            </a:r>
            <a:endParaRPr kumimoji="0" lang="en-US"/>
          </a:p>
        </p:txBody>
      </p:sp>
      <p:sp>
        <p:nvSpPr>
          <p:cNvPr id="3" name="Espace réservé du texte 2"/>
          <p:cNvSpPr>
            <a:spLocks noGrp="1"/>
          </p:cNvSpPr>
          <p:nvPr>
            <p:ph type="body" idx="2"/>
          </p:nvPr>
        </p:nvSpPr>
        <p:spPr>
          <a:xfrm>
            <a:off x="5538847" y="1447802"/>
            <a:ext cx="2971800" cy="4206112"/>
          </a:xfrm>
        </p:spPr>
        <p:txBody>
          <a:bodyPr lIns="91440"/>
          <a:lstStyle>
            <a:lvl1pPr marL="18288" marR="18288" indent="0">
              <a:spcBef>
                <a:spcPts val="0"/>
              </a:spcBef>
              <a:buNone/>
              <a:defRPr sz="1400">
                <a:solidFill>
                  <a:schemeClr val="tx1"/>
                </a:solidFill>
              </a:defRPr>
            </a:lvl1pPr>
            <a:lvl2pPr>
              <a:buNone/>
              <a:defRPr sz="1200">
                <a:solidFill>
                  <a:schemeClr val="tx1"/>
                </a:solidFill>
              </a:defRPr>
            </a:lvl2pPr>
            <a:lvl3pPr>
              <a:buNone/>
              <a:defRPr sz="1000">
                <a:solidFill>
                  <a:schemeClr val="tx1"/>
                </a:solidFill>
              </a:defRPr>
            </a:lvl3pPr>
            <a:lvl4pPr>
              <a:buNone/>
              <a:defRPr sz="900">
                <a:solidFill>
                  <a:schemeClr val="tx1"/>
                </a:solidFill>
              </a:defRPr>
            </a:lvl4pPr>
            <a:lvl5pPr>
              <a:buNone/>
              <a:defRPr sz="900">
                <a:solidFill>
                  <a:schemeClr val="tx1"/>
                </a:solidFill>
              </a:defRPr>
            </a:lvl5pPr>
            <a:extLst/>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4" name="Espace réservé du contenu 3"/>
          <p:cNvSpPr>
            <a:spLocks noGrp="1"/>
          </p:cNvSpPr>
          <p:nvPr>
            <p:ph sz="half" idx="1"/>
          </p:nvPr>
        </p:nvSpPr>
        <p:spPr>
          <a:xfrm>
            <a:off x="761372" y="930144"/>
            <a:ext cx="4626159" cy="4724402"/>
          </a:xfrm>
        </p:spPr>
        <p:txBody>
          <a:bodyPr/>
          <a:lstStyle>
            <a:lvl1pPr>
              <a:defRPr sz="2800">
                <a:solidFill>
                  <a:schemeClr val="tx1"/>
                </a:solidFill>
              </a:defRPr>
            </a:lvl1pPr>
            <a:lvl2pPr>
              <a:defRPr sz="2600">
                <a:solidFill>
                  <a:schemeClr val="tx1"/>
                </a:solidFill>
              </a:defRPr>
            </a:lvl2pPr>
            <a:lvl3pPr>
              <a:defRPr sz="2400">
                <a:solidFill>
                  <a:schemeClr val="tx1"/>
                </a:solidFill>
              </a:defRPr>
            </a:lvl3pPr>
            <a:lvl4pPr>
              <a:defRPr sz="2000">
                <a:solidFill>
                  <a:schemeClr val="tx1"/>
                </a:solidFill>
              </a:defRPr>
            </a:lvl4pPr>
            <a:lvl5pPr>
              <a:defRPr sz="2000">
                <a:solidFill>
                  <a:schemeClr val="tx1"/>
                </a:solidFill>
              </a:defRPr>
            </a:lvl5pPr>
            <a:lvl6pPr>
              <a:buNone/>
              <a:defRPr/>
            </a:lvl6pPr>
            <a:extLst/>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5" name="Espace réservé de la date 4"/>
          <p:cNvSpPr>
            <a:spLocks noGrp="1"/>
          </p:cNvSpPr>
          <p:nvPr>
            <p:ph type="dt" sz="half" idx="10"/>
          </p:nvPr>
        </p:nvSpPr>
        <p:spPr/>
        <p:txBody>
          <a:bodyPr/>
          <a:lstStyle/>
          <a:p>
            <a:fld id="{4CC7ADAE-6422-4F96-A311-0E0462DE0E67}" type="datetimeFigureOut">
              <a:rPr lang="fr-FR" smtClean="0"/>
              <a:pPr/>
              <a:t>22/05/2022</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596DEEC0-D46A-49D3-B9A3-7318D3D81CBD}" type="slidenum">
              <a:rPr lang="fr-FR" smtClean="0"/>
              <a:pPr/>
              <a:t>‹#›</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15" name="Rectangle à coins arrondis 14"/>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Arrondir un rectangle à un seul coin 10"/>
          <p:cNvSpPr/>
          <p:nvPr/>
        </p:nvSpPr>
        <p:spPr>
          <a:xfrm>
            <a:off x="6400800" y="434162"/>
            <a:ext cx="2324605" cy="4343400"/>
          </a:xfrm>
          <a:prstGeom prst="round1Rect">
            <a:avLst>
              <a:gd name="adj" fmla="val 2748"/>
            </a:avLst>
          </a:prstGeom>
          <a:solidFill>
            <a:srgbClr val="1C1C1C"/>
          </a:soli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re 1"/>
          <p:cNvSpPr>
            <a:spLocks noGrp="1"/>
          </p:cNvSpPr>
          <p:nvPr>
            <p:ph type="title"/>
          </p:nvPr>
        </p:nvSpPr>
        <p:spPr>
          <a:xfrm>
            <a:off x="457200" y="5012056"/>
            <a:ext cx="8229600" cy="1051560"/>
          </a:xfrm>
        </p:spPr>
        <p:txBody>
          <a:bodyPr anchor="t"/>
          <a:lstStyle>
            <a:lvl1pPr algn="l">
              <a:buNone/>
              <a:defRPr sz="3600" b="0">
                <a:solidFill>
                  <a:schemeClr val="bg2">
                    <a:shade val="25000"/>
                  </a:schemeClr>
                </a:solidFill>
                <a:effectLst/>
              </a:defRPr>
            </a:lvl1pPr>
            <a:extLst/>
          </a:lstStyle>
          <a:p>
            <a:r>
              <a:rPr kumimoji="0" lang="fr-FR"/>
              <a:t>Cliquez pour modifier le style du titre</a:t>
            </a:r>
            <a:endParaRPr kumimoji="0" lang="en-US"/>
          </a:p>
        </p:txBody>
      </p:sp>
      <p:sp>
        <p:nvSpPr>
          <p:cNvPr id="4" name="Espace réservé du texte 3"/>
          <p:cNvSpPr>
            <a:spLocks noGrp="1"/>
          </p:cNvSpPr>
          <p:nvPr>
            <p:ph type="body" sz="half" idx="2"/>
          </p:nvPr>
        </p:nvSpPr>
        <p:spPr bwMode="grayWhite">
          <a:xfrm>
            <a:off x="6462712" y="533400"/>
            <a:ext cx="2240280" cy="4211480"/>
          </a:xfrm>
        </p:spPr>
        <p:txBody>
          <a:bodyPr lIns="91440"/>
          <a:lstStyle>
            <a:lvl1pPr marL="45720" indent="0" algn="l">
              <a:spcBef>
                <a:spcPts val="0"/>
              </a:spcBef>
              <a:buNone/>
              <a:defRPr sz="1400">
                <a:solidFill>
                  <a:srgbClr val="FFFFFF"/>
                </a:solidFill>
              </a:defRPr>
            </a:lvl1pPr>
            <a:lvl2pPr>
              <a:defRPr sz="1200">
                <a:solidFill>
                  <a:srgbClr val="FFFFFF"/>
                </a:solidFill>
              </a:defRPr>
            </a:lvl2pPr>
            <a:lvl3pPr>
              <a:defRPr sz="1000">
                <a:solidFill>
                  <a:srgbClr val="FFFFFF"/>
                </a:solidFill>
              </a:defRPr>
            </a:lvl3pPr>
            <a:lvl4pPr>
              <a:defRPr sz="900">
                <a:solidFill>
                  <a:srgbClr val="FFFFFF"/>
                </a:solidFill>
              </a:defRPr>
            </a:lvl4pPr>
            <a:lvl5pPr>
              <a:defRPr sz="900">
                <a:solidFill>
                  <a:srgbClr val="FFFFFF"/>
                </a:solidFill>
              </a:defRPr>
            </a:lvl5pPr>
            <a:extLst/>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5" name="Espace réservé de la date 4"/>
          <p:cNvSpPr>
            <a:spLocks noGrp="1"/>
          </p:cNvSpPr>
          <p:nvPr>
            <p:ph type="dt" sz="half" idx="10"/>
          </p:nvPr>
        </p:nvSpPr>
        <p:spPr/>
        <p:txBody>
          <a:bodyPr/>
          <a:lstStyle/>
          <a:p>
            <a:fld id="{4CC7ADAE-6422-4F96-A311-0E0462DE0E67}" type="datetimeFigureOut">
              <a:rPr lang="fr-FR" smtClean="0"/>
              <a:pPr/>
              <a:t>22/05/2022</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596DEEC0-D46A-49D3-B9A3-7318D3D81CBD}" type="slidenum">
              <a:rPr lang="fr-FR" smtClean="0"/>
              <a:pPr/>
              <a:t>‹#›</a:t>
            </a:fld>
            <a:endParaRPr lang="fr-FR"/>
          </a:p>
        </p:txBody>
      </p:sp>
      <p:sp>
        <p:nvSpPr>
          <p:cNvPr id="3" name="Espace réservé pour une image  2"/>
          <p:cNvSpPr>
            <a:spLocks noGrp="1"/>
          </p:cNvSpPr>
          <p:nvPr>
            <p:ph type="pic" idx="1"/>
          </p:nvPr>
        </p:nvSpPr>
        <p:spPr>
          <a:xfrm>
            <a:off x="421480" y="435768"/>
            <a:ext cx="5925312" cy="4343400"/>
          </a:xfrm>
          <a:prstGeom prst="snipRoundRect">
            <a:avLst>
              <a:gd name="adj1" fmla="val 1040"/>
              <a:gd name="adj2" fmla="val 0"/>
            </a:avLst>
          </a:prstGeom>
          <a:solidFill>
            <a:schemeClr val="bg2">
              <a:shade val="10000"/>
            </a:schemeClr>
          </a:solidFill>
        </p:spPr>
        <p:txBody>
          <a:bodyPr/>
          <a:lstStyle>
            <a:lvl1pPr marL="0" indent="0">
              <a:buNone/>
              <a:defRPr sz="3200"/>
            </a:lvl1pPr>
            <a:extLst/>
          </a:lstStyle>
          <a:p>
            <a:r>
              <a:rPr kumimoji="0" lang="fr-FR"/>
              <a:t>Cliquez sur l'icône pour ajouter une image</a:t>
            </a:r>
            <a:endParaRPr kumimoji="0"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7" name="Rectangle à coins arrondis 6"/>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à coins arrondis 8"/>
          <p:cNvSpPr/>
          <p:nvPr/>
        </p:nvSpPr>
        <p:spPr>
          <a:xfrm>
            <a:off x="418596" y="434162"/>
            <a:ext cx="8306809" cy="5486400"/>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Espace réservé du titre 12"/>
          <p:cNvSpPr>
            <a:spLocks noGrp="1"/>
          </p:cNvSpPr>
          <p:nvPr>
            <p:ph type="title"/>
          </p:nvPr>
        </p:nvSpPr>
        <p:spPr>
          <a:xfrm>
            <a:off x="502920" y="4985590"/>
            <a:ext cx="8183880" cy="1051560"/>
          </a:xfrm>
          <a:prstGeom prst="rect">
            <a:avLst/>
          </a:prstGeom>
        </p:spPr>
        <p:txBody>
          <a:bodyPr vert="horz" anchor="b">
            <a:normAutofit/>
          </a:bodyPr>
          <a:lstStyle/>
          <a:p>
            <a:r>
              <a:rPr kumimoji="0" lang="fr-FR"/>
              <a:t>Cliquez pour modifier le style du titre</a:t>
            </a:r>
            <a:endParaRPr kumimoji="0" lang="en-US"/>
          </a:p>
        </p:txBody>
      </p:sp>
      <p:sp>
        <p:nvSpPr>
          <p:cNvPr id="4" name="Espace réservé du texte 3"/>
          <p:cNvSpPr>
            <a:spLocks noGrp="1"/>
          </p:cNvSpPr>
          <p:nvPr>
            <p:ph type="body" idx="1"/>
          </p:nvPr>
        </p:nvSpPr>
        <p:spPr>
          <a:xfrm>
            <a:off x="502920" y="530352"/>
            <a:ext cx="8183880" cy="4187952"/>
          </a:xfrm>
          <a:prstGeom prst="rect">
            <a:avLst/>
          </a:prstGeom>
        </p:spPr>
        <p:txBody>
          <a:bodyPr vert="horz" lIns="182880" tIns="91440">
            <a:normAutofit/>
          </a:bodyPr>
          <a:lstStyle/>
          <a:p>
            <a:pPr lvl="0" eaLnBrk="1" latinLnBrk="0" hangingPunct="1"/>
            <a:r>
              <a:rPr kumimoji="0" lang="fr-FR"/>
              <a:t>Cliquez pour modifier les styles du texte du masque</a:t>
            </a:r>
          </a:p>
          <a:p>
            <a:pPr lvl="1" eaLnBrk="1" latinLnBrk="0" hangingPunct="1"/>
            <a:r>
              <a:rPr kumimoji="0" lang="fr-FR"/>
              <a:t>Deuxième niveau</a:t>
            </a:r>
          </a:p>
          <a:p>
            <a:pPr lvl="2" eaLnBrk="1" latinLnBrk="0" hangingPunct="1"/>
            <a:r>
              <a:rPr kumimoji="0" lang="fr-FR"/>
              <a:t>Troisième niveau</a:t>
            </a:r>
          </a:p>
          <a:p>
            <a:pPr lvl="3" eaLnBrk="1" latinLnBrk="0" hangingPunct="1"/>
            <a:r>
              <a:rPr kumimoji="0" lang="fr-FR"/>
              <a:t>Quatrième niveau</a:t>
            </a:r>
          </a:p>
          <a:p>
            <a:pPr lvl="4" eaLnBrk="1" latinLnBrk="0" hangingPunct="1"/>
            <a:r>
              <a:rPr kumimoji="0" lang="fr-FR"/>
              <a:t>Cinquième niveau</a:t>
            </a:r>
            <a:endParaRPr kumimoji="0" lang="en-US"/>
          </a:p>
        </p:txBody>
      </p:sp>
      <p:sp>
        <p:nvSpPr>
          <p:cNvPr id="25" name="Espace réservé de la date 24"/>
          <p:cNvSpPr>
            <a:spLocks noGrp="1"/>
          </p:cNvSpPr>
          <p:nvPr>
            <p:ph type="dt" sz="half" idx="2"/>
          </p:nvPr>
        </p:nvSpPr>
        <p:spPr>
          <a:xfrm>
            <a:off x="3776328" y="6111875"/>
            <a:ext cx="2286000" cy="365125"/>
          </a:xfrm>
          <a:prstGeom prst="rect">
            <a:avLst/>
          </a:prstGeom>
        </p:spPr>
        <p:txBody>
          <a:bodyPr vert="horz" anchor="b"/>
          <a:lstStyle>
            <a:lvl1pPr algn="r" eaLnBrk="1" latinLnBrk="0" hangingPunct="1">
              <a:defRPr kumimoji="0" sz="1000">
                <a:solidFill>
                  <a:schemeClr val="bg2">
                    <a:shade val="50000"/>
                  </a:schemeClr>
                </a:solidFill>
              </a:defRPr>
            </a:lvl1pPr>
            <a:extLst/>
          </a:lstStyle>
          <a:p>
            <a:fld id="{4CC7ADAE-6422-4F96-A311-0E0462DE0E67}" type="datetimeFigureOut">
              <a:rPr lang="fr-FR" smtClean="0"/>
              <a:pPr/>
              <a:t>22/05/2022</a:t>
            </a:fld>
            <a:endParaRPr lang="fr-FR"/>
          </a:p>
        </p:txBody>
      </p:sp>
      <p:sp>
        <p:nvSpPr>
          <p:cNvPr id="18" name="Espace réservé du pied de page 17"/>
          <p:cNvSpPr>
            <a:spLocks noGrp="1"/>
          </p:cNvSpPr>
          <p:nvPr>
            <p:ph type="ftr" sz="quarter" idx="3"/>
          </p:nvPr>
        </p:nvSpPr>
        <p:spPr>
          <a:xfrm>
            <a:off x="6062328" y="6111875"/>
            <a:ext cx="2286000" cy="365125"/>
          </a:xfrm>
          <a:prstGeom prst="rect">
            <a:avLst/>
          </a:prstGeom>
        </p:spPr>
        <p:txBody>
          <a:bodyPr vert="horz" anchor="b"/>
          <a:lstStyle>
            <a:lvl1pPr algn="l" eaLnBrk="1" latinLnBrk="0" hangingPunct="1">
              <a:defRPr kumimoji="0" sz="1000">
                <a:solidFill>
                  <a:schemeClr val="bg2">
                    <a:shade val="50000"/>
                  </a:schemeClr>
                </a:solidFill>
              </a:defRPr>
            </a:lvl1pPr>
            <a:extLst/>
          </a:lstStyle>
          <a:p>
            <a:endParaRPr lang="fr-FR"/>
          </a:p>
        </p:txBody>
      </p:sp>
      <p:sp>
        <p:nvSpPr>
          <p:cNvPr id="5" name="Espace réservé du numéro de diapositive 4"/>
          <p:cNvSpPr>
            <a:spLocks noGrp="1"/>
          </p:cNvSpPr>
          <p:nvPr>
            <p:ph type="sldNum" sz="quarter" idx="4"/>
          </p:nvPr>
        </p:nvSpPr>
        <p:spPr>
          <a:xfrm>
            <a:off x="8348328" y="6111875"/>
            <a:ext cx="457200" cy="365125"/>
          </a:xfrm>
          <a:prstGeom prst="rect">
            <a:avLst/>
          </a:prstGeom>
        </p:spPr>
        <p:txBody>
          <a:bodyPr vert="horz" anchor="b"/>
          <a:lstStyle>
            <a:lvl1pPr algn="r" eaLnBrk="1" latinLnBrk="0" hangingPunct="1">
              <a:defRPr kumimoji="0" sz="1000">
                <a:solidFill>
                  <a:schemeClr val="bg2">
                    <a:shade val="50000"/>
                  </a:schemeClr>
                </a:solidFill>
              </a:defRPr>
            </a:lvl1pPr>
            <a:extLst/>
          </a:lstStyle>
          <a:p>
            <a:fld id="{596DEEC0-D46A-49D3-B9A3-7318D3D81CBD}" type="slidenum">
              <a:rPr lang="fr-FR" smtClean="0"/>
              <a:pPr/>
              <a:t>‹#›</a:t>
            </a:fld>
            <a:endParaRPr lang="fr-FR"/>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rtl="0" eaLnBrk="1" latinLnBrk="0" hangingPunct="1">
        <a:spcBef>
          <a:spcPct val="0"/>
        </a:spcBef>
        <a:buNone/>
        <a:defRPr kumimoji="0" sz="3600" b="1" kern="1200">
          <a:solidFill>
            <a:schemeClr val="accent1">
              <a:tint val="88000"/>
              <a:satMod val="150000"/>
            </a:schemeClr>
          </a:solidFill>
          <a:effectLst>
            <a:outerShdw blurRad="53975" dist="22860" dir="5400000" algn="tl" rotWithShape="0">
              <a:srgbClr val="000000">
                <a:alpha val="55000"/>
              </a:srgbClr>
            </a:outerShdw>
          </a:effectLst>
          <a:latin typeface="+mj-lt"/>
          <a:ea typeface="+mj-ea"/>
          <a:cs typeface="+mj-cs"/>
        </a:defRPr>
      </a:lvl1pPr>
      <a:extLst/>
    </p:titleStyle>
    <p:bodyStyle>
      <a:lvl1pPr marL="265176" indent="-265176" algn="l" rtl="0" eaLnBrk="1" latinLnBrk="0" hangingPunct="1">
        <a:spcBef>
          <a:spcPts val="250"/>
        </a:spcBef>
        <a:buClr>
          <a:schemeClr val="accent1"/>
        </a:buClr>
        <a:buSzPct val="80000"/>
        <a:buFont typeface="Wingdings 2"/>
        <a:buChar char=""/>
        <a:defRPr kumimoji="0" sz="2800" kern="1200">
          <a:solidFill>
            <a:schemeClr val="tx1"/>
          </a:solidFill>
          <a:effectLst/>
          <a:latin typeface="+mn-lt"/>
          <a:ea typeface="+mn-ea"/>
          <a:cs typeface="+mn-cs"/>
        </a:defRPr>
      </a:lvl1pPr>
      <a:lvl2pPr marL="548640" indent="-201168" algn="l" rtl="0" eaLnBrk="1" latinLnBrk="0" hangingPunct="1">
        <a:spcBef>
          <a:spcPts val="250"/>
        </a:spcBef>
        <a:buClr>
          <a:schemeClr val="accent1"/>
        </a:buClr>
        <a:buSzPct val="100000"/>
        <a:buFont typeface="Verdana"/>
        <a:buChar char="◦"/>
        <a:defRPr kumimoji="0" sz="2400" kern="1200">
          <a:solidFill>
            <a:schemeClr val="tx1"/>
          </a:solidFill>
          <a:latin typeface="+mn-lt"/>
          <a:ea typeface="+mn-ea"/>
          <a:cs typeface="+mn-cs"/>
        </a:defRPr>
      </a:lvl2pPr>
      <a:lvl3pPr marL="786384" indent="-182880" algn="l" rtl="0" eaLnBrk="1" latinLnBrk="0" hangingPunct="1">
        <a:spcBef>
          <a:spcPts val="250"/>
        </a:spcBef>
        <a:buClr>
          <a:schemeClr val="accent2">
            <a:tint val="85000"/>
            <a:satMod val="285000"/>
          </a:schemeClr>
        </a:buClr>
        <a:buSzPct val="100000"/>
        <a:buFont typeface="Wingdings 2"/>
        <a:buChar char=""/>
        <a:defRPr kumimoji="0" sz="2200" kern="1200">
          <a:solidFill>
            <a:schemeClr val="tx1"/>
          </a:solidFill>
          <a:latin typeface="+mn-lt"/>
          <a:ea typeface="+mn-ea"/>
          <a:cs typeface="+mn-cs"/>
        </a:defRPr>
      </a:lvl3pPr>
      <a:lvl4pPr marL="1024128" indent="-182880" algn="l" rtl="0" eaLnBrk="1" latinLnBrk="0" hangingPunct="1">
        <a:spcBef>
          <a:spcPts val="230"/>
        </a:spcBef>
        <a:buClr>
          <a:schemeClr val="accent2">
            <a:tint val="85000"/>
            <a:satMod val="285000"/>
          </a:schemeClr>
        </a:buClr>
        <a:buSzPct val="112000"/>
        <a:buFont typeface="Verdana"/>
        <a:buChar char="◦"/>
        <a:defRPr kumimoji="0" sz="1900" kern="1200">
          <a:solidFill>
            <a:schemeClr val="tx1"/>
          </a:solidFill>
          <a:latin typeface="+mn-lt"/>
          <a:ea typeface="+mn-ea"/>
          <a:cs typeface="+mn-cs"/>
        </a:defRPr>
      </a:lvl4pPr>
      <a:lvl5pPr marL="1280160" indent="-182880" algn="l" rtl="0" eaLnBrk="1" latinLnBrk="0" hangingPunct="1">
        <a:spcBef>
          <a:spcPts val="250"/>
        </a:spcBef>
        <a:buClr>
          <a:schemeClr val="accent3">
            <a:tint val="85000"/>
            <a:satMod val="275000"/>
          </a:schemeClr>
        </a:buClr>
        <a:buSzPct val="100000"/>
        <a:buFont typeface="Wingdings 2"/>
        <a:buChar char=""/>
        <a:defRPr kumimoji="0" sz="1800" kern="1200">
          <a:solidFill>
            <a:schemeClr val="tx1"/>
          </a:solidFill>
          <a:latin typeface="+mn-lt"/>
          <a:ea typeface="+mn-ea"/>
          <a:cs typeface="+mn-cs"/>
        </a:defRPr>
      </a:lvl5pPr>
      <a:lvl6pPr marL="1490472" indent="-182880" algn="l" rtl="0" eaLnBrk="1" latinLnBrk="0" hangingPunct="1">
        <a:spcBef>
          <a:spcPts val="250"/>
        </a:spcBef>
        <a:buClr>
          <a:schemeClr val="accent3">
            <a:tint val="85000"/>
            <a:satMod val="275000"/>
          </a:schemeClr>
        </a:buClr>
        <a:buSzPct val="100000"/>
        <a:buFont typeface="Verdana"/>
        <a:buChar char="◦"/>
        <a:defRPr kumimoji="0" sz="1700" kern="1200" baseline="0">
          <a:solidFill>
            <a:schemeClr val="tx1"/>
          </a:solidFill>
          <a:latin typeface="+mn-lt"/>
          <a:ea typeface="+mn-ea"/>
          <a:cs typeface="+mn-cs"/>
        </a:defRPr>
      </a:lvl6pPr>
      <a:lvl7pPr marL="1700784"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7pPr>
      <a:lvl8pPr marL="1920240" indent="-182880" algn="l" rtl="0" eaLnBrk="1" latinLnBrk="0" hangingPunct="1">
        <a:spcBef>
          <a:spcPts val="257"/>
        </a:spcBef>
        <a:buClr>
          <a:schemeClr val="accent3">
            <a:tint val="85000"/>
            <a:satMod val="275000"/>
          </a:schemeClr>
        </a:buClr>
        <a:buSzPct val="100000"/>
        <a:buFont typeface="Verdana"/>
        <a:buChar char="◦"/>
        <a:defRPr kumimoji="0" sz="1500" kern="1200" baseline="0">
          <a:solidFill>
            <a:schemeClr val="tx1"/>
          </a:solidFill>
          <a:latin typeface="+mn-lt"/>
          <a:ea typeface="+mn-ea"/>
          <a:cs typeface="+mn-cs"/>
        </a:defRPr>
      </a:lvl8pPr>
      <a:lvl9pPr marL="2148840"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722376" y="1461080"/>
            <a:ext cx="7772400" cy="1828800"/>
          </a:xfrm>
        </p:spPr>
        <p:txBody>
          <a:bodyPr>
            <a:normAutofit fontScale="90000"/>
          </a:bodyPr>
          <a:lstStyle/>
          <a:p>
            <a:pPr algn="ctr" rtl="1"/>
            <a:r>
              <a:rPr lang="ar-DZ" sz="3600" u="sng" dirty="0">
                <a:solidFill>
                  <a:schemeClr val="accent2">
                    <a:lumMod val="60000"/>
                    <a:lumOff val="40000"/>
                  </a:schemeClr>
                </a:solidFill>
                <a:cs typeface="Al-Rashed Sayidty" panose="00000700000000000000" pitchFamily="2" charset="-78"/>
              </a:rPr>
              <a:t>محاضــــــــــــــــــــــــــــــرة حــــــــــــــــــــــــــول</a:t>
            </a:r>
            <a:r>
              <a:rPr lang="ar-DZ" u="sng" dirty="0">
                <a:solidFill>
                  <a:schemeClr val="accent2">
                    <a:lumMod val="60000"/>
                    <a:lumOff val="40000"/>
                  </a:schemeClr>
                </a:solidFill>
                <a:cs typeface="Al-Rashed Sayidty" panose="00000700000000000000" pitchFamily="2" charset="-78"/>
              </a:rPr>
              <a:t>: </a:t>
            </a:r>
            <a:br>
              <a:rPr lang="ar-DZ" i="1" dirty="0">
                <a:solidFill>
                  <a:schemeClr val="accent2">
                    <a:lumMod val="60000"/>
                    <a:lumOff val="40000"/>
                  </a:schemeClr>
                </a:solidFill>
                <a:cs typeface="Al-Rashed Sayidty" panose="00000700000000000000" pitchFamily="2" charset="-78"/>
              </a:rPr>
            </a:br>
            <a:r>
              <a:rPr lang="ar-DZ" sz="6000">
                <a:solidFill>
                  <a:srgbClr val="FF0000"/>
                </a:solidFill>
                <a:cs typeface="Al-Rashed Sayidty" panose="00000700000000000000" pitchFamily="2" charset="-78"/>
              </a:rPr>
              <a:t>طريقة  معادلة   </a:t>
            </a:r>
            <a:r>
              <a:rPr lang="ar-DZ" sz="6000" dirty="0">
                <a:solidFill>
                  <a:srgbClr val="FF0000"/>
                </a:solidFill>
                <a:cs typeface="Al-Rashed Sayidty" panose="00000700000000000000" pitchFamily="2" charset="-78"/>
              </a:rPr>
              <a:t>الأسعار </a:t>
            </a:r>
            <a:r>
              <a:rPr lang="fr-FR" sz="6000" dirty="0">
                <a:solidFill>
                  <a:srgbClr val="FF0000"/>
                </a:solidFill>
                <a:cs typeface="Al-Rashed Sayidty" panose="00000700000000000000" pitchFamily="2" charset="-78"/>
              </a:rPr>
              <a:t>   </a:t>
            </a:r>
            <a:r>
              <a:rPr lang="ar-DZ" sz="6000" dirty="0">
                <a:solidFill>
                  <a:srgbClr val="FF0000"/>
                </a:solidFill>
                <a:cs typeface="Al-Rashed Sayidty" panose="00000700000000000000" pitchFamily="2" charset="-78"/>
              </a:rPr>
              <a:t>الحالية </a:t>
            </a:r>
            <a:r>
              <a:rPr lang="fr-FR" sz="6000" dirty="0">
                <a:solidFill>
                  <a:srgbClr val="FF0000"/>
                </a:solidFill>
                <a:cs typeface="Al-Rashed Sayidty" panose="00000700000000000000" pitchFamily="2" charset="-78"/>
              </a:rPr>
              <a:t>PER</a:t>
            </a:r>
            <a:endParaRPr lang="fr-FR" dirty="0">
              <a:solidFill>
                <a:srgbClr val="FF0000"/>
              </a:solidFill>
              <a:cs typeface="Al-Rashed Sayidty" panose="00000700000000000000" pitchFamily="2" charset="-78"/>
            </a:endParaRPr>
          </a:p>
        </p:txBody>
      </p:sp>
      <p:sp>
        <p:nvSpPr>
          <p:cNvPr id="3" name="Sous-titre 2"/>
          <p:cNvSpPr>
            <a:spLocks noGrp="1"/>
          </p:cNvSpPr>
          <p:nvPr>
            <p:ph type="subTitle" idx="1"/>
          </p:nvPr>
        </p:nvSpPr>
        <p:spPr>
          <a:xfrm>
            <a:off x="722376" y="3685032"/>
            <a:ext cx="7772400" cy="1958546"/>
          </a:xfrm>
        </p:spPr>
        <p:txBody>
          <a:bodyPr>
            <a:normAutofit/>
          </a:bodyPr>
          <a:lstStyle/>
          <a:p>
            <a:r>
              <a:rPr lang="ar-DZ" dirty="0"/>
              <a:t> </a:t>
            </a:r>
          </a:p>
          <a:p>
            <a:endParaRPr lang="ar-DZ" dirty="0"/>
          </a:p>
          <a:p>
            <a:r>
              <a:rPr lang="ar-DZ" sz="2800" b="1" i="1" dirty="0">
                <a:solidFill>
                  <a:schemeClr val="accent2">
                    <a:lumMod val="60000"/>
                    <a:lumOff val="40000"/>
                  </a:schemeClr>
                </a:solidFill>
              </a:rPr>
              <a:t> </a:t>
            </a:r>
            <a:endParaRPr lang="fr-FR" b="1" i="1" dirty="0">
              <a:solidFill>
                <a:schemeClr val="tx1"/>
              </a:solidFill>
            </a:endParaRPr>
          </a:p>
        </p:txBody>
      </p:sp>
      <p:sp>
        <p:nvSpPr>
          <p:cNvPr id="4" name="ZoneTexte 3"/>
          <p:cNvSpPr txBox="1"/>
          <p:nvPr/>
        </p:nvSpPr>
        <p:spPr>
          <a:xfrm>
            <a:off x="1111839" y="4005064"/>
            <a:ext cx="6920322" cy="923330"/>
          </a:xfrm>
          <a:prstGeom prst="rect">
            <a:avLst/>
          </a:prstGeom>
          <a:noFill/>
        </p:spPr>
        <p:txBody>
          <a:bodyPr wrap="square" rtlCol="0">
            <a:spAutoFit/>
          </a:bodyPr>
          <a:lstStyle>
            <a:defPPr>
              <a:defRPr lang="fr-FR"/>
            </a:defPPr>
            <a:lvl1pPr algn="r" rtl="1">
              <a:defRPr sz="2400" b="1" i="1">
                <a:solidFill>
                  <a:schemeClr val="accent2">
                    <a:lumMod val="60000"/>
                    <a:lumOff val="40000"/>
                  </a:schemeClr>
                </a:solidFill>
              </a:defRPr>
            </a:lvl1pPr>
          </a:lstStyle>
          <a:p>
            <a:pPr algn="ctr"/>
            <a:r>
              <a:rPr lang="ar-DZ" sz="1800" dirty="0">
                <a:effectLst>
                  <a:outerShdw blurRad="53975" dist="22860" dir="5400000" algn="tl" rotWithShape="0">
                    <a:srgbClr val="000000">
                      <a:alpha val="55000"/>
                    </a:srgbClr>
                  </a:outerShdw>
                </a:effectLst>
                <a:latin typeface="+mj-lt"/>
                <a:ea typeface="+mj-ea"/>
                <a:cs typeface="Al-Rashed Sayidty" panose="00000700000000000000" pitchFamily="2" charset="-78"/>
              </a:rPr>
              <a:t>إعداد الأستاذ : عقبة نصيرة </a:t>
            </a:r>
          </a:p>
          <a:p>
            <a:endParaRPr lang="ar-DZ" sz="1800" dirty="0">
              <a:effectLst>
                <a:outerShdw blurRad="53975" dist="22860" dir="5400000" algn="tl" rotWithShape="0">
                  <a:srgbClr val="000000">
                    <a:alpha val="55000"/>
                  </a:srgbClr>
                </a:outerShdw>
              </a:effectLst>
              <a:latin typeface="+mj-lt"/>
              <a:ea typeface="+mj-ea"/>
              <a:cs typeface="Al-Rashed Sayidty" panose="00000700000000000000" pitchFamily="2" charset="-78"/>
            </a:endParaRPr>
          </a:p>
          <a:p>
            <a:r>
              <a:rPr lang="ar-DZ" sz="1800" dirty="0">
                <a:effectLst>
                  <a:outerShdw blurRad="53975" dist="22860" dir="5400000" algn="tl" rotWithShape="0">
                    <a:srgbClr val="000000">
                      <a:alpha val="55000"/>
                    </a:srgbClr>
                  </a:outerShdw>
                </a:effectLst>
                <a:latin typeface="+mj-lt"/>
                <a:ea typeface="+mj-ea"/>
                <a:cs typeface="Al-Rashed Sayidty" panose="00000700000000000000" pitchFamily="2" charset="-78"/>
              </a:rPr>
              <a:t>موجهة لطلبة السنة ثالثة ليسانس  مقياس : التقييم المالي للمؤسسات</a:t>
            </a:r>
            <a:endParaRPr lang="fr-FR" sz="1800" dirty="0">
              <a:effectLst>
                <a:outerShdw blurRad="53975" dist="22860" dir="5400000" algn="tl" rotWithShape="0">
                  <a:srgbClr val="000000">
                    <a:alpha val="55000"/>
                  </a:srgbClr>
                </a:outerShdw>
              </a:effectLst>
              <a:latin typeface="+mj-lt"/>
              <a:ea typeface="+mj-ea"/>
              <a:cs typeface="Al-Rashed Sayidty" panose="00000700000000000000" pitchFamily="2" charset="-78"/>
            </a:endParaRPr>
          </a:p>
        </p:txBody>
      </p:sp>
    </p:spTree>
  </p:cSld>
  <p:clrMapOvr>
    <a:masterClrMapping/>
  </p:clrMapOvr>
  <p:transition>
    <p:dissolv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texte 2"/>
          <p:cNvSpPr>
            <a:spLocks noGrp="1"/>
          </p:cNvSpPr>
          <p:nvPr>
            <p:ph type="body" idx="1"/>
          </p:nvPr>
        </p:nvSpPr>
        <p:spPr>
          <a:xfrm>
            <a:off x="611560" y="2357430"/>
            <a:ext cx="8064896" cy="3519842"/>
          </a:xfrm>
        </p:spPr>
        <p:txBody>
          <a:bodyPr>
            <a:noAutofit/>
          </a:bodyPr>
          <a:lstStyle/>
          <a:p>
            <a:pPr algn="r" rtl="1"/>
            <a:r>
              <a:rPr lang="ar-DZ" sz="2000" dirty="0">
                <a:solidFill>
                  <a:schemeClr val="tx1"/>
                </a:solidFill>
                <a:latin typeface="High Tower Text" panose="02040502050506030303" pitchFamily="18" charset="0"/>
                <a:cs typeface="Hesham Bold" pitchFamily="2" charset="-78"/>
              </a:rPr>
              <a:t>	</a:t>
            </a:r>
            <a:r>
              <a:rPr lang="ar-DZ" sz="2000" dirty="0">
                <a:solidFill>
                  <a:schemeClr val="tx1"/>
                </a:solidFill>
                <a:latin typeface="Simplified Arabic" panose="02020603050405020304" pitchFamily="18" charset="-78"/>
                <a:cs typeface="Simplified Arabic" panose="02020603050405020304" pitchFamily="18" charset="-78"/>
              </a:rPr>
              <a:t>يعتمد تقييم المؤسسات في هذه الطريقة على المقارنة بين المؤسسات أخذا بعين الاعتبار المعايير المتقاربة فيما بينها والمتطابقة قيمة المؤسسة يجب أن تتحدد من خلال قيم معروفة بالنسبة للمؤسسات الأخرى التي يتم المقارنة</a:t>
            </a:r>
          </a:p>
          <a:p>
            <a:pPr algn="r" rtl="1"/>
            <a:r>
              <a:rPr lang="ar-DZ" sz="2000" dirty="0">
                <a:solidFill>
                  <a:schemeClr val="tx1"/>
                </a:solidFill>
                <a:latin typeface="Simplified Arabic" panose="02020603050405020304" pitchFamily="18" charset="-78"/>
                <a:cs typeface="Simplified Arabic" panose="02020603050405020304" pitchFamily="18" charset="-78"/>
              </a:rPr>
              <a:t>معها. عادة ما ترتبط طريقة </a:t>
            </a:r>
            <a:r>
              <a:rPr lang="fr-FR" sz="2000" dirty="0">
                <a:solidFill>
                  <a:schemeClr val="tx1"/>
                </a:solidFill>
                <a:latin typeface="Simplified Arabic" panose="02020603050405020304" pitchFamily="18" charset="-78"/>
                <a:cs typeface="Simplified Arabic" panose="02020603050405020304" pitchFamily="18" charset="-78"/>
              </a:rPr>
              <a:t>PER </a:t>
            </a:r>
            <a:r>
              <a:rPr lang="ar-DZ" sz="2000" dirty="0">
                <a:solidFill>
                  <a:schemeClr val="tx1"/>
                </a:solidFill>
                <a:latin typeface="Simplified Arabic" panose="02020603050405020304" pitchFamily="18" charset="-78"/>
                <a:cs typeface="Simplified Arabic" panose="02020603050405020304" pitchFamily="18" charset="-78"/>
              </a:rPr>
              <a:t>على معطيات سنة معينة وعموما على معطيات السنة الأقرب لفترة التقييم.</a:t>
            </a:r>
            <a:endParaRPr lang="fr-FR" sz="2000" dirty="0">
              <a:solidFill>
                <a:schemeClr val="tx1"/>
              </a:solidFill>
              <a:latin typeface="Simplified Arabic" panose="02020603050405020304" pitchFamily="18" charset="-78"/>
              <a:cs typeface="Simplified Arabic" panose="02020603050405020304" pitchFamily="18" charset="-78"/>
            </a:endParaRPr>
          </a:p>
          <a:p>
            <a:pPr algn="r" rtl="1"/>
            <a:endParaRPr lang="ar-DZ" sz="2000" dirty="0">
              <a:solidFill>
                <a:schemeClr val="tx1"/>
              </a:solidFill>
              <a:latin typeface="Simplified Arabic" panose="02020603050405020304" pitchFamily="18" charset="-78"/>
              <a:cs typeface="Simplified Arabic" panose="02020603050405020304" pitchFamily="18" charset="-78"/>
            </a:endParaRPr>
          </a:p>
          <a:p>
            <a:pPr algn="r" rtl="1"/>
            <a:endParaRPr lang="ar-DZ" sz="2000" dirty="0">
              <a:solidFill>
                <a:schemeClr val="tx1"/>
              </a:solidFill>
            </a:endParaRPr>
          </a:p>
        </p:txBody>
      </p:sp>
      <p:sp>
        <p:nvSpPr>
          <p:cNvPr id="4" name="ZoneTexte 3"/>
          <p:cNvSpPr txBox="1"/>
          <p:nvPr/>
        </p:nvSpPr>
        <p:spPr>
          <a:xfrm>
            <a:off x="5214942" y="1142984"/>
            <a:ext cx="2756499" cy="707886"/>
          </a:xfrm>
          <a:prstGeom prst="rect">
            <a:avLst/>
          </a:prstGeom>
          <a:noFill/>
        </p:spPr>
        <p:txBody>
          <a:bodyPr wrap="square" rtlCol="0">
            <a:spAutoFit/>
          </a:bodyPr>
          <a:lstStyle/>
          <a:p>
            <a:pPr algn="r" rtl="1"/>
            <a:r>
              <a:rPr lang="ar-DZ" sz="4000" b="1" i="1" dirty="0">
                <a:solidFill>
                  <a:srgbClr val="C00000"/>
                </a:solidFill>
                <a:cs typeface="Al-Rashed Sayidty" panose="00000700000000000000" pitchFamily="2" charset="-78"/>
              </a:rPr>
              <a:t>مقدمة  :</a:t>
            </a:r>
            <a:endParaRPr lang="fr-FR" sz="4000" b="1" i="1" dirty="0">
              <a:solidFill>
                <a:srgbClr val="C00000"/>
              </a:solidFill>
              <a:cs typeface="Al-Rashed Sayidty" panose="00000700000000000000" pitchFamily="2" charset="-78"/>
            </a:endParaRPr>
          </a:p>
        </p:txBody>
      </p:sp>
    </p:spTree>
  </p:cSld>
  <p:clrMapOvr>
    <a:masterClrMapping/>
  </p:clrMapOvr>
  <p:transition>
    <p:wipe dir="d"/>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p:cNvSpPr txBox="1"/>
          <p:nvPr/>
        </p:nvSpPr>
        <p:spPr>
          <a:xfrm>
            <a:off x="214282" y="571480"/>
            <a:ext cx="8501122" cy="5447645"/>
          </a:xfrm>
          <a:prstGeom prst="rect">
            <a:avLst/>
          </a:prstGeom>
          <a:noFill/>
        </p:spPr>
        <p:txBody>
          <a:bodyPr wrap="square" rtlCol="0">
            <a:spAutoFit/>
          </a:bodyPr>
          <a:lstStyle/>
          <a:p>
            <a:pPr algn="r" rtl="1"/>
            <a:r>
              <a:rPr lang="ar-DZ" sz="3200" b="1" i="1" dirty="0">
                <a:solidFill>
                  <a:srgbClr val="C00000"/>
                </a:solidFill>
                <a:latin typeface="Simplified Arabic" panose="02020603050405020304" pitchFamily="18" charset="-78"/>
                <a:cs typeface="Simplified Arabic" panose="02020603050405020304" pitchFamily="18" charset="-78"/>
              </a:rPr>
              <a:t> </a:t>
            </a:r>
            <a:r>
              <a:rPr lang="ar-DZ" sz="2000" dirty="0">
                <a:solidFill>
                  <a:schemeClr val="accent2">
                    <a:lumMod val="60000"/>
                    <a:lumOff val="40000"/>
                  </a:schemeClr>
                </a:solidFill>
                <a:latin typeface="Simplified Arabic" panose="02020603050405020304" pitchFamily="18" charset="-78"/>
                <a:cs typeface="Simplified Arabic" panose="02020603050405020304" pitchFamily="18" charset="-78"/>
              </a:rPr>
              <a:t> أولا : تعريف طريقة </a:t>
            </a:r>
            <a:r>
              <a:rPr lang="fr-FR" sz="2000" dirty="0">
                <a:solidFill>
                  <a:schemeClr val="accent2">
                    <a:lumMod val="60000"/>
                    <a:lumOff val="40000"/>
                  </a:schemeClr>
                </a:solidFill>
                <a:latin typeface="Simplified Arabic" panose="02020603050405020304" pitchFamily="18" charset="-78"/>
                <a:cs typeface="Simplified Arabic" panose="02020603050405020304" pitchFamily="18" charset="-78"/>
              </a:rPr>
              <a:t>PER </a:t>
            </a:r>
            <a:r>
              <a:rPr lang="ar-DZ" sz="2000" dirty="0">
                <a:solidFill>
                  <a:schemeClr val="accent2">
                    <a:lumMod val="60000"/>
                    <a:lumOff val="40000"/>
                  </a:schemeClr>
                </a:solidFill>
                <a:latin typeface="Simplified Arabic" panose="02020603050405020304" pitchFamily="18" charset="-78"/>
                <a:cs typeface="Simplified Arabic" panose="02020603050405020304" pitchFamily="18" charset="-78"/>
              </a:rPr>
              <a:t>:  </a:t>
            </a:r>
          </a:p>
          <a:p>
            <a:pPr algn="r" rtl="1"/>
            <a:endParaRPr lang="ar-DZ" dirty="0">
              <a:latin typeface="Simplified Arabic" panose="02020603050405020304" pitchFamily="18" charset="-78"/>
              <a:cs typeface="Simplified Arabic" panose="02020603050405020304" pitchFamily="18" charset="-78"/>
            </a:endParaRPr>
          </a:p>
          <a:p>
            <a:pPr algn="r" rtl="1"/>
            <a:r>
              <a:rPr lang="ar-DZ" sz="2000" dirty="0">
                <a:latin typeface="Simplified Arabic" panose="02020603050405020304" pitchFamily="18" charset="-78"/>
                <a:cs typeface="Simplified Arabic" panose="02020603050405020304" pitchFamily="18" charset="-78"/>
              </a:rPr>
              <a:t>يعرف  </a:t>
            </a:r>
            <a:r>
              <a:rPr lang="fr-FR" sz="2000" dirty="0">
                <a:latin typeface="Simplified Arabic" panose="02020603050405020304" pitchFamily="18" charset="-78"/>
                <a:cs typeface="Simplified Arabic" panose="02020603050405020304" pitchFamily="18" charset="-78"/>
              </a:rPr>
              <a:t>PER</a:t>
            </a:r>
            <a:r>
              <a:rPr lang="ar-DZ" sz="2000" dirty="0">
                <a:latin typeface="Simplified Arabic" panose="02020603050405020304" pitchFamily="18" charset="-78"/>
                <a:cs typeface="Simplified Arabic" panose="02020603050405020304" pitchFamily="18" charset="-78"/>
              </a:rPr>
              <a:t> </a:t>
            </a:r>
            <a:r>
              <a:rPr lang="fr-FR" sz="2000" dirty="0">
                <a:latin typeface="Simplified Arabic" panose="02020603050405020304" pitchFamily="18" charset="-78"/>
                <a:cs typeface="Simplified Arabic" panose="02020603050405020304" pitchFamily="18" charset="-78"/>
              </a:rPr>
              <a:t> </a:t>
            </a:r>
            <a:r>
              <a:rPr lang="ar-DZ" sz="2000" dirty="0">
                <a:latin typeface="Simplified Arabic" panose="02020603050405020304" pitchFamily="18" charset="-78"/>
                <a:cs typeface="Simplified Arabic" panose="02020603050405020304" pitchFamily="18" charset="-78"/>
              </a:rPr>
              <a:t>لأصل مالي على أنه نسبة سعر الأصل إلى الربح السنوي الذي طرحه، </a:t>
            </a:r>
          </a:p>
          <a:p>
            <a:pPr algn="r" rtl="1"/>
            <a:r>
              <a:rPr lang="ar-DZ" sz="2000" dirty="0">
                <a:latin typeface="Simplified Arabic" panose="02020603050405020304" pitchFamily="18" charset="-78"/>
                <a:cs typeface="Simplified Arabic" panose="02020603050405020304" pitchFamily="18" charset="-78"/>
              </a:rPr>
              <a:t>ومن ثم يتحدد  بين فترة الاسترداد اللازمة لهذا الأصل،</a:t>
            </a:r>
          </a:p>
          <a:p>
            <a:pPr algn="r" rtl="1"/>
            <a:r>
              <a:rPr lang="ar-DZ" sz="2000" dirty="0">
                <a:latin typeface="Simplified Arabic" panose="02020603050405020304" pitchFamily="18" charset="-78"/>
                <a:cs typeface="Simplified Arabic" panose="02020603050405020304" pitchFamily="18" charset="-78"/>
              </a:rPr>
              <a:t>كما تستعمل نسبة السعر/الربح في الأسواق المالية </a:t>
            </a:r>
          </a:p>
          <a:p>
            <a:pPr algn="r" rtl="1"/>
            <a:r>
              <a:rPr lang="ar-DZ" sz="2000" dirty="0">
                <a:latin typeface="Simplified Arabic" panose="02020603050405020304" pitchFamily="18" charset="-78"/>
                <a:cs typeface="Simplified Arabic" panose="02020603050405020304" pitchFamily="18" charset="-78"/>
              </a:rPr>
              <a:t>بحيث تشير إلى " كم من الربح” تقبل هذه الأخيرة دفعة على ورقة مالية (سهم)، ما، أو بمعنى آخر </a:t>
            </a:r>
          </a:p>
          <a:p>
            <a:pPr algn="r" rtl="1"/>
            <a:r>
              <a:rPr lang="ar-DZ" sz="2000" dirty="0">
                <a:latin typeface="Simplified Arabic" panose="02020603050405020304" pitchFamily="18" charset="-78"/>
                <a:cs typeface="Simplified Arabic" panose="02020603050405020304" pitchFamily="18" charset="-78"/>
              </a:rPr>
              <a:t>نقوم برسملة العائد المحصل عليه من طرف مؤسسة ما، ولهذا الغرض نجدها تستعمل كثيرًا في المقارنات مختلف القطاعات والمؤسسات كمؤشر لاتخاذ القرارات لدى مستثمري المحافظ، والمساعدة في التحليل </a:t>
            </a:r>
          </a:p>
          <a:p>
            <a:pPr algn="r" rtl="1"/>
            <a:r>
              <a:rPr lang="ar-DZ" sz="2000" dirty="0">
                <a:latin typeface="Simplified Arabic" panose="02020603050405020304" pitchFamily="18" charset="-78"/>
                <a:cs typeface="Simplified Arabic" panose="02020603050405020304" pitchFamily="18" charset="-78"/>
              </a:rPr>
              <a:t>لمعرفة أوضاع الأسواق المالية للمحللين الماليين، </a:t>
            </a:r>
          </a:p>
          <a:p>
            <a:pPr algn="r" rtl="1"/>
            <a:r>
              <a:rPr lang="ar-DZ" sz="2000" dirty="0">
                <a:solidFill>
                  <a:schemeClr val="accent2">
                    <a:lumMod val="60000"/>
                    <a:lumOff val="40000"/>
                  </a:schemeClr>
                </a:solidFill>
                <a:latin typeface="Simplified Arabic" panose="02020603050405020304" pitchFamily="18" charset="-78"/>
                <a:cs typeface="Simplified Arabic" panose="02020603050405020304" pitchFamily="18" charset="-78"/>
              </a:rPr>
              <a:t>كما تلعب دورًا مهما </a:t>
            </a:r>
            <a:r>
              <a:rPr lang="ar-DZ" sz="2000" dirty="0">
                <a:latin typeface="Simplified Arabic" panose="02020603050405020304" pitchFamily="18" charset="-78"/>
                <a:cs typeface="Simplified Arabic" panose="02020603050405020304" pitchFamily="18" charset="-78"/>
              </a:rPr>
              <a:t>في عمليات تقييم المؤسسات بشقيها المسعرة وغير المسعرة.  </a:t>
            </a:r>
          </a:p>
          <a:p>
            <a:pPr algn="r" rtl="1"/>
            <a:endParaRPr lang="ar-DZ" sz="2400" dirty="0">
              <a:latin typeface="Simplified Arabic" panose="02020603050405020304" pitchFamily="18" charset="-78"/>
              <a:cs typeface="Simplified Arabic" panose="02020603050405020304" pitchFamily="18" charset="-78"/>
            </a:endParaRPr>
          </a:p>
          <a:p>
            <a:pPr algn="r" rtl="1"/>
            <a:endParaRPr lang="ar-DZ" sz="2400" dirty="0"/>
          </a:p>
          <a:p>
            <a:pPr algn="r" rtl="1"/>
            <a:endParaRPr lang="ar-DZ" sz="2400" dirty="0"/>
          </a:p>
          <a:p>
            <a:pPr algn="r" rtl="1"/>
            <a:endParaRPr lang="ar-DZ" sz="2400" dirty="0"/>
          </a:p>
          <a:p>
            <a:pPr algn="r" rtl="1"/>
            <a:endParaRPr lang="ar-DZ" sz="2400" dirty="0"/>
          </a:p>
          <a:p>
            <a:pPr algn="r" rtl="1"/>
            <a:endParaRPr lang="fr-FR" dirty="0"/>
          </a:p>
        </p:txBody>
      </p:sp>
    </p:spTree>
  </p:cSld>
  <p:clrMapOvr>
    <a:masterClrMapping/>
  </p:clrMapOvr>
  <p:transition>
    <p:wedg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p:cNvSpPr txBox="1"/>
          <p:nvPr/>
        </p:nvSpPr>
        <p:spPr>
          <a:xfrm>
            <a:off x="755576" y="620688"/>
            <a:ext cx="8001024" cy="3046988"/>
          </a:xfrm>
          <a:prstGeom prst="rect">
            <a:avLst/>
          </a:prstGeom>
          <a:noFill/>
        </p:spPr>
        <p:txBody>
          <a:bodyPr wrap="square" rtlCol="0">
            <a:spAutoFit/>
          </a:bodyPr>
          <a:lstStyle/>
          <a:p>
            <a:pPr algn="r" rtl="1"/>
            <a:r>
              <a:rPr lang="ar-DZ" sz="3200" b="1" i="1" dirty="0">
                <a:solidFill>
                  <a:srgbClr val="C00000"/>
                </a:solidFill>
                <a:cs typeface="Hesham Bold" pitchFamily="2" charset="-78"/>
              </a:rPr>
              <a:t>صيغة معادلة طريقة الأسعار الحالية : </a:t>
            </a:r>
          </a:p>
          <a:p>
            <a:pPr algn="r" rtl="1"/>
            <a:endParaRPr lang="ar-DZ" sz="3200" dirty="0">
              <a:solidFill>
                <a:srgbClr val="C00000"/>
              </a:solidFill>
            </a:endParaRPr>
          </a:p>
          <a:p>
            <a:pPr algn="ctr" rtl="1"/>
            <a:r>
              <a:rPr lang="ar-DZ" sz="3200" dirty="0"/>
              <a:t>   </a:t>
            </a:r>
            <a:r>
              <a:rPr lang="fr-FR" sz="3200" b="1" dirty="0"/>
              <a:t>PER = P0/ BN PA </a:t>
            </a:r>
            <a:r>
              <a:rPr lang="fr-FR" sz="3200" dirty="0"/>
              <a:t>.</a:t>
            </a:r>
            <a:endParaRPr lang="ar-DZ" sz="3200" dirty="0">
              <a:solidFill>
                <a:srgbClr val="C00000"/>
              </a:solidFill>
            </a:endParaRPr>
          </a:p>
          <a:p>
            <a:pPr algn="r" rtl="1"/>
            <a:endParaRPr lang="ar-DZ" sz="3200" dirty="0">
              <a:solidFill>
                <a:srgbClr val="C00000"/>
              </a:solidFill>
            </a:endParaRPr>
          </a:p>
          <a:p>
            <a:pPr algn="r" rtl="1"/>
            <a:endParaRPr lang="ar-DZ" sz="3200" dirty="0">
              <a:solidFill>
                <a:srgbClr val="C00000"/>
              </a:solidFill>
            </a:endParaRPr>
          </a:p>
          <a:p>
            <a:pPr algn="r" rtl="1"/>
            <a:endParaRPr lang="fr-FR" sz="3200" dirty="0">
              <a:solidFill>
                <a:srgbClr val="C00000"/>
              </a:solidFill>
            </a:endParaRPr>
          </a:p>
        </p:txBody>
      </p:sp>
      <p:sp>
        <p:nvSpPr>
          <p:cNvPr id="4" name="ZoneTexte 3"/>
          <p:cNvSpPr txBox="1"/>
          <p:nvPr/>
        </p:nvSpPr>
        <p:spPr>
          <a:xfrm>
            <a:off x="571472" y="3000372"/>
            <a:ext cx="8001056" cy="2800767"/>
          </a:xfrm>
          <a:prstGeom prst="rect">
            <a:avLst/>
          </a:prstGeom>
          <a:noFill/>
        </p:spPr>
        <p:txBody>
          <a:bodyPr wrap="square" rtlCol="0">
            <a:spAutoFit/>
          </a:bodyPr>
          <a:lstStyle/>
          <a:p>
            <a:pPr algn="r" rtl="1"/>
            <a:r>
              <a:rPr lang="ar-DZ" sz="3200" b="1" i="1" dirty="0">
                <a:solidFill>
                  <a:srgbClr val="C00000"/>
                </a:solidFill>
              </a:rPr>
              <a:t> </a:t>
            </a:r>
            <a:r>
              <a:rPr lang="ar-DZ" sz="3200" b="1" i="1" dirty="0">
                <a:solidFill>
                  <a:srgbClr val="C00000"/>
                </a:solidFill>
                <a:latin typeface="Simplified Arabic" panose="02020603050405020304" pitchFamily="18" charset="-78"/>
                <a:cs typeface="Simplified Arabic" panose="02020603050405020304" pitchFamily="18" charset="-78"/>
              </a:rPr>
              <a:t>ثانيا طريقة العمل بطريقة </a:t>
            </a:r>
            <a:r>
              <a:rPr lang="fr-FR" sz="3200" b="1" i="1" dirty="0">
                <a:solidFill>
                  <a:srgbClr val="C00000"/>
                </a:solidFill>
                <a:latin typeface="Simplified Arabic" panose="02020603050405020304" pitchFamily="18" charset="-78"/>
                <a:cs typeface="Simplified Arabic" panose="02020603050405020304" pitchFamily="18" charset="-78"/>
              </a:rPr>
              <a:t>PER </a:t>
            </a:r>
            <a:endParaRPr lang="ar-DZ" sz="3200" b="1" i="1" dirty="0">
              <a:solidFill>
                <a:srgbClr val="C00000"/>
              </a:solidFill>
              <a:latin typeface="Simplified Arabic" panose="02020603050405020304" pitchFamily="18" charset="-78"/>
              <a:cs typeface="Simplified Arabic" panose="02020603050405020304" pitchFamily="18" charset="-78"/>
            </a:endParaRPr>
          </a:p>
          <a:p>
            <a:pPr algn="r" rtl="1"/>
            <a:r>
              <a:rPr lang="ar-DZ" sz="3200" i="1" dirty="0">
                <a:solidFill>
                  <a:srgbClr val="C00000"/>
                </a:solidFill>
                <a:latin typeface="Simplified Arabic" panose="02020603050405020304" pitchFamily="18" charset="-78"/>
                <a:cs typeface="Simplified Arabic" panose="02020603050405020304" pitchFamily="18" charset="-78"/>
              </a:rPr>
              <a:t> </a:t>
            </a:r>
            <a:r>
              <a:rPr lang="ar-DZ" sz="2000" dirty="0">
                <a:latin typeface="Simplified Arabic" panose="02020603050405020304" pitchFamily="18" charset="-78"/>
                <a:cs typeface="Simplified Arabic" panose="02020603050405020304" pitchFamily="18" charset="-78"/>
              </a:rPr>
              <a:t>يتم البحث على مؤسسات نموذجية </a:t>
            </a:r>
            <a:r>
              <a:rPr lang="ar-DZ" sz="2000" b="1" i="1" dirty="0">
                <a:solidFill>
                  <a:srgbClr val="C00000"/>
                </a:solidFill>
                <a:latin typeface="Simplified Arabic" panose="02020603050405020304" pitchFamily="18" charset="-78"/>
                <a:cs typeface="Simplified Arabic" panose="02020603050405020304" pitchFamily="18" charset="-78"/>
              </a:rPr>
              <a:t>: </a:t>
            </a:r>
            <a:r>
              <a:rPr lang="ar-DZ" sz="2000" dirty="0">
                <a:latin typeface="Simplified Arabic" panose="02020603050405020304" pitchFamily="18" charset="-78"/>
                <a:cs typeface="Simplified Arabic" panose="02020603050405020304" pitchFamily="18" charset="-78"/>
              </a:rPr>
              <a:t>مدرجة في البورصة لأجل المقارنة معها؛:</a:t>
            </a:r>
          </a:p>
          <a:p>
            <a:pPr algn="r" rtl="1"/>
            <a:endParaRPr lang="ar-DZ" sz="2000" dirty="0">
              <a:latin typeface="Simplified Arabic" panose="02020603050405020304" pitchFamily="18" charset="-78"/>
              <a:cs typeface="Simplified Arabic" panose="02020603050405020304" pitchFamily="18" charset="-78"/>
            </a:endParaRPr>
          </a:p>
          <a:p>
            <a:pPr algn="r" rtl="1"/>
            <a:r>
              <a:rPr lang="ar-DZ" sz="2000" dirty="0">
                <a:latin typeface="Simplified Arabic" panose="02020603050405020304" pitchFamily="18" charset="-78"/>
                <a:cs typeface="Simplified Arabic" panose="02020603050405020304" pitchFamily="18" charset="-78"/>
              </a:rPr>
              <a:t>✓ تحديد قيمة  </a:t>
            </a:r>
            <a:r>
              <a:rPr lang="fr-FR" sz="2000" dirty="0">
                <a:latin typeface="Simplified Arabic" panose="02020603050405020304" pitchFamily="18" charset="-78"/>
                <a:cs typeface="Simplified Arabic" panose="02020603050405020304" pitchFamily="18" charset="-78"/>
              </a:rPr>
              <a:t>PER</a:t>
            </a:r>
            <a:r>
              <a:rPr lang="ar-DZ" sz="2000" dirty="0">
                <a:latin typeface="Simplified Arabic" panose="02020603050405020304" pitchFamily="18" charset="-78"/>
                <a:cs typeface="Simplified Arabic" panose="02020603050405020304" pitchFamily="18" charset="-78"/>
              </a:rPr>
              <a:t>  </a:t>
            </a:r>
            <a:r>
              <a:rPr lang="fr-FR" sz="2000" dirty="0">
                <a:latin typeface="Simplified Arabic" panose="02020603050405020304" pitchFamily="18" charset="-78"/>
                <a:cs typeface="Simplified Arabic" panose="02020603050405020304" pitchFamily="18" charset="-78"/>
              </a:rPr>
              <a:t> </a:t>
            </a:r>
            <a:r>
              <a:rPr lang="ar-DZ" sz="2000" dirty="0">
                <a:latin typeface="Simplified Arabic" panose="02020603050405020304" pitchFamily="18" charset="-78"/>
                <a:cs typeface="Simplified Arabic" panose="02020603050405020304" pitchFamily="18" charset="-78"/>
              </a:rPr>
              <a:t>لسنة معينة حيث يجب أن يكون متجانسا مع أغلب المؤسسات النموذجية؛</a:t>
            </a:r>
          </a:p>
          <a:p>
            <a:pPr algn="r" rtl="1"/>
            <a:r>
              <a:rPr lang="ar-DZ" sz="2000" dirty="0">
                <a:latin typeface="Simplified Arabic" panose="02020603050405020304" pitchFamily="18" charset="-78"/>
                <a:cs typeface="Simplified Arabic" panose="02020603050405020304" pitchFamily="18" charset="-78"/>
              </a:rPr>
              <a:t>✓ تطبيق </a:t>
            </a:r>
            <a:r>
              <a:rPr lang="ar-DZ" sz="2000" dirty="0" err="1">
                <a:latin typeface="Simplified Arabic" panose="02020603050405020304" pitchFamily="18" charset="-78"/>
                <a:cs typeface="Simplified Arabic" panose="02020603050405020304" pitchFamily="18" charset="-78"/>
              </a:rPr>
              <a:t>ال</a:t>
            </a:r>
            <a:r>
              <a:rPr lang="ar-DZ" sz="2000" dirty="0">
                <a:latin typeface="Simplified Arabic" panose="02020603050405020304" pitchFamily="18" charset="-78"/>
                <a:cs typeface="Simplified Arabic" panose="02020603050405020304" pitchFamily="18" charset="-78"/>
              </a:rPr>
              <a:t> </a:t>
            </a:r>
            <a:r>
              <a:rPr lang="fr-FR" sz="2000" dirty="0">
                <a:latin typeface="Simplified Arabic" panose="02020603050405020304" pitchFamily="18" charset="-78"/>
                <a:cs typeface="Simplified Arabic" panose="02020603050405020304" pitchFamily="18" charset="-78"/>
              </a:rPr>
              <a:t>PER </a:t>
            </a:r>
            <a:r>
              <a:rPr lang="ar-DZ" sz="2000" dirty="0">
                <a:latin typeface="Simplified Arabic" panose="02020603050405020304" pitchFamily="18" charset="-78"/>
                <a:cs typeface="Simplified Arabic" panose="02020603050405020304" pitchFamily="18" charset="-78"/>
              </a:rPr>
              <a:t>     على النتيجة الصافية لنفس السنة على المؤسسة الخاضعة للتقييم؛</a:t>
            </a:r>
          </a:p>
          <a:p>
            <a:pPr algn="r" rtl="1"/>
            <a:r>
              <a:rPr lang="ar-DZ" sz="2000" dirty="0">
                <a:latin typeface="Simplified Arabic" panose="02020603050405020304" pitchFamily="18" charset="-78"/>
                <a:cs typeface="Simplified Arabic" panose="02020603050405020304" pitchFamily="18" charset="-78"/>
              </a:rPr>
              <a:t>✓ تحديد قيمة المؤسسة</a:t>
            </a:r>
            <a:endParaRPr lang="ar-DZ" sz="2000" i="1" dirty="0">
              <a:solidFill>
                <a:srgbClr val="C00000"/>
              </a:solidFill>
              <a:latin typeface="Simplified Arabic" panose="02020603050405020304" pitchFamily="18" charset="-78"/>
              <a:cs typeface="Simplified Arabic" panose="02020603050405020304" pitchFamily="18" charset="-78"/>
            </a:endParaRPr>
          </a:p>
          <a:p>
            <a:pPr algn="r" rtl="1"/>
            <a:endParaRPr lang="fr-FR" sz="3200" b="1" i="1" dirty="0">
              <a:solidFill>
                <a:srgbClr val="C00000"/>
              </a:solidFill>
            </a:endParaRPr>
          </a:p>
        </p:txBody>
      </p:sp>
    </p:spTree>
  </p:cSld>
  <p:clrMapOvr>
    <a:masterClrMapping/>
  </p:clrMapOvr>
  <p:transition>
    <p:strips dir="ld"/>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p:cNvSpPr txBox="1"/>
          <p:nvPr/>
        </p:nvSpPr>
        <p:spPr>
          <a:xfrm>
            <a:off x="1214414" y="714356"/>
            <a:ext cx="7286676" cy="584775"/>
          </a:xfrm>
          <a:prstGeom prst="rect">
            <a:avLst/>
          </a:prstGeom>
          <a:noFill/>
        </p:spPr>
        <p:txBody>
          <a:bodyPr wrap="square" rtlCol="0">
            <a:spAutoFit/>
          </a:bodyPr>
          <a:lstStyle/>
          <a:p>
            <a:pPr algn="r" rtl="1"/>
            <a:r>
              <a:rPr lang="ar-DZ" sz="3200" b="1" i="1" dirty="0">
                <a:solidFill>
                  <a:srgbClr val="C00000"/>
                </a:solidFill>
                <a:latin typeface="High Tower Text" panose="02040502050506030303" pitchFamily="18" charset="0"/>
                <a:cs typeface="Hesham Bold" pitchFamily="2" charset="-78"/>
              </a:rPr>
              <a:t> ثالثا تقييم طريقة </a:t>
            </a:r>
            <a:r>
              <a:rPr lang="fr-FR" sz="3200" b="1" i="1" dirty="0">
                <a:solidFill>
                  <a:srgbClr val="C00000"/>
                </a:solidFill>
                <a:latin typeface="High Tower Text" panose="02040502050506030303" pitchFamily="18" charset="0"/>
                <a:cs typeface="Hesham Bold" pitchFamily="2" charset="-78"/>
              </a:rPr>
              <a:t>PER ”</a:t>
            </a:r>
            <a:r>
              <a:rPr lang="ar-DZ" sz="3200" b="1" i="1" dirty="0">
                <a:solidFill>
                  <a:srgbClr val="C00000"/>
                </a:solidFill>
                <a:latin typeface="High Tower Text" panose="02040502050506030303" pitchFamily="18" charset="0"/>
                <a:cs typeface="Hesham Bold" pitchFamily="2" charset="-78"/>
              </a:rPr>
              <a:t> ” : </a:t>
            </a:r>
          </a:p>
        </p:txBody>
      </p:sp>
      <p:sp>
        <p:nvSpPr>
          <p:cNvPr id="4" name="ZoneTexte 3"/>
          <p:cNvSpPr txBox="1"/>
          <p:nvPr/>
        </p:nvSpPr>
        <p:spPr>
          <a:xfrm>
            <a:off x="642910" y="1428736"/>
            <a:ext cx="7858180" cy="7848302"/>
          </a:xfrm>
          <a:prstGeom prst="rect">
            <a:avLst/>
          </a:prstGeom>
          <a:noFill/>
        </p:spPr>
        <p:txBody>
          <a:bodyPr wrap="square" rtlCol="0">
            <a:spAutoFit/>
          </a:bodyPr>
          <a:lstStyle/>
          <a:p>
            <a:pPr algn="r" rtl="1"/>
            <a:r>
              <a:rPr lang="ar-DZ" b="1" dirty="0">
                <a:solidFill>
                  <a:schemeClr val="accent4">
                    <a:lumMod val="75000"/>
                  </a:schemeClr>
                </a:solidFill>
                <a:cs typeface="Hesham Bold" pitchFamily="2" charset="-78"/>
              </a:rPr>
              <a:t>    </a:t>
            </a:r>
            <a:r>
              <a:rPr lang="ar-DZ" b="1" dirty="0">
                <a:solidFill>
                  <a:schemeClr val="accent4">
                    <a:lumMod val="75000"/>
                  </a:schemeClr>
                </a:solidFill>
                <a:latin typeface="Simplified Arabic" panose="02020603050405020304" pitchFamily="18" charset="-78"/>
                <a:cs typeface="Simplified Arabic" panose="02020603050405020304" pitchFamily="18" charset="-78"/>
              </a:rPr>
              <a:t>بالنسبة للمعامل (سعر/الربح ) العائد  </a:t>
            </a:r>
            <a:r>
              <a:rPr lang="fr-FR" b="1" dirty="0">
                <a:solidFill>
                  <a:schemeClr val="accent4">
                    <a:lumMod val="75000"/>
                  </a:schemeClr>
                </a:solidFill>
                <a:latin typeface="Simplified Arabic" panose="02020603050405020304" pitchFamily="18" charset="-78"/>
                <a:cs typeface="Simplified Arabic" panose="02020603050405020304" pitchFamily="18" charset="-78"/>
              </a:rPr>
              <a:t>P/E ”</a:t>
            </a:r>
            <a:r>
              <a:rPr lang="ar-DZ" b="1" dirty="0">
                <a:solidFill>
                  <a:schemeClr val="accent4">
                    <a:lumMod val="75000"/>
                  </a:schemeClr>
                </a:solidFill>
                <a:latin typeface="Simplified Arabic" panose="02020603050405020304" pitchFamily="18" charset="-78"/>
                <a:cs typeface="Simplified Arabic" panose="02020603050405020304" pitchFamily="18" charset="-78"/>
              </a:rPr>
              <a:t> ”  </a:t>
            </a:r>
            <a:r>
              <a:rPr lang="ar-DZ" b="1" dirty="0">
                <a:latin typeface="Simplified Arabic" panose="02020603050405020304" pitchFamily="18" charset="-78"/>
                <a:cs typeface="Simplified Arabic" panose="02020603050405020304" pitchFamily="18" charset="-78"/>
              </a:rPr>
              <a:t>:  </a:t>
            </a:r>
            <a:r>
              <a:rPr lang="ar-DZ" dirty="0">
                <a:latin typeface="Simplified Arabic" panose="02020603050405020304" pitchFamily="18" charset="-78"/>
                <a:cs typeface="Simplified Arabic" panose="02020603050405020304" pitchFamily="18" charset="-78"/>
              </a:rPr>
              <a:t>تتكون هذه النسبة من طرفين، وعليه فدلالتهما مرتبطة بطبيعتهما وقيمتهما، والتي لا بد من الوقوف عليهما لتعدادهما</a:t>
            </a:r>
            <a:r>
              <a:rPr lang="ar-DZ" b="1" dirty="0">
                <a:latin typeface="Simplified Arabic" panose="02020603050405020304" pitchFamily="18" charset="-78"/>
                <a:cs typeface="Simplified Arabic" panose="02020603050405020304" pitchFamily="18" charset="-78"/>
              </a:rPr>
              <a:t>  </a:t>
            </a:r>
          </a:p>
          <a:p>
            <a:pPr algn="r" rtl="1"/>
            <a:endParaRPr lang="ar-DZ" b="1" dirty="0">
              <a:latin typeface="Simplified Arabic" panose="02020603050405020304" pitchFamily="18" charset="-78"/>
              <a:cs typeface="Simplified Arabic" panose="02020603050405020304" pitchFamily="18" charset="-78"/>
            </a:endParaRPr>
          </a:p>
          <a:p>
            <a:pPr algn="r" rtl="1"/>
            <a:r>
              <a:rPr lang="ar-DZ" b="1" i="1" dirty="0">
                <a:latin typeface="Simplified Arabic" panose="02020603050405020304" pitchFamily="18" charset="-78"/>
                <a:cs typeface="Simplified Arabic" panose="02020603050405020304" pitchFamily="18" charset="-78"/>
              </a:rPr>
              <a:t>  السعر </a:t>
            </a:r>
            <a:r>
              <a:rPr lang="fr-FR" b="1" i="1" dirty="0">
                <a:latin typeface="Simplified Arabic" panose="02020603050405020304" pitchFamily="18" charset="-78"/>
                <a:cs typeface="Simplified Arabic" panose="02020603050405020304" pitchFamily="18" charset="-78"/>
              </a:rPr>
              <a:t>Price ”</a:t>
            </a:r>
            <a:r>
              <a:rPr lang="ar-DZ" b="1" i="1" dirty="0">
                <a:latin typeface="Simplified Arabic" panose="02020603050405020304" pitchFamily="18" charset="-78"/>
                <a:cs typeface="Simplified Arabic" panose="02020603050405020304" pitchFamily="18" charset="-78"/>
              </a:rPr>
              <a:t> ” : </a:t>
            </a:r>
            <a:r>
              <a:rPr lang="ar-DZ" dirty="0">
                <a:latin typeface="Simplified Arabic" panose="02020603050405020304" pitchFamily="18" charset="-78"/>
                <a:cs typeface="Simplified Arabic" panose="02020603050405020304" pitchFamily="18" charset="-78"/>
              </a:rPr>
              <a:t>يتم الحصول على السعر من خلال البورصة، حيث توجد عدة تعاريف يمكن أن تدخل في حساب النسبة وهي: </a:t>
            </a:r>
          </a:p>
          <a:p>
            <a:pPr algn="r" rtl="1"/>
            <a:endParaRPr lang="ar-DZ" dirty="0">
              <a:latin typeface="Simplified Arabic" panose="02020603050405020304" pitchFamily="18" charset="-78"/>
              <a:cs typeface="Simplified Arabic" panose="02020603050405020304" pitchFamily="18" charset="-78"/>
            </a:endParaRPr>
          </a:p>
          <a:p>
            <a:pPr algn="r" rtl="1"/>
            <a:r>
              <a:rPr lang="ar-DZ" dirty="0">
                <a:latin typeface="Simplified Arabic" panose="02020603050405020304" pitchFamily="18" charset="-78"/>
                <a:cs typeface="Simplified Arabic" panose="02020603050405020304" pitchFamily="18" charset="-78"/>
              </a:rPr>
              <a:t>      آخر سعر معروف أو حديث للسهم</a:t>
            </a:r>
          </a:p>
          <a:p>
            <a:pPr algn="r" rtl="1"/>
            <a:r>
              <a:rPr lang="ar-DZ" dirty="0">
                <a:latin typeface="Simplified Arabic" panose="02020603050405020304" pitchFamily="18" charset="-78"/>
                <a:cs typeface="Simplified Arabic" panose="02020603050405020304" pitchFamily="18" charset="-78"/>
              </a:rPr>
              <a:t>     السعر في 31</a:t>
            </a:r>
            <a:r>
              <a:rPr lang="fr-FR" dirty="0">
                <a:latin typeface="Simplified Arabic" panose="02020603050405020304" pitchFamily="18" charset="-78"/>
                <a:cs typeface="Simplified Arabic" panose="02020603050405020304" pitchFamily="18" charset="-78"/>
              </a:rPr>
              <a:t>/</a:t>
            </a:r>
            <a:r>
              <a:rPr lang="ar-DZ" dirty="0">
                <a:latin typeface="Simplified Arabic" panose="02020603050405020304" pitchFamily="18" charset="-78"/>
                <a:cs typeface="Simplified Arabic" panose="02020603050405020304" pitchFamily="18" charset="-78"/>
              </a:rPr>
              <a:t>12 للسنة المالية </a:t>
            </a:r>
          </a:p>
          <a:p>
            <a:pPr algn="r" rtl="1"/>
            <a:r>
              <a:rPr lang="ar-DZ" dirty="0">
                <a:latin typeface="Simplified Arabic" panose="02020603050405020304" pitchFamily="18" charset="-78"/>
                <a:cs typeface="Simplified Arabic" panose="02020603050405020304" pitchFamily="18" charset="-78"/>
              </a:rPr>
              <a:t>     السعر المتوسط لفترة معينة، شهر، ثلاثي، سنة...</a:t>
            </a:r>
          </a:p>
          <a:p>
            <a:pPr algn="r" rtl="1"/>
            <a:r>
              <a:rPr lang="ar-DZ" b="1" i="1" dirty="0">
                <a:latin typeface="Simplified Arabic" panose="02020603050405020304" pitchFamily="18" charset="-78"/>
                <a:cs typeface="Simplified Arabic" panose="02020603050405020304" pitchFamily="18" charset="-78"/>
              </a:rPr>
              <a:t>  الربح </a:t>
            </a:r>
            <a:r>
              <a:rPr lang="fr-FR" b="1" i="1" dirty="0" err="1">
                <a:latin typeface="Simplified Arabic" panose="02020603050405020304" pitchFamily="18" charset="-78"/>
                <a:cs typeface="Simplified Arabic" panose="02020603050405020304" pitchFamily="18" charset="-78"/>
              </a:rPr>
              <a:t>Earning</a:t>
            </a:r>
            <a:r>
              <a:rPr lang="fr-FR" b="1" i="1" dirty="0">
                <a:latin typeface="Simplified Arabic" panose="02020603050405020304" pitchFamily="18" charset="-78"/>
                <a:cs typeface="Simplified Arabic" panose="02020603050405020304" pitchFamily="18" charset="-78"/>
              </a:rPr>
              <a:t> ”</a:t>
            </a:r>
            <a:r>
              <a:rPr lang="ar-DZ" b="1" i="1" dirty="0">
                <a:latin typeface="Simplified Arabic" panose="02020603050405020304" pitchFamily="18" charset="-78"/>
                <a:cs typeface="Simplified Arabic" panose="02020603050405020304" pitchFamily="18" charset="-78"/>
              </a:rPr>
              <a:t>“ : </a:t>
            </a:r>
            <a:r>
              <a:rPr lang="ar-DZ" dirty="0">
                <a:latin typeface="Simplified Arabic" panose="02020603050405020304" pitchFamily="18" charset="-78"/>
                <a:cs typeface="Simplified Arabic" panose="02020603050405020304" pitchFamily="18" charset="-78"/>
              </a:rPr>
              <a:t>فيما يخص الريح يجب طرح ثلاث تساؤلات : </a:t>
            </a:r>
          </a:p>
          <a:p>
            <a:pPr algn="r" rtl="1"/>
            <a:endParaRPr lang="ar-DZ" dirty="0">
              <a:latin typeface="Simplified Arabic" panose="02020603050405020304" pitchFamily="18" charset="-78"/>
              <a:cs typeface="Simplified Arabic" panose="02020603050405020304" pitchFamily="18" charset="-78"/>
            </a:endParaRPr>
          </a:p>
          <a:p>
            <a:pPr algn="r" rtl="1"/>
            <a:r>
              <a:rPr lang="ar-DZ" dirty="0">
                <a:latin typeface="Simplified Arabic" panose="02020603050405020304" pitchFamily="18" charset="-78"/>
                <a:cs typeface="Simplified Arabic" panose="02020603050405020304" pitchFamily="18" charset="-78"/>
              </a:rPr>
              <a:t>* أي ربح مقصود؟ ربح صافي من الضريبة، نتيجة جارية </a:t>
            </a:r>
            <a:r>
              <a:rPr lang="ar-DZ" dirty="0" err="1">
                <a:latin typeface="Simplified Arabic" panose="02020603050405020304" pitchFamily="18" charset="-78"/>
                <a:cs typeface="Simplified Arabic" panose="02020603050405020304" pitchFamily="18" charset="-78"/>
              </a:rPr>
              <a:t>صاةية</a:t>
            </a:r>
            <a:r>
              <a:rPr lang="ar-DZ" dirty="0">
                <a:latin typeface="Simplified Arabic" panose="02020603050405020304" pitchFamily="18" charset="-78"/>
                <a:cs typeface="Simplified Arabic" panose="02020603050405020304" pitchFamily="18" charset="-78"/>
              </a:rPr>
              <a:t>...؛</a:t>
            </a:r>
          </a:p>
          <a:p>
            <a:pPr algn="r" rtl="1"/>
            <a:r>
              <a:rPr lang="ar-DZ" dirty="0">
                <a:latin typeface="Simplified Arabic" panose="02020603050405020304" pitchFamily="18" charset="-78"/>
                <a:cs typeface="Simplified Arabic" panose="02020603050405020304" pitchFamily="18" charset="-78"/>
              </a:rPr>
              <a:t>* هل الربح الصافي مأخوذ معالج، بمعنى صحيح من طرف الخبراء أم لا؟</a:t>
            </a:r>
          </a:p>
          <a:p>
            <a:pPr algn="r" rtl="1"/>
            <a:r>
              <a:rPr lang="ar-DZ" dirty="0">
                <a:latin typeface="Simplified Arabic" panose="02020603050405020304" pitchFamily="18" charset="-78"/>
                <a:cs typeface="Simplified Arabic" panose="02020603050405020304" pitchFamily="18" charset="-78"/>
              </a:rPr>
              <a:t>* ما هي الفترة المتعلقة بهذا الربح الصافي للسنة الماضية، الربح المقدر للسنة الجارية الناتج عن بناء سلسلة من الأرباح السابقة، الربح المتوقع للسنة القادمة.</a:t>
            </a:r>
          </a:p>
          <a:p>
            <a:pPr algn="r" rtl="1"/>
            <a:endParaRPr lang="ar-DZ" dirty="0"/>
          </a:p>
          <a:p>
            <a:pPr algn="r" rtl="1"/>
            <a:endParaRPr lang="ar-DZ" dirty="0"/>
          </a:p>
          <a:p>
            <a:pPr algn="r" rtl="1"/>
            <a:endParaRPr lang="ar-DZ" dirty="0"/>
          </a:p>
          <a:p>
            <a:pPr algn="r" rtl="1"/>
            <a:endParaRPr lang="ar-DZ" dirty="0"/>
          </a:p>
          <a:p>
            <a:pPr algn="r" rtl="1"/>
            <a:endParaRPr lang="ar-DZ" dirty="0"/>
          </a:p>
          <a:p>
            <a:pPr algn="r" rtl="1"/>
            <a:endParaRPr lang="ar-DZ" dirty="0"/>
          </a:p>
          <a:p>
            <a:pPr algn="r" rtl="1"/>
            <a:endParaRPr lang="ar-DZ" b="1" i="1" dirty="0"/>
          </a:p>
          <a:p>
            <a:pPr algn="r" rtl="1"/>
            <a:endParaRPr lang="ar-DZ" b="1" i="1" dirty="0"/>
          </a:p>
          <a:p>
            <a:pPr algn="r" rtl="1"/>
            <a:endParaRPr lang="ar-DZ" dirty="0"/>
          </a:p>
          <a:p>
            <a:pPr algn="r" rtl="1"/>
            <a:endParaRPr lang="fr-FR" b="1" i="1" dirty="0"/>
          </a:p>
          <a:p>
            <a:pPr algn="r" rtl="1"/>
            <a:endParaRPr lang="ar-DZ" dirty="0"/>
          </a:p>
          <a:p>
            <a:pPr algn="r" rtl="1"/>
            <a:endParaRPr lang="ar-DZ" b="1" dirty="0"/>
          </a:p>
        </p:txBody>
      </p:sp>
    </p:spTree>
  </p:cSld>
  <p:clrMapOvr>
    <a:masterClrMapping/>
  </p:clrMapOvr>
  <p:transition>
    <p:split orient="vert"/>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p:cNvSpPr txBox="1"/>
          <p:nvPr/>
        </p:nvSpPr>
        <p:spPr>
          <a:xfrm>
            <a:off x="357158" y="357166"/>
            <a:ext cx="8215370" cy="6247864"/>
          </a:xfrm>
          <a:prstGeom prst="rect">
            <a:avLst/>
          </a:prstGeom>
          <a:noFill/>
        </p:spPr>
        <p:txBody>
          <a:bodyPr wrap="square" rtlCol="0">
            <a:spAutoFit/>
          </a:bodyPr>
          <a:lstStyle/>
          <a:p>
            <a:pPr algn="r" rtl="1"/>
            <a:r>
              <a:rPr lang="ar-DZ" sz="2000" b="1" i="1" dirty="0">
                <a:solidFill>
                  <a:srgbClr val="C00000"/>
                </a:solidFill>
                <a:cs typeface="Hesham Bold" pitchFamily="2" charset="-78"/>
              </a:rPr>
              <a:t>   بالنسبة لإمكانية استعمالها: </a:t>
            </a:r>
          </a:p>
          <a:p>
            <a:pPr algn="r" rtl="1"/>
            <a:r>
              <a:rPr lang="ar-DZ" sz="2000" dirty="0">
                <a:cs typeface="Hesham Bold" pitchFamily="2" charset="-78"/>
              </a:rPr>
              <a:t>تستعمل هذه الطريقة معرفة قيمة المؤسسات المسعرة وغير المسعرة، وذلك</a:t>
            </a:r>
            <a:endParaRPr lang="ar-DZ" sz="2000" b="1" dirty="0">
              <a:cs typeface="Hesham Bold" pitchFamily="2" charset="-78"/>
            </a:endParaRPr>
          </a:p>
          <a:p>
            <a:pPr algn="r" rtl="1"/>
            <a:r>
              <a:rPr lang="ar-DZ" sz="2000" dirty="0">
                <a:cs typeface="Hesham Bold" pitchFamily="2" charset="-78"/>
              </a:rPr>
              <a:t>بتطبيق نسبة ”</a:t>
            </a:r>
            <a:r>
              <a:rPr lang="fr-FR" sz="2000" dirty="0">
                <a:cs typeface="Hesham Bold" pitchFamily="2" charset="-78"/>
              </a:rPr>
              <a:t>P/E</a:t>
            </a:r>
            <a:r>
              <a:rPr lang="ar-DZ" sz="2000" dirty="0">
                <a:cs typeface="Hesham Bold" pitchFamily="2" charset="-78"/>
              </a:rPr>
              <a:t> ” </a:t>
            </a:r>
            <a:r>
              <a:rPr lang="fr-FR" sz="2000" dirty="0">
                <a:cs typeface="Hesham Bold" pitchFamily="2" charset="-78"/>
              </a:rPr>
              <a:t> </a:t>
            </a:r>
            <a:r>
              <a:rPr lang="ar-DZ" sz="2000" dirty="0">
                <a:cs typeface="Hesham Bold" pitchFamily="2" charset="-78"/>
              </a:rPr>
              <a:t>لمؤسسة مسعرة في تقييم مؤسسة أخرى مشابهة لها، وتعمل في نفس القطاع، وتستعمل في تقييم المؤسسات غير المسعر بالأخص، غير أن ينصح </a:t>
            </a:r>
            <a:r>
              <a:rPr lang="ar-DZ" sz="2000" dirty="0" err="1">
                <a:cs typeface="Hesham Bold" pitchFamily="2" charset="-78"/>
              </a:rPr>
              <a:t>باخد</a:t>
            </a:r>
            <a:r>
              <a:rPr lang="ar-DZ" sz="2000" dirty="0">
                <a:cs typeface="Hesham Bold" pitchFamily="2" charset="-78"/>
              </a:rPr>
              <a:t> الحيطة والحذر في استعمالها كون </a:t>
            </a:r>
            <a:r>
              <a:rPr lang="ar-DZ" sz="2000" dirty="0" err="1">
                <a:cs typeface="Hesham Bold" pitchFamily="2" charset="-78"/>
              </a:rPr>
              <a:t>ان</a:t>
            </a:r>
            <a:r>
              <a:rPr lang="ar-DZ" sz="2000" dirty="0">
                <a:cs typeface="Hesham Bold" pitchFamily="2" charset="-78"/>
              </a:rPr>
              <a:t> معطيات  النسبة لا تخصها مباشرة، وذلك بإلغاء العوامل التي تحول دون مماثلتها لواقع المؤسسة المراد تقييمها، كما انه غالبا ما يتم القيام بتخفيض تصل نسبته إلى </a:t>
            </a:r>
          </a:p>
          <a:p>
            <a:pPr algn="r" rtl="1"/>
            <a:r>
              <a:rPr lang="ar-DZ" sz="2000" dirty="0">
                <a:cs typeface="Hesham Bold" pitchFamily="2" charset="-78"/>
              </a:rPr>
              <a:t>30 % وأحيانًا تصل إلى 50 % وذلك للجمود الكبير الذي يعرف رأس المال المستثمر في المؤسسات غير المسعرة </a:t>
            </a:r>
          </a:p>
          <a:p>
            <a:pPr algn="r" rtl="1"/>
            <a:r>
              <a:rPr lang="ar-DZ" sz="2000" i="1" dirty="0">
                <a:solidFill>
                  <a:schemeClr val="accent4">
                    <a:lumMod val="75000"/>
                  </a:schemeClr>
                </a:solidFill>
                <a:cs typeface="Hesham Bold" pitchFamily="2" charset="-78"/>
              </a:rPr>
              <a:t>  </a:t>
            </a:r>
          </a:p>
          <a:p>
            <a:pPr algn="r" rtl="1"/>
            <a:r>
              <a:rPr lang="ar-DZ" sz="2000" i="1" dirty="0">
                <a:solidFill>
                  <a:schemeClr val="accent4">
                    <a:lumMod val="75000"/>
                  </a:schemeClr>
                </a:solidFill>
                <a:cs typeface="Hesham Bold" pitchFamily="2" charset="-78"/>
              </a:rPr>
              <a:t>   </a:t>
            </a:r>
            <a:r>
              <a:rPr lang="ar-DZ" sz="2000" b="1" dirty="0" err="1">
                <a:cs typeface="Hesham Bold" pitchFamily="2" charset="-78"/>
              </a:rPr>
              <a:t>إحتياطات</a:t>
            </a:r>
            <a:r>
              <a:rPr lang="ar-DZ" sz="2000" b="1" dirty="0">
                <a:cs typeface="Hesham Bold" pitchFamily="2" charset="-78"/>
              </a:rPr>
              <a:t> استعمال </a:t>
            </a:r>
            <a:r>
              <a:rPr lang="fr-FR" sz="2000" b="1" dirty="0">
                <a:cs typeface="Hesham Bold" pitchFamily="2" charset="-78"/>
              </a:rPr>
              <a:t>P/E ”</a:t>
            </a:r>
            <a:r>
              <a:rPr lang="ar-DZ" sz="2000" b="1" dirty="0">
                <a:cs typeface="Hesham Bold" pitchFamily="2" charset="-78"/>
              </a:rPr>
              <a:t> :</a:t>
            </a:r>
          </a:p>
          <a:p>
            <a:pPr algn="r" rtl="1"/>
            <a:endParaRPr lang="ar-DZ" sz="2000" b="1" dirty="0">
              <a:cs typeface="Hesham Bold" pitchFamily="2" charset="-78"/>
            </a:endParaRPr>
          </a:p>
          <a:p>
            <a:pPr algn="r" rtl="1"/>
            <a:r>
              <a:rPr lang="ar-DZ" sz="2000" b="1" dirty="0">
                <a:solidFill>
                  <a:schemeClr val="accent3">
                    <a:lumMod val="75000"/>
                  </a:schemeClr>
                </a:solidFill>
                <a:cs typeface="Hesham Bold" pitchFamily="2" charset="-78"/>
              </a:rPr>
              <a:t>   تطورات سعر الفائدة: </a:t>
            </a:r>
            <a:r>
              <a:rPr lang="ar-DZ" sz="2000" dirty="0">
                <a:cs typeface="Hesham Bold" pitchFamily="2" charset="-78"/>
              </a:rPr>
              <a:t>التي تعتبر عامل رئيس  يوضّح بشكل جيّد تغيرات نسبة ”</a:t>
            </a:r>
            <a:r>
              <a:rPr lang="fr-FR" sz="2000" dirty="0">
                <a:cs typeface="Hesham Bold" pitchFamily="2" charset="-78"/>
              </a:rPr>
              <a:t>P/E</a:t>
            </a:r>
            <a:r>
              <a:rPr lang="ar-DZ" sz="2000" dirty="0">
                <a:cs typeface="Hesham Bold" pitchFamily="2" charset="-78"/>
              </a:rPr>
              <a:t> </a:t>
            </a:r>
            <a:r>
              <a:rPr lang="fr-FR" sz="2000" dirty="0">
                <a:cs typeface="Hesham Bold" pitchFamily="2" charset="-78"/>
              </a:rPr>
              <a:t> " </a:t>
            </a:r>
            <a:r>
              <a:rPr lang="ar-DZ" sz="2000" dirty="0">
                <a:cs typeface="Hesham Bold" pitchFamily="2" charset="-78"/>
              </a:rPr>
              <a:t>المتوسطة للسوق المالية</a:t>
            </a:r>
          </a:p>
          <a:p>
            <a:pPr algn="r" rtl="1"/>
            <a:r>
              <a:rPr lang="ar-DZ" sz="2000" b="1" i="1" dirty="0">
                <a:solidFill>
                  <a:schemeClr val="accent3">
                    <a:lumMod val="75000"/>
                  </a:schemeClr>
                </a:solidFill>
                <a:cs typeface="Hesham Bold" pitchFamily="2" charset="-78"/>
              </a:rPr>
              <a:t>    </a:t>
            </a:r>
            <a:r>
              <a:rPr lang="ar-DZ" sz="2000" b="1" dirty="0">
                <a:solidFill>
                  <a:schemeClr val="accent3">
                    <a:lumMod val="75000"/>
                  </a:schemeClr>
                </a:solidFill>
                <a:cs typeface="Hesham Bold" pitchFamily="2" charset="-78"/>
              </a:rPr>
              <a:t>صعوبة إيجاد مؤسسات مسعرة؛ </a:t>
            </a:r>
            <a:r>
              <a:rPr lang="ar-DZ" sz="2000" dirty="0">
                <a:cs typeface="Hesham Bold" pitchFamily="2" charset="-78"/>
              </a:rPr>
              <a:t>مماثلة للمؤسسات المراد تقييمها، كون حجم الأولى أوسع من حجم المؤسسات غير المسعرة</a:t>
            </a:r>
          </a:p>
          <a:p>
            <a:pPr algn="r" rtl="1"/>
            <a:r>
              <a:rPr lang="ar-DZ" sz="2000" i="1" dirty="0">
                <a:solidFill>
                  <a:schemeClr val="accent4">
                    <a:lumMod val="75000"/>
                  </a:schemeClr>
                </a:solidFill>
                <a:cs typeface="Hesham Bold" pitchFamily="2" charset="-78"/>
              </a:rPr>
              <a:t>    </a:t>
            </a:r>
            <a:r>
              <a:rPr lang="ar-DZ" sz="2000" b="1" dirty="0">
                <a:solidFill>
                  <a:schemeClr val="accent3">
                    <a:lumMod val="75000"/>
                  </a:schemeClr>
                </a:solidFill>
                <a:cs typeface="Hesham Bold" pitchFamily="2" charset="-78"/>
              </a:rPr>
              <a:t>الخسائر: </a:t>
            </a:r>
            <a:r>
              <a:rPr lang="ar-DZ" sz="2000" dirty="0">
                <a:cs typeface="Hesham Bold" pitchFamily="2" charset="-78"/>
              </a:rPr>
              <a:t>يكون للمؤسسات المحققة للخسائر نسبة </a:t>
            </a:r>
            <a:r>
              <a:rPr lang="fr-FR" sz="2000" b="1" dirty="0">
                <a:cs typeface="Hesham Bold" pitchFamily="2" charset="-78"/>
              </a:rPr>
              <a:t>P/E " </a:t>
            </a:r>
            <a:r>
              <a:rPr lang="ar-DZ" sz="2000" b="1" dirty="0">
                <a:cs typeface="Hesham Bold" pitchFamily="2" charset="-78"/>
              </a:rPr>
              <a:t> ” </a:t>
            </a:r>
            <a:r>
              <a:rPr lang="ar-DZ" sz="2000" dirty="0">
                <a:cs typeface="Hesham Bold" pitchFamily="2" charset="-78"/>
              </a:rPr>
              <a:t>سلبية،كما يمكن أن يكون للمؤسسات الموجودة في فترة إعادة تقويم نسبة</a:t>
            </a:r>
            <a:r>
              <a:rPr lang="fr-FR" sz="2000" dirty="0">
                <a:cs typeface="Hesham Bold" pitchFamily="2" charset="-78"/>
              </a:rPr>
              <a:t>P/E " </a:t>
            </a:r>
            <a:r>
              <a:rPr lang="ar-DZ" sz="2000" dirty="0">
                <a:cs typeface="Hesham Bold" pitchFamily="2" charset="-78"/>
              </a:rPr>
              <a:t> ” مرتفعة بشكل مؤقت فكلتا الحالتين لا تعطي أي دلالة</a:t>
            </a:r>
            <a:endParaRPr lang="fr-FR" sz="2000" i="1" dirty="0">
              <a:solidFill>
                <a:schemeClr val="accent4">
                  <a:lumMod val="75000"/>
                </a:schemeClr>
              </a:solidFill>
              <a:cs typeface="Hesham Bold" pitchFamily="2" charset="-78"/>
            </a:endParaRPr>
          </a:p>
          <a:p>
            <a:pPr algn="r" rtl="1"/>
            <a:endParaRPr lang="ar-DZ" sz="2000" dirty="0">
              <a:cs typeface="Hesham Bold" pitchFamily="2" charset="-78"/>
            </a:endParaRPr>
          </a:p>
          <a:p>
            <a:pPr algn="r" rtl="1"/>
            <a:endParaRPr lang="ar-DZ" sz="2000" b="1" dirty="0"/>
          </a:p>
          <a:p>
            <a:pPr algn="r" rtl="1"/>
            <a:endParaRPr lang="ar-DZ" sz="2000" dirty="0"/>
          </a:p>
          <a:p>
            <a:pPr algn="r" rtl="1"/>
            <a:endParaRPr lang="ar-DZ" sz="2000" dirty="0"/>
          </a:p>
          <a:p>
            <a:pPr algn="r" rtl="1"/>
            <a:endParaRPr lang="ar-DZ" sz="2000" dirty="0"/>
          </a:p>
          <a:p>
            <a:pPr algn="r" rtl="1"/>
            <a:endParaRPr lang="ar-DZ" sz="2000" dirty="0"/>
          </a:p>
        </p:txBody>
      </p:sp>
    </p:spTree>
  </p:cSld>
  <p:clrMapOvr>
    <a:masterClrMapping/>
  </p:clrMapOvr>
  <p:transition>
    <p:pull dir="ru"/>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p:cNvSpPr txBox="1"/>
          <p:nvPr/>
        </p:nvSpPr>
        <p:spPr>
          <a:xfrm>
            <a:off x="428596" y="571480"/>
            <a:ext cx="8143932" cy="3293209"/>
          </a:xfrm>
          <a:prstGeom prst="rect">
            <a:avLst/>
          </a:prstGeom>
          <a:noFill/>
        </p:spPr>
        <p:txBody>
          <a:bodyPr wrap="square" rtlCol="0">
            <a:spAutoFit/>
          </a:bodyPr>
          <a:lstStyle/>
          <a:p>
            <a:pPr algn="r" rtl="1"/>
            <a:r>
              <a:rPr lang="ar-DZ" sz="2800" b="1" i="1" dirty="0">
                <a:solidFill>
                  <a:srgbClr val="C00000"/>
                </a:solidFill>
              </a:rPr>
              <a:t> </a:t>
            </a:r>
            <a:r>
              <a:rPr lang="ar-DZ" sz="2800" b="1" i="1" dirty="0">
                <a:solidFill>
                  <a:srgbClr val="C00000"/>
                </a:solidFill>
                <a:cs typeface="Hesham Bold" pitchFamily="2" charset="-78"/>
              </a:rPr>
              <a:t>رابعا مميزات هذه الطريقة : </a:t>
            </a:r>
          </a:p>
          <a:p>
            <a:pPr algn="r" rtl="1"/>
            <a:r>
              <a:rPr lang="ar-DZ" sz="2800" b="1" i="1" dirty="0">
                <a:solidFill>
                  <a:srgbClr val="C00000"/>
                </a:solidFill>
              </a:rPr>
              <a:t> </a:t>
            </a:r>
            <a:r>
              <a:rPr lang="ar-DZ" sz="2400" dirty="0">
                <a:cs typeface="Hesham Bold" pitchFamily="2" charset="-78"/>
              </a:rPr>
              <a:t>طريقة كثيرة الاستعمال تعتمد على مفاهيم بسيطة وسهلة. </a:t>
            </a:r>
          </a:p>
          <a:p>
            <a:pPr algn="r" rtl="1"/>
            <a:r>
              <a:rPr lang="ar-DZ" sz="2400" dirty="0"/>
              <a:t>  </a:t>
            </a:r>
          </a:p>
          <a:p>
            <a:pPr algn="r" rtl="1"/>
            <a:r>
              <a:rPr lang="ar-DZ" sz="3200" b="1" i="1" dirty="0">
                <a:solidFill>
                  <a:srgbClr val="C00000"/>
                </a:solidFill>
              </a:rPr>
              <a:t> </a:t>
            </a:r>
            <a:r>
              <a:rPr lang="ar-DZ" sz="3200" b="1" i="1" dirty="0">
                <a:solidFill>
                  <a:srgbClr val="C00000"/>
                </a:solidFill>
                <a:cs typeface="Hesham Bold" pitchFamily="2" charset="-78"/>
              </a:rPr>
              <a:t>خامسا حدود هذه الطريقة : </a:t>
            </a:r>
          </a:p>
          <a:p>
            <a:pPr algn="r" rtl="1"/>
            <a:r>
              <a:rPr lang="ar-DZ" sz="2400" dirty="0">
                <a:solidFill>
                  <a:srgbClr val="C00000"/>
                </a:solidFill>
              </a:rPr>
              <a:t> </a:t>
            </a:r>
            <a:r>
              <a:rPr lang="ar-DZ" sz="2400" dirty="0">
                <a:cs typeface="Hesham Bold" pitchFamily="2" charset="-78"/>
              </a:rPr>
              <a:t>✓ هي شديدة التأثر بوضعية وأحوال السوق المالي؛,</a:t>
            </a:r>
          </a:p>
          <a:p>
            <a:pPr algn="r" rtl="1"/>
            <a:r>
              <a:rPr lang="ar-DZ" sz="2400" dirty="0">
                <a:cs typeface="Hesham Bold" pitchFamily="2" charset="-78"/>
              </a:rPr>
              <a:t>✓ صعوبة وجود مؤسسات قابلة للمقارنة على ارض الواقع.</a:t>
            </a:r>
            <a:endParaRPr lang="ar-DZ" sz="2400" dirty="0">
              <a:solidFill>
                <a:srgbClr val="C00000"/>
              </a:solidFill>
              <a:cs typeface="Hesham Bold" pitchFamily="2" charset="-78"/>
            </a:endParaRPr>
          </a:p>
          <a:p>
            <a:pPr algn="r" rtl="1"/>
            <a:endParaRPr lang="ar-DZ" sz="2400" i="1" dirty="0">
              <a:solidFill>
                <a:srgbClr val="C00000"/>
              </a:solidFill>
            </a:endParaRPr>
          </a:p>
          <a:p>
            <a:pPr algn="r" rtl="1"/>
            <a:endParaRPr lang="fr-FR" sz="2400" i="1" dirty="0">
              <a:solidFill>
                <a:srgbClr val="C00000"/>
              </a:solidFill>
            </a:endParaRPr>
          </a:p>
        </p:txBody>
      </p:sp>
    </p:spTree>
  </p:cSld>
  <p:clrMapOvr>
    <a:masterClrMapping/>
  </p:clrMapOvr>
  <p:transition>
    <p:wheel spokes="8"/>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p:cNvSpPr txBox="1"/>
          <p:nvPr/>
        </p:nvSpPr>
        <p:spPr>
          <a:xfrm>
            <a:off x="571472" y="785794"/>
            <a:ext cx="7858180" cy="1446550"/>
          </a:xfrm>
          <a:prstGeom prst="rect">
            <a:avLst/>
          </a:prstGeom>
          <a:noFill/>
        </p:spPr>
        <p:txBody>
          <a:bodyPr wrap="square" rtlCol="0">
            <a:spAutoFit/>
          </a:bodyPr>
          <a:lstStyle/>
          <a:p>
            <a:pPr algn="r" rtl="1"/>
            <a:r>
              <a:rPr lang="ar-DZ" sz="4400" b="1" i="1" dirty="0">
                <a:solidFill>
                  <a:srgbClr val="C00000"/>
                </a:solidFill>
                <a:cs typeface="Hesham Bold" pitchFamily="2" charset="-78"/>
              </a:rPr>
              <a:t>خاتمة : </a:t>
            </a:r>
          </a:p>
          <a:p>
            <a:pPr algn="r" rtl="1"/>
            <a:endParaRPr lang="fr-FR" sz="4400" b="1" i="1" dirty="0">
              <a:solidFill>
                <a:srgbClr val="C00000"/>
              </a:solidFill>
            </a:endParaRPr>
          </a:p>
        </p:txBody>
      </p:sp>
      <p:sp>
        <p:nvSpPr>
          <p:cNvPr id="4" name="ZoneTexte 3"/>
          <p:cNvSpPr txBox="1"/>
          <p:nvPr/>
        </p:nvSpPr>
        <p:spPr>
          <a:xfrm>
            <a:off x="428596" y="1643050"/>
            <a:ext cx="8286808" cy="2154436"/>
          </a:xfrm>
          <a:prstGeom prst="rect">
            <a:avLst/>
          </a:prstGeom>
          <a:noFill/>
        </p:spPr>
        <p:txBody>
          <a:bodyPr wrap="square" rtlCol="0">
            <a:spAutoFit/>
          </a:bodyPr>
          <a:lstStyle/>
          <a:p>
            <a:pPr algn="just" rtl="1"/>
            <a:r>
              <a:rPr lang="ar-DZ" sz="2000" dirty="0">
                <a:cs typeface="Hesham Bold" pitchFamily="2" charset="-78"/>
              </a:rPr>
              <a:t>إنّ تطبيق هذه الطريقة يحتاج إلى توفر بورصة قيم تتميز بالاتساع، وتتمتع بمستوى مقبول من الكفاءة يمكن معها الحصول على نسبة ” </a:t>
            </a:r>
            <a:r>
              <a:rPr lang="fr-FR" sz="2000" dirty="0">
                <a:cs typeface="Hesham Bold" pitchFamily="2" charset="-78"/>
              </a:rPr>
              <a:t>P/E</a:t>
            </a:r>
            <a:r>
              <a:rPr lang="ar-DZ" sz="2000" dirty="0">
                <a:cs typeface="Hesham Bold" pitchFamily="2" charset="-78"/>
              </a:rPr>
              <a:t> </a:t>
            </a:r>
            <a:r>
              <a:rPr lang="fr-FR" sz="2000" dirty="0">
                <a:cs typeface="Hesham Bold" pitchFamily="2" charset="-78"/>
              </a:rPr>
              <a:t> " </a:t>
            </a:r>
            <a:r>
              <a:rPr lang="ar-DZ" sz="2000" dirty="0">
                <a:cs typeface="Hesham Bold" pitchFamily="2" charset="-78"/>
              </a:rPr>
              <a:t>ذات دلالة </a:t>
            </a:r>
            <a:r>
              <a:rPr lang="ar-DZ" sz="2000" dirty="0" err="1">
                <a:cs typeface="Hesham Bold" pitchFamily="2" charset="-78"/>
              </a:rPr>
              <a:t>و</a:t>
            </a:r>
            <a:r>
              <a:rPr lang="ar-DZ" sz="2000" dirty="0">
                <a:cs typeface="Hesham Bold" pitchFamily="2" charset="-78"/>
              </a:rPr>
              <a:t> معبرة عن الواقع للسوق أو لقطاع معين أو لمؤسسة تفيد كمؤشر يستعمل في عملية التقييم المرتكزة على المقارنة سواء للمؤسسات المسعرة </a:t>
            </a:r>
            <a:r>
              <a:rPr lang="ar-DZ" sz="2000" dirty="0" err="1">
                <a:cs typeface="Hesham Bold" pitchFamily="2" charset="-78"/>
              </a:rPr>
              <a:t>و</a:t>
            </a:r>
            <a:r>
              <a:rPr lang="ar-DZ" sz="2000" dirty="0">
                <a:cs typeface="Hesham Bold" pitchFamily="2" charset="-78"/>
              </a:rPr>
              <a:t> غير المسعرة منها، وذلك ما يفسر استعمال معامل   ” </a:t>
            </a:r>
            <a:r>
              <a:rPr lang="fr-FR" sz="2000" dirty="0">
                <a:cs typeface="Hesham Bold" pitchFamily="2" charset="-78"/>
              </a:rPr>
              <a:t>P/E</a:t>
            </a:r>
            <a:r>
              <a:rPr lang="ar-DZ" sz="2000" dirty="0">
                <a:cs typeface="Hesham Bold" pitchFamily="2" charset="-78"/>
              </a:rPr>
              <a:t> </a:t>
            </a:r>
            <a:r>
              <a:rPr lang="fr-FR" sz="2000" dirty="0">
                <a:cs typeface="Hesham Bold" pitchFamily="2" charset="-78"/>
              </a:rPr>
              <a:t> " </a:t>
            </a:r>
            <a:r>
              <a:rPr lang="ar-DZ" sz="2000" dirty="0">
                <a:cs typeface="Hesham Bold" pitchFamily="2" charset="-78"/>
              </a:rPr>
              <a:t>في مجال تقييم واتخاذ القرار في مجال الاستثمار في الأوراق المالية.</a:t>
            </a:r>
            <a:endParaRPr lang="fr-FR" sz="2000" dirty="0">
              <a:cs typeface="Hesham Bold" pitchFamily="2" charset="-78"/>
            </a:endParaRPr>
          </a:p>
          <a:p>
            <a:pPr algn="r" rtl="1"/>
            <a:endParaRPr lang="ar-DZ" dirty="0"/>
          </a:p>
          <a:p>
            <a:pPr algn="r" rtl="1"/>
            <a:endParaRPr lang="ar-DZ" dirty="0"/>
          </a:p>
          <a:p>
            <a:pPr algn="r" rtl="1"/>
            <a:endParaRPr lang="ar-DZ" dirty="0"/>
          </a:p>
        </p:txBody>
      </p:sp>
    </p:spTree>
  </p:cSld>
  <p:clrMapOvr>
    <a:masterClrMapping/>
  </p:clrMapOvr>
  <p:transition>
    <p:pull dir="r"/>
  </p:transition>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spect">
  <a:themeElements>
    <a:clrScheme name="Aspect">
      <a:dk1>
        <a:sysClr val="windowText" lastClr="000000"/>
      </a:dk1>
      <a:lt1>
        <a:sysClr val="window" lastClr="FFFFFF"/>
      </a:lt1>
      <a:dk2>
        <a:srgbClr val="323232"/>
      </a:dk2>
      <a:lt2>
        <a:srgbClr val="E3DED1"/>
      </a:lt2>
      <a:accent1>
        <a:srgbClr val="F07F09"/>
      </a:accent1>
      <a:accent2>
        <a:srgbClr val="9F2936"/>
      </a:accent2>
      <a:accent3>
        <a:srgbClr val="1B587C"/>
      </a:accent3>
      <a:accent4>
        <a:srgbClr val="4E8542"/>
      </a:accent4>
      <a:accent5>
        <a:srgbClr val="604878"/>
      </a:accent5>
      <a:accent6>
        <a:srgbClr val="C19859"/>
      </a:accent6>
      <a:hlink>
        <a:srgbClr val="6B9F25"/>
      </a:hlink>
      <a:folHlink>
        <a:srgbClr val="B26B02"/>
      </a:folHlink>
    </a:clrScheme>
    <a:fontScheme name="Aspect">
      <a:maj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ajorFont>
      <a:min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inorFont>
    </a:fontScheme>
    <a:fmtScheme name="Aspect">
      <a:fillStyleLst>
        <a:solidFill>
          <a:schemeClr val="phClr"/>
        </a:solidFill>
        <a:gradFill rotWithShape="1">
          <a:gsLst>
            <a:gs pos="0">
              <a:schemeClr val="phClr">
                <a:tint val="65000"/>
                <a:satMod val="270000"/>
              </a:schemeClr>
            </a:gs>
            <a:gs pos="25000">
              <a:schemeClr val="phClr">
                <a:tint val="60000"/>
                <a:satMod val="300000"/>
              </a:schemeClr>
            </a:gs>
            <a:gs pos="100000">
              <a:schemeClr val="phClr">
                <a:tint val="29000"/>
                <a:satMod val="400000"/>
              </a:schemeClr>
            </a:gs>
          </a:gsLst>
          <a:lin ang="16200000" scaled="1"/>
        </a:gradFill>
        <a:gradFill rotWithShape="1">
          <a:gsLst>
            <a:gs pos="0">
              <a:schemeClr val="phClr">
                <a:shade val="45000"/>
                <a:satMod val="155000"/>
              </a:schemeClr>
            </a:gs>
            <a:gs pos="60000">
              <a:schemeClr val="phClr">
                <a:shade val="95000"/>
                <a:satMod val="150000"/>
              </a:schemeClr>
            </a:gs>
            <a:gs pos="100000">
              <a:schemeClr val="phClr">
                <a:tint val="87000"/>
                <a:satMod val="250000"/>
              </a:schemeClr>
            </a:gs>
          </a:gsLst>
          <a:lin ang="16200000" scaled="0"/>
        </a:gradFill>
      </a:fillStyleLst>
      <a:lnStyleLst>
        <a:ln w="9525" cap="flat" cmpd="sng" algn="ctr">
          <a:solidFill>
            <a:schemeClr val="phClr">
              <a:satMod val="150000"/>
            </a:schemeClr>
          </a:solidFill>
          <a:prstDash val="solid"/>
        </a:ln>
        <a:ln w="42500" cap="flat" cmpd="sng" algn="ctr">
          <a:solidFill>
            <a:schemeClr val="phClr"/>
          </a:solidFill>
          <a:prstDash val="solid"/>
        </a:ln>
        <a:ln w="38100" cap="flat" cmpd="sng" algn="ctr">
          <a:solidFill>
            <a:schemeClr val="phClr"/>
          </a:solidFill>
          <a:prstDash val="solid"/>
        </a:ln>
      </a:lnStyleLst>
      <a:effectStyleLst>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scene3d>
            <a:camera prst="orthographicFront" fov="0">
              <a:rot lat="0" lon="0" rev="0"/>
            </a:camera>
            <a:lightRig rig="contrasting" dir="t">
              <a:rot lat="0" lon="0" rev="12000000"/>
            </a:lightRig>
          </a:scene3d>
          <a:sp3d prstMaterial="powder">
            <a:bevelT h="50800"/>
          </a:sp3d>
        </a:effectStyle>
      </a:effectStyleLst>
      <a:bgFillStyleLst>
        <a:solidFill>
          <a:schemeClr val="phClr"/>
        </a:solidFill>
        <a:gradFill rotWithShape="1">
          <a:gsLst>
            <a:gs pos="0">
              <a:schemeClr val="phClr">
                <a:shade val="35000"/>
                <a:satMod val="150000"/>
              </a:schemeClr>
            </a:gs>
            <a:gs pos="45000">
              <a:schemeClr val="phClr">
                <a:shade val="68000"/>
                <a:satMod val="155000"/>
              </a:schemeClr>
            </a:gs>
            <a:gs pos="100000">
              <a:schemeClr val="phClr">
                <a:tint val="70000"/>
                <a:satMod val="175000"/>
              </a:schemeClr>
            </a:gs>
          </a:gsLst>
          <a:lin ang="16200000" scaled="0"/>
        </a:gradFill>
        <a:blipFill>
          <a:blip xmlns:r="http://schemas.openxmlformats.org/officeDocument/2006/relationships" r:embed="rId1">
            <a:duotone>
              <a:schemeClr val="phClr">
                <a:shade val="800"/>
                <a:satMod val="150000"/>
              </a:schemeClr>
              <a:schemeClr val="phClr">
                <a:tint val="80000"/>
                <a:satMod val="150000"/>
              </a:schemeClr>
            </a:duotone>
          </a:blip>
          <a:tile tx="0" ty="0" sx="75000" sy="7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Aspect</Template>
  <TotalTime>489</TotalTime>
  <Words>745</Words>
  <Application>Microsoft Office PowerPoint</Application>
  <PresentationFormat>On-screen Show (4:3)</PresentationFormat>
  <Paragraphs>79</Paragraphs>
  <Slides>8</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8</vt:i4>
      </vt:variant>
    </vt:vector>
  </HeadingPairs>
  <TitlesOfParts>
    <vt:vector size="13" baseType="lpstr">
      <vt:lpstr>High Tower Text</vt:lpstr>
      <vt:lpstr>Simplified Arabic</vt:lpstr>
      <vt:lpstr>Verdana</vt:lpstr>
      <vt:lpstr>Wingdings 2</vt:lpstr>
      <vt:lpstr>Aspect</vt:lpstr>
      <vt:lpstr>محاضــــــــــــــــــــــــــــــرة حــــــــــــــــــــــــــول:  طريقة  معادلة   الأسعار    الحالية PER</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SIEMENS</dc:creator>
  <cp:lastModifiedBy>admin</cp:lastModifiedBy>
  <cp:revision>23</cp:revision>
  <dcterms:created xsi:type="dcterms:W3CDTF">2021-05-18T13:45:24Z</dcterms:created>
  <dcterms:modified xsi:type="dcterms:W3CDTF">2022-05-23T00:09:26Z</dcterms:modified>
</cp:coreProperties>
</file>