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65FD90-A536-4CF6-9FFE-7C29E1CEE4E7}" type="datetimeFigureOut">
              <a:rPr lang="en-US" smtClean="0"/>
              <a:pPr/>
              <a:t>10/25/2023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3EDC97-2105-4D67-ABF2-A7516C8CFD91}"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65FD90-A536-4CF6-9FFE-7C29E1CEE4E7}" type="datetimeFigureOut">
              <a:rPr lang="en-US" smtClean="0"/>
              <a:pPr/>
              <a:t>10/25/2023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3EDC97-2105-4D67-ABF2-A7516C8CFD91}"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65FD90-A536-4CF6-9FFE-7C29E1CEE4E7}" type="datetimeFigureOut">
              <a:rPr lang="en-US" smtClean="0"/>
              <a:pPr/>
              <a:t>10/25/2023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3EDC97-2105-4D67-ABF2-A7516C8CFD91}"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65FD90-A536-4CF6-9FFE-7C29E1CEE4E7}" type="datetimeFigureOut">
              <a:rPr lang="en-US" smtClean="0"/>
              <a:pPr/>
              <a:t>10/25/2023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3EDC97-2105-4D67-ABF2-A7516C8CFD91}"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65FD90-A536-4CF6-9FFE-7C29E1CEE4E7}" type="datetimeFigureOut">
              <a:rPr lang="en-US" smtClean="0"/>
              <a:pPr/>
              <a:t>10/25/2023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3EDC97-2105-4D67-ABF2-A7516C8CFD91}"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65FD90-A536-4CF6-9FFE-7C29E1CEE4E7}" type="datetimeFigureOut">
              <a:rPr lang="en-US" smtClean="0"/>
              <a:pPr/>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3EDC97-2105-4D67-ABF2-A7516C8CFD91}"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65FD90-A536-4CF6-9FFE-7C29E1CEE4E7}" type="datetimeFigureOut">
              <a:rPr lang="en-US" smtClean="0"/>
              <a:pPr/>
              <a:t>10/25/2023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3EDC97-2105-4D67-ABF2-A7516C8CFD91}"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65FD90-A536-4CF6-9FFE-7C29E1CEE4E7}" type="datetimeFigureOut">
              <a:rPr lang="en-US" smtClean="0"/>
              <a:pPr/>
              <a:t>10/25/2023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3EDC97-2105-4D67-ABF2-A7516C8CFD91}"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65FD90-A536-4CF6-9FFE-7C29E1CEE4E7}" type="datetimeFigureOut">
              <a:rPr lang="en-US" smtClean="0"/>
              <a:pPr/>
              <a:t>10/25/2023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3EDC97-2105-4D67-ABF2-A7516C8CFD91}"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65FD90-A536-4CF6-9FFE-7C29E1CEE4E7}" type="datetimeFigureOut">
              <a:rPr lang="en-US" smtClean="0"/>
              <a:pPr/>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3EDC97-2105-4D67-ABF2-A7516C8CFD91}"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65FD90-A536-4CF6-9FFE-7C29E1CEE4E7}" type="datetimeFigureOut">
              <a:rPr lang="en-US" smtClean="0"/>
              <a:pPr/>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3EDC97-2105-4D67-ABF2-A7516C8CFD91}"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65FD90-A536-4CF6-9FFE-7C29E1CEE4E7}" type="datetimeFigureOut">
              <a:rPr lang="en-US" smtClean="0"/>
              <a:pPr/>
              <a:t>10/25/2023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3EDC97-2105-4D67-ABF2-A7516C8CFD91}"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home.kku.ac.th/ssuwattan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p:txBody>
          <a:bodyPr>
            <a:normAutofit/>
          </a:bodyPr>
          <a:lstStyle/>
          <a:p>
            <a:r>
              <a:rPr lang="en-US" b="1" dirty="0"/>
              <a:t>SCHOOL OF MANAGEMENT THEORY</a:t>
            </a:r>
            <a:endParaRPr lang="th-TH" b="1" dirty="0"/>
          </a:p>
        </p:txBody>
      </p:sp>
      <p:sp>
        <p:nvSpPr>
          <p:cNvPr id="3" name="ชื่อเรื่องรอง 2"/>
          <p:cNvSpPr>
            <a:spLocks noGrp="1"/>
          </p:cNvSpPr>
          <p:nvPr>
            <p:ph type="subTitle" idx="1"/>
          </p:nvPr>
        </p:nvSpPr>
        <p:spPr>
          <a:xfrm>
            <a:off x="533400" y="3657600"/>
            <a:ext cx="8062912" cy="2133600"/>
          </a:xfrm>
        </p:spPr>
        <p:txBody>
          <a:bodyPr>
            <a:normAutofit fontScale="85000" lnSpcReduction="20000"/>
          </a:bodyPr>
          <a:lstStyle/>
          <a:p>
            <a:pPr algn="ctr"/>
            <a:r>
              <a:rPr lang="fr-FR" b="1" dirty="0" smtClean="0"/>
              <a:t>Prof: </a:t>
            </a:r>
            <a:r>
              <a:rPr lang="fr-FR" b="1" dirty="0" err="1" smtClean="0"/>
              <a:t>Reguia</a:t>
            </a:r>
            <a:r>
              <a:rPr lang="fr-FR" b="1" dirty="0" smtClean="0"/>
              <a:t> </a:t>
            </a:r>
            <a:r>
              <a:rPr lang="fr-FR" b="1" dirty="0" err="1" smtClean="0"/>
              <a:t>Abdehamid</a:t>
            </a:r>
            <a:r>
              <a:rPr lang="fr-FR" b="1" dirty="0" smtClean="0"/>
              <a:t> </a:t>
            </a:r>
            <a:r>
              <a:rPr lang="fr-FR" b="1" dirty="0" err="1" smtClean="0"/>
              <a:t>Cherroun</a:t>
            </a:r>
            <a:endParaRPr lang="fr-FR" b="1" dirty="0" smtClean="0"/>
          </a:p>
          <a:p>
            <a:pPr algn="ctr"/>
            <a:r>
              <a:rPr lang="fr-FR" b="1" dirty="0" err="1" smtClean="0"/>
              <a:t>Magagement</a:t>
            </a:r>
            <a:r>
              <a:rPr lang="fr-FR" b="1" dirty="0" smtClean="0"/>
              <a:t> </a:t>
            </a:r>
            <a:r>
              <a:rPr lang="fr-FR" b="1" dirty="0" err="1" smtClean="0"/>
              <a:t>depatement</a:t>
            </a:r>
            <a:endParaRPr lang="fr-FR" b="1" dirty="0" smtClean="0"/>
          </a:p>
          <a:p>
            <a:pPr algn="ctr"/>
            <a:r>
              <a:rPr lang="fr-FR" b="1" dirty="0" smtClean="0"/>
              <a:t>NB: the course </a:t>
            </a:r>
            <a:r>
              <a:rPr lang="fr-FR" b="1" dirty="0" err="1" smtClean="0"/>
              <a:t>is</a:t>
            </a:r>
            <a:r>
              <a:rPr lang="fr-FR" b="1" dirty="0" smtClean="0"/>
              <a:t> </a:t>
            </a:r>
            <a:r>
              <a:rPr lang="fr-FR" b="1" dirty="0" err="1" smtClean="0"/>
              <a:t>cited</a:t>
            </a:r>
            <a:r>
              <a:rPr lang="fr-FR" b="1" dirty="0" smtClean="0"/>
              <a:t> </a:t>
            </a:r>
            <a:r>
              <a:rPr lang="fr-FR" b="1" dirty="0" err="1" smtClean="0"/>
              <a:t>from</a:t>
            </a:r>
            <a:r>
              <a:rPr lang="fr-FR" b="1" dirty="0" smtClean="0"/>
              <a:t> the web site:</a:t>
            </a:r>
          </a:p>
          <a:p>
            <a:pPr algn="ctr"/>
            <a:r>
              <a:rPr lang="en-US" b="1" dirty="0">
                <a:solidFill>
                  <a:srgbClr val="FFC000"/>
                </a:solidFill>
                <a:hlinkClick r:id="rId2"/>
              </a:rPr>
              <a:t>http://home.kku.ac.th/ssuwattana/</a:t>
            </a:r>
            <a:endParaRPr lang="en-US" b="1" dirty="0">
              <a:solidFill>
                <a:srgbClr val="FFC000"/>
              </a:solidFill>
            </a:endParaRPr>
          </a:p>
          <a:p>
            <a:pPr algn="ctr"/>
            <a:r>
              <a:rPr lang="fr-FR" b="1" dirty="0" smtClean="0"/>
              <a:t> </a:t>
            </a:r>
            <a:endParaRPr lang="th-TH" b="1" dirty="0"/>
          </a:p>
        </p:txBody>
      </p:sp>
    </p:spTree>
    <p:extLst>
      <p:ext uri="{BB962C8B-B14F-4D97-AF65-F5344CB8AC3E}">
        <p14:creationId xmlns:p14="http://schemas.microsoft.com/office/powerpoint/2010/main" val="12825689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CONTRIBUTIONS OF THE SCIENTIFIC MANAGEMENT APPROACH</a:t>
            </a:r>
          </a:p>
          <a:p>
            <a:r>
              <a:rPr lang="en-US" dirty="0" smtClean="0"/>
              <a:t>• Maximum utility of effort, therefore, eliminating waste</a:t>
            </a:r>
          </a:p>
          <a:p>
            <a:r>
              <a:rPr lang="en-US" dirty="0" smtClean="0"/>
              <a:t>• Emphasis placed on fitting workers to specified tasks and further training them to best utilize their  abilities</a:t>
            </a:r>
          </a:p>
          <a:p>
            <a:r>
              <a:rPr lang="en-US" dirty="0" smtClean="0"/>
              <a:t>• Work design development has led managers to seek the "one best way" to get a job done</a:t>
            </a:r>
          </a:p>
          <a:p>
            <a:r>
              <a:rPr lang="en-US" dirty="0" smtClean="0"/>
              <a:t>• Development of efficient	production line technique through time and motion studies</a:t>
            </a:r>
          </a:p>
          <a:p>
            <a:r>
              <a:rPr lang="en-US" dirty="0" smtClean="0"/>
              <a:t>• Incentives which include compensation plays an important role in productivity boost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CRITICISMS OF THE SCIENTIFIC MANAGEMENT APPROACH</a:t>
            </a:r>
            <a:endParaRPr lang="en-US" b="1" u="sng" dirty="0"/>
          </a:p>
        </p:txBody>
      </p:sp>
      <p:sp>
        <p:nvSpPr>
          <p:cNvPr id="3" name="Content Placeholder 2"/>
          <p:cNvSpPr>
            <a:spLocks noGrp="1"/>
          </p:cNvSpPr>
          <p:nvPr>
            <p:ph idx="1"/>
          </p:nvPr>
        </p:nvSpPr>
        <p:spPr/>
        <p:txBody>
          <a:bodyPr>
            <a:normAutofit/>
          </a:bodyPr>
          <a:lstStyle/>
          <a:p>
            <a:r>
              <a:rPr lang="en-US" dirty="0" smtClean="0"/>
              <a:t>• The desire for job satisfaction and other psychological variables were overlooked</a:t>
            </a:r>
          </a:p>
          <a:p>
            <a:r>
              <a:rPr lang="en-US" dirty="0" smtClean="0"/>
              <a:t>• It concentrated more on stress economy and efficiency, thus, neglecting human factors</a:t>
            </a:r>
          </a:p>
          <a:p>
            <a:r>
              <a:rPr lang="en-US" dirty="0" smtClean="0"/>
              <a:t>• It was mainly concerned with problems at the operational level. Hence, higher levels of management such as planning, decision making and problem solving were ignored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CRITICISMS OF THE SCIENTIFIC MANAGEMENT APPROACH (</a:t>
            </a:r>
            <a:r>
              <a:rPr lang="en-US" b="1" u="sng" dirty="0" err="1" smtClean="0"/>
              <a:t>Cont,d</a:t>
            </a:r>
            <a:r>
              <a:rPr lang="en-US" b="1" u="sng" dirty="0" smtClean="0"/>
              <a:t>.)</a:t>
            </a:r>
            <a:endParaRPr lang="en-US" dirty="0"/>
          </a:p>
        </p:txBody>
      </p:sp>
      <p:sp>
        <p:nvSpPr>
          <p:cNvPr id="3" name="Content Placeholder 2"/>
          <p:cNvSpPr>
            <a:spLocks noGrp="1"/>
          </p:cNvSpPr>
          <p:nvPr>
            <p:ph idx="1"/>
          </p:nvPr>
        </p:nvSpPr>
        <p:spPr/>
        <p:txBody>
          <a:bodyPr/>
          <a:lstStyle/>
          <a:p>
            <a:r>
              <a:rPr lang="en-US" dirty="0" smtClean="0"/>
              <a:t>It failed to take into account the impact of the forces of the environment on the organizations</a:t>
            </a:r>
          </a:p>
          <a:p>
            <a:r>
              <a:rPr lang="en-US" dirty="0" smtClean="0"/>
              <a:t>• It did not offer a theory of administration or organization but only a set	of principles and simple injunctions for administrators to follow</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Henri </a:t>
            </a:r>
            <a:r>
              <a:rPr lang="en-US" dirty="0" err="1" smtClean="0"/>
              <a:t>Fayol</a:t>
            </a:r>
            <a:r>
              <a:rPr lang="en-US" dirty="0" smtClean="0"/>
              <a:t>(1841-1925)</a:t>
            </a:r>
            <a:endParaRPr lang="en-US" dirty="0"/>
          </a:p>
        </p:txBody>
      </p:sp>
      <p:sp>
        <p:nvSpPr>
          <p:cNvPr id="3" name="Content Placeholder 2"/>
          <p:cNvSpPr>
            <a:spLocks noGrp="1"/>
          </p:cNvSpPr>
          <p:nvPr>
            <p:ph idx="1"/>
          </p:nvPr>
        </p:nvSpPr>
        <p:spPr>
          <a:xfrm>
            <a:off x="3886200" y="1600200"/>
            <a:ext cx="4800600" cy="4525963"/>
          </a:xfrm>
        </p:spPr>
        <p:txBody>
          <a:bodyPr/>
          <a:lstStyle/>
          <a:p>
            <a:pPr>
              <a:buNone/>
            </a:pPr>
            <a:r>
              <a:rPr lang="en-US" dirty="0" smtClean="0"/>
              <a:t>	Father of modern operational management theory</a:t>
            </a:r>
          </a:p>
          <a:p>
            <a:endParaRPr lang="en-US" dirty="0"/>
          </a:p>
        </p:txBody>
      </p:sp>
      <p:pic>
        <p:nvPicPr>
          <p:cNvPr id="5" name="Picture 2"/>
          <p:cNvPicPr>
            <a:picLocks noChangeAspect="1" noChangeArrowheads="1"/>
          </p:cNvPicPr>
          <p:nvPr/>
        </p:nvPicPr>
        <p:blipFill>
          <a:blip r:embed="rId2"/>
          <a:srcRect t="24867" r="58929"/>
          <a:stretch>
            <a:fillRect/>
          </a:stretch>
        </p:blipFill>
        <p:spPr bwMode="auto">
          <a:xfrm>
            <a:off x="304800" y="1676400"/>
            <a:ext cx="3505200" cy="38862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Made three major	contributions to the theory of Management:</a:t>
            </a:r>
          </a:p>
          <a:p>
            <a:r>
              <a:rPr lang="en-US" dirty="0" smtClean="0"/>
              <a:t>(A)A clear distinction b/n technical &amp;</a:t>
            </a:r>
          </a:p>
          <a:p>
            <a:r>
              <a:rPr lang="en-US" dirty="0" smtClean="0"/>
              <a:t>managerial skills.</a:t>
            </a:r>
          </a:p>
          <a:p>
            <a:r>
              <a:rPr lang="en-US" dirty="0" smtClean="0"/>
              <a:t>(B} Identified functions constituting the management process.</a:t>
            </a:r>
          </a:p>
          <a:p>
            <a:r>
              <a:rPr lang="en-US" dirty="0" smtClean="0"/>
              <a:t>(C) Developed principles of management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458200" cy="5867400"/>
          </a:xfrm>
        </p:spPr>
        <p:txBody>
          <a:bodyPr>
            <a:normAutofit fontScale="92500" lnSpcReduction="10000"/>
          </a:bodyPr>
          <a:lstStyle/>
          <a:p>
            <a:r>
              <a:rPr lang="en-US" dirty="0" smtClean="0"/>
              <a:t>(A )			According to </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r>
              <a:rPr lang="en-US" dirty="0" smtClean="0"/>
              <a:t>-Activities of a n industrial enterprise ca n be grouped in to six categories:</a:t>
            </a:r>
          </a:p>
          <a:p>
            <a:pPr>
              <a:buNone/>
            </a:pPr>
            <a:r>
              <a:rPr lang="en-US" dirty="0" smtClean="0"/>
              <a:t>technical, commercial, financial, security, accounting &amp; managerial.,</a:t>
            </a:r>
            <a:endParaRPr lang="en-US" dirty="0"/>
          </a:p>
        </p:txBody>
      </p:sp>
      <p:pic>
        <p:nvPicPr>
          <p:cNvPr id="5" name="Picture 2"/>
          <p:cNvPicPr>
            <a:picLocks noChangeAspect="1" noChangeArrowheads="1"/>
          </p:cNvPicPr>
          <p:nvPr/>
        </p:nvPicPr>
        <p:blipFill>
          <a:blip r:embed="rId2"/>
          <a:srcRect l="27778" t="10330" r="25926" b="38017"/>
          <a:stretch>
            <a:fillRect/>
          </a:stretch>
        </p:blipFill>
        <p:spPr bwMode="auto">
          <a:xfrm>
            <a:off x="2362200" y="1752600"/>
            <a:ext cx="3810000" cy="26670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91600" cy="5181600"/>
          </a:xfrm>
        </p:spPr>
        <p:txBody>
          <a:bodyPr/>
          <a:lstStyle/>
          <a:p>
            <a:r>
              <a:rPr lang="en-US" dirty="0" smtClean="0"/>
              <a:t>( B)	Fayal described management as a scientific process	built	up of five immutable elements:</a:t>
            </a:r>
          </a:p>
          <a:p>
            <a:pPr>
              <a:buNone/>
            </a:pPr>
            <a:endParaRPr lang="en-US" dirty="0" smtClean="0"/>
          </a:p>
          <a:p>
            <a:pPr>
              <a:buNone/>
            </a:pPr>
            <a:r>
              <a:rPr lang="en-US" dirty="0" smtClean="0"/>
              <a:t>Planning, Organizing, Commanding, Coordinating, Controlling</a:t>
            </a:r>
            <a:endParaRPr lang="en-US" dirty="0"/>
          </a:p>
        </p:txBody>
      </p:sp>
      <p:sp>
        <p:nvSpPr>
          <p:cNvPr id="4" name="Oval 3"/>
          <p:cNvSpPr/>
          <p:nvPr/>
        </p:nvSpPr>
        <p:spPr>
          <a:xfrm>
            <a:off x="2743200" y="4038600"/>
            <a:ext cx="11430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p:cNvSpPr/>
          <p:nvPr/>
        </p:nvSpPr>
        <p:spPr>
          <a:xfrm rot="237893">
            <a:off x="6121442" y="4273776"/>
            <a:ext cx="1396915" cy="7842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nvSpPr>
        <p:spPr>
          <a:xfrm>
            <a:off x="4648200" y="5486400"/>
            <a:ext cx="16002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2590800" y="5105400"/>
            <a:ext cx="12192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4267200" y="3276600"/>
            <a:ext cx="12192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Arc 8"/>
          <p:cNvSpPr/>
          <p:nvPr/>
        </p:nvSpPr>
        <p:spPr>
          <a:xfrm>
            <a:off x="3581400" y="3505200"/>
            <a:ext cx="3200400" cy="1981200"/>
          </a:xfrm>
          <a:prstGeom prst="arc">
            <a:avLst>
              <a:gd name="adj1" fmla="val 16144999"/>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 name="Arc 10"/>
          <p:cNvSpPr/>
          <p:nvPr/>
        </p:nvSpPr>
        <p:spPr>
          <a:xfrm rot="5856599">
            <a:off x="5024741" y="3967489"/>
            <a:ext cx="1913913" cy="1666221"/>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2" name="Arc 11"/>
          <p:cNvSpPr/>
          <p:nvPr/>
        </p:nvSpPr>
        <p:spPr>
          <a:xfrm rot="2196192" flipV="1">
            <a:off x="2896874" y="4794961"/>
            <a:ext cx="2131051" cy="964707"/>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Arc 13"/>
          <p:cNvSpPr/>
          <p:nvPr/>
        </p:nvSpPr>
        <p:spPr>
          <a:xfrm rot="18061200">
            <a:off x="2697204" y="3985191"/>
            <a:ext cx="2758991" cy="1630816"/>
          </a:xfrm>
          <a:prstGeom prst="arc">
            <a:avLst>
              <a:gd name="adj1" fmla="val 16053982"/>
              <a:gd name="adj2" fmla="val 44822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 name="Arc 14"/>
          <p:cNvSpPr/>
          <p:nvPr/>
        </p:nvSpPr>
        <p:spPr>
          <a:xfrm rot="6844524" flipV="1">
            <a:off x="2981873" y="4236190"/>
            <a:ext cx="1398931" cy="825232"/>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 name="TextBox 15"/>
          <p:cNvSpPr txBox="1"/>
          <p:nvPr/>
        </p:nvSpPr>
        <p:spPr>
          <a:xfrm>
            <a:off x="2667000" y="4191000"/>
            <a:ext cx="994183" cy="369332"/>
          </a:xfrm>
          <a:prstGeom prst="rect">
            <a:avLst/>
          </a:prstGeom>
          <a:noFill/>
        </p:spPr>
        <p:txBody>
          <a:bodyPr wrap="square" rtlCol="0">
            <a:spAutoFit/>
          </a:bodyPr>
          <a:lstStyle/>
          <a:p>
            <a:r>
              <a:rPr lang="en-US" dirty="0" smtClean="0">
                <a:solidFill>
                  <a:schemeClr val="accent2">
                    <a:lumMod val="20000"/>
                    <a:lumOff val="80000"/>
                  </a:schemeClr>
                </a:solidFill>
              </a:rPr>
              <a:t>Planning</a:t>
            </a:r>
            <a:endParaRPr lang="en-US" dirty="0">
              <a:solidFill>
                <a:schemeClr val="accent2">
                  <a:lumMod val="20000"/>
                  <a:lumOff val="80000"/>
                </a:schemeClr>
              </a:solidFill>
            </a:endParaRPr>
          </a:p>
        </p:txBody>
      </p:sp>
      <p:sp>
        <p:nvSpPr>
          <p:cNvPr id="17" name="TextBox 16"/>
          <p:cNvSpPr txBox="1"/>
          <p:nvPr/>
        </p:nvSpPr>
        <p:spPr>
          <a:xfrm>
            <a:off x="4724400" y="5562600"/>
            <a:ext cx="1394484" cy="369332"/>
          </a:xfrm>
          <a:prstGeom prst="rect">
            <a:avLst/>
          </a:prstGeom>
          <a:noFill/>
        </p:spPr>
        <p:txBody>
          <a:bodyPr wrap="none" rtlCol="0">
            <a:spAutoFit/>
          </a:bodyPr>
          <a:lstStyle/>
          <a:p>
            <a:r>
              <a:rPr lang="en-US" dirty="0" smtClean="0">
                <a:solidFill>
                  <a:schemeClr val="accent2">
                    <a:lumMod val="20000"/>
                    <a:lumOff val="80000"/>
                  </a:schemeClr>
                </a:solidFill>
              </a:rPr>
              <a:t>Coordinating</a:t>
            </a:r>
            <a:endParaRPr lang="en-US" dirty="0">
              <a:solidFill>
                <a:schemeClr val="accent2">
                  <a:lumMod val="20000"/>
                  <a:lumOff val="80000"/>
                </a:schemeClr>
              </a:solidFill>
            </a:endParaRPr>
          </a:p>
        </p:txBody>
      </p:sp>
      <p:sp>
        <p:nvSpPr>
          <p:cNvPr id="18" name="TextBox 17"/>
          <p:cNvSpPr txBox="1"/>
          <p:nvPr/>
        </p:nvSpPr>
        <p:spPr>
          <a:xfrm>
            <a:off x="4267200" y="3429000"/>
            <a:ext cx="1255305" cy="369332"/>
          </a:xfrm>
          <a:prstGeom prst="rect">
            <a:avLst/>
          </a:prstGeom>
          <a:noFill/>
        </p:spPr>
        <p:txBody>
          <a:bodyPr wrap="square" rtlCol="0">
            <a:spAutoFit/>
          </a:bodyPr>
          <a:lstStyle/>
          <a:p>
            <a:r>
              <a:rPr lang="en-US" dirty="0" smtClean="0">
                <a:solidFill>
                  <a:schemeClr val="accent2">
                    <a:lumMod val="20000"/>
                    <a:lumOff val="80000"/>
                  </a:schemeClr>
                </a:solidFill>
              </a:rPr>
              <a:t>Organizing</a:t>
            </a:r>
            <a:endParaRPr lang="en-US" dirty="0">
              <a:solidFill>
                <a:schemeClr val="accent2">
                  <a:lumMod val="20000"/>
                  <a:lumOff val="80000"/>
                </a:schemeClr>
              </a:solidFill>
            </a:endParaRPr>
          </a:p>
        </p:txBody>
      </p:sp>
      <p:sp>
        <p:nvSpPr>
          <p:cNvPr id="19" name="TextBox 18"/>
          <p:cNvSpPr txBox="1"/>
          <p:nvPr/>
        </p:nvSpPr>
        <p:spPr>
          <a:xfrm>
            <a:off x="5943600" y="4419600"/>
            <a:ext cx="1436612" cy="369332"/>
          </a:xfrm>
          <a:prstGeom prst="rect">
            <a:avLst/>
          </a:prstGeom>
          <a:noFill/>
        </p:spPr>
        <p:txBody>
          <a:bodyPr wrap="none" rtlCol="0">
            <a:spAutoFit/>
          </a:bodyPr>
          <a:lstStyle/>
          <a:p>
            <a:r>
              <a:rPr lang="en-US" dirty="0" smtClean="0">
                <a:solidFill>
                  <a:schemeClr val="accent2">
                    <a:lumMod val="20000"/>
                    <a:lumOff val="80000"/>
                  </a:schemeClr>
                </a:solidFill>
              </a:rPr>
              <a:t>Commanding</a:t>
            </a:r>
            <a:endParaRPr lang="en-US" dirty="0">
              <a:solidFill>
                <a:schemeClr val="accent2">
                  <a:lumMod val="20000"/>
                  <a:lumOff val="80000"/>
                </a:schemeClr>
              </a:solidFill>
            </a:endParaRPr>
          </a:p>
        </p:txBody>
      </p:sp>
      <p:sp>
        <p:nvSpPr>
          <p:cNvPr id="20" name="TextBox 19"/>
          <p:cNvSpPr txBox="1"/>
          <p:nvPr/>
        </p:nvSpPr>
        <p:spPr>
          <a:xfrm>
            <a:off x="2514600" y="5257800"/>
            <a:ext cx="1524000" cy="369332"/>
          </a:xfrm>
          <a:prstGeom prst="rect">
            <a:avLst/>
          </a:prstGeom>
          <a:noFill/>
        </p:spPr>
        <p:txBody>
          <a:bodyPr wrap="square" rtlCol="0">
            <a:spAutoFit/>
          </a:bodyPr>
          <a:lstStyle/>
          <a:p>
            <a:r>
              <a:rPr lang="en-US" dirty="0" smtClean="0">
                <a:solidFill>
                  <a:schemeClr val="accent2">
                    <a:lumMod val="20000"/>
                    <a:lumOff val="80000"/>
                  </a:schemeClr>
                </a:solidFill>
              </a:rPr>
              <a:t>Coordinating</a:t>
            </a:r>
            <a:endParaRPr lang="en-US" dirty="0">
              <a:solidFill>
                <a:schemeClr val="accent2">
                  <a:lumMod val="20000"/>
                  <a:lumOff val="80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Management</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1. </a:t>
            </a:r>
            <a:r>
              <a:rPr lang="en-US" dirty="0" smtClean="0">
                <a:solidFill>
                  <a:srgbClr val="FF0000"/>
                </a:solidFill>
              </a:rPr>
              <a:t>Planning</a:t>
            </a:r>
            <a:r>
              <a:rPr lang="en-US" dirty="0" smtClean="0"/>
              <a:t> -process of activities required to meet a goal.</a:t>
            </a:r>
          </a:p>
          <a:p>
            <a:pPr>
              <a:buNone/>
            </a:pPr>
            <a:endParaRPr lang="en-US" dirty="0" smtClean="0"/>
          </a:p>
          <a:p>
            <a:pPr>
              <a:buNone/>
            </a:pPr>
            <a:r>
              <a:rPr lang="en-US" dirty="0" smtClean="0"/>
              <a:t>2. </a:t>
            </a:r>
            <a:r>
              <a:rPr lang="en-US" dirty="0" smtClean="0">
                <a:solidFill>
                  <a:srgbClr val="FF0000"/>
                </a:solidFill>
              </a:rPr>
              <a:t>Organizing</a:t>
            </a:r>
            <a:r>
              <a:rPr lang="en-US" dirty="0" smtClean="0"/>
              <a:t> - making orderly determination &amp;</a:t>
            </a:r>
          </a:p>
          <a:p>
            <a:pPr>
              <a:buNone/>
            </a:pPr>
            <a:r>
              <a:rPr lang="en-US" dirty="0" smtClean="0"/>
              <a:t>arrangement of a task</a:t>
            </a:r>
          </a:p>
          <a:p>
            <a:pPr>
              <a:buNone/>
            </a:pPr>
            <a:r>
              <a:rPr lang="en-US" dirty="0" smtClean="0"/>
              <a:t>3. </a:t>
            </a:r>
            <a:r>
              <a:rPr lang="en-US" dirty="0" smtClean="0">
                <a:solidFill>
                  <a:srgbClr val="FF0000"/>
                </a:solidFill>
              </a:rPr>
              <a:t>Commanding</a:t>
            </a:r>
            <a:r>
              <a:rPr lang="en-US" dirty="0" smtClean="0"/>
              <a:t>(Directing) – involves guiding supervising, motivating &amp; leading people  for attainment of the time-oriented tasks.</a:t>
            </a:r>
          </a:p>
          <a:p>
            <a:pPr>
              <a:buNone/>
            </a:pPr>
            <a:endParaRPr lang="en-US" dirty="0" smtClean="0"/>
          </a:p>
          <a:p>
            <a:pPr>
              <a:buNone/>
            </a:pPr>
            <a:r>
              <a:rPr lang="en-US" dirty="0" smtClean="0"/>
              <a:t>4. Coordinating-	bringing together the elements</a:t>
            </a:r>
          </a:p>
          <a:p>
            <a:pPr>
              <a:buNone/>
            </a:pPr>
            <a:endParaRPr lang="en-US" dirty="0" smtClean="0"/>
          </a:p>
          <a:p>
            <a:pPr>
              <a:buNone/>
            </a:pPr>
            <a:endParaRPr lang="en-US" dirty="0" smtClean="0"/>
          </a:p>
          <a:p>
            <a:pPr>
              <a:buNone/>
            </a:pPr>
            <a:r>
              <a:rPr lang="en-US" dirty="0" smtClean="0"/>
              <a:t>5. </a:t>
            </a:r>
            <a:r>
              <a:rPr lang="en-US" dirty="0" smtClean="0">
                <a:solidFill>
                  <a:srgbClr val="FF0000"/>
                </a:solidFill>
              </a:rPr>
              <a:t>Controlling</a:t>
            </a:r>
            <a:r>
              <a:rPr lang="en-US" dirty="0" smtClean="0"/>
              <a:t>- having control over all of the aspects that contribute to meeting the goal</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 c ) </a:t>
            </a:r>
            <a:r>
              <a:rPr lang="en-US" dirty="0" err="1" smtClean="0"/>
              <a:t>Fayol’s</a:t>
            </a:r>
            <a:r>
              <a:rPr lang="en-US" dirty="0" smtClean="0"/>
              <a:t> </a:t>
            </a:r>
            <a:r>
              <a:rPr lang="en-US" dirty="0" err="1" smtClean="0"/>
              <a:t>Prinples</a:t>
            </a:r>
            <a:endParaRPr lang="en-US" dirty="0"/>
          </a:p>
        </p:txBody>
      </p:sp>
      <p:sp>
        <p:nvSpPr>
          <p:cNvPr id="3" name="Content Placeholder 2"/>
          <p:cNvSpPr>
            <a:spLocks noGrp="1"/>
          </p:cNvSpPr>
          <p:nvPr>
            <p:ph idx="1"/>
          </p:nvPr>
        </p:nvSpPr>
        <p:spPr>
          <a:xfrm>
            <a:off x="304800" y="990600"/>
            <a:ext cx="8686800" cy="5486400"/>
          </a:xfrm>
        </p:spPr>
        <p:style>
          <a:lnRef idx="2">
            <a:schemeClr val="accent2"/>
          </a:lnRef>
          <a:fillRef idx="1">
            <a:schemeClr val="lt1"/>
          </a:fillRef>
          <a:effectRef idx="0">
            <a:schemeClr val="accent2"/>
          </a:effectRef>
          <a:fontRef idx="minor">
            <a:schemeClr val="dk1"/>
          </a:fontRef>
        </p:style>
        <p:txBody>
          <a:bodyPr>
            <a:normAutofit fontScale="47500" lnSpcReduction="20000"/>
          </a:bodyPr>
          <a:lstStyle/>
          <a:p>
            <a:r>
              <a:rPr lang="en-US" b="1" dirty="0" smtClean="0">
                <a:latin typeface="Bell MT" pitchFamily="18" charset="0"/>
              </a:rPr>
              <a:t>Henri </a:t>
            </a:r>
            <a:r>
              <a:rPr lang="en-US" b="1" dirty="0" err="1" smtClean="0">
                <a:latin typeface="Bell MT" pitchFamily="18" charset="0"/>
              </a:rPr>
              <a:t>Fayol</a:t>
            </a:r>
            <a:r>
              <a:rPr lang="en-US" b="1" dirty="0" smtClean="0">
                <a:latin typeface="Bell MT" pitchFamily="18" charset="0"/>
              </a:rPr>
              <a:t>, developed a set of 14 principles:</a:t>
            </a:r>
          </a:p>
          <a:p>
            <a:pPr marL="514350" indent="-514350">
              <a:buAutoNum type="arabicPeriod"/>
            </a:pPr>
            <a:r>
              <a:rPr lang="en-US" b="1" dirty="0" err="1" smtClean="0">
                <a:latin typeface="Bell MT" pitchFamily="18" charset="0"/>
              </a:rPr>
              <a:t>Divison</a:t>
            </a:r>
            <a:r>
              <a:rPr lang="en-US" b="1" dirty="0" smtClean="0">
                <a:latin typeface="Bell MT" pitchFamily="18" charset="0"/>
              </a:rPr>
              <a:t> of work </a:t>
            </a:r>
          </a:p>
          <a:p>
            <a:pPr marL="514350" indent="-514350">
              <a:buNone/>
            </a:pPr>
            <a:r>
              <a:rPr lang="en-US" b="1" dirty="0" smtClean="0">
                <a:latin typeface="Bell MT" pitchFamily="18" charset="0"/>
              </a:rPr>
              <a:t>This is the principle of specialization which is so well expressed by economists as being necessary in the utilization of labour. </a:t>
            </a:r>
            <a:r>
              <a:rPr lang="en-US" b="1" dirty="0" err="1" smtClean="0">
                <a:latin typeface="Bell MT" pitchFamily="18" charset="0"/>
              </a:rPr>
              <a:t>Fayol</a:t>
            </a:r>
            <a:r>
              <a:rPr lang="en-US" b="1" dirty="0" smtClean="0">
                <a:latin typeface="Bell MT" pitchFamily="18" charset="0"/>
              </a:rPr>
              <a:t> goes beyond shop labour to apply the principles to all kinds of works, managerial as well as technical</a:t>
            </a:r>
          </a:p>
          <a:p>
            <a:pPr marL="514350" indent="-514350">
              <a:buNone/>
            </a:pPr>
            <a:r>
              <a:rPr lang="en-US" b="1" dirty="0" smtClean="0">
                <a:latin typeface="Bell MT" pitchFamily="18" charset="0"/>
              </a:rPr>
              <a:t>2. Authority and responsibility</a:t>
            </a:r>
          </a:p>
          <a:p>
            <a:pPr marL="514350" indent="-514350">
              <a:buNone/>
            </a:pPr>
            <a:r>
              <a:rPr lang="en-US" b="1" dirty="0" smtClean="0">
                <a:latin typeface="Bell MT" pitchFamily="18" charset="0"/>
              </a:rPr>
              <a:t>In this principle </a:t>
            </a:r>
            <a:r>
              <a:rPr lang="en-US" b="1" dirty="0" err="1" smtClean="0">
                <a:latin typeface="Bell MT" pitchFamily="18" charset="0"/>
              </a:rPr>
              <a:t>Fayol</a:t>
            </a:r>
            <a:r>
              <a:rPr lang="en-US" b="1" dirty="0" smtClean="0">
                <a:latin typeface="Bell MT" pitchFamily="18" charset="0"/>
              </a:rPr>
              <a:t> finds authority and responsibility to be related with the latter, the corollary of the former and arising from the latter. He conceives of authority as combination of official authority deriving from a manager’s official, position, and personal authority, “compounded of intelligence, experience, moral worth, past services etc.</a:t>
            </a:r>
          </a:p>
          <a:p>
            <a:pPr marL="514350" indent="-514350">
              <a:buNone/>
            </a:pPr>
            <a:r>
              <a:rPr lang="en-US" b="1" dirty="0" smtClean="0">
                <a:latin typeface="Bell MT" pitchFamily="18" charset="0"/>
              </a:rPr>
              <a:t>3. Discipline</a:t>
            </a:r>
          </a:p>
          <a:p>
            <a:pPr marL="514350" indent="-514350">
              <a:buNone/>
            </a:pPr>
            <a:r>
              <a:rPr lang="en-US" b="1" dirty="0" smtClean="0">
                <a:latin typeface="Bell MT" pitchFamily="18" charset="0"/>
              </a:rPr>
              <a:t>Holding that discipline is ‘respect for agreements which are directed as achieving obedience, application, energy and the outward marks of respect’, </a:t>
            </a:r>
            <a:r>
              <a:rPr lang="en-US" b="1" dirty="0" err="1" smtClean="0">
                <a:latin typeface="Bell MT" pitchFamily="18" charset="0"/>
              </a:rPr>
              <a:t>Fayol</a:t>
            </a:r>
            <a:r>
              <a:rPr lang="en-US" b="1" dirty="0" smtClean="0">
                <a:latin typeface="Bell MT" pitchFamily="18" charset="0"/>
              </a:rPr>
              <a:t> declares that discipline requires good superiors at all levels, clear and fair agreements and judicious application of penalties.</a:t>
            </a:r>
          </a:p>
          <a:p>
            <a:pPr marL="514350" indent="-514350">
              <a:buNone/>
            </a:pPr>
            <a:r>
              <a:rPr lang="en-US" b="1" dirty="0" smtClean="0">
                <a:latin typeface="Bell MT" pitchFamily="18" charset="0"/>
              </a:rPr>
              <a:t>4. Unit of Command</a:t>
            </a:r>
          </a:p>
          <a:p>
            <a:pPr marL="514350" indent="-514350">
              <a:buNone/>
            </a:pPr>
            <a:r>
              <a:rPr lang="en-US" b="1" dirty="0" smtClean="0">
                <a:latin typeface="Bell MT" pitchFamily="18" charset="0"/>
              </a:rPr>
              <a:t>This is the principle that an employee should receive orders from one superior only.</a:t>
            </a:r>
          </a:p>
          <a:p>
            <a:pPr marL="514350" indent="-514350">
              <a:buNone/>
            </a:pPr>
            <a:r>
              <a:rPr lang="en-US" b="1" dirty="0" smtClean="0">
                <a:latin typeface="Bell MT" pitchFamily="18" charset="0"/>
              </a:rPr>
              <a:t>5. Unity of Direction</a:t>
            </a:r>
          </a:p>
          <a:p>
            <a:pPr marL="514350" indent="-514350">
              <a:buNone/>
            </a:pPr>
            <a:r>
              <a:rPr lang="en-US" b="1" dirty="0" smtClean="0">
                <a:latin typeface="Bell MT" pitchFamily="18" charset="0"/>
              </a:rPr>
              <a:t>According to </a:t>
            </a:r>
            <a:r>
              <a:rPr lang="en-US" b="1" dirty="0" err="1" smtClean="0">
                <a:latin typeface="Bell MT" pitchFamily="18" charset="0"/>
              </a:rPr>
              <a:t>Fayol</a:t>
            </a:r>
            <a:r>
              <a:rPr lang="en-US" b="1" dirty="0" smtClean="0">
                <a:latin typeface="Bell MT" pitchFamily="18" charset="0"/>
              </a:rPr>
              <a:t>, Unity of direction is the principle that each group of  Activities having the same objective must have one hand and one plan. As distinguished from the principle of unity of command, </a:t>
            </a:r>
            <a:r>
              <a:rPr lang="en-US" b="1" dirty="0" err="1" smtClean="0">
                <a:latin typeface="Bell MT" pitchFamily="18" charset="0"/>
              </a:rPr>
              <a:t>Fayol</a:t>
            </a:r>
            <a:r>
              <a:rPr lang="en-US" b="1" dirty="0" smtClean="0">
                <a:latin typeface="Bell MT" pitchFamily="18" charset="0"/>
              </a:rPr>
              <a:t> perceives unity of direction as related to the functioning of personnel.</a:t>
            </a:r>
          </a:p>
          <a:p>
            <a:pPr marL="514350" indent="-514350">
              <a:buNone/>
            </a:pPr>
            <a:r>
              <a:rPr lang="en-US" b="1" dirty="0" smtClean="0">
                <a:latin typeface="Bell MT" pitchFamily="18" charset="0"/>
              </a:rPr>
              <a:t>6. Subordination of individual interest to general interest</a:t>
            </a:r>
          </a:p>
          <a:p>
            <a:pPr marL="514350" indent="-514350">
              <a:buNone/>
            </a:pPr>
            <a:r>
              <a:rPr lang="en-US" b="1" dirty="0" smtClean="0">
                <a:latin typeface="Bell MT" pitchFamily="18" charset="0"/>
              </a:rPr>
              <a:t>In any group the interest of the group should supersede that of the individual; when these are around to differ, it is the function of management to reconcile them.</a:t>
            </a:r>
          </a:p>
          <a:p>
            <a:pPr marL="514350" indent="-514350">
              <a:buNone/>
            </a:pPr>
            <a:endParaRPr lang="en-US" b="1" dirty="0">
              <a:latin typeface="Bell MT"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382000" cy="6400800"/>
          </a:xfrm>
        </p:spPr>
        <p:txBody>
          <a:bodyPr>
            <a:normAutofit fontScale="62500" lnSpcReduction="20000"/>
          </a:bodyPr>
          <a:lstStyle/>
          <a:p>
            <a:pPr>
              <a:buNone/>
            </a:pPr>
            <a:r>
              <a:rPr lang="en-US" b="1" dirty="0" smtClean="0"/>
              <a:t>7. Remuneration of Personnel</a:t>
            </a:r>
          </a:p>
          <a:p>
            <a:pPr>
              <a:buNone/>
            </a:pPr>
            <a:r>
              <a:rPr lang="en-US" dirty="0" err="1" smtClean="0"/>
              <a:t>Fayol</a:t>
            </a:r>
            <a:r>
              <a:rPr lang="en-US" dirty="0" smtClean="0"/>
              <a:t> perceives that remuneration and method of payment should be fair and afford the maximum satisfaction to employee and employer.</a:t>
            </a:r>
          </a:p>
          <a:p>
            <a:pPr>
              <a:buNone/>
            </a:pPr>
            <a:r>
              <a:rPr lang="en-US" b="1" dirty="0" smtClean="0"/>
              <a:t>8</a:t>
            </a:r>
            <a:r>
              <a:rPr lang="en-US" dirty="0" smtClean="0"/>
              <a:t>. </a:t>
            </a:r>
            <a:r>
              <a:rPr lang="en-US" b="1" dirty="0" smtClean="0"/>
              <a:t>Centralization</a:t>
            </a:r>
            <a:r>
              <a:rPr lang="en-US" dirty="0" smtClean="0"/>
              <a:t>.</a:t>
            </a:r>
          </a:p>
          <a:p>
            <a:pPr>
              <a:buNone/>
            </a:pPr>
            <a:r>
              <a:rPr lang="en-US" dirty="0" smtClean="0"/>
              <a:t>Although </a:t>
            </a:r>
            <a:r>
              <a:rPr lang="en-US" dirty="0" err="1" smtClean="0"/>
              <a:t>Fayol</a:t>
            </a:r>
            <a:r>
              <a:rPr lang="en-US" dirty="0" smtClean="0"/>
              <a:t> does not use the term ‘Centralization of Authority’ his principle definitely refers to the extent to which authority is concentrated or dispersed in an enterprise. Individual circumstances will determine the degree of centralization that will give the best over all yield.</a:t>
            </a:r>
          </a:p>
          <a:p>
            <a:pPr>
              <a:buNone/>
            </a:pPr>
            <a:r>
              <a:rPr lang="en-US" b="1" dirty="0" smtClean="0"/>
              <a:t>9</a:t>
            </a:r>
            <a:r>
              <a:rPr lang="en-US" dirty="0" smtClean="0"/>
              <a:t>.</a:t>
            </a:r>
            <a:r>
              <a:rPr lang="en-US" b="1" dirty="0" smtClean="0"/>
              <a:t>Scalar Chain</a:t>
            </a:r>
          </a:p>
          <a:p>
            <a:pPr>
              <a:buNone/>
            </a:pPr>
            <a:r>
              <a:rPr lang="en-US" dirty="0" err="1" smtClean="0"/>
              <a:t>Fayol</a:t>
            </a:r>
            <a:r>
              <a:rPr lang="en-US" dirty="0" smtClean="0"/>
              <a:t> thinks of the Scalar chain as a line of authority, a ‘chain of superiors’ from the highest to the lowest ranks and held that, while it is an error of subordinate to depart ‘needlessly’ from lines of authority, the chain should be short-circuited when scrupulous following of it would detrimental.</a:t>
            </a:r>
          </a:p>
          <a:p>
            <a:pPr>
              <a:buNone/>
            </a:pPr>
            <a:r>
              <a:rPr lang="en-US" b="1" dirty="0" smtClean="0"/>
              <a:t>10</a:t>
            </a:r>
            <a:r>
              <a:rPr lang="en-US" dirty="0" smtClean="0"/>
              <a:t>. </a:t>
            </a:r>
            <a:r>
              <a:rPr lang="en-US" b="1" dirty="0" smtClean="0"/>
              <a:t>Order</a:t>
            </a:r>
          </a:p>
          <a:p>
            <a:pPr>
              <a:buNone/>
            </a:pPr>
            <a:r>
              <a:rPr lang="en-US" dirty="0" smtClean="0"/>
              <a:t>Breaking this principle into ‘material order’ and social order’, </a:t>
            </a:r>
            <a:r>
              <a:rPr lang="en-US" dirty="0" err="1" smtClean="0"/>
              <a:t>Fayol</a:t>
            </a:r>
            <a:r>
              <a:rPr lang="en-US" dirty="0" smtClean="0"/>
              <a:t> thinks of it as the simple edge of a place for everything (everyone), and everything  (everyone) in its (his) Place’. This is essentially, a principle of organization in the arrangement of things and persons.</a:t>
            </a:r>
          </a:p>
          <a:p>
            <a:pPr>
              <a:buNone/>
            </a:pPr>
            <a:r>
              <a:rPr lang="en-US" b="1" dirty="0" smtClean="0"/>
              <a:t>11</a:t>
            </a:r>
            <a:r>
              <a:rPr lang="en-US" dirty="0" smtClean="0"/>
              <a:t>. </a:t>
            </a:r>
            <a:r>
              <a:rPr lang="en-US" b="1" dirty="0" smtClean="0"/>
              <a:t>Equity</a:t>
            </a:r>
            <a:r>
              <a:rPr lang="en-US" dirty="0" smtClean="0"/>
              <a:t>.</a:t>
            </a:r>
          </a:p>
          <a:p>
            <a:pPr>
              <a:buNone/>
            </a:pPr>
            <a:r>
              <a:rPr lang="en-US" dirty="0" err="1" smtClean="0"/>
              <a:t>Fayol</a:t>
            </a:r>
            <a:r>
              <a:rPr lang="en-US" dirty="0" smtClean="0"/>
              <a:t> perceives this principles ‘as one of eliciting loyalty and devotion from personnel by a combination of kindliness and Justice in managers dealing with subordinates.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schools of management contributed to the development of management thought. They are grouped as follows:</a:t>
            </a:r>
          </a:p>
          <a:p>
            <a:endParaRPr lang="en-US" dirty="0" smtClean="0"/>
          </a:p>
          <a:p>
            <a:r>
              <a:rPr lang="en-US" dirty="0" smtClean="0"/>
              <a:t>{A) The Classical Approach</a:t>
            </a:r>
          </a:p>
          <a:p>
            <a:r>
              <a:rPr lang="en-US" dirty="0" smtClean="0"/>
              <a:t>{B) The Behavioral Approach</a:t>
            </a:r>
          </a:p>
          <a:p>
            <a:r>
              <a:rPr lang="en-US" dirty="0" smtClean="0"/>
              <a:t>{C) The Systems Approach</a:t>
            </a:r>
          </a:p>
          <a:p>
            <a:r>
              <a:rPr lang="en-US" dirty="0" smtClean="0"/>
              <a:t>{D) The Contingency or Situational Approach</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buNone/>
            </a:pPr>
            <a:r>
              <a:rPr lang="en-US" dirty="0" smtClean="0"/>
              <a:t>12. Stability of tenure of Personnel</a:t>
            </a:r>
          </a:p>
          <a:p>
            <a:pPr>
              <a:buNone/>
            </a:pPr>
            <a:r>
              <a:rPr lang="en-US" dirty="0" smtClean="0"/>
              <a:t>Finding that such instability is both cause and effect of bad management. </a:t>
            </a:r>
            <a:r>
              <a:rPr lang="en-US" dirty="0" err="1" smtClean="0"/>
              <a:t>Fayol</a:t>
            </a:r>
            <a:r>
              <a:rPr lang="en-US" dirty="0" smtClean="0"/>
              <a:t> points out the dangers and cost of unnecessary turnover.</a:t>
            </a:r>
          </a:p>
          <a:p>
            <a:pPr>
              <a:buNone/>
            </a:pPr>
            <a:r>
              <a:rPr lang="en-US" dirty="0" smtClean="0"/>
              <a:t>13. Initiative</a:t>
            </a:r>
          </a:p>
          <a:p>
            <a:pPr>
              <a:buNone/>
            </a:pPr>
            <a:r>
              <a:rPr lang="en-US" dirty="0" smtClean="0"/>
              <a:t>Initiative is conceived as the thinking out and execution of a plan. Since it is one of the ‘keenest satisfactions for an intelligent man to experience, ‘</a:t>
            </a:r>
            <a:r>
              <a:rPr lang="en-US" dirty="0" err="1" smtClean="0"/>
              <a:t>Fayol</a:t>
            </a:r>
            <a:r>
              <a:rPr lang="en-US" dirty="0" smtClean="0"/>
              <a:t> exhorts managers to ‘sacrifice personal vanity’ in order to permit subordinates to exercises it.</a:t>
            </a:r>
          </a:p>
          <a:p>
            <a:pPr marL="514350" indent="-514350">
              <a:buAutoNum type="arabicPeriod" startAt="14"/>
            </a:pPr>
            <a:r>
              <a:rPr lang="en-US" dirty="0" smtClean="0"/>
              <a:t>Esprit de corps</a:t>
            </a:r>
          </a:p>
          <a:p>
            <a:pPr marL="514350" indent="-514350">
              <a:buNone/>
            </a:pPr>
            <a:r>
              <a:rPr lang="en-US" dirty="0" smtClean="0"/>
              <a:t>This is the principle that ‘union is strength’ and extension of the principles of unity of command. </a:t>
            </a:r>
            <a:r>
              <a:rPr lang="en-US" dirty="0" err="1" smtClean="0"/>
              <a:t>Fayol</a:t>
            </a:r>
            <a:r>
              <a:rPr lang="en-US" dirty="0" smtClean="0"/>
              <a:t> here emphasizes the need for team-work and the importance of communication in obtaining it.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a:srcRect/>
          <a:stretch>
            <a:fillRect/>
          </a:stretch>
        </p:blipFill>
        <p:spPr bwMode="auto">
          <a:xfrm>
            <a:off x="533400" y="304800"/>
            <a:ext cx="7010400" cy="6333066"/>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5821363"/>
          </a:xfrm>
        </p:spPr>
        <p:txBody>
          <a:bodyPr>
            <a:normAutofit fontScale="92500"/>
          </a:bodyPr>
          <a:lstStyle/>
          <a:p>
            <a:pPr>
              <a:buFont typeface="Wingdings" pitchFamily="2" charset="2"/>
              <a:buChar char="q"/>
            </a:pPr>
            <a:r>
              <a:rPr lang="en-US" dirty="0" smtClean="0"/>
              <a:t> </a:t>
            </a:r>
            <a:r>
              <a:rPr lang="en-US" sz="4400" dirty="0" smtClean="0"/>
              <a:t>German theorist and sociologist.</a:t>
            </a:r>
          </a:p>
          <a:p>
            <a:pPr>
              <a:buNone/>
            </a:pPr>
            <a:endParaRPr lang="en-US" sz="4400" dirty="0" smtClean="0"/>
          </a:p>
          <a:p>
            <a:pPr>
              <a:buNone/>
            </a:pPr>
            <a:endParaRPr lang="en-US" sz="4400" dirty="0" smtClean="0"/>
          </a:p>
          <a:p>
            <a:pPr>
              <a:buFont typeface="Wingdings" pitchFamily="2" charset="2"/>
              <a:buChar char="q"/>
            </a:pPr>
            <a:r>
              <a:rPr lang="en-US" sz="4400" dirty="0" smtClean="0"/>
              <a:t> Follower of General Administrative Theory proposed by Henry </a:t>
            </a:r>
            <a:r>
              <a:rPr lang="en-US" sz="4400" dirty="0" err="1" smtClean="0"/>
              <a:t>Fayol</a:t>
            </a:r>
            <a:r>
              <a:rPr lang="en-US" sz="4400" dirty="0" smtClean="0"/>
              <a:t>.</a:t>
            </a:r>
          </a:p>
          <a:p>
            <a:pPr>
              <a:buNone/>
            </a:pPr>
            <a:endParaRPr lang="en-US" sz="4400" dirty="0" smtClean="0"/>
          </a:p>
          <a:p>
            <a:pPr>
              <a:buFont typeface="Wingdings" pitchFamily="2" charset="2"/>
              <a:buChar char="q"/>
            </a:pPr>
            <a:r>
              <a:rPr lang="en-US" sz="4400" dirty="0" smtClean="0"/>
              <a:t> Introduce most of the concepts on Bureaucratic Organizations</a:t>
            </a:r>
            <a:r>
              <a:rPr lang="en-US"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Birth of Bureaucracy</a:t>
            </a:r>
            <a:endParaRPr lang="en-US" u="sng" dirty="0"/>
          </a:p>
        </p:txBody>
      </p:sp>
      <p:sp>
        <p:nvSpPr>
          <p:cNvPr id="3" name="Content Placeholder 2"/>
          <p:cNvSpPr>
            <a:spLocks noGrp="1"/>
          </p:cNvSpPr>
          <p:nvPr>
            <p:ph idx="1"/>
          </p:nvPr>
        </p:nvSpPr>
        <p:spPr/>
        <p:txBody>
          <a:bodyPr/>
          <a:lstStyle/>
          <a:p>
            <a:pPr>
              <a:buFont typeface="Wingdings" pitchFamily="2" charset="2"/>
              <a:buChar char="§"/>
            </a:pPr>
            <a:r>
              <a:rPr lang="en-US" dirty="0" smtClean="0"/>
              <a:t>During 1800’s European Org. were managed on a personal, family-like basis.</a:t>
            </a:r>
          </a:p>
          <a:p>
            <a:pPr>
              <a:buFont typeface="Wingdings" pitchFamily="2" charset="2"/>
              <a:buChar char="§"/>
            </a:pPr>
            <a:r>
              <a:rPr lang="en-US" dirty="0" smtClean="0"/>
              <a:t>Employees loyal towards a single individual.</a:t>
            </a:r>
          </a:p>
          <a:p>
            <a:pPr>
              <a:buFont typeface="Wingdings" pitchFamily="2" charset="2"/>
              <a:buChar char="§"/>
            </a:pPr>
            <a:r>
              <a:rPr lang="en-US" dirty="0" smtClean="0"/>
              <a:t>Resources used to realize individual desires.</a:t>
            </a:r>
          </a:p>
          <a:p>
            <a:pPr>
              <a:buFont typeface="Wingdings" pitchFamily="2" charset="2"/>
              <a:buChar char="§"/>
            </a:pPr>
            <a:r>
              <a:rPr lang="en-US" dirty="0" smtClean="0"/>
              <a:t>Weber envisioned Org. would be managed on an impersonal, rational basis. This form of Org. is know as Bureaucracy.</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Characteristics</a:t>
            </a:r>
            <a:endParaRPr lang="en-US" u="sng" dirty="0"/>
          </a:p>
        </p:txBody>
      </p:sp>
      <p:sp>
        <p:nvSpPr>
          <p:cNvPr id="3" name="Content Placeholder 2"/>
          <p:cNvSpPr>
            <a:spLocks noGrp="1"/>
          </p:cNvSpPr>
          <p:nvPr>
            <p:ph idx="1"/>
          </p:nvPr>
        </p:nvSpPr>
        <p:spPr/>
        <p:txBody>
          <a:bodyPr/>
          <a:lstStyle/>
          <a:p>
            <a:pPr>
              <a:buFont typeface="Courier New" pitchFamily="49" charset="0"/>
              <a:buChar char="o"/>
            </a:pPr>
            <a:r>
              <a:rPr lang="en-US" dirty="0" smtClean="0"/>
              <a:t>Org. based on rational authority would be more efficient and adaptable to changes.</a:t>
            </a:r>
          </a:p>
          <a:p>
            <a:pPr>
              <a:buFont typeface="Courier New" pitchFamily="49" charset="0"/>
              <a:buChar char="o"/>
            </a:pPr>
            <a:r>
              <a:rPr lang="en-US" dirty="0" smtClean="0"/>
              <a:t>Employee selection and advancement is based on competence and technical 	qualification.</a:t>
            </a:r>
          </a:p>
          <a:p>
            <a:pPr>
              <a:buFont typeface="Courier New" pitchFamily="49" charset="0"/>
              <a:buChar char="o"/>
            </a:pPr>
            <a:r>
              <a:rPr lang="en-US" dirty="0" smtClean="0"/>
              <a:t>Org. relies on rules and regulations which are impersonal and applied uniformly to all employees.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Courier New" pitchFamily="49" charset="0"/>
              <a:buChar char="o"/>
            </a:pPr>
            <a:r>
              <a:rPr lang="en-US" dirty="0" smtClean="0"/>
              <a:t>Division of labour.</a:t>
            </a:r>
          </a:p>
          <a:p>
            <a:pPr>
              <a:buFont typeface="Courier New" pitchFamily="49" charset="0"/>
              <a:buChar char="o"/>
            </a:pPr>
            <a:r>
              <a:rPr lang="en-US" dirty="0" smtClean="0"/>
              <a:t>Positions in an Org. are organized in a hierarchy.</a:t>
            </a:r>
          </a:p>
          <a:p>
            <a:pPr>
              <a:buFont typeface="Courier New" pitchFamily="49" charset="0"/>
              <a:buChar char="o"/>
            </a:pPr>
            <a:r>
              <a:rPr lang="en-US" dirty="0" smtClean="0"/>
              <a:t>Managers depends not on personality for successfully giving orders but on legal power invested in managerial position.</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762000" y="3581400"/>
            <a:ext cx="19050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Positions organized in hierarchy</a:t>
            </a:r>
            <a:endParaRPr lang="en-US" dirty="0"/>
          </a:p>
        </p:txBody>
      </p:sp>
      <p:sp>
        <p:nvSpPr>
          <p:cNvPr id="6" name="Oval 5"/>
          <p:cNvSpPr/>
          <p:nvPr/>
        </p:nvSpPr>
        <p:spPr>
          <a:xfrm>
            <a:off x="3505200" y="381000"/>
            <a:ext cx="22098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Division of  Labour</a:t>
            </a:r>
            <a:endParaRPr lang="en-US" dirty="0"/>
          </a:p>
        </p:txBody>
      </p:sp>
      <p:sp>
        <p:nvSpPr>
          <p:cNvPr id="10" name="Oval 9"/>
          <p:cNvSpPr/>
          <p:nvPr/>
        </p:nvSpPr>
        <p:spPr>
          <a:xfrm>
            <a:off x="685800" y="1905000"/>
            <a:ext cx="19812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Managers subject to rules &amp; procedures</a:t>
            </a:r>
            <a:endParaRPr lang="en-US" dirty="0"/>
          </a:p>
        </p:txBody>
      </p:sp>
      <p:sp>
        <p:nvSpPr>
          <p:cNvPr id="11" name="Oval 10"/>
          <p:cNvSpPr/>
          <p:nvPr/>
        </p:nvSpPr>
        <p:spPr>
          <a:xfrm>
            <a:off x="6553200" y="3505200"/>
            <a:ext cx="22098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Decisions recorded in writing</a:t>
            </a:r>
            <a:endParaRPr lang="en-US" dirty="0"/>
          </a:p>
        </p:txBody>
      </p:sp>
      <p:sp>
        <p:nvSpPr>
          <p:cNvPr id="12" name="Oval 11"/>
          <p:cNvSpPr/>
          <p:nvPr/>
        </p:nvSpPr>
        <p:spPr>
          <a:xfrm>
            <a:off x="6248400" y="1905000"/>
            <a:ext cx="22098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Management &amp; ownership is separate</a:t>
            </a:r>
            <a:endParaRPr lang="en-US" dirty="0"/>
          </a:p>
        </p:txBody>
      </p:sp>
      <p:sp>
        <p:nvSpPr>
          <p:cNvPr id="13" name="Oval 12"/>
          <p:cNvSpPr/>
          <p:nvPr/>
        </p:nvSpPr>
        <p:spPr>
          <a:xfrm>
            <a:off x="2971800" y="2514600"/>
            <a:ext cx="3200400" cy="1524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The Ideal Bureaucracy</a:t>
            </a:r>
            <a:endParaRPr lang="en-US" dirty="0"/>
          </a:p>
        </p:txBody>
      </p:sp>
      <p:sp>
        <p:nvSpPr>
          <p:cNvPr id="14" name="Oval 13"/>
          <p:cNvSpPr/>
          <p:nvPr/>
        </p:nvSpPr>
        <p:spPr>
          <a:xfrm>
            <a:off x="3581400" y="4800600"/>
            <a:ext cx="2743200" cy="1447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Selection based on technical qualification</a:t>
            </a:r>
            <a:endParaRPr lang="en-US" dirty="0"/>
          </a:p>
        </p:txBody>
      </p:sp>
      <p:cxnSp>
        <p:nvCxnSpPr>
          <p:cNvPr id="16" name="Straight Connector 15"/>
          <p:cNvCxnSpPr/>
          <p:nvPr/>
        </p:nvCxnSpPr>
        <p:spPr>
          <a:xfrm rot="5400000">
            <a:off x="4190206" y="2133600"/>
            <a:ext cx="1066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4115594" y="4723606"/>
            <a:ext cx="1066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6096000" y="2667000"/>
            <a:ext cx="6096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a:off x="6019800" y="3429000"/>
            <a:ext cx="685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590800" y="2590800"/>
            <a:ext cx="5334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flipV="1">
            <a:off x="2438400" y="3581400"/>
            <a:ext cx="609600" cy="3810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534400" cy="1600200"/>
          </a:xfrm>
        </p:spPr>
        <p:txBody>
          <a:bodyPr>
            <a:normAutofit fontScale="90000"/>
          </a:bodyPr>
          <a:lstStyle/>
          <a:p>
            <a:r>
              <a:rPr lang="en-US" dirty="0" smtClean="0"/>
              <a:t>Limitations of Bureaucratic Management and Administrative Theory</a:t>
            </a:r>
            <a:endParaRPr lang="en-US" dirty="0"/>
          </a:p>
        </p:txBody>
      </p:sp>
      <p:sp>
        <p:nvSpPr>
          <p:cNvPr id="3" name="Content Placeholder 2"/>
          <p:cNvSpPr>
            <a:spLocks noGrp="1"/>
          </p:cNvSpPr>
          <p:nvPr>
            <p:ph idx="1"/>
          </p:nvPr>
        </p:nvSpPr>
        <p:spPr/>
        <p:txBody>
          <a:bodyPr/>
          <a:lstStyle/>
          <a:p>
            <a:r>
              <a:rPr lang="en-US" dirty="0" smtClean="0"/>
              <a:t>Classical theorists ignored important aspects of organizational behavior. They stressed productivity above other aspects of management.</a:t>
            </a:r>
          </a:p>
          <a:p>
            <a:r>
              <a:rPr lang="en-US" dirty="0" smtClean="0"/>
              <a:t>Weber’s concept of bureaucracy destroys individual creativity and the flexibility to respond to complex changes in the global environment</a:t>
            </a:r>
            <a:endParaRPr lang="en-GB" dirty="0" smtClean="0"/>
          </a:p>
          <a:p>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Behavioral Approach</a:t>
            </a:r>
            <a:endParaRPr lang="en-US" dirty="0"/>
          </a:p>
        </p:txBody>
      </p:sp>
      <p:sp>
        <p:nvSpPr>
          <p:cNvPr id="3" name="Content Placeholder 2"/>
          <p:cNvSpPr>
            <a:spLocks noGrp="1"/>
          </p:cNvSpPr>
          <p:nvPr>
            <p:ph idx="1"/>
          </p:nvPr>
        </p:nvSpPr>
        <p:spPr/>
        <p:txBody>
          <a:bodyPr/>
          <a:lstStyle/>
          <a:p>
            <a:r>
              <a:rPr lang="en-US" dirty="0" smtClean="0"/>
              <a:t>It emphasized on the human element</a:t>
            </a:r>
          </a:p>
          <a:p>
            <a:r>
              <a:rPr lang="en-US" dirty="0" smtClean="0"/>
              <a:t>Behavioral thinkers</a:t>
            </a:r>
          </a:p>
          <a:p>
            <a:pPr lvl="1"/>
            <a:r>
              <a:rPr lang="en-US" dirty="0" smtClean="0"/>
              <a:t>Mary Parker </a:t>
            </a:r>
            <a:r>
              <a:rPr lang="en-US" dirty="0" err="1" smtClean="0"/>
              <a:t>Folet</a:t>
            </a:r>
            <a:endParaRPr lang="en-US" dirty="0" smtClean="0"/>
          </a:p>
          <a:p>
            <a:pPr lvl="1"/>
            <a:r>
              <a:rPr lang="en-US" dirty="0" smtClean="0"/>
              <a:t>Elton Mayo</a:t>
            </a:r>
          </a:p>
          <a:p>
            <a:pPr lvl="1"/>
            <a:r>
              <a:rPr lang="en-US" dirty="0" smtClean="0"/>
              <a:t>Abraham Maslow</a:t>
            </a:r>
          </a:p>
          <a:p>
            <a:pPr lvl="1"/>
            <a:r>
              <a:rPr lang="en-US" dirty="0" smtClean="0"/>
              <a:t>Douglas McGregor</a:t>
            </a:r>
          </a:p>
          <a:p>
            <a:pPr lvl="1"/>
            <a:r>
              <a:rPr lang="en-US" dirty="0" smtClean="0"/>
              <a:t>Chris </a:t>
            </a:r>
            <a:r>
              <a:rPr lang="en-US" dirty="0" err="1" smtClean="0"/>
              <a:t>Argyris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Elton Mayo: Focusing on Human Relations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Father of Human Relations Approach</a:t>
            </a:r>
          </a:p>
          <a:p>
            <a:r>
              <a:rPr lang="en-US" dirty="0" smtClean="0"/>
              <a:t>Led the team which conducted a study at Western Electric’s Hawthorne Plant</a:t>
            </a:r>
          </a:p>
          <a:p>
            <a:r>
              <a:rPr lang="en-US" dirty="0" smtClean="0"/>
              <a:t>To examine the impact of illumination level on worker productivity</a:t>
            </a:r>
          </a:p>
          <a:p>
            <a:r>
              <a:rPr lang="en-US" dirty="0" smtClean="0"/>
              <a:t>The experiments were conducted in four phase:</a:t>
            </a:r>
          </a:p>
          <a:p>
            <a:pPr lvl="1"/>
            <a:r>
              <a:rPr lang="en-US" dirty="0" smtClean="0"/>
              <a:t>Illumination experiments</a:t>
            </a:r>
          </a:p>
          <a:p>
            <a:pPr lvl="1"/>
            <a:r>
              <a:rPr lang="en-US" dirty="0" smtClean="0"/>
              <a:t>Relay assembly test room experiments </a:t>
            </a:r>
          </a:p>
          <a:p>
            <a:pPr lvl="1"/>
            <a:r>
              <a:rPr lang="en-US" dirty="0" smtClean="0"/>
              <a:t>Interview phase</a:t>
            </a:r>
          </a:p>
          <a:p>
            <a:pPr lvl="1"/>
            <a:r>
              <a:rPr lang="en-US" dirty="0" smtClean="0"/>
              <a:t>Bank wiring observation room experiments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INTRODUCTION  TO CLASSICAL APPROACH</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Illumination Experiments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Took place between 1924 and 1927</a:t>
            </a:r>
          </a:p>
          <a:p>
            <a:r>
              <a:rPr lang="en-US" dirty="0" smtClean="0"/>
              <a:t>Two group of workers (experimental or test group)</a:t>
            </a:r>
            <a:r>
              <a:rPr lang="en-GB" dirty="0" smtClean="0"/>
              <a:t> and the control group</a:t>
            </a:r>
          </a:p>
          <a:p>
            <a:r>
              <a:rPr lang="en-US" dirty="0" smtClean="0"/>
              <a:t>Experiment involved manipulating the illumination</a:t>
            </a:r>
          </a:p>
          <a:p>
            <a:endParaRPr lang="en-US" dirty="0" smtClean="0"/>
          </a:p>
          <a:p>
            <a:pPr marL="0" indent="0">
              <a:buNone/>
            </a:pPr>
            <a:r>
              <a:rPr lang="en-US" dirty="0" smtClean="0"/>
              <a:t>Relay Assembly Test Room Experiments</a:t>
            </a:r>
          </a:p>
          <a:p>
            <a:r>
              <a:rPr lang="en-US" dirty="0" smtClean="0"/>
              <a:t>Took place between 1927 and 1933</a:t>
            </a:r>
          </a:p>
          <a:p>
            <a:r>
              <a:rPr lang="en-US" dirty="0" smtClean="0"/>
              <a:t>It included the introduction of a series of HR policy measures for the test group to study their impact on overall productivity</a:t>
            </a:r>
          </a:p>
          <a:p>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Contributions of the Behavioral School</a:t>
            </a:r>
          </a:p>
          <a:p>
            <a:pPr marL="514350" indent="-514350">
              <a:buFont typeface="+mj-lt"/>
              <a:buAutoNum type="arabicPeriod"/>
            </a:pPr>
            <a:r>
              <a:rPr lang="en-US" dirty="0" smtClean="0"/>
              <a:t>They discovered that a genuine concern for the individual worker leads to increased productivity.</a:t>
            </a:r>
          </a:p>
          <a:p>
            <a:pPr marL="514350" indent="-514350">
              <a:buFont typeface="+mj-lt"/>
              <a:buAutoNum type="arabicPeriod"/>
            </a:pPr>
            <a:r>
              <a:rPr lang="en-US" dirty="0" smtClean="0"/>
              <a:t>Mayo’s teaching place emphasis on the manager’s style and drastically changed the training of managers. As a result, the teaching of “people skills” has become an important aspect of </a:t>
            </a:r>
            <a:r>
              <a:rPr lang="en-US" smtClean="0"/>
              <a:t>management training.</a:t>
            </a:r>
            <a:r>
              <a:rPr lang="en-US"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DEFINITION OF CLASSICAL APPROACH</a:t>
            </a:r>
          </a:p>
          <a:p>
            <a:endParaRPr lang="en-US" dirty="0" smtClean="0"/>
          </a:p>
          <a:p>
            <a:r>
              <a:rPr lang="en-US" dirty="0" smtClean="0"/>
              <a:t>"Classical approach of management professes the body of management thought based on the belief that employees have only economical and physical needs and that the social needs &amp; need for job satisfaction either does not exist or are unimportant. Accordingly it advocates high specialization of labour, centralized decision making &amp; profit maximization."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Classical approach is the oldest formal school of thought which began around 1900 and continued into the 1920s.</a:t>
            </a:r>
          </a:p>
          <a:p>
            <a:r>
              <a:rPr lang="en-US" dirty="0" smtClean="0"/>
              <a:t>It is mainly concerned with increasing the efficiency of workers and organizations based on management practices, which were an outcome of careful observation.</a:t>
            </a:r>
          </a:p>
          <a:p>
            <a:r>
              <a:rPr lang="en-US" dirty="0" smtClean="0"/>
              <a:t>It mainly looks for the universal principles of operation in the striving for economic efficiency.</a:t>
            </a:r>
          </a:p>
          <a:p>
            <a:r>
              <a:rPr lang="en-US" dirty="0" smtClean="0"/>
              <a:t>Classical approach includes: </a:t>
            </a:r>
          </a:p>
          <a:p>
            <a:r>
              <a:rPr lang="en-US" dirty="0" smtClean="0"/>
              <a:t>Scientific  Management</a:t>
            </a:r>
          </a:p>
          <a:p>
            <a:r>
              <a:rPr lang="en-US" dirty="0" smtClean="0"/>
              <a:t>Administrative Management </a:t>
            </a:r>
          </a:p>
          <a:p>
            <a:r>
              <a:rPr lang="en-US" dirty="0" smtClean="0"/>
              <a:t>Bureaucratic Management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SCIENTIFIC MANAGEMENT focuses on the "one best way" to do a job.</a:t>
            </a:r>
          </a:p>
          <a:p>
            <a:endParaRPr lang="en-US" dirty="0" smtClean="0"/>
          </a:p>
          <a:p>
            <a:r>
              <a:rPr lang="en-US" dirty="0" smtClean="0"/>
              <a:t>ADM INISTRATIVE MANAGEMENT focuses on the manager &amp; basic managerial functions.</a:t>
            </a:r>
          </a:p>
          <a:p>
            <a:endParaRPr lang="en-US" dirty="0" smtClean="0"/>
          </a:p>
          <a:p>
            <a:r>
              <a:rPr lang="en-US" dirty="0" smtClean="0"/>
              <a:t>BUREAUCRATIC MANAGEMENT focuses on the guidelines for structuring with formalization of rules, procedures and a clear division of labour.</a:t>
            </a:r>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smtClean="0"/>
              <a:t>Frederick Winslow Taylor (1856-1915)</a:t>
            </a:r>
          </a:p>
          <a:p>
            <a:endParaRPr lang="en-US" dirty="0" smtClean="0"/>
          </a:p>
          <a:p>
            <a:r>
              <a:rPr lang="en-US" dirty="0" smtClean="0"/>
              <a:t>• Father of Scientific Management</a:t>
            </a:r>
            <a:endParaRPr lang="en-US" dirty="0"/>
          </a:p>
        </p:txBody>
      </p:sp>
      <p:pic>
        <p:nvPicPr>
          <p:cNvPr id="4" name="Picture 3" descr="fredrick winston taylor.jpg"/>
          <p:cNvPicPr>
            <a:picLocks noChangeAspect="1"/>
          </p:cNvPicPr>
          <p:nvPr/>
        </p:nvPicPr>
        <p:blipFill>
          <a:blip r:embed="rId2"/>
          <a:stretch>
            <a:fillRect/>
          </a:stretch>
        </p:blipFill>
        <p:spPr>
          <a:xfrm>
            <a:off x="1447800" y="2895600"/>
            <a:ext cx="4892041" cy="33909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STEPS IN SCIENTIFIC MANAGEM ENT</a:t>
            </a:r>
          </a:p>
          <a:p>
            <a:r>
              <a:rPr lang="en-US" dirty="0" smtClean="0"/>
              <a:t>• Replaced old rule of thumb methods to eliminate ''soldiering''</a:t>
            </a:r>
          </a:p>
          <a:p>
            <a:r>
              <a:rPr lang="en-US" dirty="0" smtClean="0"/>
              <a:t>• Selecting training, teaching, and developing workers</a:t>
            </a:r>
          </a:p>
          <a:p>
            <a:r>
              <a:rPr lang="en-US" dirty="0" smtClean="0"/>
              <a:t>• Supervise employees to make sure they follow the prescribed methods for performing their jobs</a:t>
            </a:r>
          </a:p>
          <a:p>
            <a:r>
              <a:rPr lang="en-US" dirty="0" smtClean="0"/>
              <a:t>• Continue to plan the work but use workers to actually get the work done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dirty="0" smtClean="0"/>
              <a:t>Frederick Winslow Taylor</a:t>
            </a:r>
          </a:p>
          <a:p>
            <a:r>
              <a:rPr lang="en-US" dirty="0" smtClean="0"/>
              <a:t>The fundamental principles that Taylor saw underlying the scientific approach to management may be summarized as follows:</a:t>
            </a:r>
          </a:p>
          <a:p>
            <a:r>
              <a:rPr lang="en-US" dirty="0" smtClean="0"/>
              <a:t>• Piece-rate incentive system</a:t>
            </a:r>
          </a:p>
          <a:p>
            <a:r>
              <a:rPr lang="en-US" dirty="0" smtClean="0"/>
              <a:t>• Time and motion study</a:t>
            </a:r>
          </a:p>
          <a:p>
            <a:r>
              <a:rPr lang="en-US" dirty="0" smtClean="0"/>
              <a:t>• Replacing rules of thumb with science (organized knowledge)</a:t>
            </a:r>
          </a:p>
          <a:p>
            <a:r>
              <a:rPr lang="en-US" dirty="0" smtClean="0"/>
              <a:t>• Obtaining  annoying group action, rather than discord</a:t>
            </a:r>
          </a:p>
          <a:p>
            <a:r>
              <a:rPr lang="en-US" dirty="0" smtClean="0"/>
              <a:t>• Achieving cooperation of human beings, rather than chaotic individualism</a:t>
            </a:r>
          </a:p>
          <a:p>
            <a:r>
              <a:rPr lang="en-US" dirty="0" smtClean="0"/>
              <a:t>• Working for maximum output, rather than restricted output</a:t>
            </a:r>
          </a:p>
          <a:p>
            <a:r>
              <a:rPr lang="en-US" dirty="0" smtClean="0"/>
              <a:t>• Developing all workers to the fullest extent possible for their own and their company's highest prosperity.</a:t>
            </a:r>
          </a:p>
          <a:p>
            <a:r>
              <a:rPr lang="en-US" dirty="0" smtClean="0"/>
              <a:t>Taylor concentrated more on productivity and productivity based wages. He stressed on time and motion study and other techniques for measuring work. Apart from this, in Taylor's work there also runs a strongly humanistic theme.  He had an idea list s notion that the interests of workers, managers and   owners should be harmonized.</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TotalTime>
  <Words>1745</Words>
  <Application>Microsoft Office PowerPoint</Application>
  <PresentationFormat>Affichage à l'écran (4:3)</PresentationFormat>
  <Paragraphs>181</Paragraphs>
  <Slides>31</Slides>
  <Notes>0</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Office Theme</vt:lpstr>
      <vt:lpstr>SCHOOL OF MANAGEMENT THEORY</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CRITICISMS OF THE SCIENTIFIC MANAGEMENT APPROACH</vt:lpstr>
      <vt:lpstr>CRITICISMS OF THE SCIENTIFIC MANAGEMENT APPROACH (Cont,d.)</vt:lpstr>
      <vt:lpstr>Henri Fayol(1841-1925)</vt:lpstr>
      <vt:lpstr>Présentation PowerPoint</vt:lpstr>
      <vt:lpstr>Présentation PowerPoint</vt:lpstr>
      <vt:lpstr>Présentation PowerPoint</vt:lpstr>
      <vt:lpstr>Functions Of Management</vt:lpstr>
      <vt:lpstr>( c ) Fayol’s Prinples</vt:lpstr>
      <vt:lpstr>Présentation PowerPoint</vt:lpstr>
      <vt:lpstr>Présentation PowerPoint</vt:lpstr>
      <vt:lpstr>Présentation PowerPoint</vt:lpstr>
      <vt:lpstr>Présentation PowerPoint</vt:lpstr>
      <vt:lpstr>Birth of Bureaucracy</vt:lpstr>
      <vt:lpstr>Characteristics</vt:lpstr>
      <vt:lpstr>Présentation PowerPoint</vt:lpstr>
      <vt:lpstr>Présentation PowerPoint</vt:lpstr>
      <vt:lpstr>Limitations of Bureaucratic Management and Administrative Theory</vt:lpstr>
      <vt:lpstr>Behavioral Approach</vt:lpstr>
      <vt:lpstr>Elton Mayo: Focusing on Human Relations</vt:lpstr>
      <vt:lpstr>Illumination Experiments</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dc:creator>
  <cp:lastModifiedBy>ACER</cp:lastModifiedBy>
  <cp:revision>15</cp:revision>
  <dcterms:created xsi:type="dcterms:W3CDTF">2017-11-22T11:02:07Z</dcterms:created>
  <dcterms:modified xsi:type="dcterms:W3CDTF">2023-10-25T14:55:03Z</dcterms:modified>
</cp:coreProperties>
</file>