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31"/>
  </p:notesMasterIdLst>
  <p:sldIdLst>
    <p:sldId id="390" r:id="rId2"/>
    <p:sldId id="425" r:id="rId3"/>
    <p:sldId id="417" r:id="rId4"/>
    <p:sldId id="426" r:id="rId5"/>
    <p:sldId id="427" r:id="rId6"/>
    <p:sldId id="428" r:id="rId7"/>
    <p:sldId id="435" r:id="rId8"/>
    <p:sldId id="415" r:id="rId9"/>
    <p:sldId id="416" r:id="rId10"/>
    <p:sldId id="419" r:id="rId11"/>
    <p:sldId id="420" r:id="rId12"/>
    <p:sldId id="421" r:id="rId13"/>
    <p:sldId id="422" r:id="rId14"/>
    <p:sldId id="423" r:id="rId15"/>
    <p:sldId id="414" r:id="rId16"/>
    <p:sldId id="441" r:id="rId17"/>
    <p:sldId id="440" r:id="rId18"/>
    <p:sldId id="429" r:id="rId19"/>
    <p:sldId id="430" r:id="rId20"/>
    <p:sldId id="432" r:id="rId21"/>
    <p:sldId id="431" r:id="rId22"/>
    <p:sldId id="409" r:id="rId23"/>
    <p:sldId id="433" r:id="rId24"/>
    <p:sldId id="434" r:id="rId25"/>
    <p:sldId id="436" r:id="rId26"/>
    <p:sldId id="437" r:id="rId27"/>
    <p:sldId id="438" r:id="rId28"/>
    <p:sldId id="439" r:id="rId29"/>
    <p:sldId id="40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00" autoAdjust="0"/>
    <p:restoredTop sz="94255" autoAdjust="0"/>
  </p:normalViewPr>
  <p:slideViewPr>
    <p:cSldViewPr snapToGrid="0">
      <p:cViewPr varScale="1">
        <p:scale>
          <a:sx n="57" d="100"/>
          <a:sy n="57" d="100"/>
        </p:scale>
        <p:origin x="108"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11/3/2023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20</a:t>
            </a:fld>
            <a:endParaRPr lang="en-US"/>
          </a:p>
        </p:txBody>
      </p:sp>
    </p:spTree>
    <p:extLst>
      <p:ext uri="{BB962C8B-B14F-4D97-AF65-F5344CB8AC3E}">
        <p14:creationId xmlns:p14="http://schemas.microsoft.com/office/powerpoint/2010/main" val="2191125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23</a:t>
            </a:fld>
            <a:endParaRPr lang="en-US"/>
          </a:p>
        </p:txBody>
      </p:sp>
    </p:spTree>
    <p:extLst>
      <p:ext uri="{BB962C8B-B14F-4D97-AF65-F5344CB8AC3E}">
        <p14:creationId xmlns:p14="http://schemas.microsoft.com/office/powerpoint/2010/main" val="742376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11/3/2023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11/3/2023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28046" y="2933619"/>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a:t>
            </a:r>
            <a:r>
              <a:rPr lang="ar-DZ" sz="2800" b="1" dirty="0" smtClean="0">
                <a:solidFill>
                  <a:schemeClr val="tx1"/>
                </a:solidFill>
              </a:rPr>
              <a:t>03</a:t>
            </a:r>
            <a:endParaRPr lang="ar-DZ" sz="2800" b="1" dirty="0" smtClean="0">
              <a:solidFill>
                <a:schemeClr val="tx1"/>
              </a:solidFill>
            </a:endParaRPr>
          </a:p>
        </p:txBody>
      </p:sp>
      <p:sp>
        <p:nvSpPr>
          <p:cNvPr id="5" name="Rectangle à coins arrondis 4"/>
          <p:cNvSpPr/>
          <p:nvPr/>
        </p:nvSpPr>
        <p:spPr>
          <a:xfrm>
            <a:off x="518615" y="982639"/>
            <a:ext cx="9840036" cy="11600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a:solidFill>
                  <a:schemeClr val="tx1"/>
                </a:solidFill>
                <a:effectLst>
                  <a:outerShdw blurRad="38100" dist="38100" dir="2700000" algn="tl">
                    <a:srgbClr val="000000">
                      <a:alpha val="43137"/>
                    </a:srgbClr>
                  </a:outerShdw>
                </a:effectLst>
              </a:rPr>
              <a:t>مقياس</a:t>
            </a:r>
            <a:r>
              <a:rPr lang="ar-DZ" sz="4000" b="1" dirty="0">
                <a:solidFill>
                  <a:schemeClr val="tx1"/>
                </a:solidFill>
                <a:effectLst>
                  <a:outerShdw blurRad="38100" dist="38100" dir="2700000" algn="tl">
                    <a:srgbClr val="000000">
                      <a:alpha val="43137"/>
                    </a:srgbClr>
                  </a:outerShdw>
                </a:effectLst>
              </a:rPr>
              <a:t>: </a:t>
            </a:r>
            <a:r>
              <a:rPr lang="ar-DZ" sz="4000" b="1" u="sng" dirty="0">
                <a:solidFill>
                  <a:schemeClr val="tx1"/>
                </a:solidFill>
                <a:effectLst>
                  <a:outerShdw blurRad="38100" dist="38100" dir="2700000" algn="tl">
                    <a:srgbClr val="000000">
                      <a:alpha val="43137"/>
                    </a:srgbClr>
                  </a:outerShdw>
                </a:effectLst>
              </a:rPr>
              <a:t>أساسيات التسويق</a:t>
            </a:r>
          </a:p>
          <a:p>
            <a:pPr algn="ctr" rtl="1"/>
            <a:r>
              <a:rPr lang="ar-DZ" sz="3200" b="1" dirty="0">
                <a:solidFill>
                  <a:schemeClr val="tx1"/>
                </a:solidFill>
              </a:rPr>
              <a:t>مستوى سنة أولى اللوجستيك والنقل الدولي</a:t>
            </a:r>
            <a:endParaRPr lang="en-US" sz="3200" b="1" dirty="0">
              <a:solidFill>
                <a:schemeClr val="tx1"/>
              </a:solidFill>
            </a:endParaRPr>
          </a:p>
        </p:txBody>
      </p:sp>
      <p:sp>
        <p:nvSpPr>
          <p:cNvPr id="3" name="Rectangle 2"/>
          <p:cNvSpPr/>
          <p:nvPr/>
        </p:nvSpPr>
        <p:spPr>
          <a:xfrm>
            <a:off x="734242" y="2933619"/>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a:r>
              <a:rPr lang="ar-DZ" sz="3600" b="1" i="1" smtClean="0">
                <a:solidFill>
                  <a:schemeClr val="tx1"/>
                </a:solidFill>
              </a:rPr>
              <a:t>استراتيجيات التسويق</a:t>
            </a:r>
            <a:endParaRPr lang="en-US" sz="3600" i="1" dirty="0">
              <a:solidFill>
                <a:schemeClr val="tx1"/>
              </a:solidFill>
            </a:endParaRPr>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2" presetClass="entr" presetSubtype="4" fill="hold" grpId="0" nodeType="withEffect">
                                  <p:stCondLst>
                                    <p:cond delay="25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250" fill="hold"/>
                                        <p:tgtEl>
                                          <p:spTgt spid="5"/>
                                        </p:tgtEl>
                                        <p:attrNameLst>
                                          <p:attrName>ppt_x</p:attrName>
                                        </p:attrNameLst>
                                      </p:cBhvr>
                                      <p:tavLst>
                                        <p:tav tm="0">
                                          <p:val>
                                            <p:strVal val="#ppt_x"/>
                                          </p:val>
                                        </p:tav>
                                        <p:tav tm="100000">
                                          <p:val>
                                            <p:strVal val="#ppt_x"/>
                                          </p:val>
                                        </p:tav>
                                      </p:tavLst>
                                    </p:anim>
                                    <p:anim calcmode="lin" valueType="num">
                                      <p:cBhvr additive="base">
                                        <p:cTn id="11"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774" y="1869742"/>
            <a:ext cx="7233313" cy="4176215"/>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lnSpc>
                <a:spcPct val="150000"/>
              </a:lnSpc>
            </a:pPr>
            <a:r>
              <a:rPr lang="ar-SA" sz="2400" b="1" dirty="0" smtClean="0">
                <a:solidFill>
                  <a:schemeClr val="accent3">
                    <a:lumMod val="50000"/>
                  </a:schemeClr>
                </a:solidFill>
              </a:rPr>
              <a:t>الخطوة </a:t>
            </a:r>
            <a:r>
              <a:rPr lang="ar-SA" sz="2400" b="1" dirty="0">
                <a:solidFill>
                  <a:schemeClr val="accent3">
                    <a:lumMod val="50000"/>
                  </a:schemeClr>
                </a:solidFill>
              </a:rPr>
              <a:t>الأولى: التحليل </a:t>
            </a:r>
            <a:r>
              <a:rPr lang="ar-SA" sz="2400" b="1" dirty="0" err="1">
                <a:solidFill>
                  <a:schemeClr val="accent3">
                    <a:lumMod val="50000"/>
                  </a:schemeClr>
                </a:solidFill>
              </a:rPr>
              <a:t>الموقفي</a:t>
            </a:r>
            <a:r>
              <a:rPr lang="ar-SA" sz="2400" b="1" dirty="0">
                <a:solidFill>
                  <a:schemeClr val="accent3">
                    <a:lumMod val="50000"/>
                  </a:schemeClr>
                </a:solidFill>
              </a:rPr>
              <a:t> </a:t>
            </a:r>
            <a:r>
              <a:rPr lang="en-US" sz="2400" b="1" dirty="0">
                <a:solidFill>
                  <a:schemeClr val="accent3">
                    <a:lumMod val="50000"/>
                  </a:schemeClr>
                </a:solidFill>
              </a:rPr>
              <a:t>SWOT:</a:t>
            </a:r>
            <a:r>
              <a:rPr lang="ar-SA" sz="2400" b="1" dirty="0">
                <a:solidFill>
                  <a:schemeClr val="accent3">
                    <a:lumMod val="50000"/>
                  </a:schemeClr>
                </a:solidFill>
              </a:rPr>
              <a:t> والذي يقوم بدراسة أربع متغيرات:</a:t>
            </a:r>
          </a:p>
          <a:p>
            <a:pPr marL="357188" lvl="2" algn="just" rtl="1">
              <a:lnSpc>
                <a:spcPct val="150000"/>
              </a:lnSpc>
              <a:buFont typeface="Lucida Sans Unicode" pitchFamily="34" charset="0"/>
              <a:buAutoNum type="arabicPeriod"/>
            </a:pPr>
            <a:r>
              <a:rPr lang="ar-SA" sz="2400" b="1" dirty="0">
                <a:solidFill>
                  <a:srgbClr val="000000"/>
                </a:solidFill>
              </a:rPr>
              <a:t>التحديد الدقيق لمكانة المنظمة في توجهات الصناعة التي تعمل به وتحليل موقفها.</a:t>
            </a:r>
          </a:p>
          <a:p>
            <a:pPr marL="357188" lvl="2" algn="just" rtl="1">
              <a:lnSpc>
                <a:spcPct val="150000"/>
              </a:lnSpc>
              <a:buFont typeface="Lucida Sans Unicode" pitchFamily="34" charset="0"/>
              <a:buAutoNum type="arabicPeriod"/>
            </a:pPr>
            <a:r>
              <a:rPr lang="ar-SA" sz="2400" b="1" dirty="0">
                <a:solidFill>
                  <a:srgbClr val="000000"/>
                </a:solidFill>
              </a:rPr>
              <a:t>تحليل المنافسين (القوة، الحجم، التأثير الحالي أو المستقبلي).</a:t>
            </a:r>
          </a:p>
          <a:p>
            <a:pPr marL="357188" lvl="2" algn="just" rtl="1">
              <a:lnSpc>
                <a:spcPct val="150000"/>
              </a:lnSpc>
              <a:buFont typeface="Lucida Sans Unicode" pitchFamily="34" charset="0"/>
              <a:buAutoNum type="arabicPeriod"/>
            </a:pPr>
            <a:r>
              <a:rPr lang="ar-SA" sz="2400" b="1" dirty="0">
                <a:solidFill>
                  <a:srgbClr val="000000"/>
                </a:solidFill>
              </a:rPr>
              <a:t>معرفة الشركة لذاتها (القوة والضعف).</a:t>
            </a:r>
          </a:p>
          <a:p>
            <a:pPr marL="357188" lvl="2" algn="just" rtl="1">
              <a:lnSpc>
                <a:spcPct val="150000"/>
              </a:lnSpc>
              <a:buFont typeface="Lucida Sans Unicode" pitchFamily="34" charset="0"/>
              <a:buAutoNum type="arabicPeriod"/>
            </a:pPr>
            <a:r>
              <a:rPr lang="ar-SA" sz="2400" b="1" dirty="0">
                <a:solidFill>
                  <a:srgbClr val="000000"/>
                </a:solidFill>
              </a:rPr>
              <a:t>العلاقة الصحيحة والواضحة مع المستهلكين (أبحاث السوق)</a:t>
            </a:r>
          </a:p>
        </p:txBody>
      </p:sp>
      <p:sp>
        <p:nvSpPr>
          <p:cNvPr id="3" name="Ellipse 2"/>
          <p:cNvSpPr/>
          <p:nvPr/>
        </p:nvSpPr>
        <p:spPr>
          <a:xfrm>
            <a:off x="1897039"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674303585"/>
              </p:ext>
            </p:extLst>
          </p:nvPr>
        </p:nvGraphicFramePr>
        <p:xfrm>
          <a:off x="7820166" y="830727"/>
          <a:ext cx="4189864" cy="6321914"/>
        </p:xfrm>
        <a:graphic>
          <a:graphicData uri="http://schemas.openxmlformats.org/drawingml/2006/table">
            <a:tbl>
              <a:tblPr rtl="1"/>
              <a:tblGrid>
                <a:gridCol w="1146846"/>
                <a:gridCol w="337016"/>
                <a:gridCol w="1202083"/>
                <a:gridCol w="337346"/>
                <a:gridCol w="1166573"/>
              </a:tblGrid>
              <a:tr h="287060">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69078">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69078">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87060">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060">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8453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53616">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492103">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0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6052">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6052">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60469">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60469">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7" name="ZoneTexte 6"/>
          <p:cNvSpPr txBox="1"/>
          <p:nvPr/>
        </p:nvSpPr>
        <p:spPr>
          <a:xfrm>
            <a:off x="7594978" y="1255594"/>
            <a:ext cx="1542197" cy="2579426"/>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3400997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988489"/>
            <a:ext cx="8570794" cy="5869511"/>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lnSpc>
                <a:spcPct val="150000"/>
              </a:lnSpc>
            </a:pPr>
            <a:r>
              <a:rPr lang="ar-SA" sz="2000" b="1" dirty="0">
                <a:solidFill>
                  <a:schemeClr val="accent3">
                    <a:lumMod val="50000"/>
                  </a:schemeClr>
                </a:solidFill>
              </a:rPr>
              <a:t>الخطوة الثانية: التركيز على السوق – المنتج وتحديد الأهداف: وتتمثل متغيراتها بـ:</a:t>
            </a:r>
          </a:p>
          <a:p>
            <a:pPr marL="357188" lvl="2" algn="r" rtl="1">
              <a:lnSpc>
                <a:spcPct val="150000"/>
              </a:lnSpc>
              <a:buFont typeface="Lucida Sans Unicode" pitchFamily="34" charset="0"/>
              <a:buAutoNum type="arabicPeriod"/>
            </a:pPr>
            <a:r>
              <a:rPr lang="ar-SA" sz="2000" b="1" u="sng" dirty="0">
                <a:solidFill>
                  <a:srgbClr val="000000"/>
                </a:solidFill>
              </a:rPr>
              <a:t>تجزئة السوق: </a:t>
            </a:r>
            <a:r>
              <a:rPr lang="ar-SA" sz="2000" b="1" dirty="0">
                <a:solidFill>
                  <a:srgbClr val="000000"/>
                </a:solidFill>
              </a:rPr>
              <a:t>كيفية التعامل مع السوق المستهدف وتجزئته إلى أسواق أو قطاعات (تجمع بينها صفات مشتركة وخصوصيات، قد تختلف جزئياً أو كلياً عن بقية الأسواق</a:t>
            </a:r>
            <a:r>
              <a:rPr lang="ar-SA" sz="2000" b="1" dirty="0" smtClean="0">
                <a:solidFill>
                  <a:srgbClr val="000000"/>
                </a:solidFill>
              </a:rPr>
              <a:t>)</a:t>
            </a:r>
          </a:p>
          <a:p>
            <a:pPr marL="641350" lvl="3" indent="-195263" algn="r" rtl="1">
              <a:lnSpc>
                <a:spcPct val="150000"/>
              </a:lnSpc>
            </a:pPr>
            <a:r>
              <a:rPr lang="fr-FR" sz="2000" b="1" dirty="0" smtClean="0">
                <a:solidFill>
                  <a:srgbClr val="000000"/>
                </a:solidFill>
              </a:rPr>
              <a:t>2</a:t>
            </a:r>
            <a:r>
              <a:rPr lang="ar-DZ" sz="2000" b="1" dirty="0" smtClean="0">
                <a:solidFill>
                  <a:srgbClr val="000000"/>
                </a:solidFill>
              </a:rPr>
              <a:t>. </a:t>
            </a:r>
            <a:r>
              <a:rPr lang="ar-SA" sz="2000" b="1" u="sng" dirty="0" smtClean="0">
                <a:solidFill>
                  <a:srgbClr val="000000"/>
                </a:solidFill>
              </a:rPr>
              <a:t>لتحديد السوق المستهدف يجب النظر إلى: </a:t>
            </a:r>
            <a:r>
              <a:rPr lang="ar-SA" sz="2000" b="1" dirty="0" smtClean="0">
                <a:solidFill>
                  <a:srgbClr val="000000"/>
                </a:solidFill>
              </a:rPr>
              <a:t>عادات المستهلكين، قدراتهم الشرائية، كيفية التعامل معهم، أنواع المنتجات المفضلة، العلامات التجارية المفضلة).</a:t>
            </a:r>
            <a:endParaRPr lang="ar-DZ" sz="2000" b="1" dirty="0" smtClean="0">
              <a:solidFill>
                <a:srgbClr val="000000"/>
              </a:solidFill>
            </a:endParaRPr>
          </a:p>
          <a:p>
            <a:pPr marL="641350" lvl="3" indent="-195263" algn="r" rtl="1">
              <a:lnSpc>
                <a:spcPct val="150000"/>
              </a:lnSpc>
            </a:pPr>
            <a:r>
              <a:rPr lang="ar-DZ" sz="2000" b="1" u="sng" dirty="0" smtClean="0">
                <a:solidFill>
                  <a:srgbClr val="000000"/>
                </a:solidFill>
              </a:rPr>
              <a:t>3. </a:t>
            </a:r>
            <a:r>
              <a:rPr lang="ar-SA" sz="2000" b="1" u="sng" dirty="0" smtClean="0">
                <a:solidFill>
                  <a:srgbClr val="000000"/>
                </a:solidFill>
              </a:rPr>
              <a:t>نقاط </a:t>
            </a:r>
            <a:r>
              <a:rPr lang="ar-SA" sz="2000" b="1" u="sng" dirty="0">
                <a:solidFill>
                  <a:srgbClr val="000000"/>
                </a:solidFill>
              </a:rPr>
              <a:t>التمايز: </a:t>
            </a:r>
            <a:r>
              <a:rPr lang="ar-SA" sz="2000" b="1" dirty="0">
                <a:solidFill>
                  <a:srgbClr val="000000"/>
                </a:solidFill>
              </a:rPr>
              <a:t>الخصائص المميزة أو المختلفة لمنتجات المنظمة (الميزة التنافسية)، وخاصة المنتجات الجديدة الداخلة للسوق التي لا يمكن أن تنجح لولا أن تتميز عن غيرها من المنتجات الموجودة في السوق </a:t>
            </a:r>
            <a:r>
              <a:rPr lang="ar-SA" sz="2000" b="1" dirty="0" smtClean="0">
                <a:solidFill>
                  <a:srgbClr val="000000"/>
                </a:solidFill>
              </a:rPr>
              <a:t>أساساً.</a:t>
            </a:r>
            <a:endParaRPr lang="ar-DZ" sz="2000" b="1" dirty="0" smtClean="0">
              <a:solidFill>
                <a:srgbClr val="000000"/>
              </a:solidFill>
            </a:endParaRPr>
          </a:p>
          <a:p>
            <a:pPr marL="641350" lvl="3" indent="-195263" algn="r" rtl="1">
              <a:lnSpc>
                <a:spcPct val="150000"/>
              </a:lnSpc>
            </a:pPr>
            <a:r>
              <a:rPr lang="ar-DZ" sz="2000" b="1" dirty="0" smtClean="0">
                <a:solidFill>
                  <a:srgbClr val="000000"/>
                </a:solidFill>
              </a:rPr>
              <a:t>4</a:t>
            </a:r>
            <a:r>
              <a:rPr lang="ar-DZ" sz="2000" b="1" u="sng" dirty="0" smtClean="0">
                <a:solidFill>
                  <a:srgbClr val="000000"/>
                </a:solidFill>
              </a:rPr>
              <a:t>. </a:t>
            </a:r>
            <a:r>
              <a:rPr lang="ar-SA" sz="2000" b="1" u="sng" dirty="0" smtClean="0">
                <a:solidFill>
                  <a:srgbClr val="000000"/>
                </a:solidFill>
              </a:rPr>
              <a:t>مكانة </a:t>
            </a:r>
            <a:r>
              <a:rPr lang="ar-SA" sz="2000" b="1" u="sng" dirty="0">
                <a:solidFill>
                  <a:srgbClr val="000000"/>
                </a:solidFill>
              </a:rPr>
              <a:t>المنتج: </a:t>
            </a:r>
            <a:r>
              <a:rPr lang="ar-SA" sz="2000" b="1" dirty="0">
                <a:solidFill>
                  <a:srgbClr val="000000"/>
                </a:solidFill>
              </a:rPr>
              <a:t>أي المكانة الذهنية التي يحتلها المنتج في تفكير المستهلك من حيث قبوله وولاءه للمنتج، وتصوراته عن هذا المنتج من ناحية الكفاءة، الجودة، القدرة على </a:t>
            </a:r>
            <a:r>
              <a:rPr lang="ar-SA" sz="2000" b="1" dirty="0" err="1">
                <a:solidFill>
                  <a:srgbClr val="000000"/>
                </a:solidFill>
              </a:rPr>
              <a:t>أشباع</a:t>
            </a:r>
            <a:r>
              <a:rPr lang="ar-SA" sz="2000" b="1" dirty="0">
                <a:solidFill>
                  <a:srgbClr val="000000"/>
                </a:solidFill>
              </a:rPr>
              <a:t> الحاجات، وعندما تقوم المنظمة بالجانب التخطيطي تعمل على تعزيز هذه المكانة، وزيادة الولاء والعلاقة مع المستهلكين، كي تواجه المنافسين في الوقت ذاته.</a:t>
            </a:r>
          </a:p>
        </p:txBody>
      </p:sp>
      <p:sp>
        <p:nvSpPr>
          <p:cNvPr id="3" name="Ellipse 2"/>
          <p:cNvSpPr/>
          <p:nvPr/>
        </p:nvSpPr>
        <p:spPr>
          <a:xfrm>
            <a:off x="2210938" y="81886"/>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0"/>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3889149309"/>
              </p:ext>
            </p:extLst>
          </p:nvPr>
        </p:nvGraphicFramePr>
        <p:xfrm>
          <a:off x="8666328" y="783772"/>
          <a:ext cx="3361900" cy="6682740"/>
        </p:xfrm>
        <a:graphic>
          <a:graphicData uri="http://schemas.openxmlformats.org/drawingml/2006/table">
            <a:tbl>
              <a:tblPr rtl="1"/>
              <a:tblGrid>
                <a:gridCol w="920216"/>
                <a:gridCol w="270418"/>
                <a:gridCol w="964538"/>
                <a:gridCol w="270683"/>
                <a:gridCol w="936045"/>
              </a:tblGrid>
              <a:tr h="47377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6095">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56330">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04571">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03048">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34494">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414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9689909" y="1201003"/>
            <a:ext cx="1341021" cy="2961564"/>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1922575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604" y="818865"/>
            <a:ext cx="8256896" cy="5909481"/>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SA" sz="2800" b="1" dirty="0">
                <a:solidFill>
                  <a:schemeClr val="accent3">
                    <a:lumMod val="50000"/>
                  </a:schemeClr>
                </a:solidFill>
              </a:rPr>
              <a:t>الخطوة الثالثة: البرنامج التسويقي:</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المنتج: </a:t>
            </a:r>
            <a:r>
              <a:rPr lang="ar-SA" sz="2400" b="1" dirty="0">
                <a:solidFill>
                  <a:srgbClr val="000000"/>
                </a:solidFill>
              </a:rPr>
              <a:t>الخصائص المميزة للمنتج، علامته التجارية، التعبئة والتغليف، الخدمات المرافقة لتقديمه (أو ما بعد البيع)، الضمانات...</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التسعير: </a:t>
            </a:r>
            <a:r>
              <a:rPr lang="ar-SA" sz="2400" b="1" dirty="0">
                <a:solidFill>
                  <a:srgbClr val="000000"/>
                </a:solidFill>
              </a:rPr>
              <a:t>طرق التسعير الممكن اعتمادها، قوائم الأسعار، الخصومات، شروط الدفع لأجل...</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التوزيع: </a:t>
            </a:r>
            <a:r>
              <a:rPr lang="ar-SA" sz="2400" b="1" dirty="0">
                <a:solidFill>
                  <a:srgbClr val="000000"/>
                </a:solidFill>
              </a:rPr>
              <a:t>الأنشطة المختلفة التي يمكن القيام بها لإيصال المنتج من المصنع إلى السوق + الفعاليات والخدمات المرافقة: اختيار المنفذ التوزيعي المناسب، أسلوب النقل، التخزين، خدمات الوسيط المقدمة منه... </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الترويج: </a:t>
            </a:r>
            <a:r>
              <a:rPr lang="ar-SA" sz="2400" b="1" dirty="0">
                <a:solidFill>
                  <a:srgbClr val="000000"/>
                </a:solidFill>
              </a:rPr>
              <a:t>كيفية التعامل مع عناصر المزيج الترويجي(الإعلان، البيع الشخصي، ترويج المبيعات، العلاقات العامة، الدعاية...) بكفاءة للتأثير بالمستهلك والوسطاء وبما يخدم الأهداف التسويقية للمنظمة.</a:t>
            </a:r>
          </a:p>
        </p:txBody>
      </p:sp>
      <p:sp>
        <p:nvSpPr>
          <p:cNvPr id="3" name="Ellipse 2"/>
          <p:cNvSpPr/>
          <p:nvPr/>
        </p:nvSpPr>
        <p:spPr>
          <a:xfrm>
            <a:off x="2729552"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3348642860"/>
              </p:ext>
            </p:extLst>
          </p:nvPr>
        </p:nvGraphicFramePr>
        <p:xfrm>
          <a:off x="8607188" y="793902"/>
          <a:ext cx="3361900" cy="6682740"/>
        </p:xfrm>
        <a:graphic>
          <a:graphicData uri="http://schemas.openxmlformats.org/drawingml/2006/table">
            <a:tbl>
              <a:tblPr rtl="1"/>
              <a:tblGrid>
                <a:gridCol w="920216"/>
                <a:gridCol w="270418"/>
                <a:gridCol w="964538"/>
                <a:gridCol w="270683"/>
                <a:gridCol w="936045"/>
              </a:tblGrid>
              <a:tr h="47377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6095">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56330">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04571">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03048">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34494">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414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10853511" y="1241947"/>
            <a:ext cx="1078173" cy="2975212"/>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2077486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22" y="818865"/>
            <a:ext cx="7751928" cy="5827595"/>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8" algn="r" rtl="1">
              <a:lnSpc>
                <a:spcPct val="150000"/>
              </a:lnSpc>
              <a:defRPr/>
            </a:pPr>
            <a:r>
              <a:rPr lang="ar-DZ" sz="2000" b="1" u="sng" dirty="0">
                <a:solidFill>
                  <a:schemeClr val="accent3">
                    <a:lumMod val="50000"/>
                  </a:schemeClr>
                </a:solidFill>
                <a:latin typeface="Agency FB" panose="020B0503020202020204" pitchFamily="34" charset="0"/>
              </a:rPr>
              <a:t>أولا: </a:t>
            </a:r>
            <a:r>
              <a:rPr lang="ar-SA" sz="2000" b="1" u="sng" dirty="0">
                <a:solidFill>
                  <a:schemeClr val="accent3">
                    <a:lumMod val="50000"/>
                  </a:schemeClr>
                </a:solidFill>
                <a:latin typeface="Agency FB" panose="020B0503020202020204" pitchFamily="34" charset="0"/>
              </a:rPr>
              <a:t>الموارد المتحققة</a:t>
            </a:r>
            <a:r>
              <a:rPr lang="ar-DZ" sz="2000" b="1" u="sng" dirty="0">
                <a:solidFill>
                  <a:schemeClr val="accent3">
                    <a:lumMod val="50000"/>
                  </a:schemeClr>
                </a:solidFill>
                <a:latin typeface="Agency FB" panose="020B0503020202020204" pitchFamily="34" charset="0"/>
              </a:rPr>
              <a:t>: </a:t>
            </a:r>
            <a:r>
              <a:rPr lang="ar-SA" sz="2000" b="1" dirty="0">
                <a:solidFill>
                  <a:srgbClr val="000000"/>
                </a:solidFill>
                <a:latin typeface="Agency FB" panose="020B0503020202020204" pitchFamily="34" charset="0"/>
              </a:rPr>
              <a:t>الموارد المالية والتي تساعد على تحويل الأفكار الموضوعة بالخطة الاستراتيجية التسويقية إلى تنفيذ.</a:t>
            </a:r>
          </a:p>
          <a:p>
            <a:pPr marL="109538" algn="r" rtl="1">
              <a:lnSpc>
                <a:spcPct val="150000"/>
              </a:lnSpc>
              <a:defRPr/>
            </a:pPr>
            <a:r>
              <a:rPr lang="ar-DZ" sz="2000" b="1" u="sng" dirty="0" smtClean="0">
                <a:solidFill>
                  <a:schemeClr val="accent3">
                    <a:lumMod val="50000"/>
                  </a:schemeClr>
                </a:solidFill>
                <a:latin typeface="Agency FB" panose="020B0503020202020204" pitchFamily="34" charset="0"/>
              </a:rPr>
              <a:t>ثانيا</a:t>
            </a:r>
            <a:r>
              <a:rPr lang="ar-DZ" sz="2000" b="1" u="sng" dirty="0">
                <a:solidFill>
                  <a:schemeClr val="accent3">
                    <a:lumMod val="50000"/>
                  </a:schemeClr>
                </a:solidFill>
                <a:latin typeface="Agency FB" panose="020B0503020202020204" pitchFamily="34" charset="0"/>
              </a:rPr>
              <a:t>: </a:t>
            </a:r>
            <a:r>
              <a:rPr lang="ar-SA" sz="2000" b="1" u="sng" dirty="0">
                <a:solidFill>
                  <a:schemeClr val="accent3">
                    <a:lumMod val="50000"/>
                  </a:schemeClr>
                </a:solidFill>
                <a:latin typeface="Agency FB" panose="020B0503020202020204" pitchFamily="34" charset="0"/>
              </a:rPr>
              <a:t>تصميم التنظيم التسويقي</a:t>
            </a:r>
            <a:r>
              <a:rPr lang="ar-DZ" sz="2000" b="1" u="sng" dirty="0">
                <a:solidFill>
                  <a:schemeClr val="accent3">
                    <a:lumMod val="50000"/>
                  </a:schemeClr>
                </a:solidFill>
                <a:latin typeface="Agency FB" panose="020B0503020202020204" pitchFamily="34" charset="0"/>
              </a:rPr>
              <a:t>: </a:t>
            </a:r>
            <a:r>
              <a:rPr lang="ar-DZ" sz="2000" b="1" dirty="0">
                <a:solidFill>
                  <a:srgbClr val="000000"/>
                </a:solidFill>
                <a:latin typeface="Agency FB" panose="020B0503020202020204" pitchFamily="34" charset="0"/>
              </a:rPr>
              <a:t>لا </a:t>
            </a:r>
            <a:r>
              <a:rPr lang="ar-SA" sz="2000" b="1" dirty="0">
                <a:solidFill>
                  <a:srgbClr val="000000"/>
                </a:solidFill>
                <a:latin typeface="Agency FB" panose="020B0503020202020204" pitchFamily="34" charset="0"/>
              </a:rPr>
              <a:t>بد من وجود تنظيم تسويقي في المنظمة قادر على القيام بمهمة التنفيذ. </a:t>
            </a:r>
          </a:p>
          <a:p>
            <a:pPr marL="623888" indent="-514350" algn="r" rtl="1">
              <a:lnSpc>
                <a:spcPct val="150000"/>
              </a:lnSpc>
              <a:defRPr/>
            </a:pPr>
            <a:r>
              <a:rPr lang="ar-SA" sz="2000" b="1" u="sng" dirty="0" smtClean="0">
                <a:solidFill>
                  <a:schemeClr val="accent3">
                    <a:lumMod val="50000"/>
                  </a:schemeClr>
                </a:solidFill>
                <a:latin typeface="Agency FB" panose="020B0503020202020204" pitchFamily="34" charset="0"/>
              </a:rPr>
              <a:t>ثالثاً</a:t>
            </a:r>
            <a:r>
              <a:rPr lang="ar-SA" sz="2000" b="1" u="sng" dirty="0">
                <a:solidFill>
                  <a:schemeClr val="accent3">
                    <a:lumMod val="50000"/>
                  </a:schemeClr>
                </a:solidFill>
                <a:latin typeface="Agency FB" panose="020B0503020202020204" pitchFamily="34" charset="0"/>
              </a:rPr>
              <a:t>: جدولة التطوير: </a:t>
            </a:r>
            <a:r>
              <a:rPr lang="ar-SA" sz="2000" b="1" dirty="0">
                <a:solidFill>
                  <a:srgbClr val="000000"/>
                </a:solidFill>
                <a:latin typeface="Agency FB" panose="020B0503020202020204" pitchFamily="34" charset="0"/>
              </a:rPr>
              <a:t>وضع فترات زمنية حرجة في وجوب تنفيذ الخطط أو البرامج التسويقية الموضوعة. </a:t>
            </a:r>
          </a:p>
          <a:p>
            <a:pPr marL="623888" indent="-514350" algn="r" rtl="1">
              <a:lnSpc>
                <a:spcPct val="150000"/>
              </a:lnSpc>
              <a:defRPr/>
            </a:pPr>
            <a:r>
              <a:rPr lang="ar-SA" sz="2000" b="1" u="sng" dirty="0">
                <a:solidFill>
                  <a:schemeClr val="accent3">
                    <a:lumMod val="50000"/>
                  </a:schemeClr>
                </a:solidFill>
                <a:latin typeface="Agency FB" panose="020B0503020202020204" pitchFamily="34" charset="0"/>
              </a:rPr>
              <a:t>رابعاً: إنجاز البرنامج التسويقي:</a:t>
            </a:r>
            <a:r>
              <a:rPr lang="ar-DZ" sz="2000" b="1" u="sng" dirty="0">
                <a:solidFill>
                  <a:schemeClr val="accent3">
                    <a:lumMod val="50000"/>
                  </a:schemeClr>
                </a:solidFill>
                <a:latin typeface="Agency FB" panose="020B0503020202020204" pitchFamily="34" charset="0"/>
              </a:rPr>
              <a:t> </a:t>
            </a:r>
            <a:r>
              <a:rPr lang="ar-SA" sz="2000" b="1" dirty="0">
                <a:solidFill>
                  <a:srgbClr val="000000"/>
                </a:solidFill>
                <a:latin typeface="Agency FB" panose="020B0503020202020204" pitchFamily="34" charset="0"/>
              </a:rPr>
              <a:t>ولتنفيذ ذلك لا بد من الحصول على تفاصيل دقيقة تتعلق بالبرنامج </a:t>
            </a:r>
            <a:r>
              <a:rPr lang="ar-SA" sz="2000" b="1" dirty="0" smtClean="0">
                <a:solidFill>
                  <a:srgbClr val="000000"/>
                </a:solidFill>
                <a:latin typeface="Agency FB" panose="020B0503020202020204" pitchFamily="34" charset="0"/>
              </a:rPr>
              <a:t>التسويقي</a:t>
            </a:r>
            <a:endParaRPr lang="ar-DZ" sz="2000" b="1" dirty="0" smtClean="0">
              <a:solidFill>
                <a:srgbClr val="000000"/>
              </a:solidFill>
              <a:latin typeface="Agency FB" panose="020B0503020202020204" pitchFamily="34" charset="0"/>
            </a:endParaRPr>
          </a:p>
          <a:p>
            <a:pPr marL="623888" indent="-514350" algn="r" rtl="1">
              <a:lnSpc>
                <a:spcPct val="150000"/>
              </a:lnSpc>
              <a:defRPr/>
            </a:pPr>
            <a:r>
              <a:rPr lang="ar-SA" sz="2000" b="1" dirty="0" smtClean="0">
                <a:solidFill>
                  <a:srgbClr val="000000"/>
                </a:solidFill>
                <a:latin typeface="Agency FB" panose="020B0503020202020204" pitchFamily="34" charset="0"/>
              </a:rPr>
              <a:t> </a:t>
            </a:r>
            <a:r>
              <a:rPr lang="ar-SA" sz="2000" b="1" dirty="0">
                <a:solidFill>
                  <a:srgbClr val="000000"/>
                </a:solidFill>
                <a:latin typeface="Agency FB" panose="020B0503020202020204" pitchFamily="34" charset="0"/>
              </a:rPr>
              <a:t>(إعداد وكتابة ما يتعلق بالأسواق المستهدفة، الخصائص المميزة للزبائن، حملات الترويج وما يعقبها من قرارات على المستوى التكتيكي التسويقي كالتفاصيل اليومية)</a:t>
            </a:r>
          </a:p>
        </p:txBody>
      </p:sp>
      <p:sp>
        <p:nvSpPr>
          <p:cNvPr id="3" name="Ellipse 2"/>
          <p:cNvSpPr/>
          <p:nvPr/>
        </p:nvSpPr>
        <p:spPr>
          <a:xfrm>
            <a:off x="2456597"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lvl="1" indent="-514350" algn="ctr" rtl="1">
              <a:buClr>
                <a:schemeClr val="accent3"/>
              </a:buClr>
              <a:buSzPct val="95000"/>
              <a:buNone/>
              <a:defRPr/>
            </a:pPr>
            <a:r>
              <a:rPr lang="ar-DZ" sz="3200" b="1" dirty="0">
                <a:solidFill>
                  <a:srgbClr val="000000"/>
                </a:solidFill>
              </a:rPr>
              <a:t>ثانيا: الجانب التنفيذي</a:t>
            </a:r>
            <a:endParaRPr lang="ar-DZ" sz="3200"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959513265"/>
              </p:ext>
            </p:extLst>
          </p:nvPr>
        </p:nvGraphicFramePr>
        <p:xfrm>
          <a:off x="8165910" y="596603"/>
          <a:ext cx="3714466" cy="6647648"/>
        </p:xfrm>
        <a:graphic>
          <a:graphicData uri="http://schemas.openxmlformats.org/drawingml/2006/table">
            <a:tbl>
              <a:tblPr rtl="1"/>
              <a:tblGrid>
                <a:gridCol w="1016720"/>
                <a:gridCol w="298777"/>
                <a:gridCol w="1065690"/>
                <a:gridCol w="299070"/>
                <a:gridCol w="1034209"/>
              </a:tblGrid>
              <a:tr h="49258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22218">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33327">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13187">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422218">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13187">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16664">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6664">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1110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613187">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62957">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6664">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147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147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5360">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5360">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8084023" y="3746309"/>
            <a:ext cx="3848668" cy="1460311"/>
          </a:xfrm>
          <a:prstGeom prst="rect">
            <a:avLst/>
          </a:prstGeom>
          <a:noFill/>
          <a:ln w="38100">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4350011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22" y="1160060"/>
            <a:ext cx="8011236" cy="5486400"/>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indent="-514350" algn="just" rtl="1">
              <a:lnSpc>
                <a:spcPct val="150000"/>
              </a:lnSpc>
              <a:defRPr/>
            </a:pPr>
            <a:r>
              <a:rPr lang="ar-SA" sz="2000" b="1" u="sng" dirty="0">
                <a:solidFill>
                  <a:schemeClr val="accent3">
                    <a:lumMod val="50000"/>
                  </a:schemeClr>
                </a:solidFill>
              </a:rPr>
              <a:t>أولاً: مقارنة النتائج مع الخطة لتحديد </a:t>
            </a:r>
            <a:r>
              <a:rPr lang="ar-SA" sz="2000" b="1" u="sng" dirty="0" err="1">
                <a:solidFill>
                  <a:schemeClr val="accent3">
                    <a:lumMod val="50000"/>
                  </a:schemeClr>
                </a:solidFill>
              </a:rPr>
              <a:t>الإنحراف</a:t>
            </a:r>
            <a:r>
              <a:rPr lang="ar-SA" sz="2000" b="1" u="sng" dirty="0">
                <a:solidFill>
                  <a:schemeClr val="accent3">
                    <a:lumMod val="50000"/>
                  </a:schemeClr>
                </a:solidFill>
              </a:rPr>
              <a:t>: </a:t>
            </a:r>
          </a:p>
          <a:p>
            <a:pPr marL="623888" indent="-514350" algn="just" rtl="1">
              <a:lnSpc>
                <a:spcPct val="150000"/>
              </a:lnSpc>
              <a:defRPr/>
            </a:pPr>
            <a:r>
              <a:rPr lang="ar-SA" sz="2000" b="1" dirty="0">
                <a:solidFill>
                  <a:srgbClr val="000000"/>
                </a:solidFill>
              </a:rPr>
              <a:t>الفجوة التخطيطية: الفرق السالب بين المخطط والتنفيذ: ولابد هنا من البحث عن أسباب هذا الانحراف </a:t>
            </a:r>
            <a:r>
              <a:rPr lang="ar-SA" sz="2000" b="1" dirty="0" smtClean="0">
                <a:solidFill>
                  <a:srgbClr val="000000"/>
                </a:solidFill>
              </a:rPr>
              <a:t>ومعالجتها،</a:t>
            </a:r>
            <a:r>
              <a:rPr lang="ar-DZ" sz="2000" b="1" dirty="0" smtClean="0">
                <a:solidFill>
                  <a:srgbClr val="000000"/>
                </a:solidFill>
              </a:rPr>
              <a:t> </a:t>
            </a:r>
            <a:r>
              <a:rPr lang="ar-SA" sz="2000" b="1" dirty="0" smtClean="0">
                <a:solidFill>
                  <a:srgbClr val="000000"/>
                </a:solidFill>
              </a:rPr>
              <a:t>وقد </a:t>
            </a:r>
            <a:r>
              <a:rPr lang="ar-SA" sz="2000" b="1" dirty="0">
                <a:solidFill>
                  <a:srgbClr val="000000"/>
                </a:solidFill>
              </a:rPr>
              <a:t>يكون السبب:</a:t>
            </a:r>
          </a:p>
          <a:p>
            <a:pPr marL="452438" indent="-342900" algn="just" rtl="1">
              <a:lnSpc>
                <a:spcPct val="150000"/>
              </a:lnSpc>
              <a:buFont typeface="Wingdings" panose="05000000000000000000" pitchFamily="2" charset="2"/>
              <a:buChar char="ü"/>
              <a:defRPr/>
            </a:pPr>
            <a:r>
              <a:rPr lang="ar-SA" sz="2000" b="1" dirty="0">
                <a:solidFill>
                  <a:srgbClr val="000000"/>
                </a:solidFill>
              </a:rPr>
              <a:t>خطأ في التنفيذ.</a:t>
            </a:r>
          </a:p>
          <a:p>
            <a:pPr marL="452438" indent="-342900" algn="just" rtl="1">
              <a:lnSpc>
                <a:spcPct val="150000"/>
              </a:lnSpc>
              <a:buFont typeface="Wingdings" panose="05000000000000000000" pitchFamily="2" charset="2"/>
              <a:buChar char="ü"/>
              <a:defRPr/>
            </a:pPr>
            <a:r>
              <a:rPr lang="ar-SA" sz="2000" b="1" dirty="0">
                <a:solidFill>
                  <a:srgbClr val="000000"/>
                </a:solidFill>
              </a:rPr>
              <a:t>عدم واقعية الأهداف الموضوعة.</a:t>
            </a:r>
          </a:p>
          <a:p>
            <a:pPr marL="452438" indent="-342900" algn="just" rtl="1">
              <a:lnSpc>
                <a:spcPct val="150000"/>
              </a:lnSpc>
              <a:buFont typeface="Wingdings" panose="05000000000000000000" pitchFamily="2" charset="2"/>
              <a:buChar char="ü"/>
              <a:defRPr/>
            </a:pPr>
            <a:r>
              <a:rPr lang="ar-SA" sz="2000" b="1" dirty="0">
                <a:solidFill>
                  <a:srgbClr val="000000"/>
                </a:solidFill>
              </a:rPr>
              <a:t>المبالغة في الأهداف الموضوعة.</a:t>
            </a:r>
          </a:p>
          <a:p>
            <a:pPr marL="623888" indent="-514350" algn="just" rtl="1">
              <a:lnSpc>
                <a:spcPct val="150000"/>
              </a:lnSpc>
              <a:defRPr/>
            </a:pPr>
            <a:r>
              <a:rPr lang="ar-SA" sz="2000" b="1" u="sng" dirty="0">
                <a:solidFill>
                  <a:schemeClr val="accent3">
                    <a:lumMod val="50000"/>
                  </a:schemeClr>
                </a:solidFill>
              </a:rPr>
              <a:t>ثانياً: اتخاذ الفعل لتصحيح الخطأ:</a:t>
            </a:r>
          </a:p>
          <a:p>
            <a:pPr marL="623888" indent="-514350" algn="just" rtl="1">
              <a:lnSpc>
                <a:spcPct val="150000"/>
              </a:lnSpc>
              <a:defRPr/>
            </a:pPr>
            <a:r>
              <a:rPr lang="ar-SA" sz="2000" b="1" dirty="0">
                <a:solidFill>
                  <a:srgbClr val="000000"/>
                </a:solidFill>
              </a:rPr>
              <a:t>الرقابة الوقائية: وهي تحول دون حصول الخطأ قبل وقوعه، كي لا يحدث تأثير سالب.</a:t>
            </a:r>
          </a:p>
          <a:p>
            <a:pPr marL="88900" indent="20638" algn="just" rtl="1">
              <a:lnSpc>
                <a:spcPct val="150000"/>
              </a:lnSpc>
              <a:defRPr/>
            </a:pPr>
            <a:r>
              <a:rPr lang="ar-SA" sz="2000" b="1" dirty="0">
                <a:solidFill>
                  <a:srgbClr val="000000"/>
                </a:solidFill>
              </a:rPr>
              <a:t>الرقابة العلاجية: وتقوم بتصحيح الخطأ والعمل على عدم تكراره أو تعاظمه، وبما يؤثر سلباً على النتائج المطلوب تحقيقها</a:t>
            </a:r>
            <a:r>
              <a:rPr lang="ar-DZ" sz="2000" b="1" dirty="0" smtClean="0">
                <a:solidFill>
                  <a:srgbClr val="000000"/>
                </a:solidFill>
              </a:rPr>
              <a:t>.</a:t>
            </a:r>
            <a:endParaRPr lang="ar-SA" sz="2000" b="1" dirty="0"/>
          </a:p>
        </p:txBody>
      </p:sp>
      <p:sp>
        <p:nvSpPr>
          <p:cNvPr id="3" name="Ellipse 2"/>
          <p:cNvSpPr/>
          <p:nvPr/>
        </p:nvSpPr>
        <p:spPr>
          <a:xfrm>
            <a:off x="2606722" y="204717"/>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lvl="1" indent="-514350" algn="ctr" rtl="1">
              <a:buClr>
                <a:schemeClr val="accent3"/>
              </a:buClr>
              <a:buSzPct val="95000"/>
              <a:buNone/>
              <a:defRPr/>
            </a:pPr>
            <a:r>
              <a:rPr lang="ar-DZ" sz="3200" b="1" dirty="0" smtClean="0">
                <a:solidFill>
                  <a:srgbClr val="000000"/>
                </a:solidFill>
              </a:rPr>
              <a:t>ثالثا</a:t>
            </a:r>
            <a:r>
              <a:rPr lang="ar-DZ" sz="3200" b="1" dirty="0">
                <a:solidFill>
                  <a:srgbClr val="000000"/>
                </a:solidFill>
              </a:rPr>
              <a:t>: الجانب </a:t>
            </a:r>
            <a:r>
              <a:rPr lang="ar-DZ" sz="3200" b="1" dirty="0" smtClean="0">
                <a:solidFill>
                  <a:srgbClr val="000000"/>
                </a:solidFill>
              </a:rPr>
              <a:t>الرقابي</a:t>
            </a:r>
            <a:endParaRPr lang="ar-DZ" sz="3200" dirty="0">
              <a:solidFill>
                <a:srgbClr val="000000"/>
              </a:solidFill>
            </a:endParaRPr>
          </a:p>
        </p:txBody>
      </p:sp>
      <p:sp>
        <p:nvSpPr>
          <p:cNvPr id="4" name="Rectangle 3"/>
          <p:cNvSpPr/>
          <p:nvPr/>
        </p:nvSpPr>
        <p:spPr>
          <a:xfrm>
            <a:off x="9796925" y="-16962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881930738"/>
              </p:ext>
            </p:extLst>
          </p:nvPr>
        </p:nvGraphicFramePr>
        <p:xfrm>
          <a:off x="8611737" y="456226"/>
          <a:ext cx="3361900" cy="6650800"/>
        </p:xfrm>
        <a:graphic>
          <a:graphicData uri="http://schemas.openxmlformats.org/drawingml/2006/table">
            <a:tbl>
              <a:tblPr rtl="1"/>
              <a:tblGrid>
                <a:gridCol w="920216"/>
                <a:gridCol w="270418"/>
                <a:gridCol w="964538"/>
                <a:gridCol w="270683"/>
                <a:gridCol w="936045"/>
              </a:tblGrid>
              <a:tr h="433536">
                <a:tc gridSpan="5">
                  <a:txBody>
                    <a:bodyPr/>
                    <a:lstStyle/>
                    <a:p>
                      <a:pPr algn="ctr" rtl="1">
                        <a:lnSpc>
                          <a:spcPct val="115000"/>
                        </a:lnSpc>
                        <a:spcAft>
                          <a:spcPts val="0"/>
                        </a:spcAft>
                      </a:pPr>
                      <a:r>
                        <a:rPr lang="ar-SA" sz="2400" b="1" u="sng" dirty="0">
                          <a:solidFill>
                            <a:schemeClr val="tx1"/>
                          </a:solidFill>
                          <a:latin typeface="Calibri"/>
                          <a:ea typeface="Calibri"/>
                          <a:cs typeface="Traditional Arabic"/>
                        </a:rPr>
                        <a:t>الجانب التخطيطي</a:t>
                      </a:r>
                      <a:endParaRPr lang="en-US" sz="105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83173">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83173">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87380">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380">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91586">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7475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10897">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38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5668">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5544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989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989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8475260" y="5090615"/>
            <a:ext cx="3507474" cy="1555845"/>
          </a:xfrm>
          <a:prstGeom prst="rect">
            <a:avLst/>
          </a:prstGeom>
          <a:noFill/>
          <a:ln w="38100">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277940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6124" y="1897039"/>
            <a:ext cx="11423176" cy="453105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lgn="ctr" rtl="1">
              <a:lnSpc>
                <a:spcPct val="150000"/>
              </a:lnSpc>
              <a:buNone/>
            </a:pPr>
            <a:r>
              <a:rPr lang="ar-DZ" sz="2400" dirty="0" smtClean="0"/>
              <a:t>تتوفر </a:t>
            </a:r>
            <a:r>
              <a:rPr lang="ar-DZ" sz="2400" dirty="0"/>
              <a:t>أنواع مختلفة من استراتيجيّات التسويق، ومن الصعب استخدامها جميعها في نفس الوقت، لذلك عليك في هذه الحالة اختيار </a:t>
            </a:r>
            <a:r>
              <a:rPr lang="ar-DZ" sz="2400" dirty="0" smtClean="0"/>
              <a:t>الاستراتيجية </a:t>
            </a:r>
            <a:r>
              <a:rPr lang="ar-DZ" sz="2400" dirty="0"/>
              <a:t>الفعّالة والملائمة لعملك، وللبدء باختيارها عليك أن تفعل الآتي</a:t>
            </a:r>
            <a:r>
              <a:rPr lang="ar-DZ" sz="2400" dirty="0" smtClean="0"/>
              <a:t>:</a:t>
            </a:r>
          </a:p>
          <a:p>
            <a:pPr algn="ctr" rtl="1">
              <a:lnSpc>
                <a:spcPct val="150000"/>
              </a:lnSpc>
            </a:pPr>
            <a:r>
              <a:rPr lang="ar-DZ" sz="2400" b="1" u="sng" dirty="0" smtClean="0"/>
              <a:t>أولًا</a:t>
            </a:r>
            <a:r>
              <a:rPr lang="ar-DZ" sz="2400" dirty="0"/>
              <a:t>: </a:t>
            </a:r>
            <a:r>
              <a:rPr lang="ar-DZ" sz="2400" b="1" u="sng" dirty="0"/>
              <a:t>تحديد الأهداف التسويقية </a:t>
            </a:r>
            <a:r>
              <a:rPr lang="ar-DZ" sz="2400" dirty="0"/>
              <a:t>لك، حيث تعتبر أهم خطوة من خطوات تحديد الاستراتيجية الأمثل، ويتم تحديد الأهداف التسويقيّة بعناية بناءً على الموارد الماليّة المتوفّرة لديك</a:t>
            </a:r>
            <a:r>
              <a:rPr lang="ar-DZ" sz="2400" dirty="0" smtClean="0"/>
              <a:t>.</a:t>
            </a:r>
          </a:p>
          <a:p>
            <a:pPr algn="ctr" rtl="1">
              <a:lnSpc>
                <a:spcPct val="150000"/>
              </a:lnSpc>
            </a:pPr>
            <a:r>
              <a:rPr lang="ar-DZ" sz="2400" b="1" u="sng" dirty="0" smtClean="0"/>
              <a:t>ثانيًا</a:t>
            </a:r>
            <a:r>
              <a:rPr lang="ar-DZ" sz="2400" dirty="0"/>
              <a:t>: </a:t>
            </a:r>
            <a:r>
              <a:rPr lang="ar-DZ" sz="2400" b="1" u="sng" dirty="0"/>
              <a:t>تحديد الفئة المستهدفة من العملاء </a:t>
            </a:r>
            <a:r>
              <a:rPr lang="ar-DZ" sz="2400" dirty="0"/>
              <a:t>وتحديد العناصر الديموغرافية لهم، بالإضافة إلى العثور على الطريقة المثلى للوصول إلى هؤلاء العملاء</a:t>
            </a:r>
            <a:r>
              <a:rPr lang="ar-DZ" sz="2400" dirty="0" smtClean="0"/>
              <a:t>.</a:t>
            </a:r>
          </a:p>
          <a:p>
            <a:pPr algn="ctr" rtl="1">
              <a:lnSpc>
                <a:spcPct val="150000"/>
              </a:lnSpc>
            </a:pPr>
            <a:r>
              <a:rPr lang="ar-DZ" sz="2400" b="1" u="sng" dirty="0" smtClean="0"/>
              <a:t>ثالثًا</a:t>
            </a:r>
            <a:r>
              <a:rPr lang="ar-DZ" sz="2400" dirty="0"/>
              <a:t>: </a:t>
            </a:r>
            <a:r>
              <a:rPr lang="ar-DZ" sz="2400" b="1" u="sng" dirty="0"/>
              <a:t>اختيار استراتيجية التسويق الملاءمة </a:t>
            </a:r>
            <a:r>
              <a:rPr lang="ar-DZ" sz="2400" dirty="0"/>
              <a:t>والتي يمكنها مطابقة الأهداف مع الوسيلة الصحيحة</a:t>
            </a:r>
            <a:r>
              <a:rPr lang="ar-DZ" sz="2400" dirty="0" smtClean="0"/>
              <a:t>.</a:t>
            </a:r>
          </a:p>
          <a:p>
            <a:pPr algn="ctr" rtl="1">
              <a:lnSpc>
                <a:spcPct val="150000"/>
              </a:lnSpc>
            </a:pPr>
            <a:r>
              <a:rPr lang="ar-DZ" sz="2400" b="1" u="sng" dirty="0" smtClean="0"/>
              <a:t>رابعًا</a:t>
            </a:r>
            <a:r>
              <a:rPr lang="ar-DZ" sz="2400" dirty="0"/>
              <a:t>: </a:t>
            </a:r>
            <a:r>
              <a:rPr lang="ar-DZ" sz="2400" b="1" u="sng" dirty="0"/>
              <a:t>التقييم</a:t>
            </a:r>
            <a:r>
              <a:rPr lang="ar-DZ" sz="2400" dirty="0"/>
              <a:t> وهي خطوة تساعد على فهم مدى جودة وفعالية اختيارك ومحاولة التعديل عليها في حالة وجود أي </a:t>
            </a:r>
            <a:r>
              <a:rPr lang="ar-DZ" sz="2400" dirty="0" smtClean="0"/>
              <a:t>مشكلة.</a:t>
            </a:r>
            <a:endParaRPr lang="en-US" sz="2400" dirty="0"/>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2" name="ZoneTexte 1"/>
          <p:cNvSpPr txBox="1"/>
          <p:nvPr/>
        </p:nvSpPr>
        <p:spPr>
          <a:xfrm>
            <a:off x="2238232" y="973668"/>
            <a:ext cx="6782938" cy="646331"/>
          </a:xfrm>
          <a:prstGeom prst="rect">
            <a:avLst/>
          </a:prstGeom>
          <a:noFill/>
        </p:spPr>
        <p:txBody>
          <a:bodyPr wrap="square" rtlCol="0">
            <a:spAutoFit/>
          </a:bodyPr>
          <a:lstStyle/>
          <a:p>
            <a:pPr algn="ctr" rtl="1"/>
            <a:r>
              <a:rPr lang="ar-DZ" sz="3600" dirty="0">
                <a:solidFill>
                  <a:schemeClr val="bg1"/>
                </a:solidFill>
              </a:rPr>
              <a:t>كيف اختار استراتيجية التسويق المناسبة؟</a:t>
            </a:r>
            <a:endParaRPr lang="en-US" sz="3600" b="1" dirty="0">
              <a:solidFill>
                <a:schemeClr val="bg1"/>
              </a:solidFill>
            </a:endParaRPr>
          </a:p>
        </p:txBody>
      </p:sp>
    </p:spTree>
    <p:extLst>
      <p:ext uri="{BB962C8B-B14F-4D97-AF65-F5344CB8AC3E}">
        <p14:creationId xmlns:p14="http://schemas.microsoft.com/office/powerpoint/2010/main" val="2260754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9866" y="1761067"/>
            <a:ext cx="9465733" cy="3623733"/>
          </a:xfrm>
        </p:spPr>
        <p:style>
          <a:lnRef idx="1">
            <a:schemeClr val="accent1"/>
          </a:lnRef>
          <a:fillRef idx="2">
            <a:schemeClr val="accent1"/>
          </a:fillRef>
          <a:effectRef idx="1">
            <a:schemeClr val="accent1"/>
          </a:effectRef>
          <a:fontRef idx="minor">
            <a:schemeClr val="dk1"/>
          </a:fontRef>
        </p:style>
        <p:txBody>
          <a:bodyPr/>
          <a:lstStyle/>
          <a:p>
            <a:pPr algn="ctr" rtl="1"/>
            <a:r>
              <a:rPr lang="ar-DZ" sz="2400" dirty="0"/>
              <a:t>يمثل مفهوم الاستراتيجيات التنافسية العامة الأساس أو الفلسفة التي تستمد منها إدارة المنظمة أهدافها وتحقق في ضوئها الأداء الأفضل. أن الوصول الى هذه النتيجة يتحقق من خلال الاستناد الى مجموعة من مصادر العمل البديلة المتمثلة في تحقيق كفاءة مميزة للمؤسسة سواء أكان في مجال منتوجاتها، أو خدماتها، أو طرائق عملها ومستوى التكنولوجيا المستخدمة ، أو بناء نظم فعالة للرقابة على التك اليف بالشكل الذي تتمكن الإدارة من تخفيضها وبالتالي خلق حالة من المرونة في استراتيجيات التسعير بحيث يقود </a:t>
            </a:r>
            <a:r>
              <a:rPr lang="ar-DZ" sz="2400" dirty="0" smtClean="0"/>
              <a:t>الإدارة لإنجاز </a:t>
            </a:r>
            <a:r>
              <a:rPr lang="ar-DZ" sz="2400" dirty="0"/>
              <a:t>أفضل عائد على </a:t>
            </a:r>
            <a:r>
              <a:rPr lang="ar-DZ" sz="2400" dirty="0" smtClean="0"/>
              <a:t>الاستثمار.</a:t>
            </a:r>
            <a:br>
              <a:rPr lang="ar-DZ" sz="2400" dirty="0" smtClean="0"/>
            </a:br>
            <a:endParaRPr lang="en-US" sz="2400" dirty="0"/>
          </a:p>
        </p:txBody>
      </p:sp>
      <p:sp>
        <p:nvSpPr>
          <p:cNvPr id="4" name="Ellipse 3"/>
          <p:cNvSpPr/>
          <p:nvPr/>
        </p:nvSpPr>
        <p:spPr>
          <a:xfrm>
            <a:off x="2319867" y="795867"/>
            <a:ext cx="6925733" cy="965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i="1" dirty="0" smtClean="0">
                <a:solidFill>
                  <a:schemeClr val="tx1"/>
                </a:solidFill>
              </a:rPr>
              <a:t>الاستراتيجيات التنافسية</a:t>
            </a:r>
            <a:endParaRPr lang="en-US" sz="3200" b="1" i="1" dirty="0">
              <a:solidFill>
                <a:schemeClr val="tx1"/>
              </a:solidFill>
            </a:endParaRPr>
          </a:p>
        </p:txBody>
      </p:sp>
    </p:spTree>
    <p:extLst>
      <p:ext uri="{BB962C8B-B14F-4D97-AF65-F5344CB8AC3E}">
        <p14:creationId xmlns:p14="http://schemas.microsoft.com/office/powerpoint/2010/main" val="4062172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626533"/>
            <a:ext cx="8761414" cy="1054099"/>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ar-DZ" b="1" dirty="0" smtClean="0">
                <a:solidFill>
                  <a:schemeClr val="tx1"/>
                </a:solidFill>
              </a:rPr>
              <a:t>تعرف الاستراتيجيات </a:t>
            </a:r>
            <a:r>
              <a:rPr lang="ar-DZ" b="1" dirty="0">
                <a:solidFill>
                  <a:schemeClr val="tx1"/>
                </a:solidFill>
              </a:rPr>
              <a:t>التنافسية العامة بأنها :</a:t>
            </a:r>
            <a:br>
              <a:rPr lang="ar-DZ" b="1" dirty="0">
                <a:solidFill>
                  <a:schemeClr val="tx1"/>
                </a:solidFill>
              </a:rPr>
            </a:br>
            <a:endParaRPr lang="en-US" dirty="0">
              <a:solidFill>
                <a:schemeClr val="tx1"/>
              </a:solidFill>
            </a:endParaRPr>
          </a:p>
        </p:txBody>
      </p:sp>
      <p:sp>
        <p:nvSpPr>
          <p:cNvPr id="3" name="Espace réservé du contenu 2"/>
          <p:cNvSpPr>
            <a:spLocks noGrp="1"/>
          </p:cNvSpPr>
          <p:nvPr>
            <p:ph idx="1"/>
          </p:nvPr>
        </p:nvSpPr>
        <p:spPr/>
        <p:txBody>
          <a:bodyPr/>
          <a:lstStyle/>
          <a:p>
            <a:pPr marL="0" indent="0" algn="ctr" rtl="1">
              <a:buNone/>
            </a:pPr>
            <a:r>
              <a:rPr lang="ar-DZ" sz="2800" b="1" dirty="0" smtClean="0">
                <a:solidFill>
                  <a:schemeClr val="tx1"/>
                </a:solidFill>
              </a:rPr>
              <a:t>" </a:t>
            </a:r>
            <a:r>
              <a:rPr lang="ar-DZ" sz="2800" b="1" dirty="0">
                <a:solidFill>
                  <a:schemeClr val="tx1"/>
                </a:solidFill>
              </a:rPr>
              <a:t>عبارة عن إطار يحدد أهداف المنظمة في مجال تحديد </a:t>
            </a:r>
            <a:r>
              <a:rPr lang="ar-DZ" sz="2800" b="1" dirty="0" smtClean="0">
                <a:solidFill>
                  <a:schemeClr val="tx1"/>
                </a:solidFill>
              </a:rPr>
              <a:t>الأسعار </a:t>
            </a:r>
            <a:r>
              <a:rPr lang="ar-DZ" sz="2800" b="1" dirty="0">
                <a:solidFill>
                  <a:schemeClr val="tx1"/>
                </a:solidFill>
              </a:rPr>
              <a:t>و التكاليف، والتميز بالموجودات و المنتوجات أو الخدمات بحيث تتمكن </a:t>
            </a:r>
            <a:r>
              <a:rPr lang="ar-DZ" sz="2800" b="1" dirty="0" smtClean="0">
                <a:solidFill>
                  <a:schemeClr val="tx1"/>
                </a:solidFill>
              </a:rPr>
              <a:t>الإدارة </a:t>
            </a:r>
            <a:r>
              <a:rPr lang="ar-DZ" sz="2800" b="1" dirty="0">
                <a:solidFill>
                  <a:schemeClr val="tx1"/>
                </a:solidFill>
              </a:rPr>
              <a:t>من بناء مركزها التنافسي و مواجهة قوى التحليل الهيكلي المتمثلة في المنافسين والمشترين والمجهزين وتهديدات الدخول والمصادر البديلة</a:t>
            </a:r>
            <a:endParaRPr lang="en-US" sz="2800" b="1" dirty="0">
              <a:solidFill>
                <a:schemeClr val="tx1"/>
              </a:solidFill>
            </a:endParaRPr>
          </a:p>
          <a:p>
            <a:endParaRPr lang="en-US" dirty="0"/>
          </a:p>
        </p:txBody>
      </p:sp>
    </p:spTree>
    <p:extLst>
      <p:ext uri="{BB962C8B-B14F-4D97-AF65-F5344CB8AC3E}">
        <p14:creationId xmlns:p14="http://schemas.microsoft.com/office/powerpoint/2010/main" val="35395609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960020"/>
            <a:ext cx="8761413" cy="706964"/>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solidFill>
                  <a:schemeClr val="tx1"/>
                </a:solidFill>
              </a:rPr>
              <a:t>أنواع الاستراتيجيات</a:t>
            </a:r>
            <a:r>
              <a:rPr lang="ar-DZ" b="1" dirty="0">
                <a:solidFill>
                  <a:schemeClr val="tx1"/>
                </a:solidFill>
              </a:rPr>
              <a:t> </a:t>
            </a:r>
            <a:r>
              <a:rPr lang="ar-DZ" b="1" dirty="0" smtClean="0">
                <a:solidFill>
                  <a:schemeClr val="tx1"/>
                </a:solidFill>
              </a:rPr>
              <a:t>التنافسية </a:t>
            </a:r>
            <a:r>
              <a:rPr lang="ar-DZ" b="1" dirty="0">
                <a:solidFill>
                  <a:schemeClr val="tx1"/>
                </a:solidFill>
              </a:rPr>
              <a:t>العامة: </a:t>
            </a:r>
            <a:r>
              <a:rPr lang="ar-DZ" b="1" dirty="0" smtClean="0">
                <a:solidFill>
                  <a:schemeClr val="tx1"/>
                </a:solidFill>
              </a:rPr>
              <a:t> </a:t>
            </a:r>
            <a:endParaRPr lang="en-US" b="1" dirty="0">
              <a:solidFill>
                <a:schemeClr val="tx1"/>
              </a:solidFill>
            </a:endParaRPr>
          </a:p>
        </p:txBody>
      </p:sp>
      <p:sp>
        <p:nvSpPr>
          <p:cNvPr id="4" name="Rectangle 3"/>
          <p:cNvSpPr/>
          <p:nvPr/>
        </p:nvSpPr>
        <p:spPr>
          <a:xfrm>
            <a:off x="2238233" y="3207224"/>
            <a:ext cx="6974006" cy="207446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b="1" i="1" dirty="0">
                <a:solidFill>
                  <a:schemeClr val="bg1"/>
                </a:solidFill>
              </a:rPr>
              <a:t>قدم  </a:t>
            </a:r>
            <a:r>
              <a:rPr lang="en-US" sz="2000" b="1" i="1" dirty="0" smtClean="0">
                <a:solidFill>
                  <a:schemeClr val="bg1"/>
                </a:solidFill>
              </a:rPr>
              <a:t>Porter</a:t>
            </a:r>
            <a:r>
              <a:rPr lang="ar-DZ" sz="2000" b="1" i="1" dirty="0">
                <a:solidFill>
                  <a:schemeClr val="bg1"/>
                </a:solidFill>
              </a:rPr>
              <a:t> </a:t>
            </a:r>
            <a:r>
              <a:rPr lang="ar-DZ" sz="2000" b="1" i="1" dirty="0" smtClean="0">
                <a:solidFill>
                  <a:schemeClr val="bg1"/>
                </a:solidFill>
              </a:rPr>
              <a:t>في 1980  </a:t>
            </a:r>
            <a:r>
              <a:rPr lang="ar-DZ" sz="2000" b="1" i="1" dirty="0">
                <a:solidFill>
                  <a:schemeClr val="bg1"/>
                </a:solidFill>
              </a:rPr>
              <a:t>ثلاث استراتيجيات في إطار التكيف لقوى البيئة التنافسية، أطلق عليها الاستراتيجيات  التنافسية العامة، ويمكن استخدامها </a:t>
            </a:r>
            <a:r>
              <a:rPr lang="ar-DZ" sz="2000" b="1" i="1" dirty="0" err="1">
                <a:solidFill>
                  <a:schemeClr val="bg1"/>
                </a:solidFill>
              </a:rPr>
              <a:t>لايجاد</a:t>
            </a:r>
            <a:r>
              <a:rPr lang="ar-DZ" sz="2000" b="1" i="1" dirty="0">
                <a:solidFill>
                  <a:schemeClr val="bg1"/>
                </a:solidFill>
              </a:rPr>
              <a:t> موقع للمنظمة ضمن </a:t>
            </a:r>
            <a:r>
              <a:rPr lang="ar-DZ" sz="2000" b="1" i="1" dirty="0" err="1" smtClean="0">
                <a:solidFill>
                  <a:schemeClr val="bg1"/>
                </a:solidFill>
              </a:rPr>
              <a:t>الصناعة،وتعتبر</a:t>
            </a:r>
            <a:r>
              <a:rPr lang="ar-DZ" sz="2000" b="1" i="1" dirty="0" smtClean="0">
                <a:solidFill>
                  <a:schemeClr val="bg1"/>
                </a:solidFill>
              </a:rPr>
              <a:t> نقطة بداية التفكير الاستراتيجي </a:t>
            </a:r>
            <a:r>
              <a:rPr lang="ar-DZ" sz="2000" b="1" i="1" dirty="0">
                <a:solidFill>
                  <a:schemeClr val="bg1"/>
                </a:solidFill>
              </a:rPr>
              <a:t>وهي:</a:t>
            </a:r>
            <a:endParaRPr lang="en-US" sz="2000" b="1" i="1" dirty="0">
              <a:solidFill>
                <a:schemeClr val="bg1"/>
              </a:solidFill>
            </a:endParaRPr>
          </a:p>
        </p:txBody>
      </p:sp>
    </p:spTree>
    <p:extLst>
      <p:ext uri="{BB962C8B-B14F-4D97-AF65-F5344CB8AC3E}">
        <p14:creationId xmlns:p14="http://schemas.microsoft.com/office/powerpoint/2010/main" val="1584708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960020"/>
            <a:ext cx="8761413" cy="706964"/>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solidFill>
                  <a:schemeClr val="tx1"/>
                </a:solidFill>
              </a:rPr>
              <a:t>أنواع الاستراتيجيات</a:t>
            </a:r>
            <a:r>
              <a:rPr lang="ar-DZ" b="1" dirty="0">
                <a:solidFill>
                  <a:schemeClr val="tx1"/>
                </a:solidFill>
              </a:rPr>
              <a:t> </a:t>
            </a:r>
            <a:r>
              <a:rPr lang="ar-DZ" b="1" dirty="0" smtClean="0">
                <a:solidFill>
                  <a:schemeClr val="tx1"/>
                </a:solidFill>
              </a:rPr>
              <a:t>التنافسية </a:t>
            </a:r>
            <a:r>
              <a:rPr lang="ar-DZ" b="1" dirty="0">
                <a:solidFill>
                  <a:schemeClr val="tx1"/>
                </a:solidFill>
              </a:rPr>
              <a:t>العامة: </a:t>
            </a:r>
            <a:r>
              <a:rPr lang="ar-DZ" b="1" dirty="0" smtClean="0">
                <a:solidFill>
                  <a:schemeClr val="tx1"/>
                </a:solidFill>
              </a:rPr>
              <a:t> </a:t>
            </a:r>
            <a:endParaRPr lang="en-US" b="1" dirty="0">
              <a:solidFill>
                <a:schemeClr val="tx1"/>
              </a:solidFill>
            </a:endParaRPr>
          </a:p>
        </p:txBody>
      </p:sp>
      <p:sp>
        <p:nvSpPr>
          <p:cNvPr id="3" name="Espace réservé du contenu 2"/>
          <p:cNvSpPr>
            <a:spLocks noGrp="1"/>
          </p:cNvSpPr>
          <p:nvPr>
            <p:ph idx="1"/>
          </p:nvPr>
        </p:nvSpPr>
        <p:spPr>
          <a:xfrm>
            <a:off x="389184" y="3302758"/>
            <a:ext cx="10447137" cy="2430438"/>
          </a:xfr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a:normAutofit/>
          </a:bodyPr>
          <a:lstStyle/>
          <a:p>
            <a:pPr marL="0" indent="0" algn="ctr" rtl="1">
              <a:buNone/>
            </a:pPr>
            <a:r>
              <a:rPr lang="ar-DZ" sz="2000" dirty="0" smtClean="0">
                <a:solidFill>
                  <a:schemeClr val="tx1"/>
                </a:solidFill>
              </a:rPr>
              <a:t>تتضمن تخفيض التكاليف الإنتاج والتوزيع الى أقصى حد ممكن بهدف عرض أسعار أدنى من أسعار المنافسين، وبالتالي الحصول على حصة سوقية أكبر .والمنظمة التي  تختار هذه الاستراتيجية يجب أن تطور كفاءتها في مجال الهندسة، الإنتاج، التوزيع، التموين. أي </a:t>
            </a:r>
            <a:r>
              <a:rPr lang="ar-DZ" sz="2000" dirty="0" smtClean="0"/>
              <a:t>تعني </a:t>
            </a:r>
            <a:r>
              <a:rPr lang="ar-DZ" sz="2000" dirty="0"/>
              <a:t>تحقيق تخفيض جوهري في التكاليف الكلية ألي صناعة.</a:t>
            </a:r>
            <a:endParaRPr lang="en-US" sz="2000" dirty="0">
              <a:solidFill>
                <a:schemeClr val="tx1"/>
              </a:solidFill>
            </a:endParaRPr>
          </a:p>
        </p:txBody>
      </p:sp>
      <p:sp>
        <p:nvSpPr>
          <p:cNvPr id="4" name="Rectangle à coins arrondis 3"/>
          <p:cNvSpPr/>
          <p:nvPr/>
        </p:nvSpPr>
        <p:spPr>
          <a:xfrm>
            <a:off x="1537091" y="2347414"/>
            <a:ext cx="7252068" cy="65509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b="1" dirty="0">
                <a:solidFill>
                  <a:schemeClr val="tx1"/>
                </a:solidFill>
              </a:rPr>
              <a:t>القيادة الشاملة للكلفة </a:t>
            </a:r>
            <a:r>
              <a:rPr lang="en-US" sz="2000" b="1" i="1" dirty="0" smtClean="0">
                <a:solidFill>
                  <a:schemeClr val="tx1"/>
                </a:solidFill>
              </a:rPr>
              <a:t>leadership)</a:t>
            </a:r>
            <a:r>
              <a:rPr lang="ar-DZ" sz="2000" b="1" i="1" dirty="0" smtClean="0">
                <a:solidFill>
                  <a:schemeClr val="tx1"/>
                </a:solidFill>
              </a:rPr>
              <a:t> </a:t>
            </a:r>
            <a:r>
              <a:rPr lang="en-US" sz="2000" b="1" i="1" dirty="0" err="1" smtClean="0">
                <a:solidFill>
                  <a:schemeClr val="tx1"/>
                </a:solidFill>
              </a:rPr>
              <a:t>OverallCost</a:t>
            </a:r>
            <a:r>
              <a:rPr lang="ar-DZ" sz="2000" b="1" i="1" dirty="0" smtClean="0">
                <a:solidFill>
                  <a:schemeClr val="tx1"/>
                </a:solidFill>
              </a:rPr>
              <a:t>) </a:t>
            </a:r>
            <a:r>
              <a:rPr lang="ar-DZ" sz="2000" b="1" i="1" dirty="0">
                <a:solidFill>
                  <a:schemeClr val="tx1"/>
                </a:solidFill>
              </a:rPr>
              <a:t>أو السيطرة بالتكاليف:</a:t>
            </a:r>
          </a:p>
        </p:txBody>
      </p:sp>
      <p:sp>
        <p:nvSpPr>
          <p:cNvPr id="6" name="Ellipse 5"/>
          <p:cNvSpPr/>
          <p:nvPr/>
        </p:nvSpPr>
        <p:spPr>
          <a:xfrm>
            <a:off x="9062113" y="2347414"/>
            <a:ext cx="982639" cy="6550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01</a:t>
            </a:r>
            <a:endParaRPr lang="en-US" sz="2400" b="1" dirty="0"/>
          </a:p>
        </p:txBody>
      </p:sp>
    </p:spTree>
    <p:extLst>
      <p:ext uri="{BB962C8B-B14F-4D97-AF65-F5344CB8AC3E}">
        <p14:creationId xmlns:p14="http://schemas.microsoft.com/office/powerpoint/2010/main" val="3967520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783" y="919077"/>
            <a:ext cx="8761413" cy="706964"/>
          </a:xfrm>
        </p:spPr>
        <p:style>
          <a:lnRef idx="1">
            <a:schemeClr val="accent3"/>
          </a:lnRef>
          <a:fillRef idx="3">
            <a:schemeClr val="accent3"/>
          </a:fillRef>
          <a:effectRef idx="2">
            <a:schemeClr val="accent3"/>
          </a:effectRef>
          <a:fontRef idx="minor">
            <a:schemeClr val="lt1"/>
          </a:fontRef>
        </p:style>
        <p:txBody>
          <a:bodyPr/>
          <a:lstStyle/>
          <a:p>
            <a:pPr algn="ctr"/>
            <a:r>
              <a:rPr lang="ar-DZ" dirty="0" smtClean="0"/>
              <a:t>مقدمة</a:t>
            </a:r>
            <a:endParaRPr lang="en-US" dirty="0"/>
          </a:p>
        </p:txBody>
      </p:sp>
      <p:sp>
        <p:nvSpPr>
          <p:cNvPr id="3" name="Espace réservé du contenu 2"/>
          <p:cNvSpPr>
            <a:spLocks noGrp="1"/>
          </p:cNvSpPr>
          <p:nvPr>
            <p:ph idx="1"/>
          </p:nvPr>
        </p:nvSpPr>
        <p:spPr>
          <a:xfrm>
            <a:off x="1154955" y="2603500"/>
            <a:ext cx="8985332" cy="3797300"/>
          </a:xfrm>
        </p:spPr>
        <p:style>
          <a:lnRef idx="1">
            <a:schemeClr val="accent2"/>
          </a:lnRef>
          <a:fillRef idx="2">
            <a:schemeClr val="accent2"/>
          </a:fillRef>
          <a:effectRef idx="1">
            <a:schemeClr val="accent2"/>
          </a:effectRef>
          <a:fontRef idx="minor">
            <a:schemeClr val="dk1"/>
          </a:fontRef>
        </p:style>
        <p:txBody>
          <a:bodyPr>
            <a:noAutofit/>
          </a:bodyPr>
          <a:lstStyle/>
          <a:p>
            <a:pPr algn="ctr" rtl="1"/>
            <a:r>
              <a:rPr lang="ar-DZ" sz="2400" dirty="0"/>
              <a:t>طالما كانت و </a:t>
            </a:r>
            <a:r>
              <a:rPr lang="ar-DZ" sz="2400" dirty="0" smtClean="0"/>
              <a:t>لا تزال </a:t>
            </a:r>
            <a:r>
              <a:rPr lang="ar-DZ" sz="2400" dirty="0"/>
              <a:t>المؤسسة التنافسية تنشط في بيئة ديناميكية و متحركة فإنه يتوجب عليها أن تعتمد استراتيجية تسويقية واضحة و محكمة لتؤشر مسار نشاطها المستقبلي و تفاعلها مع البيئة التنافسية التي </a:t>
            </a:r>
            <a:r>
              <a:rPr lang="ar-DZ" sz="2400" dirty="0" smtClean="0"/>
              <a:t>تنشط </a:t>
            </a:r>
            <a:r>
              <a:rPr lang="ar-DZ" sz="2400" dirty="0"/>
              <a:t>فيها. </a:t>
            </a:r>
            <a:r>
              <a:rPr lang="ar-DZ" sz="2400" dirty="0" smtClean="0"/>
              <a:t>فاستراتيجية </a:t>
            </a:r>
            <a:r>
              <a:rPr lang="ar-DZ" sz="2400" dirty="0"/>
              <a:t>التسويق ستجعل من المؤسسة التنافسية أكثر قدرة على مراقبة البيئة و ما يحصل بها من متغيرات متسارعة تتعلق بالمنافسين ، المجاميع </a:t>
            </a:r>
            <a:r>
              <a:rPr lang="ar-DZ" sz="2400" dirty="0" smtClean="0"/>
              <a:t>الاستهلاكية </a:t>
            </a:r>
            <a:r>
              <a:rPr lang="ar-DZ" sz="2400" dirty="0"/>
              <a:t>،قنوات </a:t>
            </a:r>
            <a:r>
              <a:rPr lang="ar-DZ" sz="2400" dirty="0" smtClean="0"/>
              <a:t>التوزيع </a:t>
            </a:r>
            <a:r>
              <a:rPr lang="ar-DZ" sz="2400" dirty="0"/>
              <a:t>،تصميم و تعبئة و تغليف المنتوج ،القوى </a:t>
            </a:r>
            <a:r>
              <a:rPr lang="ar-DZ" sz="2400" dirty="0" err="1"/>
              <a:t>البيعية</a:t>
            </a:r>
            <a:r>
              <a:rPr lang="ar-DZ" sz="2400" dirty="0"/>
              <a:t> ،تقسيم </a:t>
            </a:r>
            <a:r>
              <a:rPr lang="ar-DZ" sz="2400" dirty="0" smtClean="0"/>
              <a:t>الأسواق </a:t>
            </a:r>
            <a:r>
              <a:rPr lang="ar-DZ" sz="2400" dirty="0"/>
              <a:t>،دراسة سلوك المستهلك لتصرفاته الشرائية و </a:t>
            </a:r>
            <a:r>
              <a:rPr lang="ar-DZ" sz="2400" dirty="0" smtClean="0"/>
              <a:t>الاستهلاكية...</a:t>
            </a:r>
            <a:r>
              <a:rPr lang="ar-DZ" sz="2400" dirty="0"/>
              <a:t>إلخ . و بالتالي فإن </a:t>
            </a:r>
            <a:r>
              <a:rPr lang="ar-DZ" sz="2400" dirty="0" smtClean="0"/>
              <a:t>استراتيجية </a:t>
            </a:r>
            <a:r>
              <a:rPr lang="ar-DZ" sz="2400" dirty="0"/>
              <a:t>التسويق ستهتم بخلق قيمة للزبون من </a:t>
            </a:r>
            <a:r>
              <a:rPr lang="ar-DZ" sz="2400" dirty="0" smtClean="0"/>
              <a:t>خلال إشراكه </a:t>
            </a:r>
            <a:r>
              <a:rPr lang="ar-DZ" sz="2400" dirty="0"/>
              <a:t>كعنصر فاعل و مؤثر في كل القرارات التي تتخذها المؤسسة </a:t>
            </a:r>
            <a:r>
              <a:rPr lang="ar-DZ" sz="2400" dirty="0" smtClean="0"/>
              <a:t>التنافسية، سواء </a:t>
            </a:r>
            <a:r>
              <a:rPr lang="ar-DZ" sz="2400" dirty="0"/>
              <a:t>كانت تخص </a:t>
            </a:r>
            <a:r>
              <a:rPr lang="ar-DZ" sz="2400" dirty="0" smtClean="0"/>
              <a:t>الاستراتيجية </a:t>
            </a:r>
            <a:r>
              <a:rPr lang="ar-DZ" sz="2400" dirty="0"/>
              <a:t>العامة أو </a:t>
            </a:r>
            <a:r>
              <a:rPr lang="ar-DZ" sz="2400" dirty="0" smtClean="0"/>
              <a:t>الاستراتيجية </a:t>
            </a:r>
            <a:r>
              <a:rPr lang="ar-DZ" sz="2400" dirty="0"/>
              <a:t>التسويقية على حد سواء </a:t>
            </a:r>
            <a:r>
              <a:rPr lang="ar-DZ" sz="2400" dirty="0" smtClean="0"/>
              <a:t>.</a:t>
            </a:r>
          </a:p>
          <a:p>
            <a:pPr algn="ctr" rtl="1"/>
            <a:r>
              <a:rPr lang="ar-DZ" sz="2400" dirty="0" smtClean="0"/>
              <a:t>فما المقصود لاستراتيجية التسويق؟ ماهي خطواتها؟ وأنواعها؟</a:t>
            </a:r>
            <a:endParaRPr lang="en-US" sz="2400" dirty="0"/>
          </a:p>
        </p:txBody>
      </p:sp>
      <p:sp>
        <p:nvSpPr>
          <p:cNvPr id="4" name="Rectangle 3"/>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7756197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960020"/>
            <a:ext cx="8761413" cy="706964"/>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solidFill>
                  <a:schemeClr val="tx1"/>
                </a:solidFill>
              </a:rPr>
              <a:t>أنواع الاستراتيجيات</a:t>
            </a:r>
            <a:r>
              <a:rPr lang="ar-DZ" b="1" dirty="0">
                <a:solidFill>
                  <a:schemeClr val="tx1"/>
                </a:solidFill>
              </a:rPr>
              <a:t> </a:t>
            </a:r>
            <a:r>
              <a:rPr lang="ar-DZ" b="1" dirty="0" smtClean="0">
                <a:solidFill>
                  <a:schemeClr val="tx1"/>
                </a:solidFill>
              </a:rPr>
              <a:t>التنافسية </a:t>
            </a:r>
            <a:r>
              <a:rPr lang="ar-DZ" b="1" dirty="0">
                <a:solidFill>
                  <a:schemeClr val="tx1"/>
                </a:solidFill>
              </a:rPr>
              <a:t>العامة: </a:t>
            </a:r>
            <a:r>
              <a:rPr lang="ar-DZ" b="1" dirty="0" smtClean="0">
                <a:solidFill>
                  <a:schemeClr val="tx1"/>
                </a:solidFill>
              </a:rPr>
              <a:t> </a:t>
            </a:r>
            <a:endParaRPr lang="en-US" b="1" dirty="0">
              <a:solidFill>
                <a:schemeClr val="tx1"/>
              </a:solidFill>
            </a:endParaRPr>
          </a:p>
        </p:txBody>
      </p:sp>
      <p:sp>
        <p:nvSpPr>
          <p:cNvPr id="3" name="Espace réservé du contenu 2"/>
          <p:cNvSpPr>
            <a:spLocks noGrp="1"/>
          </p:cNvSpPr>
          <p:nvPr>
            <p:ph idx="1"/>
          </p:nvPr>
        </p:nvSpPr>
        <p:spPr>
          <a:xfrm>
            <a:off x="259307" y="3000549"/>
            <a:ext cx="10467833" cy="3645912"/>
          </a:xfr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lgn="just" rtl="1">
              <a:buNone/>
            </a:pPr>
            <a:r>
              <a:rPr lang="ar-DZ" sz="1900" dirty="0" smtClean="0">
                <a:solidFill>
                  <a:schemeClr val="tx1"/>
                </a:solidFill>
              </a:rPr>
              <a:t>تمثل استراتيجية </a:t>
            </a:r>
            <a:r>
              <a:rPr lang="ar-DZ" sz="1900" dirty="0">
                <a:solidFill>
                  <a:schemeClr val="tx1"/>
                </a:solidFill>
              </a:rPr>
              <a:t>التميز، </a:t>
            </a:r>
            <a:r>
              <a:rPr lang="ar-DZ" sz="1900" dirty="0" smtClean="0">
                <a:solidFill>
                  <a:schemeClr val="tx1"/>
                </a:solidFill>
              </a:rPr>
              <a:t>الاستراتيجية </a:t>
            </a:r>
            <a:r>
              <a:rPr lang="ar-DZ" sz="1900" dirty="0">
                <a:solidFill>
                  <a:schemeClr val="tx1"/>
                </a:solidFill>
              </a:rPr>
              <a:t>التنافسية العامة الثانية التي تتبعها </a:t>
            </a:r>
            <a:r>
              <a:rPr lang="ar-DZ" sz="1900" dirty="0" smtClean="0">
                <a:solidFill>
                  <a:schemeClr val="tx1"/>
                </a:solidFill>
              </a:rPr>
              <a:t>مؤسسات الأعمال </a:t>
            </a:r>
            <a:r>
              <a:rPr lang="ar-DZ" sz="1900" dirty="0">
                <a:solidFill>
                  <a:schemeClr val="tx1"/>
                </a:solidFill>
              </a:rPr>
              <a:t>في مجال التميز بين المنتوجات أو الخدمات التي تقدمها في السوق </a:t>
            </a:r>
            <a:r>
              <a:rPr lang="ar-DZ" sz="1900" dirty="0" smtClean="0">
                <a:solidFill>
                  <a:schemeClr val="tx1"/>
                </a:solidFill>
              </a:rPr>
              <a:t>واختلافها </a:t>
            </a:r>
            <a:r>
              <a:rPr lang="ar-DZ" sz="1900" dirty="0">
                <a:solidFill>
                  <a:schemeClr val="tx1"/>
                </a:solidFill>
              </a:rPr>
              <a:t>عن المنافسين بحيث يتم ادراكها داخل الصناعة بأنها منفردة وتأخذ استراتيجية التميز أشكال عدة منها: </a:t>
            </a:r>
            <a:endParaRPr lang="ar-DZ" sz="1900" dirty="0" smtClean="0">
              <a:solidFill>
                <a:schemeClr val="tx1"/>
              </a:solidFill>
            </a:endParaRPr>
          </a:p>
          <a:p>
            <a:pPr marL="0" indent="0" algn="just" rtl="1">
              <a:buNone/>
            </a:pPr>
            <a:r>
              <a:rPr lang="ar-DZ" sz="1900" dirty="0" smtClean="0">
                <a:solidFill>
                  <a:schemeClr val="tx1"/>
                </a:solidFill>
              </a:rPr>
              <a:t>أ </a:t>
            </a:r>
            <a:r>
              <a:rPr lang="ar-DZ" sz="1900" b="1" dirty="0" smtClean="0">
                <a:solidFill>
                  <a:schemeClr val="tx1"/>
                </a:solidFill>
              </a:rPr>
              <a:t>التصميم (</a:t>
            </a:r>
            <a:r>
              <a:rPr lang="ar-DZ" sz="1900" dirty="0" smtClean="0">
                <a:solidFill>
                  <a:schemeClr val="tx1"/>
                </a:solidFill>
              </a:rPr>
              <a:t>شركة </a:t>
            </a:r>
            <a:r>
              <a:rPr lang="ar-DZ" sz="1900" dirty="0">
                <a:solidFill>
                  <a:schemeClr val="tx1"/>
                </a:solidFill>
              </a:rPr>
              <a:t>رولز رويس </a:t>
            </a:r>
            <a:r>
              <a:rPr lang="ar-DZ" sz="1900" dirty="0" smtClean="0">
                <a:solidFill>
                  <a:schemeClr val="tx1"/>
                </a:solidFill>
              </a:rPr>
              <a:t>للسيارات)</a:t>
            </a:r>
          </a:p>
          <a:p>
            <a:pPr marL="0" indent="0" algn="just" rtl="1">
              <a:buNone/>
            </a:pPr>
            <a:r>
              <a:rPr lang="ar-DZ" sz="1900" dirty="0" smtClean="0">
                <a:solidFill>
                  <a:schemeClr val="tx1"/>
                </a:solidFill>
              </a:rPr>
              <a:t>ب </a:t>
            </a:r>
            <a:r>
              <a:rPr lang="ar-DZ" sz="1900" b="1" dirty="0" smtClean="0">
                <a:solidFill>
                  <a:schemeClr val="tx1"/>
                </a:solidFill>
              </a:rPr>
              <a:t>النوعية</a:t>
            </a:r>
            <a:r>
              <a:rPr lang="ar-DZ" sz="1900" dirty="0" smtClean="0">
                <a:solidFill>
                  <a:schemeClr val="tx1"/>
                </a:solidFill>
              </a:rPr>
              <a:t> (</a:t>
            </a:r>
            <a:r>
              <a:rPr lang="ar-DZ" sz="1900" dirty="0">
                <a:solidFill>
                  <a:schemeClr val="tx1"/>
                </a:solidFill>
              </a:rPr>
              <a:t>شركة مرسيدس للسيارات</a:t>
            </a:r>
            <a:r>
              <a:rPr lang="ar-DZ" sz="1900" dirty="0" smtClean="0">
                <a:solidFill>
                  <a:schemeClr val="tx1"/>
                </a:solidFill>
              </a:rPr>
              <a:t>)</a:t>
            </a:r>
          </a:p>
          <a:p>
            <a:pPr marL="0" indent="0" algn="just" rtl="1">
              <a:buNone/>
            </a:pPr>
            <a:r>
              <a:rPr lang="ar-DZ" sz="1900" dirty="0" smtClean="0">
                <a:solidFill>
                  <a:schemeClr val="tx1"/>
                </a:solidFill>
              </a:rPr>
              <a:t>ج </a:t>
            </a:r>
            <a:r>
              <a:rPr lang="ar-DZ" sz="1900" b="1" dirty="0" smtClean="0">
                <a:solidFill>
                  <a:schemeClr val="tx1"/>
                </a:solidFill>
              </a:rPr>
              <a:t>التقنية التكنولوجيا </a:t>
            </a:r>
            <a:r>
              <a:rPr lang="ar-DZ" sz="1900" dirty="0" smtClean="0">
                <a:solidFill>
                  <a:schemeClr val="tx1"/>
                </a:solidFill>
              </a:rPr>
              <a:t>(</a:t>
            </a:r>
            <a:r>
              <a:rPr lang="ar-DZ" sz="1900" dirty="0">
                <a:solidFill>
                  <a:schemeClr val="tx1"/>
                </a:solidFill>
              </a:rPr>
              <a:t>شركة ماكنتوش لصناعة مكونات الأجهزة الدقيقة</a:t>
            </a:r>
            <a:r>
              <a:rPr lang="ar-DZ" sz="1900" dirty="0" smtClean="0">
                <a:solidFill>
                  <a:schemeClr val="tx1"/>
                </a:solidFill>
              </a:rPr>
              <a:t>)</a:t>
            </a:r>
          </a:p>
          <a:p>
            <a:pPr marL="0" indent="0" algn="just" rtl="1">
              <a:buNone/>
            </a:pPr>
            <a:r>
              <a:rPr lang="ar-DZ" sz="1900" dirty="0" smtClean="0">
                <a:solidFill>
                  <a:schemeClr val="tx1"/>
                </a:solidFill>
              </a:rPr>
              <a:t>د  </a:t>
            </a:r>
            <a:r>
              <a:rPr lang="ar-DZ" sz="1900" b="1" dirty="0">
                <a:solidFill>
                  <a:schemeClr val="tx1"/>
                </a:solidFill>
              </a:rPr>
              <a:t>خدمات الزبائن </a:t>
            </a:r>
            <a:r>
              <a:rPr lang="ar-DZ" sz="1900" dirty="0" smtClean="0">
                <a:solidFill>
                  <a:schemeClr val="tx1"/>
                </a:solidFill>
              </a:rPr>
              <a:t>(شركة </a:t>
            </a:r>
            <a:r>
              <a:rPr lang="ar-DZ" sz="1900" dirty="0">
                <a:solidFill>
                  <a:schemeClr val="tx1"/>
                </a:solidFill>
              </a:rPr>
              <a:t>جنرال </a:t>
            </a:r>
            <a:r>
              <a:rPr lang="ar-DZ" sz="1900" dirty="0" smtClean="0">
                <a:solidFill>
                  <a:schemeClr val="tx1"/>
                </a:solidFill>
              </a:rPr>
              <a:t>موتورز)</a:t>
            </a:r>
          </a:p>
          <a:p>
            <a:pPr marL="0" indent="0" algn="just" rtl="1">
              <a:buNone/>
            </a:pPr>
            <a:r>
              <a:rPr lang="ar-DZ" sz="1900" dirty="0" smtClean="0">
                <a:solidFill>
                  <a:schemeClr val="tx1"/>
                </a:solidFill>
              </a:rPr>
              <a:t>ه </a:t>
            </a:r>
            <a:r>
              <a:rPr lang="ar-DZ" sz="1900" b="1" dirty="0">
                <a:solidFill>
                  <a:schemeClr val="tx1"/>
                </a:solidFill>
              </a:rPr>
              <a:t>شبكة الموزعين والقوى </a:t>
            </a:r>
            <a:r>
              <a:rPr lang="ar-DZ" sz="1900" b="1" dirty="0" err="1">
                <a:solidFill>
                  <a:schemeClr val="tx1"/>
                </a:solidFill>
              </a:rPr>
              <a:t>البيعية</a:t>
            </a:r>
            <a:r>
              <a:rPr lang="ar-DZ" sz="1900" b="1" dirty="0">
                <a:solidFill>
                  <a:schemeClr val="tx1"/>
                </a:solidFill>
              </a:rPr>
              <a:t> </a:t>
            </a:r>
            <a:r>
              <a:rPr lang="ar-DZ" sz="1900" dirty="0" smtClean="0">
                <a:solidFill>
                  <a:schemeClr val="tx1"/>
                </a:solidFill>
              </a:rPr>
              <a:t>، </a:t>
            </a:r>
            <a:r>
              <a:rPr lang="ar-DZ" sz="1900" b="1" dirty="0" smtClean="0">
                <a:solidFill>
                  <a:schemeClr val="tx1"/>
                </a:solidFill>
              </a:rPr>
              <a:t>وتوفير قطع الغيار </a:t>
            </a:r>
            <a:r>
              <a:rPr lang="ar-DZ" sz="2000" b="1" dirty="0" smtClean="0">
                <a:solidFill>
                  <a:schemeClr val="tx1"/>
                </a:solidFill>
              </a:rPr>
              <a:t>الممتازة والنوعية الجيدة للمنتجات ، أي مجموعة متعددة من الأبعاد </a:t>
            </a:r>
            <a:r>
              <a:rPr lang="ar-DZ" sz="2000" dirty="0">
                <a:solidFill>
                  <a:schemeClr val="tx1"/>
                </a:solidFill>
              </a:rPr>
              <a:t>(</a:t>
            </a:r>
            <a:r>
              <a:rPr lang="ar-DZ" sz="2000" dirty="0" smtClean="0">
                <a:solidFill>
                  <a:schemeClr val="tx1"/>
                </a:solidFill>
              </a:rPr>
              <a:t>شركة </a:t>
            </a:r>
            <a:r>
              <a:rPr lang="ar-DZ" sz="2000" dirty="0" err="1">
                <a:solidFill>
                  <a:schemeClr val="tx1"/>
                </a:solidFill>
              </a:rPr>
              <a:t>كاتربلر</a:t>
            </a:r>
            <a:r>
              <a:rPr lang="ar-DZ" sz="2000" dirty="0">
                <a:solidFill>
                  <a:schemeClr val="tx1"/>
                </a:solidFill>
              </a:rPr>
              <a:t> </a:t>
            </a:r>
            <a:r>
              <a:rPr lang="en-US" sz="2000" dirty="0" err="1" smtClean="0">
                <a:solidFill>
                  <a:schemeClr val="tx1"/>
                </a:solidFill>
              </a:rPr>
              <a:t>Caterpilar</a:t>
            </a:r>
            <a:r>
              <a:rPr lang="en-US" sz="2000" dirty="0" smtClean="0">
                <a:solidFill>
                  <a:schemeClr val="tx1"/>
                </a:solidFill>
              </a:rPr>
              <a:t> )</a:t>
            </a:r>
            <a:r>
              <a:rPr lang="ar-DZ" sz="2000" dirty="0" smtClean="0">
                <a:solidFill>
                  <a:schemeClr val="tx1"/>
                </a:solidFill>
              </a:rPr>
              <a:t>) لإنتاج </a:t>
            </a:r>
            <a:r>
              <a:rPr lang="ar-DZ" sz="2000" dirty="0">
                <a:solidFill>
                  <a:schemeClr val="tx1"/>
                </a:solidFill>
              </a:rPr>
              <a:t>الساحبات والمعدات </a:t>
            </a:r>
            <a:r>
              <a:rPr lang="ar-DZ" sz="2000" dirty="0" smtClean="0">
                <a:solidFill>
                  <a:schemeClr val="tx1"/>
                </a:solidFill>
              </a:rPr>
              <a:t>الثقيلة</a:t>
            </a:r>
          </a:p>
          <a:p>
            <a:pPr marL="0" indent="0" algn="ctr" rtl="1">
              <a:buNone/>
            </a:pPr>
            <a:r>
              <a:rPr lang="ar-DZ" sz="2000" u="sng" dirty="0"/>
              <a:t>إن استراتيجية التميز </a:t>
            </a:r>
            <a:r>
              <a:rPr lang="ar-DZ" sz="2000" u="sng" dirty="0" smtClean="0"/>
              <a:t>لا تسمح </a:t>
            </a:r>
            <a:r>
              <a:rPr lang="ar-DZ" sz="2000" u="sng" dirty="0"/>
              <a:t>للمؤسسات </a:t>
            </a:r>
            <a:r>
              <a:rPr lang="ar-DZ" sz="2000" u="sng" dirty="0" smtClean="0"/>
              <a:t>بالتغاضي </a:t>
            </a:r>
            <a:r>
              <a:rPr lang="ar-DZ" sz="2000" u="sng" dirty="0"/>
              <a:t>عن </a:t>
            </a:r>
            <a:r>
              <a:rPr lang="ar-DZ" sz="2000" u="sng" dirty="0" smtClean="0"/>
              <a:t>التكاليف </a:t>
            </a:r>
            <a:r>
              <a:rPr lang="ar-DZ" sz="2000" u="sng" dirty="0"/>
              <a:t>ولكنها </a:t>
            </a:r>
            <a:r>
              <a:rPr lang="ar-DZ" sz="2000" u="sng" dirty="0" smtClean="0"/>
              <a:t>لا تمثل </a:t>
            </a:r>
            <a:r>
              <a:rPr lang="ar-DZ" sz="2000" u="sng" dirty="0"/>
              <a:t>هدفا أساسيا واستراتيجيا للمؤسسات ، وفي حالة تنفيذ هذه </a:t>
            </a:r>
            <a:r>
              <a:rPr lang="ar-DZ" sz="2000" u="sng" dirty="0" smtClean="0"/>
              <a:t>الاستراتيجية </a:t>
            </a:r>
            <a:r>
              <a:rPr lang="ar-DZ" sz="2000" u="sng" dirty="0"/>
              <a:t>بنجاح من قبل المؤسسة فإنها تتمكن من تحقيق أرباح عالية قياسا بالمنافسين كما أنها تساهم في تعزيز المركز التنافسي للمنظمة ومجابهة قوة البيئة التنافسية</a:t>
            </a:r>
            <a:endParaRPr lang="en-US" sz="2000" u="sng" dirty="0">
              <a:solidFill>
                <a:schemeClr val="tx1"/>
              </a:solidFill>
            </a:endParaRPr>
          </a:p>
        </p:txBody>
      </p:sp>
      <p:sp>
        <p:nvSpPr>
          <p:cNvPr id="4" name="Rectangle à coins arrondis 3"/>
          <p:cNvSpPr/>
          <p:nvPr/>
        </p:nvSpPr>
        <p:spPr>
          <a:xfrm>
            <a:off x="1810045" y="2074460"/>
            <a:ext cx="7252068" cy="65509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b="1" dirty="0" smtClean="0">
                <a:solidFill>
                  <a:schemeClr val="tx1"/>
                </a:solidFill>
              </a:rPr>
              <a:t>استراتيجية التميز </a:t>
            </a:r>
            <a:r>
              <a:rPr lang="en-US" sz="2000" dirty="0">
                <a:solidFill>
                  <a:schemeClr val="tx1"/>
                </a:solidFill>
              </a:rPr>
              <a:t>Differentiation</a:t>
            </a:r>
            <a:endParaRPr lang="ar-DZ" sz="2000" b="1" i="1" dirty="0">
              <a:solidFill>
                <a:schemeClr val="tx1"/>
              </a:solidFill>
            </a:endParaRPr>
          </a:p>
        </p:txBody>
      </p:sp>
      <p:sp>
        <p:nvSpPr>
          <p:cNvPr id="6" name="Ellipse 5"/>
          <p:cNvSpPr/>
          <p:nvPr/>
        </p:nvSpPr>
        <p:spPr>
          <a:xfrm>
            <a:off x="9157648" y="2006220"/>
            <a:ext cx="982639" cy="6550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p>
        </p:txBody>
      </p:sp>
      <p:sp>
        <p:nvSpPr>
          <p:cNvPr id="5" name="Flèche gauche 4"/>
          <p:cNvSpPr/>
          <p:nvPr/>
        </p:nvSpPr>
        <p:spPr>
          <a:xfrm>
            <a:off x="10727140" y="5718412"/>
            <a:ext cx="1173708" cy="75062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4381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1000"/>
                                  </p:stCondLst>
                                  <p:childTnLst>
                                    <p:animScale>
                                      <p:cBhvr>
                                        <p:cTn id="6" dur="1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960020"/>
            <a:ext cx="8761413" cy="706964"/>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solidFill>
                  <a:schemeClr val="tx1"/>
                </a:solidFill>
              </a:rPr>
              <a:t>أنواع الاستراتيجيات</a:t>
            </a:r>
            <a:r>
              <a:rPr lang="ar-DZ" b="1" dirty="0">
                <a:solidFill>
                  <a:schemeClr val="tx1"/>
                </a:solidFill>
              </a:rPr>
              <a:t> </a:t>
            </a:r>
            <a:r>
              <a:rPr lang="ar-DZ" b="1" dirty="0" smtClean="0">
                <a:solidFill>
                  <a:schemeClr val="tx1"/>
                </a:solidFill>
              </a:rPr>
              <a:t>التنافسية </a:t>
            </a:r>
            <a:r>
              <a:rPr lang="ar-DZ" b="1" dirty="0">
                <a:solidFill>
                  <a:schemeClr val="tx1"/>
                </a:solidFill>
              </a:rPr>
              <a:t>العامة: </a:t>
            </a:r>
            <a:r>
              <a:rPr lang="ar-DZ" b="1" dirty="0" smtClean="0">
                <a:solidFill>
                  <a:schemeClr val="tx1"/>
                </a:solidFill>
              </a:rPr>
              <a:t> </a:t>
            </a:r>
            <a:endParaRPr lang="en-US" b="1" dirty="0">
              <a:solidFill>
                <a:schemeClr val="tx1"/>
              </a:solidFill>
            </a:endParaRPr>
          </a:p>
        </p:txBody>
      </p:sp>
      <p:sp>
        <p:nvSpPr>
          <p:cNvPr id="3" name="Espace réservé du contenu 2"/>
          <p:cNvSpPr>
            <a:spLocks noGrp="1"/>
          </p:cNvSpPr>
          <p:nvPr>
            <p:ph idx="1"/>
          </p:nvPr>
        </p:nvSpPr>
        <p:spPr>
          <a:xfrm>
            <a:off x="7028596" y="3234519"/>
            <a:ext cx="4217157" cy="3493827"/>
          </a:xfr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a:normAutofit/>
          </a:bodyPr>
          <a:lstStyle/>
          <a:p>
            <a:pPr marL="0" indent="0" algn="just" rtl="1">
              <a:buNone/>
            </a:pPr>
            <a:r>
              <a:rPr lang="ar-DZ" sz="2000" dirty="0" smtClean="0">
                <a:solidFill>
                  <a:schemeClr val="tx1"/>
                </a:solidFill>
              </a:rPr>
              <a:t>تتعلق هذه الاستراتيجية بتركيز جهودها على قطاعات سوقية، التي يتم اختيارها بعناية، حيث تسعى المنظمة بتحديد حاجات ورغبات هذه القطاعات، ثم تقوم بتطبيق استراتيجية السيطرة بالتكاليف/ أو التمايز في إطار القطاع المستهدف.</a:t>
            </a:r>
          </a:p>
          <a:p>
            <a:pPr marL="0" indent="0" algn="just" rtl="1">
              <a:buNone/>
            </a:pPr>
            <a:r>
              <a:rPr lang="ar-DZ" sz="2000" dirty="0"/>
              <a:t>وتأتي أهمية هذا النوع من </a:t>
            </a:r>
            <a:r>
              <a:rPr lang="ar-DZ" sz="2000" dirty="0" smtClean="0"/>
              <a:t>الاستراتيجية </a:t>
            </a:r>
            <a:r>
              <a:rPr lang="ar-DZ" sz="2000" dirty="0"/>
              <a:t>بإتاحتها الفرصة للمؤسسة </a:t>
            </a:r>
            <a:r>
              <a:rPr lang="ar-DZ" sz="2000" dirty="0" smtClean="0"/>
              <a:t>أو وحدات الأعمال الاستراتيجية في </a:t>
            </a:r>
            <a:r>
              <a:rPr lang="ar-DZ" sz="2000" dirty="0"/>
              <a:t>التركيز على هدف محدد مما يجعلها أكثر فاعلية وكفاءة من المنافسين في إنجازه. </a:t>
            </a:r>
            <a:endParaRPr lang="en-US" sz="2000" dirty="0">
              <a:solidFill>
                <a:schemeClr val="tx1"/>
              </a:solidFill>
            </a:endParaRPr>
          </a:p>
        </p:txBody>
      </p:sp>
      <p:sp>
        <p:nvSpPr>
          <p:cNvPr id="4" name="Rectangle à coins arrondis 3"/>
          <p:cNvSpPr/>
          <p:nvPr/>
        </p:nvSpPr>
        <p:spPr>
          <a:xfrm>
            <a:off x="1537091" y="2347414"/>
            <a:ext cx="7252068" cy="65509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b="1" dirty="0" smtClean="0">
                <a:solidFill>
                  <a:schemeClr val="tx1"/>
                </a:solidFill>
              </a:rPr>
              <a:t>استراتيجية </a:t>
            </a:r>
            <a:r>
              <a:rPr lang="ar-DZ" sz="2000" b="1" dirty="0">
                <a:solidFill>
                  <a:schemeClr val="tx1"/>
                </a:solidFill>
              </a:rPr>
              <a:t>تركيز </a:t>
            </a:r>
            <a:r>
              <a:rPr lang="en-US" sz="2000" b="1" dirty="0" smtClean="0">
                <a:solidFill>
                  <a:schemeClr val="tx1"/>
                </a:solidFill>
              </a:rPr>
              <a:t>Focus </a:t>
            </a:r>
            <a:endParaRPr lang="ar-DZ" sz="2000" b="1" i="1" dirty="0">
              <a:solidFill>
                <a:schemeClr val="tx1"/>
              </a:solidFill>
            </a:endParaRPr>
          </a:p>
        </p:txBody>
      </p:sp>
      <p:sp>
        <p:nvSpPr>
          <p:cNvPr id="6" name="Ellipse 5"/>
          <p:cNvSpPr/>
          <p:nvPr/>
        </p:nvSpPr>
        <p:spPr>
          <a:xfrm>
            <a:off x="9062113" y="2347414"/>
            <a:ext cx="982639" cy="6550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p>
        </p:txBody>
      </p:sp>
      <p:sp>
        <p:nvSpPr>
          <p:cNvPr id="5" name="Rectangle 4"/>
          <p:cNvSpPr/>
          <p:nvPr/>
        </p:nvSpPr>
        <p:spPr>
          <a:xfrm>
            <a:off x="95533" y="3234519"/>
            <a:ext cx="6455391" cy="349382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b="1" dirty="0" smtClean="0">
                <a:solidFill>
                  <a:schemeClr val="tx1"/>
                </a:solidFill>
              </a:rPr>
              <a:t>ولاستراتيجية </a:t>
            </a:r>
            <a:r>
              <a:rPr lang="ar-DZ" b="1" dirty="0">
                <a:solidFill>
                  <a:schemeClr val="tx1"/>
                </a:solidFill>
              </a:rPr>
              <a:t>التركيز بعدان هما: </a:t>
            </a:r>
            <a:r>
              <a:rPr lang="ar-DZ" b="1" i="1" u="sng" dirty="0">
                <a:solidFill>
                  <a:schemeClr val="tx1"/>
                </a:solidFill>
              </a:rPr>
              <a:t>البعد </a:t>
            </a:r>
            <a:r>
              <a:rPr lang="ar-DZ" b="1" i="1" u="sng" dirty="0" smtClean="0">
                <a:solidFill>
                  <a:schemeClr val="tx1"/>
                </a:solidFill>
              </a:rPr>
              <a:t>الأول: </a:t>
            </a:r>
            <a:r>
              <a:rPr lang="ar-DZ" dirty="0">
                <a:solidFill>
                  <a:schemeClr val="tx1"/>
                </a:solidFill>
              </a:rPr>
              <a:t>التركيز على الكلفة أي تخفيض الكلفة الى أدنى حد ممكن ، ولذا يتم تقديم </a:t>
            </a:r>
            <a:r>
              <a:rPr lang="ar-DZ" dirty="0" smtClean="0">
                <a:solidFill>
                  <a:schemeClr val="tx1"/>
                </a:solidFill>
              </a:rPr>
              <a:t>منتوج منخفض </a:t>
            </a:r>
            <a:r>
              <a:rPr lang="ar-DZ" dirty="0">
                <a:solidFill>
                  <a:schemeClr val="tx1"/>
                </a:solidFill>
              </a:rPr>
              <a:t>الكلفة قياسا الى المنافسين ، وقد تركز المنظمة على تقديم منتوج عالي النوعية بالقياس الى المنافسين كقيام شركة </a:t>
            </a:r>
            <a:r>
              <a:rPr lang="fr-FR" dirty="0" smtClean="0">
                <a:solidFill>
                  <a:schemeClr val="tx1"/>
                </a:solidFill>
              </a:rPr>
              <a:t> </a:t>
            </a:r>
            <a:r>
              <a:rPr lang="en-US" dirty="0" smtClean="0">
                <a:solidFill>
                  <a:schemeClr val="tx1"/>
                </a:solidFill>
              </a:rPr>
              <a:t>paper</a:t>
            </a:r>
            <a:r>
              <a:rPr lang="fr-FR" dirty="0" smtClean="0">
                <a:solidFill>
                  <a:schemeClr val="tx1"/>
                </a:solidFill>
              </a:rPr>
              <a:t>’</a:t>
            </a:r>
            <a:r>
              <a:rPr lang="en-US" dirty="0" smtClean="0">
                <a:solidFill>
                  <a:schemeClr val="tx1"/>
                </a:solidFill>
              </a:rPr>
              <a:t>s mill Hammer  </a:t>
            </a:r>
            <a:r>
              <a:rPr lang="ar-DZ" dirty="0" smtClean="0">
                <a:solidFill>
                  <a:schemeClr val="tx1"/>
                </a:solidFill>
              </a:rPr>
              <a:t>بالتركيز </a:t>
            </a:r>
            <a:r>
              <a:rPr lang="ar-DZ" dirty="0">
                <a:solidFill>
                  <a:schemeClr val="tx1"/>
                </a:solidFill>
              </a:rPr>
              <a:t>على انتاج كمية قليلة من الورق بنوعية </a:t>
            </a:r>
            <a:r>
              <a:rPr lang="ar-DZ" dirty="0" smtClean="0">
                <a:solidFill>
                  <a:schemeClr val="tx1"/>
                </a:solidFill>
              </a:rPr>
              <a:t>عالية </a:t>
            </a:r>
            <a:r>
              <a:rPr lang="ar-DZ" dirty="0">
                <a:solidFill>
                  <a:schemeClr val="tx1"/>
                </a:solidFill>
              </a:rPr>
              <a:t>وبكلفة أقل من منافسيها الكبار مما يجعلها تتميز في السوق</a:t>
            </a:r>
            <a:r>
              <a:rPr lang="ar-DZ" dirty="0" smtClean="0">
                <a:solidFill>
                  <a:schemeClr val="tx1"/>
                </a:solidFill>
              </a:rPr>
              <a:t>. </a:t>
            </a:r>
            <a:r>
              <a:rPr lang="ar-DZ" b="1" i="1" u="sng" dirty="0">
                <a:solidFill>
                  <a:schemeClr val="tx1"/>
                </a:solidFill>
              </a:rPr>
              <a:t>البعد الثاني: </a:t>
            </a:r>
            <a:r>
              <a:rPr lang="ar-DZ" dirty="0">
                <a:solidFill>
                  <a:schemeClr val="tx1"/>
                </a:solidFill>
              </a:rPr>
              <a:t>التركيز على مجموعة أو شريحة محددة من الزبائن لهم احتياجات مختلفة عن </a:t>
            </a:r>
            <a:r>
              <a:rPr lang="ar-DZ" dirty="0" smtClean="0">
                <a:solidFill>
                  <a:schemeClr val="tx1"/>
                </a:solidFill>
              </a:rPr>
              <a:t>الآخرين </a:t>
            </a:r>
            <a:r>
              <a:rPr lang="ar-DZ" dirty="0">
                <a:solidFill>
                  <a:schemeClr val="tx1"/>
                </a:solidFill>
              </a:rPr>
              <a:t>أو يرغبون في خدمة مميزة ، </a:t>
            </a:r>
            <a:r>
              <a:rPr lang="ar-DZ" dirty="0" smtClean="0">
                <a:solidFill>
                  <a:schemeClr val="tx1"/>
                </a:solidFill>
              </a:rPr>
              <a:t>فشركة</a:t>
            </a:r>
            <a:r>
              <a:rPr lang="en-US" dirty="0" smtClean="0">
                <a:solidFill>
                  <a:schemeClr val="tx1"/>
                </a:solidFill>
              </a:rPr>
              <a:t> </a:t>
            </a:r>
            <a:r>
              <a:rPr lang="en-US" dirty="0">
                <a:solidFill>
                  <a:schemeClr val="tx1"/>
                </a:solidFill>
              </a:rPr>
              <a:t>Johnson </a:t>
            </a:r>
            <a:r>
              <a:rPr lang="ar-DZ" dirty="0" smtClean="0">
                <a:solidFill>
                  <a:schemeClr val="tx1"/>
                </a:solidFill>
              </a:rPr>
              <a:t>نجحت </a:t>
            </a:r>
            <a:r>
              <a:rPr lang="ar-DZ" dirty="0">
                <a:solidFill>
                  <a:schemeClr val="tx1"/>
                </a:solidFill>
              </a:rPr>
              <a:t>في اتباع استراتيجيات تركيز </a:t>
            </a:r>
            <a:r>
              <a:rPr lang="ar-DZ" dirty="0" smtClean="0">
                <a:solidFill>
                  <a:schemeClr val="tx1"/>
                </a:solidFill>
              </a:rPr>
              <a:t>مختلفة، </a:t>
            </a:r>
            <a:r>
              <a:rPr lang="ar-DZ" dirty="0">
                <a:solidFill>
                  <a:schemeClr val="tx1"/>
                </a:solidFill>
              </a:rPr>
              <a:t>من </a:t>
            </a:r>
            <a:r>
              <a:rPr lang="ar-DZ" dirty="0" smtClean="0">
                <a:solidFill>
                  <a:schemeClr val="tx1"/>
                </a:solidFill>
              </a:rPr>
              <a:t>خلال </a:t>
            </a:r>
            <a:r>
              <a:rPr lang="ar-DZ" dirty="0">
                <a:solidFill>
                  <a:schemeClr val="tx1"/>
                </a:solidFill>
              </a:rPr>
              <a:t>انتاج منتج خاص لعناية الشعر، ومواد تجميل للمستهلكين ذوي البشرة السوداء حيث تجاهلت شركات التجميل الكبيرة ورغبات هذه الشريحة من </a:t>
            </a:r>
            <a:r>
              <a:rPr lang="ar-DZ" dirty="0" smtClean="0">
                <a:solidFill>
                  <a:schemeClr val="tx1"/>
                </a:solidFill>
              </a:rPr>
              <a:t>المستهلكين.</a:t>
            </a:r>
            <a:endParaRPr lang="en-US" dirty="0">
              <a:solidFill>
                <a:schemeClr val="tx1"/>
              </a:solidFill>
            </a:endParaRPr>
          </a:p>
        </p:txBody>
      </p:sp>
      <p:sp>
        <p:nvSpPr>
          <p:cNvPr id="7" name="Flèche gauche 6"/>
          <p:cNvSpPr/>
          <p:nvPr/>
        </p:nvSpPr>
        <p:spPr>
          <a:xfrm>
            <a:off x="6619164" y="3616657"/>
            <a:ext cx="409432" cy="238835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3270606"/>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7" name="Organigramme : Multidocument 6"/>
          <p:cNvSpPr/>
          <p:nvPr/>
        </p:nvSpPr>
        <p:spPr>
          <a:xfrm>
            <a:off x="10736455" y="2825085"/>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12" name="Rectangle 11"/>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pSp>
        <p:nvGrpSpPr>
          <p:cNvPr id="11" name="Groupe 8"/>
          <p:cNvGrpSpPr/>
          <p:nvPr/>
        </p:nvGrpSpPr>
        <p:grpSpPr>
          <a:xfrm>
            <a:off x="204717" y="-122830"/>
            <a:ext cx="9567080" cy="1351130"/>
            <a:chOff x="340269" y="-275530"/>
            <a:chExt cx="1666875" cy="1904330"/>
          </a:xfrm>
        </p:grpSpPr>
        <p:pic>
          <p:nvPicPr>
            <p:cNvPr id="13"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40269" y="-4760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009142" y="-275530"/>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5" name="ZoneTexte 14"/>
          <p:cNvSpPr txBox="1"/>
          <p:nvPr/>
        </p:nvSpPr>
        <p:spPr>
          <a:xfrm>
            <a:off x="1050878" y="274193"/>
            <a:ext cx="7301552"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DZ" sz="2800" dirty="0" smtClean="0"/>
              <a:t>متطلبات </a:t>
            </a:r>
            <a:r>
              <a:rPr lang="ar-DZ" sz="2800" dirty="0"/>
              <a:t>تنفيذ </a:t>
            </a:r>
            <a:r>
              <a:rPr lang="ar-DZ" sz="2800" dirty="0" smtClean="0"/>
              <a:t>الاستراتيجيات </a:t>
            </a:r>
            <a:r>
              <a:rPr lang="ar-DZ" sz="2800" dirty="0"/>
              <a:t>التنافسية </a:t>
            </a:r>
            <a:r>
              <a:rPr lang="ar-DZ" sz="2800" dirty="0" smtClean="0"/>
              <a:t>العامة</a:t>
            </a:r>
            <a:endParaRPr lang="fr-FR" sz="2800" dirty="0" smtClean="0"/>
          </a:p>
          <a:p>
            <a:pPr algn="ctr" rtl="1"/>
            <a:endParaRPr lang="fr-FR" sz="2800" b="1" dirty="0">
              <a:ln w="11430"/>
              <a:solidFill>
                <a:srgbClr val="002060"/>
              </a:solidFill>
              <a:effectLst>
                <a:outerShdw blurRad="50800" dist="39000" dir="5460000" algn="tl">
                  <a:srgbClr val="000000">
                    <a:alpha val="38000"/>
                  </a:srgbClr>
                </a:outerShdw>
              </a:effectLst>
            </a:endParaRPr>
          </a:p>
        </p:txBody>
      </p:sp>
      <p:graphicFrame>
        <p:nvGraphicFramePr>
          <p:cNvPr id="16" name="Tableau 15"/>
          <p:cNvGraphicFramePr>
            <a:graphicFrameLocks noGrp="1"/>
          </p:cNvGraphicFramePr>
          <p:nvPr>
            <p:extLst>
              <p:ext uri="{D42A27DB-BD31-4B8C-83A1-F6EECF244321}">
                <p14:modId xmlns:p14="http://schemas.microsoft.com/office/powerpoint/2010/main" val="3205163103"/>
              </p:ext>
            </p:extLst>
          </p:nvPr>
        </p:nvGraphicFramePr>
        <p:xfrm>
          <a:off x="1050878" y="2593076"/>
          <a:ext cx="8925636" cy="2645780"/>
        </p:xfrm>
        <a:graphic>
          <a:graphicData uri="http://schemas.openxmlformats.org/drawingml/2006/table">
            <a:tbl>
              <a:tblPr firstRow="1" bandRow="1">
                <a:tableStyleId>{073A0DAA-6AF3-43AB-8588-CEC1D06C72B9}</a:tableStyleId>
              </a:tblPr>
              <a:tblGrid>
                <a:gridCol w="2975212"/>
                <a:gridCol w="2975212"/>
                <a:gridCol w="2975212"/>
              </a:tblGrid>
              <a:tr h="725540">
                <a:tc>
                  <a:txBody>
                    <a:bodyPr/>
                    <a:lstStyle/>
                    <a:p>
                      <a:pPr algn="ctr"/>
                      <a:r>
                        <a:rPr lang="ar-DZ" dirty="0" smtClean="0"/>
                        <a:t>المتطلبات التنظيمية </a:t>
                      </a:r>
                      <a:endParaRPr lang="en-US" dirty="0"/>
                    </a:p>
                  </a:txBody>
                  <a:tcPr/>
                </a:tc>
                <a:tc>
                  <a:txBody>
                    <a:bodyPr/>
                    <a:lstStyle/>
                    <a:p>
                      <a:pPr algn="ctr"/>
                      <a:r>
                        <a:rPr lang="ar-DZ" dirty="0" smtClean="0"/>
                        <a:t>الموارد والمهارات المطلوبة </a:t>
                      </a:r>
                      <a:endParaRPr lang="en-US" dirty="0"/>
                    </a:p>
                  </a:txBody>
                  <a:tcPr/>
                </a:tc>
                <a:tc>
                  <a:txBody>
                    <a:bodyPr/>
                    <a:lstStyle/>
                    <a:p>
                      <a:pPr algn="ctr"/>
                      <a:r>
                        <a:rPr lang="ar-DZ" dirty="0" smtClean="0"/>
                        <a:t>الاستراتيجيات التنافسية العامة</a:t>
                      </a:r>
                      <a:endParaRPr lang="en-US" dirty="0"/>
                    </a:p>
                  </a:txBody>
                  <a:tcPr/>
                </a:tc>
              </a:tr>
              <a:tr h="1778885">
                <a:tc>
                  <a:txBody>
                    <a:bodyPr/>
                    <a:lstStyle/>
                    <a:p>
                      <a:pPr algn="ctr"/>
                      <a:r>
                        <a:rPr lang="ar-DZ" sz="2000" dirty="0" smtClean="0">
                          <a:solidFill>
                            <a:schemeClr val="tx1"/>
                          </a:solidFill>
                        </a:rPr>
                        <a:t>رقابة مشددة على التكاليف تقارير رقابية مفصلة ومتكررة هيكلة التنظيم والمسؤوليات حوافز تستند على تحقيق الأهداف المحددة. </a:t>
                      </a:r>
                      <a:endParaRPr lang="en-US" sz="2000" dirty="0">
                        <a:solidFill>
                          <a:schemeClr val="tx1"/>
                        </a:solidFill>
                      </a:endParaRPr>
                    </a:p>
                  </a:txBody>
                  <a:tcPr/>
                </a:tc>
                <a:tc>
                  <a:txBody>
                    <a:bodyPr/>
                    <a:lstStyle/>
                    <a:p>
                      <a:pPr algn="ctr"/>
                      <a:r>
                        <a:rPr lang="ar-DZ" sz="2000" dirty="0" smtClean="0">
                          <a:solidFill>
                            <a:schemeClr val="tx1"/>
                          </a:solidFill>
                        </a:rPr>
                        <a:t>استثمارات رأسمالية كبيرة التوسع برأس المال، المهارات الهندسية في عمليات الإنتاج رقابة مكثفة على القوى العاملة تصميم المنتوج بشكل يسهل عملية الإنتاج ، نظام توزيع متدني التكلفة.</a:t>
                      </a:r>
                      <a:endParaRPr lang="en-US" sz="2000" dirty="0">
                        <a:solidFill>
                          <a:schemeClr val="tx1"/>
                        </a:solidFill>
                      </a:endParaRPr>
                    </a:p>
                  </a:txBody>
                  <a:tcPr/>
                </a:tc>
                <a:tc>
                  <a:txBody>
                    <a:bodyPr/>
                    <a:lstStyle/>
                    <a:p>
                      <a:pPr algn="ctr"/>
                      <a:r>
                        <a:rPr lang="ar-DZ" sz="2000" dirty="0" smtClean="0">
                          <a:solidFill>
                            <a:schemeClr val="tx1"/>
                          </a:solidFill>
                        </a:rPr>
                        <a:t>قيادة الكلفة الشاملة</a:t>
                      </a:r>
                      <a:endParaRPr lang="en-US" sz="2000" dirty="0">
                        <a:solidFill>
                          <a:schemeClr val="tx1"/>
                        </a:solidFill>
                      </a:endParaRPr>
                    </a:p>
                  </a:txBody>
                  <a:tcPr/>
                </a:tc>
              </a:tr>
            </a:tbl>
          </a:graphicData>
        </a:graphic>
      </p:graphicFrame>
    </p:spTree>
    <p:extLst>
      <p:ext uri="{BB962C8B-B14F-4D97-AF65-F5344CB8AC3E}">
        <p14:creationId xmlns:p14="http://schemas.microsoft.com/office/powerpoint/2010/main" val="367550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11"/>
                                        </p:tgtEl>
                                      </p:cBhvr>
                                    </p:animEffect>
                                    <p:animScale>
                                      <p:cBhvr>
                                        <p:cTn id="17"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Multidocument 6"/>
          <p:cNvSpPr/>
          <p:nvPr/>
        </p:nvSpPr>
        <p:spPr>
          <a:xfrm>
            <a:off x="10736455" y="2825085"/>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12" name="Rectangle 11"/>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pSp>
        <p:nvGrpSpPr>
          <p:cNvPr id="11" name="Groupe 8"/>
          <p:cNvGrpSpPr/>
          <p:nvPr/>
        </p:nvGrpSpPr>
        <p:grpSpPr>
          <a:xfrm>
            <a:off x="204717" y="-122831"/>
            <a:ext cx="9567080" cy="1897039"/>
            <a:chOff x="340269" y="-275530"/>
            <a:chExt cx="1666875" cy="1904330"/>
          </a:xfrm>
        </p:grpSpPr>
        <p:pic>
          <p:nvPicPr>
            <p:cNvPr id="13" name="Picture 5"/>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40269" y="-4760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p:cNvPicPr>
              <a:picLocks noChangeAspect="1" noChangeArrowheads="1"/>
            </p:cNvPicPr>
            <p:nvPr/>
          </p:nvPicPr>
          <p:blipFill>
            <a:blip r:embed="rId4"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009142" y="-275530"/>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5" name="ZoneTexte 14"/>
          <p:cNvSpPr txBox="1"/>
          <p:nvPr/>
        </p:nvSpPr>
        <p:spPr>
          <a:xfrm>
            <a:off x="1323833" y="520422"/>
            <a:ext cx="7301552"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DZ" sz="2800" dirty="0" smtClean="0"/>
              <a:t>متطلبات </a:t>
            </a:r>
            <a:r>
              <a:rPr lang="ar-DZ" sz="2800" dirty="0"/>
              <a:t>تنفيذ </a:t>
            </a:r>
            <a:r>
              <a:rPr lang="ar-DZ" sz="2800" dirty="0" smtClean="0"/>
              <a:t>الاستراتيجيات </a:t>
            </a:r>
            <a:r>
              <a:rPr lang="ar-DZ" sz="2800" dirty="0"/>
              <a:t>التنافسية </a:t>
            </a:r>
            <a:r>
              <a:rPr lang="ar-DZ" sz="2800" dirty="0" smtClean="0"/>
              <a:t>العامة</a:t>
            </a:r>
            <a:endParaRPr lang="fr-FR" sz="2800" dirty="0" smtClean="0"/>
          </a:p>
          <a:p>
            <a:pPr algn="ctr" rtl="1"/>
            <a:endParaRPr lang="fr-FR" sz="2800" b="1" dirty="0">
              <a:ln w="11430"/>
              <a:solidFill>
                <a:srgbClr val="002060"/>
              </a:solidFill>
              <a:effectLst>
                <a:outerShdw blurRad="50800" dist="39000" dir="5460000" algn="tl">
                  <a:srgbClr val="000000">
                    <a:alpha val="38000"/>
                  </a:srgbClr>
                </a:outerShdw>
              </a:effectLst>
            </a:endParaRPr>
          </a:p>
        </p:txBody>
      </p:sp>
      <p:graphicFrame>
        <p:nvGraphicFramePr>
          <p:cNvPr id="16" name="Tableau 15"/>
          <p:cNvGraphicFramePr>
            <a:graphicFrameLocks noGrp="1"/>
          </p:cNvGraphicFramePr>
          <p:nvPr>
            <p:extLst>
              <p:ext uri="{D42A27DB-BD31-4B8C-83A1-F6EECF244321}">
                <p14:modId xmlns:p14="http://schemas.microsoft.com/office/powerpoint/2010/main" val="3124142714"/>
              </p:ext>
            </p:extLst>
          </p:nvPr>
        </p:nvGraphicFramePr>
        <p:xfrm>
          <a:off x="1323833" y="1914821"/>
          <a:ext cx="8065827" cy="3835764"/>
        </p:xfrm>
        <a:graphic>
          <a:graphicData uri="http://schemas.openxmlformats.org/drawingml/2006/table">
            <a:tbl>
              <a:tblPr firstRow="1" bandRow="1">
                <a:tableStyleId>{073A0DAA-6AF3-43AB-8588-CEC1D06C72B9}</a:tableStyleId>
              </a:tblPr>
              <a:tblGrid>
                <a:gridCol w="2688609"/>
                <a:gridCol w="2688609"/>
                <a:gridCol w="2688609"/>
              </a:tblGrid>
              <a:tr h="696324">
                <a:tc>
                  <a:txBody>
                    <a:bodyPr/>
                    <a:lstStyle/>
                    <a:p>
                      <a:pPr algn="ctr"/>
                      <a:r>
                        <a:rPr lang="ar-DZ" dirty="0" smtClean="0"/>
                        <a:t>المتطلبات التنظيمية </a:t>
                      </a:r>
                      <a:endParaRPr lang="en-US" dirty="0"/>
                    </a:p>
                  </a:txBody>
                  <a:tcPr/>
                </a:tc>
                <a:tc>
                  <a:txBody>
                    <a:bodyPr/>
                    <a:lstStyle/>
                    <a:p>
                      <a:pPr algn="ctr"/>
                      <a:r>
                        <a:rPr lang="ar-DZ" dirty="0" smtClean="0"/>
                        <a:t>الموارد والمهارات المطلوبة </a:t>
                      </a:r>
                      <a:endParaRPr lang="en-US" dirty="0"/>
                    </a:p>
                  </a:txBody>
                  <a:tcPr/>
                </a:tc>
                <a:tc>
                  <a:txBody>
                    <a:bodyPr/>
                    <a:lstStyle/>
                    <a:p>
                      <a:pPr algn="ctr"/>
                      <a:r>
                        <a:rPr lang="ar-DZ" dirty="0" smtClean="0"/>
                        <a:t>الاستراتيجيات التنافسية العامة</a:t>
                      </a:r>
                      <a:endParaRPr lang="en-US" dirty="0"/>
                    </a:p>
                  </a:txBody>
                  <a:tcPr/>
                </a:tc>
              </a:tr>
              <a:tr h="2720494">
                <a:tc>
                  <a:txBody>
                    <a:bodyPr/>
                    <a:lstStyle/>
                    <a:p>
                      <a:pPr algn="ctr"/>
                      <a:r>
                        <a:rPr lang="ar-DZ" sz="2000" dirty="0" smtClean="0"/>
                        <a:t>تنسيق وثيق بين وظائف البحث والتطوير وتطوير المنتوج والتسويق ، مقاييس وحوافز موضوعية بدال من المقاييس الكمية</a:t>
                      </a:r>
                      <a:r>
                        <a:rPr lang="fr-FR" sz="2000" baseline="0" dirty="0" smtClean="0"/>
                        <a:t> </a:t>
                      </a:r>
                      <a:r>
                        <a:rPr lang="ar-DZ" sz="2000" baseline="0" dirty="0" smtClean="0"/>
                        <a:t>، </a:t>
                      </a:r>
                      <a:r>
                        <a:rPr lang="ar-DZ" sz="2000" dirty="0" smtClean="0"/>
                        <a:t>استمالة القوة العاملة الماهرة والعلماء والأفراد المبدعين.</a:t>
                      </a:r>
                      <a:endParaRPr lang="en-US" sz="2000" dirty="0">
                        <a:solidFill>
                          <a:schemeClr val="tx1"/>
                        </a:solidFill>
                      </a:endParaRPr>
                    </a:p>
                  </a:txBody>
                  <a:tcPr/>
                </a:tc>
                <a:tc>
                  <a:txBody>
                    <a:bodyPr/>
                    <a:lstStyle/>
                    <a:p>
                      <a:pPr algn="ctr"/>
                      <a:r>
                        <a:rPr lang="ar-DZ" sz="2000" dirty="0" smtClean="0"/>
                        <a:t>قدرات تسويقية عالية ، نزعة إبداعية ، هندسة منتوج متطورة قدرة قوية في البحوث ، سمعة متميزة في النوعية أو القيادة التكنولوجية ، تأسيس تقليد عريق في الصناعة ، حلقات وصل مع المهارات التي يمكن الحصول عليها من المنظمات الأخرى تعاون وثيق بين القنوات التوزيعية</a:t>
                      </a:r>
                      <a:endParaRPr lang="en-US" sz="2000" dirty="0">
                        <a:solidFill>
                          <a:schemeClr val="tx1"/>
                        </a:solidFill>
                      </a:endParaRPr>
                    </a:p>
                  </a:txBody>
                  <a:tcPr/>
                </a:tc>
                <a:tc>
                  <a:txBody>
                    <a:bodyPr/>
                    <a:lstStyle/>
                    <a:p>
                      <a:pPr algn="ctr"/>
                      <a:r>
                        <a:rPr lang="ar-DZ" sz="2000" dirty="0" smtClean="0"/>
                        <a:t>التميز</a:t>
                      </a:r>
                      <a:endParaRPr lang="en-US" sz="2000" dirty="0">
                        <a:solidFill>
                          <a:schemeClr val="tx1"/>
                        </a:solidFill>
                      </a:endParaRPr>
                    </a:p>
                  </a:txBody>
                  <a:tcPr/>
                </a:tc>
              </a:tr>
            </a:tbl>
          </a:graphicData>
        </a:graphic>
      </p:graphicFrame>
    </p:spTree>
    <p:extLst>
      <p:ext uri="{BB962C8B-B14F-4D97-AF65-F5344CB8AC3E}">
        <p14:creationId xmlns:p14="http://schemas.microsoft.com/office/powerpoint/2010/main" val="264769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11"/>
                                        </p:tgtEl>
                                      </p:cBhvr>
                                    </p:animEffect>
                                    <p:animScale>
                                      <p:cBhvr>
                                        <p:cTn id="17"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Multidocument 6"/>
          <p:cNvSpPr/>
          <p:nvPr/>
        </p:nvSpPr>
        <p:spPr>
          <a:xfrm>
            <a:off x="10736455" y="2825085"/>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03</a:t>
            </a:r>
            <a:endParaRPr lang="en-US" sz="2800" b="1" dirty="0">
              <a:solidFill>
                <a:schemeClr val="tx1"/>
              </a:solidFill>
            </a:endParaRPr>
          </a:p>
        </p:txBody>
      </p:sp>
      <p:sp>
        <p:nvSpPr>
          <p:cNvPr id="12" name="Rectangle 11"/>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pSp>
        <p:nvGrpSpPr>
          <p:cNvPr id="11" name="Groupe 8"/>
          <p:cNvGrpSpPr/>
          <p:nvPr/>
        </p:nvGrpSpPr>
        <p:grpSpPr>
          <a:xfrm>
            <a:off x="204717" y="-122831"/>
            <a:ext cx="9567080" cy="1897039"/>
            <a:chOff x="340269" y="-275530"/>
            <a:chExt cx="1666875" cy="1904330"/>
          </a:xfrm>
        </p:grpSpPr>
        <p:pic>
          <p:nvPicPr>
            <p:cNvPr id="13"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40269" y="-4760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009142" y="-275530"/>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5" name="ZoneTexte 14"/>
          <p:cNvSpPr txBox="1"/>
          <p:nvPr/>
        </p:nvSpPr>
        <p:spPr>
          <a:xfrm>
            <a:off x="1323833" y="520422"/>
            <a:ext cx="7301552"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DZ" sz="2800" dirty="0" smtClean="0"/>
              <a:t>متطلبات </a:t>
            </a:r>
            <a:r>
              <a:rPr lang="ar-DZ" sz="2800" dirty="0"/>
              <a:t>تنفيذ </a:t>
            </a:r>
            <a:r>
              <a:rPr lang="ar-DZ" sz="2800" dirty="0" smtClean="0"/>
              <a:t>الاستراتيجيات </a:t>
            </a:r>
            <a:r>
              <a:rPr lang="ar-DZ" sz="2800" dirty="0"/>
              <a:t>التنافسية </a:t>
            </a:r>
            <a:r>
              <a:rPr lang="ar-DZ" sz="2800" dirty="0" smtClean="0"/>
              <a:t>العامة</a:t>
            </a:r>
            <a:endParaRPr lang="fr-FR" sz="2800" dirty="0" smtClean="0"/>
          </a:p>
          <a:p>
            <a:pPr algn="ctr" rtl="1"/>
            <a:endParaRPr lang="fr-FR" sz="2800" b="1" dirty="0">
              <a:ln w="11430"/>
              <a:solidFill>
                <a:srgbClr val="002060"/>
              </a:solidFill>
              <a:effectLst>
                <a:outerShdw blurRad="50800" dist="39000" dir="5460000" algn="tl">
                  <a:srgbClr val="000000">
                    <a:alpha val="38000"/>
                  </a:srgbClr>
                </a:outerShdw>
              </a:effectLst>
            </a:endParaRPr>
          </a:p>
        </p:txBody>
      </p:sp>
      <p:graphicFrame>
        <p:nvGraphicFramePr>
          <p:cNvPr id="16" name="Tableau 15"/>
          <p:cNvGraphicFramePr>
            <a:graphicFrameLocks noGrp="1"/>
          </p:cNvGraphicFramePr>
          <p:nvPr>
            <p:extLst>
              <p:ext uri="{D42A27DB-BD31-4B8C-83A1-F6EECF244321}">
                <p14:modId xmlns:p14="http://schemas.microsoft.com/office/powerpoint/2010/main" val="615698809"/>
              </p:ext>
            </p:extLst>
          </p:nvPr>
        </p:nvGraphicFramePr>
        <p:xfrm>
          <a:off x="1323833" y="2190406"/>
          <a:ext cx="8925636" cy="2108640"/>
        </p:xfrm>
        <a:graphic>
          <a:graphicData uri="http://schemas.openxmlformats.org/drawingml/2006/table">
            <a:tbl>
              <a:tblPr firstRow="1" bandRow="1">
                <a:tableStyleId>{073A0DAA-6AF3-43AB-8588-CEC1D06C72B9}</a:tableStyleId>
              </a:tblPr>
              <a:tblGrid>
                <a:gridCol w="2975212"/>
                <a:gridCol w="2975212"/>
                <a:gridCol w="2975212"/>
              </a:tblGrid>
              <a:tr h="462256">
                <a:tc>
                  <a:txBody>
                    <a:bodyPr/>
                    <a:lstStyle/>
                    <a:p>
                      <a:pPr algn="ctr"/>
                      <a:r>
                        <a:rPr lang="ar-DZ" dirty="0" smtClean="0"/>
                        <a:t>المتطلبات التنظيمية </a:t>
                      </a:r>
                      <a:endParaRPr lang="en-US" dirty="0"/>
                    </a:p>
                  </a:txBody>
                  <a:tcPr/>
                </a:tc>
                <a:tc>
                  <a:txBody>
                    <a:bodyPr/>
                    <a:lstStyle/>
                    <a:p>
                      <a:pPr algn="ctr"/>
                      <a:r>
                        <a:rPr lang="ar-DZ" dirty="0" smtClean="0"/>
                        <a:t>الموارد والمهارات المطلوبة </a:t>
                      </a:r>
                      <a:endParaRPr lang="en-US" dirty="0"/>
                    </a:p>
                  </a:txBody>
                  <a:tcPr/>
                </a:tc>
                <a:tc>
                  <a:txBody>
                    <a:bodyPr/>
                    <a:lstStyle/>
                    <a:p>
                      <a:pPr algn="ctr"/>
                      <a:r>
                        <a:rPr lang="ar-DZ" dirty="0" smtClean="0"/>
                        <a:t>الاستراتيجيات التنافسية العامة</a:t>
                      </a:r>
                      <a:endParaRPr lang="en-US" dirty="0"/>
                    </a:p>
                  </a:txBody>
                  <a:tcPr/>
                </a:tc>
              </a:tr>
              <a:tr h="164638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DZ" sz="2000" dirty="0" smtClean="0"/>
                        <a:t>التركيز خليط مما جاء أعاله موجه نحو الهدف الاستراتيجي المحددة</a:t>
                      </a:r>
                      <a:endParaRPr lang="en-US" sz="2400" dirty="0" smtClean="0">
                        <a:solidFill>
                          <a:schemeClr val="tx1"/>
                        </a:solidFill>
                      </a:endParaRPr>
                    </a:p>
                    <a:p>
                      <a:pPr algn="ctr"/>
                      <a:endParaRPr lang="en-US" sz="2000" dirty="0">
                        <a:solidFill>
                          <a:schemeClr val="tx1"/>
                        </a:solidFill>
                      </a:endParaRPr>
                    </a:p>
                  </a:txBody>
                  <a:tcPr/>
                </a:tc>
                <a:tc>
                  <a:txBody>
                    <a:bodyPr/>
                    <a:lstStyle/>
                    <a:p>
                      <a:pPr algn="ctr"/>
                      <a:r>
                        <a:rPr lang="ar-DZ" dirty="0" smtClean="0"/>
                        <a:t>التركيز خليط مما جاء أعاله موجه </a:t>
                      </a:r>
                      <a:r>
                        <a:rPr lang="ar-DZ" dirty="0" smtClean="0"/>
                        <a:t>نحو الهدف الاستراتيجي المحدد</a:t>
                      </a:r>
                      <a:r>
                        <a:rPr lang="ar-DZ" dirty="0" smtClean="0"/>
                        <a:t>ة</a:t>
                      </a:r>
                      <a:endParaRPr lang="en-US" sz="2000" dirty="0">
                        <a:solidFill>
                          <a:schemeClr val="tx1"/>
                        </a:solidFill>
                      </a:endParaRPr>
                    </a:p>
                  </a:txBody>
                  <a:tcPr/>
                </a:tc>
                <a:tc>
                  <a:txBody>
                    <a:bodyPr/>
                    <a:lstStyle/>
                    <a:p>
                      <a:pPr algn="ctr"/>
                      <a:r>
                        <a:rPr lang="ar-DZ" sz="2400" b="1" dirty="0" smtClean="0"/>
                        <a:t>التركيز</a:t>
                      </a:r>
                      <a:r>
                        <a:rPr lang="ar-DZ" dirty="0" smtClean="0"/>
                        <a:t>. </a:t>
                      </a:r>
                      <a:endParaRPr lang="en-US" sz="2000" dirty="0">
                        <a:solidFill>
                          <a:schemeClr val="tx1"/>
                        </a:solidFill>
                      </a:endParaRPr>
                    </a:p>
                  </a:txBody>
                  <a:tcPr/>
                </a:tc>
              </a:tr>
            </a:tbl>
          </a:graphicData>
        </a:graphic>
      </p:graphicFrame>
    </p:spTree>
    <p:extLst>
      <p:ext uri="{BB962C8B-B14F-4D97-AF65-F5344CB8AC3E}">
        <p14:creationId xmlns:p14="http://schemas.microsoft.com/office/powerpoint/2010/main" val="2409419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11"/>
                                        </p:tgtEl>
                                      </p:cBhvr>
                                    </p:animEffect>
                                    <p:animScale>
                                      <p:cBhvr>
                                        <p:cTn id="17"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4000" b="1" dirty="0" smtClean="0"/>
              <a:t>إعداد الاستراتيجية </a:t>
            </a:r>
            <a:r>
              <a:rPr lang="ar-DZ" sz="4000" b="1" dirty="0"/>
              <a:t>التسويقية </a:t>
            </a:r>
            <a:endParaRPr lang="en-US" sz="4000" b="1" dirty="0"/>
          </a:p>
        </p:txBody>
      </p:sp>
      <p:sp>
        <p:nvSpPr>
          <p:cNvPr id="3" name="Espace réservé du contenu 2"/>
          <p:cNvSpPr>
            <a:spLocks noGrp="1"/>
          </p:cNvSpPr>
          <p:nvPr>
            <p:ph idx="1"/>
          </p:nvPr>
        </p:nvSpPr>
        <p:spPr>
          <a:xfrm>
            <a:off x="1154954" y="2320119"/>
            <a:ext cx="9804197" cy="3699681"/>
          </a:xfrm>
        </p:spPr>
        <p:txBody>
          <a:bodyPr>
            <a:normAutofit/>
          </a:bodyPr>
          <a:lstStyle/>
          <a:p>
            <a:pPr algn="ctr" rtl="1"/>
            <a:r>
              <a:rPr lang="ar-DZ" b="1" dirty="0"/>
              <a:t>يتضمن إعداد </a:t>
            </a:r>
            <a:r>
              <a:rPr lang="ar-DZ" b="1" dirty="0" smtClean="0"/>
              <a:t>الاستراتيجية </a:t>
            </a:r>
            <a:r>
              <a:rPr lang="ar-DZ" b="1" dirty="0"/>
              <a:t>التسويقية تقسيم السوق، واختيار القطاع أو القطاعات المستهدفة، وتحديد </a:t>
            </a:r>
            <a:r>
              <a:rPr lang="ar-DZ" b="1" dirty="0" smtClean="0"/>
              <a:t>المكانة </a:t>
            </a:r>
            <a:r>
              <a:rPr lang="ar-DZ" b="1" dirty="0"/>
              <a:t>الذهنية.</a:t>
            </a:r>
            <a:endParaRPr lang="en-US" b="1" dirty="0"/>
          </a:p>
        </p:txBody>
      </p:sp>
      <p:sp>
        <p:nvSpPr>
          <p:cNvPr id="4" name="Triangle isocèle 3"/>
          <p:cNvSpPr/>
          <p:nvPr/>
        </p:nvSpPr>
        <p:spPr>
          <a:xfrm>
            <a:off x="3911599" y="3335182"/>
            <a:ext cx="5254388" cy="2524836"/>
          </a:xfrm>
          <a:prstGeom prst="triangl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solidFill>
              </a:rPr>
              <a:t>إعداد الاستراتيجية التسويقية </a:t>
            </a:r>
            <a:endParaRPr lang="en-US" sz="2800" dirty="0">
              <a:solidFill>
                <a:schemeClr val="tx1"/>
              </a:solidFill>
            </a:endParaRPr>
          </a:p>
        </p:txBody>
      </p:sp>
      <p:sp>
        <p:nvSpPr>
          <p:cNvPr id="5" name="ZoneTexte 4"/>
          <p:cNvSpPr txBox="1"/>
          <p:nvPr/>
        </p:nvSpPr>
        <p:spPr>
          <a:xfrm>
            <a:off x="4538134" y="2840484"/>
            <a:ext cx="39116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b="1" dirty="0" smtClean="0"/>
              <a:t>تجزئة السوق الى قطاعات</a:t>
            </a:r>
            <a:endParaRPr lang="en-US" sz="2400" b="1" dirty="0"/>
          </a:p>
        </p:txBody>
      </p:sp>
      <p:sp>
        <p:nvSpPr>
          <p:cNvPr id="6" name="ZoneTexte 5"/>
          <p:cNvSpPr txBox="1"/>
          <p:nvPr/>
        </p:nvSpPr>
        <p:spPr>
          <a:xfrm>
            <a:off x="1468501" y="5240487"/>
            <a:ext cx="2349257"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b="1" dirty="0"/>
              <a:t>تحديد </a:t>
            </a:r>
            <a:r>
              <a:rPr lang="ar-DZ" sz="2400" b="1" dirty="0" smtClean="0"/>
              <a:t>المكانة</a:t>
            </a:r>
          </a:p>
          <a:p>
            <a:pPr algn="ctr"/>
            <a:r>
              <a:rPr lang="ar-DZ" sz="2400" b="1" dirty="0" smtClean="0"/>
              <a:t> </a:t>
            </a:r>
            <a:r>
              <a:rPr lang="ar-DZ" sz="2400" b="1" dirty="0"/>
              <a:t>الذهنية</a:t>
            </a:r>
            <a:endParaRPr lang="en-US" sz="2400" b="1" dirty="0"/>
          </a:p>
        </p:txBody>
      </p:sp>
      <p:sp>
        <p:nvSpPr>
          <p:cNvPr id="7" name="ZoneTexte 6"/>
          <p:cNvSpPr txBox="1"/>
          <p:nvPr/>
        </p:nvSpPr>
        <p:spPr>
          <a:xfrm>
            <a:off x="9227641" y="5234969"/>
            <a:ext cx="2712617"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b="1" dirty="0"/>
              <a:t>استهداف القطاعات السوقية</a:t>
            </a:r>
            <a:endParaRPr lang="en-US" sz="2400" b="1" dirty="0"/>
          </a:p>
        </p:txBody>
      </p:sp>
      <p:sp>
        <p:nvSpPr>
          <p:cNvPr id="11" name="Flèche courbée vers le bas 10"/>
          <p:cNvSpPr/>
          <p:nvPr/>
        </p:nvSpPr>
        <p:spPr>
          <a:xfrm rot="14612622">
            <a:off x="2837973" y="3752344"/>
            <a:ext cx="1369325" cy="77893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lèche courbée vers le bas 11"/>
          <p:cNvSpPr/>
          <p:nvPr/>
        </p:nvSpPr>
        <p:spPr>
          <a:xfrm>
            <a:off x="8631336" y="3899553"/>
            <a:ext cx="1369325" cy="77893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Flèche courbée vers le bas 12"/>
          <p:cNvSpPr/>
          <p:nvPr/>
        </p:nvSpPr>
        <p:spPr>
          <a:xfrm rot="10374697">
            <a:off x="5162251" y="5974562"/>
            <a:ext cx="1369325" cy="77893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Rectangle 13"/>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3901530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000"/>
                                        <p:tgtEl>
                                          <p:spTgt spid="12"/>
                                        </p:tgtEl>
                                      </p:cBhvr>
                                    </p:animEffect>
                                    <p:anim calcmode="lin" valueType="num">
                                      <p:cBhvr>
                                        <p:cTn id="13" dur="2000" fill="hold"/>
                                        <p:tgtEl>
                                          <p:spTgt spid="12"/>
                                        </p:tgtEl>
                                        <p:attrNameLst>
                                          <p:attrName>ppt_w</p:attrName>
                                        </p:attrNameLst>
                                      </p:cBhvr>
                                      <p:tavLst>
                                        <p:tav tm="0" fmla="#ppt_w*sin(2.5*pi*$)">
                                          <p:val>
                                            <p:fltVal val="0"/>
                                          </p:val>
                                        </p:tav>
                                        <p:tav tm="100000">
                                          <p:val>
                                            <p:fltVal val="1"/>
                                          </p:val>
                                        </p:tav>
                                      </p:tavLst>
                                    </p:anim>
                                    <p:anim calcmode="lin" valueType="num">
                                      <p:cBhvr>
                                        <p:cTn id="14" dur="2000" fill="hold"/>
                                        <p:tgtEl>
                                          <p:spTgt spid="12"/>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2000"/>
                                        <p:tgtEl>
                                          <p:spTgt spid="13"/>
                                        </p:tgtEl>
                                      </p:cBhvr>
                                    </p:animEffect>
                                    <p:anim calcmode="lin" valueType="num">
                                      <p:cBhvr>
                                        <p:cTn id="18" dur="2000" fill="hold"/>
                                        <p:tgtEl>
                                          <p:spTgt spid="13"/>
                                        </p:tgtEl>
                                        <p:attrNameLst>
                                          <p:attrName>ppt_w</p:attrName>
                                        </p:attrNameLst>
                                      </p:cBhvr>
                                      <p:tavLst>
                                        <p:tav tm="0" fmla="#ppt_w*sin(2.5*pi*$)">
                                          <p:val>
                                            <p:fltVal val="0"/>
                                          </p:val>
                                        </p:tav>
                                        <p:tav tm="100000">
                                          <p:val>
                                            <p:fltVal val="1"/>
                                          </p:val>
                                        </p:tav>
                                      </p:tavLst>
                                    </p:anim>
                                    <p:anim calcmode="lin" valueType="num">
                                      <p:cBhvr>
                                        <p:cTn id="19" dur="2000" fill="hold"/>
                                        <p:tgtEl>
                                          <p:spTgt spid="13"/>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000"/>
                                        <p:tgtEl>
                                          <p:spTgt spid="11"/>
                                        </p:tgtEl>
                                      </p:cBhvr>
                                    </p:animEffect>
                                    <p:anim calcmode="lin" valueType="num">
                                      <p:cBhvr>
                                        <p:cTn id="23" dur="2000" fill="hold"/>
                                        <p:tgtEl>
                                          <p:spTgt spid="11"/>
                                        </p:tgtEl>
                                        <p:attrNameLst>
                                          <p:attrName>ppt_w</p:attrName>
                                        </p:attrNameLst>
                                      </p:cBhvr>
                                      <p:tavLst>
                                        <p:tav tm="0" fmla="#ppt_w*sin(2.5*pi*$)">
                                          <p:val>
                                            <p:fltVal val="0"/>
                                          </p:val>
                                        </p:tav>
                                        <p:tav tm="100000">
                                          <p:val>
                                            <p:fltVal val="1"/>
                                          </p:val>
                                        </p:tav>
                                      </p:tavLst>
                                    </p:anim>
                                    <p:anim calcmode="lin" valueType="num">
                                      <p:cBhvr>
                                        <p:cTn id="24"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animBg="1"/>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4000" b="1" dirty="0" smtClean="0"/>
              <a:t>إعداد الاستراتيجية </a:t>
            </a:r>
            <a:r>
              <a:rPr lang="ar-DZ" sz="4000" b="1" dirty="0"/>
              <a:t>التسويقية </a:t>
            </a:r>
            <a:endParaRPr lang="en-US" sz="4000" b="1" dirty="0"/>
          </a:p>
        </p:txBody>
      </p:sp>
      <p:sp>
        <p:nvSpPr>
          <p:cNvPr id="3" name="Espace réservé du contenu 2"/>
          <p:cNvSpPr>
            <a:spLocks noGrp="1"/>
          </p:cNvSpPr>
          <p:nvPr>
            <p:ph idx="1"/>
          </p:nvPr>
        </p:nvSpPr>
        <p:spPr>
          <a:xfrm>
            <a:off x="1154954" y="2320119"/>
            <a:ext cx="9804197" cy="3699681"/>
          </a:xfrm>
        </p:spPr>
        <p:txBody>
          <a:bodyPr>
            <a:normAutofit/>
          </a:bodyPr>
          <a:lstStyle/>
          <a:p>
            <a:pPr algn="ctr" rtl="1"/>
            <a:r>
              <a:rPr lang="ar-DZ" b="1" dirty="0"/>
              <a:t>يتضمن إعداد </a:t>
            </a:r>
            <a:r>
              <a:rPr lang="ar-DZ" b="1" dirty="0" smtClean="0"/>
              <a:t>الاستراتيجية </a:t>
            </a:r>
            <a:r>
              <a:rPr lang="ar-DZ" b="1" dirty="0"/>
              <a:t>التسويقية تقسيم السوق، واختيار القطاع أو القطاعات المستهدفة، وتحديد </a:t>
            </a:r>
            <a:r>
              <a:rPr lang="ar-DZ" b="1" dirty="0" smtClean="0"/>
              <a:t>المكانة </a:t>
            </a:r>
            <a:r>
              <a:rPr lang="ar-DZ" b="1" dirty="0"/>
              <a:t>الذهنية.</a:t>
            </a:r>
            <a:endParaRPr lang="en-US" b="1" dirty="0"/>
          </a:p>
        </p:txBody>
      </p:sp>
      <p:sp>
        <p:nvSpPr>
          <p:cNvPr id="5" name="ZoneTexte 4"/>
          <p:cNvSpPr txBox="1"/>
          <p:nvPr/>
        </p:nvSpPr>
        <p:spPr>
          <a:xfrm>
            <a:off x="8044861" y="3260066"/>
            <a:ext cx="39116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b="1" dirty="0" smtClean="0"/>
              <a:t>تجزئة السوق الى قطاعات</a:t>
            </a:r>
            <a:endParaRPr lang="en-US" sz="2400" b="1" dirty="0"/>
          </a:p>
        </p:txBody>
      </p:sp>
      <p:sp>
        <p:nvSpPr>
          <p:cNvPr id="14" name="Rectangle 13"/>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8" name="Flèche gauche 7"/>
          <p:cNvSpPr/>
          <p:nvPr/>
        </p:nvSpPr>
        <p:spPr>
          <a:xfrm>
            <a:off x="10340669" y="4013200"/>
            <a:ext cx="1207863" cy="2540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28133" y="4165600"/>
            <a:ext cx="8940800" cy="20658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smtClean="0">
                <a:solidFill>
                  <a:schemeClr val="tx1"/>
                </a:solidFill>
              </a:rPr>
              <a:t>يجب </a:t>
            </a:r>
            <a:r>
              <a:rPr lang="ar-DZ" sz="2400" dirty="0">
                <a:solidFill>
                  <a:schemeClr val="tx1"/>
                </a:solidFill>
              </a:rPr>
              <a:t>أن تؤدي هذه العملية إلى استخراج قطاعات سوقية متجانسة داخليا ومتباينة خارجيا فيما يتعلق </a:t>
            </a:r>
            <a:r>
              <a:rPr lang="ar-DZ" sz="2400" dirty="0" smtClean="0">
                <a:solidFill>
                  <a:schemeClr val="tx1"/>
                </a:solidFill>
              </a:rPr>
              <a:t>باستجابتها للمجهودات التسويقية، فاذا كانت استجابة الزبائن متشابهة ، فهذا يعني أن المنظمة تعاملهم كسوق واحد، وهو </a:t>
            </a:r>
            <a:r>
              <a:rPr lang="ar-DZ" sz="2400" dirty="0" err="1" smtClean="0">
                <a:solidFill>
                  <a:schemeClr val="tx1"/>
                </a:solidFill>
              </a:rPr>
              <a:t>مايوفر</a:t>
            </a:r>
            <a:r>
              <a:rPr lang="ar-DZ" sz="2400" dirty="0" smtClean="0">
                <a:solidFill>
                  <a:schemeClr val="tx1"/>
                </a:solidFill>
              </a:rPr>
              <a:t> الكثير من النفقات والمجهودات عليها </a:t>
            </a:r>
            <a:r>
              <a:rPr lang="ar-DZ" sz="2400" dirty="0">
                <a:solidFill>
                  <a:schemeClr val="tx1"/>
                </a:solidFill>
              </a:rPr>
              <a:t>ويسمح لها بتحقيق نتائج أفضل.</a:t>
            </a:r>
            <a:endParaRPr lang="en-US" sz="2400" dirty="0">
              <a:solidFill>
                <a:schemeClr val="tx1"/>
              </a:solidFill>
            </a:endParaRPr>
          </a:p>
        </p:txBody>
      </p:sp>
    </p:spTree>
    <p:extLst>
      <p:ext uri="{BB962C8B-B14F-4D97-AF65-F5344CB8AC3E}">
        <p14:creationId xmlns:p14="http://schemas.microsoft.com/office/powerpoint/2010/main" val="215393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4000" b="1" dirty="0" smtClean="0"/>
              <a:t>إعداد الاستراتيجية </a:t>
            </a:r>
            <a:r>
              <a:rPr lang="ar-DZ" sz="4000" b="1" dirty="0"/>
              <a:t>التسويقية </a:t>
            </a:r>
            <a:endParaRPr lang="en-US" sz="4000" b="1" dirty="0"/>
          </a:p>
        </p:txBody>
      </p:sp>
      <p:sp>
        <p:nvSpPr>
          <p:cNvPr id="3" name="Espace réservé du contenu 2"/>
          <p:cNvSpPr>
            <a:spLocks noGrp="1"/>
          </p:cNvSpPr>
          <p:nvPr>
            <p:ph idx="1"/>
          </p:nvPr>
        </p:nvSpPr>
        <p:spPr>
          <a:xfrm>
            <a:off x="1154954" y="2320119"/>
            <a:ext cx="9804197" cy="3699681"/>
          </a:xfrm>
        </p:spPr>
        <p:txBody>
          <a:bodyPr>
            <a:normAutofit/>
          </a:bodyPr>
          <a:lstStyle/>
          <a:p>
            <a:pPr algn="ctr" rtl="1"/>
            <a:r>
              <a:rPr lang="ar-DZ" b="1" dirty="0"/>
              <a:t>يتضمن إعداد </a:t>
            </a:r>
            <a:r>
              <a:rPr lang="ar-DZ" b="1" dirty="0" smtClean="0"/>
              <a:t>الاستراتيجية </a:t>
            </a:r>
            <a:r>
              <a:rPr lang="ar-DZ" b="1" dirty="0"/>
              <a:t>التسويقية تقسيم السوق، واختيار القطاع أو القطاعات المستهدفة، وتحديد </a:t>
            </a:r>
            <a:r>
              <a:rPr lang="ar-DZ" b="1" dirty="0" smtClean="0"/>
              <a:t>المكانة </a:t>
            </a:r>
            <a:r>
              <a:rPr lang="ar-DZ" b="1" dirty="0"/>
              <a:t>الذهنية.</a:t>
            </a:r>
            <a:endParaRPr lang="en-US" b="1" dirty="0"/>
          </a:p>
        </p:txBody>
      </p:sp>
      <p:sp>
        <p:nvSpPr>
          <p:cNvPr id="5" name="ZoneTexte 4"/>
          <p:cNvSpPr txBox="1"/>
          <p:nvPr/>
        </p:nvSpPr>
        <p:spPr>
          <a:xfrm>
            <a:off x="7636932" y="2776959"/>
            <a:ext cx="39116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b="1" dirty="0" smtClean="0"/>
              <a:t>استهداف قطاعات سوقية</a:t>
            </a:r>
            <a:endParaRPr lang="en-US" sz="2400" b="1" dirty="0"/>
          </a:p>
        </p:txBody>
      </p:sp>
      <p:sp>
        <p:nvSpPr>
          <p:cNvPr id="14" name="Rectangle 13"/>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8" name="Flèche gauche 7"/>
          <p:cNvSpPr/>
          <p:nvPr/>
        </p:nvSpPr>
        <p:spPr>
          <a:xfrm>
            <a:off x="10143067" y="3416446"/>
            <a:ext cx="1405465" cy="313675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62000" y="3238624"/>
            <a:ext cx="9154365" cy="299284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solidFill>
                  <a:schemeClr val="tx1"/>
                </a:solidFill>
              </a:rPr>
              <a:t>بعد تحديد المنظمة للقطاعات السوقية، فإنه يمكنها اتخاذ القرار بالتعامل مع قطاع أو أكثر من تلك القطاعات التي يتكون منها السوق. ويطلق على عملية تقييم القطاعات السوقية من حيث الجاذبية واختيار قطاع أو أكثر لخدمته </a:t>
            </a:r>
            <a:r>
              <a:rPr lang="ar-DZ" sz="2400" u="sng" dirty="0">
                <a:solidFill>
                  <a:schemeClr val="tx1"/>
                </a:solidFill>
              </a:rPr>
              <a:t>بعملية استهداف السوق</a:t>
            </a:r>
            <a:r>
              <a:rPr lang="ar-DZ" sz="2400" dirty="0">
                <a:solidFill>
                  <a:schemeClr val="tx1"/>
                </a:solidFill>
              </a:rPr>
              <a:t>. فالمنظمة قد تستهدف القطاعات ذات الربحية المحتملة الأعلى أو ذات معدلات النمو </a:t>
            </a:r>
            <a:r>
              <a:rPr lang="ar-DZ" sz="2400" dirty="0" smtClean="0">
                <a:solidFill>
                  <a:schemeClr val="tx1"/>
                </a:solidFill>
              </a:rPr>
              <a:t>المرتفع، فالمنظمة </a:t>
            </a:r>
            <a:r>
              <a:rPr lang="ar-DZ" sz="2400" dirty="0">
                <a:solidFill>
                  <a:schemeClr val="tx1"/>
                </a:solidFill>
              </a:rPr>
              <a:t>ذات الموارد المحدودة قد تقرر خدمة القطاع واحد أو بعض القطاعات الخاصة</a:t>
            </a:r>
            <a:endParaRPr lang="ar-DZ" sz="2400" dirty="0" smtClean="0">
              <a:solidFill>
                <a:schemeClr val="tx1"/>
              </a:solidFill>
            </a:endParaRPr>
          </a:p>
          <a:p>
            <a:pPr algn="ctr" rtl="1"/>
            <a:r>
              <a:rPr lang="ar-DZ" sz="2400" dirty="0">
                <a:solidFill>
                  <a:schemeClr val="tx1"/>
                </a:solidFill>
              </a:rPr>
              <a:t>وقد تقرر المنظمة التي تمتلك موارد مرتفعة نسبيا خدمة عدة قطاعات من الزبائن وهي </a:t>
            </a:r>
            <a:r>
              <a:rPr lang="ar-DZ" sz="2400" dirty="0" err="1">
                <a:solidFill>
                  <a:schemeClr val="tx1"/>
                </a:solidFill>
              </a:rPr>
              <a:t>الإستراتيجية</a:t>
            </a:r>
            <a:r>
              <a:rPr lang="ar-DZ" sz="2400" dirty="0">
                <a:solidFill>
                  <a:schemeClr val="tx1"/>
                </a:solidFill>
              </a:rPr>
              <a:t> المعتمدة من قبل المنظمة المنتجة للمنتجات ذات الاستهلاك الواسع </a:t>
            </a:r>
            <a:r>
              <a:rPr lang="en-US" sz="2400" dirty="0" smtClean="0">
                <a:solidFill>
                  <a:schemeClr val="tx1"/>
                </a:solidFill>
              </a:rPr>
              <a:t>Gamble </a:t>
            </a:r>
            <a:r>
              <a:rPr lang="en-US" sz="2400" dirty="0">
                <a:solidFill>
                  <a:schemeClr val="tx1"/>
                </a:solidFill>
              </a:rPr>
              <a:t>&amp; </a:t>
            </a:r>
            <a:r>
              <a:rPr lang="en-US" sz="2400" dirty="0" smtClean="0">
                <a:solidFill>
                  <a:schemeClr val="tx1"/>
                </a:solidFill>
              </a:rPr>
              <a:t>Procter. </a:t>
            </a:r>
            <a:endParaRPr lang="en-US" sz="2400" dirty="0">
              <a:solidFill>
                <a:schemeClr val="tx1"/>
              </a:solidFill>
            </a:endParaRPr>
          </a:p>
        </p:txBody>
      </p:sp>
    </p:spTree>
    <p:extLst>
      <p:ext uri="{BB962C8B-B14F-4D97-AF65-F5344CB8AC3E}">
        <p14:creationId xmlns:p14="http://schemas.microsoft.com/office/powerpoint/2010/main" val="228438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4000" b="1" dirty="0" smtClean="0"/>
              <a:t>إعداد الاستراتيجية </a:t>
            </a:r>
            <a:r>
              <a:rPr lang="ar-DZ" sz="4000" b="1" dirty="0"/>
              <a:t>التسويقية </a:t>
            </a:r>
            <a:endParaRPr lang="en-US" sz="4000" b="1" dirty="0"/>
          </a:p>
        </p:txBody>
      </p:sp>
      <p:sp>
        <p:nvSpPr>
          <p:cNvPr id="3" name="Espace réservé du contenu 2"/>
          <p:cNvSpPr>
            <a:spLocks noGrp="1"/>
          </p:cNvSpPr>
          <p:nvPr>
            <p:ph idx="1"/>
          </p:nvPr>
        </p:nvSpPr>
        <p:spPr>
          <a:xfrm>
            <a:off x="1154954" y="2320119"/>
            <a:ext cx="9804197" cy="3699681"/>
          </a:xfrm>
        </p:spPr>
        <p:txBody>
          <a:bodyPr>
            <a:normAutofit/>
          </a:bodyPr>
          <a:lstStyle/>
          <a:p>
            <a:pPr algn="ctr" rtl="1"/>
            <a:r>
              <a:rPr lang="ar-DZ" b="1" dirty="0"/>
              <a:t>يتضمن إعداد </a:t>
            </a:r>
            <a:r>
              <a:rPr lang="ar-DZ" b="1" dirty="0" smtClean="0"/>
              <a:t>الاستراتيجية </a:t>
            </a:r>
            <a:r>
              <a:rPr lang="ar-DZ" b="1" dirty="0"/>
              <a:t>التسويقية تقسيم السوق، واختيار القطاع أو القطاعات المستهدفة، وتحديد </a:t>
            </a:r>
            <a:r>
              <a:rPr lang="ar-DZ" b="1" dirty="0" smtClean="0"/>
              <a:t>المكانة </a:t>
            </a:r>
            <a:r>
              <a:rPr lang="ar-DZ" b="1" dirty="0"/>
              <a:t>الذهنية.</a:t>
            </a:r>
            <a:endParaRPr lang="en-US" b="1" dirty="0"/>
          </a:p>
        </p:txBody>
      </p:sp>
      <p:sp>
        <p:nvSpPr>
          <p:cNvPr id="5" name="ZoneTexte 4"/>
          <p:cNvSpPr txBox="1"/>
          <p:nvPr/>
        </p:nvSpPr>
        <p:spPr>
          <a:xfrm>
            <a:off x="8044861" y="3260066"/>
            <a:ext cx="39116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ar-DZ" sz="2400" dirty="0" smtClean="0"/>
              <a:t>تحديد </a:t>
            </a:r>
            <a:r>
              <a:rPr lang="ar-DZ" sz="2400" dirty="0"/>
              <a:t>المكانة الذهنية</a:t>
            </a:r>
            <a:endParaRPr lang="en-US" sz="2400" b="1" dirty="0"/>
          </a:p>
        </p:txBody>
      </p:sp>
      <p:sp>
        <p:nvSpPr>
          <p:cNvPr id="14" name="Rectangle 13"/>
          <p:cNvSpPr/>
          <p:nvPr/>
        </p:nvSpPr>
        <p:spPr>
          <a:xfrm>
            <a:off x="10340670" y="78381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8" name="Flèche gauche 7"/>
          <p:cNvSpPr/>
          <p:nvPr/>
        </p:nvSpPr>
        <p:spPr>
          <a:xfrm>
            <a:off x="10340669" y="4013200"/>
            <a:ext cx="1207863" cy="2540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28133" y="4165600"/>
            <a:ext cx="8940800" cy="20658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dirty="0">
                <a:solidFill>
                  <a:schemeClr val="tx1"/>
                </a:solidFill>
              </a:rPr>
              <a:t>بعد أن تقرر المنظمة أي القطاعات يجب التركيز على خدمتها، فإنه يجب عليها أن تحدد المكانة أو الوضعية التي يجب أن تشغلها في أذهان الزبائن في تلك القطاعات بالمقارنة مع المنتجات </a:t>
            </a:r>
            <a:r>
              <a:rPr lang="ar-DZ" sz="2800" dirty="0" smtClean="0">
                <a:solidFill>
                  <a:schemeClr val="tx1"/>
                </a:solidFill>
              </a:rPr>
              <a:t>المنافسة.</a:t>
            </a:r>
            <a:endParaRPr lang="en-US" sz="2800" dirty="0">
              <a:solidFill>
                <a:schemeClr val="tx1"/>
              </a:solidFill>
            </a:endParaRPr>
          </a:p>
        </p:txBody>
      </p:sp>
    </p:spTree>
    <p:extLst>
      <p:ext uri="{BB962C8B-B14F-4D97-AF65-F5344CB8AC3E}">
        <p14:creationId xmlns:p14="http://schemas.microsoft.com/office/powerpoint/2010/main" val="62919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4525" y="1978925"/>
            <a:ext cx="9144000" cy="92867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defRPr/>
            </a:pPr>
            <a:r>
              <a:rPr lang="ar-SA" b="1" dirty="0" smtClean="0">
                <a:solidFill>
                  <a:schemeClr val="bg1"/>
                </a:solidFill>
                <a:effectLst>
                  <a:outerShdw blurRad="38100" dist="38100" dir="2700000" algn="tl">
                    <a:srgbClr val="000000">
                      <a:alpha val="43137"/>
                    </a:srgbClr>
                  </a:outerShdw>
                </a:effectLst>
              </a:rPr>
              <a:t>استراتيجية التسويق</a:t>
            </a:r>
          </a:p>
        </p:txBody>
      </p:sp>
      <p:sp>
        <p:nvSpPr>
          <p:cNvPr id="13316" name="AutoShape 5" descr="http://comps.fotosearch.com/bigcomps/IMP/IMP205/1525R-139935.jpg"/>
          <p:cNvSpPr>
            <a:spLocks noChangeAspect="1" noChangeArrowheads="1"/>
          </p:cNvSpPr>
          <p:nvPr/>
        </p:nvSpPr>
        <p:spPr bwMode="auto">
          <a:xfrm>
            <a:off x="10450513" y="-136525"/>
            <a:ext cx="296862" cy="296863"/>
          </a:xfrm>
          <a:prstGeom prst="rect">
            <a:avLst/>
          </a:prstGeom>
          <a:noFill/>
          <a:ln w="9525">
            <a:noFill/>
            <a:miter lim="800000"/>
            <a:headEnd/>
            <a:tailEnd/>
          </a:ln>
        </p:spPr>
        <p:txBody>
          <a:bodyPr/>
          <a:lstStyle/>
          <a:p>
            <a:endParaRPr lang="ar-DZ">
              <a:latin typeface="Lucida Sans Unicode" pitchFamily="34" charset="0"/>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7" name="ZoneTexte 6"/>
          <p:cNvSpPr txBox="1"/>
          <p:nvPr/>
        </p:nvSpPr>
        <p:spPr>
          <a:xfrm>
            <a:off x="1910686" y="681280"/>
            <a:ext cx="7710985" cy="584775"/>
          </a:xfrm>
          <a:prstGeom prst="rect">
            <a:avLst/>
          </a:prstGeom>
          <a:noFill/>
        </p:spPr>
        <p:txBody>
          <a:bodyPr wrap="square" rtlCol="0">
            <a:spAutoFit/>
          </a:bodyPr>
          <a:lstStyle/>
          <a:p>
            <a:pPr algn="ctr" rtl="1"/>
            <a:r>
              <a:rPr lang="ar-DZ" sz="3200" b="1" dirty="0" smtClean="0">
                <a:solidFill>
                  <a:schemeClr val="bg1"/>
                </a:solidFill>
              </a:rPr>
              <a:t>أولا يجب أن نتعرف على </a:t>
            </a:r>
            <a:r>
              <a:rPr lang="ar-DZ" sz="3200" b="1" dirty="0" err="1" smtClean="0">
                <a:solidFill>
                  <a:schemeClr val="bg1"/>
                </a:solidFill>
              </a:rPr>
              <a:t>استراتيجة</a:t>
            </a:r>
            <a:r>
              <a:rPr lang="ar-DZ" sz="3200" b="1" dirty="0" smtClean="0">
                <a:solidFill>
                  <a:schemeClr val="bg1"/>
                </a:solidFill>
              </a:rPr>
              <a:t> التسويق وخطواتها</a:t>
            </a:r>
            <a:endParaRPr lang="en-US" sz="3200" b="1" dirty="0">
              <a:solidFill>
                <a:schemeClr val="bg1"/>
              </a:solidFill>
            </a:endParaRPr>
          </a:p>
        </p:txBody>
      </p:sp>
      <p:sp>
        <p:nvSpPr>
          <p:cNvPr id="8" name="Flèche vers le bas 7"/>
          <p:cNvSpPr/>
          <p:nvPr/>
        </p:nvSpPr>
        <p:spPr>
          <a:xfrm>
            <a:off x="3985146" y="1329063"/>
            <a:ext cx="3016155" cy="5868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à coins arrondis 8"/>
          <p:cNvSpPr/>
          <p:nvPr/>
        </p:nvSpPr>
        <p:spPr>
          <a:xfrm>
            <a:off x="423081" y="3111690"/>
            <a:ext cx="10495128" cy="3398292"/>
          </a:xfrm>
          <a:prstGeom prst="round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indent="-256032" algn="just" rtl="1">
              <a:lnSpc>
                <a:spcPct val="110000"/>
              </a:lnSpc>
              <a:buFont typeface="Wingdings 3"/>
              <a:buChar char=""/>
              <a:defRPr/>
            </a:pPr>
            <a:r>
              <a:rPr lang="ar-SA" sz="2400" b="1" dirty="0" smtClean="0">
                <a:solidFill>
                  <a:srgbClr val="080010"/>
                </a:solidFill>
                <a:latin typeface="Arial"/>
              </a:rPr>
              <a:t>تطوير لرؤى المنظمة حول الأسواق التي تهتم بها ووضع الأهداف وتطويرها وإعداد البرامج التسويقية بما يحقق مكانة للمنظمة وتستجيب لمتطلبات قيمة الزبون في السوق المستهدف </a:t>
            </a:r>
            <a:r>
              <a:rPr lang="ar-DZ" sz="2400" b="1" dirty="0" smtClean="0">
                <a:solidFill>
                  <a:srgbClr val="080010"/>
                </a:solidFill>
                <a:latin typeface="Arial"/>
              </a:rPr>
              <a:t>. </a:t>
            </a:r>
            <a:r>
              <a:rPr lang="ar-SA" sz="2400" dirty="0" smtClean="0">
                <a:solidFill>
                  <a:srgbClr val="080010"/>
                </a:solidFill>
                <a:latin typeface="Arial"/>
              </a:rPr>
              <a:t>التعريف </a:t>
            </a:r>
            <a:r>
              <a:rPr lang="ar-SA" sz="2400" dirty="0">
                <a:solidFill>
                  <a:srgbClr val="080010"/>
                </a:solidFill>
                <a:latin typeface="Arial"/>
              </a:rPr>
              <a:t>يشير إلى:</a:t>
            </a:r>
          </a:p>
          <a:p>
            <a:pPr marL="365760" indent="-256032" algn="just" rtl="1">
              <a:lnSpc>
                <a:spcPct val="110000"/>
              </a:lnSpc>
              <a:buFont typeface="Wingdings" pitchFamily="2" charset="2"/>
              <a:buChar char="Ø"/>
              <a:defRPr/>
            </a:pPr>
            <a:r>
              <a:rPr lang="ar-SA" sz="2400" dirty="0">
                <a:solidFill>
                  <a:srgbClr val="080010"/>
                </a:solidFill>
                <a:latin typeface="Arial"/>
              </a:rPr>
              <a:t>كون استراتيجية التسويق تطوير لرؤى ورسالة المنظمة والأهداف المطلوب تحقيقها.</a:t>
            </a:r>
          </a:p>
          <a:p>
            <a:pPr marL="365760" indent="-256032" algn="just" rtl="1">
              <a:lnSpc>
                <a:spcPct val="110000"/>
              </a:lnSpc>
              <a:buFont typeface="Wingdings" pitchFamily="2" charset="2"/>
              <a:buChar char="Ø"/>
              <a:defRPr/>
            </a:pPr>
            <a:r>
              <a:rPr lang="ar-SA" sz="2400" dirty="0">
                <a:solidFill>
                  <a:srgbClr val="080010"/>
                </a:solidFill>
                <a:latin typeface="Arial"/>
              </a:rPr>
              <a:t>خلق قيمة ومكانة للمنظمة في السوق وفي ذهنية الزبون.</a:t>
            </a:r>
          </a:p>
          <a:p>
            <a:pPr marL="365760" indent="-256032" algn="just" rtl="1">
              <a:lnSpc>
                <a:spcPct val="110000"/>
              </a:lnSpc>
              <a:buFont typeface="Wingdings" pitchFamily="2" charset="2"/>
              <a:buChar char="Ø"/>
              <a:defRPr/>
            </a:pPr>
            <a:r>
              <a:rPr lang="ar-SA" sz="2400" dirty="0">
                <a:solidFill>
                  <a:srgbClr val="080010"/>
                </a:solidFill>
                <a:latin typeface="Arial"/>
              </a:rPr>
              <a:t>تخلق قيمة مضافة للزبون في السوق المستهدف.</a:t>
            </a:r>
          </a:p>
          <a:p>
            <a:pPr marL="365760" indent="-256032" algn="just" rtl="1">
              <a:lnSpc>
                <a:spcPct val="110000"/>
              </a:lnSpc>
              <a:buFont typeface="Wingdings" pitchFamily="2" charset="2"/>
              <a:buChar char="Ø"/>
              <a:defRPr/>
            </a:pPr>
            <a:r>
              <a:rPr lang="ar-SA" sz="2400" dirty="0">
                <a:solidFill>
                  <a:srgbClr val="080010"/>
                </a:solidFill>
                <a:latin typeface="Arial"/>
              </a:rPr>
              <a:t>الترابط الوثيق بين استراتيجية التسويق والبيئة المحيطة </a:t>
            </a:r>
            <a:r>
              <a:rPr lang="ar-SA" sz="2400" dirty="0" smtClean="0">
                <a:solidFill>
                  <a:srgbClr val="080010"/>
                </a:solidFill>
                <a:latin typeface="Arial"/>
              </a:rPr>
              <a:t>بالمنظمة</a:t>
            </a:r>
            <a:r>
              <a:rPr lang="ar-DZ" sz="2400" dirty="0" smtClean="0">
                <a:solidFill>
                  <a:srgbClr val="080010"/>
                </a:solidFill>
                <a:latin typeface="Arial"/>
              </a:rPr>
              <a:t> </a:t>
            </a:r>
            <a:r>
              <a:rPr lang="ar-SA" sz="2400" dirty="0" smtClean="0">
                <a:solidFill>
                  <a:srgbClr val="080010"/>
                </a:solidFill>
                <a:latin typeface="Arial"/>
              </a:rPr>
              <a:t>من </a:t>
            </a:r>
            <a:r>
              <a:rPr lang="ar-SA" sz="2400" dirty="0">
                <a:solidFill>
                  <a:srgbClr val="080010"/>
                </a:solidFill>
                <a:latin typeface="Arial"/>
              </a:rPr>
              <a:t>خلال المسؤولية التي تتحملها تجاه المجتمع.</a:t>
            </a:r>
          </a:p>
        </p:txBody>
      </p:sp>
    </p:spTree>
    <p:extLst>
      <p:ext uri="{BB962C8B-B14F-4D97-AF65-F5344CB8AC3E}">
        <p14:creationId xmlns:p14="http://schemas.microsoft.com/office/powerpoint/2010/main" val="99782937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a:ln w="76200"/>
        </p:spPr>
        <p:style>
          <a:lnRef idx="2">
            <a:schemeClr val="dk1"/>
          </a:lnRef>
          <a:fillRef idx="1">
            <a:schemeClr val="lt1"/>
          </a:fillRef>
          <a:effectRef idx="0">
            <a:schemeClr val="dk1"/>
          </a:effectRef>
          <a:fontRef idx="minor">
            <a:schemeClr val="dk1"/>
          </a:fontRef>
        </p:style>
        <p:txBody>
          <a:bodyPr>
            <a:normAutofit/>
          </a:bodyPr>
          <a:lstStyle/>
          <a:p>
            <a:pPr algn="ctr" rtl="1"/>
            <a:r>
              <a:rPr lang="ar-DZ" sz="2800" dirty="0" smtClean="0">
                <a:solidFill>
                  <a:schemeClr val="tx1"/>
                </a:solidFill>
              </a:rPr>
              <a:t>" </a:t>
            </a:r>
            <a:r>
              <a:rPr lang="ar-DZ" sz="2800" dirty="0">
                <a:solidFill>
                  <a:schemeClr val="tx1"/>
                </a:solidFill>
              </a:rPr>
              <a:t>الطريقة التي من </a:t>
            </a:r>
            <a:r>
              <a:rPr lang="ar-DZ" sz="2800" dirty="0" smtClean="0">
                <a:solidFill>
                  <a:schemeClr val="tx1"/>
                </a:solidFill>
              </a:rPr>
              <a:t>خلالها </a:t>
            </a:r>
            <a:r>
              <a:rPr lang="ar-DZ" sz="2800" dirty="0">
                <a:solidFill>
                  <a:schemeClr val="tx1"/>
                </a:solidFill>
              </a:rPr>
              <a:t>يتم الوصول إلى </a:t>
            </a:r>
            <a:r>
              <a:rPr lang="ar-DZ" sz="2800" dirty="0" smtClean="0">
                <a:solidFill>
                  <a:schemeClr val="tx1"/>
                </a:solidFill>
              </a:rPr>
              <a:t>الأهداف </a:t>
            </a:r>
            <a:r>
              <a:rPr lang="ar-DZ" sz="2800" dirty="0">
                <a:solidFill>
                  <a:schemeClr val="tx1"/>
                </a:solidFill>
              </a:rPr>
              <a:t>التسويقية </a:t>
            </a:r>
            <a:r>
              <a:rPr lang="ar-DZ" sz="2800" dirty="0" smtClean="0">
                <a:solidFill>
                  <a:schemeClr val="tx1"/>
                </a:solidFill>
              </a:rPr>
              <a:t>على الأمد </a:t>
            </a:r>
            <a:r>
              <a:rPr lang="ar-DZ" sz="2800" dirty="0">
                <a:solidFill>
                  <a:schemeClr val="tx1"/>
                </a:solidFill>
              </a:rPr>
              <a:t>الطويل والقصير </a:t>
            </a:r>
            <a:r>
              <a:rPr lang="ar-DZ" sz="2800" dirty="0" smtClean="0">
                <a:solidFill>
                  <a:schemeClr val="tx1"/>
                </a:solidFill>
              </a:rPr>
              <a:t>".</a:t>
            </a:r>
          </a:p>
          <a:p>
            <a:pPr algn="ctr" rtl="1"/>
            <a:r>
              <a:rPr lang="ar-DZ" sz="2800" dirty="0" smtClean="0">
                <a:solidFill>
                  <a:schemeClr val="tx1"/>
                </a:solidFill>
              </a:rPr>
              <a:t> </a:t>
            </a:r>
            <a:r>
              <a:rPr lang="ar-DZ" sz="2800" dirty="0">
                <a:solidFill>
                  <a:schemeClr val="tx1"/>
                </a:solidFill>
              </a:rPr>
              <a:t>كما تعرف </a:t>
            </a:r>
            <a:r>
              <a:rPr lang="ar-DZ" sz="2800" dirty="0" smtClean="0">
                <a:solidFill>
                  <a:schemeClr val="tx1"/>
                </a:solidFill>
              </a:rPr>
              <a:t>الاستراتيجية </a:t>
            </a:r>
            <a:r>
              <a:rPr lang="ar-DZ" sz="2800" dirty="0">
                <a:solidFill>
                  <a:schemeClr val="tx1"/>
                </a:solidFill>
              </a:rPr>
              <a:t>التسويقية على </a:t>
            </a:r>
            <a:r>
              <a:rPr lang="ar-DZ" sz="2800" dirty="0" smtClean="0">
                <a:solidFill>
                  <a:schemeClr val="tx1"/>
                </a:solidFill>
              </a:rPr>
              <a:t>أنها: تحديد الأسواق </a:t>
            </a:r>
            <a:r>
              <a:rPr lang="ar-DZ" sz="2800" dirty="0">
                <a:solidFill>
                  <a:schemeClr val="tx1"/>
                </a:solidFill>
              </a:rPr>
              <a:t>المستهدفة وإعداد المزيج التسويقي المتاح لها ، ويمثل القطاع السوقي مجموعة </a:t>
            </a:r>
            <a:r>
              <a:rPr lang="ar-DZ" sz="2800" dirty="0" smtClean="0">
                <a:solidFill>
                  <a:schemeClr val="tx1"/>
                </a:solidFill>
              </a:rPr>
              <a:t>عملاء </a:t>
            </a:r>
            <a:r>
              <a:rPr lang="ar-DZ" sz="2800" dirty="0">
                <a:solidFill>
                  <a:schemeClr val="tx1"/>
                </a:solidFill>
              </a:rPr>
              <a:t>متجانسين تسعى المؤسسة الى تلبية احتياجاتهم حسب رغباتهم. أما المزيج التسويقي فهو تلك العناصر التي تكونت تحت سيطر ة المؤسسة </a:t>
            </a:r>
            <a:r>
              <a:rPr lang="ar-DZ" sz="2800" dirty="0" smtClean="0">
                <a:solidFill>
                  <a:schemeClr val="tx1"/>
                </a:solidFill>
              </a:rPr>
              <a:t>والتي </a:t>
            </a:r>
            <a:r>
              <a:rPr lang="ar-DZ" sz="2800" dirty="0">
                <a:solidFill>
                  <a:schemeClr val="tx1"/>
                </a:solidFill>
              </a:rPr>
              <a:t>يشمل المنتج والسعر والتوزيع والترويج</a:t>
            </a:r>
            <a:endParaRPr lang="en-US" sz="2800" dirty="0">
              <a:solidFill>
                <a:schemeClr val="tx1"/>
              </a:solidFill>
            </a:endParaRPr>
          </a:p>
        </p:txBody>
      </p:sp>
      <p:sp>
        <p:nvSpPr>
          <p:cNvPr id="4" name="Title 1"/>
          <p:cNvSpPr txBox="1">
            <a:spLocks/>
          </p:cNvSpPr>
          <p:nvPr/>
        </p:nvSpPr>
        <p:spPr bwMode="gray">
          <a:xfrm>
            <a:off x="1154953" y="862815"/>
            <a:ext cx="9144000" cy="9286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defRPr/>
            </a:pPr>
            <a:r>
              <a:rPr lang="ar-SA" b="1" smtClean="0">
                <a:solidFill>
                  <a:schemeClr val="bg1"/>
                </a:solidFill>
                <a:effectLst>
                  <a:outerShdw blurRad="38100" dist="38100" dir="2700000" algn="tl">
                    <a:srgbClr val="000000">
                      <a:alpha val="43137"/>
                    </a:srgbClr>
                  </a:outerShdw>
                </a:effectLst>
              </a:rPr>
              <a:t>استراتيجية التسويق</a:t>
            </a:r>
            <a:endParaRPr lang="ar-SA"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1399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a:ln w="76200"/>
        </p:spPr>
        <p:style>
          <a:lnRef idx="2">
            <a:schemeClr val="dk1"/>
          </a:lnRef>
          <a:fillRef idx="1">
            <a:schemeClr val="lt1"/>
          </a:fillRef>
          <a:effectRef idx="0">
            <a:schemeClr val="dk1"/>
          </a:effectRef>
          <a:fontRef idx="minor">
            <a:schemeClr val="dk1"/>
          </a:fontRef>
        </p:style>
        <p:txBody>
          <a:bodyPr>
            <a:normAutofit lnSpcReduction="10000"/>
          </a:bodyPr>
          <a:lstStyle/>
          <a:p>
            <a:pPr algn="ctr" rtl="1"/>
            <a:r>
              <a:rPr lang="ar-DZ" sz="2800" dirty="0" smtClean="0"/>
              <a:t>اذن لابد لاستراتيجية </a:t>
            </a:r>
            <a:r>
              <a:rPr lang="ar-DZ" sz="2800" dirty="0"/>
              <a:t>التسويق أن تكون منبثقة وفقا </a:t>
            </a:r>
            <a:r>
              <a:rPr lang="ar-DZ" sz="2800" dirty="0" smtClean="0"/>
              <a:t>لمتغيرات </a:t>
            </a:r>
            <a:r>
              <a:rPr lang="ar-DZ" sz="2800" dirty="0"/>
              <a:t>أساسية يسعى واضعها إلى تحقيق غايات وأهداف </a:t>
            </a:r>
            <a:r>
              <a:rPr lang="ar-DZ" sz="2800" dirty="0" smtClean="0"/>
              <a:t>. و </a:t>
            </a:r>
            <a:r>
              <a:rPr lang="ar-DZ" sz="2800" dirty="0"/>
              <a:t>يعتمد نجاح </a:t>
            </a:r>
            <a:r>
              <a:rPr lang="ar-DZ" sz="2800" dirty="0" smtClean="0"/>
              <a:t>الاستراتيجية </a:t>
            </a:r>
            <a:r>
              <a:rPr lang="ar-DZ" sz="2800" dirty="0"/>
              <a:t>على </a:t>
            </a:r>
            <a:r>
              <a:rPr lang="ar-DZ" sz="2800" dirty="0" smtClean="0"/>
              <a:t>مدى وعي المدراء بالأهداف </a:t>
            </a:r>
            <a:r>
              <a:rPr lang="ar-DZ" sz="2800" dirty="0"/>
              <a:t>العامة </a:t>
            </a:r>
            <a:r>
              <a:rPr lang="ar-DZ" sz="2800" dirty="0" smtClean="0"/>
              <a:t>والخاصة، و تحقيق والوعي الاستراتيجي. </a:t>
            </a:r>
            <a:r>
              <a:rPr lang="ar-DZ" sz="2800" dirty="0"/>
              <a:t>أي إدراك المدراء وتفهمهم في المؤسسة لما </a:t>
            </a:r>
            <a:r>
              <a:rPr lang="ar-DZ" sz="2800" dirty="0" smtClean="0"/>
              <a:t>يلي«</a:t>
            </a:r>
            <a:r>
              <a:rPr lang="en-US" sz="2600" i="1" dirty="0">
                <a:latin typeface="Arabic Typesetting" panose="03020402040406030203" pitchFamily="66" charset="-78"/>
                <a:cs typeface="Arabic Typesetting" panose="03020402040406030203" pitchFamily="66" charset="-78"/>
              </a:rPr>
              <a:t>Proctor</a:t>
            </a:r>
            <a:r>
              <a:rPr lang="ar-DZ" sz="2800" dirty="0" smtClean="0"/>
              <a:t>» :</a:t>
            </a:r>
          </a:p>
          <a:p>
            <a:pPr marL="514350" indent="-514350" algn="ctr" rtl="1">
              <a:buFont typeface="+mj-lt"/>
              <a:buAutoNum type="arabicParenR"/>
            </a:pPr>
            <a:r>
              <a:rPr lang="ar-DZ" sz="2800" dirty="0" smtClean="0"/>
              <a:t>الاستراتيجية </a:t>
            </a:r>
            <a:r>
              <a:rPr lang="ar-DZ" sz="2800" dirty="0"/>
              <a:t>المتبعة في المؤسسة والمؤسسات المنافسة. </a:t>
            </a:r>
          </a:p>
          <a:p>
            <a:pPr marL="514350" indent="-514350" algn="ctr" rtl="1">
              <a:buFont typeface="+mj-lt"/>
              <a:buAutoNum type="arabicParenR"/>
            </a:pPr>
            <a:r>
              <a:rPr lang="ar-DZ" sz="2800" dirty="0" smtClean="0"/>
              <a:t>كيف </a:t>
            </a:r>
            <a:r>
              <a:rPr lang="ar-DZ" sz="2800" dirty="0"/>
              <a:t>يمكن زيادة فاعلية هذه </a:t>
            </a:r>
            <a:r>
              <a:rPr lang="ar-DZ" sz="2800" dirty="0" smtClean="0"/>
              <a:t>الاستراتيجيات.</a:t>
            </a:r>
          </a:p>
          <a:p>
            <a:pPr marL="514350" indent="-514350" algn="ctr" rtl="1">
              <a:buFont typeface="+mj-lt"/>
              <a:buAutoNum type="arabicParenR"/>
            </a:pPr>
            <a:r>
              <a:rPr lang="ar-DZ" sz="2800" dirty="0" smtClean="0"/>
              <a:t> </a:t>
            </a:r>
            <a:r>
              <a:rPr lang="ar-DZ" sz="2800" dirty="0"/>
              <a:t>الحاجة الى </a:t>
            </a:r>
            <a:r>
              <a:rPr lang="ar-DZ" sz="2800" dirty="0" smtClean="0"/>
              <a:t>الاستقرار </a:t>
            </a:r>
            <a:r>
              <a:rPr lang="ar-DZ" sz="2800" dirty="0"/>
              <a:t>والغرض من التغيير.</a:t>
            </a:r>
            <a:endParaRPr lang="ar-DZ" sz="2800" dirty="0" smtClean="0"/>
          </a:p>
          <a:p>
            <a:pPr algn="ctr" rtl="1"/>
            <a:endParaRPr lang="ar-DZ" sz="2800" dirty="0" smtClean="0">
              <a:solidFill>
                <a:schemeClr val="tx1"/>
              </a:solidFill>
            </a:endParaRPr>
          </a:p>
        </p:txBody>
      </p:sp>
      <p:sp>
        <p:nvSpPr>
          <p:cNvPr id="4" name="Title 1"/>
          <p:cNvSpPr txBox="1">
            <a:spLocks/>
          </p:cNvSpPr>
          <p:nvPr/>
        </p:nvSpPr>
        <p:spPr bwMode="gray">
          <a:xfrm>
            <a:off x="1154953" y="862815"/>
            <a:ext cx="9144000" cy="9286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defRPr/>
            </a:pPr>
            <a:r>
              <a:rPr lang="ar-SA" b="1" smtClean="0">
                <a:solidFill>
                  <a:schemeClr val="bg1"/>
                </a:solidFill>
                <a:effectLst>
                  <a:outerShdw blurRad="38100" dist="38100" dir="2700000" algn="tl">
                    <a:srgbClr val="000000">
                      <a:alpha val="43137"/>
                    </a:srgbClr>
                  </a:outerShdw>
                </a:effectLst>
              </a:rPr>
              <a:t>استراتيجية التسويق</a:t>
            </a:r>
            <a:endParaRPr lang="ar-SA"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2777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4" name="Title 1"/>
          <p:cNvSpPr txBox="1">
            <a:spLocks/>
          </p:cNvSpPr>
          <p:nvPr/>
        </p:nvSpPr>
        <p:spPr bwMode="gray">
          <a:xfrm>
            <a:off x="1073066" y="862815"/>
            <a:ext cx="9144000" cy="9286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defRPr/>
            </a:pPr>
            <a:r>
              <a:rPr lang="ar-SA" b="1" smtClean="0">
                <a:solidFill>
                  <a:schemeClr val="bg1"/>
                </a:solidFill>
                <a:effectLst>
                  <a:outerShdw blurRad="38100" dist="38100" dir="2700000" algn="tl">
                    <a:srgbClr val="000000">
                      <a:alpha val="43137"/>
                    </a:srgbClr>
                  </a:outerShdw>
                </a:effectLst>
              </a:rPr>
              <a:t>استراتيجية التسويق</a:t>
            </a:r>
            <a:endParaRPr lang="ar-SA" b="1" dirty="0" smtClean="0">
              <a:solidFill>
                <a:schemeClr val="bg1"/>
              </a:solidFill>
              <a:effectLst>
                <a:outerShdw blurRad="38100" dist="38100" dir="2700000" algn="tl">
                  <a:srgbClr val="000000">
                    <a:alpha val="43137"/>
                  </a:srgbClr>
                </a:outerShdw>
              </a:effectLst>
            </a:endParaRPr>
          </a:p>
        </p:txBody>
      </p:sp>
      <p:sp>
        <p:nvSpPr>
          <p:cNvPr id="6" name="Pensées 5"/>
          <p:cNvSpPr/>
          <p:nvPr/>
        </p:nvSpPr>
        <p:spPr>
          <a:xfrm>
            <a:off x="1004602" y="2442952"/>
            <a:ext cx="9062113" cy="3998794"/>
          </a:xfrm>
          <a:prstGeom prst="cloud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solidFill>
                  <a:schemeClr val="tx1"/>
                </a:solidFill>
              </a:rPr>
              <a:t>إن استراتيجية التسويق لكل منتج يجب أن تكون على صلة مباشرة بالغايات والأهداف والاستراتيجيات الوظيفية الأخرى التي تشكل جميعها الاستراتيجية التنافسية، ويجب أن يكون توجه استراتيجية التسويق ضمن الغايات التالية : </a:t>
            </a:r>
          </a:p>
          <a:p>
            <a:pPr algn="r" rtl="1">
              <a:buFont typeface="Wingdings" panose="05000000000000000000" pitchFamily="2" charset="2"/>
              <a:buChar char="Ø"/>
            </a:pPr>
            <a:r>
              <a:rPr lang="ar-DZ" sz="2400" b="1" dirty="0">
                <a:solidFill>
                  <a:schemeClr val="tx1"/>
                </a:solidFill>
              </a:rPr>
              <a:t>التعرف على كيفية تلبية احتياجات المستهلك بطريقة كفؤة أكثر من المنافسين. </a:t>
            </a:r>
          </a:p>
          <a:p>
            <a:pPr algn="r" rtl="1">
              <a:buFont typeface="Wingdings" panose="05000000000000000000" pitchFamily="2" charset="2"/>
              <a:buChar char="Ø"/>
            </a:pPr>
            <a:r>
              <a:rPr lang="ar-DZ" sz="2400" b="1" dirty="0">
                <a:solidFill>
                  <a:schemeClr val="tx1"/>
                </a:solidFill>
              </a:rPr>
              <a:t>كيفية المنافسة في نفس القطاع الصناعي. </a:t>
            </a:r>
          </a:p>
          <a:p>
            <a:pPr algn="r" rtl="1">
              <a:buFont typeface="Wingdings" panose="05000000000000000000" pitchFamily="2" charset="2"/>
              <a:buChar char="Ø"/>
            </a:pPr>
            <a:r>
              <a:rPr lang="ar-DZ" sz="2400" b="1" dirty="0">
                <a:solidFill>
                  <a:schemeClr val="tx1"/>
                </a:solidFill>
              </a:rPr>
              <a:t>التعرف على الاستخدام الأمثل للمزيج التسويقي.</a:t>
            </a:r>
          </a:p>
        </p:txBody>
      </p:sp>
      <p:sp>
        <p:nvSpPr>
          <p:cNvPr id="7" name="Flèche vers le bas 6"/>
          <p:cNvSpPr/>
          <p:nvPr/>
        </p:nvSpPr>
        <p:spPr>
          <a:xfrm>
            <a:off x="3038117" y="1875045"/>
            <a:ext cx="4995081" cy="567907"/>
          </a:xfrm>
          <a:prstGeom prst="downArrow">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8350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2137" y="1990225"/>
            <a:ext cx="11300347" cy="4715376"/>
          </a:xfrm>
          <a:gradFill flip="none" rotWithShape="1">
            <a:gsLst>
              <a:gs pos="0">
                <a:schemeClr val="accent1">
                  <a:tint val="64000"/>
                  <a:lumMod val="118000"/>
                </a:schemeClr>
              </a:gs>
              <a:gs pos="100000">
                <a:schemeClr val="accent1">
                  <a:tint val="92000"/>
                  <a:alpha val="100000"/>
                  <a:lumMod val="110000"/>
                </a:schemeClr>
              </a:gs>
            </a:gsLst>
            <a:lin ang="8100000" scaled="1"/>
            <a:tileRect/>
          </a:gradFill>
        </p:spPr>
        <p:style>
          <a:lnRef idx="1">
            <a:schemeClr val="accent1"/>
          </a:lnRef>
          <a:fillRef idx="2">
            <a:schemeClr val="accent1"/>
          </a:fillRef>
          <a:effectRef idx="1">
            <a:schemeClr val="accent1"/>
          </a:effectRef>
          <a:fontRef idx="minor">
            <a:schemeClr val="dk1"/>
          </a:fontRef>
        </p:style>
        <p:txBody>
          <a:bodyPr>
            <a:noAutofit/>
          </a:bodyPr>
          <a:lstStyle/>
          <a:p>
            <a:pPr marL="0" lvl="0" indent="0" algn="r" rtl="1">
              <a:lnSpc>
                <a:spcPct val="150000"/>
              </a:lnSpc>
              <a:buNone/>
            </a:pPr>
            <a:r>
              <a:rPr lang="ar-DZ" sz="2400" b="1" u="sng" dirty="0" smtClean="0"/>
              <a:t>تتصف استراتيجية التسويق بالخصائص التالية: </a:t>
            </a:r>
          </a:p>
          <a:p>
            <a:pPr lvl="0" algn="r" rtl="1">
              <a:lnSpc>
                <a:spcPct val="150000"/>
              </a:lnSpc>
            </a:pPr>
            <a:r>
              <a:rPr lang="ar-DZ" sz="2400" dirty="0" smtClean="0"/>
              <a:t>اشباع حاجات ورغبات الزبائن</a:t>
            </a:r>
          </a:p>
          <a:p>
            <a:pPr lvl="0" algn="r" rtl="1">
              <a:lnSpc>
                <a:spcPct val="150000"/>
              </a:lnSpc>
            </a:pPr>
            <a:r>
              <a:rPr lang="ar-DZ" sz="2400" dirty="0" smtClean="0"/>
              <a:t>التوجه نحو السوق</a:t>
            </a:r>
          </a:p>
          <a:p>
            <a:pPr lvl="0" algn="r" rtl="1">
              <a:lnSpc>
                <a:spcPct val="150000"/>
              </a:lnSpc>
            </a:pPr>
            <a:r>
              <a:rPr lang="ar-DZ" sz="2400" dirty="0" smtClean="0"/>
              <a:t>البيئة التسويقية العقدة والمتغيرة</a:t>
            </a:r>
          </a:p>
          <a:p>
            <a:pPr lvl="0" algn="r" rtl="1">
              <a:lnSpc>
                <a:spcPct val="150000"/>
              </a:lnSpc>
            </a:pPr>
            <a:r>
              <a:rPr lang="ar-DZ" sz="2400" dirty="0" smtClean="0"/>
              <a:t>الأداء المالي</a:t>
            </a:r>
          </a:p>
        </p:txBody>
      </p:sp>
      <p:sp>
        <p:nvSpPr>
          <p:cNvPr id="4" name="Virage 3"/>
          <p:cNvSpPr/>
          <p:nvPr/>
        </p:nvSpPr>
        <p:spPr>
          <a:xfrm rot="10800000">
            <a:off x="9703557" y="776410"/>
            <a:ext cx="628662" cy="90527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9521371" y="486781"/>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grpSp>
        <p:nvGrpSpPr>
          <p:cNvPr id="7" name="Groupe 8"/>
          <p:cNvGrpSpPr/>
          <p:nvPr/>
        </p:nvGrpSpPr>
        <p:grpSpPr>
          <a:xfrm>
            <a:off x="0" y="465498"/>
            <a:ext cx="10492852" cy="1691265"/>
            <a:chOff x="350284" y="-594645"/>
            <a:chExt cx="1666875" cy="1697765"/>
          </a:xfrm>
        </p:grpSpPr>
        <p:pic>
          <p:nvPicPr>
            <p:cNvPr id="8"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50284" y="-57328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480843" y="-594645"/>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0" name="ZoneTexte 9"/>
          <p:cNvSpPr txBox="1"/>
          <p:nvPr/>
        </p:nvSpPr>
        <p:spPr>
          <a:xfrm>
            <a:off x="1067868" y="973668"/>
            <a:ext cx="7557517"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2800" b="1" dirty="0" smtClean="0"/>
              <a:t>خصائص استراتيجية التسويق</a:t>
            </a:r>
          </a:p>
          <a:p>
            <a:pPr algn="ctr"/>
            <a:endParaRPr lang="fr-FR" sz="2800" b="1" dirty="0">
              <a:ln w="11430"/>
              <a:solidFill>
                <a:srgbClr val="002060"/>
              </a:solidFill>
              <a:effectLst>
                <a:outerShdw blurRad="50800" dist="39000" dir="5460000" algn="tl">
                  <a:srgbClr val="000000">
                    <a:alpha val="38000"/>
                  </a:srgbClr>
                </a:outerShdw>
              </a:effectLst>
            </a:endParaRPr>
          </a:p>
        </p:txBody>
      </p:sp>
      <p:sp>
        <p:nvSpPr>
          <p:cNvPr id="2" name="Rectangle à coins arrondis 1"/>
          <p:cNvSpPr/>
          <p:nvPr/>
        </p:nvSpPr>
        <p:spPr>
          <a:xfrm>
            <a:off x="805218" y="2825087"/>
            <a:ext cx="5609230" cy="3521122"/>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نستنتج  مما سبق، أن نجاح الاستراتيجية التسويقية يتوقف بالدرجة  الأساسية على مدى قوة علاقتها باستراتيجية المنظمة، وعلى مدى فهم وادراك القائمين عللا العمل في المنظمة للمفاهيم الاستراتيجية الأساسية، وتعزيز هذه المفاهيم  في المستويات الإدارية كافة.</a:t>
            </a:r>
            <a:endParaRPr lang="en-US" sz="2400" b="1" dirty="0">
              <a:solidFill>
                <a:schemeClr val="tx1"/>
              </a:solidFill>
            </a:endParaRPr>
          </a:p>
        </p:txBody>
      </p:sp>
    </p:spTree>
    <p:extLst>
      <p:ext uri="{BB962C8B-B14F-4D97-AF65-F5344CB8AC3E}">
        <p14:creationId xmlns:p14="http://schemas.microsoft.com/office/powerpoint/2010/main" val="198673842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7"/>
                                        </p:tgtEl>
                                      </p:cBhvr>
                                    </p:animEffect>
                                    <p:animScale>
                                      <p:cBhvr>
                                        <p:cTn id="17"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1264692" y="2415654"/>
            <a:ext cx="7433479" cy="4053385"/>
          </a:xfrm>
          <a:ln w="57150">
            <a:solidFill>
              <a:srgbClr val="002060"/>
            </a:solidFill>
          </a:ln>
        </p:spPr>
        <p:style>
          <a:lnRef idx="0">
            <a:scrgbClr r="0" g="0" b="0"/>
          </a:lnRef>
          <a:fillRef idx="1001">
            <a:schemeClr val="lt1"/>
          </a:fillRef>
          <a:effectRef idx="0">
            <a:scrgbClr r="0" g="0" b="0"/>
          </a:effectRef>
          <a:fontRef idx="major"/>
        </p:style>
        <p:txBody>
          <a:bodyPr>
            <a:normAutofit/>
          </a:bodyPr>
          <a:lstStyle/>
          <a:p>
            <a:pPr algn="just" rtl="1" eaLnBrk="1" hangingPunct="1">
              <a:lnSpc>
                <a:spcPct val="150000"/>
              </a:lnSpc>
            </a:pPr>
            <a:r>
              <a:rPr lang="ar-SA" sz="2400" b="1" dirty="0">
                <a:solidFill>
                  <a:srgbClr val="000000"/>
                </a:solidFill>
                <a:cs typeface="+mj-cs"/>
              </a:rPr>
              <a:t>أين نحن الآن؟</a:t>
            </a:r>
          </a:p>
          <a:p>
            <a:pPr algn="just" rtl="1" eaLnBrk="1" hangingPunct="1">
              <a:lnSpc>
                <a:spcPct val="150000"/>
              </a:lnSpc>
            </a:pPr>
            <a:r>
              <a:rPr lang="ar-SA" sz="2400" b="1" dirty="0">
                <a:solidFill>
                  <a:srgbClr val="000000"/>
                </a:solidFill>
                <a:cs typeface="+mj-cs"/>
              </a:rPr>
              <a:t>إلى أين نريد أن نذهب؟</a:t>
            </a:r>
          </a:p>
          <a:p>
            <a:pPr algn="just" rtl="1" eaLnBrk="1" hangingPunct="1">
              <a:lnSpc>
                <a:spcPct val="150000"/>
              </a:lnSpc>
            </a:pPr>
            <a:r>
              <a:rPr lang="ar-SA" sz="2400" b="1" dirty="0">
                <a:solidFill>
                  <a:srgbClr val="000000"/>
                </a:solidFill>
                <a:cs typeface="+mj-cs"/>
              </a:rPr>
              <a:t>كيف يمكن توزيع الموارد لتحقيق ما نسعى إليه؟</a:t>
            </a:r>
          </a:p>
          <a:p>
            <a:pPr algn="just" rtl="1" eaLnBrk="1" hangingPunct="1">
              <a:lnSpc>
                <a:spcPct val="150000"/>
              </a:lnSpc>
            </a:pPr>
            <a:r>
              <a:rPr lang="ar-SA" sz="2400" b="1" dirty="0">
                <a:solidFill>
                  <a:srgbClr val="000000"/>
                </a:solidFill>
                <a:cs typeface="+mj-cs"/>
              </a:rPr>
              <a:t>كيف يمكن أن نحول خطة المنظمة إلى فعل تنفيذي؟</a:t>
            </a:r>
          </a:p>
          <a:p>
            <a:pPr algn="just" rtl="1" eaLnBrk="1" hangingPunct="1">
              <a:lnSpc>
                <a:spcPct val="150000"/>
              </a:lnSpc>
            </a:pPr>
            <a:r>
              <a:rPr lang="ar-SA" sz="2400" b="1" dirty="0">
                <a:solidFill>
                  <a:srgbClr val="000000"/>
                </a:solidFill>
                <a:cs typeface="+mj-cs"/>
              </a:rPr>
              <a:t>كيف يمكن أن نقارن النتائج المتحققة مع الخطة الموضوعة؟</a:t>
            </a:r>
          </a:p>
          <a:p>
            <a:pPr algn="just" rtl="1" eaLnBrk="1" hangingPunct="1">
              <a:lnSpc>
                <a:spcPct val="150000"/>
              </a:lnSpc>
            </a:pPr>
            <a:r>
              <a:rPr lang="ar-SA" sz="2400" b="1" dirty="0">
                <a:solidFill>
                  <a:srgbClr val="000000"/>
                </a:solidFill>
                <a:cs typeface="+mj-cs"/>
              </a:rPr>
              <a:t>كيف يمكن مواجهة الانحرافات السالبة بين الخطة والفعل المتحقق؟</a:t>
            </a:r>
          </a:p>
        </p:txBody>
      </p:sp>
      <p:sp>
        <p:nvSpPr>
          <p:cNvPr id="2" name="Title 1"/>
          <p:cNvSpPr>
            <a:spLocks noGrp="1"/>
          </p:cNvSpPr>
          <p:nvPr>
            <p:ph type="title"/>
          </p:nvPr>
        </p:nvSpPr>
        <p:spPr>
          <a:xfrm>
            <a:off x="1264692" y="1189932"/>
            <a:ext cx="9144000" cy="857232"/>
          </a:xfrm>
        </p:spPr>
        <p:txBody>
          <a:bodyPr/>
          <a:lstStyle/>
          <a:p>
            <a:pPr algn="ctr">
              <a:defRPr/>
            </a:pPr>
            <a:r>
              <a:rPr lang="ar-SA" b="1" dirty="0" smtClean="0">
                <a:solidFill>
                  <a:schemeClr val="bg1"/>
                </a:solidFill>
                <a:effectLst>
                  <a:outerShdw blurRad="38100" dist="38100" dir="2700000" algn="tl">
                    <a:srgbClr val="000000">
                      <a:alpha val="43137"/>
                    </a:srgbClr>
                  </a:outerShdw>
                </a:effectLst>
              </a:rPr>
              <a:t>خطوات استراتيجية التسويق</a:t>
            </a:r>
            <a:endParaRPr lang="ar-SA" b="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03</a:t>
            </a:r>
            <a:endParaRPr lang="ar-DZ" b="1" dirty="0">
              <a:solidFill>
                <a:schemeClr val="tx1"/>
              </a:solidFill>
            </a:endParaRPr>
          </a:p>
        </p:txBody>
      </p:sp>
      <p:sp>
        <p:nvSpPr>
          <p:cNvPr id="3" name="Rectangle à coins arrondis 2"/>
          <p:cNvSpPr/>
          <p:nvPr/>
        </p:nvSpPr>
        <p:spPr>
          <a:xfrm>
            <a:off x="9112154" y="3534771"/>
            <a:ext cx="2593075" cy="14330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الأسئلة الواجب طرحها من قبل إدارة التسويق</a:t>
            </a:r>
            <a:endParaRPr lang="en-US" sz="2800" b="1" dirty="0">
              <a:solidFill>
                <a:schemeClr val="tx1"/>
              </a:solidFill>
            </a:endParaRPr>
          </a:p>
        </p:txBody>
      </p:sp>
      <p:sp>
        <p:nvSpPr>
          <p:cNvPr id="6" name="Ellipse 5"/>
          <p:cNvSpPr/>
          <p:nvPr/>
        </p:nvSpPr>
        <p:spPr>
          <a:xfrm>
            <a:off x="9596649" y="2231409"/>
            <a:ext cx="1624083" cy="11191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8000" dirty="0" smtClean="0">
                <a:solidFill>
                  <a:schemeClr val="tx1"/>
                </a:solidFill>
              </a:rPr>
              <a:t>؟</a:t>
            </a:r>
            <a:endParaRPr lang="en-US" sz="8000" dirty="0">
              <a:solidFill>
                <a:schemeClr val="tx1"/>
              </a:solidFill>
            </a:endParaRPr>
          </a:p>
        </p:txBody>
      </p:sp>
    </p:spTree>
    <p:extLst>
      <p:ext uri="{BB962C8B-B14F-4D97-AF65-F5344CB8AC3E}">
        <p14:creationId xmlns:p14="http://schemas.microsoft.com/office/powerpoint/2010/main" val="3591640084"/>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365905920"/>
              </p:ext>
            </p:extLst>
          </p:nvPr>
        </p:nvGraphicFramePr>
        <p:xfrm>
          <a:off x="309347" y="649080"/>
          <a:ext cx="10035655" cy="6454001"/>
        </p:xfrm>
        <a:graphic>
          <a:graphicData uri="http://schemas.openxmlformats.org/drawingml/2006/table">
            <a:tbl>
              <a:tblPr rtl="1"/>
              <a:tblGrid>
                <a:gridCol w="2746950"/>
                <a:gridCol w="807230"/>
                <a:gridCol w="2879255"/>
                <a:gridCol w="808017"/>
                <a:gridCol w="2794203"/>
              </a:tblGrid>
              <a:tr h="454533">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92200">
                <a:tc>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البرنامج التسويقي</a:t>
                      </a:r>
                      <a:endParaRPr lang="en-US" sz="105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105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800" b="1" u="sng" dirty="0">
                          <a:solidFill>
                            <a:sysClr val="windowText" lastClr="000000"/>
                          </a:solidFill>
                          <a:latin typeface="Calibri"/>
                          <a:ea typeface="Calibri"/>
                          <a:cs typeface="Traditional Arabic"/>
                        </a:rPr>
                        <a:t>التركيز على السوق – المنتج</a:t>
                      </a:r>
                      <a:endParaRPr lang="en-US" sz="105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التحليل الموقفي</a:t>
                      </a:r>
                      <a:endParaRPr lang="en-US" sz="105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تطوير المزيج التسويقي.</a:t>
                      </a: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أهداف السوق والمنتج.</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تحديد بيئة الصناعة.</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تقدير الموازنة المالية.</a:t>
                      </a: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اختيار السوق المُستهدَف.</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تحليل المنافسة.</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نقاط التمايز.</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بحث المستهلك.</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مكانة المنتج.</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معرفة المنظمة لنفسها.</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454533">
                <a:tc gridSpan="5">
                  <a:txBody>
                    <a:bodyPr/>
                    <a:lstStyle/>
                    <a:p>
                      <a:pPr algn="ctr" rtl="1">
                        <a:lnSpc>
                          <a:spcPct val="115000"/>
                        </a:lnSpc>
                        <a:spcAft>
                          <a:spcPts val="0"/>
                        </a:spcAft>
                      </a:pPr>
                      <a:endParaRPr lang="ar-SA" sz="2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54533">
                <a:tc gridSpan="5">
                  <a:txBody>
                    <a:bodyPr/>
                    <a:lstStyle/>
                    <a:p>
                      <a:pPr algn="ctr" rtl="1">
                        <a:lnSpc>
                          <a:spcPct val="115000"/>
                        </a:lnSpc>
                        <a:spcAft>
                          <a:spcPts val="0"/>
                        </a:spcAft>
                      </a:pPr>
                      <a:r>
                        <a:rPr lang="ar-SA" sz="2800" b="1" u="sng" dirty="0">
                          <a:solidFill>
                            <a:srgbClr val="000000"/>
                          </a:solidFill>
                          <a:latin typeface="Calibri"/>
                          <a:ea typeface="Calibri"/>
                          <a:cs typeface="Traditional Arabic"/>
                        </a:rPr>
                        <a:t>الجانب التنفيذي</a:t>
                      </a:r>
                      <a:endParaRPr lang="en-US" sz="11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92200">
                <a:tc gridSpan="2">
                  <a:txBody>
                    <a:bodyPr/>
                    <a:lstStyle/>
                    <a:p>
                      <a:pPr marL="342900" lvl="0" indent="-342900" algn="r" rtl="1">
                        <a:lnSpc>
                          <a:spcPct val="115000"/>
                        </a:lnSpc>
                        <a:spcAft>
                          <a:spcPts val="0"/>
                        </a:spcAft>
                        <a:buFont typeface="Arial"/>
                        <a:buChar char="-"/>
                      </a:pPr>
                      <a:r>
                        <a:rPr lang="ar-SA" sz="1800" b="1">
                          <a:solidFill>
                            <a:srgbClr val="000000"/>
                          </a:solidFill>
                          <a:latin typeface="Calibri"/>
                          <a:ea typeface="Calibri"/>
                          <a:cs typeface="Traditional Arabic"/>
                        </a:rPr>
                        <a:t>الموارد المختارة.</a:t>
                      </a:r>
                      <a:endParaRPr lang="en-US" sz="105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الجدولة.</a:t>
                      </a:r>
                      <a:endParaRPr lang="en-US" sz="105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292200">
                <a:tc gridSpan="2">
                  <a:txBody>
                    <a:bodyPr/>
                    <a:lstStyle/>
                    <a:p>
                      <a:pPr marL="342900" lvl="0" indent="-342900" algn="r" rtl="1">
                        <a:lnSpc>
                          <a:spcPct val="115000"/>
                        </a:lnSpc>
                        <a:spcAft>
                          <a:spcPts val="0"/>
                        </a:spcAft>
                        <a:buFont typeface="Arial"/>
                        <a:buChar char="-"/>
                      </a:pPr>
                      <a:r>
                        <a:rPr lang="ar-SA" sz="1800" b="1">
                          <a:solidFill>
                            <a:srgbClr val="000000"/>
                          </a:solidFill>
                          <a:latin typeface="Calibri"/>
                          <a:ea typeface="Calibri"/>
                          <a:cs typeface="Traditional Arabic"/>
                        </a:rPr>
                        <a:t>تصميم التنفيذ التسويقي.</a:t>
                      </a:r>
                      <a:endParaRPr lang="en-US" sz="105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تنفيذ البرنامج التسويقي.</a:t>
                      </a:r>
                      <a:endParaRPr lang="en-US" sz="105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779199">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400" b="1" dirty="0" smtClean="0">
                          <a:solidFill>
                            <a:srgbClr val="000000"/>
                          </a:solidFill>
                          <a:latin typeface="Calibri"/>
                          <a:ea typeface="Calibri"/>
                          <a:cs typeface="Traditional Arabic"/>
                        </a:rPr>
                        <a:t>النتائج</a:t>
                      </a:r>
                      <a:endParaRPr lang="en-US" sz="1050" dirty="0" smtClean="0">
                        <a:solidFill>
                          <a:srgbClr val="000000"/>
                        </a:solidFill>
                        <a:latin typeface="Calibri"/>
                        <a:ea typeface="Calibri"/>
                        <a:cs typeface="Arial"/>
                      </a:endParaRPr>
                    </a:p>
                    <a:p>
                      <a:pPr algn="ctr" rtl="1">
                        <a:lnSpc>
                          <a:spcPct val="115000"/>
                        </a:lnSpc>
                        <a:spcAft>
                          <a:spcPts val="0"/>
                        </a:spcAft>
                      </a:pPr>
                      <a:endParaRPr lang="ar-SA" sz="24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542405">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u="sng" dirty="0" smtClean="0">
                          <a:solidFill>
                            <a:srgbClr val="000000"/>
                          </a:solidFill>
                          <a:latin typeface="Calibri"/>
                          <a:ea typeface="Calibri"/>
                          <a:cs typeface="Traditional Arabic"/>
                        </a:rPr>
                        <a:t>الجانب الرقابي</a:t>
                      </a:r>
                      <a:endParaRPr lang="en-US" sz="20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0889">
                <a:tc gridSpan="5">
                  <a:txBody>
                    <a:bodyPr/>
                    <a:lstStyle/>
                    <a:p>
                      <a:pPr marL="342900" lvl="0" indent="-342900" algn="ctr" rtl="1">
                        <a:lnSpc>
                          <a:spcPct val="115000"/>
                        </a:lnSpc>
                        <a:spcAft>
                          <a:spcPts val="0"/>
                        </a:spcAft>
                        <a:buFont typeface="Arial"/>
                        <a:buChar char="-"/>
                      </a:pPr>
                      <a:r>
                        <a:rPr lang="ar-SA" sz="2400" b="1" dirty="0">
                          <a:solidFill>
                            <a:srgbClr val="000000"/>
                          </a:solidFill>
                          <a:latin typeface="Calibri"/>
                          <a:ea typeface="Calibri"/>
                          <a:cs typeface="Traditional Arabic"/>
                        </a:rPr>
                        <a:t>مقارنة النتائج مع الخطة لتحديد الإنحرافات.</a:t>
                      </a:r>
                      <a:endParaRPr lang="en-US" sz="12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89600">
                <a:tc gridSpan="5">
                  <a:txBody>
                    <a:bodyPr/>
                    <a:lstStyle/>
                    <a:p>
                      <a:pPr marL="342900" lvl="0" indent="-342900" algn="ctr" rtl="1">
                        <a:lnSpc>
                          <a:spcPct val="115000"/>
                        </a:lnSpc>
                        <a:spcAft>
                          <a:spcPts val="0"/>
                        </a:spcAft>
                        <a:buFont typeface="Arial"/>
                        <a:buChar char="-"/>
                      </a:pPr>
                      <a:r>
                        <a:rPr lang="ar-SA" sz="2400" b="1" dirty="0">
                          <a:solidFill>
                            <a:srgbClr val="000000"/>
                          </a:solidFill>
                          <a:latin typeface="Calibri"/>
                          <a:ea typeface="Calibri"/>
                          <a:cs typeface="Traditional Arabic"/>
                        </a:rPr>
                        <a:t>اتخاذ الفعل لتصحيح الخطأ.       </a:t>
                      </a:r>
                      <a:endParaRPr lang="en-US" sz="12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5441">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5441">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19491" name="AutoShape 8"/>
          <p:cNvSpPr>
            <a:spLocks noChangeArrowheads="1"/>
          </p:cNvSpPr>
          <p:nvPr/>
        </p:nvSpPr>
        <p:spPr bwMode="auto">
          <a:xfrm>
            <a:off x="5483683" y="4735368"/>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2" name="Rectangle 11"/>
          <p:cNvSpPr>
            <a:spLocks noChangeArrowheads="1"/>
          </p:cNvSpPr>
          <p:nvPr/>
        </p:nvSpPr>
        <p:spPr bwMode="auto">
          <a:xfrm>
            <a:off x="1524001" y="43934"/>
            <a:ext cx="184731" cy="369332"/>
          </a:xfrm>
          <a:prstGeom prst="rect">
            <a:avLst/>
          </a:prstGeom>
          <a:noFill/>
          <a:ln w="9525">
            <a:noFill/>
            <a:miter lim="800000"/>
            <a:headEnd/>
            <a:tailEnd/>
          </a:ln>
        </p:spPr>
        <p:txBody>
          <a:bodyPr wrap="none" anchor="ctr">
            <a:spAutoFit/>
          </a:bodyPr>
          <a:lstStyle/>
          <a:p>
            <a:endParaRPr lang="ar-DZ">
              <a:latin typeface="Lucida Sans Unicode" pitchFamily="34" charset="0"/>
            </a:endParaRPr>
          </a:p>
        </p:txBody>
      </p:sp>
      <p:sp>
        <p:nvSpPr>
          <p:cNvPr id="19493" name="Rectangle 12"/>
          <p:cNvSpPr>
            <a:spLocks noChangeArrowheads="1"/>
          </p:cNvSpPr>
          <p:nvPr/>
        </p:nvSpPr>
        <p:spPr bwMode="auto">
          <a:xfrm>
            <a:off x="1524001" y="472559"/>
            <a:ext cx="184731" cy="369332"/>
          </a:xfrm>
          <a:prstGeom prst="rect">
            <a:avLst/>
          </a:prstGeom>
          <a:noFill/>
          <a:ln w="9525">
            <a:noFill/>
            <a:miter lim="800000"/>
            <a:headEnd/>
            <a:tailEnd/>
          </a:ln>
        </p:spPr>
        <p:txBody>
          <a:bodyPr wrap="none" anchor="ctr">
            <a:spAutoFit/>
          </a:bodyPr>
          <a:lstStyle/>
          <a:p>
            <a:endParaRPr lang="ar-DZ">
              <a:latin typeface="Lucida Sans Unicode" pitchFamily="34" charset="0"/>
            </a:endParaRPr>
          </a:p>
        </p:txBody>
      </p:sp>
      <p:sp>
        <p:nvSpPr>
          <p:cNvPr id="19494" name="AutoShape 8"/>
          <p:cNvSpPr>
            <a:spLocks noChangeArrowheads="1"/>
          </p:cNvSpPr>
          <p:nvPr/>
        </p:nvSpPr>
        <p:spPr bwMode="auto">
          <a:xfrm>
            <a:off x="5483684" y="3750881"/>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5" name="AutoShape 9"/>
          <p:cNvSpPr>
            <a:spLocks noChangeArrowheads="1"/>
          </p:cNvSpPr>
          <p:nvPr/>
        </p:nvSpPr>
        <p:spPr bwMode="auto">
          <a:xfrm rot="-5400000">
            <a:off x="7058381" y="1415361"/>
            <a:ext cx="214312" cy="500062"/>
          </a:xfrm>
          <a:prstGeom prst="downArrow">
            <a:avLst>
              <a:gd name="adj1" fmla="val 50000"/>
              <a:gd name="adj2" fmla="val 50653"/>
            </a:avLst>
          </a:prstGeom>
          <a:solidFill>
            <a:srgbClr val="FFFFFF"/>
          </a:solidFill>
          <a:ln w="63500" cmpd="thickThin">
            <a:solidFill>
              <a:srgbClr val="C0504D"/>
            </a:solidFill>
            <a:miter lim="800000"/>
            <a:headEnd/>
            <a:tailEnd/>
          </a:ln>
        </p:spPr>
        <p:txBody>
          <a:bodyPr vert="eaVert"/>
          <a:lstStyle/>
          <a:p>
            <a:endParaRPr lang="ar-DZ"/>
          </a:p>
        </p:txBody>
      </p:sp>
      <p:sp>
        <p:nvSpPr>
          <p:cNvPr id="19496" name="Text Placeholder 21"/>
          <p:cNvSpPr>
            <a:spLocks noGrp="1"/>
          </p:cNvSpPr>
          <p:nvPr>
            <p:ph type="body" idx="4294967295"/>
          </p:nvPr>
        </p:nvSpPr>
        <p:spPr>
          <a:xfrm>
            <a:off x="377587" y="43934"/>
            <a:ext cx="9967415" cy="500789"/>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algn="ctr" eaLnBrk="1" hangingPunct="1">
              <a:buFont typeface="Wingdings 3" pitchFamily="18" charset="2"/>
              <a:buNone/>
            </a:pPr>
            <a:r>
              <a:rPr lang="ar-SA" sz="2800" b="1" dirty="0">
                <a:solidFill>
                  <a:schemeClr val="tx1"/>
                </a:solidFill>
              </a:rPr>
              <a:t>خطوات استراتيجية التسويق</a:t>
            </a:r>
          </a:p>
        </p:txBody>
      </p:sp>
      <p:sp>
        <p:nvSpPr>
          <p:cNvPr id="19497" name="AutoShape 8"/>
          <p:cNvSpPr>
            <a:spLocks noChangeArrowheads="1"/>
          </p:cNvSpPr>
          <p:nvPr/>
        </p:nvSpPr>
        <p:spPr bwMode="auto">
          <a:xfrm>
            <a:off x="5483684" y="2766394"/>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8" name="AutoShape 9"/>
          <p:cNvSpPr>
            <a:spLocks noChangeArrowheads="1"/>
          </p:cNvSpPr>
          <p:nvPr/>
        </p:nvSpPr>
        <p:spPr bwMode="auto">
          <a:xfrm rot="-5400000">
            <a:off x="3385215" y="1500187"/>
            <a:ext cx="214313" cy="500063"/>
          </a:xfrm>
          <a:prstGeom prst="downArrow">
            <a:avLst>
              <a:gd name="adj1" fmla="val 50000"/>
              <a:gd name="adj2" fmla="val 50653"/>
            </a:avLst>
          </a:prstGeom>
          <a:solidFill>
            <a:srgbClr val="FFFFFF"/>
          </a:solidFill>
          <a:ln w="63500" cmpd="thickThin">
            <a:solidFill>
              <a:srgbClr val="C0504D"/>
            </a:solidFill>
            <a:miter lim="800000"/>
            <a:headEnd/>
            <a:tailEnd/>
          </a:ln>
        </p:spPr>
        <p:txBody>
          <a:bodyPr vert="eaVert"/>
          <a:lstStyle/>
          <a:p>
            <a:endParaRPr lang="ar-DZ"/>
          </a:p>
        </p:txBody>
      </p:sp>
      <p:sp>
        <p:nvSpPr>
          <p:cNvPr id="11" name="Rectangle 10"/>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8035675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19557</TotalTime>
  <Words>2817</Words>
  <Application>Microsoft Office PowerPoint</Application>
  <PresentationFormat>Grand écran</PresentationFormat>
  <Paragraphs>314</Paragraphs>
  <Slides>29</Slides>
  <Notes>2</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29</vt:i4>
      </vt:variant>
    </vt:vector>
  </HeadingPairs>
  <TitlesOfParts>
    <vt:vector size="40" baseType="lpstr">
      <vt:lpstr>Agency FB</vt:lpstr>
      <vt:lpstr>Arabic Typesetting</vt:lpstr>
      <vt:lpstr>Arial</vt:lpstr>
      <vt:lpstr>Calibri</vt:lpstr>
      <vt:lpstr>Century Gothic</vt:lpstr>
      <vt:lpstr>Lucida Sans Unicode</vt:lpstr>
      <vt:lpstr>Times New Roman</vt:lpstr>
      <vt:lpstr>Traditional Arabic</vt:lpstr>
      <vt:lpstr>Wingdings</vt:lpstr>
      <vt:lpstr>Wingdings 3</vt:lpstr>
      <vt:lpstr>Direction Ion</vt:lpstr>
      <vt:lpstr>Présentation PowerPoint</vt:lpstr>
      <vt:lpstr>مقدمة</vt:lpstr>
      <vt:lpstr>استراتيجية التسويق</vt:lpstr>
      <vt:lpstr>Présentation PowerPoint</vt:lpstr>
      <vt:lpstr>Présentation PowerPoint</vt:lpstr>
      <vt:lpstr>Présentation PowerPoint</vt:lpstr>
      <vt:lpstr>Présentation PowerPoint</vt:lpstr>
      <vt:lpstr>خطوات استراتيجية التسويق</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يمثل مفهوم الاستراتيجيات التنافسية العامة الأساس أو الفلسفة التي تستمد منها إدارة المنظمة أهدافها وتحقق في ضوئها الأداء الأفضل. أن الوصول الى هذه النتيجة يتحقق من خلال الاستناد الى مجموعة من مصادر العمل البديلة المتمثلة في تحقيق كفاءة مميزة للمؤسسة سواء أكان في مجال منتوجاتها، أو خدماتها، أو طرائق عملها ومستوى التكنولوجيا المستخدمة ، أو بناء نظم فعالة للرقابة على التك اليف بالشكل الذي تتمكن الإدارة من تخفيضها وبالتالي خلق حالة من المرونة في استراتيجيات التسعير بحيث يقود الإدارة لإنجاز أفضل عائد على الاستثمار. </vt:lpstr>
      <vt:lpstr>تعرف الاستراتيجيات التنافسية العامة بأنها : </vt:lpstr>
      <vt:lpstr>أنواع الاستراتيجيات التنافسية العامة:  </vt:lpstr>
      <vt:lpstr>أنواع الاستراتيجيات التنافسية العامة:  </vt:lpstr>
      <vt:lpstr>أنواع الاستراتيجيات التنافسية العامة:  </vt:lpstr>
      <vt:lpstr>أنواع الاستراتيجيات التنافسية العامة:  </vt:lpstr>
      <vt:lpstr>Présentation PowerPoint</vt:lpstr>
      <vt:lpstr>Présentation PowerPoint</vt:lpstr>
      <vt:lpstr>Présentation PowerPoint</vt:lpstr>
      <vt:lpstr>إعداد الاستراتيجية التسويقية </vt:lpstr>
      <vt:lpstr>إعداد الاستراتيجية التسويقية </vt:lpstr>
      <vt:lpstr>إعداد الاستراتيجية التسويقية </vt:lpstr>
      <vt:lpstr>إعداد الاستراتيجية التسويقية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653</cp:revision>
  <dcterms:created xsi:type="dcterms:W3CDTF">2022-09-20T18:14:57Z</dcterms:created>
  <dcterms:modified xsi:type="dcterms:W3CDTF">2023-11-07T09:13:11Z</dcterms:modified>
</cp:coreProperties>
</file>