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14286" y="-1207415"/>
            <a:ext cx="12312000" cy="7704000"/>
          </a:xfrm>
        </p:spPr>
        <p:txBody>
          <a:bodyPr>
            <a:noAutofit/>
          </a:bodyPr>
          <a:lstStyle/>
          <a:p>
            <a:pPr indent="1270" algn="r" rtl="1">
              <a:lnSpc>
                <a:spcPct val="107000"/>
              </a:lnSpc>
              <a:spcAft>
                <a:spcPts val="800"/>
              </a:spcAft>
            </a:pPr>
            <a:r>
              <a:rPr lang="ar-DZ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/>
            </a:r>
            <a:br>
              <a:rPr lang="ar-DZ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</a:br>
            <a:r>
              <a:rPr lang="ar-DZ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صيغ </a:t>
            </a:r>
            <a:r>
              <a:rPr lang="ar-DZ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التعبير الإداري المستعملة في الرسائل الادارية</a:t>
            </a:r>
            <a: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DZ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1- قياس الورق المستعمل:</a:t>
            </a:r>
            <a: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ﻳﻨﺒﻐﻲ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ﺃﻥ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ﲢ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ﺮﺭ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ﺍﳌﺮﺍﺳﻠﺔ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ﺍﻹﺩﺍﺭﻳﺔ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ﻋﻠﻰ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ﺍﻟﻮﺭﻕ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ﻣﻘﻴﺎﺳﻪ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ﻛﺎﻟﺘﺎ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ﱄ</a:t>
            </a:r>
            <a:r>
              <a:rPr lang="ar-D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قياس(</a:t>
            </a: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27x21</a:t>
            </a:r>
            <a:r>
              <a:rPr lang="ar-D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)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ﻭﺇﻣﺎ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ﻣﻘﻴﺎ</a:t>
            </a:r>
            <a:r>
              <a:rPr lang="ar-D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س</a:t>
            </a: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: (29x21)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ﻣﻘﻴﺎﺱ</a:t>
            </a: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: (31x21)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ﺷﺮﻳﻄﺔ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ﺃﻥ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ﺗﺘﻀﻤﻦ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ﻛﻞ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ﻣﺮﺍﺳﻠﺔ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ﻧﻮﻋﺎ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ﻭﺍﺣﺪﺍ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ﻣﻦ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ﻫﺬﻩ</a:t>
            </a:r>
            <a:r>
              <a:rPr lang="ar-SA" sz="3600" u="sng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u="sng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ﺍﳌﻘﺎﻳﻴﺲ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ﺩﻭﻥ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ﳉ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ﻤﻊ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ﺑﻴﻨﻬﺎ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،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ﻭﻳﺴﺘﺤﺴﻦ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ﺍﺳﺘﻌﻤﺎﻝ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ﻣﻘﻴﺎﺱ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DZ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(</a:t>
            </a: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Calibri" panose="020F0502020204030204" pitchFamily="34" charset="0"/>
              </a:rPr>
              <a:t>21) x 27 </a:t>
            </a:r>
            <a:r>
              <a:rPr lang="ar-DZ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)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ﻭﺫﻟﻚ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ﻟﺘﺪﺍﻭﻟﻪ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ﻭﻛﺜﺮﺓ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ﺍﺳﺘﻌﻤﺎﻟﻪ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ﰲ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ﺍﻹﺩﺍﺭﺓ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Sakkal Majalla" panose="02000000000000000000" pitchFamily="2" charset="-78"/>
                <a:ea typeface="Calibri" panose="020F0502020204030204" pitchFamily="34" charset="0"/>
              </a:rPr>
              <a:t>. </a:t>
            </a:r>
            <a:r>
              <a:rPr lang="ar-DZ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   </a:t>
            </a:r>
            <a:r>
              <a:rPr lang="ar-DZ" sz="3600" dirty="0" smtClean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/>
            </a:r>
            <a:br>
              <a:rPr lang="ar-DZ" sz="3600" dirty="0" smtClean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</a:br>
            <a:r>
              <a:rPr lang="ar-DZ" sz="3600" dirty="0" smtClean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ﺗﺮﻙ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ﻮﺍﻣﺶ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ﰲ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ﲨ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ﻴﻊ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ﳉ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ﻮﺍﻧﺐ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DZ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: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ﻣﻦ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ﺁﺩﺍﺏ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ﺍﻟﻠﻴﺎﻗﺔ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ﻭﺍﻟﺘﻨﻈﻴﻢ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ﶈ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ﻜﻢ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ﺃﻥ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ﺗﺘﺮﻙ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ﻮﺍﻣﺶ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ﻣﻦ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ﲨ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ﻴﻊ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ﺍ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Courier New" panose="02070309020205020404" pitchFamily="49" charset="0"/>
              </a:rPr>
              <a:t>ﳉ</a:t>
            </a:r>
            <a:r>
              <a:rPr lang="ar-SA" sz="3600" dirty="0" err="1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ﻬﺎﺕ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solidFill>
                  <a:srgbClr val="000000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ﻟﻠﻮﺭﻗﺔ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2385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799"/>
            <a:ext cx="9864000" cy="5760000"/>
          </a:xfrm>
        </p:spPr>
        <p:txBody>
          <a:bodyPr>
            <a:normAutofit/>
          </a:bodyPr>
          <a:lstStyle/>
          <a:p>
            <a:pPr indent="1270" algn="r" rtl="1">
              <a:lnSpc>
                <a:spcPct val="120000"/>
              </a:lnSpc>
              <a:spcAft>
                <a:spcPts val="0"/>
              </a:spcAft>
            </a:pPr>
            <a:r>
              <a:rPr lang="ar-DZ" sz="32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8- صيغ الخاتمة المستعملة في الرسائل ذات الطابع الشخصي فقط: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ﻭﺃﺧ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ﺗﻘﺒﻠﻮﺍ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ﲏ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ﺳﻴﺎﺩﺓ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الﻣﺪﻳﺮ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ﻓﺎﺋﻖ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ﺍﻻﺣﺘﺮﺍﻡ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ﻭﺍﻟﺘﻘﺪﻳﺮ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ﻭﺃﺧ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ﺗﻔﻀﻠﻮﺍ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ﺳﻴﺪﻱ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ﺍﳌﺪﻳﺮ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ﲰ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ﻰ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ﻋﺒﺎﺭﺍﺕ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ﺍﻻﺣﺘﺮﺍﻡ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ﺗﻘﺒﻠﻮﺍ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ﲏ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ﺳﻴﺎﺩﺓ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ﺍﳌﻔﺘﺶ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ﺃﻃﻴﺐ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ﺍﻟﺘﺤﻴﺎﺕ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ﻭﺃﺧﻠﺼﻬﺎ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...... 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ﻭﺃﺧ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ﺗﻔﻀﻠﻮﺍ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ﻣﻌﺎ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ﱄ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ﺍﻟﻮﺯﻳﺮ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ﺑﻘﺒﻮﻝ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ﻓﺎﺋﻖ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ﺍﻻﺣﺘﺮﺍﻡ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ﻭﺍﻟﺘﻘﺪﻳﺮ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84382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319" y="-26707"/>
            <a:ext cx="12168000" cy="69120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270" algn="just" rtl="1">
              <a:lnSpc>
                <a:spcPct val="107000"/>
              </a:lnSpc>
              <a:spcAft>
                <a:spcPts val="800"/>
              </a:spcAft>
            </a:pPr>
            <a:r>
              <a:rPr lang="ar-DZ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2- </a:t>
            </a:r>
            <a:r>
              <a:rPr lang="ar-DZ" sz="24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صيغ التعبير الإداري المستعملة في المقدمة: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D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- 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2400" b="1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400" b="1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ﻎ</a:t>
            </a:r>
            <a:r>
              <a:rPr lang="ar-SA" sz="24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b="1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2400" b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ﻘ</a:t>
            </a:r>
            <a:r>
              <a:rPr lang="ar-SA" sz="2400" b="1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2400" b="1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ﱘ</a:t>
            </a:r>
            <a:r>
              <a:rPr lang="ar-SA" sz="2400" b="1" spc="-2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400" b="1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ﻊ</a:t>
            </a:r>
            <a:r>
              <a:rPr lang="ar-SA" sz="24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ﻭﺟ</a:t>
            </a:r>
            <a:r>
              <a:rPr lang="ar-SA" sz="2400" b="1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</a:t>
            </a:r>
            <a:r>
              <a:rPr lang="ar-SA" sz="2400" b="1" spc="-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ﻣﺮﺟ</a:t>
            </a:r>
            <a:r>
              <a:rPr lang="ar-SA" sz="2400" b="1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ﻊ</a:t>
            </a:r>
            <a:r>
              <a:rPr lang="ar-DZ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: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93065" indent="1270" algn="just" rtl="1">
              <a:lnSpc>
                <a:spcPct val="120000"/>
              </a:lnSpc>
              <a:spcBef>
                <a:spcPts val="215"/>
              </a:spcBef>
              <a:spcAft>
                <a:spcPts val="0"/>
              </a:spcAft>
            </a:pPr>
            <a:r>
              <a:rPr lang="ar-DZ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    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ﻤﻞ</a:t>
            </a:r>
            <a:r>
              <a:rPr lang="ar-SA" sz="2400" spc="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ﺬﻩ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2400" spc="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ar-SA" sz="2400" spc="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ﻣﻘ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ﻣﺔ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ﳌﺮﺍ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ﺳﻼ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ﺕ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ﺍﻹ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ﺩﺍ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400" spc="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ﺗﺬ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400" spc="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ﺑﺎ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ﳌﺮﺟﻊ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ﺍ</a:t>
            </a:r>
            <a:r>
              <a:rPr lang="ar-DZ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ل</a:t>
            </a:r>
            <a:r>
              <a:rPr lang="ar-DZ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م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ﺘﻨﺪ</a:t>
            </a:r>
            <a:r>
              <a:rPr lang="ar-SA" sz="2400" spc="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ﺇﻟ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ﻪ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400" spc="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ﻛﺎﻟ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ﺳﺎ</a:t>
            </a:r>
            <a:r>
              <a:rPr lang="ar-SA" sz="2400" spc="-1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ﻟ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ﻘﺔ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2400" spc="-1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spc="5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Courier New" panose="02070309020205020404" pitchFamily="49" charset="0"/>
              </a:rPr>
              <a:t>ﱪ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ﻗ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2400" spc="-1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spc="5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ﻨ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400" spc="-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ﺹ</a:t>
            </a:r>
            <a:r>
              <a:rPr lang="ar-SA" sz="2400" spc="5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ﺘﻨﻈﻴﻤﻴ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ﺜﻞ</a:t>
            </a:r>
            <a:r>
              <a:rPr lang="ar-DZ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: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ﳌﺮ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ﺳﻮﻡ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ﺃﻭ</a:t>
            </a:r>
            <a:r>
              <a:rPr lang="ar-SA" sz="2400" spc="5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ﺍﻟﻘ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ﺮﺍ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ﺃﻭ</a:t>
            </a:r>
            <a:r>
              <a:rPr lang="ar-SA" sz="2400" spc="5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ﻠﻴﻤ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en-US" sz="24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...</a:t>
            </a:r>
            <a:r>
              <a:rPr lang="en-US" sz="2400" spc="5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Courier New" panose="02070309020205020404" pitchFamily="49" charset="0"/>
              </a:rPr>
              <a:t>ﱁ</a:t>
            </a:r>
            <a:r>
              <a:rPr lang="ar-SA" sz="2400" spc="5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ﻳﻜ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400" spc="-1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2400" spc="-1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ﺘﺒ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ﺑﻌ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ﺓ</a:t>
            </a:r>
            <a:r>
              <a:rPr lang="ar-SA" sz="2400" spc="-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ﺍﻻ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ﺣﺘﺮﺍ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ﻡ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ar-SA" sz="2400" spc="-2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ﺬﺍ</a:t>
            </a:r>
            <a:r>
              <a:rPr lang="ar-SA" sz="2400" spc="-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4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ﺸ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ﺄﻥ</a:t>
            </a:r>
            <a:r>
              <a:rPr lang="ar-SA" sz="2400" spc="-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ﺗﻮ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ﺟﺪ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ﺪﺓ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ﻧﺬ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400" spc="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ﻨ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ﻬﺎ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ﻰ</a:t>
            </a:r>
            <a:r>
              <a:rPr lang="ar-SA" sz="24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ﺒﻴﻞ</a:t>
            </a:r>
            <a:r>
              <a:rPr lang="ar-SA" sz="2400" spc="-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ﳌﺜ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ﻝ</a:t>
            </a:r>
            <a:r>
              <a:rPr lang="en-US" sz="2400" spc="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: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4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ردا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ﻰ</a:t>
            </a:r>
            <a:r>
              <a:rPr lang="ar-S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سالتكم............................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4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ﺟ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ﺍﺳ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4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24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DZ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.....................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ﺍﺳﺘﻨﺎﺩﺍ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ﺇ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ﱃ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، </a:t>
            </a: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.…………......…….......……............... 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،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ﺗﺬﻛ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بـ ..........................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ﲟ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ﻮﺟﺐ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ﺇﺭﺳﺎﻟﻜﻢ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ﺍﳌﺬﻛﻮﺭ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ﺍﳌﺮﺟﻊ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ﺃﻋﻼﻩ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، </a:t>
            </a: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ﻭﻓﻘﺎ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ل..................................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ﻃﺒﻘﺎ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ل........................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ﺑﻨﺎﺀ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على...................................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270" algn="just" rt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ﻧﻈﺮﺍ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لـ......................................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270" algn="just" rt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في إ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ﻃﺎﺭ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ﺍﻟﻌﻤﻠﻴﺔ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ﺍﻟﺘﻜﻮﻳﻨﻴﺔ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ﳋ</a:t>
            </a:r>
            <a:r>
              <a:rPr lang="ar-S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ﺎﺻﺔ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بـ.................</a:t>
            </a: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</a:rPr>
              <a:t>...............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270" algn="just" rtl="1">
              <a:lnSpc>
                <a:spcPct val="120000"/>
              </a:lnSpc>
              <a:spcAft>
                <a:spcPts val="800"/>
              </a:spcAft>
            </a:pP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ﺗﻜﻤﻠﺔ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ﻟﺮﺳﺎﻟ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ﱵ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ﺍﳌﺸﺎﺭ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ﺇﻟﻴﻬﺎ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ﰲ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ﺍﳌﺮﺟﻊ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ﺃﻋﻼﻩ</a:t>
            </a:r>
            <a:r>
              <a:rPr lang="ar-SA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، </a:t>
            </a:r>
            <a:r>
              <a:rPr lang="en-US" sz="2400" dirty="0">
                <a:solidFill>
                  <a:srgbClr val="000000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.........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393065" indent="1270" algn="just" rtl="1">
              <a:lnSpc>
                <a:spcPct val="107000"/>
              </a:lnSpc>
              <a:spcBef>
                <a:spcPts val="210"/>
              </a:spcBef>
              <a:spcAft>
                <a:spcPts val="0"/>
              </a:spcAft>
            </a:pPr>
            <a:r>
              <a:rPr lang="ar-SA" sz="2400" b="1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  </a:t>
            </a:r>
            <a:r>
              <a:rPr lang="ar-SA" b="1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0726" y="37689"/>
            <a:ext cx="9036000" cy="595406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270" algn="just" rtl="1">
              <a:lnSpc>
                <a:spcPct val="107000"/>
              </a:lnSpc>
              <a:spcAft>
                <a:spcPts val="800"/>
              </a:spcAft>
            </a:pPr>
            <a:r>
              <a:rPr lang="ar-SA" b="1" spc="-5" dirty="0" smtClean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-</a:t>
            </a:r>
            <a:r>
              <a:rPr lang="ar-SA" b="1" spc="-25" dirty="0" smtClean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3200" b="1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b="1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ﻎ</a:t>
            </a:r>
            <a:r>
              <a:rPr lang="ar-SA" sz="3200" b="1" spc="-1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b="1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3200" b="1" spc="-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ﻘ</a:t>
            </a:r>
            <a:r>
              <a:rPr lang="ar-SA" sz="3200" b="1" spc="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Courier New" panose="02070309020205020404" pitchFamily="49" charset="0"/>
              </a:rPr>
              <a:t>ﱘ</a:t>
            </a:r>
            <a:r>
              <a:rPr lang="ar-SA" sz="3200" b="1" spc="-1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3200" b="1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b="1" spc="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b="1" spc="-2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ﻣﺮﺟ</a:t>
            </a:r>
            <a:r>
              <a:rPr lang="ar-SA" sz="3200" b="1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ﻊ</a:t>
            </a:r>
            <a:r>
              <a:rPr lang="ar-SA" sz="3200" b="1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: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393065" algn="r" rtl="1">
              <a:spcBef>
                <a:spcPts val="275"/>
              </a:spcBef>
              <a:spcAft>
                <a:spcPts val="0"/>
              </a:spcAft>
            </a:pP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ﻳﻜ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ﺿ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ﻬﺎ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ﺩﻭ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ﻨﺪ</a:t>
            </a:r>
            <a:r>
              <a:rPr lang="ar-SA" sz="3200" spc="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ﻣﻌ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ﺘﻤﺪ</a:t>
            </a:r>
            <a:r>
              <a:rPr lang="ar-SA" sz="3200" spc="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ﲝ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ﺚ</a:t>
            </a:r>
            <a:r>
              <a:rPr lang="ar-SA" sz="3200" spc="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ﲢ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ﺎﺷ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ﺮﺓ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ﺑﻌ</a:t>
            </a:r>
            <a:r>
              <a:rPr lang="ar-SA" sz="320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ﺓ</a:t>
            </a:r>
            <a:r>
              <a:rPr lang="ar-SA" sz="3200" spc="2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ﺍﻻ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ﺣﺘﺮﺍ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ﻡ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ﺗﺘﻨ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ﻮﻉ</a:t>
            </a:r>
            <a:r>
              <a:rPr lang="ar-SA" sz="32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ﻐﻬ</a:t>
            </a:r>
            <a:r>
              <a:rPr lang="ar-SA" sz="32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ﺿ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ﻮﻉ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ﻧﺬ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ﻨ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ﻬ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2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ﻰ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ﺒﻴﻞ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ﳌﺜ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ﻝ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ﻣﺎ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ﺄ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ﰐ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: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005840" indent="1270" algn="r" rtl="1">
              <a:spcBef>
                <a:spcPts val="29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ﺸ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ﻓ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ﲏ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ﺣﻴﻄ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ﻠﻤ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ﺏ</a:t>
            </a:r>
            <a:r>
              <a:rPr lang="ar-SA" sz="3200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...…………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…....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905510" indent="1270" algn="r" rtl="1">
              <a:spcBef>
                <a:spcPts val="305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ﱐ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ﻘ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ﻡ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3200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ﺩﺗ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……………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50265" indent="1270" algn="r" rtl="1">
              <a:spcBef>
                <a:spcPts val="305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ﱐ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ﻓ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ﻊ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ﺷ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ﺨ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ﻮﻗ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....…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………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932815" indent="-457200" algn="r" rtl="1">
              <a:spcBef>
                <a:spcPts val="295"/>
              </a:spcBef>
              <a:spcAft>
                <a:spcPts val="0"/>
              </a:spcAft>
              <a:buFontTx/>
              <a:buChar char="-"/>
            </a:pPr>
            <a:r>
              <a:rPr lang="ar-SA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ﻄﻴ</a:t>
            </a:r>
            <a:r>
              <a:rPr lang="ar-SA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SA" sz="32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ﱄ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نهي</a:t>
            </a:r>
            <a:r>
              <a:rPr lang="ar-DZ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ﻣﺎ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ﺄ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ﰐ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: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……</a:t>
            </a:r>
            <a:r>
              <a:rPr lang="en-US" sz="3200" spc="-2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ar-SA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endParaRPr lang="ar-DZ" sz="3200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Sakkal Majalla" panose="02000000000000000000" pitchFamily="2" charset="-78"/>
            </a:endParaRPr>
          </a:p>
          <a:p>
            <a:pPr marL="457200" marR="932815" indent="-457200" algn="r" rtl="1">
              <a:spcBef>
                <a:spcPts val="295"/>
              </a:spcBef>
              <a:spcAft>
                <a:spcPts val="0"/>
              </a:spcAft>
              <a:buFontTx/>
              <a:buChar char="-"/>
            </a:pPr>
            <a:r>
              <a:rPr lang="ar-SA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ﺸ</a:t>
            </a:r>
            <a:r>
              <a:rPr lang="ar-SA" sz="3200" spc="-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ﺮﻑ</a:t>
            </a:r>
            <a:r>
              <a:rPr lang="ar-DZ" sz="32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DZ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بابلاغكم</a:t>
            </a:r>
            <a:r>
              <a:rPr lang="ar-DZ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.............................................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59790" indent="1270" algn="r" rtl="1">
              <a:spcBef>
                <a:spcPts val="305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ﻳﺆﺳﻔ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ﲏ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ﺃﻟﻔ</a:t>
            </a:r>
            <a:r>
              <a:rPr lang="ar-SA" sz="32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ﺖ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ﻧﺘﺒ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..…..…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…………..…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59790" indent="1270" algn="r" rtl="1">
              <a:spcBef>
                <a:spcPts val="29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ﻳﺆﺳﻔ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ﲏ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ﻃﻠ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ﻰ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.……………..…</a:t>
            </a:r>
            <a:endParaRPr lang="fr-F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115" y="54319"/>
            <a:ext cx="11484000" cy="75600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270" algn="r" rtl="1">
              <a:lnSpc>
                <a:spcPct val="120000"/>
              </a:lnSpc>
              <a:spcAft>
                <a:spcPts val="0"/>
              </a:spcAft>
            </a:pPr>
            <a:r>
              <a:rPr lang="en-US" b="1" cap="all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2.</a:t>
            </a:r>
            <a:r>
              <a:rPr lang="ar-SA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ﺻﻴﻎ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ﺍﻟﺘﻌﺒ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ﺍﻹﺩﺍﺭﻱ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ﺍﳌﺴﺘﻌﻤﻠﺔ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ﺍﻟﻌﺮﺽ</a:t>
            </a:r>
            <a:r>
              <a:rPr lang="en-US" sz="2800" b="1" cap="all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66090" indent="1270" algn="r" rtl="1">
              <a:lnSpc>
                <a:spcPct val="120000"/>
              </a:lnSpc>
              <a:spcBef>
                <a:spcPts val="265"/>
              </a:spcBef>
              <a:spcAft>
                <a:spcPts val="0"/>
              </a:spcAft>
            </a:pP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    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ﻤﻞ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ar-SA" sz="2800" spc="5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ﺍﻟﻌﺮﺽ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2800" spc="1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ﲑ</a:t>
            </a:r>
            <a:r>
              <a:rPr lang="ar-SA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spc="6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ﳐ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ﺘﻠ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ﻟ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ﻠﺘ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ﲑ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ﻓﻜ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ﺓ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ﺃﻭ</a:t>
            </a:r>
            <a:r>
              <a:rPr lang="ar-SA" sz="2800" spc="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ﳎ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spc="5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ﺃﻓﻜ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5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ﺣﻮ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ﻝ</a:t>
            </a:r>
            <a:r>
              <a:rPr lang="ar-SA" sz="2800" spc="4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ﻟ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ﻣﺎ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ﺮﻳ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2800" spc="1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ﶈ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1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ﺍﻹ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ﺩﺍ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ﻱ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2800" spc="1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ﺧﻼ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800" spc="1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ﺒﻠﻴﻎ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ﻮﻣﺎ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ﺕ</a:t>
            </a:r>
            <a:r>
              <a:rPr lang="ar-SA" sz="2800" spc="1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ﺑﻜ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ﺿ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ﺤﺔ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ﻗ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ﻘﺔ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2800" spc="13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ﳌﺮ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ﻞ</a:t>
            </a:r>
            <a:r>
              <a:rPr lang="ar-SA" sz="2800" spc="14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ﺇﻟ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ﻪ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SA" sz="2800" spc="-1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ﻧﻮ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ﻉ</a:t>
            </a:r>
            <a:r>
              <a:rPr lang="ar-SA" sz="2800" spc="3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ﳌﺮﺍ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2800" spc="-17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ﶈ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ﺓ</a:t>
            </a:r>
            <a:r>
              <a:rPr lang="ar-S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800" spc="-1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ﻭﻣﻮ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ﺿ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ﻬ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800" spc="-17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ﻌﺎ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ﰿ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2800" spc="-1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ﻬ</a:t>
            </a:r>
            <a:r>
              <a:rPr lang="ar-SA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ﻼ</a:t>
            </a:r>
            <a:r>
              <a:rPr lang="ar-SA" sz="2800" spc="-1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ﻟﻌ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ﻤﻞ</a:t>
            </a:r>
            <a:r>
              <a:rPr lang="ar-SA" sz="2800" spc="4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ﶈ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-17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ﺍﻹ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ﺩﺍ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ﻱ</a:t>
            </a:r>
            <a:r>
              <a:rPr lang="ar-SA" sz="2800" spc="-16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ﺬ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ﺑﻌ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ﺾ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ﳌﺘﺪﺍ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ﻭﻟﺔ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ﺑﻜ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ﺜﺮﺓ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ﺬﺍ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لمجا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ﻝ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ﻲ</a:t>
            </a:r>
            <a:r>
              <a:rPr lang="ar-SA" sz="2800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: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DZ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لذا ينبغي................................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ﻓﺎﻧﻪ</a:t>
            </a:r>
            <a:r>
              <a:rPr lang="ar-SA" sz="2800" spc="9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ﻭﻋﻠﻴﻪ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فإنه تقرر..............................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ﺬﻩ</a:t>
            </a:r>
            <a:r>
              <a:rPr lang="ar-S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ﺍﻟﻘ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ﻀ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…….………………</a:t>
            </a:r>
            <a:r>
              <a:rPr lang="en-US" sz="28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…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ﺬﺍ</a:t>
            </a:r>
            <a:r>
              <a:rPr lang="ar-SA" sz="2800" spc="-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ﺪﺩ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sz="28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sz="28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...…….………………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ولهذا الغرض..........................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ﻟ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ﺬ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ﻟ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ﻚ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ﻧﺘﻴ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ﺠﺔ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.............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3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5552" y="503865"/>
            <a:ext cx="8064000" cy="5301451"/>
          </a:xfrm>
          <a:prstGeom prst="rect">
            <a:avLst/>
          </a:prstGeom>
        </p:spPr>
        <p:txBody>
          <a:bodyPr>
            <a:spAutoFit/>
          </a:bodyPr>
          <a:lstStyle/>
          <a:p>
            <a:pPr marR="3108960" indent="1270" algn="r" rtl="1">
              <a:lnSpc>
                <a:spcPct val="200000"/>
              </a:lnSpc>
              <a:spcBef>
                <a:spcPts val="805"/>
              </a:spcBef>
              <a:spcAft>
                <a:spcPts val="0"/>
              </a:spcAft>
            </a:pPr>
            <a:r>
              <a:rPr lang="ar-SA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3-ﺻ</a:t>
            </a:r>
            <a:r>
              <a:rPr lang="ar-SA" sz="3200" b="1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b="1" spc="1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ﻎ</a:t>
            </a:r>
            <a:r>
              <a:rPr lang="ar-SA" sz="3200" b="1" spc="-2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ﲢ</a:t>
            </a:r>
            <a:r>
              <a:rPr lang="ar-SA" sz="3200" b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3200" b="1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ﻞ</a:t>
            </a:r>
            <a:r>
              <a:rPr lang="ar-SA" sz="32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b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3200" b="1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ﱐ</a:t>
            </a:r>
            <a:r>
              <a:rPr lang="ar-SA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ﺍ</a:t>
            </a:r>
            <a:r>
              <a:rPr lang="ar-D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لمعا</a:t>
            </a:r>
            <a:r>
              <a:rPr lang="ar-SA" sz="3200" b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ﻣﻠﺔ</a:t>
            </a:r>
            <a:r>
              <a:rPr lang="en-US" sz="3200" b="1" spc="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: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243070" indent="1270" algn="r" rtl="1">
              <a:lnSpc>
                <a:spcPct val="150000"/>
              </a:lnSpc>
              <a:spcBef>
                <a:spcPts val="265"/>
              </a:spcBef>
              <a:spcAft>
                <a:spcPts val="0"/>
              </a:spcAft>
            </a:pPr>
            <a:r>
              <a:rPr lang="ar-DZ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- ليس في مقدوري أن...................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ﺣ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ﱴ</a:t>
            </a:r>
            <a:r>
              <a:rPr lang="ar-SA" sz="3200" spc="-2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ﺢ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ﻈﺮ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DZ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ف......................................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sz="32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ﻑ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ﻧﻮ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ﻓ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ﺏ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.……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ﻻ 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ﺘﻄ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ﻊ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DZ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إ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ﻻ 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..............................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ﻻ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32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ﲏ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ﺫ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32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ﻢ</a:t>
            </a:r>
            <a:r>
              <a:rPr lang="ar-S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Sakkal Majalla" panose="02000000000000000000" pitchFamily="2" charset="-78"/>
              </a:rPr>
              <a:t>ﺏ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....…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…</a:t>
            </a:r>
            <a:endParaRPr lang="fr-F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DZ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-</a:t>
            </a:r>
            <a:r>
              <a:rPr lang="ar-DZ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ﲢ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DZ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ل........................................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7869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309283"/>
            <a:ext cx="10476000" cy="6768000"/>
          </a:xfrm>
        </p:spPr>
        <p:txBody>
          <a:bodyPr>
            <a:noAutofit/>
          </a:bodyPr>
          <a:lstStyle/>
          <a:p>
            <a:pPr indent="1270" algn="r" rtl="1">
              <a:lnSpc>
                <a:spcPct val="120000"/>
              </a:lnSpc>
              <a:spcAft>
                <a:spcPts val="0"/>
              </a:spcAft>
            </a:pPr>
            <a:r>
              <a:rPr lang="ar-DZ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4-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ﺻﻴﻎ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ﲢ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ﻤﻞ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ﻣﻌﺎ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 Unicode MS" panose="020B0604020202020204" pitchFamily="34" charset="-128"/>
              </a:rPr>
              <a:t>ﱐ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cap="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ﺍﻟﺴﻠﻄﺔ</a:t>
            </a:r>
            <a:r>
              <a:rPr lang="ar-SA" sz="2800" b="1" cap="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en-US" sz="2800" b="1" cap="all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ﻗﺮﺭﺕ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ﺳﻮﻑ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ﲣ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ﺬ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ﺍﻹﺟﺮﺍﺀﺍﺕ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ﺍﻟﻼﺯﻣﺔ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ﺏ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المطلوب منكم موافاتي ب.........................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270" algn="r" rt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</a:rPr>
              <a:t>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ﻟﻘﺪ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ﻟﻔﺖ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ﺍﻧﺘﺒﺎﻫﻲ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ﺑﺄﻧﻜﻢ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</a:rPr>
              <a:t>.................................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وقد تبين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ﱄ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.......................................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ﺃﺟﺪ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ﱐ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ﻣﻀﻄﺮﺍ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ﺑﺎ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ﲣ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ﺎﺫ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ﺍﻟﺘﺪﺍﺑ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ﺍﳌﻨﺎﺳﺒﺔ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لاحظت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ﻋﻠﻴﻜﻢ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ﻛﺎﻥ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ﻋﻠﻴﻜﻢ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ﺃﻥ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ﺗﺒﺎﺩﺭﻭﺍ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 ﺏ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r" rt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ﻟﻘﺪ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ﺳﺒﻖ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ﻭﺃﻥ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ﺃﻋﻠﻨﺖ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ﻋﻠﻰ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Times New Roman" panose="02020603050405020304" pitchFamily="18" charset="0"/>
              </a:rPr>
              <a:t>........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808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799"/>
            <a:ext cx="10296000" cy="5796000"/>
          </a:xfrm>
        </p:spPr>
        <p:txBody>
          <a:bodyPr>
            <a:normAutofit fontScale="92500"/>
          </a:bodyPr>
          <a:lstStyle/>
          <a:p>
            <a:pPr indent="1270" algn="r" rtl="1">
              <a:lnSpc>
                <a:spcPct val="120000"/>
              </a:lnSpc>
              <a:spcAft>
                <a:spcPts val="0"/>
              </a:spcAft>
            </a:pPr>
            <a:r>
              <a:rPr lang="ar-SA" sz="3500" b="1" cap="all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5-صيغ</a:t>
            </a:r>
            <a:r>
              <a:rPr lang="ar-SA" b="1" cap="all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b="1" cap="all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تقديم الحجج والأدلة:</a:t>
            </a:r>
            <a:endParaRPr lang="fr-FR" sz="3200" dirty="0"/>
          </a:p>
          <a:p>
            <a:pPr indent="1270" algn="r" rtl="1">
              <a:lnSpc>
                <a:spcPct val="17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ﻭﺫﻟﻚ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ﺑﺎﻟﺮﺟﻮﻉ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ﺇ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ﱃ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ﻧﺺ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ﺍﳌﺮﺳﻮﻡ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ﺍﻟﺘﻨﻔﻴﺬﻱ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ﺭﻗﻢ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...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ﺍﳌﺆﺭﺥ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.....:ﻭ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ﺍﳌﺘﻌﻠﻖ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ﺏ...</a:t>
            </a:r>
            <a:endParaRPr lang="fr-FR" sz="3200" dirty="0"/>
          </a:p>
          <a:p>
            <a:pPr algn="r" rtl="1">
              <a:lnSpc>
                <a:spcPct val="17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ﻣﺴﺘﻨﺪﺍ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ﺫﻟﻚ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ﻋﻠﻰ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ﺍﻟﻘﺮﺍﺭ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)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ﺃﻭ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ﺍﳌﻨﺸﻮﺭ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(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ﺭﻗﻢ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: .....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ﺍﳌﺆﺭﺥ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......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ﺍﳌﺘﻀﻤﻦ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</a:t>
            </a:r>
            <a:endParaRPr lang="fr-FR" sz="3200" dirty="0"/>
          </a:p>
          <a:p>
            <a:pPr algn="r" rtl="1">
              <a:lnSpc>
                <a:spcPct val="17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-نظرا للتعليمات الخاصة ب............................</a:t>
            </a:r>
            <a:endParaRPr lang="fr-FR" sz="3200" dirty="0"/>
          </a:p>
          <a:p>
            <a:pPr algn="r" rtl="1">
              <a:lnSpc>
                <a:spcPct val="17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-ﻻ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ﳝ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ﻜﻦ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ﲡ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ﺎﻫﻞ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ﺍﻟﺘﻌﻠﻴﻤﺔ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ﺍﻟﻮﺯﺍﺭﻳﺔ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ﺭﻗﻢ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.......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ﺍﳌﺆﺭﺧﺔ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: .......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ﻭﺍﳌﺘﻌﻠﻘﺔ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ﺏ ....</a:t>
            </a:r>
            <a:endParaRPr lang="fr-FR" sz="3200" dirty="0"/>
          </a:p>
          <a:p>
            <a:pPr algn="r" rtl="1">
              <a:lnSpc>
                <a:spcPct val="170000"/>
              </a:lnSpc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ﺣﺴﺐ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ﻣﺎ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ﺗﻀﻤﻨﺘﻪ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ﺗﻌﻠﻴﻤﺔ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ﺍﻟﺴﻴﺪ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ﺍﳌﺪﻳﺮ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ﺍﻟﻌﺎﻡ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ﻟﻠﻮﻇﻴﻔﺔ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ﺍﻟﻌﻤﻮﻣﻴﺔ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ﲢ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ﺖ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ﺭﻗﻢ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      </a:t>
            </a:r>
            <a:r>
              <a:rPr lang="ar-DZ" sz="3200" dirty="0" err="1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ﺍﳌﺆﺭﺧﺔ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ﰲ</a:t>
            </a:r>
            <a:r>
              <a:rPr lang="ar-DZ" sz="3200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:.....</a:t>
            </a:r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338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75648" y="-397555"/>
            <a:ext cx="12564000" cy="7164000"/>
          </a:xfrm>
        </p:spPr>
        <p:txBody>
          <a:bodyPr>
            <a:noAutofit/>
          </a:bodyPr>
          <a:lstStyle/>
          <a:p>
            <a:pPr indent="1270" algn="r" rtl="1">
              <a:spcAft>
                <a:spcPts val="0"/>
              </a:spcAft>
            </a:pPr>
            <a:r>
              <a:rPr lang="ar-DZ" sz="2800" b="1" cap="all" dirty="0" smtClean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6</a:t>
            </a:r>
            <a:endParaRPr lang="fr-FR" sz="2800" b="1" cap="all" dirty="0" smtClean="0">
              <a:solidFill>
                <a:srgbClr val="000000"/>
              </a:solidFill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indent="1270" algn="r" rtl="1">
              <a:spcAft>
                <a:spcPts val="0"/>
              </a:spcAft>
            </a:pPr>
            <a:endParaRPr lang="fr-FR" sz="2800" b="1" cap="all" dirty="0">
              <a:solidFill>
                <a:srgbClr val="000000"/>
              </a:solidFill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indent="1270" algn="r" rtl="1">
              <a:spcAft>
                <a:spcPts val="0"/>
              </a:spcAft>
            </a:pPr>
            <a:endParaRPr lang="fr-FR" sz="2800" b="1" cap="all" dirty="0" smtClean="0">
              <a:solidFill>
                <a:srgbClr val="000000"/>
              </a:solidFill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indent="1270" algn="r" rtl="1">
              <a:spcAft>
                <a:spcPts val="0"/>
              </a:spcAft>
            </a:pPr>
            <a:r>
              <a:rPr lang="fr-FR" sz="2800" b="1" cap="all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6</a:t>
            </a:r>
            <a:r>
              <a:rPr lang="ar-DZ" sz="2800" b="1" cap="all" dirty="0" smtClean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DZ" sz="3200" b="1" cap="all" dirty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صيغ </a:t>
            </a:r>
            <a:r>
              <a:rPr lang="ar-DZ" sz="3200" b="1" cap="all" dirty="0" smtClean="0">
                <a:solidFill>
                  <a:srgbClr val="000000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الترتيب: </a:t>
            </a:r>
            <a:r>
              <a:rPr lang="ar-DZ" sz="3200" b="1" spc="5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تستعمل</a:t>
            </a:r>
            <a:r>
              <a:rPr lang="ar-DZ" sz="3200" spc="75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ﺬﻩ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ﻨﺪ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ﻣﺎ</a:t>
            </a:r>
            <a:r>
              <a:rPr lang="ar-SA" sz="3200" spc="8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ﺘ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ﺤ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ﺘﻢ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ﻰ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ﶈ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ﺍﻹ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ﺩﺍ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ﻱ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ﺮﺗﻴ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ﺍﻷﻓﻜﺎ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15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ﳌ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ﻌ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ﻮﻣﺎ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ﺕ</a:t>
            </a:r>
            <a:r>
              <a:rPr lang="ar-SA" sz="3200" spc="7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ﳌﺪ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ﻧ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6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smtClean="0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ﰲ</a:t>
            </a:r>
            <a:r>
              <a:rPr lang="fr-FR" sz="3200" dirty="0" smtClean="0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ﳌﺮﺍ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ﺳ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،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ﻭﻗ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ﺄ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ﺧ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spc="8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ﺘﺮﺗ</a:t>
            </a:r>
            <a:r>
              <a:rPr lang="ar-SA" sz="3200" spc="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SA" sz="3200" spc="9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ﻗ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ﺎﻣﺎ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ﻣﻌ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ﻴﻨ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1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ﻭﻓﺎ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ﲜ</a:t>
            </a:r>
            <a:r>
              <a:rPr lang="ar-SA" sz="3200" spc="-2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ﺪ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ﺃﻭ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ﺍﺕ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ﺸ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ﲑ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ﺇ</a:t>
            </a:r>
            <a:r>
              <a:rPr lang="ar-SA" sz="3200" spc="-15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3200" spc="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ﺮﺗﻴ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endParaRPr lang="fr-FR" sz="3200" dirty="0"/>
          </a:p>
          <a:p>
            <a:pPr algn="r" rtl="1">
              <a:spcAft>
                <a:spcPts val="0"/>
              </a:spcAft>
            </a:pP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ﺍﻟﻔﻜ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ﺮﺓ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ﻧ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ﻛ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ﺬﻩ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ﻣﺎ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ﻠ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ﻲ</a:t>
            </a:r>
            <a:r>
              <a:rPr lang="ar-SA" sz="3200" spc="-2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:</a:t>
            </a:r>
            <a:endParaRPr lang="fr-FR" sz="3200" dirty="0"/>
          </a:p>
          <a:p>
            <a:pPr algn="r" rtl="1">
              <a:spcAft>
                <a:spcPts val="0"/>
              </a:spcAft>
            </a:pPr>
            <a:r>
              <a:rPr lang="ar-DZ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أولا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.......................</a:t>
            </a:r>
            <a:r>
              <a:rPr lang="en-US" sz="3200" spc="8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en-US" sz="3200" spc="8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DZ" sz="3200" spc="80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DZ" sz="3200" spc="8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ثانيا</a:t>
            </a:r>
            <a:r>
              <a:rPr lang="ar-DZ" sz="3200" spc="80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...............................................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ﺛﺎﻟ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ﺜ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20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DZ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......................</a:t>
            </a:r>
            <a:endParaRPr lang="fr-FR" sz="3200" dirty="0"/>
          </a:p>
          <a:p>
            <a:pPr marL="342900" lvl="0" indent="-342900" algn="r" rtl="1">
              <a:spcAft>
                <a:spcPts val="0"/>
              </a:spcAft>
              <a:buClr>
                <a:prstClr val="white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1،</a:t>
            </a:r>
            <a:r>
              <a:rPr lang="ar-SA" sz="3200" spc="-2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2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3</a:t>
            </a:r>
            <a:r>
              <a:rPr lang="en-US" sz="3200" spc="15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                          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en-US" sz="3200" spc="-15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1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ﺏ</a:t>
            </a:r>
            <a:r>
              <a:rPr lang="ar-SA" sz="3200" spc="-1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،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ﺝ</a:t>
            </a:r>
            <a:r>
              <a:rPr lang="ar-SA" sz="3200" spc="-6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DZ" sz="3200" spc="-60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                         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ﻜ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ﺬﺍ</a:t>
            </a:r>
            <a:r>
              <a:rPr lang="ar-SA" sz="3200" spc="-5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</a:t>
            </a:r>
            <a:endParaRPr lang="fr-FR" sz="3200" dirty="0"/>
          </a:p>
          <a:p>
            <a:pPr algn="r" rtl="1">
              <a:spcAft>
                <a:spcPts val="0"/>
              </a:spcAft>
            </a:pP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ﻜﻮ</a:t>
            </a:r>
            <a:r>
              <a:rPr lang="ar-SA" sz="3200" spc="-5" dirty="0" err="1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ﻥ</a:t>
            </a:r>
            <a:r>
              <a:rPr lang="ar-SA" sz="3200" spc="-5" dirty="0" smtClean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ﻫ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ﺬﻩ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ﻴﻎ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ﺮﺗﻴﺒ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ﻋ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ﻤ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ﺩﻳ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ﻭ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ﺍﻟﻌ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ﺒ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ﺎ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ﺍﺕ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ﱵ</a:t>
            </a:r>
            <a:r>
              <a:rPr lang="ar-SA" sz="3200" spc="-2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ﺗ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ﺸ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ﲑ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Courier New" panose="02070309020205020404" pitchFamily="49" charset="0"/>
              </a:rPr>
              <a:t>ﱃ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ﺍﻟ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ﺘﺮﺗﻴ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ﺐ</a:t>
            </a:r>
            <a:r>
              <a:rPr lang="ar-DZ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مثل</a:t>
            </a:r>
            <a:r>
              <a:rPr lang="ar-DZ" sz="3200" spc="-1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:</a:t>
            </a:r>
            <a:endParaRPr lang="fr-FR" sz="3200" dirty="0"/>
          </a:p>
          <a:p>
            <a:pPr algn="r" rtl="1">
              <a:spcAft>
                <a:spcPts val="0"/>
              </a:spcAft>
            </a:pP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ﺟﻬﺔ</a:t>
            </a:r>
            <a:r>
              <a:rPr lang="ar-SA" sz="3200" spc="-5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                       ﻭ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ﻣ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ﻦ</a:t>
            </a:r>
            <a:r>
              <a:rPr lang="ar-SA" sz="3200" spc="-1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ﺟﻬ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ﺃ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ﺧﺮﻯ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spc="-1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ar-DZ" sz="3200" spc="-10" dirty="0" smtClean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و</a:t>
            </a:r>
            <a:r>
              <a:rPr lang="ar-SA" sz="32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3200" spc="-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ﻋﺎﻣ</a:t>
            </a:r>
            <a:r>
              <a:rPr lang="ar-SA" sz="3200" spc="-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15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                            </a:t>
            </a:r>
            <a:r>
              <a:rPr lang="ar-DZ" sz="32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و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3200" spc="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3200" spc="-1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1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ﺧﺎ</a:t>
            </a:r>
            <a:r>
              <a:rPr lang="ar-SA" sz="3200" spc="-5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ﺻ</a:t>
            </a:r>
            <a:r>
              <a:rPr lang="ar-SA" sz="3200" dirty="0" err="1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20" dirty="0">
                <a:solidFill>
                  <a:srgbClr val="000000"/>
                </a:solidFill>
                <a:latin typeface="Calibri" panose="020F0502020204030204" pitchFamily="34" charset="0"/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...</a:t>
            </a:r>
            <a:r>
              <a:rPr lang="en-US" sz="3200" spc="-1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Sakkal Majalla" panose="02000000000000000000" pitchFamily="2" charset="-78"/>
                <a:ea typeface="Courier New" panose="02070309020205020404" pitchFamily="49" charset="0"/>
                <a:cs typeface="Arial" panose="020B0604020202020204" pitchFamily="34" charset="0"/>
              </a:rPr>
              <a:t>.....</a:t>
            </a:r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0"/>
              </a:spcAft>
            </a:pP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ﻔ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ﺭ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ﺋﻴ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ﺴ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ﻴ</a:t>
            </a:r>
            <a:r>
              <a:rPr lang="ar-SA" sz="3200" spc="-1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9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                          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ﺑ</a:t>
            </a:r>
            <a:r>
              <a:rPr lang="ar-SA" sz="3200" spc="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ﺼ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ﻔﺔ</a:t>
            </a:r>
            <a:r>
              <a:rPr lang="ar-SA" sz="3200" spc="-5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ﺛﺎ</a:t>
            </a:r>
            <a:r>
              <a:rPr lang="ar-SA" sz="3200" spc="-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ﻧ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ﻮ</a:t>
            </a:r>
            <a:r>
              <a:rPr lang="ar-SA" sz="3200" spc="-15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ﻳ</a:t>
            </a:r>
            <a:r>
              <a:rPr lang="ar-SA" sz="3200" dirty="0" err="1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ﺔ</a:t>
            </a:r>
            <a:r>
              <a:rPr lang="ar-SA" sz="3200" spc="-20" dirty="0">
                <a:solidFill>
                  <a:srgbClr val="000000"/>
                </a:solidFill>
                <a:ea typeface="Courier New" panose="02070309020205020404" pitchFamily="49" charset="0"/>
                <a:cs typeface="Sakkal Majalla" panose="02000000000000000000" pitchFamily="2" charset="-78"/>
              </a:rPr>
              <a:t> 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....</a:t>
            </a:r>
            <a:r>
              <a:rPr lang="en-US" sz="3200" spc="-1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Sakkal Majalla" panose="02000000000000000000" pitchFamily="2" charset="-78"/>
                <a:ea typeface="Courier New" panose="02070309020205020404" pitchFamily="49" charset="0"/>
              </a:rPr>
              <a:t>.</a:t>
            </a:r>
            <a:r>
              <a:rPr lang="ar-SA" sz="32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ﻣﻦ</a:t>
            </a:r>
            <a:r>
              <a:rPr lang="ar-SA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ﻧﺎﺣﻴﺔ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  .............................       ﻭ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ﻣﻦ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ﻧﺎﺣﻴﺔ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ﺃﺧﺮﻯ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.....………</a:t>
            </a:r>
            <a:b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</a:b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ﺑﺼﻔﺔ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ﺭ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ﲰ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ﻴﺔ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.................................                    ﻭ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ﺑﺼﻔﺔ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ﻋﺎﺩﻳﺔ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......…..……- 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ﰒ</a:t>
            </a:r>
            <a:r>
              <a:rPr lang="ar-SA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....................... 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ﻭ </a:t>
            </a:r>
            <a:r>
              <a:rPr lang="ar-SA" sz="32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ﺃﺧ</a:t>
            </a:r>
            <a:r>
              <a:rPr lang="ar-SA" sz="32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ﲑ</a:t>
            </a:r>
            <a:r>
              <a:rPr lang="ar-SA" sz="32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/>
            </a:r>
            <a:b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</a:b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إضافة إلى ذلك.................. </a:t>
            </a:r>
            <a:r>
              <a:rPr lang="ar-DZ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و</a:t>
            </a:r>
            <a:r>
              <a:rPr lang="ar-SA" sz="32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ﻓﻀﻼ</a:t>
            </a:r>
            <a:r>
              <a:rPr lang="ar-SA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عن..........................فإن</a:t>
            </a:r>
            <a:r>
              <a:rPr lang="ar-SA" sz="3200" dirty="0" smtClean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.............-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ﻭﺑﻌﺒﺎﺭﺓ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ﺃﺧﺮﻯ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...........................   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ﺍ</a:t>
            </a:r>
            <a:r>
              <a:rPr lang="ar-SA" sz="3200" dirty="0" err="1">
                <a:solidFill>
                  <a:schemeClr val="bg1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ﱁ</a:t>
            </a:r>
            <a: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br>
              <a:rPr lang="ar-SA" sz="3200" dirty="0">
                <a:solidFill>
                  <a:schemeClr val="bg1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</a:b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1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7842" y="119123"/>
            <a:ext cx="11592000" cy="6804000"/>
          </a:xfrm>
        </p:spPr>
        <p:txBody>
          <a:bodyPr>
            <a:normAutofit fontScale="32500" lnSpcReduction="20000"/>
          </a:bodyPr>
          <a:lstStyle/>
          <a:p>
            <a:pPr algn="r" rtl="1"/>
            <a:r>
              <a:rPr lang="ar-DZ" sz="5100" b="1" cap="all" dirty="0"/>
              <a:t>7- صيغ الخاتمة المستعملة في الرسائل ذات الطابع الرسمي والشخصي:</a:t>
            </a:r>
            <a:endParaRPr lang="fr-FR" sz="5100" dirty="0"/>
          </a:p>
          <a:p>
            <a:pPr algn="r" rtl="1">
              <a:lnSpc>
                <a:spcPct val="170000"/>
              </a:lnSpc>
            </a:pPr>
            <a:r>
              <a:rPr lang="ar-DZ" sz="5100" dirty="0">
                <a:solidFill>
                  <a:schemeClr val="bg1"/>
                </a:solidFill>
              </a:rPr>
              <a:t>تختلف عبارات الاحترام باختلاف مركز المرسل اليه والعبارة المثلى </a:t>
            </a:r>
            <a:r>
              <a:rPr lang="ar-DZ" sz="5100" dirty="0" err="1">
                <a:solidFill>
                  <a:schemeClr val="bg1"/>
                </a:solidFill>
              </a:rPr>
              <a:t>التيتختم</a:t>
            </a:r>
            <a:r>
              <a:rPr lang="ar-DZ" sz="5100" dirty="0">
                <a:solidFill>
                  <a:schemeClr val="bg1"/>
                </a:solidFill>
              </a:rPr>
              <a:t> بها الرسالة </a:t>
            </a:r>
            <a:r>
              <a:rPr lang="ar-DZ" sz="5100" dirty="0" err="1">
                <a:solidFill>
                  <a:schemeClr val="bg1"/>
                </a:solidFill>
              </a:rPr>
              <a:t>ﻭﺗﻈﻬﺮ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ﻫﺬﻩ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ﺍﻟﺼﻴﻎ</a:t>
            </a:r>
            <a:r>
              <a:rPr lang="ar-DZ" sz="5100" dirty="0">
                <a:solidFill>
                  <a:schemeClr val="bg1"/>
                </a:solidFill>
              </a:rPr>
              <a:t> ﰲ </a:t>
            </a:r>
            <a:r>
              <a:rPr lang="ar-DZ" sz="5100" dirty="0" err="1">
                <a:solidFill>
                  <a:schemeClr val="bg1"/>
                </a:solidFill>
              </a:rPr>
              <a:t>ﺍﻟﺮﺳﺎﺋﻞ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ﺫﺍﺕ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ﺍﻟﻄﺎﺑﻊ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ﺍﻟﺮﲰﻲ</a:t>
            </a:r>
            <a:r>
              <a:rPr lang="ar-DZ" sz="5100" dirty="0">
                <a:solidFill>
                  <a:schemeClr val="bg1"/>
                </a:solidFill>
              </a:rPr>
              <a:t> ﻭ </a:t>
            </a:r>
            <a:r>
              <a:rPr lang="ar-DZ" sz="5100" dirty="0" err="1">
                <a:solidFill>
                  <a:schemeClr val="bg1"/>
                </a:solidFill>
              </a:rPr>
              <a:t>ﺍﻟﺸﺨﺼﻲ</a:t>
            </a:r>
            <a:r>
              <a:rPr lang="ar-DZ" sz="5100" dirty="0">
                <a:solidFill>
                  <a:schemeClr val="bg1"/>
                </a:solidFill>
              </a:rPr>
              <a:t>، </a:t>
            </a:r>
            <a:r>
              <a:rPr lang="ar-DZ" sz="5100" dirty="0" err="1">
                <a:solidFill>
                  <a:schemeClr val="bg1"/>
                </a:solidFill>
              </a:rPr>
              <a:t>ﻭﺗﻜﻮﻥ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ﻋﺒﺎﺭﺓ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ﻋﻦ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ﲨﻠﺔ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ﺗﺒﲔ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ﺍﳍﺪﻑ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ﻣﻦ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ﺍﻹﺭﺳﺎﻝ</a:t>
            </a:r>
            <a:r>
              <a:rPr lang="ar-DZ" sz="5100" dirty="0">
                <a:solidFill>
                  <a:schemeClr val="bg1"/>
                </a:solidFill>
              </a:rPr>
              <a:t>. </a:t>
            </a:r>
            <a:r>
              <a:rPr lang="ar-DZ" sz="5100" dirty="0" err="1">
                <a:solidFill>
                  <a:schemeClr val="bg1"/>
                </a:solidFill>
              </a:rPr>
              <a:t>ﻭﻫﺬﻩ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ﺑﻌﺾ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ﺍﻟﺼﻴﻎ</a:t>
            </a:r>
            <a:r>
              <a:rPr lang="ar-DZ" sz="5100" dirty="0">
                <a:solidFill>
                  <a:schemeClr val="bg1"/>
                </a:solidFill>
              </a:rPr>
              <a:t> :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>
                <a:solidFill>
                  <a:schemeClr val="bg1"/>
                </a:solidFill>
              </a:rPr>
              <a:t>في </a:t>
            </a:r>
            <a:r>
              <a:rPr lang="ar-DZ" sz="5100" dirty="0" err="1">
                <a:solidFill>
                  <a:schemeClr val="bg1"/>
                </a:solidFill>
              </a:rPr>
              <a:t>اﻷﺧﲑ</a:t>
            </a:r>
            <a:r>
              <a:rPr lang="ar-DZ" sz="5100" dirty="0">
                <a:solidFill>
                  <a:schemeClr val="bg1"/>
                </a:solidFill>
              </a:rPr>
              <a:t>  .......................أو </a:t>
            </a:r>
            <a:r>
              <a:rPr lang="ar-DZ" sz="5100" dirty="0" err="1">
                <a:solidFill>
                  <a:schemeClr val="bg1"/>
                </a:solidFill>
              </a:rPr>
              <a:t>ﻭﺃﺧﲑﺍ</a:t>
            </a:r>
            <a:r>
              <a:rPr lang="ar-DZ" sz="5100" dirty="0">
                <a:solidFill>
                  <a:schemeClr val="bg1"/>
                </a:solidFill>
              </a:rPr>
              <a:t>  ........................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>
                <a:solidFill>
                  <a:schemeClr val="bg1"/>
                </a:solidFill>
              </a:rPr>
              <a:t>في </a:t>
            </a:r>
            <a:r>
              <a:rPr lang="ar-DZ" sz="5100" dirty="0" err="1">
                <a:solidFill>
                  <a:schemeClr val="bg1"/>
                </a:solidFill>
              </a:rPr>
              <a:t>ﺍﳋﺘﺎﻡ</a:t>
            </a:r>
            <a:r>
              <a:rPr lang="ar-DZ" sz="5100" dirty="0">
                <a:solidFill>
                  <a:schemeClr val="bg1"/>
                </a:solidFill>
              </a:rPr>
              <a:t> .......................أو </a:t>
            </a:r>
            <a:r>
              <a:rPr lang="ar-DZ" sz="5100" dirty="0" err="1">
                <a:solidFill>
                  <a:schemeClr val="bg1"/>
                </a:solidFill>
              </a:rPr>
              <a:t>ﻭﺧﺘﺎﻣﺎ</a:t>
            </a:r>
            <a:r>
              <a:rPr lang="ar-DZ" sz="5100" dirty="0">
                <a:solidFill>
                  <a:schemeClr val="bg1"/>
                </a:solidFill>
              </a:rPr>
              <a:t>  ...........................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ﻭﳎﻤﻞ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ﺍﻟﻘﻮﻝ</a:t>
            </a:r>
            <a:r>
              <a:rPr lang="ar-DZ" sz="5100" dirty="0">
                <a:solidFill>
                  <a:schemeClr val="bg1"/>
                </a:solidFill>
              </a:rPr>
              <a:t> ............... </a:t>
            </a:r>
            <a:r>
              <a:rPr lang="ar-DZ" sz="5100" dirty="0" err="1">
                <a:solidFill>
                  <a:schemeClr val="bg1"/>
                </a:solidFill>
              </a:rPr>
              <a:t>ﺃﻭ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ﺧﻼﺻﺔ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ﺍﻟﻘﻮﻝ</a:t>
            </a:r>
            <a:r>
              <a:rPr lang="ar-DZ" sz="5100" dirty="0">
                <a:solidFill>
                  <a:schemeClr val="bg1"/>
                </a:solidFill>
              </a:rPr>
              <a:t> ........................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ﻟﺬﻟﻚ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ﻭﻧﺘﻴﺠﺔ</a:t>
            </a:r>
            <a:r>
              <a:rPr lang="ar-DZ" sz="5100" dirty="0">
                <a:solidFill>
                  <a:schemeClr val="bg1"/>
                </a:solidFill>
              </a:rPr>
              <a:t>.........................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ﺃﺭﺟﻮ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ﺗﺴﻬﺮﻭﺍ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ﻋﻠﻰ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ﺗﻨﻔﻴﺬ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ﻫﺬﻩ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ﺍﻟﺘﺪﺍﺑﲑ</a:t>
            </a:r>
            <a:r>
              <a:rPr lang="ar-DZ" sz="5100" dirty="0">
                <a:solidFill>
                  <a:schemeClr val="bg1"/>
                </a:solidFill>
              </a:rPr>
              <a:t> ................................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ﺃﺭﺟﻮ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ﺗﺘﻔﻀﻠﻮﺍ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ﺑﺘﻠﺒﻴﺔ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ﻃﻠﱯ</a:t>
            </a:r>
            <a:r>
              <a:rPr lang="ar-DZ" sz="5100" dirty="0">
                <a:solidFill>
                  <a:schemeClr val="bg1"/>
                </a:solidFill>
              </a:rPr>
              <a:t> ................. </a:t>
            </a:r>
            <a:r>
              <a:rPr lang="ar-DZ" sz="5100" dirty="0" err="1">
                <a:solidFill>
                  <a:schemeClr val="bg1"/>
                </a:solidFill>
              </a:rPr>
              <a:t>ﺃﻭ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ﺭﻏﺒﱵ</a:t>
            </a:r>
            <a:r>
              <a:rPr lang="ar-DZ" sz="5100" dirty="0">
                <a:solidFill>
                  <a:schemeClr val="bg1"/>
                </a:solidFill>
              </a:rPr>
              <a:t> 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ﺃﺭﺟﻮ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ﺗﻮﺍﻓﻘﻮﺍ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ﻋﻠﻰ</a:t>
            </a:r>
            <a:r>
              <a:rPr lang="ar-DZ" sz="5100" dirty="0">
                <a:solidFill>
                  <a:schemeClr val="bg1"/>
                </a:solidFill>
              </a:rPr>
              <a:t> ............ </a:t>
            </a:r>
            <a:r>
              <a:rPr lang="ar-DZ" sz="5100" dirty="0" err="1">
                <a:solidFill>
                  <a:schemeClr val="bg1"/>
                </a:solidFill>
              </a:rPr>
              <a:t>ﻟﺘﻤﻜﻴﲏ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ﻣﻦ</a:t>
            </a:r>
            <a:r>
              <a:rPr lang="ar-DZ" sz="5100" dirty="0">
                <a:solidFill>
                  <a:schemeClr val="bg1"/>
                </a:solidFill>
              </a:rPr>
              <a:t> 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ﻭﺃﺧﲑﺍ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ﺃﺭﺟﻮ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ﺗﺰﻭﺩﻭﱐ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ﺑﺎﳌﻌﻠﻮﻣﺎﺕ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ﺍﳌﺘﻌﻠﻘﺔ</a:t>
            </a:r>
            <a:r>
              <a:rPr lang="ar-DZ" sz="5100" dirty="0">
                <a:solidFill>
                  <a:schemeClr val="bg1"/>
                </a:solidFill>
              </a:rPr>
              <a:t> ﺏ .......................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ﻭﻋﻠﻴﻜﻢ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ﻣﻮﺍﻓﺎﰐ</a:t>
            </a:r>
            <a:r>
              <a:rPr lang="ar-DZ" sz="5100" dirty="0">
                <a:solidFill>
                  <a:schemeClr val="bg1"/>
                </a:solidFill>
              </a:rPr>
              <a:t> ﺏ ........ </a:t>
            </a:r>
            <a:r>
              <a:rPr lang="ar-DZ" sz="5100" dirty="0" err="1">
                <a:solidFill>
                  <a:schemeClr val="bg1"/>
                </a:solidFill>
              </a:rPr>
              <a:t>ﻟﻠﻤﺼﺎﺩﻗﺔ</a:t>
            </a:r>
            <a:r>
              <a:rPr lang="ar-DZ" sz="5100" dirty="0">
                <a:solidFill>
                  <a:schemeClr val="bg1"/>
                </a:solidFill>
              </a:rPr>
              <a:t>........</a:t>
            </a:r>
            <a:r>
              <a:rPr lang="ar-DZ" sz="5100" dirty="0" err="1">
                <a:solidFill>
                  <a:schemeClr val="bg1"/>
                </a:solidFill>
              </a:rPr>
              <a:t>ﺃﻭ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ﺍﻹﻣﻀﺎﺀ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ﺃﻭ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ﺍﻟﺘﺄﺷﲑﺓ</a:t>
            </a:r>
            <a:r>
              <a:rPr lang="ar-DZ" sz="5100" dirty="0">
                <a:solidFill>
                  <a:schemeClr val="bg1"/>
                </a:solidFill>
              </a:rPr>
              <a:t>...</a:t>
            </a:r>
            <a:endParaRPr lang="fr-FR" sz="5100" dirty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</a:pPr>
            <a:r>
              <a:rPr lang="ar-DZ" sz="5100" dirty="0" err="1">
                <a:solidFill>
                  <a:schemeClr val="bg1"/>
                </a:solidFill>
              </a:rPr>
              <a:t>ﻭﺃﺧﲑﺍ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ﺃﺭﺟﻮ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ﺃﻥ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ﺗﺘﻔﻀﻠﻮﺍ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ﺑﺎﲣﺎﺫ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ﻛﺎﻓﺔ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ﺍﻹﺟﺮﺍﺀﺍﺕ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ﺍﻟﻼﺯﻣﺔ</a:t>
            </a:r>
            <a:r>
              <a:rPr lang="ar-DZ" sz="5100" dirty="0">
                <a:solidFill>
                  <a:schemeClr val="bg1"/>
                </a:solidFill>
              </a:rPr>
              <a:t> </a:t>
            </a:r>
            <a:r>
              <a:rPr lang="ar-DZ" sz="5100" dirty="0" err="1">
                <a:solidFill>
                  <a:schemeClr val="bg1"/>
                </a:solidFill>
              </a:rPr>
              <a:t>ﻗﺼﺪ</a:t>
            </a:r>
            <a:r>
              <a:rPr lang="ar-DZ" sz="5100" dirty="0">
                <a:solidFill>
                  <a:schemeClr val="bg1"/>
                </a:solidFill>
              </a:rPr>
              <a:t> .............</a:t>
            </a:r>
            <a:endParaRPr lang="fr-FR" sz="5100" dirty="0">
              <a:solidFill>
                <a:schemeClr val="bg1"/>
              </a:solidFill>
            </a:endParaRPr>
          </a:p>
          <a:p>
            <a:pPr>
              <a:lnSpc>
                <a:spcPct val="170000"/>
              </a:lnSpc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3785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131</TotalTime>
  <Words>742</Words>
  <Application>Microsoft Office PowerPoint</Application>
  <PresentationFormat>Grand écran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Arial Unicode MS</vt:lpstr>
      <vt:lpstr>Arial</vt:lpstr>
      <vt:lpstr>Calibri</vt:lpstr>
      <vt:lpstr>Century Gothic</vt:lpstr>
      <vt:lpstr>Courier New</vt:lpstr>
      <vt:lpstr>Sakkal Majalla</vt:lpstr>
      <vt:lpstr>Tahoma</vt:lpstr>
      <vt:lpstr>Times New Roman</vt:lpstr>
      <vt:lpstr>Wingdings 3</vt:lpstr>
      <vt:lpstr>Secteur</vt:lpstr>
      <vt:lpstr> صيغ التعبير الإداري المستعملة في الرسائل الادارية 1- قياس الورق المستعمل: ﻳﻨﺒﻐﻲ ﺃﻥ ﲢﺮﺭ ﺍﳌﺮﺍﺳﻠﺔ ﺍﻹﺩﺍﺭﻳﺔ ﻋﻠﻰ ﺍﻟﻮﺭﻕ ﻣﻘﻴﺎﺳﻪ ﻛﺎﻟﺘﺎﱄ:  قياس(27x21) - ﻭﺇﻣﺎ ﻣﻘﻴﺎس: (29x21)  ﻣﻘﻴﺎﺱ: (31x21) ﺷﺮﻳﻄﺔ ﺃﻥ ﺗﺘﻀﻤﻦ ﻛﻞ ﻣﺮﺍﺳﻠﺔ ﻧﻮﻋﺎ ﻭﺍﺣﺪﺍ ﻣﻦ ﻫﺬﻩ ﺍﳌﻘﺎﻳﻴﺲ ﺩﻭﻥ ﺍﳉﻤﻊ ﺑﻴﻨﻬﺎ، ﻭﻳﺴﺘﺤﺴﻦ ﺍﺳﺘﻌﻤﺎﻝ ﻣﻘﻴﺎﺱ (21) x 27  ) ﻭﺫﻟﻚ ﻟﺘﺪﺍﻭﻟﻪ ﻭﻛﺜﺮﺓ ﺍﺳﺘﻌﻤﺎﻟﻪ ﰲ ﺍﻹﺩﺍﺭﺓ .       ﺗﺮﻙ ﺍﳍﻮﺍﻣﺶ ﰲ ﲨﻴﻊ ﺍﳉﻮﺍﻧﺐ : ﻣﻦ ﺁﺩﺍﺏ ﺍﻟﻠﻴﺎﻗﺔ ﻭﺍﻟﺘﻨﻈﻴﻢ ﺍﶈﻜﻢ ﺃﻥ ﺗﺘﺮﻙ ﺍﳍﻮﺍﻣﺶ ﻣﻦ ﲨﻴﻊ ﺍﳉﻬﺎﺕ ﻟﻠﻮﺭﻗﺔ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صيغ التعبير الإداري المستعملة في الرسائل الادارية 1- قياس الورق المستعمل: ﻳﻨﺒﻐﻲ ﺃﻥ ﲢﺮﺭ ﺍﳌﺮﺍﺳﻠﺔ ﺍﻹﺩﺍﺭﻳﺔ ﻋﻠﻰ ﺍﻟﻮﺭﻕ ﻣﻘﻴﺎﺳﻪ ﻛﺎﻟﺘﺎﱄ:  قياس(27x21) - ﻭﺇﻣﺎ ﻣﻘﻴﺎس: (29x21)  ﻣﻘﻴﺎﺱ: (31x21) ﺷﺮﻳﻄﺔ ﺃﻥ ﺗﺘﻀﻤﻦ ﻛﻞ ﻣﺮﺍﺳﻠﺔ ﻧﻮﻋﺎ ﻭﺍﺣﺪﺍ ﻣﻦ ﻫﺬﻩ ﺍﳌﻘﺎﻳﻴﺲ ﺩﻭﻥ ﺍﳉﻤﻊ ﺑﻴﻨﻬﺎ، ﻭﻳﺴﺘﺤﺴﻦ ﺍﺳﺘﻌﻤﺎﻝ ﻣﻘﻴﺎﺱ (21) x 27  ) ﻭﺫﻟﻚ ﻟﺘﺪﺍﻭﻟﻪ ﻭﻛﺜﺮﺓ ﺍﺳﺘﻌﻤﺎﻟﻪ ﰲ ﺍﻹﺩﺍﺭﺓ .       ﺗﺮﻙ ﺍﳍﻮﺍﻣﺶ ﰲ ﲨﻴﻊ ﺍﳉﻮﺍﻧﺐ : ﻣﻦ ﺁﺩﺍﺏ ﺍﻟﻠﻴﺎﻗﺔ ﻭﺍﻟﺘﻨﻈﻴﻢ ﺍﶈﻜﻢ ﺃﻥ ﺗﺘﺮﻙ ﺍﳍﻮﺍﻣﺶ ﻣﻦ ﲨﻴﻊ ﺍﳉﻬﺎﺕ ﻟﻠﻮﺭﻗﺔ</dc:title>
  <dc:creator>MICRO</dc:creator>
  <cp:lastModifiedBy>MICRO</cp:lastModifiedBy>
  <cp:revision>10</cp:revision>
  <dcterms:created xsi:type="dcterms:W3CDTF">2023-12-10T21:12:43Z</dcterms:created>
  <dcterms:modified xsi:type="dcterms:W3CDTF">2023-12-12T19:30:06Z</dcterms:modified>
</cp:coreProperties>
</file>