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8" r:id="rId4"/>
    <p:sldId id="259" r:id="rId5"/>
    <p:sldId id="271" r:id="rId6"/>
    <p:sldId id="262" r:id="rId7"/>
    <p:sldId id="260" r:id="rId8"/>
    <p:sldId id="263" r:id="rId9"/>
    <p:sldId id="261" r:id="rId10"/>
    <p:sldId id="264" r:id="rId11"/>
    <p:sldId id="266" r:id="rId12"/>
    <p:sldId id="265" r:id="rId13"/>
    <p:sldId id="267" r:id="rId14"/>
    <p:sldId id="272" r:id="rId15"/>
    <p:sldId id="268" r:id="rId16"/>
    <p:sldId id="269" r:id="rId17"/>
    <p:sldId id="273" r:id="rId18"/>
    <p:sldId id="274" r:id="rId19"/>
    <p:sldId id="275" r:id="rId20"/>
    <p:sldId id="277" r:id="rId21"/>
    <p:sldId id="276"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4D63A-3067-440A-8921-E3695EEBB44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6D6CB2-7C47-4485-96DD-5AC818DE32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43722B-457E-46D0-AA7F-B4ABDF86116C}"/>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9993EC70-EA11-4477-8E57-14C8E426F6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519DB8-B5E3-43E4-A859-1C011EE0B59C}"/>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175954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8C408-3134-43B8-9806-58D0003A2A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786248C-738A-4257-91F5-E557DAC48A0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6ABE38-F116-4A67-8D9A-A20330019C95}"/>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0263DF53-877A-4844-8EAB-4158079654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936CEE-A10E-474E-8EED-C324139AAA12}"/>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327942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22E2B3-BB93-4B0C-B234-88E05472164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2C2DC99-2DA9-40FD-88DA-34418D0F208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7BF2F3-F10D-4A92-B8EF-B628448981C3}"/>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A56C452D-9BEE-470E-A493-86BCA629EA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52E9A6-DF64-4715-ADB2-69C4B3DFAE9D}"/>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52211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FD9D9-E509-40DB-9A26-FA492A64E2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EE1920-A778-43D3-B53C-C3F07D275A9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E4386D-74D4-4F3E-999D-CF1B7324E0E2}"/>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6F369B2F-30BD-4D7D-A5DD-2E005C6A40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B5C319-395E-489B-8897-9E43FA729002}"/>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326347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6A7CF-16BB-4B7B-B162-2E2A03DAF6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0E6F3CC-7324-436F-960C-DC8798EE27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91D5926-3B3F-4CA5-A4DE-ABB720D5D9ED}"/>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710FCAA9-9FD7-4373-828E-E19CC182FC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F1C32-AEE1-48B4-A5C5-C7B6C652956D}"/>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353118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A40A5-5FA0-458E-9D0C-8FA4ADDD75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2D5EF8-AC16-40E9-8753-7AD7EAC2DF1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B08ED03-538D-46CF-91F9-DA989D77C4F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0A3929-C85F-47C7-BBD6-BF6775CF1DBD}"/>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A4AC1F54-1257-4E43-B50A-6AD496C5F6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F6F248-9348-4353-82FB-A4EADFB9EF1C}"/>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246540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2A910-8BA2-4BFA-9BB1-E980687C4EC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9F97A4D-2821-4CE4-A2E5-D5EE642B4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698E05F-1512-4325-A4E4-F19A5F0D0E5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56EED5A-BA87-4FC7-AE3D-EC5FF87D57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F7A9FAB-E3C0-47F6-8222-39E17EE25D9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6DB5209-4688-4E82-B7AC-BBDE29F16898}"/>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8" name="Espace réservé du pied de page 7">
            <a:extLst>
              <a:ext uri="{FF2B5EF4-FFF2-40B4-BE49-F238E27FC236}">
                <a16:creationId xmlns:a16="http://schemas.microsoft.com/office/drawing/2014/main" id="{C98C8659-AC9E-4850-A608-3169E56450F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F786397-D292-4CBD-A172-96E9880A66B6}"/>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357909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C9F9C-CBCF-4AF4-8834-6A9F3B85361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C9500FF-21A7-4D47-9AE3-EE47BDDA9FA9}"/>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4" name="Espace réservé du pied de page 3">
            <a:extLst>
              <a:ext uri="{FF2B5EF4-FFF2-40B4-BE49-F238E27FC236}">
                <a16:creationId xmlns:a16="http://schemas.microsoft.com/office/drawing/2014/main" id="{AEC9CCF3-5654-4C10-B666-64DC6262F25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939F908-5080-4153-BCD4-5AEF360AF3E3}"/>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291957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58AB30-9D2B-4C5B-8D32-4D43AEAFE246}"/>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3" name="Espace réservé du pied de page 2">
            <a:extLst>
              <a:ext uri="{FF2B5EF4-FFF2-40B4-BE49-F238E27FC236}">
                <a16:creationId xmlns:a16="http://schemas.microsoft.com/office/drawing/2014/main" id="{62DE1A6A-D4EC-48F8-BE67-7A3542ABB0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30F2806-001C-4CC1-B911-9503F21CC0AC}"/>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400171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A74F0-763A-4EED-9461-DDE5E89EFE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14BE4B1-D6A0-4311-8CA5-5C40F839B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CDA999D-5BFC-4B67-991C-27834AA52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75016B1-C03A-4B4F-91E5-B67CE7701662}"/>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10E6EBB6-EB41-460C-998D-8CF5E72EC2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A2BE9F-35CB-442D-BFAD-6CE2FA71BF3D}"/>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131686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B8628-3BD9-4830-A288-6E360581A9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E78484-B803-41D4-9CED-FACF5C697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CD1C8F4-B396-43B0-9FCB-B486E65C2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59E63B6-72E5-4178-B214-A6CB115AC580}"/>
              </a:ext>
            </a:extLst>
          </p:cNvPr>
          <p:cNvSpPr>
            <a:spLocks noGrp="1"/>
          </p:cNvSpPr>
          <p:nvPr>
            <p:ph type="dt" sz="half" idx="10"/>
          </p:nvPr>
        </p:nvSpPr>
        <p:spPr/>
        <p:txBody>
          <a:bodyPr/>
          <a:lstStyle/>
          <a:p>
            <a:fld id="{858B3366-E9D5-4036-80DB-BB271D6150FB}"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2B0A1D23-B91D-4AAD-AB75-7BAB56E011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BF3D28-912C-4C71-ADFC-61083DBFA570}"/>
              </a:ext>
            </a:extLst>
          </p:cNvPr>
          <p:cNvSpPr>
            <a:spLocks noGrp="1"/>
          </p:cNvSpPr>
          <p:nvPr>
            <p:ph type="sldNum" sz="quarter" idx="12"/>
          </p:nvPr>
        </p:nvSpPr>
        <p:spPr/>
        <p:txBody>
          <a:bodyPr/>
          <a:lstStyle/>
          <a:p>
            <a:fld id="{AFA4D7B2-60A1-4D6E-AE15-A62B2EBC8ABB}" type="slidenum">
              <a:rPr lang="fr-FR" smtClean="0"/>
              <a:t>‹N°›</a:t>
            </a:fld>
            <a:endParaRPr lang="fr-FR"/>
          </a:p>
        </p:txBody>
      </p:sp>
    </p:spTree>
    <p:extLst>
      <p:ext uri="{BB962C8B-B14F-4D97-AF65-F5344CB8AC3E}">
        <p14:creationId xmlns:p14="http://schemas.microsoft.com/office/powerpoint/2010/main" val="5896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BF9A9F-2B9B-4289-9002-0DA436D52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133798-D9B9-403B-8EBB-B21DC946C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7823B6-D4F0-4C4E-A358-0C546347C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B3366-E9D5-4036-80DB-BB271D6150FB}"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B78E1082-EFC4-4E7F-9BBE-D11D7F1C0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BADC24D-B21C-48FD-80FA-325072AFE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4D7B2-60A1-4D6E-AE15-A62B2EBC8ABB}" type="slidenum">
              <a:rPr lang="fr-FR" smtClean="0"/>
              <a:t>‹N°›</a:t>
            </a:fld>
            <a:endParaRPr lang="fr-FR"/>
          </a:p>
        </p:txBody>
      </p:sp>
    </p:spTree>
    <p:extLst>
      <p:ext uri="{BB962C8B-B14F-4D97-AF65-F5344CB8AC3E}">
        <p14:creationId xmlns:p14="http://schemas.microsoft.com/office/powerpoint/2010/main" val="142136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0DD8EB8-91B7-4BCC-B273-1010FBCE08A0}"/>
              </a:ext>
            </a:extLst>
          </p:cNvPr>
          <p:cNvPicPr>
            <a:picLocks noGrp="1" noChangeAspect="1"/>
          </p:cNvPicPr>
          <p:nvPr>
            <p:ph idx="1"/>
          </p:nvPr>
        </p:nvPicPr>
        <p:blipFill>
          <a:blip r:embed="rId2"/>
          <a:stretch>
            <a:fillRect/>
          </a:stretch>
        </p:blipFill>
        <p:spPr>
          <a:xfrm>
            <a:off x="0" y="-1166190"/>
            <a:ext cx="12192000" cy="8024190"/>
          </a:xfrm>
          <a:prstGeom prst="rect">
            <a:avLst/>
          </a:prstGeom>
        </p:spPr>
      </p:pic>
      <p:sp>
        <p:nvSpPr>
          <p:cNvPr id="8" name="Rectangle 7">
            <a:extLst>
              <a:ext uri="{FF2B5EF4-FFF2-40B4-BE49-F238E27FC236}">
                <a16:creationId xmlns:a16="http://schemas.microsoft.com/office/drawing/2014/main" id="{4BDE5033-FFF0-4F43-BCD4-E14E8EC72264}"/>
              </a:ext>
            </a:extLst>
          </p:cNvPr>
          <p:cNvSpPr/>
          <p:nvPr/>
        </p:nvSpPr>
        <p:spPr>
          <a:xfrm>
            <a:off x="755374" y="646909"/>
            <a:ext cx="10402956" cy="5078313"/>
          </a:xfrm>
          <a:prstGeom prst="rect">
            <a:avLst/>
          </a:prstGeom>
        </p:spPr>
        <p:txBody>
          <a:bodyPr wrap="square">
            <a:spAutoFit/>
          </a:bodyPr>
          <a:lstStyle/>
          <a:p>
            <a:pPr algn="ctr">
              <a:lnSpc>
                <a:spcPct val="200000"/>
              </a:lnSpc>
            </a:pPr>
            <a:r>
              <a:rPr lang="fr-FR" sz="5400" b="1" dirty="0">
                <a:solidFill>
                  <a:schemeClr val="bg1"/>
                </a:solidFill>
                <a:latin typeface="Times New Roman" panose="02020603050405020304" pitchFamily="18" charset="0"/>
                <a:cs typeface="Times New Roman" panose="02020603050405020304" pitchFamily="18" charset="0"/>
              </a:rPr>
              <a:t>Module Botanique </a:t>
            </a:r>
          </a:p>
          <a:p>
            <a:pPr algn="ctr">
              <a:lnSpc>
                <a:spcPct val="200000"/>
              </a:lnSpc>
            </a:pPr>
            <a:r>
              <a:rPr lang="fr-FR" sz="5400" b="1" dirty="0">
                <a:solidFill>
                  <a:schemeClr val="bg1"/>
                </a:solidFill>
                <a:latin typeface="Times New Roman" panose="02020603050405020304" pitchFamily="18" charset="0"/>
                <a:cs typeface="Times New Roman" panose="02020603050405020304" pitchFamily="18" charset="0"/>
              </a:rPr>
              <a:t>Chapitre III</a:t>
            </a:r>
          </a:p>
          <a:p>
            <a:pPr algn="ctr">
              <a:lnSpc>
                <a:spcPct val="200000"/>
              </a:lnSpc>
            </a:pPr>
            <a:r>
              <a:rPr lang="fr-FR" sz="5400" b="1" dirty="0">
                <a:solidFill>
                  <a:schemeClr val="bg1"/>
                </a:solidFill>
                <a:latin typeface="Times New Roman" panose="02020603050405020304" pitchFamily="18" charset="0"/>
                <a:cs typeface="Times New Roman" panose="02020603050405020304" pitchFamily="18" charset="0"/>
              </a:rPr>
              <a:t>Les Champignons </a:t>
            </a:r>
          </a:p>
        </p:txBody>
      </p:sp>
      <p:sp>
        <p:nvSpPr>
          <p:cNvPr id="2" name="Rectangle 1">
            <a:extLst>
              <a:ext uri="{FF2B5EF4-FFF2-40B4-BE49-F238E27FC236}">
                <a16:creationId xmlns:a16="http://schemas.microsoft.com/office/drawing/2014/main" id="{5B38659A-58A3-4615-AB57-5109173FEF41}"/>
              </a:ext>
            </a:extLst>
          </p:cNvPr>
          <p:cNvSpPr/>
          <p:nvPr/>
        </p:nvSpPr>
        <p:spPr>
          <a:xfrm>
            <a:off x="8627883" y="5355890"/>
            <a:ext cx="3564117" cy="369332"/>
          </a:xfrm>
          <a:prstGeom prst="rect">
            <a:avLst/>
          </a:prstGeom>
        </p:spPr>
        <p:txBody>
          <a:bodyPr wrap="none">
            <a:spAutoFit/>
          </a:bodyPr>
          <a:lstStyle/>
          <a:p>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réaliser par Mr    </a:t>
            </a:r>
            <a:r>
              <a:rPr lang="fr-FR"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Fateh</a:t>
            </a:r>
            <a:endParaRPr lang="fr-FR" dirty="0">
              <a:solidFill>
                <a:schemeClr val="bg1"/>
              </a:solidFill>
            </a:endParaRPr>
          </a:p>
        </p:txBody>
      </p:sp>
    </p:spTree>
    <p:extLst>
      <p:ext uri="{BB962C8B-B14F-4D97-AF65-F5344CB8AC3E}">
        <p14:creationId xmlns:p14="http://schemas.microsoft.com/office/powerpoint/2010/main" val="210136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CF2ACE-FB73-4AD0-84BE-C3EE8CADA97F}"/>
              </a:ext>
            </a:extLst>
          </p:cNvPr>
          <p:cNvSpPr>
            <a:spLocks noGrp="1"/>
          </p:cNvSpPr>
          <p:nvPr>
            <p:ph idx="1"/>
          </p:nvPr>
        </p:nvSpPr>
        <p:spPr>
          <a:xfrm>
            <a:off x="838200" y="344557"/>
            <a:ext cx="6052930" cy="6268278"/>
          </a:xfrm>
        </p:spPr>
        <p:txBody>
          <a:bodyPr>
            <a:normAutofit/>
          </a:bodyPr>
          <a:lstStyle/>
          <a:p>
            <a:endParaRPr lang="fr-FR" dirty="0"/>
          </a:p>
          <a:p>
            <a:pPr marL="0" indent="0">
              <a:buNone/>
            </a:pPr>
            <a:r>
              <a:rPr lang="fr-FR" sz="2000" b="1" dirty="0">
                <a:latin typeface="Times New Roman" panose="02020603050405020304" pitchFamily="18" charset="0"/>
                <a:cs typeface="Times New Roman" panose="02020603050405020304" pitchFamily="18" charset="0"/>
              </a:rPr>
              <a:t>4.Reproduction</a:t>
            </a:r>
            <a:endParaRPr lang="fr-FR" sz="2000" dirty="0">
              <a:latin typeface="Times New Roman" panose="02020603050405020304" pitchFamily="18" charset="0"/>
              <a:cs typeface="Times New Roman" panose="02020603050405020304" pitchFamily="18" charset="0"/>
            </a:endParaRPr>
          </a:p>
          <a:p>
            <a:pPr marL="0" indent="0">
              <a:buNone/>
            </a:pPr>
            <a:r>
              <a:rPr lang="fr-FR" sz="1800" dirty="0">
                <a:latin typeface="Times New Roman" panose="02020603050405020304" pitchFamily="18" charset="0"/>
                <a:cs typeface="Times New Roman" panose="02020603050405020304" pitchFamily="18" charset="0"/>
              </a:rPr>
              <a:t>les algues se reproduisent  Selon 2 modes de reproduction</a:t>
            </a:r>
          </a:p>
          <a:p>
            <a:pPr marL="0" indent="0">
              <a:lnSpc>
                <a:spcPct val="150000"/>
              </a:lnSpc>
              <a:buNone/>
            </a:pPr>
            <a:r>
              <a:rPr lang="fr-FR" sz="2000" b="1" dirty="0">
                <a:latin typeface="Times New Roman" panose="02020603050405020304" pitchFamily="18" charset="0"/>
                <a:cs typeface="Times New Roman" panose="02020603050405020304" pitchFamily="18" charset="0"/>
              </a:rPr>
              <a:t>4.1.Reproduction asexuée </a:t>
            </a:r>
            <a:endParaRPr lang="fr-FR" sz="2000" dirty="0">
              <a:latin typeface="Times New Roman" panose="02020603050405020304" pitchFamily="18" charset="0"/>
              <a:cs typeface="Times New Roman" panose="02020603050405020304" pitchFamily="18" charset="0"/>
            </a:endParaRPr>
          </a:p>
          <a:p>
            <a:pPr marL="0" indent="0">
              <a:buNone/>
            </a:pPr>
            <a:r>
              <a:rPr lang="fr-FR" sz="1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Par la fragmentation du mycélium : un fragment se sépare de la masse et devient un nouvel individu.</a:t>
            </a: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Par la production de stolons comme chez </a:t>
            </a:r>
            <a:r>
              <a:rPr lang="fr-FR" sz="1800" i="1" dirty="0">
                <a:latin typeface="Times New Roman" panose="02020603050405020304" pitchFamily="18" charset="0"/>
                <a:cs typeface="Times New Roman" panose="02020603050405020304" pitchFamily="18" charset="0"/>
              </a:rPr>
              <a:t>Rhizopus </a:t>
            </a:r>
            <a:r>
              <a:rPr lang="fr-FR" sz="1800" i="1" dirty="0" err="1">
                <a:latin typeface="Times New Roman" panose="02020603050405020304" pitchFamily="18" charset="0"/>
                <a:cs typeface="Times New Roman" panose="02020603050405020304" pitchFamily="18" charset="0"/>
              </a:rPr>
              <a:t>nigricans</a:t>
            </a:r>
            <a:r>
              <a:rPr lang="fr-FR" sz="1900" i="1" dirty="0">
                <a:latin typeface="Times New Roman" panose="02020603050405020304" pitchFamily="18" charset="0"/>
                <a:cs typeface="Times New Roman" panose="02020603050405020304" pitchFamily="18" charset="0"/>
              </a:rPr>
              <a:t>.</a:t>
            </a:r>
          </a:p>
          <a:p>
            <a:pPr marL="0" indent="0">
              <a:buNone/>
            </a:pPr>
            <a:r>
              <a:rPr lang="fr-FR" sz="1900" dirty="0">
                <a:latin typeface="Times New Roman" panose="02020603050405020304" pitchFamily="18" charset="0"/>
                <a:cs typeface="Times New Roman" panose="02020603050405020304" pitchFamily="18" charset="0"/>
              </a:rPr>
              <a:t>  </a:t>
            </a:r>
          </a:p>
        </p:txBody>
      </p:sp>
      <p:pic>
        <p:nvPicPr>
          <p:cNvPr id="4" name="Image 3">
            <a:extLst>
              <a:ext uri="{FF2B5EF4-FFF2-40B4-BE49-F238E27FC236}">
                <a16:creationId xmlns:a16="http://schemas.microsoft.com/office/drawing/2014/main" id="{975907A4-33D4-4A19-BE50-A5A34A363023}"/>
              </a:ext>
            </a:extLst>
          </p:cNvPr>
          <p:cNvPicPr>
            <a:picLocks noChangeAspect="1"/>
          </p:cNvPicPr>
          <p:nvPr/>
        </p:nvPicPr>
        <p:blipFill>
          <a:blip r:embed="rId2"/>
          <a:stretch>
            <a:fillRect/>
          </a:stretch>
        </p:blipFill>
        <p:spPr>
          <a:xfrm>
            <a:off x="7301948" y="1192696"/>
            <a:ext cx="4545495" cy="2286000"/>
          </a:xfrm>
          <a:prstGeom prst="rect">
            <a:avLst/>
          </a:prstGeom>
        </p:spPr>
      </p:pic>
      <p:sp>
        <p:nvSpPr>
          <p:cNvPr id="5" name="Rectangle 4">
            <a:extLst>
              <a:ext uri="{FF2B5EF4-FFF2-40B4-BE49-F238E27FC236}">
                <a16:creationId xmlns:a16="http://schemas.microsoft.com/office/drawing/2014/main" id="{06C4B93C-38A4-4366-8C66-799D7E8F3A1F}"/>
              </a:ext>
            </a:extLst>
          </p:cNvPr>
          <p:cNvSpPr/>
          <p:nvPr/>
        </p:nvSpPr>
        <p:spPr>
          <a:xfrm>
            <a:off x="8005454" y="3429000"/>
            <a:ext cx="2807179"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fragmentation du mycélium </a:t>
            </a:r>
            <a:endParaRPr lang="fr-FR" dirty="0"/>
          </a:p>
        </p:txBody>
      </p:sp>
      <p:pic>
        <p:nvPicPr>
          <p:cNvPr id="6" name="Image 5">
            <a:extLst>
              <a:ext uri="{FF2B5EF4-FFF2-40B4-BE49-F238E27FC236}">
                <a16:creationId xmlns:a16="http://schemas.microsoft.com/office/drawing/2014/main" id="{E0E8A954-3993-4FD1-B027-D6E86F0F228F}"/>
              </a:ext>
            </a:extLst>
          </p:cNvPr>
          <p:cNvPicPr>
            <a:picLocks noChangeAspect="1"/>
          </p:cNvPicPr>
          <p:nvPr/>
        </p:nvPicPr>
        <p:blipFill>
          <a:blip r:embed="rId3"/>
          <a:stretch>
            <a:fillRect/>
          </a:stretch>
        </p:blipFill>
        <p:spPr>
          <a:xfrm>
            <a:off x="7301947" y="3949148"/>
            <a:ext cx="4697895" cy="2085488"/>
          </a:xfrm>
          <a:prstGeom prst="rect">
            <a:avLst/>
          </a:prstGeom>
        </p:spPr>
      </p:pic>
      <p:sp>
        <p:nvSpPr>
          <p:cNvPr id="7" name="Rectangle 6">
            <a:extLst>
              <a:ext uri="{FF2B5EF4-FFF2-40B4-BE49-F238E27FC236}">
                <a16:creationId xmlns:a16="http://schemas.microsoft.com/office/drawing/2014/main" id="{99B71244-2D4B-46D9-AB95-492DD794C768}"/>
              </a:ext>
            </a:extLst>
          </p:cNvPr>
          <p:cNvSpPr/>
          <p:nvPr/>
        </p:nvSpPr>
        <p:spPr>
          <a:xfrm>
            <a:off x="8645610" y="6146560"/>
            <a:ext cx="2531462"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la production par stolons </a:t>
            </a:r>
            <a:endParaRPr lang="fr-FR" dirty="0"/>
          </a:p>
        </p:txBody>
      </p:sp>
    </p:spTree>
    <p:extLst>
      <p:ext uri="{BB962C8B-B14F-4D97-AF65-F5344CB8AC3E}">
        <p14:creationId xmlns:p14="http://schemas.microsoft.com/office/powerpoint/2010/main" val="115060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0EC4D3-4D58-423C-A6EF-129CB3212EF3}"/>
              </a:ext>
            </a:extLst>
          </p:cNvPr>
          <p:cNvSpPr>
            <a:spLocks noGrp="1"/>
          </p:cNvSpPr>
          <p:nvPr>
            <p:ph idx="1"/>
          </p:nvPr>
        </p:nvSpPr>
        <p:spPr>
          <a:xfrm>
            <a:off x="838200" y="609601"/>
            <a:ext cx="10515600" cy="4744278"/>
          </a:xfrm>
        </p:spPr>
        <p:txBody>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Les levures (unicellulaires) se reproduisent de façon asexuée par bourgeonnement. Elles font une copie du noyau et un petit bourgeon commence à se former sur la paroi cellulaire. Ce bourgeon, qui contient le nouveau noyau continue de grandir et forme une nouvelle cellule indépendante. </a:t>
            </a:r>
          </a:p>
          <a:p>
            <a:endParaRPr lang="fr-FR" dirty="0"/>
          </a:p>
        </p:txBody>
      </p:sp>
      <p:pic>
        <p:nvPicPr>
          <p:cNvPr id="4" name="Image 3">
            <a:extLst>
              <a:ext uri="{FF2B5EF4-FFF2-40B4-BE49-F238E27FC236}">
                <a16:creationId xmlns:a16="http://schemas.microsoft.com/office/drawing/2014/main" id="{FE89EE58-66A1-4AEC-A21A-AE00E8DA7322}"/>
              </a:ext>
            </a:extLst>
          </p:cNvPr>
          <p:cNvPicPr>
            <a:picLocks noChangeAspect="1"/>
          </p:cNvPicPr>
          <p:nvPr/>
        </p:nvPicPr>
        <p:blipFill>
          <a:blip r:embed="rId2"/>
          <a:stretch>
            <a:fillRect/>
          </a:stretch>
        </p:blipFill>
        <p:spPr>
          <a:xfrm>
            <a:off x="1309894" y="2107096"/>
            <a:ext cx="9106314" cy="3154017"/>
          </a:xfrm>
          <a:prstGeom prst="rect">
            <a:avLst/>
          </a:prstGeom>
        </p:spPr>
      </p:pic>
      <p:sp>
        <p:nvSpPr>
          <p:cNvPr id="5" name="Rectangle 4">
            <a:extLst>
              <a:ext uri="{FF2B5EF4-FFF2-40B4-BE49-F238E27FC236}">
                <a16:creationId xmlns:a16="http://schemas.microsoft.com/office/drawing/2014/main" id="{EC8054D4-EEB6-4870-8FD6-F8714384A796}"/>
              </a:ext>
            </a:extLst>
          </p:cNvPr>
          <p:cNvSpPr/>
          <p:nvPr/>
        </p:nvSpPr>
        <p:spPr>
          <a:xfrm>
            <a:off x="4158444" y="5550212"/>
            <a:ext cx="4240648"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Figure. Bourgeonnement des levures </a:t>
            </a:r>
            <a:endParaRPr lang="fr-FR" sz="2000" b="1" dirty="0"/>
          </a:p>
        </p:txBody>
      </p:sp>
    </p:spTree>
    <p:extLst>
      <p:ext uri="{BB962C8B-B14F-4D97-AF65-F5344CB8AC3E}">
        <p14:creationId xmlns:p14="http://schemas.microsoft.com/office/powerpoint/2010/main" val="175066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7C41DC-8F2C-49B7-8FC6-0672DB851C35}"/>
              </a:ext>
            </a:extLst>
          </p:cNvPr>
          <p:cNvSpPr>
            <a:spLocks noGrp="1"/>
          </p:cNvSpPr>
          <p:nvPr>
            <p:ph idx="1"/>
          </p:nvPr>
        </p:nvSpPr>
        <p:spPr>
          <a:xfrm>
            <a:off x="838200" y="477078"/>
            <a:ext cx="5430078" cy="5699885"/>
          </a:xfrm>
        </p:spPr>
        <p:txBody>
          <a:bodyPr/>
          <a:lstStyle/>
          <a:p>
            <a:pPr marL="0" indent="0">
              <a:buNone/>
            </a:pPr>
            <a:r>
              <a:rPr lang="fr-FR" sz="1800" dirty="0">
                <a:latin typeface="Times New Roman" panose="02020603050405020304" pitchFamily="18" charset="0"/>
                <a:cs typeface="Times New Roman" panose="02020603050405020304" pitchFamily="18" charset="0"/>
              </a:rPr>
              <a:t>Il peut y avoir également multiplication par production de spores. Ce sont des spores directes (mitotiques). Les spores mitotiques sont </a:t>
            </a: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soit exogènes (conidies) générées en continu par une cellule à l’extrémité du filament appelée </a:t>
            </a:r>
            <a:r>
              <a:rPr lang="fr-FR" sz="1800" dirty="0" err="1">
                <a:latin typeface="Times New Roman" panose="02020603050405020304" pitchFamily="18" charset="0"/>
                <a:cs typeface="Times New Roman" panose="02020603050405020304" pitchFamily="18" charset="0"/>
              </a:rPr>
              <a:t>phialide</a:t>
            </a:r>
            <a:r>
              <a:rPr lang="fr-FR" sz="1800" dirty="0">
                <a:latin typeface="Times New Roman" panose="02020603050405020304" pitchFamily="18" charset="0"/>
                <a:cs typeface="Times New Roman" panose="02020603050405020304" pitchFamily="18" charset="0"/>
              </a:rPr>
              <a:t> ou </a:t>
            </a:r>
            <a:r>
              <a:rPr lang="fr-FR" sz="1800" dirty="0" err="1">
                <a:latin typeface="Times New Roman" panose="02020603050405020304" pitchFamily="18" charset="0"/>
                <a:cs typeface="Times New Roman" panose="02020603050405020304" pitchFamily="18" charset="0"/>
              </a:rPr>
              <a:t>conidiocyste</a:t>
            </a:r>
            <a:r>
              <a:rPr lang="fr-FR" sz="1800" dirty="0">
                <a:latin typeface="Times New Roman" panose="02020603050405020304" pitchFamily="18" charset="0"/>
                <a:cs typeface="Times New Roman" panose="02020603050405020304" pitchFamily="18" charset="0"/>
              </a:rPr>
              <a:t> (</a:t>
            </a:r>
            <a:r>
              <a:rPr lang="fr-FR" sz="1800" i="1" dirty="0">
                <a:latin typeface="Times New Roman" panose="02020603050405020304" pitchFamily="18" charset="0"/>
                <a:cs typeface="Times New Roman" panose="02020603050405020304" pitchFamily="18" charset="0"/>
              </a:rPr>
              <a:t>Penicillium, Aspergillus</a:t>
            </a:r>
            <a:r>
              <a:rPr lang="fr-FR" sz="1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endParaRPr lang="fr-F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soit endogènes (endospores produites à l’intérieur d’un sporocyste) (</a:t>
            </a:r>
            <a:r>
              <a:rPr lang="fr-FR" sz="1800" i="1" dirty="0">
                <a:latin typeface="Times New Roman" panose="02020603050405020304" pitchFamily="18" charset="0"/>
                <a:cs typeface="Times New Roman" panose="02020603050405020304" pitchFamily="18" charset="0"/>
              </a:rPr>
              <a:t>Rhizopus </a:t>
            </a:r>
            <a:r>
              <a:rPr lang="fr-FR" sz="1800" i="1" dirty="0" err="1">
                <a:latin typeface="Times New Roman" panose="02020603050405020304" pitchFamily="18" charset="0"/>
                <a:cs typeface="Times New Roman" panose="02020603050405020304" pitchFamily="18" charset="0"/>
              </a:rPr>
              <a:t>nigricans</a:t>
            </a:r>
            <a:r>
              <a:rPr lang="fr-FR" sz="1800" dirty="0">
                <a:latin typeface="Times New Roman" panose="02020603050405020304" pitchFamily="18" charset="0"/>
                <a:cs typeface="Times New Roman" panose="02020603050405020304" pitchFamily="18" charset="0"/>
              </a:rPr>
              <a:t>) </a:t>
            </a:r>
          </a:p>
          <a:p>
            <a:pPr marL="0" indent="0">
              <a:buNone/>
            </a:pPr>
            <a:endParaRPr lang="fr-FR" dirty="0"/>
          </a:p>
        </p:txBody>
      </p:sp>
      <p:pic>
        <p:nvPicPr>
          <p:cNvPr id="4" name="Image 3">
            <a:extLst>
              <a:ext uri="{FF2B5EF4-FFF2-40B4-BE49-F238E27FC236}">
                <a16:creationId xmlns:a16="http://schemas.microsoft.com/office/drawing/2014/main" id="{B620443A-2EA8-48F6-B4AA-D03E27ACDD2E}"/>
              </a:ext>
            </a:extLst>
          </p:cNvPr>
          <p:cNvPicPr>
            <a:picLocks noChangeAspect="1"/>
          </p:cNvPicPr>
          <p:nvPr/>
        </p:nvPicPr>
        <p:blipFill>
          <a:blip r:embed="rId2"/>
          <a:stretch>
            <a:fillRect/>
          </a:stretch>
        </p:blipFill>
        <p:spPr>
          <a:xfrm>
            <a:off x="7036906" y="3674165"/>
            <a:ext cx="4704520" cy="2121799"/>
          </a:xfrm>
          <a:prstGeom prst="rect">
            <a:avLst/>
          </a:prstGeom>
        </p:spPr>
      </p:pic>
      <p:pic>
        <p:nvPicPr>
          <p:cNvPr id="5" name="Image 4">
            <a:extLst>
              <a:ext uri="{FF2B5EF4-FFF2-40B4-BE49-F238E27FC236}">
                <a16:creationId xmlns:a16="http://schemas.microsoft.com/office/drawing/2014/main" id="{9AB84CDA-B709-4603-8CCF-58A8B156E048}"/>
              </a:ext>
            </a:extLst>
          </p:cNvPr>
          <p:cNvPicPr>
            <a:picLocks noChangeAspect="1"/>
          </p:cNvPicPr>
          <p:nvPr/>
        </p:nvPicPr>
        <p:blipFill>
          <a:blip r:embed="rId3"/>
          <a:stretch>
            <a:fillRect/>
          </a:stretch>
        </p:blipFill>
        <p:spPr>
          <a:xfrm>
            <a:off x="8246165" y="379550"/>
            <a:ext cx="1981200" cy="2600325"/>
          </a:xfrm>
          <a:prstGeom prst="rect">
            <a:avLst/>
          </a:prstGeom>
        </p:spPr>
      </p:pic>
      <p:sp>
        <p:nvSpPr>
          <p:cNvPr id="6" name="Rectangle 5">
            <a:extLst>
              <a:ext uri="{FF2B5EF4-FFF2-40B4-BE49-F238E27FC236}">
                <a16:creationId xmlns:a16="http://schemas.microsoft.com/office/drawing/2014/main" id="{ECC82FCF-09D5-41E8-B1FA-D58E5090FAF3}"/>
              </a:ext>
            </a:extLst>
          </p:cNvPr>
          <p:cNvSpPr/>
          <p:nvPr/>
        </p:nvSpPr>
        <p:spPr>
          <a:xfrm>
            <a:off x="8246165" y="3142354"/>
            <a:ext cx="2501348"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(conidies) </a:t>
            </a:r>
            <a:endParaRPr lang="fr-FR" dirty="0"/>
          </a:p>
        </p:txBody>
      </p:sp>
      <p:sp>
        <p:nvSpPr>
          <p:cNvPr id="7" name="Rectangle 6">
            <a:extLst>
              <a:ext uri="{FF2B5EF4-FFF2-40B4-BE49-F238E27FC236}">
                <a16:creationId xmlns:a16="http://schemas.microsoft.com/office/drawing/2014/main" id="{9D94B6DF-CD38-4E62-85BE-503C3C6A4E0F}"/>
              </a:ext>
            </a:extLst>
          </p:cNvPr>
          <p:cNvSpPr/>
          <p:nvPr/>
        </p:nvSpPr>
        <p:spPr>
          <a:xfrm>
            <a:off x="8803108" y="5958443"/>
            <a:ext cx="1172116"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sporocyste</a:t>
            </a:r>
            <a:endParaRPr lang="fr-FR" dirty="0"/>
          </a:p>
        </p:txBody>
      </p:sp>
    </p:spTree>
    <p:extLst>
      <p:ext uri="{BB962C8B-B14F-4D97-AF65-F5344CB8AC3E}">
        <p14:creationId xmlns:p14="http://schemas.microsoft.com/office/powerpoint/2010/main" val="104284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95E0B88-4E36-41FB-8A93-7344B345B3D0}"/>
              </a:ext>
            </a:extLst>
          </p:cNvPr>
          <p:cNvSpPr>
            <a:spLocks noGrp="1"/>
          </p:cNvSpPr>
          <p:nvPr>
            <p:ph idx="1"/>
          </p:nvPr>
        </p:nvSpPr>
        <p:spPr>
          <a:xfrm>
            <a:off x="838200" y="318052"/>
            <a:ext cx="6609522" cy="6374295"/>
          </a:xfrm>
        </p:spPr>
        <p:txBody>
          <a:bodyPr>
            <a:normAutofit/>
          </a:bodyPr>
          <a:lstStyle/>
          <a:p>
            <a:pPr marL="0" indent="0">
              <a:buNone/>
            </a:pPr>
            <a:r>
              <a:rPr lang="fr-FR" sz="2900" b="1" dirty="0">
                <a:latin typeface="Times New Roman" panose="02020603050405020304" pitchFamily="18" charset="0"/>
                <a:cs typeface="Times New Roman" panose="02020603050405020304" pitchFamily="18" charset="0"/>
              </a:rPr>
              <a:t>4.2.Reproduction sexuée:</a:t>
            </a:r>
          </a:p>
          <a:p>
            <a:pPr marL="0" indent="0">
              <a:lnSpc>
                <a:spcPct val="160000"/>
              </a:lnSpc>
              <a:buNone/>
            </a:pPr>
            <a:r>
              <a:rPr lang="fr-FR" sz="1800" dirty="0">
                <a:latin typeface="Times New Roman" panose="02020603050405020304" pitchFamily="18" charset="0"/>
                <a:cs typeface="Times New Roman" panose="02020603050405020304" pitchFamily="18" charset="0"/>
              </a:rPr>
              <a:t>Le cycle sexué (la fécondation) des champignons comporte 2 phases </a:t>
            </a:r>
            <a:r>
              <a:rPr lang="fr-FR" sz="2600" dirty="0">
                <a:latin typeface="Times New Roman" panose="02020603050405020304" pitchFamily="18" charset="0"/>
                <a:cs typeface="Times New Roman" panose="02020603050405020304" pitchFamily="18" charset="0"/>
              </a:rPr>
              <a:t>:</a:t>
            </a:r>
          </a:p>
          <a:p>
            <a:pPr>
              <a:lnSpc>
                <a:spcPct val="160000"/>
              </a:lnSpc>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Plasmogamie ou </a:t>
            </a:r>
            <a:r>
              <a:rPr lang="fr-FR" sz="2000" b="1" dirty="0" err="1">
                <a:latin typeface="Times New Roman" panose="02020603050405020304" pitchFamily="18" charset="0"/>
                <a:cs typeface="Times New Roman" panose="02020603050405020304" pitchFamily="18" charset="0"/>
              </a:rPr>
              <a:t>cystogamie</a:t>
            </a:r>
            <a:r>
              <a:rPr lang="fr-FR" sz="2000" b="1" dirty="0">
                <a:latin typeface="Times New Roman" panose="02020603050405020304" pitchFamily="18" charset="0"/>
                <a:cs typeface="Times New Roman" panose="02020603050405020304" pitchFamily="18" charset="0"/>
              </a:rPr>
              <a:t> (fusion des cytoplasmes) </a:t>
            </a:r>
            <a:r>
              <a:rPr lang="fr-FR" sz="1800" dirty="0">
                <a:latin typeface="Times New Roman" panose="02020603050405020304" pitchFamily="18" charset="0"/>
                <a:cs typeface="Times New Roman" panose="02020603050405020304" pitchFamily="18" charset="0"/>
              </a:rPr>
              <a:t>: c'est uniquement le cytoplasme des deux cellules qui fusionne. Il se produit une fusion des cytoplasmes (plasmogamie) mais pas des noyaux qui restent individualisés dans la cellule. La plasmogamie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donne naissance à une structure très particulière, un mycélium </a:t>
            </a:r>
            <a:r>
              <a:rPr lang="fr-FR" sz="1800" dirty="0" err="1">
                <a:latin typeface="Times New Roman" panose="02020603050405020304" pitchFamily="18" charset="0"/>
                <a:cs typeface="Times New Roman" panose="02020603050405020304" pitchFamily="18" charset="0"/>
              </a:rPr>
              <a:t>myctohaploïde</a:t>
            </a:r>
            <a:r>
              <a:rPr lang="fr-FR" sz="1800" dirty="0">
                <a:latin typeface="Times New Roman" panose="02020603050405020304" pitchFamily="18" charset="0"/>
                <a:cs typeface="Times New Roman" panose="02020603050405020304" pitchFamily="18" charset="0"/>
              </a:rPr>
              <a:t> qui représente la première génération sporophytique. De cette première génération sporophytique est issue la seconde génération sporophytique constituée d'un mycélium dicaryotique.</a:t>
            </a:r>
          </a:p>
          <a:p>
            <a:endParaRPr lang="fr-FR" dirty="0"/>
          </a:p>
        </p:txBody>
      </p:sp>
      <p:pic>
        <p:nvPicPr>
          <p:cNvPr id="2" name="Image 1">
            <a:extLst>
              <a:ext uri="{FF2B5EF4-FFF2-40B4-BE49-F238E27FC236}">
                <a16:creationId xmlns:a16="http://schemas.microsoft.com/office/drawing/2014/main" id="{C3F07B67-B2C3-45AD-9261-9ED9D0AC945B}"/>
              </a:ext>
            </a:extLst>
          </p:cNvPr>
          <p:cNvPicPr>
            <a:picLocks noChangeAspect="1"/>
          </p:cNvPicPr>
          <p:nvPr/>
        </p:nvPicPr>
        <p:blipFill>
          <a:blip r:embed="rId2"/>
          <a:stretch>
            <a:fillRect/>
          </a:stretch>
        </p:blipFill>
        <p:spPr>
          <a:xfrm>
            <a:off x="7871791" y="477079"/>
            <a:ext cx="3856383" cy="2951922"/>
          </a:xfrm>
          <a:prstGeom prst="rect">
            <a:avLst/>
          </a:prstGeom>
        </p:spPr>
      </p:pic>
      <p:pic>
        <p:nvPicPr>
          <p:cNvPr id="4" name="Image 3">
            <a:extLst>
              <a:ext uri="{FF2B5EF4-FFF2-40B4-BE49-F238E27FC236}">
                <a16:creationId xmlns:a16="http://schemas.microsoft.com/office/drawing/2014/main" id="{F9381893-5977-404E-B4CF-32225C04813E}"/>
              </a:ext>
            </a:extLst>
          </p:cNvPr>
          <p:cNvPicPr>
            <a:picLocks noChangeAspect="1"/>
          </p:cNvPicPr>
          <p:nvPr/>
        </p:nvPicPr>
        <p:blipFill>
          <a:blip r:embed="rId3"/>
          <a:stretch>
            <a:fillRect/>
          </a:stretch>
        </p:blipFill>
        <p:spPr>
          <a:xfrm>
            <a:off x="7871792" y="3814762"/>
            <a:ext cx="4015408" cy="2276475"/>
          </a:xfrm>
          <a:prstGeom prst="rect">
            <a:avLst/>
          </a:prstGeom>
        </p:spPr>
      </p:pic>
    </p:spTree>
    <p:extLst>
      <p:ext uri="{BB962C8B-B14F-4D97-AF65-F5344CB8AC3E}">
        <p14:creationId xmlns:p14="http://schemas.microsoft.com/office/powerpoint/2010/main" val="291320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E8D9D8-1033-40FE-A93A-221989F19E8C}"/>
              </a:ext>
            </a:extLst>
          </p:cNvPr>
          <p:cNvSpPr>
            <a:spLocks noGrp="1"/>
          </p:cNvSpPr>
          <p:nvPr>
            <p:ph idx="1"/>
          </p:nvPr>
        </p:nvSpPr>
        <p:spPr>
          <a:xfrm>
            <a:off x="838200" y="371061"/>
            <a:ext cx="6026426" cy="6255026"/>
          </a:xfrm>
        </p:spPr>
        <p:txBody>
          <a:bodyPr>
            <a:normAutofit fontScale="92500"/>
          </a:bodyPr>
          <a:lstStyle/>
          <a:p>
            <a:pPr>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Caryogamie : </a:t>
            </a:r>
            <a:r>
              <a:rPr lang="fr-FR" sz="2100" dirty="0">
                <a:latin typeface="Times New Roman" panose="02020603050405020304" pitchFamily="18" charset="0"/>
                <a:cs typeface="Times New Roman" panose="02020603050405020304" pitchFamily="18" charset="0"/>
              </a:rPr>
              <a:t>c’est la fusion des deux noyaux donnant un noyau diploïde. Le zygote diploïde qui en résulte va évoluer différemment selon le champignon :</a:t>
            </a:r>
          </a:p>
          <a:p>
            <a:pPr marL="0" indent="0">
              <a:lnSpc>
                <a:spcPct val="150000"/>
              </a:lnSpc>
              <a:buNone/>
            </a:pPr>
            <a:endParaRPr lang="fr-FR" sz="2100" dirty="0">
              <a:latin typeface="Times New Roman" panose="02020603050405020304" pitchFamily="18" charset="0"/>
              <a:cs typeface="Times New Roman" panose="02020603050405020304" pitchFamily="18" charset="0"/>
            </a:endParaRPr>
          </a:p>
          <a:p>
            <a:pPr marL="0" indent="0">
              <a:lnSpc>
                <a:spcPct val="150000"/>
              </a:lnSpc>
              <a:buNone/>
            </a:pPr>
            <a:endParaRPr lang="fr-FR" sz="2100" dirty="0">
              <a:latin typeface="Times New Roman" panose="02020603050405020304" pitchFamily="18" charset="0"/>
              <a:cs typeface="Times New Roman" panose="02020603050405020304" pitchFamily="18" charset="0"/>
            </a:endParaRPr>
          </a:p>
          <a:p>
            <a:pPr>
              <a:lnSpc>
                <a:spcPct val="150000"/>
              </a:lnSpc>
            </a:pPr>
            <a:r>
              <a:rPr lang="fr-FR" sz="2100" dirty="0">
                <a:latin typeface="Times New Roman" panose="02020603050405020304" pitchFamily="18" charset="0"/>
                <a:cs typeface="Times New Roman" panose="02020603050405020304" pitchFamily="18" charset="0"/>
              </a:rPr>
              <a:t>Soit il subit une méiose assez rapidement. Il prend alors le nom </a:t>
            </a:r>
            <a:r>
              <a:rPr lang="fr-FR" sz="2100" b="1" dirty="0">
                <a:latin typeface="Times New Roman" panose="02020603050405020304" pitchFamily="18" charset="0"/>
                <a:cs typeface="Times New Roman" panose="02020603050405020304" pitchFamily="18" charset="0"/>
              </a:rPr>
              <a:t>de spore de germination</a:t>
            </a:r>
            <a:r>
              <a:rPr lang="fr-FR" sz="2100" dirty="0">
                <a:latin typeface="Times New Roman" panose="02020603050405020304" pitchFamily="18" charset="0"/>
                <a:cs typeface="Times New Roman" panose="02020603050405020304" pitchFamily="18" charset="0"/>
              </a:rPr>
              <a:t>. Le cycle de reproduction est dit </a:t>
            </a:r>
            <a:r>
              <a:rPr lang="fr-FR" sz="2100" b="1" dirty="0">
                <a:latin typeface="Times New Roman" panose="02020603050405020304" pitchFamily="18" charset="0"/>
                <a:cs typeface="Times New Roman" panose="02020603050405020304" pitchFamily="18" charset="0"/>
              </a:rPr>
              <a:t>haplobiontique </a:t>
            </a:r>
            <a:r>
              <a:rPr lang="fr-FR" sz="2100" dirty="0">
                <a:latin typeface="Times New Roman" panose="02020603050405020304" pitchFamily="18" charset="0"/>
                <a:cs typeface="Times New Roman" panose="02020603050405020304" pitchFamily="18" charset="0"/>
              </a:rPr>
              <a:t>(</a:t>
            </a:r>
            <a:r>
              <a:rPr lang="fr-FR" sz="2100" i="1" dirty="0" err="1">
                <a:latin typeface="Times New Roman" panose="02020603050405020304" pitchFamily="18" charset="0"/>
                <a:cs typeface="Times New Roman" panose="02020603050405020304" pitchFamily="18" charset="0"/>
              </a:rPr>
              <a:t>Rhizopus</a:t>
            </a:r>
            <a:r>
              <a:rPr lang="fr-FR" sz="2100" i="1" dirty="0">
                <a:latin typeface="Times New Roman" panose="02020603050405020304" pitchFamily="18" charset="0"/>
                <a:cs typeface="Times New Roman" panose="02020603050405020304" pitchFamily="18" charset="0"/>
              </a:rPr>
              <a:t> </a:t>
            </a:r>
            <a:r>
              <a:rPr lang="fr-FR" sz="2100" i="1" dirty="0" err="1">
                <a:latin typeface="Times New Roman" panose="02020603050405020304" pitchFamily="18" charset="0"/>
                <a:cs typeface="Times New Roman" panose="02020603050405020304" pitchFamily="18" charset="0"/>
              </a:rPr>
              <a:t>nigricans</a:t>
            </a:r>
            <a:r>
              <a:rPr lang="fr-FR" sz="2100" dirty="0">
                <a:latin typeface="Times New Roman" panose="02020603050405020304" pitchFamily="18" charset="0"/>
                <a:cs typeface="Times New Roman" panose="02020603050405020304" pitchFamily="18" charset="0"/>
              </a:rPr>
              <a:t>)</a:t>
            </a:r>
          </a:p>
          <a:p>
            <a:pPr marL="0" indent="0">
              <a:lnSpc>
                <a:spcPct val="150000"/>
              </a:lnSpc>
              <a:buNone/>
            </a:pPr>
            <a:endParaRPr lang="fr-FR" sz="2100" dirty="0">
              <a:latin typeface="Times New Roman" panose="02020603050405020304" pitchFamily="18" charset="0"/>
              <a:cs typeface="Times New Roman" panose="02020603050405020304" pitchFamily="18" charset="0"/>
            </a:endParaRPr>
          </a:p>
          <a:p>
            <a:pPr>
              <a:lnSpc>
                <a:spcPct val="150000"/>
              </a:lnSpc>
            </a:pPr>
            <a:r>
              <a:rPr lang="fr-FR" sz="2100" dirty="0">
                <a:latin typeface="Times New Roman" panose="02020603050405020304" pitchFamily="18" charset="0"/>
                <a:cs typeface="Times New Roman" panose="02020603050405020304" pitchFamily="18" charset="0"/>
              </a:rPr>
              <a:t>· Soit il forme un mycélium diploïde (le sporophyte). Il prend alors le nom de spore de passage. Le cycle de reproduction est dit </a:t>
            </a:r>
            <a:r>
              <a:rPr lang="fr-FR" sz="2100" b="1" dirty="0">
                <a:latin typeface="Times New Roman" panose="02020603050405020304" pitchFamily="18" charset="0"/>
                <a:cs typeface="Times New Roman" panose="02020603050405020304" pitchFamily="18" charset="0"/>
              </a:rPr>
              <a:t>haplodiplobiontique</a:t>
            </a:r>
            <a:endParaRPr lang="fr-FR" sz="2100" dirty="0">
              <a:latin typeface="Times New Roman" panose="02020603050405020304" pitchFamily="18"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0A142718-D22C-4814-93B5-4238E77B1BAB}"/>
              </a:ext>
            </a:extLst>
          </p:cNvPr>
          <p:cNvPicPr>
            <a:picLocks noChangeAspect="1"/>
          </p:cNvPicPr>
          <p:nvPr/>
        </p:nvPicPr>
        <p:blipFill>
          <a:blip r:embed="rId2"/>
          <a:stretch>
            <a:fillRect/>
          </a:stretch>
        </p:blipFill>
        <p:spPr>
          <a:xfrm>
            <a:off x="7116417" y="371061"/>
            <a:ext cx="4717774" cy="1868556"/>
          </a:xfrm>
          <a:prstGeom prst="rect">
            <a:avLst/>
          </a:prstGeom>
        </p:spPr>
      </p:pic>
      <p:pic>
        <p:nvPicPr>
          <p:cNvPr id="5" name="Image 4">
            <a:extLst>
              <a:ext uri="{FF2B5EF4-FFF2-40B4-BE49-F238E27FC236}">
                <a16:creationId xmlns:a16="http://schemas.microsoft.com/office/drawing/2014/main" id="{14A81352-AF22-4528-BE9E-A21465016B11}"/>
              </a:ext>
            </a:extLst>
          </p:cNvPr>
          <p:cNvPicPr>
            <a:picLocks noChangeAspect="1"/>
          </p:cNvPicPr>
          <p:nvPr/>
        </p:nvPicPr>
        <p:blipFill>
          <a:blip r:embed="rId3"/>
          <a:stretch>
            <a:fillRect/>
          </a:stretch>
        </p:blipFill>
        <p:spPr>
          <a:xfrm>
            <a:off x="7116417" y="2610679"/>
            <a:ext cx="4717774" cy="2007706"/>
          </a:xfrm>
          <a:prstGeom prst="rect">
            <a:avLst/>
          </a:prstGeom>
        </p:spPr>
      </p:pic>
      <p:pic>
        <p:nvPicPr>
          <p:cNvPr id="6" name="Image 5">
            <a:extLst>
              <a:ext uri="{FF2B5EF4-FFF2-40B4-BE49-F238E27FC236}">
                <a16:creationId xmlns:a16="http://schemas.microsoft.com/office/drawing/2014/main" id="{098A8872-7778-4FB1-9683-69601AD2250F}"/>
              </a:ext>
            </a:extLst>
          </p:cNvPr>
          <p:cNvPicPr>
            <a:picLocks noChangeAspect="1"/>
          </p:cNvPicPr>
          <p:nvPr/>
        </p:nvPicPr>
        <p:blipFill>
          <a:blip r:embed="rId4"/>
          <a:stretch>
            <a:fillRect/>
          </a:stretch>
        </p:blipFill>
        <p:spPr>
          <a:xfrm>
            <a:off x="6957391" y="4740137"/>
            <a:ext cx="5062331" cy="1885950"/>
          </a:xfrm>
          <a:prstGeom prst="rect">
            <a:avLst/>
          </a:prstGeom>
        </p:spPr>
      </p:pic>
    </p:spTree>
    <p:extLst>
      <p:ext uri="{BB962C8B-B14F-4D97-AF65-F5344CB8AC3E}">
        <p14:creationId xmlns:p14="http://schemas.microsoft.com/office/powerpoint/2010/main" val="41664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3F0691-79C4-45D5-87EE-E8472F7283A0}"/>
              </a:ext>
            </a:extLst>
          </p:cNvPr>
          <p:cNvSpPr>
            <a:spLocks noGrp="1"/>
          </p:cNvSpPr>
          <p:nvPr>
            <p:ph idx="1"/>
          </p:nvPr>
        </p:nvSpPr>
        <p:spPr>
          <a:xfrm>
            <a:off x="838201" y="371062"/>
            <a:ext cx="6927574" cy="6149008"/>
          </a:xfrm>
        </p:spPr>
        <p:txBody>
          <a:bodyPr>
            <a:normAutofit lnSpcReduction="10000"/>
          </a:bodyPr>
          <a:lstStyle/>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Parfois, il y a fusion immédiate de noyaux (caryogamie) et du cytoplasme (plasmogamie), mais plus fréquemment la fusion de noyaux est retardée, entrainant la formation d’une cellule avec deux noyaux haploïdes (stade dicaryotique).</a:t>
            </a:r>
          </a:p>
          <a:p>
            <a:pPr>
              <a:lnSpc>
                <a:spcPct val="150000"/>
              </a:lnSpc>
            </a:pPr>
            <a:r>
              <a:rPr lang="fr-FR" sz="1800" dirty="0">
                <a:latin typeface="Times New Roman" panose="02020603050405020304" pitchFamily="18" charset="0"/>
                <a:cs typeface="Times New Roman" panose="02020603050405020304" pitchFamily="18" charset="0"/>
              </a:rPr>
              <a:t>Les zygotes peuvent se transformer </a:t>
            </a:r>
            <a:r>
              <a:rPr lang="fr-FR" sz="1800" b="1" dirty="0">
                <a:latin typeface="Times New Roman" panose="02020603050405020304" pitchFamily="18" charset="0"/>
                <a:cs typeface="Times New Roman" panose="02020603050405020304" pitchFamily="18" charset="0"/>
              </a:rPr>
              <a:t>en spores méiotiques (basidiospores, zygospores, ascospores) </a:t>
            </a:r>
            <a:r>
              <a:rPr lang="fr-FR" sz="1800" dirty="0">
                <a:latin typeface="Times New Roman" panose="02020603050405020304" pitchFamily="18" charset="0"/>
                <a:cs typeface="Times New Roman" panose="02020603050405020304" pitchFamily="18" charset="0"/>
              </a:rPr>
              <a:t>qui servent la dissémination des champignons.</a:t>
            </a:r>
          </a:p>
          <a:p>
            <a:pPr>
              <a:lnSpc>
                <a:spcPct val="150000"/>
              </a:lnSpc>
            </a:pPr>
            <a:r>
              <a:rPr lang="fr-FR" sz="1800" dirty="0">
                <a:latin typeface="Times New Roman" panose="02020603050405020304" pitchFamily="18" charset="0"/>
                <a:cs typeface="Times New Roman" panose="02020603050405020304" pitchFamily="18" charset="0"/>
              </a:rPr>
              <a:t>La reproduction sexuée chez les </a:t>
            </a:r>
            <a:r>
              <a:rPr lang="fr-FR" sz="1800" dirty="0" err="1">
                <a:latin typeface="Times New Roman" panose="02020603050405020304" pitchFamily="18" charset="0"/>
                <a:cs typeface="Times New Roman" panose="02020603050405020304" pitchFamily="18" charset="0"/>
              </a:rPr>
              <a:t>Myccophytes</a:t>
            </a:r>
            <a:r>
              <a:rPr lang="fr-FR" sz="1800" dirty="0">
                <a:latin typeface="Times New Roman" panose="02020603050405020304" pitchFamily="18" charset="0"/>
                <a:cs typeface="Times New Roman" panose="02020603050405020304" pitchFamily="18" charset="0"/>
              </a:rPr>
              <a:t> implique la fusion de deux noyaux compatibles. Certains champignons sont autogames : gamète mâles et femelles produites sur le même mycélium(</a:t>
            </a:r>
            <a:r>
              <a:rPr lang="fr-FR" sz="1800" b="1" dirty="0" err="1">
                <a:latin typeface="Times New Roman" panose="02020603050405020304" pitchFamily="18" charset="0"/>
                <a:cs typeface="Times New Roman" panose="02020603050405020304" pitchFamily="18" charset="0"/>
              </a:rPr>
              <a:t>homothallique</a:t>
            </a:r>
            <a:r>
              <a:rPr lang="fr-FR" sz="1800" dirty="0">
                <a:latin typeface="Times New Roman" panose="02020603050405020304" pitchFamily="18" charset="0"/>
                <a:cs typeface="Times New Roman" panose="02020603050405020304" pitchFamily="18" charset="0"/>
              </a:rPr>
              <a:t>). </a:t>
            </a:r>
          </a:p>
          <a:p>
            <a:pPr>
              <a:lnSpc>
                <a:spcPct val="150000"/>
              </a:lnSpc>
            </a:pPr>
            <a:r>
              <a:rPr lang="fr-FR" sz="1800" dirty="0">
                <a:latin typeface="Times New Roman" panose="02020603050405020304" pitchFamily="18" charset="0"/>
                <a:cs typeface="Times New Roman" panose="02020603050405020304" pitchFamily="18" charset="0"/>
              </a:rPr>
              <a:t>Tandis que d’autres sont hétérogames qui exigent un croisement entre mycélium différents, mais sexuellement compatibles (</a:t>
            </a:r>
            <a:r>
              <a:rPr lang="fr-FR" sz="1800" b="1" dirty="0" err="1">
                <a:latin typeface="Times New Roman" panose="02020603050405020304" pitchFamily="18" charset="0"/>
                <a:cs typeface="Times New Roman" panose="02020603050405020304" pitchFamily="18" charset="0"/>
              </a:rPr>
              <a:t>hétérothallique</a:t>
            </a:r>
            <a:r>
              <a:rPr lang="fr-FR" sz="1800" dirty="0">
                <a:latin typeface="Times New Roman" panose="02020603050405020304" pitchFamily="18" charset="0"/>
                <a:cs typeface="Times New Roman" panose="02020603050405020304" pitchFamily="18" charset="0"/>
              </a:rPr>
              <a:t>).</a:t>
            </a:r>
          </a:p>
        </p:txBody>
      </p:sp>
      <p:pic>
        <p:nvPicPr>
          <p:cNvPr id="2" name="Image 1">
            <a:extLst>
              <a:ext uri="{FF2B5EF4-FFF2-40B4-BE49-F238E27FC236}">
                <a16:creationId xmlns:a16="http://schemas.microsoft.com/office/drawing/2014/main" id="{68CAA434-F908-440C-AFF2-0CEC21DB5EF3}"/>
              </a:ext>
            </a:extLst>
          </p:cNvPr>
          <p:cNvPicPr>
            <a:picLocks noChangeAspect="1"/>
          </p:cNvPicPr>
          <p:nvPr/>
        </p:nvPicPr>
        <p:blipFill>
          <a:blip r:embed="rId2"/>
          <a:stretch>
            <a:fillRect/>
          </a:stretch>
        </p:blipFill>
        <p:spPr>
          <a:xfrm>
            <a:off x="7977809" y="371062"/>
            <a:ext cx="4048124" cy="2610677"/>
          </a:xfrm>
          <a:prstGeom prst="rect">
            <a:avLst/>
          </a:prstGeom>
        </p:spPr>
      </p:pic>
      <p:pic>
        <p:nvPicPr>
          <p:cNvPr id="4" name="Image 3">
            <a:extLst>
              <a:ext uri="{FF2B5EF4-FFF2-40B4-BE49-F238E27FC236}">
                <a16:creationId xmlns:a16="http://schemas.microsoft.com/office/drawing/2014/main" id="{904A4C5B-F3E2-482B-BC43-97F033383CF1}"/>
              </a:ext>
            </a:extLst>
          </p:cNvPr>
          <p:cNvPicPr>
            <a:picLocks noChangeAspect="1"/>
          </p:cNvPicPr>
          <p:nvPr/>
        </p:nvPicPr>
        <p:blipFill>
          <a:blip r:embed="rId3"/>
          <a:stretch>
            <a:fillRect/>
          </a:stretch>
        </p:blipFill>
        <p:spPr>
          <a:xfrm>
            <a:off x="8110330" y="2981740"/>
            <a:ext cx="3915603" cy="1961322"/>
          </a:xfrm>
          <a:prstGeom prst="rect">
            <a:avLst/>
          </a:prstGeom>
        </p:spPr>
      </p:pic>
      <p:pic>
        <p:nvPicPr>
          <p:cNvPr id="5" name="Image 4">
            <a:extLst>
              <a:ext uri="{FF2B5EF4-FFF2-40B4-BE49-F238E27FC236}">
                <a16:creationId xmlns:a16="http://schemas.microsoft.com/office/drawing/2014/main" id="{30C7BA2E-DE70-457B-8F3A-D427D8C1F9BC}"/>
              </a:ext>
            </a:extLst>
          </p:cNvPr>
          <p:cNvPicPr>
            <a:picLocks noChangeAspect="1"/>
          </p:cNvPicPr>
          <p:nvPr/>
        </p:nvPicPr>
        <p:blipFill>
          <a:blip r:embed="rId4"/>
          <a:stretch>
            <a:fillRect/>
          </a:stretch>
        </p:blipFill>
        <p:spPr>
          <a:xfrm>
            <a:off x="8110329" y="5247860"/>
            <a:ext cx="3915604" cy="1272209"/>
          </a:xfrm>
          <a:prstGeom prst="rect">
            <a:avLst/>
          </a:prstGeom>
        </p:spPr>
      </p:pic>
    </p:spTree>
    <p:extLst>
      <p:ext uri="{BB962C8B-B14F-4D97-AF65-F5344CB8AC3E}">
        <p14:creationId xmlns:p14="http://schemas.microsoft.com/office/powerpoint/2010/main" val="125712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18FB75-5C19-47CF-A264-32DF02080912}"/>
              </a:ext>
            </a:extLst>
          </p:cNvPr>
          <p:cNvSpPr>
            <a:spLocks noGrp="1"/>
          </p:cNvSpPr>
          <p:nvPr>
            <p:ph idx="1"/>
          </p:nvPr>
        </p:nvSpPr>
        <p:spPr/>
        <p:txBody>
          <a:bodyPr>
            <a:normAutofit/>
          </a:bodyPr>
          <a:lstStyle/>
          <a:p>
            <a:pPr marL="0" indent="0">
              <a:lnSpc>
                <a:spcPct val="150000"/>
              </a:lnSpc>
              <a:buNone/>
            </a:pPr>
            <a:r>
              <a:rPr lang="fr-FR" sz="2000" dirty="0">
                <a:latin typeface="Times New Roman" panose="02020603050405020304" pitchFamily="18" charset="0"/>
                <a:cs typeface="Times New Roman" panose="02020603050405020304" pitchFamily="18" charset="0"/>
              </a:rPr>
              <a:t>Le cycle de développement des champignons est haplodiplophasique : les spores sont haploïdes (n chromosomes) alors de le carpospore correspond à la phase diploïde (2n chromosomes).</a:t>
            </a:r>
          </a:p>
          <a:p>
            <a:pPr marL="0" indent="0">
              <a:lnSpc>
                <a:spcPct val="150000"/>
              </a:lnSpc>
              <a:buNone/>
            </a:pPr>
            <a:r>
              <a:rPr lang="fr-FR" sz="2000" dirty="0">
                <a:latin typeface="Times New Roman" panose="02020603050405020304" pitchFamily="18" charset="0"/>
                <a:cs typeface="Times New Roman" panose="02020603050405020304" pitchFamily="18" charset="0"/>
              </a:rPr>
              <a:t>Les trois types de cycles existent chez les champignons :</a:t>
            </a:r>
          </a:p>
        </p:txBody>
      </p:sp>
    </p:spTree>
    <p:extLst>
      <p:ext uri="{BB962C8B-B14F-4D97-AF65-F5344CB8AC3E}">
        <p14:creationId xmlns:p14="http://schemas.microsoft.com/office/powerpoint/2010/main" val="226596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00D8FA-CDCA-40F3-BDB2-9F2A5F1F807B}"/>
              </a:ext>
            </a:extLst>
          </p:cNvPr>
          <p:cNvSpPr>
            <a:spLocks noGrp="1"/>
          </p:cNvSpPr>
          <p:nvPr>
            <p:ph idx="1"/>
          </p:nvPr>
        </p:nvSpPr>
        <p:spPr>
          <a:xfrm>
            <a:off x="838200" y="318052"/>
            <a:ext cx="5072271" cy="5671931"/>
          </a:xfrm>
        </p:spPr>
        <p:txBody>
          <a:bodyPr>
            <a:normAutofit/>
          </a:bodyPr>
          <a:lstStyle/>
          <a:p>
            <a:pPr>
              <a:lnSpc>
                <a:spcPct val="150000"/>
              </a:lnSpc>
              <a:buFont typeface="Wingdings" panose="05000000000000000000" pitchFamily="2" charset="2"/>
              <a:buChar char="v"/>
            </a:pPr>
            <a:r>
              <a:rPr lang="fr-FR" sz="2000" b="1" dirty="0">
                <a:latin typeface="Times New Roman" panose="02020603050405020304" pitchFamily="18" charset="0"/>
                <a:cs typeface="Times New Roman" panose="02020603050405020304" pitchFamily="18" charset="0"/>
              </a:rPr>
              <a:t>Cycle monogénétique haplophasique : </a:t>
            </a:r>
            <a:r>
              <a:rPr lang="fr-FR" sz="2000" dirty="0" err="1">
                <a:latin typeface="Times New Roman" panose="02020603050405020304" pitchFamily="18" charset="0"/>
                <a:cs typeface="Times New Roman" panose="02020603050405020304" pitchFamily="18" charset="0"/>
              </a:rPr>
              <a:t>Chitridiomycètes</a:t>
            </a:r>
            <a:r>
              <a:rPr lang="fr-FR" sz="2000" dirty="0">
                <a:latin typeface="Times New Roman" panose="02020603050405020304" pitchFamily="18" charset="0"/>
                <a:cs typeface="Times New Roman" panose="02020603050405020304" pitchFamily="18" charset="0"/>
              </a:rPr>
              <a:t>, Oomycètes et Zygomycètes</a:t>
            </a:r>
          </a:p>
          <a:p>
            <a:pPr>
              <a:lnSpc>
                <a:spcPct val="150000"/>
              </a:lnSpc>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formation d’une zygospore) </a:t>
            </a:r>
            <a:r>
              <a:rPr lang="fr-FR" sz="1800" dirty="0">
                <a:latin typeface="Times New Roman" panose="02020603050405020304" pitchFamily="18" charset="0"/>
                <a:cs typeface="Times New Roman" panose="02020603050405020304" pitchFamily="18" charset="0"/>
              </a:rPr>
              <a:t>se fait par </a:t>
            </a:r>
            <a:r>
              <a:rPr lang="fr-FR" sz="1800" b="1" dirty="0" err="1">
                <a:latin typeface="Times New Roman" panose="02020603050405020304" pitchFamily="18" charset="0"/>
                <a:cs typeface="Times New Roman" panose="02020603050405020304" pitchFamily="18" charset="0"/>
              </a:rPr>
              <a:t>cystogamie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ou </a:t>
            </a:r>
            <a:r>
              <a:rPr lang="fr-FR" sz="1800" b="1" dirty="0">
                <a:latin typeface="Times New Roman" panose="02020603050405020304" pitchFamily="18" charset="0"/>
                <a:cs typeface="Times New Roman" panose="02020603050405020304" pitchFamily="18" charset="0"/>
              </a:rPr>
              <a:t>conjugaison </a:t>
            </a:r>
            <a:r>
              <a:rPr lang="fr-FR" sz="1800" dirty="0">
                <a:latin typeface="Times New Roman" panose="02020603050405020304" pitchFamily="18" charset="0"/>
                <a:cs typeface="Times New Roman" panose="02020603050405020304" pitchFamily="18" charset="0"/>
              </a:rPr>
              <a:t>des gamétocystes. Il y a formation d’un zygote qui s’enkyste. Le cycle est </a:t>
            </a:r>
            <a:r>
              <a:rPr lang="fr-FR" sz="1800" b="1" dirty="0">
                <a:latin typeface="Times New Roman" panose="02020603050405020304" pitchFamily="18" charset="0"/>
                <a:cs typeface="Times New Roman" panose="02020603050405020304" pitchFamily="18" charset="0"/>
              </a:rPr>
              <a:t>monogénétique haplophasique </a:t>
            </a:r>
            <a:r>
              <a:rPr lang="fr-FR" sz="1800" dirty="0">
                <a:latin typeface="Times New Roman" panose="02020603050405020304" pitchFamily="18" charset="0"/>
                <a:cs typeface="Times New Roman" panose="02020603050405020304" pitchFamily="18" charset="0"/>
              </a:rPr>
              <a:t>et présentant une </a:t>
            </a:r>
            <a:r>
              <a:rPr lang="fr-FR" sz="1800" b="1" dirty="0">
                <a:latin typeface="Times New Roman" panose="02020603050405020304" pitchFamily="18" charset="0"/>
                <a:cs typeface="Times New Roman" panose="02020603050405020304" pitchFamily="18" charset="0"/>
              </a:rPr>
              <a:t>zygospore </a:t>
            </a:r>
            <a:r>
              <a:rPr lang="fr-FR" sz="1800" dirty="0">
                <a:latin typeface="Times New Roman" panose="02020603050405020304" pitchFamily="18" charset="0"/>
                <a:cs typeface="Times New Roman" panose="02020603050405020304" pitchFamily="18" charset="0"/>
              </a:rPr>
              <a:t>issue de l’enkystement d’un zygote subissant immédiatement la méiose</a:t>
            </a:r>
          </a:p>
          <a:p>
            <a:pPr marL="0" indent="0">
              <a:lnSpc>
                <a:spcPct val="150000"/>
              </a:lnSpc>
              <a:buNone/>
            </a:pPr>
            <a:r>
              <a:rPr lang="fr-FR" sz="1800" dirty="0">
                <a:latin typeface="Times New Roman" panose="02020603050405020304" pitchFamily="18" charset="0"/>
                <a:cs typeface="Times New Roman" panose="02020603050405020304" pitchFamily="18" charset="0"/>
              </a:rPr>
              <a:t> (cycle entièrement haplophasique)</a:t>
            </a:r>
          </a:p>
          <a:p>
            <a:endParaRPr lang="fr-FR" dirty="0"/>
          </a:p>
        </p:txBody>
      </p:sp>
      <p:pic>
        <p:nvPicPr>
          <p:cNvPr id="5" name="Image 4">
            <a:extLst>
              <a:ext uri="{FF2B5EF4-FFF2-40B4-BE49-F238E27FC236}">
                <a16:creationId xmlns:a16="http://schemas.microsoft.com/office/drawing/2014/main" id="{779DA6C5-FF59-4DF5-AF11-0D871A064C30}"/>
              </a:ext>
            </a:extLst>
          </p:cNvPr>
          <p:cNvPicPr>
            <a:picLocks noChangeAspect="1"/>
          </p:cNvPicPr>
          <p:nvPr/>
        </p:nvPicPr>
        <p:blipFill>
          <a:blip r:embed="rId2"/>
          <a:stretch>
            <a:fillRect/>
          </a:stretch>
        </p:blipFill>
        <p:spPr>
          <a:xfrm>
            <a:off x="6281531" y="318052"/>
            <a:ext cx="5764696" cy="5671931"/>
          </a:xfrm>
          <a:prstGeom prst="rect">
            <a:avLst/>
          </a:prstGeom>
        </p:spPr>
      </p:pic>
      <p:sp>
        <p:nvSpPr>
          <p:cNvPr id="6" name="Rectangle 5">
            <a:extLst>
              <a:ext uri="{FF2B5EF4-FFF2-40B4-BE49-F238E27FC236}">
                <a16:creationId xmlns:a16="http://schemas.microsoft.com/office/drawing/2014/main" id="{5E2A6922-57C0-4C31-8B33-92EF873721C9}"/>
              </a:ext>
            </a:extLst>
          </p:cNvPr>
          <p:cNvSpPr/>
          <p:nvPr/>
        </p:nvSpPr>
        <p:spPr>
          <a:xfrm>
            <a:off x="6911558" y="5989983"/>
            <a:ext cx="4630435"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Reproduction sexuée chez </a:t>
            </a:r>
            <a:r>
              <a:rPr lang="fr-FR" b="1" i="1" dirty="0" err="1">
                <a:latin typeface="Times New Roman" panose="02020603050405020304" pitchFamily="18" charset="0"/>
                <a:cs typeface="Times New Roman" panose="02020603050405020304" pitchFamily="18" charset="0"/>
              </a:rPr>
              <a:t>Rhizopus</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nigricans</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62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EE80C5-29B2-4A07-A4CE-53395FCB2CDD}"/>
              </a:ext>
            </a:extLst>
          </p:cNvPr>
          <p:cNvSpPr>
            <a:spLocks noGrp="1"/>
          </p:cNvSpPr>
          <p:nvPr>
            <p:ph idx="1"/>
          </p:nvPr>
        </p:nvSpPr>
        <p:spPr>
          <a:xfrm>
            <a:off x="838200" y="198783"/>
            <a:ext cx="10515600" cy="6427304"/>
          </a:xfrm>
        </p:spPr>
        <p:txBody>
          <a:bodyPr>
            <a:normAutofit fontScale="92500" lnSpcReduction="10000"/>
          </a:bodyPr>
          <a:lstStyle/>
          <a:p>
            <a:pPr>
              <a:lnSpc>
                <a:spcPct val="150000"/>
              </a:lnSpc>
              <a:buFont typeface="Wingdings" panose="05000000000000000000" pitchFamily="2" charset="2"/>
              <a:buChar char="Ø"/>
            </a:pPr>
            <a:r>
              <a:rPr lang="fr-FR" sz="2200" b="1" dirty="0">
                <a:latin typeface="Times New Roman" panose="02020603050405020304" pitchFamily="18" charset="0"/>
                <a:cs typeface="Times New Roman" panose="02020603050405020304" pitchFamily="18" charset="0"/>
              </a:rPr>
              <a:t>Cycle digénétique : Tous sauf Ascomycètes</a:t>
            </a:r>
          </a:p>
          <a:p>
            <a:pPr>
              <a:lnSpc>
                <a:spcPct val="150000"/>
              </a:lnSpc>
            </a:pPr>
            <a:r>
              <a:rPr lang="fr-FR" sz="2200" dirty="0">
                <a:latin typeface="Times New Roman" panose="02020603050405020304" pitchFamily="18" charset="0"/>
                <a:cs typeface="Times New Roman" panose="02020603050405020304" pitchFamily="18" charset="0"/>
              </a:rPr>
              <a:t>Des mycéliums haploïdes de types sexuels différents fusionnent (Plasmogamie).  Il en résulte un mycélium </a:t>
            </a:r>
            <a:r>
              <a:rPr lang="fr-FR" sz="2200" dirty="0" err="1">
                <a:latin typeface="Times New Roman" panose="02020603050405020304" pitchFamily="18" charset="0"/>
                <a:cs typeface="Times New Roman" panose="02020603050405020304" pitchFamily="18" charset="0"/>
              </a:rPr>
              <a:t>dicaryote</a:t>
            </a:r>
            <a:r>
              <a:rPr lang="fr-FR" sz="2200" dirty="0">
                <a:latin typeface="Times New Roman" panose="02020603050405020304" pitchFamily="18" charset="0"/>
                <a:cs typeface="Times New Roman" panose="02020603050405020304" pitchFamily="18" charset="0"/>
              </a:rPr>
              <a:t> (à deux noyaux) qui se développe plus vite et refoule les hyphes parentaux. Certains facteurs environnementaux, comme la pluie ou les changements de température, conduisent le mycélium </a:t>
            </a:r>
            <a:r>
              <a:rPr lang="fr-FR" sz="2200" dirty="0" err="1">
                <a:latin typeface="Times New Roman" panose="02020603050405020304" pitchFamily="18" charset="0"/>
                <a:cs typeface="Times New Roman" panose="02020603050405020304" pitchFamily="18" charset="0"/>
              </a:rPr>
              <a:t>dicaryote</a:t>
            </a:r>
            <a:r>
              <a:rPr lang="fr-FR" sz="2200" dirty="0">
                <a:latin typeface="Times New Roman" panose="02020603050405020304" pitchFamily="18" charset="0"/>
                <a:cs typeface="Times New Roman" panose="02020603050405020304" pitchFamily="18" charset="0"/>
              </a:rPr>
              <a:t> à se développer et à former des masses compactes qui deviennent des basidiocarpes (un champignon avec son chapeau). Sous le chapeau (hyménium), il se développe des basides où se fait la fusion des deux noyaux (</a:t>
            </a:r>
            <a:r>
              <a:rPr lang="fr-FR" sz="2200" b="1" dirty="0">
                <a:latin typeface="Times New Roman" panose="02020603050405020304" pitchFamily="18" charset="0"/>
                <a:cs typeface="Times New Roman" panose="02020603050405020304" pitchFamily="18" charset="0"/>
              </a:rPr>
              <a:t>Caryogamie</a:t>
            </a:r>
            <a:r>
              <a:rPr lang="fr-FR" sz="2200" dirty="0">
                <a:latin typeface="Times New Roman" panose="02020603050405020304" pitchFamily="18" charset="0"/>
                <a:cs typeface="Times New Roman" panose="02020603050405020304" pitchFamily="18" charset="0"/>
              </a:rPr>
              <a:t>). La caryogamie donne naissances à des noyaux diploïdes  Après la caryogamie, les noyaux diploïdes subissent la méiose (formation de 4 noyaux haploïdes).Les noyaux migrent vers l’extrémité des basides qui produit ensuite quatre appendices qui laissent chacun pénétrer un noyau haploïde. Les noyaux continuent leur maturité à l’extérieur. Il en résulte 4 spores exogènes (basidiospores). À maturité, les basidiospores sont éjectées, tombent du chapeau et sont dispersées par le vent.</a:t>
            </a:r>
          </a:p>
          <a:p>
            <a:pPr marL="0" indent="0">
              <a:lnSpc>
                <a:spcPct val="150000"/>
              </a:lnSpc>
              <a:buNone/>
            </a:pPr>
            <a:r>
              <a:rPr lang="fr-FR" sz="2200" dirty="0">
                <a:latin typeface="Times New Roman" panose="02020603050405020304" pitchFamily="18" charset="0"/>
                <a:cs typeface="Times New Roman" panose="02020603050405020304" pitchFamily="18" charset="0"/>
              </a:rPr>
              <a:t> Les basidiospores haploïdes germent dans un environnement adéquat et deviennent des mycéliums haploïdes et le cycle se recommence</a:t>
            </a:r>
          </a:p>
          <a:p>
            <a:endParaRPr lang="fr-FR" dirty="0"/>
          </a:p>
        </p:txBody>
      </p:sp>
    </p:spTree>
    <p:extLst>
      <p:ext uri="{BB962C8B-B14F-4D97-AF65-F5344CB8AC3E}">
        <p14:creationId xmlns:p14="http://schemas.microsoft.com/office/powerpoint/2010/main" val="167759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3A4E688-A00E-4355-AF0B-E0530DB01D24}"/>
              </a:ext>
            </a:extLst>
          </p:cNvPr>
          <p:cNvPicPr>
            <a:picLocks noGrp="1" noChangeAspect="1"/>
          </p:cNvPicPr>
          <p:nvPr>
            <p:ph idx="1"/>
          </p:nvPr>
        </p:nvPicPr>
        <p:blipFill>
          <a:blip r:embed="rId2"/>
          <a:stretch>
            <a:fillRect/>
          </a:stretch>
        </p:blipFill>
        <p:spPr>
          <a:xfrm>
            <a:off x="238539" y="371062"/>
            <a:ext cx="11529391" cy="5579164"/>
          </a:xfrm>
          <a:prstGeom prst="rect">
            <a:avLst/>
          </a:prstGeom>
        </p:spPr>
      </p:pic>
      <p:sp>
        <p:nvSpPr>
          <p:cNvPr id="5" name="Rectangle 4">
            <a:extLst>
              <a:ext uri="{FF2B5EF4-FFF2-40B4-BE49-F238E27FC236}">
                <a16:creationId xmlns:a16="http://schemas.microsoft.com/office/drawing/2014/main" id="{93D6F0F3-B4E0-4A66-A4C1-1BCEE0FFD6CF}"/>
              </a:ext>
            </a:extLst>
          </p:cNvPr>
          <p:cNvSpPr/>
          <p:nvPr/>
        </p:nvSpPr>
        <p:spPr>
          <a:xfrm>
            <a:off x="2657203" y="6117606"/>
            <a:ext cx="6382901" cy="400110"/>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Figure</a:t>
            </a:r>
            <a:r>
              <a:rPr lang="fr-FR" sz="2000" b="1" dirty="0">
                <a:latin typeface="Times New Roman" panose="02020603050405020304" pitchFamily="18" charset="0"/>
                <a:cs typeface="Times New Roman" panose="02020603050405020304" pitchFamily="18" charset="0"/>
              </a:rPr>
              <a:t>.  : La reproduction sexuée chez les Basidiomycètes</a:t>
            </a:r>
          </a:p>
        </p:txBody>
      </p:sp>
    </p:spTree>
    <p:extLst>
      <p:ext uri="{BB962C8B-B14F-4D97-AF65-F5344CB8AC3E}">
        <p14:creationId xmlns:p14="http://schemas.microsoft.com/office/powerpoint/2010/main" val="153547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07A793-98B7-44F7-B24A-1246D9EB6F89}"/>
              </a:ext>
            </a:extLst>
          </p:cNvPr>
          <p:cNvSpPr>
            <a:spLocks noGrp="1"/>
          </p:cNvSpPr>
          <p:nvPr>
            <p:ph idx="1"/>
          </p:nvPr>
        </p:nvSpPr>
        <p:spPr>
          <a:xfrm>
            <a:off x="838200" y="516835"/>
            <a:ext cx="6026426" cy="5976040"/>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I.GENERALITES SUR LES CHAMPIGNONS:</a:t>
            </a:r>
            <a:endParaRPr lang="fr-FR" sz="1800" b="1"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fr-FR" sz="1800" b="1" dirty="0">
                <a:latin typeface="Times New Roman" panose="02020603050405020304" pitchFamily="18" charset="0"/>
                <a:cs typeface="Times New Roman" panose="02020603050405020304" pitchFamily="18" charset="0"/>
              </a:rPr>
              <a:t>Définitions, Champignons et Mycoses:</a:t>
            </a:r>
          </a:p>
          <a:p>
            <a:pPr marL="0" indent="0">
              <a:lnSpc>
                <a:spcPct val="150000"/>
              </a:lnSpc>
              <a:buNone/>
            </a:pPr>
            <a:r>
              <a:rPr lang="fr-FR" sz="1800" dirty="0">
                <a:latin typeface="Times New Roman" panose="02020603050405020304" pitchFamily="18" charset="0"/>
                <a:cs typeface="Times New Roman" panose="02020603050405020304" pitchFamily="18" charset="0"/>
              </a:rPr>
              <a:t>champignons sont des organismes eucaryotes, hétérotrophes, immobiles qui se nourrissent par absorption. Ils se distinguent ainsi des bactéries (organismes procaryotes), des plantes (organismes eucaryotes, immobiles mais autotrophes) et des animaux (organismes eucaryotes, mobiles se nourrissant par ingestion et digestion) ,il sont uni ou pluricellulaires, incluant des espèces macroscopiques (macromycètes) et d’autres microscopiques (micromycètes),d’aspect filamenteux ou </a:t>
            </a:r>
            <a:r>
              <a:rPr lang="fr-FR" sz="1800" dirty="0" err="1">
                <a:latin typeface="Times New Roman" panose="02020603050405020304" pitchFamily="18" charset="0"/>
                <a:cs typeface="Times New Roman" panose="02020603050405020304" pitchFamily="18" charset="0"/>
              </a:rPr>
              <a:t>levuriforme</a:t>
            </a:r>
            <a:r>
              <a:rPr lang="fr-FR" sz="1800" dirty="0">
                <a:latin typeface="Times New Roman" panose="02020603050405020304" pitchFamily="18" charset="0"/>
                <a:cs typeface="Times New Roman" panose="02020603050405020304" pitchFamily="18" charset="0"/>
              </a:rPr>
              <a:t>, ils sont donc les champignons constituent un règne individualisé au sein du monde vivant </a:t>
            </a:r>
            <a:endParaRPr lang="fr-FR" sz="1800" b="1" dirty="0">
              <a:latin typeface="Times New Roman" panose="02020603050405020304" pitchFamily="18" charset="0"/>
              <a:cs typeface="Times New Roman" panose="02020603050405020304" pitchFamily="18" charset="0"/>
            </a:endParaRPr>
          </a:p>
          <a:p>
            <a:pPr marL="0" indent="0">
              <a:lnSpc>
                <a:spcPct val="150000"/>
              </a:lnSpc>
              <a:buNone/>
            </a:pPr>
            <a:endParaRPr lang="fr-FR" sz="1800" b="1" dirty="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E29C9BC-B231-41DC-89B5-71EB49FA74FF}"/>
              </a:ext>
            </a:extLst>
          </p:cNvPr>
          <p:cNvPicPr>
            <a:picLocks noChangeAspect="1"/>
          </p:cNvPicPr>
          <p:nvPr/>
        </p:nvPicPr>
        <p:blipFill>
          <a:blip r:embed="rId2"/>
          <a:stretch>
            <a:fillRect/>
          </a:stretch>
        </p:blipFill>
        <p:spPr>
          <a:xfrm>
            <a:off x="6983896" y="198783"/>
            <a:ext cx="4956313" cy="6294092"/>
          </a:xfrm>
          <a:prstGeom prst="rect">
            <a:avLst/>
          </a:prstGeom>
        </p:spPr>
      </p:pic>
    </p:spTree>
    <p:extLst>
      <p:ext uri="{BB962C8B-B14F-4D97-AF65-F5344CB8AC3E}">
        <p14:creationId xmlns:p14="http://schemas.microsoft.com/office/powerpoint/2010/main" val="42333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90115D-6F12-4F1D-9C49-D55178459DFA}"/>
              </a:ext>
            </a:extLst>
          </p:cNvPr>
          <p:cNvSpPr>
            <a:spLocks noGrp="1"/>
          </p:cNvSpPr>
          <p:nvPr>
            <p:ph idx="1"/>
          </p:nvPr>
        </p:nvSpPr>
        <p:spPr>
          <a:xfrm>
            <a:off x="838200" y="503583"/>
            <a:ext cx="10515600" cy="5673380"/>
          </a:xfrm>
        </p:spPr>
        <p:txBody>
          <a:bodyPr>
            <a:normAutofit fontScale="77500" lnSpcReduction="20000"/>
          </a:bodyPr>
          <a:lstStyle/>
          <a:p>
            <a:endParaRPr lang="fr-FR" dirty="0"/>
          </a:p>
          <a:p>
            <a:pPr>
              <a:lnSpc>
                <a:spcPct val="170000"/>
              </a:lnSpc>
            </a:pPr>
            <a:r>
              <a:rPr lang="fr-FR" sz="2300" dirty="0">
                <a:latin typeface="Times New Roman" panose="02020603050405020304" pitchFamily="18" charset="0"/>
                <a:cs typeface="Times New Roman" panose="02020603050405020304" pitchFamily="18" charset="0"/>
              </a:rPr>
              <a:t> </a:t>
            </a:r>
            <a:r>
              <a:rPr lang="fr-FR" sz="2600" b="1" dirty="0">
                <a:latin typeface="Times New Roman" panose="02020603050405020304" pitchFamily="18" charset="0"/>
                <a:cs typeface="Times New Roman" panose="02020603050405020304" pitchFamily="18" charset="0"/>
              </a:rPr>
              <a:t>cycle trigénétique des ascomycètes</a:t>
            </a:r>
          </a:p>
          <a:p>
            <a:pPr marL="0" indent="0">
              <a:lnSpc>
                <a:spcPct val="170000"/>
              </a:lnSpc>
              <a:buNone/>
            </a:pPr>
            <a:r>
              <a:rPr lang="fr-FR" sz="2300" dirty="0">
                <a:latin typeface="Times New Roman" panose="02020603050405020304" pitchFamily="18" charset="0"/>
                <a:cs typeface="Times New Roman" panose="02020603050405020304" pitchFamily="18" charset="0"/>
              </a:rPr>
              <a:t>Les champignons supérieurs ont un cycle sexué original ou la fécondation se réalise en deux étapes : </a:t>
            </a:r>
          </a:p>
          <a:p>
            <a:pPr marL="0" indent="0">
              <a:lnSpc>
                <a:spcPct val="170000"/>
              </a:lnSpc>
              <a:buNone/>
            </a:pPr>
            <a:r>
              <a:rPr lang="fr-FR" sz="2300" dirty="0">
                <a:latin typeface="Times New Roman" panose="02020603050405020304" pitchFamily="18" charset="0"/>
                <a:cs typeface="Times New Roman" panose="02020603050405020304" pitchFamily="18" charset="0"/>
              </a:rPr>
              <a:t>La fusion des noyaux (caryogamie) ne suit pas immédiatement la fusion des cytoplasmes (plasmogamie), entre les deux s’intercale une phase diploïde particulière durant laquelle le mycélium est constitué de cellules à deux noyaux complémentaires qui se divisent de façon simultanée </a:t>
            </a:r>
            <a:r>
              <a:rPr lang="fr-FR" sz="2300" dirty="0" err="1">
                <a:latin typeface="Times New Roman" panose="02020603050405020304" pitchFamily="18" charset="0"/>
                <a:cs typeface="Times New Roman" panose="02020603050405020304" pitchFamily="18" charset="0"/>
              </a:rPr>
              <a:t>dicaryophase</a:t>
            </a:r>
            <a:r>
              <a:rPr lang="fr-FR" sz="2300" dirty="0">
                <a:latin typeface="Times New Roman" panose="02020603050405020304" pitchFamily="18" charset="0"/>
                <a:cs typeface="Times New Roman" panose="02020603050405020304" pitchFamily="18" charset="0"/>
              </a:rPr>
              <a:t>). Ces cellules ou dicaryons constituent le mycélium dit secondaire par opposition au mycélium haploïde qui est dit primaire. La méiose suit la caryogamie et produit des spores haploïdes (</a:t>
            </a:r>
            <a:r>
              <a:rPr lang="fr-FR" sz="2300" dirty="0" err="1">
                <a:latin typeface="Times New Roman" panose="02020603050405020304" pitchFamily="18" charset="0"/>
                <a:cs typeface="Times New Roman" panose="02020603050405020304" pitchFamily="18" charset="0"/>
              </a:rPr>
              <a:t>tétraspores</a:t>
            </a:r>
            <a:r>
              <a:rPr lang="fr-FR" sz="2300" dirty="0">
                <a:latin typeface="Times New Roman" panose="02020603050405020304" pitchFamily="18" charset="0"/>
                <a:cs typeface="Times New Roman" panose="02020603050405020304" pitchFamily="18" charset="0"/>
              </a:rPr>
              <a:t>) dans des sporocystes dont la forme est caractéristique chez les ascomycètes, ce sont des asques dans lesquels les spores sont internes ; chez les basidiomycètes, ce sont des basides qui portent les spores à l’extrémité de courts pédoncules ou stérigmates.  Dans les asques, une mitose succède souvent la méiose. Il y a alors 8 ascospores alignées. Chez les champignons inférieurs, la fusion des noyaux succède immédiatement la fusion cytoplasmique.</a:t>
            </a:r>
          </a:p>
        </p:txBody>
      </p:sp>
    </p:spTree>
    <p:extLst>
      <p:ext uri="{BB962C8B-B14F-4D97-AF65-F5344CB8AC3E}">
        <p14:creationId xmlns:p14="http://schemas.microsoft.com/office/powerpoint/2010/main" val="289683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934BAEEB-8602-44F1-AB3B-74ADC0A20A02}"/>
              </a:ext>
            </a:extLst>
          </p:cNvPr>
          <p:cNvPicPr>
            <a:picLocks noGrp="1" noChangeAspect="1"/>
          </p:cNvPicPr>
          <p:nvPr>
            <p:ph idx="1"/>
          </p:nvPr>
        </p:nvPicPr>
        <p:blipFill>
          <a:blip r:embed="rId2"/>
          <a:stretch>
            <a:fillRect/>
          </a:stretch>
        </p:blipFill>
        <p:spPr>
          <a:xfrm>
            <a:off x="503583" y="503583"/>
            <a:ext cx="11370365" cy="5088834"/>
          </a:xfrm>
          <a:prstGeom prst="rect">
            <a:avLst/>
          </a:prstGeom>
        </p:spPr>
      </p:pic>
      <p:sp>
        <p:nvSpPr>
          <p:cNvPr id="5" name="Rectangle 4">
            <a:extLst>
              <a:ext uri="{FF2B5EF4-FFF2-40B4-BE49-F238E27FC236}">
                <a16:creationId xmlns:a16="http://schemas.microsoft.com/office/drawing/2014/main" id="{D7F88501-4207-4E62-A5CE-3950131D7272}"/>
              </a:ext>
            </a:extLst>
          </p:cNvPr>
          <p:cNvSpPr/>
          <p:nvPr/>
        </p:nvSpPr>
        <p:spPr>
          <a:xfrm>
            <a:off x="3513377" y="5722490"/>
            <a:ext cx="6712287" cy="400110"/>
          </a:xfrm>
          <a:prstGeom prst="rect">
            <a:avLst/>
          </a:prstGeom>
        </p:spPr>
        <p:txBody>
          <a:bodyPr wrap="none">
            <a:spAutoFit/>
          </a:bodyPr>
          <a:lstStyle/>
          <a:p>
            <a:pPr algn="ctr"/>
            <a:r>
              <a:rPr lang="fr-FR" sz="2000" b="1" dirty="0">
                <a:solidFill>
                  <a:srgbClr val="000000"/>
                </a:solidFill>
                <a:latin typeface="Times New Roman" panose="02020603050405020304" pitchFamily="18" charset="0"/>
                <a:cs typeface="Times New Roman" panose="02020603050405020304" pitchFamily="18" charset="0"/>
              </a:rPr>
              <a:t>Cycle trigénétique à deux sporophytes chez les ascomycètes </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24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F171CE-4E5F-44E7-A3BC-5A5C67BD9399}"/>
              </a:ext>
            </a:extLst>
          </p:cNvPr>
          <p:cNvSpPr>
            <a:spLocks noGrp="1"/>
          </p:cNvSpPr>
          <p:nvPr>
            <p:ph idx="1"/>
          </p:nvPr>
        </p:nvSpPr>
        <p:spPr/>
        <p:txBody>
          <a:bodyPr>
            <a:normAutofit/>
          </a:bodyPr>
          <a:lstStyle/>
          <a:p>
            <a:pPr marL="0" indent="0" algn="ctr">
              <a:lnSpc>
                <a:spcPct val="150000"/>
              </a:lnSpc>
              <a:buNone/>
            </a:pPr>
            <a:r>
              <a:rPr lang="fr-FR" sz="2400" b="1" dirty="0">
                <a:latin typeface="Times New Roman" panose="02020603050405020304" pitchFamily="18" charset="0"/>
                <a:cs typeface="Times New Roman" panose="02020603050405020304" pitchFamily="18" charset="0"/>
              </a:rPr>
              <a:t>Références</a:t>
            </a:r>
          </a:p>
          <a:p>
            <a:pPr marL="0" indent="0" algn="ctr">
              <a:lnSpc>
                <a:spcPct val="150000"/>
              </a:lnSpc>
              <a:buNone/>
            </a:pPr>
            <a:endParaRPr lang="fr-FR" sz="24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Bouchet PH, Guignard JL, </a:t>
            </a:r>
            <a:r>
              <a:rPr lang="fr-FR" sz="1800" dirty="0" err="1">
                <a:latin typeface="Times New Roman" panose="02020603050405020304" pitchFamily="18" charset="0"/>
                <a:cs typeface="Times New Roman" panose="02020603050405020304" pitchFamily="18" charset="0"/>
              </a:rPr>
              <a:t>Madulo</a:t>
            </a:r>
            <a:r>
              <a:rPr lang="fr-FR" sz="1800" dirty="0">
                <a:latin typeface="Times New Roman" panose="02020603050405020304" pitchFamily="18" charset="0"/>
                <a:cs typeface="Times New Roman" panose="02020603050405020304" pitchFamily="18" charset="0"/>
              </a:rPr>
              <a:t>-Leblond G, </a:t>
            </a:r>
            <a:r>
              <a:rPr lang="fr-FR" sz="1800" dirty="0" err="1">
                <a:latin typeface="Times New Roman" panose="02020603050405020304" pitchFamily="18" charset="0"/>
                <a:cs typeface="Times New Roman" panose="02020603050405020304" pitchFamily="18" charset="0"/>
              </a:rPr>
              <a:t>Régli</a:t>
            </a:r>
            <a:r>
              <a:rPr lang="fr-FR" sz="1800" dirty="0">
                <a:latin typeface="Times New Roman" panose="02020603050405020304" pitchFamily="18" charset="0"/>
                <a:cs typeface="Times New Roman" panose="02020603050405020304" pitchFamily="18" charset="0"/>
              </a:rPr>
              <a:t> P. Mycologie générale et médicale. Paris: Edition Masson, 1989.</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Claude </a:t>
            </a:r>
            <a:r>
              <a:rPr lang="fr-FR" sz="1800" dirty="0" err="1">
                <a:latin typeface="Times New Roman" panose="02020603050405020304" pitchFamily="18" charset="0"/>
                <a:cs typeface="Times New Roman" panose="02020603050405020304" pitchFamily="18" charset="0"/>
              </a:rPr>
              <a:t>Laberche</a:t>
            </a:r>
            <a:r>
              <a:rPr lang="fr-FR" sz="1800" dirty="0">
                <a:latin typeface="Times New Roman" panose="02020603050405020304" pitchFamily="18" charset="0"/>
                <a:cs typeface="Times New Roman" panose="02020603050405020304" pitchFamily="18" charset="0"/>
              </a:rPr>
              <a:t> .1999 Biologie végétale 3eme </a:t>
            </a:r>
            <a:r>
              <a:rPr lang="fr-FR" sz="1800" dirty="0" err="1">
                <a:latin typeface="Times New Roman" panose="02020603050405020304" pitchFamily="18" charset="0"/>
                <a:cs typeface="Times New Roman" panose="02020603050405020304" pitchFamily="18" charset="0"/>
              </a:rPr>
              <a:t>edition</a:t>
            </a:r>
            <a:r>
              <a:rPr lang="fr-FR" sz="1800" dirty="0">
                <a:latin typeface="Times New Roman" panose="02020603050405020304" pitchFamily="18" charset="0"/>
                <a:cs typeface="Times New Roman" panose="02020603050405020304" pitchFamily="18" charset="0"/>
              </a:rPr>
              <a:t> Livre de Jean-</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Abderazak</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Marouf</a:t>
            </a:r>
            <a:r>
              <a:rPr lang="fr-FR" sz="1800" dirty="0">
                <a:latin typeface="Times New Roman" panose="02020603050405020304" pitchFamily="18" charset="0"/>
                <a:cs typeface="Times New Roman" panose="02020603050405020304" pitchFamily="18" charset="0"/>
              </a:rPr>
              <a:t> et JOËL Reynaud 2007 Encyclopédie La botanique de A à Z </a:t>
            </a:r>
            <a:r>
              <a:rPr lang="fr-FR" sz="1800" dirty="0" err="1">
                <a:latin typeface="Times New Roman" panose="02020603050405020304" pitchFamily="18" charset="0"/>
                <a:cs typeface="Times New Roman" panose="02020603050405020304" pitchFamily="18" charset="0"/>
              </a:rPr>
              <a:t>Dund</a:t>
            </a:r>
            <a:r>
              <a:rPr lang="fr-FR" sz="1800" dirty="0">
                <a:latin typeface="Times New Roman" panose="02020603050405020304" pitchFamily="18" charset="0"/>
                <a:cs typeface="Times New Roman" panose="02020603050405020304" pitchFamily="18" charset="0"/>
              </a:rPr>
              <a:t>, Paris 342 p.</a:t>
            </a:r>
          </a:p>
        </p:txBody>
      </p:sp>
    </p:spTree>
    <p:extLst>
      <p:ext uri="{BB962C8B-B14F-4D97-AF65-F5344CB8AC3E}">
        <p14:creationId xmlns:p14="http://schemas.microsoft.com/office/powerpoint/2010/main" val="25487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023B2B-708B-4229-BDFC-8EB94E3360A3}"/>
              </a:ext>
            </a:extLst>
          </p:cNvPr>
          <p:cNvSpPr>
            <a:spLocks noGrp="1"/>
          </p:cNvSpPr>
          <p:nvPr>
            <p:ph idx="1"/>
          </p:nvPr>
        </p:nvSpPr>
        <p:spPr>
          <a:xfrm>
            <a:off x="397565" y="593173"/>
            <a:ext cx="11569147" cy="5913644"/>
          </a:xfrm>
        </p:spPr>
        <p:txBody>
          <a:bodyPr>
            <a:normAutofit/>
          </a:bodyPr>
          <a:lstStyle/>
          <a:p>
            <a:pPr marL="0" indent="0">
              <a:lnSpc>
                <a:spcPct val="100000"/>
              </a:lnSpc>
              <a:buNone/>
            </a:pPr>
            <a:r>
              <a:rPr lang="fr-FR" sz="2000" b="1" dirty="0">
                <a:latin typeface="Times New Roman" panose="02020603050405020304" pitchFamily="18" charset="0"/>
                <a:cs typeface="Times New Roman" panose="02020603050405020304" pitchFamily="18" charset="0"/>
              </a:rPr>
              <a:t>2.Structure cellulaire: </a:t>
            </a:r>
            <a:endParaRPr lang="fr-FR" sz="2000" dirty="0">
              <a:latin typeface="Times New Roman" panose="02020603050405020304" pitchFamily="18" charset="0"/>
              <a:cs typeface="Times New Roman" panose="02020603050405020304" pitchFamily="18" charset="0"/>
            </a:endParaRPr>
          </a:p>
          <a:p>
            <a:pPr marL="0" indent="0">
              <a:lnSpc>
                <a:spcPct val="100000"/>
              </a:lnSpc>
              <a:buNone/>
            </a:pPr>
            <a:r>
              <a:rPr lang="fr-FR" sz="2000" b="1" dirty="0">
                <a:latin typeface="Times New Roman" panose="02020603050405020304" pitchFamily="18" charset="0"/>
                <a:cs typeface="Times New Roman" panose="02020603050405020304" pitchFamily="18" charset="0"/>
              </a:rPr>
              <a:t> 2.1.Structure du thalle: </a:t>
            </a:r>
            <a:r>
              <a:rPr lang="fr-FR" sz="1900" dirty="0">
                <a:latin typeface="Times New Roman" panose="02020603050405020304" pitchFamily="18" charset="0"/>
                <a:cs typeface="Times New Roman" panose="02020603050405020304" pitchFamily="18" charset="0"/>
              </a:rPr>
              <a:t>Les champignons sont caractérisés par une organisation générale rudimentaire : </a:t>
            </a:r>
          </a:p>
          <a:p>
            <a:pPr marL="0" indent="0">
              <a:lnSpc>
                <a:spcPct val="150000"/>
              </a:lnSpc>
              <a:buNone/>
            </a:pPr>
            <a:r>
              <a:rPr lang="fr-FR" sz="1900" dirty="0">
                <a:latin typeface="Times New Roman" panose="02020603050405020304" pitchFamily="18" charset="0"/>
                <a:cs typeface="Times New Roman" panose="02020603050405020304" pitchFamily="18" charset="0"/>
              </a:rPr>
              <a:t>Chez les champignons les plus archaïques la structure est </a:t>
            </a:r>
            <a:r>
              <a:rPr lang="fr-FR" sz="1900" dirty="0" err="1">
                <a:latin typeface="Times New Roman" panose="02020603050405020304" pitchFamily="18" charset="0"/>
                <a:cs typeface="Times New Roman" panose="02020603050405020304" pitchFamily="18" charset="0"/>
              </a:rPr>
              <a:t>cénocytique</a:t>
            </a:r>
            <a:r>
              <a:rPr lang="fr-FR" sz="1900" dirty="0">
                <a:latin typeface="Times New Roman" panose="02020603050405020304" pitchFamily="18" charset="0"/>
                <a:cs typeface="Times New Roman" panose="02020603050405020304" pitchFamily="18" charset="0"/>
              </a:rPr>
              <a:t>, elle ne présente pas de cloisons transversales et les noyaux sont libres dans le cytoplasme. On parle de siphons. </a:t>
            </a:r>
          </a:p>
          <a:p>
            <a:pPr marL="0" indent="0">
              <a:lnSpc>
                <a:spcPct val="150000"/>
              </a:lnSpc>
              <a:buNone/>
            </a:pPr>
            <a:r>
              <a:rPr lang="fr-FR" sz="1900" dirty="0">
                <a:latin typeface="Times New Roman" panose="02020603050405020304" pitchFamily="18" charset="0"/>
                <a:cs typeface="Times New Roman" panose="02020603050405020304" pitchFamily="18" charset="0"/>
              </a:rPr>
              <a:t>Chez les champignons supérieurs, la structure est cloisonnée, on parle d'hyphes. Les cellules présentent des cloisons transversales internes, avec chacune un pore permettant la circulation des organites et des noyaux</a:t>
            </a:r>
            <a:endParaRPr lang="fr-FR" sz="1900" b="1"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74297059-9DC9-4F01-AE7C-AB36A278F997}"/>
              </a:ext>
            </a:extLst>
          </p:cNvPr>
          <p:cNvPicPr>
            <a:picLocks noChangeAspect="1"/>
          </p:cNvPicPr>
          <p:nvPr/>
        </p:nvPicPr>
        <p:blipFill>
          <a:blip r:embed="rId2"/>
          <a:stretch>
            <a:fillRect/>
          </a:stretch>
        </p:blipFill>
        <p:spPr>
          <a:xfrm>
            <a:off x="838200" y="3299791"/>
            <a:ext cx="10677939" cy="2584175"/>
          </a:xfrm>
          <a:prstGeom prst="rect">
            <a:avLst/>
          </a:prstGeom>
        </p:spPr>
      </p:pic>
      <p:sp>
        <p:nvSpPr>
          <p:cNvPr id="6" name="Rectangle 5">
            <a:extLst>
              <a:ext uri="{FF2B5EF4-FFF2-40B4-BE49-F238E27FC236}">
                <a16:creationId xmlns:a16="http://schemas.microsoft.com/office/drawing/2014/main" id="{58BF9F8F-1577-4E9C-BC79-907D7267FB81}"/>
              </a:ext>
            </a:extLst>
          </p:cNvPr>
          <p:cNvSpPr/>
          <p:nvPr/>
        </p:nvSpPr>
        <p:spPr>
          <a:xfrm>
            <a:off x="3619360" y="5948503"/>
            <a:ext cx="4837863" cy="369332"/>
          </a:xfrm>
          <a:prstGeom prst="rect">
            <a:avLst/>
          </a:prstGeom>
        </p:spPr>
        <p:txBody>
          <a:bodyPr wrap="none">
            <a:spAutoFit/>
          </a:bodyPr>
          <a:lstStyle/>
          <a:p>
            <a:r>
              <a:rPr lang="fr-FR" b="1" dirty="0">
                <a:solidFill>
                  <a:srgbClr val="000000"/>
                </a:solidFill>
                <a:latin typeface="Times New Roman" panose="02020603050405020304" pitchFamily="18" charset="0"/>
                <a:cs typeface="Times New Roman" panose="02020603050405020304" pitchFamily="18" charset="0"/>
              </a:rPr>
              <a:t>Figure  : Structure d’une hyphe et d’un siphon </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35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ABC00E-A658-426F-AAAF-463EBEC712FA}"/>
              </a:ext>
            </a:extLst>
          </p:cNvPr>
          <p:cNvSpPr>
            <a:spLocks noGrp="1"/>
          </p:cNvSpPr>
          <p:nvPr>
            <p:ph idx="1"/>
          </p:nvPr>
        </p:nvSpPr>
        <p:spPr>
          <a:xfrm>
            <a:off x="838200" y="1825624"/>
            <a:ext cx="10515600" cy="4694445"/>
          </a:xfrm>
        </p:spPr>
        <p:txBody>
          <a:bodyPr>
            <a:norm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Le thalle est parfois réduit à une structure simplifiée, unicellulaire, sphérique ou </a:t>
            </a:r>
            <a:r>
              <a:rPr lang="fr-FR" sz="1800" dirty="0" err="1">
                <a:latin typeface="Times New Roman" panose="02020603050405020304" pitchFamily="18" charset="0"/>
                <a:cs typeface="Times New Roman" panose="02020603050405020304" pitchFamily="18" charset="0"/>
              </a:rPr>
              <a:t>sub-sphérique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uninucléée</a:t>
            </a:r>
            <a:r>
              <a:rPr lang="fr-FR" sz="1800" dirty="0">
                <a:latin typeface="Times New Roman" panose="02020603050405020304" pitchFamily="18" charset="0"/>
                <a:cs typeface="Times New Roman" panose="02020603050405020304" pitchFamily="18" charset="0"/>
              </a:rPr>
              <a:t>. Il n’y a pas formation d’un véritable mycélium, mais parfois d’un « </a:t>
            </a:r>
            <a:r>
              <a:rPr lang="fr-FR" sz="1800" b="1" dirty="0" err="1">
                <a:latin typeface="Times New Roman" panose="02020603050405020304" pitchFamily="18" charset="0"/>
                <a:cs typeface="Times New Roman" panose="02020603050405020304" pitchFamily="18" charset="0"/>
              </a:rPr>
              <a:t>pseudomycélium</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 par étirement des éléments cellulaires. Il s’agit dans ce cas d’un « </a:t>
            </a:r>
            <a:r>
              <a:rPr lang="fr-FR" sz="1800" b="1" dirty="0">
                <a:latin typeface="Times New Roman" panose="02020603050405020304" pitchFamily="18" charset="0"/>
                <a:cs typeface="Times New Roman" panose="02020603050405020304" pitchFamily="18" charset="0"/>
              </a:rPr>
              <a:t>thalle dissocié </a:t>
            </a:r>
            <a:r>
              <a:rPr lang="fr-FR" sz="1800" dirty="0">
                <a:latin typeface="Times New Roman" panose="02020603050405020304" pitchFamily="18" charset="0"/>
                <a:cs typeface="Times New Roman" panose="02020603050405020304" pitchFamily="18" charset="0"/>
              </a:rPr>
              <a:t>»</a:t>
            </a:r>
          </a:p>
        </p:txBody>
      </p:sp>
      <p:pic>
        <p:nvPicPr>
          <p:cNvPr id="4" name="Image 3">
            <a:extLst>
              <a:ext uri="{FF2B5EF4-FFF2-40B4-BE49-F238E27FC236}">
                <a16:creationId xmlns:a16="http://schemas.microsoft.com/office/drawing/2014/main" id="{B2966B29-BC3B-4CDD-989F-1CCB522289D6}"/>
              </a:ext>
            </a:extLst>
          </p:cNvPr>
          <p:cNvPicPr>
            <a:picLocks noChangeAspect="1"/>
          </p:cNvPicPr>
          <p:nvPr/>
        </p:nvPicPr>
        <p:blipFill>
          <a:blip r:embed="rId2"/>
          <a:stretch>
            <a:fillRect/>
          </a:stretch>
        </p:blipFill>
        <p:spPr>
          <a:xfrm>
            <a:off x="1115112" y="3429000"/>
            <a:ext cx="3920714" cy="2309191"/>
          </a:xfrm>
          <a:prstGeom prst="rect">
            <a:avLst/>
          </a:prstGeom>
        </p:spPr>
      </p:pic>
      <p:pic>
        <p:nvPicPr>
          <p:cNvPr id="5" name="Image 4">
            <a:extLst>
              <a:ext uri="{FF2B5EF4-FFF2-40B4-BE49-F238E27FC236}">
                <a16:creationId xmlns:a16="http://schemas.microsoft.com/office/drawing/2014/main" id="{579BF847-86EB-4C2B-99DC-0E4A75458184}"/>
              </a:ext>
            </a:extLst>
          </p:cNvPr>
          <p:cNvPicPr>
            <a:picLocks noChangeAspect="1"/>
          </p:cNvPicPr>
          <p:nvPr/>
        </p:nvPicPr>
        <p:blipFill>
          <a:blip r:embed="rId3"/>
          <a:stretch>
            <a:fillRect/>
          </a:stretch>
        </p:blipFill>
        <p:spPr>
          <a:xfrm>
            <a:off x="5312738" y="3372678"/>
            <a:ext cx="5527540" cy="2669940"/>
          </a:xfrm>
          <a:prstGeom prst="rect">
            <a:avLst/>
          </a:prstGeom>
        </p:spPr>
      </p:pic>
      <p:sp>
        <p:nvSpPr>
          <p:cNvPr id="6" name="Rectangle 5">
            <a:extLst>
              <a:ext uri="{FF2B5EF4-FFF2-40B4-BE49-F238E27FC236}">
                <a16:creationId xmlns:a16="http://schemas.microsoft.com/office/drawing/2014/main" id="{38A81A69-4B65-473E-8449-4FB27ECE9CD1}"/>
              </a:ext>
            </a:extLst>
          </p:cNvPr>
          <p:cNvSpPr/>
          <p:nvPr/>
        </p:nvSpPr>
        <p:spPr>
          <a:xfrm>
            <a:off x="2027583" y="5992297"/>
            <a:ext cx="7977807" cy="400110"/>
          </a:xfrm>
          <a:prstGeom prst="rect">
            <a:avLst/>
          </a:prstGeom>
        </p:spPr>
        <p:txBody>
          <a:bodyPr wrap="square">
            <a:spAutoFit/>
          </a:bodyPr>
          <a:lstStyle/>
          <a:p>
            <a:pPr algn="ctr"/>
            <a:r>
              <a:rPr lang="fr-FR" sz="2000" b="1" dirty="0">
                <a:latin typeface="TimesNewRomanPS-BoldMT-Identity-H"/>
              </a:rPr>
              <a:t>Thalles </a:t>
            </a:r>
            <a:r>
              <a:rPr lang="fr-FR" sz="2000" b="1" dirty="0" err="1">
                <a:latin typeface="TimesNewRomanPS-BoldMT-Identity-H"/>
              </a:rPr>
              <a:t>levuriformes</a:t>
            </a:r>
            <a:endParaRPr lang="fr-FR" sz="2000" dirty="0"/>
          </a:p>
        </p:txBody>
      </p:sp>
    </p:spTree>
    <p:extLst>
      <p:ext uri="{BB962C8B-B14F-4D97-AF65-F5344CB8AC3E}">
        <p14:creationId xmlns:p14="http://schemas.microsoft.com/office/powerpoint/2010/main" val="7267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406BE7-7E45-4CD8-B75B-13315B49A9C5}"/>
              </a:ext>
            </a:extLst>
          </p:cNvPr>
          <p:cNvSpPr>
            <a:spLocks noGrp="1"/>
          </p:cNvSpPr>
          <p:nvPr>
            <p:ph idx="1"/>
          </p:nvPr>
        </p:nvSpPr>
        <p:spPr>
          <a:xfrm>
            <a:off x="838201" y="357809"/>
            <a:ext cx="5257800" cy="6122504"/>
          </a:xfrm>
        </p:spPr>
        <p:txBody>
          <a:bodyPr>
            <a:norm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l’ensemble des hyphes forme un </a:t>
            </a:r>
            <a:r>
              <a:rPr lang="fr-FR" sz="1800" b="1" dirty="0">
                <a:latin typeface="Times New Roman" panose="02020603050405020304" pitchFamily="18" charset="0"/>
                <a:cs typeface="Times New Roman" panose="02020603050405020304" pitchFamily="18" charset="0"/>
              </a:rPr>
              <a:t>MYCELIUM</a:t>
            </a:r>
          </a:p>
          <a:p>
            <a:pPr marL="0" indent="0">
              <a:lnSpc>
                <a:spcPct val="150000"/>
              </a:lnSpc>
              <a:buNone/>
            </a:pPr>
            <a:endParaRPr lang="fr-FR" sz="1800" b="1" dirty="0">
              <a:latin typeface="Times New Roman" panose="02020603050405020304" pitchFamily="18" charset="0"/>
              <a:cs typeface="Times New Roman" panose="02020603050405020304" pitchFamily="18" charset="0"/>
            </a:endParaRPr>
          </a:p>
          <a:p>
            <a:pPr marL="0" indent="0">
              <a:lnSpc>
                <a:spcPct val="150000"/>
              </a:lnSpc>
              <a:buNone/>
            </a:pPr>
            <a:r>
              <a:rPr lang="fr-FR" sz="2000" b="1" dirty="0">
                <a:latin typeface="Times New Roman" panose="02020603050405020304" pitchFamily="18" charset="0"/>
                <a:cs typeface="Times New Roman" panose="02020603050405020304" pitchFamily="18" charset="0"/>
              </a:rPr>
              <a:t>Filaments siphonnés: siphomycètes</a:t>
            </a:r>
          </a:p>
          <a:p>
            <a:pPr marL="0" indent="0">
              <a:lnSpc>
                <a:spcPct val="150000"/>
              </a:lnSpc>
              <a:buNone/>
            </a:pPr>
            <a:r>
              <a:rPr lang="fr-FR" sz="1800" b="1" dirty="0">
                <a:latin typeface="Times New Roman" panose="02020603050405020304" pitchFamily="18" charset="0"/>
                <a:cs typeface="Times New Roman" panose="02020603050405020304" pitchFamily="18" charset="0"/>
              </a:rPr>
              <a:t>Champignons inférieurs:</a:t>
            </a:r>
          </a:p>
          <a:p>
            <a:pPr marL="0" indent="0">
              <a:lnSpc>
                <a:spcPct val="150000"/>
              </a:lnSpc>
              <a:buNone/>
            </a:pPr>
            <a:r>
              <a:rPr lang="fr-FR" sz="1800" dirty="0">
                <a:latin typeface="Times New Roman" panose="02020603050405020304" pitchFamily="18" charset="0"/>
                <a:cs typeface="Times New Roman" panose="02020603050405020304" pitchFamily="18" charset="0"/>
              </a:rPr>
              <a:t> Chytridiomycètes, Oomycètes, Zygomycètes</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a:p>
            <a:pPr marL="0" indent="0">
              <a:lnSpc>
                <a:spcPct val="150000"/>
              </a:lnSpc>
              <a:buNone/>
            </a:pPr>
            <a:r>
              <a:rPr lang="fr-FR" sz="2000" b="1" dirty="0">
                <a:latin typeface="Times New Roman" panose="02020603050405020304" pitchFamily="18" charset="0"/>
                <a:cs typeface="Times New Roman" panose="02020603050405020304" pitchFamily="18" charset="0"/>
              </a:rPr>
              <a:t>Filaments septés: </a:t>
            </a:r>
            <a:r>
              <a:rPr lang="fr-FR" sz="2000" b="1" dirty="0" err="1">
                <a:latin typeface="Times New Roman" panose="02020603050405020304" pitchFamily="18" charset="0"/>
                <a:cs typeface="Times New Roman" panose="02020603050405020304" pitchFamily="18" charset="0"/>
              </a:rPr>
              <a:t>Septomycètes</a:t>
            </a:r>
            <a:r>
              <a:rPr lang="fr-FR" sz="2000" b="1" dirty="0">
                <a:latin typeface="Times New Roman" panose="02020603050405020304" pitchFamily="18" charset="0"/>
                <a:cs typeface="Times New Roman" panose="02020603050405020304" pitchFamily="18" charset="0"/>
              </a:rPr>
              <a:t>:</a:t>
            </a:r>
          </a:p>
          <a:p>
            <a:pPr marL="0" indent="0">
              <a:lnSpc>
                <a:spcPct val="150000"/>
              </a:lnSpc>
              <a:buNone/>
            </a:pPr>
            <a:r>
              <a:rPr lang="fr-FR" sz="1800" b="1" dirty="0">
                <a:latin typeface="Times New Roman" panose="02020603050405020304" pitchFamily="18" charset="0"/>
                <a:cs typeface="Times New Roman" panose="02020603050405020304" pitchFamily="18" charset="0"/>
              </a:rPr>
              <a:t>Champignons supérieurs</a:t>
            </a:r>
          </a:p>
          <a:p>
            <a:pPr marL="0" indent="0">
              <a:lnSpc>
                <a:spcPct val="150000"/>
              </a:lnSpc>
              <a:buNone/>
            </a:pPr>
            <a:r>
              <a:rPr lang="fr-FR" sz="1800" dirty="0">
                <a:latin typeface="Times New Roman" panose="02020603050405020304" pitchFamily="18" charset="0"/>
                <a:cs typeface="Times New Roman" panose="02020603050405020304" pitchFamily="18" charset="0"/>
              </a:rPr>
              <a:t> Ascomycètes et Basidiomycètes</a:t>
            </a:r>
          </a:p>
          <a:p>
            <a:pPr marL="0" indent="0">
              <a:lnSpc>
                <a:spcPct val="150000"/>
              </a:lnSpc>
              <a:buNone/>
            </a:pPr>
            <a:endParaRPr lang="fr-FR" sz="1800" b="1"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97D11886-B10E-4592-B507-0154139A1DFA}"/>
              </a:ext>
            </a:extLst>
          </p:cNvPr>
          <p:cNvPicPr>
            <a:picLocks noChangeAspect="1"/>
          </p:cNvPicPr>
          <p:nvPr/>
        </p:nvPicPr>
        <p:blipFill>
          <a:blip r:embed="rId2"/>
          <a:stretch>
            <a:fillRect/>
          </a:stretch>
        </p:blipFill>
        <p:spPr>
          <a:xfrm>
            <a:off x="6679096" y="3803788"/>
            <a:ext cx="5155095" cy="2676525"/>
          </a:xfrm>
          <a:prstGeom prst="rect">
            <a:avLst/>
          </a:prstGeom>
        </p:spPr>
      </p:pic>
      <p:pic>
        <p:nvPicPr>
          <p:cNvPr id="9" name="Image 8">
            <a:extLst>
              <a:ext uri="{FF2B5EF4-FFF2-40B4-BE49-F238E27FC236}">
                <a16:creationId xmlns:a16="http://schemas.microsoft.com/office/drawing/2014/main" id="{B115674C-8E31-4798-9388-BEF9520E4849}"/>
              </a:ext>
            </a:extLst>
          </p:cNvPr>
          <p:cNvPicPr>
            <a:picLocks noChangeAspect="1"/>
          </p:cNvPicPr>
          <p:nvPr/>
        </p:nvPicPr>
        <p:blipFill>
          <a:blip r:embed="rId3"/>
          <a:stretch>
            <a:fillRect/>
          </a:stretch>
        </p:blipFill>
        <p:spPr>
          <a:xfrm>
            <a:off x="6440557" y="838200"/>
            <a:ext cx="5393634" cy="2590800"/>
          </a:xfrm>
          <a:prstGeom prst="rect">
            <a:avLst/>
          </a:prstGeom>
        </p:spPr>
      </p:pic>
    </p:spTree>
    <p:extLst>
      <p:ext uri="{BB962C8B-B14F-4D97-AF65-F5344CB8AC3E}">
        <p14:creationId xmlns:p14="http://schemas.microsoft.com/office/powerpoint/2010/main" val="122523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0851BF-4D87-4738-B912-95895218A1B5}"/>
              </a:ext>
            </a:extLst>
          </p:cNvPr>
          <p:cNvSpPr>
            <a:spLocks noGrp="1"/>
          </p:cNvSpPr>
          <p:nvPr>
            <p:ph idx="1"/>
          </p:nvPr>
        </p:nvSpPr>
        <p:spPr/>
        <p:txBody>
          <a:bodyPr>
            <a:normAutofit/>
          </a:bodyPr>
          <a:lstStyle/>
          <a:p>
            <a:pPr marL="0" indent="0">
              <a:buNone/>
            </a:pPr>
            <a:endParaRPr lang="fr-FR" sz="1800" b="1" dirty="0">
              <a:latin typeface="Times New Roman" panose="02020603050405020304" pitchFamily="18" charset="0"/>
              <a:cs typeface="Times New Roman" panose="02020603050405020304" pitchFamily="18" charset="0"/>
            </a:endParaRPr>
          </a:p>
          <a:p>
            <a:pPr marL="0" indent="0">
              <a:lnSpc>
                <a:spcPct val="150000"/>
              </a:lnSpc>
              <a:buNone/>
            </a:pPr>
            <a:r>
              <a:rPr lang="fr-FR" sz="2400" b="1" dirty="0">
                <a:latin typeface="Times New Roman" panose="02020603050405020304" pitchFamily="18" charset="0"/>
                <a:cs typeface="Times New Roman" panose="02020603050405020304" pitchFamily="18" charset="0"/>
              </a:rPr>
              <a:t>2.2.L’origine  des mycètes </a:t>
            </a:r>
            <a:r>
              <a:rPr lang="fr-FR" sz="2000" b="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deux</a:t>
            </a:r>
            <a:r>
              <a:rPr lang="fr-FR" sz="2000" b="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hypothèses pour l’origine des Mycètes</a:t>
            </a:r>
          </a:p>
          <a:p>
            <a:pPr>
              <a:lnSpc>
                <a:spcPct val="150000"/>
              </a:lnSpc>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1ère hypothèse </a:t>
            </a:r>
            <a:r>
              <a:rPr lang="fr-FR" sz="2000" b="1" dirty="0">
                <a:latin typeface="Times New Roman" panose="02020603050405020304" pitchFamily="18" charset="0"/>
                <a:cs typeface="Times New Roman" panose="02020603050405020304" pitchFamily="18" charset="0"/>
              </a:rPr>
              <a:t>:</a:t>
            </a:r>
          </a:p>
          <a:p>
            <a:pPr marL="0" indent="0">
              <a:lnSpc>
                <a:spcPct val="150000"/>
              </a:lnSpc>
              <a:buNone/>
            </a:pPr>
            <a:r>
              <a:rPr lang="fr-FR" sz="2000" dirty="0">
                <a:latin typeface="Times New Roman" panose="02020603050405020304" pitchFamily="18" charset="0"/>
                <a:cs typeface="Times New Roman" panose="02020603050405020304" pitchFamily="18" charset="0"/>
              </a:rPr>
              <a:t>algues ayant perdu leur plastes et leur pigments.</a:t>
            </a:r>
          </a:p>
          <a:p>
            <a:pPr>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2ème hypothèse :</a:t>
            </a:r>
          </a:p>
          <a:p>
            <a:pPr marL="0" indent="0">
              <a:lnSpc>
                <a:spcPct val="150000"/>
              </a:lnSpc>
              <a:buNone/>
            </a:pPr>
            <a:r>
              <a:rPr lang="fr-FR" sz="2000" dirty="0">
                <a:latin typeface="Times New Roman" panose="02020603050405020304" pitchFamily="18" charset="0"/>
                <a:cs typeface="Times New Roman" panose="02020603050405020304" pitchFamily="18" charset="0"/>
              </a:rPr>
              <a:t>cellules eucaryotes unicellulaires (protistes) ayant évolué séparément des végétau</a:t>
            </a:r>
            <a:r>
              <a:rPr lang="fr-FR" sz="2000" b="1" dirty="0">
                <a:latin typeface="Times New Roman" panose="02020603050405020304" pitchFamily="18" charset="0"/>
                <a:cs typeface="Times New Roman" panose="02020603050405020304" pitchFamily="18" charset="0"/>
              </a:rPr>
              <a:t>x.</a:t>
            </a:r>
          </a:p>
          <a:p>
            <a:pPr marL="0" indent="0">
              <a:lnSpc>
                <a:spcPct val="150000"/>
              </a:lnSpc>
              <a:buNone/>
            </a:pPr>
            <a:r>
              <a:rPr lang="fr-FR" sz="2000" dirty="0">
                <a:latin typeface="Times New Roman" panose="02020603050405020304" pitchFamily="18" charset="0"/>
                <a:cs typeface="Times New Roman" panose="02020603050405020304" pitchFamily="18" charset="0"/>
              </a:rPr>
              <a:t>C’est la 2e hypothèse qui se confirme de plus en plus.</a:t>
            </a:r>
          </a:p>
        </p:txBody>
      </p:sp>
    </p:spTree>
    <p:extLst>
      <p:ext uri="{BB962C8B-B14F-4D97-AF65-F5344CB8AC3E}">
        <p14:creationId xmlns:p14="http://schemas.microsoft.com/office/powerpoint/2010/main" val="406965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790F03-A350-470C-8864-77AFB4E19857}"/>
              </a:ext>
            </a:extLst>
          </p:cNvPr>
          <p:cNvSpPr>
            <a:spLocks noGrp="1"/>
          </p:cNvSpPr>
          <p:nvPr>
            <p:ph idx="1"/>
          </p:nvPr>
        </p:nvSpPr>
        <p:spPr>
          <a:xfrm>
            <a:off x="838200" y="503582"/>
            <a:ext cx="8027504" cy="6175513"/>
          </a:xfrm>
        </p:spPr>
        <p:txBody>
          <a:bodyPr>
            <a:normAutofit lnSpcReduction="10000"/>
          </a:bodyPr>
          <a:lstStyle/>
          <a:p>
            <a:pPr marL="0" indent="0">
              <a:buNone/>
            </a:pPr>
            <a:r>
              <a:rPr lang="fr-FR" sz="2000" b="1" dirty="0">
                <a:latin typeface="Times New Roman" panose="02020603050405020304" pitchFamily="18" charset="0"/>
                <a:cs typeface="Times New Roman" panose="02020603050405020304" pitchFamily="18" charset="0"/>
              </a:rPr>
              <a:t>3. Biologie:</a:t>
            </a:r>
          </a:p>
          <a:p>
            <a:pPr marL="0" indent="0">
              <a:buNone/>
            </a:pPr>
            <a:r>
              <a:rPr lang="fr-FR" sz="2000" b="1" dirty="0">
                <a:latin typeface="Times New Roman" panose="02020603050405020304" pitchFamily="18" charset="0"/>
                <a:cs typeface="Times New Roman" panose="02020603050405020304" pitchFamily="18" charset="0"/>
              </a:rPr>
              <a:t>3.1. Nutrition:</a:t>
            </a:r>
          </a:p>
          <a:p>
            <a:pPr marL="0" indent="0">
              <a:lnSpc>
                <a:spcPct val="150000"/>
              </a:lnSpc>
              <a:buNone/>
            </a:pPr>
            <a:r>
              <a:rPr lang="fr-FR" sz="1800" dirty="0">
                <a:latin typeface="Times New Roman" panose="02020603050405020304" pitchFamily="18" charset="0"/>
                <a:cs typeface="Times New Roman" panose="02020603050405020304" pitchFamily="18" charset="0"/>
              </a:rPr>
              <a:t>Puisqu' ils sont  dépourvus de chlorophylle, ils doivent trouver dans le milieu le carbone sous forme de composés organiques ; trois modes de vie seulement sont alors possibles :</a:t>
            </a:r>
          </a:p>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saprophytisme </a:t>
            </a:r>
            <a:r>
              <a:rPr lang="fr-FR" sz="1800" dirty="0">
                <a:latin typeface="Times New Roman" panose="02020603050405020304" pitchFamily="18" charset="0"/>
                <a:cs typeface="Times New Roman" panose="02020603050405020304" pitchFamily="18" charset="0"/>
              </a:rPr>
              <a:t>:Utilisation de substances organiques mortes, puisque les champignons n’étant plus reconnus comme des végétaux, on évite le radical « </a:t>
            </a:r>
            <a:r>
              <a:rPr lang="fr-FR" sz="1800" dirty="0" err="1">
                <a:latin typeface="Times New Roman" panose="02020603050405020304" pitchFamily="18" charset="0"/>
                <a:cs typeface="Times New Roman" panose="02020603050405020304" pitchFamily="18" charset="0"/>
              </a:rPr>
              <a:t>phyte</a:t>
            </a:r>
            <a:r>
              <a:rPr lang="fr-FR" sz="1800" dirty="0">
                <a:latin typeface="Times New Roman" panose="02020603050405020304" pitchFamily="18" charset="0"/>
                <a:cs typeface="Times New Roman" panose="02020603050405020304" pitchFamily="18" charset="0"/>
              </a:rPr>
              <a:t> » et l’on remplace alors l’adjectif saprophytique.</a:t>
            </a:r>
          </a:p>
          <a:p>
            <a:pPr>
              <a:lnSpc>
                <a:spcPct val="150000"/>
              </a:lnSpc>
              <a:buFont typeface="Wingdings" panose="05000000000000000000" pitchFamily="2" charset="2"/>
              <a:buChar char="Ø"/>
            </a:pPr>
            <a:endParaRPr lang="fr-FR" sz="1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parasitisme </a:t>
            </a:r>
            <a:r>
              <a:rPr lang="fr-FR" sz="1800" dirty="0">
                <a:latin typeface="Times New Roman" panose="02020603050405020304" pitchFamily="18" charset="0"/>
                <a:cs typeface="Times New Roman" panose="02020603050405020304" pitchFamily="18" charset="0"/>
              </a:rPr>
              <a:t>:Utilisation de substances organiques vivantes,  les champignons peuvent alors se comporter en parasites de végétaux ou en parasites d’animaux (y compris l’être humain).</a:t>
            </a:r>
          </a:p>
          <a:p>
            <a:pPr>
              <a:lnSpc>
                <a:spcPct val="150000"/>
              </a:lnSpc>
              <a:buFont typeface="Wingdings" panose="05000000000000000000" pitchFamily="2" charset="2"/>
              <a:buChar char="Ø"/>
            </a:pPr>
            <a:endParaRPr lang="fr-FR" sz="1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Symbiose</a:t>
            </a:r>
            <a:r>
              <a:rPr lang="fr-FR" sz="1800" dirty="0">
                <a:latin typeface="Times New Roman" panose="02020603050405020304" pitchFamily="18" charset="0"/>
                <a:cs typeface="Times New Roman" panose="02020603050405020304" pitchFamily="18" charset="0"/>
              </a:rPr>
              <a:t> :avec un organisme chlorophyllien (algue), dans les lichens,</a:t>
            </a:r>
            <a:endParaRPr lang="fr-FR" sz="1800"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7A614F9C-CCF3-4737-A9AA-EB0453852569}"/>
              </a:ext>
            </a:extLst>
          </p:cNvPr>
          <p:cNvPicPr>
            <a:picLocks noChangeAspect="1"/>
          </p:cNvPicPr>
          <p:nvPr/>
        </p:nvPicPr>
        <p:blipFill>
          <a:blip r:embed="rId2"/>
          <a:stretch>
            <a:fillRect/>
          </a:stretch>
        </p:blipFill>
        <p:spPr>
          <a:xfrm>
            <a:off x="9038384" y="609792"/>
            <a:ext cx="2981739" cy="1554857"/>
          </a:xfrm>
          <a:prstGeom prst="rect">
            <a:avLst/>
          </a:prstGeom>
        </p:spPr>
      </p:pic>
      <p:pic>
        <p:nvPicPr>
          <p:cNvPr id="5" name="Image 4">
            <a:extLst>
              <a:ext uri="{FF2B5EF4-FFF2-40B4-BE49-F238E27FC236}">
                <a16:creationId xmlns:a16="http://schemas.microsoft.com/office/drawing/2014/main" id="{185C6C5F-4B34-4D99-ACDB-DF7B463C487D}"/>
              </a:ext>
            </a:extLst>
          </p:cNvPr>
          <p:cNvPicPr>
            <a:picLocks noChangeAspect="1"/>
          </p:cNvPicPr>
          <p:nvPr/>
        </p:nvPicPr>
        <p:blipFill>
          <a:blip r:embed="rId3"/>
          <a:stretch>
            <a:fillRect/>
          </a:stretch>
        </p:blipFill>
        <p:spPr>
          <a:xfrm>
            <a:off x="9124882" y="2991289"/>
            <a:ext cx="2981739" cy="1319006"/>
          </a:xfrm>
          <a:prstGeom prst="rect">
            <a:avLst/>
          </a:prstGeom>
        </p:spPr>
      </p:pic>
      <p:sp>
        <p:nvSpPr>
          <p:cNvPr id="6" name="Rectangle 5">
            <a:extLst>
              <a:ext uri="{FF2B5EF4-FFF2-40B4-BE49-F238E27FC236}">
                <a16:creationId xmlns:a16="http://schemas.microsoft.com/office/drawing/2014/main" id="{268E3841-7AB5-410B-B256-0CFEB723A257}"/>
              </a:ext>
            </a:extLst>
          </p:cNvPr>
          <p:cNvSpPr/>
          <p:nvPr/>
        </p:nvSpPr>
        <p:spPr>
          <a:xfrm>
            <a:off x="9919450" y="4474215"/>
            <a:ext cx="1326004"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parasitisme</a:t>
            </a:r>
            <a:endParaRPr lang="fr-FR" dirty="0"/>
          </a:p>
        </p:txBody>
      </p:sp>
      <p:sp>
        <p:nvSpPr>
          <p:cNvPr id="7" name="Rectangle 6">
            <a:extLst>
              <a:ext uri="{FF2B5EF4-FFF2-40B4-BE49-F238E27FC236}">
                <a16:creationId xmlns:a16="http://schemas.microsoft.com/office/drawing/2014/main" id="{3BAABC5F-DEE2-4913-A6A2-6F7B17DA2C9A}"/>
              </a:ext>
            </a:extLst>
          </p:cNvPr>
          <p:cNvSpPr/>
          <p:nvPr/>
        </p:nvSpPr>
        <p:spPr>
          <a:xfrm>
            <a:off x="9601996" y="2271875"/>
            <a:ext cx="1629613"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saprophytisme</a:t>
            </a:r>
            <a:endParaRPr lang="fr-FR" dirty="0"/>
          </a:p>
        </p:txBody>
      </p:sp>
      <p:pic>
        <p:nvPicPr>
          <p:cNvPr id="8" name="Image 7">
            <a:extLst>
              <a:ext uri="{FF2B5EF4-FFF2-40B4-BE49-F238E27FC236}">
                <a16:creationId xmlns:a16="http://schemas.microsoft.com/office/drawing/2014/main" id="{12D322A5-9930-46E6-AE11-0C4F8B3C4A85}"/>
              </a:ext>
            </a:extLst>
          </p:cNvPr>
          <p:cNvPicPr>
            <a:picLocks noChangeAspect="1"/>
          </p:cNvPicPr>
          <p:nvPr/>
        </p:nvPicPr>
        <p:blipFill>
          <a:blip r:embed="rId4"/>
          <a:stretch>
            <a:fillRect/>
          </a:stretch>
        </p:blipFill>
        <p:spPr>
          <a:xfrm>
            <a:off x="9077735" y="5007467"/>
            <a:ext cx="3076031" cy="1319005"/>
          </a:xfrm>
          <a:prstGeom prst="rect">
            <a:avLst/>
          </a:prstGeom>
        </p:spPr>
      </p:pic>
      <p:sp>
        <p:nvSpPr>
          <p:cNvPr id="9" name="Rectangle 8">
            <a:extLst>
              <a:ext uri="{FF2B5EF4-FFF2-40B4-BE49-F238E27FC236}">
                <a16:creationId xmlns:a16="http://schemas.microsoft.com/office/drawing/2014/main" id="{B937ADEC-B573-47DD-9BBA-1D472AAF0D49}"/>
              </a:ext>
            </a:extLst>
          </p:cNvPr>
          <p:cNvSpPr/>
          <p:nvPr/>
        </p:nvSpPr>
        <p:spPr>
          <a:xfrm>
            <a:off x="10022042" y="6326472"/>
            <a:ext cx="1120820"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Symbiose</a:t>
            </a:r>
            <a:endParaRPr lang="fr-FR" dirty="0"/>
          </a:p>
        </p:txBody>
      </p:sp>
    </p:spTree>
    <p:extLst>
      <p:ext uri="{BB962C8B-B14F-4D97-AF65-F5344CB8AC3E}">
        <p14:creationId xmlns:p14="http://schemas.microsoft.com/office/powerpoint/2010/main" val="380327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11D664AF-38B7-4EE2-9EF5-22878D892584}"/>
              </a:ext>
            </a:extLst>
          </p:cNvPr>
          <p:cNvSpPr>
            <a:spLocks noGrp="1"/>
          </p:cNvSpPr>
          <p:nvPr>
            <p:ph idx="1"/>
          </p:nvPr>
        </p:nvSpPr>
        <p:spPr>
          <a:xfrm>
            <a:off x="838200" y="463826"/>
            <a:ext cx="10515600" cy="5713137"/>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3.2. Croissance:</a:t>
            </a:r>
            <a:endParaRPr lang="fr-FR" sz="2000" dirty="0">
              <a:latin typeface="Times New Roman" panose="02020603050405020304" pitchFamily="18" charset="0"/>
              <a:cs typeface="Times New Roman" panose="02020603050405020304" pitchFamily="18" charset="0"/>
            </a:endParaRPr>
          </a:p>
          <a:p>
            <a:pPr marL="0" indent="0">
              <a:lnSpc>
                <a:spcPct val="150000"/>
              </a:lnSpc>
              <a:buNone/>
            </a:pPr>
            <a:r>
              <a:rPr lang="fr-FR" sz="1800" dirty="0">
                <a:latin typeface="Times New Roman" panose="02020603050405020304" pitchFamily="18" charset="0"/>
                <a:cs typeface="Times New Roman" panose="02020603050405020304" pitchFamily="18" charset="0"/>
              </a:rPr>
              <a:t>La croissance des hyphes et des siphons se développe au niveau de l'apex. Des ramifications sont produites par des bourgeonnements à l'arrière de l'apex tandis que des jonctions entre filaments maillent l’ensemble. Des réseaux se constituent ainsi, permettant le développement sur la totalité de la surface du substrat. Le mycélium devra continuer à augmenter sur d'autres surfaces son périmètre de croissance. Ce phénomène n'a pas de fin tant que des nutriments sont accessibles</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026D4163-EC4A-4AF1-BBBF-B6E4E4847C9D}"/>
              </a:ext>
            </a:extLst>
          </p:cNvPr>
          <p:cNvPicPr>
            <a:picLocks noChangeAspect="1"/>
          </p:cNvPicPr>
          <p:nvPr/>
        </p:nvPicPr>
        <p:blipFill>
          <a:blip r:embed="rId2"/>
          <a:stretch>
            <a:fillRect/>
          </a:stretch>
        </p:blipFill>
        <p:spPr>
          <a:xfrm>
            <a:off x="543340" y="2941984"/>
            <a:ext cx="10946296" cy="3512550"/>
          </a:xfrm>
          <a:prstGeom prst="rect">
            <a:avLst/>
          </a:prstGeom>
        </p:spPr>
      </p:pic>
    </p:spTree>
    <p:extLst>
      <p:ext uri="{BB962C8B-B14F-4D97-AF65-F5344CB8AC3E}">
        <p14:creationId xmlns:p14="http://schemas.microsoft.com/office/powerpoint/2010/main" val="97170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7F963C-37C1-4E59-AE06-CA84480054FC}"/>
              </a:ext>
            </a:extLst>
          </p:cNvPr>
          <p:cNvSpPr>
            <a:spLocks noGrp="1"/>
          </p:cNvSpPr>
          <p:nvPr>
            <p:ph idx="1"/>
          </p:nvPr>
        </p:nvSpPr>
        <p:spPr>
          <a:xfrm>
            <a:off x="838200" y="477078"/>
            <a:ext cx="10515600" cy="5699885"/>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3.2. Paroi cellulaire </a:t>
            </a:r>
            <a:endParaRPr lang="fr-FR" sz="2000" dirty="0">
              <a:latin typeface="Times New Roman" panose="02020603050405020304" pitchFamily="18" charset="0"/>
              <a:cs typeface="Times New Roman" panose="02020603050405020304" pitchFamily="18" charset="0"/>
            </a:endParaRPr>
          </a:p>
          <a:p>
            <a:pPr marL="0" indent="0">
              <a:lnSpc>
                <a:spcPct val="150000"/>
              </a:lnSpc>
              <a:buNone/>
            </a:pPr>
            <a:r>
              <a:rPr lang="fr-FR" sz="1800" dirty="0"/>
              <a:t>La paroi cellulaire nécessaire à la protection de la cellule, est de nature glucidique. Contrairement aux végétaux elle ne contient ni de lignine ni de cellulose ; mais des microfibrilles constituées de chitine, dans une matrice de glucane (polymère de glucose).(4,5) </a:t>
            </a:r>
            <a:endParaRPr lang="fr-FR" sz="18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654DCC3D-0F16-4C53-90FB-AC2BC75E001B}"/>
              </a:ext>
            </a:extLst>
          </p:cNvPr>
          <p:cNvPicPr>
            <a:picLocks noChangeAspect="1"/>
          </p:cNvPicPr>
          <p:nvPr/>
        </p:nvPicPr>
        <p:blipFill>
          <a:blip r:embed="rId2"/>
          <a:stretch>
            <a:fillRect/>
          </a:stretch>
        </p:blipFill>
        <p:spPr>
          <a:xfrm>
            <a:off x="728870" y="2305878"/>
            <a:ext cx="10624930" cy="3737113"/>
          </a:xfrm>
          <a:prstGeom prst="rect">
            <a:avLst/>
          </a:prstGeom>
        </p:spPr>
      </p:pic>
      <p:sp>
        <p:nvSpPr>
          <p:cNvPr id="6" name="Rectangle 5">
            <a:extLst>
              <a:ext uri="{FF2B5EF4-FFF2-40B4-BE49-F238E27FC236}">
                <a16:creationId xmlns:a16="http://schemas.microsoft.com/office/drawing/2014/main" id="{F323394F-E3DC-47F5-8467-375801B40BE2}"/>
              </a:ext>
            </a:extLst>
          </p:cNvPr>
          <p:cNvSpPr/>
          <p:nvPr/>
        </p:nvSpPr>
        <p:spPr>
          <a:xfrm>
            <a:off x="2823081" y="6011590"/>
            <a:ext cx="5900333" cy="369332"/>
          </a:xfrm>
          <a:prstGeom prst="rect">
            <a:avLst/>
          </a:prstGeom>
        </p:spPr>
        <p:txBody>
          <a:bodyPr wrap="none">
            <a:spAutoFit/>
          </a:bodyPr>
          <a:lstStyle/>
          <a:p>
            <a:r>
              <a:rPr lang="fr-FR" b="1" dirty="0">
                <a:solidFill>
                  <a:srgbClr val="000000"/>
                </a:solidFill>
                <a:latin typeface="Times New Roman" panose="02020603050405020304" pitchFamily="18" charset="0"/>
              </a:rPr>
              <a:t>Figure  : Structure de la paroi cellulaire des champignons </a:t>
            </a:r>
            <a:endParaRPr lang="fr-FR" b="1" dirty="0"/>
          </a:p>
        </p:txBody>
      </p:sp>
    </p:spTree>
    <p:extLst>
      <p:ext uri="{BB962C8B-B14F-4D97-AF65-F5344CB8AC3E}">
        <p14:creationId xmlns:p14="http://schemas.microsoft.com/office/powerpoint/2010/main" val="35452420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1613</Words>
  <Application>Microsoft Office PowerPoint</Application>
  <PresentationFormat>Grand écran</PresentationFormat>
  <Paragraphs>107</Paragraphs>
  <Slides>22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Times New Roman</vt:lpstr>
      <vt:lpstr>TimesNewRomanPS-BoldMT-Identity-H</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50</cp:revision>
  <dcterms:created xsi:type="dcterms:W3CDTF">2024-02-13T06:37:36Z</dcterms:created>
  <dcterms:modified xsi:type="dcterms:W3CDTF">2024-02-19T06:06:27Z</dcterms:modified>
</cp:coreProperties>
</file>