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1" r:id="rId4"/>
    <p:sldId id="312" r:id="rId5"/>
    <p:sldId id="305" r:id="rId6"/>
    <p:sldId id="316" r:id="rId7"/>
    <p:sldId id="317" r:id="rId8"/>
    <p:sldId id="306" r:id="rId9"/>
    <p:sldId id="309" r:id="rId10"/>
    <p:sldId id="315" r:id="rId11"/>
    <p:sldId id="318" r:id="rId12"/>
    <p:sldId id="319" r:id="rId13"/>
    <p:sldId id="320" r:id="rId14"/>
    <p:sldId id="321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إيمان المنظمة العميق ببعض 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تمتع المنظمة بموقع تنافسي أقل من </a:t>
          </a:r>
          <a:r>
            <a:rPr lang="ar-DZ" sz="3600" b="1" dirty="0" smtClean="0">
              <a:solidFill>
                <a:schemeClr val="tx1"/>
              </a:solidFill>
            </a:rPr>
            <a:t>المنافسين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صغر حجم المنظمة مع نموها بشكل </a:t>
          </a:r>
          <a:r>
            <a:rPr lang="ar-SA" sz="3600" b="1" dirty="0" err="1" smtClean="0">
              <a:solidFill>
                <a:schemeClr val="tx1"/>
              </a:solidFill>
            </a:rPr>
            <a:t>متسارع</a:t>
          </a:r>
          <a:r>
            <a:rPr lang="ar-SA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SA" sz="4000" b="1" smtClean="0">
              <a:solidFill>
                <a:schemeClr val="tx1"/>
              </a:solidFill>
            </a:rPr>
            <a:t>وجود منافسة شديدة في مجال نشاط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المنظمة على أعتاب الدخول إلى عالم المنظمات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كبيرة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طبيعة الأزمات الحقيقية أو المتوقعة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2400" b="1" smtClean="0">
              <a:solidFill>
                <a:schemeClr val="tx1"/>
              </a:solidFill>
            </a:rPr>
            <a:t>التغير في القادة</a:t>
          </a:r>
          <a:endParaRPr lang="fr-FR" sz="24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حجم وعمر المنظمة</a:t>
          </a:r>
          <a:endParaRPr lang="fr-FR" sz="24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E457CBB0-259E-4BF6-A752-A38945495B2C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دورة حياة 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82646032-AD06-4526-8F9F-61510B9B84BD}" type="par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F37047E1-70D6-49AB-8016-1B04D550D3EA}" type="sib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55FE872D-FB31-4DD6-AE7D-B91276286037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وجود ثقافات فرعية كثيرة في 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2BE96F4-6778-4880-A11F-97C8AEAF980E}" type="par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A1C2B1F-5D3C-4097-96ED-933F36C48DEE}" type="sib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قوة الثقافة الحالية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6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6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8BC7B9-C8BE-4772-80C8-AC94448A7DE6}" type="pres">
      <dgm:prSet presAssocID="{5D0868AC-5DCD-4B39-BEAB-B7C8074A57F8}" presName="sibTrans" presStyleCnt="0"/>
      <dgm:spPr/>
    </dgm:pt>
    <dgm:pt modelId="{D59B585C-EA73-4253-9B5A-8AD7FA1D6698}" type="pres">
      <dgm:prSet presAssocID="{E457CBB0-259E-4BF6-A752-A38945495B2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5F10A1-4961-467B-A916-5B98880D60DF}" type="pres">
      <dgm:prSet presAssocID="{F37047E1-70D6-49AB-8016-1B04D550D3EA}" presName="sibTrans" presStyleCnt="0"/>
      <dgm:spPr/>
    </dgm:pt>
    <dgm:pt modelId="{D3C7D023-6615-46A1-A00B-FB15AFCA4718}" type="pres">
      <dgm:prSet presAssocID="{55FE872D-FB31-4DD6-AE7D-B9127628603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D229FAE7-E40B-4965-A05A-07C59AA792CC}" type="presOf" srcId="{4CE616B8-5AFA-4B35-87AC-B2842CC9CF89}" destId="{BEAD22CE-B558-40CC-A101-D8E5FE7C7C4F}" srcOrd="0" destOrd="0" presId="urn:microsoft.com/office/officeart/2005/8/layout/hProcess9"/>
    <dgm:cxn modelId="{BA7B8100-0A70-40E0-8F42-A3F83B81621A}" type="presOf" srcId="{1EF31CC5-5F1F-452B-AC78-78650110A0F1}" destId="{7CD2F460-82F1-4DB7-8B6B-06880062358F}" srcOrd="0" destOrd="0" presId="urn:microsoft.com/office/officeart/2005/8/layout/hProcess9"/>
    <dgm:cxn modelId="{5B1A8A09-AB8B-4EE7-90E1-930B360A8682}" type="presOf" srcId="{55FE872D-FB31-4DD6-AE7D-B91276286037}" destId="{D3C7D023-6615-46A1-A00B-FB15AFCA4718}" srcOrd="0" destOrd="0" presId="urn:microsoft.com/office/officeart/2005/8/layout/hProcess9"/>
    <dgm:cxn modelId="{C8AE837F-7AD1-47E7-92D4-A0C96A0ED542}" srcId="{AF58D158-B301-4C48-A91A-58060C08FBAF}" destId="{E457CBB0-259E-4BF6-A752-A38945495B2C}" srcOrd="4" destOrd="0" parTransId="{82646032-AD06-4526-8F9F-61510B9B84BD}" sibTransId="{F37047E1-70D6-49AB-8016-1B04D550D3EA}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61F7FA0A-31C0-4707-85A0-8186E470817A}" type="presOf" srcId="{AF58D158-B301-4C48-A91A-58060C08FBAF}" destId="{010E8580-4A4E-4F88-B4FE-ECE4E84CCD41}" srcOrd="0" destOrd="0" presId="urn:microsoft.com/office/officeart/2005/8/layout/hProcess9"/>
    <dgm:cxn modelId="{BC31F963-F941-45D7-AD51-EC9C71631C30}" srcId="{AF58D158-B301-4C48-A91A-58060C08FBAF}" destId="{55FE872D-FB31-4DD6-AE7D-B91276286037}" srcOrd="5" destOrd="0" parTransId="{52BE96F4-6778-4880-A11F-97C8AEAF980E}" sibTransId="{2A1C2B1F-5D3C-4097-96ED-933F36C48DEE}"/>
    <dgm:cxn modelId="{D2440F82-AE6E-4DD0-9D9E-0667AAA66D2D}" type="presOf" srcId="{E457CBB0-259E-4BF6-A752-A38945495B2C}" destId="{D59B585C-EA73-4253-9B5A-8AD7FA1D6698}" srcOrd="0" destOrd="0" presId="urn:microsoft.com/office/officeart/2005/8/layout/hProcess9"/>
    <dgm:cxn modelId="{535C5EE8-AB55-41B5-A289-6D54D44FCB8D}" type="presOf" srcId="{AB941B92-31E6-4B8B-B3B3-F288CB84C622}" destId="{8DBEB6B1-1B1D-4236-A6BE-FE943B416285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B515D1D-7236-4289-AE89-7014140DDEAE}" type="presOf" srcId="{60EBA46E-549D-4582-826B-B5928C2D9FBA}" destId="{6A1F460A-4395-43A1-9BCA-13A735E90D38}" srcOrd="0" destOrd="0" presId="urn:microsoft.com/office/officeart/2005/8/layout/hProcess9"/>
    <dgm:cxn modelId="{78F5E6F8-E2D1-447A-9FC9-691342D6A0E4}" type="presParOf" srcId="{010E8580-4A4E-4F88-B4FE-ECE4E84CCD41}" destId="{588DA2D5-159E-4520-B84C-9141EC194B1B}" srcOrd="0" destOrd="0" presId="urn:microsoft.com/office/officeart/2005/8/layout/hProcess9"/>
    <dgm:cxn modelId="{1DB15C83-AC7A-4A49-87C3-DEE77D4010B0}" type="presParOf" srcId="{010E8580-4A4E-4F88-B4FE-ECE4E84CCD41}" destId="{EE3E2A80-4AF1-4C45-86EC-2496E0C5D270}" srcOrd="1" destOrd="0" presId="urn:microsoft.com/office/officeart/2005/8/layout/hProcess9"/>
    <dgm:cxn modelId="{A137588E-C6A6-4624-8198-0F0BAD91423E}" type="presParOf" srcId="{EE3E2A80-4AF1-4C45-86EC-2496E0C5D270}" destId="{8DBEB6B1-1B1D-4236-A6BE-FE943B416285}" srcOrd="0" destOrd="0" presId="urn:microsoft.com/office/officeart/2005/8/layout/hProcess9"/>
    <dgm:cxn modelId="{DBF85509-5196-44EA-860C-91CA38B0E8A7}" type="presParOf" srcId="{EE3E2A80-4AF1-4C45-86EC-2496E0C5D270}" destId="{239FD53E-B548-4224-B715-6EDA4C0E163E}" srcOrd="1" destOrd="0" presId="urn:microsoft.com/office/officeart/2005/8/layout/hProcess9"/>
    <dgm:cxn modelId="{64EEEF1C-3F32-4D6D-9C96-7697EB4308C3}" type="presParOf" srcId="{EE3E2A80-4AF1-4C45-86EC-2496E0C5D270}" destId="{7CD2F460-82F1-4DB7-8B6B-06880062358F}" srcOrd="2" destOrd="0" presId="urn:microsoft.com/office/officeart/2005/8/layout/hProcess9"/>
    <dgm:cxn modelId="{EEBB384B-DADB-4A74-A3B3-C2369D20E7C1}" type="presParOf" srcId="{EE3E2A80-4AF1-4C45-86EC-2496E0C5D270}" destId="{1D14B2FE-0344-4FD3-866F-5B6766D51247}" srcOrd="3" destOrd="0" presId="urn:microsoft.com/office/officeart/2005/8/layout/hProcess9"/>
    <dgm:cxn modelId="{98103D4C-8CB9-4063-8C98-23E8FDF93A15}" type="presParOf" srcId="{EE3E2A80-4AF1-4C45-86EC-2496E0C5D270}" destId="{BEAD22CE-B558-40CC-A101-D8E5FE7C7C4F}" srcOrd="4" destOrd="0" presId="urn:microsoft.com/office/officeart/2005/8/layout/hProcess9"/>
    <dgm:cxn modelId="{4310389B-51AB-4369-819D-1DFEF71922D8}" type="presParOf" srcId="{EE3E2A80-4AF1-4C45-86EC-2496E0C5D270}" destId="{361C27CA-5A7C-4A53-8385-993C83C08ABB}" srcOrd="5" destOrd="0" presId="urn:microsoft.com/office/officeart/2005/8/layout/hProcess9"/>
    <dgm:cxn modelId="{8ED4AEAC-79F1-4306-95C8-E8FF549339E0}" type="presParOf" srcId="{EE3E2A80-4AF1-4C45-86EC-2496E0C5D270}" destId="{6A1F460A-4395-43A1-9BCA-13A735E90D38}" srcOrd="6" destOrd="0" presId="urn:microsoft.com/office/officeart/2005/8/layout/hProcess9"/>
    <dgm:cxn modelId="{0679B343-5544-4504-A747-C99A343CDCF0}" type="presParOf" srcId="{EE3E2A80-4AF1-4C45-86EC-2496E0C5D270}" destId="{0A8BC7B9-C8BE-4772-80C8-AC94448A7DE6}" srcOrd="7" destOrd="0" presId="urn:microsoft.com/office/officeart/2005/8/layout/hProcess9"/>
    <dgm:cxn modelId="{AFD51260-0965-4364-AE2E-26CBDF2A28A2}" type="presParOf" srcId="{EE3E2A80-4AF1-4C45-86EC-2496E0C5D270}" destId="{D59B585C-EA73-4253-9B5A-8AD7FA1D6698}" srcOrd="8" destOrd="0" presId="urn:microsoft.com/office/officeart/2005/8/layout/hProcess9"/>
    <dgm:cxn modelId="{42C632E4-3B18-46BA-AAFD-5B4B1CC06A2B}" type="presParOf" srcId="{EE3E2A80-4AF1-4C45-86EC-2496E0C5D270}" destId="{035F10A1-4961-467B-A916-5B98880D60DF}" srcOrd="9" destOrd="0" presId="urn:microsoft.com/office/officeart/2005/8/layout/hProcess9"/>
    <dgm:cxn modelId="{53022E9F-6348-4DA3-A60F-29EBED5548C9}" type="presParOf" srcId="{EE3E2A80-4AF1-4C45-86EC-2496E0C5D270}" destId="{D3C7D023-6615-46A1-A00B-FB15AFCA4718}" srcOrd="10" destOrd="0" presId="urn:microsoft.com/office/officeart/2005/8/layout/hProcess9"/>
  </dgm:cxnLst>
  <dgm:bg>
    <a:solidFill>
      <a:schemeClr val="accent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القمة إلى القاعدة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الدور القيادي في تغيير الثقافة </a:t>
          </a:r>
          <a:r>
            <a:rPr lang="ar-DZ" sz="3600" b="1" dirty="0" smtClean="0">
              <a:solidFill>
                <a:schemeClr val="tx1"/>
              </a:solidFill>
            </a:rPr>
            <a:t>يكون </a:t>
          </a:r>
          <a:r>
            <a:rPr lang="ar-SA" sz="3600" b="1" dirty="0" smtClean="0">
              <a:solidFill>
                <a:schemeClr val="tx1"/>
              </a:solidFill>
            </a:rPr>
            <a:t>للإدارة </a:t>
          </a:r>
          <a:r>
            <a:rPr lang="ar-SA" sz="3600" b="1" dirty="0" smtClean="0">
              <a:solidFill>
                <a:schemeClr val="tx1"/>
              </a:solidFill>
            </a:rPr>
            <a:t>العليا </a:t>
          </a:r>
          <a:r>
            <a:rPr lang="ar-DZ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>
              <a:solidFill>
                <a:schemeClr val="tx1"/>
              </a:solidFill>
            </a:rPr>
            <a:t>مشاركة أعضاء المنظمة في التغيير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مدخل التغيير من القاعدة إلى القمة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5EDF00C5-6335-459F-B7F2-0A63E397DD7B}" type="presOf" srcId="{89C072A3-B4BC-4F3C-A37E-BE3951261119}" destId="{A7E1B4F7-4555-45AA-B840-650E4B525960}" srcOrd="0" destOrd="0" presId="urn:microsoft.com/office/officeart/2005/8/layout/hList1"/>
    <dgm:cxn modelId="{27D3F476-DD9F-468C-8084-E45CD0577C56}" type="presOf" srcId="{275B34C2-4AE9-4A86-B658-BCD97209A207}" destId="{E37A640D-BB78-4B3B-B98B-E1C10689FEBC}" srcOrd="0" destOrd="0" presId="urn:microsoft.com/office/officeart/2005/8/layout/hList1"/>
    <dgm:cxn modelId="{8B6BEAF8-9A3E-4D2C-AA35-E8B9FD735548}" type="presOf" srcId="{D13C0C02-53FF-4F6F-82EA-9DEC839EAB06}" destId="{720E0189-AB8F-4B88-A249-FFEC80E01302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FEDAB904-950F-4A2D-8D10-788082F842F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839A03AD-3225-4753-B49D-DC86BCF964AB}" type="presOf" srcId="{ACFC70AF-CB52-480C-A5FD-AD47DE6826B4}" destId="{92A86431-68EB-4DDD-926D-6CECE8CE5E14}" srcOrd="0" destOrd="0" presId="urn:microsoft.com/office/officeart/2005/8/layout/hList1"/>
    <dgm:cxn modelId="{C73F02C1-08CD-4037-9EE7-E551CDF6E4F1}" type="presParOf" srcId="{720E0189-AB8F-4B88-A249-FFEC80E01302}" destId="{DA8C118C-A068-4964-B9A1-B524F79172E4}" srcOrd="0" destOrd="0" presId="urn:microsoft.com/office/officeart/2005/8/layout/hList1"/>
    <dgm:cxn modelId="{6CB98E5E-C7A7-4D8A-AD30-14528534D926}" type="presParOf" srcId="{DA8C118C-A068-4964-B9A1-B524F79172E4}" destId="{A7E1B4F7-4555-45AA-B840-650E4B525960}" srcOrd="0" destOrd="0" presId="urn:microsoft.com/office/officeart/2005/8/layout/hList1"/>
    <dgm:cxn modelId="{670BE7ED-F1F7-407B-8478-465F6D804291}" type="presParOf" srcId="{DA8C118C-A068-4964-B9A1-B524F79172E4}" destId="{E37A640D-BB78-4B3B-B98B-E1C10689FEBC}" srcOrd="1" destOrd="0" presId="urn:microsoft.com/office/officeart/2005/8/layout/hList1"/>
    <dgm:cxn modelId="{03B3FED1-4B48-4765-A9FD-669A54CDC5B2}" type="presParOf" srcId="{720E0189-AB8F-4B88-A249-FFEC80E01302}" destId="{900B6C92-4510-4A02-B04B-CD57BADEC3E4}" srcOrd="1" destOrd="0" presId="urn:microsoft.com/office/officeart/2005/8/layout/hList1"/>
    <dgm:cxn modelId="{ECFC8F8A-FEFA-454E-A209-6464BCCAA454}" type="presParOf" srcId="{720E0189-AB8F-4B88-A249-FFEC80E01302}" destId="{A361F3A8-41F9-42F6-903A-178A46AE0CC6}" srcOrd="2" destOrd="0" presId="urn:microsoft.com/office/officeart/2005/8/layout/hList1"/>
    <dgm:cxn modelId="{2B20C0FD-D3D1-49EC-BEB7-59C0BB7172A4}" type="presParOf" srcId="{A361F3A8-41F9-42F6-903A-178A46AE0CC6}" destId="{E19B8C85-A487-44AA-8D9F-C2FAA77AAD4F}" srcOrd="0" destOrd="0" presId="urn:microsoft.com/office/officeart/2005/8/layout/hList1"/>
    <dgm:cxn modelId="{E51D1CED-7842-43B7-8ADD-C827DE8A164C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الإطار الثقافي الحالي للمنظمة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3000" b="1" dirty="0" smtClean="0">
              <a:solidFill>
                <a:schemeClr val="tx1"/>
              </a:solidFill>
            </a:rPr>
            <a:t>التعرف على مدى انسجام الثقافة الحالية مع البيئة التنظيمية </a:t>
          </a:r>
          <a:endParaRPr lang="fr-FR" sz="3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مكونات الثقافة الحالية الأكثر تأثيرا أو الأقل تأثيرا </a:t>
          </a:r>
          <a:endParaRPr lang="fr-FR" sz="32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انسجام و رضا الأفراد في إطار الثقافة الحالية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 custScaleX="14935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33935FF8-A268-48B5-85C1-588E310E03BA}" type="presOf" srcId="{9F4A6E86-855E-44C8-A50C-D4CEC5ACB004}" destId="{F2BF8BBC-3F1A-46AA-8C03-132D7F645200}" srcOrd="1" destOrd="0" presId="urn:microsoft.com/office/officeart/2005/8/layout/list1"/>
    <dgm:cxn modelId="{5FB134AC-0F70-4DE1-837C-EF87C449464F}" type="presOf" srcId="{9F4A6E86-855E-44C8-A50C-D4CEC5ACB004}" destId="{D0D67D7C-B6D7-48AD-9BC5-AC888DC6AED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C6041367-5781-4E54-8ABC-89E122B4C3D3}" type="presParOf" srcId="{18B97EB9-770F-4B57-9DC2-E0C338AE48A3}" destId="{3B2DBBE1-80A1-4769-BD81-21BC1F03D48D}" srcOrd="12" destOrd="0" presId="urn:microsoft.com/office/officeart/2005/8/layout/list1"/>
    <dgm:cxn modelId="{70B48635-2E1C-49C0-A78B-72C5F6E53CE1}" type="presParOf" srcId="{3B2DBBE1-80A1-4769-BD81-21BC1F03D48D}" destId="{D0D67D7C-B6D7-48AD-9BC5-AC888DC6AED0}" srcOrd="0" destOrd="0" presId="urn:microsoft.com/office/officeart/2005/8/layout/list1"/>
    <dgm:cxn modelId="{51FD806B-DEB0-4026-B29F-F44814BEABEA}" type="presParOf" srcId="{3B2DBBE1-80A1-4769-BD81-21BC1F03D48D}" destId="{F2BF8BBC-3F1A-46AA-8C03-132D7F645200}" srcOrd="1" destOrd="0" presId="urn:microsoft.com/office/officeart/2005/8/layout/list1"/>
    <dgm:cxn modelId="{A4D3DEDE-1517-4AFF-8644-7CCFF486A871}" type="presParOf" srcId="{18B97EB9-770F-4B57-9DC2-E0C338AE48A3}" destId="{636EE073-8BEC-4F0E-8C0B-76DC35FF7C4B}" srcOrd="13" destOrd="0" presId="urn:microsoft.com/office/officeart/2005/8/layout/list1"/>
    <dgm:cxn modelId="{A0C4E6E6-73F0-498A-9613-2B1331B55A27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حجم التغير التنظيمي المستهدف لكل عنصر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عناصر التغيير التنظيمي المطلوب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87C6B7F-11FD-4EC7-945D-690738DB7F79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مدى حاجة التغير التنظيمي لتغيرات الثقافة أم لا </a:t>
          </a:r>
          <a:endParaRPr lang="fr-FR" sz="32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5305D01-54AA-4A7B-A9CE-B43FFDAD56A2}" type="sib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4FBBBBD-1AA1-4838-8F52-FC6E55C71605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توقيت هذا التغير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متطلباته الأخرى</a:t>
          </a:r>
          <a:endParaRPr lang="fr-FR" sz="32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4CDF406-636B-47B1-B7B2-20272EC49F98}" type="sib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305CDC3-C402-4C56-A4A5-87AF08DA2D31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تحديد مدى انسجام التغيير التنظيمي مع اتجاهات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آراء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39D6BAA-C431-47A7-9CE2-EF993B593732}" type="sib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5" custScaleX="142857" custLinFactX="25260" custLinFactNeighborX="100000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5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المكونات الثقافية المطلوب تغييرها أو تعديلها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التوقيت اللازم للوصول إلى هذه المستويات </a:t>
          </a:r>
          <a:endParaRPr lang="fr-FR" sz="3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درجة انسجام المستويات المرغوبة للثقافة</a:t>
          </a:r>
          <a:endParaRPr lang="fr-FR" sz="36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8AB2687-85D6-48CB-986E-C0768CB121E3}" type="presOf" srcId="{C165DFE2-4B0A-45D3-B219-322D3C08C118}" destId="{18B97EB9-770F-4B57-9DC2-E0C338AE48A3}" srcOrd="0" destOrd="0" presId="urn:microsoft.com/office/officeart/2005/8/layout/list1"/>
    <dgm:cxn modelId="{DEF83DF2-6E54-4C5A-82E9-55962A2C6225}" type="presOf" srcId="{7F106268-9A43-44F9-AA1B-1C50223ECFD8}" destId="{22E59FCB-4307-4D93-9E34-779CF85DD3A9}" srcOrd="1" destOrd="0" presId="urn:microsoft.com/office/officeart/2005/8/layout/list1"/>
    <dgm:cxn modelId="{B3D62F1C-7529-4DA6-A289-AA210007D19D}" type="presOf" srcId="{9D636665-0FA6-4FDA-8927-50043C7F95C0}" destId="{A74E0755-3E89-4E59-B42D-E93438C61BC1}" srcOrd="1" destOrd="0" presId="urn:microsoft.com/office/officeart/2005/8/layout/list1"/>
    <dgm:cxn modelId="{43CA7324-5BDE-45DD-AE50-0E83C7788A7B}" type="presOf" srcId="{9D636665-0FA6-4FDA-8927-50043C7F95C0}" destId="{901B13D8-E2B2-4523-BF20-DA6C0645B5BE}" srcOrd="0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CF57CE80-5328-4DCC-B361-884095CEDBA3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15B5D019-35F2-40A2-A1A8-D36849DF471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8EA5E906-E11A-436D-9B9B-C6C1C5530105}" type="presOf" srcId="{DA1AFEF6-44DD-4AD4-A79A-083E16389BF5}" destId="{B7652726-8538-40B7-AA39-3443718CD299}" srcOrd="0" destOrd="0" presId="urn:microsoft.com/office/officeart/2005/8/layout/list1"/>
    <dgm:cxn modelId="{9FD9856B-6A18-46D0-A393-952C54F7A6C0}" type="presParOf" srcId="{18B97EB9-770F-4B57-9DC2-E0C338AE48A3}" destId="{6814A0ED-5830-4EEF-A459-8DB9E1B32ACA}" srcOrd="0" destOrd="0" presId="urn:microsoft.com/office/officeart/2005/8/layout/list1"/>
    <dgm:cxn modelId="{9AD6EEB1-AEE5-4FBD-B11D-03177289DC78}" type="presParOf" srcId="{6814A0ED-5830-4EEF-A459-8DB9E1B32ACA}" destId="{7FF917E0-D5E6-4045-ABC9-B8ED166EE900}" srcOrd="0" destOrd="0" presId="urn:microsoft.com/office/officeart/2005/8/layout/list1"/>
    <dgm:cxn modelId="{E44D9F59-24B0-416E-8EB8-0959872420C2}" type="presParOf" srcId="{6814A0ED-5830-4EEF-A459-8DB9E1B32ACA}" destId="{22E59FCB-4307-4D93-9E34-779CF85DD3A9}" srcOrd="1" destOrd="0" presId="urn:microsoft.com/office/officeart/2005/8/layout/list1"/>
    <dgm:cxn modelId="{923F3659-9869-4B4E-8790-C7DAAE93FA44}" type="presParOf" srcId="{18B97EB9-770F-4B57-9DC2-E0C338AE48A3}" destId="{39C245B1-E464-4A41-B184-AD2445DC5ED1}" srcOrd="1" destOrd="0" presId="urn:microsoft.com/office/officeart/2005/8/layout/list1"/>
    <dgm:cxn modelId="{06FE1CB1-ABD9-4FE0-9DB7-539DFD55CE40}" type="presParOf" srcId="{18B97EB9-770F-4B57-9DC2-E0C338AE48A3}" destId="{8AD62031-F6FC-4686-806A-D4A5C00A04C9}" srcOrd="2" destOrd="0" presId="urn:microsoft.com/office/officeart/2005/8/layout/list1"/>
    <dgm:cxn modelId="{54F25E87-9907-45CD-91DF-4BCFCE212903}" type="presParOf" srcId="{18B97EB9-770F-4B57-9DC2-E0C338AE48A3}" destId="{8BBFED77-7CA5-4A9F-AA04-072BE9597616}" srcOrd="3" destOrd="0" presId="urn:microsoft.com/office/officeart/2005/8/layout/list1"/>
    <dgm:cxn modelId="{666E3916-1CA7-4753-BB4B-040DAE383E28}" type="presParOf" srcId="{18B97EB9-770F-4B57-9DC2-E0C338AE48A3}" destId="{DEBB7439-8E66-467A-B987-D96122B89445}" srcOrd="4" destOrd="0" presId="urn:microsoft.com/office/officeart/2005/8/layout/list1"/>
    <dgm:cxn modelId="{813C282A-5EBE-4AA0-AA75-50567AA9CF10}" type="presParOf" srcId="{DEBB7439-8E66-467A-B987-D96122B89445}" destId="{901B13D8-E2B2-4523-BF20-DA6C0645B5BE}" srcOrd="0" destOrd="0" presId="urn:microsoft.com/office/officeart/2005/8/layout/list1"/>
    <dgm:cxn modelId="{0AD84780-D196-450E-ADC7-C84F2D3565FF}" type="presParOf" srcId="{DEBB7439-8E66-467A-B987-D96122B89445}" destId="{A74E0755-3E89-4E59-B42D-E93438C61BC1}" srcOrd="1" destOrd="0" presId="urn:microsoft.com/office/officeart/2005/8/layout/list1"/>
    <dgm:cxn modelId="{14BD1C5B-442E-4936-A226-926746937CFE}" type="presParOf" srcId="{18B97EB9-770F-4B57-9DC2-E0C338AE48A3}" destId="{C9AC69AB-AFF5-434F-AD42-B02A4904E5DD}" srcOrd="5" destOrd="0" presId="urn:microsoft.com/office/officeart/2005/8/layout/list1"/>
    <dgm:cxn modelId="{B2FA87EA-F79C-4028-8D95-FA956D081868}" type="presParOf" srcId="{18B97EB9-770F-4B57-9DC2-E0C338AE48A3}" destId="{C5DF1B4F-4489-452E-97E9-D36804A830CB}" srcOrd="6" destOrd="0" presId="urn:microsoft.com/office/officeart/2005/8/layout/list1"/>
    <dgm:cxn modelId="{7B67EFDA-0220-427F-956A-90FDCBCF583A}" type="presParOf" srcId="{18B97EB9-770F-4B57-9DC2-E0C338AE48A3}" destId="{8664D151-066E-43C7-A029-7F29CE715C51}" srcOrd="7" destOrd="0" presId="urn:microsoft.com/office/officeart/2005/8/layout/list1"/>
    <dgm:cxn modelId="{C116A837-DB2A-4CFA-A163-9A476E3D747C}" type="presParOf" srcId="{18B97EB9-770F-4B57-9DC2-E0C338AE48A3}" destId="{2E2BBFC3-3885-42CC-8233-605E7645DC79}" srcOrd="8" destOrd="0" presId="urn:microsoft.com/office/officeart/2005/8/layout/list1"/>
    <dgm:cxn modelId="{F0FD8F24-153F-4DE2-B65B-E1688DCA1AFB}" type="presParOf" srcId="{2E2BBFC3-3885-42CC-8233-605E7645DC79}" destId="{B7652726-8538-40B7-AA39-3443718CD299}" srcOrd="0" destOrd="0" presId="urn:microsoft.com/office/officeart/2005/8/layout/list1"/>
    <dgm:cxn modelId="{CB00C65A-7401-4181-A7D0-C2D7755E0C6F}" type="presParOf" srcId="{2E2BBFC3-3885-42CC-8233-605E7645DC79}" destId="{2D91EB7E-6445-441C-B54A-135D7524E9F1}" srcOrd="1" destOrd="0" presId="urn:microsoft.com/office/officeart/2005/8/layout/list1"/>
    <dgm:cxn modelId="{0BC08B4D-55FF-48AC-B44D-49F5C34AA2BE}" type="presParOf" srcId="{18B97EB9-770F-4B57-9DC2-E0C338AE48A3}" destId="{3B6AEDC5-59B3-400E-9AD5-F204557B5684}" srcOrd="9" destOrd="0" presId="urn:microsoft.com/office/officeart/2005/8/layout/list1"/>
    <dgm:cxn modelId="{A08472EE-9F4E-4CB1-A832-BE2D081DF34B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الفجوة الثقافية واسعة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كبيرة أم ضيقة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محدودة</a:t>
          </a:r>
          <a:r>
            <a:rPr lang="ar-DZ" sz="3200" b="1" dirty="0" smtClean="0">
              <a:solidFill>
                <a:schemeClr val="tx1"/>
              </a:solidFill>
            </a:rPr>
            <a:t>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تتوافر الإمكانيات الحالية للمنظمة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SA" sz="3200" b="1" smtClean="0">
              <a:solidFill>
                <a:schemeClr val="tx1"/>
              </a:solidFill>
            </a:rPr>
            <a:t>المنظمة تستطيع اتخاذ الإجراءات اللازمة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833FAB-8201-418F-B8F7-B8A7CE726F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B947D30A-3956-41C0-865C-042FDDCB9A61}" type="presOf" srcId="{9D636665-0FA6-4FDA-8927-50043C7F95C0}" destId="{901B13D8-E2B2-4523-BF20-DA6C0645B5BE}" srcOrd="0" destOrd="0" presId="urn:microsoft.com/office/officeart/2005/8/layout/list1"/>
    <dgm:cxn modelId="{449D0F50-F075-401A-9CE6-CBA087A3FF5B}" type="presOf" srcId="{7F106268-9A43-44F9-AA1B-1C50223ECFD8}" destId="{22E59FCB-4307-4D93-9E34-779CF85DD3A9}" srcOrd="1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1799F0ED-7675-4FBF-A460-17C7E3FD59DC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1057256-353E-4C3E-BBB5-CBE585642306}" type="presOf" srcId="{7F106268-9A43-44F9-AA1B-1C50223ECFD8}" destId="{7FF917E0-D5E6-4045-ABC9-B8ED166EE900}" srcOrd="0" destOrd="0" presId="urn:microsoft.com/office/officeart/2005/8/layout/list1"/>
    <dgm:cxn modelId="{1D3292CC-57C7-400D-AA66-99B5BAF4597A}" type="presOf" srcId="{9D636665-0FA6-4FDA-8927-50043C7F95C0}" destId="{A74E0755-3E89-4E59-B42D-E93438C61BC1}" srcOrd="1" destOrd="0" presId="urn:microsoft.com/office/officeart/2005/8/layout/list1"/>
    <dgm:cxn modelId="{DA45E6B4-4C58-498A-B39D-15D48AAF6AC7}" type="presOf" srcId="{DA1AFEF6-44DD-4AD4-A79A-083E16389BF5}" destId="{2D91EB7E-6445-441C-B54A-135D7524E9F1}" srcOrd="1" destOrd="0" presId="urn:microsoft.com/office/officeart/2005/8/layout/list1"/>
    <dgm:cxn modelId="{C79A5A70-04E1-4400-AEC6-4415B0ABF529}" type="presParOf" srcId="{18B97EB9-770F-4B57-9DC2-E0C338AE48A3}" destId="{6814A0ED-5830-4EEF-A459-8DB9E1B32ACA}" srcOrd="0" destOrd="0" presId="urn:microsoft.com/office/officeart/2005/8/layout/list1"/>
    <dgm:cxn modelId="{95FF4B7D-9E54-4C21-9B52-AC17418987DE}" type="presParOf" srcId="{6814A0ED-5830-4EEF-A459-8DB9E1B32ACA}" destId="{7FF917E0-D5E6-4045-ABC9-B8ED166EE900}" srcOrd="0" destOrd="0" presId="urn:microsoft.com/office/officeart/2005/8/layout/list1"/>
    <dgm:cxn modelId="{83163758-D27C-4634-A5C0-10A745F5F4D1}" type="presParOf" srcId="{6814A0ED-5830-4EEF-A459-8DB9E1B32ACA}" destId="{22E59FCB-4307-4D93-9E34-779CF85DD3A9}" srcOrd="1" destOrd="0" presId="urn:microsoft.com/office/officeart/2005/8/layout/list1"/>
    <dgm:cxn modelId="{81CB453D-1D1A-4AC7-B541-FACC1F42B86A}" type="presParOf" srcId="{18B97EB9-770F-4B57-9DC2-E0C338AE48A3}" destId="{39C245B1-E464-4A41-B184-AD2445DC5ED1}" srcOrd="1" destOrd="0" presId="urn:microsoft.com/office/officeart/2005/8/layout/list1"/>
    <dgm:cxn modelId="{A06C871B-3152-4DB5-AD6A-561F723A9836}" type="presParOf" srcId="{18B97EB9-770F-4B57-9DC2-E0C338AE48A3}" destId="{8AD62031-F6FC-4686-806A-D4A5C00A04C9}" srcOrd="2" destOrd="0" presId="urn:microsoft.com/office/officeart/2005/8/layout/list1"/>
    <dgm:cxn modelId="{5D449CFD-EA7B-43B9-852C-A34B73114F97}" type="presParOf" srcId="{18B97EB9-770F-4B57-9DC2-E0C338AE48A3}" destId="{8BBFED77-7CA5-4A9F-AA04-072BE9597616}" srcOrd="3" destOrd="0" presId="urn:microsoft.com/office/officeart/2005/8/layout/list1"/>
    <dgm:cxn modelId="{563B5B62-061B-4272-B7C6-CD9C752CC9A1}" type="presParOf" srcId="{18B97EB9-770F-4B57-9DC2-E0C338AE48A3}" destId="{DEBB7439-8E66-467A-B987-D96122B89445}" srcOrd="4" destOrd="0" presId="urn:microsoft.com/office/officeart/2005/8/layout/list1"/>
    <dgm:cxn modelId="{6DF89ECF-40FE-45D5-9387-303BA2031D87}" type="presParOf" srcId="{DEBB7439-8E66-467A-B987-D96122B89445}" destId="{901B13D8-E2B2-4523-BF20-DA6C0645B5BE}" srcOrd="0" destOrd="0" presId="urn:microsoft.com/office/officeart/2005/8/layout/list1"/>
    <dgm:cxn modelId="{B4CE3AE5-9F35-481B-8D39-E65698D6A807}" type="presParOf" srcId="{DEBB7439-8E66-467A-B987-D96122B89445}" destId="{A74E0755-3E89-4E59-B42D-E93438C61BC1}" srcOrd="1" destOrd="0" presId="urn:microsoft.com/office/officeart/2005/8/layout/list1"/>
    <dgm:cxn modelId="{79ECD289-846E-42CA-8FF0-67EE50CACB81}" type="presParOf" srcId="{18B97EB9-770F-4B57-9DC2-E0C338AE48A3}" destId="{C9AC69AB-AFF5-434F-AD42-B02A4904E5DD}" srcOrd="5" destOrd="0" presId="urn:microsoft.com/office/officeart/2005/8/layout/list1"/>
    <dgm:cxn modelId="{0B0FC95C-C42B-4251-A4AE-0E910737D9A2}" type="presParOf" srcId="{18B97EB9-770F-4B57-9DC2-E0C338AE48A3}" destId="{C5DF1B4F-4489-452E-97E9-D36804A830CB}" srcOrd="6" destOrd="0" presId="urn:microsoft.com/office/officeart/2005/8/layout/list1"/>
    <dgm:cxn modelId="{A14696D9-B146-4F57-99B6-D350242BF462}" type="presParOf" srcId="{18B97EB9-770F-4B57-9DC2-E0C338AE48A3}" destId="{8664D151-066E-43C7-A029-7F29CE715C51}" srcOrd="7" destOrd="0" presId="urn:microsoft.com/office/officeart/2005/8/layout/list1"/>
    <dgm:cxn modelId="{D962D757-7E68-4661-A138-37670E88C6A4}" type="presParOf" srcId="{18B97EB9-770F-4B57-9DC2-E0C338AE48A3}" destId="{2E2BBFC3-3885-42CC-8233-605E7645DC79}" srcOrd="8" destOrd="0" presId="urn:microsoft.com/office/officeart/2005/8/layout/list1"/>
    <dgm:cxn modelId="{0B36D6A4-1586-4672-BB3F-FDFCD73EF267}" type="presParOf" srcId="{2E2BBFC3-3885-42CC-8233-605E7645DC79}" destId="{B7652726-8538-40B7-AA39-3443718CD299}" srcOrd="0" destOrd="0" presId="urn:microsoft.com/office/officeart/2005/8/layout/list1"/>
    <dgm:cxn modelId="{3945C70D-2625-4444-877F-23E7A1DE30AD}" type="presParOf" srcId="{2E2BBFC3-3885-42CC-8233-605E7645DC79}" destId="{2D91EB7E-6445-441C-B54A-135D7524E9F1}" srcOrd="1" destOrd="0" presId="urn:microsoft.com/office/officeart/2005/8/layout/list1"/>
    <dgm:cxn modelId="{38CF0AAE-6DBB-47B9-B532-586B16729EE6}" type="presParOf" srcId="{18B97EB9-770F-4B57-9DC2-E0C338AE48A3}" destId="{3B6AEDC5-59B3-400E-9AD5-F204557B5684}" srcOrd="9" destOrd="0" presId="urn:microsoft.com/office/officeart/2005/8/layout/list1"/>
    <dgm:cxn modelId="{3201B823-E1A4-4700-BD13-AEAC5B542F0D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برنامج زمني للتنفيذ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مراقبة درجات رضا أو مقارنة العاملين للتغييرات الثقافية الجاري تنفيذها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تزامن التغيير الثقافي مع التغيير التنظيمي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40736CF-851C-48EC-8CF4-E365288F4E7A}" type="presOf" srcId="{7F106268-9A43-44F9-AA1B-1C50223ECFD8}" destId="{22E59FCB-4307-4D93-9E34-779CF85DD3A9}" srcOrd="1" destOrd="0" presId="urn:microsoft.com/office/officeart/2005/8/layout/list1"/>
    <dgm:cxn modelId="{72FC19C7-05F0-4800-8EEE-67BECB90BD66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FE561D5F-DE8C-4862-AD8F-C4BE259F47A4}" type="presOf" srcId="{9D636665-0FA6-4FDA-8927-50043C7F95C0}" destId="{901B13D8-E2B2-4523-BF20-DA6C0645B5BE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59C3E7D-AAFF-415F-A254-E7730FC34421}" type="presOf" srcId="{9D636665-0FA6-4FDA-8927-50043C7F95C0}" destId="{A74E0755-3E89-4E59-B42D-E93438C61BC1}" srcOrd="1" destOrd="0" presId="urn:microsoft.com/office/officeart/2005/8/layout/list1"/>
    <dgm:cxn modelId="{35881A24-5188-4370-8F59-9BC89322893C}" type="presOf" srcId="{DA1AFEF6-44DD-4AD4-A79A-083E16389BF5}" destId="{B7652726-8538-40B7-AA39-3443718CD299}" srcOrd="0" destOrd="0" presId="urn:microsoft.com/office/officeart/2005/8/layout/list1"/>
    <dgm:cxn modelId="{1BB8A46B-339C-4E34-B6AA-B93C72E79627}" type="presOf" srcId="{7F106268-9A43-44F9-AA1B-1C50223ECFD8}" destId="{7FF917E0-D5E6-4045-ABC9-B8ED166EE900}" srcOrd="0" destOrd="0" presId="urn:microsoft.com/office/officeart/2005/8/layout/list1"/>
    <dgm:cxn modelId="{3D0B069E-87C1-4697-8874-CC95CD30F5EA}" type="presOf" srcId="{C165DFE2-4B0A-45D3-B219-322D3C08C118}" destId="{18B97EB9-770F-4B57-9DC2-E0C338AE48A3}" srcOrd="0" destOrd="0" presId="urn:microsoft.com/office/officeart/2005/8/layout/list1"/>
    <dgm:cxn modelId="{DF6401D4-EE42-459B-ABB3-877335729A39}" type="presParOf" srcId="{18B97EB9-770F-4B57-9DC2-E0C338AE48A3}" destId="{6814A0ED-5830-4EEF-A459-8DB9E1B32ACA}" srcOrd="0" destOrd="0" presId="urn:microsoft.com/office/officeart/2005/8/layout/list1"/>
    <dgm:cxn modelId="{F775C1B1-B0B7-4704-AB64-6B14A56AAD14}" type="presParOf" srcId="{6814A0ED-5830-4EEF-A459-8DB9E1B32ACA}" destId="{7FF917E0-D5E6-4045-ABC9-B8ED166EE900}" srcOrd="0" destOrd="0" presId="urn:microsoft.com/office/officeart/2005/8/layout/list1"/>
    <dgm:cxn modelId="{BCBEEDD5-13D0-42B6-88D5-54B2542C02CA}" type="presParOf" srcId="{6814A0ED-5830-4EEF-A459-8DB9E1B32ACA}" destId="{22E59FCB-4307-4D93-9E34-779CF85DD3A9}" srcOrd="1" destOrd="0" presId="urn:microsoft.com/office/officeart/2005/8/layout/list1"/>
    <dgm:cxn modelId="{F68237F9-E5EC-4ED2-BC47-FAEBD84ED78E}" type="presParOf" srcId="{18B97EB9-770F-4B57-9DC2-E0C338AE48A3}" destId="{39C245B1-E464-4A41-B184-AD2445DC5ED1}" srcOrd="1" destOrd="0" presId="urn:microsoft.com/office/officeart/2005/8/layout/list1"/>
    <dgm:cxn modelId="{AAF0FDA3-F42E-43AE-8B01-A5F640F8D606}" type="presParOf" srcId="{18B97EB9-770F-4B57-9DC2-E0C338AE48A3}" destId="{8AD62031-F6FC-4686-806A-D4A5C00A04C9}" srcOrd="2" destOrd="0" presId="urn:microsoft.com/office/officeart/2005/8/layout/list1"/>
    <dgm:cxn modelId="{EF381E91-2291-48C9-87E5-A6AAE94435D9}" type="presParOf" srcId="{18B97EB9-770F-4B57-9DC2-E0C338AE48A3}" destId="{8BBFED77-7CA5-4A9F-AA04-072BE9597616}" srcOrd="3" destOrd="0" presId="urn:microsoft.com/office/officeart/2005/8/layout/list1"/>
    <dgm:cxn modelId="{B78AFABA-A2E9-428C-B255-F1FF4C01215D}" type="presParOf" srcId="{18B97EB9-770F-4B57-9DC2-E0C338AE48A3}" destId="{DEBB7439-8E66-467A-B987-D96122B89445}" srcOrd="4" destOrd="0" presId="urn:microsoft.com/office/officeart/2005/8/layout/list1"/>
    <dgm:cxn modelId="{A0C1E4F9-0308-4FD6-9298-2E6060DB3747}" type="presParOf" srcId="{DEBB7439-8E66-467A-B987-D96122B89445}" destId="{901B13D8-E2B2-4523-BF20-DA6C0645B5BE}" srcOrd="0" destOrd="0" presId="urn:microsoft.com/office/officeart/2005/8/layout/list1"/>
    <dgm:cxn modelId="{DE67C4E5-B184-4F7F-A7F4-B1131DCA37E1}" type="presParOf" srcId="{DEBB7439-8E66-467A-B987-D96122B89445}" destId="{A74E0755-3E89-4E59-B42D-E93438C61BC1}" srcOrd="1" destOrd="0" presId="urn:microsoft.com/office/officeart/2005/8/layout/list1"/>
    <dgm:cxn modelId="{9119E785-8B1B-4EFE-8449-69D8DED5A324}" type="presParOf" srcId="{18B97EB9-770F-4B57-9DC2-E0C338AE48A3}" destId="{C9AC69AB-AFF5-434F-AD42-B02A4904E5DD}" srcOrd="5" destOrd="0" presId="urn:microsoft.com/office/officeart/2005/8/layout/list1"/>
    <dgm:cxn modelId="{A81F17DA-79B3-4DDC-9DD2-08A1948A5208}" type="presParOf" srcId="{18B97EB9-770F-4B57-9DC2-E0C338AE48A3}" destId="{C5DF1B4F-4489-452E-97E9-D36804A830CB}" srcOrd="6" destOrd="0" presId="urn:microsoft.com/office/officeart/2005/8/layout/list1"/>
    <dgm:cxn modelId="{68A81822-CBC3-4EFC-B655-7D0CE4282660}" type="presParOf" srcId="{18B97EB9-770F-4B57-9DC2-E0C338AE48A3}" destId="{8664D151-066E-43C7-A029-7F29CE715C51}" srcOrd="7" destOrd="0" presId="urn:microsoft.com/office/officeart/2005/8/layout/list1"/>
    <dgm:cxn modelId="{15F2BD0E-4599-4E81-9837-D250BAB9467E}" type="presParOf" srcId="{18B97EB9-770F-4B57-9DC2-E0C338AE48A3}" destId="{2E2BBFC3-3885-42CC-8233-605E7645DC79}" srcOrd="8" destOrd="0" presId="urn:microsoft.com/office/officeart/2005/8/layout/list1"/>
    <dgm:cxn modelId="{AEAE2604-8A31-42DB-95A8-FF52BFDF5670}" type="presParOf" srcId="{2E2BBFC3-3885-42CC-8233-605E7645DC79}" destId="{B7652726-8538-40B7-AA39-3443718CD299}" srcOrd="0" destOrd="0" presId="urn:microsoft.com/office/officeart/2005/8/layout/list1"/>
    <dgm:cxn modelId="{E5FBD4F8-3FAE-4038-85D0-209FEC58273C}" type="presParOf" srcId="{2E2BBFC3-3885-42CC-8233-605E7645DC79}" destId="{2D91EB7E-6445-441C-B54A-135D7524E9F1}" srcOrd="1" destOrd="0" presId="urn:microsoft.com/office/officeart/2005/8/layout/list1"/>
    <dgm:cxn modelId="{D6CD7533-3E6B-4AC8-BE98-11AD9444B65A}" type="presParOf" srcId="{18B97EB9-770F-4B57-9DC2-E0C338AE48A3}" destId="{3B6AEDC5-59B3-400E-9AD5-F204557B5684}" srcOrd="9" destOrd="0" presId="urn:microsoft.com/office/officeart/2005/8/layout/list1"/>
    <dgm:cxn modelId="{C8315FB3-4049-483C-A771-904033E9A955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39985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5175" y="123838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solidFill>
                <a:schemeClr val="tx1"/>
              </a:solidFill>
            </a:rPr>
            <a:t>إيمان المنظمة العميق ببعض القيم</a:t>
          </a:r>
          <a:endParaRPr lang="fr-FR" sz="4000" b="1" kern="1200" dirty="0">
            <a:solidFill>
              <a:schemeClr val="tx1"/>
            </a:solidFill>
          </a:endParaRPr>
        </a:p>
      </dsp:txBody>
      <dsp:txXfrm>
        <a:off x="395175" y="123838"/>
        <a:ext cx="7863028" cy="619920"/>
      </dsp:txXfrm>
    </dsp:sp>
    <dsp:sp modelId="{E057D615-5A23-42D7-AEFD-2955691D665A}">
      <dsp:nvSpPr>
        <dsp:cNvPr id="0" name=""/>
        <dsp:cNvSpPr/>
      </dsp:nvSpPr>
      <dsp:spPr>
        <a:xfrm>
          <a:off x="0" y="135241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6A85C-A1C8-4985-AB7E-8AEFFB338F54}">
      <dsp:nvSpPr>
        <dsp:cNvPr id="0" name=""/>
        <dsp:cNvSpPr/>
      </dsp:nvSpPr>
      <dsp:spPr>
        <a:xfrm>
          <a:off x="393151" y="1042457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smtClean="0">
              <a:solidFill>
                <a:schemeClr val="tx1"/>
              </a:solidFill>
            </a:rPr>
            <a:t>وجود منافسة شديدة في مجال نشاط المنظمة</a:t>
          </a:r>
          <a:endParaRPr lang="fr-FR" sz="4000" b="1" kern="1200" dirty="0">
            <a:solidFill>
              <a:schemeClr val="tx1"/>
            </a:solidFill>
          </a:endParaRPr>
        </a:p>
      </dsp:txBody>
      <dsp:txXfrm>
        <a:off x="393151" y="1042457"/>
        <a:ext cx="7863028" cy="619920"/>
      </dsp:txXfrm>
    </dsp:sp>
    <dsp:sp modelId="{47D4CB2E-864A-4EEA-9F77-57B3F41385D5}">
      <dsp:nvSpPr>
        <dsp:cNvPr id="0" name=""/>
        <dsp:cNvSpPr/>
      </dsp:nvSpPr>
      <dsp:spPr>
        <a:xfrm>
          <a:off x="0" y="230497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D1281-72DE-4685-B98C-ABAA6AEA3056}">
      <dsp:nvSpPr>
        <dsp:cNvPr id="0" name=""/>
        <dsp:cNvSpPr/>
      </dsp:nvSpPr>
      <dsp:spPr>
        <a:xfrm>
          <a:off x="393151" y="1995017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solidFill>
                <a:schemeClr val="tx1"/>
              </a:solidFill>
            </a:rPr>
            <a:t>تمتع المنظمة بموقع تنافسي أقل من </a:t>
          </a:r>
          <a:r>
            <a:rPr lang="ar-DZ" sz="3600" b="1" kern="1200" dirty="0" smtClean="0">
              <a:solidFill>
                <a:schemeClr val="tx1"/>
              </a:solidFill>
            </a:rPr>
            <a:t>المنافسين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393151" y="1995017"/>
        <a:ext cx="7863028" cy="619920"/>
      </dsp:txXfrm>
    </dsp:sp>
    <dsp:sp modelId="{DF941EC4-88A7-4C9C-8C05-E971DCB182E3}">
      <dsp:nvSpPr>
        <dsp:cNvPr id="0" name=""/>
        <dsp:cNvSpPr/>
      </dsp:nvSpPr>
      <dsp:spPr>
        <a:xfrm>
          <a:off x="0" y="3257538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F8BBC-3F1A-46AA-8C03-132D7F645200}">
      <dsp:nvSpPr>
        <dsp:cNvPr id="0" name=""/>
        <dsp:cNvSpPr/>
      </dsp:nvSpPr>
      <dsp:spPr>
        <a:xfrm>
          <a:off x="375006" y="2947578"/>
          <a:ext cx="787707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chemeClr val="tx1"/>
              </a:solidFill>
            </a:rPr>
            <a:t>المنظمة على أعتاب الدخول إلى عالم المنظمات </a:t>
          </a:r>
          <a:r>
            <a:rPr lang="ar-DZ" sz="3200" b="1" kern="1200" dirty="0" err="1" smtClean="0">
              <a:solidFill>
                <a:schemeClr val="tx1"/>
              </a:solidFill>
            </a:rPr>
            <a:t>ال</a:t>
          </a:r>
          <a:r>
            <a:rPr lang="ar-SA" sz="3200" b="1" kern="1200" dirty="0" smtClean="0">
              <a:solidFill>
                <a:schemeClr val="tx1"/>
              </a:solidFill>
            </a:rPr>
            <a:t>كبيرة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75006" y="2947578"/>
        <a:ext cx="7877075" cy="619920"/>
      </dsp:txXfrm>
    </dsp:sp>
    <dsp:sp modelId="{83188430-C221-4B47-AF4C-FEC44606EB46}">
      <dsp:nvSpPr>
        <dsp:cNvPr id="0" name=""/>
        <dsp:cNvSpPr/>
      </dsp:nvSpPr>
      <dsp:spPr>
        <a:xfrm>
          <a:off x="0" y="4210098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C3D51B-22AB-4C6D-8254-5313F3970B48}">
      <dsp:nvSpPr>
        <dsp:cNvPr id="0" name=""/>
        <dsp:cNvSpPr/>
      </dsp:nvSpPr>
      <dsp:spPr>
        <a:xfrm>
          <a:off x="393151" y="3900138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solidFill>
                <a:schemeClr val="tx1"/>
              </a:solidFill>
            </a:rPr>
            <a:t>صغر حجم المنظمة مع نموها بشكل </a:t>
          </a:r>
          <a:r>
            <a:rPr lang="ar-SA" sz="3600" b="1" kern="1200" dirty="0" err="1" smtClean="0">
              <a:solidFill>
                <a:schemeClr val="tx1"/>
              </a:solidFill>
            </a:rPr>
            <a:t>متسارع</a:t>
          </a:r>
          <a:r>
            <a:rPr lang="ar-SA" sz="3600" b="1" kern="1200" dirty="0" smtClean="0">
              <a:solidFill>
                <a:schemeClr val="tx1"/>
              </a:solidFill>
            </a:rPr>
            <a:t> 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393151" y="3900138"/>
        <a:ext cx="7863028" cy="6199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8DA2D5-159E-4520-B84C-9141EC194B1B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EB6B1-1B1D-4236-A6BE-FE943B416285}">
      <dsp:nvSpPr>
        <dsp:cNvPr id="0" name=""/>
        <dsp:cNvSpPr/>
      </dsp:nvSpPr>
      <dsp:spPr>
        <a:xfrm>
          <a:off x="0" y="1185856"/>
          <a:ext cx="1204302" cy="2239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</a:rPr>
            <a:t>طبيعة الأزمات الحقيقية أو المتوقعة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0" y="1185856"/>
        <a:ext cx="1204302" cy="2239011"/>
      </dsp:txXfrm>
    </dsp:sp>
    <dsp:sp modelId="{7CD2F460-82F1-4DB7-8B6B-06880062358F}">
      <dsp:nvSpPr>
        <dsp:cNvPr id="0" name=""/>
        <dsp:cNvSpPr/>
      </dsp:nvSpPr>
      <dsp:spPr>
        <a:xfrm>
          <a:off x="1405119" y="1196963"/>
          <a:ext cx="1204302" cy="2132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smtClean="0">
              <a:solidFill>
                <a:schemeClr val="tx1"/>
              </a:solidFill>
            </a:rPr>
            <a:t>التغير في القادة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1405119" y="1196963"/>
        <a:ext cx="1204302" cy="2132036"/>
      </dsp:txXfrm>
    </dsp:sp>
    <dsp:sp modelId="{BEAD22CE-B558-40CC-A101-D8E5FE7C7C4F}">
      <dsp:nvSpPr>
        <dsp:cNvPr id="0" name=""/>
        <dsp:cNvSpPr/>
      </dsp:nvSpPr>
      <dsp:spPr>
        <a:xfrm>
          <a:off x="2810139" y="1196963"/>
          <a:ext cx="1204302" cy="2132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</a:rPr>
            <a:t>حجم وعمر المنظمة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2810139" y="1196963"/>
        <a:ext cx="1204302" cy="2132036"/>
      </dsp:txXfrm>
    </dsp:sp>
    <dsp:sp modelId="{6A1F460A-4395-43A1-9BCA-13A735E90D38}">
      <dsp:nvSpPr>
        <dsp:cNvPr id="0" name=""/>
        <dsp:cNvSpPr/>
      </dsp:nvSpPr>
      <dsp:spPr>
        <a:xfrm>
          <a:off x="4215158" y="1185856"/>
          <a:ext cx="1204302" cy="21542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</a:rPr>
            <a:t>قوة الثقافة الحالية</a:t>
          </a:r>
          <a:r>
            <a:rPr lang="ar-DZ" sz="2400" kern="1200" dirty="0" smtClean="0">
              <a:solidFill>
                <a:schemeClr val="tx1"/>
              </a:solidFill>
            </a:rPr>
            <a:t> 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4215158" y="1185856"/>
        <a:ext cx="1204302" cy="2154249"/>
      </dsp:txXfrm>
    </dsp:sp>
    <dsp:sp modelId="{D59B585C-EA73-4253-9B5A-8AD7FA1D6698}">
      <dsp:nvSpPr>
        <dsp:cNvPr id="0" name=""/>
        <dsp:cNvSpPr/>
      </dsp:nvSpPr>
      <dsp:spPr>
        <a:xfrm>
          <a:off x="5620177" y="1357788"/>
          <a:ext cx="12043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</a:rPr>
            <a:t>دورة حياة المنظمة</a:t>
          </a:r>
          <a:r>
            <a:rPr lang="ar-DZ" sz="2400" kern="1200" dirty="0" smtClean="0">
              <a:solidFill>
                <a:schemeClr val="tx1"/>
              </a:solidFill>
            </a:rPr>
            <a:t> 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5620177" y="1357788"/>
        <a:ext cx="1204302" cy="1810385"/>
      </dsp:txXfrm>
    </dsp:sp>
    <dsp:sp modelId="{D3C7D023-6615-46A1-A00B-FB15AFCA4718}">
      <dsp:nvSpPr>
        <dsp:cNvPr id="0" name=""/>
        <dsp:cNvSpPr/>
      </dsp:nvSpPr>
      <dsp:spPr>
        <a:xfrm>
          <a:off x="7025197" y="1357788"/>
          <a:ext cx="1204302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solidFill>
                <a:schemeClr val="tx1"/>
              </a:solidFill>
            </a:rPr>
            <a:t>وجود ثقافات فرعية كثيرة في المنظمة</a:t>
          </a:r>
          <a:r>
            <a:rPr lang="ar-DZ" sz="2400" kern="1200" dirty="0" smtClean="0">
              <a:solidFill>
                <a:schemeClr val="tx1"/>
              </a:solidFill>
            </a:rPr>
            <a:t> </a:t>
          </a:r>
          <a:endParaRPr lang="fr-FR" sz="2400" b="1" kern="1200" dirty="0">
            <a:solidFill>
              <a:schemeClr val="tx1"/>
            </a:solidFill>
          </a:endParaRPr>
        </a:p>
      </dsp:txBody>
      <dsp:txXfrm>
        <a:off x="7025197" y="1357788"/>
        <a:ext cx="1204302" cy="18103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E1B4F7-4555-45AA-B840-650E4B525960}">
      <dsp:nvSpPr>
        <dsp:cNvPr id="0" name=""/>
        <dsp:cNvSpPr/>
      </dsp:nvSpPr>
      <dsp:spPr>
        <a:xfrm>
          <a:off x="40" y="66467"/>
          <a:ext cx="3845569" cy="153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solidFill>
                <a:schemeClr val="tx1"/>
              </a:solidFill>
            </a:rPr>
            <a:t>مدخل التغيير من القاعدة إلى القمة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40" y="66467"/>
        <a:ext cx="3845569" cy="1538227"/>
      </dsp:txXfrm>
    </dsp:sp>
    <dsp:sp modelId="{E37A640D-BB78-4B3B-B98B-E1C10689FEBC}">
      <dsp:nvSpPr>
        <dsp:cNvPr id="0" name=""/>
        <dsp:cNvSpPr/>
      </dsp:nvSpPr>
      <dsp:spPr>
        <a:xfrm>
          <a:off x="40" y="1604695"/>
          <a:ext cx="3845569" cy="2854800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r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600" b="1" kern="1200" dirty="0" smtClean="0">
              <a:solidFill>
                <a:schemeClr val="tx1"/>
              </a:solidFill>
            </a:rPr>
            <a:t>مشاركة أعضاء المنظمة في التغيير 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40" y="1604695"/>
        <a:ext cx="3845569" cy="2854800"/>
      </dsp:txXfrm>
    </dsp:sp>
    <dsp:sp modelId="{E19B8C85-A487-44AA-8D9F-C2FAA77AAD4F}">
      <dsp:nvSpPr>
        <dsp:cNvPr id="0" name=""/>
        <dsp:cNvSpPr/>
      </dsp:nvSpPr>
      <dsp:spPr>
        <a:xfrm>
          <a:off x="4383989" y="66467"/>
          <a:ext cx="3845569" cy="153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600" b="1" kern="1200" dirty="0" smtClean="0">
              <a:solidFill>
                <a:schemeClr val="tx1"/>
              </a:solidFill>
            </a:rPr>
            <a:t>مدخل التغيير من القمة إلى القاعدة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4383989" y="66467"/>
        <a:ext cx="3845569" cy="1538227"/>
      </dsp:txXfrm>
    </dsp:sp>
    <dsp:sp modelId="{92A86431-68EB-4DDD-926D-6CECE8CE5E14}">
      <dsp:nvSpPr>
        <dsp:cNvPr id="0" name=""/>
        <dsp:cNvSpPr/>
      </dsp:nvSpPr>
      <dsp:spPr>
        <a:xfrm>
          <a:off x="4383989" y="1636098"/>
          <a:ext cx="3845569" cy="2854800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r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600" b="1" kern="1200" dirty="0" smtClean="0">
              <a:solidFill>
                <a:schemeClr val="tx1"/>
              </a:solidFill>
            </a:rPr>
            <a:t>الدور القيادي في تغيير الثقافة </a:t>
          </a:r>
          <a:r>
            <a:rPr lang="ar-DZ" sz="3600" b="1" kern="1200" dirty="0" smtClean="0">
              <a:solidFill>
                <a:schemeClr val="tx1"/>
              </a:solidFill>
            </a:rPr>
            <a:t>يكون </a:t>
          </a:r>
          <a:r>
            <a:rPr lang="ar-SA" sz="3600" b="1" kern="1200" dirty="0" smtClean="0">
              <a:solidFill>
                <a:schemeClr val="tx1"/>
              </a:solidFill>
            </a:rPr>
            <a:t>للإدارة </a:t>
          </a:r>
          <a:r>
            <a:rPr lang="ar-SA" sz="3600" b="1" kern="1200" dirty="0" smtClean="0">
              <a:solidFill>
                <a:schemeClr val="tx1"/>
              </a:solidFill>
            </a:rPr>
            <a:t>العليا </a:t>
          </a:r>
          <a:r>
            <a:rPr lang="ar-DZ" sz="3600" b="1" kern="1200" dirty="0" smtClean="0">
              <a:solidFill>
                <a:schemeClr val="tx1"/>
              </a:solidFill>
            </a:rPr>
            <a:t> 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4383989" y="1636098"/>
        <a:ext cx="3845569" cy="28548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436577"/>
          <a:ext cx="825820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5175" y="81695"/>
          <a:ext cx="7863028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solidFill>
                <a:schemeClr val="tx1"/>
              </a:solidFill>
            </a:rPr>
            <a:t>تحديد الإطار الثقافي الحالي للمنظمة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5175" y="81695"/>
        <a:ext cx="7863028" cy="797040"/>
      </dsp:txXfrm>
    </dsp:sp>
    <dsp:sp modelId="{E057D615-5A23-42D7-AEFD-2955691D665A}">
      <dsp:nvSpPr>
        <dsp:cNvPr id="0" name=""/>
        <dsp:cNvSpPr/>
      </dsp:nvSpPr>
      <dsp:spPr>
        <a:xfrm>
          <a:off x="0" y="1661297"/>
          <a:ext cx="825820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76A85C-A1C8-4985-AB7E-8AEFFB338F54}">
      <dsp:nvSpPr>
        <dsp:cNvPr id="0" name=""/>
        <dsp:cNvSpPr/>
      </dsp:nvSpPr>
      <dsp:spPr>
        <a:xfrm>
          <a:off x="393151" y="1262777"/>
          <a:ext cx="7863028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solidFill>
                <a:schemeClr val="tx1"/>
              </a:solidFill>
            </a:rPr>
            <a:t>تحديد مكونات الثقافة الحالية الأكثر تأثيرا أو الأقل تأثيرا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1262777"/>
        <a:ext cx="7863028" cy="797040"/>
      </dsp:txXfrm>
    </dsp:sp>
    <dsp:sp modelId="{47D4CB2E-864A-4EEA-9F77-57B3F41385D5}">
      <dsp:nvSpPr>
        <dsp:cNvPr id="0" name=""/>
        <dsp:cNvSpPr/>
      </dsp:nvSpPr>
      <dsp:spPr>
        <a:xfrm>
          <a:off x="0" y="2886017"/>
          <a:ext cx="825820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FD1281-72DE-4685-B98C-ABAA6AEA3056}">
      <dsp:nvSpPr>
        <dsp:cNvPr id="0" name=""/>
        <dsp:cNvSpPr/>
      </dsp:nvSpPr>
      <dsp:spPr>
        <a:xfrm>
          <a:off x="376619" y="2487497"/>
          <a:ext cx="7874995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b="1" kern="1200" dirty="0" smtClean="0">
              <a:solidFill>
                <a:schemeClr val="tx1"/>
              </a:solidFill>
            </a:rPr>
            <a:t>التعرف على مدى انسجام الثقافة الحالية مع البيئة التنظيمية </a:t>
          </a:r>
          <a:endParaRPr lang="fr-FR" sz="3000" b="1" kern="1200" dirty="0">
            <a:solidFill>
              <a:schemeClr val="tx1"/>
            </a:solidFill>
          </a:endParaRPr>
        </a:p>
      </dsp:txBody>
      <dsp:txXfrm>
        <a:off x="376619" y="2487497"/>
        <a:ext cx="7874995" cy="797040"/>
      </dsp:txXfrm>
    </dsp:sp>
    <dsp:sp modelId="{DF941EC4-88A7-4C9C-8C05-E971DCB182E3}">
      <dsp:nvSpPr>
        <dsp:cNvPr id="0" name=""/>
        <dsp:cNvSpPr/>
      </dsp:nvSpPr>
      <dsp:spPr>
        <a:xfrm>
          <a:off x="0" y="4110738"/>
          <a:ext cx="8258204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BF8BBC-3F1A-46AA-8C03-132D7F645200}">
      <dsp:nvSpPr>
        <dsp:cNvPr id="0" name=""/>
        <dsp:cNvSpPr/>
      </dsp:nvSpPr>
      <dsp:spPr>
        <a:xfrm>
          <a:off x="393151" y="3712218"/>
          <a:ext cx="7863028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solidFill>
                <a:schemeClr val="tx1"/>
              </a:solidFill>
            </a:rPr>
            <a:t>تحديد انسجام و رضا الأفراد في إطار الثقافة الحالية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3712218"/>
        <a:ext cx="7863028" cy="79704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5DF1B4F-4489-452E-97E9-D36804A830CB}">
      <dsp:nvSpPr>
        <dsp:cNvPr id="0" name=""/>
        <dsp:cNvSpPr/>
      </dsp:nvSpPr>
      <dsp:spPr>
        <a:xfrm>
          <a:off x="0" y="39985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E0755-3E89-4E59-B42D-E93438C61BC1}">
      <dsp:nvSpPr>
        <dsp:cNvPr id="0" name=""/>
        <dsp:cNvSpPr/>
      </dsp:nvSpPr>
      <dsp:spPr>
        <a:xfrm>
          <a:off x="395175" y="123838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solidFill>
                <a:schemeClr val="tx1"/>
              </a:solidFill>
            </a:rPr>
            <a:t>تحديد عناصر التغيير التنظيمي المطلوب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5175" y="123838"/>
        <a:ext cx="7863028" cy="619920"/>
      </dsp:txXfrm>
    </dsp:sp>
    <dsp:sp modelId="{EFEAD23B-AB6A-417C-AD5A-63CE38EEBA7F}">
      <dsp:nvSpPr>
        <dsp:cNvPr id="0" name=""/>
        <dsp:cNvSpPr/>
      </dsp:nvSpPr>
      <dsp:spPr>
        <a:xfrm>
          <a:off x="0" y="135241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393151" y="1042457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solidFill>
                <a:schemeClr val="tx1"/>
              </a:solidFill>
            </a:rPr>
            <a:t>تحديد حجم التغير التنظيمي المستهدف لكل عنصر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1042457"/>
        <a:ext cx="7863028" cy="619920"/>
      </dsp:txXfrm>
    </dsp:sp>
    <dsp:sp modelId="{33BB7E1A-D22C-4A4D-B56F-6F7FC5836497}">
      <dsp:nvSpPr>
        <dsp:cNvPr id="0" name=""/>
        <dsp:cNvSpPr/>
      </dsp:nvSpPr>
      <dsp:spPr>
        <a:xfrm>
          <a:off x="0" y="2304977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5A425E-2638-4002-8916-B1BE2EEBFFA1}">
      <dsp:nvSpPr>
        <dsp:cNvPr id="0" name=""/>
        <dsp:cNvSpPr/>
      </dsp:nvSpPr>
      <dsp:spPr>
        <a:xfrm>
          <a:off x="393151" y="1995017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smtClean="0">
              <a:solidFill>
                <a:schemeClr val="tx1"/>
              </a:solidFill>
            </a:rPr>
            <a:t>تحديد مدى حاجة التغير التنظيمي لتغيرات الثقافة أم لا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1995017"/>
        <a:ext cx="7863028" cy="619920"/>
      </dsp:txXfrm>
    </dsp:sp>
    <dsp:sp modelId="{2390D5E3-8733-487D-BADE-88EEE07CFECB}">
      <dsp:nvSpPr>
        <dsp:cNvPr id="0" name=""/>
        <dsp:cNvSpPr/>
      </dsp:nvSpPr>
      <dsp:spPr>
        <a:xfrm>
          <a:off x="0" y="3257538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52AD92-77A0-4AB3-843F-061DE614F2C5}">
      <dsp:nvSpPr>
        <dsp:cNvPr id="0" name=""/>
        <dsp:cNvSpPr/>
      </dsp:nvSpPr>
      <dsp:spPr>
        <a:xfrm>
          <a:off x="393151" y="2947578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solidFill>
                <a:schemeClr val="tx1"/>
              </a:solidFill>
            </a:rPr>
            <a:t>تحديد مدى انسجام التغيير التنظيمي مع اتجاهات </a:t>
          </a:r>
          <a:r>
            <a:rPr lang="ar-DZ" sz="2800" b="1" kern="1200" dirty="0" err="1" smtClean="0">
              <a:solidFill>
                <a:schemeClr val="tx1"/>
              </a:solidFill>
            </a:rPr>
            <a:t>و</a:t>
          </a:r>
          <a:r>
            <a:rPr lang="ar-DZ" sz="2800" b="1" kern="1200" dirty="0" smtClean="0">
              <a:solidFill>
                <a:schemeClr val="tx1"/>
              </a:solidFill>
            </a:rPr>
            <a:t> آراء الأفراد</a:t>
          </a:r>
          <a:endParaRPr lang="fr-FR" sz="2800" b="1" kern="1200" dirty="0">
            <a:solidFill>
              <a:schemeClr val="tx1"/>
            </a:solidFill>
          </a:endParaRPr>
        </a:p>
      </dsp:txBody>
      <dsp:txXfrm>
        <a:off x="393151" y="2947578"/>
        <a:ext cx="7863028" cy="619920"/>
      </dsp:txXfrm>
    </dsp:sp>
    <dsp:sp modelId="{8DF01160-86A1-4E86-81B9-E857EDC7C771}">
      <dsp:nvSpPr>
        <dsp:cNvPr id="0" name=""/>
        <dsp:cNvSpPr/>
      </dsp:nvSpPr>
      <dsp:spPr>
        <a:xfrm>
          <a:off x="0" y="4210098"/>
          <a:ext cx="82582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714A1-62D2-45AB-B486-9E20B51CC337}">
      <dsp:nvSpPr>
        <dsp:cNvPr id="0" name=""/>
        <dsp:cNvSpPr/>
      </dsp:nvSpPr>
      <dsp:spPr>
        <a:xfrm>
          <a:off x="393151" y="3900138"/>
          <a:ext cx="7863028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solidFill>
                <a:schemeClr val="tx1"/>
              </a:solidFill>
            </a:rPr>
            <a:t>تحديد توقيت هذا التغير </a:t>
          </a:r>
          <a:r>
            <a:rPr lang="ar-DZ" sz="3200" b="1" kern="1200" dirty="0" err="1" smtClean="0">
              <a:solidFill>
                <a:schemeClr val="tx1"/>
              </a:solidFill>
            </a:rPr>
            <a:t>و</a:t>
          </a:r>
          <a:r>
            <a:rPr lang="ar-DZ" sz="3200" b="1" kern="1200" dirty="0" smtClean="0">
              <a:solidFill>
                <a:schemeClr val="tx1"/>
              </a:solidFill>
            </a:rPr>
            <a:t> متطلباته الأخرى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3900138"/>
        <a:ext cx="7863028" cy="6199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593717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5175" y="120541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solidFill>
                <a:schemeClr val="tx1"/>
              </a:solidFill>
            </a:rPr>
            <a:t>تحديد المكونات الثقافية المطلوب تغييرها أو تعديلها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5175" y="120541"/>
        <a:ext cx="7863028" cy="1062720"/>
      </dsp:txXfrm>
    </dsp:sp>
    <dsp:sp modelId="{C5DF1B4F-4489-452E-97E9-D36804A830CB}">
      <dsp:nvSpPr>
        <dsp:cNvPr id="0" name=""/>
        <dsp:cNvSpPr/>
      </dsp:nvSpPr>
      <dsp:spPr>
        <a:xfrm>
          <a:off x="0" y="222667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E0755-3E89-4E59-B42D-E93438C61BC1}">
      <dsp:nvSpPr>
        <dsp:cNvPr id="0" name=""/>
        <dsp:cNvSpPr/>
      </dsp:nvSpPr>
      <dsp:spPr>
        <a:xfrm>
          <a:off x="393151" y="169531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chemeClr val="tx1"/>
              </a:solidFill>
            </a:rPr>
            <a:t>تحديد درجة انسجام المستويات المرغوبة للثقافة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393151" y="1695318"/>
        <a:ext cx="7863028" cy="1062720"/>
      </dsp:txXfrm>
    </dsp:sp>
    <dsp:sp modelId="{EFEAD23B-AB6A-417C-AD5A-63CE38EEBA7F}">
      <dsp:nvSpPr>
        <dsp:cNvPr id="0" name=""/>
        <dsp:cNvSpPr/>
      </dsp:nvSpPr>
      <dsp:spPr>
        <a:xfrm>
          <a:off x="0" y="385963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393151" y="332827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solidFill>
                <a:schemeClr val="tx1"/>
              </a:solidFill>
            </a:rPr>
            <a:t>تحديد التوقيت اللازم للوصول إلى هذه المستويات </a:t>
          </a:r>
          <a:endParaRPr lang="fr-FR" sz="3600" b="1" kern="1200" dirty="0">
            <a:solidFill>
              <a:schemeClr val="tx1"/>
            </a:solidFill>
          </a:endParaRPr>
        </a:p>
      </dsp:txBody>
      <dsp:txXfrm>
        <a:off x="393151" y="3328278"/>
        <a:ext cx="7863028" cy="106272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593717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5175" y="120541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chemeClr val="tx1"/>
              </a:solidFill>
            </a:rPr>
            <a:t>الفجوة الثقافية واسعة </a:t>
          </a:r>
          <a:r>
            <a:rPr lang="ar-SA" sz="3200" b="1" kern="1200" dirty="0" err="1" smtClean="0">
              <a:solidFill>
                <a:schemeClr val="tx1"/>
              </a:solidFill>
            </a:rPr>
            <a:t>و</a:t>
          </a:r>
          <a:r>
            <a:rPr lang="ar-SA" sz="3200" b="1" kern="1200" dirty="0" smtClean="0">
              <a:solidFill>
                <a:schemeClr val="tx1"/>
              </a:solidFill>
            </a:rPr>
            <a:t> كبيرة أم ضيقة </a:t>
          </a:r>
          <a:r>
            <a:rPr lang="ar-SA" sz="3200" b="1" kern="1200" dirty="0" err="1" smtClean="0">
              <a:solidFill>
                <a:schemeClr val="tx1"/>
              </a:solidFill>
            </a:rPr>
            <a:t>و</a:t>
          </a:r>
          <a:r>
            <a:rPr lang="ar-SA" sz="3200" b="1" kern="1200" dirty="0" smtClean="0">
              <a:solidFill>
                <a:schemeClr val="tx1"/>
              </a:solidFill>
            </a:rPr>
            <a:t> محدودة</a:t>
          </a:r>
          <a:r>
            <a:rPr lang="ar-DZ" sz="3200" b="1" kern="1200" dirty="0" smtClean="0">
              <a:solidFill>
                <a:schemeClr val="tx1"/>
              </a:solidFill>
            </a:rPr>
            <a:t>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5175" y="120541"/>
        <a:ext cx="7863028" cy="1062720"/>
      </dsp:txXfrm>
    </dsp:sp>
    <dsp:sp modelId="{C5DF1B4F-4489-452E-97E9-D36804A830CB}">
      <dsp:nvSpPr>
        <dsp:cNvPr id="0" name=""/>
        <dsp:cNvSpPr/>
      </dsp:nvSpPr>
      <dsp:spPr>
        <a:xfrm>
          <a:off x="0" y="222667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E0755-3E89-4E59-B42D-E93438C61BC1}">
      <dsp:nvSpPr>
        <dsp:cNvPr id="0" name=""/>
        <dsp:cNvSpPr/>
      </dsp:nvSpPr>
      <dsp:spPr>
        <a:xfrm>
          <a:off x="393151" y="169531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>
              <a:solidFill>
                <a:schemeClr val="tx1"/>
              </a:solidFill>
            </a:rPr>
            <a:t>المنظمة تستطيع اتخاذ الإجراءات اللازمة لتضيق هذه الفجوة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1695318"/>
        <a:ext cx="7863028" cy="1062720"/>
      </dsp:txXfrm>
    </dsp:sp>
    <dsp:sp modelId="{EFEAD23B-AB6A-417C-AD5A-63CE38EEBA7F}">
      <dsp:nvSpPr>
        <dsp:cNvPr id="0" name=""/>
        <dsp:cNvSpPr/>
      </dsp:nvSpPr>
      <dsp:spPr>
        <a:xfrm>
          <a:off x="0" y="385963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393151" y="332827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chemeClr val="tx1"/>
              </a:solidFill>
            </a:rPr>
            <a:t>تتوافر الإمكانيات الحالية للمنظمة لتضيق هذه الفجوة 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3328278"/>
        <a:ext cx="7863028" cy="106272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D62031-F6FC-4686-806A-D4A5C00A04C9}">
      <dsp:nvSpPr>
        <dsp:cNvPr id="0" name=""/>
        <dsp:cNvSpPr/>
      </dsp:nvSpPr>
      <dsp:spPr>
        <a:xfrm>
          <a:off x="0" y="593717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59FCB-4307-4D93-9E34-779CF85DD3A9}">
      <dsp:nvSpPr>
        <dsp:cNvPr id="0" name=""/>
        <dsp:cNvSpPr/>
      </dsp:nvSpPr>
      <dsp:spPr>
        <a:xfrm>
          <a:off x="395175" y="120541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>
              <a:solidFill>
                <a:schemeClr val="tx1"/>
              </a:solidFill>
            </a:rPr>
            <a:t>برنامج زمني للتنفيذ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5175" y="120541"/>
        <a:ext cx="7863028" cy="1062720"/>
      </dsp:txXfrm>
    </dsp:sp>
    <dsp:sp modelId="{C5DF1B4F-4489-452E-97E9-D36804A830CB}">
      <dsp:nvSpPr>
        <dsp:cNvPr id="0" name=""/>
        <dsp:cNvSpPr/>
      </dsp:nvSpPr>
      <dsp:spPr>
        <a:xfrm>
          <a:off x="0" y="222667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4E0755-3E89-4E59-B42D-E93438C61BC1}">
      <dsp:nvSpPr>
        <dsp:cNvPr id="0" name=""/>
        <dsp:cNvSpPr/>
      </dsp:nvSpPr>
      <dsp:spPr>
        <a:xfrm>
          <a:off x="393151" y="169531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>
              <a:solidFill>
                <a:schemeClr val="tx1"/>
              </a:solidFill>
            </a:rPr>
            <a:t>تزامن التغيير الثقافي مع التغيير التنظيمي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1695318"/>
        <a:ext cx="7863028" cy="1062720"/>
      </dsp:txXfrm>
    </dsp:sp>
    <dsp:sp modelId="{EFEAD23B-AB6A-417C-AD5A-63CE38EEBA7F}">
      <dsp:nvSpPr>
        <dsp:cNvPr id="0" name=""/>
        <dsp:cNvSpPr/>
      </dsp:nvSpPr>
      <dsp:spPr>
        <a:xfrm>
          <a:off x="0" y="3859638"/>
          <a:ext cx="8258204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1EB7E-6445-441C-B54A-135D7524E9F1}">
      <dsp:nvSpPr>
        <dsp:cNvPr id="0" name=""/>
        <dsp:cNvSpPr/>
      </dsp:nvSpPr>
      <dsp:spPr>
        <a:xfrm>
          <a:off x="393151" y="3328278"/>
          <a:ext cx="7863028" cy="1062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8498" tIns="0" rIns="218498" bIns="0" numCol="1" spcCol="1270" anchor="ctr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solidFill>
                <a:schemeClr val="tx1"/>
              </a:solidFill>
            </a:rPr>
            <a:t>مراقبة درجات رضا أو مقارنة العاملين للتغييرات الثقافية الجاري تنفيذها</a:t>
          </a:r>
          <a:endParaRPr lang="fr-FR" sz="3200" b="1" kern="1200" dirty="0">
            <a:solidFill>
              <a:schemeClr val="tx1"/>
            </a:solidFill>
          </a:endParaRPr>
        </a:p>
      </dsp:txBody>
      <dsp:txXfrm>
        <a:off x="393151" y="3328278"/>
        <a:ext cx="7863028" cy="1062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19/11/2023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الثامنة</a:t>
            </a: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الثالثة: تحديد مستويات الثقافة المرغوبة في ضوء المرحلة السابقة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الرابعة: تحديد الفجوة الثقافية، وذلك من خلال المقارنة بين المرحلتين الثالثة والأولى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sz="4800" b="1" dirty="0" smtClean="0">
                <a:solidFill>
                  <a:schemeClr val="tx1"/>
                </a:solidFill>
              </a:rPr>
              <a:t>المرحلة الخامسة: تصميم ووضع الخطط </a:t>
            </a:r>
            <a:r>
              <a:rPr lang="ar-DZ" sz="4800" b="1" dirty="0" err="1" smtClean="0">
                <a:solidFill>
                  <a:schemeClr val="tx1"/>
                </a:solidFill>
              </a:rPr>
              <a:t>و</a:t>
            </a:r>
            <a:r>
              <a:rPr lang="ar-DZ" sz="4800" b="1" dirty="0" smtClean="0">
                <a:solidFill>
                  <a:schemeClr val="tx1"/>
                </a:solidFill>
              </a:rPr>
              <a:t> الإستراتجيات اللازمة للتغيير الثقافي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lvl="0" algn="r" rtl="1"/>
            <a:r>
              <a:rPr lang="ar-DZ" sz="4400" b="1" dirty="0" smtClean="0"/>
              <a:t>إستراتجية الاختيار والتعيين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التدريب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التطوير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المكافآت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الحوافز 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إستراتيجية تقييم الأداء  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إستراتجية تقديم الخدمات الاجتماعية المتنوعة 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SA" b="1" dirty="0" smtClean="0"/>
              <a:t>المرحلة السادسة</a:t>
            </a:r>
            <a:r>
              <a:rPr lang="fr-FR" b="1" dirty="0" smtClean="0"/>
              <a:t> : </a:t>
            </a:r>
            <a:r>
              <a:rPr lang="ar-SA" b="1" dirty="0" smtClean="0"/>
              <a:t>تنفيذ خطط التغيير الثقافي، أي اتخاذ القرارات بتنفيذ الإستراتيجيات الجديدة 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rtl="1"/>
            <a:r>
              <a:rPr lang="ar-SA" sz="3600" b="1" dirty="0" smtClean="0">
                <a:solidFill>
                  <a:schemeClr val="tx1"/>
                </a:solidFill>
              </a:rPr>
              <a:t>المرحلة السابعة</a:t>
            </a:r>
            <a:r>
              <a:rPr lang="fr-FR" sz="3600" b="1" dirty="0" smtClean="0">
                <a:solidFill>
                  <a:schemeClr val="tx1"/>
                </a:solidFill>
              </a:rPr>
              <a:t> : </a:t>
            </a:r>
            <a:r>
              <a:rPr lang="ar-SA" sz="3600" b="1" dirty="0" smtClean="0">
                <a:solidFill>
                  <a:schemeClr val="tx1"/>
                </a:solidFill>
              </a:rPr>
              <a:t>التقييم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المتابعة المستمرة،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ذلك للتعرف على مدى حدوث التغيير الثقافي المستهدف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lvl="0" algn="r" rtl="1"/>
            <a:r>
              <a:rPr lang="ar-SA" sz="4400" b="1" dirty="0" smtClean="0"/>
              <a:t>درجة نجاح التغيير التنظيمي المستهدف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معدل دوران العمل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درجات رضا العاملين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التعرف على ولائهم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انتماءاتهم التنظيمية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الاستقرار التنظيمي في اللوائح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الإجراءات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السياسات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تكلفة التغيير المستهدفة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الفعلية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تحليل التكلفة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العائد للتغيير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رضا العملاء</a:t>
            </a:r>
            <a:r>
              <a:rPr lang="fr-FR" sz="4400" b="1" dirty="0" smtClean="0"/>
              <a:t>.</a:t>
            </a:r>
          </a:p>
          <a:p>
            <a:pPr algn="r" rtl="1"/>
            <a:r>
              <a:rPr lang="ar-SA" sz="4400" b="1" dirty="0" smtClean="0"/>
              <a:t>التحسن الذي طرأ على الإنتاجية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المبيعات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الربحية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4400" b="1" dirty="0" smtClean="0"/>
              <a:t>مفهوم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أسباب التغيير الثقافي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 العوامل المساعدة على التغيير الثقافي</a:t>
            </a:r>
          </a:p>
          <a:p>
            <a:pPr lvl="0" algn="r" rtl="1"/>
            <a:r>
              <a:rPr lang="ar-DZ" sz="4400" b="1" dirty="0" smtClean="0"/>
              <a:t> مداخل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 مراحل التغيير الثقافي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6766" cy="84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مفهوم التغيير الثقافي: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 rtl="1"/>
            <a:r>
              <a:rPr lang="ar-SA" b="1" dirty="0" smtClean="0"/>
              <a:t>التغيير الثقافي هو عملية داخلية تهدف من خلالها المنظمات للتكيف مع عمليات التغيير الخارجي</a:t>
            </a:r>
            <a:endParaRPr lang="ar-DZ" b="1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/>
            <a:r>
              <a:rPr lang="ar-DZ" b="1" dirty="0" smtClean="0"/>
              <a:t> </a:t>
            </a:r>
            <a:r>
              <a:rPr lang="ar-SA" b="1" dirty="0" smtClean="0"/>
              <a:t>التغيير الثقافي يعني تطوير أو تدعيم الثقافة التنظيمية كي تصبح ثقافة ملائمة وفعالة أي مساعدة الثقافة</a:t>
            </a:r>
            <a:r>
              <a:rPr lang="ar-DZ" b="1" dirty="0" smtClean="0"/>
              <a:t> </a:t>
            </a:r>
            <a:r>
              <a:rPr lang="ar-SA" b="1" dirty="0" smtClean="0"/>
              <a:t>التنظيمية على التكيف بنجاح مع التغيير من خلال تطوير المواقف والمعتقدات والقيم التي تتلاءم مع رسالة</a:t>
            </a:r>
            <a:r>
              <a:rPr lang="ar-DZ" b="1" dirty="0" smtClean="0"/>
              <a:t> </a:t>
            </a:r>
            <a:r>
              <a:rPr lang="ar-SA" b="1" dirty="0" smtClean="0"/>
              <a:t>المؤسسة </a:t>
            </a:r>
            <a:r>
              <a:rPr lang="ar-SA" b="1" dirty="0" err="1" smtClean="0"/>
              <a:t>واستراتيجيتها</a:t>
            </a:r>
            <a:r>
              <a:rPr lang="ar-SA" b="1" dirty="0" smtClean="0"/>
              <a:t> ومناخها وتكنولوجياتها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أسباب التغيير الثقافي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المساعدة على تغيير الثقافة التنظيمية: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5400" b="1" dirty="0" smtClean="0"/>
              <a:t>مداخل 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lvl="0" rtl="1"/>
            <a:r>
              <a:rPr lang="ar-SA" sz="7200" b="1" dirty="0" smtClean="0">
                <a:solidFill>
                  <a:schemeClr val="tx1"/>
                </a:solidFill>
              </a:rPr>
              <a:t>مراحل التغيير الثقافي</a:t>
            </a:r>
            <a:endParaRPr lang="fr-FR" sz="7200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الأولى</a:t>
            </a:r>
            <a:r>
              <a:rPr lang="ar-DZ" dirty="0" smtClean="0"/>
              <a:t>: </a:t>
            </a:r>
            <a:r>
              <a:rPr lang="ar-DZ" b="1" dirty="0" smtClean="0"/>
              <a:t>دراسة </a:t>
            </a:r>
            <a:r>
              <a:rPr lang="ar-DZ" b="1" dirty="0" err="1" smtClean="0"/>
              <a:t>و</a:t>
            </a:r>
            <a:r>
              <a:rPr lang="ar-DZ" b="1" dirty="0" smtClean="0"/>
              <a:t> تحليل الثقافة الحالية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الثانية : التعرف على حجم التغييرات التنظيمية المطلوبة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472</Words>
  <Application>Microsoft Office PowerPoint</Application>
  <PresentationFormat>Affichage à l'écran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Diapositive 1</vt:lpstr>
      <vt:lpstr>عناصر المحاضرة </vt:lpstr>
      <vt:lpstr> مفهوم التغيير الثقافي: </vt:lpstr>
      <vt:lpstr>أسباب التغيير الثقافي:</vt:lpstr>
      <vt:lpstr>العوامل المساعدة على تغيير الثقافة التنظيمية: </vt:lpstr>
      <vt:lpstr>مداخل التغيير الثقافي</vt:lpstr>
      <vt:lpstr>Diapositive 7</vt:lpstr>
      <vt:lpstr>المرحلة الأولى: دراسة و تحليل الثقافة الحالية</vt:lpstr>
      <vt:lpstr>المرحلة الثانية : التعرف على حجم التغييرات التنظيمية المطلوبة</vt:lpstr>
      <vt:lpstr>المرحلة الثالثة: تحديد مستويات الثقافة المرغوبة في ضوء المرحلة السابقة</vt:lpstr>
      <vt:lpstr>المرحلة الرابعة: تحديد الفجوة الثقافية، وذلك من خلال المقارنة بين المرحلتين الثالثة والأولى</vt:lpstr>
      <vt:lpstr>المرحلة الخامسة: تصميم ووضع الخطط و الإستراتجيات اللازمة للتغيير الثقافي</vt:lpstr>
      <vt:lpstr>المرحلة السادسة : تنفيذ خطط التغيير الثقافي، أي اتخاذ القرارات بتنفيذ الإستراتيجيات الجديدة </vt:lpstr>
      <vt:lpstr>المرحلة السابعة : التقييم و المتابعة المستمرة، و ذلك للتعرف على مدى حدوث التغيير الثقافي المستهدف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69</cp:revision>
  <dcterms:created xsi:type="dcterms:W3CDTF">2020-12-23T00:04:27Z</dcterms:created>
  <dcterms:modified xsi:type="dcterms:W3CDTF">2023-11-19T23:49:34Z</dcterms:modified>
</cp:coreProperties>
</file>