
<file path=[Content_Types].xml><?xml version="1.0" encoding="utf-8"?>
<Types xmlns="http://schemas.openxmlformats.org/package/2006/content-types">
  <Default Extension="jfif" ContentType="image/j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30"/>
  </p:notesMasterIdLst>
  <p:sldIdLst>
    <p:sldId id="261" r:id="rId2"/>
    <p:sldId id="286" r:id="rId3"/>
    <p:sldId id="262" r:id="rId4"/>
    <p:sldId id="264" r:id="rId5"/>
    <p:sldId id="265" r:id="rId6"/>
    <p:sldId id="267" r:id="rId7"/>
    <p:sldId id="266" r:id="rId8"/>
    <p:sldId id="270" r:id="rId9"/>
    <p:sldId id="287" r:id="rId10"/>
    <p:sldId id="268" r:id="rId11"/>
    <p:sldId id="269" r:id="rId12"/>
    <p:sldId id="271" r:id="rId13"/>
    <p:sldId id="272" r:id="rId14"/>
    <p:sldId id="274" r:id="rId15"/>
    <p:sldId id="289" r:id="rId16"/>
    <p:sldId id="275" r:id="rId17"/>
    <p:sldId id="276" r:id="rId18"/>
    <p:sldId id="278" r:id="rId19"/>
    <p:sldId id="282" r:id="rId20"/>
    <p:sldId id="283" r:id="rId21"/>
    <p:sldId id="256" r:id="rId22"/>
    <p:sldId id="257" r:id="rId23"/>
    <p:sldId id="258" r:id="rId24"/>
    <p:sldId id="259" r:id="rId25"/>
    <p:sldId id="260" r:id="rId26"/>
    <p:sldId id="290" r:id="rId27"/>
    <p:sldId id="291" r:id="rId28"/>
    <p:sldId id="293"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A946EA51-A6BF-488E-9156-DE01C572549D}">
          <p14:sldIdLst>
            <p14:sldId id="261"/>
            <p14:sldId id="286"/>
            <p14:sldId id="262"/>
            <p14:sldId id="264"/>
            <p14:sldId id="265"/>
            <p14:sldId id="267"/>
            <p14:sldId id="266"/>
            <p14:sldId id="270"/>
            <p14:sldId id="287"/>
            <p14:sldId id="268"/>
            <p14:sldId id="269"/>
            <p14:sldId id="271"/>
            <p14:sldId id="272"/>
            <p14:sldId id="274"/>
            <p14:sldId id="289"/>
            <p14:sldId id="275"/>
            <p14:sldId id="276"/>
            <p14:sldId id="278"/>
            <p14:sldId id="282"/>
            <p14:sldId id="283"/>
            <p14:sldId id="256"/>
            <p14:sldId id="257"/>
            <p14:sldId id="258"/>
            <p14:sldId id="259"/>
            <p14:sldId id="260"/>
            <p14:sldId id="290"/>
            <p14:sldId id="291"/>
            <p14:sldId i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800080"/>
    <a:srgbClr val="FF3300"/>
    <a:srgbClr val="FF0066"/>
    <a:srgbClr val="FF0000"/>
    <a:srgbClr val="A50021"/>
    <a:srgbClr val="CC3399"/>
    <a:srgbClr val="660066"/>
    <a:srgbClr val="FF66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12" autoAdjust="0"/>
    <p:restoredTop sz="94660"/>
  </p:normalViewPr>
  <p:slideViewPr>
    <p:cSldViewPr snapToGrid="0">
      <p:cViewPr varScale="1">
        <p:scale>
          <a:sx n="73" d="100"/>
          <a:sy n="73" d="100"/>
        </p:scale>
        <p:origin x="642" y="72"/>
      </p:cViewPr>
      <p:guideLst/>
    </p:cSldViewPr>
  </p:slideViewPr>
  <p:notesTextViewPr>
    <p:cViewPr>
      <p:scale>
        <a:sx n="1" d="1"/>
        <a:sy n="1" d="1"/>
      </p:scale>
      <p:origin x="0" y="0"/>
    </p:cViewPr>
  </p:notesTextViewPr>
  <p:notesViewPr>
    <p:cSldViewPr snapToGrid="0">
      <p:cViewPr varScale="1">
        <p:scale>
          <a:sx n="53" d="100"/>
          <a:sy n="53" d="100"/>
        </p:scale>
        <p:origin x="292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12:59:21.370"/>
    </inkml:context>
    <inkml:brush xml:id="br0">
      <inkml:brushProperty name="width" value="0.05" units="cm"/>
      <inkml:brushProperty name="height" value="0.05" units="cm"/>
      <inkml:brushProperty name="color" value="#FFFFFF"/>
    </inkml:brush>
  </inkml:definitions>
  <inkml:trace contextRef="#ctx0" brushRef="#br0">411 1616 24575,'-1'-9'0,"0"-1"0,0 1 0,-1 0 0,-1 0 0,-4-12 0,-6-24 0,4-26 0,4 0 0,5-110 0,1 169 0,-19 115 0,19-65 0,5-28 0,6-25 0,48-109 0,84-254 0,-190 579 0,27-139 0,4-13 0,1 0 0,-13 93 0,27-142 0,0 0 0,0-1 0,0 1 0,0 0 0,0 0 0,0 0 0,0 0 0,0 0 0,1 0 0,-1 0 0,0-1 0,0 1 0,0 0 0,0 0 0,0 0 0,0 0 0,0 0 0,0 0 0,0 0 0,1 0 0,-1 0 0,0 0 0,0 0 0,0 0 0,0 0 0,0-1 0,0 1 0,1 0 0,-1 0 0,0 0 0,0 0 0,0 0 0,0 0 0,0 0 0,0 0 0,1 0 0,-1 0 0,0 1 0,0-1 0,0 0 0,0 0 0,0 0 0,0 0 0,0 0 0,1 0 0,-1 0 0,0 0 0,0 0 0,0 0 0,0 0 0,0 0 0,0 0 0,0 1 0,0-1 0,0 0 0,0 0 0,1 0 0,-1 0 0,0 0 0,11-16 0,-7 1 0,-4 15 0,0 0 0,-1-1 0,1 1 0,0 0 0,-1 0 0,1 0 0,-1 0 0,1 0 0,0-1 0,-1 1 0,1 0 0,-1 0 0,1 0 0,0 0 0,-1 0 0,1 0 0,-1 0 0,1 1 0,0-1 0,-1 0 0,1 0 0,-1 0 0,1 0 0,0 0 0,-1 1 0,1-1 0,0 0 0,-1 0 0,1 0 0,0 1 0,-1-1 0,1 0 0,0 1 0,0-1 0,-1 0 0,1 1 0,-1 0 0,-15 13 0,-1 0 0,2 1 0,0 1 0,1 1 0,-16 23 0,-23 27 0,38-60 0,12-4 0,6 11 0,-3-22 0,0-1 0,1 1 0,0 0 0,1 0 0,0 0 0,0 0 0,0 0 0,6-12 0,10 74 0,-8-11 0,10 56 0,-20-97 0,0-1 0,0 1 0,0 0 0,1 0 0,-1 0 0,1 0 0,-1-1 0,1 1 0,0 0 0,0 0 0,0-1 0,0 1 0,0-1 0,0 1 0,0-1 0,0 1 0,1-1 0,-1 0 0,1 0 0,-1 1 0,1-1 0,-1 0 0,1 0 0,0 0 0,-1-1 0,3 2 0,3 0 0,1-1 0,-1 0 0,0 0 0,0-1 0,13 0 0,-15-1 0,1 1 0,-1 0 0,1 0 0,-1 0 0,0 1 0,1-1 0,-1 2 0,0-1 0,1 0 0,5 4 0,7 5 0,-13-7 0,0-1 0,0 1 0,0 0 0,-1 1 0,0-1 0,1 1 0,5 6 0,-9-8 0,0 0 0,0 0 0,0 0 0,-1 0 0,1 0 0,0 0 0,-1 0 0,0 0 0,1 0 0,-1 0 0,0 1 0,0-1 0,0 0 0,0 0 0,0 0 0,-1 0 0,1 0 0,-1 1 0,1-1 0,-1 0 0,0 0 0,0 0 0,0-1 0,-1 4 0,-22 39 0,14-26 0,1 0 0,-14 39 0,20-47 0,-1 0 0,1 0 0,-2 0 0,1-1 0,-2 1 0,1-1 0,-1 0 0,0-1 0,-9 10 0,14-18 0,1 0 0,0 0 0,-1 0 0,1 0 0,0 0 0,0 0 0,-1 0 0,1-1 0,0 1 0,-1 0 0,1 0 0,0 0 0,0 0 0,-1 0 0,1-1 0,0 1 0,0 0 0,-1 0 0,1 0 0,0-1 0,0 1 0,0 0 0,-1 0 0,1-1 0,0 1 0,0 0 0,0 0 0,0-1 0,0 1 0,0 0 0,0-1 0,0 1 0,-1 0 0,1-1 0,0 1 0,0 0 0,0 0 0,0-1 0,0 1 0,1 0 0,-1-1 0,-3-21 0,2 16 0,1 5 0,0-1 0,0 1 0,-1 0 0,1-1 0,-1 1 0,1 0 0,-1-1 0,0 1 0,1 0 0,-1 0 0,0 0 0,0 0 0,0 0 0,0 0 0,0 0 0,0 0 0,0 0 0,0 0 0,0 0 0,0 1 0,0-1 0,-1 0 0,1 1 0,-2-1 0,0 0 0,-1 1 0,1-1 0,0 1 0,-1 0 0,1 0 0,0 0 0,-1 1 0,1-1 0,-7 3 0,-5 1 0,1 2 0,-1 0 0,-16 11 0,30-17 0,-12 7 0,4-1 0,1-2 0,-1 1 0,0-1 0,0-1 0,0 1 0,-10 1 0,18-5 0,-1 1 0,1-1 0,-1 0 0,1 0 0,-1 0 0,1-1 0,-1 1 0,0 0 0,1 0 0,0-1 0,-1 1 0,1-1 0,-1 1 0,1-1 0,-1 0 0,1 1 0,-3-3 0,3 1 0,-1 0 0,1 0 0,-1 0 0,1 0 0,0 0 0,0 0 0,0 0 0,0 0 0,0-1 0,0 1 0,1 0 0,-1-1 0,1 1 0,-1-5 0,-2-28 0,2 1 0,1-1 0,1 0 0,10-52 0,-10 79 0,1 0 0,1 0 0,-1 0 0,1 0 0,1 0 0,-1 1 0,1 0 0,0-1 0,8-8 0,-7 14 0,-5 11 0,-6 13 0,-10 8 0,0-1 0,-2-1 0,-1 0 0,-1-2 0,-38 40 0,57-64 0,0-1 0,0 1 0,0-1 0,0 0 0,-1 1 0,1-1 0,-1 0 0,1 0 0,-1 0 0,1 0 0,-1 0 0,0 0 0,1 0 0,-1-1 0,0 1 0,1-1 0,-1 1 0,-4 0 0,5-2 0,0 1 0,0-1 0,0 1 0,0-1 0,1 1 0,-1-1 0,0 1 0,0-1 0,0 0 0,0 1 0,1-1 0,-1 0 0,0 0 0,0 0 0,1 0 0,-1 0 0,1 0 0,-1 1 0,1-1 0,-1 0 0,1-1 0,0 1 0,-1-1 0,-2-11 0,1 0 0,0-1 0,1 1 0,0-14 0,1 18 0,0-521 0,14 350 0,-11 159 0,1 0 0,0 0 0,2 1 0,0-1 0,2 1 0,13-26 0,-21 44 0,1 0 0,0 1 0,0-1 0,0 0 0,0 1 0,0-1 0,0 1 0,1-1 0,-1 1 0,0-1 0,1 1 0,-1 0 0,1 0 0,0 0 0,-1 0 0,1 0 0,0 0 0,1-1 0,-2 2 0,0 1 0,0-1 0,0 0 0,0 0 0,0 1 0,-1-1 0,1 0 0,0 1 0,0-1 0,0 1 0,-1-1 0,1 1 0,0-1 0,-1 1 0,1 0 0,0-1 0,-1 1 0,1 0 0,-1 0 0,1-1 0,-1 1 0,0 0 0,1 0 0,-1 0 0,1 1 0,2 8 0,0 0 0,0 1 0,-1-1 0,1 21 0,0 426 0,-6-239 0,6-193 0,-3-25 0,0 0 0,0 0 0,0 1 0,0-1 0,0 0 0,1 0 0,-1 0 0,0 0 0,0 1 0,0-1 0,0 0 0,0 0 0,1 0 0,-1 0 0,0 0 0,0 0 0,0 1 0,1-1 0,-1 0 0,0 0 0,0 0 0,0 0 0,1 0 0,-1 0 0,0 0 0,0 0 0,1 0 0,-1 0 0,0 0 0,0 0 0,0 0 0,1 0 0,-1 0 0,0 0 0,0 0 0,0 0 0,1-1 0,-1 1 0,0 0 0,0 0 0,0 0 0,1 0 0,-1 0 0,0 0 0,0-1 0,0 1 0,4-4 0,0-1 0,-1 0 0,0 0 0,0 0 0,0 0 0,2-8 0,172-469 0,-118 302 0,14-26 0,84-267 0,-157 470 0,4-8 0,-1-1 0,0 0 0,-1 0 0,1-23 0,-3 31 0,0 1 0,0-1 0,-1 1 0,0 0 0,1-1 0,-1 1 0,-1 0 0,1-1 0,0 1 0,-1 0 0,1 0 0,-1 0 0,0 0 0,0 1 0,0-1 0,-1 0 0,1 1 0,0 0 0,-1-1 0,0 1 0,-5-3 0,-13-7-3,0 1 0,-1 1 0,0 0 0,-1 2 0,-39-9 0,-124-12 112,-11-3-1565,183 29-5370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12:59:26.823"/>
    </inkml:context>
    <inkml:brush xml:id="br0">
      <inkml:brushProperty name="width" value="0.05" units="cm"/>
      <inkml:brushProperty name="height" value="0.05" units="cm"/>
      <inkml:brushProperty name="color" value="#FFFFFF"/>
    </inkml:brush>
  </inkml:definitions>
  <inkml:trace contextRef="#ctx0" brushRef="#br0">252 883 24575,'53'-2'0,"-35"0"0,-1 1 0,1 1 0,0 1 0,0 0 0,25 6 0,-41-7 0,0 0 0,0 1 0,-1-1 0,1 1 0,0-1 0,-1 1 0,1 0 0,0-1 0,-1 1 0,1 0 0,0 0 0,-1 0 0,1 0 0,-1 0 0,0 1 0,1-1 0,-1 0 0,0 1 0,0-1 0,0 1 0,0-1 0,0 1 0,0-1 0,0 1 0,-1 0 0,1-1 0,-1 1 0,1 0 0,-1 0 0,1-1 0,-1 1 0,0 0 0,0 0 0,0 0 0,0 0 0,0-1 0,0 1 0,-1 0 0,1 0 0,-1-1 0,1 1 0,-1 0 0,1 0 0,-1-1 0,0 1 0,0-1 0,0 1 0,-2 2 0,-2 4 0,0-1 0,-1 0 0,0 0 0,0-1 0,-1 0 0,0 0 0,0 0 0,-13 7 0,4-3 0,12-6 0,-1-1 0,1 0 0,-1-1 0,0 1 0,1-1 0,-1 0 0,-9 2 0,16-8 0,0 0 0,0 0 0,1 0 0,-1 0 0,1 0 0,0 1 0,5-6 0,119-96 0,-127 105 0,1 0 0,-1 0 0,0-1 0,0 1 0,1 0 0,-1 0 0,0 0 0,0 0 0,0 0 0,1 0 0,-1-1 0,0 1 0,0 0 0,0 0 0,1 0 0,-1 0 0,0-1 0,0 1 0,0 0 0,0 0 0,0-1 0,0 1 0,1 0 0,-1 0 0,0 0 0,0-1 0,0 1 0,0 0 0,0 0 0,0-1 0,0 1 0,0 0 0,0 0 0,0-1 0,0 1 0,0 0 0,0 0 0,0-1 0,0 1 0,0 0 0,-1 0 0,1-1 0,0 1 0,0 0 0,0 0 0,0-1 0,0 1 0,0 0 0,-1 0 0,1 0 0,0 0 0,0-1 0,0 1 0,-1 0 0,-19-5 0,-5 0 0,24 5 0,1 0 0,-1 0 0,1-1 0,-1 1 0,1 0 0,-1 0 0,1-1 0,0 1 0,-1 0 0,1 0 0,-1-1 0,1 1 0,0 0 0,-1-1 0,1 1 0,0-1 0,-1 1 0,1-1 0,0 1 0,0 0 0,-1-1 0,1 1 0,0-1 0,0 1 0,0-1 0,-1 1 0,1-1 0,0 1 0,0-1 0,0 1 0,0-1 0,0 1 0,0-1 0,1 0 0,-25 25 0,5-13 0,19-10 0,0-1 0,-1 0 0,1 0 0,0 0 0,-1 0 0,1 0 0,0 0 0,-1 0 0,1 0 0,-1 0 0,1 0 0,0 0 0,-1 0 0,1 0 0,-1 0 0,1 0 0,0 0 0,-1 0 0,1 0 0,0-1 0,-1 1 0,1 0 0,0 0 0,-1 0 0,1-1 0,0 1 0,-1 0 0,1 0 0,0-1 0,0 1 0,-1 0 0,1 0 0,0-1 0,0 1 0,0 0 0,-1-1 0,1 0 0,-2-5 0,0-1 0,1 1 0,0-1 0,0 0 0,0 0 0,1 1 0,0-1 0,2-12 0,2 20 0,4 13 0,5 14 0,-12-25 0,11 42 0,9 59 0,-21-104 0,0 0 0,0 0 0,0 0 0,0 0 0,0 0 0,0 0 0,0 0 0,0-1 0,0 1 0,0 0 0,-1 0 0,1 0 0,0 0 0,0 0 0,0 0 0,0 0 0,0 0 0,0 0 0,0 0 0,-1 0 0,1 0 0,0 0 0,0 0 0,0 0 0,0 0 0,0 0 0,0 0 0,0 0 0,-1 0 0,1 0 0,0 0 0,0 0 0,0 0 0,0 0 0,0 1 0,0-1 0,0 0 0,0 0 0,-1 0 0,1 0 0,0 0 0,0 0 0,0 0 0,0 0 0,0 0 0,0 1 0,0-1 0,0 0 0,0 0 0,0 0 0,0 0 0,0 0 0,0 0 0,0 0 0,0 1 0,0-1 0,0 0 0,0 0 0,0 0 0,0 0 0,0 0 0,0 0 0,0 0 0,0 1 0,0-1 0,0 0 0,0 0 0,0 0 0,-12-11 0,-15-22 0,26 31 0,-101-130 0,-157-270 0,254 392 0,1 0 0,0-1 0,0 1 0,1 0 0,1-1 0,0 0 0,-1-20 0,5-80 0,2 38 0,-3 53-227,1 0-1,0 1 1,2-1-1,0 1 1,11-29-1,-8 28-6598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12:59:13.652"/>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12:59:14.980"/>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12:59:15.308"/>
    </inkml:context>
    <inkml:brush xml:id="br0">
      <inkml:brushProperty name="width" value="0.05" units="cm"/>
      <inkml:brushProperty name="height" value="0.05" units="cm"/>
      <inkml:brushProperty name="color" value="#FFFFFF"/>
    </inkml:brush>
  </inkml:definitions>
  <inkml:trace contextRef="#ctx0" brushRef="#br0">0 1 24575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9T12:59:31.151"/>
    </inkml:context>
    <inkml:brush xml:id="br0">
      <inkml:brushProperty name="width" value="0.05" units="cm"/>
      <inkml:brushProperty name="height" value="0.05" units="cm"/>
      <inkml:brushProperty name="color" value="#FFFFFF"/>
    </inkml:brush>
  </inkml:definitions>
  <inkml:trace contextRef="#ctx0" brushRef="#br0">1 200 24575,'4'0'0,"-1"0"0,1 0 0,0 1 0,0-1 0,-1 1 0,1 0 0,-1 0 0,1 0 0,0 0 0,-1 1 0,0 0 0,1-1 0,-1 1 0,0 0 0,0 1 0,0-1 0,0 0 0,-1 1 0,1 0 0,-1-1 0,1 1 0,-1 0 0,2 4 0,1 2 0,-2-1 0,1 1 0,-1 0 0,0 0 0,-1 0 0,0 0 0,-1 0 0,1 12 0,1-32 0,0-1 0,0 1 0,1 0 0,1 0 0,0 0 0,0 1 0,1-1 0,1 2 0,7-12 0,6 8 0,-17 11 0,0 1 0,-1 0 0,1-1 0,-1 0 0,1 0 0,-1 1 0,0-1 0,1-1 0,-1 1 0,0 0 0,0 0 0,-1-1 0,3-3 0,-5 5 0,1 0 0,-1 0 0,0 0 0,1 0 0,-1 0 0,0 0 0,0 0 0,0 0 0,0 1 0,0-1 0,0 0 0,0 1 0,0-1 0,0 1 0,0-1 0,0 1 0,0-1 0,-1 1 0,1 0 0,0-1 0,0 1 0,0 0 0,-2 0 0,-20-10 0,23 10 0,0-1 0,-1 1 0,1-1 0,0 1 0,0-1 0,0 1 0,0-1 0,0 1 0,0-1 0,0 1 0,0-1 0,0 1 0,0-1 0,0 1 0,0-1 0,0 1 0,1-1 0,-1 1 0,0-1 0,0 1 0,0 0 0,1-1 0,-1 1 0,0-1 0,1 1 0,-1-1 0,0 1 0,1 0 0,-1-1 0,1 1 0,-1 0 0,0-1 0,1 1 0,-1 0 0,1 0 0,-1 0 0,1-1 0,-1 1 0,1 0 0,-1 0 0,1 0 0,-1 0 0,1 0 0,0 0 0,10-11 0,-18 4 0,-11-11 0,14 12-151,2-1-1,-1 0 0,1 0 0,-1 0 1,2 0-1,-1 0 0,1-1 1,0-13-1,0 2-6674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37834EC-6B22-DCDF-3BA8-A32A2FE86B3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1C31476B-B56B-89B2-8C54-198851B81E7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FCA36-A899-4D41-A3DC-537B103FAF8E}" type="datetimeFigureOut">
              <a:rPr lang="fr-FR" smtClean="0"/>
              <a:t>14/03/2024</a:t>
            </a:fld>
            <a:endParaRPr lang="fr-FR"/>
          </a:p>
        </p:txBody>
      </p:sp>
      <p:sp>
        <p:nvSpPr>
          <p:cNvPr id="4" name="Espace réservé de l'image des diapositives 3">
            <a:extLst>
              <a:ext uri="{FF2B5EF4-FFF2-40B4-BE49-F238E27FC236}">
                <a16:creationId xmlns:a16="http://schemas.microsoft.com/office/drawing/2014/main" id="{40AE8703-212B-833E-5658-BE7A62EA81BC}"/>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a:extLst>
              <a:ext uri="{FF2B5EF4-FFF2-40B4-BE49-F238E27FC236}">
                <a16:creationId xmlns:a16="http://schemas.microsoft.com/office/drawing/2014/main" id="{AFED6B4A-AF3B-94CC-47CE-207F4FDDFFC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C8E2270E-82AE-9DB3-4214-B6FE935D209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a:extLst>
              <a:ext uri="{FF2B5EF4-FFF2-40B4-BE49-F238E27FC236}">
                <a16:creationId xmlns:a16="http://schemas.microsoft.com/office/drawing/2014/main" id="{0B1634ED-6F4B-B949-8FAB-828FB24E0658}"/>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5FDAB-F2EC-4C2A-A213-EC0E0CFB0607}" type="slidenum">
              <a:rPr lang="fr-FR" smtClean="0"/>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9B5FDAB-F2EC-4C2A-A213-EC0E0CFB0607}" type="slidenum">
              <a:rPr lang="fr-FR" smtClean="0"/>
              <a:t>13</a:t>
            </a:fld>
            <a:endParaRPr lang="fr-FR"/>
          </a:p>
        </p:txBody>
      </p:sp>
    </p:spTree>
    <p:extLst>
      <p:ext uri="{BB962C8B-B14F-4D97-AF65-F5344CB8AC3E}">
        <p14:creationId xmlns:p14="http://schemas.microsoft.com/office/powerpoint/2010/main" val="349008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A04FF-79F1-556A-F851-C77BDA5FB2C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E35B09F-E8E9-E4B6-5E05-8C0138C463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AA76685-5C45-093F-7559-B6CC10D2426C}"/>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18F0B911-99A8-D046-A1DE-D1F1140E7A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03CA14-60FF-7FA7-E82A-6024B18846F7}"/>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207281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FA33F1-2791-310C-FE71-482E689E266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D5DE47D-7A23-409B-D972-DCABEF94FCA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8B06252-BD00-4FB6-DE0A-237B536C9BA4}"/>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D145DD6E-2559-1B6F-9A0E-5F5F6EAB85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3E3CBD-545A-A599-FD95-8AD9CC5CD8FD}"/>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324275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C775696-10CE-C194-6134-54A297C55D3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B56DF4F-7F6D-E42B-D3B9-4216B0BB7A9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220140-23EE-8529-1386-DF37ECE81AD2}"/>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59C6A9A5-07EA-45B7-F2A4-75D50E6EFF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D6EC158-8368-36AE-233C-8E7E3D0CE302}"/>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2407298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91630F-3628-4E19-4946-635E73E64F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EFF997-ACD6-20AB-2B2A-70A30774E81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2BEADD-1C6B-FC13-ACC1-E6DD619F81D5}"/>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F705F042-3EFC-4ECF-0090-E8CB1404D9A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634D2C-6AAC-D4B7-771D-0EBA249D68F4}"/>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3377534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E64BD8-D568-0951-1B55-FC6C1705F38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A6E9275-B226-CE2E-D1BA-E5C68E741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9F1D8BD-AF43-B3A4-C8C6-95A0320520A8}"/>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A258F6FC-3DE8-BD0F-D983-67FE5504D8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516206-E3EA-4DAF-5FC3-A7DD71AFDAD5}"/>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339354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A86378-F95B-E087-2EB6-A81DAAD6847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600C91-77A5-3A05-D18C-CB3BE2A0E0E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17235CB-8A32-9590-2358-2053988699F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6016E83-F4BE-C540-2122-EEC03764CE9B}"/>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6" name="Espace réservé du pied de page 5">
            <a:extLst>
              <a:ext uri="{FF2B5EF4-FFF2-40B4-BE49-F238E27FC236}">
                <a16:creationId xmlns:a16="http://schemas.microsoft.com/office/drawing/2014/main" id="{318EB8FD-50D5-CAEC-7F17-BE96F7FA916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49A5FFA-83E5-00D9-784C-577073892909}"/>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278178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833FFF-C98B-C8EA-56E2-77FBE54D8FB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129DA1F-F6AE-3747-697F-140AE51DC9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1E2E848-D28D-9D79-20ED-478A37A4A3B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80A0188-0194-29AB-A407-B557DB07E6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39ACC38-3DF8-334D-F7DE-6F19E85E5C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291A220-BFDD-0F73-BB03-255133D15FC6}"/>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8" name="Espace réservé du pied de page 7">
            <a:extLst>
              <a:ext uri="{FF2B5EF4-FFF2-40B4-BE49-F238E27FC236}">
                <a16:creationId xmlns:a16="http://schemas.microsoft.com/office/drawing/2014/main" id="{05943248-A88B-3481-3ECA-8D23E39EF31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8BB25A6-0BF4-7ACA-876B-ED6AC92D7760}"/>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4060088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62B32-00BD-FA14-ED97-130A554B710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CC6E489-5B81-D437-E5E3-4BB474A9E5E1}"/>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4" name="Espace réservé du pied de page 3">
            <a:extLst>
              <a:ext uri="{FF2B5EF4-FFF2-40B4-BE49-F238E27FC236}">
                <a16:creationId xmlns:a16="http://schemas.microsoft.com/office/drawing/2014/main" id="{9E8C5B08-9E20-A69E-C34D-B1B64037E96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76DCAB2-3ECD-C8F1-D8DB-FFBE6914CFFF}"/>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4105354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ADC7390-584D-F621-974A-572BF003FD10}"/>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3" name="Espace réservé du pied de page 2">
            <a:extLst>
              <a:ext uri="{FF2B5EF4-FFF2-40B4-BE49-F238E27FC236}">
                <a16:creationId xmlns:a16="http://schemas.microsoft.com/office/drawing/2014/main" id="{6B7A7FD2-B95E-35DA-F5D9-B869A6A2DBD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DAF8B39-B24C-80C9-5343-A23E7390A826}"/>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4252004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506B79-D15D-565D-3147-CA0ED46A491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8089B95-92F0-619C-18ED-E6C78894EA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9987262-7FFA-C680-6D2E-91186E3B1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16A60B8-45E2-1A36-0825-11C9A258D77B}"/>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6" name="Espace réservé du pied de page 5">
            <a:extLst>
              <a:ext uri="{FF2B5EF4-FFF2-40B4-BE49-F238E27FC236}">
                <a16:creationId xmlns:a16="http://schemas.microsoft.com/office/drawing/2014/main" id="{873E5080-5F8D-9D9B-6898-7BED7043692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387257C-43A7-76E3-C683-975F21AB1DDE}"/>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395285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DC297-A4CC-D51D-031A-AD647EE6B89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E7200F9-108A-3D96-A257-4D95B408DA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0BD547F-697E-4DEA-BB71-635569E01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CD10723-7AB3-A828-3829-5E0BCEC4FAB5}"/>
              </a:ext>
            </a:extLst>
          </p:cNvPr>
          <p:cNvSpPr>
            <a:spLocks noGrp="1"/>
          </p:cNvSpPr>
          <p:nvPr>
            <p:ph type="dt" sz="half" idx="10"/>
          </p:nvPr>
        </p:nvSpPr>
        <p:spPr/>
        <p:txBody>
          <a:bodyPr/>
          <a:lstStyle/>
          <a:p>
            <a:fld id="{2C759A13-A11F-4B39-ABBD-9B72DA3569A2}" type="datetimeFigureOut">
              <a:rPr lang="fr-FR" smtClean="0"/>
              <a:t>14/03/2024</a:t>
            </a:fld>
            <a:endParaRPr lang="fr-FR"/>
          </a:p>
        </p:txBody>
      </p:sp>
      <p:sp>
        <p:nvSpPr>
          <p:cNvPr id="6" name="Espace réservé du pied de page 5">
            <a:extLst>
              <a:ext uri="{FF2B5EF4-FFF2-40B4-BE49-F238E27FC236}">
                <a16:creationId xmlns:a16="http://schemas.microsoft.com/office/drawing/2014/main" id="{88C77EBA-649C-584A-ABFF-6C62C7CFAB8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8342579-609F-64E5-02DA-D1A5D6B665C7}"/>
              </a:ext>
            </a:extLst>
          </p:cNvPr>
          <p:cNvSpPr>
            <a:spLocks noGrp="1"/>
          </p:cNvSpPr>
          <p:nvPr>
            <p:ph type="sldNum" sz="quarter" idx="12"/>
          </p:nvPr>
        </p:nvSpPr>
        <p:spPr/>
        <p:txBody>
          <a:bodyPr/>
          <a:lstStyle/>
          <a:p>
            <a:fld id="{C6CFEFAC-C7B5-4C82-A035-4D7309771F13}" type="slidenum">
              <a:rPr lang="fr-FR" smtClean="0"/>
              <a:t>‹#›</a:t>
            </a:fld>
            <a:endParaRPr lang="fr-FR"/>
          </a:p>
        </p:txBody>
      </p:sp>
    </p:spTree>
    <p:extLst>
      <p:ext uri="{BB962C8B-B14F-4D97-AF65-F5344CB8AC3E}">
        <p14:creationId xmlns:p14="http://schemas.microsoft.com/office/powerpoint/2010/main" val="3953074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A01C7C0-9B80-E3CC-2651-7365A87F65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BAA030C-ADD0-454F-257A-03F09F094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CB626DA-F4AF-6273-8A0E-D8D497A9A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59A13-A11F-4B39-ABBD-9B72DA3569A2}" type="datetimeFigureOut">
              <a:rPr lang="fr-FR" smtClean="0"/>
              <a:t>14/03/2024</a:t>
            </a:fld>
            <a:endParaRPr lang="fr-FR"/>
          </a:p>
        </p:txBody>
      </p:sp>
      <p:sp>
        <p:nvSpPr>
          <p:cNvPr id="5" name="Espace réservé du pied de page 4">
            <a:extLst>
              <a:ext uri="{FF2B5EF4-FFF2-40B4-BE49-F238E27FC236}">
                <a16:creationId xmlns:a16="http://schemas.microsoft.com/office/drawing/2014/main" id="{8E797E65-858A-D566-7DDB-4E2CDC053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848A407-3AC2-B608-25AA-1DB7BF87B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FEFAC-C7B5-4C82-A035-4D7309771F13}" type="slidenum">
              <a:rPr lang="fr-FR" smtClean="0"/>
              <a:t>‹#›</a:t>
            </a:fld>
            <a:endParaRPr lang="fr-FR"/>
          </a:p>
        </p:txBody>
      </p:sp>
    </p:spTree>
    <p:extLst>
      <p:ext uri="{BB962C8B-B14F-4D97-AF65-F5344CB8AC3E}">
        <p14:creationId xmlns:p14="http://schemas.microsoft.com/office/powerpoint/2010/main" val="21697982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f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jfif"/></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8.jfi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fi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customXml" Target="../ink/ink6.xml"/><Relationship Id="rId18" Type="http://schemas.openxmlformats.org/officeDocument/2006/relationships/image" Target="../media/image45.svg"/><Relationship Id="rId3" Type="http://schemas.openxmlformats.org/officeDocument/2006/relationships/image" Target="../media/image34.png"/><Relationship Id="rId21" Type="http://schemas.openxmlformats.org/officeDocument/2006/relationships/image" Target="../media/image39.png"/><Relationship Id="rId7" Type="http://schemas.openxmlformats.org/officeDocument/2006/relationships/customXml" Target="../ink/ink2.xml"/><Relationship Id="rId12" Type="http://schemas.openxmlformats.org/officeDocument/2006/relationships/customXml" Target="../ink/ink5.xml"/><Relationship Id="rId17" Type="http://schemas.openxmlformats.org/officeDocument/2006/relationships/image" Target="../media/image37.png"/><Relationship Id="rId2" Type="http://schemas.openxmlformats.org/officeDocument/2006/relationships/image" Target="../media/image33.png"/><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1.xml"/><Relationship Id="rId6" Type="http://schemas.openxmlformats.org/officeDocument/2006/relationships/image" Target="../media/image40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image" Target="../media/image36.png"/><Relationship Id="rId10" Type="http://schemas.openxmlformats.org/officeDocument/2006/relationships/image" Target="../media/image60.png"/><Relationship Id="rId19"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customXml" Target="../ink/ink3.xml"/><Relationship Id="rId14" Type="http://schemas.openxmlformats.org/officeDocument/2006/relationships/image" Target="../media/image70.png"/><Relationship Id="rId22" Type="http://schemas.openxmlformats.org/officeDocument/2006/relationships/image" Target="../media/image49.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0.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5BC6D2-B380-62E5-8A21-7E833F4FC20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ZoneTexte 1">
            <a:extLst>
              <a:ext uri="{FF2B5EF4-FFF2-40B4-BE49-F238E27FC236}">
                <a16:creationId xmlns:a16="http://schemas.microsoft.com/office/drawing/2014/main" id="{3343B6DD-EC4B-91F3-326E-C48ED46EC190}"/>
              </a:ext>
            </a:extLst>
          </p:cNvPr>
          <p:cNvSpPr txBox="1"/>
          <p:nvPr/>
        </p:nvSpPr>
        <p:spPr>
          <a:xfrm>
            <a:off x="4844955" y="2387989"/>
            <a:ext cx="3794078" cy="1569660"/>
          </a:xfrm>
          <a:prstGeom prst="rect">
            <a:avLst/>
          </a:prstGeom>
          <a:noFill/>
        </p:spPr>
        <p:txBody>
          <a:bodyPr wrap="square" rtlCol="0">
            <a:spAutoFit/>
          </a:bodyPr>
          <a:lstStyle/>
          <a:p>
            <a:pPr algn="r"/>
            <a:r>
              <a:rPr lang="ar-DZ" sz="2400" b="1" dirty="0">
                <a:latin typeface="Calibri" panose="020F0502020204030204" pitchFamily="34" charset="0"/>
                <a:cs typeface="Calibri" panose="020F0502020204030204" pitchFamily="34" charset="0"/>
              </a:rPr>
              <a:t>مــــــن إعـــــداد </a:t>
            </a:r>
            <a:r>
              <a:rPr lang="ar-DZ" sz="2400" b="1" dirty="0" smtClean="0">
                <a:latin typeface="Calibri" panose="020F0502020204030204" pitchFamily="34" charset="0"/>
                <a:cs typeface="Calibri" panose="020F0502020204030204" pitchFamily="34" charset="0"/>
              </a:rPr>
              <a:t>الــــطــــلبة </a:t>
            </a:r>
            <a:r>
              <a:rPr lang="ar-DZ" sz="2400" b="1" dirty="0">
                <a:latin typeface="Calibri" panose="020F0502020204030204" pitchFamily="34" charset="0"/>
                <a:cs typeface="Calibri" panose="020F0502020204030204" pitchFamily="34" charset="0"/>
              </a:rPr>
              <a:t>:</a:t>
            </a:r>
          </a:p>
          <a:p>
            <a:pPr algn="r"/>
            <a:r>
              <a:rPr lang="ar-DZ" sz="2400" b="1" dirty="0" smtClean="0">
                <a:latin typeface="Calibri" panose="020F0502020204030204" pitchFamily="34" charset="0"/>
                <a:cs typeface="Calibri" panose="020F0502020204030204" pitchFamily="34" charset="0"/>
              </a:rPr>
              <a:t>بن هارون فارس</a:t>
            </a:r>
            <a:endParaRPr lang="ar-DZ" sz="2400" b="1" dirty="0">
              <a:latin typeface="Calibri" panose="020F0502020204030204" pitchFamily="34" charset="0"/>
              <a:cs typeface="Calibri" panose="020F0502020204030204" pitchFamily="34" charset="0"/>
            </a:endParaRPr>
          </a:p>
          <a:p>
            <a:pPr algn="r"/>
            <a:r>
              <a:rPr lang="ar-DZ" sz="2400" b="1" dirty="0" smtClean="0">
                <a:latin typeface="Calibri" panose="020F0502020204030204" pitchFamily="34" charset="0"/>
                <a:cs typeface="Calibri" panose="020F0502020204030204" pitchFamily="34" charset="0"/>
              </a:rPr>
              <a:t>باسم بسكري</a:t>
            </a:r>
            <a:endParaRPr lang="fr-FR" sz="2400" b="1" dirty="0" smtClean="0">
              <a:latin typeface="Calibri" panose="020F0502020204030204" pitchFamily="34" charset="0"/>
              <a:cs typeface="Calibri" panose="020F0502020204030204" pitchFamily="34" charset="0"/>
            </a:endParaRPr>
          </a:p>
          <a:p>
            <a:pPr algn="r"/>
            <a:r>
              <a:rPr lang="ar-DZ" sz="2400" b="1" dirty="0" smtClean="0">
                <a:latin typeface="Calibri" panose="020F0502020204030204" pitchFamily="34" charset="0"/>
                <a:cs typeface="Calibri" panose="020F0502020204030204" pitchFamily="34" charset="0"/>
              </a:rPr>
              <a:t>موسي محمد</a:t>
            </a:r>
            <a:endParaRPr lang="fr-FR" sz="2400" b="1" dirty="0">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A9D0F2F4-5FDB-6F81-38F8-419218D9EEEA}"/>
              </a:ext>
            </a:extLst>
          </p:cNvPr>
          <p:cNvSpPr txBox="1"/>
          <p:nvPr/>
        </p:nvSpPr>
        <p:spPr>
          <a:xfrm>
            <a:off x="1128216" y="6187027"/>
            <a:ext cx="4026089" cy="461665"/>
          </a:xfrm>
          <a:prstGeom prst="rect">
            <a:avLst/>
          </a:prstGeom>
          <a:noFill/>
        </p:spPr>
        <p:txBody>
          <a:bodyPr wrap="square" rtlCol="0">
            <a:spAutoFit/>
          </a:bodyPr>
          <a:lstStyle/>
          <a:p>
            <a:r>
              <a:rPr lang="ar-DZ" sz="2400" b="1" dirty="0">
                <a:latin typeface="Calibri" panose="020F0502020204030204" pitchFamily="34" charset="0"/>
                <a:cs typeface="Calibri" panose="020F0502020204030204" pitchFamily="34" charset="0"/>
              </a:rPr>
              <a:t>تحت إشراف الأستاذة : </a:t>
            </a:r>
            <a:r>
              <a:rPr lang="ar-DZ" sz="2400" b="1" dirty="0" smtClean="0">
                <a:latin typeface="Calibri" panose="020F0502020204030204" pitchFamily="34" charset="0"/>
                <a:cs typeface="Calibri" panose="020F0502020204030204" pitchFamily="34" charset="0"/>
              </a:rPr>
              <a:t>مناني </a:t>
            </a:r>
            <a:r>
              <a:rPr lang="ar-DZ" sz="2400" b="1" dirty="0" err="1" smtClean="0">
                <a:latin typeface="Calibri" panose="020F0502020204030204" pitchFamily="34" charset="0"/>
                <a:cs typeface="Calibri" panose="020F0502020204030204" pitchFamily="34" charset="0"/>
              </a:rPr>
              <a:t>صبرينة</a:t>
            </a:r>
            <a:r>
              <a:rPr lang="ar-DZ" sz="2400" b="1" dirty="0" smtClean="0">
                <a:latin typeface="Calibri" panose="020F0502020204030204" pitchFamily="34" charset="0"/>
                <a:cs typeface="Calibri" panose="020F0502020204030204" pitchFamily="34" charset="0"/>
              </a:rPr>
              <a:t> </a:t>
            </a:r>
            <a:endParaRPr lang="fr-FR" sz="2400" b="1" dirty="0">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8FC700D2-DBB6-460B-C2B4-202D1E70835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07724" y="-24937"/>
            <a:ext cx="3087805" cy="1543903"/>
          </a:xfrm>
          <a:prstGeom prst="rect">
            <a:avLst/>
          </a:prstGeom>
        </p:spPr>
      </p:pic>
    </p:spTree>
    <p:extLst>
      <p:ext uri="{BB962C8B-B14F-4D97-AF65-F5344CB8AC3E}">
        <p14:creationId xmlns:p14="http://schemas.microsoft.com/office/powerpoint/2010/main" val="4211211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830D3C22-55FB-F373-A187-42A5D8FEDF17}"/>
              </a:ext>
            </a:extLst>
          </p:cNvPr>
          <p:cNvPicPr>
            <a:picLocks noGrp="1" noChangeAspect="1"/>
          </p:cNvPicPr>
          <p:nvPr>
            <p:ph idx="1"/>
          </p:nvPr>
        </p:nvPicPr>
        <p:blipFill>
          <a:blip r:embed="rId2">
            <a:alphaModFix amt="35000"/>
            <a:extLst>
              <a:ext uri="{28A0092B-C50C-407E-A947-70E740481C1C}">
                <a14:useLocalDpi xmlns:a14="http://schemas.microsoft.com/office/drawing/2010/main" val="0"/>
              </a:ext>
            </a:extLst>
          </a:blip>
          <a:stretch>
            <a:fillRect/>
          </a:stretch>
        </p:blipFill>
        <p:spPr>
          <a:xfrm>
            <a:off x="0" y="0"/>
            <a:ext cx="12224084" cy="6858000"/>
          </a:xfrm>
        </p:spPr>
      </p:pic>
      <p:sp>
        <p:nvSpPr>
          <p:cNvPr id="12" name="ZoneTexte 11">
            <a:extLst>
              <a:ext uri="{FF2B5EF4-FFF2-40B4-BE49-F238E27FC236}">
                <a16:creationId xmlns:a16="http://schemas.microsoft.com/office/drawing/2014/main" id="{3EE1C6F2-FE03-4F52-1FAC-41AE5BF50BB6}"/>
              </a:ext>
            </a:extLst>
          </p:cNvPr>
          <p:cNvSpPr txBox="1"/>
          <p:nvPr/>
        </p:nvSpPr>
        <p:spPr>
          <a:xfrm>
            <a:off x="9705473" y="280555"/>
            <a:ext cx="4973053" cy="461665"/>
          </a:xfrm>
          <a:prstGeom prst="rect">
            <a:avLst/>
          </a:prstGeom>
          <a:noFill/>
        </p:spPr>
        <p:txBody>
          <a:bodyPr wrap="square" rtlCol="0">
            <a:spAutoFit/>
          </a:bodyPr>
          <a:lstStyle/>
          <a:p>
            <a:r>
              <a:rPr lang="ar-DZ" sz="2400" b="1" i="1" dirty="0">
                <a:latin typeface="Calibri" panose="020F0502020204030204" pitchFamily="34" charset="0"/>
                <a:cs typeface="Calibri" panose="020F0502020204030204" pitchFamily="34" charset="0"/>
              </a:rPr>
              <a:t>أهداف شركة آبل </a:t>
            </a:r>
            <a:r>
              <a:rPr lang="ar-DZ" dirty="0"/>
              <a:t>:</a:t>
            </a:r>
            <a:endParaRPr lang="fr-FR" dirty="0"/>
          </a:p>
        </p:txBody>
      </p:sp>
      <p:pic>
        <p:nvPicPr>
          <p:cNvPr id="14" name="Image 13">
            <a:extLst>
              <a:ext uri="{FF2B5EF4-FFF2-40B4-BE49-F238E27FC236}">
                <a16:creationId xmlns:a16="http://schemas.microsoft.com/office/drawing/2014/main" id="{4D2D9675-ACA4-0A21-2FA6-2593D3164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956" y="-120498"/>
            <a:ext cx="7740317" cy="6858000"/>
          </a:xfrm>
          <a:prstGeom prst="rect">
            <a:avLst/>
          </a:prstGeom>
        </p:spPr>
      </p:pic>
      <p:sp>
        <p:nvSpPr>
          <p:cNvPr id="15" name="ZoneTexte 14">
            <a:extLst>
              <a:ext uri="{FF2B5EF4-FFF2-40B4-BE49-F238E27FC236}">
                <a16:creationId xmlns:a16="http://schemas.microsoft.com/office/drawing/2014/main" id="{48D1E720-D48C-6E7A-3777-723689B9799D}"/>
              </a:ext>
            </a:extLst>
          </p:cNvPr>
          <p:cNvSpPr txBox="1"/>
          <p:nvPr/>
        </p:nvSpPr>
        <p:spPr>
          <a:xfrm>
            <a:off x="6721642" y="1171074"/>
            <a:ext cx="2646947" cy="4524315"/>
          </a:xfrm>
          <a:prstGeom prst="rect">
            <a:avLst/>
          </a:prstGeom>
          <a:noFill/>
        </p:spPr>
        <p:txBody>
          <a:bodyPr wrap="square" rtlCol="0">
            <a:spAutoFit/>
          </a:bodyPr>
          <a:lstStyle/>
          <a:p>
            <a:pPr algn="ctr"/>
            <a:r>
              <a:rPr lang="ar-DZ" sz="2400" b="1" dirty="0"/>
              <a:t>الهدف الأول :</a:t>
            </a:r>
          </a:p>
          <a:p>
            <a:pPr algn="ctr"/>
            <a:r>
              <a:rPr lang="ar-DZ" sz="2200" b="1" dirty="0">
                <a:latin typeface="Calibri" panose="020F0502020204030204" pitchFamily="34" charset="0"/>
                <a:cs typeface="Calibri" panose="020F0502020204030204" pitchFamily="34" charset="0"/>
              </a:rPr>
              <a:t>هو التوسع والوصول للعملاء الذي لم يتمكنوا من انتقاء منتجات آبل لهذه اللحظة من خلال استراتيجية التوسع في شبكة التوزيع للوصول لعملاء أكثر ومن خلال تكتيكات معينة كزيادة مزودي خدمات الانترنت والاتفاق مع أطراف ثالثة في سوق التجزئة وافتتاح فروع ضخمة وكبيرة</a:t>
            </a:r>
            <a:endParaRPr lang="fr-FR" sz="2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10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13FA199-3FC3-1CBF-756D-7E0808B9AFEC}"/>
              </a:ext>
            </a:extLst>
          </p:cNvPr>
          <p:cNvPicPr>
            <a:picLocks noGrp="1" noChangeAspect="1"/>
          </p:cNvPicPr>
          <p:nvPr>
            <p:ph idx="1"/>
          </p:nvPr>
        </p:nvPicPr>
        <p:blipFill>
          <a:blip r:embed="rId2">
            <a:alphaModFix amt="35000"/>
            <a:extLst>
              <a:ext uri="{28A0092B-C50C-407E-A947-70E740481C1C}">
                <a14:useLocalDpi xmlns:a14="http://schemas.microsoft.com/office/drawing/2010/main" val="0"/>
              </a:ext>
            </a:extLst>
          </a:blip>
          <a:stretch>
            <a:fillRect/>
          </a:stretch>
        </p:blipFill>
        <p:spPr>
          <a:xfrm>
            <a:off x="0" y="0"/>
            <a:ext cx="12192000" cy="6858000"/>
          </a:xfrm>
        </p:spPr>
      </p:pic>
      <p:pic>
        <p:nvPicPr>
          <p:cNvPr id="7" name="Image 6">
            <a:extLst>
              <a:ext uri="{FF2B5EF4-FFF2-40B4-BE49-F238E27FC236}">
                <a16:creationId xmlns:a16="http://schemas.microsoft.com/office/drawing/2014/main" id="{2081BEFD-0171-F45B-E598-A56E207E7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899" y="256674"/>
            <a:ext cx="4006621" cy="6601326"/>
          </a:xfrm>
          <a:prstGeom prst="rect">
            <a:avLst/>
          </a:prstGeom>
        </p:spPr>
      </p:pic>
      <p:sp>
        <p:nvSpPr>
          <p:cNvPr id="9" name="ZoneTexte 8">
            <a:extLst>
              <a:ext uri="{FF2B5EF4-FFF2-40B4-BE49-F238E27FC236}">
                <a16:creationId xmlns:a16="http://schemas.microsoft.com/office/drawing/2014/main" id="{01F3832F-BB21-B5AD-DF6C-295550DCD63D}"/>
              </a:ext>
            </a:extLst>
          </p:cNvPr>
          <p:cNvSpPr txBox="1"/>
          <p:nvPr/>
        </p:nvSpPr>
        <p:spPr>
          <a:xfrm>
            <a:off x="1331495" y="774477"/>
            <a:ext cx="3561347" cy="6001643"/>
          </a:xfrm>
          <a:prstGeom prst="rect">
            <a:avLst/>
          </a:prstGeom>
          <a:noFill/>
        </p:spPr>
        <p:txBody>
          <a:bodyPr wrap="square" rtlCol="0">
            <a:spAutoFit/>
          </a:bodyPr>
          <a:lstStyle/>
          <a:p>
            <a:pPr algn="ctr"/>
            <a:r>
              <a:rPr lang="ar-DZ" sz="3200" dirty="0"/>
              <a:t>الهدف الثاني :</a:t>
            </a:r>
            <a:endParaRPr lang="ar-DZ" sz="3200" b="1" dirty="0">
              <a:latin typeface="Calibri" panose="020F0502020204030204" pitchFamily="34" charset="0"/>
              <a:cs typeface="Calibri" panose="020F0502020204030204" pitchFamily="34" charset="0"/>
            </a:endParaRPr>
          </a:p>
          <a:p>
            <a:pPr algn="ctr"/>
            <a:r>
              <a:rPr lang="ar-DZ" sz="2200" b="1" dirty="0">
                <a:latin typeface="Calibri" panose="020F0502020204030204" pitchFamily="34" charset="0"/>
                <a:cs typeface="Calibri" panose="020F0502020204030204" pitchFamily="34" charset="0"/>
              </a:rPr>
              <a:t>إنتاج منتجات تتسم بأنها خالية من المتاعب وميسرة لتمكن عملائها من الاستمتاع بخدمتها والمتعة في آن واحد من خلال استراتيجية استمرار في البحث والتطوير ومن خلال تكتيكات معينة كتطوير جيل جديد من المنتجات واضفاء مميزات وسمات جديدة عليها بالإضافة للهدف الأخير ان تصبح الرائدة في مجال الاعمال التجارية في سوق الهواتف من خلال استراتيجية لخرقه للبحث الالكتروني وانشاء منصة </a:t>
            </a:r>
            <a:r>
              <a:rPr lang="ar-DZ" sz="2200" b="1" dirty="0" err="1">
                <a:latin typeface="Calibri" panose="020F0502020204030204" pitchFamily="34" charset="0"/>
                <a:cs typeface="Calibri" panose="020F0502020204030204" pitchFamily="34" charset="0"/>
              </a:rPr>
              <a:t>للاعلانات</a:t>
            </a:r>
            <a:r>
              <a:rPr lang="ar-DZ" sz="2200" b="1" dirty="0">
                <a:latin typeface="Calibri" panose="020F0502020204030204" pitchFamily="34" charset="0"/>
                <a:cs typeface="Calibri" panose="020F0502020204030204" pitchFamily="34" charset="0"/>
              </a:rPr>
              <a:t> الالكترونية عبر التكتيك الذي يتضمن البحث المباشر الالكتروني ومراقبة اعمال جوجل وياهو </a:t>
            </a:r>
            <a:endParaRPr lang="fr-FR" sz="2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0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AAB3F0-07A9-CEF8-19CF-34522F409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7732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A5460B6-4E87-E417-B52B-29A700B4D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800" y="0"/>
            <a:ext cx="2743200" cy="6858000"/>
          </a:xfrm>
          <a:prstGeom prst="rect">
            <a:avLst/>
          </a:prstGeom>
        </p:spPr>
      </p:pic>
      <p:sp>
        <p:nvSpPr>
          <p:cNvPr id="8" name="ZoneTexte 7">
            <a:extLst>
              <a:ext uri="{FF2B5EF4-FFF2-40B4-BE49-F238E27FC236}">
                <a16:creationId xmlns:a16="http://schemas.microsoft.com/office/drawing/2014/main" id="{2542BE51-582D-A958-4453-E631867A919C}"/>
              </a:ext>
            </a:extLst>
          </p:cNvPr>
          <p:cNvSpPr txBox="1"/>
          <p:nvPr/>
        </p:nvSpPr>
        <p:spPr>
          <a:xfrm>
            <a:off x="641684" y="465221"/>
            <a:ext cx="8325854" cy="369332"/>
          </a:xfrm>
          <a:prstGeom prst="rect">
            <a:avLst/>
          </a:prstGeom>
          <a:noFill/>
        </p:spPr>
        <p:txBody>
          <a:bodyPr wrap="square" rtlCol="0">
            <a:spAutoFit/>
          </a:bodyPr>
          <a:lstStyle/>
          <a:p>
            <a:pPr algn="r"/>
            <a:endParaRPr lang="fr-FR" dirty="0"/>
          </a:p>
        </p:txBody>
      </p:sp>
      <p:pic>
        <p:nvPicPr>
          <p:cNvPr id="3" name="Image 2">
            <a:extLst>
              <a:ext uri="{FF2B5EF4-FFF2-40B4-BE49-F238E27FC236}">
                <a16:creationId xmlns:a16="http://schemas.microsoft.com/office/drawing/2014/main" id="{C3D5A3E3-B1B0-3C96-A526-C1564C6ED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933" y="45720"/>
            <a:ext cx="5085355" cy="1864967"/>
          </a:xfrm>
          <a:prstGeom prst="rect">
            <a:avLst/>
          </a:prstGeom>
        </p:spPr>
      </p:pic>
      <p:sp>
        <p:nvSpPr>
          <p:cNvPr id="4" name="ZoneTexte 3">
            <a:extLst>
              <a:ext uri="{FF2B5EF4-FFF2-40B4-BE49-F238E27FC236}">
                <a16:creationId xmlns:a16="http://schemas.microsoft.com/office/drawing/2014/main" id="{CA56DEF1-75F8-D2E0-C623-905AEBDF2DC0}"/>
              </a:ext>
            </a:extLst>
          </p:cNvPr>
          <p:cNvSpPr txBox="1"/>
          <p:nvPr/>
        </p:nvSpPr>
        <p:spPr>
          <a:xfrm>
            <a:off x="532263" y="2041743"/>
            <a:ext cx="8435275" cy="4770537"/>
          </a:xfrm>
          <a:prstGeom prst="rect">
            <a:avLst/>
          </a:prstGeom>
          <a:noFill/>
        </p:spPr>
        <p:txBody>
          <a:bodyPr wrap="square" rtlCol="0">
            <a:spAutoFit/>
          </a:bodyPr>
          <a:lstStyle/>
          <a:p>
            <a:pPr algn="ctr" rtl="1"/>
            <a:r>
              <a:rPr lang="fr-FR" dirty="0"/>
              <a:t> </a:t>
            </a:r>
            <a:r>
              <a:rPr lang="ar-DZ" sz="3200" b="1" dirty="0">
                <a:solidFill>
                  <a:schemeClr val="accent6">
                    <a:lumMod val="50000"/>
                  </a:schemeClr>
                </a:solidFill>
              </a:rPr>
              <a:t>المنتج :</a:t>
            </a:r>
          </a:p>
          <a:p>
            <a:pPr algn="r" rtl="1"/>
            <a:r>
              <a:rPr lang="ar-DZ" sz="2400" dirty="0"/>
              <a:t>يركز خط إنتاج</a:t>
            </a:r>
            <a:r>
              <a:rPr lang="fr-FR" sz="2400" dirty="0"/>
              <a:t> appel  </a:t>
            </a:r>
            <a:r>
              <a:rPr lang="ar-DZ" sz="2400" dirty="0"/>
              <a:t>في الغالب على القطاع الالكترونيات الاستهلاكية ويشمل منتجات مثل </a:t>
            </a:r>
            <a:r>
              <a:rPr lang="fr-FR" sz="2400" dirty="0" err="1"/>
              <a:t>iphone</a:t>
            </a:r>
            <a:r>
              <a:rPr lang="fr-FR" sz="2400" dirty="0"/>
              <a:t> </a:t>
            </a:r>
            <a:r>
              <a:rPr lang="ar-DZ" sz="2400" dirty="0"/>
              <a:t> و</a:t>
            </a:r>
            <a:r>
              <a:rPr lang="fr-FR" sz="2400" dirty="0"/>
              <a:t> iPad </a:t>
            </a:r>
            <a:r>
              <a:rPr lang="ar-DZ" sz="2400" dirty="0"/>
              <a:t> و </a:t>
            </a:r>
            <a:r>
              <a:rPr lang="fr-FR" sz="2400" dirty="0"/>
              <a:t>iPad </a:t>
            </a:r>
            <a:r>
              <a:rPr lang="fr-FR" sz="2400" dirty="0" err="1"/>
              <a:t>Touch</a:t>
            </a:r>
            <a:r>
              <a:rPr lang="fr-FR" sz="2400" dirty="0"/>
              <a:t> </a:t>
            </a:r>
            <a:r>
              <a:rPr lang="ar-DZ" sz="2400" dirty="0"/>
              <a:t> و </a:t>
            </a:r>
            <a:r>
              <a:rPr lang="fr-FR" sz="2400" dirty="0"/>
              <a:t>appel TV</a:t>
            </a:r>
            <a:r>
              <a:rPr lang="ar-DZ" sz="2400" dirty="0"/>
              <a:t> وغيرها </a:t>
            </a:r>
          </a:p>
          <a:p>
            <a:pPr algn="r" rtl="1"/>
            <a:r>
              <a:rPr lang="ar-DZ" sz="2400" dirty="0"/>
              <a:t>1</a:t>
            </a:r>
            <a:r>
              <a:rPr lang="ar-DZ" sz="2400" b="1" dirty="0">
                <a:solidFill>
                  <a:schemeClr val="accent6">
                    <a:lumMod val="60000"/>
                    <a:lumOff val="40000"/>
                  </a:schemeClr>
                </a:solidFill>
              </a:rPr>
              <a:t>- </a:t>
            </a:r>
            <a:r>
              <a:rPr lang="fr-FR" sz="2800" b="1" dirty="0">
                <a:solidFill>
                  <a:schemeClr val="accent6">
                    <a:lumMod val="60000"/>
                    <a:lumOff val="40000"/>
                  </a:schemeClr>
                </a:solidFill>
              </a:rPr>
              <a:t>Macintosh</a:t>
            </a:r>
            <a:r>
              <a:rPr lang="ar-DZ" sz="2800" b="1" dirty="0">
                <a:solidFill>
                  <a:schemeClr val="accent6">
                    <a:lumMod val="60000"/>
                    <a:lumOff val="40000"/>
                  </a:schemeClr>
                </a:solidFill>
              </a:rPr>
              <a:t> </a:t>
            </a:r>
            <a:r>
              <a:rPr lang="fr-FR" sz="2800" b="1" dirty="0">
                <a:solidFill>
                  <a:schemeClr val="accent6">
                    <a:lumMod val="60000"/>
                    <a:lumOff val="40000"/>
                  </a:schemeClr>
                </a:solidFill>
              </a:rPr>
              <a:t> </a:t>
            </a:r>
            <a:r>
              <a:rPr lang="ar-DZ" sz="2400" b="1" dirty="0">
                <a:solidFill>
                  <a:schemeClr val="accent6">
                    <a:lumMod val="60000"/>
                    <a:lumOff val="40000"/>
                  </a:schemeClr>
                </a:solidFill>
              </a:rPr>
              <a:t>: </a:t>
            </a:r>
            <a:r>
              <a:rPr lang="ar-DZ" sz="2400" dirty="0"/>
              <a:t>سبب وجود </a:t>
            </a:r>
            <a:r>
              <a:rPr lang="fr-FR" sz="2400" dirty="0"/>
              <a:t>appel </a:t>
            </a:r>
            <a:r>
              <a:rPr lang="ar-DZ" sz="2400" dirty="0"/>
              <a:t> هو </a:t>
            </a:r>
            <a:r>
              <a:rPr lang="fr-FR" sz="2400" dirty="0"/>
              <a:t>Macintosh </a:t>
            </a:r>
            <a:r>
              <a:rPr lang="ar-DZ" sz="2400" dirty="0"/>
              <a:t> ,يعد خط أجهزة الكمبيوتر المحمولة من </a:t>
            </a:r>
            <a:r>
              <a:rPr lang="fr-FR" sz="2400" dirty="0"/>
              <a:t>Macintosh</a:t>
            </a:r>
            <a:r>
              <a:rPr lang="ar-DZ" sz="2400" dirty="0"/>
              <a:t>أكثر أجهزة الكمبيوتر المحمولة المفضلة في </a:t>
            </a:r>
            <a:r>
              <a:rPr lang="ar-DZ" sz="2400" dirty="0" err="1"/>
              <a:t>الو,م,أ</a:t>
            </a:r>
            <a:r>
              <a:rPr lang="ar-DZ" sz="2400" dirty="0"/>
              <a:t> ويمنح منافسة شديدة  للسوق بأكملها , يعد</a:t>
            </a:r>
            <a:r>
              <a:rPr lang="fr-FR" sz="2400" dirty="0"/>
              <a:t>MacBook Air </a:t>
            </a:r>
            <a:r>
              <a:rPr lang="ar-DZ" sz="2400" dirty="0"/>
              <a:t> و </a:t>
            </a:r>
            <a:r>
              <a:rPr lang="fr-FR" sz="2400" dirty="0"/>
              <a:t>MacBook pro</a:t>
            </a:r>
            <a:r>
              <a:rPr lang="ar-DZ" sz="2400" dirty="0"/>
              <a:t>بعض الطراز الحديثة المفضلة لدى المعجبين </a:t>
            </a:r>
          </a:p>
          <a:p>
            <a:pPr algn="r" rtl="1"/>
            <a:r>
              <a:rPr lang="ar-DZ" sz="2400" dirty="0"/>
              <a:t>2- </a:t>
            </a:r>
            <a:r>
              <a:rPr lang="fr-FR" sz="2800" b="1" dirty="0" err="1">
                <a:solidFill>
                  <a:schemeClr val="accent6">
                    <a:lumMod val="60000"/>
                    <a:lumOff val="40000"/>
                  </a:schemeClr>
                </a:solidFill>
              </a:rPr>
              <a:t>Ipod</a:t>
            </a:r>
            <a:r>
              <a:rPr lang="fr-FR" sz="2800" b="1" dirty="0">
                <a:solidFill>
                  <a:schemeClr val="accent6">
                    <a:lumMod val="60000"/>
                    <a:lumOff val="40000"/>
                  </a:schemeClr>
                </a:solidFill>
              </a:rPr>
              <a:t> </a:t>
            </a:r>
            <a:r>
              <a:rPr lang="ar-DZ" sz="2800" b="1" dirty="0">
                <a:solidFill>
                  <a:schemeClr val="accent6">
                    <a:lumMod val="60000"/>
                    <a:lumOff val="40000"/>
                  </a:schemeClr>
                </a:solidFill>
              </a:rPr>
              <a:t>: </a:t>
            </a:r>
            <a:r>
              <a:rPr lang="ar-DZ" sz="2400" dirty="0"/>
              <a:t>بعد </a:t>
            </a:r>
            <a:r>
              <a:rPr lang="fr-FR" sz="2400" dirty="0" err="1"/>
              <a:t>Macntosh</a:t>
            </a:r>
            <a:r>
              <a:rPr lang="ar-DZ" sz="2400" dirty="0"/>
              <a:t> جاء جهاز </a:t>
            </a:r>
            <a:r>
              <a:rPr lang="fr-FR" sz="2400" dirty="0" err="1"/>
              <a:t>Ipod</a:t>
            </a:r>
            <a:r>
              <a:rPr lang="fr-FR" sz="2400" dirty="0"/>
              <a:t> </a:t>
            </a:r>
            <a:r>
              <a:rPr lang="ar-DZ" sz="2400" dirty="0"/>
              <a:t> , والذي أحدث ثورة في طريقة استماعنا للموسيقى ما كان والكمان  لشركة </a:t>
            </a:r>
            <a:r>
              <a:rPr lang="fr-FR" sz="2400" dirty="0"/>
              <a:t>Sony </a:t>
            </a:r>
            <a:r>
              <a:rPr lang="ar-DZ" sz="2400" dirty="0"/>
              <a:t> كان </a:t>
            </a:r>
            <a:r>
              <a:rPr lang="fr-FR" sz="2400" dirty="0" err="1"/>
              <a:t>Ipod</a:t>
            </a:r>
            <a:r>
              <a:rPr lang="fr-FR" sz="2400" dirty="0"/>
              <a:t> </a:t>
            </a:r>
            <a:r>
              <a:rPr lang="ar-DZ" sz="2400" dirty="0"/>
              <a:t> بالنسبة لشركة </a:t>
            </a:r>
            <a:r>
              <a:rPr lang="fr-FR" sz="2400" dirty="0"/>
              <a:t>Appel </a:t>
            </a:r>
            <a:r>
              <a:rPr lang="ar-DZ" sz="2400" dirty="0"/>
              <a:t> تماما مثل شركة </a:t>
            </a:r>
            <a:r>
              <a:rPr lang="fr-FR" sz="2400" dirty="0"/>
              <a:t>Sony </a:t>
            </a:r>
            <a:r>
              <a:rPr lang="ar-DZ" sz="2400" dirty="0"/>
              <a:t> التي حققت نجاحا فوريا مع جهاز</a:t>
            </a:r>
            <a:r>
              <a:rPr lang="fr-FR" sz="2400" dirty="0" err="1"/>
              <a:t>Walkaman</a:t>
            </a:r>
            <a:r>
              <a:rPr lang="fr-FR" sz="2400" dirty="0"/>
              <a:t> </a:t>
            </a:r>
            <a:r>
              <a:rPr lang="ar-DZ" sz="2400" dirty="0"/>
              <a:t> الخاص بها أصبحت </a:t>
            </a:r>
            <a:r>
              <a:rPr lang="fr-FR" sz="2400" dirty="0"/>
              <a:t>Appel </a:t>
            </a:r>
            <a:r>
              <a:rPr lang="ar-DZ" sz="2400" dirty="0"/>
              <a:t>بمثابة نجاح فوري وشركة عالمية مع أجهزة </a:t>
            </a:r>
            <a:r>
              <a:rPr lang="fr-FR" sz="2400" dirty="0" err="1"/>
              <a:t>Ipod</a:t>
            </a:r>
            <a:r>
              <a:rPr lang="ar-DZ" sz="2400" dirty="0"/>
              <a:t> الخاصة بها ,ومع ذلك فقد بدأت الابتكارات للتو</a:t>
            </a:r>
            <a:endParaRPr lang="fr-FR" sz="2400" dirty="0"/>
          </a:p>
        </p:txBody>
      </p:sp>
    </p:spTree>
    <p:extLst>
      <p:ext uri="{BB962C8B-B14F-4D97-AF65-F5344CB8AC3E}">
        <p14:creationId xmlns:p14="http://schemas.microsoft.com/office/powerpoint/2010/main" val="396478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CA0D8BA-EC2A-C7F7-A5A2-3A2EC2C070D6}"/>
              </a:ext>
            </a:extLst>
          </p:cNvPr>
          <p:cNvSpPr txBox="1"/>
          <p:nvPr/>
        </p:nvSpPr>
        <p:spPr>
          <a:xfrm>
            <a:off x="859809" y="791570"/>
            <a:ext cx="10126639" cy="1938992"/>
          </a:xfrm>
          <a:prstGeom prst="rect">
            <a:avLst/>
          </a:prstGeom>
          <a:noFill/>
        </p:spPr>
        <p:txBody>
          <a:bodyPr wrap="square" rtlCol="0">
            <a:spAutoFit/>
          </a:bodyPr>
          <a:lstStyle/>
          <a:p>
            <a:pPr algn="r" rtl="1"/>
            <a:r>
              <a:rPr lang="ar-DZ" sz="2400" dirty="0"/>
              <a:t>3- </a:t>
            </a:r>
            <a:r>
              <a:rPr lang="fr-FR" sz="2400" dirty="0"/>
              <a:t>iPhone</a:t>
            </a:r>
            <a:r>
              <a:rPr lang="ar-DZ" sz="2400" dirty="0"/>
              <a:t> :كانت شركة آبل أول من أدخل الهواتف الذكية التي تعمل باللمس المتعدد في الواقع ذهبوا الى الامام وادعوا ان شركتهم هي من اخترع اللمس المتعدد , لكن التكنولوجيا كانت موجودة منذ زمن بعيد وبالتالي لم يتم منحهم براءة الاختراع لكن </a:t>
            </a:r>
            <a:r>
              <a:rPr lang="fr-FR" sz="2400" dirty="0"/>
              <a:t>iPhone  </a:t>
            </a:r>
            <a:r>
              <a:rPr lang="ar-DZ" sz="2400" dirty="0"/>
              <a:t>هو ناجه حتى الآن ولايزال قويا </a:t>
            </a:r>
          </a:p>
          <a:p>
            <a:pPr algn="r" rtl="1"/>
            <a:r>
              <a:rPr lang="ar-DZ" sz="2400" dirty="0"/>
              <a:t>كملخص ، تم تصميم جميع منتجات </a:t>
            </a:r>
            <a:r>
              <a:rPr lang="fr-FR" sz="2400" dirty="0"/>
              <a:t>Appel  </a:t>
            </a:r>
            <a:r>
              <a:rPr lang="ar-DZ" sz="2400" dirty="0"/>
              <a:t>بعد إجراء الكثير من البحث والتطوير , كان ستيف جوبز مسوقا رئيسيا وكان لديه رؤية حقيقة لما يريد العملاء , والذي كان العامل المستدام وراء شركة </a:t>
            </a:r>
            <a:r>
              <a:rPr lang="fr-FR" dirty="0"/>
              <a:t>Appel</a:t>
            </a:r>
          </a:p>
        </p:txBody>
      </p:sp>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097" y="2751108"/>
            <a:ext cx="9719351" cy="3930015"/>
          </a:xfrm>
          <a:prstGeom prst="rect">
            <a:avLst/>
          </a:prstGeom>
        </p:spPr>
      </p:pic>
    </p:spTree>
    <p:extLst>
      <p:ext uri="{BB962C8B-B14F-4D97-AF65-F5344CB8AC3E}">
        <p14:creationId xmlns:p14="http://schemas.microsoft.com/office/powerpoint/2010/main" val="350204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DZ" dirty="0" smtClean="0">
                <a:solidFill>
                  <a:srgbClr val="800080"/>
                </a:solidFill>
              </a:rPr>
              <a:t>منتجات شركة ابل                   </a:t>
            </a:r>
            <a:endParaRPr lang="ar-DZ" dirty="0">
              <a:solidFill>
                <a:srgbClr val="800080"/>
              </a:solidFill>
            </a:endParaRPr>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6652" y="2086769"/>
            <a:ext cx="10528662" cy="4418534"/>
          </a:xfrm>
        </p:spPr>
      </p:pic>
    </p:spTree>
    <p:extLst>
      <p:ext uri="{BB962C8B-B14F-4D97-AF65-F5344CB8AC3E}">
        <p14:creationId xmlns:p14="http://schemas.microsoft.com/office/powerpoint/2010/main" val="3328431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3E7082B-CDD1-4C6B-D5B3-4BCF7BD2B49A}"/>
              </a:ext>
            </a:extLst>
          </p:cNvPr>
          <p:cNvSpPr txBox="1"/>
          <p:nvPr/>
        </p:nvSpPr>
        <p:spPr>
          <a:xfrm>
            <a:off x="1037230" y="395785"/>
            <a:ext cx="9976513" cy="5895833"/>
          </a:xfrm>
          <a:prstGeom prst="rect">
            <a:avLst/>
          </a:prstGeom>
          <a:noFill/>
        </p:spPr>
        <p:txBody>
          <a:bodyPr wrap="square" rtlCol="0">
            <a:spAutoFit/>
          </a:bodyPr>
          <a:lstStyle/>
          <a:p>
            <a:endParaRPr lang="fr-FR" dirty="0"/>
          </a:p>
        </p:txBody>
      </p:sp>
      <p:pic>
        <p:nvPicPr>
          <p:cNvPr id="6" name="Image 5">
            <a:extLst>
              <a:ext uri="{FF2B5EF4-FFF2-40B4-BE49-F238E27FC236}">
                <a16:creationId xmlns:a16="http://schemas.microsoft.com/office/drawing/2014/main" id="{64CA7F87-E0DE-620B-A347-3C134F2FF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0"/>
            <a:ext cx="2743200" cy="6858000"/>
          </a:xfrm>
          <a:prstGeom prst="rect">
            <a:avLst/>
          </a:prstGeom>
        </p:spPr>
      </p:pic>
      <p:sp>
        <p:nvSpPr>
          <p:cNvPr id="7" name="ZoneTexte 6">
            <a:extLst>
              <a:ext uri="{FF2B5EF4-FFF2-40B4-BE49-F238E27FC236}">
                <a16:creationId xmlns:a16="http://schemas.microsoft.com/office/drawing/2014/main" id="{76D60139-CAFE-9251-A664-795191295C0C}"/>
              </a:ext>
            </a:extLst>
          </p:cNvPr>
          <p:cNvSpPr txBox="1"/>
          <p:nvPr/>
        </p:nvSpPr>
        <p:spPr>
          <a:xfrm>
            <a:off x="1501254" y="395785"/>
            <a:ext cx="7274256" cy="5622878"/>
          </a:xfrm>
          <a:prstGeom prst="rect">
            <a:avLst/>
          </a:prstGeom>
          <a:noFill/>
        </p:spPr>
        <p:txBody>
          <a:bodyPr wrap="square" rtlCol="0">
            <a:spAutoFit/>
          </a:bodyPr>
          <a:lstStyle/>
          <a:p>
            <a:endParaRPr lang="fr-FR" dirty="0"/>
          </a:p>
        </p:txBody>
      </p:sp>
      <p:pic>
        <p:nvPicPr>
          <p:cNvPr id="9" name="Image 8">
            <a:extLst>
              <a:ext uri="{FF2B5EF4-FFF2-40B4-BE49-F238E27FC236}">
                <a16:creationId xmlns:a16="http://schemas.microsoft.com/office/drawing/2014/main" id="{21467B21-B0DE-8DF6-84F4-8C8977F0C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44" y="2837003"/>
            <a:ext cx="2771775" cy="1647825"/>
          </a:xfrm>
          <a:prstGeom prst="rect">
            <a:avLst/>
          </a:prstGeom>
        </p:spPr>
      </p:pic>
      <p:sp>
        <p:nvSpPr>
          <p:cNvPr id="10" name="ZoneTexte 9">
            <a:extLst>
              <a:ext uri="{FF2B5EF4-FFF2-40B4-BE49-F238E27FC236}">
                <a16:creationId xmlns:a16="http://schemas.microsoft.com/office/drawing/2014/main" id="{03C6D308-357F-4F1A-AA38-8764DA6CBCAB}"/>
              </a:ext>
            </a:extLst>
          </p:cNvPr>
          <p:cNvSpPr txBox="1"/>
          <p:nvPr/>
        </p:nvSpPr>
        <p:spPr>
          <a:xfrm>
            <a:off x="1037229" y="395785"/>
            <a:ext cx="7929349" cy="4278094"/>
          </a:xfrm>
          <a:prstGeom prst="rect">
            <a:avLst/>
          </a:prstGeom>
          <a:noFill/>
        </p:spPr>
        <p:txBody>
          <a:bodyPr wrap="square" rtlCol="0">
            <a:spAutoFit/>
          </a:bodyPr>
          <a:lstStyle/>
          <a:p>
            <a:pPr algn="ctr" rtl="1"/>
            <a:r>
              <a:rPr lang="ar-DZ" sz="3200" dirty="0">
                <a:solidFill>
                  <a:schemeClr val="accent1">
                    <a:lumMod val="50000"/>
                  </a:schemeClr>
                </a:solidFill>
              </a:rPr>
              <a:t>ا</a:t>
            </a:r>
            <a:r>
              <a:rPr lang="ar-DZ" sz="3200" b="1" dirty="0">
                <a:solidFill>
                  <a:schemeClr val="accent1">
                    <a:lumMod val="50000"/>
                  </a:schemeClr>
                </a:solidFill>
              </a:rPr>
              <a:t>لتسعير </a:t>
            </a:r>
            <a:r>
              <a:rPr lang="ar-DZ" sz="3200" dirty="0">
                <a:solidFill>
                  <a:schemeClr val="accent1">
                    <a:lumMod val="50000"/>
                  </a:schemeClr>
                </a:solidFill>
              </a:rPr>
              <a:t>:</a:t>
            </a:r>
          </a:p>
          <a:p>
            <a:pPr algn="r" rtl="1"/>
            <a:r>
              <a:rPr lang="ar-DZ" sz="2400" dirty="0"/>
              <a:t>تتبع </a:t>
            </a:r>
            <a:r>
              <a:rPr lang="fr-FR" sz="2400" dirty="0"/>
              <a:t>Appel </a:t>
            </a:r>
            <a:r>
              <a:rPr lang="ar-DZ" sz="2400" dirty="0"/>
              <a:t>إستراتيجية التسعير الوجاهي ، والتي تضع سعرا مرتفعا لجميع منتجاتها ، وتهدف إلى </a:t>
            </a:r>
            <a:r>
              <a:rPr lang="ar-DZ" sz="2400" dirty="0" err="1"/>
              <a:t>إستغلال</a:t>
            </a:r>
            <a:r>
              <a:rPr lang="ar-DZ" sz="2400" dirty="0"/>
              <a:t> ميل المشترين إلى </a:t>
            </a:r>
            <a:r>
              <a:rPr lang="ar-DZ" sz="2400" dirty="0" err="1"/>
              <a:t>إفتراض</a:t>
            </a:r>
            <a:r>
              <a:rPr lang="ar-DZ" sz="2400" dirty="0"/>
              <a:t> أن السلع باهظة الثمن تتمتع بسمعة ممتازة أو تمثل جودة وتميزا </a:t>
            </a:r>
            <a:r>
              <a:rPr lang="ar-DZ" sz="2400" dirty="0" err="1"/>
              <a:t>إستثنائيا</a:t>
            </a:r>
            <a:endParaRPr lang="ar-DZ" sz="2400" dirty="0"/>
          </a:p>
          <a:p>
            <a:pPr algn="r" rtl="1"/>
            <a:r>
              <a:rPr lang="ar-DZ" sz="2400" dirty="0"/>
              <a:t>أحد أسباب سياسة التسعير المتميز لشركة </a:t>
            </a:r>
            <a:r>
              <a:rPr lang="fr-FR" sz="2400" dirty="0"/>
              <a:t>Appel</a:t>
            </a:r>
            <a:r>
              <a:rPr lang="ar-DZ" sz="2400" dirty="0"/>
              <a:t> هو التكنولوجيا المستخدمة في منتجاتها , يقسم الناس أنه مجرد أن تعتاد على جهاز </a:t>
            </a:r>
            <a:r>
              <a:rPr lang="fr-FR" sz="2400" dirty="0"/>
              <a:t>MacBook</a:t>
            </a:r>
            <a:r>
              <a:rPr lang="ar-DZ" sz="2400" dirty="0"/>
              <a:t>، </a:t>
            </a:r>
          </a:p>
          <a:p>
            <a:pPr algn="r" rtl="1"/>
            <a:r>
              <a:rPr lang="ar-DZ" sz="2400" dirty="0"/>
              <a:t>فلن تذهب لأي نوع آخر من أجهزة الكمبيوتر المحمول ,</a:t>
            </a:r>
          </a:p>
          <a:p>
            <a:pPr algn="r" rtl="1"/>
            <a:r>
              <a:rPr lang="ar-DZ" sz="2400" dirty="0"/>
              <a:t> يقال الشيء نفسه عن </a:t>
            </a:r>
            <a:r>
              <a:rPr lang="fr-FR" sz="2400" dirty="0" err="1"/>
              <a:t>iPone</a:t>
            </a:r>
            <a:r>
              <a:rPr lang="fr-FR" sz="2400" dirty="0"/>
              <a:t>  </a:t>
            </a:r>
            <a:r>
              <a:rPr lang="ar-DZ" sz="2400" dirty="0"/>
              <a:t> و</a:t>
            </a:r>
            <a:r>
              <a:rPr lang="fr-FR" sz="2400" dirty="0"/>
              <a:t>iPad</a:t>
            </a:r>
            <a:r>
              <a:rPr lang="ar-DZ" sz="2400" dirty="0"/>
              <a:t>  أيضا ,</a:t>
            </a:r>
          </a:p>
          <a:p>
            <a:pPr algn="r" rtl="1"/>
            <a:r>
              <a:rPr lang="ar-DZ" sz="2400" dirty="0"/>
              <a:t>بطبيعة الحال ، مع اتباع هؤلاء المعجبين , </a:t>
            </a:r>
          </a:p>
          <a:p>
            <a:pPr algn="r" rtl="1"/>
            <a:r>
              <a:rPr lang="ar-DZ" sz="2400" dirty="0"/>
              <a:t>ومع قيمة العلامة التجارية التي تتمتع بها , تطلب </a:t>
            </a:r>
          </a:p>
          <a:p>
            <a:pPr algn="r" rtl="1"/>
            <a:r>
              <a:rPr lang="fr-FR" sz="2400" dirty="0"/>
              <a:t>Appel </a:t>
            </a:r>
            <a:r>
              <a:rPr lang="ar-DZ" sz="2400" dirty="0"/>
              <a:t> أسعارا متميزة لجميع منتجاتها</a:t>
            </a:r>
            <a:endParaRPr lang="fr-FR" sz="2400" dirty="0"/>
          </a:p>
        </p:txBody>
      </p:sp>
      <p:pic>
        <p:nvPicPr>
          <p:cNvPr id="3" name="Image 2">
            <a:extLst>
              <a:ext uri="{FF2B5EF4-FFF2-40B4-BE49-F238E27FC236}">
                <a16:creationId xmlns:a16="http://schemas.microsoft.com/office/drawing/2014/main" id="{56973FB5-20B2-1B0F-8914-A63AC505D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257" y="4839553"/>
            <a:ext cx="7274255" cy="1847850"/>
          </a:xfrm>
          <a:prstGeom prst="rect">
            <a:avLst/>
          </a:prstGeom>
        </p:spPr>
      </p:pic>
    </p:spTree>
    <p:extLst>
      <p:ext uri="{BB962C8B-B14F-4D97-AF65-F5344CB8AC3E}">
        <p14:creationId xmlns:p14="http://schemas.microsoft.com/office/powerpoint/2010/main" val="102721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additive="base">
                                        <p:cTn id="1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 calcmode="lin" valueType="num">
                                      <p:cBhvr additive="base">
                                        <p:cTn id="28"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0">
                                            <p:txEl>
                                              <p:pRg st="1" end="1"/>
                                            </p:txEl>
                                          </p:spTgt>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 calcmode="lin" valueType="num">
                                      <p:cBhvr additive="base">
                                        <p:cTn id="32"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0">
                                            <p:txEl>
                                              <p:pRg st="2" end="2"/>
                                            </p:txEl>
                                          </p:spTgt>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 calcmode="lin" valueType="num">
                                      <p:cBhvr additive="base">
                                        <p:cTn id="36"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0">
                                            <p:txEl>
                                              <p:pRg st="3" end="3"/>
                                            </p:txEl>
                                          </p:spTgt>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anim calcmode="lin" valueType="num">
                                      <p:cBhvr additive="base">
                                        <p:cTn id="40"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10">
                                            <p:txEl>
                                              <p:pRg st="4" end="4"/>
                                            </p:txEl>
                                          </p:spTgt>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10">
                                            <p:txEl>
                                              <p:pRg st="5" end="5"/>
                                            </p:txEl>
                                          </p:spTgt>
                                        </p:tgtEl>
                                        <p:attrNameLst>
                                          <p:attrName>style.visibility</p:attrName>
                                        </p:attrNameLst>
                                      </p:cBhvr>
                                      <p:to>
                                        <p:strVal val="visible"/>
                                      </p:to>
                                    </p:set>
                                    <p:anim calcmode="lin" valueType="num">
                                      <p:cBhvr additive="base">
                                        <p:cTn id="44"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10">
                                            <p:txEl>
                                              <p:pRg st="5" end="5"/>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10">
                                            <p:txEl>
                                              <p:pRg st="6" end="6"/>
                                            </p:txEl>
                                          </p:spTgt>
                                        </p:tgtEl>
                                        <p:attrNameLst>
                                          <p:attrName>style.visibility</p:attrName>
                                        </p:attrNameLst>
                                      </p:cBhvr>
                                      <p:to>
                                        <p:strVal val="visible"/>
                                      </p:to>
                                    </p:set>
                                    <p:anim calcmode="lin" valueType="num">
                                      <p:cBhvr additive="base">
                                        <p:cTn id="48" dur="500" fill="hold"/>
                                        <p:tgtEl>
                                          <p:spTgt spid="10">
                                            <p:txEl>
                                              <p:pRg st="6" end="6"/>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10">
                                            <p:txEl>
                                              <p:pRg st="6" end="6"/>
                                            </p:txEl>
                                          </p:spTgt>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10">
                                            <p:txEl>
                                              <p:pRg st="7" end="7"/>
                                            </p:txEl>
                                          </p:spTgt>
                                        </p:tgtEl>
                                        <p:attrNameLst>
                                          <p:attrName>style.visibility</p:attrName>
                                        </p:attrNameLst>
                                      </p:cBhvr>
                                      <p:to>
                                        <p:strVal val="visible"/>
                                      </p:to>
                                    </p:set>
                                    <p:anim calcmode="lin" valueType="num">
                                      <p:cBhvr additive="base">
                                        <p:cTn id="52" dur="500" fill="hold"/>
                                        <p:tgtEl>
                                          <p:spTgt spid="10">
                                            <p:txEl>
                                              <p:pRg st="7" end="7"/>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1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1C3B084-9754-C22C-4490-9D8D8DA61E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0"/>
            <a:ext cx="2743200" cy="6858000"/>
          </a:xfrm>
          <a:prstGeom prst="rect">
            <a:avLst/>
          </a:prstGeom>
        </p:spPr>
      </p:pic>
      <p:sp>
        <p:nvSpPr>
          <p:cNvPr id="6" name="ZoneTexte 5">
            <a:extLst>
              <a:ext uri="{FF2B5EF4-FFF2-40B4-BE49-F238E27FC236}">
                <a16:creationId xmlns:a16="http://schemas.microsoft.com/office/drawing/2014/main" id="{7D818750-0F7C-8FD5-C501-2D696B52F29D}"/>
              </a:ext>
            </a:extLst>
          </p:cNvPr>
          <p:cNvSpPr txBox="1"/>
          <p:nvPr/>
        </p:nvSpPr>
        <p:spPr>
          <a:xfrm>
            <a:off x="313898" y="436729"/>
            <a:ext cx="8993875" cy="5293757"/>
          </a:xfrm>
          <a:prstGeom prst="rect">
            <a:avLst/>
          </a:prstGeom>
          <a:noFill/>
        </p:spPr>
        <p:txBody>
          <a:bodyPr wrap="square" rtlCol="0">
            <a:spAutoFit/>
          </a:bodyPr>
          <a:lstStyle/>
          <a:p>
            <a:pPr algn="ctr" rtl="1"/>
            <a:endParaRPr lang="ar-DZ" dirty="0"/>
          </a:p>
          <a:p>
            <a:pPr algn="ctr" rtl="1"/>
            <a:endParaRPr lang="ar-DZ" dirty="0"/>
          </a:p>
          <a:p>
            <a:pPr algn="ctr" rtl="1"/>
            <a:endParaRPr lang="ar-DZ" dirty="0"/>
          </a:p>
          <a:p>
            <a:pPr algn="ctr" rtl="1"/>
            <a:endParaRPr lang="ar-DZ" dirty="0"/>
          </a:p>
          <a:p>
            <a:pPr algn="ctr" rtl="1"/>
            <a:endParaRPr lang="ar-DZ" dirty="0"/>
          </a:p>
          <a:p>
            <a:pPr algn="ctr" rtl="1"/>
            <a:r>
              <a:rPr lang="ar-DZ" dirty="0"/>
              <a:t> </a:t>
            </a:r>
            <a:r>
              <a:rPr lang="ar-DZ" sz="3200" b="1" dirty="0">
                <a:solidFill>
                  <a:srgbClr val="0070C0"/>
                </a:solidFill>
              </a:rPr>
              <a:t>التوزيع (المكان ): </a:t>
            </a:r>
          </a:p>
          <a:p>
            <a:pPr algn="r" rtl="1"/>
            <a:r>
              <a:rPr lang="ar-DZ" sz="2400" dirty="0"/>
              <a:t>تتوفر منتجات </a:t>
            </a:r>
            <a:r>
              <a:rPr lang="fr-FR" sz="2400" dirty="0"/>
              <a:t>Appel </a:t>
            </a:r>
            <a:r>
              <a:rPr lang="ar-DZ" sz="2400" dirty="0"/>
              <a:t> على نطاق واسع وعالمي , من خلال متاجر التجزئة الكثيرة المملوكة لها أو من خلال الوكلاء والبائعين الخارجيين</a:t>
            </a:r>
          </a:p>
          <a:p>
            <a:pPr algn="r" rtl="1"/>
            <a:r>
              <a:rPr lang="ar-DZ" sz="2400" dirty="0"/>
              <a:t> </a:t>
            </a:r>
          </a:p>
          <a:p>
            <a:pPr marL="1714500" lvl="3" indent="-342900" algn="r" rtl="1">
              <a:buFont typeface="Wingdings" panose="05000000000000000000" pitchFamily="2" charset="2"/>
              <a:buChar char="ü"/>
            </a:pPr>
            <a:r>
              <a:rPr lang="ar-DZ" sz="2400" dirty="0"/>
              <a:t> متاجر </a:t>
            </a:r>
            <a:r>
              <a:rPr lang="fr-FR" sz="2400" dirty="0"/>
              <a:t>Appel</a:t>
            </a:r>
            <a:endParaRPr lang="ar-DZ" sz="2400" dirty="0"/>
          </a:p>
          <a:p>
            <a:pPr marL="1714500" lvl="3" indent="-342900" algn="r" rtl="1">
              <a:buFont typeface="Wingdings" panose="05000000000000000000" pitchFamily="2" charset="2"/>
              <a:buChar char="ü"/>
            </a:pPr>
            <a:r>
              <a:rPr lang="ar-DZ" sz="2400" dirty="0"/>
              <a:t> الشركاء التجاريون </a:t>
            </a:r>
          </a:p>
          <a:p>
            <a:pPr marL="1714500" lvl="3" indent="-342900" algn="r" rtl="1">
              <a:buFont typeface="Wingdings" panose="05000000000000000000" pitchFamily="2" charset="2"/>
              <a:buChar char="ü"/>
            </a:pPr>
            <a:r>
              <a:rPr lang="ar-DZ" sz="2400" dirty="0"/>
              <a:t> البيع بالتجزئة </a:t>
            </a:r>
          </a:p>
          <a:p>
            <a:pPr marL="1714500" lvl="3" indent="-342900" algn="r" rtl="1">
              <a:buFont typeface="Wingdings" panose="05000000000000000000" pitchFamily="2" charset="2"/>
              <a:buChar char="ü"/>
            </a:pPr>
            <a:r>
              <a:rPr lang="ar-DZ" sz="2400" dirty="0"/>
              <a:t> عبر الانترنت</a:t>
            </a:r>
          </a:p>
          <a:p>
            <a:pPr marL="1714500" lvl="3" indent="-342900" algn="r" rtl="1">
              <a:buFont typeface="Wingdings" panose="05000000000000000000" pitchFamily="2" charset="2"/>
              <a:buChar char="ü"/>
            </a:pPr>
            <a:r>
              <a:rPr lang="ar-DZ" sz="2400" dirty="0"/>
              <a:t> تخطيطات المتجر</a:t>
            </a:r>
          </a:p>
          <a:p>
            <a:pPr marL="1714500" lvl="3" indent="-342900" algn="r" rtl="1">
              <a:buFont typeface="Wingdings" panose="05000000000000000000" pitchFamily="2" charset="2"/>
              <a:buChar char="ü"/>
            </a:pPr>
            <a:r>
              <a:rPr lang="ar-DZ" sz="2400" dirty="0"/>
              <a:t> فريق عمل فريد</a:t>
            </a:r>
          </a:p>
        </p:txBody>
      </p:sp>
      <p:pic>
        <p:nvPicPr>
          <p:cNvPr id="8" name="Image 7">
            <a:extLst>
              <a:ext uri="{FF2B5EF4-FFF2-40B4-BE49-F238E27FC236}">
                <a16:creationId xmlns:a16="http://schemas.microsoft.com/office/drawing/2014/main" id="{7A5B51FB-2735-F488-4A5D-3D3B9A1A5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129" y="145078"/>
            <a:ext cx="3962684" cy="1190625"/>
          </a:xfrm>
          <a:prstGeom prst="rect">
            <a:avLst/>
          </a:prstGeom>
        </p:spPr>
      </p:pic>
    </p:spTree>
    <p:extLst>
      <p:ext uri="{BB962C8B-B14F-4D97-AF65-F5344CB8AC3E}">
        <p14:creationId xmlns:p14="http://schemas.microsoft.com/office/powerpoint/2010/main" val="152284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xEl>
                                              <p:pRg st="5" end="5"/>
                                            </p:txEl>
                                          </p:spTgt>
                                        </p:tgtEl>
                                        <p:attrNameLst>
                                          <p:attrName>style.visibility</p:attrName>
                                        </p:attrNameLst>
                                      </p:cBhvr>
                                      <p:to>
                                        <p:strVal val="visible"/>
                                      </p:to>
                                    </p:set>
                                    <p:anim calcmode="lin" valueType="num">
                                      <p:cBhvr additive="base">
                                        <p:cTn id="14" dur="500" fill="hold"/>
                                        <p:tgtEl>
                                          <p:spTgt spid="6">
                                            <p:txEl>
                                              <p:pRg st="5" end="5"/>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6">
                                            <p:txEl>
                                              <p:pRg st="5" end="5"/>
                                            </p:txEl>
                                          </p:spTgt>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 calcmode="lin" valueType="num">
                                      <p:cBhvr additive="base">
                                        <p:cTn id="18"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6">
                                            <p:txEl>
                                              <p:pRg st="6" end="6"/>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 calcmode="lin" valueType="num">
                                      <p:cBhvr additive="base">
                                        <p:cTn id="22" dur="500" fill="hold"/>
                                        <p:tgtEl>
                                          <p:spTgt spid="6">
                                            <p:txEl>
                                              <p:pRg st="7" end="7"/>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 calcmode="lin" valueType="num">
                                      <p:cBhvr additive="base">
                                        <p:cTn id="28"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 calcmode="lin" valueType="num">
                                      <p:cBhvr additive="base">
                                        <p:cTn id="34" dur="500" fill="hold"/>
                                        <p:tgtEl>
                                          <p:spTgt spid="6">
                                            <p:txEl>
                                              <p:pRg st="9" end="9"/>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 calcmode="lin" valueType="num">
                                      <p:cBhvr additive="base">
                                        <p:cTn id="40"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6">
                                            <p:txEl>
                                              <p:pRg st="11" end="11"/>
                                            </p:txEl>
                                          </p:spTgt>
                                        </p:tgtEl>
                                        <p:attrNameLst>
                                          <p:attrName>style.visibility</p:attrName>
                                        </p:attrNameLst>
                                      </p:cBhvr>
                                      <p:to>
                                        <p:strVal val="visible"/>
                                      </p:to>
                                    </p:set>
                                    <p:anim calcmode="lin" valueType="num">
                                      <p:cBhvr additive="base">
                                        <p:cTn id="46" dur="500" fill="hold"/>
                                        <p:tgtEl>
                                          <p:spTgt spid="6">
                                            <p:txEl>
                                              <p:pRg st="11" end="11"/>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
                                            <p:txEl>
                                              <p:pRg st="12" end="12"/>
                                            </p:txEl>
                                          </p:spTgt>
                                        </p:tgtEl>
                                        <p:attrNameLst>
                                          <p:attrName>style.visibility</p:attrName>
                                        </p:attrNameLst>
                                      </p:cBhvr>
                                      <p:to>
                                        <p:strVal val="visible"/>
                                      </p:to>
                                    </p:set>
                                    <p:anim calcmode="lin" valueType="num">
                                      <p:cBhvr additive="base">
                                        <p:cTn id="52" dur="500" fill="hold"/>
                                        <p:tgtEl>
                                          <p:spTgt spid="6">
                                            <p:txEl>
                                              <p:pRg st="12" end="12"/>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6">
                                            <p:txEl>
                                              <p:pRg st="13" end="13"/>
                                            </p:txEl>
                                          </p:spTgt>
                                        </p:tgtEl>
                                        <p:attrNameLst>
                                          <p:attrName>style.visibility</p:attrName>
                                        </p:attrNameLst>
                                      </p:cBhvr>
                                      <p:to>
                                        <p:strVal val="visible"/>
                                      </p:to>
                                    </p:set>
                                    <p:anim calcmode="lin" valueType="num">
                                      <p:cBhvr additive="base">
                                        <p:cTn id="58" dur="500" fill="hold"/>
                                        <p:tgtEl>
                                          <p:spTgt spid="6">
                                            <p:txEl>
                                              <p:pRg st="13" end="13"/>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6">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417A1D9-1461-AA06-400F-19FF9F5C35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0"/>
            <a:ext cx="2743200" cy="6858000"/>
          </a:xfrm>
          <a:prstGeom prst="rect">
            <a:avLst/>
          </a:prstGeom>
        </p:spPr>
      </p:pic>
      <p:sp>
        <p:nvSpPr>
          <p:cNvPr id="8" name="ZoneTexte 7">
            <a:extLst>
              <a:ext uri="{FF2B5EF4-FFF2-40B4-BE49-F238E27FC236}">
                <a16:creationId xmlns:a16="http://schemas.microsoft.com/office/drawing/2014/main" id="{E1753BFC-1492-6326-0EA8-107065CC362F}"/>
              </a:ext>
            </a:extLst>
          </p:cNvPr>
          <p:cNvSpPr txBox="1"/>
          <p:nvPr/>
        </p:nvSpPr>
        <p:spPr>
          <a:xfrm>
            <a:off x="1119116" y="2388358"/>
            <a:ext cx="7083188" cy="3754874"/>
          </a:xfrm>
          <a:prstGeom prst="rect">
            <a:avLst/>
          </a:prstGeom>
          <a:noFill/>
        </p:spPr>
        <p:txBody>
          <a:bodyPr wrap="square" rtlCol="0">
            <a:spAutoFit/>
          </a:bodyPr>
          <a:lstStyle/>
          <a:p>
            <a:pPr algn="ctr" rtl="1"/>
            <a:r>
              <a:rPr lang="ar-DZ" sz="2800" b="1" dirty="0">
                <a:solidFill>
                  <a:srgbClr val="800080"/>
                </a:solidFill>
              </a:rPr>
              <a:t>الترويج :</a:t>
            </a:r>
          </a:p>
          <a:p>
            <a:pPr algn="r" rtl="1"/>
            <a:r>
              <a:rPr lang="ar-DZ" sz="2400" dirty="0"/>
              <a:t>تشتهر</a:t>
            </a:r>
            <a:r>
              <a:rPr lang="fr-FR" sz="2400" dirty="0"/>
              <a:t>Appel </a:t>
            </a:r>
            <a:r>
              <a:rPr lang="ar-DZ" sz="2400" dirty="0"/>
              <a:t> بعروضها الترويجية الذكية والأنيقة ، ينصب التركيز الرئيسي للشركة على منتجاتها وتمييز المنتجات عن </a:t>
            </a:r>
            <a:r>
              <a:rPr lang="ar-DZ" sz="2400" dirty="0" err="1"/>
              <a:t>منجات</a:t>
            </a:r>
            <a:r>
              <a:rPr lang="ar-DZ" sz="2400" dirty="0"/>
              <a:t> المنافسين ،هذا هو المكان الذي تستمد منه </a:t>
            </a:r>
            <a:r>
              <a:rPr lang="ar-DZ" sz="2400" dirty="0" err="1"/>
              <a:t>الاتصلات</a:t>
            </a:r>
            <a:r>
              <a:rPr lang="ar-DZ" sz="2400" dirty="0"/>
              <a:t> التسويقية إلهامها </a:t>
            </a:r>
          </a:p>
          <a:p>
            <a:pPr algn="r" rtl="1"/>
            <a:endParaRPr lang="fr-FR" sz="2400" dirty="0"/>
          </a:p>
          <a:p>
            <a:pPr marL="285750" indent="-285750" algn="r" rtl="1">
              <a:buFont typeface="Wingdings" panose="05000000000000000000" pitchFamily="2" charset="2"/>
              <a:buChar char="v"/>
            </a:pPr>
            <a:r>
              <a:rPr lang="ar-DZ" sz="2400" dirty="0"/>
              <a:t>العروض الترويجية الأنيقة </a:t>
            </a:r>
          </a:p>
          <a:p>
            <a:pPr marL="285750" indent="-285750" algn="r" rtl="1">
              <a:buFont typeface="Wingdings" panose="05000000000000000000" pitchFamily="2" charset="2"/>
              <a:buChar char="v"/>
            </a:pPr>
            <a:r>
              <a:rPr lang="ar-DZ" sz="2400" dirty="0"/>
              <a:t>الحديث عن الموضوع</a:t>
            </a:r>
          </a:p>
          <a:p>
            <a:pPr marL="285750" indent="-285750" algn="r" rtl="1">
              <a:buFont typeface="Wingdings" panose="05000000000000000000" pitchFamily="2" charset="2"/>
              <a:buChar char="v"/>
            </a:pPr>
            <a:r>
              <a:rPr lang="ar-DZ" sz="2400" dirty="0"/>
              <a:t>الوسطاء المتميزة </a:t>
            </a:r>
          </a:p>
          <a:p>
            <a:pPr marL="285750" indent="-285750" algn="r" rtl="1">
              <a:buFont typeface="Wingdings" panose="05000000000000000000" pitchFamily="2" charset="2"/>
              <a:buChar char="v"/>
            </a:pPr>
            <a:r>
              <a:rPr lang="ar-DZ" sz="2400" dirty="0"/>
              <a:t>عدد قليل جدا من العروض القائمة على الاسعار</a:t>
            </a:r>
          </a:p>
          <a:p>
            <a:pPr algn="r" rtl="1"/>
            <a:r>
              <a:rPr lang="ar-DZ" dirty="0"/>
              <a:t> </a:t>
            </a:r>
            <a:endParaRPr lang="fr-FR" dirty="0"/>
          </a:p>
        </p:txBody>
      </p:sp>
      <p:pic>
        <p:nvPicPr>
          <p:cNvPr id="10" name="Image 9">
            <a:extLst>
              <a:ext uri="{FF2B5EF4-FFF2-40B4-BE49-F238E27FC236}">
                <a16:creationId xmlns:a16="http://schemas.microsoft.com/office/drawing/2014/main" id="{F6BDA542-3537-3CAB-2D42-D2C81B256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570" y="430402"/>
            <a:ext cx="8120418" cy="1780535"/>
          </a:xfrm>
          <a:prstGeom prst="rect">
            <a:avLst/>
          </a:prstGeom>
        </p:spPr>
      </p:pic>
    </p:spTree>
    <p:extLst>
      <p:ext uri="{BB962C8B-B14F-4D97-AF65-F5344CB8AC3E}">
        <p14:creationId xmlns:p14="http://schemas.microsoft.com/office/powerpoint/2010/main" val="292164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additive="base">
                                        <p:cTn id="14"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8">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 calcmode="lin" valueType="num">
                                      <p:cBhvr additive="base">
                                        <p:cTn id="24"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 calcmode="lin" valueType="num">
                                      <p:cBhvr additive="base">
                                        <p:cTn id="30"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 calcmode="lin" valueType="num">
                                      <p:cBhvr additive="base">
                                        <p:cTn id="36"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 calcmode="lin" valueType="num">
                                      <p:cBhvr additive="base">
                                        <p:cTn id="42"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46CA08-4E38-7424-8CD0-3A38217B9F2B}"/>
              </a:ext>
            </a:extLst>
          </p:cNvPr>
          <p:cNvSpPr>
            <a:spLocks noGrp="1"/>
          </p:cNvSpPr>
          <p:nvPr>
            <p:ph type="title"/>
          </p:nvPr>
        </p:nvSpPr>
        <p:spPr/>
        <p:txBody>
          <a:bodyPr/>
          <a:lstStyle/>
          <a:p>
            <a:endParaRPr lang="fr-FR"/>
          </a:p>
        </p:txBody>
      </p:sp>
      <p:pic>
        <p:nvPicPr>
          <p:cNvPr id="4" name="appel pay">
            <a:hlinkClick r:id="" action="ppaction://media"/>
            <a:extLst>
              <a:ext uri="{FF2B5EF4-FFF2-40B4-BE49-F238E27FC236}">
                <a16:creationId xmlns:a16="http://schemas.microsoft.com/office/drawing/2014/main" id="{F080035C-2B06-156C-BB10-DD0144FF70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56640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56610D-B55D-5B8D-1052-8F07886FBB3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AF44CC36-2130-E07C-D0D6-F9F23D3447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30306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D965BE-F3AB-2584-1DC3-54C776920701}"/>
              </a:ext>
            </a:extLst>
          </p:cNvPr>
          <p:cNvSpPr>
            <a:spLocks noGrp="1"/>
          </p:cNvSpPr>
          <p:nvPr>
            <p:ph type="title"/>
          </p:nvPr>
        </p:nvSpPr>
        <p:spPr/>
        <p:txBody>
          <a:bodyPr/>
          <a:lstStyle/>
          <a:p>
            <a:endParaRPr lang="fr-FR"/>
          </a:p>
        </p:txBody>
      </p:sp>
      <p:pic>
        <p:nvPicPr>
          <p:cNvPr id="4" name="aaaa">
            <a:hlinkClick r:id="" action="ppaction://media"/>
            <a:extLst>
              <a:ext uri="{FF2B5EF4-FFF2-40B4-BE49-F238E27FC236}">
                <a16:creationId xmlns:a16="http://schemas.microsoft.com/office/drawing/2014/main" id="{F6013110-0D08-577E-6494-F502D0C2C7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96937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Image 47">
            <a:extLst>
              <a:ext uri="{FF2B5EF4-FFF2-40B4-BE49-F238E27FC236}">
                <a16:creationId xmlns:a16="http://schemas.microsoft.com/office/drawing/2014/main" id="{9F756883-A188-B439-0178-584152A5D6CC}"/>
              </a:ext>
            </a:extLst>
          </p:cNvPr>
          <p:cNvPicPr>
            <a:picLocks noChangeAspect="1"/>
          </p:cNvPicPr>
          <p:nvPr/>
        </p:nvPicPr>
        <p:blipFill>
          <a:blip r:embed="rId2"/>
          <a:stretch>
            <a:fillRect/>
          </a:stretch>
        </p:blipFill>
        <p:spPr>
          <a:xfrm flipH="1">
            <a:off x="2274037" y="4287876"/>
            <a:ext cx="67062" cy="182896"/>
          </a:xfrm>
          <a:prstGeom prst="rect">
            <a:avLst/>
          </a:prstGeom>
        </p:spPr>
      </p:pic>
      <p:pic>
        <p:nvPicPr>
          <p:cNvPr id="51" name="Image 50">
            <a:extLst>
              <a:ext uri="{FF2B5EF4-FFF2-40B4-BE49-F238E27FC236}">
                <a16:creationId xmlns:a16="http://schemas.microsoft.com/office/drawing/2014/main" id="{394DC168-A26B-36F6-7C69-9ABBE739E59B}"/>
              </a:ext>
            </a:extLst>
          </p:cNvPr>
          <p:cNvPicPr>
            <a:picLocks noChangeAspect="1"/>
          </p:cNvPicPr>
          <p:nvPr/>
        </p:nvPicPr>
        <p:blipFill>
          <a:blip r:embed="rId3"/>
          <a:stretch>
            <a:fillRect/>
          </a:stretch>
        </p:blipFill>
        <p:spPr>
          <a:xfrm>
            <a:off x="2578721" y="4419874"/>
            <a:ext cx="91448" cy="91448"/>
          </a:xfrm>
          <a:prstGeom prst="rect">
            <a:avLst/>
          </a:prstGeom>
        </p:spPr>
      </p:pic>
      <p:sp>
        <p:nvSpPr>
          <p:cNvPr id="7" name="Rectangle : coins arrondis 6">
            <a:extLst>
              <a:ext uri="{FF2B5EF4-FFF2-40B4-BE49-F238E27FC236}">
                <a16:creationId xmlns:a16="http://schemas.microsoft.com/office/drawing/2014/main" id="{976FD2D3-6C13-9FD9-0A3F-3886D5904EE3}"/>
              </a:ext>
            </a:extLst>
          </p:cNvPr>
          <p:cNvSpPr/>
          <p:nvPr/>
        </p:nvSpPr>
        <p:spPr>
          <a:xfrm>
            <a:off x="1665921" y="1441544"/>
            <a:ext cx="8516203" cy="545911"/>
          </a:xfrm>
          <a:prstGeom prst="roundRect">
            <a:avLst/>
          </a:prstGeom>
          <a:solidFill>
            <a:schemeClr val="bg1"/>
          </a:solidFill>
          <a:ln>
            <a:noFill/>
          </a:ln>
          <a:effectLst>
            <a:innerShdw blurRad="3175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3533D0DC-FD65-C198-D204-2994D8EA2D76}"/>
              </a:ext>
            </a:extLst>
          </p:cNvPr>
          <p:cNvSpPr/>
          <p:nvPr/>
        </p:nvSpPr>
        <p:spPr>
          <a:xfrm>
            <a:off x="1815151" y="1581434"/>
            <a:ext cx="8217742" cy="228600"/>
          </a:xfrm>
          <a:prstGeom prst="roundRect">
            <a:avLst/>
          </a:prstGeom>
          <a:solidFill>
            <a:schemeClr val="bg1">
              <a:lumMod val="65000"/>
            </a:schemeClr>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EDB73AEB-45FD-1279-A04D-79A53D4F7CDB}"/>
              </a:ext>
            </a:extLst>
          </p:cNvPr>
          <p:cNvSpPr/>
          <p:nvPr/>
        </p:nvSpPr>
        <p:spPr>
          <a:xfrm>
            <a:off x="1831039" y="4616715"/>
            <a:ext cx="1656000" cy="1581737"/>
          </a:xfrm>
          <a:prstGeom prst="ellipse">
            <a:avLst/>
          </a:prstGeom>
          <a:gradFill flip="none" rotWithShape="1">
            <a:gsLst>
              <a:gs pos="100000">
                <a:srgbClr val="0070C0"/>
              </a:gs>
              <a:gs pos="100000">
                <a:schemeClr val="accent1">
                  <a:lumMod val="45000"/>
                  <a:lumOff val="55000"/>
                </a:schemeClr>
              </a:gs>
              <a:gs pos="100000">
                <a:srgbClr val="0070C0"/>
              </a:gs>
              <a:gs pos="0">
                <a:srgbClr val="00B0F0"/>
              </a:gs>
            </a:gsLst>
            <a:lin ang="5400000" scaled="1"/>
            <a:tileRect/>
          </a:gradFill>
          <a:ln>
            <a:gradFill>
              <a:gsLst>
                <a:gs pos="0">
                  <a:schemeClr val="accent1">
                    <a:lumMod val="5000"/>
                    <a:lumOff val="95000"/>
                  </a:schemeClr>
                </a:gs>
                <a:gs pos="0">
                  <a:srgbClr val="008000"/>
                </a:gs>
                <a:gs pos="80000">
                  <a:schemeClr val="accent1">
                    <a:lumMod val="30000"/>
                    <a:lumOff val="70000"/>
                    <a:alpha val="0"/>
                  </a:schemeClr>
                </a:gs>
              </a:gsLst>
              <a:lin ang="10200000" scaled="0"/>
            </a:gradFill>
          </a:ln>
          <a:effectLst>
            <a:reflection blurRad="6350" stA="50000" endA="300" endPos="68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2" name="Ellipse 11">
            <a:extLst>
              <a:ext uri="{FF2B5EF4-FFF2-40B4-BE49-F238E27FC236}">
                <a16:creationId xmlns:a16="http://schemas.microsoft.com/office/drawing/2014/main" id="{1AAE541A-161A-01F4-3F94-5255389E9E49}"/>
              </a:ext>
            </a:extLst>
          </p:cNvPr>
          <p:cNvSpPr/>
          <p:nvPr/>
        </p:nvSpPr>
        <p:spPr>
          <a:xfrm flipV="1">
            <a:off x="2469573" y="4641231"/>
            <a:ext cx="274298" cy="183888"/>
          </a:xfrm>
          <a:prstGeom prst="ellipse">
            <a:avLst/>
          </a:prstGeom>
          <a:solidFill>
            <a:schemeClr val="bg1"/>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D63C8D95-27C8-BDBB-1124-E464E62761F7}"/>
              </a:ext>
            </a:extLst>
          </p:cNvPr>
          <p:cNvSpPr/>
          <p:nvPr/>
        </p:nvSpPr>
        <p:spPr>
          <a:xfrm>
            <a:off x="3931803" y="4050849"/>
            <a:ext cx="1656000" cy="1597290"/>
          </a:xfrm>
          <a:prstGeom prst="ellipse">
            <a:avLst/>
          </a:prstGeom>
          <a:gradFill>
            <a:gsLst>
              <a:gs pos="0">
                <a:srgbClr val="990000"/>
              </a:gs>
              <a:gs pos="12000">
                <a:srgbClr val="990000"/>
              </a:gs>
              <a:gs pos="97000">
                <a:srgbClr val="FF0000"/>
              </a:gs>
            </a:gsLst>
            <a:lin ang="10200000" scaled="0"/>
          </a:gradFill>
          <a:ln w="79375">
            <a:solidFill>
              <a:schemeClr val="accent1">
                <a:shade val="15000"/>
                <a:alpha val="0"/>
              </a:schemeClr>
            </a:solidFill>
          </a:ln>
          <a:effectLst>
            <a:reflection blurRad="6350" stA="75000" endPos="63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a:extLst>
              <a:ext uri="{FF2B5EF4-FFF2-40B4-BE49-F238E27FC236}">
                <a16:creationId xmlns:a16="http://schemas.microsoft.com/office/drawing/2014/main" id="{E77C947F-6223-232B-F25E-20A820D9AF3B}"/>
              </a:ext>
            </a:extLst>
          </p:cNvPr>
          <p:cNvSpPr/>
          <p:nvPr/>
        </p:nvSpPr>
        <p:spPr>
          <a:xfrm>
            <a:off x="4715444" y="4113202"/>
            <a:ext cx="211370" cy="233982"/>
          </a:xfrm>
          <a:prstGeom prst="ellipse">
            <a:avLst/>
          </a:prstGeom>
          <a:solidFill>
            <a:schemeClr val="bg1"/>
          </a:solidFill>
          <a:ln>
            <a:solidFill>
              <a:schemeClr val="accent1">
                <a:shade val="15000"/>
                <a:alpha val="4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833F97E6-F7BB-211B-8C04-E5B0D8477110}"/>
              </a:ext>
            </a:extLst>
          </p:cNvPr>
          <p:cNvSpPr/>
          <p:nvPr/>
        </p:nvSpPr>
        <p:spPr>
          <a:xfrm>
            <a:off x="6000522" y="4602089"/>
            <a:ext cx="1655999" cy="1475542"/>
          </a:xfrm>
          <a:prstGeom prst="ellipse">
            <a:avLst/>
          </a:prstGeom>
          <a:gradFill>
            <a:gsLst>
              <a:gs pos="0">
                <a:srgbClr val="CC0099">
                  <a:alpha val="0"/>
                </a:srgbClr>
              </a:gs>
              <a:gs pos="8000">
                <a:srgbClr val="CC3399">
                  <a:alpha val="69804"/>
                </a:srgbClr>
              </a:gs>
              <a:gs pos="91000">
                <a:srgbClr val="CC00CC"/>
              </a:gs>
            </a:gsLst>
            <a:lin ang="10200000" scaled="0"/>
          </a:gradFill>
          <a:effectLst>
            <a:reflection blurRad="6350" stA="73000" endPos="68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8F6FD7C8-00FE-60AB-A582-878416028B4E}"/>
              </a:ext>
            </a:extLst>
          </p:cNvPr>
          <p:cNvSpPr/>
          <p:nvPr/>
        </p:nvSpPr>
        <p:spPr>
          <a:xfrm>
            <a:off x="6759200" y="4639830"/>
            <a:ext cx="191783" cy="183887"/>
          </a:xfrm>
          <a:prstGeom prst="ellipse">
            <a:avLst/>
          </a:prstGeom>
          <a:solidFill>
            <a:schemeClr val="bg1"/>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DE510B83-5C50-BF6C-A2B4-C95C93F260FF}"/>
              </a:ext>
            </a:extLst>
          </p:cNvPr>
          <p:cNvSpPr/>
          <p:nvPr/>
        </p:nvSpPr>
        <p:spPr>
          <a:xfrm>
            <a:off x="8118258" y="3924538"/>
            <a:ext cx="1655999" cy="1597290"/>
          </a:xfrm>
          <a:prstGeom prst="ellipse">
            <a:avLst/>
          </a:prstGeom>
          <a:solidFill>
            <a:srgbClr val="FF0066">
              <a:alpha val="73000"/>
            </a:srgbClr>
          </a:solidFill>
          <a:ln>
            <a:solidFill>
              <a:schemeClr val="accent1">
                <a:shade val="15000"/>
                <a:alpha val="0"/>
              </a:schemeClr>
            </a:solidFill>
          </a:ln>
          <a:effectLst>
            <a:reflection blurRad="6350" stA="50000" endA="300" endPos="68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3E97FD90-D1A5-FD73-D3C3-2E3DA4B71CA8}"/>
              </a:ext>
            </a:extLst>
          </p:cNvPr>
          <p:cNvSpPr/>
          <p:nvPr/>
        </p:nvSpPr>
        <p:spPr>
          <a:xfrm flipH="1">
            <a:off x="8841685" y="4071096"/>
            <a:ext cx="230383" cy="211006"/>
          </a:xfrm>
          <a:prstGeom prst="ellipse">
            <a:avLst/>
          </a:prstGeom>
          <a:solidFill>
            <a:schemeClr val="bg1"/>
          </a:solidFill>
          <a:ln>
            <a:solidFill>
              <a:schemeClr val="accent1">
                <a:shade val="15000"/>
                <a:alpha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3E1B9318-E981-3DCB-AF3E-99098193D985}"/>
              </a:ext>
            </a:extLst>
          </p:cNvPr>
          <p:cNvSpPr/>
          <p:nvPr/>
        </p:nvSpPr>
        <p:spPr>
          <a:xfrm>
            <a:off x="2388358" y="1441544"/>
            <a:ext cx="436730" cy="545911"/>
          </a:xfrm>
          <a:prstGeom prst="ellipse">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A86ECDD0-9A85-10C6-C6B0-112D31D4AF8D}"/>
              </a:ext>
            </a:extLst>
          </p:cNvPr>
          <p:cNvSpPr/>
          <p:nvPr/>
        </p:nvSpPr>
        <p:spPr>
          <a:xfrm>
            <a:off x="2473880" y="1538376"/>
            <a:ext cx="265685" cy="313946"/>
          </a:xfrm>
          <a:prstGeom prst="ellipse">
            <a:avLst/>
          </a:prstGeom>
          <a:gradFill flip="none" rotWithShape="1">
            <a:gsLst>
              <a:gs pos="100000">
                <a:srgbClr val="0070C0"/>
              </a:gs>
              <a:gs pos="100000">
                <a:schemeClr val="accent1">
                  <a:lumMod val="45000"/>
                  <a:lumOff val="55000"/>
                </a:schemeClr>
              </a:gs>
              <a:gs pos="100000">
                <a:srgbClr val="0070C0"/>
              </a:gs>
              <a:gs pos="0">
                <a:srgbClr val="00B0F0"/>
              </a:gs>
            </a:gsLst>
            <a:lin ang="5400000" scaled="1"/>
            <a:tileRect/>
          </a:gradFill>
          <a:ln>
            <a:gradFill>
              <a:gsLst>
                <a:gs pos="0">
                  <a:schemeClr val="accent1">
                    <a:lumMod val="5000"/>
                    <a:lumOff val="95000"/>
                  </a:schemeClr>
                </a:gs>
                <a:gs pos="0">
                  <a:srgbClr val="008000"/>
                </a:gs>
                <a:gs pos="80000">
                  <a:schemeClr val="accent1">
                    <a:lumMod val="30000"/>
                    <a:lumOff val="70000"/>
                    <a:alpha val="0"/>
                  </a:schemeClr>
                </a:gs>
              </a:gsLst>
              <a:lin ang="10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832412A5-D4B4-2722-A3A8-46FB4FE460DB}"/>
              </a:ext>
            </a:extLst>
          </p:cNvPr>
          <p:cNvPicPr>
            <a:picLocks noChangeAspect="1"/>
          </p:cNvPicPr>
          <p:nvPr/>
        </p:nvPicPr>
        <p:blipFill>
          <a:blip r:embed="rId4"/>
          <a:stretch>
            <a:fillRect/>
          </a:stretch>
        </p:blipFill>
        <p:spPr>
          <a:xfrm>
            <a:off x="4523309" y="1390844"/>
            <a:ext cx="554784" cy="664522"/>
          </a:xfrm>
          <a:prstGeom prst="rect">
            <a:avLst/>
          </a:prstGeom>
        </p:spPr>
      </p:pic>
      <p:sp>
        <p:nvSpPr>
          <p:cNvPr id="35" name="Ellipse 34">
            <a:extLst>
              <a:ext uri="{FF2B5EF4-FFF2-40B4-BE49-F238E27FC236}">
                <a16:creationId xmlns:a16="http://schemas.microsoft.com/office/drawing/2014/main" id="{BB22B889-2905-C44D-279A-D5DDFBB9C75E}"/>
              </a:ext>
            </a:extLst>
          </p:cNvPr>
          <p:cNvSpPr/>
          <p:nvPr/>
        </p:nvSpPr>
        <p:spPr>
          <a:xfrm>
            <a:off x="4650250" y="1550410"/>
            <a:ext cx="329919" cy="345390"/>
          </a:xfrm>
          <a:prstGeom prst="ellipse">
            <a:avLst/>
          </a:prstGeom>
          <a:gradFill>
            <a:gsLst>
              <a:gs pos="0">
                <a:srgbClr val="990000"/>
              </a:gs>
              <a:gs pos="12000">
                <a:srgbClr val="990000"/>
              </a:gs>
              <a:gs pos="97000">
                <a:srgbClr val="FF0000"/>
              </a:gs>
            </a:gsLst>
            <a:lin ang="10200000" scaled="0"/>
          </a:gradFill>
          <a:ln w="79375">
            <a:solidFill>
              <a:schemeClr val="accent1">
                <a:shade val="15000"/>
                <a:alpha val="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86633096-1B1B-DB2C-DB7B-B77A61420581}"/>
              </a:ext>
            </a:extLst>
          </p:cNvPr>
          <p:cNvSpPr/>
          <p:nvPr/>
        </p:nvSpPr>
        <p:spPr>
          <a:xfrm>
            <a:off x="6575672" y="1436461"/>
            <a:ext cx="453156" cy="54591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E53C40DB-0674-468F-0E18-ADF43ADF4EDE}"/>
              </a:ext>
            </a:extLst>
          </p:cNvPr>
          <p:cNvSpPr/>
          <p:nvPr/>
        </p:nvSpPr>
        <p:spPr>
          <a:xfrm>
            <a:off x="6682845" y="1575945"/>
            <a:ext cx="261864" cy="312575"/>
          </a:xfrm>
          <a:prstGeom prst="ellipse">
            <a:avLst/>
          </a:prstGeom>
          <a:gradFill>
            <a:gsLst>
              <a:gs pos="0">
                <a:srgbClr val="CC0099">
                  <a:alpha val="0"/>
                </a:srgbClr>
              </a:gs>
              <a:gs pos="8000">
                <a:srgbClr val="CC3399">
                  <a:alpha val="69804"/>
                </a:srgbClr>
              </a:gs>
              <a:gs pos="91000">
                <a:srgbClr val="CC00CC"/>
              </a:gs>
            </a:gsLst>
            <a:lin ang="10200000" scaled="0"/>
          </a:gra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74BAB046-7C02-B7A4-3D2C-1C83586BD9E0}"/>
              </a:ext>
            </a:extLst>
          </p:cNvPr>
          <p:cNvSpPr/>
          <p:nvPr/>
        </p:nvSpPr>
        <p:spPr>
          <a:xfrm>
            <a:off x="8687280" y="1423943"/>
            <a:ext cx="436729" cy="54591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F48B4FFF-3760-5517-A93F-96F6A552B38E}"/>
              </a:ext>
            </a:extLst>
          </p:cNvPr>
          <p:cNvSpPr/>
          <p:nvPr/>
        </p:nvSpPr>
        <p:spPr>
          <a:xfrm>
            <a:off x="8774078" y="1553128"/>
            <a:ext cx="263132" cy="290194"/>
          </a:xfrm>
          <a:prstGeom prst="ellipse">
            <a:avLst/>
          </a:prstGeom>
          <a:solidFill>
            <a:srgbClr val="FF0066">
              <a:alpha val="73000"/>
            </a:srgbClr>
          </a:solidFill>
          <a:ln>
            <a:solidFill>
              <a:schemeClr val="accent1">
                <a:shade val="15000"/>
                <a:alpha val="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40">
            <a:extLst>
              <a:ext uri="{FF2B5EF4-FFF2-40B4-BE49-F238E27FC236}">
                <a16:creationId xmlns:a16="http://schemas.microsoft.com/office/drawing/2014/main" id="{FADAC58A-17EB-CF23-937B-D51D1B064EC1}"/>
              </a:ext>
            </a:extLst>
          </p:cNvPr>
          <p:cNvCxnSpPr>
            <a:cxnSpLocks/>
          </p:cNvCxnSpPr>
          <p:nvPr/>
        </p:nvCxnSpPr>
        <p:spPr>
          <a:xfrm>
            <a:off x="2624445" y="1930397"/>
            <a:ext cx="0" cy="2551340"/>
          </a:xfrm>
          <a:prstGeom prst="line">
            <a:avLst/>
          </a:prstGeom>
          <a:ln w="19050"/>
        </p:spPr>
        <p:style>
          <a:lnRef idx="1">
            <a:schemeClr val="dk1"/>
          </a:lnRef>
          <a:fillRef idx="0">
            <a:schemeClr val="dk1"/>
          </a:fillRef>
          <a:effectRef idx="0">
            <a:schemeClr val="dk1"/>
          </a:effectRef>
          <a:fontRef idx="minor">
            <a:schemeClr val="tx1"/>
          </a:fontRef>
        </p:style>
      </p:cxnSp>
      <p:sp>
        <p:nvSpPr>
          <p:cNvPr id="47" name="Forme libre : forme 46">
            <a:extLst>
              <a:ext uri="{FF2B5EF4-FFF2-40B4-BE49-F238E27FC236}">
                <a16:creationId xmlns:a16="http://schemas.microsoft.com/office/drawing/2014/main" id="{931A5D11-5DCE-8D0A-B90C-47693ED13648}"/>
              </a:ext>
            </a:extLst>
          </p:cNvPr>
          <p:cNvSpPr/>
          <p:nvPr/>
        </p:nvSpPr>
        <p:spPr>
          <a:xfrm>
            <a:off x="2606722" y="4528755"/>
            <a:ext cx="52317" cy="165463"/>
          </a:xfrm>
          <a:custGeom>
            <a:avLst/>
            <a:gdLst>
              <a:gd name="connsiteX0" fmla="*/ 0 w 52317"/>
              <a:gd name="connsiteY0" fmla="*/ 0 h 165463"/>
              <a:gd name="connsiteX1" fmla="*/ 52251 w 52317"/>
              <a:gd name="connsiteY1" fmla="*/ 78377 h 165463"/>
              <a:gd name="connsiteX2" fmla="*/ 8708 w 52317"/>
              <a:gd name="connsiteY2" fmla="*/ 165463 h 165463"/>
            </a:gdLst>
            <a:ahLst/>
            <a:cxnLst>
              <a:cxn ang="0">
                <a:pos x="connsiteX0" y="connsiteY0"/>
              </a:cxn>
              <a:cxn ang="0">
                <a:pos x="connsiteX1" y="connsiteY1"/>
              </a:cxn>
              <a:cxn ang="0">
                <a:pos x="connsiteX2" y="connsiteY2"/>
              </a:cxn>
            </a:cxnLst>
            <a:rect l="l" t="t" r="r" b="b"/>
            <a:pathLst>
              <a:path w="52317" h="165463">
                <a:moveTo>
                  <a:pt x="0" y="0"/>
                </a:moveTo>
                <a:cubicBezTo>
                  <a:pt x="25400" y="25400"/>
                  <a:pt x="50800" y="50800"/>
                  <a:pt x="52251" y="78377"/>
                </a:cubicBezTo>
                <a:cubicBezTo>
                  <a:pt x="53702" y="105954"/>
                  <a:pt x="31205" y="135708"/>
                  <a:pt x="8708" y="165463"/>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9" name="Image 48">
            <a:extLst>
              <a:ext uri="{FF2B5EF4-FFF2-40B4-BE49-F238E27FC236}">
                <a16:creationId xmlns:a16="http://schemas.microsoft.com/office/drawing/2014/main" id="{04C6406C-7D8A-196F-1AD4-BE65AFA88146}"/>
              </a:ext>
            </a:extLst>
          </p:cNvPr>
          <p:cNvPicPr>
            <a:picLocks noChangeAspect="1"/>
          </p:cNvPicPr>
          <p:nvPr/>
        </p:nvPicPr>
        <p:blipFill>
          <a:blip r:embed="rId2"/>
          <a:stretch>
            <a:fillRect/>
          </a:stretch>
        </p:blipFill>
        <p:spPr>
          <a:xfrm flipH="1">
            <a:off x="2541574" y="4520038"/>
            <a:ext cx="67062" cy="182896"/>
          </a:xfrm>
          <a:prstGeom prst="rect">
            <a:avLst/>
          </a:prstGeom>
        </p:spPr>
      </p:pic>
      <p:sp>
        <p:nvSpPr>
          <p:cNvPr id="50" name="Forme libre : forme 49">
            <a:extLst>
              <a:ext uri="{FF2B5EF4-FFF2-40B4-BE49-F238E27FC236}">
                <a16:creationId xmlns:a16="http://schemas.microsoft.com/office/drawing/2014/main" id="{04885DD4-5437-3CA3-AC63-1624AF2CEAB5}"/>
              </a:ext>
            </a:extLst>
          </p:cNvPr>
          <p:cNvSpPr/>
          <p:nvPr/>
        </p:nvSpPr>
        <p:spPr>
          <a:xfrm>
            <a:off x="2610199" y="4427963"/>
            <a:ext cx="69669" cy="78378"/>
          </a:xfrm>
          <a:custGeom>
            <a:avLst/>
            <a:gdLst>
              <a:gd name="connsiteX0" fmla="*/ 0 w 69669"/>
              <a:gd name="connsiteY0" fmla="*/ 78378 h 78378"/>
              <a:gd name="connsiteX1" fmla="*/ 69669 w 69669"/>
              <a:gd name="connsiteY1" fmla="*/ 8709 h 78378"/>
              <a:gd name="connsiteX2" fmla="*/ 69669 w 69669"/>
              <a:gd name="connsiteY2" fmla="*/ 8709 h 78378"/>
              <a:gd name="connsiteX3" fmla="*/ 69669 w 69669"/>
              <a:gd name="connsiteY3" fmla="*/ 0 h 78378"/>
            </a:gdLst>
            <a:ahLst/>
            <a:cxnLst>
              <a:cxn ang="0">
                <a:pos x="connsiteX0" y="connsiteY0"/>
              </a:cxn>
              <a:cxn ang="0">
                <a:pos x="connsiteX1" y="connsiteY1"/>
              </a:cxn>
              <a:cxn ang="0">
                <a:pos x="connsiteX2" y="connsiteY2"/>
              </a:cxn>
              <a:cxn ang="0">
                <a:pos x="connsiteX3" y="connsiteY3"/>
              </a:cxn>
            </a:cxnLst>
            <a:rect l="l" t="t" r="r" b="b"/>
            <a:pathLst>
              <a:path w="69669" h="78378">
                <a:moveTo>
                  <a:pt x="0" y="78378"/>
                </a:moveTo>
                <a:lnTo>
                  <a:pt x="69669" y="8709"/>
                </a:lnTo>
                <a:lnTo>
                  <a:pt x="69669" y="8709"/>
                </a:lnTo>
                <a:lnTo>
                  <a:pt x="69669" y="0"/>
                </a:ln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2" name="Connecteur droit 51">
            <a:extLst>
              <a:ext uri="{FF2B5EF4-FFF2-40B4-BE49-F238E27FC236}">
                <a16:creationId xmlns:a16="http://schemas.microsoft.com/office/drawing/2014/main" id="{513421AB-86D4-E15A-17F2-094188BE95D0}"/>
              </a:ext>
            </a:extLst>
          </p:cNvPr>
          <p:cNvCxnSpPr>
            <a:cxnSpLocks/>
            <a:endCxn id="16" idx="0"/>
          </p:cNvCxnSpPr>
          <p:nvPr/>
        </p:nvCxnSpPr>
        <p:spPr>
          <a:xfrm>
            <a:off x="4759803" y="2069953"/>
            <a:ext cx="0" cy="1980896"/>
          </a:xfrm>
          <a:prstGeom prst="line">
            <a:avLst/>
          </a:prstGeom>
          <a:ln w="19050"/>
        </p:spPr>
        <p:style>
          <a:lnRef idx="1">
            <a:schemeClr val="dk1"/>
          </a:lnRef>
          <a:fillRef idx="0">
            <a:schemeClr val="dk1"/>
          </a:fillRef>
          <a:effectRef idx="0">
            <a:schemeClr val="dk1"/>
          </a:effectRef>
          <a:fontRef idx="minor">
            <a:schemeClr val="tx1"/>
          </a:fontRef>
        </p:style>
      </p:cxnSp>
      <p:pic>
        <p:nvPicPr>
          <p:cNvPr id="55" name="Image 54">
            <a:extLst>
              <a:ext uri="{FF2B5EF4-FFF2-40B4-BE49-F238E27FC236}">
                <a16:creationId xmlns:a16="http://schemas.microsoft.com/office/drawing/2014/main" id="{5CE67D69-C938-EF0B-D22C-BAB1D430994B}"/>
              </a:ext>
            </a:extLst>
          </p:cNvPr>
          <p:cNvPicPr>
            <a:picLocks noChangeAspect="1"/>
          </p:cNvPicPr>
          <p:nvPr/>
        </p:nvPicPr>
        <p:blipFill>
          <a:blip r:embed="rId2"/>
          <a:stretch>
            <a:fillRect/>
          </a:stretch>
        </p:blipFill>
        <p:spPr>
          <a:xfrm flipH="1">
            <a:off x="4770311" y="3957183"/>
            <a:ext cx="67062" cy="182896"/>
          </a:xfrm>
          <a:prstGeom prst="rect">
            <a:avLst/>
          </a:prstGeom>
        </p:spPr>
      </p:pic>
      <p:sp>
        <p:nvSpPr>
          <p:cNvPr id="56" name="Forme libre : forme 55">
            <a:extLst>
              <a:ext uri="{FF2B5EF4-FFF2-40B4-BE49-F238E27FC236}">
                <a16:creationId xmlns:a16="http://schemas.microsoft.com/office/drawing/2014/main" id="{FDB28400-8993-AA26-B946-D0179CFE6CED}"/>
              </a:ext>
            </a:extLst>
          </p:cNvPr>
          <p:cNvSpPr/>
          <p:nvPr/>
        </p:nvSpPr>
        <p:spPr>
          <a:xfrm>
            <a:off x="4833742" y="3972471"/>
            <a:ext cx="52317" cy="165463"/>
          </a:xfrm>
          <a:custGeom>
            <a:avLst/>
            <a:gdLst>
              <a:gd name="connsiteX0" fmla="*/ 0 w 52317"/>
              <a:gd name="connsiteY0" fmla="*/ 0 h 165463"/>
              <a:gd name="connsiteX1" fmla="*/ 52251 w 52317"/>
              <a:gd name="connsiteY1" fmla="*/ 78377 h 165463"/>
              <a:gd name="connsiteX2" fmla="*/ 8708 w 52317"/>
              <a:gd name="connsiteY2" fmla="*/ 165463 h 165463"/>
            </a:gdLst>
            <a:ahLst/>
            <a:cxnLst>
              <a:cxn ang="0">
                <a:pos x="connsiteX0" y="connsiteY0"/>
              </a:cxn>
              <a:cxn ang="0">
                <a:pos x="connsiteX1" y="connsiteY1"/>
              </a:cxn>
              <a:cxn ang="0">
                <a:pos x="connsiteX2" y="connsiteY2"/>
              </a:cxn>
            </a:cxnLst>
            <a:rect l="l" t="t" r="r" b="b"/>
            <a:pathLst>
              <a:path w="52317" h="165463">
                <a:moveTo>
                  <a:pt x="0" y="0"/>
                </a:moveTo>
                <a:cubicBezTo>
                  <a:pt x="25400" y="25400"/>
                  <a:pt x="50800" y="50800"/>
                  <a:pt x="52251" y="78377"/>
                </a:cubicBezTo>
                <a:cubicBezTo>
                  <a:pt x="53702" y="105954"/>
                  <a:pt x="31205" y="135708"/>
                  <a:pt x="8708" y="165463"/>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Forme libre : forme 56">
            <a:extLst>
              <a:ext uri="{FF2B5EF4-FFF2-40B4-BE49-F238E27FC236}">
                <a16:creationId xmlns:a16="http://schemas.microsoft.com/office/drawing/2014/main" id="{01ACCB26-88AC-9E41-7F21-CE4A0ED14F00}"/>
              </a:ext>
            </a:extLst>
          </p:cNvPr>
          <p:cNvSpPr/>
          <p:nvPr/>
        </p:nvSpPr>
        <p:spPr>
          <a:xfrm>
            <a:off x="4812424" y="3901845"/>
            <a:ext cx="69669" cy="78378"/>
          </a:xfrm>
          <a:custGeom>
            <a:avLst/>
            <a:gdLst>
              <a:gd name="connsiteX0" fmla="*/ 0 w 69669"/>
              <a:gd name="connsiteY0" fmla="*/ 78378 h 78378"/>
              <a:gd name="connsiteX1" fmla="*/ 69669 w 69669"/>
              <a:gd name="connsiteY1" fmla="*/ 8709 h 78378"/>
              <a:gd name="connsiteX2" fmla="*/ 69669 w 69669"/>
              <a:gd name="connsiteY2" fmla="*/ 8709 h 78378"/>
              <a:gd name="connsiteX3" fmla="*/ 69669 w 69669"/>
              <a:gd name="connsiteY3" fmla="*/ 0 h 78378"/>
            </a:gdLst>
            <a:ahLst/>
            <a:cxnLst>
              <a:cxn ang="0">
                <a:pos x="connsiteX0" y="connsiteY0"/>
              </a:cxn>
              <a:cxn ang="0">
                <a:pos x="connsiteX1" y="connsiteY1"/>
              </a:cxn>
              <a:cxn ang="0">
                <a:pos x="connsiteX2" y="connsiteY2"/>
              </a:cxn>
              <a:cxn ang="0">
                <a:pos x="connsiteX3" y="connsiteY3"/>
              </a:cxn>
            </a:cxnLst>
            <a:rect l="l" t="t" r="r" b="b"/>
            <a:pathLst>
              <a:path w="69669" h="78378">
                <a:moveTo>
                  <a:pt x="0" y="78378"/>
                </a:moveTo>
                <a:lnTo>
                  <a:pt x="69669" y="8709"/>
                </a:lnTo>
                <a:lnTo>
                  <a:pt x="69669" y="8709"/>
                </a:lnTo>
                <a:lnTo>
                  <a:pt x="69669"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58" name="Forme libre : forme 57">
            <a:extLst>
              <a:ext uri="{FF2B5EF4-FFF2-40B4-BE49-F238E27FC236}">
                <a16:creationId xmlns:a16="http://schemas.microsoft.com/office/drawing/2014/main" id="{C32DE53C-D897-0425-3570-71374ECE3544}"/>
              </a:ext>
            </a:extLst>
          </p:cNvPr>
          <p:cNvSpPr/>
          <p:nvPr/>
        </p:nvSpPr>
        <p:spPr>
          <a:xfrm>
            <a:off x="4806575" y="3882573"/>
            <a:ext cx="69669" cy="78378"/>
          </a:xfrm>
          <a:custGeom>
            <a:avLst/>
            <a:gdLst>
              <a:gd name="connsiteX0" fmla="*/ 0 w 69669"/>
              <a:gd name="connsiteY0" fmla="*/ 78378 h 78378"/>
              <a:gd name="connsiteX1" fmla="*/ 69669 w 69669"/>
              <a:gd name="connsiteY1" fmla="*/ 8709 h 78378"/>
              <a:gd name="connsiteX2" fmla="*/ 69669 w 69669"/>
              <a:gd name="connsiteY2" fmla="*/ 8709 h 78378"/>
              <a:gd name="connsiteX3" fmla="*/ 69669 w 69669"/>
              <a:gd name="connsiteY3" fmla="*/ 0 h 78378"/>
            </a:gdLst>
            <a:ahLst/>
            <a:cxnLst>
              <a:cxn ang="0">
                <a:pos x="connsiteX0" y="connsiteY0"/>
              </a:cxn>
              <a:cxn ang="0">
                <a:pos x="connsiteX1" y="connsiteY1"/>
              </a:cxn>
              <a:cxn ang="0">
                <a:pos x="connsiteX2" y="connsiteY2"/>
              </a:cxn>
              <a:cxn ang="0">
                <a:pos x="connsiteX3" y="connsiteY3"/>
              </a:cxn>
            </a:cxnLst>
            <a:rect l="l" t="t" r="r" b="b"/>
            <a:pathLst>
              <a:path w="69669" h="78378">
                <a:moveTo>
                  <a:pt x="0" y="78378"/>
                </a:moveTo>
                <a:lnTo>
                  <a:pt x="69669" y="8709"/>
                </a:lnTo>
                <a:lnTo>
                  <a:pt x="69669" y="8709"/>
                </a:lnTo>
                <a:lnTo>
                  <a:pt x="69669"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cxnSp>
        <p:nvCxnSpPr>
          <p:cNvPr id="59" name="Connecteur droit 58">
            <a:extLst>
              <a:ext uri="{FF2B5EF4-FFF2-40B4-BE49-F238E27FC236}">
                <a16:creationId xmlns:a16="http://schemas.microsoft.com/office/drawing/2014/main" id="{138F46EA-00E2-2C24-E8BB-18907EB9A3F1}"/>
              </a:ext>
            </a:extLst>
          </p:cNvPr>
          <p:cNvCxnSpPr>
            <a:cxnSpLocks/>
            <a:endCxn id="70" idx="0"/>
          </p:cNvCxnSpPr>
          <p:nvPr/>
        </p:nvCxnSpPr>
        <p:spPr>
          <a:xfrm>
            <a:off x="6806116" y="1979718"/>
            <a:ext cx="16005" cy="2541208"/>
          </a:xfrm>
          <a:prstGeom prst="line">
            <a:avLst/>
          </a:prstGeom>
          <a:ln w="19050"/>
        </p:spPr>
        <p:style>
          <a:lnRef idx="1">
            <a:schemeClr val="dk1"/>
          </a:lnRef>
          <a:fillRef idx="0">
            <a:schemeClr val="dk1"/>
          </a:fillRef>
          <a:effectRef idx="0">
            <a:schemeClr val="dk1"/>
          </a:effectRef>
          <a:fontRef idx="minor">
            <a:schemeClr val="tx1"/>
          </a:fontRef>
        </p:style>
      </p:cxnSp>
      <p:sp>
        <p:nvSpPr>
          <p:cNvPr id="61" name="Forme libre : forme 60">
            <a:extLst>
              <a:ext uri="{FF2B5EF4-FFF2-40B4-BE49-F238E27FC236}">
                <a16:creationId xmlns:a16="http://schemas.microsoft.com/office/drawing/2014/main" id="{28FF6C4E-7F6F-1143-17DC-1B477F05485D}"/>
              </a:ext>
            </a:extLst>
          </p:cNvPr>
          <p:cNvSpPr/>
          <p:nvPr/>
        </p:nvSpPr>
        <p:spPr>
          <a:xfrm>
            <a:off x="6828522" y="4519358"/>
            <a:ext cx="52317" cy="165463"/>
          </a:xfrm>
          <a:custGeom>
            <a:avLst/>
            <a:gdLst>
              <a:gd name="connsiteX0" fmla="*/ 0 w 52317"/>
              <a:gd name="connsiteY0" fmla="*/ 0 h 165463"/>
              <a:gd name="connsiteX1" fmla="*/ 52251 w 52317"/>
              <a:gd name="connsiteY1" fmla="*/ 78377 h 165463"/>
              <a:gd name="connsiteX2" fmla="*/ 8708 w 52317"/>
              <a:gd name="connsiteY2" fmla="*/ 165463 h 165463"/>
            </a:gdLst>
            <a:ahLst/>
            <a:cxnLst>
              <a:cxn ang="0">
                <a:pos x="connsiteX0" y="connsiteY0"/>
              </a:cxn>
              <a:cxn ang="0">
                <a:pos x="connsiteX1" y="connsiteY1"/>
              </a:cxn>
              <a:cxn ang="0">
                <a:pos x="connsiteX2" y="connsiteY2"/>
              </a:cxn>
            </a:cxnLst>
            <a:rect l="l" t="t" r="r" b="b"/>
            <a:pathLst>
              <a:path w="52317" h="165463">
                <a:moveTo>
                  <a:pt x="0" y="0"/>
                </a:moveTo>
                <a:cubicBezTo>
                  <a:pt x="25400" y="25400"/>
                  <a:pt x="50800" y="50800"/>
                  <a:pt x="52251" y="78377"/>
                </a:cubicBezTo>
                <a:cubicBezTo>
                  <a:pt x="53702" y="105954"/>
                  <a:pt x="31205" y="135708"/>
                  <a:pt x="8708" y="165463"/>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pic>
        <p:nvPicPr>
          <p:cNvPr id="62" name="Image 61">
            <a:extLst>
              <a:ext uri="{FF2B5EF4-FFF2-40B4-BE49-F238E27FC236}">
                <a16:creationId xmlns:a16="http://schemas.microsoft.com/office/drawing/2014/main" id="{35F27110-EEA1-CF32-8EEA-1A03F9480699}"/>
              </a:ext>
            </a:extLst>
          </p:cNvPr>
          <p:cNvPicPr>
            <a:picLocks noChangeAspect="1"/>
          </p:cNvPicPr>
          <p:nvPr/>
        </p:nvPicPr>
        <p:blipFill>
          <a:blip r:embed="rId2"/>
          <a:stretch>
            <a:fillRect/>
          </a:stretch>
        </p:blipFill>
        <p:spPr>
          <a:xfrm flipH="1">
            <a:off x="6761460" y="4501925"/>
            <a:ext cx="67062" cy="182896"/>
          </a:xfrm>
          <a:prstGeom prst="rect">
            <a:avLst/>
          </a:prstGeom>
          <a:ln>
            <a:solidFill>
              <a:schemeClr val="bg1"/>
            </a:solidFill>
          </a:ln>
        </p:spPr>
      </p:pic>
      <p:cxnSp>
        <p:nvCxnSpPr>
          <p:cNvPr id="63" name="Connecteur droit 62">
            <a:extLst>
              <a:ext uri="{FF2B5EF4-FFF2-40B4-BE49-F238E27FC236}">
                <a16:creationId xmlns:a16="http://schemas.microsoft.com/office/drawing/2014/main" id="{90B9B57C-2062-5F2B-B4CB-C13FB269391C}"/>
              </a:ext>
            </a:extLst>
          </p:cNvPr>
          <p:cNvCxnSpPr>
            <a:cxnSpLocks/>
          </p:cNvCxnSpPr>
          <p:nvPr/>
        </p:nvCxnSpPr>
        <p:spPr>
          <a:xfrm>
            <a:off x="8952851" y="1999327"/>
            <a:ext cx="14648" cy="1941300"/>
          </a:xfrm>
          <a:prstGeom prst="line">
            <a:avLst/>
          </a:prstGeom>
          <a:ln w="19050"/>
        </p:spPr>
        <p:style>
          <a:lnRef idx="1">
            <a:schemeClr val="dk1"/>
          </a:lnRef>
          <a:fillRef idx="0">
            <a:schemeClr val="dk1"/>
          </a:fillRef>
          <a:effectRef idx="0">
            <a:schemeClr val="dk1"/>
          </a:effectRef>
          <a:fontRef idx="minor">
            <a:schemeClr val="tx1"/>
          </a:fontRef>
        </p:style>
      </p:cxnSp>
      <p:pic>
        <p:nvPicPr>
          <p:cNvPr id="64" name="Image 63">
            <a:extLst>
              <a:ext uri="{FF2B5EF4-FFF2-40B4-BE49-F238E27FC236}">
                <a16:creationId xmlns:a16="http://schemas.microsoft.com/office/drawing/2014/main" id="{8B918B4C-8F4C-6141-CB93-0506AC244F8A}"/>
              </a:ext>
            </a:extLst>
          </p:cNvPr>
          <p:cNvPicPr>
            <a:picLocks noChangeAspect="1"/>
          </p:cNvPicPr>
          <p:nvPr/>
        </p:nvPicPr>
        <p:blipFill>
          <a:blip r:embed="rId2"/>
          <a:stretch>
            <a:fillRect/>
          </a:stretch>
        </p:blipFill>
        <p:spPr>
          <a:xfrm flipH="1">
            <a:off x="8905644" y="3904289"/>
            <a:ext cx="67062" cy="182896"/>
          </a:xfrm>
          <a:prstGeom prst="rect">
            <a:avLst/>
          </a:prstGeom>
          <a:ln>
            <a:solidFill>
              <a:schemeClr val="bg1"/>
            </a:solidFill>
          </a:ln>
        </p:spPr>
      </p:pic>
      <p:sp>
        <p:nvSpPr>
          <p:cNvPr id="65" name="Forme libre : forme 64">
            <a:extLst>
              <a:ext uri="{FF2B5EF4-FFF2-40B4-BE49-F238E27FC236}">
                <a16:creationId xmlns:a16="http://schemas.microsoft.com/office/drawing/2014/main" id="{89B0CC3A-DFF7-A65E-6887-F804FA743E14}"/>
              </a:ext>
            </a:extLst>
          </p:cNvPr>
          <p:cNvSpPr/>
          <p:nvPr/>
        </p:nvSpPr>
        <p:spPr>
          <a:xfrm>
            <a:off x="8967278" y="3901845"/>
            <a:ext cx="52317" cy="165463"/>
          </a:xfrm>
          <a:custGeom>
            <a:avLst/>
            <a:gdLst>
              <a:gd name="connsiteX0" fmla="*/ 0 w 52317"/>
              <a:gd name="connsiteY0" fmla="*/ 0 h 165463"/>
              <a:gd name="connsiteX1" fmla="*/ 52251 w 52317"/>
              <a:gd name="connsiteY1" fmla="*/ 78377 h 165463"/>
              <a:gd name="connsiteX2" fmla="*/ 8708 w 52317"/>
              <a:gd name="connsiteY2" fmla="*/ 165463 h 165463"/>
            </a:gdLst>
            <a:ahLst/>
            <a:cxnLst>
              <a:cxn ang="0">
                <a:pos x="connsiteX0" y="connsiteY0"/>
              </a:cxn>
              <a:cxn ang="0">
                <a:pos x="connsiteX1" y="connsiteY1"/>
              </a:cxn>
              <a:cxn ang="0">
                <a:pos x="connsiteX2" y="connsiteY2"/>
              </a:cxn>
            </a:cxnLst>
            <a:rect l="l" t="t" r="r" b="b"/>
            <a:pathLst>
              <a:path w="52317" h="165463">
                <a:moveTo>
                  <a:pt x="0" y="0"/>
                </a:moveTo>
                <a:cubicBezTo>
                  <a:pt x="25400" y="25400"/>
                  <a:pt x="50800" y="50800"/>
                  <a:pt x="52251" y="78377"/>
                </a:cubicBezTo>
                <a:cubicBezTo>
                  <a:pt x="53702" y="105954"/>
                  <a:pt x="31205" y="135708"/>
                  <a:pt x="8708" y="165463"/>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67" name="Forme libre : forme 66">
            <a:extLst>
              <a:ext uri="{FF2B5EF4-FFF2-40B4-BE49-F238E27FC236}">
                <a16:creationId xmlns:a16="http://schemas.microsoft.com/office/drawing/2014/main" id="{24473ABC-0522-F31B-5F34-25BB989816DF}"/>
              </a:ext>
            </a:extLst>
          </p:cNvPr>
          <p:cNvSpPr/>
          <p:nvPr/>
        </p:nvSpPr>
        <p:spPr>
          <a:xfrm>
            <a:off x="8958600" y="3803547"/>
            <a:ext cx="69669" cy="78378"/>
          </a:xfrm>
          <a:custGeom>
            <a:avLst/>
            <a:gdLst>
              <a:gd name="connsiteX0" fmla="*/ 0 w 69669"/>
              <a:gd name="connsiteY0" fmla="*/ 78378 h 78378"/>
              <a:gd name="connsiteX1" fmla="*/ 69669 w 69669"/>
              <a:gd name="connsiteY1" fmla="*/ 8709 h 78378"/>
              <a:gd name="connsiteX2" fmla="*/ 69669 w 69669"/>
              <a:gd name="connsiteY2" fmla="*/ 8709 h 78378"/>
              <a:gd name="connsiteX3" fmla="*/ 69669 w 69669"/>
              <a:gd name="connsiteY3" fmla="*/ 0 h 78378"/>
            </a:gdLst>
            <a:ahLst/>
            <a:cxnLst>
              <a:cxn ang="0">
                <a:pos x="connsiteX0" y="connsiteY0"/>
              </a:cxn>
              <a:cxn ang="0">
                <a:pos x="connsiteX1" y="connsiteY1"/>
              </a:cxn>
              <a:cxn ang="0">
                <a:pos x="connsiteX2" y="connsiteY2"/>
              </a:cxn>
              <a:cxn ang="0">
                <a:pos x="connsiteX3" y="connsiteY3"/>
              </a:cxn>
            </a:cxnLst>
            <a:rect l="l" t="t" r="r" b="b"/>
            <a:pathLst>
              <a:path w="69669" h="78378">
                <a:moveTo>
                  <a:pt x="0" y="78378"/>
                </a:moveTo>
                <a:lnTo>
                  <a:pt x="69669" y="8709"/>
                </a:lnTo>
                <a:lnTo>
                  <a:pt x="69669" y="8709"/>
                </a:lnTo>
                <a:lnTo>
                  <a:pt x="69669"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68" name="Forme libre : forme 67">
            <a:extLst>
              <a:ext uri="{FF2B5EF4-FFF2-40B4-BE49-F238E27FC236}">
                <a16:creationId xmlns:a16="http://schemas.microsoft.com/office/drawing/2014/main" id="{F8977E04-E76F-D6B2-6858-E56BD5DBBDDE}"/>
              </a:ext>
            </a:extLst>
          </p:cNvPr>
          <p:cNvSpPr/>
          <p:nvPr/>
        </p:nvSpPr>
        <p:spPr>
          <a:xfrm>
            <a:off x="8958601" y="3839312"/>
            <a:ext cx="69669" cy="78378"/>
          </a:xfrm>
          <a:custGeom>
            <a:avLst/>
            <a:gdLst>
              <a:gd name="connsiteX0" fmla="*/ 0 w 69669"/>
              <a:gd name="connsiteY0" fmla="*/ 78378 h 78378"/>
              <a:gd name="connsiteX1" fmla="*/ 69669 w 69669"/>
              <a:gd name="connsiteY1" fmla="*/ 8709 h 78378"/>
              <a:gd name="connsiteX2" fmla="*/ 69669 w 69669"/>
              <a:gd name="connsiteY2" fmla="*/ 8709 h 78378"/>
              <a:gd name="connsiteX3" fmla="*/ 69669 w 69669"/>
              <a:gd name="connsiteY3" fmla="*/ 0 h 78378"/>
            </a:gdLst>
            <a:ahLst/>
            <a:cxnLst>
              <a:cxn ang="0">
                <a:pos x="connsiteX0" y="connsiteY0"/>
              </a:cxn>
              <a:cxn ang="0">
                <a:pos x="connsiteX1" y="connsiteY1"/>
              </a:cxn>
              <a:cxn ang="0">
                <a:pos x="connsiteX2" y="connsiteY2"/>
              </a:cxn>
              <a:cxn ang="0">
                <a:pos x="connsiteX3" y="connsiteY3"/>
              </a:cxn>
            </a:cxnLst>
            <a:rect l="l" t="t" r="r" b="b"/>
            <a:pathLst>
              <a:path w="69669" h="78378">
                <a:moveTo>
                  <a:pt x="0" y="78378"/>
                </a:moveTo>
                <a:lnTo>
                  <a:pt x="69669" y="8709"/>
                </a:lnTo>
                <a:lnTo>
                  <a:pt x="69669" y="8709"/>
                </a:lnTo>
                <a:lnTo>
                  <a:pt x="69669"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69" name="Forme libre : forme 68">
            <a:extLst>
              <a:ext uri="{FF2B5EF4-FFF2-40B4-BE49-F238E27FC236}">
                <a16:creationId xmlns:a16="http://schemas.microsoft.com/office/drawing/2014/main" id="{3AF7A986-1E93-CB3C-4EBF-9E7F6AEBC2BE}"/>
              </a:ext>
            </a:extLst>
          </p:cNvPr>
          <p:cNvSpPr/>
          <p:nvPr/>
        </p:nvSpPr>
        <p:spPr>
          <a:xfrm>
            <a:off x="6831820" y="4441845"/>
            <a:ext cx="45719" cy="45719"/>
          </a:xfrm>
          <a:custGeom>
            <a:avLst/>
            <a:gdLst>
              <a:gd name="connsiteX0" fmla="*/ 0 w 69669"/>
              <a:gd name="connsiteY0" fmla="*/ 78378 h 78378"/>
              <a:gd name="connsiteX1" fmla="*/ 69669 w 69669"/>
              <a:gd name="connsiteY1" fmla="*/ 8709 h 78378"/>
              <a:gd name="connsiteX2" fmla="*/ 69669 w 69669"/>
              <a:gd name="connsiteY2" fmla="*/ 8709 h 78378"/>
              <a:gd name="connsiteX3" fmla="*/ 69669 w 69669"/>
              <a:gd name="connsiteY3" fmla="*/ 0 h 78378"/>
            </a:gdLst>
            <a:ahLst/>
            <a:cxnLst>
              <a:cxn ang="0">
                <a:pos x="connsiteX0" y="connsiteY0"/>
              </a:cxn>
              <a:cxn ang="0">
                <a:pos x="connsiteX1" y="connsiteY1"/>
              </a:cxn>
              <a:cxn ang="0">
                <a:pos x="connsiteX2" y="connsiteY2"/>
              </a:cxn>
              <a:cxn ang="0">
                <a:pos x="connsiteX3" y="connsiteY3"/>
              </a:cxn>
            </a:cxnLst>
            <a:rect l="l" t="t" r="r" b="b"/>
            <a:pathLst>
              <a:path w="69669" h="78378">
                <a:moveTo>
                  <a:pt x="0" y="78378"/>
                </a:moveTo>
                <a:lnTo>
                  <a:pt x="69669" y="8709"/>
                </a:lnTo>
                <a:lnTo>
                  <a:pt x="69669" y="8709"/>
                </a:lnTo>
                <a:lnTo>
                  <a:pt x="69669"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70" name="Forme libre : forme 69">
            <a:extLst>
              <a:ext uri="{FF2B5EF4-FFF2-40B4-BE49-F238E27FC236}">
                <a16:creationId xmlns:a16="http://schemas.microsoft.com/office/drawing/2014/main" id="{1F052E96-C4F4-0734-C281-D4255ADDFCA4}"/>
              </a:ext>
            </a:extLst>
          </p:cNvPr>
          <p:cNvSpPr/>
          <p:nvPr/>
        </p:nvSpPr>
        <p:spPr>
          <a:xfrm>
            <a:off x="6822121" y="4442548"/>
            <a:ext cx="69669" cy="78378"/>
          </a:xfrm>
          <a:custGeom>
            <a:avLst/>
            <a:gdLst>
              <a:gd name="connsiteX0" fmla="*/ 0 w 69669"/>
              <a:gd name="connsiteY0" fmla="*/ 78378 h 78378"/>
              <a:gd name="connsiteX1" fmla="*/ 69669 w 69669"/>
              <a:gd name="connsiteY1" fmla="*/ 8709 h 78378"/>
              <a:gd name="connsiteX2" fmla="*/ 69669 w 69669"/>
              <a:gd name="connsiteY2" fmla="*/ 8709 h 78378"/>
              <a:gd name="connsiteX3" fmla="*/ 69669 w 69669"/>
              <a:gd name="connsiteY3" fmla="*/ 0 h 78378"/>
            </a:gdLst>
            <a:ahLst/>
            <a:cxnLst>
              <a:cxn ang="0">
                <a:pos x="connsiteX0" y="connsiteY0"/>
              </a:cxn>
              <a:cxn ang="0">
                <a:pos x="connsiteX1" y="connsiteY1"/>
              </a:cxn>
              <a:cxn ang="0">
                <a:pos x="connsiteX2" y="connsiteY2"/>
              </a:cxn>
              <a:cxn ang="0">
                <a:pos x="connsiteX3" y="connsiteY3"/>
              </a:cxn>
            </a:cxnLst>
            <a:rect l="l" t="t" r="r" b="b"/>
            <a:pathLst>
              <a:path w="69669" h="78378">
                <a:moveTo>
                  <a:pt x="0" y="78378"/>
                </a:moveTo>
                <a:lnTo>
                  <a:pt x="69669" y="8709"/>
                </a:lnTo>
                <a:lnTo>
                  <a:pt x="69669" y="8709"/>
                </a:lnTo>
                <a:lnTo>
                  <a:pt x="69669" y="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mc:AlternateContent xmlns:mc="http://schemas.openxmlformats.org/markup-compatibility/2006" xmlns:p14="http://schemas.microsoft.com/office/powerpoint/2010/main">
        <mc:Choice Requires="p14">
          <p:contentPart p14:bwMode="auto" r:id="rId5">
            <p14:nvContentPartPr>
              <p14:cNvPr id="80" name="Encre 79">
                <a:extLst>
                  <a:ext uri="{FF2B5EF4-FFF2-40B4-BE49-F238E27FC236}">
                    <a16:creationId xmlns:a16="http://schemas.microsoft.com/office/drawing/2014/main" id="{49AE04C1-6E8B-21B2-3C82-9133B04FFCA5}"/>
                  </a:ext>
                </a:extLst>
              </p14:cNvPr>
              <p14:cNvContentPartPr/>
              <p14:nvPr/>
            </p14:nvContentPartPr>
            <p14:xfrm>
              <a:off x="2152626" y="3849979"/>
              <a:ext cx="231480" cy="718920"/>
            </p14:xfrm>
          </p:contentPart>
        </mc:Choice>
        <mc:Fallback xmlns="">
          <p:pic>
            <p:nvPicPr>
              <p:cNvPr id="80" name="Encre 79">
                <a:extLst>
                  <a:ext uri="{FF2B5EF4-FFF2-40B4-BE49-F238E27FC236}">
                    <a16:creationId xmlns:a16="http://schemas.microsoft.com/office/drawing/2014/main" id="{49AE04C1-6E8B-21B2-3C82-9133B04FFCA5}"/>
                  </a:ext>
                </a:extLst>
              </p:cNvPr>
              <p:cNvPicPr/>
              <p:nvPr/>
            </p:nvPicPr>
            <p:blipFill>
              <a:blip r:embed="rId6"/>
              <a:stretch>
                <a:fillRect/>
              </a:stretch>
            </p:blipFill>
            <p:spPr>
              <a:xfrm>
                <a:off x="2143986" y="3841339"/>
                <a:ext cx="249120" cy="736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2" name="Encre 81">
                <a:extLst>
                  <a:ext uri="{FF2B5EF4-FFF2-40B4-BE49-F238E27FC236}">
                    <a16:creationId xmlns:a16="http://schemas.microsoft.com/office/drawing/2014/main" id="{B5C5F5B0-1024-ADC2-EDDF-30397D4DD53E}"/>
                  </a:ext>
                </a:extLst>
              </p14:cNvPr>
              <p14:cNvContentPartPr/>
              <p14:nvPr/>
            </p14:nvContentPartPr>
            <p14:xfrm>
              <a:off x="2217066" y="4106659"/>
              <a:ext cx="177120" cy="379800"/>
            </p14:xfrm>
          </p:contentPart>
        </mc:Choice>
        <mc:Fallback xmlns="">
          <p:pic>
            <p:nvPicPr>
              <p:cNvPr id="82" name="Encre 81">
                <a:extLst>
                  <a:ext uri="{FF2B5EF4-FFF2-40B4-BE49-F238E27FC236}">
                    <a16:creationId xmlns:a16="http://schemas.microsoft.com/office/drawing/2014/main" id="{B5C5F5B0-1024-ADC2-EDDF-30397D4DD53E}"/>
                  </a:ext>
                </a:extLst>
              </p:cNvPr>
              <p:cNvPicPr/>
              <p:nvPr/>
            </p:nvPicPr>
            <p:blipFill>
              <a:blip r:embed="rId8"/>
              <a:stretch>
                <a:fillRect/>
              </a:stretch>
            </p:blipFill>
            <p:spPr>
              <a:xfrm>
                <a:off x="2208426" y="4098019"/>
                <a:ext cx="194760" cy="397440"/>
              </a:xfrm>
              <a:prstGeom prst="rect">
                <a:avLst/>
              </a:prstGeom>
            </p:spPr>
          </p:pic>
        </mc:Fallback>
      </mc:AlternateContent>
      <p:grpSp>
        <p:nvGrpSpPr>
          <p:cNvPr id="85" name="Groupe 84">
            <a:extLst>
              <a:ext uri="{FF2B5EF4-FFF2-40B4-BE49-F238E27FC236}">
                <a16:creationId xmlns:a16="http://schemas.microsoft.com/office/drawing/2014/main" id="{5C443081-92C6-A767-259A-1E03E8EFFE00}"/>
              </a:ext>
            </a:extLst>
          </p:cNvPr>
          <p:cNvGrpSpPr/>
          <p:nvPr/>
        </p:nvGrpSpPr>
        <p:grpSpPr>
          <a:xfrm>
            <a:off x="2278266" y="4343179"/>
            <a:ext cx="81720" cy="137520"/>
            <a:chOff x="2278266" y="4343179"/>
            <a:chExt cx="81720" cy="137520"/>
          </a:xfrm>
        </p:grpSpPr>
        <mc:AlternateContent xmlns:mc="http://schemas.openxmlformats.org/markup-compatibility/2006" xmlns:p14="http://schemas.microsoft.com/office/powerpoint/2010/main">
          <mc:Choice Requires="p14">
            <p:contentPart p14:bwMode="auto" r:id="rId9">
              <p14:nvContentPartPr>
                <p14:cNvPr id="76" name="Encre 75">
                  <a:extLst>
                    <a:ext uri="{FF2B5EF4-FFF2-40B4-BE49-F238E27FC236}">
                      <a16:creationId xmlns:a16="http://schemas.microsoft.com/office/drawing/2014/main" id="{927B03DC-8A1E-DD3E-9788-0A57D1DAB3F3}"/>
                    </a:ext>
                  </a:extLst>
                </p14:cNvPr>
                <p14:cNvContentPartPr/>
                <p14:nvPr/>
              </p14:nvContentPartPr>
              <p14:xfrm>
                <a:off x="2359626" y="4343179"/>
                <a:ext cx="360" cy="360"/>
              </p14:xfrm>
            </p:contentPart>
          </mc:Choice>
          <mc:Fallback xmlns="">
            <p:pic>
              <p:nvPicPr>
                <p:cNvPr id="76" name="Encre 75">
                  <a:extLst>
                    <a:ext uri="{FF2B5EF4-FFF2-40B4-BE49-F238E27FC236}">
                      <a16:creationId xmlns:a16="http://schemas.microsoft.com/office/drawing/2014/main" id="{927B03DC-8A1E-DD3E-9788-0A57D1DAB3F3}"/>
                    </a:ext>
                  </a:extLst>
                </p:cNvPr>
                <p:cNvPicPr/>
                <p:nvPr/>
              </p:nvPicPr>
              <p:blipFill>
                <a:blip r:embed="rId10"/>
                <a:stretch>
                  <a:fillRect/>
                </a:stretch>
              </p:blipFill>
              <p:spPr>
                <a:xfrm>
                  <a:off x="2350626" y="433453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7" name="Encre 76">
                  <a:extLst>
                    <a:ext uri="{FF2B5EF4-FFF2-40B4-BE49-F238E27FC236}">
                      <a16:creationId xmlns:a16="http://schemas.microsoft.com/office/drawing/2014/main" id="{FA7BC261-70E6-9E8B-080F-7FE2754DEDD0}"/>
                    </a:ext>
                  </a:extLst>
                </p14:cNvPr>
                <p14:cNvContentPartPr/>
                <p14:nvPr/>
              </p14:nvContentPartPr>
              <p14:xfrm>
                <a:off x="2285826" y="4379899"/>
                <a:ext cx="360" cy="360"/>
              </p14:xfrm>
            </p:contentPart>
          </mc:Choice>
          <mc:Fallback xmlns="">
            <p:pic>
              <p:nvPicPr>
                <p:cNvPr id="77" name="Encre 76">
                  <a:extLst>
                    <a:ext uri="{FF2B5EF4-FFF2-40B4-BE49-F238E27FC236}">
                      <a16:creationId xmlns:a16="http://schemas.microsoft.com/office/drawing/2014/main" id="{FA7BC261-70E6-9E8B-080F-7FE2754DEDD0}"/>
                    </a:ext>
                  </a:extLst>
                </p:cNvPr>
                <p:cNvPicPr/>
                <p:nvPr/>
              </p:nvPicPr>
              <p:blipFill>
                <a:blip r:embed="rId10"/>
                <a:stretch>
                  <a:fillRect/>
                </a:stretch>
              </p:blipFill>
              <p:spPr>
                <a:xfrm>
                  <a:off x="2276826" y="437125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8" name="Encre 77">
                  <a:extLst>
                    <a:ext uri="{FF2B5EF4-FFF2-40B4-BE49-F238E27FC236}">
                      <a16:creationId xmlns:a16="http://schemas.microsoft.com/office/drawing/2014/main" id="{B7C98919-091A-E8AC-4566-1761CBF8496B}"/>
                    </a:ext>
                  </a:extLst>
                </p14:cNvPr>
                <p14:cNvContentPartPr/>
                <p14:nvPr/>
              </p14:nvContentPartPr>
              <p14:xfrm>
                <a:off x="2285826" y="4379899"/>
                <a:ext cx="360" cy="360"/>
              </p14:xfrm>
            </p:contentPart>
          </mc:Choice>
          <mc:Fallback xmlns="">
            <p:pic>
              <p:nvPicPr>
                <p:cNvPr id="78" name="Encre 77">
                  <a:extLst>
                    <a:ext uri="{FF2B5EF4-FFF2-40B4-BE49-F238E27FC236}">
                      <a16:creationId xmlns:a16="http://schemas.microsoft.com/office/drawing/2014/main" id="{B7C98919-091A-E8AC-4566-1761CBF8496B}"/>
                    </a:ext>
                  </a:extLst>
                </p:cNvPr>
                <p:cNvPicPr/>
                <p:nvPr/>
              </p:nvPicPr>
              <p:blipFill>
                <a:blip r:embed="rId10"/>
                <a:stretch>
                  <a:fillRect/>
                </a:stretch>
              </p:blipFill>
              <p:spPr>
                <a:xfrm>
                  <a:off x="2276826" y="437125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4" name="Encre 83">
                  <a:extLst>
                    <a:ext uri="{FF2B5EF4-FFF2-40B4-BE49-F238E27FC236}">
                      <a16:creationId xmlns:a16="http://schemas.microsoft.com/office/drawing/2014/main" id="{3CDDD6C3-C7BD-8AA0-5FB2-2012A937E76B}"/>
                    </a:ext>
                  </a:extLst>
                </p14:cNvPr>
                <p14:cNvContentPartPr/>
                <p14:nvPr/>
              </p14:nvContentPartPr>
              <p14:xfrm>
                <a:off x="2278266" y="4359739"/>
                <a:ext cx="76680" cy="120960"/>
              </p14:xfrm>
            </p:contentPart>
          </mc:Choice>
          <mc:Fallback xmlns="">
            <p:pic>
              <p:nvPicPr>
                <p:cNvPr id="84" name="Encre 83">
                  <a:extLst>
                    <a:ext uri="{FF2B5EF4-FFF2-40B4-BE49-F238E27FC236}">
                      <a16:creationId xmlns:a16="http://schemas.microsoft.com/office/drawing/2014/main" id="{3CDDD6C3-C7BD-8AA0-5FB2-2012A937E76B}"/>
                    </a:ext>
                  </a:extLst>
                </p:cNvPr>
                <p:cNvPicPr/>
                <p:nvPr/>
              </p:nvPicPr>
              <p:blipFill>
                <a:blip r:embed="rId14"/>
                <a:stretch>
                  <a:fillRect/>
                </a:stretch>
              </p:blipFill>
              <p:spPr>
                <a:xfrm>
                  <a:off x="2269626" y="4350739"/>
                  <a:ext cx="94320" cy="138600"/>
                </a:xfrm>
                <a:prstGeom prst="rect">
                  <a:avLst/>
                </a:prstGeom>
              </p:spPr>
            </p:pic>
          </mc:Fallback>
        </mc:AlternateContent>
      </p:grpSp>
      <p:pic>
        <p:nvPicPr>
          <p:cNvPr id="87" name="Graphique 86" descr="Culturiste avec un remplissage uni">
            <a:extLst>
              <a:ext uri="{FF2B5EF4-FFF2-40B4-BE49-F238E27FC236}">
                <a16:creationId xmlns:a16="http://schemas.microsoft.com/office/drawing/2014/main" id="{E9E1CA74-9490-4A52-8D13-E8EC6E17ABC8}"/>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2212969" y="5172372"/>
            <a:ext cx="914400" cy="914400"/>
          </a:xfrm>
          <a:prstGeom prst="rect">
            <a:avLst/>
          </a:prstGeom>
        </p:spPr>
      </p:pic>
      <p:pic>
        <p:nvPicPr>
          <p:cNvPr id="89" name="Graphique 88" descr="Homme avec canne avec un remplissage uni">
            <a:extLst>
              <a:ext uri="{FF2B5EF4-FFF2-40B4-BE49-F238E27FC236}">
                <a16:creationId xmlns:a16="http://schemas.microsoft.com/office/drawing/2014/main" id="{D087D31D-44D6-1200-1801-8BF19CBCCA6E}"/>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4398457" y="4537392"/>
            <a:ext cx="914400" cy="914400"/>
          </a:xfrm>
          <a:prstGeom prst="rect">
            <a:avLst/>
          </a:prstGeom>
        </p:spPr>
      </p:pic>
      <p:pic>
        <p:nvPicPr>
          <p:cNvPr id="95" name="Graphique 94" descr="Coche avec un remplissage uni">
            <a:extLst>
              <a:ext uri="{FF2B5EF4-FFF2-40B4-BE49-F238E27FC236}">
                <a16:creationId xmlns:a16="http://schemas.microsoft.com/office/drawing/2014/main" id="{A9370DEE-0FEF-92B8-675A-0782F8357BBD}"/>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6397479" y="5064628"/>
            <a:ext cx="914400" cy="914400"/>
          </a:xfrm>
          <a:prstGeom prst="rect">
            <a:avLst/>
          </a:prstGeom>
        </p:spPr>
      </p:pic>
      <p:pic>
        <p:nvPicPr>
          <p:cNvPr id="97" name="Graphique 96" descr="Fermer avec un remplissage uni">
            <a:extLst>
              <a:ext uri="{FF2B5EF4-FFF2-40B4-BE49-F238E27FC236}">
                <a16:creationId xmlns:a16="http://schemas.microsoft.com/office/drawing/2014/main" id="{1DA047EB-68EA-1BAA-C707-506264E3F142}"/>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8489057" y="4557278"/>
            <a:ext cx="914400" cy="914400"/>
          </a:xfrm>
          <a:prstGeom prst="rect">
            <a:avLst/>
          </a:prstGeom>
        </p:spPr>
      </p:pic>
      <p:sp>
        <p:nvSpPr>
          <p:cNvPr id="98" name="ZoneTexte 97">
            <a:extLst>
              <a:ext uri="{FF2B5EF4-FFF2-40B4-BE49-F238E27FC236}">
                <a16:creationId xmlns:a16="http://schemas.microsoft.com/office/drawing/2014/main" id="{BEB63427-219B-F780-01D9-ACFB42E6D1B2}"/>
              </a:ext>
            </a:extLst>
          </p:cNvPr>
          <p:cNvSpPr txBox="1"/>
          <p:nvPr/>
        </p:nvSpPr>
        <p:spPr>
          <a:xfrm>
            <a:off x="2181581" y="4834547"/>
            <a:ext cx="1017588" cy="369332"/>
          </a:xfrm>
          <a:prstGeom prst="rect">
            <a:avLst/>
          </a:prstGeom>
          <a:noFill/>
        </p:spPr>
        <p:txBody>
          <a:bodyPr wrap="square" rtlCol="0">
            <a:spAutoFit/>
          </a:bodyPr>
          <a:lstStyle/>
          <a:p>
            <a:r>
              <a:rPr lang="ar-DZ" dirty="0">
                <a:solidFill>
                  <a:schemeClr val="bg1"/>
                </a:solidFill>
              </a:rPr>
              <a:t>نقاط القوة </a:t>
            </a:r>
            <a:endParaRPr lang="fr-FR" dirty="0">
              <a:solidFill>
                <a:schemeClr val="bg1"/>
              </a:solidFill>
            </a:endParaRPr>
          </a:p>
        </p:txBody>
      </p:sp>
      <p:sp>
        <p:nvSpPr>
          <p:cNvPr id="99" name="ZoneTexte 98">
            <a:extLst>
              <a:ext uri="{FF2B5EF4-FFF2-40B4-BE49-F238E27FC236}">
                <a16:creationId xmlns:a16="http://schemas.microsoft.com/office/drawing/2014/main" id="{E706E66C-9118-5616-A6B4-750AD7C8A974}"/>
              </a:ext>
            </a:extLst>
          </p:cNvPr>
          <p:cNvSpPr txBox="1"/>
          <p:nvPr/>
        </p:nvSpPr>
        <p:spPr>
          <a:xfrm>
            <a:off x="4189183" y="4282102"/>
            <a:ext cx="1307548" cy="369332"/>
          </a:xfrm>
          <a:prstGeom prst="rect">
            <a:avLst/>
          </a:prstGeom>
          <a:noFill/>
        </p:spPr>
        <p:txBody>
          <a:bodyPr wrap="square" rtlCol="0">
            <a:spAutoFit/>
          </a:bodyPr>
          <a:lstStyle/>
          <a:p>
            <a:r>
              <a:rPr lang="ar-DZ" dirty="0">
                <a:solidFill>
                  <a:schemeClr val="bg1"/>
                </a:solidFill>
              </a:rPr>
              <a:t>نقاط الضعف </a:t>
            </a:r>
            <a:endParaRPr lang="fr-FR" dirty="0">
              <a:solidFill>
                <a:schemeClr val="bg1"/>
              </a:solidFill>
            </a:endParaRPr>
          </a:p>
        </p:txBody>
      </p:sp>
      <p:sp>
        <p:nvSpPr>
          <p:cNvPr id="100" name="ZoneTexte 99">
            <a:extLst>
              <a:ext uri="{FF2B5EF4-FFF2-40B4-BE49-F238E27FC236}">
                <a16:creationId xmlns:a16="http://schemas.microsoft.com/office/drawing/2014/main" id="{0CC05784-DD8C-1B32-75BF-DDF8B3F8E7D6}"/>
              </a:ext>
            </a:extLst>
          </p:cNvPr>
          <p:cNvSpPr txBox="1"/>
          <p:nvPr/>
        </p:nvSpPr>
        <p:spPr>
          <a:xfrm>
            <a:off x="6468991" y="4803040"/>
            <a:ext cx="986798" cy="369332"/>
          </a:xfrm>
          <a:prstGeom prst="rect">
            <a:avLst/>
          </a:prstGeom>
          <a:noFill/>
        </p:spPr>
        <p:txBody>
          <a:bodyPr wrap="square" rtlCol="0">
            <a:spAutoFit/>
          </a:bodyPr>
          <a:lstStyle/>
          <a:p>
            <a:r>
              <a:rPr lang="ar-DZ" dirty="0">
                <a:solidFill>
                  <a:schemeClr val="bg1"/>
                </a:solidFill>
              </a:rPr>
              <a:t>الفرص</a:t>
            </a:r>
            <a:endParaRPr lang="fr-FR" dirty="0">
              <a:solidFill>
                <a:schemeClr val="bg1"/>
              </a:solidFill>
            </a:endParaRPr>
          </a:p>
        </p:txBody>
      </p:sp>
      <p:sp>
        <p:nvSpPr>
          <p:cNvPr id="101" name="ZoneTexte 100">
            <a:extLst>
              <a:ext uri="{FF2B5EF4-FFF2-40B4-BE49-F238E27FC236}">
                <a16:creationId xmlns:a16="http://schemas.microsoft.com/office/drawing/2014/main" id="{19B5C606-0269-DE26-C4CB-7B062A7CD1C3}"/>
              </a:ext>
            </a:extLst>
          </p:cNvPr>
          <p:cNvSpPr txBox="1"/>
          <p:nvPr/>
        </p:nvSpPr>
        <p:spPr>
          <a:xfrm>
            <a:off x="8519396" y="4270498"/>
            <a:ext cx="948075" cy="369332"/>
          </a:xfrm>
          <a:prstGeom prst="rect">
            <a:avLst/>
          </a:prstGeom>
          <a:noFill/>
        </p:spPr>
        <p:txBody>
          <a:bodyPr wrap="square" rtlCol="0">
            <a:spAutoFit/>
          </a:bodyPr>
          <a:lstStyle/>
          <a:p>
            <a:r>
              <a:rPr lang="ar-DZ" dirty="0">
                <a:solidFill>
                  <a:schemeClr val="bg1"/>
                </a:solidFill>
              </a:rPr>
              <a:t>التهديدات</a:t>
            </a:r>
            <a:endParaRPr lang="fr-FR" dirty="0">
              <a:solidFill>
                <a:schemeClr val="bg1"/>
              </a:solidFill>
            </a:endParaRPr>
          </a:p>
        </p:txBody>
      </p:sp>
      <p:sp>
        <p:nvSpPr>
          <p:cNvPr id="103" name="ZoneTexte 102">
            <a:extLst>
              <a:ext uri="{FF2B5EF4-FFF2-40B4-BE49-F238E27FC236}">
                <a16:creationId xmlns:a16="http://schemas.microsoft.com/office/drawing/2014/main" id="{8ADE0B74-53D4-C503-9D35-FC5BE1EA6AC1}"/>
              </a:ext>
            </a:extLst>
          </p:cNvPr>
          <p:cNvSpPr txBox="1"/>
          <p:nvPr/>
        </p:nvSpPr>
        <p:spPr>
          <a:xfrm>
            <a:off x="2274037" y="529389"/>
            <a:ext cx="725837" cy="830997"/>
          </a:xfrm>
          <a:prstGeom prst="rect">
            <a:avLst/>
          </a:prstGeom>
          <a:noFill/>
        </p:spPr>
        <p:txBody>
          <a:bodyPr wrap="square" rtlCol="0">
            <a:spAutoFit/>
          </a:bodyPr>
          <a:lstStyle/>
          <a:p>
            <a:r>
              <a:rPr lang="fr-FR" sz="4800" dirty="0">
                <a:solidFill>
                  <a:srgbClr val="0070C0"/>
                </a:solidFill>
              </a:rPr>
              <a:t>S</a:t>
            </a:r>
          </a:p>
        </p:txBody>
      </p:sp>
      <p:sp>
        <p:nvSpPr>
          <p:cNvPr id="104" name="ZoneTexte 103">
            <a:extLst>
              <a:ext uri="{FF2B5EF4-FFF2-40B4-BE49-F238E27FC236}">
                <a16:creationId xmlns:a16="http://schemas.microsoft.com/office/drawing/2014/main" id="{05837660-1491-004A-FA1E-2AEA18E846D6}"/>
              </a:ext>
            </a:extLst>
          </p:cNvPr>
          <p:cNvSpPr txBox="1"/>
          <p:nvPr/>
        </p:nvSpPr>
        <p:spPr>
          <a:xfrm>
            <a:off x="4471805" y="529389"/>
            <a:ext cx="725837" cy="830997"/>
          </a:xfrm>
          <a:prstGeom prst="rect">
            <a:avLst/>
          </a:prstGeom>
          <a:noFill/>
        </p:spPr>
        <p:txBody>
          <a:bodyPr wrap="square" rtlCol="0">
            <a:spAutoFit/>
          </a:bodyPr>
          <a:lstStyle/>
          <a:p>
            <a:r>
              <a:rPr lang="fr-FR" sz="4800" dirty="0">
                <a:solidFill>
                  <a:srgbClr val="FF0000"/>
                </a:solidFill>
              </a:rPr>
              <a:t>W</a:t>
            </a:r>
          </a:p>
        </p:txBody>
      </p:sp>
      <p:sp>
        <p:nvSpPr>
          <p:cNvPr id="105" name="ZoneTexte 104">
            <a:extLst>
              <a:ext uri="{FF2B5EF4-FFF2-40B4-BE49-F238E27FC236}">
                <a16:creationId xmlns:a16="http://schemas.microsoft.com/office/drawing/2014/main" id="{C32E8E05-6D34-5EEA-8D59-86D01746C1EC}"/>
              </a:ext>
            </a:extLst>
          </p:cNvPr>
          <p:cNvSpPr txBox="1"/>
          <p:nvPr/>
        </p:nvSpPr>
        <p:spPr>
          <a:xfrm>
            <a:off x="6498102" y="546354"/>
            <a:ext cx="631349" cy="830997"/>
          </a:xfrm>
          <a:prstGeom prst="rect">
            <a:avLst/>
          </a:prstGeom>
          <a:noFill/>
        </p:spPr>
        <p:txBody>
          <a:bodyPr wrap="square" rtlCol="0">
            <a:spAutoFit/>
          </a:bodyPr>
          <a:lstStyle/>
          <a:p>
            <a:r>
              <a:rPr lang="fr-FR" sz="4800" dirty="0">
                <a:solidFill>
                  <a:srgbClr val="CC00CC"/>
                </a:solidFill>
              </a:rPr>
              <a:t>O</a:t>
            </a:r>
          </a:p>
        </p:txBody>
      </p:sp>
      <p:sp>
        <p:nvSpPr>
          <p:cNvPr id="106" name="ZoneTexte 105">
            <a:extLst>
              <a:ext uri="{FF2B5EF4-FFF2-40B4-BE49-F238E27FC236}">
                <a16:creationId xmlns:a16="http://schemas.microsoft.com/office/drawing/2014/main" id="{AFA28365-9CDE-AE2C-D7DF-5F51D7E70A30}"/>
              </a:ext>
            </a:extLst>
          </p:cNvPr>
          <p:cNvSpPr txBox="1"/>
          <p:nvPr/>
        </p:nvSpPr>
        <p:spPr>
          <a:xfrm>
            <a:off x="5638800" y="3360821"/>
            <a:ext cx="914400" cy="914400"/>
          </a:xfrm>
          <a:prstGeom prst="rect">
            <a:avLst/>
          </a:prstGeom>
          <a:noFill/>
        </p:spPr>
        <p:txBody>
          <a:bodyPr wrap="square" rtlCol="0">
            <a:spAutoFit/>
          </a:bodyPr>
          <a:lstStyle/>
          <a:p>
            <a:endParaRPr lang="fr-FR" dirty="0"/>
          </a:p>
        </p:txBody>
      </p:sp>
      <p:sp>
        <p:nvSpPr>
          <p:cNvPr id="107" name="ZoneTexte 106">
            <a:extLst>
              <a:ext uri="{FF2B5EF4-FFF2-40B4-BE49-F238E27FC236}">
                <a16:creationId xmlns:a16="http://schemas.microsoft.com/office/drawing/2014/main" id="{749AB953-AAF6-D97A-B6E5-30E81528DE29}"/>
              </a:ext>
            </a:extLst>
          </p:cNvPr>
          <p:cNvSpPr txBox="1"/>
          <p:nvPr/>
        </p:nvSpPr>
        <p:spPr>
          <a:xfrm>
            <a:off x="8658067" y="513066"/>
            <a:ext cx="828001" cy="830997"/>
          </a:xfrm>
          <a:prstGeom prst="rect">
            <a:avLst/>
          </a:prstGeom>
          <a:noFill/>
        </p:spPr>
        <p:txBody>
          <a:bodyPr wrap="square" rtlCol="0">
            <a:spAutoFit/>
          </a:bodyPr>
          <a:lstStyle/>
          <a:p>
            <a:r>
              <a:rPr lang="fr-FR" sz="4800" dirty="0">
                <a:solidFill>
                  <a:srgbClr val="FF6699"/>
                </a:solidFill>
              </a:rPr>
              <a:t>T</a:t>
            </a:r>
          </a:p>
        </p:txBody>
      </p:sp>
    </p:spTree>
    <p:extLst>
      <p:ext uri="{BB962C8B-B14F-4D97-AF65-F5344CB8AC3E}">
        <p14:creationId xmlns:p14="http://schemas.microsoft.com/office/powerpoint/2010/main" val="6223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0-#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0-#ppt_w/2"/>
                                          </p:val>
                                        </p:tav>
                                        <p:tav tm="100000">
                                          <p:val>
                                            <p:strVal val="#ppt_x"/>
                                          </p:val>
                                        </p:tav>
                                      </p:tavLst>
                                    </p:anim>
                                    <p:anim calcmode="lin" valueType="num">
                                      <p:cBhvr additive="base">
                                        <p:cTn id="12" dur="50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0-#ppt_w/2"/>
                                          </p:val>
                                        </p:tav>
                                        <p:tav tm="100000">
                                          <p:val>
                                            <p:strVal val="#ppt_x"/>
                                          </p:val>
                                        </p:tav>
                                      </p:tavLst>
                                    </p:anim>
                                    <p:anim calcmode="lin" valueType="num">
                                      <p:cBhvr additive="base">
                                        <p:cTn id="32" dur="500" fill="hold"/>
                                        <p:tgtEl>
                                          <p:spTgt spid="4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0-#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0-#ppt_w/2"/>
                                          </p:val>
                                        </p:tav>
                                        <p:tav tm="100000">
                                          <p:val>
                                            <p:strVal val="#ppt_x"/>
                                          </p:val>
                                        </p:tav>
                                      </p:tavLst>
                                    </p:anim>
                                    <p:anim calcmode="lin" valueType="num">
                                      <p:cBhvr additive="base">
                                        <p:cTn id="40" dur="500" fill="hold"/>
                                        <p:tgtEl>
                                          <p:spTgt spid="4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0-#ppt_w/2"/>
                                          </p:val>
                                        </p:tav>
                                        <p:tav tm="100000">
                                          <p:val>
                                            <p:strVal val="#ppt_x"/>
                                          </p:val>
                                        </p:tav>
                                      </p:tavLst>
                                    </p:anim>
                                    <p:anim calcmode="lin" valueType="num">
                                      <p:cBhvr additive="base">
                                        <p:cTn id="44" dur="500" fill="hold"/>
                                        <p:tgtEl>
                                          <p:spTgt spid="5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0"/>
                                        </p:tgtEl>
                                        <p:attrNameLst>
                                          <p:attrName>style.visibility</p:attrName>
                                        </p:attrNameLst>
                                      </p:cBhvr>
                                      <p:to>
                                        <p:strVal val="visible"/>
                                      </p:to>
                                    </p:set>
                                    <p:anim calcmode="lin" valueType="num">
                                      <p:cBhvr additive="base">
                                        <p:cTn id="47" dur="500" fill="hold"/>
                                        <p:tgtEl>
                                          <p:spTgt spid="80"/>
                                        </p:tgtEl>
                                        <p:attrNameLst>
                                          <p:attrName>ppt_x</p:attrName>
                                        </p:attrNameLst>
                                      </p:cBhvr>
                                      <p:tavLst>
                                        <p:tav tm="0">
                                          <p:val>
                                            <p:strVal val="0-#ppt_w/2"/>
                                          </p:val>
                                        </p:tav>
                                        <p:tav tm="100000">
                                          <p:val>
                                            <p:strVal val="#ppt_x"/>
                                          </p:val>
                                        </p:tav>
                                      </p:tavLst>
                                    </p:anim>
                                    <p:anim calcmode="lin" valueType="num">
                                      <p:cBhvr additive="base">
                                        <p:cTn id="48" dur="500" fill="hold"/>
                                        <p:tgtEl>
                                          <p:spTgt spid="80"/>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82"/>
                                        </p:tgtEl>
                                        <p:attrNameLst>
                                          <p:attrName>style.visibility</p:attrName>
                                        </p:attrNameLst>
                                      </p:cBhvr>
                                      <p:to>
                                        <p:strVal val="visible"/>
                                      </p:to>
                                    </p:set>
                                    <p:anim calcmode="lin" valueType="num">
                                      <p:cBhvr additive="base">
                                        <p:cTn id="51" dur="500" fill="hold"/>
                                        <p:tgtEl>
                                          <p:spTgt spid="82"/>
                                        </p:tgtEl>
                                        <p:attrNameLst>
                                          <p:attrName>ppt_x</p:attrName>
                                        </p:attrNameLst>
                                      </p:cBhvr>
                                      <p:tavLst>
                                        <p:tav tm="0">
                                          <p:val>
                                            <p:strVal val="0-#ppt_w/2"/>
                                          </p:val>
                                        </p:tav>
                                        <p:tav tm="100000">
                                          <p:val>
                                            <p:strVal val="#ppt_x"/>
                                          </p:val>
                                        </p:tav>
                                      </p:tavLst>
                                    </p:anim>
                                    <p:anim calcmode="lin" valueType="num">
                                      <p:cBhvr additive="base">
                                        <p:cTn id="52" dur="500" fill="hold"/>
                                        <p:tgtEl>
                                          <p:spTgt spid="82"/>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85"/>
                                        </p:tgtEl>
                                        <p:attrNameLst>
                                          <p:attrName>style.visibility</p:attrName>
                                        </p:attrNameLst>
                                      </p:cBhvr>
                                      <p:to>
                                        <p:strVal val="visible"/>
                                      </p:to>
                                    </p:set>
                                    <p:anim calcmode="lin" valueType="num">
                                      <p:cBhvr additive="base">
                                        <p:cTn id="55" dur="500" fill="hold"/>
                                        <p:tgtEl>
                                          <p:spTgt spid="85"/>
                                        </p:tgtEl>
                                        <p:attrNameLst>
                                          <p:attrName>ppt_x</p:attrName>
                                        </p:attrNameLst>
                                      </p:cBhvr>
                                      <p:tavLst>
                                        <p:tav tm="0">
                                          <p:val>
                                            <p:strVal val="0-#ppt_w/2"/>
                                          </p:val>
                                        </p:tav>
                                        <p:tav tm="100000">
                                          <p:val>
                                            <p:strVal val="#ppt_x"/>
                                          </p:val>
                                        </p:tav>
                                      </p:tavLst>
                                    </p:anim>
                                    <p:anim calcmode="lin" valueType="num">
                                      <p:cBhvr additive="base">
                                        <p:cTn id="56" dur="500" fill="hold"/>
                                        <p:tgtEl>
                                          <p:spTgt spid="8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87"/>
                                        </p:tgtEl>
                                        <p:attrNameLst>
                                          <p:attrName>style.visibility</p:attrName>
                                        </p:attrNameLst>
                                      </p:cBhvr>
                                      <p:to>
                                        <p:strVal val="visible"/>
                                      </p:to>
                                    </p:set>
                                    <p:anim calcmode="lin" valueType="num">
                                      <p:cBhvr additive="base">
                                        <p:cTn id="59" dur="500" fill="hold"/>
                                        <p:tgtEl>
                                          <p:spTgt spid="87"/>
                                        </p:tgtEl>
                                        <p:attrNameLst>
                                          <p:attrName>ppt_x</p:attrName>
                                        </p:attrNameLst>
                                      </p:cBhvr>
                                      <p:tavLst>
                                        <p:tav tm="0">
                                          <p:val>
                                            <p:strVal val="0-#ppt_w/2"/>
                                          </p:val>
                                        </p:tav>
                                        <p:tav tm="100000">
                                          <p:val>
                                            <p:strVal val="#ppt_x"/>
                                          </p:val>
                                        </p:tav>
                                      </p:tavLst>
                                    </p:anim>
                                    <p:anim calcmode="lin" valueType="num">
                                      <p:cBhvr additive="base">
                                        <p:cTn id="60" dur="500" fill="hold"/>
                                        <p:tgtEl>
                                          <p:spTgt spid="8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 calcmode="lin" valueType="num">
                                      <p:cBhvr additive="base">
                                        <p:cTn id="63" dur="500" fill="hold"/>
                                        <p:tgtEl>
                                          <p:spTgt spid="98"/>
                                        </p:tgtEl>
                                        <p:attrNameLst>
                                          <p:attrName>ppt_x</p:attrName>
                                        </p:attrNameLst>
                                      </p:cBhvr>
                                      <p:tavLst>
                                        <p:tav tm="0">
                                          <p:val>
                                            <p:strVal val="0-#ppt_w/2"/>
                                          </p:val>
                                        </p:tav>
                                        <p:tav tm="100000">
                                          <p:val>
                                            <p:strVal val="#ppt_x"/>
                                          </p:val>
                                        </p:tav>
                                      </p:tavLst>
                                    </p:anim>
                                    <p:anim calcmode="lin" valueType="num">
                                      <p:cBhvr additive="base">
                                        <p:cTn id="64" dur="5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0-#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0-#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0-#ppt_w/2"/>
                                          </p:val>
                                        </p:tav>
                                        <p:tav tm="100000">
                                          <p:val>
                                            <p:strVal val="#ppt_x"/>
                                          </p:val>
                                        </p:tav>
                                      </p:tavLst>
                                    </p:anim>
                                    <p:anim calcmode="lin" valueType="num">
                                      <p:cBhvr additive="base">
                                        <p:cTn id="78" dur="500" fill="hold"/>
                                        <p:tgtEl>
                                          <p:spTgt spid="28"/>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0-#ppt_w/2"/>
                                          </p:val>
                                        </p:tav>
                                        <p:tav tm="100000">
                                          <p:val>
                                            <p:strVal val="#ppt_x"/>
                                          </p:val>
                                        </p:tav>
                                      </p:tavLst>
                                    </p:anim>
                                    <p:anim calcmode="lin" valueType="num">
                                      <p:cBhvr additive="base">
                                        <p:cTn id="82" dur="500" fill="hold"/>
                                        <p:tgtEl>
                                          <p:spTgt spid="35"/>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additive="base">
                                        <p:cTn id="85" dur="500" fill="hold"/>
                                        <p:tgtEl>
                                          <p:spTgt spid="52"/>
                                        </p:tgtEl>
                                        <p:attrNameLst>
                                          <p:attrName>ppt_x</p:attrName>
                                        </p:attrNameLst>
                                      </p:cBhvr>
                                      <p:tavLst>
                                        <p:tav tm="0">
                                          <p:val>
                                            <p:strVal val="0-#ppt_w/2"/>
                                          </p:val>
                                        </p:tav>
                                        <p:tav tm="100000">
                                          <p:val>
                                            <p:strVal val="#ppt_x"/>
                                          </p:val>
                                        </p:tav>
                                      </p:tavLst>
                                    </p:anim>
                                    <p:anim calcmode="lin" valueType="num">
                                      <p:cBhvr additive="base">
                                        <p:cTn id="86" dur="500" fill="hold"/>
                                        <p:tgtEl>
                                          <p:spTgt spid="52"/>
                                        </p:tgtEl>
                                        <p:attrNameLst>
                                          <p:attrName>ppt_y</p:attrName>
                                        </p:attrNameLst>
                                      </p:cBhvr>
                                      <p:tavLst>
                                        <p:tav tm="0">
                                          <p:val>
                                            <p:strVal val="#ppt_y"/>
                                          </p:val>
                                        </p:tav>
                                        <p:tav tm="100000">
                                          <p:val>
                                            <p:strVal val="#ppt_y"/>
                                          </p:val>
                                        </p:tav>
                                      </p:tavLst>
                                    </p:anim>
                                  </p:childTnLst>
                                </p:cTn>
                              </p:par>
                              <p:par>
                                <p:cTn id="87" presetID="2" presetClass="entr" presetSubtype="8"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anim calcmode="lin" valueType="num">
                                      <p:cBhvr additive="base">
                                        <p:cTn id="89" dur="500" fill="hold"/>
                                        <p:tgtEl>
                                          <p:spTgt spid="55"/>
                                        </p:tgtEl>
                                        <p:attrNameLst>
                                          <p:attrName>ppt_x</p:attrName>
                                        </p:attrNameLst>
                                      </p:cBhvr>
                                      <p:tavLst>
                                        <p:tav tm="0">
                                          <p:val>
                                            <p:strVal val="0-#ppt_w/2"/>
                                          </p:val>
                                        </p:tav>
                                        <p:tav tm="100000">
                                          <p:val>
                                            <p:strVal val="#ppt_x"/>
                                          </p:val>
                                        </p:tav>
                                      </p:tavLst>
                                    </p:anim>
                                    <p:anim calcmode="lin" valueType="num">
                                      <p:cBhvr additive="base">
                                        <p:cTn id="90" dur="500" fill="hold"/>
                                        <p:tgtEl>
                                          <p:spTgt spid="55"/>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 calcmode="lin" valueType="num">
                                      <p:cBhvr additive="base">
                                        <p:cTn id="93" dur="500" fill="hold"/>
                                        <p:tgtEl>
                                          <p:spTgt spid="56"/>
                                        </p:tgtEl>
                                        <p:attrNameLst>
                                          <p:attrName>ppt_x</p:attrName>
                                        </p:attrNameLst>
                                      </p:cBhvr>
                                      <p:tavLst>
                                        <p:tav tm="0">
                                          <p:val>
                                            <p:strVal val="0-#ppt_w/2"/>
                                          </p:val>
                                        </p:tav>
                                        <p:tav tm="100000">
                                          <p:val>
                                            <p:strVal val="#ppt_x"/>
                                          </p:val>
                                        </p:tav>
                                      </p:tavLst>
                                    </p:anim>
                                    <p:anim calcmode="lin" valueType="num">
                                      <p:cBhvr additive="base">
                                        <p:cTn id="94" dur="500" fill="hold"/>
                                        <p:tgtEl>
                                          <p:spTgt spid="56"/>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anim calcmode="lin" valueType="num">
                                      <p:cBhvr additive="base">
                                        <p:cTn id="97" dur="500" fill="hold"/>
                                        <p:tgtEl>
                                          <p:spTgt spid="57"/>
                                        </p:tgtEl>
                                        <p:attrNameLst>
                                          <p:attrName>ppt_x</p:attrName>
                                        </p:attrNameLst>
                                      </p:cBhvr>
                                      <p:tavLst>
                                        <p:tav tm="0">
                                          <p:val>
                                            <p:strVal val="0-#ppt_w/2"/>
                                          </p:val>
                                        </p:tav>
                                        <p:tav tm="100000">
                                          <p:val>
                                            <p:strVal val="#ppt_x"/>
                                          </p:val>
                                        </p:tav>
                                      </p:tavLst>
                                    </p:anim>
                                    <p:anim calcmode="lin" valueType="num">
                                      <p:cBhvr additive="base">
                                        <p:cTn id="98" dur="500" fill="hold"/>
                                        <p:tgtEl>
                                          <p:spTgt spid="57"/>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 calcmode="lin" valueType="num">
                                      <p:cBhvr additive="base">
                                        <p:cTn id="101" dur="500" fill="hold"/>
                                        <p:tgtEl>
                                          <p:spTgt spid="58"/>
                                        </p:tgtEl>
                                        <p:attrNameLst>
                                          <p:attrName>ppt_x</p:attrName>
                                        </p:attrNameLst>
                                      </p:cBhvr>
                                      <p:tavLst>
                                        <p:tav tm="0">
                                          <p:val>
                                            <p:strVal val="0-#ppt_w/2"/>
                                          </p:val>
                                        </p:tav>
                                        <p:tav tm="100000">
                                          <p:val>
                                            <p:strVal val="#ppt_x"/>
                                          </p:val>
                                        </p:tav>
                                      </p:tavLst>
                                    </p:anim>
                                    <p:anim calcmode="lin" valueType="num">
                                      <p:cBhvr additive="base">
                                        <p:cTn id="102" dur="500" fill="hold"/>
                                        <p:tgtEl>
                                          <p:spTgt spid="58"/>
                                        </p:tgtEl>
                                        <p:attrNameLst>
                                          <p:attrName>ppt_y</p:attrName>
                                        </p:attrNameLst>
                                      </p:cBhvr>
                                      <p:tavLst>
                                        <p:tav tm="0">
                                          <p:val>
                                            <p:strVal val="#ppt_y"/>
                                          </p:val>
                                        </p:tav>
                                        <p:tav tm="100000">
                                          <p:val>
                                            <p:strVal val="#ppt_y"/>
                                          </p:val>
                                        </p:tav>
                                      </p:tavLst>
                                    </p:anim>
                                  </p:childTnLst>
                                </p:cTn>
                              </p:par>
                              <p:par>
                                <p:cTn id="103" presetID="2" presetClass="entr" presetSubtype="8" fill="hold" nodeType="withEffect">
                                  <p:stCondLst>
                                    <p:cond delay="0"/>
                                  </p:stCondLst>
                                  <p:childTnLst>
                                    <p:set>
                                      <p:cBhvr>
                                        <p:cTn id="104" dur="1" fill="hold">
                                          <p:stCondLst>
                                            <p:cond delay="0"/>
                                          </p:stCondLst>
                                        </p:cTn>
                                        <p:tgtEl>
                                          <p:spTgt spid="89"/>
                                        </p:tgtEl>
                                        <p:attrNameLst>
                                          <p:attrName>style.visibility</p:attrName>
                                        </p:attrNameLst>
                                      </p:cBhvr>
                                      <p:to>
                                        <p:strVal val="visible"/>
                                      </p:to>
                                    </p:set>
                                    <p:anim calcmode="lin" valueType="num">
                                      <p:cBhvr additive="base">
                                        <p:cTn id="105" dur="500" fill="hold"/>
                                        <p:tgtEl>
                                          <p:spTgt spid="89"/>
                                        </p:tgtEl>
                                        <p:attrNameLst>
                                          <p:attrName>ppt_x</p:attrName>
                                        </p:attrNameLst>
                                      </p:cBhvr>
                                      <p:tavLst>
                                        <p:tav tm="0">
                                          <p:val>
                                            <p:strVal val="0-#ppt_w/2"/>
                                          </p:val>
                                        </p:tav>
                                        <p:tav tm="100000">
                                          <p:val>
                                            <p:strVal val="#ppt_x"/>
                                          </p:val>
                                        </p:tav>
                                      </p:tavLst>
                                    </p:anim>
                                    <p:anim calcmode="lin" valueType="num">
                                      <p:cBhvr additive="base">
                                        <p:cTn id="106" dur="500" fill="hold"/>
                                        <p:tgtEl>
                                          <p:spTgt spid="89"/>
                                        </p:tgtEl>
                                        <p:attrNameLst>
                                          <p:attrName>ppt_y</p:attrName>
                                        </p:attrNameLst>
                                      </p:cBhvr>
                                      <p:tavLst>
                                        <p:tav tm="0">
                                          <p:val>
                                            <p:strVal val="#ppt_y"/>
                                          </p:val>
                                        </p:tav>
                                        <p:tav tm="100000">
                                          <p:val>
                                            <p:strVal val="#ppt_y"/>
                                          </p:val>
                                        </p:tav>
                                      </p:tavLst>
                                    </p:anim>
                                  </p:childTnLst>
                                </p:cTn>
                              </p:par>
                              <p:par>
                                <p:cTn id="107" presetID="2" presetClass="entr" presetSubtype="8" fill="hold" grpId="0" nodeType="withEffect">
                                  <p:stCondLst>
                                    <p:cond delay="0"/>
                                  </p:stCondLst>
                                  <p:childTnLst>
                                    <p:set>
                                      <p:cBhvr>
                                        <p:cTn id="108" dur="1" fill="hold">
                                          <p:stCondLst>
                                            <p:cond delay="0"/>
                                          </p:stCondLst>
                                        </p:cTn>
                                        <p:tgtEl>
                                          <p:spTgt spid="99"/>
                                        </p:tgtEl>
                                        <p:attrNameLst>
                                          <p:attrName>style.visibility</p:attrName>
                                        </p:attrNameLst>
                                      </p:cBhvr>
                                      <p:to>
                                        <p:strVal val="visible"/>
                                      </p:to>
                                    </p:set>
                                    <p:anim calcmode="lin" valueType="num">
                                      <p:cBhvr additive="base">
                                        <p:cTn id="109" dur="500" fill="hold"/>
                                        <p:tgtEl>
                                          <p:spTgt spid="99"/>
                                        </p:tgtEl>
                                        <p:attrNameLst>
                                          <p:attrName>ppt_x</p:attrName>
                                        </p:attrNameLst>
                                      </p:cBhvr>
                                      <p:tavLst>
                                        <p:tav tm="0">
                                          <p:val>
                                            <p:strVal val="0-#ppt_w/2"/>
                                          </p:val>
                                        </p:tav>
                                        <p:tav tm="100000">
                                          <p:val>
                                            <p:strVal val="#ppt_x"/>
                                          </p:val>
                                        </p:tav>
                                      </p:tavLst>
                                    </p:anim>
                                    <p:anim calcmode="lin" valueType="num">
                                      <p:cBhvr additive="base">
                                        <p:cTn id="110"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2"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additive="base">
                                        <p:cTn id="115" dur="500" fill="hold"/>
                                        <p:tgtEl>
                                          <p:spTgt spid="21"/>
                                        </p:tgtEl>
                                        <p:attrNameLst>
                                          <p:attrName>ppt_x</p:attrName>
                                        </p:attrNameLst>
                                      </p:cBhvr>
                                      <p:tavLst>
                                        <p:tav tm="0">
                                          <p:val>
                                            <p:strVal val="1+#ppt_w/2"/>
                                          </p:val>
                                        </p:tav>
                                        <p:tav tm="100000">
                                          <p:val>
                                            <p:strVal val="#ppt_x"/>
                                          </p:val>
                                        </p:tav>
                                      </p:tavLst>
                                    </p:anim>
                                    <p:anim calcmode="lin" valueType="num">
                                      <p:cBhvr additive="base">
                                        <p:cTn id="116" dur="500" fill="hold"/>
                                        <p:tgtEl>
                                          <p:spTgt spid="21"/>
                                        </p:tgtEl>
                                        <p:attrNameLst>
                                          <p:attrName>ppt_y</p:attrName>
                                        </p:attrNameLst>
                                      </p:cBhvr>
                                      <p:tavLst>
                                        <p:tav tm="0">
                                          <p:val>
                                            <p:strVal val="#ppt_y"/>
                                          </p:val>
                                        </p:tav>
                                        <p:tav tm="100000">
                                          <p:val>
                                            <p:strVal val="#ppt_y"/>
                                          </p:val>
                                        </p:tav>
                                      </p:tavLst>
                                    </p:anim>
                                  </p:childTnLst>
                                </p:cTn>
                              </p:par>
                              <p:par>
                                <p:cTn id="117" presetID="2" presetClass="entr" presetSubtype="2" fill="hold" grpId="0" nodeType="withEffect">
                                  <p:stCondLst>
                                    <p:cond delay="0"/>
                                  </p:stCondLst>
                                  <p:childTnLst>
                                    <p:set>
                                      <p:cBhvr>
                                        <p:cTn id="118" dur="1" fill="hold">
                                          <p:stCondLst>
                                            <p:cond delay="0"/>
                                          </p:stCondLst>
                                        </p:cTn>
                                        <p:tgtEl>
                                          <p:spTgt spid="22"/>
                                        </p:tgtEl>
                                        <p:attrNameLst>
                                          <p:attrName>style.visibility</p:attrName>
                                        </p:attrNameLst>
                                      </p:cBhvr>
                                      <p:to>
                                        <p:strVal val="visible"/>
                                      </p:to>
                                    </p:set>
                                    <p:anim calcmode="lin" valueType="num">
                                      <p:cBhvr additive="base">
                                        <p:cTn id="119" dur="500" fill="hold"/>
                                        <p:tgtEl>
                                          <p:spTgt spid="22"/>
                                        </p:tgtEl>
                                        <p:attrNameLst>
                                          <p:attrName>ppt_x</p:attrName>
                                        </p:attrNameLst>
                                      </p:cBhvr>
                                      <p:tavLst>
                                        <p:tav tm="0">
                                          <p:val>
                                            <p:strVal val="1+#ppt_w/2"/>
                                          </p:val>
                                        </p:tav>
                                        <p:tav tm="100000">
                                          <p:val>
                                            <p:strVal val="#ppt_x"/>
                                          </p:val>
                                        </p:tav>
                                      </p:tavLst>
                                    </p:anim>
                                    <p:anim calcmode="lin" valueType="num">
                                      <p:cBhvr additive="base">
                                        <p:cTn id="120" dur="500" fill="hold"/>
                                        <p:tgtEl>
                                          <p:spTgt spid="22"/>
                                        </p:tgtEl>
                                        <p:attrNameLst>
                                          <p:attrName>ppt_y</p:attrName>
                                        </p:attrNameLst>
                                      </p:cBhvr>
                                      <p:tavLst>
                                        <p:tav tm="0">
                                          <p:val>
                                            <p:strVal val="#ppt_y"/>
                                          </p:val>
                                        </p:tav>
                                        <p:tav tm="100000">
                                          <p:val>
                                            <p:strVal val="#ppt_y"/>
                                          </p:val>
                                        </p:tav>
                                      </p:tavLst>
                                    </p:anim>
                                  </p:childTnLst>
                                </p:cTn>
                              </p:par>
                              <p:par>
                                <p:cTn id="121" presetID="2" presetClass="entr" presetSubtype="2"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 calcmode="lin" valueType="num">
                                      <p:cBhvr additive="base">
                                        <p:cTn id="123" dur="500" fill="hold"/>
                                        <p:tgtEl>
                                          <p:spTgt spid="36"/>
                                        </p:tgtEl>
                                        <p:attrNameLst>
                                          <p:attrName>ppt_x</p:attrName>
                                        </p:attrNameLst>
                                      </p:cBhvr>
                                      <p:tavLst>
                                        <p:tav tm="0">
                                          <p:val>
                                            <p:strVal val="1+#ppt_w/2"/>
                                          </p:val>
                                        </p:tav>
                                        <p:tav tm="100000">
                                          <p:val>
                                            <p:strVal val="#ppt_x"/>
                                          </p:val>
                                        </p:tav>
                                      </p:tavLst>
                                    </p:anim>
                                    <p:anim calcmode="lin" valueType="num">
                                      <p:cBhvr additive="base">
                                        <p:cTn id="124" dur="500" fill="hold"/>
                                        <p:tgtEl>
                                          <p:spTgt spid="36"/>
                                        </p:tgtEl>
                                        <p:attrNameLst>
                                          <p:attrName>ppt_y</p:attrName>
                                        </p:attrNameLst>
                                      </p:cBhvr>
                                      <p:tavLst>
                                        <p:tav tm="0">
                                          <p:val>
                                            <p:strVal val="#ppt_y"/>
                                          </p:val>
                                        </p:tav>
                                        <p:tav tm="100000">
                                          <p:val>
                                            <p:strVal val="#ppt_y"/>
                                          </p:val>
                                        </p:tav>
                                      </p:tavLst>
                                    </p:anim>
                                  </p:childTnLst>
                                </p:cTn>
                              </p:par>
                              <p:par>
                                <p:cTn id="125" presetID="2" presetClass="entr" presetSubtype="2" fill="hold" grpId="0" nodeType="withEffect">
                                  <p:stCondLst>
                                    <p:cond delay="0"/>
                                  </p:stCondLst>
                                  <p:childTnLst>
                                    <p:set>
                                      <p:cBhvr>
                                        <p:cTn id="126" dur="1" fill="hold">
                                          <p:stCondLst>
                                            <p:cond delay="0"/>
                                          </p:stCondLst>
                                        </p:cTn>
                                        <p:tgtEl>
                                          <p:spTgt spid="37"/>
                                        </p:tgtEl>
                                        <p:attrNameLst>
                                          <p:attrName>style.visibility</p:attrName>
                                        </p:attrNameLst>
                                      </p:cBhvr>
                                      <p:to>
                                        <p:strVal val="visible"/>
                                      </p:to>
                                    </p:set>
                                    <p:anim calcmode="lin" valueType="num">
                                      <p:cBhvr additive="base">
                                        <p:cTn id="127" dur="500" fill="hold"/>
                                        <p:tgtEl>
                                          <p:spTgt spid="37"/>
                                        </p:tgtEl>
                                        <p:attrNameLst>
                                          <p:attrName>ppt_x</p:attrName>
                                        </p:attrNameLst>
                                      </p:cBhvr>
                                      <p:tavLst>
                                        <p:tav tm="0">
                                          <p:val>
                                            <p:strVal val="1+#ppt_w/2"/>
                                          </p:val>
                                        </p:tav>
                                        <p:tav tm="100000">
                                          <p:val>
                                            <p:strVal val="#ppt_x"/>
                                          </p:val>
                                        </p:tav>
                                      </p:tavLst>
                                    </p:anim>
                                    <p:anim calcmode="lin" valueType="num">
                                      <p:cBhvr additive="base">
                                        <p:cTn id="128" dur="500" fill="hold"/>
                                        <p:tgtEl>
                                          <p:spTgt spid="37"/>
                                        </p:tgtEl>
                                        <p:attrNameLst>
                                          <p:attrName>ppt_y</p:attrName>
                                        </p:attrNameLst>
                                      </p:cBhvr>
                                      <p:tavLst>
                                        <p:tav tm="0">
                                          <p:val>
                                            <p:strVal val="#ppt_y"/>
                                          </p:val>
                                        </p:tav>
                                        <p:tav tm="100000">
                                          <p:val>
                                            <p:strVal val="#ppt_y"/>
                                          </p:val>
                                        </p:tav>
                                      </p:tavLst>
                                    </p:anim>
                                  </p:childTnLst>
                                </p:cTn>
                              </p:par>
                              <p:par>
                                <p:cTn id="129" presetID="2" presetClass="entr" presetSubtype="2" fill="hold" nodeType="withEffect">
                                  <p:stCondLst>
                                    <p:cond delay="0"/>
                                  </p:stCondLst>
                                  <p:childTnLst>
                                    <p:set>
                                      <p:cBhvr>
                                        <p:cTn id="130" dur="1" fill="hold">
                                          <p:stCondLst>
                                            <p:cond delay="0"/>
                                          </p:stCondLst>
                                        </p:cTn>
                                        <p:tgtEl>
                                          <p:spTgt spid="59"/>
                                        </p:tgtEl>
                                        <p:attrNameLst>
                                          <p:attrName>style.visibility</p:attrName>
                                        </p:attrNameLst>
                                      </p:cBhvr>
                                      <p:to>
                                        <p:strVal val="visible"/>
                                      </p:to>
                                    </p:set>
                                    <p:anim calcmode="lin" valueType="num">
                                      <p:cBhvr additive="base">
                                        <p:cTn id="131" dur="500" fill="hold"/>
                                        <p:tgtEl>
                                          <p:spTgt spid="59"/>
                                        </p:tgtEl>
                                        <p:attrNameLst>
                                          <p:attrName>ppt_x</p:attrName>
                                        </p:attrNameLst>
                                      </p:cBhvr>
                                      <p:tavLst>
                                        <p:tav tm="0">
                                          <p:val>
                                            <p:strVal val="1+#ppt_w/2"/>
                                          </p:val>
                                        </p:tav>
                                        <p:tav tm="100000">
                                          <p:val>
                                            <p:strVal val="#ppt_x"/>
                                          </p:val>
                                        </p:tav>
                                      </p:tavLst>
                                    </p:anim>
                                    <p:anim calcmode="lin" valueType="num">
                                      <p:cBhvr additive="base">
                                        <p:cTn id="132" dur="500" fill="hold"/>
                                        <p:tgtEl>
                                          <p:spTgt spid="59"/>
                                        </p:tgtEl>
                                        <p:attrNameLst>
                                          <p:attrName>ppt_y</p:attrName>
                                        </p:attrNameLst>
                                      </p:cBhvr>
                                      <p:tavLst>
                                        <p:tav tm="0">
                                          <p:val>
                                            <p:strVal val="#ppt_y"/>
                                          </p:val>
                                        </p:tav>
                                        <p:tav tm="100000">
                                          <p:val>
                                            <p:strVal val="#ppt_y"/>
                                          </p:val>
                                        </p:tav>
                                      </p:tavLst>
                                    </p:anim>
                                  </p:childTnLst>
                                </p:cTn>
                              </p:par>
                              <p:par>
                                <p:cTn id="133" presetID="2" presetClass="entr" presetSubtype="2" fill="hold" grpId="0" nodeType="withEffect">
                                  <p:stCondLst>
                                    <p:cond delay="0"/>
                                  </p:stCondLst>
                                  <p:childTnLst>
                                    <p:set>
                                      <p:cBhvr>
                                        <p:cTn id="134" dur="1" fill="hold">
                                          <p:stCondLst>
                                            <p:cond delay="0"/>
                                          </p:stCondLst>
                                        </p:cTn>
                                        <p:tgtEl>
                                          <p:spTgt spid="61"/>
                                        </p:tgtEl>
                                        <p:attrNameLst>
                                          <p:attrName>style.visibility</p:attrName>
                                        </p:attrNameLst>
                                      </p:cBhvr>
                                      <p:to>
                                        <p:strVal val="visible"/>
                                      </p:to>
                                    </p:set>
                                    <p:anim calcmode="lin" valueType="num">
                                      <p:cBhvr additive="base">
                                        <p:cTn id="135" dur="500" fill="hold"/>
                                        <p:tgtEl>
                                          <p:spTgt spid="61"/>
                                        </p:tgtEl>
                                        <p:attrNameLst>
                                          <p:attrName>ppt_x</p:attrName>
                                        </p:attrNameLst>
                                      </p:cBhvr>
                                      <p:tavLst>
                                        <p:tav tm="0">
                                          <p:val>
                                            <p:strVal val="1+#ppt_w/2"/>
                                          </p:val>
                                        </p:tav>
                                        <p:tav tm="100000">
                                          <p:val>
                                            <p:strVal val="#ppt_x"/>
                                          </p:val>
                                        </p:tav>
                                      </p:tavLst>
                                    </p:anim>
                                    <p:anim calcmode="lin" valueType="num">
                                      <p:cBhvr additive="base">
                                        <p:cTn id="136" dur="500" fill="hold"/>
                                        <p:tgtEl>
                                          <p:spTgt spid="61"/>
                                        </p:tgtEl>
                                        <p:attrNameLst>
                                          <p:attrName>ppt_y</p:attrName>
                                        </p:attrNameLst>
                                      </p:cBhvr>
                                      <p:tavLst>
                                        <p:tav tm="0">
                                          <p:val>
                                            <p:strVal val="#ppt_y"/>
                                          </p:val>
                                        </p:tav>
                                        <p:tav tm="100000">
                                          <p:val>
                                            <p:strVal val="#ppt_y"/>
                                          </p:val>
                                        </p:tav>
                                      </p:tavLst>
                                    </p:anim>
                                  </p:childTnLst>
                                </p:cTn>
                              </p:par>
                              <p:par>
                                <p:cTn id="137" presetID="2" presetClass="entr" presetSubtype="2" fill="hold" nodeType="withEffect">
                                  <p:stCondLst>
                                    <p:cond delay="0"/>
                                  </p:stCondLst>
                                  <p:childTnLst>
                                    <p:set>
                                      <p:cBhvr>
                                        <p:cTn id="138" dur="1" fill="hold">
                                          <p:stCondLst>
                                            <p:cond delay="0"/>
                                          </p:stCondLst>
                                        </p:cTn>
                                        <p:tgtEl>
                                          <p:spTgt spid="62"/>
                                        </p:tgtEl>
                                        <p:attrNameLst>
                                          <p:attrName>style.visibility</p:attrName>
                                        </p:attrNameLst>
                                      </p:cBhvr>
                                      <p:to>
                                        <p:strVal val="visible"/>
                                      </p:to>
                                    </p:set>
                                    <p:anim calcmode="lin" valueType="num">
                                      <p:cBhvr additive="base">
                                        <p:cTn id="139" dur="500" fill="hold"/>
                                        <p:tgtEl>
                                          <p:spTgt spid="62"/>
                                        </p:tgtEl>
                                        <p:attrNameLst>
                                          <p:attrName>ppt_x</p:attrName>
                                        </p:attrNameLst>
                                      </p:cBhvr>
                                      <p:tavLst>
                                        <p:tav tm="0">
                                          <p:val>
                                            <p:strVal val="1+#ppt_w/2"/>
                                          </p:val>
                                        </p:tav>
                                        <p:tav tm="100000">
                                          <p:val>
                                            <p:strVal val="#ppt_x"/>
                                          </p:val>
                                        </p:tav>
                                      </p:tavLst>
                                    </p:anim>
                                    <p:anim calcmode="lin" valueType="num">
                                      <p:cBhvr additive="base">
                                        <p:cTn id="140" dur="500" fill="hold"/>
                                        <p:tgtEl>
                                          <p:spTgt spid="62"/>
                                        </p:tgtEl>
                                        <p:attrNameLst>
                                          <p:attrName>ppt_y</p:attrName>
                                        </p:attrNameLst>
                                      </p:cBhvr>
                                      <p:tavLst>
                                        <p:tav tm="0">
                                          <p:val>
                                            <p:strVal val="#ppt_y"/>
                                          </p:val>
                                        </p:tav>
                                        <p:tav tm="100000">
                                          <p:val>
                                            <p:strVal val="#ppt_y"/>
                                          </p:val>
                                        </p:tav>
                                      </p:tavLst>
                                    </p:anim>
                                  </p:childTnLst>
                                </p:cTn>
                              </p:par>
                              <p:par>
                                <p:cTn id="141" presetID="2" presetClass="entr" presetSubtype="2" fill="hold" grpId="0" nodeType="withEffect">
                                  <p:stCondLst>
                                    <p:cond delay="0"/>
                                  </p:stCondLst>
                                  <p:childTnLst>
                                    <p:set>
                                      <p:cBhvr>
                                        <p:cTn id="142" dur="1" fill="hold">
                                          <p:stCondLst>
                                            <p:cond delay="0"/>
                                          </p:stCondLst>
                                        </p:cTn>
                                        <p:tgtEl>
                                          <p:spTgt spid="69"/>
                                        </p:tgtEl>
                                        <p:attrNameLst>
                                          <p:attrName>style.visibility</p:attrName>
                                        </p:attrNameLst>
                                      </p:cBhvr>
                                      <p:to>
                                        <p:strVal val="visible"/>
                                      </p:to>
                                    </p:set>
                                    <p:anim calcmode="lin" valueType="num">
                                      <p:cBhvr additive="base">
                                        <p:cTn id="143" dur="500" fill="hold"/>
                                        <p:tgtEl>
                                          <p:spTgt spid="69"/>
                                        </p:tgtEl>
                                        <p:attrNameLst>
                                          <p:attrName>ppt_x</p:attrName>
                                        </p:attrNameLst>
                                      </p:cBhvr>
                                      <p:tavLst>
                                        <p:tav tm="0">
                                          <p:val>
                                            <p:strVal val="1+#ppt_w/2"/>
                                          </p:val>
                                        </p:tav>
                                        <p:tav tm="100000">
                                          <p:val>
                                            <p:strVal val="#ppt_x"/>
                                          </p:val>
                                        </p:tav>
                                      </p:tavLst>
                                    </p:anim>
                                    <p:anim calcmode="lin" valueType="num">
                                      <p:cBhvr additive="base">
                                        <p:cTn id="144" dur="500" fill="hold"/>
                                        <p:tgtEl>
                                          <p:spTgt spid="69"/>
                                        </p:tgtEl>
                                        <p:attrNameLst>
                                          <p:attrName>ppt_y</p:attrName>
                                        </p:attrNameLst>
                                      </p:cBhvr>
                                      <p:tavLst>
                                        <p:tav tm="0">
                                          <p:val>
                                            <p:strVal val="#ppt_y"/>
                                          </p:val>
                                        </p:tav>
                                        <p:tav tm="100000">
                                          <p:val>
                                            <p:strVal val="#ppt_y"/>
                                          </p:val>
                                        </p:tav>
                                      </p:tavLst>
                                    </p:anim>
                                  </p:childTnLst>
                                </p:cTn>
                              </p:par>
                              <p:par>
                                <p:cTn id="145" presetID="2" presetClass="entr" presetSubtype="2" fill="hold" grpId="0" nodeType="withEffect">
                                  <p:stCondLst>
                                    <p:cond delay="0"/>
                                  </p:stCondLst>
                                  <p:childTnLst>
                                    <p:set>
                                      <p:cBhvr>
                                        <p:cTn id="146" dur="1" fill="hold">
                                          <p:stCondLst>
                                            <p:cond delay="0"/>
                                          </p:stCondLst>
                                        </p:cTn>
                                        <p:tgtEl>
                                          <p:spTgt spid="70"/>
                                        </p:tgtEl>
                                        <p:attrNameLst>
                                          <p:attrName>style.visibility</p:attrName>
                                        </p:attrNameLst>
                                      </p:cBhvr>
                                      <p:to>
                                        <p:strVal val="visible"/>
                                      </p:to>
                                    </p:set>
                                    <p:anim calcmode="lin" valueType="num">
                                      <p:cBhvr additive="base">
                                        <p:cTn id="147" dur="500" fill="hold"/>
                                        <p:tgtEl>
                                          <p:spTgt spid="70"/>
                                        </p:tgtEl>
                                        <p:attrNameLst>
                                          <p:attrName>ppt_x</p:attrName>
                                        </p:attrNameLst>
                                      </p:cBhvr>
                                      <p:tavLst>
                                        <p:tav tm="0">
                                          <p:val>
                                            <p:strVal val="1+#ppt_w/2"/>
                                          </p:val>
                                        </p:tav>
                                        <p:tav tm="100000">
                                          <p:val>
                                            <p:strVal val="#ppt_x"/>
                                          </p:val>
                                        </p:tav>
                                      </p:tavLst>
                                    </p:anim>
                                    <p:anim calcmode="lin" valueType="num">
                                      <p:cBhvr additive="base">
                                        <p:cTn id="148" dur="500" fill="hold"/>
                                        <p:tgtEl>
                                          <p:spTgt spid="70"/>
                                        </p:tgtEl>
                                        <p:attrNameLst>
                                          <p:attrName>ppt_y</p:attrName>
                                        </p:attrNameLst>
                                      </p:cBhvr>
                                      <p:tavLst>
                                        <p:tav tm="0">
                                          <p:val>
                                            <p:strVal val="#ppt_y"/>
                                          </p:val>
                                        </p:tav>
                                        <p:tav tm="100000">
                                          <p:val>
                                            <p:strVal val="#ppt_y"/>
                                          </p:val>
                                        </p:tav>
                                      </p:tavLst>
                                    </p:anim>
                                  </p:childTnLst>
                                </p:cTn>
                              </p:par>
                              <p:par>
                                <p:cTn id="149" presetID="2" presetClass="entr" presetSubtype="2" fill="hold" nodeType="withEffect">
                                  <p:stCondLst>
                                    <p:cond delay="0"/>
                                  </p:stCondLst>
                                  <p:childTnLst>
                                    <p:set>
                                      <p:cBhvr>
                                        <p:cTn id="150" dur="1" fill="hold">
                                          <p:stCondLst>
                                            <p:cond delay="0"/>
                                          </p:stCondLst>
                                        </p:cTn>
                                        <p:tgtEl>
                                          <p:spTgt spid="95"/>
                                        </p:tgtEl>
                                        <p:attrNameLst>
                                          <p:attrName>style.visibility</p:attrName>
                                        </p:attrNameLst>
                                      </p:cBhvr>
                                      <p:to>
                                        <p:strVal val="visible"/>
                                      </p:to>
                                    </p:set>
                                    <p:anim calcmode="lin" valueType="num">
                                      <p:cBhvr additive="base">
                                        <p:cTn id="151" dur="500" fill="hold"/>
                                        <p:tgtEl>
                                          <p:spTgt spid="95"/>
                                        </p:tgtEl>
                                        <p:attrNameLst>
                                          <p:attrName>ppt_x</p:attrName>
                                        </p:attrNameLst>
                                      </p:cBhvr>
                                      <p:tavLst>
                                        <p:tav tm="0">
                                          <p:val>
                                            <p:strVal val="1+#ppt_w/2"/>
                                          </p:val>
                                        </p:tav>
                                        <p:tav tm="100000">
                                          <p:val>
                                            <p:strVal val="#ppt_x"/>
                                          </p:val>
                                        </p:tav>
                                      </p:tavLst>
                                    </p:anim>
                                    <p:anim calcmode="lin" valueType="num">
                                      <p:cBhvr additive="base">
                                        <p:cTn id="152" dur="500" fill="hold"/>
                                        <p:tgtEl>
                                          <p:spTgt spid="95"/>
                                        </p:tgtEl>
                                        <p:attrNameLst>
                                          <p:attrName>ppt_y</p:attrName>
                                        </p:attrNameLst>
                                      </p:cBhvr>
                                      <p:tavLst>
                                        <p:tav tm="0">
                                          <p:val>
                                            <p:strVal val="#ppt_y"/>
                                          </p:val>
                                        </p:tav>
                                        <p:tav tm="100000">
                                          <p:val>
                                            <p:strVal val="#ppt_y"/>
                                          </p:val>
                                        </p:tav>
                                      </p:tavLst>
                                    </p:anim>
                                  </p:childTnLst>
                                </p:cTn>
                              </p:par>
                              <p:par>
                                <p:cTn id="153" presetID="2" presetClass="entr" presetSubtype="2" fill="hold" grpId="0" nodeType="withEffect">
                                  <p:stCondLst>
                                    <p:cond delay="0"/>
                                  </p:stCondLst>
                                  <p:childTnLst>
                                    <p:set>
                                      <p:cBhvr>
                                        <p:cTn id="154" dur="1" fill="hold">
                                          <p:stCondLst>
                                            <p:cond delay="0"/>
                                          </p:stCondLst>
                                        </p:cTn>
                                        <p:tgtEl>
                                          <p:spTgt spid="100"/>
                                        </p:tgtEl>
                                        <p:attrNameLst>
                                          <p:attrName>style.visibility</p:attrName>
                                        </p:attrNameLst>
                                      </p:cBhvr>
                                      <p:to>
                                        <p:strVal val="visible"/>
                                      </p:to>
                                    </p:set>
                                    <p:anim calcmode="lin" valueType="num">
                                      <p:cBhvr additive="base">
                                        <p:cTn id="155" dur="500" fill="hold"/>
                                        <p:tgtEl>
                                          <p:spTgt spid="100"/>
                                        </p:tgtEl>
                                        <p:attrNameLst>
                                          <p:attrName>ppt_x</p:attrName>
                                        </p:attrNameLst>
                                      </p:cBhvr>
                                      <p:tavLst>
                                        <p:tav tm="0">
                                          <p:val>
                                            <p:strVal val="1+#ppt_w/2"/>
                                          </p:val>
                                        </p:tav>
                                        <p:tav tm="100000">
                                          <p:val>
                                            <p:strVal val="#ppt_x"/>
                                          </p:val>
                                        </p:tav>
                                      </p:tavLst>
                                    </p:anim>
                                    <p:anim calcmode="lin" valueType="num">
                                      <p:cBhvr additive="base">
                                        <p:cTn id="156"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2" fill="hold" grpId="0" nodeType="clickEffect">
                                  <p:stCondLst>
                                    <p:cond delay="0"/>
                                  </p:stCondLst>
                                  <p:childTnLst>
                                    <p:set>
                                      <p:cBhvr>
                                        <p:cTn id="160" dur="1" fill="hold">
                                          <p:stCondLst>
                                            <p:cond delay="0"/>
                                          </p:stCondLst>
                                        </p:cTn>
                                        <p:tgtEl>
                                          <p:spTgt spid="23"/>
                                        </p:tgtEl>
                                        <p:attrNameLst>
                                          <p:attrName>style.visibility</p:attrName>
                                        </p:attrNameLst>
                                      </p:cBhvr>
                                      <p:to>
                                        <p:strVal val="visible"/>
                                      </p:to>
                                    </p:set>
                                    <p:anim calcmode="lin" valueType="num">
                                      <p:cBhvr additive="base">
                                        <p:cTn id="161" dur="500" fill="hold"/>
                                        <p:tgtEl>
                                          <p:spTgt spid="23"/>
                                        </p:tgtEl>
                                        <p:attrNameLst>
                                          <p:attrName>ppt_x</p:attrName>
                                        </p:attrNameLst>
                                      </p:cBhvr>
                                      <p:tavLst>
                                        <p:tav tm="0">
                                          <p:val>
                                            <p:strVal val="1+#ppt_w/2"/>
                                          </p:val>
                                        </p:tav>
                                        <p:tav tm="100000">
                                          <p:val>
                                            <p:strVal val="#ppt_x"/>
                                          </p:val>
                                        </p:tav>
                                      </p:tavLst>
                                    </p:anim>
                                    <p:anim calcmode="lin" valueType="num">
                                      <p:cBhvr additive="base">
                                        <p:cTn id="162" dur="500" fill="hold"/>
                                        <p:tgtEl>
                                          <p:spTgt spid="23"/>
                                        </p:tgtEl>
                                        <p:attrNameLst>
                                          <p:attrName>ppt_y</p:attrName>
                                        </p:attrNameLst>
                                      </p:cBhvr>
                                      <p:tavLst>
                                        <p:tav tm="0">
                                          <p:val>
                                            <p:strVal val="#ppt_y"/>
                                          </p:val>
                                        </p:tav>
                                        <p:tav tm="100000">
                                          <p:val>
                                            <p:strVal val="#ppt_y"/>
                                          </p:val>
                                        </p:tav>
                                      </p:tavLst>
                                    </p:anim>
                                  </p:childTnLst>
                                </p:cTn>
                              </p:par>
                              <p:par>
                                <p:cTn id="163" presetID="2" presetClass="entr" presetSubtype="2" fill="hold" grpId="0" nodeType="withEffect">
                                  <p:stCondLst>
                                    <p:cond delay="0"/>
                                  </p:stCondLst>
                                  <p:childTnLst>
                                    <p:set>
                                      <p:cBhvr>
                                        <p:cTn id="164" dur="1" fill="hold">
                                          <p:stCondLst>
                                            <p:cond delay="0"/>
                                          </p:stCondLst>
                                        </p:cTn>
                                        <p:tgtEl>
                                          <p:spTgt spid="24"/>
                                        </p:tgtEl>
                                        <p:attrNameLst>
                                          <p:attrName>style.visibility</p:attrName>
                                        </p:attrNameLst>
                                      </p:cBhvr>
                                      <p:to>
                                        <p:strVal val="visible"/>
                                      </p:to>
                                    </p:set>
                                    <p:anim calcmode="lin" valueType="num">
                                      <p:cBhvr additive="base">
                                        <p:cTn id="165" dur="500" fill="hold"/>
                                        <p:tgtEl>
                                          <p:spTgt spid="24"/>
                                        </p:tgtEl>
                                        <p:attrNameLst>
                                          <p:attrName>ppt_x</p:attrName>
                                        </p:attrNameLst>
                                      </p:cBhvr>
                                      <p:tavLst>
                                        <p:tav tm="0">
                                          <p:val>
                                            <p:strVal val="1+#ppt_w/2"/>
                                          </p:val>
                                        </p:tav>
                                        <p:tav tm="100000">
                                          <p:val>
                                            <p:strVal val="#ppt_x"/>
                                          </p:val>
                                        </p:tav>
                                      </p:tavLst>
                                    </p:anim>
                                    <p:anim calcmode="lin" valueType="num">
                                      <p:cBhvr additive="base">
                                        <p:cTn id="166" dur="500" fill="hold"/>
                                        <p:tgtEl>
                                          <p:spTgt spid="24"/>
                                        </p:tgtEl>
                                        <p:attrNameLst>
                                          <p:attrName>ppt_y</p:attrName>
                                        </p:attrNameLst>
                                      </p:cBhvr>
                                      <p:tavLst>
                                        <p:tav tm="0">
                                          <p:val>
                                            <p:strVal val="#ppt_y"/>
                                          </p:val>
                                        </p:tav>
                                        <p:tav tm="100000">
                                          <p:val>
                                            <p:strVal val="#ppt_y"/>
                                          </p:val>
                                        </p:tav>
                                      </p:tavLst>
                                    </p:anim>
                                  </p:childTnLst>
                                </p:cTn>
                              </p:par>
                              <p:par>
                                <p:cTn id="167" presetID="2" presetClass="entr" presetSubtype="2" fill="hold" grpId="0" nodeType="withEffect">
                                  <p:stCondLst>
                                    <p:cond delay="0"/>
                                  </p:stCondLst>
                                  <p:childTnLst>
                                    <p:set>
                                      <p:cBhvr>
                                        <p:cTn id="168" dur="1" fill="hold">
                                          <p:stCondLst>
                                            <p:cond delay="0"/>
                                          </p:stCondLst>
                                        </p:cTn>
                                        <p:tgtEl>
                                          <p:spTgt spid="38"/>
                                        </p:tgtEl>
                                        <p:attrNameLst>
                                          <p:attrName>style.visibility</p:attrName>
                                        </p:attrNameLst>
                                      </p:cBhvr>
                                      <p:to>
                                        <p:strVal val="visible"/>
                                      </p:to>
                                    </p:set>
                                    <p:anim calcmode="lin" valueType="num">
                                      <p:cBhvr additive="base">
                                        <p:cTn id="169" dur="500" fill="hold"/>
                                        <p:tgtEl>
                                          <p:spTgt spid="38"/>
                                        </p:tgtEl>
                                        <p:attrNameLst>
                                          <p:attrName>ppt_x</p:attrName>
                                        </p:attrNameLst>
                                      </p:cBhvr>
                                      <p:tavLst>
                                        <p:tav tm="0">
                                          <p:val>
                                            <p:strVal val="1+#ppt_w/2"/>
                                          </p:val>
                                        </p:tav>
                                        <p:tav tm="100000">
                                          <p:val>
                                            <p:strVal val="#ppt_x"/>
                                          </p:val>
                                        </p:tav>
                                      </p:tavLst>
                                    </p:anim>
                                    <p:anim calcmode="lin" valueType="num">
                                      <p:cBhvr additive="base">
                                        <p:cTn id="170" dur="500" fill="hold"/>
                                        <p:tgtEl>
                                          <p:spTgt spid="38"/>
                                        </p:tgtEl>
                                        <p:attrNameLst>
                                          <p:attrName>ppt_y</p:attrName>
                                        </p:attrNameLst>
                                      </p:cBhvr>
                                      <p:tavLst>
                                        <p:tav tm="0">
                                          <p:val>
                                            <p:strVal val="#ppt_y"/>
                                          </p:val>
                                        </p:tav>
                                        <p:tav tm="100000">
                                          <p:val>
                                            <p:strVal val="#ppt_y"/>
                                          </p:val>
                                        </p:tav>
                                      </p:tavLst>
                                    </p:anim>
                                  </p:childTnLst>
                                </p:cTn>
                              </p:par>
                              <p:par>
                                <p:cTn id="171" presetID="2" presetClass="entr" presetSubtype="2" fill="hold" grpId="0" nodeType="withEffect">
                                  <p:stCondLst>
                                    <p:cond delay="0"/>
                                  </p:stCondLst>
                                  <p:childTnLst>
                                    <p:set>
                                      <p:cBhvr>
                                        <p:cTn id="172" dur="1" fill="hold">
                                          <p:stCondLst>
                                            <p:cond delay="0"/>
                                          </p:stCondLst>
                                        </p:cTn>
                                        <p:tgtEl>
                                          <p:spTgt spid="39"/>
                                        </p:tgtEl>
                                        <p:attrNameLst>
                                          <p:attrName>style.visibility</p:attrName>
                                        </p:attrNameLst>
                                      </p:cBhvr>
                                      <p:to>
                                        <p:strVal val="visible"/>
                                      </p:to>
                                    </p:set>
                                    <p:anim calcmode="lin" valueType="num">
                                      <p:cBhvr additive="base">
                                        <p:cTn id="173" dur="500" fill="hold"/>
                                        <p:tgtEl>
                                          <p:spTgt spid="39"/>
                                        </p:tgtEl>
                                        <p:attrNameLst>
                                          <p:attrName>ppt_x</p:attrName>
                                        </p:attrNameLst>
                                      </p:cBhvr>
                                      <p:tavLst>
                                        <p:tav tm="0">
                                          <p:val>
                                            <p:strVal val="1+#ppt_w/2"/>
                                          </p:val>
                                        </p:tav>
                                        <p:tav tm="100000">
                                          <p:val>
                                            <p:strVal val="#ppt_x"/>
                                          </p:val>
                                        </p:tav>
                                      </p:tavLst>
                                    </p:anim>
                                    <p:anim calcmode="lin" valueType="num">
                                      <p:cBhvr additive="base">
                                        <p:cTn id="174" dur="500" fill="hold"/>
                                        <p:tgtEl>
                                          <p:spTgt spid="39"/>
                                        </p:tgtEl>
                                        <p:attrNameLst>
                                          <p:attrName>ppt_y</p:attrName>
                                        </p:attrNameLst>
                                      </p:cBhvr>
                                      <p:tavLst>
                                        <p:tav tm="0">
                                          <p:val>
                                            <p:strVal val="#ppt_y"/>
                                          </p:val>
                                        </p:tav>
                                        <p:tav tm="100000">
                                          <p:val>
                                            <p:strVal val="#ppt_y"/>
                                          </p:val>
                                        </p:tav>
                                      </p:tavLst>
                                    </p:anim>
                                  </p:childTnLst>
                                </p:cTn>
                              </p:par>
                              <p:par>
                                <p:cTn id="175" presetID="2" presetClass="entr" presetSubtype="2" fill="hold" nodeType="withEffect">
                                  <p:stCondLst>
                                    <p:cond delay="0"/>
                                  </p:stCondLst>
                                  <p:childTnLst>
                                    <p:set>
                                      <p:cBhvr>
                                        <p:cTn id="176" dur="1" fill="hold">
                                          <p:stCondLst>
                                            <p:cond delay="0"/>
                                          </p:stCondLst>
                                        </p:cTn>
                                        <p:tgtEl>
                                          <p:spTgt spid="63"/>
                                        </p:tgtEl>
                                        <p:attrNameLst>
                                          <p:attrName>style.visibility</p:attrName>
                                        </p:attrNameLst>
                                      </p:cBhvr>
                                      <p:to>
                                        <p:strVal val="visible"/>
                                      </p:to>
                                    </p:set>
                                    <p:anim calcmode="lin" valueType="num">
                                      <p:cBhvr additive="base">
                                        <p:cTn id="177" dur="500" fill="hold"/>
                                        <p:tgtEl>
                                          <p:spTgt spid="63"/>
                                        </p:tgtEl>
                                        <p:attrNameLst>
                                          <p:attrName>ppt_x</p:attrName>
                                        </p:attrNameLst>
                                      </p:cBhvr>
                                      <p:tavLst>
                                        <p:tav tm="0">
                                          <p:val>
                                            <p:strVal val="1+#ppt_w/2"/>
                                          </p:val>
                                        </p:tav>
                                        <p:tav tm="100000">
                                          <p:val>
                                            <p:strVal val="#ppt_x"/>
                                          </p:val>
                                        </p:tav>
                                      </p:tavLst>
                                    </p:anim>
                                    <p:anim calcmode="lin" valueType="num">
                                      <p:cBhvr additive="base">
                                        <p:cTn id="178" dur="500" fill="hold"/>
                                        <p:tgtEl>
                                          <p:spTgt spid="63"/>
                                        </p:tgtEl>
                                        <p:attrNameLst>
                                          <p:attrName>ppt_y</p:attrName>
                                        </p:attrNameLst>
                                      </p:cBhvr>
                                      <p:tavLst>
                                        <p:tav tm="0">
                                          <p:val>
                                            <p:strVal val="#ppt_y"/>
                                          </p:val>
                                        </p:tav>
                                        <p:tav tm="100000">
                                          <p:val>
                                            <p:strVal val="#ppt_y"/>
                                          </p:val>
                                        </p:tav>
                                      </p:tavLst>
                                    </p:anim>
                                  </p:childTnLst>
                                </p:cTn>
                              </p:par>
                              <p:par>
                                <p:cTn id="179" presetID="2" presetClass="entr" presetSubtype="2" fill="hold" nodeType="withEffect">
                                  <p:stCondLst>
                                    <p:cond delay="0"/>
                                  </p:stCondLst>
                                  <p:childTnLst>
                                    <p:set>
                                      <p:cBhvr>
                                        <p:cTn id="180" dur="1" fill="hold">
                                          <p:stCondLst>
                                            <p:cond delay="0"/>
                                          </p:stCondLst>
                                        </p:cTn>
                                        <p:tgtEl>
                                          <p:spTgt spid="64"/>
                                        </p:tgtEl>
                                        <p:attrNameLst>
                                          <p:attrName>style.visibility</p:attrName>
                                        </p:attrNameLst>
                                      </p:cBhvr>
                                      <p:to>
                                        <p:strVal val="visible"/>
                                      </p:to>
                                    </p:set>
                                    <p:anim calcmode="lin" valueType="num">
                                      <p:cBhvr additive="base">
                                        <p:cTn id="181" dur="500" fill="hold"/>
                                        <p:tgtEl>
                                          <p:spTgt spid="64"/>
                                        </p:tgtEl>
                                        <p:attrNameLst>
                                          <p:attrName>ppt_x</p:attrName>
                                        </p:attrNameLst>
                                      </p:cBhvr>
                                      <p:tavLst>
                                        <p:tav tm="0">
                                          <p:val>
                                            <p:strVal val="1+#ppt_w/2"/>
                                          </p:val>
                                        </p:tav>
                                        <p:tav tm="100000">
                                          <p:val>
                                            <p:strVal val="#ppt_x"/>
                                          </p:val>
                                        </p:tav>
                                      </p:tavLst>
                                    </p:anim>
                                    <p:anim calcmode="lin" valueType="num">
                                      <p:cBhvr additive="base">
                                        <p:cTn id="182" dur="500" fill="hold"/>
                                        <p:tgtEl>
                                          <p:spTgt spid="64"/>
                                        </p:tgtEl>
                                        <p:attrNameLst>
                                          <p:attrName>ppt_y</p:attrName>
                                        </p:attrNameLst>
                                      </p:cBhvr>
                                      <p:tavLst>
                                        <p:tav tm="0">
                                          <p:val>
                                            <p:strVal val="#ppt_y"/>
                                          </p:val>
                                        </p:tav>
                                        <p:tav tm="100000">
                                          <p:val>
                                            <p:strVal val="#ppt_y"/>
                                          </p:val>
                                        </p:tav>
                                      </p:tavLst>
                                    </p:anim>
                                  </p:childTnLst>
                                </p:cTn>
                              </p:par>
                              <p:par>
                                <p:cTn id="183" presetID="2" presetClass="entr" presetSubtype="2" fill="hold" grpId="0" nodeType="withEffect">
                                  <p:stCondLst>
                                    <p:cond delay="0"/>
                                  </p:stCondLst>
                                  <p:childTnLst>
                                    <p:set>
                                      <p:cBhvr>
                                        <p:cTn id="184" dur="1" fill="hold">
                                          <p:stCondLst>
                                            <p:cond delay="0"/>
                                          </p:stCondLst>
                                        </p:cTn>
                                        <p:tgtEl>
                                          <p:spTgt spid="65"/>
                                        </p:tgtEl>
                                        <p:attrNameLst>
                                          <p:attrName>style.visibility</p:attrName>
                                        </p:attrNameLst>
                                      </p:cBhvr>
                                      <p:to>
                                        <p:strVal val="visible"/>
                                      </p:to>
                                    </p:set>
                                    <p:anim calcmode="lin" valueType="num">
                                      <p:cBhvr additive="base">
                                        <p:cTn id="185" dur="500" fill="hold"/>
                                        <p:tgtEl>
                                          <p:spTgt spid="65"/>
                                        </p:tgtEl>
                                        <p:attrNameLst>
                                          <p:attrName>ppt_x</p:attrName>
                                        </p:attrNameLst>
                                      </p:cBhvr>
                                      <p:tavLst>
                                        <p:tav tm="0">
                                          <p:val>
                                            <p:strVal val="1+#ppt_w/2"/>
                                          </p:val>
                                        </p:tav>
                                        <p:tav tm="100000">
                                          <p:val>
                                            <p:strVal val="#ppt_x"/>
                                          </p:val>
                                        </p:tav>
                                      </p:tavLst>
                                    </p:anim>
                                    <p:anim calcmode="lin" valueType="num">
                                      <p:cBhvr additive="base">
                                        <p:cTn id="186" dur="500" fill="hold"/>
                                        <p:tgtEl>
                                          <p:spTgt spid="65"/>
                                        </p:tgtEl>
                                        <p:attrNameLst>
                                          <p:attrName>ppt_y</p:attrName>
                                        </p:attrNameLst>
                                      </p:cBhvr>
                                      <p:tavLst>
                                        <p:tav tm="0">
                                          <p:val>
                                            <p:strVal val="#ppt_y"/>
                                          </p:val>
                                        </p:tav>
                                        <p:tav tm="100000">
                                          <p:val>
                                            <p:strVal val="#ppt_y"/>
                                          </p:val>
                                        </p:tav>
                                      </p:tavLst>
                                    </p:anim>
                                  </p:childTnLst>
                                </p:cTn>
                              </p:par>
                              <p:par>
                                <p:cTn id="187" presetID="2" presetClass="entr" presetSubtype="2" fill="hold" grpId="0" nodeType="withEffect">
                                  <p:stCondLst>
                                    <p:cond delay="0"/>
                                  </p:stCondLst>
                                  <p:childTnLst>
                                    <p:set>
                                      <p:cBhvr>
                                        <p:cTn id="188" dur="1" fill="hold">
                                          <p:stCondLst>
                                            <p:cond delay="0"/>
                                          </p:stCondLst>
                                        </p:cTn>
                                        <p:tgtEl>
                                          <p:spTgt spid="67"/>
                                        </p:tgtEl>
                                        <p:attrNameLst>
                                          <p:attrName>style.visibility</p:attrName>
                                        </p:attrNameLst>
                                      </p:cBhvr>
                                      <p:to>
                                        <p:strVal val="visible"/>
                                      </p:to>
                                    </p:set>
                                    <p:anim calcmode="lin" valueType="num">
                                      <p:cBhvr additive="base">
                                        <p:cTn id="189" dur="500" fill="hold"/>
                                        <p:tgtEl>
                                          <p:spTgt spid="67"/>
                                        </p:tgtEl>
                                        <p:attrNameLst>
                                          <p:attrName>ppt_x</p:attrName>
                                        </p:attrNameLst>
                                      </p:cBhvr>
                                      <p:tavLst>
                                        <p:tav tm="0">
                                          <p:val>
                                            <p:strVal val="1+#ppt_w/2"/>
                                          </p:val>
                                        </p:tav>
                                        <p:tav tm="100000">
                                          <p:val>
                                            <p:strVal val="#ppt_x"/>
                                          </p:val>
                                        </p:tav>
                                      </p:tavLst>
                                    </p:anim>
                                    <p:anim calcmode="lin" valueType="num">
                                      <p:cBhvr additive="base">
                                        <p:cTn id="190" dur="500" fill="hold"/>
                                        <p:tgtEl>
                                          <p:spTgt spid="67"/>
                                        </p:tgtEl>
                                        <p:attrNameLst>
                                          <p:attrName>ppt_y</p:attrName>
                                        </p:attrNameLst>
                                      </p:cBhvr>
                                      <p:tavLst>
                                        <p:tav tm="0">
                                          <p:val>
                                            <p:strVal val="#ppt_y"/>
                                          </p:val>
                                        </p:tav>
                                        <p:tav tm="100000">
                                          <p:val>
                                            <p:strVal val="#ppt_y"/>
                                          </p:val>
                                        </p:tav>
                                      </p:tavLst>
                                    </p:anim>
                                  </p:childTnLst>
                                </p:cTn>
                              </p:par>
                              <p:par>
                                <p:cTn id="191" presetID="2" presetClass="entr" presetSubtype="2" fill="hold" grpId="0" nodeType="withEffect">
                                  <p:stCondLst>
                                    <p:cond delay="0"/>
                                  </p:stCondLst>
                                  <p:childTnLst>
                                    <p:set>
                                      <p:cBhvr>
                                        <p:cTn id="192" dur="1" fill="hold">
                                          <p:stCondLst>
                                            <p:cond delay="0"/>
                                          </p:stCondLst>
                                        </p:cTn>
                                        <p:tgtEl>
                                          <p:spTgt spid="68"/>
                                        </p:tgtEl>
                                        <p:attrNameLst>
                                          <p:attrName>style.visibility</p:attrName>
                                        </p:attrNameLst>
                                      </p:cBhvr>
                                      <p:to>
                                        <p:strVal val="visible"/>
                                      </p:to>
                                    </p:set>
                                    <p:anim calcmode="lin" valueType="num">
                                      <p:cBhvr additive="base">
                                        <p:cTn id="193" dur="500" fill="hold"/>
                                        <p:tgtEl>
                                          <p:spTgt spid="68"/>
                                        </p:tgtEl>
                                        <p:attrNameLst>
                                          <p:attrName>ppt_x</p:attrName>
                                        </p:attrNameLst>
                                      </p:cBhvr>
                                      <p:tavLst>
                                        <p:tav tm="0">
                                          <p:val>
                                            <p:strVal val="1+#ppt_w/2"/>
                                          </p:val>
                                        </p:tav>
                                        <p:tav tm="100000">
                                          <p:val>
                                            <p:strVal val="#ppt_x"/>
                                          </p:val>
                                        </p:tav>
                                      </p:tavLst>
                                    </p:anim>
                                    <p:anim calcmode="lin" valueType="num">
                                      <p:cBhvr additive="base">
                                        <p:cTn id="194" dur="500" fill="hold"/>
                                        <p:tgtEl>
                                          <p:spTgt spid="68"/>
                                        </p:tgtEl>
                                        <p:attrNameLst>
                                          <p:attrName>ppt_y</p:attrName>
                                        </p:attrNameLst>
                                      </p:cBhvr>
                                      <p:tavLst>
                                        <p:tav tm="0">
                                          <p:val>
                                            <p:strVal val="#ppt_y"/>
                                          </p:val>
                                        </p:tav>
                                        <p:tav tm="100000">
                                          <p:val>
                                            <p:strVal val="#ppt_y"/>
                                          </p:val>
                                        </p:tav>
                                      </p:tavLst>
                                    </p:anim>
                                  </p:childTnLst>
                                </p:cTn>
                              </p:par>
                              <p:par>
                                <p:cTn id="195" presetID="2" presetClass="entr" presetSubtype="2" fill="hold" nodeType="withEffect">
                                  <p:stCondLst>
                                    <p:cond delay="0"/>
                                  </p:stCondLst>
                                  <p:childTnLst>
                                    <p:set>
                                      <p:cBhvr>
                                        <p:cTn id="196" dur="1" fill="hold">
                                          <p:stCondLst>
                                            <p:cond delay="0"/>
                                          </p:stCondLst>
                                        </p:cTn>
                                        <p:tgtEl>
                                          <p:spTgt spid="97"/>
                                        </p:tgtEl>
                                        <p:attrNameLst>
                                          <p:attrName>style.visibility</p:attrName>
                                        </p:attrNameLst>
                                      </p:cBhvr>
                                      <p:to>
                                        <p:strVal val="visible"/>
                                      </p:to>
                                    </p:set>
                                    <p:anim calcmode="lin" valueType="num">
                                      <p:cBhvr additive="base">
                                        <p:cTn id="197" dur="500" fill="hold"/>
                                        <p:tgtEl>
                                          <p:spTgt spid="97"/>
                                        </p:tgtEl>
                                        <p:attrNameLst>
                                          <p:attrName>ppt_x</p:attrName>
                                        </p:attrNameLst>
                                      </p:cBhvr>
                                      <p:tavLst>
                                        <p:tav tm="0">
                                          <p:val>
                                            <p:strVal val="1+#ppt_w/2"/>
                                          </p:val>
                                        </p:tav>
                                        <p:tav tm="100000">
                                          <p:val>
                                            <p:strVal val="#ppt_x"/>
                                          </p:val>
                                        </p:tav>
                                      </p:tavLst>
                                    </p:anim>
                                    <p:anim calcmode="lin" valueType="num">
                                      <p:cBhvr additive="base">
                                        <p:cTn id="198" dur="500" fill="hold"/>
                                        <p:tgtEl>
                                          <p:spTgt spid="97"/>
                                        </p:tgtEl>
                                        <p:attrNameLst>
                                          <p:attrName>ppt_y</p:attrName>
                                        </p:attrNameLst>
                                      </p:cBhvr>
                                      <p:tavLst>
                                        <p:tav tm="0">
                                          <p:val>
                                            <p:strVal val="#ppt_y"/>
                                          </p:val>
                                        </p:tav>
                                        <p:tav tm="100000">
                                          <p:val>
                                            <p:strVal val="#ppt_y"/>
                                          </p:val>
                                        </p:tav>
                                      </p:tavLst>
                                    </p:anim>
                                  </p:childTnLst>
                                </p:cTn>
                              </p:par>
                              <p:par>
                                <p:cTn id="199" presetID="2" presetClass="entr" presetSubtype="2" fill="hold" grpId="0" nodeType="withEffect">
                                  <p:stCondLst>
                                    <p:cond delay="0"/>
                                  </p:stCondLst>
                                  <p:childTnLst>
                                    <p:set>
                                      <p:cBhvr>
                                        <p:cTn id="200" dur="1" fill="hold">
                                          <p:stCondLst>
                                            <p:cond delay="0"/>
                                          </p:stCondLst>
                                        </p:cTn>
                                        <p:tgtEl>
                                          <p:spTgt spid="101"/>
                                        </p:tgtEl>
                                        <p:attrNameLst>
                                          <p:attrName>style.visibility</p:attrName>
                                        </p:attrNameLst>
                                      </p:cBhvr>
                                      <p:to>
                                        <p:strVal val="visible"/>
                                      </p:to>
                                    </p:set>
                                    <p:anim calcmode="lin" valueType="num">
                                      <p:cBhvr additive="base">
                                        <p:cTn id="201" dur="500" fill="hold"/>
                                        <p:tgtEl>
                                          <p:spTgt spid="101"/>
                                        </p:tgtEl>
                                        <p:attrNameLst>
                                          <p:attrName>ppt_x</p:attrName>
                                        </p:attrNameLst>
                                      </p:cBhvr>
                                      <p:tavLst>
                                        <p:tav tm="0">
                                          <p:val>
                                            <p:strVal val="1+#ppt_w/2"/>
                                          </p:val>
                                        </p:tav>
                                        <p:tav tm="100000">
                                          <p:val>
                                            <p:strVal val="#ppt_x"/>
                                          </p:val>
                                        </p:tav>
                                      </p:tavLst>
                                    </p:anim>
                                    <p:anim calcmode="lin" valueType="num">
                                      <p:cBhvr additive="base">
                                        <p:cTn id="202"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53" presetClass="entr" presetSubtype="16" fill="hold" grpId="0" nodeType="clickEffect">
                                  <p:stCondLst>
                                    <p:cond delay="0"/>
                                  </p:stCondLst>
                                  <p:childTnLst>
                                    <p:set>
                                      <p:cBhvr>
                                        <p:cTn id="206" dur="1" fill="hold">
                                          <p:stCondLst>
                                            <p:cond delay="0"/>
                                          </p:stCondLst>
                                        </p:cTn>
                                        <p:tgtEl>
                                          <p:spTgt spid="103"/>
                                        </p:tgtEl>
                                        <p:attrNameLst>
                                          <p:attrName>style.visibility</p:attrName>
                                        </p:attrNameLst>
                                      </p:cBhvr>
                                      <p:to>
                                        <p:strVal val="visible"/>
                                      </p:to>
                                    </p:set>
                                    <p:anim calcmode="lin" valueType="num">
                                      <p:cBhvr>
                                        <p:cTn id="207" dur="500" fill="hold"/>
                                        <p:tgtEl>
                                          <p:spTgt spid="103"/>
                                        </p:tgtEl>
                                        <p:attrNameLst>
                                          <p:attrName>ppt_w</p:attrName>
                                        </p:attrNameLst>
                                      </p:cBhvr>
                                      <p:tavLst>
                                        <p:tav tm="0">
                                          <p:val>
                                            <p:fltVal val="0"/>
                                          </p:val>
                                        </p:tav>
                                        <p:tav tm="100000">
                                          <p:val>
                                            <p:strVal val="#ppt_w"/>
                                          </p:val>
                                        </p:tav>
                                      </p:tavLst>
                                    </p:anim>
                                    <p:anim calcmode="lin" valueType="num">
                                      <p:cBhvr>
                                        <p:cTn id="208" dur="500" fill="hold"/>
                                        <p:tgtEl>
                                          <p:spTgt spid="103"/>
                                        </p:tgtEl>
                                        <p:attrNameLst>
                                          <p:attrName>ppt_h</p:attrName>
                                        </p:attrNameLst>
                                      </p:cBhvr>
                                      <p:tavLst>
                                        <p:tav tm="0">
                                          <p:val>
                                            <p:fltVal val="0"/>
                                          </p:val>
                                        </p:tav>
                                        <p:tav tm="100000">
                                          <p:val>
                                            <p:strVal val="#ppt_h"/>
                                          </p:val>
                                        </p:tav>
                                      </p:tavLst>
                                    </p:anim>
                                    <p:animEffect transition="in" filter="fade">
                                      <p:cBhvr>
                                        <p:cTn id="209" dur="500"/>
                                        <p:tgtEl>
                                          <p:spTgt spid="103"/>
                                        </p:tgtEl>
                                      </p:cBhvr>
                                    </p:animEffect>
                                  </p:childTnLst>
                                </p:cTn>
                              </p:par>
                            </p:childTnLst>
                          </p:cTn>
                        </p:par>
                      </p:childTnLst>
                    </p:cTn>
                  </p:par>
                  <p:par>
                    <p:cTn id="210" fill="hold">
                      <p:stCondLst>
                        <p:cond delay="indefinite"/>
                      </p:stCondLst>
                      <p:childTnLst>
                        <p:par>
                          <p:cTn id="211" fill="hold">
                            <p:stCondLst>
                              <p:cond delay="0"/>
                            </p:stCondLst>
                            <p:childTnLst>
                              <p:par>
                                <p:cTn id="212" presetID="53" presetClass="entr" presetSubtype="16" fill="hold" grpId="0" nodeType="clickEffect">
                                  <p:stCondLst>
                                    <p:cond delay="0"/>
                                  </p:stCondLst>
                                  <p:childTnLst>
                                    <p:set>
                                      <p:cBhvr>
                                        <p:cTn id="213" dur="1" fill="hold">
                                          <p:stCondLst>
                                            <p:cond delay="0"/>
                                          </p:stCondLst>
                                        </p:cTn>
                                        <p:tgtEl>
                                          <p:spTgt spid="104"/>
                                        </p:tgtEl>
                                        <p:attrNameLst>
                                          <p:attrName>style.visibility</p:attrName>
                                        </p:attrNameLst>
                                      </p:cBhvr>
                                      <p:to>
                                        <p:strVal val="visible"/>
                                      </p:to>
                                    </p:set>
                                    <p:anim calcmode="lin" valueType="num">
                                      <p:cBhvr>
                                        <p:cTn id="214" dur="500" fill="hold"/>
                                        <p:tgtEl>
                                          <p:spTgt spid="104"/>
                                        </p:tgtEl>
                                        <p:attrNameLst>
                                          <p:attrName>ppt_w</p:attrName>
                                        </p:attrNameLst>
                                      </p:cBhvr>
                                      <p:tavLst>
                                        <p:tav tm="0">
                                          <p:val>
                                            <p:fltVal val="0"/>
                                          </p:val>
                                        </p:tav>
                                        <p:tav tm="100000">
                                          <p:val>
                                            <p:strVal val="#ppt_w"/>
                                          </p:val>
                                        </p:tav>
                                      </p:tavLst>
                                    </p:anim>
                                    <p:anim calcmode="lin" valueType="num">
                                      <p:cBhvr>
                                        <p:cTn id="215" dur="500" fill="hold"/>
                                        <p:tgtEl>
                                          <p:spTgt spid="104"/>
                                        </p:tgtEl>
                                        <p:attrNameLst>
                                          <p:attrName>ppt_h</p:attrName>
                                        </p:attrNameLst>
                                      </p:cBhvr>
                                      <p:tavLst>
                                        <p:tav tm="0">
                                          <p:val>
                                            <p:fltVal val="0"/>
                                          </p:val>
                                        </p:tav>
                                        <p:tav tm="100000">
                                          <p:val>
                                            <p:strVal val="#ppt_h"/>
                                          </p:val>
                                        </p:tav>
                                      </p:tavLst>
                                    </p:anim>
                                    <p:animEffect transition="in" filter="fade">
                                      <p:cBhvr>
                                        <p:cTn id="216" dur="500"/>
                                        <p:tgtEl>
                                          <p:spTgt spid="104"/>
                                        </p:tgtEl>
                                      </p:cBhvr>
                                    </p:animEffect>
                                  </p:childTnLst>
                                </p:cTn>
                              </p:par>
                            </p:childTnLst>
                          </p:cTn>
                        </p:par>
                      </p:childTnLst>
                    </p:cTn>
                  </p:par>
                  <p:par>
                    <p:cTn id="217" fill="hold">
                      <p:stCondLst>
                        <p:cond delay="indefinite"/>
                      </p:stCondLst>
                      <p:childTnLst>
                        <p:par>
                          <p:cTn id="218" fill="hold">
                            <p:stCondLst>
                              <p:cond delay="0"/>
                            </p:stCondLst>
                            <p:childTnLst>
                              <p:par>
                                <p:cTn id="219" presetID="53" presetClass="entr" presetSubtype="16" fill="hold" grpId="0" nodeType="clickEffect">
                                  <p:stCondLst>
                                    <p:cond delay="0"/>
                                  </p:stCondLst>
                                  <p:childTnLst>
                                    <p:set>
                                      <p:cBhvr>
                                        <p:cTn id="220" dur="1" fill="hold">
                                          <p:stCondLst>
                                            <p:cond delay="0"/>
                                          </p:stCondLst>
                                        </p:cTn>
                                        <p:tgtEl>
                                          <p:spTgt spid="105"/>
                                        </p:tgtEl>
                                        <p:attrNameLst>
                                          <p:attrName>style.visibility</p:attrName>
                                        </p:attrNameLst>
                                      </p:cBhvr>
                                      <p:to>
                                        <p:strVal val="visible"/>
                                      </p:to>
                                    </p:set>
                                    <p:anim calcmode="lin" valueType="num">
                                      <p:cBhvr>
                                        <p:cTn id="221" dur="500" fill="hold"/>
                                        <p:tgtEl>
                                          <p:spTgt spid="105"/>
                                        </p:tgtEl>
                                        <p:attrNameLst>
                                          <p:attrName>ppt_w</p:attrName>
                                        </p:attrNameLst>
                                      </p:cBhvr>
                                      <p:tavLst>
                                        <p:tav tm="0">
                                          <p:val>
                                            <p:fltVal val="0"/>
                                          </p:val>
                                        </p:tav>
                                        <p:tav tm="100000">
                                          <p:val>
                                            <p:strVal val="#ppt_w"/>
                                          </p:val>
                                        </p:tav>
                                      </p:tavLst>
                                    </p:anim>
                                    <p:anim calcmode="lin" valueType="num">
                                      <p:cBhvr>
                                        <p:cTn id="222" dur="500" fill="hold"/>
                                        <p:tgtEl>
                                          <p:spTgt spid="105"/>
                                        </p:tgtEl>
                                        <p:attrNameLst>
                                          <p:attrName>ppt_h</p:attrName>
                                        </p:attrNameLst>
                                      </p:cBhvr>
                                      <p:tavLst>
                                        <p:tav tm="0">
                                          <p:val>
                                            <p:fltVal val="0"/>
                                          </p:val>
                                        </p:tav>
                                        <p:tav tm="100000">
                                          <p:val>
                                            <p:strVal val="#ppt_h"/>
                                          </p:val>
                                        </p:tav>
                                      </p:tavLst>
                                    </p:anim>
                                    <p:animEffect transition="in" filter="fade">
                                      <p:cBhvr>
                                        <p:cTn id="223" dur="500"/>
                                        <p:tgtEl>
                                          <p:spTgt spid="105"/>
                                        </p:tgtEl>
                                      </p:cBhvr>
                                    </p:animEffect>
                                  </p:childTnLst>
                                </p:cTn>
                              </p:par>
                            </p:childTnLst>
                          </p:cTn>
                        </p:par>
                      </p:childTnLst>
                    </p:cTn>
                  </p:par>
                  <p:par>
                    <p:cTn id="224" fill="hold">
                      <p:stCondLst>
                        <p:cond delay="indefinite"/>
                      </p:stCondLst>
                      <p:childTnLst>
                        <p:par>
                          <p:cTn id="225" fill="hold">
                            <p:stCondLst>
                              <p:cond delay="0"/>
                            </p:stCondLst>
                            <p:childTnLst>
                              <p:par>
                                <p:cTn id="226" presetID="53" presetClass="entr" presetSubtype="16" fill="hold" grpId="0" nodeType="clickEffect">
                                  <p:stCondLst>
                                    <p:cond delay="0"/>
                                  </p:stCondLst>
                                  <p:childTnLst>
                                    <p:set>
                                      <p:cBhvr>
                                        <p:cTn id="227" dur="1" fill="hold">
                                          <p:stCondLst>
                                            <p:cond delay="0"/>
                                          </p:stCondLst>
                                        </p:cTn>
                                        <p:tgtEl>
                                          <p:spTgt spid="107"/>
                                        </p:tgtEl>
                                        <p:attrNameLst>
                                          <p:attrName>style.visibility</p:attrName>
                                        </p:attrNameLst>
                                      </p:cBhvr>
                                      <p:to>
                                        <p:strVal val="visible"/>
                                      </p:to>
                                    </p:set>
                                    <p:anim calcmode="lin" valueType="num">
                                      <p:cBhvr>
                                        <p:cTn id="228" dur="500" fill="hold"/>
                                        <p:tgtEl>
                                          <p:spTgt spid="107"/>
                                        </p:tgtEl>
                                        <p:attrNameLst>
                                          <p:attrName>ppt_w</p:attrName>
                                        </p:attrNameLst>
                                      </p:cBhvr>
                                      <p:tavLst>
                                        <p:tav tm="0">
                                          <p:val>
                                            <p:fltVal val="0"/>
                                          </p:val>
                                        </p:tav>
                                        <p:tav tm="100000">
                                          <p:val>
                                            <p:strVal val="#ppt_w"/>
                                          </p:val>
                                        </p:tav>
                                      </p:tavLst>
                                    </p:anim>
                                    <p:anim calcmode="lin" valueType="num">
                                      <p:cBhvr>
                                        <p:cTn id="229" dur="500" fill="hold"/>
                                        <p:tgtEl>
                                          <p:spTgt spid="107"/>
                                        </p:tgtEl>
                                        <p:attrNameLst>
                                          <p:attrName>ppt_h</p:attrName>
                                        </p:attrNameLst>
                                      </p:cBhvr>
                                      <p:tavLst>
                                        <p:tav tm="0">
                                          <p:val>
                                            <p:fltVal val="0"/>
                                          </p:val>
                                        </p:tav>
                                        <p:tav tm="100000">
                                          <p:val>
                                            <p:strVal val="#ppt_h"/>
                                          </p:val>
                                        </p:tav>
                                      </p:tavLst>
                                    </p:anim>
                                    <p:animEffect transition="in" filter="fade">
                                      <p:cBhvr>
                                        <p:cTn id="23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6" grpId="0" animBg="1"/>
      <p:bldP spid="17" grpId="0" animBg="1"/>
      <p:bldP spid="21" grpId="0" animBg="1"/>
      <p:bldP spid="22" grpId="0" animBg="1"/>
      <p:bldP spid="23" grpId="0" animBg="1"/>
      <p:bldP spid="24" grpId="0" animBg="1"/>
      <p:bldP spid="26" grpId="0" animBg="1"/>
      <p:bldP spid="27" grpId="0" animBg="1"/>
      <p:bldP spid="35" grpId="0" animBg="1"/>
      <p:bldP spid="36" grpId="0" animBg="1"/>
      <p:bldP spid="37" grpId="0" animBg="1"/>
      <p:bldP spid="38" grpId="0" animBg="1"/>
      <p:bldP spid="39" grpId="0" animBg="1"/>
      <p:bldP spid="47" grpId="0" animBg="1"/>
      <p:bldP spid="50" grpId="0" animBg="1"/>
      <p:bldP spid="56" grpId="0" animBg="1"/>
      <p:bldP spid="57" grpId="0" animBg="1"/>
      <p:bldP spid="58" grpId="0" animBg="1"/>
      <p:bldP spid="61" grpId="0" animBg="1"/>
      <p:bldP spid="65" grpId="0" animBg="1"/>
      <p:bldP spid="67" grpId="0" animBg="1"/>
      <p:bldP spid="68" grpId="0" animBg="1"/>
      <p:bldP spid="69" grpId="0" animBg="1"/>
      <p:bldP spid="70" grpId="0" animBg="1"/>
      <p:bldP spid="98" grpId="0"/>
      <p:bldP spid="99" grpId="0"/>
      <p:bldP spid="100" grpId="0"/>
      <p:bldP spid="101" grpId="0"/>
      <p:bldP spid="103" grpId="0"/>
      <p:bldP spid="104" grpId="0"/>
      <p:bldP spid="105" grpId="0"/>
      <p:bldP spid="1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5BF5D17-911A-D1C0-068D-34F3969F2C92}"/>
              </a:ext>
            </a:extLst>
          </p:cNvPr>
          <p:cNvSpPr txBox="1"/>
          <p:nvPr/>
        </p:nvSpPr>
        <p:spPr>
          <a:xfrm>
            <a:off x="354842" y="520511"/>
            <a:ext cx="11573301" cy="5632311"/>
          </a:xfrm>
          <a:prstGeom prst="rect">
            <a:avLst/>
          </a:prstGeom>
          <a:noFill/>
          <a:ln>
            <a:solidFill>
              <a:schemeClr val="bg1"/>
            </a:solidFill>
          </a:ln>
        </p:spPr>
        <p:txBody>
          <a:bodyPr wrap="square" rtlCol="0">
            <a:spAutoFit/>
          </a:bodyPr>
          <a:lstStyle/>
          <a:p>
            <a:pPr algn="ctr"/>
            <a:r>
              <a:rPr lang="ar-DZ" sz="3600" dirty="0">
                <a:solidFill>
                  <a:schemeClr val="accent1">
                    <a:lumMod val="50000"/>
                  </a:schemeClr>
                </a:solidFill>
                <a:latin typeface="Calibri" panose="020F0502020204030204" pitchFamily="34" charset="0"/>
                <a:cs typeface="Calibri" panose="020F0502020204030204" pitchFamily="34" charset="0"/>
              </a:rPr>
              <a:t>نقاط القوة </a:t>
            </a:r>
          </a:p>
          <a:p>
            <a:pPr algn="r"/>
            <a:r>
              <a:rPr lang="ar-DZ" sz="3600" dirty="0">
                <a:solidFill>
                  <a:schemeClr val="accent1">
                    <a:lumMod val="50000"/>
                  </a:schemeClr>
                </a:solidFill>
                <a:latin typeface="Calibri" panose="020F0502020204030204" pitchFamily="34" charset="0"/>
                <a:cs typeface="Calibri" panose="020F0502020204030204" pitchFamily="34" charset="0"/>
              </a:rPr>
              <a:t> * سلسلة متعددة من المنتجات </a:t>
            </a:r>
          </a:p>
          <a:p>
            <a:pPr algn="r"/>
            <a:r>
              <a:rPr lang="ar-DZ" sz="3600" dirty="0">
                <a:solidFill>
                  <a:schemeClr val="accent1">
                    <a:lumMod val="50000"/>
                  </a:schemeClr>
                </a:solidFill>
                <a:latin typeface="Calibri" panose="020F0502020204030204" pitchFamily="34" charset="0"/>
                <a:cs typeface="Calibri" panose="020F0502020204030204" pitchFamily="34" charset="0"/>
              </a:rPr>
              <a:t> * الاختيار الجيد للموظفين</a:t>
            </a:r>
          </a:p>
          <a:p>
            <a:pPr algn="r"/>
            <a:r>
              <a:rPr lang="ar-DZ" sz="3600" dirty="0">
                <a:solidFill>
                  <a:schemeClr val="accent1">
                    <a:lumMod val="50000"/>
                  </a:schemeClr>
                </a:solidFill>
                <a:latin typeface="Calibri" panose="020F0502020204030204" pitchFamily="34" charset="0"/>
                <a:cs typeface="Calibri" panose="020F0502020204030204" pitchFamily="34" charset="0"/>
              </a:rPr>
              <a:t> * تطوير المنتجات الجديدة </a:t>
            </a:r>
          </a:p>
          <a:p>
            <a:pPr algn="r"/>
            <a:r>
              <a:rPr lang="ar-DZ" sz="3600" dirty="0">
                <a:solidFill>
                  <a:schemeClr val="accent1">
                    <a:lumMod val="50000"/>
                  </a:schemeClr>
                </a:solidFill>
                <a:latin typeface="Calibri" panose="020F0502020204030204" pitchFamily="34" charset="0"/>
                <a:cs typeface="Calibri" panose="020F0502020204030204" pitchFamily="34" charset="0"/>
              </a:rPr>
              <a:t> * العلامة التجارية القوية</a:t>
            </a:r>
          </a:p>
          <a:p>
            <a:pPr algn="r"/>
            <a:r>
              <a:rPr lang="ar-DZ" sz="3600" dirty="0">
                <a:solidFill>
                  <a:schemeClr val="accent1">
                    <a:lumMod val="50000"/>
                  </a:schemeClr>
                </a:solidFill>
                <a:latin typeface="Calibri" panose="020F0502020204030204" pitchFamily="34" charset="0"/>
                <a:cs typeface="Calibri" panose="020F0502020204030204" pitchFamily="34" charset="0"/>
              </a:rPr>
              <a:t> * اكثر شركة ناجحة في التاريخ </a:t>
            </a:r>
          </a:p>
          <a:p>
            <a:pPr algn="r"/>
            <a:r>
              <a:rPr lang="ar-DZ" sz="3600" dirty="0">
                <a:solidFill>
                  <a:schemeClr val="accent1">
                    <a:lumMod val="50000"/>
                  </a:schemeClr>
                </a:solidFill>
                <a:latin typeface="Calibri" panose="020F0502020204030204" pitchFamily="34" charset="0"/>
                <a:cs typeface="Calibri" panose="020F0502020204030204" pitchFamily="34" charset="0"/>
              </a:rPr>
              <a:t> * القوة الاقتصادية </a:t>
            </a:r>
          </a:p>
          <a:p>
            <a:pPr algn="r"/>
            <a:r>
              <a:rPr lang="ar-DZ" sz="3600" dirty="0">
                <a:solidFill>
                  <a:schemeClr val="accent1">
                    <a:lumMod val="50000"/>
                  </a:schemeClr>
                </a:solidFill>
                <a:latin typeface="Calibri" panose="020F0502020204030204" pitchFamily="34" charset="0"/>
                <a:cs typeface="Calibri" panose="020F0502020204030204" pitchFamily="34" charset="0"/>
              </a:rPr>
              <a:t> * أداء أجهزة ممتازة</a:t>
            </a:r>
          </a:p>
          <a:p>
            <a:pPr algn="r"/>
            <a:r>
              <a:rPr lang="ar-DZ" sz="3600" dirty="0">
                <a:solidFill>
                  <a:schemeClr val="accent1">
                    <a:lumMod val="50000"/>
                  </a:schemeClr>
                </a:solidFill>
                <a:latin typeface="Calibri" panose="020F0502020204030204" pitchFamily="34" charset="0"/>
                <a:cs typeface="Calibri" panose="020F0502020204030204" pitchFamily="34" charset="0"/>
              </a:rPr>
              <a:t> * التصميم الفريد</a:t>
            </a:r>
          </a:p>
          <a:p>
            <a:pPr algn="r"/>
            <a:r>
              <a:rPr lang="ar-DZ" sz="3600" dirty="0">
                <a:solidFill>
                  <a:schemeClr val="accent1">
                    <a:lumMod val="50000"/>
                  </a:schemeClr>
                </a:solidFill>
                <a:latin typeface="Calibri" panose="020F0502020204030204" pitchFamily="34" charset="0"/>
                <a:cs typeface="Calibri" panose="020F0502020204030204" pitchFamily="34" charset="0"/>
              </a:rPr>
              <a:t> * الابتكار </a:t>
            </a:r>
          </a:p>
        </p:txBody>
      </p:sp>
      <p:sp>
        <p:nvSpPr>
          <p:cNvPr id="3" name="Rectangle : coins arrondis 2">
            <a:extLst>
              <a:ext uri="{FF2B5EF4-FFF2-40B4-BE49-F238E27FC236}">
                <a16:creationId xmlns:a16="http://schemas.microsoft.com/office/drawing/2014/main" id="{F0CE047C-DF2F-3861-A47D-3BE315086F0A}"/>
              </a:ext>
            </a:extLst>
          </p:cNvPr>
          <p:cNvSpPr/>
          <p:nvPr/>
        </p:nvSpPr>
        <p:spPr>
          <a:xfrm>
            <a:off x="4408227" y="0"/>
            <a:ext cx="2838734" cy="109182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3200" dirty="0"/>
              <a:t>نــقــاط الــقـــوة </a:t>
            </a:r>
            <a:endParaRPr lang="fr-FR" sz="3200" dirty="0"/>
          </a:p>
        </p:txBody>
      </p:sp>
    </p:spTree>
    <p:extLst>
      <p:ext uri="{BB962C8B-B14F-4D97-AF65-F5344CB8AC3E}">
        <p14:creationId xmlns:p14="http://schemas.microsoft.com/office/powerpoint/2010/main" val="235180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
                                            <p:txEl>
                                              <p:pRg st="8" end="8"/>
                                            </p:txEl>
                                          </p:spTgt>
                                        </p:tgtEl>
                                        <p:attrNameLst>
                                          <p:attrName>style.visibility</p:attrName>
                                        </p:attrNameLst>
                                      </p:cBhvr>
                                      <p:to>
                                        <p:strVal val="visible"/>
                                      </p:to>
                                    </p:set>
                                    <p:animEffect transition="in" filter="fade">
                                      <p:cBhvr>
                                        <p:cTn id="63" dur="1000"/>
                                        <p:tgtEl>
                                          <p:spTgt spid="4">
                                            <p:txEl>
                                              <p:pRg st="8" end="8"/>
                                            </p:txEl>
                                          </p:spTgt>
                                        </p:tgtEl>
                                      </p:cBhvr>
                                    </p:animEffect>
                                    <p:anim calcmode="lin" valueType="num">
                                      <p:cBhvr>
                                        <p:cTn id="6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4">
                                            <p:txEl>
                                              <p:pRg st="9" end="9"/>
                                            </p:txEl>
                                          </p:spTgt>
                                        </p:tgtEl>
                                        <p:attrNameLst>
                                          <p:attrName>style.visibility</p:attrName>
                                        </p:attrNameLst>
                                      </p:cBhvr>
                                      <p:to>
                                        <p:strVal val="visible"/>
                                      </p:to>
                                    </p:set>
                                    <p:animEffect transition="in" filter="fade">
                                      <p:cBhvr>
                                        <p:cTn id="70" dur="1000"/>
                                        <p:tgtEl>
                                          <p:spTgt spid="4">
                                            <p:txEl>
                                              <p:pRg st="9" end="9"/>
                                            </p:txEl>
                                          </p:spTgt>
                                        </p:tgtEl>
                                      </p:cBhvr>
                                    </p:animEffect>
                                    <p:anim calcmode="lin" valueType="num">
                                      <p:cBhvr>
                                        <p:cTn id="71"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83F4533-2109-45E8-3F02-B0FFB9F6B13E}"/>
              </a:ext>
            </a:extLst>
          </p:cNvPr>
          <p:cNvSpPr txBox="1"/>
          <p:nvPr/>
        </p:nvSpPr>
        <p:spPr>
          <a:xfrm>
            <a:off x="636895" y="334370"/>
            <a:ext cx="10918209" cy="5509200"/>
          </a:xfrm>
          <a:prstGeom prst="rect">
            <a:avLst/>
          </a:prstGeom>
          <a:noFill/>
        </p:spPr>
        <p:txBody>
          <a:bodyPr wrap="square" rtlCol="0">
            <a:spAutoFit/>
          </a:bodyPr>
          <a:lstStyle/>
          <a:p>
            <a:pPr algn="ctr"/>
            <a:r>
              <a:rPr lang="ar-DZ" sz="3600" dirty="0">
                <a:solidFill>
                  <a:srgbClr val="FF5050"/>
                </a:solidFill>
              </a:rPr>
              <a:t>نقاط الضعف :</a:t>
            </a:r>
          </a:p>
          <a:p>
            <a:pPr algn="r"/>
            <a:endParaRPr lang="ar-DZ" sz="3600" dirty="0">
              <a:solidFill>
                <a:srgbClr val="FF5050"/>
              </a:solidFill>
            </a:endParaRPr>
          </a:p>
          <a:p>
            <a:pPr algn="r"/>
            <a:r>
              <a:rPr lang="ar-DZ" sz="2800" dirty="0">
                <a:solidFill>
                  <a:srgbClr val="FF5050"/>
                </a:solidFill>
              </a:rPr>
              <a:t> </a:t>
            </a:r>
            <a:r>
              <a:rPr lang="ar-DZ" sz="3600" dirty="0"/>
              <a:t>* أسعار أغلى من المنتجات الأخرى </a:t>
            </a:r>
          </a:p>
          <a:p>
            <a:pPr algn="r"/>
            <a:endParaRPr lang="ar-DZ" sz="3600" dirty="0"/>
          </a:p>
          <a:p>
            <a:pPr algn="r"/>
            <a:r>
              <a:rPr lang="ar-DZ" sz="3600" dirty="0"/>
              <a:t> * قلة التنوع في تصميم جهاز الآيفون</a:t>
            </a:r>
          </a:p>
          <a:p>
            <a:pPr algn="r"/>
            <a:endParaRPr lang="ar-DZ" sz="3600" dirty="0"/>
          </a:p>
          <a:p>
            <a:pPr algn="r"/>
            <a:r>
              <a:rPr lang="ar-DZ" sz="3600" dirty="0"/>
              <a:t> * هدف العميل المتخصص</a:t>
            </a:r>
          </a:p>
          <a:p>
            <a:pPr algn="r"/>
            <a:r>
              <a:rPr lang="ar-DZ" sz="3600" dirty="0"/>
              <a:t/>
            </a:r>
            <a:br>
              <a:rPr lang="ar-DZ" sz="3600" dirty="0"/>
            </a:br>
            <a:r>
              <a:rPr lang="ar-DZ" sz="3600" dirty="0"/>
              <a:t> * شبكة توزيع محدودة</a:t>
            </a:r>
          </a:p>
          <a:p>
            <a:pPr algn="r"/>
            <a:endParaRPr lang="ar-DZ" sz="2800" dirty="0">
              <a:solidFill>
                <a:schemeClr val="bg1"/>
              </a:solidFill>
            </a:endParaRPr>
          </a:p>
        </p:txBody>
      </p:sp>
      <p:sp>
        <p:nvSpPr>
          <p:cNvPr id="5" name="Rectangle : coins arrondis 4">
            <a:extLst>
              <a:ext uri="{FF2B5EF4-FFF2-40B4-BE49-F238E27FC236}">
                <a16:creationId xmlns:a16="http://schemas.microsoft.com/office/drawing/2014/main" id="{42DFEF91-FE27-8729-D17C-0B648A51DBD4}"/>
              </a:ext>
            </a:extLst>
          </p:cNvPr>
          <p:cNvSpPr/>
          <p:nvPr/>
        </p:nvSpPr>
        <p:spPr>
          <a:xfrm>
            <a:off x="4599296" y="0"/>
            <a:ext cx="2906973" cy="887104"/>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3200" dirty="0">
                <a:solidFill>
                  <a:schemeClr val="bg1"/>
                </a:solidFill>
              </a:rPr>
              <a:t>نــقــــاط الـضــعــف</a:t>
            </a:r>
            <a:endParaRPr lang="fr-FR" sz="3200" dirty="0">
              <a:solidFill>
                <a:schemeClr val="bg1"/>
              </a:solidFill>
            </a:endParaRPr>
          </a:p>
        </p:txBody>
      </p:sp>
    </p:spTree>
    <p:extLst>
      <p:ext uri="{BB962C8B-B14F-4D97-AF65-F5344CB8AC3E}">
        <p14:creationId xmlns:p14="http://schemas.microsoft.com/office/powerpoint/2010/main" val="147974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D93C0C0-5737-6C40-816E-65669709D49F}"/>
              </a:ext>
            </a:extLst>
          </p:cNvPr>
          <p:cNvSpPr txBox="1"/>
          <p:nvPr/>
        </p:nvSpPr>
        <p:spPr>
          <a:xfrm>
            <a:off x="696036" y="484496"/>
            <a:ext cx="10836322" cy="6186309"/>
          </a:xfrm>
          <a:prstGeom prst="rect">
            <a:avLst/>
          </a:prstGeom>
          <a:noFill/>
        </p:spPr>
        <p:txBody>
          <a:bodyPr wrap="square" rtlCol="0">
            <a:spAutoFit/>
          </a:bodyPr>
          <a:lstStyle/>
          <a:p>
            <a:pPr algn="ctr"/>
            <a:endParaRPr lang="ar-DZ" dirty="0"/>
          </a:p>
          <a:p>
            <a:pPr algn="ctr"/>
            <a:endParaRPr lang="ar-DZ" dirty="0"/>
          </a:p>
          <a:p>
            <a:pPr algn="r"/>
            <a:r>
              <a:rPr lang="ar-DZ" sz="2800" dirty="0"/>
              <a:t> * </a:t>
            </a:r>
            <a:r>
              <a:rPr lang="ar-DZ" sz="3600" dirty="0"/>
              <a:t>التطور التكنولوجي بشكل أكبر لأن الفرص دائما ما تكون موجودة وكثيرة في عالم متغير كالتكنولوجيا والتركيز على استغلالها </a:t>
            </a:r>
          </a:p>
          <a:p>
            <a:pPr algn="r"/>
            <a:endParaRPr lang="ar-DZ" sz="3600" dirty="0"/>
          </a:p>
          <a:p>
            <a:pPr algn="r"/>
            <a:r>
              <a:rPr lang="ar-DZ" sz="3600" dirty="0"/>
              <a:t> * العمل على انشاء خط انتاج اخر</a:t>
            </a:r>
          </a:p>
          <a:p>
            <a:pPr algn="r"/>
            <a:endParaRPr lang="ar-DZ" sz="3600" dirty="0"/>
          </a:p>
          <a:p>
            <a:pPr algn="r"/>
            <a:r>
              <a:rPr lang="ar-DZ" sz="3600" dirty="0"/>
              <a:t> * التوسع في المنتجات الالكترونية </a:t>
            </a:r>
          </a:p>
          <a:p>
            <a:pPr algn="r"/>
            <a:endParaRPr lang="ar-DZ" sz="3600" dirty="0"/>
          </a:p>
          <a:p>
            <a:pPr algn="r"/>
            <a:r>
              <a:rPr lang="ar-DZ" sz="3600" dirty="0"/>
              <a:t> *  شراكات استراتيجية مع شركات عالمية</a:t>
            </a:r>
          </a:p>
          <a:p>
            <a:pPr algn="r"/>
            <a:r>
              <a:rPr lang="ar-DZ" sz="3600" dirty="0"/>
              <a:t> </a:t>
            </a:r>
          </a:p>
          <a:p>
            <a:pPr algn="r"/>
            <a:r>
              <a:rPr lang="ar-DZ" sz="3600" dirty="0"/>
              <a:t> * زيادة التوافقية بين أجهزتها الجدية وبرمجياتها </a:t>
            </a:r>
            <a:endParaRPr lang="fr-FR" sz="3600" dirty="0"/>
          </a:p>
        </p:txBody>
      </p:sp>
      <p:sp>
        <p:nvSpPr>
          <p:cNvPr id="5" name="Rectangle : coins arrondis 4">
            <a:extLst>
              <a:ext uri="{FF2B5EF4-FFF2-40B4-BE49-F238E27FC236}">
                <a16:creationId xmlns:a16="http://schemas.microsoft.com/office/drawing/2014/main" id="{9201AA70-9995-ADD1-68F6-A99E8138337F}"/>
              </a:ext>
            </a:extLst>
          </p:cNvPr>
          <p:cNvSpPr/>
          <p:nvPr/>
        </p:nvSpPr>
        <p:spPr>
          <a:xfrm>
            <a:off x="4380931" y="-1"/>
            <a:ext cx="2934269" cy="846161"/>
          </a:xfrm>
          <a:prstGeom prst="roundRect">
            <a:avLst/>
          </a:prstGeom>
          <a:solidFill>
            <a:srgbClr val="CC00CC"/>
          </a:solidFill>
          <a:ln>
            <a:solidFill>
              <a:srgbClr val="CC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3200" dirty="0"/>
              <a:t>الـــــــــفـــرص</a:t>
            </a:r>
            <a:endParaRPr lang="fr-FR" sz="3200" dirty="0"/>
          </a:p>
        </p:txBody>
      </p:sp>
    </p:spTree>
    <p:extLst>
      <p:ext uri="{BB962C8B-B14F-4D97-AF65-F5344CB8AC3E}">
        <p14:creationId xmlns:p14="http://schemas.microsoft.com/office/powerpoint/2010/main" val="331971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 calcmode="lin" valueType="num">
                                      <p:cBhvr additive="base">
                                        <p:cTn id="3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 calcmode="lin" valueType="num">
                                      <p:cBhvr additive="base">
                                        <p:cTn id="3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36DD61F-B5DD-AC49-573B-BBBDA09860F0}"/>
              </a:ext>
            </a:extLst>
          </p:cNvPr>
          <p:cNvSpPr/>
          <p:nvPr/>
        </p:nvSpPr>
        <p:spPr>
          <a:xfrm>
            <a:off x="4148919" y="-1"/>
            <a:ext cx="3289110" cy="1187355"/>
          </a:xfrm>
          <a:prstGeom prst="roundRect">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DZ" sz="3200" dirty="0"/>
              <a:t>الـــتــهــديـــدات</a:t>
            </a:r>
            <a:r>
              <a:rPr lang="ar-DZ" dirty="0"/>
              <a:t> </a:t>
            </a:r>
          </a:p>
        </p:txBody>
      </p:sp>
      <p:sp>
        <p:nvSpPr>
          <p:cNvPr id="6" name="ZoneTexte 5">
            <a:extLst>
              <a:ext uri="{FF2B5EF4-FFF2-40B4-BE49-F238E27FC236}">
                <a16:creationId xmlns:a16="http://schemas.microsoft.com/office/drawing/2014/main" id="{6AC90ED4-47E9-AA62-1E87-9785666A81A0}"/>
              </a:ext>
            </a:extLst>
          </p:cNvPr>
          <p:cNvSpPr txBox="1"/>
          <p:nvPr/>
        </p:nvSpPr>
        <p:spPr>
          <a:xfrm>
            <a:off x="718782" y="1296537"/>
            <a:ext cx="10754436" cy="5509200"/>
          </a:xfrm>
          <a:prstGeom prst="rect">
            <a:avLst/>
          </a:prstGeom>
          <a:noFill/>
        </p:spPr>
        <p:txBody>
          <a:bodyPr wrap="square" rtlCol="0">
            <a:spAutoFit/>
          </a:bodyPr>
          <a:lstStyle/>
          <a:p>
            <a:pPr algn="r"/>
            <a:r>
              <a:rPr lang="ar-DZ" sz="2800" dirty="0"/>
              <a:t> * </a:t>
            </a:r>
            <a:r>
              <a:rPr lang="ar-DZ" sz="3200" dirty="0" err="1"/>
              <a:t>الإرتقاء</a:t>
            </a:r>
            <a:r>
              <a:rPr lang="ar-DZ" sz="3200" dirty="0"/>
              <a:t>  دائما لكل توقعات العميل</a:t>
            </a:r>
          </a:p>
          <a:p>
            <a:pPr algn="r"/>
            <a:endParaRPr lang="ar-DZ" sz="3200" dirty="0"/>
          </a:p>
          <a:p>
            <a:pPr algn="r"/>
            <a:r>
              <a:rPr lang="ar-DZ" sz="3200" dirty="0"/>
              <a:t> * المنافسة الشرسة بين الشركات الأخرى </a:t>
            </a:r>
          </a:p>
          <a:p>
            <a:pPr algn="r"/>
            <a:endParaRPr lang="ar-DZ" sz="3200" dirty="0"/>
          </a:p>
          <a:p>
            <a:pPr algn="r"/>
            <a:r>
              <a:rPr lang="ar-DZ" sz="3200" dirty="0"/>
              <a:t> * فقدان السرية واختراق الخصوصية في بعض منتجاتها </a:t>
            </a:r>
          </a:p>
          <a:p>
            <a:pPr algn="r"/>
            <a:endParaRPr lang="ar-DZ" sz="3200" dirty="0"/>
          </a:p>
          <a:p>
            <a:pPr algn="r"/>
            <a:r>
              <a:rPr lang="ar-DZ" sz="3200" dirty="0"/>
              <a:t> * الزيادة في رفع الأسعار لبعض المنتجات المحددة</a:t>
            </a:r>
          </a:p>
          <a:p>
            <a:pPr algn="r"/>
            <a:r>
              <a:rPr lang="ar-DZ" sz="3200" dirty="0"/>
              <a:t> </a:t>
            </a:r>
          </a:p>
          <a:p>
            <a:pPr algn="r"/>
            <a:r>
              <a:rPr lang="ar-DZ" sz="3200" dirty="0"/>
              <a:t> * المحدودية </a:t>
            </a:r>
          </a:p>
          <a:p>
            <a:pPr algn="r"/>
            <a:endParaRPr lang="ar-DZ" sz="3200" dirty="0"/>
          </a:p>
          <a:p>
            <a:pPr algn="r"/>
            <a:r>
              <a:rPr lang="ar-DZ" sz="3200" dirty="0"/>
              <a:t> * التغير السريع في عالم التكنولوجيا </a:t>
            </a:r>
            <a:endParaRPr lang="fr-FR" sz="3200" dirty="0"/>
          </a:p>
        </p:txBody>
      </p:sp>
    </p:spTree>
    <p:extLst>
      <p:ext uri="{BB962C8B-B14F-4D97-AF65-F5344CB8AC3E}">
        <p14:creationId xmlns:p14="http://schemas.microsoft.com/office/powerpoint/2010/main" val="316182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 calcmode="lin" valueType="num">
                                      <p:cBhvr additive="base">
                                        <p:cTn id="1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 calcmode="lin" valueType="num">
                                      <p:cBhvr additive="base">
                                        <p:cTn id="3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 calcmode="lin" valueType="num">
                                      <p:cBhvr additive="base">
                                        <p:cTn id="37"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1463040"/>
            <a:ext cx="11782697" cy="5525589"/>
          </a:xfrm>
        </p:spPr>
        <p:txBody>
          <a:bodyPr>
            <a:normAutofit fontScale="70000" lnSpcReduction="20000"/>
          </a:bodyPr>
          <a:lstStyle/>
          <a:p>
            <a:pPr algn="r"/>
            <a:r>
              <a:rPr lang="ar-DZ" b="1" dirty="0">
                <a:solidFill>
                  <a:schemeClr val="accent2">
                    <a:lumMod val="75000"/>
                  </a:schemeClr>
                </a:solidFill>
              </a:rPr>
              <a:t>1</a:t>
            </a:r>
            <a:r>
              <a:rPr lang="ar-DZ" sz="3200" b="1" dirty="0">
                <a:solidFill>
                  <a:schemeClr val="accent2">
                    <a:lumMod val="75000"/>
                  </a:schemeClr>
                </a:solidFill>
              </a:rPr>
              <a:t>. </a:t>
            </a:r>
            <a:r>
              <a:rPr lang="ar-DZ" sz="3200" b="1" i="1" u="sng" dirty="0">
                <a:solidFill>
                  <a:schemeClr val="accent2">
                    <a:lumMod val="75000"/>
                  </a:schemeClr>
                </a:solidFill>
              </a:rPr>
              <a:t>التصدير</a:t>
            </a:r>
            <a:r>
              <a:rPr lang="ar-DZ" sz="3200" b="1" dirty="0">
                <a:solidFill>
                  <a:schemeClr val="accent2">
                    <a:lumMod val="75000"/>
                  </a:schemeClr>
                </a:solidFill>
              </a:rPr>
              <a:t>:</a:t>
            </a:r>
            <a:endParaRPr lang="ar-DZ" sz="3200" dirty="0">
              <a:solidFill>
                <a:schemeClr val="accent2">
                  <a:lumMod val="75000"/>
                </a:schemeClr>
              </a:solidFill>
            </a:endParaRPr>
          </a:p>
          <a:p>
            <a:pPr algn="r"/>
            <a:r>
              <a:rPr lang="ar-DZ" sz="3200" b="1" dirty="0"/>
              <a:t>التصدير المباشر:</a:t>
            </a:r>
            <a:r>
              <a:rPr lang="ar-DZ" sz="3200" dirty="0"/>
              <a:t> تبيع أبل منتجاتها مباشرة للمستهلكين أو الشركات في الدول المستهدفة.</a:t>
            </a:r>
          </a:p>
          <a:p>
            <a:pPr algn="r"/>
            <a:r>
              <a:rPr lang="ar-DZ" sz="3200" b="1" dirty="0"/>
              <a:t>التصدير غير المباشر:</a:t>
            </a:r>
            <a:r>
              <a:rPr lang="ar-DZ" sz="3200" dirty="0"/>
              <a:t> تتعاون أبل مع موزعين أو تجار جملة في الدول المستهدفة لتوزيع منتجاتها.</a:t>
            </a:r>
          </a:p>
          <a:p>
            <a:pPr algn="r"/>
            <a:r>
              <a:rPr lang="ar-DZ" sz="3200" b="1" dirty="0">
                <a:solidFill>
                  <a:schemeClr val="accent2">
                    <a:lumMod val="75000"/>
                  </a:schemeClr>
                </a:solidFill>
              </a:rPr>
              <a:t>2. </a:t>
            </a:r>
            <a:r>
              <a:rPr lang="ar-DZ" sz="3200" b="1" i="1" u="sng" dirty="0">
                <a:solidFill>
                  <a:schemeClr val="accent2">
                    <a:lumMod val="75000"/>
                  </a:schemeClr>
                </a:solidFill>
              </a:rPr>
              <a:t>الترخيص</a:t>
            </a:r>
            <a:r>
              <a:rPr lang="ar-DZ" sz="3200" b="1" dirty="0"/>
              <a:t>:</a:t>
            </a:r>
            <a:endParaRPr lang="ar-DZ" sz="3200" dirty="0"/>
          </a:p>
          <a:p>
            <a:pPr algn="r"/>
            <a:r>
              <a:rPr lang="ar-DZ" sz="3200" b="1" dirty="0"/>
              <a:t>ترخيص التصنيع:</a:t>
            </a:r>
            <a:r>
              <a:rPr lang="ar-DZ" sz="3200" dirty="0"/>
              <a:t> تسمح أبل لشركة أخرى بتصنيع منتجاتها في بلد معين.</a:t>
            </a:r>
          </a:p>
          <a:p>
            <a:pPr algn="r"/>
            <a:r>
              <a:rPr lang="ar-DZ" sz="3200" b="1" dirty="0"/>
              <a:t>ترخيص العلامة التجارية:</a:t>
            </a:r>
            <a:r>
              <a:rPr lang="ar-DZ" sz="3200" dirty="0"/>
              <a:t> تسمح أبل لشركة أخرى باستخدام علامتها التجارية على منتجاتها.</a:t>
            </a:r>
          </a:p>
          <a:p>
            <a:pPr algn="r"/>
            <a:r>
              <a:rPr lang="ar-DZ" sz="3200" b="1" dirty="0">
                <a:solidFill>
                  <a:schemeClr val="accent2">
                    <a:lumMod val="75000"/>
                  </a:schemeClr>
                </a:solidFill>
              </a:rPr>
              <a:t>3. </a:t>
            </a:r>
            <a:r>
              <a:rPr lang="ar-DZ" sz="3200" b="1" i="1" u="sng" dirty="0">
                <a:solidFill>
                  <a:schemeClr val="accent2">
                    <a:lumMod val="75000"/>
                  </a:schemeClr>
                </a:solidFill>
              </a:rPr>
              <a:t>الاستثمار</a:t>
            </a:r>
            <a:r>
              <a:rPr lang="ar-DZ" sz="3200" b="1" dirty="0">
                <a:solidFill>
                  <a:schemeClr val="accent2">
                    <a:lumMod val="75000"/>
                  </a:schemeClr>
                </a:solidFill>
              </a:rPr>
              <a:t>:</a:t>
            </a:r>
            <a:endParaRPr lang="ar-DZ" sz="3200" dirty="0">
              <a:solidFill>
                <a:schemeClr val="accent2">
                  <a:lumMod val="75000"/>
                </a:schemeClr>
              </a:solidFill>
            </a:endParaRPr>
          </a:p>
          <a:p>
            <a:pPr algn="r"/>
            <a:r>
              <a:rPr lang="ar-DZ" sz="3200" b="1" dirty="0"/>
              <a:t>إنشاء فروع:</a:t>
            </a:r>
            <a:r>
              <a:rPr lang="ar-DZ" sz="3200" dirty="0"/>
              <a:t> تستثمر أبل في إنشاء فروع لها في الدول المستهدفة.</a:t>
            </a:r>
          </a:p>
          <a:p>
            <a:pPr algn="r"/>
            <a:r>
              <a:rPr lang="ar-DZ" sz="3200" b="1" dirty="0"/>
              <a:t>الاستحواذ على شركات:</a:t>
            </a:r>
            <a:r>
              <a:rPr lang="ar-DZ" sz="3200" dirty="0"/>
              <a:t> تستحوذ أبل على شركات محلية في الدول المستهدفة.</a:t>
            </a:r>
          </a:p>
          <a:p>
            <a:pPr algn="r"/>
            <a:r>
              <a:rPr lang="ar-DZ" sz="3200" b="1" dirty="0">
                <a:solidFill>
                  <a:schemeClr val="accent2">
                    <a:lumMod val="75000"/>
                  </a:schemeClr>
                </a:solidFill>
              </a:rPr>
              <a:t>4. </a:t>
            </a:r>
            <a:r>
              <a:rPr lang="ar-DZ" sz="3200" b="1" i="1" u="sng" dirty="0">
                <a:solidFill>
                  <a:schemeClr val="accent2">
                    <a:lumMod val="75000"/>
                  </a:schemeClr>
                </a:solidFill>
              </a:rPr>
              <a:t>الشراكات</a:t>
            </a:r>
            <a:r>
              <a:rPr lang="ar-DZ" sz="3200" b="1" dirty="0">
                <a:solidFill>
                  <a:schemeClr val="accent2">
                    <a:lumMod val="75000"/>
                  </a:schemeClr>
                </a:solidFill>
              </a:rPr>
              <a:t>:</a:t>
            </a:r>
            <a:endParaRPr lang="ar-DZ" sz="3200" dirty="0">
              <a:solidFill>
                <a:schemeClr val="accent2">
                  <a:lumMod val="75000"/>
                </a:schemeClr>
              </a:solidFill>
            </a:endParaRPr>
          </a:p>
          <a:p>
            <a:pPr algn="r"/>
            <a:r>
              <a:rPr lang="ar-DZ" sz="3200" b="1" dirty="0"/>
              <a:t>التعاون مع شركات الاتصالات:</a:t>
            </a:r>
            <a:r>
              <a:rPr lang="ar-DZ" sz="3200" dirty="0"/>
              <a:t> تتعاون أبل مع شركات الاتصالات في الدول المستهدفة لتقديم عروض خاصة على منتجاتها.</a:t>
            </a:r>
          </a:p>
          <a:p>
            <a:pPr algn="r"/>
            <a:r>
              <a:rPr lang="ar-DZ" sz="3200" b="1" dirty="0"/>
              <a:t>التعاون مع شركات التجزئة:</a:t>
            </a:r>
            <a:r>
              <a:rPr lang="ar-DZ" sz="3200" dirty="0"/>
              <a:t> تتعاون أبل مع شركات التجزئة في الدول المستهدفة لبيع منتجاتها.</a:t>
            </a:r>
          </a:p>
          <a:p>
            <a:pPr algn="r"/>
            <a:r>
              <a:rPr lang="ar-DZ" sz="3200" b="1" i="1" u="sng" dirty="0">
                <a:solidFill>
                  <a:schemeClr val="accent2">
                    <a:lumMod val="75000"/>
                  </a:schemeClr>
                </a:solidFill>
              </a:rPr>
              <a:t>5. التجارة الإلكترونية:</a:t>
            </a:r>
            <a:endParaRPr lang="ar-DZ" sz="3200" i="1" u="sng" dirty="0">
              <a:solidFill>
                <a:schemeClr val="accent2">
                  <a:lumMod val="75000"/>
                </a:schemeClr>
              </a:solidFill>
            </a:endParaRPr>
          </a:p>
          <a:p>
            <a:pPr algn="r"/>
            <a:r>
              <a:rPr lang="ar-DZ" sz="3200" b="1" dirty="0"/>
              <a:t>بيع المنتجات عبر متجر أبل الإلكتروني:</a:t>
            </a:r>
            <a:r>
              <a:rPr lang="ar-DZ" sz="3200" dirty="0"/>
              <a:t> تبيع أبل منتجاتها مباشرة للمستهلكين عبر متجرها الإلكتروني.</a:t>
            </a:r>
          </a:p>
          <a:p>
            <a:pPr algn="r"/>
            <a:r>
              <a:rPr lang="ar-DZ" sz="3200" b="1" dirty="0"/>
              <a:t>بيع المنتجات عبر منصات التجارة الإلكترونية:</a:t>
            </a:r>
            <a:r>
              <a:rPr lang="ar-DZ" sz="3200" dirty="0"/>
              <a:t> تبيع أبل منتجاتها عبر منصات التجارة الإلكترونية مثل أمازون.</a:t>
            </a:r>
          </a:p>
          <a:p>
            <a:pPr marL="0" indent="0" algn="r" rtl="1">
              <a:buNone/>
            </a:pPr>
            <a:endParaRPr lang="ar-DZ" sz="3200" dirty="0" smtClean="0"/>
          </a:p>
          <a:p>
            <a:pPr marL="0" indent="0" algn="r" rtl="1">
              <a:buNone/>
            </a:pPr>
            <a:endParaRPr lang="ar-DZ" dirty="0"/>
          </a:p>
        </p:txBody>
      </p:sp>
      <p:sp>
        <p:nvSpPr>
          <p:cNvPr id="4" name="مستطيل 3"/>
          <p:cNvSpPr/>
          <p:nvPr/>
        </p:nvSpPr>
        <p:spPr>
          <a:xfrm>
            <a:off x="2913018" y="653144"/>
            <a:ext cx="6087291" cy="64008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DZ" sz="3200" dirty="0" smtClean="0">
                <a:solidFill>
                  <a:schemeClr val="tx1"/>
                </a:solidFill>
              </a:rPr>
              <a:t>اشكال دخول الأسواق الدولية</a:t>
            </a:r>
            <a:endParaRPr lang="ar-DZ" sz="3200" dirty="0">
              <a:solidFill>
                <a:schemeClr val="tx1"/>
              </a:solidFill>
            </a:endParaRPr>
          </a:p>
        </p:txBody>
      </p:sp>
    </p:spTree>
    <p:extLst>
      <p:ext uri="{BB962C8B-B14F-4D97-AF65-F5344CB8AC3E}">
        <p14:creationId xmlns:p14="http://schemas.microsoft.com/office/powerpoint/2010/main" val="3773487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8200" y="19277"/>
            <a:ext cx="10515600" cy="947375"/>
          </a:xfrm>
        </p:spPr>
        <p:txBody>
          <a:bodyPr>
            <a:normAutofit fontScale="90000"/>
          </a:bodyPr>
          <a:lstStyle/>
          <a:p>
            <a:pPr algn="ctr"/>
            <a:r>
              <a:rPr lang="fr-FR" b="1" dirty="0">
                <a:solidFill>
                  <a:srgbClr val="1F1F1F"/>
                </a:solidFill>
                <a:latin typeface="Google Sans"/>
              </a:rPr>
              <a:t/>
            </a:r>
            <a:br>
              <a:rPr lang="fr-FR" b="1" dirty="0">
                <a:solidFill>
                  <a:srgbClr val="1F1F1F"/>
                </a:solidFill>
                <a:latin typeface="Google Sans"/>
              </a:rPr>
            </a:br>
            <a:endParaRPr lang="ar-DZ" dirty="0"/>
          </a:p>
        </p:txBody>
      </p:sp>
      <p:sp>
        <p:nvSpPr>
          <p:cNvPr id="3" name="عنصر نائب للمحتوى 2"/>
          <p:cNvSpPr>
            <a:spLocks noGrp="1"/>
          </p:cNvSpPr>
          <p:nvPr>
            <p:ph idx="1"/>
          </p:nvPr>
        </p:nvSpPr>
        <p:spPr>
          <a:xfrm>
            <a:off x="838200" y="966652"/>
            <a:ext cx="10515600" cy="5891348"/>
          </a:xfrm>
        </p:spPr>
        <p:txBody>
          <a:bodyPr>
            <a:normAutofit fontScale="92500" lnSpcReduction="10000"/>
          </a:bodyPr>
          <a:lstStyle/>
          <a:p>
            <a:pPr algn="r"/>
            <a:r>
              <a:rPr lang="ar-DZ" sz="2000" b="1" dirty="0">
                <a:solidFill>
                  <a:srgbClr val="1F1F1F"/>
                </a:solidFill>
                <a:latin typeface="Google Sans"/>
              </a:rPr>
              <a:t>تحليل </a:t>
            </a:r>
            <a:r>
              <a:rPr lang="fr-FR" sz="2000" b="1" dirty="0">
                <a:solidFill>
                  <a:srgbClr val="1F1F1F"/>
                </a:solidFill>
                <a:latin typeface="Google Sans"/>
              </a:rPr>
              <a:t>PESTEL </a:t>
            </a:r>
            <a:r>
              <a:rPr lang="ar-DZ" sz="2000" b="1" dirty="0">
                <a:solidFill>
                  <a:srgbClr val="1F1F1F"/>
                </a:solidFill>
                <a:latin typeface="Google Sans"/>
              </a:rPr>
              <a:t>لشركة ابل:</a:t>
            </a:r>
          </a:p>
          <a:p>
            <a:pPr algn="r"/>
            <a:r>
              <a:rPr lang="ar-DZ" sz="2000" b="1" dirty="0">
                <a:solidFill>
                  <a:srgbClr val="FF0000"/>
                </a:solidFill>
                <a:latin typeface="Google Sans"/>
              </a:rPr>
              <a:t>العوامل السياسية:</a:t>
            </a:r>
            <a:endParaRPr lang="ar-DZ" sz="2000" dirty="0">
              <a:solidFill>
                <a:srgbClr val="FF0000"/>
              </a:solidFill>
              <a:latin typeface="Google Sans"/>
            </a:endParaRPr>
          </a:p>
          <a:p>
            <a:pPr algn="r"/>
            <a:r>
              <a:rPr lang="ar-DZ" sz="2000" b="1" dirty="0">
                <a:solidFill>
                  <a:srgbClr val="1F1F1F"/>
                </a:solidFill>
                <a:latin typeface="Google Sans"/>
              </a:rPr>
              <a:t>التشريعات الضريبية:</a:t>
            </a:r>
            <a:r>
              <a:rPr lang="ar-DZ" sz="2000" dirty="0">
                <a:solidFill>
                  <a:srgbClr val="1F1F1F"/>
                </a:solidFill>
                <a:latin typeface="Google Sans"/>
              </a:rPr>
              <a:t> تواجه شركة ابل ضغوطًا متزايدة من الحكومات حول العالم لزيادة </a:t>
            </a:r>
            <a:r>
              <a:rPr lang="ar-DZ" sz="2000" dirty="0" err="1">
                <a:solidFill>
                  <a:srgbClr val="1F1F1F"/>
                </a:solidFill>
                <a:latin typeface="Google Sans"/>
              </a:rPr>
              <a:t>مدفوعاتها</a:t>
            </a:r>
            <a:r>
              <a:rPr lang="ar-DZ" sz="2000" dirty="0">
                <a:solidFill>
                  <a:srgbClr val="1F1F1F"/>
                </a:solidFill>
                <a:latin typeface="Google Sans"/>
              </a:rPr>
              <a:t> الضريبية.</a:t>
            </a:r>
          </a:p>
          <a:p>
            <a:pPr algn="r"/>
            <a:r>
              <a:rPr lang="ar-DZ" sz="2000" b="1" dirty="0">
                <a:solidFill>
                  <a:srgbClr val="1F1F1F"/>
                </a:solidFill>
                <a:latin typeface="Google Sans"/>
              </a:rPr>
              <a:t>الحرب التجارية بين الولايات المتحدة والصين:</a:t>
            </a:r>
            <a:r>
              <a:rPr lang="ar-DZ" sz="2000" dirty="0">
                <a:solidFill>
                  <a:srgbClr val="1F1F1F"/>
                </a:solidFill>
                <a:latin typeface="Google Sans"/>
              </a:rPr>
              <a:t> تؤثر هذه الحرب على سلسلة التوريد لشركة ابل وتزيد من تكلفة الإنتاج.</a:t>
            </a:r>
          </a:p>
          <a:p>
            <a:pPr algn="r"/>
            <a:r>
              <a:rPr lang="ar-DZ" sz="2000" b="1" dirty="0">
                <a:solidFill>
                  <a:srgbClr val="1F1F1F"/>
                </a:solidFill>
                <a:latin typeface="Google Sans"/>
              </a:rPr>
              <a:t>اللوائح المتعلقة بجمع البيانات وخصوصية المستخدم:</a:t>
            </a:r>
            <a:r>
              <a:rPr lang="ar-DZ" sz="2000" dirty="0">
                <a:solidFill>
                  <a:srgbClr val="1F1F1F"/>
                </a:solidFill>
                <a:latin typeface="Google Sans"/>
              </a:rPr>
              <a:t> تواجه شركة ابل تدقيقًا متزايدًا حول ممارساتها في جمع البيانات وخصوصية المستخدم.</a:t>
            </a:r>
          </a:p>
          <a:p>
            <a:pPr algn="r"/>
            <a:r>
              <a:rPr lang="ar-DZ" sz="2400" b="1" dirty="0">
                <a:solidFill>
                  <a:srgbClr val="FF0000"/>
                </a:solidFill>
                <a:latin typeface="Google Sans"/>
              </a:rPr>
              <a:t>العوامل الاقتصادية:</a:t>
            </a:r>
            <a:endParaRPr lang="ar-DZ" sz="2400" dirty="0">
              <a:solidFill>
                <a:srgbClr val="FF0000"/>
              </a:solidFill>
              <a:latin typeface="Google Sans"/>
            </a:endParaRPr>
          </a:p>
          <a:p>
            <a:pPr algn="r"/>
            <a:r>
              <a:rPr lang="ar-DZ" sz="2400" b="1" dirty="0">
                <a:solidFill>
                  <a:srgbClr val="1F1F1F"/>
                </a:solidFill>
                <a:latin typeface="Google Sans"/>
              </a:rPr>
              <a:t>النمو الاقتصادي العالمي:</a:t>
            </a:r>
            <a:r>
              <a:rPr lang="ar-DZ" sz="2400" dirty="0">
                <a:solidFill>
                  <a:srgbClr val="1F1F1F"/>
                </a:solidFill>
                <a:latin typeface="Google Sans"/>
              </a:rPr>
              <a:t> يؤثر النمو الاقتصادي العالمي على طلب المستهلكين على منتجات ابل.</a:t>
            </a:r>
          </a:p>
          <a:p>
            <a:pPr algn="r"/>
            <a:r>
              <a:rPr lang="ar-DZ" sz="2400" b="1" dirty="0">
                <a:solidFill>
                  <a:srgbClr val="1F1F1F"/>
                </a:solidFill>
                <a:latin typeface="Google Sans"/>
              </a:rPr>
              <a:t>تقلبات العملة:</a:t>
            </a:r>
            <a:r>
              <a:rPr lang="ar-DZ" sz="2400" dirty="0">
                <a:solidFill>
                  <a:srgbClr val="1F1F1F"/>
                </a:solidFill>
                <a:latin typeface="Google Sans"/>
              </a:rPr>
              <a:t> تؤثر تقلبات العملة على تكلفة الإنتاج لشركة ابل وأرباحها.</a:t>
            </a:r>
          </a:p>
          <a:p>
            <a:pPr algn="r"/>
            <a:r>
              <a:rPr lang="ar-DZ" sz="2400" b="1" dirty="0">
                <a:solidFill>
                  <a:srgbClr val="1F1F1F"/>
                </a:solidFill>
                <a:latin typeface="Google Sans"/>
              </a:rPr>
              <a:t>ارتفاع تكاليف العمالة:</a:t>
            </a:r>
            <a:r>
              <a:rPr lang="ar-DZ" sz="2400" dirty="0">
                <a:solidFill>
                  <a:srgbClr val="1F1F1F"/>
                </a:solidFill>
                <a:latin typeface="Google Sans"/>
              </a:rPr>
              <a:t> تواجه شركة ابل ارتفاعًا في تكاليف العمالة في الصين، حيث تصنع معظم منتجاتها</a:t>
            </a:r>
          </a:p>
          <a:p>
            <a:pPr algn="r"/>
            <a:r>
              <a:rPr lang="ar-DZ" sz="2600" b="1" dirty="0">
                <a:solidFill>
                  <a:srgbClr val="FF0000"/>
                </a:solidFill>
                <a:latin typeface="Google Sans"/>
              </a:rPr>
              <a:t>العوامل الاجتماعية:</a:t>
            </a:r>
            <a:endParaRPr lang="ar-DZ" sz="2600" dirty="0">
              <a:solidFill>
                <a:srgbClr val="FF0000"/>
              </a:solidFill>
              <a:latin typeface="Google Sans"/>
            </a:endParaRPr>
          </a:p>
          <a:p>
            <a:pPr algn="r"/>
            <a:r>
              <a:rPr lang="ar-DZ" sz="2600" b="1" dirty="0">
                <a:solidFill>
                  <a:srgbClr val="1F1F1F"/>
                </a:solidFill>
                <a:latin typeface="Google Sans"/>
              </a:rPr>
              <a:t>التغير في التركيبة السكانية:</a:t>
            </a:r>
            <a:r>
              <a:rPr lang="ar-DZ" sz="2600" dirty="0">
                <a:solidFill>
                  <a:srgbClr val="1F1F1F"/>
                </a:solidFill>
                <a:latin typeface="Google Sans"/>
              </a:rPr>
              <a:t> يؤثر تغير التركيبة السكانية على قاعدة عملاء ابل واحتياجاتهم.</a:t>
            </a:r>
          </a:p>
          <a:p>
            <a:pPr algn="r"/>
            <a:r>
              <a:rPr lang="ar-DZ" sz="2600" b="1" dirty="0">
                <a:solidFill>
                  <a:srgbClr val="1F1F1F"/>
                </a:solidFill>
                <a:latin typeface="Google Sans"/>
              </a:rPr>
              <a:t>الوعي المتزايد بالبيئة:</a:t>
            </a:r>
            <a:r>
              <a:rPr lang="ar-DZ" sz="2600" dirty="0">
                <a:solidFill>
                  <a:srgbClr val="1F1F1F"/>
                </a:solidFill>
                <a:latin typeface="Google Sans"/>
              </a:rPr>
              <a:t> يزداد وعي المستهلكين بالتأثير البيئي للمنتجات التي يشترونها، مما يضع ضغطًا على شركة ابل لتصنيع منتجات أكثر استدامة.</a:t>
            </a:r>
          </a:p>
          <a:p>
            <a:pPr algn="r"/>
            <a:r>
              <a:rPr lang="ar-DZ" sz="2600" b="1" dirty="0">
                <a:solidFill>
                  <a:srgbClr val="1F1F1F"/>
                </a:solidFill>
                <a:latin typeface="Google Sans"/>
              </a:rPr>
              <a:t>التغيرات في سلوك المستهلك:</a:t>
            </a:r>
            <a:r>
              <a:rPr lang="ar-DZ" sz="2600" dirty="0">
                <a:solidFill>
                  <a:srgbClr val="1F1F1F"/>
                </a:solidFill>
                <a:latin typeface="Google Sans"/>
              </a:rPr>
              <a:t> تؤثر التغيرات في سلوك المستهلك، مثل ازدياد استخدام الهواتف الذكية، على طلب منتجات ابل.</a:t>
            </a:r>
          </a:p>
          <a:p>
            <a:pPr marL="0" indent="0" algn="r">
              <a:buNone/>
            </a:pPr>
            <a:endParaRPr lang="ar-DZ" dirty="0"/>
          </a:p>
        </p:txBody>
      </p:sp>
      <p:sp>
        <p:nvSpPr>
          <p:cNvPr id="4" name="شكل بيضاوي 3"/>
          <p:cNvSpPr/>
          <p:nvPr/>
        </p:nvSpPr>
        <p:spPr>
          <a:xfrm>
            <a:off x="4267200" y="171521"/>
            <a:ext cx="3657600" cy="836022"/>
          </a:xfrm>
          <a:prstGeom prst="ellipse">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r-FR" sz="4000" dirty="0">
                <a:solidFill>
                  <a:schemeClr val="bg1"/>
                </a:solidFill>
              </a:rPr>
              <a:t>PESTEL</a:t>
            </a:r>
            <a:endParaRPr lang="ar-DZ" sz="4000" dirty="0">
              <a:solidFill>
                <a:schemeClr val="bg1"/>
              </a:solidFill>
            </a:endParaRPr>
          </a:p>
          <a:p>
            <a:pPr algn="ctr"/>
            <a:endParaRPr lang="ar-DZ" dirty="0"/>
          </a:p>
        </p:txBody>
      </p:sp>
    </p:spTree>
    <p:extLst>
      <p:ext uri="{BB962C8B-B14F-4D97-AF65-F5344CB8AC3E}">
        <p14:creationId xmlns:p14="http://schemas.microsoft.com/office/powerpoint/2010/main" val="3157494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130629"/>
            <a:ext cx="10515600" cy="6046334"/>
          </a:xfrm>
        </p:spPr>
        <p:txBody>
          <a:bodyPr>
            <a:normAutofit fontScale="85000" lnSpcReduction="20000"/>
          </a:bodyPr>
          <a:lstStyle/>
          <a:p>
            <a:pPr algn="r" rtl="1"/>
            <a:r>
              <a:rPr lang="ar-DZ" b="1" dirty="0">
                <a:solidFill>
                  <a:srgbClr val="FF0000"/>
                </a:solidFill>
                <a:latin typeface="Google Sans"/>
              </a:rPr>
              <a:t>العوامل التكنولوجية</a:t>
            </a:r>
            <a:r>
              <a:rPr lang="ar-DZ" b="1" dirty="0">
                <a:solidFill>
                  <a:srgbClr val="1F1F1F"/>
                </a:solidFill>
                <a:latin typeface="Google Sans"/>
              </a:rPr>
              <a:t>:</a:t>
            </a:r>
            <a:endParaRPr lang="ar-DZ" dirty="0">
              <a:solidFill>
                <a:srgbClr val="1F1F1F"/>
              </a:solidFill>
              <a:latin typeface="Google Sans"/>
            </a:endParaRPr>
          </a:p>
          <a:p>
            <a:pPr algn="r" rtl="1"/>
            <a:r>
              <a:rPr lang="ar-DZ" b="1" dirty="0">
                <a:solidFill>
                  <a:srgbClr val="1F1F1F"/>
                </a:solidFill>
                <a:latin typeface="Google Sans"/>
              </a:rPr>
              <a:t>التطور السريع للتكنولوجيا:</a:t>
            </a:r>
            <a:r>
              <a:rPr lang="ar-DZ" dirty="0">
                <a:solidFill>
                  <a:srgbClr val="1F1F1F"/>
                </a:solidFill>
                <a:latin typeface="Google Sans"/>
              </a:rPr>
              <a:t> تواجه شركة ابل ضغطًا متزايدًا للابتكار والحفاظ على ريادتها في مجال التكنولوجيا.</a:t>
            </a:r>
          </a:p>
          <a:p>
            <a:pPr algn="r" rtl="1"/>
            <a:r>
              <a:rPr lang="ar-DZ" b="1" dirty="0">
                <a:solidFill>
                  <a:srgbClr val="1F1F1F"/>
                </a:solidFill>
                <a:latin typeface="Google Sans"/>
              </a:rPr>
              <a:t>ظهور تقنيات جديدة:</a:t>
            </a:r>
            <a:r>
              <a:rPr lang="ar-DZ" dirty="0">
                <a:solidFill>
                  <a:srgbClr val="1F1F1F"/>
                </a:solidFill>
                <a:latin typeface="Google Sans"/>
              </a:rPr>
              <a:t> يمكن أن تؤثر التقنيات الجديدة، مثل الذكاء الاصطناعي وإنترنت الأشياء، على منتجات وخدمات ابل.</a:t>
            </a:r>
          </a:p>
          <a:p>
            <a:pPr algn="r" rtl="1"/>
            <a:r>
              <a:rPr lang="ar-DZ" b="1" dirty="0">
                <a:solidFill>
                  <a:srgbClr val="1F1F1F"/>
                </a:solidFill>
                <a:latin typeface="Google Sans"/>
              </a:rPr>
              <a:t>الحاجة إلى ضمان أمن البيانات:</a:t>
            </a:r>
            <a:r>
              <a:rPr lang="ar-DZ" dirty="0">
                <a:solidFill>
                  <a:srgbClr val="1F1F1F"/>
                </a:solidFill>
                <a:latin typeface="Google Sans"/>
              </a:rPr>
              <a:t> تواجه شركة ابل تحديًا متزايدًا في ضمان أمن بيانات مستخدميها.</a:t>
            </a:r>
          </a:p>
          <a:p>
            <a:pPr algn="r" rtl="1"/>
            <a:r>
              <a:rPr lang="ar-DZ" b="1" dirty="0">
                <a:solidFill>
                  <a:srgbClr val="FF0000"/>
                </a:solidFill>
                <a:latin typeface="Google Sans"/>
              </a:rPr>
              <a:t>العوامل البيئية</a:t>
            </a:r>
            <a:r>
              <a:rPr lang="ar-DZ" b="1" dirty="0">
                <a:solidFill>
                  <a:srgbClr val="1F1F1F"/>
                </a:solidFill>
                <a:latin typeface="Google Sans"/>
              </a:rPr>
              <a:t>:</a:t>
            </a:r>
            <a:endParaRPr lang="ar-DZ" dirty="0">
              <a:solidFill>
                <a:srgbClr val="1F1F1F"/>
              </a:solidFill>
              <a:latin typeface="Google Sans"/>
            </a:endParaRPr>
          </a:p>
          <a:p>
            <a:pPr algn="r" rtl="1"/>
            <a:r>
              <a:rPr lang="ar-DZ" b="1" dirty="0">
                <a:solidFill>
                  <a:srgbClr val="1F1F1F"/>
                </a:solidFill>
                <a:latin typeface="Google Sans"/>
              </a:rPr>
              <a:t>التغير المناخي:</a:t>
            </a:r>
            <a:r>
              <a:rPr lang="ar-DZ" dirty="0">
                <a:solidFill>
                  <a:srgbClr val="1F1F1F"/>
                </a:solidFill>
                <a:latin typeface="Google Sans"/>
              </a:rPr>
              <a:t> يضع تغير المناخي ضغطًا على شركة ابل لتصنيع منتجات أكثر استدامة وتقليل انبعاثاتها الكربونية.</a:t>
            </a:r>
          </a:p>
          <a:p>
            <a:pPr algn="r" rtl="1"/>
            <a:r>
              <a:rPr lang="ar-DZ" b="1" dirty="0">
                <a:solidFill>
                  <a:srgbClr val="1F1F1F"/>
                </a:solidFill>
                <a:latin typeface="Google Sans"/>
              </a:rPr>
              <a:t>الندرة المتزايدة للموارد:</a:t>
            </a:r>
            <a:r>
              <a:rPr lang="ar-DZ" dirty="0">
                <a:solidFill>
                  <a:srgbClr val="1F1F1F"/>
                </a:solidFill>
                <a:latin typeface="Google Sans"/>
              </a:rPr>
              <a:t> تؤدي الندرة المتزايدة للموارد، مثل المياه والمعادن، إلى زيادة تكلفة الإنتاج لشركة ابل.</a:t>
            </a:r>
          </a:p>
          <a:p>
            <a:pPr algn="r" rtl="1"/>
            <a:r>
              <a:rPr lang="ar-DZ" b="1" dirty="0">
                <a:solidFill>
                  <a:srgbClr val="1F1F1F"/>
                </a:solidFill>
                <a:latin typeface="Google Sans"/>
              </a:rPr>
              <a:t>اللوائح البيئية:</a:t>
            </a:r>
            <a:r>
              <a:rPr lang="ar-DZ" dirty="0">
                <a:solidFill>
                  <a:srgbClr val="1F1F1F"/>
                </a:solidFill>
                <a:latin typeface="Google Sans"/>
              </a:rPr>
              <a:t> تواجه شركة ابل لوائح بيئية أكثر صرامة من الحكومات حول العالم.</a:t>
            </a:r>
          </a:p>
          <a:p>
            <a:pPr algn="r" rtl="1"/>
            <a:r>
              <a:rPr lang="ar-DZ" b="1" dirty="0">
                <a:solidFill>
                  <a:srgbClr val="FF0000"/>
                </a:solidFill>
                <a:latin typeface="Google Sans"/>
              </a:rPr>
              <a:t>العوامل القانونية:</a:t>
            </a:r>
            <a:endParaRPr lang="ar-DZ" dirty="0">
              <a:solidFill>
                <a:srgbClr val="FF0000"/>
              </a:solidFill>
              <a:latin typeface="Google Sans"/>
            </a:endParaRPr>
          </a:p>
          <a:p>
            <a:pPr algn="r" rtl="1"/>
            <a:r>
              <a:rPr lang="ar-DZ" b="1" dirty="0">
                <a:solidFill>
                  <a:srgbClr val="1F1F1F"/>
                </a:solidFill>
                <a:latin typeface="Google Sans"/>
              </a:rPr>
              <a:t>قوانين مكافحة الاحتكار:</a:t>
            </a:r>
            <a:r>
              <a:rPr lang="ar-DZ" dirty="0">
                <a:solidFill>
                  <a:srgbClr val="1F1F1F"/>
                </a:solidFill>
                <a:latin typeface="Google Sans"/>
              </a:rPr>
              <a:t> تواجه شركة ابل تحقيقات مكافحة الاحتكار في الولايات المتحدة وأوروبا.</a:t>
            </a:r>
          </a:p>
          <a:p>
            <a:pPr algn="r" rtl="1"/>
            <a:r>
              <a:rPr lang="ar-DZ" b="1" dirty="0">
                <a:solidFill>
                  <a:srgbClr val="1F1F1F"/>
                </a:solidFill>
                <a:latin typeface="Google Sans"/>
              </a:rPr>
              <a:t>قوانين الملكية الفكرية:</a:t>
            </a:r>
            <a:r>
              <a:rPr lang="ar-DZ" dirty="0">
                <a:solidFill>
                  <a:srgbClr val="1F1F1F"/>
                </a:solidFill>
                <a:latin typeface="Google Sans"/>
              </a:rPr>
              <a:t> تواجه شركة ابل دعاوى قضائية تتعلق بانتهاك الملكية الفكرية.</a:t>
            </a:r>
          </a:p>
          <a:p>
            <a:pPr algn="r" rtl="1"/>
            <a:r>
              <a:rPr lang="ar-DZ" b="1" dirty="0">
                <a:solidFill>
                  <a:srgbClr val="1F1F1F"/>
                </a:solidFill>
                <a:latin typeface="Google Sans"/>
              </a:rPr>
              <a:t>قوانين حماية البيانات:</a:t>
            </a:r>
            <a:r>
              <a:rPr lang="ar-DZ" dirty="0">
                <a:solidFill>
                  <a:srgbClr val="1F1F1F"/>
                </a:solidFill>
                <a:latin typeface="Google Sans"/>
              </a:rPr>
              <a:t> تواجه شركة ابل لوائح أكثر صرامة لحماية البيانات من الحكومات حول العال</a:t>
            </a:r>
          </a:p>
          <a:p>
            <a:pPr algn="r"/>
            <a:endParaRPr lang="ar-DZ" dirty="0"/>
          </a:p>
        </p:txBody>
      </p:sp>
    </p:spTree>
    <p:extLst>
      <p:ext uri="{BB962C8B-B14F-4D97-AF65-F5344CB8AC3E}">
        <p14:creationId xmlns:p14="http://schemas.microsoft.com/office/powerpoint/2010/main" val="411561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3F6E6-1E3F-C08A-1143-B9AFF8AF1B13}"/>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562BE9B4-B76F-981E-3A4F-444A87A035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3874" y="13447"/>
            <a:ext cx="18215811" cy="6858000"/>
          </a:xfrm>
        </p:spPr>
      </p:pic>
    </p:spTree>
    <p:extLst>
      <p:ext uri="{BB962C8B-B14F-4D97-AF65-F5344CB8AC3E}">
        <p14:creationId xmlns:p14="http://schemas.microsoft.com/office/powerpoint/2010/main" val="364084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06BADD-F8EF-8E29-C1F9-AB092B071A81}"/>
              </a:ext>
            </a:extLst>
          </p:cNvPr>
          <p:cNvSpPr>
            <a:spLocks noGrp="1"/>
          </p:cNvSpPr>
          <p:nvPr>
            <p:ph type="title"/>
          </p:nvPr>
        </p:nvSpPr>
        <p:spPr/>
        <p:txBody>
          <a:bodyPr/>
          <a:lstStyle/>
          <a:p>
            <a:endParaRPr lang="fr-FR"/>
          </a:p>
        </p:txBody>
      </p:sp>
      <p:pic>
        <p:nvPicPr>
          <p:cNvPr id="9" name="Espace réservé du contenu 8">
            <a:extLst>
              <a:ext uri="{FF2B5EF4-FFF2-40B4-BE49-F238E27FC236}">
                <a16:creationId xmlns:a16="http://schemas.microsoft.com/office/drawing/2014/main" id="{01E9BC73-7205-C7D4-3D09-0C3502EAE3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22826"/>
          </a:xfrm>
        </p:spPr>
      </p:pic>
      <p:pic>
        <p:nvPicPr>
          <p:cNvPr id="11" name="Image 10">
            <a:extLst>
              <a:ext uri="{FF2B5EF4-FFF2-40B4-BE49-F238E27FC236}">
                <a16:creationId xmlns:a16="http://schemas.microsoft.com/office/drawing/2014/main" id="{C725F8C8-FE7F-3E0A-8D0F-16B3E7B40C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95" y="5249611"/>
            <a:ext cx="2771275" cy="2486527"/>
          </a:xfrm>
          <a:prstGeom prst="rect">
            <a:avLst/>
          </a:prstGeom>
        </p:spPr>
      </p:pic>
    </p:spTree>
    <p:extLst>
      <p:ext uri="{BB962C8B-B14F-4D97-AF65-F5344CB8AC3E}">
        <p14:creationId xmlns:p14="http://schemas.microsoft.com/office/powerpoint/2010/main" val="2238775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BF96C3-5682-5A9F-008F-E12162082EA6}"/>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86ED221C-F3E0-3CA5-A817-4177EBADE6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063"/>
            <a:ext cx="12304295" cy="7042484"/>
          </a:xfrm>
        </p:spPr>
      </p:pic>
      <p:sp>
        <p:nvSpPr>
          <p:cNvPr id="6" name="ZoneTexte 5">
            <a:extLst>
              <a:ext uri="{FF2B5EF4-FFF2-40B4-BE49-F238E27FC236}">
                <a16:creationId xmlns:a16="http://schemas.microsoft.com/office/drawing/2014/main" id="{1CC5CDC1-AE19-02A4-E5A1-A9A9FC4AC42B}"/>
              </a:ext>
            </a:extLst>
          </p:cNvPr>
          <p:cNvSpPr txBox="1"/>
          <p:nvPr/>
        </p:nvSpPr>
        <p:spPr>
          <a:xfrm>
            <a:off x="8823158" y="3105834"/>
            <a:ext cx="3834064" cy="646331"/>
          </a:xfrm>
          <a:prstGeom prst="rect">
            <a:avLst/>
          </a:prstGeom>
          <a:noFill/>
        </p:spPr>
        <p:txBody>
          <a:bodyPr wrap="square" rtlCol="0">
            <a:spAutoFit/>
          </a:bodyPr>
          <a:lstStyle/>
          <a:p>
            <a:r>
              <a:rPr lang="ar-DZ" sz="3600" dirty="0"/>
              <a:t>نبذة عن شركة آبل  :</a:t>
            </a:r>
            <a:endParaRPr lang="fr-FR" sz="3600" dirty="0"/>
          </a:p>
        </p:txBody>
      </p:sp>
      <p:sp>
        <p:nvSpPr>
          <p:cNvPr id="7" name="ZoneTexte 6">
            <a:extLst>
              <a:ext uri="{FF2B5EF4-FFF2-40B4-BE49-F238E27FC236}">
                <a16:creationId xmlns:a16="http://schemas.microsoft.com/office/drawing/2014/main" id="{98B653E2-F964-9FE9-98D8-B97B3014D581}"/>
              </a:ext>
            </a:extLst>
          </p:cNvPr>
          <p:cNvSpPr txBox="1"/>
          <p:nvPr/>
        </p:nvSpPr>
        <p:spPr>
          <a:xfrm>
            <a:off x="3080085" y="2211455"/>
            <a:ext cx="5165558" cy="3539430"/>
          </a:xfrm>
          <a:prstGeom prst="rect">
            <a:avLst/>
          </a:prstGeom>
          <a:noFill/>
        </p:spPr>
        <p:txBody>
          <a:bodyPr wrap="square" rtlCol="0">
            <a:spAutoFit/>
          </a:bodyPr>
          <a:lstStyle/>
          <a:p>
            <a:pPr algn="r"/>
            <a:r>
              <a:rPr lang="ar-DZ" sz="2800" dirty="0">
                <a:solidFill>
                  <a:schemeClr val="bg1"/>
                </a:solidFill>
              </a:rPr>
              <a:t>تعد شركة آبل واحدة من الشركات التقنية والحاسوبية المشهورة عالميا , وقد تأسست آبل من قبل ستيف جوبز وستيف وزنياك , وتعتمد طبيعة عملها الرئيسي على التخصص في صناعة وإنتاج وتطوير وتحسين وبيع البرامج الحاسوبية وأجهزة الهواتف الذكية وأجهزة الحاسوب وتتضمن برامج شركة آبل نظام تشغيل خاص بها وهي ماك او اس </a:t>
            </a:r>
            <a:endParaRPr lang="fr-FR" sz="2800" dirty="0">
              <a:solidFill>
                <a:schemeClr val="bg1"/>
              </a:solidFill>
            </a:endParaRPr>
          </a:p>
        </p:txBody>
      </p:sp>
    </p:spTree>
    <p:extLst>
      <p:ext uri="{BB962C8B-B14F-4D97-AF65-F5344CB8AC3E}">
        <p14:creationId xmlns:p14="http://schemas.microsoft.com/office/powerpoint/2010/main" val="210154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E4EC145-DB60-E10C-CC83-D4D54F0BA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537" y="1081616"/>
            <a:ext cx="5980281" cy="4438095"/>
          </a:xfrm>
          <a:prstGeom prst="ellipse">
            <a:avLst/>
          </a:prstGeom>
          <a:ln>
            <a:noFill/>
          </a:ln>
          <a:effectLst>
            <a:softEdge rad="112500"/>
          </a:effectLst>
        </p:spPr>
      </p:pic>
      <p:sp>
        <p:nvSpPr>
          <p:cNvPr id="9" name="Organigramme : Connecteur 8">
            <a:extLst>
              <a:ext uri="{FF2B5EF4-FFF2-40B4-BE49-F238E27FC236}">
                <a16:creationId xmlns:a16="http://schemas.microsoft.com/office/drawing/2014/main" id="{0C66C7E2-EA62-946F-2806-1C73D497308A}"/>
              </a:ext>
            </a:extLst>
          </p:cNvPr>
          <p:cNvSpPr/>
          <p:nvPr/>
        </p:nvSpPr>
        <p:spPr>
          <a:xfrm>
            <a:off x="8598568" y="1507958"/>
            <a:ext cx="256674" cy="208547"/>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FB0D6CAC-BC56-C051-D18A-34D4A5729F86}"/>
              </a:ext>
            </a:extLst>
          </p:cNvPr>
          <p:cNvCxnSpPr>
            <a:cxnSpLocks/>
            <a:stCxn id="8" idx="1"/>
          </p:cNvCxnSpPr>
          <p:nvPr/>
        </p:nvCxnSpPr>
        <p:spPr>
          <a:xfrm flipH="1">
            <a:off x="7261372" y="1731560"/>
            <a:ext cx="1057957" cy="0"/>
          </a:xfrm>
          <a:prstGeom prst="line">
            <a:avLst/>
          </a:prstGeom>
          <a:ln w="28575"/>
        </p:spPr>
        <p:style>
          <a:lnRef idx="1">
            <a:schemeClr val="dk1"/>
          </a:lnRef>
          <a:fillRef idx="0">
            <a:schemeClr val="dk1"/>
          </a:fillRef>
          <a:effectRef idx="0">
            <a:schemeClr val="dk1"/>
          </a:effectRef>
          <a:fontRef idx="minor">
            <a:schemeClr val="tx1"/>
          </a:fontRef>
        </p:style>
      </p:cxnSp>
      <p:sp>
        <p:nvSpPr>
          <p:cNvPr id="12" name="Organigramme : Connecteur 11">
            <a:extLst>
              <a:ext uri="{FF2B5EF4-FFF2-40B4-BE49-F238E27FC236}">
                <a16:creationId xmlns:a16="http://schemas.microsoft.com/office/drawing/2014/main" id="{7F8A2A45-7C8C-A8C6-B907-C62A61CC764B}"/>
              </a:ext>
            </a:extLst>
          </p:cNvPr>
          <p:cNvSpPr/>
          <p:nvPr/>
        </p:nvSpPr>
        <p:spPr>
          <a:xfrm>
            <a:off x="6096000" y="1283370"/>
            <a:ext cx="914400" cy="80469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Graphique 13" descr="Verrou avec un remplissage uni">
            <a:extLst>
              <a:ext uri="{FF2B5EF4-FFF2-40B4-BE49-F238E27FC236}">
                <a16:creationId xmlns:a16="http://schemas.microsoft.com/office/drawing/2014/main" id="{CA6C1223-BA06-88F8-86AA-FB2F900CAF7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312303" y="1454262"/>
            <a:ext cx="524629" cy="524629"/>
          </a:xfrm>
          <a:prstGeom prst="rect">
            <a:avLst/>
          </a:prstGeom>
        </p:spPr>
      </p:pic>
      <p:sp>
        <p:nvSpPr>
          <p:cNvPr id="15" name="ZoneTexte 14">
            <a:extLst>
              <a:ext uri="{FF2B5EF4-FFF2-40B4-BE49-F238E27FC236}">
                <a16:creationId xmlns:a16="http://schemas.microsoft.com/office/drawing/2014/main" id="{FD506C3C-8942-66BF-D5BB-E0EC02696590}"/>
              </a:ext>
            </a:extLst>
          </p:cNvPr>
          <p:cNvSpPr txBox="1"/>
          <p:nvPr/>
        </p:nvSpPr>
        <p:spPr>
          <a:xfrm>
            <a:off x="1812008" y="1394116"/>
            <a:ext cx="3818022" cy="584775"/>
          </a:xfrm>
          <a:prstGeom prst="rect">
            <a:avLst/>
          </a:prstGeom>
          <a:noFill/>
        </p:spPr>
        <p:txBody>
          <a:bodyPr wrap="square" rtlCol="0">
            <a:spAutoFit/>
          </a:bodyPr>
          <a:lstStyle/>
          <a:p>
            <a:r>
              <a:rPr lang="ar-DZ" sz="3200" dirty="0">
                <a:latin typeface="Calibri" panose="020F0502020204030204" pitchFamily="34" charset="0"/>
                <a:cs typeface="Calibri" panose="020F0502020204030204" pitchFamily="34" charset="0"/>
              </a:rPr>
              <a:t>الأمان وتشفير المعلومات </a:t>
            </a:r>
            <a:endParaRPr lang="fr-FR" sz="3200" dirty="0">
              <a:latin typeface="Calibri" panose="020F0502020204030204" pitchFamily="34" charset="0"/>
              <a:cs typeface="Calibri" panose="020F0502020204030204" pitchFamily="34" charset="0"/>
            </a:endParaRPr>
          </a:p>
        </p:txBody>
      </p:sp>
      <p:sp>
        <p:nvSpPr>
          <p:cNvPr id="16" name="Organigramme : Connecteur 15">
            <a:extLst>
              <a:ext uri="{FF2B5EF4-FFF2-40B4-BE49-F238E27FC236}">
                <a16:creationId xmlns:a16="http://schemas.microsoft.com/office/drawing/2014/main" id="{41EF0280-D107-8CFE-AF8C-D4FC26440543}"/>
              </a:ext>
            </a:extLst>
          </p:cNvPr>
          <p:cNvSpPr/>
          <p:nvPr/>
        </p:nvSpPr>
        <p:spPr>
          <a:xfrm>
            <a:off x="7538906" y="2805887"/>
            <a:ext cx="267957" cy="226564"/>
          </a:xfrm>
          <a:prstGeom prst="flowChartConnector">
            <a:avLst/>
          </a:prstGeom>
          <a:solidFill>
            <a:srgbClr val="8000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a:extLst>
              <a:ext uri="{FF2B5EF4-FFF2-40B4-BE49-F238E27FC236}">
                <a16:creationId xmlns:a16="http://schemas.microsoft.com/office/drawing/2014/main" id="{AA4F3023-545D-20B9-6C2C-21A6FA5F19DA}"/>
              </a:ext>
            </a:extLst>
          </p:cNvPr>
          <p:cNvCxnSpPr>
            <a:cxnSpLocks/>
          </p:cNvCxnSpPr>
          <p:nvPr/>
        </p:nvCxnSpPr>
        <p:spPr>
          <a:xfrm flipH="1">
            <a:off x="6214818" y="2919169"/>
            <a:ext cx="1089100" cy="0"/>
          </a:xfrm>
          <a:prstGeom prst="line">
            <a:avLst/>
          </a:prstGeom>
          <a:ln w="28575"/>
        </p:spPr>
        <p:style>
          <a:lnRef idx="1">
            <a:schemeClr val="dk1"/>
          </a:lnRef>
          <a:fillRef idx="0">
            <a:schemeClr val="dk1"/>
          </a:fillRef>
          <a:effectRef idx="0">
            <a:schemeClr val="dk1"/>
          </a:effectRef>
          <a:fontRef idx="minor">
            <a:schemeClr val="tx1"/>
          </a:fontRef>
        </p:style>
      </p:cxnSp>
      <p:sp>
        <p:nvSpPr>
          <p:cNvPr id="20" name="Organigramme : Connecteur 19">
            <a:extLst>
              <a:ext uri="{FF2B5EF4-FFF2-40B4-BE49-F238E27FC236}">
                <a16:creationId xmlns:a16="http://schemas.microsoft.com/office/drawing/2014/main" id="{D5404798-7812-CDD0-1488-0B3EF6EC0976}"/>
              </a:ext>
            </a:extLst>
          </p:cNvPr>
          <p:cNvSpPr/>
          <p:nvPr/>
        </p:nvSpPr>
        <p:spPr>
          <a:xfrm>
            <a:off x="4932948" y="2446422"/>
            <a:ext cx="922421" cy="850231"/>
          </a:xfrm>
          <a:prstGeom prst="flowChartConnector">
            <a:avLst/>
          </a:prstGeom>
          <a:solidFill>
            <a:srgbClr val="8000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err="1"/>
              <a:t>ios</a:t>
            </a:r>
            <a:endParaRPr lang="fr-FR" sz="2000" b="1" dirty="0"/>
          </a:p>
        </p:txBody>
      </p:sp>
      <p:sp>
        <p:nvSpPr>
          <p:cNvPr id="22" name="Organigramme : Connecteur 21">
            <a:extLst>
              <a:ext uri="{FF2B5EF4-FFF2-40B4-BE49-F238E27FC236}">
                <a16:creationId xmlns:a16="http://schemas.microsoft.com/office/drawing/2014/main" id="{AB45FE84-4049-CC36-5F5B-DA6AD34CB01A}"/>
              </a:ext>
            </a:extLst>
          </p:cNvPr>
          <p:cNvSpPr/>
          <p:nvPr/>
        </p:nvSpPr>
        <p:spPr>
          <a:xfrm>
            <a:off x="7721013" y="3964374"/>
            <a:ext cx="267957" cy="226564"/>
          </a:xfrm>
          <a:prstGeom prst="flowChartConnector">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23">
            <a:extLst>
              <a:ext uri="{FF2B5EF4-FFF2-40B4-BE49-F238E27FC236}">
                <a16:creationId xmlns:a16="http://schemas.microsoft.com/office/drawing/2014/main" id="{CBE30CED-2046-6BC7-ACAE-7A0866376C93}"/>
              </a:ext>
            </a:extLst>
          </p:cNvPr>
          <p:cNvCxnSpPr/>
          <p:nvPr/>
        </p:nvCxnSpPr>
        <p:spPr>
          <a:xfrm flipH="1">
            <a:off x="6096000" y="4077656"/>
            <a:ext cx="1207918" cy="0"/>
          </a:xfrm>
          <a:prstGeom prst="line">
            <a:avLst/>
          </a:prstGeom>
          <a:ln w="28575"/>
        </p:spPr>
        <p:style>
          <a:lnRef idx="1">
            <a:schemeClr val="dk1"/>
          </a:lnRef>
          <a:fillRef idx="0">
            <a:schemeClr val="dk1"/>
          </a:fillRef>
          <a:effectRef idx="0">
            <a:schemeClr val="dk1"/>
          </a:effectRef>
          <a:fontRef idx="minor">
            <a:schemeClr val="tx1"/>
          </a:fontRef>
        </p:style>
      </p:cxnSp>
      <p:sp>
        <p:nvSpPr>
          <p:cNvPr id="25" name="Organigramme : Connecteur 24">
            <a:extLst>
              <a:ext uri="{FF2B5EF4-FFF2-40B4-BE49-F238E27FC236}">
                <a16:creationId xmlns:a16="http://schemas.microsoft.com/office/drawing/2014/main" id="{24649B39-C0F9-3FA7-9B2E-6D5FDF5F4E31}"/>
              </a:ext>
            </a:extLst>
          </p:cNvPr>
          <p:cNvSpPr/>
          <p:nvPr/>
        </p:nvSpPr>
        <p:spPr>
          <a:xfrm>
            <a:off x="4882937" y="3678820"/>
            <a:ext cx="922421" cy="797671"/>
          </a:xfrm>
          <a:prstGeom prst="flowChartConnector">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Organigramme : Connecteur 27">
            <a:extLst>
              <a:ext uri="{FF2B5EF4-FFF2-40B4-BE49-F238E27FC236}">
                <a16:creationId xmlns:a16="http://schemas.microsoft.com/office/drawing/2014/main" id="{11B42171-4B8D-D8B1-B336-55157038D312}"/>
              </a:ext>
            </a:extLst>
          </p:cNvPr>
          <p:cNvSpPr/>
          <p:nvPr/>
        </p:nvSpPr>
        <p:spPr>
          <a:xfrm>
            <a:off x="8742947" y="4932949"/>
            <a:ext cx="256674" cy="208547"/>
          </a:xfrm>
          <a:prstGeom prst="flowChartConnector">
            <a:avLst/>
          </a:prstGeom>
          <a:solidFill>
            <a:srgbClr val="FF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a:extLst>
              <a:ext uri="{FF2B5EF4-FFF2-40B4-BE49-F238E27FC236}">
                <a16:creationId xmlns:a16="http://schemas.microsoft.com/office/drawing/2014/main" id="{0D8C9D9F-35A9-D890-8B4B-22C9A103429E}"/>
              </a:ext>
            </a:extLst>
          </p:cNvPr>
          <p:cNvCxnSpPr>
            <a:cxnSpLocks/>
          </p:cNvCxnSpPr>
          <p:nvPr/>
        </p:nvCxnSpPr>
        <p:spPr>
          <a:xfrm flipH="1">
            <a:off x="6944734" y="5037222"/>
            <a:ext cx="1321712" cy="0"/>
          </a:xfrm>
          <a:prstGeom prst="line">
            <a:avLst/>
          </a:prstGeom>
          <a:ln w="28575"/>
        </p:spPr>
        <p:style>
          <a:lnRef idx="1">
            <a:schemeClr val="dk1"/>
          </a:lnRef>
          <a:fillRef idx="0">
            <a:schemeClr val="dk1"/>
          </a:fillRef>
          <a:effectRef idx="0">
            <a:schemeClr val="dk1"/>
          </a:effectRef>
          <a:fontRef idx="minor">
            <a:schemeClr val="tx1"/>
          </a:fontRef>
        </p:style>
      </p:cxnSp>
      <p:sp>
        <p:nvSpPr>
          <p:cNvPr id="31" name="Organigramme : Connecteur 30">
            <a:extLst>
              <a:ext uri="{FF2B5EF4-FFF2-40B4-BE49-F238E27FC236}">
                <a16:creationId xmlns:a16="http://schemas.microsoft.com/office/drawing/2014/main" id="{D3E3BF7B-0BAF-464D-15C0-8B77E83BD300}"/>
              </a:ext>
            </a:extLst>
          </p:cNvPr>
          <p:cNvSpPr/>
          <p:nvPr/>
        </p:nvSpPr>
        <p:spPr>
          <a:xfrm>
            <a:off x="5697928" y="4654278"/>
            <a:ext cx="813669" cy="729602"/>
          </a:xfrm>
          <a:prstGeom prst="flowChartConnector">
            <a:avLst/>
          </a:prstGeom>
          <a:solidFill>
            <a:srgbClr val="FF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3" name="Graphique 32" descr="Tête avec engrenages avec un remplissage uni">
            <a:extLst>
              <a:ext uri="{FF2B5EF4-FFF2-40B4-BE49-F238E27FC236}">
                <a16:creationId xmlns:a16="http://schemas.microsoft.com/office/drawing/2014/main" id="{1A302305-2C4A-E6D3-22EE-54BDF3C6154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849489" y="4753527"/>
            <a:ext cx="562921" cy="567389"/>
          </a:xfrm>
          <a:prstGeom prst="rect">
            <a:avLst/>
          </a:prstGeom>
        </p:spPr>
      </p:pic>
      <p:pic>
        <p:nvPicPr>
          <p:cNvPr id="35" name="Graphique 34" descr="Engrenages avec un remplissage uni">
            <a:extLst>
              <a:ext uri="{FF2B5EF4-FFF2-40B4-BE49-F238E27FC236}">
                <a16:creationId xmlns:a16="http://schemas.microsoft.com/office/drawing/2014/main" id="{4B26F9A3-07A7-C2E8-1FD8-731E8501A83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019769" y="3813587"/>
            <a:ext cx="564293" cy="564293"/>
          </a:xfrm>
          <a:prstGeom prst="rect">
            <a:avLst/>
          </a:prstGeom>
        </p:spPr>
      </p:pic>
      <p:sp>
        <p:nvSpPr>
          <p:cNvPr id="41" name="ZoneTexte 40">
            <a:extLst>
              <a:ext uri="{FF2B5EF4-FFF2-40B4-BE49-F238E27FC236}">
                <a16:creationId xmlns:a16="http://schemas.microsoft.com/office/drawing/2014/main" id="{52BA0CC6-2DAB-8D80-E07A-59FD14114B56}"/>
              </a:ext>
            </a:extLst>
          </p:cNvPr>
          <p:cNvSpPr txBox="1"/>
          <p:nvPr/>
        </p:nvSpPr>
        <p:spPr>
          <a:xfrm>
            <a:off x="338296" y="2536468"/>
            <a:ext cx="4414928" cy="584775"/>
          </a:xfrm>
          <a:prstGeom prst="rect">
            <a:avLst/>
          </a:prstGeom>
          <a:noFill/>
        </p:spPr>
        <p:txBody>
          <a:bodyPr wrap="square" rtlCol="0">
            <a:spAutoFit/>
          </a:bodyPr>
          <a:lstStyle/>
          <a:p>
            <a:r>
              <a:rPr lang="ar-DZ" sz="3200" dirty="0">
                <a:latin typeface="Calibri" panose="020F0502020204030204" pitchFamily="34" charset="0"/>
                <a:cs typeface="Calibri" panose="020F0502020204030204" pitchFamily="34" charset="0"/>
              </a:rPr>
              <a:t>قوة نظام التشغيل والتحديثات </a:t>
            </a:r>
            <a:endParaRPr lang="fr-FR" sz="3200" dirty="0">
              <a:latin typeface="Calibri" panose="020F0502020204030204" pitchFamily="34" charset="0"/>
              <a:cs typeface="Calibri" panose="020F0502020204030204" pitchFamily="34" charset="0"/>
            </a:endParaRPr>
          </a:p>
        </p:txBody>
      </p:sp>
      <p:sp>
        <p:nvSpPr>
          <p:cNvPr id="42" name="ZoneTexte 41">
            <a:extLst>
              <a:ext uri="{FF2B5EF4-FFF2-40B4-BE49-F238E27FC236}">
                <a16:creationId xmlns:a16="http://schemas.microsoft.com/office/drawing/2014/main" id="{6ED84432-8C99-C65A-F84D-1DCF25653261}"/>
              </a:ext>
            </a:extLst>
          </p:cNvPr>
          <p:cNvSpPr txBox="1"/>
          <p:nvPr/>
        </p:nvSpPr>
        <p:spPr>
          <a:xfrm>
            <a:off x="568746" y="3813587"/>
            <a:ext cx="4201622" cy="584775"/>
          </a:xfrm>
          <a:prstGeom prst="rect">
            <a:avLst/>
          </a:prstGeom>
          <a:noFill/>
        </p:spPr>
        <p:txBody>
          <a:bodyPr wrap="square" rtlCol="0">
            <a:spAutoFit/>
          </a:bodyPr>
          <a:lstStyle/>
          <a:p>
            <a:r>
              <a:rPr lang="ar-DZ" sz="3200" dirty="0">
                <a:latin typeface="Calibri" panose="020F0502020204030204" pitchFamily="34" charset="0"/>
                <a:cs typeface="Calibri" panose="020F0502020204030204" pitchFamily="34" charset="0"/>
              </a:rPr>
              <a:t>قوة الهاردوير وجودة التصنيع</a:t>
            </a:r>
            <a:endParaRPr lang="fr-FR" sz="3200" dirty="0">
              <a:latin typeface="Calibri" panose="020F0502020204030204" pitchFamily="34" charset="0"/>
              <a:cs typeface="Calibri" panose="020F0502020204030204" pitchFamily="34" charset="0"/>
            </a:endParaRPr>
          </a:p>
        </p:txBody>
      </p:sp>
      <p:sp>
        <p:nvSpPr>
          <p:cNvPr id="43" name="ZoneTexte 42">
            <a:extLst>
              <a:ext uri="{FF2B5EF4-FFF2-40B4-BE49-F238E27FC236}">
                <a16:creationId xmlns:a16="http://schemas.microsoft.com/office/drawing/2014/main" id="{A6C24908-58D4-BD85-0F12-B6BDEAB404A0}"/>
              </a:ext>
            </a:extLst>
          </p:cNvPr>
          <p:cNvSpPr txBox="1"/>
          <p:nvPr/>
        </p:nvSpPr>
        <p:spPr>
          <a:xfrm>
            <a:off x="568746" y="4879110"/>
            <a:ext cx="4825412" cy="584775"/>
          </a:xfrm>
          <a:prstGeom prst="rect">
            <a:avLst/>
          </a:prstGeom>
          <a:noFill/>
        </p:spPr>
        <p:txBody>
          <a:bodyPr wrap="square" rtlCol="0">
            <a:spAutoFit/>
          </a:bodyPr>
          <a:lstStyle/>
          <a:p>
            <a:r>
              <a:rPr lang="ar-DZ" sz="3200" dirty="0">
                <a:latin typeface="Calibri" panose="020F0502020204030204" pitchFamily="34" charset="0"/>
                <a:cs typeface="Calibri" panose="020F0502020204030204" pitchFamily="34" charset="0"/>
              </a:rPr>
              <a:t>تطبيقات فريدة وخاصة بأجهزة آبل</a:t>
            </a:r>
            <a:endParaRPr lang="fr-FR" sz="3200" dirty="0">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E95F719F-A649-C6A1-8B47-A0DC914CA93A}"/>
              </a:ext>
            </a:extLst>
          </p:cNvPr>
          <p:cNvSpPr txBox="1"/>
          <p:nvPr/>
        </p:nvSpPr>
        <p:spPr>
          <a:xfrm>
            <a:off x="6836932" y="299986"/>
            <a:ext cx="4714826" cy="523220"/>
          </a:xfrm>
          <a:prstGeom prst="rect">
            <a:avLst/>
          </a:prstGeom>
          <a:noFill/>
        </p:spPr>
        <p:txBody>
          <a:bodyPr wrap="square" rtlCol="0">
            <a:spAutoFit/>
          </a:bodyPr>
          <a:lstStyle/>
          <a:p>
            <a:r>
              <a:rPr lang="ar-DZ" sz="2800" dirty="0">
                <a:latin typeface="Calibri" panose="020F0502020204030204" pitchFamily="34" charset="0"/>
                <a:cs typeface="Calibri" panose="020F0502020204030204" pitchFamily="34" charset="0"/>
              </a:rPr>
              <a:t>مميزات أجهزة شركة آبل </a:t>
            </a:r>
            <a:r>
              <a:rPr lang="ar-DZ" sz="2800" dirty="0"/>
              <a:t>:</a:t>
            </a:r>
            <a:endParaRPr lang="fr-FR" sz="2800" dirty="0"/>
          </a:p>
        </p:txBody>
      </p:sp>
    </p:spTree>
    <p:extLst>
      <p:ext uri="{BB962C8B-B14F-4D97-AF65-F5344CB8AC3E}">
        <p14:creationId xmlns:p14="http://schemas.microsoft.com/office/powerpoint/2010/main" val="75707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0-#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1+#ppt_w/2"/>
                                          </p:val>
                                        </p:tav>
                                        <p:tav tm="100000">
                                          <p:val>
                                            <p:strVal val="#ppt_x"/>
                                          </p:val>
                                        </p:tav>
                                      </p:tavLst>
                                    </p:anim>
                                    <p:anim calcmode="lin" valueType="num">
                                      <p:cBhvr additive="base">
                                        <p:cTn id="38"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0-#ppt_w/2"/>
                                          </p:val>
                                        </p:tav>
                                        <p:tav tm="100000">
                                          <p:val>
                                            <p:strVal val="#ppt_x"/>
                                          </p:val>
                                        </p:tav>
                                      </p:tavLst>
                                    </p:anim>
                                    <p:anim calcmode="lin" valueType="num">
                                      <p:cBhvr additive="base">
                                        <p:cTn id="4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20" grpId="0" animBg="1"/>
      <p:bldP spid="25" grpId="0" animBg="1"/>
      <p:bldP spid="31" grpId="0" animBg="1"/>
      <p:bldP spid="41" grpId="0"/>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plein 3">
            <a:extLst>
              <a:ext uri="{FF2B5EF4-FFF2-40B4-BE49-F238E27FC236}">
                <a16:creationId xmlns:a16="http://schemas.microsoft.com/office/drawing/2014/main" id="{05648AA4-D3DB-9197-FA8D-9B5084C2F249}"/>
              </a:ext>
            </a:extLst>
          </p:cNvPr>
          <p:cNvSpPr/>
          <p:nvPr/>
        </p:nvSpPr>
        <p:spPr>
          <a:xfrm>
            <a:off x="8510335" y="1856113"/>
            <a:ext cx="2582779" cy="2069431"/>
          </a:xfrm>
          <a:prstGeom prst="blockArc">
            <a:avLst>
              <a:gd name="adj1" fmla="val 10852275"/>
              <a:gd name="adj2" fmla="val 21593181"/>
              <a:gd name="adj3" fmla="val 27110"/>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Organigramme : Connecteur 6">
            <a:extLst>
              <a:ext uri="{FF2B5EF4-FFF2-40B4-BE49-F238E27FC236}">
                <a16:creationId xmlns:a16="http://schemas.microsoft.com/office/drawing/2014/main" id="{580A9DE1-C9AE-6A81-1D32-4814B3369790}"/>
              </a:ext>
            </a:extLst>
          </p:cNvPr>
          <p:cNvSpPr/>
          <p:nvPr/>
        </p:nvSpPr>
        <p:spPr>
          <a:xfrm>
            <a:off x="9152020" y="2554705"/>
            <a:ext cx="1299411" cy="1331495"/>
          </a:xfrm>
          <a:prstGeom prst="flowChartConnector">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pic>
        <p:nvPicPr>
          <p:cNvPr id="9" name="Graphique 8" descr="Ordinateur avec un remplissage uni">
            <a:extLst>
              <a:ext uri="{FF2B5EF4-FFF2-40B4-BE49-F238E27FC236}">
                <a16:creationId xmlns:a16="http://schemas.microsoft.com/office/drawing/2014/main" id="{CCF88D31-5CAA-D270-F41D-5694AE89025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344525" y="2763252"/>
            <a:ext cx="914400" cy="914400"/>
          </a:xfrm>
          <a:prstGeom prst="rect">
            <a:avLst/>
          </a:prstGeom>
        </p:spPr>
      </p:pic>
      <p:sp>
        <p:nvSpPr>
          <p:cNvPr id="10" name="ZoneTexte 9">
            <a:extLst>
              <a:ext uri="{FF2B5EF4-FFF2-40B4-BE49-F238E27FC236}">
                <a16:creationId xmlns:a16="http://schemas.microsoft.com/office/drawing/2014/main" id="{60384BA3-B4EE-A1A8-39D6-9F43B6C75D83}"/>
              </a:ext>
            </a:extLst>
          </p:cNvPr>
          <p:cNvSpPr txBox="1"/>
          <p:nvPr/>
        </p:nvSpPr>
        <p:spPr>
          <a:xfrm>
            <a:off x="8871284" y="1331494"/>
            <a:ext cx="2342148" cy="461665"/>
          </a:xfrm>
          <a:prstGeom prst="rect">
            <a:avLst/>
          </a:prstGeom>
          <a:noFill/>
        </p:spPr>
        <p:txBody>
          <a:bodyPr wrap="square" rtlCol="0">
            <a:spAutoFit/>
          </a:bodyPr>
          <a:lstStyle/>
          <a:p>
            <a:r>
              <a:rPr lang="ar-DZ" sz="2400" b="1" dirty="0">
                <a:latin typeface="Calibri" panose="020F0502020204030204" pitchFamily="34" charset="0"/>
                <a:cs typeface="Calibri" panose="020F0502020204030204" pitchFamily="34" charset="0"/>
              </a:rPr>
              <a:t>أول جهاز ماكنتوش</a:t>
            </a:r>
            <a:endParaRPr lang="fr-FR" sz="2400" b="1" dirty="0">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41DE3B15-8965-01E5-AB89-C215BA3BAAA0}"/>
              </a:ext>
            </a:extLst>
          </p:cNvPr>
          <p:cNvSpPr txBox="1"/>
          <p:nvPr/>
        </p:nvSpPr>
        <p:spPr>
          <a:xfrm>
            <a:off x="9152020" y="4026568"/>
            <a:ext cx="1147011" cy="584775"/>
          </a:xfrm>
          <a:prstGeom prst="rect">
            <a:avLst/>
          </a:prstGeom>
          <a:noFill/>
        </p:spPr>
        <p:txBody>
          <a:bodyPr wrap="square" rtlCol="0">
            <a:spAutoFit/>
          </a:bodyPr>
          <a:lstStyle/>
          <a:p>
            <a:r>
              <a:rPr lang="ar-DZ" sz="3200" b="1" dirty="0">
                <a:solidFill>
                  <a:srgbClr val="002060"/>
                </a:solidFill>
              </a:rPr>
              <a:t>1984</a:t>
            </a:r>
            <a:endParaRPr lang="fr-FR" sz="3200" b="1" dirty="0">
              <a:solidFill>
                <a:srgbClr val="002060"/>
              </a:solidFill>
            </a:endParaRPr>
          </a:p>
        </p:txBody>
      </p:sp>
      <p:sp>
        <p:nvSpPr>
          <p:cNvPr id="12" name="Arc plein 11">
            <a:extLst>
              <a:ext uri="{FF2B5EF4-FFF2-40B4-BE49-F238E27FC236}">
                <a16:creationId xmlns:a16="http://schemas.microsoft.com/office/drawing/2014/main" id="{EA89BD32-8355-99C3-89B1-81D148D77D7D}"/>
              </a:ext>
            </a:extLst>
          </p:cNvPr>
          <p:cNvSpPr/>
          <p:nvPr/>
        </p:nvSpPr>
        <p:spPr>
          <a:xfrm rot="10800000">
            <a:off x="6481008" y="1818011"/>
            <a:ext cx="2582780" cy="2145633"/>
          </a:xfrm>
          <a:prstGeom prst="blockArc">
            <a:avLst>
              <a:gd name="adj1" fmla="val 10715885"/>
              <a:gd name="adj2" fmla="val 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Organigramme : Connecteur 14">
            <a:extLst>
              <a:ext uri="{FF2B5EF4-FFF2-40B4-BE49-F238E27FC236}">
                <a16:creationId xmlns:a16="http://schemas.microsoft.com/office/drawing/2014/main" id="{AB46D80A-29F8-CA99-6B98-0EB9AC9DC2D2}"/>
              </a:ext>
            </a:extLst>
          </p:cNvPr>
          <p:cNvSpPr/>
          <p:nvPr/>
        </p:nvSpPr>
        <p:spPr>
          <a:xfrm>
            <a:off x="7202905" y="2015911"/>
            <a:ext cx="1171072" cy="1199147"/>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Graphique 16" descr="Smartphone avec un remplissage uni">
            <a:extLst>
              <a:ext uri="{FF2B5EF4-FFF2-40B4-BE49-F238E27FC236}">
                <a16:creationId xmlns:a16="http://schemas.microsoft.com/office/drawing/2014/main" id="{03BA10C7-3CDF-0776-9292-33E584773C6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331238" y="2178326"/>
            <a:ext cx="914400" cy="914400"/>
          </a:xfrm>
          <a:prstGeom prst="rect">
            <a:avLst/>
          </a:prstGeom>
        </p:spPr>
      </p:pic>
      <p:sp>
        <p:nvSpPr>
          <p:cNvPr id="18" name="ZoneTexte 17">
            <a:extLst>
              <a:ext uri="{FF2B5EF4-FFF2-40B4-BE49-F238E27FC236}">
                <a16:creationId xmlns:a16="http://schemas.microsoft.com/office/drawing/2014/main" id="{D82428D3-2CD4-1E25-7989-C094D059F7A9}"/>
              </a:ext>
            </a:extLst>
          </p:cNvPr>
          <p:cNvSpPr txBox="1"/>
          <p:nvPr/>
        </p:nvSpPr>
        <p:spPr>
          <a:xfrm>
            <a:off x="6629397" y="4092739"/>
            <a:ext cx="2005266" cy="461665"/>
          </a:xfrm>
          <a:prstGeom prst="rect">
            <a:avLst/>
          </a:prstGeom>
          <a:noFill/>
        </p:spPr>
        <p:txBody>
          <a:bodyPr wrap="square" rtlCol="0">
            <a:spAutoFit/>
          </a:bodyPr>
          <a:lstStyle/>
          <a:p>
            <a:r>
              <a:rPr lang="ar-DZ" sz="2400" b="1" dirty="0" err="1">
                <a:latin typeface="Calibri" panose="020F0502020204030204" pitchFamily="34" charset="0"/>
                <a:cs typeface="Calibri" panose="020F0502020204030204" pitchFamily="34" charset="0"/>
              </a:rPr>
              <a:t>إنطلاق</a:t>
            </a:r>
            <a:r>
              <a:rPr lang="ar-DZ" sz="2400" b="1" dirty="0">
                <a:latin typeface="Calibri" panose="020F0502020204030204" pitchFamily="34" charset="0"/>
                <a:cs typeface="Calibri" panose="020F0502020204030204" pitchFamily="34" charset="0"/>
              </a:rPr>
              <a:t> أول </a:t>
            </a:r>
            <a:r>
              <a:rPr lang="ar-DZ" sz="2400" b="1" dirty="0" err="1">
                <a:latin typeface="Calibri" panose="020F0502020204030204" pitchFamily="34" charset="0"/>
                <a:cs typeface="Calibri" panose="020F0502020204030204" pitchFamily="34" charset="0"/>
              </a:rPr>
              <a:t>آيبود</a:t>
            </a:r>
            <a:r>
              <a:rPr lang="ar-DZ" sz="2400" b="1" dirty="0">
                <a:latin typeface="Calibri" panose="020F0502020204030204" pitchFamily="34" charset="0"/>
                <a:cs typeface="Calibri" panose="020F0502020204030204" pitchFamily="34" charset="0"/>
              </a:rPr>
              <a:t> </a:t>
            </a:r>
            <a:endParaRPr lang="fr-FR" sz="2400" b="1" dirty="0">
              <a:latin typeface="Calibri" panose="020F0502020204030204" pitchFamily="34" charset="0"/>
              <a:cs typeface="Calibri" panose="020F0502020204030204" pitchFamily="34" charset="0"/>
            </a:endParaRPr>
          </a:p>
        </p:txBody>
      </p:sp>
      <p:sp>
        <p:nvSpPr>
          <p:cNvPr id="19" name="ZoneTexte 18">
            <a:extLst>
              <a:ext uri="{FF2B5EF4-FFF2-40B4-BE49-F238E27FC236}">
                <a16:creationId xmlns:a16="http://schemas.microsoft.com/office/drawing/2014/main" id="{3DE7C318-42F4-5D09-E61D-2D00A692AF9B}"/>
              </a:ext>
            </a:extLst>
          </p:cNvPr>
          <p:cNvSpPr txBox="1"/>
          <p:nvPr/>
        </p:nvSpPr>
        <p:spPr>
          <a:xfrm>
            <a:off x="7058524" y="1331494"/>
            <a:ext cx="1147012" cy="584775"/>
          </a:xfrm>
          <a:prstGeom prst="rect">
            <a:avLst/>
          </a:prstGeom>
          <a:noFill/>
        </p:spPr>
        <p:txBody>
          <a:bodyPr wrap="square" rtlCol="0">
            <a:spAutoFit/>
          </a:bodyPr>
          <a:lstStyle/>
          <a:p>
            <a:r>
              <a:rPr lang="ar-DZ" sz="3200" b="1" dirty="0">
                <a:solidFill>
                  <a:srgbClr val="0070C0"/>
                </a:solidFill>
              </a:rPr>
              <a:t>2001</a:t>
            </a:r>
            <a:endParaRPr lang="fr-FR" sz="3200" b="1" dirty="0">
              <a:solidFill>
                <a:srgbClr val="0070C0"/>
              </a:solidFill>
            </a:endParaRPr>
          </a:p>
        </p:txBody>
      </p:sp>
      <p:sp>
        <p:nvSpPr>
          <p:cNvPr id="20" name="Arc plein 19">
            <a:extLst>
              <a:ext uri="{FF2B5EF4-FFF2-40B4-BE49-F238E27FC236}">
                <a16:creationId xmlns:a16="http://schemas.microsoft.com/office/drawing/2014/main" id="{CD644327-B469-9885-ABE8-5470949D02C6}"/>
              </a:ext>
            </a:extLst>
          </p:cNvPr>
          <p:cNvSpPr/>
          <p:nvPr/>
        </p:nvSpPr>
        <p:spPr>
          <a:xfrm>
            <a:off x="4507837" y="1852863"/>
            <a:ext cx="2502563" cy="2069431"/>
          </a:xfrm>
          <a:prstGeom prst="blockArc">
            <a:avLst/>
          </a:prstGeom>
          <a:solidFill>
            <a:srgbClr val="CC33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Organigramme : Connecteur 20">
            <a:extLst>
              <a:ext uri="{FF2B5EF4-FFF2-40B4-BE49-F238E27FC236}">
                <a16:creationId xmlns:a16="http://schemas.microsoft.com/office/drawing/2014/main" id="{4EA30C5F-9A83-093B-866A-D2BFBB0F0463}"/>
              </a:ext>
            </a:extLst>
          </p:cNvPr>
          <p:cNvSpPr/>
          <p:nvPr/>
        </p:nvSpPr>
        <p:spPr>
          <a:xfrm>
            <a:off x="5165554" y="2615865"/>
            <a:ext cx="1122948" cy="1122948"/>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3" name="Graphique 22" descr="Ordinateur portable avec un remplissage uni">
            <a:extLst>
              <a:ext uri="{FF2B5EF4-FFF2-40B4-BE49-F238E27FC236}">
                <a16:creationId xmlns:a16="http://schemas.microsoft.com/office/drawing/2014/main" id="{B70EFF26-266C-0143-6E04-ACB14FC4282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73841" y="2640931"/>
            <a:ext cx="914400" cy="914400"/>
          </a:xfrm>
          <a:prstGeom prst="rect">
            <a:avLst/>
          </a:prstGeom>
        </p:spPr>
      </p:pic>
      <p:sp>
        <p:nvSpPr>
          <p:cNvPr id="24" name="ZoneTexte 23">
            <a:extLst>
              <a:ext uri="{FF2B5EF4-FFF2-40B4-BE49-F238E27FC236}">
                <a16:creationId xmlns:a16="http://schemas.microsoft.com/office/drawing/2014/main" id="{9950373A-24B1-E21C-53B1-D1A030AB5F6A}"/>
              </a:ext>
            </a:extLst>
          </p:cNvPr>
          <p:cNvSpPr txBox="1"/>
          <p:nvPr/>
        </p:nvSpPr>
        <p:spPr>
          <a:xfrm>
            <a:off x="5181602" y="3922294"/>
            <a:ext cx="1796711" cy="584775"/>
          </a:xfrm>
          <a:prstGeom prst="rect">
            <a:avLst/>
          </a:prstGeom>
          <a:noFill/>
        </p:spPr>
        <p:txBody>
          <a:bodyPr wrap="square" rtlCol="0">
            <a:spAutoFit/>
          </a:bodyPr>
          <a:lstStyle/>
          <a:p>
            <a:r>
              <a:rPr lang="ar-DZ" sz="3200" b="1" dirty="0">
                <a:solidFill>
                  <a:srgbClr val="CC3399"/>
                </a:solidFill>
              </a:rPr>
              <a:t>2006</a:t>
            </a:r>
            <a:endParaRPr lang="fr-FR" sz="3200" b="1" dirty="0">
              <a:solidFill>
                <a:srgbClr val="CC3399"/>
              </a:solidFill>
            </a:endParaRPr>
          </a:p>
        </p:txBody>
      </p:sp>
      <p:sp>
        <p:nvSpPr>
          <p:cNvPr id="25" name="ZoneTexte 24">
            <a:extLst>
              <a:ext uri="{FF2B5EF4-FFF2-40B4-BE49-F238E27FC236}">
                <a16:creationId xmlns:a16="http://schemas.microsoft.com/office/drawing/2014/main" id="{D72C4EA2-C72D-D919-F4E1-6DDED722AB22}"/>
              </a:ext>
            </a:extLst>
          </p:cNvPr>
          <p:cNvSpPr txBox="1"/>
          <p:nvPr/>
        </p:nvSpPr>
        <p:spPr>
          <a:xfrm>
            <a:off x="4387522" y="1386016"/>
            <a:ext cx="2807361" cy="461665"/>
          </a:xfrm>
          <a:prstGeom prst="rect">
            <a:avLst/>
          </a:prstGeom>
          <a:noFill/>
        </p:spPr>
        <p:txBody>
          <a:bodyPr wrap="square" rtlCol="0">
            <a:spAutoFit/>
          </a:bodyPr>
          <a:lstStyle/>
          <a:p>
            <a:r>
              <a:rPr lang="ar-DZ" sz="2400" b="1" dirty="0">
                <a:latin typeface="Calibri" panose="020F0502020204030204" pitchFamily="34" charset="0"/>
                <a:cs typeface="Calibri" panose="020F0502020204030204" pitchFamily="34" charset="0"/>
              </a:rPr>
              <a:t>أول حاسوب ماك بوك </a:t>
            </a:r>
            <a:endParaRPr lang="fr-FR" sz="2400" b="1" dirty="0">
              <a:latin typeface="Calibri" panose="020F0502020204030204" pitchFamily="34" charset="0"/>
              <a:cs typeface="Calibri" panose="020F0502020204030204" pitchFamily="34" charset="0"/>
            </a:endParaRPr>
          </a:p>
        </p:txBody>
      </p:sp>
      <p:sp>
        <p:nvSpPr>
          <p:cNvPr id="26" name="Arc plein 25">
            <a:extLst>
              <a:ext uri="{FF2B5EF4-FFF2-40B4-BE49-F238E27FC236}">
                <a16:creationId xmlns:a16="http://schemas.microsoft.com/office/drawing/2014/main" id="{5FE101FD-536E-5CC3-D646-CE41F1E335ED}"/>
              </a:ext>
            </a:extLst>
          </p:cNvPr>
          <p:cNvSpPr/>
          <p:nvPr/>
        </p:nvSpPr>
        <p:spPr>
          <a:xfrm rot="10800000">
            <a:off x="2682038" y="1805979"/>
            <a:ext cx="2340141" cy="2145633"/>
          </a:xfrm>
          <a:prstGeom prst="blockArc">
            <a:avLst/>
          </a:prstGeom>
          <a:solidFill>
            <a:srgbClr val="FF00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7" name="Organigramme : Connecteur 26">
            <a:extLst>
              <a:ext uri="{FF2B5EF4-FFF2-40B4-BE49-F238E27FC236}">
                <a16:creationId xmlns:a16="http://schemas.microsoft.com/office/drawing/2014/main" id="{A3B70661-8628-7D3B-1220-45BD7A578FFF}"/>
              </a:ext>
            </a:extLst>
          </p:cNvPr>
          <p:cNvSpPr/>
          <p:nvPr/>
        </p:nvSpPr>
        <p:spPr>
          <a:xfrm>
            <a:off x="3344770" y="2203049"/>
            <a:ext cx="1102909" cy="1054112"/>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9" name="Image 28">
            <a:extLst>
              <a:ext uri="{FF2B5EF4-FFF2-40B4-BE49-F238E27FC236}">
                <a16:creationId xmlns:a16="http://schemas.microsoft.com/office/drawing/2014/main" id="{78DEFADE-C169-354E-9624-DB1A215675C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182342" y="2307542"/>
            <a:ext cx="1421738" cy="869797"/>
          </a:xfrm>
          <a:prstGeom prst="rect">
            <a:avLst/>
          </a:prstGeom>
        </p:spPr>
      </p:pic>
      <p:sp>
        <p:nvSpPr>
          <p:cNvPr id="31" name="ZoneTexte 30">
            <a:extLst>
              <a:ext uri="{FF2B5EF4-FFF2-40B4-BE49-F238E27FC236}">
                <a16:creationId xmlns:a16="http://schemas.microsoft.com/office/drawing/2014/main" id="{3D950614-A577-86A2-C4F3-052B77EE7A30}"/>
              </a:ext>
            </a:extLst>
          </p:cNvPr>
          <p:cNvSpPr txBox="1"/>
          <p:nvPr/>
        </p:nvSpPr>
        <p:spPr>
          <a:xfrm>
            <a:off x="2682038" y="4092739"/>
            <a:ext cx="2340142" cy="461665"/>
          </a:xfrm>
          <a:prstGeom prst="rect">
            <a:avLst/>
          </a:prstGeom>
          <a:noFill/>
        </p:spPr>
        <p:txBody>
          <a:bodyPr wrap="square" rtlCol="0">
            <a:spAutoFit/>
          </a:bodyPr>
          <a:lstStyle/>
          <a:p>
            <a:r>
              <a:rPr lang="ar-DZ" sz="2400" b="1" dirty="0">
                <a:latin typeface="Calibri" panose="020F0502020204030204" pitchFamily="34" charset="0"/>
                <a:cs typeface="Calibri" panose="020F0502020204030204" pitchFamily="34" charset="0"/>
              </a:rPr>
              <a:t>إطلاق هاتف أيفون </a:t>
            </a:r>
            <a:endParaRPr lang="fr-FR" sz="2400" b="1" dirty="0">
              <a:latin typeface="Calibri" panose="020F0502020204030204" pitchFamily="34" charset="0"/>
              <a:cs typeface="Calibri" panose="020F0502020204030204" pitchFamily="34" charset="0"/>
            </a:endParaRPr>
          </a:p>
        </p:txBody>
      </p:sp>
      <p:sp>
        <p:nvSpPr>
          <p:cNvPr id="32" name="ZoneTexte 31">
            <a:extLst>
              <a:ext uri="{FF2B5EF4-FFF2-40B4-BE49-F238E27FC236}">
                <a16:creationId xmlns:a16="http://schemas.microsoft.com/office/drawing/2014/main" id="{A9C7CDDF-A245-C670-74FE-F0A95D38AB33}"/>
              </a:ext>
            </a:extLst>
          </p:cNvPr>
          <p:cNvSpPr txBox="1"/>
          <p:nvPr/>
        </p:nvSpPr>
        <p:spPr>
          <a:xfrm>
            <a:off x="3220457" y="1385550"/>
            <a:ext cx="1687428" cy="584775"/>
          </a:xfrm>
          <a:prstGeom prst="rect">
            <a:avLst/>
          </a:prstGeom>
          <a:noFill/>
        </p:spPr>
        <p:txBody>
          <a:bodyPr wrap="square" rtlCol="0">
            <a:spAutoFit/>
          </a:bodyPr>
          <a:lstStyle/>
          <a:p>
            <a:r>
              <a:rPr lang="ar-DZ" sz="3200" b="1" dirty="0">
                <a:solidFill>
                  <a:srgbClr val="FF0066"/>
                </a:solidFill>
              </a:rPr>
              <a:t>2007</a:t>
            </a:r>
            <a:endParaRPr lang="fr-FR" sz="3200" b="1" dirty="0">
              <a:solidFill>
                <a:srgbClr val="FF0066"/>
              </a:solidFill>
            </a:endParaRPr>
          </a:p>
        </p:txBody>
      </p:sp>
      <p:sp>
        <p:nvSpPr>
          <p:cNvPr id="33" name="Arc plein 32">
            <a:extLst>
              <a:ext uri="{FF2B5EF4-FFF2-40B4-BE49-F238E27FC236}">
                <a16:creationId xmlns:a16="http://schemas.microsoft.com/office/drawing/2014/main" id="{91F88A12-F24C-B97B-844E-CE84DFE19236}"/>
              </a:ext>
            </a:extLst>
          </p:cNvPr>
          <p:cNvSpPr/>
          <p:nvPr/>
        </p:nvSpPr>
        <p:spPr>
          <a:xfrm>
            <a:off x="877290" y="1777597"/>
            <a:ext cx="2342148" cy="2248659"/>
          </a:xfrm>
          <a:prstGeom prst="blockArc">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4" name="Organigramme : Connecteur 33">
            <a:extLst>
              <a:ext uri="{FF2B5EF4-FFF2-40B4-BE49-F238E27FC236}">
                <a16:creationId xmlns:a16="http://schemas.microsoft.com/office/drawing/2014/main" id="{F4D7C92C-C7ED-1A20-8F1B-8E6BEE42647C}"/>
              </a:ext>
            </a:extLst>
          </p:cNvPr>
          <p:cNvSpPr/>
          <p:nvPr/>
        </p:nvSpPr>
        <p:spPr>
          <a:xfrm>
            <a:off x="1490908" y="2586503"/>
            <a:ext cx="1102897" cy="945852"/>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37">
            <a:extLst>
              <a:ext uri="{FF2B5EF4-FFF2-40B4-BE49-F238E27FC236}">
                <a16:creationId xmlns:a16="http://schemas.microsoft.com/office/drawing/2014/main" id="{8C550CA2-C851-1067-1F84-B92CC1DFA08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838325" y="2806890"/>
            <a:ext cx="439162" cy="571671"/>
          </a:xfrm>
          <a:prstGeom prst="rect">
            <a:avLst/>
          </a:prstGeom>
        </p:spPr>
      </p:pic>
      <p:sp>
        <p:nvSpPr>
          <p:cNvPr id="40" name="ZoneTexte 39">
            <a:extLst>
              <a:ext uri="{FF2B5EF4-FFF2-40B4-BE49-F238E27FC236}">
                <a16:creationId xmlns:a16="http://schemas.microsoft.com/office/drawing/2014/main" id="{8A3CA17B-E51F-F8F2-4336-C979793670D7}"/>
              </a:ext>
            </a:extLst>
          </p:cNvPr>
          <p:cNvSpPr txBox="1"/>
          <p:nvPr/>
        </p:nvSpPr>
        <p:spPr>
          <a:xfrm>
            <a:off x="1433774" y="3762250"/>
            <a:ext cx="1466846" cy="584775"/>
          </a:xfrm>
          <a:prstGeom prst="rect">
            <a:avLst/>
          </a:prstGeom>
          <a:noFill/>
        </p:spPr>
        <p:txBody>
          <a:bodyPr wrap="square" rtlCol="0">
            <a:spAutoFit/>
          </a:bodyPr>
          <a:lstStyle/>
          <a:p>
            <a:r>
              <a:rPr lang="fr-FR" sz="3200" b="1" dirty="0">
                <a:solidFill>
                  <a:srgbClr val="FF0000"/>
                </a:solidFill>
              </a:rPr>
              <a:t>2010</a:t>
            </a:r>
          </a:p>
        </p:txBody>
      </p:sp>
      <p:sp>
        <p:nvSpPr>
          <p:cNvPr id="41" name="ZoneTexte 40">
            <a:extLst>
              <a:ext uri="{FF2B5EF4-FFF2-40B4-BE49-F238E27FC236}">
                <a16:creationId xmlns:a16="http://schemas.microsoft.com/office/drawing/2014/main" id="{2120CB6E-4B94-A559-AB1D-2DA87DBAA475}"/>
              </a:ext>
            </a:extLst>
          </p:cNvPr>
          <p:cNvSpPr txBox="1"/>
          <p:nvPr/>
        </p:nvSpPr>
        <p:spPr>
          <a:xfrm>
            <a:off x="978568" y="1363113"/>
            <a:ext cx="1973171" cy="461665"/>
          </a:xfrm>
          <a:prstGeom prst="rect">
            <a:avLst/>
          </a:prstGeom>
          <a:noFill/>
        </p:spPr>
        <p:txBody>
          <a:bodyPr wrap="square" rtlCol="0">
            <a:spAutoFit/>
          </a:bodyPr>
          <a:lstStyle/>
          <a:p>
            <a:r>
              <a:rPr lang="ar-DZ" sz="2400" b="1" dirty="0">
                <a:latin typeface="Calibri" panose="020F0502020204030204" pitchFamily="34" charset="0"/>
                <a:cs typeface="Calibri" panose="020F0502020204030204" pitchFamily="34" charset="0"/>
              </a:rPr>
              <a:t>إطلاق أول </a:t>
            </a:r>
            <a:r>
              <a:rPr lang="ar-DZ" sz="2400" b="1" dirty="0" err="1">
                <a:latin typeface="Calibri" panose="020F0502020204030204" pitchFamily="34" charset="0"/>
                <a:cs typeface="Calibri" panose="020F0502020204030204" pitchFamily="34" charset="0"/>
              </a:rPr>
              <a:t>آيباد</a:t>
            </a:r>
            <a:endParaRPr lang="fr-FR"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87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p:bldP spid="11" grpId="0"/>
      <p:bldP spid="12" grpId="0" animBg="1"/>
      <p:bldP spid="15" grpId="0" animBg="1"/>
      <p:bldP spid="18" grpId="0"/>
      <p:bldP spid="19" grpId="0"/>
      <p:bldP spid="20" grpId="0" animBg="1"/>
      <p:bldP spid="21" grpId="0" animBg="1"/>
      <p:bldP spid="24" grpId="0"/>
      <p:bldP spid="26" grpId="0" animBg="1"/>
      <p:bldP spid="27" grpId="0" animBg="1"/>
      <p:bldP spid="31" grpId="0"/>
      <p:bldP spid="32" grpId="0"/>
      <p:bldP spid="33" grpId="0" animBg="1"/>
      <p:bldP spid="34" grpId="0" animBg="1"/>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69B6A0A-06DB-F3D6-B857-272F48F85F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68" y="1668379"/>
            <a:ext cx="11149263" cy="3995236"/>
          </a:xfrm>
          <a:prstGeom prst="rect">
            <a:avLst/>
          </a:prstGeom>
        </p:spPr>
      </p:pic>
      <p:sp>
        <p:nvSpPr>
          <p:cNvPr id="7" name="ZoneTexte 6">
            <a:extLst>
              <a:ext uri="{FF2B5EF4-FFF2-40B4-BE49-F238E27FC236}">
                <a16:creationId xmlns:a16="http://schemas.microsoft.com/office/drawing/2014/main" id="{14F39379-8A69-2CE8-9E3A-7F3B6EB8E1CB}"/>
              </a:ext>
            </a:extLst>
          </p:cNvPr>
          <p:cNvSpPr txBox="1"/>
          <p:nvPr/>
        </p:nvSpPr>
        <p:spPr>
          <a:xfrm>
            <a:off x="1379621" y="625641"/>
            <a:ext cx="9962147" cy="584775"/>
          </a:xfrm>
          <a:prstGeom prst="rect">
            <a:avLst/>
          </a:prstGeom>
          <a:noFill/>
        </p:spPr>
        <p:txBody>
          <a:bodyPr wrap="square" rtlCol="0">
            <a:spAutoFit/>
          </a:bodyPr>
          <a:lstStyle/>
          <a:p>
            <a:pPr algn="ctr"/>
            <a:r>
              <a:rPr lang="ar-DZ" sz="3200" dirty="0">
                <a:latin typeface="Calibri" panose="020F0502020204030204" pitchFamily="34" charset="0"/>
                <a:cs typeface="Calibri" panose="020F0502020204030204" pitchFamily="34" charset="0"/>
              </a:rPr>
              <a:t>تطور رمز آبل </a:t>
            </a:r>
            <a:endParaRPr lang="fr-FR"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1674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D35855-5833-40FB-B910-E2CF4FC0E93D}"/>
              </a:ext>
            </a:extLst>
          </p:cNvPr>
          <p:cNvSpPr>
            <a:spLocks noGrp="1"/>
          </p:cNvSpPr>
          <p:nvPr>
            <p:ph type="title"/>
          </p:nvPr>
        </p:nvSpPr>
        <p:spPr/>
        <p:txBody>
          <a:bodyPr/>
          <a:lstStyle/>
          <a:p>
            <a:endParaRPr lang="fr-FR"/>
          </a:p>
        </p:txBody>
      </p:sp>
      <p:pic>
        <p:nvPicPr>
          <p:cNvPr id="4" name="شعار أبل">
            <a:hlinkClick r:id="" action="ppaction://media"/>
            <a:extLst>
              <a:ext uri="{FF2B5EF4-FFF2-40B4-BE49-F238E27FC236}">
                <a16:creationId xmlns:a16="http://schemas.microsoft.com/office/drawing/2014/main" id="{949648C6-A682-473B-A733-2CD6A5E3E6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208896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873</TotalTime>
  <Words>1380</Words>
  <Application>Microsoft Office PowerPoint</Application>
  <PresentationFormat>شاشة عريضة</PresentationFormat>
  <Paragraphs>163</Paragraphs>
  <Slides>28</Slides>
  <Notes>1</Notes>
  <HiddenSlides>0</HiddenSlides>
  <MMClips>3</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28</vt:i4>
      </vt:variant>
    </vt:vector>
  </HeadingPairs>
  <TitlesOfParts>
    <vt:vector size="35" baseType="lpstr">
      <vt:lpstr>Arial</vt:lpstr>
      <vt:lpstr>Calibri</vt:lpstr>
      <vt:lpstr>Calibri Light</vt:lpstr>
      <vt:lpstr>Google Sans</vt:lpstr>
      <vt:lpstr>Times New Roman</vt:lpstr>
      <vt:lpstr>Wingdings</vt:lpstr>
      <vt:lpstr>Thème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منتجات شركة ابل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Bechichi</dc:creator>
  <cp:lastModifiedBy>hpcap</cp:lastModifiedBy>
  <cp:revision>67</cp:revision>
  <dcterms:created xsi:type="dcterms:W3CDTF">2023-10-19T13:56:17Z</dcterms:created>
  <dcterms:modified xsi:type="dcterms:W3CDTF">2024-03-14T12:03:36Z</dcterms:modified>
</cp:coreProperties>
</file>