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59" r:id="rId5"/>
    <p:sldId id="260" r:id="rId6"/>
    <p:sldId id="269" r:id="rId7"/>
    <p:sldId id="261" r:id="rId8"/>
    <p:sldId id="262" r:id="rId9"/>
    <p:sldId id="264" r:id="rId10"/>
    <p:sldId id="263" r:id="rId11"/>
    <p:sldId id="265" r:id="rId12"/>
    <p:sldId id="268" r:id="rId13"/>
    <p:sldId id="266" r:id="rId14"/>
    <p:sldId id="267" r:id="rId15"/>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4" d="100"/>
          <a:sy n="74" d="100"/>
        </p:scale>
        <p:origin x="58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1">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66347EE0-2B84-46D3-9236-97C94157FD2E}" type="doc">
      <dgm:prSet loTypeId="urn:microsoft.com/office/officeart/2005/8/layout/vList2#1" loCatId="list" qsTypeId="urn:microsoft.com/office/officeart/2005/8/quickstyle/simple1#1" qsCatId="3D" csTypeId="urn:microsoft.com/office/officeart/2005/8/colors/accent1_2#1" csCatId="accent1" phldr="1"/>
      <dgm:spPr/>
      <dgm:t>
        <a:bodyPr/>
        <a:lstStyle/>
        <a:p>
          <a:endParaRPr lang="fr-FR"/>
        </a:p>
      </dgm:t>
    </dgm:pt>
    <dgm:pt modelId="{66ECEFFC-9577-43DD-ADA6-E33FA9767E58}">
      <dgm:prSet/>
      <dgm:spPr/>
      <dgm:t>
        <a:bodyPr/>
        <a:lstStyle/>
        <a:p>
          <a:pPr rtl="0"/>
          <a:r>
            <a:rPr lang="ar-DZ" b="1" i="0" dirty="0" smtClean="0">
              <a:effectLst>
                <a:outerShdw blurRad="190500" dist="304800" dir="6000000" algn="ctr" rotWithShape="0">
                  <a:srgbClr val="000000"/>
                </a:outerShdw>
              </a:effectLst>
            </a:rPr>
            <a:t>هيرتز لتأجير السيارات</a:t>
          </a:r>
          <a:br>
            <a:rPr lang="ar-DZ" b="1" i="0" dirty="0" smtClean="0">
              <a:effectLst>
                <a:outerShdw blurRad="190500" dist="304800" dir="6000000" algn="ctr" rotWithShape="0">
                  <a:srgbClr val="000000"/>
                </a:outerShdw>
              </a:effectLst>
            </a:rPr>
          </a:br>
          <a:endParaRPr lang="fr-FR" dirty="0">
            <a:effectLst>
              <a:outerShdw blurRad="190500" dist="304800" dir="6000000" algn="ctr" rotWithShape="0">
                <a:srgbClr val="000000"/>
              </a:outerShdw>
            </a:effectLst>
          </a:endParaRPr>
        </a:p>
      </dgm:t>
    </dgm:pt>
    <dgm:pt modelId="{B1A6F556-ADBD-4AA0-B8F5-4F969656538C}" type="parTrans" cxnId="{42ACE43A-9ABE-410F-AAEA-15177073B594}">
      <dgm:prSet/>
      <dgm:spPr/>
      <dgm:t>
        <a:bodyPr/>
        <a:lstStyle/>
        <a:p>
          <a:endParaRPr lang="fr-FR"/>
        </a:p>
      </dgm:t>
    </dgm:pt>
    <dgm:pt modelId="{90499FF3-20A8-4D0B-849C-C7C4A04E9A5A}" type="sibTrans" cxnId="{42ACE43A-9ABE-410F-AAEA-15177073B594}">
      <dgm:prSet/>
      <dgm:spPr/>
      <dgm:t>
        <a:bodyPr/>
        <a:lstStyle/>
        <a:p>
          <a:endParaRPr lang="fr-FR"/>
        </a:p>
      </dgm:t>
    </dgm:pt>
    <dgm:pt modelId="{26124FF2-5340-4313-A843-ED02FAF040F4}" type="pres">
      <dgm:prSet presAssocID="{66347EE0-2B84-46D3-9236-97C94157FD2E}" presName="linear" presStyleCnt="0">
        <dgm:presLayoutVars>
          <dgm:animLvl val="lvl"/>
          <dgm:resizeHandles val="exact"/>
        </dgm:presLayoutVars>
      </dgm:prSet>
      <dgm:spPr/>
      <dgm:t>
        <a:bodyPr/>
        <a:lstStyle/>
        <a:p>
          <a:endParaRPr lang="fr-FR"/>
        </a:p>
      </dgm:t>
    </dgm:pt>
    <dgm:pt modelId="{E51E10CE-BB18-4A9F-9482-8E10DB44ADB5}" type="pres">
      <dgm:prSet presAssocID="{66ECEFFC-9577-43DD-ADA6-E33FA9767E58}" presName="parentText" presStyleLbl="node1" presStyleIdx="0" presStyleCnt="1">
        <dgm:presLayoutVars>
          <dgm:chMax val="0"/>
          <dgm:bulletEnabled val="1"/>
        </dgm:presLayoutVars>
      </dgm:prSet>
      <dgm:spPr/>
      <dgm:t>
        <a:bodyPr/>
        <a:lstStyle/>
        <a:p>
          <a:endParaRPr lang="fr-FR"/>
        </a:p>
      </dgm:t>
    </dgm:pt>
  </dgm:ptLst>
  <dgm:cxnLst>
    <dgm:cxn modelId="{42ACE43A-9ABE-410F-AAEA-15177073B594}" srcId="{66347EE0-2B84-46D3-9236-97C94157FD2E}" destId="{66ECEFFC-9577-43DD-ADA6-E33FA9767E58}" srcOrd="0" destOrd="0" parTransId="{B1A6F556-ADBD-4AA0-B8F5-4F969656538C}" sibTransId="{90499FF3-20A8-4D0B-849C-C7C4A04E9A5A}"/>
    <dgm:cxn modelId="{014EE269-A0B4-4D7E-9DA8-ADCAE44AC971}" type="presOf" srcId="{66347EE0-2B84-46D3-9236-97C94157FD2E}" destId="{26124FF2-5340-4313-A843-ED02FAF040F4}" srcOrd="0" destOrd="0" presId="urn:microsoft.com/office/officeart/2005/8/layout/vList2#1"/>
    <dgm:cxn modelId="{F11C4B11-6FE6-4F10-9E69-AF6E2184D9AC}" type="presOf" srcId="{66ECEFFC-9577-43DD-ADA6-E33FA9767E58}" destId="{E51E10CE-BB18-4A9F-9482-8E10DB44ADB5}" srcOrd="0" destOrd="0" presId="urn:microsoft.com/office/officeart/2005/8/layout/vList2#1"/>
    <dgm:cxn modelId="{0736BA30-CE29-4ACB-90E3-F3EB5F2E73B1}" type="presParOf" srcId="{26124FF2-5340-4313-A843-ED02FAF040F4}" destId="{E51E10CE-BB18-4A9F-9482-8E10DB44ADB5}" srcOrd="0" destOrd="0" presId="urn:microsoft.com/office/officeart/2005/8/layout/vList2#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1E10CE-BB18-4A9F-9482-8E10DB44ADB5}">
      <dsp:nvSpPr>
        <dsp:cNvPr id="0" name=""/>
        <dsp:cNvSpPr/>
      </dsp:nvSpPr>
      <dsp:spPr>
        <a:xfrm>
          <a:off x="0" y="1650153"/>
          <a:ext cx="8679767" cy="2509650"/>
        </a:xfrm>
        <a:prstGeom prst="round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rtl="0">
            <a:lnSpc>
              <a:spcPct val="90000"/>
            </a:lnSpc>
            <a:spcBef>
              <a:spcPct val="0"/>
            </a:spcBef>
            <a:spcAft>
              <a:spcPct val="35000"/>
            </a:spcAft>
          </a:pPr>
          <a:r>
            <a:rPr lang="ar-DZ" sz="6500" b="1" i="0" kern="1200" dirty="0" smtClean="0">
              <a:effectLst>
                <a:outerShdw blurRad="190500" dist="304800" dir="6000000" algn="ctr" rotWithShape="0">
                  <a:srgbClr val="000000"/>
                </a:outerShdw>
              </a:effectLst>
            </a:rPr>
            <a:t>هيرتز لتأجير السيارات</a:t>
          </a:r>
          <a:br>
            <a:rPr lang="ar-DZ" sz="6500" b="1" i="0" kern="1200" dirty="0" smtClean="0">
              <a:effectLst>
                <a:outerShdw blurRad="190500" dist="304800" dir="6000000" algn="ctr" rotWithShape="0">
                  <a:srgbClr val="000000"/>
                </a:outerShdw>
              </a:effectLst>
            </a:rPr>
          </a:br>
          <a:endParaRPr lang="fr-FR" sz="6500" kern="1200" dirty="0">
            <a:effectLst>
              <a:outerShdw blurRad="190500" dist="304800" dir="6000000" algn="ctr" rotWithShape="0">
                <a:srgbClr val="000000"/>
              </a:outerShdw>
            </a:effectLst>
          </a:endParaRPr>
        </a:p>
      </dsp:txBody>
      <dsp:txXfrm>
        <a:off x="122511" y="1772664"/>
        <a:ext cx="8434745" cy="2264628"/>
      </dsp:txXfrm>
    </dsp:sp>
  </dsp:spTree>
</dsp:drawing>
</file>

<file path=ppt/diagrams/layout1.xml><?xml version="1.0" encoding="utf-8"?>
<dgm:layoutDef xmlns:dgm="http://schemas.openxmlformats.org/drawingml/2006/diagram" xmlns:a="http://schemas.openxmlformats.org/drawingml/2006/main" uniqueId="urn:microsoft.com/office/officeart/2005/8/layout/vList2#1">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rSet qsTypeId="urn:microsoft.com/office/officeart/2005/8/quickstyle/simple5"/>
        </dgm:pt>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lnSpAfChP" val="20"/>
              <dgm:param type="stBulletLvl" val="1"/>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1">
  <dgm:title val=""/>
  <dgm:desc val=""/>
  <dgm:catLst>
    <dgm:cat type="simple" pri="10100"/>
  </dgm:catLst>
  <dgm:scene3d>
    <a:camera prst="orthographicFront"/>
    <a:lightRig rig="threePt" dir="t"/>
  </dgm:scene3d>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smtClean="0"/>
              <a:t>Modifiez le style du titre</a:t>
            </a:r>
            <a:endParaRPr lang="en-US" dirty="0"/>
          </a:p>
        </p:txBody>
      </p:sp>
      <p:sp>
        <p:nvSpPr>
          <p:cNvPr id="3" name="Subtitle 2"/>
          <p:cNvSpPr>
            <a:spLocks noGrp="1"/>
          </p:cNvSpPr>
          <p:nvPr>
            <p:ph type="subTitle" idx="1" hasCustomPrompt="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4" name="Text Placeholder 3"/>
          <p:cNvSpPr>
            <a:spLocks noGrp="1"/>
          </p:cNvSpPr>
          <p:nvPr>
            <p:ph type="body" sz="half" idx="2" hasCustomPrompt="1"/>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smtClean="0"/>
              <a:t>Modifiez le style du titre</a:t>
            </a:r>
            <a:endParaRPr lang="en-US" dirty="0"/>
          </a:p>
        </p:txBody>
      </p:sp>
      <p:sp>
        <p:nvSpPr>
          <p:cNvPr id="8" name="Text Placeholder 3"/>
          <p:cNvSpPr>
            <a:spLocks noGrp="1"/>
          </p:cNvSpPr>
          <p:nvPr>
            <p:ph type="body" sz="half" idx="2" hasCustomPrompt="1"/>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smtClean="0"/>
              <a:t>Modifiez le style du titre</a:t>
            </a:r>
            <a:endParaRPr lang="en-US" dirty="0"/>
          </a:p>
        </p:txBody>
      </p:sp>
      <p:sp>
        <p:nvSpPr>
          <p:cNvPr id="11" name="Text Placeholder 3"/>
          <p:cNvSpPr>
            <a:spLocks noGrp="1"/>
          </p:cNvSpPr>
          <p:nvPr>
            <p:ph type="body" sz="half" idx="14" hasCustomPrompt="1"/>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smtClean="0"/>
              <a:t>Modifiez les styles du texte du masque</a:t>
            </a:r>
          </a:p>
        </p:txBody>
      </p:sp>
      <p:sp>
        <p:nvSpPr>
          <p:cNvPr id="10" name="Text Placeholder 3"/>
          <p:cNvSpPr>
            <a:spLocks noGrp="1"/>
          </p:cNvSpPr>
          <p:nvPr>
            <p:ph type="body" sz="half" idx="2" hasCustomPrompt="1"/>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B122AD4-0656-4126-AABF-375F5798D509}" type="slidenum">
              <a:rPr lang="fr-FR" smtClean="0"/>
              <a:t>‹N°›</a:t>
            </a:fld>
            <a:endParaRPr lang="fr-FR"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panose="020B0604020202020204"/>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hasCustomPrompt="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hasCustomPrompt="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6" name="Text Placeholder 3"/>
          <p:cNvSpPr>
            <a:spLocks noGrp="1"/>
          </p:cNvSpPr>
          <p:nvPr>
            <p:ph type="body" sz="half" idx="15" hasCustomPrompt="1"/>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hasCustomPrompt="1"/>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19" name="Text Placeholder 3"/>
          <p:cNvSpPr>
            <a:spLocks noGrp="1"/>
          </p:cNvSpPr>
          <p:nvPr>
            <p:ph type="body" sz="half" idx="16" hasCustomPrompt="1"/>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hasCustomPrompt="1"/>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0" name="Text Placeholder 3"/>
          <p:cNvSpPr>
            <a:spLocks noGrp="1"/>
          </p:cNvSpPr>
          <p:nvPr>
            <p:ph type="body" sz="half" idx="17" hasCustomPrompt="1"/>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4"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smtClean="0"/>
              <a:t>Modifiez le style du titre</a:t>
            </a:r>
            <a:endParaRPr lang="en-US" dirty="0"/>
          </a:p>
        </p:txBody>
      </p:sp>
      <p:sp>
        <p:nvSpPr>
          <p:cNvPr id="3" name="Text Placeholder 2"/>
          <p:cNvSpPr>
            <a:spLocks noGrp="1"/>
          </p:cNvSpPr>
          <p:nvPr>
            <p:ph type="body" idx="1" hasCustomPrompt="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2" name="Text Placeholder 3"/>
          <p:cNvSpPr>
            <a:spLocks noGrp="1"/>
          </p:cNvSpPr>
          <p:nvPr>
            <p:ph type="body" sz="half" idx="18" hasCustomPrompt="1"/>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Text Placeholder 4"/>
          <p:cNvSpPr>
            <a:spLocks noGrp="1"/>
          </p:cNvSpPr>
          <p:nvPr>
            <p:ph type="body" sz="quarter" idx="3" hasCustomPrompt="1"/>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3" name="Text Placeholder 3"/>
          <p:cNvSpPr>
            <a:spLocks noGrp="1"/>
          </p:cNvSpPr>
          <p:nvPr>
            <p:ph type="body" sz="half" idx="19" hasCustomPrompt="1"/>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14" name="Text Placeholder 4"/>
          <p:cNvSpPr>
            <a:spLocks noGrp="1"/>
          </p:cNvSpPr>
          <p:nvPr>
            <p:ph type="body" sz="quarter" idx="13" hasCustomPrompt="1"/>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24" name="Text Placeholder 3"/>
          <p:cNvSpPr>
            <a:spLocks noGrp="1"/>
          </p:cNvSpPr>
          <p:nvPr>
            <p:ph type="body" sz="half" idx="20" hasCustomPrompt="1"/>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4"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hasCustomPrompt="1"/>
          </p:nvPr>
        </p:nvSpPr>
        <p:spPr/>
        <p:txBody>
          <a:bodyPr vert="eaVert" anchor="t" anchorCtr="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smtClean="0"/>
              <a:t>Modifiez le style du titre</a:t>
            </a:r>
            <a:endParaRPr lang="en-US" dirty="0"/>
          </a:p>
        </p:txBody>
      </p:sp>
      <p:sp>
        <p:nvSpPr>
          <p:cNvPr id="3" name="Vertical Text Placeholder 2"/>
          <p:cNvSpPr>
            <a:spLocks noGrp="1"/>
          </p:cNvSpPr>
          <p:nvPr>
            <p:ph type="body" orient="vert" idx="1" hasCustomPrompt="1"/>
          </p:nvPr>
        </p:nvSpPr>
        <p:spPr>
          <a:xfrm>
            <a:off x="652463" y="887414"/>
            <a:ext cx="7423149" cy="5368924"/>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idx="1" hasCustomPrompt="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3"/>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hasCustomPrompt="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4"/>
          <p:cNvSpPr>
            <a:spLocks noGrp="1"/>
          </p:cNvSpPr>
          <p:nvPr>
            <p:ph type="ftr" sz="quarter" idx="11"/>
          </p:nvPr>
        </p:nvSpPr>
        <p:spPr/>
        <p:txBody>
          <a:bodyPr/>
          <a:lstStyle/>
          <a:p>
            <a:endParaRPr lang="fr-FR" dirty="0"/>
          </a:p>
        </p:txBody>
      </p:sp>
      <p:sp>
        <p:nvSpPr>
          <p:cNvPr id="6" name="Slide Number Placeholder 5"/>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hasCustomPrompt="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hasCustomPrompt="1"/>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hasCustomPrompt="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hasCustomPrompt="1"/>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hasCustomPrompt="1"/>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hasCustomPrompt="1"/>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8" name="Footer Placeholder 7"/>
          <p:cNvSpPr>
            <a:spLocks noGrp="1"/>
          </p:cNvSpPr>
          <p:nvPr>
            <p:ph type="ftr" sz="quarter" idx="11"/>
          </p:nvPr>
        </p:nvSpPr>
        <p:spPr/>
        <p:txBody>
          <a:bodyPr/>
          <a:lstStyle/>
          <a:p>
            <a:endParaRPr lang="fr-FR" dirty="0"/>
          </a:p>
        </p:txBody>
      </p:sp>
      <p:sp>
        <p:nvSpPr>
          <p:cNvPr id="9" name="Slide Number Placeholder 8"/>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7" name="Date Placeholder 2"/>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3"/>
          <p:cNvSpPr>
            <a:spLocks noGrp="1"/>
          </p:cNvSpPr>
          <p:nvPr>
            <p:ph type="ftr" sz="quarter" idx="11"/>
          </p:nvPr>
        </p:nvSpPr>
        <p:spPr/>
        <p:txBody>
          <a:bodyPr/>
          <a:lstStyle/>
          <a:p>
            <a:endParaRPr lang="fr-FR" dirty="0"/>
          </a:p>
        </p:txBody>
      </p:sp>
      <p:sp>
        <p:nvSpPr>
          <p:cNvPr id="6" name="Slide Number Placeholder 4"/>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2"/>
          <p:cNvSpPr>
            <a:spLocks noGrp="1"/>
          </p:cNvSpPr>
          <p:nvPr>
            <p:ph type="ftr" sz="quarter" idx="11"/>
          </p:nvPr>
        </p:nvSpPr>
        <p:spPr/>
        <p:txBody>
          <a:bodyPr/>
          <a:lstStyle/>
          <a:p>
            <a:endParaRPr lang="fr-FR" dirty="0"/>
          </a:p>
        </p:txBody>
      </p:sp>
      <p:sp>
        <p:nvSpPr>
          <p:cNvPr id="6" name="Slide Number Placeholder 3"/>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smtClean="0"/>
              <a:t>Modifiez le style du titre</a:t>
            </a:r>
            <a:endParaRPr lang="en-US" dirty="0"/>
          </a:p>
        </p:txBody>
      </p:sp>
      <p:sp>
        <p:nvSpPr>
          <p:cNvPr id="3" name="Content Placeholder 2"/>
          <p:cNvSpPr>
            <a:spLocks noGrp="1"/>
          </p:cNvSpPr>
          <p:nvPr>
            <p:ph idx="1" hasCustomPrompt="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hasCustomPrompt="1"/>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7" name="Date Placeholder 4"/>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5" name="Footer Placeholder 5"/>
          <p:cNvSpPr>
            <a:spLocks noGrp="1"/>
          </p:cNvSpPr>
          <p:nvPr>
            <p:ph type="ftr" sz="quarter" idx="11"/>
          </p:nvPr>
        </p:nvSpPr>
        <p:spPr/>
        <p:txBody>
          <a:bodyPr/>
          <a:lstStyle/>
          <a:p>
            <a:endParaRPr lang="fr-FR" dirty="0"/>
          </a:p>
        </p:txBody>
      </p:sp>
      <p:sp>
        <p:nvSpPr>
          <p:cNvPr id="6" name="Slide Number Placeholder 6"/>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dirty="0" smtClean="0"/>
              <a:t>Cliquez sur l'icône pour ajouter une image</a:t>
            </a:r>
            <a:endParaRPr lang="en-US" dirty="0"/>
          </a:p>
        </p:txBody>
      </p:sp>
      <p:sp>
        <p:nvSpPr>
          <p:cNvPr id="4" name="Text Placeholder 3"/>
          <p:cNvSpPr>
            <a:spLocks noGrp="1"/>
          </p:cNvSpPr>
          <p:nvPr>
            <p:ph type="body" sz="half" idx="2" hasCustomPrompt="1"/>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D6BE17E-A04E-4B9F-880C-19BD90126D7D}" type="datetimeFigureOut">
              <a:rPr lang="fr-FR" smtClean="0"/>
              <a:t>30/04/2024</a:t>
            </a:fld>
            <a:endParaRPr lang="fr-FR" dirty="0"/>
          </a:p>
        </p:txBody>
      </p:sp>
      <p:sp>
        <p:nvSpPr>
          <p:cNvPr id="6" name="Footer Placeholder 5"/>
          <p:cNvSpPr>
            <a:spLocks noGrp="1"/>
          </p:cNvSpPr>
          <p:nvPr>
            <p:ph type="ftr" sz="quarter" idx="11"/>
          </p:nvPr>
        </p:nvSpPr>
        <p:spPr/>
        <p:txBody>
          <a:bodyPr/>
          <a:lstStyle/>
          <a:p>
            <a:endParaRPr lang="fr-FR" dirty="0"/>
          </a:p>
        </p:txBody>
      </p:sp>
      <p:sp>
        <p:nvSpPr>
          <p:cNvPr id="7" name="Slide Number Placeholder 6"/>
          <p:cNvSpPr>
            <a:spLocks noGrp="1"/>
          </p:cNvSpPr>
          <p:nvPr>
            <p:ph type="sldNum" sz="quarter" idx="12"/>
          </p:nvPr>
        </p:nvSpPr>
        <p:spPr/>
        <p:txBody>
          <a:bodyPr/>
          <a:lstStyle/>
          <a:p>
            <a:fld id="{EB122AD4-0656-4126-AABF-375F5798D509}" type="slidenum">
              <a:rPr lang="fr-FR" smtClean="0"/>
              <a:t>‹N°›</a:t>
            </a:fld>
            <a:endParaRPr lang="fr-FR"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a:fillRect/>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a:fillRect/>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a:fillRect/>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a:fillRect/>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smtClean="0"/>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AD6BE17E-A04E-4B9F-880C-19BD90126D7D}" type="datetimeFigureOut">
              <a:rPr lang="fr-FR" smtClean="0"/>
              <a:t>30/04/2024</a:t>
            </a:fld>
            <a:endParaRPr lang="fr-FR"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B122AD4-0656-4126-AABF-375F5798D509}" type="slidenum">
              <a:rPr lang="fr-FR" smtClean="0"/>
              <a:t>‹N°›</a:t>
            </a:fld>
            <a:endParaRPr lang="fr-FR"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5pPr>
      <a:lvl6pPr marL="250571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panose="05040102010807070707"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7000"/>
          </a:schemeClr>
        </a:solidFill>
        <a:effectLst/>
      </p:bgPr>
    </p:bg>
    <p:spTree>
      <p:nvGrpSpPr>
        <p:cNvPr id="1" name=""/>
        <p:cNvGrpSpPr/>
        <p:nvPr/>
      </p:nvGrpSpPr>
      <p:grpSpPr>
        <a:xfrm>
          <a:off x="0" y="0"/>
          <a:ext cx="0" cy="0"/>
          <a:chOff x="0" y="0"/>
          <a:chExt cx="0" cy="0"/>
        </a:xfrm>
      </p:grpSpPr>
      <p:graphicFrame>
        <p:nvGraphicFramePr>
          <p:cNvPr id="4" name="Diagramme 3"/>
          <p:cNvGraphicFramePr/>
          <p:nvPr/>
        </p:nvGraphicFramePr>
        <p:xfrm>
          <a:off x="1589648" y="506437"/>
          <a:ext cx="8679767" cy="58099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Zone de texte 1"/>
          <p:cNvSpPr txBox="1"/>
          <p:nvPr/>
        </p:nvSpPr>
        <p:spPr>
          <a:xfrm>
            <a:off x="11620500" y="4104005"/>
            <a:ext cx="4064000" cy="368300"/>
          </a:xfrm>
          <a:prstGeom prst="rect">
            <a:avLst/>
          </a:prstGeom>
          <a:noFill/>
        </p:spPr>
        <p:txBody>
          <a:bodyPr wrap="square" rtlCol="0">
            <a:spAutoFit/>
          </a:bodyPr>
          <a:lstStyle/>
          <a:p>
            <a:endParaRPr lang="fr-FR" alt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84880" y="399244"/>
            <a:ext cx="1918952" cy="1056069"/>
          </a:xfrm>
        </p:spPr>
        <p:txBody>
          <a:bodyPr/>
          <a:lstStyle/>
          <a:p>
            <a:r>
              <a:rPr lang="ar-SA" b="1" u="sng" dirty="0"/>
              <a:t>التهديدات</a:t>
            </a:r>
            <a:r>
              <a:rPr lang="fr-FR" dirty="0"/>
              <a:t/>
            </a:r>
            <a:br>
              <a:rPr lang="fr-FR" dirty="0"/>
            </a:br>
            <a:endParaRPr lang="fr-FR" dirty="0"/>
          </a:p>
        </p:txBody>
      </p:sp>
      <p:sp>
        <p:nvSpPr>
          <p:cNvPr id="3" name="Espace réservé du contenu 2"/>
          <p:cNvSpPr>
            <a:spLocks noGrp="1"/>
          </p:cNvSpPr>
          <p:nvPr>
            <p:ph idx="1"/>
          </p:nvPr>
        </p:nvSpPr>
        <p:spPr>
          <a:xfrm>
            <a:off x="180304" y="1287887"/>
            <a:ext cx="11797048" cy="4960513"/>
          </a:xfrm>
        </p:spPr>
        <p:txBody>
          <a:bodyPr>
            <a:noAutofit/>
          </a:bodyPr>
          <a:lstStyle/>
          <a:p>
            <a:pPr marL="0" indent="0" algn="just" rtl="1">
              <a:buNone/>
            </a:pPr>
            <a:r>
              <a:rPr lang="ar-SA" sz="2400" dirty="0" smtClean="0"/>
              <a:t>كما </a:t>
            </a:r>
            <a:r>
              <a:rPr lang="ar-SA" sz="2400" dirty="0"/>
              <a:t>هو الحال مع أي شركة تواجه شركة </a:t>
            </a:r>
            <a:r>
              <a:rPr lang="fr-FR" sz="2400" dirty="0"/>
              <a:t>Hertz Global Holdings</a:t>
            </a:r>
            <a:r>
              <a:rPr lang="ar-SA" sz="2400" dirty="0"/>
              <a:t> عددًا من التهديدات المحتملة التي قد تعيق نموها وبرحيتها في المستقبل.</a:t>
            </a:r>
            <a:endParaRPr lang="fr-FR" sz="2400" dirty="0"/>
          </a:p>
          <a:p>
            <a:pPr marL="0" indent="0" algn="just" rtl="1">
              <a:buNone/>
            </a:pPr>
            <a:r>
              <a:rPr lang="ar-SA" sz="2400" dirty="0" smtClean="0"/>
              <a:t>تواجه </a:t>
            </a:r>
            <a:r>
              <a:rPr lang="ar-SA" sz="2400" dirty="0"/>
              <a:t>شركة </a:t>
            </a:r>
            <a:r>
              <a:rPr lang="fr-FR" sz="2400" dirty="0"/>
              <a:t>Hertz</a:t>
            </a:r>
            <a:r>
              <a:rPr lang="ar-SA" sz="2400" dirty="0"/>
              <a:t> منافسة شديدة من شركات تأجير السيارات الكبرى مثل </a:t>
            </a:r>
            <a:r>
              <a:rPr lang="fr-FR" sz="2400" dirty="0" smtClean="0"/>
              <a:t>Avis</a:t>
            </a:r>
            <a:r>
              <a:rPr lang="ar-DZ" sz="2400" dirty="0" smtClean="0"/>
              <a:t> </a:t>
            </a:r>
            <a:r>
              <a:rPr lang="fr-FR" sz="2400" dirty="0" smtClean="0"/>
              <a:t>Enterprise</a:t>
            </a:r>
            <a:r>
              <a:rPr lang="ar-SA" sz="2400" dirty="0" smtClean="0"/>
              <a:t>، </a:t>
            </a:r>
            <a:r>
              <a:rPr lang="ar-SA" sz="2400" dirty="0"/>
              <a:t>بالإضافة إلى شركات تأجير السيارات الإقليمية والمحلية الصغيرة. الاضطرابات في صناعة السفر قد يكون لأي حدث اقتصادي أو جيوسياسي يعطل صناعة السفر، مثل الركود أو الإرهاب تأثير سلبي كبير على أعمال شركة </a:t>
            </a:r>
            <a:r>
              <a:rPr lang="fr-FR" sz="2400" dirty="0"/>
              <a:t>Hertz</a:t>
            </a:r>
            <a:r>
              <a:rPr lang="ar-SA" sz="2400" dirty="0"/>
              <a:t>.</a:t>
            </a:r>
            <a:endParaRPr lang="fr-FR" sz="2400" dirty="0"/>
          </a:p>
          <a:p>
            <a:pPr marL="0" indent="0" algn="just" rtl="1">
              <a:buNone/>
            </a:pPr>
            <a:r>
              <a:rPr lang="ar-SA" sz="2400" b="1" u="sng" dirty="0"/>
              <a:t>التغييرات في تفضيلات العملاء: </a:t>
            </a:r>
            <a:r>
              <a:rPr lang="ar-SA" sz="2400" dirty="0"/>
              <a:t>إذا غيّر العملاء تفضيلاتهم من تأجير السيارات التقليدية إلى </a:t>
            </a:r>
            <a:r>
              <a:rPr lang="ar-SA" sz="2400" dirty="0" smtClean="0"/>
              <a:t>خدمات</a:t>
            </a:r>
            <a:r>
              <a:rPr lang="ar-DZ" sz="2400" dirty="0"/>
              <a:t> </a:t>
            </a:r>
            <a:r>
              <a:rPr lang="ar-SA" sz="2400" dirty="0" smtClean="0"/>
              <a:t>مثل </a:t>
            </a:r>
            <a:r>
              <a:rPr lang="ar-SA" sz="2400" dirty="0"/>
              <a:t>مشاركة الرحلات، فقد تشهد شركة هيرتز انخفاضا كبيرًا في الطلب على خدماتها.</a:t>
            </a:r>
            <a:endParaRPr lang="fr-FR" sz="2400" dirty="0"/>
          </a:p>
          <a:p>
            <a:pPr marL="0" indent="0" algn="just" rtl="1">
              <a:buNone/>
            </a:pPr>
            <a:r>
              <a:rPr lang="ar-SA" sz="2400" b="1" u="sng" dirty="0"/>
              <a:t>تقدمات تكنولوجية: </a:t>
            </a:r>
            <a:r>
              <a:rPr lang="ar-SA" sz="2400" dirty="0"/>
              <a:t>تتغير صناعة النقل بسرعة مع ظهور تقنيات مثل المركبات ذاتية القيادة وخيارات النقل حسب الطلب. يجب أن تظل شركة Hertz في صدارة هذه التطورات لتظل ذات صلة. البيئة التنظيمية: تخضع صناعة تأجير السيارات لمجموعة واسعة من اللوائح على المستوى المحلي ومستوى الولاية والمستوى الفيدرالي. وأي تغييرات في هذه اللوائح يمكن أن يكون لها تأثير كبيرعلى عمليات هيرتز وبرحيتها.</a:t>
            </a:r>
            <a:endParaRPr lang="fr-FR"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85634" y="399246"/>
            <a:ext cx="4314422" cy="734096"/>
          </a:xfrm>
        </p:spPr>
        <p:txBody>
          <a:bodyPr/>
          <a:lstStyle/>
          <a:p>
            <a:r>
              <a:rPr lang="fr-FR" b="1" u="sng" dirty="0" smtClean="0"/>
              <a:t>PASTEL </a:t>
            </a:r>
            <a:r>
              <a:rPr lang="ar-DZ" b="1" u="sng" dirty="0" smtClean="0"/>
              <a:t>تحليل</a:t>
            </a:r>
            <a:endParaRPr lang="fr-FR" b="1" u="sng" dirty="0"/>
          </a:p>
        </p:txBody>
      </p:sp>
      <p:sp>
        <p:nvSpPr>
          <p:cNvPr id="3" name="Espace réservé du contenu 2"/>
          <p:cNvSpPr>
            <a:spLocks noGrp="1"/>
          </p:cNvSpPr>
          <p:nvPr>
            <p:ph idx="1"/>
          </p:nvPr>
        </p:nvSpPr>
        <p:spPr>
          <a:xfrm>
            <a:off x="0" y="1133342"/>
            <a:ext cx="12192000" cy="5724658"/>
          </a:xfrm>
        </p:spPr>
        <p:txBody>
          <a:bodyPr>
            <a:normAutofit/>
          </a:bodyPr>
          <a:lstStyle/>
          <a:p>
            <a:pPr marL="0" indent="0" algn="r" rtl="1">
              <a:buNone/>
            </a:pPr>
            <a:r>
              <a:rPr lang="ar-DZ" b="1" u="sng" dirty="0" smtClean="0"/>
              <a:t>العوامل السياسية</a:t>
            </a:r>
            <a:r>
              <a:rPr lang="fr-FR" b="1" u="sng" dirty="0" smtClean="0"/>
              <a:t> : </a:t>
            </a:r>
            <a:r>
              <a:rPr lang="ar-DZ" dirty="0" smtClean="0"/>
              <a:t> </a:t>
            </a:r>
            <a:r>
              <a:rPr lang="ar-DZ" dirty="0"/>
              <a:t>قدمت هيرتز طلبًا للحماية من الإفلاس بموجب الفصل 11 مرتين في تاريخها. حدث الإفلاس الأول في عام 2008 خلال الأزمة المالية العالمية، وكان الإيداع الثاني في مايو 2020 وسط التأثير الاقتصادي لوباء كوفيد-19. كان التقديم الثاني واحدًا من أكبر حالات الإفلاس خلال الوباء</a:t>
            </a:r>
            <a:r>
              <a:rPr lang="ar-DZ" dirty="0" smtClean="0"/>
              <a:t>.</a:t>
            </a:r>
          </a:p>
          <a:p>
            <a:pPr marL="0" indent="0" algn="r" rtl="1">
              <a:buNone/>
            </a:pPr>
            <a:r>
              <a:rPr lang="ar-DZ" dirty="0"/>
              <a:t>و</a:t>
            </a:r>
            <a:r>
              <a:rPr lang="ar-DZ" dirty="0" smtClean="0"/>
              <a:t>اجهت </a:t>
            </a:r>
            <a:r>
              <a:rPr lang="ar-DZ" dirty="0"/>
              <a:t>شركة </a:t>
            </a:r>
            <a:r>
              <a:rPr lang="fr-FR" dirty="0"/>
              <a:t>Hertz </a:t>
            </a:r>
            <a:r>
              <a:rPr lang="ar-DZ" dirty="0"/>
              <a:t>منافسة شديدة من شركات تأجير السيارات الأخرى، وخدمات مشاركة الرحلات، واتجاهات النقل المتطورة. إن قدرتها على التكيف مع احتياجات المستهلكين المتغيرة ستحدد نجاحها في المستقبل</a:t>
            </a:r>
            <a:r>
              <a:rPr lang="ar-DZ" dirty="0" smtClean="0"/>
              <a:t>.</a:t>
            </a:r>
          </a:p>
          <a:p>
            <a:pPr marL="0" indent="0" algn="r" rtl="1">
              <a:buNone/>
            </a:pPr>
            <a:r>
              <a:rPr lang="ar-DZ" b="1" u="sng" dirty="0"/>
              <a:t>العوامل </a:t>
            </a:r>
            <a:r>
              <a:rPr lang="ar-DZ" b="1" u="sng" dirty="0" smtClean="0"/>
              <a:t>الاقتصادية </a:t>
            </a:r>
            <a:r>
              <a:rPr lang="fr-FR" b="1" u="sng" dirty="0"/>
              <a:t>:</a:t>
            </a:r>
            <a:endParaRPr lang="fr-FR" b="1" u="sng" dirty="0" smtClean="0"/>
          </a:p>
          <a:p>
            <a:pPr marL="0" indent="0" algn="r" rtl="1">
              <a:buNone/>
            </a:pPr>
            <a:r>
              <a:rPr lang="ar-DZ" b="1" dirty="0" smtClean="0"/>
              <a:t>لطلب </a:t>
            </a:r>
            <a:r>
              <a:rPr lang="ar-DZ" b="1" dirty="0"/>
              <a:t>الاقتصادي</a:t>
            </a:r>
            <a:r>
              <a:rPr lang="ar-DZ" dirty="0"/>
              <a:t>: تتأثر شركة هيرتز بتغيرات الطلب على خدمات تأجير السيارات. في حالة تباطؤ الاقتصاد، قد يتراجع الطلب على السفر وبالتالي يتراجع الطلب على خدمات تأجير السيارات. على الجانب الآخر، في فترات انتعاش اقتصادي، قد يزداد الطلب على السفر وبالتالي يزداد الطلب على خدمات تأجير السيارات</a:t>
            </a:r>
            <a:r>
              <a:rPr lang="ar-DZ" dirty="0" smtClean="0"/>
              <a:t>.</a:t>
            </a:r>
            <a:endParaRPr lang="fr-FR" dirty="0" smtClean="0"/>
          </a:p>
          <a:p>
            <a:pPr marL="0" indent="0" algn="r" rtl="1">
              <a:buNone/>
            </a:pPr>
            <a:r>
              <a:rPr lang="ar-DZ" b="1" dirty="0"/>
              <a:t>أسعار للوقود</a:t>
            </a:r>
            <a:r>
              <a:rPr lang="ar-DZ" dirty="0"/>
              <a:t>: تعتمد تكلفة تشغيل سيارات تأجير السيارات على أسعار الوقود. ارتفاع أسعار الوقود يمكن أن يزيد من تكاليف تشغيل السيارات وبالتالي قد يؤثر على الربحية</a:t>
            </a:r>
            <a:r>
              <a:rPr lang="ar-DZ" dirty="0" smtClean="0"/>
              <a:t>.</a:t>
            </a:r>
            <a:endParaRPr lang="fr-FR" dirty="0" smtClean="0"/>
          </a:p>
          <a:p>
            <a:pPr marL="0" indent="0" algn="r" rtl="1">
              <a:buNone/>
            </a:pPr>
            <a:r>
              <a:rPr lang="ar-DZ" b="1" u="sng" dirty="0" smtClean="0"/>
              <a:t>العوامل التكنولوجية </a:t>
            </a:r>
            <a:r>
              <a:rPr lang="fr-FR" b="1" u="sng" dirty="0" smtClean="0"/>
              <a:t>:</a:t>
            </a:r>
            <a:r>
              <a:rPr lang="ar-DZ" b="1" u="sng" dirty="0" smtClean="0"/>
              <a:t> </a:t>
            </a:r>
          </a:p>
          <a:p>
            <a:pPr marL="0" indent="0" algn="r" rtl="1">
              <a:buNone/>
            </a:pPr>
            <a:r>
              <a:rPr lang="ar-DZ" dirty="0" err="1"/>
              <a:t>طورات</a:t>
            </a:r>
            <a:r>
              <a:rPr lang="ar-DZ" dirty="0"/>
              <a:t> التكنولوجيا مثل التطبيقات الجديدة والحلول الذكية للحجز وإدارة السيارات يمكن أن تؤثر على كيفية تقديم الخدمات ومستوى الراحة للعملاء</a:t>
            </a:r>
            <a:r>
              <a:rPr lang="ar-DZ" dirty="0" smtClean="0"/>
              <a:t>.</a:t>
            </a:r>
          </a:p>
          <a:p>
            <a:pPr marL="0" indent="0" algn="r" rtl="1">
              <a:buNone/>
            </a:pPr>
            <a:r>
              <a:rPr lang="ar-DZ" dirty="0"/>
              <a:t>تقنيات القيادة الذاتية قد تؤثر على صناعة تأجير السيارات في المستقبل، حيث يمكن أن تؤدي إلى زيادة في الطلب على خدمات تأجير السيارات الذاتية القيادة.</a:t>
            </a:r>
            <a:endParaRPr lang="ar-DZ" dirty="0" smtClean="0"/>
          </a:p>
          <a:p>
            <a:pPr marL="0" indent="0" algn="r" rtl="1">
              <a:buNone/>
            </a:pPr>
            <a:endParaRPr lang="fr-FR" b="1" u="sng"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390918"/>
            <a:ext cx="10062671" cy="4857481"/>
          </a:xfrm>
        </p:spPr>
        <p:txBody>
          <a:bodyPr/>
          <a:lstStyle/>
          <a:p>
            <a:pPr marL="0" indent="0" algn="just" rtl="1">
              <a:buNone/>
            </a:pPr>
            <a:r>
              <a:rPr lang="ar-DZ" sz="2400" b="1" u="sng" dirty="0"/>
              <a:t>العوامل التكنولوجية </a:t>
            </a:r>
            <a:r>
              <a:rPr lang="fr-FR" sz="2400" b="1" u="sng" dirty="0"/>
              <a:t>:</a:t>
            </a:r>
            <a:r>
              <a:rPr lang="ar-DZ" sz="2400" b="1" u="sng" dirty="0"/>
              <a:t> </a:t>
            </a:r>
          </a:p>
          <a:p>
            <a:pPr marL="0" indent="0" algn="just" rtl="1">
              <a:buNone/>
            </a:pPr>
            <a:r>
              <a:rPr lang="ar-DZ" sz="2400" dirty="0" err="1"/>
              <a:t>طورات</a:t>
            </a:r>
            <a:r>
              <a:rPr lang="ar-DZ" sz="2400" dirty="0"/>
              <a:t> التكنولوجيا مثل التطبيقات الجديدة والحلول الذكية للحجز وإدارة السيارات يمكن أن تؤثر على كيفية تقديم الخدمات ومستوى الراحة للعملاء.</a:t>
            </a:r>
          </a:p>
          <a:p>
            <a:pPr marL="0" indent="0" algn="just" rtl="1">
              <a:buNone/>
            </a:pPr>
            <a:r>
              <a:rPr lang="ar-DZ" sz="2400" dirty="0"/>
              <a:t>تقنيات القيادة الذاتية قد تؤثر على صناعة تأجير السيارات في المستقبل، حيث يمكن أن تؤدي إلى زيادة في الطلب على خدمات تأجير السيارات الذاتية القيادة</a:t>
            </a:r>
            <a:r>
              <a:rPr lang="ar-DZ" sz="2400" dirty="0" smtClean="0"/>
              <a:t>.</a:t>
            </a:r>
          </a:p>
          <a:p>
            <a:pPr marL="0" indent="0" algn="just" rtl="1">
              <a:buNone/>
            </a:pPr>
            <a:r>
              <a:rPr lang="ar-DZ" sz="2400" b="1" u="sng" dirty="0"/>
              <a:t>العوامل القانونية </a:t>
            </a:r>
            <a:r>
              <a:rPr lang="fr-FR" sz="2400" b="1" u="sng" dirty="0" smtClean="0"/>
              <a:t>:</a:t>
            </a:r>
          </a:p>
          <a:p>
            <a:pPr marL="0" indent="0" algn="just" rtl="1">
              <a:buNone/>
            </a:pPr>
            <a:r>
              <a:rPr lang="ar-DZ" sz="2400" dirty="0"/>
              <a:t>لتغيرات في التشريعات الضريبية المتعلقة بالقيمة المضافة، والضرائب على الدخل، والضرائب الخاصة بصناعة تأجير السيارات قد تؤثر على هيكل التكلفة والربحية لشركة هيرتز</a:t>
            </a:r>
            <a:r>
              <a:rPr lang="ar-DZ" sz="2400" dirty="0" smtClean="0"/>
              <a:t>.</a:t>
            </a:r>
            <a:endParaRPr lang="fr-FR" sz="2400" dirty="0" smtClean="0"/>
          </a:p>
          <a:p>
            <a:pPr marL="0" indent="0" algn="just" rtl="1">
              <a:buNone/>
            </a:pPr>
            <a:r>
              <a:rPr lang="ar-DZ" sz="2400" dirty="0"/>
              <a:t>يتعين على شركة هيرتز الامتثال للقوانين التي تحمي حقوق المستهلكين، مثل قوانين الإفصاح عن الأسعار وشروط العقود وحقوق الاسترداد</a:t>
            </a:r>
            <a:r>
              <a:rPr lang="ar-DZ" sz="2400" dirty="0" smtClean="0"/>
              <a:t>.</a:t>
            </a:r>
            <a:endParaRPr lang="fr-FR" sz="2400" dirty="0" smtClean="0"/>
          </a:p>
          <a:p>
            <a:pPr marL="0" indent="0" algn="just" rtl="1">
              <a:buNone/>
            </a:pPr>
            <a:endParaRPr lang="fr-FR" sz="2400" b="1" u="sng" dirty="0" smtClean="0"/>
          </a:p>
          <a:p>
            <a:pPr marL="0" indent="0" algn="r" rtl="1">
              <a:buNone/>
            </a:pPr>
            <a:endParaRPr lang="ar-DZ" dirty="0"/>
          </a:p>
          <a:p>
            <a:pPr marL="0" indent="0" algn="r" rtl="1">
              <a:buNone/>
            </a:pPr>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198513" y="193184"/>
            <a:ext cx="3709115" cy="965916"/>
          </a:xfrm>
        </p:spPr>
        <p:txBody>
          <a:bodyPr/>
          <a:lstStyle/>
          <a:p>
            <a:r>
              <a:rPr lang="ar-DZ" b="1" u="sng" dirty="0" smtClean="0"/>
              <a:t>تحليل القوى الخمس</a:t>
            </a:r>
            <a:endParaRPr lang="fr-FR" b="1" u="sng" dirty="0"/>
          </a:p>
        </p:txBody>
      </p:sp>
      <p:sp>
        <p:nvSpPr>
          <p:cNvPr id="3" name="Espace réservé du contenu 2"/>
          <p:cNvSpPr>
            <a:spLocks noGrp="1"/>
          </p:cNvSpPr>
          <p:nvPr>
            <p:ph idx="1"/>
          </p:nvPr>
        </p:nvSpPr>
        <p:spPr>
          <a:xfrm>
            <a:off x="296215" y="1159100"/>
            <a:ext cx="11732653" cy="5698900"/>
          </a:xfrm>
        </p:spPr>
        <p:txBody>
          <a:bodyPr>
            <a:noAutofit/>
          </a:bodyPr>
          <a:lstStyle/>
          <a:p>
            <a:pPr marL="0" indent="0" algn="just" rtl="1">
              <a:buNone/>
            </a:pPr>
            <a:r>
              <a:rPr lang="ar-SA" sz="2400" b="1" u="sng" dirty="0"/>
              <a:t>تهديد </a:t>
            </a:r>
            <a:r>
              <a:rPr lang="ar-SA" sz="2400" b="1" u="sng" dirty="0" smtClean="0"/>
              <a:t>الداخلين</a:t>
            </a:r>
            <a:r>
              <a:rPr lang="ar-DZ" sz="2400" b="1" u="sng" dirty="0" smtClean="0"/>
              <a:t> </a:t>
            </a:r>
            <a:r>
              <a:rPr lang="fr-FR" sz="2400" b="1" u="sng" dirty="0" smtClean="0"/>
              <a:t>:</a:t>
            </a:r>
            <a:r>
              <a:rPr lang="ar-SA" sz="2400" b="1" u="sng" dirty="0" smtClean="0"/>
              <a:t> </a:t>
            </a:r>
            <a:r>
              <a:rPr lang="ar-SA" sz="2400" dirty="0"/>
              <a:t>الجدد تواجه صناعة تأجير السيارات تهديدًا معتدلا من الداخلين الجدد. ونظرًا لأن الصناعة تخضع لرقابة صارمة من قبل السلطات الحكومية المحلية، فليس من السهل على الوافدين الجدد تأسيس أنفسهم. علاوة على ذلك، تتطلب أعمال تأجير السيارات استثمارات رأسمالية كبيرة من حيث الأسطول والبنية التحتية. مقياس اقتصادي: تتمتع الشركات الراسخة مثل </a:t>
            </a:r>
            <a:r>
              <a:rPr lang="fr-FR" sz="2400" dirty="0"/>
              <a:t>Enterprise and Avis not a Hertz</a:t>
            </a:r>
            <a:r>
              <a:rPr lang="ar-SA" sz="2400" dirty="0"/>
              <a:t> باقتصاديات الحجم، مما يجعل من الصعب على الوافد الجديد المنافسة. تمتلك هذه الشركات القائمة شبكات واسعة وعلامات تجارية راسخة وأساطيل كبيرة. وسيواجه الوافدون الجدد تحديات في مطابقة وفورات الحجم هذه.</a:t>
            </a:r>
            <a:endParaRPr lang="fr-FR" sz="2400" dirty="0"/>
          </a:p>
          <a:p>
            <a:pPr marL="0" indent="0" algn="just" rtl="1">
              <a:buNone/>
            </a:pPr>
            <a:r>
              <a:rPr lang="ar-SA" sz="2400" b="1" u="sng" dirty="0"/>
              <a:t>تمايز المنتجات: </a:t>
            </a:r>
            <a:r>
              <a:rPr lang="ar-SA" sz="2400" dirty="0"/>
              <a:t>إن تمايز المنتجات مرتفع في صناعة تأجير السيارات، مما يجعل من الصعب على الداخلين الجدد الحصول على حصة كبيرة في السوق. يمتلك اللاعبون الراسخون مثل </a:t>
            </a:r>
            <a:r>
              <a:rPr lang="fr-FR" sz="2400" dirty="0"/>
              <a:t>Hertz</a:t>
            </a:r>
            <a:r>
              <a:rPr lang="ar-SA" sz="2400" dirty="0"/>
              <a:t> و </a:t>
            </a:r>
            <a:r>
              <a:rPr lang="fr-FR" sz="2400" dirty="0"/>
              <a:t>Avis</a:t>
            </a:r>
            <a:r>
              <a:rPr lang="ar-SA" sz="2400" dirty="0"/>
              <a:t> مجموعة واسعة من المنتجات لتلبية احتياجات شرائح مختلفة ويمكنهم تقديم خصومات من خلال برامج الولاء. سيجد الوافدون الجدد صعوبة في مطابقة هذه العروض</a:t>
            </a:r>
            <a:r>
              <a:rPr lang="ar-SA" sz="2400" dirty="0" smtClean="0"/>
              <a:t>.</a:t>
            </a:r>
            <a:endParaRPr lang="ar-DZ" sz="2400" dirty="0" smtClean="0"/>
          </a:p>
          <a:p>
            <a:pPr marL="0" indent="0" algn="just" rtl="1">
              <a:buNone/>
            </a:pPr>
            <a:r>
              <a:rPr lang="ar-SA" sz="2400" dirty="0" smtClean="0"/>
              <a:t> </a:t>
            </a:r>
            <a:r>
              <a:rPr lang="ar-SA" sz="2400" b="1" u="sng" dirty="0"/>
              <a:t>القوة التفاوضية للموردين: </a:t>
            </a:r>
            <a:r>
              <a:rPr lang="ar-SA" sz="2400" dirty="0"/>
              <a:t>تتمتع صناعة تأجير السيارات بقدرة تفاوضية منخفضة للموردين. تقوم شركات تأجير السيارات بشراء السيارات من شركات تصنيع السيارات بكميات كبيرة وتحصل على لدى شركات صناعة السيارات عدد محدود من المشترين، مما يعني أن شركات تأجير السيارات لديها القدرة على المساومة على الموردين. </a:t>
            </a:r>
            <a:endParaRPr lang="ar-DZ" sz="2400"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103312" y="1545466"/>
            <a:ext cx="9843730" cy="4702934"/>
          </a:xfrm>
        </p:spPr>
        <p:txBody>
          <a:bodyPr>
            <a:normAutofit/>
          </a:bodyPr>
          <a:lstStyle/>
          <a:p>
            <a:pPr marL="0" indent="0" algn="r" rtl="1">
              <a:buNone/>
            </a:pPr>
            <a:r>
              <a:rPr lang="ar-SA" sz="2800" b="1" u="sng" dirty="0"/>
              <a:t>القوة التفاوضية للمشترين: </a:t>
            </a:r>
            <a:r>
              <a:rPr lang="ar-SA" sz="2800" dirty="0"/>
              <a:t>القدرة التفاوضية للمشترين عالية في صناعة تأجير السيارات. يمكن للعملاء الوصول إلى المعلومات المتعلقة بالأسعار والخدمات التي تقدمها شركات تأجير السيارات المختلفة. يمكنهم مقارنة الأسعار واختيار الشركة التي تقدم أفضل قيمة مقابل المال. </a:t>
            </a:r>
            <a:endParaRPr lang="ar-DZ" sz="2800" dirty="0" smtClean="0"/>
          </a:p>
          <a:p>
            <a:pPr marL="0" indent="0" algn="r" rtl="1">
              <a:buNone/>
            </a:pPr>
            <a:r>
              <a:rPr lang="ar-SA" sz="2800" b="1" u="sng" dirty="0" smtClean="0"/>
              <a:t>شدة </a:t>
            </a:r>
            <a:r>
              <a:rPr lang="ar-SA" sz="2800" b="1" u="sng" dirty="0"/>
              <a:t>التنافس تنافسية: </a:t>
            </a:r>
            <a:r>
              <a:rPr lang="ar-SA" sz="2800" dirty="0"/>
              <a:t>تتمتع صناعة تأجير السيارات بكثافة عالية من التنافس التنافسي يتنافس اللاعبون الراسخون مثل </a:t>
            </a:r>
            <a:r>
              <a:rPr lang="fr-FR" sz="2800" dirty="0"/>
              <a:t>Enterprise and Avis est Hertz</a:t>
            </a:r>
            <a:r>
              <a:rPr lang="ar-SA" sz="2800" dirty="0"/>
              <a:t> على عدة عوامل مثل السعر والموقع وبرامج</a:t>
            </a:r>
            <a:r>
              <a:rPr lang="ar-DZ" sz="2800" dirty="0"/>
              <a:t> الولاء</a:t>
            </a:r>
            <a:endParaRPr lang="fr-FR" sz="2800" dirty="0"/>
          </a:p>
          <a:p>
            <a:pPr marL="0" indent="0" algn="r" rtl="1">
              <a:buNone/>
            </a:pPr>
            <a:endParaRPr lang="fr-FR" sz="28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433711" y="253219"/>
            <a:ext cx="8920088" cy="1437470"/>
          </a:xfrm>
        </p:spPr>
        <p:txBody>
          <a:bodyPr>
            <a:normAutofit/>
          </a:bodyPr>
          <a:lstStyle/>
          <a:p>
            <a:r>
              <a:rPr lang="ar-DZ" u="sng" dirty="0" smtClean="0"/>
              <a:t>التعريف بمؤسسة </a:t>
            </a:r>
            <a:r>
              <a:rPr lang="ar-DZ" u="sng" dirty="0"/>
              <a:t>هيرتز لتأجير السيارات</a:t>
            </a:r>
            <a:r>
              <a:rPr lang="ar-DZ" b="1" dirty="0"/>
              <a:t/>
            </a:r>
            <a:br>
              <a:rPr lang="ar-DZ" b="1" dirty="0"/>
            </a:br>
            <a:endParaRPr lang="fr-FR" b="1" dirty="0"/>
          </a:p>
        </p:txBody>
      </p:sp>
      <p:sp>
        <p:nvSpPr>
          <p:cNvPr id="3" name="Espace réservé du contenu 2"/>
          <p:cNvSpPr>
            <a:spLocks noGrp="1"/>
          </p:cNvSpPr>
          <p:nvPr>
            <p:ph idx="1"/>
          </p:nvPr>
        </p:nvSpPr>
        <p:spPr>
          <a:xfrm>
            <a:off x="838199" y="991673"/>
            <a:ext cx="11229305" cy="5550796"/>
          </a:xfrm>
        </p:spPr>
        <p:txBody>
          <a:bodyPr>
            <a:noAutofit/>
          </a:bodyPr>
          <a:lstStyle/>
          <a:p>
            <a:pPr marL="0" indent="0" algn="r" rtl="1">
              <a:buNone/>
            </a:pPr>
            <a:r>
              <a:rPr lang="ar-DZ" sz="3200" b="1" dirty="0"/>
              <a:t> </a:t>
            </a:r>
            <a:r>
              <a:rPr lang="ar-DZ" sz="3200" b="1" dirty="0" smtClean="0"/>
              <a:t>هيرتز</a:t>
            </a:r>
            <a:r>
              <a:rPr lang="fr-FR" sz="3200" b="1" dirty="0" smtClean="0"/>
              <a:t> </a:t>
            </a:r>
            <a:r>
              <a:rPr lang="ar-DZ" sz="3200" dirty="0" smtClean="0"/>
              <a:t>التي </a:t>
            </a:r>
            <a:r>
              <a:rPr lang="ar-DZ" sz="3200" dirty="0"/>
              <a:t>تأسست في عام 1918 </a:t>
            </a:r>
            <a:r>
              <a:rPr lang="ar-DZ" sz="3200" b="1" dirty="0"/>
              <a:t>هيرتز </a:t>
            </a:r>
            <a:r>
              <a:rPr lang="ar-DZ" sz="3200" dirty="0"/>
              <a:t>أكبر </a:t>
            </a:r>
            <a:r>
              <a:rPr lang="ar-DZ" sz="3200" b="1" dirty="0"/>
              <a:t>شركة تأجير سيارات </a:t>
            </a:r>
            <a:r>
              <a:rPr lang="ar-DZ" sz="3200" dirty="0"/>
              <a:t>والأكثر شهرة عالميًا. في الولايات المتحدة . وجد لدى الشركة حوالي 10460 موقعًا موزعًا في جميع أنحاء أمريكا الشمالية, وأوروبا , وأمريكا اللاتينية وآسيا، وأستراليا، وأفريقيا، والشرق الأوسط، ونيوزيلندا</a:t>
            </a:r>
            <a:r>
              <a:rPr lang="ar-DZ" sz="3200" dirty="0" smtClean="0"/>
              <a:t>.,.</a:t>
            </a:r>
          </a:p>
          <a:p>
            <a:pPr marL="0" indent="0" algn="r" rtl="1">
              <a:buNone/>
            </a:pPr>
            <a:r>
              <a:rPr lang="ar-DZ" sz="3200" b="1" dirty="0"/>
              <a:t>هيرتز </a:t>
            </a:r>
            <a:r>
              <a:rPr lang="ar-DZ" sz="3200" dirty="0"/>
              <a:t>فازت بالعديد من الجوائز العالمية للخدمة المتميزة، وتم اختيار الشركة 13 مرة من قبل قراء مجلة </a:t>
            </a:r>
            <a:r>
              <a:rPr lang="ar-DZ" sz="3200" dirty="0" smtClean="0"/>
              <a:t>ترافل </a:t>
            </a:r>
            <a:r>
              <a:rPr lang="ar-DZ" sz="3200" dirty="0"/>
              <a:t>أند ليجر، كأفضل وكالة تأجير سيارات، بالإضافة إلى تصدرها أعلى المراكز في استطلاعات يو إس زاغات كار رنتال لأعوام 2013 و 2014 ، كما حصلت الشركة على جوائز عالمية لأفضل برنامج مكافآت، وأفضل ميزات شاملة من موقع فلاير </a:t>
            </a:r>
            <a:r>
              <a:rPr lang="ar-DZ" sz="3200" dirty="0" smtClean="0"/>
              <a:t>توك </a:t>
            </a:r>
            <a:r>
              <a:rPr lang="fr-FR" sz="3200" dirty="0" smtClean="0"/>
              <a:t>FlyerTalk.com</a:t>
            </a:r>
            <a:r>
              <a:rPr lang="ar-DZ" sz="3200" dirty="0" smtClean="0"/>
              <a:t> وهو </a:t>
            </a:r>
            <a:r>
              <a:rPr lang="ar-DZ" sz="3200" dirty="0"/>
              <a:t>الموقع المفضل للمسافرين الدائمين حول العالم.</a:t>
            </a:r>
          </a:p>
          <a:p>
            <a:pPr marL="0" indent="0" algn="just" rtl="1">
              <a:buNone/>
            </a:pPr>
            <a:r>
              <a:rPr lang="ar-DZ" sz="3200" dirty="0"/>
              <a:t> </a:t>
            </a:r>
          </a:p>
          <a:p>
            <a:pPr marL="0" indent="0" algn="just" rtl="1">
              <a:buNone/>
            </a:pPr>
            <a:endParaRPr lang="fr-FR"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6513342" cy="6858000"/>
          </a:xfrm>
        </p:spPr>
        <p:txBody>
          <a:bodyPr>
            <a:normAutofit/>
          </a:bodyPr>
          <a:lstStyle/>
          <a:p>
            <a:pPr marL="0" indent="0" algn="just" rtl="1">
              <a:buNone/>
            </a:pPr>
            <a:r>
              <a:rPr lang="ar-DZ" sz="3200" dirty="0"/>
              <a:t>من الشركات الأخرى التي تملكها </a:t>
            </a:r>
            <a:r>
              <a:rPr lang="ar-DZ" sz="3200" b="1" dirty="0"/>
              <a:t>هيرتز </a:t>
            </a:r>
            <a:r>
              <a:rPr lang="ar-DZ" sz="3200" dirty="0"/>
              <a:t>هي: هرتز إكويبمنت رنتال كوربوريشن </a:t>
            </a:r>
            <a:r>
              <a:rPr lang="fr-FR" sz="3200" dirty="0"/>
              <a:t>HERC </a:t>
            </a:r>
            <a:r>
              <a:rPr lang="ar-DZ" sz="3200" dirty="0"/>
              <a:t>التي تقدم خدمات البناء والتجهيزات الصناعية لتأجير السيارات، كذلك بيع التجهيزات المعتمدة المستعملة، وشركة هرتز كليم مانجمنت كوربوريشن، وهي شركة إدارة عمليات مسؤولية التأمين لطرف ثالث، وهرتز لوكال إديشن التي تتخصص استبدال المركبات المستأجرة للعملاء الذين تحتاج سياراتهم لإصلاح. هناك أيضًا هرتز أون ديماند، وهي خدمة تأجير سيارة لفترة قصيرة وسيارات مشتركة.</a:t>
            </a:r>
            <a:endParaRPr lang="fr-FR" sz="3200" dirty="0"/>
          </a:p>
        </p:txBody>
      </p:sp>
      <p:pic>
        <p:nvPicPr>
          <p:cNvPr id="5" name="Imag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513342" y="0"/>
            <a:ext cx="5681722" cy="6858000"/>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503054" y="296214"/>
            <a:ext cx="6547780" cy="1557034"/>
          </a:xfrm>
        </p:spPr>
        <p:txBody>
          <a:bodyPr/>
          <a:lstStyle/>
          <a:p>
            <a:r>
              <a:rPr lang="ar-DZ" sz="5400" b="1" u="sng" dirty="0"/>
              <a:t>المزيج التسويقي </a:t>
            </a:r>
            <a:endParaRPr lang="fr-FR" sz="5400" b="1" u="sng" dirty="0"/>
          </a:p>
        </p:txBody>
      </p:sp>
      <p:sp>
        <p:nvSpPr>
          <p:cNvPr id="3" name="Espace réservé du contenu 2"/>
          <p:cNvSpPr>
            <a:spLocks noGrp="1"/>
          </p:cNvSpPr>
          <p:nvPr>
            <p:ph idx="1"/>
          </p:nvPr>
        </p:nvSpPr>
        <p:spPr>
          <a:xfrm>
            <a:off x="0" y="1532585"/>
            <a:ext cx="12192000" cy="4715813"/>
          </a:xfrm>
        </p:spPr>
        <p:txBody>
          <a:bodyPr>
            <a:noAutofit/>
          </a:bodyPr>
          <a:lstStyle/>
          <a:p>
            <a:pPr marL="0" indent="0" algn="just" rtl="1">
              <a:buNone/>
            </a:pPr>
            <a:r>
              <a:rPr lang="ar-SA" sz="2800" dirty="0"/>
              <a:t>اعتبارًا من مارس ،2022، أعلنت شركة </a:t>
            </a:r>
            <a:r>
              <a:rPr lang="fr-FR" sz="2800" dirty="0"/>
              <a:t>Hertz Global Holdings, In HD</a:t>
            </a:r>
            <a:r>
              <a:rPr lang="ar-SA" sz="2800" dirty="0"/>
              <a:t> عن إيرادات قدرها 5.4 مليار دولار أمريكي مع دخل صافي قدره 1.2-مليار دولار أمريكي. وبلغت قيمة إجمالي أصول الشركة 24.7 مليار دولار، وبلغت قيمتها السوقية 7.4 مليار دولار. تعتبر هيرتز واحدة من أكبر شركات تأجير السيارات على مستوى العالم، ولها تواجد في أكثر من 100 دولة حول العالم.</a:t>
            </a:r>
            <a:endParaRPr lang="fr-FR" sz="2800" dirty="0"/>
          </a:p>
          <a:p>
            <a:pPr marL="0" indent="0" algn="just" rtl="1">
              <a:buNone/>
            </a:pPr>
            <a:r>
              <a:rPr lang="ar-SA" sz="2800" b="1" u="sng" dirty="0"/>
              <a:t>المنتج: </a:t>
            </a:r>
            <a:r>
              <a:rPr lang="ar-SA" sz="2800" dirty="0"/>
              <a:t>تقدم هيرتز مجموعة واسعة من السيارات المستأجرة، بما في ذلك السيارات الكهربائية والسيارات الفاخرة. في عام 2020، أطلقت شركة </a:t>
            </a:r>
            <a:r>
              <a:rPr lang="fr-FR" sz="2800" dirty="0"/>
              <a:t>Gold Standard Cleaner</a:t>
            </a:r>
            <a:r>
              <a:rPr lang="ar-SA" sz="2800" dirty="0"/>
              <a:t>، والذي يضمن تعقيم جميع المركبات تمامًا للمساعدة في منع انتشار فيروس كورونا (19-</a:t>
            </a:r>
            <a:r>
              <a:rPr lang="fr-FR" sz="2800" dirty="0"/>
              <a:t>COVID</a:t>
            </a:r>
            <a:r>
              <a:rPr lang="ar-SA" sz="2800" dirty="0"/>
              <a:t>)</a:t>
            </a:r>
            <a:endParaRPr lang="fr-FR" sz="2800" dirty="0"/>
          </a:p>
          <a:p>
            <a:pPr marL="0" indent="0" algn="just" rtl="1">
              <a:buNone/>
            </a:pPr>
            <a:r>
              <a:rPr lang="ar-SA" sz="2800" b="1" u="sng" dirty="0" smtClean="0"/>
              <a:t>السعر</a:t>
            </a:r>
            <a:r>
              <a:rPr lang="ar-SA" sz="2800" b="1" u="sng" dirty="0"/>
              <a:t>: </a:t>
            </a:r>
            <a:r>
              <a:rPr lang="ar-SA" sz="2800" b="1" dirty="0"/>
              <a:t>تقدم هيرتز أسعارًا تنافسية لتأجير السيارات. وفي عام 2021، أطلقت شركة Hertz خدمة اشتراك جديدة تسمى Here are، والتي تتيح للعملاء استئجار سيارة لفترات طويلة تبدأ من 625 دولارًا شهريًا.</a:t>
            </a:r>
            <a:endParaRPr lang="fr-FR" sz="28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742703" y="1262129"/>
            <a:ext cx="10951313" cy="4973391"/>
          </a:xfrm>
        </p:spPr>
        <p:txBody>
          <a:bodyPr>
            <a:noAutofit/>
          </a:bodyPr>
          <a:lstStyle/>
          <a:p>
            <a:pPr marL="0" indent="0" algn="just" rtl="1">
              <a:buNone/>
            </a:pPr>
            <a:r>
              <a:rPr lang="ar-SA" sz="2800" b="1" u="sng" dirty="0"/>
              <a:t>الترويج: </a:t>
            </a:r>
            <a:r>
              <a:rPr lang="ar-SA" sz="2800" dirty="0"/>
              <a:t>تتمتع شركة </a:t>
            </a:r>
            <a:r>
              <a:rPr lang="fr-FR" sz="2800" dirty="0"/>
              <a:t>Hertz</a:t>
            </a:r>
            <a:r>
              <a:rPr lang="ar-SA" sz="2800" dirty="0"/>
              <a:t> بحضور قوي عبر الإنترنت وتشارك في حملات تسويقية مختلفة للترويج لمنتجاتها. وفي عام 2021، أطلقت شركة هيرتز حملة إعلانية جديدة بعنوان </a:t>
            </a:r>
            <a:r>
              <a:rPr lang="fr-FR" sz="2800" dirty="0"/>
              <a:t>The Hertz Standard</a:t>
            </a:r>
            <a:r>
              <a:rPr lang="ar-SA" sz="2800" dirty="0"/>
              <a:t>"، للتأكيد على التزام الشركة بخدمة العملاء وسلامتهم.</a:t>
            </a:r>
            <a:endParaRPr lang="fr-FR" sz="2800" dirty="0"/>
          </a:p>
          <a:p>
            <a:pPr marL="0" indent="0" algn="just" rtl="1">
              <a:buNone/>
            </a:pPr>
            <a:r>
              <a:rPr lang="ar-SA" sz="2800" b="1" u="sng" dirty="0"/>
              <a:t>المكان: </a:t>
            </a:r>
            <a:r>
              <a:rPr lang="ar-SA" sz="2800" dirty="0"/>
              <a:t>تمتلك شركة </a:t>
            </a:r>
            <a:r>
              <a:rPr lang="fr-FR" sz="2800" dirty="0"/>
              <a:t>Hertz</a:t>
            </a:r>
            <a:r>
              <a:rPr lang="ar-SA" sz="2800" dirty="0"/>
              <a:t> شبكة واسعة من مواقع التأجير حول العالم، بما في ذلك المطارات ومراكز المدن وغيرها من المواقع الملائمة. وفي عام 2021 قامت شركة هيرتز أيضا بتوسيع خدمة التأجير </a:t>
            </a:r>
            <a:r>
              <a:rPr lang="ar-SA" sz="2800" dirty="0" smtClean="0"/>
              <a:t>الافتراضية</a:t>
            </a:r>
            <a:r>
              <a:rPr lang="fr-FR" sz="2800" dirty="0"/>
              <a:t> </a:t>
            </a:r>
            <a:r>
              <a:rPr lang="ar-SA" sz="2800" dirty="0" smtClean="0"/>
              <a:t>الخاصة </a:t>
            </a:r>
            <a:r>
              <a:rPr lang="ar-SA" sz="2800" dirty="0"/>
              <a:t>بها، مما يسمح للعملاء باستئجار السيارات دون مغادرة منازلهم.</a:t>
            </a:r>
            <a:endParaRPr lang="fr-FR" sz="2800" dirty="0"/>
          </a:p>
          <a:p>
            <a:pPr marL="0" indent="0" algn="just" rtl="1">
              <a:buNone/>
            </a:pPr>
            <a:r>
              <a:rPr lang="ar-SA" sz="2800" dirty="0"/>
              <a:t>في الختام تمتلك شركة </a:t>
            </a:r>
            <a:r>
              <a:rPr lang="fr-FR" sz="2800" dirty="0"/>
              <a:t>Hertz Global Holdings</a:t>
            </a:r>
            <a:r>
              <a:rPr lang="ar-SA" sz="2800" dirty="0"/>
              <a:t>،</a:t>
            </a:r>
            <a:r>
              <a:rPr lang="fr-FR" sz="2800" dirty="0"/>
              <a:t> </a:t>
            </a:r>
            <a:r>
              <a:rPr lang="fr-FR" sz="2800" dirty="0" smtClean="0"/>
              <a:t>Inc.</a:t>
            </a:r>
            <a:r>
              <a:rPr lang="ar-SA" sz="2800" dirty="0" smtClean="0"/>
              <a:t>. </a:t>
            </a:r>
            <a:r>
              <a:rPr lang="ar-SA" sz="2800" dirty="0"/>
              <a:t>استراتيجية مزيج تسويقي قوية تسمح لها بالتنافس مع شركات تأجير السيارات الأخرى. مع مجموعة متنوعة من المنتجات والأسعار التنافسية، والحملات </a:t>
            </a:r>
            <a:r>
              <a:rPr lang="ar-SA" sz="2800" dirty="0" smtClean="0"/>
              <a:t>الترويجية</a:t>
            </a:r>
            <a:r>
              <a:rPr lang="fr-FR" sz="2800" dirty="0"/>
              <a:t> </a:t>
            </a:r>
            <a:r>
              <a:rPr lang="ar-SA" sz="2800" dirty="0" smtClean="0"/>
              <a:t>القوية </a:t>
            </a:r>
            <a:r>
              <a:rPr lang="ar-SA" sz="2800" dirty="0"/>
              <a:t>وشبكة واسعة من مواقع التأجير تواصل شركة </a:t>
            </a:r>
            <a:r>
              <a:rPr lang="fr-FR" sz="2800" dirty="0"/>
              <a:t>Hertz</a:t>
            </a:r>
            <a:r>
              <a:rPr lang="ar-SA" sz="2800" dirty="0"/>
              <a:t> </a:t>
            </a:r>
            <a:r>
              <a:rPr lang="ar-DZ" sz="2800" dirty="0"/>
              <a:t>ز</a:t>
            </a:r>
            <a:r>
              <a:rPr lang="ar-SA" sz="2800" dirty="0" smtClean="0"/>
              <a:t>يادتها </a:t>
            </a:r>
            <a:r>
              <a:rPr lang="ar-SA" sz="2800" dirty="0"/>
              <a:t>في </a:t>
            </a:r>
            <a:r>
              <a:rPr lang="ar-DZ" sz="2800" dirty="0" smtClean="0"/>
              <a:t>خدمة</a:t>
            </a:r>
            <a:r>
              <a:rPr lang="ar-SA" sz="2800" dirty="0" smtClean="0"/>
              <a:t> </a:t>
            </a:r>
            <a:r>
              <a:rPr lang="ar-SA" sz="2800" dirty="0"/>
              <a:t>تأجير السيارات.</a:t>
            </a:r>
            <a:endParaRPr lang="fr-FR" sz="2800" dirty="0"/>
          </a:p>
          <a:p>
            <a:pPr marL="0" indent="0" algn="just" rtl="1">
              <a:buNone/>
            </a:pPr>
            <a:endParaRPr lang="fr-F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6684135" cy="6858000"/>
          </a:xfrm>
        </p:spPr>
        <p:txBody>
          <a:bodyPr>
            <a:normAutofit/>
          </a:bodyPr>
          <a:lstStyle/>
          <a:p>
            <a:pPr marL="0" indent="0" algn="r" rtl="1">
              <a:buNone/>
            </a:pPr>
            <a:r>
              <a:rPr lang="ar-DZ" sz="2800" b="1" u="sng" dirty="0" smtClean="0"/>
              <a:t>الشخص </a:t>
            </a:r>
            <a:r>
              <a:rPr lang="fr-FR" sz="2800" dirty="0" smtClean="0"/>
              <a:t>:</a:t>
            </a:r>
            <a:r>
              <a:rPr lang="ar-DZ" sz="2800" dirty="0" smtClean="0"/>
              <a:t> يتعلق </a:t>
            </a:r>
            <a:r>
              <a:rPr lang="ar-DZ" sz="2800" dirty="0"/>
              <a:t>هذا بالموظفين والموظفات الذين يقدمون خدمات تأجير السيارات، وكذلك بالتدريب والتطوير المستمر لهم لضمان تقديم خدمة عملاء ممتازة.</a:t>
            </a:r>
          </a:p>
          <a:p>
            <a:pPr marL="0" indent="0" algn="r" rtl="1">
              <a:buNone/>
            </a:pPr>
            <a:r>
              <a:rPr lang="ar-DZ" sz="2800" b="1" u="sng" dirty="0" smtClean="0"/>
              <a:t>العملية </a:t>
            </a:r>
            <a:r>
              <a:rPr lang="fr-FR" sz="2800" b="1" u="sng" dirty="0" smtClean="0"/>
              <a:t>:</a:t>
            </a:r>
            <a:r>
              <a:rPr lang="ar-DZ" sz="2800" b="1" u="sng" dirty="0" smtClean="0"/>
              <a:t> </a:t>
            </a:r>
            <a:r>
              <a:rPr lang="ar-DZ" sz="2800" dirty="0" smtClean="0"/>
              <a:t>تشمل </a:t>
            </a:r>
            <a:r>
              <a:rPr lang="ar-DZ" sz="2800" dirty="0"/>
              <a:t>العمليات التي تتبعها هيرتز لتسهيل تجربة العملاء، بما في ذلك عملية حجز السيارات واستلامها وإرجاعها.</a:t>
            </a:r>
          </a:p>
          <a:p>
            <a:pPr marL="0" indent="0" algn="r" rtl="1">
              <a:buNone/>
            </a:pPr>
            <a:r>
              <a:rPr lang="ar-DZ" sz="2800" b="1" u="sng" dirty="0" smtClean="0"/>
              <a:t>الدليل</a:t>
            </a:r>
            <a:r>
              <a:rPr lang="fr-FR" sz="2800" b="1" u="sng" dirty="0" smtClean="0"/>
              <a:t> :</a:t>
            </a:r>
            <a:r>
              <a:rPr lang="fr-FR" sz="2800" dirty="0" smtClean="0"/>
              <a:t> </a:t>
            </a:r>
            <a:r>
              <a:rPr lang="ar-DZ" sz="2800" dirty="0" smtClean="0"/>
              <a:t>يتعلق </a:t>
            </a:r>
            <a:r>
              <a:rPr lang="ar-DZ" sz="2800" dirty="0"/>
              <a:t>بالعناصر الملموسة التي يمكن للعملاء رؤيتها أو لمسها، مثل حالة السيارات المستأجرة ونظافتها، ومكان فروع هيرتز وتصميمها.</a:t>
            </a:r>
          </a:p>
          <a:p>
            <a:pPr marL="0" indent="0" algn="r" rtl="1">
              <a:buNone/>
            </a:pPr>
            <a:endParaRPr lang="fr-FR" sz="2800" dirty="0"/>
          </a:p>
        </p:txBody>
      </p:sp>
      <p:pic>
        <p:nvPicPr>
          <p:cNvPr id="4" name="Imag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55854" y="1"/>
            <a:ext cx="5344731" cy="6858000"/>
          </a:xfrm>
          <a:prstGeom prst="rect">
            <a:avLst/>
          </a:prstGeom>
        </p:spPr>
      </p:pic>
    </p:spTree>
    <p:extLst>
      <p:ext uri="{BB962C8B-B14F-4D97-AF65-F5344CB8AC3E}">
        <p14:creationId xmlns:p14="http://schemas.microsoft.com/office/powerpoint/2010/main" val="22845502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876542" y="1"/>
            <a:ext cx="5731097" cy="1918952"/>
          </a:xfrm>
        </p:spPr>
        <p:txBody>
          <a:bodyPr/>
          <a:lstStyle/>
          <a:p>
            <a:r>
              <a:rPr lang="fr-FR" b="1" u="sng" dirty="0" smtClean="0"/>
              <a:t>Swoot </a:t>
            </a:r>
            <a:r>
              <a:rPr lang="ar-DZ" b="1" u="sng" dirty="0" smtClean="0"/>
              <a:t>تحليل</a:t>
            </a:r>
            <a:endParaRPr lang="fr-FR" b="1" u="sng" dirty="0"/>
          </a:p>
        </p:txBody>
      </p:sp>
      <p:sp>
        <p:nvSpPr>
          <p:cNvPr id="3" name="Espace réservé du contenu 2"/>
          <p:cNvSpPr>
            <a:spLocks noGrp="1"/>
          </p:cNvSpPr>
          <p:nvPr>
            <p:ph idx="1"/>
          </p:nvPr>
        </p:nvSpPr>
        <p:spPr>
          <a:xfrm>
            <a:off x="360608" y="1120462"/>
            <a:ext cx="11655381" cy="5138670"/>
          </a:xfrm>
        </p:spPr>
        <p:txBody>
          <a:bodyPr>
            <a:noAutofit/>
          </a:bodyPr>
          <a:lstStyle/>
          <a:p>
            <a:pPr marL="0" indent="0" algn="ctr" rtl="1">
              <a:buNone/>
            </a:pPr>
            <a:r>
              <a:rPr lang="ar-SA" sz="2400" b="1" u="sng" dirty="0"/>
              <a:t>نقاط قوة شركة (</a:t>
            </a:r>
            <a:r>
              <a:rPr lang="fr-FR" sz="2400" b="1" u="sng" dirty="0"/>
              <a:t>Hertz Global Holdings, Inc. (HTZ</a:t>
            </a:r>
          </a:p>
          <a:p>
            <a:pPr marL="0" indent="0" algn="just" rtl="1">
              <a:buNone/>
            </a:pPr>
            <a:r>
              <a:rPr lang="ar-SA" sz="2400" dirty="0"/>
              <a:t>عند إجراء تحليل </a:t>
            </a:r>
            <a:r>
              <a:rPr lang="fr-FR" sz="2400" dirty="0"/>
              <a:t>SWOT</a:t>
            </a:r>
            <a:r>
              <a:rPr lang="ar-SA" sz="2400" dirty="0"/>
              <a:t> لشركة </a:t>
            </a:r>
            <a:r>
              <a:rPr lang="fr-FR" sz="2400" dirty="0"/>
              <a:t>Hertz Global Holdings, Inc. (HTC</a:t>
            </a:r>
            <a:r>
              <a:rPr lang="ar-SA" sz="2400" dirty="0"/>
              <a:t> من المهم أن نبدأ بنقاط قوتها. فيما يلي بعض نقاط القوة الرئيسية التي تمنح شركة </a:t>
            </a:r>
            <a:r>
              <a:rPr lang="fr-FR" sz="2400" dirty="0"/>
              <a:t>Hertz</a:t>
            </a:r>
            <a:r>
              <a:rPr lang="ar-SA" sz="2400" dirty="0"/>
              <a:t> ميزة في السوق</a:t>
            </a:r>
            <a:endParaRPr lang="fr-FR" sz="2400" dirty="0"/>
          </a:p>
          <a:p>
            <a:pPr marL="0" indent="0" algn="just" rtl="1">
              <a:buNone/>
            </a:pPr>
            <a:r>
              <a:rPr lang="ar-SA" sz="2400" b="1" u="sng" dirty="0"/>
              <a:t>الاعتراف القوي بالعلامة التجارية: </a:t>
            </a:r>
            <a:r>
              <a:rPr lang="ar-SA" sz="2400" dirty="0"/>
              <a:t>لقد كانت شركة </a:t>
            </a:r>
            <a:r>
              <a:rPr lang="fr-FR" sz="2400" dirty="0"/>
              <a:t>Hertz</a:t>
            </a:r>
            <a:r>
              <a:rPr lang="ar-SA" sz="2400" dirty="0"/>
              <a:t> موجودة منذ أكثر من 100 عام وهي واحدة من أشهر العلامات التجارية لتأجير السيارات في العالم. وهذا يمنحهم ميزة كبيرة على الشركات الأحدث التي لا تزال تحاول ترسيخ نفسها في السوق. أسطول كبير من المركبات تمتلك شركة هيرتز أكثر من 500000 سيارة، مما يجعلها واحدة من أكبر شركات تأجير السيارات في العالم. وهذا يعني أن العملاء لديهم مجموعة واسعة من المركبات للاختيار من بينها، مما يمكن أن يساعد في زيادة رضا العملاء. التواجد في أسواق متعددة: تعمل شركة </a:t>
            </a:r>
            <a:r>
              <a:rPr lang="fr-FR" sz="2400" dirty="0"/>
              <a:t>Hertz</a:t>
            </a:r>
            <a:r>
              <a:rPr lang="ar-SA" sz="2400" dirty="0"/>
              <a:t> في أكثر من 150 دولة، مما يمنحها حضورًا كبيرًا في سوق تأجير السيارات العالمي. يتيح ذلك لشركة </a:t>
            </a:r>
            <a:r>
              <a:rPr lang="fr-FR" sz="2400" dirty="0"/>
              <a:t>Hertz</a:t>
            </a:r>
            <a:r>
              <a:rPr lang="ar-SA" sz="2400" dirty="0"/>
              <a:t> الاستفادة من الفرص المتاحة في أسواق متعددة ويمكن أن يساعد في تخفيف المخاطر في أي منطقة منفردة.</a:t>
            </a:r>
            <a:endParaRPr lang="fr-FR" sz="2400" dirty="0"/>
          </a:p>
          <a:p>
            <a:pPr marL="0" indent="0" algn="just" rtl="1">
              <a:buNone/>
            </a:pPr>
            <a:r>
              <a:rPr lang="ar-SA" sz="2400" b="1" u="sng" dirty="0"/>
              <a:t>شراكات قوية: </a:t>
            </a:r>
            <a:r>
              <a:rPr lang="ar-SA" sz="2400" dirty="0"/>
              <a:t>عقدت شركة </a:t>
            </a:r>
            <a:r>
              <a:rPr lang="fr-FR" sz="2400" dirty="0"/>
              <a:t>Hertz</a:t>
            </a:r>
            <a:r>
              <a:rPr lang="ar-SA" sz="2400" dirty="0"/>
              <a:t> شراكات مع عدد من شركات الطيران والفنادق وشركات السفر الأخرى. تساعد هذه الشراكات على زيادة الوعي بالعلامة التجارية وتحفيز اكتساب العملاء. الابتكار الرقمي: استثمرت شركة </a:t>
            </a:r>
            <a:r>
              <a:rPr lang="fr-FR" sz="2400" dirty="0"/>
              <a:t>Hertz</a:t>
            </a:r>
            <a:r>
              <a:rPr lang="ar-SA" sz="2400" dirty="0"/>
              <a:t> في الابتكار الرقمي لجعل عملية الإيجار أكثر ملاءمة للعملاء. إنهم يقدمون تطبيقًا للهاتف المحمول يسمح للعملاء بحجز وإدارة إيجاراتهم من هواتفهم الذكية، مما يمكن أن يساعد في زيادة رضا العملاء.</a:t>
            </a:r>
            <a:endParaRPr lang="fr-FR" sz="2400" dirty="0"/>
          </a:p>
          <a:p>
            <a:pPr marL="0" indent="0" algn="just" rtl="1">
              <a:buNone/>
            </a:pPr>
            <a:endParaRPr lang="fr-FR"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022761" y="296214"/>
            <a:ext cx="3142445" cy="953038"/>
          </a:xfrm>
        </p:spPr>
        <p:txBody>
          <a:bodyPr/>
          <a:lstStyle/>
          <a:p>
            <a:r>
              <a:rPr lang="ar-DZ" dirty="0"/>
              <a:t>نقاط الضعف</a:t>
            </a:r>
            <a:br>
              <a:rPr lang="ar-DZ" dirty="0"/>
            </a:br>
            <a:endParaRPr lang="fr-FR" dirty="0"/>
          </a:p>
        </p:txBody>
      </p:sp>
      <p:sp>
        <p:nvSpPr>
          <p:cNvPr id="3" name="Espace réservé du contenu 2"/>
          <p:cNvSpPr>
            <a:spLocks noGrp="1"/>
          </p:cNvSpPr>
          <p:nvPr>
            <p:ph idx="1"/>
          </p:nvPr>
        </p:nvSpPr>
        <p:spPr>
          <a:xfrm>
            <a:off x="231820" y="1455313"/>
            <a:ext cx="11681138" cy="5254579"/>
          </a:xfrm>
        </p:spPr>
        <p:txBody>
          <a:bodyPr>
            <a:normAutofit/>
          </a:bodyPr>
          <a:lstStyle/>
          <a:p>
            <a:pPr marL="0" indent="0" algn="just" rtl="1">
              <a:buNone/>
            </a:pPr>
            <a:r>
              <a:rPr lang="ar-DZ" dirty="0" smtClean="0"/>
              <a:t>حصلت </a:t>
            </a:r>
            <a:r>
              <a:rPr lang="ar-DZ" dirty="0"/>
              <a:t>شركة </a:t>
            </a:r>
            <a:r>
              <a:rPr lang="fr-FR" dirty="0"/>
              <a:t>Hertz Global Holdings, Inc. (HTC </a:t>
            </a:r>
            <a:r>
              <a:rPr lang="ar-DZ" dirty="0"/>
              <a:t>على نصيبها العادل من نقاط الضعف في السنوات</a:t>
            </a:r>
          </a:p>
          <a:p>
            <a:pPr marL="0" indent="0" algn="just" rtl="1">
              <a:buNone/>
            </a:pPr>
            <a:r>
              <a:rPr lang="ar-DZ" dirty="0"/>
              <a:t>الأخيرة. تشمل بعض نقاط الضعف الرئيسية التي أثرت على نمو الشركة وأدائها المالي ما يلي:</a:t>
            </a:r>
          </a:p>
          <a:p>
            <a:pPr marL="0" indent="0" algn="just" rtl="1">
              <a:buNone/>
            </a:pPr>
            <a:r>
              <a:rPr lang="ar-DZ" dirty="0"/>
              <a:t>عدم الكفاءة التشغيلية واجهت شركة هيرتز تحديات تتعلق بعدم الكفاءة التشغيلية، خاصة في مجال تأجير السيارات. وقد أدى ذلك إلى فترات انتظار أطول للعملاء وانخفاض معدلات الرضا. عدم الاستقرار المالي: تعاني الشركة من ارتفاع مستوى الديون وتكافح من أجل تحقيق أرباح ثابتة. وقد أدى ذلك إلى خفض التصنيف الائتماني وزيادة تكاليف الاقتراض. مسابقة: تواجه شركة هيرتز منافسة شديدة من شركات تأجير السيارات التقليدية وخدمات مشاركة</a:t>
            </a:r>
          </a:p>
          <a:p>
            <a:pPr marL="0" indent="0" algn="just" rtl="1">
              <a:buNone/>
            </a:pPr>
            <a:r>
              <a:rPr lang="ar-DZ" dirty="0"/>
              <a:t>الرحلات مثل </a:t>
            </a:r>
            <a:r>
              <a:rPr lang="fr-FR" dirty="0"/>
              <a:t>Lyft. Uber </a:t>
            </a:r>
            <a:r>
              <a:rPr lang="ar-DZ" dirty="0"/>
              <a:t>كافحت الشركة لتمييز نفسها في سوق مزدحمة بشكل متزايد. دوران الإدارة: شهدت شركة </a:t>
            </a:r>
            <a:r>
              <a:rPr lang="fr-FR" dirty="0"/>
              <a:t>Hertz </a:t>
            </a:r>
            <a:r>
              <a:rPr lang="ar-DZ" dirty="0"/>
              <a:t>تغييرًا كبيرًا في فريق إدارتها، مما أثر على استمرارية الرؤية </a:t>
            </a:r>
            <a:r>
              <a:rPr lang="ar-DZ" dirty="0" smtClean="0"/>
              <a:t>الاستراتيجية </a:t>
            </a:r>
            <a:r>
              <a:rPr lang="ar-DZ" dirty="0"/>
              <a:t>للشركة وأدى إلى اتخاذ قرارات غير متسقة.</a:t>
            </a:r>
          </a:p>
          <a:p>
            <a:pPr marL="0" indent="0" algn="just" rtl="1">
              <a:buNone/>
            </a:pPr>
            <a:r>
              <a:rPr lang="ar-DZ" dirty="0"/>
              <a:t>الاعتماد على صناعة السفر وباعتبارها شركة تخدم صناعة السفر في المقام الأول، فإن هيرتز معرضة للتغيرات في أنماط السفر والانكماش الاقتصادي الذي يؤثر على الطلب على السفر.</a:t>
            </a:r>
          </a:p>
          <a:p>
            <a:pPr marL="0" indent="0" algn="just" rtl="1">
              <a:buNone/>
            </a:pPr>
            <a:r>
              <a:rPr lang="ar-DZ" dirty="0"/>
              <a:t>وبينما شكلت نقاط الضعف هذه تحديات كبيرة لشركة </a:t>
            </a:r>
            <a:r>
              <a:rPr lang="fr-FR" dirty="0"/>
              <a:t>Hertz ، </a:t>
            </a:r>
            <a:r>
              <a:rPr lang="ar-DZ" dirty="0"/>
              <a:t>فقد اتخذت الشركة خطوات لمعالجتها من خلال إجراءات خفض التكاليف، ومبادرات إعادة الهيكلة، والشراكات </a:t>
            </a:r>
            <a:r>
              <a:rPr lang="ar-DZ" dirty="0" smtClean="0"/>
              <a:t>الاستراتيجية. </a:t>
            </a:r>
            <a:r>
              <a:rPr lang="ar-DZ" dirty="0"/>
              <a:t>ومع ذلك، يبقى أن نرى مدى نجاح هذه الجهود على المدى الطويل.</a:t>
            </a:r>
          </a:p>
          <a:p>
            <a:pPr marL="0" indent="0" algn="just">
              <a:buNone/>
            </a:pPr>
            <a:r>
              <a:rPr lang="ar-DZ" dirty="0"/>
              <a:t/>
            </a:r>
            <a:br>
              <a:rPr lang="ar-DZ" dirty="0"/>
            </a:b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512158" y="0"/>
            <a:ext cx="1661374" cy="732138"/>
          </a:xfrm>
        </p:spPr>
        <p:txBody>
          <a:bodyPr/>
          <a:lstStyle/>
          <a:p>
            <a:pPr lvl="8" algn="l" defTabSz="457200" rtl="0">
              <a:spcBef>
                <a:spcPct val="0"/>
              </a:spcBef>
            </a:pPr>
            <a:r>
              <a:rPr lang="ar-DZ" sz="4000" b="1" u="sng" dirty="0" smtClean="0"/>
              <a:t>الفرص</a:t>
            </a:r>
            <a:r>
              <a:rPr lang="fr-FR" sz="2400" b="1" u="sng" dirty="0"/>
              <a:t/>
            </a:r>
            <a:br>
              <a:rPr lang="fr-FR" sz="2400" b="1" u="sng" dirty="0"/>
            </a:br>
            <a:endParaRPr lang="fr-FR" sz="2400" b="1" u="sng" dirty="0"/>
          </a:p>
        </p:txBody>
      </p:sp>
      <p:sp>
        <p:nvSpPr>
          <p:cNvPr id="3" name="Espace réservé du contenu 2"/>
          <p:cNvSpPr>
            <a:spLocks noGrp="1"/>
          </p:cNvSpPr>
          <p:nvPr>
            <p:ph idx="1"/>
          </p:nvPr>
        </p:nvSpPr>
        <p:spPr>
          <a:xfrm>
            <a:off x="0" y="732138"/>
            <a:ext cx="12067504" cy="5647385"/>
          </a:xfrm>
        </p:spPr>
        <p:txBody>
          <a:bodyPr>
            <a:noAutofit/>
          </a:bodyPr>
          <a:lstStyle/>
          <a:p>
            <a:pPr marL="0" indent="0" algn="just" rtl="1">
              <a:buNone/>
            </a:pPr>
            <a:r>
              <a:rPr lang="ar-SA" sz="2400" dirty="0" smtClean="0"/>
              <a:t>تمتلك </a:t>
            </a:r>
            <a:r>
              <a:rPr lang="ar-SA" sz="2400" dirty="0"/>
              <a:t>شركة </a:t>
            </a:r>
            <a:r>
              <a:rPr lang="fr-FR" sz="2400" dirty="0"/>
              <a:t>Hertz Global Holdings, </a:t>
            </a:r>
            <a:r>
              <a:rPr lang="fr-FR" sz="2400" dirty="0" err="1"/>
              <a:t>Inc</a:t>
            </a:r>
            <a:r>
              <a:rPr lang="ar-SA" sz="2400" dirty="0"/>
              <a:t>. العديد من الفرص التي يمكن الاستفادة منها لتعزيز مكانتها في السوق. بعض هذه الفرص هي:</a:t>
            </a:r>
            <a:r>
              <a:rPr lang="fr-FR" sz="2400" dirty="0"/>
              <a:t> </a:t>
            </a:r>
            <a:r>
              <a:rPr lang="ar-SA" sz="2400" b="1" u="sng" dirty="0"/>
              <a:t>الأسواق النامية: </a:t>
            </a:r>
            <a:r>
              <a:rPr lang="ar-SA" sz="2400" dirty="0"/>
              <a:t>تستطيع شركة </a:t>
            </a:r>
            <a:r>
              <a:rPr lang="fr-FR" sz="2400" dirty="0"/>
              <a:t>Hertz</a:t>
            </a:r>
            <a:r>
              <a:rPr lang="ar-SA" sz="2400" dirty="0"/>
              <a:t> توسيع عملياتها في الأسواق الناشئة مثل الصين والهند والبرازيل حيث يتزايد الطلب على تأجير السيارات. ويمكن أن تستهدف الطبقة المتوسطة المتنامية في هذه الأسواق الذين أصبحوا أكثر ذكاءً في السفر ومستعدين لدفع ثمن تأجير السيارات </a:t>
            </a:r>
            <a:r>
              <a:rPr lang="ar-SA" sz="2400" dirty="0" smtClean="0"/>
              <a:t>عالية</a:t>
            </a:r>
            <a:r>
              <a:rPr lang="ar-DZ" sz="2400" dirty="0"/>
              <a:t> </a:t>
            </a:r>
            <a:r>
              <a:rPr lang="ar-SA" sz="2400" dirty="0" smtClean="0"/>
              <a:t>الجودة</a:t>
            </a:r>
            <a:r>
              <a:rPr lang="ar-SA" sz="2400" dirty="0"/>
              <a:t>.</a:t>
            </a:r>
            <a:endParaRPr lang="fr-FR" sz="2400" dirty="0"/>
          </a:p>
          <a:p>
            <a:pPr marL="0" indent="0" algn="just" rtl="1">
              <a:buNone/>
            </a:pPr>
            <a:r>
              <a:rPr lang="ar-SA" sz="2400" b="1" u="sng" dirty="0"/>
              <a:t>ابتكار: </a:t>
            </a:r>
            <a:r>
              <a:rPr lang="ar-SA" sz="2400" dirty="0"/>
              <a:t>إن التركيز بشكل أكبر على الابتكار يمكن أن يساعد شركة هيرتز على تمييز نفسها عن المنافسين. إن الاستثمار في التقنيات الجديدة مثل السيارات ذاتية القيادة والسيارات الكهربائية ومنصات مشاركة السيارات يمكن أن يساعد الشركة على البقاء في صدارة منافسيها. الشراكة تستطيع شركة </a:t>
            </a:r>
            <a:r>
              <a:rPr lang="fr-FR" sz="2400" dirty="0"/>
              <a:t>Hertz</a:t>
            </a:r>
            <a:r>
              <a:rPr lang="ar-SA" sz="2400" dirty="0"/>
              <a:t> تكوين شراكات استراتيجية مع شركات الطيران والفنادق ووكالات السفر لزيادة قاعدة عملائها. يمكن أن يؤدي ذلك إلى تحسين توافر السيارات المستأجرة في المطارات والفنادق وغيرها من المناطق ذات الازدحام الشديد.</a:t>
            </a:r>
            <a:endParaRPr lang="fr-FR" sz="2400" dirty="0"/>
          </a:p>
          <a:p>
            <a:pPr marL="0" indent="0" algn="just" rtl="1">
              <a:buNone/>
            </a:pPr>
            <a:r>
              <a:rPr lang="ar-SA" sz="2400" dirty="0"/>
              <a:t>عمل</a:t>
            </a:r>
            <a:r>
              <a:rPr lang="ar-SA" sz="2400" b="1" u="sng" dirty="0"/>
              <a:t>يات الدمج والاستحواذ: </a:t>
            </a:r>
            <a:r>
              <a:rPr lang="ar-SA" sz="2400" dirty="0"/>
              <a:t>يمكن لشركة </a:t>
            </a:r>
            <a:r>
              <a:rPr lang="fr-FR" sz="2400" dirty="0"/>
              <a:t>Hertz</a:t>
            </a:r>
            <a:r>
              <a:rPr lang="ar-SA" sz="2400" dirty="0"/>
              <a:t> الاستحواذ على شركات تأجير سيارات أصغر أو الاندماج مع شركات أخرى لزيادة حصتها في السوق وتوسيع قاعدة عملائها. وهذا يمكن أن يمنحها أيضا إمكانية الوصول إلى التقنيات الجديدة والموارد الأخرى.</a:t>
            </a:r>
            <a:endParaRPr lang="fr-FR" sz="2400" dirty="0"/>
          </a:p>
          <a:p>
            <a:pPr marL="0" indent="0" algn="just" rtl="1">
              <a:buNone/>
            </a:pPr>
            <a:r>
              <a:rPr lang="ar-SA" sz="2400" dirty="0"/>
              <a:t>المبادرات الخضراء تستطيع شركة </a:t>
            </a:r>
            <a:r>
              <a:rPr lang="fr-FR" sz="2400" dirty="0"/>
              <a:t>Hertz</a:t>
            </a:r>
            <a:r>
              <a:rPr lang="ar-SA" sz="2400" dirty="0"/>
              <a:t> اعتماد ممارسات صديقة للبيئة لجذب عملاء جدد مهتمين بالبيئة ومن الممكن تحقيق ذلك من خلال الاستثمار في السيارات الهجينة والكهربائية، وتشجيع تقاسم السيارات والتعويض عن الانبعاثات الكربونية.</a:t>
            </a:r>
            <a:endParaRPr lang="fr-FR" sz="24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fillRect/>
          </a:stretch>
        </a:blip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Template>
  <TotalTime>16</TotalTime>
  <Words>1828</Words>
  <Application>Microsoft Office PowerPoint</Application>
  <PresentationFormat>Grand écran</PresentationFormat>
  <Paragraphs>61</Paragraphs>
  <Slides>14</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14</vt:i4>
      </vt:variant>
    </vt:vector>
  </HeadingPairs>
  <TitlesOfParts>
    <vt:vector size="19" baseType="lpstr">
      <vt:lpstr>Arial</vt:lpstr>
      <vt:lpstr>Century Gothic</vt:lpstr>
      <vt:lpstr>Times New Roman</vt:lpstr>
      <vt:lpstr>Wingdings 3</vt:lpstr>
      <vt:lpstr>Ion</vt:lpstr>
      <vt:lpstr>Présentation PowerPoint</vt:lpstr>
      <vt:lpstr>التعريف بمؤسسة هيرتز لتأجير السيارات </vt:lpstr>
      <vt:lpstr>Présentation PowerPoint</vt:lpstr>
      <vt:lpstr>المزيج التسويقي </vt:lpstr>
      <vt:lpstr>Présentation PowerPoint</vt:lpstr>
      <vt:lpstr>Présentation PowerPoint</vt:lpstr>
      <vt:lpstr>Swoot تحليل</vt:lpstr>
      <vt:lpstr>نقاط الضعف </vt:lpstr>
      <vt:lpstr>الفرص </vt:lpstr>
      <vt:lpstr>التهديدات </vt:lpstr>
      <vt:lpstr>PASTEL تحليل</vt:lpstr>
      <vt:lpstr>Présentation PowerPoint</vt:lpstr>
      <vt:lpstr>تحليل القوى الخمس</vt:lpstr>
      <vt:lpstr>Présentation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Compte Microsoft</dc:creator>
  <cp:lastModifiedBy>Compte Microsoft</cp:lastModifiedBy>
  <cp:revision>16</cp:revision>
  <dcterms:created xsi:type="dcterms:W3CDTF">2024-04-27T20:29:00Z</dcterms:created>
  <dcterms:modified xsi:type="dcterms:W3CDTF">2024-04-30T21:25:30Z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984123B5085F4025ABE577206A5D1175_12</vt:lpwstr>
  </property>
  <property fmtid="{D5CDD505-2E9C-101B-9397-08002B2CF9AE}" pid="3" name="KSOProductBuildVer">
    <vt:lpwstr>1036-12.2.0.16731</vt:lpwstr>
  </property>
</Properties>
</file>