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9.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sldIdLst>
    <p:sldId id="256" r:id="rId2"/>
    <p:sldId id="268" r:id="rId3"/>
    <p:sldId id="345" r:id="rId4"/>
    <p:sldId id="346" r:id="rId5"/>
    <p:sldId id="305" r:id="rId6"/>
    <p:sldId id="309" r:id="rId7"/>
    <p:sldId id="266" r:id="rId8"/>
    <p:sldId id="349" r:id="rId9"/>
    <p:sldId id="318" r:id="rId10"/>
    <p:sldId id="269" r:id="rId11"/>
    <p:sldId id="270" r:id="rId12"/>
    <p:sldId id="357" r:id="rId13"/>
    <p:sldId id="355" r:id="rId14"/>
    <p:sldId id="353" r:id="rId15"/>
    <p:sldId id="35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ssounat hamza" initials="hh" lastIdx="2" clrIdx="0">
    <p:extLst>
      <p:ext uri="{19B8F6BF-5375-455C-9EA6-DF929625EA0E}">
        <p15:presenceInfo xmlns:p15="http://schemas.microsoft.com/office/powerpoint/2012/main" xmlns="" userId="c7f4e95b37cdfa7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3551" autoAdjust="0"/>
    <p:restoredTop sz="94660" autoAdjust="0"/>
  </p:normalViewPr>
  <p:slideViewPr>
    <p:cSldViewPr snapToGrid="0">
      <p:cViewPr varScale="1">
        <p:scale>
          <a:sx n="93" d="100"/>
          <a:sy n="93" d="100"/>
        </p:scale>
        <p:origin x="-528"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7435"/>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4/27/2024</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1030322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3974734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663781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2756594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89252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18292696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31716150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6258072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20316849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12192000" cy="6858000"/>
          </a:xfrm>
          <a:prstGeom prst="rect">
            <a:avLst/>
          </a:prstGeom>
        </p:spPr>
        <p:txBody>
          <a:bodyPr/>
          <a:lstStyle>
            <a:lvl1pPr marL="0" indent="0">
              <a:buNone/>
              <a:defRPr/>
            </a:lvl1pPr>
          </a:lstStyle>
          <a:p>
            <a:r>
              <a:rPr lang="en-US" dirty="0"/>
              <a:t> </a:t>
            </a:r>
          </a:p>
        </p:txBody>
      </p:sp>
    </p:spTree>
    <p:extLst>
      <p:ext uri="{BB962C8B-B14F-4D97-AF65-F5344CB8AC3E}">
        <p14:creationId xmlns:p14="http://schemas.microsoft.com/office/powerpoint/2010/main" xmlns="" val="20895180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435837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32734048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40864209"/>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1170349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2788702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3481636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913538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1701561434"/>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4195217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3788936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4/27/2024</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297194754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697" r:id="rId20"/>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عنصر نائب للصورة 26" descr="صورة تحتوي على الأصفر, التصميم&#10;&#10;تم إنشاء الوصف تلقائياً">
            <a:extLst>
              <a:ext uri="{FF2B5EF4-FFF2-40B4-BE49-F238E27FC236}">
                <a16:creationId xmlns:a16="http://schemas.microsoft.com/office/drawing/2014/main" xmlns="" id="{2AED499F-2030-11DF-BBD1-7931A195AD8B}"/>
              </a:ext>
            </a:extLst>
          </p:cNvPr>
          <p:cNvPicPr>
            <a:picLocks noGrp="1" noChangeAspect="1"/>
          </p:cNvPicPr>
          <p:nvPr>
            <p:ph type="pic" sz="quarter" idx="10"/>
          </p:nvPr>
        </p:nvPicPr>
        <p:blipFill>
          <a:blip r:embed="rId2">
            <a:extLst>
              <a:ext uri="{28A0092B-C50C-407E-A947-70E740481C1C}">
                <a14:useLocalDpi xmlns:a14="http://schemas.microsoft.com/office/drawing/2010/main" xmlns="" val="0"/>
              </a:ext>
            </a:extLst>
          </a:blip>
          <a:srcRect t="5000" b="5000"/>
          <a:stretch>
            <a:fillRect/>
          </a:stretch>
        </p:blipFill>
        <p:spPr/>
      </p:pic>
      <p:sp>
        <p:nvSpPr>
          <p:cNvPr id="7" name="TextBox 6"/>
          <p:cNvSpPr txBox="1"/>
          <p:nvPr/>
        </p:nvSpPr>
        <p:spPr>
          <a:xfrm>
            <a:off x="2117535" y="2883089"/>
            <a:ext cx="7644721" cy="615553"/>
          </a:xfrm>
          <a:prstGeom prst="rect">
            <a:avLst/>
          </a:prstGeom>
          <a:noFill/>
        </p:spPr>
        <p:txBody>
          <a:bodyPr wrap="none" lIns="0" tIns="0" rIns="0" bIns="0" rtlCol="0">
            <a:spAutoFit/>
          </a:bodyPr>
          <a:lstStyle/>
          <a:p>
            <a:pPr algn="ctr"/>
            <a:r>
              <a:rPr lang="en-US" sz="4000" spc="300" dirty="0">
                <a:solidFill>
                  <a:srgbClr val="FFC000"/>
                </a:solidFill>
                <a:latin typeface="Goudy Stout" panose="0202090407030B020401" pitchFamily="18" charset="0"/>
                <a:ea typeface="Lato Heavy" panose="020F0502020204030203" pitchFamily="34" charset="0"/>
                <a:cs typeface="Lato Heavy" panose="020F0502020204030203" pitchFamily="34" charset="0"/>
              </a:rPr>
              <a:t>AKEA</a:t>
            </a:r>
            <a:r>
              <a:rPr lang="en-US" sz="4000" spc="300" dirty="0">
                <a:latin typeface="Goudy Stout" panose="0202090407030B020401" pitchFamily="18" charset="0"/>
                <a:ea typeface="Lato Heavy" panose="020F0502020204030203" pitchFamily="34" charset="0"/>
                <a:cs typeface="Lato Heavy" panose="020F0502020204030203" pitchFamily="34" charset="0"/>
              </a:rPr>
              <a:t>COMPANY</a:t>
            </a:r>
          </a:p>
        </p:txBody>
      </p:sp>
    </p:spTree>
    <p:extLst>
      <p:ext uri="{BB962C8B-B14F-4D97-AF65-F5344CB8AC3E}">
        <p14:creationId xmlns:p14="http://schemas.microsoft.com/office/powerpoint/2010/main" xmlns="" val="4110100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3"/>
          <p:cNvCxnSpPr/>
          <p:nvPr/>
        </p:nvCxnSpPr>
        <p:spPr>
          <a:xfrm>
            <a:off x="6096000" y="3175084"/>
            <a:ext cx="0" cy="22128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Diamond 4"/>
          <p:cNvSpPr/>
          <p:nvPr/>
        </p:nvSpPr>
        <p:spPr>
          <a:xfrm>
            <a:off x="5975350" y="2932196"/>
            <a:ext cx="241300" cy="242888"/>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Lato" panose="020F0502020204030203" pitchFamily="34" charset="0"/>
              <a:ea typeface="Lato" panose="020F0502020204030203" pitchFamily="34" charset="0"/>
              <a:cs typeface="Lato" panose="020F0502020204030203" pitchFamily="34" charset="0"/>
            </a:endParaRPr>
          </a:p>
        </p:txBody>
      </p:sp>
      <p:sp>
        <p:nvSpPr>
          <p:cNvPr id="5" name="Rectangle 6"/>
          <p:cNvSpPr/>
          <p:nvPr/>
        </p:nvSpPr>
        <p:spPr>
          <a:xfrm>
            <a:off x="6703785" y="3175084"/>
            <a:ext cx="3949701" cy="1035027"/>
          </a:xfrm>
          <a:prstGeom prst="rect">
            <a:avLst/>
          </a:prstGeom>
        </p:spPr>
        <p:txBody>
          <a:bodyPr wrap="square" lIns="0" tIns="0" rIns="0" bIns="0">
            <a:spAutoFit/>
          </a:bodyPr>
          <a:lstStyle/>
          <a:p>
            <a:pPr>
              <a:lnSpc>
                <a:spcPct val="150000"/>
              </a:lnSpc>
            </a:pPr>
            <a:r>
              <a:rPr lang="ar-SA" sz="2400" dirty="0">
                <a:solidFill>
                  <a:srgbClr val="111111"/>
                </a:solidFill>
                <a:latin typeface="Lato" panose="020F0502020204030203" pitchFamily="34" charset="0"/>
                <a:ea typeface="Lato" panose="020F0502020204030203" pitchFamily="34" charset="0"/>
                <a:cs typeface="Lato" panose="020F0502020204030203" pitchFamily="34" charset="0"/>
              </a:rPr>
              <a:t>تحقيق رضا العملاء بتقديم منتجات ذات جودة عالية وخدمات ممتازة.</a:t>
            </a:r>
            <a:endParaRPr lang="id-ID" sz="2400" dirty="0">
              <a:solidFill>
                <a:srgbClr val="111111"/>
              </a:solidFill>
              <a:latin typeface="Lato" panose="020F0502020204030203" pitchFamily="34" charset="0"/>
              <a:ea typeface="Lato" panose="020F0502020204030203" pitchFamily="34" charset="0"/>
              <a:cs typeface="Lato" panose="020F0502020204030203" pitchFamily="34" charset="0"/>
            </a:endParaRPr>
          </a:p>
        </p:txBody>
      </p:sp>
      <p:sp>
        <p:nvSpPr>
          <p:cNvPr id="7" name="Diamond 11"/>
          <p:cNvSpPr/>
          <p:nvPr/>
        </p:nvSpPr>
        <p:spPr>
          <a:xfrm>
            <a:off x="5975350" y="5387894"/>
            <a:ext cx="241300" cy="242888"/>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Lato" panose="020F0502020204030203" pitchFamily="34" charset="0"/>
              <a:ea typeface="Lato" panose="020F0502020204030203" pitchFamily="34" charset="0"/>
              <a:cs typeface="Lato" panose="020F0502020204030203" pitchFamily="34" charset="0"/>
            </a:endParaRPr>
          </a:p>
        </p:txBody>
      </p:sp>
      <p:sp>
        <p:nvSpPr>
          <p:cNvPr id="9" name="TextBox 13"/>
          <p:cNvSpPr txBox="1"/>
          <p:nvPr/>
        </p:nvSpPr>
        <p:spPr>
          <a:xfrm>
            <a:off x="5554372" y="5387894"/>
            <a:ext cx="64" cy="307777"/>
          </a:xfrm>
          <a:prstGeom prst="rect">
            <a:avLst/>
          </a:prstGeom>
          <a:noFill/>
        </p:spPr>
        <p:txBody>
          <a:bodyPr wrap="none" lIns="0" tIns="0" rIns="0" bIns="0">
            <a:spAutoFit/>
          </a:bodyPr>
          <a:lstStyle/>
          <a:p>
            <a:pPr algn="r" eaLnBrk="1" fontAlgn="auto" hangingPunct="1">
              <a:spcBef>
                <a:spcPts val="0"/>
              </a:spcBef>
              <a:spcAft>
                <a:spcPts val="0"/>
              </a:spcAft>
              <a:defRPr/>
            </a:pPr>
            <a:endParaRPr lang="en-US" sz="2000" b="1" dirty="0">
              <a:latin typeface="Lato Medium" panose="020F0502020204030203" pitchFamily="34" charset="0"/>
              <a:ea typeface="Lato Medium" panose="020F0502020204030203" pitchFamily="34" charset="0"/>
              <a:cs typeface="Lato Medium" panose="020F0502020204030203" pitchFamily="34" charset="0"/>
            </a:endParaRPr>
          </a:p>
        </p:txBody>
      </p:sp>
      <p:sp>
        <p:nvSpPr>
          <p:cNvPr id="10" name="Rectangle 14"/>
          <p:cNvSpPr/>
          <p:nvPr/>
        </p:nvSpPr>
        <p:spPr>
          <a:xfrm>
            <a:off x="1463365" y="5387894"/>
            <a:ext cx="4241203" cy="1035027"/>
          </a:xfrm>
          <a:prstGeom prst="rect">
            <a:avLst/>
          </a:prstGeom>
        </p:spPr>
        <p:txBody>
          <a:bodyPr wrap="square" lIns="0" tIns="0" rIns="0" bIns="0">
            <a:spAutoFit/>
          </a:bodyPr>
          <a:lstStyle/>
          <a:p>
            <a:pPr algn="r">
              <a:lnSpc>
                <a:spcPct val="150000"/>
              </a:lnSpc>
            </a:pPr>
            <a:r>
              <a:rPr lang="ar-SA" sz="2400" dirty="0">
                <a:solidFill>
                  <a:srgbClr val="111111"/>
                </a:solidFill>
                <a:latin typeface="Lato" panose="020F0502020204030203" pitchFamily="34" charset="0"/>
                <a:ea typeface="Lato" panose="020F0502020204030203" pitchFamily="34" charset="0"/>
                <a:cs typeface="Lato" panose="020F0502020204030203" pitchFamily="34" charset="0"/>
              </a:rPr>
              <a:t>تحقيق رضا الموظفين بتوفير بيئة عمل محفزة ومكافئة وتطوير مهاراتهم.</a:t>
            </a:r>
            <a:endParaRPr lang="id-ID" sz="2400" dirty="0">
              <a:solidFill>
                <a:srgbClr val="111111"/>
              </a:solidFill>
              <a:latin typeface="Lato" panose="020F0502020204030203" pitchFamily="34" charset="0"/>
              <a:ea typeface="Lato" panose="020F0502020204030203" pitchFamily="34" charset="0"/>
              <a:cs typeface="Lato" panose="020F0502020204030203" pitchFamily="34" charset="0"/>
            </a:endParaRPr>
          </a:p>
        </p:txBody>
      </p:sp>
      <p:cxnSp>
        <p:nvCxnSpPr>
          <p:cNvPr id="12" name="Straight Connector 18"/>
          <p:cNvCxnSpPr/>
          <p:nvPr/>
        </p:nvCxnSpPr>
        <p:spPr>
          <a:xfrm>
            <a:off x="6096000" y="5630782"/>
            <a:ext cx="0" cy="12272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
          <p:cNvSpPr txBox="1"/>
          <p:nvPr/>
        </p:nvSpPr>
        <p:spPr>
          <a:xfrm>
            <a:off x="3861154" y="1363091"/>
            <a:ext cx="3991798" cy="584775"/>
          </a:xfrm>
          <a:prstGeom prst="rect">
            <a:avLst/>
          </a:prstGeom>
          <a:noFill/>
        </p:spPr>
        <p:txBody>
          <a:bodyPr wrap="none">
            <a:spAutoFit/>
          </a:bodyPr>
          <a:lstStyle/>
          <a:p>
            <a:pPr algn="r" rtl="1" eaLnBrk="1" fontAlgn="auto" hangingPunct="1">
              <a:spcBef>
                <a:spcPts val="0"/>
              </a:spcBef>
              <a:spcAft>
                <a:spcPts val="0"/>
              </a:spcAft>
              <a:defRPr/>
            </a:pPr>
            <a:r>
              <a:rPr lang="ar-DZ" sz="3200" dirty="0">
                <a:solidFill>
                  <a:srgbClr val="111111"/>
                </a:solidFill>
                <a:latin typeface="Lato Bold" panose="020F0502020204030203" pitchFamily="34" charset="0"/>
                <a:ea typeface="Lato Bold" panose="020F0502020204030203" pitchFamily="34" charset="0"/>
                <a:cs typeface="Lato Bold" panose="020F0502020204030203" pitchFamily="34" charset="0"/>
              </a:rPr>
              <a:t>اهداف شركة</a:t>
            </a:r>
            <a:r>
              <a:rPr lang="fr-FR" sz="3200" dirty="0">
                <a:solidFill>
                  <a:srgbClr val="111111"/>
                </a:solidFill>
                <a:latin typeface="Lato Bold" panose="020F0502020204030203" pitchFamily="34" charset="0"/>
                <a:ea typeface="Lato Bold" panose="020F0502020204030203" pitchFamily="34" charset="0"/>
                <a:cs typeface="Lato Bold" panose="020F0502020204030203" pitchFamily="34" charset="0"/>
              </a:rPr>
              <a:t> </a:t>
            </a:r>
            <a:r>
              <a:rPr lang="fr-FR" sz="3200" dirty="0">
                <a:solidFill>
                  <a:srgbClr val="FFC000"/>
                </a:solidFill>
                <a:latin typeface="Goudy Stout" panose="0202090407030B020401" pitchFamily="18" charset="0"/>
                <a:ea typeface="Lato Bold" panose="020F0502020204030203" pitchFamily="34" charset="0"/>
                <a:cs typeface="Lato Bold" panose="020F0502020204030203" pitchFamily="34" charset="0"/>
              </a:rPr>
              <a:t>IKEA</a:t>
            </a:r>
            <a:endParaRPr lang="en-US" sz="3200" dirty="0">
              <a:solidFill>
                <a:srgbClr val="FFC000"/>
              </a:solidFill>
              <a:latin typeface="Goudy Stout" panose="0202090407030B020401" pitchFamily="18" charset="0"/>
              <a:ea typeface="Lato Bold" panose="020F0502020204030203" pitchFamily="34" charset="0"/>
              <a:cs typeface="Lato Bold" panose="020F0502020204030203" pitchFamily="34" charset="0"/>
            </a:endParaRPr>
          </a:p>
        </p:txBody>
      </p:sp>
    </p:spTree>
    <p:extLst>
      <p:ext uri="{BB962C8B-B14F-4D97-AF65-F5344CB8AC3E}">
        <p14:creationId xmlns:p14="http://schemas.microsoft.com/office/powerpoint/2010/main" xmlns="" val="982862907"/>
      </p:ext>
    </p:extLst>
  </p:cSld>
  <p:clrMapOvr>
    <a:masterClrMapping/>
  </p:clrMapOvr>
  <p:transition spd="slow">
    <p:push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3"/>
          <p:cNvCxnSpPr/>
          <p:nvPr/>
        </p:nvCxnSpPr>
        <p:spPr>
          <a:xfrm>
            <a:off x="6096000" y="1965490"/>
            <a:ext cx="0" cy="22128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Diamond 4"/>
          <p:cNvSpPr/>
          <p:nvPr/>
        </p:nvSpPr>
        <p:spPr>
          <a:xfrm>
            <a:off x="5975350" y="1722602"/>
            <a:ext cx="241300" cy="242888"/>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Lato" panose="020F0502020204030203" pitchFamily="34" charset="0"/>
              <a:ea typeface="Lato" panose="020F0502020204030203" pitchFamily="34" charset="0"/>
              <a:cs typeface="Lato" panose="020F0502020204030203" pitchFamily="34" charset="0"/>
            </a:endParaRPr>
          </a:p>
        </p:txBody>
      </p:sp>
      <p:sp>
        <p:nvSpPr>
          <p:cNvPr id="5" name="Rectangle 6"/>
          <p:cNvSpPr/>
          <p:nvPr/>
        </p:nvSpPr>
        <p:spPr>
          <a:xfrm>
            <a:off x="6637564" y="796442"/>
            <a:ext cx="4035486" cy="1589025"/>
          </a:xfrm>
          <a:prstGeom prst="rect">
            <a:avLst/>
          </a:prstGeom>
        </p:spPr>
        <p:txBody>
          <a:bodyPr wrap="square" lIns="0" tIns="0" rIns="0" bIns="0">
            <a:spAutoFit/>
          </a:bodyPr>
          <a:lstStyle/>
          <a:p>
            <a:pPr algn="r" rtl="1">
              <a:lnSpc>
                <a:spcPct val="150000"/>
              </a:lnSpc>
            </a:pPr>
            <a:r>
              <a:rPr lang="ar-SA" sz="2400" dirty="0">
                <a:solidFill>
                  <a:srgbClr val="111111"/>
                </a:solidFill>
                <a:latin typeface="Lato" panose="020F0502020204030203" pitchFamily="34" charset="0"/>
                <a:ea typeface="Lato" panose="020F0502020204030203" pitchFamily="34" charset="0"/>
                <a:cs typeface="Lato" panose="020F0502020204030203" pitchFamily="34" charset="0"/>
              </a:rPr>
              <a:t>تحقيق رضا الموردين بالتعامل معهم بشفافية وانصاف والحفاظ على التوافق مع قوانینهم.</a:t>
            </a:r>
            <a:endParaRPr lang="id-ID" sz="2400" dirty="0">
              <a:solidFill>
                <a:srgbClr val="111111"/>
              </a:solidFill>
              <a:latin typeface="Lato" panose="020F0502020204030203" pitchFamily="34" charset="0"/>
              <a:ea typeface="Lato" panose="020F0502020204030203" pitchFamily="34" charset="0"/>
              <a:cs typeface="Lato" panose="020F0502020204030203" pitchFamily="34" charset="0"/>
            </a:endParaRPr>
          </a:p>
        </p:txBody>
      </p:sp>
      <p:sp>
        <p:nvSpPr>
          <p:cNvPr id="6" name="Diamond 11"/>
          <p:cNvSpPr/>
          <p:nvPr/>
        </p:nvSpPr>
        <p:spPr>
          <a:xfrm>
            <a:off x="5975350" y="4178300"/>
            <a:ext cx="241300" cy="242888"/>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Lato" panose="020F0502020204030203" pitchFamily="34" charset="0"/>
              <a:ea typeface="Lato" panose="020F0502020204030203" pitchFamily="34" charset="0"/>
              <a:cs typeface="Lato" panose="020F0502020204030203" pitchFamily="34" charset="0"/>
            </a:endParaRPr>
          </a:p>
        </p:txBody>
      </p:sp>
      <p:sp>
        <p:nvSpPr>
          <p:cNvPr id="8" name="Rectangle 14"/>
          <p:cNvSpPr/>
          <p:nvPr/>
        </p:nvSpPr>
        <p:spPr>
          <a:xfrm>
            <a:off x="1915886" y="3325969"/>
            <a:ext cx="3638551" cy="1035027"/>
          </a:xfrm>
          <a:prstGeom prst="rect">
            <a:avLst/>
          </a:prstGeom>
        </p:spPr>
        <p:txBody>
          <a:bodyPr wrap="square" lIns="0" tIns="0" rIns="0" bIns="0">
            <a:spAutoFit/>
          </a:bodyPr>
          <a:lstStyle/>
          <a:p>
            <a:pPr algn="r">
              <a:lnSpc>
                <a:spcPct val="150000"/>
              </a:lnSpc>
            </a:pPr>
            <a:r>
              <a:rPr lang="ar-DZ" sz="2400" dirty="0">
                <a:solidFill>
                  <a:srgbClr val="111111"/>
                </a:solidFill>
                <a:latin typeface="Lato" panose="020F0502020204030203" pitchFamily="34" charset="0"/>
                <a:ea typeface="Lato" panose="020F0502020204030203" pitchFamily="34" charset="0"/>
                <a:cs typeface="Lato" panose="020F0502020204030203" pitchFamily="34" charset="0"/>
              </a:rPr>
              <a:t>الوصول الى كل دول العالم والتوسع في ابتكار منتجاتها</a:t>
            </a:r>
            <a:endParaRPr lang="id-ID" sz="2400" dirty="0">
              <a:solidFill>
                <a:srgbClr val="111111"/>
              </a:solidFill>
              <a:latin typeface="Lato" panose="020F0502020204030203" pitchFamily="34" charset="0"/>
              <a:ea typeface="Lato" panose="020F0502020204030203" pitchFamily="34" charset="0"/>
              <a:cs typeface="Lato" panose="020F0502020204030203" pitchFamily="34" charset="0"/>
            </a:endParaRPr>
          </a:p>
        </p:txBody>
      </p:sp>
      <p:cxnSp>
        <p:nvCxnSpPr>
          <p:cNvPr id="9" name="Straight Connector 18"/>
          <p:cNvCxnSpPr/>
          <p:nvPr/>
        </p:nvCxnSpPr>
        <p:spPr>
          <a:xfrm>
            <a:off x="6096000" y="4421188"/>
            <a:ext cx="0" cy="11668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3"/>
          <p:cNvCxnSpPr/>
          <p:nvPr/>
        </p:nvCxnSpPr>
        <p:spPr>
          <a:xfrm>
            <a:off x="6096000" y="0"/>
            <a:ext cx="0" cy="16902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Diamond 11"/>
          <p:cNvSpPr/>
          <p:nvPr/>
        </p:nvSpPr>
        <p:spPr>
          <a:xfrm>
            <a:off x="5975350" y="5466556"/>
            <a:ext cx="241300" cy="242888"/>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Lato" panose="020F0502020204030203" pitchFamily="34" charset="0"/>
              <a:ea typeface="Lato" panose="020F0502020204030203" pitchFamily="34" charset="0"/>
              <a:cs typeface="Lato" panose="020F0502020204030203" pitchFamily="34" charset="0"/>
            </a:endParaRPr>
          </a:p>
        </p:txBody>
      </p:sp>
      <p:sp>
        <p:nvSpPr>
          <p:cNvPr id="15" name="Rectangle 6"/>
          <p:cNvSpPr/>
          <p:nvPr/>
        </p:nvSpPr>
        <p:spPr>
          <a:xfrm>
            <a:off x="6637564" y="5004594"/>
            <a:ext cx="4393602" cy="1589025"/>
          </a:xfrm>
          <a:prstGeom prst="rect">
            <a:avLst/>
          </a:prstGeom>
        </p:spPr>
        <p:txBody>
          <a:bodyPr wrap="square" lIns="0" tIns="0" rIns="0" bIns="0">
            <a:spAutoFit/>
          </a:bodyPr>
          <a:lstStyle/>
          <a:p>
            <a:pPr algn="r" rtl="1">
              <a:lnSpc>
                <a:spcPct val="150000"/>
              </a:lnSpc>
            </a:pPr>
            <a:r>
              <a:rPr lang="ar-DZ" sz="2400" dirty="0">
                <a:solidFill>
                  <a:srgbClr val="111111"/>
                </a:solidFill>
                <a:latin typeface="Lato" panose="020F0502020204030203" pitchFamily="34" charset="0"/>
                <a:ea typeface="Lato" panose="020F0502020204030203" pitchFamily="34" charset="0"/>
                <a:cs typeface="Lato" panose="020F0502020204030203" pitchFamily="34" charset="0"/>
              </a:rPr>
              <a:t>تحقيق اعلى مستوى من الكفاءة والجودة والربحية في عملية الإنتاج او الخدمات التي تقدمها للعمال</a:t>
            </a:r>
          </a:p>
        </p:txBody>
      </p:sp>
    </p:spTree>
    <p:extLst>
      <p:ext uri="{BB962C8B-B14F-4D97-AF65-F5344CB8AC3E}">
        <p14:creationId xmlns:p14="http://schemas.microsoft.com/office/powerpoint/2010/main" xmlns="" val="1866731456"/>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E9E9D31D-3F78-4133-DF7F-A916BD36AA92}"/>
              </a:ext>
            </a:extLst>
          </p:cNvPr>
          <p:cNvSpPr/>
          <p:nvPr/>
        </p:nvSpPr>
        <p:spPr>
          <a:xfrm>
            <a:off x="2412460" y="2217906"/>
            <a:ext cx="8239327" cy="1692613"/>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fr-FR" sz="4000" dirty="0" smtClean="0">
                <a:solidFill>
                  <a:srgbClr val="FFC000"/>
                </a:solidFill>
                <a:latin typeface="Goudy Stout" panose="0202090407030B020401" pitchFamily="18" charset="0"/>
              </a:rPr>
              <a:t>IKEA</a:t>
            </a:r>
            <a:r>
              <a:rPr lang="ar-DZ" sz="4000" b="1" dirty="0" smtClean="0">
                <a:solidFill>
                  <a:schemeClr val="tx1"/>
                </a:solidFill>
                <a:latin typeface="Goudy Stout" panose="0202090407030B020401" pitchFamily="18" charset="0"/>
              </a:rPr>
              <a:t>اشكال </a:t>
            </a:r>
            <a:r>
              <a:rPr lang="ar-DZ" sz="4000" b="1" dirty="0" smtClean="0">
                <a:solidFill>
                  <a:schemeClr val="tx1"/>
                </a:solidFill>
                <a:latin typeface="Goudy Stout" panose="0202090407030B020401" pitchFamily="18" charset="0"/>
              </a:rPr>
              <a:t>دخول السوق لشركة</a:t>
            </a:r>
            <a:endParaRPr lang="fr-FR" sz="4000" b="1" dirty="0">
              <a:solidFill>
                <a:schemeClr val="tx1"/>
              </a:solidFill>
              <a:latin typeface="Goudy Stout" panose="0202090407030B020401" pitchFamily="18" charset="0"/>
            </a:endParaRPr>
          </a:p>
        </p:txBody>
      </p:sp>
    </p:spTree>
    <p:extLst>
      <p:ext uri="{BB962C8B-B14F-4D97-AF65-F5344CB8AC3E}">
        <p14:creationId xmlns:p14="http://schemas.microsoft.com/office/powerpoint/2010/main" xmlns="" val="503913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p:nvPr/>
        </p:nvSpPr>
        <p:spPr>
          <a:xfrm>
            <a:off x="763814" y="2534558"/>
            <a:ext cx="2066472" cy="375012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3" name="TextBox 12"/>
          <p:cNvSpPr txBox="1"/>
          <p:nvPr/>
        </p:nvSpPr>
        <p:spPr>
          <a:xfrm>
            <a:off x="1130111" y="2589088"/>
            <a:ext cx="1558260" cy="646331"/>
          </a:xfrm>
          <a:prstGeom prst="rect">
            <a:avLst/>
          </a:prstGeom>
          <a:noFill/>
        </p:spPr>
        <p:txBody>
          <a:bodyPr wrap="square" lIns="0" tIns="0" rIns="0" bIns="0" rtlCol="0">
            <a:spAutoFit/>
          </a:bodyPr>
          <a:lstStyle/>
          <a:p>
            <a:pPr algn="ctr"/>
            <a:r>
              <a:rPr lang="ar-DZ" sz="1400" b="1" dirty="0" smtClean="0"/>
              <a:t>التوسع من خلال الشراكات الاستراتيجية</a:t>
            </a:r>
            <a:endParaRPr lang="en-US" sz="1400" b="1" dirty="0">
              <a:latin typeface="Lato" panose="020F0502020204030203" pitchFamily="34" charset="0"/>
              <a:ea typeface="Lato" panose="020F0502020204030203" pitchFamily="34" charset="0"/>
              <a:cs typeface="Lato" panose="020F0502020204030203" pitchFamily="34" charset="0"/>
            </a:endParaRPr>
          </a:p>
        </p:txBody>
      </p:sp>
      <p:sp>
        <p:nvSpPr>
          <p:cNvPr id="4" name="TextBox 13"/>
          <p:cNvSpPr txBox="1"/>
          <p:nvPr/>
        </p:nvSpPr>
        <p:spPr>
          <a:xfrm flipH="1">
            <a:off x="1015810" y="3198323"/>
            <a:ext cx="1672561" cy="2978188"/>
          </a:xfrm>
          <a:prstGeom prst="rect">
            <a:avLst/>
          </a:prstGeom>
          <a:noFill/>
        </p:spPr>
        <p:txBody>
          <a:bodyPr wrap="square" lIns="0" tIns="0" rIns="0" bIns="0" rtlCol="0">
            <a:spAutoFit/>
          </a:bodyPr>
          <a:lstStyle/>
          <a:p>
            <a:r>
              <a:rPr lang="ar-DZ" sz="1200" b="1" dirty="0" smtClean="0"/>
              <a:t>يتم تشكيل شراكات استراتيجية مع شركات محلية أو دولية لتعزيز وجود إيكيا في الأسواق العالمية.</a:t>
            </a:r>
          </a:p>
          <a:p>
            <a:r>
              <a:rPr lang="ar-DZ" sz="1200" b="1" dirty="0" smtClean="0"/>
              <a:t>يمكن أن تكون الشراكات في مجالات مثل التسويق المشترك، أو التوزيع، أو التطوير المنتجات.</a:t>
            </a:r>
          </a:p>
          <a:p>
            <a:r>
              <a:rPr lang="ar-DZ" sz="1200" b="1" dirty="0" smtClean="0"/>
              <a:t>تساعد هذه الشراكات على تعزيز تواجد إيكيا في السوق المحلية وتوفير الدعم المحلي اللازم.</a:t>
            </a:r>
          </a:p>
          <a:p>
            <a:pPr algn="ctr" rtl="1">
              <a:lnSpc>
                <a:spcPct val="125000"/>
              </a:lnSpc>
            </a:pPr>
            <a:endParaRPr lang="en-US" sz="1200" b="1" dirty="0">
              <a:latin typeface="Lato" panose="020F0502020204030203" pitchFamily="34" charset="0"/>
              <a:ea typeface="Lato" panose="020F0502020204030203" pitchFamily="34" charset="0"/>
              <a:cs typeface="Lato" panose="020F0502020204030203" pitchFamily="34" charset="0"/>
            </a:endParaRPr>
          </a:p>
        </p:txBody>
      </p:sp>
      <p:sp>
        <p:nvSpPr>
          <p:cNvPr id="5" name="Rectangle 7"/>
          <p:cNvSpPr/>
          <p:nvPr/>
        </p:nvSpPr>
        <p:spPr>
          <a:xfrm>
            <a:off x="3623129" y="2534558"/>
            <a:ext cx="2066472" cy="375012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6" name="TextBox 12"/>
          <p:cNvSpPr txBox="1"/>
          <p:nvPr/>
        </p:nvSpPr>
        <p:spPr>
          <a:xfrm>
            <a:off x="3934386" y="2589088"/>
            <a:ext cx="1558260" cy="553998"/>
          </a:xfrm>
          <a:prstGeom prst="rect">
            <a:avLst/>
          </a:prstGeom>
          <a:noFill/>
        </p:spPr>
        <p:txBody>
          <a:bodyPr wrap="square" lIns="0" tIns="0" rIns="0" bIns="0" rtlCol="0">
            <a:spAutoFit/>
          </a:bodyPr>
          <a:lstStyle/>
          <a:p>
            <a:pPr algn="ctr" rtl="1"/>
            <a:r>
              <a:rPr lang="ar-DZ" b="1" dirty="0" smtClean="0"/>
              <a:t>التوسع عبر الإنترنت</a:t>
            </a:r>
            <a:endParaRPr lang="en-US" b="1" dirty="0">
              <a:latin typeface="Lato" panose="020F0502020204030203" pitchFamily="34" charset="0"/>
              <a:ea typeface="Lato" panose="020F0502020204030203" pitchFamily="34" charset="0"/>
              <a:cs typeface="Lato" panose="020F0502020204030203" pitchFamily="34" charset="0"/>
            </a:endParaRPr>
          </a:p>
        </p:txBody>
      </p:sp>
      <p:sp>
        <p:nvSpPr>
          <p:cNvPr id="7" name="TextBox 13"/>
          <p:cNvSpPr txBox="1"/>
          <p:nvPr/>
        </p:nvSpPr>
        <p:spPr>
          <a:xfrm flipH="1">
            <a:off x="3790571" y="3239708"/>
            <a:ext cx="1672561" cy="2769989"/>
          </a:xfrm>
          <a:prstGeom prst="rect">
            <a:avLst/>
          </a:prstGeom>
          <a:noFill/>
        </p:spPr>
        <p:txBody>
          <a:bodyPr wrap="square" lIns="0" tIns="0" rIns="0" bIns="0" rtlCol="0">
            <a:spAutoFit/>
          </a:bodyPr>
          <a:lstStyle/>
          <a:p>
            <a:r>
              <a:rPr lang="ar-DZ" sz="1200" b="1" dirty="0" smtClean="0"/>
              <a:t>إيكيا توظف الإنترنت كوسيلة لتوسيع نطاق عملها </a:t>
            </a:r>
            <a:r>
              <a:rPr lang="ar-DZ" sz="1200" b="1" dirty="0" smtClean="0"/>
              <a:t>العالمي.</a:t>
            </a:r>
            <a:endParaRPr lang="ar-DZ" sz="1200" b="1" dirty="0" smtClean="0"/>
          </a:p>
          <a:p>
            <a:r>
              <a:rPr lang="ar-DZ" sz="1200" b="1" dirty="0" smtClean="0"/>
              <a:t>توفر المبيعات عبر الإنترنت لعملائها في الأسواق الدولية، مما يسمح لها بالوصول إلى شرائح أوسع من الجمهور.</a:t>
            </a:r>
          </a:p>
          <a:p>
            <a:r>
              <a:rPr lang="ar-DZ" sz="1200" b="1" dirty="0" smtClean="0"/>
              <a:t>يتم توفير تجربة التسوق عبر الإنترنت بلغات متعددة وتكييف المنتجات والخدمات وفقًا لاحتياجات السوق المستهدف.</a:t>
            </a:r>
            <a:endParaRPr lang="ar-DZ" sz="1200" b="1" dirty="0"/>
          </a:p>
        </p:txBody>
      </p:sp>
      <p:sp>
        <p:nvSpPr>
          <p:cNvPr id="8" name="Rectangle 7"/>
          <p:cNvSpPr/>
          <p:nvPr/>
        </p:nvSpPr>
        <p:spPr>
          <a:xfrm>
            <a:off x="6498879" y="2534558"/>
            <a:ext cx="2066472" cy="375012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9" name="TextBox 12"/>
          <p:cNvSpPr txBox="1"/>
          <p:nvPr/>
        </p:nvSpPr>
        <p:spPr>
          <a:xfrm>
            <a:off x="6752985" y="2812702"/>
            <a:ext cx="1558260" cy="276999"/>
          </a:xfrm>
          <a:prstGeom prst="rect">
            <a:avLst/>
          </a:prstGeom>
          <a:noFill/>
        </p:spPr>
        <p:txBody>
          <a:bodyPr wrap="square" lIns="0" tIns="0" rIns="0" bIns="0" rtlCol="0">
            <a:spAutoFit/>
          </a:bodyPr>
          <a:lstStyle/>
          <a:p>
            <a:pPr algn="ctr"/>
            <a:r>
              <a:rPr lang="ar-DZ" b="1" dirty="0" smtClean="0"/>
              <a:t>التوزيع الدولي</a:t>
            </a:r>
            <a:endParaRPr lang="en-US" b="1" dirty="0">
              <a:latin typeface="Lato" panose="020F0502020204030203" pitchFamily="34" charset="0"/>
              <a:ea typeface="Lato" panose="020F0502020204030203" pitchFamily="34" charset="0"/>
              <a:cs typeface="Lato" panose="020F0502020204030203" pitchFamily="34" charset="0"/>
            </a:endParaRPr>
          </a:p>
        </p:txBody>
      </p:sp>
      <p:sp>
        <p:nvSpPr>
          <p:cNvPr id="10" name="TextBox 13"/>
          <p:cNvSpPr txBox="1"/>
          <p:nvPr/>
        </p:nvSpPr>
        <p:spPr>
          <a:xfrm flipH="1">
            <a:off x="6695831" y="3328827"/>
            <a:ext cx="1672561" cy="2769989"/>
          </a:xfrm>
          <a:prstGeom prst="rect">
            <a:avLst/>
          </a:prstGeom>
          <a:noFill/>
        </p:spPr>
        <p:txBody>
          <a:bodyPr wrap="square" lIns="0" tIns="0" rIns="0" bIns="0" rtlCol="0">
            <a:spAutoFit/>
          </a:bodyPr>
          <a:lstStyle/>
          <a:p>
            <a:r>
              <a:rPr lang="ar-DZ" sz="1200" b="1" dirty="0" smtClean="0"/>
              <a:t>تعتمد إيكيا على شراكات مع شركاء توزيع محليين لتوزيع منتجاتها في الأسواق الدولية.</a:t>
            </a:r>
          </a:p>
          <a:p>
            <a:r>
              <a:rPr lang="ar-DZ" sz="1200" b="1" dirty="0" smtClean="0"/>
              <a:t>يتم اختيار الشركاء بعناية لضمان توزيع فعال ووصول المنتجات إلى العملاء بطريقة سلسة.</a:t>
            </a:r>
          </a:p>
          <a:p>
            <a:r>
              <a:rPr lang="ar-DZ" sz="1200" b="1" dirty="0" smtClean="0"/>
              <a:t>يتم </a:t>
            </a:r>
            <a:r>
              <a:rPr lang="ar-DZ" sz="1200" b="1" dirty="0" smtClean="0"/>
              <a:t>تطبيق استراتيجيات التسويق المحلي لتعزيز المنتجات وتكييفها مع احتياجات العملاء في كل سوق.</a:t>
            </a:r>
            <a:endParaRPr lang="ar-DZ" sz="1200" b="1" dirty="0"/>
          </a:p>
        </p:txBody>
      </p:sp>
      <p:sp>
        <p:nvSpPr>
          <p:cNvPr id="11" name="Rectangle 7"/>
          <p:cNvSpPr/>
          <p:nvPr/>
        </p:nvSpPr>
        <p:spPr>
          <a:xfrm>
            <a:off x="9358194" y="2534558"/>
            <a:ext cx="2066472" cy="375012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12" name="TextBox 12"/>
          <p:cNvSpPr txBox="1"/>
          <p:nvPr/>
        </p:nvSpPr>
        <p:spPr>
          <a:xfrm>
            <a:off x="9612300" y="2589088"/>
            <a:ext cx="1558260" cy="553998"/>
          </a:xfrm>
          <a:prstGeom prst="rect">
            <a:avLst/>
          </a:prstGeom>
          <a:noFill/>
        </p:spPr>
        <p:txBody>
          <a:bodyPr wrap="square" lIns="0" tIns="0" rIns="0" bIns="0" rtlCol="0">
            <a:spAutoFit/>
          </a:bodyPr>
          <a:lstStyle/>
          <a:p>
            <a:pPr algn="ctr" rtl="1"/>
            <a:r>
              <a:rPr lang="ar-DZ" b="1" dirty="0" smtClean="0"/>
              <a:t>التوسع المباشر</a:t>
            </a:r>
            <a:r>
              <a:rPr lang="ar-DZ" dirty="0" smtClean="0"/>
              <a:t>:</a:t>
            </a:r>
            <a:endParaRPr lang="en-US" b="1" dirty="0">
              <a:latin typeface="Lato" panose="020F0502020204030203" pitchFamily="34" charset="0"/>
              <a:ea typeface="Lato" panose="020F0502020204030203" pitchFamily="34" charset="0"/>
              <a:cs typeface="Lato" panose="020F0502020204030203" pitchFamily="34" charset="0"/>
            </a:endParaRPr>
          </a:p>
        </p:txBody>
      </p:sp>
      <p:sp>
        <p:nvSpPr>
          <p:cNvPr id="13" name="TextBox 13"/>
          <p:cNvSpPr txBox="1"/>
          <p:nvPr/>
        </p:nvSpPr>
        <p:spPr>
          <a:xfrm flipH="1">
            <a:off x="9555147" y="3226085"/>
            <a:ext cx="1672561" cy="3162854"/>
          </a:xfrm>
          <a:prstGeom prst="rect">
            <a:avLst/>
          </a:prstGeom>
          <a:noFill/>
        </p:spPr>
        <p:txBody>
          <a:bodyPr wrap="square" lIns="0" tIns="0" rIns="0" bIns="0" rtlCol="0">
            <a:spAutoFit/>
          </a:bodyPr>
          <a:lstStyle/>
          <a:p>
            <a:r>
              <a:rPr lang="ar-DZ" sz="1200" b="1" dirty="0" smtClean="0"/>
              <a:t>إيكيا تقوم بفتح متاجرها الخاصة في الأسواق الدولية.</a:t>
            </a:r>
          </a:p>
          <a:p>
            <a:r>
              <a:rPr lang="ar-DZ" sz="1200" b="1" dirty="0" smtClean="0"/>
              <a:t>تتضمن هذه العملية استثمارات كبيرة في البنية التحتية والتسويق لإقامة المتاجر الكبيرة التي تعكس هوية إيكيا وتجربة التسوق المعروفة بها.</a:t>
            </a:r>
          </a:p>
          <a:p>
            <a:r>
              <a:rPr lang="ar-DZ" sz="1200" b="1" dirty="0" smtClean="0"/>
              <a:t>يتطلب هذا النهج دراسة متعمقة لسوق الهدف، بما في ذلك الثقافة والتوجهات الاستهلاكية والمنافسة المحلية.</a:t>
            </a:r>
          </a:p>
          <a:p>
            <a:pPr algn="ctr" rtl="1">
              <a:lnSpc>
                <a:spcPct val="125000"/>
              </a:lnSpc>
            </a:pPr>
            <a:endParaRPr lang="en-US" sz="1200" b="1"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xmlns="" val="441731291"/>
      </p:ext>
    </p:extLst>
  </p:cSld>
  <p:clrMapOvr>
    <a:masterClrMapping/>
  </p:clrMapOvr>
  <p:transition spd="slow">
    <p:push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E9E9D31D-3F78-4133-DF7F-A916BD36AA92}"/>
              </a:ext>
            </a:extLst>
          </p:cNvPr>
          <p:cNvSpPr/>
          <p:nvPr/>
        </p:nvSpPr>
        <p:spPr>
          <a:xfrm>
            <a:off x="2412460" y="2217906"/>
            <a:ext cx="8239327" cy="1692613"/>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ar-DZ" sz="4000" b="1" dirty="0"/>
              <a:t>بعض منتجات</a:t>
            </a:r>
            <a:r>
              <a:rPr lang="fr-FR" sz="4000" b="1" dirty="0"/>
              <a:t> </a:t>
            </a:r>
            <a:r>
              <a:rPr lang="fr-FR" sz="4000" dirty="0">
                <a:solidFill>
                  <a:srgbClr val="FFC000"/>
                </a:solidFill>
                <a:latin typeface="Goudy Stout" panose="0202090407030B020401" pitchFamily="18" charset="0"/>
              </a:rPr>
              <a:t>IKEA</a:t>
            </a:r>
          </a:p>
        </p:txBody>
      </p:sp>
    </p:spTree>
    <p:extLst>
      <p:ext uri="{BB962C8B-B14F-4D97-AF65-F5344CB8AC3E}">
        <p14:creationId xmlns:p14="http://schemas.microsoft.com/office/powerpoint/2010/main" xmlns="" val="503913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3C4ECC46-99D3-4D2A-D61D-E3DF324AD3EC}"/>
              </a:ext>
            </a:extLst>
          </p:cNvPr>
          <p:cNvSpPr/>
          <p:nvPr/>
        </p:nvSpPr>
        <p:spPr>
          <a:xfrm>
            <a:off x="3677055" y="2042809"/>
            <a:ext cx="6789907" cy="3015574"/>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8000" dirty="0">
                <a:latin typeface="Goudy Stout" panose="0202090407030B020401" pitchFamily="18" charset="0"/>
              </a:rPr>
              <a:t>THE END</a:t>
            </a:r>
            <a:endParaRPr lang="fr-FR" sz="8000" dirty="0">
              <a:latin typeface="Goudy Stout" panose="0202090407030B020401" pitchFamily="18" charset="0"/>
            </a:endParaRPr>
          </a:p>
        </p:txBody>
      </p:sp>
    </p:spTree>
    <p:extLst>
      <p:ext uri="{BB962C8B-B14F-4D97-AF65-F5344CB8AC3E}">
        <p14:creationId xmlns:p14="http://schemas.microsoft.com/office/powerpoint/2010/main" xmlns="" val="3284716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0"/>
          <p:cNvSpPr txBox="1">
            <a:spLocks noChangeArrowheads="1"/>
          </p:cNvSpPr>
          <p:nvPr/>
        </p:nvSpPr>
        <p:spPr bwMode="auto">
          <a:xfrm flipH="1">
            <a:off x="9244985" y="2212484"/>
            <a:ext cx="2419350" cy="2247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Low" rtl="1">
              <a:lnSpc>
                <a:spcPct val="150000"/>
              </a:lnSpc>
            </a:pPr>
            <a:r>
              <a:rPr lang="ar-DZ" sz="2000" b="1" dirty="0">
                <a:latin typeface="Lato Medium" panose="020F0502020204030203" pitchFamily="34" charset="0"/>
                <a:ea typeface="Lato Medium" panose="020F0502020204030203" pitchFamily="34" charset="0"/>
                <a:cs typeface="Lato Medium" panose="020F0502020204030203" pitchFamily="34" charset="0"/>
              </a:rPr>
              <a:t>شركة ايكيا هي شركة متعددة الجنسيات</a:t>
            </a:r>
          </a:p>
          <a:p>
            <a:pPr algn="justLow" rtl="1">
              <a:lnSpc>
                <a:spcPct val="150000"/>
              </a:lnSpc>
            </a:pPr>
            <a:r>
              <a:rPr lang="ar-SA" sz="2000" b="1" dirty="0">
                <a:latin typeface="Lato Medium" panose="020F0502020204030203" pitchFamily="34" charset="0"/>
                <a:ea typeface="Lato Medium" panose="020F0502020204030203" pitchFamily="34" charset="0"/>
                <a:cs typeface="Lato Medium" panose="020F0502020204030203" pitchFamily="34" charset="0"/>
              </a:rPr>
              <a:t>تصمم وتبيع الأثاث الجاهز للتجميع وأدوات المطبخ والإكسسوارات المنزلية</a:t>
            </a:r>
            <a:endParaRPr lang="en-US" sz="2000" b="1" dirty="0">
              <a:latin typeface="Lato Medium" panose="020F0502020204030203" pitchFamily="34" charset="0"/>
              <a:ea typeface="Lato Medium" panose="020F0502020204030203" pitchFamily="34" charset="0"/>
              <a:cs typeface="Lato Medium" panose="020F0502020204030203" pitchFamily="34" charset="0"/>
            </a:endParaRPr>
          </a:p>
        </p:txBody>
      </p:sp>
      <p:sp>
        <p:nvSpPr>
          <p:cNvPr id="10" name="TextBox 20"/>
          <p:cNvSpPr txBox="1">
            <a:spLocks noChangeArrowheads="1"/>
          </p:cNvSpPr>
          <p:nvPr/>
        </p:nvSpPr>
        <p:spPr bwMode="auto">
          <a:xfrm flipH="1">
            <a:off x="1737340" y="2212484"/>
            <a:ext cx="2419350" cy="2405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50000"/>
              </a:lnSpc>
            </a:pPr>
            <a:endParaRPr lang="en-US" altLang="en-US" sz="1200" dirty="0">
              <a:latin typeface="Lato Medium" panose="020F0502020204030203" pitchFamily="34" charset="0"/>
              <a:ea typeface="Lato Medium" panose="020F0502020204030203" pitchFamily="34" charset="0"/>
              <a:cs typeface="Lato Medium" panose="020F0502020204030203" pitchFamily="34" charset="0"/>
            </a:endParaRPr>
          </a:p>
        </p:txBody>
      </p:sp>
      <p:sp>
        <p:nvSpPr>
          <p:cNvPr id="19" name="TextBox 20"/>
          <p:cNvSpPr txBox="1">
            <a:spLocks noChangeArrowheads="1"/>
          </p:cNvSpPr>
          <p:nvPr/>
        </p:nvSpPr>
        <p:spPr bwMode="auto">
          <a:xfrm flipH="1">
            <a:off x="8869469" y="5131360"/>
            <a:ext cx="2419350" cy="2405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50000"/>
              </a:lnSpc>
            </a:pPr>
            <a:r>
              <a:rPr lang="en-US" altLang="en-US" sz="1200" dirty="0">
                <a:latin typeface="Lato Medium" panose="020F0502020204030203" pitchFamily="34" charset="0"/>
                <a:ea typeface="Lato Medium" panose="020F0502020204030203" pitchFamily="34" charset="0"/>
                <a:cs typeface="Lato Medium" panose="020F0502020204030203" pitchFamily="34" charset="0"/>
              </a:rPr>
              <a:t>. </a:t>
            </a:r>
          </a:p>
        </p:txBody>
      </p:sp>
      <p:sp>
        <p:nvSpPr>
          <p:cNvPr id="29" name="TextBox 28"/>
          <p:cNvSpPr txBox="1">
            <a:spLocks noChangeArrowheads="1"/>
          </p:cNvSpPr>
          <p:nvPr/>
        </p:nvSpPr>
        <p:spPr bwMode="auto">
          <a:xfrm>
            <a:off x="8110045" y="1234197"/>
            <a:ext cx="4689230"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ar-DZ" altLang="en-US" sz="3200" b="1" dirty="0">
                <a:latin typeface="Lato Bold" panose="020F0502020204030203" pitchFamily="34" charset="0"/>
                <a:ea typeface="Lato Bold" panose="020F0502020204030203" pitchFamily="34" charset="0"/>
                <a:cs typeface="Lato Bold" panose="020F0502020204030203" pitchFamily="34" charset="0"/>
              </a:rPr>
              <a:t>التعريف بالشركة</a:t>
            </a:r>
            <a:r>
              <a:rPr lang="en-US" altLang="en-US" sz="3200" b="1" dirty="0">
                <a:solidFill>
                  <a:schemeClr val="accent1"/>
                </a:solidFill>
                <a:latin typeface="Lato Bold" panose="020F0502020204030203" pitchFamily="34" charset="0"/>
                <a:ea typeface="Lato Bold" panose="020F0502020204030203" pitchFamily="34" charset="0"/>
                <a:cs typeface="Lato Bold" panose="020F0502020204030203" pitchFamily="34" charset="0"/>
              </a:rPr>
              <a:t>.</a:t>
            </a:r>
          </a:p>
        </p:txBody>
      </p:sp>
      <p:pic>
        <p:nvPicPr>
          <p:cNvPr id="34" name="Picture 33">
            <a:extLst>
              <a:ext uri="{FF2B5EF4-FFF2-40B4-BE49-F238E27FC236}">
                <a16:creationId xmlns:a16="http://schemas.microsoft.com/office/drawing/2014/main" xmlns="" id="{8B50B90F-F4D2-4031-2272-561AAC05FF69}"/>
              </a:ext>
            </a:extLst>
          </p:cNvPr>
          <p:cNvPicPr>
            <a:picLocks noChangeAspect="1"/>
          </p:cNvPicPr>
          <p:nvPr/>
        </p:nvPicPr>
        <p:blipFill>
          <a:blip r:embed="rId2"/>
          <a:stretch>
            <a:fillRect/>
          </a:stretch>
        </p:blipFill>
        <p:spPr>
          <a:xfrm>
            <a:off x="1859585" y="507334"/>
            <a:ext cx="6924492" cy="5843331"/>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xmlns="" val="4199282171"/>
      </p:ext>
    </p:extLst>
  </p:cSld>
  <p:clrMapOvr>
    <a:masterClrMapping/>
  </p:clrMapOvr>
  <p:transition spd="slow">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80951" y="1139047"/>
            <a:ext cx="2230098" cy="600164"/>
          </a:xfrm>
          <a:prstGeom prst="rect">
            <a:avLst/>
          </a:prstGeom>
          <a:noFill/>
        </p:spPr>
        <p:txBody>
          <a:bodyPr wrap="none" rtlCol="0">
            <a:spAutoFit/>
          </a:bodyPr>
          <a:lstStyle/>
          <a:p>
            <a:pPr algn="ctr"/>
            <a:r>
              <a:rPr lang="ar-DZ" sz="3300" b="1" dirty="0">
                <a:latin typeface="Lato Medium" panose="020F0502020204030203" pitchFamily="34" charset="0"/>
                <a:ea typeface="Lato Medium" panose="020F0502020204030203" pitchFamily="34" charset="0"/>
                <a:cs typeface="Lato Medium" panose="020F0502020204030203" pitchFamily="34" charset="0"/>
              </a:rPr>
              <a:t>تأسيس الشركة</a:t>
            </a:r>
            <a:endParaRPr lang="en-US" sz="4800" b="1" dirty="0">
              <a:latin typeface="Lato Medium" panose="020F0502020204030203" pitchFamily="34" charset="0"/>
              <a:ea typeface="Lato Medium" panose="020F0502020204030203" pitchFamily="34" charset="0"/>
              <a:cs typeface="Lato Medium" panose="020F0502020204030203" pitchFamily="34" charset="0"/>
            </a:endParaRPr>
          </a:p>
        </p:txBody>
      </p:sp>
      <p:sp>
        <p:nvSpPr>
          <p:cNvPr id="8" name="TextBox 7"/>
          <p:cNvSpPr txBox="1"/>
          <p:nvPr/>
        </p:nvSpPr>
        <p:spPr>
          <a:xfrm>
            <a:off x="4412294" y="923603"/>
            <a:ext cx="3133947" cy="215444"/>
          </a:xfrm>
          <a:prstGeom prst="rect">
            <a:avLst/>
          </a:prstGeom>
          <a:noFill/>
        </p:spPr>
        <p:txBody>
          <a:bodyPr wrap="square" rtlCol="0">
            <a:spAutoFit/>
          </a:bodyPr>
          <a:lstStyle/>
          <a:p>
            <a:pPr algn="ctr"/>
            <a:endParaRPr lang="en-US" sz="800" spc="600" dirty="0">
              <a:latin typeface="Lato Medium" panose="020F0502020204030203" pitchFamily="34" charset="0"/>
              <a:ea typeface="Lato Medium" panose="020F0502020204030203" pitchFamily="34" charset="0"/>
              <a:cs typeface="Lato Medium" panose="020F0502020204030203" pitchFamily="34" charset="0"/>
            </a:endParaRPr>
          </a:p>
        </p:txBody>
      </p:sp>
      <p:sp>
        <p:nvSpPr>
          <p:cNvPr id="9" name="TextBox 8"/>
          <p:cNvSpPr txBox="1"/>
          <p:nvPr/>
        </p:nvSpPr>
        <p:spPr>
          <a:xfrm>
            <a:off x="1372154" y="1844146"/>
            <a:ext cx="3182173" cy="2339871"/>
          </a:xfrm>
          <a:prstGeom prst="rect">
            <a:avLst/>
          </a:prstGeom>
          <a:noFill/>
        </p:spPr>
        <p:txBody>
          <a:bodyPr wrap="square" rtlCol="0">
            <a:spAutoFit/>
          </a:bodyPr>
          <a:lstStyle/>
          <a:p>
            <a:pPr>
              <a:lnSpc>
                <a:spcPct val="150000"/>
              </a:lnSpc>
            </a:pPr>
            <a:r>
              <a:rPr lang="ar-SA" sz="2000" dirty="0">
                <a:latin typeface="Lato Medium" panose="020F0502020204030203" pitchFamily="34" charset="0"/>
                <a:ea typeface="Lato Medium" panose="020F0502020204030203" pitchFamily="34" charset="0"/>
                <a:cs typeface="Lato Medium" panose="020F0502020204030203" pitchFamily="34" charset="0"/>
              </a:rPr>
              <a:t>في السويد ومقرها </a:t>
            </a:r>
            <a:r>
              <a:rPr lang="ar-SA" sz="2000" b="1" dirty="0">
                <a:latin typeface="Lato Medium" panose="020F0502020204030203" pitchFamily="34" charset="0"/>
                <a:ea typeface="Lato Medium" panose="020F0502020204030203" pitchFamily="34" charset="0"/>
                <a:cs typeface="Lato Medium" panose="020F0502020204030203" pitchFamily="34" charset="0"/>
              </a:rPr>
              <a:t>هولندا</a:t>
            </a:r>
            <a:r>
              <a:rPr lang="ar-SA" sz="2000" dirty="0">
                <a:latin typeface="Lato Medium" panose="020F0502020204030203" pitchFamily="34" charset="0"/>
                <a:ea typeface="Lato Medium" panose="020F0502020204030203" pitchFamily="34" charset="0"/>
                <a:cs typeface="Lato Medium" panose="020F0502020204030203" pitchFamily="34" charset="0"/>
              </a:rPr>
              <a:t> </a:t>
            </a:r>
          </a:p>
          <a:p>
            <a:pPr algn="r" rtl="1">
              <a:lnSpc>
                <a:spcPct val="150000"/>
              </a:lnSpc>
            </a:pPr>
            <a:r>
              <a:rPr lang="ar-SA" sz="2000" dirty="0">
                <a:latin typeface="Lato Medium" panose="020F0502020204030203" pitchFamily="34" charset="0"/>
                <a:ea typeface="Lato Medium" panose="020F0502020204030203" pitchFamily="34" charset="0"/>
                <a:cs typeface="Lato Medium" panose="020F0502020204030203" pitchFamily="34" charset="0"/>
              </a:rPr>
              <a:t>وكانت عبارة عن شركة صغيرة تبيع</a:t>
            </a:r>
          </a:p>
          <a:p>
            <a:pPr algn="r" rtl="1">
              <a:lnSpc>
                <a:spcPct val="150000"/>
              </a:lnSpc>
            </a:pPr>
            <a:r>
              <a:rPr lang="ar-DZ" sz="2000" dirty="0">
                <a:latin typeface="Lato Medium" panose="020F0502020204030203" pitchFamily="34" charset="0"/>
                <a:ea typeface="Lato Medium" panose="020F0502020204030203" pitchFamily="34" charset="0"/>
                <a:cs typeface="Lato Medium" panose="020F0502020204030203" pitchFamily="34" charset="0"/>
              </a:rPr>
              <a:t>الأدوات المكتبية </a:t>
            </a:r>
            <a:r>
              <a:rPr lang="ar-SA" sz="2000" dirty="0">
                <a:latin typeface="Lato Medium" panose="020F0502020204030203" pitchFamily="34" charset="0"/>
                <a:ea typeface="Lato Medium" panose="020F0502020204030203" pitchFamily="34" charset="0"/>
                <a:cs typeface="Lato Medium" panose="020F0502020204030203" pitchFamily="34" charset="0"/>
              </a:rPr>
              <a:t> من خلال كتالوج عبر البريد </a:t>
            </a:r>
            <a:r>
              <a:rPr lang="ar-DZ" sz="2000" dirty="0">
                <a:latin typeface="Lato Medium" panose="020F0502020204030203" pitchFamily="34" charset="0"/>
                <a:ea typeface="Lato Medium" panose="020F0502020204030203" pitchFamily="34" charset="0"/>
                <a:cs typeface="Lato Medium" panose="020F0502020204030203" pitchFamily="34" charset="0"/>
              </a:rPr>
              <a:t>و في عام 1948</a:t>
            </a:r>
          </a:p>
          <a:p>
            <a:pPr algn="r" rtl="1">
              <a:lnSpc>
                <a:spcPct val="150000"/>
              </a:lnSpc>
            </a:pPr>
            <a:r>
              <a:rPr lang="ar-DZ" sz="2000" dirty="0">
                <a:latin typeface="Lato Medium" panose="020F0502020204030203" pitchFamily="34" charset="0"/>
                <a:ea typeface="Lato Medium" panose="020F0502020204030203" pitchFamily="34" charset="0"/>
                <a:cs typeface="Lato Medium" panose="020F0502020204030203" pitchFamily="34" charset="0"/>
              </a:rPr>
              <a:t>      بدات الشركة ببيع الاثاث</a:t>
            </a:r>
            <a:endParaRPr lang="en-US" sz="2000" dirty="0">
              <a:latin typeface="Lato Medium" panose="020F0502020204030203" pitchFamily="34" charset="0"/>
              <a:ea typeface="Lato Medium" panose="020F0502020204030203" pitchFamily="34" charset="0"/>
              <a:cs typeface="Lato Medium" panose="020F0502020204030203" pitchFamily="34" charset="0"/>
            </a:endParaRPr>
          </a:p>
        </p:txBody>
      </p:sp>
      <p:sp>
        <p:nvSpPr>
          <p:cNvPr id="7" name="TextBox 6"/>
          <p:cNvSpPr txBox="1"/>
          <p:nvPr/>
        </p:nvSpPr>
        <p:spPr>
          <a:xfrm>
            <a:off x="8500342" y="2012458"/>
            <a:ext cx="3182173" cy="2801536"/>
          </a:xfrm>
          <a:prstGeom prst="rect">
            <a:avLst/>
          </a:prstGeom>
          <a:noFill/>
        </p:spPr>
        <p:txBody>
          <a:bodyPr wrap="square" rtlCol="0">
            <a:spAutoFit/>
          </a:bodyPr>
          <a:lstStyle/>
          <a:p>
            <a:pPr algn="r" rtl="1">
              <a:lnSpc>
                <a:spcPct val="150000"/>
              </a:lnSpc>
            </a:pPr>
            <a:r>
              <a:rPr lang="ar-DZ" sz="2000" dirty="0">
                <a:latin typeface="Lato Medium" panose="020F0502020204030203" pitchFamily="34" charset="0"/>
                <a:ea typeface="Lato Medium" panose="020F0502020204030203" pitchFamily="34" charset="0"/>
                <a:cs typeface="Lato Medium" panose="020F0502020204030203" pitchFamily="34" charset="0"/>
              </a:rPr>
              <a:t>تاسست شركة ايكيا سنة 1943 على يد </a:t>
            </a:r>
            <a:r>
              <a:rPr lang="ar-DZ" sz="2000" b="1" dirty="0">
                <a:latin typeface="Lato Medium" panose="020F0502020204030203" pitchFamily="34" charset="0"/>
                <a:ea typeface="Lato Medium" panose="020F0502020204030203" pitchFamily="34" charset="0"/>
                <a:cs typeface="Lato Medium" panose="020F0502020204030203" pitchFamily="34" charset="0"/>
              </a:rPr>
              <a:t>اينغفارفيودور كامبراد</a:t>
            </a:r>
          </a:p>
          <a:p>
            <a:pPr algn="r" rtl="1">
              <a:lnSpc>
                <a:spcPct val="150000"/>
              </a:lnSpc>
            </a:pPr>
            <a:r>
              <a:rPr lang="ar-DZ" sz="2000" dirty="0">
                <a:latin typeface="Lato Medium" panose="020F0502020204030203" pitchFamily="34" charset="0"/>
                <a:ea typeface="Lato Medium" panose="020F0502020204030203" pitchFamily="34" charset="0"/>
                <a:cs typeface="Lato Medium" panose="020F0502020204030203" pitchFamily="34" charset="0"/>
              </a:rPr>
              <a:t> </a:t>
            </a:r>
            <a:r>
              <a:rPr lang="fr-FR" sz="2000" dirty="0">
                <a:latin typeface="Lato Medium" panose="020F0502020204030203" pitchFamily="34" charset="0"/>
                <a:ea typeface="Lato Medium" panose="020F0502020204030203" pitchFamily="34" charset="0"/>
                <a:cs typeface="Lato Medium" panose="020F0502020204030203" pitchFamily="34" charset="0"/>
              </a:rPr>
              <a:t>INGVAR </a:t>
            </a:r>
          </a:p>
          <a:p>
            <a:pPr algn="r" rtl="1">
              <a:lnSpc>
                <a:spcPct val="150000"/>
              </a:lnSpc>
            </a:pPr>
            <a:r>
              <a:rPr lang="fr-FR" sz="2000" dirty="0">
                <a:latin typeface="Lato Medium" panose="020F0502020204030203" pitchFamily="34" charset="0"/>
                <a:ea typeface="Lato Medium" panose="020F0502020204030203" pitchFamily="34" charset="0"/>
                <a:cs typeface="Lato Medium" panose="020F0502020204030203" pitchFamily="34" charset="0"/>
              </a:rPr>
              <a:t>FEODOR</a:t>
            </a:r>
          </a:p>
          <a:p>
            <a:pPr algn="r" rtl="1">
              <a:lnSpc>
                <a:spcPct val="150000"/>
              </a:lnSpc>
            </a:pPr>
            <a:r>
              <a:rPr lang="fr-FR" sz="2000" dirty="0">
                <a:latin typeface="Lato Medium" panose="020F0502020204030203" pitchFamily="34" charset="0"/>
                <a:ea typeface="Lato Medium" panose="020F0502020204030203" pitchFamily="34" charset="0"/>
                <a:cs typeface="Lato Medium" panose="020F0502020204030203" pitchFamily="34" charset="0"/>
              </a:rPr>
              <a:t> KAMPARD</a:t>
            </a:r>
          </a:p>
          <a:p>
            <a:pPr algn="r" rtl="1">
              <a:lnSpc>
                <a:spcPct val="150000"/>
              </a:lnSpc>
            </a:pPr>
            <a:endParaRPr lang="en-US" sz="2000" dirty="0">
              <a:latin typeface="Lato Medium" panose="020F0502020204030203" pitchFamily="34" charset="0"/>
              <a:ea typeface="Lato Medium" panose="020F0502020204030203" pitchFamily="34" charset="0"/>
              <a:cs typeface="Lato Medium" panose="020F0502020204030203" pitchFamily="34" charset="0"/>
            </a:endParaRPr>
          </a:p>
        </p:txBody>
      </p:sp>
      <p:pic>
        <p:nvPicPr>
          <p:cNvPr id="3" name="Picture 2">
            <a:extLst>
              <a:ext uri="{FF2B5EF4-FFF2-40B4-BE49-F238E27FC236}">
                <a16:creationId xmlns:a16="http://schemas.microsoft.com/office/drawing/2014/main" xmlns="" id="{EF7A11DF-2EA1-B07A-CEBC-7A1BA92CC5A2}"/>
              </a:ext>
            </a:extLst>
          </p:cNvPr>
          <p:cNvPicPr>
            <a:picLocks noChangeAspect="1"/>
          </p:cNvPicPr>
          <p:nvPr/>
        </p:nvPicPr>
        <p:blipFill>
          <a:blip r:embed="rId2"/>
          <a:stretch>
            <a:fillRect/>
          </a:stretch>
        </p:blipFill>
        <p:spPr>
          <a:xfrm>
            <a:off x="4036292" y="3042457"/>
            <a:ext cx="4664363" cy="363919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xmlns="" val="4275429318"/>
      </p:ext>
    </p:extLst>
  </p:cSld>
  <p:clrMapOvr>
    <a:masterClrMapping/>
  </p:clrMapOvr>
  <p:transition spd="slow">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23654" y="1107758"/>
            <a:ext cx="5361816" cy="600164"/>
          </a:xfrm>
          <a:prstGeom prst="rect">
            <a:avLst/>
          </a:prstGeom>
          <a:noFill/>
        </p:spPr>
        <p:txBody>
          <a:bodyPr wrap="square" rtlCol="0">
            <a:spAutoFit/>
          </a:bodyPr>
          <a:lstStyle/>
          <a:p>
            <a:pPr algn="ctr"/>
            <a:r>
              <a:rPr lang="ar-SA" sz="3300" b="1" dirty="0">
                <a:latin typeface="Lato Medium" panose="020F0502020204030203" pitchFamily="34" charset="0"/>
                <a:ea typeface="Lato Medium" panose="020F0502020204030203" pitchFamily="34" charset="0"/>
                <a:cs typeface="Lato Medium" panose="020F0502020204030203" pitchFamily="34" charset="0"/>
              </a:rPr>
              <a:t>الفكرة التي جاء منها الاسم</a:t>
            </a:r>
            <a:endParaRPr lang="en-US" sz="4800" b="1" dirty="0">
              <a:latin typeface="Lato Medium" panose="020F0502020204030203" pitchFamily="34" charset="0"/>
              <a:ea typeface="Lato Medium" panose="020F0502020204030203" pitchFamily="34" charset="0"/>
              <a:cs typeface="Lato Medium" panose="020F0502020204030203" pitchFamily="34" charset="0"/>
            </a:endParaRPr>
          </a:p>
        </p:txBody>
      </p:sp>
      <p:sp>
        <p:nvSpPr>
          <p:cNvPr id="9" name="TextBox 8"/>
          <p:cNvSpPr txBox="1"/>
          <p:nvPr/>
        </p:nvSpPr>
        <p:spPr>
          <a:xfrm>
            <a:off x="6853682" y="2260804"/>
            <a:ext cx="4341003" cy="1299908"/>
          </a:xfrm>
          <a:prstGeom prst="rect">
            <a:avLst/>
          </a:prstGeom>
          <a:noFill/>
        </p:spPr>
        <p:txBody>
          <a:bodyPr wrap="square" rtlCol="0">
            <a:spAutoFit/>
          </a:bodyPr>
          <a:lstStyle/>
          <a:p>
            <a:pPr algn="r" rtl="1">
              <a:lnSpc>
                <a:spcPct val="150000"/>
              </a:lnSpc>
            </a:pPr>
            <a:r>
              <a:rPr lang="ar-SA" sz="2800" dirty="0">
                <a:latin typeface="Lato Medium" panose="020F0502020204030203" pitchFamily="34" charset="0"/>
                <a:ea typeface="Lato Medium" panose="020F0502020204030203" pitchFamily="34" charset="0"/>
                <a:cs typeface="Lato Medium" panose="020F0502020204030203" pitchFamily="34" charset="0"/>
              </a:rPr>
              <a:t>تم تسمية ايكيا بالأحرف الأولى من اسم المؤسس والمزرعة التي نشا فيها</a:t>
            </a:r>
            <a:endParaRPr lang="en-US" sz="2800" dirty="0">
              <a:latin typeface="Lato Medium" panose="020F0502020204030203" pitchFamily="34" charset="0"/>
              <a:ea typeface="Lato Medium" panose="020F0502020204030203" pitchFamily="34" charset="0"/>
              <a:cs typeface="Lato Medium" panose="020F0502020204030203" pitchFamily="34" charset="0"/>
            </a:endParaRPr>
          </a:p>
        </p:txBody>
      </p:sp>
      <p:sp>
        <p:nvSpPr>
          <p:cNvPr id="2" name="Rectangle 1">
            <a:extLst>
              <a:ext uri="{FF2B5EF4-FFF2-40B4-BE49-F238E27FC236}">
                <a16:creationId xmlns:a16="http://schemas.microsoft.com/office/drawing/2014/main" xmlns="" id="{32C69263-5A67-076F-3859-BC088FC2A650}"/>
              </a:ext>
            </a:extLst>
          </p:cNvPr>
          <p:cNvSpPr/>
          <p:nvPr/>
        </p:nvSpPr>
        <p:spPr>
          <a:xfrm>
            <a:off x="2110902" y="2344366"/>
            <a:ext cx="1342417" cy="1391055"/>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fr-FR"/>
          </a:p>
        </p:txBody>
      </p:sp>
      <p:sp>
        <p:nvSpPr>
          <p:cNvPr id="3" name="Rectangle 2">
            <a:extLst>
              <a:ext uri="{FF2B5EF4-FFF2-40B4-BE49-F238E27FC236}">
                <a16:creationId xmlns:a16="http://schemas.microsoft.com/office/drawing/2014/main" xmlns="" id="{5E83A77B-1165-4398-D211-7F00EFDC35BF}"/>
              </a:ext>
            </a:extLst>
          </p:cNvPr>
          <p:cNvSpPr/>
          <p:nvPr/>
        </p:nvSpPr>
        <p:spPr>
          <a:xfrm>
            <a:off x="1857983" y="2260804"/>
            <a:ext cx="2607013" cy="2729485"/>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fr-FR" sz="2400" b="1" dirty="0"/>
              <a:t>I</a:t>
            </a:r>
            <a:r>
              <a:rPr lang="fr-FR" sz="2400" dirty="0"/>
              <a:t>ngvar</a:t>
            </a:r>
          </a:p>
          <a:p>
            <a:r>
              <a:rPr lang="fr-FR" sz="2400" b="1" dirty="0" err="1"/>
              <a:t>K</a:t>
            </a:r>
            <a:r>
              <a:rPr lang="fr-FR" sz="2400" dirty="0" err="1"/>
              <a:t>ampard</a:t>
            </a:r>
            <a:endParaRPr lang="fr-FR" sz="2400" dirty="0"/>
          </a:p>
          <a:p>
            <a:r>
              <a:rPr lang="fr-FR" sz="2400" b="1" dirty="0" err="1"/>
              <a:t>E</a:t>
            </a:r>
            <a:r>
              <a:rPr lang="fr-FR" sz="2400" dirty="0" err="1"/>
              <a:t>lmtrayd</a:t>
            </a:r>
            <a:endParaRPr lang="fr-FR" sz="2400" dirty="0"/>
          </a:p>
          <a:p>
            <a:r>
              <a:rPr lang="fr-FR" sz="2400" b="1" dirty="0" err="1"/>
              <a:t>A</a:t>
            </a:r>
            <a:r>
              <a:rPr lang="fr-FR" sz="2400" dirty="0" err="1"/>
              <a:t>gunnaryd</a:t>
            </a:r>
            <a:endParaRPr lang="fr-FR" sz="2400" dirty="0"/>
          </a:p>
        </p:txBody>
      </p:sp>
    </p:spTree>
    <p:extLst>
      <p:ext uri="{BB962C8B-B14F-4D97-AF65-F5344CB8AC3E}">
        <p14:creationId xmlns:p14="http://schemas.microsoft.com/office/powerpoint/2010/main" xmlns="" val="1612830123"/>
      </p:ext>
    </p:extLst>
  </p:cSld>
  <p:clrMapOvr>
    <a:masterClrMapping/>
  </p:clrMapOvr>
  <p:transition spd="slow">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5"/>
          <p:cNvSpPr>
            <a:spLocks/>
          </p:cNvSpPr>
          <p:nvPr/>
        </p:nvSpPr>
        <p:spPr bwMode="auto">
          <a:xfrm>
            <a:off x="1387042" y="3693013"/>
            <a:ext cx="565441" cy="838933"/>
          </a:xfrm>
          <a:custGeom>
            <a:avLst/>
            <a:gdLst>
              <a:gd name="T0" fmla="*/ 108 w 337"/>
              <a:gd name="T1" fmla="*/ 477 h 500"/>
              <a:gd name="T2" fmla="*/ 9 w 337"/>
              <a:gd name="T3" fmla="*/ 500 h 500"/>
              <a:gd name="T4" fmla="*/ 0 w 337"/>
              <a:gd name="T5" fmla="*/ 54 h 500"/>
              <a:gd name="T6" fmla="*/ 234 w 337"/>
              <a:gd name="T7" fmla="*/ 0 h 500"/>
              <a:gd name="T8" fmla="*/ 337 w 337"/>
              <a:gd name="T9" fmla="*/ 41 h 500"/>
              <a:gd name="T10" fmla="*/ 103 w 337"/>
              <a:gd name="T11" fmla="*/ 95 h 500"/>
              <a:gd name="T12" fmla="*/ 108 w 337"/>
              <a:gd name="T13" fmla="*/ 477 h 500"/>
            </a:gdLst>
            <a:ahLst/>
            <a:cxnLst>
              <a:cxn ang="0">
                <a:pos x="T0" y="T1"/>
              </a:cxn>
              <a:cxn ang="0">
                <a:pos x="T2" y="T3"/>
              </a:cxn>
              <a:cxn ang="0">
                <a:pos x="T4" y="T5"/>
              </a:cxn>
              <a:cxn ang="0">
                <a:pos x="T6" y="T7"/>
              </a:cxn>
              <a:cxn ang="0">
                <a:pos x="T8" y="T9"/>
              </a:cxn>
              <a:cxn ang="0">
                <a:pos x="T10" y="T11"/>
              </a:cxn>
              <a:cxn ang="0">
                <a:pos x="T12" y="T13"/>
              </a:cxn>
            </a:cxnLst>
            <a:rect l="0" t="0" r="r" b="b"/>
            <a:pathLst>
              <a:path w="337" h="500">
                <a:moveTo>
                  <a:pt x="108" y="477"/>
                </a:moveTo>
                <a:lnTo>
                  <a:pt x="9" y="500"/>
                </a:lnTo>
                <a:lnTo>
                  <a:pt x="0" y="54"/>
                </a:lnTo>
                <a:lnTo>
                  <a:pt x="234" y="0"/>
                </a:lnTo>
                <a:lnTo>
                  <a:pt x="337" y="41"/>
                </a:lnTo>
                <a:lnTo>
                  <a:pt x="103" y="95"/>
                </a:lnTo>
                <a:lnTo>
                  <a:pt x="108" y="47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Lato Medium" panose="020F0502020204030203" pitchFamily="34" charset="0"/>
              <a:ea typeface="Lato Medium" panose="020F0502020204030203" pitchFamily="34" charset="0"/>
              <a:cs typeface="Lato Medium" panose="020F0502020204030203" pitchFamily="34" charset="0"/>
            </a:endParaRPr>
          </a:p>
        </p:txBody>
      </p:sp>
      <p:sp>
        <p:nvSpPr>
          <p:cNvPr id="4" name="Freeform 6"/>
          <p:cNvSpPr>
            <a:spLocks/>
          </p:cNvSpPr>
          <p:nvPr/>
        </p:nvSpPr>
        <p:spPr bwMode="auto">
          <a:xfrm>
            <a:off x="964219" y="4486643"/>
            <a:ext cx="785242" cy="285237"/>
          </a:xfrm>
          <a:custGeom>
            <a:avLst/>
            <a:gdLst>
              <a:gd name="T0" fmla="*/ 261 w 468"/>
              <a:gd name="T1" fmla="*/ 27 h 170"/>
              <a:gd name="T2" fmla="*/ 360 w 468"/>
              <a:gd name="T3" fmla="*/ 4 h 170"/>
              <a:gd name="T4" fmla="*/ 360 w 468"/>
              <a:gd name="T5" fmla="*/ 72 h 170"/>
              <a:gd name="T6" fmla="*/ 468 w 468"/>
              <a:gd name="T7" fmla="*/ 117 h 170"/>
              <a:gd name="T8" fmla="*/ 261 w 468"/>
              <a:gd name="T9" fmla="*/ 170 h 170"/>
              <a:gd name="T10" fmla="*/ 0 w 468"/>
              <a:gd name="T11" fmla="*/ 49 h 170"/>
              <a:gd name="T12" fmla="*/ 207 w 468"/>
              <a:gd name="T13" fmla="*/ 0 h 170"/>
              <a:gd name="T14" fmla="*/ 261 w 468"/>
              <a:gd name="T15" fmla="*/ 27 h 1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8" h="170">
                <a:moveTo>
                  <a:pt x="261" y="27"/>
                </a:moveTo>
                <a:lnTo>
                  <a:pt x="360" y="4"/>
                </a:lnTo>
                <a:lnTo>
                  <a:pt x="360" y="72"/>
                </a:lnTo>
                <a:lnTo>
                  <a:pt x="468" y="117"/>
                </a:lnTo>
                <a:lnTo>
                  <a:pt x="261" y="170"/>
                </a:lnTo>
                <a:lnTo>
                  <a:pt x="0" y="49"/>
                </a:lnTo>
                <a:lnTo>
                  <a:pt x="207" y="0"/>
                </a:lnTo>
                <a:lnTo>
                  <a:pt x="261" y="27"/>
                </a:ln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latin typeface="Lato Medium" panose="020F0502020204030203" pitchFamily="34" charset="0"/>
              <a:ea typeface="Lato Medium" panose="020F0502020204030203" pitchFamily="34" charset="0"/>
              <a:cs typeface="Lato Medium" panose="020F0502020204030203" pitchFamily="34" charset="0"/>
            </a:endParaRPr>
          </a:p>
        </p:txBody>
      </p:sp>
      <p:sp>
        <p:nvSpPr>
          <p:cNvPr id="5" name="Freeform 7"/>
          <p:cNvSpPr>
            <a:spLocks/>
          </p:cNvSpPr>
          <p:nvPr/>
        </p:nvSpPr>
        <p:spPr bwMode="auto">
          <a:xfrm>
            <a:off x="942407" y="3595697"/>
            <a:ext cx="459736" cy="936250"/>
          </a:xfrm>
          <a:custGeom>
            <a:avLst/>
            <a:gdLst>
              <a:gd name="T0" fmla="*/ 274 w 274"/>
              <a:gd name="T1" fmla="*/ 558 h 558"/>
              <a:gd name="T2" fmla="*/ 220 w 274"/>
              <a:gd name="T3" fmla="*/ 531 h 558"/>
              <a:gd name="T4" fmla="*/ 9 w 274"/>
              <a:gd name="T5" fmla="*/ 441 h 558"/>
              <a:gd name="T6" fmla="*/ 0 w 274"/>
              <a:gd name="T7" fmla="*/ 0 h 558"/>
              <a:gd name="T8" fmla="*/ 265 w 274"/>
              <a:gd name="T9" fmla="*/ 112 h 558"/>
              <a:gd name="T10" fmla="*/ 274 w 274"/>
              <a:gd name="T11" fmla="*/ 558 h 558"/>
            </a:gdLst>
            <a:ahLst/>
            <a:cxnLst>
              <a:cxn ang="0">
                <a:pos x="T0" y="T1"/>
              </a:cxn>
              <a:cxn ang="0">
                <a:pos x="T2" y="T3"/>
              </a:cxn>
              <a:cxn ang="0">
                <a:pos x="T4" y="T5"/>
              </a:cxn>
              <a:cxn ang="0">
                <a:pos x="T6" y="T7"/>
              </a:cxn>
              <a:cxn ang="0">
                <a:pos x="T8" y="T9"/>
              </a:cxn>
              <a:cxn ang="0">
                <a:pos x="T10" y="T11"/>
              </a:cxn>
            </a:cxnLst>
            <a:rect l="0" t="0" r="r" b="b"/>
            <a:pathLst>
              <a:path w="274" h="558">
                <a:moveTo>
                  <a:pt x="274" y="558"/>
                </a:moveTo>
                <a:lnTo>
                  <a:pt x="220" y="531"/>
                </a:lnTo>
                <a:lnTo>
                  <a:pt x="9" y="441"/>
                </a:lnTo>
                <a:lnTo>
                  <a:pt x="0" y="0"/>
                </a:lnTo>
                <a:lnTo>
                  <a:pt x="265" y="112"/>
                </a:lnTo>
                <a:lnTo>
                  <a:pt x="274" y="558"/>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latin typeface="Lato Medium" panose="020F0502020204030203" pitchFamily="34" charset="0"/>
              <a:ea typeface="Lato Medium" panose="020F0502020204030203" pitchFamily="34" charset="0"/>
              <a:cs typeface="Lato Medium" panose="020F0502020204030203" pitchFamily="34" charset="0"/>
            </a:endParaRPr>
          </a:p>
        </p:txBody>
      </p:sp>
      <p:sp>
        <p:nvSpPr>
          <p:cNvPr id="6" name="Freeform 8"/>
          <p:cNvSpPr>
            <a:spLocks/>
          </p:cNvSpPr>
          <p:nvPr/>
        </p:nvSpPr>
        <p:spPr bwMode="auto">
          <a:xfrm>
            <a:off x="942407" y="3496703"/>
            <a:ext cx="837255" cy="286915"/>
          </a:xfrm>
          <a:custGeom>
            <a:avLst/>
            <a:gdLst>
              <a:gd name="T0" fmla="*/ 499 w 499"/>
              <a:gd name="T1" fmla="*/ 117 h 171"/>
              <a:gd name="T2" fmla="*/ 265 w 499"/>
              <a:gd name="T3" fmla="*/ 171 h 171"/>
              <a:gd name="T4" fmla="*/ 0 w 499"/>
              <a:gd name="T5" fmla="*/ 59 h 171"/>
              <a:gd name="T6" fmla="*/ 233 w 499"/>
              <a:gd name="T7" fmla="*/ 9 h 171"/>
              <a:gd name="T8" fmla="*/ 265 w 499"/>
              <a:gd name="T9" fmla="*/ 23 h 171"/>
              <a:gd name="T10" fmla="*/ 364 w 499"/>
              <a:gd name="T11" fmla="*/ 0 h 171"/>
              <a:gd name="T12" fmla="*/ 364 w 499"/>
              <a:gd name="T13" fmla="*/ 63 h 171"/>
              <a:gd name="T14" fmla="*/ 499 w 499"/>
              <a:gd name="T15" fmla="*/ 117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9" h="171">
                <a:moveTo>
                  <a:pt x="499" y="117"/>
                </a:moveTo>
                <a:lnTo>
                  <a:pt x="265" y="171"/>
                </a:lnTo>
                <a:lnTo>
                  <a:pt x="0" y="59"/>
                </a:lnTo>
                <a:lnTo>
                  <a:pt x="233" y="9"/>
                </a:lnTo>
                <a:lnTo>
                  <a:pt x="265" y="23"/>
                </a:lnTo>
                <a:lnTo>
                  <a:pt x="364" y="0"/>
                </a:lnTo>
                <a:lnTo>
                  <a:pt x="364" y="63"/>
                </a:lnTo>
                <a:lnTo>
                  <a:pt x="499" y="11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latin typeface="Lato Medium" panose="020F0502020204030203" pitchFamily="34" charset="0"/>
              <a:ea typeface="Lato Medium" panose="020F0502020204030203" pitchFamily="34" charset="0"/>
              <a:cs typeface="Lato Medium" panose="020F0502020204030203" pitchFamily="34" charset="0"/>
            </a:endParaRPr>
          </a:p>
        </p:txBody>
      </p:sp>
      <p:sp>
        <p:nvSpPr>
          <p:cNvPr id="7" name="Freeform 9"/>
          <p:cNvSpPr>
            <a:spLocks/>
          </p:cNvSpPr>
          <p:nvPr/>
        </p:nvSpPr>
        <p:spPr bwMode="auto">
          <a:xfrm>
            <a:off x="927306" y="2599044"/>
            <a:ext cx="459736" cy="936250"/>
          </a:xfrm>
          <a:custGeom>
            <a:avLst/>
            <a:gdLst>
              <a:gd name="T0" fmla="*/ 274 w 274"/>
              <a:gd name="T1" fmla="*/ 558 h 558"/>
              <a:gd name="T2" fmla="*/ 242 w 274"/>
              <a:gd name="T3" fmla="*/ 544 h 558"/>
              <a:gd name="T4" fmla="*/ 9 w 274"/>
              <a:gd name="T5" fmla="*/ 450 h 558"/>
              <a:gd name="T6" fmla="*/ 0 w 274"/>
              <a:gd name="T7" fmla="*/ 0 h 558"/>
              <a:gd name="T8" fmla="*/ 265 w 274"/>
              <a:gd name="T9" fmla="*/ 99 h 558"/>
              <a:gd name="T10" fmla="*/ 274 w 274"/>
              <a:gd name="T11" fmla="*/ 558 h 558"/>
            </a:gdLst>
            <a:ahLst/>
            <a:cxnLst>
              <a:cxn ang="0">
                <a:pos x="T0" y="T1"/>
              </a:cxn>
              <a:cxn ang="0">
                <a:pos x="T2" y="T3"/>
              </a:cxn>
              <a:cxn ang="0">
                <a:pos x="T4" y="T5"/>
              </a:cxn>
              <a:cxn ang="0">
                <a:pos x="T6" y="T7"/>
              </a:cxn>
              <a:cxn ang="0">
                <a:pos x="T8" y="T9"/>
              </a:cxn>
              <a:cxn ang="0">
                <a:pos x="T10" y="T11"/>
              </a:cxn>
            </a:cxnLst>
            <a:rect l="0" t="0" r="r" b="b"/>
            <a:pathLst>
              <a:path w="274" h="558">
                <a:moveTo>
                  <a:pt x="274" y="558"/>
                </a:moveTo>
                <a:lnTo>
                  <a:pt x="242" y="544"/>
                </a:lnTo>
                <a:lnTo>
                  <a:pt x="9" y="450"/>
                </a:lnTo>
                <a:lnTo>
                  <a:pt x="0" y="0"/>
                </a:lnTo>
                <a:lnTo>
                  <a:pt x="265" y="99"/>
                </a:lnTo>
                <a:lnTo>
                  <a:pt x="274" y="558"/>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latin typeface="Lato Medium" panose="020F0502020204030203" pitchFamily="34" charset="0"/>
              <a:ea typeface="Lato Medium" panose="020F0502020204030203" pitchFamily="34" charset="0"/>
              <a:cs typeface="Lato Medium" panose="020F0502020204030203" pitchFamily="34" charset="0"/>
            </a:endParaRPr>
          </a:p>
        </p:txBody>
      </p:sp>
      <p:sp>
        <p:nvSpPr>
          <p:cNvPr id="8" name="Freeform 10"/>
          <p:cNvSpPr>
            <a:spLocks/>
          </p:cNvSpPr>
          <p:nvPr/>
        </p:nvSpPr>
        <p:spPr bwMode="auto">
          <a:xfrm>
            <a:off x="964219" y="4568859"/>
            <a:ext cx="453024" cy="936250"/>
          </a:xfrm>
          <a:custGeom>
            <a:avLst/>
            <a:gdLst>
              <a:gd name="T0" fmla="*/ 270 w 270"/>
              <a:gd name="T1" fmla="*/ 558 h 558"/>
              <a:gd name="T2" fmla="*/ 9 w 270"/>
              <a:gd name="T3" fmla="*/ 432 h 558"/>
              <a:gd name="T4" fmla="*/ 0 w 270"/>
              <a:gd name="T5" fmla="*/ 0 h 558"/>
              <a:gd name="T6" fmla="*/ 261 w 270"/>
              <a:gd name="T7" fmla="*/ 121 h 558"/>
              <a:gd name="T8" fmla="*/ 270 w 270"/>
              <a:gd name="T9" fmla="*/ 558 h 558"/>
            </a:gdLst>
            <a:ahLst/>
            <a:cxnLst>
              <a:cxn ang="0">
                <a:pos x="T0" y="T1"/>
              </a:cxn>
              <a:cxn ang="0">
                <a:pos x="T2" y="T3"/>
              </a:cxn>
              <a:cxn ang="0">
                <a:pos x="T4" y="T5"/>
              </a:cxn>
              <a:cxn ang="0">
                <a:pos x="T6" y="T7"/>
              </a:cxn>
              <a:cxn ang="0">
                <a:pos x="T8" y="T9"/>
              </a:cxn>
            </a:cxnLst>
            <a:rect l="0" t="0" r="r" b="b"/>
            <a:pathLst>
              <a:path w="270" h="558">
                <a:moveTo>
                  <a:pt x="270" y="558"/>
                </a:moveTo>
                <a:lnTo>
                  <a:pt x="9" y="432"/>
                </a:lnTo>
                <a:lnTo>
                  <a:pt x="0" y="0"/>
                </a:lnTo>
                <a:lnTo>
                  <a:pt x="261" y="121"/>
                </a:lnTo>
                <a:lnTo>
                  <a:pt x="270" y="558"/>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latin typeface="Lato Medium" panose="020F0502020204030203" pitchFamily="34" charset="0"/>
              <a:ea typeface="Lato Medium" panose="020F0502020204030203" pitchFamily="34" charset="0"/>
              <a:cs typeface="Lato Medium" panose="020F0502020204030203" pitchFamily="34" charset="0"/>
            </a:endParaRPr>
          </a:p>
        </p:txBody>
      </p:sp>
      <p:sp>
        <p:nvSpPr>
          <p:cNvPr id="9" name="Freeform 11"/>
          <p:cNvSpPr>
            <a:spLocks/>
          </p:cNvSpPr>
          <p:nvPr/>
        </p:nvSpPr>
        <p:spPr bwMode="auto">
          <a:xfrm>
            <a:off x="1402142" y="4682954"/>
            <a:ext cx="511749" cy="822154"/>
          </a:xfrm>
          <a:custGeom>
            <a:avLst/>
            <a:gdLst>
              <a:gd name="T0" fmla="*/ 108 w 305"/>
              <a:gd name="T1" fmla="*/ 463 h 490"/>
              <a:gd name="T2" fmla="*/ 9 w 305"/>
              <a:gd name="T3" fmla="*/ 490 h 490"/>
              <a:gd name="T4" fmla="*/ 0 w 305"/>
              <a:gd name="T5" fmla="*/ 53 h 490"/>
              <a:gd name="T6" fmla="*/ 207 w 305"/>
              <a:gd name="T7" fmla="*/ 0 h 490"/>
              <a:gd name="T8" fmla="*/ 305 w 305"/>
              <a:gd name="T9" fmla="*/ 44 h 490"/>
              <a:gd name="T10" fmla="*/ 103 w 305"/>
              <a:gd name="T11" fmla="*/ 98 h 490"/>
              <a:gd name="T12" fmla="*/ 108 w 305"/>
              <a:gd name="T13" fmla="*/ 463 h 490"/>
            </a:gdLst>
            <a:ahLst/>
            <a:cxnLst>
              <a:cxn ang="0">
                <a:pos x="T0" y="T1"/>
              </a:cxn>
              <a:cxn ang="0">
                <a:pos x="T2" y="T3"/>
              </a:cxn>
              <a:cxn ang="0">
                <a:pos x="T4" y="T5"/>
              </a:cxn>
              <a:cxn ang="0">
                <a:pos x="T6" y="T7"/>
              </a:cxn>
              <a:cxn ang="0">
                <a:pos x="T8" y="T9"/>
              </a:cxn>
              <a:cxn ang="0">
                <a:pos x="T10" y="T11"/>
              </a:cxn>
              <a:cxn ang="0">
                <a:pos x="T12" y="T13"/>
              </a:cxn>
            </a:cxnLst>
            <a:rect l="0" t="0" r="r" b="b"/>
            <a:pathLst>
              <a:path w="305" h="490">
                <a:moveTo>
                  <a:pt x="108" y="463"/>
                </a:moveTo>
                <a:lnTo>
                  <a:pt x="9" y="490"/>
                </a:lnTo>
                <a:lnTo>
                  <a:pt x="0" y="53"/>
                </a:lnTo>
                <a:lnTo>
                  <a:pt x="207" y="0"/>
                </a:lnTo>
                <a:lnTo>
                  <a:pt x="305" y="44"/>
                </a:lnTo>
                <a:lnTo>
                  <a:pt x="103" y="98"/>
                </a:lnTo>
                <a:lnTo>
                  <a:pt x="108" y="463"/>
                </a:ln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Lato Medium" panose="020F0502020204030203" pitchFamily="34" charset="0"/>
              <a:ea typeface="Lato Medium" panose="020F0502020204030203" pitchFamily="34" charset="0"/>
              <a:cs typeface="Lato Medium" panose="020F0502020204030203" pitchFamily="34" charset="0"/>
            </a:endParaRPr>
          </a:p>
        </p:txBody>
      </p:sp>
      <p:sp>
        <p:nvSpPr>
          <p:cNvPr id="10" name="Freeform 12"/>
          <p:cNvSpPr>
            <a:spLocks/>
          </p:cNvSpPr>
          <p:nvPr/>
        </p:nvSpPr>
        <p:spPr bwMode="auto">
          <a:xfrm>
            <a:off x="927306" y="2486627"/>
            <a:ext cx="1062090" cy="278526"/>
          </a:xfrm>
          <a:custGeom>
            <a:avLst/>
            <a:gdLst>
              <a:gd name="T0" fmla="*/ 364 w 633"/>
              <a:gd name="T1" fmla="*/ 0 h 166"/>
              <a:gd name="T2" fmla="*/ 535 w 633"/>
              <a:gd name="T3" fmla="*/ 63 h 166"/>
              <a:gd name="T4" fmla="*/ 633 w 633"/>
              <a:gd name="T5" fmla="*/ 99 h 166"/>
              <a:gd name="T6" fmla="*/ 265 w 633"/>
              <a:gd name="T7" fmla="*/ 166 h 166"/>
              <a:gd name="T8" fmla="*/ 0 w 633"/>
              <a:gd name="T9" fmla="*/ 67 h 166"/>
              <a:gd name="T10" fmla="*/ 364 w 633"/>
              <a:gd name="T11" fmla="*/ 0 h 166"/>
            </a:gdLst>
            <a:ahLst/>
            <a:cxnLst>
              <a:cxn ang="0">
                <a:pos x="T0" y="T1"/>
              </a:cxn>
              <a:cxn ang="0">
                <a:pos x="T2" y="T3"/>
              </a:cxn>
              <a:cxn ang="0">
                <a:pos x="T4" y="T5"/>
              </a:cxn>
              <a:cxn ang="0">
                <a:pos x="T6" y="T7"/>
              </a:cxn>
              <a:cxn ang="0">
                <a:pos x="T8" y="T9"/>
              </a:cxn>
              <a:cxn ang="0">
                <a:pos x="T10" y="T11"/>
              </a:cxn>
            </a:cxnLst>
            <a:rect l="0" t="0" r="r" b="b"/>
            <a:pathLst>
              <a:path w="633" h="166">
                <a:moveTo>
                  <a:pt x="364" y="0"/>
                </a:moveTo>
                <a:lnTo>
                  <a:pt x="535" y="63"/>
                </a:lnTo>
                <a:lnTo>
                  <a:pt x="633" y="99"/>
                </a:lnTo>
                <a:lnTo>
                  <a:pt x="265" y="166"/>
                </a:lnTo>
                <a:lnTo>
                  <a:pt x="0" y="67"/>
                </a:lnTo>
                <a:lnTo>
                  <a:pt x="364" y="0"/>
                </a:ln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latin typeface="Lato Medium" panose="020F0502020204030203" pitchFamily="34" charset="0"/>
              <a:ea typeface="Lato Medium" panose="020F0502020204030203" pitchFamily="34" charset="0"/>
              <a:cs typeface="Lato Medium" panose="020F0502020204030203" pitchFamily="34" charset="0"/>
            </a:endParaRPr>
          </a:p>
        </p:txBody>
      </p:sp>
      <p:sp>
        <p:nvSpPr>
          <p:cNvPr id="11" name="Freeform 13"/>
          <p:cNvSpPr>
            <a:spLocks/>
          </p:cNvSpPr>
          <p:nvPr/>
        </p:nvSpPr>
        <p:spPr bwMode="auto">
          <a:xfrm>
            <a:off x="1371940" y="2652736"/>
            <a:ext cx="617454" cy="882557"/>
          </a:xfrm>
          <a:custGeom>
            <a:avLst/>
            <a:gdLst>
              <a:gd name="T0" fmla="*/ 108 w 368"/>
              <a:gd name="T1" fmla="*/ 503 h 526"/>
              <a:gd name="T2" fmla="*/ 9 w 368"/>
              <a:gd name="T3" fmla="*/ 526 h 526"/>
              <a:gd name="T4" fmla="*/ 0 w 368"/>
              <a:gd name="T5" fmla="*/ 67 h 526"/>
              <a:gd name="T6" fmla="*/ 368 w 368"/>
              <a:gd name="T7" fmla="*/ 0 h 526"/>
              <a:gd name="T8" fmla="*/ 368 w 368"/>
              <a:gd name="T9" fmla="*/ 54 h 526"/>
              <a:gd name="T10" fmla="*/ 103 w 368"/>
              <a:gd name="T11" fmla="*/ 108 h 526"/>
              <a:gd name="T12" fmla="*/ 108 w 368"/>
              <a:gd name="T13" fmla="*/ 503 h 526"/>
            </a:gdLst>
            <a:ahLst/>
            <a:cxnLst>
              <a:cxn ang="0">
                <a:pos x="T0" y="T1"/>
              </a:cxn>
              <a:cxn ang="0">
                <a:pos x="T2" y="T3"/>
              </a:cxn>
              <a:cxn ang="0">
                <a:pos x="T4" y="T5"/>
              </a:cxn>
              <a:cxn ang="0">
                <a:pos x="T6" y="T7"/>
              </a:cxn>
              <a:cxn ang="0">
                <a:pos x="T8" y="T9"/>
              </a:cxn>
              <a:cxn ang="0">
                <a:pos x="T10" y="T11"/>
              </a:cxn>
              <a:cxn ang="0">
                <a:pos x="T12" y="T13"/>
              </a:cxn>
            </a:cxnLst>
            <a:rect l="0" t="0" r="r" b="b"/>
            <a:pathLst>
              <a:path w="368" h="526">
                <a:moveTo>
                  <a:pt x="108" y="503"/>
                </a:moveTo>
                <a:lnTo>
                  <a:pt x="9" y="526"/>
                </a:lnTo>
                <a:lnTo>
                  <a:pt x="0" y="67"/>
                </a:lnTo>
                <a:lnTo>
                  <a:pt x="368" y="0"/>
                </a:lnTo>
                <a:lnTo>
                  <a:pt x="368" y="54"/>
                </a:lnTo>
                <a:lnTo>
                  <a:pt x="103" y="108"/>
                </a:lnTo>
                <a:lnTo>
                  <a:pt x="108" y="503"/>
                </a:ln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Lato Medium" panose="020F0502020204030203" pitchFamily="34" charset="0"/>
              <a:ea typeface="Lato Medium" panose="020F0502020204030203" pitchFamily="34" charset="0"/>
              <a:cs typeface="Lato Medium" panose="020F0502020204030203" pitchFamily="34" charset="0"/>
            </a:endParaRPr>
          </a:p>
        </p:txBody>
      </p:sp>
      <p:sp>
        <p:nvSpPr>
          <p:cNvPr id="12" name="Freeform 14"/>
          <p:cNvSpPr>
            <a:spLocks/>
          </p:cNvSpPr>
          <p:nvPr/>
        </p:nvSpPr>
        <p:spPr bwMode="auto">
          <a:xfrm>
            <a:off x="1816575" y="2432936"/>
            <a:ext cx="459736" cy="317116"/>
          </a:xfrm>
          <a:custGeom>
            <a:avLst/>
            <a:gdLst>
              <a:gd name="T0" fmla="*/ 103 w 274"/>
              <a:gd name="T1" fmla="*/ 185 h 189"/>
              <a:gd name="T2" fmla="*/ 103 w 274"/>
              <a:gd name="T3" fmla="*/ 131 h 189"/>
              <a:gd name="T4" fmla="*/ 5 w 274"/>
              <a:gd name="T5" fmla="*/ 95 h 189"/>
              <a:gd name="T6" fmla="*/ 0 w 274"/>
              <a:gd name="T7" fmla="*/ 0 h 189"/>
              <a:gd name="T8" fmla="*/ 274 w 274"/>
              <a:gd name="T9" fmla="*/ 95 h 189"/>
              <a:gd name="T10" fmla="*/ 274 w 274"/>
              <a:gd name="T11" fmla="*/ 189 h 189"/>
              <a:gd name="T12" fmla="*/ 207 w 274"/>
              <a:gd name="T13" fmla="*/ 167 h 189"/>
              <a:gd name="T14" fmla="*/ 103 w 274"/>
              <a:gd name="T15" fmla="*/ 185 h 1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4" h="189">
                <a:moveTo>
                  <a:pt x="103" y="185"/>
                </a:moveTo>
                <a:lnTo>
                  <a:pt x="103" y="131"/>
                </a:lnTo>
                <a:lnTo>
                  <a:pt x="5" y="95"/>
                </a:lnTo>
                <a:lnTo>
                  <a:pt x="0" y="0"/>
                </a:lnTo>
                <a:lnTo>
                  <a:pt x="274" y="95"/>
                </a:lnTo>
                <a:lnTo>
                  <a:pt x="274" y="189"/>
                </a:lnTo>
                <a:lnTo>
                  <a:pt x="207" y="167"/>
                </a:lnTo>
                <a:lnTo>
                  <a:pt x="103" y="185"/>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latin typeface="Lato Medium" panose="020F0502020204030203" pitchFamily="34" charset="0"/>
              <a:ea typeface="Lato Medium" panose="020F0502020204030203" pitchFamily="34" charset="0"/>
              <a:cs typeface="Lato Medium" panose="020F0502020204030203" pitchFamily="34" charset="0"/>
            </a:endParaRPr>
          </a:p>
        </p:txBody>
      </p:sp>
      <p:sp>
        <p:nvSpPr>
          <p:cNvPr id="13" name="Freeform 15"/>
          <p:cNvSpPr>
            <a:spLocks/>
          </p:cNvSpPr>
          <p:nvPr/>
        </p:nvSpPr>
        <p:spPr bwMode="auto">
          <a:xfrm>
            <a:off x="3838403" y="2523540"/>
            <a:ext cx="557051" cy="347319"/>
          </a:xfrm>
          <a:custGeom>
            <a:avLst/>
            <a:gdLst>
              <a:gd name="T0" fmla="*/ 332 w 332"/>
              <a:gd name="T1" fmla="*/ 0 h 207"/>
              <a:gd name="T2" fmla="*/ 328 w 332"/>
              <a:gd name="T3" fmla="*/ 59 h 207"/>
              <a:gd name="T4" fmla="*/ 108 w 332"/>
              <a:gd name="T5" fmla="*/ 104 h 207"/>
              <a:gd name="T6" fmla="*/ 108 w 332"/>
              <a:gd name="T7" fmla="*/ 207 h 207"/>
              <a:gd name="T8" fmla="*/ 0 w 332"/>
              <a:gd name="T9" fmla="*/ 167 h 207"/>
              <a:gd name="T10" fmla="*/ 0 w 332"/>
              <a:gd name="T11" fmla="*/ 68 h 207"/>
              <a:gd name="T12" fmla="*/ 332 w 332"/>
              <a:gd name="T13" fmla="*/ 0 h 207"/>
            </a:gdLst>
            <a:ahLst/>
            <a:cxnLst>
              <a:cxn ang="0">
                <a:pos x="T0" y="T1"/>
              </a:cxn>
              <a:cxn ang="0">
                <a:pos x="T2" y="T3"/>
              </a:cxn>
              <a:cxn ang="0">
                <a:pos x="T4" y="T5"/>
              </a:cxn>
              <a:cxn ang="0">
                <a:pos x="T6" y="T7"/>
              </a:cxn>
              <a:cxn ang="0">
                <a:pos x="T8" y="T9"/>
              </a:cxn>
              <a:cxn ang="0">
                <a:pos x="T10" y="T11"/>
              </a:cxn>
              <a:cxn ang="0">
                <a:pos x="T12" y="T13"/>
              </a:cxn>
            </a:cxnLst>
            <a:rect l="0" t="0" r="r" b="b"/>
            <a:pathLst>
              <a:path w="332" h="207">
                <a:moveTo>
                  <a:pt x="332" y="0"/>
                </a:moveTo>
                <a:lnTo>
                  <a:pt x="328" y="59"/>
                </a:lnTo>
                <a:lnTo>
                  <a:pt x="108" y="104"/>
                </a:lnTo>
                <a:lnTo>
                  <a:pt x="108" y="207"/>
                </a:lnTo>
                <a:lnTo>
                  <a:pt x="0" y="167"/>
                </a:lnTo>
                <a:lnTo>
                  <a:pt x="0" y="68"/>
                </a:lnTo>
                <a:lnTo>
                  <a:pt x="332" y="0"/>
                </a:ln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Lato Medium" panose="020F0502020204030203" pitchFamily="34" charset="0"/>
              <a:ea typeface="Lato Medium" panose="020F0502020204030203" pitchFamily="34" charset="0"/>
              <a:cs typeface="Lato Medium" panose="020F0502020204030203" pitchFamily="34" charset="0"/>
            </a:endParaRPr>
          </a:p>
        </p:txBody>
      </p:sp>
      <p:sp>
        <p:nvSpPr>
          <p:cNvPr id="14" name="Freeform 16"/>
          <p:cNvSpPr>
            <a:spLocks/>
          </p:cNvSpPr>
          <p:nvPr/>
        </p:nvSpPr>
        <p:spPr bwMode="auto">
          <a:xfrm>
            <a:off x="3355179" y="2478238"/>
            <a:ext cx="483226" cy="332217"/>
          </a:xfrm>
          <a:custGeom>
            <a:avLst/>
            <a:gdLst>
              <a:gd name="T0" fmla="*/ 288 w 288"/>
              <a:gd name="T1" fmla="*/ 95 h 198"/>
              <a:gd name="T2" fmla="*/ 288 w 288"/>
              <a:gd name="T3" fmla="*/ 194 h 198"/>
              <a:gd name="T4" fmla="*/ 216 w 288"/>
              <a:gd name="T5" fmla="*/ 171 h 198"/>
              <a:gd name="T6" fmla="*/ 90 w 288"/>
              <a:gd name="T7" fmla="*/ 198 h 198"/>
              <a:gd name="T8" fmla="*/ 90 w 288"/>
              <a:gd name="T9" fmla="*/ 135 h 198"/>
              <a:gd name="T10" fmla="*/ 0 w 288"/>
              <a:gd name="T11" fmla="*/ 104 h 198"/>
              <a:gd name="T12" fmla="*/ 0 w 288"/>
              <a:gd name="T13" fmla="*/ 0 h 198"/>
              <a:gd name="T14" fmla="*/ 288 w 288"/>
              <a:gd name="T15" fmla="*/ 95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 h="198">
                <a:moveTo>
                  <a:pt x="288" y="95"/>
                </a:moveTo>
                <a:lnTo>
                  <a:pt x="288" y="194"/>
                </a:lnTo>
                <a:lnTo>
                  <a:pt x="216" y="171"/>
                </a:lnTo>
                <a:lnTo>
                  <a:pt x="90" y="198"/>
                </a:lnTo>
                <a:lnTo>
                  <a:pt x="90" y="135"/>
                </a:lnTo>
                <a:lnTo>
                  <a:pt x="0" y="104"/>
                </a:lnTo>
                <a:lnTo>
                  <a:pt x="0" y="0"/>
                </a:lnTo>
                <a:lnTo>
                  <a:pt x="288" y="95"/>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latin typeface="Lato Medium" panose="020F0502020204030203" pitchFamily="34" charset="0"/>
              <a:ea typeface="Lato Medium" panose="020F0502020204030203" pitchFamily="34" charset="0"/>
              <a:cs typeface="Lato Medium" panose="020F0502020204030203" pitchFamily="34" charset="0"/>
            </a:endParaRPr>
          </a:p>
        </p:txBody>
      </p:sp>
      <p:sp>
        <p:nvSpPr>
          <p:cNvPr id="15" name="Freeform 17"/>
          <p:cNvSpPr>
            <a:spLocks/>
          </p:cNvSpPr>
          <p:nvPr/>
        </p:nvSpPr>
        <p:spPr bwMode="auto">
          <a:xfrm>
            <a:off x="3355179" y="2365821"/>
            <a:ext cx="1040277" cy="271815"/>
          </a:xfrm>
          <a:custGeom>
            <a:avLst/>
            <a:gdLst>
              <a:gd name="T0" fmla="*/ 620 w 620"/>
              <a:gd name="T1" fmla="*/ 94 h 162"/>
              <a:gd name="T2" fmla="*/ 288 w 620"/>
              <a:gd name="T3" fmla="*/ 162 h 162"/>
              <a:gd name="T4" fmla="*/ 0 w 620"/>
              <a:gd name="T5" fmla="*/ 67 h 162"/>
              <a:gd name="T6" fmla="*/ 229 w 620"/>
              <a:gd name="T7" fmla="*/ 22 h 162"/>
              <a:gd name="T8" fmla="*/ 333 w 620"/>
              <a:gd name="T9" fmla="*/ 0 h 162"/>
              <a:gd name="T10" fmla="*/ 620 w 620"/>
              <a:gd name="T11" fmla="*/ 94 h 162"/>
            </a:gdLst>
            <a:ahLst/>
            <a:cxnLst>
              <a:cxn ang="0">
                <a:pos x="T0" y="T1"/>
              </a:cxn>
              <a:cxn ang="0">
                <a:pos x="T2" y="T3"/>
              </a:cxn>
              <a:cxn ang="0">
                <a:pos x="T4" y="T5"/>
              </a:cxn>
              <a:cxn ang="0">
                <a:pos x="T6" y="T7"/>
              </a:cxn>
              <a:cxn ang="0">
                <a:pos x="T8" y="T9"/>
              </a:cxn>
              <a:cxn ang="0">
                <a:pos x="T10" y="T11"/>
              </a:cxn>
            </a:cxnLst>
            <a:rect l="0" t="0" r="r" b="b"/>
            <a:pathLst>
              <a:path w="620" h="162">
                <a:moveTo>
                  <a:pt x="620" y="94"/>
                </a:moveTo>
                <a:lnTo>
                  <a:pt x="288" y="162"/>
                </a:lnTo>
                <a:lnTo>
                  <a:pt x="0" y="67"/>
                </a:lnTo>
                <a:lnTo>
                  <a:pt x="229" y="22"/>
                </a:lnTo>
                <a:lnTo>
                  <a:pt x="333" y="0"/>
                </a:lnTo>
                <a:lnTo>
                  <a:pt x="620" y="94"/>
                </a:ln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latin typeface="Lato Medium" panose="020F0502020204030203" pitchFamily="34" charset="0"/>
              <a:ea typeface="Lato Medium" panose="020F0502020204030203" pitchFamily="34" charset="0"/>
              <a:cs typeface="Lato Medium" panose="020F0502020204030203" pitchFamily="34" charset="0"/>
            </a:endParaRPr>
          </a:p>
        </p:txBody>
      </p:sp>
      <p:sp>
        <p:nvSpPr>
          <p:cNvPr id="16" name="Freeform 18"/>
          <p:cNvSpPr>
            <a:spLocks/>
          </p:cNvSpPr>
          <p:nvPr/>
        </p:nvSpPr>
        <p:spPr bwMode="auto">
          <a:xfrm>
            <a:off x="3182358" y="2305418"/>
            <a:ext cx="557051" cy="347319"/>
          </a:xfrm>
          <a:custGeom>
            <a:avLst/>
            <a:gdLst>
              <a:gd name="T0" fmla="*/ 332 w 332"/>
              <a:gd name="T1" fmla="*/ 58 h 207"/>
              <a:gd name="T2" fmla="*/ 103 w 332"/>
              <a:gd name="T3" fmla="*/ 103 h 207"/>
              <a:gd name="T4" fmla="*/ 103 w 332"/>
              <a:gd name="T5" fmla="*/ 207 h 207"/>
              <a:gd name="T6" fmla="*/ 0 w 332"/>
              <a:gd name="T7" fmla="*/ 171 h 207"/>
              <a:gd name="T8" fmla="*/ 0 w 332"/>
              <a:gd name="T9" fmla="*/ 67 h 207"/>
              <a:gd name="T10" fmla="*/ 332 w 332"/>
              <a:gd name="T11" fmla="*/ 0 h 207"/>
              <a:gd name="T12" fmla="*/ 332 w 332"/>
              <a:gd name="T13" fmla="*/ 58 h 207"/>
            </a:gdLst>
            <a:ahLst/>
            <a:cxnLst>
              <a:cxn ang="0">
                <a:pos x="T0" y="T1"/>
              </a:cxn>
              <a:cxn ang="0">
                <a:pos x="T2" y="T3"/>
              </a:cxn>
              <a:cxn ang="0">
                <a:pos x="T4" y="T5"/>
              </a:cxn>
              <a:cxn ang="0">
                <a:pos x="T6" y="T7"/>
              </a:cxn>
              <a:cxn ang="0">
                <a:pos x="T8" y="T9"/>
              </a:cxn>
              <a:cxn ang="0">
                <a:pos x="T10" y="T11"/>
              </a:cxn>
              <a:cxn ang="0">
                <a:pos x="T12" y="T13"/>
              </a:cxn>
            </a:cxnLst>
            <a:rect l="0" t="0" r="r" b="b"/>
            <a:pathLst>
              <a:path w="332" h="207">
                <a:moveTo>
                  <a:pt x="332" y="58"/>
                </a:moveTo>
                <a:lnTo>
                  <a:pt x="103" y="103"/>
                </a:lnTo>
                <a:lnTo>
                  <a:pt x="103" y="207"/>
                </a:lnTo>
                <a:lnTo>
                  <a:pt x="0" y="171"/>
                </a:lnTo>
                <a:lnTo>
                  <a:pt x="0" y="67"/>
                </a:lnTo>
                <a:lnTo>
                  <a:pt x="332" y="0"/>
                </a:lnTo>
                <a:lnTo>
                  <a:pt x="332" y="58"/>
                </a:ln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Lato Medium" panose="020F0502020204030203" pitchFamily="34" charset="0"/>
              <a:ea typeface="Lato Medium" panose="020F0502020204030203" pitchFamily="34" charset="0"/>
              <a:cs typeface="Lato Medium" panose="020F0502020204030203" pitchFamily="34" charset="0"/>
            </a:endParaRPr>
          </a:p>
        </p:txBody>
      </p:sp>
      <p:sp>
        <p:nvSpPr>
          <p:cNvPr id="17" name="Freeform 19"/>
          <p:cNvSpPr>
            <a:spLocks/>
          </p:cNvSpPr>
          <p:nvPr/>
        </p:nvSpPr>
        <p:spPr bwMode="auto">
          <a:xfrm>
            <a:off x="4486060" y="3746705"/>
            <a:ext cx="567118" cy="875846"/>
          </a:xfrm>
          <a:custGeom>
            <a:avLst/>
            <a:gdLst>
              <a:gd name="T0" fmla="*/ 324 w 338"/>
              <a:gd name="T1" fmla="*/ 436 h 522"/>
              <a:gd name="T2" fmla="*/ 113 w 338"/>
              <a:gd name="T3" fmla="*/ 495 h 522"/>
              <a:gd name="T4" fmla="*/ 0 w 338"/>
              <a:gd name="T5" fmla="*/ 522 h 522"/>
              <a:gd name="T6" fmla="*/ 9 w 338"/>
              <a:gd name="T7" fmla="*/ 81 h 522"/>
              <a:gd name="T8" fmla="*/ 338 w 338"/>
              <a:gd name="T9" fmla="*/ 0 h 522"/>
              <a:gd name="T10" fmla="*/ 324 w 338"/>
              <a:gd name="T11" fmla="*/ 436 h 522"/>
            </a:gdLst>
            <a:ahLst/>
            <a:cxnLst>
              <a:cxn ang="0">
                <a:pos x="T0" y="T1"/>
              </a:cxn>
              <a:cxn ang="0">
                <a:pos x="T2" y="T3"/>
              </a:cxn>
              <a:cxn ang="0">
                <a:pos x="T4" y="T5"/>
              </a:cxn>
              <a:cxn ang="0">
                <a:pos x="T6" y="T7"/>
              </a:cxn>
              <a:cxn ang="0">
                <a:pos x="T8" y="T9"/>
              </a:cxn>
              <a:cxn ang="0">
                <a:pos x="T10" y="T11"/>
              </a:cxn>
            </a:cxnLst>
            <a:rect l="0" t="0" r="r" b="b"/>
            <a:pathLst>
              <a:path w="338" h="522">
                <a:moveTo>
                  <a:pt x="324" y="436"/>
                </a:moveTo>
                <a:lnTo>
                  <a:pt x="113" y="495"/>
                </a:lnTo>
                <a:lnTo>
                  <a:pt x="0" y="522"/>
                </a:lnTo>
                <a:lnTo>
                  <a:pt x="9" y="81"/>
                </a:lnTo>
                <a:lnTo>
                  <a:pt x="338" y="0"/>
                </a:lnTo>
                <a:lnTo>
                  <a:pt x="324" y="436"/>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Lato Medium" panose="020F0502020204030203" pitchFamily="34" charset="0"/>
              <a:ea typeface="Lato Medium" panose="020F0502020204030203" pitchFamily="34" charset="0"/>
              <a:cs typeface="Lato Medium" panose="020F0502020204030203" pitchFamily="34" charset="0"/>
            </a:endParaRPr>
          </a:p>
        </p:txBody>
      </p:sp>
      <p:sp>
        <p:nvSpPr>
          <p:cNvPr id="18" name="Freeform 20"/>
          <p:cNvSpPr>
            <a:spLocks/>
          </p:cNvSpPr>
          <p:nvPr/>
        </p:nvSpPr>
        <p:spPr bwMode="auto">
          <a:xfrm>
            <a:off x="4004512" y="3731603"/>
            <a:ext cx="496649" cy="890947"/>
          </a:xfrm>
          <a:custGeom>
            <a:avLst/>
            <a:gdLst>
              <a:gd name="T0" fmla="*/ 296 w 296"/>
              <a:gd name="T1" fmla="*/ 90 h 531"/>
              <a:gd name="T2" fmla="*/ 287 w 296"/>
              <a:gd name="T3" fmla="*/ 531 h 531"/>
              <a:gd name="T4" fmla="*/ 202 w 296"/>
              <a:gd name="T5" fmla="*/ 499 h 531"/>
              <a:gd name="T6" fmla="*/ 112 w 296"/>
              <a:gd name="T7" fmla="*/ 463 h 531"/>
              <a:gd name="T8" fmla="*/ 117 w 296"/>
              <a:gd name="T9" fmla="*/ 130 h 531"/>
              <a:gd name="T10" fmla="*/ 0 w 296"/>
              <a:gd name="T11" fmla="*/ 85 h 531"/>
              <a:gd name="T12" fmla="*/ 0 w 296"/>
              <a:gd name="T13" fmla="*/ 13 h 531"/>
              <a:gd name="T14" fmla="*/ 58 w 296"/>
              <a:gd name="T15" fmla="*/ 0 h 531"/>
              <a:gd name="T16" fmla="*/ 296 w 296"/>
              <a:gd name="T17" fmla="*/ 9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6" h="531">
                <a:moveTo>
                  <a:pt x="296" y="90"/>
                </a:moveTo>
                <a:lnTo>
                  <a:pt x="287" y="531"/>
                </a:lnTo>
                <a:lnTo>
                  <a:pt x="202" y="499"/>
                </a:lnTo>
                <a:lnTo>
                  <a:pt x="112" y="463"/>
                </a:lnTo>
                <a:lnTo>
                  <a:pt x="117" y="130"/>
                </a:lnTo>
                <a:lnTo>
                  <a:pt x="0" y="85"/>
                </a:lnTo>
                <a:lnTo>
                  <a:pt x="0" y="13"/>
                </a:lnTo>
                <a:lnTo>
                  <a:pt x="58" y="0"/>
                </a:lnTo>
                <a:lnTo>
                  <a:pt x="296" y="90"/>
                </a:lnTo>
                <a:close/>
              </a:path>
            </a:pathLst>
          </a:custGeom>
          <a:solidFill>
            <a:schemeClr val="accent5">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latin typeface="Lato Medium" panose="020F0502020204030203" pitchFamily="34" charset="0"/>
              <a:ea typeface="Lato Medium" panose="020F0502020204030203" pitchFamily="34" charset="0"/>
              <a:cs typeface="Lato Medium" panose="020F0502020204030203" pitchFamily="34" charset="0"/>
            </a:endParaRPr>
          </a:p>
        </p:txBody>
      </p:sp>
      <p:sp>
        <p:nvSpPr>
          <p:cNvPr id="19" name="Freeform 21"/>
          <p:cNvSpPr>
            <a:spLocks/>
          </p:cNvSpPr>
          <p:nvPr/>
        </p:nvSpPr>
        <p:spPr bwMode="auto">
          <a:xfrm>
            <a:off x="4125319" y="4568859"/>
            <a:ext cx="897659" cy="293626"/>
          </a:xfrm>
          <a:custGeom>
            <a:avLst/>
            <a:gdLst>
              <a:gd name="T0" fmla="*/ 130 w 535"/>
              <a:gd name="T1" fmla="*/ 0 h 175"/>
              <a:gd name="T2" fmla="*/ 215 w 535"/>
              <a:gd name="T3" fmla="*/ 32 h 175"/>
              <a:gd name="T4" fmla="*/ 328 w 535"/>
              <a:gd name="T5" fmla="*/ 5 h 175"/>
              <a:gd name="T6" fmla="*/ 535 w 535"/>
              <a:gd name="T7" fmla="*/ 86 h 175"/>
              <a:gd name="T8" fmla="*/ 211 w 535"/>
              <a:gd name="T9" fmla="*/ 175 h 175"/>
              <a:gd name="T10" fmla="*/ 0 w 535"/>
              <a:gd name="T11" fmla="*/ 90 h 175"/>
              <a:gd name="T12" fmla="*/ 36 w 535"/>
              <a:gd name="T13" fmla="*/ 81 h 175"/>
              <a:gd name="T14" fmla="*/ 36 w 535"/>
              <a:gd name="T15" fmla="*/ 27 h 175"/>
              <a:gd name="T16" fmla="*/ 130 w 535"/>
              <a:gd name="T1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5" h="175">
                <a:moveTo>
                  <a:pt x="130" y="0"/>
                </a:moveTo>
                <a:lnTo>
                  <a:pt x="215" y="32"/>
                </a:lnTo>
                <a:lnTo>
                  <a:pt x="328" y="5"/>
                </a:lnTo>
                <a:lnTo>
                  <a:pt x="535" y="86"/>
                </a:lnTo>
                <a:lnTo>
                  <a:pt x="211" y="175"/>
                </a:lnTo>
                <a:lnTo>
                  <a:pt x="0" y="90"/>
                </a:lnTo>
                <a:lnTo>
                  <a:pt x="36" y="81"/>
                </a:lnTo>
                <a:lnTo>
                  <a:pt x="36" y="27"/>
                </a:lnTo>
                <a:lnTo>
                  <a:pt x="130" y="0"/>
                </a:ln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latin typeface="Lato Medium" panose="020F0502020204030203" pitchFamily="34" charset="0"/>
              <a:ea typeface="Lato Medium" panose="020F0502020204030203" pitchFamily="34" charset="0"/>
              <a:cs typeface="Lato Medium" panose="020F0502020204030203" pitchFamily="34" charset="0"/>
            </a:endParaRPr>
          </a:p>
        </p:txBody>
      </p:sp>
      <p:sp>
        <p:nvSpPr>
          <p:cNvPr id="20" name="Freeform 22"/>
          <p:cNvSpPr>
            <a:spLocks/>
          </p:cNvSpPr>
          <p:nvPr/>
        </p:nvSpPr>
        <p:spPr bwMode="auto">
          <a:xfrm>
            <a:off x="4101828" y="3595697"/>
            <a:ext cx="951350" cy="286915"/>
          </a:xfrm>
          <a:custGeom>
            <a:avLst/>
            <a:gdLst>
              <a:gd name="T0" fmla="*/ 567 w 567"/>
              <a:gd name="T1" fmla="*/ 90 h 171"/>
              <a:gd name="T2" fmla="*/ 238 w 567"/>
              <a:gd name="T3" fmla="*/ 171 h 171"/>
              <a:gd name="T4" fmla="*/ 0 w 567"/>
              <a:gd name="T5" fmla="*/ 81 h 171"/>
              <a:gd name="T6" fmla="*/ 59 w 567"/>
              <a:gd name="T7" fmla="*/ 67 h 171"/>
              <a:gd name="T8" fmla="*/ 63 w 567"/>
              <a:gd name="T9" fmla="*/ 31 h 171"/>
              <a:gd name="T10" fmla="*/ 162 w 567"/>
              <a:gd name="T11" fmla="*/ 4 h 171"/>
              <a:gd name="T12" fmla="*/ 180 w 567"/>
              <a:gd name="T13" fmla="*/ 0 h 171"/>
              <a:gd name="T14" fmla="*/ 238 w 567"/>
              <a:gd name="T15" fmla="*/ 22 h 171"/>
              <a:gd name="T16" fmla="*/ 328 w 567"/>
              <a:gd name="T17" fmla="*/ 0 h 171"/>
              <a:gd name="T18" fmla="*/ 567 w 567"/>
              <a:gd name="T19" fmla="*/ 9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7" h="171">
                <a:moveTo>
                  <a:pt x="567" y="90"/>
                </a:moveTo>
                <a:lnTo>
                  <a:pt x="238" y="171"/>
                </a:lnTo>
                <a:lnTo>
                  <a:pt x="0" y="81"/>
                </a:lnTo>
                <a:lnTo>
                  <a:pt x="59" y="67"/>
                </a:lnTo>
                <a:lnTo>
                  <a:pt x="63" y="31"/>
                </a:lnTo>
                <a:lnTo>
                  <a:pt x="162" y="4"/>
                </a:lnTo>
                <a:lnTo>
                  <a:pt x="180" y="0"/>
                </a:lnTo>
                <a:lnTo>
                  <a:pt x="238" y="22"/>
                </a:lnTo>
                <a:lnTo>
                  <a:pt x="328" y="0"/>
                </a:lnTo>
                <a:lnTo>
                  <a:pt x="567" y="9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latin typeface="Lato Medium" panose="020F0502020204030203" pitchFamily="34" charset="0"/>
              <a:ea typeface="Lato Medium" panose="020F0502020204030203" pitchFamily="34" charset="0"/>
              <a:cs typeface="Lato Medium" panose="020F0502020204030203" pitchFamily="34" charset="0"/>
            </a:endParaRPr>
          </a:p>
        </p:txBody>
      </p:sp>
      <p:sp>
        <p:nvSpPr>
          <p:cNvPr id="21" name="Freeform 27"/>
          <p:cNvSpPr>
            <a:spLocks/>
          </p:cNvSpPr>
          <p:nvPr/>
        </p:nvSpPr>
        <p:spPr bwMode="auto">
          <a:xfrm>
            <a:off x="4019612" y="2698038"/>
            <a:ext cx="496649" cy="934571"/>
          </a:xfrm>
          <a:custGeom>
            <a:avLst/>
            <a:gdLst>
              <a:gd name="T0" fmla="*/ 211 w 296"/>
              <a:gd name="T1" fmla="*/ 530 h 557"/>
              <a:gd name="T2" fmla="*/ 121 w 296"/>
              <a:gd name="T3" fmla="*/ 499 h 557"/>
              <a:gd name="T4" fmla="*/ 112 w 296"/>
              <a:gd name="T5" fmla="*/ 494 h 557"/>
              <a:gd name="T6" fmla="*/ 117 w 296"/>
              <a:gd name="T7" fmla="*/ 144 h 557"/>
              <a:gd name="T8" fmla="*/ 0 w 296"/>
              <a:gd name="T9" fmla="*/ 103 h 557"/>
              <a:gd name="T10" fmla="*/ 0 w 296"/>
              <a:gd name="T11" fmla="*/ 0 h 557"/>
              <a:gd name="T12" fmla="*/ 296 w 296"/>
              <a:gd name="T13" fmla="*/ 103 h 557"/>
              <a:gd name="T14" fmla="*/ 287 w 296"/>
              <a:gd name="T15" fmla="*/ 557 h 557"/>
              <a:gd name="T16" fmla="*/ 229 w 296"/>
              <a:gd name="T17" fmla="*/ 535 h 557"/>
              <a:gd name="T18" fmla="*/ 211 w 296"/>
              <a:gd name="T19" fmla="*/ 53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557">
                <a:moveTo>
                  <a:pt x="211" y="530"/>
                </a:moveTo>
                <a:lnTo>
                  <a:pt x="121" y="499"/>
                </a:lnTo>
                <a:lnTo>
                  <a:pt x="112" y="494"/>
                </a:lnTo>
                <a:lnTo>
                  <a:pt x="117" y="144"/>
                </a:lnTo>
                <a:lnTo>
                  <a:pt x="0" y="103"/>
                </a:lnTo>
                <a:lnTo>
                  <a:pt x="0" y="0"/>
                </a:lnTo>
                <a:lnTo>
                  <a:pt x="296" y="103"/>
                </a:lnTo>
                <a:lnTo>
                  <a:pt x="287" y="557"/>
                </a:lnTo>
                <a:lnTo>
                  <a:pt x="229" y="535"/>
                </a:lnTo>
                <a:lnTo>
                  <a:pt x="211" y="53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latin typeface="Lato Medium" panose="020F0502020204030203" pitchFamily="34" charset="0"/>
              <a:ea typeface="Lato Medium" panose="020F0502020204030203" pitchFamily="34" charset="0"/>
              <a:cs typeface="Lato Medium" panose="020F0502020204030203" pitchFamily="34" charset="0"/>
            </a:endParaRPr>
          </a:p>
        </p:txBody>
      </p:sp>
      <p:sp>
        <p:nvSpPr>
          <p:cNvPr id="22" name="Freeform 28"/>
          <p:cNvSpPr>
            <a:spLocks/>
          </p:cNvSpPr>
          <p:nvPr/>
        </p:nvSpPr>
        <p:spPr bwMode="auto">
          <a:xfrm>
            <a:off x="3989411" y="4719867"/>
            <a:ext cx="489937" cy="875846"/>
          </a:xfrm>
          <a:custGeom>
            <a:avLst/>
            <a:gdLst>
              <a:gd name="T0" fmla="*/ 283 w 292"/>
              <a:gd name="T1" fmla="*/ 522 h 522"/>
              <a:gd name="T2" fmla="*/ 108 w 292"/>
              <a:gd name="T3" fmla="*/ 445 h 522"/>
              <a:gd name="T4" fmla="*/ 112 w 292"/>
              <a:gd name="T5" fmla="*/ 135 h 522"/>
              <a:gd name="T6" fmla="*/ 0 w 292"/>
              <a:gd name="T7" fmla="*/ 85 h 522"/>
              <a:gd name="T8" fmla="*/ 0 w 292"/>
              <a:gd name="T9" fmla="*/ 22 h 522"/>
              <a:gd name="T10" fmla="*/ 81 w 292"/>
              <a:gd name="T11" fmla="*/ 0 h 522"/>
              <a:gd name="T12" fmla="*/ 292 w 292"/>
              <a:gd name="T13" fmla="*/ 85 h 522"/>
              <a:gd name="T14" fmla="*/ 283 w 292"/>
              <a:gd name="T15" fmla="*/ 522 h 5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2" h="522">
                <a:moveTo>
                  <a:pt x="283" y="522"/>
                </a:moveTo>
                <a:lnTo>
                  <a:pt x="108" y="445"/>
                </a:lnTo>
                <a:lnTo>
                  <a:pt x="112" y="135"/>
                </a:lnTo>
                <a:lnTo>
                  <a:pt x="0" y="85"/>
                </a:lnTo>
                <a:lnTo>
                  <a:pt x="0" y="22"/>
                </a:lnTo>
                <a:lnTo>
                  <a:pt x="81" y="0"/>
                </a:lnTo>
                <a:lnTo>
                  <a:pt x="292" y="85"/>
                </a:lnTo>
                <a:lnTo>
                  <a:pt x="283" y="52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latin typeface="Lato Medium" panose="020F0502020204030203" pitchFamily="34" charset="0"/>
              <a:ea typeface="Lato Medium" panose="020F0502020204030203" pitchFamily="34" charset="0"/>
              <a:cs typeface="Lato Medium" panose="020F0502020204030203" pitchFamily="34" charset="0"/>
            </a:endParaRPr>
          </a:p>
        </p:txBody>
      </p:sp>
      <p:sp>
        <p:nvSpPr>
          <p:cNvPr id="23" name="Freeform 29"/>
          <p:cNvSpPr>
            <a:spLocks/>
          </p:cNvSpPr>
          <p:nvPr/>
        </p:nvSpPr>
        <p:spPr bwMode="auto">
          <a:xfrm>
            <a:off x="4464248" y="4713156"/>
            <a:ext cx="558730" cy="882557"/>
          </a:xfrm>
          <a:custGeom>
            <a:avLst/>
            <a:gdLst>
              <a:gd name="T0" fmla="*/ 324 w 333"/>
              <a:gd name="T1" fmla="*/ 427 h 526"/>
              <a:gd name="T2" fmla="*/ 0 w 333"/>
              <a:gd name="T3" fmla="*/ 526 h 526"/>
              <a:gd name="T4" fmla="*/ 9 w 333"/>
              <a:gd name="T5" fmla="*/ 89 h 526"/>
              <a:gd name="T6" fmla="*/ 333 w 333"/>
              <a:gd name="T7" fmla="*/ 0 h 526"/>
              <a:gd name="T8" fmla="*/ 324 w 333"/>
              <a:gd name="T9" fmla="*/ 427 h 526"/>
            </a:gdLst>
            <a:ahLst/>
            <a:cxnLst>
              <a:cxn ang="0">
                <a:pos x="T0" y="T1"/>
              </a:cxn>
              <a:cxn ang="0">
                <a:pos x="T2" y="T3"/>
              </a:cxn>
              <a:cxn ang="0">
                <a:pos x="T4" y="T5"/>
              </a:cxn>
              <a:cxn ang="0">
                <a:pos x="T6" y="T7"/>
              </a:cxn>
              <a:cxn ang="0">
                <a:pos x="T8" y="T9"/>
              </a:cxn>
            </a:cxnLst>
            <a:rect l="0" t="0" r="r" b="b"/>
            <a:pathLst>
              <a:path w="333" h="526">
                <a:moveTo>
                  <a:pt x="324" y="427"/>
                </a:moveTo>
                <a:lnTo>
                  <a:pt x="0" y="526"/>
                </a:lnTo>
                <a:lnTo>
                  <a:pt x="9" y="89"/>
                </a:lnTo>
                <a:lnTo>
                  <a:pt x="333" y="0"/>
                </a:lnTo>
                <a:lnTo>
                  <a:pt x="324" y="427"/>
                </a:ln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Lato Medium" panose="020F0502020204030203" pitchFamily="34" charset="0"/>
              <a:ea typeface="Lato Medium" panose="020F0502020204030203" pitchFamily="34" charset="0"/>
              <a:cs typeface="Lato Medium" panose="020F0502020204030203" pitchFamily="34" charset="0"/>
            </a:endParaRPr>
          </a:p>
        </p:txBody>
      </p:sp>
      <p:sp>
        <p:nvSpPr>
          <p:cNvPr id="24" name="Freeform 30"/>
          <p:cNvSpPr>
            <a:spLocks/>
          </p:cNvSpPr>
          <p:nvPr/>
        </p:nvSpPr>
        <p:spPr bwMode="auto">
          <a:xfrm>
            <a:off x="3830014" y="4756780"/>
            <a:ext cx="159398" cy="105705"/>
          </a:xfrm>
          <a:custGeom>
            <a:avLst/>
            <a:gdLst>
              <a:gd name="T0" fmla="*/ 95 w 95"/>
              <a:gd name="T1" fmla="*/ 0 h 63"/>
              <a:gd name="T2" fmla="*/ 95 w 95"/>
              <a:gd name="T3" fmla="*/ 63 h 63"/>
              <a:gd name="T4" fmla="*/ 0 w 95"/>
              <a:gd name="T5" fmla="*/ 27 h 63"/>
              <a:gd name="T6" fmla="*/ 95 w 95"/>
              <a:gd name="T7" fmla="*/ 0 h 63"/>
            </a:gdLst>
            <a:ahLst/>
            <a:cxnLst>
              <a:cxn ang="0">
                <a:pos x="T0" y="T1"/>
              </a:cxn>
              <a:cxn ang="0">
                <a:pos x="T2" y="T3"/>
              </a:cxn>
              <a:cxn ang="0">
                <a:pos x="T4" y="T5"/>
              </a:cxn>
              <a:cxn ang="0">
                <a:pos x="T6" y="T7"/>
              </a:cxn>
            </a:cxnLst>
            <a:rect l="0" t="0" r="r" b="b"/>
            <a:pathLst>
              <a:path w="95" h="63">
                <a:moveTo>
                  <a:pt x="95" y="0"/>
                </a:moveTo>
                <a:lnTo>
                  <a:pt x="95" y="63"/>
                </a:lnTo>
                <a:lnTo>
                  <a:pt x="0" y="27"/>
                </a:lnTo>
                <a:lnTo>
                  <a:pt x="95" y="0"/>
                </a:ln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Lato Medium" panose="020F0502020204030203" pitchFamily="34" charset="0"/>
              <a:ea typeface="Lato Medium" panose="020F0502020204030203" pitchFamily="34" charset="0"/>
              <a:cs typeface="Lato Medium" panose="020F0502020204030203" pitchFamily="34" charset="0"/>
            </a:endParaRPr>
          </a:p>
        </p:txBody>
      </p:sp>
      <p:sp>
        <p:nvSpPr>
          <p:cNvPr id="25" name="Freeform 31"/>
          <p:cNvSpPr>
            <a:spLocks/>
          </p:cNvSpPr>
          <p:nvPr/>
        </p:nvSpPr>
        <p:spPr bwMode="auto">
          <a:xfrm>
            <a:off x="4185722" y="4508455"/>
            <a:ext cx="157720" cy="105705"/>
          </a:xfrm>
          <a:custGeom>
            <a:avLst/>
            <a:gdLst>
              <a:gd name="T0" fmla="*/ 94 w 94"/>
              <a:gd name="T1" fmla="*/ 36 h 63"/>
              <a:gd name="T2" fmla="*/ 0 w 94"/>
              <a:gd name="T3" fmla="*/ 63 h 63"/>
              <a:gd name="T4" fmla="*/ 4 w 94"/>
              <a:gd name="T5" fmla="*/ 0 h 63"/>
              <a:gd name="T6" fmla="*/ 94 w 94"/>
              <a:gd name="T7" fmla="*/ 36 h 63"/>
            </a:gdLst>
            <a:ahLst/>
            <a:cxnLst>
              <a:cxn ang="0">
                <a:pos x="T0" y="T1"/>
              </a:cxn>
              <a:cxn ang="0">
                <a:pos x="T2" y="T3"/>
              </a:cxn>
              <a:cxn ang="0">
                <a:pos x="T4" y="T5"/>
              </a:cxn>
              <a:cxn ang="0">
                <a:pos x="T6" y="T7"/>
              </a:cxn>
            </a:cxnLst>
            <a:rect l="0" t="0" r="r" b="b"/>
            <a:pathLst>
              <a:path w="94" h="63">
                <a:moveTo>
                  <a:pt x="94" y="36"/>
                </a:moveTo>
                <a:lnTo>
                  <a:pt x="0" y="63"/>
                </a:lnTo>
                <a:lnTo>
                  <a:pt x="4" y="0"/>
                </a:lnTo>
                <a:lnTo>
                  <a:pt x="94" y="36"/>
                </a:ln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Lato Medium" panose="020F0502020204030203" pitchFamily="34" charset="0"/>
              <a:ea typeface="Lato Medium" panose="020F0502020204030203" pitchFamily="34" charset="0"/>
              <a:cs typeface="Lato Medium" panose="020F0502020204030203" pitchFamily="34" charset="0"/>
            </a:endParaRPr>
          </a:p>
        </p:txBody>
      </p:sp>
      <p:sp>
        <p:nvSpPr>
          <p:cNvPr id="26" name="Freeform 32"/>
          <p:cNvSpPr>
            <a:spLocks/>
          </p:cNvSpPr>
          <p:nvPr/>
        </p:nvSpPr>
        <p:spPr bwMode="auto">
          <a:xfrm>
            <a:off x="4501161" y="2750052"/>
            <a:ext cx="580541" cy="882557"/>
          </a:xfrm>
          <a:custGeom>
            <a:avLst/>
            <a:gdLst>
              <a:gd name="T0" fmla="*/ 333 w 346"/>
              <a:gd name="T1" fmla="*/ 450 h 526"/>
              <a:gd name="T2" fmla="*/ 90 w 346"/>
              <a:gd name="T3" fmla="*/ 504 h 526"/>
              <a:gd name="T4" fmla="*/ 0 w 346"/>
              <a:gd name="T5" fmla="*/ 526 h 526"/>
              <a:gd name="T6" fmla="*/ 9 w 346"/>
              <a:gd name="T7" fmla="*/ 72 h 526"/>
              <a:gd name="T8" fmla="*/ 346 w 346"/>
              <a:gd name="T9" fmla="*/ 0 h 526"/>
              <a:gd name="T10" fmla="*/ 333 w 346"/>
              <a:gd name="T11" fmla="*/ 450 h 526"/>
            </a:gdLst>
            <a:ahLst/>
            <a:cxnLst>
              <a:cxn ang="0">
                <a:pos x="T0" y="T1"/>
              </a:cxn>
              <a:cxn ang="0">
                <a:pos x="T2" y="T3"/>
              </a:cxn>
              <a:cxn ang="0">
                <a:pos x="T4" y="T5"/>
              </a:cxn>
              <a:cxn ang="0">
                <a:pos x="T6" y="T7"/>
              </a:cxn>
              <a:cxn ang="0">
                <a:pos x="T8" y="T9"/>
              </a:cxn>
              <a:cxn ang="0">
                <a:pos x="T10" y="T11"/>
              </a:cxn>
            </a:cxnLst>
            <a:rect l="0" t="0" r="r" b="b"/>
            <a:pathLst>
              <a:path w="346" h="526">
                <a:moveTo>
                  <a:pt x="333" y="450"/>
                </a:moveTo>
                <a:lnTo>
                  <a:pt x="90" y="504"/>
                </a:lnTo>
                <a:lnTo>
                  <a:pt x="0" y="526"/>
                </a:lnTo>
                <a:lnTo>
                  <a:pt x="9" y="72"/>
                </a:lnTo>
                <a:lnTo>
                  <a:pt x="346" y="0"/>
                </a:lnTo>
                <a:lnTo>
                  <a:pt x="333" y="450"/>
                </a:ln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Lato Medium" panose="020F0502020204030203" pitchFamily="34" charset="0"/>
              <a:ea typeface="Lato Medium" panose="020F0502020204030203" pitchFamily="34" charset="0"/>
              <a:cs typeface="Lato Medium" panose="020F0502020204030203" pitchFamily="34" charset="0"/>
            </a:endParaRPr>
          </a:p>
        </p:txBody>
      </p:sp>
      <p:sp>
        <p:nvSpPr>
          <p:cNvPr id="27" name="Freeform 33"/>
          <p:cNvSpPr>
            <a:spLocks/>
          </p:cNvSpPr>
          <p:nvPr/>
        </p:nvSpPr>
        <p:spPr bwMode="auto">
          <a:xfrm>
            <a:off x="4019612" y="2583943"/>
            <a:ext cx="1062090" cy="286915"/>
          </a:xfrm>
          <a:custGeom>
            <a:avLst/>
            <a:gdLst>
              <a:gd name="T0" fmla="*/ 0 w 633"/>
              <a:gd name="T1" fmla="*/ 68 h 171"/>
              <a:gd name="T2" fmla="*/ 220 w 633"/>
              <a:gd name="T3" fmla="*/ 23 h 171"/>
              <a:gd name="T4" fmla="*/ 332 w 633"/>
              <a:gd name="T5" fmla="*/ 0 h 171"/>
              <a:gd name="T6" fmla="*/ 633 w 633"/>
              <a:gd name="T7" fmla="*/ 99 h 171"/>
              <a:gd name="T8" fmla="*/ 296 w 633"/>
              <a:gd name="T9" fmla="*/ 171 h 171"/>
              <a:gd name="T10" fmla="*/ 0 w 633"/>
              <a:gd name="T11" fmla="*/ 68 h 171"/>
            </a:gdLst>
            <a:ahLst/>
            <a:cxnLst>
              <a:cxn ang="0">
                <a:pos x="T0" y="T1"/>
              </a:cxn>
              <a:cxn ang="0">
                <a:pos x="T2" y="T3"/>
              </a:cxn>
              <a:cxn ang="0">
                <a:pos x="T4" y="T5"/>
              </a:cxn>
              <a:cxn ang="0">
                <a:pos x="T6" y="T7"/>
              </a:cxn>
              <a:cxn ang="0">
                <a:pos x="T8" y="T9"/>
              </a:cxn>
              <a:cxn ang="0">
                <a:pos x="T10" y="T11"/>
              </a:cxn>
            </a:cxnLst>
            <a:rect l="0" t="0" r="r" b="b"/>
            <a:pathLst>
              <a:path w="633" h="171">
                <a:moveTo>
                  <a:pt x="0" y="68"/>
                </a:moveTo>
                <a:lnTo>
                  <a:pt x="220" y="23"/>
                </a:lnTo>
                <a:lnTo>
                  <a:pt x="332" y="0"/>
                </a:lnTo>
                <a:lnTo>
                  <a:pt x="633" y="99"/>
                </a:lnTo>
                <a:lnTo>
                  <a:pt x="296" y="171"/>
                </a:lnTo>
                <a:lnTo>
                  <a:pt x="0" y="68"/>
                </a:ln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latin typeface="Lato Medium" panose="020F0502020204030203" pitchFamily="34" charset="0"/>
              <a:ea typeface="Lato Medium" panose="020F0502020204030203" pitchFamily="34" charset="0"/>
              <a:cs typeface="Lato Medium" panose="020F0502020204030203" pitchFamily="34" charset="0"/>
            </a:endParaRPr>
          </a:p>
        </p:txBody>
      </p:sp>
      <p:sp>
        <p:nvSpPr>
          <p:cNvPr id="28" name="Freeform 34"/>
          <p:cNvSpPr>
            <a:spLocks/>
          </p:cNvSpPr>
          <p:nvPr/>
        </p:nvSpPr>
        <p:spPr bwMode="auto">
          <a:xfrm>
            <a:off x="1559861" y="3852410"/>
            <a:ext cx="468124" cy="958061"/>
          </a:xfrm>
          <a:custGeom>
            <a:avLst/>
            <a:gdLst>
              <a:gd name="T0" fmla="*/ 5 w 279"/>
              <a:gd name="T1" fmla="*/ 450 h 571"/>
              <a:gd name="T2" fmla="*/ 5 w 279"/>
              <a:gd name="T3" fmla="*/ 382 h 571"/>
              <a:gd name="T4" fmla="*/ 0 w 279"/>
              <a:gd name="T5" fmla="*/ 0 h 571"/>
              <a:gd name="T6" fmla="*/ 279 w 279"/>
              <a:gd name="T7" fmla="*/ 117 h 571"/>
              <a:gd name="T8" fmla="*/ 279 w 279"/>
              <a:gd name="T9" fmla="*/ 571 h 571"/>
              <a:gd name="T10" fmla="*/ 211 w 279"/>
              <a:gd name="T11" fmla="*/ 539 h 571"/>
              <a:gd name="T12" fmla="*/ 113 w 279"/>
              <a:gd name="T13" fmla="*/ 495 h 571"/>
              <a:gd name="T14" fmla="*/ 5 w 279"/>
              <a:gd name="T15" fmla="*/ 450 h 5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9" h="571">
                <a:moveTo>
                  <a:pt x="5" y="450"/>
                </a:moveTo>
                <a:lnTo>
                  <a:pt x="5" y="382"/>
                </a:lnTo>
                <a:lnTo>
                  <a:pt x="0" y="0"/>
                </a:lnTo>
                <a:lnTo>
                  <a:pt x="279" y="117"/>
                </a:lnTo>
                <a:lnTo>
                  <a:pt x="279" y="571"/>
                </a:lnTo>
                <a:lnTo>
                  <a:pt x="211" y="539"/>
                </a:lnTo>
                <a:lnTo>
                  <a:pt x="113" y="495"/>
                </a:lnTo>
                <a:lnTo>
                  <a:pt x="5" y="45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latin typeface="Lato Medium" panose="020F0502020204030203" pitchFamily="34" charset="0"/>
              <a:ea typeface="Lato Medium" panose="020F0502020204030203" pitchFamily="34" charset="0"/>
              <a:cs typeface="Lato Medium" panose="020F0502020204030203" pitchFamily="34" charset="0"/>
            </a:endParaRPr>
          </a:p>
        </p:txBody>
      </p:sp>
      <p:sp>
        <p:nvSpPr>
          <p:cNvPr id="29" name="Freeform 35"/>
          <p:cNvSpPr>
            <a:spLocks/>
          </p:cNvSpPr>
          <p:nvPr/>
        </p:nvSpPr>
        <p:spPr bwMode="auto">
          <a:xfrm>
            <a:off x="2027986" y="3958115"/>
            <a:ext cx="565441" cy="852356"/>
          </a:xfrm>
          <a:custGeom>
            <a:avLst/>
            <a:gdLst>
              <a:gd name="T0" fmla="*/ 0 w 337"/>
              <a:gd name="T1" fmla="*/ 508 h 508"/>
              <a:gd name="T2" fmla="*/ 0 w 337"/>
              <a:gd name="T3" fmla="*/ 54 h 508"/>
              <a:gd name="T4" fmla="*/ 234 w 337"/>
              <a:gd name="T5" fmla="*/ 0 h 508"/>
              <a:gd name="T6" fmla="*/ 337 w 337"/>
              <a:gd name="T7" fmla="*/ 40 h 508"/>
              <a:gd name="T8" fmla="*/ 103 w 337"/>
              <a:gd name="T9" fmla="*/ 94 h 508"/>
              <a:gd name="T10" fmla="*/ 108 w 337"/>
              <a:gd name="T11" fmla="*/ 481 h 508"/>
              <a:gd name="T12" fmla="*/ 0 w 337"/>
              <a:gd name="T13" fmla="*/ 508 h 508"/>
            </a:gdLst>
            <a:ahLst/>
            <a:cxnLst>
              <a:cxn ang="0">
                <a:pos x="T0" y="T1"/>
              </a:cxn>
              <a:cxn ang="0">
                <a:pos x="T2" y="T3"/>
              </a:cxn>
              <a:cxn ang="0">
                <a:pos x="T4" y="T5"/>
              </a:cxn>
              <a:cxn ang="0">
                <a:pos x="T6" y="T7"/>
              </a:cxn>
              <a:cxn ang="0">
                <a:pos x="T8" y="T9"/>
              </a:cxn>
              <a:cxn ang="0">
                <a:pos x="T10" y="T11"/>
              </a:cxn>
              <a:cxn ang="0">
                <a:pos x="T12" y="T13"/>
              </a:cxn>
            </a:cxnLst>
            <a:rect l="0" t="0" r="r" b="b"/>
            <a:pathLst>
              <a:path w="337" h="508">
                <a:moveTo>
                  <a:pt x="0" y="508"/>
                </a:moveTo>
                <a:lnTo>
                  <a:pt x="0" y="54"/>
                </a:lnTo>
                <a:lnTo>
                  <a:pt x="234" y="0"/>
                </a:lnTo>
                <a:lnTo>
                  <a:pt x="337" y="40"/>
                </a:lnTo>
                <a:lnTo>
                  <a:pt x="103" y="94"/>
                </a:lnTo>
                <a:lnTo>
                  <a:pt x="108" y="481"/>
                </a:lnTo>
                <a:lnTo>
                  <a:pt x="0" y="508"/>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Lato Medium" panose="020F0502020204030203" pitchFamily="34" charset="0"/>
              <a:ea typeface="Lato Medium" panose="020F0502020204030203" pitchFamily="34" charset="0"/>
              <a:cs typeface="Lato Medium" panose="020F0502020204030203" pitchFamily="34" charset="0"/>
            </a:endParaRPr>
          </a:p>
        </p:txBody>
      </p:sp>
      <p:sp>
        <p:nvSpPr>
          <p:cNvPr id="30" name="Freeform 36"/>
          <p:cNvSpPr>
            <a:spLocks/>
          </p:cNvSpPr>
          <p:nvPr/>
        </p:nvSpPr>
        <p:spPr bwMode="auto">
          <a:xfrm>
            <a:off x="1574963" y="4756780"/>
            <a:ext cx="807053" cy="302016"/>
          </a:xfrm>
          <a:custGeom>
            <a:avLst/>
            <a:gdLst>
              <a:gd name="T0" fmla="*/ 270 w 481"/>
              <a:gd name="T1" fmla="*/ 32 h 180"/>
              <a:gd name="T2" fmla="*/ 378 w 481"/>
              <a:gd name="T3" fmla="*/ 5 h 180"/>
              <a:gd name="T4" fmla="*/ 378 w 481"/>
              <a:gd name="T5" fmla="*/ 77 h 180"/>
              <a:gd name="T6" fmla="*/ 481 w 481"/>
              <a:gd name="T7" fmla="*/ 126 h 180"/>
              <a:gd name="T8" fmla="*/ 274 w 481"/>
              <a:gd name="T9" fmla="*/ 180 h 180"/>
              <a:gd name="T10" fmla="*/ 0 w 481"/>
              <a:gd name="T11" fmla="*/ 54 h 180"/>
              <a:gd name="T12" fmla="*/ 202 w 481"/>
              <a:gd name="T13" fmla="*/ 0 h 180"/>
              <a:gd name="T14" fmla="*/ 270 w 481"/>
              <a:gd name="T15" fmla="*/ 32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1" h="180">
                <a:moveTo>
                  <a:pt x="270" y="32"/>
                </a:moveTo>
                <a:lnTo>
                  <a:pt x="378" y="5"/>
                </a:lnTo>
                <a:lnTo>
                  <a:pt x="378" y="77"/>
                </a:lnTo>
                <a:lnTo>
                  <a:pt x="481" y="126"/>
                </a:lnTo>
                <a:lnTo>
                  <a:pt x="274" y="180"/>
                </a:lnTo>
                <a:lnTo>
                  <a:pt x="0" y="54"/>
                </a:lnTo>
                <a:lnTo>
                  <a:pt x="202" y="0"/>
                </a:lnTo>
                <a:lnTo>
                  <a:pt x="270" y="32"/>
                </a:ln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latin typeface="Lato Medium" panose="020F0502020204030203" pitchFamily="34" charset="0"/>
              <a:ea typeface="Lato Medium" panose="020F0502020204030203" pitchFamily="34" charset="0"/>
              <a:cs typeface="Lato Medium" panose="020F0502020204030203" pitchFamily="34" charset="0"/>
            </a:endParaRPr>
          </a:p>
        </p:txBody>
      </p:sp>
      <p:sp>
        <p:nvSpPr>
          <p:cNvPr id="31" name="Freeform 37"/>
          <p:cNvSpPr>
            <a:spLocks/>
          </p:cNvSpPr>
          <p:nvPr/>
        </p:nvSpPr>
        <p:spPr bwMode="auto">
          <a:xfrm>
            <a:off x="1559861" y="3753416"/>
            <a:ext cx="860746" cy="295305"/>
          </a:xfrm>
          <a:custGeom>
            <a:avLst/>
            <a:gdLst>
              <a:gd name="T0" fmla="*/ 513 w 513"/>
              <a:gd name="T1" fmla="*/ 122 h 176"/>
              <a:gd name="T2" fmla="*/ 279 w 513"/>
              <a:gd name="T3" fmla="*/ 176 h 176"/>
              <a:gd name="T4" fmla="*/ 0 w 513"/>
              <a:gd name="T5" fmla="*/ 59 h 176"/>
              <a:gd name="T6" fmla="*/ 234 w 513"/>
              <a:gd name="T7" fmla="*/ 5 h 176"/>
              <a:gd name="T8" fmla="*/ 274 w 513"/>
              <a:gd name="T9" fmla="*/ 23 h 176"/>
              <a:gd name="T10" fmla="*/ 382 w 513"/>
              <a:gd name="T11" fmla="*/ 0 h 176"/>
              <a:gd name="T12" fmla="*/ 382 w 513"/>
              <a:gd name="T13" fmla="*/ 68 h 176"/>
              <a:gd name="T14" fmla="*/ 513 w 513"/>
              <a:gd name="T15" fmla="*/ 122 h 1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3" h="176">
                <a:moveTo>
                  <a:pt x="513" y="122"/>
                </a:moveTo>
                <a:lnTo>
                  <a:pt x="279" y="176"/>
                </a:lnTo>
                <a:lnTo>
                  <a:pt x="0" y="59"/>
                </a:lnTo>
                <a:lnTo>
                  <a:pt x="234" y="5"/>
                </a:lnTo>
                <a:lnTo>
                  <a:pt x="274" y="23"/>
                </a:lnTo>
                <a:lnTo>
                  <a:pt x="382" y="0"/>
                </a:lnTo>
                <a:lnTo>
                  <a:pt x="382" y="68"/>
                </a:lnTo>
                <a:lnTo>
                  <a:pt x="513" y="122"/>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latin typeface="Lato Medium" panose="020F0502020204030203" pitchFamily="34" charset="0"/>
              <a:ea typeface="Lato Medium" panose="020F0502020204030203" pitchFamily="34" charset="0"/>
              <a:cs typeface="Lato Medium" panose="020F0502020204030203" pitchFamily="34" charset="0"/>
            </a:endParaRPr>
          </a:p>
        </p:txBody>
      </p:sp>
      <p:sp>
        <p:nvSpPr>
          <p:cNvPr id="32" name="Freeform 38"/>
          <p:cNvSpPr>
            <a:spLocks/>
          </p:cNvSpPr>
          <p:nvPr/>
        </p:nvSpPr>
        <p:spPr bwMode="auto">
          <a:xfrm>
            <a:off x="1544760" y="2833946"/>
            <a:ext cx="474836" cy="958061"/>
          </a:xfrm>
          <a:custGeom>
            <a:avLst/>
            <a:gdLst>
              <a:gd name="T0" fmla="*/ 283 w 283"/>
              <a:gd name="T1" fmla="*/ 571 h 571"/>
              <a:gd name="T2" fmla="*/ 243 w 283"/>
              <a:gd name="T3" fmla="*/ 553 h 571"/>
              <a:gd name="T4" fmla="*/ 140 w 283"/>
              <a:gd name="T5" fmla="*/ 512 h 571"/>
              <a:gd name="T6" fmla="*/ 5 w 283"/>
              <a:gd name="T7" fmla="*/ 458 h 571"/>
              <a:gd name="T8" fmla="*/ 5 w 283"/>
              <a:gd name="T9" fmla="*/ 395 h 571"/>
              <a:gd name="T10" fmla="*/ 0 w 283"/>
              <a:gd name="T11" fmla="*/ 0 h 571"/>
              <a:gd name="T12" fmla="*/ 283 w 283"/>
              <a:gd name="T13" fmla="*/ 108 h 571"/>
              <a:gd name="T14" fmla="*/ 283 w 283"/>
              <a:gd name="T15" fmla="*/ 571 h 5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3" h="571">
                <a:moveTo>
                  <a:pt x="283" y="571"/>
                </a:moveTo>
                <a:lnTo>
                  <a:pt x="243" y="553"/>
                </a:lnTo>
                <a:lnTo>
                  <a:pt x="140" y="512"/>
                </a:lnTo>
                <a:lnTo>
                  <a:pt x="5" y="458"/>
                </a:lnTo>
                <a:lnTo>
                  <a:pt x="5" y="395"/>
                </a:lnTo>
                <a:lnTo>
                  <a:pt x="0" y="0"/>
                </a:lnTo>
                <a:lnTo>
                  <a:pt x="283" y="108"/>
                </a:lnTo>
                <a:lnTo>
                  <a:pt x="283" y="57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latin typeface="Lato Medium" panose="020F0502020204030203" pitchFamily="34" charset="0"/>
              <a:ea typeface="Lato Medium" panose="020F0502020204030203" pitchFamily="34" charset="0"/>
              <a:cs typeface="Lato Medium" panose="020F0502020204030203" pitchFamily="34" charset="0"/>
            </a:endParaRPr>
          </a:p>
        </p:txBody>
      </p:sp>
      <p:sp>
        <p:nvSpPr>
          <p:cNvPr id="33" name="Freeform 39"/>
          <p:cNvSpPr>
            <a:spLocks/>
          </p:cNvSpPr>
          <p:nvPr/>
        </p:nvSpPr>
        <p:spPr bwMode="auto">
          <a:xfrm>
            <a:off x="1574963" y="4847384"/>
            <a:ext cx="459736" cy="951350"/>
          </a:xfrm>
          <a:custGeom>
            <a:avLst/>
            <a:gdLst>
              <a:gd name="T0" fmla="*/ 5 w 274"/>
              <a:gd name="T1" fmla="*/ 437 h 567"/>
              <a:gd name="T2" fmla="*/ 5 w 274"/>
              <a:gd name="T3" fmla="*/ 365 h 567"/>
              <a:gd name="T4" fmla="*/ 0 w 274"/>
              <a:gd name="T5" fmla="*/ 0 h 567"/>
              <a:gd name="T6" fmla="*/ 274 w 274"/>
              <a:gd name="T7" fmla="*/ 126 h 567"/>
              <a:gd name="T8" fmla="*/ 274 w 274"/>
              <a:gd name="T9" fmla="*/ 567 h 567"/>
              <a:gd name="T10" fmla="*/ 5 w 274"/>
              <a:gd name="T11" fmla="*/ 437 h 567"/>
            </a:gdLst>
            <a:ahLst/>
            <a:cxnLst>
              <a:cxn ang="0">
                <a:pos x="T0" y="T1"/>
              </a:cxn>
              <a:cxn ang="0">
                <a:pos x="T2" y="T3"/>
              </a:cxn>
              <a:cxn ang="0">
                <a:pos x="T4" y="T5"/>
              </a:cxn>
              <a:cxn ang="0">
                <a:pos x="T6" y="T7"/>
              </a:cxn>
              <a:cxn ang="0">
                <a:pos x="T8" y="T9"/>
              </a:cxn>
              <a:cxn ang="0">
                <a:pos x="T10" y="T11"/>
              </a:cxn>
            </a:cxnLst>
            <a:rect l="0" t="0" r="r" b="b"/>
            <a:pathLst>
              <a:path w="274" h="567">
                <a:moveTo>
                  <a:pt x="5" y="437"/>
                </a:moveTo>
                <a:lnTo>
                  <a:pt x="5" y="365"/>
                </a:lnTo>
                <a:lnTo>
                  <a:pt x="0" y="0"/>
                </a:lnTo>
                <a:lnTo>
                  <a:pt x="274" y="126"/>
                </a:lnTo>
                <a:lnTo>
                  <a:pt x="274" y="567"/>
                </a:lnTo>
                <a:lnTo>
                  <a:pt x="5" y="437"/>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latin typeface="Lato Medium" panose="020F0502020204030203" pitchFamily="34" charset="0"/>
              <a:ea typeface="Lato Medium" panose="020F0502020204030203" pitchFamily="34" charset="0"/>
              <a:cs typeface="Lato Medium" panose="020F0502020204030203" pitchFamily="34" charset="0"/>
            </a:endParaRPr>
          </a:p>
        </p:txBody>
      </p:sp>
      <p:sp>
        <p:nvSpPr>
          <p:cNvPr id="34" name="Freeform 40"/>
          <p:cNvSpPr>
            <a:spLocks/>
          </p:cNvSpPr>
          <p:nvPr/>
        </p:nvSpPr>
        <p:spPr bwMode="auto">
          <a:xfrm>
            <a:off x="2034697" y="4968191"/>
            <a:ext cx="521817" cy="830543"/>
          </a:xfrm>
          <a:custGeom>
            <a:avLst/>
            <a:gdLst>
              <a:gd name="T0" fmla="*/ 104 w 311"/>
              <a:gd name="T1" fmla="*/ 468 h 495"/>
              <a:gd name="T2" fmla="*/ 0 w 311"/>
              <a:gd name="T3" fmla="*/ 495 h 495"/>
              <a:gd name="T4" fmla="*/ 0 w 311"/>
              <a:gd name="T5" fmla="*/ 54 h 495"/>
              <a:gd name="T6" fmla="*/ 207 w 311"/>
              <a:gd name="T7" fmla="*/ 0 h 495"/>
              <a:gd name="T8" fmla="*/ 311 w 311"/>
              <a:gd name="T9" fmla="*/ 45 h 495"/>
              <a:gd name="T10" fmla="*/ 104 w 311"/>
              <a:gd name="T11" fmla="*/ 99 h 495"/>
              <a:gd name="T12" fmla="*/ 104 w 311"/>
              <a:gd name="T13" fmla="*/ 468 h 495"/>
            </a:gdLst>
            <a:ahLst/>
            <a:cxnLst>
              <a:cxn ang="0">
                <a:pos x="T0" y="T1"/>
              </a:cxn>
              <a:cxn ang="0">
                <a:pos x="T2" y="T3"/>
              </a:cxn>
              <a:cxn ang="0">
                <a:pos x="T4" y="T5"/>
              </a:cxn>
              <a:cxn ang="0">
                <a:pos x="T6" y="T7"/>
              </a:cxn>
              <a:cxn ang="0">
                <a:pos x="T8" y="T9"/>
              </a:cxn>
              <a:cxn ang="0">
                <a:pos x="T10" y="T11"/>
              </a:cxn>
              <a:cxn ang="0">
                <a:pos x="T12" y="T13"/>
              </a:cxn>
            </a:cxnLst>
            <a:rect l="0" t="0" r="r" b="b"/>
            <a:pathLst>
              <a:path w="311" h="495">
                <a:moveTo>
                  <a:pt x="104" y="468"/>
                </a:moveTo>
                <a:lnTo>
                  <a:pt x="0" y="495"/>
                </a:lnTo>
                <a:lnTo>
                  <a:pt x="0" y="54"/>
                </a:lnTo>
                <a:lnTo>
                  <a:pt x="207" y="0"/>
                </a:lnTo>
                <a:lnTo>
                  <a:pt x="311" y="45"/>
                </a:lnTo>
                <a:lnTo>
                  <a:pt x="104" y="99"/>
                </a:lnTo>
                <a:lnTo>
                  <a:pt x="104" y="468"/>
                </a:ln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Lato Medium" panose="020F0502020204030203" pitchFamily="34" charset="0"/>
              <a:ea typeface="Lato Medium" panose="020F0502020204030203" pitchFamily="34" charset="0"/>
              <a:cs typeface="Lato Medium" panose="020F0502020204030203" pitchFamily="34" charset="0"/>
            </a:endParaRPr>
          </a:p>
        </p:txBody>
      </p:sp>
      <p:sp>
        <p:nvSpPr>
          <p:cNvPr id="35" name="Freeform 41"/>
          <p:cNvSpPr>
            <a:spLocks/>
          </p:cNvSpPr>
          <p:nvPr/>
        </p:nvSpPr>
        <p:spPr bwMode="auto">
          <a:xfrm>
            <a:off x="1544760" y="2713139"/>
            <a:ext cx="1087257" cy="302016"/>
          </a:xfrm>
          <a:custGeom>
            <a:avLst/>
            <a:gdLst>
              <a:gd name="T0" fmla="*/ 265 w 648"/>
              <a:gd name="T1" fmla="*/ 18 h 180"/>
              <a:gd name="T2" fmla="*/ 369 w 648"/>
              <a:gd name="T3" fmla="*/ 0 h 180"/>
              <a:gd name="T4" fmla="*/ 436 w 648"/>
              <a:gd name="T5" fmla="*/ 22 h 180"/>
              <a:gd name="T6" fmla="*/ 540 w 648"/>
              <a:gd name="T7" fmla="*/ 63 h 180"/>
              <a:gd name="T8" fmla="*/ 648 w 648"/>
              <a:gd name="T9" fmla="*/ 103 h 180"/>
              <a:gd name="T10" fmla="*/ 283 w 648"/>
              <a:gd name="T11" fmla="*/ 180 h 180"/>
              <a:gd name="T12" fmla="*/ 0 w 648"/>
              <a:gd name="T13" fmla="*/ 72 h 180"/>
              <a:gd name="T14" fmla="*/ 265 w 648"/>
              <a:gd name="T15" fmla="*/ 18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8" h="180">
                <a:moveTo>
                  <a:pt x="265" y="18"/>
                </a:moveTo>
                <a:lnTo>
                  <a:pt x="369" y="0"/>
                </a:lnTo>
                <a:lnTo>
                  <a:pt x="436" y="22"/>
                </a:lnTo>
                <a:lnTo>
                  <a:pt x="540" y="63"/>
                </a:lnTo>
                <a:lnTo>
                  <a:pt x="648" y="103"/>
                </a:lnTo>
                <a:lnTo>
                  <a:pt x="283" y="180"/>
                </a:lnTo>
                <a:lnTo>
                  <a:pt x="0" y="72"/>
                </a:lnTo>
                <a:lnTo>
                  <a:pt x="265" y="18"/>
                </a:ln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latin typeface="Lato Medium" panose="020F0502020204030203" pitchFamily="34" charset="0"/>
              <a:ea typeface="Lato Medium" panose="020F0502020204030203" pitchFamily="34" charset="0"/>
              <a:cs typeface="Lato Medium" panose="020F0502020204030203" pitchFamily="34" charset="0"/>
            </a:endParaRPr>
          </a:p>
        </p:txBody>
      </p:sp>
      <p:sp>
        <p:nvSpPr>
          <p:cNvPr id="36" name="Freeform 42"/>
          <p:cNvSpPr>
            <a:spLocks/>
          </p:cNvSpPr>
          <p:nvPr/>
        </p:nvSpPr>
        <p:spPr bwMode="auto">
          <a:xfrm>
            <a:off x="2450808" y="2652736"/>
            <a:ext cx="466447" cy="338929"/>
          </a:xfrm>
          <a:custGeom>
            <a:avLst/>
            <a:gdLst>
              <a:gd name="T0" fmla="*/ 108 w 278"/>
              <a:gd name="T1" fmla="*/ 139 h 202"/>
              <a:gd name="T2" fmla="*/ 0 w 278"/>
              <a:gd name="T3" fmla="*/ 99 h 202"/>
              <a:gd name="T4" fmla="*/ 0 w 278"/>
              <a:gd name="T5" fmla="*/ 0 h 202"/>
              <a:gd name="T6" fmla="*/ 278 w 278"/>
              <a:gd name="T7" fmla="*/ 103 h 202"/>
              <a:gd name="T8" fmla="*/ 278 w 278"/>
              <a:gd name="T9" fmla="*/ 202 h 202"/>
              <a:gd name="T10" fmla="*/ 215 w 278"/>
              <a:gd name="T11" fmla="*/ 180 h 202"/>
              <a:gd name="T12" fmla="*/ 108 w 278"/>
              <a:gd name="T13" fmla="*/ 202 h 202"/>
              <a:gd name="T14" fmla="*/ 108 w 278"/>
              <a:gd name="T15" fmla="*/ 139 h 2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8" h="202">
                <a:moveTo>
                  <a:pt x="108" y="139"/>
                </a:moveTo>
                <a:lnTo>
                  <a:pt x="0" y="99"/>
                </a:lnTo>
                <a:lnTo>
                  <a:pt x="0" y="0"/>
                </a:lnTo>
                <a:lnTo>
                  <a:pt x="278" y="103"/>
                </a:lnTo>
                <a:lnTo>
                  <a:pt x="278" y="202"/>
                </a:lnTo>
                <a:lnTo>
                  <a:pt x="215" y="180"/>
                </a:lnTo>
                <a:lnTo>
                  <a:pt x="108" y="202"/>
                </a:lnTo>
                <a:lnTo>
                  <a:pt x="108" y="139"/>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latin typeface="Lato Medium" panose="020F0502020204030203" pitchFamily="34" charset="0"/>
              <a:ea typeface="Lato Medium" panose="020F0502020204030203" pitchFamily="34" charset="0"/>
              <a:cs typeface="Lato Medium" panose="020F0502020204030203" pitchFamily="34" charset="0"/>
            </a:endParaRPr>
          </a:p>
        </p:txBody>
      </p:sp>
      <p:sp>
        <p:nvSpPr>
          <p:cNvPr id="37" name="Freeform 43"/>
          <p:cNvSpPr>
            <a:spLocks/>
          </p:cNvSpPr>
          <p:nvPr/>
        </p:nvSpPr>
        <p:spPr bwMode="auto">
          <a:xfrm>
            <a:off x="2200807" y="4115835"/>
            <a:ext cx="489937" cy="988263"/>
          </a:xfrm>
          <a:custGeom>
            <a:avLst/>
            <a:gdLst>
              <a:gd name="T0" fmla="*/ 108 w 292"/>
              <a:gd name="T1" fmla="*/ 508 h 589"/>
              <a:gd name="T2" fmla="*/ 5 w 292"/>
              <a:gd name="T3" fmla="*/ 459 h 589"/>
              <a:gd name="T4" fmla="*/ 5 w 292"/>
              <a:gd name="T5" fmla="*/ 387 h 589"/>
              <a:gd name="T6" fmla="*/ 0 w 292"/>
              <a:gd name="T7" fmla="*/ 0 h 589"/>
              <a:gd name="T8" fmla="*/ 292 w 292"/>
              <a:gd name="T9" fmla="*/ 122 h 589"/>
              <a:gd name="T10" fmla="*/ 292 w 292"/>
              <a:gd name="T11" fmla="*/ 589 h 589"/>
              <a:gd name="T12" fmla="*/ 212 w 292"/>
              <a:gd name="T13" fmla="*/ 553 h 589"/>
              <a:gd name="T14" fmla="*/ 108 w 292"/>
              <a:gd name="T15" fmla="*/ 508 h 5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2" h="589">
                <a:moveTo>
                  <a:pt x="108" y="508"/>
                </a:moveTo>
                <a:lnTo>
                  <a:pt x="5" y="459"/>
                </a:lnTo>
                <a:lnTo>
                  <a:pt x="5" y="387"/>
                </a:lnTo>
                <a:lnTo>
                  <a:pt x="0" y="0"/>
                </a:lnTo>
                <a:lnTo>
                  <a:pt x="292" y="122"/>
                </a:lnTo>
                <a:lnTo>
                  <a:pt x="292" y="589"/>
                </a:lnTo>
                <a:lnTo>
                  <a:pt x="212" y="553"/>
                </a:lnTo>
                <a:lnTo>
                  <a:pt x="108" y="508"/>
                </a:ln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latin typeface="Lato Medium" panose="020F0502020204030203" pitchFamily="34" charset="0"/>
              <a:ea typeface="Lato Medium" panose="020F0502020204030203" pitchFamily="34" charset="0"/>
              <a:cs typeface="Lato Medium" panose="020F0502020204030203" pitchFamily="34" charset="0"/>
            </a:endParaRPr>
          </a:p>
        </p:txBody>
      </p:sp>
      <p:sp>
        <p:nvSpPr>
          <p:cNvPr id="38" name="Freeform 44"/>
          <p:cNvSpPr>
            <a:spLocks/>
          </p:cNvSpPr>
          <p:nvPr/>
        </p:nvSpPr>
        <p:spPr bwMode="auto">
          <a:xfrm>
            <a:off x="2209195" y="5134300"/>
            <a:ext cx="481547" cy="981551"/>
          </a:xfrm>
          <a:custGeom>
            <a:avLst/>
            <a:gdLst>
              <a:gd name="T0" fmla="*/ 0 w 287"/>
              <a:gd name="T1" fmla="*/ 369 h 585"/>
              <a:gd name="T2" fmla="*/ 0 w 287"/>
              <a:gd name="T3" fmla="*/ 0 h 585"/>
              <a:gd name="T4" fmla="*/ 287 w 287"/>
              <a:gd name="T5" fmla="*/ 131 h 585"/>
              <a:gd name="T6" fmla="*/ 287 w 287"/>
              <a:gd name="T7" fmla="*/ 585 h 585"/>
              <a:gd name="T8" fmla="*/ 4 w 287"/>
              <a:gd name="T9" fmla="*/ 450 h 585"/>
              <a:gd name="T10" fmla="*/ 0 w 287"/>
              <a:gd name="T11" fmla="*/ 369 h 585"/>
            </a:gdLst>
            <a:ahLst/>
            <a:cxnLst>
              <a:cxn ang="0">
                <a:pos x="T0" y="T1"/>
              </a:cxn>
              <a:cxn ang="0">
                <a:pos x="T2" y="T3"/>
              </a:cxn>
              <a:cxn ang="0">
                <a:pos x="T4" y="T5"/>
              </a:cxn>
              <a:cxn ang="0">
                <a:pos x="T6" y="T7"/>
              </a:cxn>
              <a:cxn ang="0">
                <a:pos x="T8" y="T9"/>
              </a:cxn>
              <a:cxn ang="0">
                <a:pos x="T10" y="T11"/>
              </a:cxn>
            </a:cxnLst>
            <a:rect l="0" t="0" r="r" b="b"/>
            <a:pathLst>
              <a:path w="287" h="585">
                <a:moveTo>
                  <a:pt x="0" y="369"/>
                </a:moveTo>
                <a:lnTo>
                  <a:pt x="0" y="0"/>
                </a:lnTo>
                <a:lnTo>
                  <a:pt x="287" y="131"/>
                </a:lnTo>
                <a:lnTo>
                  <a:pt x="287" y="585"/>
                </a:lnTo>
                <a:lnTo>
                  <a:pt x="4" y="450"/>
                </a:lnTo>
                <a:lnTo>
                  <a:pt x="0" y="369"/>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latin typeface="Lato Medium" panose="020F0502020204030203" pitchFamily="34" charset="0"/>
              <a:ea typeface="Lato Medium" panose="020F0502020204030203" pitchFamily="34" charset="0"/>
              <a:cs typeface="Lato Medium" panose="020F0502020204030203" pitchFamily="34" charset="0"/>
            </a:endParaRPr>
          </a:p>
        </p:txBody>
      </p:sp>
      <p:sp>
        <p:nvSpPr>
          <p:cNvPr id="39" name="Freeform 45"/>
          <p:cNvSpPr>
            <a:spLocks/>
          </p:cNvSpPr>
          <p:nvPr/>
        </p:nvSpPr>
        <p:spPr bwMode="auto">
          <a:xfrm>
            <a:off x="2194095" y="3082270"/>
            <a:ext cx="496649" cy="981551"/>
          </a:xfrm>
          <a:custGeom>
            <a:avLst/>
            <a:gdLst>
              <a:gd name="T0" fmla="*/ 135 w 296"/>
              <a:gd name="T1" fmla="*/ 522 h 585"/>
              <a:gd name="T2" fmla="*/ 4 w 296"/>
              <a:gd name="T3" fmla="*/ 468 h 585"/>
              <a:gd name="T4" fmla="*/ 4 w 296"/>
              <a:gd name="T5" fmla="*/ 400 h 585"/>
              <a:gd name="T6" fmla="*/ 0 w 296"/>
              <a:gd name="T7" fmla="*/ 0 h 585"/>
              <a:gd name="T8" fmla="*/ 296 w 296"/>
              <a:gd name="T9" fmla="*/ 108 h 585"/>
              <a:gd name="T10" fmla="*/ 296 w 296"/>
              <a:gd name="T11" fmla="*/ 585 h 585"/>
              <a:gd name="T12" fmla="*/ 238 w 296"/>
              <a:gd name="T13" fmla="*/ 562 h 585"/>
              <a:gd name="T14" fmla="*/ 135 w 296"/>
              <a:gd name="T15" fmla="*/ 522 h 5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6" h="585">
                <a:moveTo>
                  <a:pt x="135" y="522"/>
                </a:moveTo>
                <a:lnTo>
                  <a:pt x="4" y="468"/>
                </a:lnTo>
                <a:lnTo>
                  <a:pt x="4" y="400"/>
                </a:lnTo>
                <a:lnTo>
                  <a:pt x="0" y="0"/>
                </a:lnTo>
                <a:lnTo>
                  <a:pt x="296" y="108"/>
                </a:lnTo>
                <a:lnTo>
                  <a:pt x="296" y="585"/>
                </a:lnTo>
                <a:lnTo>
                  <a:pt x="238" y="562"/>
                </a:lnTo>
                <a:lnTo>
                  <a:pt x="135" y="52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latin typeface="Lato Medium" panose="020F0502020204030203" pitchFamily="34" charset="0"/>
              <a:ea typeface="Lato Medium" panose="020F0502020204030203" pitchFamily="34" charset="0"/>
              <a:cs typeface="Lato Medium" panose="020F0502020204030203" pitchFamily="34" charset="0"/>
            </a:endParaRPr>
          </a:p>
        </p:txBody>
      </p:sp>
      <p:sp>
        <p:nvSpPr>
          <p:cNvPr id="40" name="Freeform 46"/>
          <p:cNvSpPr>
            <a:spLocks/>
          </p:cNvSpPr>
          <p:nvPr/>
        </p:nvSpPr>
        <p:spPr bwMode="auto">
          <a:xfrm>
            <a:off x="2194095" y="2954752"/>
            <a:ext cx="1115781" cy="308728"/>
          </a:xfrm>
          <a:custGeom>
            <a:avLst/>
            <a:gdLst>
              <a:gd name="T0" fmla="*/ 368 w 665"/>
              <a:gd name="T1" fmla="*/ 0 h 184"/>
              <a:gd name="T2" fmla="*/ 431 w 665"/>
              <a:gd name="T3" fmla="*/ 22 h 184"/>
              <a:gd name="T4" fmla="*/ 557 w 665"/>
              <a:gd name="T5" fmla="*/ 67 h 184"/>
              <a:gd name="T6" fmla="*/ 665 w 665"/>
              <a:gd name="T7" fmla="*/ 108 h 184"/>
              <a:gd name="T8" fmla="*/ 296 w 665"/>
              <a:gd name="T9" fmla="*/ 184 h 184"/>
              <a:gd name="T10" fmla="*/ 0 w 665"/>
              <a:gd name="T11" fmla="*/ 76 h 184"/>
              <a:gd name="T12" fmla="*/ 261 w 665"/>
              <a:gd name="T13" fmla="*/ 22 h 184"/>
              <a:gd name="T14" fmla="*/ 368 w 665"/>
              <a:gd name="T15" fmla="*/ 0 h 1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5" h="184">
                <a:moveTo>
                  <a:pt x="368" y="0"/>
                </a:moveTo>
                <a:lnTo>
                  <a:pt x="431" y="22"/>
                </a:lnTo>
                <a:lnTo>
                  <a:pt x="557" y="67"/>
                </a:lnTo>
                <a:lnTo>
                  <a:pt x="665" y="108"/>
                </a:lnTo>
                <a:lnTo>
                  <a:pt x="296" y="184"/>
                </a:lnTo>
                <a:lnTo>
                  <a:pt x="0" y="76"/>
                </a:lnTo>
                <a:lnTo>
                  <a:pt x="261" y="22"/>
                </a:lnTo>
                <a:lnTo>
                  <a:pt x="368" y="0"/>
                </a:ln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latin typeface="Lato Medium" panose="020F0502020204030203" pitchFamily="34" charset="0"/>
              <a:ea typeface="Lato Medium" panose="020F0502020204030203" pitchFamily="34" charset="0"/>
              <a:cs typeface="Lato Medium" panose="020F0502020204030203" pitchFamily="34" charset="0"/>
            </a:endParaRPr>
          </a:p>
        </p:txBody>
      </p:sp>
      <p:sp>
        <p:nvSpPr>
          <p:cNvPr id="41" name="Freeform 47"/>
          <p:cNvSpPr>
            <a:spLocks/>
          </p:cNvSpPr>
          <p:nvPr/>
        </p:nvSpPr>
        <p:spPr bwMode="auto">
          <a:xfrm>
            <a:off x="2019597" y="2885959"/>
            <a:ext cx="612421" cy="906047"/>
          </a:xfrm>
          <a:custGeom>
            <a:avLst/>
            <a:gdLst>
              <a:gd name="T0" fmla="*/ 104 w 365"/>
              <a:gd name="T1" fmla="*/ 117 h 540"/>
              <a:gd name="T2" fmla="*/ 108 w 365"/>
              <a:gd name="T3" fmla="*/ 517 h 540"/>
              <a:gd name="T4" fmla="*/ 0 w 365"/>
              <a:gd name="T5" fmla="*/ 540 h 540"/>
              <a:gd name="T6" fmla="*/ 0 w 365"/>
              <a:gd name="T7" fmla="*/ 77 h 540"/>
              <a:gd name="T8" fmla="*/ 365 w 365"/>
              <a:gd name="T9" fmla="*/ 0 h 540"/>
              <a:gd name="T10" fmla="*/ 365 w 365"/>
              <a:gd name="T11" fmla="*/ 63 h 540"/>
              <a:gd name="T12" fmla="*/ 104 w 365"/>
              <a:gd name="T13" fmla="*/ 117 h 540"/>
            </a:gdLst>
            <a:ahLst/>
            <a:cxnLst>
              <a:cxn ang="0">
                <a:pos x="T0" y="T1"/>
              </a:cxn>
              <a:cxn ang="0">
                <a:pos x="T2" y="T3"/>
              </a:cxn>
              <a:cxn ang="0">
                <a:pos x="T4" y="T5"/>
              </a:cxn>
              <a:cxn ang="0">
                <a:pos x="T6" y="T7"/>
              </a:cxn>
              <a:cxn ang="0">
                <a:pos x="T8" y="T9"/>
              </a:cxn>
              <a:cxn ang="0">
                <a:pos x="T10" y="T11"/>
              </a:cxn>
              <a:cxn ang="0">
                <a:pos x="T12" y="T13"/>
              </a:cxn>
            </a:cxnLst>
            <a:rect l="0" t="0" r="r" b="b"/>
            <a:pathLst>
              <a:path w="365" h="540">
                <a:moveTo>
                  <a:pt x="104" y="117"/>
                </a:moveTo>
                <a:lnTo>
                  <a:pt x="108" y="517"/>
                </a:lnTo>
                <a:lnTo>
                  <a:pt x="0" y="540"/>
                </a:lnTo>
                <a:lnTo>
                  <a:pt x="0" y="77"/>
                </a:lnTo>
                <a:lnTo>
                  <a:pt x="365" y="0"/>
                </a:lnTo>
                <a:lnTo>
                  <a:pt x="365" y="63"/>
                </a:lnTo>
                <a:lnTo>
                  <a:pt x="104" y="117"/>
                </a:ln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Lato Medium" panose="020F0502020204030203" pitchFamily="34" charset="0"/>
              <a:ea typeface="Lato Medium" panose="020F0502020204030203" pitchFamily="34" charset="0"/>
              <a:cs typeface="Lato Medium" panose="020F0502020204030203" pitchFamily="34" charset="0"/>
            </a:endParaRPr>
          </a:p>
        </p:txBody>
      </p:sp>
      <p:sp>
        <p:nvSpPr>
          <p:cNvPr id="42" name="Freeform 48"/>
          <p:cNvSpPr>
            <a:spLocks/>
          </p:cNvSpPr>
          <p:nvPr/>
        </p:nvSpPr>
        <p:spPr bwMode="auto">
          <a:xfrm>
            <a:off x="3128666" y="2885959"/>
            <a:ext cx="498326" cy="958061"/>
          </a:xfrm>
          <a:custGeom>
            <a:avLst/>
            <a:gdLst>
              <a:gd name="T0" fmla="*/ 108 w 297"/>
              <a:gd name="T1" fmla="*/ 149 h 571"/>
              <a:gd name="T2" fmla="*/ 0 w 297"/>
              <a:gd name="T3" fmla="*/ 108 h 571"/>
              <a:gd name="T4" fmla="*/ 0 w 297"/>
              <a:gd name="T5" fmla="*/ 0 h 571"/>
              <a:gd name="T6" fmla="*/ 297 w 297"/>
              <a:gd name="T7" fmla="*/ 108 h 571"/>
              <a:gd name="T8" fmla="*/ 292 w 297"/>
              <a:gd name="T9" fmla="*/ 571 h 571"/>
              <a:gd name="T10" fmla="*/ 234 w 297"/>
              <a:gd name="T11" fmla="*/ 549 h 571"/>
              <a:gd name="T12" fmla="*/ 220 w 297"/>
              <a:gd name="T13" fmla="*/ 544 h 571"/>
              <a:gd name="T14" fmla="*/ 126 w 297"/>
              <a:gd name="T15" fmla="*/ 508 h 571"/>
              <a:gd name="T16" fmla="*/ 108 w 297"/>
              <a:gd name="T17" fmla="*/ 499 h 571"/>
              <a:gd name="T18" fmla="*/ 108 w 297"/>
              <a:gd name="T19" fmla="*/ 149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7" h="571">
                <a:moveTo>
                  <a:pt x="108" y="149"/>
                </a:moveTo>
                <a:lnTo>
                  <a:pt x="0" y="108"/>
                </a:lnTo>
                <a:lnTo>
                  <a:pt x="0" y="0"/>
                </a:lnTo>
                <a:lnTo>
                  <a:pt x="297" y="108"/>
                </a:lnTo>
                <a:lnTo>
                  <a:pt x="292" y="571"/>
                </a:lnTo>
                <a:lnTo>
                  <a:pt x="234" y="549"/>
                </a:lnTo>
                <a:lnTo>
                  <a:pt x="220" y="544"/>
                </a:lnTo>
                <a:lnTo>
                  <a:pt x="126" y="508"/>
                </a:lnTo>
                <a:lnTo>
                  <a:pt x="108" y="499"/>
                </a:lnTo>
                <a:lnTo>
                  <a:pt x="108" y="149"/>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latin typeface="Lato Medium" panose="020F0502020204030203" pitchFamily="34" charset="0"/>
              <a:ea typeface="Lato Medium" panose="020F0502020204030203" pitchFamily="34" charset="0"/>
              <a:cs typeface="Lato Medium" panose="020F0502020204030203" pitchFamily="34" charset="0"/>
            </a:endParaRPr>
          </a:p>
        </p:txBody>
      </p:sp>
      <p:sp>
        <p:nvSpPr>
          <p:cNvPr id="43" name="Freeform 49"/>
          <p:cNvSpPr>
            <a:spLocks/>
          </p:cNvSpPr>
          <p:nvPr/>
        </p:nvSpPr>
        <p:spPr bwMode="auto">
          <a:xfrm>
            <a:off x="3219271" y="3798719"/>
            <a:ext cx="981551" cy="295305"/>
          </a:xfrm>
          <a:custGeom>
            <a:avLst/>
            <a:gdLst>
              <a:gd name="T0" fmla="*/ 360 w 585"/>
              <a:gd name="T1" fmla="*/ 5 h 176"/>
              <a:gd name="T2" fmla="*/ 468 w 585"/>
              <a:gd name="T3" fmla="*/ 45 h 176"/>
              <a:gd name="T4" fmla="*/ 585 w 585"/>
              <a:gd name="T5" fmla="*/ 90 h 176"/>
              <a:gd name="T6" fmla="*/ 238 w 585"/>
              <a:gd name="T7" fmla="*/ 176 h 176"/>
              <a:gd name="T8" fmla="*/ 0 w 585"/>
              <a:gd name="T9" fmla="*/ 86 h 176"/>
              <a:gd name="T10" fmla="*/ 54 w 585"/>
              <a:gd name="T11" fmla="*/ 72 h 176"/>
              <a:gd name="T12" fmla="*/ 54 w 585"/>
              <a:gd name="T13" fmla="*/ 36 h 176"/>
              <a:gd name="T14" fmla="*/ 166 w 585"/>
              <a:gd name="T15" fmla="*/ 9 h 176"/>
              <a:gd name="T16" fmla="*/ 180 w 585"/>
              <a:gd name="T17" fmla="*/ 5 h 176"/>
              <a:gd name="T18" fmla="*/ 238 w 585"/>
              <a:gd name="T19" fmla="*/ 27 h 176"/>
              <a:gd name="T20" fmla="*/ 346 w 585"/>
              <a:gd name="T21" fmla="*/ 0 h 176"/>
              <a:gd name="T22" fmla="*/ 360 w 585"/>
              <a:gd name="T23" fmla="*/ 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5" h="176">
                <a:moveTo>
                  <a:pt x="360" y="5"/>
                </a:moveTo>
                <a:lnTo>
                  <a:pt x="468" y="45"/>
                </a:lnTo>
                <a:lnTo>
                  <a:pt x="585" y="90"/>
                </a:lnTo>
                <a:lnTo>
                  <a:pt x="238" y="176"/>
                </a:lnTo>
                <a:lnTo>
                  <a:pt x="0" y="86"/>
                </a:lnTo>
                <a:lnTo>
                  <a:pt x="54" y="72"/>
                </a:lnTo>
                <a:lnTo>
                  <a:pt x="54" y="36"/>
                </a:lnTo>
                <a:lnTo>
                  <a:pt x="166" y="9"/>
                </a:lnTo>
                <a:lnTo>
                  <a:pt x="180" y="5"/>
                </a:lnTo>
                <a:lnTo>
                  <a:pt x="238" y="27"/>
                </a:lnTo>
                <a:lnTo>
                  <a:pt x="346" y="0"/>
                </a:lnTo>
                <a:lnTo>
                  <a:pt x="360" y="5"/>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latin typeface="Lato Medium" panose="020F0502020204030203" pitchFamily="34" charset="0"/>
              <a:ea typeface="Lato Medium" panose="020F0502020204030203" pitchFamily="34" charset="0"/>
              <a:cs typeface="Lato Medium" panose="020F0502020204030203" pitchFamily="34" charset="0"/>
            </a:endParaRPr>
          </a:p>
        </p:txBody>
      </p:sp>
      <p:sp>
        <p:nvSpPr>
          <p:cNvPr id="44" name="Freeform 51"/>
          <p:cNvSpPr>
            <a:spLocks/>
          </p:cNvSpPr>
          <p:nvPr/>
        </p:nvSpPr>
        <p:spPr bwMode="auto">
          <a:xfrm>
            <a:off x="3596791" y="4946379"/>
            <a:ext cx="580541" cy="906047"/>
          </a:xfrm>
          <a:custGeom>
            <a:avLst/>
            <a:gdLst>
              <a:gd name="T0" fmla="*/ 346 w 346"/>
              <a:gd name="T1" fmla="*/ 0 h 540"/>
              <a:gd name="T2" fmla="*/ 342 w 346"/>
              <a:gd name="T3" fmla="*/ 310 h 540"/>
              <a:gd name="T4" fmla="*/ 342 w 346"/>
              <a:gd name="T5" fmla="*/ 436 h 540"/>
              <a:gd name="T6" fmla="*/ 0 w 346"/>
              <a:gd name="T7" fmla="*/ 540 h 540"/>
              <a:gd name="T8" fmla="*/ 4 w 346"/>
              <a:gd name="T9" fmla="*/ 94 h 540"/>
              <a:gd name="T10" fmla="*/ 346 w 346"/>
              <a:gd name="T11" fmla="*/ 0 h 540"/>
            </a:gdLst>
            <a:ahLst/>
            <a:cxnLst>
              <a:cxn ang="0">
                <a:pos x="T0" y="T1"/>
              </a:cxn>
              <a:cxn ang="0">
                <a:pos x="T2" y="T3"/>
              </a:cxn>
              <a:cxn ang="0">
                <a:pos x="T4" y="T5"/>
              </a:cxn>
              <a:cxn ang="0">
                <a:pos x="T6" y="T7"/>
              </a:cxn>
              <a:cxn ang="0">
                <a:pos x="T8" y="T9"/>
              </a:cxn>
              <a:cxn ang="0">
                <a:pos x="T10" y="T11"/>
              </a:cxn>
            </a:cxnLst>
            <a:rect l="0" t="0" r="r" b="b"/>
            <a:pathLst>
              <a:path w="346" h="540">
                <a:moveTo>
                  <a:pt x="346" y="0"/>
                </a:moveTo>
                <a:lnTo>
                  <a:pt x="342" y="310"/>
                </a:lnTo>
                <a:lnTo>
                  <a:pt x="342" y="436"/>
                </a:lnTo>
                <a:lnTo>
                  <a:pt x="0" y="540"/>
                </a:lnTo>
                <a:lnTo>
                  <a:pt x="4" y="94"/>
                </a:lnTo>
                <a:lnTo>
                  <a:pt x="346" y="0"/>
                </a:ln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Lato Medium" panose="020F0502020204030203" pitchFamily="34" charset="0"/>
              <a:ea typeface="Lato Medium" panose="020F0502020204030203" pitchFamily="34" charset="0"/>
              <a:cs typeface="Lato Medium" panose="020F0502020204030203" pitchFamily="34" charset="0"/>
            </a:endParaRPr>
          </a:p>
        </p:txBody>
      </p:sp>
      <p:sp>
        <p:nvSpPr>
          <p:cNvPr id="45" name="Freeform 52"/>
          <p:cNvSpPr>
            <a:spLocks/>
          </p:cNvSpPr>
          <p:nvPr/>
        </p:nvSpPr>
        <p:spPr bwMode="auto">
          <a:xfrm>
            <a:off x="3257862" y="4802083"/>
            <a:ext cx="919470" cy="302016"/>
          </a:xfrm>
          <a:custGeom>
            <a:avLst/>
            <a:gdLst>
              <a:gd name="T0" fmla="*/ 436 w 548"/>
              <a:gd name="T1" fmla="*/ 36 h 180"/>
              <a:gd name="T2" fmla="*/ 548 w 548"/>
              <a:gd name="T3" fmla="*/ 86 h 180"/>
              <a:gd name="T4" fmla="*/ 206 w 548"/>
              <a:gd name="T5" fmla="*/ 180 h 180"/>
              <a:gd name="T6" fmla="*/ 0 w 548"/>
              <a:gd name="T7" fmla="*/ 90 h 180"/>
              <a:gd name="T8" fmla="*/ 27 w 548"/>
              <a:gd name="T9" fmla="*/ 81 h 180"/>
              <a:gd name="T10" fmla="*/ 27 w 548"/>
              <a:gd name="T11" fmla="*/ 27 h 180"/>
              <a:gd name="T12" fmla="*/ 126 w 548"/>
              <a:gd name="T13" fmla="*/ 0 h 180"/>
              <a:gd name="T14" fmla="*/ 211 w 548"/>
              <a:gd name="T15" fmla="*/ 32 h 180"/>
              <a:gd name="T16" fmla="*/ 341 w 548"/>
              <a:gd name="T17" fmla="*/ 0 h 180"/>
              <a:gd name="T18" fmla="*/ 436 w 548"/>
              <a:gd name="T19" fmla="*/ 3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180">
                <a:moveTo>
                  <a:pt x="436" y="36"/>
                </a:moveTo>
                <a:lnTo>
                  <a:pt x="548" y="86"/>
                </a:lnTo>
                <a:lnTo>
                  <a:pt x="206" y="180"/>
                </a:lnTo>
                <a:lnTo>
                  <a:pt x="0" y="90"/>
                </a:lnTo>
                <a:lnTo>
                  <a:pt x="27" y="81"/>
                </a:lnTo>
                <a:lnTo>
                  <a:pt x="27" y="27"/>
                </a:lnTo>
                <a:lnTo>
                  <a:pt x="126" y="0"/>
                </a:lnTo>
                <a:lnTo>
                  <a:pt x="211" y="32"/>
                </a:lnTo>
                <a:lnTo>
                  <a:pt x="341" y="0"/>
                </a:lnTo>
                <a:lnTo>
                  <a:pt x="436" y="36"/>
                </a:ln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latin typeface="Lato Medium" panose="020F0502020204030203" pitchFamily="34" charset="0"/>
              <a:ea typeface="Lato Medium" panose="020F0502020204030203" pitchFamily="34" charset="0"/>
              <a:cs typeface="Lato Medium" panose="020F0502020204030203" pitchFamily="34" charset="0"/>
            </a:endParaRPr>
          </a:p>
        </p:txBody>
      </p:sp>
      <p:sp>
        <p:nvSpPr>
          <p:cNvPr id="46" name="Freeform 53"/>
          <p:cNvSpPr>
            <a:spLocks/>
          </p:cNvSpPr>
          <p:nvPr/>
        </p:nvSpPr>
        <p:spPr bwMode="auto">
          <a:xfrm>
            <a:off x="3611892" y="3949727"/>
            <a:ext cx="588931" cy="906047"/>
          </a:xfrm>
          <a:custGeom>
            <a:avLst/>
            <a:gdLst>
              <a:gd name="T0" fmla="*/ 130 w 351"/>
              <a:gd name="T1" fmla="*/ 508 h 540"/>
              <a:gd name="T2" fmla="*/ 0 w 351"/>
              <a:gd name="T3" fmla="*/ 540 h 540"/>
              <a:gd name="T4" fmla="*/ 4 w 351"/>
              <a:gd name="T5" fmla="*/ 86 h 540"/>
              <a:gd name="T6" fmla="*/ 351 w 351"/>
              <a:gd name="T7" fmla="*/ 0 h 540"/>
              <a:gd name="T8" fmla="*/ 346 w 351"/>
              <a:gd name="T9" fmla="*/ 333 h 540"/>
              <a:gd name="T10" fmla="*/ 342 w 351"/>
              <a:gd name="T11" fmla="*/ 396 h 540"/>
              <a:gd name="T12" fmla="*/ 342 w 351"/>
              <a:gd name="T13" fmla="*/ 450 h 540"/>
              <a:gd name="T14" fmla="*/ 306 w 351"/>
              <a:gd name="T15" fmla="*/ 459 h 540"/>
              <a:gd name="T16" fmla="*/ 225 w 351"/>
              <a:gd name="T17" fmla="*/ 481 h 540"/>
              <a:gd name="T18" fmla="*/ 130 w 351"/>
              <a:gd name="T19" fmla="*/ 50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1" h="540">
                <a:moveTo>
                  <a:pt x="130" y="508"/>
                </a:moveTo>
                <a:lnTo>
                  <a:pt x="0" y="540"/>
                </a:lnTo>
                <a:lnTo>
                  <a:pt x="4" y="86"/>
                </a:lnTo>
                <a:lnTo>
                  <a:pt x="351" y="0"/>
                </a:lnTo>
                <a:lnTo>
                  <a:pt x="346" y="333"/>
                </a:lnTo>
                <a:lnTo>
                  <a:pt x="342" y="396"/>
                </a:lnTo>
                <a:lnTo>
                  <a:pt x="342" y="450"/>
                </a:lnTo>
                <a:lnTo>
                  <a:pt x="306" y="459"/>
                </a:lnTo>
                <a:lnTo>
                  <a:pt x="225" y="481"/>
                </a:lnTo>
                <a:lnTo>
                  <a:pt x="130" y="508"/>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Lato Medium" panose="020F0502020204030203" pitchFamily="34" charset="0"/>
              <a:ea typeface="Lato Medium" panose="020F0502020204030203" pitchFamily="34" charset="0"/>
              <a:cs typeface="Lato Medium" panose="020F0502020204030203" pitchFamily="34" charset="0"/>
            </a:endParaRPr>
          </a:p>
        </p:txBody>
      </p:sp>
      <p:sp>
        <p:nvSpPr>
          <p:cNvPr id="47" name="Freeform 54"/>
          <p:cNvSpPr>
            <a:spLocks/>
          </p:cNvSpPr>
          <p:nvPr/>
        </p:nvSpPr>
        <p:spPr bwMode="auto">
          <a:xfrm>
            <a:off x="3618602" y="2939651"/>
            <a:ext cx="597321" cy="904370"/>
          </a:xfrm>
          <a:custGeom>
            <a:avLst/>
            <a:gdLst>
              <a:gd name="T0" fmla="*/ 347 w 356"/>
              <a:gd name="T1" fmla="*/ 458 h 539"/>
              <a:gd name="T2" fmla="*/ 288 w 356"/>
              <a:gd name="T3" fmla="*/ 472 h 539"/>
              <a:gd name="T4" fmla="*/ 230 w 356"/>
              <a:gd name="T5" fmla="*/ 485 h 539"/>
              <a:gd name="T6" fmla="*/ 122 w 356"/>
              <a:gd name="T7" fmla="*/ 512 h 539"/>
              <a:gd name="T8" fmla="*/ 108 w 356"/>
              <a:gd name="T9" fmla="*/ 512 h 539"/>
              <a:gd name="T10" fmla="*/ 0 w 356"/>
              <a:gd name="T11" fmla="*/ 539 h 539"/>
              <a:gd name="T12" fmla="*/ 5 w 356"/>
              <a:gd name="T13" fmla="*/ 76 h 539"/>
              <a:gd name="T14" fmla="*/ 356 w 356"/>
              <a:gd name="T15" fmla="*/ 0 h 539"/>
              <a:gd name="T16" fmla="*/ 351 w 356"/>
              <a:gd name="T17" fmla="*/ 350 h 539"/>
              <a:gd name="T18" fmla="*/ 351 w 356"/>
              <a:gd name="T19" fmla="*/ 355 h 539"/>
              <a:gd name="T20" fmla="*/ 351 w 356"/>
              <a:gd name="T21" fmla="*/ 422 h 539"/>
              <a:gd name="T22" fmla="*/ 347 w 356"/>
              <a:gd name="T23" fmla="*/ 458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6" h="539">
                <a:moveTo>
                  <a:pt x="347" y="458"/>
                </a:moveTo>
                <a:lnTo>
                  <a:pt x="288" y="472"/>
                </a:lnTo>
                <a:lnTo>
                  <a:pt x="230" y="485"/>
                </a:lnTo>
                <a:lnTo>
                  <a:pt x="122" y="512"/>
                </a:lnTo>
                <a:lnTo>
                  <a:pt x="108" y="512"/>
                </a:lnTo>
                <a:lnTo>
                  <a:pt x="0" y="539"/>
                </a:lnTo>
                <a:lnTo>
                  <a:pt x="5" y="76"/>
                </a:lnTo>
                <a:lnTo>
                  <a:pt x="356" y="0"/>
                </a:lnTo>
                <a:lnTo>
                  <a:pt x="351" y="350"/>
                </a:lnTo>
                <a:lnTo>
                  <a:pt x="351" y="355"/>
                </a:lnTo>
                <a:lnTo>
                  <a:pt x="351" y="422"/>
                </a:lnTo>
                <a:lnTo>
                  <a:pt x="347" y="458"/>
                </a:ln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Lato Medium" panose="020F0502020204030203" pitchFamily="34" charset="0"/>
              <a:ea typeface="Lato Medium" panose="020F0502020204030203" pitchFamily="34" charset="0"/>
              <a:cs typeface="Lato Medium" panose="020F0502020204030203" pitchFamily="34" charset="0"/>
            </a:endParaRPr>
          </a:p>
        </p:txBody>
      </p:sp>
      <p:sp>
        <p:nvSpPr>
          <p:cNvPr id="48" name="Freeform 55"/>
          <p:cNvSpPr>
            <a:spLocks/>
          </p:cNvSpPr>
          <p:nvPr/>
        </p:nvSpPr>
        <p:spPr bwMode="auto">
          <a:xfrm>
            <a:off x="3128666" y="2765154"/>
            <a:ext cx="1087257" cy="302016"/>
          </a:xfrm>
          <a:custGeom>
            <a:avLst/>
            <a:gdLst>
              <a:gd name="T0" fmla="*/ 351 w 648"/>
              <a:gd name="T1" fmla="*/ 0 h 180"/>
              <a:gd name="T2" fmla="*/ 423 w 648"/>
              <a:gd name="T3" fmla="*/ 23 h 180"/>
              <a:gd name="T4" fmla="*/ 531 w 648"/>
              <a:gd name="T5" fmla="*/ 63 h 180"/>
              <a:gd name="T6" fmla="*/ 648 w 648"/>
              <a:gd name="T7" fmla="*/ 104 h 180"/>
              <a:gd name="T8" fmla="*/ 297 w 648"/>
              <a:gd name="T9" fmla="*/ 180 h 180"/>
              <a:gd name="T10" fmla="*/ 0 w 648"/>
              <a:gd name="T11" fmla="*/ 72 h 180"/>
              <a:gd name="T12" fmla="*/ 225 w 648"/>
              <a:gd name="T13" fmla="*/ 27 h 180"/>
              <a:gd name="T14" fmla="*/ 351 w 648"/>
              <a:gd name="T15" fmla="*/ 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8" h="180">
                <a:moveTo>
                  <a:pt x="351" y="0"/>
                </a:moveTo>
                <a:lnTo>
                  <a:pt x="423" y="23"/>
                </a:lnTo>
                <a:lnTo>
                  <a:pt x="531" y="63"/>
                </a:lnTo>
                <a:lnTo>
                  <a:pt x="648" y="104"/>
                </a:lnTo>
                <a:lnTo>
                  <a:pt x="297" y="180"/>
                </a:lnTo>
                <a:lnTo>
                  <a:pt x="0" y="72"/>
                </a:lnTo>
                <a:lnTo>
                  <a:pt x="225" y="27"/>
                </a:lnTo>
                <a:lnTo>
                  <a:pt x="351" y="0"/>
                </a:ln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latin typeface="Lato Medium" panose="020F0502020204030203" pitchFamily="34" charset="0"/>
              <a:ea typeface="Lato Medium" panose="020F0502020204030203" pitchFamily="34" charset="0"/>
              <a:cs typeface="Lato Medium" panose="020F0502020204030203" pitchFamily="34" charset="0"/>
            </a:endParaRPr>
          </a:p>
        </p:txBody>
      </p:sp>
      <p:sp>
        <p:nvSpPr>
          <p:cNvPr id="49" name="Freeform 56"/>
          <p:cNvSpPr>
            <a:spLocks/>
          </p:cNvSpPr>
          <p:nvPr/>
        </p:nvSpPr>
        <p:spPr bwMode="auto">
          <a:xfrm>
            <a:off x="2450808" y="2538642"/>
            <a:ext cx="1055378" cy="286915"/>
          </a:xfrm>
          <a:custGeom>
            <a:avLst/>
            <a:gdLst>
              <a:gd name="T0" fmla="*/ 539 w 629"/>
              <a:gd name="T1" fmla="*/ 68 h 171"/>
              <a:gd name="T2" fmla="*/ 629 w 629"/>
              <a:gd name="T3" fmla="*/ 99 h 171"/>
              <a:gd name="T4" fmla="*/ 278 w 629"/>
              <a:gd name="T5" fmla="*/ 171 h 171"/>
              <a:gd name="T6" fmla="*/ 0 w 629"/>
              <a:gd name="T7" fmla="*/ 68 h 171"/>
              <a:gd name="T8" fmla="*/ 242 w 629"/>
              <a:gd name="T9" fmla="*/ 23 h 171"/>
              <a:gd name="T10" fmla="*/ 346 w 629"/>
              <a:gd name="T11" fmla="*/ 0 h 171"/>
              <a:gd name="T12" fmla="*/ 436 w 629"/>
              <a:gd name="T13" fmla="*/ 32 h 171"/>
              <a:gd name="T14" fmla="*/ 539 w 629"/>
              <a:gd name="T15" fmla="*/ 68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9" h="171">
                <a:moveTo>
                  <a:pt x="539" y="68"/>
                </a:moveTo>
                <a:lnTo>
                  <a:pt x="629" y="99"/>
                </a:lnTo>
                <a:lnTo>
                  <a:pt x="278" y="171"/>
                </a:lnTo>
                <a:lnTo>
                  <a:pt x="0" y="68"/>
                </a:lnTo>
                <a:lnTo>
                  <a:pt x="242" y="23"/>
                </a:lnTo>
                <a:lnTo>
                  <a:pt x="346" y="0"/>
                </a:lnTo>
                <a:lnTo>
                  <a:pt x="436" y="32"/>
                </a:lnTo>
                <a:lnTo>
                  <a:pt x="539" y="68"/>
                </a:ln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latin typeface="Lato Medium" panose="020F0502020204030203" pitchFamily="34" charset="0"/>
              <a:ea typeface="Lato Medium" panose="020F0502020204030203" pitchFamily="34" charset="0"/>
              <a:cs typeface="Lato Medium" panose="020F0502020204030203" pitchFamily="34" charset="0"/>
            </a:endParaRPr>
          </a:p>
        </p:txBody>
      </p:sp>
      <p:sp>
        <p:nvSpPr>
          <p:cNvPr id="50" name="Freeform 57"/>
          <p:cNvSpPr>
            <a:spLocks/>
          </p:cNvSpPr>
          <p:nvPr/>
        </p:nvSpPr>
        <p:spPr bwMode="auto">
          <a:xfrm>
            <a:off x="2729333" y="2260115"/>
            <a:ext cx="453024" cy="332217"/>
          </a:xfrm>
          <a:custGeom>
            <a:avLst/>
            <a:gdLst>
              <a:gd name="T0" fmla="*/ 180 w 270"/>
              <a:gd name="T1" fmla="*/ 166 h 198"/>
              <a:gd name="T2" fmla="*/ 76 w 270"/>
              <a:gd name="T3" fmla="*/ 189 h 198"/>
              <a:gd name="T4" fmla="*/ 76 w 270"/>
              <a:gd name="T5" fmla="*/ 130 h 198"/>
              <a:gd name="T6" fmla="*/ 0 w 270"/>
              <a:gd name="T7" fmla="*/ 103 h 198"/>
              <a:gd name="T8" fmla="*/ 0 w 270"/>
              <a:gd name="T9" fmla="*/ 0 h 198"/>
              <a:gd name="T10" fmla="*/ 270 w 270"/>
              <a:gd name="T11" fmla="*/ 94 h 198"/>
              <a:gd name="T12" fmla="*/ 270 w 270"/>
              <a:gd name="T13" fmla="*/ 198 h 198"/>
              <a:gd name="T14" fmla="*/ 180 w 270"/>
              <a:gd name="T15" fmla="*/ 166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0" h="198">
                <a:moveTo>
                  <a:pt x="180" y="166"/>
                </a:moveTo>
                <a:lnTo>
                  <a:pt x="76" y="189"/>
                </a:lnTo>
                <a:lnTo>
                  <a:pt x="76" y="130"/>
                </a:lnTo>
                <a:lnTo>
                  <a:pt x="0" y="103"/>
                </a:lnTo>
                <a:lnTo>
                  <a:pt x="0" y="0"/>
                </a:lnTo>
                <a:lnTo>
                  <a:pt x="270" y="94"/>
                </a:lnTo>
                <a:lnTo>
                  <a:pt x="270" y="198"/>
                </a:lnTo>
                <a:lnTo>
                  <a:pt x="180" y="166"/>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latin typeface="Lato Medium" panose="020F0502020204030203" pitchFamily="34" charset="0"/>
              <a:ea typeface="Lato Medium" panose="020F0502020204030203" pitchFamily="34" charset="0"/>
              <a:cs typeface="Lato Medium" panose="020F0502020204030203" pitchFamily="34" charset="0"/>
            </a:endParaRPr>
          </a:p>
        </p:txBody>
      </p:sp>
      <p:sp>
        <p:nvSpPr>
          <p:cNvPr id="51" name="Freeform 58"/>
          <p:cNvSpPr>
            <a:spLocks/>
          </p:cNvSpPr>
          <p:nvPr/>
        </p:nvSpPr>
        <p:spPr bwMode="auto">
          <a:xfrm>
            <a:off x="1816575" y="2320518"/>
            <a:ext cx="1040277" cy="271815"/>
          </a:xfrm>
          <a:custGeom>
            <a:avLst/>
            <a:gdLst>
              <a:gd name="T0" fmla="*/ 544 w 620"/>
              <a:gd name="T1" fmla="*/ 67 h 162"/>
              <a:gd name="T2" fmla="*/ 620 w 620"/>
              <a:gd name="T3" fmla="*/ 94 h 162"/>
              <a:gd name="T4" fmla="*/ 274 w 620"/>
              <a:gd name="T5" fmla="*/ 162 h 162"/>
              <a:gd name="T6" fmla="*/ 0 w 620"/>
              <a:gd name="T7" fmla="*/ 67 h 162"/>
              <a:gd name="T8" fmla="*/ 351 w 620"/>
              <a:gd name="T9" fmla="*/ 0 h 162"/>
              <a:gd name="T10" fmla="*/ 544 w 620"/>
              <a:gd name="T11" fmla="*/ 67 h 162"/>
            </a:gdLst>
            <a:ahLst/>
            <a:cxnLst>
              <a:cxn ang="0">
                <a:pos x="T0" y="T1"/>
              </a:cxn>
              <a:cxn ang="0">
                <a:pos x="T2" y="T3"/>
              </a:cxn>
              <a:cxn ang="0">
                <a:pos x="T4" y="T5"/>
              </a:cxn>
              <a:cxn ang="0">
                <a:pos x="T6" y="T7"/>
              </a:cxn>
              <a:cxn ang="0">
                <a:pos x="T8" y="T9"/>
              </a:cxn>
              <a:cxn ang="0">
                <a:pos x="T10" y="T11"/>
              </a:cxn>
            </a:cxnLst>
            <a:rect l="0" t="0" r="r" b="b"/>
            <a:pathLst>
              <a:path w="620" h="162">
                <a:moveTo>
                  <a:pt x="544" y="67"/>
                </a:moveTo>
                <a:lnTo>
                  <a:pt x="620" y="94"/>
                </a:lnTo>
                <a:lnTo>
                  <a:pt x="274" y="162"/>
                </a:lnTo>
                <a:lnTo>
                  <a:pt x="0" y="67"/>
                </a:lnTo>
                <a:lnTo>
                  <a:pt x="351" y="0"/>
                </a:lnTo>
                <a:lnTo>
                  <a:pt x="544" y="67"/>
                </a:ln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latin typeface="Lato Medium" panose="020F0502020204030203" pitchFamily="34" charset="0"/>
              <a:ea typeface="Lato Medium" panose="020F0502020204030203" pitchFamily="34" charset="0"/>
              <a:cs typeface="Lato Medium" panose="020F0502020204030203" pitchFamily="34" charset="0"/>
            </a:endParaRPr>
          </a:p>
        </p:txBody>
      </p:sp>
      <p:sp>
        <p:nvSpPr>
          <p:cNvPr id="52" name="Freeform 59"/>
          <p:cNvSpPr>
            <a:spLocks/>
          </p:cNvSpPr>
          <p:nvPr/>
        </p:nvSpPr>
        <p:spPr bwMode="auto">
          <a:xfrm>
            <a:off x="2276311" y="2478238"/>
            <a:ext cx="580541" cy="340607"/>
          </a:xfrm>
          <a:custGeom>
            <a:avLst/>
            <a:gdLst>
              <a:gd name="T0" fmla="*/ 104 w 346"/>
              <a:gd name="T1" fmla="*/ 203 h 203"/>
              <a:gd name="T2" fmla="*/ 0 w 346"/>
              <a:gd name="T3" fmla="*/ 162 h 203"/>
              <a:gd name="T4" fmla="*/ 0 w 346"/>
              <a:gd name="T5" fmla="*/ 68 h 203"/>
              <a:gd name="T6" fmla="*/ 346 w 346"/>
              <a:gd name="T7" fmla="*/ 0 h 203"/>
              <a:gd name="T8" fmla="*/ 346 w 346"/>
              <a:gd name="T9" fmla="*/ 59 h 203"/>
              <a:gd name="T10" fmla="*/ 104 w 346"/>
              <a:gd name="T11" fmla="*/ 104 h 203"/>
              <a:gd name="T12" fmla="*/ 104 w 346"/>
              <a:gd name="T13" fmla="*/ 203 h 203"/>
            </a:gdLst>
            <a:ahLst/>
            <a:cxnLst>
              <a:cxn ang="0">
                <a:pos x="T0" y="T1"/>
              </a:cxn>
              <a:cxn ang="0">
                <a:pos x="T2" y="T3"/>
              </a:cxn>
              <a:cxn ang="0">
                <a:pos x="T4" y="T5"/>
              </a:cxn>
              <a:cxn ang="0">
                <a:pos x="T6" y="T7"/>
              </a:cxn>
              <a:cxn ang="0">
                <a:pos x="T8" y="T9"/>
              </a:cxn>
              <a:cxn ang="0">
                <a:pos x="T10" y="T11"/>
              </a:cxn>
              <a:cxn ang="0">
                <a:pos x="T12" y="T13"/>
              </a:cxn>
            </a:cxnLst>
            <a:rect l="0" t="0" r="r" b="b"/>
            <a:pathLst>
              <a:path w="346" h="203">
                <a:moveTo>
                  <a:pt x="104" y="203"/>
                </a:moveTo>
                <a:lnTo>
                  <a:pt x="0" y="162"/>
                </a:lnTo>
                <a:lnTo>
                  <a:pt x="0" y="68"/>
                </a:lnTo>
                <a:lnTo>
                  <a:pt x="346" y="0"/>
                </a:lnTo>
                <a:lnTo>
                  <a:pt x="346" y="59"/>
                </a:lnTo>
                <a:lnTo>
                  <a:pt x="104" y="104"/>
                </a:lnTo>
                <a:lnTo>
                  <a:pt x="104" y="203"/>
                </a:ln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Lato Medium" panose="020F0502020204030203" pitchFamily="34" charset="0"/>
              <a:ea typeface="Lato Medium" panose="020F0502020204030203" pitchFamily="34" charset="0"/>
              <a:cs typeface="Lato Medium" panose="020F0502020204030203" pitchFamily="34" charset="0"/>
            </a:endParaRPr>
          </a:p>
        </p:txBody>
      </p:sp>
      <p:sp>
        <p:nvSpPr>
          <p:cNvPr id="53" name="Freeform 60"/>
          <p:cNvSpPr>
            <a:spLocks/>
          </p:cNvSpPr>
          <p:nvPr/>
        </p:nvSpPr>
        <p:spPr bwMode="auto">
          <a:xfrm>
            <a:off x="2690744" y="3135961"/>
            <a:ext cx="619132" cy="927860"/>
          </a:xfrm>
          <a:custGeom>
            <a:avLst/>
            <a:gdLst>
              <a:gd name="T0" fmla="*/ 369 w 369"/>
              <a:gd name="T1" fmla="*/ 467 h 553"/>
              <a:gd name="T2" fmla="*/ 315 w 369"/>
              <a:gd name="T3" fmla="*/ 481 h 553"/>
              <a:gd name="T4" fmla="*/ 257 w 369"/>
              <a:gd name="T5" fmla="*/ 494 h 553"/>
              <a:gd name="T6" fmla="*/ 135 w 369"/>
              <a:gd name="T7" fmla="*/ 521 h 553"/>
              <a:gd name="T8" fmla="*/ 131 w 369"/>
              <a:gd name="T9" fmla="*/ 521 h 553"/>
              <a:gd name="T10" fmla="*/ 0 w 369"/>
              <a:gd name="T11" fmla="*/ 553 h 553"/>
              <a:gd name="T12" fmla="*/ 0 w 369"/>
              <a:gd name="T13" fmla="*/ 76 h 553"/>
              <a:gd name="T14" fmla="*/ 369 w 369"/>
              <a:gd name="T15" fmla="*/ 0 h 553"/>
              <a:gd name="T16" fmla="*/ 369 w 369"/>
              <a:gd name="T17" fmla="*/ 350 h 553"/>
              <a:gd name="T18" fmla="*/ 369 w 369"/>
              <a:gd name="T19" fmla="*/ 364 h 553"/>
              <a:gd name="T20" fmla="*/ 369 w 369"/>
              <a:gd name="T21" fmla="*/ 431 h 553"/>
              <a:gd name="T22" fmla="*/ 369 w 369"/>
              <a:gd name="T23" fmla="*/ 467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9" h="553">
                <a:moveTo>
                  <a:pt x="369" y="467"/>
                </a:moveTo>
                <a:lnTo>
                  <a:pt x="315" y="481"/>
                </a:lnTo>
                <a:lnTo>
                  <a:pt x="257" y="494"/>
                </a:lnTo>
                <a:lnTo>
                  <a:pt x="135" y="521"/>
                </a:lnTo>
                <a:lnTo>
                  <a:pt x="131" y="521"/>
                </a:lnTo>
                <a:lnTo>
                  <a:pt x="0" y="553"/>
                </a:lnTo>
                <a:lnTo>
                  <a:pt x="0" y="76"/>
                </a:lnTo>
                <a:lnTo>
                  <a:pt x="369" y="0"/>
                </a:lnTo>
                <a:lnTo>
                  <a:pt x="369" y="350"/>
                </a:lnTo>
                <a:lnTo>
                  <a:pt x="369" y="364"/>
                </a:lnTo>
                <a:lnTo>
                  <a:pt x="369" y="431"/>
                </a:lnTo>
                <a:lnTo>
                  <a:pt x="369" y="467"/>
                </a:ln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Lato Medium" panose="020F0502020204030203" pitchFamily="34" charset="0"/>
              <a:ea typeface="Lato Medium" panose="020F0502020204030203" pitchFamily="34" charset="0"/>
              <a:cs typeface="Lato Medium" panose="020F0502020204030203" pitchFamily="34" charset="0"/>
            </a:endParaRPr>
          </a:p>
        </p:txBody>
      </p:sp>
      <p:sp>
        <p:nvSpPr>
          <p:cNvPr id="54" name="Freeform 61"/>
          <p:cNvSpPr>
            <a:spLocks/>
          </p:cNvSpPr>
          <p:nvPr/>
        </p:nvSpPr>
        <p:spPr bwMode="auto">
          <a:xfrm>
            <a:off x="2200807" y="4010130"/>
            <a:ext cx="1102358" cy="310405"/>
          </a:xfrm>
          <a:custGeom>
            <a:avLst/>
            <a:gdLst>
              <a:gd name="T0" fmla="*/ 292 w 657"/>
              <a:gd name="T1" fmla="*/ 32 h 185"/>
              <a:gd name="T2" fmla="*/ 423 w 657"/>
              <a:gd name="T3" fmla="*/ 0 h 185"/>
              <a:gd name="T4" fmla="*/ 427 w 657"/>
              <a:gd name="T5" fmla="*/ 5 h 185"/>
              <a:gd name="T6" fmla="*/ 549 w 657"/>
              <a:gd name="T7" fmla="*/ 54 h 185"/>
              <a:gd name="T8" fmla="*/ 657 w 657"/>
              <a:gd name="T9" fmla="*/ 95 h 185"/>
              <a:gd name="T10" fmla="*/ 292 w 657"/>
              <a:gd name="T11" fmla="*/ 185 h 185"/>
              <a:gd name="T12" fmla="*/ 0 w 657"/>
              <a:gd name="T13" fmla="*/ 63 h 185"/>
              <a:gd name="T14" fmla="*/ 234 w 657"/>
              <a:gd name="T15" fmla="*/ 9 h 185"/>
              <a:gd name="T16" fmla="*/ 292 w 657"/>
              <a:gd name="T17" fmla="*/ 3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7" h="185">
                <a:moveTo>
                  <a:pt x="292" y="32"/>
                </a:moveTo>
                <a:lnTo>
                  <a:pt x="423" y="0"/>
                </a:lnTo>
                <a:lnTo>
                  <a:pt x="427" y="5"/>
                </a:lnTo>
                <a:lnTo>
                  <a:pt x="549" y="54"/>
                </a:lnTo>
                <a:lnTo>
                  <a:pt x="657" y="95"/>
                </a:lnTo>
                <a:lnTo>
                  <a:pt x="292" y="185"/>
                </a:lnTo>
                <a:lnTo>
                  <a:pt x="0" y="63"/>
                </a:lnTo>
                <a:lnTo>
                  <a:pt x="234" y="9"/>
                </a:lnTo>
                <a:lnTo>
                  <a:pt x="292" y="32"/>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latin typeface="Lato Medium" panose="020F0502020204030203" pitchFamily="34" charset="0"/>
              <a:ea typeface="Lato Medium" panose="020F0502020204030203" pitchFamily="34" charset="0"/>
              <a:cs typeface="Lato Medium" panose="020F0502020204030203" pitchFamily="34" charset="0"/>
            </a:endParaRPr>
          </a:p>
        </p:txBody>
      </p:sp>
      <p:sp>
        <p:nvSpPr>
          <p:cNvPr id="55" name="Freeform 63"/>
          <p:cNvSpPr>
            <a:spLocks/>
          </p:cNvSpPr>
          <p:nvPr/>
        </p:nvSpPr>
        <p:spPr bwMode="auto">
          <a:xfrm>
            <a:off x="3121955" y="3943015"/>
            <a:ext cx="496649" cy="912759"/>
          </a:xfrm>
          <a:custGeom>
            <a:avLst/>
            <a:gdLst>
              <a:gd name="T0" fmla="*/ 108 w 296"/>
              <a:gd name="T1" fmla="*/ 135 h 544"/>
              <a:gd name="T2" fmla="*/ 0 w 296"/>
              <a:gd name="T3" fmla="*/ 94 h 544"/>
              <a:gd name="T4" fmla="*/ 0 w 296"/>
              <a:gd name="T5" fmla="*/ 13 h 544"/>
              <a:gd name="T6" fmla="*/ 58 w 296"/>
              <a:gd name="T7" fmla="*/ 0 h 544"/>
              <a:gd name="T8" fmla="*/ 296 w 296"/>
              <a:gd name="T9" fmla="*/ 90 h 544"/>
              <a:gd name="T10" fmla="*/ 292 w 296"/>
              <a:gd name="T11" fmla="*/ 544 h 544"/>
              <a:gd name="T12" fmla="*/ 207 w 296"/>
              <a:gd name="T13" fmla="*/ 512 h 544"/>
              <a:gd name="T14" fmla="*/ 108 w 296"/>
              <a:gd name="T15" fmla="*/ 467 h 544"/>
              <a:gd name="T16" fmla="*/ 108 w 296"/>
              <a:gd name="T17" fmla="*/ 135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6" h="544">
                <a:moveTo>
                  <a:pt x="108" y="135"/>
                </a:moveTo>
                <a:lnTo>
                  <a:pt x="0" y="94"/>
                </a:lnTo>
                <a:lnTo>
                  <a:pt x="0" y="13"/>
                </a:lnTo>
                <a:lnTo>
                  <a:pt x="58" y="0"/>
                </a:lnTo>
                <a:lnTo>
                  <a:pt x="296" y="90"/>
                </a:lnTo>
                <a:lnTo>
                  <a:pt x="292" y="544"/>
                </a:lnTo>
                <a:lnTo>
                  <a:pt x="207" y="512"/>
                </a:lnTo>
                <a:lnTo>
                  <a:pt x="108" y="467"/>
                </a:lnTo>
                <a:lnTo>
                  <a:pt x="108" y="135"/>
                </a:lnTo>
                <a:close/>
              </a:path>
            </a:pathLst>
          </a:cu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latin typeface="Lato Medium" panose="020F0502020204030203" pitchFamily="34" charset="0"/>
              <a:ea typeface="Lato Medium" panose="020F0502020204030203" pitchFamily="34" charset="0"/>
              <a:cs typeface="Lato Medium" panose="020F0502020204030203" pitchFamily="34" charset="0"/>
            </a:endParaRPr>
          </a:p>
        </p:txBody>
      </p:sp>
      <p:sp>
        <p:nvSpPr>
          <p:cNvPr id="56" name="Freeform 64"/>
          <p:cNvSpPr>
            <a:spLocks/>
          </p:cNvSpPr>
          <p:nvPr/>
        </p:nvSpPr>
        <p:spPr bwMode="auto">
          <a:xfrm>
            <a:off x="3303164" y="4726579"/>
            <a:ext cx="166108" cy="120807"/>
          </a:xfrm>
          <a:custGeom>
            <a:avLst/>
            <a:gdLst>
              <a:gd name="T0" fmla="*/ 0 w 99"/>
              <a:gd name="T1" fmla="*/ 0 h 72"/>
              <a:gd name="T2" fmla="*/ 99 w 99"/>
              <a:gd name="T3" fmla="*/ 45 h 72"/>
              <a:gd name="T4" fmla="*/ 0 w 99"/>
              <a:gd name="T5" fmla="*/ 72 h 72"/>
              <a:gd name="T6" fmla="*/ 0 w 99"/>
              <a:gd name="T7" fmla="*/ 0 h 72"/>
            </a:gdLst>
            <a:ahLst/>
            <a:cxnLst>
              <a:cxn ang="0">
                <a:pos x="T0" y="T1"/>
              </a:cxn>
              <a:cxn ang="0">
                <a:pos x="T2" y="T3"/>
              </a:cxn>
              <a:cxn ang="0">
                <a:pos x="T4" y="T5"/>
              </a:cxn>
              <a:cxn ang="0">
                <a:pos x="T6" y="T7"/>
              </a:cxn>
            </a:cxnLst>
            <a:rect l="0" t="0" r="r" b="b"/>
            <a:pathLst>
              <a:path w="99" h="72">
                <a:moveTo>
                  <a:pt x="0" y="0"/>
                </a:moveTo>
                <a:lnTo>
                  <a:pt x="99" y="45"/>
                </a:lnTo>
                <a:lnTo>
                  <a:pt x="0" y="72"/>
                </a:lnTo>
                <a:lnTo>
                  <a:pt x="0" y="0"/>
                </a:ln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Lato Medium" panose="020F0502020204030203" pitchFamily="34" charset="0"/>
              <a:ea typeface="Lato Medium" panose="020F0502020204030203" pitchFamily="34" charset="0"/>
              <a:cs typeface="Lato Medium" panose="020F0502020204030203" pitchFamily="34" charset="0"/>
            </a:endParaRPr>
          </a:p>
        </p:txBody>
      </p:sp>
      <p:sp>
        <p:nvSpPr>
          <p:cNvPr id="57" name="Freeform 65"/>
          <p:cNvSpPr>
            <a:spLocks/>
          </p:cNvSpPr>
          <p:nvPr/>
        </p:nvSpPr>
        <p:spPr bwMode="auto">
          <a:xfrm>
            <a:off x="2690744" y="4169527"/>
            <a:ext cx="612421" cy="934571"/>
          </a:xfrm>
          <a:custGeom>
            <a:avLst/>
            <a:gdLst>
              <a:gd name="T0" fmla="*/ 365 w 365"/>
              <a:gd name="T1" fmla="*/ 0 h 557"/>
              <a:gd name="T2" fmla="*/ 365 w 365"/>
              <a:gd name="T3" fmla="*/ 332 h 557"/>
              <a:gd name="T4" fmla="*/ 365 w 365"/>
              <a:gd name="T5" fmla="*/ 404 h 557"/>
              <a:gd name="T6" fmla="*/ 365 w 365"/>
              <a:gd name="T7" fmla="*/ 458 h 557"/>
              <a:gd name="T8" fmla="*/ 338 w 365"/>
              <a:gd name="T9" fmla="*/ 467 h 557"/>
              <a:gd name="T10" fmla="*/ 257 w 365"/>
              <a:gd name="T11" fmla="*/ 490 h 557"/>
              <a:gd name="T12" fmla="*/ 153 w 365"/>
              <a:gd name="T13" fmla="*/ 517 h 557"/>
              <a:gd name="T14" fmla="*/ 0 w 365"/>
              <a:gd name="T15" fmla="*/ 557 h 557"/>
              <a:gd name="T16" fmla="*/ 0 w 365"/>
              <a:gd name="T17" fmla="*/ 90 h 557"/>
              <a:gd name="T18" fmla="*/ 365 w 365"/>
              <a:gd name="T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5" h="557">
                <a:moveTo>
                  <a:pt x="365" y="0"/>
                </a:moveTo>
                <a:lnTo>
                  <a:pt x="365" y="332"/>
                </a:lnTo>
                <a:lnTo>
                  <a:pt x="365" y="404"/>
                </a:lnTo>
                <a:lnTo>
                  <a:pt x="365" y="458"/>
                </a:lnTo>
                <a:lnTo>
                  <a:pt x="338" y="467"/>
                </a:lnTo>
                <a:lnTo>
                  <a:pt x="257" y="490"/>
                </a:lnTo>
                <a:lnTo>
                  <a:pt x="153" y="517"/>
                </a:lnTo>
                <a:lnTo>
                  <a:pt x="0" y="557"/>
                </a:lnTo>
                <a:lnTo>
                  <a:pt x="0" y="90"/>
                </a:lnTo>
                <a:lnTo>
                  <a:pt x="365" y="0"/>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Lato Medium" panose="020F0502020204030203" pitchFamily="34" charset="0"/>
              <a:ea typeface="Lato Medium" panose="020F0502020204030203" pitchFamily="34" charset="0"/>
              <a:cs typeface="Lato Medium" panose="020F0502020204030203" pitchFamily="34" charset="0"/>
            </a:endParaRPr>
          </a:p>
        </p:txBody>
      </p:sp>
      <p:sp>
        <p:nvSpPr>
          <p:cNvPr id="58" name="Freeform 66"/>
          <p:cNvSpPr>
            <a:spLocks/>
          </p:cNvSpPr>
          <p:nvPr/>
        </p:nvSpPr>
        <p:spPr bwMode="auto">
          <a:xfrm>
            <a:off x="2209195" y="5036983"/>
            <a:ext cx="1085580" cy="317116"/>
          </a:xfrm>
          <a:custGeom>
            <a:avLst/>
            <a:gdLst>
              <a:gd name="T0" fmla="*/ 287 w 647"/>
              <a:gd name="T1" fmla="*/ 40 h 189"/>
              <a:gd name="T2" fmla="*/ 440 w 647"/>
              <a:gd name="T3" fmla="*/ 0 h 189"/>
              <a:gd name="T4" fmla="*/ 544 w 647"/>
              <a:gd name="T5" fmla="*/ 45 h 189"/>
              <a:gd name="T6" fmla="*/ 647 w 647"/>
              <a:gd name="T7" fmla="*/ 90 h 189"/>
              <a:gd name="T8" fmla="*/ 287 w 647"/>
              <a:gd name="T9" fmla="*/ 189 h 189"/>
              <a:gd name="T10" fmla="*/ 0 w 647"/>
              <a:gd name="T11" fmla="*/ 58 h 189"/>
              <a:gd name="T12" fmla="*/ 207 w 647"/>
              <a:gd name="T13" fmla="*/ 4 h 189"/>
              <a:gd name="T14" fmla="*/ 287 w 647"/>
              <a:gd name="T15" fmla="*/ 40 h 1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7" h="189">
                <a:moveTo>
                  <a:pt x="287" y="40"/>
                </a:moveTo>
                <a:lnTo>
                  <a:pt x="440" y="0"/>
                </a:lnTo>
                <a:lnTo>
                  <a:pt x="544" y="45"/>
                </a:lnTo>
                <a:lnTo>
                  <a:pt x="647" y="90"/>
                </a:lnTo>
                <a:lnTo>
                  <a:pt x="287" y="189"/>
                </a:lnTo>
                <a:lnTo>
                  <a:pt x="0" y="58"/>
                </a:lnTo>
                <a:lnTo>
                  <a:pt x="207" y="4"/>
                </a:lnTo>
                <a:lnTo>
                  <a:pt x="287" y="40"/>
                </a:ln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latin typeface="Lato Medium" panose="020F0502020204030203" pitchFamily="34" charset="0"/>
              <a:ea typeface="Lato Medium" panose="020F0502020204030203" pitchFamily="34" charset="0"/>
              <a:cs typeface="Lato Medium" panose="020F0502020204030203" pitchFamily="34" charset="0"/>
            </a:endParaRPr>
          </a:p>
        </p:txBody>
      </p:sp>
      <p:sp>
        <p:nvSpPr>
          <p:cNvPr id="59" name="Freeform 67"/>
          <p:cNvSpPr>
            <a:spLocks/>
          </p:cNvSpPr>
          <p:nvPr/>
        </p:nvSpPr>
        <p:spPr bwMode="auto">
          <a:xfrm>
            <a:off x="3121955" y="4953091"/>
            <a:ext cx="481547" cy="899337"/>
          </a:xfrm>
          <a:custGeom>
            <a:avLst/>
            <a:gdLst>
              <a:gd name="T0" fmla="*/ 103 w 287"/>
              <a:gd name="T1" fmla="*/ 140 h 536"/>
              <a:gd name="T2" fmla="*/ 0 w 287"/>
              <a:gd name="T3" fmla="*/ 95 h 536"/>
              <a:gd name="T4" fmla="*/ 0 w 287"/>
              <a:gd name="T5" fmla="*/ 23 h 536"/>
              <a:gd name="T6" fmla="*/ 81 w 287"/>
              <a:gd name="T7" fmla="*/ 0 h 536"/>
              <a:gd name="T8" fmla="*/ 287 w 287"/>
              <a:gd name="T9" fmla="*/ 90 h 536"/>
              <a:gd name="T10" fmla="*/ 283 w 287"/>
              <a:gd name="T11" fmla="*/ 536 h 536"/>
              <a:gd name="T12" fmla="*/ 103 w 287"/>
              <a:gd name="T13" fmla="*/ 450 h 536"/>
              <a:gd name="T14" fmla="*/ 103 w 287"/>
              <a:gd name="T15" fmla="*/ 140 h 5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7" h="536">
                <a:moveTo>
                  <a:pt x="103" y="140"/>
                </a:moveTo>
                <a:lnTo>
                  <a:pt x="0" y="95"/>
                </a:lnTo>
                <a:lnTo>
                  <a:pt x="0" y="23"/>
                </a:lnTo>
                <a:lnTo>
                  <a:pt x="81" y="0"/>
                </a:lnTo>
                <a:lnTo>
                  <a:pt x="287" y="90"/>
                </a:lnTo>
                <a:lnTo>
                  <a:pt x="283" y="536"/>
                </a:lnTo>
                <a:lnTo>
                  <a:pt x="103" y="450"/>
                </a:lnTo>
                <a:lnTo>
                  <a:pt x="103" y="14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latin typeface="Lato Medium" panose="020F0502020204030203" pitchFamily="34" charset="0"/>
              <a:ea typeface="Lato Medium" panose="020F0502020204030203" pitchFamily="34" charset="0"/>
              <a:cs typeface="Lato Medium" panose="020F0502020204030203" pitchFamily="34" charset="0"/>
            </a:endParaRPr>
          </a:p>
        </p:txBody>
      </p:sp>
      <p:sp>
        <p:nvSpPr>
          <p:cNvPr id="60" name="Freeform 68"/>
          <p:cNvSpPr>
            <a:spLocks/>
          </p:cNvSpPr>
          <p:nvPr/>
        </p:nvSpPr>
        <p:spPr bwMode="auto">
          <a:xfrm>
            <a:off x="2690744" y="5187991"/>
            <a:ext cx="604032" cy="927860"/>
          </a:xfrm>
          <a:custGeom>
            <a:avLst/>
            <a:gdLst>
              <a:gd name="T0" fmla="*/ 360 w 360"/>
              <a:gd name="T1" fmla="*/ 0 h 553"/>
              <a:gd name="T2" fmla="*/ 360 w 360"/>
              <a:gd name="T3" fmla="*/ 310 h 553"/>
              <a:gd name="T4" fmla="*/ 360 w 360"/>
              <a:gd name="T5" fmla="*/ 450 h 553"/>
              <a:gd name="T6" fmla="*/ 0 w 360"/>
              <a:gd name="T7" fmla="*/ 553 h 553"/>
              <a:gd name="T8" fmla="*/ 0 w 360"/>
              <a:gd name="T9" fmla="*/ 99 h 553"/>
              <a:gd name="T10" fmla="*/ 360 w 360"/>
              <a:gd name="T11" fmla="*/ 0 h 553"/>
            </a:gdLst>
            <a:ahLst/>
            <a:cxnLst>
              <a:cxn ang="0">
                <a:pos x="T0" y="T1"/>
              </a:cxn>
              <a:cxn ang="0">
                <a:pos x="T2" y="T3"/>
              </a:cxn>
              <a:cxn ang="0">
                <a:pos x="T4" y="T5"/>
              </a:cxn>
              <a:cxn ang="0">
                <a:pos x="T6" y="T7"/>
              </a:cxn>
              <a:cxn ang="0">
                <a:pos x="T8" y="T9"/>
              </a:cxn>
              <a:cxn ang="0">
                <a:pos x="T10" y="T11"/>
              </a:cxn>
            </a:cxnLst>
            <a:rect l="0" t="0" r="r" b="b"/>
            <a:pathLst>
              <a:path w="360" h="553">
                <a:moveTo>
                  <a:pt x="360" y="0"/>
                </a:moveTo>
                <a:lnTo>
                  <a:pt x="360" y="310"/>
                </a:lnTo>
                <a:lnTo>
                  <a:pt x="360" y="450"/>
                </a:lnTo>
                <a:lnTo>
                  <a:pt x="0" y="553"/>
                </a:lnTo>
                <a:lnTo>
                  <a:pt x="0" y="99"/>
                </a:lnTo>
                <a:lnTo>
                  <a:pt x="360" y="0"/>
                </a:ln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Lato Medium" panose="020F0502020204030203" pitchFamily="34" charset="0"/>
              <a:ea typeface="Lato Medium" panose="020F0502020204030203" pitchFamily="34" charset="0"/>
              <a:cs typeface="Lato Medium" panose="020F0502020204030203" pitchFamily="34" charset="0"/>
            </a:endParaRPr>
          </a:p>
        </p:txBody>
      </p:sp>
      <p:sp>
        <p:nvSpPr>
          <p:cNvPr id="61" name="Freeform 70"/>
          <p:cNvSpPr>
            <a:spLocks/>
          </p:cNvSpPr>
          <p:nvPr/>
        </p:nvSpPr>
        <p:spPr bwMode="auto">
          <a:xfrm>
            <a:off x="2917254" y="2704750"/>
            <a:ext cx="588931" cy="362419"/>
          </a:xfrm>
          <a:custGeom>
            <a:avLst/>
            <a:gdLst>
              <a:gd name="T0" fmla="*/ 126 w 351"/>
              <a:gd name="T1" fmla="*/ 216 h 216"/>
              <a:gd name="T2" fmla="*/ 0 w 351"/>
              <a:gd name="T3" fmla="*/ 171 h 216"/>
              <a:gd name="T4" fmla="*/ 0 w 351"/>
              <a:gd name="T5" fmla="*/ 72 h 216"/>
              <a:gd name="T6" fmla="*/ 351 w 351"/>
              <a:gd name="T7" fmla="*/ 0 h 216"/>
              <a:gd name="T8" fmla="*/ 351 w 351"/>
              <a:gd name="T9" fmla="*/ 63 h 216"/>
              <a:gd name="T10" fmla="*/ 126 w 351"/>
              <a:gd name="T11" fmla="*/ 108 h 216"/>
              <a:gd name="T12" fmla="*/ 126 w 351"/>
              <a:gd name="T13" fmla="*/ 216 h 216"/>
            </a:gdLst>
            <a:ahLst/>
            <a:cxnLst>
              <a:cxn ang="0">
                <a:pos x="T0" y="T1"/>
              </a:cxn>
              <a:cxn ang="0">
                <a:pos x="T2" y="T3"/>
              </a:cxn>
              <a:cxn ang="0">
                <a:pos x="T4" y="T5"/>
              </a:cxn>
              <a:cxn ang="0">
                <a:pos x="T6" y="T7"/>
              </a:cxn>
              <a:cxn ang="0">
                <a:pos x="T8" y="T9"/>
              </a:cxn>
              <a:cxn ang="0">
                <a:pos x="T10" y="T11"/>
              </a:cxn>
              <a:cxn ang="0">
                <a:pos x="T12" y="T13"/>
              </a:cxn>
            </a:cxnLst>
            <a:rect l="0" t="0" r="r" b="b"/>
            <a:pathLst>
              <a:path w="351" h="216">
                <a:moveTo>
                  <a:pt x="126" y="216"/>
                </a:moveTo>
                <a:lnTo>
                  <a:pt x="0" y="171"/>
                </a:lnTo>
                <a:lnTo>
                  <a:pt x="0" y="72"/>
                </a:lnTo>
                <a:lnTo>
                  <a:pt x="351" y="0"/>
                </a:lnTo>
                <a:lnTo>
                  <a:pt x="351" y="63"/>
                </a:lnTo>
                <a:lnTo>
                  <a:pt x="126" y="108"/>
                </a:lnTo>
                <a:lnTo>
                  <a:pt x="126" y="216"/>
                </a:ln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Lato Medium" panose="020F0502020204030203" pitchFamily="34" charset="0"/>
              <a:ea typeface="Lato Medium" panose="020F0502020204030203" pitchFamily="34" charset="0"/>
              <a:cs typeface="Lato Medium" panose="020F0502020204030203" pitchFamily="34" charset="0"/>
            </a:endParaRPr>
          </a:p>
        </p:txBody>
      </p:sp>
      <p:sp>
        <p:nvSpPr>
          <p:cNvPr id="62" name="Freeform 72"/>
          <p:cNvSpPr>
            <a:spLocks/>
          </p:cNvSpPr>
          <p:nvPr/>
        </p:nvSpPr>
        <p:spPr bwMode="auto">
          <a:xfrm>
            <a:off x="2947457" y="4991681"/>
            <a:ext cx="174498" cy="120807"/>
          </a:xfrm>
          <a:custGeom>
            <a:avLst/>
            <a:gdLst>
              <a:gd name="T0" fmla="*/ 0 w 104"/>
              <a:gd name="T1" fmla="*/ 27 h 72"/>
              <a:gd name="T2" fmla="*/ 104 w 104"/>
              <a:gd name="T3" fmla="*/ 0 h 72"/>
              <a:gd name="T4" fmla="*/ 104 w 104"/>
              <a:gd name="T5" fmla="*/ 72 h 72"/>
              <a:gd name="T6" fmla="*/ 0 w 104"/>
              <a:gd name="T7" fmla="*/ 27 h 72"/>
            </a:gdLst>
            <a:ahLst/>
            <a:cxnLst>
              <a:cxn ang="0">
                <a:pos x="T0" y="T1"/>
              </a:cxn>
              <a:cxn ang="0">
                <a:pos x="T2" y="T3"/>
              </a:cxn>
              <a:cxn ang="0">
                <a:pos x="T4" y="T5"/>
              </a:cxn>
              <a:cxn ang="0">
                <a:pos x="T6" y="T7"/>
              </a:cxn>
            </a:cxnLst>
            <a:rect l="0" t="0" r="r" b="b"/>
            <a:pathLst>
              <a:path w="104" h="72">
                <a:moveTo>
                  <a:pt x="0" y="27"/>
                </a:moveTo>
                <a:lnTo>
                  <a:pt x="104" y="0"/>
                </a:lnTo>
                <a:lnTo>
                  <a:pt x="104" y="72"/>
                </a:lnTo>
                <a:lnTo>
                  <a:pt x="0" y="27"/>
                </a:ln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Lato Medium" panose="020F0502020204030203" pitchFamily="34" charset="0"/>
              <a:ea typeface="Lato Medium" panose="020F0502020204030203" pitchFamily="34" charset="0"/>
              <a:cs typeface="Lato Medium" panose="020F0502020204030203" pitchFamily="34" charset="0"/>
            </a:endParaRPr>
          </a:p>
        </p:txBody>
      </p:sp>
      <p:sp>
        <p:nvSpPr>
          <p:cNvPr id="63" name="Freeform 74"/>
          <p:cNvSpPr>
            <a:spLocks/>
          </p:cNvSpPr>
          <p:nvPr/>
        </p:nvSpPr>
        <p:spPr bwMode="auto">
          <a:xfrm>
            <a:off x="2729333" y="2154410"/>
            <a:ext cx="1010076" cy="263425"/>
          </a:xfrm>
          <a:custGeom>
            <a:avLst/>
            <a:gdLst>
              <a:gd name="T0" fmla="*/ 602 w 602"/>
              <a:gd name="T1" fmla="*/ 90 h 157"/>
              <a:gd name="T2" fmla="*/ 270 w 602"/>
              <a:gd name="T3" fmla="*/ 157 h 157"/>
              <a:gd name="T4" fmla="*/ 0 w 602"/>
              <a:gd name="T5" fmla="*/ 63 h 157"/>
              <a:gd name="T6" fmla="*/ 328 w 602"/>
              <a:gd name="T7" fmla="*/ 0 h 157"/>
              <a:gd name="T8" fmla="*/ 602 w 602"/>
              <a:gd name="T9" fmla="*/ 90 h 157"/>
            </a:gdLst>
            <a:ahLst/>
            <a:cxnLst>
              <a:cxn ang="0">
                <a:pos x="T0" y="T1"/>
              </a:cxn>
              <a:cxn ang="0">
                <a:pos x="T2" y="T3"/>
              </a:cxn>
              <a:cxn ang="0">
                <a:pos x="T4" y="T5"/>
              </a:cxn>
              <a:cxn ang="0">
                <a:pos x="T6" y="T7"/>
              </a:cxn>
              <a:cxn ang="0">
                <a:pos x="T8" y="T9"/>
              </a:cxn>
            </a:cxnLst>
            <a:rect l="0" t="0" r="r" b="b"/>
            <a:pathLst>
              <a:path w="602" h="157">
                <a:moveTo>
                  <a:pt x="602" y="90"/>
                </a:moveTo>
                <a:lnTo>
                  <a:pt x="270" y="157"/>
                </a:lnTo>
                <a:lnTo>
                  <a:pt x="0" y="63"/>
                </a:lnTo>
                <a:lnTo>
                  <a:pt x="328" y="0"/>
                </a:lnTo>
                <a:lnTo>
                  <a:pt x="602" y="90"/>
                </a:ln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latin typeface="Lato Medium" panose="020F0502020204030203" pitchFamily="34" charset="0"/>
              <a:ea typeface="Lato Medium" panose="020F0502020204030203" pitchFamily="34" charset="0"/>
              <a:cs typeface="Lato Medium" panose="020F0502020204030203" pitchFamily="34" charset="0"/>
            </a:endParaRPr>
          </a:p>
        </p:txBody>
      </p:sp>
      <p:sp>
        <p:nvSpPr>
          <p:cNvPr id="68" name="Rectangle 67"/>
          <p:cNvSpPr/>
          <p:nvPr/>
        </p:nvSpPr>
        <p:spPr>
          <a:xfrm>
            <a:off x="6585626" y="2553745"/>
            <a:ext cx="4204232" cy="2585323"/>
          </a:xfrm>
          <a:prstGeom prst="rect">
            <a:avLst/>
          </a:prstGeom>
        </p:spPr>
        <p:txBody>
          <a:bodyPr wrap="square">
            <a:spAutoFit/>
          </a:bodyPr>
          <a:lstStyle/>
          <a:p>
            <a:pPr algn="r" rtl="1"/>
            <a:r>
              <a:rPr lang="ar-SA" sz="2000" dirty="0">
                <a:latin typeface="Lato Medium" panose="020F0502020204030203" pitchFamily="34" charset="0"/>
                <a:ea typeface="Lato Medium" panose="020F0502020204030203" pitchFamily="34" charset="0"/>
                <a:cs typeface="Lato Medium" panose="020F0502020204030203" pitchFamily="34" charset="0"/>
              </a:rPr>
              <a:t>ان نوع الخشب ال</a:t>
            </a:r>
            <a:r>
              <a:rPr lang="ar-DZ" sz="2000" dirty="0">
                <a:latin typeface="Lato Medium" panose="020F0502020204030203" pitchFamily="34" charset="0"/>
                <a:ea typeface="Lato Medium" panose="020F0502020204030203" pitchFamily="34" charset="0"/>
                <a:cs typeface="Lato Medium" panose="020F0502020204030203" pitchFamily="34" charset="0"/>
              </a:rPr>
              <a:t>ذي تستعمله شركة ايكيا يسمى خشب السنط الذي يأتي من فيتنام من مزارع معتمدة من مجلس رعاية الغابات</a:t>
            </a:r>
            <a:r>
              <a:rPr lang="fr-FR" sz="2000" dirty="0">
                <a:latin typeface="Lato Medium" panose="020F0502020204030203" pitchFamily="34" charset="0"/>
                <a:ea typeface="Lato Medium" panose="020F0502020204030203" pitchFamily="34" charset="0"/>
                <a:cs typeface="Lato Medium" panose="020F0502020204030203" pitchFamily="34" charset="0"/>
              </a:rPr>
              <a:t>FSC</a:t>
            </a:r>
            <a:endParaRPr lang="ar-DZ" sz="1200" dirty="0">
              <a:latin typeface="Lato Medium" panose="020F0502020204030203" pitchFamily="34" charset="0"/>
              <a:ea typeface="Lato Medium" panose="020F0502020204030203" pitchFamily="34" charset="0"/>
              <a:cs typeface="Lato Medium" panose="020F0502020204030203" pitchFamily="34" charset="0"/>
            </a:endParaRPr>
          </a:p>
          <a:p>
            <a:pPr algn="r" rtl="1"/>
            <a:endParaRPr lang="fr-FR" sz="1200" dirty="0">
              <a:latin typeface="Lato Medium" panose="020F0502020204030203" pitchFamily="34" charset="0"/>
              <a:ea typeface="Lato Medium" panose="020F0502020204030203" pitchFamily="34" charset="0"/>
              <a:cs typeface="Lato Medium" panose="020F0502020204030203" pitchFamily="34" charset="0"/>
            </a:endParaRPr>
          </a:p>
          <a:p>
            <a:pPr algn="r" rtl="1"/>
            <a:r>
              <a:rPr lang="ar-DZ" dirty="0">
                <a:latin typeface="Lato Medium" panose="020F0502020204030203" pitchFamily="34" charset="0"/>
                <a:ea typeface="Lato Medium" panose="020F0502020204030203" pitchFamily="34" charset="0"/>
                <a:cs typeface="Lato Medium" panose="020F0502020204030203" pitchFamily="34" charset="0"/>
              </a:rPr>
              <a:t>ان شركة ايكيا تحصل على الخشب من 50 دولة مختلفة في العالم</a:t>
            </a:r>
          </a:p>
          <a:p>
            <a:pPr algn="r" rtl="1"/>
            <a:r>
              <a:rPr lang="ar-DZ" dirty="0">
                <a:latin typeface="Lato Medium" panose="020F0502020204030203" pitchFamily="34" charset="0"/>
                <a:ea typeface="Lato Medium" panose="020F0502020204030203" pitchFamily="34" charset="0"/>
                <a:cs typeface="Lato Medium" panose="020F0502020204030203" pitchFamily="34" charset="0"/>
              </a:rPr>
              <a:t>وبالتعاون مع الصندوق العالمي لحماية الطبيعة </a:t>
            </a:r>
            <a:r>
              <a:rPr lang="fr-FR" dirty="0">
                <a:latin typeface="Lato Medium" panose="020F0502020204030203" pitchFamily="34" charset="0"/>
                <a:ea typeface="Lato Medium" panose="020F0502020204030203" pitchFamily="34" charset="0"/>
                <a:cs typeface="Lato Medium" panose="020F0502020204030203" pitchFamily="34" charset="0"/>
              </a:rPr>
              <a:t>WWF</a:t>
            </a:r>
            <a:r>
              <a:rPr lang="ar-DZ" dirty="0">
                <a:latin typeface="Lato Medium" panose="020F0502020204030203" pitchFamily="34" charset="0"/>
                <a:ea typeface="Lato Medium" panose="020F0502020204030203" pitchFamily="34" charset="0"/>
                <a:cs typeface="Lato Medium" panose="020F0502020204030203" pitchFamily="34" charset="0"/>
              </a:rPr>
              <a:t> تضمن ايكيا زراعة السنط بطريقة افضل للبيئة و المجتمعات المحلية</a:t>
            </a:r>
            <a:endParaRPr lang="id-ID" dirty="0">
              <a:latin typeface="Lato Medium" panose="020F0502020204030203" pitchFamily="34" charset="0"/>
              <a:ea typeface="Lato Medium" panose="020F0502020204030203" pitchFamily="34" charset="0"/>
              <a:cs typeface="Lato Medium" panose="020F0502020204030203" pitchFamily="34" charset="0"/>
            </a:endParaRPr>
          </a:p>
        </p:txBody>
      </p:sp>
      <p:sp>
        <p:nvSpPr>
          <p:cNvPr id="79" name="TextBox 78"/>
          <p:cNvSpPr txBox="1">
            <a:spLocks noChangeArrowheads="1"/>
          </p:cNvSpPr>
          <p:nvPr/>
        </p:nvSpPr>
        <p:spPr bwMode="auto">
          <a:xfrm>
            <a:off x="3887061" y="513131"/>
            <a:ext cx="4689230"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rtl="1" eaLnBrk="1" hangingPunct="1"/>
            <a:r>
              <a:rPr lang="ar-DZ" altLang="en-US" sz="3200" b="1" dirty="0">
                <a:latin typeface="Lato Bold" panose="020F0502020204030203" pitchFamily="34" charset="0"/>
                <a:ea typeface="Lato Bold" panose="020F0502020204030203" pitchFamily="34" charset="0"/>
                <a:cs typeface="Lato Bold" panose="020F0502020204030203" pitchFamily="34" charset="0"/>
              </a:rPr>
              <a:t>موارد شركة</a:t>
            </a:r>
            <a:r>
              <a:rPr lang="fr-FR" altLang="en-US" sz="3200" b="1" dirty="0">
                <a:latin typeface="Lato Bold" panose="020F0502020204030203" pitchFamily="34" charset="0"/>
                <a:ea typeface="Lato Bold" panose="020F0502020204030203" pitchFamily="34" charset="0"/>
                <a:cs typeface="Lato Bold" panose="020F0502020204030203" pitchFamily="34" charset="0"/>
              </a:rPr>
              <a:t> </a:t>
            </a:r>
            <a:r>
              <a:rPr lang="fr-FR" altLang="en-US" sz="3200" b="1" dirty="0">
                <a:solidFill>
                  <a:srgbClr val="FFC000"/>
                </a:solidFill>
                <a:latin typeface="Goudy Stout" panose="0202090407030B020401" pitchFamily="18" charset="0"/>
                <a:ea typeface="Lato Bold" panose="020F0502020204030203" pitchFamily="34" charset="0"/>
                <a:cs typeface="Lato Bold" panose="020F0502020204030203" pitchFamily="34" charset="0"/>
              </a:rPr>
              <a:t>IKEA</a:t>
            </a:r>
            <a:endParaRPr lang="en-US" altLang="en-US" sz="3200" b="1" dirty="0">
              <a:solidFill>
                <a:srgbClr val="FFC000"/>
              </a:solidFill>
              <a:latin typeface="Goudy Stout" panose="0202090407030B020401" pitchFamily="18" charset="0"/>
              <a:ea typeface="Lato Bold" panose="020F0502020204030203" pitchFamily="34" charset="0"/>
              <a:cs typeface="Lato Bold" panose="020F0502020204030203" pitchFamily="34" charset="0"/>
            </a:endParaRPr>
          </a:p>
        </p:txBody>
      </p:sp>
    </p:spTree>
    <p:extLst>
      <p:ext uri="{BB962C8B-B14F-4D97-AF65-F5344CB8AC3E}">
        <p14:creationId xmlns:p14="http://schemas.microsoft.com/office/powerpoint/2010/main" xmlns="" val="1007901392"/>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04628" y="1975943"/>
            <a:ext cx="2974948" cy="4527208"/>
            <a:chOff x="804628" y="1634749"/>
            <a:chExt cx="2974948" cy="4527208"/>
          </a:xfrm>
        </p:grpSpPr>
        <p:sp>
          <p:nvSpPr>
            <p:cNvPr id="3" name="Freeform 2"/>
            <p:cNvSpPr>
              <a:spLocks/>
            </p:cNvSpPr>
            <p:nvPr/>
          </p:nvSpPr>
          <p:spPr bwMode="auto">
            <a:xfrm>
              <a:off x="1976520" y="5988551"/>
              <a:ext cx="633028" cy="173406"/>
            </a:xfrm>
            <a:custGeom>
              <a:avLst/>
              <a:gdLst>
                <a:gd name="T0" fmla="*/ 457 w 679"/>
                <a:gd name="T1" fmla="*/ 186 h 186"/>
                <a:gd name="T2" fmla="*/ 220 w 679"/>
                <a:gd name="T3" fmla="*/ 186 h 186"/>
                <a:gd name="T4" fmla="*/ 0 w 679"/>
                <a:gd name="T5" fmla="*/ 0 h 186"/>
                <a:gd name="T6" fmla="*/ 679 w 679"/>
                <a:gd name="T7" fmla="*/ 0 h 186"/>
                <a:gd name="T8" fmla="*/ 457 w 679"/>
                <a:gd name="T9" fmla="*/ 186 h 186"/>
              </a:gdLst>
              <a:ahLst/>
              <a:cxnLst>
                <a:cxn ang="0">
                  <a:pos x="T0" y="T1"/>
                </a:cxn>
                <a:cxn ang="0">
                  <a:pos x="T2" y="T3"/>
                </a:cxn>
                <a:cxn ang="0">
                  <a:pos x="T4" y="T5"/>
                </a:cxn>
                <a:cxn ang="0">
                  <a:pos x="T6" y="T7"/>
                </a:cxn>
                <a:cxn ang="0">
                  <a:pos x="T8" y="T9"/>
                </a:cxn>
              </a:cxnLst>
              <a:rect l="0" t="0" r="r" b="b"/>
              <a:pathLst>
                <a:path w="679" h="186">
                  <a:moveTo>
                    <a:pt x="457" y="186"/>
                  </a:moveTo>
                  <a:lnTo>
                    <a:pt x="220" y="186"/>
                  </a:lnTo>
                  <a:lnTo>
                    <a:pt x="0" y="0"/>
                  </a:lnTo>
                  <a:lnTo>
                    <a:pt x="679" y="0"/>
                  </a:lnTo>
                  <a:lnTo>
                    <a:pt x="457" y="18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4" name="Freeform 3"/>
            <p:cNvSpPr>
              <a:spLocks/>
            </p:cNvSpPr>
            <p:nvPr/>
          </p:nvSpPr>
          <p:spPr bwMode="auto">
            <a:xfrm>
              <a:off x="1771416" y="5751748"/>
              <a:ext cx="1043236" cy="190188"/>
            </a:xfrm>
            <a:custGeom>
              <a:avLst/>
              <a:gdLst>
                <a:gd name="T0" fmla="*/ 429 w 473"/>
                <a:gd name="T1" fmla="*/ 0 h 86"/>
                <a:gd name="T2" fmla="*/ 331 w 473"/>
                <a:gd name="T3" fmla="*/ 0 h 86"/>
                <a:gd name="T4" fmla="*/ 338 w 473"/>
                <a:gd name="T5" fmla="*/ 21 h 86"/>
                <a:gd name="T6" fmla="*/ 301 w 473"/>
                <a:gd name="T7" fmla="*/ 59 h 86"/>
                <a:gd name="T8" fmla="*/ 264 w 473"/>
                <a:gd name="T9" fmla="*/ 21 h 86"/>
                <a:gd name="T10" fmla="*/ 271 w 473"/>
                <a:gd name="T11" fmla="*/ 0 h 86"/>
                <a:gd name="T12" fmla="*/ 43 w 473"/>
                <a:gd name="T13" fmla="*/ 0 h 86"/>
                <a:gd name="T14" fmla="*/ 0 w 473"/>
                <a:gd name="T15" fmla="*/ 43 h 86"/>
                <a:gd name="T16" fmla="*/ 43 w 473"/>
                <a:gd name="T17" fmla="*/ 86 h 86"/>
                <a:gd name="T18" fmla="*/ 429 w 473"/>
                <a:gd name="T19" fmla="*/ 86 h 86"/>
                <a:gd name="T20" fmla="*/ 473 w 473"/>
                <a:gd name="T21" fmla="*/ 43 h 86"/>
                <a:gd name="T22" fmla="*/ 429 w 473"/>
                <a:gd name="T23"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3" h="86">
                  <a:moveTo>
                    <a:pt x="429" y="0"/>
                  </a:moveTo>
                  <a:cubicBezTo>
                    <a:pt x="331" y="0"/>
                    <a:pt x="331" y="0"/>
                    <a:pt x="331" y="0"/>
                  </a:cubicBezTo>
                  <a:cubicBezTo>
                    <a:pt x="336" y="6"/>
                    <a:pt x="338" y="13"/>
                    <a:pt x="338" y="21"/>
                  </a:cubicBezTo>
                  <a:cubicBezTo>
                    <a:pt x="338" y="42"/>
                    <a:pt x="322" y="59"/>
                    <a:pt x="301" y="59"/>
                  </a:cubicBezTo>
                  <a:cubicBezTo>
                    <a:pt x="280" y="59"/>
                    <a:pt x="264" y="42"/>
                    <a:pt x="264" y="21"/>
                  </a:cubicBezTo>
                  <a:cubicBezTo>
                    <a:pt x="264" y="13"/>
                    <a:pt x="266" y="6"/>
                    <a:pt x="271" y="0"/>
                  </a:cubicBezTo>
                  <a:cubicBezTo>
                    <a:pt x="43" y="0"/>
                    <a:pt x="43" y="0"/>
                    <a:pt x="43" y="0"/>
                  </a:cubicBezTo>
                  <a:cubicBezTo>
                    <a:pt x="19" y="0"/>
                    <a:pt x="0" y="19"/>
                    <a:pt x="0" y="43"/>
                  </a:cubicBezTo>
                  <a:cubicBezTo>
                    <a:pt x="0" y="67"/>
                    <a:pt x="19" y="86"/>
                    <a:pt x="43" y="86"/>
                  </a:cubicBezTo>
                  <a:cubicBezTo>
                    <a:pt x="429" y="86"/>
                    <a:pt x="429" y="86"/>
                    <a:pt x="429" y="86"/>
                  </a:cubicBezTo>
                  <a:cubicBezTo>
                    <a:pt x="453" y="86"/>
                    <a:pt x="473" y="67"/>
                    <a:pt x="473" y="43"/>
                  </a:cubicBezTo>
                  <a:cubicBezTo>
                    <a:pt x="473" y="19"/>
                    <a:pt x="453" y="0"/>
                    <a:pt x="429"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5" name="Freeform 4"/>
            <p:cNvSpPr>
              <a:spLocks/>
            </p:cNvSpPr>
            <p:nvPr/>
          </p:nvSpPr>
          <p:spPr bwMode="auto">
            <a:xfrm>
              <a:off x="2380203" y="5706066"/>
              <a:ext cx="112807" cy="150100"/>
            </a:xfrm>
            <a:custGeom>
              <a:avLst/>
              <a:gdLst>
                <a:gd name="T0" fmla="*/ 0 w 51"/>
                <a:gd name="T1" fmla="*/ 42 h 68"/>
                <a:gd name="T2" fmla="*/ 25 w 51"/>
                <a:gd name="T3" fmla="*/ 68 h 68"/>
                <a:gd name="T4" fmla="*/ 51 w 51"/>
                <a:gd name="T5" fmla="*/ 42 h 68"/>
                <a:gd name="T6" fmla="*/ 40 w 51"/>
                <a:gd name="T7" fmla="*/ 21 h 68"/>
                <a:gd name="T8" fmla="*/ 40 w 51"/>
                <a:gd name="T9" fmla="*/ 21 h 68"/>
                <a:gd name="T10" fmla="*/ 34 w 51"/>
                <a:gd name="T11" fmla="*/ 10 h 68"/>
                <a:gd name="T12" fmla="*/ 38 w 51"/>
                <a:gd name="T13" fmla="*/ 0 h 68"/>
                <a:gd name="T14" fmla="*/ 12 w 51"/>
                <a:gd name="T15" fmla="*/ 0 h 68"/>
                <a:gd name="T16" fmla="*/ 16 w 51"/>
                <a:gd name="T17" fmla="*/ 10 h 68"/>
                <a:gd name="T18" fmla="*/ 10 w 51"/>
                <a:gd name="T19" fmla="*/ 22 h 68"/>
                <a:gd name="T20" fmla="*/ 10 w 51"/>
                <a:gd name="T21" fmla="*/ 22 h 68"/>
                <a:gd name="T22" fmla="*/ 0 w 51"/>
                <a:gd name="T23" fmla="*/ 4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68">
                  <a:moveTo>
                    <a:pt x="0" y="42"/>
                  </a:moveTo>
                  <a:cubicBezTo>
                    <a:pt x="0" y="56"/>
                    <a:pt x="11" y="68"/>
                    <a:pt x="25" y="68"/>
                  </a:cubicBezTo>
                  <a:cubicBezTo>
                    <a:pt x="39" y="68"/>
                    <a:pt x="51" y="56"/>
                    <a:pt x="51" y="42"/>
                  </a:cubicBezTo>
                  <a:cubicBezTo>
                    <a:pt x="51" y="34"/>
                    <a:pt x="46" y="26"/>
                    <a:pt x="40" y="21"/>
                  </a:cubicBezTo>
                  <a:cubicBezTo>
                    <a:pt x="40" y="21"/>
                    <a:pt x="40" y="21"/>
                    <a:pt x="40" y="21"/>
                  </a:cubicBezTo>
                  <a:cubicBezTo>
                    <a:pt x="36" y="18"/>
                    <a:pt x="34" y="16"/>
                    <a:pt x="34" y="10"/>
                  </a:cubicBezTo>
                  <a:cubicBezTo>
                    <a:pt x="34" y="4"/>
                    <a:pt x="38" y="0"/>
                    <a:pt x="38" y="0"/>
                  </a:cubicBezTo>
                  <a:cubicBezTo>
                    <a:pt x="12" y="0"/>
                    <a:pt x="12" y="0"/>
                    <a:pt x="12" y="0"/>
                  </a:cubicBezTo>
                  <a:cubicBezTo>
                    <a:pt x="12" y="0"/>
                    <a:pt x="16" y="4"/>
                    <a:pt x="16" y="10"/>
                  </a:cubicBezTo>
                  <a:cubicBezTo>
                    <a:pt x="16" y="17"/>
                    <a:pt x="12" y="19"/>
                    <a:pt x="10" y="22"/>
                  </a:cubicBezTo>
                  <a:cubicBezTo>
                    <a:pt x="10" y="22"/>
                    <a:pt x="10" y="22"/>
                    <a:pt x="10" y="22"/>
                  </a:cubicBezTo>
                  <a:cubicBezTo>
                    <a:pt x="4" y="26"/>
                    <a:pt x="0" y="34"/>
                    <a:pt x="0" y="42"/>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6" name="Freeform 5"/>
            <p:cNvSpPr>
              <a:spLocks/>
            </p:cNvSpPr>
            <p:nvPr/>
          </p:nvSpPr>
          <p:spPr bwMode="auto">
            <a:xfrm>
              <a:off x="1707087" y="5520541"/>
              <a:ext cx="1170028" cy="192053"/>
            </a:xfrm>
            <a:custGeom>
              <a:avLst/>
              <a:gdLst>
                <a:gd name="T0" fmla="*/ 487 w 530"/>
                <a:gd name="T1" fmla="*/ 0 h 87"/>
                <a:gd name="T2" fmla="*/ 229 w 530"/>
                <a:gd name="T3" fmla="*/ 0 h 87"/>
                <a:gd name="T4" fmla="*/ 238 w 530"/>
                <a:gd name="T5" fmla="*/ 25 h 87"/>
                <a:gd name="T6" fmla="*/ 201 w 530"/>
                <a:gd name="T7" fmla="*/ 62 h 87"/>
                <a:gd name="T8" fmla="*/ 163 w 530"/>
                <a:gd name="T9" fmla="*/ 25 h 87"/>
                <a:gd name="T10" fmla="*/ 172 w 530"/>
                <a:gd name="T11" fmla="*/ 0 h 87"/>
                <a:gd name="T12" fmla="*/ 43 w 530"/>
                <a:gd name="T13" fmla="*/ 0 h 87"/>
                <a:gd name="T14" fmla="*/ 0 w 530"/>
                <a:gd name="T15" fmla="*/ 44 h 87"/>
                <a:gd name="T16" fmla="*/ 43 w 530"/>
                <a:gd name="T17" fmla="*/ 87 h 87"/>
                <a:gd name="T18" fmla="*/ 487 w 530"/>
                <a:gd name="T19" fmla="*/ 87 h 87"/>
                <a:gd name="T20" fmla="*/ 530 w 530"/>
                <a:gd name="T21" fmla="*/ 44 h 87"/>
                <a:gd name="T22" fmla="*/ 487 w 530"/>
                <a:gd name="T23"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0" h="87">
                  <a:moveTo>
                    <a:pt x="487" y="0"/>
                  </a:moveTo>
                  <a:cubicBezTo>
                    <a:pt x="229" y="0"/>
                    <a:pt x="229" y="0"/>
                    <a:pt x="229" y="0"/>
                  </a:cubicBezTo>
                  <a:cubicBezTo>
                    <a:pt x="234" y="7"/>
                    <a:pt x="238" y="16"/>
                    <a:pt x="238" y="25"/>
                  </a:cubicBezTo>
                  <a:cubicBezTo>
                    <a:pt x="238" y="45"/>
                    <a:pt x="221" y="62"/>
                    <a:pt x="201" y="62"/>
                  </a:cubicBezTo>
                  <a:cubicBezTo>
                    <a:pt x="180" y="62"/>
                    <a:pt x="163" y="45"/>
                    <a:pt x="163" y="25"/>
                  </a:cubicBezTo>
                  <a:cubicBezTo>
                    <a:pt x="163" y="16"/>
                    <a:pt x="167" y="7"/>
                    <a:pt x="172" y="0"/>
                  </a:cubicBezTo>
                  <a:cubicBezTo>
                    <a:pt x="43" y="0"/>
                    <a:pt x="43" y="0"/>
                    <a:pt x="43" y="0"/>
                  </a:cubicBezTo>
                  <a:cubicBezTo>
                    <a:pt x="20" y="0"/>
                    <a:pt x="0" y="20"/>
                    <a:pt x="0" y="44"/>
                  </a:cubicBezTo>
                  <a:cubicBezTo>
                    <a:pt x="0" y="67"/>
                    <a:pt x="20" y="87"/>
                    <a:pt x="43" y="87"/>
                  </a:cubicBezTo>
                  <a:cubicBezTo>
                    <a:pt x="487" y="87"/>
                    <a:pt x="487" y="87"/>
                    <a:pt x="487" y="87"/>
                  </a:cubicBezTo>
                  <a:cubicBezTo>
                    <a:pt x="511" y="87"/>
                    <a:pt x="530" y="67"/>
                    <a:pt x="530" y="44"/>
                  </a:cubicBezTo>
                  <a:cubicBezTo>
                    <a:pt x="530" y="20"/>
                    <a:pt x="511" y="0"/>
                    <a:pt x="487"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7" name="Freeform 6"/>
            <p:cNvSpPr>
              <a:spLocks/>
            </p:cNvSpPr>
            <p:nvPr/>
          </p:nvSpPr>
          <p:spPr bwMode="auto">
            <a:xfrm>
              <a:off x="2093057" y="5481385"/>
              <a:ext cx="112807" cy="149168"/>
            </a:xfrm>
            <a:custGeom>
              <a:avLst/>
              <a:gdLst>
                <a:gd name="T0" fmla="*/ 0 w 51"/>
                <a:gd name="T1" fmla="*/ 43 h 68"/>
                <a:gd name="T2" fmla="*/ 26 w 51"/>
                <a:gd name="T3" fmla="*/ 68 h 68"/>
                <a:gd name="T4" fmla="*/ 51 w 51"/>
                <a:gd name="T5" fmla="*/ 43 h 68"/>
                <a:gd name="T6" fmla="*/ 40 w 51"/>
                <a:gd name="T7" fmla="*/ 22 h 68"/>
                <a:gd name="T8" fmla="*/ 40 w 51"/>
                <a:gd name="T9" fmla="*/ 22 h 68"/>
                <a:gd name="T10" fmla="*/ 35 w 51"/>
                <a:gd name="T11" fmla="*/ 11 h 68"/>
                <a:gd name="T12" fmla="*/ 39 w 51"/>
                <a:gd name="T13" fmla="*/ 0 h 68"/>
                <a:gd name="T14" fmla="*/ 12 w 51"/>
                <a:gd name="T15" fmla="*/ 0 h 68"/>
                <a:gd name="T16" fmla="*/ 16 w 51"/>
                <a:gd name="T17" fmla="*/ 11 h 68"/>
                <a:gd name="T18" fmla="*/ 10 w 51"/>
                <a:gd name="T19" fmla="*/ 22 h 68"/>
                <a:gd name="T20" fmla="*/ 10 w 51"/>
                <a:gd name="T21" fmla="*/ 22 h 68"/>
                <a:gd name="T22" fmla="*/ 0 w 51"/>
                <a:gd name="T23" fmla="*/ 4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68">
                  <a:moveTo>
                    <a:pt x="0" y="43"/>
                  </a:moveTo>
                  <a:cubicBezTo>
                    <a:pt x="0" y="57"/>
                    <a:pt x="11" y="68"/>
                    <a:pt x="26" y="68"/>
                  </a:cubicBezTo>
                  <a:cubicBezTo>
                    <a:pt x="40" y="68"/>
                    <a:pt x="51" y="57"/>
                    <a:pt x="51" y="43"/>
                  </a:cubicBezTo>
                  <a:cubicBezTo>
                    <a:pt x="51" y="34"/>
                    <a:pt x="47" y="26"/>
                    <a:pt x="40" y="22"/>
                  </a:cubicBezTo>
                  <a:cubicBezTo>
                    <a:pt x="40" y="22"/>
                    <a:pt x="40" y="22"/>
                    <a:pt x="40" y="22"/>
                  </a:cubicBezTo>
                  <a:cubicBezTo>
                    <a:pt x="36" y="19"/>
                    <a:pt x="35" y="17"/>
                    <a:pt x="35" y="11"/>
                  </a:cubicBezTo>
                  <a:cubicBezTo>
                    <a:pt x="35" y="5"/>
                    <a:pt x="39" y="0"/>
                    <a:pt x="39" y="0"/>
                  </a:cubicBezTo>
                  <a:cubicBezTo>
                    <a:pt x="12" y="0"/>
                    <a:pt x="12" y="0"/>
                    <a:pt x="12" y="0"/>
                  </a:cubicBezTo>
                  <a:cubicBezTo>
                    <a:pt x="12" y="0"/>
                    <a:pt x="16" y="4"/>
                    <a:pt x="16" y="11"/>
                  </a:cubicBezTo>
                  <a:cubicBezTo>
                    <a:pt x="16" y="17"/>
                    <a:pt x="13" y="20"/>
                    <a:pt x="10" y="22"/>
                  </a:cubicBezTo>
                  <a:cubicBezTo>
                    <a:pt x="10" y="22"/>
                    <a:pt x="10" y="22"/>
                    <a:pt x="10" y="22"/>
                  </a:cubicBezTo>
                  <a:cubicBezTo>
                    <a:pt x="4" y="27"/>
                    <a:pt x="0" y="34"/>
                    <a:pt x="0" y="43"/>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8" name="Freeform 7"/>
            <p:cNvSpPr>
              <a:spLocks/>
            </p:cNvSpPr>
            <p:nvPr/>
          </p:nvSpPr>
          <p:spPr bwMode="auto">
            <a:xfrm>
              <a:off x="1707087" y="5293061"/>
              <a:ext cx="1170028" cy="190188"/>
            </a:xfrm>
            <a:custGeom>
              <a:avLst/>
              <a:gdLst>
                <a:gd name="T0" fmla="*/ 487 w 530"/>
                <a:gd name="T1" fmla="*/ 0 h 86"/>
                <a:gd name="T2" fmla="*/ 355 w 530"/>
                <a:gd name="T3" fmla="*/ 0 h 86"/>
                <a:gd name="T4" fmla="*/ 367 w 530"/>
                <a:gd name="T5" fmla="*/ 27 h 86"/>
                <a:gd name="T6" fmla="*/ 330 w 530"/>
                <a:gd name="T7" fmla="*/ 65 h 86"/>
                <a:gd name="T8" fmla="*/ 293 w 530"/>
                <a:gd name="T9" fmla="*/ 27 h 86"/>
                <a:gd name="T10" fmla="*/ 305 w 530"/>
                <a:gd name="T11" fmla="*/ 0 h 86"/>
                <a:gd name="T12" fmla="*/ 43 w 530"/>
                <a:gd name="T13" fmla="*/ 0 h 86"/>
                <a:gd name="T14" fmla="*/ 0 w 530"/>
                <a:gd name="T15" fmla="*/ 43 h 86"/>
                <a:gd name="T16" fmla="*/ 43 w 530"/>
                <a:gd name="T17" fmla="*/ 86 h 86"/>
                <a:gd name="T18" fmla="*/ 487 w 530"/>
                <a:gd name="T19" fmla="*/ 86 h 86"/>
                <a:gd name="T20" fmla="*/ 530 w 530"/>
                <a:gd name="T21" fmla="*/ 43 h 86"/>
                <a:gd name="T22" fmla="*/ 487 w 530"/>
                <a:gd name="T23"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0" h="86">
                  <a:moveTo>
                    <a:pt x="487" y="0"/>
                  </a:moveTo>
                  <a:cubicBezTo>
                    <a:pt x="355" y="0"/>
                    <a:pt x="355" y="0"/>
                    <a:pt x="355" y="0"/>
                  </a:cubicBezTo>
                  <a:cubicBezTo>
                    <a:pt x="363" y="7"/>
                    <a:pt x="367" y="17"/>
                    <a:pt x="367" y="27"/>
                  </a:cubicBezTo>
                  <a:cubicBezTo>
                    <a:pt x="367" y="48"/>
                    <a:pt x="351" y="65"/>
                    <a:pt x="330" y="65"/>
                  </a:cubicBezTo>
                  <a:cubicBezTo>
                    <a:pt x="309" y="65"/>
                    <a:pt x="293" y="48"/>
                    <a:pt x="293" y="27"/>
                  </a:cubicBezTo>
                  <a:cubicBezTo>
                    <a:pt x="293" y="17"/>
                    <a:pt x="297" y="7"/>
                    <a:pt x="305" y="0"/>
                  </a:cubicBezTo>
                  <a:cubicBezTo>
                    <a:pt x="43" y="0"/>
                    <a:pt x="43" y="0"/>
                    <a:pt x="43" y="0"/>
                  </a:cubicBezTo>
                  <a:cubicBezTo>
                    <a:pt x="20" y="0"/>
                    <a:pt x="0" y="19"/>
                    <a:pt x="0" y="43"/>
                  </a:cubicBezTo>
                  <a:cubicBezTo>
                    <a:pt x="0" y="67"/>
                    <a:pt x="20" y="86"/>
                    <a:pt x="43" y="86"/>
                  </a:cubicBezTo>
                  <a:cubicBezTo>
                    <a:pt x="487" y="86"/>
                    <a:pt x="487" y="86"/>
                    <a:pt x="487" y="86"/>
                  </a:cubicBezTo>
                  <a:cubicBezTo>
                    <a:pt x="511" y="86"/>
                    <a:pt x="530" y="67"/>
                    <a:pt x="530" y="43"/>
                  </a:cubicBezTo>
                  <a:cubicBezTo>
                    <a:pt x="530" y="19"/>
                    <a:pt x="511" y="0"/>
                    <a:pt x="487"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9" name="Freeform 8"/>
            <p:cNvSpPr>
              <a:spLocks/>
            </p:cNvSpPr>
            <p:nvPr/>
          </p:nvSpPr>
          <p:spPr bwMode="auto">
            <a:xfrm>
              <a:off x="2380203" y="5260430"/>
              <a:ext cx="112807" cy="150100"/>
            </a:xfrm>
            <a:custGeom>
              <a:avLst/>
              <a:gdLst>
                <a:gd name="T0" fmla="*/ 0 w 51"/>
                <a:gd name="T1" fmla="*/ 42 h 68"/>
                <a:gd name="T2" fmla="*/ 25 w 51"/>
                <a:gd name="T3" fmla="*/ 68 h 68"/>
                <a:gd name="T4" fmla="*/ 51 w 51"/>
                <a:gd name="T5" fmla="*/ 42 h 68"/>
                <a:gd name="T6" fmla="*/ 40 w 51"/>
                <a:gd name="T7" fmla="*/ 21 h 68"/>
                <a:gd name="T8" fmla="*/ 40 w 51"/>
                <a:gd name="T9" fmla="*/ 21 h 68"/>
                <a:gd name="T10" fmla="*/ 34 w 51"/>
                <a:gd name="T11" fmla="*/ 10 h 68"/>
                <a:gd name="T12" fmla="*/ 38 w 51"/>
                <a:gd name="T13" fmla="*/ 0 h 68"/>
                <a:gd name="T14" fmla="*/ 12 w 51"/>
                <a:gd name="T15" fmla="*/ 0 h 68"/>
                <a:gd name="T16" fmla="*/ 16 w 51"/>
                <a:gd name="T17" fmla="*/ 10 h 68"/>
                <a:gd name="T18" fmla="*/ 10 w 51"/>
                <a:gd name="T19" fmla="*/ 22 h 68"/>
                <a:gd name="T20" fmla="*/ 10 w 51"/>
                <a:gd name="T21" fmla="*/ 22 h 68"/>
                <a:gd name="T22" fmla="*/ 0 w 51"/>
                <a:gd name="T23" fmla="*/ 4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68">
                  <a:moveTo>
                    <a:pt x="0" y="42"/>
                  </a:moveTo>
                  <a:cubicBezTo>
                    <a:pt x="0" y="56"/>
                    <a:pt x="11" y="68"/>
                    <a:pt x="25" y="68"/>
                  </a:cubicBezTo>
                  <a:cubicBezTo>
                    <a:pt x="39" y="68"/>
                    <a:pt x="51" y="56"/>
                    <a:pt x="51" y="42"/>
                  </a:cubicBezTo>
                  <a:cubicBezTo>
                    <a:pt x="51" y="34"/>
                    <a:pt x="46" y="26"/>
                    <a:pt x="40" y="21"/>
                  </a:cubicBezTo>
                  <a:cubicBezTo>
                    <a:pt x="40" y="21"/>
                    <a:pt x="40" y="21"/>
                    <a:pt x="40" y="21"/>
                  </a:cubicBezTo>
                  <a:cubicBezTo>
                    <a:pt x="36" y="18"/>
                    <a:pt x="34" y="16"/>
                    <a:pt x="34" y="10"/>
                  </a:cubicBezTo>
                  <a:cubicBezTo>
                    <a:pt x="34" y="4"/>
                    <a:pt x="38" y="0"/>
                    <a:pt x="38" y="0"/>
                  </a:cubicBezTo>
                  <a:cubicBezTo>
                    <a:pt x="12" y="0"/>
                    <a:pt x="12" y="0"/>
                    <a:pt x="12" y="0"/>
                  </a:cubicBezTo>
                  <a:cubicBezTo>
                    <a:pt x="12" y="0"/>
                    <a:pt x="16" y="4"/>
                    <a:pt x="16" y="10"/>
                  </a:cubicBezTo>
                  <a:cubicBezTo>
                    <a:pt x="16" y="17"/>
                    <a:pt x="12" y="19"/>
                    <a:pt x="10" y="22"/>
                  </a:cubicBezTo>
                  <a:cubicBezTo>
                    <a:pt x="10" y="22"/>
                    <a:pt x="10" y="22"/>
                    <a:pt x="10" y="22"/>
                  </a:cubicBezTo>
                  <a:cubicBezTo>
                    <a:pt x="4" y="26"/>
                    <a:pt x="0" y="34"/>
                    <a:pt x="0" y="42"/>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10" name="Freeform 9"/>
            <p:cNvSpPr>
              <a:spLocks/>
            </p:cNvSpPr>
            <p:nvPr/>
          </p:nvSpPr>
          <p:spPr bwMode="auto">
            <a:xfrm>
              <a:off x="1707087" y="5071176"/>
              <a:ext cx="1170028" cy="189256"/>
            </a:xfrm>
            <a:custGeom>
              <a:avLst/>
              <a:gdLst>
                <a:gd name="T0" fmla="*/ 487 w 530"/>
                <a:gd name="T1" fmla="*/ 0 h 86"/>
                <a:gd name="T2" fmla="*/ 226 w 530"/>
                <a:gd name="T3" fmla="*/ 0 h 86"/>
                <a:gd name="T4" fmla="*/ 238 w 530"/>
                <a:gd name="T5" fmla="*/ 27 h 86"/>
                <a:gd name="T6" fmla="*/ 201 w 530"/>
                <a:gd name="T7" fmla="*/ 65 h 86"/>
                <a:gd name="T8" fmla="*/ 163 w 530"/>
                <a:gd name="T9" fmla="*/ 27 h 86"/>
                <a:gd name="T10" fmla="*/ 175 w 530"/>
                <a:gd name="T11" fmla="*/ 0 h 86"/>
                <a:gd name="T12" fmla="*/ 43 w 530"/>
                <a:gd name="T13" fmla="*/ 0 h 86"/>
                <a:gd name="T14" fmla="*/ 0 w 530"/>
                <a:gd name="T15" fmla="*/ 43 h 86"/>
                <a:gd name="T16" fmla="*/ 43 w 530"/>
                <a:gd name="T17" fmla="*/ 86 h 86"/>
                <a:gd name="T18" fmla="*/ 487 w 530"/>
                <a:gd name="T19" fmla="*/ 86 h 86"/>
                <a:gd name="T20" fmla="*/ 530 w 530"/>
                <a:gd name="T21" fmla="*/ 43 h 86"/>
                <a:gd name="T22" fmla="*/ 487 w 530"/>
                <a:gd name="T23"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0" h="86">
                  <a:moveTo>
                    <a:pt x="487" y="0"/>
                  </a:moveTo>
                  <a:cubicBezTo>
                    <a:pt x="226" y="0"/>
                    <a:pt x="226" y="0"/>
                    <a:pt x="226" y="0"/>
                  </a:cubicBezTo>
                  <a:cubicBezTo>
                    <a:pt x="233" y="7"/>
                    <a:pt x="238" y="17"/>
                    <a:pt x="238" y="27"/>
                  </a:cubicBezTo>
                  <a:cubicBezTo>
                    <a:pt x="238" y="48"/>
                    <a:pt x="221" y="65"/>
                    <a:pt x="201" y="65"/>
                  </a:cubicBezTo>
                  <a:cubicBezTo>
                    <a:pt x="180" y="65"/>
                    <a:pt x="163" y="48"/>
                    <a:pt x="163" y="27"/>
                  </a:cubicBezTo>
                  <a:cubicBezTo>
                    <a:pt x="163" y="17"/>
                    <a:pt x="168" y="7"/>
                    <a:pt x="175" y="0"/>
                  </a:cubicBezTo>
                  <a:cubicBezTo>
                    <a:pt x="43" y="0"/>
                    <a:pt x="43" y="0"/>
                    <a:pt x="43" y="0"/>
                  </a:cubicBezTo>
                  <a:cubicBezTo>
                    <a:pt x="20" y="0"/>
                    <a:pt x="0" y="20"/>
                    <a:pt x="0" y="43"/>
                  </a:cubicBezTo>
                  <a:cubicBezTo>
                    <a:pt x="0" y="67"/>
                    <a:pt x="20" y="86"/>
                    <a:pt x="43" y="86"/>
                  </a:cubicBezTo>
                  <a:cubicBezTo>
                    <a:pt x="487" y="86"/>
                    <a:pt x="487" y="86"/>
                    <a:pt x="487" y="86"/>
                  </a:cubicBezTo>
                  <a:cubicBezTo>
                    <a:pt x="511" y="86"/>
                    <a:pt x="530" y="67"/>
                    <a:pt x="530" y="43"/>
                  </a:cubicBezTo>
                  <a:cubicBezTo>
                    <a:pt x="530" y="20"/>
                    <a:pt x="511" y="0"/>
                    <a:pt x="487"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11" name="Freeform 10"/>
            <p:cNvSpPr>
              <a:spLocks/>
            </p:cNvSpPr>
            <p:nvPr/>
          </p:nvSpPr>
          <p:spPr bwMode="auto">
            <a:xfrm>
              <a:off x="2318673" y="3026660"/>
              <a:ext cx="1460903" cy="1292156"/>
            </a:xfrm>
            <a:custGeom>
              <a:avLst/>
              <a:gdLst>
                <a:gd name="T0" fmla="*/ 661 w 662"/>
                <a:gd name="T1" fmla="*/ 0 h 586"/>
                <a:gd name="T2" fmla="*/ 364 w 662"/>
                <a:gd name="T3" fmla="*/ 0 h 586"/>
                <a:gd name="T4" fmla="*/ 385 w 662"/>
                <a:gd name="T5" fmla="*/ 44 h 586"/>
                <a:gd name="T6" fmla="*/ 328 w 662"/>
                <a:gd name="T7" fmla="*/ 101 h 586"/>
                <a:gd name="T8" fmla="*/ 271 w 662"/>
                <a:gd name="T9" fmla="*/ 44 h 586"/>
                <a:gd name="T10" fmla="*/ 292 w 662"/>
                <a:gd name="T11" fmla="*/ 0 h 586"/>
                <a:gd name="T12" fmla="*/ 0 w 662"/>
                <a:gd name="T13" fmla="*/ 0 h 586"/>
                <a:gd name="T14" fmla="*/ 0 w 662"/>
                <a:gd name="T15" fmla="*/ 314 h 586"/>
                <a:gd name="T16" fmla="*/ 45 w 662"/>
                <a:gd name="T17" fmla="*/ 291 h 586"/>
                <a:gd name="T18" fmla="*/ 102 w 662"/>
                <a:gd name="T19" fmla="*/ 348 h 586"/>
                <a:gd name="T20" fmla="*/ 45 w 662"/>
                <a:gd name="T21" fmla="*/ 405 h 586"/>
                <a:gd name="T22" fmla="*/ 1 w 662"/>
                <a:gd name="T23" fmla="*/ 384 h 586"/>
                <a:gd name="T24" fmla="*/ 0 w 662"/>
                <a:gd name="T25" fmla="*/ 383 h 586"/>
                <a:gd name="T26" fmla="*/ 0 w 662"/>
                <a:gd name="T27" fmla="*/ 586 h 586"/>
                <a:gd name="T28" fmla="*/ 176 w 662"/>
                <a:gd name="T29" fmla="*/ 586 h 586"/>
                <a:gd name="T30" fmla="*/ 154 w 662"/>
                <a:gd name="T31" fmla="*/ 542 h 586"/>
                <a:gd name="T32" fmla="*/ 211 w 662"/>
                <a:gd name="T33" fmla="*/ 485 h 586"/>
                <a:gd name="T34" fmla="*/ 268 w 662"/>
                <a:gd name="T35" fmla="*/ 542 h 586"/>
                <a:gd name="T36" fmla="*/ 247 w 662"/>
                <a:gd name="T37" fmla="*/ 586 h 586"/>
                <a:gd name="T38" fmla="*/ 411 w 662"/>
                <a:gd name="T39" fmla="*/ 586 h 586"/>
                <a:gd name="T40" fmla="*/ 470 w 662"/>
                <a:gd name="T41" fmla="*/ 514 h 586"/>
                <a:gd name="T42" fmla="*/ 662 w 662"/>
                <a:gd name="T43" fmla="*/ 43 h 586"/>
                <a:gd name="T44" fmla="*/ 661 w 662"/>
                <a:gd name="T45" fmla="*/ 0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2" h="586">
                  <a:moveTo>
                    <a:pt x="661" y="0"/>
                  </a:moveTo>
                  <a:cubicBezTo>
                    <a:pt x="364" y="0"/>
                    <a:pt x="364" y="0"/>
                    <a:pt x="364" y="0"/>
                  </a:cubicBezTo>
                  <a:cubicBezTo>
                    <a:pt x="377" y="11"/>
                    <a:pt x="385" y="27"/>
                    <a:pt x="385" y="44"/>
                  </a:cubicBezTo>
                  <a:cubicBezTo>
                    <a:pt x="385" y="75"/>
                    <a:pt x="359" y="101"/>
                    <a:pt x="328" y="101"/>
                  </a:cubicBezTo>
                  <a:cubicBezTo>
                    <a:pt x="297" y="101"/>
                    <a:pt x="271" y="75"/>
                    <a:pt x="271" y="44"/>
                  </a:cubicBezTo>
                  <a:cubicBezTo>
                    <a:pt x="271" y="27"/>
                    <a:pt x="279" y="11"/>
                    <a:pt x="292" y="0"/>
                  </a:cubicBezTo>
                  <a:cubicBezTo>
                    <a:pt x="0" y="0"/>
                    <a:pt x="0" y="0"/>
                    <a:pt x="0" y="0"/>
                  </a:cubicBezTo>
                  <a:cubicBezTo>
                    <a:pt x="0" y="314"/>
                    <a:pt x="0" y="314"/>
                    <a:pt x="0" y="314"/>
                  </a:cubicBezTo>
                  <a:cubicBezTo>
                    <a:pt x="11" y="300"/>
                    <a:pt x="28" y="291"/>
                    <a:pt x="45" y="291"/>
                  </a:cubicBezTo>
                  <a:cubicBezTo>
                    <a:pt x="77" y="291"/>
                    <a:pt x="102" y="317"/>
                    <a:pt x="102" y="348"/>
                  </a:cubicBezTo>
                  <a:cubicBezTo>
                    <a:pt x="102" y="379"/>
                    <a:pt x="77" y="405"/>
                    <a:pt x="45" y="405"/>
                  </a:cubicBezTo>
                  <a:cubicBezTo>
                    <a:pt x="28" y="405"/>
                    <a:pt x="12" y="397"/>
                    <a:pt x="1" y="384"/>
                  </a:cubicBezTo>
                  <a:cubicBezTo>
                    <a:pt x="0" y="383"/>
                    <a:pt x="0" y="383"/>
                    <a:pt x="0" y="383"/>
                  </a:cubicBezTo>
                  <a:cubicBezTo>
                    <a:pt x="0" y="586"/>
                    <a:pt x="0" y="586"/>
                    <a:pt x="0" y="586"/>
                  </a:cubicBezTo>
                  <a:cubicBezTo>
                    <a:pt x="176" y="586"/>
                    <a:pt x="176" y="586"/>
                    <a:pt x="176" y="586"/>
                  </a:cubicBezTo>
                  <a:cubicBezTo>
                    <a:pt x="162" y="575"/>
                    <a:pt x="154" y="559"/>
                    <a:pt x="154" y="542"/>
                  </a:cubicBezTo>
                  <a:cubicBezTo>
                    <a:pt x="154" y="511"/>
                    <a:pt x="180" y="485"/>
                    <a:pt x="211" y="485"/>
                  </a:cubicBezTo>
                  <a:cubicBezTo>
                    <a:pt x="242" y="485"/>
                    <a:pt x="268" y="511"/>
                    <a:pt x="268" y="542"/>
                  </a:cubicBezTo>
                  <a:cubicBezTo>
                    <a:pt x="268" y="559"/>
                    <a:pt x="260" y="575"/>
                    <a:pt x="247" y="586"/>
                  </a:cubicBezTo>
                  <a:cubicBezTo>
                    <a:pt x="411" y="586"/>
                    <a:pt x="411" y="586"/>
                    <a:pt x="411" y="586"/>
                  </a:cubicBezTo>
                  <a:cubicBezTo>
                    <a:pt x="436" y="551"/>
                    <a:pt x="458" y="526"/>
                    <a:pt x="470" y="514"/>
                  </a:cubicBezTo>
                  <a:cubicBezTo>
                    <a:pt x="589" y="393"/>
                    <a:pt x="662" y="226"/>
                    <a:pt x="662" y="43"/>
                  </a:cubicBezTo>
                  <a:cubicBezTo>
                    <a:pt x="662" y="29"/>
                    <a:pt x="662" y="14"/>
                    <a:pt x="661" y="0"/>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12" name="Freeform 11"/>
            <p:cNvSpPr>
              <a:spLocks/>
            </p:cNvSpPr>
            <p:nvPr/>
          </p:nvSpPr>
          <p:spPr bwMode="auto">
            <a:xfrm>
              <a:off x="2378339" y="3083531"/>
              <a:ext cx="1343435" cy="1175620"/>
            </a:xfrm>
            <a:custGeom>
              <a:avLst/>
              <a:gdLst>
                <a:gd name="T0" fmla="*/ 266 w 609"/>
                <a:gd name="T1" fmla="*/ 533 h 533"/>
                <a:gd name="T2" fmla="*/ 267 w 609"/>
                <a:gd name="T3" fmla="*/ 516 h 533"/>
                <a:gd name="T4" fmla="*/ 184 w 609"/>
                <a:gd name="T5" fmla="*/ 432 h 533"/>
                <a:gd name="T6" fmla="*/ 101 w 609"/>
                <a:gd name="T7" fmla="*/ 516 h 533"/>
                <a:gd name="T8" fmla="*/ 103 w 609"/>
                <a:gd name="T9" fmla="*/ 533 h 533"/>
                <a:gd name="T10" fmla="*/ 0 w 609"/>
                <a:gd name="T11" fmla="*/ 533 h 533"/>
                <a:gd name="T12" fmla="*/ 0 w 609"/>
                <a:gd name="T13" fmla="*/ 403 h 533"/>
                <a:gd name="T14" fmla="*/ 18 w 609"/>
                <a:gd name="T15" fmla="*/ 406 h 533"/>
                <a:gd name="T16" fmla="*/ 102 w 609"/>
                <a:gd name="T17" fmla="*/ 322 h 533"/>
                <a:gd name="T18" fmla="*/ 18 w 609"/>
                <a:gd name="T19" fmla="*/ 239 h 533"/>
                <a:gd name="T20" fmla="*/ 0 w 609"/>
                <a:gd name="T21" fmla="*/ 241 h 533"/>
                <a:gd name="T22" fmla="*/ 0 w 609"/>
                <a:gd name="T23" fmla="*/ 0 h 533"/>
                <a:gd name="T24" fmla="*/ 219 w 609"/>
                <a:gd name="T25" fmla="*/ 0 h 533"/>
                <a:gd name="T26" fmla="*/ 218 w 609"/>
                <a:gd name="T27" fmla="*/ 18 h 533"/>
                <a:gd name="T28" fmla="*/ 301 w 609"/>
                <a:gd name="T29" fmla="*/ 101 h 533"/>
                <a:gd name="T30" fmla="*/ 384 w 609"/>
                <a:gd name="T31" fmla="*/ 18 h 533"/>
                <a:gd name="T32" fmla="*/ 383 w 609"/>
                <a:gd name="T33" fmla="*/ 0 h 533"/>
                <a:gd name="T34" fmla="*/ 609 w 609"/>
                <a:gd name="T35" fmla="*/ 0 h 533"/>
                <a:gd name="T36" fmla="*/ 609 w 609"/>
                <a:gd name="T37" fmla="*/ 17 h 533"/>
                <a:gd name="T38" fmla="*/ 424 w 609"/>
                <a:gd name="T39" fmla="*/ 470 h 533"/>
                <a:gd name="T40" fmla="*/ 370 w 609"/>
                <a:gd name="T41" fmla="*/ 533 h 533"/>
                <a:gd name="T42" fmla="*/ 266 w 609"/>
                <a:gd name="T43" fmla="*/ 53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09" h="533">
                  <a:moveTo>
                    <a:pt x="266" y="533"/>
                  </a:moveTo>
                  <a:cubicBezTo>
                    <a:pt x="267" y="528"/>
                    <a:pt x="267" y="522"/>
                    <a:pt x="267" y="516"/>
                  </a:cubicBezTo>
                  <a:cubicBezTo>
                    <a:pt x="267" y="470"/>
                    <a:pt x="230" y="432"/>
                    <a:pt x="184" y="432"/>
                  </a:cubicBezTo>
                  <a:cubicBezTo>
                    <a:pt x="138" y="432"/>
                    <a:pt x="101" y="470"/>
                    <a:pt x="101" y="516"/>
                  </a:cubicBezTo>
                  <a:cubicBezTo>
                    <a:pt x="101" y="522"/>
                    <a:pt x="101" y="528"/>
                    <a:pt x="103" y="533"/>
                  </a:cubicBezTo>
                  <a:cubicBezTo>
                    <a:pt x="0" y="533"/>
                    <a:pt x="0" y="533"/>
                    <a:pt x="0" y="533"/>
                  </a:cubicBezTo>
                  <a:cubicBezTo>
                    <a:pt x="0" y="403"/>
                    <a:pt x="0" y="403"/>
                    <a:pt x="0" y="403"/>
                  </a:cubicBezTo>
                  <a:cubicBezTo>
                    <a:pt x="6" y="405"/>
                    <a:pt x="12" y="406"/>
                    <a:pt x="18" y="406"/>
                  </a:cubicBezTo>
                  <a:cubicBezTo>
                    <a:pt x="64" y="406"/>
                    <a:pt x="102" y="368"/>
                    <a:pt x="102" y="322"/>
                  </a:cubicBezTo>
                  <a:cubicBezTo>
                    <a:pt x="102" y="276"/>
                    <a:pt x="64" y="239"/>
                    <a:pt x="18" y="239"/>
                  </a:cubicBezTo>
                  <a:cubicBezTo>
                    <a:pt x="12" y="239"/>
                    <a:pt x="6" y="239"/>
                    <a:pt x="0" y="241"/>
                  </a:cubicBezTo>
                  <a:cubicBezTo>
                    <a:pt x="0" y="0"/>
                    <a:pt x="0" y="0"/>
                    <a:pt x="0" y="0"/>
                  </a:cubicBezTo>
                  <a:cubicBezTo>
                    <a:pt x="219" y="0"/>
                    <a:pt x="219" y="0"/>
                    <a:pt x="219" y="0"/>
                  </a:cubicBezTo>
                  <a:cubicBezTo>
                    <a:pt x="218" y="6"/>
                    <a:pt x="218" y="12"/>
                    <a:pt x="218" y="18"/>
                  </a:cubicBezTo>
                  <a:cubicBezTo>
                    <a:pt x="218" y="64"/>
                    <a:pt x="255" y="101"/>
                    <a:pt x="301" y="101"/>
                  </a:cubicBezTo>
                  <a:cubicBezTo>
                    <a:pt x="347" y="101"/>
                    <a:pt x="384" y="64"/>
                    <a:pt x="384" y="18"/>
                  </a:cubicBezTo>
                  <a:cubicBezTo>
                    <a:pt x="384" y="12"/>
                    <a:pt x="384" y="6"/>
                    <a:pt x="383" y="0"/>
                  </a:cubicBezTo>
                  <a:cubicBezTo>
                    <a:pt x="609" y="0"/>
                    <a:pt x="609" y="0"/>
                    <a:pt x="609" y="0"/>
                  </a:cubicBezTo>
                  <a:cubicBezTo>
                    <a:pt x="609" y="6"/>
                    <a:pt x="609" y="12"/>
                    <a:pt x="609" y="17"/>
                  </a:cubicBezTo>
                  <a:cubicBezTo>
                    <a:pt x="609" y="187"/>
                    <a:pt x="543" y="348"/>
                    <a:pt x="424" y="470"/>
                  </a:cubicBezTo>
                  <a:cubicBezTo>
                    <a:pt x="416" y="478"/>
                    <a:pt x="396" y="500"/>
                    <a:pt x="370" y="533"/>
                  </a:cubicBezTo>
                  <a:lnTo>
                    <a:pt x="266" y="533"/>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13" name="Freeform 12"/>
            <p:cNvSpPr>
              <a:spLocks/>
            </p:cNvSpPr>
            <p:nvPr/>
          </p:nvSpPr>
          <p:spPr bwMode="auto">
            <a:xfrm>
              <a:off x="2949835" y="2968858"/>
              <a:ext cx="184594" cy="247057"/>
            </a:xfrm>
            <a:custGeom>
              <a:avLst/>
              <a:gdLst>
                <a:gd name="T0" fmla="*/ 21 w 84"/>
                <a:gd name="T1" fmla="*/ 0 h 112"/>
                <a:gd name="T2" fmla="*/ 27 w 84"/>
                <a:gd name="T3" fmla="*/ 17 h 112"/>
                <a:gd name="T4" fmla="*/ 17 w 84"/>
                <a:gd name="T5" fmla="*/ 36 h 112"/>
                <a:gd name="T6" fmla="*/ 17 w 84"/>
                <a:gd name="T7" fmla="*/ 36 h 112"/>
                <a:gd name="T8" fmla="*/ 0 w 84"/>
                <a:gd name="T9" fmla="*/ 70 h 112"/>
                <a:gd name="T10" fmla="*/ 42 w 84"/>
                <a:gd name="T11" fmla="*/ 112 h 112"/>
                <a:gd name="T12" fmla="*/ 84 w 84"/>
                <a:gd name="T13" fmla="*/ 70 h 112"/>
                <a:gd name="T14" fmla="*/ 66 w 84"/>
                <a:gd name="T15" fmla="*/ 35 h 112"/>
                <a:gd name="T16" fmla="*/ 66 w 84"/>
                <a:gd name="T17" fmla="*/ 35 h 112"/>
                <a:gd name="T18" fmla="*/ 57 w 84"/>
                <a:gd name="T19" fmla="*/ 17 h 112"/>
                <a:gd name="T20" fmla="*/ 63 w 84"/>
                <a:gd name="T21" fmla="*/ 0 h 112"/>
                <a:gd name="T22" fmla="*/ 21 w 84"/>
                <a:gd name="T23"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12">
                  <a:moveTo>
                    <a:pt x="21" y="0"/>
                  </a:moveTo>
                  <a:cubicBezTo>
                    <a:pt x="21" y="0"/>
                    <a:pt x="27" y="7"/>
                    <a:pt x="27" y="17"/>
                  </a:cubicBezTo>
                  <a:cubicBezTo>
                    <a:pt x="27" y="28"/>
                    <a:pt x="21" y="32"/>
                    <a:pt x="17" y="36"/>
                  </a:cubicBezTo>
                  <a:cubicBezTo>
                    <a:pt x="17" y="36"/>
                    <a:pt x="17" y="36"/>
                    <a:pt x="17" y="36"/>
                  </a:cubicBezTo>
                  <a:cubicBezTo>
                    <a:pt x="7" y="44"/>
                    <a:pt x="0" y="56"/>
                    <a:pt x="0" y="70"/>
                  </a:cubicBezTo>
                  <a:cubicBezTo>
                    <a:pt x="0" y="93"/>
                    <a:pt x="19" y="112"/>
                    <a:pt x="42" y="112"/>
                  </a:cubicBezTo>
                  <a:cubicBezTo>
                    <a:pt x="65" y="112"/>
                    <a:pt x="84" y="93"/>
                    <a:pt x="84" y="70"/>
                  </a:cubicBezTo>
                  <a:cubicBezTo>
                    <a:pt x="84" y="56"/>
                    <a:pt x="77" y="43"/>
                    <a:pt x="66" y="35"/>
                  </a:cubicBezTo>
                  <a:cubicBezTo>
                    <a:pt x="66" y="35"/>
                    <a:pt x="66" y="35"/>
                    <a:pt x="66" y="35"/>
                  </a:cubicBezTo>
                  <a:cubicBezTo>
                    <a:pt x="59" y="31"/>
                    <a:pt x="57" y="27"/>
                    <a:pt x="57" y="17"/>
                  </a:cubicBezTo>
                  <a:cubicBezTo>
                    <a:pt x="57" y="8"/>
                    <a:pt x="63" y="0"/>
                    <a:pt x="63" y="0"/>
                  </a:cubicBezTo>
                  <a:lnTo>
                    <a:pt x="21"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14" name="Freeform 13"/>
            <p:cNvSpPr>
              <a:spLocks/>
            </p:cNvSpPr>
            <p:nvPr/>
          </p:nvSpPr>
          <p:spPr bwMode="auto">
            <a:xfrm>
              <a:off x="2318673" y="1634749"/>
              <a:ext cx="1453445" cy="1338770"/>
            </a:xfrm>
            <a:custGeom>
              <a:avLst/>
              <a:gdLst>
                <a:gd name="T0" fmla="*/ 0 w 659"/>
                <a:gd name="T1" fmla="*/ 195 h 607"/>
                <a:gd name="T2" fmla="*/ 44 w 659"/>
                <a:gd name="T3" fmla="*/ 175 h 607"/>
                <a:gd name="T4" fmla="*/ 101 w 659"/>
                <a:gd name="T5" fmla="*/ 231 h 607"/>
                <a:gd name="T6" fmla="*/ 44 w 659"/>
                <a:gd name="T7" fmla="*/ 288 h 607"/>
                <a:gd name="T8" fmla="*/ 0 w 659"/>
                <a:gd name="T9" fmla="*/ 267 h 607"/>
                <a:gd name="T10" fmla="*/ 0 w 659"/>
                <a:gd name="T11" fmla="*/ 607 h 607"/>
                <a:gd name="T12" fmla="*/ 659 w 659"/>
                <a:gd name="T13" fmla="*/ 607 h 607"/>
                <a:gd name="T14" fmla="*/ 0 w 659"/>
                <a:gd name="T15" fmla="*/ 0 h 607"/>
                <a:gd name="T16" fmla="*/ 0 w 659"/>
                <a:gd name="T17" fmla="*/ 195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9" h="607">
                  <a:moveTo>
                    <a:pt x="0" y="195"/>
                  </a:moveTo>
                  <a:cubicBezTo>
                    <a:pt x="11" y="182"/>
                    <a:pt x="27" y="175"/>
                    <a:pt x="44" y="175"/>
                  </a:cubicBezTo>
                  <a:cubicBezTo>
                    <a:pt x="75" y="175"/>
                    <a:pt x="101" y="200"/>
                    <a:pt x="101" y="231"/>
                  </a:cubicBezTo>
                  <a:cubicBezTo>
                    <a:pt x="101" y="263"/>
                    <a:pt x="75" y="288"/>
                    <a:pt x="44" y="288"/>
                  </a:cubicBezTo>
                  <a:cubicBezTo>
                    <a:pt x="27" y="288"/>
                    <a:pt x="11" y="281"/>
                    <a:pt x="0" y="267"/>
                  </a:cubicBezTo>
                  <a:cubicBezTo>
                    <a:pt x="0" y="607"/>
                    <a:pt x="0" y="607"/>
                    <a:pt x="0" y="607"/>
                  </a:cubicBezTo>
                  <a:cubicBezTo>
                    <a:pt x="659" y="607"/>
                    <a:pt x="659" y="607"/>
                    <a:pt x="659" y="607"/>
                  </a:cubicBezTo>
                  <a:cubicBezTo>
                    <a:pt x="626" y="270"/>
                    <a:pt x="344" y="6"/>
                    <a:pt x="0" y="0"/>
                  </a:cubicBezTo>
                  <a:lnTo>
                    <a:pt x="0" y="195"/>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15" name="Freeform 14"/>
            <p:cNvSpPr>
              <a:spLocks/>
            </p:cNvSpPr>
            <p:nvPr/>
          </p:nvSpPr>
          <p:spPr bwMode="auto">
            <a:xfrm>
              <a:off x="2378339" y="1696281"/>
              <a:ext cx="1327585" cy="1219437"/>
            </a:xfrm>
            <a:custGeom>
              <a:avLst/>
              <a:gdLst>
                <a:gd name="T0" fmla="*/ 0 w 602"/>
                <a:gd name="T1" fmla="*/ 122 h 553"/>
                <a:gd name="T2" fmla="*/ 17 w 602"/>
                <a:gd name="T3" fmla="*/ 120 h 553"/>
                <a:gd name="T4" fmla="*/ 100 w 602"/>
                <a:gd name="T5" fmla="*/ 203 h 553"/>
                <a:gd name="T6" fmla="*/ 17 w 602"/>
                <a:gd name="T7" fmla="*/ 287 h 553"/>
                <a:gd name="T8" fmla="*/ 0 w 602"/>
                <a:gd name="T9" fmla="*/ 285 h 553"/>
                <a:gd name="T10" fmla="*/ 0 w 602"/>
                <a:gd name="T11" fmla="*/ 553 h 553"/>
                <a:gd name="T12" fmla="*/ 602 w 602"/>
                <a:gd name="T13" fmla="*/ 553 h 553"/>
                <a:gd name="T14" fmla="*/ 0 w 602"/>
                <a:gd name="T15" fmla="*/ 0 h 553"/>
                <a:gd name="T16" fmla="*/ 0 w 602"/>
                <a:gd name="T17" fmla="*/ 122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2" h="553">
                  <a:moveTo>
                    <a:pt x="0" y="122"/>
                  </a:moveTo>
                  <a:cubicBezTo>
                    <a:pt x="5" y="121"/>
                    <a:pt x="11" y="120"/>
                    <a:pt x="17" y="120"/>
                  </a:cubicBezTo>
                  <a:cubicBezTo>
                    <a:pt x="63" y="120"/>
                    <a:pt x="100" y="157"/>
                    <a:pt x="100" y="203"/>
                  </a:cubicBezTo>
                  <a:cubicBezTo>
                    <a:pt x="100" y="249"/>
                    <a:pt x="63" y="287"/>
                    <a:pt x="17" y="287"/>
                  </a:cubicBezTo>
                  <a:cubicBezTo>
                    <a:pt x="11" y="287"/>
                    <a:pt x="5" y="286"/>
                    <a:pt x="0" y="285"/>
                  </a:cubicBezTo>
                  <a:cubicBezTo>
                    <a:pt x="0" y="553"/>
                    <a:pt x="0" y="553"/>
                    <a:pt x="0" y="553"/>
                  </a:cubicBezTo>
                  <a:cubicBezTo>
                    <a:pt x="602" y="553"/>
                    <a:pt x="602" y="553"/>
                    <a:pt x="602" y="553"/>
                  </a:cubicBezTo>
                  <a:cubicBezTo>
                    <a:pt x="558" y="249"/>
                    <a:pt x="306" y="18"/>
                    <a:pt x="0" y="0"/>
                  </a:cubicBezTo>
                  <a:lnTo>
                    <a:pt x="0" y="12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16" name="Freeform 15"/>
            <p:cNvSpPr>
              <a:spLocks/>
            </p:cNvSpPr>
            <p:nvPr/>
          </p:nvSpPr>
          <p:spPr bwMode="auto">
            <a:xfrm>
              <a:off x="2093057" y="5037613"/>
              <a:ext cx="112807" cy="150100"/>
            </a:xfrm>
            <a:custGeom>
              <a:avLst/>
              <a:gdLst>
                <a:gd name="T0" fmla="*/ 12 w 51"/>
                <a:gd name="T1" fmla="*/ 0 h 68"/>
                <a:gd name="T2" fmla="*/ 16 w 51"/>
                <a:gd name="T3" fmla="*/ 10 h 68"/>
                <a:gd name="T4" fmla="*/ 10 w 51"/>
                <a:gd name="T5" fmla="*/ 22 h 68"/>
                <a:gd name="T6" fmla="*/ 10 w 51"/>
                <a:gd name="T7" fmla="*/ 22 h 68"/>
                <a:gd name="T8" fmla="*/ 0 w 51"/>
                <a:gd name="T9" fmla="*/ 42 h 68"/>
                <a:gd name="T10" fmla="*/ 26 w 51"/>
                <a:gd name="T11" fmla="*/ 68 h 68"/>
                <a:gd name="T12" fmla="*/ 51 w 51"/>
                <a:gd name="T13" fmla="*/ 42 h 68"/>
                <a:gd name="T14" fmla="*/ 40 w 51"/>
                <a:gd name="T15" fmla="*/ 21 h 68"/>
                <a:gd name="T16" fmla="*/ 40 w 51"/>
                <a:gd name="T17" fmla="*/ 21 h 68"/>
                <a:gd name="T18" fmla="*/ 35 w 51"/>
                <a:gd name="T19" fmla="*/ 10 h 68"/>
                <a:gd name="T20" fmla="*/ 39 w 51"/>
                <a:gd name="T21" fmla="*/ 0 h 68"/>
                <a:gd name="T22" fmla="*/ 12 w 51"/>
                <a:gd name="T23"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68">
                  <a:moveTo>
                    <a:pt x="12" y="0"/>
                  </a:moveTo>
                  <a:cubicBezTo>
                    <a:pt x="12" y="0"/>
                    <a:pt x="16" y="4"/>
                    <a:pt x="16" y="10"/>
                  </a:cubicBezTo>
                  <a:cubicBezTo>
                    <a:pt x="16" y="17"/>
                    <a:pt x="13" y="20"/>
                    <a:pt x="10" y="22"/>
                  </a:cubicBezTo>
                  <a:cubicBezTo>
                    <a:pt x="10" y="22"/>
                    <a:pt x="10" y="22"/>
                    <a:pt x="10" y="22"/>
                  </a:cubicBezTo>
                  <a:cubicBezTo>
                    <a:pt x="4" y="27"/>
                    <a:pt x="0" y="34"/>
                    <a:pt x="0" y="42"/>
                  </a:cubicBezTo>
                  <a:cubicBezTo>
                    <a:pt x="0" y="56"/>
                    <a:pt x="11" y="68"/>
                    <a:pt x="26" y="68"/>
                  </a:cubicBezTo>
                  <a:cubicBezTo>
                    <a:pt x="40" y="68"/>
                    <a:pt x="51" y="56"/>
                    <a:pt x="51" y="42"/>
                  </a:cubicBezTo>
                  <a:cubicBezTo>
                    <a:pt x="51" y="34"/>
                    <a:pt x="47" y="26"/>
                    <a:pt x="40" y="21"/>
                  </a:cubicBezTo>
                  <a:cubicBezTo>
                    <a:pt x="40" y="21"/>
                    <a:pt x="40" y="21"/>
                    <a:pt x="40" y="21"/>
                  </a:cubicBezTo>
                  <a:cubicBezTo>
                    <a:pt x="36" y="18"/>
                    <a:pt x="35" y="16"/>
                    <a:pt x="35" y="10"/>
                  </a:cubicBezTo>
                  <a:cubicBezTo>
                    <a:pt x="35" y="5"/>
                    <a:pt x="39" y="0"/>
                    <a:pt x="39" y="0"/>
                  </a:cubicBezTo>
                  <a:lnTo>
                    <a:pt x="12"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17" name="Freeform 16"/>
            <p:cNvSpPr>
              <a:spLocks/>
            </p:cNvSpPr>
            <p:nvPr/>
          </p:nvSpPr>
          <p:spPr bwMode="auto">
            <a:xfrm>
              <a:off x="2691590" y="4128629"/>
              <a:ext cx="185526" cy="245193"/>
            </a:xfrm>
            <a:custGeom>
              <a:avLst/>
              <a:gdLst>
                <a:gd name="T0" fmla="*/ 0 w 84"/>
                <a:gd name="T1" fmla="*/ 42 h 111"/>
                <a:gd name="T2" fmla="*/ 18 w 84"/>
                <a:gd name="T3" fmla="*/ 76 h 111"/>
                <a:gd name="T4" fmla="*/ 18 w 84"/>
                <a:gd name="T5" fmla="*/ 76 h 111"/>
                <a:gd name="T6" fmla="*/ 27 w 84"/>
                <a:gd name="T7" fmla="*/ 94 h 111"/>
                <a:gd name="T8" fmla="*/ 21 w 84"/>
                <a:gd name="T9" fmla="*/ 111 h 111"/>
                <a:gd name="T10" fmla="*/ 63 w 84"/>
                <a:gd name="T11" fmla="*/ 111 h 111"/>
                <a:gd name="T12" fmla="*/ 57 w 84"/>
                <a:gd name="T13" fmla="*/ 94 h 111"/>
                <a:gd name="T14" fmla="*/ 67 w 84"/>
                <a:gd name="T15" fmla="*/ 76 h 111"/>
                <a:gd name="T16" fmla="*/ 67 w 84"/>
                <a:gd name="T17" fmla="*/ 75 h 111"/>
                <a:gd name="T18" fmla="*/ 84 w 84"/>
                <a:gd name="T19" fmla="*/ 42 h 111"/>
                <a:gd name="T20" fmla="*/ 42 w 84"/>
                <a:gd name="T21" fmla="*/ 0 h 111"/>
                <a:gd name="T22" fmla="*/ 0 w 84"/>
                <a:gd name="T23" fmla="*/ 4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11">
                  <a:moveTo>
                    <a:pt x="0" y="42"/>
                  </a:moveTo>
                  <a:cubicBezTo>
                    <a:pt x="0" y="56"/>
                    <a:pt x="7" y="69"/>
                    <a:pt x="18" y="76"/>
                  </a:cubicBezTo>
                  <a:cubicBezTo>
                    <a:pt x="18" y="76"/>
                    <a:pt x="18" y="76"/>
                    <a:pt x="18" y="76"/>
                  </a:cubicBezTo>
                  <a:cubicBezTo>
                    <a:pt x="25" y="81"/>
                    <a:pt x="27" y="85"/>
                    <a:pt x="27" y="94"/>
                  </a:cubicBezTo>
                  <a:cubicBezTo>
                    <a:pt x="27" y="104"/>
                    <a:pt x="21" y="111"/>
                    <a:pt x="21" y="111"/>
                  </a:cubicBezTo>
                  <a:cubicBezTo>
                    <a:pt x="63" y="111"/>
                    <a:pt x="63" y="111"/>
                    <a:pt x="63" y="111"/>
                  </a:cubicBezTo>
                  <a:cubicBezTo>
                    <a:pt x="63" y="111"/>
                    <a:pt x="57" y="105"/>
                    <a:pt x="57" y="94"/>
                  </a:cubicBezTo>
                  <a:cubicBezTo>
                    <a:pt x="57" y="84"/>
                    <a:pt x="63" y="79"/>
                    <a:pt x="67" y="76"/>
                  </a:cubicBezTo>
                  <a:cubicBezTo>
                    <a:pt x="67" y="76"/>
                    <a:pt x="67" y="76"/>
                    <a:pt x="67" y="75"/>
                  </a:cubicBezTo>
                  <a:cubicBezTo>
                    <a:pt x="77" y="68"/>
                    <a:pt x="84" y="56"/>
                    <a:pt x="84" y="42"/>
                  </a:cubicBezTo>
                  <a:cubicBezTo>
                    <a:pt x="84" y="19"/>
                    <a:pt x="65" y="0"/>
                    <a:pt x="42" y="0"/>
                  </a:cubicBezTo>
                  <a:cubicBezTo>
                    <a:pt x="19" y="0"/>
                    <a:pt x="0" y="19"/>
                    <a:pt x="0" y="42"/>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18" name="Freeform 17"/>
            <p:cNvSpPr>
              <a:spLocks/>
            </p:cNvSpPr>
            <p:nvPr/>
          </p:nvSpPr>
          <p:spPr bwMode="auto">
            <a:xfrm>
              <a:off x="1403160" y="4371957"/>
              <a:ext cx="1784409" cy="665656"/>
            </a:xfrm>
            <a:custGeom>
              <a:avLst/>
              <a:gdLst>
                <a:gd name="T0" fmla="*/ 243 w 809"/>
                <a:gd name="T1" fmla="*/ 0 h 302"/>
                <a:gd name="T2" fmla="*/ 243 w 809"/>
                <a:gd name="T3" fmla="*/ 0 h 302"/>
                <a:gd name="T4" fmla="*/ 266 w 809"/>
                <a:gd name="T5" fmla="*/ 45 h 302"/>
                <a:gd name="T6" fmla="*/ 209 w 809"/>
                <a:gd name="T7" fmla="*/ 102 h 302"/>
                <a:gd name="T8" fmla="*/ 152 w 809"/>
                <a:gd name="T9" fmla="*/ 45 h 302"/>
                <a:gd name="T10" fmla="*/ 174 w 809"/>
                <a:gd name="T11" fmla="*/ 1 h 302"/>
                <a:gd name="T12" fmla="*/ 175 w 809"/>
                <a:gd name="T13" fmla="*/ 0 h 302"/>
                <a:gd name="T14" fmla="*/ 0 w 809"/>
                <a:gd name="T15" fmla="*/ 0 h 302"/>
                <a:gd name="T16" fmla="*/ 55 w 809"/>
                <a:gd name="T17" fmla="*/ 98 h 302"/>
                <a:gd name="T18" fmla="*/ 129 w 809"/>
                <a:gd name="T19" fmla="*/ 259 h 302"/>
                <a:gd name="T20" fmla="*/ 181 w 809"/>
                <a:gd name="T21" fmla="*/ 302 h 302"/>
                <a:gd name="T22" fmla="*/ 625 w 809"/>
                <a:gd name="T23" fmla="*/ 302 h 302"/>
                <a:gd name="T24" fmla="*/ 685 w 809"/>
                <a:gd name="T25" fmla="*/ 259 h 302"/>
                <a:gd name="T26" fmla="*/ 748 w 809"/>
                <a:gd name="T27" fmla="*/ 107 h 302"/>
                <a:gd name="T28" fmla="*/ 809 w 809"/>
                <a:gd name="T29" fmla="*/ 0 h 302"/>
                <a:gd name="T30" fmla="*/ 243 w 809"/>
                <a:gd name="T31"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09" h="302">
                  <a:moveTo>
                    <a:pt x="243" y="0"/>
                  </a:moveTo>
                  <a:cubicBezTo>
                    <a:pt x="243" y="0"/>
                    <a:pt x="243" y="0"/>
                    <a:pt x="243" y="0"/>
                  </a:cubicBezTo>
                  <a:cubicBezTo>
                    <a:pt x="257" y="11"/>
                    <a:pt x="266" y="28"/>
                    <a:pt x="266" y="45"/>
                  </a:cubicBezTo>
                  <a:cubicBezTo>
                    <a:pt x="266" y="77"/>
                    <a:pt x="240" y="102"/>
                    <a:pt x="209" y="102"/>
                  </a:cubicBezTo>
                  <a:cubicBezTo>
                    <a:pt x="178" y="102"/>
                    <a:pt x="152" y="77"/>
                    <a:pt x="152" y="45"/>
                  </a:cubicBezTo>
                  <a:cubicBezTo>
                    <a:pt x="152" y="28"/>
                    <a:pt x="160" y="12"/>
                    <a:pt x="174" y="1"/>
                  </a:cubicBezTo>
                  <a:cubicBezTo>
                    <a:pt x="175" y="0"/>
                    <a:pt x="175" y="0"/>
                    <a:pt x="175" y="0"/>
                  </a:cubicBezTo>
                  <a:cubicBezTo>
                    <a:pt x="0" y="0"/>
                    <a:pt x="0" y="0"/>
                    <a:pt x="0" y="0"/>
                  </a:cubicBezTo>
                  <a:cubicBezTo>
                    <a:pt x="19" y="28"/>
                    <a:pt x="38" y="60"/>
                    <a:pt x="55" y="98"/>
                  </a:cubicBezTo>
                  <a:cubicBezTo>
                    <a:pt x="76" y="143"/>
                    <a:pt x="129" y="259"/>
                    <a:pt x="129" y="259"/>
                  </a:cubicBezTo>
                  <a:cubicBezTo>
                    <a:pt x="138" y="282"/>
                    <a:pt x="158" y="302"/>
                    <a:pt x="181" y="302"/>
                  </a:cubicBezTo>
                  <a:cubicBezTo>
                    <a:pt x="625" y="302"/>
                    <a:pt x="625" y="302"/>
                    <a:pt x="625" y="302"/>
                  </a:cubicBezTo>
                  <a:cubicBezTo>
                    <a:pt x="649" y="302"/>
                    <a:pt x="673" y="286"/>
                    <a:pt x="685" y="259"/>
                  </a:cubicBezTo>
                  <a:cubicBezTo>
                    <a:pt x="685" y="259"/>
                    <a:pt x="722" y="164"/>
                    <a:pt x="748" y="107"/>
                  </a:cubicBezTo>
                  <a:cubicBezTo>
                    <a:pt x="767" y="66"/>
                    <a:pt x="788" y="30"/>
                    <a:pt x="809" y="0"/>
                  </a:cubicBezTo>
                  <a:lnTo>
                    <a:pt x="243"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19" name="Freeform 18"/>
            <p:cNvSpPr>
              <a:spLocks/>
            </p:cNvSpPr>
            <p:nvPr/>
          </p:nvSpPr>
          <p:spPr bwMode="auto">
            <a:xfrm>
              <a:off x="1508509" y="4428826"/>
              <a:ext cx="1573711" cy="549119"/>
            </a:xfrm>
            <a:custGeom>
              <a:avLst/>
              <a:gdLst>
                <a:gd name="T0" fmla="*/ 242 w 713"/>
                <a:gd name="T1" fmla="*/ 0 h 249"/>
                <a:gd name="T2" fmla="*/ 245 w 713"/>
                <a:gd name="T3" fmla="*/ 19 h 249"/>
                <a:gd name="T4" fmla="*/ 161 w 713"/>
                <a:gd name="T5" fmla="*/ 103 h 249"/>
                <a:gd name="T6" fmla="*/ 78 w 713"/>
                <a:gd name="T7" fmla="*/ 19 h 249"/>
                <a:gd name="T8" fmla="*/ 80 w 713"/>
                <a:gd name="T9" fmla="*/ 0 h 249"/>
                <a:gd name="T10" fmla="*/ 0 w 713"/>
                <a:gd name="T11" fmla="*/ 0 h 249"/>
                <a:gd name="T12" fmla="*/ 32 w 713"/>
                <a:gd name="T13" fmla="*/ 61 h 249"/>
                <a:gd name="T14" fmla="*/ 105 w 713"/>
                <a:gd name="T15" fmla="*/ 223 h 249"/>
                <a:gd name="T16" fmla="*/ 133 w 713"/>
                <a:gd name="T17" fmla="*/ 249 h 249"/>
                <a:gd name="T18" fmla="*/ 577 w 713"/>
                <a:gd name="T19" fmla="*/ 249 h 249"/>
                <a:gd name="T20" fmla="*/ 612 w 713"/>
                <a:gd name="T21" fmla="*/ 223 h 249"/>
                <a:gd name="T22" fmla="*/ 676 w 713"/>
                <a:gd name="T23" fmla="*/ 70 h 249"/>
                <a:gd name="T24" fmla="*/ 713 w 713"/>
                <a:gd name="T25" fmla="*/ 0 h 249"/>
                <a:gd name="T26" fmla="*/ 242 w 713"/>
                <a:gd name="T27"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3" h="249">
                  <a:moveTo>
                    <a:pt x="242" y="0"/>
                  </a:moveTo>
                  <a:cubicBezTo>
                    <a:pt x="244" y="7"/>
                    <a:pt x="245" y="13"/>
                    <a:pt x="245" y="19"/>
                  </a:cubicBezTo>
                  <a:cubicBezTo>
                    <a:pt x="245" y="65"/>
                    <a:pt x="207" y="103"/>
                    <a:pt x="161" y="103"/>
                  </a:cubicBezTo>
                  <a:cubicBezTo>
                    <a:pt x="115" y="103"/>
                    <a:pt x="78" y="65"/>
                    <a:pt x="78" y="19"/>
                  </a:cubicBezTo>
                  <a:cubicBezTo>
                    <a:pt x="78" y="13"/>
                    <a:pt x="78" y="7"/>
                    <a:pt x="80" y="0"/>
                  </a:cubicBezTo>
                  <a:cubicBezTo>
                    <a:pt x="0" y="0"/>
                    <a:pt x="0" y="0"/>
                    <a:pt x="0" y="0"/>
                  </a:cubicBezTo>
                  <a:cubicBezTo>
                    <a:pt x="12" y="20"/>
                    <a:pt x="22" y="40"/>
                    <a:pt x="32" y="61"/>
                  </a:cubicBezTo>
                  <a:cubicBezTo>
                    <a:pt x="51" y="104"/>
                    <a:pt x="105" y="222"/>
                    <a:pt x="105" y="223"/>
                  </a:cubicBezTo>
                  <a:cubicBezTo>
                    <a:pt x="111" y="236"/>
                    <a:pt x="122" y="249"/>
                    <a:pt x="133" y="249"/>
                  </a:cubicBezTo>
                  <a:cubicBezTo>
                    <a:pt x="577" y="249"/>
                    <a:pt x="577" y="249"/>
                    <a:pt x="577" y="249"/>
                  </a:cubicBezTo>
                  <a:cubicBezTo>
                    <a:pt x="591" y="249"/>
                    <a:pt x="606" y="239"/>
                    <a:pt x="612" y="223"/>
                  </a:cubicBezTo>
                  <a:cubicBezTo>
                    <a:pt x="613" y="222"/>
                    <a:pt x="649" y="128"/>
                    <a:pt x="676" y="70"/>
                  </a:cubicBezTo>
                  <a:cubicBezTo>
                    <a:pt x="687" y="47"/>
                    <a:pt x="699" y="23"/>
                    <a:pt x="713" y="0"/>
                  </a:cubicBezTo>
                  <a:lnTo>
                    <a:pt x="242" y="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20" name="Freeform 19"/>
            <p:cNvSpPr>
              <a:spLocks/>
            </p:cNvSpPr>
            <p:nvPr/>
          </p:nvSpPr>
          <p:spPr bwMode="auto">
            <a:xfrm>
              <a:off x="851243" y="3491874"/>
              <a:ext cx="1414289" cy="826943"/>
            </a:xfrm>
            <a:custGeom>
              <a:avLst/>
              <a:gdLst>
                <a:gd name="T0" fmla="*/ 0 w 641"/>
                <a:gd name="T1" fmla="*/ 0 h 375"/>
                <a:gd name="T2" fmla="*/ 162 w 641"/>
                <a:gd name="T3" fmla="*/ 293 h 375"/>
                <a:gd name="T4" fmla="*/ 232 w 641"/>
                <a:gd name="T5" fmla="*/ 375 h 375"/>
                <a:gd name="T6" fmla="*/ 641 w 641"/>
                <a:gd name="T7" fmla="*/ 375 h 375"/>
                <a:gd name="T8" fmla="*/ 641 w 641"/>
                <a:gd name="T9" fmla="*/ 0 h 375"/>
                <a:gd name="T10" fmla="*/ 0 w 641"/>
                <a:gd name="T11" fmla="*/ 0 h 375"/>
              </a:gdLst>
              <a:ahLst/>
              <a:cxnLst>
                <a:cxn ang="0">
                  <a:pos x="T0" y="T1"/>
                </a:cxn>
                <a:cxn ang="0">
                  <a:pos x="T2" y="T3"/>
                </a:cxn>
                <a:cxn ang="0">
                  <a:pos x="T4" y="T5"/>
                </a:cxn>
                <a:cxn ang="0">
                  <a:pos x="T6" y="T7"/>
                </a:cxn>
                <a:cxn ang="0">
                  <a:pos x="T8" y="T9"/>
                </a:cxn>
                <a:cxn ang="0">
                  <a:pos x="T10" y="T11"/>
                </a:cxn>
              </a:cxnLst>
              <a:rect l="0" t="0" r="r" b="b"/>
              <a:pathLst>
                <a:path w="641" h="375">
                  <a:moveTo>
                    <a:pt x="0" y="0"/>
                  </a:moveTo>
                  <a:cubicBezTo>
                    <a:pt x="29" y="111"/>
                    <a:pt x="85" y="212"/>
                    <a:pt x="162" y="293"/>
                  </a:cubicBezTo>
                  <a:cubicBezTo>
                    <a:pt x="176" y="309"/>
                    <a:pt x="203" y="336"/>
                    <a:pt x="232" y="375"/>
                  </a:cubicBezTo>
                  <a:cubicBezTo>
                    <a:pt x="641" y="375"/>
                    <a:pt x="641" y="375"/>
                    <a:pt x="641" y="375"/>
                  </a:cubicBezTo>
                  <a:cubicBezTo>
                    <a:pt x="641" y="0"/>
                    <a:pt x="641" y="0"/>
                    <a:pt x="641" y="0"/>
                  </a:cubicBez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21" name="Freeform 20"/>
            <p:cNvSpPr>
              <a:spLocks/>
            </p:cNvSpPr>
            <p:nvPr/>
          </p:nvSpPr>
          <p:spPr bwMode="auto">
            <a:xfrm>
              <a:off x="928624" y="3548744"/>
              <a:ext cx="1279106" cy="712271"/>
            </a:xfrm>
            <a:custGeom>
              <a:avLst/>
              <a:gdLst>
                <a:gd name="T0" fmla="*/ 0 w 580"/>
                <a:gd name="T1" fmla="*/ 0 h 323"/>
                <a:gd name="T2" fmla="*/ 146 w 580"/>
                <a:gd name="T3" fmla="*/ 249 h 323"/>
                <a:gd name="T4" fmla="*/ 151 w 580"/>
                <a:gd name="T5" fmla="*/ 254 h 323"/>
                <a:gd name="T6" fmla="*/ 210 w 580"/>
                <a:gd name="T7" fmla="*/ 323 h 323"/>
                <a:gd name="T8" fmla="*/ 580 w 580"/>
                <a:gd name="T9" fmla="*/ 323 h 323"/>
                <a:gd name="T10" fmla="*/ 580 w 580"/>
                <a:gd name="T11" fmla="*/ 0 h 323"/>
                <a:gd name="T12" fmla="*/ 0 w 580"/>
                <a:gd name="T13" fmla="*/ 0 h 323"/>
              </a:gdLst>
              <a:ahLst/>
              <a:cxnLst>
                <a:cxn ang="0">
                  <a:pos x="T0" y="T1"/>
                </a:cxn>
                <a:cxn ang="0">
                  <a:pos x="T2" y="T3"/>
                </a:cxn>
                <a:cxn ang="0">
                  <a:pos x="T4" y="T5"/>
                </a:cxn>
                <a:cxn ang="0">
                  <a:pos x="T6" y="T7"/>
                </a:cxn>
                <a:cxn ang="0">
                  <a:pos x="T8" y="T9"/>
                </a:cxn>
                <a:cxn ang="0">
                  <a:pos x="T10" y="T11"/>
                </a:cxn>
                <a:cxn ang="0">
                  <a:pos x="T12" y="T13"/>
                </a:cxn>
              </a:cxnLst>
              <a:rect l="0" t="0" r="r" b="b"/>
              <a:pathLst>
                <a:path w="580" h="323">
                  <a:moveTo>
                    <a:pt x="0" y="0"/>
                  </a:moveTo>
                  <a:cubicBezTo>
                    <a:pt x="30" y="93"/>
                    <a:pt x="80" y="178"/>
                    <a:pt x="146" y="249"/>
                  </a:cubicBezTo>
                  <a:cubicBezTo>
                    <a:pt x="151" y="254"/>
                    <a:pt x="151" y="254"/>
                    <a:pt x="151" y="254"/>
                  </a:cubicBezTo>
                  <a:cubicBezTo>
                    <a:pt x="164" y="269"/>
                    <a:pt x="187" y="292"/>
                    <a:pt x="210" y="323"/>
                  </a:cubicBezTo>
                  <a:cubicBezTo>
                    <a:pt x="580" y="323"/>
                    <a:pt x="580" y="323"/>
                    <a:pt x="580" y="323"/>
                  </a:cubicBezTo>
                  <a:cubicBezTo>
                    <a:pt x="580" y="0"/>
                    <a:pt x="580" y="0"/>
                    <a:pt x="580" y="0"/>
                  </a:cubicBez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22" name="Freeform 21"/>
            <p:cNvSpPr>
              <a:spLocks/>
            </p:cNvSpPr>
            <p:nvPr/>
          </p:nvSpPr>
          <p:spPr bwMode="auto">
            <a:xfrm>
              <a:off x="2265531" y="3701639"/>
              <a:ext cx="245193" cy="184594"/>
            </a:xfrm>
            <a:custGeom>
              <a:avLst/>
              <a:gdLst>
                <a:gd name="T0" fmla="*/ 69 w 111"/>
                <a:gd name="T1" fmla="*/ 84 h 84"/>
                <a:gd name="T2" fmla="*/ 111 w 111"/>
                <a:gd name="T3" fmla="*/ 42 h 84"/>
                <a:gd name="T4" fmla="*/ 69 w 111"/>
                <a:gd name="T5" fmla="*/ 0 h 84"/>
                <a:gd name="T6" fmla="*/ 35 w 111"/>
                <a:gd name="T7" fmla="*/ 18 h 84"/>
                <a:gd name="T8" fmla="*/ 35 w 111"/>
                <a:gd name="T9" fmla="*/ 18 h 84"/>
                <a:gd name="T10" fmla="*/ 17 w 111"/>
                <a:gd name="T11" fmla="*/ 27 h 84"/>
                <a:gd name="T12" fmla="*/ 0 w 111"/>
                <a:gd name="T13" fmla="*/ 21 h 84"/>
                <a:gd name="T14" fmla="*/ 0 w 111"/>
                <a:gd name="T15" fmla="*/ 64 h 84"/>
                <a:gd name="T16" fmla="*/ 17 w 111"/>
                <a:gd name="T17" fmla="*/ 57 h 84"/>
                <a:gd name="T18" fmla="*/ 36 w 111"/>
                <a:gd name="T19" fmla="*/ 67 h 84"/>
                <a:gd name="T20" fmla="*/ 36 w 111"/>
                <a:gd name="T21" fmla="*/ 67 h 84"/>
                <a:gd name="T22" fmla="*/ 69 w 111"/>
                <a:gd name="T2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1" h="84">
                  <a:moveTo>
                    <a:pt x="69" y="84"/>
                  </a:moveTo>
                  <a:cubicBezTo>
                    <a:pt x="92" y="84"/>
                    <a:pt x="111" y="65"/>
                    <a:pt x="111" y="42"/>
                  </a:cubicBezTo>
                  <a:cubicBezTo>
                    <a:pt x="111" y="19"/>
                    <a:pt x="92" y="0"/>
                    <a:pt x="69" y="0"/>
                  </a:cubicBezTo>
                  <a:cubicBezTo>
                    <a:pt x="55" y="0"/>
                    <a:pt x="43" y="7"/>
                    <a:pt x="35" y="18"/>
                  </a:cubicBezTo>
                  <a:cubicBezTo>
                    <a:pt x="35" y="18"/>
                    <a:pt x="35" y="18"/>
                    <a:pt x="35" y="18"/>
                  </a:cubicBezTo>
                  <a:cubicBezTo>
                    <a:pt x="30" y="25"/>
                    <a:pt x="27" y="27"/>
                    <a:pt x="17" y="27"/>
                  </a:cubicBezTo>
                  <a:cubicBezTo>
                    <a:pt x="7" y="27"/>
                    <a:pt x="0" y="21"/>
                    <a:pt x="0" y="21"/>
                  </a:cubicBezTo>
                  <a:cubicBezTo>
                    <a:pt x="0" y="64"/>
                    <a:pt x="0" y="64"/>
                    <a:pt x="0" y="64"/>
                  </a:cubicBezTo>
                  <a:cubicBezTo>
                    <a:pt x="0" y="64"/>
                    <a:pt x="6" y="57"/>
                    <a:pt x="17" y="57"/>
                  </a:cubicBezTo>
                  <a:cubicBezTo>
                    <a:pt x="28" y="57"/>
                    <a:pt x="32" y="63"/>
                    <a:pt x="36" y="67"/>
                  </a:cubicBezTo>
                  <a:cubicBezTo>
                    <a:pt x="36" y="67"/>
                    <a:pt x="36" y="67"/>
                    <a:pt x="36" y="67"/>
                  </a:cubicBezTo>
                  <a:cubicBezTo>
                    <a:pt x="43" y="77"/>
                    <a:pt x="56" y="84"/>
                    <a:pt x="69" y="84"/>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23" name="Freeform 22"/>
            <p:cNvSpPr>
              <a:spLocks/>
            </p:cNvSpPr>
            <p:nvPr/>
          </p:nvSpPr>
          <p:spPr bwMode="auto">
            <a:xfrm>
              <a:off x="1771416" y="4318817"/>
              <a:ext cx="185526" cy="244261"/>
            </a:xfrm>
            <a:custGeom>
              <a:avLst/>
              <a:gdLst>
                <a:gd name="T0" fmla="*/ 0 w 84"/>
                <a:gd name="T1" fmla="*/ 69 h 111"/>
                <a:gd name="T2" fmla="*/ 42 w 84"/>
                <a:gd name="T3" fmla="*/ 111 h 111"/>
                <a:gd name="T4" fmla="*/ 84 w 84"/>
                <a:gd name="T5" fmla="*/ 69 h 111"/>
                <a:gd name="T6" fmla="*/ 66 w 84"/>
                <a:gd name="T7" fmla="*/ 35 h 111"/>
                <a:gd name="T8" fmla="*/ 66 w 84"/>
                <a:gd name="T9" fmla="*/ 35 h 111"/>
                <a:gd name="T10" fmla="*/ 57 w 84"/>
                <a:gd name="T11" fmla="*/ 17 h 111"/>
                <a:gd name="T12" fmla="*/ 64 w 84"/>
                <a:gd name="T13" fmla="*/ 0 h 111"/>
                <a:gd name="T14" fmla="*/ 21 w 84"/>
                <a:gd name="T15" fmla="*/ 0 h 111"/>
                <a:gd name="T16" fmla="*/ 27 w 84"/>
                <a:gd name="T17" fmla="*/ 17 h 111"/>
                <a:gd name="T18" fmla="*/ 17 w 84"/>
                <a:gd name="T19" fmla="*/ 36 h 111"/>
                <a:gd name="T20" fmla="*/ 17 w 84"/>
                <a:gd name="T21" fmla="*/ 36 h 111"/>
                <a:gd name="T22" fmla="*/ 0 w 84"/>
                <a:gd name="T23" fmla="*/ 6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11">
                  <a:moveTo>
                    <a:pt x="0" y="69"/>
                  </a:moveTo>
                  <a:cubicBezTo>
                    <a:pt x="0" y="93"/>
                    <a:pt x="19" y="111"/>
                    <a:pt x="42" y="111"/>
                  </a:cubicBezTo>
                  <a:cubicBezTo>
                    <a:pt x="65" y="111"/>
                    <a:pt x="84" y="93"/>
                    <a:pt x="84" y="69"/>
                  </a:cubicBezTo>
                  <a:cubicBezTo>
                    <a:pt x="84" y="55"/>
                    <a:pt x="77" y="43"/>
                    <a:pt x="66" y="35"/>
                  </a:cubicBezTo>
                  <a:cubicBezTo>
                    <a:pt x="66" y="35"/>
                    <a:pt x="66" y="35"/>
                    <a:pt x="66" y="35"/>
                  </a:cubicBezTo>
                  <a:cubicBezTo>
                    <a:pt x="59" y="30"/>
                    <a:pt x="57" y="27"/>
                    <a:pt x="57" y="17"/>
                  </a:cubicBezTo>
                  <a:cubicBezTo>
                    <a:pt x="57" y="7"/>
                    <a:pt x="64" y="0"/>
                    <a:pt x="64" y="0"/>
                  </a:cubicBezTo>
                  <a:cubicBezTo>
                    <a:pt x="21" y="0"/>
                    <a:pt x="21" y="0"/>
                    <a:pt x="21" y="0"/>
                  </a:cubicBezTo>
                  <a:cubicBezTo>
                    <a:pt x="21" y="0"/>
                    <a:pt x="27" y="6"/>
                    <a:pt x="27" y="17"/>
                  </a:cubicBezTo>
                  <a:cubicBezTo>
                    <a:pt x="27" y="28"/>
                    <a:pt x="21" y="32"/>
                    <a:pt x="17" y="36"/>
                  </a:cubicBezTo>
                  <a:cubicBezTo>
                    <a:pt x="17" y="36"/>
                    <a:pt x="17" y="36"/>
                    <a:pt x="17" y="36"/>
                  </a:cubicBezTo>
                  <a:cubicBezTo>
                    <a:pt x="7" y="44"/>
                    <a:pt x="0" y="56"/>
                    <a:pt x="0" y="69"/>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24" name="Freeform 23"/>
            <p:cNvSpPr>
              <a:spLocks/>
            </p:cNvSpPr>
            <p:nvPr/>
          </p:nvSpPr>
          <p:spPr bwMode="auto">
            <a:xfrm>
              <a:off x="1484269" y="3246681"/>
              <a:ext cx="185526" cy="247057"/>
            </a:xfrm>
            <a:custGeom>
              <a:avLst/>
              <a:gdLst>
                <a:gd name="T0" fmla="*/ 84 w 84"/>
                <a:gd name="T1" fmla="*/ 42 h 112"/>
                <a:gd name="T2" fmla="*/ 42 w 84"/>
                <a:gd name="T3" fmla="*/ 0 h 112"/>
                <a:gd name="T4" fmla="*/ 0 w 84"/>
                <a:gd name="T5" fmla="*/ 42 h 112"/>
                <a:gd name="T6" fmla="*/ 18 w 84"/>
                <a:gd name="T7" fmla="*/ 77 h 112"/>
                <a:gd name="T8" fmla="*/ 19 w 84"/>
                <a:gd name="T9" fmla="*/ 77 h 112"/>
                <a:gd name="T10" fmla="*/ 27 w 84"/>
                <a:gd name="T11" fmla="*/ 95 h 112"/>
                <a:gd name="T12" fmla="*/ 21 w 84"/>
                <a:gd name="T13" fmla="*/ 112 h 112"/>
                <a:gd name="T14" fmla="*/ 64 w 84"/>
                <a:gd name="T15" fmla="*/ 112 h 112"/>
                <a:gd name="T16" fmla="*/ 57 w 84"/>
                <a:gd name="T17" fmla="*/ 95 h 112"/>
                <a:gd name="T18" fmla="*/ 67 w 84"/>
                <a:gd name="T19" fmla="*/ 76 h 112"/>
                <a:gd name="T20" fmla="*/ 67 w 84"/>
                <a:gd name="T21" fmla="*/ 76 h 112"/>
                <a:gd name="T22" fmla="*/ 84 w 84"/>
                <a:gd name="T23" fmla="*/ 4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12">
                  <a:moveTo>
                    <a:pt x="84" y="42"/>
                  </a:moveTo>
                  <a:cubicBezTo>
                    <a:pt x="84" y="19"/>
                    <a:pt x="66" y="0"/>
                    <a:pt x="42" y="0"/>
                  </a:cubicBezTo>
                  <a:cubicBezTo>
                    <a:pt x="19" y="0"/>
                    <a:pt x="0" y="19"/>
                    <a:pt x="0" y="42"/>
                  </a:cubicBezTo>
                  <a:cubicBezTo>
                    <a:pt x="0" y="57"/>
                    <a:pt x="8" y="69"/>
                    <a:pt x="18" y="77"/>
                  </a:cubicBezTo>
                  <a:cubicBezTo>
                    <a:pt x="18" y="77"/>
                    <a:pt x="18" y="77"/>
                    <a:pt x="19" y="77"/>
                  </a:cubicBezTo>
                  <a:cubicBezTo>
                    <a:pt x="25" y="82"/>
                    <a:pt x="27" y="85"/>
                    <a:pt x="27" y="95"/>
                  </a:cubicBezTo>
                  <a:cubicBezTo>
                    <a:pt x="27" y="104"/>
                    <a:pt x="21" y="112"/>
                    <a:pt x="21" y="112"/>
                  </a:cubicBezTo>
                  <a:cubicBezTo>
                    <a:pt x="64" y="112"/>
                    <a:pt x="64" y="112"/>
                    <a:pt x="64" y="112"/>
                  </a:cubicBezTo>
                  <a:cubicBezTo>
                    <a:pt x="64" y="112"/>
                    <a:pt x="57" y="105"/>
                    <a:pt x="57" y="95"/>
                  </a:cubicBezTo>
                  <a:cubicBezTo>
                    <a:pt x="57" y="84"/>
                    <a:pt x="63" y="80"/>
                    <a:pt x="67" y="76"/>
                  </a:cubicBezTo>
                  <a:cubicBezTo>
                    <a:pt x="67" y="76"/>
                    <a:pt x="67" y="76"/>
                    <a:pt x="67" y="76"/>
                  </a:cubicBezTo>
                  <a:cubicBezTo>
                    <a:pt x="78" y="68"/>
                    <a:pt x="84" y="56"/>
                    <a:pt x="84" y="42"/>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25" name="Freeform 24"/>
            <p:cNvSpPr>
              <a:spLocks/>
            </p:cNvSpPr>
            <p:nvPr/>
          </p:nvSpPr>
          <p:spPr bwMode="auto">
            <a:xfrm>
              <a:off x="804628" y="2558650"/>
              <a:ext cx="1460903" cy="880084"/>
            </a:xfrm>
            <a:custGeom>
              <a:avLst/>
              <a:gdLst>
                <a:gd name="T0" fmla="*/ 386 w 662"/>
                <a:gd name="T1" fmla="*/ 0 h 399"/>
                <a:gd name="T2" fmla="*/ 386 w 662"/>
                <a:gd name="T3" fmla="*/ 0 h 399"/>
                <a:gd name="T4" fmla="*/ 409 w 662"/>
                <a:gd name="T5" fmla="*/ 46 h 399"/>
                <a:gd name="T6" fmla="*/ 352 w 662"/>
                <a:gd name="T7" fmla="*/ 103 h 399"/>
                <a:gd name="T8" fmla="*/ 295 w 662"/>
                <a:gd name="T9" fmla="*/ 46 h 399"/>
                <a:gd name="T10" fmla="*/ 317 w 662"/>
                <a:gd name="T11" fmla="*/ 2 h 399"/>
                <a:gd name="T12" fmla="*/ 318 w 662"/>
                <a:gd name="T13" fmla="*/ 0 h 399"/>
                <a:gd name="T14" fmla="*/ 50 w 662"/>
                <a:gd name="T15" fmla="*/ 0 h 399"/>
                <a:gd name="T16" fmla="*/ 0 w 662"/>
                <a:gd name="T17" fmla="*/ 255 h 399"/>
                <a:gd name="T18" fmla="*/ 16 w 662"/>
                <a:gd name="T19" fmla="*/ 399 h 399"/>
                <a:gd name="T20" fmla="*/ 315 w 662"/>
                <a:gd name="T21" fmla="*/ 399 h 399"/>
                <a:gd name="T22" fmla="*/ 294 w 662"/>
                <a:gd name="T23" fmla="*/ 354 h 399"/>
                <a:gd name="T24" fmla="*/ 350 w 662"/>
                <a:gd name="T25" fmla="*/ 297 h 399"/>
                <a:gd name="T26" fmla="*/ 407 w 662"/>
                <a:gd name="T27" fmla="*/ 354 h 399"/>
                <a:gd name="T28" fmla="*/ 386 w 662"/>
                <a:gd name="T29" fmla="*/ 399 h 399"/>
                <a:gd name="T30" fmla="*/ 386 w 662"/>
                <a:gd name="T31" fmla="*/ 399 h 399"/>
                <a:gd name="T32" fmla="*/ 662 w 662"/>
                <a:gd name="T33" fmla="*/ 399 h 399"/>
                <a:gd name="T34" fmla="*/ 662 w 662"/>
                <a:gd name="T35" fmla="*/ 0 h 399"/>
                <a:gd name="T36" fmla="*/ 386 w 662"/>
                <a:gd name="T37" fmla="*/ 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2" h="399">
                  <a:moveTo>
                    <a:pt x="386" y="0"/>
                  </a:moveTo>
                  <a:cubicBezTo>
                    <a:pt x="386" y="0"/>
                    <a:pt x="386" y="0"/>
                    <a:pt x="386" y="0"/>
                  </a:cubicBezTo>
                  <a:cubicBezTo>
                    <a:pt x="400" y="11"/>
                    <a:pt x="409" y="28"/>
                    <a:pt x="409" y="46"/>
                  </a:cubicBezTo>
                  <a:cubicBezTo>
                    <a:pt x="409" y="77"/>
                    <a:pt x="383" y="103"/>
                    <a:pt x="352" y="103"/>
                  </a:cubicBezTo>
                  <a:cubicBezTo>
                    <a:pt x="321" y="103"/>
                    <a:pt x="295" y="77"/>
                    <a:pt x="295" y="46"/>
                  </a:cubicBezTo>
                  <a:cubicBezTo>
                    <a:pt x="295" y="29"/>
                    <a:pt x="303" y="13"/>
                    <a:pt x="317" y="2"/>
                  </a:cubicBezTo>
                  <a:cubicBezTo>
                    <a:pt x="318" y="0"/>
                    <a:pt x="318" y="0"/>
                    <a:pt x="318" y="0"/>
                  </a:cubicBezTo>
                  <a:cubicBezTo>
                    <a:pt x="50" y="0"/>
                    <a:pt x="50" y="0"/>
                    <a:pt x="50" y="0"/>
                  </a:cubicBezTo>
                  <a:cubicBezTo>
                    <a:pt x="18" y="79"/>
                    <a:pt x="0" y="165"/>
                    <a:pt x="0" y="255"/>
                  </a:cubicBezTo>
                  <a:cubicBezTo>
                    <a:pt x="0" y="304"/>
                    <a:pt x="6" y="352"/>
                    <a:pt x="16" y="399"/>
                  </a:cubicBezTo>
                  <a:cubicBezTo>
                    <a:pt x="315" y="399"/>
                    <a:pt x="315" y="399"/>
                    <a:pt x="315" y="399"/>
                  </a:cubicBezTo>
                  <a:cubicBezTo>
                    <a:pt x="302" y="388"/>
                    <a:pt x="294" y="372"/>
                    <a:pt x="294" y="354"/>
                  </a:cubicBezTo>
                  <a:cubicBezTo>
                    <a:pt x="294" y="323"/>
                    <a:pt x="319" y="297"/>
                    <a:pt x="350" y="297"/>
                  </a:cubicBezTo>
                  <a:cubicBezTo>
                    <a:pt x="382" y="297"/>
                    <a:pt x="407" y="323"/>
                    <a:pt x="407" y="354"/>
                  </a:cubicBezTo>
                  <a:cubicBezTo>
                    <a:pt x="407" y="372"/>
                    <a:pt x="399" y="388"/>
                    <a:pt x="386" y="399"/>
                  </a:cubicBezTo>
                  <a:cubicBezTo>
                    <a:pt x="386" y="399"/>
                    <a:pt x="386" y="399"/>
                    <a:pt x="386" y="399"/>
                  </a:cubicBezTo>
                  <a:cubicBezTo>
                    <a:pt x="662" y="399"/>
                    <a:pt x="662" y="399"/>
                    <a:pt x="662" y="399"/>
                  </a:cubicBezTo>
                  <a:cubicBezTo>
                    <a:pt x="662" y="0"/>
                    <a:pt x="662" y="0"/>
                    <a:pt x="662" y="0"/>
                  </a:cubicBezTo>
                  <a:lnTo>
                    <a:pt x="386"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26" name="Freeform 25"/>
            <p:cNvSpPr>
              <a:spLocks/>
            </p:cNvSpPr>
            <p:nvPr/>
          </p:nvSpPr>
          <p:spPr bwMode="auto">
            <a:xfrm>
              <a:off x="864295" y="2618317"/>
              <a:ext cx="1343435" cy="760750"/>
            </a:xfrm>
            <a:custGeom>
              <a:avLst/>
              <a:gdLst>
                <a:gd name="T0" fmla="*/ 406 w 609"/>
                <a:gd name="T1" fmla="*/ 0 h 345"/>
                <a:gd name="T2" fmla="*/ 408 w 609"/>
                <a:gd name="T3" fmla="*/ 19 h 345"/>
                <a:gd name="T4" fmla="*/ 325 w 609"/>
                <a:gd name="T5" fmla="*/ 102 h 345"/>
                <a:gd name="T6" fmla="*/ 242 w 609"/>
                <a:gd name="T7" fmla="*/ 19 h 345"/>
                <a:gd name="T8" fmla="*/ 244 w 609"/>
                <a:gd name="T9" fmla="*/ 0 h 345"/>
                <a:gd name="T10" fmla="*/ 41 w 609"/>
                <a:gd name="T11" fmla="*/ 0 h 345"/>
                <a:gd name="T12" fmla="*/ 0 w 609"/>
                <a:gd name="T13" fmla="*/ 228 h 345"/>
                <a:gd name="T14" fmla="*/ 10 w 609"/>
                <a:gd name="T15" fmla="*/ 345 h 345"/>
                <a:gd name="T16" fmla="*/ 242 w 609"/>
                <a:gd name="T17" fmla="*/ 345 h 345"/>
                <a:gd name="T18" fmla="*/ 240 w 609"/>
                <a:gd name="T19" fmla="*/ 327 h 345"/>
                <a:gd name="T20" fmla="*/ 323 w 609"/>
                <a:gd name="T21" fmla="*/ 244 h 345"/>
                <a:gd name="T22" fmla="*/ 407 w 609"/>
                <a:gd name="T23" fmla="*/ 327 h 345"/>
                <a:gd name="T24" fmla="*/ 405 w 609"/>
                <a:gd name="T25" fmla="*/ 345 h 345"/>
                <a:gd name="T26" fmla="*/ 609 w 609"/>
                <a:gd name="T27" fmla="*/ 345 h 345"/>
                <a:gd name="T28" fmla="*/ 609 w 609"/>
                <a:gd name="T29" fmla="*/ 0 h 345"/>
                <a:gd name="T30" fmla="*/ 406 w 609"/>
                <a:gd name="T31" fmla="*/ 0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9" h="345">
                  <a:moveTo>
                    <a:pt x="406" y="0"/>
                  </a:moveTo>
                  <a:cubicBezTo>
                    <a:pt x="408" y="6"/>
                    <a:pt x="408" y="13"/>
                    <a:pt x="408" y="19"/>
                  </a:cubicBezTo>
                  <a:cubicBezTo>
                    <a:pt x="408" y="65"/>
                    <a:pt x="371" y="102"/>
                    <a:pt x="325" y="102"/>
                  </a:cubicBezTo>
                  <a:cubicBezTo>
                    <a:pt x="279" y="102"/>
                    <a:pt x="242" y="65"/>
                    <a:pt x="242" y="19"/>
                  </a:cubicBezTo>
                  <a:cubicBezTo>
                    <a:pt x="242" y="13"/>
                    <a:pt x="242" y="6"/>
                    <a:pt x="244" y="0"/>
                  </a:cubicBezTo>
                  <a:cubicBezTo>
                    <a:pt x="41" y="0"/>
                    <a:pt x="41" y="0"/>
                    <a:pt x="41" y="0"/>
                  </a:cubicBezTo>
                  <a:cubicBezTo>
                    <a:pt x="14" y="73"/>
                    <a:pt x="0" y="150"/>
                    <a:pt x="0" y="228"/>
                  </a:cubicBezTo>
                  <a:cubicBezTo>
                    <a:pt x="0" y="267"/>
                    <a:pt x="3" y="306"/>
                    <a:pt x="10" y="345"/>
                  </a:cubicBezTo>
                  <a:cubicBezTo>
                    <a:pt x="242" y="345"/>
                    <a:pt x="242" y="345"/>
                    <a:pt x="242" y="345"/>
                  </a:cubicBezTo>
                  <a:cubicBezTo>
                    <a:pt x="241" y="339"/>
                    <a:pt x="240" y="333"/>
                    <a:pt x="240" y="327"/>
                  </a:cubicBezTo>
                  <a:cubicBezTo>
                    <a:pt x="240" y="281"/>
                    <a:pt x="277" y="244"/>
                    <a:pt x="323" y="244"/>
                  </a:cubicBezTo>
                  <a:cubicBezTo>
                    <a:pt x="369" y="244"/>
                    <a:pt x="407" y="281"/>
                    <a:pt x="407" y="327"/>
                  </a:cubicBezTo>
                  <a:cubicBezTo>
                    <a:pt x="407" y="333"/>
                    <a:pt x="406" y="339"/>
                    <a:pt x="405" y="345"/>
                  </a:cubicBezTo>
                  <a:cubicBezTo>
                    <a:pt x="609" y="345"/>
                    <a:pt x="609" y="345"/>
                    <a:pt x="609" y="345"/>
                  </a:cubicBezTo>
                  <a:cubicBezTo>
                    <a:pt x="609" y="0"/>
                    <a:pt x="609" y="0"/>
                    <a:pt x="609" y="0"/>
                  </a:cubicBezTo>
                  <a:lnTo>
                    <a:pt x="406"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27" name="Freeform 26"/>
            <p:cNvSpPr>
              <a:spLocks/>
            </p:cNvSpPr>
            <p:nvPr/>
          </p:nvSpPr>
          <p:spPr bwMode="auto">
            <a:xfrm>
              <a:off x="937013" y="1634749"/>
              <a:ext cx="1328517" cy="873557"/>
            </a:xfrm>
            <a:custGeom>
              <a:avLst/>
              <a:gdLst>
                <a:gd name="T0" fmla="*/ 0 w 602"/>
                <a:gd name="T1" fmla="*/ 396 h 396"/>
                <a:gd name="T2" fmla="*/ 602 w 602"/>
                <a:gd name="T3" fmla="*/ 396 h 396"/>
                <a:gd name="T4" fmla="*/ 602 w 602"/>
                <a:gd name="T5" fmla="*/ 0 h 396"/>
                <a:gd name="T6" fmla="*/ 0 w 602"/>
                <a:gd name="T7" fmla="*/ 396 h 396"/>
              </a:gdLst>
              <a:ahLst/>
              <a:cxnLst>
                <a:cxn ang="0">
                  <a:pos x="T0" y="T1"/>
                </a:cxn>
                <a:cxn ang="0">
                  <a:pos x="T2" y="T3"/>
                </a:cxn>
                <a:cxn ang="0">
                  <a:pos x="T4" y="T5"/>
                </a:cxn>
                <a:cxn ang="0">
                  <a:pos x="T6" y="T7"/>
                </a:cxn>
              </a:cxnLst>
              <a:rect l="0" t="0" r="r" b="b"/>
              <a:pathLst>
                <a:path w="602" h="396">
                  <a:moveTo>
                    <a:pt x="0" y="396"/>
                  </a:moveTo>
                  <a:cubicBezTo>
                    <a:pt x="602" y="396"/>
                    <a:pt x="602" y="396"/>
                    <a:pt x="602" y="396"/>
                  </a:cubicBezTo>
                  <a:cubicBezTo>
                    <a:pt x="602" y="0"/>
                    <a:pt x="602" y="0"/>
                    <a:pt x="602" y="0"/>
                  </a:cubicBezTo>
                  <a:cubicBezTo>
                    <a:pt x="334" y="5"/>
                    <a:pt x="105" y="166"/>
                    <a:pt x="0" y="396"/>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28" name="Freeform 27"/>
            <p:cNvSpPr>
              <a:spLocks/>
            </p:cNvSpPr>
            <p:nvPr/>
          </p:nvSpPr>
          <p:spPr bwMode="auto">
            <a:xfrm>
              <a:off x="1032108" y="1696281"/>
              <a:ext cx="1175621" cy="752359"/>
            </a:xfrm>
            <a:custGeom>
              <a:avLst/>
              <a:gdLst>
                <a:gd name="T0" fmla="*/ 0 w 533"/>
                <a:gd name="T1" fmla="*/ 341 h 341"/>
                <a:gd name="T2" fmla="*/ 533 w 533"/>
                <a:gd name="T3" fmla="*/ 341 h 341"/>
                <a:gd name="T4" fmla="*/ 533 w 533"/>
                <a:gd name="T5" fmla="*/ 0 h 341"/>
                <a:gd name="T6" fmla="*/ 0 w 533"/>
                <a:gd name="T7" fmla="*/ 341 h 341"/>
              </a:gdLst>
              <a:ahLst/>
              <a:cxnLst>
                <a:cxn ang="0">
                  <a:pos x="T0" y="T1"/>
                </a:cxn>
                <a:cxn ang="0">
                  <a:pos x="T2" y="T3"/>
                </a:cxn>
                <a:cxn ang="0">
                  <a:pos x="T4" y="T5"/>
                </a:cxn>
                <a:cxn ang="0">
                  <a:pos x="T6" y="T7"/>
                </a:cxn>
              </a:cxnLst>
              <a:rect l="0" t="0" r="r" b="b"/>
              <a:pathLst>
                <a:path w="533" h="341">
                  <a:moveTo>
                    <a:pt x="0" y="341"/>
                  </a:moveTo>
                  <a:cubicBezTo>
                    <a:pt x="533" y="341"/>
                    <a:pt x="533" y="341"/>
                    <a:pt x="533" y="341"/>
                  </a:cubicBezTo>
                  <a:cubicBezTo>
                    <a:pt x="533" y="0"/>
                    <a:pt x="533" y="0"/>
                    <a:pt x="533" y="0"/>
                  </a:cubicBezTo>
                  <a:cubicBezTo>
                    <a:pt x="309" y="13"/>
                    <a:pt x="106" y="143"/>
                    <a:pt x="0" y="341"/>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29" name="Freeform 28"/>
            <p:cNvSpPr>
              <a:spLocks/>
            </p:cNvSpPr>
            <p:nvPr/>
          </p:nvSpPr>
          <p:spPr bwMode="auto">
            <a:xfrm>
              <a:off x="2260870" y="2051483"/>
              <a:ext cx="247058" cy="185526"/>
            </a:xfrm>
            <a:custGeom>
              <a:avLst/>
              <a:gdLst>
                <a:gd name="T0" fmla="*/ 70 w 112"/>
                <a:gd name="T1" fmla="*/ 84 h 84"/>
                <a:gd name="T2" fmla="*/ 112 w 112"/>
                <a:gd name="T3" fmla="*/ 42 h 84"/>
                <a:gd name="T4" fmla="*/ 70 w 112"/>
                <a:gd name="T5" fmla="*/ 0 h 84"/>
                <a:gd name="T6" fmla="*/ 36 w 112"/>
                <a:gd name="T7" fmla="*/ 18 h 84"/>
                <a:gd name="T8" fmla="*/ 35 w 112"/>
                <a:gd name="T9" fmla="*/ 19 h 84"/>
                <a:gd name="T10" fmla="*/ 17 w 112"/>
                <a:gd name="T11" fmla="*/ 27 h 84"/>
                <a:gd name="T12" fmla="*/ 0 w 112"/>
                <a:gd name="T13" fmla="*/ 21 h 84"/>
                <a:gd name="T14" fmla="*/ 0 w 112"/>
                <a:gd name="T15" fmla="*/ 64 h 84"/>
                <a:gd name="T16" fmla="*/ 17 w 112"/>
                <a:gd name="T17" fmla="*/ 57 h 84"/>
                <a:gd name="T18" fmla="*/ 36 w 112"/>
                <a:gd name="T19" fmla="*/ 67 h 84"/>
                <a:gd name="T20" fmla="*/ 36 w 112"/>
                <a:gd name="T21" fmla="*/ 67 h 84"/>
                <a:gd name="T22" fmla="*/ 70 w 112"/>
                <a:gd name="T2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 h="84">
                  <a:moveTo>
                    <a:pt x="70" y="84"/>
                  </a:moveTo>
                  <a:cubicBezTo>
                    <a:pt x="93" y="84"/>
                    <a:pt x="112" y="66"/>
                    <a:pt x="112" y="42"/>
                  </a:cubicBezTo>
                  <a:cubicBezTo>
                    <a:pt x="112" y="19"/>
                    <a:pt x="93" y="0"/>
                    <a:pt x="70" y="0"/>
                  </a:cubicBezTo>
                  <a:cubicBezTo>
                    <a:pt x="56" y="0"/>
                    <a:pt x="43" y="8"/>
                    <a:pt x="36" y="18"/>
                  </a:cubicBezTo>
                  <a:cubicBezTo>
                    <a:pt x="35" y="19"/>
                    <a:pt x="35" y="19"/>
                    <a:pt x="35" y="19"/>
                  </a:cubicBezTo>
                  <a:cubicBezTo>
                    <a:pt x="31" y="25"/>
                    <a:pt x="27" y="27"/>
                    <a:pt x="17" y="27"/>
                  </a:cubicBezTo>
                  <a:cubicBezTo>
                    <a:pt x="8" y="27"/>
                    <a:pt x="0" y="21"/>
                    <a:pt x="0" y="21"/>
                  </a:cubicBezTo>
                  <a:cubicBezTo>
                    <a:pt x="0" y="64"/>
                    <a:pt x="0" y="64"/>
                    <a:pt x="0" y="64"/>
                  </a:cubicBezTo>
                  <a:cubicBezTo>
                    <a:pt x="0" y="64"/>
                    <a:pt x="7" y="57"/>
                    <a:pt x="17" y="57"/>
                  </a:cubicBezTo>
                  <a:cubicBezTo>
                    <a:pt x="28" y="57"/>
                    <a:pt x="32" y="63"/>
                    <a:pt x="36" y="67"/>
                  </a:cubicBezTo>
                  <a:cubicBezTo>
                    <a:pt x="36" y="67"/>
                    <a:pt x="36" y="67"/>
                    <a:pt x="36" y="67"/>
                  </a:cubicBezTo>
                  <a:cubicBezTo>
                    <a:pt x="44" y="78"/>
                    <a:pt x="56" y="84"/>
                    <a:pt x="70" y="84"/>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30" name="Freeform 29"/>
            <p:cNvSpPr>
              <a:spLocks/>
            </p:cNvSpPr>
            <p:nvPr/>
          </p:nvSpPr>
          <p:spPr bwMode="auto">
            <a:xfrm>
              <a:off x="1488931" y="2508306"/>
              <a:ext cx="185526" cy="244261"/>
            </a:xfrm>
            <a:custGeom>
              <a:avLst/>
              <a:gdLst>
                <a:gd name="T0" fmla="*/ 0 w 84"/>
                <a:gd name="T1" fmla="*/ 69 h 111"/>
                <a:gd name="T2" fmla="*/ 42 w 84"/>
                <a:gd name="T3" fmla="*/ 111 h 111"/>
                <a:gd name="T4" fmla="*/ 84 w 84"/>
                <a:gd name="T5" fmla="*/ 69 h 111"/>
                <a:gd name="T6" fmla="*/ 66 w 84"/>
                <a:gd name="T7" fmla="*/ 35 h 111"/>
                <a:gd name="T8" fmla="*/ 66 w 84"/>
                <a:gd name="T9" fmla="*/ 35 h 111"/>
                <a:gd name="T10" fmla="*/ 57 w 84"/>
                <a:gd name="T11" fmla="*/ 17 h 111"/>
                <a:gd name="T12" fmla="*/ 63 w 84"/>
                <a:gd name="T13" fmla="*/ 0 h 111"/>
                <a:gd name="T14" fmla="*/ 21 w 84"/>
                <a:gd name="T15" fmla="*/ 0 h 111"/>
                <a:gd name="T16" fmla="*/ 27 w 84"/>
                <a:gd name="T17" fmla="*/ 17 h 111"/>
                <a:gd name="T18" fmla="*/ 17 w 84"/>
                <a:gd name="T19" fmla="*/ 35 h 111"/>
                <a:gd name="T20" fmla="*/ 17 w 84"/>
                <a:gd name="T21" fmla="*/ 35 h 111"/>
                <a:gd name="T22" fmla="*/ 0 w 84"/>
                <a:gd name="T23" fmla="*/ 6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11">
                  <a:moveTo>
                    <a:pt x="0" y="69"/>
                  </a:moveTo>
                  <a:cubicBezTo>
                    <a:pt x="0" y="92"/>
                    <a:pt x="19" y="111"/>
                    <a:pt x="42" y="111"/>
                  </a:cubicBezTo>
                  <a:cubicBezTo>
                    <a:pt x="65" y="111"/>
                    <a:pt x="84" y="92"/>
                    <a:pt x="84" y="69"/>
                  </a:cubicBezTo>
                  <a:cubicBezTo>
                    <a:pt x="84" y="55"/>
                    <a:pt x="77" y="42"/>
                    <a:pt x="66" y="35"/>
                  </a:cubicBezTo>
                  <a:cubicBezTo>
                    <a:pt x="66" y="35"/>
                    <a:pt x="66" y="35"/>
                    <a:pt x="66" y="35"/>
                  </a:cubicBezTo>
                  <a:cubicBezTo>
                    <a:pt x="59" y="30"/>
                    <a:pt x="57" y="26"/>
                    <a:pt x="57" y="17"/>
                  </a:cubicBezTo>
                  <a:cubicBezTo>
                    <a:pt x="57" y="7"/>
                    <a:pt x="63" y="0"/>
                    <a:pt x="63" y="0"/>
                  </a:cubicBezTo>
                  <a:cubicBezTo>
                    <a:pt x="21" y="0"/>
                    <a:pt x="21" y="0"/>
                    <a:pt x="21" y="0"/>
                  </a:cubicBezTo>
                  <a:cubicBezTo>
                    <a:pt x="21" y="0"/>
                    <a:pt x="27" y="6"/>
                    <a:pt x="27" y="17"/>
                  </a:cubicBezTo>
                  <a:cubicBezTo>
                    <a:pt x="27" y="27"/>
                    <a:pt x="21" y="32"/>
                    <a:pt x="17" y="35"/>
                  </a:cubicBezTo>
                  <a:cubicBezTo>
                    <a:pt x="17" y="35"/>
                    <a:pt x="17" y="35"/>
                    <a:pt x="17" y="35"/>
                  </a:cubicBezTo>
                  <a:cubicBezTo>
                    <a:pt x="7" y="43"/>
                    <a:pt x="0" y="55"/>
                    <a:pt x="0" y="69"/>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31" name="TextBox 30"/>
            <p:cNvSpPr txBox="1"/>
            <p:nvPr/>
          </p:nvSpPr>
          <p:spPr>
            <a:xfrm>
              <a:off x="1505417" y="1934200"/>
              <a:ext cx="479619" cy="400110"/>
            </a:xfrm>
            <a:prstGeom prst="rect">
              <a:avLst/>
            </a:prstGeom>
            <a:noFill/>
          </p:spPr>
          <p:txBody>
            <a:bodyPr wrap="none" rtlCol="0">
              <a:spAutoFit/>
            </a:bodyPr>
            <a:lstStyle/>
            <a:p>
              <a:pPr algn="ctr"/>
              <a:r>
                <a:rPr lang="en-US" sz="2000" b="1">
                  <a:solidFill>
                    <a:schemeClr val="bg1"/>
                  </a:solidFill>
                  <a:latin typeface="Lato Medium" panose="020F0502020204030203" pitchFamily="34" charset="0"/>
                  <a:ea typeface="Lato Medium" panose="020F0502020204030203" pitchFamily="34" charset="0"/>
                  <a:cs typeface="Lato Medium" panose="020F0502020204030203" pitchFamily="34" charset="0"/>
                </a:rPr>
                <a:t>01</a:t>
              </a:r>
            </a:p>
          </p:txBody>
        </p:sp>
        <p:sp>
          <p:nvSpPr>
            <p:cNvPr id="32" name="TextBox 31"/>
            <p:cNvSpPr txBox="1"/>
            <p:nvPr/>
          </p:nvSpPr>
          <p:spPr>
            <a:xfrm>
              <a:off x="2708647" y="2218894"/>
              <a:ext cx="486031" cy="400110"/>
            </a:xfrm>
            <a:prstGeom prst="rect">
              <a:avLst/>
            </a:prstGeom>
            <a:noFill/>
          </p:spPr>
          <p:txBody>
            <a:bodyPr wrap="none" rtlCol="0">
              <a:spAutoFit/>
            </a:bodyPr>
            <a:lstStyle/>
            <a:p>
              <a:pPr algn="ctr"/>
              <a:r>
                <a:rPr lang="en-US" sz="2000" b="1">
                  <a:solidFill>
                    <a:schemeClr val="bg1"/>
                  </a:solidFill>
                  <a:latin typeface="Lato Medium" panose="020F0502020204030203" pitchFamily="34" charset="0"/>
                  <a:ea typeface="Lato Medium" panose="020F0502020204030203" pitchFamily="34" charset="0"/>
                  <a:cs typeface="Lato Medium" panose="020F0502020204030203" pitchFamily="34" charset="0"/>
                </a:rPr>
                <a:t>02</a:t>
              </a:r>
            </a:p>
          </p:txBody>
        </p:sp>
        <p:sp>
          <p:nvSpPr>
            <p:cNvPr id="33" name="TextBox 32"/>
            <p:cNvSpPr txBox="1"/>
            <p:nvPr/>
          </p:nvSpPr>
          <p:spPr>
            <a:xfrm>
              <a:off x="1306766" y="2782067"/>
              <a:ext cx="486030" cy="400110"/>
            </a:xfrm>
            <a:prstGeom prst="rect">
              <a:avLst/>
            </a:prstGeom>
            <a:noFill/>
          </p:spPr>
          <p:txBody>
            <a:bodyPr wrap="none" rtlCol="0">
              <a:spAutoFit/>
            </a:bodyPr>
            <a:lstStyle/>
            <a:p>
              <a:pPr algn="ctr"/>
              <a:r>
                <a:rPr lang="en-US" sz="2000" b="1">
                  <a:solidFill>
                    <a:schemeClr val="bg1"/>
                  </a:solidFill>
                  <a:latin typeface="Lato Medium" panose="020F0502020204030203" pitchFamily="34" charset="0"/>
                  <a:ea typeface="Lato Medium" panose="020F0502020204030203" pitchFamily="34" charset="0"/>
                  <a:cs typeface="Lato Medium" panose="020F0502020204030203" pitchFamily="34" charset="0"/>
                </a:rPr>
                <a:t>03</a:t>
              </a:r>
            </a:p>
          </p:txBody>
        </p:sp>
        <p:sp>
          <p:nvSpPr>
            <p:cNvPr id="34" name="TextBox 33"/>
            <p:cNvSpPr txBox="1"/>
            <p:nvPr/>
          </p:nvSpPr>
          <p:spPr>
            <a:xfrm>
              <a:off x="2750748" y="3452194"/>
              <a:ext cx="486031" cy="400110"/>
            </a:xfrm>
            <a:prstGeom prst="rect">
              <a:avLst/>
            </a:prstGeom>
            <a:noFill/>
          </p:spPr>
          <p:txBody>
            <a:bodyPr wrap="none" rtlCol="0">
              <a:spAutoFit/>
            </a:bodyPr>
            <a:lstStyle/>
            <a:p>
              <a:pPr algn="ctr"/>
              <a:r>
                <a:rPr lang="en-US" sz="2000" b="1">
                  <a:solidFill>
                    <a:schemeClr val="bg1"/>
                  </a:solidFill>
                  <a:latin typeface="Lato Medium" panose="020F0502020204030203" pitchFamily="34" charset="0"/>
                  <a:ea typeface="Lato Medium" panose="020F0502020204030203" pitchFamily="34" charset="0"/>
                  <a:cs typeface="Lato Medium" panose="020F0502020204030203" pitchFamily="34" charset="0"/>
                </a:rPr>
                <a:t>04</a:t>
              </a:r>
            </a:p>
          </p:txBody>
        </p:sp>
        <p:sp>
          <p:nvSpPr>
            <p:cNvPr id="35" name="TextBox 34"/>
            <p:cNvSpPr txBox="1"/>
            <p:nvPr/>
          </p:nvSpPr>
          <p:spPr>
            <a:xfrm>
              <a:off x="1440887" y="3679850"/>
              <a:ext cx="486031" cy="400110"/>
            </a:xfrm>
            <a:prstGeom prst="rect">
              <a:avLst/>
            </a:prstGeom>
            <a:noFill/>
          </p:spPr>
          <p:txBody>
            <a:bodyPr wrap="none" rtlCol="0">
              <a:spAutoFit/>
            </a:bodyPr>
            <a:lstStyle/>
            <a:p>
              <a:pPr algn="ctr"/>
              <a:r>
                <a:rPr lang="en-US" sz="2000" b="1">
                  <a:solidFill>
                    <a:schemeClr val="bg1"/>
                  </a:solidFill>
                  <a:latin typeface="Lato Medium" panose="020F0502020204030203" pitchFamily="34" charset="0"/>
                  <a:ea typeface="Lato Medium" panose="020F0502020204030203" pitchFamily="34" charset="0"/>
                  <a:cs typeface="Lato Medium" panose="020F0502020204030203" pitchFamily="34" charset="0"/>
                </a:rPr>
                <a:t>05</a:t>
              </a:r>
            </a:p>
          </p:txBody>
        </p:sp>
        <p:sp>
          <p:nvSpPr>
            <p:cNvPr id="36" name="TextBox 35"/>
            <p:cNvSpPr txBox="1"/>
            <p:nvPr/>
          </p:nvSpPr>
          <p:spPr>
            <a:xfrm>
              <a:off x="2102636" y="4497351"/>
              <a:ext cx="490840" cy="400110"/>
            </a:xfrm>
            <a:prstGeom prst="rect">
              <a:avLst/>
            </a:prstGeom>
            <a:noFill/>
          </p:spPr>
          <p:txBody>
            <a:bodyPr wrap="none" rtlCol="0">
              <a:spAutoFit/>
            </a:bodyPr>
            <a:lstStyle/>
            <a:p>
              <a:pPr algn="ctr"/>
              <a:r>
                <a:rPr lang="en-US" sz="2000" b="1">
                  <a:solidFill>
                    <a:schemeClr val="bg1"/>
                  </a:solidFill>
                  <a:latin typeface="Lato Medium" panose="020F0502020204030203" pitchFamily="34" charset="0"/>
                  <a:ea typeface="Lato Medium" panose="020F0502020204030203" pitchFamily="34" charset="0"/>
                  <a:cs typeface="Lato Medium" panose="020F0502020204030203" pitchFamily="34" charset="0"/>
                </a:rPr>
                <a:t>06</a:t>
              </a:r>
            </a:p>
          </p:txBody>
        </p:sp>
      </p:grpSp>
      <p:sp>
        <p:nvSpPr>
          <p:cNvPr id="38" name="Freeform 37"/>
          <p:cNvSpPr>
            <a:spLocks/>
          </p:cNvSpPr>
          <p:nvPr/>
        </p:nvSpPr>
        <p:spPr bwMode="auto">
          <a:xfrm>
            <a:off x="3728765" y="3121170"/>
            <a:ext cx="653418" cy="514908"/>
          </a:xfrm>
          <a:custGeom>
            <a:avLst/>
            <a:gdLst>
              <a:gd name="connsiteX0" fmla="*/ 0 w 620427"/>
              <a:gd name="connsiteY0" fmla="*/ 0 h 488910"/>
              <a:gd name="connsiteX1" fmla="*/ 58275 w 620427"/>
              <a:gd name="connsiteY1" fmla="*/ 0 h 488910"/>
              <a:gd name="connsiteX2" fmla="*/ 376562 w 620427"/>
              <a:gd name="connsiteY2" fmla="*/ 0 h 488910"/>
              <a:gd name="connsiteX3" fmla="*/ 620427 w 620427"/>
              <a:gd name="connsiteY3" fmla="*/ 243615 h 488910"/>
              <a:gd name="connsiteX4" fmla="*/ 376562 w 620427"/>
              <a:gd name="connsiteY4" fmla="*/ 488910 h 488910"/>
              <a:gd name="connsiteX5" fmla="*/ 155619 w 620427"/>
              <a:gd name="connsiteY5" fmla="*/ 488910 h 488910"/>
              <a:gd name="connsiteX6" fmla="*/ 25833 w 620427"/>
              <a:gd name="connsiteY6" fmla="*/ 488910 h 488910"/>
              <a:gd name="connsiteX7" fmla="*/ 36621 w 620427"/>
              <a:gd name="connsiteY7" fmla="*/ 359641 h 488910"/>
              <a:gd name="connsiteX8" fmla="*/ 29277 w 620427"/>
              <a:gd name="connsiteY8" fmla="*/ 176756 h 488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0427" h="488910">
                <a:moveTo>
                  <a:pt x="0" y="0"/>
                </a:moveTo>
                <a:lnTo>
                  <a:pt x="58275" y="0"/>
                </a:lnTo>
                <a:cubicBezTo>
                  <a:pt x="376562" y="0"/>
                  <a:pt x="376562" y="0"/>
                  <a:pt x="376562" y="0"/>
                </a:cubicBezTo>
                <a:cubicBezTo>
                  <a:pt x="511108" y="0"/>
                  <a:pt x="620427" y="109207"/>
                  <a:pt x="620427" y="243615"/>
                </a:cubicBezTo>
                <a:cubicBezTo>
                  <a:pt x="620427" y="378024"/>
                  <a:pt x="511108" y="488910"/>
                  <a:pt x="376562" y="488910"/>
                </a:cubicBezTo>
                <a:cubicBezTo>
                  <a:pt x="300564" y="488910"/>
                  <a:pt x="226941" y="488910"/>
                  <a:pt x="155619" y="488910"/>
                </a:cubicBezTo>
                <a:lnTo>
                  <a:pt x="25833" y="488910"/>
                </a:lnTo>
                <a:lnTo>
                  <a:pt x="36621" y="359641"/>
                </a:lnTo>
                <a:cubicBezTo>
                  <a:pt x="37935" y="298628"/>
                  <a:pt x="35490" y="237518"/>
                  <a:pt x="29277" y="176756"/>
                </a:cubicBez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solidFill>
                <a:schemeClr val="bg1"/>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39" name="Oval 10"/>
          <p:cNvSpPr>
            <a:spLocks noChangeArrowheads="1"/>
          </p:cNvSpPr>
          <p:nvPr/>
        </p:nvSpPr>
        <p:spPr bwMode="auto">
          <a:xfrm>
            <a:off x="3924981" y="3175916"/>
            <a:ext cx="378783" cy="380263"/>
          </a:xfrm>
          <a:prstGeom prst="ellipse">
            <a:avLst/>
          </a:prstGeom>
          <a:solidFill>
            <a:srgbClr val="FEFEF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42" name="Freeform 41"/>
          <p:cNvSpPr>
            <a:spLocks/>
          </p:cNvSpPr>
          <p:nvPr/>
        </p:nvSpPr>
        <p:spPr bwMode="auto">
          <a:xfrm>
            <a:off x="2806125" y="4847888"/>
            <a:ext cx="1858666" cy="517867"/>
          </a:xfrm>
          <a:custGeom>
            <a:avLst/>
            <a:gdLst>
              <a:gd name="connsiteX0" fmla="*/ 276651 w 1764821"/>
              <a:gd name="connsiteY0" fmla="*/ 0 h 491720"/>
              <a:gd name="connsiteX1" fmla="*/ 386563 w 1764821"/>
              <a:gd name="connsiteY1" fmla="*/ 0 h 491720"/>
              <a:gd name="connsiteX2" fmla="*/ 1521034 w 1764821"/>
              <a:gd name="connsiteY2" fmla="*/ 0 h 491720"/>
              <a:gd name="connsiteX3" fmla="*/ 1764821 w 1764821"/>
              <a:gd name="connsiteY3" fmla="*/ 244176 h 491720"/>
              <a:gd name="connsiteX4" fmla="*/ 1521034 w 1764821"/>
              <a:gd name="connsiteY4" fmla="*/ 490036 h 491720"/>
              <a:gd name="connsiteX5" fmla="*/ 273517 w 1764821"/>
              <a:gd name="connsiteY5" fmla="*/ 491720 h 491720"/>
              <a:gd name="connsiteX6" fmla="*/ 49836 w 1764821"/>
              <a:gd name="connsiteY6" fmla="*/ 491648 h 491720"/>
              <a:gd name="connsiteX7" fmla="*/ 0 w 1764821"/>
              <a:gd name="connsiteY7" fmla="*/ 491602 h 491720"/>
              <a:gd name="connsiteX8" fmla="*/ 21145 w 1764821"/>
              <a:gd name="connsiteY8" fmla="*/ 483908 h 491720"/>
              <a:gd name="connsiteX9" fmla="*/ 150853 w 1764821"/>
              <a:gd name="connsiteY9" fmla="*/ 294808 h 491720"/>
              <a:gd name="connsiteX10" fmla="*/ 266113 w 1764821"/>
              <a:gd name="connsiteY10" fmla="*/ 18303 h 49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64821" h="491720">
                <a:moveTo>
                  <a:pt x="276651" y="0"/>
                </a:moveTo>
                <a:lnTo>
                  <a:pt x="386563" y="0"/>
                </a:lnTo>
                <a:cubicBezTo>
                  <a:pt x="1521034" y="0"/>
                  <a:pt x="1521034" y="0"/>
                  <a:pt x="1521034" y="0"/>
                </a:cubicBezTo>
                <a:cubicBezTo>
                  <a:pt x="1655537" y="0"/>
                  <a:pt x="1764821" y="109458"/>
                  <a:pt x="1764821" y="244176"/>
                </a:cubicBezTo>
                <a:cubicBezTo>
                  <a:pt x="1764821" y="380578"/>
                  <a:pt x="1655537" y="490036"/>
                  <a:pt x="1521034" y="490036"/>
                </a:cubicBezTo>
                <a:cubicBezTo>
                  <a:pt x="1045229" y="490036"/>
                  <a:pt x="952758" y="491720"/>
                  <a:pt x="273517" y="491720"/>
                </a:cubicBezTo>
                <a:cubicBezTo>
                  <a:pt x="188191" y="491720"/>
                  <a:pt x="114136" y="491694"/>
                  <a:pt x="49836" y="491648"/>
                </a:cubicBezTo>
                <a:lnTo>
                  <a:pt x="0" y="491602"/>
                </a:lnTo>
                <a:lnTo>
                  <a:pt x="21145" y="483908"/>
                </a:lnTo>
                <a:cubicBezTo>
                  <a:pt x="106403" y="436003"/>
                  <a:pt x="86606" y="335150"/>
                  <a:pt x="150853" y="294808"/>
                </a:cubicBezTo>
                <a:cubicBezTo>
                  <a:pt x="190767" y="179294"/>
                  <a:pt x="228814" y="90301"/>
                  <a:pt x="266113" y="18303"/>
                </a:cubicBez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endParaRPr lang="en-US">
              <a:solidFill>
                <a:schemeClr val="bg1"/>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43" name="Oval 6"/>
          <p:cNvSpPr>
            <a:spLocks noChangeArrowheads="1"/>
          </p:cNvSpPr>
          <p:nvPr/>
        </p:nvSpPr>
        <p:spPr bwMode="auto">
          <a:xfrm>
            <a:off x="4207588" y="4908552"/>
            <a:ext cx="378783" cy="378783"/>
          </a:xfrm>
          <a:prstGeom prst="ellipse">
            <a:avLst/>
          </a:prstGeom>
          <a:solidFill>
            <a:srgbClr val="FEFEF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46" name="Freeform 45"/>
          <p:cNvSpPr>
            <a:spLocks/>
          </p:cNvSpPr>
          <p:nvPr/>
        </p:nvSpPr>
        <p:spPr bwMode="auto">
          <a:xfrm>
            <a:off x="3458094" y="2548557"/>
            <a:ext cx="1206698" cy="514908"/>
          </a:xfrm>
          <a:custGeom>
            <a:avLst/>
            <a:gdLst>
              <a:gd name="connsiteX0" fmla="*/ 0 w 1145771"/>
              <a:gd name="connsiteY0" fmla="*/ 0 h 488910"/>
              <a:gd name="connsiteX1" fmla="*/ 34763 w 1145771"/>
              <a:gd name="connsiteY1" fmla="*/ 0 h 488910"/>
              <a:gd name="connsiteX2" fmla="*/ 901944 w 1145771"/>
              <a:gd name="connsiteY2" fmla="*/ 0 h 488910"/>
              <a:gd name="connsiteX3" fmla="*/ 1145771 w 1145771"/>
              <a:gd name="connsiteY3" fmla="*/ 243615 h 488910"/>
              <a:gd name="connsiteX4" fmla="*/ 901944 w 1145771"/>
              <a:gd name="connsiteY4" fmla="*/ 488910 h 488910"/>
              <a:gd name="connsiteX5" fmla="*/ 406738 w 1145771"/>
              <a:gd name="connsiteY5" fmla="*/ 488910 h 488910"/>
              <a:gd name="connsiteX6" fmla="*/ 241171 w 1145771"/>
              <a:gd name="connsiteY6" fmla="*/ 488910 h 488910"/>
              <a:gd name="connsiteX7" fmla="*/ 203748 w 1145771"/>
              <a:gd name="connsiteY7" fmla="*/ 363660 h 488910"/>
              <a:gd name="connsiteX8" fmla="*/ 30463 w 1145771"/>
              <a:gd name="connsiteY8" fmla="*/ 36714 h 488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5771" h="488910">
                <a:moveTo>
                  <a:pt x="0" y="0"/>
                </a:moveTo>
                <a:lnTo>
                  <a:pt x="34763" y="0"/>
                </a:lnTo>
                <a:cubicBezTo>
                  <a:pt x="901944" y="0"/>
                  <a:pt x="901944" y="0"/>
                  <a:pt x="901944" y="0"/>
                </a:cubicBezTo>
                <a:cubicBezTo>
                  <a:pt x="1036469" y="0"/>
                  <a:pt x="1145771" y="109207"/>
                  <a:pt x="1145771" y="243615"/>
                </a:cubicBezTo>
                <a:cubicBezTo>
                  <a:pt x="1145771" y="378023"/>
                  <a:pt x="1036469" y="488910"/>
                  <a:pt x="901944" y="488910"/>
                </a:cubicBezTo>
                <a:cubicBezTo>
                  <a:pt x="726115" y="488910"/>
                  <a:pt x="561275" y="488910"/>
                  <a:pt x="406738" y="488910"/>
                </a:cubicBezTo>
                <a:lnTo>
                  <a:pt x="241171" y="488910"/>
                </a:lnTo>
                <a:lnTo>
                  <a:pt x="203748" y="363660"/>
                </a:lnTo>
                <a:cubicBezTo>
                  <a:pt x="161130" y="248510"/>
                  <a:pt x="103388" y="138335"/>
                  <a:pt x="30463" y="36714"/>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solidFill>
                <a:schemeClr val="bg1"/>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47" name="Oval 12"/>
          <p:cNvSpPr>
            <a:spLocks noChangeArrowheads="1"/>
          </p:cNvSpPr>
          <p:nvPr/>
        </p:nvSpPr>
        <p:spPr bwMode="auto">
          <a:xfrm>
            <a:off x="4209068" y="2610700"/>
            <a:ext cx="378783" cy="378783"/>
          </a:xfrm>
          <a:prstGeom prst="ellipse">
            <a:avLst/>
          </a:prstGeom>
          <a:solidFill>
            <a:srgbClr val="FEFEF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50" name="Freeform 49"/>
          <p:cNvSpPr>
            <a:spLocks/>
          </p:cNvSpPr>
          <p:nvPr/>
        </p:nvSpPr>
        <p:spPr bwMode="auto">
          <a:xfrm>
            <a:off x="3135057" y="4264919"/>
            <a:ext cx="1247127" cy="517721"/>
          </a:xfrm>
          <a:custGeom>
            <a:avLst/>
            <a:gdLst>
              <a:gd name="connsiteX0" fmla="*/ 385694 w 1184159"/>
              <a:gd name="connsiteY0" fmla="*/ 0 h 491581"/>
              <a:gd name="connsiteX1" fmla="*/ 423999 w 1184159"/>
              <a:gd name="connsiteY1" fmla="*/ 0 h 491581"/>
              <a:gd name="connsiteX2" fmla="*/ 940372 w 1184159"/>
              <a:gd name="connsiteY2" fmla="*/ 0 h 491581"/>
              <a:gd name="connsiteX3" fmla="*/ 1184159 w 1184159"/>
              <a:gd name="connsiteY3" fmla="*/ 244176 h 491581"/>
              <a:gd name="connsiteX4" fmla="*/ 940372 w 1184159"/>
              <a:gd name="connsiteY4" fmla="*/ 490036 h 491581"/>
              <a:gd name="connsiteX5" fmla="*/ 19437 w 1184159"/>
              <a:gd name="connsiteY5" fmla="*/ 491565 h 491581"/>
              <a:gd name="connsiteX6" fmla="*/ 0 w 1184159"/>
              <a:gd name="connsiteY6" fmla="*/ 491581 h 491581"/>
              <a:gd name="connsiteX7" fmla="*/ 9318 w 1184159"/>
              <a:gd name="connsiteY7" fmla="*/ 475398 h 491581"/>
              <a:gd name="connsiteX8" fmla="*/ 299570 w 1184159"/>
              <a:gd name="connsiteY8" fmla="*/ 125565 h 491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4159" h="491581">
                <a:moveTo>
                  <a:pt x="385694" y="0"/>
                </a:moveTo>
                <a:lnTo>
                  <a:pt x="423999" y="0"/>
                </a:lnTo>
                <a:cubicBezTo>
                  <a:pt x="940372" y="0"/>
                  <a:pt x="940372" y="0"/>
                  <a:pt x="940372" y="0"/>
                </a:cubicBezTo>
                <a:cubicBezTo>
                  <a:pt x="1074875" y="0"/>
                  <a:pt x="1184159" y="109458"/>
                  <a:pt x="1184159" y="244176"/>
                </a:cubicBezTo>
                <a:cubicBezTo>
                  <a:pt x="1184159" y="380578"/>
                  <a:pt x="1074875" y="490036"/>
                  <a:pt x="940372" y="490036"/>
                </a:cubicBezTo>
                <a:cubicBezTo>
                  <a:pt x="553781" y="490036"/>
                  <a:pt x="420249" y="491148"/>
                  <a:pt x="19437" y="491565"/>
                </a:cubicBezTo>
                <a:lnTo>
                  <a:pt x="0" y="491581"/>
                </a:lnTo>
                <a:lnTo>
                  <a:pt x="9318" y="475398"/>
                </a:lnTo>
                <a:cubicBezTo>
                  <a:pt x="101399" y="331940"/>
                  <a:pt x="192314" y="264938"/>
                  <a:pt x="299570" y="125565"/>
                </a:cubicBezTo>
                <a:close/>
              </a:path>
            </a:pathLst>
          </a:custGeom>
          <a:solidFill>
            <a:schemeClr val="accent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solidFill>
                <a:schemeClr val="bg1"/>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51" name="Oval 6"/>
          <p:cNvSpPr>
            <a:spLocks noChangeArrowheads="1"/>
          </p:cNvSpPr>
          <p:nvPr/>
        </p:nvSpPr>
        <p:spPr bwMode="auto">
          <a:xfrm>
            <a:off x="3924981" y="4325581"/>
            <a:ext cx="378783" cy="378783"/>
          </a:xfrm>
          <a:prstGeom prst="ellipse">
            <a:avLst/>
          </a:prstGeom>
          <a:solidFill>
            <a:srgbClr val="FEFEF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54" name="Freeform 53"/>
          <p:cNvSpPr>
            <a:spLocks/>
          </p:cNvSpPr>
          <p:nvPr/>
        </p:nvSpPr>
        <p:spPr bwMode="auto">
          <a:xfrm>
            <a:off x="3574834" y="3692304"/>
            <a:ext cx="1374045" cy="516388"/>
          </a:xfrm>
          <a:custGeom>
            <a:avLst/>
            <a:gdLst>
              <a:gd name="connsiteX0" fmla="*/ 167492 w 1304669"/>
              <a:gd name="connsiteY0" fmla="*/ 0 h 490315"/>
              <a:gd name="connsiteX1" fmla="*/ 229612 w 1304669"/>
              <a:gd name="connsiteY1" fmla="*/ 0 h 490315"/>
              <a:gd name="connsiteX2" fmla="*/ 1060838 w 1304669"/>
              <a:gd name="connsiteY2" fmla="*/ 0 h 490315"/>
              <a:gd name="connsiteX3" fmla="*/ 1304669 w 1304669"/>
              <a:gd name="connsiteY3" fmla="*/ 244315 h 490315"/>
              <a:gd name="connsiteX4" fmla="*/ 1060838 w 1304669"/>
              <a:gd name="connsiteY4" fmla="*/ 490315 h 490315"/>
              <a:gd name="connsiteX5" fmla="*/ 177742 w 1304669"/>
              <a:gd name="connsiteY5" fmla="*/ 490315 h 490315"/>
              <a:gd name="connsiteX6" fmla="*/ 0 w 1304669"/>
              <a:gd name="connsiteY6" fmla="*/ 490315 h 490315"/>
              <a:gd name="connsiteX7" fmla="*/ 69639 w 1304669"/>
              <a:gd name="connsiteY7" fmla="*/ 351733 h 490315"/>
              <a:gd name="connsiteX8" fmla="*/ 129839 w 1304669"/>
              <a:gd name="connsiteY8" fmla="*/ 178665 h 490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4669" h="490315">
                <a:moveTo>
                  <a:pt x="167492" y="0"/>
                </a:moveTo>
                <a:lnTo>
                  <a:pt x="229612" y="0"/>
                </a:lnTo>
                <a:cubicBezTo>
                  <a:pt x="1060838" y="0"/>
                  <a:pt x="1060838" y="0"/>
                  <a:pt x="1060838" y="0"/>
                </a:cubicBezTo>
                <a:cubicBezTo>
                  <a:pt x="1195365" y="0"/>
                  <a:pt x="1304669" y="109521"/>
                  <a:pt x="1304669" y="244315"/>
                </a:cubicBezTo>
                <a:cubicBezTo>
                  <a:pt x="1304669" y="380795"/>
                  <a:pt x="1195365" y="490315"/>
                  <a:pt x="1060838" y="490315"/>
                </a:cubicBezTo>
                <a:cubicBezTo>
                  <a:pt x="726411" y="490315"/>
                  <a:pt x="433787" y="490315"/>
                  <a:pt x="177742" y="490315"/>
                </a:cubicBezTo>
                <a:lnTo>
                  <a:pt x="0" y="490315"/>
                </a:lnTo>
                <a:lnTo>
                  <a:pt x="69639" y="351733"/>
                </a:lnTo>
                <a:cubicBezTo>
                  <a:pt x="93446" y="295335"/>
                  <a:pt x="113515" y="237496"/>
                  <a:pt x="129839" y="178665"/>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solidFill>
                <a:schemeClr val="bg1"/>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55" name="Oval 8"/>
          <p:cNvSpPr>
            <a:spLocks noChangeArrowheads="1"/>
          </p:cNvSpPr>
          <p:nvPr/>
        </p:nvSpPr>
        <p:spPr bwMode="auto">
          <a:xfrm>
            <a:off x="4491676" y="3757407"/>
            <a:ext cx="378783" cy="378783"/>
          </a:xfrm>
          <a:prstGeom prst="ellipse">
            <a:avLst/>
          </a:prstGeom>
          <a:solidFill>
            <a:srgbClr val="FEFEF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58" name="Freeform 57"/>
          <p:cNvSpPr>
            <a:spLocks/>
          </p:cNvSpPr>
          <p:nvPr/>
        </p:nvSpPr>
        <p:spPr bwMode="auto">
          <a:xfrm>
            <a:off x="2456083" y="1975943"/>
            <a:ext cx="1642014" cy="516388"/>
          </a:xfrm>
          <a:custGeom>
            <a:avLst/>
            <a:gdLst>
              <a:gd name="connsiteX0" fmla="*/ 128189 w 1559108"/>
              <a:gd name="connsiteY0" fmla="*/ 0 h 490315"/>
              <a:gd name="connsiteX1" fmla="*/ 1315297 w 1559108"/>
              <a:gd name="connsiteY1" fmla="*/ 0 h 490315"/>
              <a:gd name="connsiteX2" fmla="*/ 1559108 w 1559108"/>
              <a:gd name="connsiteY2" fmla="*/ 244315 h 490315"/>
              <a:gd name="connsiteX3" fmla="*/ 1315297 w 1559108"/>
              <a:gd name="connsiteY3" fmla="*/ 490315 h 490315"/>
              <a:gd name="connsiteX4" fmla="*/ 946211 w 1559108"/>
              <a:gd name="connsiteY4" fmla="*/ 490315 h 490315"/>
              <a:gd name="connsiteX5" fmla="*/ 907123 w 1559108"/>
              <a:gd name="connsiteY5" fmla="*/ 490315 h 490315"/>
              <a:gd name="connsiteX6" fmla="*/ 861100 w 1559108"/>
              <a:gd name="connsiteY6" fmla="*/ 434848 h 490315"/>
              <a:gd name="connsiteX7" fmla="*/ 149368 w 1559108"/>
              <a:gd name="connsiteY7" fmla="*/ 34562 h 490315"/>
              <a:gd name="connsiteX8" fmla="*/ 0 w 1559108"/>
              <a:gd name="connsiteY8" fmla="*/ 8436 h 490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9108" h="490315">
                <a:moveTo>
                  <a:pt x="128189" y="0"/>
                </a:moveTo>
                <a:cubicBezTo>
                  <a:pt x="1315297" y="0"/>
                  <a:pt x="1315297" y="0"/>
                  <a:pt x="1315297" y="0"/>
                </a:cubicBezTo>
                <a:cubicBezTo>
                  <a:pt x="1449813" y="0"/>
                  <a:pt x="1559108" y="109521"/>
                  <a:pt x="1559108" y="244315"/>
                </a:cubicBezTo>
                <a:cubicBezTo>
                  <a:pt x="1559108" y="379110"/>
                  <a:pt x="1449813" y="490315"/>
                  <a:pt x="1315297" y="490315"/>
                </a:cubicBezTo>
                <a:cubicBezTo>
                  <a:pt x="1184249" y="490315"/>
                  <a:pt x="1061391" y="490315"/>
                  <a:pt x="946211" y="490315"/>
                </a:cubicBezTo>
                <a:lnTo>
                  <a:pt x="907123" y="490315"/>
                </a:lnTo>
                <a:lnTo>
                  <a:pt x="861100" y="434848"/>
                </a:lnTo>
                <a:cubicBezTo>
                  <a:pt x="684856" y="250504"/>
                  <a:pt x="447766" y="107533"/>
                  <a:pt x="149368" y="34562"/>
                </a:cubicBezTo>
                <a:lnTo>
                  <a:pt x="0" y="8436"/>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solidFill>
                <a:schemeClr val="bg1"/>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59" name="Oval 14"/>
          <p:cNvSpPr>
            <a:spLocks noChangeArrowheads="1"/>
          </p:cNvSpPr>
          <p:nvPr/>
        </p:nvSpPr>
        <p:spPr bwMode="auto">
          <a:xfrm>
            <a:off x="3642373" y="2036607"/>
            <a:ext cx="378783" cy="380263"/>
          </a:xfrm>
          <a:prstGeom prst="ellipse">
            <a:avLst/>
          </a:prstGeom>
          <a:solidFill>
            <a:srgbClr val="FEFEF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61" name="Oval 60"/>
          <p:cNvSpPr>
            <a:spLocks noChangeArrowheads="1"/>
          </p:cNvSpPr>
          <p:nvPr/>
        </p:nvSpPr>
        <p:spPr bwMode="auto">
          <a:xfrm>
            <a:off x="8742122" y="2441364"/>
            <a:ext cx="462209" cy="462209"/>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algn="ctr"/>
            <a:r>
              <a:rPr lang="en-US" sz="1600" b="1">
                <a:solidFill>
                  <a:schemeClr val="bg1"/>
                </a:solidFill>
                <a:latin typeface="Lato Medium" panose="020F0502020204030203" pitchFamily="34" charset="0"/>
                <a:ea typeface="Lato Medium" panose="020F0502020204030203" pitchFamily="34" charset="0"/>
                <a:cs typeface="Lato Medium" panose="020F0502020204030203" pitchFamily="34" charset="0"/>
              </a:rPr>
              <a:t>2</a:t>
            </a:r>
            <a:endParaRPr lang="id-ID" sz="1600" b="1">
              <a:solidFill>
                <a:schemeClr val="bg1"/>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62" name="TextBox 61"/>
          <p:cNvSpPr txBox="1"/>
          <p:nvPr/>
        </p:nvSpPr>
        <p:spPr>
          <a:xfrm>
            <a:off x="9252585" y="2329531"/>
            <a:ext cx="755335" cy="461665"/>
          </a:xfrm>
          <a:prstGeom prst="rect">
            <a:avLst/>
          </a:prstGeom>
          <a:noFill/>
        </p:spPr>
        <p:txBody>
          <a:bodyPr wrap="none" rtlCol="0">
            <a:spAutoFit/>
          </a:bodyPr>
          <a:lstStyle/>
          <a:p>
            <a:r>
              <a:rPr lang="ar-DZ" sz="2400" b="1" dirty="0">
                <a:latin typeface="Lato Medium" panose="020F0502020204030203" pitchFamily="34" charset="0"/>
                <a:ea typeface="Lato Medium" panose="020F0502020204030203" pitchFamily="34" charset="0"/>
                <a:cs typeface="Lato Medium" panose="020F0502020204030203" pitchFamily="34" charset="0"/>
              </a:rPr>
              <a:t>السعر</a:t>
            </a:r>
            <a:endParaRPr lang="id-ID" sz="2400" b="1" dirty="0">
              <a:latin typeface="Lato Medium" panose="020F0502020204030203" pitchFamily="34" charset="0"/>
              <a:ea typeface="Lato Medium" panose="020F0502020204030203" pitchFamily="34" charset="0"/>
              <a:cs typeface="Lato Medium" panose="020F0502020204030203" pitchFamily="34" charset="0"/>
            </a:endParaRPr>
          </a:p>
        </p:txBody>
      </p:sp>
      <p:sp>
        <p:nvSpPr>
          <p:cNvPr id="64" name="Oval 63"/>
          <p:cNvSpPr>
            <a:spLocks noChangeArrowheads="1"/>
          </p:cNvSpPr>
          <p:nvPr/>
        </p:nvSpPr>
        <p:spPr bwMode="auto">
          <a:xfrm>
            <a:off x="5721256" y="2441364"/>
            <a:ext cx="462209" cy="462209"/>
          </a:xfrm>
          <a:prstGeom prst="ellipse">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algn="ctr"/>
            <a:r>
              <a:rPr lang="en-US" sz="1600" b="1">
                <a:solidFill>
                  <a:schemeClr val="bg1"/>
                </a:solidFill>
                <a:latin typeface="Lato Medium" panose="020F0502020204030203" pitchFamily="34" charset="0"/>
                <a:ea typeface="Lato Medium" panose="020F0502020204030203" pitchFamily="34" charset="0"/>
                <a:cs typeface="Lato Medium" panose="020F0502020204030203" pitchFamily="34" charset="0"/>
              </a:rPr>
              <a:t>1</a:t>
            </a:r>
            <a:endParaRPr lang="id-ID" sz="1600" b="1">
              <a:solidFill>
                <a:schemeClr val="bg1"/>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65" name="TextBox 64"/>
          <p:cNvSpPr txBox="1"/>
          <p:nvPr/>
        </p:nvSpPr>
        <p:spPr>
          <a:xfrm>
            <a:off x="6231719" y="2329531"/>
            <a:ext cx="790601" cy="461665"/>
          </a:xfrm>
          <a:prstGeom prst="rect">
            <a:avLst/>
          </a:prstGeom>
          <a:noFill/>
        </p:spPr>
        <p:txBody>
          <a:bodyPr wrap="none" rtlCol="0">
            <a:spAutoFit/>
          </a:bodyPr>
          <a:lstStyle/>
          <a:p>
            <a:r>
              <a:rPr lang="ar-DZ" sz="2400" b="1" dirty="0">
                <a:latin typeface="Lato Medium" panose="020F0502020204030203" pitchFamily="34" charset="0"/>
                <a:ea typeface="Lato Medium" panose="020F0502020204030203" pitchFamily="34" charset="0"/>
                <a:cs typeface="Lato Medium" panose="020F0502020204030203" pitchFamily="34" charset="0"/>
              </a:rPr>
              <a:t>المنتج</a:t>
            </a:r>
            <a:endParaRPr lang="id-ID" sz="2400" b="1" dirty="0">
              <a:latin typeface="Lato Medium" panose="020F0502020204030203" pitchFamily="34" charset="0"/>
              <a:ea typeface="Lato Medium" panose="020F0502020204030203" pitchFamily="34" charset="0"/>
              <a:cs typeface="Lato Medium" panose="020F0502020204030203" pitchFamily="34" charset="0"/>
            </a:endParaRPr>
          </a:p>
        </p:txBody>
      </p:sp>
      <p:sp>
        <p:nvSpPr>
          <p:cNvPr id="67" name="Oval 66"/>
          <p:cNvSpPr>
            <a:spLocks noChangeArrowheads="1"/>
          </p:cNvSpPr>
          <p:nvPr/>
        </p:nvSpPr>
        <p:spPr bwMode="auto">
          <a:xfrm>
            <a:off x="8742122" y="3913893"/>
            <a:ext cx="462209" cy="462209"/>
          </a:xfrm>
          <a:prstGeom prst="ellipse">
            <a:avLst/>
          </a:pr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algn="ctr"/>
            <a:r>
              <a:rPr lang="en-US" sz="1600" b="1" dirty="0">
                <a:solidFill>
                  <a:schemeClr val="bg1"/>
                </a:solidFill>
                <a:latin typeface="Lato Medium" panose="020F0502020204030203" pitchFamily="34" charset="0"/>
                <a:ea typeface="Lato Medium" panose="020F0502020204030203" pitchFamily="34" charset="0"/>
                <a:cs typeface="Lato Medium" panose="020F0502020204030203" pitchFamily="34" charset="0"/>
              </a:rPr>
              <a:t>4</a:t>
            </a:r>
            <a:endParaRPr lang="id-ID" sz="1600" b="1" dirty="0">
              <a:solidFill>
                <a:schemeClr val="bg1"/>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68" name="TextBox 67"/>
          <p:cNvSpPr txBox="1"/>
          <p:nvPr/>
        </p:nvSpPr>
        <p:spPr>
          <a:xfrm>
            <a:off x="9252585" y="3807439"/>
            <a:ext cx="934871" cy="461665"/>
          </a:xfrm>
          <a:prstGeom prst="rect">
            <a:avLst/>
          </a:prstGeom>
          <a:noFill/>
        </p:spPr>
        <p:txBody>
          <a:bodyPr wrap="none" rtlCol="0">
            <a:spAutoFit/>
          </a:bodyPr>
          <a:lstStyle/>
          <a:p>
            <a:r>
              <a:rPr lang="ar-DZ" sz="2400" b="1" dirty="0">
                <a:latin typeface="Lato Medium" panose="020F0502020204030203" pitchFamily="34" charset="0"/>
                <a:ea typeface="Lato Medium" panose="020F0502020204030203" pitchFamily="34" charset="0"/>
                <a:cs typeface="Lato Medium" panose="020F0502020204030203" pitchFamily="34" charset="0"/>
              </a:rPr>
              <a:t>الترويج</a:t>
            </a:r>
            <a:endParaRPr lang="id-ID" sz="2400" b="1" dirty="0">
              <a:latin typeface="Lato Medium" panose="020F0502020204030203" pitchFamily="34" charset="0"/>
              <a:ea typeface="Lato Medium" panose="020F0502020204030203" pitchFamily="34" charset="0"/>
              <a:cs typeface="Lato Medium" panose="020F0502020204030203" pitchFamily="34" charset="0"/>
            </a:endParaRPr>
          </a:p>
        </p:txBody>
      </p:sp>
      <p:sp>
        <p:nvSpPr>
          <p:cNvPr id="70" name="Oval 69"/>
          <p:cNvSpPr>
            <a:spLocks noChangeArrowheads="1"/>
          </p:cNvSpPr>
          <p:nvPr/>
        </p:nvSpPr>
        <p:spPr bwMode="auto">
          <a:xfrm>
            <a:off x="5721256" y="3913893"/>
            <a:ext cx="462209" cy="462209"/>
          </a:xfrm>
          <a:prstGeom prst="ellipse">
            <a:avLst/>
          </a:pr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algn="ctr"/>
            <a:r>
              <a:rPr lang="en-US" sz="1600" b="1">
                <a:solidFill>
                  <a:schemeClr val="bg1"/>
                </a:solidFill>
                <a:latin typeface="Lato Medium" panose="020F0502020204030203" pitchFamily="34" charset="0"/>
                <a:ea typeface="Lato Medium" panose="020F0502020204030203" pitchFamily="34" charset="0"/>
                <a:cs typeface="Lato Medium" panose="020F0502020204030203" pitchFamily="34" charset="0"/>
              </a:rPr>
              <a:t>3</a:t>
            </a:r>
            <a:endParaRPr lang="id-ID" sz="1600" b="1">
              <a:solidFill>
                <a:schemeClr val="bg1"/>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71" name="TextBox 70"/>
          <p:cNvSpPr txBox="1"/>
          <p:nvPr/>
        </p:nvSpPr>
        <p:spPr>
          <a:xfrm>
            <a:off x="6231719" y="3807439"/>
            <a:ext cx="801823" cy="461665"/>
          </a:xfrm>
          <a:prstGeom prst="rect">
            <a:avLst/>
          </a:prstGeom>
          <a:noFill/>
        </p:spPr>
        <p:txBody>
          <a:bodyPr wrap="none" rtlCol="0">
            <a:spAutoFit/>
          </a:bodyPr>
          <a:lstStyle/>
          <a:p>
            <a:r>
              <a:rPr lang="ar-DZ" sz="2400" b="1" dirty="0">
                <a:latin typeface="Lato Medium" panose="020F0502020204030203" pitchFamily="34" charset="0"/>
                <a:ea typeface="Lato Medium" panose="020F0502020204030203" pitchFamily="34" charset="0"/>
                <a:cs typeface="Lato Medium" panose="020F0502020204030203" pitchFamily="34" charset="0"/>
              </a:rPr>
              <a:t>المكان</a:t>
            </a:r>
            <a:endParaRPr lang="id-ID" sz="2400" b="1" dirty="0">
              <a:latin typeface="Lato Medium" panose="020F0502020204030203" pitchFamily="34" charset="0"/>
              <a:ea typeface="Lato Medium" panose="020F0502020204030203" pitchFamily="34" charset="0"/>
              <a:cs typeface="Lato Medium" panose="020F0502020204030203" pitchFamily="34" charset="0"/>
            </a:endParaRPr>
          </a:p>
        </p:txBody>
      </p:sp>
      <p:sp>
        <p:nvSpPr>
          <p:cNvPr id="73" name="Oval 72"/>
          <p:cNvSpPr>
            <a:spLocks noChangeArrowheads="1"/>
          </p:cNvSpPr>
          <p:nvPr/>
        </p:nvSpPr>
        <p:spPr bwMode="auto">
          <a:xfrm>
            <a:off x="8742122" y="5376118"/>
            <a:ext cx="462209" cy="462209"/>
          </a:xfrm>
          <a:prstGeom prst="ellipse">
            <a:avLst/>
          </a:pr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algn="ctr"/>
            <a:r>
              <a:rPr lang="en-US" sz="1600" b="1" dirty="0">
                <a:solidFill>
                  <a:schemeClr val="bg1"/>
                </a:solidFill>
                <a:latin typeface="Lato Medium" panose="020F0502020204030203" pitchFamily="34" charset="0"/>
                <a:ea typeface="Lato Medium" panose="020F0502020204030203" pitchFamily="34" charset="0"/>
                <a:cs typeface="Lato Medium" panose="020F0502020204030203" pitchFamily="34" charset="0"/>
              </a:rPr>
              <a:t>6</a:t>
            </a:r>
            <a:endParaRPr lang="id-ID" sz="1600" b="1" dirty="0">
              <a:solidFill>
                <a:schemeClr val="bg1"/>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74" name="TextBox 73"/>
          <p:cNvSpPr txBox="1"/>
          <p:nvPr/>
        </p:nvSpPr>
        <p:spPr>
          <a:xfrm>
            <a:off x="9252585" y="5285346"/>
            <a:ext cx="1149674" cy="461665"/>
          </a:xfrm>
          <a:prstGeom prst="rect">
            <a:avLst/>
          </a:prstGeom>
          <a:noFill/>
        </p:spPr>
        <p:txBody>
          <a:bodyPr wrap="none" rtlCol="0">
            <a:spAutoFit/>
          </a:bodyPr>
          <a:lstStyle/>
          <a:p>
            <a:r>
              <a:rPr lang="ar-DZ" sz="2400" b="1" dirty="0">
                <a:latin typeface="Lato Medium" panose="020F0502020204030203" pitchFamily="34" charset="0"/>
                <a:ea typeface="Lato Medium" panose="020F0502020204030203" pitchFamily="34" charset="0"/>
                <a:cs typeface="Lato Medium" panose="020F0502020204030203" pitchFamily="34" charset="0"/>
              </a:rPr>
              <a:t>الاشخاص</a:t>
            </a:r>
            <a:endParaRPr lang="id-ID" sz="2400" b="1" dirty="0">
              <a:latin typeface="Lato Medium" panose="020F0502020204030203" pitchFamily="34" charset="0"/>
              <a:ea typeface="Lato Medium" panose="020F0502020204030203" pitchFamily="34" charset="0"/>
              <a:cs typeface="Lato Medium" panose="020F0502020204030203" pitchFamily="34" charset="0"/>
            </a:endParaRPr>
          </a:p>
        </p:txBody>
      </p:sp>
      <p:sp>
        <p:nvSpPr>
          <p:cNvPr id="76" name="Oval 75"/>
          <p:cNvSpPr>
            <a:spLocks noChangeArrowheads="1"/>
          </p:cNvSpPr>
          <p:nvPr/>
        </p:nvSpPr>
        <p:spPr bwMode="auto">
          <a:xfrm>
            <a:off x="5721256" y="5376118"/>
            <a:ext cx="462209" cy="462209"/>
          </a:xfrm>
          <a:prstGeom prst="ellipse">
            <a:avLst/>
          </a:prstGeom>
          <a:solidFill>
            <a:schemeClr val="accent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algn="ctr"/>
            <a:r>
              <a:rPr lang="en-US" sz="1600" b="1">
                <a:solidFill>
                  <a:schemeClr val="bg1"/>
                </a:solidFill>
                <a:latin typeface="Lato Medium" panose="020F0502020204030203" pitchFamily="34" charset="0"/>
                <a:ea typeface="Lato Medium" panose="020F0502020204030203" pitchFamily="34" charset="0"/>
                <a:cs typeface="Lato Medium" panose="020F0502020204030203" pitchFamily="34" charset="0"/>
              </a:rPr>
              <a:t>5</a:t>
            </a:r>
            <a:endParaRPr lang="id-ID" sz="1600" b="1">
              <a:solidFill>
                <a:schemeClr val="bg1"/>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77" name="TextBox 76"/>
          <p:cNvSpPr txBox="1"/>
          <p:nvPr/>
        </p:nvSpPr>
        <p:spPr>
          <a:xfrm>
            <a:off x="6231719" y="5285346"/>
            <a:ext cx="846707" cy="461665"/>
          </a:xfrm>
          <a:prstGeom prst="rect">
            <a:avLst/>
          </a:prstGeom>
          <a:noFill/>
        </p:spPr>
        <p:txBody>
          <a:bodyPr wrap="none" rtlCol="0">
            <a:spAutoFit/>
          </a:bodyPr>
          <a:lstStyle/>
          <a:p>
            <a:r>
              <a:rPr lang="ar-DZ" sz="2400" b="1" dirty="0">
                <a:latin typeface="Lato Medium" panose="020F0502020204030203" pitchFamily="34" charset="0"/>
                <a:ea typeface="Lato Medium" panose="020F0502020204030203" pitchFamily="34" charset="0"/>
                <a:cs typeface="Lato Medium" panose="020F0502020204030203" pitchFamily="34" charset="0"/>
              </a:rPr>
              <a:t>العملية</a:t>
            </a:r>
            <a:endParaRPr lang="id-ID" sz="2400" b="1" dirty="0">
              <a:latin typeface="Lato Medium" panose="020F0502020204030203" pitchFamily="34" charset="0"/>
              <a:ea typeface="Lato Medium" panose="020F0502020204030203" pitchFamily="34" charset="0"/>
              <a:cs typeface="Lato Medium" panose="020F0502020204030203" pitchFamily="34" charset="0"/>
            </a:endParaRPr>
          </a:p>
        </p:txBody>
      </p:sp>
      <p:sp>
        <p:nvSpPr>
          <p:cNvPr id="79" name="TextBox 78"/>
          <p:cNvSpPr txBox="1">
            <a:spLocks noChangeArrowheads="1"/>
          </p:cNvSpPr>
          <p:nvPr/>
        </p:nvSpPr>
        <p:spPr bwMode="auto">
          <a:xfrm>
            <a:off x="4988984" y="361032"/>
            <a:ext cx="4689230" cy="14092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150000"/>
              </a:lnSpc>
            </a:pPr>
            <a:r>
              <a:rPr lang="ar-DZ" altLang="en-US" sz="3200" b="1" dirty="0">
                <a:latin typeface="Lato Bold" panose="020F0502020204030203" pitchFamily="34" charset="0"/>
                <a:ea typeface="Lato Bold" panose="020F0502020204030203" pitchFamily="34" charset="0"/>
                <a:cs typeface="Lato Bold" panose="020F0502020204030203" pitchFamily="34" charset="0"/>
              </a:rPr>
              <a:t>المزيج التسويقي لشركة</a:t>
            </a:r>
          </a:p>
          <a:p>
            <a:pPr algn="ctr" eaLnBrk="1" hangingPunct="1">
              <a:lnSpc>
                <a:spcPct val="150000"/>
              </a:lnSpc>
            </a:pPr>
            <a:r>
              <a:rPr lang="fr-FR" altLang="en-US" sz="3200" b="1" dirty="0">
                <a:solidFill>
                  <a:srgbClr val="FFC000"/>
                </a:solidFill>
                <a:latin typeface="Goudy Stout" panose="0202090407030B020401" pitchFamily="18" charset="0"/>
                <a:ea typeface="Lato Bold" panose="020F0502020204030203" pitchFamily="34" charset="0"/>
                <a:cs typeface="Lato Bold" panose="020F0502020204030203" pitchFamily="34" charset="0"/>
              </a:rPr>
              <a:t>IKEA</a:t>
            </a:r>
            <a:r>
              <a:rPr lang="ar-DZ" altLang="en-US" sz="3200" b="1" dirty="0">
                <a:latin typeface="Lato Bold" panose="020F0502020204030203" pitchFamily="34" charset="0"/>
                <a:ea typeface="Lato Bold" panose="020F0502020204030203" pitchFamily="34" charset="0"/>
                <a:cs typeface="Lato Bold" panose="020F0502020204030203" pitchFamily="34" charset="0"/>
              </a:rPr>
              <a:t> </a:t>
            </a:r>
            <a:endParaRPr lang="fr-FR" altLang="en-US" sz="3200" b="1" dirty="0">
              <a:latin typeface="Lato Bold" panose="020F0502020204030203" pitchFamily="34" charset="0"/>
              <a:ea typeface="Lato Bold" panose="020F0502020204030203" pitchFamily="34" charset="0"/>
              <a:cs typeface="Lato Bold" panose="020F0502020204030203" pitchFamily="34" charset="0"/>
            </a:endParaRPr>
          </a:p>
        </p:txBody>
      </p:sp>
      <p:sp>
        <p:nvSpPr>
          <p:cNvPr id="37" name="Flowchart: Connector 36">
            <a:extLst>
              <a:ext uri="{FF2B5EF4-FFF2-40B4-BE49-F238E27FC236}">
                <a16:creationId xmlns:a16="http://schemas.microsoft.com/office/drawing/2014/main" xmlns="" id="{C3A229B3-CBA3-D1F1-D4BE-DB910AC05EFC}"/>
              </a:ext>
            </a:extLst>
          </p:cNvPr>
          <p:cNvSpPr/>
          <p:nvPr/>
        </p:nvSpPr>
        <p:spPr>
          <a:xfrm>
            <a:off x="7316394" y="6329745"/>
            <a:ext cx="457200" cy="447472"/>
          </a:xfrm>
          <a:prstGeom prst="flowChartConnector">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sz="2000" b="1" dirty="0"/>
              <a:t>7</a:t>
            </a:r>
          </a:p>
        </p:txBody>
      </p:sp>
      <p:sp>
        <p:nvSpPr>
          <p:cNvPr id="40" name="Rectangle: Rounded Corners 39">
            <a:extLst>
              <a:ext uri="{FF2B5EF4-FFF2-40B4-BE49-F238E27FC236}">
                <a16:creationId xmlns:a16="http://schemas.microsoft.com/office/drawing/2014/main" xmlns="" id="{CE0928F9-EC97-6567-5F06-2BB6A3191F88}"/>
              </a:ext>
            </a:extLst>
          </p:cNvPr>
          <p:cNvSpPr/>
          <p:nvPr/>
        </p:nvSpPr>
        <p:spPr>
          <a:xfrm>
            <a:off x="7691515" y="6306278"/>
            <a:ext cx="2101214" cy="470939"/>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ar-DZ" sz="2400" b="1" dirty="0">
                <a:latin typeface="Lato Medium" panose="020F0502020204030203" pitchFamily="34" charset="0"/>
                <a:ea typeface="Lato Medium" panose="020F0502020204030203" pitchFamily="34" charset="0"/>
                <a:cs typeface="Lato Medium" panose="020F0502020204030203" pitchFamily="34" charset="0"/>
              </a:rPr>
              <a:t>الأدلة المادية</a:t>
            </a:r>
            <a:endParaRPr lang="fr-FR" sz="2400" dirty="0">
              <a:latin typeface="Lato Medium" panose="020F0502020204030203" pitchFamily="34" charset="0"/>
              <a:ea typeface="Lato Medium" panose="020F0502020204030203" pitchFamily="34" charset="0"/>
              <a:cs typeface="Lato Medium" panose="020F0502020204030203" pitchFamily="34" charset="0"/>
            </a:endParaRPr>
          </a:p>
        </p:txBody>
      </p:sp>
      <p:sp>
        <p:nvSpPr>
          <p:cNvPr id="41" name="Freeform 41">
            <a:extLst>
              <a:ext uri="{FF2B5EF4-FFF2-40B4-BE49-F238E27FC236}">
                <a16:creationId xmlns:a16="http://schemas.microsoft.com/office/drawing/2014/main" xmlns="" id="{B94A0943-3813-3298-9865-B1E00A7AE99A}"/>
              </a:ext>
            </a:extLst>
          </p:cNvPr>
          <p:cNvSpPr>
            <a:spLocks/>
          </p:cNvSpPr>
          <p:nvPr/>
        </p:nvSpPr>
        <p:spPr bwMode="auto">
          <a:xfrm>
            <a:off x="2682145" y="5742860"/>
            <a:ext cx="1858666" cy="517867"/>
          </a:xfrm>
          <a:custGeom>
            <a:avLst/>
            <a:gdLst>
              <a:gd name="connsiteX0" fmla="*/ 276651 w 1764821"/>
              <a:gd name="connsiteY0" fmla="*/ 0 h 491720"/>
              <a:gd name="connsiteX1" fmla="*/ 386563 w 1764821"/>
              <a:gd name="connsiteY1" fmla="*/ 0 h 491720"/>
              <a:gd name="connsiteX2" fmla="*/ 1521034 w 1764821"/>
              <a:gd name="connsiteY2" fmla="*/ 0 h 491720"/>
              <a:gd name="connsiteX3" fmla="*/ 1764821 w 1764821"/>
              <a:gd name="connsiteY3" fmla="*/ 244176 h 491720"/>
              <a:gd name="connsiteX4" fmla="*/ 1521034 w 1764821"/>
              <a:gd name="connsiteY4" fmla="*/ 490036 h 491720"/>
              <a:gd name="connsiteX5" fmla="*/ 273517 w 1764821"/>
              <a:gd name="connsiteY5" fmla="*/ 491720 h 491720"/>
              <a:gd name="connsiteX6" fmla="*/ 49836 w 1764821"/>
              <a:gd name="connsiteY6" fmla="*/ 491648 h 491720"/>
              <a:gd name="connsiteX7" fmla="*/ 0 w 1764821"/>
              <a:gd name="connsiteY7" fmla="*/ 491602 h 491720"/>
              <a:gd name="connsiteX8" fmla="*/ 21145 w 1764821"/>
              <a:gd name="connsiteY8" fmla="*/ 483908 h 491720"/>
              <a:gd name="connsiteX9" fmla="*/ 150853 w 1764821"/>
              <a:gd name="connsiteY9" fmla="*/ 294808 h 491720"/>
              <a:gd name="connsiteX10" fmla="*/ 266113 w 1764821"/>
              <a:gd name="connsiteY10" fmla="*/ 18303 h 49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64821" h="491720">
                <a:moveTo>
                  <a:pt x="276651" y="0"/>
                </a:moveTo>
                <a:lnTo>
                  <a:pt x="386563" y="0"/>
                </a:lnTo>
                <a:cubicBezTo>
                  <a:pt x="1521034" y="0"/>
                  <a:pt x="1521034" y="0"/>
                  <a:pt x="1521034" y="0"/>
                </a:cubicBezTo>
                <a:cubicBezTo>
                  <a:pt x="1655537" y="0"/>
                  <a:pt x="1764821" y="109458"/>
                  <a:pt x="1764821" y="244176"/>
                </a:cubicBezTo>
                <a:cubicBezTo>
                  <a:pt x="1764821" y="380578"/>
                  <a:pt x="1655537" y="490036"/>
                  <a:pt x="1521034" y="490036"/>
                </a:cubicBezTo>
                <a:cubicBezTo>
                  <a:pt x="1045229" y="490036"/>
                  <a:pt x="952758" y="491720"/>
                  <a:pt x="273517" y="491720"/>
                </a:cubicBezTo>
                <a:cubicBezTo>
                  <a:pt x="188191" y="491720"/>
                  <a:pt x="114136" y="491694"/>
                  <a:pt x="49836" y="491648"/>
                </a:cubicBezTo>
                <a:lnTo>
                  <a:pt x="0" y="491602"/>
                </a:lnTo>
                <a:lnTo>
                  <a:pt x="21145" y="483908"/>
                </a:lnTo>
                <a:cubicBezTo>
                  <a:pt x="106403" y="436003"/>
                  <a:pt x="86606" y="335150"/>
                  <a:pt x="150853" y="294808"/>
                </a:cubicBezTo>
                <a:cubicBezTo>
                  <a:pt x="190767" y="179294"/>
                  <a:pt x="228814" y="90301"/>
                  <a:pt x="266113" y="18303"/>
                </a:cubicBezTo>
                <a:close/>
              </a:path>
            </a:pathLst>
          </a:custGeom>
          <a:solidFill>
            <a:schemeClr val="bg2">
              <a:lumMod val="10000"/>
            </a:schemeClr>
          </a:solidFill>
          <a:ln>
            <a:noFill/>
          </a:ln>
        </p:spPr>
        <p:txBody>
          <a:bodyPr vert="horz" wrap="square" lIns="91440" tIns="45720" rIns="91440" bIns="45720" numCol="1" anchor="t" anchorCtr="0" compatLnSpc="1">
            <a:prstTxWarp prst="textNoShape">
              <a:avLst/>
            </a:prstTxWarp>
            <a:noAutofit/>
          </a:bodyPr>
          <a:lstStyle/>
          <a:p>
            <a:endParaRPr lang="en-US">
              <a:solidFill>
                <a:schemeClr val="bg1"/>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44" name="Oval 6">
            <a:extLst>
              <a:ext uri="{FF2B5EF4-FFF2-40B4-BE49-F238E27FC236}">
                <a16:creationId xmlns:a16="http://schemas.microsoft.com/office/drawing/2014/main" xmlns="" id="{06B62F07-B5E6-D7CC-AB0E-E9339120766D}"/>
              </a:ext>
            </a:extLst>
          </p:cNvPr>
          <p:cNvSpPr>
            <a:spLocks noChangeArrowheads="1"/>
          </p:cNvSpPr>
          <p:nvPr/>
        </p:nvSpPr>
        <p:spPr bwMode="auto">
          <a:xfrm>
            <a:off x="4098097" y="5809253"/>
            <a:ext cx="378783" cy="378783"/>
          </a:xfrm>
          <a:prstGeom prst="ellipse">
            <a:avLst/>
          </a:prstGeom>
          <a:solidFill>
            <a:srgbClr val="FEFEF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latin typeface="Lato Medium" panose="020F0502020204030203" pitchFamily="34" charset="0"/>
              <a:ea typeface="Lato Medium" panose="020F0502020204030203" pitchFamily="34" charset="0"/>
              <a:cs typeface="Lato Medium" panose="020F0502020204030203" pitchFamily="34" charset="0"/>
            </a:endParaRPr>
          </a:p>
        </p:txBody>
      </p:sp>
    </p:spTree>
    <p:extLst>
      <p:ext uri="{BB962C8B-B14F-4D97-AF65-F5344CB8AC3E}">
        <p14:creationId xmlns:p14="http://schemas.microsoft.com/office/powerpoint/2010/main" xmlns="" val="2612758527"/>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wipe(left)">
                                      <p:cBhvr>
                                        <p:cTn id="17" dur="500"/>
                                        <p:tgtEl>
                                          <p:spTgt spid="6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61"/>
                                        </p:tgtEl>
                                        <p:attrNameLst>
                                          <p:attrName>style.visibility</p:attrName>
                                        </p:attrNameLst>
                                      </p:cBhvr>
                                      <p:to>
                                        <p:strVal val="visible"/>
                                      </p:to>
                                    </p:set>
                                    <p:anim calcmode="lin" valueType="num">
                                      <p:cBhvr>
                                        <p:cTn id="21" dur="500" fill="hold"/>
                                        <p:tgtEl>
                                          <p:spTgt spid="61"/>
                                        </p:tgtEl>
                                        <p:attrNameLst>
                                          <p:attrName>ppt_w</p:attrName>
                                        </p:attrNameLst>
                                      </p:cBhvr>
                                      <p:tavLst>
                                        <p:tav tm="0">
                                          <p:val>
                                            <p:fltVal val="0"/>
                                          </p:val>
                                        </p:tav>
                                        <p:tav tm="100000">
                                          <p:val>
                                            <p:strVal val="#ppt_w"/>
                                          </p:val>
                                        </p:tav>
                                      </p:tavLst>
                                    </p:anim>
                                    <p:anim calcmode="lin" valueType="num">
                                      <p:cBhvr>
                                        <p:cTn id="22" dur="500" fill="hold"/>
                                        <p:tgtEl>
                                          <p:spTgt spid="61"/>
                                        </p:tgtEl>
                                        <p:attrNameLst>
                                          <p:attrName>ppt_h</p:attrName>
                                        </p:attrNameLst>
                                      </p:cBhvr>
                                      <p:tavLst>
                                        <p:tav tm="0">
                                          <p:val>
                                            <p:fltVal val="0"/>
                                          </p:val>
                                        </p:tav>
                                        <p:tav tm="100000">
                                          <p:val>
                                            <p:strVal val="#ppt_h"/>
                                          </p:val>
                                        </p:tav>
                                      </p:tavLst>
                                    </p:anim>
                                    <p:animEffect transition="in" filter="fade">
                                      <p:cBhvr>
                                        <p:cTn id="23" dur="500"/>
                                        <p:tgtEl>
                                          <p:spTgt spid="61"/>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left)">
                                      <p:cBhvr>
                                        <p:cTn id="27" dur="500"/>
                                        <p:tgtEl>
                                          <p:spTgt spid="62"/>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70"/>
                                        </p:tgtEl>
                                        <p:attrNameLst>
                                          <p:attrName>style.visibility</p:attrName>
                                        </p:attrNameLst>
                                      </p:cBhvr>
                                      <p:to>
                                        <p:strVal val="visible"/>
                                      </p:to>
                                    </p:set>
                                    <p:anim calcmode="lin" valueType="num">
                                      <p:cBhvr>
                                        <p:cTn id="31" dur="500" fill="hold"/>
                                        <p:tgtEl>
                                          <p:spTgt spid="70"/>
                                        </p:tgtEl>
                                        <p:attrNameLst>
                                          <p:attrName>ppt_w</p:attrName>
                                        </p:attrNameLst>
                                      </p:cBhvr>
                                      <p:tavLst>
                                        <p:tav tm="0">
                                          <p:val>
                                            <p:fltVal val="0"/>
                                          </p:val>
                                        </p:tav>
                                        <p:tav tm="100000">
                                          <p:val>
                                            <p:strVal val="#ppt_w"/>
                                          </p:val>
                                        </p:tav>
                                      </p:tavLst>
                                    </p:anim>
                                    <p:anim calcmode="lin" valueType="num">
                                      <p:cBhvr>
                                        <p:cTn id="32" dur="500" fill="hold"/>
                                        <p:tgtEl>
                                          <p:spTgt spid="70"/>
                                        </p:tgtEl>
                                        <p:attrNameLst>
                                          <p:attrName>ppt_h</p:attrName>
                                        </p:attrNameLst>
                                      </p:cBhvr>
                                      <p:tavLst>
                                        <p:tav tm="0">
                                          <p:val>
                                            <p:fltVal val="0"/>
                                          </p:val>
                                        </p:tav>
                                        <p:tav tm="100000">
                                          <p:val>
                                            <p:strVal val="#ppt_h"/>
                                          </p:val>
                                        </p:tav>
                                      </p:tavLst>
                                    </p:anim>
                                    <p:animEffect transition="in" filter="fade">
                                      <p:cBhvr>
                                        <p:cTn id="33" dur="500"/>
                                        <p:tgtEl>
                                          <p:spTgt spid="70"/>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71"/>
                                        </p:tgtEl>
                                        <p:attrNameLst>
                                          <p:attrName>style.visibility</p:attrName>
                                        </p:attrNameLst>
                                      </p:cBhvr>
                                      <p:to>
                                        <p:strVal val="visible"/>
                                      </p:to>
                                    </p:set>
                                    <p:animEffect transition="in" filter="wipe(left)">
                                      <p:cBhvr>
                                        <p:cTn id="37" dur="500"/>
                                        <p:tgtEl>
                                          <p:spTgt spid="7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68"/>
                                        </p:tgtEl>
                                        <p:attrNameLst>
                                          <p:attrName>style.visibility</p:attrName>
                                        </p:attrNameLst>
                                      </p:cBhvr>
                                      <p:to>
                                        <p:strVal val="visible"/>
                                      </p:to>
                                    </p:set>
                                    <p:animEffect transition="in" filter="wipe(left)">
                                      <p:cBhvr>
                                        <p:cTn id="47" dur="500"/>
                                        <p:tgtEl>
                                          <p:spTgt spid="68"/>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6"/>
                                        </p:tgtEl>
                                        <p:attrNameLst>
                                          <p:attrName>style.visibility</p:attrName>
                                        </p:attrNameLst>
                                      </p:cBhvr>
                                      <p:to>
                                        <p:strVal val="visible"/>
                                      </p:to>
                                    </p:set>
                                    <p:anim calcmode="lin" valueType="num">
                                      <p:cBhvr>
                                        <p:cTn id="51" dur="500" fill="hold"/>
                                        <p:tgtEl>
                                          <p:spTgt spid="76"/>
                                        </p:tgtEl>
                                        <p:attrNameLst>
                                          <p:attrName>ppt_w</p:attrName>
                                        </p:attrNameLst>
                                      </p:cBhvr>
                                      <p:tavLst>
                                        <p:tav tm="0">
                                          <p:val>
                                            <p:fltVal val="0"/>
                                          </p:val>
                                        </p:tav>
                                        <p:tav tm="100000">
                                          <p:val>
                                            <p:strVal val="#ppt_w"/>
                                          </p:val>
                                        </p:tav>
                                      </p:tavLst>
                                    </p:anim>
                                    <p:anim calcmode="lin" valueType="num">
                                      <p:cBhvr>
                                        <p:cTn id="52" dur="500" fill="hold"/>
                                        <p:tgtEl>
                                          <p:spTgt spid="76"/>
                                        </p:tgtEl>
                                        <p:attrNameLst>
                                          <p:attrName>ppt_h</p:attrName>
                                        </p:attrNameLst>
                                      </p:cBhvr>
                                      <p:tavLst>
                                        <p:tav tm="0">
                                          <p:val>
                                            <p:fltVal val="0"/>
                                          </p:val>
                                        </p:tav>
                                        <p:tav tm="100000">
                                          <p:val>
                                            <p:strVal val="#ppt_h"/>
                                          </p:val>
                                        </p:tav>
                                      </p:tavLst>
                                    </p:anim>
                                    <p:animEffect transition="in" filter="fade">
                                      <p:cBhvr>
                                        <p:cTn id="53" dur="500"/>
                                        <p:tgtEl>
                                          <p:spTgt spid="76"/>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77"/>
                                        </p:tgtEl>
                                        <p:attrNameLst>
                                          <p:attrName>style.visibility</p:attrName>
                                        </p:attrNameLst>
                                      </p:cBhvr>
                                      <p:to>
                                        <p:strVal val="visible"/>
                                      </p:to>
                                    </p:set>
                                    <p:animEffect transition="in" filter="wipe(left)">
                                      <p:cBhvr>
                                        <p:cTn id="57" dur="500"/>
                                        <p:tgtEl>
                                          <p:spTgt spid="77"/>
                                        </p:tgtEl>
                                      </p:cBhvr>
                                    </p:animEffect>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73"/>
                                        </p:tgtEl>
                                        <p:attrNameLst>
                                          <p:attrName>style.visibility</p:attrName>
                                        </p:attrNameLst>
                                      </p:cBhvr>
                                      <p:to>
                                        <p:strVal val="visible"/>
                                      </p:to>
                                    </p:set>
                                    <p:anim calcmode="lin" valueType="num">
                                      <p:cBhvr>
                                        <p:cTn id="61" dur="500" fill="hold"/>
                                        <p:tgtEl>
                                          <p:spTgt spid="73"/>
                                        </p:tgtEl>
                                        <p:attrNameLst>
                                          <p:attrName>ppt_w</p:attrName>
                                        </p:attrNameLst>
                                      </p:cBhvr>
                                      <p:tavLst>
                                        <p:tav tm="0">
                                          <p:val>
                                            <p:fltVal val="0"/>
                                          </p:val>
                                        </p:tav>
                                        <p:tav tm="100000">
                                          <p:val>
                                            <p:strVal val="#ppt_w"/>
                                          </p:val>
                                        </p:tav>
                                      </p:tavLst>
                                    </p:anim>
                                    <p:anim calcmode="lin" valueType="num">
                                      <p:cBhvr>
                                        <p:cTn id="62" dur="500" fill="hold"/>
                                        <p:tgtEl>
                                          <p:spTgt spid="73"/>
                                        </p:tgtEl>
                                        <p:attrNameLst>
                                          <p:attrName>ppt_h</p:attrName>
                                        </p:attrNameLst>
                                      </p:cBhvr>
                                      <p:tavLst>
                                        <p:tav tm="0">
                                          <p:val>
                                            <p:fltVal val="0"/>
                                          </p:val>
                                        </p:tav>
                                        <p:tav tm="100000">
                                          <p:val>
                                            <p:strVal val="#ppt_h"/>
                                          </p:val>
                                        </p:tav>
                                      </p:tavLst>
                                    </p:anim>
                                    <p:animEffect transition="in" filter="fade">
                                      <p:cBhvr>
                                        <p:cTn id="63" dur="500"/>
                                        <p:tgtEl>
                                          <p:spTgt spid="73"/>
                                        </p:tgtEl>
                                      </p:cBhvr>
                                    </p:animEffect>
                                  </p:childTnLst>
                                </p:cTn>
                              </p:par>
                            </p:childTnLst>
                          </p:cTn>
                        </p:par>
                        <p:par>
                          <p:cTn id="64" fill="hold">
                            <p:stCondLst>
                              <p:cond delay="6000"/>
                            </p:stCondLst>
                            <p:childTnLst>
                              <p:par>
                                <p:cTn id="65" presetID="22" presetClass="entr" presetSubtype="8"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wipe(left)">
                                      <p:cBhvr>
                                        <p:cTn id="6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p:bldP spid="64" grpId="0" animBg="1"/>
      <p:bldP spid="65" grpId="0"/>
      <p:bldP spid="67" grpId="0" animBg="1"/>
      <p:bldP spid="68" grpId="0"/>
      <p:bldP spid="70" grpId="0" animBg="1"/>
      <p:bldP spid="71" grpId="0"/>
      <p:bldP spid="73" grpId="0" animBg="1"/>
      <p:bldP spid="74" grpId="0"/>
      <p:bldP spid="76" grpId="0" animBg="1"/>
      <p:bldP spid="7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p:nvPr/>
        </p:nvSpPr>
        <p:spPr>
          <a:xfrm>
            <a:off x="763814" y="2534558"/>
            <a:ext cx="2066472" cy="375012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3" name="TextBox 12"/>
          <p:cNvSpPr txBox="1"/>
          <p:nvPr/>
        </p:nvSpPr>
        <p:spPr>
          <a:xfrm>
            <a:off x="1130111" y="2824197"/>
            <a:ext cx="1558260" cy="307777"/>
          </a:xfrm>
          <a:prstGeom prst="rect">
            <a:avLst/>
          </a:prstGeom>
          <a:noFill/>
        </p:spPr>
        <p:txBody>
          <a:bodyPr wrap="square" lIns="0" tIns="0" rIns="0" bIns="0" rtlCol="0">
            <a:spAutoFit/>
          </a:bodyPr>
          <a:lstStyle/>
          <a:p>
            <a:pPr algn="ctr"/>
            <a:r>
              <a:rPr lang="ar-DZ" sz="2000" b="1" dirty="0">
                <a:latin typeface="Lato" panose="020F0502020204030203" pitchFamily="34" charset="0"/>
                <a:ea typeface="Lato" panose="020F0502020204030203" pitchFamily="34" charset="0"/>
                <a:cs typeface="Lato" panose="020F0502020204030203" pitchFamily="34" charset="0"/>
              </a:rPr>
              <a:t>الترويج</a:t>
            </a:r>
            <a:endParaRPr lang="en-US" sz="2000" b="1" dirty="0">
              <a:latin typeface="Lato" panose="020F0502020204030203" pitchFamily="34" charset="0"/>
              <a:ea typeface="Lato" panose="020F0502020204030203" pitchFamily="34" charset="0"/>
              <a:cs typeface="Lato" panose="020F0502020204030203" pitchFamily="34" charset="0"/>
            </a:endParaRPr>
          </a:p>
        </p:txBody>
      </p:sp>
      <p:sp>
        <p:nvSpPr>
          <p:cNvPr id="4" name="TextBox 13"/>
          <p:cNvSpPr txBox="1"/>
          <p:nvPr/>
        </p:nvSpPr>
        <p:spPr>
          <a:xfrm flipH="1">
            <a:off x="1015810" y="3198323"/>
            <a:ext cx="1672561" cy="2933239"/>
          </a:xfrm>
          <a:prstGeom prst="rect">
            <a:avLst/>
          </a:prstGeom>
          <a:noFill/>
        </p:spPr>
        <p:txBody>
          <a:bodyPr wrap="square" lIns="0" tIns="0" rIns="0" bIns="0" rtlCol="0">
            <a:spAutoFit/>
          </a:bodyPr>
          <a:lstStyle/>
          <a:p>
            <a:pPr algn="ctr">
              <a:lnSpc>
                <a:spcPct val="125000"/>
              </a:lnSpc>
            </a:pPr>
            <a:r>
              <a:rPr lang="ar-SA" sz="1400" dirty="0">
                <a:latin typeface="Lato" panose="020F0502020204030203" pitchFamily="34" charset="0"/>
                <a:ea typeface="Lato" panose="020F0502020204030203" pitchFamily="34" charset="0"/>
                <a:cs typeface="Lato" panose="020F0502020204030203" pitchFamily="34" charset="0"/>
              </a:rPr>
              <a:t>تستخدم ايكيا وسائل ترويجية متنوعة مثل الكتالوجات والإعلانات ووسائل التواصل الاجتماعي والحملات الإبداعية لزيادة الوعي بالعلامة التجارية والمنتجات. تركز ايكيا على توصيل رسالتها الأساسية وهي تحسين حياة الناس من خلال تأثيث المنازل بطريقة مريحة وميسورة.</a:t>
            </a:r>
            <a:endParaRPr lang="en-US" sz="1400" dirty="0">
              <a:latin typeface="Lato" panose="020F0502020204030203" pitchFamily="34" charset="0"/>
              <a:ea typeface="Lato" panose="020F0502020204030203" pitchFamily="34" charset="0"/>
              <a:cs typeface="Lato" panose="020F0502020204030203" pitchFamily="34" charset="0"/>
            </a:endParaRPr>
          </a:p>
        </p:txBody>
      </p:sp>
      <p:sp>
        <p:nvSpPr>
          <p:cNvPr id="5" name="Rectangle 7"/>
          <p:cNvSpPr/>
          <p:nvPr/>
        </p:nvSpPr>
        <p:spPr>
          <a:xfrm>
            <a:off x="3623129" y="2534558"/>
            <a:ext cx="2066472" cy="375012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6" name="TextBox 12"/>
          <p:cNvSpPr txBox="1"/>
          <p:nvPr/>
        </p:nvSpPr>
        <p:spPr>
          <a:xfrm>
            <a:off x="3934386" y="2824197"/>
            <a:ext cx="1558260" cy="307777"/>
          </a:xfrm>
          <a:prstGeom prst="rect">
            <a:avLst/>
          </a:prstGeom>
          <a:noFill/>
        </p:spPr>
        <p:txBody>
          <a:bodyPr wrap="square" lIns="0" tIns="0" rIns="0" bIns="0" rtlCol="0">
            <a:spAutoFit/>
          </a:bodyPr>
          <a:lstStyle/>
          <a:p>
            <a:pPr algn="ctr"/>
            <a:r>
              <a:rPr lang="ar-DZ" sz="2000" b="1" dirty="0">
                <a:latin typeface="Lato" panose="020F0502020204030203" pitchFamily="34" charset="0"/>
                <a:ea typeface="Lato" panose="020F0502020204030203" pitchFamily="34" charset="0"/>
                <a:cs typeface="Lato" panose="020F0502020204030203" pitchFamily="34" charset="0"/>
              </a:rPr>
              <a:t>المكان</a:t>
            </a:r>
            <a:endParaRPr lang="en-US" sz="2000" b="1" dirty="0">
              <a:latin typeface="Lato" panose="020F0502020204030203" pitchFamily="34" charset="0"/>
              <a:ea typeface="Lato" panose="020F0502020204030203" pitchFamily="34" charset="0"/>
              <a:cs typeface="Lato" panose="020F0502020204030203" pitchFamily="34" charset="0"/>
            </a:endParaRPr>
          </a:p>
        </p:txBody>
      </p:sp>
      <p:sp>
        <p:nvSpPr>
          <p:cNvPr id="7" name="TextBox 13"/>
          <p:cNvSpPr txBox="1"/>
          <p:nvPr/>
        </p:nvSpPr>
        <p:spPr>
          <a:xfrm flipH="1">
            <a:off x="3790571" y="3239708"/>
            <a:ext cx="1672561" cy="3352328"/>
          </a:xfrm>
          <a:prstGeom prst="rect">
            <a:avLst/>
          </a:prstGeom>
          <a:noFill/>
        </p:spPr>
        <p:txBody>
          <a:bodyPr wrap="square" lIns="0" tIns="0" rIns="0" bIns="0" rtlCol="0">
            <a:spAutoFit/>
          </a:bodyPr>
          <a:lstStyle/>
          <a:p>
            <a:pPr algn="ctr">
              <a:lnSpc>
                <a:spcPct val="125000"/>
              </a:lnSpc>
            </a:pPr>
            <a:r>
              <a:rPr lang="ar-SA" sz="1600" dirty="0">
                <a:latin typeface="Lato" panose="020F0502020204030203" pitchFamily="34" charset="0"/>
                <a:ea typeface="Lato" panose="020F0502020204030203" pitchFamily="34" charset="0"/>
                <a:cs typeface="Lato" panose="020F0502020204030203" pitchFamily="34" charset="0"/>
              </a:rPr>
              <a:t>تمتلك ايكيا شبكة توزيع واسعة تضم 433 متجرا في 53 دولة تقع متاجر ايكيا عادة في ضواحي المدن وتوفر مساحات وقوف سيارات مجانية وبيئة صديقة للأسرة. تقدم ايكيا أيضا خدمات التجارة الإلكترونية والتوصيل المنزلي لزيادة الوصول إلى العملاء.</a:t>
            </a:r>
            <a:endParaRPr lang="en-US" sz="1600" dirty="0">
              <a:latin typeface="Lato" panose="020F0502020204030203" pitchFamily="34" charset="0"/>
              <a:ea typeface="Lato" panose="020F0502020204030203" pitchFamily="34" charset="0"/>
              <a:cs typeface="Lato" panose="020F0502020204030203" pitchFamily="34" charset="0"/>
            </a:endParaRPr>
          </a:p>
        </p:txBody>
      </p:sp>
      <p:sp>
        <p:nvSpPr>
          <p:cNvPr id="8" name="Rectangle 7"/>
          <p:cNvSpPr/>
          <p:nvPr/>
        </p:nvSpPr>
        <p:spPr>
          <a:xfrm>
            <a:off x="6498879" y="2534558"/>
            <a:ext cx="2066472" cy="375012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9" name="TextBox 12"/>
          <p:cNvSpPr txBox="1"/>
          <p:nvPr/>
        </p:nvSpPr>
        <p:spPr>
          <a:xfrm>
            <a:off x="6752985" y="2812702"/>
            <a:ext cx="1558260" cy="307777"/>
          </a:xfrm>
          <a:prstGeom prst="rect">
            <a:avLst/>
          </a:prstGeom>
          <a:noFill/>
        </p:spPr>
        <p:txBody>
          <a:bodyPr wrap="square" lIns="0" tIns="0" rIns="0" bIns="0" rtlCol="0">
            <a:spAutoFit/>
          </a:bodyPr>
          <a:lstStyle/>
          <a:p>
            <a:pPr algn="ctr"/>
            <a:r>
              <a:rPr lang="ar-DZ" sz="2000" b="1" dirty="0">
                <a:latin typeface="Lato" panose="020F0502020204030203" pitchFamily="34" charset="0"/>
                <a:ea typeface="Lato" panose="020F0502020204030203" pitchFamily="34" charset="0"/>
                <a:cs typeface="Lato" panose="020F0502020204030203" pitchFamily="34" charset="0"/>
              </a:rPr>
              <a:t>المنتج</a:t>
            </a:r>
            <a:endParaRPr lang="en-US" sz="2000" b="1" dirty="0">
              <a:latin typeface="Lato" panose="020F0502020204030203" pitchFamily="34" charset="0"/>
              <a:ea typeface="Lato" panose="020F0502020204030203" pitchFamily="34" charset="0"/>
              <a:cs typeface="Lato" panose="020F0502020204030203" pitchFamily="34" charset="0"/>
            </a:endParaRPr>
          </a:p>
        </p:txBody>
      </p:sp>
      <p:sp>
        <p:nvSpPr>
          <p:cNvPr id="10" name="TextBox 13"/>
          <p:cNvSpPr txBox="1"/>
          <p:nvPr/>
        </p:nvSpPr>
        <p:spPr>
          <a:xfrm flipH="1">
            <a:off x="6695834" y="3781124"/>
            <a:ext cx="1672561" cy="2121222"/>
          </a:xfrm>
          <a:prstGeom prst="rect">
            <a:avLst/>
          </a:prstGeom>
          <a:noFill/>
        </p:spPr>
        <p:txBody>
          <a:bodyPr wrap="square" lIns="0" tIns="0" rIns="0" bIns="0" rtlCol="0">
            <a:spAutoFit/>
          </a:bodyPr>
          <a:lstStyle/>
          <a:p>
            <a:pPr algn="ctr">
              <a:lnSpc>
                <a:spcPct val="125000"/>
              </a:lnSpc>
            </a:pPr>
            <a:r>
              <a:rPr lang="ar-SA" sz="1600" dirty="0">
                <a:latin typeface="Lato" panose="020F0502020204030203" pitchFamily="34" charset="0"/>
                <a:ea typeface="Lato" panose="020F0502020204030203" pitchFamily="34" charset="0"/>
                <a:cs typeface="Lato" panose="020F0502020204030203" pitchFamily="34" charset="0"/>
              </a:rPr>
              <a:t>تقدم ايكيا منتجات تأثيث المنزل ذات تصميم حديث وعصري وجودة عالية وسعر مناسب. تشجع ايكيا العملاء على تجميع الأثاث بأنفسهم لتوفير التكاليف وزيادة </a:t>
            </a:r>
            <a:r>
              <a:rPr lang="ar-DZ" sz="1600" dirty="0">
                <a:latin typeface="Lato" panose="020F0502020204030203" pitchFamily="34" charset="0"/>
                <a:ea typeface="Lato" panose="020F0502020204030203" pitchFamily="34" charset="0"/>
                <a:cs typeface="Lato" panose="020F0502020204030203" pitchFamily="34" charset="0"/>
              </a:rPr>
              <a:t>الرضا</a:t>
            </a:r>
            <a:endParaRPr lang="en-US" sz="1600" dirty="0">
              <a:latin typeface="Lato" panose="020F0502020204030203" pitchFamily="34" charset="0"/>
              <a:ea typeface="Lato" panose="020F0502020204030203" pitchFamily="34" charset="0"/>
              <a:cs typeface="Lato" panose="020F0502020204030203" pitchFamily="34" charset="0"/>
            </a:endParaRPr>
          </a:p>
        </p:txBody>
      </p:sp>
      <p:sp>
        <p:nvSpPr>
          <p:cNvPr id="11" name="Rectangle 7"/>
          <p:cNvSpPr/>
          <p:nvPr/>
        </p:nvSpPr>
        <p:spPr>
          <a:xfrm>
            <a:off x="9358194" y="2534558"/>
            <a:ext cx="2066472" cy="375012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12" name="TextBox 12"/>
          <p:cNvSpPr txBox="1"/>
          <p:nvPr/>
        </p:nvSpPr>
        <p:spPr>
          <a:xfrm>
            <a:off x="9612300" y="2824197"/>
            <a:ext cx="1558260" cy="307777"/>
          </a:xfrm>
          <a:prstGeom prst="rect">
            <a:avLst/>
          </a:prstGeom>
          <a:noFill/>
        </p:spPr>
        <p:txBody>
          <a:bodyPr wrap="square" lIns="0" tIns="0" rIns="0" bIns="0" rtlCol="0">
            <a:spAutoFit/>
          </a:bodyPr>
          <a:lstStyle/>
          <a:p>
            <a:pPr algn="ctr"/>
            <a:r>
              <a:rPr lang="ar-DZ" sz="2000" b="1" dirty="0">
                <a:latin typeface="Lato" panose="020F0502020204030203" pitchFamily="34" charset="0"/>
                <a:ea typeface="Lato" panose="020F0502020204030203" pitchFamily="34" charset="0"/>
                <a:cs typeface="Lato" panose="020F0502020204030203" pitchFamily="34" charset="0"/>
              </a:rPr>
              <a:t>السعر</a:t>
            </a:r>
            <a:endParaRPr lang="en-US" sz="2000" b="1" dirty="0">
              <a:latin typeface="Lato" panose="020F0502020204030203" pitchFamily="34" charset="0"/>
              <a:ea typeface="Lato" panose="020F0502020204030203" pitchFamily="34" charset="0"/>
              <a:cs typeface="Lato" panose="020F0502020204030203" pitchFamily="34" charset="0"/>
            </a:endParaRPr>
          </a:p>
        </p:txBody>
      </p:sp>
      <p:sp>
        <p:nvSpPr>
          <p:cNvPr id="13" name="TextBox 13"/>
          <p:cNvSpPr txBox="1"/>
          <p:nvPr/>
        </p:nvSpPr>
        <p:spPr>
          <a:xfrm flipH="1">
            <a:off x="9555149" y="3694766"/>
            <a:ext cx="1672561" cy="2428998"/>
          </a:xfrm>
          <a:prstGeom prst="rect">
            <a:avLst/>
          </a:prstGeom>
          <a:noFill/>
        </p:spPr>
        <p:txBody>
          <a:bodyPr wrap="square" lIns="0" tIns="0" rIns="0" bIns="0" rtlCol="0">
            <a:spAutoFit/>
          </a:bodyPr>
          <a:lstStyle/>
          <a:p>
            <a:pPr algn="ctr">
              <a:lnSpc>
                <a:spcPct val="125000"/>
              </a:lnSpc>
            </a:pPr>
            <a:r>
              <a:rPr lang="ar-SA" sz="1600" dirty="0">
                <a:latin typeface="Lato" panose="020F0502020204030203" pitchFamily="34" charset="0"/>
                <a:ea typeface="Lato" panose="020F0502020204030203" pitchFamily="34" charset="0"/>
                <a:cs typeface="Lato" panose="020F0502020204030203" pitchFamily="34" charset="0"/>
              </a:rPr>
              <a:t>تحدد ايكيا أسعارها بناء على استراتيجية القيمة العالية والسعر المنخفض. تستخدم ايكيا تقنيات مثل التصنيع الفعال والتوزيع المباشر والتعبئة المسطحة لخفض نفقاتها وتمرير التوفيرات إلى العملاء.</a:t>
            </a:r>
            <a:endParaRPr lang="en-US" sz="16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xmlns="" val="441731291"/>
      </p:ext>
    </p:extLst>
  </p:cSld>
  <p:clrMapOvr>
    <a:masterClrMapping/>
  </p:clrMapOvr>
  <p:transition spd="slow">
    <p:push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p:nvPr/>
        </p:nvSpPr>
        <p:spPr>
          <a:xfrm>
            <a:off x="1735963" y="1894124"/>
            <a:ext cx="2066472" cy="375012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6" name="TextBox 12"/>
          <p:cNvSpPr txBox="1"/>
          <p:nvPr/>
        </p:nvSpPr>
        <p:spPr>
          <a:xfrm>
            <a:off x="2047220" y="2183763"/>
            <a:ext cx="1558260" cy="307777"/>
          </a:xfrm>
          <a:prstGeom prst="rect">
            <a:avLst/>
          </a:prstGeom>
          <a:noFill/>
        </p:spPr>
        <p:txBody>
          <a:bodyPr wrap="square" lIns="0" tIns="0" rIns="0" bIns="0" rtlCol="0">
            <a:spAutoFit/>
          </a:bodyPr>
          <a:lstStyle/>
          <a:p>
            <a:pPr algn="ctr"/>
            <a:r>
              <a:rPr lang="ar-DZ" sz="2000" b="1" dirty="0">
                <a:latin typeface="Lato" panose="020F0502020204030203" pitchFamily="34" charset="0"/>
                <a:ea typeface="Lato" panose="020F0502020204030203" pitchFamily="34" charset="0"/>
                <a:cs typeface="Lato" panose="020F0502020204030203" pitchFamily="34" charset="0"/>
              </a:rPr>
              <a:t>الأدلة المادية</a:t>
            </a:r>
            <a:endParaRPr lang="en-US" sz="2000" b="1" dirty="0">
              <a:latin typeface="Lato" panose="020F0502020204030203" pitchFamily="34" charset="0"/>
              <a:ea typeface="Lato" panose="020F0502020204030203" pitchFamily="34" charset="0"/>
              <a:cs typeface="Lato" panose="020F0502020204030203" pitchFamily="34" charset="0"/>
            </a:endParaRPr>
          </a:p>
        </p:txBody>
      </p:sp>
      <p:sp>
        <p:nvSpPr>
          <p:cNvPr id="7" name="TextBox 13"/>
          <p:cNvSpPr txBox="1"/>
          <p:nvPr/>
        </p:nvSpPr>
        <p:spPr>
          <a:xfrm flipH="1">
            <a:off x="1903405" y="2599274"/>
            <a:ext cx="1672561" cy="2736775"/>
          </a:xfrm>
          <a:prstGeom prst="rect">
            <a:avLst/>
          </a:prstGeom>
          <a:noFill/>
        </p:spPr>
        <p:txBody>
          <a:bodyPr wrap="square" lIns="0" tIns="0" rIns="0" bIns="0" rtlCol="0">
            <a:spAutoFit/>
          </a:bodyPr>
          <a:lstStyle/>
          <a:p>
            <a:pPr algn="ctr">
              <a:lnSpc>
                <a:spcPct val="125000"/>
              </a:lnSpc>
            </a:pPr>
            <a:r>
              <a:rPr lang="ar-SA" sz="1600" dirty="0">
                <a:latin typeface="Lato" panose="020F0502020204030203" pitchFamily="34" charset="0"/>
                <a:ea typeface="Lato" panose="020F0502020204030203" pitchFamily="34" charset="0"/>
                <a:cs typeface="Lato" panose="020F0502020204030203" pitchFamily="34" charset="0"/>
              </a:rPr>
              <a:t>تقدم ايكيا أدلة مادية تعزز صورتها وهويتها في عقول العملاء. تشمل هذه الأدلة المادية الشعار والألوان والتصميم الداخلي والخارجي للمتاجر والمنتجات والعبوات والفواتير والملصقات وغيرها.</a:t>
            </a:r>
            <a:endParaRPr lang="en-US" sz="1600" dirty="0">
              <a:latin typeface="Lato" panose="020F0502020204030203" pitchFamily="34" charset="0"/>
              <a:ea typeface="Lato" panose="020F0502020204030203" pitchFamily="34" charset="0"/>
              <a:cs typeface="Lato" panose="020F0502020204030203" pitchFamily="34" charset="0"/>
            </a:endParaRPr>
          </a:p>
        </p:txBody>
      </p:sp>
      <p:sp>
        <p:nvSpPr>
          <p:cNvPr id="8" name="Rectangle 7"/>
          <p:cNvSpPr/>
          <p:nvPr/>
        </p:nvSpPr>
        <p:spPr>
          <a:xfrm>
            <a:off x="4874360" y="1894124"/>
            <a:ext cx="2066472" cy="375012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9" name="TextBox 12"/>
          <p:cNvSpPr txBox="1"/>
          <p:nvPr/>
        </p:nvSpPr>
        <p:spPr>
          <a:xfrm>
            <a:off x="5128466" y="2172268"/>
            <a:ext cx="1558260" cy="307777"/>
          </a:xfrm>
          <a:prstGeom prst="rect">
            <a:avLst/>
          </a:prstGeom>
          <a:noFill/>
        </p:spPr>
        <p:txBody>
          <a:bodyPr wrap="square" lIns="0" tIns="0" rIns="0" bIns="0" rtlCol="0">
            <a:spAutoFit/>
          </a:bodyPr>
          <a:lstStyle/>
          <a:p>
            <a:pPr algn="ctr"/>
            <a:r>
              <a:rPr lang="ar-DZ" sz="2000" b="1" dirty="0">
                <a:latin typeface="Lato" panose="020F0502020204030203" pitchFamily="34" charset="0"/>
                <a:ea typeface="Lato" panose="020F0502020204030203" pitchFamily="34" charset="0"/>
                <a:cs typeface="Lato" panose="020F0502020204030203" pitchFamily="34" charset="0"/>
              </a:rPr>
              <a:t>الاشخاص</a:t>
            </a:r>
            <a:endParaRPr lang="en-US" sz="2000" b="1" dirty="0">
              <a:latin typeface="Lato" panose="020F0502020204030203" pitchFamily="34" charset="0"/>
              <a:ea typeface="Lato" panose="020F0502020204030203" pitchFamily="34" charset="0"/>
              <a:cs typeface="Lato" panose="020F0502020204030203" pitchFamily="34" charset="0"/>
            </a:endParaRPr>
          </a:p>
        </p:txBody>
      </p:sp>
      <p:sp>
        <p:nvSpPr>
          <p:cNvPr id="10" name="TextBox 13"/>
          <p:cNvSpPr txBox="1"/>
          <p:nvPr/>
        </p:nvSpPr>
        <p:spPr>
          <a:xfrm flipH="1">
            <a:off x="5014165" y="2599274"/>
            <a:ext cx="1672561" cy="2736775"/>
          </a:xfrm>
          <a:prstGeom prst="rect">
            <a:avLst/>
          </a:prstGeom>
          <a:noFill/>
        </p:spPr>
        <p:txBody>
          <a:bodyPr wrap="square" lIns="0" tIns="0" rIns="0" bIns="0" rtlCol="0">
            <a:spAutoFit/>
          </a:bodyPr>
          <a:lstStyle/>
          <a:p>
            <a:pPr algn="ctr">
              <a:lnSpc>
                <a:spcPct val="125000"/>
              </a:lnSpc>
            </a:pPr>
            <a:r>
              <a:rPr lang="ar-SA" sz="1600" dirty="0">
                <a:latin typeface="Lato" panose="020F0502020204030203" pitchFamily="34" charset="0"/>
                <a:ea typeface="Lato" panose="020F0502020204030203" pitchFamily="34" charset="0"/>
                <a:cs typeface="Lato" panose="020F0502020204030203" pitchFamily="34" charset="0"/>
              </a:rPr>
              <a:t>تعتبر ايكيا أن الأشخاص هم أهم مورد لها وتحرص على توفير بيئة عمل محفزة ومكافئة لموظفيها. تقوم ايكيا بتدريب موظفيها بشكل مستمر وتشجيعهم على الالتزام بقيم الشركة والتعاون مع الزملاء والعملاء.</a:t>
            </a:r>
            <a:endParaRPr lang="en-US" sz="1600" dirty="0">
              <a:latin typeface="Lato" panose="020F0502020204030203" pitchFamily="34" charset="0"/>
              <a:ea typeface="Lato" panose="020F0502020204030203" pitchFamily="34" charset="0"/>
              <a:cs typeface="Lato" panose="020F0502020204030203" pitchFamily="34" charset="0"/>
            </a:endParaRPr>
          </a:p>
        </p:txBody>
      </p:sp>
      <p:sp>
        <p:nvSpPr>
          <p:cNvPr id="11" name="Rectangle 7"/>
          <p:cNvSpPr/>
          <p:nvPr/>
        </p:nvSpPr>
        <p:spPr>
          <a:xfrm>
            <a:off x="8389567" y="1885655"/>
            <a:ext cx="2066472" cy="375012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12" name="TextBox 12"/>
          <p:cNvSpPr txBox="1"/>
          <p:nvPr/>
        </p:nvSpPr>
        <p:spPr>
          <a:xfrm>
            <a:off x="8643673" y="2175294"/>
            <a:ext cx="1558260" cy="307777"/>
          </a:xfrm>
          <a:prstGeom prst="rect">
            <a:avLst/>
          </a:prstGeom>
          <a:noFill/>
        </p:spPr>
        <p:txBody>
          <a:bodyPr wrap="square" lIns="0" tIns="0" rIns="0" bIns="0" rtlCol="0">
            <a:spAutoFit/>
          </a:bodyPr>
          <a:lstStyle/>
          <a:p>
            <a:pPr algn="ctr"/>
            <a:r>
              <a:rPr lang="ar-DZ" sz="2000" b="1" dirty="0">
                <a:latin typeface="Lato" panose="020F0502020204030203" pitchFamily="34" charset="0"/>
                <a:ea typeface="Lato" panose="020F0502020204030203" pitchFamily="34" charset="0"/>
                <a:cs typeface="Lato" panose="020F0502020204030203" pitchFamily="34" charset="0"/>
              </a:rPr>
              <a:t>العملية</a:t>
            </a:r>
            <a:endParaRPr lang="en-US" sz="2000" b="1" dirty="0">
              <a:latin typeface="Lato" panose="020F0502020204030203" pitchFamily="34" charset="0"/>
              <a:ea typeface="Lato" panose="020F0502020204030203" pitchFamily="34" charset="0"/>
              <a:cs typeface="Lato" panose="020F0502020204030203" pitchFamily="34" charset="0"/>
            </a:endParaRPr>
          </a:p>
        </p:txBody>
      </p:sp>
      <p:sp>
        <p:nvSpPr>
          <p:cNvPr id="13" name="TextBox 13"/>
          <p:cNvSpPr txBox="1"/>
          <p:nvPr/>
        </p:nvSpPr>
        <p:spPr>
          <a:xfrm flipH="1">
            <a:off x="8616034" y="2599274"/>
            <a:ext cx="1672561" cy="3044551"/>
          </a:xfrm>
          <a:prstGeom prst="rect">
            <a:avLst/>
          </a:prstGeom>
          <a:noFill/>
        </p:spPr>
        <p:txBody>
          <a:bodyPr wrap="square" lIns="0" tIns="0" rIns="0" bIns="0" rtlCol="0">
            <a:spAutoFit/>
          </a:bodyPr>
          <a:lstStyle/>
          <a:p>
            <a:pPr algn="ctr">
              <a:lnSpc>
                <a:spcPct val="125000"/>
              </a:lnSpc>
            </a:pPr>
            <a:r>
              <a:rPr lang="ar-SA" sz="1600" dirty="0">
                <a:latin typeface="Lato" panose="020F0502020204030203" pitchFamily="34" charset="0"/>
                <a:ea typeface="Lato" panose="020F0502020204030203" pitchFamily="34" charset="0"/>
                <a:cs typeface="Lato" panose="020F0502020204030203" pitchFamily="34" charset="0"/>
              </a:rPr>
              <a:t>تهتم ايكيا بتحسين عملية الشراء للعملاء من خلال توفير خدمة عملاء ممتازة ومرونة في الدفع والاسترجاع والضمان. تسعى ايكيا أيضا لتحسين عملية الإنتاج والتوريد من خلال تطبيق مبادئ الاستدامة والابتكار والجودة.</a:t>
            </a:r>
            <a:endParaRPr lang="en-US" sz="16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xmlns="" val="3861673089"/>
      </p:ext>
    </p:extLst>
  </p:cSld>
  <p:clrMapOvr>
    <a:masterClrMapping/>
  </p:clrMapOvr>
  <p:transition spd="slow">
    <p:push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132758" y="1814138"/>
            <a:ext cx="693963" cy="2163045"/>
            <a:chOff x="5660410" y="2699504"/>
            <a:chExt cx="693963" cy="2163045"/>
          </a:xfrm>
        </p:grpSpPr>
        <p:sp>
          <p:nvSpPr>
            <p:cNvPr id="3" name="Freeform 32"/>
            <p:cNvSpPr>
              <a:spLocks/>
            </p:cNvSpPr>
            <p:nvPr/>
          </p:nvSpPr>
          <p:spPr bwMode="auto">
            <a:xfrm>
              <a:off x="5990001" y="3721402"/>
              <a:ext cx="207030" cy="1141147"/>
            </a:xfrm>
            <a:custGeom>
              <a:avLst/>
              <a:gdLst>
                <a:gd name="T0" fmla="*/ 40 w 53"/>
                <a:gd name="T1" fmla="*/ 276 h 291"/>
                <a:gd name="T2" fmla="*/ 44 w 53"/>
                <a:gd name="T3" fmla="*/ 92 h 291"/>
                <a:gd name="T4" fmla="*/ 52 w 53"/>
                <a:gd name="T5" fmla="*/ 33 h 291"/>
                <a:gd name="T6" fmla="*/ 27 w 53"/>
                <a:gd name="T7" fmla="*/ 0 h 291"/>
                <a:gd name="T8" fmla="*/ 1 w 53"/>
                <a:gd name="T9" fmla="*/ 33 h 291"/>
                <a:gd name="T10" fmla="*/ 9 w 53"/>
                <a:gd name="T11" fmla="*/ 92 h 291"/>
                <a:gd name="T12" fmla="*/ 13 w 53"/>
                <a:gd name="T13" fmla="*/ 276 h 291"/>
                <a:gd name="T14" fmla="*/ 27 w 53"/>
                <a:gd name="T15" fmla="*/ 291 h 291"/>
                <a:gd name="T16" fmla="*/ 40 w 53"/>
                <a:gd name="T17" fmla="*/ 27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291">
                  <a:moveTo>
                    <a:pt x="40" y="276"/>
                  </a:moveTo>
                  <a:cubicBezTo>
                    <a:pt x="47" y="249"/>
                    <a:pt x="53" y="135"/>
                    <a:pt x="44" y="92"/>
                  </a:cubicBezTo>
                  <a:cubicBezTo>
                    <a:pt x="52" y="75"/>
                    <a:pt x="53" y="48"/>
                    <a:pt x="52" y="33"/>
                  </a:cubicBezTo>
                  <a:cubicBezTo>
                    <a:pt x="51" y="18"/>
                    <a:pt x="43" y="2"/>
                    <a:pt x="27" y="0"/>
                  </a:cubicBezTo>
                  <a:cubicBezTo>
                    <a:pt x="10" y="2"/>
                    <a:pt x="2" y="18"/>
                    <a:pt x="1" y="33"/>
                  </a:cubicBezTo>
                  <a:cubicBezTo>
                    <a:pt x="1" y="48"/>
                    <a:pt x="2" y="75"/>
                    <a:pt x="9" y="92"/>
                  </a:cubicBezTo>
                  <a:cubicBezTo>
                    <a:pt x="0" y="135"/>
                    <a:pt x="6" y="249"/>
                    <a:pt x="13" y="276"/>
                  </a:cubicBezTo>
                  <a:cubicBezTo>
                    <a:pt x="17" y="287"/>
                    <a:pt x="19" y="291"/>
                    <a:pt x="27" y="291"/>
                  </a:cubicBezTo>
                  <a:cubicBezTo>
                    <a:pt x="34" y="291"/>
                    <a:pt x="37" y="287"/>
                    <a:pt x="40" y="276"/>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Lato Medium" panose="020F0502020204030203" pitchFamily="34" charset="0"/>
                <a:ea typeface="Lato Medium" panose="020F0502020204030203" pitchFamily="34" charset="0"/>
                <a:cs typeface="Lato Medium" panose="020F0502020204030203" pitchFamily="34" charset="0"/>
              </a:endParaRPr>
            </a:p>
          </p:txBody>
        </p:sp>
        <p:sp>
          <p:nvSpPr>
            <p:cNvPr id="4" name="Freeform 33"/>
            <p:cNvSpPr>
              <a:spLocks/>
            </p:cNvSpPr>
            <p:nvPr/>
          </p:nvSpPr>
          <p:spPr bwMode="auto">
            <a:xfrm>
              <a:off x="5955220" y="3565715"/>
              <a:ext cx="278248" cy="187155"/>
            </a:xfrm>
            <a:custGeom>
              <a:avLst/>
              <a:gdLst>
                <a:gd name="T0" fmla="*/ 35 w 71"/>
                <a:gd name="T1" fmla="*/ 35 h 48"/>
                <a:gd name="T2" fmla="*/ 58 w 71"/>
                <a:gd name="T3" fmla="*/ 48 h 48"/>
                <a:gd name="T4" fmla="*/ 36 w 71"/>
                <a:gd name="T5" fmla="*/ 0 h 48"/>
                <a:gd name="T6" fmla="*/ 13 w 71"/>
                <a:gd name="T7" fmla="*/ 48 h 48"/>
                <a:gd name="T8" fmla="*/ 35 w 71"/>
                <a:gd name="T9" fmla="*/ 35 h 48"/>
              </a:gdLst>
              <a:ahLst/>
              <a:cxnLst>
                <a:cxn ang="0">
                  <a:pos x="T0" y="T1"/>
                </a:cxn>
                <a:cxn ang="0">
                  <a:pos x="T2" y="T3"/>
                </a:cxn>
                <a:cxn ang="0">
                  <a:pos x="T4" y="T5"/>
                </a:cxn>
                <a:cxn ang="0">
                  <a:pos x="T6" y="T7"/>
                </a:cxn>
                <a:cxn ang="0">
                  <a:pos x="T8" y="T9"/>
                </a:cxn>
              </a:cxnLst>
              <a:rect l="0" t="0" r="r" b="b"/>
              <a:pathLst>
                <a:path w="71" h="48">
                  <a:moveTo>
                    <a:pt x="35" y="35"/>
                  </a:moveTo>
                  <a:cubicBezTo>
                    <a:pt x="46" y="36"/>
                    <a:pt x="53" y="41"/>
                    <a:pt x="58" y="48"/>
                  </a:cubicBezTo>
                  <a:cubicBezTo>
                    <a:pt x="71" y="24"/>
                    <a:pt x="56" y="0"/>
                    <a:pt x="36" y="0"/>
                  </a:cubicBezTo>
                  <a:cubicBezTo>
                    <a:pt x="15" y="0"/>
                    <a:pt x="0" y="24"/>
                    <a:pt x="13" y="48"/>
                  </a:cubicBezTo>
                  <a:cubicBezTo>
                    <a:pt x="18" y="41"/>
                    <a:pt x="25" y="36"/>
                    <a:pt x="35" y="35"/>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Lato Medium" panose="020F0502020204030203" pitchFamily="34" charset="0"/>
                <a:ea typeface="Lato Medium" panose="020F0502020204030203" pitchFamily="34" charset="0"/>
                <a:cs typeface="Lato Medium" panose="020F0502020204030203" pitchFamily="34" charset="0"/>
              </a:endParaRPr>
            </a:p>
          </p:txBody>
        </p:sp>
        <p:sp>
          <p:nvSpPr>
            <p:cNvPr id="5" name="Freeform 34"/>
            <p:cNvSpPr>
              <a:spLocks noEditPoints="1"/>
            </p:cNvSpPr>
            <p:nvPr/>
          </p:nvSpPr>
          <p:spPr bwMode="auto">
            <a:xfrm>
              <a:off x="5660410" y="2699504"/>
              <a:ext cx="693963" cy="932461"/>
            </a:xfrm>
            <a:custGeom>
              <a:avLst/>
              <a:gdLst>
                <a:gd name="T0" fmla="*/ 10 w 177"/>
                <a:gd name="T1" fmla="*/ 37 h 238"/>
                <a:gd name="T2" fmla="*/ 14 w 177"/>
                <a:gd name="T3" fmla="*/ 30 h 238"/>
                <a:gd name="T4" fmla="*/ 14 w 177"/>
                <a:gd name="T5" fmla="*/ 7 h 238"/>
                <a:gd name="T6" fmla="*/ 7 w 177"/>
                <a:gd name="T7" fmla="*/ 1 h 238"/>
                <a:gd name="T8" fmla="*/ 0 w 177"/>
                <a:gd name="T9" fmla="*/ 8 h 238"/>
                <a:gd name="T10" fmla="*/ 1 w 177"/>
                <a:gd name="T11" fmla="*/ 31 h 238"/>
                <a:gd name="T12" fmla="*/ 6 w 177"/>
                <a:gd name="T13" fmla="*/ 37 h 238"/>
                <a:gd name="T14" fmla="*/ 43 w 177"/>
                <a:gd name="T15" fmla="*/ 140 h 238"/>
                <a:gd name="T16" fmla="*/ 98 w 177"/>
                <a:gd name="T17" fmla="*/ 238 h 238"/>
                <a:gd name="T18" fmla="*/ 103 w 177"/>
                <a:gd name="T19" fmla="*/ 238 h 238"/>
                <a:gd name="T20" fmla="*/ 47 w 177"/>
                <a:gd name="T21" fmla="*/ 137 h 238"/>
                <a:gd name="T22" fmla="*/ 10 w 177"/>
                <a:gd name="T23" fmla="*/ 37 h 238"/>
                <a:gd name="T24" fmla="*/ 176 w 177"/>
                <a:gd name="T25" fmla="*/ 33 h 238"/>
                <a:gd name="T26" fmla="*/ 172 w 177"/>
                <a:gd name="T27" fmla="*/ 11 h 238"/>
                <a:gd name="T28" fmla="*/ 164 w 177"/>
                <a:gd name="T29" fmla="*/ 5 h 238"/>
                <a:gd name="T30" fmla="*/ 159 w 177"/>
                <a:gd name="T31" fmla="*/ 13 h 238"/>
                <a:gd name="T32" fmla="*/ 163 w 177"/>
                <a:gd name="T33" fmla="*/ 36 h 238"/>
                <a:gd name="T34" fmla="*/ 168 w 177"/>
                <a:gd name="T35" fmla="*/ 41 h 238"/>
                <a:gd name="T36" fmla="*/ 170 w 177"/>
                <a:gd name="T37" fmla="*/ 59 h 238"/>
                <a:gd name="T38" fmla="*/ 119 w 177"/>
                <a:gd name="T39" fmla="*/ 233 h 238"/>
                <a:gd name="T40" fmla="*/ 124 w 177"/>
                <a:gd name="T41" fmla="*/ 234 h 238"/>
                <a:gd name="T42" fmla="*/ 175 w 177"/>
                <a:gd name="T43" fmla="*/ 59 h 238"/>
                <a:gd name="T44" fmla="*/ 173 w 177"/>
                <a:gd name="T45" fmla="*/ 40 h 238"/>
                <a:gd name="T46" fmla="*/ 176 w 177"/>
                <a:gd name="T47" fmla="*/ 33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7" h="238">
                  <a:moveTo>
                    <a:pt x="10" y="37"/>
                  </a:moveTo>
                  <a:cubicBezTo>
                    <a:pt x="13" y="36"/>
                    <a:pt x="15" y="33"/>
                    <a:pt x="14" y="30"/>
                  </a:cubicBezTo>
                  <a:cubicBezTo>
                    <a:pt x="14" y="7"/>
                    <a:pt x="14" y="7"/>
                    <a:pt x="14" y="7"/>
                  </a:cubicBezTo>
                  <a:cubicBezTo>
                    <a:pt x="14" y="3"/>
                    <a:pt x="10" y="0"/>
                    <a:pt x="7" y="1"/>
                  </a:cubicBezTo>
                  <a:cubicBezTo>
                    <a:pt x="3" y="1"/>
                    <a:pt x="0" y="4"/>
                    <a:pt x="0" y="8"/>
                  </a:cubicBezTo>
                  <a:cubicBezTo>
                    <a:pt x="1" y="31"/>
                    <a:pt x="1" y="31"/>
                    <a:pt x="1" y="31"/>
                  </a:cubicBezTo>
                  <a:cubicBezTo>
                    <a:pt x="1" y="34"/>
                    <a:pt x="3" y="36"/>
                    <a:pt x="6" y="37"/>
                  </a:cubicBezTo>
                  <a:cubicBezTo>
                    <a:pt x="7" y="74"/>
                    <a:pt x="21" y="110"/>
                    <a:pt x="43" y="140"/>
                  </a:cubicBezTo>
                  <a:cubicBezTo>
                    <a:pt x="66" y="172"/>
                    <a:pt x="96" y="199"/>
                    <a:pt x="98" y="238"/>
                  </a:cubicBezTo>
                  <a:cubicBezTo>
                    <a:pt x="103" y="238"/>
                    <a:pt x="103" y="238"/>
                    <a:pt x="103" y="238"/>
                  </a:cubicBezTo>
                  <a:cubicBezTo>
                    <a:pt x="100" y="196"/>
                    <a:pt x="69" y="168"/>
                    <a:pt x="47" y="137"/>
                  </a:cubicBezTo>
                  <a:cubicBezTo>
                    <a:pt x="26" y="107"/>
                    <a:pt x="12" y="73"/>
                    <a:pt x="10" y="37"/>
                  </a:cubicBezTo>
                  <a:close/>
                  <a:moveTo>
                    <a:pt x="176" y="33"/>
                  </a:moveTo>
                  <a:cubicBezTo>
                    <a:pt x="172" y="11"/>
                    <a:pt x="172" y="11"/>
                    <a:pt x="172" y="11"/>
                  </a:cubicBezTo>
                  <a:cubicBezTo>
                    <a:pt x="171" y="7"/>
                    <a:pt x="168" y="4"/>
                    <a:pt x="164" y="5"/>
                  </a:cubicBezTo>
                  <a:cubicBezTo>
                    <a:pt x="160" y="6"/>
                    <a:pt x="158" y="9"/>
                    <a:pt x="159" y="13"/>
                  </a:cubicBezTo>
                  <a:cubicBezTo>
                    <a:pt x="163" y="36"/>
                    <a:pt x="163" y="36"/>
                    <a:pt x="163" y="36"/>
                  </a:cubicBezTo>
                  <a:cubicBezTo>
                    <a:pt x="163" y="39"/>
                    <a:pt x="166" y="41"/>
                    <a:pt x="168" y="41"/>
                  </a:cubicBezTo>
                  <a:cubicBezTo>
                    <a:pt x="169" y="47"/>
                    <a:pt x="170" y="53"/>
                    <a:pt x="170" y="59"/>
                  </a:cubicBezTo>
                  <a:cubicBezTo>
                    <a:pt x="170" y="119"/>
                    <a:pt x="124" y="169"/>
                    <a:pt x="119" y="233"/>
                  </a:cubicBezTo>
                  <a:cubicBezTo>
                    <a:pt x="124" y="234"/>
                    <a:pt x="124" y="234"/>
                    <a:pt x="124" y="234"/>
                  </a:cubicBezTo>
                  <a:cubicBezTo>
                    <a:pt x="128" y="172"/>
                    <a:pt x="174" y="121"/>
                    <a:pt x="175" y="59"/>
                  </a:cubicBezTo>
                  <a:cubicBezTo>
                    <a:pt x="175" y="53"/>
                    <a:pt x="174" y="47"/>
                    <a:pt x="173" y="40"/>
                  </a:cubicBezTo>
                  <a:cubicBezTo>
                    <a:pt x="176" y="39"/>
                    <a:pt x="177" y="36"/>
                    <a:pt x="176" y="33"/>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Lato Medium" panose="020F0502020204030203" pitchFamily="34" charset="0"/>
                <a:ea typeface="Lato Medium" panose="020F0502020204030203" pitchFamily="34" charset="0"/>
                <a:cs typeface="Lato Medium" panose="020F0502020204030203" pitchFamily="34" charset="0"/>
              </a:endParaRPr>
            </a:p>
          </p:txBody>
        </p:sp>
      </p:grpSp>
      <p:sp>
        <p:nvSpPr>
          <p:cNvPr id="6" name="Freeform 35"/>
          <p:cNvSpPr>
            <a:spLocks/>
          </p:cNvSpPr>
          <p:nvPr/>
        </p:nvSpPr>
        <p:spPr bwMode="auto">
          <a:xfrm>
            <a:off x="6677660" y="1585577"/>
            <a:ext cx="2247513" cy="1729111"/>
          </a:xfrm>
          <a:custGeom>
            <a:avLst/>
            <a:gdLst>
              <a:gd name="T0" fmla="*/ 556 w 573"/>
              <a:gd name="T1" fmla="*/ 57 h 441"/>
              <a:gd name="T2" fmla="*/ 292 w 573"/>
              <a:gd name="T3" fmla="*/ 60 h 441"/>
              <a:gd name="T4" fmla="*/ 0 w 573"/>
              <a:gd name="T5" fmla="*/ 339 h 441"/>
              <a:gd name="T6" fmla="*/ 0 w 573"/>
              <a:gd name="T7" fmla="*/ 383 h 441"/>
              <a:gd name="T8" fmla="*/ 80 w 573"/>
              <a:gd name="T9" fmla="*/ 405 h 441"/>
              <a:gd name="T10" fmla="*/ 199 w 573"/>
              <a:gd name="T11" fmla="*/ 414 h 441"/>
              <a:gd name="T12" fmla="*/ 380 w 573"/>
              <a:gd name="T13" fmla="*/ 441 h 441"/>
              <a:gd name="T14" fmla="*/ 413 w 573"/>
              <a:gd name="T15" fmla="*/ 407 h 441"/>
              <a:gd name="T16" fmla="*/ 435 w 573"/>
              <a:gd name="T17" fmla="*/ 372 h 441"/>
              <a:gd name="T18" fmla="*/ 449 w 573"/>
              <a:gd name="T19" fmla="*/ 320 h 441"/>
              <a:gd name="T20" fmla="*/ 463 w 573"/>
              <a:gd name="T21" fmla="*/ 268 h 441"/>
              <a:gd name="T22" fmla="*/ 490 w 573"/>
              <a:gd name="T23" fmla="*/ 220 h 441"/>
              <a:gd name="T24" fmla="*/ 512 w 573"/>
              <a:gd name="T25" fmla="*/ 177 h 441"/>
              <a:gd name="T26" fmla="*/ 545 w 573"/>
              <a:gd name="T27" fmla="*/ 127 h 441"/>
              <a:gd name="T28" fmla="*/ 556 w 573"/>
              <a:gd name="T29" fmla="*/ 57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3" h="441">
                <a:moveTo>
                  <a:pt x="556" y="57"/>
                </a:moveTo>
                <a:cubicBezTo>
                  <a:pt x="493" y="0"/>
                  <a:pt x="383" y="16"/>
                  <a:pt x="292" y="60"/>
                </a:cubicBezTo>
                <a:cubicBezTo>
                  <a:pt x="192" y="108"/>
                  <a:pt x="88" y="196"/>
                  <a:pt x="0" y="339"/>
                </a:cubicBezTo>
                <a:cubicBezTo>
                  <a:pt x="6" y="355"/>
                  <a:pt x="0" y="369"/>
                  <a:pt x="0" y="383"/>
                </a:cubicBezTo>
                <a:cubicBezTo>
                  <a:pt x="24" y="381"/>
                  <a:pt x="45" y="400"/>
                  <a:pt x="80" y="405"/>
                </a:cubicBezTo>
                <a:cubicBezTo>
                  <a:pt x="114" y="410"/>
                  <a:pt x="152" y="411"/>
                  <a:pt x="199" y="414"/>
                </a:cubicBezTo>
                <a:cubicBezTo>
                  <a:pt x="246" y="418"/>
                  <a:pt x="366" y="441"/>
                  <a:pt x="380" y="441"/>
                </a:cubicBezTo>
                <a:cubicBezTo>
                  <a:pt x="394" y="441"/>
                  <a:pt x="416" y="422"/>
                  <a:pt x="413" y="407"/>
                </a:cubicBezTo>
                <a:cubicBezTo>
                  <a:pt x="424" y="403"/>
                  <a:pt x="435" y="392"/>
                  <a:pt x="435" y="372"/>
                </a:cubicBezTo>
                <a:cubicBezTo>
                  <a:pt x="447" y="363"/>
                  <a:pt x="450" y="342"/>
                  <a:pt x="449" y="320"/>
                </a:cubicBezTo>
                <a:cubicBezTo>
                  <a:pt x="461" y="311"/>
                  <a:pt x="471" y="292"/>
                  <a:pt x="463" y="268"/>
                </a:cubicBezTo>
                <a:cubicBezTo>
                  <a:pt x="474" y="265"/>
                  <a:pt x="493" y="248"/>
                  <a:pt x="490" y="220"/>
                </a:cubicBezTo>
                <a:cubicBezTo>
                  <a:pt x="501" y="217"/>
                  <a:pt x="512" y="193"/>
                  <a:pt x="512" y="177"/>
                </a:cubicBezTo>
                <a:cubicBezTo>
                  <a:pt x="526" y="173"/>
                  <a:pt x="540" y="154"/>
                  <a:pt x="545" y="127"/>
                </a:cubicBezTo>
                <a:cubicBezTo>
                  <a:pt x="568" y="107"/>
                  <a:pt x="573" y="72"/>
                  <a:pt x="556" y="57"/>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Lato Medium" panose="020F0502020204030203" pitchFamily="34" charset="0"/>
              <a:ea typeface="Lato Medium" panose="020F0502020204030203" pitchFamily="34" charset="0"/>
              <a:cs typeface="Lato Medium" panose="020F0502020204030203" pitchFamily="34" charset="0"/>
            </a:endParaRPr>
          </a:p>
        </p:txBody>
      </p:sp>
      <p:sp>
        <p:nvSpPr>
          <p:cNvPr id="7" name="Freeform 36"/>
          <p:cNvSpPr>
            <a:spLocks/>
          </p:cNvSpPr>
          <p:nvPr/>
        </p:nvSpPr>
        <p:spPr bwMode="auto">
          <a:xfrm>
            <a:off x="6674347" y="3139127"/>
            <a:ext cx="1591644" cy="2449574"/>
          </a:xfrm>
          <a:custGeom>
            <a:avLst/>
            <a:gdLst>
              <a:gd name="T0" fmla="*/ 310 w 406"/>
              <a:gd name="T1" fmla="*/ 46 h 625"/>
              <a:gd name="T2" fmla="*/ 203 w 406"/>
              <a:gd name="T3" fmla="*/ 31 h 625"/>
              <a:gd name="T4" fmla="*/ 173 w 406"/>
              <a:gd name="T5" fmla="*/ 29 h 625"/>
              <a:gd name="T6" fmla="*/ 84 w 406"/>
              <a:gd name="T7" fmla="*/ 22 h 625"/>
              <a:gd name="T8" fmla="*/ 40 w 406"/>
              <a:gd name="T9" fmla="*/ 9 h 625"/>
              <a:gd name="T10" fmla="*/ 7 w 406"/>
              <a:gd name="T11" fmla="*/ 0 h 625"/>
              <a:gd name="T12" fmla="*/ 0 w 406"/>
              <a:gd name="T13" fmla="*/ 35 h 625"/>
              <a:gd name="T14" fmla="*/ 66 w 406"/>
              <a:gd name="T15" fmla="*/ 383 h 625"/>
              <a:gd name="T16" fmla="*/ 86 w 406"/>
              <a:gd name="T17" fmla="*/ 416 h 625"/>
              <a:gd name="T18" fmla="*/ 113 w 406"/>
              <a:gd name="T19" fmla="*/ 417 h 625"/>
              <a:gd name="T20" fmla="*/ 123 w 406"/>
              <a:gd name="T21" fmla="*/ 474 h 625"/>
              <a:gd name="T22" fmla="*/ 169 w 406"/>
              <a:gd name="T23" fmla="*/ 453 h 625"/>
              <a:gd name="T24" fmla="*/ 201 w 406"/>
              <a:gd name="T25" fmla="*/ 459 h 625"/>
              <a:gd name="T26" fmla="*/ 248 w 406"/>
              <a:gd name="T27" fmla="*/ 451 h 625"/>
              <a:gd name="T28" fmla="*/ 273 w 406"/>
              <a:gd name="T29" fmla="*/ 553 h 625"/>
              <a:gd name="T30" fmla="*/ 306 w 406"/>
              <a:gd name="T31" fmla="*/ 614 h 625"/>
              <a:gd name="T32" fmla="*/ 315 w 406"/>
              <a:gd name="T33" fmla="*/ 547 h 625"/>
              <a:gd name="T34" fmla="*/ 282 w 406"/>
              <a:gd name="T35" fmla="*/ 428 h 625"/>
              <a:gd name="T36" fmla="*/ 295 w 406"/>
              <a:gd name="T37" fmla="*/ 389 h 625"/>
              <a:gd name="T38" fmla="*/ 300 w 406"/>
              <a:gd name="T39" fmla="*/ 369 h 625"/>
              <a:gd name="T40" fmla="*/ 330 w 406"/>
              <a:gd name="T41" fmla="*/ 362 h 625"/>
              <a:gd name="T42" fmla="*/ 336 w 406"/>
              <a:gd name="T43" fmla="*/ 320 h 625"/>
              <a:gd name="T44" fmla="*/ 344 w 406"/>
              <a:gd name="T45" fmla="*/ 285 h 625"/>
              <a:gd name="T46" fmla="*/ 375 w 406"/>
              <a:gd name="T47" fmla="*/ 274 h 625"/>
              <a:gd name="T48" fmla="*/ 365 w 406"/>
              <a:gd name="T49" fmla="*/ 225 h 625"/>
              <a:gd name="T50" fmla="*/ 380 w 406"/>
              <a:gd name="T51" fmla="*/ 192 h 625"/>
              <a:gd name="T52" fmla="*/ 370 w 406"/>
              <a:gd name="T53" fmla="*/ 139 h 625"/>
              <a:gd name="T54" fmla="*/ 310 w 406"/>
              <a:gd name="T55" fmla="*/ 46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625">
                <a:moveTo>
                  <a:pt x="310" y="46"/>
                </a:moveTo>
                <a:cubicBezTo>
                  <a:pt x="271" y="40"/>
                  <a:pt x="228" y="33"/>
                  <a:pt x="203" y="31"/>
                </a:cubicBezTo>
                <a:cubicBezTo>
                  <a:pt x="193" y="30"/>
                  <a:pt x="182" y="30"/>
                  <a:pt x="173" y="29"/>
                </a:cubicBezTo>
                <a:cubicBezTo>
                  <a:pt x="139" y="27"/>
                  <a:pt x="110" y="25"/>
                  <a:pt x="84" y="22"/>
                </a:cubicBezTo>
                <a:cubicBezTo>
                  <a:pt x="66" y="19"/>
                  <a:pt x="52" y="14"/>
                  <a:pt x="40" y="9"/>
                </a:cubicBezTo>
                <a:cubicBezTo>
                  <a:pt x="28" y="4"/>
                  <a:pt x="17" y="0"/>
                  <a:pt x="7" y="0"/>
                </a:cubicBezTo>
                <a:cubicBezTo>
                  <a:pt x="5" y="12"/>
                  <a:pt x="2" y="25"/>
                  <a:pt x="0" y="35"/>
                </a:cubicBezTo>
                <a:cubicBezTo>
                  <a:pt x="35" y="118"/>
                  <a:pt x="72" y="316"/>
                  <a:pt x="66" y="383"/>
                </a:cubicBezTo>
                <a:cubicBezTo>
                  <a:pt x="62" y="424"/>
                  <a:pt x="80" y="422"/>
                  <a:pt x="86" y="416"/>
                </a:cubicBezTo>
                <a:cubicBezTo>
                  <a:pt x="92" y="410"/>
                  <a:pt x="110" y="403"/>
                  <a:pt x="113" y="417"/>
                </a:cubicBezTo>
                <a:cubicBezTo>
                  <a:pt x="116" y="431"/>
                  <a:pt x="101" y="461"/>
                  <a:pt x="123" y="474"/>
                </a:cubicBezTo>
                <a:cubicBezTo>
                  <a:pt x="144" y="486"/>
                  <a:pt x="155" y="460"/>
                  <a:pt x="169" y="453"/>
                </a:cubicBezTo>
                <a:cubicBezTo>
                  <a:pt x="184" y="446"/>
                  <a:pt x="189" y="460"/>
                  <a:pt x="201" y="459"/>
                </a:cubicBezTo>
                <a:cubicBezTo>
                  <a:pt x="213" y="458"/>
                  <a:pt x="222" y="438"/>
                  <a:pt x="248" y="451"/>
                </a:cubicBezTo>
                <a:cubicBezTo>
                  <a:pt x="273" y="464"/>
                  <a:pt x="276" y="528"/>
                  <a:pt x="273" y="553"/>
                </a:cubicBezTo>
                <a:cubicBezTo>
                  <a:pt x="270" y="577"/>
                  <a:pt x="276" y="625"/>
                  <a:pt x="306" y="614"/>
                </a:cubicBezTo>
                <a:cubicBezTo>
                  <a:pt x="337" y="602"/>
                  <a:pt x="330" y="573"/>
                  <a:pt x="315" y="547"/>
                </a:cubicBezTo>
                <a:cubicBezTo>
                  <a:pt x="301" y="520"/>
                  <a:pt x="288" y="454"/>
                  <a:pt x="282" y="428"/>
                </a:cubicBezTo>
                <a:cubicBezTo>
                  <a:pt x="276" y="402"/>
                  <a:pt x="290" y="394"/>
                  <a:pt x="295" y="389"/>
                </a:cubicBezTo>
                <a:cubicBezTo>
                  <a:pt x="300" y="384"/>
                  <a:pt x="293" y="374"/>
                  <a:pt x="300" y="369"/>
                </a:cubicBezTo>
                <a:cubicBezTo>
                  <a:pt x="307" y="364"/>
                  <a:pt x="317" y="368"/>
                  <a:pt x="330" y="362"/>
                </a:cubicBezTo>
                <a:cubicBezTo>
                  <a:pt x="342" y="356"/>
                  <a:pt x="342" y="332"/>
                  <a:pt x="336" y="320"/>
                </a:cubicBezTo>
                <a:cubicBezTo>
                  <a:pt x="330" y="309"/>
                  <a:pt x="340" y="295"/>
                  <a:pt x="344" y="285"/>
                </a:cubicBezTo>
                <a:cubicBezTo>
                  <a:pt x="348" y="275"/>
                  <a:pt x="364" y="279"/>
                  <a:pt x="375" y="274"/>
                </a:cubicBezTo>
                <a:cubicBezTo>
                  <a:pt x="386" y="269"/>
                  <a:pt x="386" y="247"/>
                  <a:pt x="365" y="225"/>
                </a:cubicBezTo>
                <a:cubicBezTo>
                  <a:pt x="375" y="224"/>
                  <a:pt x="384" y="209"/>
                  <a:pt x="380" y="192"/>
                </a:cubicBezTo>
                <a:cubicBezTo>
                  <a:pt x="406" y="186"/>
                  <a:pt x="389" y="158"/>
                  <a:pt x="370" y="139"/>
                </a:cubicBezTo>
                <a:cubicBezTo>
                  <a:pt x="372" y="116"/>
                  <a:pt x="345" y="75"/>
                  <a:pt x="310" y="46"/>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Lato Medium" panose="020F0502020204030203" pitchFamily="34" charset="0"/>
              <a:ea typeface="Lato Medium" panose="020F0502020204030203" pitchFamily="34" charset="0"/>
              <a:cs typeface="Lato Medium" panose="020F0502020204030203" pitchFamily="34" charset="0"/>
            </a:endParaRPr>
          </a:p>
        </p:txBody>
      </p:sp>
      <p:sp>
        <p:nvSpPr>
          <p:cNvPr id="8" name="Freeform 37"/>
          <p:cNvSpPr>
            <a:spLocks/>
          </p:cNvSpPr>
          <p:nvPr/>
        </p:nvSpPr>
        <p:spPr bwMode="auto">
          <a:xfrm>
            <a:off x="4200146" y="1587303"/>
            <a:ext cx="2242545" cy="1729111"/>
          </a:xfrm>
          <a:custGeom>
            <a:avLst/>
            <a:gdLst>
              <a:gd name="T0" fmla="*/ 28 w 572"/>
              <a:gd name="T1" fmla="*/ 127 h 441"/>
              <a:gd name="T2" fmla="*/ 61 w 572"/>
              <a:gd name="T3" fmla="*/ 177 h 441"/>
              <a:gd name="T4" fmla="*/ 83 w 572"/>
              <a:gd name="T5" fmla="*/ 220 h 441"/>
              <a:gd name="T6" fmla="*/ 109 w 572"/>
              <a:gd name="T7" fmla="*/ 268 h 441"/>
              <a:gd name="T8" fmla="*/ 124 w 572"/>
              <a:gd name="T9" fmla="*/ 320 h 441"/>
              <a:gd name="T10" fmla="*/ 138 w 572"/>
              <a:gd name="T11" fmla="*/ 372 h 441"/>
              <a:gd name="T12" fmla="*/ 160 w 572"/>
              <a:gd name="T13" fmla="*/ 407 h 441"/>
              <a:gd name="T14" fmla="*/ 193 w 572"/>
              <a:gd name="T15" fmla="*/ 441 h 441"/>
              <a:gd name="T16" fmla="*/ 373 w 572"/>
              <a:gd name="T17" fmla="*/ 414 h 441"/>
              <a:gd name="T18" fmla="*/ 492 w 572"/>
              <a:gd name="T19" fmla="*/ 405 h 441"/>
              <a:gd name="T20" fmla="*/ 572 w 572"/>
              <a:gd name="T21" fmla="*/ 383 h 441"/>
              <a:gd name="T22" fmla="*/ 572 w 572"/>
              <a:gd name="T23" fmla="*/ 339 h 441"/>
              <a:gd name="T24" fmla="*/ 280 w 572"/>
              <a:gd name="T25" fmla="*/ 60 h 441"/>
              <a:gd name="T26" fmla="*/ 17 w 572"/>
              <a:gd name="T27" fmla="*/ 57 h 441"/>
              <a:gd name="T28" fmla="*/ 28 w 572"/>
              <a:gd name="T29" fmla="*/ 127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2" h="441">
                <a:moveTo>
                  <a:pt x="28" y="127"/>
                </a:moveTo>
                <a:cubicBezTo>
                  <a:pt x="32" y="154"/>
                  <a:pt x="47" y="173"/>
                  <a:pt x="61" y="177"/>
                </a:cubicBezTo>
                <a:cubicBezTo>
                  <a:pt x="61" y="193"/>
                  <a:pt x="72" y="217"/>
                  <a:pt x="83" y="220"/>
                </a:cubicBezTo>
                <a:cubicBezTo>
                  <a:pt x="80" y="248"/>
                  <a:pt x="98" y="265"/>
                  <a:pt x="109" y="268"/>
                </a:cubicBezTo>
                <a:cubicBezTo>
                  <a:pt x="102" y="292"/>
                  <a:pt x="111" y="311"/>
                  <a:pt x="124" y="320"/>
                </a:cubicBezTo>
                <a:cubicBezTo>
                  <a:pt x="122" y="342"/>
                  <a:pt x="125" y="363"/>
                  <a:pt x="138" y="372"/>
                </a:cubicBezTo>
                <a:cubicBezTo>
                  <a:pt x="138" y="392"/>
                  <a:pt x="149" y="403"/>
                  <a:pt x="160" y="407"/>
                </a:cubicBezTo>
                <a:cubicBezTo>
                  <a:pt x="156" y="422"/>
                  <a:pt x="178" y="441"/>
                  <a:pt x="193" y="441"/>
                </a:cubicBezTo>
                <a:cubicBezTo>
                  <a:pt x="207" y="441"/>
                  <a:pt x="326" y="418"/>
                  <a:pt x="373" y="414"/>
                </a:cubicBezTo>
                <a:cubicBezTo>
                  <a:pt x="420" y="411"/>
                  <a:pt x="458" y="410"/>
                  <a:pt x="492" y="405"/>
                </a:cubicBezTo>
                <a:cubicBezTo>
                  <a:pt x="527" y="400"/>
                  <a:pt x="549" y="381"/>
                  <a:pt x="572" y="383"/>
                </a:cubicBezTo>
                <a:cubicBezTo>
                  <a:pt x="572" y="369"/>
                  <a:pt x="566" y="355"/>
                  <a:pt x="572" y="339"/>
                </a:cubicBezTo>
                <a:cubicBezTo>
                  <a:pt x="485" y="196"/>
                  <a:pt x="380" y="108"/>
                  <a:pt x="280" y="60"/>
                </a:cubicBezTo>
                <a:cubicBezTo>
                  <a:pt x="189" y="16"/>
                  <a:pt x="79" y="0"/>
                  <a:pt x="17" y="57"/>
                </a:cubicBezTo>
                <a:cubicBezTo>
                  <a:pt x="0" y="72"/>
                  <a:pt x="4" y="107"/>
                  <a:pt x="28" y="127"/>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Lato Medium" panose="020F0502020204030203" pitchFamily="34" charset="0"/>
              <a:ea typeface="Lato Medium" panose="020F0502020204030203" pitchFamily="34" charset="0"/>
              <a:cs typeface="Lato Medium" panose="020F0502020204030203" pitchFamily="34" charset="0"/>
            </a:endParaRPr>
          </a:p>
        </p:txBody>
      </p:sp>
      <p:sp>
        <p:nvSpPr>
          <p:cNvPr id="9" name="Freeform 38"/>
          <p:cNvSpPr>
            <a:spLocks/>
          </p:cNvSpPr>
          <p:nvPr/>
        </p:nvSpPr>
        <p:spPr bwMode="auto">
          <a:xfrm>
            <a:off x="4862424" y="3145752"/>
            <a:ext cx="1591644" cy="2451230"/>
          </a:xfrm>
          <a:custGeom>
            <a:avLst/>
            <a:gdLst>
              <a:gd name="T0" fmla="*/ 36 w 406"/>
              <a:gd name="T1" fmla="*/ 139 h 625"/>
              <a:gd name="T2" fmla="*/ 27 w 406"/>
              <a:gd name="T3" fmla="*/ 193 h 625"/>
              <a:gd name="T4" fmla="*/ 41 w 406"/>
              <a:gd name="T5" fmla="*/ 225 h 625"/>
              <a:gd name="T6" fmla="*/ 31 w 406"/>
              <a:gd name="T7" fmla="*/ 274 h 625"/>
              <a:gd name="T8" fmla="*/ 62 w 406"/>
              <a:gd name="T9" fmla="*/ 285 h 625"/>
              <a:gd name="T10" fmla="*/ 70 w 406"/>
              <a:gd name="T11" fmla="*/ 321 h 625"/>
              <a:gd name="T12" fmla="*/ 77 w 406"/>
              <a:gd name="T13" fmla="*/ 362 h 625"/>
              <a:gd name="T14" fmla="*/ 106 w 406"/>
              <a:gd name="T15" fmla="*/ 369 h 625"/>
              <a:gd name="T16" fmla="*/ 111 w 406"/>
              <a:gd name="T17" fmla="*/ 390 h 625"/>
              <a:gd name="T18" fmla="*/ 124 w 406"/>
              <a:gd name="T19" fmla="*/ 428 h 625"/>
              <a:gd name="T20" fmla="*/ 91 w 406"/>
              <a:gd name="T21" fmla="*/ 547 h 625"/>
              <a:gd name="T22" fmla="*/ 100 w 406"/>
              <a:gd name="T23" fmla="*/ 614 h 625"/>
              <a:gd name="T24" fmla="*/ 133 w 406"/>
              <a:gd name="T25" fmla="*/ 553 h 625"/>
              <a:gd name="T26" fmla="*/ 159 w 406"/>
              <a:gd name="T27" fmla="*/ 452 h 625"/>
              <a:gd name="T28" fmla="*/ 205 w 406"/>
              <a:gd name="T29" fmla="*/ 460 h 625"/>
              <a:gd name="T30" fmla="*/ 237 w 406"/>
              <a:gd name="T31" fmla="*/ 454 h 625"/>
              <a:gd name="T32" fmla="*/ 284 w 406"/>
              <a:gd name="T33" fmla="*/ 474 h 625"/>
              <a:gd name="T34" fmla="*/ 294 w 406"/>
              <a:gd name="T35" fmla="*/ 417 h 625"/>
              <a:gd name="T36" fmla="*/ 320 w 406"/>
              <a:gd name="T37" fmla="*/ 416 h 625"/>
              <a:gd name="T38" fmla="*/ 340 w 406"/>
              <a:gd name="T39" fmla="*/ 384 h 625"/>
              <a:gd name="T40" fmla="*/ 406 w 406"/>
              <a:gd name="T41" fmla="*/ 35 h 625"/>
              <a:gd name="T42" fmla="*/ 399 w 406"/>
              <a:gd name="T43" fmla="*/ 0 h 625"/>
              <a:gd name="T44" fmla="*/ 367 w 406"/>
              <a:gd name="T45" fmla="*/ 9 h 625"/>
              <a:gd name="T46" fmla="*/ 323 w 406"/>
              <a:gd name="T47" fmla="*/ 22 h 625"/>
              <a:gd name="T48" fmla="*/ 234 w 406"/>
              <a:gd name="T49" fmla="*/ 29 h 625"/>
              <a:gd name="T50" fmla="*/ 203 w 406"/>
              <a:gd name="T51" fmla="*/ 31 h 625"/>
              <a:gd name="T52" fmla="*/ 96 w 406"/>
              <a:gd name="T53" fmla="*/ 47 h 625"/>
              <a:gd name="T54" fmla="*/ 36 w 406"/>
              <a:gd name="T55" fmla="*/ 139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625">
                <a:moveTo>
                  <a:pt x="36" y="139"/>
                </a:moveTo>
                <a:cubicBezTo>
                  <a:pt x="17" y="158"/>
                  <a:pt x="0" y="186"/>
                  <a:pt x="27" y="193"/>
                </a:cubicBezTo>
                <a:cubicBezTo>
                  <a:pt x="22" y="210"/>
                  <a:pt x="31" y="224"/>
                  <a:pt x="41" y="225"/>
                </a:cubicBezTo>
                <a:cubicBezTo>
                  <a:pt x="20" y="247"/>
                  <a:pt x="20" y="269"/>
                  <a:pt x="31" y="274"/>
                </a:cubicBezTo>
                <a:cubicBezTo>
                  <a:pt x="42" y="279"/>
                  <a:pt x="58" y="275"/>
                  <a:pt x="62" y="285"/>
                </a:cubicBezTo>
                <a:cubicBezTo>
                  <a:pt x="66" y="295"/>
                  <a:pt x="77" y="310"/>
                  <a:pt x="70" y="321"/>
                </a:cubicBezTo>
                <a:cubicBezTo>
                  <a:pt x="64" y="332"/>
                  <a:pt x="64" y="356"/>
                  <a:pt x="77" y="362"/>
                </a:cubicBezTo>
                <a:cubicBezTo>
                  <a:pt x="89" y="368"/>
                  <a:pt x="99" y="364"/>
                  <a:pt x="106" y="369"/>
                </a:cubicBezTo>
                <a:cubicBezTo>
                  <a:pt x="113" y="374"/>
                  <a:pt x="106" y="385"/>
                  <a:pt x="111" y="390"/>
                </a:cubicBezTo>
                <a:cubicBezTo>
                  <a:pt x="116" y="395"/>
                  <a:pt x="130" y="402"/>
                  <a:pt x="124" y="428"/>
                </a:cubicBezTo>
                <a:cubicBezTo>
                  <a:pt x="118" y="455"/>
                  <a:pt x="105" y="521"/>
                  <a:pt x="91" y="547"/>
                </a:cubicBezTo>
                <a:cubicBezTo>
                  <a:pt x="77" y="573"/>
                  <a:pt x="69" y="603"/>
                  <a:pt x="100" y="614"/>
                </a:cubicBezTo>
                <a:cubicBezTo>
                  <a:pt x="130" y="625"/>
                  <a:pt x="136" y="577"/>
                  <a:pt x="133" y="553"/>
                </a:cubicBezTo>
                <a:cubicBezTo>
                  <a:pt x="130" y="529"/>
                  <a:pt x="133" y="465"/>
                  <a:pt x="159" y="452"/>
                </a:cubicBezTo>
                <a:cubicBezTo>
                  <a:pt x="184" y="438"/>
                  <a:pt x="193" y="459"/>
                  <a:pt x="205" y="460"/>
                </a:cubicBezTo>
                <a:cubicBezTo>
                  <a:pt x="218" y="461"/>
                  <a:pt x="223" y="446"/>
                  <a:pt x="237" y="454"/>
                </a:cubicBezTo>
                <a:cubicBezTo>
                  <a:pt x="251" y="461"/>
                  <a:pt x="262" y="486"/>
                  <a:pt x="284" y="474"/>
                </a:cubicBezTo>
                <a:cubicBezTo>
                  <a:pt x="305" y="462"/>
                  <a:pt x="291" y="431"/>
                  <a:pt x="294" y="417"/>
                </a:cubicBezTo>
                <a:cubicBezTo>
                  <a:pt x="297" y="403"/>
                  <a:pt x="314" y="410"/>
                  <a:pt x="320" y="416"/>
                </a:cubicBezTo>
                <a:cubicBezTo>
                  <a:pt x="326" y="422"/>
                  <a:pt x="344" y="424"/>
                  <a:pt x="340" y="384"/>
                </a:cubicBezTo>
                <a:cubicBezTo>
                  <a:pt x="334" y="316"/>
                  <a:pt x="372" y="118"/>
                  <a:pt x="406" y="35"/>
                </a:cubicBezTo>
                <a:cubicBezTo>
                  <a:pt x="405" y="25"/>
                  <a:pt x="402" y="12"/>
                  <a:pt x="399" y="0"/>
                </a:cubicBezTo>
                <a:cubicBezTo>
                  <a:pt x="389" y="0"/>
                  <a:pt x="379" y="4"/>
                  <a:pt x="367" y="9"/>
                </a:cubicBezTo>
                <a:cubicBezTo>
                  <a:pt x="354" y="14"/>
                  <a:pt x="340" y="20"/>
                  <a:pt x="323" y="22"/>
                </a:cubicBezTo>
                <a:cubicBezTo>
                  <a:pt x="296" y="26"/>
                  <a:pt x="267" y="27"/>
                  <a:pt x="234" y="29"/>
                </a:cubicBezTo>
                <a:cubicBezTo>
                  <a:pt x="224" y="30"/>
                  <a:pt x="214" y="31"/>
                  <a:pt x="203" y="31"/>
                </a:cubicBezTo>
                <a:cubicBezTo>
                  <a:pt x="179" y="33"/>
                  <a:pt x="135" y="40"/>
                  <a:pt x="96" y="47"/>
                </a:cubicBezTo>
                <a:cubicBezTo>
                  <a:pt x="61" y="76"/>
                  <a:pt x="34" y="116"/>
                  <a:pt x="36" y="139"/>
                </a:cubicBez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Lato Medium" panose="020F0502020204030203" pitchFamily="34" charset="0"/>
              <a:ea typeface="Lato Medium" panose="020F0502020204030203" pitchFamily="34" charset="0"/>
              <a:cs typeface="Lato Medium" panose="020F0502020204030203" pitchFamily="34" charset="0"/>
            </a:endParaRPr>
          </a:p>
        </p:txBody>
      </p:sp>
      <p:grpSp>
        <p:nvGrpSpPr>
          <p:cNvPr id="10" name="Group 9"/>
          <p:cNvGrpSpPr/>
          <p:nvPr/>
        </p:nvGrpSpPr>
        <p:grpSpPr>
          <a:xfrm>
            <a:off x="4478176" y="1800358"/>
            <a:ext cx="473529" cy="473529"/>
            <a:chOff x="4005828" y="2685724"/>
            <a:chExt cx="473529" cy="473529"/>
          </a:xfrm>
        </p:grpSpPr>
        <p:sp>
          <p:nvSpPr>
            <p:cNvPr id="11" name="Oval 10"/>
            <p:cNvSpPr/>
            <p:nvPr/>
          </p:nvSpPr>
          <p:spPr>
            <a:xfrm>
              <a:off x="4005828" y="2685724"/>
              <a:ext cx="473529" cy="4735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12" name="TextBox 11"/>
            <p:cNvSpPr txBox="1"/>
            <p:nvPr/>
          </p:nvSpPr>
          <p:spPr>
            <a:xfrm>
              <a:off x="4015607" y="2737822"/>
              <a:ext cx="453971" cy="369332"/>
            </a:xfrm>
            <a:prstGeom prst="rect">
              <a:avLst/>
            </a:prstGeom>
            <a:noFill/>
          </p:spPr>
          <p:txBody>
            <a:bodyPr wrap="none" rtlCol="0">
              <a:spAutoFit/>
            </a:bodyPr>
            <a:lstStyle/>
            <a:p>
              <a:pPr algn="ctr"/>
              <a:r>
                <a:rPr lang="vi-VN">
                  <a:latin typeface="Lato Medium" panose="020F0502020204030203" pitchFamily="34" charset="0"/>
                  <a:ea typeface="Lato Medium" panose="020F0502020204030203" pitchFamily="34" charset="0"/>
                  <a:cs typeface="Lato Medium" panose="020F0502020204030203" pitchFamily="34" charset="0"/>
                </a:rPr>
                <a:t>01</a:t>
              </a:r>
              <a:endParaRPr lang="en-US">
                <a:latin typeface="Lato Medium" panose="020F0502020204030203" pitchFamily="34" charset="0"/>
                <a:ea typeface="Lato Medium" panose="020F0502020204030203" pitchFamily="34" charset="0"/>
                <a:cs typeface="Lato Medium" panose="020F0502020204030203" pitchFamily="34" charset="0"/>
              </a:endParaRPr>
            </a:p>
          </p:txBody>
        </p:sp>
      </p:grpSp>
      <p:grpSp>
        <p:nvGrpSpPr>
          <p:cNvPr id="13" name="Group 12"/>
          <p:cNvGrpSpPr/>
          <p:nvPr/>
        </p:nvGrpSpPr>
        <p:grpSpPr>
          <a:xfrm>
            <a:off x="8233333" y="1800358"/>
            <a:ext cx="485134" cy="473529"/>
            <a:chOff x="7760985" y="2685724"/>
            <a:chExt cx="485134" cy="473529"/>
          </a:xfrm>
        </p:grpSpPr>
        <p:sp>
          <p:nvSpPr>
            <p:cNvPr id="14" name="Oval 13"/>
            <p:cNvSpPr/>
            <p:nvPr/>
          </p:nvSpPr>
          <p:spPr>
            <a:xfrm>
              <a:off x="7760985" y="2685724"/>
              <a:ext cx="473529" cy="4735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15" name="TextBox 14"/>
            <p:cNvSpPr txBox="1"/>
            <p:nvPr/>
          </p:nvSpPr>
          <p:spPr>
            <a:xfrm>
              <a:off x="7792148" y="2737822"/>
              <a:ext cx="453971" cy="369332"/>
            </a:xfrm>
            <a:prstGeom prst="rect">
              <a:avLst/>
            </a:prstGeom>
            <a:noFill/>
          </p:spPr>
          <p:txBody>
            <a:bodyPr wrap="none" rtlCol="0">
              <a:spAutoFit/>
            </a:bodyPr>
            <a:lstStyle/>
            <a:p>
              <a:pPr algn="ctr"/>
              <a:r>
                <a:rPr lang="vi-VN">
                  <a:latin typeface="Lato Medium" panose="020F0502020204030203" pitchFamily="34" charset="0"/>
                  <a:ea typeface="Lato Medium" panose="020F0502020204030203" pitchFamily="34" charset="0"/>
                  <a:cs typeface="Lato Medium" panose="020F0502020204030203" pitchFamily="34" charset="0"/>
                </a:rPr>
                <a:t>02</a:t>
              </a:r>
              <a:endParaRPr lang="en-US">
                <a:latin typeface="Lato Medium" panose="020F0502020204030203" pitchFamily="34" charset="0"/>
                <a:ea typeface="Lato Medium" panose="020F0502020204030203" pitchFamily="34" charset="0"/>
                <a:cs typeface="Lato Medium" panose="020F0502020204030203" pitchFamily="34" charset="0"/>
              </a:endParaRPr>
            </a:p>
          </p:txBody>
        </p:sp>
      </p:grpSp>
      <p:grpSp>
        <p:nvGrpSpPr>
          <p:cNvPr id="16" name="Group 15"/>
          <p:cNvGrpSpPr/>
          <p:nvPr/>
        </p:nvGrpSpPr>
        <p:grpSpPr>
          <a:xfrm>
            <a:off x="5421481" y="4267768"/>
            <a:ext cx="473529" cy="473529"/>
            <a:chOff x="4949133" y="5153134"/>
            <a:chExt cx="473529" cy="473529"/>
          </a:xfrm>
        </p:grpSpPr>
        <p:sp>
          <p:nvSpPr>
            <p:cNvPr id="17" name="Oval 16"/>
            <p:cNvSpPr/>
            <p:nvPr/>
          </p:nvSpPr>
          <p:spPr>
            <a:xfrm>
              <a:off x="4949133" y="5153134"/>
              <a:ext cx="473529" cy="4735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18" name="TextBox 17"/>
            <p:cNvSpPr txBox="1"/>
            <p:nvPr/>
          </p:nvSpPr>
          <p:spPr>
            <a:xfrm>
              <a:off x="4958912" y="5205232"/>
              <a:ext cx="453971" cy="369332"/>
            </a:xfrm>
            <a:prstGeom prst="rect">
              <a:avLst/>
            </a:prstGeom>
            <a:noFill/>
          </p:spPr>
          <p:txBody>
            <a:bodyPr wrap="none" rtlCol="0">
              <a:spAutoFit/>
            </a:bodyPr>
            <a:lstStyle/>
            <a:p>
              <a:pPr algn="ctr"/>
              <a:r>
                <a:rPr lang="vi-VN">
                  <a:latin typeface="Lato Medium" panose="020F0502020204030203" pitchFamily="34" charset="0"/>
                  <a:ea typeface="Lato Medium" panose="020F0502020204030203" pitchFamily="34" charset="0"/>
                  <a:cs typeface="Lato Medium" panose="020F0502020204030203" pitchFamily="34" charset="0"/>
                </a:rPr>
                <a:t>03</a:t>
              </a:r>
              <a:endParaRPr lang="en-US">
                <a:latin typeface="Lato Medium" panose="020F0502020204030203" pitchFamily="34" charset="0"/>
                <a:ea typeface="Lato Medium" panose="020F0502020204030203" pitchFamily="34" charset="0"/>
                <a:cs typeface="Lato Medium" panose="020F0502020204030203" pitchFamily="34" charset="0"/>
              </a:endParaRPr>
            </a:p>
          </p:txBody>
        </p:sp>
      </p:grpSp>
      <p:grpSp>
        <p:nvGrpSpPr>
          <p:cNvPr id="19" name="Group 18"/>
          <p:cNvGrpSpPr/>
          <p:nvPr/>
        </p:nvGrpSpPr>
        <p:grpSpPr>
          <a:xfrm>
            <a:off x="7262571" y="4267768"/>
            <a:ext cx="473529" cy="473529"/>
            <a:chOff x="6790223" y="5153134"/>
            <a:chExt cx="473529" cy="473529"/>
          </a:xfrm>
        </p:grpSpPr>
        <p:sp>
          <p:nvSpPr>
            <p:cNvPr id="20" name="Oval 19"/>
            <p:cNvSpPr/>
            <p:nvPr/>
          </p:nvSpPr>
          <p:spPr>
            <a:xfrm>
              <a:off x="6790223" y="5153134"/>
              <a:ext cx="473529" cy="4735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21" name="TextBox 20"/>
            <p:cNvSpPr txBox="1"/>
            <p:nvPr/>
          </p:nvSpPr>
          <p:spPr>
            <a:xfrm>
              <a:off x="6800002" y="5205232"/>
              <a:ext cx="453970" cy="369332"/>
            </a:xfrm>
            <a:prstGeom prst="rect">
              <a:avLst/>
            </a:prstGeom>
            <a:noFill/>
          </p:spPr>
          <p:txBody>
            <a:bodyPr wrap="none" rtlCol="0">
              <a:spAutoFit/>
            </a:bodyPr>
            <a:lstStyle/>
            <a:p>
              <a:pPr algn="ctr"/>
              <a:r>
                <a:rPr lang="vi-VN">
                  <a:latin typeface="Lato Medium" panose="020F0502020204030203" pitchFamily="34" charset="0"/>
                  <a:ea typeface="Lato Medium" panose="020F0502020204030203" pitchFamily="34" charset="0"/>
                  <a:cs typeface="Lato Medium" panose="020F0502020204030203" pitchFamily="34" charset="0"/>
                </a:rPr>
                <a:t>04</a:t>
              </a:r>
              <a:endParaRPr lang="en-US">
                <a:latin typeface="Lato Medium" panose="020F0502020204030203" pitchFamily="34" charset="0"/>
                <a:ea typeface="Lato Medium" panose="020F0502020204030203" pitchFamily="34" charset="0"/>
                <a:cs typeface="Lato Medium" panose="020F0502020204030203" pitchFamily="34" charset="0"/>
              </a:endParaRPr>
            </a:p>
          </p:txBody>
        </p:sp>
      </p:grpSp>
      <p:sp>
        <p:nvSpPr>
          <p:cNvPr id="22" name="Oval 21"/>
          <p:cNvSpPr/>
          <p:nvPr/>
        </p:nvSpPr>
        <p:spPr>
          <a:xfrm>
            <a:off x="3214181" y="2035015"/>
            <a:ext cx="537210" cy="5372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23" name="TextBox 22"/>
          <p:cNvSpPr txBox="1"/>
          <p:nvPr/>
        </p:nvSpPr>
        <p:spPr>
          <a:xfrm flipH="1">
            <a:off x="2330357" y="2111579"/>
            <a:ext cx="801823" cy="338554"/>
          </a:xfrm>
          <a:prstGeom prst="rect">
            <a:avLst/>
          </a:prstGeom>
          <a:noFill/>
        </p:spPr>
        <p:txBody>
          <a:bodyPr wrap="none" rtlCol="0">
            <a:spAutoFit/>
          </a:bodyPr>
          <a:lstStyle/>
          <a:p>
            <a:pPr algn="r" rtl="1"/>
            <a:r>
              <a:rPr lang="ar-SA" sz="1600" b="1" dirty="0">
                <a:latin typeface="Lato Medium" panose="020F0502020204030203" pitchFamily="34" charset="0"/>
                <a:ea typeface="Lato Medium" panose="020F0502020204030203" pitchFamily="34" charset="0"/>
                <a:cs typeface="Lato Medium" panose="020F0502020204030203" pitchFamily="34" charset="0"/>
              </a:rPr>
              <a:t>التهديدات</a:t>
            </a:r>
            <a:endParaRPr lang="id-ID" sz="1600" b="1" dirty="0">
              <a:latin typeface="Lato Medium" panose="020F0502020204030203" pitchFamily="34" charset="0"/>
              <a:ea typeface="Lato Medium" panose="020F0502020204030203" pitchFamily="34" charset="0"/>
              <a:cs typeface="Lato Medium" panose="020F0502020204030203" pitchFamily="34" charset="0"/>
            </a:endParaRPr>
          </a:p>
        </p:txBody>
      </p:sp>
      <p:sp>
        <p:nvSpPr>
          <p:cNvPr id="24" name="TextBox 23"/>
          <p:cNvSpPr txBox="1"/>
          <p:nvPr/>
        </p:nvSpPr>
        <p:spPr>
          <a:xfrm flipH="1">
            <a:off x="1245732" y="2510743"/>
            <a:ext cx="2027692" cy="1875642"/>
          </a:xfrm>
          <a:prstGeom prst="rect">
            <a:avLst/>
          </a:prstGeom>
          <a:noFill/>
        </p:spPr>
        <p:txBody>
          <a:bodyPr wrap="square" rtlCol="0">
            <a:spAutoFit/>
          </a:bodyPr>
          <a:lstStyle/>
          <a:p>
            <a:pPr algn="r" rtl="1">
              <a:lnSpc>
                <a:spcPct val="120000"/>
              </a:lnSpc>
            </a:pPr>
            <a:r>
              <a:rPr lang="ar-SA" sz="1200" dirty="0">
                <a:latin typeface="Lato Medium" panose="020F0502020204030203" pitchFamily="34" charset="0"/>
                <a:ea typeface="Lato Medium" panose="020F0502020204030203" pitchFamily="34" charset="0"/>
                <a:cs typeface="Lato Medium" panose="020F0502020204030203" pitchFamily="34" charset="0"/>
              </a:rPr>
              <a:t>1,</a:t>
            </a:r>
            <a:r>
              <a:rPr lang="ar-SA" sz="1400" b="1" dirty="0">
                <a:latin typeface="Lato Medium" panose="020F0502020204030203" pitchFamily="34" charset="0"/>
                <a:ea typeface="Lato Medium" panose="020F0502020204030203" pitchFamily="34" charset="0"/>
                <a:cs typeface="Lato Medium" panose="020F0502020204030203" pitchFamily="34" charset="0"/>
              </a:rPr>
              <a:t>المنافسة الشديدة </a:t>
            </a:r>
            <a:r>
              <a:rPr lang="ar-SA" sz="1400" dirty="0">
                <a:latin typeface="Lato Medium" panose="020F0502020204030203" pitchFamily="34" charset="0"/>
                <a:ea typeface="Lato Medium" panose="020F0502020204030203" pitchFamily="34" charset="0"/>
                <a:cs typeface="Lato Medium" panose="020F0502020204030203" pitchFamily="34" charset="0"/>
              </a:rPr>
              <a:t>وجود منافسة شديدة في صناعة الأثاث يخلق تهديدا</a:t>
            </a:r>
          </a:p>
          <a:p>
            <a:pPr algn="r" rtl="1">
              <a:lnSpc>
                <a:spcPct val="120000"/>
              </a:lnSpc>
            </a:pPr>
            <a:r>
              <a:rPr lang="ar-SA" sz="1200" b="1" dirty="0">
                <a:latin typeface="Lato Medium" panose="020F0502020204030203" pitchFamily="34" charset="0"/>
                <a:ea typeface="Lato Medium" panose="020F0502020204030203" pitchFamily="34" charset="0"/>
                <a:cs typeface="Lato Medium" panose="020F0502020204030203" pitchFamily="34" charset="0"/>
              </a:rPr>
              <a:t>2,</a:t>
            </a:r>
            <a:r>
              <a:rPr lang="ar-SA" sz="1400" b="1" dirty="0">
                <a:latin typeface="Lato Medium" panose="020F0502020204030203" pitchFamily="34" charset="0"/>
                <a:ea typeface="Lato Medium" panose="020F0502020204030203" pitchFamily="34" charset="0"/>
                <a:cs typeface="Lato Medium" panose="020F0502020204030203" pitchFamily="34" charset="0"/>
              </a:rPr>
              <a:t>تاثير التقلبات الاقتصادية </a:t>
            </a:r>
            <a:r>
              <a:rPr lang="ar-SA" sz="1400" dirty="0">
                <a:latin typeface="Lato Medium" panose="020F0502020204030203" pitchFamily="34" charset="0"/>
                <a:ea typeface="Lato Medium" panose="020F0502020204030203" pitchFamily="34" charset="0"/>
                <a:cs typeface="Lato Medium" panose="020F0502020204030203" pitchFamily="34" charset="0"/>
              </a:rPr>
              <a:t>يمكن ان تاثر التقلبات على</a:t>
            </a:r>
            <a:r>
              <a:rPr lang="ar-DZ" sz="1400" dirty="0">
                <a:latin typeface="Lato Medium" panose="020F0502020204030203" pitchFamily="34" charset="0"/>
                <a:ea typeface="Lato Medium" panose="020F0502020204030203" pitchFamily="34" charset="0"/>
                <a:cs typeface="Lato Medium" panose="020F0502020204030203" pitchFamily="34" charset="0"/>
              </a:rPr>
              <a:t> </a:t>
            </a:r>
            <a:r>
              <a:rPr lang="ar-SA" sz="1400" dirty="0">
                <a:latin typeface="Lato Medium" panose="020F0502020204030203" pitchFamily="34" charset="0"/>
                <a:ea typeface="Lato Medium" panose="020F0502020204030203" pitchFamily="34" charset="0"/>
                <a:cs typeface="Lato Medium" panose="020F0502020204030203" pitchFamily="34" charset="0"/>
              </a:rPr>
              <a:t>استعداد المستهلكين للانفاق على المنتجات </a:t>
            </a:r>
            <a:r>
              <a:rPr lang="ar-DZ" sz="1400" dirty="0">
                <a:latin typeface="Lato Medium" panose="020F0502020204030203" pitchFamily="34" charset="0"/>
                <a:ea typeface="Lato Medium" panose="020F0502020204030203" pitchFamily="34" charset="0"/>
                <a:cs typeface="Lato Medium" panose="020F0502020204030203" pitchFamily="34" charset="0"/>
              </a:rPr>
              <a:t>ذ</a:t>
            </a:r>
            <a:r>
              <a:rPr lang="ar-SA" sz="1400" dirty="0">
                <a:latin typeface="Lato Medium" panose="020F0502020204030203" pitchFamily="34" charset="0"/>
                <a:ea typeface="Lato Medium" panose="020F0502020204030203" pitchFamily="34" charset="0"/>
                <a:cs typeface="Lato Medium" panose="020F0502020204030203" pitchFamily="34" charset="0"/>
              </a:rPr>
              <a:t>ات الأسعار المرتفعة</a:t>
            </a:r>
            <a:endParaRPr lang="en-US" sz="1400" b="1" dirty="0">
              <a:latin typeface="Lato Medium" panose="020F0502020204030203" pitchFamily="34" charset="0"/>
              <a:ea typeface="Lato Medium" panose="020F0502020204030203" pitchFamily="34" charset="0"/>
              <a:cs typeface="Lato Medium" panose="020F0502020204030203" pitchFamily="34" charset="0"/>
            </a:endParaRPr>
          </a:p>
        </p:txBody>
      </p:sp>
      <p:sp>
        <p:nvSpPr>
          <p:cNvPr id="25" name="Oval 24"/>
          <p:cNvSpPr/>
          <p:nvPr/>
        </p:nvSpPr>
        <p:spPr>
          <a:xfrm>
            <a:off x="3412423" y="4536018"/>
            <a:ext cx="537210" cy="5063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26" name="TextBox 25"/>
          <p:cNvSpPr txBox="1"/>
          <p:nvPr/>
        </p:nvSpPr>
        <p:spPr>
          <a:xfrm flipH="1">
            <a:off x="2367665" y="4586697"/>
            <a:ext cx="1000595" cy="338554"/>
          </a:xfrm>
          <a:prstGeom prst="rect">
            <a:avLst/>
          </a:prstGeom>
          <a:noFill/>
        </p:spPr>
        <p:txBody>
          <a:bodyPr wrap="none" rtlCol="0">
            <a:spAutoFit/>
          </a:bodyPr>
          <a:lstStyle/>
          <a:p>
            <a:r>
              <a:rPr lang="ar-SA" sz="1600" b="1" dirty="0">
                <a:latin typeface="Lato Medium" panose="020F0502020204030203" pitchFamily="34" charset="0"/>
                <a:ea typeface="Lato Medium" panose="020F0502020204030203" pitchFamily="34" charset="0"/>
                <a:cs typeface="Lato Medium" panose="020F0502020204030203" pitchFamily="34" charset="0"/>
              </a:rPr>
              <a:t>نقاط الضعف</a:t>
            </a:r>
            <a:endParaRPr lang="id-ID" sz="1600" b="1" dirty="0">
              <a:latin typeface="Lato Medium" panose="020F0502020204030203" pitchFamily="34" charset="0"/>
              <a:ea typeface="Lato Medium" panose="020F0502020204030203" pitchFamily="34" charset="0"/>
              <a:cs typeface="Lato Medium" panose="020F0502020204030203" pitchFamily="34" charset="0"/>
            </a:endParaRPr>
          </a:p>
        </p:txBody>
      </p:sp>
      <p:sp>
        <p:nvSpPr>
          <p:cNvPr id="27" name="TextBox 26"/>
          <p:cNvSpPr txBox="1"/>
          <p:nvPr/>
        </p:nvSpPr>
        <p:spPr>
          <a:xfrm flipH="1">
            <a:off x="1517515" y="4927697"/>
            <a:ext cx="1925700" cy="1617109"/>
          </a:xfrm>
          <a:prstGeom prst="rect">
            <a:avLst/>
          </a:prstGeom>
          <a:noFill/>
        </p:spPr>
        <p:txBody>
          <a:bodyPr wrap="square" rtlCol="0">
            <a:spAutoFit/>
          </a:bodyPr>
          <a:lstStyle/>
          <a:p>
            <a:pPr algn="r" rtl="1">
              <a:lnSpc>
                <a:spcPct val="120000"/>
              </a:lnSpc>
            </a:pPr>
            <a:r>
              <a:rPr lang="ar-DZ" sz="1400" b="1" dirty="0">
                <a:latin typeface="Lato Medium" panose="020F0502020204030203" pitchFamily="34" charset="0"/>
                <a:ea typeface="Lato Medium" panose="020F0502020204030203" pitchFamily="34" charset="0"/>
                <a:cs typeface="Lato Medium" panose="020F0502020204030203" pitchFamily="34" charset="0"/>
              </a:rPr>
              <a:t>1,التنوع في المنتج </a:t>
            </a:r>
            <a:r>
              <a:rPr lang="ar-DZ" sz="1400" dirty="0">
                <a:latin typeface="Lato Medium" panose="020F0502020204030203" pitchFamily="34" charset="0"/>
                <a:ea typeface="Lato Medium" panose="020F0502020204030203" pitchFamily="34" charset="0"/>
                <a:cs typeface="Lato Medium" panose="020F0502020204030203" pitchFamily="34" charset="0"/>
              </a:rPr>
              <a:t>قد تواجه</a:t>
            </a:r>
            <a:r>
              <a:rPr lang="ar-DZ" sz="1200" dirty="0">
                <a:latin typeface="Lato Medium" panose="020F0502020204030203" pitchFamily="34" charset="0"/>
                <a:ea typeface="Lato Medium" panose="020F0502020204030203" pitchFamily="34" charset="0"/>
                <a:cs typeface="Lato Medium" panose="020F0502020204030203" pitchFamily="34" charset="0"/>
              </a:rPr>
              <a:t> </a:t>
            </a:r>
            <a:r>
              <a:rPr lang="ar-DZ" sz="1400" dirty="0">
                <a:latin typeface="Lato Medium" panose="020F0502020204030203" pitchFamily="34" charset="0"/>
                <a:ea typeface="Lato Medium" panose="020F0502020204030203" pitchFamily="34" charset="0"/>
                <a:cs typeface="Lato Medium" panose="020F0502020204030203" pitchFamily="34" charset="0"/>
              </a:rPr>
              <a:t>المؤسسة تحديات في تقديم تنوع اكبر في منتجاتها</a:t>
            </a:r>
          </a:p>
          <a:p>
            <a:pPr algn="r" rtl="1">
              <a:lnSpc>
                <a:spcPct val="120000"/>
              </a:lnSpc>
            </a:pPr>
            <a:r>
              <a:rPr lang="ar-DZ" sz="1400" b="1" dirty="0">
                <a:latin typeface="Lato Medium" panose="020F0502020204030203" pitchFamily="34" charset="0"/>
                <a:ea typeface="Lato Medium" panose="020F0502020204030203" pitchFamily="34" charset="0"/>
                <a:cs typeface="Lato Medium" panose="020F0502020204030203" pitchFamily="34" charset="0"/>
              </a:rPr>
              <a:t>2,الجودة المتفاوتتة </a:t>
            </a:r>
            <a:r>
              <a:rPr lang="ar-DZ" sz="1400" dirty="0">
                <a:latin typeface="Lato Medium" panose="020F0502020204030203" pitchFamily="34" charset="0"/>
                <a:ea typeface="Lato Medium" panose="020F0502020204030203" pitchFamily="34" charset="0"/>
                <a:cs typeface="Lato Medium" panose="020F0502020204030203" pitchFamily="34" charset="0"/>
              </a:rPr>
              <a:t>بعض الزبائن يعبرون عن مخاوف بشان جودة ببعض المنتجات</a:t>
            </a:r>
            <a:endParaRPr lang="en-US" sz="1400" b="1" dirty="0">
              <a:latin typeface="Lato Medium" panose="020F0502020204030203" pitchFamily="34" charset="0"/>
              <a:ea typeface="Lato Medium" panose="020F0502020204030203" pitchFamily="34" charset="0"/>
              <a:cs typeface="Lato Medium" panose="020F0502020204030203" pitchFamily="34" charset="0"/>
            </a:endParaRPr>
          </a:p>
        </p:txBody>
      </p:sp>
      <p:sp>
        <p:nvSpPr>
          <p:cNvPr id="28" name="Oval 27"/>
          <p:cNvSpPr/>
          <p:nvPr/>
        </p:nvSpPr>
        <p:spPr>
          <a:xfrm flipH="1">
            <a:off x="11322210" y="1934196"/>
            <a:ext cx="537210" cy="53721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29" name="TextBox 28"/>
          <p:cNvSpPr txBox="1"/>
          <p:nvPr/>
        </p:nvSpPr>
        <p:spPr>
          <a:xfrm>
            <a:off x="10543548" y="1965066"/>
            <a:ext cx="649538" cy="338554"/>
          </a:xfrm>
          <a:prstGeom prst="rect">
            <a:avLst/>
          </a:prstGeom>
          <a:noFill/>
        </p:spPr>
        <p:txBody>
          <a:bodyPr wrap="none" rtlCol="0">
            <a:spAutoFit/>
          </a:bodyPr>
          <a:lstStyle/>
          <a:p>
            <a:pPr algn="r"/>
            <a:r>
              <a:rPr lang="ar-SA" sz="1600" b="1" dirty="0">
                <a:latin typeface="Lato Medium" panose="020F0502020204030203" pitchFamily="34" charset="0"/>
                <a:ea typeface="Lato Medium" panose="020F0502020204030203" pitchFamily="34" charset="0"/>
                <a:cs typeface="Lato Medium" panose="020F0502020204030203" pitchFamily="34" charset="0"/>
              </a:rPr>
              <a:t>الفرص</a:t>
            </a:r>
            <a:endParaRPr lang="id-ID" sz="1600" b="1" dirty="0">
              <a:latin typeface="Lato Medium" panose="020F0502020204030203" pitchFamily="34" charset="0"/>
              <a:ea typeface="Lato Medium" panose="020F0502020204030203" pitchFamily="34" charset="0"/>
              <a:cs typeface="Lato Medium" panose="020F0502020204030203" pitchFamily="34" charset="0"/>
            </a:endParaRPr>
          </a:p>
        </p:txBody>
      </p:sp>
      <p:sp>
        <p:nvSpPr>
          <p:cNvPr id="30" name="TextBox 29"/>
          <p:cNvSpPr txBox="1"/>
          <p:nvPr/>
        </p:nvSpPr>
        <p:spPr>
          <a:xfrm>
            <a:off x="9066417" y="2280856"/>
            <a:ext cx="2126670" cy="1617109"/>
          </a:xfrm>
          <a:prstGeom prst="rect">
            <a:avLst/>
          </a:prstGeom>
          <a:noFill/>
        </p:spPr>
        <p:txBody>
          <a:bodyPr wrap="square" rtlCol="0">
            <a:spAutoFit/>
          </a:bodyPr>
          <a:lstStyle/>
          <a:p>
            <a:pPr algn="r" rtl="1">
              <a:lnSpc>
                <a:spcPct val="120000"/>
              </a:lnSpc>
            </a:pPr>
            <a:r>
              <a:rPr lang="ar-SA" sz="1200" dirty="0">
                <a:latin typeface="Lato Medium" panose="020F0502020204030203" pitchFamily="34" charset="0"/>
                <a:ea typeface="Lato Medium" panose="020F0502020204030203" pitchFamily="34" charset="0"/>
                <a:cs typeface="Lato Medium" panose="020F0502020204030203" pitchFamily="34" charset="0"/>
              </a:rPr>
              <a:t>1</a:t>
            </a:r>
            <a:r>
              <a:rPr lang="ar-SA" sz="1400" dirty="0">
                <a:latin typeface="Lato Medium" panose="020F0502020204030203" pitchFamily="34" charset="0"/>
                <a:ea typeface="Lato Medium" panose="020F0502020204030203" pitchFamily="34" charset="0"/>
                <a:cs typeface="Lato Medium" panose="020F0502020204030203" pitchFamily="34" charset="0"/>
              </a:rPr>
              <a:t>. </a:t>
            </a:r>
            <a:r>
              <a:rPr lang="ar-SA" sz="1400" b="1" dirty="0">
                <a:latin typeface="Lato Medium" panose="020F0502020204030203" pitchFamily="34" charset="0"/>
                <a:ea typeface="Lato Medium" panose="020F0502020204030203" pitchFamily="34" charset="0"/>
                <a:cs typeface="Lato Medium" panose="020F0502020204030203" pitchFamily="34" charset="0"/>
              </a:rPr>
              <a:t>الابتكار التكنولوجي </a:t>
            </a:r>
            <a:r>
              <a:rPr lang="ar-SA" sz="1400" dirty="0">
                <a:latin typeface="Lato Medium" panose="020F0502020204030203" pitchFamily="34" charset="0"/>
                <a:ea typeface="Lato Medium" panose="020F0502020204030203" pitchFamily="34" charset="0"/>
                <a:cs typeface="Lato Medium" panose="020F0502020204030203" pitchFamily="34" charset="0"/>
              </a:rPr>
              <a:t>الفرصة في استخدام التكنولوجيا لتحسين تجربة التسوق وتطوير منتجات جديدة.</a:t>
            </a:r>
          </a:p>
          <a:p>
            <a:pPr algn="r" rtl="1">
              <a:lnSpc>
                <a:spcPct val="120000"/>
              </a:lnSpc>
            </a:pPr>
            <a:r>
              <a:rPr lang="ar-SA" sz="1400" dirty="0">
                <a:latin typeface="Lato Medium" panose="020F0502020204030203" pitchFamily="34" charset="0"/>
                <a:ea typeface="Lato Medium" panose="020F0502020204030203" pitchFamily="34" charset="0"/>
                <a:cs typeface="Lato Medium" panose="020F0502020204030203" pitchFamily="34" charset="0"/>
              </a:rPr>
              <a:t>2 </a:t>
            </a:r>
            <a:r>
              <a:rPr lang="ar-SA" sz="1400" b="1" dirty="0">
                <a:latin typeface="Lato Medium" panose="020F0502020204030203" pitchFamily="34" charset="0"/>
                <a:ea typeface="Lato Medium" panose="020F0502020204030203" pitchFamily="34" charset="0"/>
                <a:cs typeface="Lato Medium" panose="020F0502020204030203" pitchFamily="34" charset="0"/>
              </a:rPr>
              <a:t>النمو في الأسواق الناشئة</a:t>
            </a:r>
            <a:r>
              <a:rPr lang="ar-SA" sz="1400" dirty="0">
                <a:latin typeface="Lato Medium" panose="020F0502020204030203" pitchFamily="34" charset="0"/>
                <a:ea typeface="Lato Medium" panose="020F0502020204030203" pitchFamily="34" charset="0"/>
                <a:cs typeface="Lato Medium" panose="020F0502020204030203" pitchFamily="34" charset="0"/>
              </a:rPr>
              <a:t>: استغلال فرص النمو في أسواق جديدة أو ناشئة</a:t>
            </a:r>
            <a:r>
              <a:rPr lang="ar-SA" sz="1200" dirty="0">
                <a:latin typeface="Lato Medium" panose="020F0502020204030203" pitchFamily="34" charset="0"/>
                <a:ea typeface="Lato Medium" panose="020F0502020204030203" pitchFamily="34" charset="0"/>
                <a:cs typeface="Lato Medium" panose="020F0502020204030203" pitchFamily="34" charset="0"/>
              </a:rPr>
              <a:t>.</a:t>
            </a:r>
            <a:endParaRPr lang="en-US" sz="1200" b="1" dirty="0">
              <a:latin typeface="Lato Medium" panose="020F0502020204030203" pitchFamily="34" charset="0"/>
              <a:ea typeface="Lato Medium" panose="020F0502020204030203" pitchFamily="34" charset="0"/>
              <a:cs typeface="Lato Medium" panose="020F0502020204030203" pitchFamily="34" charset="0"/>
            </a:endParaRPr>
          </a:p>
        </p:txBody>
      </p:sp>
      <p:sp>
        <p:nvSpPr>
          <p:cNvPr id="31" name="Oval 30"/>
          <p:cNvSpPr/>
          <p:nvPr/>
        </p:nvSpPr>
        <p:spPr>
          <a:xfrm flipH="1">
            <a:off x="11322210" y="4453049"/>
            <a:ext cx="537210" cy="53721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32" name="TextBox 31"/>
          <p:cNvSpPr txBox="1"/>
          <p:nvPr/>
        </p:nvSpPr>
        <p:spPr>
          <a:xfrm>
            <a:off x="10351189" y="4483919"/>
            <a:ext cx="841897" cy="338554"/>
          </a:xfrm>
          <a:prstGeom prst="rect">
            <a:avLst/>
          </a:prstGeom>
          <a:noFill/>
        </p:spPr>
        <p:txBody>
          <a:bodyPr wrap="none" rtlCol="0">
            <a:spAutoFit/>
          </a:bodyPr>
          <a:lstStyle/>
          <a:p>
            <a:pPr algn="r"/>
            <a:r>
              <a:rPr lang="ar-SA" sz="1600" b="1" dirty="0">
                <a:latin typeface="Lato Medium" panose="020F0502020204030203" pitchFamily="34" charset="0"/>
                <a:ea typeface="Lato Medium" panose="020F0502020204030203" pitchFamily="34" charset="0"/>
                <a:cs typeface="Lato Medium" panose="020F0502020204030203" pitchFamily="34" charset="0"/>
              </a:rPr>
              <a:t>نقاط القوة</a:t>
            </a:r>
            <a:endParaRPr lang="id-ID" sz="1600" b="1" dirty="0">
              <a:latin typeface="Lato Medium" panose="020F0502020204030203" pitchFamily="34" charset="0"/>
              <a:ea typeface="Lato Medium" panose="020F0502020204030203" pitchFamily="34" charset="0"/>
              <a:cs typeface="Lato Medium" panose="020F0502020204030203" pitchFamily="34" charset="0"/>
            </a:endParaRPr>
          </a:p>
        </p:txBody>
      </p:sp>
      <p:sp>
        <p:nvSpPr>
          <p:cNvPr id="33" name="TextBox 32"/>
          <p:cNvSpPr txBox="1"/>
          <p:nvPr/>
        </p:nvSpPr>
        <p:spPr>
          <a:xfrm>
            <a:off x="8504141" y="4799709"/>
            <a:ext cx="2688945" cy="1875642"/>
          </a:xfrm>
          <a:prstGeom prst="rect">
            <a:avLst/>
          </a:prstGeom>
          <a:noFill/>
        </p:spPr>
        <p:txBody>
          <a:bodyPr wrap="square" rtlCol="0">
            <a:spAutoFit/>
          </a:bodyPr>
          <a:lstStyle/>
          <a:p>
            <a:pPr algn="r" rtl="1">
              <a:lnSpc>
                <a:spcPct val="120000"/>
              </a:lnSpc>
            </a:pPr>
            <a:r>
              <a:rPr lang="ar-SA" sz="1200" dirty="0">
                <a:latin typeface="Lato Medium" panose="020F0502020204030203" pitchFamily="34" charset="0"/>
                <a:ea typeface="Lato Medium" panose="020F0502020204030203" pitchFamily="34" charset="0"/>
                <a:cs typeface="Lato Medium" panose="020F0502020204030203" pitchFamily="34" charset="0"/>
              </a:rPr>
              <a:t>1. </a:t>
            </a:r>
            <a:r>
              <a:rPr lang="ar-SA" sz="1400" b="1" dirty="0">
                <a:latin typeface="Lato Medium" panose="020F0502020204030203" pitchFamily="34" charset="0"/>
                <a:ea typeface="Lato Medium" panose="020F0502020204030203" pitchFamily="34" charset="0"/>
                <a:cs typeface="Lato Medium" panose="020F0502020204030203" pitchFamily="34" charset="0"/>
              </a:rPr>
              <a:t>تصميم المنتجات </a:t>
            </a:r>
            <a:r>
              <a:rPr lang="ar-SA" sz="1400" dirty="0">
                <a:latin typeface="Lato Medium" panose="020F0502020204030203" pitchFamily="34" charset="0"/>
                <a:ea typeface="Lato Medium" panose="020F0502020204030203" pitchFamily="34" charset="0"/>
                <a:cs typeface="Lato Medium" panose="020F0502020204030203" pitchFamily="34" charset="0"/>
              </a:rPr>
              <a:t>إيكيا معروفة بتصميم منتجاتها العملية والجذابة.</a:t>
            </a:r>
          </a:p>
          <a:p>
            <a:pPr algn="r" rtl="1">
              <a:lnSpc>
                <a:spcPct val="120000"/>
              </a:lnSpc>
            </a:pPr>
            <a:r>
              <a:rPr lang="ar-SA" sz="1400" dirty="0">
                <a:latin typeface="Lato Medium" panose="020F0502020204030203" pitchFamily="34" charset="0"/>
                <a:ea typeface="Lato Medium" panose="020F0502020204030203" pitchFamily="34" charset="0"/>
                <a:cs typeface="Lato Medium" panose="020F0502020204030203" pitchFamily="34" charset="0"/>
              </a:rPr>
              <a:t>2 </a:t>
            </a:r>
            <a:r>
              <a:rPr lang="ar-SA" sz="1400" b="1" dirty="0">
                <a:latin typeface="Lato Medium" panose="020F0502020204030203" pitchFamily="34" charset="0"/>
                <a:ea typeface="Lato Medium" panose="020F0502020204030203" pitchFamily="34" charset="0"/>
                <a:cs typeface="Lato Medium" panose="020F0502020204030203" pitchFamily="34" charset="0"/>
              </a:rPr>
              <a:t>تواجد عالمي </a:t>
            </a:r>
            <a:r>
              <a:rPr lang="ar-SA" sz="1400" dirty="0">
                <a:latin typeface="Lato Medium" panose="020F0502020204030203" pitchFamily="34" charset="0"/>
                <a:ea typeface="Lato Medium" panose="020F0502020204030203" pitchFamily="34" charset="0"/>
                <a:cs typeface="Lato Medium" panose="020F0502020204030203" pitchFamily="34" charset="0"/>
              </a:rPr>
              <a:t>الشركة لديها شبكة واسعة من المتاجر في معظم أنحاء العالم.</a:t>
            </a:r>
          </a:p>
          <a:p>
            <a:pPr algn="r" rtl="1">
              <a:lnSpc>
                <a:spcPct val="120000"/>
              </a:lnSpc>
            </a:pPr>
            <a:r>
              <a:rPr lang="ar-SA" sz="1400" dirty="0">
                <a:latin typeface="Lato Medium" panose="020F0502020204030203" pitchFamily="34" charset="0"/>
                <a:ea typeface="Lato Medium" panose="020F0502020204030203" pitchFamily="34" charset="0"/>
                <a:cs typeface="Lato Medium" panose="020F0502020204030203" pitchFamily="34" charset="0"/>
              </a:rPr>
              <a:t> 3 </a:t>
            </a:r>
            <a:r>
              <a:rPr lang="ar-SA" sz="1400" b="1" dirty="0">
                <a:latin typeface="Lato Medium" panose="020F0502020204030203" pitchFamily="34" charset="0"/>
                <a:ea typeface="Lato Medium" panose="020F0502020204030203" pitchFamily="34" charset="0"/>
                <a:cs typeface="Lato Medium" panose="020F0502020204030203" pitchFamily="34" charset="0"/>
              </a:rPr>
              <a:t>انخراط المستهلك </a:t>
            </a:r>
            <a:r>
              <a:rPr lang="ar-SA" sz="1400" dirty="0">
                <a:latin typeface="Lato Medium" panose="020F0502020204030203" pitchFamily="34" charset="0"/>
                <a:ea typeface="Lato Medium" panose="020F0502020204030203" pitchFamily="34" charset="0"/>
                <a:cs typeface="Lato Medium" panose="020F0502020204030203" pitchFamily="34" charset="0"/>
              </a:rPr>
              <a:t>تفاعل المستهلكين مع</a:t>
            </a:r>
          </a:p>
          <a:p>
            <a:pPr algn="r" rtl="1">
              <a:lnSpc>
                <a:spcPct val="120000"/>
              </a:lnSpc>
            </a:pPr>
            <a:r>
              <a:rPr lang="ar-SA" sz="1400" dirty="0">
                <a:latin typeface="Lato Medium" panose="020F0502020204030203" pitchFamily="34" charset="0"/>
                <a:ea typeface="Lato Medium" panose="020F0502020204030203" pitchFamily="34" charset="0"/>
                <a:cs typeface="Lato Medium" panose="020F0502020204030203" pitchFamily="34" charset="0"/>
              </a:rPr>
              <a:t>عملية بناء الأثاث يعزز الولاء للعلامة التجارية</a:t>
            </a:r>
            <a:endParaRPr lang="en-US" sz="1400" b="1" dirty="0">
              <a:latin typeface="Lato Medium" panose="020F0502020204030203" pitchFamily="34" charset="0"/>
              <a:ea typeface="Lato Medium" panose="020F0502020204030203" pitchFamily="34" charset="0"/>
              <a:cs typeface="Lato Medium" panose="020F0502020204030203" pitchFamily="34" charset="0"/>
            </a:endParaRPr>
          </a:p>
        </p:txBody>
      </p:sp>
      <p:sp>
        <p:nvSpPr>
          <p:cNvPr id="38" name="TextBox 37"/>
          <p:cNvSpPr txBox="1">
            <a:spLocks noChangeArrowheads="1"/>
          </p:cNvSpPr>
          <p:nvPr/>
        </p:nvSpPr>
        <p:spPr bwMode="auto">
          <a:xfrm>
            <a:off x="4029237" y="438202"/>
            <a:ext cx="4689230" cy="6771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en-US" sz="4400" b="1" dirty="0">
                <a:latin typeface="Lato Bold" panose="020F0502020204030203" pitchFamily="34" charset="0"/>
                <a:ea typeface="Lato Bold" panose="020F0502020204030203" pitchFamily="34" charset="0"/>
                <a:cs typeface="Lato Bold" panose="020F0502020204030203" pitchFamily="34" charset="0"/>
              </a:rPr>
              <a:t>SWAT</a:t>
            </a:r>
            <a:r>
              <a:rPr lang="ar-DZ" altLang="en-US" sz="4400" b="1" dirty="0">
                <a:latin typeface="Lato Bold" panose="020F0502020204030203" pitchFamily="34" charset="0"/>
                <a:ea typeface="Lato Bold" panose="020F0502020204030203" pitchFamily="34" charset="0"/>
                <a:cs typeface="Lato Bold" panose="020F0502020204030203" pitchFamily="34" charset="0"/>
              </a:rPr>
              <a:t> تحليل </a:t>
            </a:r>
            <a:endParaRPr lang="en-US" altLang="en-US" sz="4400" b="1" dirty="0">
              <a:solidFill>
                <a:schemeClr val="tx2"/>
              </a:solidFill>
              <a:latin typeface="Lato Bold" panose="020F0502020204030203" pitchFamily="34" charset="0"/>
              <a:ea typeface="Lato Bold" panose="020F0502020204030203" pitchFamily="34" charset="0"/>
              <a:cs typeface="Lato Bold" panose="020F0502020204030203" pitchFamily="34" charset="0"/>
            </a:endParaRPr>
          </a:p>
        </p:txBody>
      </p:sp>
    </p:spTree>
    <p:extLst>
      <p:ext uri="{BB962C8B-B14F-4D97-AF65-F5344CB8AC3E}">
        <p14:creationId xmlns:p14="http://schemas.microsoft.com/office/powerpoint/2010/main" xmlns="" val="1517292635"/>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500"/>
                            </p:stCondLst>
                            <p:childTnLst>
                              <p:par>
                                <p:cTn id="21" presetID="26" presetClass="emph" presetSubtype="0" repeatCount="2000" fill="hold" grpId="1" nodeType="afterEffect">
                                  <p:stCondLst>
                                    <p:cond delay="0"/>
                                  </p:stCondLst>
                                  <p:childTnLst>
                                    <p:animEffect transition="out" filter="fade">
                                      <p:cBhvr>
                                        <p:cTn id="22" dur="500" tmFilter="0, 0; .2, .5; .8, .5; 1, 0"/>
                                        <p:tgtEl>
                                          <p:spTgt spid="8"/>
                                        </p:tgtEl>
                                      </p:cBhvr>
                                    </p:animEffect>
                                    <p:animScale>
                                      <p:cBhvr>
                                        <p:cTn id="23" dur="250" autoRev="1" fill="hold"/>
                                        <p:tgtEl>
                                          <p:spTgt spid="8"/>
                                        </p:tgtEl>
                                      </p:cBhvr>
                                      <p:by x="105000" y="105000"/>
                                    </p:animScale>
                                  </p:childTnLst>
                                </p:cTn>
                              </p:par>
                              <p:par>
                                <p:cTn id="24" presetID="26" presetClass="emph" presetSubtype="0" repeatCount="2000" fill="hold" grpId="1" nodeType="withEffect">
                                  <p:stCondLst>
                                    <p:cond delay="0"/>
                                  </p:stCondLst>
                                  <p:childTnLst>
                                    <p:animEffect transition="out" filter="fade">
                                      <p:cBhvr>
                                        <p:cTn id="25" dur="500" tmFilter="0, 0; .2, .5; .8, .5; 1, 0"/>
                                        <p:tgtEl>
                                          <p:spTgt spid="6"/>
                                        </p:tgtEl>
                                      </p:cBhvr>
                                    </p:animEffect>
                                    <p:animScale>
                                      <p:cBhvr>
                                        <p:cTn id="26" dur="250" autoRev="1" fill="hold"/>
                                        <p:tgtEl>
                                          <p:spTgt spid="6"/>
                                        </p:tgtEl>
                                      </p:cBhvr>
                                      <p:by x="105000" y="105000"/>
                                    </p:animScale>
                                  </p:childTnLst>
                                </p:cTn>
                              </p:par>
                              <p:par>
                                <p:cTn id="27" presetID="26" presetClass="emph" presetSubtype="0" repeatCount="2000" fill="hold" grpId="1" nodeType="withEffect">
                                  <p:stCondLst>
                                    <p:cond delay="0"/>
                                  </p:stCondLst>
                                  <p:childTnLst>
                                    <p:animEffect transition="out" filter="fade">
                                      <p:cBhvr>
                                        <p:cTn id="28" dur="500" tmFilter="0, 0; .2, .5; .8, .5; 1, 0"/>
                                        <p:tgtEl>
                                          <p:spTgt spid="9"/>
                                        </p:tgtEl>
                                      </p:cBhvr>
                                    </p:animEffect>
                                    <p:animScale>
                                      <p:cBhvr>
                                        <p:cTn id="29" dur="250" autoRev="1" fill="hold"/>
                                        <p:tgtEl>
                                          <p:spTgt spid="9"/>
                                        </p:tgtEl>
                                      </p:cBhvr>
                                      <p:by x="105000" y="105000"/>
                                    </p:animScale>
                                  </p:childTnLst>
                                </p:cTn>
                              </p:par>
                              <p:par>
                                <p:cTn id="30" presetID="26" presetClass="emph" presetSubtype="0" repeatCount="2000" fill="hold" grpId="1" nodeType="withEffect">
                                  <p:stCondLst>
                                    <p:cond delay="0"/>
                                  </p:stCondLst>
                                  <p:childTnLst>
                                    <p:animEffect transition="out" filter="fade">
                                      <p:cBhvr>
                                        <p:cTn id="31" dur="500" tmFilter="0, 0; .2, .5; .8, .5; 1, 0"/>
                                        <p:tgtEl>
                                          <p:spTgt spid="7"/>
                                        </p:tgtEl>
                                      </p:cBhvr>
                                    </p:animEffect>
                                    <p:animScale>
                                      <p:cBhvr>
                                        <p:cTn id="32" dur="250" autoRev="1" fill="hold"/>
                                        <p:tgtEl>
                                          <p:spTgt spid="7"/>
                                        </p:tgtEl>
                                      </p:cBhvr>
                                      <p:by x="105000" y="105000"/>
                                    </p:animScale>
                                  </p:childTnLst>
                                </p:cTn>
                              </p:par>
                            </p:childTnLst>
                          </p:cTn>
                        </p:par>
                        <p:par>
                          <p:cTn id="33" fill="hold">
                            <p:stCondLst>
                              <p:cond delay="1500"/>
                            </p:stCondLst>
                            <p:childTnLst>
                              <p:par>
                                <p:cTn id="34" presetID="10" presetClass="entr" presetSubtype="0"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par>
                                <p:cTn id="37" presetID="10"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par>
                                <p:cTn id="40" presetID="10" presetClass="entr" presetSubtype="0"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par>
                                <p:cTn id="43" presetID="10" presetClass="entr" presetSubtype="0"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childTnLst>
                          </p:cTn>
                        </p:par>
                        <p:par>
                          <p:cTn id="46" fill="hold">
                            <p:stCondLst>
                              <p:cond delay="2000"/>
                            </p:stCondLst>
                            <p:childTnLst>
                              <p:par>
                                <p:cTn id="47" presetID="53" presetClass="entr" presetSubtype="16"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2500"/>
                            </p:stCondLst>
                            <p:childTnLst>
                              <p:par>
                                <p:cTn id="53" presetID="22" presetClass="entr" presetSubtype="8"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left)">
                                      <p:cBhvr>
                                        <p:cTn id="55" dur="500"/>
                                        <p:tgtEl>
                                          <p:spTgt spid="23"/>
                                        </p:tgtEl>
                                      </p:cBhvr>
                                    </p:animEffect>
                                  </p:childTnLst>
                                </p:cTn>
                              </p:par>
                            </p:childTnLst>
                          </p:cTn>
                        </p:par>
                        <p:par>
                          <p:cTn id="56" fill="hold">
                            <p:stCondLst>
                              <p:cond delay="3000"/>
                            </p:stCondLst>
                            <p:childTnLst>
                              <p:par>
                                <p:cTn id="57" presetID="10" presetClass="entr" presetSubtype="0" fill="hold" grpId="0"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childTnLst>
                          </p:cTn>
                        </p:par>
                        <p:par>
                          <p:cTn id="60" fill="hold">
                            <p:stCondLst>
                              <p:cond delay="3500"/>
                            </p:stCondLst>
                            <p:childTnLst>
                              <p:par>
                                <p:cTn id="61" presetID="53" presetClass="entr" presetSubtype="16"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p:cTn id="63" dur="500" fill="hold"/>
                                        <p:tgtEl>
                                          <p:spTgt spid="28"/>
                                        </p:tgtEl>
                                        <p:attrNameLst>
                                          <p:attrName>ppt_w</p:attrName>
                                        </p:attrNameLst>
                                      </p:cBhvr>
                                      <p:tavLst>
                                        <p:tav tm="0">
                                          <p:val>
                                            <p:fltVal val="0"/>
                                          </p:val>
                                        </p:tav>
                                        <p:tav tm="100000">
                                          <p:val>
                                            <p:strVal val="#ppt_w"/>
                                          </p:val>
                                        </p:tav>
                                      </p:tavLst>
                                    </p:anim>
                                    <p:anim calcmode="lin" valueType="num">
                                      <p:cBhvr>
                                        <p:cTn id="64" dur="500" fill="hold"/>
                                        <p:tgtEl>
                                          <p:spTgt spid="28"/>
                                        </p:tgtEl>
                                        <p:attrNameLst>
                                          <p:attrName>ppt_h</p:attrName>
                                        </p:attrNameLst>
                                      </p:cBhvr>
                                      <p:tavLst>
                                        <p:tav tm="0">
                                          <p:val>
                                            <p:fltVal val="0"/>
                                          </p:val>
                                        </p:tav>
                                        <p:tav tm="100000">
                                          <p:val>
                                            <p:strVal val="#ppt_h"/>
                                          </p:val>
                                        </p:tav>
                                      </p:tavLst>
                                    </p:anim>
                                    <p:animEffect transition="in" filter="fade">
                                      <p:cBhvr>
                                        <p:cTn id="65" dur="500"/>
                                        <p:tgtEl>
                                          <p:spTgt spid="28"/>
                                        </p:tgtEl>
                                      </p:cBhvr>
                                    </p:animEffect>
                                  </p:childTnLst>
                                </p:cTn>
                              </p:par>
                            </p:childTnLst>
                          </p:cTn>
                        </p:par>
                        <p:par>
                          <p:cTn id="66" fill="hold">
                            <p:stCondLst>
                              <p:cond delay="4000"/>
                            </p:stCondLst>
                            <p:childTnLst>
                              <p:par>
                                <p:cTn id="67" presetID="22" presetClass="entr" presetSubtype="2" fill="hold" grpId="0" nodeType="after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wipe(right)">
                                      <p:cBhvr>
                                        <p:cTn id="69" dur="500"/>
                                        <p:tgtEl>
                                          <p:spTgt spid="29"/>
                                        </p:tgtEl>
                                      </p:cBhvr>
                                    </p:animEffect>
                                  </p:childTnLst>
                                </p:cTn>
                              </p:par>
                            </p:childTnLst>
                          </p:cTn>
                        </p:par>
                        <p:par>
                          <p:cTn id="70" fill="hold">
                            <p:stCondLst>
                              <p:cond delay="4500"/>
                            </p:stCondLst>
                            <p:childTnLst>
                              <p:par>
                                <p:cTn id="71" presetID="10" presetClass="entr" presetSubtype="0"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500"/>
                                        <p:tgtEl>
                                          <p:spTgt spid="30"/>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500"/>
                            </p:stCondLst>
                            <p:childTnLst>
                              <p:par>
                                <p:cTn id="81" presetID="22" presetClass="entr" presetSubtype="8" fill="hold" grpId="0" nodeType="after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wipe(left)">
                                      <p:cBhvr>
                                        <p:cTn id="83" dur="500"/>
                                        <p:tgtEl>
                                          <p:spTgt spid="26"/>
                                        </p:tgtEl>
                                      </p:cBhvr>
                                    </p:animEffect>
                                  </p:childTnLst>
                                </p:cTn>
                              </p:par>
                            </p:childTnLst>
                          </p:cTn>
                        </p:par>
                        <p:par>
                          <p:cTn id="84" fill="hold">
                            <p:stCondLst>
                              <p:cond delay="6000"/>
                            </p:stCondLst>
                            <p:childTnLst>
                              <p:par>
                                <p:cTn id="85" presetID="10" presetClass="entr" presetSubtype="0" fill="hold" grpId="0" nodeType="after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fade">
                                      <p:cBhvr>
                                        <p:cTn id="87" dur="500"/>
                                        <p:tgtEl>
                                          <p:spTgt spid="27"/>
                                        </p:tgtEl>
                                      </p:cBhvr>
                                    </p:animEffect>
                                  </p:childTnLst>
                                </p:cTn>
                              </p:par>
                            </p:childTnLst>
                          </p:cTn>
                        </p:par>
                        <p:par>
                          <p:cTn id="88" fill="hold">
                            <p:stCondLst>
                              <p:cond delay="6500"/>
                            </p:stCondLst>
                            <p:childTnLst>
                              <p:par>
                                <p:cTn id="89" presetID="53" presetClass="entr" presetSubtype="16"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7000"/>
                            </p:stCondLst>
                            <p:childTnLst>
                              <p:par>
                                <p:cTn id="95" presetID="22" presetClass="entr" presetSubtype="2"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right)">
                                      <p:cBhvr>
                                        <p:cTn id="97" dur="500"/>
                                        <p:tgtEl>
                                          <p:spTgt spid="32"/>
                                        </p:tgtEl>
                                      </p:cBhvr>
                                    </p:animEffect>
                                  </p:childTnLst>
                                </p:cTn>
                              </p:par>
                            </p:childTnLst>
                          </p:cTn>
                        </p:par>
                        <p:par>
                          <p:cTn id="98" fill="hold">
                            <p:stCondLst>
                              <p:cond delay="7500"/>
                            </p:stCondLst>
                            <p:childTnLst>
                              <p:par>
                                <p:cTn id="99" presetID="10"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22" grpId="0" animBg="1"/>
      <p:bldP spid="23" grpId="0"/>
      <p:bldP spid="24" grpId="0"/>
      <p:bldP spid="25" grpId="0" animBg="1"/>
      <p:bldP spid="26" grpId="0"/>
      <p:bldP spid="27" grpId="0"/>
      <p:bldP spid="28" grpId="0" animBg="1"/>
      <p:bldP spid="29" grpId="0"/>
      <p:bldP spid="30" grpId="0"/>
      <p:bldP spid="31" grpId="0" animBg="1"/>
      <p:bldP spid="32" grpId="0"/>
      <p:bldP spid="3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2277</TotalTime>
  <Words>793</Words>
  <Application>Microsoft Office PowerPoint</Application>
  <PresentationFormat>Custom</PresentationFormat>
  <Paragraphs>105</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Parallax</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ادركها بوربوينت</dc:creator>
  <cp:lastModifiedBy>AMIN</cp:lastModifiedBy>
  <cp:revision>156</cp:revision>
  <dcterms:created xsi:type="dcterms:W3CDTF">2017-05-22T03:16:20Z</dcterms:created>
  <dcterms:modified xsi:type="dcterms:W3CDTF">2024-04-27T20:31:34Z</dcterms:modified>
</cp:coreProperties>
</file>