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43"/>
  </p:notesMasterIdLst>
  <p:handoutMasterIdLst>
    <p:handoutMasterId r:id="rId44"/>
  </p:handoutMasterIdLst>
  <p:sldIdLst>
    <p:sldId id="256" r:id="rId2"/>
    <p:sldId id="270" r:id="rId3"/>
    <p:sldId id="25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 id="313" r:id="rId40"/>
    <p:sldId id="314" r:id="rId41"/>
    <p:sldId id="31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a:srgbClr val="CCCCFF"/>
    <a:srgbClr val="FFFFAB"/>
    <a:srgbClr val="FFFFCD"/>
    <a:srgbClr val="FFFF99"/>
    <a:srgbClr val="500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F91B3E-8E90-4FDA-A7A2-42A06B1A5C5A}" type="datetimeFigureOut">
              <a:rPr lang="en-US" smtClean="0"/>
              <a:pPr/>
              <a:t>2/27/2024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8C5488E-FB1A-4EFE-B276-174CA10B6FB2}" type="slidenum">
              <a:rPr lang="en-US" smtClean="0"/>
              <a:pPr/>
              <a:t>‹N°›</a:t>
            </a:fld>
            <a:endParaRPr lang="en-US"/>
          </a:p>
        </p:txBody>
      </p:sp>
    </p:spTree>
    <p:extLst>
      <p:ext uri="{BB962C8B-B14F-4D97-AF65-F5344CB8AC3E}">
        <p14:creationId xmlns:p14="http://schemas.microsoft.com/office/powerpoint/2010/main" val="38336420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DAF551-0D25-4B4E-8244-F20A652DCDC6}" type="datetimeFigureOut">
              <a:rPr lang="en-US" smtClean="0"/>
              <a:pPr/>
              <a:t>2/27/2024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B0E148-8857-4C33-98E0-C6E369A0CD01}" type="slidenum">
              <a:rPr lang="en-US" smtClean="0"/>
              <a:pPr/>
              <a:t>‹N°›</a:t>
            </a:fld>
            <a:endParaRPr lang="en-US"/>
          </a:p>
        </p:txBody>
      </p:sp>
    </p:spTree>
    <p:extLst>
      <p:ext uri="{BB962C8B-B14F-4D97-AF65-F5344CB8AC3E}">
        <p14:creationId xmlns:p14="http://schemas.microsoft.com/office/powerpoint/2010/main" val="2576531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B0E148-8857-4C33-98E0-C6E369A0CD0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7EBD734-2A5B-4B1C-B359-523DBB2F3AA6}" type="datetimeFigureOut">
              <a:rPr lang="en-US" smtClean="0"/>
              <a:pPr/>
              <a:t>2/27/2024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EBD734-2A5B-4B1C-B359-523DBB2F3AA6}"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EBD734-2A5B-4B1C-B359-523DBB2F3AA6}"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EBD734-2A5B-4B1C-B359-523DBB2F3AA6}"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EBD734-2A5B-4B1C-B359-523DBB2F3AA6}" type="datetimeFigureOut">
              <a:rPr lang="en-US" smtClean="0"/>
              <a:pPr/>
              <a:t>2/27/2024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EBD734-2A5B-4B1C-B359-523DBB2F3AA6}" type="datetimeFigureOut">
              <a:rPr lang="en-US" smtClean="0"/>
              <a:pPr/>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7EBD734-2A5B-4B1C-B359-523DBB2F3AA6}" type="datetimeFigureOut">
              <a:rPr lang="en-US" smtClean="0"/>
              <a:pPr/>
              <a:t>2/27/2024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EBD734-2A5B-4B1C-B359-523DBB2F3AA6}" type="datetimeFigureOut">
              <a:rPr lang="en-US" smtClean="0"/>
              <a:pPr/>
              <a:t>2/27/2024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EBD734-2A5B-4B1C-B359-523DBB2F3AA6}" type="datetimeFigureOut">
              <a:rPr lang="en-US" smtClean="0"/>
              <a:pPr/>
              <a:t>2/27/2024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EBD734-2A5B-4B1C-B359-523DBB2F3AA6}" type="datetimeFigureOut">
              <a:rPr lang="en-US" smtClean="0"/>
              <a:pPr/>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36D33-39F2-4BBE-B5A8-8F8CEA0FA81E}"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EBD734-2A5B-4B1C-B359-523DBB2F3AA6}" type="datetimeFigureOut">
              <a:rPr lang="en-US" smtClean="0"/>
              <a:pPr/>
              <a:t>2/27/2024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7736D33-39F2-4BBE-B5A8-8F8CEA0FA81E}" type="slidenum">
              <a:rPr lang="en-US" smtClean="0"/>
              <a:pPr/>
              <a:t>‹N°›</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EBD734-2A5B-4B1C-B359-523DBB2F3AA6}" type="datetimeFigureOut">
              <a:rPr lang="en-US" smtClean="0"/>
              <a:pPr/>
              <a:t>2/27/2024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7736D33-39F2-4BBE-B5A8-8F8CEA0FA81E}" type="slidenum">
              <a:rPr lang="en-US" smtClean="0"/>
              <a:pPr/>
              <a:t>‹N°›</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2475706"/>
          </a:xfrm>
        </p:spPr>
        <p:txBody>
          <a:bodyPr>
            <a:normAutofit/>
          </a:bodyPr>
          <a:lstStyle/>
          <a:p>
            <a:pPr algn="ctr"/>
            <a:r>
              <a:rPr lang="ar-SA" sz="7200" dirty="0" smtClean="0">
                <a:solidFill>
                  <a:schemeClr val="bg1">
                    <a:lumMod val="95000"/>
                    <a:lumOff val="5000"/>
                  </a:schemeClr>
                </a:solidFill>
              </a:rPr>
              <a:t>النظم السياسية</a:t>
            </a:r>
            <a:br>
              <a:rPr lang="ar-SA" sz="7200" dirty="0" smtClean="0">
                <a:solidFill>
                  <a:schemeClr val="bg1">
                    <a:lumMod val="95000"/>
                    <a:lumOff val="5000"/>
                  </a:schemeClr>
                </a:solidFill>
              </a:rPr>
            </a:br>
            <a:r>
              <a:rPr lang="en-US" sz="7200" b="1" dirty="0" smtClean="0">
                <a:solidFill>
                  <a:schemeClr val="bg1">
                    <a:lumMod val="95000"/>
                    <a:lumOff val="5000"/>
                  </a:schemeClr>
                </a:solidFill>
              </a:rPr>
              <a:t> </a:t>
            </a:r>
            <a:r>
              <a:rPr lang="ar-SA" sz="7200" b="1" dirty="0" smtClean="0">
                <a:solidFill>
                  <a:schemeClr val="bg1">
                    <a:lumMod val="95000"/>
                    <a:lumOff val="5000"/>
                  </a:schemeClr>
                </a:solidFill>
              </a:rPr>
              <a:t>)</a:t>
            </a:r>
            <a:r>
              <a:rPr lang="en-US" sz="7200" b="1" dirty="0" smtClean="0">
                <a:solidFill>
                  <a:schemeClr val="bg1">
                    <a:lumMod val="95000"/>
                    <a:lumOff val="5000"/>
                  </a:schemeClr>
                </a:solidFill>
              </a:rPr>
              <a:t>Political systems</a:t>
            </a:r>
            <a:r>
              <a:rPr lang="ar-SA" sz="7200" b="1" dirty="0" smtClean="0">
                <a:solidFill>
                  <a:schemeClr val="bg1">
                    <a:lumMod val="95000"/>
                    <a:lumOff val="5000"/>
                  </a:schemeClr>
                </a:solidFill>
              </a:rPr>
              <a:t>(</a:t>
            </a:r>
            <a:endParaRPr lang="en-US" sz="7200" dirty="0">
              <a:solidFill>
                <a:schemeClr val="bg1">
                  <a:lumMod val="95000"/>
                  <a:lumOff val="5000"/>
                </a:schemeClr>
              </a:solidFill>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a:bodyPr>
          <a:lstStyle/>
          <a:p>
            <a:pPr algn="r" rtl="1"/>
            <a:r>
              <a:rPr lang="ar-SA" sz="5400" dirty="0" smtClean="0"/>
              <a:t>و</a:t>
            </a:r>
            <a:r>
              <a:rPr lang="ar-IQ" sz="5400" dirty="0" smtClean="0"/>
              <a:t>ي</a:t>
            </a:r>
            <a:r>
              <a:rPr lang="ar-SA" sz="5400" smtClean="0"/>
              <a:t>كون </a:t>
            </a:r>
            <a:r>
              <a:rPr lang="ar-SA" sz="5400" dirty="0" smtClean="0"/>
              <a:t>على صورتين:</a:t>
            </a:r>
          </a:p>
          <a:p>
            <a:pPr algn="r" rtl="1">
              <a:buNone/>
            </a:pPr>
            <a:r>
              <a:rPr lang="ar-SA" sz="5400" dirty="0" smtClean="0"/>
              <a:t>1- الملكية المطلقة</a:t>
            </a:r>
          </a:p>
          <a:p>
            <a:pPr algn="r" rtl="1">
              <a:buNone/>
            </a:pPr>
            <a:r>
              <a:rPr lang="ar-SA" sz="5400" dirty="0" smtClean="0"/>
              <a:t>2- الدكتاتورية</a:t>
            </a:r>
            <a:endParaRPr lang="en-US" sz="5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143008"/>
          </a:xfrm>
        </p:spPr>
        <p:txBody>
          <a:bodyPr/>
          <a:lstStyle/>
          <a:p>
            <a:pPr algn="r"/>
            <a:r>
              <a:rPr lang="ar-IQ" dirty="0" smtClean="0"/>
              <a:t>  </a:t>
            </a:r>
            <a:r>
              <a:rPr lang="ar-SA" b="1" dirty="0" smtClean="0">
                <a:solidFill>
                  <a:srgbClr val="FFFF00"/>
                </a:solidFill>
              </a:rPr>
              <a:t>أولا: الملكية المطلقة</a:t>
            </a:r>
            <a:endParaRPr lang="en-US" b="1" dirty="0">
              <a:solidFill>
                <a:srgbClr val="FFFF00"/>
              </a:solidFill>
            </a:endParaRPr>
          </a:p>
        </p:txBody>
      </p:sp>
      <p:sp>
        <p:nvSpPr>
          <p:cNvPr id="3" name="Content Placeholder 2"/>
          <p:cNvSpPr>
            <a:spLocks noGrp="1"/>
          </p:cNvSpPr>
          <p:nvPr>
            <p:ph idx="1"/>
          </p:nvPr>
        </p:nvSpPr>
        <p:spPr>
          <a:xfrm>
            <a:off x="457200" y="1571612"/>
            <a:ext cx="8229600" cy="4752988"/>
          </a:xfrm>
        </p:spPr>
        <p:txBody>
          <a:bodyPr/>
          <a:lstStyle/>
          <a:p>
            <a:pPr algn="just" rtl="1"/>
            <a:r>
              <a:rPr lang="ar-IQ" sz="3200" dirty="0" smtClean="0"/>
              <a:t>الملكية المطلقة هي شكل ملكي من أشكال الحكومة يكون فيه للملك أو الملكة سلطة مطلقة على كافة جوانب حياة رعاياه، فإنه في الملكية المطلقة ليس ثمة دستور أو ردع قانوني للحد من سطوة الملك.</a:t>
            </a:r>
            <a:endParaRPr lang="ar-SA" sz="3200" dirty="0" smtClean="0"/>
          </a:p>
          <a:p>
            <a:pPr algn="just" rtl="1"/>
            <a:r>
              <a:rPr lang="ar-IQ" sz="3200" dirty="0" smtClean="0"/>
              <a:t>الملك المطلق لديه تحكم كامل بأفراد الشعب وبالأرض، بما فيهم الأرستوقراطيين وأحيانا رجال الدين</a:t>
            </a:r>
            <a:r>
              <a:rPr lang="ar-SA" sz="3200" dirty="0" smtClean="0"/>
              <a:t>.</a:t>
            </a:r>
          </a:p>
          <a:p>
            <a:pPr algn="just" rtl="1"/>
            <a:r>
              <a:rPr lang="ar-IQ" sz="3200" dirty="0" smtClean="0"/>
              <a:t>بعض الملكيات المطلقة لديها برلمانات أو مجالس شورى رمزية أو صورية، بالإضافة إلى منشآت حكومية خاضعة للاستمرار أو عدمه حسب إرادة الملك</a:t>
            </a:r>
            <a:r>
              <a:rPr lang="ar-SA" sz="3200" dirty="0" smtClean="0"/>
              <a:t>.</a:t>
            </a:r>
            <a:endParaRPr lang="en-US" sz="3200"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681682"/>
          </a:xfrm>
        </p:spPr>
        <p:txBody>
          <a:bodyPr/>
          <a:lstStyle/>
          <a:p>
            <a:pPr algn="just" rtl="1"/>
            <a:r>
              <a:rPr lang="ar-IQ" sz="3600" dirty="0" smtClean="0"/>
              <a:t>في الغرب، يمثل انهيار الديموقراطية في روما القديمة، البداية لأشكال الحكم الملكي المطلق. أحد أهم الأمثلة على الملكية المطلقة في أوروبا، هو لويس الرابع عشر، ملك فرنسا. تلخص مقولته:" أنا الدولة" المبدأ الأساسي للملكية المطلقة (أن تكون السيادة بيد فرد واحد). </a:t>
            </a:r>
            <a:endParaRPr lang="ar-SA" sz="3600" dirty="0" smtClean="0"/>
          </a:p>
          <a:p>
            <a:pPr algn="just" rtl="1"/>
            <a:r>
              <a:rPr lang="ar-SA" sz="3600" dirty="0" smtClean="0"/>
              <a:t>و</a:t>
            </a:r>
            <a:r>
              <a:rPr lang="ar-IQ" sz="3600" dirty="0" smtClean="0"/>
              <a:t>تضاءلت شعبية فكرة الملكية المطلقة بشكل كبير بعد الثورة الفرنسية التي روجت لنظريات تدعو إلى إقامة حكومة مبنية على أساس السيادة الشعبية.</a:t>
            </a:r>
            <a:endParaRPr lang="ar-SA" sz="36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753120"/>
          </a:xfrm>
        </p:spPr>
        <p:txBody>
          <a:bodyPr>
            <a:normAutofit fontScale="92500"/>
          </a:bodyPr>
          <a:lstStyle/>
          <a:p>
            <a:pPr algn="just" rtl="1"/>
            <a:r>
              <a:rPr lang="ar-SA" sz="3600" dirty="0" smtClean="0"/>
              <a:t>ويميزالفقه عادة بين </a:t>
            </a:r>
            <a:r>
              <a:rPr lang="ar-SA" sz="3600" dirty="0" smtClean="0">
                <a:solidFill>
                  <a:srgbClr val="FFC000"/>
                </a:solidFill>
              </a:rPr>
              <a:t>الملكية المطلقة والملكية الأستبدادية</a:t>
            </a:r>
          </a:p>
          <a:p>
            <a:pPr algn="just" rtl="1"/>
            <a:r>
              <a:rPr lang="ar-SA" sz="3600" dirty="0" smtClean="0"/>
              <a:t>حيث يتفق النوعان في فكرة تركيز السلطة والسيادة في شخص الملك الفرد ولكنهما يختلفان في نظر الفقه من حيث الخضوع أو عدم الخضوع للقانون. </a:t>
            </a:r>
          </a:p>
          <a:p>
            <a:pPr algn="just" rtl="1"/>
            <a:r>
              <a:rPr lang="ar-SA" sz="3600" dirty="0" smtClean="0"/>
              <a:t>ففي الملكية المطلقة يخضع الملك للقانون ما دام هذا القانون نافذا لم يغيره الملك, ولكن الملك هو الذي يضع القانون بإرادته وحده. </a:t>
            </a:r>
          </a:p>
          <a:p>
            <a:pPr algn="just" rtl="1"/>
            <a:r>
              <a:rPr lang="ar-SA" sz="3600" dirty="0" smtClean="0"/>
              <a:t>وأما في الملكية الأستبدادية فالملك لا يخضع لحكم القانون فهو يضع القانون بارادته ولكن لا يخضع له وإنما يفرضه على الأفراد الرعية فقط.</a:t>
            </a:r>
            <a:endParaRPr lang="en-US" sz="3600"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214446"/>
          </a:xfrm>
        </p:spPr>
        <p:txBody>
          <a:bodyPr/>
          <a:lstStyle/>
          <a:p>
            <a:pPr algn="r"/>
            <a:r>
              <a:rPr lang="ar-IQ" dirty="0" smtClean="0"/>
              <a:t>  </a:t>
            </a:r>
            <a:r>
              <a:rPr lang="ar-SA" dirty="0" smtClean="0">
                <a:solidFill>
                  <a:srgbClr val="C00000"/>
                </a:solidFill>
              </a:rPr>
              <a:t>ثانيا: حكم الأقلية ( الأرستقراطي )</a:t>
            </a:r>
            <a:r>
              <a:rPr lang="ar-IQ" dirty="0" smtClean="0">
                <a:solidFill>
                  <a:srgbClr val="C00000"/>
                </a:solidFill>
              </a:rPr>
              <a:t> </a:t>
            </a:r>
            <a:endParaRPr lang="en-US" dirty="0">
              <a:solidFill>
                <a:srgbClr val="C00000"/>
              </a:solidFill>
            </a:endParaRPr>
          </a:p>
        </p:txBody>
      </p:sp>
      <p:sp>
        <p:nvSpPr>
          <p:cNvPr id="3" name="Content Placeholder 2"/>
          <p:cNvSpPr>
            <a:spLocks noGrp="1"/>
          </p:cNvSpPr>
          <p:nvPr>
            <p:ph idx="1"/>
          </p:nvPr>
        </p:nvSpPr>
        <p:spPr>
          <a:xfrm>
            <a:off x="457200" y="1428736"/>
            <a:ext cx="8229600" cy="4895864"/>
          </a:xfrm>
        </p:spPr>
        <p:txBody>
          <a:bodyPr>
            <a:normAutofit/>
          </a:bodyPr>
          <a:lstStyle/>
          <a:p>
            <a:pPr algn="just" rtl="1"/>
            <a:r>
              <a:rPr lang="ar-SA" sz="2800" dirty="0" smtClean="0"/>
              <a:t>الأرستقراطية</a:t>
            </a:r>
            <a:r>
              <a:rPr lang="en-US" sz="2800" dirty="0" smtClean="0"/>
              <a:t> aristocracy </a:t>
            </a:r>
            <a:r>
              <a:rPr lang="ar-SA" sz="2800" dirty="0" smtClean="0"/>
              <a:t>كلمة مركبة من كلمتين يونانيتين</a:t>
            </a:r>
            <a:r>
              <a:rPr lang="en-US" sz="2800" dirty="0" smtClean="0"/>
              <a:t> </a:t>
            </a:r>
            <a:r>
              <a:rPr lang="en-US" sz="2800" dirty="0" err="1" smtClean="0"/>
              <a:t>aristos</a:t>
            </a:r>
            <a:r>
              <a:rPr lang="en-US" sz="2800" dirty="0" smtClean="0"/>
              <a:t> </a:t>
            </a:r>
            <a:r>
              <a:rPr lang="ar-SA" sz="2800" dirty="0" smtClean="0"/>
              <a:t>وتعني الفاضل أو الجيّد و</a:t>
            </a:r>
            <a:r>
              <a:rPr lang="en-US" sz="2800" dirty="0" smtClean="0"/>
              <a:t> </a:t>
            </a:r>
            <a:r>
              <a:rPr lang="en-US" sz="2800" dirty="0" err="1" smtClean="0"/>
              <a:t>kratos</a:t>
            </a:r>
            <a:r>
              <a:rPr lang="en-US" sz="2800" dirty="0" smtClean="0"/>
              <a:t> </a:t>
            </a:r>
            <a:r>
              <a:rPr lang="ar-SA" sz="2800" dirty="0" smtClean="0"/>
              <a:t>وتعني القوة أو السلطة, وكانت الكلمة في مدلولها الأصلي تعني حكم أفضل المواطنين لجميع الشعب. فالأرستقراطية إِذن "حكم الأفضلية", وبهذا المعنى استخدمها أفلاطون في "الجمهورية" وأرسطو في "السياسة" وكان كلاهما يعتقد أن الحكومة الأرستقراطية أفضل أنواع الحكومات وأكثرها عدلاً, ولكنهما أبديا ارتياباً في قدرتها على الديمومة</a:t>
            </a:r>
            <a:r>
              <a:rPr lang="en-US" sz="2800" dirty="0" smtClean="0"/>
              <a:t>. </a:t>
            </a:r>
          </a:p>
          <a:p>
            <a:pPr algn="just" rtl="1"/>
            <a:r>
              <a:rPr lang="ar-IQ" sz="2800" dirty="0" smtClean="0"/>
              <a:t>تعني باللغة اليونانية سُلطة خواص الناس، وسياسياً تعني طبقة اجتماعية ذات منـزلة عليا تتميز بكونها موضع اعتبار المجتمع ، وتتكون من الأعيان الذين وصلوا إلى مراتبهم ودورهم في المجتمع عن طريق الوراثة</a:t>
            </a:r>
            <a:r>
              <a:rPr lang="en-US" sz="2800"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895996"/>
          </a:xfrm>
        </p:spPr>
        <p:txBody>
          <a:bodyPr>
            <a:normAutofit fontScale="92500" lnSpcReduction="10000"/>
          </a:bodyPr>
          <a:lstStyle/>
          <a:p>
            <a:pPr algn="just" rtl="1"/>
            <a:r>
              <a:rPr lang="ar-IQ" sz="3200" dirty="0" smtClean="0"/>
              <a:t>وكانت طبقة الارستقراطية تتمثل في الأشراف الذين كانوا ضد الملكية في القرون الوسطى ،وعندما ثبتت سلطة الملوك بإقامة الدولة الحديثة تقلصت صلاحية هذه الطبقة السياسية واحتفظت بالامتيازات المنفعية، وتتعارض الارستقراطية مع الديمقراطية.</a:t>
            </a:r>
            <a:endParaRPr lang="en-US" sz="3200" dirty="0" smtClean="0"/>
          </a:p>
          <a:p>
            <a:pPr algn="just" rtl="1"/>
            <a:endParaRPr lang="en-US" sz="3200" dirty="0" smtClean="0"/>
          </a:p>
          <a:p>
            <a:pPr algn="just" rtl="1"/>
            <a:r>
              <a:rPr lang="ar-SA" sz="3200" dirty="0" smtClean="0"/>
              <a:t>طبقة اجتماعية عالية، كانت تشمل قادة الحكم في الدولة أو الأمة. يدعي أعضائها أنهم أرفع منزلة من غيرهم من الناس في المجتمع بسبب صلاتهم الأسرية ومكانتهم الاجتماعية وثروتهم وقدرتهم. </a:t>
            </a:r>
            <a:endParaRPr lang="en-US" sz="3200" dirty="0" smtClean="0"/>
          </a:p>
          <a:p>
            <a:pPr algn="just" rtl="1">
              <a:buNone/>
            </a:pPr>
            <a:endParaRPr lang="en-US" sz="3200" dirty="0" smtClean="0"/>
          </a:p>
          <a:p>
            <a:pPr algn="just" rtl="1"/>
            <a:r>
              <a:rPr lang="ar-SA" sz="3200" dirty="0" smtClean="0"/>
              <a:t>وتشير كلمة أرستقراطية – تاريخياً - إلى شكل من الحكم يسيطر عليه عدد قليل من المواطنين الأثرياء وذوي المكانة الاجتماعية البارزة</a:t>
            </a:r>
            <a:r>
              <a:rPr lang="en-US" sz="3200" dirty="0" smtClean="0"/>
              <a: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895996"/>
          </a:xfrm>
        </p:spPr>
        <p:txBody>
          <a:bodyPr>
            <a:normAutofit lnSpcReduction="10000"/>
          </a:bodyPr>
          <a:lstStyle/>
          <a:p>
            <a:pPr algn="just" rtl="1"/>
            <a:r>
              <a:rPr lang="ar-IQ" sz="3200" dirty="0" smtClean="0"/>
              <a:t>الحكم الأرستقراطي يشير أساسا إلى النظام الارستقراطي، و السياسي والاجتماعي الذي انشئ في فرنسا في الفترة من (القرن الرابع عشر إلى القرن الثامن عشر). . المصطلح الفرنسي لحكم أرستقراطي "النظام السابق" ولكن باللغه الانجليزيه أصبحت "القاعده القديمة" ، و "النظام القديم" أو ببساطة "النظام القديم". </a:t>
            </a:r>
            <a:endParaRPr lang="ar-SA" sz="3200" dirty="0" smtClean="0"/>
          </a:p>
          <a:p>
            <a:pPr algn="just" rtl="1"/>
            <a:endParaRPr lang="ar-SA" sz="3200" dirty="0" smtClean="0"/>
          </a:p>
          <a:p>
            <a:pPr algn="just" rtl="1"/>
            <a:r>
              <a:rPr lang="ar-IQ" sz="3200" dirty="0" smtClean="0"/>
              <a:t>ويعني المصطلح أن يكون المجتمع مقسم إلى فئتين اثنتين :</a:t>
            </a:r>
            <a:br>
              <a:rPr lang="ar-IQ" sz="3200" dirty="0" smtClean="0"/>
            </a:br>
            <a:r>
              <a:rPr lang="ar-IQ" sz="3200" dirty="0" smtClean="0">
                <a:solidFill>
                  <a:srgbClr val="FFFF00"/>
                </a:solidFill>
              </a:rPr>
              <a:t>طبقة نبيلة </a:t>
            </a:r>
            <a:r>
              <a:rPr lang="ar-IQ" sz="3200" dirty="0" smtClean="0"/>
              <a:t>يُجبى لها الأموال ، وتعيش حياة ناعمة ورغدة ، تتوارث الرئاسة، وهي الطبقة الأرستقراطية . </a:t>
            </a:r>
            <a:br>
              <a:rPr lang="ar-IQ" sz="3200" dirty="0" smtClean="0"/>
            </a:br>
            <a:r>
              <a:rPr lang="ar-IQ" sz="3200" dirty="0" smtClean="0">
                <a:solidFill>
                  <a:srgbClr val="FFFF00"/>
                </a:solidFill>
              </a:rPr>
              <a:t>طبقة كادحة </a:t>
            </a:r>
            <a:r>
              <a:rPr lang="ar-IQ" sz="3200" dirty="0" smtClean="0"/>
              <a:t>، عاملة ، وهي طبقة أغلب الشعب ، وتسمى بطبقة العامة . </a:t>
            </a:r>
            <a:endParaRPr lang="en-US" sz="3200"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fontScale="92500" lnSpcReduction="10000"/>
          </a:bodyPr>
          <a:lstStyle/>
          <a:p>
            <a:pPr algn="just" rtl="1"/>
            <a:r>
              <a:rPr lang="ar-SA" sz="3200" dirty="0" smtClean="0"/>
              <a:t>يقول أفلاطون في الكتاب الثامن من الجمهورية: "إِذا انحرفت الأرستقراطية وتحول أبناؤها إِلى إِيثار الثروة على الشرف تحولت إِلى الأوليغارشية</a:t>
            </a:r>
            <a:r>
              <a:rPr lang="en-US" sz="3200" dirty="0" smtClean="0"/>
              <a:t> </a:t>
            </a:r>
            <a:r>
              <a:rPr lang="en-US" sz="3200" dirty="0" err="1" smtClean="0"/>
              <a:t>oligarchie</a:t>
            </a:r>
            <a:r>
              <a:rPr lang="en-US" sz="3200" dirty="0" smtClean="0"/>
              <a:t> (</a:t>
            </a:r>
            <a:r>
              <a:rPr lang="ar-SA" sz="3200" dirty="0" smtClean="0"/>
              <a:t>حكم القلة) التي تجَعْلُ الثروة أساس الجدارة وهو إِثم فظيع</a:t>
            </a:r>
            <a:r>
              <a:rPr lang="en-US" sz="3200" dirty="0" smtClean="0"/>
              <a:t>".</a:t>
            </a:r>
            <a:endParaRPr lang="ar-SA" sz="3200" dirty="0" smtClean="0"/>
          </a:p>
          <a:p>
            <a:pPr algn="just" rtl="1"/>
            <a:r>
              <a:rPr lang="ar-SA" sz="3200" dirty="0" smtClean="0"/>
              <a:t>وتحسن الإِشارة إِلى أن مفهوم أفلاطون للروح الأرستقراطية مفهوم قيمي أكثر من كونه مفهوماً طبقياً. فالأرستقراطية حكم الأقلية الفضلى لأنها تضم المتفوقين أخلاقياً وعقلياً ويحكمون لخير الشعب</a:t>
            </a:r>
            <a:r>
              <a:rPr lang="en-US" sz="3200" dirty="0" smtClean="0"/>
              <a:t>.</a:t>
            </a:r>
            <a:endParaRPr lang="ar-SA" sz="3200" dirty="0" smtClean="0"/>
          </a:p>
          <a:p>
            <a:pPr algn="just" rtl="1"/>
            <a:r>
              <a:rPr lang="ar-SA" sz="3200" dirty="0" smtClean="0"/>
              <a:t>إِلا أن كلمة الأرستقراطية استعملت بعد ذلك بتوسع واتخذت دلالة جمعية على قيادة أشخاص (شرفاء أو نبلاء أو كهنة) لدولةٍ, </a:t>
            </a:r>
          </a:p>
          <a:p>
            <a:pPr algn="just" rtl="1"/>
            <a:r>
              <a:rPr lang="ar-SA" sz="3200" dirty="0" smtClean="0"/>
              <a:t>أو على مجموعة من "أصحاب المنزلة" متميزين في المولد أو الموهبة أو الذهن أو الغنى.</a:t>
            </a:r>
            <a:endParaRPr lang="en-US" sz="32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fontScale="85000" lnSpcReduction="20000"/>
          </a:bodyPr>
          <a:lstStyle/>
          <a:p>
            <a:pPr algn="r" rtl="1"/>
            <a:r>
              <a:rPr lang="ar-SA" sz="3000" dirty="0" smtClean="0"/>
              <a:t>ويمكن الإِشارة إِلى مدلولات ثلاثة للكلمة في استخدامها الشائع. </a:t>
            </a:r>
          </a:p>
          <a:p>
            <a:pPr algn="r" rtl="1"/>
            <a:endParaRPr lang="ar-SA" sz="3000" dirty="0" smtClean="0"/>
          </a:p>
          <a:p>
            <a:pPr algn="r" rtl="1"/>
            <a:r>
              <a:rPr lang="ar-SA" sz="3000" dirty="0" smtClean="0">
                <a:solidFill>
                  <a:srgbClr val="FFC000"/>
                </a:solidFill>
              </a:rPr>
              <a:t>الأول: </a:t>
            </a:r>
            <a:r>
              <a:rPr lang="ar-SA" sz="3000" dirty="0" smtClean="0"/>
              <a:t>يدل على حكومة سياسية تمارس فيها السلطة العليا طبقة اجتماعية ذات امتيازات وهي وراثية في معظم الأحيان</a:t>
            </a:r>
            <a:r>
              <a:rPr lang="en-US" sz="3000" dirty="0" smtClean="0"/>
              <a:t>. </a:t>
            </a:r>
            <a:br>
              <a:rPr lang="en-US" sz="3000" dirty="0" smtClean="0"/>
            </a:br>
            <a:endParaRPr lang="ar-SA" sz="3000" dirty="0" smtClean="0"/>
          </a:p>
          <a:p>
            <a:pPr algn="r" rtl="1"/>
            <a:r>
              <a:rPr lang="ar-SA" sz="3000" dirty="0" smtClean="0">
                <a:solidFill>
                  <a:srgbClr val="FFC000"/>
                </a:solidFill>
              </a:rPr>
              <a:t>الثاني: </a:t>
            </a:r>
            <a:r>
              <a:rPr lang="ar-SA" sz="3000" dirty="0" smtClean="0"/>
              <a:t>يدل على طبقة من النبلاء أو الأشراف أصحاب الامتيازات</a:t>
            </a:r>
            <a:r>
              <a:rPr lang="en-US" sz="3000" dirty="0" smtClean="0"/>
              <a:t>. </a:t>
            </a:r>
            <a:br>
              <a:rPr lang="en-US" sz="3000" dirty="0" smtClean="0"/>
            </a:br>
            <a:endParaRPr lang="ar-SA" sz="3000" dirty="0" smtClean="0"/>
          </a:p>
          <a:p>
            <a:pPr algn="r" rtl="1"/>
            <a:r>
              <a:rPr lang="ar-SA" sz="3000" dirty="0" smtClean="0">
                <a:solidFill>
                  <a:srgbClr val="FFC000"/>
                </a:solidFill>
              </a:rPr>
              <a:t>الثالث فأدبي وعام: </a:t>
            </a:r>
            <a:r>
              <a:rPr lang="ar-SA" sz="3000" dirty="0" smtClean="0"/>
              <a:t>فلكل ميدان أرستقراطيته, وهم نفر قليل من الأشخاص يتمتعون بتفوق يميزهم في مجالهم</a:t>
            </a:r>
            <a:r>
              <a:rPr lang="en-US" sz="3000" dirty="0" smtClean="0"/>
              <a:t>:</a:t>
            </a:r>
            <a:br>
              <a:rPr lang="en-US" sz="3000" dirty="0" smtClean="0"/>
            </a:br>
            <a:endParaRPr lang="ar-SA" sz="3000" dirty="0" smtClean="0"/>
          </a:p>
          <a:p>
            <a:pPr algn="r" rtl="1"/>
            <a:r>
              <a:rPr lang="ar-SA" sz="3000" dirty="0" smtClean="0"/>
              <a:t>أرستقراطية الأدب أو الفن</a:t>
            </a:r>
            <a:r>
              <a:rPr lang="en-US" sz="3000" dirty="0" smtClean="0"/>
              <a:t>. </a:t>
            </a:r>
            <a:br>
              <a:rPr lang="en-US" sz="3000" dirty="0" smtClean="0"/>
            </a:br>
            <a:endParaRPr lang="ar-SA" sz="3000" dirty="0" smtClean="0"/>
          </a:p>
          <a:p>
            <a:pPr algn="r" rtl="1"/>
            <a:r>
              <a:rPr lang="ar-SA" sz="3000" dirty="0" smtClean="0"/>
              <a:t>الأرستقراطية الصناعية</a:t>
            </a:r>
            <a:r>
              <a:rPr lang="en-US" sz="3000" dirty="0" smtClean="0"/>
              <a:t>. </a:t>
            </a:r>
            <a:br>
              <a:rPr lang="en-US" sz="3000" dirty="0" smtClean="0"/>
            </a:br>
            <a:endParaRPr lang="ar-SA" sz="3000" dirty="0" smtClean="0"/>
          </a:p>
          <a:p>
            <a:pPr algn="r" rtl="1"/>
            <a:r>
              <a:rPr lang="ar-SA" sz="3000" dirty="0" smtClean="0"/>
              <a:t>أرستقراطية المال</a:t>
            </a:r>
            <a:r>
              <a:rPr lang="en-US" sz="3000" dirty="0" smtClean="0"/>
              <a:t>. </a:t>
            </a:r>
            <a:r>
              <a:rPr lang="en-US" sz="3000" b="1" dirty="0" smtClean="0"/>
              <a:t/>
            </a:r>
            <a:br>
              <a:rPr lang="en-US" sz="3000" b="1" dirty="0" smtClean="0"/>
            </a:br>
            <a:endParaRPr lang="en-US" sz="3000"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8786874" cy="1357322"/>
          </a:xfrm>
          <a:solidFill>
            <a:schemeClr val="accent4">
              <a:lumMod val="20000"/>
              <a:lumOff val="80000"/>
            </a:schemeClr>
          </a:solidFill>
        </p:spPr>
        <p:txBody>
          <a:bodyPr/>
          <a:lstStyle/>
          <a:p>
            <a:pPr algn="r" rtl="1"/>
            <a:r>
              <a:rPr lang="ar-IQ" dirty="0" smtClean="0"/>
              <a:t>  </a:t>
            </a:r>
            <a:r>
              <a:rPr lang="ar-IQ" dirty="0" smtClean="0">
                <a:solidFill>
                  <a:srgbClr val="C00000"/>
                </a:solidFill>
              </a:rPr>
              <a:t>ثالثاً: الحكم الديمقراطي (الحكومة الديمقراطية)</a:t>
            </a:r>
            <a:endParaRPr lang="en-US" dirty="0">
              <a:solidFill>
                <a:srgbClr val="C00000"/>
              </a:solidFill>
            </a:endParaRPr>
          </a:p>
        </p:txBody>
      </p:sp>
      <p:sp>
        <p:nvSpPr>
          <p:cNvPr id="3" name="Content Placeholder 2"/>
          <p:cNvSpPr>
            <a:spLocks noGrp="1"/>
          </p:cNvSpPr>
          <p:nvPr>
            <p:ph idx="1"/>
          </p:nvPr>
        </p:nvSpPr>
        <p:spPr>
          <a:xfrm>
            <a:off x="214282" y="1714488"/>
            <a:ext cx="8715436" cy="4929222"/>
          </a:xfrm>
          <a:solidFill>
            <a:schemeClr val="tx1">
              <a:lumMod val="95000"/>
            </a:schemeClr>
          </a:solidFill>
        </p:spPr>
        <p:txBody>
          <a:bodyPr>
            <a:normAutofit/>
          </a:bodyPr>
          <a:lstStyle/>
          <a:p>
            <a:pPr algn="just" rtl="1">
              <a:buNone/>
            </a:pPr>
            <a:r>
              <a:rPr lang="ar-LB" sz="3600" b="1" dirty="0" smtClean="0">
                <a:solidFill>
                  <a:schemeClr val="bg1">
                    <a:lumMod val="95000"/>
                    <a:lumOff val="5000"/>
                  </a:schemeClr>
                </a:solidFill>
                <a:latin typeface="Sakkal Majalla" pitchFamily="2" charset="-78"/>
                <a:cs typeface="Sakkal Majalla" pitchFamily="2" charset="-78"/>
              </a:rPr>
              <a:t>الديمقراطية هي كلمة يونانية الأصل وتعني حكم الشعب. لذلك تعريف </a:t>
            </a:r>
            <a:r>
              <a:rPr lang="ar-SA" sz="3600" b="1" dirty="0" smtClean="0">
                <a:solidFill>
                  <a:schemeClr val="bg1">
                    <a:lumMod val="95000"/>
                    <a:lumOff val="5000"/>
                  </a:schemeClr>
                </a:solidFill>
                <a:latin typeface="Sakkal Majalla" pitchFamily="2" charset="-78"/>
                <a:cs typeface="Sakkal Majalla" pitchFamily="2" charset="-78"/>
              </a:rPr>
              <a:t>الديمقراطية </a:t>
            </a:r>
            <a:r>
              <a:rPr lang="ar-LB" sz="3600" b="1" dirty="0" smtClean="0">
                <a:solidFill>
                  <a:schemeClr val="bg1">
                    <a:lumMod val="95000"/>
                    <a:lumOff val="5000"/>
                  </a:schemeClr>
                </a:solidFill>
                <a:latin typeface="Sakkal Majalla" pitchFamily="2" charset="-78"/>
                <a:cs typeface="Sakkal Majalla" pitchFamily="2" charset="-78"/>
              </a:rPr>
              <a:t>هو </a:t>
            </a:r>
            <a:r>
              <a:rPr lang="ar-SA" sz="3600" b="1" dirty="0" smtClean="0">
                <a:solidFill>
                  <a:schemeClr val="bg1">
                    <a:lumMod val="95000"/>
                    <a:lumOff val="5000"/>
                  </a:schemeClr>
                </a:solidFill>
                <a:latin typeface="Sakkal Majalla" pitchFamily="2" charset="-78"/>
                <a:cs typeface="Sakkal Majalla" pitchFamily="2" charset="-78"/>
              </a:rPr>
              <a:t>حكم الشعب</a:t>
            </a:r>
            <a:r>
              <a:rPr lang="ar-LB" sz="3600" b="1" dirty="0" smtClean="0">
                <a:solidFill>
                  <a:schemeClr val="bg1">
                    <a:lumMod val="95000"/>
                    <a:lumOff val="5000"/>
                  </a:schemeClr>
                </a:solidFill>
                <a:latin typeface="Sakkal Majalla" pitchFamily="2" charset="-78"/>
                <a:cs typeface="Sakkal Majalla" pitchFamily="2" charset="-78"/>
              </a:rPr>
              <a:t>.</a:t>
            </a:r>
          </a:p>
          <a:p>
            <a:pPr algn="just" rtl="1">
              <a:buNone/>
            </a:pPr>
            <a:r>
              <a:rPr lang="ar-SA" sz="3600" b="1" dirty="0" smtClean="0">
                <a:solidFill>
                  <a:schemeClr val="bg1">
                    <a:lumMod val="95000"/>
                    <a:lumOff val="5000"/>
                  </a:schemeClr>
                </a:solidFill>
                <a:latin typeface="Sakkal Majalla" pitchFamily="2" charset="-78"/>
                <a:cs typeface="Sakkal Majalla" pitchFamily="2" charset="-78"/>
              </a:rPr>
              <a:t> وعليه فإن الحكومة الديمقراطية هي الأداة التي يحكم بها الشعب نفسه، والوسيلة التي يعبر بها عن إرادته وسيادته، وعن طريقها يمارس السلطة في دولته.</a:t>
            </a:r>
            <a:endParaRPr lang="ar-LB" sz="36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600" b="1" dirty="0" smtClean="0">
                <a:solidFill>
                  <a:schemeClr val="bg1">
                    <a:lumMod val="95000"/>
                    <a:lumOff val="5000"/>
                  </a:schemeClr>
                </a:solidFill>
                <a:latin typeface="Sakkal Majalla" pitchFamily="2" charset="-78"/>
                <a:cs typeface="Sakkal Majalla" pitchFamily="2" charset="-78"/>
              </a:rPr>
              <a:t>   </a:t>
            </a:r>
            <a:r>
              <a:rPr lang="ar-LB" sz="3600" b="1" dirty="0" smtClean="0">
                <a:solidFill>
                  <a:schemeClr val="bg1">
                    <a:lumMod val="95000"/>
                    <a:lumOff val="5000"/>
                  </a:schemeClr>
                </a:solidFill>
                <a:latin typeface="Sakkal Majalla" pitchFamily="2" charset="-78"/>
                <a:cs typeface="Sakkal Majalla" pitchFamily="2" charset="-78"/>
              </a:rPr>
              <a:t>أولاً: خصائص الديمقراطية</a:t>
            </a:r>
          </a:p>
          <a:p>
            <a:pPr algn="just" rtl="1">
              <a:buNone/>
            </a:pPr>
            <a:r>
              <a:rPr lang="ar-IQ" sz="3600" b="1" dirty="0" smtClean="0">
                <a:solidFill>
                  <a:schemeClr val="bg1">
                    <a:lumMod val="95000"/>
                    <a:lumOff val="5000"/>
                  </a:schemeClr>
                </a:solidFill>
                <a:latin typeface="Sakkal Majalla" pitchFamily="2" charset="-78"/>
                <a:cs typeface="Sakkal Majalla" pitchFamily="2" charset="-78"/>
              </a:rPr>
              <a:t>   </a:t>
            </a:r>
            <a:r>
              <a:rPr lang="ar-LB" sz="3600" b="1" dirty="0" smtClean="0">
                <a:solidFill>
                  <a:schemeClr val="bg1">
                    <a:lumMod val="95000"/>
                    <a:lumOff val="5000"/>
                  </a:schemeClr>
                </a:solidFill>
                <a:latin typeface="Sakkal Majalla" pitchFamily="2" charset="-78"/>
                <a:cs typeface="Sakkal Majalla" pitchFamily="2" charset="-78"/>
              </a:rPr>
              <a:t>ثانياً: صور الحكم الديمقراطي</a:t>
            </a:r>
            <a:endParaRPr lang="en-GB" sz="3600" b="1" dirty="0" smtClean="0">
              <a:solidFill>
                <a:schemeClr val="bg1">
                  <a:lumMod val="95000"/>
                  <a:lumOff val="5000"/>
                </a:schemeClr>
              </a:solidFill>
              <a:latin typeface="Sakkal Majalla" pitchFamily="2" charset="-78"/>
              <a:cs typeface="Sakkal Majalla" pitchFamily="2" charset="-78"/>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538806"/>
          </a:xfrm>
        </p:spPr>
        <p:txBody>
          <a:bodyPr/>
          <a:lstStyle/>
          <a:p>
            <a:pPr algn="just" rtl="1">
              <a:buNone/>
            </a:pPr>
            <a:endParaRPr lang="ar-IQ" sz="3600" b="1" dirty="0" smtClean="0"/>
          </a:p>
          <a:p>
            <a:pPr algn="just" rtl="1"/>
            <a:r>
              <a:rPr lang="ar-IQ" sz="3600" b="1" dirty="0" smtClean="0"/>
              <a:t> </a:t>
            </a:r>
            <a:r>
              <a:rPr lang="ar-SA" sz="4000" b="1" dirty="0" smtClean="0"/>
              <a:t>مفهوم النظم السياسية</a:t>
            </a:r>
          </a:p>
          <a:p>
            <a:pPr algn="just" rtl="1"/>
            <a:r>
              <a:rPr lang="ar-IQ" sz="4000" b="1" dirty="0" smtClean="0"/>
              <a:t> </a:t>
            </a:r>
            <a:r>
              <a:rPr lang="ar-SA" sz="4000" b="1" dirty="0" smtClean="0"/>
              <a:t>الفرق بين النظم السياسية والقانون الدستوري</a:t>
            </a:r>
          </a:p>
          <a:p>
            <a:pPr algn="r" rtl="1"/>
            <a:endParaRPr lang="en-US" sz="2800"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214290"/>
            <a:ext cx="8786874" cy="6500858"/>
          </a:xfrm>
          <a:solidFill>
            <a:schemeClr val="tx1"/>
          </a:solidFill>
        </p:spPr>
        <p:txBody>
          <a:bodyPr/>
          <a:lstStyle/>
          <a:p>
            <a:pPr algn="r" rtl="1">
              <a:buNone/>
              <a:defRPr/>
            </a:pPr>
            <a:r>
              <a:rPr lang="ar-IQ" sz="4800" b="1" dirty="0" smtClean="0">
                <a:effectLst>
                  <a:outerShdw blurRad="38100" dist="38100" dir="2700000" algn="tl">
                    <a:srgbClr val="000000">
                      <a:alpha val="43137"/>
                    </a:srgbClr>
                  </a:outerShdw>
                </a:effectLst>
                <a:latin typeface="Sakkal Majalla" pitchFamily="2" charset="-78"/>
                <a:cs typeface="Sakkal Majalla" pitchFamily="2" charset="-78"/>
              </a:rPr>
              <a:t>    </a:t>
            </a:r>
            <a:r>
              <a:rPr lang="ar-SA" sz="4800" b="1" dirty="0" smtClean="0">
                <a:solidFill>
                  <a:srgbClr val="C00000"/>
                </a:solidFill>
                <a:effectLst>
                  <a:outerShdw blurRad="38100" dist="38100" dir="2700000" algn="tl">
                    <a:srgbClr val="000000">
                      <a:alpha val="43137"/>
                    </a:srgbClr>
                  </a:outerShdw>
                </a:effectLst>
                <a:latin typeface="Sakkal Majalla" pitchFamily="2" charset="-78"/>
                <a:cs typeface="Sakkal Majalla" pitchFamily="2" charset="-78"/>
              </a:rPr>
              <a:t>خصائص الديمقراطية</a:t>
            </a:r>
            <a:endParaRPr lang="en-US" sz="4800" b="1" dirty="0" smtClean="0">
              <a:solidFill>
                <a:srgbClr val="C00000"/>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IQ" sz="4000" b="1" dirty="0" smtClean="0">
                <a:effectLst>
                  <a:outerShdw blurRad="38100" dist="38100" dir="2700000" algn="tl">
                    <a:srgbClr val="000000">
                      <a:alpha val="43137"/>
                    </a:srgbClr>
                  </a:outerShdw>
                </a:effectLst>
                <a:latin typeface="Sakkal Majalla" pitchFamily="2" charset="-78"/>
                <a:cs typeface="Sakkal Majalla" pitchFamily="2" charset="-78"/>
              </a:rPr>
              <a:t>    </a:t>
            </a:r>
            <a:r>
              <a:rPr lang="ar-SA"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تتميز الديمقراطية التقليدية بعدة خصائص</a:t>
            </a:r>
            <a:r>
              <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a:t>
            </a:r>
          </a:p>
          <a:p>
            <a:pPr algn="just" rtl="1">
              <a:buNone/>
              <a:defRPr/>
            </a:pPr>
            <a:r>
              <a:rPr lang="ar-IQ"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a:t>
            </a:r>
            <a:r>
              <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1-</a:t>
            </a:r>
            <a:r>
              <a:rPr lang="ar-SA"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أنها مذهب سياسي</a:t>
            </a:r>
            <a:endPar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IQ"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a:t>
            </a:r>
            <a:r>
              <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2- </a:t>
            </a:r>
            <a:r>
              <a:rPr lang="ar-SA"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أنها فردية</a:t>
            </a:r>
            <a:endPar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IQ"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a:t>
            </a:r>
            <a:r>
              <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3- </a:t>
            </a:r>
            <a:r>
              <a:rPr lang="ar-SA"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أنها تقرر مبدأ المساواة أمام القانون</a:t>
            </a:r>
            <a:endPar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SA"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a:t>
            </a:r>
            <a:r>
              <a:rPr lang="ar-IQ"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a:t>
            </a:r>
            <a:r>
              <a:rPr lang="ar-LB"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4- أنها تكفل وتحمي</a:t>
            </a:r>
            <a:r>
              <a:rPr lang="ar-SA"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حقوق وحريات الأفراد.</a:t>
            </a:r>
            <a:endParaRPr lang="en-US" sz="40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endParaRPr lang="en-GB" b="1" dirty="0" smtClean="0">
              <a:effectLst>
                <a:outerShdw blurRad="38100" dist="38100" dir="2700000" algn="tl">
                  <a:srgbClr val="000000">
                    <a:alpha val="43137"/>
                  </a:srgbClr>
                </a:outerShdw>
              </a:effectLst>
              <a:latin typeface="Sakkal Majalla" pitchFamily="2" charset="-78"/>
              <a:cs typeface="Sakkal Majalla" pitchFamily="2" charset="-78"/>
            </a:endParaRPr>
          </a:p>
          <a:p>
            <a:pPr algn="r" rtl="1"/>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214290"/>
            <a:ext cx="8786874" cy="6500858"/>
          </a:xfrm>
          <a:solidFill>
            <a:srgbClr val="FFFF99"/>
          </a:solidFill>
        </p:spPr>
        <p:txBody>
          <a:bodyPr/>
          <a:lstStyle/>
          <a:p>
            <a:pPr algn="r" rtl="1">
              <a:buNone/>
            </a:pPr>
            <a:r>
              <a:rPr lang="ar-IQ" dirty="0" smtClean="0"/>
              <a:t>   </a:t>
            </a:r>
          </a:p>
          <a:p>
            <a:pPr algn="just" rtl="1">
              <a:buNone/>
              <a:defRPr/>
            </a:pPr>
            <a:r>
              <a:rPr lang="ar-IQ" sz="3600" b="1" dirty="0" smtClean="0">
                <a:solidFill>
                  <a:srgbClr val="C00000"/>
                </a:solidFill>
              </a:rPr>
              <a:t>    </a:t>
            </a:r>
            <a:r>
              <a:rPr lang="ar-LB" sz="3600" b="1" dirty="0" smtClean="0">
                <a:solidFill>
                  <a:srgbClr val="C00000"/>
                </a:solidFill>
                <a:effectLst>
                  <a:outerShdw blurRad="38100" dist="38100" dir="2700000" algn="tl">
                    <a:srgbClr val="000000">
                      <a:alpha val="43137"/>
                    </a:srgbClr>
                  </a:outerShdw>
                </a:effectLst>
                <a:latin typeface="Sakkal Majalla" pitchFamily="2" charset="-78"/>
                <a:cs typeface="Sakkal Majalla" pitchFamily="2" charset="-78"/>
              </a:rPr>
              <a:t>1- الديمقراطية مذهب سياسي</a:t>
            </a:r>
          </a:p>
          <a:p>
            <a:pPr algn="just" rtl="1">
              <a:buNone/>
              <a:defRPr/>
            </a:pPr>
            <a:r>
              <a:rPr lang="ar-SA" dirty="0" smtClean="0">
                <a:effectLst>
                  <a:outerShdw blurRad="38100" dist="38100" dir="2700000" algn="tl">
                    <a:srgbClr val="000000">
                      <a:alpha val="43137"/>
                    </a:srgbClr>
                  </a:outerShdw>
                </a:effectLst>
                <a:latin typeface="Sakkal Majalla" pitchFamily="2" charset="-78"/>
                <a:cs typeface="Sakkal Majalla" pitchFamily="2" charset="-78"/>
              </a:rPr>
              <a:t> </a:t>
            </a:r>
            <a:r>
              <a:rPr lang="ar-LB" dirty="0" smtClean="0">
                <a:effectLst>
                  <a:outerShdw blurRad="38100" dist="38100" dir="2700000" algn="tl">
                    <a:srgbClr val="000000">
                      <a:alpha val="43137"/>
                    </a:srgbClr>
                  </a:outerShdw>
                </a:effectLst>
                <a:latin typeface="Sakkal Majalla" pitchFamily="2" charset="-78"/>
                <a:cs typeface="Sakkal Majalla" pitchFamily="2" charset="-78"/>
              </a:rPr>
              <a:t>  </a:t>
            </a:r>
            <a:r>
              <a:rPr lang="ar-IQ" dirty="0" smtClean="0">
                <a:effectLst>
                  <a:outerShdw blurRad="38100" dist="38100" dir="2700000" algn="tl">
                    <a:srgbClr val="000000">
                      <a:alpha val="43137"/>
                    </a:srgbClr>
                  </a:outerShdw>
                </a:effectLst>
                <a:latin typeface="Sakkal Majalla" pitchFamily="2" charset="-78"/>
                <a:cs typeface="Sakkal Majalla" pitchFamily="2" charset="-78"/>
              </a:rPr>
              <a:t>  </a:t>
            </a:r>
            <a:r>
              <a:rPr lang="ar-LB" dirty="0" smtClean="0">
                <a:effectLst>
                  <a:outerShdw blurRad="38100" dist="38100" dir="2700000" algn="tl">
                    <a:srgbClr val="000000">
                      <a:alpha val="43137"/>
                    </a:srgbClr>
                  </a:outerShdw>
                </a:effectLst>
                <a:latin typeface="Sakkal Majalla" pitchFamily="2" charset="-78"/>
                <a:cs typeface="Sakkal Majalla" pitchFamily="2" charset="-78"/>
              </a:rPr>
              <a:t> </a:t>
            </a:r>
            <a:r>
              <a:rPr lang="ar-LB"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بمعنى أن</a:t>
            </a:r>
            <a:r>
              <a:rPr lang="ar-SA"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الديمقراطية لا تسعى إلا لتحقيق ممارسة الشعب للسلطة، ولا تتعدى ذلك إلى محاولة إنجاز أهداف اقتصادية أو اجتماعية لرفع مستوى معيشته، أوتحقيق قدر معين من الضمانات للطبقات الكادحة. وبهذا المعنى، فإن الديمقراطية مذهب سياسي محض، وليست مذهباً اقتصاديا أو اجتماعيا</a:t>
            </a:r>
            <a:r>
              <a:rPr lang="ar-LB"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a:t>
            </a:r>
            <a:endParaRPr lang="ar-LB"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IQ" b="1" dirty="0" smtClean="0">
                <a:effectLst>
                  <a:outerShdw blurRad="38100" dist="38100" dir="2700000" algn="tl">
                    <a:srgbClr val="000000">
                      <a:alpha val="43137"/>
                    </a:srgbClr>
                  </a:outerShdw>
                </a:effectLst>
                <a:latin typeface="Sakkal Majalla" pitchFamily="2" charset="-78"/>
                <a:cs typeface="Sakkal Majalla" pitchFamily="2" charset="-78"/>
              </a:rPr>
              <a:t>         </a:t>
            </a:r>
            <a:r>
              <a:rPr lang="ar-LB" sz="3600" b="1" dirty="0" smtClean="0">
                <a:solidFill>
                  <a:srgbClr val="C00000"/>
                </a:solidFill>
              </a:rPr>
              <a:t>2- الديمقراطية فردية</a:t>
            </a:r>
          </a:p>
          <a:p>
            <a:pPr algn="just" rtl="1">
              <a:buNone/>
              <a:defRPr/>
            </a:pPr>
            <a:r>
              <a:rPr lang="ar-IQ" dirty="0" smtClean="0">
                <a:latin typeface="Sakkal Majalla" pitchFamily="2" charset="-78"/>
                <a:cs typeface="Sakkal Majalla" pitchFamily="2" charset="-78"/>
              </a:rPr>
              <a:t>     </a:t>
            </a:r>
            <a:r>
              <a:rPr lang="ar-LB"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بمعنى أن </a:t>
            </a:r>
            <a:r>
              <a:rPr lang="ar-SA"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الديمقراطية التقليدية</a:t>
            </a:r>
            <a:r>
              <a:rPr lang="ar-LB"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تستند</a:t>
            </a:r>
            <a:r>
              <a:rPr lang="ar-SA"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إلى المذهب الفردي الدي يقدس الفرد ويسعى إلى حماية حقوقه وحرياته وإلى تحقيق سعادته.</a:t>
            </a:r>
            <a:endParaRPr lang="en-US"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IQ"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a:t>
            </a:r>
            <a:r>
              <a:rPr lang="ar-LB"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بمعنى آخر: أن</a:t>
            </a:r>
            <a:r>
              <a:rPr lang="ar-SA"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الديمقراطية </a:t>
            </a:r>
            <a:r>
              <a:rPr lang="ar-LB"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تعمل وتشجع جميع أفراد الشعب على المشاركة في</a:t>
            </a:r>
            <a:r>
              <a:rPr lang="ar-SA"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rPr>
              <a:t> الحكم بصفتهم مواطنين دون النظر إلى أي اعتبار آخر يتعلق بمراكزهم أو بانتمائهم إلى طبقة اجتماعية معينة.</a:t>
            </a:r>
            <a:endParaRPr lang="en-US" sz="2800" b="1" dirty="0" smtClean="0">
              <a:solidFill>
                <a:schemeClr val="bg1">
                  <a:lumMod val="95000"/>
                  <a:lumOff val="5000"/>
                </a:schemeClr>
              </a:solidFill>
              <a:effectLst>
                <a:outerShdw blurRad="38100" dist="38100" dir="2700000" algn="tl">
                  <a:srgbClr val="000000">
                    <a:alpha val="43137"/>
                  </a:srgbClr>
                </a:outerShdw>
              </a:effectLst>
              <a:latin typeface="Sakkal Majalla" pitchFamily="2" charset="-78"/>
              <a:cs typeface="Sakkal Majalla" pitchFamily="2" charset="-78"/>
            </a:endParaRPr>
          </a:p>
          <a:p>
            <a:pPr algn="r" rtl="1">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a:solidFill>
            <a:schemeClr val="tx1">
              <a:lumMod val="85000"/>
            </a:schemeClr>
          </a:solidFill>
        </p:spPr>
        <p:txBody>
          <a:bodyPr/>
          <a:lstStyle/>
          <a:p>
            <a:pPr algn="r" rtl="1">
              <a:buNone/>
            </a:pPr>
            <a:r>
              <a:rPr lang="ar-IQ" dirty="0" smtClean="0"/>
              <a:t>  </a:t>
            </a:r>
          </a:p>
          <a:p>
            <a:pPr algn="just" rtl="1">
              <a:buNone/>
            </a:pPr>
            <a:r>
              <a:rPr lang="ar-IQ" dirty="0" smtClean="0"/>
              <a:t>    </a:t>
            </a:r>
            <a:r>
              <a:rPr lang="ar-LB" sz="4000" b="1" dirty="0" smtClean="0">
                <a:solidFill>
                  <a:srgbClr val="C00000"/>
                </a:solidFill>
                <a:latin typeface="Sakkal Majalla" pitchFamily="2" charset="-78"/>
                <a:cs typeface="Sakkal Majalla" pitchFamily="2" charset="-78"/>
              </a:rPr>
              <a:t>3- الديمقراطية تقرر مبدأ المساواة أما القانون</a:t>
            </a:r>
            <a:endParaRPr lang="ar-LB" b="1" dirty="0" smtClean="0">
              <a:solidFill>
                <a:srgbClr val="C00000"/>
              </a:solidFill>
              <a:latin typeface="Sakkal Majalla" pitchFamily="2" charset="-78"/>
              <a:cs typeface="Sakkal Majalla" pitchFamily="2" charset="-78"/>
            </a:endParaRPr>
          </a:p>
          <a:p>
            <a:pPr algn="just" rtl="1">
              <a:buNone/>
            </a:pPr>
            <a:r>
              <a:rPr lang="ar-LB" b="1" dirty="0" smtClean="0">
                <a:solidFill>
                  <a:schemeClr val="bg1">
                    <a:lumMod val="95000"/>
                    <a:lumOff val="5000"/>
                  </a:schemeClr>
                </a:solidFill>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تقرر الديمقراطية مبدأ المساواة أمام القانون نتيجة لقيامها على أساس المذهب الفردي بحيث يشترك جميع المواطنين في شؤون الحكم ويتمتعون بالحماية القانونية على قدم المساواة دون تمييز بسبب الأصل أو الجنس أو الدين أو اللغة أو الإنتساب إلى مركز اجتماعي معين.</a:t>
            </a:r>
            <a:endParaRPr lang="en-US" sz="3200" b="1" dirty="0" smtClean="0">
              <a:solidFill>
                <a:schemeClr val="bg1">
                  <a:lumMod val="95000"/>
                  <a:lumOff val="5000"/>
                </a:schemeClr>
              </a:solidFill>
              <a:latin typeface="Sakkal Majalla" pitchFamily="2" charset="-78"/>
              <a:cs typeface="Sakkal Majalla" pitchFamily="2" charset="-78"/>
            </a:endParaRPr>
          </a:p>
          <a:p>
            <a:pPr algn="just" rtl="1">
              <a:buNone/>
            </a:pPr>
            <a:r>
              <a:rPr lang="ar-SA" sz="3200" b="1" u="sng" dirty="0" smtClean="0">
                <a:solidFill>
                  <a:schemeClr val="bg1">
                    <a:lumMod val="95000"/>
                    <a:lumOff val="5000"/>
                  </a:schemeClr>
                </a:solidFill>
                <a:latin typeface="Sakkal Majalla" pitchFamily="2" charset="-78"/>
                <a:cs typeface="Sakkal Majalla" pitchFamily="2" charset="-78"/>
              </a:rPr>
              <a:t>  ولكن تقرير المساواة القانونية بواسطة الديمقراطية لا يعني أنها تسعى إلى تحقيق المساواة الفعلية المادية التي تطمح إليها المذاهب الاشتراكية.</a:t>
            </a:r>
            <a:endParaRPr lang="en-US" sz="3200" b="1" u="sng" dirty="0" smtClean="0">
              <a:solidFill>
                <a:schemeClr val="bg1">
                  <a:lumMod val="95000"/>
                  <a:lumOff val="5000"/>
                </a:schemeClr>
              </a:solidFill>
              <a:latin typeface="Sakkal Majalla" pitchFamily="2" charset="-78"/>
              <a:cs typeface="Sakkal Majalla" pitchFamily="2" charset="-78"/>
            </a:endParaRPr>
          </a:p>
          <a:p>
            <a:pPr algn="r" rtl="1">
              <a:buNone/>
            </a:pPr>
            <a:endParaRPr lang="en-US"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a:solidFill>
            <a:schemeClr val="bg2">
              <a:lumMod val="20000"/>
              <a:lumOff val="80000"/>
            </a:schemeClr>
          </a:solidFill>
        </p:spPr>
        <p:txBody>
          <a:bodyPr>
            <a:normAutofit/>
          </a:bodyPr>
          <a:lstStyle/>
          <a:p>
            <a:pPr algn="r" rtl="1">
              <a:buNone/>
            </a:pPr>
            <a:r>
              <a:rPr lang="ar-IQ" dirty="0" smtClean="0"/>
              <a:t> </a:t>
            </a:r>
          </a:p>
          <a:p>
            <a:pPr algn="just" rtl="1">
              <a:buNone/>
              <a:defRPr/>
            </a:pPr>
            <a:r>
              <a:rPr lang="ar-IQ" dirty="0" smtClean="0"/>
              <a:t>    </a:t>
            </a:r>
            <a:r>
              <a:rPr lang="ar-LB" sz="4000" b="1" dirty="0" smtClean="0">
                <a:solidFill>
                  <a:srgbClr val="C00000"/>
                </a:solidFill>
                <a:effectLst>
                  <a:outerShdw blurRad="38100" dist="38100" dir="2700000" algn="tl">
                    <a:srgbClr val="000000">
                      <a:alpha val="43137"/>
                    </a:srgbClr>
                  </a:outerShdw>
                </a:effectLst>
                <a:latin typeface="Sakkal Majalla" pitchFamily="2" charset="-78"/>
                <a:cs typeface="Sakkal Majalla" pitchFamily="2" charset="-78"/>
              </a:rPr>
              <a:t>4- الديمقراطية تكفل وتحمي</a:t>
            </a:r>
            <a:r>
              <a:rPr lang="ar-SA" sz="4000" b="1" dirty="0" smtClean="0">
                <a:solidFill>
                  <a:srgbClr val="C00000"/>
                </a:solidFill>
                <a:effectLst>
                  <a:outerShdw blurRad="38100" dist="38100" dir="2700000" algn="tl">
                    <a:srgbClr val="000000">
                      <a:alpha val="43137"/>
                    </a:srgbClr>
                  </a:outerShdw>
                </a:effectLst>
                <a:latin typeface="Sakkal Majalla" pitchFamily="2" charset="-78"/>
                <a:cs typeface="Sakkal Majalla" pitchFamily="2" charset="-78"/>
              </a:rPr>
              <a:t> حقوق وحريات الأفراد.</a:t>
            </a:r>
            <a:endParaRPr lang="en-US" b="1" dirty="0" smtClean="0">
              <a:solidFill>
                <a:srgbClr val="C00000"/>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IQ" dirty="0" smtClean="0">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قامت الديمقراطية – كمبدأ – لمحاربة الحكم المطلق واستئثار الحكام بالسلطة من دون غالبية المواطنين ومنع الاعتداء على حقوق وحريات الأفراد.</a:t>
            </a:r>
            <a:endParaRPr lang="en-US" sz="3200" b="1" dirty="0" smtClean="0">
              <a:solidFill>
                <a:schemeClr val="bg1">
                  <a:lumMod val="95000"/>
                  <a:lumOff val="5000"/>
                </a:schemeClr>
              </a:solidFill>
              <a:latin typeface="Sakkal Majalla" pitchFamily="2" charset="-78"/>
              <a:cs typeface="Sakkal Majalla" pitchFamily="2" charset="-78"/>
            </a:endParaRPr>
          </a:p>
          <a:p>
            <a:pPr algn="just" rtl="1">
              <a:buNone/>
              <a:defRPr/>
            </a:pPr>
            <a:r>
              <a:rPr lang="ar-IQ" sz="3200" b="1" dirty="0" smtClean="0">
                <a:solidFill>
                  <a:schemeClr val="bg1">
                    <a:lumMod val="95000"/>
                    <a:lumOff val="5000"/>
                  </a:schemeClr>
                </a:solidFill>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ولهذا، فإن الديمقراطية – كمذهب أو نظام للحكم – ترمي إلى كفالة الحقوق الفردية وحماية ممارسة الأفراد لمختلف الحريات، وعلى الأخص الحرية السياسية.</a:t>
            </a:r>
            <a:endParaRPr lang="en-US" sz="3200" b="1" dirty="0" smtClean="0">
              <a:solidFill>
                <a:schemeClr val="bg1">
                  <a:lumMod val="95000"/>
                  <a:lumOff val="5000"/>
                </a:schemeClr>
              </a:solidFill>
              <a:latin typeface="Sakkal Majalla" pitchFamily="2" charset="-78"/>
              <a:cs typeface="Sakkal Majalla" pitchFamily="2" charset="-78"/>
            </a:endParaRPr>
          </a:p>
          <a:p>
            <a:pPr algn="just" rtl="1">
              <a:buNone/>
              <a:defRPr/>
            </a:pPr>
            <a:r>
              <a:rPr lang="ar-IQ" sz="3200" b="1" dirty="0" smtClean="0">
                <a:solidFill>
                  <a:schemeClr val="bg1">
                    <a:lumMod val="95000"/>
                    <a:lumOff val="5000"/>
                  </a:schemeClr>
                </a:solidFill>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وتنطوي هذه الحماية على وضع حد لتدخل الدولة في ممارسة هذه الحقوق والحريات بحيث تقوم بتنظيمها دون المساس بمضمونها، وتقرير ضمانات معينة لحمايتها ضد أي تعسف أو إنتهاك من جانب الحكام.</a:t>
            </a:r>
            <a:endParaRPr lang="en-US" sz="3200" b="1" dirty="0" smtClean="0">
              <a:solidFill>
                <a:schemeClr val="bg1">
                  <a:lumMod val="95000"/>
                  <a:lumOff val="5000"/>
                </a:schemeClr>
              </a:solidFill>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214290"/>
            <a:ext cx="8786874" cy="6429420"/>
          </a:xfrm>
          <a:solidFill>
            <a:srgbClr val="FFFFCD"/>
          </a:solidFill>
        </p:spPr>
        <p:txBody>
          <a:bodyPr/>
          <a:lstStyle/>
          <a:p>
            <a:pPr algn="r" rtl="1">
              <a:buNone/>
            </a:pPr>
            <a:endParaRPr lang="ar-IQ" dirty="0" smtClean="0"/>
          </a:p>
          <a:p>
            <a:pPr algn="just" rtl="1">
              <a:buNone/>
            </a:pPr>
            <a:r>
              <a:rPr lang="ar-IQ" dirty="0" smtClean="0">
                <a:solidFill>
                  <a:schemeClr val="bg1">
                    <a:lumMod val="95000"/>
                    <a:lumOff val="5000"/>
                  </a:schemeClr>
                </a:solidFill>
              </a:rPr>
              <a:t>   </a:t>
            </a:r>
            <a:r>
              <a:rPr lang="ar-LB" b="1" dirty="0" smtClean="0">
                <a:solidFill>
                  <a:schemeClr val="bg1">
                    <a:lumMod val="95000"/>
                    <a:lumOff val="5000"/>
                  </a:schemeClr>
                </a:solidFill>
                <a:latin typeface="Sakkal Majalla" pitchFamily="2" charset="-78"/>
                <a:cs typeface="Sakkal Majalla" pitchFamily="2" charset="-78"/>
              </a:rPr>
              <a:t> </a:t>
            </a:r>
            <a:r>
              <a:rPr lang="ar-LB" sz="4800" b="1" dirty="0" smtClean="0">
                <a:solidFill>
                  <a:srgbClr val="C00000"/>
                </a:solidFill>
                <a:latin typeface="Sakkal Majalla" pitchFamily="2" charset="-78"/>
                <a:cs typeface="Sakkal Majalla" pitchFamily="2" charset="-78"/>
              </a:rPr>
              <a:t>صور الحكم الديمقراطي</a:t>
            </a:r>
            <a:endParaRPr lang="ar-LB" b="1" dirty="0" smtClean="0">
              <a:solidFill>
                <a:srgbClr val="C00000"/>
              </a:solidFill>
              <a:latin typeface="Sakkal Majalla" pitchFamily="2" charset="-78"/>
              <a:cs typeface="Sakkal Majalla" pitchFamily="2" charset="-78"/>
            </a:endParaRPr>
          </a:p>
          <a:p>
            <a:pPr algn="just" rtl="1">
              <a:buNone/>
            </a:pPr>
            <a:r>
              <a:rPr lang="ar-IQ" b="1" dirty="0" smtClean="0">
                <a:solidFill>
                  <a:schemeClr val="bg1">
                    <a:lumMod val="95000"/>
                    <a:lumOff val="5000"/>
                  </a:schemeClr>
                </a:solidFill>
                <a:latin typeface="Sakkal Majalla" pitchFamily="2" charset="-78"/>
                <a:cs typeface="Sakkal Majalla" pitchFamily="2" charset="-78"/>
              </a:rPr>
              <a:t>         </a:t>
            </a:r>
            <a:r>
              <a:rPr lang="ar-IQ" sz="3600" b="1" dirty="0" smtClean="0">
                <a:solidFill>
                  <a:schemeClr val="bg1">
                    <a:lumMod val="95000"/>
                    <a:lumOff val="5000"/>
                  </a:schemeClr>
                </a:solidFill>
                <a:latin typeface="Sakkal Majalla" pitchFamily="2" charset="-78"/>
                <a:cs typeface="Sakkal Majalla" pitchFamily="2" charset="-78"/>
              </a:rPr>
              <a:t>أولاً:</a:t>
            </a:r>
            <a:r>
              <a:rPr lang="ar-LB"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الديمقراطية المباشرة.</a:t>
            </a:r>
            <a:endParaRPr lang="ar-LB" sz="36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600" b="1" dirty="0" smtClean="0">
                <a:solidFill>
                  <a:schemeClr val="bg1">
                    <a:lumMod val="95000"/>
                    <a:lumOff val="5000"/>
                  </a:schemeClr>
                </a:solidFill>
                <a:latin typeface="Sakkal Majalla" pitchFamily="2" charset="-78"/>
                <a:cs typeface="Sakkal Majalla" pitchFamily="2" charset="-78"/>
              </a:rPr>
              <a:t>    ثانياً:</a:t>
            </a:r>
            <a:r>
              <a:rPr lang="ar-LB"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الديمقراطية النيابية.</a:t>
            </a:r>
            <a:endParaRPr lang="ar-LB" sz="36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600" b="1" dirty="0" smtClean="0">
                <a:solidFill>
                  <a:schemeClr val="bg1">
                    <a:lumMod val="95000"/>
                    <a:lumOff val="5000"/>
                  </a:schemeClr>
                </a:solidFill>
                <a:latin typeface="Sakkal Majalla" pitchFamily="2" charset="-78"/>
                <a:cs typeface="Sakkal Majalla" pitchFamily="2" charset="-78"/>
              </a:rPr>
              <a:t>    ثالثاً:</a:t>
            </a:r>
            <a:r>
              <a:rPr lang="ar-LB"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الديمقراطية شبه المباشرة.</a:t>
            </a:r>
            <a:endParaRPr lang="ar-LB" b="1" dirty="0" smtClean="0">
              <a:solidFill>
                <a:schemeClr val="bg1">
                  <a:lumMod val="95000"/>
                  <a:lumOff val="5000"/>
                </a:schemeClr>
              </a:solidFill>
              <a:latin typeface="Sakkal Majalla" pitchFamily="2" charset="-78"/>
              <a:cs typeface="Sakkal Majalla" pitchFamily="2" charset="-78"/>
            </a:endParaRPr>
          </a:p>
          <a:p>
            <a:pPr algn="just" rtl="1">
              <a:buNone/>
            </a:pPr>
            <a:endParaRPr lang="ar-LB" dirty="0" smtClean="0">
              <a:solidFill>
                <a:schemeClr val="bg1">
                  <a:lumMod val="95000"/>
                  <a:lumOff val="5000"/>
                </a:schemeClr>
              </a:solidFill>
              <a:latin typeface="Sakkal Majalla" pitchFamily="2" charset="-78"/>
              <a:cs typeface="Sakkal Majalla" pitchFamily="2" charset="-78"/>
            </a:endParaRPr>
          </a:p>
          <a:p>
            <a:pPr algn="just" rtl="1">
              <a:buNone/>
            </a:pPr>
            <a:r>
              <a:rPr lang="ar-IQ" b="1" dirty="0" smtClean="0">
                <a:solidFill>
                  <a:schemeClr val="bg1">
                    <a:lumMod val="95000"/>
                    <a:lumOff val="5000"/>
                  </a:schemeClr>
                </a:solidFill>
                <a:latin typeface="Sakkal Majalla" pitchFamily="2" charset="-78"/>
                <a:cs typeface="Sakkal Majalla" pitchFamily="2" charset="-78"/>
              </a:rPr>
              <a:t>      </a:t>
            </a:r>
            <a:r>
              <a:rPr lang="ar-IQ" sz="4000" b="1" dirty="0" smtClean="0">
                <a:solidFill>
                  <a:schemeClr val="accent1">
                    <a:lumMod val="75000"/>
                  </a:schemeClr>
                </a:solidFill>
                <a:latin typeface="Sakkal Majalla" pitchFamily="2" charset="-78"/>
                <a:cs typeface="Sakkal Majalla" pitchFamily="2" charset="-78"/>
              </a:rPr>
              <a:t>أولاً:</a:t>
            </a:r>
            <a:r>
              <a:rPr lang="ar-LB" sz="4000" b="1" dirty="0" smtClean="0">
                <a:solidFill>
                  <a:schemeClr val="accent1">
                    <a:lumMod val="75000"/>
                  </a:schemeClr>
                </a:solidFill>
                <a:latin typeface="Sakkal Majalla" pitchFamily="2" charset="-78"/>
                <a:cs typeface="Sakkal Majalla" pitchFamily="2" charset="-78"/>
              </a:rPr>
              <a:t> الديمقراطية المباشرة</a:t>
            </a:r>
            <a:endParaRPr lang="en-US" b="1" dirty="0" smtClean="0">
              <a:solidFill>
                <a:schemeClr val="accent1">
                  <a:lumMod val="75000"/>
                </a:schemeClr>
              </a:solidFill>
              <a:latin typeface="Sakkal Majalla" pitchFamily="2" charset="-78"/>
              <a:cs typeface="Sakkal Majalla" pitchFamily="2" charset="-78"/>
            </a:endParaRPr>
          </a:p>
          <a:p>
            <a:pPr algn="r" rtl="1">
              <a:buNone/>
            </a:pPr>
            <a:r>
              <a:rPr lang="ar-IQ" dirty="0" smtClean="0">
                <a:solidFill>
                  <a:schemeClr val="bg1">
                    <a:lumMod val="95000"/>
                    <a:lumOff val="5000"/>
                  </a:schemeClr>
                </a:solidFill>
                <a:latin typeface="Sakkal Majalla" pitchFamily="2" charset="-78"/>
                <a:cs typeface="Sakkal Majalla" pitchFamily="2" charset="-78"/>
              </a:rPr>
              <a:t>      </a:t>
            </a:r>
            <a:r>
              <a:rPr lang="ar-LB" sz="3200" b="1" dirty="0" smtClean="0">
                <a:solidFill>
                  <a:schemeClr val="bg1">
                    <a:lumMod val="95000"/>
                    <a:lumOff val="5000"/>
                  </a:schemeClr>
                </a:solidFill>
                <a:latin typeface="Sakkal Majalla" pitchFamily="2" charset="-78"/>
                <a:cs typeface="Sakkal Majalla" pitchFamily="2" charset="-78"/>
              </a:rPr>
              <a:t>1- </a:t>
            </a:r>
            <a:r>
              <a:rPr lang="ar-SA" sz="3200" b="1" dirty="0" smtClean="0">
                <a:solidFill>
                  <a:schemeClr val="bg1">
                    <a:lumMod val="95000"/>
                    <a:lumOff val="5000"/>
                  </a:schemeClr>
                </a:solidFill>
                <a:latin typeface="Sakkal Majalla" pitchFamily="2" charset="-78"/>
                <a:cs typeface="Sakkal Majalla" pitchFamily="2" charset="-78"/>
              </a:rPr>
              <a:t>مضمون</a:t>
            </a:r>
            <a:r>
              <a:rPr lang="ar-LB" sz="3200" b="1" dirty="0" smtClean="0">
                <a:solidFill>
                  <a:schemeClr val="bg1">
                    <a:lumMod val="95000"/>
                    <a:lumOff val="5000"/>
                  </a:schemeClr>
                </a:solidFill>
                <a:latin typeface="Sakkal Majalla" pitchFamily="2" charset="-78"/>
                <a:cs typeface="Sakkal Majalla" pitchFamily="2" charset="-78"/>
              </a:rPr>
              <a:t> الديمقراطية المباشرة وتطبيقاتها</a:t>
            </a:r>
          </a:p>
          <a:p>
            <a:pPr algn="r" rtl="1">
              <a:buNone/>
            </a:pPr>
            <a:r>
              <a:rPr lang="ar-IQ" sz="3200" b="1" dirty="0" smtClean="0">
                <a:solidFill>
                  <a:schemeClr val="bg1">
                    <a:lumMod val="95000"/>
                    <a:lumOff val="5000"/>
                  </a:schemeClr>
                </a:solidFill>
                <a:latin typeface="Sakkal Majalla" pitchFamily="2" charset="-78"/>
                <a:cs typeface="Sakkal Majalla" pitchFamily="2" charset="-78"/>
              </a:rPr>
              <a:t>     </a:t>
            </a:r>
            <a:r>
              <a:rPr lang="ar-LB" sz="3200" b="1" dirty="0" smtClean="0">
                <a:solidFill>
                  <a:schemeClr val="bg1">
                    <a:lumMod val="95000"/>
                    <a:lumOff val="5000"/>
                  </a:schemeClr>
                </a:solidFill>
                <a:latin typeface="Sakkal Majalla" pitchFamily="2" charset="-78"/>
                <a:cs typeface="Sakkal Majalla" pitchFamily="2" charset="-78"/>
              </a:rPr>
              <a:t>2- </a:t>
            </a:r>
            <a:r>
              <a:rPr lang="ar-SA" sz="3200" b="1" dirty="0" smtClean="0">
                <a:solidFill>
                  <a:schemeClr val="bg1">
                    <a:lumMod val="95000"/>
                    <a:lumOff val="5000"/>
                  </a:schemeClr>
                </a:solidFill>
                <a:latin typeface="Sakkal Majalla" pitchFamily="2" charset="-78"/>
                <a:cs typeface="Sakkal Majalla" pitchFamily="2" charset="-78"/>
              </a:rPr>
              <a:t>ت</a:t>
            </a:r>
            <a:r>
              <a:rPr lang="ar-LB" sz="3200" b="1" dirty="0" smtClean="0">
                <a:solidFill>
                  <a:schemeClr val="bg1">
                    <a:lumMod val="95000"/>
                    <a:lumOff val="5000"/>
                  </a:schemeClr>
                </a:solidFill>
                <a:latin typeface="Sakkal Majalla" pitchFamily="2" charset="-78"/>
                <a:cs typeface="Sakkal Majalla" pitchFamily="2" charset="-78"/>
              </a:rPr>
              <a:t>قدير الديمقراطية المباشرة ( مزاياها وعيوبها)</a:t>
            </a:r>
            <a:endParaRPr lang="en-US" b="1" dirty="0" smtClean="0">
              <a:solidFill>
                <a:schemeClr val="bg1">
                  <a:lumMod val="95000"/>
                  <a:lumOff val="5000"/>
                </a:schemeClr>
              </a:solidFill>
              <a:latin typeface="Sakkal Majalla" pitchFamily="2" charset="-78"/>
              <a:cs typeface="Sakkal Majalla" pitchFamily="2" charset="-78"/>
            </a:endParaRPr>
          </a:p>
          <a:p>
            <a:pPr algn="r" rtl="1">
              <a:buNone/>
            </a:pPr>
            <a:endParaRPr lang="en-US" dirty="0">
              <a:solidFill>
                <a:schemeClr val="bg1">
                  <a:lumMod val="95000"/>
                  <a:lumOff val="5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715436" cy="6500858"/>
          </a:xfrm>
          <a:solidFill>
            <a:schemeClr val="accent3">
              <a:lumMod val="20000"/>
              <a:lumOff val="80000"/>
            </a:schemeClr>
          </a:solidFill>
        </p:spPr>
        <p:txBody>
          <a:bodyPr>
            <a:normAutofit fontScale="92500"/>
          </a:bodyPr>
          <a:lstStyle/>
          <a:p>
            <a:pPr algn="r" rtl="1">
              <a:buNone/>
            </a:pPr>
            <a:endParaRPr lang="ar-IQ" dirty="0" smtClean="0"/>
          </a:p>
          <a:p>
            <a:pPr algn="just" rtl="1">
              <a:buNone/>
            </a:pPr>
            <a:r>
              <a:rPr lang="ar-IQ" dirty="0" smtClean="0">
                <a:solidFill>
                  <a:schemeClr val="bg1">
                    <a:lumMod val="95000"/>
                    <a:lumOff val="5000"/>
                  </a:schemeClr>
                </a:solidFill>
              </a:rPr>
              <a:t>    </a:t>
            </a:r>
            <a:r>
              <a:rPr lang="ar-LB" sz="3600" b="1" dirty="0" smtClean="0">
                <a:solidFill>
                  <a:srgbClr val="C00000"/>
                </a:solidFill>
                <a:latin typeface="Sakkal Majalla" pitchFamily="2" charset="-78"/>
                <a:cs typeface="Sakkal Majalla" pitchFamily="2" charset="-78"/>
              </a:rPr>
              <a:t> </a:t>
            </a:r>
            <a:r>
              <a:rPr lang="ar-SA" sz="3600" b="1" dirty="0" smtClean="0">
                <a:solidFill>
                  <a:srgbClr val="C00000"/>
                </a:solidFill>
                <a:latin typeface="Sakkal Majalla" pitchFamily="2" charset="-78"/>
                <a:cs typeface="Sakkal Majalla" pitchFamily="2" charset="-78"/>
              </a:rPr>
              <a:t>مضمون الديمقراطية المباشرة وتطبيقاتها</a:t>
            </a:r>
            <a:endParaRPr lang="en-US" dirty="0" smtClean="0">
              <a:solidFill>
                <a:srgbClr val="C00000"/>
              </a:solidFill>
              <a:latin typeface="Sakkal Majalla" pitchFamily="2" charset="-78"/>
              <a:cs typeface="Sakkal Majalla" pitchFamily="2" charset="-78"/>
            </a:endParaRPr>
          </a:p>
          <a:p>
            <a:pPr algn="just" rtl="1">
              <a:buNone/>
            </a:pPr>
            <a:r>
              <a:rPr lang="ar-LB" sz="2400" dirty="0" smtClean="0">
                <a:solidFill>
                  <a:schemeClr val="bg1">
                    <a:lumMod val="95000"/>
                    <a:lumOff val="5000"/>
                  </a:schemeClr>
                </a:solidFill>
                <a:latin typeface="Sakkal Majalla" pitchFamily="2" charset="-78"/>
                <a:cs typeface="Sakkal Majalla" pitchFamily="2" charset="-78"/>
              </a:rPr>
              <a:t>     </a:t>
            </a:r>
            <a:r>
              <a:rPr lang="ar-LB" sz="3200" dirty="0" smtClean="0">
                <a:solidFill>
                  <a:schemeClr val="bg1">
                    <a:lumMod val="95000"/>
                    <a:lumOff val="5000"/>
                  </a:schemeClr>
                </a:solidFill>
                <a:latin typeface="Sakkal Majalla" pitchFamily="2" charset="-78"/>
                <a:cs typeface="Sakkal Majalla" pitchFamily="2" charset="-78"/>
              </a:rPr>
              <a:t>- </a:t>
            </a:r>
            <a:r>
              <a:rPr lang="ar-LB" sz="3200" b="1" dirty="0" smtClean="0">
                <a:solidFill>
                  <a:schemeClr val="bg1">
                    <a:lumMod val="95000"/>
                    <a:lumOff val="5000"/>
                  </a:schemeClr>
                </a:solidFill>
                <a:latin typeface="Sakkal Majalla" pitchFamily="2" charset="-78"/>
                <a:cs typeface="Sakkal Majalla" pitchFamily="2" charset="-78"/>
              </a:rPr>
              <a:t>مضمونها</a:t>
            </a:r>
            <a:r>
              <a:rPr lang="ar-LB" sz="3200" dirty="0" smtClean="0">
                <a:solidFill>
                  <a:schemeClr val="bg1">
                    <a:lumMod val="95000"/>
                    <a:lumOff val="5000"/>
                  </a:schemeClr>
                </a:solidFill>
                <a:latin typeface="Sakkal Majalla" pitchFamily="2" charset="-78"/>
                <a:cs typeface="Sakkal Majalla" pitchFamily="2" charset="-78"/>
              </a:rPr>
              <a:t>: أن </a:t>
            </a:r>
            <a:r>
              <a:rPr lang="ar-SA" sz="3200" dirty="0" smtClean="0">
                <a:solidFill>
                  <a:schemeClr val="bg1">
                    <a:lumMod val="95000"/>
                    <a:lumOff val="5000"/>
                  </a:schemeClr>
                </a:solidFill>
                <a:latin typeface="Sakkal Majalla" pitchFamily="2" charset="-78"/>
                <a:cs typeface="Sakkal Majalla" pitchFamily="2" charset="-78"/>
              </a:rPr>
              <a:t>يباشر الشعب</a:t>
            </a:r>
            <a:r>
              <a:rPr lang="ar-LB" sz="3200" dirty="0" smtClean="0">
                <a:solidFill>
                  <a:schemeClr val="bg1">
                    <a:lumMod val="95000"/>
                    <a:lumOff val="5000"/>
                  </a:schemeClr>
                </a:solidFill>
                <a:latin typeface="Sakkal Majalla" pitchFamily="2" charset="-78"/>
                <a:cs typeface="Sakkal Majalla" pitchFamily="2" charset="-78"/>
              </a:rPr>
              <a:t> </a:t>
            </a:r>
            <a:r>
              <a:rPr lang="ar-SA" sz="3200" dirty="0" smtClean="0">
                <a:solidFill>
                  <a:schemeClr val="bg1">
                    <a:lumMod val="95000"/>
                    <a:lumOff val="5000"/>
                  </a:schemeClr>
                </a:solidFill>
                <a:latin typeface="Sakkal Majalla" pitchFamily="2" charset="-78"/>
                <a:cs typeface="Sakkal Majalla" pitchFamily="2" charset="-78"/>
              </a:rPr>
              <a:t>السلطة بنفسه دون وسيط، حيث يجتمع المواطنون في هيئة جمعية عمومية للتصويت على مشروعات القوانين، وتعيين القضاة والموظفين وتصريف الشؤون العامة الخارجية منها والداخلية</a:t>
            </a:r>
            <a:r>
              <a:rPr lang="ar-LB" sz="3200" dirty="0" smtClean="0">
                <a:solidFill>
                  <a:schemeClr val="bg1">
                    <a:lumMod val="95000"/>
                    <a:lumOff val="5000"/>
                  </a:schemeClr>
                </a:solidFill>
                <a:latin typeface="Sakkal Majalla" pitchFamily="2" charset="-78"/>
                <a:cs typeface="Sakkal Majalla" pitchFamily="2" charset="-78"/>
              </a:rPr>
              <a:t>.</a:t>
            </a:r>
          </a:p>
          <a:p>
            <a:pPr algn="just" rtl="1">
              <a:buNone/>
            </a:pPr>
            <a:r>
              <a:rPr lang="ar-LB" sz="3200" b="1" dirty="0" smtClean="0">
                <a:solidFill>
                  <a:schemeClr val="bg1">
                    <a:lumMod val="95000"/>
                    <a:lumOff val="5000"/>
                  </a:schemeClr>
                </a:solidFill>
                <a:latin typeface="Sakkal Majalla" pitchFamily="2" charset="-78"/>
                <a:cs typeface="Sakkal Majalla" pitchFamily="2" charset="-78"/>
              </a:rPr>
              <a:t>   - تطبيقاتها: </a:t>
            </a:r>
            <a:r>
              <a:rPr lang="ar-LB" sz="3200" dirty="0" smtClean="0">
                <a:solidFill>
                  <a:schemeClr val="bg1">
                    <a:lumMod val="95000"/>
                    <a:lumOff val="5000"/>
                  </a:schemeClr>
                </a:solidFill>
                <a:latin typeface="Sakkal Majalla" pitchFamily="2" charset="-78"/>
                <a:cs typeface="Sakkal Majalla" pitchFamily="2" charset="-78"/>
              </a:rPr>
              <a:t>ي</a:t>
            </a:r>
            <a:r>
              <a:rPr lang="ar-SA" sz="3200" dirty="0" smtClean="0">
                <a:solidFill>
                  <a:schemeClr val="bg1">
                    <a:lumMod val="95000"/>
                    <a:lumOff val="5000"/>
                  </a:schemeClr>
                </a:solidFill>
                <a:latin typeface="Sakkal Majalla" pitchFamily="2" charset="-78"/>
                <a:cs typeface="Sakkal Majalla" pitchFamily="2" charset="-78"/>
              </a:rPr>
              <a:t>عود أصول</a:t>
            </a:r>
            <a:r>
              <a:rPr lang="ar-LB" sz="3200" dirty="0" smtClean="0">
                <a:solidFill>
                  <a:schemeClr val="bg1">
                    <a:lumMod val="95000"/>
                    <a:lumOff val="5000"/>
                  </a:schemeClr>
                </a:solidFill>
                <a:latin typeface="Sakkal Majalla" pitchFamily="2" charset="-78"/>
                <a:cs typeface="Sakkal Majalla" pitchFamily="2" charset="-78"/>
              </a:rPr>
              <a:t> تطبيق</a:t>
            </a:r>
            <a:r>
              <a:rPr lang="ar-SA" sz="3200" dirty="0" smtClean="0">
                <a:solidFill>
                  <a:schemeClr val="bg1">
                    <a:lumMod val="95000"/>
                    <a:lumOff val="5000"/>
                  </a:schemeClr>
                </a:solidFill>
                <a:latin typeface="Sakkal Majalla" pitchFamily="2" charset="-78"/>
                <a:cs typeface="Sakkal Majalla" pitchFamily="2" charset="-78"/>
              </a:rPr>
              <a:t> الديمقراطية المباشرة إلى المدن الإغريقية القديمة، وبخاصة مدينة أثينا</a:t>
            </a:r>
            <a:r>
              <a:rPr lang="ar-IQ" sz="3200" dirty="0" smtClean="0">
                <a:solidFill>
                  <a:schemeClr val="bg1">
                    <a:lumMod val="95000"/>
                    <a:lumOff val="5000"/>
                  </a:schemeClr>
                </a:solidFill>
                <a:latin typeface="Sakkal Majalla" pitchFamily="2" charset="-78"/>
                <a:cs typeface="Sakkal Majalla" pitchFamily="2" charset="-78"/>
              </a:rPr>
              <a:t> </a:t>
            </a:r>
            <a:r>
              <a:rPr lang="ar-SA" sz="3200" dirty="0" smtClean="0">
                <a:solidFill>
                  <a:schemeClr val="bg1">
                    <a:lumMod val="95000"/>
                    <a:lumOff val="5000"/>
                  </a:schemeClr>
                </a:solidFill>
                <a:latin typeface="Sakkal Majalla" pitchFamily="2" charset="-78"/>
                <a:cs typeface="Sakkal Majalla" pitchFamily="2" charset="-78"/>
              </a:rPr>
              <a:t>حيث كان المواطنون الأحرار يجتمعون في جمعية الشعب لوضع القوانين واختيار الحكام والقضاة، وعقد المعاهدات وإعلان الحرب والسلام، وتسيير الشؤون العامة للمدينة.</a:t>
            </a:r>
            <a:endParaRPr lang="ar-LB" sz="3200" dirty="0" smtClean="0">
              <a:solidFill>
                <a:schemeClr val="bg1">
                  <a:lumMod val="95000"/>
                  <a:lumOff val="5000"/>
                </a:schemeClr>
              </a:solidFill>
              <a:latin typeface="Sakkal Majalla" pitchFamily="2" charset="-78"/>
              <a:cs typeface="Sakkal Majalla" pitchFamily="2" charset="-78"/>
            </a:endParaRPr>
          </a:p>
          <a:p>
            <a:pPr algn="just" rtl="1">
              <a:buNone/>
            </a:pPr>
            <a:r>
              <a:rPr lang="ar-IQ" sz="3200" dirty="0" smtClean="0">
                <a:solidFill>
                  <a:schemeClr val="bg1">
                    <a:lumMod val="95000"/>
                    <a:lumOff val="5000"/>
                  </a:schemeClr>
                </a:solidFill>
                <a:latin typeface="Sakkal Majalla" pitchFamily="2" charset="-78"/>
                <a:cs typeface="Sakkal Majalla" pitchFamily="2" charset="-78"/>
              </a:rPr>
              <a:t>    </a:t>
            </a:r>
            <a:r>
              <a:rPr lang="ar-LB" sz="3200" b="1" dirty="0" smtClean="0">
                <a:solidFill>
                  <a:srgbClr val="0070C0"/>
                </a:solidFill>
                <a:latin typeface="Sakkal Majalla" pitchFamily="2" charset="-78"/>
                <a:cs typeface="Sakkal Majalla" pitchFamily="2" charset="-78"/>
              </a:rPr>
              <a:t>أما </a:t>
            </a:r>
            <a:r>
              <a:rPr lang="ar-SA" sz="3200" b="1" dirty="0" smtClean="0">
                <a:solidFill>
                  <a:srgbClr val="0070C0"/>
                </a:solidFill>
                <a:latin typeface="Sakkal Majalla" pitchFamily="2" charset="-78"/>
                <a:cs typeface="Sakkal Majalla" pitchFamily="2" charset="-78"/>
              </a:rPr>
              <a:t>تطبيق</a:t>
            </a:r>
            <a:r>
              <a:rPr lang="ar-LB" sz="3200" b="1" dirty="0" smtClean="0">
                <a:solidFill>
                  <a:srgbClr val="0070C0"/>
                </a:solidFill>
                <a:latin typeface="Sakkal Majalla" pitchFamily="2" charset="-78"/>
                <a:cs typeface="Sakkal Majalla" pitchFamily="2" charset="-78"/>
              </a:rPr>
              <a:t>اتها</a:t>
            </a:r>
            <a:r>
              <a:rPr lang="ar-SA" sz="3200" b="1" dirty="0" smtClean="0">
                <a:solidFill>
                  <a:srgbClr val="0070C0"/>
                </a:solidFill>
                <a:latin typeface="Sakkal Majalla" pitchFamily="2" charset="-78"/>
                <a:cs typeface="Sakkal Majalla" pitchFamily="2" charset="-78"/>
              </a:rPr>
              <a:t> في الوقت الحاضر </a:t>
            </a:r>
            <a:r>
              <a:rPr lang="ar-LB" sz="3200" dirty="0" smtClean="0">
                <a:solidFill>
                  <a:schemeClr val="bg1">
                    <a:lumMod val="95000"/>
                    <a:lumOff val="5000"/>
                  </a:schemeClr>
                </a:solidFill>
                <a:latin typeface="Sakkal Majalla" pitchFamily="2" charset="-78"/>
                <a:cs typeface="Sakkal Majalla" pitchFamily="2" charset="-78"/>
              </a:rPr>
              <a:t>ف</a:t>
            </a:r>
            <a:r>
              <a:rPr lang="ar-SA" sz="3200" dirty="0" smtClean="0">
                <a:solidFill>
                  <a:schemeClr val="bg1">
                    <a:lumMod val="95000"/>
                    <a:lumOff val="5000"/>
                  </a:schemeClr>
                </a:solidFill>
                <a:latin typeface="Sakkal Majalla" pitchFamily="2" charset="-78"/>
                <a:cs typeface="Sakkal Majalla" pitchFamily="2" charset="-78"/>
              </a:rPr>
              <a:t>ينحصر في ثلاث ولايات سويسرية، إذ يمارس الشعب في هذه الولايات السلطة بنفسه عن طريق الجمعية الشعبية التي تنعقد كل عام لمباشرة الشؤون الخاصة بالولاية</a:t>
            </a:r>
            <a:r>
              <a:rPr lang="ar-LB" sz="3200" dirty="0" smtClean="0">
                <a:solidFill>
                  <a:schemeClr val="bg1">
                    <a:lumMod val="95000"/>
                    <a:lumOff val="5000"/>
                  </a:schemeClr>
                </a:solidFill>
                <a:latin typeface="Sakkal Majalla" pitchFamily="2" charset="-78"/>
                <a:cs typeface="Sakkal Majalla" pitchFamily="2" charset="-78"/>
              </a:rPr>
              <a:t> </a:t>
            </a:r>
            <a:r>
              <a:rPr lang="ar-SA" sz="3200" dirty="0" smtClean="0">
                <a:solidFill>
                  <a:schemeClr val="bg1">
                    <a:lumMod val="95000"/>
                    <a:lumOff val="5000"/>
                  </a:schemeClr>
                </a:solidFill>
                <a:latin typeface="Sakkal Majalla" pitchFamily="2" charset="-78"/>
                <a:cs typeface="Sakkal Majalla" pitchFamily="2" charset="-78"/>
              </a:rPr>
              <a:t> واختيار القضاة والموظفين الذين يتولون وظيفة التنفيذ في الولاية</a:t>
            </a:r>
            <a:r>
              <a:rPr lang="en-US" sz="3200" dirty="0" smtClean="0">
                <a:solidFill>
                  <a:schemeClr val="bg1">
                    <a:lumMod val="95000"/>
                    <a:lumOff val="5000"/>
                  </a:schemeClr>
                </a:solidFill>
                <a:latin typeface="Sakkal Majalla" pitchFamily="2" charset="-78"/>
                <a:cs typeface="Sakkal Majalla" pitchFamily="2" charset="-78"/>
              </a:rPr>
              <a:t> </a:t>
            </a:r>
            <a:r>
              <a:rPr lang="ar-LB" sz="3200" dirty="0" smtClean="0">
                <a:solidFill>
                  <a:schemeClr val="bg1">
                    <a:lumMod val="95000"/>
                    <a:lumOff val="5000"/>
                  </a:schemeClr>
                </a:solidFill>
                <a:latin typeface="Sakkal Majalla" pitchFamily="2" charset="-78"/>
                <a:cs typeface="Sakkal Majalla" pitchFamily="2" charset="-78"/>
              </a:rPr>
              <a:t>.</a:t>
            </a:r>
          </a:p>
          <a:p>
            <a:pPr algn="r" rtl="1">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2852"/>
            <a:ext cx="8786874" cy="6500858"/>
          </a:xfrm>
          <a:solidFill>
            <a:schemeClr val="tx1"/>
          </a:solidFill>
        </p:spPr>
        <p:txBody>
          <a:bodyPr>
            <a:normAutofit lnSpcReduction="10000"/>
          </a:bodyPr>
          <a:lstStyle/>
          <a:p>
            <a:pPr algn="just" rtl="1">
              <a:buNone/>
            </a:pPr>
            <a:r>
              <a:rPr lang="ar-IQ" b="1" dirty="0" smtClean="0">
                <a:latin typeface="Sakkal Majalla" pitchFamily="2" charset="-78"/>
                <a:cs typeface="Sakkal Majalla" pitchFamily="2" charset="-78"/>
              </a:rPr>
              <a:t>      </a:t>
            </a:r>
          </a:p>
          <a:p>
            <a:pPr algn="just" rtl="1">
              <a:buNone/>
            </a:pPr>
            <a:r>
              <a:rPr lang="ar-IQ" b="1" dirty="0" smtClean="0">
                <a:latin typeface="Sakkal Majalla" pitchFamily="2" charset="-78"/>
                <a:cs typeface="Sakkal Majalla" pitchFamily="2" charset="-78"/>
              </a:rPr>
              <a:t>          </a:t>
            </a:r>
            <a:r>
              <a:rPr lang="ar-LB" b="1" dirty="0" smtClean="0">
                <a:latin typeface="Sakkal Majalla" pitchFamily="2" charset="-78"/>
                <a:cs typeface="Sakkal Majalla" pitchFamily="2" charset="-78"/>
              </a:rPr>
              <a:t> </a:t>
            </a:r>
            <a:r>
              <a:rPr lang="ar-LB" sz="4000" b="1" dirty="0" smtClean="0">
                <a:solidFill>
                  <a:srgbClr val="C00000"/>
                </a:solidFill>
                <a:latin typeface="Sakkal Majalla" pitchFamily="2" charset="-78"/>
                <a:cs typeface="Sakkal Majalla" pitchFamily="2" charset="-78"/>
              </a:rPr>
              <a:t>مزايا وعيوب الديمقراطية المباشرة</a:t>
            </a:r>
            <a:endParaRPr lang="ar-LB" b="1" dirty="0" smtClean="0">
              <a:solidFill>
                <a:srgbClr val="C00000"/>
              </a:solidFill>
              <a:latin typeface="Sakkal Majalla" pitchFamily="2" charset="-78"/>
              <a:cs typeface="Sakkal Majalla" pitchFamily="2" charset="-78"/>
            </a:endParaRPr>
          </a:p>
          <a:p>
            <a:pPr algn="just" rtl="1">
              <a:buNone/>
            </a:pPr>
            <a:r>
              <a:rPr lang="ar-IQ" b="1" dirty="0" smtClean="0">
                <a:solidFill>
                  <a:schemeClr val="bg1">
                    <a:lumMod val="95000"/>
                    <a:lumOff val="5000"/>
                  </a:schemeClr>
                </a:solidFill>
                <a:latin typeface="Sakkal Majalla" pitchFamily="2" charset="-78"/>
                <a:cs typeface="Sakkal Majalla" pitchFamily="2" charset="-78"/>
              </a:rPr>
              <a:t>         </a:t>
            </a:r>
            <a:r>
              <a:rPr lang="ar-LB" sz="3200" b="1" dirty="0" smtClean="0">
                <a:solidFill>
                  <a:schemeClr val="bg1">
                    <a:lumMod val="95000"/>
                    <a:lumOff val="5000"/>
                  </a:schemeClr>
                </a:solidFill>
                <a:latin typeface="Sakkal Majalla" pitchFamily="2" charset="-78"/>
                <a:cs typeface="Sakkal Majalla" pitchFamily="2" charset="-78"/>
              </a:rPr>
              <a:t>- المزايا</a:t>
            </a:r>
          </a:p>
          <a:p>
            <a:pPr algn="just" rtl="1">
              <a:buNone/>
            </a:pPr>
            <a:r>
              <a:rPr lang="ar-IQ" sz="3200" b="1" dirty="0" smtClean="0">
                <a:solidFill>
                  <a:schemeClr val="bg1">
                    <a:lumMod val="95000"/>
                    <a:lumOff val="5000"/>
                  </a:schemeClr>
                </a:solidFill>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1- الديمقراطية المباشرة هي أقرب الصور إلى المبدأ الديمقراطي الذي يحقق السيادة الكاملة للشعب، بتمكينه من حكم نفسه بنفسه مباشرة دون وساطة أو نيابة، وتحقق له ممارسة السلطة الفعلية على جميع شؤونه العامة.</a:t>
            </a:r>
            <a:endParaRPr lang="en-US" sz="32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200" b="1" dirty="0" smtClean="0">
                <a:solidFill>
                  <a:schemeClr val="bg1">
                    <a:lumMod val="95000"/>
                    <a:lumOff val="5000"/>
                  </a:schemeClr>
                </a:solidFill>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2- الديمقراطية المباشرة لها قيمة معنوية كبيرة، تتمثل في الارتفاع بمستوى مشاركة المواطنين في تحمل المسؤولية العامة.</a:t>
            </a:r>
            <a:endParaRPr lang="en-US" sz="32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200" b="1" dirty="0" smtClean="0">
                <a:solidFill>
                  <a:schemeClr val="bg1">
                    <a:lumMod val="95000"/>
                    <a:lumOff val="5000"/>
                  </a:schemeClr>
                </a:solidFill>
                <a:latin typeface="Sakkal Majalla" pitchFamily="2" charset="-78"/>
                <a:cs typeface="Sakkal Majalla" pitchFamily="2" charset="-78"/>
              </a:rPr>
              <a:t>       </a:t>
            </a:r>
            <a:r>
              <a:rPr lang="ar-SA" sz="3200" b="1" dirty="0" smtClean="0">
                <a:solidFill>
                  <a:schemeClr val="bg1">
                    <a:lumMod val="95000"/>
                    <a:lumOff val="5000"/>
                  </a:schemeClr>
                </a:solidFill>
                <a:latin typeface="Sakkal Majalla" pitchFamily="2" charset="-78"/>
                <a:cs typeface="Sakkal Majalla" pitchFamily="2" charset="-78"/>
              </a:rPr>
              <a:t>3- الديمقراطية المباشرة تترك آثارا طيبة في الشعب بصفة عامة، إذ تجعله واقعيا في نظرته للأمور، موضوعيا في إتخاذ القرارات ووضع الحلول العملية للمشاكل العامة، دون خضوع لنزعات حزبية أو تأثر بدعايات انتخابية، كما يحدث في ظل الديمقراطية النيابية</a:t>
            </a:r>
            <a:r>
              <a:rPr lang="ar-SA" b="1" dirty="0" smtClean="0">
                <a:solidFill>
                  <a:schemeClr val="bg1">
                    <a:lumMod val="95000"/>
                    <a:lumOff val="5000"/>
                  </a:schemeClr>
                </a:solidFill>
                <a:latin typeface="Sakkal Majalla" pitchFamily="2" charset="-78"/>
                <a:cs typeface="Sakkal Majalla" pitchFamily="2" charset="-78"/>
              </a:rPr>
              <a:t>.</a:t>
            </a:r>
            <a:endParaRPr lang="en-US" b="1" dirty="0" smtClean="0">
              <a:solidFill>
                <a:schemeClr val="bg1">
                  <a:lumMod val="95000"/>
                  <a:lumOff val="5000"/>
                </a:schemeClr>
              </a:solidFill>
              <a:latin typeface="Sakkal Majalla" pitchFamily="2" charset="-78"/>
              <a:cs typeface="Sakkal Majalla" pitchFamily="2" charset="-78"/>
            </a:endParaRP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86874" cy="6500858"/>
          </a:xfrm>
          <a:solidFill>
            <a:srgbClr val="CCCCFF"/>
          </a:solidFill>
        </p:spPr>
        <p:txBody>
          <a:bodyPr>
            <a:normAutofit lnSpcReduction="10000"/>
          </a:bodyPr>
          <a:lstStyle/>
          <a:p>
            <a:pPr algn="r" rtl="1">
              <a:buNone/>
            </a:pPr>
            <a:r>
              <a:rPr lang="ar-IQ" dirty="0" smtClean="0"/>
              <a:t>   </a:t>
            </a:r>
          </a:p>
          <a:p>
            <a:pPr algn="just" rtl="1">
              <a:buNone/>
            </a:pPr>
            <a:r>
              <a:rPr lang="ar-IQ" sz="4000" dirty="0" smtClean="0">
                <a:solidFill>
                  <a:srgbClr val="C00000"/>
                </a:solidFill>
              </a:rPr>
              <a:t>  </a:t>
            </a:r>
            <a:r>
              <a:rPr lang="ar-LB" sz="4000" b="1" dirty="0" smtClean="0">
                <a:solidFill>
                  <a:srgbClr val="C00000"/>
                </a:solidFill>
                <a:latin typeface="Sakkal Majalla" pitchFamily="2" charset="-78"/>
                <a:cs typeface="Sakkal Majalla" pitchFamily="2" charset="-78"/>
              </a:rPr>
              <a:t> عيوب الديمقراطية المباشرة</a:t>
            </a:r>
          </a:p>
          <a:p>
            <a:pPr algn="just" rtl="1">
              <a:buNone/>
            </a:pPr>
            <a:r>
              <a:rPr lang="ar-IQ"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1- أنها لا تصلح للتطبيق في الدول المعاصرة ذات الكثافة السكانية المرتفعة والمساحات الإقليمية الشاسعة، والمشكلات الاقتصادية والاجتماعية المعقدة.</a:t>
            </a:r>
            <a:endParaRPr lang="en-US" sz="36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2- أن تطبيقها يتطلب درجة عالية من النضج السياسي للمواطنين لكي يتولوا مسؤولية الحكم وتسيير الشؤون العامة.</a:t>
            </a:r>
            <a:endParaRPr lang="en-US" sz="36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3- أن مشاركة المواطنين في بحث المسائل العامة ذات الطابع الفني الدقيق لا يحقق أية فائدة لعدم احاطتهم بهذه المسائل.</a:t>
            </a:r>
            <a:endParaRPr lang="en-US" sz="3600" b="1" dirty="0" smtClean="0">
              <a:solidFill>
                <a:schemeClr val="bg1">
                  <a:lumMod val="95000"/>
                  <a:lumOff val="5000"/>
                </a:schemeClr>
              </a:solidFill>
              <a:latin typeface="Sakkal Majalla" pitchFamily="2" charset="-78"/>
              <a:cs typeface="Sakkal Majalla" pitchFamily="2" charset="-78"/>
            </a:endParaRPr>
          </a:p>
          <a:p>
            <a:pPr algn="just" rtl="1">
              <a:buNone/>
            </a:pPr>
            <a:r>
              <a:rPr lang="ar-IQ" sz="3600" b="1" dirty="0" smtClean="0">
                <a:solidFill>
                  <a:schemeClr val="bg1">
                    <a:lumMod val="95000"/>
                    <a:lumOff val="5000"/>
                  </a:schemeClr>
                </a:solidFill>
                <a:latin typeface="Sakkal Majalla" pitchFamily="2" charset="-78"/>
                <a:cs typeface="Sakkal Majalla" pitchFamily="2" charset="-78"/>
              </a:rPr>
              <a:t>     </a:t>
            </a:r>
            <a:r>
              <a:rPr lang="ar-SA" sz="3600" b="1" dirty="0" smtClean="0">
                <a:solidFill>
                  <a:schemeClr val="bg1">
                    <a:lumMod val="95000"/>
                    <a:lumOff val="5000"/>
                  </a:schemeClr>
                </a:solidFill>
                <a:latin typeface="Sakkal Majalla" pitchFamily="2" charset="-78"/>
                <a:cs typeface="Sakkal Majalla" pitchFamily="2" charset="-78"/>
              </a:rPr>
              <a:t>4- تطبيق الديمقراطية المباشرة يؤدي إلى طرح الموضوعات المتعلقة بسلامة الدولة وأمنها للمناقشة العامة، مما يسبب أضرار نتيجة لإفشاء أسرار هذه الموضوعات الخطيرة.</a:t>
            </a:r>
            <a:endParaRPr lang="en-GB" sz="3600" b="1" dirty="0" smtClean="0">
              <a:solidFill>
                <a:schemeClr val="bg1">
                  <a:lumMod val="95000"/>
                  <a:lumOff val="5000"/>
                </a:schemeClr>
              </a:solidFill>
              <a:latin typeface="Sakkal Majalla" pitchFamily="2" charset="-78"/>
              <a:cs typeface="Sakkal Majalla" pitchFamily="2" charset="-78"/>
            </a:endParaRPr>
          </a:p>
          <a:p>
            <a:pPr algn="r" rtl="1">
              <a:buNone/>
            </a:pPr>
            <a:endParaRPr lang="en-US" sz="3600" dirty="0" smtClean="0">
              <a:solidFill>
                <a:schemeClr val="bg1">
                  <a:lumMod val="95000"/>
                  <a:lumOff val="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a:solidFill>
            <a:schemeClr val="bg1"/>
          </a:solidFill>
        </p:spPr>
        <p:txBody>
          <a:bodyPr/>
          <a:lstStyle/>
          <a:p>
            <a:pPr algn="r" rtl="1">
              <a:buNone/>
            </a:pPr>
            <a:endParaRPr lang="ar-IQ" dirty="0" smtClean="0"/>
          </a:p>
          <a:p>
            <a:pPr algn="just" rtl="1">
              <a:buNone/>
            </a:pPr>
            <a:r>
              <a:rPr lang="ar-IQ" dirty="0" smtClean="0"/>
              <a:t>    </a:t>
            </a:r>
            <a:r>
              <a:rPr lang="ar-IQ" sz="3600" b="1" dirty="0" smtClean="0">
                <a:solidFill>
                  <a:srgbClr val="FFC000"/>
                </a:solidFill>
                <a:latin typeface="Sakkal Majalla" pitchFamily="2" charset="-78"/>
                <a:cs typeface="Sakkal Majalla" pitchFamily="2" charset="-78"/>
              </a:rPr>
              <a:t>ثانياً:</a:t>
            </a:r>
            <a:r>
              <a:rPr lang="ar-LB" sz="3600" b="1" dirty="0" smtClean="0">
                <a:solidFill>
                  <a:srgbClr val="FFC000"/>
                </a:solidFill>
                <a:latin typeface="Sakkal Majalla" pitchFamily="2" charset="-78"/>
                <a:cs typeface="Sakkal Majalla" pitchFamily="2" charset="-78"/>
              </a:rPr>
              <a:t> الديمقراطية النيابية ( النظام الديمقراطي النيابي)</a:t>
            </a:r>
            <a:endParaRPr lang="ar-LB" sz="2800" b="1" dirty="0" smtClean="0">
              <a:solidFill>
                <a:srgbClr val="FFC000"/>
              </a:solidFill>
              <a:latin typeface="Sakkal Majalla" pitchFamily="2" charset="-78"/>
              <a:cs typeface="Sakkal Majalla" pitchFamily="2" charset="-78"/>
            </a:endParaRPr>
          </a:p>
          <a:p>
            <a:pPr algn="just" rtl="1">
              <a:buNone/>
            </a:pPr>
            <a:r>
              <a:rPr lang="ar-IQ" sz="2800" dirty="0" smtClean="0">
                <a:latin typeface="Sakkal Majalla" pitchFamily="2" charset="-78"/>
                <a:cs typeface="Sakkal Majalla" pitchFamily="2" charset="-78"/>
              </a:rPr>
              <a:t>        </a:t>
            </a:r>
            <a:r>
              <a:rPr lang="ar-LB" sz="2800" dirty="0" smtClean="0">
                <a:latin typeface="Sakkal Majalla" pitchFamily="2" charset="-78"/>
                <a:cs typeface="Sakkal Majalla" pitchFamily="2" charset="-78"/>
              </a:rPr>
              <a:t>1</a:t>
            </a:r>
            <a:r>
              <a:rPr lang="ar-LB" sz="3200" dirty="0" smtClean="0">
                <a:latin typeface="Sakkal Majalla" pitchFamily="2" charset="-78"/>
                <a:cs typeface="Sakkal Majalla" pitchFamily="2" charset="-78"/>
              </a:rPr>
              <a:t>- مضمون النظام الديمقراطي النيابي </a:t>
            </a:r>
          </a:p>
          <a:p>
            <a:pPr algn="just" rtl="1">
              <a:buNone/>
            </a:pPr>
            <a:r>
              <a:rPr lang="ar-IQ" sz="3200" dirty="0" smtClean="0">
                <a:latin typeface="Sakkal Majalla" pitchFamily="2" charset="-78"/>
                <a:cs typeface="Sakkal Majalla" pitchFamily="2" charset="-78"/>
              </a:rPr>
              <a:t>        </a:t>
            </a:r>
            <a:r>
              <a:rPr lang="ar-LB" sz="3200" dirty="0" smtClean="0">
                <a:latin typeface="Sakkal Majalla" pitchFamily="2" charset="-78"/>
                <a:cs typeface="Sakkal Majalla" pitchFamily="2" charset="-78"/>
              </a:rPr>
              <a:t>2- </a:t>
            </a:r>
            <a:r>
              <a:rPr lang="ar-SA" sz="3200" dirty="0" smtClean="0">
                <a:latin typeface="Sakkal Majalla" pitchFamily="2" charset="-78"/>
                <a:cs typeface="Sakkal Majalla" pitchFamily="2" charset="-78"/>
              </a:rPr>
              <a:t>الأساس الديمقراطي للنظام النيابي</a:t>
            </a:r>
            <a:endParaRPr lang="ar-LB" sz="3200" dirty="0" smtClean="0">
              <a:latin typeface="Sakkal Majalla" pitchFamily="2" charset="-78"/>
              <a:cs typeface="Sakkal Majalla" pitchFamily="2" charset="-78"/>
            </a:endParaRPr>
          </a:p>
          <a:p>
            <a:pPr algn="just" rtl="1">
              <a:buNone/>
            </a:pPr>
            <a:r>
              <a:rPr lang="ar-IQ" sz="3200" dirty="0" smtClean="0">
                <a:latin typeface="Sakkal Majalla" pitchFamily="2" charset="-78"/>
                <a:cs typeface="Sakkal Majalla" pitchFamily="2" charset="-78"/>
              </a:rPr>
              <a:t>        </a:t>
            </a:r>
            <a:r>
              <a:rPr lang="ar-LB" sz="3200" dirty="0" smtClean="0">
                <a:latin typeface="Sakkal Majalla" pitchFamily="2" charset="-78"/>
                <a:cs typeface="Sakkal Majalla" pitchFamily="2" charset="-78"/>
              </a:rPr>
              <a:t>3- </a:t>
            </a:r>
            <a:r>
              <a:rPr lang="ar-SA" sz="3200" dirty="0" smtClean="0">
                <a:latin typeface="Sakkal Majalla" pitchFamily="2" charset="-78"/>
                <a:cs typeface="Sakkal Majalla" pitchFamily="2" charset="-78"/>
              </a:rPr>
              <a:t>أركان النظام النيابي</a:t>
            </a:r>
            <a:endParaRPr lang="ar-LB" sz="3200" dirty="0" smtClean="0">
              <a:latin typeface="Sakkal Majalla" pitchFamily="2" charset="-78"/>
              <a:cs typeface="Sakkal Majalla" pitchFamily="2" charset="-78"/>
            </a:endParaRPr>
          </a:p>
          <a:p>
            <a:pPr algn="just" rtl="1">
              <a:buNone/>
            </a:pPr>
            <a:r>
              <a:rPr lang="ar-IQ" sz="3200" dirty="0" smtClean="0">
                <a:latin typeface="Sakkal Majalla" pitchFamily="2" charset="-78"/>
                <a:cs typeface="Sakkal Majalla" pitchFamily="2" charset="-78"/>
              </a:rPr>
              <a:t>        </a:t>
            </a:r>
            <a:r>
              <a:rPr lang="ar-LB" sz="3200" dirty="0" smtClean="0">
                <a:latin typeface="Sakkal Majalla" pitchFamily="2" charset="-78"/>
                <a:cs typeface="Sakkal Majalla" pitchFamily="2" charset="-78"/>
              </a:rPr>
              <a:t>4- </a:t>
            </a:r>
            <a:r>
              <a:rPr lang="ar-SA" sz="3200" dirty="0" smtClean="0">
                <a:latin typeface="Sakkal Majalla" pitchFamily="2" charset="-78"/>
                <a:cs typeface="Sakkal Majalla" pitchFamily="2" charset="-78"/>
              </a:rPr>
              <a:t>تكييف العلاقة بين الناخبين والنواب من الناحية القانونية</a:t>
            </a:r>
            <a:endParaRPr lang="en-US" sz="3200" dirty="0" smtClean="0">
              <a:latin typeface="Sakkal Majalla" pitchFamily="2" charset="-78"/>
              <a:cs typeface="Sakkal Majalla" pitchFamily="2" charset="-78"/>
            </a:endParaRPr>
          </a:p>
          <a:p>
            <a:pPr algn="just" rtl="1">
              <a:buNone/>
            </a:pPr>
            <a:endParaRPr lang="ar-LB" sz="3200" b="1" dirty="0" smtClean="0">
              <a:latin typeface="Sakkal Majalla" pitchFamily="2" charset="-78"/>
              <a:cs typeface="Sakkal Majalla" pitchFamily="2" charset="-78"/>
            </a:endParaRPr>
          </a:p>
          <a:p>
            <a:pPr algn="just" rtl="1">
              <a:buNone/>
            </a:pPr>
            <a:r>
              <a:rPr lang="ar-IQ" sz="3200" b="1" dirty="0" smtClean="0">
                <a:latin typeface="Sakkal Majalla" pitchFamily="2" charset="-78"/>
                <a:cs typeface="Sakkal Majalla" pitchFamily="2" charset="-78"/>
              </a:rPr>
              <a:t>        </a:t>
            </a:r>
            <a:r>
              <a:rPr lang="ar-LB" sz="3200" b="1" dirty="0" smtClean="0">
                <a:solidFill>
                  <a:srgbClr val="0070C0"/>
                </a:solidFill>
                <a:latin typeface="Sakkal Majalla" pitchFamily="2" charset="-78"/>
                <a:cs typeface="Sakkal Majalla" pitchFamily="2" charset="-78"/>
              </a:rPr>
              <a:t>1- مضمون النظام الديمقراطي النيابي</a:t>
            </a:r>
          </a:p>
          <a:p>
            <a:pPr algn="just" rtl="1">
              <a:buNone/>
            </a:pPr>
            <a:r>
              <a:rPr lang="ar-LB" sz="3200" b="1" dirty="0" smtClean="0">
                <a:latin typeface="Sakkal Majalla" pitchFamily="2" charset="-78"/>
                <a:cs typeface="Sakkal Majalla" pitchFamily="2" charset="-78"/>
              </a:rPr>
              <a:t>      </a:t>
            </a:r>
            <a:r>
              <a:rPr lang="ar-SA" sz="3200" dirty="0" smtClean="0">
                <a:latin typeface="Sakkal Majalla" pitchFamily="2" charset="-78"/>
                <a:cs typeface="Sakkal Majalla" pitchFamily="2" charset="-78"/>
              </a:rPr>
              <a:t>تقوم الديمقراطية النيابية على أساس انتخاب الشعب لعدد من النواب الذين يكونون البرلمان، ويتولون ممارسة السلطة باسم الشعب ونيابة عنه لمدة محدودة.</a:t>
            </a:r>
            <a:endParaRPr lang="en-US" sz="3200" dirty="0" smtClean="0">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2852"/>
            <a:ext cx="8786874" cy="6572296"/>
          </a:xfrm>
          <a:solidFill>
            <a:schemeClr val="bg1">
              <a:lumMod val="85000"/>
              <a:lumOff val="15000"/>
            </a:schemeClr>
          </a:solidFill>
        </p:spPr>
        <p:txBody>
          <a:bodyPr/>
          <a:lstStyle/>
          <a:p>
            <a:pPr algn="r" rtl="1">
              <a:buNone/>
            </a:pPr>
            <a:r>
              <a:rPr lang="ar-IQ" dirty="0" smtClean="0"/>
              <a:t>   </a:t>
            </a:r>
          </a:p>
          <a:p>
            <a:pPr algn="just" rtl="1">
              <a:buNone/>
            </a:pPr>
            <a:r>
              <a:rPr lang="ar-IQ" dirty="0" smtClean="0"/>
              <a:t>     </a:t>
            </a:r>
            <a:r>
              <a:rPr lang="ar-LB" sz="3200" b="1" dirty="0" smtClean="0">
                <a:solidFill>
                  <a:srgbClr val="0070C0"/>
                </a:solidFill>
                <a:latin typeface="Sakkal Majalla" pitchFamily="2" charset="-78"/>
                <a:cs typeface="Sakkal Majalla" pitchFamily="2" charset="-78"/>
              </a:rPr>
              <a:t>2- </a:t>
            </a:r>
            <a:r>
              <a:rPr lang="ar-SA" sz="3200" b="1" dirty="0" smtClean="0">
                <a:solidFill>
                  <a:srgbClr val="0070C0"/>
                </a:solidFill>
                <a:latin typeface="Sakkal Majalla" pitchFamily="2" charset="-78"/>
                <a:cs typeface="Sakkal Majalla" pitchFamily="2" charset="-78"/>
              </a:rPr>
              <a:t>الأساس الديمقراطي للنظام النيابي</a:t>
            </a:r>
            <a:endParaRPr lang="ar-LB" sz="2800" b="1" dirty="0" smtClean="0">
              <a:solidFill>
                <a:srgbClr val="0070C0"/>
              </a:solidFill>
              <a:latin typeface="Sakkal Majalla" pitchFamily="2" charset="-78"/>
              <a:cs typeface="Sakkal Majalla" pitchFamily="2" charset="-78"/>
            </a:endParaRPr>
          </a:p>
          <a:p>
            <a:pPr algn="just" rtl="1">
              <a:buNone/>
            </a:pPr>
            <a:r>
              <a:rPr lang="ar-LB" sz="2800" dirty="0" smtClean="0">
                <a:latin typeface="Sakkal Majalla" pitchFamily="2" charset="-78"/>
                <a:cs typeface="Sakkal Majalla" pitchFamily="2" charset="-78"/>
              </a:rPr>
              <a:t>     </a:t>
            </a:r>
            <a:r>
              <a:rPr lang="ar-SA" sz="2800" dirty="0" smtClean="0">
                <a:latin typeface="Sakkal Majalla" pitchFamily="2" charset="-78"/>
                <a:cs typeface="Sakkal Majalla" pitchFamily="2" charset="-78"/>
              </a:rPr>
              <a:t>للتوفيق بين مضمون المبدأ الديمقراطي</a:t>
            </a:r>
            <a:r>
              <a:rPr lang="ar-LB" sz="2800" dirty="0" smtClean="0">
                <a:latin typeface="Sakkal Majalla" pitchFamily="2" charset="-78"/>
                <a:cs typeface="Sakkal Majalla" pitchFamily="2" charset="-78"/>
              </a:rPr>
              <a:t> وهو سيادة الشعب</a:t>
            </a:r>
            <a:r>
              <a:rPr lang="ar-SA" sz="2800" dirty="0" smtClean="0">
                <a:latin typeface="Sakkal Majalla" pitchFamily="2" charset="-78"/>
                <a:cs typeface="Sakkal Majalla" pitchFamily="2" charset="-78"/>
              </a:rPr>
              <a:t> والنظام النيابي لجأ الفقه إلى نظريتين أساسيتين هما</a:t>
            </a:r>
            <a:r>
              <a:rPr lang="ar-LB" sz="2800" dirty="0" smtClean="0">
                <a:latin typeface="Sakkal Majalla" pitchFamily="2" charset="-78"/>
                <a:cs typeface="Sakkal Majalla" pitchFamily="2" charset="-78"/>
              </a:rPr>
              <a:t>: نظرية النيابة ونظرية العضو.</a:t>
            </a:r>
          </a:p>
          <a:p>
            <a:pPr algn="just" rtl="1">
              <a:buFontTx/>
              <a:buChar char="-"/>
            </a:pPr>
            <a:r>
              <a:rPr lang="ar-LB" sz="2800" b="1" dirty="0" smtClean="0">
                <a:solidFill>
                  <a:srgbClr val="FFC000"/>
                </a:solidFill>
                <a:latin typeface="Sakkal Majalla" pitchFamily="2" charset="-78"/>
                <a:cs typeface="Sakkal Majalla" pitchFamily="2" charset="-78"/>
              </a:rPr>
              <a:t>نظرية النيابة</a:t>
            </a:r>
            <a:r>
              <a:rPr lang="ar-IQ" sz="2800" b="1" dirty="0" smtClean="0">
                <a:solidFill>
                  <a:srgbClr val="FFC000"/>
                </a:solidFill>
                <a:latin typeface="Sakkal Majalla" pitchFamily="2" charset="-78"/>
                <a:cs typeface="Sakkal Majalla" pitchFamily="2" charset="-78"/>
              </a:rPr>
              <a:t>:</a:t>
            </a:r>
            <a:endParaRPr lang="ar-LB" sz="2800" b="1" dirty="0" smtClean="0">
              <a:solidFill>
                <a:srgbClr val="FFC000"/>
              </a:solidFill>
              <a:latin typeface="Sakkal Majalla" pitchFamily="2" charset="-78"/>
              <a:cs typeface="Sakkal Majalla" pitchFamily="2" charset="-78"/>
            </a:endParaRPr>
          </a:p>
          <a:p>
            <a:pPr algn="just" rtl="1">
              <a:buNone/>
            </a:pPr>
            <a:r>
              <a:rPr lang="ar-LB" sz="2800" dirty="0" smtClean="0">
                <a:latin typeface="Sakkal Majalla" pitchFamily="2" charset="-78"/>
                <a:cs typeface="Sakkal Majalla" pitchFamily="2" charset="-78"/>
              </a:rPr>
              <a:t>        </a:t>
            </a:r>
            <a:r>
              <a:rPr lang="ar-SA" sz="2800" dirty="0" smtClean="0">
                <a:latin typeface="Sakkal Majalla" pitchFamily="2" charset="-78"/>
                <a:cs typeface="Sakkal Majalla" pitchFamily="2" charset="-78"/>
              </a:rPr>
              <a:t>تقوم هذه النظرية في القانون الخاص على أساس أن النائب أو الوكيل يقوم بالتصرفات القانونية اللازمة على أن تنتج أثرها في ذمة ال</a:t>
            </a:r>
            <a:r>
              <a:rPr lang="ar-IQ" sz="2800" smtClean="0">
                <a:latin typeface="Sakkal Majalla" pitchFamily="2" charset="-78"/>
                <a:cs typeface="Sakkal Majalla" pitchFamily="2" charset="-78"/>
              </a:rPr>
              <a:t>موكل</a:t>
            </a:r>
            <a:r>
              <a:rPr lang="ar-SA" sz="2800" smtClean="0">
                <a:latin typeface="Sakkal Majalla" pitchFamily="2" charset="-78"/>
                <a:cs typeface="Sakkal Majalla" pitchFamily="2" charset="-78"/>
              </a:rPr>
              <a:t> </a:t>
            </a:r>
            <a:r>
              <a:rPr lang="ar-SA" sz="2800" dirty="0" smtClean="0">
                <a:latin typeface="Sakkal Majalla" pitchFamily="2" charset="-78"/>
                <a:cs typeface="Sakkal Majalla" pitchFamily="2" charset="-78"/>
              </a:rPr>
              <a:t>أو المنيب، وتعتبر كأنها صادرة منه شخصيا، كما في الوكالة والولاية والفضالة، وقد استعار فقه القانون العام نظرية النيابة للتوفيق بين النظام النيابي والمبدأ الديمقراطي.</a:t>
            </a:r>
            <a:endParaRPr lang="en-US" sz="2800" dirty="0" smtClean="0">
              <a:latin typeface="Sakkal Majalla" pitchFamily="2" charset="-78"/>
              <a:cs typeface="Sakkal Majalla" pitchFamily="2" charset="-78"/>
            </a:endParaRPr>
          </a:p>
          <a:p>
            <a:pPr algn="just" rtl="1">
              <a:buNone/>
            </a:pPr>
            <a:r>
              <a:rPr lang="ar-IQ" sz="2800" dirty="0" smtClean="0">
                <a:latin typeface="Sakkal Majalla" pitchFamily="2" charset="-78"/>
                <a:cs typeface="Sakkal Majalla" pitchFamily="2" charset="-78"/>
              </a:rPr>
              <a:t>     </a:t>
            </a:r>
            <a:r>
              <a:rPr lang="ar-SA" sz="2800" dirty="0" smtClean="0">
                <a:latin typeface="Sakkal Majalla" pitchFamily="2" charset="-78"/>
                <a:cs typeface="Sakkal Majalla" pitchFamily="2" charset="-78"/>
              </a:rPr>
              <a:t>وعلى هذا الأساس فإن ا</a:t>
            </a:r>
            <a:r>
              <a:rPr lang="ar-LB" sz="2800" dirty="0" smtClean="0">
                <a:latin typeface="Sakkal Majalla" pitchFamily="2" charset="-78"/>
                <a:cs typeface="Sakkal Majalla" pitchFamily="2" charset="-78"/>
              </a:rPr>
              <a:t>لشعب</a:t>
            </a:r>
            <a:r>
              <a:rPr lang="ar-SA" sz="2800" dirty="0" smtClean="0">
                <a:latin typeface="Sakkal Majalla" pitchFamily="2" charset="-78"/>
                <a:cs typeface="Sakkal Majalla" pitchFamily="2" charset="-78"/>
              </a:rPr>
              <a:t> </a:t>
            </a:r>
            <a:r>
              <a:rPr lang="ar-LB" sz="2800" dirty="0" smtClean="0">
                <a:latin typeface="Sakkal Majalla" pitchFamily="2" charset="-78"/>
                <a:cs typeface="Sakkal Majalla" pitchFamily="2" charset="-78"/>
              </a:rPr>
              <a:t>ي</a:t>
            </a:r>
            <a:r>
              <a:rPr lang="ar-SA" sz="2800" dirty="0" smtClean="0">
                <a:latin typeface="Sakkal Majalla" pitchFamily="2" charset="-78"/>
                <a:cs typeface="Sakkal Majalla" pitchFamily="2" charset="-78"/>
              </a:rPr>
              <a:t>قوم بتوكيل الأشخاص الذين انتخبهم لكي ينيبوا عنه في ممارسة السلطة، بحيث</a:t>
            </a:r>
            <a:r>
              <a:rPr lang="ar-LB" sz="2800" dirty="0" smtClean="0">
                <a:latin typeface="Sakkal Majalla" pitchFamily="2" charset="-78"/>
                <a:cs typeface="Sakkal Majalla" pitchFamily="2" charset="-78"/>
              </a:rPr>
              <a:t> يكون الشعب</a:t>
            </a:r>
            <a:r>
              <a:rPr lang="ar-SA" sz="2800" dirty="0" smtClean="0">
                <a:latin typeface="Sakkal Majalla" pitchFamily="2" charset="-78"/>
                <a:cs typeface="Sakkal Majalla" pitchFamily="2" charset="-78"/>
              </a:rPr>
              <a:t> ه</a:t>
            </a:r>
            <a:r>
              <a:rPr lang="ar-LB" sz="2800" dirty="0" smtClean="0">
                <a:latin typeface="Sakkal Majalla" pitchFamily="2" charset="-78"/>
                <a:cs typeface="Sakkal Majalla" pitchFamily="2" charset="-78"/>
              </a:rPr>
              <a:t>و</a:t>
            </a:r>
            <a:r>
              <a:rPr lang="ar-SA" sz="2800" dirty="0" smtClean="0">
                <a:latin typeface="Sakkal Majalla" pitchFamily="2" charset="-78"/>
                <a:cs typeface="Sakkal Majalla" pitchFamily="2" charset="-78"/>
              </a:rPr>
              <a:t> الموكل والنواب وكلاء عنه، يعبرون عن إرادته</a:t>
            </a:r>
            <a:r>
              <a:rPr lang="ar-LB" sz="2800" dirty="0" smtClean="0">
                <a:latin typeface="Sakkal Majalla" pitchFamily="2" charset="-78"/>
                <a:cs typeface="Sakkal Majalla" pitchFamily="2" charset="-78"/>
              </a:rPr>
              <a:t> </a:t>
            </a:r>
            <a:r>
              <a:rPr lang="ar-SA" sz="2800" dirty="0" smtClean="0">
                <a:latin typeface="Sakkal Majalla" pitchFamily="2" charset="-78"/>
                <a:cs typeface="Sakkal Majalla" pitchFamily="2" charset="-78"/>
              </a:rPr>
              <a:t>ويتصرفون بإسمه.</a:t>
            </a:r>
            <a:endParaRPr lang="en-US" sz="2800" dirty="0" smtClean="0">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895996"/>
          </a:xfrm>
        </p:spPr>
        <p:txBody>
          <a:bodyPr>
            <a:normAutofit fontScale="92500"/>
          </a:bodyPr>
          <a:lstStyle/>
          <a:p>
            <a:pPr algn="just" rtl="1">
              <a:buNone/>
            </a:pPr>
            <a:r>
              <a:rPr lang="ar-IQ" sz="4300" b="1" dirty="0" smtClean="0">
                <a:solidFill>
                  <a:srgbClr val="FFFF00"/>
                </a:solidFill>
                <a:latin typeface="Sakkal Majalla" pitchFamily="2" charset="-78"/>
                <a:cs typeface="Sakkal Majalla" pitchFamily="2" charset="-78"/>
              </a:rPr>
              <a:t>مفهوم النظم السياسية:</a:t>
            </a:r>
            <a:endParaRPr lang="en-US" sz="4300" b="1" dirty="0" smtClean="0">
              <a:solidFill>
                <a:srgbClr val="FFFF00"/>
              </a:solidFill>
              <a:latin typeface="Sakkal Majalla" pitchFamily="2" charset="-78"/>
              <a:cs typeface="Sakkal Majalla" pitchFamily="2" charset="-78"/>
            </a:endParaRPr>
          </a:p>
          <a:p>
            <a:pPr algn="just" rtl="1">
              <a:buNone/>
            </a:pPr>
            <a:r>
              <a:rPr lang="ar-LB" sz="3600" dirty="0" smtClean="0">
                <a:latin typeface="Sakkal Majalla" pitchFamily="2" charset="-78"/>
                <a:cs typeface="Sakkal Majalla" pitchFamily="2" charset="-78"/>
              </a:rPr>
              <a:t>هناك مفهومان لاصطلاح النظم السياسية، مفهوم ضيق، وهو المفهوم التقليدي ومفهوم واسع، وهو المفهوم المعاصر. </a:t>
            </a:r>
          </a:p>
          <a:p>
            <a:pPr algn="just" rtl="1"/>
            <a:r>
              <a:rPr lang="ar-LB" sz="3600" b="1" u="sng" dirty="0" smtClean="0">
                <a:latin typeface="Sakkal Majalla" pitchFamily="2" charset="-78"/>
                <a:cs typeface="Sakkal Majalla" pitchFamily="2" charset="-78"/>
              </a:rPr>
              <a:t>وفق المفهوم الضيق</a:t>
            </a:r>
            <a:r>
              <a:rPr lang="ar-LB" sz="3600" dirty="0" smtClean="0">
                <a:latin typeface="Sakkal Majalla" pitchFamily="2" charset="-78"/>
                <a:cs typeface="Sakkal Majalla" pitchFamily="2" charset="-78"/>
              </a:rPr>
              <a:t>، ينصرف معنى النظام السياسي </a:t>
            </a:r>
            <a:r>
              <a:rPr lang="ar-IQ" sz="3600" dirty="0" smtClean="0">
                <a:latin typeface="Sakkal Majalla" pitchFamily="2" charset="-78"/>
                <a:cs typeface="Sakkal Majalla" pitchFamily="2" charset="-78"/>
              </a:rPr>
              <a:t>إلى</a:t>
            </a:r>
            <a:r>
              <a:rPr lang="ar-LB" sz="3600" dirty="0" smtClean="0">
                <a:latin typeface="Sakkal Majalla" pitchFamily="2" charset="-78"/>
                <a:cs typeface="Sakkal Majalla" pitchFamily="2" charset="-78"/>
              </a:rPr>
              <a:t> شكل نظام الحكم الذي يسود في دولة معينة وفق القواعد القانونية المحددة.</a:t>
            </a:r>
            <a:endParaRPr lang="ar-SA" sz="3600" dirty="0" smtClean="0">
              <a:latin typeface="Sakkal Majalla" pitchFamily="2" charset="-78"/>
              <a:cs typeface="Sakkal Majalla" pitchFamily="2" charset="-78"/>
            </a:endParaRPr>
          </a:p>
          <a:p>
            <a:pPr algn="just" rtl="1"/>
            <a:r>
              <a:rPr lang="ar-LB" sz="3600" dirty="0" smtClean="0">
                <a:latin typeface="Sakkal Majalla" pitchFamily="2" charset="-78"/>
                <a:cs typeface="Sakkal Majalla" pitchFamily="2" charset="-78"/>
              </a:rPr>
              <a:t> أما </a:t>
            </a:r>
            <a:r>
              <a:rPr lang="ar-LB" sz="3600" b="1" u="sng" dirty="0" smtClean="0">
                <a:latin typeface="Sakkal Majalla" pitchFamily="2" charset="-78"/>
                <a:cs typeface="Sakkal Majalla" pitchFamily="2" charset="-78"/>
              </a:rPr>
              <a:t>وفق المفهوم الواسع</a:t>
            </a:r>
            <a:r>
              <a:rPr lang="ar-LB" sz="3600" dirty="0" smtClean="0">
                <a:latin typeface="Sakkal Majalla" pitchFamily="2" charset="-78"/>
                <a:cs typeface="Sakkal Majalla" pitchFamily="2" charset="-78"/>
              </a:rPr>
              <a:t>، فينصرف معنى النظام السياسي </a:t>
            </a:r>
            <a:r>
              <a:rPr lang="ar-IQ" sz="3600" dirty="0" smtClean="0">
                <a:latin typeface="Sakkal Majalla" pitchFamily="2" charset="-78"/>
                <a:cs typeface="Sakkal Majalla" pitchFamily="2" charset="-78"/>
              </a:rPr>
              <a:t>إلى</a:t>
            </a:r>
            <a:r>
              <a:rPr lang="ar-LB" sz="3600" dirty="0" smtClean="0">
                <a:latin typeface="Sakkal Majalla" pitchFamily="2" charset="-78"/>
                <a:cs typeface="Sakkal Majalla" pitchFamily="2" charset="-78"/>
              </a:rPr>
              <a:t> شكل نظام الحكم مضافاً إليه</a:t>
            </a:r>
            <a:r>
              <a:rPr lang="ar-SA" sz="3600" dirty="0" smtClean="0">
                <a:latin typeface="Sakkal Majalla" pitchFamily="2" charset="-78"/>
                <a:cs typeface="Sakkal Majalla" pitchFamily="2" charset="-78"/>
              </a:rPr>
              <a:t> الفلسفات الاقتصادية والسياسية والاجتماعية التي تسود في الدولة، والقوى المؤثرة في نظام الحكم كالاحزاب السياسية، والصحافة والاعلام وغيرها.</a:t>
            </a:r>
            <a:endParaRPr lang="en-US" sz="3600" dirty="0" smtClean="0">
              <a:latin typeface="Sakkal Majalla" pitchFamily="2" charset="-78"/>
              <a:cs typeface="Sakkal Majalla" pitchFamily="2" charset="-78"/>
            </a:endParaRPr>
          </a:p>
          <a:p>
            <a:pPr algn="just" rtl="1"/>
            <a:endParaRPr lang="en-US" sz="2800" dirty="0">
              <a:latin typeface="Sakkal Majalla" pitchFamily="2" charset="-78"/>
              <a:cs typeface="Sakkal Majalla" pitchFamily="2" charset="-78"/>
            </a:endParaRPr>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86874" cy="6500858"/>
          </a:xfrm>
          <a:solidFill>
            <a:schemeClr val="bg1">
              <a:lumMod val="75000"/>
              <a:lumOff val="25000"/>
            </a:schemeClr>
          </a:solidFill>
        </p:spPr>
        <p:txBody>
          <a:bodyPr/>
          <a:lstStyle/>
          <a:p>
            <a:pPr algn="r" rtl="1">
              <a:buNone/>
            </a:pPr>
            <a:endParaRPr lang="ar-IQ" dirty="0" smtClean="0"/>
          </a:p>
          <a:p>
            <a:pPr algn="just" rtl="1">
              <a:buNone/>
            </a:pPr>
            <a:r>
              <a:rPr lang="ar-IQ" dirty="0" smtClean="0"/>
              <a:t>      </a:t>
            </a:r>
            <a:r>
              <a:rPr lang="ar-SA" sz="4000" b="1" dirty="0" smtClean="0">
                <a:solidFill>
                  <a:srgbClr val="00B050"/>
                </a:solidFill>
                <a:latin typeface="Sakkal Majalla" pitchFamily="2" charset="-78"/>
                <a:cs typeface="Sakkal Majalla" pitchFamily="2" charset="-78"/>
              </a:rPr>
              <a:t>الانتقادات</a:t>
            </a:r>
            <a:r>
              <a:rPr lang="ar-LB" sz="4000" b="1" dirty="0" smtClean="0">
                <a:solidFill>
                  <a:srgbClr val="00B050"/>
                </a:solidFill>
                <a:latin typeface="Sakkal Majalla" pitchFamily="2" charset="-78"/>
                <a:cs typeface="Sakkal Majalla" pitchFamily="2" charset="-78"/>
              </a:rPr>
              <a:t> التي تعرضت لها نظرية النيابة</a:t>
            </a:r>
            <a:r>
              <a:rPr lang="ar-IQ" sz="4000" b="1" dirty="0" smtClean="0">
                <a:solidFill>
                  <a:srgbClr val="00B050"/>
                </a:solidFill>
                <a:latin typeface="Sakkal Majalla" pitchFamily="2" charset="-78"/>
                <a:cs typeface="Sakkal Majalla" pitchFamily="2" charset="-78"/>
              </a:rPr>
              <a:t>:</a:t>
            </a:r>
            <a:endParaRPr lang="en-US" b="1" dirty="0" smtClean="0">
              <a:solidFill>
                <a:srgbClr val="00B050"/>
              </a:solidFill>
              <a:latin typeface="Sakkal Majalla" pitchFamily="2" charset="-78"/>
              <a:cs typeface="Sakkal Majalla" pitchFamily="2" charset="-78"/>
            </a:endParaRPr>
          </a:p>
          <a:p>
            <a:pPr algn="just" rtl="1">
              <a:buNone/>
            </a:pPr>
            <a:r>
              <a:rPr lang="ar-IQ" dirty="0" smtClean="0">
                <a:latin typeface="Sakkal Majalla" pitchFamily="2" charset="-78"/>
                <a:cs typeface="Sakkal Majalla" pitchFamily="2" charset="-78"/>
              </a:rPr>
              <a:t>         </a:t>
            </a:r>
            <a:r>
              <a:rPr lang="ar-SA" sz="3200" dirty="0" smtClean="0">
                <a:solidFill>
                  <a:srgbClr val="FFFF00"/>
                </a:solidFill>
                <a:latin typeface="Sakkal Majalla" pitchFamily="2" charset="-78"/>
                <a:cs typeface="Sakkal Majalla" pitchFamily="2" charset="-78"/>
              </a:rPr>
              <a:t>1- أنها تقوم على أساس الافتراض وليس على أساس الحقيقة والواقع فقولها أن النواب يتصرفون باسم الأمة نتيجة اختيارهم منها هو قول في غير محله لأن الأمة فقط اقتصر دورها على اختيار النواب وأن الاعمال والتصرفات هي من عمل البرلمان وحده.</a:t>
            </a:r>
            <a:endParaRPr lang="ar-LB" sz="3200" dirty="0" smtClean="0">
              <a:solidFill>
                <a:srgbClr val="FFFF00"/>
              </a:solidFill>
              <a:latin typeface="Sakkal Majalla" pitchFamily="2" charset="-78"/>
              <a:cs typeface="Sakkal Majalla" pitchFamily="2" charset="-78"/>
            </a:endParaRPr>
          </a:p>
          <a:p>
            <a:pPr algn="just" rtl="1">
              <a:buNone/>
            </a:pPr>
            <a:endParaRPr lang="en-US" sz="3200" dirty="0" smtClean="0">
              <a:solidFill>
                <a:srgbClr val="FFFF00"/>
              </a:solidFill>
              <a:latin typeface="Sakkal Majalla" pitchFamily="2" charset="-78"/>
              <a:cs typeface="Sakkal Majalla" pitchFamily="2" charset="-78"/>
            </a:endParaRPr>
          </a:p>
          <a:p>
            <a:pPr algn="just" rtl="1">
              <a:buNone/>
            </a:pPr>
            <a:r>
              <a:rPr lang="ar-IQ" sz="3200" dirty="0" smtClean="0">
                <a:solidFill>
                  <a:srgbClr val="FFFF00"/>
                </a:solidFill>
                <a:latin typeface="Sakkal Majalla" pitchFamily="2" charset="-78"/>
                <a:cs typeface="Sakkal Majalla" pitchFamily="2" charset="-78"/>
              </a:rPr>
              <a:t>        </a:t>
            </a:r>
            <a:r>
              <a:rPr lang="ar-SA" sz="3200" dirty="0" smtClean="0">
                <a:solidFill>
                  <a:srgbClr val="FFFF00"/>
                </a:solidFill>
                <a:latin typeface="Sakkal Majalla" pitchFamily="2" charset="-78"/>
                <a:cs typeface="Sakkal Majalla" pitchFamily="2" charset="-78"/>
              </a:rPr>
              <a:t>2- أن فكرة الانابة تفترض وجود شخص ثالث يقوم البرلمان بالتعبير عن إرادة المنيب في مواجهته، فمن هو هذا الشخص؟ منطقياً ليس الشعب لأنه المنيب، وإذا قيل السلطة التنفيذية فأيضاً لا يستقيم الأمر لأنها في وضع أدنى من البرلمان ممثل الأمة وإراداتها.</a:t>
            </a:r>
            <a:endParaRPr lang="en-GB" sz="3200" b="1" dirty="0" smtClean="0">
              <a:solidFill>
                <a:srgbClr val="FFFF00"/>
              </a:solidFill>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a:solidFill>
            <a:schemeClr val="accent4">
              <a:lumMod val="40000"/>
              <a:lumOff val="60000"/>
            </a:schemeClr>
          </a:solidFill>
        </p:spPr>
        <p:txBody>
          <a:bodyPr>
            <a:normAutofit lnSpcReduction="10000"/>
          </a:bodyPr>
          <a:lstStyle/>
          <a:p>
            <a:pPr algn="r" rtl="1">
              <a:buNone/>
            </a:pPr>
            <a:endParaRPr lang="ar-IQ" dirty="0" smtClean="0"/>
          </a:p>
          <a:p>
            <a:pPr algn="r" rtl="1">
              <a:buNone/>
            </a:pPr>
            <a:r>
              <a:rPr lang="ar-IQ" dirty="0" smtClean="0"/>
              <a:t>     </a:t>
            </a:r>
            <a:r>
              <a:rPr lang="ar-LB" sz="3600" b="1" dirty="0" smtClean="0">
                <a:solidFill>
                  <a:srgbClr val="C00000"/>
                </a:solidFill>
                <a:latin typeface="Sakkal Majalla" pitchFamily="2" charset="-78"/>
                <a:cs typeface="Sakkal Majalla" pitchFamily="2" charset="-78"/>
              </a:rPr>
              <a:t>نظرية العضو</a:t>
            </a:r>
            <a:r>
              <a:rPr lang="ar-IQ" sz="3600" b="1" dirty="0" smtClean="0">
                <a:solidFill>
                  <a:srgbClr val="C00000"/>
                </a:solidFill>
                <a:latin typeface="Sakkal Majalla" pitchFamily="2" charset="-78"/>
                <a:cs typeface="Sakkal Majalla" pitchFamily="2" charset="-78"/>
              </a:rPr>
              <a:t>:</a:t>
            </a:r>
            <a:endParaRPr lang="ar-LB" sz="2400" b="1" dirty="0" smtClean="0">
              <a:solidFill>
                <a:srgbClr val="C00000"/>
              </a:solidFill>
              <a:latin typeface="Sakkal Majalla" pitchFamily="2" charset="-78"/>
              <a:cs typeface="Sakkal Majalla" pitchFamily="2" charset="-78"/>
            </a:endParaRPr>
          </a:p>
          <a:p>
            <a:pPr algn="just" rtl="1">
              <a:buNone/>
            </a:pPr>
            <a:r>
              <a:rPr lang="ar-LB" sz="2400" dirty="0" smtClean="0">
                <a:solidFill>
                  <a:schemeClr val="bg1"/>
                </a:solidFill>
                <a:latin typeface="Sakkal Majalla" pitchFamily="2" charset="-78"/>
                <a:cs typeface="Sakkal Majalla" pitchFamily="2" charset="-78"/>
              </a:rPr>
              <a:t>     </a:t>
            </a:r>
            <a:r>
              <a:rPr lang="ar-SA" sz="2800" b="1" dirty="0" smtClean="0">
                <a:solidFill>
                  <a:schemeClr val="bg1"/>
                </a:solidFill>
                <a:latin typeface="Sakkal Majalla" pitchFamily="2" charset="-78"/>
                <a:cs typeface="Sakkal Majalla" pitchFamily="2" charset="-78"/>
              </a:rPr>
              <a:t>تفترض هذه النظرية الشخصية المعنوية للأمة، وتقوم على أساس وجود شخص واحد فقط يمثل الأمة كجماعة منظمة له إرادة واحدة، وأن الهيئات المختلفة ومنها البرلمان تمثل أعضاء هذا الشخص وتتولى التعبير عن إرادته دون أن تستقل عنه.</a:t>
            </a:r>
            <a:endParaRPr lang="en-US" sz="2800" b="1" dirty="0" smtClean="0">
              <a:solidFill>
                <a:schemeClr val="bg1"/>
              </a:solidFill>
              <a:latin typeface="Sakkal Majalla" pitchFamily="2" charset="-78"/>
              <a:cs typeface="Sakkal Majalla" pitchFamily="2" charset="-78"/>
            </a:endParaRPr>
          </a:p>
          <a:p>
            <a:pPr algn="r" rtl="1">
              <a:buNone/>
            </a:pPr>
            <a:r>
              <a:rPr lang="ar-IQ" sz="2800" b="1" dirty="0" smtClean="0">
                <a:solidFill>
                  <a:schemeClr val="bg1"/>
                </a:solidFill>
                <a:latin typeface="Sakkal Majalla" pitchFamily="2" charset="-78"/>
                <a:cs typeface="Sakkal Majalla" pitchFamily="2" charset="-78"/>
              </a:rPr>
              <a:t>    </a:t>
            </a:r>
            <a:r>
              <a:rPr lang="ar-LB" sz="2800" b="1" dirty="0" smtClean="0">
                <a:solidFill>
                  <a:srgbClr val="C00000"/>
                </a:solidFill>
                <a:latin typeface="Sakkal Majalla" pitchFamily="2" charset="-78"/>
                <a:cs typeface="Sakkal Majalla" pitchFamily="2" charset="-78"/>
              </a:rPr>
              <a:t>الانتقادات التي تعرضت لها النظرية</a:t>
            </a:r>
            <a:r>
              <a:rPr lang="ar-IQ" sz="2800" b="1" dirty="0" smtClean="0">
                <a:solidFill>
                  <a:srgbClr val="C00000"/>
                </a:solidFill>
                <a:latin typeface="Sakkal Majalla" pitchFamily="2" charset="-78"/>
                <a:cs typeface="Sakkal Majalla" pitchFamily="2" charset="-78"/>
              </a:rPr>
              <a:t>:</a:t>
            </a:r>
            <a:endParaRPr lang="en-US" sz="2800" b="1" dirty="0" smtClean="0">
              <a:solidFill>
                <a:srgbClr val="C00000"/>
              </a:solidFill>
              <a:latin typeface="Sakkal Majalla" pitchFamily="2" charset="-78"/>
              <a:cs typeface="Sakkal Majalla" pitchFamily="2" charset="-78"/>
            </a:endParaRPr>
          </a:p>
          <a:p>
            <a:pPr algn="just" rtl="1">
              <a:buNone/>
            </a:pPr>
            <a:r>
              <a:rPr lang="ar-IQ" sz="2800" b="1" dirty="0" smtClean="0">
                <a:solidFill>
                  <a:schemeClr val="bg1"/>
                </a:solidFill>
                <a:latin typeface="Sakkal Majalla" pitchFamily="2" charset="-78"/>
                <a:cs typeface="Sakkal Majalla" pitchFamily="2" charset="-78"/>
              </a:rPr>
              <a:t>       </a:t>
            </a:r>
            <a:r>
              <a:rPr lang="ar-SA" sz="2800" b="1" dirty="0" smtClean="0">
                <a:solidFill>
                  <a:schemeClr val="bg1"/>
                </a:solidFill>
                <a:latin typeface="Sakkal Majalla" pitchFamily="2" charset="-78"/>
                <a:cs typeface="Sakkal Majalla" pitchFamily="2" charset="-78"/>
              </a:rPr>
              <a:t>1- أنها قامت على أساس وهمي افتراضي لا يستند إلى الحقيقة والواقع، وذلك لأنها </a:t>
            </a:r>
            <a:r>
              <a:rPr lang="ar-SA" sz="2800" b="1" dirty="0" smtClean="0">
                <a:solidFill>
                  <a:srgbClr val="FF0000"/>
                </a:solidFill>
                <a:latin typeface="Sakkal Majalla" pitchFamily="2" charset="-78"/>
                <a:cs typeface="Sakkal Majalla" pitchFamily="2" charset="-78"/>
              </a:rPr>
              <a:t>اعطت الشخصية المعنوية للأمة </a:t>
            </a:r>
            <a:r>
              <a:rPr lang="ar-SA" sz="2800" b="1" dirty="0" smtClean="0">
                <a:solidFill>
                  <a:schemeClr val="bg1"/>
                </a:solidFill>
                <a:latin typeface="Sakkal Majalla" pitchFamily="2" charset="-78"/>
                <a:cs typeface="Sakkal Majalla" pitchFamily="2" charset="-78"/>
              </a:rPr>
              <a:t>إلى </a:t>
            </a:r>
            <a:r>
              <a:rPr lang="ar-SA" sz="2800" b="1" dirty="0" smtClean="0">
                <a:solidFill>
                  <a:srgbClr val="FF0000"/>
                </a:solidFill>
                <a:latin typeface="Sakkal Majalla" pitchFamily="2" charset="-78"/>
                <a:cs typeface="Sakkal Majalla" pitchFamily="2" charset="-78"/>
              </a:rPr>
              <a:t>جانب الشخصية المعنوية للدولة</a:t>
            </a:r>
            <a:r>
              <a:rPr lang="ar-SA" sz="2800" b="1" dirty="0" smtClean="0">
                <a:solidFill>
                  <a:schemeClr val="bg1"/>
                </a:solidFill>
                <a:latin typeface="Sakkal Majalla" pitchFamily="2" charset="-78"/>
                <a:cs typeface="Sakkal Majalla" pitchFamily="2" charset="-78"/>
              </a:rPr>
              <a:t>، في حين أن المسلم به في هذا الصدد أن الشخصية المعنوي</a:t>
            </a:r>
            <a:r>
              <a:rPr lang="ar-SA" sz="2800" b="1" dirty="0" smtClean="0">
                <a:solidFill>
                  <a:srgbClr val="FF0000"/>
                </a:solidFill>
                <a:latin typeface="Sakkal Majalla" pitchFamily="2" charset="-78"/>
                <a:cs typeface="Sakkal Majalla" pitchFamily="2" charset="-78"/>
              </a:rPr>
              <a:t>ة تكون للدولة فقط وليس للامة.</a:t>
            </a:r>
            <a:endParaRPr lang="en-US" sz="2800" b="1" dirty="0" smtClean="0">
              <a:solidFill>
                <a:srgbClr val="FF0000"/>
              </a:solidFill>
              <a:latin typeface="Sakkal Majalla" pitchFamily="2" charset="-78"/>
              <a:cs typeface="Sakkal Majalla" pitchFamily="2" charset="-78"/>
            </a:endParaRPr>
          </a:p>
          <a:p>
            <a:pPr algn="just" rtl="1">
              <a:buNone/>
            </a:pPr>
            <a:r>
              <a:rPr lang="ar-IQ" sz="2800" b="1" dirty="0" smtClean="0">
                <a:solidFill>
                  <a:schemeClr val="bg1"/>
                </a:solidFill>
                <a:latin typeface="Sakkal Majalla" pitchFamily="2" charset="-78"/>
                <a:cs typeface="Sakkal Majalla" pitchFamily="2" charset="-78"/>
              </a:rPr>
              <a:t>       </a:t>
            </a:r>
            <a:r>
              <a:rPr lang="ar-SA" sz="2800" b="1" dirty="0" smtClean="0">
                <a:solidFill>
                  <a:schemeClr val="bg1"/>
                </a:solidFill>
                <a:latin typeface="Sakkal Majalla" pitchFamily="2" charset="-78"/>
                <a:cs typeface="Sakkal Majalla" pitchFamily="2" charset="-78"/>
              </a:rPr>
              <a:t>2- منطق النظرية يفتح الباب أمام تبرير استبداد الحكام بالمحكومين، نظراً لأنها لا تفرق بين ارادة الحكام و ارادة المحكومين، فليس للأفراد أن يعترضوا على تصرفات الهيئات الحاكمة مهما كانت جائرة لان ارادتهم هي ذاتها ارادة الأمة، لأن النظرية قالت أنهم يعبرون عن إرادة الأمة باعتبار أنهم أعضاء لها.</a:t>
            </a:r>
            <a:endParaRPr lang="en-US" sz="2800" b="1" dirty="0" smtClean="0">
              <a:solidFill>
                <a:schemeClr val="bg1"/>
              </a:solidFill>
              <a:latin typeface="Sakkal Majalla" pitchFamily="2" charset="-78"/>
              <a:cs typeface="Sakkal Majalla" pitchFamily="2" charset="-78"/>
            </a:endParaRPr>
          </a:p>
          <a:p>
            <a:pPr algn="r" rtl="1">
              <a:buNone/>
            </a:pPr>
            <a:endParaRPr lang="en-US" sz="2800" b="1"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643998" cy="6429420"/>
          </a:xfrm>
          <a:solidFill>
            <a:schemeClr val="tx1"/>
          </a:solidFill>
        </p:spPr>
        <p:txBody>
          <a:bodyPr/>
          <a:lstStyle/>
          <a:p>
            <a:pPr algn="r" rtl="1">
              <a:buNone/>
            </a:pPr>
            <a:endParaRPr lang="ar-IQ" dirty="0" smtClean="0"/>
          </a:p>
          <a:p>
            <a:pPr algn="just" rtl="1">
              <a:buNone/>
            </a:pPr>
            <a:r>
              <a:rPr lang="ar-IQ" dirty="0" smtClean="0">
                <a:solidFill>
                  <a:schemeClr val="bg1"/>
                </a:solidFill>
              </a:rPr>
              <a:t>     2- </a:t>
            </a:r>
            <a:r>
              <a:rPr lang="ar-LB" sz="3600" b="1" dirty="0" smtClean="0">
                <a:solidFill>
                  <a:srgbClr val="C00000"/>
                </a:solidFill>
                <a:latin typeface="Sakkal Majalla" pitchFamily="2" charset="-78"/>
                <a:cs typeface="Sakkal Majalla" pitchFamily="2" charset="-78"/>
              </a:rPr>
              <a:t>الاساس الحقيقي للنظام النيابي (النظرية الواقعية)</a:t>
            </a:r>
            <a:r>
              <a:rPr lang="ar-IQ" sz="3600" b="1" dirty="0" smtClean="0">
                <a:solidFill>
                  <a:srgbClr val="C00000"/>
                </a:solidFill>
                <a:latin typeface="Sakkal Majalla" pitchFamily="2" charset="-78"/>
                <a:cs typeface="Sakkal Majalla" pitchFamily="2" charset="-78"/>
              </a:rPr>
              <a:t>:</a:t>
            </a:r>
            <a:endParaRPr lang="ar-LB" b="1" dirty="0" smtClean="0">
              <a:solidFill>
                <a:srgbClr val="C00000"/>
              </a:solidFill>
              <a:latin typeface="Sakkal Majalla" pitchFamily="2" charset="-78"/>
              <a:cs typeface="Sakkal Majalla" pitchFamily="2" charset="-78"/>
            </a:endParaRPr>
          </a:p>
          <a:p>
            <a:pPr algn="just" rtl="1">
              <a:buNone/>
            </a:pPr>
            <a:r>
              <a:rPr lang="ar-LB" dirty="0" smtClean="0">
                <a:solidFill>
                  <a:schemeClr val="bg1"/>
                </a:solidFill>
                <a:latin typeface="Sakkal Majalla" pitchFamily="2" charset="-78"/>
                <a:cs typeface="Sakkal Majalla" pitchFamily="2" charset="-78"/>
              </a:rPr>
              <a:t>    </a:t>
            </a:r>
            <a:r>
              <a:rPr lang="ar-LB" sz="3600" dirty="0" smtClean="0">
                <a:solidFill>
                  <a:schemeClr val="bg1"/>
                </a:solidFill>
                <a:latin typeface="Sakkal Majalla" pitchFamily="2" charset="-78"/>
                <a:cs typeface="Sakkal Majalla" pitchFamily="2" charset="-78"/>
              </a:rPr>
              <a:t>تقوم هذه النظرية على </a:t>
            </a:r>
            <a:r>
              <a:rPr lang="ar-SA" sz="3600" dirty="0" smtClean="0">
                <a:solidFill>
                  <a:schemeClr val="bg1"/>
                </a:solidFill>
                <a:latin typeface="Sakkal Majalla" pitchFamily="2" charset="-78"/>
                <a:cs typeface="Sakkal Majalla" pitchFamily="2" charset="-78"/>
              </a:rPr>
              <a:t>أساس</a:t>
            </a:r>
            <a:r>
              <a:rPr lang="ar-LB" sz="3600" dirty="0" smtClean="0">
                <a:solidFill>
                  <a:schemeClr val="bg1"/>
                </a:solidFill>
                <a:latin typeface="Sakkal Majalla" pitchFamily="2" charset="-78"/>
                <a:cs typeface="Sakkal Majalla" pitchFamily="2" charset="-78"/>
              </a:rPr>
              <a:t> أن</a:t>
            </a:r>
            <a:r>
              <a:rPr lang="ar-SA" sz="3600" dirty="0" smtClean="0">
                <a:solidFill>
                  <a:schemeClr val="bg1"/>
                </a:solidFill>
                <a:latin typeface="Sakkal Majalla" pitchFamily="2" charset="-78"/>
                <a:cs typeface="Sakkal Majalla" pitchFamily="2" charset="-78"/>
              </a:rPr>
              <a:t> النظام النيابي لا يمكن إرجاعه إلى نظريات منطقية أو حلول قانونية، وإنما يعود إلى </a:t>
            </a:r>
            <a:r>
              <a:rPr lang="ar-SA" sz="3600" dirty="0" smtClean="0">
                <a:solidFill>
                  <a:srgbClr val="FF0000"/>
                </a:solidFill>
                <a:latin typeface="Sakkal Majalla" pitchFamily="2" charset="-78"/>
                <a:cs typeface="Sakkal Majalla" pitchFamily="2" charset="-78"/>
              </a:rPr>
              <a:t>واقع الظروف السياسية والتطورات التاريخية.</a:t>
            </a:r>
            <a:endParaRPr lang="en-US" sz="3600" dirty="0" smtClean="0">
              <a:solidFill>
                <a:srgbClr val="FF0000"/>
              </a:solidFill>
              <a:latin typeface="Sakkal Majalla" pitchFamily="2" charset="-78"/>
              <a:cs typeface="Sakkal Majalla" pitchFamily="2" charset="-78"/>
            </a:endParaRPr>
          </a:p>
          <a:p>
            <a:pPr algn="just" rtl="1">
              <a:buNone/>
            </a:pPr>
            <a:r>
              <a:rPr lang="ar-SA" sz="3600" dirty="0" smtClean="0">
                <a:solidFill>
                  <a:schemeClr val="bg1"/>
                </a:solidFill>
                <a:latin typeface="Sakkal Majalla" pitchFamily="2" charset="-78"/>
                <a:cs typeface="Sakkal Majalla" pitchFamily="2" charset="-78"/>
              </a:rPr>
              <a:t>   فقد أدى إستحالة تطبيق الديمقراطية بصورة مباشرة في العصر الحديث إلى الأخذ بالديمقراطية النيابية، أي أن الديمقراطية النيابية أصبحت ضرورة لابد من الالتجاء إليها لكي يتمكن الشعب من حكم نفسه بواسطة من يختارهم من النواب.</a:t>
            </a:r>
            <a:endParaRPr lang="en-US" sz="3600" dirty="0" smtClean="0">
              <a:solidFill>
                <a:schemeClr val="bg1"/>
              </a:solidFill>
              <a:latin typeface="Sakkal Majalla" pitchFamily="2" charset="-78"/>
              <a:cs typeface="Sakkal Majalla" pitchFamily="2" charset="-78"/>
            </a:endParaRPr>
          </a:p>
          <a:p>
            <a:pPr algn="r" rtl="1">
              <a:buNone/>
            </a:pPr>
            <a:endParaRPr lang="en-US"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643998" cy="6429420"/>
          </a:xfrm>
          <a:solidFill>
            <a:srgbClr val="CCCCFF"/>
          </a:solidFill>
        </p:spPr>
        <p:txBody>
          <a:bodyPr/>
          <a:lstStyle/>
          <a:p>
            <a:pPr algn="just" rtl="1">
              <a:buNone/>
            </a:pPr>
            <a:r>
              <a:rPr lang="ar-IQ" dirty="0" smtClean="0"/>
              <a:t>   </a:t>
            </a:r>
            <a:r>
              <a:rPr lang="ar-LB" sz="4000" b="1" dirty="0" smtClean="0">
                <a:solidFill>
                  <a:srgbClr val="C00000"/>
                </a:solidFill>
                <a:latin typeface="Sakkal Majalla" pitchFamily="2" charset="-78"/>
                <a:cs typeface="Sakkal Majalla" pitchFamily="2" charset="-78"/>
              </a:rPr>
              <a:t>3- </a:t>
            </a:r>
            <a:r>
              <a:rPr lang="ar-SA" sz="4000" b="1" dirty="0" smtClean="0">
                <a:solidFill>
                  <a:srgbClr val="C00000"/>
                </a:solidFill>
                <a:latin typeface="Sakkal Majalla" pitchFamily="2" charset="-78"/>
                <a:cs typeface="Sakkal Majalla" pitchFamily="2" charset="-78"/>
              </a:rPr>
              <a:t>أركان النظام النيابي</a:t>
            </a:r>
            <a:endParaRPr lang="ar-LB" sz="4000" b="1" dirty="0" smtClean="0">
              <a:solidFill>
                <a:srgbClr val="C00000"/>
              </a:solidFill>
              <a:latin typeface="Sakkal Majalla" pitchFamily="2" charset="-78"/>
              <a:cs typeface="Sakkal Majalla" pitchFamily="2" charset="-78"/>
            </a:endParaRPr>
          </a:p>
          <a:p>
            <a:pPr algn="just" rtl="1">
              <a:buNone/>
            </a:pPr>
            <a:r>
              <a:rPr lang="ar-IQ" sz="4000" dirty="0" smtClean="0">
                <a:latin typeface="Sakkal Majalla" pitchFamily="2" charset="-78"/>
                <a:cs typeface="Sakkal Majalla" pitchFamily="2" charset="-78"/>
              </a:rPr>
              <a:t>     </a:t>
            </a:r>
            <a:r>
              <a:rPr lang="ar-SA" sz="4000" dirty="0" smtClean="0">
                <a:solidFill>
                  <a:schemeClr val="bg1"/>
                </a:solidFill>
                <a:latin typeface="Sakkal Majalla" pitchFamily="2" charset="-78"/>
                <a:cs typeface="Sakkal Majalla" pitchFamily="2" charset="-78"/>
              </a:rPr>
              <a:t>ينهض النظام النيابي على أربعة أركان أساسية تتمثل في</a:t>
            </a:r>
            <a:r>
              <a:rPr lang="ar-IQ" sz="4000" dirty="0" smtClean="0">
                <a:solidFill>
                  <a:schemeClr val="bg1"/>
                </a:solidFill>
                <a:latin typeface="Sakkal Majalla" pitchFamily="2" charset="-78"/>
                <a:cs typeface="Sakkal Majalla" pitchFamily="2" charset="-78"/>
              </a:rPr>
              <a:t>:</a:t>
            </a:r>
            <a:r>
              <a:rPr lang="ar-SA" sz="4000" dirty="0" smtClean="0">
                <a:solidFill>
                  <a:schemeClr val="bg1"/>
                </a:solidFill>
                <a:latin typeface="Sakkal Majalla" pitchFamily="2" charset="-78"/>
                <a:cs typeface="Sakkal Majalla" pitchFamily="2" charset="-78"/>
              </a:rPr>
              <a:t> </a:t>
            </a:r>
            <a:endParaRPr lang="ar-LB" sz="4000" dirty="0" smtClean="0">
              <a:solidFill>
                <a:schemeClr val="bg1"/>
              </a:solidFill>
              <a:latin typeface="Sakkal Majalla" pitchFamily="2" charset="-78"/>
              <a:cs typeface="Sakkal Majalla" pitchFamily="2" charset="-78"/>
            </a:endParaRPr>
          </a:p>
          <a:p>
            <a:pPr algn="just" rtl="1">
              <a:buFontTx/>
              <a:buChar char="-"/>
            </a:pPr>
            <a:r>
              <a:rPr lang="ar-IQ" sz="4000" dirty="0" smtClean="0">
                <a:solidFill>
                  <a:schemeClr val="bg1"/>
                </a:solidFill>
                <a:latin typeface="Sakkal Majalla" pitchFamily="2" charset="-78"/>
                <a:cs typeface="Sakkal Majalla" pitchFamily="2" charset="-78"/>
              </a:rPr>
              <a:t>1. </a:t>
            </a:r>
            <a:r>
              <a:rPr lang="ar-SA" sz="4000" dirty="0" smtClean="0">
                <a:solidFill>
                  <a:schemeClr val="bg1"/>
                </a:solidFill>
                <a:latin typeface="Sakkal Majalla" pitchFamily="2" charset="-78"/>
                <a:cs typeface="Sakkal Majalla" pitchFamily="2" charset="-78"/>
              </a:rPr>
              <a:t>وجود هيئة نيابية منتخبة</a:t>
            </a:r>
            <a:r>
              <a:rPr lang="ar-LB" sz="4000" dirty="0" smtClean="0">
                <a:solidFill>
                  <a:schemeClr val="bg1"/>
                </a:solidFill>
                <a:latin typeface="Sakkal Majalla" pitchFamily="2" charset="-78"/>
                <a:cs typeface="Sakkal Majalla" pitchFamily="2" charset="-78"/>
              </a:rPr>
              <a:t>.</a:t>
            </a:r>
          </a:p>
          <a:p>
            <a:pPr algn="just" rtl="1">
              <a:buFontTx/>
              <a:buChar char="-"/>
            </a:pPr>
            <a:r>
              <a:rPr lang="ar-SA" sz="4000" dirty="0" smtClean="0">
                <a:solidFill>
                  <a:schemeClr val="bg1"/>
                </a:solidFill>
                <a:latin typeface="Sakkal Majalla" pitchFamily="2" charset="-78"/>
                <a:cs typeface="Sakkal Majalla" pitchFamily="2" charset="-78"/>
              </a:rPr>
              <a:t> </a:t>
            </a:r>
            <a:r>
              <a:rPr lang="ar-IQ" sz="4000" dirty="0" smtClean="0">
                <a:solidFill>
                  <a:schemeClr val="bg1"/>
                </a:solidFill>
                <a:latin typeface="Sakkal Majalla" pitchFamily="2" charset="-78"/>
                <a:cs typeface="Sakkal Majalla" pitchFamily="2" charset="-78"/>
              </a:rPr>
              <a:t>2. </a:t>
            </a:r>
            <a:r>
              <a:rPr lang="ar-SA" sz="4000" dirty="0" smtClean="0">
                <a:solidFill>
                  <a:schemeClr val="bg1"/>
                </a:solidFill>
                <a:latin typeface="Sakkal Majalla" pitchFamily="2" charset="-78"/>
                <a:cs typeface="Sakkal Majalla" pitchFamily="2" charset="-78"/>
              </a:rPr>
              <a:t>أن تكون نيابة هذه الهيئة من الأمة لمدة محدودة</a:t>
            </a:r>
            <a:r>
              <a:rPr lang="ar-LB" sz="4000" dirty="0" smtClean="0">
                <a:solidFill>
                  <a:schemeClr val="bg1"/>
                </a:solidFill>
                <a:latin typeface="Sakkal Majalla" pitchFamily="2" charset="-78"/>
                <a:cs typeface="Sakkal Majalla" pitchFamily="2" charset="-78"/>
              </a:rPr>
              <a:t>.</a:t>
            </a:r>
          </a:p>
          <a:p>
            <a:pPr algn="just" rtl="1">
              <a:buFontTx/>
              <a:buChar char="-"/>
            </a:pPr>
            <a:r>
              <a:rPr lang="ar-IQ" sz="4000" dirty="0" smtClean="0">
                <a:solidFill>
                  <a:schemeClr val="bg1"/>
                </a:solidFill>
                <a:latin typeface="Sakkal Majalla" pitchFamily="2" charset="-78"/>
                <a:cs typeface="Sakkal Majalla" pitchFamily="2" charset="-78"/>
              </a:rPr>
              <a:t>3. </a:t>
            </a:r>
            <a:r>
              <a:rPr lang="ar-SA" sz="4000" dirty="0" smtClean="0">
                <a:solidFill>
                  <a:schemeClr val="bg1"/>
                </a:solidFill>
                <a:latin typeface="Sakkal Majalla" pitchFamily="2" charset="-78"/>
                <a:cs typeface="Sakkal Majalla" pitchFamily="2" charset="-78"/>
              </a:rPr>
              <a:t> أن النائب المنتخب يمثل الأمة بأسرها</a:t>
            </a:r>
            <a:r>
              <a:rPr lang="ar-LB" sz="4000" dirty="0" smtClean="0">
                <a:solidFill>
                  <a:schemeClr val="bg1"/>
                </a:solidFill>
                <a:latin typeface="Sakkal Majalla" pitchFamily="2" charset="-78"/>
                <a:cs typeface="Sakkal Majalla" pitchFamily="2" charset="-78"/>
              </a:rPr>
              <a:t>.</a:t>
            </a:r>
            <a:r>
              <a:rPr lang="ar-SA" sz="4000" dirty="0" smtClean="0">
                <a:solidFill>
                  <a:schemeClr val="bg1"/>
                </a:solidFill>
                <a:latin typeface="Sakkal Majalla" pitchFamily="2" charset="-78"/>
                <a:cs typeface="Sakkal Majalla" pitchFamily="2" charset="-78"/>
              </a:rPr>
              <a:t> </a:t>
            </a:r>
            <a:endParaRPr lang="ar-LB" sz="4000" dirty="0" smtClean="0">
              <a:solidFill>
                <a:schemeClr val="bg1"/>
              </a:solidFill>
              <a:latin typeface="Sakkal Majalla" pitchFamily="2" charset="-78"/>
              <a:cs typeface="Sakkal Majalla" pitchFamily="2" charset="-78"/>
            </a:endParaRPr>
          </a:p>
          <a:p>
            <a:pPr algn="just" rtl="1">
              <a:buFontTx/>
              <a:buChar char="-"/>
            </a:pPr>
            <a:r>
              <a:rPr lang="ar-IQ" sz="4000" dirty="0" smtClean="0">
                <a:solidFill>
                  <a:schemeClr val="bg1"/>
                </a:solidFill>
                <a:latin typeface="Sakkal Majalla" pitchFamily="2" charset="-78"/>
                <a:cs typeface="Sakkal Majalla" pitchFamily="2" charset="-78"/>
              </a:rPr>
              <a:t>4. </a:t>
            </a:r>
            <a:r>
              <a:rPr lang="ar-SA" sz="4000" dirty="0" smtClean="0">
                <a:solidFill>
                  <a:schemeClr val="bg1"/>
                </a:solidFill>
                <a:latin typeface="Sakkal Majalla" pitchFamily="2" charset="-78"/>
                <a:cs typeface="Sakkal Majalla" pitchFamily="2" charset="-78"/>
              </a:rPr>
              <a:t>استقلال الهيئة النيابية عن هيئة الناخبين</a:t>
            </a:r>
            <a:endParaRPr lang="en-GB" sz="4000" b="1" dirty="0" smtClean="0">
              <a:solidFill>
                <a:schemeClr val="bg1"/>
              </a:solidFill>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501122" cy="6286544"/>
          </a:xfrm>
          <a:solidFill>
            <a:schemeClr val="accent5">
              <a:lumMod val="20000"/>
              <a:lumOff val="80000"/>
            </a:schemeClr>
          </a:solidFill>
        </p:spPr>
        <p:txBody>
          <a:bodyPr/>
          <a:lstStyle/>
          <a:p>
            <a:pPr algn="just" rtl="1">
              <a:buNone/>
              <a:defRPr/>
            </a:pPr>
            <a:r>
              <a:rPr lang="ar-IQ" b="1" dirty="0" smtClean="0">
                <a:solidFill>
                  <a:srgbClr val="FF0000"/>
                </a:solidFill>
              </a:rPr>
              <a:t>    </a:t>
            </a:r>
            <a:r>
              <a:rPr lang="ar-LB" sz="36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الركن الاول: </a:t>
            </a:r>
            <a:r>
              <a:rPr lang="ar-SA" sz="36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rPr>
              <a:t>وجود هيئة نيابية منتخبة ذات سلطة فعلية</a:t>
            </a:r>
            <a:endParaRPr lang="en-US" sz="3600" b="1" dirty="0" smtClean="0">
              <a:solidFill>
                <a:srgbClr val="FF0000"/>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LB" sz="3600" dirty="0" smtClean="0">
                <a:effectLst>
                  <a:outerShdw blurRad="38100" dist="38100" dir="2700000" algn="tl">
                    <a:srgbClr val="000000">
                      <a:alpha val="43137"/>
                    </a:srgbClr>
                  </a:outerShdw>
                </a:effectLst>
                <a:latin typeface="Sakkal Majalla" pitchFamily="2" charset="-78"/>
                <a:cs typeface="Sakkal Majalla" pitchFamily="2" charset="-78"/>
              </a:rPr>
              <a:t>     </a:t>
            </a:r>
            <a:r>
              <a:rPr lang="ar-SA" sz="3600" dirty="0" smtClean="0">
                <a:solidFill>
                  <a:srgbClr val="003300"/>
                </a:solidFill>
                <a:effectLst>
                  <a:outerShdw blurRad="38100" dist="38100" dir="2700000" algn="tl">
                    <a:srgbClr val="000000">
                      <a:alpha val="43137"/>
                    </a:srgbClr>
                  </a:outerShdw>
                </a:effectLst>
                <a:latin typeface="Sakkal Majalla" pitchFamily="2" charset="-78"/>
                <a:cs typeface="Sakkal Majalla" pitchFamily="2" charset="-78"/>
              </a:rPr>
              <a:t>يمثل وجود هيئة برلمانية منتخبة الركن الأول، والأساسي لقيام النظام النيابي، سواء كانت هذه الهيئة تتكون من مجلس واحد أو من مجلسين.</a:t>
            </a:r>
            <a:endParaRPr lang="en-US" sz="3600" dirty="0" smtClean="0">
              <a:solidFill>
                <a:srgbClr val="003300"/>
              </a:solidFill>
              <a:effectLst>
                <a:outerShdw blurRad="38100" dist="38100" dir="2700000" algn="tl">
                  <a:srgbClr val="000000">
                    <a:alpha val="43137"/>
                  </a:srgbClr>
                </a:outerShdw>
              </a:effectLst>
              <a:latin typeface="Sakkal Majalla" pitchFamily="2" charset="-78"/>
              <a:cs typeface="Sakkal Majalla" pitchFamily="2" charset="-78"/>
            </a:endParaRPr>
          </a:p>
          <a:p>
            <a:pPr algn="just" rtl="1">
              <a:buNone/>
              <a:defRPr/>
            </a:pPr>
            <a:r>
              <a:rPr lang="ar-SA" sz="3600" dirty="0" smtClean="0">
                <a:solidFill>
                  <a:srgbClr val="003300"/>
                </a:solidFill>
                <a:effectLst>
                  <a:outerShdw blurRad="38100" dist="38100" dir="2700000" algn="tl">
                    <a:srgbClr val="000000">
                      <a:alpha val="43137"/>
                    </a:srgbClr>
                  </a:outerShdw>
                </a:effectLst>
                <a:latin typeface="Sakkal Majalla" pitchFamily="2" charset="-78"/>
                <a:cs typeface="Sakkal Majalla" pitchFamily="2" charset="-78"/>
              </a:rPr>
              <a:t>   إذ لا يتحقق للنظام النيابي وجود بدون قيام الشعب بانتخاب النواب الذين يكونون الهيئة النيابية، التي تتولى التعبير عن إرادة الأمة وممارسة السلطة باسمها. ولا يشترط أن يكون جمع أعضاء الهيئة النيابية قد جاءوا عن طريق الانتخاب، وإنما يلزم أن تكون غالبيتهم الساحقة قد انتخبهم الشعب.</a:t>
            </a:r>
            <a:endParaRPr lang="en-US" sz="3600" dirty="0" smtClean="0">
              <a:solidFill>
                <a:srgbClr val="003300"/>
              </a:solidFill>
              <a:effectLst>
                <a:outerShdw blurRad="38100" dist="38100" dir="2700000" algn="tl">
                  <a:srgbClr val="000000">
                    <a:alpha val="43137"/>
                  </a:srgbClr>
                </a:outerShdw>
              </a:effectLst>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572560" cy="6357982"/>
          </a:xfrm>
          <a:solidFill>
            <a:srgbClr val="FFFFCD"/>
          </a:solidFill>
        </p:spPr>
        <p:txBody>
          <a:bodyPr/>
          <a:lstStyle/>
          <a:p>
            <a:pPr algn="just" rtl="1">
              <a:buNone/>
            </a:pPr>
            <a:r>
              <a:rPr lang="ar-IQ" dirty="0" smtClean="0">
                <a:solidFill>
                  <a:srgbClr val="003300"/>
                </a:solidFill>
              </a:rPr>
              <a:t>   </a:t>
            </a:r>
            <a:r>
              <a:rPr lang="ar-LB" sz="3200" b="1" dirty="0" smtClean="0">
                <a:solidFill>
                  <a:srgbClr val="FF0000"/>
                </a:solidFill>
                <a:latin typeface="Sakkal Majalla" pitchFamily="2" charset="-78"/>
                <a:cs typeface="Sakkal Majalla" pitchFamily="2" charset="-78"/>
              </a:rPr>
              <a:t>الركن الثاني: </a:t>
            </a:r>
            <a:r>
              <a:rPr lang="ar-SA" sz="3200" b="1" dirty="0" smtClean="0">
                <a:solidFill>
                  <a:srgbClr val="FF0000"/>
                </a:solidFill>
                <a:latin typeface="Sakkal Majalla" pitchFamily="2" charset="-78"/>
                <a:cs typeface="Sakkal Majalla" pitchFamily="2" charset="-78"/>
              </a:rPr>
              <a:t>تأقيت مدة العضوية في الهيئة البرلمانية</a:t>
            </a:r>
            <a:endParaRPr lang="en-US" sz="2400" b="1" dirty="0" smtClean="0">
              <a:solidFill>
                <a:srgbClr val="FF0000"/>
              </a:solidFill>
              <a:latin typeface="Sakkal Majalla" pitchFamily="2" charset="-78"/>
              <a:cs typeface="Sakkal Majalla" pitchFamily="2" charset="-78"/>
            </a:endParaRPr>
          </a:p>
          <a:p>
            <a:pPr algn="just" rtl="1">
              <a:buNone/>
            </a:pPr>
            <a:r>
              <a:rPr lang="ar-LB" sz="2400" dirty="0" smtClean="0">
                <a:solidFill>
                  <a:srgbClr val="003300"/>
                </a:solidFill>
                <a:latin typeface="Sakkal Majalla" pitchFamily="2" charset="-78"/>
                <a:cs typeface="Sakkal Majalla" pitchFamily="2" charset="-78"/>
              </a:rPr>
              <a:t>     </a:t>
            </a:r>
            <a:r>
              <a:rPr lang="ar-IQ" sz="2400" dirty="0" smtClean="0">
                <a:solidFill>
                  <a:srgbClr val="003300"/>
                </a:solidFill>
                <a:latin typeface="Sakkal Majalla" pitchFamily="2" charset="-78"/>
                <a:cs typeface="Sakkal Majalla" pitchFamily="2" charset="-78"/>
              </a:rPr>
              <a:t> </a:t>
            </a:r>
            <a:r>
              <a:rPr lang="ar-SA" sz="2400" dirty="0" smtClean="0">
                <a:solidFill>
                  <a:srgbClr val="003300"/>
                </a:solidFill>
                <a:latin typeface="Sakkal Majalla" pitchFamily="2" charset="-78"/>
                <a:cs typeface="Sakkal Majalla" pitchFamily="2" charset="-78"/>
              </a:rPr>
              <a:t>إذا كان انتخاب النواب من الشعب يتم لكي يعبر هؤلاء النواب عن إرادته ويمثلونه في تصريف الشؤون العامة، فمن الطبيعي </a:t>
            </a:r>
            <a:r>
              <a:rPr lang="ar-LB" sz="2400" dirty="0" smtClean="0">
                <a:solidFill>
                  <a:srgbClr val="003300"/>
                </a:solidFill>
                <a:latin typeface="Sakkal Majalla" pitchFamily="2" charset="-78"/>
                <a:cs typeface="Sakkal Majalla" pitchFamily="2" charset="-78"/>
              </a:rPr>
              <a:t>ألا</a:t>
            </a:r>
            <a:r>
              <a:rPr lang="ar-SA" sz="2400" dirty="0" smtClean="0">
                <a:solidFill>
                  <a:srgbClr val="003300"/>
                </a:solidFill>
                <a:latin typeface="Sakkal Majalla" pitchFamily="2" charset="-78"/>
                <a:cs typeface="Sakkal Majalla" pitchFamily="2" charset="-78"/>
              </a:rPr>
              <a:t> تمتد هذه النيابة إلى أجل غير مسمى، وإنما يجب أن تكون موقوتة بمدة محددة سلفا.</a:t>
            </a:r>
            <a:endParaRPr lang="ar-LB" sz="2400" dirty="0" smtClean="0">
              <a:solidFill>
                <a:srgbClr val="003300"/>
              </a:solidFill>
              <a:latin typeface="Sakkal Majalla" pitchFamily="2" charset="-78"/>
              <a:cs typeface="Sakkal Majalla" pitchFamily="2" charset="-78"/>
            </a:endParaRPr>
          </a:p>
          <a:p>
            <a:pPr algn="r" rtl="1">
              <a:buNone/>
            </a:pPr>
            <a:r>
              <a:rPr lang="ar-IQ" sz="3200" b="1" dirty="0" smtClean="0">
                <a:solidFill>
                  <a:srgbClr val="FF0000"/>
                </a:solidFill>
                <a:latin typeface="Sakkal Majalla" pitchFamily="2" charset="-78"/>
                <a:cs typeface="Sakkal Majalla" pitchFamily="2" charset="-78"/>
              </a:rPr>
              <a:t>   </a:t>
            </a:r>
            <a:r>
              <a:rPr lang="ar-LB" sz="3200" b="1" dirty="0" smtClean="0">
                <a:solidFill>
                  <a:srgbClr val="FF0000"/>
                </a:solidFill>
                <a:latin typeface="Sakkal Majalla" pitchFamily="2" charset="-78"/>
                <a:cs typeface="Sakkal Majalla" pitchFamily="2" charset="-78"/>
              </a:rPr>
              <a:t>الركن الثالث: </a:t>
            </a:r>
            <a:r>
              <a:rPr lang="ar-SA" sz="3200" b="1" dirty="0" smtClean="0">
                <a:solidFill>
                  <a:srgbClr val="FF0000"/>
                </a:solidFill>
                <a:latin typeface="Sakkal Majalla" pitchFamily="2" charset="-78"/>
                <a:cs typeface="Sakkal Majalla" pitchFamily="2" charset="-78"/>
              </a:rPr>
              <a:t>تمثيل النائب المنتخب للأمة بأسرها</a:t>
            </a:r>
            <a:endParaRPr lang="en-US" sz="3200" b="1" dirty="0" smtClean="0">
              <a:solidFill>
                <a:srgbClr val="FF0000"/>
              </a:solidFill>
              <a:latin typeface="Sakkal Majalla" pitchFamily="2" charset="-78"/>
              <a:cs typeface="Sakkal Majalla" pitchFamily="2" charset="-78"/>
            </a:endParaRPr>
          </a:p>
          <a:p>
            <a:pPr algn="just" rtl="1">
              <a:buNone/>
            </a:pPr>
            <a:r>
              <a:rPr lang="ar-IQ" sz="2400" dirty="0" smtClean="0">
                <a:solidFill>
                  <a:srgbClr val="FF0000"/>
                </a:solidFill>
                <a:latin typeface="Sakkal Majalla" pitchFamily="2" charset="-78"/>
                <a:cs typeface="Sakkal Majalla" pitchFamily="2" charset="-78"/>
              </a:rPr>
              <a:t>      </a:t>
            </a:r>
            <a:r>
              <a:rPr lang="ar-SA" sz="2400" dirty="0" smtClean="0">
                <a:solidFill>
                  <a:srgbClr val="FF0000"/>
                </a:solidFill>
                <a:latin typeface="Sakkal Majalla" pitchFamily="2" charset="-78"/>
                <a:cs typeface="Sakkal Majalla" pitchFamily="2" charset="-78"/>
              </a:rPr>
              <a:t>قبل قيام الثورة الفرنسية كان المبدأ السائد في النظم النيابية أن النائب يمثل دائرته الانتخابية فقط، وبالتالي كان من حق الناخبين أن يصدروا تعليمات إلزامية للنائب، ولم يكن بمقدوره الخروج على هذه التعليمات، وكان عليه أن يراعي مصالح الدائرة وأن يقدم حسابا بأعماله، وكان من حق الناخبين عزل النائب.</a:t>
            </a:r>
            <a:endParaRPr lang="en-US" sz="2400" dirty="0" smtClean="0">
              <a:solidFill>
                <a:srgbClr val="FF0000"/>
              </a:solidFill>
              <a:latin typeface="Sakkal Majalla" pitchFamily="2" charset="-78"/>
              <a:cs typeface="Sakkal Majalla" pitchFamily="2" charset="-78"/>
            </a:endParaRPr>
          </a:p>
          <a:p>
            <a:pPr algn="just" rtl="1">
              <a:buNone/>
            </a:pPr>
            <a:r>
              <a:rPr lang="ar-IQ" sz="2400" dirty="0" smtClean="0">
                <a:solidFill>
                  <a:srgbClr val="003300"/>
                </a:solidFill>
                <a:latin typeface="Sakkal Majalla" pitchFamily="2" charset="-78"/>
                <a:cs typeface="Sakkal Majalla" pitchFamily="2" charset="-78"/>
              </a:rPr>
              <a:t>     </a:t>
            </a:r>
            <a:r>
              <a:rPr lang="ar-SA" sz="2400" dirty="0" smtClean="0">
                <a:solidFill>
                  <a:srgbClr val="003300"/>
                </a:solidFill>
                <a:latin typeface="Sakkal Majalla" pitchFamily="2" charset="-78"/>
                <a:cs typeface="Sakkal Majalla" pitchFamily="2" charset="-78"/>
              </a:rPr>
              <a:t>وبعد الثورة الفرنسية تغير المبدأ وأصبح النائب يمثل الأمة بأجمعها، بحيث يستطيع إبداء الرأي بحرية كاملة دون التقيد بتعليمات الناخبين لأنه يعمل من أجل الصالح العام للأمة وليس لمجرد تحقيق مصالح إقليمية ضيقة للدائرة التي انتخب فيها، كما لم يعد من حق الناخبين عزل النائب متى شاءوا.</a:t>
            </a:r>
            <a:endParaRPr lang="en-US" sz="2400" dirty="0" smtClean="0">
              <a:solidFill>
                <a:srgbClr val="003300"/>
              </a:solidFill>
              <a:latin typeface="Sakkal Majalla" pitchFamily="2" charset="-78"/>
              <a:cs typeface="Sakkal Majalla" pitchFamily="2" charset="-78"/>
            </a:endParaRPr>
          </a:p>
          <a:p>
            <a:pPr algn="r" rtl="1">
              <a:buNone/>
            </a:pPr>
            <a:endParaRPr lang="en-US" dirty="0">
              <a:solidFill>
                <a:srgbClr val="0033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501122" cy="6286544"/>
          </a:xfrm>
          <a:solidFill>
            <a:schemeClr val="tx1"/>
          </a:solidFill>
        </p:spPr>
        <p:txBody>
          <a:bodyPr>
            <a:normAutofit/>
          </a:bodyPr>
          <a:lstStyle/>
          <a:p>
            <a:pPr algn="just" rtl="1">
              <a:buNone/>
            </a:pPr>
            <a:r>
              <a:rPr lang="ar-IQ" sz="3600" dirty="0" smtClean="0"/>
              <a:t>   </a:t>
            </a:r>
            <a:r>
              <a:rPr lang="ar-LB" sz="3600" b="1" dirty="0" smtClean="0">
                <a:solidFill>
                  <a:srgbClr val="FF0000"/>
                </a:solidFill>
                <a:latin typeface="Sakkal Majalla" pitchFamily="2" charset="-78"/>
                <a:cs typeface="Sakkal Majalla" pitchFamily="2" charset="-78"/>
              </a:rPr>
              <a:t>الركن الرابع: استقلال الهيئة النيابية عن الناخبين</a:t>
            </a:r>
          </a:p>
          <a:p>
            <a:pPr algn="just" rtl="1">
              <a:buNone/>
            </a:pPr>
            <a:r>
              <a:rPr lang="ar-SA" sz="3600" dirty="0" smtClean="0">
                <a:latin typeface="Sakkal Majalla" pitchFamily="2" charset="-78"/>
                <a:cs typeface="Sakkal Majalla" pitchFamily="2" charset="-78"/>
              </a:rPr>
              <a:t> </a:t>
            </a:r>
            <a:r>
              <a:rPr lang="ar-LB" sz="3600" dirty="0" smtClean="0">
                <a:solidFill>
                  <a:srgbClr val="003300"/>
                </a:solidFill>
                <a:latin typeface="Sakkal Majalla" pitchFamily="2" charset="-78"/>
                <a:cs typeface="Sakkal Majalla" pitchFamily="2" charset="-78"/>
              </a:rPr>
              <a:t>بمعنى ا</a:t>
            </a:r>
            <a:r>
              <a:rPr lang="ar-SA" sz="3600" dirty="0" smtClean="0">
                <a:solidFill>
                  <a:srgbClr val="003300"/>
                </a:solidFill>
                <a:latin typeface="Sakkal Majalla" pitchFamily="2" charset="-78"/>
                <a:cs typeface="Sakkal Majalla" pitchFamily="2" charset="-78"/>
              </a:rPr>
              <a:t>نه لا يجوز للشعب أن يتدخل في ممارسة الهيئة النيابية لسلطاتها طوال مدة انتخابها، بحيث لا يجوز الأخذ بأي مظهر من مظاهر الديمقراطية شبه المباشرة، كالاستفتاء الشعبي، أو الاقتراح الشعبي، أو الاعتراض الشعبي. فليس لجمهور الناخبين إلا الانتظار حتى يأتي موعد الانتخاب الجديد، لكي يعبروا عن إرادتهم في اختيار من يرونهم أكثر صلاحية لتمثيلهم.</a:t>
            </a:r>
            <a:endParaRPr lang="en-GB" sz="3600" b="1" dirty="0" smtClean="0">
              <a:solidFill>
                <a:srgbClr val="003300"/>
              </a:solidFill>
              <a:latin typeface="Sakkal Majalla" pitchFamily="2" charset="-78"/>
              <a:cs typeface="Sakkal Majalla" pitchFamily="2" charset="-78"/>
            </a:endParaRPr>
          </a:p>
          <a:p>
            <a:pPr algn="r" rtl="1">
              <a:buNone/>
            </a:pPr>
            <a:endParaRPr lang="en-US"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14290"/>
            <a:ext cx="8501122" cy="6357982"/>
          </a:xfrm>
          <a:solidFill>
            <a:srgbClr val="FFFFAB"/>
          </a:solidFill>
        </p:spPr>
        <p:txBody>
          <a:bodyPr/>
          <a:lstStyle/>
          <a:p>
            <a:pPr algn="just" rtl="1">
              <a:buNone/>
            </a:pPr>
            <a:r>
              <a:rPr lang="ar-IQ" sz="3200" dirty="0" smtClean="0">
                <a:solidFill>
                  <a:schemeClr val="bg1"/>
                </a:solidFill>
              </a:rPr>
              <a:t>   </a:t>
            </a:r>
            <a:r>
              <a:rPr lang="ar-LB" sz="3200" b="1" dirty="0" smtClean="0">
                <a:solidFill>
                  <a:srgbClr val="FF0000"/>
                </a:solidFill>
                <a:latin typeface="Sakkal Majalla" pitchFamily="2" charset="-78"/>
                <a:cs typeface="Sakkal Majalla" pitchFamily="2" charset="-78"/>
              </a:rPr>
              <a:t>4- </a:t>
            </a:r>
            <a:r>
              <a:rPr lang="ar-SA" sz="3200" b="1" dirty="0" smtClean="0">
                <a:solidFill>
                  <a:srgbClr val="FF0000"/>
                </a:solidFill>
                <a:latin typeface="Sakkal Majalla" pitchFamily="2" charset="-78"/>
                <a:cs typeface="Sakkal Majalla" pitchFamily="2" charset="-78"/>
              </a:rPr>
              <a:t>التكييف القانوني للعلاقة بين الناخبين والنواب</a:t>
            </a:r>
            <a:endParaRPr lang="en-US" sz="3200" b="1" dirty="0" smtClean="0">
              <a:solidFill>
                <a:srgbClr val="FF0000"/>
              </a:solidFill>
              <a:latin typeface="Sakkal Majalla" pitchFamily="2" charset="-78"/>
              <a:cs typeface="Sakkal Majalla" pitchFamily="2" charset="-78"/>
            </a:endParaRPr>
          </a:p>
          <a:p>
            <a:pPr algn="just" rtl="1">
              <a:buNone/>
            </a:pPr>
            <a:r>
              <a:rPr lang="ar-LB" sz="3200" dirty="0" smtClean="0">
                <a:solidFill>
                  <a:schemeClr val="bg1"/>
                </a:solidFill>
                <a:latin typeface="Sakkal Majalla" pitchFamily="2" charset="-78"/>
                <a:cs typeface="Sakkal Majalla" pitchFamily="2" charset="-78"/>
              </a:rPr>
              <a:t>     </a:t>
            </a:r>
            <a:r>
              <a:rPr lang="ar-SA" sz="3200" dirty="0" smtClean="0">
                <a:solidFill>
                  <a:schemeClr val="bg1"/>
                </a:solidFill>
                <a:latin typeface="Sakkal Majalla" pitchFamily="2" charset="-78"/>
                <a:cs typeface="Sakkal Majalla" pitchFamily="2" charset="-78"/>
              </a:rPr>
              <a:t>هناك ثلاث نظريات بشأن تحديد العلاقة بين الناخبين وأعضاء الهيئة النيابية وتكييفها من الناحية القانونية، وهي </a:t>
            </a:r>
            <a:r>
              <a:rPr lang="ar-SA" sz="3200" dirty="0" smtClean="0">
                <a:solidFill>
                  <a:srgbClr val="FF0000"/>
                </a:solidFill>
                <a:latin typeface="Sakkal Majalla" pitchFamily="2" charset="-78"/>
                <a:cs typeface="Sakkal Majalla" pitchFamily="2" charset="-78"/>
              </a:rPr>
              <a:t>نظرية الوكالة الإلزامية</a:t>
            </a:r>
            <a:r>
              <a:rPr lang="ar-SA" sz="3200" dirty="0" smtClean="0">
                <a:solidFill>
                  <a:schemeClr val="bg1"/>
                </a:solidFill>
                <a:latin typeface="Sakkal Majalla" pitchFamily="2" charset="-78"/>
                <a:cs typeface="Sakkal Majalla" pitchFamily="2" charset="-78"/>
              </a:rPr>
              <a:t>، </a:t>
            </a:r>
            <a:r>
              <a:rPr lang="ar-SA" sz="3200" dirty="0" smtClean="0">
                <a:solidFill>
                  <a:srgbClr val="FF0000"/>
                </a:solidFill>
                <a:latin typeface="Sakkal Majalla" pitchFamily="2" charset="-78"/>
                <a:cs typeface="Sakkal Majalla" pitchFamily="2" charset="-78"/>
              </a:rPr>
              <a:t>ونظرية الوكالة العامة  </a:t>
            </a:r>
            <a:r>
              <a:rPr lang="ar-SA" sz="3200" dirty="0" smtClean="0">
                <a:solidFill>
                  <a:schemeClr val="bg1"/>
                </a:solidFill>
                <a:latin typeface="Sakkal Majalla" pitchFamily="2" charset="-78"/>
                <a:cs typeface="Sakkal Majalla" pitchFamily="2" charset="-78"/>
              </a:rPr>
              <a:t>والنظرية القائلة بأن </a:t>
            </a:r>
            <a:r>
              <a:rPr lang="ar-SA" sz="3200" dirty="0" smtClean="0">
                <a:solidFill>
                  <a:srgbClr val="FF0000"/>
                </a:solidFill>
                <a:latin typeface="Sakkal Majalla" pitchFamily="2" charset="-78"/>
                <a:cs typeface="Sakkal Majalla" pitchFamily="2" charset="-78"/>
              </a:rPr>
              <a:t>الانتخاب ما هو إلا مجرد اختيار</a:t>
            </a:r>
            <a:endParaRPr lang="ar-LB" sz="3200" b="1" dirty="0" smtClean="0">
              <a:solidFill>
                <a:srgbClr val="FF0000"/>
              </a:solidFill>
              <a:latin typeface="Sakkal Majalla" pitchFamily="2" charset="-78"/>
              <a:cs typeface="Sakkal Majalla" pitchFamily="2" charset="-78"/>
            </a:endParaRPr>
          </a:p>
          <a:p>
            <a:pPr algn="just" rtl="1">
              <a:buNone/>
            </a:pPr>
            <a:r>
              <a:rPr lang="ar-IQ" sz="3200" b="1" dirty="0" smtClean="0">
                <a:solidFill>
                  <a:schemeClr val="bg1"/>
                </a:solidFill>
                <a:latin typeface="Sakkal Majalla" pitchFamily="2" charset="-78"/>
                <a:cs typeface="Sakkal Majalla" pitchFamily="2" charset="-78"/>
              </a:rPr>
              <a:t>    </a:t>
            </a:r>
            <a:r>
              <a:rPr lang="ar-SA" sz="3200" b="1" dirty="0" smtClean="0">
                <a:solidFill>
                  <a:srgbClr val="C00000"/>
                </a:solidFill>
                <a:latin typeface="Sakkal Majalla" pitchFamily="2" charset="-78"/>
                <a:cs typeface="Sakkal Majalla" pitchFamily="2" charset="-78"/>
              </a:rPr>
              <a:t>نظرية الوكالة الالزامية</a:t>
            </a:r>
            <a:endParaRPr lang="en-US" sz="3200" dirty="0" smtClean="0">
              <a:solidFill>
                <a:srgbClr val="C00000"/>
              </a:solidFill>
              <a:latin typeface="Sakkal Majalla" pitchFamily="2" charset="-78"/>
              <a:cs typeface="Sakkal Majalla" pitchFamily="2" charset="-78"/>
            </a:endParaRPr>
          </a:p>
          <a:p>
            <a:pPr algn="just" rtl="1">
              <a:buNone/>
            </a:pPr>
            <a:r>
              <a:rPr lang="ar-LB" sz="3200" dirty="0" smtClean="0">
                <a:solidFill>
                  <a:schemeClr val="bg1"/>
                </a:solidFill>
                <a:latin typeface="Sakkal Majalla" pitchFamily="2" charset="-78"/>
                <a:cs typeface="Sakkal Majalla" pitchFamily="2" charset="-78"/>
              </a:rPr>
              <a:t>    </a:t>
            </a:r>
            <a:r>
              <a:rPr lang="ar-SA" sz="3200" dirty="0" smtClean="0">
                <a:solidFill>
                  <a:schemeClr val="bg1"/>
                </a:solidFill>
                <a:latin typeface="Sakkal Majalla" pitchFamily="2" charset="-78"/>
                <a:cs typeface="Sakkal Majalla" pitchFamily="2" charset="-78"/>
              </a:rPr>
              <a:t>هذه النظرية كانت سائدة قبل قيام الثورة الفرنسية، وبمقتضاها كان النائب يمثل دائرته الانتخابية فقط ولا يمثل الأمة. وتتلخص هذه النظرية في أن الرابطة التي تربط الناخبين بنوابهم هي عقد الوكالة المعروف في القانون المدني، أي أن النائب يعتبر وكيلا عن الناخبين وممثلا لهم وعليه أن يعمل طبقاً لما يرونه. ويترتب على ذلك النتائج التي يرتبها عقد الوكالة، والمتمثلة في الآتي:</a:t>
            </a:r>
            <a:endParaRPr lang="en-US" sz="3200" dirty="0" smtClean="0">
              <a:solidFill>
                <a:schemeClr val="bg1"/>
              </a:solidFill>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a:solidFill>
            <a:schemeClr val="accent4">
              <a:lumMod val="20000"/>
              <a:lumOff val="80000"/>
            </a:schemeClr>
          </a:solidFill>
        </p:spPr>
        <p:txBody>
          <a:bodyPr>
            <a:normAutofit lnSpcReduction="10000"/>
          </a:bodyPr>
          <a:lstStyle/>
          <a:p>
            <a:pPr algn="just" rtl="1">
              <a:buNone/>
            </a:pPr>
            <a:r>
              <a:rPr lang="ar-IQ" sz="2800" dirty="0" smtClean="0">
                <a:solidFill>
                  <a:schemeClr val="bg1"/>
                </a:solidFill>
              </a:rPr>
              <a:t>   </a:t>
            </a:r>
            <a:r>
              <a:rPr lang="ar-SA" sz="3200" dirty="0" smtClean="0">
                <a:solidFill>
                  <a:schemeClr val="bg1"/>
                </a:solidFill>
                <a:latin typeface="Sakkal Majalla" pitchFamily="2" charset="-78"/>
                <a:cs typeface="Sakkal Majalla" pitchFamily="2" charset="-78"/>
              </a:rPr>
              <a:t>1- التزام النائب بما يحدده له الناخبون من تعليمات وما يصدرونه من توجيهات يعمل بمقتضاها.</a:t>
            </a:r>
            <a:endParaRPr lang="en-US" sz="3200" dirty="0" smtClean="0">
              <a:solidFill>
                <a:schemeClr val="bg1"/>
              </a:solidFill>
              <a:latin typeface="Sakkal Majalla" pitchFamily="2" charset="-78"/>
              <a:cs typeface="Sakkal Majalla" pitchFamily="2" charset="-78"/>
            </a:endParaRPr>
          </a:p>
          <a:p>
            <a:pPr algn="just" rtl="1">
              <a:buNone/>
            </a:pPr>
            <a:r>
              <a:rPr lang="ar-IQ" sz="3200" dirty="0" smtClean="0">
                <a:solidFill>
                  <a:schemeClr val="bg1"/>
                </a:solidFill>
                <a:latin typeface="Sakkal Majalla" pitchFamily="2" charset="-78"/>
                <a:cs typeface="Sakkal Majalla" pitchFamily="2" charset="-78"/>
              </a:rPr>
              <a:t>    </a:t>
            </a:r>
            <a:r>
              <a:rPr lang="ar-LB" sz="3200" dirty="0" smtClean="0">
                <a:solidFill>
                  <a:schemeClr val="bg1"/>
                </a:solidFill>
                <a:latin typeface="Sakkal Majalla" pitchFamily="2" charset="-78"/>
                <a:cs typeface="Sakkal Majalla" pitchFamily="2" charset="-78"/>
              </a:rPr>
              <a:t>2- </a:t>
            </a:r>
            <a:r>
              <a:rPr lang="ar-SA" sz="3200" dirty="0" smtClean="0">
                <a:solidFill>
                  <a:schemeClr val="bg1"/>
                </a:solidFill>
                <a:latin typeface="Sakkal Majalla" pitchFamily="2" charset="-78"/>
                <a:cs typeface="Sakkal Majalla" pitchFamily="2" charset="-78"/>
              </a:rPr>
              <a:t>عدم خروج النائب على الحدود التي رسمتها له التعليمات والتوجيهات.</a:t>
            </a:r>
            <a:endParaRPr lang="en-US" sz="3200" dirty="0" smtClean="0">
              <a:solidFill>
                <a:schemeClr val="bg1"/>
              </a:solidFill>
              <a:latin typeface="Sakkal Majalla" pitchFamily="2" charset="-78"/>
              <a:cs typeface="Sakkal Majalla" pitchFamily="2" charset="-78"/>
            </a:endParaRPr>
          </a:p>
          <a:p>
            <a:pPr algn="just" rtl="1">
              <a:buNone/>
            </a:pPr>
            <a:r>
              <a:rPr lang="ar-IQ" sz="3200" dirty="0" smtClean="0">
                <a:solidFill>
                  <a:schemeClr val="bg1"/>
                </a:solidFill>
                <a:latin typeface="Sakkal Majalla" pitchFamily="2" charset="-78"/>
                <a:cs typeface="Sakkal Majalla" pitchFamily="2" charset="-78"/>
              </a:rPr>
              <a:t>    </a:t>
            </a:r>
            <a:r>
              <a:rPr lang="ar-LB" sz="3200" dirty="0" smtClean="0">
                <a:solidFill>
                  <a:schemeClr val="bg1"/>
                </a:solidFill>
                <a:latin typeface="Sakkal Majalla" pitchFamily="2" charset="-78"/>
                <a:cs typeface="Sakkal Majalla" pitchFamily="2" charset="-78"/>
              </a:rPr>
              <a:t>3- </a:t>
            </a:r>
            <a:r>
              <a:rPr lang="ar-SA" sz="3200" dirty="0" smtClean="0">
                <a:solidFill>
                  <a:schemeClr val="bg1"/>
                </a:solidFill>
                <a:latin typeface="Sakkal Majalla" pitchFamily="2" charset="-78"/>
                <a:cs typeface="Sakkal Majalla" pitchFamily="2" charset="-78"/>
              </a:rPr>
              <a:t>تقرير مسؤولية النائب الكاملة عن كيفية تنفيذ الالتزامات الواقعة عليه.</a:t>
            </a:r>
            <a:endParaRPr lang="en-US" sz="3200" dirty="0" smtClean="0">
              <a:solidFill>
                <a:schemeClr val="bg1"/>
              </a:solidFill>
              <a:latin typeface="Sakkal Majalla" pitchFamily="2" charset="-78"/>
              <a:cs typeface="Sakkal Majalla" pitchFamily="2" charset="-78"/>
            </a:endParaRPr>
          </a:p>
          <a:p>
            <a:pPr algn="just" rtl="1">
              <a:buNone/>
            </a:pPr>
            <a:r>
              <a:rPr lang="ar-IQ" sz="3200" dirty="0" smtClean="0">
                <a:solidFill>
                  <a:schemeClr val="bg1"/>
                </a:solidFill>
                <a:latin typeface="Sakkal Majalla" pitchFamily="2" charset="-78"/>
                <a:cs typeface="Sakkal Majalla" pitchFamily="2" charset="-78"/>
              </a:rPr>
              <a:t>    </a:t>
            </a:r>
            <a:r>
              <a:rPr lang="ar-LB" sz="3200" dirty="0" smtClean="0">
                <a:solidFill>
                  <a:schemeClr val="bg1"/>
                </a:solidFill>
                <a:latin typeface="Sakkal Majalla" pitchFamily="2" charset="-78"/>
                <a:cs typeface="Sakkal Majalla" pitchFamily="2" charset="-78"/>
              </a:rPr>
              <a:t>4- </a:t>
            </a:r>
            <a:r>
              <a:rPr lang="ar-SA" sz="3200" dirty="0" smtClean="0">
                <a:solidFill>
                  <a:schemeClr val="bg1"/>
                </a:solidFill>
                <a:latin typeface="Sakkal Majalla" pitchFamily="2" charset="-78"/>
                <a:cs typeface="Sakkal Majalla" pitchFamily="2" charset="-78"/>
              </a:rPr>
              <a:t>التزام النائب بتقديم حساب للناخبين عما قام به من أعمال وما صدر عنه من تصرفات.</a:t>
            </a:r>
            <a:endParaRPr lang="en-US" sz="3200" dirty="0" smtClean="0">
              <a:solidFill>
                <a:schemeClr val="bg1"/>
              </a:solidFill>
              <a:latin typeface="Sakkal Majalla" pitchFamily="2" charset="-78"/>
              <a:cs typeface="Sakkal Majalla" pitchFamily="2" charset="-78"/>
            </a:endParaRPr>
          </a:p>
          <a:p>
            <a:pPr algn="just" rtl="1">
              <a:buNone/>
            </a:pPr>
            <a:r>
              <a:rPr lang="ar-IQ" sz="3200" dirty="0" smtClean="0">
                <a:solidFill>
                  <a:schemeClr val="bg1"/>
                </a:solidFill>
                <a:latin typeface="Sakkal Majalla" pitchFamily="2" charset="-78"/>
                <a:cs typeface="Sakkal Majalla" pitchFamily="2" charset="-78"/>
              </a:rPr>
              <a:t>   </a:t>
            </a:r>
            <a:r>
              <a:rPr lang="ar-SA" sz="3200" dirty="0" smtClean="0">
                <a:solidFill>
                  <a:schemeClr val="bg1"/>
                </a:solidFill>
                <a:latin typeface="Sakkal Majalla" pitchFamily="2" charset="-78"/>
                <a:cs typeface="Sakkal Majalla" pitchFamily="2" charset="-78"/>
              </a:rPr>
              <a:t>5- حق الناخبين في إقالة النائب وعزله من عضوية الهيئة النيابية، بحيث تجري الانتخابات من جديد في دائرته الانتخابية لانتخاب نائب آخر يحل محله.</a:t>
            </a:r>
            <a:endParaRPr lang="en-US" sz="3200" dirty="0" smtClean="0">
              <a:solidFill>
                <a:schemeClr val="bg1"/>
              </a:solidFill>
              <a:latin typeface="Sakkal Majalla" pitchFamily="2" charset="-78"/>
              <a:cs typeface="Sakkal Majalla" pitchFamily="2" charset="-78"/>
            </a:endParaRPr>
          </a:p>
          <a:p>
            <a:pPr algn="just" rtl="1">
              <a:buNone/>
            </a:pPr>
            <a:r>
              <a:rPr lang="ar-IQ" sz="3200" dirty="0" smtClean="0">
                <a:solidFill>
                  <a:schemeClr val="bg1"/>
                </a:solidFill>
                <a:latin typeface="Sakkal Majalla" pitchFamily="2" charset="-78"/>
                <a:cs typeface="Sakkal Majalla" pitchFamily="2" charset="-78"/>
              </a:rPr>
              <a:t>  </a:t>
            </a:r>
            <a:r>
              <a:rPr lang="ar-SA" sz="3200" dirty="0" smtClean="0">
                <a:solidFill>
                  <a:schemeClr val="bg1"/>
                </a:solidFill>
                <a:latin typeface="Sakkal Majalla" pitchFamily="2" charset="-78"/>
                <a:cs typeface="Sakkal Majalla" pitchFamily="2" charset="-78"/>
              </a:rPr>
              <a:t>6- يحصل النائب على مكافآته ونفقاته المتعلقة بأداء أعماله من الناخبين.</a:t>
            </a:r>
            <a:endParaRPr lang="en-US" sz="3200" dirty="0" smtClean="0">
              <a:solidFill>
                <a:schemeClr val="bg1"/>
              </a:solidFill>
              <a:latin typeface="Sakkal Majalla" pitchFamily="2" charset="-78"/>
              <a:cs typeface="Sakkal Majalla" pitchFamily="2" charset="-78"/>
            </a:endParaRPr>
          </a:p>
          <a:p>
            <a:pPr algn="r" rtl="1">
              <a:buNone/>
            </a:pPr>
            <a:endParaRPr lang="en-US" sz="2800" dirty="0">
              <a:solidFill>
                <a:schemeClr val="bg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572560" cy="6572272"/>
          </a:xfrm>
          <a:solidFill>
            <a:schemeClr val="tx1"/>
          </a:solidFill>
        </p:spPr>
        <p:txBody>
          <a:bodyPr>
            <a:noAutofit/>
          </a:bodyPr>
          <a:lstStyle/>
          <a:p>
            <a:pPr algn="just" rtl="1">
              <a:buNone/>
              <a:defRPr/>
            </a:pPr>
            <a:r>
              <a:rPr lang="ar-IQ" sz="2800" dirty="0" smtClean="0">
                <a:solidFill>
                  <a:schemeClr val="bg1"/>
                </a:solidFill>
              </a:rPr>
              <a:t>   </a:t>
            </a:r>
            <a:r>
              <a:rPr lang="ar-SA" sz="2800" b="1" dirty="0" smtClean="0">
                <a:solidFill>
                  <a:srgbClr val="C00000"/>
                </a:solidFill>
                <a:latin typeface="Sakkal Majalla" pitchFamily="2" charset="-78"/>
                <a:cs typeface="Sakkal Majalla" pitchFamily="2" charset="-78"/>
              </a:rPr>
              <a:t>نظرية الوكالة العامة للبرلمان</a:t>
            </a:r>
            <a:endParaRPr lang="en-US" sz="2800" dirty="0" smtClean="0">
              <a:solidFill>
                <a:srgbClr val="C00000"/>
              </a:solidFill>
              <a:latin typeface="Sakkal Majalla" pitchFamily="2" charset="-78"/>
              <a:cs typeface="Sakkal Majalla" pitchFamily="2" charset="-78"/>
            </a:endParaRPr>
          </a:p>
          <a:p>
            <a:pPr algn="just" rtl="1">
              <a:buNone/>
              <a:defRPr/>
            </a:pPr>
            <a:r>
              <a:rPr lang="ar-IQ" sz="2800" dirty="0" smtClean="0">
                <a:solidFill>
                  <a:schemeClr val="bg1"/>
                </a:solidFill>
                <a:latin typeface="Sakkal Majalla" pitchFamily="2" charset="-78"/>
                <a:cs typeface="Sakkal Majalla" pitchFamily="2" charset="-78"/>
              </a:rPr>
              <a:t>    </a:t>
            </a:r>
            <a:r>
              <a:rPr lang="ar-SA" sz="2800" dirty="0" smtClean="0">
                <a:solidFill>
                  <a:schemeClr val="bg1"/>
                </a:solidFill>
                <a:latin typeface="Sakkal Majalla" pitchFamily="2" charset="-78"/>
                <a:cs typeface="Sakkal Majalla" pitchFamily="2" charset="-78"/>
              </a:rPr>
              <a:t>تقوم هذه النظرية على أساس أن النائب </a:t>
            </a:r>
            <a:r>
              <a:rPr lang="ar-SA" sz="2800" dirty="0" smtClean="0">
                <a:solidFill>
                  <a:srgbClr val="FF0000"/>
                </a:solidFill>
                <a:latin typeface="Sakkal Majalla" pitchFamily="2" charset="-78"/>
                <a:cs typeface="Sakkal Majalla" pitchFamily="2" charset="-78"/>
              </a:rPr>
              <a:t>يعتبر وكيلاً عن الأمة بأجمعها</a:t>
            </a:r>
            <a:r>
              <a:rPr lang="ar-SA" sz="2800" dirty="0" smtClean="0">
                <a:solidFill>
                  <a:schemeClr val="bg1"/>
                </a:solidFill>
                <a:latin typeface="Sakkal Majalla" pitchFamily="2" charset="-78"/>
                <a:cs typeface="Sakkal Majalla" pitchFamily="2" charset="-78"/>
              </a:rPr>
              <a:t>، وليس عن دائرته الانتخابية فقط لأنها ليست وكالة الزامية، ولكنها وكالة عامة للبرلمان في مجموعه عن الأمة بأسرها. ويترتب عن هذه النظرية عدة نتائج  تناقض نتائج نظرية الوكالة الإلزامية، وهي على النحو الآتي:</a:t>
            </a:r>
            <a:endParaRPr lang="en-US" sz="2800" dirty="0" smtClean="0">
              <a:solidFill>
                <a:schemeClr val="bg1"/>
              </a:solidFill>
              <a:latin typeface="Sakkal Majalla" pitchFamily="2" charset="-78"/>
              <a:cs typeface="Sakkal Majalla" pitchFamily="2" charset="-78"/>
            </a:endParaRPr>
          </a:p>
          <a:p>
            <a:pPr algn="just" rtl="1">
              <a:buNone/>
              <a:defRPr/>
            </a:pPr>
            <a:r>
              <a:rPr lang="ar-IQ" sz="2800" dirty="0" smtClean="0">
                <a:solidFill>
                  <a:schemeClr val="bg1"/>
                </a:solidFill>
                <a:latin typeface="Sakkal Majalla" pitchFamily="2" charset="-78"/>
                <a:cs typeface="Sakkal Majalla" pitchFamily="2" charset="-78"/>
              </a:rPr>
              <a:t>   </a:t>
            </a:r>
            <a:r>
              <a:rPr lang="ar-SA" sz="2800" dirty="0" smtClean="0">
                <a:solidFill>
                  <a:schemeClr val="bg1"/>
                </a:solidFill>
                <a:latin typeface="Sakkal Majalla" pitchFamily="2" charset="-78"/>
                <a:cs typeface="Sakkal Majalla" pitchFamily="2" charset="-78"/>
              </a:rPr>
              <a:t>1- يمثل النائب الأمة بأسرها، وليس فقط الدائرة الانتخابية التي كان مرشحا فيها ولهذا فإن له </a:t>
            </a:r>
            <a:r>
              <a:rPr lang="ar-SA" sz="2800" dirty="0" smtClean="0">
                <a:solidFill>
                  <a:srgbClr val="FF0000"/>
                </a:solidFill>
                <a:latin typeface="Sakkal Majalla" pitchFamily="2" charset="-78"/>
                <a:cs typeface="Sakkal Majalla" pitchFamily="2" charset="-78"/>
              </a:rPr>
              <a:t>حق المشاركة في المناقشة والتصويت على جميع المسائل التي تعرض على البرلمان.</a:t>
            </a:r>
            <a:endParaRPr lang="en-US" sz="2800" dirty="0" smtClean="0">
              <a:solidFill>
                <a:srgbClr val="FF0000"/>
              </a:solidFill>
              <a:latin typeface="Sakkal Majalla" pitchFamily="2" charset="-78"/>
              <a:cs typeface="Sakkal Majalla" pitchFamily="2" charset="-78"/>
            </a:endParaRPr>
          </a:p>
          <a:p>
            <a:pPr algn="just" rtl="1">
              <a:buNone/>
              <a:defRPr/>
            </a:pPr>
            <a:r>
              <a:rPr lang="ar-IQ" sz="2800" dirty="0" smtClean="0">
                <a:solidFill>
                  <a:schemeClr val="bg1"/>
                </a:solidFill>
                <a:latin typeface="Sakkal Majalla" pitchFamily="2" charset="-78"/>
                <a:cs typeface="Sakkal Majalla" pitchFamily="2" charset="-78"/>
              </a:rPr>
              <a:t>   </a:t>
            </a:r>
            <a:r>
              <a:rPr lang="ar-SA" sz="2800" dirty="0" smtClean="0">
                <a:solidFill>
                  <a:schemeClr val="bg1"/>
                </a:solidFill>
                <a:latin typeface="Sakkal Majalla" pitchFamily="2" charset="-78"/>
                <a:cs typeface="Sakkal Majalla" pitchFamily="2" charset="-78"/>
              </a:rPr>
              <a:t>2- لا يخضع النائب لاية تعليمات أو توجيهات من الناخبين كما هو الشأن في نظرية الوكالة الإلزامية.</a:t>
            </a:r>
            <a:endParaRPr lang="en-US" sz="2800" dirty="0" smtClean="0">
              <a:solidFill>
                <a:schemeClr val="bg1"/>
              </a:solidFill>
              <a:latin typeface="Sakkal Majalla" pitchFamily="2" charset="-78"/>
              <a:cs typeface="Sakkal Majalla" pitchFamily="2" charset="-78"/>
            </a:endParaRPr>
          </a:p>
          <a:p>
            <a:pPr algn="just" rtl="1">
              <a:buNone/>
              <a:defRPr/>
            </a:pPr>
            <a:r>
              <a:rPr lang="ar-IQ" sz="2800" dirty="0" smtClean="0">
                <a:solidFill>
                  <a:schemeClr val="bg1"/>
                </a:solidFill>
                <a:latin typeface="Sakkal Majalla" pitchFamily="2" charset="-78"/>
                <a:cs typeface="Sakkal Majalla" pitchFamily="2" charset="-78"/>
              </a:rPr>
              <a:t>   </a:t>
            </a:r>
            <a:r>
              <a:rPr lang="ar-SA" sz="2800" dirty="0" smtClean="0">
                <a:solidFill>
                  <a:schemeClr val="bg1"/>
                </a:solidFill>
                <a:latin typeface="Sakkal Majalla" pitchFamily="2" charset="-78"/>
                <a:cs typeface="Sakkal Majalla" pitchFamily="2" charset="-78"/>
              </a:rPr>
              <a:t>3- ليس للناخبين حق عزل النائب في دائرتهم الانتخابية، لأنه لا يمثلهم وحدهم، بل يمثل الأمة ككل.</a:t>
            </a:r>
            <a:endParaRPr lang="en-US" sz="2800" dirty="0" smtClean="0">
              <a:solidFill>
                <a:schemeClr val="bg1"/>
              </a:solidFill>
              <a:latin typeface="Sakkal Majalla" pitchFamily="2" charset="-78"/>
              <a:cs typeface="Sakkal Majalla" pitchFamily="2" charset="-78"/>
            </a:endParaRPr>
          </a:p>
          <a:p>
            <a:pPr algn="just" rtl="1">
              <a:buNone/>
              <a:defRPr/>
            </a:pPr>
            <a:r>
              <a:rPr lang="ar-IQ" sz="2800" dirty="0" smtClean="0">
                <a:solidFill>
                  <a:schemeClr val="bg1"/>
                </a:solidFill>
                <a:latin typeface="Sakkal Majalla" pitchFamily="2" charset="-78"/>
                <a:cs typeface="Sakkal Majalla" pitchFamily="2" charset="-78"/>
              </a:rPr>
              <a:t>   </a:t>
            </a:r>
            <a:r>
              <a:rPr lang="ar-SA" sz="2800" dirty="0" smtClean="0">
                <a:solidFill>
                  <a:schemeClr val="bg1"/>
                </a:solidFill>
                <a:latin typeface="Sakkal Majalla" pitchFamily="2" charset="-78"/>
                <a:cs typeface="Sakkal Majalla" pitchFamily="2" charset="-78"/>
              </a:rPr>
              <a:t>4- لا يقع أي التزام على عاتق النائب بتقديم حساب إلى ناخبيه، كما أنه ليس مسؤولا أمامهم عن كيفية ممارسته لوكالته العامة.</a:t>
            </a:r>
            <a:endParaRPr lang="en-US" sz="2800" dirty="0" smtClean="0">
              <a:solidFill>
                <a:schemeClr val="bg1"/>
              </a:solidFill>
              <a:latin typeface="Sakkal Majalla" pitchFamily="2" charset="-78"/>
              <a:cs typeface="Sakkal Majalla" pitchFamily="2" charset="-78"/>
            </a:endParaRPr>
          </a:p>
          <a:p>
            <a:pPr algn="r" rtl="1">
              <a:buNone/>
            </a:pPr>
            <a:endParaRPr lang="en-US" sz="28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285884"/>
          </a:xfrm>
        </p:spPr>
        <p:txBody>
          <a:bodyPr>
            <a:noAutofit/>
          </a:bodyPr>
          <a:lstStyle/>
          <a:p>
            <a:r>
              <a:rPr lang="ar-SA" sz="5400" dirty="0" smtClean="0">
                <a:solidFill>
                  <a:srgbClr val="FFFF00"/>
                </a:solidFill>
              </a:rPr>
              <a:t>الفرق بين النظام السياسي والقانون الدستوري </a:t>
            </a:r>
            <a:endParaRPr lang="en-US" sz="11500" dirty="0">
              <a:solidFill>
                <a:srgbClr val="FFFF00"/>
              </a:solidFill>
            </a:endParaRPr>
          </a:p>
        </p:txBody>
      </p:sp>
      <p:sp>
        <p:nvSpPr>
          <p:cNvPr id="3" name="Content Placeholder 2"/>
          <p:cNvSpPr>
            <a:spLocks noGrp="1"/>
          </p:cNvSpPr>
          <p:nvPr>
            <p:ph idx="1"/>
          </p:nvPr>
        </p:nvSpPr>
        <p:spPr/>
        <p:txBody>
          <a:bodyPr>
            <a:noAutofit/>
          </a:bodyPr>
          <a:lstStyle/>
          <a:p>
            <a:pPr algn="just" rtl="1">
              <a:buFont typeface="Wingdings" pitchFamily="2" charset="2"/>
              <a:buNone/>
              <a:defRPr/>
            </a:pPr>
            <a:r>
              <a:rPr lang="ar-SA" sz="3200" dirty="0" smtClean="0">
                <a:latin typeface="Sakkal Majalla" pitchFamily="2" charset="-78"/>
                <a:cs typeface="Sakkal Majalla" pitchFamily="2" charset="-78"/>
              </a:rPr>
              <a:t>هناك اتجاهان في هذا الشأن: </a:t>
            </a:r>
            <a:endParaRPr lang="en-US" sz="3200" dirty="0" smtClean="0">
              <a:latin typeface="Sakkal Majalla" pitchFamily="2" charset="-78"/>
              <a:cs typeface="Sakkal Majalla" pitchFamily="2" charset="-78"/>
            </a:endParaRPr>
          </a:p>
          <a:p>
            <a:pPr algn="just" rtl="1">
              <a:buFont typeface="Wingdings" pitchFamily="2" charset="2"/>
              <a:buNone/>
              <a:defRPr/>
            </a:pPr>
            <a:r>
              <a:rPr lang="ar-SA" sz="3200" b="1" dirty="0" smtClean="0">
                <a:solidFill>
                  <a:schemeClr val="bg1"/>
                </a:solidFill>
                <a:latin typeface="Sakkal Majalla" pitchFamily="2" charset="-78"/>
                <a:cs typeface="Sakkal Majalla" pitchFamily="2" charset="-78"/>
              </a:rPr>
              <a:t>الاتجاه الأول:</a:t>
            </a:r>
            <a:endParaRPr lang="en-US" sz="3200" dirty="0" smtClean="0">
              <a:solidFill>
                <a:schemeClr val="bg1"/>
              </a:solidFill>
              <a:latin typeface="Sakkal Majalla" pitchFamily="2" charset="-78"/>
              <a:cs typeface="Sakkal Majalla" pitchFamily="2" charset="-78"/>
            </a:endParaRPr>
          </a:p>
          <a:p>
            <a:pPr algn="just" rtl="1">
              <a:buFont typeface="Wingdings" pitchFamily="2" charset="2"/>
              <a:buNone/>
              <a:defRPr/>
            </a:pPr>
            <a:r>
              <a:rPr lang="ar-SA" sz="3200" dirty="0" smtClean="0">
                <a:latin typeface="Sakkal Majalla" pitchFamily="2" charset="-78"/>
                <a:cs typeface="Sakkal Majalla" pitchFamily="2" charset="-78"/>
              </a:rPr>
              <a:t>يطابق  بينهما، </a:t>
            </a:r>
            <a:endParaRPr lang="en-US" sz="3200" dirty="0" smtClean="0">
              <a:latin typeface="Sakkal Majalla" pitchFamily="2" charset="-78"/>
              <a:cs typeface="Sakkal Majalla" pitchFamily="2" charset="-78"/>
            </a:endParaRPr>
          </a:p>
          <a:p>
            <a:pPr algn="just" rtl="1">
              <a:buFont typeface="Wingdings" pitchFamily="2" charset="2"/>
              <a:buNone/>
              <a:defRPr/>
            </a:pPr>
            <a:r>
              <a:rPr lang="ar-SA" sz="3200" dirty="0" smtClean="0">
                <a:latin typeface="Sakkal Majalla" pitchFamily="2" charset="-78"/>
                <a:cs typeface="Sakkal Majalla" pitchFamily="2" charset="-78"/>
              </a:rPr>
              <a:t>حيث يرى هذا الأتجاه أن المقصود بالظام السياسي هو بيان عناصر الدولة والسلطة فيها وهيئاتها وعلاقتها ببعضها ودراسته ونعني دراسة الدولة والسلطة فيها وطبيعة هذه السلطة ووسائل ممارستها والعلاقة بين هيئاتها المختلفة وأهدافها ومركز الفرد منها وضماناته فيها.</a:t>
            </a:r>
          </a:p>
          <a:p>
            <a:pPr algn="just" rtl="1">
              <a:buFont typeface="Wingdings" pitchFamily="2" charset="2"/>
              <a:buNone/>
              <a:defRPr/>
            </a:pPr>
            <a:r>
              <a:rPr lang="ar-SA" sz="3200" dirty="0" smtClean="0">
                <a:latin typeface="Sakkal Majalla" pitchFamily="2" charset="-78"/>
                <a:cs typeface="Sakkal Majalla" pitchFamily="2" charset="-78"/>
              </a:rPr>
              <a:t> ولكن هذه الموضوعات هي نفسها التي يتولاها القانون الدستوري . </a:t>
            </a:r>
            <a:endParaRPr lang="en-US" sz="3200" dirty="0" smtClean="0">
              <a:latin typeface="Sakkal Majalla" pitchFamily="2" charset="-78"/>
              <a:cs typeface="Sakkal Majalla" pitchFamily="2" charset="-78"/>
            </a:endParaRPr>
          </a:p>
          <a:p>
            <a:endParaRPr lang="en-US" sz="3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a:solidFill>
            <a:schemeClr val="accent4">
              <a:lumMod val="40000"/>
              <a:lumOff val="60000"/>
            </a:schemeClr>
          </a:solidFill>
        </p:spPr>
        <p:txBody>
          <a:bodyPr/>
          <a:lstStyle/>
          <a:p>
            <a:pPr algn="just" rtl="1">
              <a:buNone/>
            </a:pPr>
            <a:r>
              <a:rPr lang="ar-IQ" dirty="0" smtClean="0"/>
              <a:t>   </a:t>
            </a:r>
            <a:r>
              <a:rPr lang="ar-SA" sz="3600" b="1" dirty="0" smtClean="0">
                <a:solidFill>
                  <a:srgbClr val="C00000"/>
                </a:solidFill>
                <a:latin typeface="Sakkal Majalla" pitchFamily="2" charset="-78"/>
                <a:cs typeface="Sakkal Majalla" pitchFamily="2" charset="-78"/>
              </a:rPr>
              <a:t>نظرية الانتخاب مجرد اختيار</a:t>
            </a:r>
            <a:endParaRPr lang="en-US" sz="3600" dirty="0" smtClean="0">
              <a:solidFill>
                <a:srgbClr val="C00000"/>
              </a:solidFill>
              <a:latin typeface="Sakkal Majalla" pitchFamily="2" charset="-78"/>
              <a:cs typeface="Sakkal Majalla" pitchFamily="2" charset="-78"/>
            </a:endParaRPr>
          </a:p>
          <a:p>
            <a:pPr algn="just" rtl="1">
              <a:buNone/>
            </a:pPr>
            <a:r>
              <a:rPr lang="ar-LB" sz="3600" dirty="0" smtClean="0">
                <a:solidFill>
                  <a:srgbClr val="003300"/>
                </a:solidFill>
                <a:latin typeface="Sakkal Majalla" pitchFamily="2" charset="-78"/>
                <a:cs typeface="Sakkal Majalla" pitchFamily="2" charset="-78"/>
              </a:rPr>
              <a:t>      </a:t>
            </a:r>
            <a:r>
              <a:rPr lang="ar-SA" sz="3600" dirty="0" smtClean="0">
                <a:solidFill>
                  <a:srgbClr val="003300"/>
                </a:solidFill>
                <a:latin typeface="Sakkal Majalla" pitchFamily="2" charset="-78"/>
                <a:cs typeface="Sakkal Majalla" pitchFamily="2" charset="-78"/>
              </a:rPr>
              <a:t>يرى أصحاب هذه النظرية أنه لا توجد رابطة معينة تربط الناخبين بنوابهم، وينكرون وجود علاقة وكالة بين الناخبين والنواب، لا إلزامية ولا عامة.</a:t>
            </a:r>
            <a:endParaRPr lang="en-US" sz="3600" dirty="0" smtClean="0">
              <a:solidFill>
                <a:srgbClr val="003300"/>
              </a:solidFill>
              <a:latin typeface="Sakkal Majalla" pitchFamily="2" charset="-78"/>
              <a:cs typeface="Sakkal Majalla" pitchFamily="2" charset="-78"/>
            </a:endParaRPr>
          </a:p>
          <a:p>
            <a:pPr algn="just" rtl="1">
              <a:buNone/>
            </a:pPr>
            <a:r>
              <a:rPr lang="ar-SA" sz="3600" dirty="0" smtClean="0">
                <a:solidFill>
                  <a:srgbClr val="003300"/>
                </a:solidFill>
                <a:latin typeface="Sakkal Majalla" pitchFamily="2" charset="-78"/>
                <a:cs typeface="Sakkal Majalla" pitchFamily="2" charset="-78"/>
              </a:rPr>
              <a:t>    </a:t>
            </a:r>
            <a:r>
              <a:rPr lang="ar-SA" sz="3600" dirty="0" smtClean="0">
                <a:solidFill>
                  <a:srgbClr val="FF0000"/>
                </a:solidFill>
                <a:latin typeface="Sakkal Majalla" pitchFamily="2" charset="-78"/>
                <a:cs typeface="Sakkal Majalla" pitchFamily="2" charset="-78"/>
              </a:rPr>
              <a:t>وعلى ذلك، فإن مهمة الناخبين تنحصر في قيامهم باختيار من يرونهم أكثر صلاحية لتمثيلهم في الهيئة النيابية</a:t>
            </a:r>
            <a:r>
              <a:rPr lang="ar-SA" sz="3600" dirty="0" smtClean="0">
                <a:solidFill>
                  <a:srgbClr val="003300"/>
                </a:solidFill>
                <a:latin typeface="Sakkal Majalla" pitchFamily="2" charset="-78"/>
                <a:cs typeface="Sakkal Majalla" pitchFamily="2" charset="-78"/>
              </a:rPr>
              <a:t>، وتوليهم مسؤولية الحكم ومباشرة السلطة العامة نيابة عنهم، </a:t>
            </a:r>
            <a:r>
              <a:rPr lang="ar-SA" sz="3600" u="sng" dirty="0" smtClean="0">
                <a:solidFill>
                  <a:srgbClr val="FF0000"/>
                </a:solidFill>
                <a:latin typeface="Sakkal Majalla" pitchFamily="2" charset="-78"/>
                <a:cs typeface="Sakkal Majalla" pitchFamily="2" charset="-78"/>
              </a:rPr>
              <a:t>وبعد إنتهاء عملية الانتخاب تنقطع العلاقة وت</a:t>
            </a:r>
            <a:r>
              <a:rPr lang="ar-LB" sz="3600" u="sng" dirty="0" smtClean="0">
                <a:solidFill>
                  <a:srgbClr val="FF0000"/>
                </a:solidFill>
                <a:latin typeface="Sakkal Majalla" pitchFamily="2" charset="-78"/>
                <a:cs typeface="Sakkal Majalla" pitchFamily="2" charset="-78"/>
              </a:rPr>
              <a:t>نعدم</a:t>
            </a:r>
            <a:r>
              <a:rPr lang="ar-SA" sz="3600" u="sng" dirty="0" smtClean="0">
                <a:solidFill>
                  <a:srgbClr val="FF0000"/>
                </a:solidFill>
                <a:latin typeface="Sakkal Majalla" pitchFamily="2" charset="-78"/>
                <a:cs typeface="Sakkal Majalla" pitchFamily="2" charset="-78"/>
              </a:rPr>
              <a:t> الصلة بين الناخبين والنواب  ويصبح النواب مستقلين استقلالا تاما عن الناخبين دون خضوع لأية تعليمات أو توجيهات.</a:t>
            </a:r>
            <a:endParaRPr lang="en-US" sz="3600" u="sng" dirty="0" smtClean="0">
              <a:solidFill>
                <a:srgbClr val="FF0000"/>
              </a:solidFill>
              <a:latin typeface="Sakkal Majalla" pitchFamily="2" charset="-78"/>
              <a:cs typeface="Sakkal Majalla" pitchFamily="2" charset="-78"/>
            </a:endParaRPr>
          </a:p>
          <a:p>
            <a:pPr algn="r" rtl="1">
              <a:buNone/>
            </a:pPr>
            <a:endParaRPr lang="en-US" sz="3600" dirty="0">
              <a:solidFill>
                <a:srgbClr val="0033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643998" cy="6357982"/>
          </a:xfrm>
          <a:solidFill>
            <a:srgbClr val="CCCCFF"/>
          </a:solidFill>
        </p:spPr>
        <p:txBody>
          <a:bodyPr/>
          <a:lstStyle/>
          <a:p>
            <a:pPr algn="just" rtl="1">
              <a:buNone/>
            </a:pPr>
            <a:r>
              <a:rPr lang="ar-IQ" dirty="0" smtClean="0"/>
              <a:t>   </a:t>
            </a:r>
            <a:r>
              <a:rPr lang="ar-LB" sz="3200" b="1" dirty="0" smtClean="0">
                <a:solidFill>
                  <a:srgbClr val="C00000"/>
                </a:solidFill>
                <a:latin typeface="Sakkal Majalla" pitchFamily="2" charset="-78"/>
                <a:cs typeface="Sakkal Majalla" pitchFamily="2" charset="-78"/>
              </a:rPr>
              <a:t>تقييم النظريات السابقة وحقيقة العلاقة بين النواب والناخبين</a:t>
            </a:r>
          </a:p>
          <a:p>
            <a:pPr algn="just" rtl="1">
              <a:buNone/>
            </a:pPr>
            <a:r>
              <a:rPr lang="ar-IQ" sz="3200" dirty="0" smtClean="0">
                <a:solidFill>
                  <a:srgbClr val="003300"/>
                </a:solidFill>
                <a:latin typeface="Sakkal Majalla" pitchFamily="2" charset="-78"/>
                <a:cs typeface="Sakkal Majalla" pitchFamily="2" charset="-78"/>
              </a:rPr>
              <a:t>    </a:t>
            </a:r>
            <a:r>
              <a:rPr lang="ar-LB" sz="3200" dirty="0" smtClean="0">
                <a:solidFill>
                  <a:srgbClr val="003300"/>
                </a:solidFill>
                <a:latin typeface="Sakkal Majalla" pitchFamily="2" charset="-78"/>
                <a:cs typeface="Sakkal Majalla" pitchFamily="2" charset="-78"/>
              </a:rPr>
              <a:t>يجمع الفقه الدستوري</a:t>
            </a:r>
            <a:r>
              <a:rPr lang="ar-SA" sz="3200" dirty="0" smtClean="0">
                <a:solidFill>
                  <a:srgbClr val="003300"/>
                </a:solidFill>
                <a:latin typeface="Sakkal Majalla" pitchFamily="2" charset="-78"/>
                <a:cs typeface="Sakkal Majalla" pitchFamily="2" charset="-78"/>
              </a:rPr>
              <a:t> أن علاقة الناخب بالنائب هي </a:t>
            </a:r>
            <a:r>
              <a:rPr lang="ar-SA" sz="3200" u="sng" dirty="0" smtClean="0">
                <a:solidFill>
                  <a:srgbClr val="003300"/>
                </a:solidFill>
                <a:latin typeface="Sakkal Majalla" pitchFamily="2" charset="-78"/>
                <a:cs typeface="Sakkal Majalla" pitchFamily="2" charset="-78"/>
              </a:rPr>
              <a:t>علاقة ذات طبيعة سياسية في حقيقتها وليست علاقة قانونية بحتة تخضع لشروط والتزامات محددة. </a:t>
            </a:r>
            <a:endParaRPr lang="ar-LB" sz="3200" u="sng" dirty="0" smtClean="0">
              <a:solidFill>
                <a:srgbClr val="003300"/>
              </a:solidFill>
              <a:latin typeface="Sakkal Majalla" pitchFamily="2" charset="-78"/>
              <a:cs typeface="Sakkal Majalla" pitchFamily="2" charset="-78"/>
            </a:endParaRPr>
          </a:p>
          <a:p>
            <a:pPr algn="just" rtl="1">
              <a:buNone/>
            </a:pPr>
            <a:r>
              <a:rPr lang="ar-IQ" sz="3200" dirty="0" smtClean="0">
                <a:solidFill>
                  <a:srgbClr val="003300"/>
                </a:solidFill>
                <a:latin typeface="Sakkal Majalla" pitchFamily="2" charset="-78"/>
                <a:cs typeface="Sakkal Majalla" pitchFamily="2" charset="-78"/>
              </a:rPr>
              <a:t>   </a:t>
            </a:r>
            <a:r>
              <a:rPr lang="ar-SA" sz="3200" dirty="0" smtClean="0">
                <a:solidFill>
                  <a:srgbClr val="003300"/>
                </a:solidFill>
                <a:latin typeface="Sakkal Majalla" pitchFamily="2" charset="-78"/>
                <a:cs typeface="Sakkal Majalla" pitchFamily="2" charset="-78"/>
              </a:rPr>
              <a:t>ولهذا، فإن الذهاب إلى القانون المدني واستعارة عقد الوكالة منه لتكييف هذه العلاقة طبقا لأحكامه </a:t>
            </a:r>
            <a:r>
              <a:rPr lang="ar-SA" sz="3200" dirty="0" smtClean="0">
                <a:solidFill>
                  <a:srgbClr val="FF0000"/>
                </a:solidFill>
                <a:latin typeface="Sakkal Majalla" pitchFamily="2" charset="-78"/>
                <a:cs typeface="Sakkal Majalla" pitchFamily="2" charset="-78"/>
              </a:rPr>
              <a:t>يعد خطأً كبيراً</a:t>
            </a:r>
            <a:r>
              <a:rPr lang="ar-SA" sz="3200" dirty="0" smtClean="0">
                <a:solidFill>
                  <a:srgbClr val="003300"/>
                </a:solidFill>
                <a:latin typeface="Sakkal Majalla" pitchFamily="2" charset="-78"/>
                <a:cs typeface="Sakkal Majalla" pitchFamily="2" charset="-78"/>
              </a:rPr>
              <a:t>، إذ أن تكبيل النائب بقيود والتزامات في مواجهة ناخبيه يفقده حريته في العمل البرلماني. </a:t>
            </a:r>
            <a:endParaRPr lang="ar-LB" sz="3200" dirty="0" smtClean="0">
              <a:solidFill>
                <a:srgbClr val="003300"/>
              </a:solidFill>
              <a:latin typeface="Sakkal Majalla" pitchFamily="2" charset="-78"/>
              <a:cs typeface="Sakkal Majalla" pitchFamily="2" charset="-78"/>
            </a:endParaRPr>
          </a:p>
          <a:p>
            <a:pPr algn="just" rtl="1">
              <a:buNone/>
            </a:pPr>
            <a:r>
              <a:rPr lang="ar-IQ" sz="3200" dirty="0" smtClean="0">
                <a:solidFill>
                  <a:srgbClr val="003300"/>
                </a:solidFill>
                <a:latin typeface="Sakkal Majalla" pitchFamily="2" charset="-78"/>
                <a:cs typeface="Sakkal Majalla" pitchFamily="2" charset="-78"/>
              </a:rPr>
              <a:t>   </a:t>
            </a:r>
            <a:r>
              <a:rPr lang="ar-SA" sz="3200" dirty="0" smtClean="0">
                <a:solidFill>
                  <a:srgbClr val="FF0000"/>
                </a:solidFill>
                <a:latin typeface="Sakkal Majalla" pitchFamily="2" charset="-78"/>
                <a:cs typeface="Sakkal Majalla" pitchFamily="2" charset="-78"/>
              </a:rPr>
              <a:t>كما أن الإدعاء بأن هناك وكالة عامة للبرلمان في مجموعه عن الأمة بأسرها ادعاء افتراضي لا يستند إلى الواقع</a:t>
            </a:r>
            <a:r>
              <a:rPr lang="ar-SA" sz="3200" dirty="0" smtClean="0">
                <a:solidFill>
                  <a:srgbClr val="003300"/>
                </a:solidFill>
                <a:latin typeface="Sakkal Majalla" pitchFamily="2" charset="-78"/>
                <a:cs typeface="Sakkal Majalla" pitchFamily="2" charset="-78"/>
              </a:rPr>
              <a:t>، ولا يعتمد على الحقيقة.</a:t>
            </a:r>
            <a:endParaRPr lang="en-US" sz="3200" dirty="0" smtClean="0">
              <a:solidFill>
                <a:srgbClr val="003300"/>
              </a:solidFill>
              <a:latin typeface="Sakkal Majalla" pitchFamily="2" charset="-78"/>
              <a:cs typeface="Sakkal Majalla" pitchFamily="2" charset="-78"/>
            </a:endParaRPr>
          </a:p>
          <a:p>
            <a:pPr algn="r" rtl="1">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753120"/>
          </a:xfrm>
        </p:spPr>
        <p:txBody>
          <a:bodyPr/>
          <a:lstStyle/>
          <a:p>
            <a:pPr algn="just" rtl="1">
              <a:buFont typeface="Wingdings" pitchFamily="2" charset="2"/>
              <a:buNone/>
              <a:defRPr/>
            </a:pPr>
            <a:r>
              <a:rPr lang="ar-SA" sz="3600" dirty="0" smtClean="0">
                <a:latin typeface="Sakkal Majalla" pitchFamily="2" charset="-78"/>
                <a:cs typeface="Sakkal Majalla" pitchFamily="2" charset="-78"/>
              </a:rPr>
              <a:t>فهل يعني ذلك التطابق بين مدلول الق</a:t>
            </a:r>
            <a:r>
              <a:rPr lang="ar-IQ" sz="3600" dirty="0" smtClean="0">
                <a:latin typeface="Sakkal Majalla" pitchFamily="2" charset="-78"/>
                <a:cs typeface="Sakkal Majalla" pitchFamily="2" charset="-78"/>
              </a:rPr>
              <a:t>ا</a:t>
            </a:r>
            <a:r>
              <a:rPr lang="ar-SA" sz="3600" dirty="0" smtClean="0">
                <a:latin typeface="Sakkal Majalla" pitchFamily="2" charset="-78"/>
                <a:cs typeface="Sakkal Majalla" pitchFamily="2" charset="-78"/>
              </a:rPr>
              <a:t>نون الدستوري والنظام السياسي؟</a:t>
            </a:r>
          </a:p>
          <a:p>
            <a:pPr algn="just" rtl="1">
              <a:buFont typeface="Wingdings" pitchFamily="2" charset="2"/>
              <a:buNone/>
              <a:defRPr/>
            </a:pPr>
            <a:r>
              <a:rPr lang="ar-SA" sz="3600" dirty="0" smtClean="0">
                <a:latin typeface="Sakkal Majalla" pitchFamily="2" charset="-78"/>
                <a:cs typeface="Sakkal Majalla" pitchFamily="2" charset="-78"/>
              </a:rPr>
              <a:t>لقد أجاب بعض الفقهاء  بالسلب وأجاب آخرون بالإجاب </a:t>
            </a:r>
          </a:p>
          <a:p>
            <a:pPr algn="just" rtl="1">
              <a:buFont typeface="Wingdings" pitchFamily="2" charset="2"/>
              <a:buNone/>
              <a:defRPr/>
            </a:pPr>
            <a:r>
              <a:rPr lang="ar-SA" sz="3600" dirty="0" smtClean="0">
                <a:latin typeface="Sakkal Majalla" pitchFamily="2" charset="-78"/>
                <a:cs typeface="Sakkal Majalla" pitchFamily="2" charset="-78"/>
              </a:rPr>
              <a:t>وذكر بعضهم (أن النظام السياسي لبلد ما يقصد به نظام الحكم فيه الذي يتناول بيانه القانون الدستوري. ) أي أن النظم السياسية هي نظم الحكم التي يتناول بيانها القانون الدستوري.</a:t>
            </a:r>
            <a:endParaRPr lang="en-US" sz="3600" dirty="0" smtClean="0">
              <a:latin typeface="Sakkal Majalla" pitchFamily="2" charset="-78"/>
              <a:cs typeface="Sakkal Majalla" pitchFamily="2" charset="-78"/>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fontScale="70000" lnSpcReduction="20000"/>
          </a:bodyPr>
          <a:lstStyle/>
          <a:p>
            <a:pPr algn="r" rtl="1"/>
            <a:r>
              <a:rPr lang="ar-SA" sz="4800" b="1" dirty="0" smtClean="0">
                <a:solidFill>
                  <a:schemeClr val="bg1"/>
                </a:solidFill>
                <a:latin typeface="Sakkal Majalla" pitchFamily="2" charset="-78"/>
                <a:cs typeface="Sakkal Majalla" pitchFamily="2" charset="-78"/>
              </a:rPr>
              <a:t>الاتجاه الثاني:</a:t>
            </a:r>
            <a:endParaRPr lang="ar-IQ" sz="4800" b="1" dirty="0" smtClean="0">
              <a:solidFill>
                <a:schemeClr val="bg1"/>
              </a:solidFill>
              <a:latin typeface="Sakkal Majalla" pitchFamily="2" charset="-78"/>
              <a:cs typeface="Sakkal Majalla" pitchFamily="2" charset="-78"/>
            </a:endParaRPr>
          </a:p>
          <a:p>
            <a:pPr algn="just" rtl="1">
              <a:buFont typeface="Wingdings" pitchFamily="2" charset="2"/>
              <a:buNone/>
              <a:defRPr/>
            </a:pPr>
            <a:r>
              <a:rPr lang="ar-IQ" sz="4800" b="1" dirty="0" smtClean="0">
                <a:latin typeface="Sakkal Majalla" pitchFamily="2" charset="-78"/>
                <a:cs typeface="Sakkal Majalla" pitchFamily="2" charset="-78"/>
              </a:rPr>
              <a:t>  </a:t>
            </a:r>
            <a:r>
              <a:rPr lang="ar-SA" sz="4800" dirty="0" smtClean="0">
                <a:latin typeface="Sakkal Majalla" pitchFamily="2" charset="-78"/>
                <a:cs typeface="Sakkal Majalla" pitchFamily="2" charset="-78"/>
              </a:rPr>
              <a:t>لا يطابق بينهما لان النظام السياسي أوسع مجالا من القانون الدستوري فإذا كان القانون الدستور</a:t>
            </a:r>
            <a:r>
              <a:rPr lang="ar-IQ" sz="4800" dirty="0" smtClean="0">
                <a:latin typeface="Sakkal Majalla" pitchFamily="2" charset="-78"/>
                <a:cs typeface="Sakkal Majalla" pitchFamily="2" charset="-78"/>
              </a:rPr>
              <a:t>ي</a:t>
            </a:r>
            <a:r>
              <a:rPr lang="ar-SA" sz="4800" dirty="0" smtClean="0">
                <a:latin typeface="Sakkal Majalla" pitchFamily="2" charset="-78"/>
                <a:cs typeface="Sakkal Majalla" pitchFamily="2" charset="-78"/>
              </a:rPr>
              <a:t> ينظر فقط إلى نظام الحكم من خلال قواعده القانونية المجردة فإن النظم السياسية تمتد إلى كافة القوى الموجهة لنظام الحكم السياسي خارج القواعد القانونية، كالأحزاب السياسية، الرأي العام، الصحافة والاعلام، ومختلف الظروف الاقتصادية والسياسية التي تؤثر على تطبيق القواعد الدستورية، بالإضافة إلى دراسة القواعد المتعلقة بنظام الحكم.</a:t>
            </a:r>
          </a:p>
          <a:p>
            <a:pPr algn="just" rtl="1">
              <a:buFont typeface="Wingdings" pitchFamily="2" charset="2"/>
              <a:buNone/>
              <a:defRPr/>
            </a:pPr>
            <a:r>
              <a:rPr lang="ar-SA" sz="4800" dirty="0" smtClean="0">
                <a:latin typeface="Sakkal Majalla" pitchFamily="2" charset="-78"/>
                <a:cs typeface="Sakkal Majalla" pitchFamily="2" charset="-78"/>
              </a:rPr>
              <a:t>أي أن دراسة القانون الدستوري هي دراسة قانونية خالصة في حين تختلط في دراسة النظم السياسية الأعتبارات الواقعية بالأعتبارات القانونية. </a:t>
            </a:r>
          </a:p>
          <a:p>
            <a:pPr algn="r" rtl="1">
              <a:buNone/>
            </a:pPr>
            <a:endParaRPr lang="en-US" sz="4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967434"/>
          </a:xfrm>
        </p:spPr>
        <p:txBody>
          <a:bodyPr>
            <a:normAutofit/>
          </a:bodyPr>
          <a:lstStyle/>
          <a:p>
            <a:pPr algn="just" rtl="1">
              <a:buFont typeface="Wingdings" pitchFamily="2" charset="2"/>
              <a:buNone/>
              <a:defRPr/>
            </a:pPr>
            <a:r>
              <a:rPr lang="ar-SA" sz="3600" dirty="0" smtClean="0">
                <a:latin typeface="Sakkal Majalla" pitchFamily="2" charset="-78"/>
                <a:cs typeface="Sakkal Majalla" pitchFamily="2" charset="-78"/>
              </a:rPr>
              <a:t>وهذا الأتجاه في الفقه القانوني يتفق مع ما يذهب اليه علماء السياسة من أن القانون الدستوري يهتم بدراسة السلطة من خلال القواعد القانونية التي تنظم ممارستها وتحدد العلاقة بين هيئاتها المختلفة اي ان نصوص الوثيقة الدستورية هي الميدان الوحيد للقانون الدستوري سواء طبقت هذه النصوص في الواقع أم لم يطبق.</a:t>
            </a:r>
            <a:endParaRPr lang="en-US" sz="3600" dirty="0" smtClean="0">
              <a:latin typeface="Sakkal Majalla" pitchFamily="2" charset="-78"/>
              <a:cs typeface="Sakkal Majalla" pitchFamily="2" charset="-78"/>
            </a:endParaRPr>
          </a:p>
          <a:p>
            <a:pPr algn="just" rtl="1">
              <a:buFont typeface="Wingdings" pitchFamily="2" charset="2"/>
              <a:buNone/>
              <a:defRPr/>
            </a:pPr>
            <a:r>
              <a:rPr lang="ar-SA" sz="3600" dirty="0" smtClean="0">
                <a:latin typeface="Sakkal Majalla" pitchFamily="2" charset="-78"/>
                <a:cs typeface="Sakkal Majalla" pitchFamily="2" charset="-78"/>
              </a:rPr>
              <a:t>ومما سبق يعرف البعض النظام السياسي بأنه : (عبارة عن القواعد الخاصة بنظام الحكم في الدولة سواء من الناحية القانونية أو من الناحية الواقعية التطبيقية)</a:t>
            </a:r>
            <a:endParaRPr lang="en-US" sz="3600" dirty="0" smtClean="0">
              <a:latin typeface="Sakkal Majalla" pitchFamily="2" charset="-78"/>
              <a:cs typeface="Sakkal Majalla" pitchFamily="2" charset="-78"/>
            </a:endParaRPr>
          </a:p>
          <a:p>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SA" sz="6000" b="1" dirty="0" smtClean="0">
                <a:solidFill>
                  <a:srgbClr val="FFC000"/>
                </a:solidFill>
              </a:rPr>
              <a:t>أنواع الأنظمة السياسية</a:t>
            </a:r>
            <a:br>
              <a:rPr lang="ar-SA" sz="6000" b="1" dirty="0" smtClean="0">
                <a:solidFill>
                  <a:srgbClr val="FFC000"/>
                </a:solidFill>
              </a:rPr>
            </a:br>
            <a:r>
              <a:rPr lang="ar-SA" sz="6000" b="1" dirty="0" smtClean="0">
                <a:solidFill>
                  <a:srgbClr val="FFC000"/>
                </a:solidFill>
              </a:rPr>
              <a:t>من حيث ممارسة السلطة</a:t>
            </a:r>
            <a:endParaRPr lang="en-US" sz="6000" b="1" dirty="0">
              <a:solidFill>
                <a:srgbClr val="FFC000"/>
              </a:solidFill>
            </a:endParaRPr>
          </a:p>
        </p:txBody>
      </p:sp>
      <p:sp>
        <p:nvSpPr>
          <p:cNvPr id="3" name="Content Placeholder 2"/>
          <p:cNvSpPr>
            <a:spLocks noGrp="1"/>
          </p:cNvSpPr>
          <p:nvPr>
            <p:ph idx="1"/>
          </p:nvPr>
        </p:nvSpPr>
        <p:spPr/>
        <p:txBody>
          <a:bodyPr/>
          <a:lstStyle/>
          <a:p>
            <a:pPr algn="r" rtl="1"/>
            <a:r>
              <a:rPr lang="ar-SA" sz="4400" b="1" dirty="0" smtClean="0"/>
              <a:t>أولا: الحكم الفردي </a:t>
            </a:r>
          </a:p>
          <a:p>
            <a:pPr algn="r" rtl="1"/>
            <a:r>
              <a:rPr lang="ar-SA" sz="4400" b="1" dirty="0" smtClean="0"/>
              <a:t>ثانيا: الحكم الأرستقراطي</a:t>
            </a:r>
          </a:p>
          <a:p>
            <a:pPr algn="r" rtl="1"/>
            <a:r>
              <a:rPr lang="ar-SA" sz="4400" b="1" dirty="0" smtClean="0"/>
              <a:t>ثالثا: الحكم الديمقراطي</a:t>
            </a:r>
            <a:endParaRPr lang="en-US" sz="4400" b="1"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071570"/>
          </a:xfrm>
        </p:spPr>
        <p:txBody>
          <a:bodyPr/>
          <a:lstStyle/>
          <a:p>
            <a:pPr algn="r"/>
            <a:r>
              <a:rPr lang="en-US" dirty="0" smtClean="0"/>
              <a:t> </a:t>
            </a:r>
            <a:r>
              <a:rPr lang="en-US" b="1" dirty="0" smtClean="0">
                <a:solidFill>
                  <a:srgbClr val="C00000"/>
                </a:solidFill>
              </a:rPr>
              <a:t>(</a:t>
            </a:r>
            <a:r>
              <a:rPr lang="en-US" b="1" dirty="0" err="1" smtClean="0">
                <a:solidFill>
                  <a:srgbClr val="C00000"/>
                </a:solidFill>
              </a:rPr>
              <a:t>Monocratie</a:t>
            </a:r>
            <a:r>
              <a:rPr lang="en-US" b="1" dirty="0" smtClean="0">
                <a:solidFill>
                  <a:srgbClr val="C00000"/>
                </a:solidFill>
              </a:rPr>
              <a:t>) </a:t>
            </a:r>
            <a:r>
              <a:rPr lang="ar-IQ" b="1" dirty="0" smtClean="0">
                <a:solidFill>
                  <a:srgbClr val="C00000"/>
                </a:solidFill>
              </a:rPr>
              <a:t>   </a:t>
            </a:r>
            <a:r>
              <a:rPr lang="ar-SA" b="1" dirty="0" smtClean="0">
                <a:solidFill>
                  <a:srgbClr val="C00000"/>
                </a:solidFill>
              </a:rPr>
              <a:t>أولا: الحكم الفردي</a:t>
            </a:r>
            <a:endParaRPr lang="en-US" b="1" dirty="0">
              <a:solidFill>
                <a:srgbClr val="C00000"/>
              </a:solidFill>
            </a:endParaRPr>
          </a:p>
        </p:txBody>
      </p:sp>
      <p:sp>
        <p:nvSpPr>
          <p:cNvPr id="3" name="Content Placeholder 2"/>
          <p:cNvSpPr>
            <a:spLocks noGrp="1"/>
          </p:cNvSpPr>
          <p:nvPr>
            <p:ph idx="1"/>
          </p:nvPr>
        </p:nvSpPr>
        <p:spPr>
          <a:xfrm>
            <a:off x="457200" y="1571612"/>
            <a:ext cx="8229600" cy="4752988"/>
          </a:xfrm>
        </p:spPr>
        <p:txBody>
          <a:bodyPr>
            <a:normAutofit fontScale="92500"/>
          </a:bodyPr>
          <a:lstStyle/>
          <a:p>
            <a:pPr algn="just" rtl="1"/>
            <a:r>
              <a:rPr lang="ar-SA" sz="2800" dirty="0" smtClean="0"/>
              <a:t>إن اصطلاح </a:t>
            </a:r>
            <a:r>
              <a:rPr lang="en-US" sz="2800" dirty="0" err="1" smtClean="0"/>
              <a:t>Monocratie</a:t>
            </a:r>
            <a:r>
              <a:rPr lang="en-US" sz="2800" dirty="0" smtClean="0"/>
              <a:t> </a:t>
            </a:r>
            <a:r>
              <a:rPr lang="ar-SA" sz="2800" dirty="0" smtClean="0"/>
              <a:t>الذي يعبر عنالحكم الفردي يتألف من كلمتين لاتينيتين هما: </a:t>
            </a:r>
            <a:r>
              <a:rPr lang="en-US" sz="2800" dirty="0" err="1" smtClean="0"/>
              <a:t>monos</a:t>
            </a:r>
            <a:r>
              <a:rPr lang="ar-SA" sz="2800" dirty="0" smtClean="0"/>
              <a:t> ومعناها واحد و</a:t>
            </a:r>
            <a:r>
              <a:rPr lang="en-US" sz="2800" dirty="0" smtClean="0"/>
              <a:t> </a:t>
            </a:r>
            <a:r>
              <a:rPr lang="en-US" sz="2800" dirty="0" err="1" smtClean="0"/>
              <a:t>Cratie</a:t>
            </a:r>
            <a:r>
              <a:rPr lang="ar-SA" sz="2800" dirty="0" smtClean="0"/>
              <a:t> ومعناها حكم.</a:t>
            </a:r>
          </a:p>
          <a:p>
            <a:pPr algn="just" rtl="1"/>
            <a:r>
              <a:rPr lang="ar-IQ" sz="2800" dirty="0" smtClean="0"/>
              <a:t>الفردية (الاوتوقراطية)</a:t>
            </a:r>
            <a:r>
              <a:rPr lang="ar-SA" sz="2800" dirty="0" smtClean="0"/>
              <a:t> </a:t>
            </a:r>
            <a:r>
              <a:rPr lang="ar-IQ" sz="2800" dirty="0" smtClean="0"/>
              <a:t>مصطلح يقصد به نظام الحكم الذي تكون فيه السلطة مركزة</a:t>
            </a:r>
            <a:r>
              <a:rPr lang="ar-SA" sz="2800" dirty="0" smtClean="0"/>
              <a:t> </a:t>
            </a:r>
            <a:r>
              <a:rPr lang="ar-IQ" sz="2800" dirty="0" smtClean="0"/>
              <a:t>في يد فرد واحد يمتلك وحده كل السلطة التي لايحدها شيء، وهذا لايعني دائما غياب القوانين</a:t>
            </a:r>
            <a:r>
              <a:rPr lang="ar-SA" sz="2800" dirty="0" smtClean="0"/>
              <a:t> </a:t>
            </a:r>
            <a:r>
              <a:rPr lang="ar-IQ" sz="2800" dirty="0" smtClean="0"/>
              <a:t>والدساتير في هذا النظام، </a:t>
            </a:r>
            <a:endParaRPr lang="ar-SA" sz="2800" dirty="0" smtClean="0"/>
          </a:p>
          <a:p>
            <a:pPr algn="just" rtl="1"/>
            <a:r>
              <a:rPr lang="ar-IQ" sz="2800" dirty="0" smtClean="0"/>
              <a:t>ولكن يعني بالاساس قدرة الحاكم الاوتوقراطي(الفرد) من الناحية</a:t>
            </a:r>
            <a:r>
              <a:rPr lang="ar-SA" sz="2800" dirty="0" smtClean="0"/>
              <a:t> </a:t>
            </a:r>
            <a:r>
              <a:rPr lang="ar-IQ" sz="2800" dirty="0" smtClean="0"/>
              <a:t>الواقعية، على تخطي القوانين والدساتير حتى في حالة وجودها استنادا الى عدم وجود الية</a:t>
            </a:r>
            <a:r>
              <a:rPr lang="ar-SA" sz="2800" dirty="0" smtClean="0"/>
              <a:t> </a:t>
            </a:r>
            <a:r>
              <a:rPr lang="ar-IQ" sz="2800" dirty="0" smtClean="0"/>
              <a:t>مستقلة في النظام قادرة على ان تفرض القوانين فتجبره على احترامها. ويعتقد كثير من</a:t>
            </a:r>
            <a:r>
              <a:rPr lang="ar-SA" sz="2800" dirty="0" smtClean="0"/>
              <a:t> </a:t>
            </a:r>
            <a:r>
              <a:rPr lang="ar-IQ" sz="2800" dirty="0" smtClean="0"/>
              <a:t>المنظرين ان الحكم الاوتوقراطي يتطلب تركيز السلطة في يد شخص واحد لا في يد جماعة</a:t>
            </a:r>
            <a:r>
              <a:rPr lang="ar-SA" sz="2800" dirty="0" smtClean="0"/>
              <a:t> </a:t>
            </a:r>
            <a:r>
              <a:rPr lang="ar-IQ" sz="2800" dirty="0" smtClean="0"/>
              <a:t>( او حزب او مؤتمر(جمعية)</a:t>
            </a:r>
            <a:endParaRPr lang="ar-SA"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3041</TotalTime>
  <Words>3378</Words>
  <Application>Microsoft Office PowerPoint</Application>
  <PresentationFormat>Affichage à l'écran (4:3)</PresentationFormat>
  <Paragraphs>188</Paragraphs>
  <Slides>41</Slides>
  <Notes>1</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Flow</vt:lpstr>
      <vt:lpstr>النظم السياسية  )Political systems(</vt:lpstr>
      <vt:lpstr>Présentation PowerPoint</vt:lpstr>
      <vt:lpstr>Présentation PowerPoint</vt:lpstr>
      <vt:lpstr>الفرق بين النظام السياسي والقانون الدستوري </vt:lpstr>
      <vt:lpstr>Présentation PowerPoint</vt:lpstr>
      <vt:lpstr>Présentation PowerPoint</vt:lpstr>
      <vt:lpstr>Présentation PowerPoint</vt:lpstr>
      <vt:lpstr>أنواع الأنظمة السياسية من حيث ممارسة السلطة</vt:lpstr>
      <vt:lpstr> (Monocratie)    أولا: الحكم الفردي</vt:lpstr>
      <vt:lpstr>Présentation PowerPoint</vt:lpstr>
      <vt:lpstr>  أولا: الملكية المطلقة</vt:lpstr>
      <vt:lpstr>Présentation PowerPoint</vt:lpstr>
      <vt:lpstr>Présentation PowerPoint</vt:lpstr>
      <vt:lpstr>  ثانيا: حكم الأقلية ( الأرستقراطي ) </vt:lpstr>
      <vt:lpstr>Présentation PowerPoint</vt:lpstr>
      <vt:lpstr>Présentation PowerPoint</vt:lpstr>
      <vt:lpstr>Présentation PowerPoint</vt:lpstr>
      <vt:lpstr>Présentation PowerPoint</vt:lpstr>
      <vt:lpstr>  ثالثاً: الحكم الديمقراطي (الحكومة الديمقراطية)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النظم السياسية</dc:title>
  <dc:creator>Lida</dc:creator>
  <cp:lastModifiedBy>MICRO</cp:lastModifiedBy>
  <cp:revision>127</cp:revision>
  <dcterms:created xsi:type="dcterms:W3CDTF">2013-10-02T10:49:53Z</dcterms:created>
  <dcterms:modified xsi:type="dcterms:W3CDTF">2024-02-27T20:15:18Z</dcterms:modified>
</cp:coreProperties>
</file>