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28"/>
  </p:notesMasterIdLst>
  <p:sldIdLst>
    <p:sldId id="390" r:id="rId2"/>
    <p:sldId id="425" r:id="rId3"/>
    <p:sldId id="495" r:id="rId4"/>
    <p:sldId id="506" r:id="rId5"/>
    <p:sldId id="445" r:id="rId6"/>
    <p:sldId id="482" r:id="rId7"/>
    <p:sldId id="484" r:id="rId8"/>
    <p:sldId id="497" r:id="rId9"/>
    <p:sldId id="509" r:id="rId10"/>
    <p:sldId id="510" r:id="rId11"/>
    <p:sldId id="511" r:id="rId12"/>
    <p:sldId id="512" r:id="rId13"/>
    <p:sldId id="503" r:id="rId14"/>
    <p:sldId id="504" r:id="rId15"/>
    <p:sldId id="505" r:id="rId16"/>
    <p:sldId id="489" r:id="rId17"/>
    <p:sldId id="508" r:id="rId18"/>
    <p:sldId id="491" r:id="rId19"/>
    <p:sldId id="492" r:id="rId20"/>
    <p:sldId id="513" r:id="rId21"/>
    <p:sldId id="494" r:id="rId22"/>
    <p:sldId id="514" r:id="rId23"/>
    <p:sldId id="515" r:id="rId24"/>
    <p:sldId id="517" r:id="rId25"/>
    <p:sldId id="518" r:id="rId26"/>
    <p:sldId id="404" r:id="rId27"/>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4" autoAdjust="0"/>
    <p:restoredTop sz="94255" autoAdjust="0"/>
  </p:normalViewPr>
  <p:slideViewPr>
    <p:cSldViewPr snapToGrid="0">
      <p:cViewPr varScale="1">
        <p:scale>
          <a:sx n="74" d="100"/>
          <a:sy n="74" d="100"/>
        </p:scale>
        <p:origin x="16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5D63A02D-A062-4267-8799-DFDE27DB0FC0}" type="datetimeFigureOut">
              <a:rPr lang="en-US" smtClean="0"/>
              <a:pPr/>
              <a:t>1/7/2024</a:t>
            </a:fld>
            <a:endParaRPr lang="en-US"/>
          </a:p>
        </p:txBody>
      </p:sp>
      <p:sp>
        <p:nvSpPr>
          <p:cNvPr id="4" name="Espace réservé de l'image des diapositives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5C1B695C-2913-4EFB-B4F6-F847522FD8ED}" type="slidenum">
              <a:rPr lang="en-US" smtClean="0"/>
              <a:pPr/>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pPr/>
              <a:t>1/7/2024</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pPr/>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pPr/>
              <a:t>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pPr/>
              <a:t>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pPr/>
              <a:t>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pPr/>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pPr/>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pPr/>
              <a:t>1/7/2024</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28046" y="2933619"/>
            <a:ext cx="2461209" cy="129177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rPr>
              <a:t>محاضرة رقم</a:t>
            </a:r>
            <a:r>
              <a:rPr lang="fr-FR" sz="2800" b="1" dirty="0" smtClean="0">
                <a:solidFill>
                  <a:schemeClr val="tx1"/>
                </a:solidFill>
              </a:rPr>
              <a:t>06 </a:t>
            </a:r>
            <a:endParaRPr lang="ar-DZ" sz="2800" b="1" dirty="0" smtClean="0">
              <a:solidFill>
                <a:schemeClr val="tx1"/>
              </a:solidFill>
            </a:endParaRPr>
          </a:p>
        </p:txBody>
      </p:sp>
      <p:sp>
        <p:nvSpPr>
          <p:cNvPr id="5" name="Rectangle à coins arrondis 4"/>
          <p:cNvSpPr/>
          <p:nvPr/>
        </p:nvSpPr>
        <p:spPr>
          <a:xfrm>
            <a:off x="518615" y="982639"/>
            <a:ext cx="9840036" cy="116006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a:solidFill>
                  <a:schemeClr val="tx1"/>
                </a:solidFill>
                <a:effectLst>
                  <a:outerShdw blurRad="38100" dist="38100" dir="2700000" algn="tl">
                    <a:srgbClr val="000000">
                      <a:alpha val="43137"/>
                    </a:srgbClr>
                  </a:outerShdw>
                </a:effectLst>
              </a:rPr>
              <a:t>مقياس</a:t>
            </a:r>
            <a:r>
              <a:rPr lang="ar-DZ" sz="4000" b="1" dirty="0">
                <a:solidFill>
                  <a:schemeClr val="tx1"/>
                </a:solidFill>
                <a:effectLst>
                  <a:outerShdw blurRad="38100" dist="38100" dir="2700000" algn="tl">
                    <a:srgbClr val="000000">
                      <a:alpha val="43137"/>
                    </a:srgbClr>
                  </a:outerShdw>
                </a:effectLst>
              </a:rPr>
              <a:t>: </a:t>
            </a:r>
            <a:r>
              <a:rPr lang="ar-DZ" sz="4000" b="1" u="sng" dirty="0">
                <a:solidFill>
                  <a:schemeClr val="tx1"/>
                </a:solidFill>
                <a:effectLst>
                  <a:outerShdw blurRad="38100" dist="38100" dir="2700000" algn="tl">
                    <a:srgbClr val="000000">
                      <a:alpha val="43137"/>
                    </a:srgbClr>
                  </a:outerShdw>
                </a:effectLst>
              </a:rPr>
              <a:t>أساسيات التسويق</a:t>
            </a:r>
          </a:p>
          <a:p>
            <a:pPr algn="ctr" rtl="1"/>
            <a:r>
              <a:rPr lang="ar-DZ" sz="3200" b="1" dirty="0">
                <a:solidFill>
                  <a:schemeClr val="tx1"/>
                </a:solidFill>
              </a:rPr>
              <a:t>مستوى سنة أولى اللوجستيك والنقل الدولي</a:t>
            </a:r>
            <a:endParaRPr lang="en-US" sz="3200" b="1" dirty="0">
              <a:solidFill>
                <a:schemeClr val="tx1"/>
              </a:solidFill>
            </a:endParaRPr>
          </a:p>
        </p:txBody>
      </p:sp>
      <p:sp>
        <p:nvSpPr>
          <p:cNvPr id="3" name="Rectangle 2"/>
          <p:cNvSpPr/>
          <p:nvPr/>
        </p:nvSpPr>
        <p:spPr>
          <a:xfrm>
            <a:off x="734242" y="2933619"/>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rtl="1">
              <a:defRPr/>
            </a:pPr>
            <a:r>
              <a:rPr lang="ar-DZ" sz="3600" b="1" dirty="0" smtClean="0">
                <a:solidFill>
                  <a:schemeClr val="tx1"/>
                </a:solidFill>
                <a:effectLst>
                  <a:outerShdw blurRad="38100" dist="38100" dir="2700000" algn="tl">
                    <a:srgbClr val="000000">
                      <a:alpha val="43137"/>
                    </a:srgbClr>
                  </a:outerShdw>
                </a:effectLst>
              </a:rPr>
              <a:t>سياسة التوزيع</a:t>
            </a:r>
            <a:endParaRPr lang="ar-SA" sz="36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2" presetClass="entr" presetSubtype="4" fill="hold" grpId="0" nodeType="withEffect">
                                  <p:stCondLst>
                                    <p:cond delay="25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250" fill="hold"/>
                                        <p:tgtEl>
                                          <p:spTgt spid="5"/>
                                        </p:tgtEl>
                                        <p:attrNameLst>
                                          <p:attrName>ppt_x</p:attrName>
                                        </p:attrNameLst>
                                      </p:cBhvr>
                                      <p:tavLst>
                                        <p:tav tm="0">
                                          <p:val>
                                            <p:strVal val="#ppt_x"/>
                                          </p:val>
                                        </p:tav>
                                        <p:tav tm="100000">
                                          <p:val>
                                            <p:strVal val="#ppt_x"/>
                                          </p:val>
                                        </p:tav>
                                      </p:tavLst>
                                    </p:anim>
                                    <p:anim calcmode="lin" valueType="num">
                                      <p:cBhvr additive="base">
                                        <p:cTn id="11"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أنواع قنوات التوزيع</a:t>
            </a:r>
            <a:endParaRPr lang="en-US" b="1" dirty="0"/>
          </a:p>
        </p:txBody>
      </p:sp>
      <p:sp>
        <p:nvSpPr>
          <p:cNvPr id="3" name="Espace réservé du contenu 2"/>
          <p:cNvSpPr>
            <a:spLocks noGrp="1"/>
          </p:cNvSpPr>
          <p:nvPr>
            <p:ph idx="1"/>
          </p:nvPr>
        </p:nvSpPr>
        <p:spPr>
          <a:xfrm>
            <a:off x="8538693" y="2472744"/>
            <a:ext cx="2730321" cy="3547056"/>
          </a:xfrm>
          <a:ln>
            <a:solidFill>
              <a:schemeClr val="accent1"/>
            </a:solidFill>
          </a:ln>
        </p:spPr>
        <p:txBody>
          <a:bodyPr/>
          <a:lstStyle/>
          <a:p>
            <a:pPr algn="r" rtl="1"/>
            <a:r>
              <a:rPr lang="ar-DZ" b="1" u="sng" dirty="0">
                <a:solidFill>
                  <a:schemeClr val="tx1"/>
                </a:solidFill>
              </a:rPr>
              <a:t>قـنـوات تـوزيـع الـسلـع الاستهلاكية</a:t>
            </a:r>
          </a:p>
          <a:p>
            <a:pPr marL="0" indent="0" algn="r" rtl="1">
              <a:buNone/>
            </a:pPr>
            <a:r>
              <a:rPr lang="ar-DZ" dirty="0">
                <a:solidFill>
                  <a:schemeClr val="tx1"/>
                </a:solidFill>
              </a:rPr>
              <a:t>يتم توزيع المنتجات وإيصالها إلى المستهلكين النهائيين كما </a:t>
            </a:r>
            <a:r>
              <a:rPr lang="ar-DZ" dirty="0" smtClean="0">
                <a:solidFill>
                  <a:schemeClr val="tx1"/>
                </a:solidFill>
              </a:rPr>
              <a:t>هو موضح</a:t>
            </a:r>
            <a:endParaRPr lang="en-US" b="1" u="sng" dirty="0">
              <a:solidFill>
                <a:schemeClr val="tx1"/>
              </a:solidFill>
            </a:endParaRPr>
          </a:p>
        </p:txBody>
      </p:sp>
      <p:sp>
        <p:nvSpPr>
          <p:cNvPr id="5" name="Flèche gauche 4"/>
          <p:cNvSpPr/>
          <p:nvPr/>
        </p:nvSpPr>
        <p:spPr>
          <a:xfrm>
            <a:off x="7418231" y="2665927"/>
            <a:ext cx="914400" cy="2962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age 5"/>
          <p:cNvPicPr>
            <a:picLocks noChangeAspect="1"/>
          </p:cNvPicPr>
          <p:nvPr/>
        </p:nvPicPr>
        <p:blipFill>
          <a:blip r:embed="rId2"/>
          <a:stretch>
            <a:fillRect/>
          </a:stretch>
        </p:blipFill>
        <p:spPr>
          <a:xfrm>
            <a:off x="791423" y="2472744"/>
            <a:ext cx="6420746" cy="4058216"/>
          </a:xfrm>
          <a:prstGeom prst="rect">
            <a:avLst/>
          </a:prstGeom>
        </p:spPr>
      </p:pic>
    </p:spTree>
    <p:extLst>
      <p:ext uri="{BB962C8B-B14F-4D97-AF65-F5344CB8AC3E}">
        <p14:creationId xmlns:p14="http://schemas.microsoft.com/office/powerpoint/2010/main" val="2999846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أنواع قنوات التوزيع</a:t>
            </a:r>
            <a:endParaRPr lang="en-US" b="1" dirty="0"/>
          </a:p>
        </p:txBody>
      </p:sp>
      <p:sp>
        <p:nvSpPr>
          <p:cNvPr id="3" name="Espace réservé du contenu 2"/>
          <p:cNvSpPr>
            <a:spLocks noGrp="1"/>
          </p:cNvSpPr>
          <p:nvPr>
            <p:ph idx="1"/>
          </p:nvPr>
        </p:nvSpPr>
        <p:spPr>
          <a:xfrm>
            <a:off x="8589842" y="2434108"/>
            <a:ext cx="2653048" cy="3374264"/>
          </a:xfrm>
          <a:ln>
            <a:solidFill>
              <a:schemeClr val="accent1"/>
            </a:solidFill>
          </a:ln>
        </p:spPr>
        <p:txBody>
          <a:bodyPr/>
          <a:lstStyle/>
          <a:p>
            <a:pPr algn="r" rtl="1"/>
            <a:r>
              <a:rPr lang="ar-DZ" b="1" u="sng" dirty="0">
                <a:solidFill>
                  <a:schemeClr val="tx1"/>
                </a:solidFill>
              </a:rPr>
              <a:t>قـنـوات تـوزيـع الـسلـع الصنـاعية</a:t>
            </a:r>
            <a:r>
              <a:rPr lang="ar-DZ" b="1" u="sng" dirty="0" smtClean="0">
                <a:solidFill>
                  <a:schemeClr val="tx1"/>
                </a:solidFill>
              </a:rPr>
              <a:t>:</a:t>
            </a:r>
          </a:p>
          <a:p>
            <a:pPr marL="0" indent="0" algn="r" rtl="1">
              <a:buNone/>
            </a:pPr>
            <a:r>
              <a:rPr lang="ar-DZ" dirty="0" smtClean="0">
                <a:solidFill>
                  <a:schemeClr val="tx1"/>
                </a:solidFill>
              </a:rPr>
              <a:t> </a:t>
            </a:r>
            <a:r>
              <a:rPr lang="ar-DZ" dirty="0">
                <a:solidFill>
                  <a:schemeClr val="tx1"/>
                </a:solidFill>
              </a:rPr>
              <a:t>ويكون توزيع السلع الصناعية في </a:t>
            </a:r>
            <a:r>
              <a:rPr lang="ar-DZ" dirty="0" smtClean="0">
                <a:solidFill>
                  <a:schemeClr val="tx1"/>
                </a:solidFill>
              </a:rPr>
              <a:t>الحالات التالي</a:t>
            </a:r>
            <a:r>
              <a:rPr lang="ar-DZ" dirty="0" smtClean="0"/>
              <a:t>: </a:t>
            </a:r>
            <a:endParaRPr lang="en-US" b="1" u="sng" dirty="0">
              <a:solidFill>
                <a:schemeClr val="tx1"/>
              </a:solidFill>
            </a:endParaRPr>
          </a:p>
        </p:txBody>
      </p:sp>
      <p:pic>
        <p:nvPicPr>
          <p:cNvPr id="5" name="Image 4"/>
          <p:cNvPicPr>
            <a:picLocks noChangeAspect="1"/>
          </p:cNvPicPr>
          <p:nvPr/>
        </p:nvPicPr>
        <p:blipFill>
          <a:blip r:embed="rId2"/>
          <a:stretch>
            <a:fillRect/>
          </a:stretch>
        </p:blipFill>
        <p:spPr>
          <a:xfrm>
            <a:off x="-103395" y="2640632"/>
            <a:ext cx="7274898" cy="3379168"/>
          </a:xfrm>
          <a:prstGeom prst="rect">
            <a:avLst/>
          </a:prstGeom>
        </p:spPr>
      </p:pic>
      <p:sp>
        <p:nvSpPr>
          <p:cNvPr id="6" name="Flèche gauche 5"/>
          <p:cNvSpPr/>
          <p:nvPr/>
        </p:nvSpPr>
        <p:spPr>
          <a:xfrm>
            <a:off x="7727324" y="2666390"/>
            <a:ext cx="656823" cy="29235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2075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2800" b="1" u="sng" dirty="0" err="1"/>
              <a:t>إختيار</a:t>
            </a:r>
            <a:r>
              <a:rPr lang="ar-DZ" sz="2800" b="1" u="sng" dirty="0"/>
              <a:t> منفذ التوزيع المناسب </a:t>
            </a:r>
            <a:r>
              <a:rPr lang="fr-FR" sz="2800" dirty="0" smtClean="0"/>
              <a:t/>
            </a:r>
            <a:br>
              <a:rPr lang="fr-FR" sz="2800" dirty="0" smtClean="0"/>
            </a:br>
            <a:r>
              <a:rPr lang="ar-DZ" sz="2800" dirty="0"/>
              <a:t>هناك مجموعة من القرارات المتعلقة </a:t>
            </a:r>
            <a:r>
              <a:rPr lang="ar-DZ" sz="2800" dirty="0" err="1"/>
              <a:t>بإختيار</a:t>
            </a:r>
            <a:r>
              <a:rPr lang="ar-DZ" sz="2800" dirty="0"/>
              <a:t> منفذ التوزيع المناسب لمنتجات مؤسسة ما، وهي على النحو التالي :</a:t>
            </a:r>
            <a:endParaRPr lang="en-US" sz="2800" dirty="0"/>
          </a:p>
        </p:txBody>
      </p:sp>
      <p:sp>
        <p:nvSpPr>
          <p:cNvPr id="3" name="Espace réservé du contenu 2"/>
          <p:cNvSpPr>
            <a:spLocks noGrp="1"/>
          </p:cNvSpPr>
          <p:nvPr>
            <p:ph idx="1"/>
          </p:nvPr>
        </p:nvSpPr>
        <p:spPr>
          <a:xfrm>
            <a:off x="1154954" y="2395470"/>
            <a:ext cx="9972391" cy="3624330"/>
          </a:xfrm>
        </p:spPr>
        <p:style>
          <a:lnRef idx="2">
            <a:schemeClr val="dk1"/>
          </a:lnRef>
          <a:fillRef idx="1">
            <a:schemeClr val="lt1"/>
          </a:fillRef>
          <a:effectRef idx="0">
            <a:schemeClr val="dk1"/>
          </a:effectRef>
          <a:fontRef idx="minor">
            <a:schemeClr val="dk1"/>
          </a:fontRef>
        </p:style>
        <p:txBody>
          <a:bodyPr/>
          <a:lstStyle/>
          <a:p>
            <a:pPr algn="just" rtl="1"/>
            <a:r>
              <a:rPr lang="ar-DZ" b="1" u="sng" dirty="0"/>
              <a:t>قرارات متعلقة </a:t>
            </a:r>
            <a:r>
              <a:rPr lang="ar-DZ" b="1" u="sng" dirty="0" err="1"/>
              <a:t>بإختيار</a:t>
            </a:r>
            <a:r>
              <a:rPr lang="ar-DZ" b="1" u="sng" dirty="0"/>
              <a:t> أسلوب التوزيع المناسب: </a:t>
            </a:r>
            <a:r>
              <a:rPr lang="ar-DZ" dirty="0"/>
              <a:t>ويقتضي </a:t>
            </a:r>
            <a:r>
              <a:rPr lang="ar-DZ" dirty="0" err="1"/>
              <a:t>إتخاذ</a:t>
            </a:r>
            <a:r>
              <a:rPr lang="ar-DZ" dirty="0"/>
              <a:t> هذا النوع من القرارات ضرورة المفاضلة بين التوزيع المباشر والتوزيع غير المباشر من خلال الوسطاء . </a:t>
            </a:r>
            <a:r>
              <a:rPr lang="ar-DZ" dirty="0" err="1"/>
              <a:t>إتخاذ</a:t>
            </a:r>
            <a:r>
              <a:rPr lang="ar-DZ" dirty="0"/>
              <a:t> قرار </a:t>
            </a:r>
            <a:r>
              <a:rPr lang="ar-DZ" dirty="0" err="1" smtClean="0"/>
              <a:t>بالإعتماد</a:t>
            </a:r>
            <a:r>
              <a:rPr lang="ar-DZ" dirty="0" smtClean="0"/>
              <a:t> على </a:t>
            </a:r>
            <a:r>
              <a:rPr lang="ar-DZ" dirty="0"/>
              <a:t>التوزيع المباشر، فإن بقية القرارات الأخرى المتعلقة </a:t>
            </a:r>
            <a:r>
              <a:rPr lang="ar-DZ" dirty="0" err="1"/>
              <a:t>بإختيار</a:t>
            </a:r>
            <a:r>
              <a:rPr lang="ar-DZ" dirty="0"/>
              <a:t> منفذ التوزيع تصبح غير ذات موضوع, خاصة وأن هذه القرارات ترتبط </a:t>
            </a:r>
            <a:r>
              <a:rPr lang="ar-DZ" dirty="0" err="1"/>
              <a:t>بإستخدام</a:t>
            </a:r>
            <a:r>
              <a:rPr lang="ar-DZ" dirty="0"/>
              <a:t> الوسائط في توزيع السلع.</a:t>
            </a:r>
            <a:endParaRPr lang="en-US" dirty="0"/>
          </a:p>
        </p:txBody>
      </p:sp>
    </p:spTree>
    <p:extLst>
      <p:ext uri="{BB962C8B-B14F-4D97-AF65-F5344CB8AC3E}">
        <p14:creationId xmlns:p14="http://schemas.microsoft.com/office/powerpoint/2010/main" val="1783296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45476" y="922152"/>
            <a:ext cx="5164062" cy="706964"/>
          </a:xfrm>
        </p:spPr>
        <p:style>
          <a:lnRef idx="3">
            <a:schemeClr val="lt1"/>
          </a:lnRef>
          <a:fillRef idx="1">
            <a:schemeClr val="accent2"/>
          </a:fillRef>
          <a:effectRef idx="1">
            <a:schemeClr val="accent2"/>
          </a:effectRef>
          <a:fontRef idx="minor">
            <a:schemeClr val="lt1"/>
          </a:fontRef>
        </p:style>
        <p:txBody>
          <a:bodyPr/>
          <a:lstStyle/>
          <a:p>
            <a:pPr algn="ctr" rtl="1"/>
            <a:r>
              <a:rPr lang="ar-DZ" dirty="0">
                <a:solidFill>
                  <a:schemeClr val="tx1"/>
                </a:solidFill>
              </a:rPr>
              <a:t>سياسات التوزيع </a:t>
            </a:r>
            <a:endParaRPr lang="en-US" dirty="0">
              <a:solidFill>
                <a:schemeClr val="tx1"/>
              </a:solidFill>
            </a:endParaRPr>
          </a:p>
        </p:txBody>
      </p:sp>
      <p:sp>
        <p:nvSpPr>
          <p:cNvPr id="3" name="Espace réservé du contenu 2"/>
          <p:cNvSpPr>
            <a:spLocks noGrp="1"/>
          </p:cNvSpPr>
          <p:nvPr>
            <p:ph idx="1"/>
          </p:nvPr>
        </p:nvSpPr>
        <p:spPr>
          <a:xfrm>
            <a:off x="3245476" y="2861079"/>
            <a:ext cx="4932243" cy="2135925"/>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ormAutofit/>
          </a:bodyPr>
          <a:lstStyle/>
          <a:p>
            <a:pPr algn="ctr" rtl="1"/>
            <a:r>
              <a:rPr lang="ar-DZ" sz="2000" dirty="0">
                <a:solidFill>
                  <a:schemeClr val="tx1"/>
                </a:solidFill>
              </a:rPr>
              <a:t>يمكن التفرقة بين سياستين للتوزيع تقوم المؤسسات من خلالها بتوفير و توزيع السلع و الخدمات في المكان و الزمان المناسبين </a:t>
            </a:r>
            <a:r>
              <a:rPr lang="ar-DZ" sz="2000" dirty="0" smtClean="0">
                <a:solidFill>
                  <a:schemeClr val="tx1"/>
                </a:solidFill>
              </a:rPr>
              <a:t>، </a:t>
            </a:r>
            <a:r>
              <a:rPr lang="ar-DZ" sz="2000" dirty="0">
                <a:solidFill>
                  <a:schemeClr val="tx1"/>
                </a:solidFill>
              </a:rPr>
              <a:t>و يتم ذلك من خلال </a:t>
            </a:r>
            <a:r>
              <a:rPr lang="ar-DZ" sz="2000" dirty="0" smtClean="0">
                <a:solidFill>
                  <a:schemeClr val="tx1"/>
                </a:solidFill>
              </a:rPr>
              <a:t>اعتماد </a:t>
            </a:r>
            <a:r>
              <a:rPr lang="ar-DZ" sz="2000" dirty="0">
                <a:solidFill>
                  <a:schemeClr val="tx1"/>
                </a:solidFill>
              </a:rPr>
              <a:t>سياسة التوزيع المباشر أو </a:t>
            </a:r>
            <a:r>
              <a:rPr lang="ar-DZ" sz="2000" dirty="0" smtClean="0">
                <a:solidFill>
                  <a:schemeClr val="tx1"/>
                </a:solidFill>
              </a:rPr>
              <a:t>باستخدام </a:t>
            </a:r>
            <a:r>
              <a:rPr lang="ar-DZ" sz="2000" dirty="0">
                <a:solidFill>
                  <a:schemeClr val="tx1"/>
                </a:solidFill>
              </a:rPr>
              <a:t>مجموعة من الوسطاء لإيصال السلع و الخدمات إلى المستهلكين أو المشترين الصناعين </a:t>
            </a:r>
            <a:endParaRPr lang="en-US" sz="2000" dirty="0">
              <a:solidFill>
                <a:schemeClr val="tx1"/>
              </a:solidFill>
            </a:endParaRPr>
          </a:p>
        </p:txBody>
      </p:sp>
    </p:spTree>
    <p:extLst>
      <p:ext uri="{BB962C8B-B14F-4D97-AF65-F5344CB8AC3E}">
        <p14:creationId xmlns:p14="http://schemas.microsoft.com/office/powerpoint/2010/main" val="997285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algn="ctr" rtl="1"/>
            <a:r>
              <a:rPr lang="ar-DZ" b="1" dirty="0">
                <a:solidFill>
                  <a:schemeClr val="tx1"/>
                </a:solidFill>
              </a:rPr>
              <a:t>سياسات </a:t>
            </a:r>
            <a:r>
              <a:rPr lang="ar-DZ" b="1" dirty="0" smtClean="0">
                <a:solidFill>
                  <a:schemeClr val="tx1"/>
                </a:solidFill>
              </a:rPr>
              <a:t>التوزيع: </a:t>
            </a:r>
            <a:r>
              <a:rPr lang="ar-DZ" b="1" u="sng" dirty="0" smtClean="0">
                <a:solidFill>
                  <a:schemeClr val="tx1"/>
                </a:solidFill>
              </a:rPr>
              <a:t>سياسة </a:t>
            </a:r>
            <a:r>
              <a:rPr lang="ar-DZ" b="1" u="sng" dirty="0">
                <a:solidFill>
                  <a:schemeClr val="tx1"/>
                </a:solidFill>
              </a:rPr>
              <a:t>التوزيع المباشر</a:t>
            </a:r>
            <a:r>
              <a:rPr lang="ar-DZ" b="1" u="sng" dirty="0" smtClean="0">
                <a:solidFill>
                  <a:schemeClr val="tx1"/>
                </a:solidFill>
              </a:rPr>
              <a:t> </a:t>
            </a:r>
            <a:endParaRPr lang="en-US" b="1" u="sng" dirty="0">
              <a:solidFill>
                <a:schemeClr val="tx1"/>
              </a:solidFill>
            </a:endParaRPr>
          </a:p>
        </p:txBody>
      </p:sp>
      <p:sp>
        <p:nvSpPr>
          <p:cNvPr id="3" name="Espace réservé du contenu 2"/>
          <p:cNvSpPr>
            <a:spLocks noGrp="1"/>
          </p:cNvSpPr>
          <p:nvPr>
            <p:ph idx="1"/>
          </p:nvPr>
        </p:nvSpPr>
        <p:spPr>
          <a:xfrm>
            <a:off x="1154954" y="2356834"/>
            <a:ext cx="10333002" cy="4391696"/>
          </a:xfrm>
        </p:spPr>
        <p:txBody>
          <a:bodyPr>
            <a:normAutofit/>
          </a:bodyPr>
          <a:lstStyle/>
          <a:p>
            <a:pPr marL="0" indent="0" algn="ctr" rtl="1">
              <a:buNone/>
            </a:pPr>
            <a:r>
              <a:rPr lang="ar-DZ" b="1" u="sng" dirty="0" smtClean="0">
                <a:solidFill>
                  <a:schemeClr val="tx1"/>
                </a:solidFill>
              </a:rPr>
              <a:t>و </a:t>
            </a:r>
            <a:r>
              <a:rPr lang="ar-DZ" b="1" u="sng" dirty="0">
                <a:solidFill>
                  <a:schemeClr val="tx1"/>
                </a:solidFill>
              </a:rPr>
              <a:t>يعرف التوزيع المباشر </a:t>
            </a:r>
            <a:r>
              <a:rPr lang="ar-DZ" b="1" u="sng" dirty="0" smtClean="0">
                <a:solidFill>
                  <a:schemeClr val="tx1"/>
                </a:solidFill>
              </a:rPr>
              <a:t>على </a:t>
            </a:r>
            <a:r>
              <a:rPr lang="ar-DZ" b="1" u="sng" dirty="0">
                <a:solidFill>
                  <a:schemeClr val="tx1"/>
                </a:solidFill>
              </a:rPr>
              <a:t>أنه:" </a:t>
            </a:r>
            <a:r>
              <a:rPr lang="ar-DZ" b="1" dirty="0">
                <a:solidFill>
                  <a:schemeClr val="tx1"/>
                </a:solidFill>
              </a:rPr>
              <a:t>قيام المنتج بالبيع </a:t>
            </a:r>
            <a:r>
              <a:rPr lang="ar-DZ" b="1" dirty="0" smtClean="0">
                <a:solidFill>
                  <a:schemeClr val="tx1"/>
                </a:solidFill>
              </a:rPr>
              <a:t>المباشر أي بإيصال </a:t>
            </a:r>
            <a:r>
              <a:rPr lang="ar-DZ" b="1" dirty="0">
                <a:solidFill>
                  <a:schemeClr val="tx1"/>
                </a:solidFill>
              </a:rPr>
              <a:t>السلع و الخدمات </a:t>
            </a:r>
            <a:r>
              <a:rPr lang="ar-DZ" b="1" dirty="0" smtClean="0">
                <a:solidFill>
                  <a:schemeClr val="tx1"/>
                </a:solidFill>
              </a:rPr>
              <a:t> </a:t>
            </a:r>
            <a:r>
              <a:rPr lang="ar-DZ" b="1" dirty="0">
                <a:solidFill>
                  <a:schemeClr val="tx1"/>
                </a:solidFill>
              </a:rPr>
              <a:t>إلى المستهلك </a:t>
            </a:r>
            <a:r>
              <a:rPr lang="ar-DZ" b="1" dirty="0" smtClean="0">
                <a:solidFill>
                  <a:schemeClr val="tx1"/>
                </a:solidFill>
              </a:rPr>
              <a:t>دون الوسطاء</a:t>
            </a:r>
          </a:p>
          <a:p>
            <a:pPr marL="0" indent="0" algn="ctr" rtl="1">
              <a:buNone/>
            </a:pPr>
            <a:r>
              <a:rPr lang="ar-DZ" b="1" dirty="0" smtClean="0">
                <a:solidFill>
                  <a:schemeClr val="tx1"/>
                </a:solidFill>
              </a:rPr>
              <a:t>و </a:t>
            </a:r>
            <a:r>
              <a:rPr lang="ar-DZ" b="1" dirty="0">
                <a:solidFill>
                  <a:schemeClr val="tx1"/>
                </a:solidFill>
              </a:rPr>
              <a:t>ذلك عن طريق فتح متاجر تجزئة تابعة للمنتج أو المورد </a:t>
            </a:r>
            <a:r>
              <a:rPr lang="ar-DZ" b="1" dirty="0" smtClean="0">
                <a:solidFill>
                  <a:schemeClr val="tx1"/>
                </a:solidFill>
              </a:rPr>
              <a:t>،أو التوزيع </a:t>
            </a:r>
            <a:r>
              <a:rPr lang="ar-DZ" b="1" dirty="0">
                <a:solidFill>
                  <a:schemeClr val="tx1"/>
                </a:solidFill>
              </a:rPr>
              <a:t>عن طريق الباعة المتجولين بين المستهلكين </a:t>
            </a:r>
            <a:r>
              <a:rPr lang="ar-DZ" b="1" dirty="0" smtClean="0">
                <a:solidFill>
                  <a:schemeClr val="tx1"/>
                </a:solidFill>
              </a:rPr>
              <a:t>، أو </a:t>
            </a:r>
            <a:r>
              <a:rPr lang="ar-DZ" b="1" dirty="0">
                <a:solidFill>
                  <a:schemeClr val="tx1"/>
                </a:solidFill>
              </a:rPr>
              <a:t>عن طريق التوزيع </a:t>
            </a:r>
            <a:r>
              <a:rPr lang="ar-DZ" b="1" dirty="0" smtClean="0">
                <a:solidFill>
                  <a:schemeClr val="tx1"/>
                </a:solidFill>
              </a:rPr>
              <a:t>الآلي.</a:t>
            </a:r>
            <a:r>
              <a:rPr lang="ar-DZ" dirty="0"/>
              <a:t> </a:t>
            </a:r>
            <a:r>
              <a:rPr lang="ar-DZ" dirty="0">
                <a:solidFill>
                  <a:schemeClr val="tx1"/>
                </a:solidFill>
              </a:rPr>
              <a:t>و من بين الطرق التي تعتمد عليها سياسة التوزيع المباشر نجد : طواف رجال البيع، متاجر تجزئة يملكها المنتجون، البيع بالبريد، البيع </a:t>
            </a:r>
            <a:r>
              <a:rPr lang="ar-DZ" dirty="0" smtClean="0">
                <a:solidFill>
                  <a:schemeClr val="tx1"/>
                </a:solidFill>
              </a:rPr>
              <a:t>الآلي</a:t>
            </a:r>
            <a:endParaRPr lang="ar-DZ" b="1" dirty="0">
              <a:solidFill>
                <a:schemeClr val="tx1"/>
              </a:solidFill>
            </a:endParaRPr>
          </a:p>
          <a:p>
            <a:pPr algn="r" rtl="1"/>
            <a:r>
              <a:rPr lang="ar-DZ" u="sng" dirty="0" smtClean="0">
                <a:solidFill>
                  <a:schemeClr val="tx1"/>
                </a:solidFill>
              </a:rPr>
              <a:t>و </a:t>
            </a:r>
            <a:r>
              <a:rPr lang="ar-DZ" u="sng" dirty="0">
                <a:solidFill>
                  <a:schemeClr val="tx1"/>
                </a:solidFill>
              </a:rPr>
              <a:t>من بين الأسباب التي تبرر </a:t>
            </a:r>
            <a:r>
              <a:rPr lang="ar-DZ" u="sng" dirty="0" smtClean="0">
                <a:solidFill>
                  <a:schemeClr val="tx1"/>
                </a:solidFill>
              </a:rPr>
              <a:t>استخدام </a:t>
            </a:r>
            <a:r>
              <a:rPr lang="ar-DZ" u="sng" dirty="0">
                <a:solidFill>
                  <a:schemeClr val="tx1"/>
                </a:solidFill>
              </a:rPr>
              <a:t>سياسة التوزيع المباشر </a:t>
            </a:r>
            <a:r>
              <a:rPr lang="ar-DZ" u="sng" dirty="0" smtClean="0">
                <a:solidFill>
                  <a:schemeClr val="tx1"/>
                </a:solidFill>
              </a:rPr>
              <a:t>:</a:t>
            </a:r>
          </a:p>
          <a:p>
            <a:pPr algn="r" rtl="1">
              <a:buClr>
                <a:srgbClr val="002060"/>
              </a:buClr>
              <a:buFont typeface="+mj-lt"/>
              <a:buAutoNum type="arabicPeriod"/>
            </a:pPr>
            <a:r>
              <a:rPr lang="ar-DZ" dirty="0" smtClean="0">
                <a:solidFill>
                  <a:schemeClr val="tx1"/>
                </a:solidFill>
              </a:rPr>
              <a:t>ضمان </a:t>
            </a:r>
            <a:r>
              <a:rPr lang="ar-DZ" dirty="0">
                <a:solidFill>
                  <a:schemeClr val="tx1"/>
                </a:solidFill>
              </a:rPr>
              <a:t>الحصول على الربح دون مشاركة الوسطاء </a:t>
            </a:r>
            <a:r>
              <a:rPr lang="ar-DZ" dirty="0" smtClean="0">
                <a:solidFill>
                  <a:schemeClr val="tx1"/>
                </a:solidFill>
              </a:rPr>
              <a:t>، و </a:t>
            </a:r>
            <a:r>
              <a:rPr lang="ar-DZ" dirty="0">
                <a:solidFill>
                  <a:schemeClr val="tx1"/>
                </a:solidFill>
              </a:rPr>
              <a:t>بالتالي يستطيع أيضا أن يخفض أسعاره </a:t>
            </a:r>
            <a:r>
              <a:rPr lang="ar-DZ" dirty="0" smtClean="0">
                <a:solidFill>
                  <a:schemeClr val="tx1"/>
                </a:solidFill>
              </a:rPr>
              <a:t>قليلا، حيث </a:t>
            </a:r>
            <a:r>
              <a:rPr lang="ar-DZ" dirty="0">
                <a:solidFill>
                  <a:schemeClr val="tx1"/>
                </a:solidFill>
              </a:rPr>
              <a:t>سيوفر بعض هوامش الربح التي كان سيحصل عليها الوسطاء </a:t>
            </a:r>
            <a:r>
              <a:rPr lang="ar-DZ" dirty="0" smtClean="0">
                <a:solidFill>
                  <a:schemeClr val="tx1"/>
                </a:solidFill>
              </a:rPr>
              <a:t>.</a:t>
            </a:r>
          </a:p>
          <a:p>
            <a:pPr algn="r" rtl="1">
              <a:buClr>
                <a:srgbClr val="002060"/>
              </a:buClr>
              <a:buFont typeface="+mj-lt"/>
              <a:buAutoNum type="arabicPeriod"/>
            </a:pPr>
            <a:r>
              <a:rPr lang="ar-DZ" dirty="0" smtClean="0">
                <a:solidFill>
                  <a:schemeClr val="tx1"/>
                </a:solidFill>
              </a:rPr>
              <a:t>رغبة </a:t>
            </a:r>
            <a:r>
              <a:rPr lang="ar-DZ" dirty="0">
                <a:solidFill>
                  <a:schemeClr val="tx1"/>
                </a:solidFill>
              </a:rPr>
              <a:t>المنتج في الرقابة على السوق و رقابة الجهود </a:t>
            </a:r>
            <a:r>
              <a:rPr lang="ar-DZ" dirty="0" err="1">
                <a:solidFill>
                  <a:schemeClr val="tx1"/>
                </a:solidFill>
              </a:rPr>
              <a:t>البيعية</a:t>
            </a:r>
            <a:r>
              <a:rPr lang="ar-DZ" dirty="0">
                <a:solidFill>
                  <a:schemeClr val="tx1"/>
                </a:solidFill>
              </a:rPr>
              <a:t> لضمان فعاليتها </a:t>
            </a:r>
            <a:r>
              <a:rPr lang="ar-DZ" dirty="0" smtClean="0">
                <a:solidFill>
                  <a:schemeClr val="tx1"/>
                </a:solidFill>
              </a:rPr>
              <a:t>.</a:t>
            </a:r>
          </a:p>
          <a:p>
            <a:pPr algn="r" rtl="1">
              <a:buClr>
                <a:srgbClr val="002060"/>
              </a:buClr>
              <a:buFont typeface="+mj-lt"/>
              <a:buAutoNum type="arabicPeriod"/>
            </a:pPr>
            <a:r>
              <a:rPr lang="ar-DZ" dirty="0" smtClean="0">
                <a:solidFill>
                  <a:schemeClr val="tx1"/>
                </a:solidFill>
              </a:rPr>
              <a:t>عدم </a:t>
            </a:r>
            <a:r>
              <a:rPr lang="ar-DZ" dirty="0">
                <a:solidFill>
                  <a:schemeClr val="tx1"/>
                </a:solidFill>
              </a:rPr>
              <a:t>تعاون الوسطاء في توزيع منتجات مشتركة . </a:t>
            </a:r>
            <a:endParaRPr lang="ar-DZ" dirty="0" smtClean="0">
              <a:solidFill>
                <a:schemeClr val="tx1"/>
              </a:solidFill>
            </a:endParaRPr>
          </a:p>
          <a:p>
            <a:pPr algn="r" rtl="1">
              <a:buClr>
                <a:srgbClr val="002060"/>
              </a:buClr>
              <a:buFont typeface="+mj-lt"/>
              <a:buAutoNum type="arabicPeriod"/>
            </a:pPr>
            <a:r>
              <a:rPr lang="ar-DZ" dirty="0" smtClean="0">
                <a:solidFill>
                  <a:schemeClr val="tx1"/>
                </a:solidFill>
              </a:rPr>
              <a:t>محاولة </a:t>
            </a:r>
            <a:r>
              <a:rPr lang="ar-DZ" dirty="0">
                <a:solidFill>
                  <a:schemeClr val="tx1"/>
                </a:solidFill>
              </a:rPr>
              <a:t>التخلص من المخزون و البحث عن الأسواق الجديدة . </a:t>
            </a:r>
            <a:endParaRPr lang="ar-DZ" dirty="0" smtClean="0">
              <a:solidFill>
                <a:schemeClr val="tx1"/>
              </a:solidFill>
            </a:endParaRPr>
          </a:p>
          <a:p>
            <a:pPr algn="r" rtl="1">
              <a:buClr>
                <a:srgbClr val="002060"/>
              </a:buClr>
              <a:buFont typeface="+mj-lt"/>
              <a:buAutoNum type="arabicPeriod"/>
            </a:pPr>
            <a:r>
              <a:rPr lang="ar-DZ" dirty="0" smtClean="0">
                <a:solidFill>
                  <a:schemeClr val="tx1"/>
                </a:solidFill>
              </a:rPr>
              <a:t>الحصول </a:t>
            </a:r>
            <a:r>
              <a:rPr lang="ar-DZ" dirty="0">
                <a:solidFill>
                  <a:schemeClr val="tx1"/>
                </a:solidFill>
              </a:rPr>
              <a:t>على المعلومات المتعلقة بالسوق و التغيرات فيه و أنماط سلوك المستهلك و معرفة ردود فعل المستهلك من السلعة بصورة سريعة .</a:t>
            </a:r>
            <a:endParaRPr lang="en-US" dirty="0">
              <a:solidFill>
                <a:schemeClr val="tx1"/>
              </a:solidFill>
            </a:endParaRPr>
          </a:p>
        </p:txBody>
      </p:sp>
    </p:spTree>
    <p:extLst>
      <p:ext uri="{BB962C8B-B14F-4D97-AF65-F5344CB8AC3E}">
        <p14:creationId xmlns:p14="http://schemas.microsoft.com/office/powerpoint/2010/main" val="911272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algn="ctr" rtl="1"/>
            <a:r>
              <a:rPr lang="ar-DZ" b="1" dirty="0">
                <a:solidFill>
                  <a:schemeClr val="tx1"/>
                </a:solidFill>
              </a:rPr>
              <a:t>سياسات </a:t>
            </a:r>
            <a:r>
              <a:rPr lang="ar-DZ" b="1" dirty="0" smtClean="0">
                <a:solidFill>
                  <a:schemeClr val="tx1"/>
                </a:solidFill>
              </a:rPr>
              <a:t>التوزيع: </a:t>
            </a:r>
            <a:r>
              <a:rPr lang="ar-DZ" b="1" u="sng" dirty="0" smtClean="0">
                <a:solidFill>
                  <a:schemeClr val="tx1"/>
                </a:solidFill>
              </a:rPr>
              <a:t>سياسة </a:t>
            </a:r>
            <a:r>
              <a:rPr lang="ar-DZ" b="1" u="sng" dirty="0">
                <a:solidFill>
                  <a:schemeClr val="tx1"/>
                </a:solidFill>
              </a:rPr>
              <a:t>التوزيع </a:t>
            </a:r>
            <a:r>
              <a:rPr lang="ar-DZ" b="1" u="sng" dirty="0" smtClean="0">
                <a:solidFill>
                  <a:schemeClr val="tx1"/>
                </a:solidFill>
              </a:rPr>
              <a:t>الغير المباشر </a:t>
            </a:r>
            <a:endParaRPr lang="en-US" b="1" u="sng" dirty="0">
              <a:solidFill>
                <a:schemeClr val="tx1"/>
              </a:solidFill>
            </a:endParaRPr>
          </a:p>
        </p:txBody>
      </p:sp>
      <p:sp>
        <p:nvSpPr>
          <p:cNvPr id="3" name="Espace réservé du contenu 2"/>
          <p:cNvSpPr>
            <a:spLocks noGrp="1"/>
          </p:cNvSpPr>
          <p:nvPr>
            <p:ph idx="1"/>
          </p:nvPr>
        </p:nvSpPr>
        <p:spPr>
          <a:xfrm>
            <a:off x="656823" y="2099256"/>
            <a:ext cx="10895525" cy="4649274"/>
          </a:xfrm>
        </p:spPr>
        <p:style>
          <a:lnRef idx="2">
            <a:schemeClr val="dk1"/>
          </a:lnRef>
          <a:fillRef idx="1">
            <a:schemeClr val="lt1"/>
          </a:fillRef>
          <a:effectRef idx="0">
            <a:schemeClr val="dk1"/>
          </a:effectRef>
          <a:fontRef idx="minor">
            <a:schemeClr val="dk1"/>
          </a:fontRef>
        </p:style>
        <p:txBody>
          <a:bodyPr>
            <a:normAutofit/>
          </a:bodyPr>
          <a:lstStyle/>
          <a:p>
            <a:pPr marL="0" indent="0" algn="ctr" rtl="1">
              <a:buNone/>
            </a:pPr>
            <a:r>
              <a:rPr lang="ar-DZ" dirty="0">
                <a:solidFill>
                  <a:schemeClr val="tx1"/>
                </a:solidFill>
              </a:rPr>
              <a:t>يتم </a:t>
            </a:r>
            <a:r>
              <a:rPr lang="ar-DZ" dirty="0" smtClean="0">
                <a:solidFill>
                  <a:schemeClr val="tx1"/>
                </a:solidFill>
              </a:rPr>
              <a:t>استعمال </a:t>
            </a:r>
            <a:r>
              <a:rPr lang="ar-DZ" dirty="0">
                <a:solidFill>
                  <a:schemeClr val="tx1"/>
                </a:solidFill>
              </a:rPr>
              <a:t>سياسة التوزيع غير المباشر </a:t>
            </a:r>
            <a:r>
              <a:rPr lang="ar-DZ" dirty="0" smtClean="0">
                <a:solidFill>
                  <a:schemeClr val="tx1"/>
                </a:solidFill>
              </a:rPr>
              <a:t>بالاعتماد </a:t>
            </a:r>
            <a:r>
              <a:rPr lang="ar-DZ" dirty="0">
                <a:solidFill>
                  <a:schemeClr val="tx1"/>
                </a:solidFill>
              </a:rPr>
              <a:t>على الوسطاء من أجل تصريف منتجات المؤسسات , نتيجة </a:t>
            </a:r>
            <a:r>
              <a:rPr lang="ar-DZ" dirty="0" smtClean="0">
                <a:solidFill>
                  <a:schemeClr val="tx1"/>
                </a:solidFill>
              </a:rPr>
              <a:t>لاتساع </a:t>
            </a:r>
            <a:r>
              <a:rPr lang="ar-DZ" dirty="0">
                <a:solidFill>
                  <a:schemeClr val="tx1"/>
                </a:solidFill>
              </a:rPr>
              <a:t>الأسواق التي يخدمها المنتجون بما لا يتمكنون معها من تغطية هذه الأسواق من خلال </a:t>
            </a:r>
            <a:r>
              <a:rPr lang="ar-DZ" dirty="0" smtClean="0">
                <a:solidFill>
                  <a:schemeClr val="tx1"/>
                </a:solidFill>
              </a:rPr>
              <a:t>اتصالهم </a:t>
            </a:r>
            <a:r>
              <a:rPr lang="ar-DZ" dirty="0">
                <a:solidFill>
                  <a:schemeClr val="tx1"/>
                </a:solidFill>
              </a:rPr>
              <a:t>المباشر مع المستهلك </a:t>
            </a:r>
            <a:r>
              <a:rPr lang="fr-FR" dirty="0" smtClean="0">
                <a:solidFill>
                  <a:schemeClr val="tx1"/>
                </a:solidFill>
              </a:rPr>
              <a:t>. </a:t>
            </a:r>
            <a:r>
              <a:rPr lang="ar-DZ" dirty="0" smtClean="0">
                <a:solidFill>
                  <a:schemeClr val="tx1"/>
                </a:solidFill>
              </a:rPr>
              <a:t>ولهذا </a:t>
            </a:r>
            <a:r>
              <a:rPr lang="ar-DZ" dirty="0">
                <a:solidFill>
                  <a:schemeClr val="tx1"/>
                </a:solidFill>
              </a:rPr>
              <a:t>فإن التوزيع غير المباشر يعني </a:t>
            </a:r>
            <a:r>
              <a:rPr lang="ar-DZ" dirty="0" smtClean="0">
                <a:solidFill>
                  <a:schemeClr val="tx1"/>
                </a:solidFill>
              </a:rPr>
              <a:t>الاستعانة </a:t>
            </a:r>
            <a:r>
              <a:rPr lang="ar-DZ" dirty="0">
                <a:solidFill>
                  <a:schemeClr val="tx1"/>
                </a:solidFill>
              </a:rPr>
              <a:t>بالوسطاء كحلقة وصل بين المنتج و </a:t>
            </a:r>
            <a:r>
              <a:rPr lang="ar-DZ" dirty="0" smtClean="0">
                <a:solidFill>
                  <a:schemeClr val="tx1"/>
                </a:solidFill>
              </a:rPr>
              <a:t>المستهلك،  </a:t>
            </a:r>
            <a:r>
              <a:rPr lang="ar-DZ" dirty="0">
                <a:solidFill>
                  <a:schemeClr val="tx1"/>
                </a:solidFill>
              </a:rPr>
              <a:t>و سيتم التطرق إلى العلاقة مع الوسطاء </a:t>
            </a:r>
            <a:r>
              <a:rPr lang="ar-DZ" dirty="0" smtClean="0">
                <a:solidFill>
                  <a:schemeClr val="tx1"/>
                </a:solidFill>
              </a:rPr>
              <a:t>بشيء </a:t>
            </a:r>
            <a:r>
              <a:rPr lang="ar-DZ" dirty="0">
                <a:solidFill>
                  <a:schemeClr val="tx1"/>
                </a:solidFill>
              </a:rPr>
              <a:t>من التفصيل في العنصر اللاحق </a:t>
            </a:r>
            <a:r>
              <a:rPr lang="ar-DZ" dirty="0" smtClean="0">
                <a:solidFill>
                  <a:schemeClr val="tx1"/>
                </a:solidFill>
              </a:rPr>
              <a:t>.</a:t>
            </a:r>
          </a:p>
          <a:p>
            <a:pPr marL="0" indent="0" algn="ctr" rtl="1">
              <a:buNone/>
            </a:pPr>
            <a:r>
              <a:rPr lang="ar-DZ" b="1" u="sng" dirty="0" smtClean="0">
                <a:solidFill>
                  <a:schemeClr val="tx1"/>
                </a:solidFill>
              </a:rPr>
              <a:t>ومن بين الأسباب التي تجعل المؤسسة تستعين بالوسطاء :</a:t>
            </a:r>
          </a:p>
          <a:p>
            <a:pPr algn="r" rtl="1">
              <a:buFontTx/>
              <a:buChar char="-"/>
            </a:pPr>
            <a:r>
              <a:rPr lang="ar-DZ" dirty="0" smtClean="0">
                <a:solidFill>
                  <a:schemeClr val="tx1"/>
                </a:solidFill>
              </a:rPr>
              <a:t>انخفاض </a:t>
            </a:r>
            <a:r>
              <a:rPr lang="ar-DZ" dirty="0">
                <a:solidFill>
                  <a:schemeClr val="tx1"/>
                </a:solidFill>
              </a:rPr>
              <a:t>القدرة المالية لتمويل برنامج شامل للتسويق المباشر أو ضيق السوق و </a:t>
            </a:r>
            <a:r>
              <a:rPr lang="ar-DZ" dirty="0" smtClean="0">
                <a:solidFill>
                  <a:schemeClr val="tx1"/>
                </a:solidFill>
              </a:rPr>
              <a:t>انخفاض </a:t>
            </a:r>
            <a:r>
              <a:rPr lang="ar-DZ" dirty="0">
                <a:solidFill>
                  <a:schemeClr val="tx1"/>
                </a:solidFill>
              </a:rPr>
              <a:t>المبيعات مما يؤدي إلى قيام الوسطاء بالتوزيع بتكلفة أقل دون تحمل المنتج لأعباء كبيرة . </a:t>
            </a:r>
          </a:p>
          <a:p>
            <a:pPr algn="r" rtl="1">
              <a:buFontTx/>
              <a:buChar char="-"/>
            </a:pPr>
            <a:r>
              <a:rPr lang="ar-DZ" dirty="0" smtClean="0">
                <a:solidFill>
                  <a:schemeClr val="tx1"/>
                </a:solidFill>
              </a:rPr>
              <a:t>ارتفاع </a:t>
            </a:r>
            <a:r>
              <a:rPr lang="ar-DZ" dirty="0">
                <a:solidFill>
                  <a:schemeClr val="tx1"/>
                </a:solidFill>
              </a:rPr>
              <a:t>مستوى معرفة السوق بالسلعة بحيث تحتاج إلى خدمات محدودة و لكن تستلزم جهدا بيعي و </a:t>
            </a:r>
            <a:r>
              <a:rPr lang="ar-DZ" dirty="0" smtClean="0">
                <a:solidFill>
                  <a:schemeClr val="tx1"/>
                </a:solidFill>
              </a:rPr>
              <a:t>اتصال </a:t>
            </a:r>
            <a:r>
              <a:rPr lang="ar-DZ" dirty="0">
                <a:solidFill>
                  <a:schemeClr val="tx1"/>
                </a:solidFill>
              </a:rPr>
              <a:t>كبير وهذا ما يقوم به الوسيط فعلا . </a:t>
            </a:r>
          </a:p>
          <a:p>
            <a:pPr algn="r" rtl="1">
              <a:buFontTx/>
              <a:buChar char="-"/>
            </a:pPr>
            <a:r>
              <a:rPr lang="ar-DZ" dirty="0" smtClean="0">
                <a:solidFill>
                  <a:schemeClr val="tx1"/>
                </a:solidFill>
              </a:rPr>
              <a:t>الدافع </a:t>
            </a:r>
            <a:r>
              <a:rPr lang="ar-DZ" dirty="0">
                <a:solidFill>
                  <a:schemeClr val="tx1"/>
                </a:solidFill>
              </a:rPr>
              <a:t>الأساسي </a:t>
            </a:r>
            <a:r>
              <a:rPr lang="ar-DZ" dirty="0" smtClean="0">
                <a:solidFill>
                  <a:schemeClr val="tx1"/>
                </a:solidFill>
              </a:rPr>
              <a:t>لاستخدام </a:t>
            </a:r>
            <a:r>
              <a:rPr lang="ar-DZ" dirty="0">
                <a:solidFill>
                  <a:schemeClr val="tx1"/>
                </a:solidFill>
              </a:rPr>
              <a:t>الوسطاء يرجع </a:t>
            </a:r>
            <a:r>
              <a:rPr lang="ar-DZ" dirty="0" smtClean="0">
                <a:solidFill>
                  <a:schemeClr val="tx1"/>
                </a:solidFill>
              </a:rPr>
              <a:t>إلى </a:t>
            </a:r>
            <a:r>
              <a:rPr lang="ar-DZ" dirty="0">
                <a:solidFill>
                  <a:schemeClr val="tx1"/>
                </a:solidFill>
              </a:rPr>
              <a:t>كفاءتهم العالية في أداء الأنشطة التسويقية ،</a:t>
            </a:r>
            <a:r>
              <a:rPr lang="ar-DZ" dirty="0" smtClean="0">
                <a:solidFill>
                  <a:schemeClr val="tx1"/>
                </a:solidFill>
              </a:rPr>
              <a:t> </a:t>
            </a:r>
            <a:r>
              <a:rPr lang="ar-DZ" dirty="0">
                <a:solidFill>
                  <a:schemeClr val="tx1"/>
                </a:solidFill>
              </a:rPr>
              <a:t>إذ يتميزون بالخبرة و التخصيص و </a:t>
            </a:r>
            <a:r>
              <a:rPr lang="ar-DZ" dirty="0" smtClean="0">
                <a:solidFill>
                  <a:schemeClr val="tx1"/>
                </a:solidFill>
              </a:rPr>
              <a:t>الاتصال </a:t>
            </a:r>
            <a:r>
              <a:rPr lang="ar-DZ" dirty="0">
                <a:solidFill>
                  <a:schemeClr val="tx1"/>
                </a:solidFill>
              </a:rPr>
              <a:t>بالعملاء المنتشرين و إمكانية خدمتهم بدرجة </a:t>
            </a:r>
            <a:r>
              <a:rPr lang="ar-DZ" dirty="0" smtClean="0">
                <a:solidFill>
                  <a:schemeClr val="tx1"/>
                </a:solidFill>
              </a:rPr>
              <a:t>عالية </a:t>
            </a:r>
            <a:r>
              <a:rPr lang="ar-DZ" dirty="0">
                <a:solidFill>
                  <a:schemeClr val="tx1"/>
                </a:solidFill>
              </a:rPr>
              <a:t>من الجودة </a:t>
            </a:r>
            <a:r>
              <a:rPr lang="ar-DZ" dirty="0" smtClean="0">
                <a:solidFill>
                  <a:schemeClr val="tx1"/>
                </a:solidFill>
              </a:rPr>
              <a:t>.</a:t>
            </a:r>
          </a:p>
          <a:p>
            <a:pPr algn="r" rtl="1">
              <a:buFontTx/>
              <a:buChar char="-"/>
            </a:pPr>
            <a:r>
              <a:rPr lang="ar-DZ" dirty="0" smtClean="0">
                <a:solidFill>
                  <a:schemeClr val="tx1"/>
                </a:solidFill>
              </a:rPr>
              <a:t>البعد </a:t>
            </a:r>
            <a:r>
              <a:rPr lang="ar-DZ" dirty="0">
                <a:solidFill>
                  <a:schemeClr val="tx1"/>
                </a:solidFill>
              </a:rPr>
              <a:t>الجغرافي نتيجة لكبر حجم المؤسسات و ضخامة </a:t>
            </a:r>
            <a:r>
              <a:rPr lang="ar-DZ" dirty="0" smtClean="0">
                <a:solidFill>
                  <a:schemeClr val="tx1"/>
                </a:solidFill>
              </a:rPr>
              <a:t>إنتاجها، ومحاولة التوزيع </a:t>
            </a:r>
            <a:r>
              <a:rPr lang="ar-DZ" dirty="0">
                <a:solidFill>
                  <a:schemeClr val="tx1"/>
                </a:solidFill>
              </a:rPr>
              <a:t>في مناطق مختلفة و تزايد المسافة بين المستهلك و المنتج نتيجة </a:t>
            </a:r>
            <a:r>
              <a:rPr lang="ar-DZ" dirty="0" smtClean="0">
                <a:solidFill>
                  <a:schemeClr val="tx1"/>
                </a:solidFill>
              </a:rPr>
              <a:t>لاتساع </a:t>
            </a:r>
            <a:r>
              <a:rPr lang="ar-DZ" dirty="0">
                <a:solidFill>
                  <a:schemeClr val="tx1"/>
                </a:solidFill>
              </a:rPr>
              <a:t>السوق </a:t>
            </a:r>
            <a:r>
              <a:rPr lang="ar-DZ" dirty="0" smtClean="0">
                <a:solidFill>
                  <a:schemeClr val="tx1"/>
                </a:solidFill>
              </a:rPr>
              <a:t>.</a:t>
            </a:r>
          </a:p>
          <a:p>
            <a:pPr algn="r" rtl="1">
              <a:buFontTx/>
              <a:buChar char="-"/>
            </a:pPr>
            <a:r>
              <a:rPr lang="ar-DZ" dirty="0" smtClean="0">
                <a:solidFill>
                  <a:schemeClr val="tx1"/>
                </a:solidFill>
              </a:rPr>
              <a:t>اعتبار الموزعين </a:t>
            </a:r>
            <a:r>
              <a:rPr lang="ar-DZ" dirty="0">
                <a:solidFill>
                  <a:schemeClr val="tx1"/>
                </a:solidFill>
              </a:rPr>
              <a:t>مورد خارج الميزانية في الوقت الذي ينظر إلى التكلفة المتزايدة </a:t>
            </a:r>
            <a:r>
              <a:rPr lang="ar-DZ" dirty="0" smtClean="0">
                <a:solidFill>
                  <a:schemeClr val="tx1"/>
                </a:solidFill>
              </a:rPr>
              <a:t>باستمرار </a:t>
            </a:r>
            <a:r>
              <a:rPr lang="ar-DZ" dirty="0">
                <a:solidFill>
                  <a:schemeClr val="tx1"/>
                </a:solidFill>
              </a:rPr>
              <a:t>للتمثيل المباشر على أنها السبب الرئيسي </a:t>
            </a:r>
            <a:r>
              <a:rPr lang="ar-DZ" dirty="0" smtClean="0">
                <a:solidFill>
                  <a:schemeClr val="tx1"/>
                </a:solidFill>
              </a:rPr>
              <a:t>لاعتماد </a:t>
            </a:r>
            <a:r>
              <a:rPr lang="ar-DZ" dirty="0">
                <a:solidFill>
                  <a:schemeClr val="tx1"/>
                </a:solidFill>
              </a:rPr>
              <a:t>بعض المنتجين على وسطاء </a:t>
            </a:r>
            <a:r>
              <a:rPr lang="ar-DZ" dirty="0" smtClean="0"/>
              <a:t>.</a:t>
            </a:r>
            <a:endParaRPr lang="en-US" dirty="0">
              <a:solidFill>
                <a:schemeClr val="tx1"/>
              </a:solidFill>
            </a:endParaRPr>
          </a:p>
        </p:txBody>
      </p:sp>
    </p:spTree>
    <p:extLst>
      <p:ext uri="{BB962C8B-B14F-4D97-AF65-F5344CB8AC3E}">
        <p14:creationId xmlns:p14="http://schemas.microsoft.com/office/powerpoint/2010/main" val="115559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accent1"/>
            </a:solidFill>
          </a:ln>
        </p:spPr>
        <p:style>
          <a:lnRef idx="2">
            <a:schemeClr val="dk1"/>
          </a:lnRef>
          <a:fillRef idx="1">
            <a:schemeClr val="lt1"/>
          </a:fillRef>
          <a:effectRef idx="0">
            <a:schemeClr val="dk1"/>
          </a:effectRef>
          <a:fontRef idx="minor">
            <a:schemeClr val="dk1"/>
          </a:fontRef>
        </p:style>
        <p:txBody>
          <a:bodyPr/>
          <a:lstStyle/>
          <a:p>
            <a:pPr algn="ctr" rtl="1"/>
            <a:r>
              <a:rPr lang="ar-DZ" sz="3200" dirty="0"/>
              <a:t>العوامل المؤثرة على تصميم </a:t>
            </a:r>
            <a:r>
              <a:rPr lang="ar-DZ" sz="3200" dirty="0" smtClean="0"/>
              <a:t>سياسات (منافذ التوزيع) التوزيع</a:t>
            </a:r>
            <a:endParaRPr lang="en-US" sz="3200" dirty="0"/>
          </a:p>
        </p:txBody>
      </p:sp>
      <p:sp>
        <p:nvSpPr>
          <p:cNvPr id="3" name="Espace réservé du contenu 2"/>
          <p:cNvSpPr>
            <a:spLocks noGrp="1"/>
          </p:cNvSpPr>
          <p:nvPr>
            <p:ph idx="1"/>
          </p:nvPr>
        </p:nvSpPr>
        <p:spPr>
          <a:xfrm>
            <a:off x="193183" y="2434106"/>
            <a:ext cx="11436439" cy="3812147"/>
          </a:xfrm>
        </p:spPr>
        <p:style>
          <a:lnRef idx="2">
            <a:schemeClr val="dk1"/>
          </a:lnRef>
          <a:fillRef idx="1">
            <a:schemeClr val="lt1"/>
          </a:fillRef>
          <a:effectRef idx="0">
            <a:schemeClr val="dk1"/>
          </a:effectRef>
          <a:fontRef idx="minor">
            <a:schemeClr val="dk1"/>
          </a:fontRef>
        </p:style>
        <p:txBody>
          <a:bodyPr/>
          <a:lstStyle/>
          <a:p>
            <a:pPr algn="r" rtl="1">
              <a:buClr>
                <a:schemeClr val="tx1"/>
              </a:buClr>
              <a:buFont typeface="+mj-lt"/>
              <a:buAutoNum type="arabicParenR"/>
            </a:pPr>
            <a:r>
              <a:rPr lang="ar-DZ" dirty="0" smtClean="0"/>
              <a:t>خصائص </a:t>
            </a:r>
            <a:r>
              <a:rPr lang="ar-DZ" dirty="0"/>
              <a:t>السوق: تجمع عدد كبير من </a:t>
            </a:r>
            <a:r>
              <a:rPr lang="ar-DZ" dirty="0" smtClean="0"/>
              <a:t>العملاء </a:t>
            </a:r>
            <a:r>
              <a:rPr lang="ar-DZ" dirty="0"/>
              <a:t>في منطقة جغرافية محددة يستدعي التوزيع المباشر والعكس صحيح. </a:t>
            </a:r>
            <a:r>
              <a:rPr lang="ar-DZ" dirty="0" smtClean="0"/>
              <a:t>.</a:t>
            </a:r>
          </a:p>
          <a:p>
            <a:pPr algn="r" rtl="1">
              <a:buClr>
                <a:schemeClr val="tx1"/>
              </a:buClr>
              <a:buFont typeface="+mj-lt"/>
              <a:buAutoNum type="arabicParenR"/>
            </a:pPr>
            <a:r>
              <a:rPr lang="ar-DZ" dirty="0" smtClean="0"/>
              <a:t>استراتيجية </a:t>
            </a:r>
            <a:r>
              <a:rPr lang="ar-DZ" dirty="0"/>
              <a:t>المزيج التسويقي المطبقة: كاعتماد </a:t>
            </a:r>
            <a:r>
              <a:rPr lang="ar-DZ" dirty="0" smtClean="0"/>
              <a:t>استراتيجية </a:t>
            </a:r>
            <a:r>
              <a:rPr lang="ar-DZ" dirty="0"/>
              <a:t>التسعير طويلة المدى يعني البحث عن </a:t>
            </a:r>
            <a:r>
              <a:rPr lang="ar-DZ" dirty="0" smtClean="0"/>
              <a:t>عملاء تلائمهم </a:t>
            </a:r>
            <a:r>
              <a:rPr lang="ar-DZ" dirty="0"/>
              <a:t>هذه </a:t>
            </a:r>
            <a:r>
              <a:rPr lang="ar-DZ" dirty="0" smtClean="0"/>
              <a:t>الاستراتيجية </a:t>
            </a:r>
            <a:r>
              <a:rPr lang="ar-DZ" dirty="0"/>
              <a:t>ولهم </a:t>
            </a:r>
            <a:r>
              <a:rPr lang="ar-DZ" dirty="0" smtClean="0"/>
              <a:t>حجم </a:t>
            </a:r>
            <a:r>
              <a:rPr lang="ar-DZ" dirty="0"/>
              <a:t>شراء كبير</a:t>
            </a:r>
            <a:r>
              <a:rPr lang="ar-DZ" dirty="0" smtClean="0"/>
              <a:t>.</a:t>
            </a:r>
          </a:p>
          <a:p>
            <a:pPr algn="r" rtl="1">
              <a:buClr>
                <a:schemeClr val="tx1"/>
              </a:buClr>
              <a:buFont typeface="+mj-lt"/>
              <a:buAutoNum type="arabicParenR"/>
            </a:pPr>
            <a:r>
              <a:rPr lang="ar-DZ" dirty="0" smtClean="0"/>
              <a:t>طبيعة </a:t>
            </a:r>
            <a:r>
              <a:rPr lang="ar-DZ" dirty="0"/>
              <a:t>السلعة (</a:t>
            </a:r>
            <a:r>
              <a:rPr lang="ar-DZ" dirty="0" smtClean="0"/>
              <a:t>الخدمة) </a:t>
            </a:r>
            <a:r>
              <a:rPr lang="ar-DZ" dirty="0"/>
              <a:t>من حيث: الحجم والوزن والقابلية للتكيف والكسر والحاجة للخدمة والضمان</a:t>
            </a:r>
            <a:r>
              <a:rPr lang="ar-DZ" dirty="0" smtClean="0"/>
              <a:t>.</a:t>
            </a:r>
          </a:p>
          <a:p>
            <a:pPr algn="r" rtl="1">
              <a:buClr>
                <a:schemeClr val="tx1"/>
              </a:buClr>
              <a:buFont typeface="+mj-lt"/>
              <a:buAutoNum type="arabicParenR"/>
            </a:pPr>
            <a:r>
              <a:rPr lang="ar-DZ" dirty="0" smtClean="0"/>
              <a:t>تفضيل </a:t>
            </a:r>
            <a:r>
              <a:rPr lang="ar-DZ" dirty="0"/>
              <a:t>المستهلك: من تاجر تجزئة قريب، أو من سوبر ماركت </a:t>
            </a:r>
            <a:r>
              <a:rPr lang="ar-DZ" dirty="0" smtClean="0"/>
              <a:t>أو </a:t>
            </a:r>
            <a:r>
              <a:rPr lang="ar-DZ" dirty="0"/>
              <a:t>من </a:t>
            </a:r>
            <a:r>
              <a:rPr lang="ar-DZ" dirty="0" smtClean="0"/>
              <a:t>خلال </a:t>
            </a:r>
            <a:r>
              <a:rPr lang="ar-DZ" dirty="0"/>
              <a:t>الطواف عبر المنازل. </a:t>
            </a:r>
            <a:endParaRPr lang="ar-DZ" dirty="0" smtClean="0"/>
          </a:p>
          <a:p>
            <a:pPr algn="r" rtl="1">
              <a:buClr>
                <a:schemeClr val="tx1"/>
              </a:buClr>
              <a:buFont typeface="+mj-lt"/>
              <a:buAutoNum type="arabicParenR"/>
            </a:pPr>
            <a:r>
              <a:rPr lang="ar-DZ" dirty="0" smtClean="0"/>
              <a:t>خصائص </a:t>
            </a:r>
            <a:r>
              <a:rPr lang="ar-DZ" dirty="0"/>
              <a:t>السلع مثل</a:t>
            </a:r>
            <a:r>
              <a:rPr lang="ar-DZ" dirty="0" smtClean="0"/>
              <a:t>: </a:t>
            </a:r>
            <a:r>
              <a:rPr lang="ar-DZ" dirty="0"/>
              <a:t>اللحوم والخضار والفواكه تحتاج لتوزيع </a:t>
            </a:r>
            <a:r>
              <a:rPr lang="ar-DZ" dirty="0" smtClean="0"/>
              <a:t>خلال </a:t>
            </a:r>
            <a:r>
              <a:rPr lang="ar-DZ" dirty="0"/>
              <a:t>فترة قصيرة، السلع غير القابلة للتكيف تباع عن طريق تجار الجملة، سلع الموضة تحتاج لمهارات </a:t>
            </a:r>
            <a:r>
              <a:rPr lang="ar-DZ" dirty="0" err="1"/>
              <a:t>بيعية</a:t>
            </a:r>
            <a:r>
              <a:rPr lang="ar-DZ" dirty="0"/>
              <a:t> خاصة للتعريف بها. </a:t>
            </a:r>
            <a:endParaRPr lang="ar-DZ" dirty="0" smtClean="0"/>
          </a:p>
          <a:p>
            <a:pPr algn="r" rtl="1">
              <a:buClr>
                <a:schemeClr val="tx1"/>
              </a:buClr>
              <a:buFont typeface="+mj-lt"/>
              <a:buAutoNum type="arabicParenR"/>
            </a:pPr>
            <a:r>
              <a:rPr lang="ar-DZ" dirty="0" smtClean="0"/>
              <a:t>الخصائص </a:t>
            </a:r>
            <a:r>
              <a:rPr lang="ar-DZ" dirty="0"/>
              <a:t>التنظيمية للمنشأة: تزايد قدرات المنظمة يترافق مع زيادة </a:t>
            </a:r>
            <a:r>
              <a:rPr lang="ar-DZ" dirty="0" smtClean="0"/>
              <a:t>الانتشار </a:t>
            </a:r>
            <a:r>
              <a:rPr lang="ar-DZ" dirty="0"/>
              <a:t>عن طريق منافذ توزيعية أكبر للحصول على حصة سوقية أوسع للتواصل مع المستهلك المباشر والتعرف على ردود أفعاله.</a:t>
            </a:r>
            <a:endParaRPr lang="en-US" dirty="0"/>
          </a:p>
        </p:txBody>
      </p:sp>
    </p:spTree>
    <p:extLst>
      <p:ext uri="{BB962C8B-B14F-4D97-AF65-F5344CB8AC3E}">
        <p14:creationId xmlns:p14="http://schemas.microsoft.com/office/powerpoint/2010/main" val="3908735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8731" y="1324303"/>
            <a:ext cx="11166650" cy="858605"/>
          </a:xfrm>
        </p:spPr>
        <p:style>
          <a:lnRef idx="2">
            <a:schemeClr val="dk1"/>
          </a:lnRef>
          <a:fillRef idx="1">
            <a:schemeClr val="lt1"/>
          </a:fillRef>
          <a:effectRef idx="0">
            <a:schemeClr val="dk1"/>
          </a:effectRef>
          <a:fontRef idx="minor">
            <a:schemeClr val="dk1"/>
          </a:fontRef>
        </p:style>
        <p:txBody>
          <a:bodyPr/>
          <a:lstStyle/>
          <a:p>
            <a:pPr algn="ctr" rtl="1"/>
            <a:r>
              <a:rPr lang="ar-DZ" sz="2000" b="1" dirty="0"/>
              <a:t>بعد أن يتم تحديد معايير </a:t>
            </a:r>
            <a:r>
              <a:rPr lang="ar-DZ" sz="2000" b="1" dirty="0" err="1"/>
              <a:t>إختيار</a:t>
            </a:r>
            <a:r>
              <a:rPr lang="ar-DZ" sz="2000" b="1" dirty="0"/>
              <a:t> المنفذ والمفاضلة بين البدائل ثم </a:t>
            </a:r>
            <a:r>
              <a:rPr lang="ar-DZ" sz="2000" b="1" dirty="0" err="1"/>
              <a:t>إختيار</a:t>
            </a:r>
            <a:r>
              <a:rPr lang="ar-DZ" sz="2000" b="1" dirty="0"/>
              <a:t> المنفذ المناسب تكون الخطوة التالية هي تحديد عدد الوسطاء الذين يتم </a:t>
            </a:r>
            <a:r>
              <a:rPr lang="ar-DZ" sz="2000" b="1" dirty="0" err="1"/>
              <a:t>إستخدامهم</a:t>
            </a:r>
            <a:r>
              <a:rPr lang="ar-DZ" sz="2000" b="1" dirty="0"/>
              <a:t>، وتتم هذه الخطوة </a:t>
            </a:r>
            <a:r>
              <a:rPr lang="ar-DZ" sz="2000" b="1" dirty="0" err="1"/>
              <a:t>بالإعتماد</a:t>
            </a:r>
            <a:r>
              <a:rPr lang="ar-DZ" sz="2000" b="1" dirty="0"/>
              <a:t> على </a:t>
            </a:r>
            <a:r>
              <a:rPr lang="ar-DZ" sz="2000" b="1" dirty="0" err="1"/>
              <a:t>إستراتيجيات</a:t>
            </a:r>
            <a:r>
              <a:rPr lang="ar-DZ" sz="2000" b="1" dirty="0"/>
              <a:t> التغطية السوقية المعروفة بالتوزيع المكثف، </a:t>
            </a:r>
            <a:r>
              <a:rPr lang="ar-DZ" sz="2000" b="1" dirty="0" smtClean="0"/>
              <a:t>والانتقائي، </a:t>
            </a:r>
            <a:r>
              <a:rPr lang="ar-DZ" sz="2000" b="1" dirty="0"/>
              <a:t>والوحيد </a:t>
            </a:r>
            <a:endParaRPr lang="en-US" sz="2000" b="1" dirty="0"/>
          </a:p>
        </p:txBody>
      </p:sp>
      <p:sp>
        <p:nvSpPr>
          <p:cNvPr id="3" name="Espace réservé du contenu 2"/>
          <p:cNvSpPr>
            <a:spLocks noGrp="1"/>
          </p:cNvSpPr>
          <p:nvPr>
            <p:ph sz="half" idx="1"/>
          </p:nvPr>
        </p:nvSpPr>
        <p:spPr>
          <a:xfrm>
            <a:off x="4301544" y="3322749"/>
            <a:ext cx="3832580" cy="3296992"/>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r" rtl="1"/>
            <a:r>
              <a:rPr lang="ar-DZ" dirty="0">
                <a:solidFill>
                  <a:schemeClr val="tx1"/>
                </a:solidFill>
              </a:rPr>
              <a:t>ويطلق عليه أيضا التسويق المانع وهو اعتماد المؤسسة المنتجة </a:t>
            </a:r>
            <a:r>
              <a:rPr lang="ar-DZ" dirty="0" smtClean="0">
                <a:solidFill>
                  <a:schemeClr val="tx1"/>
                </a:solidFill>
              </a:rPr>
              <a:t>على </a:t>
            </a:r>
            <a:r>
              <a:rPr lang="ar-DZ" dirty="0" smtClean="0">
                <a:solidFill>
                  <a:schemeClr val="tx1"/>
                </a:solidFill>
              </a:rPr>
              <a:t>وسيط </a:t>
            </a:r>
            <a:r>
              <a:rPr lang="ar-DZ" dirty="0" smtClean="0">
                <a:solidFill>
                  <a:schemeClr val="tx1"/>
                </a:solidFill>
              </a:rPr>
              <a:t>واحد له الحق </a:t>
            </a:r>
            <a:r>
              <a:rPr lang="ar-DZ" dirty="0">
                <a:solidFill>
                  <a:schemeClr val="tx1"/>
                </a:solidFill>
              </a:rPr>
              <a:t>في </a:t>
            </a:r>
            <a:r>
              <a:rPr lang="ar-DZ" dirty="0" smtClean="0">
                <a:solidFill>
                  <a:schemeClr val="tx1"/>
                </a:solidFill>
              </a:rPr>
              <a:t>توزيع </a:t>
            </a:r>
            <a:r>
              <a:rPr lang="ar-DZ" dirty="0">
                <a:solidFill>
                  <a:schemeClr val="tx1"/>
                </a:solidFill>
              </a:rPr>
              <a:t>منتجات المؤسسة في مناطقهم وفق هذه </a:t>
            </a:r>
            <a:r>
              <a:rPr lang="ar-DZ" dirty="0" smtClean="0">
                <a:solidFill>
                  <a:schemeClr val="tx1"/>
                </a:solidFill>
              </a:rPr>
              <a:t>الاستراتيجية </a:t>
            </a:r>
            <a:r>
              <a:rPr lang="ar-DZ" dirty="0">
                <a:solidFill>
                  <a:schemeClr val="tx1"/>
                </a:solidFill>
              </a:rPr>
              <a:t>يقيد بعض المنتجون عدد الوسطاء الذين يتعاملون مع منتجاتهم و تستخدم لغرض فرض السيطرة على </a:t>
            </a:r>
            <a:r>
              <a:rPr lang="ar-DZ" dirty="0" smtClean="0">
                <a:solidFill>
                  <a:schemeClr val="tx1"/>
                </a:solidFill>
              </a:rPr>
              <a:t>الأسعار </a:t>
            </a:r>
            <a:r>
              <a:rPr lang="ar-DZ" dirty="0">
                <a:solidFill>
                  <a:schemeClr val="tx1"/>
                </a:solidFill>
              </a:rPr>
              <a:t>أو الخدمات التي تقدم من </a:t>
            </a:r>
            <a:r>
              <a:rPr lang="ar-DZ" dirty="0" smtClean="0">
                <a:solidFill>
                  <a:schemeClr val="tx1"/>
                </a:solidFill>
              </a:rPr>
              <a:t>خلال </a:t>
            </a:r>
            <a:r>
              <a:rPr lang="ar-DZ" dirty="0">
                <a:solidFill>
                  <a:schemeClr val="tx1"/>
                </a:solidFill>
              </a:rPr>
              <a:t>مثل هذه القناة التوزيعية وتتبع هذه </a:t>
            </a:r>
            <a:r>
              <a:rPr lang="ar-DZ" dirty="0" smtClean="0">
                <a:solidFill>
                  <a:schemeClr val="tx1"/>
                </a:solidFill>
              </a:rPr>
              <a:t>الاستراتيجية </a:t>
            </a:r>
            <a:r>
              <a:rPr lang="ar-DZ" dirty="0">
                <a:solidFill>
                  <a:schemeClr val="tx1"/>
                </a:solidFill>
              </a:rPr>
              <a:t>في توزيع المنتجات الخاصة </a:t>
            </a:r>
            <a:r>
              <a:rPr lang="ar-DZ" dirty="0" smtClean="0">
                <a:solidFill>
                  <a:schemeClr val="tx1"/>
                </a:solidFill>
              </a:rPr>
              <a:t>كالسيارات منتجات </a:t>
            </a:r>
            <a:r>
              <a:rPr lang="ar-DZ" dirty="0">
                <a:solidFill>
                  <a:schemeClr val="tx1"/>
                </a:solidFill>
              </a:rPr>
              <a:t>ذات ماركات عالمية، يتمتع التوزيع المستقل بدعم قوي للموزع وتحكم أكبر في أسعار التجار وترويجهم وتقديم خدماتهم كما إن هذا النوع من التوزيع يساعد على تعزيز صورة المؤسسة</a:t>
            </a:r>
            <a:endParaRPr lang="en-US" dirty="0">
              <a:solidFill>
                <a:schemeClr val="tx1"/>
              </a:solidFill>
            </a:endParaRPr>
          </a:p>
        </p:txBody>
      </p:sp>
      <p:sp>
        <p:nvSpPr>
          <p:cNvPr id="4" name="Espace réservé du contenu 3"/>
          <p:cNvSpPr>
            <a:spLocks noGrp="1"/>
          </p:cNvSpPr>
          <p:nvPr>
            <p:ph sz="half" idx="2"/>
          </p:nvPr>
        </p:nvSpPr>
        <p:spPr>
          <a:xfrm>
            <a:off x="8340103" y="3322749"/>
            <a:ext cx="3315278" cy="3296992"/>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just" rtl="1"/>
            <a:r>
              <a:rPr lang="ar-DZ" dirty="0">
                <a:solidFill>
                  <a:schemeClr val="tx1"/>
                </a:solidFill>
              </a:rPr>
              <a:t>وفق هذه </a:t>
            </a:r>
            <a:r>
              <a:rPr lang="ar-DZ" dirty="0" smtClean="0">
                <a:solidFill>
                  <a:schemeClr val="tx1"/>
                </a:solidFill>
              </a:rPr>
              <a:t>الاستراتيجية </a:t>
            </a:r>
            <a:r>
              <a:rPr lang="ar-DZ" dirty="0">
                <a:solidFill>
                  <a:schemeClr val="tx1"/>
                </a:solidFill>
              </a:rPr>
              <a:t>يقوم المنتجون بعرض منتجاتهم في أكبر عدد ممكن من منافذ التوزيع بالشكل الذي يجعل من هذه المنتجات متوفرة أو متاحة عندما يطلبها المستهلكون وفي المكان الذي يريدونها فيه. إن هذه </a:t>
            </a:r>
            <a:r>
              <a:rPr lang="ar-DZ" dirty="0" smtClean="0">
                <a:solidFill>
                  <a:schemeClr val="tx1"/>
                </a:solidFill>
              </a:rPr>
              <a:t>الاستراتيجية </a:t>
            </a:r>
            <a:r>
              <a:rPr lang="ar-DZ" dirty="0">
                <a:solidFill>
                  <a:schemeClr val="tx1"/>
                </a:solidFill>
              </a:rPr>
              <a:t>تحقق أكبر تغطية ممكنة للمنتجات في أقصى ما يمكن من منافذ التوزيع، وغالبا ما توزع السلع الميسرة بهذا النوع من استراتيجيات التوزيع التي تتطلب تغطية شاملة للسوق ومثال على ذلك المنتجات </a:t>
            </a:r>
            <a:r>
              <a:rPr lang="ar-DZ" dirty="0" smtClean="0">
                <a:solidFill>
                  <a:schemeClr val="tx1"/>
                </a:solidFill>
              </a:rPr>
              <a:t>الاستهلاكية </a:t>
            </a:r>
            <a:r>
              <a:rPr lang="ar-DZ" dirty="0">
                <a:solidFill>
                  <a:schemeClr val="tx1"/>
                </a:solidFill>
              </a:rPr>
              <a:t>واسعة </a:t>
            </a:r>
            <a:r>
              <a:rPr lang="ar-DZ" dirty="0" smtClean="0">
                <a:solidFill>
                  <a:schemeClr val="tx1"/>
                </a:solidFill>
              </a:rPr>
              <a:t>الاستعمال.</a:t>
            </a:r>
            <a:endParaRPr lang="en-US" dirty="0">
              <a:solidFill>
                <a:schemeClr val="tx1"/>
              </a:solidFill>
            </a:endParaRPr>
          </a:p>
        </p:txBody>
      </p:sp>
      <p:sp>
        <p:nvSpPr>
          <p:cNvPr id="5" name="Rectangle 4"/>
          <p:cNvSpPr/>
          <p:nvPr/>
        </p:nvSpPr>
        <p:spPr>
          <a:xfrm>
            <a:off x="8413640" y="2405647"/>
            <a:ext cx="3168203" cy="48939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dirty="0" err="1"/>
              <a:t>إستراتيجية</a:t>
            </a:r>
            <a:r>
              <a:rPr lang="ar-DZ" dirty="0"/>
              <a:t> التوزيع المكثف </a:t>
            </a:r>
            <a:r>
              <a:rPr lang="en-US" dirty="0" smtClean="0"/>
              <a:t>Intensive </a:t>
            </a:r>
            <a:endParaRPr lang="en-US" dirty="0"/>
          </a:p>
        </p:txBody>
      </p:sp>
      <p:sp>
        <p:nvSpPr>
          <p:cNvPr id="6" name="Rectangle 5"/>
          <p:cNvSpPr/>
          <p:nvPr/>
        </p:nvSpPr>
        <p:spPr>
          <a:xfrm>
            <a:off x="329527" y="2415338"/>
            <a:ext cx="3668332" cy="48939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dirty="0" smtClean="0"/>
              <a:t>استراتيجية </a:t>
            </a:r>
            <a:r>
              <a:rPr lang="ar-DZ" dirty="0"/>
              <a:t>التوزيع </a:t>
            </a:r>
            <a:r>
              <a:rPr lang="ar-DZ" dirty="0" smtClean="0"/>
              <a:t>الانتقائي </a:t>
            </a:r>
            <a:r>
              <a:rPr lang="en-US" dirty="0" err="1" smtClean="0"/>
              <a:t>Sélective</a:t>
            </a:r>
            <a:r>
              <a:rPr lang="en-US" dirty="0" smtClean="0"/>
              <a:t> </a:t>
            </a:r>
            <a:endParaRPr lang="en-US" dirty="0"/>
          </a:p>
        </p:txBody>
      </p:sp>
      <p:sp>
        <p:nvSpPr>
          <p:cNvPr id="7" name="Rectangle 6"/>
          <p:cNvSpPr/>
          <p:nvPr/>
        </p:nvSpPr>
        <p:spPr>
          <a:xfrm>
            <a:off x="4464676" y="2405648"/>
            <a:ext cx="3168203" cy="48939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dirty="0" smtClean="0"/>
              <a:t>استراتيجية </a:t>
            </a:r>
            <a:r>
              <a:rPr lang="ar-DZ" dirty="0"/>
              <a:t>التوزيع الوحيد </a:t>
            </a:r>
            <a:r>
              <a:rPr lang="en-US" dirty="0" smtClean="0"/>
              <a:t>Exclusive</a:t>
            </a:r>
            <a:endParaRPr lang="en-US" dirty="0"/>
          </a:p>
        </p:txBody>
      </p:sp>
      <p:sp>
        <p:nvSpPr>
          <p:cNvPr id="8" name="Espace réservé du contenu 2"/>
          <p:cNvSpPr txBox="1">
            <a:spLocks/>
          </p:cNvSpPr>
          <p:nvPr/>
        </p:nvSpPr>
        <p:spPr>
          <a:xfrm>
            <a:off x="231820" y="3322749"/>
            <a:ext cx="3863746" cy="3296992"/>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9pPr>
          </a:lstStyle>
          <a:p>
            <a:pPr algn="just" rtl="1"/>
            <a:r>
              <a:rPr lang="ar-DZ" dirty="0"/>
              <a:t>في هذه </a:t>
            </a:r>
            <a:r>
              <a:rPr lang="ar-DZ" dirty="0" smtClean="0"/>
              <a:t>الاستراتيجية </a:t>
            </a:r>
            <a:r>
              <a:rPr lang="ar-DZ" dirty="0"/>
              <a:t>يتم </a:t>
            </a:r>
            <a:r>
              <a:rPr lang="ar-DZ" dirty="0" smtClean="0"/>
              <a:t>الاعتماد </a:t>
            </a:r>
            <a:r>
              <a:rPr lang="ar-DZ" dirty="0"/>
              <a:t>على عدد محدد من الوسطاء، والذين يتم اختيارهم بعناية من قبل المؤسسة المنتجة التي ترغب باعتماد هذا </a:t>
            </a:r>
            <a:r>
              <a:rPr lang="ar-DZ" dirty="0" smtClean="0"/>
              <a:t>الأسلوب </a:t>
            </a:r>
            <a:r>
              <a:rPr lang="ar-DZ" dirty="0"/>
              <a:t>في التوزيع، إن هذا النوع من التوزيع يعطي للمنتجين تغطية جيدة للسوق مع تحكم أكبر، وتكلفة أقل مما يفعله التوزيع المكثف، وتستخدم هذه الطريقة في الغالب في توزيع سلع التسوق </a:t>
            </a:r>
            <a:r>
              <a:rPr lang="ar-DZ" dirty="0" smtClean="0"/>
              <a:t>كالأجهزة الكهرو منزلية </a:t>
            </a:r>
            <a:r>
              <a:rPr lang="ar-DZ" dirty="0"/>
              <a:t>حيث أن المؤسسة تقوم بالتوزيع من </a:t>
            </a:r>
            <a:r>
              <a:rPr lang="ar-DZ" dirty="0" smtClean="0"/>
              <a:t>خلال </a:t>
            </a:r>
            <a:r>
              <a:rPr lang="ar-DZ" dirty="0"/>
              <a:t>شبكات تجار جملة و تجار تجزئة مختارين.</a:t>
            </a:r>
            <a:endParaRPr lang="en-US" dirty="0">
              <a:solidFill>
                <a:schemeClr val="tx1"/>
              </a:solidFill>
            </a:endParaRPr>
          </a:p>
        </p:txBody>
      </p:sp>
      <p:sp>
        <p:nvSpPr>
          <p:cNvPr id="9" name="Rectangle 8"/>
          <p:cNvSpPr/>
          <p:nvPr/>
        </p:nvSpPr>
        <p:spPr>
          <a:xfrm>
            <a:off x="2163693" y="396542"/>
            <a:ext cx="6761366" cy="7469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استراتيجيات التوزيع</a:t>
            </a:r>
            <a:endParaRPr lang="en-US" sz="3200" b="1" dirty="0">
              <a:solidFill>
                <a:schemeClr val="tx1"/>
              </a:solidFill>
            </a:endParaRPr>
          </a:p>
        </p:txBody>
      </p:sp>
    </p:spTree>
    <p:extLst>
      <p:ext uri="{BB962C8B-B14F-4D97-AF65-F5344CB8AC3E}">
        <p14:creationId xmlns:p14="http://schemas.microsoft.com/office/powerpoint/2010/main" val="2410445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224839" y="1246242"/>
            <a:ext cx="8583223" cy="4648849"/>
          </a:xfrm>
          <a:prstGeom prst="rect">
            <a:avLst/>
          </a:prstGeom>
        </p:spPr>
      </p:pic>
      <p:sp>
        <p:nvSpPr>
          <p:cNvPr id="3" name="Rectangle 2"/>
          <p:cNvSpPr/>
          <p:nvPr/>
        </p:nvSpPr>
        <p:spPr>
          <a:xfrm>
            <a:off x="1867437" y="218941"/>
            <a:ext cx="7353836" cy="6053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solidFill>
                  <a:schemeClr val="tx1"/>
                </a:solidFill>
              </a:rPr>
              <a:t>اختيار منافذ التوزيع:</a:t>
            </a:r>
            <a:endParaRPr lang="en-US" sz="3200" b="1" dirty="0">
              <a:solidFill>
                <a:schemeClr val="tx1"/>
              </a:solidFill>
            </a:endParaRPr>
          </a:p>
        </p:txBody>
      </p:sp>
    </p:spTree>
    <p:extLst>
      <p:ext uri="{BB962C8B-B14F-4D97-AF65-F5344CB8AC3E}">
        <p14:creationId xmlns:p14="http://schemas.microsoft.com/office/powerpoint/2010/main" val="28028664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285643963"/>
              </p:ext>
            </p:extLst>
          </p:nvPr>
        </p:nvGraphicFramePr>
        <p:xfrm>
          <a:off x="347725" y="811370"/>
          <a:ext cx="10972804" cy="5903886"/>
        </p:xfrm>
        <a:graphic>
          <a:graphicData uri="http://schemas.openxmlformats.org/drawingml/2006/table">
            <a:tbl>
              <a:tblPr firstRow="1" bandRow="1">
                <a:tableStyleId>{073A0DAA-6AF3-43AB-8588-CEC1D06C72B9}</a:tableStyleId>
              </a:tblPr>
              <a:tblGrid>
                <a:gridCol w="2743201"/>
                <a:gridCol w="2743201"/>
                <a:gridCol w="2743201"/>
                <a:gridCol w="2743201"/>
              </a:tblGrid>
              <a:tr h="702896">
                <a:tc>
                  <a:txBody>
                    <a:bodyPr/>
                    <a:lstStyle/>
                    <a:p>
                      <a:pPr algn="ctr"/>
                      <a:r>
                        <a:rPr lang="ar-DZ" sz="2400" dirty="0" smtClean="0"/>
                        <a:t>وحيد</a:t>
                      </a:r>
                      <a:endParaRPr lang="en-US" sz="2400" dirty="0"/>
                    </a:p>
                  </a:txBody>
                  <a:tcPr/>
                </a:tc>
                <a:tc>
                  <a:txBody>
                    <a:bodyPr/>
                    <a:lstStyle/>
                    <a:p>
                      <a:pPr algn="ctr"/>
                      <a:r>
                        <a:rPr lang="ar-DZ" sz="2400" dirty="0" smtClean="0"/>
                        <a:t>انتقائي</a:t>
                      </a:r>
                      <a:endParaRPr lang="en-US" sz="2400" dirty="0"/>
                    </a:p>
                  </a:txBody>
                  <a:tcPr/>
                </a:tc>
                <a:tc>
                  <a:txBody>
                    <a:bodyPr/>
                    <a:lstStyle/>
                    <a:p>
                      <a:pPr algn="ctr"/>
                      <a:r>
                        <a:rPr lang="ar-DZ" sz="2400" dirty="0" smtClean="0"/>
                        <a:t>شامل</a:t>
                      </a:r>
                      <a:endParaRPr lang="en-US" sz="2400" dirty="0"/>
                    </a:p>
                  </a:txBody>
                  <a:tcPr/>
                </a:tc>
                <a:tc>
                  <a:txBody>
                    <a:bodyPr/>
                    <a:lstStyle/>
                    <a:p>
                      <a:pPr algn="l"/>
                      <a:r>
                        <a:rPr lang="ar-DZ" sz="1800" dirty="0" smtClean="0"/>
                        <a:t>استراتيجية التوزيع</a:t>
                      </a:r>
                    </a:p>
                    <a:p>
                      <a:pPr algn="r"/>
                      <a:r>
                        <a:rPr lang="ar-DZ" sz="1800" dirty="0" smtClean="0"/>
                        <a:t>      المعيار</a:t>
                      </a:r>
                      <a:endParaRPr lang="en-US" sz="1800" dirty="0"/>
                    </a:p>
                  </a:txBody>
                  <a:tcPr/>
                </a:tc>
              </a:tr>
              <a:tr h="702896">
                <a:tc>
                  <a:txBody>
                    <a:bodyPr/>
                    <a:lstStyle/>
                    <a:p>
                      <a:pPr algn="ctr"/>
                      <a:r>
                        <a:rPr lang="ar-DZ" sz="2000" dirty="0" smtClean="0"/>
                        <a:t>وحيد</a:t>
                      </a:r>
                      <a:endParaRPr lang="en-US" sz="2000" dirty="0"/>
                    </a:p>
                  </a:txBody>
                  <a:tcPr/>
                </a:tc>
                <a:tc>
                  <a:txBody>
                    <a:bodyPr/>
                    <a:lstStyle/>
                    <a:p>
                      <a:pPr algn="ctr"/>
                      <a:r>
                        <a:rPr lang="ar-DZ" sz="2000" dirty="0" smtClean="0"/>
                        <a:t>محدودة</a:t>
                      </a:r>
                      <a:endParaRPr lang="en-US" sz="2000" dirty="0"/>
                    </a:p>
                  </a:txBody>
                  <a:tcPr/>
                </a:tc>
                <a:tc>
                  <a:txBody>
                    <a:bodyPr/>
                    <a:lstStyle/>
                    <a:p>
                      <a:pPr algn="ctr"/>
                      <a:r>
                        <a:rPr lang="ar-DZ" sz="2000" dirty="0" smtClean="0"/>
                        <a:t>أعلى تغطية </a:t>
                      </a:r>
                      <a:endParaRPr lang="en-US" sz="2000" dirty="0"/>
                    </a:p>
                  </a:txBody>
                  <a:tcPr/>
                </a:tc>
                <a:tc>
                  <a:txBody>
                    <a:bodyPr/>
                    <a:lstStyle/>
                    <a:p>
                      <a:pPr algn="ctr"/>
                      <a:r>
                        <a:rPr lang="ar-DZ" sz="2000" dirty="0" smtClean="0"/>
                        <a:t>التغطية</a:t>
                      </a:r>
                      <a:endParaRPr lang="en-US" sz="2000" dirty="0"/>
                    </a:p>
                  </a:txBody>
                  <a:tcPr/>
                </a:tc>
              </a:tr>
              <a:tr h="1023704">
                <a:tc>
                  <a:txBody>
                    <a:bodyPr/>
                    <a:lstStyle/>
                    <a:p>
                      <a:pPr algn="ctr"/>
                      <a:r>
                        <a:rPr lang="ar-DZ" sz="2000" dirty="0" smtClean="0"/>
                        <a:t>- التعامل مع منفذ توزيع وحيد - تكاليف أقل - تحديد السوق بوضوح</a:t>
                      </a:r>
                      <a:endParaRPr lang="en-US" sz="20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ar-DZ" sz="2000" dirty="0" smtClean="0"/>
                        <a:t>- اختيار أفضل الوسطاء - تجنب احتكار الوكيل الوحيد</a:t>
                      </a:r>
                      <a:endParaRPr lang="en-US" sz="2000" dirty="0"/>
                    </a:p>
                  </a:txBody>
                  <a:tcPr/>
                </a:tc>
                <a:tc>
                  <a:txBody>
                    <a:bodyPr/>
                    <a:lstStyle/>
                    <a:p>
                      <a:pPr algn="ctr"/>
                      <a:r>
                        <a:rPr lang="ar-DZ" sz="2000" dirty="0" smtClean="0"/>
                        <a:t>المنتجات في كل مكان</a:t>
                      </a:r>
                      <a:endParaRPr lang="en-US" sz="2000" dirty="0"/>
                    </a:p>
                  </a:txBody>
                  <a:tcPr/>
                </a:tc>
                <a:tc>
                  <a:txBody>
                    <a:bodyPr/>
                    <a:lstStyle/>
                    <a:p>
                      <a:pPr algn="ctr"/>
                      <a:r>
                        <a:rPr lang="ar-DZ" sz="2000" dirty="0" smtClean="0"/>
                        <a:t>عوامل القوة</a:t>
                      </a:r>
                      <a:endParaRPr lang="en-US" sz="2000" dirty="0"/>
                    </a:p>
                  </a:txBody>
                  <a:tcPr/>
                </a:tc>
              </a:tr>
              <a:tr h="1023704">
                <a:tc>
                  <a:txBody>
                    <a:bodyPr/>
                    <a:lstStyle/>
                    <a:p>
                      <a:pPr algn="ctr"/>
                      <a:r>
                        <a:rPr lang="ar-DZ" sz="2000" dirty="0" smtClean="0"/>
                        <a:t>مخاطر الاعتماد على موزع وحيد</a:t>
                      </a:r>
                      <a:endParaRPr lang="en-US" sz="20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ar-DZ" sz="2000" dirty="0" smtClean="0"/>
                        <a:t>صعوبة في تتبع المنافسة</a:t>
                      </a:r>
                      <a:endParaRPr lang="en-US" sz="2000" dirty="0" smtClean="0"/>
                    </a:p>
                    <a:p>
                      <a:pPr algn="ctr"/>
                      <a:endParaRPr lang="en-US" sz="2000" dirty="0" smtClean="0"/>
                    </a:p>
                    <a:p>
                      <a:pPr algn="ctr"/>
                      <a:endParaRPr lang="en-US" sz="2000" dirty="0"/>
                    </a:p>
                  </a:txBody>
                  <a:tcPr/>
                </a:tc>
                <a:tc>
                  <a:txBody>
                    <a:bodyPr/>
                    <a:lstStyle/>
                    <a:p>
                      <a:pPr algn="ctr"/>
                      <a:r>
                        <a:rPr lang="ar-DZ" sz="2000" dirty="0" smtClean="0"/>
                        <a:t>- تكلفة عالية - المنافذ لا تدعم المنشأة</a:t>
                      </a:r>
                      <a:endParaRPr lang="en-US" sz="2000" dirty="0"/>
                    </a:p>
                  </a:txBody>
                  <a:tcPr/>
                </a:tc>
                <a:tc>
                  <a:txBody>
                    <a:bodyPr/>
                    <a:lstStyle/>
                    <a:p>
                      <a:pPr algn="ctr"/>
                      <a:r>
                        <a:rPr lang="ar-DZ" sz="2000" dirty="0" smtClean="0"/>
                        <a:t>عوامل الضعف</a:t>
                      </a:r>
                      <a:endParaRPr lang="en-US" sz="2000" dirty="0"/>
                    </a:p>
                  </a:txBody>
                  <a:tcPr/>
                </a:tc>
              </a:tr>
              <a:tr h="713491">
                <a:tc>
                  <a:txBody>
                    <a:bodyPr/>
                    <a:lstStyle/>
                    <a:p>
                      <a:pPr algn="ctr"/>
                      <a:r>
                        <a:rPr lang="ar-DZ" sz="2000" dirty="0" smtClean="0"/>
                        <a:t>شخص واحد في منطقة جغرافية واحدة</a:t>
                      </a:r>
                      <a:endParaRPr lang="en-US" sz="2000" dirty="0"/>
                    </a:p>
                  </a:txBody>
                  <a:tcPr/>
                </a:tc>
                <a:tc>
                  <a:txBody>
                    <a:bodyPr/>
                    <a:lstStyle/>
                    <a:p>
                      <a:pPr algn="ctr"/>
                      <a:r>
                        <a:rPr lang="ar-DZ" sz="2000" dirty="0" smtClean="0"/>
                        <a:t>عدد محدود من الأشخاص في منطقة جغرافية واحدة </a:t>
                      </a:r>
                      <a:endParaRPr lang="en-US" sz="2000" dirty="0"/>
                    </a:p>
                  </a:txBody>
                  <a:tcPr/>
                </a:tc>
                <a:tc>
                  <a:txBody>
                    <a:bodyPr/>
                    <a:lstStyle/>
                    <a:p>
                      <a:pPr algn="ctr"/>
                      <a:r>
                        <a:rPr lang="ar-DZ" sz="2000" dirty="0" smtClean="0"/>
                        <a:t>كافة المتاجر في منطقة جغرافية واحدة</a:t>
                      </a:r>
                      <a:endParaRPr lang="en-US" sz="2000" dirty="0"/>
                    </a:p>
                  </a:txBody>
                  <a:tcPr/>
                </a:tc>
                <a:tc>
                  <a:txBody>
                    <a:bodyPr/>
                    <a:lstStyle/>
                    <a:p>
                      <a:pPr algn="ctr"/>
                      <a:r>
                        <a:rPr lang="ar-DZ" sz="2000" dirty="0" smtClean="0"/>
                        <a:t>عدد المنافذ</a:t>
                      </a:r>
                      <a:endParaRPr lang="en-US" sz="2000" dirty="0"/>
                    </a:p>
                  </a:txBody>
                  <a:tcPr/>
                </a:tc>
              </a:tr>
              <a:tr h="713491">
                <a:tc>
                  <a:txBody>
                    <a:bodyPr/>
                    <a:lstStyle/>
                    <a:p>
                      <a:pPr algn="ctr"/>
                      <a:r>
                        <a:rPr lang="ar-DZ" sz="2000" dirty="0" smtClean="0"/>
                        <a:t>- ساعات وسيارات - سلع خاصة</a:t>
                      </a:r>
                      <a:endParaRPr lang="en-US" sz="2000" dirty="0"/>
                    </a:p>
                  </a:txBody>
                  <a:tcPr/>
                </a:tc>
                <a:tc>
                  <a:txBody>
                    <a:bodyPr/>
                    <a:lstStyle/>
                    <a:p>
                      <a:pPr algn="ctr"/>
                      <a:r>
                        <a:rPr lang="ar-DZ" sz="2000" dirty="0" smtClean="0"/>
                        <a:t>- أدوات كهربائية منزلية - سلع تسوق</a:t>
                      </a:r>
                      <a:endParaRPr lang="en-US" sz="2000" dirty="0"/>
                    </a:p>
                  </a:txBody>
                  <a:tcPr/>
                </a:tc>
                <a:tc>
                  <a:txBody>
                    <a:bodyPr/>
                    <a:lstStyle/>
                    <a:p>
                      <a:pPr algn="ctr"/>
                      <a:r>
                        <a:rPr lang="ar-DZ" sz="2000" dirty="0" smtClean="0"/>
                        <a:t>- المياه الغازية - مواد البقالة</a:t>
                      </a:r>
                      <a:endParaRPr lang="en-US" sz="2000" dirty="0"/>
                    </a:p>
                  </a:txBody>
                  <a:tcPr/>
                </a:tc>
                <a:tc>
                  <a:txBody>
                    <a:bodyPr/>
                    <a:lstStyle/>
                    <a:p>
                      <a:pPr algn="ctr"/>
                      <a:r>
                        <a:rPr lang="ar-DZ" sz="2000" dirty="0" smtClean="0"/>
                        <a:t>ما يناسب المستهلكين</a:t>
                      </a:r>
                      <a:endParaRPr lang="en-US" sz="2000" dirty="0"/>
                    </a:p>
                  </a:txBody>
                  <a:tcPr/>
                </a:tc>
              </a:tr>
              <a:tr h="102370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ar-DZ" sz="2000" dirty="0" smtClean="0"/>
                        <a:t>- آلات ومعدات - مكيفات مركزية</a:t>
                      </a:r>
                      <a:endParaRPr lang="en-US" sz="2000" dirty="0" smtClean="0"/>
                    </a:p>
                    <a:p>
                      <a:pPr algn="ctr"/>
                      <a:endParaRPr lang="en-US" sz="2000" dirty="0"/>
                    </a:p>
                  </a:txBody>
                  <a:tcPr/>
                </a:tc>
                <a:tc>
                  <a:txBody>
                    <a:bodyPr/>
                    <a:lstStyle/>
                    <a:p>
                      <a:pPr algn="ctr"/>
                      <a:r>
                        <a:rPr lang="ar-DZ" sz="2000" dirty="0" smtClean="0"/>
                        <a:t>مهمات الصنع </a:t>
                      </a:r>
                      <a:endParaRPr lang="en-US" sz="2000" dirty="0"/>
                    </a:p>
                  </a:txBody>
                  <a:tcPr/>
                </a:tc>
                <a:tc>
                  <a:txBody>
                    <a:bodyPr/>
                    <a:lstStyle/>
                    <a:p>
                      <a:pPr algn="ctr"/>
                      <a:r>
                        <a:rPr lang="ar-DZ" sz="2000" dirty="0" smtClean="0"/>
                        <a:t>أدوات مكتبية </a:t>
                      </a:r>
                      <a:endParaRPr lang="en-US" sz="2000" dirty="0"/>
                    </a:p>
                  </a:txBody>
                  <a:tcPr/>
                </a:tc>
                <a:tc>
                  <a:txBody>
                    <a:bodyPr/>
                    <a:lstStyle/>
                    <a:p>
                      <a:pPr algn="ctr"/>
                      <a:r>
                        <a:rPr lang="ar-DZ" sz="2000" dirty="0" smtClean="0"/>
                        <a:t>طبيعة السلع</a:t>
                      </a:r>
                      <a:endParaRPr lang="en-US" sz="2000" dirty="0"/>
                    </a:p>
                  </a:txBody>
                  <a:tcPr/>
                </a:tc>
              </a:tr>
            </a:tbl>
          </a:graphicData>
        </a:graphic>
      </p:graphicFrame>
      <p:sp>
        <p:nvSpPr>
          <p:cNvPr id="3" name="Rectangle 2"/>
          <p:cNvSpPr/>
          <p:nvPr/>
        </p:nvSpPr>
        <p:spPr>
          <a:xfrm>
            <a:off x="1983347" y="103031"/>
            <a:ext cx="6490952" cy="5022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أوجه الاختلاف بين استراتيجيات </a:t>
            </a:r>
            <a:r>
              <a:rPr lang="ar-DZ" sz="2400" b="1" dirty="0">
                <a:solidFill>
                  <a:schemeClr val="tx1"/>
                </a:solidFill>
              </a:rPr>
              <a:t>التوزيع</a:t>
            </a:r>
            <a:endParaRPr lang="en-US" sz="2400" b="1" dirty="0">
              <a:solidFill>
                <a:schemeClr val="tx1"/>
              </a:solidFill>
            </a:endParaRPr>
          </a:p>
        </p:txBody>
      </p:sp>
      <p:cxnSp>
        <p:nvCxnSpPr>
          <p:cNvPr id="5" name="Connecteur droit 4"/>
          <p:cNvCxnSpPr/>
          <p:nvPr/>
        </p:nvCxnSpPr>
        <p:spPr>
          <a:xfrm flipH="1">
            <a:off x="8590208" y="824248"/>
            <a:ext cx="2730322" cy="682580"/>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4350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7783" y="919077"/>
            <a:ext cx="8761413" cy="706964"/>
          </a:xfrm>
        </p:spPr>
        <p:style>
          <a:lnRef idx="1">
            <a:schemeClr val="accent3"/>
          </a:lnRef>
          <a:fillRef idx="3">
            <a:schemeClr val="accent3"/>
          </a:fillRef>
          <a:effectRef idx="2">
            <a:schemeClr val="accent3"/>
          </a:effectRef>
          <a:fontRef idx="minor">
            <a:schemeClr val="lt1"/>
          </a:fontRef>
        </p:style>
        <p:txBody>
          <a:bodyPr/>
          <a:lstStyle/>
          <a:p>
            <a:pPr algn="ctr"/>
            <a:r>
              <a:rPr lang="ar-DZ" dirty="0" smtClean="0"/>
              <a:t>مقدمة</a:t>
            </a:r>
            <a:endParaRPr lang="en-US" dirty="0"/>
          </a:p>
        </p:txBody>
      </p:sp>
      <p:sp>
        <p:nvSpPr>
          <p:cNvPr id="3" name="Espace réservé du contenu 2"/>
          <p:cNvSpPr>
            <a:spLocks noGrp="1"/>
          </p:cNvSpPr>
          <p:nvPr>
            <p:ph idx="1"/>
          </p:nvPr>
        </p:nvSpPr>
        <p:spPr>
          <a:xfrm>
            <a:off x="425003" y="2176530"/>
            <a:ext cx="10676586" cy="4224270"/>
          </a:xfrm>
        </p:spPr>
        <p:style>
          <a:lnRef idx="1">
            <a:schemeClr val="accent2"/>
          </a:lnRef>
          <a:fillRef idx="1001">
            <a:schemeClr val="lt2"/>
          </a:fillRef>
          <a:effectRef idx="1">
            <a:schemeClr val="accent2"/>
          </a:effectRef>
          <a:fontRef idx="minor">
            <a:schemeClr val="dk1"/>
          </a:fontRef>
        </p:style>
        <p:txBody>
          <a:bodyPr>
            <a:noAutofit/>
          </a:bodyPr>
          <a:lstStyle/>
          <a:p>
            <a:pPr algn="ctr" rtl="1">
              <a:lnSpc>
                <a:spcPct val="150000"/>
              </a:lnSpc>
            </a:pPr>
            <a:r>
              <a:rPr lang="ar-DZ" sz="2000" dirty="0" smtClean="0"/>
              <a:t>يعتبر </a:t>
            </a:r>
            <a:r>
              <a:rPr lang="ar-DZ" sz="2000" dirty="0"/>
              <a:t>التوزيع من الوظائف </a:t>
            </a:r>
            <a:r>
              <a:rPr lang="ar-DZ" sz="2000" dirty="0" smtClean="0"/>
              <a:t>الأساسية </a:t>
            </a:r>
            <a:r>
              <a:rPr lang="ar-DZ" sz="2000" dirty="0"/>
              <a:t>للتسويق، </a:t>
            </a:r>
            <a:r>
              <a:rPr lang="ar-DZ" sz="2000" dirty="0" smtClean="0"/>
              <a:t>ويمثل الحلقة التي </a:t>
            </a:r>
            <a:r>
              <a:rPr lang="ar-DZ" sz="2000" dirty="0"/>
              <a:t>تسمح بانسياب </a:t>
            </a:r>
            <a:r>
              <a:rPr lang="ar-DZ" sz="2000" dirty="0" smtClean="0"/>
              <a:t>وتدفق السلع والخدمات </a:t>
            </a:r>
            <a:r>
              <a:rPr lang="ar-DZ" sz="2000" dirty="0"/>
              <a:t>من </a:t>
            </a:r>
            <a:r>
              <a:rPr lang="ar-DZ" sz="2000" dirty="0" smtClean="0"/>
              <a:t>المنتج الى المستهلك </a:t>
            </a:r>
            <a:r>
              <a:rPr lang="ar-DZ" sz="2000" dirty="0"/>
              <a:t>النهائي ووضعها </a:t>
            </a:r>
            <a:r>
              <a:rPr lang="ar-DZ" sz="2000" dirty="0" smtClean="0"/>
              <a:t>في المكان </a:t>
            </a:r>
            <a:r>
              <a:rPr lang="ar-DZ" sz="2000" dirty="0"/>
              <a:t>والوقت </a:t>
            </a:r>
            <a:r>
              <a:rPr lang="ar-DZ" sz="2000" dirty="0" smtClean="0"/>
              <a:t>المناسبين من </a:t>
            </a:r>
            <a:r>
              <a:rPr lang="ar-DZ" sz="2000" dirty="0"/>
              <a:t>أجل </a:t>
            </a:r>
            <a:r>
              <a:rPr lang="ar-DZ" sz="2000" dirty="0" smtClean="0"/>
              <a:t>تحقيق وإشباع </a:t>
            </a:r>
            <a:r>
              <a:rPr lang="ar-DZ" sz="2000" dirty="0"/>
              <a:t>حاجات ورغبات </a:t>
            </a:r>
            <a:r>
              <a:rPr lang="ar-DZ" sz="2000" dirty="0" smtClean="0"/>
              <a:t>المستهلكين. غير </a:t>
            </a:r>
            <a:r>
              <a:rPr lang="ar-DZ" sz="2000" dirty="0"/>
              <a:t>أن نشاط التوزيع يتطلب ضرورة التفهم التام </a:t>
            </a:r>
            <a:r>
              <a:rPr lang="ar-DZ" sz="2000" dirty="0" smtClean="0"/>
              <a:t>لهذا النشاط </a:t>
            </a:r>
            <a:r>
              <a:rPr lang="ar-DZ" sz="2000" dirty="0"/>
              <a:t>وعدم </a:t>
            </a:r>
            <a:r>
              <a:rPr lang="ar-DZ" sz="2000" dirty="0" smtClean="0"/>
              <a:t>اقتصارها </a:t>
            </a:r>
            <a:r>
              <a:rPr lang="ar-DZ" sz="2000" dirty="0"/>
              <a:t>على إجراءات </a:t>
            </a:r>
            <a:r>
              <a:rPr lang="ar-DZ" sz="2000" dirty="0" smtClean="0"/>
              <a:t>البيع أصبح </a:t>
            </a:r>
            <a:r>
              <a:rPr lang="ar-DZ" sz="2000" dirty="0"/>
              <a:t>التوزيع في عصرنا وظيفة أساسية في </a:t>
            </a:r>
            <a:r>
              <a:rPr lang="ar-DZ" sz="2000" dirty="0" smtClean="0"/>
              <a:t>الاقتصاد </a:t>
            </a:r>
            <a:r>
              <a:rPr lang="ar-DZ" sz="2000" dirty="0"/>
              <a:t>والتجارة </a:t>
            </a:r>
            <a:r>
              <a:rPr lang="ar-DZ" sz="2000" dirty="0" smtClean="0"/>
              <a:t>فالاستخدام </a:t>
            </a:r>
            <a:r>
              <a:rPr lang="ar-DZ" sz="2000" dirty="0"/>
              <a:t>السيئ لهذه </a:t>
            </a:r>
            <a:r>
              <a:rPr lang="ar-DZ" sz="2000" dirty="0" smtClean="0"/>
              <a:t>الأخيرة </a:t>
            </a:r>
            <a:r>
              <a:rPr lang="ar-DZ" sz="2000" dirty="0"/>
              <a:t>سوف </a:t>
            </a:r>
            <a:r>
              <a:rPr lang="ar-DZ" sz="2000" dirty="0" smtClean="0"/>
              <a:t> </a:t>
            </a:r>
            <a:r>
              <a:rPr lang="ar-DZ" sz="2000" dirty="0"/>
              <a:t>يؤدي إلى وجود ظل في سوق المنتجات والخدمات ويكون سبب في نقص المنتجات ومصدر للتوتر, إذا فالتوزيع يترجم الحالة </a:t>
            </a:r>
            <a:r>
              <a:rPr lang="ar-DZ" sz="2000" dirty="0" smtClean="0"/>
              <a:t>الاقتصادية. </a:t>
            </a:r>
            <a:r>
              <a:rPr lang="ar-DZ" sz="2000" dirty="0"/>
              <a:t>وعـليـه فوظـائـف التوزيع متعددة واختيار سياسة توزيعية يعد أمر حيوي في المؤسسة ألنه ال يـتوقـف فـقط على وجود منتوج جـديـد من جميع النواحي بل على التوزيع كما يجب أن أي في الـوقت المناسب وبالكمية المطلوبـة بأقل تكلفة </a:t>
            </a:r>
            <a:r>
              <a:rPr lang="ar-DZ" sz="2000" dirty="0" smtClean="0"/>
              <a:t>ممكنة، ومنه </a:t>
            </a:r>
            <a:r>
              <a:rPr lang="ar-DZ" sz="2000" dirty="0"/>
              <a:t>فالمتغير </a:t>
            </a:r>
            <a:r>
              <a:rPr lang="ar-DZ" sz="2000" dirty="0" smtClean="0"/>
              <a:t>الأساسي </a:t>
            </a:r>
            <a:r>
              <a:rPr lang="ar-DZ" sz="2000" dirty="0"/>
              <a:t>في التسويق هو اختيار شبكة توزيع </a:t>
            </a:r>
            <a:r>
              <a:rPr lang="ar-DZ" sz="2000" dirty="0" smtClean="0"/>
              <a:t>مناسبة</a:t>
            </a:r>
            <a:endParaRPr lang="en-US" sz="2000" b="1" dirty="0">
              <a:solidFill>
                <a:srgbClr val="FF0000"/>
              </a:solidFill>
            </a:endParaRPr>
          </a:p>
        </p:txBody>
      </p:sp>
    </p:spTree>
    <p:extLst>
      <p:ext uri="{BB962C8B-B14F-4D97-AF65-F5344CB8AC3E}">
        <p14:creationId xmlns:p14="http://schemas.microsoft.com/office/powerpoint/2010/main" val="7756197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80713" y="2516406"/>
            <a:ext cx="8825658" cy="2677648"/>
          </a:xfrm>
        </p:spPr>
        <p:style>
          <a:lnRef idx="1">
            <a:schemeClr val="accent1"/>
          </a:lnRef>
          <a:fillRef idx="2">
            <a:schemeClr val="accent1"/>
          </a:fillRef>
          <a:effectRef idx="1">
            <a:schemeClr val="accent1"/>
          </a:effectRef>
          <a:fontRef idx="minor">
            <a:schemeClr val="dk1"/>
          </a:fontRef>
        </p:style>
        <p:txBody>
          <a:bodyPr/>
          <a:lstStyle/>
          <a:p>
            <a:pPr algn="ctr" rtl="1"/>
            <a:r>
              <a:rPr lang="ar-DZ" sz="3200" dirty="0"/>
              <a:t>لعل الوسيلة الأفضل لتسيير قنوات التوزيع تكون من خلال تكامل قنوات التوزيع ويقصد بالتكامل </a:t>
            </a:r>
            <a:r>
              <a:rPr lang="ar-DZ" sz="3200" dirty="0" err="1"/>
              <a:t>إندماج</a:t>
            </a:r>
            <a:r>
              <a:rPr lang="ar-DZ" sz="3200" dirty="0"/>
              <a:t> (أو </a:t>
            </a:r>
            <a:r>
              <a:rPr lang="ar-DZ" sz="3200" dirty="0" err="1"/>
              <a:t>إرتباط</a:t>
            </a:r>
            <a:r>
              <a:rPr lang="ar-DZ" sz="3200" dirty="0"/>
              <a:t>) المنشأة (عضو قناة التوزيع)، مع منشاة توزيع أخرى في نفس </a:t>
            </a:r>
            <a:r>
              <a:rPr lang="ar-DZ" sz="3200" dirty="0" smtClean="0"/>
              <a:t>الوقت</a:t>
            </a:r>
            <a:r>
              <a:rPr lang="ar-DZ" sz="3200" dirty="0"/>
              <a:t>، وتحت إدارة واحدة، وقد يكون هذا التكامل أفقيا أو رأسيا.</a:t>
            </a:r>
            <a:endParaRPr lang="en-US" sz="3200" dirty="0"/>
          </a:p>
        </p:txBody>
      </p:sp>
      <p:sp>
        <p:nvSpPr>
          <p:cNvPr id="3" name="Sous-titre 2"/>
          <p:cNvSpPr>
            <a:spLocks noGrp="1"/>
          </p:cNvSpPr>
          <p:nvPr>
            <p:ph type="subTitle" idx="1"/>
          </p:nvPr>
        </p:nvSpPr>
        <p:spPr>
          <a:xfrm>
            <a:off x="1039045" y="1531904"/>
            <a:ext cx="8825658" cy="861420"/>
          </a:xfrm>
        </p:spPr>
        <p:style>
          <a:lnRef idx="2">
            <a:schemeClr val="dk1"/>
          </a:lnRef>
          <a:fillRef idx="1">
            <a:schemeClr val="lt1"/>
          </a:fillRef>
          <a:effectRef idx="0">
            <a:schemeClr val="dk1"/>
          </a:effectRef>
          <a:fontRef idx="minor">
            <a:schemeClr val="dk1"/>
          </a:fontRef>
        </p:style>
        <p:txBody>
          <a:bodyPr>
            <a:normAutofit/>
          </a:bodyPr>
          <a:lstStyle/>
          <a:p>
            <a:pPr algn="ctr"/>
            <a:r>
              <a:rPr lang="ar-DZ" sz="3600" b="1" dirty="0">
                <a:solidFill>
                  <a:schemeClr val="tx1"/>
                </a:solidFill>
              </a:rPr>
              <a:t>تكامل قنوات التوزيع</a:t>
            </a:r>
            <a:endParaRPr lang="en-US" sz="3600" b="1" dirty="0">
              <a:solidFill>
                <a:schemeClr val="tx1"/>
              </a:solidFill>
            </a:endParaRPr>
          </a:p>
        </p:txBody>
      </p:sp>
    </p:spTree>
    <p:extLst>
      <p:ext uri="{BB962C8B-B14F-4D97-AF65-F5344CB8AC3E}">
        <p14:creationId xmlns:p14="http://schemas.microsoft.com/office/powerpoint/2010/main" val="2728440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3489" y="2286000"/>
            <a:ext cx="9096704" cy="3070392"/>
          </a:xfrm>
        </p:spPr>
        <p:style>
          <a:lnRef idx="2">
            <a:schemeClr val="accent1"/>
          </a:lnRef>
          <a:fillRef idx="1">
            <a:schemeClr val="lt1"/>
          </a:fillRef>
          <a:effectRef idx="0">
            <a:schemeClr val="accent1"/>
          </a:effectRef>
          <a:fontRef idx="minor">
            <a:schemeClr val="dk1"/>
          </a:fontRef>
        </p:style>
        <p:txBody>
          <a:bodyPr/>
          <a:lstStyle/>
          <a:p>
            <a:pPr algn="ctr" rtl="1"/>
            <a:r>
              <a:rPr lang="ar-DZ" sz="2400" b="1" dirty="0"/>
              <a:t/>
            </a:r>
            <a:br>
              <a:rPr lang="ar-DZ" sz="2400" b="1" dirty="0"/>
            </a:br>
            <a:r>
              <a:rPr lang="ar-DZ" sz="3200" dirty="0"/>
              <a:t>ويعني مفهوم نظم التوزيع المتكاملة أن التوزيع يتضمن أكثر من علاقات معقدة تنشأ بين العديد من المشاركين في هذا النظام، ويعتمد هذا المفهوم على ضرورة معرفة كل قناة من </a:t>
            </a:r>
            <a:r>
              <a:rPr lang="ar-DZ" sz="3200" dirty="0" smtClean="0"/>
              <a:t>قنوات </a:t>
            </a:r>
            <a:r>
              <a:rPr lang="ar-DZ" sz="3200" dirty="0"/>
              <a:t>التوزيع أن نجاحها يتوقف على نجاح قنوات التوزيع الأخرى</a:t>
            </a:r>
            <a:endParaRPr lang="en-US" sz="3200" b="1" dirty="0"/>
          </a:p>
        </p:txBody>
      </p:sp>
      <p:sp>
        <p:nvSpPr>
          <p:cNvPr id="5" name="ZoneTexte 4"/>
          <p:cNvSpPr txBox="1"/>
          <p:nvPr/>
        </p:nvSpPr>
        <p:spPr>
          <a:xfrm>
            <a:off x="1923393" y="819807"/>
            <a:ext cx="6968359" cy="76944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ar-DZ" sz="4400" b="1" dirty="0"/>
              <a:t>نظم التوزيع </a:t>
            </a:r>
            <a:r>
              <a:rPr lang="ar-DZ" sz="4400" b="1" dirty="0" smtClean="0"/>
              <a:t>المتكاملة</a:t>
            </a:r>
            <a:endParaRPr lang="en-US" sz="4400" dirty="0"/>
          </a:p>
        </p:txBody>
      </p:sp>
    </p:spTree>
    <p:extLst>
      <p:ext uri="{BB962C8B-B14F-4D97-AF65-F5344CB8AC3E}">
        <p14:creationId xmlns:p14="http://schemas.microsoft.com/office/powerpoint/2010/main" val="5145913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rtl="1"/>
            <a:r>
              <a:rPr lang="ar-DZ" sz="2800" b="1" dirty="0" smtClean="0"/>
              <a:t>التكامل الأفقي: </a:t>
            </a:r>
            <a:r>
              <a:rPr lang="en-US" sz="2800" b="1" dirty="0"/>
              <a:t>Horizontal Integration </a:t>
            </a:r>
          </a:p>
        </p:txBody>
      </p:sp>
      <p:sp>
        <p:nvSpPr>
          <p:cNvPr id="3" name="Espace réservé du contenu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just" rtl="1"/>
            <a:r>
              <a:rPr lang="ar-DZ" dirty="0">
                <a:solidFill>
                  <a:schemeClr val="tx1"/>
                </a:solidFill>
              </a:rPr>
              <a:t>يتم التكامل الأفقي بين منشآت التوزيع حين تقوم إحدى المنشآت </a:t>
            </a:r>
            <a:r>
              <a:rPr lang="ar-DZ" dirty="0" err="1">
                <a:solidFill>
                  <a:schemeClr val="tx1"/>
                </a:solidFill>
              </a:rPr>
              <a:t>بالإندماج</a:t>
            </a:r>
            <a:r>
              <a:rPr lang="ar-DZ" dirty="0">
                <a:solidFill>
                  <a:schemeClr val="tx1"/>
                </a:solidFill>
              </a:rPr>
              <a:t> (أو </a:t>
            </a:r>
            <a:r>
              <a:rPr lang="ar-DZ" dirty="0" err="1">
                <a:solidFill>
                  <a:schemeClr val="tx1"/>
                </a:solidFill>
              </a:rPr>
              <a:t>الإرتباط</a:t>
            </a:r>
            <a:r>
              <a:rPr lang="ar-DZ" dirty="0">
                <a:solidFill>
                  <a:schemeClr val="tx1"/>
                </a:solidFill>
              </a:rPr>
              <a:t>) بمنشأة أخرى مشابهة لها في نوع النشاط وعلى نفس مستوى التوزيع الذي تقوم به. فإذا </a:t>
            </a:r>
            <a:r>
              <a:rPr lang="ar-DZ" dirty="0" err="1">
                <a:solidFill>
                  <a:schemeClr val="tx1"/>
                </a:solidFill>
              </a:rPr>
              <a:t>إندمج</a:t>
            </a:r>
            <a:r>
              <a:rPr lang="ar-DZ" dirty="0">
                <a:solidFill>
                  <a:schemeClr val="tx1"/>
                </a:solidFill>
              </a:rPr>
              <a:t> تاجر تجزئة مع تاجر تجزئة آخر يقوم بنفس النشاط </a:t>
            </a:r>
            <a:r>
              <a:rPr lang="ar-DZ" dirty="0" err="1">
                <a:solidFill>
                  <a:schemeClr val="tx1"/>
                </a:solidFill>
              </a:rPr>
              <a:t>الإقتصادي</a:t>
            </a:r>
            <a:r>
              <a:rPr lang="ar-DZ" dirty="0">
                <a:solidFill>
                  <a:schemeClr val="tx1"/>
                </a:solidFill>
              </a:rPr>
              <a:t>، أو </a:t>
            </a:r>
            <a:r>
              <a:rPr lang="ar-DZ" dirty="0" err="1">
                <a:solidFill>
                  <a:schemeClr val="tx1"/>
                </a:solidFill>
              </a:rPr>
              <a:t>إندمج</a:t>
            </a:r>
            <a:r>
              <a:rPr lang="ar-DZ" dirty="0">
                <a:solidFill>
                  <a:schemeClr val="tx1"/>
                </a:solidFill>
              </a:rPr>
              <a:t> </a:t>
            </a:r>
            <a:r>
              <a:rPr lang="ar-DZ" dirty="0" smtClean="0">
                <a:solidFill>
                  <a:schemeClr val="tx1"/>
                </a:solidFill>
              </a:rPr>
              <a:t>تاج</a:t>
            </a:r>
            <a:r>
              <a:rPr lang="ar-DZ" dirty="0">
                <a:solidFill>
                  <a:schemeClr val="tx1"/>
                </a:solidFill>
              </a:rPr>
              <a:t>ر جملة آخر مشابه له في النشاط الذي يقوم به فكلا العملين يعتبر تكاملا </a:t>
            </a:r>
            <a:r>
              <a:rPr lang="ar-DZ" dirty="0" smtClean="0">
                <a:solidFill>
                  <a:schemeClr val="tx1"/>
                </a:solidFill>
              </a:rPr>
              <a:t>أفقيا</a:t>
            </a:r>
          </a:p>
          <a:p>
            <a:pPr algn="just" rtl="1"/>
            <a:r>
              <a:rPr lang="ar-DZ" dirty="0" smtClean="0"/>
              <a:t>والحقيقة أن التكامل الأفقي يحقق مزايا عديدة أهمها تحقيق الكفاءة في التوزيع، وتحيق وفورات </a:t>
            </a:r>
            <a:r>
              <a:rPr lang="ar-DZ" dirty="0" err="1" smtClean="0"/>
              <a:t>إقتصادية</a:t>
            </a:r>
            <a:r>
              <a:rPr lang="ar-DZ" dirty="0" smtClean="0"/>
              <a:t> في الإعلان والبحوث التسويقية، وتوظيف أشخاص متخصصين، </a:t>
            </a:r>
            <a:r>
              <a:rPr lang="ar-DZ" dirty="0" err="1" smtClean="0"/>
              <a:t>والإستفادة</a:t>
            </a:r>
            <a:r>
              <a:rPr lang="ar-DZ" dirty="0" smtClean="0"/>
              <a:t> من خبراتهم ومهاراتهم في المجال</a:t>
            </a:r>
          </a:p>
          <a:p>
            <a:pPr algn="just" rtl="1"/>
            <a:r>
              <a:rPr lang="ar-DZ" dirty="0"/>
              <a:t>أهم ما يعيب هذا النوع من التكامل هو أنه يؤدي إلى صعوبات في التنسيق خاصة إذا كان عدد الوحدات الأفقية التي تم تجميع وظائفها كبيرا. كما أنه يخفض من درجة المرونة في التصرف التي كانت متاحة أمام مسؤولي تلك الوحدات قبل تكامل وظائفها، وكذلك فإنه يؤدي إلى رفع التكاليف المرتبطة بحل المشاكل الناتجة بين العاملين داخل القسم الواحد والأقسام </a:t>
            </a:r>
            <a:r>
              <a:rPr lang="ar-DZ" dirty="0" smtClean="0"/>
              <a:t>الأخرى </a:t>
            </a:r>
            <a:r>
              <a:rPr lang="ar-DZ" dirty="0"/>
              <a:t>في نفس المستوى</a:t>
            </a:r>
            <a:endParaRPr lang="en-US" dirty="0">
              <a:solidFill>
                <a:schemeClr val="tx1"/>
              </a:solidFill>
            </a:endParaRPr>
          </a:p>
        </p:txBody>
      </p:sp>
    </p:spTree>
    <p:extLst>
      <p:ext uri="{BB962C8B-B14F-4D97-AF65-F5344CB8AC3E}">
        <p14:creationId xmlns:p14="http://schemas.microsoft.com/office/powerpoint/2010/main" val="3468645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rtl="1"/>
            <a:r>
              <a:rPr lang="ar-DZ" sz="2800" b="1" dirty="0" smtClean="0"/>
              <a:t>التكامل الرأسي: </a:t>
            </a:r>
            <a:r>
              <a:rPr lang="en-US" sz="2800" b="1" dirty="0" smtClean="0"/>
              <a:t>Vertical </a:t>
            </a:r>
            <a:r>
              <a:rPr lang="en-US" sz="2800" b="1" dirty="0"/>
              <a:t>Integration</a:t>
            </a:r>
          </a:p>
        </p:txBody>
      </p:sp>
      <p:sp>
        <p:nvSpPr>
          <p:cNvPr id="3" name="Espace réservé du contenu 2"/>
          <p:cNvSpPr>
            <a:spLocks noGrp="1"/>
          </p:cNvSpPr>
          <p:nvPr>
            <p:ph idx="1"/>
          </p:nvPr>
        </p:nvSpPr>
        <p:spPr>
          <a:xfrm>
            <a:off x="1154955" y="2369713"/>
            <a:ext cx="9856482" cy="3650087"/>
          </a:xfrm>
        </p:spPr>
        <p:style>
          <a:lnRef idx="2">
            <a:schemeClr val="dk1"/>
          </a:lnRef>
          <a:fillRef idx="1">
            <a:schemeClr val="lt1"/>
          </a:fillRef>
          <a:effectRef idx="0">
            <a:schemeClr val="dk1"/>
          </a:effectRef>
          <a:fontRef idx="minor">
            <a:schemeClr val="dk1"/>
          </a:fontRef>
        </p:style>
        <p:txBody>
          <a:bodyPr>
            <a:normAutofit/>
          </a:bodyPr>
          <a:lstStyle/>
          <a:p>
            <a:pPr algn="just" rtl="1"/>
            <a:r>
              <a:rPr lang="ar-DZ" dirty="0"/>
              <a:t>يتم التكامل الرأسي بين المنشآت التوزيعية حين تقوم إحدى هذه المؤسسات </a:t>
            </a:r>
            <a:r>
              <a:rPr lang="ar-DZ" dirty="0" err="1"/>
              <a:t>بالإندماج</a:t>
            </a:r>
            <a:r>
              <a:rPr lang="ar-DZ" dirty="0"/>
              <a:t> مع منشآت أخرى، في مستويات مختلفة في القناة، فلو </a:t>
            </a:r>
            <a:r>
              <a:rPr lang="ar-DZ" dirty="0" err="1"/>
              <a:t>إندمج</a:t>
            </a:r>
            <a:r>
              <a:rPr lang="ar-DZ" dirty="0"/>
              <a:t> تاجر التجزئة مع تاجر الجملة أو المنتج تحت إدارة و احدة، فالنتيجة هي تكامل رأسي. ويحصل تكامل كلي إذا </a:t>
            </a:r>
            <a:r>
              <a:rPr lang="ar-DZ" dirty="0" err="1"/>
              <a:t>إندمجت</a:t>
            </a:r>
            <a:r>
              <a:rPr lang="ar-DZ" dirty="0"/>
              <a:t> جميع المنشآت من المنتج إلى تاجر التجزئة. وهذا التكامل الرأسي الكلي يهدف إلى تعزيز الرقابة على جميع الوظائف والنشاطات، </a:t>
            </a:r>
            <a:r>
              <a:rPr lang="ar-DZ" dirty="0" err="1"/>
              <a:t>إبتداء</a:t>
            </a:r>
            <a:r>
              <a:rPr lang="ar-DZ" dirty="0"/>
              <a:t> من وظيفة الإنتاج إلى وظيفة إيصال السلعة للمشتري. وخير مثال على هذا التكامل الرأسي الكامل ما تطبقه شركة موبيل </a:t>
            </a:r>
            <a:r>
              <a:rPr lang="ar-DZ" dirty="0" err="1"/>
              <a:t>أويل</a:t>
            </a:r>
            <a:r>
              <a:rPr lang="ar-DZ" dirty="0"/>
              <a:t> للبترول - حيث تمتلك </a:t>
            </a:r>
            <a:r>
              <a:rPr lang="ar-DZ" dirty="0" smtClean="0"/>
              <a:t>آبارا </a:t>
            </a:r>
            <a:r>
              <a:rPr lang="ar-DZ" dirty="0"/>
              <a:t>للنفط، ووسائل للشحن ومصافي البترول، ومحطات لتوزيع البترول للمشترين النهائيين، </a:t>
            </a:r>
            <a:r>
              <a:rPr lang="ar-DZ" b="1" dirty="0"/>
              <a:t>ولقد أثبت التكامل الرأسي فعاليته، وذلك لتظافر جهود المنشآت المختلفة في جميع المستويات في القناة. ويمكن التمييز بين ثلاثة نظم لتكامل </a:t>
            </a:r>
            <a:r>
              <a:rPr lang="ar-DZ" b="1" dirty="0" smtClean="0"/>
              <a:t>الرأسي:</a:t>
            </a:r>
          </a:p>
          <a:p>
            <a:pPr algn="just" rtl="1"/>
            <a:r>
              <a:rPr lang="ar-DZ" dirty="0" smtClean="0"/>
              <a:t>التكامل </a:t>
            </a:r>
            <a:r>
              <a:rPr lang="ar-DZ" dirty="0"/>
              <a:t>الرأسي الكامل ( التملكي </a:t>
            </a:r>
            <a:r>
              <a:rPr lang="ar-DZ" dirty="0" smtClean="0"/>
              <a:t>).</a:t>
            </a:r>
          </a:p>
          <a:p>
            <a:pPr algn="just" rtl="1"/>
            <a:r>
              <a:rPr lang="ar-DZ" dirty="0" smtClean="0"/>
              <a:t>التكامل </a:t>
            </a:r>
            <a:r>
              <a:rPr lang="ar-DZ" dirty="0"/>
              <a:t>الرأسي التعاقدي . </a:t>
            </a:r>
            <a:endParaRPr lang="ar-DZ" dirty="0" smtClean="0"/>
          </a:p>
          <a:p>
            <a:pPr algn="just" rtl="1"/>
            <a:r>
              <a:rPr lang="ar-DZ" dirty="0" smtClean="0"/>
              <a:t>التكامل </a:t>
            </a:r>
            <a:r>
              <a:rPr lang="ar-DZ" dirty="0"/>
              <a:t>الرأسي الإداري </a:t>
            </a:r>
            <a:endParaRPr lang="en-US" dirty="0">
              <a:solidFill>
                <a:schemeClr val="tx1"/>
              </a:solidFill>
            </a:endParaRPr>
          </a:p>
        </p:txBody>
      </p:sp>
    </p:spTree>
    <p:extLst>
      <p:ext uri="{BB962C8B-B14F-4D97-AF65-F5344CB8AC3E}">
        <p14:creationId xmlns:p14="http://schemas.microsoft.com/office/powerpoint/2010/main" val="11452086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rtl="1"/>
            <a:r>
              <a:rPr lang="ar-DZ" b="1" dirty="0"/>
              <a:t>التكامل الرأسي: </a:t>
            </a:r>
            <a:r>
              <a:rPr lang="en-US" b="1" dirty="0"/>
              <a:t>Vertical Integration</a:t>
            </a:r>
            <a:endParaRPr lang="en-US" dirty="0"/>
          </a:p>
        </p:txBody>
      </p:sp>
      <p:sp>
        <p:nvSpPr>
          <p:cNvPr id="3" name="Espace réservé du texte 2"/>
          <p:cNvSpPr>
            <a:spLocks noGrp="1"/>
          </p:cNvSpPr>
          <p:nvPr>
            <p:ph type="body" idx="1"/>
          </p:nvPr>
        </p:nvSpPr>
        <p:spPr>
          <a:xfrm>
            <a:off x="4675031" y="2367545"/>
            <a:ext cx="3713429" cy="576262"/>
          </a:xfrm>
        </p:spPr>
        <p:txBody>
          <a:bodyPr/>
          <a:lstStyle/>
          <a:p>
            <a:pPr algn="ctr" rtl="1"/>
            <a:r>
              <a:rPr lang="ar-DZ" sz="2000" dirty="0">
                <a:solidFill>
                  <a:schemeClr val="tx1"/>
                </a:solidFill>
              </a:rPr>
              <a:t>2- </a:t>
            </a:r>
            <a:r>
              <a:rPr lang="ar-DZ" sz="2000" b="1" u="sng" dirty="0">
                <a:solidFill>
                  <a:schemeClr val="tx1"/>
                </a:solidFill>
              </a:rPr>
              <a:t>التكامل الرأسي التعاقدي : </a:t>
            </a:r>
            <a:endParaRPr lang="en-US" dirty="0"/>
          </a:p>
        </p:txBody>
      </p:sp>
      <p:sp>
        <p:nvSpPr>
          <p:cNvPr id="4" name="Espace réservé du contenu 3"/>
          <p:cNvSpPr>
            <a:spLocks noGrp="1"/>
          </p:cNvSpPr>
          <p:nvPr>
            <p:ph sz="half" idx="2"/>
          </p:nvPr>
        </p:nvSpPr>
        <p:spPr>
          <a:xfrm>
            <a:off x="4547698" y="3061784"/>
            <a:ext cx="3606084" cy="3390531"/>
          </a:xfrm>
        </p:spPr>
        <p:style>
          <a:lnRef idx="2">
            <a:schemeClr val="dk1"/>
          </a:lnRef>
          <a:fillRef idx="1">
            <a:schemeClr val="lt1"/>
          </a:fillRef>
          <a:effectRef idx="0">
            <a:schemeClr val="dk1"/>
          </a:effectRef>
          <a:fontRef idx="minor">
            <a:schemeClr val="dk1"/>
          </a:fontRef>
        </p:style>
        <p:txBody>
          <a:bodyPr/>
          <a:lstStyle/>
          <a:p>
            <a:pPr marL="0" indent="0" algn="ctr" rtl="1">
              <a:buNone/>
            </a:pPr>
            <a:r>
              <a:rPr lang="ar-DZ" dirty="0" smtClean="0">
                <a:solidFill>
                  <a:schemeClr val="tx1"/>
                </a:solidFill>
              </a:rPr>
              <a:t>وذلك </a:t>
            </a:r>
            <a:r>
              <a:rPr lang="ar-DZ" dirty="0">
                <a:solidFill>
                  <a:schemeClr val="tx1"/>
                </a:solidFill>
              </a:rPr>
              <a:t>عن طريق </a:t>
            </a:r>
            <a:r>
              <a:rPr lang="ar-DZ" dirty="0" err="1">
                <a:solidFill>
                  <a:schemeClr val="tx1"/>
                </a:solidFill>
              </a:rPr>
              <a:t>إتفاق</a:t>
            </a:r>
            <a:r>
              <a:rPr lang="ar-DZ" dirty="0">
                <a:solidFill>
                  <a:schemeClr val="tx1"/>
                </a:solidFill>
              </a:rPr>
              <a:t> عدد من المؤسسات المستقلة والتي تعمل في الإنتاج أو التوزيع على أساس تعاقدي لتحقيق التكامل في برامجها التسويقية بصفة عامة وبرامج سياسات التوزيع بصفة خاصة لتحقيق مزايا الحجم الضخم وبكميات كبيرة مما لو قامت كل مؤسسة بأدائها بصورة منفصلة. وبالتالي تضمن هذه المؤسسات عدم الإضرار بمصالحها مع المؤسسات الكبيرة في حالة عدم </a:t>
            </a:r>
            <a:r>
              <a:rPr lang="ar-DZ" dirty="0" err="1">
                <a:solidFill>
                  <a:schemeClr val="tx1"/>
                </a:solidFill>
              </a:rPr>
              <a:t>إتحادها</a:t>
            </a:r>
            <a:r>
              <a:rPr lang="ar-DZ" dirty="0">
                <a:solidFill>
                  <a:schemeClr val="tx1"/>
                </a:solidFill>
              </a:rPr>
              <a:t> معها</a:t>
            </a:r>
            <a:endParaRPr lang="en-US" dirty="0">
              <a:solidFill>
                <a:schemeClr val="tx1"/>
              </a:solidFill>
            </a:endParaRPr>
          </a:p>
        </p:txBody>
      </p:sp>
      <p:sp>
        <p:nvSpPr>
          <p:cNvPr id="5" name="Espace réservé du texte 4"/>
          <p:cNvSpPr>
            <a:spLocks noGrp="1"/>
          </p:cNvSpPr>
          <p:nvPr>
            <p:ph type="body" sz="quarter" idx="3"/>
          </p:nvPr>
        </p:nvSpPr>
        <p:spPr>
          <a:xfrm>
            <a:off x="8264913" y="2307358"/>
            <a:ext cx="3036091" cy="576262"/>
          </a:xfrm>
        </p:spPr>
        <p:txBody>
          <a:bodyPr/>
          <a:lstStyle/>
          <a:p>
            <a:pPr algn="ctr" rtl="1"/>
            <a:r>
              <a:rPr lang="ar-DZ" sz="1800" b="1" u="sng" dirty="0">
                <a:solidFill>
                  <a:schemeClr val="tx1"/>
                </a:solidFill>
              </a:rPr>
              <a:t>1- التكامل الرأسي الكامل ( التملكي ): </a:t>
            </a:r>
            <a:endParaRPr lang="en-US" sz="1800" dirty="0"/>
          </a:p>
        </p:txBody>
      </p:sp>
      <p:sp>
        <p:nvSpPr>
          <p:cNvPr id="6" name="Espace réservé du contenu 5"/>
          <p:cNvSpPr>
            <a:spLocks noGrp="1"/>
          </p:cNvSpPr>
          <p:nvPr>
            <p:ph sz="quarter" idx="4"/>
          </p:nvPr>
        </p:nvSpPr>
        <p:spPr>
          <a:xfrm>
            <a:off x="8388460" y="3061783"/>
            <a:ext cx="2912544" cy="3480685"/>
          </a:xfrm>
        </p:spPr>
        <p:style>
          <a:lnRef idx="2">
            <a:schemeClr val="dk1"/>
          </a:lnRef>
          <a:fillRef idx="1">
            <a:schemeClr val="lt1"/>
          </a:fillRef>
          <a:effectRef idx="0">
            <a:schemeClr val="dk1"/>
          </a:effectRef>
          <a:fontRef idx="minor">
            <a:schemeClr val="dk1"/>
          </a:fontRef>
        </p:style>
        <p:txBody>
          <a:bodyPr>
            <a:normAutofit/>
          </a:bodyPr>
          <a:lstStyle/>
          <a:p>
            <a:pPr marL="0" indent="0" algn="ctr" rtl="1">
              <a:buNone/>
            </a:pPr>
            <a:r>
              <a:rPr lang="ar-DZ" dirty="0" smtClean="0">
                <a:solidFill>
                  <a:schemeClr val="tx1"/>
                </a:solidFill>
              </a:rPr>
              <a:t>ويتم </a:t>
            </a:r>
            <a:r>
              <a:rPr lang="ar-DZ" dirty="0">
                <a:solidFill>
                  <a:schemeClr val="tx1"/>
                </a:solidFill>
              </a:rPr>
              <a:t>هذا النوع من التكامل عن طريق </a:t>
            </a:r>
            <a:r>
              <a:rPr lang="ar-DZ" dirty="0" err="1">
                <a:solidFill>
                  <a:schemeClr val="tx1"/>
                </a:solidFill>
              </a:rPr>
              <a:t>إمتلاك</a:t>
            </a:r>
            <a:r>
              <a:rPr lang="ar-DZ" dirty="0">
                <a:solidFill>
                  <a:schemeClr val="tx1"/>
                </a:solidFill>
              </a:rPr>
              <a:t> المنتج لمنشآت التوزيع ( من جملة وتجزئة)، ليضمن إيصال السلع إلى المستهلك بنفس المواصفات، والخدمة التي يرغب فيها. وبالتالي تحقيق رقابة تامة على عمليات التوزيع والنشاطات التسويقية المختلفة الأخرى. ولكن هذا النظام </a:t>
            </a:r>
            <a:r>
              <a:rPr lang="ar-DZ" dirty="0" err="1">
                <a:solidFill>
                  <a:schemeClr val="tx1"/>
                </a:solidFill>
              </a:rPr>
              <a:t>إرتفاع</a:t>
            </a:r>
            <a:r>
              <a:rPr lang="ar-DZ" dirty="0">
                <a:solidFill>
                  <a:schemeClr val="tx1"/>
                </a:solidFill>
              </a:rPr>
              <a:t> تكلفته، فقد لا تستطيع المؤسسة تحمل القيام به ْ من مساوى , إلا تلك المؤسسات ذات الموارد </a:t>
            </a:r>
            <a:r>
              <a:rPr lang="ar-DZ" dirty="0" err="1">
                <a:solidFill>
                  <a:schemeClr val="tx1"/>
                </a:solidFill>
              </a:rPr>
              <a:t>الإقتصادية</a:t>
            </a:r>
            <a:r>
              <a:rPr lang="ar-DZ" dirty="0">
                <a:solidFill>
                  <a:schemeClr val="tx1"/>
                </a:solidFill>
              </a:rPr>
              <a:t> الكبيرة. </a:t>
            </a:r>
          </a:p>
          <a:p>
            <a:endParaRPr lang="en-US" dirty="0"/>
          </a:p>
        </p:txBody>
      </p:sp>
      <p:sp>
        <p:nvSpPr>
          <p:cNvPr id="7" name="Espace réservé du contenu 3"/>
          <p:cNvSpPr txBox="1">
            <a:spLocks/>
          </p:cNvSpPr>
          <p:nvPr/>
        </p:nvSpPr>
        <p:spPr>
          <a:xfrm>
            <a:off x="450070" y="3061784"/>
            <a:ext cx="3606084" cy="348068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9pPr>
          </a:lstStyle>
          <a:p>
            <a:pPr marL="0" indent="0" algn="ctr" rtl="1">
              <a:buNone/>
            </a:pPr>
            <a:r>
              <a:rPr lang="ar-DZ" dirty="0"/>
              <a:t>يتم التكامل الرأسي الإداري بتحقيق المؤسسة التنسيق والتكامل بين المراحل </a:t>
            </a:r>
            <a:r>
              <a:rPr lang="ar-DZ" dirty="0" smtClean="0"/>
              <a:t>المختلفة، </a:t>
            </a:r>
            <a:r>
              <a:rPr lang="ar-DZ" dirty="0"/>
              <a:t>من إنتاج السلعة حتى توزيعها عن طريق حجمها وقوتها النسبية في السوق على الأطراف الأخرى </a:t>
            </a:r>
            <a:r>
              <a:rPr lang="ar-DZ" dirty="0" smtClean="0"/>
              <a:t>، والتي </a:t>
            </a:r>
            <a:r>
              <a:rPr lang="ar-DZ" dirty="0"/>
              <a:t>عن طريقها يمكن ممارسة بعض التأثير لدعم منتجاتها في السوق. ففي الولايات المتحدة هناك العديد من الشركات مثل جنرال موتورز، التي تمارس نوعا من الضغط </a:t>
            </a:r>
            <a:r>
              <a:rPr lang="ar-DZ" dirty="0" smtClean="0"/>
              <a:t>والنفوذ </a:t>
            </a:r>
            <a:r>
              <a:rPr lang="ar-DZ" dirty="0"/>
              <a:t>على متاجر التجزئة فيما يتعلق بعرض السلع والتسعير وترويج المبيعات</a:t>
            </a:r>
            <a:endParaRPr lang="en-US" dirty="0">
              <a:solidFill>
                <a:schemeClr val="tx1"/>
              </a:solidFill>
            </a:endParaRPr>
          </a:p>
        </p:txBody>
      </p:sp>
      <p:sp>
        <p:nvSpPr>
          <p:cNvPr id="8" name="Espace réservé du texte 2"/>
          <p:cNvSpPr txBox="1">
            <a:spLocks/>
          </p:cNvSpPr>
          <p:nvPr/>
        </p:nvSpPr>
        <p:spPr>
          <a:xfrm>
            <a:off x="667555" y="2340540"/>
            <a:ext cx="3713429" cy="576262"/>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400" b="0" i="0" kern="1200">
                <a:solidFill>
                  <a:schemeClr val="accent1"/>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600" b="1" i="0" kern="1200">
                <a:solidFill>
                  <a:schemeClr val="tx1">
                    <a:lumMod val="75000"/>
                    <a:lumOff val="25000"/>
                  </a:schemeClr>
                </a:solidFill>
                <a:latin typeface="+mn-lt"/>
                <a:ea typeface="+mn-ea"/>
                <a:cs typeface="+mn-cs"/>
              </a:defRPr>
            </a:lvl9pPr>
          </a:lstStyle>
          <a:p>
            <a:pPr algn="ctr" rtl="1"/>
            <a:r>
              <a:rPr lang="ar-DZ" sz="2000" dirty="0" smtClean="0">
                <a:solidFill>
                  <a:schemeClr val="tx1"/>
                </a:solidFill>
              </a:rPr>
              <a:t>2- </a:t>
            </a:r>
            <a:r>
              <a:rPr lang="ar-DZ" sz="2000" b="1" u="sng" dirty="0" smtClean="0">
                <a:solidFill>
                  <a:schemeClr val="tx1"/>
                </a:solidFill>
              </a:rPr>
              <a:t>التكامل الرأسي الاداري: </a:t>
            </a:r>
            <a:endParaRPr lang="en-US" dirty="0"/>
          </a:p>
        </p:txBody>
      </p:sp>
    </p:spTree>
    <p:extLst>
      <p:ext uri="{BB962C8B-B14F-4D97-AF65-F5344CB8AC3E}">
        <p14:creationId xmlns:p14="http://schemas.microsoft.com/office/powerpoint/2010/main" val="7673264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algn="ctr"/>
            <a:r>
              <a:rPr lang="ar-DZ" dirty="0"/>
              <a:t>قيادة المنفذ</a:t>
            </a:r>
            <a:endParaRPr lang="en-US" dirty="0"/>
          </a:p>
        </p:txBody>
      </p:sp>
      <p:sp>
        <p:nvSpPr>
          <p:cNvPr id="3" name="Espace réservé du contenu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just" rtl="1"/>
            <a:r>
              <a:rPr lang="ar-DZ" dirty="0">
                <a:solidFill>
                  <a:schemeClr val="tx1"/>
                </a:solidFill>
              </a:rPr>
              <a:t>يشير مفهوم القوة من وجهة النظر التسويقية إلى قدرة عضو المنفذ على التحكم في </a:t>
            </a:r>
            <a:r>
              <a:rPr lang="ar-DZ">
                <a:solidFill>
                  <a:schemeClr val="tx1"/>
                </a:solidFill>
              </a:rPr>
              <a:t>قرارات </a:t>
            </a:r>
            <a:r>
              <a:rPr lang="ar-DZ" smtClean="0">
                <a:solidFill>
                  <a:schemeClr val="tx1"/>
                </a:solidFill>
              </a:rPr>
              <a:t>الاستراتيجية </a:t>
            </a:r>
            <a:r>
              <a:rPr lang="ar-DZ" dirty="0">
                <a:solidFill>
                  <a:schemeClr val="tx1"/>
                </a:solidFill>
              </a:rPr>
              <a:t>التسويقية لعضو آخر في نفس المنفذ وعبر مستويات مختلفة منه . وتتميز العديد من منافذ التوزيع بوجود عضو يمارس تأثير كبير على أعضاء المنفذ الآخرين وهذا ما يعرف بقائد المنفذ. ونجد في بعض الحالات أن متاجر التجزئة قد تكون القوى الأكبر في المنفذ وتستطيع أن تفرض شروطا في تصميم أو سعر أو شروط بيع السلعة. وقد يكون ذلك التأثير من جانب تجار الجملة، وهذا ما يعرف بالقوة النسبية وتتكون هذه القوة نتيجة لبعض المزايا التنافسية التي تكون لدى طرف معين على طرف( أو أطراف) أخرى ومن أمثلتها شهرة </a:t>
            </a:r>
            <a:r>
              <a:rPr lang="ar-DZ" dirty="0" err="1">
                <a:solidFill>
                  <a:schemeClr val="tx1"/>
                </a:solidFill>
              </a:rPr>
              <a:t>الإسم</a:t>
            </a:r>
            <a:r>
              <a:rPr lang="ar-DZ" dirty="0">
                <a:solidFill>
                  <a:schemeClr val="tx1"/>
                </a:solidFill>
              </a:rPr>
              <a:t> التجاري والتي تضمن الطلب على السلعة أو المتجر أو الإمكانيات المالية التي تتحكم في الأعضاء الآخرين للمنفذ أو تميز المنتجات بخصائص وجودة عالية وتشكيلات مختلفة . </a:t>
            </a:r>
            <a:endParaRPr lang="en-US" dirty="0">
              <a:solidFill>
                <a:schemeClr val="tx1"/>
              </a:solidFill>
            </a:endParaRPr>
          </a:p>
        </p:txBody>
      </p:sp>
    </p:spTree>
    <p:extLst>
      <p:ext uri="{BB962C8B-B14F-4D97-AF65-F5344CB8AC3E}">
        <p14:creationId xmlns:p14="http://schemas.microsoft.com/office/powerpoint/2010/main" val="29446559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39823" y="2292440"/>
            <a:ext cx="3077685" cy="534413"/>
          </a:xfrm>
        </p:spPr>
        <p:style>
          <a:lnRef idx="2">
            <a:schemeClr val="dk1"/>
          </a:lnRef>
          <a:fillRef idx="1">
            <a:schemeClr val="lt1"/>
          </a:fillRef>
          <a:effectRef idx="0">
            <a:schemeClr val="dk1"/>
          </a:effectRef>
          <a:fontRef idx="minor">
            <a:schemeClr val="dk1"/>
          </a:fontRef>
        </p:style>
        <p:txBody>
          <a:bodyPr/>
          <a:lstStyle/>
          <a:p>
            <a:pPr algn="ctr"/>
            <a:r>
              <a:rPr lang="ar-DZ" sz="2800" b="1" dirty="0" smtClean="0"/>
              <a:t> </a:t>
            </a:r>
            <a:r>
              <a:rPr lang="ar-DZ" sz="2800" b="1" dirty="0"/>
              <a:t>مفاهيم </a:t>
            </a:r>
            <a:r>
              <a:rPr lang="ar-DZ" sz="2800" b="1" dirty="0" smtClean="0"/>
              <a:t>أساسية</a:t>
            </a:r>
            <a:endParaRPr lang="en-US" sz="2800" b="1" dirty="0"/>
          </a:p>
        </p:txBody>
      </p:sp>
      <p:sp>
        <p:nvSpPr>
          <p:cNvPr id="3" name="Espace réservé du contenu 2"/>
          <p:cNvSpPr>
            <a:spLocks noGrp="1"/>
          </p:cNvSpPr>
          <p:nvPr>
            <p:ph idx="1"/>
          </p:nvPr>
        </p:nvSpPr>
        <p:spPr>
          <a:xfrm>
            <a:off x="7547018" y="2886835"/>
            <a:ext cx="3605719" cy="341630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lgn="ctr" rtl="1"/>
            <a:r>
              <a:rPr lang="ar-DZ" b="1" u="sng" dirty="0" smtClean="0"/>
              <a:t>قناة </a:t>
            </a:r>
            <a:r>
              <a:rPr lang="ar-DZ" b="1" u="sng" dirty="0"/>
              <a:t>التوزيع: </a:t>
            </a:r>
            <a:r>
              <a:rPr lang="ar-DZ" dirty="0" smtClean="0"/>
              <a:t>الطريق </a:t>
            </a:r>
            <a:r>
              <a:rPr lang="ar-DZ" dirty="0"/>
              <a:t>الذي تسلكه السلعة أو الخدمة من المنتج إلى </a:t>
            </a:r>
            <a:r>
              <a:rPr lang="ar-DZ" dirty="0" smtClean="0"/>
              <a:t>المستهلك </a:t>
            </a:r>
            <a:r>
              <a:rPr lang="ar-DZ" dirty="0"/>
              <a:t>أو المشتري الصناعي في السوق</a:t>
            </a:r>
            <a:r>
              <a:rPr lang="ar-DZ" dirty="0" smtClean="0"/>
              <a:t>. </a:t>
            </a:r>
          </a:p>
          <a:p>
            <a:pPr algn="ctr" rtl="1"/>
            <a:r>
              <a:rPr lang="ar-DZ" b="1" u="sng" dirty="0" smtClean="0"/>
              <a:t>هيكل </a:t>
            </a:r>
            <a:r>
              <a:rPr lang="ar-DZ" b="1" u="sng" dirty="0"/>
              <a:t>التوزيع: </a:t>
            </a:r>
            <a:r>
              <a:rPr lang="ar-DZ" dirty="0"/>
              <a:t>يشتمل على كافة قنوات التوزيع المتاحة في صناعة معينة. </a:t>
            </a:r>
            <a:endParaRPr lang="ar-DZ" dirty="0" smtClean="0"/>
          </a:p>
          <a:p>
            <a:pPr algn="ctr" rtl="1"/>
            <a:r>
              <a:rPr lang="ar-DZ" b="1" u="sng" dirty="0" smtClean="0"/>
              <a:t>منفذ التوزيع: </a:t>
            </a:r>
            <a:r>
              <a:rPr lang="ar-DZ" dirty="0"/>
              <a:t>مجموعة المؤسسات و الأفراد الذين تقع على مسؤوليتهم القيام بمجموعة من الوظائف الضرورية و المرتبطة بعملية تدفق المنتجات من المنتجين إلى العملاء </a:t>
            </a:r>
            <a:r>
              <a:rPr lang="ar-DZ" dirty="0" smtClean="0"/>
              <a:t>في </a:t>
            </a:r>
            <a:r>
              <a:rPr lang="ar-DZ" dirty="0"/>
              <a:t>السوق أو الأسواق المستهدفة </a:t>
            </a:r>
            <a:r>
              <a:rPr lang="ar-DZ" dirty="0" smtClean="0"/>
              <a:t>.</a:t>
            </a:r>
          </a:p>
          <a:p>
            <a:pPr marL="0" indent="0" algn="ctr" rtl="1">
              <a:buNone/>
            </a:pPr>
            <a:endParaRPr lang="ar-DZ" dirty="0"/>
          </a:p>
          <a:p>
            <a:pPr marL="0" indent="0" algn="ctr" rtl="1">
              <a:buNone/>
            </a:pPr>
            <a:r>
              <a:rPr lang="ar-DZ" dirty="0" smtClean="0"/>
              <a:t>يجب </a:t>
            </a:r>
            <a:r>
              <a:rPr lang="ar-DZ" dirty="0"/>
              <a:t>تحقيق التفاعل والتكامل بين منافذ التوزيع قدر المستطاع (</a:t>
            </a:r>
            <a:r>
              <a:rPr lang="ar-DZ" dirty="0" smtClean="0"/>
              <a:t>تجارة </a:t>
            </a:r>
            <a:r>
              <a:rPr lang="ar-DZ" dirty="0"/>
              <a:t>جملة، تجارة تجزئة، </a:t>
            </a:r>
            <a:r>
              <a:rPr lang="ar-DZ" dirty="0" smtClean="0"/>
              <a:t>منتج)</a:t>
            </a:r>
            <a:endParaRPr lang="en-US" dirty="0"/>
          </a:p>
        </p:txBody>
      </p:sp>
      <p:sp>
        <p:nvSpPr>
          <p:cNvPr id="4" name="Espace réservé du contenu 2"/>
          <p:cNvSpPr txBox="1">
            <a:spLocks/>
          </p:cNvSpPr>
          <p:nvPr/>
        </p:nvSpPr>
        <p:spPr>
          <a:xfrm>
            <a:off x="201918" y="2292440"/>
            <a:ext cx="7177675" cy="4140468"/>
          </a:xfrm>
          <a:prstGeom prst="rect">
            <a:avLst/>
          </a:prstGeom>
          <a:ln w="76200" cap="rnd" cmpd="sng" algn="ctr">
            <a:solidFill>
              <a:schemeClr val="dk1"/>
            </a:solidFill>
            <a:prstDash val="solid"/>
          </a:ln>
        </p:spPr>
        <p:style>
          <a:lnRef idx="2">
            <a:schemeClr val="dk1"/>
          </a:lnRef>
          <a:fillRef idx="1">
            <a:schemeClr val="lt1"/>
          </a:fillRef>
          <a:effectRef idx="0">
            <a:schemeClr val="dk1"/>
          </a:effectRef>
          <a:fontRef idx="minor">
            <a:schemeClr val="dk1"/>
          </a:fontRef>
        </p:style>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9pPr>
          </a:lstStyle>
          <a:p>
            <a:pPr marL="0" indent="0" algn="ctr" rtl="1">
              <a:buFont typeface="Wingdings 3" charset="2"/>
              <a:buNone/>
            </a:pPr>
            <a:r>
              <a:rPr lang="ar-DZ" sz="2400" b="1" dirty="0" smtClean="0"/>
              <a:t>هو عبارة عن  مجموعة العمليات و النشاطات التي  تمارسها المؤسسة من أجل إيصال وانسياب  المنتجات من المنتجين أو الموردين الى  المستهلك أو المستعمل باستخدام منافذ التوزيع في الوقت والمكان المناسبين وبالكمية المطلوبة وباقل التكاليف.</a:t>
            </a:r>
          </a:p>
          <a:p>
            <a:pPr algn="ctr" rtl="1"/>
            <a:r>
              <a:rPr lang="ar-DZ" sz="2400" dirty="0" smtClean="0">
                <a:solidFill>
                  <a:schemeClr val="tx1"/>
                </a:solidFill>
              </a:rPr>
              <a:t>حيث تنقسم عمليات التوزيع الى: </a:t>
            </a:r>
          </a:p>
          <a:p>
            <a:pPr algn="ctr" rtl="1"/>
            <a:r>
              <a:rPr lang="ar-DZ" sz="2400" b="1" u="sng" dirty="0" smtClean="0"/>
              <a:t>التوزيع التجاري </a:t>
            </a:r>
            <a:r>
              <a:rPr lang="ar-DZ" sz="2400" dirty="0" smtClean="0"/>
              <a:t>: هو عبارة عن نقل ملكية السلع والخدمات من المنتجين الى المستهلكين والتي يقوم بها الموزعين الذين يمكن أن يكونوا أفراد في ( قوى البيع في المؤسسة) أو مؤسسات( تجار الجملة أو التجزئة ).</a:t>
            </a:r>
          </a:p>
          <a:p>
            <a:pPr algn="ctr" rtl="1"/>
            <a:r>
              <a:rPr lang="ar-DZ" sz="2400" b="1" u="sng" dirty="0" smtClean="0"/>
              <a:t>التوزيع المادي : </a:t>
            </a:r>
            <a:r>
              <a:rPr lang="ar-DZ" sz="2400" dirty="0" smtClean="0"/>
              <a:t>يشمل عملية انتقال المنتجات بصورتها المادية الى المستهلكين عن طريق وسائل النقل والتخزين والمناولة.</a:t>
            </a:r>
            <a:endParaRPr lang="ar-DZ" sz="2400" dirty="0" smtClean="0">
              <a:solidFill>
                <a:schemeClr val="tx1"/>
              </a:solidFill>
            </a:endParaRPr>
          </a:p>
          <a:p>
            <a:pPr algn="ctr" rtl="1"/>
            <a:endParaRPr lang="ar-DZ" sz="2800" dirty="0" smtClean="0">
              <a:solidFill>
                <a:schemeClr val="tx1"/>
              </a:solidFill>
            </a:endParaRPr>
          </a:p>
        </p:txBody>
      </p:sp>
      <p:sp>
        <p:nvSpPr>
          <p:cNvPr id="5" name="Title 1"/>
          <p:cNvSpPr txBox="1">
            <a:spLocks/>
          </p:cNvSpPr>
          <p:nvPr/>
        </p:nvSpPr>
        <p:spPr bwMode="gray">
          <a:xfrm>
            <a:off x="3992452" y="721773"/>
            <a:ext cx="2945116" cy="9286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rtl="1">
              <a:defRPr/>
            </a:pPr>
            <a:r>
              <a:rPr lang="ar-DZ" dirty="0" smtClean="0"/>
              <a:t>تعريف </a:t>
            </a:r>
            <a:r>
              <a:rPr lang="ar-DZ" dirty="0"/>
              <a:t>التوزيع</a:t>
            </a:r>
            <a:r>
              <a:rPr lang="ar-DZ" b="1" dirty="0" smtClean="0">
                <a:solidFill>
                  <a:schemeClr val="bg1"/>
                </a:solidFill>
                <a:effectLst>
                  <a:outerShdw blurRad="38100" dist="38100" dir="2700000" algn="tl">
                    <a:srgbClr val="000000">
                      <a:alpha val="43137"/>
                    </a:srgbClr>
                  </a:outerShdw>
                </a:effectLst>
              </a:rPr>
              <a:t>          </a:t>
            </a:r>
            <a:endParaRPr lang="ar-SA"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30949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22379" y="1398671"/>
            <a:ext cx="8761413" cy="706964"/>
          </a:xfrm>
        </p:spPr>
        <p:txBody>
          <a:bodyPr/>
          <a:lstStyle/>
          <a:p>
            <a:pPr algn="ctr"/>
            <a:r>
              <a:rPr lang="ar-DZ" b="1" i="1" dirty="0">
                <a:solidFill>
                  <a:schemeClr val="bg1"/>
                </a:solidFill>
              </a:rPr>
              <a:t>أنواع الأنشطة الخاصة </a:t>
            </a:r>
            <a:r>
              <a:rPr lang="ar-DZ" b="1" i="1" u="sng" dirty="0" smtClean="0">
                <a:solidFill>
                  <a:schemeClr val="bg1"/>
                </a:solidFill>
              </a:rPr>
              <a:t>لبناء مزيج التوزيع</a:t>
            </a:r>
            <a:r>
              <a:rPr lang="ar-DZ" b="1" i="1" dirty="0" smtClean="0">
                <a:solidFill>
                  <a:schemeClr val="bg1"/>
                </a:solidFill>
              </a:rPr>
              <a:t>: </a:t>
            </a:r>
            <a:r>
              <a:rPr lang="ar-DZ" b="1" i="1" dirty="0">
                <a:solidFill>
                  <a:schemeClr val="bg1"/>
                </a:solidFill>
              </a:rPr>
              <a:t/>
            </a:r>
            <a:br>
              <a:rPr lang="ar-DZ" b="1" i="1" dirty="0">
                <a:solidFill>
                  <a:schemeClr val="bg1"/>
                </a:solidFill>
              </a:rPr>
            </a:br>
            <a:endParaRPr lang="en-US" b="1" dirty="0">
              <a:solidFill>
                <a:schemeClr val="bg1"/>
              </a:solidFill>
            </a:endParaRPr>
          </a:p>
        </p:txBody>
      </p:sp>
      <p:sp>
        <p:nvSpPr>
          <p:cNvPr id="3" name="Espace réservé du contenu 2"/>
          <p:cNvSpPr>
            <a:spLocks noGrp="1"/>
          </p:cNvSpPr>
          <p:nvPr>
            <p:ph idx="1"/>
          </p:nvPr>
        </p:nvSpPr>
        <p:spPr>
          <a:xfrm>
            <a:off x="1116318" y="2590622"/>
            <a:ext cx="8761412" cy="3416300"/>
          </a:xfrm>
        </p:spPr>
        <p:style>
          <a:lnRef idx="2">
            <a:schemeClr val="dk1"/>
          </a:lnRef>
          <a:fillRef idx="1">
            <a:schemeClr val="lt1"/>
          </a:fillRef>
          <a:effectRef idx="0">
            <a:schemeClr val="dk1"/>
          </a:effectRef>
          <a:fontRef idx="minor">
            <a:schemeClr val="dk1"/>
          </a:fontRef>
        </p:style>
        <p:txBody>
          <a:bodyPr/>
          <a:lstStyle/>
          <a:p>
            <a:pPr algn="ctr" rtl="1">
              <a:lnSpc>
                <a:spcPct val="150000"/>
              </a:lnSpc>
              <a:buClrTx/>
              <a:buFont typeface="+mj-lt"/>
              <a:buAutoNum type="arabicPeriod"/>
            </a:pPr>
            <a:r>
              <a:rPr lang="ar-DZ" b="1" dirty="0" smtClean="0">
                <a:solidFill>
                  <a:schemeClr val="tx1"/>
                </a:solidFill>
              </a:rPr>
              <a:t>علاقات التوزيع</a:t>
            </a:r>
            <a:r>
              <a:rPr lang="ar-DZ" b="1" dirty="0">
                <a:solidFill>
                  <a:schemeClr val="tx1"/>
                </a:solidFill>
              </a:rPr>
              <a:t>: </a:t>
            </a:r>
            <a:r>
              <a:rPr lang="ar-DZ" dirty="0">
                <a:solidFill>
                  <a:schemeClr val="tx1"/>
                </a:solidFill>
              </a:rPr>
              <a:t>أي مراحل التوزيع المختلفة الخاصة بانتقال ملكية السلعة من حلقة </a:t>
            </a:r>
            <a:r>
              <a:rPr lang="ar-DZ" dirty="0" smtClean="0">
                <a:solidFill>
                  <a:schemeClr val="tx1"/>
                </a:solidFill>
              </a:rPr>
              <a:t>لأخرى. </a:t>
            </a:r>
          </a:p>
          <a:p>
            <a:pPr algn="ctr" rtl="1">
              <a:lnSpc>
                <a:spcPct val="150000"/>
              </a:lnSpc>
              <a:buClrTx/>
              <a:buFont typeface="+mj-lt"/>
              <a:buAutoNum type="arabicPeriod"/>
            </a:pPr>
            <a:r>
              <a:rPr lang="ar-DZ" b="1" dirty="0" smtClean="0">
                <a:solidFill>
                  <a:schemeClr val="tx1"/>
                </a:solidFill>
              </a:rPr>
              <a:t>التوزيع </a:t>
            </a:r>
            <a:r>
              <a:rPr lang="ar-DZ" b="1" dirty="0">
                <a:solidFill>
                  <a:schemeClr val="tx1"/>
                </a:solidFill>
              </a:rPr>
              <a:t>المادي: </a:t>
            </a:r>
            <a:r>
              <a:rPr lang="ar-DZ" dirty="0">
                <a:solidFill>
                  <a:schemeClr val="tx1"/>
                </a:solidFill>
              </a:rPr>
              <a:t>حركة المواد (</a:t>
            </a:r>
            <a:r>
              <a:rPr lang="ar-DZ" dirty="0" smtClean="0">
                <a:solidFill>
                  <a:schemeClr val="tx1"/>
                </a:solidFill>
              </a:rPr>
              <a:t>السلع) </a:t>
            </a:r>
            <a:r>
              <a:rPr lang="ar-DZ" dirty="0">
                <a:solidFill>
                  <a:schemeClr val="tx1"/>
                </a:solidFill>
              </a:rPr>
              <a:t>لتصل إلى مناطق بعينها في وقت محدد من </a:t>
            </a:r>
            <a:r>
              <a:rPr lang="ar-DZ" dirty="0" smtClean="0">
                <a:solidFill>
                  <a:schemeClr val="tx1"/>
                </a:solidFill>
              </a:rPr>
              <a:t>خلال </a:t>
            </a:r>
            <a:r>
              <a:rPr lang="ar-DZ" dirty="0">
                <a:solidFill>
                  <a:schemeClr val="tx1"/>
                </a:solidFill>
              </a:rPr>
              <a:t>النقل والتخزين وإدارة حركة السلع. </a:t>
            </a:r>
            <a:endParaRPr lang="ar-DZ" dirty="0" smtClean="0">
              <a:solidFill>
                <a:schemeClr val="tx1"/>
              </a:solidFill>
            </a:endParaRPr>
          </a:p>
          <a:p>
            <a:pPr algn="ctr" rtl="1">
              <a:lnSpc>
                <a:spcPct val="150000"/>
              </a:lnSpc>
              <a:buClrTx/>
              <a:buFont typeface="+mj-lt"/>
              <a:buAutoNum type="arabicPeriod"/>
            </a:pPr>
            <a:r>
              <a:rPr lang="ar-DZ" b="1" dirty="0" smtClean="0">
                <a:solidFill>
                  <a:schemeClr val="tx1"/>
                </a:solidFill>
              </a:rPr>
              <a:t>التسهيلات </a:t>
            </a:r>
            <a:r>
              <a:rPr lang="ar-DZ" b="1" dirty="0">
                <a:solidFill>
                  <a:schemeClr val="tx1"/>
                </a:solidFill>
              </a:rPr>
              <a:t>التجارية: </a:t>
            </a:r>
            <a:r>
              <a:rPr lang="ar-DZ" dirty="0">
                <a:solidFill>
                  <a:schemeClr val="tx1"/>
                </a:solidFill>
              </a:rPr>
              <a:t>أي </a:t>
            </a:r>
            <a:r>
              <a:rPr lang="ar-DZ" dirty="0" smtClean="0">
                <a:solidFill>
                  <a:schemeClr val="tx1"/>
                </a:solidFill>
              </a:rPr>
              <a:t>الأنشطة </a:t>
            </a:r>
            <a:r>
              <a:rPr lang="ar-DZ" dirty="0">
                <a:solidFill>
                  <a:schemeClr val="tx1"/>
                </a:solidFill>
              </a:rPr>
              <a:t>الخاصة بتنفيذ عمليات التوزيع بأفضل كفاءة مثل جمع المعلومات </a:t>
            </a:r>
            <a:r>
              <a:rPr lang="ar-DZ" dirty="0" smtClean="0">
                <a:solidFill>
                  <a:schemeClr val="tx1"/>
                </a:solidFill>
              </a:rPr>
              <a:t>وتمويل الأنشطة</a:t>
            </a:r>
            <a:r>
              <a:rPr lang="ar-DZ" dirty="0">
                <a:solidFill>
                  <a:schemeClr val="tx1"/>
                </a:solidFill>
              </a:rPr>
              <a:t>.</a:t>
            </a:r>
            <a:endParaRPr lang="en-US" dirty="0">
              <a:solidFill>
                <a:schemeClr val="tx1"/>
              </a:solidFill>
            </a:endParaRPr>
          </a:p>
        </p:txBody>
      </p:sp>
      <p:sp>
        <p:nvSpPr>
          <p:cNvPr id="5" name="Flèche courbée vers le bas 4"/>
          <p:cNvSpPr/>
          <p:nvPr/>
        </p:nvSpPr>
        <p:spPr>
          <a:xfrm rot="5400000">
            <a:off x="8962574" y="2480303"/>
            <a:ext cx="555666" cy="56630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Flèche courbée vers le bas 5"/>
          <p:cNvSpPr/>
          <p:nvPr/>
        </p:nvSpPr>
        <p:spPr>
          <a:xfrm rot="5400000">
            <a:off x="9659000" y="2970344"/>
            <a:ext cx="437458" cy="56630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Flèche courbée vers le bas 6"/>
          <p:cNvSpPr/>
          <p:nvPr/>
        </p:nvSpPr>
        <p:spPr>
          <a:xfrm rot="5400000">
            <a:off x="9621511" y="3943988"/>
            <a:ext cx="512434" cy="56630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39640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11439" y="796247"/>
            <a:ext cx="5794742" cy="706964"/>
          </a:xfrm>
        </p:spPr>
        <p:style>
          <a:lnRef idx="2">
            <a:schemeClr val="accent2"/>
          </a:lnRef>
          <a:fillRef idx="1">
            <a:schemeClr val="lt1"/>
          </a:fillRef>
          <a:effectRef idx="0">
            <a:schemeClr val="accent2"/>
          </a:effectRef>
          <a:fontRef idx="minor">
            <a:schemeClr val="dk1"/>
          </a:fontRef>
        </p:style>
        <p:txBody>
          <a:bodyPr/>
          <a:lstStyle/>
          <a:p>
            <a:pPr algn="ctr" rtl="1"/>
            <a:r>
              <a:rPr lang="ar-DZ" b="1" dirty="0" smtClean="0"/>
              <a:t>أهمية التوزيع</a:t>
            </a:r>
            <a:endParaRPr lang="en-US" dirty="0"/>
          </a:p>
        </p:txBody>
      </p:sp>
      <p:sp>
        <p:nvSpPr>
          <p:cNvPr id="3" name="Espace réservé du contenu 2"/>
          <p:cNvSpPr>
            <a:spLocks noGrp="1"/>
          </p:cNvSpPr>
          <p:nvPr>
            <p:ph idx="1"/>
          </p:nvPr>
        </p:nvSpPr>
        <p:spPr>
          <a:xfrm>
            <a:off x="373487" y="2333767"/>
            <a:ext cx="10913212" cy="3835213"/>
          </a:xfrm>
        </p:spPr>
        <p:style>
          <a:lnRef idx="2">
            <a:schemeClr val="dk1"/>
          </a:lnRef>
          <a:fillRef idx="1">
            <a:schemeClr val="lt1"/>
          </a:fillRef>
          <a:effectRef idx="0">
            <a:schemeClr val="dk1"/>
          </a:effectRef>
          <a:fontRef idx="minor">
            <a:schemeClr val="dk1"/>
          </a:fontRef>
        </p:style>
        <p:txBody>
          <a:bodyPr>
            <a:noAutofit/>
          </a:bodyPr>
          <a:lstStyle/>
          <a:p>
            <a:pPr lvl="0" algn="r" rtl="1"/>
            <a:r>
              <a:rPr lang="ar-SA" dirty="0">
                <a:solidFill>
                  <a:schemeClr val="tx1"/>
                </a:solidFill>
              </a:rPr>
              <a:t>تهدف وظيفة التوزيع إلى حل التناقضات بين الحاجات و الرغبات المتنوعة الاستهلاك ... و الإنتاج، فالمستهلك يسعى دائما إلى تحصين نفسه حسب سلم حاجاته، بالكميات التي يحتاجها و يرغب فيها، و في الوقت المناسب دون أن يكون مجبرا على تكوين مخازن يحد من قدرته المادية و المالية</a:t>
            </a:r>
            <a:r>
              <a:rPr lang="ar-SA" dirty="0" smtClean="0">
                <a:solidFill>
                  <a:schemeClr val="tx1"/>
                </a:solidFill>
              </a:rPr>
              <a:t>.</a:t>
            </a:r>
            <a:endParaRPr lang="ar-DZ" dirty="0" smtClean="0">
              <a:solidFill>
                <a:schemeClr val="tx1"/>
              </a:solidFill>
            </a:endParaRPr>
          </a:p>
          <a:p>
            <a:pPr algn="r" rtl="1" fontAlgn="t"/>
            <a:r>
              <a:rPr lang="ar-DZ" dirty="0"/>
              <a:t>أما المنتج فهو ملزم بتصريف منتجاته من أجل استمرارية وتيرة الإنتاج بشكل منتظم ... و متفاعل، و هنا يتجلى دور التوزيع في توليف بين الطرفين بواسطة مختلف النشاطات: </a:t>
            </a:r>
          </a:p>
          <a:p>
            <a:pPr algn="r" rtl="1" fontAlgn="t"/>
            <a:r>
              <a:rPr lang="ar-DZ" dirty="0"/>
              <a:t>- من خلال التوزيع يتم وضع المنتوج تحت تصرف المستهلك في المكان و الزمان الذي يريده ... و يرغب فيه. </a:t>
            </a:r>
          </a:p>
          <a:p>
            <a:pPr algn="r" rtl="1" fontAlgn="t"/>
            <a:r>
              <a:rPr lang="ar-DZ" dirty="0"/>
              <a:t>- التوزيع يضيف كل الخدمات الضرورية للمنتوج و التي تساعد على تسويقه مباشرة (النقل، التخزين ... الخ.) </a:t>
            </a:r>
          </a:p>
          <a:p>
            <a:pPr algn="r" rtl="1" fontAlgn="t"/>
            <a:r>
              <a:rPr lang="ar-DZ" dirty="0"/>
              <a:t>- تقسيم الأحجام الكبيرة من المنتجات التي يوزعها المنتج و هذا إلى كميات صغيرة الحجم تكون في متناول المستهلك</a:t>
            </a:r>
            <a:r>
              <a:rPr lang="ar-DZ" dirty="0" smtClean="0"/>
              <a:t>.</a:t>
            </a:r>
          </a:p>
          <a:p>
            <a:pPr algn="r" rtl="1" fontAlgn="t"/>
            <a:r>
              <a:rPr lang="ar-DZ" sz="1200" dirty="0"/>
              <a:t> </a:t>
            </a:r>
            <a:r>
              <a:rPr lang="ar-DZ" dirty="0"/>
              <a:t>إيصال المنتجات إلى غاية الأماكن البعيدة التي يقطنها المستهلك.</a:t>
            </a:r>
          </a:p>
        </p:txBody>
      </p:sp>
    </p:spTree>
    <p:extLst>
      <p:ext uri="{BB962C8B-B14F-4D97-AF65-F5344CB8AC3E}">
        <p14:creationId xmlns:p14="http://schemas.microsoft.com/office/powerpoint/2010/main" val="39472955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11439" y="796247"/>
            <a:ext cx="5794742" cy="706964"/>
          </a:xfrm>
        </p:spPr>
        <p:style>
          <a:lnRef idx="2">
            <a:schemeClr val="accent2"/>
          </a:lnRef>
          <a:fillRef idx="1">
            <a:schemeClr val="lt1"/>
          </a:fillRef>
          <a:effectRef idx="0">
            <a:schemeClr val="accent2"/>
          </a:effectRef>
          <a:fontRef idx="minor">
            <a:schemeClr val="dk1"/>
          </a:fontRef>
        </p:style>
        <p:txBody>
          <a:bodyPr/>
          <a:lstStyle/>
          <a:p>
            <a:pPr algn="ctr" rtl="1"/>
            <a:r>
              <a:rPr lang="ar-DZ" b="1" dirty="0" smtClean="0"/>
              <a:t>أهمية التوزيع</a:t>
            </a:r>
            <a:endParaRPr lang="en-US" dirty="0"/>
          </a:p>
        </p:txBody>
      </p:sp>
      <p:sp>
        <p:nvSpPr>
          <p:cNvPr id="3" name="Espace réservé du contenu 2"/>
          <p:cNvSpPr>
            <a:spLocks noGrp="1"/>
          </p:cNvSpPr>
          <p:nvPr>
            <p:ph idx="1"/>
          </p:nvPr>
        </p:nvSpPr>
        <p:spPr>
          <a:xfrm>
            <a:off x="373487" y="2333767"/>
            <a:ext cx="10913212" cy="3835213"/>
          </a:xfrm>
        </p:spPr>
        <p:style>
          <a:lnRef idx="2">
            <a:schemeClr val="dk1"/>
          </a:lnRef>
          <a:fillRef idx="1">
            <a:schemeClr val="lt1"/>
          </a:fillRef>
          <a:effectRef idx="0">
            <a:schemeClr val="dk1"/>
          </a:effectRef>
          <a:fontRef idx="minor">
            <a:schemeClr val="dk1"/>
          </a:fontRef>
        </p:style>
        <p:txBody>
          <a:bodyPr>
            <a:noAutofit/>
          </a:bodyPr>
          <a:lstStyle/>
          <a:p>
            <a:pPr algn="r" rtl="1" fontAlgn="t"/>
            <a:r>
              <a:rPr lang="ar-DZ" dirty="0"/>
              <a:t>و تتجلى أهمية التوزيع من خلال الأدوار الإيجابية التي يلعبها بالنسبة لكل من المنتج </a:t>
            </a:r>
            <a:r>
              <a:rPr lang="ar-DZ" dirty="0" smtClean="0"/>
              <a:t>و المستهلك:</a:t>
            </a:r>
          </a:p>
          <a:p>
            <a:pPr marL="0" indent="0" algn="r" rtl="1" fontAlgn="t">
              <a:buNone/>
            </a:pPr>
            <a:r>
              <a:rPr lang="ar-DZ" b="1" u="sng" dirty="0" smtClean="0"/>
              <a:t>أ- </a:t>
            </a:r>
            <a:r>
              <a:rPr lang="ar-DZ" b="1" u="sng" dirty="0"/>
              <a:t>بالنسبة للمستهلك: </a:t>
            </a:r>
          </a:p>
          <a:p>
            <a:pPr algn="r" rtl="1" fontAlgn="t"/>
            <a:r>
              <a:rPr lang="ar-DZ" dirty="0"/>
              <a:t>إنه يلبي رغبته و يضع تحت تصرفه المنتجات أينما كان، و غالبا و في أي وقت هو بحاجة إليها، و كما يضعه أيضا بعيدا عن المشاكل الإنتاجية و يقربه بالمنتج فقط. </a:t>
            </a:r>
          </a:p>
          <a:p>
            <a:pPr algn="r" rtl="1" fontAlgn="t"/>
            <a:r>
              <a:rPr lang="ar-DZ" dirty="0"/>
              <a:t>كما يسمح له بعدم التعامل في الشراء بكميات كبيرة و بالتالي تفرض عليه أموالا قد لا يمتلكها الأمر الذي سيحدث إذا توجه مباشرة إلى المنتج. </a:t>
            </a:r>
          </a:p>
          <a:p>
            <a:pPr marL="0" indent="0" algn="r" rtl="1" fontAlgn="t">
              <a:buNone/>
            </a:pPr>
            <a:r>
              <a:rPr lang="ar-DZ" b="1" u="sng" dirty="0"/>
              <a:t>ب- بالنسبة للمنتج</a:t>
            </a:r>
            <a:r>
              <a:rPr lang="ar-DZ" dirty="0"/>
              <a:t>: </a:t>
            </a:r>
          </a:p>
          <a:p>
            <a:pPr algn="r" rtl="1" fontAlgn="t"/>
            <a:r>
              <a:rPr lang="ar-DZ" dirty="0"/>
              <a:t>يحقق التوزيع التنظيم في عملية الإنتاج، حيث أنه يسمح بتوفير المنتجات بصفة متواصلة خلال كامل السنة و ذلك من خلال عملية التخزين و الطلبات المسبقة، كما يسمح بانسياب منتجاته إلى عدة مناطق بالإضافة إلى أنه يساهم في عدم توقف عملية الإنتاج و كذلك التقليل من تكاليف التخزين. </a:t>
            </a:r>
          </a:p>
          <a:p>
            <a:pPr marL="0" indent="0" algn="r" rtl="1">
              <a:buNone/>
            </a:pPr>
            <a:r>
              <a:rPr lang="ar-DZ" dirty="0"/>
              <a:t/>
            </a:r>
            <a:br>
              <a:rPr lang="ar-DZ" dirty="0"/>
            </a:br>
            <a:endParaRPr lang="ar-DZ" dirty="0"/>
          </a:p>
        </p:txBody>
      </p:sp>
    </p:spTree>
    <p:extLst>
      <p:ext uri="{BB962C8B-B14F-4D97-AF65-F5344CB8AC3E}">
        <p14:creationId xmlns:p14="http://schemas.microsoft.com/office/powerpoint/2010/main" val="838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nvSpPr>
        <p:spPr>
          <a:xfrm>
            <a:off x="373488" y="244699"/>
            <a:ext cx="11256136" cy="6040191"/>
          </a:xfrm>
          <a:prstGeom prst="rect">
            <a:avLst/>
          </a:prstGeom>
        </p:spPr>
        <p:style>
          <a:lnRef idx="2">
            <a:schemeClr val="dk1"/>
          </a:lnRef>
          <a:fillRef idx="1">
            <a:schemeClr val="lt1"/>
          </a:fillRef>
          <a:effectRef idx="0">
            <a:schemeClr val="dk1"/>
          </a:effectRef>
          <a:fontRef idx="minor">
            <a:schemeClr val="dk1"/>
          </a:fontRef>
        </p:style>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9pPr>
          </a:lstStyle>
          <a:p>
            <a:pPr marL="0" indent="0" algn="r" rtl="1" fontAlgn="t">
              <a:buNone/>
            </a:pPr>
            <a:r>
              <a:rPr lang="ar-DZ" sz="2000" b="1" i="1" u="sng" dirty="0" smtClean="0"/>
              <a:t>و يمكن التعبير عن أهمية التوزيع </a:t>
            </a:r>
            <a:r>
              <a:rPr lang="ar-DZ" sz="2000" b="1" i="1" u="sng" dirty="0" smtClean="0">
                <a:effectLst>
                  <a:outerShdw blurRad="38100" dist="38100" dir="2700000" algn="tl">
                    <a:srgbClr val="000000">
                      <a:alpha val="43137"/>
                    </a:srgbClr>
                  </a:outerShdw>
                </a:effectLst>
              </a:rPr>
              <a:t>بالمنافع </a:t>
            </a:r>
            <a:r>
              <a:rPr lang="ar-DZ" sz="2000" b="1" i="1" u="sng" dirty="0" smtClean="0"/>
              <a:t>التي يحققها وهي: </a:t>
            </a:r>
          </a:p>
          <a:p>
            <a:pPr algn="r" rtl="1" fontAlgn="t"/>
            <a:r>
              <a:rPr lang="ar-DZ" b="1" i="1" u="sng" dirty="0" smtClean="0">
                <a:solidFill>
                  <a:srgbClr val="C00000"/>
                </a:solidFill>
              </a:rPr>
              <a:t> منافع اقتصادية و اجتماعية:</a:t>
            </a:r>
            <a:r>
              <a:rPr lang="ar-DZ" i="1" dirty="0" smtClean="0"/>
              <a:t>  </a:t>
            </a:r>
            <a:r>
              <a:rPr lang="ar-DZ" dirty="0" smtClean="0"/>
              <a:t>و يمكن التعبير عن أهمية التوزيع من خلال المنافع و التي تنقسم إلى أربعة منافع اقتصادية و اجتماعية و بتحقق ثلاثة منها من خلال الوسطاء. </a:t>
            </a:r>
          </a:p>
          <a:p>
            <a:pPr marL="0" indent="0" algn="r" rtl="1" fontAlgn="t">
              <a:buNone/>
            </a:pPr>
            <a:r>
              <a:rPr lang="ar-DZ" b="1" u="sng" dirty="0" smtClean="0">
                <a:solidFill>
                  <a:schemeClr val="tx1"/>
                </a:solidFill>
                <a:uFill>
                  <a:solidFill>
                    <a:srgbClr val="FF0000"/>
                  </a:solidFill>
                </a:uFill>
              </a:rPr>
              <a:t>1) المنفعة الزمانية:  </a:t>
            </a:r>
            <a:r>
              <a:rPr lang="ar-DZ" dirty="0" smtClean="0"/>
              <a:t>تتحقق هذه المنفعة من خلال تخزين تجار التجزئة (الوسطاء) للمنتجات إلى غاية الحاجة إليها. </a:t>
            </a:r>
          </a:p>
          <a:p>
            <a:pPr marL="0" indent="0" algn="r" rtl="1" fontAlgn="t">
              <a:buNone/>
            </a:pPr>
            <a:r>
              <a:rPr lang="ar-DZ" dirty="0" smtClean="0"/>
              <a:t>2</a:t>
            </a:r>
            <a:r>
              <a:rPr lang="ar-DZ" b="1" u="sng" dirty="0" smtClean="0">
                <a:solidFill>
                  <a:schemeClr val="tx1"/>
                </a:solidFill>
                <a:uFill>
                  <a:solidFill>
                    <a:srgbClr val="FF0000"/>
                  </a:solidFill>
                </a:uFill>
              </a:rPr>
              <a:t>) المنفعة المكانية: </a:t>
            </a:r>
            <a:r>
              <a:rPr lang="ar-DZ" dirty="0" smtClean="0"/>
              <a:t>عند نقل السلع و البضائع من مكان إنتاجها إلى أماكن بيعها نكون بذلك قد حققنا المنفعة المكانية لأن الوسيط هو الذي يتحمل مصاريف نقل هذه البضائع موفرا بذلك هذه المصاريف على المشترين و المستعملين النهائيين. </a:t>
            </a:r>
            <a:endParaRPr lang="ar-DZ" dirty="0"/>
          </a:p>
          <a:p>
            <a:pPr marL="0" indent="0" algn="r" rtl="1" fontAlgn="t">
              <a:buNone/>
            </a:pPr>
            <a:r>
              <a:rPr lang="ar-DZ" dirty="0" smtClean="0"/>
              <a:t>3</a:t>
            </a:r>
            <a:r>
              <a:rPr lang="ar-DZ" b="1" u="sng" dirty="0" smtClean="0">
                <a:solidFill>
                  <a:schemeClr val="tx1"/>
                </a:solidFill>
                <a:uFill>
                  <a:solidFill>
                    <a:srgbClr val="FF0000"/>
                  </a:solidFill>
                </a:uFill>
              </a:rPr>
              <a:t>) ­ المنفعة الإعلامية: </a:t>
            </a:r>
            <a:r>
              <a:rPr lang="ar-DZ" dirty="0" smtClean="0"/>
              <a:t>إن الإشهار بصفة عامة هو الوسيلة الناجحة للتعريف بالمنتجات لإقناع المستهلكين بمزاياها و يدفع بهم لشرائها في حالة ترددهم، و تتم معظم هذه المنفعة بفضل الوسطاء نظرا لقيامهم بفتح قنوات اتصال بين أطراف المبادلة في التسويق. </a:t>
            </a:r>
          </a:p>
          <a:p>
            <a:pPr marL="0" indent="0" algn="r" rtl="1" fontAlgn="t">
              <a:buNone/>
            </a:pPr>
            <a:r>
              <a:rPr lang="ar-DZ" dirty="0" smtClean="0"/>
              <a:t>4</a:t>
            </a:r>
            <a:r>
              <a:rPr lang="ar-DZ" b="1" u="sng" dirty="0" smtClean="0">
                <a:uFill>
                  <a:solidFill>
                    <a:srgbClr val="FF0000"/>
                  </a:solidFill>
                </a:uFill>
              </a:rPr>
              <a:t>) المنفعة الشكلية: </a:t>
            </a:r>
            <a:r>
              <a:rPr lang="ar-DZ" dirty="0" smtClean="0"/>
              <a:t>بالإضافة إلى ما سبق ذكره من منافع فقد أضاف الوسطاء هذه المنفعة الخاصة بتجارة التجزئة و ذلك عند قيامهم ببيع سلع داخل أكياس أو </a:t>
            </a:r>
            <a:r>
              <a:rPr lang="ar-DZ" dirty="0" err="1" smtClean="0"/>
              <a:t>القارورات</a:t>
            </a:r>
            <a:r>
              <a:rPr lang="ar-DZ" dirty="0" smtClean="0"/>
              <a:t> الصغيرة التي تناسب العملاء.</a:t>
            </a:r>
          </a:p>
          <a:p>
            <a:pPr algn="r" rtl="1" fontAlgn="t"/>
            <a:r>
              <a:rPr lang="ar-DZ" b="1" u="sng" dirty="0">
                <a:solidFill>
                  <a:srgbClr val="C00000"/>
                </a:solidFill>
              </a:rPr>
              <a:t> منافع الخدمات المساعدة: </a:t>
            </a:r>
            <a:endParaRPr lang="ar-DZ" dirty="0"/>
          </a:p>
          <a:p>
            <a:pPr marL="0" indent="0" algn="r" rtl="1" fontAlgn="t">
              <a:buNone/>
            </a:pPr>
            <a:r>
              <a:rPr lang="ar-DZ" b="1" u="sng" dirty="0" smtClean="0">
                <a:uFill>
                  <a:solidFill>
                    <a:srgbClr val="FF0000"/>
                  </a:solidFill>
                </a:uFill>
              </a:rPr>
              <a:t>1) خدمة </a:t>
            </a:r>
            <a:r>
              <a:rPr lang="ar-DZ" b="1" u="sng" dirty="0">
                <a:uFill>
                  <a:solidFill>
                    <a:srgbClr val="FF0000"/>
                  </a:solidFill>
                </a:uFill>
              </a:rPr>
              <a:t>التمويل: </a:t>
            </a:r>
            <a:r>
              <a:rPr lang="ar-DZ" b="1" u="sng" dirty="0" smtClean="0">
                <a:uFill>
                  <a:solidFill>
                    <a:srgbClr val="FF0000"/>
                  </a:solidFill>
                </a:uFill>
              </a:rPr>
              <a:t> </a:t>
            </a:r>
            <a:r>
              <a:rPr lang="ar-DZ" dirty="0" smtClean="0"/>
              <a:t>تعتمد </a:t>
            </a:r>
            <a:r>
              <a:rPr lang="ar-DZ" dirty="0"/>
              <a:t>بعض الأعمال التجارية على وظيفة التمويل و ذلك باللجوء إلى مؤسسات الاقتراض و المالية المختلفة حيث نجد تاجر الجملة مثلا لا تتوفر لديه أموالا كثيرة لشراء و تخزين كل البضائع التي يحتاجها، لذلك يلجأ إلى تلك المؤسسات لتمويله، كما يقوموا بتقديم ائتمان للمنتجين لتمكينهم من مواصلة عملية الإنتاج إذا لم تكن لديهم الأموال الكافية، و منه تعتبر وظيفة التمويل ذات أهمية بالغة في تسهيل عملية التبادل. </a:t>
            </a:r>
            <a:endParaRPr lang="ar-DZ" dirty="0" smtClean="0"/>
          </a:p>
          <a:p>
            <a:pPr marL="0" indent="0" algn="r" rtl="1" fontAlgn="t">
              <a:buNone/>
            </a:pPr>
            <a:r>
              <a:rPr lang="ar-DZ" dirty="0" smtClean="0"/>
              <a:t>2</a:t>
            </a:r>
            <a:r>
              <a:rPr lang="ar-DZ" b="1" u="sng" dirty="0" smtClean="0">
                <a:solidFill>
                  <a:schemeClr val="tx1"/>
                </a:solidFill>
                <a:uFill>
                  <a:solidFill>
                    <a:srgbClr val="FF0000"/>
                  </a:solidFill>
                </a:uFill>
              </a:rPr>
              <a:t>) خدمات </a:t>
            </a:r>
            <a:r>
              <a:rPr lang="ar-DZ" b="1" u="sng" dirty="0">
                <a:solidFill>
                  <a:schemeClr val="tx1"/>
                </a:solidFill>
                <a:uFill>
                  <a:solidFill>
                    <a:srgbClr val="FF0000"/>
                  </a:solidFill>
                </a:uFill>
              </a:rPr>
              <a:t>الإعلام و البحوث: </a:t>
            </a:r>
            <a:r>
              <a:rPr lang="ar-DZ" dirty="0" smtClean="0"/>
              <a:t>إن </a:t>
            </a:r>
            <a:r>
              <a:rPr lang="ar-DZ" dirty="0"/>
              <a:t>الخدمة الإعلامية عملية أساسية في عملية الإنتاج باعتماد المنتج على نظام معلومات دقيقة يمده بحاجيات السوق و متطلباتها كما يقدم كل المعلومات الخاصة بالتسويق و يسهل عملية البحوث إلى كل المؤسسات المختلفة و ذات الأنشطة كالتمويل، النقل ... الخ. </a:t>
            </a:r>
          </a:p>
          <a:p>
            <a:pPr marL="0" indent="0" algn="r" rtl="1" fontAlgn="t">
              <a:buNone/>
            </a:pPr>
            <a:endParaRPr lang="ar-DZ" dirty="0" smtClean="0"/>
          </a:p>
          <a:p>
            <a:endParaRPr lang="en-US" dirty="0"/>
          </a:p>
        </p:txBody>
      </p:sp>
    </p:spTree>
    <p:extLst>
      <p:ext uri="{BB962C8B-B14F-4D97-AF65-F5344CB8AC3E}">
        <p14:creationId xmlns:p14="http://schemas.microsoft.com/office/powerpoint/2010/main" val="1031700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44342" y="1571222"/>
            <a:ext cx="9697791" cy="1032277"/>
          </a:xfrm>
        </p:spPr>
        <p:style>
          <a:lnRef idx="2">
            <a:schemeClr val="accent2"/>
          </a:lnRef>
          <a:fillRef idx="1">
            <a:schemeClr val="lt1"/>
          </a:fillRef>
          <a:effectRef idx="0">
            <a:schemeClr val="accent2"/>
          </a:effectRef>
          <a:fontRef idx="minor">
            <a:schemeClr val="dk1"/>
          </a:fontRef>
        </p:style>
        <p:txBody>
          <a:bodyPr/>
          <a:lstStyle/>
          <a:p>
            <a:pPr algn="ctr" rtl="1"/>
            <a:r>
              <a:rPr lang="ar-DZ" sz="2000" dirty="0"/>
              <a:t>إن تحديد أهداف التوزيع يعتمد </a:t>
            </a:r>
            <a:r>
              <a:rPr lang="ar-DZ" sz="2000" dirty="0" smtClean="0"/>
              <a:t>بالأساس </a:t>
            </a:r>
            <a:r>
              <a:rPr lang="ar-DZ" sz="2000" dirty="0"/>
              <a:t>على </a:t>
            </a:r>
            <a:r>
              <a:rPr lang="ar-DZ" sz="2000" dirty="0" smtClean="0"/>
              <a:t>الأهداف </a:t>
            </a:r>
            <a:r>
              <a:rPr lang="ar-DZ" sz="2000" dirty="0"/>
              <a:t>المحددة للعناصر </a:t>
            </a:r>
            <a:r>
              <a:rPr lang="ar-DZ" sz="2000" dirty="0" smtClean="0"/>
              <a:t>الأخرى </a:t>
            </a:r>
            <a:r>
              <a:rPr lang="ar-DZ" sz="2000" dirty="0"/>
              <a:t>في البرنامج التسويقي للمؤسسة من جهة ومن جهة أخرى على تحديد الوضعية التجارية للمؤسسة ويمكن إد ارج </a:t>
            </a:r>
            <a:r>
              <a:rPr lang="ar-DZ" sz="2000" dirty="0" smtClean="0"/>
              <a:t>الأهداف </a:t>
            </a:r>
            <a:r>
              <a:rPr lang="ar-DZ" sz="2000" dirty="0"/>
              <a:t>التوزيعية على نوعين من </a:t>
            </a:r>
            <a:r>
              <a:rPr lang="ar-DZ" sz="2000" dirty="0" smtClean="0"/>
              <a:t>الأهداف </a:t>
            </a:r>
            <a:r>
              <a:rPr lang="ar-DZ" sz="2000" dirty="0"/>
              <a:t>هما:</a:t>
            </a:r>
            <a:endParaRPr lang="en-US" sz="2000" dirty="0"/>
          </a:p>
        </p:txBody>
      </p:sp>
      <p:sp>
        <p:nvSpPr>
          <p:cNvPr id="3" name="Espace réservé du contenu 2"/>
          <p:cNvSpPr>
            <a:spLocks noGrp="1"/>
          </p:cNvSpPr>
          <p:nvPr>
            <p:ph idx="1"/>
          </p:nvPr>
        </p:nvSpPr>
        <p:spPr>
          <a:xfrm>
            <a:off x="6014433" y="2873957"/>
            <a:ext cx="3734874" cy="3521299"/>
          </a:xfrm>
        </p:spPr>
        <p:style>
          <a:lnRef idx="2">
            <a:schemeClr val="dk1"/>
          </a:lnRef>
          <a:fillRef idx="1">
            <a:schemeClr val="lt1"/>
          </a:fillRef>
          <a:effectRef idx="0">
            <a:schemeClr val="dk1"/>
          </a:effectRef>
          <a:fontRef idx="minor">
            <a:schemeClr val="dk1"/>
          </a:fontRef>
        </p:style>
        <p:txBody>
          <a:bodyPr>
            <a:normAutofit lnSpcReduction="10000"/>
          </a:bodyPr>
          <a:lstStyle/>
          <a:p>
            <a:pPr algn="r" rtl="1"/>
            <a:r>
              <a:rPr lang="ar-DZ" sz="2000" b="1" u="sng" dirty="0" smtClean="0">
                <a:solidFill>
                  <a:schemeClr val="tx1"/>
                </a:solidFill>
              </a:rPr>
              <a:t>الأهداف الأساسية: </a:t>
            </a:r>
            <a:r>
              <a:rPr lang="ar-DZ" dirty="0">
                <a:solidFill>
                  <a:schemeClr val="tx1"/>
                </a:solidFill>
              </a:rPr>
              <a:t>تتمثل في: </a:t>
            </a:r>
            <a:endParaRPr lang="ar-DZ" dirty="0" smtClean="0">
              <a:solidFill>
                <a:schemeClr val="tx1"/>
              </a:solidFill>
            </a:endParaRPr>
          </a:p>
          <a:p>
            <a:pPr algn="r" rtl="1">
              <a:buFontTx/>
              <a:buChar char="-"/>
            </a:pPr>
            <a:r>
              <a:rPr lang="ar-DZ" dirty="0" smtClean="0">
                <a:solidFill>
                  <a:schemeClr val="tx1"/>
                </a:solidFill>
              </a:rPr>
              <a:t>زيادة </a:t>
            </a:r>
            <a:r>
              <a:rPr lang="ar-DZ" dirty="0">
                <a:solidFill>
                  <a:schemeClr val="tx1"/>
                </a:solidFill>
              </a:rPr>
              <a:t>الكميات </a:t>
            </a:r>
            <a:endParaRPr lang="ar-DZ" dirty="0" smtClean="0">
              <a:solidFill>
                <a:schemeClr val="tx1"/>
              </a:solidFill>
            </a:endParaRPr>
          </a:p>
          <a:p>
            <a:pPr algn="r" rtl="1">
              <a:buFontTx/>
              <a:buChar char="-"/>
            </a:pPr>
            <a:r>
              <a:rPr lang="ar-DZ" dirty="0" smtClean="0">
                <a:solidFill>
                  <a:schemeClr val="tx1"/>
                </a:solidFill>
              </a:rPr>
              <a:t>الرفع </a:t>
            </a:r>
            <a:r>
              <a:rPr lang="ar-DZ" dirty="0">
                <a:solidFill>
                  <a:schemeClr val="tx1"/>
                </a:solidFill>
              </a:rPr>
              <a:t>من عدد المستهلكين لهذه المنتوجات. </a:t>
            </a:r>
            <a:endParaRPr lang="ar-DZ" dirty="0" smtClean="0">
              <a:solidFill>
                <a:schemeClr val="tx1"/>
              </a:solidFill>
            </a:endParaRPr>
          </a:p>
          <a:p>
            <a:pPr algn="r" rtl="1">
              <a:buFontTx/>
              <a:buChar char="-"/>
            </a:pPr>
            <a:r>
              <a:rPr lang="ar-DZ" dirty="0" smtClean="0">
                <a:solidFill>
                  <a:schemeClr val="tx1"/>
                </a:solidFill>
              </a:rPr>
              <a:t>- </a:t>
            </a:r>
            <a:r>
              <a:rPr lang="ar-DZ" dirty="0">
                <a:solidFill>
                  <a:schemeClr val="tx1"/>
                </a:solidFill>
              </a:rPr>
              <a:t>الرفع من رقم </a:t>
            </a:r>
            <a:r>
              <a:rPr lang="ar-DZ" dirty="0" smtClean="0">
                <a:solidFill>
                  <a:schemeClr val="tx1"/>
                </a:solidFill>
              </a:rPr>
              <a:t>الأعمال </a:t>
            </a:r>
            <a:r>
              <a:rPr lang="ar-DZ" dirty="0">
                <a:solidFill>
                  <a:schemeClr val="tx1"/>
                </a:solidFill>
              </a:rPr>
              <a:t>للمخطط التسويقي للمؤسسة وبلوغ أهداف مخطط البيع</a:t>
            </a:r>
            <a:r>
              <a:rPr lang="ar-DZ" dirty="0" smtClean="0">
                <a:solidFill>
                  <a:schemeClr val="tx1"/>
                </a:solidFill>
              </a:rPr>
              <a:t>.</a:t>
            </a:r>
          </a:p>
          <a:p>
            <a:pPr algn="r" rtl="1">
              <a:buFontTx/>
              <a:buChar char="-"/>
            </a:pPr>
            <a:r>
              <a:rPr lang="ar-DZ" dirty="0" smtClean="0">
                <a:solidFill>
                  <a:schemeClr val="tx1"/>
                </a:solidFill>
              </a:rPr>
              <a:t> </a:t>
            </a:r>
            <a:r>
              <a:rPr lang="ar-DZ" dirty="0">
                <a:solidFill>
                  <a:schemeClr val="tx1"/>
                </a:solidFill>
              </a:rPr>
              <a:t>- تطوير المنتجات التي كانت مجهولة عند المستهلكين. </a:t>
            </a:r>
            <a:endParaRPr lang="ar-DZ" dirty="0" smtClean="0">
              <a:solidFill>
                <a:schemeClr val="tx1"/>
              </a:solidFill>
            </a:endParaRPr>
          </a:p>
          <a:p>
            <a:pPr algn="r" rtl="1">
              <a:buFontTx/>
              <a:buChar char="-"/>
            </a:pPr>
            <a:r>
              <a:rPr lang="ar-DZ" dirty="0" smtClean="0">
                <a:solidFill>
                  <a:schemeClr val="tx1"/>
                </a:solidFill>
              </a:rPr>
              <a:t>- </a:t>
            </a:r>
            <a:r>
              <a:rPr lang="ar-DZ" dirty="0">
                <a:solidFill>
                  <a:schemeClr val="tx1"/>
                </a:solidFill>
              </a:rPr>
              <a:t>سرعة دوران السلع المرغوب فيها. </a:t>
            </a:r>
            <a:endParaRPr lang="ar-DZ" dirty="0" smtClean="0">
              <a:solidFill>
                <a:schemeClr val="tx1"/>
              </a:solidFill>
            </a:endParaRPr>
          </a:p>
          <a:p>
            <a:pPr algn="r" rtl="1">
              <a:buFontTx/>
              <a:buChar char="-"/>
            </a:pPr>
            <a:r>
              <a:rPr lang="ar-DZ" dirty="0" smtClean="0">
                <a:solidFill>
                  <a:schemeClr val="tx1"/>
                </a:solidFill>
              </a:rPr>
              <a:t>اختراق الأسواق </a:t>
            </a:r>
            <a:r>
              <a:rPr lang="ar-DZ" dirty="0">
                <a:solidFill>
                  <a:schemeClr val="tx1"/>
                </a:solidFill>
              </a:rPr>
              <a:t>عن طريق التعريف بهذه</a:t>
            </a:r>
            <a:r>
              <a:rPr lang="ar-DZ" dirty="0"/>
              <a:t> المنتوجات. </a:t>
            </a:r>
            <a:endParaRPr lang="en-US" dirty="0"/>
          </a:p>
        </p:txBody>
      </p:sp>
      <p:sp>
        <p:nvSpPr>
          <p:cNvPr id="4" name="Ellipse 3"/>
          <p:cNvSpPr/>
          <p:nvPr/>
        </p:nvSpPr>
        <p:spPr>
          <a:xfrm>
            <a:off x="3243220" y="463638"/>
            <a:ext cx="5100033" cy="11075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أهداف التوزيع</a:t>
            </a:r>
            <a:endParaRPr lang="en-US" sz="2400" b="1" dirty="0">
              <a:solidFill>
                <a:schemeClr val="tx1"/>
              </a:solidFill>
            </a:endParaRPr>
          </a:p>
        </p:txBody>
      </p:sp>
      <p:sp>
        <p:nvSpPr>
          <p:cNvPr id="5" name="Espace réservé du contenu 2"/>
          <p:cNvSpPr txBox="1">
            <a:spLocks/>
          </p:cNvSpPr>
          <p:nvPr/>
        </p:nvSpPr>
        <p:spPr>
          <a:xfrm>
            <a:off x="1455312" y="2873957"/>
            <a:ext cx="3902299" cy="3521299"/>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lgn="r" rtl="1"/>
            <a:r>
              <a:rPr lang="ar-DZ" sz="2000" b="1" u="sng" dirty="0" smtClean="0">
                <a:solidFill>
                  <a:schemeClr val="dk1"/>
                </a:solidFill>
              </a:rPr>
              <a:t>الأهداف الـثـانـويـة:  </a:t>
            </a:r>
            <a:r>
              <a:rPr lang="ar-DZ" sz="2000" dirty="0" smtClean="0">
                <a:solidFill>
                  <a:schemeClr val="dk1"/>
                </a:solidFill>
              </a:rPr>
              <a:t>ويمكن ذكرها في النقاط التالية:</a:t>
            </a:r>
          </a:p>
          <a:p>
            <a:pPr marL="0" indent="0" algn="r" rtl="1">
              <a:buFont typeface="Wingdings 3" charset="2"/>
              <a:buNone/>
            </a:pPr>
            <a:r>
              <a:rPr lang="ar-DZ" sz="2000" dirty="0" smtClean="0">
                <a:solidFill>
                  <a:schemeClr val="dk1"/>
                </a:solidFill>
              </a:rPr>
              <a:t> - إنشاء علاقات صلة مع الموزعين. </a:t>
            </a:r>
          </a:p>
          <a:p>
            <a:pPr marL="0" indent="0" algn="r" rtl="1">
              <a:buFont typeface="Wingdings 3" charset="2"/>
              <a:buNone/>
            </a:pPr>
            <a:r>
              <a:rPr lang="ar-DZ" sz="2000" dirty="0" smtClean="0">
                <a:solidFill>
                  <a:schemeClr val="dk1"/>
                </a:solidFill>
              </a:rPr>
              <a:t>- تحسين صورة المؤسسة المنتجة أمام المستهلكين. </a:t>
            </a:r>
          </a:p>
          <a:p>
            <a:pPr marL="0" indent="0" algn="r" rtl="1">
              <a:buFont typeface="Wingdings 3" charset="2"/>
              <a:buNone/>
            </a:pPr>
            <a:r>
              <a:rPr lang="ar-DZ" sz="2000" dirty="0" smtClean="0">
                <a:solidFill>
                  <a:schemeClr val="dk1"/>
                </a:solidFill>
              </a:rPr>
              <a:t>- الرفع من المنفعة التي يحصل عليها الموزع عند بيعه لمنتوج ما.</a:t>
            </a:r>
            <a:endParaRPr lang="en-US" sz="2000" dirty="0">
              <a:solidFill>
                <a:schemeClr val="dk1"/>
              </a:solidFill>
            </a:endParaRPr>
          </a:p>
        </p:txBody>
      </p:sp>
    </p:spTree>
    <p:extLst>
      <p:ext uri="{BB962C8B-B14F-4D97-AF65-F5344CB8AC3E}">
        <p14:creationId xmlns:p14="http://schemas.microsoft.com/office/powerpoint/2010/main" val="885127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3743" y="861485"/>
            <a:ext cx="8761413" cy="706964"/>
          </a:xfrm>
        </p:spPr>
        <p:style>
          <a:lnRef idx="2">
            <a:schemeClr val="dk1"/>
          </a:lnRef>
          <a:fillRef idx="1">
            <a:schemeClr val="lt1"/>
          </a:fillRef>
          <a:effectRef idx="0">
            <a:schemeClr val="dk1"/>
          </a:effectRef>
          <a:fontRef idx="minor">
            <a:schemeClr val="dk1"/>
          </a:fontRef>
        </p:style>
        <p:txBody>
          <a:bodyPr/>
          <a:lstStyle/>
          <a:p>
            <a:pPr algn="ctr" rtl="1"/>
            <a:r>
              <a:rPr lang="ar-DZ" dirty="0" smtClean="0"/>
              <a:t>مفـهـوم </a:t>
            </a:r>
            <a:r>
              <a:rPr lang="ar-DZ" dirty="0"/>
              <a:t>قـنوات الـتوزيـع</a:t>
            </a:r>
            <a:endParaRPr lang="en-US" dirty="0"/>
          </a:p>
        </p:txBody>
      </p:sp>
      <p:sp>
        <p:nvSpPr>
          <p:cNvPr id="3" name="Espace réservé du contenu 2"/>
          <p:cNvSpPr>
            <a:spLocks noGrp="1"/>
          </p:cNvSpPr>
          <p:nvPr>
            <p:ph idx="1"/>
          </p:nvPr>
        </p:nvSpPr>
        <p:spPr/>
        <p:txBody>
          <a:bodyPr/>
          <a:lstStyle/>
          <a:p>
            <a:endParaRPr lang="en-US" dirty="0"/>
          </a:p>
        </p:txBody>
      </p:sp>
      <p:sp>
        <p:nvSpPr>
          <p:cNvPr id="5" name="Explosion 2 4"/>
          <p:cNvSpPr/>
          <p:nvPr/>
        </p:nvSpPr>
        <p:spPr>
          <a:xfrm>
            <a:off x="2215168" y="3233224"/>
            <a:ext cx="8152327" cy="3618963"/>
          </a:xfrm>
          <a:prstGeom prst="irregularSeal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000" b="1" dirty="0" smtClean="0">
                <a:solidFill>
                  <a:schemeClr val="tx1"/>
                </a:solidFill>
              </a:rPr>
              <a:t>قناة التويع هي الطريق </a:t>
            </a:r>
            <a:r>
              <a:rPr lang="ar-DZ" sz="2000" b="1" dirty="0">
                <a:solidFill>
                  <a:schemeClr val="tx1"/>
                </a:solidFill>
              </a:rPr>
              <a:t>الذي تسلكه سلع و خدمات المؤسسة في حركتها من مراكز </a:t>
            </a:r>
            <a:r>
              <a:rPr lang="ar-DZ" sz="2000" b="1" dirty="0" smtClean="0">
                <a:solidFill>
                  <a:schemeClr val="tx1"/>
                </a:solidFill>
              </a:rPr>
              <a:t>الإنتاج </a:t>
            </a:r>
            <a:r>
              <a:rPr lang="ar-DZ" sz="2000" b="1" dirty="0">
                <a:solidFill>
                  <a:schemeClr val="tx1"/>
                </a:solidFill>
              </a:rPr>
              <a:t>إلى مراكز </a:t>
            </a:r>
            <a:r>
              <a:rPr lang="ar-DZ" sz="2000" b="1" dirty="0" smtClean="0">
                <a:solidFill>
                  <a:schemeClr val="tx1"/>
                </a:solidFill>
              </a:rPr>
              <a:t>الاستهلاك خلال </a:t>
            </a:r>
            <a:r>
              <a:rPr lang="ar-DZ" sz="2000" b="1" dirty="0">
                <a:solidFill>
                  <a:schemeClr val="tx1"/>
                </a:solidFill>
              </a:rPr>
              <a:t>مجموعة من المؤسسات التي </a:t>
            </a:r>
            <a:r>
              <a:rPr lang="ar-DZ" sz="2000" b="1" dirty="0" smtClean="0">
                <a:solidFill>
                  <a:schemeClr val="tx1"/>
                </a:solidFill>
              </a:rPr>
              <a:t>تقدم </a:t>
            </a:r>
            <a:r>
              <a:rPr lang="ar-DZ" sz="2000" b="1" dirty="0">
                <a:solidFill>
                  <a:schemeClr val="tx1"/>
                </a:solidFill>
              </a:rPr>
              <a:t>العديد من </a:t>
            </a:r>
            <a:r>
              <a:rPr lang="ar-DZ" sz="2000" b="1" dirty="0" smtClean="0">
                <a:solidFill>
                  <a:schemeClr val="tx1"/>
                </a:solidFill>
              </a:rPr>
              <a:t>الأنشطة </a:t>
            </a:r>
            <a:r>
              <a:rPr lang="ar-DZ" sz="2000" b="1" dirty="0">
                <a:solidFill>
                  <a:schemeClr val="tx1"/>
                </a:solidFill>
              </a:rPr>
              <a:t>التسويقية</a:t>
            </a:r>
            <a:endParaRPr lang="en-US" sz="2000" b="1" dirty="0">
              <a:solidFill>
                <a:schemeClr val="tx1"/>
              </a:solidFill>
            </a:endParaRPr>
          </a:p>
        </p:txBody>
      </p:sp>
      <p:sp>
        <p:nvSpPr>
          <p:cNvPr id="6" name="Rectangle à coins arrondis 5"/>
          <p:cNvSpPr/>
          <p:nvPr/>
        </p:nvSpPr>
        <p:spPr>
          <a:xfrm>
            <a:off x="1154956" y="1763019"/>
            <a:ext cx="8761412" cy="12756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tx1"/>
                </a:solidFill>
              </a:rPr>
              <a:t>حصول المستهلك النهائي على السلع التي يرغبها والتي تحقق له احتياجات أساسية، يمكن أن تكون بواسطة إحدى قنوات التوزيع التي تساعد على تصريف السلع</a:t>
            </a:r>
            <a:endParaRPr lang="en-US" dirty="0">
              <a:solidFill>
                <a:schemeClr val="tx1"/>
              </a:solidFill>
            </a:endParaRPr>
          </a:p>
        </p:txBody>
      </p:sp>
    </p:spTree>
    <p:extLst>
      <p:ext uri="{BB962C8B-B14F-4D97-AF65-F5344CB8AC3E}">
        <p14:creationId xmlns:p14="http://schemas.microsoft.com/office/powerpoint/2010/main" val="2090899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26989</TotalTime>
  <Words>2504</Words>
  <Application>Microsoft Office PowerPoint</Application>
  <PresentationFormat>Grand écran</PresentationFormat>
  <Paragraphs>158</Paragraphs>
  <Slides>26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26</vt:i4>
      </vt:variant>
    </vt:vector>
  </HeadingPairs>
  <TitlesOfParts>
    <vt:vector size="32" baseType="lpstr">
      <vt:lpstr>Arial</vt:lpstr>
      <vt:lpstr>Calibri</vt:lpstr>
      <vt:lpstr>Century Gothic</vt:lpstr>
      <vt:lpstr>Times New Roman</vt:lpstr>
      <vt:lpstr>Wingdings 3</vt:lpstr>
      <vt:lpstr>Direction Ion</vt:lpstr>
      <vt:lpstr>Présentation PowerPoint</vt:lpstr>
      <vt:lpstr>مقدمة</vt:lpstr>
      <vt:lpstr> مفاهيم أساسية</vt:lpstr>
      <vt:lpstr>أنواع الأنشطة الخاصة لبناء مزيج التوزيع:  </vt:lpstr>
      <vt:lpstr>أهمية التوزيع</vt:lpstr>
      <vt:lpstr>أهمية التوزيع</vt:lpstr>
      <vt:lpstr>Présentation PowerPoint</vt:lpstr>
      <vt:lpstr>إن تحديد أهداف التوزيع يعتمد بالأساس على الأهداف المحددة للعناصر الأخرى في البرنامج التسويقي للمؤسسة من جهة ومن جهة أخرى على تحديد الوضعية التجارية للمؤسسة ويمكن إد ارج الأهداف التوزيعية على نوعين من الأهداف هما:</vt:lpstr>
      <vt:lpstr>مفـهـوم قـنوات الـتوزيـع</vt:lpstr>
      <vt:lpstr>أنواع قنوات التوزيع</vt:lpstr>
      <vt:lpstr>أنواع قنوات التوزيع</vt:lpstr>
      <vt:lpstr>إختيار منفذ التوزيع المناسب  هناك مجموعة من القرارات المتعلقة بإختيار منفذ التوزيع المناسب لمنتجات مؤسسة ما، وهي على النحو التالي :</vt:lpstr>
      <vt:lpstr>سياسات التوزيع </vt:lpstr>
      <vt:lpstr>سياسات التوزيع: سياسة التوزيع المباشر </vt:lpstr>
      <vt:lpstr>سياسات التوزيع: سياسة التوزيع الغير المباشر </vt:lpstr>
      <vt:lpstr>العوامل المؤثرة على تصميم سياسات (منافذ التوزيع) التوزيع</vt:lpstr>
      <vt:lpstr>بعد أن يتم تحديد معايير إختيار المنفذ والمفاضلة بين البدائل ثم إختيار المنفذ المناسب تكون الخطوة التالية هي تحديد عدد الوسطاء الذين يتم إستخدامهم، وتتم هذه الخطوة بالإعتماد على إستراتيجيات التغطية السوقية المعروفة بالتوزيع المكثف، والانتقائي، والوحيد </vt:lpstr>
      <vt:lpstr>Présentation PowerPoint</vt:lpstr>
      <vt:lpstr>Présentation PowerPoint</vt:lpstr>
      <vt:lpstr>لعل الوسيلة الأفضل لتسيير قنوات التوزيع تكون من خلال تكامل قنوات التوزيع ويقصد بالتكامل إندماج (أو إرتباط) المنشأة (عضو قناة التوزيع)، مع منشاة توزيع أخرى في نفس الوقت، وتحت إدارة واحدة، وقد يكون هذا التكامل أفقيا أو رأسيا.</vt:lpstr>
      <vt:lpstr> ويعني مفهوم نظم التوزيع المتكاملة أن التوزيع يتضمن أكثر من علاقات معقدة تنشأ بين العديد من المشاركين في هذا النظام، ويعتمد هذا المفهوم على ضرورة معرفة كل قناة من قنوات التوزيع أن نجاحها يتوقف على نجاح قنوات التوزيع الأخرى</vt:lpstr>
      <vt:lpstr>التكامل الأفقي: Horizontal Integration </vt:lpstr>
      <vt:lpstr>التكامل الرأسي: Vertical Integration</vt:lpstr>
      <vt:lpstr>التكامل الرأسي: Vertical Integration</vt:lpstr>
      <vt:lpstr>قيادة المنفذ</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818</cp:revision>
  <cp:lastPrinted>2023-12-06T08:03:28Z</cp:lastPrinted>
  <dcterms:created xsi:type="dcterms:W3CDTF">2022-09-20T18:14:57Z</dcterms:created>
  <dcterms:modified xsi:type="dcterms:W3CDTF">2024-01-07T21:10:40Z</dcterms:modified>
</cp:coreProperties>
</file>