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Default Extension="svg" ContentType="image/sv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diagrams/layout1.xml" ContentType="application/vnd.openxmlformats-officedocument.drawingml.diagram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05" r:id="rId4"/>
  </p:sldMasterIdLst>
  <p:notesMasterIdLst>
    <p:notesMasterId r:id="rId17"/>
  </p:notesMasterIdLst>
  <p:handoutMasterIdLst>
    <p:handoutMasterId r:id="rId18"/>
  </p:handoutMasterIdLst>
  <p:sldIdLst>
    <p:sldId id="1866" r:id="rId5"/>
    <p:sldId id="1867" r:id="rId6"/>
    <p:sldId id="1868" r:id="rId7"/>
    <p:sldId id="1888" r:id="rId8"/>
    <p:sldId id="1869" r:id="rId9"/>
    <p:sldId id="1870" r:id="rId10"/>
    <p:sldId id="1871" r:id="rId11"/>
    <p:sldId id="1872" r:id="rId12"/>
    <p:sldId id="1873" r:id="rId13"/>
    <p:sldId id="1874" r:id="rId14"/>
    <p:sldId id="1875" r:id="rId15"/>
    <p:sldId id="1876" r:id="rId16"/>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 xmlns:p14="http://schemas.microsoft.com/office/powerpoint/2010/main">
        <p14:section name="Lines theme" id="{EE9670AD-028C-4190-AAA8-2AF0F3B1E372}">
          <p14:sldIdLst>
            <p14:sldId id="1866"/>
            <p14:sldId id="1867"/>
            <p14:sldId id="1868"/>
            <p14:sldId id="1888"/>
            <p14:sldId id="1869"/>
            <p14:sldId id="1870"/>
            <p14:sldId id="1871"/>
            <p14:sldId id="1872"/>
            <p14:sldId id="1873"/>
            <p14:sldId id="1874"/>
            <p14:sldId id="1875"/>
            <p14:sldId id="1876"/>
          </p14:sldIdLst>
        </p14:section>
      </p14:sectionLst>
    </p:ext>
    <p:ext uri="{EFAFB233-063F-42B5-8137-9DF3F51BA10A}">
      <p15:sldGuideLst xmlns="" xmlns:p15="http://schemas.microsoft.com/office/powerpoint/2012/main">
        <p15:guide id="1" orient="horz" pos="2160" userDrawn="1">
          <p15:clr>
            <a:srgbClr val="A4A3A4"/>
          </p15:clr>
        </p15:guide>
        <p15:guide id="2" pos="480" userDrawn="1">
          <p15:clr>
            <a:srgbClr val="A4A3A4"/>
          </p15:clr>
        </p15:guide>
        <p15:guide id="3" pos="7200" userDrawn="1">
          <p15:clr>
            <a:srgbClr val="A4A3A4"/>
          </p15:clr>
        </p15:guide>
        <p15:guide id="4" pos="4368"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0E6DC"/>
    <a:srgbClr val="ECE0D4"/>
    <a:srgbClr val="D1B497"/>
    <a:srgbClr val="E3D1BF"/>
    <a:srgbClr val="AA673C"/>
    <a:srgbClr val="6A6967"/>
    <a:srgbClr val="C19C84"/>
    <a:srgbClr val="F8EBE0"/>
    <a:srgbClr val="FF2625"/>
    <a:srgbClr val="00778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9" autoAdjust="0"/>
    <p:restoredTop sz="94641" autoAdjust="0"/>
  </p:normalViewPr>
  <p:slideViewPr>
    <p:cSldViewPr snapToGrid="0">
      <p:cViewPr>
        <p:scale>
          <a:sx n="70" d="100"/>
          <a:sy n="70" d="100"/>
        </p:scale>
        <p:origin x="-726" y="-72"/>
      </p:cViewPr>
      <p:guideLst>
        <p:guide orient="horz" pos="2160"/>
        <p:guide pos="480"/>
        <p:guide pos="7200"/>
        <p:guide pos="4368"/>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184"/>
    </p:cViewPr>
  </p:sorterViewPr>
  <p:notesViewPr>
    <p:cSldViewPr snapToGrid="0">
      <p:cViewPr varScale="1">
        <p:scale>
          <a:sx n="48" d="100"/>
          <a:sy n="48" d="100"/>
        </p:scale>
        <p:origin x="1828" y="36"/>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37DF2B-DECF-44A7-8971-07475E2BCFC3}" type="doc">
      <dgm:prSet loTypeId="urn:microsoft.com/office/officeart/2018/2/layout/IconLabelList#2" loCatId="other" qsTypeId="urn:microsoft.com/office/officeart/2005/8/quickstyle/simple1" qsCatId="simple" csTypeId="urn:microsoft.com/office/officeart/2005/8/colors/accent3_1" csCatId="accent3" phldr="1"/>
      <dgm:spPr/>
    </dgm:pt>
    <dgm:pt modelId="{C8710C11-6766-4B48-9562-4B0C7B3F28D6}">
      <dgm:prSet phldrT="[Text]" custT="1"/>
      <dgm:spPr/>
      <dgm:t>
        <a:bodyPr/>
        <a:lstStyle/>
        <a:p>
          <a:pPr>
            <a:lnSpc>
              <a:spcPct val="100000"/>
            </a:lnSpc>
          </a:pPr>
          <a:r>
            <a:rPr lang="ar-DZ" sz="1800" b="1" dirty="0" smtClean="0">
              <a:solidFill>
                <a:schemeClr val="tx1"/>
              </a:solidFill>
            </a:rPr>
            <a:t>ممارسات</a:t>
          </a:r>
          <a:r>
            <a:rPr lang="ar-DZ" sz="1800" b="1" baseline="0" dirty="0" smtClean="0">
              <a:solidFill>
                <a:schemeClr val="tx1"/>
              </a:solidFill>
            </a:rPr>
            <a:t> </a:t>
          </a:r>
          <a:r>
            <a:rPr lang="ar-DZ" sz="1800" b="1" baseline="0" dirty="0" err="1" smtClean="0">
              <a:solidFill>
                <a:schemeClr val="tx1"/>
              </a:solidFill>
            </a:rPr>
            <a:t>العمل:</a:t>
          </a:r>
          <a:endParaRPr lang="ar-DZ" sz="1800" b="1" baseline="0" dirty="0" smtClean="0">
            <a:solidFill>
              <a:schemeClr val="tx1"/>
            </a:solidFill>
          </a:endParaRPr>
        </a:p>
        <a:p>
          <a:pPr>
            <a:lnSpc>
              <a:spcPct val="100000"/>
            </a:lnSpc>
          </a:pPr>
          <a:r>
            <a:rPr lang="ar-DZ" sz="1800" b="1" baseline="0" dirty="0" smtClean="0">
              <a:solidFill>
                <a:schemeClr val="tx1"/>
              </a:solidFill>
            </a:rPr>
            <a:t> </a:t>
          </a:r>
          <a:r>
            <a:rPr lang="ar-SA" sz="1800" b="1" dirty="0" smtClean="0"/>
            <a:t>هي" الإجراءات الرسمية وغير الرسمية المستعملة في المنظمة لإنجاز </a:t>
          </a:r>
          <a:r>
            <a:rPr lang="ar-SA" sz="1800" b="1" dirty="0" err="1" smtClean="0"/>
            <a:t>العمل".</a:t>
          </a:r>
          <a:r>
            <a:rPr lang="ar-SA" sz="1800" b="1" dirty="0" smtClean="0"/>
            <a:t> </a:t>
          </a:r>
          <a:endParaRPr lang="ar-DZ" sz="1800" b="1" baseline="0" dirty="0" smtClean="0">
            <a:solidFill>
              <a:schemeClr val="tx1"/>
            </a:solidFill>
          </a:endParaRPr>
        </a:p>
        <a:p>
          <a:pPr>
            <a:lnSpc>
              <a:spcPct val="100000"/>
            </a:lnSpc>
          </a:pPr>
          <a:endParaRPr lang="en-US" sz="1800" dirty="0">
            <a:solidFill>
              <a:schemeClr val="tx1"/>
            </a:solidFill>
          </a:endParaRPr>
        </a:p>
      </dgm:t>
    </dgm:pt>
    <dgm:pt modelId="{6F9BADAF-DEBF-4CC2-B392-F7E0CD538B78}" type="parTrans" cxnId="{E28F4DE8-1F7F-4CC4-B4F7-5167A5B9E0BA}">
      <dgm:prSet/>
      <dgm:spPr/>
      <dgm:t>
        <a:bodyPr/>
        <a:lstStyle/>
        <a:p>
          <a:endParaRPr lang="en-US" sz="1400">
            <a:solidFill>
              <a:schemeClr val="tx1"/>
            </a:solidFill>
          </a:endParaRPr>
        </a:p>
      </dgm:t>
    </dgm:pt>
    <dgm:pt modelId="{CEEC8625-83FA-4202-826E-84C1185A8E32}" type="sibTrans" cxnId="{E28F4DE8-1F7F-4CC4-B4F7-5167A5B9E0BA}">
      <dgm:prSet/>
      <dgm:spPr/>
      <dgm:t>
        <a:bodyPr/>
        <a:lstStyle/>
        <a:p>
          <a:endParaRPr lang="en-US" sz="1400">
            <a:solidFill>
              <a:schemeClr val="tx1"/>
            </a:solidFill>
          </a:endParaRPr>
        </a:p>
      </dgm:t>
    </dgm:pt>
    <dgm:pt modelId="{8865AC6C-44E0-4174-AB02-044A78D94DE3}">
      <dgm:prSet phldrT="[Text]" custT="1"/>
      <dgm:spPr/>
      <dgm:t>
        <a:bodyPr/>
        <a:lstStyle/>
        <a:p>
          <a:pPr>
            <a:lnSpc>
              <a:spcPct val="100000"/>
            </a:lnSpc>
          </a:pPr>
          <a:r>
            <a:rPr lang="ar-DZ" sz="3200" dirty="0" err="1" smtClean="0">
              <a:solidFill>
                <a:schemeClr val="tx1"/>
              </a:solidFill>
              <a:latin typeface="Arabic Typesetting" pitchFamily="66" charset="-78"/>
              <a:cs typeface="Arabic Typesetting" pitchFamily="66" charset="-78"/>
            </a:rPr>
            <a:t>القيم:</a:t>
          </a:r>
          <a:endParaRPr lang="ar-DZ" sz="3200" dirty="0" smtClean="0">
            <a:solidFill>
              <a:schemeClr val="tx1"/>
            </a:solidFill>
            <a:latin typeface="Arabic Typesetting" pitchFamily="66" charset="-78"/>
            <a:cs typeface="Arabic Typesetting" pitchFamily="66" charset="-78"/>
          </a:endParaRPr>
        </a:p>
        <a:p>
          <a:pPr>
            <a:lnSpc>
              <a:spcPct val="100000"/>
            </a:lnSpc>
          </a:pPr>
          <a:r>
            <a:rPr lang="ar-DZ" sz="2000" b="1" dirty="0" smtClean="0"/>
            <a:t>ا</a:t>
          </a:r>
          <a:r>
            <a:rPr lang="ar-SA" sz="2000" b="1" dirty="0" smtClean="0"/>
            <a:t>لقيم</a:t>
          </a:r>
          <a:r>
            <a:rPr lang="ar-SA" sz="2000" dirty="0" smtClean="0"/>
            <a:t> </a:t>
          </a:r>
          <a:r>
            <a:rPr lang="ar-SA" sz="2000" dirty="0" err="1" smtClean="0"/>
            <a:t>تتمثل </a:t>
          </a:r>
          <a:r>
            <a:rPr lang="ar-SA" sz="2000" dirty="0" smtClean="0"/>
            <a:t>" فيما يعتقد </a:t>
          </a:r>
          <a:r>
            <a:rPr lang="ar-SA" sz="2000" dirty="0" err="1" smtClean="0"/>
            <a:t>به</a:t>
          </a:r>
          <a:r>
            <a:rPr lang="ar-SA" sz="2000" dirty="0" smtClean="0"/>
            <a:t> عضو المنظمة انه يستحق القيام </a:t>
          </a:r>
          <a:r>
            <a:rPr lang="ar-SA" sz="2000" dirty="0" err="1" smtClean="0"/>
            <a:t>به".</a:t>
          </a:r>
          <a:r>
            <a:rPr lang="ar-SA" sz="2000" dirty="0" smtClean="0"/>
            <a:t> </a:t>
          </a:r>
          <a:endParaRPr lang="en-US" sz="2000" dirty="0">
            <a:solidFill>
              <a:schemeClr val="tx1"/>
            </a:solidFill>
          </a:endParaRPr>
        </a:p>
      </dgm:t>
    </dgm:pt>
    <dgm:pt modelId="{3FF598BD-2671-4ECB-AD79-D0E600EEC84F}" type="parTrans" cxnId="{E5875C5E-8817-4707-AA33-E7DDCAC19481}">
      <dgm:prSet/>
      <dgm:spPr/>
      <dgm:t>
        <a:bodyPr/>
        <a:lstStyle/>
        <a:p>
          <a:endParaRPr lang="en-US" sz="1400">
            <a:solidFill>
              <a:schemeClr val="tx1"/>
            </a:solidFill>
          </a:endParaRPr>
        </a:p>
      </dgm:t>
    </dgm:pt>
    <dgm:pt modelId="{258DC239-2C60-44C0-830B-87DE5EB56A01}" type="sibTrans" cxnId="{E5875C5E-8817-4707-AA33-E7DDCAC19481}">
      <dgm:prSet/>
      <dgm:spPr/>
      <dgm:t>
        <a:bodyPr/>
        <a:lstStyle/>
        <a:p>
          <a:endParaRPr lang="en-US" sz="1400">
            <a:solidFill>
              <a:schemeClr val="tx1"/>
            </a:solidFill>
          </a:endParaRPr>
        </a:p>
      </dgm:t>
    </dgm:pt>
    <dgm:pt modelId="{8EE3C8DC-7BA8-479C-A581-E9DA099939F2}">
      <dgm:prSet phldrT="[Text]" custT="1"/>
      <dgm:spPr/>
      <dgm:t>
        <a:bodyPr/>
        <a:lstStyle/>
        <a:p>
          <a:pPr>
            <a:lnSpc>
              <a:spcPct val="100000"/>
            </a:lnSpc>
          </a:pPr>
          <a:r>
            <a:rPr lang="en-US" altLang="en-US" sz="1400" dirty="0" smtClean="0">
              <a:solidFill>
                <a:schemeClr val="tx1"/>
              </a:solidFill>
            </a:rPr>
            <a:t>.</a:t>
          </a:r>
          <a:r>
            <a:rPr lang="ar-DZ" altLang="en-US" sz="2800" b="1" dirty="0" err="1" smtClean="0">
              <a:solidFill>
                <a:schemeClr val="tx1"/>
              </a:solidFill>
              <a:latin typeface="Arabic Typesetting" pitchFamily="66" charset="-78"/>
              <a:cs typeface="Arabic Typesetting" pitchFamily="66" charset="-78"/>
            </a:rPr>
            <a:t>القواعد:</a:t>
          </a:r>
          <a:endParaRPr lang="ar-DZ" altLang="en-US" sz="2800" b="1" dirty="0" smtClean="0">
            <a:solidFill>
              <a:schemeClr val="tx1"/>
            </a:solidFill>
            <a:latin typeface="Arabic Typesetting" pitchFamily="66" charset="-78"/>
            <a:cs typeface="Arabic Typesetting" pitchFamily="66" charset="-78"/>
          </a:endParaRPr>
        </a:p>
        <a:p>
          <a:pPr>
            <a:lnSpc>
              <a:spcPct val="100000"/>
            </a:lnSpc>
          </a:pPr>
          <a:r>
            <a:rPr lang="ar-SA" sz="2800" b="1" dirty="0" smtClean="0">
              <a:latin typeface="Arabic Typesetting" pitchFamily="66" charset="-78"/>
              <a:cs typeface="Arabic Typesetting" pitchFamily="66" charset="-78"/>
            </a:rPr>
            <a:t>وتشير القواعد </a:t>
          </a:r>
          <a:r>
            <a:rPr lang="ar-SA" sz="2800" b="1" dirty="0" err="1" smtClean="0">
              <a:latin typeface="Arabic Typesetting" pitchFamily="66" charset="-78"/>
              <a:cs typeface="Arabic Typesetting" pitchFamily="66" charset="-78"/>
            </a:rPr>
            <a:t>إلى </a:t>
          </a:r>
          <a:r>
            <a:rPr lang="ar-SA" sz="2800" b="1" dirty="0" smtClean="0">
              <a:latin typeface="Arabic Typesetting" pitchFamily="66" charset="-78"/>
              <a:cs typeface="Arabic Typesetting" pitchFamily="66" charset="-78"/>
            </a:rPr>
            <a:t>" المعتقدات المشتركة حول كيف ينبغي للناس في المنظمة أن </a:t>
          </a:r>
          <a:r>
            <a:rPr lang="ar-SA" sz="2800" b="1" dirty="0" err="1" smtClean="0">
              <a:latin typeface="Arabic Typesetting" pitchFamily="66" charset="-78"/>
              <a:cs typeface="Arabic Typesetting" pitchFamily="66" charset="-78"/>
            </a:rPr>
            <a:t>يتصرفوا؟ ".</a:t>
          </a:r>
          <a:r>
            <a:rPr lang="ar-SA" sz="2800" b="1" dirty="0" smtClean="0">
              <a:latin typeface="Arabic Typesetting" pitchFamily="66" charset="-78"/>
              <a:cs typeface="Arabic Typesetting" pitchFamily="66" charset="-78"/>
            </a:rPr>
            <a:t> </a:t>
          </a:r>
          <a:endParaRPr lang="ar-DZ" altLang="en-US" sz="2800" b="1" dirty="0" smtClean="0">
            <a:solidFill>
              <a:schemeClr val="tx1"/>
            </a:solidFill>
            <a:latin typeface="Arabic Typesetting" pitchFamily="66" charset="-78"/>
            <a:cs typeface="Arabic Typesetting" pitchFamily="66" charset="-78"/>
          </a:endParaRPr>
        </a:p>
        <a:p>
          <a:pPr>
            <a:lnSpc>
              <a:spcPct val="100000"/>
            </a:lnSpc>
          </a:pPr>
          <a:endParaRPr lang="en-US" sz="1400" dirty="0">
            <a:solidFill>
              <a:schemeClr val="tx1"/>
            </a:solidFill>
          </a:endParaRPr>
        </a:p>
      </dgm:t>
    </dgm:pt>
    <dgm:pt modelId="{DAC4EAD7-53AC-40F0-BA2F-8B2633CEAE11}" type="sibTrans" cxnId="{6E8797D1-3A1C-4879-9FDC-A7D2EC6197EA}">
      <dgm:prSet/>
      <dgm:spPr/>
      <dgm:t>
        <a:bodyPr/>
        <a:lstStyle/>
        <a:p>
          <a:endParaRPr lang="en-US" sz="1400">
            <a:solidFill>
              <a:schemeClr val="tx1"/>
            </a:solidFill>
          </a:endParaRPr>
        </a:p>
      </dgm:t>
    </dgm:pt>
    <dgm:pt modelId="{60ABFDD0-D409-4824-8102-DEA984738144}" type="parTrans" cxnId="{6E8797D1-3A1C-4879-9FDC-A7D2EC6197EA}">
      <dgm:prSet/>
      <dgm:spPr/>
      <dgm:t>
        <a:bodyPr/>
        <a:lstStyle/>
        <a:p>
          <a:endParaRPr lang="en-US" sz="1400">
            <a:solidFill>
              <a:schemeClr val="tx1"/>
            </a:solidFill>
          </a:endParaRPr>
        </a:p>
      </dgm:t>
    </dgm:pt>
    <dgm:pt modelId="{F365F799-91C6-467E-8005-77142388ADA7}" type="pres">
      <dgm:prSet presAssocID="{3137DF2B-DECF-44A7-8971-07475E2BCFC3}" presName="root" presStyleCnt="0">
        <dgm:presLayoutVars>
          <dgm:dir/>
          <dgm:resizeHandles val="exact"/>
        </dgm:presLayoutVars>
      </dgm:prSet>
      <dgm:spPr/>
    </dgm:pt>
    <dgm:pt modelId="{CA712F04-4B2E-4073-826D-66E0748C08F8}" type="pres">
      <dgm:prSet presAssocID="{C8710C11-6766-4B48-9562-4B0C7B3F28D6}" presName="compNode" presStyleCnt="0"/>
      <dgm:spPr/>
    </dgm:pt>
    <dgm:pt modelId="{9A755B31-6174-4948-8B32-7FECC02D6991}" type="pres">
      <dgm:prSet presAssocID="{C8710C11-6766-4B48-9562-4B0C7B3F28D6}" presName="iconRect" presStyleLbl="node1" presStyleIdx="0" presStyleCnt="3" custFlipVert="1" custScaleX="163545" custScaleY="34331" custLinFactX="-76930" custLinFactY="-37563" custLinFactNeighborX="-100000" custLinFactNeighborY="-100000"/>
      <dgm:spPr>
        <a:solidFill>
          <a:schemeClr val="accent3">
            <a:lumMod val="75000"/>
          </a:schemeClr>
        </a:solidFill>
      </dgm:spPr>
    </dgm:pt>
    <dgm:pt modelId="{6AE71D8A-2F35-4756-A4AD-A549FB035E3F}" type="pres">
      <dgm:prSet presAssocID="{C8710C11-6766-4B48-9562-4B0C7B3F28D6}" presName="spaceRect" presStyleCnt="0"/>
      <dgm:spPr/>
    </dgm:pt>
    <dgm:pt modelId="{5CD563F8-B6A7-4F66-B65C-7F1D3844F472}" type="pres">
      <dgm:prSet presAssocID="{C8710C11-6766-4B48-9562-4B0C7B3F28D6}" presName="textRect" presStyleLbl="revTx" presStyleIdx="0" presStyleCnt="3" custScaleX="190949" custLinFactNeighborX="-71093" custLinFactNeighborY="-21391">
        <dgm:presLayoutVars>
          <dgm:chMax val="1"/>
          <dgm:chPref val="1"/>
        </dgm:presLayoutVars>
      </dgm:prSet>
      <dgm:spPr/>
      <dgm:t>
        <a:bodyPr/>
        <a:lstStyle/>
        <a:p>
          <a:endParaRPr lang="fr-FR"/>
        </a:p>
      </dgm:t>
    </dgm:pt>
    <dgm:pt modelId="{114DEDBD-1AAB-4DDF-B848-DA92D960826E}" type="pres">
      <dgm:prSet presAssocID="{CEEC8625-83FA-4202-826E-84C1185A8E32}" presName="sibTrans" presStyleCnt="0"/>
      <dgm:spPr/>
    </dgm:pt>
    <dgm:pt modelId="{14161BF4-3B2E-4990-9AA5-1E7113657AFE}" type="pres">
      <dgm:prSet presAssocID="{8EE3C8DC-7BA8-479C-A581-E9DA099939F2}" presName="compNode" presStyleCnt="0"/>
      <dgm:spPr/>
    </dgm:pt>
    <dgm:pt modelId="{FCA6A723-3A73-458A-AE3C-15B86CF5C55D}" type="pres">
      <dgm:prSet presAssocID="{8EE3C8DC-7BA8-479C-A581-E9DA099939F2}" presName="iconRect" presStyleLbl="node1" presStyleIdx="1" presStyleCnt="3" custFlipVert="1" custScaleX="158083" custScaleY="10836" custLinFactNeighborX="-1330" custLinFactNeighborY="-9727"/>
      <dgm:spPr>
        <a:solidFill>
          <a:schemeClr val="accent3">
            <a:lumMod val="75000"/>
          </a:schemeClr>
        </a:solidFill>
      </dgm:spPr>
    </dgm:pt>
    <dgm:pt modelId="{E9430B85-543F-4592-A6DD-AEEA4B48C6A1}" type="pres">
      <dgm:prSet presAssocID="{8EE3C8DC-7BA8-479C-A581-E9DA099939F2}" presName="spaceRect" presStyleCnt="0"/>
      <dgm:spPr/>
    </dgm:pt>
    <dgm:pt modelId="{2D06D90C-4774-439F-8532-60F8B9D1D8A7}" type="pres">
      <dgm:prSet presAssocID="{8EE3C8DC-7BA8-479C-A581-E9DA099939F2}" presName="textRect" presStyleLbl="revTx" presStyleIdx="1" presStyleCnt="3" custScaleX="212978" custScaleY="127568" custLinFactNeighborX="-6308" custLinFactNeighborY="-1554">
        <dgm:presLayoutVars>
          <dgm:chMax val="1"/>
          <dgm:chPref val="1"/>
        </dgm:presLayoutVars>
      </dgm:prSet>
      <dgm:spPr/>
      <dgm:t>
        <a:bodyPr/>
        <a:lstStyle/>
        <a:p>
          <a:endParaRPr lang="fr-FR"/>
        </a:p>
      </dgm:t>
    </dgm:pt>
    <dgm:pt modelId="{6AB9F53E-D91E-4E48-8AD8-05932101491C}" type="pres">
      <dgm:prSet presAssocID="{DAC4EAD7-53AC-40F0-BA2F-8B2633CEAE11}" presName="sibTrans" presStyleCnt="0"/>
      <dgm:spPr/>
    </dgm:pt>
    <dgm:pt modelId="{ED8AE489-0CC0-4251-92FB-1AC032073F86}" type="pres">
      <dgm:prSet presAssocID="{8865AC6C-44E0-4174-AB02-044A78D94DE3}" presName="compNode" presStyleCnt="0"/>
      <dgm:spPr/>
    </dgm:pt>
    <dgm:pt modelId="{5326D40B-04B6-4401-91A7-8A4487EDC6FC}" type="pres">
      <dgm:prSet presAssocID="{8865AC6C-44E0-4174-AB02-044A78D94DE3}" presName="iconRect" presStyleLbl="node1" presStyleIdx="2" presStyleCnt="3" custFlipVert="1" custScaleX="136258" custScaleY="8629" custLinFactNeighborX="98167" custLinFactNeighborY="-26263"/>
      <dgm:spPr>
        <a:solidFill>
          <a:schemeClr val="accent3">
            <a:lumMod val="75000"/>
          </a:schemeClr>
        </a:solidFill>
      </dgm:spPr>
    </dgm:pt>
    <dgm:pt modelId="{45C20058-83ED-45AC-83B6-B4CEEE13D9F9}" type="pres">
      <dgm:prSet presAssocID="{8865AC6C-44E0-4174-AB02-044A78D94DE3}" presName="spaceRect" presStyleCnt="0"/>
      <dgm:spPr/>
    </dgm:pt>
    <dgm:pt modelId="{1DCFB9CF-BB76-4BDC-932B-A329BC03E697}" type="pres">
      <dgm:prSet presAssocID="{8865AC6C-44E0-4174-AB02-044A78D94DE3}" presName="textRect" presStyleLbl="revTx" presStyleIdx="2" presStyleCnt="3" custScaleX="193970" custLinFactNeighborX="56839" custLinFactNeighborY="-25612">
        <dgm:presLayoutVars>
          <dgm:chMax val="1"/>
          <dgm:chPref val="1"/>
        </dgm:presLayoutVars>
      </dgm:prSet>
      <dgm:spPr/>
      <dgm:t>
        <a:bodyPr/>
        <a:lstStyle/>
        <a:p>
          <a:endParaRPr lang="fr-FR"/>
        </a:p>
      </dgm:t>
    </dgm:pt>
  </dgm:ptLst>
  <dgm:cxnLst>
    <dgm:cxn modelId="{02F767F8-F42A-4F3B-A329-DEC0D12CD806}" type="presOf" srcId="{3137DF2B-DECF-44A7-8971-07475E2BCFC3}" destId="{F365F799-91C6-467E-8005-77142388ADA7}" srcOrd="0" destOrd="0" presId="urn:microsoft.com/office/officeart/2018/2/layout/IconLabelList#2"/>
    <dgm:cxn modelId="{65A961CC-3B95-4066-B70A-466BC535A8B1}" type="presOf" srcId="{8865AC6C-44E0-4174-AB02-044A78D94DE3}" destId="{1DCFB9CF-BB76-4BDC-932B-A329BC03E697}" srcOrd="0" destOrd="0" presId="urn:microsoft.com/office/officeart/2018/2/layout/IconLabelList#2"/>
    <dgm:cxn modelId="{E28F4DE8-1F7F-4CC4-B4F7-5167A5B9E0BA}" srcId="{3137DF2B-DECF-44A7-8971-07475E2BCFC3}" destId="{C8710C11-6766-4B48-9562-4B0C7B3F28D6}" srcOrd="0" destOrd="0" parTransId="{6F9BADAF-DEBF-4CC2-B392-F7E0CD538B78}" sibTransId="{CEEC8625-83FA-4202-826E-84C1185A8E32}"/>
    <dgm:cxn modelId="{1A89CB18-8B09-4590-A761-274BEAAD8172}" type="presOf" srcId="{8EE3C8DC-7BA8-479C-A581-E9DA099939F2}" destId="{2D06D90C-4774-439F-8532-60F8B9D1D8A7}" srcOrd="0" destOrd="0" presId="urn:microsoft.com/office/officeart/2018/2/layout/IconLabelList#2"/>
    <dgm:cxn modelId="{E5875C5E-8817-4707-AA33-E7DDCAC19481}" srcId="{3137DF2B-DECF-44A7-8971-07475E2BCFC3}" destId="{8865AC6C-44E0-4174-AB02-044A78D94DE3}" srcOrd="2" destOrd="0" parTransId="{3FF598BD-2671-4ECB-AD79-D0E600EEC84F}" sibTransId="{258DC239-2C60-44C0-830B-87DE5EB56A01}"/>
    <dgm:cxn modelId="{6E8797D1-3A1C-4879-9FDC-A7D2EC6197EA}" srcId="{3137DF2B-DECF-44A7-8971-07475E2BCFC3}" destId="{8EE3C8DC-7BA8-479C-A581-E9DA099939F2}" srcOrd="1" destOrd="0" parTransId="{60ABFDD0-D409-4824-8102-DEA984738144}" sibTransId="{DAC4EAD7-53AC-40F0-BA2F-8B2633CEAE11}"/>
    <dgm:cxn modelId="{8B07B579-2924-4601-907B-DC2D84F91335}" type="presOf" srcId="{C8710C11-6766-4B48-9562-4B0C7B3F28D6}" destId="{5CD563F8-B6A7-4F66-B65C-7F1D3844F472}" srcOrd="0" destOrd="0" presId="urn:microsoft.com/office/officeart/2018/2/layout/IconLabelList#2"/>
    <dgm:cxn modelId="{80A490A9-8618-4D89-B253-C4B2425A15D0}" type="presParOf" srcId="{F365F799-91C6-467E-8005-77142388ADA7}" destId="{CA712F04-4B2E-4073-826D-66E0748C08F8}" srcOrd="0" destOrd="0" presId="urn:microsoft.com/office/officeart/2018/2/layout/IconLabelList#2"/>
    <dgm:cxn modelId="{484F421F-4E99-48D3-AE36-608B91CC5346}" type="presParOf" srcId="{CA712F04-4B2E-4073-826D-66E0748C08F8}" destId="{9A755B31-6174-4948-8B32-7FECC02D6991}" srcOrd="0" destOrd="0" presId="urn:microsoft.com/office/officeart/2018/2/layout/IconLabelList#2"/>
    <dgm:cxn modelId="{0EED1B20-3FF9-4C70-ADD9-4DE2CCE6D9DD}" type="presParOf" srcId="{CA712F04-4B2E-4073-826D-66E0748C08F8}" destId="{6AE71D8A-2F35-4756-A4AD-A549FB035E3F}" srcOrd="1" destOrd="0" presId="urn:microsoft.com/office/officeart/2018/2/layout/IconLabelList#2"/>
    <dgm:cxn modelId="{56B7F5F9-3AD0-4879-BD8D-FB3362B818E9}" type="presParOf" srcId="{CA712F04-4B2E-4073-826D-66E0748C08F8}" destId="{5CD563F8-B6A7-4F66-B65C-7F1D3844F472}" srcOrd="2" destOrd="0" presId="urn:microsoft.com/office/officeart/2018/2/layout/IconLabelList#2"/>
    <dgm:cxn modelId="{B8FA11BD-8E20-4882-9D4D-DF2BBE04B958}" type="presParOf" srcId="{F365F799-91C6-467E-8005-77142388ADA7}" destId="{114DEDBD-1AAB-4DDF-B848-DA92D960826E}" srcOrd="1" destOrd="0" presId="urn:microsoft.com/office/officeart/2018/2/layout/IconLabelList#2"/>
    <dgm:cxn modelId="{A377F2C4-8774-4B04-BECB-EB51AC2353E5}" type="presParOf" srcId="{F365F799-91C6-467E-8005-77142388ADA7}" destId="{14161BF4-3B2E-4990-9AA5-1E7113657AFE}" srcOrd="2" destOrd="0" presId="urn:microsoft.com/office/officeart/2018/2/layout/IconLabelList#2"/>
    <dgm:cxn modelId="{DC4C4434-0D6A-4AED-9A2E-CC7C5B063571}" type="presParOf" srcId="{14161BF4-3B2E-4990-9AA5-1E7113657AFE}" destId="{FCA6A723-3A73-458A-AE3C-15B86CF5C55D}" srcOrd="0" destOrd="0" presId="urn:microsoft.com/office/officeart/2018/2/layout/IconLabelList#2"/>
    <dgm:cxn modelId="{89B5121F-9599-4794-9AA1-DD6EF55DE189}" type="presParOf" srcId="{14161BF4-3B2E-4990-9AA5-1E7113657AFE}" destId="{E9430B85-543F-4592-A6DD-AEEA4B48C6A1}" srcOrd="1" destOrd="0" presId="urn:microsoft.com/office/officeart/2018/2/layout/IconLabelList#2"/>
    <dgm:cxn modelId="{AB2BC4E4-5B33-4C26-8C3F-E77225D58E3E}" type="presParOf" srcId="{14161BF4-3B2E-4990-9AA5-1E7113657AFE}" destId="{2D06D90C-4774-439F-8532-60F8B9D1D8A7}" srcOrd="2" destOrd="0" presId="urn:microsoft.com/office/officeart/2018/2/layout/IconLabelList#2"/>
    <dgm:cxn modelId="{23BAA7AF-17F0-4F65-9E90-273EF7D3B929}" type="presParOf" srcId="{F365F799-91C6-467E-8005-77142388ADA7}" destId="{6AB9F53E-D91E-4E48-8AD8-05932101491C}" srcOrd="3" destOrd="0" presId="urn:microsoft.com/office/officeart/2018/2/layout/IconLabelList#2"/>
    <dgm:cxn modelId="{5CAA210B-19EB-4E1B-A954-8ECCD13D15D2}" type="presParOf" srcId="{F365F799-91C6-467E-8005-77142388ADA7}" destId="{ED8AE489-0CC0-4251-92FB-1AC032073F86}" srcOrd="4" destOrd="0" presId="urn:microsoft.com/office/officeart/2018/2/layout/IconLabelList#2"/>
    <dgm:cxn modelId="{D02AAB89-D273-4A42-BD22-FC8E4FBD89B6}" type="presParOf" srcId="{ED8AE489-0CC0-4251-92FB-1AC032073F86}" destId="{5326D40B-04B6-4401-91A7-8A4487EDC6FC}" srcOrd="0" destOrd="0" presId="urn:microsoft.com/office/officeart/2018/2/layout/IconLabelList#2"/>
    <dgm:cxn modelId="{D277A401-05A8-428C-89F2-F5C3F0254AF4}" type="presParOf" srcId="{ED8AE489-0CC0-4251-92FB-1AC032073F86}" destId="{45C20058-83ED-45AC-83B6-B4CEEE13D9F9}" srcOrd="1" destOrd="0" presId="urn:microsoft.com/office/officeart/2018/2/layout/IconLabelList#2"/>
    <dgm:cxn modelId="{321AE61B-556D-4E47-8A54-9BC14D9E1263}" type="presParOf" srcId="{ED8AE489-0CC0-4251-92FB-1AC032073F86}" destId="{1DCFB9CF-BB76-4BDC-932B-A329BC03E697}" srcOrd="2" destOrd="0" presId="urn:microsoft.com/office/officeart/2018/2/layout/IconLabelList#2"/>
  </dgm:cxnLst>
  <dgm:bg/>
  <dgm:whole/>
  <dgm:extLst>
    <a:ext uri="{C62137D5-CB1D-491B-B009-E17868A290BF}">
      <dgm14:recolorImg xmlns="" xmlns:dgm14="http://schemas.microsoft.com/office/drawing/2010/diagram" val="1"/>
    </a:ex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A755B31-6174-4948-8B32-7FECC02D6991}">
      <dsp:nvSpPr>
        <dsp:cNvPr id="0" name=""/>
        <dsp:cNvSpPr/>
      </dsp:nvSpPr>
      <dsp:spPr>
        <a:xfrm flipV="1">
          <a:off x="690273" y="168011"/>
          <a:ext cx="1012940" cy="72999"/>
        </a:xfrm>
        <a:prstGeom prst="rect">
          <a:avLst/>
        </a:prstGeom>
        <a:solidFill>
          <a:schemeClr val="accent3">
            <a:lumMod val="7500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D563F8-B6A7-4F66-B65C-7F1D3844F472}">
      <dsp:nvSpPr>
        <dsp:cNvPr id="0" name=""/>
        <dsp:cNvSpPr/>
      </dsp:nvSpPr>
      <dsp:spPr>
        <a:xfrm>
          <a:off x="5" y="661073"/>
          <a:ext cx="2628159" cy="1380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100000"/>
            </a:lnSpc>
            <a:spcBef>
              <a:spcPct val="0"/>
            </a:spcBef>
            <a:spcAft>
              <a:spcPct val="35000"/>
            </a:spcAft>
          </a:pPr>
          <a:r>
            <a:rPr lang="ar-DZ" sz="1800" b="1" kern="1200" dirty="0" smtClean="0">
              <a:solidFill>
                <a:schemeClr val="tx1"/>
              </a:solidFill>
            </a:rPr>
            <a:t>ممارسات</a:t>
          </a:r>
          <a:r>
            <a:rPr lang="ar-DZ" sz="1800" b="1" kern="1200" baseline="0" dirty="0" smtClean="0">
              <a:solidFill>
                <a:schemeClr val="tx1"/>
              </a:solidFill>
            </a:rPr>
            <a:t> </a:t>
          </a:r>
          <a:r>
            <a:rPr lang="ar-DZ" sz="1800" b="1" kern="1200" baseline="0" dirty="0" err="1" smtClean="0">
              <a:solidFill>
                <a:schemeClr val="tx1"/>
              </a:solidFill>
            </a:rPr>
            <a:t>العمل:</a:t>
          </a:r>
          <a:endParaRPr lang="ar-DZ" sz="1800" b="1" kern="1200" baseline="0" dirty="0" smtClean="0">
            <a:solidFill>
              <a:schemeClr val="tx1"/>
            </a:solidFill>
          </a:endParaRPr>
        </a:p>
        <a:p>
          <a:pPr lvl="0" algn="ctr" defTabSz="800100">
            <a:lnSpc>
              <a:spcPct val="100000"/>
            </a:lnSpc>
            <a:spcBef>
              <a:spcPct val="0"/>
            </a:spcBef>
            <a:spcAft>
              <a:spcPct val="35000"/>
            </a:spcAft>
          </a:pPr>
          <a:r>
            <a:rPr lang="ar-DZ" sz="1800" b="1" kern="1200" baseline="0" dirty="0" smtClean="0">
              <a:solidFill>
                <a:schemeClr val="tx1"/>
              </a:solidFill>
            </a:rPr>
            <a:t> </a:t>
          </a:r>
          <a:r>
            <a:rPr lang="ar-SA" sz="1800" b="1" kern="1200" dirty="0" smtClean="0"/>
            <a:t>هي" الإجراءات الرسمية وغير الرسمية المستعملة في المنظمة لإنجاز </a:t>
          </a:r>
          <a:r>
            <a:rPr lang="ar-SA" sz="1800" b="1" kern="1200" dirty="0" err="1" smtClean="0"/>
            <a:t>العمل".</a:t>
          </a:r>
          <a:r>
            <a:rPr lang="ar-SA" sz="1800" b="1" kern="1200" dirty="0" smtClean="0"/>
            <a:t> </a:t>
          </a:r>
          <a:endParaRPr lang="ar-DZ" sz="1800" b="1" kern="1200" baseline="0" dirty="0" smtClean="0">
            <a:solidFill>
              <a:schemeClr val="tx1"/>
            </a:solidFill>
          </a:endParaRPr>
        </a:p>
        <a:p>
          <a:pPr lvl="0" algn="ctr" defTabSz="800100">
            <a:lnSpc>
              <a:spcPct val="100000"/>
            </a:lnSpc>
            <a:spcBef>
              <a:spcPct val="0"/>
            </a:spcBef>
            <a:spcAft>
              <a:spcPct val="35000"/>
            </a:spcAft>
          </a:pPr>
          <a:endParaRPr lang="en-US" sz="1800" kern="1200" dirty="0">
            <a:solidFill>
              <a:schemeClr val="tx1"/>
            </a:solidFill>
          </a:endParaRPr>
        </a:p>
      </dsp:txBody>
      <dsp:txXfrm>
        <a:off x="5" y="661073"/>
        <a:ext cx="2628159" cy="1380827"/>
      </dsp:txXfrm>
    </dsp:sp>
    <dsp:sp modelId="{FCA6A723-3A73-458A-AE3C-15B86CF5C55D}">
      <dsp:nvSpPr>
        <dsp:cNvPr id="0" name=""/>
        <dsp:cNvSpPr/>
      </dsp:nvSpPr>
      <dsp:spPr>
        <a:xfrm flipV="1">
          <a:off x="4815416" y="204893"/>
          <a:ext cx="979111" cy="67114"/>
        </a:xfrm>
        <a:prstGeom prst="rect">
          <a:avLst/>
        </a:prstGeom>
        <a:solidFill>
          <a:schemeClr val="accent3">
            <a:lumMod val="7500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06D90C-4774-439F-8532-60F8B9D1D8A7}">
      <dsp:nvSpPr>
        <dsp:cNvPr id="0" name=""/>
        <dsp:cNvSpPr/>
      </dsp:nvSpPr>
      <dsp:spPr>
        <a:xfrm>
          <a:off x="3760709" y="749699"/>
          <a:ext cx="2931359" cy="1761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100000"/>
            </a:lnSpc>
            <a:spcBef>
              <a:spcPct val="0"/>
            </a:spcBef>
            <a:spcAft>
              <a:spcPct val="35000"/>
            </a:spcAft>
          </a:pPr>
          <a:r>
            <a:rPr lang="en-US" altLang="en-US" sz="1400" kern="1200" dirty="0" smtClean="0">
              <a:solidFill>
                <a:schemeClr val="tx1"/>
              </a:solidFill>
            </a:rPr>
            <a:t>.</a:t>
          </a:r>
          <a:r>
            <a:rPr lang="ar-DZ" altLang="en-US" sz="2800" b="1" kern="1200" dirty="0" err="1" smtClean="0">
              <a:solidFill>
                <a:schemeClr val="tx1"/>
              </a:solidFill>
              <a:latin typeface="Arabic Typesetting" pitchFamily="66" charset="-78"/>
              <a:cs typeface="Arabic Typesetting" pitchFamily="66" charset="-78"/>
            </a:rPr>
            <a:t>القواعد:</a:t>
          </a:r>
          <a:endParaRPr lang="ar-DZ" altLang="en-US" sz="2800" b="1" kern="1200" dirty="0" smtClean="0">
            <a:solidFill>
              <a:schemeClr val="tx1"/>
            </a:solidFill>
            <a:latin typeface="Arabic Typesetting" pitchFamily="66" charset="-78"/>
            <a:cs typeface="Arabic Typesetting" pitchFamily="66" charset="-78"/>
          </a:endParaRPr>
        </a:p>
        <a:p>
          <a:pPr lvl="0" algn="ctr" defTabSz="622300">
            <a:lnSpc>
              <a:spcPct val="100000"/>
            </a:lnSpc>
            <a:spcBef>
              <a:spcPct val="0"/>
            </a:spcBef>
            <a:spcAft>
              <a:spcPct val="35000"/>
            </a:spcAft>
          </a:pPr>
          <a:r>
            <a:rPr lang="ar-SA" sz="2800" b="1" kern="1200" dirty="0" smtClean="0">
              <a:latin typeface="Arabic Typesetting" pitchFamily="66" charset="-78"/>
              <a:cs typeface="Arabic Typesetting" pitchFamily="66" charset="-78"/>
            </a:rPr>
            <a:t>وتشير القواعد </a:t>
          </a:r>
          <a:r>
            <a:rPr lang="ar-SA" sz="2800" b="1" kern="1200" dirty="0" err="1" smtClean="0">
              <a:latin typeface="Arabic Typesetting" pitchFamily="66" charset="-78"/>
              <a:cs typeface="Arabic Typesetting" pitchFamily="66" charset="-78"/>
            </a:rPr>
            <a:t>إلى </a:t>
          </a:r>
          <a:r>
            <a:rPr lang="ar-SA" sz="2800" b="1" kern="1200" dirty="0" smtClean="0">
              <a:latin typeface="Arabic Typesetting" pitchFamily="66" charset="-78"/>
              <a:cs typeface="Arabic Typesetting" pitchFamily="66" charset="-78"/>
            </a:rPr>
            <a:t>" المعتقدات المشتركة حول كيف ينبغي للناس في المنظمة أن </a:t>
          </a:r>
          <a:r>
            <a:rPr lang="ar-SA" sz="2800" b="1" kern="1200" dirty="0" err="1" smtClean="0">
              <a:latin typeface="Arabic Typesetting" pitchFamily="66" charset="-78"/>
              <a:cs typeface="Arabic Typesetting" pitchFamily="66" charset="-78"/>
            </a:rPr>
            <a:t>يتصرفوا؟ ".</a:t>
          </a:r>
          <a:r>
            <a:rPr lang="ar-SA" sz="2800" b="1" kern="1200" dirty="0" smtClean="0">
              <a:latin typeface="Arabic Typesetting" pitchFamily="66" charset="-78"/>
              <a:cs typeface="Arabic Typesetting" pitchFamily="66" charset="-78"/>
            </a:rPr>
            <a:t> </a:t>
          </a:r>
          <a:endParaRPr lang="ar-DZ" altLang="en-US" sz="2800" b="1" kern="1200" dirty="0" smtClean="0">
            <a:solidFill>
              <a:schemeClr val="tx1"/>
            </a:solidFill>
            <a:latin typeface="Arabic Typesetting" pitchFamily="66" charset="-78"/>
            <a:cs typeface="Arabic Typesetting" pitchFamily="66" charset="-78"/>
          </a:endParaRPr>
        </a:p>
        <a:p>
          <a:pPr lvl="0" algn="ctr" defTabSz="622300">
            <a:lnSpc>
              <a:spcPct val="100000"/>
            </a:lnSpc>
            <a:spcBef>
              <a:spcPct val="0"/>
            </a:spcBef>
            <a:spcAft>
              <a:spcPct val="35000"/>
            </a:spcAft>
          </a:pPr>
          <a:endParaRPr lang="en-US" sz="1400" kern="1200" dirty="0">
            <a:solidFill>
              <a:schemeClr val="tx1"/>
            </a:solidFill>
          </a:endParaRPr>
        </a:p>
      </dsp:txBody>
      <dsp:txXfrm>
        <a:off x="3760709" y="749699"/>
        <a:ext cx="2931359" cy="1761493"/>
      </dsp:txXfrm>
    </dsp:sp>
    <dsp:sp modelId="{5326D40B-04B6-4401-91A7-8A4487EDC6FC}">
      <dsp:nvSpPr>
        <dsp:cNvPr id="0" name=""/>
        <dsp:cNvSpPr/>
      </dsp:nvSpPr>
      <dsp:spPr>
        <a:xfrm flipV="1">
          <a:off x="8540668" y="201059"/>
          <a:ext cx="843934" cy="53445"/>
        </a:xfrm>
        <a:prstGeom prst="rect">
          <a:avLst/>
        </a:prstGeom>
        <a:solidFill>
          <a:schemeClr val="accent3">
            <a:lumMod val="7500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CFB9CF-BB76-4BDC-932B-A329BC03E697}">
      <dsp:nvSpPr>
        <dsp:cNvPr id="0" name=""/>
        <dsp:cNvSpPr/>
      </dsp:nvSpPr>
      <dsp:spPr>
        <a:xfrm>
          <a:off x="7802067" y="699582"/>
          <a:ext cx="2669739" cy="1380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422400">
            <a:lnSpc>
              <a:spcPct val="100000"/>
            </a:lnSpc>
            <a:spcBef>
              <a:spcPct val="0"/>
            </a:spcBef>
            <a:spcAft>
              <a:spcPct val="35000"/>
            </a:spcAft>
          </a:pPr>
          <a:r>
            <a:rPr lang="ar-DZ" sz="3200" kern="1200" dirty="0" err="1" smtClean="0">
              <a:solidFill>
                <a:schemeClr val="tx1"/>
              </a:solidFill>
              <a:latin typeface="Arabic Typesetting" pitchFamily="66" charset="-78"/>
              <a:cs typeface="Arabic Typesetting" pitchFamily="66" charset="-78"/>
            </a:rPr>
            <a:t>القيم:</a:t>
          </a:r>
          <a:endParaRPr lang="ar-DZ" sz="3200" kern="1200" dirty="0" smtClean="0">
            <a:solidFill>
              <a:schemeClr val="tx1"/>
            </a:solidFill>
            <a:latin typeface="Arabic Typesetting" pitchFamily="66" charset="-78"/>
            <a:cs typeface="Arabic Typesetting" pitchFamily="66" charset="-78"/>
          </a:endParaRPr>
        </a:p>
        <a:p>
          <a:pPr lvl="0" algn="ctr" defTabSz="1422400">
            <a:lnSpc>
              <a:spcPct val="100000"/>
            </a:lnSpc>
            <a:spcBef>
              <a:spcPct val="0"/>
            </a:spcBef>
            <a:spcAft>
              <a:spcPct val="35000"/>
            </a:spcAft>
          </a:pPr>
          <a:r>
            <a:rPr lang="ar-DZ" sz="2000" b="1" kern="1200" dirty="0" smtClean="0"/>
            <a:t>ا</a:t>
          </a:r>
          <a:r>
            <a:rPr lang="ar-SA" sz="2000" b="1" kern="1200" dirty="0" smtClean="0"/>
            <a:t>لقيم</a:t>
          </a:r>
          <a:r>
            <a:rPr lang="ar-SA" sz="2000" kern="1200" dirty="0" smtClean="0"/>
            <a:t> </a:t>
          </a:r>
          <a:r>
            <a:rPr lang="ar-SA" sz="2000" kern="1200" dirty="0" err="1" smtClean="0"/>
            <a:t>تتمثل </a:t>
          </a:r>
          <a:r>
            <a:rPr lang="ar-SA" sz="2000" kern="1200" dirty="0" smtClean="0"/>
            <a:t>" فيما يعتقد </a:t>
          </a:r>
          <a:r>
            <a:rPr lang="ar-SA" sz="2000" kern="1200" dirty="0" err="1" smtClean="0"/>
            <a:t>به</a:t>
          </a:r>
          <a:r>
            <a:rPr lang="ar-SA" sz="2000" kern="1200" dirty="0" smtClean="0"/>
            <a:t> عضو المنظمة انه يستحق القيام </a:t>
          </a:r>
          <a:r>
            <a:rPr lang="ar-SA" sz="2000" kern="1200" dirty="0" err="1" smtClean="0"/>
            <a:t>به".</a:t>
          </a:r>
          <a:r>
            <a:rPr lang="ar-SA" sz="2000" kern="1200" dirty="0" smtClean="0"/>
            <a:t> </a:t>
          </a:r>
          <a:endParaRPr lang="en-US" sz="2000" kern="1200" dirty="0">
            <a:solidFill>
              <a:schemeClr val="tx1"/>
            </a:solidFill>
          </a:endParaRPr>
        </a:p>
      </dsp:txBody>
      <dsp:txXfrm>
        <a:off x="7802067" y="699582"/>
        <a:ext cx="2669739" cy="1380827"/>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2">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E0CC79A4-0B25-469F-9B41-E1B92476C68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 xmlns:a16="http://schemas.microsoft.com/office/drawing/2014/main" id="{55F87740-790C-4B8E-8BDF-37374E5C19A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48EE06D-E2C5-4DF1-B3C1-8E9169AAB10D}" type="datetimeFigureOut">
              <a:rPr lang="en-US" smtClean="0"/>
              <a:pPr/>
              <a:t>12/3/2023</a:t>
            </a:fld>
            <a:endParaRPr lang="en-US" dirty="0"/>
          </a:p>
        </p:txBody>
      </p:sp>
      <p:sp>
        <p:nvSpPr>
          <p:cNvPr id="4" name="Footer Placeholder 3">
            <a:extLst>
              <a:ext uri="{FF2B5EF4-FFF2-40B4-BE49-F238E27FC236}">
                <a16:creationId xmlns="" xmlns:a16="http://schemas.microsoft.com/office/drawing/2014/main" id="{75C8AAF8-731F-4C2E-B690-3086B25AFC6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 xmlns:a16="http://schemas.microsoft.com/office/drawing/2014/main" id="{B21C11FA-B74B-44E5-9E55-A45B9911BEF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EE2F40-54C0-4227-BA47-31BF544EF93E}" type="slidenum">
              <a:rPr lang="en-US" smtClean="0"/>
              <a:pPr/>
              <a:t>‹N°›</a:t>
            </a:fld>
            <a:endParaRPr lang="en-US" dirty="0"/>
          </a:p>
        </p:txBody>
      </p:sp>
    </p:spTree>
    <p:extLst>
      <p:ext uri="{BB962C8B-B14F-4D97-AF65-F5344CB8AC3E}">
        <p14:creationId xmlns="" xmlns:p14="http://schemas.microsoft.com/office/powerpoint/2010/main" val="3790744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 xmlns:a16="http://schemas.microsoft.com/office/drawing/2014/main" id="{D9F622F8-1824-4338-8C3C-5529D3BDEF4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dirty="0"/>
          </a:p>
        </p:txBody>
      </p:sp>
      <p:sp>
        <p:nvSpPr>
          <p:cNvPr id="30723" name="Rectangle 3">
            <a:extLst>
              <a:ext uri="{FF2B5EF4-FFF2-40B4-BE49-F238E27FC236}">
                <a16:creationId xmlns="" xmlns:a16="http://schemas.microsoft.com/office/drawing/2014/main" id="{618DDD53-BB38-4118-BC75-9CE27D49C550}"/>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dirty="0"/>
          </a:p>
        </p:txBody>
      </p:sp>
      <p:sp>
        <p:nvSpPr>
          <p:cNvPr id="14340" name="Rectangle 4">
            <a:extLst>
              <a:ext uri="{FF2B5EF4-FFF2-40B4-BE49-F238E27FC236}">
                <a16:creationId xmlns="" xmlns:a16="http://schemas.microsoft.com/office/drawing/2014/main" id="{6C03B6F7-B1AE-4118-ABA2-FFEC9B8F0E9C}"/>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0725" name="Rectangle 5">
            <a:extLst>
              <a:ext uri="{FF2B5EF4-FFF2-40B4-BE49-F238E27FC236}">
                <a16:creationId xmlns="" xmlns:a16="http://schemas.microsoft.com/office/drawing/2014/main" id="{646F5356-BDE8-43C1-9587-85323D02B191}"/>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a:extLst>
              <a:ext uri="{FF2B5EF4-FFF2-40B4-BE49-F238E27FC236}">
                <a16:creationId xmlns="" xmlns:a16="http://schemas.microsoft.com/office/drawing/2014/main" id="{89912C35-11A9-4DA7-8476-F1823F658CAA}"/>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dirty="0"/>
          </a:p>
        </p:txBody>
      </p:sp>
      <p:sp>
        <p:nvSpPr>
          <p:cNvPr id="30727" name="Rectangle 7">
            <a:extLst>
              <a:ext uri="{FF2B5EF4-FFF2-40B4-BE49-F238E27FC236}">
                <a16:creationId xmlns="" xmlns:a16="http://schemas.microsoft.com/office/drawing/2014/main" id="{7180ED79-CEC3-4FB9-B511-8597B20A0C10}"/>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DEB7EE2-04A2-4FB2-9625-C9C73AC4D32F}" type="slidenum">
              <a:rPr lang="en-US" altLang="en-US"/>
              <a:pPr/>
              <a:t>‹N°›</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 xmlns:a16="http://schemas.microsoft.com/office/drawing/2014/main" id="{FA4671F7-4D2C-4B1E-AED7-24676BE8B496}"/>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7842D7-C728-4EBD-982B-B8BE79E4DBBE}" type="slidenum">
              <a:rPr lang="en-US" altLang="en-US"/>
              <a:pPr eaLnBrk="1" hangingPunct="1"/>
              <a:t>1</a:t>
            </a:fld>
            <a:endParaRPr lang="en-US" altLang="en-US" dirty="0"/>
          </a:p>
        </p:txBody>
      </p:sp>
      <p:sp>
        <p:nvSpPr>
          <p:cNvPr id="15363" name="Rectangle 2">
            <a:extLst>
              <a:ext uri="{FF2B5EF4-FFF2-40B4-BE49-F238E27FC236}">
                <a16:creationId xmlns="" xmlns:a16="http://schemas.microsoft.com/office/drawing/2014/main" id="{D8E83BD0-7AE4-4323-9047-FC368929C520}"/>
              </a:ext>
            </a:extLst>
          </p:cNvPr>
          <p:cNvSpPr>
            <a:spLocks noGrp="1" noRot="1" noChangeAspect="1" noChangeArrowheads="1" noTextEdit="1"/>
          </p:cNvSpPr>
          <p:nvPr>
            <p:ph type="sldImg"/>
          </p:nvPr>
        </p:nvSpPr>
        <p:spPr>
          <a:ln/>
        </p:spPr>
      </p:sp>
      <p:sp>
        <p:nvSpPr>
          <p:cNvPr id="15364" name="Rectangle 3">
            <a:extLst>
              <a:ext uri="{FF2B5EF4-FFF2-40B4-BE49-F238E27FC236}">
                <a16:creationId xmlns="" xmlns:a16="http://schemas.microsoft.com/office/drawing/2014/main" id="{FDECF5EC-C5EC-4723-8F4F-A75A20018F65}"/>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 xmlns:p14="http://schemas.microsoft.com/office/powerpoint/2010/main" val="1950814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3</a:t>
            </a:fld>
            <a:endParaRPr lang="en-US" altLang="en-US" dirty="0"/>
          </a:p>
        </p:txBody>
      </p:sp>
    </p:spTree>
    <p:extLst>
      <p:ext uri="{BB962C8B-B14F-4D97-AF65-F5344CB8AC3E}">
        <p14:creationId xmlns="" xmlns:p14="http://schemas.microsoft.com/office/powerpoint/2010/main" val="1632278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5</a:t>
            </a:fld>
            <a:endParaRPr lang="en-US" altLang="en-US" dirty="0"/>
          </a:p>
        </p:txBody>
      </p:sp>
    </p:spTree>
    <p:extLst>
      <p:ext uri="{BB962C8B-B14F-4D97-AF65-F5344CB8AC3E}">
        <p14:creationId xmlns="" xmlns:p14="http://schemas.microsoft.com/office/powerpoint/2010/main" val="1383417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719101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11</a:t>
            </a:fld>
            <a:endParaRPr lang="en-US" altLang="en-US" dirty="0"/>
          </a:p>
        </p:txBody>
      </p:sp>
    </p:spTree>
    <p:extLst>
      <p:ext uri="{BB962C8B-B14F-4D97-AF65-F5344CB8AC3E}">
        <p14:creationId xmlns="" xmlns:p14="http://schemas.microsoft.com/office/powerpoint/2010/main" val="40952882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8.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44.svg"/><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3.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4.sv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9.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6.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2.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2.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68.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p:bg>
      <p:bgPr>
        <a:solidFill>
          <a:schemeClr val="tx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 xmlns:a16="http://schemas.microsoft.com/office/drawing/2014/main" id="{57007FCA-3EC9-46F6-BE85-2DE9F97B4858}"/>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0" y="0"/>
            <a:ext cx="12192000" cy="6858000"/>
          </a:xfrm>
          <a:prstGeom prst="rect">
            <a:avLst/>
          </a:prstGeom>
        </p:spPr>
      </p:pic>
      <p:sp>
        <p:nvSpPr>
          <p:cNvPr id="383" name="Title 381">
            <a:extLst>
              <a:ext uri="{FF2B5EF4-FFF2-40B4-BE49-F238E27FC236}">
                <a16:creationId xmlns="" xmlns:a16="http://schemas.microsoft.com/office/drawing/2014/main" id="{219026B8-F099-4229-B446-9FE2B966BEF7}"/>
              </a:ext>
            </a:extLst>
          </p:cNvPr>
          <p:cNvSpPr>
            <a:spLocks noGrp="1"/>
          </p:cNvSpPr>
          <p:nvPr>
            <p:ph type="title"/>
          </p:nvPr>
        </p:nvSpPr>
        <p:spPr>
          <a:xfrm>
            <a:off x="2581656" y="2304288"/>
            <a:ext cx="7022592" cy="2258568"/>
          </a:xfrm>
        </p:spPr>
        <p:txBody>
          <a:bodyPr vert="horz" lIns="91440" tIns="45720" rIns="91440" bIns="45720" rtlCol="0" anchor="ctr">
            <a:normAutofit/>
          </a:bodyPr>
          <a:lstStyle>
            <a:lvl1pPr algn="ctr">
              <a:defRPr lang="en-US" sz="4800" b="1">
                <a:solidFill>
                  <a:schemeClr val="accent4">
                    <a:lumMod val="75000"/>
                  </a:schemeClr>
                </a:solidFill>
                <a:ea typeface="+mn-ea"/>
                <a:cs typeface="+mn-cs"/>
              </a:defRPr>
            </a:lvl1pPr>
          </a:lstStyle>
          <a:p>
            <a:pPr marL="0" lvl="0" indent="0" algn="ctr">
              <a:lnSpc>
                <a:spcPct val="110000"/>
              </a:lnSpc>
              <a:spcBef>
                <a:spcPts val="0"/>
              </a:spcBef>
              <a:buFont typeface="Arial" panose="020B0604020202020204" pitchFamily="34" charset="0"/>
            </a:pPr>
            <a:r>
              <a:rPr lang="en-US" dirty="0"/>
              <a:t>Click to edit Master title style</a:t>
            </a:r>
          </a:p>
        </p:txBody>
      </p:sp>
    </p:spTree>
    <p:extLst>
      <p:ext uri="{BB962C8B-B14F-4D97-AF65-F5344CB8AC3E}">
        <p14:creationId xmlns="" xmlns:p14="http://schemas.microsoft.com/office/powerpoint/2010/main" val="2063099788"/>
      </p:ext>
    </p:extLst>
  </p:cSld>
  <p:clrMapOvr>
    <a:masterClrMapping/>
  </p:clrMapOvr>
  <p:extLst>
    <p:ext uri="{DCECCB84-F9BA-43D5-87BE-67443E8EF086}">
      <p15:sldGuideLst xmlns="" xmlns:p15="http://schemas.microsoft.com/office/powerpoint/2012/main">
        <p15:guide id="1" pos="28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ottom Pattern White">
    <p:bg>
      <p:bgPr>
        <a:solidFill>
          <a:schemeClr val="accent5"/>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 xmlns:a16="http://schemas.microsoft.com/office/drawing/2014/main" id="{BC00585D-E155-409A-899A-29BDF4E57FD3}"/>
              </a:ext>
            </a:extLst>
          </p:cNvPr>
          <p:cNvSpPr>
            <a:spLocks noGrp="1"/>
          </p:cNvSpPr>
          <p:nvPr>
            <p:ph type="title" hasCustomPrompt="1"/>
          </p:nvPr>
        </p:nvSpPr>
        <p:spPr>
          <a:xfrm>
            <a:off x="762000" y="716577"/>
            <a:ext cx="10668000" cy="615553"/>
          </a:xfrm>
          <a:noFill/>
        </p:spPr>
        <p:txBody>
          <a:bodyPr wrap="square" lIns="0" tIns="0" rIns="0" bIns="0" anchor="b" anchorCtr="0">
            <a:spAutoFit/>
          </a:bodyPr>
          <a:lstStyle>
            <a:lvl1pPr algn="l"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j-lt"/>
                <a:ea typeface="+mn-ea"/>
                <a:cs typeface="Segoe UI" pitchFamily="34" charset="0"/>
              </a:defRPr>
            </a:lvl1pPr>
          </a:lstStyle>
          <a:p>
            <a:pPr lvl="0"/>
            <a:r>
              <a:rPr lang="en-US" dirty="0"/>
              <a:t>Click to edit Master text styles</a:t>
            </a:r>
          </a:p>
        </p:txBody>
      </p:sp>
      <p:sp>
        <p:nvSpPr>
          <p:cNvPr id="5" name="Text Placeholder 4">
            <a:extLst>
              <a:ext uri="{FF2B5EF4-FFF2-40B4-BE49-F238E27FC236}">
                <a16:creationId xmlns="" xmlns:a16="http://schemas.microsoft.com/office/drawing/2014/main" id="{2D944D9B-AA15-4DB5-AE58-0FA514F6FE87}"/>
              </a:ext>
            </a:extLst>
          </p:cNvPr>
          <p:cNvSpPr>
            <a:spLocks noGrp="1"/>
          </p:cNvSpPr>
          <p:nvPr>
            <p:ph type="body" sz="quarter" idx="13" hasCustomPrompt="1"/>
          </p:nvPr>
        </p:nvSpPr>
        <p:spPr>
          <a:xfrm>
            <a:off x="762000" y="1790699"/>
            <a:ext cx="10668000" cy="685800"/>
          </a:xfrm>
          <a:prstGeom prst="rect">
            <a:avLst/>
          </a:prstGeom>
          <a:noFill/>
        </p:spPr>
        <p:txBody>
          <a:bodyPr wrap="square" lIns="0" tIns="0" rIns="0" bIns="0">
            <a:noAutofit/>
          </a:bodyPr>
          <a:lstStyle>
            <a:lvl1pPr marL="0" indent="0" algn="l">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dirty="0"/>
              <a:t>Insert content here</a:t>
            </a:r>
          </a:p>
        </p:txBody>
      </p:sp>
      <p:pic>
        <p:nvPicPr>
          <p:cNvPr id="2" name="Graphic 1">
            <a:extLst>
              <a:ext uri="{FF2B5EF4-FFF2-40B4-BE49-F238E27FC236}">
                <a16:creationId xmlns="" xmlns:a16="http://schemas.microsoft.com/office/drawing/2014/main" id="{29AB818C-9403-4CA7-8FC5-347DDE455E77}"/>
              </a:ext>
            </a:extLst>
          </p:cNvPr>
          <p:cNvPicPr>
            <a:picLocks noChangeAspect="1"/>
          </p:cNvPicPr>
          <p:nvPr userDrawn="1"/>
        </p:nvPicPr>
        <p:blipFill>
          <a:blip r:embed="rId2">
            <a:alphaModFix amt="40000"/>
            <a:extLst>
              <a:ext uri="{96DAC541-7B7A-43D3-8B79-37D633B846F1}">
                <asvg:svgBlip xmlns="" xmlns:asvg="http://schemas.microsoft.com/office/drawing/2016/SVG/main" r:embed="rId3"/>
              </a:ext>
            </a:extLst>
          </a:blip>
          <a:stretch>
            <a:fillRect/>
          </a:stretch>
        </p:blipFill>
        <p:spPr>
          <a:xfrm>
            <a:off x="0" y="5791200"/>
            <a:ext cx="12192000" cy="1066800"/>
          </a:xfrm>
          <a:prstGeom prst="rect">
            <a:avLst/>
          </a:prstGeom>
        </p:spPr>
      </p:pic>
    </p:spTree>
    <p:extLst>
      <p:ext uri="{BB962C8B-B14F-4D97-AF65-F5344CB8AC3E}">
        <p14:creationId xmlns="" xmlns:p14="http://schemas.microsoft.com/office/powerpoint/2010/main" val="1270356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mart Art">
    <p:bg>
      <p:bgPr>
        <a:solidFill>
          <a:schemeClr val="accent3"/>
        </a:solidFill>
        <a:effectLst/>
      </p:bgPr>
    </p:bg>
    <p:spTree>
      <p:nvGrpSpPr>
        <p:cNvPr id="1" name=""/>
        <p:cNvGrpSpPr/>
        <p:nvPr/>
      </p:nvGrpSpPr>
      <p:grpSpPr>
        <a:xfrm>
          <a:off x="0" y="0"/>
          <a:ext cx="0" cy="0"/>
          <a:chOff x="0" y="0"/>
          <a:chExt cx="0" cy="0"/>
        </a:xfrm>
      </p:grpSpPr>
      <p:sp>
        <p:nvSpPr>
          <p:cNvPr id="19" name="Text Placeholder 4">
            <a:extLst>
              <a:ext uri="{FF2B5EF4-FFF2-40B4-BE49-F238E27FC236}">
                <a16:creationId xmlns="" xmlns:a16="http://schemas.microsoft.com/office/drawing/2014/main" id="{3E65ED86-A26C-479A-8393-0BFDCBCD43F2}"/>
              </a:ext>
            </a:extLst>
          </p:cNvPr>
          <p:cNvSpPr>
            <a:spLocks noGrp="1"/>
          </p:cNvSpPr>
          <p:nvPr>
            <p:ph type="body" sz="quarter" idx="13" hasCustomPrompt="1"/>
          </p:nvPr>
        </p:nvSpPr>
        <p:spPr>
          <a:xfrm>
            <a:off x="762000" y="1783952"/>
            <a:ext cx="10668000" cy="1111648"/>
          </a:xfrm>
          <a:prstGeom prst="rect">
            <a:avLst/>
          </a:prstGeom>
          <a:noFill/>
        </p:spPr>
        <p:txBody>
          <a:bodyPr wrap="square" lIns="0" tIns="0" rIns="0" bIns="0">
            <a:noAutofit/>
          </a:bodyPr>
          <a:lstStyle>
            <a:lvl1pPr marL="0" indent="0" algn="l">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dirty="0"/>
              <a:t>Insert content here</a:t>
            </a:r>
          </a:p>
        </p:txBody>
      </p:sp>
      <p:sp>
        <p:nvSpPr>
          <p:cNvPr id="4" name="Title 1">
            <a:extLst>
              <a:ext uri="{FF2B5EF4-FFF2-40B4-BE49-F238E27FC236}">
                <a16:creationId xmlns="" xmlns:a16="http://schemas.microsoft.com/office/drawing/2014/main" id="{F858EEFF-117E-4B86-B6B2-CD8F71AA8C4A}"/>
              </a:ext>
            </a:extLst>
          </p:cNvPr>
          <p:cNvSpPr>
            <a:spLocks noGrp="1"/>
          </p:cNvSpPr>
          <p:nvPr>
            <p:ph type="title" hasCustomPrompt="1"/>
          </p:nvPr>
        </p:nvSpPr>
        <p:spPr>
          <a:xfrm>
            <a:off x="762000" y="716577"/>
            <a:ext cx="10668000" cy="615553"/>
          </a:xfrm>
          <a:noFill/>
        </p:spPr>
        <p:txBody>
          <a:bodyPr wrap="square" lIns="0" tIns="0" rIns="0" bIns="0" anchor="b" anchorCtr="0">
            <a:spAutoFit/>
          </a:bodyPr>
          <a:lstStyle>
            <a:lvl1pPr algn="l" defTabSz="932742" rtl="0" eaLnBrk="1" latinLnBrk="0" hangingPunct="1">
              <a:lnSpc>
                <a:spcPct val="100000"/>
              </a:lnSpc>
              <a:spcBef>
                <a:spcPct val="0"/>
              </a:spcBef>
              <a:buNone/>
              <a:defRPr lang="en-US" sz="4000" b="1" i="0" kern="1200" cap="none" spc="-50" baseline="0" dirty="0">
                <a:ln w="3175">
                  <a:noFill/>
                </a:ln>
                <a:solidFill>
                  <a:schemeClr val="accent4">
                    <a:lumMod val="40000"/>
                    <a:lumOff val="60000"/>
                  </a:schemeClr>
                </a:solidFill>
                <a:effectLst/>
                <a:latin typeface="+mj-lt"/>
                <a:ea typeface="+mn-ea"/>
                <a:cs typeface="Segoe UI" pitchFamily="34" charset="0"/>
              </a:defRPr>
            </a:lvl1pPr>
          </a:lstStyle>
          <a:p>
            <a:pPr lvl="0"/>
            <a:r>
              <a:rPr lang="en-US" dirty="0"/>
              <a:t>Click to edit Master text styles</a:t>
            </a:r>
          </a:p>
        </p:txBody>
      </p:sp>
      <p:pic>
        <p:nvPicPr>
          <p:cNvPr id="3" name="Graphic 2" hidden="1">
            <a:extLst>
              <a:ext uri="{FF2B5EF4-FFF2-40B4-BE49-F238E27FC236}">
                <a16:creationId xmlns="" xmlns:a16="http://schemas.microsoft.com/office/drawing/2014/main" id="{D0B12BD8-7E23-4DB3-9F3C-68F6FF145E68}"/>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9772650" y="0"/>
            <a:ext cx="2419350" cy="2619375"/>
          </a:xfrm>
          <a:prstGeom prst="rect">
            <a:avLst/>
          </a:prstGeom>
        </p:spPr>
      </p:pic>
      <p:pic>
        <p:nvPicPr>
          <p:cNvPr id="2" name="Graphic 1">
            <a:extLst>
              <a:ext uri="{FF2B5EF4-FFF2-40B4-BE49-F238E27FC236}">
                <a16:creationId xmlns="" xmlns:a16="http://schemas.microsoft.com/office/drawing/2014/main" id="{85143907-CDEB-455C-878E-7AE28AF7D2BE}"/>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flipV="1">
            <a:off x="5418919" y="0"/>
            <a:ext cx="6407956" cy="1783952"/>
          </a:xfrm>
          <a:prstGeom prst="rect">
            <a:avLst/>
          </a:prstGeom>
        </p:spPr>
      </p:pic>
    </p:spTree>
    <p:extLst>
      <p:ext uri="{BB962C8B-B14F-4D97-AF65-F5344CB8AC3E}">
        <p14:creationId xmlns="" xmlns:p14="http://schemas.microsoft.com/office/powerpoint/2010/main" val="549727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A1B9BC-7BE7-4893-90FD-CC95830FD8F2}" type="datetimeFigureOut">
              <a:rPr lang="en-US" smtClean="0"/>
              <a:pPr/>
              <a:t>12/3/2023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715270E-046A-4C23-BC98-E307A7DD6BE8}" type="slidenum">
              <a:rPr lang="en-US" smtClean="0"/>
              <a:pPr/>
              <a:t>‹N°›</a:t>
            </a:fld>
            <a:endParaRPr lang="en-US" dirty="0"/>
          </a:p>
        </p:txBody>
      </p:sp>
    </p:spTree>
    <p:extLst>
      <p:ext uri="{BB962C8B-B14F-4D97-AF65-F5344CB8AC3E}">
        <p14:creationId xmlns="" xmlns:p14="http://schemas.microsoft.com/office/powerpoint/2010/main" val="2522832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Photo Content">
    <p:bg>
      <p:bgPr>
        <a:solidFill>
          <a:schemeClr val="accent4"/>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 xmlns:a16="http://schemas.microsoft.com/office/drawing/2014/main" id="{8498B63D-F60C-4A9D-8D3E-0C7CD748FEDE}"/>
              </a:ext>
            </a:extLst>
          </p:cNvPr>
          <p:cNvSpPr>
            <a:spLocks noGrp="1"/>
          </p:cNvSpPr>
          <p:nvPr>
            <p:ph type="body" sz="quarter" idx="11"/>
          </p:nvPr>
        </p:nvSpPr>
        <p:spPr>
          <a:xfrm>
            <a:off x="762000" y="1905000"/>
            <a:ext cx="5334000" cy="3276600"/>
          </a:xfrm>
        </p:spPr>
        <p:txBody>
          <a:bodyPr/>
          <a:lstStyle>
            <a:lvl1pPr marL="0" indent="0">
              <a:buNone/>
              <a:defRPr sz="1800" b="1">
                <a:solidFill>
                  <a:schemeClr val="accent4">
                    <a:lumMod val="50000"/>
                  </a:schemeClr>
                </a:solidFill>
              </a:defRPr>
            </a:lvl1pPr>
            <a:lvl2pPr marL="283464" indent="-283464">
              <a:spcBef>
                <a:spcPts val="1000"/>
              </a:spcBef>
              <a:defRPr sz="1800">
                <a:solidFill>
                  <a:schemeClr val="accent4">
                    <a:lumMod val="50000"/>
                  </a:schemeClr>
                </a:solidFill>
              </a:defRPr>
            </a:lvl2pPr>
          </a:lstStyle>
          <a:p>
            <a:pPr lvl="0"/>
            <a:r>
              <a:rPr lang="en-US" dirty="0"/>
              <a:t>Click to edit Master text styles</a:t>
            </a:r>
          </a:p>
          <a:p>
            <a:pPr lvl="1"/>
            <a:r>
              <a:rPr lang="en-US" dirty="0"/>
              <a:t>Second level</a:t>
            </a:r>
          </a:p>
        </p:txBody>
      </p:sp>
      <p:sp>
        <p:nvSpPr>
          <p:cNvPr id="14" name="Picture Placeholder 13">
            <a:extLst>
              <a:ext uri="{FF2B5EF4-FFF2-40B4-BE49-F238E27FC236}">
                <a16:creationId xmlns="" xmlns:a16="http://schemas.microsoft.com/office/drawing/2014/main" id="{9B1932CF-F265-4AEE-8704-F42C01AFB479}"/>
              </a:ext>
            </a:extLst>
          </p:cNvPr>
          <p:cNvSpPr>
            <a:spLocks noGrp="1"/>
          </p:cNvSpPr>
          <p:nvPr>
            <p:ph type="pic" sz="quarter" idx="10"/>
          </p:nvPr>
        </p:nvSpPr>
        <p:spPr>
          <a:xfrm>
            <a:off x="6858000" y="715963"/>
            <a:ext cx="4572000" cy="5113336"/>
          </a:xfrm>
        </p:spPr>
        <p:txBody>
          <a:bodyPr/>
          <a:lstStyle>
            <a:lvl1pPr algn="ctr">
              <a:buNone/>
              <a:defRPr sz="1600">
                <a:solidFill>
                  <a:schemeClr val="accent4">
                    <a:lumMod val="50000"/>
                  </a:schemeClr>
                </a:solidFill>
              </a:defRPr>
            </a:lvl1pPr>
          </a:lstStyle>
          <a:p>
            <a:endParaRPr lang="en-US" dirty="0"/>
          </a:p>
        </p:txBody>
      </p:sp>
      <p:pic>
        <p:nvPicPr>
          <p:cNvPr id="2" name="Graphic 1">
            <a:extLst>
              <a:ext uri="{FF2B5EF4-FFF2-40B4-BE49-F238E27FC236}">
                <a16:creationId xmlns="" xmlns:a16="http://schemas.microsoft.com/office/drawing/2014/main" id="{09498076-A8F2-48B0-807A-C402BDA60D35}"/>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0" y="5074048"/>
            <a:ext cx="6407956" cy="1783952"/>
          </a:xfrm>
          <a:prstGeom prst="rect">
            <a:avLst/>
          </a:prstGeom>
        </p:spPr>
      </p:pic>
      <p:sp>
        <p:nvSpPr>
          <p:cNvPr id="3" name="Title 2">
            <a:extLst>
              <a:ext uri="{FF2B5EF4-FFF2-40B4-BE49-F238E27FC236}">
                <a16:creationId xmlns="" xmlns:a16="http://schemas.microsoft.com/office/drawing/2014/main" id="{5CF9E2C1-844F-4C0E-A423-111C77AEEF18}"/>
              </a:ext>
            </a:extLst>
          </p:cNvPr>
          <p:cNvSpPr>
            <a:spLocks noGrp="1"/>
          </p:cNvSpPr>
          <p:nvPr>
            <p:ph type="title"/>
          </p:nvPr>
        </p:nvSpPr>
        <p:spPr>
          <a:xfrm>
            <a:off x="762000" y="715961"/>
            <a:ext cx="5334000" cy="1189037"/>
          </a:xfrm>
        </p:spPr>
        <p:txBody>
          <a:bodyPr vert="horz" lIns="91440" tIns="45720" rIns="91440" bIns="45720" rtlCol="0" anchor="t">
            <a:normAutofit/>
          </a:bodyPr>
          <a:lstStyle>
            <a:lvl1pPr>
              <a:defRPr lang="en-US" sz="4000" b="1">
                <a:solidFill>
                  <a:schemeClr val="accent1"/>
                </a:solidFill>
                <a:ea typeface="+mn-ea"/>
                <a:cs typeface="+mn-cs"/>
              </a:defRPr>
            </a:lvl1pPr>
          </a:lstStyle>
          <a:p>
            <a:pPr marL="0" lvl="0" indent="0">
              <a:spcBef>
                <a:spcPts val="1000"/>
              </a:spcBef>
              <a:buFont typeface="Arial" panose="020B0604020202020204" pitchFamily="34" charset="0"/>
            </a:pPr>
            <a:r>
              <a:rPr lang="en-US" dirty="0"/>
              <a:t>Click to edit Master title style</a:t>
            </a:r>
          </a:p>
        </p:txBody>
      </p:sp>
    </p:spTree>
    <p:extLst>
      <p:ext uri="{BB962C8B-B14F-4D97-AF65-F5344CB8AC3E}">
        <p14:creationId xmlns="" xmlns:p14="http://schemas.microsoft.com/office/powerpoint/2010/main" val="4100089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Photo Content">
    <p:bg>
      <p:bgPr>
        <a:solidFill>
          <a:schemeClr val="accent1"/>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 xmlns:a16="http://schemas.microsoft.com/office/drawing/2014/main" id="{8498B63D-F60C-4A9D-8D3E-0C7CD748FEDE}"/>
              </a:ext>
            </a:extLst>
          </p:cNvPr>
          <p:cNvSpPr>
            <a:spLocks noGrp="1"/>
          </p:cNvSpPr>
          <p:nvPr>
            <p:ph type="body" sz="quarter" idx="11"/>
          </p:nvPr>
        </p:nvSpPr>
        <p:spPr>
          <a:xfrm>
            <a:off x="762000" y="1905000"/>
            <a:ext cx="5334000" cy="3276600"/>
          </a:xfrm>
        </p:spPr>
        <p:txBody>
          <a:bodyPr/>
          <a:lstStyle>
            <a:lvl1pPr marL="0" indent="0">
              <a:buNone/>
              <a:defRPr sz="1800" b="1"/>
            </a:lvl1pPr>
            <a:lvl2pPr marL="283464" indent="-283464">
              <a:spcBef>
                <a:spcPts val="1000"/>
              </a:spcBef>
              <a:defRPr sz="1800"/>
            </a:lvl2pPr>
          </a:lstStyle>
          <a:p>
            <a:pPr lvl="0"/>
            <a:r>
              <a:rPr lang="en-US" dirty="0"/>
              <a:t>Click to edit Master text styles</a:t>
            </a:r>
          </a:p>
          <a:p>
            <a:pPr lvl="1"/>
            <a:r>
              <a:rPr lang="en-US" dirty="0"/>
              <a:t>Second level</a:t>
            </a:r>
          </a:p>
        </p:txBody>
      </p:sp>
      <p:sp>
        <p:nvSpPr>
          <p:cNvPr id="8" name="Picture Placeholder 13">
            <a:extLst>
              <a:ext uri="{FF2B5EF4-FFF2-40B4-BE49-F238E27FC236}">
                <a16:creationId xmlns="" xmlns:a16="http://schemas.microsoft.com/office/drawing/2014/main" id="{89E410BA-B0FE-4F0E-8BE5-D33CC016635B}"/>
              </a:ext>
            </a:extLst>
          </p:cNvPr>
          <p:cNvSpPr>
            <a:spLocks noGrp="1"/>
          </p:cNvSpPr>
          <p:nvPr>
            <p:ph type="pic" sz="quarter" idx="13"/>
          </p:nvPr>
        </p:nvSpPr>
        <p:spPr>
          <a:xfrm>
            <a:off x="6858000" y="3444081"/>
            <a:ext cx="4572000" cy="2362200"/>
          </a:xfrm>
        </p:spPr>
        <p:txBody>
          <a:bodyPr>
            <a:normAutofit/>
          </a:bodyPr>
          <a:lstStyle>
            <a:lvl1pPr>
              <a:buNone/>
              <a:defRPr sz="1800"/>
            </a:lvl1pPr>
          </a:lstStyle>
          <a:p>
            <a:endParaRPr lang="en-US" dirty="0"/>
          </a:p>
        </p:txBody>
      </p:sp>
      <p:sp>
        <p:nvSpPr>
          <p:cNvPr id="9" name="Picture Placeholder 13">
            <a:extLst>
              <a:ext uri="{FF2B5EF4-FFF2-40B4-BE49-F238E27FC236}">
                <a16:creationId xmlns="" xmlns:a16="http://schemas.microsoft.com/office/drawing/2014/main" id="{827A95C0-AE8D-46E1-9EF9-64504CBEF99E}"/>
              </a:ext>
            </a:extLst>
          </p:cNvPr>
          <p:cNvSpPr>
            <a:spLocks noGrp="1"/>
          </p:cNvSpPr>
          <p:nvPr>
            <p:ph type="pic" sz="quarter" idx="14"/>
          </p:nvPr>
        </p:nvSpPr>
        <p:spPr>
          <a:xfrm>
            <a:off x="6858000" y="715963"/>
            <a:ext cx="4572000" cy="2362200"/>
          </a:xfrm>
        </p:spPr>
        <p:txBody>
          <a:bodyPr>
            <a:normAutofit/>
          </a:bodyPr>
          <a:lstStyle>
            <a:lvl1pPr>
              <a:buNone/>
              <a:defRPr sz="1800"/>
            </a:lvl1pPr>
          </a:lstStyle>
          <a:p>
            <a:endParaRPr lang="en-US" dirty="0"/>
          </a:p>
        </p:txBody>
      </p:sp>
      <p:pic>
        <p:nvPicPr>
          <p:cNvPr id="2" name="Graphic 1" hidden="1">
            <a:extLst>
              <a:ext uri="{FF2B5EF4-FFF2-40B4-BE49-F238E27FC236}">
                <a16:creationId xmlns="" xmlns:a16="http://schemas.microsoft.com/office/drawing/2014/main" id="{295740BA-9B4E-4B38-827D-32544CDF7586}"/>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0" y="5892800"/>
            <a:ext cx="12192000" cy="965200"/>
          </a:xfrm>
          <a:prstGeom prst="rect">
            <a:avLst/>
          </a:prstGeom>
        </p:spPr>
      </p:pic>
      <p:pic>
        <p:nvPicPr>
          <p:cNvPr id="3" name="Graphic 2">
            <a:extLst>
              <a:ext uri="{FF2B5EF4-FFF2-40B4-BE49-F238E27FC236}">
                <a16:creationId xmlns="" xmlns:a16="http://schemas.microsoft.com/office/drawing/2014/main" id="{29C593AE-D9D2-42FE-A240-F97D187261D7}"/>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0" y="5327681"/>
            <a:ext cx="5496910" cy="1530320"/>
          </a:xfrm>
          <a:prstGeom prst="rect">
            <a:avLst/>
          </a:prstGeom>
        </p:spPr>
      </p:pic>
      <p:sp>
        <p:nvSpPr>
          <p:cNvPr id="11" name="Title 2">
            <a:extLst>
              <a:ext uri="{FF2B5EF4-FFF2-40B4-BE49-F238E27FC236}">
                <a16:creationId xmlns="" xmlns:a16="http://schemas.microsoft.com/office/drawing/2014/main" id="{9AA0A799-2244-4DB2-ACAB-F6DA87A73055}"/>
              </a:ext>
            </a:extLst>
          </p:cNvPr>
          <p:cNvSpPr>
            <a:spLocks noGrp="1"/>
          </p:cNvSpPr>
          <p:nvPr>
            <p:ph type="title"/>
          </p:nvPr>
        </p:nvSpPr>
        <p:spPr>
          <a:xfrm>
            <a:off x="762000" y="715961"/>
            <a:ext cx="5334000" cy="1189037"/>
          </a:xfrm>
        </p:spPr>
        <p:txBody>
          <a:bodyPr vert="horz" lIns="91440" tIns="45720" rIns="91440" bIns="45720" rtlCol="0" anchor="t">
            <a:normAutofit/>
          </a:bodyPr>
          <a:lstStyle>
            <a:lvl1pPr>
              <a:defRPr lang="en-US" sz="4000" b="1">
                <a:solidFill>
                  <a:schemeClr val="tx1"/>
                </a:solidFill>
                <a:ea typeface="+mn-ea"/>
                <a:cs typeface="+mn-cs"/>
              </a:defRPr>
            </a:lvl1pPr>
          </a:lstStyle>
          <a:p>
            <a:pPr marL="0" lvl="0" indent="0">
              <a:spcBef>
                <a:spcPts val="1000"/>
              </a:spcBef>
              <a:buFont typeface="Arial" panose="020B0604020202020204" pitchFamily="34" charset="0"/>
            </a:pPr>
            <a:r>
              <a:rPr lang="en-US" dirty="0"/>
              <a:t>Click to edit Master title style</a:t>
            </a:r>
          </a:p>
        </p:txBody>
      </p:sp>
    </p:spTree>
    <p:extLst>
      <p:ext uri="{BB962C8B-B14F-4D97-AF65-F5344CB8AC3E}">
        <p14:creationId xmlns="" xmlns:p14="http://schemas.microsoft.com/office/powerpoint/2010/main" val="2830834994"/>
      </p:ext>
    </p:extLst>
  </p:cSld>
  <p:clrMapOvr>
    <a:masterClrMapping/>
  </p:clrMapOvr>
  <p:extLst>
    <p:ext uri="{DCECCB84-F9BA-43D5-87BE-67443E8EF086}">
      <p15:sldGuideLst xmlns="" xmlns:p15="http://schemas.microsoft.com/office/powerpoint/2012/main">
        <p15:guide id="1" orient="horz" pos="3672"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ight Pattern Content Dark">
    <p:bg>
      <p:bgPr>
        <a:solidFill>
          <a:schemeClr val="accent3"/>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 xmlns:a16="http://schemas.microsoft.com/office/drawing/2014/main" id="{E8DBED36-2461-46D0-AF71-79E0064B3758}"/>
              </a:ext>
            </a:extLst>
          </p:cNvPr>
          <p:cNvSpPr>
            <a:spLocks noGrp="1"/>
          </p:cNvSpPr>
          <p:nvPr>
            <p:ph type="body" sz="quarter" idx="11"/>
          </p:nvPr>
        </p:nvSpPr>
        <p:spPr>
          <a:xfrm>
            <a:off x="762000" y="1905000"/>
            <a:ext cx="6477000" cy="3276600"/>
          </a:xfrm>
        </p:spPr>
        <p:txBody>
          <a:bodyPr/>
          <a:lstStyle>
            <a:lvl1pPr marL="0" indent="0">
              <a:buNone/>
              <a:defRPr sz="1800" b="1">
                <a:solidFill>
                  <a:schemeClr val="bg1"/>
                </a:solidFill>
              </a:defRPr>
            </a:lvl1pPr>
            <a:lvl2pPr marL="283464" indent="-283464">
              <a:spcBef>
                <a:spcPts val="1000"/>
              </a:spcBef>
              <a:defRPr sz="1800">
                <a:solidFill>
                  <a:schemeClr val="bg1"/>
                </a:solidFill>
              </a:defRPr>
            </a:lvl2pPr>
          </a:lstStyle>
          <a:p>
            <a:pPr lvl="0"/>
            <a:r>
              <a:rPr lang="en-US" dirty="0"/>
              <a:t>Click to edit Master text styles</a:t>
            </a:r>
          </a:p>
          <a:p>
            <a:pPr lvl="1"/>
            <a:r>
              <a:rPr lang="en-US" dirty="0"/>
              <a:t>Second level</a:t>
            </a:r>
          </a:p>
        </p:txBody>
      </p:sp>
      <p:pic>
        <p:nvPicPr>
          <p:cNvPr id="2" name="Graphic 1">
            <a:extLst>
              <a:ext uri="{FF2B5EF4-FFF2-40B4-BE49-F238E27FC236}">
                <a16:creationId xmlns="" xmlns:a16="http://schemas.microsoft.com/office/drawing/2014/main" id="{A997D967-7D0C-43B1-AF0D-22448F0504AF}"/>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9055106" y="0"/>
            <a:ext cx="3136894" cy="6858000"/>
          </a:xfrm>
          <a:prstGeom prst="rect">
            <a:avLst/>
          </a:prstGeom>
        </p:spPr>
      </p:pic>
      <p:sp>
        <p:nvSpPr>
          <p:cNvPr id="5" name="Title 2">
            <a:extLst>
              <a:ext uri="{FF2B5EF4-FFF2-40B4-BE49-F238E27FC236}">
                <a16:creationId xmlns="" xmlns:a16="http://schemas.microsoft.com/office/drawing/2014/main" id="{9B292CAA-5A7B-44A6-B47D-2FE9F593A944}"/>
              </a:ext>
            </a:extLst>
          </p:cNvPr>
          <p:cNvSpPr>
            <a:spLocks noGrp="1"/>
          </p:cNvSpPr>
          <p:nvPr>
            <p:ph type="title"/>
          </p:nvPr>
        </p:nvSpPr>
        <p:spPr>
          <a:xfrm>
            <a:off x="761999" y="715961"/>
            <a:ext cx="6476999" cy="1189037"/>
          </a:xfrm>
        </p:spPr>
        <p:txBody>
          <a:bodyPr vert="horz" lIns="91440" tIns="45720" rIns="91440" bIns="45720" rtlCol="0" anchor="t">
            <a:normAutofit/>
          </a:bodyPr>
          <a:lstStyle>
            <a:lvl1pPr>
              <a:defRPr lang="en-US" sz="4000" b="1">
                <a:solidFill>
                  <a:schemeClr val="bg1"/>
                </a:solidFill>
                <a:ea typeface="+mn-ea"/>
                <a:cs typeface="+mn-cs"/>
              </a:defRPr>
            </a:lvl1pPr>
          </a:lstStyle>
          <a:p>
            <a:pPr marL="0" lvl="0" indent="0">
              <a:spcBef>
                <a:spcPts val="1000"/>
              </a:spcBef>
              <a:buFont typeface="Arial" panose="020B0604020202020204" pitchFamily="34" charset="0"/>
            </a:pPr>
            <a:r>
              <a:rPr lang="en-US" dirty="0"/>
              <a:t>Click to edit Master title style</a:t>
            </a:r>
          </a:p>
        </p:txBody>
      </p:sp>
    </p:spTree>
    <p:extLst>
      <p:ext uri="{BB962C8B-B14F-4D97-AF65-F5344CB8AC3E}">
        <p14:creationId xmlns="" xmlns:p14="http://schemas.microsoft.com/office/powerpoint/2010/main" val="15622252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extLst>
    <p:ext uri="{DCECCB84-F9BA-43D5-87BE-67443E8EF086}">
      <p15:sldGuideLst xmlns=""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ight Pattern Content Light">
    <p:bg>
      <p:bgPr>
        <a:solidFill>
          <a:schemeClr val="bg1"/>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 xmlns:a16="http://schemas.microsoft.com/office/drawing/2014/main" id="{E8DBED36-2461-46D0-AF71-79E0064B3758}"/>
              </a:ext>
            </a:extLst>
          </p:cNvPr>
          <p:cNvSpPr>
            <a:spLocks noGrp="1"/>
          </p:cNvSpPr>
          <p:nvPr>
            <p:ph type="body" sz="quarter" idx="11"/>
          </p:nvPr>
        </p:nvSpPr>
        <p:spPr>
          <a:xfrm>
            <a:off x="762000" y="1905000"/>
            <a:ext cx="6477000" cy="3276600"/>
          </a:xfrm>
        </p:spPr>
        <p:txBody>
          <a:bodyPr/>
          <a:lstStyle>
            <a:lvl1pPr marL="0" indent="0">
              <a:buNone/>
              <a:defRPr sz="1800" b="1">
                <a:solidFill>
                  <a:schemeClr val="accent1">
                    <a:lumMod val="50000"/>
                  </a:schemeClr>
                </a:solidFill>
              </a:defRPr>
            </a:lvl1pPr>
            <a:lvl2pPr marL="283464" indent="-283464">
              <a:spcBef>
                <a:spcPts val="1000"/>
              </a:spcBef>
              <a:defRPr sz="1800">
                <a:solidFill>
                  <a:schemeClr val="accent1">
                    <a:lumMod val="50000"/>
                  </a:schemeClr>
                </a:solidFill>
              </a:defRPr>
            </a:lvl2pPr>
          </a:lstStyle>
          <a:p>
            <a:pPr lvl="0"/>
            <a:r>
              <a:rPr lang="en-US" dirty="0"/>
              <a:t>Click to edit Master text styles</a:t>
            </a:r>
          </a:p>
          <a:p>
            <a:pPr lvl="1"/>
            <a:r>
              <a:rPr lang="en-US" dirty="0"/>
              <a:t>Second level</a:t>
            </a:r>
          </a:p>
        </p:txBody>
      </p:sp>
      <p:pic>
        <p:nvPicPr>
          <p:cNvPr id="2" name="Graphic 1">
            <a:extLst>
              <a:ext uri="{FF2B5EF4-FFF2-40B4-BE49-F238E27FC236}">
                <a16:creationId xmlns="" xmlns:a16="http://schemas.microsoft.com/office/drawing/2014/main" id="{A997D967-7D0C-43B1-AF0D-22448F0504AF}"/>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9055106" y="0"/>
            <a:ext cx="3136894" cy="6858000"/>
          </a:xfrm>
          <a:prstGeom prst="rect">
            <a:avLst/>
          </a:prstGeom>
        </p:spPr>
      </p:pic>
      <p:sp>
        <p:nvSpPr>
          <p:cNvPr id="5" name="Title 2">
            <a:extLst>
              <a:ext uri="{FF2B5EF4-FFF2-40B4-BE49-F238E27FC236}">
                <a16:creationId xmlns="" xmlns:a16="http://schemas.microsoft.com/office/drawing/2014/main" id="{9B292CAA-5A7B-44A6-B47D-2FE9F593A944}"/>
              </a:ext>
            </a:extLst>
          </p:cNvPr>
          <p:cNvSpPr>
            <a:spLocks noGrp="1"/>
          </p:cNvSpPr>
          <p:nvPr>
            <p:ph type="title"/>
          </p:nvPr>
        </p:nvSpPr>
        <p:spPr>
          <a:xfrm>
            <a:off x="761999" y="715961"/>
            <a:ext cx="6476999" cy="1189037"/>
          </a:xfrm>
        </p:spPr>
        <p:txBody>
          <a:bodyPr vert="horz" lIns="91440" tIns="45720" rIns="91440" bIns="45720" rtlCol="0" anchor="t">
            <a:normAutofit/>
          </a:bodyPr>
          <a:lstStyle>
            <a:lvl1pPr>
              <a:defRPr lang="en-US" sz="4000" b="1">
                <a:solidFill>
                  <a:schemeClr val="accent1"/>
                </a:solidFill>
                <a:ea typeface="+mn-ea"/>
                <a:cs typeface="+mn-cs"/>
              </a:defRPr>
            </a:lvl1pPr>
          </a:lstStyle>
          <a:p>
            <a:pPr marL="0" lvl="0" indent="0">
              <a:spcBef>
                <a:spcPts val="1000"/>
              </a:spcBef>
              <a:buFont typeface="Arial" panose="020B0604020202020204" pitchFamily="34" charset="0"/>
            </a:pPr>
            <a:r>
              <a:rPr lang="en-US" dirty="0"/>
              <a:t>Click to edit Master title style</a:t>
            </a:r>
          </a:p>
        </p:txBody>
      </p:sp>
    </p:spTree>
    <p:extLst>
      <p:ext uri="{BB962C8B-B14F-4D97-AF65-F5344CB8AC3E}">
        <p14:creationId xmlns="" xmlns:p14="http://schemas.microsoft.com/office/powerpoint/2010/main" val="34211921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extLst>
    <p:ext uri="{DCECCB84-F9BA-43D5-87BE-67443E8EF086}">
      <p15:sldGuideLst xmlns=""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ft Pattern Content">
    <p:bg>
      <p:bgPr>
        <a:solidFill>
          <a:schemeClr val="tx1"/>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 xmlns:a16="http://schemas.microsoft.com/office/drawing/2014/main" id="{E8DBED36-2461-46D0-AF71-79E0064B3758}"/>
              </a:ext>
            </a:extLst>
          </p:cNvPr>
          <p:cNvSpPr>
            <a:spLocks noGrp="1"/>
          </p:cNvSpPr>
          <p:nvPr>
            <p:ph type="body" sz="quarter" idx="11"/>
          </p:nvPr>
        </p:nvSpPr>
        <p:spPr>
          <a:xfrm>
            <a:off x="4457700" y="1905000"/>
            <a:ext cx="7219043" cy="3276600"/>
          </a:xfrm>
        </p:spPr>
        <p:txBody>
          <a:bodyPr/>
          <a:lstStyle>
            <a:lvl1pPr marL="0" indent="0">
              <a:buNone/>
              <a:defRPr sz="1800" b="1">
                <a:solidFill>
                  <a:schemeClr val="accent1">
                    <a:lumMod val="50000"/>
                  </a:schemeClr>
                </a:solidFill>
              </a:defRPr>
            </a:lvl1pPr>
            <a:lvl2pPr marL="283464" indent="-283464">
              <a:spcBef>
                <a:spcPts val="1000"/>
              </a:spcBef>
              <a:defRPr sz="1800">
                <a:solidFill>
                  <a:schemeClr val="accent1">
                    <a:lumMod val="50000"/>
                  </a:schemeClr>
                </a:solidFill>
              </a:defRPr>
            </a:lvl2pPr>
          </a:lstStyle>
          <a:p>
            <a:pPr lvl="0"/>
            <a:r>
              <a:rPr lang="en-US" dirty="0"/>
              <a:t>Click to edit Master text styles</a:t>
            </a:r>
          </a:p>
          <a:p>
            <a:pPr lvl="1"/>
            <a:r>
              <a:rPr lang="en-US" dirty="0"/>
              <a:t>Second level</a:t>
            </a:r>
          </a:p>
        </p:txBody>
      </p:sp>
      <p:pic>
        <p:nvPicPr>
          <p:cNvPr id="2" name="Graphic 1">
            <a:extLst>
              <a:ext uri="{FF2B5EF4-FFF2-40B4-BE49-F238E27FC236}">
                <a16:creationId xmlns="" xmlns:a16="http://schemas.microsoft.com/office/drawing/2014/main" id="{805C4425-09AC-4097-B868-D49C9D64C8F9}"/>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0" y="403"/>
            <a:ext cx="3720664" cy="6857194"/>
          </a:xfrm>
          <a:prstGeom prst="rect">
            <a:avLst/>
          </a:prstGeom>
        </p:spPr>
      </p:pic>
      <p:sp>
        <p:nvSpPr>
          <p:cNvPr id="5" name="Title 2">
            <a:extLst>
              <a:ext uri="{FF2B5EF4-FFF2-40B4-BE49-F238E27FC236}">
                <a16:creationId xmlns="" xmlns:a16="http://schemas.microsoft.com/office/drawing/2014/main" id="{C6104E15-F449-422E-973A-1899DDF43DE1}"/>
              </a:ext>
            </a:extLst>
          </p:cNvPr>
          <p:cNvSpPr>
            <a:spLocks noGrp="1"/>
          </p:cNvSpPr>
          <p:nvPr>
            <p:ph type="title"/>
          </p:nvPr>
        </p:nvSpPr>
        <p:spPr>
          <a:xfrm>
            <a:off x="4457699" y="715961"/>
            <a:ext cx="7219043" cy="1189037"/>
          </a:xfrm>
        </p:spPr>
        <p:txBody>
          <a:bodyPr vert="horz" lIns="91440" tIns="45720" rIns="91440" bIns="45720" rtlCol="0" anchor="t">
            <a:normAutofit/>
          </a:bodyPr>
          <a:lstStyle>
            <a:lvl1pPr>
              <a:defRPr lang="en-US" sz="4000" b="1">
                <a:solidFill>
                  <a:schemeClr val="accent1"/>
                </a:solidFill>
                <a:ea typeface="+mn-ea"/>
                <a:cs typeface="+mn-cs"/>
              </a:defRPr>
            </a:lvl1pPr>
          </a:lstStyle>
          <a:p>
            <a:pPr marL="0" lvl="0" indent="0">
              <a:spcBef>
                <a:spcPts val="1000"/>
              </a:spcBef>
              <a:buFont typeface="Arial" panose="020B0604020202020204" pitchFamily="34" charset="0"/>
            </a:pPr>
            <a:r>
              <a:rPr lang="en-US" dirty="0"/>
              <a:t>Click to edit Master title style</a:t>
            </a:r>
          </a:p>
        </p:txBody>
      </p:sp>
    </p:spTree>
    <p:extLst>
      <p:ext uri="{BB962C8B-B14F-4D97-AF65-F5344CB8AC3E}">
        <p14:creationId xmlns="" xmlns:p14="http://schemas.microsoft.com/office/powerpoint/2010/main" val="195596177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extLst>
    <p:ext uri="{DCECCB84-F9BA-43D5-87BE-67443E8EF086}">
      <p15:sldGuideLst xmlns="" xmlns:p15="http://schemas.microsoft.com/office/powerpoint/2012/main">
        <p15:guide id="1" orient="horz" pos="2160">
          <p15:clr>
            <a:srgbClr val="FBAE40"/>
          </p15:clr>
        </p15:guide>
        <p15:guide id="2" pos="2808" userDrawn="1">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fetti Content Orange">
    <p:bg>
      <p:bgPr>
        <a:solidFill>
          <a:schemeClr val="accent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 xmlns:a16="http://schemas.microsoft.com/office/drawing/2014/main" id="{7470216E-CA87-491C-BBBE-DDFD70D768F5}"/>
              </a:ext>
            </a:extLst>
          </p:cNvPr>
          <p:cNvPicPr>
            <a:picLocks noChangeAspect="1"/>
          </p:cNvPicPr>
          <p:nvPr userDrawn="1"/>
        </p:nvPicPr>
        <p:blipFill rotWithShape="1">
          <a:blip r:embed="rId2">
            <a:extLst>
              <a:ext uri="{96DAC541-7B7A-43D3-8B79-37D633B846F1}">
                <asvg:svgBlip xmlns="" xmlns:asvg="http://schemas.microsoft.com/office/drawing/2016/SVG/main" r:embed="rId3"/>
              </a:ext>
            </a:extLst>
          </a:blip>
          <a:srcRect l="3994" t="34041" r="11052" b="45480"/>
          <a:stretch/>
        </p:blipFill>
        <p:spPr>
          <a:xfrm>
            <a:off x="-3048" y="35012"/>
            <a:ext cx="12198096" cy="6787977"/>
          </a:xfrm>
          <a:prstGeom prst="rect">
            <a:avLst/>
          </a:prstGeom>
        </p:spPr>
      </p:pic>
      <p:sp>
        <p:nvSpPr>
          <p:cNvPr id="5" name="Title 1">
            <a:extLst>
              <a:ext uri="{FF2B5EF4-FFF2-40B4-BE49-F238E27FC236}">
                <a16:creationId xmlns="" xmlns:a16="http://schemas.microsoft.com/office/drawing/2014/main" id="{3D9303A2-B30A-054C-B809-053B909E125F}"/>
              </a:ext>
            </a:extLst>
          </p:cNvPr>
          <p:cNvSpPr>
            <a:spLocks noGrp="1"/>
          </p:cNvSpPr>
          <p:nvPr>
            <p:ph type="title" hasCustomPrompt="1"/>
          </p:nvPr>
        </p:nvSpPr>
        <p:spPr>
          <a:xfrm>
            <a:off x="1525301" y="1995467"/>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j-lt"/>
                <a:ea typeface="+mn-ea"/>
                <a:cs typeface="Segoe UI" pitchFamily="34" charset="0"/>
              </a:defRPr>
            </a:lvl1pPr>
          </a:lstStyle>
          <a:p>
            <a:r>
              <a:rPr lang="en-US" dirty="0"/>
              <a:t>Section title with border</a:t>
            </a:r>
          </a:p>
        </p:txBody>
      </p:sp>
      <p:sp>
        <p:nvSpPr>
          <p:cNvPr id="6" name="Text Placeholder 4">
            <a:extLst>
              <a:ext uri="{FF2B5EF4-FFF2-40B4-BE49-F238E27FC236}">
                <a16:creationId xmlns="" xmlns:a16="http://schemas.microsoft.com/office/drawing/2014/main"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dirty="0"/>
              <a:t>Insert content here</a:t>
            </a:r>
          </a:p>
        </p:txBody>
      </p:sp>
    </p:spTree>
    <p:extLst>
      <p:ext uri="{BB962C8B-B14F-4D97-AF65-F5344CB8AC3E}">
        <p14:creationId xmlns="" xmlns:p14="http://schemas.microsoft.com/office/powerpoint/2010/main" val="19018719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extLst>
    <p:ext uri="{DCECCB84-F9BA-43D5-87BE-67443E8EF086}">
      <p15:sldGuideLst xmlns="" xmlns:p15="http://schemas.microsoft.com/office/powerpoint/2012/main">
        <p15:guide id="1" orient="horz" pos="2160">
          <p15:clr>
            <a:srgbClr val="FBAE40"/>
          </p15:clr>
        </p15:guide>
        <p15:guide id="2" pos="6127">
          <p15:clr>
            <a:srgbClr val="5ACBF0"/>
          </p15:clr>
        </p15:guide>
        <p15:guide id="3" orient="horz" pos="2243" userDrawn="1">
          <p15:clr>
            <a:srgbClr val="5ACBF0"/>
          </p15:clr>
        </p15:guide>
        <p15:guide id="4" orient="horz" pos="2488" userDrawn="1">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fetti Content Green">
    <p:bg>
      <p:bgPr>
        <a:solidFill>
          <a:schemeClr val="accent5"/>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 xmlns:a16="http://schemas.microsoft.com/office/drawing/2014/main" id="{7470216E-CA87-491C-BBBE-DDFD70D768F5}"/>
              </a:ext>
            </a:extLst>
          </p:cNvPr>
          <p:cNvPicPr>
            <a:picLocks noChangeAspect="1"/>
          </p:cNvPicPr>
          <p:nvPr userDrawn="1"/>
        </p:nvPicPr>
        <p:blipFill rotWithShape="1">
          <a:blip r:embed="rId2">
            <a:extLst>
              <a:ext uri="{96DAC541-7B7A-43D3-8B79-37D633B846F1}">
                <asvg:svgBlip xmlns="" xmlns:asvg="http://schemas.microsoft.com/office/drawing/2016/SVG/main" r:embed="rId3"/>
              </a:ext>
            </a:extLst>
          </a:blip>
          <a:srcRect l="3994" t="34041" r="11052" b="45480"/>
          <a:stretch/>
        </p:blipFill>
        <p:spPr>
          <a:xfrm>
            <a:off x="-3048" y="35012"/>
            <a:ext cx="12198096" cy="6787977"/>
          </a:xfrm>
          <a:prstGeom prst="rect">
            <a:avLst/>
          </a:prstGeom>
        </p:spPr>
      </p:pic>
      <p:sp>
        <p:nvSpPr>
          <p:cNvPr id="5" name="Title 1">
            <a:extLst>
              <a:ext uri="{FF2B5EF4-FFF2-40B4-BE49-F238E27FC236}">
                <a16:creationId xmlns="" xmlns:a16="http://schemas.microsoft.com/office/drawing/2014/main" id="{3D9303A2-B30A-054C-B809-053B909E125F}"/>
              </a:ext>
            </a:extLst>
          </p:cNvPr>
          <p:cNvSpPr>
            <a:spLocks noGrp="1"/>
          </p:cNvSpPr>
          <p:nvPr>
            <p:ph type="title" hasCustomPrompt="1"/>
          </p:nvPr>
        </p:nvSpPr>
        <p:spPr>
          <a:xfrm>
            <a:off x="1525301" y="1995467"/>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j-lt"/>
                <a:ea typeface="+mn-ea"/>
                <a:cs typeface="Segoe UI" pitchFamily="34" charset="0"/>
              </a:defRPr>
            </a:lvl1pPr>
          </a:lstStyle>
          <a:p>
            <a:r>
              <a:rPr lang="en-US" dirty="0"/>
              <a:t>Section title with border</a:t>
            </a:r>
          </a:p>
        </p:txBody>
      </p:sp>
      <p:sp>
        <p:nvSpPr>
          <p:cNvPr id="6" name="Text Placeholder 4">
            <a:extLst>
              <a:ext uri="{FF2B5EF4-FFF2-40B4-BE49-F238E27FC236}">
                <a16:creationId xmlns="" xmlns:a16="http://schemas.microsoft.com/office/drawing/2014/main"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dirty="0"/>
              <a:t>Insert content here</a:t>
            </a:r>
          </a:p>
        </p:txBody>
      </p:sp>
    </p:spTree>
    <p:extLst>
      <p:ext uri="{BB962C8B-B14F-4D97-AF65-F5344CB8AC3E}">
        <p14:creationId xmlns="" xmlns:p14="http://schemas.microsoft.com/office/powerpoint/2010/main" val="164887313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extLst>
    <p:ext uri="{DCECCB84-F9BA-43D5-87BE-67443E8EF086}">
      <p15:sldGuideLst xmlns="" xmlns:p15="http://schemas.microsoft.com/office/powerpoint/2012/main">
        <p15:guide id="1" orient="horz" pos="2160">
          <p15:clr>
            <a:srgbClr val="FBAE40"/>
          </p15:clr>
        </p15:guide>
        <p15:guide id="2" pos="6127">
          <p15:clr>
            <a:srgbClr val="5ACBF0"/>
          </p15:clr>
        </p15:guide>
        <p15:guide id="3" orient="horz" pos="2243" userDrawn="1">
          <p15:clr>
            <a:srgbClr val="5ACBF0"/>
          </p15:clr>
        </p15:guide>
        <p15:guide id="4" orient="horz" pos="2488" userDrawn="1">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ttom Pattern Black">
    <p:bg>
      <p:bgPr>
        <a:solidFill>
          <a:schemeClr val="accent4"/>
        </a:solidFill>
        <a:effectLst/>
      </p:bgPr>
    </p:bg>
    <p:spTree>
      <p:nvGrpSpPr>
        <p:cNvPr id="1" name=""/>
        <p:cNvGrpSpPr/>
        <p:nvPr/>
      </p:nvGrpSpPr>
      <p:grpSpPr>
        <a:xfrm>
          <a:off x="0" y="0"/>
          <a:ext cx="0" cy="0"/>
          <a:chOff x="0" y="0"/>
          <a:chExt cx="0" cy="0"/>
        </a:xfrm>
      </p:grpSpPr>
      <p:sp>
        <p:nvSpPr>
          <p:cNvPr id="14" name="Text Placeholder 4">
            <a:extLst>
              <a:ext uri="{FF2B5EF4-FFF2-40B4-BE49-F238E27FC236}">
                <a16:creationId xmlns="" xmlns:a16="http://schemas.microsoft.com/office/drawing/2014/main" id="{1EEF53A4-35A6-4E43-B220-67DA381C5910}"/>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accent1">
                    <a:lumMod val="75000"/>
                  </a:schemeClr>
                </a:solidFill>
                <a:latin typeface="+mn-lt"/>
                <a:ea typeface="+mn-ea"/>
                <a:cs typeface="+mn-cs"/>
              </a:defRPr>
            </a:lvl1pPr>
          </a:lstStyle>
          <a:p>
            <a:pPr lvl="0"/>
            <a:r>
              <a:rPr lang="en-US"/>
              <a:t>Insert content here</a:t>
            </a:r>
          </a:p>
        </p:txBody>
      </p:sp>
      <p:sp>
        <p:nvSpPr>
          <p:cNvPr id="5" name="Title 1">
            <a:extLst>
              <a:ext uri="{FF2B5EF4-FFF2-40B4-BE49-F238E27FC236}">
                <a16:creationId xmlns="" xmlns:a16="http://schemas.microsoft.com/office/drawing/2014/main" id="{07724906-4405-47F4-B533-7291B003B0A2}"/>
              </a:ext>
            </a:extLst>
          </p:cNvPr>
          <p:cNvSpPr>
            <a:spLocks noGrp="1"/>
          </p:cNvSpPr>
          <p:nvPr>
            <p:ph type="title" hasCustomPrompt="1"/>
          </p:nvPr>
        </p:nvSpPr>
        <p:spPr>
          <a:xfrm>
            <a:off x="1525301" y="1995467"/>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accent1"/>
                </a:solidFill>
                <a:effectLst/>
                <a:latin typeface="+mj-lt"/>
                <a:ea typeface="+mn-ea"/>
                <a:cs typeface="Segoe UI" pitchFamily="34" charset="0"/>
              </a:defRPr>
            </a:lvl1pPr>
          </a:lstStyle>
          <a:p>
            <a:pPr lvl="0"/>
            <a:r>
              <a:rPr lang="en-US" dirty="0"/>
              <a:t>Click to edit Master text styles</a:t>
            </a:r>
          </a:p>
        </p:txBody>
      </p:sp>
      <p:pic>
        <p:nvPicPr>
          <p:cNvPr id="3" name="Graphic 2">
            <a:extLst>
              <a:ext uri="{FF2B5EF4-FFF2-40B4-BE49-F238E27FC236}">
                <a16:creationId xmlns="" xmlns:a16="http://schemas.microsoft.com/office/drawing/2014/main" id="{F781D833-01F3-4F75-8F62-D60039CA3703}"/>
              </a:ext>
            </a:extLst>
          </p:cNvPr>
          <p:cNvPicPr>
            <a:picLocks noChangeAspect="1"/>
          </p:cNvPicPr>
          <p:nvPr userDrawn="1"/>
        </p:nvPicPr>
        <p:blipFill>
          <a:blip r:embed="rId2">
            <a:alphaModFix amt="50000"/>
            <a:extLst>
              <a:ext uri="{96DAC541-7B7A-43D3-8B79-37D633B846F1}">
                <asvg:svgBlip xmlns="" xmlns:asvg="http://schemas.microsoft.com/office/drawing/2016/SVG/main" r:embed="rId3"/>
              </a:ext>
            </a:extLst>
          </a:blip>
          <a:stretch>
            <a:fillRect/>
          </a:stretch>
        </p:blipFill>
        <p:spPr>
          <a:xfrm>
            <a:off x="0" y="5791200"/>
            <a:ext cx="12192000" cy="1066800"/>
          </a:xfrm>
          <a:prstGeom prst="rect">
            <a:avLst/>
          </a:prstGeom>
        </p:spPr>
      </p:pic>
    </p:spTree>
    <p:extLst>
      <p:ext uri="{BB962C8B-B14F-4D97-AF65-F5344CB8AC3E}">
        <p14:creationId xmlns="" xmlns:p14="http://schemas.microsoft.com/office/powerpoint/2010/main" val="1273945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364696-E1F3-49EF-AEC8-730A16D9A23F}" type="datetimeFigureOut">
              <a:rPr lang="en-US" altLang="en-US" smtClean="0"/>
              <a:pPr/>
              <a:t>12/3/2023</a:t>
            </a:fld>
            <a:endParaRPr lang="en-US"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02A1B0-4691-41D9-84E0-69D594EAA3FE}" type="slidenum">
              <a:rPr lang="en-US" altLang="en-US" smtClean="0"/>
              <a:pPr/>
              <a:t>‹N°›</a:t>
            </a:fld>
            <a:endParaRPr lang="en-US" altLang="en-US" dirty="0"/>
          </a:p>
        </p:txBody>
      </p:sp>
    </p:spTree>
    <p:extLst>
      <p:ext uri="{BB962C8B-B14F-4D97-AF65-F5344CB8AC3E}">
        <p14:creationId xmlns="" xmlns:p14="http://schemas.microsoft.com/office/powerpoint/2010/main" val="3991899034"/>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7" r:id="rId5"/>
    <p:sldLayoutId id="2147483710" r:id="rId6"/>
    <p:sldLayoutId id="2147483716" r:id="rId7"/>
    <p:sldLayoutId id="2147483718" r:id="rId8"/>
    <p:sldLayoutId id="2147483712" r:id="rId9"/>
    <p:sldLayoutId id="2147483713" r:id="rId10"/>
    <p:sldLayoutId id="2147483714" r:id="rId11"/>
    <p:sldLayoutId id="214748371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F168E5CF-FC82-40DA-8E6D-0BFF887BD80E}"/>
              </a:ext>
            </a:extLst>
          </p:cNvPr>
          <p:cNvSpPr>
            <a:spLocks noGrp="1"/>
          </p:cNvSpPr>
          <p:nvPr>
            <p:ph type="title"/>
          </p:nvPr>
        </p:nvSpPr>
        <p:spPr>
          <a:xfrm>
            <a:off x="2581656" y="1219200"/>
            <a:ext cx="7022592" cy="5195248"/>
          </a:xfrm>
        </p:spPr>
        <p:txBody>
          <a:bodyPr>
            <a:normAutofit/>
          </a:bodyPr>
          <a:lstStyle/>
          <a:p>
            <a:pPr rtl="1"/>
            <a:r>
              <a:rPr lang="ar-DZ" dirty="0" smtClean="0"/>
              <a:t>المحور </a:t>
            </a:r>
            <a:r>
              <a:rPr lang="ar-DZ" smtClean="0"/>
              <a:t>الاول:</a:t>
            </a:r>
            <a:r>
              <a:rPr lang="ar-DZ" dirty="0" smtClean="0"/>
              <a:t/>
            </a:r>
            <a:br>
              <a:rPr lang="ar-DZ" dirty="0" smtClean="0"/>
            </a:br>
            <a:r>
              <a:rPr lang="ar-DZ" dirty="0" smtClean="0"/>
              <a:t>مدخل الى  الثقافة التنظيمية</a:t>
            </a:r>
            <a:br>
              <a:rPr lang="ar-DZ" dirty="0" smtClean="0"/>
            </a:br>
            <a:r>
              <a:rPr lang="ar-DZ" dirty="0" smtClean="0"/>
              <a:t/>
            </a:r>
            <a:br>
              <a:rPr lang="ar-DZ" dirty="0" smtClean="0"/>
            </a:br>
            <a:r>
              <a:rPr lang="ar-DZ" sz="2400" dirty="0" smtClean="0"/>
              <a:t>موجهة الى </a:t>
            </a:r>
            <a:r>
              <a:rPr lang="ar-DZ" sz="2700" dirty="0" smtClean="0"/>
              <a:t>طلبة سنة ثانية </a:t>
            </a:r>
            <a:r>
              <a:rPr lang="ar-DZ" sz="2700" dirty="0" err="1" smtClean="0"/>
              <a:t>ماستر</a:t>
            </a:r>
            <a:r>
              <a:rPr lang="ar-DZ" sz="2700" dirty="0" smtClean="0"/>
              <a:t> ادارة الموارد </a:t>
            </a:r>
            <a:r>
              <a:rPr lang="ar-DZ" sz="2400" dirty="0" smtClean="0"/>
              <a:t>البشرية</a:t>
            </a:r>
            <a:r>
              <a:rPr lang="ar-DZ" dirty="0" smtClean="0"/>
              <a:t/>
            </a:r>
            <a:br>
              <a:rPr lang="ar-DZ" dirty="0" smtClean="0"/>
            </a:br>
            <a:r>
              <a:rPr lang="ar-DZ" dirty="0" smtClean="0"/>
              <a:t/>
            </a:r>
            <a:br>
              <a:rPr lang="ar-DZ" dirty="0" smtClean="0"/>
            </a:br>
            <a:r>
              <a:rPr lang="ar-DZ" dirty="0" smtClean="0"/>
              <a:t/>
            </a:r>
            <a:br>
              <a:rPr lang="ar-DZ" dirty="0" smtClean="0"/>
            </a:br>
            <a:r>
              <a:rPr lang="ar-DZ" sz="2000" dirty="0" smtClean="0">
                <a:solidFill>
                  <a:srgbClr val="FF0000"/>
                </a:solidFill>
              </a:rPr>
              <a:t>الاستاذة: داسي وهيبة</a:t>
            </a:r>
            <a:endParaRPr lang="en-US" sz="2000" dirty="0">
              <a:solidFill>
                <a:srgbClr val="FF0000"/>
              </a:solidFill>
            </a:endParaRPr>
          </a:p>
        </p:txBody>
      </p:sp>
    </p:spTree>
    <p:extLst>
      <p:ext uri="{BB962C8B-B14F-4D97-AF65-F5344CB8AC3E}">
        <p14:creationId xmlns="" xmlns:p14="http://schemas.microsoft.com/office/powerpoint/2010/main" val="415239350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FD9E38B3-4686-8247-9625-49018D29F408}"/>
              </a:ext>
            </a:extLst>
          </p:cNvPr>
          <p:cNvSpPr>
            <a:spLocks noGrp="1"/>
          </p:cNvSpPr>
          <p:nvPr>
            <p:ph type="title"/>
          </p:nvPr>
        </p:nvSpPr>
        <p:spPr>
          <a:xfrm>
            <a:off x="3050603" y="330440"/>
            <a:ext cx="9141397" cy="615553"/>
          </a:xfrm>
        </p:spPr>
        <p:txBody>
          <a:bodyPr/>
          <a:lstStyle/>
          <a:p>
            <a:pPr algn="ctr"/>
            <a:r>
              <a:rPr lang="ar-DZ" sz="4000" b="1" dirty="0" smtClean="0">
                <a:solidFill>
                  <a:schemeClr val="tx1"/>
                </a:solidFill>
              </a:rPr>
              <a:t>خصائص الثقافة التنظيمية</a:t>
            </a:r>
            <a:endParaRPr lang="en-US" b="1" dirty="0">
              <a:solidFill>
                <a:schemeClr val="tx1"/>
              </a:solidFill>
            </a:endParaRPr>
          </a:p>
        </p:txBody>
      </p:sp>
      <p:sp>
        <p:nvSpPr>
          <p:cNvPr id="3" name="Text Placeholder 2">
            <a:extLst>
              <a:ext uri="{FF2B5EF4-FFF2-40B4-BE49-F238E27FC236}">
                <a16:creationId xmlns="" xmlns:a16="http://schemas.microsoft.com/office/drawing/2014/main" id="{17155E1D-F4AD-41A7-B948-E2D246CCFE8A}"/>
              </a:ext>
            </a:extLst>
          </p:cNvPr>
          <p:cNvSpPr>
            <a:spLocks noGrp="1"/>
          </p:cNvSpPr>
          <p:nvPr>
            <p:ph type="body" sz="quarter" idx="12"/>
          </p:nvPr>
        </p:nvSpPr>
        <p:spPr>
          <a:xfrm>
            <a:off x="859809" y="1337481"/>
            <a:ext cx="10099343" cy="3457981"/>
          </a:xfrm>
        </p:spPr>
        <p:txBody>
          <a:bodyPr/>
          <a:lstStyle/>
          <a:p>
            <a:pPr lvl="0" algn="r" rtl="1">
              <a:buFont typeface="Arial" pitchFamily="34" charset="0"/>
              <a:buChar char="•"/>
            </a:pPr>
            <a:r>
              <a:rPr lang="ar-SA" sz="4000" dirty="0" smtClean="0">
                <a:latin typeface="Arabic Typesetting" pitchFamily="66" charset="-78"/>
                <a:cs typeface="Arabic Typesetting" pitchFamily="66" charset="-78"/>
              </a:rPr>
              <a:t>انتظام و تناسق سلوكيات.</a:t>
            </a:r>
            <a:endParaRPr lang="fr-FR" sz="4000" dirty="0" smtClean="0">
              <a:latin typeface="Arabic Typesetting" pitchFamily="66" charset="-78"/>
              <a:cs typeface="Arabic Typesetting" pitchFamily="66" charset="-78"/>
            </a:endParaRPr>
          </a:p>
          <a:p>
            <a:pPr lvl="0" algn="r" rtl="1">
              <a:buFont typeface="Arial" pitchFamily="34" charset="0"/>
              <a:buChar char="•"/>
            </a:pPr>
            <a:r>
              <a:rPr lang="ar-SA" sz="4000" dirty="0" smtClean="0">
                <a:latin typeface="Arabic Typesetting" pitchFamily="66" charset="-78"/>
                <a:cs typeface="Arabic Typesetting" pitchFamily="66" charset="-78"/>
              </a:rPr>
              <a:t> معايير تنعكس في الأشياء مثل حجم العمل الواجب إنجازه ودرجة التعاون بين الإدارة والعاملين.</a:t>
            </a:r>
            <a:endParaRPr lang="fr-FR" sz="4000" dirty="0" smtClean="0">
              <a:latin typeface="Arabic Typesetting" pitchFamily="66" charset="-78"/>
              <a:cs typeface="Arabic Typesetting" pitchFamily="66" charset="-78"/>
            </a:endParaRPr>
          </a:p>
          <a:p>
            <a:pPr lvl="0" algn="r" rtl="1">
              <a:buFont typeface="Arial" pitchFamily="34" charset="0"/>
              <a:buChar char="•"/>
            </a:pPr>
            <a:r>
              <a:rPr lang="ar-SA" sz="4000" dirty="0" smtClean="0">
                <a:latin typeface="Arabic Typesetting" pitchFamily="66" charset="-78"/>
                <a:cs typeface="Arabic Typesetting" pitchFamily="66" charset="-78"/>
              </a:rPr>
              <a:t>قيم متحكمة تتبناها المنظمة وتتوقع من الأعضاء أن يشاركوها في ذلك مثل تحقيق جودة عالية والغياب القليل والكفاءة العالية.</a:t>
            </a:r>
            <a:endParaRPr lang="fr-FR" sz="4000" dirty="0" smtClean="0">
              <a:latin typeface="Arabic Typesetting" pitchFamily="66" charset="-78"/>
              <a:cs typeface="Arabic Typesetting" pitchFamily="66" charset="-78"/>
            </a:endParaRPr>
          </a:p>
          <a:p>
            <a:pPr lvl="0" algn="r" rtl="1">
              <a:buFont typeface="Arial" pitchFamily="34" charset="0"/>
              <a:buChar char="•"/>
            </a:pPr>
            <a:r>
              <a:rPr lang="ar-SA" sz="4000" dirty="0" smtClean="0">
                <a:latin typeface="Arabic Typesetting" pitchFamily="66" charset="-78"/>
                <a:cs typeface="Arabic Typesetting" pitchFamily="66" charset="-78"/>
              </a:rPr>
              <a:t>فلسفة تتمثل في الاعتقادات بشان كيفية التعامل مع العاملين والعملاء.</a:t>
            </a:r>
            <a:endParaRPr lang="fr-FR" sz="4000" dirty="0" smtClean="0">
              <a:latin typeface="Arabic Typesetting" pitchFamily="66" charset="-78"/>
              <a:cs typeface="Arabic Typesetting" pitchFamily="66" charset="-78"/>
            </a:endParaRPr>
          </a:p>
          <a:p>
            <a:pPr lvl="0" algn="r" rtl="1">
              <a:buFont typeface="Arial" pitchFamily="34" charset="0"/>
              <a:buChar char="•"/>
            </a:pPr>
            <a:r>
              <a:rPr lang="ar-SA" sz="4000" dirty="0" smtClean="0">
                <a:latin typeface="Arabic Typesetting" pitchFamily="66" charset="-78"/>
                <a:cs typeface="Arabic Typesetting" pitchFamily="66" charset="-78"/>
              </a:rPr>
              <a:t>قواعد تملي ما هي سلوكيات العامل المقبولة و غير المقبولة.</a:t>
            </a:r>
            <a:endParaRPr lang="fr-FR" sz="4000" dirty="0" smtClean="0">
              <a:latin typeface="Arabic Typesetting" pitchFamily="66" charset="-78"/>
              <a:cs typeface="Arabic Typesetting" pitchFamily="66" charset="-78"/>
            </a:endParaRPr>
          </a:p>
          <a:p>
            <a:pPr marL="0" indent="0" algn="r" fontAlgn="auto">
              <a:spcAft>
                <a:spcPts val="0"/>
              </a:spcAft>
              <a:buNone/>
            </a:pPr>
            <a:r>
              <a:rPr lang="en-US" altLang="en-US" sz="1800" dirty="0" smtClean="0">
                <a:solidFill>
                  <a:schemeClr val="tx1"/>
                </a:solidFill>
              </a:rPr>
              <a:t>.</a:t>
            </a:r>
            <a:endParaRPr lang="en-US" altLang="en-US" sz="1800" dirty="0">
              <a:solidFill>
                <a:schemeClr val="tx1"/>
              </a:solidFill>
            </a:endParaRPr>
          </a:p>
        </p:txBody>
      </p:sp>
    </p:spTree>
    <p:extLst>
      <p:ext uri="{BB962C8B-B14F-4D97-AF65-F5344CB8AC3E}">
        <p14:creationId xmlns="" xmlns:p14="http://schemas.microsoft.com/office/powerpoint/2010/main" val="153360824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068DF32A-D165-40DA-AAE8-A6E9579E2F79}"/>
              </a:ext>
            </a:extLst>
          </p:cNvPr>
          <p:cNvSpPr>
            <a:spLocks noGrp="1"/>
          </p:cNvSpPr>
          <p:nvPr>
            <p:ph type="title"/>
          </p:nvPr>
        </p:nvSpPr>
        <p:spPr/>
        <p:txBody>
          <a:bodyPr/>
          <a:lstStyle/>
          <a:p>
            <a:r>
              <a:rPr lang="ar-DZ" dirty="0" smtClean="0"/>
              <a:t>انتهى</a:t>
            </a:r>
            <a:endParaRPr lang="en-US" dirty="0"/>
          </a:p>
        </p:txBody>
      </p:sp>
    </p:spTree>
    <p:extLst>
      <p:ext uri="{BB962C8B-B14F-4D97-AF65-F5344CB8AC3E}">
        <p14:creationId xmlns="" xmlns:p14="http://schemas.microsoft.com/office/powerpoint/2010/main" val="382822416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23622036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E8C5EA60-12FC-4FB7-9CED-CDC28177F4B1}"/>
              </a:ext>
            </a:extLst>
          </p:cNvPr>
          <p:cNvSpPr>
            <a:spLocks noGrp="1"/>
          </p:cNvSpPr>
          <p:nvPr>
            <p:ph type="title"/>
          </p:nvPr>
        </p:nvSpPr>
        <p:spPr>
          <a:xfrm>
            <a:off x="7486650" y="296861"/>
            <a:ext cx="1457326" cy="560389"/>
          </a:xfrm>
        </p:spPr>
        <p:txBody>
          <a:bodyPr>
            <a:normAutofit fontScale="90000"/>
          </a:bodyPr>
          <a:lstStyle/>
          <a:p>
            <a:r>
              <a:rPr lang="ar-DZ" dirty="0" smtClean="0"/>
              <a:t>تمهيد</a:t>
            </a:r>
            <a:endParaRPr lang="en-US" dirty="0"/>
          </a:p>
        </p:txBody>
      </p:sp>
      <p:sp>
        <p:nvSpPr>
          <p:cNvPr id="2" name="Text Placeholder 1">
            <a:extLst>
              <a:ext uri="{FF2B5EF4-FFF2-40B4-BE49-F238E27FC236}">
                <a16:creationId xmlns="" xmlns:a16="http://schemas.microsoft.com/office/drawing/2014/main" id="{3F36812B-2065-4A2B-B59B-8957022687BC}"/>
              </a:ext>
            </a:extLst>
          </p:cNvPr>
          <p:cNvSpPr>
            <a:spLocks noGrp="1"/>
          </p:cNvSpPr>
          <p:nvPr>
            <p:ph type="body" sz="quarter" idx="11"/>
          </p:nvPr>
        </p:nvSpPr>
        <p:spPr>
          <a:xfrm>
            <a:off x="2488299" y="2606864"/>
            <a:ext cx="6477000" cy="1714500"/>
          </a:xfrm>
        </p:spPr>
        <p:txBody>
          <a:bodyPr vert="horz" lIns="91440" tIns="45720" rIns="91440" bIns="45720" rtlCol="0" anchor="t">
            <a:normAutofit/>
          </a:bodyPr>
          <a:lstStyle/>
          <a:p>
            <a:pPr algn="r" rtl="1"/>
            <a:r>
              <a:rPr lang="ar-SA" dirty="0" smtClean="0"/>
              <a:t> يجمع العلماء السلوكيون </a:t>
            </a:r>
            <a:r>
              <a:rPr lang="ar-DZ" dirty="0" err="1" smtClean="0"/>
              <a:t>،</a:t>
            </a:r>
            <a:r>
              <a:rPr lang="ar-SA" dirty="0" smtClean="0"/>
              <a:t> خاصة  في مجال علم الإنسان على أهمية الثقافة ودورها البارز في تكوين وتشكيل شخصية الإنسان وقيمه ودوافعه وميوله واتجاهاته</a:t>
            </a:r>
            <a:r>
              <a:rPr lang="ar-DZ" dirty="0" err="1" smtClean="0"/>
              <a:t>.</a:t>
            </a:r>
            <a:endParaRPr lang="ar-DZ" dirty="0" smtClean="0"/>
          </a:p>
          <a:p>
            <a:pPr algn="r" rtl="1"/>
            <a:r>
              <a:rPr lang="ar-SA" dirty="0" smtClean="0"/>
              <a:t>ومن هنا تتضح أهمية الثقافة وتأثيرها الكبير في توجيه سلوك الإنسان</a:t>
            </a:r>
            <a:r>
              <a:rPr lang="ar-DZ" dirty="0" err="1" smtClean="0"/>
              <a:t>.</a:t>
            </a:r>
            <a:r>
              <a:rPr lang="ar-DZ" dirty="0" smtClean="0"/>
              <a:t>  </a:t>
            </a:r>
            <a:r>
              <a:rPr lang="ar-SA" dirty="0" smtClean="0"/>
              <a:t>فكما للمجتمع ثقافته الخاصة </a:t>
            </a:r>
            <a:r>
              <a:rPr lang="ar-SA" dirty="0" err="1" smtClean="0"/>
              <a:t>به</a:t>
            </a:r>
            <a:r>
              <a:rPr lang="ar-SA" dirty="0" smtClean="0"/>
              <a:t> ، فللمنظمة أيضا ثقافتها الخاصة </a:t>
            </a:r>
            <a:r>
              <a:rPr lang="ar-SA" dirty="0" err="1" smtClean="0"/>
              <a:t>بها</a:t>
            </a:r>
            <a:r>
              <a:rPr lang="ar-SA" dirty="0" smtClean="0"/>
              <a:t> والتي توجه سلوك الأفراد العاملين</a:t>
            </a:r>
            <a:r>
              <a:rPr lang="ar-DZ" dirty="0" err="1" smtClean="0"/>
              <a:t>.</a:t>
            </a:r>
            <a:r>
              <a:rPr lang="ar-SA" dirty="0" smtClean="0"/>
              <a:t> </a:t>
            </a:r>
            <a:endParaRPr lang="en-US" altLang="en-US" dirty="0"/>
          </a:p>
        </p:txBody>
      </p:sp>
    </p:spTree>
    <p:extLst>
      <p:ext uri="{BB962C8B-B14F-4D97-AF65-F5344CB8AC3E}">
        <p14:creationId xmlns="" xmlns:p14="http://schemas.microsoft.com/office/powerpoint/2010/main" val="317406640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FD9E38B3-4686-8247-9625-49018D29F408}"/>
              </a:ext>
            </a:extLst>
          </p:cNvPr>
          <p:cNvSpPr>
            <a:spLocks noGrp="1"/>
          </p:cNvSpPr>
          <p:nvPr>
            <p:ph type="title"/>
          </p:nvPr>
        </p:nvSpPr>
        <p:spPr>
          <a:xfrm>
            <a:off x="1401476" y="0"/>
            <a:ext cx="9141397" cy="615553"/>
          </a:xfrm>
        </p:spPr>
        <p:txBody>
          <a:bodyPr/>
          <a:lstStyle/>
          <a:p>
            <a:pPr algn="ctr"/>
            <a:r>
              <a:rPr lang="ar-DZ" sz="4000" b="1" dirty="0" smtClean="0">
                <a:solidFill>
                  <a:schemeClr val="tx1"/>
                </a:solidFill>
              </a:rPr>
              <a:t>اولا: مفهوم الثقافة</a:t>
            </a:r>
            <a:endParaRPr lang="en-US" sz="4000" b="1" dirty="0">
              <a:solidFill>
                <a:schemeClr val="tx1"/>
              </a:solidFill>
            </a:endParaRPr>
          </a:p>
        </p:txBody>
      </p:sp>
      <p:sp>
        <p:nvSpPr>
          <p:cNvPr id="6" name="Text Placeholder 5">
            <a:extLst>
              <a:ext uri="{FF2B5EF4-FFF2-40B4-BE49-F238E27FC236}">
                <a16:creationId xmlns="" xmlns:a16="http://schemas.microsoft.com/office/drawing/2014/main" id="{7DCBA01B-ECA4-4938-872A-B38BEB13AC06}"/>
              </a:ext>
            </a:extLst>
          </p:cNvPr>
          <p:cNvSpPr>
            <a:spLocks noGrp="1"/>
          </p:cNvSpPr>
          <p:nvPr>
            <p:ph type="body" sz="quarter" idx="12"/>
          </p:nvPr>
        </p:nvSpPr>
        <p:spPr>
          <a:xfrm>
            <a:off x="670873" y="898505"/>
            <a:ext cx="11270918" cy="5079214"/>
          </a:xfrm>
        </p:spPr>
        <p:txBody>
          <a:bodyPr/>
          <a:lstStyle/>
          <a:p>
            <a:pPr algn="r"/>
            <a:r>
              <a:rPr lang="ar-DZ" sz="2400" b="1" dirty="0" smtClean="0">
                <a:latin typeface="Arabic Typesetting" pitchFamily="66" charset="-78"/>
                <a:cs typeface="Arabic Typesetting" pitchFamily="66" charset="-78"/>
              </a:rPr>
              <a:t>التعريف الاول:</a:t>
            </a:r>
            <a:r>
              <a:rPr lang="en-US" sz="2400" b="1" dirty="0" smtClean="0">
                <a:latin typeface="Arabic Typesetting" pitchFamily="66" charset="-78"/>
                <a:cs typeface="Arabic Typesetting" pitchFamily="66" charset="-78"/>
              </a:rPr>
              <a:t> </a:t>
            </a:r>
          </a:p>
          <a:p>
            <a:pPr algn="r"/>
            <a:r>
              <a:rPr lang="ar-SA" sz="2400" b="1" dirty="0" smtClean="0">
                <a:latin typeface="Arabic Typesetting" pitchFamily="66" charset="-78"/>
                <a:cs typeface="Arabic Typesetting" pitchFamily="66" charset="-78"/>
              </a:rPr>
              <a:t>الثقافة مجموعة من الرموز المتداخلة يمكن تعلمها وتقاسمها؛ وهي مفروضة على أبناء المجتمع الواحد كما توجههم لإيجاد حلول للمشاكل التي يتعرضون لها طالما أن تلك المجتمعات باقية </a:t>
            </a:r>
            <a:endParaRPr lang="ar-DZ" sz="2400" b="1" dirty="0" smtClean="0">
              <a:latin typeface="Arabic Typesetting" pitchFamily="66" charset="-78"/>
              <a:cs typeface="Arabic Typesetting" pitchFamily="66" charset="-78"/>
            </a:endParaRPr>
          </a:p>
          <a:p>
            <a:pPr algn="r"/>
            <a:r>
              <a:rPr lang="ar-SA" sz="2400" b="1" dirty="0" smtClean="0">
                <a:latin typeface="Arabic Typesetting" pitchFamily="66" charset="-78"/>
                <a:cs typeface="Arabic Typesetting" pitchFamily="66" charset="-78"/>
              </a:rPr>
              <a:t>على قيد الحياة</a:t>
            </a:r>
            <a:r>
              <a:rPr lang="ar-DZ" sz="2400" b="1" dirty="0" err="1" smtClean="0">
                <a:latin typeface="Arabic Typesetting" pitchFamily="66" charset="-78"/>
                <a:cs typeface="Arabic Typesetting" pitchFamily="66" charset="-78"/>
              </a:rPr>
              <a:t>.</a:t>
            </a:r>
            <a:endParaRPr lang="ar-DZ" sz="2400" b="1" dirty="0" smtClean="0">
              <a:latin typeface="Arabic Typesetting" pitchFamily="66" charset="-78"/>
              <a:cs typeface="Arabic Typesetting" pitchFamily="66" charset="-78"/>
            </a:endParaRPr>
          </a:p>
          <a:p>
            <a:pPr algn="r"/>
            <a:endParaRPr lang="ar-DZ" sz="2400" b="1" dirty="0" smtClean="0">
              <a:solidFill>
                <a:schemeClr val="tx1"/>
              </a:solidFill>
              <a:latin typeface="Arabic Typesetting" pitchFamily="66" charset="-78"/>
              <a:cs typeface="Arabic Typesetting" pitchFamily="66" charset="-78"/>
            </a:endParaRPr>
          </a:p>
          <a:p>
            <a:pPr algn="r"/>
            <a:r>
              <a:rPr lang="ar-DZ" sz="2400" b="1" dirty="0" smtClean="0">
                <a:solidFill>
                  <a:schemeClr val="tx1"/>
                </a:solidFill>
                <a:latin typeface="Arabic Typesetting" pitchFamily="66" charset="-78"/>
                <a:cs typeface="Arabic Typesetting" pitchFamily="66" charset="-78"/>
              </a:rPr>
              <a:t>التعريف </a:t>
            </a:r>
            <a:r>
              <a:rPr lang="ar-DZ" sz="2400" b="1" dirty="0" err="1" smtClean="0">
                <a:solidFill>
                  <a:schemeClr val="tx1"/>
                </a:solidFill>
                <a:latin typeface="Arabic Typesetting" pitchFamily="66" charset="-78"/>
                <a:cs typeface="Arabic Typesetting" pitchFamily="66" charset="-78"/>
              </a:rPr>
              <a:t>الثاني:</a:t>
            </a:r>
            <a:endParaRPr lang="ar-DZ" sz="2400" b="1" dirty="0" smtClean="0">
              <a:solidFill>
                <a:schemeClr val="tx1"/>
              </a:solidFill>
              <a:latin typeface="Arabic Typesetting" pitchFamily="66" charset="-78"/>
              <a:cs typeface="Arabic Typesetting" pitchFamily="66" charset="-78"/>
            </a:endParaRPr>
          </a:p>
          <a:p>
            <a:pPr algn="r" rtl="1"/>
            <a:r>
              <a:rPr lang="ar-DZ" sz="2400" b="1" dirty="0" smtClean="0">
                <a:solidFill>
                  <a:schemeClr val="tx1"/>
                </a:solidFill>
                <a:latin typeface="Arabic Typesetting" pitchFamily="66" charset="-78"/>
                <a:cs typeface="Arabic Typesetting" pitchFamily="66" charset="-78"/>
              </a:rPr>
              <a:t> </a:t>
            </a:r>
            <a:r>
              <a:rPr lang="ar-SA" sz="2400" b="1" dirty="0" smtClean="0">
                <a:latin typeface="Arabic Typesetting" pitchFamily="66" charset="-78"/>
                <a:cs typeface="Arabic Typesetting" pitchFamily="66" charset="-78"/>
              </a:rPr>
              <a:t>النقل من جيل إلى الجيل التالي، عن طريق التعليم والمحاكاة والمعرفة  والقيم وعوامل أخرى تؤثر في السلوك</a:t>
            </a:r>
            <a:r>
              <a:rPr lang="ar-DZ" sz="2400" b="1" dirty="0" smtClean="0">
                <a:solidFill>
                  <a:schemeClr val="tx1"/>
                </a:solidFill>
                <a:latin typeface="Arabic Typesetting" pitchFamily="66" charset="-78"/>
                <a:cs typeface="Arabic Typesetting" pitchFamily="66" charset="-78"/>
              </a:rPr>
              <a:t> </a:t>
            </a:r>
            <a:r>
              <a:rPr lang="ar-DZ" sz="2400" b="1" dirty="0" err="1" smtClean="0">
                <a:solidFill>
                  <a:schemeClr val="tx1"/>
                </a:solidFill>
                <a:latin typeface="Arabic Typesetting" pitchFamily="66" charset="-78"/>
                <a:cs typeface="Arabic Typesetting" pitchFamily="66" charset="-78"/>
              </a:rPr>
              <a:t>.</a:t>
            </a:r>
            <a:endParaRPr lang="ar-DZ" sz="2400" b="1" dirty="0" smtClean="0">
              <a:solidFill>
                <a:schemeClr val="tx1"/>
              </a:solidFill>
              <a:latin typeface="Arabic Typesetting" pitchFamily="66" charset="-78"/>
              <a:cs typeface="Arabic Typesetting" pitchFamily="66" charset="-78"/>
            </a:endParaRPr>
          </a:p>
          <a:p>
            <a:pPr algn="r" rtl="1"/>
            <a:endParaRPr lang="ar-DZ" sz="2400" b="1" dirty="0" smtClean="0">
              <a:latin typeface="Arabic Typesetting" pitchFamily="66" charset="-78"/>
              <a:cs typeface="Arabic Typesetting" pitchFamily="66" charset="-78"/>
            </a:endParaRPr>
          </a:p>
          <a:p>
            <a:pPr algn="r" rtl="1"/>
            <a:r>
              <a:rPr lang="ar-DZ" sz="2400" b="1" dirty="0" smtClean="0">
                <a:latin typeface="Arabic Typesetting" pitchFamily="66" charset="-78"/>
                <a:cs typeface="Arabic Typesetting" pitchFamily="66" charset="-78"/>
              </a:rPr>
              <a:t>التعريف </a:t>
            </a:r>
            <a:r>
              <a:rPr lang="ar-DZ" sz="2400" b="1" dirty="0" err="1" smtClean="0">
                <a:latin typeface="Arabic Typesetting" pitchFamily="66" charset="-78"/>
                <a:cs typeface="Arabic Typesetting" pitchFamily="66" charset="-78"/>
              </a:rPr>
              <a:t>الثالث:</a:t>
            </a:r>
            <a:endParaRPr lang="ar-DZ" sz="2400" b="1" dirty="0" smtClean="0">
              <a:latin typeface="Arabic Typesetting" pitchFamily="66" charset="-78"/>
              <a:cs typeface="Arabic Typesetting" pitchFamily="66" charset="-78"/>
            </a:endParaRPr>
          </a:p>
          <a:p>
            <a:pPr algn="r" rtl="1"/>
            <a:r>
              <a:rPr lang="ar-SA" sz="2400" b="1" dirty="0" smtClean="0">
                <a:latin typeface="Arabic Typesetting" pitchFamily="66" charset="-78"/>
                <a:cs typeface="Arabic Typesetting" pitchFamily="66" charset="-78"/>
              </a:rPr>
              <a:t>ذلك الكل المركب من المعارف والعقائد والفن والقانون والأخلاق والأعراف وكل ما اكتسبه الإنسان بوصفه عضوا في مجتمع ما</a:t>
            </a:r>
            <a:r>
              <a:rPr lang="ar-DZ" sz="2400" b="1" dirty="0" err="1" smtClean="0">
                <a:latin typeface="Arabic Typesetting" pitchFamily="66" charset="-78"/>
                <a:cs typeface="Arabic Typesetting" pitchFamily="66" charset="-78"/>
              </a:rPr>
              <a:t>.</a:t>
            </a:r>
            <a:endParaRPr lang="ar-DZ" sz="2400" b="1" dirty="0" smtClean="0">
              <a:latin typeface="Arabic Typesetting" pitchFamily="66" charset="-78"/>
              <a:cs typeface="Arabic Typesetting" pitchFamily="66" charset="-78"/>
            </a:endParaRPr>
          </a:p>
          <a:p>
            <a:pPr algn="r" rtl="1"/>
            <a:endParaRPr lang="ar-DZ" sz="2400" b="1" dirty="0" smtClean="0">
              <a:latin typeface="Arabic Typesetting" pitchFamily="66" charset="-78"/>
              <a:cs typeface="Arabic Typesetting" pitchFamily="66" charset="-78"/>
            </a:endParaRPr>
          </a:p>
          <a:p>
            <a:pPr algn="r" rtl="1"/>
            <a:r>
              <a:rPr lang="ar-SA" sz="2400" b="1" dirty="0" smtClean="0">
                <a:latin typeface="Arabic Typesetting" pitchFamily="66" charset="-78"/>
                <a:cs typeface="Arabic Typesetting" pitchFamily="66" charset="-78"/>
              </a:rPr>
              <a:t>ومن خلال </a:t>
            </a:r>
            <a:r>
              <a:rPr lang="ar-SA" sz="2400" b="1" dirty="0" err="1" smtClean="0">
                <a:latin typeface="Arabic Typesetting" pitchFamily="66" charset="-78"/>
                <a:cs typeface="Arabic Typesetting" pitchFamily="66" charset="-78"/>
              </a:rPr>
              <a:t>التعاريف</a:t>
            </a:r>
            <a:r>
              <a:rPr lang="ar-SA" sz="2400" b="1" dirty="0" smtClean="0">
                <a:latin typeface="Arabic Typesetting" pitchFamily="66" charset="-78"/>
                <a:cs typeface="Arabic Typesetting" pitchFamily="66" charset="-78"/>
              </a:rPr>
              <a:t> السابقة نلاحظ الآتي</a:t>
            </a:r>
            <a:r>
              <a:rPr lang="ar-DZ" sz="2400" b="1" dirty="0" err="1" smtClean="0">
                <a:latin typeface="Arabic Typesetting" pitchFamily="66" charset="-78"/>
                <a:cs typeface="Arabic Typesetting" pitchFamily="66" charset="-78"/>
              </a:rPr>
              <a:t>:</a:t>
            </a:r>
            <a:endParaRPr lang="ar-DZ" sz="2400" b="1" dirty="0" smtClean="0">
              <a:latin typeface="Arabic Typesetting" pitchFamily="66" charset="-78"/>
              <a:cs typeface="Arabic Typesetting" pitchFamily="66" charset="-78"/>
            </a:endParaRPr>
          </a:p>
          <a:p>
            <a:pPr algn="r" rtl="1"/>
            <a:r>
              <a:rPr lang="ar-DZ" sz="2400" b="1" dirty="0" err="1" smtClean="0">
                <a:latin typeface="Arabic Typesetting" pitchFamily="66" charset="-78"/>
                <a:cs typeface="Arabic Typesetting" pitchFamily="66" charset="-78"/>
              </a:rPr>
              <a:t>1-</a:t>
            </a:r>
            <a:r>
              <a:rPr lang="ar-DZ" sz="2400" b="1" dirty="0" smtClean="0">
                <a:latin typeface="Arabic Typesetting" pitchFamily="66" charset="-78"/>
                <a:cs typeface="Arabic Typesetting" pitchFamily="66" charset="-78"/>
              </a:rPr>
              <a:t> </a:t>
            </a:r>
            <a:r>
              <a:rPr lang="ar-SA" sz="2400" b="1" dirty="0" smtClean="0">
                <a:latin typeface="Arabic Typesetting" pitchFamily="66" charset="-78"/>
                <a:cs typeface="Arabic Typesetting" pitchFamily="66" charset="-78"/>
              </a:rPr>
              <a:t>الثقافة يمكن تعلمها: وهذا يعني أن الثقافة هي عملية تنشئة اجتماعية </a:t>
            </a:r>
            <a:r>
              <a:rPr lang="ar-DZ" sz="2400" b="1" dirty="0" err="1" smtClean="0">
                <a:latin typeface="Arabic Typesetting" pitchFamily="66" charset="-78"/>
                <a:cs typeface="Arabic Typesetting" pitchFamily="66" charset="-78"/>
              </a:rPr>
              <a:t>.</a:t>
            </a:r>
            <a:endParaRPr lang="ar-DZ" sz="2400" b="1" dirty="0" smtClean="0">
              <a:latin typeface="Arabic Typesetting" pitchFamily="66" charset="-78"/>
              <a:cs typeface="Arabic Typesetting" pitchFamily="66" charset="-78"/>
            </a:endParaRPr>
          </a:p>
          <a:p>
            <a:pPr algn="r" rtl="1"/>
            <a:r>
              <a:rPr lang="ar-DZ" sz="2400" b="1" dirty="0" err="1" smtClean="0">
                <a:latin typeface="Arabic Typesetting" pitchFamily="66" charset="-78"/>
                <a:cs typeface="Arabic Typesetting" pitchFamily="66" charset="-78"/>
              </a:rPr>
              <a:t>2-</a:t>
            </a:r>
            <a:r>
              <a:rPr lang="ar-DZ" sz="2400" b="1" dirty="0" smtClean="0">
                <a:latin typeface="Arabic Typesetting" pitchFamily="66" charset="-78"/>
                <a:cs typeface="Arabic Typesetting" pitchFamily="66" charset="-78"/>
              </a:rPr>
              <a:t> </a:t>
            </a:r>
            <a:r>
              <a:rPr lang="ar-SA" sz="2400" b="1" dirty="0" smtClean="0">
                <a:latin typeface="Arabic Typesetting" pitchFamily="66" charset="-78"/>
                <a:cs typeface="Arabic Typesetting" pitchFamily="66" charset="-78"/>
              </a:rPr>
              <a:t>الثقافة تفرض نفسها: هذا يعني أنها سلوك تحدده ثقافة الفرد من المجتمع الذي يعيش </a:t>
            </a:r>
            <a:r>
              <a:rPr lang="ar-SA" sz="2400" b="1" dirty="0" err="1" smtClean="0">
                <a:latin typeface="Arabic Typesetting" pitchFamily="66" charset="-78"/>
                <a:cs typeface="Arabic Typesetting" pitchFamily="66" charset="-78"/>
              </a:rPr>
              <a:t>به</a:t>
            </a:r>
            <a:r>
              <a:rPr lang="ar-SA" sz="2400" b="1" dirty="0" smtClean="0">
                <a:latin typeface="Arabic Typesetting" pitchFamily="66" charset="-78"/>
                <a:cs typeface="Arabic Typesetting" pitchFamily="66" charset="-78"/>
              </a:rPr>
              <a:t> وتؤثر عليه باللاشعور وبذلك تصبح ثقافة موجهة لسلوك الفرد  ومفروضة عليه </a:t>
            </a:r>
            <a:endParaRPr lang="ar-DZ" sz="2400" b="1" dirty="0" smtClean="0">
              <a:latin typeface="Arabic Typesetting" pitchFamily="66" charset="-78"/>
              <a:cs typeface="Arabic Typesetting" pitchFamily="66" charset="-78"/>
            </a:endParaRPr>
          </a:p>
          <a:p>
            <a:pPr algn="r" rtl="1"/>
            <a:r>
              <a:rPr lang="ar-DZ" sz="2400" b="1" dirty="0" err="1" smtClean="0">
                <a:latin typeface="Arabic Typesetting" pitchFamily="66" charset="-78"/>
                <a:cs typeface="Arabic Typesetting" pitchFamily="66" charset="-78"/>
              </a:rPr>
              <a:t>3-</a:t>
            </a:r>
            <a:r>
              <a:rPr lang="ar-DZ" sz="2400" b="1" dirty="0" smtClean="0">
                <a:latin typeface="Arabic Typesetting" pitchFamily="66" charset="-78"/>
                <a:cs typeface="Arabic Typesetting" pitchFamily="66" charset="-78"/>
              </a:rPr>
              <a:t> </a:t>
            </a:r>
            <a:r>
              <a:rPr lang="ar-SA" sz="2400" b="1" dirty="0" smtClean="0">
                <a:latin typeface="Arabic Typesetting" pitchFamily="66" charset="-78"/>
                <a:cs typeface="Arabic Typesetting" pitchFamily="66" charset="-78"/>
              </a:rPr>
              <a:t>الثقافة مجموعة من الأحاسيس والمشاعر وطريقة تفكير أو عمل أو فعل يقوم </a:t>
            </a:r>
            <a:r>
              <a:rPr lang="ar-SA" sz="2400" b="1" dirty="0" err="1" smtClean="0">
                <a:latin typeface="Arabic Typesetting" pitchFamily="66" charset="-78"/>
                <a:cs typeface="Arabic Typesetting" pitchFamily="66" charset="-78"/>
              </a:rPr>
              <a:t>به</a:t>
            </a:r>
            <a:r>
              <a:rPr lang="ar-SA" sz="2400" b="1" dirty="0" smtClean="0">
                <a:latin typeface="Arabic Typesetting" pitchFamily="66" charset="-78"/>
                <a:cs typeface="Arabic Typesetting" pitchFamily="66" charset="-78"/>
              </a:rPr>
              <a:t> الفرد </a:t>
            </a:r>
            <a:r>
              <a:rPr lang="ar-DZ" sz="2400" b="1" dirty="0" err="1" smtClean="0">
                <a:latin typeface="Arabic Typesetting" pitchFamily="66" charset="-78"/>
                <a:cs typeface="Arabic Typesetting" pitchFamily="66" charset="-78"/>
              </a:rPr>
              <a:t>.</a:t>
            </a:r>
            <a:endParaRPr lang="ar-DZ" sz="2400" b="1" dirty="0" smtClean="0">
              <a:latin typeface="Arabic Typesetting" pitchFamily="66" charset="-78"/>
              <a:cs typeface="Arabic Typesetting" pitchFamily="66" charset="-78"/>
            </a:endParaRPr>
          </a:p>
          <a:p>
            <a:pPr algn="r" rtl="1"/>
            <a:r>
              <a:rPr lang="ar-DZ" sz="2400" b="1" dirty="0" err="1" smtClean="0">
                <a:latin typeface="Arabic Typesetting" pitchFamily="66" charset="-78"/>
                <a:cs typeface="Arabic Typesetting" pitchFamily="66" charset="-78"/>
              </a:rPr>
              <a:t>4-</a:t>
            </a:r>
            <a:r>
              <a:rPr lang="ar-DZ" sz="2400" b="1" dirty="0" smtClean="0">
                <a:latin typeface="Arabic Typesetting" pitchFamily="66" charset="-78"/>
                <a:cs typeface="Arabic Typesetting" pitchFamily="66" charset="-78"/>
              </a:rPr>
              <a:t> </a:t>
            </a:r>
            <a:r>
              <a:rPr lang="ar-SA" sz="2400" b="1" dirty="0" smtClean="0">
                <a:latin typeface="Arabic Typesetting" pitchFamily="66" charset="-78"/>
                <a:cs typeface="Arabic Typesetting" pitchFamily="66" charset="-78"/>
              </a:rPr>
              <a:t>الثقافة يتقاسمها مجموعة من الأفراد</a:t>
            </a:r>
            <a:endParaRPr lang="ar-DZ" sz="2400" b="1" dirty="0" smtClean="0">
              <a:latin typeface="Arabic Typesetting" pitchFamily="66" charset="-78"/>
              <a:cs typeface="Arabic Typesetting" pitchFamily="66" charset="-78"/>
            </a:endParaRPr>
          </a:p>
          <a:p>
            <a:pPr algn="r" rtl="1"/>
            <a:endParaRPr lang="en-US" b="1" dirty="0">
              <a:solidFill>
                <a:schemeClr val="tx1"/>
              </a:solidFill>
              <a:latin typeface="Arabic Typesetting" pitchFamily="66" charset="-78"/>
              <a:cs typeface="Arabic Typesetting" pitchFamily="66" charset="-78"/>
            </a:endParaRPr>
          </a:p>
        </p:txBody>
      </p:sp>
    </p:spTree>
    <p:extLst>
      <p:ext uri="{BB962C8B-B14F-4D97-AF65-F5344CB8AC3E}">
        <p14:creationId xmlns="" xmlns:p14="http://schemas.microsoft.com/office/powerpoint/2010/main" val="8523084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ECE50E06-E63E-4F56-A2A4-9E76FE39B5A4}"/>
              </a:ext>
            </a:extLst>
          </p:cNvPr>
          <p:cNvSpPr>
            <a:spLocks noGrp="1"/>
          </p:cNvSpPr>
          <p:nvPr>
            <p:ph type="title"/>
          </p:nvPr>
        </p:nvSpPr>
        <p:spPr/>
        <p:txBody>
          <a:bodyPr/>
          <a:lstStyle/>
          <a:p>
            <a:r>
              <a:rPr lang="ar-DZ" dirty="0" smtClean="0"/>
              <a:t>خصائص الثقافة:</a:t>
            </a:r>
            <a:endParaRPr lang="en-US" dirty="0"/>
          </a:p>
        </p:txBody>
      </p:sp>
      <p:sp>
        <p:nvSpPr>
          <p:cNvPr id="3" name="Text Placeholder 2">
            <a:extLst>
              <a:ext uri="{FF2B5EF4-FFF2-40B4-BE49-F238E27FC236}">
                <a16:creationId xmlns="" xmlns:a16="http://schemas.microsoft.com/office/drawing/2014/main" id="{00F984E2-31A5-468B-BDD2-9BF3D346F298}"/>
              </a:ext>
            </a:extLst>
          </p:cNvPr>
          <p:cNvSpPr>
            <a:spLocks noGrp="1"/>
          </p:cNvSpPr>
          <p:nvPr>
            <p:ph type="body" sz="quarter" idx="11"/>
          </p:nvPr>
        </p:nvSpPr>
        <p:spPr>
          <a:xfrm>
            <a:off x="762000" y="1905000"/>
            <a:ext cx="5334000" cy="3276600"/>
          </a:xfrm>
        </p:spPr>
        <p:txBody>
          <a:bodyPr>
            <a:normAutofit/>
          </a:bodyPr>
          <a:lstStyle/>
          <a:p>
            <a:pPr lvl="0" algn="r" rtl="1">
              <a:buFont typeface="Arial" pitchFamily="34" charset="0"/>
              <a:buChar char="•"/>
            </a:pPr>
            <a:r>
              <a:rPr lang="ar-SA" sz="3200" dirty="0" smtClean="0">
                <a:latin typeface="Arabic Typesetting" pitchFamily="66" charset="-78"/>
                <a:cs typeface="Arabic Typesetting" pitchFamily="66" charset="-78"/>
              </a:rPr>
              <a:t>الثقافة هي نماذج.</a:t>
            </a:r>
            <a:endParaRPr lang="fr-FR" sz="3200" dirty="0" smtClean="0">
              <a:latin typeface="Arabic Typesetting" pitchFamily="66" charset="-78"/>
              <a:cs typeface="Arabic Typesetting" pitchFamily="66" charset="-78"/>
            </a:endParaRPr>
          </a:p>
          <a:p>
            <a:pPr lvl="0" algn="r" rtl="1">
              <a:buFont typeface="Arial" pitchFamily="34" charset="0"/>
              <a:buChar char="•"/>
            </a:pPr>
            <a:r>
              <a:rPr lang="ar-SA" sz="3200" dirty="0" smtClean="0">
                <a:latin typeface="Arabic Typesetting" pitchFamily="66" charset="-78"/>
                <a:cs typeface="Arabic Typesetting" pitchFamily="66" charset="-78"/>
              </a:rPr>
              <a:t>إنها شيء قابل للتعلم </a:t>
            </a:r>
            <a:r>
              <a:rPr lang="ar-DZ" sz="3200" dirty="0" err="1" smtClean="0">
                <a:latin typeface="Arabic Typesetting" pitchFamily="66" charset="-78"/>
                <a:cs typeface="Arabic Typesetting" pitchFamily="66" charset="-78"/>
              </a:rPr>
              <a:t>.</a:t>
            </a:r>
            <a:endParaRPr lang="fr-FR" sz="3200" dirty="0" smtClean="0">
              <a:latin typeface="Arabic Typesetting" pitchFamily="66" charset="-78"/>
              <a:cs typeface="Arabic Typesetting" pitchFamily="66" charset="-78"/>
            </a:endParaRPr>
          </a:p>
          <a:p>
            <a:pPr lvl="0" algn="r" rtl="1">
              <a:buFont typeface="Arial" pitchFamily="34" charset="0"/>
              <a:buChar char="•"/>
            </a:pPr>
            <a:r>
              <a:rPr lang="ar-SA" sz="3200" dirty="0" smtClean="0">
                <a:latin typeface="Arabic Typesetting" pitchFamily="66" charset="-78"/>
                <a:cs typeface="Arabic Typesetting" pitchFamily="66" charset="-78"/>
              </a:rPr>
              <a:t>إنها شيء يشترك </a:t>
            </a:r>
            <a:r>
              <a:rPr lang="ar-SA" sz="3200" dirty="0" err="1" smtClean="0">
                <a:latin typeface="Arabic Typesetting" pitchFamily="66" charset="-78"/>
                <a:cs typeface="Arabic Typesetting" pitchFamily="66" charset="-78"/>
              </a:rPr>
              <a:t>به</a:t>
            </a:r>
            <a:r>
              <a:rPr lang="ar-SA" sz="3200" dirty="0" smtClean="0">
                <a:latin typeface="Arabic Typesetting" pitchFamily="66" charset="-78"/>
                <a:cs typeface="Arabic Typesetting" pitchFamily="66" charset="-78"/>
              </a:rPr>
              <a:t> الناس</a:t>
            </a:r>
            <a:r>
              <a:rPr lang="ar-DZ" sz="3200" dirty="0" err="1" smtClean="0">
                <a:latin typeface="Arabic Typesetting" pitchFamily="66" charset="-78"/>
                <a:cs typeface="Arabic Typesetting" pitchFamily="66" charset="-78"/>
              </a:rPr>
              <a:t>.</a:t>
            </a:r>
            <a:endParaRPr lang="fr-FR" sz="3200" dirty="0" smtClean="0">
              <a:latin typeface="Arabic Typesetting" pitchFamily="66" charset="-78"/>
              <a:cs typeface="Arabic Typesetting" pitchFamily="66" charset="-78"/>
            </a:endParaRPr>
          </a:p>
          <a:p>
            <a:pPr lvl="0" algn="r" rtl="1">
              <a:buFont typeface="Arial" pitchFamily="34" charset="0"/>
              <a:buChar char="•"/>
            </a:pPr>
            <a:r>
              <a:rPr lang="ar-SA" sz="3200" dirty="0" smtClean="0">
                <a:latin typeface="Arabic Typesetting" pitchFamily="66" charset="-78"/>
                <a:cs typeface="Arabic Typesetting" pitchFamily="66" charset="-78"/>
              </a:rPr>
              <a:t>إنها تختلف من مجتمع إلى آخر.</a:t>
            </a:r>
            <a:endParaRPr lang="fr-FR" sz="3200" dirty="0" smtClean="0">
              <a:latin typeface="Arabic Typesetting" pitchFamily="66" charset="-78"/>
              <a:cs typeface="Arabic Typesetting" pitchFamily="66" charset="-78"/>
            </a:endParaRPr>
          </a:p>
          <a:p>
            <a:pPr algn="r" rtl="1">
              <a:buFont typeface="Arial" pitchFamily="34" charset="0"/>
              <a:buChar char="•"/>
            </a:pPr>
            <a:r>
              <a:rPr lang="ar-SA" sz="3200" dirty="0" smtClean="0">
                <a:latin typeface="Arabic Typesetting" pitchFamily="66" charset="-78"/>
                <a:cs typeface="Arabic Typesetting" pitchFamily="66" charset="-78"/>
              </a:rPr>
              <a:t>أنها شيء غير ملموس</a:t>
            </a:r>
            <a:r>
              <a:rPr lang="ar-DZ" sz="3200" dirty="0" err="1" smtClean="0">
                <a:latin typeface="Arabic Typesetting" pitchFamily="66" charset="-78"/>
                <a:cs typeface="Arabic Typesetting" pitchFamily="66" charset="-78"/>
              </a:rPr>
              <a:t>.</a:t>
            </a:r>
            <a:endParaRPr lang="en-US" sz="3200" dirty="0">
              <a:latin typeface="Arabic Typesetting" pitchFamily="66" charset="-78"/>
              <a:cs typeface="Arabic Typesetting" pitchFamily="66" charset="-78"/>
            </a:endParaRPr>
          </a:p>
        </p:txBody>
      </p:sp>
      <p:pic>
        <p:nvPicPr>
          <p:cNvPr id="5" name="Espace réservé pour une image  4" descr="1صورة .jpg"/>
          <p:cNvPicPr>
            <a:picLocks noGrp="1" noChangeAspect="1"/>
          </p:cNvPicPr>
          <p:nvPr>
            <p:ph type="pic" sz="quarter" idx="10"/>
          </p:nvPr>
        </p:nvPicPr>
        <p:blipFill>
          <a:blip r:embed="rId2"/>
          <a:srcRect l="28924" r="28924"/>
          <a:stretch>
            <a:fillRect/>
          </a:stretch>
        </p:blipFill>
        <p:spPr>
          <a:xfrm>
            <a:off x="6332562" y="715964"/>
            <a:ext cx="4421874" cy="3432956"/>
          </a:xfrm>
          <a:solidFill>
            <a:schemeClr val="accent4">
              <a:lumMod val="75000"/>
            </a:schemeClr>
          </a:solidFill>
        </p:spPr>
      </p:pic>
    </p:spTree>
    <p:extLst>
      <p:ext uri="{BB962C8B-B14F-4D97-AF65-F5344CB8AC3E}">
        <p14:creationId xmlns="" xmlns:p14="http://schemas.microsoft.com/office/powerpoint/2010/main" val="1811410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048FBE6B-DC67-4E64-80F4-CADE978D2FE3}"/>
              </a:ext>
            </a:extLst>
          </p:cNvPr>
          <p:cNvSpPr>
            <a:spLocks noGrp="1"/>
          </p:cNvSpPr>
          <p:nvPr>
            <p:ph type="title"/>
          </p:nvPr>
        </p:nvSpPr>
        <p:spPr>
          <a:xfrm>
            <a:off x="6073254" y="0"/>
            <a:ext cx="5909481" cy="615553"/>
          </a:xfrm>
        </p:spPr>
        <p:txBody>
          <a:bodyPr/>
          <a:lstStyle/>
          <a:p>
            <a:r>
              <a:rPr lang="ar-DZ" dirty="0" smtClean="0"/>
              <a:t>تعريف الثقافة التنظيمية</a:t>
            </a:r>
            <a:endParaRPr lang="en-US" dirty="0"/>
          </a:p>
        </p:txBody>
      </p:sp>
      <p:sp>
        <p:nvSpPr>
          <p:cNvPr id="10" name="Text Placeholder 9">
            <a:extLst>
              <a:ext uri="{FF2B5EF4-FFF2-40B4-BE49-F238E27FC236}">
                <a16:creationId xmlns="" xmlns:a16="http://schemas.microsoft.com/office/drawing/2014/main" id="{3E90A16C-1235-4DE1-9AE7-2F7599C83F90}"/>
              </a:ext>
            </a:extLst>
          </p:cNvPr>
          <p:cNvSpPr>
            <a:spLocks noGrp="1"/>
          </p:cNvSpPr>
          <p:nvPr>
            <p:ph type="body" sz="quarter" idx="13"/>
          </p:nvPr>
        </p:nvSpPr>
        <p:spPr>
          <a:xfrm>
            <a:off x="409434" y="663053"/>
            <a:ext cx="11559654" cy="1288577"/>
          </a:xfrm>
        </p:spPr>
        <p:txBody>
          <a:bodyPr>
            <a:noAutofit/>
          </a:bodyPr>
          <a:lstStyle/>
          <a:p>
            <a:pPr algn="r" rtl="1"/>
            <a:r>
              <a:rPr lang="ar-SA" sz="2800" dirty="0" smtClean="0">
                <a:latin typeface="Arabic Typesetting" pitchFamily="66" charset="-78"/>
                <a:cs typeface="Arabic Typesetting" pitchFamily="66" charset="-78"/>
              </a:rPr>
              <a:t>إن المطلع على الأدب الإداري يجد تعاريف متعددة يمكن أن تمثل الثقافة التنظيمية. </a:t>
            </a:r>
            <a:r>
              <a:rPr lang="ar-DZ" sz="2800" dirty="0" smtClean="0">
                <a:latin typeface="Arabic Typesetting" pitchFamily="66" charset="-78"/>
                <a:cs typeface="Arabic Typesetting" pitchFamily="66" charset="-78"/>
              </a:rPr>
              <a:t>لقد ميز(</a:t>
            </a:r>
            <a:r>
              <a:rPr lang="en-US" sz="2800" dirty="0" smtClean="0">
                <a:latin typeface="Arabic Typesetting" pitchFamily="66" charset="-78"/>
                <a:cs typeface="Arabic Typesetting" pitchFamily="66" charset="-78"/>
              </a:rPr>
              <a:t>(</a:t>
            </a:r>
            <a:r>
              <a:rPr lang="fr-FR" sz="2800" b="1" dirty="0" smtClean="0">
                <a:latin typeface="Arabic Typesetting" pitchFamily="66" charset="-78"/>
                <a:cs typeface="Arabic Typesetting" pitchFamily="66" charset="-78"/>
              </a:rPr>
              <a:t>Ott</a:t>
            </a:r>
            <a:r>
              <a:rPr lang="ar-DZ" sz="2800" dirty="0" smtClean="0">
                <a:latin typeface="Arabic Typesetting" pitchFamily="66" charset="-78"/>
                <a:cs typeface="Arabic Typesetting" pitchFamily="66" charset="-78"/>
              </a:rPr>
              <a:t> سنة 1989</a:t>
            </a:r>
            <a:r>
              <a:rPr lang="fr-FR" sz="2800" dirty="0" smtClean="0">
                <a:latin typeface="Arabic Typesetting" pitchFamily="66" charset="-78"/>
                <a:cs typeface="Arabic Typesetting" pitchFamily="66" charset="-78"/>
              </a:rPr>
              <a:t> </a:t>
            </a:r>
            <a:r>
              <a:rPr lang="ar-DZ" sz="2800" dirty="0" smtClean="0">
                <a:latin typeface="Arabic Typesetting" pitchFamily="66" charset="-78"/>
                <a:cs typeface="Arabic Typesetting" pitchFamily="66" charset="-78"/>
              </a:rPr>
              <a:t> أكثر من </a:t>
            </a:r>
            <a:r>
              <a:rPr lang="ar-DZ" sz="2800" b="1" dirty="0" smtClean="0">
                <a:latin typeface="Arabic Typesetting" pitchFamily="66" charset="-78"/>
                <a:cs typeface="Arabic Typesetting" pitchFamily="66" charset="-78"/>
              </a:rPr>
              <a:t>70</a:t>
            </a:r>
            <a:r>
              <a:rPr lang="ar-DZ" sz="2800" dirty="0" smtClean="0">
                <a:latin typeface="Arabic Typesetting" pitchFamily="66" charset="-78"/>
                <a:cs typeface="Arabic Typesetting" pitchFamily="66" charset="-78"/>
              </a:rPr>
              <a:t> كلمة مختلفة أو عبارات استعملت لتعريف الثقافة التنظيمية.</a:t>
            </a:r>
            <a:r>
              <a:rPr lang="ar-DZ" sz="2800" b="1" dirty="0" smtClean="0">
                <a:latin typeface="Arabic Typesetting" pitchFamily="66" charset="-78"/>
                <a:cs typeface="Arabic Typesetting" pitchFamily="66" charset="-78"/>
              </a:rPr>
              <a:t> </a:t>
            </a:r>
            <a:r>
              <a:rPr lang="ar-DZ" sz="2800" dirty="0" smtClean="0">
                <a:latin typeface="Arabic Typesetting" pitchFamily="66" charset="-78"/>
                <a:cs typeface="Arabic Typesetting" pitchFamily="66" charset="-78"/>
              </a:rPr>
              <a:t>كما ركزت الدراسات الأساسية لثقافة المنظمة على ثلاثة اتجاهات: ما هي الثقافة التنظيمية </a:t>
            </a:r>
            <a:r>
              <a:rPr lang="ar-DZ" sz="2800" b="1" dirty="0" smtClean="0">
                <a:latin typeface="Arabic Typesetting" pitchFamily="66" charset="-78"/>
                <a:cs typeface="Arabic Typesetting" pitchFamily="66" charset="-78"/>
              </a:rPr>
              <a:t>( التعريف</a:t>
            </a:r>
            <a:r>
              <a:rPr lang="ar-DZ" sz="2800" dirty="0" smtClean="0">
                <a:latin typeface="Arabic Typesetting" pitchFamily="66" charset="-78"/>
                <a:cs typeface="Arabic Typesetting" pitchFamily="66" charset="-78"/>
              </a:rPr>
              <a:t>)</a:t>
            </a:r>
            <a:r>
              <a:rPr lang="en-US" sz="2800" dirty="0" smtClean="0">
                <a:latin typeface="Arabic Typesetting" pitchFamily="66" charset="-78"/>
                <a:cs typeface="Arabic Typesetting" pitchFamily="66" charset="-78"/>
              </a:rPr>
              <a:t>?</a:t>
            </a:r>
            <a:r>
              <a:rPr lang="en-US" sz="2800" b="1" dirty="0" smtClean="0">
                <a:latin typeface="Arabic Typesetting" pitchFamily="66" charset="-78"/>
                <a:cs typeface="Arabic Typesetting" pitchFamily="66" charset="-78"/>
              </a:rPr>
              <a:t> </a:t>
            </a:r>
            <a:r>
              <a:rPr lang="ar-DZ" sz="2800" dirty="0" smtClean="0">
                <a:latin typeface="Arabic Typesetting" pitchFamily="66" charset="-78"/>
                <a:cs typeface="Arabic Typesetting" pitchFamily="66" charset="-78"/>
              </a:rPr>
              <a:t>هل الثقافة التنظيمية مهمة للعمل وكفاءة الإدارة </a:t>
            </a:r>
            <a:r>
              <a:rPr lang="ar-DZ" sz="2800" b="1" dirty="0" smtClean="0">
                <a:latin typeface="Arabic Typesetting" pitchFamily="66" charset="-78"/>
                <a:cs typeface="Arabic Typesetting" pitchFamily="66" charset="-78"/>
              </a:rPr>
              <a:t>( الأثر)؟</a:t>
            </a:r>
            <a:r>
              <a:rPr lang="ar-DZ" sz="2800" dirty="0" smtClean="0">
                <a:latin typeface="Arabic Typesetting" pitchFamily="66" charset="-78"/>
                <a:cs typeface="Arabic Typesetting" pitchFamily="66" charset="-78"/>
              </a:rPr>
              <a:t> كيف نستطيع الاهتمام بالثقافة لأجل تحقيق الأهداف، والأداء</a:t>
            </a:r>
            <a:r>
              <a:rPr lang="ar-DZ" sz="2800" b="1" dirty="0" smtClean="0">
                <a:latin typeface="Arabic Typesetting" pitchFamily="66" charset="-78"/>
                <a:cs typeface="Arabic Typesetting" pitchFamily="66" charset="-78"/>
              </a:rPr>
              <a:t>( العمل</a:t>
            </a:r>
            <a:r>
              <a:rPr lang="ar-DZ" sz="2800" b="1" dirty="0" err="1" smtClean="0">
                <a:latin typeface="Arabic Typesetting" pitchFamily="66" charset="-78"/>
                <a:cs typeface="Arabic Typesetting" pitchFamily="66" charset="-78"/>
              </a:rPr>
              <a:t>)؟</a:t>
            </a:r>
            <a:r>
              <a:rPr lang="en-US" altLang="en-US" sz="2800" b="0" dirty="0" smtClean="0">
                <a:latin typeface="Arabic Typesetting" pitchFamily="66" charset="-78"/>
                <a:cs typeface="Arabic Typesetting" pitchFamily="66" charset="-78"/>
              </a:rPr>
              <a:t>. </a:t>
            </a:r>
            <a:endParaRPr lang="en-US" altLang="en-US" sz="2800" b="0" dirty="0">
              <a:latin typeface="Arabic Typesetting" pitchFamily="66" charset="-78"/>
              <a:cs typeface="Arabic Typesetting" pitchFamily="66" charset="-78"/>
            </a:endParaRPr>
          </a:p>
        </p:txBody>
      </p:sp>
      <p:graphicFrame>
        <p:nvGraphicFramePr>
          <p:cNvPr id="7" name="Group 85">
            <a:extLst>
              <a:ext uri="{FF2B5EF4-FFF2-40B4-BE49-F238E27FC236}">
                <a16:creationId xmlns="" xmlns:a16="http://schemas.microsoft.com/office/drawing/2014/main" id="{AD3D3348-39B0-440D-88BE-1A8FA9891931}"/>
              </a:ext>
            </a:extLst>
          </p:cNvPr>
          <p:cNvGraphicFramePr>
            <a:graphicFrameLocks/>
          </p:cNvGraphicFramePr>
          <p:nvPr>
            <p:extLst>
              <p:ext uri="{D42A27DB-BD31-4B8C-83A1-F6EECF244321}">
                <p14:modId xmlns="" xmlns:p14="http://schemas.microsoft.com/office/powerpoint/2010/main" val="1389725479"/>
              </p:ext>
            </p:extLst>
          </p:nvPr>
        </p:nvGraphicFramePr>
        <p:xfrm>
          <a:off x="218366" y="2101755"/>
          <a:ext cx="11791664" cy="4517408"/>
        </p:xfrm>
        <a:graphic>
          <a:graphicData uri="http://schemas.openxmlformats.org/drawingml/2006/table">
            <a:tbl>
              <a:tblPr firstRow="1"/>
              <a:tblGrid>
                <a:gridCol w="2003151">
                  <a:extLst>
                    <a:ext uri="{9D8B030D-6E8A-4147-A177-3AD203B41FA5}">
                      <a16:colId xmlns="" xmlns:a16="http://schemas.microsoft.com/office/drawing/2014/main" val="20000"/>
                    </a:ext>
                  </a:extLst>
                </a:gridCol>
                <a:gridCol w="2003151">
                  <a:extLst>
                    <a:ext uri="{9D8B030D-6E8A-4147-A177-3AD203B41FA5}">
                      <a16:colId xmlns="" xmlns:a16="http://schemas.microsoft.com/office/drawing/2014/main" val="20001"/>
                    </a:ext>
                  </a:extLst>
                </a:gridCol>
                <a:gridCol w="2003151">
                  <a:extLst>
                    <a:ext uri="{9D8B030D-6E8A-4147-A177-3AD203B41FA5}">
                      <a16:colId xmlns="" xmlns:a16="http://schemas.microsoft.com/office/drawing/2014/main" val="20002"/>
                    </a:ext>
                  </a:extLst>
                </a:gridCol>
                <a:gridCol w="2003151">
                  <a:extLst>
                    <a:ext uri="{9D8B030D-6E8A-4147-A177-3AD203B41FA5}">
                      <a16:colId xmlns="" xmlns:a16="http://schemas.microsoft.com/office/drawing/2014/main" val="20003"/>
                    </a:ext>
                  </a:extLst>
                </a:gridCol>
                <a:gridCol w="2003151">
                  <a:extLst>
                    <a:ext uri="{9D8B030D-6E8A-4147-A177-3AD203B41FA5}">
                      <a16:colId xmlns="" xmlns:a16="http://schemas.microsoft.com/office/drawing/2014/main" val="20004"/>
                    </a:ext>
                  </a:extLst>
                </a:gridCol>
                <a:gridCol w="1775909">
                  <a:extLst>
                    <a:ext uri="{9D8B030D-6E8A-4147-A177-3AD203B41FA5}">
                      <a16:colId xmlns="" xmlns:a16="http://schemas.microsoft.com/office/drawing/2014/main" val="20005"/>
                    </a:ext>
                  </a:extLst>
                </a:gridCol>
              </a:tblGrid>
              <a:tr h="678764">
                <a:tc>
                  <a:txBody>
                    <a:bodyPr/>
                    <a:lstStyle/>
                    <a:p>
                      <a:pPr algn="r"/>
                      <a:r>
                        <a:rPr lang="ar-DZ" sz="2400" b="1" dirty="0" smtClean="0">
                          <a:latin typeface="Arabic Typesetting" pitchFamily="66" charset="-78"/>
                          <a:cs typeface="Arabic Typesetting" pitchFamily="66" charset="-78"/>
                        </a:rPr>
                        <a:t>التعريف السادس</a:t>
                      </a:r>
                      <a:endParaRPr lang="fr-FR" sz="2400" b="1" dirty="0">
                        <a:latin typeface="Arabic Typesetting" pitchFamily="66" charset="-78"/>
                        <a:cs typeface="Arabic Typesetting" pitchFamily="66" charset="-78"/>
                      </a:endParaRPr>
                    </a:p>
                  </a:txBody>
                  <a:tcPr anchor="ctr" horzOverflow="overflow">
                    <a:lnL w="28575" cap="flat" cmpd="sng" algn="ctr">
                      <a:no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r"/>
                      <a:r>
                        <a:rPr lang="ar-DZ" sz="2400" b="1" dirty="0" smtClean="0">
                          <a:latin typeface="Arabic Typesetting" pitchFamily="66" charset="-78"/>
                          <a:cs typeface="Arabic Typesetting" pitchFamily="66" charset="-78"/>
                        </a:rPr>
                        <a:t>التعريف</a:t>
                      </a:r>
                      <a:r>
                        <a:rPr lang="ar-DZ" sz="2400" b="1" baseline="0" dirty="0" smtClean="0">
                          <a:latin typeface="Arabic Typesetting" pitchFamily="66" charset="-78"/>
                          <a:cs typeface="Arabic Typesetting" pitchFamily="66" charset="-78"/>
                        </a:rPr>
                        <a:t> الخامس</a:t>
                      </a:r>
                      <a:endParaRPr lang="fr-FR" sz="2400" b="1" dirty="0">
                        <a:latin typeface="Arabic Typesetting" pitchFamily="66" charset="-78"/>
                        <a:cs typeface="Arabic Typesetting" pitchFamily="66" charset="-78"/>
                      </a:endParaRPr>
                    </a:p>
                  </a:txBody>
                  <a:tcPr anchor="ctr"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r"/>
                      <a:r>
                        <a:rPr lang="ar-DZ" sz="2400" b="1" dirty="0" smtClean="0">
                          <a:latin typeface="Arabic Typesetting" pitchFamily="66" charset="-78"/>
                          <a:cs typeface="Arabic Typesetting" pitchFamily="66" charset="-78"/>
                        </a:rPr>
                        <a:t>التعريف </a:t>
                      </a:r>
                      <a:r>
                        <a:rPr lang="ar-DZ" sz="2400" b="1" baseline="0" dirty="0" smtClean="0">
                          <a:latin typeface="Arabic Typesetting" pitchFamily="66" charset="-78"/>
                          <a:cs typeface="Arabic Typesetting" pitchFamily="66" charset="-78"/>
                        </a:rPr>
                        <a:t> الرابع</a:t>
                      </a:r>
                      <a:endParaRPr lang="fr-FR" sz="2400" b="1" dirty="0">
                        <a:latin typeface="Arabic Typesetting" pitchFamily="66" charset="-78"/>
                        <a:cs typeface="Arabic Typesetting" pitchFamily="66" charset="-78"/>
                      </a:endParaRPr>
                    </a:p>
                  </a:txBody>
                  <a:tcPr anchor="ctr"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r"/>
                      <a:r>
                        <a:rPr lang="ar-DZ" sz="2400" b="1" dirty="0" smtClean="0">
                          <a:latin typeface="Arabic Typesetting" pitchFamily="66" charset="-78"/>
                          <a:cs typeface="Arabic Typesetting" pitchFamily="66" charset="-78"/>
                        </a:rPr>
                        <a:t>التعريف الثالث</a:t>
                      </a:r>
                      <a:endParaRPr lang="fr-FR" sz="2400" b="1" dirty="0">
                        <a:latin typeface="Arabic Typesetting" pitchFamily="66" charset="-78"/>
                        <a:cs typeface="Arabic Typesetting" pitchFamily="66" charset="-78"/>
                      </a:endParaRPr>
                    </a:p>
                  </a:txBody>
                  <a:tcPr anchor="ctr"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r"/>
                      <a:r>
                        <a:rPr lang="ar-DZ" sz="2400" b="1" dirty="0" smtClean="0">
                          <a:latin typeface="Arabic Typesetting" pitchFamily="66" charset="-78"/>
                          <a:cs typeface="Arabic Typesetting" pitchFamily="66" charset="-78"/>
                        </a:rPr>
                        <a:t>التعريف</a:t>
                      </a:r>
                      <a:r>
                        <a:rPr lang="ar-DZ" sz="2400" b="1" baseline="0" dirty="0" smtClean="0">
                          <a:latin typeface="Arabic Typesetting" pitchFamily="66" charset="-78"/>
                          <a:cs typeface="Arabic Typesetting" pitchFamily="66" charset="-78"/>
                        </a:rPr>
                        <a:t> الثاني</a:t>
                      </a:r>
                      <a:endParaRPr lang="fr-FR" sz="2400" b="1" dirty="0">
                        <a:latin typeface="Arabic Typesetting" pitchFamily="66" charset="-78"/>
                        <a:cs typeface="Arabic Typesetting" pitchFamily="66" charset="-78"/>
                      </a:endParaRPr>
                    </a:p>
                  </a:txBody>
                  <a:tcPr anchor="ctr"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1"/>
                        </a:buClr>
                        <a:buSzTx/>
                        <a:buFontTx/>
                        <a:buNone/>
                        <a:tabLst/>
                      </a:pPr>
                      <a:r>
                        <a:rPr kumimoji="0" lang="ar-DZ" sz="2400" b="1" i="0" u="none" strike="noStrike" cap="none" normalizeH="0" baseline="0" dirty="0" smtClean="0">
                          <a:ln>
                            <a:noFill/>
                          </a:ln>
                          <a:solidFill>
                            <a:schemeClr val="tx1"/>
                          </a:solidFill>
                          <a:effectLst/>
                          <a:latin typeface="Arabic Typesetting" pitchFamily="66" charset="-78"/>
                          <a:cs typeface="Arabic Typesetting" pitchFamily="66" charset="-78"/>
                        </a:rPr>
                        <a:t>التعريف الاول:</a:t>
                      </a:r>
                      <a:endParaRPr kumimoji="0" lang="en-US" sz="2400" b="1" i="0" u="none" strike="noStrike" cap="none" normalizeH="0" baseline="0" dirty="0">
                        <a:ln>
                          <a:noFill/>
                        </a:ln>
                        <a:solidFill>
                          <a:schemeClr val="tx1"/>
                        </a:solidFill>
                        <a:effectLst/>
                        <a:latin typeface="Arabic Typesetting" pitchFamily="66" charset="-78"/>
                        <a:cs typeface="Arabic Typesetting" pitchFamily="66" charset="-78"/>
                      </a:endParaRPr>
                    </a:p>
                  </a:txBody>
                  <a:tcPr anchor="ctr" horzOverflow="overflow">
                    <a:lnL w="6350" cap="flat" cmpd="sng" algn="ctr">
                      <a:solidFill>
                        <a:schemeClr val="tx2">
                          <a:lumMod val="90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678764">
                <a:tc>
                  <a:txBody>
                    <a:bodyPr/>
                    <a:lstStyle/>
                    <a:p>
                      <a:pPr algn="r"/>
                      <a:r>
                        <a:rPr lang="ar-DZ" dirty="0" smtClean="0"/>
                        <a:t>تعريف</a:t>
                      </a:r>
                      <a:r>
                        <a:rPr lang="ar-DZ" baseline="0" dirty="0" smtClean="0"/>
                        <a:t> </a:t>
                      </a:r>
                      <a:r>
                        <a:rPr lang="ar-DZ" baseline="0" dirty="0" err="1" smtClean="0"/>
                        <a:t>القريوتي</a:t>
                      </a:r>
                      <a:r>
                        <a:rPr lang="ar-DZ" baseline="0" smtClean="0"/>
                        <a:t> </a:t>
                      </a:r>
                      <a:endParaRPr lang="fr-FR" dirty="0"/>
                    </a:p>
                  </a:txBody>
                  <a:tcPr anchor="ctr" horzOverflow="overflow">
                    <a:lnL w="28575" cap="flat" cmpd="sng" algn="ctr">
                      <a:no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r" rtl="1"/>
                      <a:r>
                        <a:rPr lang="ar-DZ" dirty="0" smtClean="0"/>
                        <a:t>تعريف </a:t>
                      </a:r>
                      <a:r>
                        <a:rPr lang="fr-FR" dirty="0" err="1" smtClean="0"/>
                        <a:t>j</a:t>
                      </a:r>
                      <a:r>
                        <a:rPr lang="fr-FR" b="1" dirty="0" err="1" smtClean="0"/>
                        <a:t>ones</a:t>
                      </a:r>
                      <a:endParaRPr lang="fr-FR" b="1" dirty="0"/>
                    </a:p>
                  </a:txBody>
                  <a:tcPr anchor="ctr"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r" rtl="1"/>
                      <a:r>
                        <a:rPr lang="ar-DZ" dirty="0" smtClean="0"/>
                        <a:t>تعريف</a:t>
                      </a:r>
                      <a:r>
                        <a:rPr lang="ar-DZ" baseline="0" dirty="0" smtClean="0"/>
                        <a:t> </a:t>
                      </a:r>
                      <a:r>
                        <a:rPr lang="fr-FR" b="1" baseline="0" dirty="0" err="1" smtClean="0"/>
                        <a:t>ouchi</a:t>
                      </a:r>
                      <a:endParaRPr lang="fr-FR" b="1" dirty="0"/>
                    </a:p>
                  </a:txBody>
                  <a:tcPr anchor="ctr"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l" rtl="1"/>
                      <a:r>
                        <a:rPr lang="ar-DZ" baseline="0" dirty="0" smtClean="0"/>
                        <a:t> تعريف </a:t>
                      </a:r>
                      <a:r>
                        <a:rPr lang="fr-FR" b="1" baseline="0" dirty="0" err="1" smtClean="0"/>
                        <a:t>pettegrew</a:t>
                      </a:r>
                      <a:endParaRPr lang="fr-FR" b="1" dirty="0"/>
                    </a:p>
                  </a:txBody>
                  <a:tcPr anchor="ctr"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r" rtl="1"/>
                      <a:r>
                        <a:rPr lang="ar-DZ" sz="2400" dirty="0" smtClean="0">
                          <a:latin typeface="Arabic Typesetting" pitchFamily="66" charset="-78"/>
                          <a:cs typeface="Arabic Typesetting" pitchFamily="66" charset="-78"/>
                        </a:rPr>
                        <a:t>تعريف</a:t>
                      </a:r>
                      <a:r>
                        <a:rPr lang="ar-DZ" sz="2400" baseline="0" dirty="0" smtClean="0">
                          <a:latin typeface="Arabic Typesetting" pitchFamily="66" charset="-78"/>
                          <a:cs typeface="Arabic Typesetting" pitchFamily="66" charset="-78"/>
                        </a:rPr>
                        <a:t> </a:t>
                      </a:r>
                      <a:r>
                        <a:rPr lang="fr-FR" sz="2400" b="1" baseline="0" dirty="0" err="1" smtClean="0">
                          <a:latin typeface="Arabic Typesetting" pitchFamily="66" charset="-78"/>
                          <a:cs typeface="Arabic Typesetting" pitchFamily="66" charset="-78"/>
                        </a:rPr>
                        <a:t>hofstede</a:t>
                      </a:r>
                      <a:endParaRPr lang="fr-FR" sz="2400" b="1" dirty="0">
                        <a:latin typeface="Arabic Typesetting" pitchFamily="66" charset="-78"/>
                        <a:cs typeface="Arabic Typesetting" pitchFamily="66" charset="-78"/>
                      </a:endParaRPr>
                    </a:p>
                  </a:txBody>
                  <a:tcPr anchor="ctr"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tx1"/>
                        </a:buClr>
                        <a:buSzTx/>
                        <a:buFontTx/>
                        <a:buNone/>
                        <a:tabLst/>
                      </a:pPr>
                      <a:r>
                        <a:rPr kumimoji="0" lang="ar-DZ" sz="2400" b="0" i="0" u="none" strike="noStrike" cap="none" normalizeH="0" baseline="0" dirty="0" smtClean="0">
                          <a:ln>
                            <a:noFill/>
                          </a:ln>
                          <a:solidFill>
                            <a:schemeClr val="tx1"/>
                          </a:solidFill>
                          <a:effectLst/>
                          <a:latin typeface="Arabic Typesetting" pitchFamily="66" charset="-78"/>
                          <a:cs typeface="Arabic Typesetting" pitchFamily="66" charset="-78"/>
                        </a:rPr>
                        <a:t>تعريف </a:t>
                      </a:r>
                      <a:r>
                        <a:rPr kumimoji="0" lang="fr-FR" sz="2400" b="1" i="0" u="none" strike="noStrike" cap="none" normalizeH="0" baseline="0" dirty="0" err="1" smtClean="0">
                          <a:ln>
                            <a:noFill/>
                          </a:ln>
                          <a:solidFill>
                            <a:schemeClr val="tx1"/>
                          </a:solidFill>
                          <a:effectLst/>
                          <a:latin typeface="Arabic Typesetting" pitchFamily="66" charset="-78"/>
                          <a:cs typeface="Arabic Typesetting" pitchFamily="66" charset="-78"/>
                        </a:rPr>
                        <a:t>shein</a:t>
                      </a:r>
                      <a:endParaRPr kumimoji="0" lang="en-US" sz="2400" b="1" i="0" u="none" strike="noStrike" cap="none" normalizeH="0" baseline="0" dirty="0">
                        <a:ln>
                          <a:noFill/>
                        </a:ln>
                        <a:solidFill>
                          <a:schemeClr val="tx1"/>
                        </a:solidFill>
                        <a:effectLst/>
                        <a:latin typeface="Arabic Typesetting" pitchFamily="66" charset="-78"/>
                        <a:cs typeface="Arabic Typesetting" pitchFamily="66" charset="-78"/>
                      </a:endParaRPr>
                    </a:p>
                  </a:txBody>
                  <a:tcPr anchor="ctr" horzOverflow="overflow">
                    <a:lnL w="6350" cap="flat" cmpd="sng" algn="ctr">
                      <a:solidFill>
                        <a:schemeClr val="tx2">
                          <a:lumMod val="9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3159880">
                <a:tc>
                  <a:txBody>
                    <a:bodyPr/>
                    <a:lstStyle/>
                    <a:p>
                      <a:pPr marL="0" marR="0" lvl="0" indent="0" algn="r" defTabSz="914400" rtl="0" eaLnBrk="1" fontAlgn="base" latinLnBrk="0" hangingPunct="1">
                        <a:lnSpc>
                          <a:spcPct val="100000"/>
                        </a:lnSpc>
                        <a:spcBef>
                          <a:spcPct val="20000"/>
                        </a:spcBef>
                        <a:spcAft>
                          <a:spcPct val="0"/>
                        </a:spcAft>
                        <a:buClr>
                          <a:schemeClr val="tx1"/>
                        </a:buClr>
                        <a:buSzTx/>
                        <a:buFontTx/>
                        <a:buNone/>
                        <a:tabLst/>
                      </a:pPr>
                      <a:r>
                        <a:rPr lang="ar-SA" sz="1800" kern="1200" dirty="0" smtClean="0">
                          <a:solidFill>
                            <a:schemeClr val="tx1"/>
                          </a:solidFill>
                          <a:latin typeface="+mn-lt"/>
                          <a:ea typeface="+mn-ea"/>
                          <a:cs typeface="+mn-cs"/>
                        </a:rPr>
                        <a:t>الثقافة التنظيمية هي: الافتراضات والقيم الأساسية التي تطورها جماعة معينة، من أجل التكيف والتعامل مع المؤثرات الخارجية والداخلية والتي يتم الاتفاق عليها على ضرورة تعليمها للعاملين الجدد</a:t>
                      </a:r>
                      <a:r>
                        <a:rPr lang="ar-DZ" sz="1800" kern="1200" dirty="0" err="1" smtClean="0">
                          <a:solidFill>
                            <a:schemeClr val="tx1"/>
                          </a:solidFill>
                          <a:latin typeface="+mn-lt"/>
                          <a:ea typeface="+mn-ea"/>
                          <a:cs typeface="+mn-cs"/>
                        </a:rPr>
                        <a:t>.</a:t>
                      </a:r>
                      <a:endParaRPr kumimoji="0" lang="en-US" sz="1400" b="0" i="0" u="none" strike="noStrike" cap="none" normalizeH="0" baseline="0" dirty="0">
                        <a:ln>
                          <a:noFill/>
                        </a:ln>
                        <a:solidFill>
                          <a:schemeClr val="tx1"/>
                        </a:solidFill>
                        <a:effectLst/>
                        <a:latin typeface="+mn-lt"/>
                      </a:endParaRPr>
                    </a:p>
                  </a:txBody>
                  <a:tcPr marT="182880" horzOverflow="overflow">
                    <a:lnL w="28575" cap="flat" cmpd="sng" algn="ctr">
                      <a:no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1"/>
                        </a:buClr>
                        <a:buSzTx/>
                        <a:buFontTx/>
                        <a:buNone/>
                        <a:tabLst/>
                      </a:pPr>
                      <a:r>
                        <a:rPr lang="ar-DZ" sz="1800" kern="1200" dirty="0" smtClean="0">
                          <a:solidFill>
                            <a:schemeClr val="tx1"/>
                          </a:solidFill>
                          <a:latin typeface="+mn-lt"/>
                          <a:ea typeface="+mn-ea"/>
                          <a:cs typeface="+mn-cs"/>
                        </a:rPr>
                        <a:t>الثقافة </a:t>
                      </a:r>
                      <a:r>
                        <a:rPr lang="ar-DZ" sz="1800" kern="1200" dirty="0" err="1" smtClean="0">
                          <a:solidFill>
                            <a:schemeClr val="tx1"/>
                          </a:solidFill>
                          <a:latin typeface="+mn-lt"/>
                          <a:ea typeface="+mn-ea"/>
                          <a:cs typeface="+mn-cs"/>
                        </a:rPr>
                        <a:t>التنظيمية </a:t>
                      </a:r>
                      <a:r>
                        <a:rPr lang="ar-DZ" sz="1800" kern="1200" dirty="0" smtClean="0">
                          <a:solidFill>
                            <a:schemeClr val="tx1"/>
                          </a:solidFill>
                          <a:latin typeface="+mn-lt"/>
                          <a:ea typeface="+mn-ea"/>
                          <a:cs typeface="+mn-cs"/>
                        </a:rPr>
                        <a:t>:هي </a:t>
                      </a:r>
                      <a:r>
                        <a:rPr lang="ar-SA" sz="1800" kern="1200" dirty="0" smtClean="0">
                          <a:solidFill>
                            <a:schemeClr val="tx1"/>
                          </a:solidFill>
                          <a:latin typeface="+mn-lt"/>
                          <a:ea typeface="+mn-ea"/>
                          <a:cs typeface="+mn-cs"/>
                        </a:rPr>
                        <a:t>مجموعة من القيم و المبادئ المشتركة التي تحكم تفاعل أعضاء المنظمة بعضهم ببعض ومع الموردين والزبائن والناس الآخرين ممن هم خارج إطار المنظمة</a:t>
                      </a:r>
                      <a:endParaRPr kumimoji="0" lang="en-US" sz="1400" b="0" i="0" u="none" strike="noStrike" cap="none" normalizeH="0" baseline="0" dirty="0">
                        <a:ln>
                          <a:noFill/>
                        </a:ln>
                        <a:solidFill>
                          <a:schemeClr val="tx1"/>
                        </a:solidFill>
                        <a:effectLst/>
                        <a:latin typeface="+mn-lt"/>
                      </a:endParaRPr>
                    </a:p>
                  </a:txBody>
                  <a:tcPr marT="182880"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1"/>
                        </a:buClr>
                        <a:buSzTx/>
                        <a:buFontTx/>
                        <a:buNone/>
                        <a:tabLst/>
                      </a:pPr>
                      <a:r>
                        <a:rPr lang="ar-SA" sz="1800" kern="1200" dirty="0" smtClean="0">
                          <a:solidFill>
                            <a:schemeClr val="tx1"/>
                          </a:solidFill>
                          <a:latin typeface="+mn-lt"/>
                          <a:ea typeface="+mn-ea"/>
                          <a:cs typeface="+mn-cs"/>
                        </a:rPr>
                        <a:t>الثقافة التنظيمية</a:t>
                      </a:r>
                      <a:r>
                        <a:rPr lang="ar-DZ" sz="1800" kern="1200" dirty="0" err="1" smtClean="0">
                          <a:solidFill>
                            <a:schemeClr val="tx1"/>
                          </a:solidFill>
                          <a:latin typeface="+mn-lt"/>
                          <a:ea typeface="+mn-ea"/>
                          <a:cs typeface="+mn-cs"/>
                        </a:rPr>
                        <a:t>:</a:t>
                      </a:r>
                      <a:r>
                        <a:rPr lang="ar-SA" sz="1800" kern="1200" dirty="0" smtClean="0">
                          <a:solidFill>
                            <a:schemeClr val="tx1"/>
                          </a:solidFill>
                          <a:latin typeface="+mn-lt"/>
                          <a:ea typeface="+mn-ea"/>
                          <a:cs typeface="+mn-cs"/>
                        </a:rPr>
                        <a:t> تتألف من مجموعة من الرموز والطقوس والأساطير التي تنتقل من خلالها القيم والمعتقدات التنظيمية إلى العاملين في المنظمة فيكون إيمان موظفيها بهذه المعتقدات إيمانا كاملا</a:t>
                      </a:r>
                      <a:r>
                        <a:rPr lang="ar-DZ" sz="1800" kern="1200" dirty="0" err="1" smtClean="0">
                          <a:solidFill>
                            <a:schemeClr val="tx1"/>
                          </a:solidFill>
                          <a:latin typeface="+mn-lt"/>
                          <a:ea typeface="+mn-ea"/>
                          <a:cs typeface="+mn-cs"/>
                        </a:rPr>
                        <a:t>.</a:t>
                      </a:r>
                      <a:endParaRPr kumimoji="0" lang="en-US" sz="1400" b="0" i="0" u="none" strike="noStrike" cap="none" normalizeH="0" baseline="0" dirty="0">
                        <a:ln>
                          <a:noFill/>
                        </a:ln>
                        <a:solidFill>
                          <a:schemeClr val="tx1"/>
                        </a:solidFill>
                        <a:effectLst/>
                        <a:latin typeface="+mn-lt"/>
                      </a:endParaRPr>
                    </a:p>
                  </a:txBody>
                  <a:tcPr marT="182880"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1"/>
                        </a:buClr>
                        <a:buSzTx/>
                        <a:buFontTx/>
                        <a:buNone/>
                        <a:tabLst/>
                      </a:pPr>
                      <a:r>
                        <a:rPr lang="ar-SA" sz="1800" kern="1200" dirty="0" smtClean="0">
                          <a:solidFill>
                            <a:schemeClr val="tx1"/>
                          </a:solidFill>
                          <a:latin typeface="+mn-lt"/>
                          <a:ea typeface="+mn-ea"/>
                          <a:cs typeface="+mn-cs"/>
                        </a:rPr>
                        <a:t>الثقافة التنظيمية هي: نظام معان جماعي عام يخص جماعة ما في وقت ما</a:t>
                      </a:r>
                      <a:endParaRPr kumimoji="0" lang="en-US" sz="1400" b="0" i="0" u="none" strike="noStrike" cap="none" normalizeH="0" baseline="0" dirty="0">
                        <a:ln>
                          <a:noFill/>
                        </a:ln>
                        <a:solidFill>
                          <a:schemeClr val="tx1"/>
                        </a:solidFill>
                        <a:effectLst/>
                        <a:latin typeface="+mn-lt"/>
                      </a:endParaRPr>
                    </a:p>
                  </a:txBody>
                  <a:tcPr marT="182880"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1"/>
                        </a:buClr>
                        <a:buSzTx/>
                        <a:buFontTx/>
                        <a:buNone/>
                        <a:tabLst/>
                      </a:pPr>
                      <a:r>
                        <a:rPr lang="ar-SA" sz="1800" kern="1200" dirty="0" smtClean="0">
                          <a:solidFill>
                            <a:schemeClr val="tx1"/>
                          </a:solidFill>
                          <a:latin typeface="+mn-lt"/>
                          <a:ea typeface="+mn-ea"/>
                          <a:cs typeface="+mn-cs"/>
                        </a:rPr>
                        <a:t>الثقافة التنظيمية هي: البرمجة الذهنية الجماعية التي تميز أفراد منظمة ما </a:t>
                      </a:r>
                      <a:r>
                        <a:rPr lang="fr-FR" sz="1800" kern="1200" dirty="0" smtClean="0">
                          <a:solidFill>
                            <a:schemeClr val="tx1"/>
                          </a:solidFill>
                          <a:latin typeface="+mn-lt"/>
                          <a:ea typeface="+mn-ea"/>
                          <a:cs typeface="+mn-cs"/>
                        </a:rPr>
                        <a:t>.</a:t>
                      </a:r>
                      <a:r>
                        <a:rPr lang="ar-SA" sz="1800" kern="1200" dirty="0" smtClean="0">
                          <a:solidFill>
                            <a:schemeClr val="tx1"/>
                          </a:solidFill>
                          <a:latin typeface="+mn-lt"/>
                          <a:ea typeface="+mn-ea"/>
                          <a:cs typeface="+mn-cs"/>
                        </a:rPr>
                        <a:t>عن غيرها</a:t>
                      </a:r>
                      <a:endParaRPr kumimoji="0" lang="en-US" sz="1400" b="0" i="0" u="none" strike="noStrike" cap="none" normalizeH="0" baseline="0" dirty="0">
                        <a:ln>
                          <a:noFill/>
                        </a:ln>
                        <a:solidFill>
                          <a:schemeClr val="tx1"/>
                        </a:solidFill>
                        <a:effectLst/>
                        <a:latin typeface="+mn-lt"/>
                      </a:endParaRPr>
                    </a:p>
                  </a:txBody>
                  <a:tcPr marT="182880"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1"/>
                        </a:buClr>
                        <a:buSzTx/>
                        <a:buFontTx/>
                        <a:buNone/>
                        <a:tabLst/>
                      </a:pPr>
                      <a:r>
                        <a:rPr lang="ar-SA" sz="1800" kern="1200" dirty="0" smtClean="0">
                          <a:solidFill>
                            <a:schemeClr val="tx1"/>
                          </a:solidFill>
                          <a:latin typeface="+mn-lt"/>
                          <a:ea typeface="+mn-ea"/>
                          <a:cs typeface="+mn-cs"/>
                        </a:rPr>
                        <a:t>الثقافة التنظيمية هي نمط الافتراضات الرئيسية المكتشفة والمتطورة من قبل مجموعة تتعلم بنفس القدر من المشاكل التي تواجهها فتصنع الحلول لها من خلال التكيف الخارجي والتكامل الداخلي</a:t>
                      </a:r>
                      <a:endParaRPr kumimoji="0" lang="en-US" sz="1400" b="0" i="0" u="none" strike="noStrike" cap="none" normalizeH="0" baseline="0" dirty="0">
                        <a:ln>
                          <a:noFill/>
                        </a:ln>
                        <a:solidFill>
                          <a:schemeClr val="tx1"/>
                        </a:solidFill>
                        <a:effectLst/>
                        <a:latin typeface="+mn-lt"/>
                      </a:endParaRPr>
                    </a:p>
                  </a:txBody>
                  <a:tcPr marT="182880" horzOverflow="overflow">
                    <a:lnL w="6350" cap="flat" cmpd="sng" algn="ctr">
                      <a:solidFill>
                        <a:schemeClr val="tx2">
                          <a:lumMod val="9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bl>
          </a:graphicData>
        </a:graphic>
      </p:graphicFrame>
    </p:spTree>
    <p:extLst>
      <p:ext uri="{BB962C8B-B14F-4D97-AF65-F5344CB8AC3E}">
        <p14:creationId xmlns="" xmlns:p14="http://schemas.microsoft.com/office/powerpoint/2010/main" val="55168688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CF037412-7BC5-4AAA-8ED5-FC377A84CB0C}"/>
              </a:ext>
            </a:extLst>
          </p:cNvPr>
          <p:cNvSpPr>
            <a:spLocks noGrp="1"/>
          </p:cNvSpPr>
          <p:nvPr>
            <p:ph type="title"/>
          </p:nvPr>
        </p:nvSpPr>
        <p:spPr>
          <a:xfrm>
            <a:off x="2579427" y="715961"/>
            <a:ext cx="9097315" cy="949066"/>
          </a:xfrm>
        </p:spPr>
        <p:txBody>
          <a:bodyPr>
            <a:normAutofit fontScale="90000"/>
          </a:bodyPr>
          <a:lstStyle/>
          <a:p>
            <a:pPr algn="r" rtl="1"/>
            <a:r>
              <a:rPr lang="ar-DZ" sz="3200" dirty="0" smtClean="0">
                <a:latin typeface="Arabic Typesetting" pitchFamily="66" charset="-78"/>
                <a:cs typeface="Arabic Typesetting" pitchFamily="66" charset="-78"/>
              </a:rPr>
              <a:t>من </a:t>
            </a:r>
            <a:r>
              <a:rPr lang="ar-DZ" dirty="0" smtClean="0">
                <a:latin typeface="Arabic Typesetting" pitchFamily="66" charset="-78"/>
                <a:cs typeface="Arabic Typesetting" pitchFamily="66" charset="-78"/>
              </a:rPr>
              <a:t>خلال </a:t>
            </a:r>
            <a:r>
              <a:rPr lang="ar-DZ" dirty="0" err="1" smtClean="0">
                <a:latin typeface="Arabic Typesetting" pitchFamily="66" charset="-78"/>
                <a:cs typeface="Arabic Typesetting" pitchFamily="66" charset="-78"/>
              </a:rPr>
              <a:t>التعاريف</a:t>
            </a:r>
            <a:r>
              <a:rPr lang="ar-DZ" dirty="0" smtClean="0">
                <a:latin typeface="Arabic Typesetting" pitchFamily="66" charset="-78"/>
                <a:cs typeface="Arabic Typesetting" pitchFamily="66" charset="-78"/>
              </a:rPr>
              <a:t> السابقة نجد مجموعة من العناصر التي تمثل القاسم المشترك في تعريف الثقافة التنظيمية:</a:t>
            </a:r>
            <a:endParaRPr lang="en-US" dirty="0">
              <a:latin typeface="Arabic Typesetting" pitchFamily="66" charset="-78"/>
              <a:cs typeface="Arabic Typesetting" pitchFamily="66" charset="-78"/>
            </a:endParaRPr>
          </a:p>
        </p:txBody>
      </p:sp>
      <p:sp>
        <p:nvSpPr>
          <p:cNvPr id="3" name="Text Placeholder 2">
            <a:extLst>
              <a:ext uri="{FF2B5EF4-FFF2-40B4-BE49-F238E27FC236}">
                <a16:creationId xmlns="" xmlns:a16="http://schemas.microsoft.com/office/drawing/2014/main" id="{EF99585A-5E1F-40FA-8E64-BB4F04611657}"/>
              </a:ext>
            </a:extLst>
          </p:cNvPr>
          <p:cNvSpPr>
            <a:spLocks noGrp="1"/>
          </p:cNvSpPr>
          <p:nvPr>
            <p:ph type="body" sz="quarter" idx="11"/>
          </p:nvPr>
        </p:nvSpPr>
        <p:spPr>
          <a:xfrm>
            <a:off x="3220872" y="1905000"/>
            <a:ext cx="8455871" cy="4236493"/>
          </a:xfrm>
        </p:spPr>
        <p:txBody>
          <a:bodyPr vert="horz" lIns="91440" tIns="45720" rIns="91440" bIns="45720" rtlCol="0" anchor="t">
            <a:noAutofit/>
          </a:bodyPr>
          <a:lstStyle/>
          <a:p>
            <a:pPr lvl="0" algn="r" rtl="1">
              <a:buFont typeface="Arial" pitchFamily="34" charset="0"/>
              <a:buChar char="•"/>
            </a:pPr>
            <a:r>
              <a:rPr lang="ar-DZ" sz="3200" dirty="0" smtClean="0">
                <a:latin typeface="Arabic Typesetting" pitchFamily="66" charset="-78"/>
                <a:cs typeface="Arabic Typesetting" pitchFamily="66" charset="-78"/>
              </a:rPr>
              <a:t>الثقافة التنظيمية مجموعة من القيم والافتراضات المشتركة للعاملين داخل المنظمة.</a:t>
            </a:r>
            <a:endParaRPr lang="fr-FR" sz="3200" dirty="0" smtClean="0">
              <a:latin typeface="Arabic Typesetting" pitchFamily="66" charset="-78"/>
              <a:cs typeface="Arabic Typesetting" pitchFamily="66" charset="-78"/>
            </a:endParaRPr>
          </a:p>
          <a:p>
            <a:pPr lvl="0" algn="r" rtl="1">
              <a:buFont typeface="Arial" pitchFamily="34" charset="0"/>
              <a:buChar char="•"/>
            </a:pPr>
            <a:r>
              <a:rPr lang="ar-DZ" sz="3200" dirty="0" smtClean="0">
                <a:latin typeface="Arabic Typesetting" pitchFamily="66" charset="-78"/>
                <a:cs typeface="Arabic Typesetting" pitchFamily="66" charset="-78"/>
              </a:rPr>
              <a:t>الثقافة التنظيمية موجهة لسلوك الأفراد داخل المنظمة.</a:t>
            </a:r>
            <a:endParaRPr lang="fr-FR" sz="3200" dirty="0" smtClean="0">
              <a:latin typeface="Arabic Typesetting" pitchFamily="66" charset="-78"/>
              <a:cs typeface="Arabic Typesetting" pitchFamily="66" charset="-78"/>
            </a:endParaRPr>
          </a:p>
          <a:p>
            <a:pPr lvl="0" algn="r" rtl="1">
              <a:buFont typeface="Arial" pitchFamily="34" charset="0"/>
              <a:buChar char="•"/>
            </a:pPr>
            <a:r>
              <a:rPr lang="ar-DZ" sz="3200" dirty="0" smtClean="0">
                <a:latin typeface="Arabic Typesetting" pitchFamily="66" charset="-78"/>
                <a:cs typeface="Arabic Typesetting" pitchFamily="66" charset="-78"/>
              </a:rPr>
              <a:t>الثقافة التنظيمية كمعيار لتمييز منظمة عن أخرى.</a:t>
            </a:r>
            <a:endParaRPr lang="fr-FR" sz="3200" dirty="0" smtClean="0">
              <a:latin typeface="Arabic Typesetting" pitchFamily="66" charset="-78"/>
              <a:cs typeface="Arabic Typesetting" pitchFamily="66" charset="-78"/>
            </a:endParaRPr>
          </a:p>
          <a:p>
            <a:pPr lvl="0" algn="r" rtl="1">
              <a:buFont typeface="Arial" pitchFamily="34" charset="0"/>
              <a:buChar char="•"/>
            </a:pPr>
            <a:r>
              <a:rPr lang="ar-DZ" sz="3200" dirty="0" smtClean="0">
                <a:latin typeface="Arabic Typesetting" pitchFamily="66" charset="-78"/>
                <a:cs typeface="Arabic Typesetting" pitchFamily="66" charset="-78"/>
              </a:rPr>
              <a:t>تتمثل مصادر الثقافة التنظيمية </a:t>
            </a:r>
            <a:r>
              <a:rPr lang="ar-DZ" sz="3200" dirty="0" err="1" smtClean="0">
                <a:latin typeface="Arabic Typesetting" pitchFamily="66" charset="-78"/>
                <a:cs typeface="Arabic Typesetting" pitchFamily="66" charset="-78"/>
              </a:rPr>
              <a:t>في </a:t>
            </a:r>
            <a:r>
              <a:rPr lang="ar-DZ" sz="3200" dirty="0" smtClean="0">
                <a:latin typeface="Arabic Typesetting" pitchFamily="66" charset="-78"/>
                <a:cs typeface="Arabic Typesetting" pitchFamily="66" charset="-78"/>
              </a:rPr>
              <a:t>:  الأساطير والطقوس و الرموز </a:t>
            </a:r>
            <a:endParaRPr lang="fr-FR" sz="3200" dirty="0" smtClean="0">
              <a:latin typeface="Arabic Typesetting" pitchFamily="66" charset="-78"/>
              <a:cs typeface="Arabic Typesetting" pitchFamily="66" charset="-78"/>
            </a:endParaRPr>
          </a:p>
          <a:p>
            <a:pPr lvl="0" algn="r" rtl="1">
              <a:buFont typeface="Arial" pitchFamily="34" charset="0"/>
              <a:buChar char="•"/>
            </a:pPr>
            <a:r>
              <a:rPr lang="ar-DZ" sz="3200" dirty="0" smtClean="0">
                <a:latin typeface="Arabic Typesetting" pitchFamily="66" charset="-78"/>
                <a:cs typeface="Arabic Typesetting" pitchFamily="66" charset="-78"/>
              </a:rPr>
              <a:t>الثقافة التنظيمية هي أحد المؤشرات الرئيسية لبقاء المنظمات.</a:t>
            </a:r>
            <a:endParaRPr lang="fr-FR" sz="3200" dirty="0" smtClean="0">
              <a:latin typeface="Arabic Typesetting" pitchFamily="66" charset="-78"/>
              <a:cs typeface="Arabic Typesetting" pitchFamily="66" charset="-78"/>
            </a:endParaRPr>
          </a:p>
          <a:p>
            <a:pPr lvl="0" algn="r" rtl="1">
              <a:buFont typeface="Arial" pitchFamily="34" charset="0"/>
              <a:buChar char="•"/>
            </a:pPr>
            <a:r>
              <a:rPr lang="ar-SA" sz="3200" dirty="0" smtClean="0">
                <a:latin typeface="Arabic Typesetting" pitchFamily="66" charset="-78"/>
                <a:cs typeface="Arabic Typesetting" pitchFamily="66" charset="-78"/>
              </a:rPr>
              <a:t>آليات مشتركة ومعاني تسمح بوجود رؤية مشتركة ولغة واحدة لأفراد </a:t>
            </a:r>
            <a:r>
              <a:rPr lang="ar-SA" sz="3200" dirty="0" err="1" smtClean="0">
                <a:latin typeface="Arabic Typesetting" pitchFamily="66" charset="-78"/>
                <a:cs typeface="Arabic Typesetting" pitchFamily="66" charset="-78"/>
              </a:rPr>
              <a:t>المنظمة.</a:t>
            </a:r>
            <a:r>
              <a:rPr lang="ar-SA" sz="3200" dirty="0" smtClean="0">
                <a:latin typeface="Arabic Typesetting" pitchFamily="66" charset="-78"/>
                <a:cs typeface="Arabic Typesetting" pitchFamily="66" charset="-78"/>
              </a:rPr>
              <a:t> </a:t>
            </a:r>
            <a:endParaRPr lang="fr-FR" sz="3200" dirty="0" smtClean="0">
              <a:latin typeface="Arabic Typesetting" pitchFamily="66" charset="-78"/>
              <a:cs typeface="Arabic Typesetting" pitchFamily="66" charset="-78"/>
            </a:endParaRPr>
          </a:p>
          <a:p>
            <a:pPr lvl="0" algn="r" rtl="1">
              <a:buFont typeface="Arial" pitchFamily="34" charset="0"/>
              <a:buChar char="•"/>
            </a:pPr>
            <a:r>
              <a:rPr lang="ar-SA" sz="3200" dirty="0" smtClean="0">
                <a:latin typeface="Arabic Typesetting" pitchFamily="66" charset="-78"/>
                <a:cs typeface="Arabic Typesetting" pitchFamily="66" charset="-78"/>
              </a:rPr>
              <a:t>آلية للتفكير المشترك اتجاه ما تتعرض له جماعة ما في وقت ما.</a:t>
            </a:r>
            <a:endParaRPr lang="fr-FR" sz="3200" dirty="0">
              <a:latin typeface="Arabic Typesetting" pitchFamily="66" charset="-78"/>
              <a:cs typeface="Arabic Typesetting" pitchFamily="66" charset="-78"/>
            </a:endParaRPr>
          </a:p>
        </p:txBody>
      </p:sp>
    </p:spTree>
    <p:extLst>
      <p:ext uri="{BB962C8B-B14F-4D97-AF65-F5344CB8AC3E}">
        <p14:creationId xmlns="" xmlns:p14="http://schemas.microsoft.com/office/powerpoint/2010/main" val="270191010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3EA8A48-57B8-480B-912A-B017D739B4D0}"/>
              </a:ext>
            </a:extLst>
          </p:cNvPr>
          <p:cNvSpPr>
            <a:spLocks noGrp="1"/>
          </p:cNvSpPr>
          <p:nvPr>
            <p:ph type="title"/>
          </p:nvPr>
        </p:nvSpPr>
        <p:spPr>
          <a:xfrm>
            <a:off x="5213444" y="0"/>
            <a:ext cx="6978555" cy="615553"/>
          </a:xfrm>
        </p:spPr>
        <p:txBody>
          <a:bodyPr/>
          <a:lstStyle/>
          <a:p>
            <a:pPr algn="r"/>
            <a:r>
              <a:rPr lang="ar-DZ" dirty="0" smtClean="0">
                <a:solidFill>
                  <a:schemeClr val="tx1"/>
                </a:solidFill>
              </a:rPr>
              <a:t>مناقشة مفهوم الثقافة التنظيمية</a:t>
            </a:r>
            <a:endParaRPr lang="en-US" dirty="0">
              <a:solidFill>
                <a:schemeClr val="tx1"/>
              </a:solidFill>
            </a:endParaRPr>
          </a:p>
        </p:txBody>
      </p:sp>
      <p:sp>
        <p:nvSpPr>
          <p:cNvPr id="16" name="Text Placeholder 15">
            <a:extLst>
              <a:ext uri="{FF2B5EF4-FFF2-40B4-BE49-F238E27FC236}">
                <a16:creationId xmlns="" xmlns:a16="http://schemas.microsoft.com/office/drawing/2014/main" id="{82B839A9-BE4F-40C7-ABA3-682B626FFB08}"/>
              </a:ext>
            </a:extLst>
          </p:cNvPr>
          <p:cNvSpPr>
            <a:spLocks noGrp="1"/>
          </p:cNvSpPr>
          <p:nvPr>
            <p:ph type="body" sz="quarter" idx="13"/>
          </p:nvPr>
        </p:nvSpPr>
        <p:spPr>
          <a:xfrm>
            <a:off x="382137" y="791570"/>
            <a:ext cx="11532359" cy="1719618"/>
          </a:xfrm>
        </p:spPr>
        <p:txBody>
          <a:bodyPr/>
          <a:lstStyle/>
          <a:p>
            <a:pPr algn="r" rtl="1"/>
            <a:r>
              <a:rPr lang="ar-DZ" sz="3200" dirty="0" smtClean="0">
                <a:latin typeface="Arabic Typesetting" pitchFamily="66" charset="-78"/>
                <a:cs typeface="Arabic Typesetting" pitchFamily="66" charset="-78"/>
              </a:rPr>
              <a:t> </a:t>
            </a:r>
            <a:r>
              <a:rPr lang="ar-SA" sz="3200" dirty="0" smtClean="0">
                <a:latin typeface="Arabic Typesetting" pitchFamily="66" charset="-78"/>
                <a:cs typeface="Arabic Typesetting" pitchFamily="66" charset="-78"/>
              </a:rPr>
              <a:t>أن التعريف الأكثر شيوعا في وصف الثقافة التنظيمية كان من حيث " القيم والقواعد والممارسات”</a:t>
            </a:r>
            <a:r>
              <a:rPr lang="ar-DZ" sz="3200" dirty="0" smtClean="0">
                <a:latin typeface="Arabic Typesetting" pitchFamily="66" charset="-78"/>
                <a:cs typeface="Arabic Typesetting" pitchFamily="66" charset="-78"/>
              </a:rPr>
              <a:t>: حيث ركز الباحثون في علم المنظمة أكثر على </a:t>
            </a:r>
            <a:r>
              <a:rPr lang="ar-DZ" sz="3200" b="1" dirty="0" smtClean="0">
                <a:latin typeface="Arabic Typesetting" pitchFamily="66" charset="-78"/>
                <a:cs typeface="Arabic Typesetting" pitchFamily="66" charset="-78"/>
              </a:rPr>
              <a:t>القيم وممارسات العمل</a:t>
            </a:r>
            <a:r>
              <a:rPr lang="ar-DZ" sz="3200" dirty="0" smtClean="0">
                <a:latin typeface="Arabic Typesetting" pitchFamily="66" charset="-78"/>
                <a:cs typeface="Arabic Typesetting" pitchFamily="66" charset="-78"/>
              </a:rPr>
              <a:t> في تعريف هذا </a:t>
            </a:r>
            <a:r>
              <a:rPr lang="ar-DZ" sz="3200" dirty="0" err="1" smtClean="0">
                <a:latin typeface="Arabic Typesetting" pitchFamily="66" charset="-78"/>
                <a:cs typeface="Arabic Typesetting" pitchFamily="66" charset="-78"/>
              </a:rPr>
              <a:t>المفهوم.</a:t>
            </a:r>
            <a:r>
              <a:rPr lang="ar-DZ" sz="3200" dirty="0" smtClean="0">
                <a:latin typeface="Arabic Typesetting" pitchFamily="66" charset="-78"/>
                <a:cs typeface="Arabic Typesetting" pitchFamily="66" charset="-78"/>
              </a:rPr>
              <a:t> أبرزوا </a:t>
            </a:r>
            <a:r>
              <a:rPr lang="ar-DZ" sz="3200" b="1" dirty="0" smtClean="0">
                <a:latin typeface="Arabic Typesetting" pitchFamily="66" charset="-78"/>
                <a:cs typeface="Arabic Typesetting" pitchFamily="66" charset="-78"/>
              </a:rPr>
              <a:t>ممارسات العمل</a:t>
            </a:r>
            <a:r>
              <a:rPr lang="ar-DZ" sz="3200" dirty="0" smtClean="0">
                <a:latin typeface="Arabic Typesetting" pitchFamily="66" charset="-78"/>
                <a:cs typeface="Arabic Typesetting" pitchFamily="66" charset="-78"/>
              </a:rPr>
              <a:t> أي أن ثقافة المنظمة مدمجة في الطريقة التي يتصرف بها الناس، وفق ما يتوقعونه من بعضهم ، وكيف يفهمون تصرفات </a:t>
            </a:r>
            <a:r>
              <a:rPr lang="ar-DZ" sz="3200" dirty="0" err="1" smtClean="0">
                <a:latin typeface="Arabic Typesetting" pitchFamily="66" charset="-78"/>
                <a:cs typeface="Arabic Typesetting" pitchFamily="66" charset="-78"/>
              </a:rPr>
              <a:t>بعضهم .</a:t>
            </a:r>
            <a:r>
              <a:rPr lang="ar-DZ" sz="3200" dirty="0" smtClean="0">
                <a:latin typeface="Arabic Typesetting" pitchFamily="66" charset="-78"/>
                <a:cs typeface="Arabic Typesetting" pitchFamily="66" charset="-78"/>
              </a:rPr>
              <a:t> كما عرفت الثقافة التنظيمية على أنها " القيم والمعتقدات العميقة الجذور المشتركة من قبل الموظفين في منظمة ما ". إلا أن استعمال </a:t>
            </a:r>
            <a:r>
              <a:rPr lang="ar-DZ" sz="3200" b="1" dirty="0" smtClean="0">
                <a:latin typeface="Arabic Typesetting" pitchFamily="66" charset="-78"/>
                <a:cs typeface="Arabic Typesetting" pitchFamily="66" charset="-78"/>
              </a:rPr>
              <a:t>القيم</a:t>
            </a:r>
            <a:r>
              <a:rPr lang="ar-DZ" sz="3200" dirty="0" smtClean="0">
                <a:latin typeface="Arabic Typesetting" pitchFamily="66" charset="-78"/>
                <a:cs typeface="Arabic Typesetting" pitchFamily="66" charset="-78"/>
              </a:rPr>
              <a:t> لتعريف الثقافة التنظيمية قد رفض من قبل </a:t>
            </a:r>
            <a:r>
              <a:rPr lang="ar-DZ" sz="3200" dirty="0" err="1" smtClean="0">
                <a:latin typeface="Arabic Typesetting" pitchFamily="66" charset="-78"/>
                <a:cs typeface="Arabic Typesetting" pitchFamily="66" charset="-78"/>
              </a:rPr>
              <a:t>الكثير.</a:t>
            </a:r>
            <a:r>
              <a:rPr lang="ar-DZ" sz="3200" dirty="0" smtClean="0"/>
              <a:t> </a:t>
            </a:r>
            <a:r>
              <a:rPr lang="ar-DZ" sz="3200" dirty="0" smtClean="0">
                <a:latin typeface="Arabic Typesetting" pitchFamily="66" charset="-78"/>
                <a:cs typeface="Arabic Typesetting" pitchFamily="66" charset="-78"/>
              </a:rPr>
              <a:t>عرفا الثقافة التنظيمية على أنها " القيم والمعتقدات العميقة الجذور المشتركة من قبل الموظفين في منظمة ما ". إلا أن استعمال </a:t>
            </a:r>
            <a:r>
              <a:rPr lang="ar-DZ" sz="3200" b="1" dirty="0" smtClean="0">
                <a:latin typeface="Arabic Typesetting" pitchFamily="66" charset="-78"/>
                <a:cs typeface="Arabic Typesetting" pitchFamily="66" charset="-78"/>
              </a:rPr>
              <a:t>القيم</a:t>
            </a:r>
            <a:r>
              <a:rPr lang="ar-DZ" sz="3200" dirty="0" smtClean="0">
                <a:latin typeface="Arabic Typesetting" pitchFamily="66" charset="-78"/>
                <a:cs typeface="Arabic Typesetting" pitchFamily="66" charset="-78"/>
              </a:rPr>
              <a:t> لتعريف الثقافة التنظيمية قد رفض من قبل </a:t>
            </a:r>
            <a:r>
              <a:rPr lang="ar-DZ" sz="3200" dirty="0" err="1" smtClean="0">
                <a:latin typeface="Arabic Typesetting" pitchFamily="66" charset="-78"/>
                <a:cs typeface="Arabic Typesetting" pitchFamily="66" charset="-78"/>
              </a:rPr>
              <a:t>الكثير.</a:t>
            </a:r>
            <a:r>
              <a:rPr lang="ar-DZ" sz="3200" dirty="0" smtClean="0">
                <a:latin typeface="Arabic Typesetting" pitchFamily="66" charset="-78"/>
                <a:cs typeface="Arabic Typesetting" pitchFamily="66" charset="-78"/>
              </a:rPr>
              <a:t> حيث وجدوا أن المنظمات تختلف بقوة أكبر من حيث الممارسات و ليس القيم.</a:t>
            </a:r>
            <a:endParaRPr lang="en-US" altLang="en-US" sz="3200" dirty="0">
              <a:latin typeface="Arabic Typesetting" pitchFamily="66" charset="-78"/>
              <a:cs typeface="Arabic Typesetting" pitchFamily="66" charset="-78"/>
            </a:endParaRPr>
          </a:p>
          <a:p>
            <a:endParaRPr lang="en-US" sz="3200" dirty="0">
              <a:latin typeface="Arabic Typesetting" pitchFamily="66" charset="-78"/>
              <a:cs typeface="Arabic Typesetting" pitchFamily="66" charset="-78"/>
            </a:endParaRPr>
          </a:p>
        </p:txBody>
      </p:sp>
      <p:graphicFrame>
        <p:nvGraphicFramePr>
          <p:cNvPr id="6" name="Content Placeholder 6" descr="SmartArt Graphic">
            <a:extLst>
              <a:ext uri="{FF2B5EF4-FFF2-40B4-BE49-F238E27FC236}">
                <a16:creationId xmlns="" xmlns:a16="http://schemas.microsoft.com/office/drawing/2014/main" id="{3C9FC743-1304-4CFC-BDB3-32467472BD49}"/>
              </a:ext>
            </a:extLst>
          </p:cNvPr>
          <p:cNvGraphicFramePr>
            <a:graphicFrameLocks/>
          </p:cNvGraphicFramePr>
          <p:nvPr>
            <p:extLst>
              <p:ext uri="{D42A27DB-BD31-4B8C-83A1-F6EECF244321}">
                <p14:modId xmlns="" xmlns:p14="http://schemas.microsoft.com/office/powerpoint/2010/main" val="2448674959"/>
              </p:ext>
            </p:extLst>
          </p:nvPr>
        </p:nvGraphicFramePr>
        <p:xfrm>
          <a:off x="762000" y="3643952"/>
          <a:ext cx="10668000" cy="27977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47736432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87FFCC38-D58E-4E17-AA29-4F5F2A66F1EA}"/>
              </a:ext>
            </a:extLst>
          </p:cNvPr>
          <p:cNvSpPr>
            <a:spLocks noGrp="1"/>
          </p:cNvSpPr>
          <p:nvPr>
            <p:ph type="title"/>
          </p:nvPr>
        </p:nvSpPr>
        <p:spPr>
          <a:xfrm>
            <a:off x="327546" y="715961"/>
            <a:ext cx="5768454" cy="2750570"/>
          </a:xfrm>
        </p:spPr>
        <p:txBody>
          <a:bodyPr>
            <a:normAutofit fontScale="90000"/>
          </a:bodyPr>
          <a:lstStyle/>
          <a:p>
            <a:pPr algn="r" rtl="1"/>
            <a:r>
              <a:rPr lang="ar-DZ" dirty="0" smtClean="0">
                <a:latin typeface="Arabic Typesetting" pitchFamily="66" charset="-78"/>
                <a:cs typeface="Arabic Typesetting" pitchFamily="66" charset="-78"/>
              </a:rPr>
              <a:t> </a:t>
            </a:r>
            <a:r>
              <a:rPr lang="ar-SA" dirty="0" smtClean="0">
                <a:latin typeface="Arabic Typesetting" pitchFamily="66" charset="-78"/>
                <a:cs typeface="Arabic Typesetting" pitchFamily="66" charset="-78"/>
              </a:rPr>
              <a:t>يفرق </a:t>
            </a:r>
            <a:r>
              <a:rPr lang="ar-SA" dirty="0" err="1" smtClean="0">
                <a:latin typeface="Arabic Typesetting" pitchFamily="66" charset="-78"/>
                <a:cs typeface="Arabic Typesetting" pitchFamily="66" charset="-78"/>
              </a:rPr>
              <a:t>هوفسيتد</a:t>
            </a:r>
            <a:r>
              <a:rPr lang="ar-SA" dirty="0" smtClean="0">
                <a:latin typeface="Arabic Typesetting" pitchFamily="66" charset="-78"/>
                <a:cs typeface="Arabic Typesetting" pitchFamily="66" charset="-78"/>
              </a:rPr>
              <a:t> </a:t>
            </a:r>
            <a:r>
              <a:rPr lang="en-US" dirty="0" err="1" smtClean="0">
                <a:latin typeface="Arabic Typesetting" pitchFamily="66" charset="-78"/>
                <a:cs typeface="Arabic Typesetting" pitchFamily="66" charset="-78"/>
              </a:rPr>
              <a:t>Hofstede</a:t>
            </a:r>
            <a:r>
              <a:rPr lang="ar-SA" dirty="0" smtClean="0">
                <a:latin typeface="Arabic Typesetting" pitchFamily="66" charset="-78"/>
                <a:cs typeface="Arabic Typesetting" pitchFamily="66" charset="-78"/>
              </a:rPr>
              <a:t> </a:t>
            </a:r>
            <a:r>
              <a:rPr lang="ar-SA" sz="3600" dirty="0" smtClean="0">
                <a:latin typeface="Arabic Typesetting" pitchFamily="66" charset="-78"/>
                <a:cs typeface="Arabic Typesetting" pitchFamily="66" charset="-78"/>
              </a:rPr>
              <a:t>بين الثقافة الوطنية و التنظيمية  </a:t>
            </a:r>
            <a:r>
              <a:rPr lang="ar-DZ" sz="3600" dirty="0" smtClean="0">
                <a:latin typeface="Arabic Typesetting" pitchFamily="66" charset="-78"/>
                <a:cs typeface="Arabic Typesetting" pitchFamily="66" charset="-78"/>
              </a:rPr>
              <a:t>فعلى المستوى القومي يمكن التفريق بين دولة وأخرى على أساس القيم بينما تعكس الممارسات الفروق المرتبطة بين منظمة وأخرى.أي قيم العاملين ترتبط إلى حد كبير بثقافتهم الوطنية، بينما ترتبط ممارسات العمل بالثقافة التنظيمية لتلك المنظمات.</a:t>
            </a:r>
            <a:r>
              <a:rPr lang="en-US" dirty="0"/>
              <a:t/>
            </a:r>
            <a:br>
              <a:rPr lang="en-US" dirty="0"/>
            </a:br>
            <a:endParaRPr lang="en-US" dirty="0"/>
          </a:p>
        </p:txBody>
      </p:sp>
      <p:pic>
        <p:nvPicPr>
          <p:cNvPr id="9" name="Espace réservé pour une image  8" descr="صورة 2.jpg"/>
          <p:cNvPicPr>
            <a:picLocks noGrp="1" noChangeAspect="1"/>
          </p:cNvPicPr>
          <p:nvPr>
            <p:ph type="pic" sz="quarter" idx="14"/>
          </p:nvPr>
        </p:nvPicPr>
        <p:blipFill>
          <a:blip r:embed="rId3"/>
          <a:srcRect l="3917" r="3917"/>
          <a:stretch>
            <a:fillRect/>
          </a:stretch>
        </p:blipFill>
        <p:spPr>
          <a:solidFill>
            <a:schemeClr val="accent1">
              <a:lumMod val="75000"/>
            </a:schemeClr>
          </a:solidFill>
        </p:spPr>
      </p:pic>
      <p:pic>
        <p:nvPicPr>
          <p:cNvPr id="10" name="Espace réservé pour une image  9" descr="صورة 3.jpg"/>
          <p:cNvPicPr>
            <a:picLocks noGrp="1" noChangeAspect="1"/>
          </p:cNvPicPr>
          <p:nvPr>
            <p:ph type="pic" sz="quarter" idx="13"/>
          </p:nvPr>
        </p:nvPicPr>
        <p:blipFill>
          <a:blip r:embed="rId4"/>
          <a:srcRect l="3917" r="3917"/>
          <a:stretch>
            <a:fillRect/>
          </a:stretch>
        </p:blipFill>
        <p:spPr>
          <a:solidFill>
            <a:schemeClr val="accent1">
              <a:lumMod val="75000"/>
            </a:schemeClr>
          </a:solidFill>
        </p:spPr>
      </p:pic>
      <p:sp>
        <p:nvSpPr>
          <p:cNvPr id="8" name="Espace réservé du texte 7"/>
          <p:cNvSpPr>
            <a:spLocks noGrp="1"/>
          </p:cNvSpPr>
          <p:nvPr>
            <p:ph type="body" sz="quarter" idx="11"/>
          </p:nvPr>
        </p:nvSpPr>
        <p:spPr>
          <a:xfrm>
            <a:off x="436728" y="3589361"/>
            <a:ext cx="5645624" cy="1842448"/>
          </a:xfrm>
        </p:spPr>
        <p:txBody>
          <a:bodyPr>
            <a:noAutofit/>
          </a:bodyPr>
          <a:lstStyle/>
          <a:p>
            <a:pPr algn="ctr"/>
            <a:r>
              <a:rPr lang="ar-SA" sz="3600" dirty="0" smtClean="0">
                <a:latin typeface="Arabic Typesetting" pitchFamily="66" charset="-78"/>
                <a:cs typeface="Arabic Typesetting" pitchFamily="66" charset="-78"/>
              </a:rPr>
              <a:t>وآخرون يعتقدون أن القيم التنظيمية يتم التعبير عنها في إطار ممارسات العمل التنظيمي.</a:t>
            </a:r>
            <a:endParaRPr lang="fr-FR" sz="3600" dirty="0">
              <a:latin typeface="Arabic Typesetting" pitchFamily="66" charset="-78"/>
              <a:cs typeface="Arabic Typesetting" pitchFamily="66" charset="-78"/>
            </a:endParaRPr>
          </a:p>
        </p:txBody>
      </p:sp>
    </p:spTree>
    <p:extLst>
      <p:ext uri="{BB962C8B-B14F-4D97-AF65-F5344CB8AC3E}">
        <p14:creationId xmlns="" xmlns:p14="http://schemas.microsoft.com/office/powerpoint/2010/main" val="267104878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 xmlns:a16="http://schemas.microsoft.com/office/drawing/2014/main" id="{E70FA737-AD1C-47EE-9777-37A7095BC3B1}"/>
              </a:ext>
            </a:extLst>
          </p:cNvPr>
          <p:cNvSpPr>
            <a:spLocks noGrp="1"/>
          </p:cNvSpPr>
          <p:nvPr>
            <p:ph type="title"/>
          </p:nvPr>
        </p:nvSpPr>
        <p:spPr>
          <a:xfrm>
            <a:off x="1116841" y="361120"/>
            <a:ext cx="7931625" cy="962714"/>
          </a:xfrm>
        </p:spPr>
        <p:txBody>
          <a:bodyPr/>
          <a:lstStyle/>
          <a:p>
            <a:pPr algn="r"/>
            <a:r>
              <a:rPr lang="ar-DZ" dirty="0" smtClean="0">
                <a:latin typeface="Arabic Typesetting" pitchFamily="66" charset="-78"/>
                <a:cs typeface="Arabic Typesetting" pitchFamily="66" charset="-78"/>
              </a:rPr>
              <a:t>الفرق بين الثقافة التنظيمية و المناخ التنظيمي:</a:t>
            </a:r>
            <a:endParaRPr lang="en-US" dirty="0">
              <a:latin typeface="Arabic Typesetting" pitchFamily="66" charset="-78"/>
              <a:cs typeface="Arabic Typesetting" pitchFamily="66" charset="-78"/>
            </a:endParaRPr>
          </a:p>
        </p:txBody>
      </p:sp>
      <p:sp>
        <p:nvSpPr>
          <p:cNvPr id="2" name="Text Placeholder 1">
            <a:extLst>
              <a:ext uri="{FF2B5EF4-FFF2-40B4-BE49-F238E27FC236}">
                <a16:creationId xmlns="" xmlns:a16="http://schemas.microsoft.com/office/drawing/2014/main" id="{9B8BBDC7-B590-43B7-BBD0-3A247210E1AC}"/>
              </a:ext>
            </a:extLst>
          </p:cNvPr>
          <p:cNvSpPr>
            <a:spLocks noGrp="1"/>
          </p:cNvSpPr>
          <p:nvPr>
            <p:ph type="body" sz="quarter" idx="11"/>
          </p:nvPr>
        </p:nvSpPr>
        <p:spPr>
          <a:xfrm>
            <a:off x="816591" y="1481918"/>
            <a:ext cx="10306334" cy="4550391"/>
          </a:xfrm>
        </p:spPr>
        <p:txBody>
          <a:bodyPr>
            <a:normAutofit fontScale="70000" lnSpcReduction="20000"/>
          </a:bodyPr>
          <a:lstStyle/>
          <a:p>
            <a:pPr algn="just" rtl="1"/>
            <a:r>
              <a:rPr lang="ar-DZ" dirty="0" smtClean="0"/>
              <a:t>.</a:t>
            </a:r>
            <a:r>
              <a:rPr lang="ar-DZ" sz="6300" dirty="0" smtClean="0">
                <a:latin typeface="Arabic Typesetting" pitchFamily="66" charset="-78"/>
                <a:cs typeface="Arabic Typesetting" pitchFamily="66" charset="-78"/>
              </a:rPr>
              <a:t>اشار الباحثين الى </a:t>
            </a:r>
            <a:r>
              <a:rPr lang="ar-SA" sz="6300" dirty="0" smtClean="0">
                <a:latin typeface="Arabic Typesetting" pitchFamily="66" charset="-78"/>
                <a:cs typeface="Arabic Typesetting" pitchFamily="66" charset="-78"/>
              </a:rPr>
              <a:t>ضرورة التفريق بين المناخ التنظيمي والثقافة التنظيمية</a:t>
            </a:r>
            <a:r>
              <a:rPr lang="ar-DZ" sz="6300" dirty="0" err="1" smtClean="0">
                <a:latin typeface="Arabic Typesetting" pitchFamily="66" charset="-78"/>
                <a:cs typeface="Arabic Typesetting" pitchFamily="66" charset="-78"/>
              </a:rPr>
              <a:t>.</a:t>
            </a:r>
            <a:r>
              <a:rPr lang="ar-DZ" sz="6300" dirty="0" smtClean="0">
                <a:latin typeface="Arabic Typesetting" pitchFamily="66" charset="-78"/>
                <a:cs typeface="Arabic Typesetting" pitchFamily="66" charset="-78"/>
              </a:rPr>
              <a:t> </a:t>
            </a:r>
            <a:r>
              <a:rPr lang="ar-SA" sz="6300" dirty="0" smtClean="0">
                <a:latin typeface="Arabic Typesetting" pitchFamily="66" charset="-78"/>
                <a:cs typeface="Arabic Typesetting" pitchFamily="66" charset="-78"/>
              </a:rPr>
              <a:t>حيث يعرف المناخ التنظيمي على </a:t>
            </a:r>
            <a:r>
              <a:rPr lang="ar-SA" sz="6300" dirty="0" err="1" smtClean="0">
                <a:latin typeface="Arabic Typesetting" pitchFamily="66" charset="-78"/>
                <a:cs typeface="Arabic Typesetting" pitchFamily="66" charset="-78"/>
              </a:rPr>
              <a:t>أنه"</a:t>
            </a:r>
            <a:r>
              <a:rPr lang="ar-SA" sz="6300" dirty="0" smtClean="0">
                <a:latin typeface="Arabic Typesetting" pitchFamily="66" charset="-78"/>
                <a:cs typeface="Arabic Typesetting" pitchFamily="66" charset="-78"/>
              </a:rPr>
              <a:t> </a:t>
            </a:r>
            <a:r>
              <a:rPr lang="ar-DZ" sz="6300" dirty="0" smtClean="0">
                <a:latin typeface="Arabic Typesetting" pitchFamily="66" charset="-78"/>
                <a:cs typeface="Arabic Typesetting" pitchFamily="66" charset="-78"/>
              </a:rPr>
              <a:t>الصفة الدائمة للبيئة والمحيط الداخلي للشركة التي تؤثر على السلوك فيمكن أن توصف من حيث سمات المنظمة</a:t>
            </a:r>
            <a:r>
              <a:rPr lang="ar-SA" sz="6300" dirty="0" smtClean="0">
                <a:latin typeface="Arabic Typesetting" pitchFamily="66" charset="-78"/>
                <a:cs typeface="Arabic Typesetting" pitchFamily="66" charset="-78"/>
              </a:rPr>
              <a:t> </a:t>
            </a:r>
            <a:r>
              <a:rPr lang="ar-SA" sz="6300" dirty="0" err="1" smtClean="0">
                <a:latin typeface="Arabic Typesetting" pitchFamily="66" charset="-78"/>
                <a:cs typeface="Arabic Typesetting" pitchFamily="66" charset="-78"/>
              </a:rPr>
              <a:t>”</a:t>
            </a:r>
            <a:r>
              <a:rPr lang="ar-DZ" sz="6300" dirty="0" err="1" smtClean="0">
                <a:latin typeface="Arabic Typesetting" pitchFamily="66" charset="-78"/>
                <a:cs typeface="Arabic Typesetting" pitchFamily="66" charset="-78"/>
              </a:rPr>
              <a:t>.</a:t>
            </a:r>
            <a:r>
              <a:rPr lang="ar-DZ" sz="6300" dirty="0" smtClean="0">
                <a:latin typeface="Arabic Typesetting" pitchFamily="66" charset="-78"/>
                <a:cs typeface="Arabic Typesetting" pitchFamily="66" charset="-78"/>
              </a:rPr>
              <a:t> </a:t>
            </a:r>
            <a:r>
              <a:rPr lang="ar-SA" sz="6300" dirty="0" smtClean="0">
                <a:latin typeface="Arabic Typesetting" pitchFamily="66" charset="-78"/>
                <a:cs typeface="Arabic Typesetting" pitchFamily="66" charset="-78"/>
              </a:rPr>
              <a:t>كما يعتبر المناخ المشجع على: الاتصالات و المشاركة و اللامركزية و الودية و والثقة ذو علاقة مع الأداء</a:t>
            </a:r>
            <a:r>
              <a:rPr lang="ar-DZ" sz="6300" dirty="0" err="1" smtClean="0">
                <a:latin typeface="Arabic Typesetting" pitchFamily="66" charset="-78"/>
                <a:cs typeface="Arabic Typesetting" pitchFamily="66" charset="-78"/>
              </a:rPr>
              <a:t>.</a:t>
            </a:r>
            <a:r>
              <a:rPr lang="ar-DZ" sz="6300" dirty="0" smtClean="0">
                <a:latin typeface="Arabic Typesetting" pitchFamily="66" charset="-78"/>
                <a:cs typeface="Arabic Typesetting" pitchFamily="66" charset="-78"/>
              </a:rPr>
              <a:t> </a:t>
            </a:r>
            <a:r>
              <a:rPr lang="ar-SA" sz="6300" dirty="0" smtClean="0">
                <a:latin typeface="Arabic Typesetting" pitchFamily="66" charset="-78"/>
                <a:cs typeface="Arabic Typesetting" pitchFamily="66" charset="-78"/>
              </a:rPr>
              <a:t>ويصف آخرون المناخ التنظيمي على </a:t>
            </a:r>
            <a:r>
              <a:rPr lang="ar-SA" sz="6300" dirty="0" err="1" smtClean="0">
                <a:latin typeface="Arabic Typesetting" pitchFamily="66" charset="-78"/>
                <a:cs typeface="Arabic Typesetting" pitchFamily="66" charset="-78"/>
              </a:rPr>
              <a:t>أنه : </a:t>
            </a:r>
            <a:r>
              <a:rPr lang="ar-SA" sz="6300" dirty="0" smtClean="0">
                <a:latin typeface="Arabic Typesetting" pitchFamily="66" charset="-78"/>
                <a:cs typeface="Arabic Typesetting" pitchFamily="66" charset="-78"/>
              </a:rPr>
              <a:t>" الجو العام للمنظمة الذي ينعكس في طريقة تفاعل الأفراد مع بعضهم، وكيف يتصرف العاملون مع العملاء، وكيف يشعرون حول طريقة تعاملهم مع الإدارة </a:t>
            </a:r>
            <a:r>
              <a:rPr lang="ar-DZ" sz="6300" dirty="0" err="1" smtClean="0">
                <a:latin typeface="Arabic Typesetting" pitchFamily="66" charset="-78"/>
                <a:cs typeface="Arabic Typesetting" pitchFamily="66" charset="-78"/>
              </a:rPr>
              <a:t>.</a:t>
            </a:r>
            <a:endParaRPr lang="ar-DZ" sz="6300" dirty="0" smtClean="0">
              <a:latin typeface="Arabic Typesetting" pitchFamily="66" charset="-78"/>
              <a:cs typeface="Arabic Typesetting" pitchFamily="66" charset="-78"/>
            </a:endParaRPr>
          </a:p>
          <a:p>
            <a:pPr algn="just" rtl="1"/>
            <a:r>
              <a:rPr lang="ar-SA" sz="6300" dirty="0" smtClean="0">
                <a:latin typeface="Arabic Typesetting" pitchFamily="66" charset="-78"/>
                <a:cs typeface="Arabic Typesetting" pitchFamily="66" charset="-78"/>
              </a:rPr>
              <a:t>وبناء على ذلك يمكن تقرير أن الثقافة التنظيمية هي المولـد الذي ينتج المناخ التنظيمي الذي يشكّل الفضاء الذي يعمل فيه الأفراد بجوانبه الإيجابية والسلبية</a:t>
            </a:r>
            <a:endParaRPr lang="en-US" sz="6300" dirty="0">
              <a:latin typeface="Arabic Typesetting" pitchFamily="66" charset="-78"/>
              <a:cs typeface="Arabic Typesetting" pitchFamily="66" charset="-78"/>
            </a:endParaRPr>
          </a:p>
        </p:txBody>
      </p:sp>
    </p:spTree>
    <p:extLst>
      <p:ext uri="{BB962C8B-B14F-4D97-AF65-F5344CB8AC3E}">
        <p14:creationId xmlns="" xmlns:p14="http://schemas.microsoft.com/office/powerpoint/2010/main" val="26161547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1_Office Theme">
  <a:themeElements>
    <a:clrScheme name="Islander">
      <a:dk1>
        <a:srgbClr val="000000"/>
      </a:dk1>
      <a:lt1>
        <a:srgbClr val="FFFFFF"/>
      </a:lt1>
      <a:dk2>
        <a:srgbClr val="000000"/>
      </a:dk2>
      <a:lt2>
        <a:srgbClr val="E6E6E6"/>
      </a:lt2>
      <a:accent1>
        <a:srgbClr val="E56925"/>
      </a:accent1>
      <a:accent2>
        <a:srgbClr val="F19936"/>
      </a:accent2>
      <a:accent3>
        <a:srgbClr val="5DA3CC"/>
      </a:accent3>
      <a:accent4>
        <a:srgbClr val="B3DAD6"/>
      </a:accent4>
      <a:accent5>
        <a:srgbClr val="76B144"/>
      </a:accent5>
      <a:accent6>
        <a:srgbClr val="438F63"/>
      </a:accent6>
      <a:hlink>
        <a:srgbClr val="E2DD60"/>
      </a:hlink>
      <a:folHlink>
        <a:srgbClr val="E78576"/>
      </a:folHlink>
    </a:clrScheme>
    <a:fontScheme name="Custom 18">
      <a:majorFont>
        <a:latin typeface="Segoe UI"/>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Hispanic Heritage Template_LW.pot  -  AutoRecovered" id="{0019F9B1-4944-4C3D-BD71-31454C82D899}" vid="{3EED11B8-4CEA-4EF8-BEA8-9CD170BA1D8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_ip_UnifiedCompliancePolicyProperties xmlns="http://schemas.microsoft.com/sharepoint/v3" xsi:nil="true"/>
    <Status xmlns="71af3243-3dd4-4a8d-8c0d-dd76da1f02a5">Not started</Status>
    <TaxCatchAll xmlns="230e9df3-be65-4c73-a93b-d1236ebd677e"/>
    <lcf76f155ced4ddcb4097134ff3c332f xmlns="71af3243-3dd4-4a8d-8c0d-dd76da1f02a5">
      <Terms xmlns="http://schemas.microsoft.com/office/infopath/2007/PartnerControls"/>
    </lcf76f155ced4ddcb4097134ff3c332f>
    <Image xmlns="71af3243-3dd4-4a8d-8c0d-dd76da1f02a5">
      <Url xsi:nil="true"/>
      <Description xsi:nil="true"/>
    </Image>
    <_ip_UnifiedCompliancePolicyUIAction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3D28AB-F595-4923-953A-AF3BB4401064}">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2.xml><?xml version="1.0" encoding="utf-8"?>
<ds:datastoreItem xmlns:ds="http://schemas.openxmlformats.org/officeDocument/2006/customXml" ds:itemID="{E58E9125-520C-4260-BF38-ECD3386044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6FD371B-A150-4B08-9180-DA30724E991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972</Words>
  <Application>Microsoft Office PowerPoint</Application>
  <PresentationFormat>Personnalisé</PresentationFormat>
  <Paragraphs>79</Paragraphs>
  <Slides>12</Slides>
  <Notes>6</Notes>
  <HiddenSlides>0</HiddenSlides>
  <MMClips>0</MMClips>
  <ScaleCrop>false</ScaleCrop>
  <HeadingPairs>
    <vt:vector size="4" baseType="variant">
      <vt:variant>
        <vt:lpstr>Thème</vt:lpstr>
      </vt:variant>
      <vt:variant>
        <vt:i4>1</vt:i4>
      </vt:variant>
      <vt:variant>
        <vt:lpstr>Titres des diapositives</vt:lpstr>
      </vt:variant>
      <vt:variant>
        <vt:i4>12</vt:i4>
      </vt:variant>
    </vt:vector>
  </HeadingPairs>
  <TitlesOfParts>
    <vt:vector size="13" baseType="lpstr">
      <vt:lpstr>1_Office Theme</vt:lpstr>
      <vt:lpstr>المحور الاول: مدخل الى  الثقافة التنظيمية  موجهة الى طلبة سنة ثانية ماستر ادارة الموارد البشرية   الاستاذة: داسي وهيبة</vt:lpstr>
      <vt:lpstr>تمهيد</vt:lpstr>
      <vt:lpstr>اولا: مفهوم الثقافة</vt:lpstr>
      <vt:lpstr>خصائص الثقافة:</vt:lpstr>
      <vt:lpstr>تعريف الثقافة التنظيمية</vt:lpstr>
      <vt:lpstr>من خلال التعاريف السابقة نجد مجموعة من العناصر التي تمثل القاسم المشترك في تعريف الثقافة التنظيمية:</vt:lpstr>
      <vt:lpstr>مناقشة مفهوم الثقافة التنظيمية</vt:lpstr>
      <vt:lpstr> يفرق هوفسيتد Hofstede بين الثقافة الوطنية و التنظيمية  فعلى المستوى القومي يمكن التفريق بين دولة وأخرى على أساس القيم بينما تعكس الممارسات الفروق المرتبطة بين منظمة وأخرى.أي قيم العاملين ترتبط إلى حد كبير بثقافتهم الوطنية، بينما ترتبط ممارسات العمل بالثقافة التنظيمية لتلك المنظمات. </vt:lpstr>
      <vt:lpstr>الفرق بين الثقافة التنظيمية و المناخ التنظيمي:</vt:lpstr>
      <vt:lpstr>خصائص الثقافة التنظيمية</vt:lpstr>
      <vt:lpstr>انتهى</vt:lpstr>
      <vt:lpstr>Diapositive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2021-01-14T05:45:19Z</dcterms:created>
  <dcterms:modified xsi:type="dcterms:W3CDTF">2023-12-03T09:04:51Z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AITags">
    <vt:lpwstr/>
  </property>
  <property fmtid="{D5CDD505-2E9C-101B-9397-08002B2CF9AE}" pid="3" name="ContentTypeId">
    <vt:lpwstr>0x01010079F111ED35F8CC479449609E8A0923A6</vt:lpwstr>
  </property>
</Properties>
</file>