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7" r:id="rId6"/>
    <p:sldId id="260" r:id="rId7"/>
    <p:sldId id="263" r:id="rId8"/>
    <p:sldId id="262" r:id="rId9"/>
    <p:sldId id="261" r:id="rId10"/>
    <p:sldId id="264" r:id="rId11"/>
    <p:sldId id="266" r:id="rId12"/>
    <p:sldId id="265"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621" autoAdjust="0"/>
  </p:normalViewPr>
  <p:slideViewPr>
    <p:cSldViewPr snapToGrid="0">
      <p:cViewPr varScale="1">
        <p:scale>
          <a:sx n="65" d="100"/>
          <a:sy n="65" d="100"/>
        </p:scale>
        <p:origin x="93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EDBB542-FC1C-0854-3DC6-F14263ECFCCB}"/>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28534BC6-D379-19B0-4AD9-54BCD5D37757}"/>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949C0078-4E4E-473B-3B26-2EE50B2854BE}"/>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9DDA16C7-6515-68F1-D125-86BE3F3A468B}"/>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CD11E6A3-DAE4-A1BD-1B44-A72950D8536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8B6408B2-B25D-D35C-F60F-D33B6B9CEECB}"/>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436032B6-16DB-A30D-06CD-D65D2FEDFD7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6401246A-3584-C24C-DBDB-77C92DD75CCD}"/>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D427B380-E888-5864-CA4D-7C8A7BD70749}"/>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9BB93562-4EE0-E48B-525F-1371029D19AE}"/>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F7093441-0EB7-A141-160A-0712199E43D2}"/>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5" name="Date Placeholder 3">
            <a:extLst>
              <a:ext uri="{FF2B5EF4-FFF2-40B4-BE49-F238E27FC236}">
                <a16:creationId xmlns:a16="http://schemas.microsoft.com/office/drawing/2014/main" id="{2CCE1690-9767-F712-668D-E8901376F66D}"/>
              </a:ext>
            </a:extLst>
          </p:cNvPr>
          <p:cNvSpPr>
            <a:spLocks noGrp="1"/>
          </p:cNvSpPr>
          <p:nvPr>
            <p:ph type="dt" sz="half" idx="10"/>
          </p:nvPr>
        </p:nvSpPr>
        <p:spPr/>
        <p:txBody>
          <a:bodyPr/>
          <a:lstStyle>
            <a:lvl1pPr>
              <a:defRPr/>
            </a:lvl1pPr>
          </a:lstStyle>
          <a:p>
            <a:pPr>
              <a:defRPr/>
            </a:pPr>
            <a:fld id="{328B2B8B-58CF-49D4-8668-BBE0DD4F88B0}" type="datetimeFigureOut">
              <a:rPr lang="en-US"/>
              <a:pPr>
                <a:defRPr/>
              </a:pPr>
              <a:t>3/3/2024</a:t>
            </a:fld>
            <a:endParaRPr lang="en-US" dirty="0"/>
          </a:p>
        </p:txBody>
      </p:sp>
      <p:sp>
        <p:nvSpPr>
          <p:cNvPr id="16" name="Footer Placeholder 4">
            <a:extLst>
              <a:ext uri="{FF2B5EF4-FFF2-40B4-BE49-F238E27FC236}">
                <a16:creationId xmlns:a16="http://schemas.microsoft.com/office/drawing/2014/main" id="{2C4E7512-D586-754F-0C2F-DC412CAAB217}"/>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9D5EB470-EF3A-3A5C-BE41-FF3430334EA9}"/>
              </a:ext>
            </a:extLst>
          </p:cNvPr>
          <p:cNvSpPr>
            <a:spLocks noGrp="1"/>
          </p:cNvSpPr>
          <p:nvPr>
            <p:ph type="sldNum" sz="quarter" idx="12"/>
          </p:nvPr>
        </p:nvSpPr>
        <p:spPr/>
        <p:txBody>
          <a:bodyPr/>
          <a:lstStyle>
            <a:lvl1pPr>
              <a:defRPr/>
            </a:lvl1pPr>
          </a:lstStyle>
          <a:p>
            <a:pPr>
              <a:defRPr/>
            </a:pPr>
            <a:fld id="{2276F6CA-05FD-4605-A678-3536706FB4F0}" type="slidenum">
              <a:rPr lang="en-US"/>
              <a:pPr>
                <a:defRPr/>
              </a:pPr>
              <a:t>‹N°›</a:t>
            </a:fld>
            <a:endParaRPr lang="en-US" dirty="0"/>
          </a:p>
        </p:txBody>
      </p:sp>
    </p:spTree>
    <p:extLst>
      <p:ext uri="{BB962C8B-B14F-4D97-AF65-F5344CB8AC3E}">
        <p14:creationId xmlns:p14="http://schemas.microsoft.com/office/powerpoint/2010/main" val="3198499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6CD6D4EB-FFFF-0CC3-76B8-AE263AE08011}"/>
              </a:ext>
            </a:extLst>
          </p:cNvPr>
          <p:cNvSpPr>
            <a:spLocks noGrp="1"/>
          </p:cNvSpPr>
          <p:nvPr>
            <p:ph type="dt" sz="half" idx="10"/>
          </p:nvPr>
        </p:nvSpPr>
        <p:spPr/>
        <p:txBody>
          <a:bodyPr/>
          <a:lstStyle>
            <a:lvl1pPr>
              <a:defRPr/>
            </a:lvl1pPr>
          </a:lstStyle>
          <a:p>
            <a:pPr>
              <a:defRPr/>
            </a:pPr>
            <a:fld id="{4FBFDA8F-A95D-46F6-A869-2C20CB156169}"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313C9BC9-39EA-D54E-0651-7366C06B28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B53728-590B-F01E-082C-0F5AFA09E829}"/>
              </a:ext>
            </a:extLst>
          </p:cNvPr>
          <p:cNvSpPr>
            <a:spLocks noGrp="1"/>
          </p:cNvSpPr>
          <p:nvPr>
            <p:ph type="sldNum" sz="quarter" idx="12"/>
          </p:nvPr>
        </p:nvSpPr>
        <p:spPr/>
        <p:txBody>
          <a:bodyPr/>
          <a:lstStyle>
            <a:lvl1pPr>
              <a:defRPr/>
            </a:lvl1pPr>
          </a:lstStyle>
          <a:p>
            <a:pPr>
              <a:defRPr/>
            </a:pPr>
            <a:fld id="{DD56183F-6BC9-48CA-B67A-D3EE7A24226E}" type="slidenum">
              <a:rPr lang="en-US"/>
              <a:pPr>
                <a:defRPr/>
              </a:pPr>
              <a:t>‹N°›</a:t>
            </a:fld>
            <a:endParaRPr lang="en-US" dirty="0"/>
          </a:p>
        </p:txBody>
      </p:sp>
    </p:spTree>
    <p:extLst>
      <p:ext uri="{BB962C8B-B14F-4D97-AF65-F5344CB8AC3E}">
        <p14:creationId xmlns:p14="http://schemas.microsoft.com/office/powerpoint/2010/main" val="542033526"/>
      </p:ext>
    </p:extLst>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5E0A6DBA-6F02-9128-CB16-01F65E0B52CE}"/>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fr-FR" sz="8000">
                <a:solidFill>
                  <a:srgbClr val="93D07D"/>
                </a:solidFill>
                <a:latin typeface="Arial" panose="020B0604020202020204" pitchFamily="34" charset="0"/>
              </a:rPr>
              <a:t>“</a:t>
            </a:r>
          </a:p>
        </p:txBody>
      </p:sp>
      <p:sp>
        <p:nvSpPr>
          <p:cNvPr id="5" name="TextBox 21">
            <a:extLst>
              <a:ext uri="{FF2B5EF4-FFF2-40B4-BE49-F238E27FC236}">
                <a16:creationId xmlns:a16="http://schemas.microsoft.com/office/drawing/2014/main" id="{5E82734F-5E08-E1B6-F993-22AC44D575A7}"/>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fr-FR" sz="8000">
                <a:solidFill>
                  <a:srgbClr val="93D07D"/>
                </a:solidFill>
                <a:latin typeface="Arial" panose="020B0604020202020204" pitchFamily="34" charset="0"/>
              </a:rPr>
              <a:t>”</a:t>
            </a:r>
            <a:endParaRPr lang="en-US" altLang="fr-FR">
              <a:solidFill>
                <a:srgbClr val="93D07D"/>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Date Placeholder 3">
            <a:extLst>
              <a:ext uri="{FF2B5EF4-FFF2-40B4-BE49-F238E27FC236}">
                <a16:creationId xmlns:a16="http://schemas.microsoft.com/office/drawing/2014/main" id="{C5A66551-7A23-19A9-ABF3-49E3895E86B1}"/>
              </a:ext>
            </a:extLst>
          </p:cNvPr>
          <p:cNvSpPr>
            <a:spLocks noGrp="1"/>
          </p:cNvSpPr>
          <p:nvPr>
            <p:ph type="dt" sz="half" idx="14"/>
          </p:nvPr>
        </p:nvSpPr>
        <p:spPr/>
        <p:txBody>
          <a:bodyPr/>
          <a:lstStyle>
            <a:lvl1pPr>
              <a:defRPr/>
            </a:lvl1pPr>
          </a:lstStyle>
          <a:p>
            <a:pPr>
              <a:defRPr/>
            </a:pPr>
            <a:fld id="{C55C85DE-3F28-4DAF-BA25-D2F7B506FA2D}" type="datetimeFigureOut">
              <a:rPr lang="en-US"/>
              <a:pPr>
                <a:defRPr/>
              </a:pPr>
              <a:t>3/3/2024</a:t>
            </a:fld>
            <a:endParaRPr lang="en-US" dirty="0"/>
          </a:p>
        </p:txBody>
      </p:sp>
      <p:sp>
        <p:nvSpPr>
          <p:cNvPr id="7" name="Footer Placeholder 4">
            <a:extLst>
              <a:ext uri="{FF2B5EF4-FFF2-40B4-BE49-F238E27FC236}">
                <a16:creationId xmlns:a16="http://schemas.microsoft.com/office/drawing/2014/main" id="{D55EEE5D-741B-08C7-6B00-E73B0788EBA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BE1537B-CE4C-B29C-D943-71DD5F9D86F7}"/>
              </a:ext>
            </a:extLst>
          </p:cNvPr>
          <p:cNvSpPr>
            <a:spLocks noGrp="1"/>
          </p:cNvSpPr>
          <p:nvPr>
            <p:ph type="sldNum" sz="quarter" idx="16"/>
          </p:nvPr>
        </p:nvSpPr>
        <p:spPr/>
        <p:txBody>
          <a:bodyPr/>
          <a:lstStyle>
            <a:lvl1pPr>
              <a:defRPr/>
            </a:lvl1pPr>
          </a:lstStyle>
          <a:p>
            <a:pPr>
              <a:defRPr/>
            </a:pPr>
            <a:fld id="{D49CE8B8-B676-4B51-AA3D-382AB25A8ED5}" type="slidenum">
              <a:rPr lang="en-US"/>
              <a:pPr>
                <a:defRPr/>
              </a:pPr>
              <a:t>‹N°›</a:t>
            </a:fld>
            <a:endParaRPr lang="en-US" dirty="0"/>
          </a:p>
        </p:txBody>
      </p:sp>
    </p:spTree>
    <p:extLst>
      <p:ext uri="{BB962C8B-B14F-4D97-AF65-F5344CB8AC3E}">
        <p14:creationId xmlns:p14="http://schemas.microsoft.com/office/powerpoint/2010/main" val="2805421510"/>
      </p:ext>
    </p:extLst>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BD12C21D-DC7F-725B-9E6A-E0A25BE4B96F}"/>
              </a:ext>
            </a:extLst>
          </p:cNvPr>
          <p:cNvSpPr>
            <a:spLocks noGrp="1"/>
          </p:cNvSpPr>
          <p:nvPr>
            <p:ph type="dt" sz="half" idx="10"/>
          </p:nvPr>
        </p:nvSpPr>
        <p:spPr/>
        <p:txBody>
          <a:bodyPr/>
          <a:lstStyle>
            <a:lvl1pPr>
              <a:defRPr/>
            </a:lvl1pPr>
          </a:lstStyle>
          <a:p>
            <a:pPr>
              <a:defRPr/>
            </a:pPr>
            <a:fld id="{51DB1F00-C544-40B1-A986-8DE5F8A90B45}"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22CCD6AE-7F41-017A-6695-7C6D92DBA8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EEF7E9-A308-0291-F7DD-56AA646CFA49}"/>
              </a:ext>
            </a:extLst>
          </p:cNvPr>
          <p:cNvSpPr>
            <a:spLocks noGrp="1"/>
          </p:cNvSpPr>
          <p:nvPr>
            <p:ph type="sldNum" sz="quarter" idx="12"/>
          </p:nvPr>
        </p:nvSpPr>
        <p:spPr/>
        <p:txBody>
          <a:bodyPr/>
          <a:lstStyle>
            <a:lvl1pPr>
              <a:defRPr/>
            </a:lvl1pPr>
          </a:lstStyle>
          <a:p>
            <a:pPr>
              <a:defRPr/>
            </a:pPr>
            <a:fld id="{C969D745-B324-4205-A15D-0E578E3D1880}" type="slidenum">
              <a:rPr lang="en-US"/>
              <a:pPr>
                <a:defRPr/>
              </a:pPr>
              <a:t>‹N°›</a:t>
            </a:fld>
            <a:endParaRPr lang="en-US" dirty="0"/>
          </a:p>
        </p:txBody>
      </p:sp>
    </p:spTree>
    <p:extLst>
      <p:ext uri="{BB962C8B-B14F-4D97-AF65-F5344CB8AC3E}">
        <p14:creationId xmlns:p14="http://schemas.microsoft.com/office/powerpoint/2010/main" val="2756596637"/>
      </p:ext>
    </p:extLst>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DE8FA90A-3051-D57D-2415-183FDB2C22B9}"/>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fr-FR" sz="8000">
                <a:solidFill>
                  <a:srgbClr val="93D07D"/>
                </a:solidFill>
                <a:latin typeface="Arial" panose="020B0604020202020204" pitchFamily="34" charset="0"/>
              </a:rPr>
              <a:t>“</a:t>
            </a:r>
          </a:p>
        </p:txBody>
      </p:sp>
      <p:sp>
        <p:nvSpPr>
          <p:cNvPr id="5" name="TextBox 24">
            <a:extLst>
              <a:ext uri="{FF2B5EF4-FFF2-40B4-BE49-F238E27FC236}">
                <a16:creationId xmlns:a16="http://schemas.microsoft.com/office/drawing/2014/main" id="{C3492A0C-8041-41AC-50EE-ACCD9BFD0215}"/>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fr-FR" sz="8000">
                <a:solidFill>
                  <a:srgbClr val="93D07D"/>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Date Placeholder 3">
            <a:extLst>
              <a:ext uri="{FF2B5EF4-FFF2-40B4-BE49-F238E27FC236}">
                <a16:creationId xmlns:a16="http://schemas.microsoft.com/office/drawing/2014/main" id="{2CF857A0-CA46-35A4-61C4-743AD96C38E2}"/>
              </a:ext>
            </a:extLst>
          </p:cNvPr>
          <p:cNvSpPr>
            <a:spLocks noGrp="1"/>
          </p:cNvSpPr>
          <p:nvPr>
            <p:ph type="dt" sz="half" idx="14"/>
          </p:nvPr>
        </p:nvSpPr>
        <p:spPr/>
        <p:txBody>
          <a:bodyPr/>
          <a:lstStyle>
            <a:lvl1pPr>
              <a:defRPr/>
            </a:lvl1pPr>
          </a:lstStyle>
          <a:p>
            <a:pPr>
              <a:defRPr/>
            </a:pPr>
            <a:fld id="{4A9E05BB-7FAE-402C-A7EC-7CAECB67D78A}" type="datetimeFigureOut">
              <a:rPr lang="en-US"/>
              <a:pPr>
                <a:defRPr/>
              </a:pPr>
              <a:t>3/3/2024</a:t>
            </a:fld>
            <a:endParaRPr lang="en-US" dirty="0"/>
          </a:p>
        </p:txBody>
      </p:sp>
      <p:sp>
        <p:nvSpPr>
          <p:cNvPr id="7" name="Footer Placeholder 4">
            <a:extLst>
              <a:ext uri="{FF2B5EF4-FFF2-40B4-BE49-F238E27FC236}">
                <a16:creationId xmlns:a16="http://schemas.microsoft.com/office/drawing/2014/main" id="{0745C724-4A16-356D-E49B-57C6B613CA26}"/>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92BB52C-E80E-AAF3-B5FF-52E9105D5760}"/>
              </a:ext>
            </a:extLst>
          </p:cNvPr>
          <p:cNvSpPr>
            <a:spLocks noGrp="1"/>
          </p:cNvSpPr>
          <p:nvPr>
            <p:ph type="sldNum" sz="quarter" idx="16"/>
          </p:nvPr>
        </p:nvSpPr>
        <p:spPr/>
        <p:txBody>
          <a:bodyPr/>
          <a:lstStyle>
            <a:lvl1pPr>
              <a:defRPr/>
            </a:lvl1pPr>
          </a:lstStyle>
          <a:p>
            <a:pPr>
              <a:defRPr/>
            </a:pPr>
            <a:fld id="{D62808DC-7028-4B4E-8C23-077C6FADA0DD}" type="slidenum">
              <a:rPr lang="en-US"/>
              <a:pPr>
                <a:defRPr/>
              </a:pPr>
              <a:t>‹N°›</a:t>
            </a:fld>
            <a:endParaRPr lang="en-US" dirty="0"/>
          </a:p>
        </p:txBody>
      </p:sp>
    </p:spTree>
    <p:extLst>
      <p:ext uri="{BB962C8B-B14F-4D97-AF65-F5344CB8AC3E}">
        <p14:creationId xmlns:p14="http://schemas.microsoft.com/office/powerpoint/2010/main" val="3551970500"/>
      </p:ext>
    </p:extLst>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3B93468F-89B4-7BF1-8340-00810DF2ED2E}"/>
              </a:ext>
            </a:extLst>
          </p:cNvPr>
          <p:cNvSpPr>
            <a:spLocks noGrp="1"/>
          </p:cNvSpPr>
          <p:nvPr>
            <p:ph type="dt" sz="half" idx="14"/>
          </p:nvPr>
        </p:nvSpPr>
        <p:spPr/>
        <p:txBody>
          <a:bodyPr/>
          <a:lstStyle>
            <a:lvl1pPr>
              <a:defRPr/>
            </a:lvl1pPr>
          </a:lstStyle>
          <a:p>
            <a:pPr>
              <a:defRPr/>
            </a:pPr>
            <a:fld id="{B0107259-4BE3-4B09-9F86-D7E069A1B453}"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4F1F0435-857C-8104-39A2-8610FAE7807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93C9D7-B801-4E1B-44E0-84C2086F4382}"/>
              </a:ext>
            </a:extLst>
          </p:cNvPr>
          <p:cNvSpPr>
            <a:spLocks noGrp="1"/>
          </p:cNvSpPr>
          <p:nvPr>
            <p:ph type="sldNum" sz="quarter" idx="16"/>
          </p:nvPr>
        </p:nvSpPr>
        <p:spPr/>
        <p:txBody>
          <a:bodyPr/>
          <a:lstStyle>
            <a:lvl1pPr>
              <a:defRPr/>
            </a:lvl1pPr>
          </a:lstStyle>
          <a:p>
            <a:pPr>
              <a:defRPr/>
            </a:pPr>
            <a:fld id="{1F0F0780-331D-459A-BB47-562BE4DA0BAB}" type="slidenum">
              <a:rPr lang="en-US"/>
              <a:pPr>
                <a:defRPr/>
              </a:pPr>
              <a:t>‹N°›</a:t>
            </a:fld>
            <a:endParaRPr lang="en-US" dirty="0"/>
          </a:p>
        </p:txBody>
      </p:sp>
    </p:spTree>
    <p:extLst>
      <p:ext uri="{BB962C8B-B14F-4D97-AF65-F5344CB8AC3E}">
        <p14:creationId xmlns:p14="http://schemas.microsoft.com/office/powerpoint/2010/main" val="3097206940"/>
      </p:ext>
    </p:extLst>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C25D0C8F-0745-8A07-49D9-C081FF555C09}"/>
              </a:ext>
            </a:extLst>
          </p:cNvPr>
          <p:cNvSpPr>
            <a:spLocks noGrp="1"/>
          </p:cNvSpPr>
          <p:nvPr>
            <p:ph type="dt" sz="half" idx="10"/>
          </p:nvPr>
        </p:nvSpPr>
        <p:spPr/>
        <p:txBody>
          <a:bodyPr/>
          <a:lstStyle>
            <a:lvl1pPr>
              <a:defRPr/>
            </a:lvl1pPr>
          </a:lstStyle>
          <a:p>
            <a:pPr>
              <a:defRPr/>
            </a:pPr>
            <a:fld id="{93E5F6C6-F6F8-4B75-8A3E-A39CB3BA7DFF}"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0BEE8B6C-40C3-467D-500B-4328DA00E5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0C8111-8AC2-496A-8F1E-EF81F36E53E1}"/>
              </a:ext>
            </a:extLst>
          </p:cNvPr>
          <p:cNvSpPr>
            <a:spLocks noGrp="1"/>
          </p:cNvSpPr>
          <p:nvPr>
            <p:ph type="sldNum" sz="quarter" idx="12"/>
          </p:nvPr>
        </p:nvSpPr>
        <p:spPr/>
        <p:txBody>
          <a:bodyPr/>
          <a:lstStyle>
            <a:lvl1pPr>
              <a:defRPr/>
            </a:lvl1pPr>
          </a:lstStyle>
          <a:p>
            <a:pPr>
              <a:defRPr/>
            </a:pPr>
            <a:fld id="{6E905E91-803A-4BC1-9820-A93786C9850B}" type="slidenum">
              <a:rPr lang="en-US"/>
              <a:pPr>
                <a:defRPr/>
              </a:pPr>
              <a:t>‹N°›</a:t>
            </a:fld>
            <a:endParaRPr lang="en-US" dirty="0"/>
          </a:p>
        </p:txBody>
      </p:sp>
    </p:spTree>
    <p:extLst>
      <p:ext uri="{BB962C8B-B14F-4D97-AF65-F5344CB8AC3E}">
        <p14:creationId xmlns:p14="http://schemas.microsoft.com/office/powerpoint/2010/main" val="3118935892"/>
      </p:ext>
    </p:extLst>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4F4A564C-AAD1-04A1-B215-3F96D748BC2C}"/>
              </a:ext>
            </a:extLst>
          </p:cNvPr>
          <p:cNvSpPr>
            <a:spLocks noGrp="1"/>
          </p:cNvSpPr>
          <p:nvPr>
            <p:ph type="dt" sz="half" idx="10"/>
          </p:nvPr>
        </p:nvSpPr>
        <p:spPr/>
        <p:txBody>
          <a:bodyPr/>
          <a:lstStyle>
            <a:lvl1pPr>
              <a:defRPr/>
            </a:lvl1pPr>
          </a:lstStyle>
          <a:p>
            <a:pPr>
              <a:defRPr/>
            </a:pPr>
            <a:fld id="{3BA68B64-F9C2-4D10-9121-426842857329}"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208C2E12-64E0-A977-384B-AD71E1E906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810845-BC0D-335A-245E-DEEE3AE1E40D}"/>
              </a:ext>
            </a:extLst>
          </p:cNvPr>
          <p:cNvSpPr>
            <a:spLocks noGrp="1"/>
          </p:cNvSpPr>
          <p:nvPr>
            <p:ph type="sldNum" sz="quarter" idx="12"/>
          </p:nvPr>
        </p:nvSpPr>
        <p:spPr/>
        <p:txBody>
          <a:bodyPr/>
          <a:lstStyle>
            <a:lvl1pPr>
              <a:defRPr/>
            </a:lvl1pPr>
          </a:lstStyle>
          <a:p>
            <a:pPr>
              <a:defRPr/>
            </a:pPr>
            <a:fld id="{57DDA20C-62F0-474B-A3CD-4102D0349267}" type="slidenum">
              <a:rPr lang="en-US"/>
              <a:pPr>
                <a:defRPr/>
              </a:pPr>
              <a:t>‹N°›</a:t>
            </a:fld>
            <a:endParaRPr lang="en-US" dirty="0"/>
          </a:p>
        </p:txBody>
      </p:sp>
    </p:spTree>
    <p:extLst>
      <p:ext uri="{BB962C8B-B14F-4D97-AF65-F5344CB8AC3E}">
        <p14:creationId xmlns:p14="http://schemas.microsoft.com/office/powerpoint/2010/main" val="1799991163"/>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6AEF1A8D-A79D-EE5F-AF36-E5FD0E284D6D}"/>
              </a:ext>
            </a:extLst>
          </p:cNvPr>
          <p:cNvSpPr>
            <a:spLocks noGrp="1"/>
          </p:cNvSpPr>
          <p:nvPr>
            <p:ph type="dt" sz="half" idx="10"/>
          </p:nvPr>
        </p:nvSpPr>
        <p:spPr/>
        <p:txBody>
          <a:bodyPr/>
          <a:lstStyle>
            <a:lvl1pPr>
              <a:defRPr/>
            </a:lvl1pPr>
          </a:lstStyle>
          <a:p>
            <a:pPr>
              <a:defRPr/>
            </a:pPr>
            <a:fld id="{87988355-6B54-47C1-8256-7DB216682247}"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21ED4B11-C457-1941-BF83-E2A18F0BA2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916B57-0E37-A479-B5FA-98EB32DB51E4}"/>
              </a:ext>
            </a:extLst>
          </p:cNvPr>
          <p:cNvSpPr>
            <a:spLocks noGrp="1"/>
          </p:cNvSpPr>
          <p:nvPr>
            <p:ph type="sldNum" sz="quarter" idx="12"/>
          </p:nvPr>
        </p:nvSpPr>
        <p:spPr/>
        <p:txBody>
          <a:bodyPr/>
          <a:lstStyle>
            <a:lvl1pPr>
              <a:defRPr/>
            </a:lvl1pPr>
          </a:lstStyle>
          <a:p>
            <a:pPr>
              <a:defRPr/>
            </a:pPr>
            <a:fld id="{E713FECF-CAAA-465C-AE52-B6E9082369FD}" type="slidenum">
              <a:rPr lang="en-US"/>
              <a:pPr>
                <a:defRPr/>
              </a:pPr>
              <a:t>‹N°›</a:t>
            </a:fld>
            <a:endParaRPr lang="en-US" dirty="0"/>
          </a:p>
        </p:txBody>
      </p:sp>
    </p:spTree>
    <p:extLst>
      <p:ext uri="{BB962C8B-B14F-4D97-AF65-F5344CB8AC3E}">
        <p14:creationId xmlns:p14="http://schemas.microsoft.com/office/powerpoint/2010/main" val="2016907630"/>
      </p:ext>
    </p:extLst>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3A0569FD-1123-2ADD-934B-0705A5C47B8F}"/>
              </a:ext>
            </a:extLst>
          </p:cNvPr>
          <p:cNvSpPr>
            <a:spLocks noGrp="1"/>
          </p:cNvSpPr>
          <p:nvPr>
            <p:ph type="dt" sz="half" idx="10"/>
          </p:nvPr>
        </p:nvSpPr>
        <p:spPr/>
        <p:txBody>
          <a:bodyPr/>
          <a:lstStyle>
            <a:lvl1pPr>
              <a:defRPr/>
            </a:lvl1pPr>
          </a:lstStyle>
          <a:p>
            <a:pPr>
              <a:defRPr/>
            </a:pPr>
            <a:fld id="{25D41022-F27A-42D9-B645-CDC9BD7BA1D2}"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44892E87-D887-45C5-89B1-732FBFA79D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16C4F9-8317-D486-2573-7641880DC467}"/>
              </a:ext>
            </a:extLst>
          </p:cNvPr>
          <p:cNvSpPr>
            <a:spLocks noGrp="1"/>
          </p:cNvSpPr>
          <p:nvPr>
            <p:ph type="sldNum" sz="quarter" idx="12"/>
          </p:nvPr>
        </p:nvSpPr>
        <p:spPr/>
        <p:txBody>
          <a:bodyPr/>
          <a:lstStyle>
            <a:lvl1pPr>
              <a:defRPr/>
            </a:lvl1pPr>
          </a:lstStyle>
          <a:p>
            <a:pPr>
              <a:defRPr/>
            </a:pPr>
            <a:fld id="{F8A0BC3F-AFD5-4E24-9506-20C6A03A838D}" type="slidenum">
              <a:rPr lang="en-US"/>
              <a:pPr>
                <a:defRPr/>
              </a:pPr>
              <a:t>‹N°›</a:t>
            </a:fld>
            <a:endParaRPr lang="en-US" dirty="0"/>
          </a:p>
        </p:txBody>
      </p:sp>
    </p:spTree>
    <p:extLst>
      <p:ext uri="{BB962C8B-B14F-4D97-AF65-F5344CB8AC3E}">
        <p14:creationId xmlns:p14="http://schemas.microsoft.com/office/powerpoint/2010/main" val="26756427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7F00CA35-A394-2781-1071-39EFA2F95835}"/>
              </a:ext>
            </a:extLst>
          </p:cNvPr>
          <p:cNvSpPr>
            <a:spLocks noGrp="1"/>
          </p:cNvSpPr>
          <p:nvPr>
            <p:ph type="dt" sz="half" idx="10"/>
          </p:nvPr>
        </p:nvSpPr>
        <p:spPr/>
        <p:txBody>
          <a:bodyPr/>
          <a:lstStyle>
            <a:lvl1pPr>
              <a:defRPr/>
            </a:lvl1pPr>
          </a:lstStyle>
          <a:p>
            <a:pPr>
              <a:defRPr/>
            </a:pPr>
            <a:fld id="{328DF2CE-CF01-41E9-9A4D-35CE8CE08120}" type="datetimeFigureOut">
              <a:rPr lang="en-US"/>
              <a:pPr>
                <a:defRPr/>
              </a:pPr>
              <a:t>3/3/2024</a:t>
            </a:fld>
            <a:endParaRPr lang="en-US" dirty="0"/>
          </a:p>
        </p:txBody>
      </p:sp>
      <p:sp>
        <p:nvSpPr>
          <p:cNvPr id="6" name="Footer Placeholder 4">
            <a:extLst>
              <a:ext uri="{FF2B5EF4-FFF2-40B4-BE49-F238E27FC236}">
                <a16:creationId xmlns:a16="http://schemas.microsoft.com/office/drawing/2014/main" id="{2D9F4C83-71FC-6997-592F-C00ACB3FF3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ECBD08-A868-84B9-F700-A7CB9B3BF1EA}"/>
              </a:ext>
            </a:extLst>
          </p:cNvPr>
          <p:cNvSpPr>
            <a:spLocks noGrp="1"/>
          </p:cNvSpPr>
          <p:nvPr>
            <p:ph type="sldNum" sz="quarter" idx="12"/>
          </p:nvPr>
        </p:nvSpPr>
        <p:spPr/>
        <p:txBody>
          <a:bodyPr/>
          <a:lstStyle>
            <a:lvl1pPr>
              <a:defRPr/>
            </a:lvl1pPr>
          </a:lstStyle>
          <a:p>
            <a:pPr>
              <a:defRPr/>
            </a:pPr>
            <a:fld id="{6B194C27-9CE2-4121-9503-A27DA728D1E3}" type="slidenum">
              <a:rPr lang="en-US"/>
              <a:pPr>
                <a:defRPr/>
              </a:pPr>
              <a:t>‹N°›</a:t>
            </a:fld>
            <a:endParaRPr lang="en-US" dirty="0"/>
          </a:p>
        </p:txBody>
      </p:sp>
    </p:spTree>
    <p:extLst>
      <p:ext uri="{BB962C8B-B14F-4D97-AF65-F5344CB8AC3E}">
        <p14:creationId xmlns:p14="http://schemas.microsoft.com/office/powerpoint/2010/main" val="1939477467"/>
      </p:ext>
    </p:extLst>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58FAEB05-664C-46CD-A151-CBB47BB72CF8}"/>
              </a:ext>
            </a:extLst>
          </p:cNvPr>
          <p:cNvSpPr>
            <a:spLocks noGrp="1"/>
          </p:cNvSpPr>
          <p:nvPr>
            <p:ph type="dt" sz="half" idx="10"/>
          </p:nvPr>
        </p:nvSpPr>
        <p:spPr/>
        <p:txBody>
          <a:bodyPr/>
          <a:lstStyle>
            <a:lvl1pPr>
              <a:defRPr/>
            </a:lvl1pPr>
          </a:lstStyle>
          <a:p>
            <a:pPr>
              <a:defRPr/>
            </a:pPr>
            <a:fld id="{463FC90F-EE11-4B05-9C93-6F42E2AE26E1}" type="datetimeFigureOut">
              <a:rPr lang="en-US"/>
              <a:pPr>
                <a:defRPr/>
              </a:pPr>
              <a:t>3/3/2024</a:t>
            </a:fld>
            <a:endParaRPr lang="en-US" dirty="0"/>
          </a:p>
        </p:txBody>
      </p:sp>
      <p:sp>
        <p:nvSpPr>
          <p:cNvPr id="8" name="Footer Placeholder 4">
            <a:extLst>
              <a:ext uri="{FF2B5EF4-FFF2-40B4-BE49-F238E27FC236}">
                <a16:creationId xmlns:a16="http://schemas.microsoft.com/office/drawing/2014/main" id="{F2902D8F-FB07-3AB6-13C0-B2BF2455C2E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BD89B0-A4E0-8E97-885C-B243D92D9CA7}"/>
              </a:ext>
            </a:extLst>
          </p:cNvPr>
          <p:cNvSpPr>
            <a:spLocks noGrp="1"/>
          </p:cNvSpPr>
          <p:nvPr>
            <p:ph type="sldNum" sz="quarter" idx="12"/>
          </p:nvPr>
        </p:nvSpPr>
        <p:spPr/>
        <p:txBody>
          <a:bodyPr/>
          <a:lstStyle>
            <a:lvl1pPr>
              <a:defRPr/>
            </a:lvl1pPr>
          </a:lstStyle>
          <a:p>
            <a:pPr>
              <a:defRPr/>
            </a:pPr>
            <a:fld id="{CDB17B14-B63C-419D-AC7C-B5C26B945182}" type="slidenum">
              <a:rPr lang="en-US"/>
              <a:pPr>
                <a:defRPr/>
              </a:pPr>
              <a:t>‹N°›</a:t>
            </a:fld>
            <a:endParaRPr lang="en-US" dirty="0"/>
          </a:p>
        </p:txBody>
      </p:sp>
    </p:spTree>
    <p:extLst>
      <p:ext uri="{BB962C8B-B14F-4D97-AF65-F5344CB8AC3E}">
        <p14:creationId xmlns:p14="http://schemas.microsoft.com/office/powerpoint/2010/main" val="3162371894"/>
      </p:ext>
    </p:extLst>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8CB0B595-A69B-C5A1-7B33-DF356F20C80B}"/>
              </a:ext>
            </a:extLst>
          </p:cNvPr>
          <p:cNvSpPr>
            <a:spLocks noGrp="1"/>
          </p:cNvSpPr>
          <p:nvPr>
            <p:ph type="dt" sz="half" idx="10"/>
          </p:nvPr>
        </p:nvSpPr>
        <p:spPr/>
        <p:txBody>
          <a:bodyPr/>
          <a:lstStyle>
            <a:lvl1pPr>
              <a:defRPr/>
            </a:lvl1pPr>
          </a:lstStyle>
          <a:p>
            <a:pPr>
              <a:defRPr/>
            </a:pPr>
            <a:fld id="{9AC26151-A0A4-41DB-95D4-1B33C6D6ADE0}" type="datetimeFigureOut">
              <a:rPr lang="en-US"/>
              <a:pPr>
                <a:defRPr/>
              </a:pPr>
              <a:t>3/3/2024</a:t>
            </a:fld>
            <a:endParaRPr lang="en-US" dirty="0"/>
          </a:p>
        </p:txBody>
      </p:sp>
      <p:sp>
        <p:nvSpPr>
          <p:cNvPr id="4" name="Footer Placeholder 4">
            <a:extLst>
              <a:ext uri="{FF2B5EF4-FFF2-40B4-BE49-F238E27FC236}">
                <a16:creationId xmlns:a16="http://schemas.microsoft.com/office/drawing/2014/main" id="{630D0EBA-C188-B5B2-798B-77518E879A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A81311-6529-4C56-6EFC-E4C1F7970DF4}"/>
              </a:ext>
            </a:extLst>
          </p:cNvPr>
          <p:cNvSpPr>
            <a:spLocks noGrp="1"/>
          </p:cNvSpPr>
          <p:nvPr>
            <p:ph type="sldNum" sz="quarter" idx="12"/>
          </p:nvPr>
        </p:nvSpPr>
        <p:spPr/>
        <p:txBody>
          <a:bodyPr/>
          <a:lstStyle>
            <a:lvl1pPr>
              <a:defRPr/>
            </a:lvl1pPr>
          </a:lstStyle>
          <a:p>
            <a:pPr>
              <a:defRPr/>
            </a:pPr>
            <a:fld id="{BBA2D5B1-2152-4BA9-9C31-32BC51246DB0}" type="slidenum">
              <a:rPr lang="en-US"/>
              <a:pPr>
                <a:defRPr/>
              </a:pPr>
              <a:t>‹N°›</a:t>
            </a:fld>
            <a:endParaRPr lang="en-US" dirty="0"/>
          </a:p>
        </p:txBody>
      </p:sp>
    </p:spTree>
    <p:extLst>
      <p:ext uri="{BB962C8B-B14F-4D97-AF65-F5344CB8AC3E}">
        <p14:creationId xmlns:p14="http://schemas.microsoft.com/office/powerpoint/2010/main" val="34459335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EF4982-DF98-50BF-B295-AAE120491B1F}"/>
              </a:ext>
            </a:extLst>
          </p:cNvPr>
          <p:cNvSpPr>
            <a:spLocks noGrp="1"/>
          </p:cNvSpPr>
          <p:nvPr>
            <p:ph type="dt" sz="half" idx="10"/>
          </p:nvPr>
        </p:nvSpPr>
        <p:spPr/>
        <p:txBody>
          <a:bodyPr/>
          <a:lstStyle>
            <a:lvl1pPr>
              <a:defRPr/>
            </a:lvl1pPr>
          </a:lstStyle>
          <a:p>
            <a:pPr>
              <a:defRPr/>
            </a:pPr>
            <a:fld id="{502509BE-269E-404A-822E-F220634A2076}" type="datetimeFigureOut">
              <a:rPr lang="en-US"/>
              <a:pPr>
                <a:defRPr/>
              </a:pPr>
              <a:t>3/3/2024</a:t>
            </a:fld>
            <a:endParaRPr lang="en-US" dirty="0"/>
          </a:p>
        </p:txBody>
      </p:sp>
      <p:sp>
        <p:nvSpPr>
          <p:cNvPr id="3" name="Footer Placeholder 4">
            <a:extLst>
              <a:ext uri="{FF2B5EF4-FFF2-40B4-BE49-F238E27FC236}">
                <a16:creationId xmlns:a16="http://schemas.microsoft.com/office/drawing/2014/main" id="{662EEE77-D0F6-1659-86DF-59153CD116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49FC89D-5A4E-903A-03FB-0DC299FAB9C9}"/>
              </a:ext>
            </a:extLst>
          </p:cNvPr>
          <p:cNvSpPr>
            <a:spLocks noGrp="1"/>
          </p:cNvSpPr>
          <p:nvPr>
            <p:ph type="sldNum" sz="quarter" idx="12"/>
          </p:nvPr>
        </p:nvSpPr>
        <p:spPr/>
        <p:txBody>
          <a:bodyPr/>
          <a:lstStyle>
            <a:lvl1pPr>
              <a:defRPr/>
            </a:lvl1pPr>
          </a:lstStyle>
          <a:p>
            <a:pPr>
              <a:defRPr/>
            </a:pPr>
            <a:fld id="{CD376E58-7B98-4303-8E98-594F1317DAF8}" type="slidenum">
              <a:rPr lang="en-US"/>
              <a:pPr>
                <a:defRPr/>
              </a:pPr>
              <a:t>‹N°›</a:t>
            </a:fld>
            <a:endParaRPr lang="en-US" dirty="0"/>
          </a:p>
        </p:txBody>
      </p:sp>
    </p:spTree>
    <p:extLst>
      <p:ext uri="{BB962C8B-B14F-4D97-AF65-F5344CB8AC3E}">
        <p14:creationId xmlns:p14="http://schemas.microsoft.com/office/powerpoint/2010/main" val="7522130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9DE15496-A2F0-C974-8FD7-807938689FB6}"/>
              </a:ext>
            </a:extLst>
          </p:cNvPr>
          <p:cNvSpPr>
            <a:spLocks noGrp="1"/>
          </p:cNvSpPr>
          <p:nvPr>
            <p:ph type="dt" sz="half" idx="10"/>
          </p:nvPr>
        </p:nvSpPr>
        <p:spPr/>
        <p:txBody>
          <a:bodyPr/>
          <a:lstStyle>
            <a:lvl1pPr>
              <a:defRPr/>
            </a:lvl1pPr>
          </a:lstStyle>
          <a:p>
            <a:pPr>
              <a:defRPr/>
            </a:pPr>
            <a:fld id="{274DA7EE-120C-4CE1-821C-89FAC1E78410}" type="datetimeFigureOut">
              <a:rPr lang="en-US"/>
              <a:pPr>
                <a:defRPr/>
              </a:pPr>
              <a:t>3/3/2024</a:t>
            </a:fld>
            <a:endParaRPr lang="en-US" dirty="0"/>
          </a:p>
        </p:txBody>
      </p:sp>
      <p:sp>
        <p:nvSpPr>
          <p:cNvPr id="6" name="Footer Placeholder 4">
            <a:extLst>
              <a:ext uri="{FF2B5EF4-FFF2-40B4-BE49-F238E27FC236}">
                <a16:creationId xmlns:a16="http://schemas.microsoft.com/office/drawing/2014/main" id="{F9D3F771-A584-0FC4-B3C2-E7D676047A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253786-07F5-CB64-CD0F-2E689D383537}"/>
              </a:ext>
            </a:extLst>
          </p:cNvPr>
          <p:cNvSpPr>
            <a:spLocks noGrp="1"/>
          </p:cNvSpPr>
          <p:nvPr>
            <p:ph type="sldNum" sz="quarter" idx="12"/>
          </p:nvPr>
        </p:nvSpPr>
        <p:spPr/>
        <p:txBody>
          <a:bodyPr/>
          <a:lstStyle>
            <a:lvl1pPr>
              <a:defRPr/>
            </a:lvl1pPr>
          </a:lstStyle>
          <a:p>
            <a:pPr>
              <a:defRPr/>
            </a:pPr>
            <a:fld id="{E9210607-191F-45B5-8709-3A9D32F707FA}" type="slidenum">
              <a:rPr lang="en-US"/>
              <a:pPr>
                <a:defRPr/>
              </a:pPr>
              <a:t>‹N°›</a:t>
            </a:fld>
            <a:endParaRPr lang="en-US" dirty="0"/>
          </a:p>
        </p:txBody>
      </p:sp>
    </p:spTree>
    <p:extLst>
      <p:ext uri="{BB962C8B-B14F-4D97-AF65-F5344CB8AC3E}">
        <p14:creationId xmlns:p14="http://schemas.microsoft.com/office/powerpoint/2010/main" val="1073614988"/>
      </p:ext>
    </p:extLst>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5F226CC9-B4D3-C8D0-6119-71A6AF14DAF9}"/>
              </a:ext>
            </a:extLst>
          </p:cNvPr>
          <p:cNvSpPr>
            <a:spLocks noGrp="1"/>
          </p:cNvSpPr>
          <p:nvPr>
            <p:ph type="dt" sz="half" idx="10"/>
          </p:nvPr>
        </p:nvSpPr>
        <p:spPr/>
        <p:txBody>
          <a:bodyPr/>
          <a:lstStyle>
            <a:lvl1pPr>
              <a:defRPr/>
            </a:lvl1pPr>
          </a:lstStyle>
          <a:p>
            <a:pPr>
              <a:defRPr/>
            </a:pPr>
            <a:fld id="{1FAE97FA-971E-4015-9246-F921E3C8A79D}" type="datetimeFigureOut">
              <a:rPr lang="en-US"/>
              <a:pPr>
                <a:defRPr/>
              </a:pPr>
              <a:t>3/3/2024</a:t>
            </a:fld>
            <a:endParaRPr lang="en-US" dirty="0"/>
          </a:p>
        </p:txBody>
      </p:sp>
      <p:sp>
        <p:nvSpPr>
          <p:cNvPr id="6" name="Footer Placeholder 4">
            <a:extLst>
              <a:ext uri="{FF2B5EF4-FFF2-40B4-BE49-F238E27FC236}">
                <a16:creationId xmlns:a16="http://schemas.microsoft.com/office/drawing/2014/main" id="{E1D2DC29-D925-0444-CF4D-9E55F10058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70AD61-316F-4778-E184-5F176EA386BE}"/>
              </a:ext>
            </a:extLst>
          </p:cNvPr>
          <p:cNvSpPr>
            <a:spLocks noGrp="1"/>
          </p:cNvSpPr>
          <p:nvPr>
            <p:ph type="sldNum" sz="quarter" idx="12"/>
          </p:nvPr>
        </p:nvSpPr>
        <p:spPr/>
        <p:txBody>
          <a:bodyPr/>
          <a:lstStyle>
            <a:lvl1pPr>
              <a:defRPr/>
            </a:lvl1pPr>
          </a:lstStyle>
          <a:p>
            <a:pPr>
              <a:defRPr/>
            </a:pPr>
            <a:fld id="{580BED36-303C-44A6-BFF6-FDF889C19CC6}" type="slidenum">
              <a:rPr lang="en-US"/>
              <a:pPr>
                <a:defRPr/>
              </a:pPr>
              <a:t>‹N°›</a:t>
            </a:fld>
            <a:endParaRPr lang="en-US" dirty="0"/>
          </a:p>
        </p:txBody>
      </p:sp>
    </p:spTree>
    <p:extLst>
      <p:ext uri="{BB962C8B-B14F-4D97-AF65-F5344CB8AC3E}">
        <p14:creationId xmlns:p14="http://schemas.microsoft.com/office/powerpoint/2010/main" val="24452572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6691FEFB-C67B-7E0C-2FF7-1EF36F4C0EE8}"/>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2544B03C-6950-8E13-B616-D21873A2227A}"/>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E9DDB4C-47C5-F0E8-8BFD-8B82A1AA3D9B}"/>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2AED27C9-5B19-9352-1995-B10ABCEFC36B}"/>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44C28D0B-CA1F-79DB-4370-94AEFCCC5E3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79B59C0-79F9-EA62-4BDA-8900F8B0EB92}"/>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EBE936ED-71FD-E108-A7D2-966C11C1758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5D97415A-4C09-CCC2-0C49-D6612FCD8FD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F80635A0-E3CB-F41E-5A91-0DC0618A7C60}"/>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0C4C1D8-8D59-90FD-D7BF-2CD76E1DB58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6DA79DD1-BD22-B4E5-2FB4-0E10337AB209}"/>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747651FE-634B-51D9-B32D-9B806D3055E3}"/>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1028" name="Text Placeholder 2">
            <a:extLst>
              <a:ext uri="{FF2B5EF4-FFF2-40B4-BE49-F238E27FC236}">
                <a16:creationId xmlns:a16="http://schemas.microsoft.com/office/drawing/2014/main" id="{EE09A546-CE78-5BC9-DBA1-1630581C8C56}"/>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E32F642E-58A2-096D-ADE6-7E930C311441}"/>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E5AEC47-BA1E-4C12-9C34-FF86CF592085}" type="datetimeFigureOut">
              <a:rPr lang="en-US"/>
              <a:pPr>
                <a:defRPr/>
              </a:pPr>
              <a:t>3/3/2024</a:t>
            </a:fld>
            <a:endParaRPr lang="en-US" dirty="0"/>
          </a:p>
        </p:txBody>
      </p:sp>
      <p:sp>
        <p:nvSpPr>
          <p:cNvPr id="5" name="Footer Placeholder 4">
            <a:extLst>
              <a:ext uri="{FF2B5EF4-FFF2-40B4-BE49-F238E27FC236}">
                <a16:creationId xmlns:a16="http://schemas.microsoft.com/office/drawing/2014/main" id="{4224569A-7B05-C77C-2C74-CC9F44DA027B}"/>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FA76B81-77C8-13B8-B6FA-07C13A219819}"/>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76E83BAF-222E-4745-B0D1-ABAE4370BC05}"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804" r:id="rId11"/>
    <p:sldLayoutId id="2147483799" r:id="rId12"/>
    <p:sldLayoutId id="2147483805" r:id="rId13"/>
    <p:sldLayoutId id="2147483800" r:id="rId14"/>
    <p:sldLayoutId id="2147483801" r:id="rId15"/>
    <p:sldLayoutId id="2147483802" r:id="rId16"/>
  </p:sldLayoutIdLst>
  <p:transition/>
  <p:hf sldNum="0" hdr="0" ftr="0" dt="0"/>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DAC1967E-F6C6-F021-E78B-72928A0F5FC1}"/>
              </a:ext>
            </a:extLst>
          </p:cNvPr>
          <p:cNvSpPr>
            <a:spLocks noGrp="1" noChangeArrowheads="1"/>
          </p:cNvSpPr>
          <p:nvPr>
            <p:ph type="ctrTitle"/>
          </p:nvPr>
        </p:nvSpPr>
        <p:spPr>
          <a:xfrm>
            <a:off x="950913" y="884238"/>
            <a:ext cx="9158287" cy="2549525"/>
          </a:xfrm>
        </p:spPr>
        <p:txBody>
          <a:bodyPr/>
          <a:lstStyle/>
          <a:p>
            <a:pPr algn="ctr" eaLnBrk="1" hangingPunct="1"/>
            <a:r>
              <a:rPr lang="fr-FR" altLang="fr-FR" sz="9600" b="1"/>
              <a:t>Starbucks </a:t>
            </a:r>
          </a:p>
        </p:txBody>
      </p:sp>
      <p:pic>
        <p:nvPicPr>
          <p:cNvPr id="5123" name="Image 3">
            <a:extLst>
              <a:ext uri="{FF2B5EF4-FFF2-40B4-BE49-F238E27FC236}">
                <a16:creationId xmlns:a16="http://schemas.microsoft.com/office/drawing/2014/main" id="{2EE6E27B-6737-508C-588C-B3F6BC25F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3" y="3201988"/>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a:extLst>
              <a:ext uri="{FF2B5EF4-FFF2-40B4-BE49-F238E27FC236}">
                <a16:creationId xmlns:a16="http://schemas.microsoft.com/office/drawing/2014/main" id="{DD53F331-72A2-44B9-F8C6-990702E2FFAC}"/>
              </a:ext>
            </a:extLst>
          </p:cNvPr>
          <p:cNvSpPr>
            <a:spLocks noGrp="1"/>
          </p:cNvSpPr>
          <p:nvPr>
            <p:ph type="subTitle" idx="1"/>
          </p:nvPr>
        </p:nvSpPr>
        <p:spPr>
          <a:xfrm>
            <a:off x="1506538" y="3429000"/>
            <a:ext cx="8169275" cy="3171825"/>
          </a:xfrm>
        </p:spPr>
        <p:txBody>
          <a:bodyPr rtlCol="0">
            <a:normAutofit/>
          </a:bodyPr>
          <a:lstStyle/>
          <a:p>
            <a:pPr eaLnBrk="1" fontAlgn="auto" hangingPunct="1">
              <a:spcAft>
                <a:spcPts val="0"/>
              </a:spcAft>
              <a:buFont typeface="Wingdings 3" charset="2"/>
              <a:buNone/>
              <a:defRPr/>
            </a:pPr>
            <a:r>
              <a:rPr lang="ar-DZ" dirty="0"/>
              <a:t>,</a:t>
            </a:r>
            <a:endParaRPr lang="fr-FR"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00339-3323-2E3C-5184-BAEB42704C31}"/>
              </a:ext>
            </a:extLst>
          </p:cNvPr>
          <p:cNvSpPr>
            <a:spLocks noGrp="1"/>
          </p:cNvSpPr>
          <p:nvPr>
            <p:ph type="ctrTitle"/>
          </p:nvPr>
        </p:nvSpPr>
        <p:spPr>
          <a:xfrm>
            <a:off x="1506538" y="236538"/>
            <a:ext cx="7767637" cy="568325"/>
          </a:xfrm>
        </p:spPr>
        <p:txBody>
          <a:bodyPr rtlCol="0"/>
          <a:lstStyle/>
          <a:p>
            <a:pPr rtl="1" eaLnBrk="1" fontAlgn="auto" hangingPunct="1">
              <a:spcAft>
                <a:spcPts val="0"/>
              </a:spcAft>
              <a:defRPr/>
            </a:pPr>
            <a:r>
              <a:rPr lang="ar-DZ" sz="2800" dirty="0">
                <a:effectLst>
                  <a:outerShdw blurRad="38100" dist="38100" dir="2700000" algn="tl">
                    <a:srgbClr val="000000">
                      <a:alpha val="43137"/>
                    </a:srgbClr>
                  </a:outerShdw>
                </a:effectLst>
              </a:rPr>
              <a:t>اشكال دخول شركة ستاربكس للأسواق الدولية </a:t>
            </a:r>
            <a:endParaRPr lang="fr-FR" sz="2800" dirty="0">
              <a:effectLst>
                <a:outerShdw blurRad="38100" dist="38100" dir="2700000" algn="tl">
                  <a:srgbClr val="000000">
                    <a:alpha val="43137"/>
                  </a:srgbClr>
                </a:outerShdw>
              </a:effectLst>
            </a:endParaRPr>
          </a:p>
        </p:txBody>
      </p:sp>
      <p:sp>
        <p:nvSpPr>
          <p:cNvPr id="3" name="Sous-titre 2">
            <a:extLst>
              <a:ext uri="{FF2B5EF4-FFF2-40B4-BE49-F238E27FC236}">
                <a16:creationId xmlns:a16="http://schemas.microsoft.com/office/drawing/2014/main" id="{1C306351-67E5-038E-37EF-F561C9ED776A}"/>
              </a:ext>
            </a:extLst>
          </p:cNvPr>
          <p:cNvSpPr>
            <a:spLocks noGrp="1"/>
          </p:cNvSpPr>
          <p:nvPr>
            <p:ph type="subTitle" idx="1"/>
          </p:nvPr>
        </p:nvSpPr>
        <p:spPr>
          <a:xfrm>
            <a:off x="777875" y="1092200"/>
            <a:ext cx="8728075" cy="5322888"/>
          </a:xfrm>
        </p:spPr>
        <p:txBody>
          <a:bodyPr rtlCol="0">
            <a:normAutofit/>
          </a:bodyPr>
          <a:lstStyle/>
          <a:p>
            <a:pPr rtl="1" eaLnBrk="1" fontAlgn="auto" hangingPunct="1">
              <a:spcAft>
                <a:spcPts val="0"/>
              </a:spcAft>
              <a:buFont typeface="Wingdings 3" charset="2"/>
              <a:buNone/>
              <a:defRPr/>
            </a:pPr>
            <a:r>
              <a:rPr lang="ar-DZ" b="1" dirty="0"/>
              <a:t>,</a:t>
            </a:r>
            <a:endParaRPr lang="fr-FR" b="1" dirty="0"/>
          </a:p>
        </p:txBody>
      </p:sp>
      <p:sp>
        <p:nvSpPr>
          <p:cNvPr id="14" name="Parchemin : horizontal 13">
            <a:extLst>
              <a:ext uri="{FF2B5EF4-FFF2-40B4-BE49-F238E27FC236}">
                <a16:creationId xmlns:a16="http://schemas.microsoft.com/office/drawing/2014/main" id="{F633ED4C-45C8-0759-F4FC-85C410B3DF9E}"/>
              </a:ext>
            </a:extLst>
          </p:cNvPr>
          <p:cNvSpPr/>
          <p:nvPr/>
        </p:nvSpPr>
        <p:spPr>
          <a:xfrm>
            <a:off x="666750" y="819150"/>
            <a:ext cx="8950325" cy="42624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indent="-285750" algn="r" rtl="1" eaLnBrk="1" fontAlgn="auto" hangingPunct="1">
              <a:spcBef>
                <a:spcPts val="0"/>
              </a:spcBef>
              <a:spcAft>
                <a:spcPts val="0"/>
              </a:spcAft>
              <a:buFont typeface="Wingdings" panose="05000000000000000000" pitchFamily="2" charset="2"/>
              <a:buChar char="v"/>
              <a:defRPr/>
            </a:pPr>
            <a:r>
              <a:rPr lang="ar-DZ" sz="2400" u="sng" dirty="0">
                <a:solidFill>
                  <a:schemeClr val="bg1"/>
                </a:solidFill>
              </a:rPr>
              <a:t>التعاقدات الدولية :</a:t>
            </a:r>
            <a:r>
              <a:rPr lang="ar-DZ" sz="2400" dirty="0">
                <a:solidFill>
                  <a:schemeClr val="bg1"/>
                </a:solidFill>
              </a:rPr>
              <a:t> </a:t>
            </a:r>
            <a:r>
              <a:rPr lang="ar-DZ" dirty="0"/>
              <a:t>و تتضمن العقود التالية  </a:t>
            </a:r>
          </a:p>
          <a:p>
            <a:pPr algn="r" eaLnBrk="1" fontAlgn="auto" hangingPunct="1">
              <a:spcBef>
                <a:spcPts val="0"/>
              </a:spcBef>
              <a:spcAft>
                <a:spcPts val="0"/>
              </a:spcAft>
              <a:defRPr/>
            </a:pPr>
            <a:r>
              <a:rPr lang="ar-DZ" u="sng" dirty="0"/>
              <a:t>عقود التراخيص </a:t>
            </a:r>
            <a:r>
              <a:rPr lang="ar-DZ" dirty="0"/>
              <a:t>: أعلنت شركة «نستله» الغذائية العملاقة عام 2018 أنها ستدفع 7.15 مليار دولار نقداً لشراء حق بيع منتجات سلسلة مقاهي «ستاربكس» حول العالم، وذلك في إطار تحالف يهدف إلى بث الحياة في نشاط الشركتين المرتبط بالقهوة  هذا التعاقد يساهم بشكل كبير لدخول ستار بكس أسواق جديدة الانتشار اكثر ، في عام 2022 كان لدى ستاربكس 51٪ من المتاجر التي تديرها الشركة مقابل 49٪ من المتاجر المرخصة. في عام 2022 ، استحوذت المتاجر التي تديرها الشركة على أكثر من 80٪ من إجمالي الإيرادات</a:t>
            </a:r>
          </a:p>
          <a:p>
            <a:pPr algn="r" eaLnBrk="1" fontAlgn="auto" hangingPunct="1">
              <a:spcBef>
                <a:spcPts val="0"/>
              </a:spcBef>
              <a:spcAft>
                <a:spcPts val="0"/>
              </a:spcAft>
              <a:defRPr/>
            </a:pPr>
            <a:endParaRPr lang="fr-FR" dirty="0"/>
          </a:p>
        </p:txBody>
      </p:sp>
      <p:pic>
        <p:nvPicPr>
          <p:cNvPr id="14341" name="Image 14">
            <a:extLst>
              <a:ext uri="{FF2B5EF4-FFF2-40B4-BE49-F238E27FC236}">
                <a16:creationId xmlns:a16="http://schemas.microsoft.com/office/drawing/2014/main" id="{DFC11638-3E10-5C70-94C7-8B47CC22F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4948238"/>
            <a:ext cx="2971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16">
            <a:extLst>
              <a:ext uri="{FF2B5EF4-FFF2-40B4-BE49-F238E27FC236}">
                <a16:creationId xmlns:a16="http://schemas.microsoft.com/office/drawing/2014/main" id="{3C79E588-723A-118A-4F95-907D42C3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470535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4E92D9E4-3538-958D-14E2-29089D2C555F}"/>
              </a:ext>
            </a:extLst>
          </p:cNvPr>
          <p:cNvSpPr>
            <a:spLocks noGrp="1" noChangeArrowheads="1"/>
          </p:cNvSpPr>
          <p:nvPr>
            <p:ph type="title"/>
          </p:nvPr>
        </p:nvSpPr>
        <p:spPr>
          <a:xfrm>
            <a:off x="222250" y="125413"/>
            <a:ext cx="8596313" cy="206375"/>
          </a:xfrm>
        </p:spPr>
        <p:txBody>
          <a:bodyPr>
            <a:normAutofit fontScale="90000"/>
          </a:bodyPr>
          <a:lstStyle/>
          <a:p>
            <a:pPr eaLnBrk="1" hangingPunct="1">
              <a:defRPr/>
            </a:pPr>
            <a:r>
              <a:rPr lang="ar-DZ" altLang="fr-FR" sz="900"/>
              <a:t>,</a:t>
            </a:r>
            <a:endParaRPr lang="fr-FR" altLang="fr-FR" sz="900"/>
          </a:p>
        </p:txBody>
      </p:sp>
      <p:sp>
        <p:nvSpPr>
          <p:cNvPr id="15363" name="Espace réservé du contenu 2">
            <a:extLst>
              <a:ext uri="{FF2B5EF4-FFF2-40B4-BE49-F238E27FC236}">
                <a16:creationId xmlns:a16="http://schemas.microsoft.com/office/drawing/2014/main" id="{C93995FA-CDD2-3911-6936-A574D36367ED}"/>
              </a:ext>
            </a:extLst>
          </p:cNvPr>
          <p:cNvSpPr>
            <a:spLocks noGrp="1" noChangeArrowheads="1"/>
          </p:cNvSpPr>
          <p:nvPr>
            <p:ph idx="1"/>
          </p:nvPr>
        </p:nvSpPr>
        <p:spPr>
          <a:xfrm>
            <a:off x="442913" y="331788"/>
            <a:ext cx="8831262" cy="6069012"/>
          </a:xfrm>
        </p:spPr>
        <p:txBody>
          <a:bodyPr/>
          <a:lstStyle/>
          <a:p>
            <a:pPr marL="0" indent="0" algn="r" rtl="1" eaLnBrk="1" hangingPunct="1">
              <a:buFont typeface="Wingdings 3" panose="05040102010807070707" pitchFamily="18" charset="2"/>
              <a:buNone/>
            </a:pPr>
            <a:r>
              <a:rPr lang="ar-DZ" altLang="fr-FR"/>
              <a:t>,</a:t>
            </a:r>
            <a:endParaRPr lang="fr-FR" altLang="fr-FR"/>
          </a:p>
        </p:txBody>
      </p:sp>
      <p:sp>
        <p:nvSpPr>
          <p:cNvPr id="4" name="Parchemin : horizontal 3">
            <a:extLst>
              <a:ext uri="{FF2B5EF4-FFF2-40B4-BE49-F238E27FC236}">
                <a16:creationId xmlns:a16="http://schemas.microsoft.com/office/drawing/2014/main" id="{D26A74E1-8632-9E15-F3DB-AFF7666352DA}"/>
              </a:ext>
            </a:extLst>
          </p:cNvPr>
          <p:cNvSpPr/>
          <p:nvPr/>
        </p:nvSpPr>
        <p:spPr>
          <a:xfrm>
            <a:off x="222250" y="0"/>
            <a:ext cx="9267825" cy="342900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285750" indent="-285750" algn="r" rtl="1" eaLnBrk="1" fontAlgn="auto" hangingPunct="1">
              <a:spcBef>
                <a:spcPts val="0"/>
              </a:spcBef>
              <a:spcAft>
                <a:spcPts val="0"/>
              </a:spcAft>
              <a:buFont typeface="Wingdings" panose="05000000000000000000" pitchFamily="2" charset="2"/>
              <a:buChar char="v"/>
              <a:defRPr/>
            </a:pPr>
            <a:r>
              <a:rPr lang="ar-DZ" u="sng" dirty="0"/>
              <a:t>التعاقد الباطني: </a:t>
            </a:r>
            <a:r>
              <a:rPr lang="ar-DZ" dirty="0"/>
              <a:t>التعاقد الباطني يلعب دورًا كبيرًا في انتشار ستاربكس ,حيث تتعاقد ستاربكس مع موردين لتزويدها بمكونات الأساسية ذات جودة عالية حيث انها تتحل على حبوب القهوة من اثيوبيا من خلال جودة المادة الأولية يمكنها تقديم قائمة متنوعة من المنتجات بجودة عالية. هذا يساعد في جذب المزيد من الزبائن وتوفير تجربة رائعة لعشاق ستاربكس دوليا حول العالم.</a:t>
            </a:r>
          </a:p>
        </p:txBody>
      </p:sp>
      <p:pic>
        <p:nvPicPr>
          <p:cNvPr id="5" name="Image 4">
            <a:extLst>
              <a:ext uri="{FF2B5EF4-FFF2-40B4-BE49-F238E27FC236}">
                <a16:creationId xmlns:a16="http://schemas.microsoft.com/office/drawing/2014/main" id="{A4EFB7CB-B0AB-8B41-983C-BDA827AA7B47}"/>
              </a:ext>
            </a:extLst>
          </p:cNvPr>
          <p:cNvPicPr>
            <a:picLocks noChangeAspect="1"/>
          </p:cNvPicPr>
          <p:nvPr/>
        </p:nvPicPr>
        <p:blipFill>
          <a:blip r:embed="rId2"/>
          <a:stretch>
            <a:fillRect/>
          </a:stretch>
        </p:blipFill>
        <p:spPr>
          <a:xfrm>
            <a:off x="2917998" y="3125024"/>
            <a:ext cx="4876800" cy="3025054"/>
          </a:xfrm>
          <a:prstGeom prst="ellipse">
            <a:avLst/>
          </a:prstGeom>
          <a:ln>
            <a:noFill/>
          </a:ln>
          <a:effectLst>
            <a:softEdge rad="112500"/>
          </a:effectLst>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5B861516-0367-876B-DB97-D6AF8B154484}"/>
              </a:ext>
            </a:extLst>
          </p:cNvPr>
          <p:cNvSpPr>
            <a:spLocks noGrp="1" noChangeArrowheads="1"/>
          </p:cNvSpPr>
          <p:nvPr>
            <p:ph type="ctrTitle"/>
          </p:nvPr>
        </p:nvSpPr>
        <p:spPr>
          <a:xfrm>
            <a:off x="1716088" y="79375"/>
            <a:ext cx="7608887" cy="568325"/>
          </a:xfrm>
        </p:spPr>
        <p:txBody>
          <a:bodyPr/>
          <a:lstStyle/>
          <a:p>
            <a:pPr eaLnBrk="1" hangingPunct="1"/>
            <a:r>
              <a:rPr lang="ar-DZ" altLang="fr-FR" sz="2400"/>
              <a:t>التحالفات الاستراتيجية :</a:t>
            </a:r>
            <a:endParaRPr lang="fr-FR" altLang="fr-FR" sz="2400"/>
          </a:p>
        </p:txBody>
      </p:sp>
      <p:sp>
        <p:nvSpPr>
          <p:cNvPr id="3" name="Sous-titre 2">
            <a:extLst>
              <a:ext uri="{FF2B5EF4-FFF2-40B4-BE49-F238E27FC236}">
                <a16:creationId xmlns:a16="http://schemas.microsoft.com/office/drawing/2014/main" id="{D3741778-892B-39EC-81D9-C65097E442E8}"/>
              </a:ext>
            </a:extLst>
          </p:cNvPr>
          <p:cNvSpPr>
            <a:spLocks noGrp="1"/>
          </p:cNvSpPr>
          <p:nvPr>
            <p:ph type="subTitle" idx="1"/>
          </p:nvPr>
        </p:nvSpPr>
        <p:spPr>
          <a:xfrm>
            <a:off x="873125" y="873125"/>
            <a:ext cx="8950325" cy="5541963"/>
          </a:xfrm>
        </p:spPr>
        <p:txBody>
          <a:bodyPr rtlCol="0">
            <a:normAutofit/>
          </a:bodyPr>
          <a:lstStyle/>
          <a:p>
            <a:pPr eaLnBrk="1" fontAlgn="auto" hangingPunct="1">
              <a:spcAft>
                <a:spcPts val="0"/>
              </a:spcAft>
              <a:buFont typeface="Wingdings 3" charset="2"/>
              <a:buNone/>
              <a:defRPr/>
            </a:pPr>
            <a:r>
              <a:rPr lang="ar-DZ" dirty="0"/>
              <a:t>,</a:t>
            </a:r>
            <a:endParaRPr lang="fr-FR" dirty="0"/>
          </a:p>
        </p:txBody>
      </p:sp>
      <p:sp>
        <p:nvSpPr>
          <p:cNvPr id="4" name="Parchemin : horizontal 3">
            <a:extLst>
              <a:ext uri="{FF2B5EF4-FFF2-40B4-BE49-F238E27FC236}">
                <a16:creationId xmlns:a16="http://schemas.microsoft.com/office/drawing/2014/main" id="{7D73E62D-62B8-DF40-2099-874A3147128A}"/>
              </a:ext>
            </a:extLst>
          </p:cNvPr>
          <p:cNvSpPr/>
          <p:nvPr/>
        </p:nvSpPr>
        <p:spPr>
          <a:xfrm>
            <a:off x="512763" y="207963"/>
            <a:ext cx="10013950" cy="391318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DZ" sz="2400" u="sng" dirty="0"/>
              <a:t>تحالف استراتيجي تكنولوجي </a:t>
            </a:r>
            <a:r>
              <a:rPr lang="ar-DZ" dirty="0"/>
              <a:t>: تحالف ستاربكس ومايكروسوفت هو شراكة استراتيجية بين الشركتين. يهدف هذا التحالف إلى تحسين تجربة العملاء وتقديم خدمات رقمية مبتكرة في فروع ستاربكس. من خلال هذا التحالف</a:t>
            </a:r>
            <a:r>
              <a:rPr lang="ar-DZ"/>
              <a:t>، ان حلول </a:t>
            </a:r>
            <a:r>
              <a:rPr lang="ar-DZ" dirty="0"/>
              <a:t>تكنولوجية تساعد في تحسين عمليات الطلب والدفع وتوفير تجربة سلسة ومبتكرة للعملاء هذا التحالف يساهم في انتشار منتجات ستاربكس من خلال تقديم تجربة رقمية محسّنة للعملاء. فعندما يتعاون الفريقان، يتم تطوير تطبيقات ومنصات تكنولوجية تسهل عملية الطلب والدفع وتوفير خدمة أفضل وأكثر راحة للعملاء. بالإضافة إلى ذلك، يمكن للتحالف أن يساعد في توسيع وجود ستاربكس عبر المنصات الرقمية التي تقدمها مايكروسوفت الغنية عن التعريف </a:t>
            </a:r>
          </a:p>
        </p:txBody>
      </p:sp>
      <p:pic>
        <p:nvPicPr>
          <p:cNvPr id="5" name="Image 4">
            <a:extLst>
              <a:ext uri="{FF2B5EF4-FFF2-40B4-BE49-F238E27FC236}">
                <a16:creationId xmlns:a16="http://schemas.microsoft.com/office/drawing/2014/main" id="{1BEC4E64-DB75-B77E-C6E3-787B0D83EE7B}"/>
              </a:ext>
            </a:extLst>
          </p:cNvPr>
          <p:cNvPicPr>
            <a:picLocks noChangeAspect="1"/>
          </p:cNvPicPr>
          <p:nvPr/>
        </p:nvPicPr>
        <p:blipFill>
          <a:blip r:embed="rId2"/>
          <a:stretch>
            <a:fillRect/>
          </a:stretch>
        </p:blipFill>
        <p:spPr>
          <a:xfrm>
            <a:off x="5029201" y="4118263"/>
            <a:ext cx="4118032" cy="2521528"/>
          </a:xfrm>
          <a:prstGeom prst="rect">
            <a:avLst/>
          </a:prstGeom>
          <a:ln>
            <a:noFill/>
          </a:ln>
          <a:effectLst>
            <a:softEdge rad="112500"/>
          </a:effectLst>
        </p:spPr>
      </p:pic>
      <p:pic>
        <p:nvPicPr>
          <p:cNvPr id="6" name="Image 5">
            <a:extLst>
              <a:ext uri="{FF2B5EF4-FFF2-40B4-BE49-F238E27FC236}">
                <a16:creationId xmlns:a16="http://schemas.microsoft.com/office/drawing/2014/main" id="{6C7FD302-2A18-7683-418B-0D3CB93F7228}"/>
              </a:ext>
            </a:extLst>
          </p:cNvPr>
          <p:cNvPicPr>
            <a:picLocks noChangeAspect="1"/>
          </p:cNvPicPr>
          <p:nvPr/>
        </p:nvPicPr>
        <p:blipFill>
          <a:blip r:embed="rId3"/>
          <a:stretch>
            <a:fillRect/>
          </a:stretch>
        </p:blipFill>
        <p:spPr>
          <a:xfrm>
            <a:off x="512618" y="4246418"/>
            <a:ext cx="4269222" cy="2393373"/>
          </a:xfrm>
          <a:prstGeom prst="rect">
            <a:avLst/>
          </a:prstGeom>
          <a:ln>
            <a:noFill/>
          </a:ln>
          <a:effectLst>
            <a:softEdge rad="112500"/>
          </a:effectLst>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E55CB-3139-6752-637A-C62941275A49}"/>
              </a:ext>
            </a:extLst>
          </p:cNvPr>
          <p:cNvSpPr>
            <a:spLocks noGrp="1"/>
          </p:cNvSpPr>
          <p:nvPr>
            <p:ph type="title"/>
          </p:nvPr>
        </p:nvSpPr>
        <p:spPr>
          <a:xfrm>
            <a:off x="677863" y="609600"/>
            <a:ext cx="8596312" cy="2368550"/>
          </a:xfrm>
        </p:spPr>
        <p:txBody>
          <a:bodyPr rtlCol="0"/>
          <a:lstStyle/>
          <a:p>
            <a:pPr algn="r" rtl="1" eaLnBrk="1" fontAlgn="auto" hangingPunct="1">
              <a:spcAft>
                <a:spcPts val="0"/>
              </a:spcAft>
              <a:defRPr/>
            </a:pPr>
            <a:r>
              <a:rPr lang="ar-DZ" sz="2800" dirty="0"/>
              <a:t> لمحة عن شركة ستاربكس </a:t>
            </a:r>
            <a:br>
              <a:rPr lang="ar-DZ" sz="2800" dirty="0"/>
            </a:br>
            <a:r>
              <a:rPr lang="ar-DZ" sz="1800" dirty="0">
                <a:solidFill>
                  <a:schemeClr val="tx1">
                    <a:lumMod val="95000"/>
                    <a:lumOff val="5000"/>
                  </a:schemeClr>
                </a:solidFill>
              </a:rPr>
              <a:t>هي سلسلة مقاهي أمريكية تقدم اجود أنواع القهوة في العالم </a:t>
            </a:r>
            <a:r>
              <a:rPr lang="ar-DZ" sz="1800" dirty="0" err="1">
                <a:solidFill>
                  <a:schemeClr val="tx1">
                    <a:lumMod val="95000"/>
                    <a:lumOff val="5000"/>
                  </a:schemeClr>
                </a:solidFill>
              </a:rPr>
              <a:t>بدات</a:t>
            </a:r>
            <a:r>
              <a:rPr lang="ar-DZ" sz="1800" dirty="0">
                <a:solidFill>
                  <a:schemeClr val="tx1">
                    <a:lumMod val="95000"/>
                    <a:lumOff val="5000"/>
                  </a:schemeClr>
                </a:solidFill>
              </a:rPr>
              <a:t> كمتجر صغير في سوق </a:t>
            </a:r>
            <a:r>
              <a:rPr lang="ar-DZ" sz="1800" dirty="0" err="1">
                <a:solidFill>
                  <a:schemeClr val="tx1">
                    <a:lumMod val="95000"/>
                    <a:lumOff val="5000"/>
                  </a:schemeClr>
                </a:solidFill>
              </a:rPr>
              <a:t>بايك</a:t>
            </a:r>
            <a:r>
              <a:rPr lang="ar-DZ" sz="1800" dirty="0">
                <a:solidFill>
                  <a:schemeClr val="tx1">
                    <a:lumMod val="95000"/>
                    <a:lumOff val="5000"/>
                  </a:schemeClr>
                </a:solidFill>
              </a:rPr>
              <a:t> </a:t>
            </a:r>
            <a:r>
              <a:rPr lang="ar-DZ" sz="1800" dirty="0" err="1">
                <a:solidFill>
                  <a:schemeClr val="tx1">
                    <a:lumMod val="95000"/>
                    <a:lumOff val="5000"/>
                  </a:schemeClr>
                </a:solidFill>
              </a:rPr>
              <a:t>بلايس</a:t>
            </a:r>
            <a:r>
              <a:rPr lang="ar-DZ" sz="1800" dirty="0">
                <a:solidFill>
                  <a:schemeClr val="tx1">
                    <a:lumMod val="95000"/>
                    <a:lumOff val="5000"/>
                  </a:schemeClr>
                </a:solidFill>
              </a:rPr>
              <a:t> في سياتل واشنطن و الان هي شركة عالمية يتم تداول منتجاتها عبر مختلف القارات و تبلغ قيمتها السوقية 135,1 مليار دولار و الإيرادات السنوية 33,6مليار دولار ,</a:t>
            </a:r>
            <a:br>
              <a:rPr lang="ar-DZ" sz="1800" dirty="0"/>
            </a:br>
            <a:endParaRPr lang="fr-FR" sz="1800" dirty="0"/>
          </a:p>
        </p:txBody>
      </p:sp>
      <p:pic>
        <p:nvPicPr>
          <p:cNvPr id="4" name="Espace réservé du contenu 3" descr="images (2).jpg">
            <a:extLst>
              <a:ext uri="{FF2B5EF4-FFF2-40B4-BE49-F238E27FC236}">
                <a16:creationId xmlns:a16="http://schemas.microsoft.com/office/drawing/2014/main" id="{FDA30F62-C029-C909-FEEB-3DA25E4BCC1B}"/>
              </a:ext>
            </a:extLst>
          </p:cNvPr>
          <p:cNvPicPr>
            <a:picLocks noGrp="1" noChangeAspect="1"/>
          </p:cNvPicPr>
          <p:nvPr>
            <p:ph idx="1"/>
          </p:nvPr>
        </p:nvPicPr>
        <p:blipFill>
          <a:blip r:embed="rId2"/>
          <a:stretch>
            <a:fillRect/>
          </a:stretch>
        </p:blipFill>
        <p:spPr>
          <a:xfrm>
            <a:off x="731520" y="2442755"/>
            <a:ext cx="6374675" cy="4022590"/>
          </a:xfrm>
          <a:prstGeom prst="ellipse">
            <a:avLst/>
          </a:prstGeom>
          <a:effectLst>
            <a:softEdge rad="112500"/>
          </a:effectLst>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6CB10-0698-F2E8-6843-2FFA047F85F8}"/>
              </a:ext>
            </a:extLst>
          </p:cNvPr>
          <p:cNvSpPr>
            <a:spLocks noGrp="1"/>
          </p:cNvSpPr>
          <p:nvPr>
            <p:ph type="title"/>
          </p:nvPr>
        </p:nvSpPr>
        <p:spPr>
          <a:xfrm>
            <a:off x="649288" y="157163"/>
            <a:ext cx="9090025" cy="3902075"/>
          </a:xfrm>
        </p:spPr>
        <p:txBody>
          <a:bodyPr rtlCol="0"/>
          <a:lstStyle/>
          <a:p>
            <a:pPr algn="r" rtl="1" eaLnBrk="1" fontAlgn="auto" hangingPunct="1">
              <a:spcAft>
                <a:spcPts val="0"/>
              </a:spcAft>
              <a:defRPr/>
            </a:pPr>
            <a:r>
              <a:rPr lang="ar-DZ" sz="3200" dirty="0"/>
              <a:t>تأسيس شركة ستاربكس: </a:t>
            </a:r>
            <a:r>
              <a:rPr lang="ar-DZ" sz="1800" dirty="0">
                <a:solidFill>
                  <a:schemeClr val="tx1">
                    <a:lumMod val="95000"/>
                    <a:lumOff val="5000"/>
                  </a:schemeClr>
                </a:solidFill>
              </a:rPr>
              <a:t>تم افتتاح اول متجر ستاربكس30/03/1971 على يد ثلاث شركاء و هم مدرس اللغة الإنجليزية جيري بالدوين و مدرس التاريخ زيف سيغل و الكاتب </a:t>
            </a:r>
            <a:r>
              <a:rPr lang="ar-DZ" sz="1800" dirty="0" err="1">
                <a:solidFill>
                  <a:schemeClr val="tx1">
                    <a:lumMod val="95000"/>
                    <a:lumOff val="5000"/>
                  </a:schemeClr>
                </a:solidFill>
              </a:rPr>
              <a:t>غوردان</a:t>
            </a:r>
            <a:r>
              <a:rPr lang="ar-DZ" sz="1800" dirty="0">
                <a:solidFill>
                  <a:schemeClr val="tx1">
                    <a:lumMod val="95000"/>
                    <a:lumOff val="5000"/>
                  </a:schemeClr>
                </a:solidFill>
              </a:rPr>
              <a:t> بوكر  يقع مقرها في ستايل واشنطن </a:t>
            </a:r>
            <a:r>
              <a:rPr lang="ar-DZ" sz="1800" dirty="0" err="1">
                <a:solidFill>
                  <a:schemeClr val="tx1">
                    <a:lumMod val="95000"/>
                    <a:lumOff val="5000"/>
                  </a:schemeClr>
                </a:solidFill>
              </a:rPr>
              <a:t>بالأمريكا</a:t>
            </a:r>
            <a:r>
              <a:rPr lang="ar-DZ" sz="1800" dirty="0">
                <a:solidFill>
                  <a:schemeClr val="tx1">
                    <a:lumMod val="95000"/>
                    <a:lumOff val="5000"/>
                  </a:schemeClr>
                </a:solidFill>
              </a:rPr>
              <a:t>  و تمتلك اكثر من 16226 فرعا في اكثر من 84 دولة و عدد الموظفين  فيها حوالي 383000 موظف ، في عام 1981 قام هوارد </a:t>
            </a:r>
            <a:r>
              <a:rPr lang="ar-DZ" sz="1800" dirty="0" err="1">
                <a:solidFill>
                  <a:schemeClr val="tx1">
                    <a:lumMod val="95000"/>
                    <a:lumOff val="5000"/>
                  </a:schemeClr>
                </a:solidFill>
              </a:rPr>
              <a:t>شولتز</a:t>
            </a:r>
            <a:r>
              <a:rPr lang="ar-DZ" sz="1800" dirty="0">
                <a:solidFill>
                  <a:schemeClr val="tx1">
                    <a:lumMod val="95000"/>
                    <a:lumOff val="5000"/>
                  </a:schemeClr>
                </a:solidFill>
              </a:rPr>
              <a:t> بزيارة لمحل ناشئ لصنع القهوة يدعى قهوة ستاربكس في سياتل. اعجب </a:t>
            </a:r>
            <a:r>
              <a:rPr lang="ar-DZ" sz="1800" dirty="0" err="1">
                <a:solidFill>
                  <a:schemeClr val="tx1">
                    <a:lumMod val="95000"/>
                    <a:lumOff val="5000"/>
                  </a:schemeClr>
                </a:solidFill>
              </a:rPr>
              <a:t>شولتز</a:t>
            </a:r>
            <a:r>
              <a:rPr lang="ar-DZ" sz="1800" dirty="0">
                <a:solidFill>
                  <a:schemeClr val="tx1">
                    <a:lumMod val="95000"/>
                    <a:lumOff val="5000"/>
                  </a:schemeClr>
                </a:solidFill>
              </a:rPr>
              <a:t> بالمشروع وبعد سنة انضم للعمل مع ستاربكس كمدير المبيعات، وحاول </a:t>
            </a:r>
            <a:r>
              <a:rPr lang="ar-DZ" sz="1800" dirty="0" err="1">
                <a:solidFill>
                  <a:schemeClr val="tx1">
                    <a:lumMod val="95000"/>
                    <a:lumOff val="5000"/>
                  </a:schemeClr>
                </a:solidFill>
              </a:rPr>
              <a:t>شولتز</a:t>
            </a:r>
            <a:r>
              <a:rPr lang="ar-DZ" sz="1800" dirty="0">
                <a:solidFill>
                  <a:schemeClr val="tx1">
                    <a:lumMod val="95000"/>
                    <a:lumOff val="5000"/>
                  </a:schemeClr>
                </a:solidFill>
              </a:rPr>
              <a:t> التوسع بإنشاء سلسلة فروع لكن حصلت بعدها خلافات بينه وبين مالكي محل القهوة فتركه في عام 1985 وبدأ محله الخاص واسماه «جورنال» برأسمال 400 الف دولار أمريكي. بعد سنتين تمكن من شراء ستاربكس ب 3.8 مليون دولار أمريكي وحول اسم جورنال إلى ستاربكس وأنشأ شركة وأصبح الرئيس التنفيذي لها. حاليا يقدر رأسمال الشركة</a:t>
            </a:r>
            <a:r>
              <a:rPr lang="ar-DZ" sz="2200" dirty="0">
                <a:solidFill>
                  <a:schemeClr val="tx1">
                    <a:lumMod val="95000"/>
                    <a:lumOff val="5000"/>
                  </a:schemeClr>
                </a:solidFill>
              </a:rPr>
              <a:t>: 6 </a:t>
            </a:r>
            <a:r>
              <a:rPr lang="ar-DZ" sz="1800" dirty="0">
                <a:solidFill>
                  <a:schemeClr val="tx1">
                    <a:lumMod val="95000"/>
                    <a:lumOff val="5000"/>
                  </a:schemeClr>
                </a:solidFill>
              </a:rPr>
              <a:t>مليار و352 مليون دولار </a:t>
            </a:r>
            <a:br>
              <a:rPr lang="ar-DZ" sz="1800" dirty="0"/>
            </a:br>
            <a:endParaRPr lang="fr-FR" sz="1800" dirty="0"/>
          </a:p>
        </p:txBody>
      </p:sp>
      <p:pic>
        <p:nvPicPr>
          <p:cNvPr id="4" name="Espace réservé du contenu 3" descr="تنزيل (2).jpg">
            <a:extLst>
              <a:ext uri="{FF2B5EF4-FFF2-40B4-BE49-F238E27FC236}">
                <a16:creationId xmlns:a16="http://schemas.microsoft.com/office/drawing/2014/main" id="{FEF4B358-CF8D-4597-A0C7-2FE9B866AF4C}"/>
              </a:ext>
            </a:extLst>
          </p:cNvPr>
          <p:cNvPicPr>
            <a:picLocks noGrp="1" noChangeAspect="1"/>
          </p:cNvPicPr>
          <p:nvPr>
            <p:ph idx="1"/>
          </p:nvPr>
        </p:nvPicPr>
        <p:blipFill>
          <a:blip r:embed="rId2"/>
          <a:stretch>
            <a:fillRect/>
          </a:stretch>
        </p:blipFill>
        <p:spPr>
          <a:xfrm>
            <a:off x="1463040" y="3623780"/>
            <a:ext cx="6018415" cy="3076279"/>
          </a:xfrm>
          <a:effectLst>
            <a:softEdge rad="112500"/>
          </a:effec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40D5A6C8-23B6-5212-6AA3-3F24B4D2177D}"/>
              </a:ext>
            </a:extLst>
          </p:cNvPr>
          <p:cNvSpPr>
            <a:spLocks noGrp="1" noChangeArrowheads="1"/>
          </p:cNvSpPr>
          <p:nvPr>
            <p:ph type="title"/>
          </p:nvPr>
        </p:nvSpPr>
        <p:spPr>
          <a:xfrm>
            <a:off x="625475" y="569913"/>
            <a:ext cx="8596313" cy="3387725"/>
          </a:xfrm>
        </p:spPr>
        <p:txBody>
          <a:bodyPr/>
          <a:lstStyle/>
          <a:p>
            <a:pPr algn="r" rtl="1" eaLnBrk="1" hangingPunct="1"/>
            <a:r>
              <a:rPr lang="fr-FR" altLang="fr-FR"/>
              <a:t>          </a:t>
            </a:r>
            <a:r>
              <a:rPr lang="ar-DZ" altLang="fr-FR"/>
              <a:t>شعار شركة ستاربكس    </a:t>
            </a:r>
            <a:br>
              <a:rPr lang="ar-DZ" altLang="fr-FR"/>
            </a:br>
            <a:r>
              <a:rPr lang="ar-DZ" altLang="fr-FR" sz="2000">
                <a:solidFill>
                  <a:schemeClr val="tx1"/>
                </a:solidFill>
              </a:rPr>
              <a:t> إن شعار ستاربكس مستمد من رسم نرويجي يعود إلى القرن السادس عشر ويمثل عروس البحر - أي حورية - ذات ذيلين منحوتة على قطعة خشبية، وتم اعتماد هذا الرسم محاطاً بشكل دائري - باسم الشركة الأصلي - قهوة وشاي وبهارات (ستاربكس) تم اختيار الشعار مع انطلاقة الشركة في العام 1971م ورغب المؤسسون أن يعكس الشعار العلاقة التاريخية التي تربط تجار القهوة مع الإبحار.</a:t>
            </a:r>
            <a:br>
              <a:rPr lang="ar-DZ" altLang="fr-FR" sz="2000">
                <a:solidFill>
                  <a:schemeClr val="tx1"/>
                </a:solidFill>
              </a:rPr>
            </a:br>
            <a:r>
              <a:rPr lang="ar-DZ" altLang="fr-FR" sz="2000">
                <a:solidFill>
                  <a:schemeClr val="tx1"/>
                </a:solidFill>
              </a:rPr>
              <a:t>و كان لون الشعار بوني قي بداية ثم تغير لونها الي اخضر و هوا رمز النظارة و النمو و في عام </a:t>
            </a:r>
            <a:r>
              <a:rPr lang="fr-FR" altLang="fr-FR" sz="2000">
                <a:solidFill>
                  <a:schemeClr val="tx1"/>
                </a:solidFill>
              </a:rPr>
              <a:t>2011</a:t>
            </a:r>
            <a:r>
              <a:rPr lang="ar-DZ" altLang="fr-FR" sz="2000">
                <a:solidFill>
                  <a:schemeClr val="tx1"/>
                </a:solidFill>
              </a:rPr>
              <a:t>اعيد تصميم عروس البحر ستاربكس لتصبح زواياها اكثر استدارة </a:t>
            </a:r>
            <a:br>
              <a:rPr lang="fr-FR" altLang="fr-FR" sz="2000">
                <a:solidFill>
                  <a:schemeClr val="tx1"/>
                </a:solidFill>
              </a:rPr>
            </a:br>
            <a:endParaRPr lang="fr-FR" altLang="fr-FR" sz="2000">
              <a:solidFill>
                <a:schemeClr val="tx1"/>
              </a:solidFill>
            </a:endParaRPr>
          </a:p>
        </p:txBody>
      </p:sp>
      <p:pic>
        <p:nvPicPr>
          <p:cNvPr id="5" name="Image 4" descr="images (4).jpg">
            <a:extLst>
              <a:ext uri="{FF2B5EF4-FFF2-40B4-BE49-F238E27FC236}">
                <a16:creationId xmlns:a16="http://schemas.microsoft.com/office/drawing/2014/main" id="{2259E3C1-BE0D-A306-F69A-7412E8228470}"/>
              </a:ext>
            </a:extLst>
          </p:cNvPr>
          <p:cNvPicPr>
            <a:picLocks noChangeAspect="1"/>
          </p:cNvPicPr>
          <p:nvPr/>
        </p:nvPicPr>
        <p:blipFill>
          <a:blip r:embed="rId2"/>
          <a:stretch>
            <a:fillRect/>
          </a:stretch>
        </p:blipFill>
        <p:spPr>
          <a:xfrm>
            <a:off x="852833" y="3533609"/>
            <a:ext cx="5531930" cy="27539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196" name="Espace réservé du contenu 5">
            <a:extLst>
              <a:ext uri="{FF2B5EF4-FFF2-40B4-BE49-F238E27FC236}">
                <a16:creationId xmlns:a16="http://schemas.microsoft.com/office/drawing/2014/main" id="{203D47E1-780D-B20B-7F92-002FDED73347}"/>
              </a:ext>
            </a:extLst>
          </p:cNvPr>
          <p:cNvSpPr>
            <a:spLocks noGrp="1" noChangeArrowheads="1"/>
          </p:cNvSpPr>
          <p:nvPr>
            <p:ph idx="1"/>
          </p:nvPr>
        </p:nvSpPr>
        <p:spPr>
          <a:xfrm>
            <a:off x="625475" y="3690938"/>
            <a:ext cx="9053513" cy="2863850"/>
          </a:xfrm>
        </p:spPr>
        <p:txBody>
          <a:bodyPr/>
          <a:lstStyle/>
          <a:p>
            <a:pPr algn="r" rtl="1" eaLnBrk="1" hangingPunct="1"/>
            <a:r>
              <a:rPr lang="ar-DZ" altLang="fr-FR"/>
              <a:t>تطور شعار ستاربكس</a:t>
            </a:r>
            <a:endParaRPr lang="fr-FR" altLang="fr-F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92DA5712-3B35-3FE6-15FE-49AEE73E551C}"/>
              </a:ext>
            </a:extLst>
          </p:cNvPr>
          <p:cNvSpPr>
            <a:spLocks noGrp="1" noChangeArrowheads="1"/>
          </p:cNvSpPr>
          <p:nvPr>
            <p:ph type="title"/>
          </p:nvPr>
        </p:nvSpPr>
        <p:spPr>
          <a:xfrm>
            <a:off x="677863" y="609600"/>
            <a:ext cx="8596312" cy="717550"/>
          </a:xfrm>
        </p:spPr>
        <p:txBody>
          <a:bodyPr/>
          <a:lstStyle/>
          <a:p>
            <a:pPr algn="r" rtl="1" eaLnBrk="1" hangingPunct="1"/>
            <a:r>
              <a:rPr lang="ar-DZ" altLang="fr-FR"/>
              <a:t>مشروبات ستاربكس </a:t>
            </a:r>
            <a:endParaRPr lang="fr-FR" altLang="fr-FR"/>
          </a:p>
        </p:txBody>
      </p:sp>
      <p:sp>
        <p:nvSpPr>
          <p:cNvPr id="3" name="Espace réservé du contenu 2">
            <a:extLst>
              <a:ext uri="{FF2B5EF4-FFF2-40B4-BE49-F238E27FC236}">
                <a16:creationId xmlns:a16="http://schemas.microsoft.com/office/drawing/2014/main" id="{11259AD6-CDD6-D632-9567-88C536019E02}"/>
              </a:ext>
            </a:extLst>
          </p:cNvPr>
          <p:cNvSpPr>
            <a:spLocks noGrp="1"/>
          </p:cNvSpPr>
          <p:nvPr>
            <p:ph idx="1"/>
          </p:nvPr>
        </p:nvSpPr>
        <p:spPr>
          <a:xfrm>
            <a:off x="914400" y="1533525"/>
            <a:ext cx="8596313" cy="4714875"/>
          </a:xfrm>
        </p:spPr>
        <p:txBody>
          <a:bodyPr/>
          <a:lstStyle/>
          <a:p>
            <a:pPr algn="r" rtl="1" eaLnBrk="1" hangingPunct="1">
              <a:defRPr/>
            </a:pPr>
            <a:r>
              <a:rPr lang="ar-DZ" dirty="0"/>
              <a:t>على الرغم من شركة ستاربكس </a:t>
            </a:r>
            <a:r>
              <a:rPr lang="ar-DZ" dirty="0" err="1"/>
              <a:t>بدات</a:t>
            </a:r>
            <a:r>
              <a:rPr lang="ar-DZ" dirty="0"/>
              <a:t> كمحل لبيع القهوة الا انها تقدم العديد من المشروبات الساخنة والباردة ك موكا، اسبريسو، قهوة تكساس، </a:t>
            </a:r>
            <a:r>
              <a:rPr lang="ar-DZ" dirty="0" err="1"/>
              <a:t>شيكولاتة</a:t>
            </a:r>
            <a:r>
              <a:rPr lang="ar-DZ" dirty="0"/>
              <a:t>، الفانيلا </a:t>
            </a:r>
            <a:r>
              <a:rPr lang="ar-DZ" dirty="0" err="1"/>
              <a:t>والكريمه</a:t>
            </a:r>
            <a:r>
              <a:rPr lang="ar-DZ" dirty="0"/>
              <a:t>، و كذلك القهوة الباردة و الشاي بمختلف الأنواع و مؤخرا اضافت مشروب جديد يدعى </a:t>
            </a:r>
            <a:r>
              <a:rPr lang="fr-FR" dirty="0" err="1"/>
              <a:t>pink</a:t>
            </a:r>
            <a:r>
              <a:rPr lang="fr-FR" dirty="0"/>
              <a:t> drink </a:t>
            </a:r>
            <a:r>
              <a:rPr lang="ar-DZ" dirty="0"/>
              <a:t> بطعم فاكهة التنين و الفراولة كما تقدم الحلويات والسندويشات في جميع أفرعها في جميع أنحاء العالم</a:t>
            </a:r>
          </a:p>
          <a:p>
            <a:pPr algn="r" rtl="1" eaLnBrk="1" hangingPunct="1">
              <a:defRPr/>
            </a:pPr>
            <a:endParaRPr lang="ar-DZ" dirty="0"/>
          </a:p>
          <a:p>
            <a:pPr algn="r" rtl="1" eaLnBrk="1" hangingPunct="1">
              <a:defRPr/>
            </a:pPr>
            <a:endParaRPr lang="ar-DZ" dirty="0"/>
          </a:p>
          <a:p>
            <a:pPr marL="0" indent="0" algn="r" rtl="1" eaLnBrk="1" hangingPunct="1">
              <a:buFont typeface="Wingdings 3" panose="05040102010807070707" pitchFamily="18" charset="2"/>
              <a:buNone/>
              <a:defRPr/>
            </a:pPr>
            <a:endParaRPr lang="fr-FR" dirty="0"/>
          </a:p>
        </p:txBody>
      </p:sp>
      <p:pic>
        <p:nvPicPr>
          <p:cNvPr id="7" name="Image 6">
            <a:extLst>
              <a:ext uri="{FF2B5EF4-FFF2-40B4-BE49-F238E27FC236}">
                <a16:creationId xmlns:a16="http://schemas.microsoft.com/office/drawing/2014/main" id="{92B3819D-3E2B-5DE8-C046-846D8E4EFF35}"/>
              </a:ext>
            </a:extLst>
          </p:cNvPr>
          <p:cNvPicPr>
            <a:picLocks noChangeAspect="1"/>
          </p:cNvPicPr>
          <p:nvPr/>
        </p:nvPicPr>
        <p:blipFill rotWithShape="1">
          <a:blip r:embed="rId2"/>
          <a:srcRect l="6770" t="3435" r="6844" b="9016"/>
          <a:stretch/>
        </p:blipFill>
        <p:spPr>
          <a:xfrm>
            <a:off x="408242" y="2872326"/>
            <a:ext cx="2359742" cy="3589507"/>
          </a:xfrm>
          <a:prstGeom prst="rect">
            <a:avLst/>
          </a:prstGeom>
          <a:ln>
            <a:noFill/>
          </a:ln>
          <a:effectLst>
            <a:softEdge rad="112500"/>
          </a:effectLst>
        </p:spPr>
      </p:pic>
      <p:pic>
        <p:nvPicPr>
          <p:cNvPr id="8" name="Image 7">
            <a:extLst>
              <a:ext uri="{FF2B5EF4-FFF2-40B4-BE49-F238E27FC236}">
                <a16:creationId xmlns:a16="http://schemas.microsoft.com/office/drawing/2014/main" id="{F76E3960-E604-DA93-663F-D61D489BB3BB}"/>
              </a:ext>
            </a:extLst>
          </p:cNvPr>
          <p:cNvPicPr>
            <a:picLocks noChangeAspect="1"/>
          </p:cNvPicPr>
          <p:nvPr/>
        </p:nvPicPr>
        <p:blipFill>
          <a:blip r:embed="rId3"/>
          <a:stretch>
            <a:fillRect/>
          </a:stretch>
        </p:blipFill>
        <p:spPr>
          <a:xfrm>
            <a:off x="0" y="-14810"/>
            <a:ext cx="1445905" cy="2172808"/>
          </a:xfrm>
          <a:prstGeom prst="rect">
            <a:avLst/>
          </a:prstGeom>
          <a:ln>
            <a:noFill/>
          </a:ln>
          <a:effectLst>
            <a:softEdge rad="112500"/>
          </a:effectLst>
        </p:spPr>
      </p:pic>
      <p:pic>
        <p:nvPicPr>
          <p:cNvPr id="9" name="Image 8">
            <a:extLst>
              <a:ext uri="{FF2B5EF4-FFF2-40B4-BE49-F238E27FC236}">
                <a16:creationId xmlns:a16="http://schemas.microsoft.com/office/drawing/2014/main" id="{7DD2FAB4-4ECF-0FC4-E1C0-AA8E00DE90DA}"/>
              </a:ext>
            </a:extLst>
          </p:cNvPr>
          <p:cNvPicPr>
            <a:picLocks noChangeAspect="1"/>
          </p:cNvPicPr>
          <p:nvPr/>
        </p:nvPicPr>
        <p:blipFill>
          <a:blip r:embed="rId4"/>
          <a:stretch>
            <a:fillRect/>
          </a:stretch>
        </p:blipFill>
        <p:spPr>
          <a:xfrm>
            <a:off x="3273580" y="3059013"/>
            <a:ext cx="5876412" cy="3616254"/>
          </a:xfrm>
          <a:prstGeom prst="rect">
            <a:avLst/>
          </a:prstGeom>
          <a:ln>
            <a:noFill/>
          </a:ln>
          <a:effectLst>
            <a:softEdge rad="112500"/>
          </a:effec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082B1F00-558D-0B25-A57D-D4D7B50F965C}"/>
              </a:ext>
            </a:extLst>
          </p:cNvPr>
          <p:cNvSpPr>
            <a:spLocks noGrp="1" noChangeArrowheads="1"/>
          </p:cNvSpPr>
          <p:nvPr>
            <p:ph type="title"/>
          </p:nvPr>
        </p:nvSpPr>
        <p:spPr>
          <a:xfrm>
            <a:off x="795338" y="77788"/>
            <a:ext cx="8596312" cy="796925"/>
          </a:xfrm>
        </p:spPr>
        <p:txBody>
          <a:bodyPr/>
          <a:lstStyle/>
          <a:p>
            <a:pPr algn="r" rtl="1" eaLnBrk="1" hangingPunct="1"/>
            <a:r>
              <a:rPr lang="ar-DZ" altLang="fr-FR"/>
              <a:t>تحليل سووت</a:t>
            </a:r>
            <a:r>
              <a:rPr lang="fr-FR" altLang="fr-FR"/>
              <a:t>SWOT </a:t>
            </a:r>
            <a:r>
              <a:rPr lang="ar-DZ" altLang="fr-FR"/>
              <a:t> </a:t>
            </a:r>
            <a:endParaRPr lang="fr-FR" altLang="fr-FR"/>
          </a:p>
        </p:txBody>
      </p:sp>
      <p:sp>
        <p:nvSpPr>
          <p:cNvPr id="7" name="Rectangle 6">
            <a:extLst>
              <a:ext uri="{FF2B5EF4-FFF2-40B4-BE49-F238E27FC236}">
                <a16:creationId xmlns:a16="http://schemas.microsoft.com/office/drawing/2014/main" id="{B3FF87AA-70A2-FB22-83C1-212DF1A14B21}"/>
              </a:ext>
            </a:extLst>
          </p:cNvPr>
          <p:cNvSpPr/>
          <p:nvPr/>
        </p:nvSpPr>
        <p:spPr>
          <a:xfrm>
            <a:off x="392113" y="1266825"/>
            <a:ext cx="2689225" cy="24018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rtl="1" eaLnBrk="1" fontAlgn="auto" hangingPunct="1">
              <a:spcBef>
                <a:spcPts val="0"/>
              </a:spcBef>
              <a:spcAft>
                <a:spcPts val="0"/>
              </a:spcAft>
              <a:defRPr/>
            </a:pPr>
            <a:r>
              <a:rPr lang="ar-DZ" sz="2000" dirty="0">
                <a:solidFill>
                  <a:schemeClr val="accent1">
                    <a:lumMod val="50000"/>
                  </a:schemeClr>
                </a:solidFill>
                <a:effectLst>
                  <a:outerShdw blurRad="38100" dist="38100" dir="2700000" algn="tl">
                    <a:srgbClr val="000000">
                      <a:alpha val="43137"/>
                    </a:srgbClr>
                  </a:outerShdw>
                </a:effectLst>
              </a:rPr>
              <a:t>نقاط القوة </a:t>
            </a:r>
          </a:p>
          <a:p>
            <a:pPr algn="r" rtl="1" eaLnBrk="1" fontAlgn="auto" hangingPunct="1">
              <a:spcBef>
                <a:spcPts val="0"/>
              </a:spcBef>
              <a:spcAft>
                <a:spcPts val="0"/>
              </a:spcAft>
              <a:buFont typeface="Arial" pitchFamily="34" charset="0"/>
              <a:buChar char="•"/>
              <a:defRPr/>
            </a:pPr>
            <a:r>
              <a:rPr lang="ar-DZ" dirty="0"/>
              <a:t>علامة قوية التجارية </a:t>
            </a:r>
          </a:p>
          <a:p>
            <a:pPr algn="r" rtl="1" eaLnBrk="1" fontAlgn="auto" hangingPunct="1">
              <a:spcBef>
                <a:spcPts val="0"/>
              </a:spcBef>
              <a:spcAft>
                <a:spcPts val="0"/>
              </a:spcAft>
              <a:buFont typeface="Arial" pitchFamily="34" charset="0"/>
              <a:buChar char="•"/>
              <a:defRPr/>
            </a:pPr>
            <a:r>
              <a:rPr lang="ar-DZ" dirty="0"/>
              <a:t>تواجد عالمي</a:t>
            </a:r>
          </a:p>
          <a:p>
            <a:pPr algn="r" rtl="1" eaLnBrk="1" fontAlgn="auto" hangingPunct="1">
              <a:spcBef>
                <a:spcPts val="0"/>
              </a:spcBef>
              <a:spcAft>
                <a:spcPts val="0"/>
              </a:spcAft>
              <a:buFont typeface="Arial" pitchFamily="34" charset="0"/>
              <a:buChar char="•"/>
              <a:defRPr/>
            </a:pPr>
            <a:r>
              <a:rPr lang="ar-DZ" dirty="0"/>
              <a:t>سلسلة توريد دولية </a:t>
            </a:r>
          </a:p>
          <a:p>
            <a:pPr algn="r" rtl="1" eaLnBrk="1" fontAlgn="auto" hangingPunct="1">
              <a:spcBef>
                <a:spcPts val="0"/>
              </a:spcBef>
              <a:spcAft>
                <a:spcPts val="0"/>
              </a:spcAft>
              <a:defRPr/>
            </a:pPr>
            <a:r>
              <a:rPr lang="ar-DZ" dirty="0"/>
              <a:t> واسعة النطاق</a:t>
            </a:r>
          </a:p>
          <a:p>
            <a:pPr algn="r" rtl="1" eaLnBrk="1" fontAlgn="auto" hangingPunct="1">
              <a:spcBef>
                <a:spcPts val="0"/>
              </a:spcBef>
              <a:spcAft>
                <a:spcPts val="0"/>
              </a:spcAft>
              <a:buFont typeface="Arial" pitchFamily="34" charset="0"/>
              <a:buChar char="•"/>
              <a:defRPr/>
            </a:pPr>
            <a:r>
              <a:rPr lang="ar-DZ" dirty="0"/>
              <a:t>تنوع المنتجات </a:t>
            </a:r>
            <a:endParaRPr lang="fr-FR" dirty="0"/>
          </a:p>
        </p:txBody>
      </p:sp>
      <p:sp>
        <p:nvSpPr>
          <p:cNvPr id="8" name="Rectangle 7">
            <a:extLst>
              <a:ext uri="{FF2B5EF4-FFF2-40B4-BE49-F238E27FC236}">
                <a16:creationId xmlns:a16="http://schemas.microsoft.com/office/drawing/2014/main" id="{D26F477E-87F6-1D46-6CB6-E64559DC53CD}"/>
              </a:ext>
            </a:extLst>
          </p:cNvPr>
          <p:cNvSpPr/>
          <p:nvPr/>
        </p:nvSpPr>
        <p:spPr>
          <a:xfrm>
            <a:off x="6821488" y="1306513"/>
            <a:ext cx="2662237" cy="2320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DZ" sz="2000" dirty="0">
                <a:solidFill>
                  <a:schemeClr val="accent1">
                    <a:lumMod val="50000"/>
                  </a:schemeClr>
                </a:solidFill>
                <a:effectLst>
                  <a:outerShdw blurRad="38100" dist="38100" dir="2700000" algn="tl">
                    <a:srgbClr val="000000">
                      <a:alpha val="43137"/>
                    </a:srgbClr>
                  </a:outerShdw>
                </a:effectLst>
              </a:rPr>
              <a:t>نقاط الضعف </a:t>
            </a:r>
          </a:p>
          <a:p>
            <a:pPr marL="285750" indent="-285750" algn="r" rtl="1" eaLnBrk="1" fontAlgn="auto" hangingPunct="1">
              <a:spcBef>
                <a:spcPts val="0"/>
              </a:spcBef>
              <a:spcAft>
                <a:spcPts val="0"/>
              </a:spcAft>
              <a:buFont typeface="Arial" panose="020B0604020202020204" pitchFamily="34" charset="0"/>
              <a:buChar char="•"/>
              <a:defRPr/>
            </a:pPr>
            <a:r>
              <a:rPr lang="ar-DZ" dirty="0"/>
              <a:t>اسعار عالية </a:t>
            </a:r>
          </a:p>
          <a:p>
            <a:pPr algn="r" rtl="1" eaLnBrk="1" fontAlgn="auto" hangingPunct="1">
              <a:spcBef>
                <a:spcPts val="0"/>
              </a:spcBef>
              <a:spcAft>
                <a:spcPts val="0"/>
              </a:spcAft>
              <a:buFont typeface="Arial" pitchFamily="34" charset="0"/>
              <a:buChar char="•"/>
              <a:defRPr/>
            </a:pPr>
            <a:r>
              <a:rPr lang="ar-DZ" dirty="0"/>
              <a:t>التباين في جودة الخدمة </a:t>
            </a:r>
          </a:p>
          <a:p>
            <a:pPr algn="r" rtl="1" eaLnBrk="1" fontAlgn="auto" hangingPunct="1">
              <a:spcBef>
                <a:spcPts val="0"/>
              </a:spcBef>
              <a:spcAft>
                <a:spcPts val="0"/>
              </a:spcAft>
              <a:buFont typeface="Arial" pitchFamily="34" charset="0"/>
              <a:buChar char="•"/>
              <a:defRPr/>
            </a:pPr>
            <a:r>
              <a:rPr lang="ar-DZ" dirty="0"/>
              <a:t>ضعف القدرة على التكيف مع المستهلك</a:t>
            </a:r>
          </a:p>
        </p:txBody>
      </p:sp>
      <p:sp>
        <p:nvSpPr>
          <p:cNvPr id="9" name="Rectangle 8">
            <a:extLst>
              <a:ext uri="{FF2B5EF4-FFF2-40B4-BE49-F238E27FC236}">
                <a16:creationId xmlns:a16="http://schemas.microsoft.com/office/drawing/2014/main" id="{DF1E5022-5E4D-19FB-8631-61E49F2C05EF}"/>
              </a:ext>
            </a:extLst>
          </p:cNvPr>
          <p:cNvSpPr/>
          <p:nvPr/>
        </p:nvSpPr>
        <p:spPr>
          <a:xfrm>
            <a:off x="6843713" y="4298950"/>
            <a:ext cx="2703512" cy="2374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rtl="1" eaLnBrk="1" fontAlgn="auto" hangingPunct="1">
              <a:spcBef>
                <a:spcPts val="0"/>
              </a:spcBef>
              <a:spcAft>
                <a:spcPts val="0"/>
              </a:spcAft>
              <a:defRPr/>
            </a:pPr>
            <a:r>
              <a:rPr lang="ar-DZ" sz="2000" dirty="0">
                <a:solidFill>
                  <a:schemeClr val="accent1">
                    <a:lumMod val="50000"/>
                  </a:schemeClr>
                </a:solidFill>
                <a:effectLst>
                  <a:outerShdw blurRad="38100" dist="38100" dir="2700000" algn="tl">
                    <a:srgbClr val="000000">
                      <a:alpha val="43137"/>
                    </a:srgbClr>
                  </a:outerShdw>
                </a:effectLst>
              </a:rPr>
              <a:t>تهديدات</a:t>
            </a:r>
          </a:p>
          <a:p>
            <a:pPr marL="285750" indent="-285750" algn="r" rtl="1" eaLnBrk="1" fontAlgn="auto" hangingPunct="1">
              <a:spcBef>
                <a:spcPts val="0"/>
              </a:spcBef>
              <a:spcAft>
                <a:spcPts val="0"/>
              </a:spcAft>
              <a:buFont typeface="Arial" panose="020B0604020202020204" pitchFamily="34" charset="0"/>
              <a:buChar char="•"/>
              <a:defRPr/>
            </a:pPr>
            <a:r>
              <a:rPr lang="ar-DZ" dirty="0"/>
              <a:t>المنافسة من قبل شركات اخرى</a:t>
            </a:r>
          </a:p>
          <a:p>
            <a:pPr algn="r" rtl="1" eaLnBrk="1" fontAlgn="auto" hangingPunct="1">
              <a:spcBef>
                <a:spcPts val="0"/>
              </a:spcBef>
              <a:spcAft>
                <a:spcPts val="0"/>
              </a:spcAft>
              <a:buFont typeface="Arial" pitchFamily="34" charset="0"/>
              <a:buChar char="•"/>
              <a:defRPr/>
            </a:pPr>
            <a:r>
              <a:rPr lang="ar-DZ" dirty="0"/>
              <a:t>فيروس كورونا الذي اجبرها على اغلاق بعض من لفروع </a:t>
            </a:r>
          </a:p>
          <a:p>
            <a:pPr algn="r" rtl="1" eaLnBrk="1" fontAlgn="auto" hangingPunct="1">
              <a:spcBef>
                <a:spcPts val="0"/>
              </a:spcBef>
              <a:spcAft>
                <a:spcPts val="0"/>
              </a:spcAft>
              <a:buFont typeface="Arial" pitchFamily="34" charset="0"/>
              <a:buChar char="•"/>
              <a:defRPr/>
            </a:pPr>
            <a:r>
              <a:rPr lang="ar-DZ" dirty="0"/>
              <a:t>تقليد المنتجات </a:t>
            </a:r>
          </a:p>
          <a:p>
            <a:pPr algn="r" rtl="1" eaLnBrk="1" fontAlgn="auto" hangingPunct="1">
              <a:spcBef>
                <a:spcPts val="0"/>
              </a:spcBef>
              <a:spcAft>
                <a:spcPts val="0"/>
              </a:spcAft>
              <a:buFont typeface="Arial" pitchFamily="34" charset="0"/>
              <a:buChar char="•"/>
              <a:defRPr/>
            </a:pPr>
            <a:r>
              <a:rPr lang="ar-DZ" dirty="0"/>
              <a:t>ارتفاع اسعار حبوب البن الخام </a:t>
            </a:r>
            <a:endParaRPr lang="fr-FR" dirty="0"/>
          </a:p>
        </p:txBody>
      </p:sp>
      <p:sp>
        <p:nvSpPr>
          <p:cNvPr id="10" name="Rectangle 9">
            <a:extLst>
              <a:ext uri="{FF2B5EF4-FFF2-40B4-BE49-F238E27FC236}">
                <a16:creationId xmlns:a16="http://schemas.microsoft.com/office/drawing/2014/main" id="{3EA0D677-EAC4-A778-7F32-F52D9E4E02BF}"/>
              </a:ext>
            </a:extLst>
          </p:cNvPr>
          <p:cNvSpPr/>
          <p:nvPr/>
        </p:nvSpPr>
        <p:spPr>
          <a:xfrm>
            <a:off x="530225" y="4203700"/>
            <a:ext cx="2711450" cy="2443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DZ" sz="2000" dirty="0">
                <a:solidFill>
                  <a:schemeClr val="accent1">
                    <a:lumMod val="50000"/>
                  </a:schemeClr>
                </a:solidFill>
                <a:effectLst>
                  <a:outerShdw blurRad="38100" dist="38100" dir="2700000" algn="tl">
                    <a:srgbClr val="000000">
                      <a:alpha val="43137"/>
                    </a:srgbClr>
                  </a:outerShdw>
                </a:effectLst>
              </a:rPr>
              <a:t>الفرص</a:t>
            </a:r>
            <a:r>
              <a:rPr lang="ar-DZ" dirty="0"/>
              <a:t> </a:t>
            </a:r>
          </a:p>
          <a:p>
            <a:pPr marL="285750" indent="-285750" algn="r" rtl="1" eaLnBrk="1" fontAlgn="auto" hangingPunct="1">
              <a:spcBef>
                <a:spcPts val="0"/>
              </a:spcBef>
              <a:spcAft>
                <a:spcPts val="0"/>
              </a:spcAft>
              <a:buFont typeface="Arial" panose="020B0604020202020204" pitchFamily="34" charset="0"/>
              <a:buChar char="•"/>
              <a:defRPr/>
            </a:pPr>
            <a:r>
              <a:rPr lang="ar-DZ" dirty="0"/>
              <a:t>التوسع في الاسواق النامية </a:t>
            </a:r>
          </a:p>
          <a:p>
            <a:pPr algn="ctr" rtl="1" eaLnBrk="1" fontAlgn="auto" hangingPunct="1">
              <a:spcBef>
                <a:spcPts val="0"/>
              </a:spcBef>
              <a:spcAft>
                <a:spcPts val="0"/>
              </a:spcAft>
              <a:buFont typeface="Arial" pitchFamily="34" charset="0"/>
              <a:buChar char="•"/>
              <a:defRPr/>
            </a:pPr>
            <a:r>
              <a:rPr lang="ar-DZ" dirty="0"/>
              <a:t>ادخال منتجات حديدة</a:t>
            </a:r>
          </a:p>
          <a:p>
            <a:pPr algn="ctr" rtl="1" eaLnBrk="1" fontAlgn="auto" hangingPunct="1">
              <a:spcBef>
                <a:spcPts val="0"/>
              </a:spcBef>
              <a:spcAft>
                <a:spcPts val="0"/>
              </a:spcAft>
              <a:buFont typeface="Arial" pitchFamily="34" charset="0"/>
              <a:buChar char="•"/>
              <a:defRPr/>
            </a:pPr>
            <a:r>
              <a:rPr lang="ar-DZ" dirty="0"/>
              <a:t>التعاون مع العلامات تجارية اخرى </a:t>
            </a:r>
          </a:p>
          <a:p>
            <a:pPr algn="ctr" rtl="1" eaLnBrk="1" fontAlgn="auto" hangingPunct="1">
              <a:spcBef>
                <a:spcPts val="0"/>
              </a:spcBef>
              <a:spcAft>
                <a:spcPts val="0"/>
              </a:spcAft>
              <a:buFont typeface="Arial" pitchFamily="34" charset="0"/>
              <a:buChar char="•"/>
              <a:defRPr/>
            </a:pPr>
            <a:r>
              <a:rPr lang="ar-DZ" dirty="0"/>
              <a:t>منصة على الانترنت</a:t>
            </a:r>
            <a:endParaRPr lang="fr-FR" dirty="0"/>
          </a:p>
        </p:txBody>
      </p:sp>
      <p:sp>
        <p:nvSpPr>
          <p:cNvPr id="12" name="Ellipse 11">
            <a:extLst>
              <a:ext uri="{FF2B5EF4-FFF2-40B4-BE49-F238E27FC236}">
                <a16:creationId xmlns:a16="http://schemas.microsoft.com/office/drawing/2014/main" id="{CA55F766-9640-7011-D1D7-87F28E1CFB17}"/>
              </a:ext>
            </a:extLst>
          </p:cNvPr>
          <p:cNvSpPr/>
          <p:nvPr/>
        </p:nvSpPr>
        <p:spPr>
          <a:xfrm>
            <a:off x="9043988" y="955675"/>
            <a:ext cx="696912" cy="72231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fr-FR" dirty="0"/>
              <a:t>W</a:t>
            </a:r>
          </a:p>
        </p:txBody>
      </p:sp>
      <p:sp>
        <p:nvSpPr>
          <p:cNvPr id="13" name="Ellipse 12">
            <a:extLst>
              <a:ext uri="{FF2B5EF4-FFF2-40B4-BE49-F238E27FC236}">
                <a16:creationId xmlns:a16="http://schemas.microsoft.com/office/drawing/2014/main" id="{9DCA5F30-C587-31A9-29F5-D1186C75BE97}"/>
              </a:ext>
            </a:extLst>
          </p:cNvPr>
          <p:cNvSpPr/>
          <p:nvPr/>
        </p:nvSpPr>
        <p:spPr>
          <a:xfrm>
            <a:off x="2698750" y="955675"/>
            <a:ext cx="666750" cy="568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S</a:t>
            </a:r>
          </a:p>
        </p:txBody>
      </p:sp>
      <p:sp>
        <p:nvSpPr>
          <p:cNvPr id="14" name="Ellipse 13">
            <a:extLst>
              <a:ext uri="{FF2B5EF4-FFF2-40B4-BE49-F238E27FC236}">
                <a16:creationId xmlns:a16="http://schemas.microsoft.com/office/drawing/2014/main" id="{9097DBA6-D864-F2B5-7A5B-20EA8F291F21}"/>
              </a:ext>
            </a:extLst>
          </p:cNvPr>
          <p:cNvSpPr/>
          <p:nvPr/>
        </p:nvSpPr>
        <p:spPr>
          <a:xfrm>
            <a:off x="6461125" y="6196013"/>
            <a:ext cx="722313" cy="614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T</a:t>
            </a:r>
          </a:p>
        </p:txBody>
      </p:sp>
      <p:sp>
        <p:nvSpPr>
          <p:cNvPr id="15" name="Ellipse 14">
            <a:extLst>
              <a:ext uri="{FF2B5EF4-FFF2-40B4-BE49-F238E27FC236}">
                <a16:creationId xmlns:a16="http://schemas.microsoft.com/office/drawing/2014/main" id="{469A13DE-0F3D-F686-399A-2352D666717E}"/>
              </a:ext>
            </a:extLst>
          </p:cNvPr>
          <p:cNvSpPr/>
          <p:nvPr/>
        </p:nvSpPr>
        <p:spPr>
          <a:xfrm>
            <a:off x="3175" y="3841750"/>
            <a:ext cx="831850" cy="7239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fr-FR" dirty="0"/>
              <a:t>O</a:t>
            </a:r>
          </a:p>
        </p:txBody>
      </p:sp>
      <p:pic>
        <p:nvPicPr>
          <p:cNvPr id="10251" name="Espace réservé du contenu 17">
            <a:extLst>
              <a:ext uri="{FF2B5EF4-FFF2-40B4-BE49-F238E27FC236}">
                <a16:creationId xmlns:a16="http://schemas.microsoft.com/office/drawing/2014/main" id="{07A8155B-4D6B-C9A0-B7E0-16EC72918B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97" r="17101" b="4167"/>
          <a:stretch>
            <a:fillRect/>
          </a:stretch>
        </p:blipFill>
        <p:spPr>
          <a:xfrm>
            <a:off x="3303588" y="2317750"/>
            <a:ext cx="3455987" cy="2700338"/>
          </a:xfr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689E337F-8D45-B1B9-5B30-42779694DE8A}"/>
              </a:ext>
            </a:extLst>
          </p:cNvPr>
          <p:cNvSpPr>
            <a:spLocks noGrp="1" noChangeArrowheads="1"/>
          </p:cNvSpPr>
          <p:nvPr>
            <p:ph type="title"/>
          </p:nvPr>
        </p:nvSpPr>
        <p:spPr/>
        <p:txBody>
          <a:bodyPr/>
          <a:lstStyle/>
          <a:p>
            <a:pPr eaLnBrk="1" hangingPunct="1"/>
            <a:r>
              <a:rPr lang="fr-FR" altLang="fr-FR"/>
              <a:t>PESTEL ANALYSIS </a:t>
            </a:r>
          </a:p>
        </p:txBody>
      </p:sp>
      <p:graphicFrame>
        <p:nvGraphicFramePr>
          <p:cNvPr id="5" name="Espace réservé du contenu 4">
            <a:extLst>
              <a:ext uri="{FF2B5EF4-FFF2-40B4-BE49-F238E27FC236}">
                <a16:creationId xmlns:a16="http://schemas.microsoft.com/office/drawing/2014/main" id="{733D3C3D-12EC-0833-5F2B-6B3719ED2DA5}"/>
              </a:ext>
            </a:extLst>
          </p:cNvPr>
          <p:cNvGraphicFramePr>
            <a:graphicFrameLocks noGrp="1"/>
          </p:cNvGraphicFramePr>
          <p:nvPr>
            <p:ph idx="1"/>
          </p:nvPr>
        </p:nvGraphicFramePr>
        <p:xfrm>
          <a:off x="717550" y="1982788"/>
          <a:ext cx="8596313" cy="3749675"/>
        </p:xfrm>
        <a:graphic>
          <a:graphicData uri="http://schemas.openxmlformats.org/drawingml/2006/table">
            <a:tbl>
              <a:tblPr firstRow="1" bandRow="1">
                <a:tableStyleId>{5C22544A-7EE6-4342-B048-85BDC9FD1C3A}</a:tableStyleId>
              </a:tblPr>
              <a:tblGrid>
                <a:gridCol w="1432719">
                  <a:extLst>
                    <a:ext uri="{9D8B030D-6E8A-4147-A177-3AD203B41FA5}">
                      <a16:colId xmlns:a16="http://schemas.microsoft.com/office/drawing/2014/main" val="20000"/>
                    </a:ext>
                  </a:extLst>
                </a:gridCol>
                <a:gridCol w="1432719">
                  <a:extLst>
                    <a:ext uri="{9D8B030D-6E8A-4147-A177-3AD203B41FA5}">
                      <a16:colId xmlns:a16="http://schemas.microsoft.com/office/drawing/2014/main" val="20001"/>
                    </a:ext>
                  </a:extLst>
                </a:gridCol>
                <a:gridCol w="1446710">
                  <a:extLst>
                    <a:ext uri="{9D8B030D-6E8A-4147-A177-3AD203B41FA5}">
                      <a16:colId xmlns:a16="http://schemas.microsoft.com/office/drawing/2014/main" val="20002"/>
                    </a:ext>
                  </a:extLst>
                </a:gridCol>
                <a:gridCol w="1418728">
                  <a:extLst>
                    <a:ext uri="{9D8B030D-6E8A-4147-A177-3AD203B41FA5}">
                      <a16:colId xmlns:a16="http://schemas.microsoft.com/office/drawing/2014/main" val="20003"/>
                    </a:ext>
                  </a:extLst>
                </a:gridCol>
                <a:gridCol w="1432719">
                  <a:extLst>
                    <a:ext uri="{9D8B030D-6E8A-4147-A177-3AD203B41FA5}">
                      <a16:colId xmlns:a16="http://schemas.microsoft.com/office/drawing/2014/main" val="20004"/>
                    </a:ext>
                  </a:extLst>
                </a:gridCol>
                <a:gridCol w="1432719">
                  <a:extLst>
                    <a:ext uri="{9D8B030D-6E8A-4147-A177-3AD203B41FA5}">
                      <a16:colId xmlns:a16="http://schemas.microsoft.com/office/drawing/2014/main" val="20005"/>
                    </a:ext>
                  </a:extLst>
                </a:gridCol>
              </a:tblGrid>
              <a:tr h="1188913">
                <a:tc>
                  <a:txBody>
                    <a:bodyPr/>
                    <a:lstStyle/>
                    <a:p>
                      <a:endParaRPr lang="ar-DZ" sz="1800" dirty="0"/>
                    </a:p>
                    <a:p>
                      <a:pPr algn="ctr" rtl="1"/>
                      <a:r>
                        <a:rPr lang="fr-FR" sz="1800" dirty="0"/>
                        <a:t>P</a:t>
                      </a:r>
                      <a:r>
                        <a:rPr lang="ar-DZ" sz="1800" dirty="0"/>
                        <a:t>   </a:t>
                      </a:r>
                      <a:r>
                        <a:rPr lang="fr-FR" sz="1800" dirty="0"/>
                        <a:t> </a:t>
                      </a:r>
                      <a:r>
                        <a:rPr lang="ar-DZ" sz="1800" dirty="0"/>
                        <a:t>سياسي </a:t>
                      </a:r>
                    </a:p>
                  </a:txBody>
                  <a:tcPr marT="45716" marB="45716"/>
                </a:tc>
                <a:tc>
                  <a:txBody>
                    <a:bodyPr/>
                    <a:lstStyle/>
                    <a:p>
                      <a:r>
                        <a:rPr lang="fr-FR" sz="1800" dirty="0"/>
                        <a:t>E </a:t>
                      </a:r>
                      <a:endParaRPr lang="ar-DZ" sz="1800" dirty="0"/>
                    </a:p>
                    <a:p>
                      <a:r>
                        <a:rPr lang="ar-DZ" sz="1800" baseline="0" dirty="0"/>
                        <a:t> </a:t>
                      </a:r>
                      <a:r>
                        <a:rPr lang="ar-DZ" sz="1800" dirty="0"/>
                        <a:t>اقتصادية</a:t>
                      </a:r>
                      <a:r>
                        <a:rPr lang="fr-FR" sz="1800" dirty="0"/>
                        <a:t>       </a:t>
                      </a:r>
                      <a:endParaRPr lang="ar-DZ" sz="1800" dirty="0"/>
                    </a:p>
                    <a:p>
                      <a:r>
                        <a:rPr lang="ar-DZ" sz="1800" dirty="0"/>
                        <a:t> </a:t>
                      </a:r>
                    </a:p>
                    <a:p>
                      <a:endParaRPr lang="fr-FR" sz="1800" dirty="0"/>
                    </a:p>
                  </a:txBody>
                  <a:tcPr marT="45716" marB="45716"/>
                </a:tc>
                <a:tc>
                  <a:txBody>
                    <a:bodyPr/>
                    <a:lstStyle/>
                    <a:p>
                      <a:endParaRPr lang="fr-FR" sz="1800" dirty="0"/>
                    </a:p>
                    <a:p>
                      <a:pPr algn="ctr" rtl="1"/>
                      <a:r>
                        <a:rPr lang="fr-FR" sz="1800" dirty="0"/>
                        <a:t>S</a:t>
                      </a:r>
                    </a:p>
                    <a:p>
                      <a:pPr algn="ctr" rtl="1"/>
                      <a:r>
                        <a:rPr lang="ar-DZ" sz="1800" dirty="0"/>
                        <a:t>اجتماعية </a:t>
                      </a:r>
                      <a:endParaRPr lang="fr-FR" sz="1800" dirty="0"/>
                    </a:p>
                  </a:txBody>
                  <a:tcPr marT="45716" marB="45716"/>
                </a:tc>
                <a:tc>
                  <a:txBody>
                    <a:bodyPr/>
                    <a:lstStyle/>
                    <a:p>
                      <a:endParaRPr lang="fr-FR" sz="1800" dirty="0"/>
                    </a:p>
                    <a:p>
                      <a:pPr algn="ctr" rtl="1"/>
                      <a:r>
                        <a:rPr lang="fr-FR" sz="1800" dirty="0"/>
                        <a:t>T </a:t>
                      </a:r>
                      <a:r>
                        <a:rPr lang="ar-DZ" sz="1800" dirty="0"/>
                        <a:t>تكنولوجية </a:t>
                      </a:r>
                      <a:endParaRPr lang="fr-FR" sz="1800" dirty="0"/>
                    </a:p>
                  </a:txBody>
                  <a:tcPr marT="45716" marB="45716"/>
                </a:tc>
                <a:tc>
                  <a:txBody>
                    <a:bodyPr/>
                    <a:lstStyle/>
                    <a:p>
                      <a:endParaRPr lang="fr-FR" sz="1800" dirty="0"/>
                    </a:p>
                    <a:p>
                      <a:pPr algn="ctr" rtl="1"/>
                      <a:r>
                        <a:rPr lang="fr-FR" sz="1800" dirty="0"/>
                        <a:t>E</a:t>
                      </a:r>
                    </a:p>
                    <a:p>
                      <a:pPr algn="ctr" rtl="1"/>
                      <a:r>
                        <a:rPr lang="ar-DZ" sz="1800" dirty="0"/>
                        <a:t>بيئية </a:t>
                      </a:r>
                      <a:endParaRPr lang="fr-FR" sz="1800" dirty="0"/>
                    </a:p>
                  </a:txBody>
                  <a:tcPr marT="45716" marB="45716"/>
                </a:tc>
                <a:tc>
                  <a:txBody>
                    <a:bodyPr/>
                    <a:lstStyle/>
                    <a:p>
                      <a:endParaRPr lang="fr-FR" sz="1800" dirty="0"/>
                    </a:p>
                    <a:p>
                      <a:pPr algn="ctr" rtl="1"/>
                      <a:r>
                        <a:rPr lang="fr-FR" sz="1800" dirty="0"/>
                        <a:t>L</a:t>
                      </a:r>
                    </a:p>
                    <a:p>
                      <a:pPr algn="ctr" rtl="1"/>
                      <a:r>
                        <a:rPr lang="ar-DZ" sz="1800" dirty="0"/>
                        <a:t>قانونية</a:t>
                      </a:r>
                      <a:endParaRPr lang="fr-FR" sz="1800" dirty="0"/>
                    </a:p>
                    <a:p>
                      <a:r>
                        <a:rPr lang="ar-DZ" sz="1800" baseline="0" dirty="0"/>
                        <a:t> </a:t>
                      </a:r>
                      <a:endParaRPr lang="fr-FR" sz="1800" dirty="0"/>
                    </a:p>
                  </a:txBody>
                  <a:tcPr marT="45716" marB="45716"/>
                </a:tc>
                <a:extLst>
                  <a:ext uri="{0D108BD9-81ED-4DB2-BD59-A6C34878D82A}">
                    <a16:rowId xmlns:a16="http://schemas.microsoft.com/office/drawing/2014/main" val="10000"/>
                  </a:ext>
                </a:extLst>
              </a:tr>
              <a:tr h="2560762">
                <a:tc>
                  <a:txBody>
                    <a:bodyPr/>
                    <a:lstStyle/>
                    <a:p>
                      <a:pPr algn="r" rtl="1">
                        <a:buFont typeface="Arial" pitchFamily="34" charset="0"/>
                        <a:buChar char="•"/>
                      </a:pPr>
                      <a:r>
                        <a:rPr lang="ar-DZ" sz="1800" dirty="0"/>
                        <a:t>تكامل السوق</a:t>
                      </a:r>
                    </a:p>
                    <a:p>
                      <a:pPr algn="r" rtl="1">
                        <a:buFont typeface="Arial" pitchFamily="34" charset="0"/>
                        <a:buChar char="•"/>
                      </a:pPr>
                      <a:r>
                        <a:rPr lang="ar-DZ" sz="1800" dirty="0"/>
                        <a:t>الدعم الحكومي</a:t>
                      </a:r>
                    </a:p>
                    <a:p>
                      <a:pPr algn="r" rtl="1">
                        <a:buFont typeface="Arial" pitchFamily="34" charset="0"/>
                        <a:buChar char="•"/>
                      </a:pPr>
                      <a:r>
                        <a:rPr lang="ar-DZ" sz="1800" dirty="0"/>
                        <a:t>الدول النامية </a:t>
                      </a:r>
                      <a:endParaRPr lang="fr-FR" sz="1800" dirty="0"/>
                    </a:p>
                  </a:txBody>
                  <a:tcPr marT="45716" marB="45716"/>
                </a:tc>
                <a:tc>
                  <a:txBody>
                    <a:bodyPr/>
                    <a:lstStyle/>
                    <a:p>
                      <a:pPr algn="r" rtl="1">
                        <a:buFont typeface="Arial" pitchFamily="34" charset="0"/>
                        <a:buChar char="•"/>
                      </a:pPr>
                      <a:r>
                        <a:rPr lang="ar-DZ" sz="1800" baseline="0" dirty="0"/>
                        <a:t>النمو في البلدان النامية</a:t>
                      </a:r>
                    </a:p>
                    <a:p>
                      <a:pPr algn="r" rtl="1">
                        <a:buFont typeface="Arial" pitchFamily="34" charset="0"/>
                        <a:buChar char="•"/>
                      </a:pPr>
                      <a:r>
                        <a:rPr lang="ar-DZ" sz="1800" baseline="0" dirty="0"/>
                        <a:t>معدلات البطالة</a:t>
                      </a:r>
                    </a:p>
                    <a:p>
                      <a:pPr algn="r" rtl="1">
                        <a:buFont typeface="Arial" pitchFamily="34" charset="0"/>
                        <a:buChar char="•"/>
                      </a:pPr>
                      <a:r>
                        <a:rPr lang="ar-DZ" sz="1800" baseline="0" dirty="0"/>
                        <a:t>ارتفاع تكلفة العمالة </a:t>
                      </a:r>
                      <a:endParaRPr lang="fr-FR" sz="1800" dirty="0"/>
                    </a:p>
                  </a:txBody>
                  <a:tcPr marT="45716" marB="45716"/>
                </a:tc>
                <a:tc>
                  <a:txBody>
                    <a:bodyPr/>
                    <a:lstStyle/>
                    <a:p>
                      <a:pPr algn="r" rtl="1">
                        <a:buFont typeface="Arial" pitchFamily="34" charset="0"/>
                        <a:buChar char="•"/>
                      </a:pPr>
                      <a:r>
                        <a:rPr lang="ar-DZ" sz="1800" dirty="0"/>
                        <a:t>تنامي</a:t>
                      </a:r>
                      <a:r>
                        <a:rPr lang="ar-DZ" sz="1800" baseline="0" dirty="0"/>
                        <a:t> الطبقة الوسطى </a:t>
                      </a:r>
                    </a:p>
                    <a:p>
                      <a:pPr algn="r" rtl="1">
                        <a:buFont typeface="Arial" pitchFamily="34" charset="0"/>
                        <a:buChar char="•"/>
                      </a:pPr>
                      <a:r>
                        <a:rPr lang="ar-DZ" sz="1800" baseline="0" dirty="0"/>
                        <a:t>تنمية ثقافة القهوة </a:t>
                      </a:r>
                    </a:p>
                    <a:p>
                      <a:pPr algn="r" rtl="1">
                        <a:buFont typeface="Arial" pitchFamily="34" charset="0"/>
                        <a:buChar char="•"/>
                      </a:pPr>
                      <a:r>
                        <a:rPr lang="ar-DZ" sz="1800" baseline="0" dirty="0"/>
                        <a:t>الوعي الصحي</a:t>
                      </a:r>
                      <a:endParaRPr lang="fr-FR" sz="1800" dirty="0"/>
                    </a:p>
                  </a:txBody>
                  <a:tcPr marT="45716" marB="45716"/>
                </a:tc>
                <a:tc>
                  <a:txBody>
                    <a:bodyPr/>
                    <a:lstStyle/>
                    <a:p>
                      <a:pPr algn="r" rtl="1">
                        <a:buFont typeface="Arial" pitchFamily="34" charset="0"/>
                        <a:buChar char="•"/>
                      </a:pPr>
                      <a:r>
                        <a:rPr lang="ar-DZ" sz="1800" dirty="0"/>
                        <a:t>عمليات الشراء عبر الانترنت </a:t>
                      </a:r>
                    </a:p>
                    <a:p>
                      <a:pPr algn="r" rtl="1">
                        <a:buFont typeface="Arial" pitchFamily="34" charset="0"/>
                        <a:buChar char="•"/>
                      </a:pPr>
                      <a:r>
                        <a:rPr lang="ar-DZ" sz="1800" dirty="0"/>
                        <a:t>تقنية صنع القهوة </a:t>
                      </a:r>
                    </a:p>
                    <a:p>
                      <a:pPr algn="r" rtl="1">
                        <a:buFont typeface="Arial" pitchFamily="34" charset="0"/>
                        <a:buChar char="•"/>
                      </a:pPr>
                      <a:r>
                        <a:rPr lang="ar-DZ" sz="1800" dirty="0"/>
                        <a:t>ماكينة صنع القهوة للاستخدام المنزلي</a:t>
                      </a:r>
                      <a:endParaRPr lang="fr-FR" sz="1800" dirty="0"/>
                    </a:p>
                  </a:txBody>
                  <a:tcPr marT="45716" marB="45716"/>
                </a:tc>
                <a:tc>
                  <a:txBody>
                    <a:bodyPr/>
                    <a:lstStyle/>
                    <a:p>
                      <a:pPr algn="r" rtl="1">
                        <a:buFont typeface="Arial" pitchFamily="34" charset="0"/>
                        <a:buChar char="•"/>
                      </a:pPr>
                      <a:r>
                        <a:rPr lang="ar-DZ" sz="1800" dirty="0"/>
                        <a:t>الوصول الي مصادر المواد </a:t>
                      </a:r>
                    </a:p>
                    <a:p>
                      <a:pPr algn="r" rtl="1">
                        <a:buFont typeface="Arial" pitchFamily="34" charset="0"/>
                        <a:buChar char="•"/>
                      </a:pPr>
                      <a:r>
                        <a:rPr lang="ar-DZ" sz="1800" dirty="0"/>
                        <a:t>دعم المنتجات الصديقة للبيئة </a:t>
                      </a:r>
                      <a:endParaRPr lang="fr-FR" sz="1800" dirty="0"/>
                    </a:p>
                  </a:txBody>
                  <a:tcPr marT="45716" marB="45716"/>
                </a:tc>
                <a:tc>
                  <a:txBody>
                    <a:bodyPr/>
                    <a:lstStyle/>
                    <a:p>
                      <a:pPr algn="r" rtl="1">
                        <a:buFont typeface="Arial" pitchFamily="34" charset="0"/>
                        <a:buChar char="•"/>
                      </a:pPr>
                      <a:r>
                        <a:rPr lang="ar-DZ" sz="1800" dirty="0"/>
                        <a:t>تنظيم سلامة المنتج</a:t>
                      </a:r>
                    </a:p>
                    <a:p>
                      <a:pPr algn="r" rtl="1">
                        <a:buFont typeface="Arial" pitchFamily="34" charset="0"/>
                        <a:buChar char="•"/>
                      </a:pPr>
                      <a:r>
                        <a:rPr lang="ar-DZ" sz="1800" dirty="0"/>
                        <a:t>زيادة لوائح التوظيف</a:t>
                      </a:r>
                      <a:endParaRPr lang="fr-FR" sz="1800" dirty="0"/>
                    </a:p>
                  </a:txBody>
                  <a:tcPr marT="45716" marB="45716"/>
                </a:tc>
                <a:extLst>
                  <a:ext uri="{0D108BD9-81ED-4DB2-BD59-A6C34878D82A}">
                    <a16:rowId xmlns:a16="http://schemas.microsoft.com/office/drawing/2014/main" val="10001"/>
                  </a:ext>
                </a:extLst>
              </a:tr>
            </a:tbl>
          </a:graphicData>
        </a:graphic>
      </p:graphicFrame>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FD3B37C6-698D-7933-952C-B0D8FA7F8E67}"/>
              </a:ext>
            </a:extLst>
          </p:cNvPr>
          <p:cNvSpPr>
            <a:spLocks noGrp="1" noChangeArrowheads="1"/>
          </p:cNvSpPr>
          <p:nvPr>
            <p:ph type="title"/>
          </p:nvPr>
        </p:nvSpPr>
        <p:spPr>
          <a:xfrm>
            <a:off x="677863" y="609600"/>
            <a:ext cx="8596312" cy="1023938"/>
          </a:xfrm>
        </p:spPr>
        <p:txBody>
          <a:bodyPr/>
          <a:lstStyle/>
          <a:p>
            <a:pPr algn="r" rtl="1" eaLnBrk="1" hangingPunct="1"/>
            <a:r>
              <a:rPr lang="ar-DZ" altLang="fr-FR"/>
              <a:t>المزيج التسويقي </a:t>
            </a:r>
            <a:r>
              <a:rPr lang="fr-FR" altLang="fr-FR"/>
              <a:t>starboucks</a:t>
            </a:r>
          </a:p>
        </p:txBody>
      </p:sp>
      <p:sp>
        <p:nvSpPr>
          <p:cNvPr id="4" name="Flèche vers le haut 3">
            <a:extLst>
              <a:ext uri="{FF2B5EF4-FFF2-40B4-BE49-F238E27FC236}">
                <a16:creationId xmlns:a16="http://schemas.microsoft.com/office/drawing/2014/main" id="{EB178428-A9C7-5AFB-0305-4B31480ED914}"/>
              </a:ext>
            </a:extLst>
          </p:cNvPr>
          <p:cNvSpPr/>
          <p:nvPr/>
        </p:nvSpPr>
        <p:spPr>
          <a:xfrm>
            <a:off x="5094288" y="1463675"/>
            <a:ext cx="5434012" cy="5199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ar-DZ" sz="2000" dirty="0"/>
              <a:t>المنتج  </a:t>
            </a:r>
            <a:r>
              <a:rPr lang="fr-FR" sz="2000" dirty="0"/>
              <a:t>Product</a:t>
            </a:r>
          </a:p>
          <a:p>
            <a:pPr algn="ctr" eaLnBrk="1" fontAlgn="auto" hangingPunct="1">
              <a:spcBef>
                <a:spcPts val="0"/>
              </a:spcBef>
              <a:spcAft>
                <a:spcPts val="0"/>
              </a:spcAft>
              <a:defRPr/>
            </a:pPr>
            <a:r>
              <a:rPr lang="ar-DZ" sz="1400" dirty="0"/>
              <a:t>يجب ان يلبي المنتج احتياج لدى العملاء و بالاتساق مع رغبى ستاربكس في ان تصبح براند ذو جودة فائقة في عالم القهوة يتم استهداف ذوى الدخول المرتفعة بمنتجات مبتكرة و تقديم خدمة ممتازة بالتوازي </a:t>
            </a:r>
          </a:p>
          <a:p>
            <a:pPr algn="ctr" eaLnBrk="1" fontAlgn="auto" hangingPunct="1">
              <a:spcBef>
                <a:spcPts val="0"/>
              </a:spcBef>
              <a:spcAft>
                <a:spcPts val="0"/>
              </a:spcAft>
              <a:defRPr/>
            </a:pPr>
            <a:r>
              <a:rPr lang="ar-DZ" sz="1400" dirty="0"/>
              <a:t>مع تجربة لا تنسى</a:t>
            </a:r>
          </a:p>
          <a:p>
            <a:pPr algn="ctr" eaLnBrk="1" fontAlgn="auto" hangingPunct="1">
              <a:spcBef>
                <a:spcPts val="0"/>
              </a:spcBef>
              <a:spcAft>
                <a:spcPts val="0"/>
              </a:spcAft>
              <a:defRPr/>
            </a:pPr>
            <a:r>
              <a:rPr lang="ar-DZ" sz="1400" dirty="0"/>
              <a:t>و تتمثل المنتجات الرئيسية لهم في فئات رئيسية للقهوة و فئات للأطعمة و ذلك لمواكبة السوق و اشباع احتياجات مزيد من المستهلكين مع حرصهم على تقديم منتجات جديدة باستمرار مع ضمنها الشاي لجذب عملاء جدد  </a:t>
            </a:r>
            <a:endParaRPr lang="fr-FR" sz="1400" dirty="0"/>
          </a:p>
        </p:txBody>
      </p:sp>
      <p:sp>
        <p:nvSpPr>
          <p:cNvPr id="5" name="Flèche vers le haut 4">
            <a:extLst>
              <a:ext uri="{FF2B5EF4-FFF2-40B4-BE49-F238E27FC236}">
                <a16:creationId xmlns:a16="http://schemas.microsoft.com/office/drawing/2014/main" id="{6129C657-6C36-5E63-8273-67F25298035F}"/>
              </a:ext>
            </a:extLst>
          </p:cNvPr>
          <p:cNvSpPr/>
          <p:nvPr/>
        </p:nvSpPr>
        <p:spPr>
          <a:xfrm>
            <a:off x="0" y="1566863"/>
            <a:ext cx="4951413" cy="5081587"/>
          </a:xfrm>
          <a:prstGeom prst="up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ar-DZ" sz="2000" dirty="0"/>
              <a:t>السعر </a:t>
            </a:r>
            <a:r>
              <a:rPr lang="fr-FR" sz="2000" dirty="0"/>
              <a:t>Price</a:t>
            </a:r>
          </a:p>
          <a:p>
            <a:pPr algn="r" eaLnBrk="1" fontAlgn="auto" hangingPunct="1">
              <a:spcBef>
                <a:spcPts val="0"/>
              </a:spcBef>
              <a:spcAft>
                <a:spcPts val="0"/>
              </a:spcAft>
              <a:defRPr/>
            </a:pPr>
            <a:r>
              <a:rPr lang="ar-DZ" sz="1400" dirty="0"/>
              <a:t>ما يحدد قيمة اي منتج هو السعر و الجودة و ستاربكس بالطبع تحاول تقديم شيء ذو قيمة بشراء افضل المكونات و التأكد من الكفاءة و التدريب لجميع العاملين و خلق تجربة استثنائية للاستماع بالقهوة</a:t>
            </a:r>
          </a:p>
          <a:p>
            <a:pPr algn="r" rtl="1" eaLnBrk="1" fontAlgn="auto" hangingPunct="1">
              <a:spcBef>
                <a:spcPts val="0"/>
              </a:spcBef>
              <a:spcAft>
                <a:spcPts val="0"/>
              </a:spcAft>
              <a:buFont typeface="Arial" pitchFamily="34" charset="0"/>
              <a:buChar char="•"/>
              <a:defRPr/>
            </a:pPr>
            <a:r>
              <a:rPr lang="ar-DZ" sz="1400" dirty="0"/>
              <a:t>جودة عالية و سعر اعلى من المعتاد قليلا</a:t>
            </a:r>
          </a:p>
          <a:p>
            <a:pPr algn="r" rtl="1" eaLnBrk="1" fontAlgn="auto" hangingPunct="1">
              <a:spcBef>
                <a:spcPts val="0"/>
              </a:spcBef>
              <a:spcAft>
                <a:spcPts val="0"/>
              </a:spcAft>
              <a:buFont typeface="Arial" pitchFamily="34" charset="0"/>
              <a:buChar char="•"/>
              <a:defRPr/>
            </a:pPr>
            <a:r>
              <a:rPr lang="ar-DZ" sz="1400" dirty="0"/>
              <a:t>التميز  يتمثل في تصميم ل كافي شوب انواع المنتجات توفير جلسات مريحة و موسيقى هادئة مع مواكبتهم للتطور التكنولوجي </a:t>
            </a:r>
          </a:p>
          <a:p>
            <a:pPr algn="r" rtl="1" eaLnBrk="1" fontAlgn="auto" hangingPunct="1">
              <a:spcBef>
                <a:spcPts val="0"/>
              </a:spcBef>
              <a:spcAft>
                <a:spcPts val="0"/>
              </a:spcAft>
              <a:buFont typeface="Arial" pitchFamily="34" charset="0"/>
              <a:buChar char="•"/>
              <a:defRPr/>
            </a:pPr>
            <a:endParaRPr lang="fr-FR" sz="1600" dirty="0"/>
          </a:p>
        </p:txBody>
      </p:sp>
      <p:pic>
        <p:nvPicPr>
          <p:cNvPr id="8" name="Espace réservé du contenu 7" descr="تنزيل (1).jpg">
            <a:extLst>
              <a:ext uri="{FF2B5EF4-FFF2-40B4-BE49-F238E27FC236}">
                <a16:creationId xmlns:a16="http://schemas.microsoft.com/office/drawing/2014/main" id="{8F208BF8-2D4C-BE37-9AC5-CC8C91BE7C71}"/>
              </a:ext>
            </a:extLst>
          </p:cNvPr>
          <p:cNvPicPr>
            <a:picLocks noGrp="1" noChangeAspect="1"/>
          </p:cNvPicPr>
          <p:nvPr>
            <p:ph idx="1"/>
          </p:nvPr>
        </p:nvPicPr>
        <p:blipFill>
          <a:blip r:embed="rId2"/>
          <a:stretch>
            <a:fillRect/>
          </a:stretch>
        </p:blipFill>
        <p:spPr>
          <a:xfrm>
            <a:off x="0" y="0"/>
            <a:ext cx="2857500" cy="1600200"/>
          </a:xfrm>
          <a:prstGeom prst="ellipse">
            <a:avLst/>
          </a:prstGeom>
          <a:effectLst>
            <a:softEdge rad="112500"/>
          </a:effectLst>
        </p:spPr>
      </p:pic>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049EB36A-D0B5-23F9-8D25-59FE06944751}"/>
              </a:ext>
            </a:extLst>
          </p:cNvPr>
          <p:cNvSpPr>
            <a:spLocks noGrp="1" noChangeArrowheads="1"/>
          </p:cNvSpPr>
          <p:nvPr>
            <p:ph type="title"/>
          </p:nvPr>
        </p:nvSpPr>
        <p:spPr>
          <a:xfrm>
            <a:off x="458788" y="195263"/>
            <a:ext cx="8596312" cy="809625"/>
          </a:xfrm>
        </p:spPr>
        <p:txBody>
          <a:bodyPr/>
          <a:lstStyle/>
          <a:p>
            <a:pPr algn="r" rtl="1" eaLnBrk="1" hangingPunct="1"/>
            <a:r>
              <a:rPr lang="ar-DZ" altLang="fr-FR"/>
              <a:t>-</a:t>
            </a:r>
            <a:endParaRPr lang="fr-FR" altLang="fr-FR"/>
          </a:p>
        </p:txBody>
      </p:sp>
      <p:sp>
        <p:nvSpPr>
          <p:cNvPr id="14" name="Flèche vers le haut 13">
            <a:extLst>
              <a:ext uri="{FF2B5EF4-FFF2-40B4-BE49-F238E27FC236}">
                <a16:creationId xmlns:a16="http://schemas.microsoft.com/office/drawing/2014/main" id="{32CE8202-45F3-7EDE-A3EA-8B13B6A90D20}"/>
              </a:ext>
            </a:extLst>
          </p:cNvPr>
          <p:cNvSpPr/>
          <p:nvPr/>
        </p:nvSpPr>
        <p:spPr>
          <a:xfrm>
            <a:off x="5251450" y="1260475"/>
            <a:ext cx="5891213" cy="5224463"/>
          </a:xfrm>
          <a:prstGeom prst="upArrow">
            <a:avLst>
              <a:gd name="adj1" fmla="val 50000"/>
              <a:gd name="adj2" fmla="val 37010"/>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sz="2400" dirty="0"/>
              <a:t>Place </a:t>
            </a:r>
            <a:r>
              <a:rPr lang="ar-DZ" sz="2400" dirty="0"/>
              <a:t>المكان</a:t>
            </a:r>
          </a:p>
          <a:p>
            <a:pPr algn="r" eaLnBrk="1" fontAlgn="auto" hangingPunct="1">
              <a:spcBef>
                <a:spcPts val="0"/>
              </a:spcBef>
              <a:spcAft>
                <a:spcPts val="0"/>
              </a:spcAft>
              <a:defRPr/>
            </a:pPr>
            <a:r>
              <a:rPr lang="ar-DZ" dirty="0"/>
              <a:t>  </a:t>
            </a:r>
            <a:r>
              <a:rPr lang="ar-DZ" sz="1200" dirty="0"/>
              <a:t> </a:t>
            </a:r>
            <a:r>
              <a:rPr lang="ar-DZ" sz="1400" dirty="0"/>
              <a:t>تربط منافد التوزيع بسلعة تقدم من المنتج الي المستهلك مباشرة و ستاربكس يقوم على اكتسابها ميزة اضافية عبر رؤيتها في التوزيع القائمة على </a:t>
            </a:r>
            <a:r>
              <a:rPr lang="fr-FR" sz="1400" dirty="0" err="1"/>
              <a:t>winning</a:t>
            </a:r>
            <a:r>
              <a:rPr lang="fr-FR" sz="1400" dirty="0"/>
              <a:t> store</a:t>
            </a:r>
            <a:r>
              <a:rPr lang="ar-DZ" sz="1400" dirty="0"/>
              <a:t> </a:t>
            </a:r>
            <a:r>
              <a:rPr lang="fr-FR" sz="1400" dirty="0"/>
              <a:t>location </a:t>
            </a:r>
            <a:endParaRPr lang="ar-DZ" sz="1400" dirty="0"/>
          </a:p>
          <a:p>
            <a:pPr algn="r" rtl="1" eaLnBrk="1" fontAlgn="auto" hangingPunct="1">
              <a:spcBef>
                <a:spcPts val="0"/>
              </a:spcBef>
              <a:spcAft>
                <a:spcPts val="0"/>
              </a:spcAft>
              <a:defRPr/>
            </a:pPr>
            <a:r>
              <a:rPr lang="ar-DZ" sz="1400" dirty="0"/>
              <a:t>لمتاجرها الجديدة فتاتي الفروع على شكل اماكن لقاء في ارقى و اميز المواقع و التي ساعدتهم على مواكبة نمو الطلب عليهم مع الاحتفاظ بميزتهم التنافسية </a:t>
            </a:r>
            <a:endParaRPr lang="fr-FR" sz="1400" dirty="0"/>
          </a:p>
        </p:txBody>
      </p:sp>
      <p:sp>
        <p:nvSpPr>
          <p:cNvPr id="15" name="Flèche vers le haut 14">
            <a:extLst>
              <a:ext uri="{FF2B5EF4-FFF2-40B4-BE49-F238E27FC236}">
                <a16:creationId xmlns:a16="http://schemas.microsoft.com/office/drawing/2014/main" id="{10EECF0E-6CBD-A67D-0F00-675F97028346}"/>
              </a:ext>
            </a:extLst>
          </p:cNvPr>
          <p:cNvSpPr/>
          <p:nvPr/>
        </p:nvSpPr>
        <p:spPr>
          <a:xfrm>
            <a:off x="0" y="1247775"/>
            <a:ext cx="5121275" cy="5237163"/>
          </a:xfrm>
          <a:prstGeom prst="upArrow">
            <a:avLst>
              <a:gd name="adj1" fmla="val 50000"/>
              <a:gd name="adj2" fmla="val 39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DZ" sz="2400" dirty="0"/>
              <a:t>الترويج</a:t>
            </a:r>
          </a:p>
          <a:p>
            <a:pPr algn="r" rtl="1" eaLnBrk="1" fontAlgn="auto" hangingPunct="1">
              <a:spcBef>
                <a:spcPts val="0"/>
              </a:spcBef>
              <a:spcAft>
                <a:spcPts val="0"/>
              </a:spcAft>
              <a:defRPr/>
            </a:pPr>
            <a:r>
              <a:rPr lang="ar-DZ" dirty="0"/>
              <a:t>  </a:t>
            </a:r>
            <a:r>
              <a:rPr lang="ar-DZ" sz="1400" dirty="0"/>
              <a:t>تقوم ستاربكس  بتنظيم فاعليات ضخمة قبل افتتاح </a:t>
            </a:r>
            <a:r>
              <a:rPr lang="ar-DZ" sz="1400" dirty="0" err="1"/>
              <a:t>ايا</a:t>
            </a:r>
            <a:r>
              <a:rPr lang="ar-DZ" sz="1400" dirty="0"/>
              <a:t> من فروعها و يتم تصميم الفرع وفقا لطابع كل مدينة ولا تعتمد على الاعلان المباشر بل تضخ الاموال لاستحواذ على المواقع الهامة وتثق  في </a:t>
            </a:r>
            <a:r>
              <a:rPr lang="fr-FR" sz="1400" dirty="0"/>
              <a:t>Word of </a:t>
            </a:r>
            <a:r>
              <a:rPr lang="fr-FR" sz="1400" dirty="0" err="1"/>
              <a:t>mouth</a:t>
            </a:r>
            <a:endParaRPr lang="fr-FR" sz="1400" dirty="0"/>
          </a:p>
          <a:p>
            <a:pPr algn="r" rtl="1" eaLnBrk="1" fontAlgn="auto" hangingPunct="1">
              <a:spcBef>
                <a:spcPts val="0"/>
              </a:spcBef>
              <a:spcAft>
                <a:spcPts val="0"/>
              </a:spcAft>
              <a:defRPr/>
            </a:pPr>
            <a:r>
              <a:rPr lang="ar-DZ" sz="1400" dirty="0"/>
              <a:t>لتعزيز البرند الخاص بها و تعتمد ايضا على </a:t>
            </a:r>
            <a:r>
              <a:rPr lang="fr-FR" sz="1400" dirty="0"/>
              <a:t>social media </a:t>
            </a:r>
            <a:endParaRPr lang="ar-DZ" sz="1400" dirty="0"/>
          </a:p>
          <a:p>
            <a:pPr algn="r" rtl="1" eaLnBrk="1" fontAlgn="auto" hangingPunct="1">
              <a:spcBef>
                <a:spcPts val="0"/>
              </a:spcBef>
              <a:spcAft>
                <a:spcPts val="0"/>
              </a:spcAft>
              <a:defRPr/>
            </a:pPr>
            <a:r>
              <a:rPr lang="ar-DZ" sz="1400" dirty="0"/>
              <a:t>و تأتي كل هدا في اطار بناء مجتمع تسويقي خاص بها قبل ان تأتي القهوة نفسها في الصورة </a:t>
            </a:r>
          </a:p>
        </p:txBody>
      </p:sp>
      <p:pic>
        <p:nvPicPr>
          <p:cNvPr id="10" name="Espace réservé du contenu 9" descr="PMACE.jpg">
            <a:extLst>
              <a:ext uri="{FF2B5EF4-FFF2-40B4-BE49-F238E27FC236}">
                <a16:creationId xmlns:a16="http://schemas.microsoft.com/office/drawing/2014/main" id="{B3287059-A174-9C87-5727-09EE2022982D}"/>
              </a:ext>
            </a:extLst>
          </p:cNvPr>
          <p:cNvPicPr>
            <a:picLocks noGrp="1" noChangeAspect="1"/>
          </p:cNvPicPr>
          <p:nvPr>
            <p:ph idx="1"/>
          </p:nvPr>
        </p:nvPicPr>
        <p:blipFill>
          <a:blip r:embed="rId2"/>
          <a:stretch>
            <a:fillRect/>
          </a:stretch>
        </p:blipFill>
        <p:spPr>
          <a:xfrm>
            <a:off x="0" y="0"/>
            <a:ext cx="2272937" cy="1596122"/>
          </a:xfrm>
          <a:prstGeom prst="ellipse">
            <a:avLst/>
          </a:prstGeom>
          <a:effectLst>
            <a:softEdge rad="112500"/>
          </a:effectLst>
        </p:spPr>
      </p:pic>
    </p:spTree>
  </p:cSld>
  <p:clrMapOvr>
    <a:masterClrMapping/>
  </p:clrMapOvr>
  <p:transition spd="slow">
    <p:blinds dir="vert"/>
  </p:transition>
</p:sld>
</file>

<file path=ppt/theme/theme1.xml><?xml version="1.0" encoding="utf-8"?>
<a:theme xmlns:a="http://schemas.openxmlformats.org/drawingml/2006/main" name="Facett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ستاربوكسر [Enregistrement automatique].pptmhnour</Template>
  <TotalTime>6</TotalTime>
  <Words>1053</Words>
  <Application>Microsoft Office PowerPoint</Application>
  <PresentationFormat>Grand écran</PresentationFormat>
  <Paragraphs>95</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Trebuchet MS</vt:lpstr>
      <vt:lpstr>Arial</vt:lpstr>
      <vt:lpstr>Wingdings 3</vt:lpstr>
      <vt:lpstr>Calibri</vt:lpstr>
      <vt:lpstr>Tahoma</vt:lpstr>
      <vt:lpstr>Wingdings</vt:lpstr>
      <vt:lpstr>Facette</vt:lpstr>
      <vt:lpstr>Starbucks </vt:lpstr>
      <vt:lpstr> لمحة عن شركة ستاربكس  هي سلسلة مقاهي أمريكية تقدم اجود أنواع القهوة في العالم بدات كمتجر صغير في سوق بايك بلايس في سياتل واشنطن و الان هي شركة عالمية يتم تداول منتجاتها عبر مختلف القارات و تبلغ قيمتها السوقية 135,1 مليار دولار و الإيرادات السنوية 33,6مليار دولار , </vt:lpstr>
      <vt:lpstr>تأسيس شركة ستاربكس: تم افتتاح اول متجر ستاربكس30/03/1971 على يد ثلاث شركاء و هم مدرس اللغة الإنجليزية جيري بالدوين و مدرس التاريخ زيف سيغل و الكاتب غوردان بوكر  يقع مقرها في ستايل واشنطن بالأمريكا  و تمتلك اكثر من 16226 فرعا في اكثر من 84 دولة و عدد الموظفين  فيها حوالي 383000 موظف ، في عام 1981 قام هوارد شولتز بزيارة لمحل ناشئ لصنع القهوة يدعى قهوة ستاربكس في سياتل. اعجب شولتز بالمشروع وبعد سنة انضم للعمل مع ستاربكس كمدير المبيعات، وحاول شولتز التوسع بإنشاء سلسلة فروع لكن حصلت بعدها خلافات بينه وبين مالكي محل القهوة فتركه في عام 1985 وبدأ محله الخاص واسماه «جورنال» برأسمال 400 الف دولار أمريكي. بعد سنتين تمكن من شراء ستاربكس ب 3.8 مليون دولار أمريكي وحول اسم جورنال إلى ستاربكس وأنشأ شركة وأصبح الرئيس التنفيذي لها. حاليا يقدر رأسمال الشركة: 6 مليار و352 مليون دولار  </vt:lpstr>
      <vt:lpstr>          شعار شركة ستاربكس      إن شعار ستاربكس مستمد من رسم نرويجي يعود إلى القرن السادس عشر ويمثل عروس البحر - أي حورية - ذات ذيلين منحوتة على قطعة خشبية، وتم اعتماد هذا الرسم محاطاً بشكل دائري - باسم الشركة الأصلي - قهوة وشاي وبهارات (ستاربكس) تم اختيار الشعار مع انطلاقة الشركة في العام 1971م ورغب المؤسسون أن يعكس الشعار العلاقة التاريخية التي تربط تجار القهوة مع الإبحار. و كان لون الشعار بوني قي بداية ثم تغير لونها الي اخضر و هوا رمز النظارة و النمو و في عام 2011اعيد تصميم عروس البحر ستاربكس لتصبح زواياها اكثر استدارة  </vt:lpstr>
      <vt:lpstr>مشروبات ستاربكس </vt:lpstr>
      <vt:lpstr>تحليل سووتSWOT  </vt:lpstr>
      <vt:lpstr>PESTEL ANALYSIS </vt:lpstr>
      <vt:lpstr>المزيج التسويقي starboucks</vt:lpstr>
      <vt:lpstr>-</vt:lpstr>
      <vt:lpstr>اشكال دخول شركة ستاربكس للأسواق الدولية </vt:lpstr>
      <vt:lpstr>,</vt:lpstr>
      <vt:lpstr>التحالفات الاستراتيجية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Starbucks </dc:title>
  <dc:creator>HPIntelV</dc:creator>
  <cp:lastModifiedBy>HPIntelV</cp:lastModifiedBy>
  <cp:revision>1</cp:revision>
  <cp:lastPrinted>2024-02-05T00:24:17Z</cp:lastPrinted>
  <dcterms:created xsi:type="dcterms:W3CDTF">2024-03-03T13:26:16Z</dcterms:created>
  <dcterms:modified xsi:type="dcterms:W3CDTF">2024-03-03T13:32:19Z</dcterms:modified>
</cp:coreProperties>
</file>