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9" r:id="rId1"/>
    <p:sldMasterId id="2147484021" r:id="rId2"/>
  </p:sldMasterIdLst>
  <p:notesMasterIdLst>
    <p:notesMasterId r:id="rId31"/>
  </p:notesMasterIdLst>
  <p:sldIdLst>
    <p:sldId id="303" r:id="rId3"/>
    <p:sldId id="280" r:id="rId4"/>
    <p:sldId id="281" r:id="rId5"/>
    <p:sldId id="282" r:id="rId6"/>
    <p:sldId id="283" r:id="rId7"/>
    <p:sldId id="284" r:id="rId8"/>
    <p:sldId id="297" r:id="rId9"/>
    <p:sldId id="298" r:id="rId10"/>
    <p:sldId id="299" r:id="rId11"/>
    <p:sldId id="300" r:id="rId12"/>
    <p:sldId id="301" r:id="rId13"/>
    <p:sldId id="269" r:id="rId14"/>
    <p:sldId id="285" r:id="rId15"/>
    <p:sldId id="286" r:id="rId16"/>
    <p:sldId id="287" r:id="rId17"/>
    <p:sldId id="288" r:id="rId18"/>
    <p:sldId id="289" r:id="rId19"/>
    <p:sldId id="290" r:id="rId20"/>
    <p:sldId id="261" r:id="rId21"/>
    <p:sldId id="294" r:id="rId22"/>
    <p:sldId id="291" r:id="rId23"/>
    <p:sldId id="292" r:id="rId24"/>
    <p:sldId id="295" r:id="rId25"/>
    <p:sldId id="296" r:id="rId26"/>
    <p:sldId id="271" r:id="rId27"/>
    <p:sldId id="262" r:id="rId28"/>
    <p:sldId id="263" r:id="rId29"/>
    <p:sldId id="264"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FF"/>
    <a:srgbClr val="FF0066"/>
    <a:srgbClr val="008000"/>
    <a:srgbClr val="CC3300"/>
    <a:srgbClr val="003300"/>
    <a:srgbClr val="66FF33"/>
    <a:srgbClr val="CC0099"/>
    <a:srgbClr val="FF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06799F8-075E-4A3A-A7F6-7FBC6576F1A4}" styleName="Style à thème 2 - Accentuation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Style à thème 2 - Accentuation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Style moyen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24" autoAdjust="0"/>
  </p:normalViewPr>
  <p:slideViewPr>
    <p:cSldViewPr snapToGrid="0">
      <p:cViewPr varScale="1">
        <p:scale>
          <a:sx n="69" d="100"/>
          <a:sy n="69" d="100"/>
        </p:scale>
        <p:origin x="-762" y="-102"/>
      </p:cViewPr>
      <p:guideLst>
        <p:guide orient="horz" pos="2160"/>
        <p:guide pos="3840"/>
      </p:guideLst>
    </p:cSldViewPr>
  </p:slideViewPr>
  <p:outlineViewPr>
    <p:cViewPr>
      <p:scale>
        <a:sx n="33" d="100"/>
        <a:sy n="33" d="100"/>
      </p:scale>
      <p:origin x="0" y="1656"/>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638985-9B38-489D-9CDD-20B3CF9670C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89D04C79-0303-402A-80A0-F5D523ACA14F}">
      <dgm:prSet phldrT="[Texte]"/>
      <dgm:spPr/>
      <dgm:t>
        <a:bodyPr/>
        <a:lstStyle/>
        <a:p>
          <a:r>
            <a:rPr lang="ar-DZ" dirty="0" smtClean="0"/>
            <a:t>حالة التأكد</a:t>
          </a:r>
          <a:endParaRPr lang="fr-FR" dirty="0"/>
        </a:p>
      </dgm:t>
    </dgm:pt>
    <dgm:pt modelId="{4C751B8B-7C3C-4D56-A5D4-8B0390B7FBB7}" type="parTrans" cxnId="{1B3A3C1E-EFC3-4232-ABAE-56AB9ACACAE3}">
      <dgm:prSet/>
      <dgm:spPr/>
      <dgm:t>
        <a:bodyPr/>
        <a:lstStyle/>
        <a:p>
          <a:endParaRPr lang="fr-FR"/>
        </a:p>
      </dgm:t>
    </dgm:pt>
    <dgm:pt modelId="{73923011-413A-4502-A30B-ED0EC61F9682}" type="sibTrans" cxnId="{1B3A3C1E-EFC3-4232-ABAE-56AB9ACACAE3}">
      <dgm:prSet/>
      <dgm:spPr/>
      <dgm:t>
        <a:bodyPr/>
        <a:lstStyle/>
        <a:p>
          <a:endParaRPr lang="fr-FR"/>
        </a:p>
      </dgm:t>
    </dgm:pt>
    <dgm:pt modelId="{4AD99AC8-330D-45BB-A241-A6010ECF2C1B}">
      <dgm:prSet phldrT="[Texte]"/>
      <dgm:spPr/>
      <dgm:t>
        <a:bodyPr/>
        <a:lstStyle/>
        <a:p>
          <a:r>
            <a:rPr lang="ar-DZ" dirty="0" smtClean="0"/>
            <a:t>يتوفر لمتخذ القرار معلومات كاملة </a:t>
          </a:r>
          <a:r>
            <a:rPr lang="ar-DZ" dirty="0" err="1" smtClean="0"/>
            <a:t>و</a:t>
          </a:r>
          <a:r>
            <a:rPr lang="ar-DZ" dirty="0" smtClean="0"/>
            <a:t> </a:t>
          </a:r>
          <a:r>
            <a:rPr lang="ar-DZ" dirty="0" err="1" smtClean="0"/>
            <a:t>اكيدة</a:t>
          </a:r>
          <a:r>
            <a:rPr lang="ar-DZ" dirty="0" smtClean="0"/>
            <a:t> و كافية تسمح له بالتعرف على النتائج المترتبة عن هذه القرارات قبل حدوثها.( لا يكون للبيئة الخارجية </a:t>
          </a:r>
          <a:r>
            <a:rPr lang="ar-DZ" dirty="0" err="1" smtClean="0"/>
            <a:t>اي</a:t>
          </a:r>
          <a:r>
            <a:rPr lang="ar-DZ" dirty="0" smtClean="0"/>
            <a:t> تأثير على عملية اتخاذ القرارات)</a:t>
          </a:r>
          <a:endParaRPr lang="fr-FR" dirty="0"/>
        </a:p>
      </dgm:t>
    </dgm:pt>
    <dgm:pt modelId="{94DA90C9-F9F2-454F-8AF8-821E3FC55230}" type="parTrans" cxnId="{F1E078A8-645A-4470-A0ED-C6E3F11BC2B2}">
      <dgm:prSet/>
      <dgm:spPr/>
      <dgm:t>
        <a:bodyPr/>
        <a:lstStyle/>
        <a:p>
          <a:endParaRPr lang="fr-FR"/>
        </a:p>
      </dgm:t>
    </dgm:pt>
    <dgm:pt modelId="{089ABEC7-70BD-4FC5-9C98-63CF7413F00D}" type="sibTrans" cxnId="{F1E078A8-645A-4470-A0ED-C6E3F11BC2B2}">
      <dgm:prSet/>
      <dgm:spPr/>
      <dgm:t>
        <a:bodyPr/>
        <a:lstStyle/>
        <a:p>
          <a:endParaRPr lang="fr-FR"/>
        </a:p>
      </dgm:t>
    </dgm:pt>
    <dgm:pt modelId="{951B5FF9-A79D-4ACF-9552-F55E135A10C0}">
      <dgm:prSet phldrT="[Texte]"/>
      <dgm:spPr/>
      <dgm:t>
        <a:bodyPr/>
        <a:lstStyle/>
        <a:p>
          <a:r>
            <a:rPr lang="ar-DZ" dirty="0" smtClean="0"/>
            <a:t>حالة المخاطرة</a:t>
          </a:r>
          <a:endParaRPr lang="fr-FR" dirty="0"/>
        </a:p>
      </dgm:t>
    </dgm:pt>
    <dgm:pt modelId="{588BD56F-7ACF-4F9E-A1C7-69DA74B7DE46}" type="parTrans" cxnId="{BC3509BF-70E8-4210-A668-7D52DA814EE8}">
      <dgm:prSet/>
      <dgm:spPr/>
      <dgm:t>
        <a:bodyPr/>
        <a:lstStyle/>
        <a:p>
          <a:endParaRPr lang="fr-FR"/>
        </a:p>
      </dgm:t>
    </dgm:pt>
    <dgm:pt modelId="{2934E6FE-9819-4F66-8B30-C1FC7F75A54B}" type="sibTrans" cxnId="{BC3509BF-70E8-4210-A668-7D52DA814EE8}">
      <dgm:prSet/>
      <dgm:spPr/>
      <dgm:t>
        <a:bodyPr/>
        <a:lstStyle/>
        <a:p>
          <a:endParaRPr lang="fr-FR"/>
        </a:p>
      </dgm:t>
    </dgm:pt>
    <dgm:pt modelId="{A5E7F332-51C4-47F7-8BBA-1751F5A02C42}">
      <dgm:prSet phldrT="[Texte]"/>
      <dgm:spPr/>
      <dgm:t>
        <a:bodyPr/>
        <a:lstStyle/>
        <a:p>
          <a:r>
            <a:rPr lang="ar-DZ" dirty="0" smtClean="0"/>
            <a:t>تتميز بتوفر جزء يسير من المعلومات غير الكافية لمعرفة النتائج المتوقع حصولها نتيجة للقرار المتخذ . في هذه الحالة يكون احتمال تدخل عناصر </a:t>
          </a:r>
          <a:r>
            <a:rPr lang="ar-DZ" dirty="0" err="1" smtClean="0"/>
            <a:t>و</a:t>
          </a:r>
          <a:r>
            <a:rPr lang="ar-DZ" dirty="0" smtClean="0"/>
            <a:t> متغيرات داخلية </a:t>
          </a:r>
          <a:r>
            <a:rPr lang="ar-DZ" dirty="0" err="1" smtClean="0"/>
            <a:t>و</a:t>
          </a:r>
          <a:r>
            <a:rPr lang="ar-DZ" dirty="0" smtClean="0"/>
            <a:t> خارجية ( البيئة المحيطة)</a:t>
          </a:r>
          <a:endParaRPr lang="fr-FR" dirty="0"/>
        </a:p>
      </dgm:t>
    </dgm:pt>
    <dgm:pt modelId="{65CBFE95-1F5E-4226-B30D-E5D5CD463C49}" type="parTrans" cxnId="{7972CAD9-1337-473B-BEC9-9E6740309E0C}">
      <dgm:prSet/>
      <dgm:spPr/>
      <dgm:t>
        <a:bodyPr/>
        <a:lstStyle/>
        <a:p>
          <a:endParaRPr lang="fr-FR"/>
        </a:p>
      </dgm:t>
    </dgm:pt>
    <dgm:pt modelId="{1FD9B1C1-C43E-4DD3-87B5-F39CBA42B03E}" type="sibTrans" cxnId="{7972CAD9-1337-473B-BEC9-9E6740309E0C}">
      <dgm:prSet/>
      <dgm:spPr/>
      <dgm:t>
        <a:bodyPr/>
        <a:lstStyle/>
        <a:p>
          <a:endParaRPr lang="fr-FR"/>
        </a:p>
      </dgm:t>
    </dgm:pt>
    <dgm:pt modelId="{3EDACD56-4517-45A6-B483-9DC7CEFC8F9E}">
      <dgm:prSet phldrT="[Texte]"/>
      <dgm:spPr/>
      <dgm:t>
        <a:bodyPr/>
        <a:lstStyle/>
        <a:p>
          <a:r>
            <a:rPr lang="ar-DZ" dirty="0" smtClean="0"/>
            <a:t>حالة عدم التأكد</a:t>
          </a:r>
          <a:endParaRPr lang="fr-FR" dirty="0"/>
        </a:p>
      </dgm:t>
    </dgm:pt>
    <dgm:pt modelId="{AB674C6C-5719-4D07-905F-DB8DEF00ECE1}" type="parTrans" cxnId="{DB9F43D5-59DB-4A6A-BE3E-F00F0AC43049}">
      <dgm:prSet/>
      <dgm:spPr/>
      <dgm:t>
        <a:bodyPr/>
        <a:lstStyle/>
        <a:p>
          <a:endParaRPr lang="fr-FR"/>
        </a:p>
      </dgm:t>
    </dgm:pt>
    <dgm:pt modelId="{5706F087-5D85-4583-B150-2F9D06CAC1B9}" type="sibTrans" cxnId="{DB9F43D5-59DB-4A6A-BE3E-F00F0AC43049}">
      <dgm:prSet/>
      <dgm:spPr/>
      <dgm:t>
        <a:bodyPr/>
        <a:lstStyle/>
        <a:p>
          <a:endParaRPr lang="fr-FR"/>
        </a:p>
      </dgm:t>
    </dgm:pt>
    <dgm:pt modelId="{227D8A38-5820-4E76-A3E4-D6470510B9F2}">
      <dgm:prSet phldrT="[Texte]"/>
      <dgm:spPr/>
      <dgm:t>
        <a:bodyPr/>
        <a:lstStyle/>
        <a:p>
          <a:r>
            <a:rPr lang="ar-DZ" dirty="0" smtClean="0"/>
            <a:t>عدم توفر </a:t>
          </a:r>
          <a:r>
            <a:rPr lang="ar-DZ" dirty="0" err="1" smtClean="0"/>
            <a:t>ادنى</a:t>
          </a:r>
          <a:r>
            <a:rPr lang="ar-DZ" dirty="0" smtClean="0"/>
            <a:t> قدر من المعلومات عما يمكن </a:t>
          </a:r>
          <a:r>
            <a:rPr lang="ar-DZ" dirty="0" err="1" smtClean="0"/>
            <a:t>ان</a:t>
          </a:r>
          <a:r>
            <a:rPr lang="ar-DZ" dirty="0" smtClean="0"/>
            <a:t> يؤدي </a:t>
          </a:r>
          <a:r>
            <a:rPr lang="ar-DZ" dirty="0" err="1" smtClean="0"/>
            <a:t>اليه</a:t>
          </a:r>
          <a:r>
            <a:rPr lang="ar-DZ" dirty="0" smtClean="0"/>
            <a:t> القرار المتخذ</a:t>
          </a:r>
          <a:endParaRPr lang="fr-FR" dirty="0"/>
        </a:p>
      </dgm:t>
    </dgm:pt>
    <dgm:pt modelId="{62537FE9-FC92-4B0A-9681-AE5AEA065C9E}" type="parTrans" cxnId="{74A922DD-54D4-4A5E-B59C-2D7F0A304AA6}">
      <dgm:prSet/>
      <dgm:spPr/>
      <dgm:t>
        <a:bodyPr/>
        <a:lstStyle/>
        <a:p>
          <a:endParaRPr lang="fr-FR"/>
        </a:p>
      </dgm:t>
    </dgm:pt>
    <dgm:pt modelId="{76420142-DADB-40E8-BCE7-C9B313FBB6E5}" type="sibTrans" cxnId="{74A922DD-54D4-4A5E-B59C-2D7F0A304AA6}">
      <dgm:prSet/>
      <dgm:spPr/>
      <dgm:t>
        <a:bodyPr/>
        <a:lstStyle/>
        <a:p>
          <a:endParaRPr lang="fr-FR"/>
        </a:p>
      </dgm:t>
    </dgm:pt>
    <dgm:pt modelId="{B96D373E-BE1A-4895-8FA0-2E6434077820}">
      <dgm:prSet phldrT="[Texte]"/>
      <dgm:spPr/>
      <dgm:t>
        <a:bodyPr/>
        <a:lstStyle/>
        <a:p>
          <a:r>
            <a:rPr lang="ar-DZ" dirty="0" smtClean="0"/>
            <a:t>حيث تصبح العملية بمثابة مخاطرة غير معروفة العواقب في هذه الحالة لا بد من </a:t>
          </a:r>
          <a:r>
            <a:rPr lang="ar-DZ" dirty="0" err="1" smtClean="0"/>
            <a:t>ايجاد</a:t>
          </a:r>
          <a:r>
            <a:rPr lang="ar-DZ" dirty="0" smtClean="0"/>
            <a:t> معايير جديدة يمكن من خلالها قياس نتائج القرارات المتخذة</a:t>
          </a:r>
          <a:endParaRPr lang="fr-FR" dirty="0"/>
        </a:p>
      </dgm:t>
    </dgm:pt>
    <dgm:pt modelId="{C511FB4C-F974-4973-95FA-061B59D79868}" type="parTrans" cxnId="{C00F1899-F1F0-4F29-A5A5-324BA0959C21}">
      <dgm:prSet/>
      <dgm:spPr/>
      <dgm:t>
        <a:bodyPr/>
        <a:lstStyle/>
        <a:p>
          <a:endParaRPr lang="fr-FR"/>
        </a:p>
      </dgm:t>
    </dgm:pt>
    <dgm:pt modelId="{56668C72-F791-4DE1-9944-C14EE2F92D9B}" type="sibTrans" cxnId="{C00F1899-F1F0-4F29-A5A5-324BA0959C21}">
      <dgm:prSet/>
      <dgm:spPr/>
      <dgm:t>
        <a:bodyPr/>
        <a:lstStyle/>
        <a:p>
          <a:endParaRPr lang="fr-FR"/>
        </a:p>
      </dgm:t>
    </dgm:pt>
    <dgm:pt modelId="{7F645016-EFAE-4081-9144-456E17802B90}" type="pres">
      <dgm:prSet presAssocID="{31638985-9B38-489D-9CDD-20B3CF9670C4}" presName="linearFlow" presStyleCnt="0">
        <dgm:presLayoutVars>
          <dgm:dir/>
          <dgm:animLvl val="lvl"/>
          <dgm:resizeHandles val="exact"/>
        </dgm:presLayoutVars>
      </dgm:prSet>
      <dgm:spPr/>
      <dgm:t>
        <a:bodyPr/>
        <a:lstStyle/>
        <a:p>
          <a:endParaRPr lang="fr-FR"/>
        </a:p>
      </dgm:t>
    </dgm:pt>
    <dgm:pt modelId="{B56F3355-03E5-434D-B708-CC208E00D69B}" type="pres">
      <dgm:prSet presAssocID="{89D04C79-0303-402A-80A0-F5D523ACA14F}" presName="composite" presStyleCnt="0"/>
      <dgm:spPr/>
    </dgm:pt>
    <dgm:pt modelId="{69CBECD8-DB62-49EB-82C9-40BF9CDBB5BE}" type="pres">
      <dgm:prSet presAssocID="{89D04C79-0303-402A-80A0-F5D523ACA14F}" presName="parentText" presStyleLbl="alignNode1" presStyleIdx="0" presStyleCnt="3">
        <dgm:presLayoutVars>
          <dgm:chMax val="1"/>
          <dgm:bulletEnabled val="1"/>
        </dgm:presLayoutVars>
      </dgm:prSet>
      <dgm:spPr/>
      <dgm:t>
        <a:bodyPr/>
        <a:lstStyle/>
        <a:p>
          <a:endParaRPr lang="fr-FR"/>
        </a:p>
      </dgm:t>
    </dgm:pt>
    <dgm:pt modelId="{ED87B596-BD61-42EF-9E47-7A687C4C66EB}" type="pres">
      <dgm:prSet presAssocID="{89D04C79-0303-402A-80A0-F5D523ACA14F}" presName="descendantText" presStyleLbl="alignAcc1" presStyleIdx="0" presStyleCnt="3">
        <dgm:presLayoutVars>
          <dgm:bulletEnabled val="1"/>
        </dgm:presLayoutVars>
      </dgm:prSet>
      <dgm:spPr/>
      <dgm:t>
        <a:bodyPr/>
        <a:lstStyle/>
        <a:p>
          <a:endParaRPr lang="fr-FR"/>
        </a:p>
      </dgm:t>
    </dgm:pt>
    <dgm:pt modelId="{D295B90C-39C9-4F7A-875E-A2A83F1C5590}" type="pres">
      <dgm:prSet presAssocID="{73923011-413A-4502-A30B-ED0EC61F9682}" presName="sp" presStyleCnt="0"/>
      <dgm:spPr/>
    </dgm:pt>
    <dgm:pt modelId="{5A58B037-F203-4F71-AD49-C1103653E969}" type="pres">
      <dgm:prSet presAssocID="{951B5FF9-A79D-4ACF-9552-F55E135A10C0}" presName="composite" presStyleCnt="0"/>
      <dgm:spPr/>
    </dgm:pt>
    <dgm:pt modelId="{A5E19181-6167-4761-A223-C504972EE0E7}" type="pres">
      <dgm:prSet presAssocID="{951B5FF9-A79D-4ACF-9552-F55E135A10C0}" presName="parentText" presStyleLbl="alignNode1" presStyleIdx="1" presStyleCnt="3">
        <dgm:presLayoutVars>
          <dgm:chMax val="1"/>
          <dgm:bulletEnabled val="1"/>
        </dgm:presLayoutVars>
      </dgm:prSet>
      <dgm:spPr/>
      <dgm:t>
        <a:bodyPr/>
        <a:lstStyle/>
        <a:p>
          <a:endParaRPr lang="fr-FR"/>
        </a:p>
      </dgm:t>
    </dgm:pt>
    <dgm:pt modelId="{72F22B0A-8B28-4368-8D80-8BD06D707BA0}" type="pres">
      <dgm:prSet presAssocID="{951B5FF9-A79D-4ACF-9552-F55E135A10C0}" presName="descendantText" presStyleLbl="alignAcc1" presStyleIdx="1" presStyleCnt="3">
        <dgm:presLayoutVars>
          <dgm:bulletEnabled val="1"/>
        </dgm:presLayoutVars>
      </dgm:prSet>
      <dgm:spPr/>
      <dgm:t>
        <a:bodyPr/>
        <a:lstStyle/>
        <a:p>
          <a:endParaRPr lang="fr-FR"/>
        </a:p>
      </dgm:t>
    </dgm:pt>
    <dgm:pt modelId="{8F85C1E5-37C7-456E-9206-12AD14776EFA}" type="pres">
      <dgm:prSet presAssocID="{2934E6FE-9819-4F66-8B30-C1FC7F75A54B}" presName="sp" presStyleCnt="0"/>
      <dgm:spPr/>
    </dgm:pt>
    <dgm:pt modelId="{DF1770AA-D2D8-49A3-B990-7664792BCD5D}" type="pres">
      <dgm:prSet presAssocID="{3EDACD56-4517-45A6-B483-9DC7CEFC8F9E}" presName="composite" presStyleCnt="0"/>
      <dgm:spPr/>
    </dgm:pt>
    <dgm:pt modelId="{3397FE3E-D538-4D2E-9D7A-1CF1AD3AC55B}" type="pres">
      <dgm:prSet presAssocID="{3EDACD56-4517-45A6-B483-9DC7CEFC8F9E}" presName="parentText" presStyleLbl="alignNode1" presStyleIdx="2" presStyleCnt="3">
        <dgm:presLayoutVars>
          <dgm:chMax val="1"/>
          <dgm:bulletEnabled val="1"/>
        </dgm:presLayoutVars>
      </dgm:prSet>
      <dgm:spPr/>
      <dgm:t>
        <a:bodyPr/>
        <a:lstStyle/>
        <a:p>
          <a:endParaRPr lang="fr-FR"/>
        </a:p>
      </dgm:t>
    </dgm:pt>
    <dgm:pt modelId="{40B0D694-4587-4099-AE2F-32330C1D6B9A}" type="pres">
      <dgm:prSet presAssocID="{3EDACD56-4517-45A6-B483-9DC7CEFC8F9E}" presName="descendantText" presStyleLbl="alignAcc1" presStyleIdx="2" presStyleCnt="3">
        <dgm:presLayoutVars>
          <dgm:bulletEnabled val="1"/>
        </dgm:presLayoutVars>
      </dgm:prSet>
      <dgm:spPr/>
      <dgm:t>
        <a:bodyPr/>
        <a:lstStyle/>
        <a:p>
          <a:endParaRPr lang="fr-FR"/>
        </a:p>
      </dgm:t>
    </dgm:pt>
  </dgm:ptLst>
  <dgm:cxnLst>
    <dgm:cxn modelId="{F1217D87-4045-4B81-ACD6-0FE2524BF02D}" type="presOf" srcId="{31638985-9B38-489D-9CDD-20B3CF9670C4}" destId="{7F645016-EFAE-4081-9144-456E17802B90}" srcOrd="0" destOrd="0" presId="urn:microsoft.com/office/officeart/2005/8/layout/chevron2"/>
    <dgm:cxn modelId="{C00F1899-F1F0-4F29-A5A5-324BA0959C21}" srcId="{3EDACD56-4517-45A6-B483-9DC7CEFC8F9E}" destId="{B96D373E-BE1A-4895-8FA0-2E6434077820}" srcOrd="1" destOrd="0" parTransId="{C511FB4C-F974-4973-95FA-061B59D79868}" sibTransId="{56668C72-F791-4DE1-9944-C14EE2F92D9B}"/>
    <dgm:cxn modelId="{74B9972A-7E3E-4D5F-9028-B34EFB8111FE}" type="presOf" srcId="{A5E7F332-51C4-47F7-8BBA-1751F5A02C42}" destId="{72F22B0A-8B28-4368-8D80-8BD06D707BA0}" srcOrd="0" destOrd="0" presId="urn:microsoft.com/office/officeart/2005/8/layout/chevron2"/>
    <dgm:cxn modelId="{52854E26-8F89-4B8C-BC8D-C832D0961D2B}" type="presOf" srcId="{89D04C79-0303-402A-80A0-F5D523ACA14F}" destId="{69CBECD8-DB62-49EB-82C9-40BF9CDBB5BE}" srcOrd="0" destOrd="0" presId="urn:microsoft.com/office/officeart/2005/8/layout/chevron2"/>
    <dgm:cxn modelId="{DB9F43D5-59DB-4A6A-BE3E-F00F0AC43049}" srcId="{31638985-9B38-489D-9CDD-20B3CF9670C4}" destId="{3EDACD56-4517-45A6-B483-9DC7CEFC8F9E}" srcOrd="2" destOrd="0" parTransId="{AB674C6C-5719-4D07-905F-DB8DEF00ECE1}" sibTransId="{5706F087-5D85-4583-B150-2F9D06CAC1B9}"/>
    <dgm:cxn modelId="{74A922DD-54D4-4A5E-B59C-2D7F0A304AA6}" srcId="{3EDACD56-4517-45A6-B483-9DC7CEFC8F9E}" destId="{227D8A38-5820-4E76-A3E4-D6470510B9F2}" srcOrd="0" destOrd="0" parTransId="{62537FE9-FC92-4B0A-9681-AE5AEA065C9E}" sibTransId="{76420142-DADB-40E8-BCE7-C9B313FBB6E5}"/>
    <dgm:cxn modelId="{D79C0C7D-5822-42A8-BE4C-594252F35CDF}" type="presOf" srcId="{B96D373E-BE1A-4895-8FA0-2E6434077820}" destId="{40B0D694-4587-4099-AE2F-32330C1D6B9A}" srcOrd="0" destOrd="1" presId="urn:microsoft.com/office/officeart/2005/8/layout/chevron2"/>
    <dgm:cxn modelId="{409C90C3-DC56-4095-8EDD-258850EC0553}" type="presOf" srcId="{227D8A38-5820-4E76-A3E4-D6470510B9F2}" destId="{40B0D694-4587-4099-AE2F-32330C1D6B9A}" srcOrd="0" destOrd="0" presId="urn:microsoft.com/office/officeart/2005/8/layout/chevron2"/>
    <dgm:cxn modelId="{7972CAD9-1337-473B-BEC9-9E6740309E0C}" srcId="{951B5FF9-A79D-4ACF-9552-F55E135A10C0}" destId="{A5E7F332-51C4-47F7-8BBA-1751F5A02C42}" srcOrd="0" destOrd="0" parTransId="{65CBFE95-1F5E-4226-B30D-E5D5CD463C49}" sibTransId="{1FD9B1C1-C43E-4DD3-87B5-F39CBA42B03E}"/>
    <dgm:cxn modelId="{F1E078A8-645A-4470-A0ED-C6E3F11BC2B2}" srcId="{89D04C79-0303-402A-80A0-F5D523ACA14F}" destId="{4AD99AC8-330D-45BB-A241-A6010ECF2C1B}" srcOrd="0" destOrd="0" parTransId="{94DA90C9-F9F2-454F-8AF8-821E3FC55230}" sibTransId="{089ABEC7-70BD-4FC5-9C98-63CF7413F00D}"/>
    <dgm:cxn modelId="{1B3A3C1E-EFC3-4232-ABAE-56AB9ACACAE3}" srcId="{31638985-9B38-489D-9CDD-20B3CF9670C4}" destId="{89D04C79-0303-402A-80A0-F5D523ACA14F}" srcOrd="0" destOrd="0" parTransId="{4C751B8B-7C3C-4D56-A5D4-8B0390B7FBB7}" sibTransId="{73923011-413A-4502-A30B-ED0EC61F9682}"/>
    <dgm:cxn modelId="{4D7EA5A9-D5B3-4E2C-B0F1-4BCD7E4E9D59}" type="presOf" srcId="{3EDACD56-4517-45A6-B483-9DC7CEFC8F9E}" destId="{3397FE3E-D538-4D2E-9D7A-1CF1AD3AC55B}" srcOrd="0" destOrd="0" presId="urn:microsoft.com/office/officeart/2005/8/layout/chevron2"/>
    <dgm:cxn modelId="{0991ED0D-3326-40A8-9703-9F26FE8695AE}" type="presOf" srcId="{4AD99AC8-330D-45BB-A241-A6010ECF2C1B}" destId="{ED87B596-BD61-42EF-9E47-7A687C4C66EB}" srcOrd="0" destOrd="0" presId="urn:microsoft.com/office/officeart/2005/8/layout/chevron2"/>
    <dgm:cxn modelId="{BC3509BF-70E8-4210-A668-7D52DA814EE8}" srcId="{31638985-9B38-489D-9CDD-20B3CF9670C4}" destId="{951B5FF9-A79D-4ACF-9552-F55E135A10C0}" srcOrd="1" destOrd="0" parTransId="{588BD56F-7ACF-4F9E-A1C7-69DA74B7DE46}" sibTransId="{2934E6FE-9819-4F66-8B30-C1FC7F75A54B}"/>
    <dgm:cxn modelId="{313D1416-3FE7-4317-B1B5-C89C9F217367}" type="presOf" srcId="{951B5FF9-A79D-4ACF-9552-F55E135A10C0}" destId="{A5E19181-6167-4761-A223-C504972EE0E7}" srcOrd="0" destOrd="0" presId="urn:microsoft.com/office/officeart/2005/8/layout/chevron2"/>
    <dgm:cxn modelId="{4A986216-4309-4C94-A80F-EE4CCEFECD9C}" type="presParOf" srcId="{7F645016-EFAE-4081-9144-456E17802B90}" destId="{B56F3355-03E5-434D-B708-CC208E00D69B}" srcOrd="0" destOrd="0" presId="urn:microsoft.com/office/officeart/2005/8/layout/chevron2"/>
    <dgm:cxn modelId="{407EA23C-0669-4E43-9995-B33944D31440}" type="presParOf" srcId="{B56F3355-03E5-434D-B708-CC208E00D69B}" destId="{69CBECD8-DB62-49EB-82C9-40BF9CDBB5BE}" srcOrd="0" destOrd="0" presId="urn:microsoft.com/office/officeart/2005/8/layout/chevron2"/>
    <dgm:cxn modelId="{3378B467-058B-40CA-A0EC-8220E4AF0AC3}" type="presParOf" srcId="{B56F3355-03E5-434D-B708-CC208E00D69B}" destId="{ED87B596-BD61-42EF-9E47-7A687C4C66EB}" srcOrd="1" destOrd="0" presId="urn:microsoft.com/office/officeart/2005/8/layout/chevron2"/>
    <dgm:cxn modelId="{C48AB83E-6AEF-45B9-B2C6-F495D2BBCE74}" type="presParOf" srcId="{7F645016-EFAE-4081-9144-456E17802B90}" destId="{D295B90C-39C9-4F7A-875E-A2A83F1C5590}" srcOrd="1" destOrd="0" presId="urn:microsoft.com/office/officeart/2005/8/layout/chevron2"/>
    <dgm:cxn modelId="{2DDAD540-5F12-42CF-A2B3-F14251E1B903}" type="presParOf" srcId="{7F645016-EFAE-4081-9144-456E17802B90}" destId="{5A58B037-F203-4F71-AD49-C1103653E969}" srcOrd="2" destOrd="0" presId="urn:microsoft.com/office/officeart/2005/8/layout/chevron2"/>
    <dgm:cxn modelId="{E6F04778-DEC4-46B5-B6B9-BA77742F80CF}" type="presParOf" srcId="{5A58B037-F203-4F71-AD49-C1103653E969}" destId="{A5E19181-6167-4761-A223-C504972EE0E7}" srcOrd="0" destOrd="0" presId="urn:microsoft.com/office/officeart/2005/8/layout/chevron2"/>
    <dgm:cxn modelId="{E0E90474-A53A-4022-8BF1-5FE44B1C3C26}" type="presParOf" srcId="{5A58B037-F203-4F71-AD49-C1103653E969}" destId="{72F22B0A-8B28-4368-8D80-8BD06D707BA0}" srcOrd="1" destOrd="0" presId="urn:microsoft.com/office/officeart/2005/8/layout/chevron2"/>
    <dgm:cxn modelId="{EA857D85-043F-4317-9697-F05FA8BEFA9E}" type="presParOf" srcId="{7F645016-EFAE-4081-9144-456E17802B90}" destId="{8F85C1E5-37C7-456E-9206-12AD14776EFA}" srcOrd="3" destOrd="0" presId="urn:microsoft.com/office/officeart/2005/8/layout/chevron2"/>
    <dgm:cxn modelId="{2AD06036-2076-46B1-892C-28629483A4D9}" type="presParOf" srcId="{7F645016-EFAE-4081-9144-456E17802B90}" destId="{DF1770AA-D2D8-49A3-B990-7664792BCD5D}" srcOrd="4" destOrd="0" presId="urn:microsoft.com/office/officeart/2005/8/layout/chevron2"/>
    <dgm:cxn modelId="{BEB9E6A6-2023-4142-97F7-CEE6605A158A}" type="presParOf" srcId="{DF1770AA-D2D8-49A3-B990-7664792BCD5D}" destId="{3397FE3E-D538-4D2E-9D7A-1CF1AD3AC55B}" srcOrd="0" destOrd="0" presId="urn:microsoft.com/office/officeart/2005/8/layout/chevron2"/>
    <dgm:cxn modelId="{DAB6BCF5-6571-48F1-991A-EFAE6AFE1F33}" type="presParOf" srcId="{DF1770AA-D2D8-49A3-B990-7664792BCD5D}" destId="{40B0D694-4587-4099-AE2F-32330C1D6B9A}" srcOrd="1" destOrd="0" presId="urn:microsoft.com/office/officeart/2005/8/layout/chevron2"/>
  </dgm:cxnLst>
  <dgm:bg/>
  <dgm:whole/>
</dgm:dataModel>
</file>

<file path=ppt/diagrams/data2.xml><?xml version="1.0" encoding="utf-8"?>
<dgm:dataModel xmlns:dgm="http://schemas.openxmlformats.org/drawingml/2006/diagram" xmlns:a="http://schemas.openxmlformats.org/drawingml/2006/main">
  <dgm:ptLst>
    <dgm:pt modelId="{E84D7188-73CB-41A2-9F2B-ECC5F37A4570}"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87D453E8-008F-48BE-BACF-476644B4BE98}">
      <dgm:prSet phldrT="[Texte]"/>
      <dgm:spPr/>
      <dgm:t>
        <a:bodyPr/>
        <a:lstStyle/>
        <a:p>
          <a:r>
            <a:rPr lang="ar-DZ" dirty="0" smtClean="0"/>
            <a:t>وضع البدائل المقترحة</a:t>
          </a:r>
          <a:endParaRPr lang="fr-FR" dirty="0"/>
        </a:p>
      </dgm:t>
    </dgm:pt>
    <dgm:pt modelId="{5671DDAD-7E22-40C4-BCD6-51C5E3013FEB}" type="parTrans" cxnId="{14C0E38F-6D08-453E-B943-62FA56CEEAF5}">
      <dgm:prSet/>
      <dgm:spPr/>
      <dgm:t>
        <a:bodyPr/>
        <a:lstStyle/>
        <a:p>
          <a:endParaRPr lang="fr-FR"/>
        </a:p>
      </dgm:t>
    </dgm:pt>
    <dgm:pt modelId="{631223CA-D1CC-4F32-9A26-C9796A16CE9E}" type="sibTrans" cxnId="{14C0E38F-6D08-453E-B943-62FA56CEEAF5}">
      <dgm:prSet/>
      <dgm:spPr/>
      <dgm:t>
        <a:bodyPr/>
        <a:lstStyle/>
        <a:p>
          <a:endParaRPr lang="fr-FR"/>
        </a:p>
      </dgm:t>
    </dgm:pt>
    <dgm:pt modelId="{4CB3D97E-6BAE-488C-A8E1-1803E89C60C1}">
      <dgm:prSet phldrT="[Texte]"/>
      <dgm:spPr/>
      <dgm:t>
        <a:bodyPr/>
        <a:lstStyle/>
        <a:p>
          <a:r>
            <a:rPr lang="ar-DZ" dirty="0" smtClean="0"/>
            <a:t> اختيار البديل </a:t>
          </a:r>
          <a:r>
            <a:rPr lang="ar-DZ" dirty="0" err="1" smtClean="0"/>
            <a:t>الامثل</a:t>
          </a:r>
          <a:r>
            <a:rPr lang="ar-DZ" dirty="0" smtClean="0"/>
            <a:t> (اتخاذ القرار)</a:t>
          </a:r>
          <a:endParaRPr lang="fr-FR" dirty="0"/>
        </a:p>
      </dgm:t>
    </dgm:pt>
    <dgm:pt modelId="{22F07332-5002-4D2B-8CB1-75D7D54EAF88}" type="parTrans" cxnId="{8F61203B-6258-4D69-9905-84874EEAE481}">
      <dgm:prSet/>
      <dgm:spPr/>
      <dgm:t>
        <a:bodyPr/>
        <a:lstStyle/>
        <a:p>
          <a:endParaRPr lang="fr-FR"/>
        </a:p>
      </dgm:t>
    </dgm:pt>
    <dgm:pt modelId="{D3B79ECF-52D0-4544-8468-D04EDF3BF9D0}" type="sibTrans" cxnId="{8F61203B-6258-4D69-9905-84874EEAE481}">
      <dgm:prSet/>
      <dgm:spPr/>
      <dgm:t>
        <a:bodyPr/>
        <a:lstStyle/>
        <a:p>
          <a:endParaRPr lang="fr-FR"/>
        </a:p>
      </dgm:t>
    </dgm:pt>
    <dgm:pt modelId="{A7F12279-3B4F-432B-A2C8-E5ED7E5884DD}">
      <dgm:prSet phldrT="[Texte]"/>
      <dgm:spPr/>
      <dgm:t>
        <a:bodyPr/>
        <a:lstStyle/>
        <a:p>
          <a:r>
            <a:rPr lang="ar-DZ" dirty="0" smtClean="0"/>
            <a:t>تنفيذ القرار </a:t>
          </a:r>
          <a:r>
            <a:rPr lang="ar-DZ" dirty="0" err="1" smtClean="0"/>
            <a:t>و</a:t>
          </a:r>
          <a:r>
            <a:rPr lang="ar-DZ" dirty="0" smtClean="0"/>
            <a:t> متابعته</a:t>
          </a:r>
          <a:endParaRPr lang="fr-FR" dirty="0"/>
        </a:p>
      </dgm:t>
    </dgm:pt>
    <dgm:pt modelId="{BC149ACB-38EF-404A-8927-8F7865AAD481}" type="parTrans" cxnId="{FFFE0582-B1F1-4749-84CD-688F3F81B05B}">
      <dgm:prSet/>
      <dgm:spPr/>
      <dgm:t>
        <a:bodyPr/>
        <a:lstStyle/>
        <a:p>
          <a:endParaRPr lang="fr-FR"/>
        </a:p>
      </dgm:t>
    </dgm:pt>
    <dgm:pt modelId="{4B0F2F57-D8C6-4CA9-83D2-14967001B599}" type="sibTrans" cxnId="{FFFE0582-B1F1-4749-84CD-688F3F81B05B}">
      <dgm:prSet/>
      <dgm:spPr/>
      <dgm:t>
        <a:bodyPr/>
        <a:lstStyle/>
        <a:p>
          <a:endParaRPr lang="fr-FR"/>
        </a:p>
      </dgm:t>
    </dgm:pt>
    <dgm:pt modelId="{2F014FAE-94ED-4E2A-9976-5D966DFD992E}">
      <dgm:prSet phldrT="[Texte]"/>
      <dgm:spPr/>
      <dgm:t>
        <a:bodyPr/>
        <a:lstStyle/>
        <a:p>
          <a:endParaRPr lang="fr-FR"/>
        </a:p>
      </dgm:t>
    </dgm:pt>
    <dgm:pt modelId="{19E9CFB5-D16E-4A37-BE82-D1ABA1DA64E8}" type="parTrans" cxnId="{02F62E5C-6B98-4E8B-8CDD-5D500CF4E5A1}">
      <dgm:prSet/>
      <dgm:spPr/>
      <dgm:t>
        <a:bodyPr/>
        <a:lstStyle/>
        <a:p>
          <a:endParaRPr lang="fr-FR"/>
        </a:p>
      </dgm:t>
    </dgm:pt>
    <dgm:pt modelId="{1F92EF6A-C6E9-40E4-A1B2-0DF33CE417ED}" type="sibTrans" cxnId="{02F62E5C-6B98-4E8B-8CDD-5D500CF4E5A1}">
      <dgm:prSet/>
      <dgm:spPr/>
      <dgm:t>
        <a:bodyPr/>
        <a:lstStyle/>
        <a:p>
          <a:endParaRPr lang="fr-FR"/>
        </a:p>
      </dgm:t>
    </dgm:pt>
    <dgm:pt modelId="{EC5A3901-C102-4581-8539-2A6278DF2213}">
      <dgm:prSet phldrT="[Texte]"/>
      <dgm:spPr/>
      <dgm:t>
        <a:bodyPr/>
        <a:lstStyle/>
        <a:p>
          <a:r>
            <a:rPr lang="ar-DZ" dirty="0" smtClean="0"/>
            <a:t>تقييم البدائل </a:t>
          </a:r>
          <a:endParaRPr lang="fr-FR" dirty="0"/>
        </a:p>
      </dgm:t>
    </dgm:pt>
    <dgm:pt modelId="{F18B0ABA-5DAD-41B7-BDC7-96EE5A4608A0}" type="parTrans" cxnId="{60DD02AE-B139-48F0-9278-3A875B2F226C}">
      <dgm:prSet/>
      <dgm:spPr/>
      <dgm:t>
        <a:bodyPr/>
        <a:lstStyle/>
        <a:p>
          <a:endParaRPr lang="fr-FR"/>
        </a:p>
      </dgm:t>
    </dgm:pt>
    <dgm:pt modelId="{0185B6ED-D02D-4D87-B71D-B5D6BCAC588B}" type="sibTrans" cxnId="{60DD02AE-B139-48F0-9278-3A875B2F226C}">
      <dgm:prSet/>
      <dgm:spPr/>
      <dgm:t>
        <a:bodyPr/>
        <a:lstStyle/>
        <a:p>
          <a:endParaRPr lang="fr-FR"/>
        </a:p>
      </dgm:t>
    </dgm:pt>
    <dgm:pt modelId="{D0A781F7-6AFB-4206-BDE3-8D16523A7F15}">
      <dgm:prSet phldrT="[Texte]"/>
      <dgm:spPr/>
      <dgm:t>
        <a:bodyPr/>
        <a:lstStyle/>
        <a:p>
          <a:r>
            <a:rPr lang="ar-DZ" dirty="0" smtClean="0"/>
            <a:t>تحديد الهدف </a:t>
          </a:r>
          <a:r>
            <a:rPr lang="ar-DZ" dirty="0" err="1" smtClean="0"/>
            <a:t>او</a:t>
          </a:r>
          <a:r>
            <a:rPr lang="ar-DZ" dirty="0" smtClean="0"/>
            <a:t> المشكلة</a:t>
          </a:r>
          <a:endParaRPr lang="fr-FR" dirty="0"/>
        </a:p>
      </dgm:t>
    </dgm:pt>
    <dgm:pt modelId="{98E61721-1F58-4F62-AE5B-02E05194CF0B}" type="sibTrans" cxnId="{E301DA8C-82A6-409D-B63C-B46B9B66EE86}">
      <dgm:prSet/>
      <dgm:spPr/>
      <dgm:t>
        <a:bodyPr/>
        <a:lstStyle/>
        <a:p>
          <a:endParaRPr lang="fr-FR"/>
        </a:p>
      </dgm:t>
    </dgm:pt>
    <dgm:pt modelId="{66CF9867-40C7-4303-9D2A-04A5AE58D0BB}" type="parTrans" cxnId="{E301DA8C-82A6-409D-B63C-B46B9B66EE86}">
      <dgm:prSet/>
      <dgm:spPr/>
      <dgm:t>
        <a:bodyPr/>
        <a:lstStyle/>
        <a:p>
          <a:endParaRPr lang="fr-FR"/>
        </a:p>
      </dgm:t>
    </dgm:pt>
    <dgm:pt modelId="{5745D367-BF9D-4BE6-8909-B450F54035A9}" type="pres">
      <dgm:prSet presAssocID="{E84D7188-73CB-41A2-9F2B-ECC5F37A4570}" presName="outerComposite" presStyleCnt="0">
        <dgm:presLayoutVars>
          <dgm:chMax val="5"/>
          <dgm:dir/>
          <dgm:resizeHandles val="exact"/>
        </dgm:presLayoutVars>
      </dgm:prSet>
      <dgm:spPr/>
      <dgm:t>
        <a:bodyPr/>
        <a:lstStyle/>
        <a:p>
          <a:endParaRPr lang="fr-FR"/>
        </a:p>
      </dgm:t>
    </dgm:pt>
    <dgm:pt modelId="{93FADA5A-2365-4AFD-A13C-0B90FCFFA74A}" type="pres">
      <dgm:prSet presAssocID="{E84D7188-73CB-41A2-9F2B-ECC5F37A4570}" presName="dummyMaxCanvas" presStyleCnt="0">
        <dgm:presLayoutVars/>
      </dgm:prSet>
      <dgm:spPr/>
    </dgm:pt>
    <dgm:pt modelId="{0E67011F-13D6-4BC1-9062-B3135621F8CF}" type="pres">
      <dgm:prSet presAssocID="{E84D7188-73CB-41A2-9F2B-ECC5F37A4570}" presName="FiveNodes_1" presStyleLbl="node1" presStyleIdx="0" presStyleCnt="5">
        <dgm:presLayoutVars>
          <dgm:bulletEnabled val="1"/>
        </dgm:presLayoutVars>
      </dgm:prSet>
      <dgm:spPr/>
      <dgm:t>
        <a:bodyPr/>
        <a:lstStyle/>
        <a:p>
          <a:endParaRPr lang="fr-FR"/>
        </a:p>
      </dgm:t>
    </dgm:pt>
    <dgm:pt modelId="{57B65F2B-04BB-4997-8F0C-DFA837A9007A}" type="pres">
      <dgm:prSet presAssocID="{E84D7188-73CB-41A2-9F2B-ECC5F37A4570}" presName="FiveNodes_2" presStyleLbl="node1" presStyleIdx="1" presStyleCnt="5">
        <dgm:presLayoutVars>
          <dgm:bulletEnabled val="1"/>
        </dgm:presLayoutVars>
      </dgm:prSet>
      <dgm:spPr/>
      <dgm:t>
        <a:bodyPr/>
        <a:lstStyle/>
        <a:p>
          <a:endParaRPr lang="fr-FR"/>
        </a:p>
      </dgm:t>
    </dgm:pt>
    <dgm:pt modelId="{AB18BDD4-55C5-4C86-97A1-F862739E8325}" type="pres">
      <dgm:prSet presAssocID="{E84D7188-73CB-41A2-9F2B-ECC5F37A4570}" presName="FiveNodes_3" presStyleLbl="node1" presStyleIdx="2" presStyleCnt="5">
        <dgm:presLayoutVars>
          <dgm:bulletEnabled val="1"/>
        </dgm:presLayoutVars>
      </dgm:prSet>
      <dgm:spPr/>
      <dgm:t>
        <a:bodyPr/>
        <a:lstStyle/>
        <a:p>
          <a:endParaRPr lang="fr-FR"/>
        </a:p>
      </dgm:t>
    </dgm:pt>
    <dgm:pt modelId="{3815EC55-883D-456D-AE23-26A3B55C786C}" type="pres">
      <dgm:prSet presAssocID="{E84D7188-73CB-41A2-9F2B-ECC5F37A4570}" presName="FiveNodes_4" presStyleLbl="node1" presStyleIdx="3" presStyleCnt="5">
        <dgm:presLayoutVars>
          <dgm:bulletEnabled val="1"/>
        </dgm:presLayoutVars>
      </dgm:prSet>
      <dgm:spPr/>
      <dgm:t>
        <a:bodyPr/>
        <a:lstStyle/>
        <a:p>
          <a:endParaRPr lang="fr-FR"/>
        </a:p>
      </dgm:t>
    </dgm:pt>
    <dgm:pt modelId="{B9DDD978-1418-489F-8A3A-08C5E92AB6AC}" type="pres">
      <dgm:prSet presAssocID="{E84D7188-73CB-41A2-9F2B-ECC5F37A4570}" presName="FiveNodes_5" presStyleLbl="node1" presStyleIdx="4" presStyleCnt="5">
        <dgm:presLayoutVars>
          <dgm:bulletEnabled val="1"/>
        </dgm:presLayoutVars>
      </dgm:prSet>
      <dgm:spPr/>
      <dgm:t>
        <a:bodyPr/>
        <a:lstStyle/>
        <a:p>
          <a:endParaRPr lang="fr-FR"/>
        </a:p>
      </dgm:t>
    </dgm:pt>
    <dgm:pt modelId="{7541CAA9-CAD7-4DB6-AA1B-7CDED38848ED}" type="pres">
      <dgm:prSet presAssocID="{E84D7188-73CB-41A2-9F2B-ECC5F37A4570}" presName="FiveConn_1-2" presStyleLbl="fgAccFollowNode1" presStyleIdx="0" presStyleCnt="4">
        <dgm:presLayoutVars>
          <dgm:bulletEnabled val="1"/>
        </dgm:presLayoutVars>
      </dgm:prSet>
      <dgm:spPr/>
      <dgm:t>
        <a:bodyPr/>
        <a:lstStyle/>
        <a:p>
          <a:endParaRPr lang="fr-FR"/>
        </a:p>
      </dgm:t>
    </dgm:pt>
    <dgm:pt modelId="{5565614C-C055-420B-BCB4-7654CFB09D9A}" type="pres">
      <dgm:prSet presAssocID="{E84D7188-73CB-41A2-9F2B-ECC5F37A4570}" presName="FiveConn_2-3" presStyleLbl="fgAccFollowNode1" presStyleIdx="1" presStyleCnt="4">
        <dgm:presLayoutVars>
          <dgm:bulletEnabled val="1"/>
        </dgm:presLayoutVars>
      </dgm:prSet>
      <dgm:spPr/>
      <dgm:t>
        <a:bodyPr/>
        <a:lstStyle/>
        <a:p>
          <a:endParaRPr lang="fr-FR"/>
        </a:p>
      </dgm:t>
    </dgm:pt>
    <dgm:pt modelId="{E7194A80-8352-4E13-B6FC-B8EA35E8344E}" type="pres">
      <dgm:prSet presAssocID="{E84D7188-73CB-41A2-9F2B-ECC5F37A4570}" presName="FiveConn_3-4" presStyleLbl="fgAccFollowNode1" presStyleIdx="2" presStyleCnt="4">
        <dgm:presLayoutVars>
          <dgm:bulletEnabled val="1"/>
        </dgm:presLayoutVars>
      </dgm:prSet>
      <dgm:spPr/>
      <dgm:t>
        <a:bodyPr/>
        <a:lstStyle/>
        <a:p>
          <a:endParaRPr lang="fr-FR"/>
        </a:p>
      </dgm:t>
    </dgm:pt>
    <dgm:pt modelId="{6145D17D-8339-43B5-B7DA-20576C844345}" type="pres">
      <dgm:prSet presAssocID="{E84D7188-73CB-41A2-9F2B-ECC5F37A4570}" presName="FiveConn_4-5" presStyleLbl="fgAccFollowNode1" presStyleIdx="3" presStyleCnt="4">
        <dgm:presLayoutVars>
          <dgm:bulletEnabled val="1"/>
        </dgm:presLayoutVars>
      </dgm:prSet>
      <dgm:spPr/>
      <dgm:t>
        <a:bodyPr/>
        <a:lstStyle/>
        <a:p>
          <a:endParaRPr lang="fr-FR"/>
        </a:p>
      </dgm:t>
    </dgm:pt>
    <dgm:pt modelId="{85A4AB9C-2943-4FF0-8D5F-DFA5DB8C07D2}" type="pres">
      <dgm:prSet presAssocID="{E84D7188-73CB-41A2-9F2B-ECC5F37A4570}" presName="FiveNodes_1_text" presStyleLbl="node1" presStyleIdx="4" presStyleCnt="5">
        <dgm:presLayoutVars>
          <dgm:bulletEnabled val="1"/>
        </dgm:presLayoutVars>
      </dgm:prSet>
      <dgm:spPr/>
      <dgm:t>
        <a:bodyPr/>
        <a:lstStyle/>
        <a:p>
          <a:endParaRPr lang="fr-FR"/>
        </a:p>
      </dgm:t>
    </dgm:pt>
    <dgm:pt modelId="{A6379679-D17C-42E2-994A-57EF617F15E0}" type="pres">
      <dgm:prSet presAssocID="{E84D7188-73CB-41A2-9F2B-ECC5F37A4570}" presName="FiveNodes_2_text" presStyleLbl="node1" presStyleIdx="4" presStyleCnt="5">
        <dgm:presLayoutVars>
          <dgm:bulletEnabled val="1"/>
        </dgm:presLayoutVars>
      </dgm:prSet>
      <dgm:spPr/>
      <dgm:t>
        <a:bodyPr/>
        <a:lstStyle/>
        <a:p>
          <a:endParaRPr lang="fr-FR"/>
        </a:p>
      </dgm:t>
    </dgm:pt>
    <dgm:pt modelId="{1E0C5AEC-8054-4BF6-BADE-219597D310A3}" type="pres">
      <dgm:prSet presAssocID="{E84D7188-73CB-41A2-9F2B-ECC5F37A4570}" presName="FiveNodes_3_text" presStyleLbl="node1" presStyleIdx="4" presStyleCnt="5">
        <dgm:presLayoutVars>
          <dgm:bulletEnabled val="1"/>
        </dgm:presLayoutVars>
      </dgm:prSet>
      <dgm:spPr/>
      <dgm:t>
        <a:bodyPr/>
        <a:lstStyle/>
        <a:p>
          <a:endParaRPr lang="fr-FR"/>
        </a:p>
      </dgm:t>
    </dgm:pt>
    <dgm:pt modelId="{A55B62C5-1F32-4BB6-95FE-5E3FC95A1A22}" type="pres">
      <dgm:prSet presAssocID="{E84D7188-73CB-41A2-9F2B-ECC5F37A4570}" presName="FiveNodes_4_text" presStyleLbl="node1" presStyleIdx="4" presStyleCnt="5">
        <dgm:presLayoutVars>
          <dgm:bulletEnabled val="1"/>
        </dgm:presLayoutVars>
      </dgm:prSet>
      <dgm:spPr/>
      <dgm:t>
        <a:bodyPr/>
        <a:lstStyle/>
        <a:p>
          <a:endParaRPr lang="fr-FR"/>
        </a:p>
      </dgm:t>
    </dgm:pt>
    <dgm:pt modelId="{8CA69FEE-9EA5-4950-B28B-68A80E2CA9B5}" type="pres">
      <dgm:prSet presAssocID="{E84D7188-73CB-41A2-9F2B-ECC5F37A4570}" presName="FiveNodes_5_text" presStyleLbl="node1" presStyleIdx="4" presStyleCnt="5">
        <dgm:presLayoutVars>
          <dgm:bulletEnabled val="1"/>
        </dgm:presLayoutVars>
      </dgm:prSet>
      <dgm:spPr/>
      <dgm:t>
        <a:bodyPr/>
        <a:lstStyle/>
        <a:p>
          <a:endParaRPr lang="fr-FR"/>
        </a:p>
      </dgm:t>
    </dgm:pt>
  </dgm:ptLst>
  <dgm:cxnLst>
    <dgm:cxn modelId="{17877186-7E9D-4F41-A2C3-638A54451A6D}" type="presOf" srcId="{E84D7188-73CB-41A2-9F2B-ECC5F37A4570}" destId="{5745D367-BF9D-4BE6-8909-B450F54035A9}" srcOrd="0" destOrd="0" presId="urn:microsoft.com/office/officeart/2005/8/layout/vProcess5"/>
    <dgm:cxn modelId="{28CB1651-3B26-490D-AA89-9989EB640383}" type="presOf" srcId="{4CB3D97E-6BAE-488C-A8E1-1803E89C60C1}" destId="{A55B62C5-1F32-4BB6-95FE-5E3FC95A1A22}" srcOrd="1" destOrd="0" presId="urn:microsoft.com/office/officeart/2005/8/layout/vProcess5"/>
    <dgm:cxn modelId="{6BB05D8B-3EE6-410E-9934-E2DA3194574D}" type="presOf" srcId="{87D453E8-008F-48BE-BACF-476644B4BE98}" destId="{A6379679-D17C-42E2-994A-57EF617F15E0}" srcOrd="1" destOrd="0" presId="urn:microsoft.com/office/officeart/2005/8/layout/vProcess5"/>
    <dgm:cxn modelId="{00DA2E82-95E1-4781-A85E-2BE9411705A0}" type="presOf" srcId="{EC5A3901-C102-4581-8539-2A6278DF2213}" destId="{AB18BDD4-55C5-4C86-97A1-F862739E8325}" srcOrd="0" destOrd="0" presId="urn:microsoft.com/office/officeart/2005/8/layout/vProcess5"/>
    <dgm:cxn modelId="{B75C2EA9-7F4C-4C2C-957B-9D77420BDF38}" type="presOf" srcId="{87D453E8-008F-48BE-BACF-476644B4BE98}" destId="{57B65F2B-04BB-4997-8F0C-DFA837A9007A}" srcOrd="0" destOrd="0" presId="urn:microsoft.com/office/officeart/2005/8/layout/vProcess5"/>
    <dgm:cxn modelId="{1DD06C59-71F6-4932-A8B2-D0E87784F037}" type="presOf" srcId="{98E61721-1F58-4F62-AE5B-02E05194CF0B}" destId="{7541CAA9-CAD7-4DB6-AA1B-7CDED38848ED}" srcOrd="0" destOrd="0" presId="urn:microsoft.com/office/officeart/2005/8/layout/vProcess5"/>
    <dgm:cxn modelId="{60DD02AE-B139-48F0-9278-3A875B2F226C}" srcId="{E84D7188-73CB-41A2-9F2B-ECC5F37A4570}" destId="{EC5A3901-C102-4581-8539-2A6278DF2213}" srcOrd="2" destOrd="0" parTransId="{F18B0ABA-5DAD-41B7-BDC7-96EE5A4608A0}" sibTransId="{0185B6ED-D02D-4D87-B71D-B5D6BCAC588B}"/>
    <dgm:cxn modelId="{02F62E5C-6B98-4E8B-8CDD-5D500CF4E5A1}" srcId="{E84D7188-73CB-41A2-9F2B-ECC5F37A4570}" destId="{2F014FAE-94ED-4E2A-9976-5D966DFD992E}" srcOrd="5" destOrd="0" parTransId="{19E9CFB5-D16E-4A37-BE82-D1ABA1DA64E8}" sibTransId="{1F92EF6A-C6E9-40E4-A1B2-0DF33CE417ED}"/>
    <dgm:cxn modelId="{D62AB0DD-B16A-4955-9803-AF9415FEB7F2}" type="presOf" srcId="{D0A781F7-6AFB-4206-BDE3-8D16523A7F15}" destId="{0E67011F-13D6-4BC1-9062-B3135621F8CF}" srcOrd="0" destOrd="0" presId="urn:microsoft.com/office/officeart/2005/8/layout/vProcess5"/>
    <dgm:cxn modelId="{FDE6BC1E-C19D-4BE6-A637-999E2138BD43}" type="presOf" srcId="{D0A781F7-6AFB-4206-BDE3-8D16523A7F15}" destId="{85A4AB9C-2943-4FF0-8D5F-DFA5DB8C07D2}" srcOrd="1" destOrd="0" presId="urn:microsoft.com/office/officeart/2005/8/layout/vProcess5"/>
    <dgm:cxn modelId="{FFFE0582-B1F1-4749-84CD-688F3F81B05B}" srcId="{E84D7188-73CB-41A2-9F2B-ECC5F37A4570}" destId="{A7F12279-3B4F-432B-A2C8-E5ED7E5884DD}" srcOrd="4" destOrd="0" parTransId="{BC149ACB-38EF-404A-8927-8F7865AAD481}" sibTransId="{4B0F2F57-D8C6-4CA9-83D2-14967001B599}"/>
    <dgm:cxn modelId="{E877B7F8-0CF8-413C-959C-261D1328B5D6}" type="presOf" srcId="{631223CA-D1CC-4F32-9A26-C9796A16CE9E}" destId="{5565614C-C055-420B-BCB4-7654CFB09D9A}" srcOrd="0" destOrd="0" presId="urn:microsoft.com/office/officeart/2005/8/layout/vProcess5"/>
    <dgm:cxn modelId="{1F2BD0C9-AB64-4B21-82C1-7FBBAA6C3196}" type="presOf" srcId="{D3B79ECF-52D0-4544-8468-D04EDF3BF9D0}" destId="{6145D17D-8339-43B5-B7DA-20576C844345}" srcOrd="0" destOrd="0" presId="urn:microsoft.com/office/officeart/2005/8/layout/vProcess5"/>
    <dgm:cxn modelId="{E301DA8C-82A6-409D-B63C-B46B9B66EE86}" srcId="{E84D7188-73CB-41A2-9F2B-ECC5F37A4570}" destId="{D0A781F7-6AFB-4206-BDE3-8D16523A7F15}" srcOrd="0" destOrd="0" parTransId="{66CF9867-40C7-4303-9D2A-04A5AE58D0BB}" sibTransId="{98E61721-1F58-4F62-AE5B-02E05194CF0B}"/>
    <dgm:cxn modelId="{8F61203B-6258-4D69-9905-84874EEAE481}" srcId="{E84D7188-73CB-41A2-9F2B-ECC5F37A4570}" destId="{4CB3D97E-6BAE-488C-A8E1-1803E89C60C1}" srcOrd="3" destOrd="0" parTransId="{22F07332-5002-4D2B-8CB1-75D7D54EAF88}" sibTransId="{D3B79ECF-52D0-4544-8468-D04EDF3BF9D0}"/>
    <dgm:cxn modelId="{44D8334E-51C4-4A66-9139-17D0E82DC4A0}" type="presOf" srcId="{A7F12279-3B4F-432B-A2C8-E5ED7E5884DD}" destId="{8CA69FEE-9EA5-4950-B28B-68A80E2CA9B5}" srcOrd="1" destOrd="0" presId="urn:microsoft.com/office/officeart/2005/8/layout/vProcess5"/>
    <dgm:cxn modelId="{A14AADD7-9276-48F9-8DD9-CD2FA1D5D02A}" type="presOf" srcId="{A7F12279-3B4F-432B-A2C8-E5ED7E5884DD}" destId="{B9DDD978-1418-489F-8A3A-08C5E92AB6AC}" srcOrd="0" destOrd="0" presId="urn:microsoft.com/office/officeart/2005/8/layout/vProcess5"/>
    <dgm:cxn modelId="{FBEEEEB0-525C-4E93-91D7-4D68BE12AA5C}" type="presOf" srcId="{0185B6ED-D02D-4D87-B71D-B5D6BCAC588B}" destId="{E7194A80-8352-4E13-B6FC-B8EA35E8344E}" srcOrd="0" destOrd="0" presId="urn:microsoft.com/office/officeart/2005/8/layout/vProcess5"/>
    <dgm:cxn modelId="{A53780A7-A403-4DEA-8E6B-87F51765C5AE}" type="presOf" srcId="{EC5A3901-C102-4581-8539-2A6278DF2213}" destId="{1E0C5AEC-8054-4BF6-BADE-219597D310A3}" srcOrd="1" destOrd="0" presId="urn:microsoft.com/office/officeart/2005/8/layout/vProcess5"/>
    <dgm:cxn modelId="{73014787-7943-415A-BEC4-17D7A185591D}" type="presOf" srcId="{4CB3D97E-6BAE-488C-A8E1-1803E89C60C1}" destId="{3815EC55-883D-456D-AE23-26A3B55C786C}" srcOrd="0" destOrd="0" presId="urn:microsoft.com/office/officeart/2005/8/layout/vProcess5"/>
    <dgm:cxn modelId="{14C0E38F-6D08-453E-B943-62FA56CEEAF5}" srcId="{E84D7188-73CB-41A2-9F2B-ECC5F37A4570}" destId="{87D453E8-008F-48BE-BACF-476644B4BE98}" srcOrd="1" destOrd="0" parTransId="{5671DDAD-7E22-40C4-BCD6-51C5E3013FEB}" sibTransId="{631223CA-D1CC-4F32-9A26-C9796A16CE9E}"/>
    <dgm:cxn modelId="{B9A479AB-8AF0-4E4E-89AF-F1C5EB227EF9}" type="presParOf" srcId="{5745D367-BF9D-4BE6-8909-B450F54035A9}" destId="{93FADA5A-2365-4AFD-A13C-0B90FCFFA74A}" srcOrd="0" destOrd="0" presId="urn:microsoft.com/office/officeart/2005/8/layout/vProcess5"/>
    <dgm:cxn modelId="{F2442F04-4F5D-46EF-AFA6-A8C88B4F975B}" type="presParOf" srcId="{5745D367-BF9D-4BE6-8909-B450F54035A9}" destId="{0E67011F-13D6-4BC1-9062-B3135621F8CF}" srcOrd="1" destOrd="0" presId="urn:microsoft.com/office/officeart/2005/8/layout/vProcess5"/>
    <dgm:cxn modelId="{CD5A8A14-E31C-43B7-A6BE-DC539E2FE00D}" type="presParOf" srcId="{5745D367-BF9D-4BE6-8909-B450F54035A9}" destId="{57B65F2B-04BB-4997-8F0C-DFA837A9007A}" srcOrd="2" destOrd="0" presId="urn:microsoft.com/office/officeart/2005/8/layout/vProcess5"/>
    <dgm:cxn modelId="{8BB34808-15A2-4F87-9A38-14B9FC2A7B8F}" type="presParOf" srcId="{5745D367-BF9D-4BE6-8909-B450F54035A9}" destId="{AB18BDD4-55C5-4C86-97A1-F862739E8325}" srcOrd="3" destOrd="0" presId="urn:microsoft.com/office/officeart/2005/8/layout/vProcess5"/>
    <dgm:cxn modelId="{87954B42-0FEF-49D1-83AD-C3A2D14CCC42}" type="presParOf" srcId="{5745D367-BF9D-4BE6-8909-B450F54035A9}" destId="{3815EC55-883D-456D-AE23-26A3B55C786C}" srcOrd="4" destOrd="0" presId="urn:microsoft.com/office/officeart/2005/8/layout/vProcess5"/>
    <dgm:cxn modelId="{31860D7E-D157-46FD-A0DC-B1D0CFD39355}" type="presParOf" srcId="{5745D367-BF9D-4BE6-8909-B450F54035A9}" destId="{B9DDD978-1418-489F-8A3A-08C5E92AB6AC}" srcOrd="5" destOrd="0" presId="urn:microsoft.com/office/officeart/2005/8/layout/vProcess5"/>
    <dgm:cxn modelId="{B4C7A7BE-C9A9-4AB2-8EA4-2B374153513B}" type="presParOf" srcId="{5745D367-BF9D-4BE6-8909-B450F54035A9}" destId="{7541CAA9-CAD7-4DB6-AA1B-7CDED38848ED}" srcOrd="6" destOrd="0" presId="urn:microsoft.com/office/officeart/2005/8/layout/vProcess5"/>
    <dgm:cxn modelId="{AB84D9D9-E7D4-4EC3-A76E-23F46E275298}" type="presParOf" srcId="{5745D367-BF9D-4BE6-8909-B450F54035A9}" destId="{5565614C-C055-420B-BCB4-7654CFB09D9A}" srcOrd="7" destOrd="0" presId="urn:microsoft.com/office/officeart/2005/8/layout/vProcess5"/>
    <dgm:cxn modelId="{FC9A71AD-3549-4E33-BCC0-E714174F0FB3}" type="presParOf" srcId="{5745D367-BF9D-4BE6-8909-B450F54035A9}" destId="{E7194A80-8352-4E13-B6FC-B8EA35E8344E}" srcOrd="8" destOrd="0" presId="urn:microsoft.com/office/officeart/2005/8/layout/vProcess5"/>
    <dgm:cxn modelId="{735C337C-BCDD-43C1-8271-BAC8A6E68781}" type="presParOf" srcId="{5745D367-BF9D-4BE6-8909-B450F54035A9}" destId="{6145D17D-8339-43B5-B7DA-20576C844345}" srcOrd="9" destOrd="0" presId="urn:microsoft.com/office/officeart/2005/8/layout/vProcess5"/>
    <dgm:cxn modelId="{8EC7F341-5245-4D68-AE53-89BD2693883B}" type="presParOf" srcId="{5745D367-BF9D-4BE6-8909-B450F54035A9}" destId="{85A4AB9C-2943-4FF0-8D5F-DFA5DB8C07D2}" srcOrd="10" destOrd="0" presId="urn:microsoft.com/office/officeart/2005/8/layout/vProcess5"/>
    <dgm:cxn modelId="{5FA7E958-5B04-42CD-B78F-2C2C20883538}" type="presParOf" srcId="{5745D367-BF9D-4BE6-8909-B450F54035A9}" destId="{A6379679-D17C-42E2-994A-57EF617F15E0}" srcOrd="11" destOrd="0" presId="urn:microsoft.com/office/officeart/2005/8/layout/vProcess5"/>
    <dgm:cxn modelId="{DFCEE86C-0452-4E45-A654-E56CEA0909D0}" type="presParOf" srcId="{5745D367-BF9D-4BE6-8909-B450F54035A9}" destId="{1E0C5AEC-8054-4BF6-BADE-219597D310A3}" srcOrd="12" destOrd="0" presId="urn:microsoft.com/office/officeart/2005/8/layout/vProcess5"/>
    <dgm:cxn modelId="{41D6962C-07D3-4CD1-8917-D9C05BD20A62}" type="presParOf" srcId="{5745D367-BF9D-4BE6-8909-B450F54035A9}" destId="{A55B62C5-1F32-4BB6-95FE-5E3FC95A1A22}" srcOrd="13" destOrd="0" presId="urn:microsoft.com/office/officeart/2005/8/layout/vProcess5"/>
    <dgm:cxn modelId="{3AC72EB7-83EE-43A5-9A0C-B81F463240E8}" type="presParOf" srcId="{5745D367-BF9D-4BE6-8909-B450F54035A9}" destId="{8CA69FEE-9EA5-4950-B28B-68A80E2CA9B5}" srcOrd="14" destOrd="0" presId="urn:microsoft.com/office/officeart/2005/8/layout/vProcess5"/>
  </dgm:cxnLst>
  <dgm:bg/>
  <dgm:whole/>
</dgm:dataModel>
</file>

<file path=ppt/diagrams/data3.xml><?xml version="1.0" encoding="utf-8"?>
<dgm:dataModel xmlns:dgm="http://schemas.openxmlformats.org/drawingml/2006/diagram" xmlns:a="http://schemas.openxmlformats.org/drawingml/2006/main">
  <dgm:ptLst>
    <dgm:pt modelId="{0648C830-A372-465E-9767-8F1B10748BEC}"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fr-FR"/>
        </a:p>
      </dgm:t>
    </dgm:pt>
    <dgm:pt modelId="{C3E7930D-AAE8-44CD-B515-E7A1CAF4C665}">
      <dgm:prSet phldrT="[Texte]" custT="1"/>
      <dgm:spPr/>
      <dgm:t>
        <a:bodyPr/>
        <a:lstStyle/>
        <a:p>
          <a:r>
            <a:rPr lang="ar-DZ" sz="2800" b="1" dirty="0" smtClean="0">
              <a:solidFill>
                <a:schemeClr val="tx1"/>
              </a:solidFill>
              <a:latin typeface="Arabic Typesetting" pitchFamily="66" charset="-78"/>
              <a:cs typeface="Arabic Typesetting" pitchFamily="66" charset="-78"/>
            </a:rPr>
            <a:t>تحليل بيئة المنظمة</a:t>
          </a:r>
          <a:endParaRPr lang="fr-FR" sz="2800" b="1" dirty="0">
            <a:solidFill>
              <a:schemeClr val="tx1"/>
            </a:solidFill>
            <a:latin typeface="Arabic Typesetting" pitchFamily="66" charset="-78"/>
            <a:cs typeface="Arabic Typesetting" pitchFamily="66" charset="-78"/>
          </a:endParaRPr>
        </a:p>
      </dgm:t>
    </dgm:pt>
    <dgm:pt modelId="{C3C2B5AF-FE5C-457A-B66A-787428FA672C}" type="parTrans" cxnId="{0A10783F-E574-4BDB-83C8-54FFA84F0939}">
      <dgm:prSet/>
      <dgm:spPr/>
      <dgm:t>
        <a:bodyPr/>
        <a:lstStyle/>
        <a:p>
          <a:endParaRPr lang="fr-FR"/>
        </a:p>
      </dgm:t>
    </dgm:pt>
    <dgm:pt modelId="{28CF65FF-260C-4491-8620-2167A4958CFC}" type="sibTrans" cxnId="{0A10783F-E574-4BDB-83C8-54FFA84F0939}">
      <dgm:prSet/>
      <dgm:spPr/>
      <dgm:t>
        <a:bodyPr/>
        <a:lstStyle/>
        <a:p>
          <a:endParaRPr lang="fr-FR"/>
        </a:p>
      </dgm:t>
    </dgm:pt>
    <dgm:pt modelId="{EE68BF3D-A1A0-4034-8087-9A3154CD3948}">
      <dgm:prSet phldrT="[Texte]" custT="1"/>
      <dgm:spPr/>
      <dgm:t>
        <a:bodyPr/>
        <a:lstStyle/>
        <a:p>
          <a:r>
            <a:rPr lang="ar-DZ" sz="2800" b="1" dirty="0" smtClean="0">
              <a:solidFill>
                <a:schemeClr val="tx1"/>
              </a:solidFill>
              <a:latin typeface="Arabic Typesetting" pitchFamily="66" charset="-78"/>
              <a:cs typeface="Arabic Typesetting" pitchFamily="66" charset="-78"/>
            </a:rPr>
            <a:t>التحليل الداخلي</a:t>
          </a:r>
          <a:endParaRPr lang="fr-FR" sz="2800" b="1" dirty="0">
            <a:solidFill>
              <a:schemeClr val="tx1"/>
            </a:solidFill>
            <a:latin typeface="Arabic Typesetting" pitchFamily="66" charset="-78"/>
            <a:cs typeface="Arabic Typesetting" pitchFamily="66" charset="-78"/>
          </a:endParaRPr>
        </a:p>
      </dgm:t>
    </dgm:pt>
    <dgm:pt modelId="{66F36436-D63E-4A97-A016-997BF7697C7A}" type="parTrans" cxnId="{4F4D586A-4552-4873-AF70-A8A1DE8E65E6}">
      <dgm:prSet/>
      <dgm:spPr/>
      <dgm:t>
        <a:bodyPr/>
        <a:lstStyle/>
        <a:p>
          <a:endParaRPr lang="fr-FR"/>
        </a:p>
      </dgm:t>
    </dgm:pt>
    <dgm:pt modelId="{0A79E7EA-44AF-4A84-B35D-9257F447099C}" type="sibTrans" cxnId="{4F4D586A-4552-4873-AF70-A8A1DE8E65E6}">
      <dgm:prSet/>
      <dgm:spPr/>
      <dgm:t>
        <a:bodyPr/>
        <a:lstStyle/>
        <a:p>
          <a:endParaRPr lang="fr-FR"/>
        </a:p>
      </dgm:t>
    </dgm:pt>
    <dgm:pt modelId="{B68BD21D-0563-4633-A013-C378BB35B068}">
      <dgm:prSet phldrT="[Texte]" custT="1"/>
      <dgm:spPr/>
      <dgm:t>
        <a:bodyPr/>
        <a:lstStyle/>
        <a:p>
          <a:r>
            <a:rPr lang="ar-DZ" sz="2800" b="1" dirty="0" smtClean="0">
              <a:solidFill>
                <a:schemeClr val="tx1"/>
              </a:solidFill>
              <a:latin typeface="Arabic Typesetting" pitchFamily="66" charset="-78"/>
              <a:cs typeface="Arabic Typesetting" pitchFamily="66" charset="-78"/>
            </a:rPr>
            <a:t>التحليل الخارجي</a:t>
          </a:r>
          <a:endParaRPr lang="fr-FR" sz="2800" b="1" dirty="0">
            <a:solidFill>
              <a:schemeClr val="tx1"/>
            </a:solidFill>
            <a:latin typeface="Arabic Typesetting" pitchFamily="66" charset="-78"/>
            <a:cs typeface="Arabic Typesetting" pitchFamily="66" charset="-78"/>
          </a:endParaRPr>
        </a:p>
      </dgm:t>
    </dgm:pt>
    <dgm:pt modelId="{22501898-938D-4C57-8DB6-1108BEB2DD56}" type="parTrans" cxnId="{5EEF4079-4602-4C6B-9D28-0CADBB3551E3}">
      <dgm:prSet/>
      <dgm:spPr/>
      <dgm:t>
        <a:bodyPr/>
        <a:lstStyle/>
        <a:p>
          <a:endParaRPr lang="fr-FR"/>
        </a:p>
      </dgm:t>
    </dgm:pt>
    <dgm:pt modelId="{9DC1B4C0-1372-4F8B-9470-D4D5CF6B42A8}" type="sibTrans" cxnId="{5EEF4079-4602-4C6B-9D28-0CADBB3551E3}">
      <dgm:prSet/>
      <dgm:spPr/>
      <dgm:t>
        <a:bodyPr/>
        <a:lstStyle/>
        <a:p>
          <a:endParaRPr lang="fr-FR"/>
        </a:p>
      </dgm:t>
    </dgm:pt>
    <dgm:pt modelId="{0E5D39C6-95B4-4975-A58A-05169C0C6799}">
      <dgm:prSet phldrT="[Texte]" custT="1"/>
      <dgm:spPr/>
      <dgm:t>
        <a:bodyPr/>
        <a:lstStyle/>
        <a:p>
          <a:r>
            <a:rPr lang="ar-DZ" sz="2800" b="1" dirty="0" smtClean="0">
              <a:solidFill>
                <a:schemeClr val="tx1"/>
              </a:solidFill>
              <a:latin typeface="Arabic Typesetting" pitchFamily="66" charset="-78"/>
              <a:cs typeface="Arabic Typesetting" pitchFamily="66" charset="-78"/>
            </a:rPr>
            <a:t>صياغة القرار الاستراتيجي( تحديد البدائل)</a:t>
          </a:r>
          <a:endParaRPr lang="fr-FR" sz="2800" b="1" dirty="0">
            <a:solidFill>
              <a:schemeClr val="tx1"/>
            </a:solidFill>
            <a:latin typeface="Arabic Typesetting" pitchFamily="66" charset="-78"/>
            <a:cs typeface="Arabic Typesetting" pitchFamily="66" charset="-78"/>
          </a:endParaRPr>
        </a:p>
      </dgm:t>
    </dgm:pt>
    <dgm:pt modelId="{5F355B41-2AB6-4738-8631-A1E8B1DF427C}" type="parTrans" cxnId="{584B40A3-E8D9-4FF0-8C34-A2B00B36366C}">
      <dgm:prSet/>
      <dgm:spPr/>
      <dgm:t>
        <a:bodyPr/>
        <a:lstStyle/>
        <a:p>
          <a:endParaRPr lang="fr-FR"/>
        </a:p>
      </dgm:t>
    </dgm:pt>
    <dgm:pt modelId="{A5CC2B12-FDC4-49AF-A39E-C87B9E9C38BB}" type="sibTrans" cxnId="{584B40A3-E8D9-4FF0-8C34-A2B00B36366C}">
      <dgm:prSet/>
      <dgm:spPr/>
      <dgm:t>
        <a:bodyPr/>
        <a:lstStyle/>
        <a:p>
          <a:endParaRPr lang="fr-FR"/>
        </a:p>
      </dgm:t>
    </dgm:pt>
    <dgm:pt modelId="{83AE999A-658F-43F6-BE67-D9092D3D2162}">
      <dgm:prSet phldrT="[Texte]" custT="1"/>
      <dgm:spPr/>
      <dgm:t>
        <a:bodyPr/>
        <a:lstStyle/>
        <a:p>
          <a:r>
            <a:rPr lang="ar-DZ" sz="2800" b="1" dirty="0" smtClean="0">
              <a:solidFill>
                <a:schemeClr val="tx1"/>
              </a:solidFill>
              <a:latin typeface="Arabic Typesetting" pitchFamily="66" charset="-78"/>
              <a:cs typeface="Arabic Typesetting" pitchFamily="66" charset="-78"/>
            </a:rPr>
            <a:t>القدرة على تحقيق </a:t>
          </a:r>
          <a:r>
            <a:rPr lang="ar-DZ" sz="2800" b="1" dirty="0" err="1" smtClean="0">
              <a:solidFill>
                <a:schemeClr val="tx1"/>
              </a:solidFill>
              <a:latin typeface="Arabic Typesetting" pitchFamily="66" charset="-78"/>
              <a:cs typeface="Arabic Typesetting" pitchFamily="66" charset="-78"/>
            </a:rPr>
            <a:t>اهداف</a:t>
          </a:r>
          <a:r>
            <a:rPr lang="ar-DZ" sz="2800" b="1" dirty="0" smtClean="0">
              <a:solidFill>
                <a:schemeClr val="tx1"/>
              </a:solidFill>
              <a:latin typeface="Arabic Typesetting" pitchFamily="66" charset="-78"/>
              <a:cs typeface="Arabic Typesetting" pitchFamily="66" charset="-78"/>
            </a:rPr>
            <a:t> المنظمة</a:t>
          </a:r>
          <a:endParaRPr lang="fr-FR" sz="2800" b="1" dirty="0">
            <a:solidFill>
              <a:schemeClr val="tx1"/>
            </a:solidFill>
            <a:latin typeface="Arabic Typesetting" pitchFamily="66" charset="-78"/>
            <a:cs typeface="Arabic Typesetting" pitchFamily="66" charset="-78"/>
          </a:endParaRPr>
        </a:p>
      </dgm:t>
    </dgm:pt>
    <dgm:pt modelId="{F4B58EC5-8EE3-42E7-BBAC-842DC93E24CC}" type="parTrans" cxnId="{000C1206-2DE3-4B15-91A0-4A37F08A02C3}">
      <dgm:prSet/>
      <dgm:spPr/>
      <dgm:t>
        <a:bodyPr/>
        <a:lstStyle/>
        <a:p>
          <a:endParaRPr lang="fr-FR"/>
        </a:p>
      </dgm:t>
    </dgm:pt>
    <dgm:pt modelId="{7983B8E1-6F14-4403-B5E7-5403B5857F2C}" type="sibTrans" cxnId="{000C1206-2DE3-4B15-91A0-4A37F08A02C3}">
      <dgm:prSet/>
      <dgm:spPr/>
      <dgm:t>
        <a:bodyPr/>
        <a:lstStyle/>
        <a:p>
          <a:endParaRPr lang="fr-FR"/>
        </a:p>
      </dgm:t>
    </dgm:pt>
    <dgm:pt modelId="{C01C23E8-F940-4C16-A8D3-A5EDA350EE87}">
      <dgm:prSet phldrT="[Texte]" custT="1"/>
      <dgm:spPr/>
      <dgm:t>
        <a:bodyPr/>
        <a:lstStyle/>
        <a:p>
          <a:r>
            <a:rPr lang="ar-DZ" sz="2800" b="1" dirty="0" smtClean="0">
              <a:solidFill>
                <a:schemeClr val="tx1"/>
              </a:solidFill>
              <a:latin typeface="Arabic Typesetting" pitchFamily="66" charset="-78"/>
              <a:cs typeface="Arabic Typesetting" pitchFamily="66" charset="-78"/>
            </a:rPr>
            <a:t>التناسب مع الموارد الحالية </a:t>
          </a:r>
          <a:r>
            <a:rPr lang="ar-DZ" sz="2800" b="1" dirty="0" err="1" smtClean="0">
              <a:solidFill>
                <a:schemeClr val="tx1"/>
              </a:solidFill>
              <a:latin typeface="Arabic Typesetting" pitchFamily="66" charset="-78"/>
              <a:cs typeface="Arabic Typesetting" pitchFamily="66" charset="-78"/>
            </a:rPr>
            <a:t>و</a:t>
          </a:r>
          <a:r>
            <a:rPr lang="ar-DZ" sz="2800" b="1" dirty="0" smtClean="0">
              <a:solidFill>
                <a:schemeClr val="tx1"/>
              </a:solidFill>
              <a:latin typeface="Arabic Typesetting" pitchFamily="66" charset="-78"/>
              <a:cs typeface="Arabic Typesetting" pitchFamily="66" charset="-78"/>
            </a:rPr>
            <a:t> المستقبلية</a:t>
          </a:r>
          <a:endParaRPr lang="fr-FR" sz="2800" b="1" dirty="0">
            <a:solidFill>
              <a:schemeClr val="tx1"/>
            </a:solidFill>
            <a:latin typeface="Arabic Typesetting" pitchFamily="66" charset="-78"/>
            <a:cs typeface="Arabic Typesetting" pitchFamily="66" charset="-78"/>
          </a:endParaRPr>
        </a:p>
      </dgm:t>
    </dgm:pt>
    <dgm:pt modelId="{E8328ED2-7BE4-42B3-A95C-395993A6EDD9}" type="parTrans" cxnId="{902284BB-59B0-4E85-94C1-AE906AA6BA96}">
      <dgm:prSet/>
      <dgm:spPr/>
      <dgm:t>
        <a:bodyPr/>
        <a:lstStyle/>
        <a:p>
          <a:endParaRPr lang="fr-FR"/>
        </a:p>
      </dgm:t>
    </dgm:pt>
    <dgm:pt modelId="{329B0171-BBE8-48ED-9176-4A2032EE368F}" type="sibTrans" cxnId="{902284BB-59B0-4E85-94C1-AE906AA6BA96}">
      <dgm:prSet/>
      <dgm:spPr/>
      <dgm:t>
        <a:bodyPr/>
        <a:lstStyle/>
        <a:p>
          <a:endParaRPr lang="fr-FR"/>
        </a:p>
      </dgm:t>
    </dgm:pt>
    <dgm:pt modelId="{B74DAE2C-ED11-477F-8D1C-AD0F25E22187}">
      <dgm:prSet phldrT="[Texte]" custT="1"/>
      <dgm:spPr/>
      <dgm:t>
        <a:bodyPr/>
        <a:lstStyle/>
        <a:p>
          <a:r>
            <a:rPr lang="ar-DZ" sz="2800" b="1" dirty="0" smtClean="0">
              <a:solidFill>
                <a:schemeClr val="tx1"/>
              </a:solidFill>
              <a:latin typeface="Arabic Typesetting" pitchFamily="66" charset="-78"/>
              <a:cs typeface="Arabic Typesetting" pitchFamily="66" charset="-78"/>
            </a:rPr>
            <a:t>تنفيذ القرار الاستراتيجي</a:t>
          </a:r>
          <a:endParaRPr lang="fr-FR" sz="2800" b="1" dirty="0">
            <a:solidFill>
              <a:schemeClr val="tx1"/>
            </a:solidFill>
            <a:latin typeface="Arabic Typesetting" pitchFamily="66" charset="-78"/>
            <a:cs typeface="Arabic Typesetting" pitchFamily="66" charset="-78"/>
          </a:endParaRPr>
        </a:p>
      </dgm:t>
    </dgm:pt>
    <dgm:pt modelId="{0C847A85-5368-431E-B44B-475C49E0ACBD}" type="parTrans" cxnId="{D79D248F-C2B8-4768-83C3-C04810DEC1B7}">
      <dgm:prSet/>
      <dgm:spPr/>
      <dgm:t>
        <a:bodyPr/>
        <a:lstStyle/>
        <a:p>
          <a:endParaRPr lang="fr-FR"/>
        </a:p>
      </dgm:t>
    </dgm:pt>
    <dgm:pt modelId="{EA5B15F7-48B8-428A-9DF6-754E3C1630EB}" type="sibTrans" cxnId="{D79D248F-C2B8-4768-83C3-C04810DEC1B7}">
      <dgm:prSet/>
      <dgm:spPr/>
      <dgm:t>
        <a:bodyPr/>
        <a:lstStyle/>
        <a:p>
          <a:endParaRPr lang="fr-FR"/>
        </a:p>
      </dgm:t>
    </dgm:pt>
    <dgm:pt modelId="{6A90B72A-27AF-4CE4-A871-D12062473256}">
      <dgm:prSet phldrT="[Texte]" custT="1"/>
      <dgm:spPr/>
      <dgm:t>
        <a:bodyPr/>
        <a:lstStyle/>
        <a:p>
          <a:r>
            <a:rPr lang="ar-DZ" sz="2800" b="1" dirty="0" smtClean="0">
              <a:solidFill>
                <a:schemeClr val="tx1"/>
              </a:solidFill>
              <a:latin typeface="Arabic Typesetting" pitchFamily="66" charset="-78"/>
              <a:cs typeface="Arabic Typesetting" pitchFamily="66" charset="-78"/>
            </a:rPr>
            <a:t>مدى سلامة الافتراضات</a:t>
          </a:r>
          <a:endParaRPr lang="fr-FR" sz="2800" b="1" dirty="0">
            <a:solidFill>
              <a:schemeClr val="tx1"/>
            </a:solidFill>
            <a:latin typeface="Arabic Typesetting" pitchFamily="66" charset="-78"/>
            <a:cs typeface="Arabic Typesetting" pitchFamily="66" charset="-78"/>
          </a:endParaRPr>
        </a:p>
      </dgm:t>
    </dgm:pt>
    <dgm:pt modelId="{E7F3DF2A-DE52-4FF8-97FA-1AD49DF055EB}" type="parTrans" cxnId="{C3CDB77E-AF85-47F7-A2D8-2B0BEC546CF3}">
      <dgm:prSet/>
      <dgm:spPr/>
      <dgm:t>
        <a:bodyPr/>
        <a:lstStyle/>
        <a:p>
          <a:endParaRPr lang="fr-FR"/>
        </a:p>
      </dgm:t>
    </dgm:pt>
    <dgm:pt modelId="{CEE567E0-8C60-4124-94BF-02C040FA7335}" type="sibTrans" cxnId="{C3CDB77E-AF85-47F7-A2D8-2B0BEC546CF3}">
      <dgm:prSet/>
      <dgm:spPr/>
      <dgm:t>
        <a:bodyPr/>
        <a:lstStyle/>
        <a:p>
          <a:endParaRPr lang="fr-FR"/>
        </a:p>
      </dgm:t>
    </dgm:pt>
    <dgm:pt modelId="{BCA5C840-2629-4135-A61B-DD05C1912E6D}">
      <dgm:prSet phldrT="[Texte]" custT="1"/>
      <dgm:spPr/>
      <dgm:t>
        <a:bodyPr/>
        <a:lstStyle/>
        <a:p>
          <a:r>
            <a:rPr lang="ar-DZ" sz="2800" b="1" dirty="0" smtClean="0">
              <a:solidFill>
                <a:schemeClr val="tx1"/>
              </a:solidFill>
              <a:latin typeface="Arabic Typesetting" pitchFamily="66" charset="-78"/>
              <a:cs typeface="Arabic Typesetting" pitchFamily="66" charset="-78"/>
            </a:rPr>
            <a:t>التأكد من تنفيذه وفقا لما خطط له</a:t>
          </a:r>
          <a:endParaRPr lang="fr-FR" sz="2800" b="1" dirty="0">
            <a:solidFill>
              <a:schemeClr val="tx1"/>
            </a:solidFill>
            <a:latin typeface="Arabic Typesetting" pitchFamily="66" charset="-78"/>
            <a:cs typeface="Arabic Typesetting" pitchFamily="66" charset="-78"/>
          </a:endParaRPr>
        </a:p>
      </dgm:t>
    </dgm:pt>
    <dgm:pt modelId="{6CCCA5B2-E4AE-413E-A49E-E4405ECF1871}" type="parTrans" cxnId="{4D5B30D8-A568-4D4C-9106-44C5B27F6FB5}">
      <dgm:prSet/>
      <dgm:spPr/>
      <dgm:t>
        <a:bodyPr/>
        <a:lstStyle/>
        <a:p>
          <a:endParaRPr lang="fr-FR"/>
        </a:p>
      </dgm:t>
    </dgm:pt>
    <dgm:pt modelId="{8471DAEB-B32A-4816-BFF9-D3482847A128}" type="sibTrans" cxnId="{4D5B30D8-A568-4D4C-9106-44C5B27F6FB5}">
      <dgm:prSet/>
      <dgm:spPr/>
      <dgm:t>
        <a:bodyPr/>
        <a:lstStyle/>
        <a:p>
          <a:endParaRPr lang="fr-FR"/>
        </a:p>
      </dgm:t>
    </dgm:pt>
    <dgm:pt modelId="{FE694BE6-81D9-4454-B887-058163A8C15C}">
      <dgm:prSet phldrT="[Texte]" custT="1"/>
      <dgm:spPr/>
      <dgm:t>
        <a:bodyPr/>
        <a:lstStyle/>
        <a:p>
          <a:r>
            <a:rPr lang="ar-DZ" sz="2800" b="1" dirty="0" smtClean="0">
              <a:solidFill>
                <a:schemeClr val="tx1"/>
              </a:solidFill>
              <a:latin typeface="Arabic Typesetting" pitchFamily="66" charset="-78"/>
              <a:cs typeface="Arabic Typesetting" pitchFamily="66" charset="-78"/>
            </a:rPr>
            <a:t>الالتزام بالقيود الخارجية</a:t>
          </a:r>
          <a:endParaRPr lang="fr-FR" sz="2800" b="1" dirty="0">
            <a:solidFill>
              <a:schemeClr val="tx1"/>
            </a:solidFill>
            <a:latin typeface="Arabic Typesetting" pitchFamily="66" charset="-78"/>
            <a:cs typeface="Arabic Typesetting" pitchFamily="66" charset="-78"/>
          </a:endParaRPr>
        </a:p>
      </dgm:t>
    </dgm:pt>
    <dgm:pt modelId="{E3E9A971-52C5-44C4-A2E2-796A1B188757}" type="parTrans" cxnId="{BEE56A76-381C-456B-AC21-BA3600EF99A4}">
      <dgm:prSet/>
      <dgm:spPr/>
      <dgm:t>
        <a:bodyPr/>
        <a:lstStyle/>
        <a:p>
          <a:endParaRPr lang="fr-FR"/>
        </a:p>
      </dgm:t>
    </dgm:pt>
    <dgm:pt modelId="{546B39A5-FD71-41BE-9A88-AE70A26FDB53}" type="sibTrans" cxnId="{BEE56A76-381C-456B-AC21-BA3600EF99A4}">
      <dgm:prSet/>
      <dgm:spPr/>
      <dgm:t>
        <a:bodyPr/>
        <a:lstStyle/>
        <a:p>
          <a:endParaRPr lang="fr-FR"/>
        </a:p>
      </dgm:t>
    </dgm:pt>
    <dgm:pt modelId="{C06E0F95-9DF5-416D-9EBB-70D6C01A1DF6}">
      <dgm:prSet phldrT="[Texte]" custT="1"/>
      <dgm:spPr/>
      <dgm:t>
        <a:bodyPr/>
        <a:lstStyle/>
        <a:p>
          <a:r>
            <a:rPr lang="ar-DZ" sz="2800" b="1" dirty="0" smtClean="0">
              <a:solidFill>
                <a:schemeClr val="tx1"/>
              </a:solidFill>
              <a:latin typeface="Arabic Typesetting" pitchFamily="66" charset="-78"/>
              <a:cs typeface="Arabic Typesetting" pitchFamily="66" charset="-78"/>
            </a:rPr>
            <a:t>رقابة </a:t>
          </a:r>
          <a:r>
            <a:rPr lang="ar-DZ" sz="2800" b="1" dirty="0" err="1" smtClean="0">
              <a:solidFill>
                <a:schemeClr val="tx1"/>
              </a:solidFill>
              <a:latin typeface="Arabic Typesetting" pitchFamily="66" charset="-78"/>
              <a:cs typeface="Arabic Typesetting" pitchFamily="66" charset="-78"/>
            </a:rPr>
            <a:t>و</a:t>
          </a:r>
          <a:r>
            <a:rPr lang="ar-DZ" sz="2800" b="1" dirty="0" smtClean="0">
              <a:solidFill>
                <a:schemeClr val="tx1"/>
              </a:solidFill>
              <a:latin typeface="Arabic Typesetting" pitchFamily="66" charset="-78"/>
              <a:cs typeface="Arabic Typesetting" pitchFamily="66" charset="-78"/>
            </a:rPr>
            <a:t> تقييم القرار الاستراتيجي</a:t>
          </a:r>
          <a:endParaRPr lang="fr-FR" sz="2800" b="1" dirty="0">
            <a:solidFill>
              <a:schemeClr val="tx1"/>
            </a:solidFill>
            <a:latin typeface="Arabic Typesetting" pitchFamily="66" charset="-78"/>
            <a:cs typeface="Arabic Typesetting" pitchFamily="66" charset="-78"/>
          </a:endParaRPr>
        </a:p>
      </dgm:t>
    </dgm:pt>
    <dgm:pt modelId="{176C2B97-BCC8-4F36-9B52-9640FE0F24E6}" type="parTrans" cxnId="{EF442A0D-6F6E-4B75-97EE-83A32FA6F016}">
      <dgm:prSet/>
      <dgm:spPr/>
      <dgm:t>
        <a:bodyPr/>
        <a:lstStyle/>
        <a:p>
          <a:endParaRPr lang="fr-FR"/>
        </a:p>
      </dgm:t>
    </dgm:pt>
    <dgm:pt modelId="{6C1F8FFC-FAE4-474C-8F05-3F5DDDF19D3A}" type="sibTrans" cxnId="{EF442A0D-6F6E-4B75-97EE-83A32FA6F016}">
      <dgm:prSet/>
      <dgm:spPr/>
      <dgm:t>
        <a:bodyPr/>
        <a:lstStyle/>
        <a:p>
          <a:endParaRPr lang="fr-FR"/>
        </a:p>
      </dgm:t>
    </dgm:pt>
    <dgm:pt modelId="{2E988B3A-4492-42C0-9BF9-1B113550292D}">
      <dgm:prSet phldrT="[Texte]" custT="1"/>
      <dgm:spPr/>
      <dgm:t>
        <a:bodyPr/>
        <a:lstStyle/>
        <a:p>
          <a:r>
            <a:rPr lang="ar-DZ" sz="2800" b="1" dirty="0" smtClean="0">
              <a:solidFill>
                <a:schemeClr val="tx1"/>
              </a:solidFill>
              <a:latin typeface="Arabic Typesetting" pitchFamily="66" charset="-78"/>
              <a:cs typeface="Arabic Typesetting" pitchFamily="66" charset="-78"/>
            </a:rPr>
            <a:t>توفير البيانات للتقييم</a:t>
          </a:r>
          <a:endParaRPr lang="fr-FR" sz="2800" b="1" dirty="0">
            <a:solidFill>
              <a:schemeClr val="tx1"/>
            </a:solidFill>
            <a:latin typeface="Arabic Typesetting" pitchFamily="66" charset="-78"/>
            <a:cs typeface="Arabic Typesetting" pitchFamily="66" charset="-78"/>
          </a:endParaRPr>
        </a:p>
      </dgm:t>
    </dgm:pt>
    <dgm:pt modelId="{31FBA88E-B6AF-4AF5-B83B-661829B85F6D}" type="parTrans" cxnId="{6C11BDDA-B05C-41B2-AAF9-6AA2B62E9E42}">
      <dgm:prSet/>
      <dgm:spPr/>
      <dgm:t>
        <a:bodyPr/>
        <a:lstStyle/>
        <a:p>
          <a:endParaRPr lang="fr-FR"/>
        </a:p>
      </dgm:t>
    </dgm:pt>
    <dgm:pt modelId="{C48E7FBD-FAC3-4DA6-91D9-F82C7BB58A4D}" type="sibTrans" cxnId="{6C11BDDA-B05C-41B2-AAF9-6AA2B62E9E42}">
      <dgm:prSet/>
      <dgm:spPr/>
      <dgm:t>
        <a:bodyPr/>
        <a:lstStyle/>
        <a:p>
          <a:endParaRPr lang="fr-FR"/>
        </a:p>
      </dgm:t>
    </dgm:pt>
    <dgm:pt modelId="{7C517C88-D206-4525-82F6-699F1D4BEE8A}">
      <dgm:prSet phldrT="[Texte]" custT="1"/>
      <dgm:spPr/>
      <dgm:t>
        <a:bodyPr/>
        <a:lstStyle/>
        <a:p>
          <a:r>
            <a:rPr lang="ar-DZ" sz="2800" b="1" dirty="0" smtClean="0">
              <a:solidFill>
                <a:schemeClr val="tx1"/>
              </a:solidFill>
              <a:latin typeface="Arabic Typesetting" pitchFamily="66" charset="-78"/>
              <a:cs typeface="Arabic Typesetting" pitchFamily="66" charset="-78"/>
            </a:rPr>
            <a:t>تدعيم عملية التعلم التنظيمي</a:t>
          </a:r>
          <a:endParaRPr lang="fr-FR" sz="2800" b="1" dirty="0">
            <a:solidFill>
              <a:schemeClr val="tx1"/>
            </a:solidFill>
            <a:latin typeface="Arabic Typesetting" pitchFamily="66" charset="-78"/>
            <a:cs typeface="Arabic Typesetting" pitchFamily="66" charset="-78"/>
          </a:endParaRPr>
        </a:p>
      </dgm:t>
    </dgm:pt>
    <dgm:pt modelId="{42F478F0-D665-4B72-8557-4460987B31F6}" type="parTrans" cxnId="{4820CBB3-03CD-428B-AF2E-4EA5E332BA75}">
      <dgm:prSet/>
      <dgm:spPr/>
      <dgm:t>
        <a:bodyPr/>
        <a:lstStyle/>
        <a:p>
          <a:endParaRPr lang="fr-FR"/>
        </a:p>
      </dgm:t>
    </dgm:pt>
    <dgm:pt modelId="{D9726533-6264-43C4-9A28-DF79C042EEE0}" type="sibTrans" cxnId="{4820CBB3-03CD-428B-AF2E-4EA5E332BA75}">
      <dgm:prSet/>
      <dgm:spPr/>
      <dgm:t>
        <a:bodyPr/>
        <a:lstStyle/>
        <a:p>
          <a:endParaRPr lang="fr-FR"/>
        </a:p>
      </dgm:t>
    </dgm:pt>
    <dgm:pt modelId="{F6642EE1-928D-4BC3-9E62-E14A85C59160}" type="pres">
      <dgm:prSet presAssocID="{0648C830-A372-465E-9767-8F1B10748BEC}" presName="Name0" presStyleCnt="0">
        <dgm:presLayoutVars>
          <dgm:dir/>
          <dgm:animLvl val="lvl"/>
          <dgm:resizeHandles val="exact"/>
        </dgm:presLayoutVars>
      </dgm:prSet>
      <dgm:spPr/>
      <dgm:t>
        <a:bodyPr/>
        <a:lstStyle/>
        <a:p>
          <a:endParaRPr lang="fr-FR"/>
        </a:p>
      </dgm:t>
    </dgm:pt>
    <dgm:pt modelId="{10FCC1B5-8808-45E4-B455-909595125854}" type="pres">
      <dgm:prSet presAssocID="{C06E0F95-9DF5-416D-9EBB-70D6C01A1DF6}" presName="boxAndChildren" presStyleCnt="0"/>
      <dgm:spPr/>
    </dgm:pt>
    <dgm:pt modelId="{6C15E488-0BB1-44E1-9229-13F9279AC40D}" type="pres">
      <dgm:prSet presAssocID="{C06E0F95-9DF5-416D-9EBB-70D6C01A1DF6}" presName="parentTextBox" presStyleLbl="node1" presStyleIdx="0" presStyleCnt="4"/>
      <dgm:spPr/>
      <dgm:t>
        <a:bodyPr/>
        <a:lstStyle/>
        <a:p>
          <a:endParaRPr lang="fr-FR"/>
        </a:p>
      </dgm:t>
    </dgm:pt>
    <dgm:pt modelId="{82AC34A1-0539-4922-8B79-8598FC6BFAA2}" type="pres">
      <dgm:prSet presAssocID="{C06E0F95-9DF5-416D-9EBB-70D6C01A1DF6}" presName="entireBox" presStyleLbl="node1" presStyleIdx="0" presStyleCnt="4"/>
      <dgm:spPr/>
      <dgm:t>
        <a:bodyPr/>
        <a:lstStyle/>
        <a:p>
          <a:endParaRPr lang="fr-FR"/>
        </a:p>
      </dgm:t>
    </dgm:pt>
    <dgm:pt modelId="{1D99CD4E-424C-4652-B67B-CC9F56D9712D}" type="pres">
      <dgm:prSet presAssocID="{C06E0F95-9DF5-416D-9EBB-70D6C01A1DF6}" presName="descendantBox" presStyleCnt="0"/>
      <dgm:spPr/>
    </dgm:pt>
    <dgm:pt modelId="{21C99A62-C9C5-4476-9665-0CACCEB476DD}" type="pres">
      <dgm:prSet presAssocID="{6A90B72A-27AF-4CE4-A871-D12062473256}" presName="childTextBox" presStyleLbl="fgAccFollowNode1" presStyleIdx="0" presStyleCnt="9">
        <dgm:presLayoutVars>
          <dgm:bulletEnabled val="1"/>
        </dgm:presLayoutVars>
      </dgm:prSet>
      <dgm:spPr/>
      <dgm:t>
        <a:bodyPr/>
        <a:lstStyle/>
        <a:p>
          <a:endParaRPr lang="fr-FR"/>
        </a:p>
      </dgm:t>
    </dgm:pt>
    <dgm:pt modelId="{4AF1B666-CA61-4CFE-B3C5-31840EE0454D}" type="pres">
      <dgm:prSet presAssocID="{BCA5C840-2629-4135-A61B-DD05C1912E6D}" presName="childTextBox" presStyleLbl="fgAccFollowNode1" presStyleIdx="1" presStyleCnt="9">
        <dgm:presLayoutVars>
          <dgm:bulletEnabled val="1"/>
        </dgm:presLayoutVars>
      </dgm:prSet>
      <dgm:spPr/>
      <dgm:t>
        <a:bodyPr/>
        <a:lstStyle/>
        <a:p>
          <a:endParaRPr lang="fr-FR"/>
        </a:p>
      </dgm:t>
    </dgm:pt>
    <dgm:pt modelId="{5389A913-A0D6-48C8-8137-394FFE110C53}" type="pres">
      <dgm:prSet presAssocID="{2E988B3A-4492-42C0-9BF9-1B113550292D}" presName="childTextBox" presStyleLbl="fgAccFollowNode1" presStyleIdx="2" presStyleCnt="9">
        <dgm:presLayoutVars>
          <dgm:bulletEnabled val="1"/>
        </dgm:presLayoutVars>
      </dgm:prSet>
      <dgm:spPr/>
      <dgm:t>
        <a:bodyPr/>
        <a:lstStyle/>
        <a:p>
          <a:endParaRPr lang="fr-FR"/>
        </a:p>
      </dgm:t>
    </dgm:pt>
    <dgm:pt modelId="{2426E012-D8DC-4AEB-8BA5-4164C8290BD9}" type="pres">
      <dgm:prSet presAssocID="{7C517C88-D206-4525-82F6-699F1D4BEE8A}" presName="childTextBox" presStyleLbl="fgAccFollowNode1" presStyleIdx="3" presStyleCnt="9">
        <dgm:presLayoutVars>
          <dgm:bulletEnabled val="1"/>
        </dgm:presLayoutVars>
      </dgm:prSet>
      <dgm:spPr/>
      <dgm:t>
        <a:bodyPr/>
        <a:lstStyle/>
        <a:p>
          <a:endParaRPr lang="fr-FR"/>
        </a:p>
      </dgm:t>
    </dgm:pt>
    <dgm:pt modelId="{FEDA7685-6D62-49FA-A964-3DC30E6B6EB4}" type="pres">
      <dgm:prSet presAssocID="{EA5B15F7-48B8-428A-9DF6-754E3C1630EB}" presName="sp" presStyleCnt="0"/>
      <dgm:spPr/>
    </dgm:pt>
    <dgm:pt modelId="{9ADA59EF-89F6-4584-8B96-9AEE5644FA8F}" type="pres">
      <dgm:prSet presAssocID="{B74DAE2C-ED11-477F-8D1C-AD0F25E22187}" presName="arrowAndChildren" presStyleCnt="0"/>
      <dgm:spPr/>
    </dgm:pt>
    <dgm:pt modelId="{34A46D1F-C611-4366-9290-1764394F37FD}" type="pres">
      <dgm:prSet presAssocID="{B74DAE2C-ED11-477F-8D1C-AD0F25E22187}" presName="parentTextArrow" presStyleLbl="node1" presStyleIdx="1" presStyleCnt="4"/>
      <dgm:spPr/>
      <dgm:t>
        <a:bodyPr/>
        <a:lstStyle/>
        <a:p>
          <a:endParaRPr lang="fr-FR"/>
        </a:p>
      </dgm:t>
    </dgm:pt>
    <dgm:pt modelId="{0D18866D-54D2-4482-B406-F9083B1462E6}" type="pres">
      <dgm:prSet presAssocID="{A5CC2B12-FDC4-49AF-A39E-C87B9E9C38BB}" presName="sp" presStyleCnt="0"/>
      <dgm:spPr/>
    </dgm:pt>
    <dgm:pt modelId="{A33A9780-1802-4BDD-BF0E-EB1EC1C51A30}" type="pres">
      <dgm:prSet presAssocID="{0E5D39C6-95B4-4975-A58A-05169C0C6799}" presName="arrowAndChildren" presStyleCnt="0"/>
      <dgm:spPr/>
    </dgm:pt>
    <dgm:pt modelId="{09CBF904-AA60-441C-B331-DA1B91ECCF15}" type="pres">
      <dgm:prSet presAssocID="{0E5D39C6-95B4-4975-A58A-05169C0C6799}" presName="parentTextArrow" presStyleLbl="node1" presStyleIdx="1" presStyleCnt="4"/>
      <dgm:spPr/>
      <dgm:t>
        <a:bodyPr/>
        <a:lstStyle/>
        <a:p>
          <a:endParaRPr lang="fr-FR"/>
        </a:p>
      </dgm:t>
    </dgm:pt>
    <dgm:pt modelId="{E22DD04A-408B-4941-B1BE-EA84FB469114}" type="pres">
      <dgm:prSet presAssocID="{0E5D39C6-95B4-4975-A58A-05169C0C6799}" presName="arrow" presStyleLbl="node1" presStyleIdx="2" presStyleCnt="4"/>
      <dgm:spPr/>
      <dgm:t>
        <a:bodyPr/>
        <a:lstStyle/>
        <a:p>
          <a:endParaRPr lang="fr-FR"/>
        </a:p>
      </dgm:t>
    </dgm:pt>
    <dgm:pt modelId="{DF6E3384-DB67-4E42-B298-EE39743A0C1C}" type="pres">
      <dgm:prSet presAssocID="{0E5D39C6-95B4-4975-A58A-05169C0C6799}" presName="descendantArrow" presStyleCnt="0"/>
      <dgm:spPr/>
    </dgm:pt>
    <dgm:pt modelId="{2B291937-9ABE-4AAE-A2DB-25D29A1CFB43}" type="pres">
      <dgm:prSet presAssocID="{83AE999A-658F-43F6-BE67-D9092D3D2162}" presName="childTextArrow" presStyleLbl="fgAccFollowNode1" presStyleIdx="4" presStyleCnt="9">
        <dgm:presLayoutVars>
          <dgm:bulletEnabled val="1"/>
        </dgm:presLayoutVars>
      </dgm:prSet>
      <dgm:spPr/>
      <dgm:t>
        <a:bodyPr/>
        <a:lstStyle/>
        <a:p>
          <a:endParaRPr lang="fr-FR"/>
        </a:p>
      </dgm:t>
    </dgm:pt>
    <dgm:pt modelId="{628DB8DA-B51A-421D-8547-801B4FF65441}" type="pres">
      <dgm:prSet presAssocID="{C01C23E8-F940-4C16-A8D3-A5EDA350EE87}" presName="childTextArrow" presStyleLbl="fgAccFollowNode1" presStyleIdx="5" presStyleCnt="9">
        <dgm:presLayoutVars>
          <dgm:bulletEnabled val="1"/>
        </dgm:presLayoutVars>
      </dgm:prSet>
      <dgm:spPr/>
      <dgm:t>
        <a:bodyPr/>
        <a:lstStyle/>
        <a:p>
          <a:endParaRPr lang="fr-FR"/>
        </a:p>
      </dgm:t>
    </dgm:pt>
    <dgm:pt modelId="{F32AFDBA-26B6-4ABF-A8E8-2C0F40058BC3}" type="pres">
      <dgm:prSet presAssocID="{FE694BE6-81D9-4454-B887-058163A8C15C}" presName="childTextArrow" presStyleLbl="fgAccFollowNode1" presStyleIdx="6" presStyleCnt="9">
        <dgm:presLayoutVars>
          <dgm:bulletEnabled val="1"/>
        </dgm:presLayoutVars>
      </dgm:prSet>
      <dgm:spPr/>
      <dgm:t>
        <a:bodyPr/>
        <a:lstStyle/>
        <a:p>
          <a:endParaRPr lang="fr-FR"/>
        </a:p>
      </dgm:t>
    </dgm:pt>
    <dgm:pt modelId="{F3CCD820-DA4A-4450-B634-DBDE782E2F54}" type="pres">
      <dgm:prSet presAssocID="{28CF65FF-260C-4491-8620-2167A4958CFC}" presName="sp" presStyleCnt="0"/>
      <dgm:spPr/>
    </dgm:pt>
    <dgm:pt modelId="{2B71A392-BDD6-44D2-A012-3D05A25640FD}" type="pres">
      <dgm:prSet presAssocID="{C3E7930D-AAE8-44CD-B515-E7A1CAF4C665}" presName="arrowAndChildren" presStyleCnt="0"/>
      <dgm:spPr/>
    </dgm:pt>
    <dgm:pt modelId="{28D091A6-D71D-42C4-9F2C-BFA9E2EBCFAF}" type="pres">
      <dgm:prSet presAssocID="{C3E7930D-AAE8-44CD-B515-E7A1CAF4C665}" presName="parentTextArrow" presStyleLbl="node1" presStyleIdx="2" presStyleCnt="4"/>
      <dgm:spPr/>
      <dgm:t>
        <a:bodyPr/>
        <a:lstStyle/>
        <a:p>
          <a:endParaRPr lang="fr-FR"/>
        </a:p>
      </dgm:t>
    </dgm:pt>
    <dgm:pt modelId="{570653AD-E80C-4B41-87E0-5489EA88A47E}" type="pres">
      <dgm:prSet presAssocID="{C3E7930D-AAE8-44CD-B515-E7A1CAF4C665}" presName="arrow" presStyleLbl="node1" presStyleIdx="3" presStyleCnt="4"/>
      <dgm:spPr/>
      <dgm:t>
        <a:bodyPr/>
        <a:lstStyle/>
        <a:p>
          <a:endParaRPr lang="fr-FR"/>
        </a:p>
      </dgm:t>
    </dgm:pt>
    <dgm:pt modelId="{E20A7A8A-54C8-4395-B061-3A2EE80590D3}" type="pres">
      <dgm:prSet presAssocID="{C3E7930D-AAE8-44CD-B515-E7A1CAF4C665}" presName="descendantArrow" presStyleCnt="0"/>
      <dgm:spPr/>
    </dgm:pt>
    <dgm:pt modelId="{9DD639E9-7851-4DB6-B27B-0057522699D9}" type="pres">
      <dgm:prSet presAssocID="{EE68BF3D-A1A0-4034-8087-9A3154CD3948}" presName="childTextArrow" presStyleLbl="fgAccFollowNode1" presStyleIdx="7" presStyleCnt="9">
        <dgm:presLayoutVars>
          <dgm:bulletEnabled val="1"/>
        </dgm:presLayoutVars>
      </dgm:prSet>
      <dgm:spPr/>
      <dgm:t>
        <a:bodyPr/>
        <a:lstStyle/>
        <a:p>
          <a:endParaRPr lang="fr-FR"/>
        </a:p>
      </dgm:t>
    </dgm:pt>
    <dgm:pt modelId="{9666C4D6-232B-41F0-B2D8-477C04816077}" type="pres">
      <dgm:prSet presAssocID="{B68BD21D-0563-4633-A013-C378BB35B068}" presName="childTextArrow" presStyleLbl="fgAccFollowNode1" presStyleIdx="8" presStyleCnt="9">
        <dgm:presLayoutVars>
          <dgm:bulletEnabled val="1"/>
        </dgm:presLayoutVars>
      </dgm:prSet>
      <dgm:spPr/>
      <dgm:t>
        <a:bodyPr/>
        <a:lstStyle/>
        <a:p>
          <a:endParaRPr lang="fr-FR"/>
        </a:p>
      </dgm:t>
    </dgm:pt>
  </dgm:ptLst>
  <dgm:cxnLst>
    <dgm:cxn modelId="{6C11BDDA-B05C-41B2-AAF9-6AA2B62E9E42}" srcId="{C06E0F95-9DF5-416D-9EBB-70D6C01A1DF6}" destId="{2E988B3A-4492-42C0-9BF9-1B113550292D}" srcOrd="2" destOrd="0" parTransId="{31FBA88E-B6AF-4AF5-B83B-661829B85F6D}" sibTransId="{C48E7FBD-FAC3-4DA6-91D9-F82C7BB58A4D}"/>
    <dgm:cxn modelId="{9E6CDB36-2B13-4CB3-AA7B-A765A4358602}" type="presOf" srcId="{83AE999A-658F-43F6-BE67-D9092D3D2162}" destId="{2B291937-9ABE-4AAE-A2DB-25D29A1CFB43}" srcOrd="0" destOrd="0" presId="urn:microsoft.com/office/officeart/2005/8/layout/process4"/>
    <dgm:cxn modelId="{9BE5C531-1FFB-4E8E-B9F4-FEE7C6C6E2FD}" type="presOf" srcId="{BCA5C840-2629-4135-A61B-DD05C1912E6D}" destId="{4AF1B666-CA61-4CFE-B3C5-31840EE0454D}" srcOrd="0" destOrd="0" presId="urn:microsoft.com/office/officeart/2005/8/layout/process4"/>
    <dgm:cxn modelId="{584B40A3-E8D9-4FF0-8C34-A2B00B36366C}" srcId="{0648C830-A372-465E-9767-8F1B10748BEC}" destId="{0E5D39C6-95B4-4975-A58A-05169C0C6799}" srcOrd="1" destOrd="0" parTransId="{5F355B41-2AB6-4738-8631-A1E8B1DF427C}" sibTransId="{A5CC2B12-FDC4-49AF-A39E-C87B9E9C38BB}"/>
    <dgm:cxn modelId="{0A10783F-E574-4BDB-83C8-54FFA84F0939}" srcId="{0648C830-A372-465E-9767-8F1B10748BEC}" destId="{C3E7930D-AAE8-44CD-B515-E7A1CAF4C665}" srcOrd="0" destOrd="0" parTransId="{C3C2B5AF-FE5C-457A-B66A-787428FA672C}" sibTransId="{28CF65FF-260C-4491-8620-2167A4958CFC}"/>
    <dgm:cxn modelId="{B92F57C1-827F-4837-B885-FA171BE1F215}" type="presOf" srcId="{B74DAE2C-ED11-477F-8D1C-AD0F25E22187}" destId="{34A46D1F-C611-4366-9290-1764394F37FD}" srcOrd="0" destOrd="0" presId="urn:microsoft.com/office/officeart/2005/8/layout/process4"/>
    <dgm:cxn modelId="{B42E6810-636E-4442-8B6A-26C4064F4A36}" type="presOf" srcId="{0E5D39C6-95B4-4975-A58A-05169C0C6799}" destId="{E22DD04A-408B-4941-B1BE-EA84FB469114}" srcOrd="1" destOrd="0" presId="urn:microsoft.com/office/officeart/2005/8/layout/process4"/>
    <dgm:cxn modelId="{BEE56A76-381C-456B-AC21-BA3600EF99A4}" srcId="{0E5D39C6-95B4-4975-A58A-05169C0C6799}" destId="{FE694BE6-81D9-4454-B887-058163A8C15C}" srcOrd="2" destOrd="0" parTransId="{E3E9A971-52C5-44C4-A2E2-796A1B188757}" sibTransId="{546B39A5-FD71-41BE-9A88-AE70A26FDB53}"/>
    <dgm:cxn modelId="{EF442A0D-6F6E-4B75-97EE-83A32FA6F016}" srcId="{0648C830-A372-465E-9767-8F1B10748BEC}" destId="{C06E0F95-9DF5-416D-9EBB-70D6C01A1DF6}" srcOrd="3" destOrd="0" parTransId="{176C2B97-BCC8-4F36-9B52-9640FE0F24E6}" sibTransId="{6C1F8FFC-FAE4-474C-8F05-3F5DDDF19D3A}"/>
    <dgm:cxn modelId="{91553241-E0A1-45D4-A0A1-0C82190C0B2F}" type="presOf" srcId="{EE68BF3D-A1A0-4034-8087-9A3154CD3948}" destId="{9DD639E9-7851-4DB6-B27B-0057522699D9}" srcOrd="0" destOrd="0" presId="urn:microsoft.com/office/officeart/2005/8/layout/process4"/>
    <dgm:cxn modelId="{86538FA1-2AA9-4D4E-84AA-C03F4C9E6419}" type="presOf" srcId="{C01C23E8-F940-4C16-A8D3-A5EDA350EE87}" destId="{628DB8DA-B51A-421D-8547-801B4FF65441}" srcOrd="0" destOrd="0" presId="urn:microsoft.com/office/officeart/2005/8/layout/process4"/>
    <dgm:cxn modelId="{F60460E3-40CD-4CC9-8DAE-58C641F9CE1F}" type="presOf" srcId="{C3E7930D-AAE8-44CD-B515-E7A1CAF4C665}" destId="{570653AD-E80C-4B41-87E0-5489EA88A47E}" srcOrd="1" destOrd="0" presId="urn:microsoft.com/office/officeart/2005/8/layout/process4"/>
    <dgm:cxn modelId="{75244B96-D7A7-4054-8397-C1DC477BC1B7}" type="presOf" srcId="{B68BD21D-0563-4633-A013-C378BB35B068}" destId="{9666C4D6-232B-41F0-B2D8-477C04816077}" srcOrd="0" destOrd="0" presId="urn:microsoft.com/office/officeart/2005/8/layout/process4"/>
    <dgm:cxn modelId="{EEC98ADF-A4CD-4CE7-94BA-637A822691C8}" type="presOf" srcId="{2E988B3A-4492-42C0-9BF9-1B113550292D}" destId="{5389A913-A0D6-48C8-8137-394FFE110C53}" srcOrd="0" destOrd="0" presId="urn:microsoft.com/office/officeart/2005/8/layout/process4"/>
    <dgm:cxn modelId="{D71E005B-570D-4423-8573-3AD6CDBA5CED}" type="presOf" srcId="{C3E7930D-AAE8-44CD-B515-E7A1CAF4C665}" destId="{28D091A6-D71D-42C4-9F2C-BFA9E2EBCFAF}" srcOrd="0" destOrd="0" presId="urn:microsoft.com/office/officeart/2005/8/layout/process4"/>
    <dgm:cxn modelId="{4820CBB3-03CD-428B-AF2E-4EA5E332BA75}" srcId="{C06E0F95-9DF5-416D-9EBB-70D6C01A1DF6}" destId="{7C517C88-D206-4525-82F6-699F1D4BEE8A}" srcOrd="3" destOrd="0" parTransId="{42F478F0-D665-4B72-8557-4460987B31F6}" sibTransId="{D9726533-6264-43C4-9A28-DF79C042EEE0}"/>
    <dgm:cxn modelId="{BBD4A7D9-77EA-4C7A-A6AD-75EB7CE9A84B}" type="presOf" srcId="{C06E0F95-9DF5-416D-9EBB-70D6C01A1DF6}" destId="{82AC34A1-0539-4922-8B79-8598FC6BFAA2}" srcOrd="1" destOrd="0" presId="urn:microsoft.com/office/officeart/2005/8/layout/process4"/>
    <dgm:cxn modelId="{4F4D586A-4552-4873-AF70-A8A1DE8E65E6}" srcId="{C3E7930D-AAE8-44CD-B515-E7A1CAF4C665}" destId="{EE68BF3D-A1A0-4034-8087-9A3154CD3948}" srcOrd="0" destOrd="0" parTransId="{66F36436-D63E-4A97-A016-997BF7697C7A}" sibTransId="{0A79E7EA-44AF-4A84-B35D-9257F447099C}"/>
    <dgm:cxn modelId="{4D5B30D8-A568-4D4C-9106-44C5B27F6FB5}" srcId="{C06E0F95-9DF5-416D-9EBB-70D6C01A1DF6}" destId="{BCA5C840-2629-4135-A61B-DD05C1912E6D}" srcOrd="1" destOrd="0" parTransId="{6CCCA5B2-E4AE-413E-A49E-E4405ECF1871}" sibTransId="{8471DAEB-B32A-4816-BFF9-D3482847A128}"/>
    <dgm:cxn modelId="{000C1206-2DE3-4B15-91A0-4A37F08A02C3}" srcId="{0E5D39C6-95B4-4975-A58A-05169C0C6799}" destId="{83AE999A-658F-43F6-BE67-D9092D3D2162}" srcOrd="0" destOrd="0" parTransId="{F4B58EC5-8EE3-42E7-BBAC-842DC93E24CC}" sibTransId="{7983B8E1-6F14-4403-B5E7-5403B5857F2C}"/>
    <dgm:cxn modelId="{D79D248F-C2B8-4768-83C3-C04810DEC1B7}" srcId="{0648C830-A372-465E-9767-8F1B10748BEC}" destId="{B74DAE2C-ED11-477F-8D1C-AD0F25E22187}" srcOrd="2" destOrd="0" parTransId="{0C847A85-5368-431E-B44B-475C49E0ACBD}" sibTransId="{EA5B15F7-48B8-428A-9DF6-754E3C1630EB}"/>
    <dgm:cxn modelId="{A7BAB8F3-F913-45CB-AA3F-5FC5C227226C}" type="presOf" srcId="{7C517C88-D206-4525-82F6-699F1D4BEE8A}" destId="{2426E012-D8DC-4AEB-8BA5-4164C8290BD9}" srcOrd="0" destOrd="0" presId="urn:microsoft.com/office/officeart/2005/8/layout/process4"/>
    <dgm:cxn modelId="{6D7CA850-00A3-4526-A641-1ACFF462B86E}" type="presOf" srcId="{C06E0F95-9DF5-416D-9EBB-70D6C01A1DF6}" destId="{6C15E488-0BB1-44E1-9229-13F9279AC40D}" srcOrd="0" destOrd="0" presId="urn:microsoft.com/office/officeart/2005/8/layout/process4"/>
    <dgm:cxn modelId="{C3CDB77E-AF85-47F7-A2D8-2B0BEC546CF3}" srcId="{C06E0F95-9DF5-416D-9EBB-70D6C01A1DF6}" destId="{6A90B72A-27AF-4CE4-A871-D12062473256}" srcOrd="0" destOrd="0" parTransId="{E7F3DF2A-DE52-4FF8-97FA-1AD49DF055EB}" sibTransId="{CEE567E0-8C60-4124-94BF-02C040FA7335}"/>
    <dgm:cxn modelId="{3809BE7C-2A70-4FED-8590-683357E4BBF7}" type="presOf" srcId="{0E5D39C6-95B4-4975-A58A-05169C0C6799}" destId="{09CBF904-AA60-441C-B331-DA1B91ECCF15}" srcOrd="0" destOrd="0" presId="urn:microsoft.com/office/officeart/2005/8/layout/process4"/>
    <dgm:cxn modelId="{44609154-772E-40DF-BD82-082DBB0C29A2}" type="presOf" srcId="{6A90B72A-27AF-4CE4-A871-D12062473256}" destId="{21C99A62-C9C5-4476-9665-0CACCEB476DD}" srcOrd="0" destOrd="0" presId="urn:microsoft.com/office/officeart/2005/8/layout/process4"/>
    <dgm:cxn modelId="{8DD564F7-D691-414A-B6B6-B2FD4617EB78}" type="presOf" srcId="{0648C830-A372-465E-9767-8F1B10748BEC}" destId="{F6642EE1-928D-4BC3-9E62-E14A85C59160}" srcOrd="0" destOrd="0" presId="urn:microsoft.com/office/officeart/2005/8/layout/process4"/>
    <dgm:cxn modelId="{5EEF4079-4602-4C6B-9D28-0CADBB3551E3}" srcId="{C3E7930D-AAE8-44CD-B515-E7A1CAF4C665}" destId="{B68BD21D-0563-4633-A013-C378BB35B068}" srcOrd="1" destOrd="0" parTransId="{22501898-938D-4C57-8DB6-1108BEB2DD56}" sibTransId="{9DC1B4C0-1372-4F8B-9470-D4D5CF6B42A8}"/>
    <dgm:cxn modelId="{902284BB-59B0-4E85-94C1-AE906AA6BA96}" srcId="{0E5D39C6-95B4-4975-A58A-05169C0C6799}" destId="{C01C23E8-F940-4C16-A8D3-A5EDA350EE87}" srcOrd="1" destOrd="0" parTransId="{E8328ED2-7BE4-42B3-A95C-395993A6EDD9}" sibTransId="{329B0171-BBE8-48ED-9176-4A2032EE368F}"/>
    <dgm:cxn modelId="{EED7B141-9B0B-4E47-81C5-1ADEFF23FF20}" type="presOf" srcId="{FE694BE6-81D9-4454-B887-058163A8C15C}" destId="{F32AFDBA-26B6-4ABF-A8E8-2C0F40058BC3}" srcOrd="0" destOrd="0" presId="urn:microsoft.com/office/officeart/2005/8/layout/process4"/>
    <dgm:cxn modelId="{334EBAA7-9F60-4319-AD2C-F70C5F31F32D}" type="presParOf" srcId="{F6642EE1-928D-4BC3-9E62-E14A85C59160}" destId="{10FCC1B5-8808-45E4-B455-909595125854}" srcOrd="0" destOrd="0" presId="urn:microsoft.com/office/officeart/2005/8/layout/process4"/>
    <dgm:cxn modelId="{CA3FF07F-4C1A-425E-9859-DADE93EB8E03}" type="presParOf" srcId="{10FCC1B5-8808-45E4-B455-909595125854}" destId="{6C15E488-0BB1-44E1-9229-13F9279AC40D}" srcOrd="0" destOrd="0" presId="urn:microsoft.com/office/officeart/2005/8/layout/process4"/>
    <dgm:cxn modelId="{720F4652-7CA9-48C4-8BD7-E5A0BE6F64DF}" type="presParOf" srcId="{10FCC1B5-8808-45E4-B455-909595125854}" destId="{82AC34A1-0539-4922-8B79-8598FC6BFAA2}" srcOrd="1" destOrd="0" presId="urn:microsoft.com/office/officeart/2005/8/layout/process4"/>
    <dgm:cxn modelId="{EC4790AE-7243-4431-A342-9EA5519867BF}" type="presParOf" srcId="{10FCC1B5-8808-45E4-B455-909595125854}" destId="{1D99CD4E-424C-4652-B67B-CC9F56D9712D}" srcOrd="2" destOrd="0" presId="urn:microsoft.com/office/officeart/2005/8/layout/process4"/>
    <dgm:cxn modelId="{5CDE9D27-C1DF-46D5-96A0-1A1B873E0D24}" type="presParOf" srcId="{1D99CD4E-424C-4652-B67B-CC9F56D9712D}" destId="{21C99A62-C9C5-4476-9665-0CACCEB476DD}" srcOrd="0" destOrd="0" presId="urn:microsoft.com/office/officeart/2005/8/layout/process4"/>
    <dgm:cxn modelId="{3EFFDAF6-34E1-4A53-882B-8D2A53C8D8DA}" type="presParOf" srcId="{1D99CD4E-424C-4652-B67B-CC9F56D9712D}" destId="{4AF1B666-CA61-4CFE-B3C5-31840EE0454D}" srcOrd="1" destOrd="0" presId="urn:microsoft.com/office/officeart/2005/8/layout/process4"/>
    <dgm:cxn modelId="{9D98DC87-7322-4171-A444-72A3B2D72F7C}" type="presParOf" srcId="{1D99CD4E-424C-4652-B67B-CC9F56D9712D}" destId="{5389A913-A0D6-48C8-8137-394FFE110C53}" srcOrd="2" destOrd="0" presId="urn:microsoft.com/office/officeart/2005/8/layout/process4"/>
    <dgm:cxn modelId="{BEE31141-5295-4C67-9105-9D7C94640373}" type="presParOf" srcId="{1D99CD4E-424C-4652-B67B-CC9F56D9712D}" destId="{2426E012-D8DC-4AEB-8BA5-4164C8290BD9}" srcOrd="3" destOrd="0" presId="urn:microsoft.com/office/officeart/2005/8/layout/process4"/>
    <dgm:cxn modelId="{D2351EA2-E96E-4027-9F97-DA2486FE17DF}" type="presParOf" srcId="{F6642EE1-928D-4BC3-9E62-E14A85C59160}" destId="{FEDA7685-6D62-49FA-A964-3DC30E6B6EB4}" srcOrd="1" destOrd="0" presId="urn:microsoft.com/office/officeart/2005/8/layout/process4"/>
    <dgm:cxn modelId="{957C6898-6BC4-4BFE-86E6-9DC0E096CCA4}" type="presParOf" srcId="{F6642EE1-928D-4BC3-9E62-E14A85C59160}" destId="{9ADA59EF-89F6-4584-8B96-9AEE5644FA8F}" srcOrd="2" destOrd="0" presId="urn:microsoft.com/office/officeart/2005/8/layout/process4"/>
    <dgm:cxn modelId="{8C767C06-FDC5-41A9-9355-8758E5457F28}" type="presParOf" srcId="{9ADA59EF-89F6-4584-8B96-9AEE5644FA8F}" destId="{34A46D1F-C611-4366-9290-1764394F37FD}" srcOrd="0" destOrd="0" presId="urn:microsoft.com/office/officeart/2005/8/layout/process4"/>
    <dgm:cxn modelId="{1BE874BF-C522-4452-9628-5F0F6AD3B7D7}" type="presParOf" srcId="{F6642EE1-928D-4BC3-9E62-E14A85C59160}" destId="{0D18866D-54D2-4482-B406-F9083B1462E6}" srcOrd="3" destOrd="0" presId="urn:microsoft.com/office/officeart/2005/8/layout/process4"/>
    <dgm:cxn modelId="{255C5DC2-257F-4E31-84EC-E919BDD1D997}" type="presParOf" srcId="{F6642EE1-928D-4BC3-9E62-E14A85C59160}" destId="{A33A9780-1802-4BDD-BF0E-EB1EC1C51A30}" srcOrd="4" destOrd="0" presId="urn:microsoft.com/office/officeart/2005/8/layout/process4"/>
    <dgm:cxn modelId="{DB4ACEC2-A446-4172-9CD4-DC1D98812EAC}" type="presParOf" srcId="{A33A9780-1802-4BDD-BF0E-EB1EC1C51A30}" destId="{09CBF904-AA60-441C-B331-DA1B91ECCF15}" srcOrd="0" destOrd="0" presId="urn:microsoft.com/office/officeart/2005/8/layout/process4"/>
    <dgm:cxn modelId="{48AA2A55-681C-4ABA-80C0-396D23A3955E}" type="presParOf" srcId="{A33A9780-1802-4BDD-BF0E-EB1EC1C51A30}" destId="{E22DD04A-408B-4941-B1BE-EA84FB469114}" srcOrd="1" destOrd="0" presId="urn:microsoft.com/office/officeart/2005/8/layout/process4"/>
    <dgm:cxn modelId="{A28700E7-E3D9-494F-A851-E48A78F779B6}" type="presParOf" srcId="{A33A9780-1802-4BDD-BF0E-EB1EC1C51A30}" destId="{DF6E3384-DB67-4E42-B298-EE39743A0C1C}" srcOrd="2" destOrd="0" presId="urn:microsoft.com/office/officeart/2005/8/layout/process4"/>
    <dgm:cxn modelId="{A6C74C02-3A67-4BD7-8521-8B6680AA9E2E}" type="presParOf" srcId="{DF6E3384-DB67-4E42-B298-EE39743A0C1C}" destId="{2B291937-9ABE-4AAE-A2DB-25D29A1CFB43}" srcOrd="0" destOrd="0" presId="urn:microsoft.com/office/officeart/2005/8/layout/process4"/>
    <dgm:cxn modelId="{BF17CA9D-6BEF-4A3F-87C0-B34F0B54F704}" type="presParOf" srcId="{DF6E3384-DB67-4E42-B298-EE39743A0C1C}" destId="{628DB8DA-B51A-421D-8547-801B4FF65441}" srcOrd="1" destOrd="0" presId="urn:microsoft.com/office/officeart/2005/8/layout/process4"/>
    <dgm:cxn modelId="{3DF6B1D5-C4B7-434A-B0B7-FFDE3E42DCA5}" type="presParOf" srcId="{DF6E3384-DB67-4E42-B298-EE39743A0C1C}" destId="{F32AFDBA-26B6-4ABF-A8E8-2C0F40058BC3}" srcOrd="2" destOrd="0" presId="urn:microsoft.com/office/officeart/2005/8/layout/process4"/>
    <dgm:cxn modelId="{65759020-C1AD-403B-9343-5F779CD76B97}" type="presParOf" srcId="{F6642EE1-928D-4BC3-9E62-E14A85C59160}" destId="{F3CCD820-DA4A-4450-B634-DBDE782E2F54}" srcOrd="5" destOrd="0" presId="urn:microsoft.com/office/officeart/2005/8/layout/process4"/>
    <dgm:cxn modelId="{90EC5C03-DD78-4384-8C63-B8DD66F2F2CF}" type="presParOf" srcId="{F6642EE1-928D-4BC3-9E62-E14A85C59160}" destId="{2B71A392-BDD6-44D2-A012-3D05A25640FD}" srcOrd="6" destOrd="0" presId="urn:microsoft.com/office/officeart/2005/8/layout/process4"/>
    <dgm:cxn modelId="{605F1B06-9279-4391-ACEA-6F9F02C74615}" type="presParOf" srcId="{2B71A392-BDD6-44D2-A012-3D05A25640FD}" destId="{28D091A6-D71D-42C4-9F2C-BFA9E2EBCFAF}" srcOrd="0" destOrd="0" presId="urn:microsoft.com/office/officeart/2005/8/layout/process4"/>
    <dgm:cxn modelId="{4D0B6DE8-EB24-4602-BD73-FCD17ABCB479}" type="presParOf" srcId="{2B71A392-BDD6-44D2-A012-3D05A25640FD}" destId="{570653AD-E80C-4B41-87E0-5489EA88A47E}" srcOrd="1" destOrd="0" presId="urn:microsoft.com/office/officeart/2005/8/layout/process4"/>
    <dgm:cxn modelId="{A2CBAA83-049A-47F3-B0EA-B3A67AB58ADA}" type="presParOf" srcId="{2B71A392-BDD6-44D2-A012-3D05A25640FD}" destId="{E20A7A8A-54C8-4395-B061-3A2EE80590D3}" srcOrd="2" destOrd="0" presId="urn:microsoft.com/office/officeart/2005/8/layout/process4"/>
    <dgm:cxn modelId="{84292849-4D61-485C-85D4-39E261C863E2}" type="presParOf" srcId="{E20A7A8A-54C8-4395-B061-3A2EE80590D3}" destId="{9DD639E9-7851-4DB6-B27B-0057522699D9}" srcOrd="0" destOrd="0" presId="urn:microsoft.com/office/officeart/2005/8/layout/process4"/>
    <dgm:cxn modelId="{06593230-24F8-4762-9848-7FFD9F532700}" type="presParOf" srcId="{E20A7A8A-54C8-4395-B061-3A2EE80590D3}" destId="{9666C4D6-232B-41F0-B2D8-477C04816077}" srcOrd="1" destOrd="0" presId="urn:microsoft.com/office/officeart/2005/8/layout/process4"/>
  </dgm:cxnLst>
  <dgm:bg/>
  <dgm:whole/>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3386CC-611F-427C-BA73-C11729F812FD}">
      <dsp:nvSpPr>
        <dsp:cNvPr id="0" name=""/>
        <dsp:cNvSpPr/>
      </dsp:nvSpPr>
      <dsp:spPr>
        <a:xfrm rot="5400000">
          <a:off x="-75750" y="1136262"/>
          <a:ext cx="1770843" cy="213598"/>
        </a:xfrm>
        <a:prstGeom prst="rect">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C25A09-9E23-4E74-A471-3D85AED32DF9}">
      <dsp:nvSpPr>
        <dsp:cNvPr id="0" name=""/>
        <dsp:cNvSpPr/>
      </dsp:nvSpPr>
      <dsp:spPr>
        <a:xfrm>
          <a:off x="330438" y="4368"/>
          <a:ext cx="2373312" cy="1423987"/>
        </a:xfrm>
        <a:prstGeom prst="roundRect">
          <a:avLst>
            <a:gd name="adj" fmla="val 10000"/>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تحديد الموقف ودراسته </a:t>
          </a:r>
          <a:endParaRPr lang="ar-DZ" sz="2800" b="1" kern="1200" dirty="0">
            <a:solidFill>
              <a:schemeClr val="tx1"/>
            </a:solidFill>
          </a:endParaRPr>
        </a:p>
      </dsp:txBody>
      <dsp:txXfrm>
        <a:off x="372145" y="46075"/>
        <a:ext cx="2289898" cy="1340573"/>
      </dsp:txXfrm>
    </dsp:sp>
    <dsp:sp modelId="{0E8EEC90-2254-4493-9E41-7572715C10C8}">
      <dsp:nvSpPr>
        <dsp:cNvPr id="0" name=""/>
        <dsp:cNvSpPr/>
      </dsp:nvSpPr>
      <dsp:spPr>
        <a:xfrm rot="5400000">
          <a:off x="-75750" y="2916247"/>
          <a:ext cx="1770843" cy="213598"/>
        </a:xfrm>
        <a:prstGeom prst="rect">
          <a:avLst/>
        </a:prstGeom>
        <a:solidFill>
          <a:schemeClr val="accent2">
            <a:shade val="90000"/>
            <a:hueOff val="-7170"/>
            <a:satOff val="-841"/>
            <a:lumOff val="4602"/>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97BD9A7-0519-4EE9-AF4F-9C94DE691EC1}">
      <dsp:nvSpPr>
        <dsp:cNvPr id="0" name=""/>
        <dsp:cNvSpPr/>
      </dsp:nvSpPr>
      <dsp:spPr>
        <a:xfrm>
          <a:off x="330438" y="1784353"/>
          <a:ext cx="2373312" cy="1423987"/>
        </a:xfrm>
        <a:prstGeom prst="roundRect">
          <a:avLst>
            <a:gd name="adj" fmla="val 10000"/>
          </a:avLst>
        </a:prstGeom>
        <a:solidFill>
          <a:schemeClr val="accent2">
            <a:shade val="80000"/>
            <a:hueOff val="-5979"/>
            <a:satOff val="-671"/>
            <a:lumOff val="42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تحديد مشكلة </a:t>
          </a:r>
          <a:endParaRPr lang="ar-DZ" sz="2800" b="1" kern="1200" dirty="0">
            <a:solidFill>
              <a:schemeClr val="tx1"/>
            </a:solidFill>
          </a:endParaRPr>
        </a:p>
      </dsp:txBody>
      <dsp:txXfrm>
        <a:off x="372145" y="1826060"/>
        <a:ext cx="2289898" cy="1340573"/>
      </dsp:txXfrm>
    </dsp:sp>
    <dsp:sp modelId="{79D040E2-8F05-4B28-AE45-E7FE86FA3B62}">
      <dsp:nvSpPr>
        <dsp:cNvPr id="0" name=""/>
        <dsp:cNvSpPr/>
      </dsp:nvSpPr>
      <dsp:spPr>
        <a:xfrm>
          <a:off x="814241" y="3806239"/>
          <a:ext cx="3147365" cy="213598"/>
        </a:xfrm>
        <a:prstGeom prst="rect">
          <a:avLst/>
        </a:prstGeom>
        <a:solidFill>
          <a:schemeClr val="accent2">
            <a:shade val="90000"/>
            <a:hueOff val="-14340"/>
            <a:satOff val="-1683"/>
            <a:lumOff val="920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311031-5D0A-4DB9-B77E-AAF1A00A69B2}">
      <dsp:nvSpPr>
        <dsp:cNvPr id="0" name=""/>
        <dsp:cNvSpPr/>
      </dsp:nvSpPr>
      <dsp:spPr>
        <a:xfrm>
          <a:off x="330438" y="3564337"/>
          <a:ext cx="2373312" cy="1423987"/>
        </a:xfrm>
        <a:prstGeom prst="roundRect">
          <a:avLst>
            <a:gd name="adj" fmla="val 10000"/>
          </a:avLst>
        </a:prstGeom>
        <a:solidFill>
          <a:schemeClr val="accent2">
            <a:shade val="80000"/>
            <a:hueOff val="-11957"/>
            <a:satOff val="-1341"/>
            <a:lumOff val="85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تحديد </a:t>
          </a:r>
          <a:r>
            <a:rPr lang="ar-DZ" sz="2800" b="1" kern="1200" dirty="0" err="1" smtClean="0">
              <a:solidFill>
                <a:schemeClr val="tx1"/>
              </a:solidFill>
            </a:rPr>
            <a:t>الاهداف</a:t>
          </a:r>
          <a:r>
            <a:rPr lang="ar-DZ" sz="2800" b="1" kern="1200" dirty="0" smtClean="0">
              <a:solidFill>
                <a:schemeClr val="tx1"/>
              </a:solidFill>
            </a:rPr>
            <a:t> </a:t>
          </a:r>
          <a:endParaRPr lang="ar-DZ" sz="2800" b="1" kern="1200" dirty="0">
            <a:solidFill>
              <a:schemeClr val="tx1"/>
            </a:solidFill>
          </a:endParaRPr>
        </a:p>
      </dsp:txBody>
      <dsp:txXfrm>
        <a:off x="372145" y="3606044"/>
        <a:ext cx="2289898" cy="1340573"/>
      </dsp:txXfrm>
    </dsp:sp>
    <dsp:sp modelId="{1CF37C5C-5552-4BF4-BB82-5DE6B982E780}">
      <dsp:nvSpPr>
        <dsp:cNvPr id="0" name=""/>
        <dsp:cNvSpPr/>
      </dsp:nvSpPr>
      <dsp:spPr>
        <a:xfrm rot="16200000">
          <a:off x="3080754" y="2916247"/>
          <a:ext cx="1770843" cy="213598"/>
        </a:xfrm>
        <a:prstGeom prst="rect">
          <a:avLst/>
        </a:prstGeom>
        <a:solidFill>
          <a:schemeClr val="accent2">
            <a:shade val="90000"/>
            <a:hueOff val="-21511"/>
            <a:satOff val="-2524"/>
            <a:lumOff val="1380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695CAB8-D565-4B74-A4D1-7919086CA48A}">
      <dsp:nvSpPr>
        <dsp:cNvPr id="0" name=""/>
        <dsp:cNvSpPr/>
      </dsp:nvSpPr>
      <dsp:spPr>
        <a:xfrm>
          <a:off x="3486943" y="3564337"/>
          <a:ext cx="2373312" cy="1423987"/>
        </a:xfrm>
        <a:prstGeom prst="roundRect">
          <a:avLst>
            <a:gd name="adj" fmla="val 10000"/>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جمع المعلومات </a:t>
          </a:r>
          <a:endParaRPr lang="ar-DZ" sz="2800" b="1" kern="1200" dirty="0">
            <a:solidFill>
              <a:schemeClr val="tx1"/>
            </a:solidFill>
          </a:endParaRPr>
        </a:p>
      </dsp:txBody>
      <dsp:txXfrm>
        <a:off x="3528650" y="3606044"/>
        <a:ext cx="2289898" cy="1340573"/>
      </dsp:txXfrm>
    </dsp:sp>
    <dsp:sp modelId="{1824D94E-7FEB-4D28-B8CA-7B6CB34F1C9C}">
      <dsp:nvSpPr>
        <dsp:cNvPr id="0" name=""/>
        <dsp:cNvSpPr/>
      </dsp:nvSpPr>
      <dsp:spPr>
        <a:xfrm rot="16200000">
          <a:off x="3080754" y="1136262"/>
          <a:ext cx="1770843" cy="213598"/>
        </a:xfrm>
        <a:prstGeom prst="rect">
          <a:avLst/>
        </a:prstGeom>
        <a:solidFill>
          <a:schemeClr val="accent2">
            <a:shade val="90000"/>
            <a:hueOff val="-28681"/>
            <a:satOff val="-3366"/>
            <a:lumOff val="1840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9D1F35F-2FBD-45F0-8B34-C31FA34CE297}">
      <dsp:nvSpPr>
        <dsp:cNvPr id="0" name=""/>
        <dsp:cNvSpPr/>
      </dsp:nvSpPr>
      <dsp:spPr>
        <a:xfrm>
          <a:off x="3486943" y="1784353"/>
          <a:ext cx="2373312" cy="1423987"/>
        </a:xfrm>
        <a:prstGeom prst="roundRect">
          <a:avLst>
            <a:gd name="adj" fmla="val 10000"/>
          </a:avLst>
        </a:prstGeom>
        <a:solidFill>
          <a:schemeClr val="accent2">
            <a:shade val="80000"/>
            <a:hueOff val="-23915"/>
            <a:satOff val="-2683"/>
            <a:lumOff val="171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توليد البديل </a:t>
          </a:r>
          <a:endParaRPr lang="ar-DZ" sz="2800" b="1" kern="1200" dirty="0">
            <a:solidFill>
              <a:schemeClr val="tx1"/>
            </a:solidFill>
          </a:endParaRPr>
        </a:p>
      </dsp:txBody>
      <dsp:txXfrm>
        <a:off x="3528650" y="1826060"/>
        <a:ext cx="2289898" cy="1340573"/>
      </dsp:txXfrm>
    </dsp:sp>
    <dsp:sp modelId="{812C030C-6974-4881-8FE0-6D9EEF0F783B}">
      <dsp:nvSpPr>
        <dsp:cNvPr id="0" name=""/>
        <dsp:cNvSpPr/>
      </dsp:nvSpPr>
      <dsp:spPr>
        <a:xfrm>
          <a:off x="3970746" y="246270"/>
          <a:ext cx="3147365" cy="213598"/>
        </a:xfrm>
        <a:prstGeom prst="rect">
          <a:avLst/>
        </a:prstGeom>
        <a:solidFill>
          <a:schemeClr val="accent2">
            <a:shade val="90000"/>
            <a:hueOff val="-35851"/>
            <a:satOff val="-4207"/>
            <a:lumOff val="23011"/>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EE3FA57-A57E-4653-A8BF-94461C760709}">
      <dsp:nvSpPr>
        <dsp:cNvPr id="0" name=""/>
        <dsp:cNvSpPr/>
      </dsp:nvSpPr>
      <dsp:spPr>
        <a:xfrm>
          <a:off x="3486943" y="4368"/>
          <a:ext cx="2373312" cy="1423987"/>
        </a:xfrm>
        <a:prstGeom prst="roundRect">
          <a:avLst>
            <a:gd name="adj" fmla="val 10000"/>
          </a:avLst>
        </a:prstGeom>
        <a:solidFill>
          <a:schemeClr val="accent2">
            <a:shade val="80000"/>
            <a:hueOff val="-29893"/>
            <a:satOff val="-3353"/>
            <a:lumOff val="214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اختيار البديل </a:t>
          </a:r>
          <a:endParaRPr lang="ar-DZ" sz="2800" b="1" kern="1200" dirty="0">
            <a:solidFill>
              <a:schemeClr val="tx1"/>
            </a:solidFill>
          </a:endParaRPr>
        </a:p>
      </dsp:txBody>
      <dsp:txXfrm>
        <a:off x="3528650" y="46075"/>
        <a:ext cx="2289898" cy="1340573"/>
      </dsp:txXfrm>
    </dsp:sp>
    <dsp:sp modelId="{C0055884-F7BC-4598-AE37-022A2A2FC0A0}">
      <dsp:nvSpPr>
        <dsp:cNvPr id="0" name=""/>
        <dsp:cNvSpPr/>
      </dsp:nvSpPr>
      <dsp:spPr>
        <a:xfrm>
          <a:off x="6643449" y="4368"/>
          <a:ext cx="2373312" cy="1423987"/>
        </a:xfrm>
        <a:prstGeom prst="roundRect">
          <a:avLst>
            <a:gd name="adj" fmla="val 10000"/>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rtl="1">
            <a:lnSpc>
              <a:spcPct val="90000"/>
            </a:lnSpc>
            <a:spcBef>
              <a:spcPct val="0"/>
            </a:spcBef>
            <a:spcAft>
              <a:spcPct val="35000"/>
            </a:spcAft>
          </a:pPr>
          <a:r>
            <a:rPr lang="ar-DZ" sz="2800" b="1" kern="1200" dirty="0" smtClean="0">
              <a:solidFill>
                <a:schemeClr val="tx1"/>
              </a:solidFill>
            </a:rPr>
            <a:t>التنفيذ الفعلي للقرار الاستراتيجي  </a:t>
          </a:r>
          <a:endParaRPr lang="ar-DZ" sz="2800" b="1" kern="1200" dirty="0">
            <a:solidFill>
              <a:schemeClr val="tx1"/>
            </a:solidFill>
          </a:endParaRPr>
        </a:p>
      </dsp:txBody>
      <dsp:txXfrm>
        <a:off x="6685156" y="46075"/>
        <a:ext cx="2289898" cy="134057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52918-5D4A-4F76-83B0-8D94D8411144}" type="datetimeFigureOut">
              <a:rPr lang="fr-FR" smtClean="0"/>
              <a:pPr/>
              <a:t>13/05/2024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FB72B-F594-45D1-9EC0-59E2BAFE3C79}" type="slidenum">
              <a:rPr lang="fr-FR" smtClean="0"/>
              <a:pPr/>
              <a:t>‹N°›</a:t>
            </a:fld>
            <a:endParaRPr lang="fr-FR"/>
          </a:p>
        </p:txBody>
      </p:sp>
    </p:spTree>
    <p:extLst>
      <p:ext uri="{BB962C8B-B14F-4D97-AF65-F5344CB8AC3E}">
        <p14:creationId xmlns:p14="http://schemas.microsoft.com/office/powerpoint/2010/main" xmlns="" val="3423585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685800" y="1143000"/>
            <a:ext cx="5486400" cy="3086100"/>
          </a:xfrm>
        </p:spPr>
      </p:sp>
      <p:sp>
        <p:nvSpPr>
          <p:cNvPr id="3" name="عنصر نائب للملاحظات 2"/>
          <p:cNvSpPr>
            <a:spLocks noGrp="1"/>
          </p:cNvSpPr>
          <p:nvPr>
            <p:ph type="body" idx="1"/>
          </p:nvPr>
        </p:nvSpPr>
        <p:spPr/>
        <p:txBody>
          <a:bodyPr>
            <a:normAutofit/>
          </a:bodyPr>
          <a:lstStyle/>
          <a:p>
            <a:endParaRPr lang="ar-DZ"/>
          </a:p>
        </p:txBody>
      </p:sp>
      <p:sp>
        <p:nvSpPr>
          <p:cNvPr id="4" name="عنصر نائب لرقم الشريحة 3"/>
          <p:cNvSpPr>
            <a:spLocks noGrp="1"/>
          </p:cNvSpPr>
          <p:nvPr>
            <p:ph type="sldNum" sz="quarter" idx="10"/>
          </p:nvPr>
        </p:nvSpPr>
        <p:spPr/>
        <p:txBody>
          <a:bodyPr/>
          <a:lstStyle/>
          <a:p>
            <a:fld id="{284D9C2A-71A1-43C4-8285-8812CB8FB4B4}" type="slidenum">
              <a:rPr lang="ar-DZ" smtClean="0">
                <a:solidFill>
                  <a:prstClr val="black"/>
                </a:solidFill>
              </a:rPr>
              <a:pPr/>
              <a:t>25</a:t>
            </a:fld>
            <a:endParaRPr lang="ar-DZ">
              <a:solidFill>
                <a:prstClr val="black"/>
              </a:solidFill>
            </a:endParaRPr>
          </a:p>
        </p:txBody>
      </p:sp>
    </p:spTree>
    <p:extLst>
      <p:ext uri="{BB962C8B-B14F-4D97-AF65-F5344CB8AC3E}">
        <p14:creationId xmlns:p14="http://schemas.microsoft.com/office/powerpoint/2010/main" xmlns="" val="487827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914400" y="2130428"/>
            <a:ext cx="10363200" cy="1470025"/>
          </a:xfrm>
        </p:spPr>
        <p:txBody>
          <a:bodyPr/>
          <a:lstStyle/>
          <a:p>
            <a:r>
              <a:rPr lang="ar-SA" smtClean="0"/>
              <a:t>انقر لتحرير نمط العنوان الرئيسي</a:t>
            </a:r>
            <a:endParaRPr lang="ar-DZ"/>
          </a:p>
        </p:txBody>
      </p:sp>
      <p:sp>
        <p:nvSpPr>
          <p:cNvPr id="3" name="عنوان فرعي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DZ"/>
          </a:p>
        </p:txBody>
      </p:sp>
      <p:sp>
        <p:nvSpPr>
          <p:cNvPr id="4" name="عنصر نائب للتاريخ 3"/>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DZ">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1393389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DZ">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1326737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839200" y="274641"/>
            <a:ext cx="2743200" cy="5851525"/>
          </a:xfrm>
        </p:spPr>
        <p:txBody>
          <a:bodyPr vert="eaVert"/>
          <a:lstStyle/>
          <a:p>
            <a:r>
              <a:rPr lang="ar-SA" smtClean="0"/>
              <a:t>انقر لتحرير نمط العنوان الرئيسي</a:t>
            </a:r>
            <a:endParaRPr lang="ar-DZ"/>
          </a:p>
        </p:txBody>
      </p:sp>
      <p:sp>
        <p:nvSpPr>
          <p:cNvPr id="3" name="عنصر نائب للعنوان العمودي 2"/>
          <p:cNvSpPr>
            <a:spLocks noGrp="1"/>
          </p:cNvSpPr>
          <p:nvPr>
            <p:ph type="body" orient="vert" idx="1"/>
          </p:nvPr>
        </p:nvSpPr>
        <p:spPr>
          <a:xfrm>
            <a:off x="609600" y="274641"/>
            <a:ext cx="80264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DZ">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23402723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D933A59-29AA-4D54-99D9-65331D5E6C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933A59-29AA-4D54-99D9-65331D5E6C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09728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09728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DZ">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735938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69600" y="6356351"/>
            <a:ext cx="812800" cy="365125"/>
          </a:xfrm>
        </p:spPr>
        <p:txBody>
          <a:bodyPr/>
          <a:lstStyle/>
          <a:p>
            <a:fld id="{BD933A59-29AA-4D54-99D9-65331D5E6C73}" type="slidenum">
              <a:rPr lang="fr-FR" smtClean="0"/>
              <a:pPr/>
              <a:t>‹N°›</a:t>
            </a:fld>
            <a:endParaRPr lang="fr-FR"/>
          </a:p>
        </p:txBody>
      </p:sp>
      <p:sp>
        <p:nvSpPr>
          <p:cNvPr id="3" name="Espace réservé pour une image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914402"/>
            <a:ext cx="27432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914402"/>
            <a:ext cx="80264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DDBD9E2-4C59-4A4D-8EF3-9F389A97FF60}" type="datetimeFigureOut">
              <a:rPr lang="fr-FR" smtClean="0"/>
              <a:pPr/>
              <a:t>13/05/2024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D933A59-29AA-4D54-99D9-65331D5E6C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963084" y="4406903"/>
            <a:ext cx="10363200" cy="1362075"/>
          </a:xfrm>
        </p:spPr>
        <p:txBody>
          <a:bodyPr anchor="t"/>
          <a:lstStyle>
            <a:lvl1pPr algn="r">
              <a:defRPr sz="4000" b="1" cap="all"/>
            </a:lvl1p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5" name="عنصر نائب للتذييل 4"/>
          <p:cNvSpPr>
            <a:spLocks noGrp="1"/>
          </p:cNvSpPr>
          <p:nvPr>
            <p:ph type="ftr" sz="quarter" idx="11"/>
          </p:nvPr>
        </p:nvSpPr>
        <p:spPr/>
        <p:txBody>
          <a:bodyPr/>
          <a:lstStyle/>
          <a:p>
            <a:endParaRPr lang="ar-DZ">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1250972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محتوى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محتوى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تاريخ 4"/>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DZ">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1473410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5" name="عنصر نائب للنص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7" name="عنصر نائب للتاريخ 6"/>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8" name="عنصر نائب للتذييل 7"/>
          <p:cNvSpPr>
            <a:spLocks noGrp="1"/>
          </p:cNvSpPr>
          <p:nvPr>
            <p:ph type="ftr" sz="quarter" idx="11"/>
          </p:nvPr>
        </p:nvSpPr>
        <p:spPr/>
        <p:txBody>
          <a:bodyPr/>
          <a:lstStyle/>
          <a:p>
            <a:endParaRPr lang="ar-DZ">
              <a:solidFill>
                <a:prstClr val="black">
                  <a:tint val="75000"/>
                </a:prstClr>
              </a:solidFill>
            </a:endParaRPr>
          </a:p>
        </p:txBody>
      </p:sp>
      <p:sp>
        <p:nvSpPr>
          <p:cNvPr id="9" name="عنصر نائب لرقم الشريحة 8"/>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517456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DZ"/>
          </a:p>
        </p:txBody>
      </p:sp>
      <p:sp>
        <p:nvSpPr>
          <p:cNvPr id="3" name="عنصر نائب للتاريخ 2"/>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4" name="عنصر نائب للتذييل 3"/>
          <p:cNvSpPr>
            <a:spLocks noGrp="1"/>
          </p:cNvSpPr>
          <p:nvPr>
            <p:ph type="ftr" sz="quarter" idx="11"/>
          </p:nvPr>
        </p:nvSpPr>
        <p:spPr/>
        <p:txBody>
          <a:bodyPr/>
          <a:lstStyle/>
          <a:p>
            <a:endParaRPr lang="ar-DZ">
              <a:solidFill>
                <a:prstClr val="black">
                  <a:tint val="75000"/>
                </a:prstClr>
              </a:solidFill>
            </a:endParaRPr>
          </a:p>
        </p:txBody>
      </p:sp>
      <p:sp>
        <p:nvSpPr>
          <p:cNvPr id="5" name="عنصر نائب لرقم الشريحة 4"/>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2805581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3" name="عنصر نائب للتذييل 2"/>
          <p:cNvSpPr>
            <a:spLocks noGrp="1"/>
          </p:cNvSpPr>
          <p:nvPr>
            <p:ph type="ftr" sz="quarter" idx="11"/>
          </p:nvPr>
        </p:nvSpPr>
        <p:spPr/>
        <p:txBody>
          <a:bodyPr/>
          <a:lstStyle/>
          <a:p>
            <a:endParaRPr lang="ar-DZ">
              <a:solidFill>
                <a:prstClr val="black">
                  <a:tint val="75000"/>
                </a:prstClr>
              </a:solidFill>
            </a:endParaRPr>
          </a:p>
        </p:txBody>
      </p:sp>
      <p:sp>
        <p:nvSpPr>
          <p:cNvPr id="4" name="عنصر نائب لرقم الشريحة 3"/>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4257495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2" y="273050"/>
            <a:ext cx="4011084" cy="1162050"/>
          </a:xfrm>
        </p:spPr>
        <p:txBody>
          <a:bodyPr anchor="b"/>
          <a:lstStyle>
            <a:lvl1pPr algn="r">
              <a:defRPr sz="2000" b="1"/>
            </a:lvl1pPr>
          </a:lstStyle>
          <a:p>
            <a:r>
              <a:rPr lang="ar-SA" smtClean="0"/>
              <a:t>انقر لتحرير نمط العنوان الرئيسي</a:t>
            </a:r>
            <a:endParaRPr lang="ar-DZ"/>
          </a:p>
        </p:txBody>
      </p:sp>
      <p:sp>
        <p:nvSpPr>
          <p:cNvPr id="3" name="عنصر نائب للمحتوى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نص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DZ">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2391842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2389717" y="4800600"/>
            <a:ext cx="7315200" cy="566738"/>
          </a:xfrm>
        </p:spPr>
        <p:txBody>
          <a:bodyPr anchor="b"/>
          <a:lstStyle>
            <a:lvl1pPr algn="r">
              <a:defRPr sz="2000" b="1"/>
            </a:lvl1pPr>
          </a:lstStyle>
          <a:p>
            <a:r>
              <a:rPr lang="ar-SA" smtClean="0"/>
              <a:t>انقر لتحرير نمط العنوان الرئيسي</a:t>
            </a:r>
            <a:endParaRPr lang="ar-DZ"/>
          </a:p>
        </p:txBody>
      </p:sp>
      <p:sp>
        <p:nvSpPr>
          <p:cNvPr id="3" name="عنصر نائب للصورة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عنصر نائب للنص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784143C-7ECB-4829-AF5C-4DDB907345E9}" type="datetimeFigureOut">
              <a:rPr lang="ar-DZ" smtClean="0">
                <a:solidFill>
                  <a:prstClr val="black">
                    <a:tint val="75000"/>
                  </a:prstClr>
                </a:solidFill>
              </a:rPr>
              <a:pPr/>
              <a:t>06-11-1445</a:t>
            </a:fld>
            <a:endParaRPr lang="ar-DZ">
              <a:solidFill>
                <a:prstClr val="black">
                  <a:tint val="75000"/>
                </a:prstClr>
              </a:solidFill>
            </a:endParaRPr>
          </a:p>
        </p:txBody>
      </p:sp>
      <p:sp>
        <p:nvSpPr>
          <p:cNvPr id="6" name="عنصر نائب للتذييل 5"/>
          <p:cNvSpPr>
            <a:spLocks noGrp="1"/>
          </p:cNvSpPr>
          <p:nvPr>
            <p:ph type="ftr" sz="quarter" idx="11"/>
          </p:nvPr>
        </p:nvSpPr>
        <p:spPr/>
        <p:txBody>
          <a:bodyPr/>
          <a:lstStyle/>
          <a:p>
            <a:endParaRPr lang="ar-DZ">
              <a:solidFill>
                <a:prstClr val="black">
                  <a:tint val="75000"/>
                </a:prstClr>
              </a:solidFill>
            </a:endParaRPr>
          </a:p>
        </p:txBody>
      </p:sp>
      <p:sp>
        <p:nvSpPr>
          <p:cNvPr id="7" name="عنصر نائب لرقم الشريحة 6"/>
          <p:cNvSpPr>
            <a:spLocks noGrp="1"/>
          </p:cNvSpPr>
          <p:nvPr>
            <p:ph type="sldNum" sz="quarter" idx="12"/>
          </p:nvPr>
        </p:nvSpPr>
        <p:spPr/>
        <p:txBody>
          <a:bodyPr/>
          <a:lstStyle/>
          <a:p>
            <a:fld id="{90C8EA9F-BE52-491F-8DC3-2925E3C33BFE}" type="slidenum">
              <a:rPr lang="ar-DZ" smtClean="0">
                <a:solidFill>
                  <a:prstClr val="black">
                    <a:tint val="75000"/>
                  </a:prstClr>
                </a:solidFill>
              </a:rPr>
              <a:pPr/>
              <a:t>‹N°›</a:t>
            </a:fld>
            <a:endParaRPr lang="ar-DZ">
              <a:solidFill>
                <a:prstClr val="black">
                  <a:tint val="75000"/>
                </a:prstClr>
              </a:solidFill>
            </a:endParaRPr>
          </a:p>
        </p:txBody>
      </p:sp>
    </p:spTree>
    <p:extLst>
      <p:ext uri="{BB962C8B-B14F-4D97-AF65-F5344CB8AC3E}">
        <p14:creationId xmlns:p14="http://schemas.microsoft.com/office/powerpoint/2010/main" xmlns="" val="7362853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609600" y="274638"/>
            <a:ext cx="109728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DZ"/>
          </a:p>
        </p:txBody>
      </p:sp>
      <p:sp>
        <p:nvSpPr>
          <p:cNvPr id="3" name="عنصر نائب للنص 2"/>
          <p:cNvSpPr>
            <a:spLocks noGrp="1"/>
          </p:cNvSpPr>
          <p:nvPr>
            <p:ph type="body" idx="1"/>
          </p:nvPr>
        </p:nvSpPr>
        <p:spPr>
          <a:xfrm>
            <a:off x="609600" y="1600203"/>
            <a:ext cx="109728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DZ"/>
          </a:p>
        </p:txBody>
      </p:sp>
      <p:sp>
        <p:nvSpPr>
          <p:cNvPr id="4" name="عنصر نائب للتاريخ 3"/>
          <p:cNvSpPr>
            <a:spLocks noGrp="1"/>
          </p:cNvSpPr>
          <p:nvPr>
            <p:ph type="dt" sz="half" idx="2"/>
          </p:nvPr>
        </p:nvSpPr>
        <p:spPr>
          <a:xfrm>
            <a:off x="8737600" y="6356353"/>
            <a:ext cx="28448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rtl="1"/>
            <a:fld id="{C784143C-7ECB-4829-AF5C-4DDB907345E9}" type="datetimeFigureOut">
              <a:rPr lang="ar-DZ" smtClean="0">
                <a:solidFill>
                  <a:prstClr val="black">
                    <a:tint val="75000"/>
                  </a:prstClr>
                </a:solidFill>
              </a:rPr>
              <a:pPr rtl="1"/>
              <a:t>06-11-1445</a:t>
            </a:fld>
            <a:endParaRPr lang="ar-DZ">
              <a:solidFill>
                <a:prstClr val="black">
                  <a:tint val="75000"/>
                </a:prstClr>
              </a:solidFill>
            </a:endParaRPr>
          </a:p>
        </p:txBody>
      </p:sp>
      <p:sp>
        <p:nvSpPr>
          <p:cNvPr id="5" name="عنصر نائب للتذييل 4"/>
          <p:cNvSpPr>
            <a:spLocks noGrp="1"/>
          </p:cNvSpPr>
          <p:nvPr>
            <p:ph type="ftr" sz="quarter" idx="3"/>
          </p:nvPr>
        </p:nvSpPr>
        <p:spPr>
          <a:xfrm>
            <a:off x="4165600" y="6356353"/>
            <a:ext cx="3860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rtl="1"/>
            <a:endParaRPr lang="ar-DZ">
              <a:solidFill>
                <a:prstClr val="black">
                  <a:tint val="75000"/>
                </a:prstClr>
              </a:solidFill>
            </a:endParaRPr>
          </a:p>
        </p:txBody>
      </p:sp>
      <p:sp>
        <p:nvSpPr>
          <p:cNvPr id="6" name="عنصر نائب لرقم الشريحة 5"/>
          <p:cNvSpPr>
            <a:spLocks noGrp="1"/>
          </p:cNvSpPr>
          <p:nvPr>
            <p:ph type="sldNum" sz="quarter" idx="4"/>
          </p:nvPr>
        </p:nvSpPr>
        <p:spPr>
          <a:xfrm>
            <a:off x="609600" y="6356353"/>
            <a:ext cx="28448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rtl="1"/>
            <a:fld id="{90C8EA9F-BE52-491F-8DC3-2925E3C33BFE}" type="slidenum">
              <a:rPr lang="ar-DZ" smtClean="0">
                <a:solidFill>
                  <a:prstClr val="black">
                    <a:tint val="75000"/>
                  </a:prstClr>
                </a:solidFill>
              </a:rPr>
              <a:pPr rtl="1"/>
              <a:t>‹N°›</a:t>
            </a:fld>
            <a:endParaRPr lang="ar-DZ">
              <a:solidFill>
                <a:prstClr val="black">
                  <a:tint val="75000"/>
                </a:prstClr>
              </a:solidFill>
            </a:endParaRPr>
          </a:p>
        </p:txBody>
      </p:sp>
    </p:spTree>
    <p:extLst>
      <p:ext uri="{BB962C8B-B14F-4D97-AF65-F5344CB8AC3E}">
        <p14:creationId xmlns:p14="http://schemas.microsoft.com/office/powerpoint/2010/main" xmlns="" val="4122891380"/>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fld id="{C784143C-7ECB-4829-AF5C-4DDB907345E9}" type="datetimeFigureOut">
              <a:rPr lang="ar-DZ" smtClean="0">
                <a:solidFill>
                  <a:prstClr val="black">
                    <a:tint val="75000"/>
                  </a:prstClr>
                </a:solidFill>
              </a:rPr>
              <a:pPr rtl="1"/>
              <a:t>06-11-1445</a:t>
            </a:fld>
            <a:endParaRPr lang="ar-DZ">
              <a:solidFill>
                <a:prstClr val="black">
                  <a:tint val="75000"/>
                </a:prstClr>
              </a:solidFill>
            </a:endParaRPr>
          </a:p>
        </p:txBody>
      </p:sp>
      <p:sp>
        <p:nvSpPr>
          <p:cNvPr id="22" name="Espace réservé du pied de page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rtl="1"/>
            <a:endParaRPr lang="ar-DZ">
              <a:solidFill>
                <a:prstClr val="black">
                  <a:tint val="75000"/>
                </a:prstClr>
              </a:solidFill>
            </a:endParaRPr>
          </a:p>
        </p:txBody>
      </p:sp>
      <p:sp>
        <p:nvSpPr>
          <p:cNvPr id="18" name="Espace réservé du numéro de diapositive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rtl="1"/>
            <a:fld id="{90C8EA9F-BE52-491F-8DC3-2925E3C33BFE}" type="slidenum">
              <a:rPr lang="ar-DZ" smtClean="0">
                <a:solidFill>
                  <a:prstClr val="black">
                    <a:tint val="75000"/>
                  </a:prstClr>
                </a:solidFill>
              </a:rPr>
              <a:pPr rtl="1"/>
              <a:t>‹N°›</a:t>
            </a:fld>
            <a:endParaRPr lang="ar-DZ">
              <a:solidFill>
                <a:prstClr val="black">
                  <a:tint val="75000"/>
                </a:prstClr>
              </a:solidFill>
            </a:endParaRPr>
          </a:p>
        </p:txBody>
      </p:sp>
      <p:grpSp>
        <p:nvGrpSpPr>
          <p:cNvPr id="2" name="Groupe 1"/>
          <p:cNvGrpSpPr/>
          <p:nvPr/>
        </p:nvGrpSpPr>
        <p:grpSpPr>
          <a:xfrm>
            <a:off x="-25356" y="202408"/>
            <a:ext cx="12240731"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22" r:id="rId1"/>
    <p:sldLayoutId id="2147484023" r:id="rId2"/>
    <p:sldLayoutId id="2147484024" r:id="rId3"/>
    <p:sldLayoutId id="2147484025" r:id="rId4"/>
    <p:sldLayoutId id="2147484026" r:id="rId5"/>
    <p:sldLayoutId id="2147484027" r:id="rId6"/>
    <p:sldLayoutId id="2147484028" r:id="rId7"/>
    <p:sldLayoutId id="2147484029" r:id="rId8"/>
    <p:sldLayoutId id="2147484030" r:id="rId9"/>
    <p:sldLayoutId id="2147484031" r:id="rId10"/>
    <p:sldLayoutId id="214748403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rtl="1"/>
            <a:r>
              <a:rPr lang="ar-DZ" sz="4400" b="1" dirty="0" smtClean="0">
                <a:cs typeface="+mj-cs"/>
              </a:rPr>
              <a:t>المحاضرة الثانية</a:t>
            </a:r>
          </a:p>
          <a:p>
            <a:pPr algn="ctr" rtl="1"/>
            <a:r>
              <a:rPr lang="ar-DZ" sz="4400" b="1" dirty="0" smtClean="0">
                <a:cs typeface="+mj-cs"/>
              </a:rPr>
              <a:t>مقياس اتخاذ القرارات الإستراتيجية </a:t>
            </a:r>
          </a:p>
          <a:p>
            <a:pPr algn="ctr" rtl="1"/>
            <a:r>
              <a:rPr lang="ar-DZ" sz="4400" b="1" dirty="0" smtClean="0">
                <a:cs typeface="+mj-cs"/>
              </a:rPr>
              <a:t>د/ </a:t>
            </a:r>
            <a:r>
              <a:rPr lang="ar-DZ" sz="4400" b="1" dirty="0" err="1" smtClean="0">
                <a:cs typeface="+mj-cs"/>
              </a:rPr>
              <a:t>نورالدين</a:t>
            </a:r>
            <a:r>
              <a:rPr lang="ar-DZ" sz="4400" b="1" dirty="0" smtClean="0">
                <a:cs typeface="+mj-cs"/>
              </a:rPr>
              <a:t> إيمان</a:t>
            </a:r>
          </a:p>
          <a:p>
            <a:pPr algn="ctr" rtl="1"/>
            <a:r>
              <a:rPr lang="fr-FR" sz="3200" b="1" dirty="0" smtClean="0">
                <a:cs typeface="+mj-cs"/>
              </a:rPr>
              <a:t>imene.noureddine@univ-biskra.dz</a:t>
            </a:r>
            <a:endParaRPr lang="fr-FR" sz="3200" b="1" dirty="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r" rtl="1"/>
            <a:r>
              <a:rPr lang="ar-DZ" dirty="0" smtClean="0"/>
              <a:t> اختيار البديل </a:t>
            </a:r>
            <a:r>
              <a:rPr lang="ar-DZ" dirty="0" smtClean="0"/>
              <a:t>الأمثل </a:t>
            </a:r>
            <a:r>
              <a:rPr lang="ar-DZ" dirty="0" smtClean="0"/>
              <a:t>(اتخاذ القرار)</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lgn="r" rtl="1"/>
            <a:r>
              <a:rPr lang="ar-DZ" dirty="0" smtClean="0"/>
              <a:t>يتم في هذه المرحلة اختيار البديل الأفضل من بين البدائل المتاحة للحل ، </a:t>
            </a:r>
            <a:r>
              <a:rPr lang="ar-DZ" dirty="0" err="1" smtClean="0"/>
              <a:t>و</a:t>
            </a:r>
            <a:r>
              <a:rPr lang="ar-DZ" dirty="0" smtClean="0"/>
              <a:t> هنا يقوم المدير باتخاذ القرار استنادا إلى البديل الأفضل الذي تم اختياره، </a:t>
            </a:r>
            <a:r>
              <a:rPr lang="ar-DZ" dirty="0" err="1" smtClean="0"/>
              <a:t>و</a:t>
            </a:r>
            <a:r>
              <a:rPr lang="ar-DZ" dirty="0" smtClean="0"/>
              <a:t> لكن قبل ذلك يجب التأكد من أن هذا البديل يلائم كافة المتطلبات </a:t>
            </a:r>
            <a:r>
              <a:rPr lang="ar-DZ" dirty="0" err="1" smtClean="0"/>
              <a:t>و</a:t>
            </a:r>
            <a:r>
              <a:rPr lang="ar-DZ" dirty="0" smtClean="0"/>
              <a:t> العوامل الأخرى للمشكلة </a:t>
            </a:r>
            <a:r>
              <a:rPr lang="ar-DZ" dirty="0" err="1" smtClean="0"/>
              <a:t>و</a:t>
            </a:r>
            <a:r>
              <a:rPr lang="ar-DZ" dirty="0" smtClean="0"/>
              <a:t> التي لم تؤخذ بعين الاعتبار خلال المرحلة </a:t>
            </a:r>
            <a:r>
              <a:rPr lang="ar-DZ" dirty="0" err="1" smtClean="0"/>
              <a:t>السابقةفقد</a:t>
            </a:r>
            <a:r>
              <a:rPr lang="ar-DZ" dirty="0" smtClean="0"/>
              <a:t> يفضل </a:t>
            </a:r>
            <a:r>
              <a:rPr lang="ar-DZ" dirty="0" err="1" smtClean="0"/>
              <a:t>احيانا</a:t>
            </a:r>
            <a:r>
              <a:rPr lang="ar-DZ" dirty="0" smtClean="0"/>
              <a:t> حلا </a:t>
            </a:r>
            <a:r>
              <a:rPr lang="ar-DZ" dirty="0" err="1" smtClean="0"/>
              <a:t>اخر</a:t>
            </a:r>
            <a:r>
              <a:rPr lang="ar-DZ" dirty="0" smtClean="0"/>
              <a:t> غير البديل </a:t>
            </a:r>
            <a:r>
              <a:rPr lang="ar-DZ" dirty="0" err="1" smtClean="0"/>
              <a:t>الافضل</a:t>
            </a:r>
            <a:r>
              <a:rPr lang="ar-DZ" dirty="0" smtClean="0"/>
              <a:t> لاعتبارات يراها المدير ضرورية مثل سهولة التنفيذ </a:t>
            </a:r>
            <a:r>
              <a:rPr lang="ar-DZ" dirty="0" err="1" smtClean="0"/>
              <a:t>او</a:t>
            </a:r>
            <a:r>
              <a:rPr lang="ar-DZ" dirty="0" smtClean="0"/>
              <a:t> </a:t>
            </a:r>
            <a:r>
              <a:rPr lang="ar-DZ" dirty="0" err="1" smtClean="0"/>
              <a:t>ان</a:t>
            </a:r>
            <a:r>
              <a:rPr lang="ar-DZ" dirty="0" smtClean="0"/>
              <a:t> تكون الظروف الحالية في المؤسسة لا تسمح بحل يتوقع </a:t>
            </a:r>
            <a:r>
              <a:rPr lang="ar-DZ" dirty="0" err="1" smtClean="0"/>
              <a:t>ان</a:t>
            </a:r>
            <a:r>
              <a:rPr lang="ar-DZ" dirty="0" smtClean="0"/>
              <a:t> يجد مقومة كبيرة من قبل العاملين </a:t>
            </a:r>
            <a:r>
              <a:rPr lang="ar-DZ" dirty="0" err="1" smtClean="0"/>
              <a:t>المسؤولين</a:t>
            </a:r>
            <a:r>
              <a:rPr lang="ar-DZ" dirty="0" smtClean="0"/>
              <a:t> عن التنفيذ.</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a:r>
              <a:rPr lang="ar-DZ" dirty="0" smtClean="0"/>
              <a:t>تنفيذ القرار </a:t>
            </a:r>
            <a:r>
              <a:rPr lang="ar-DZ" dirty="0" err="1" smtClean="0"/>
              <a:t>و</a:t>
            </a:r>
            <a:r>
              <a:rPr lang="ar-DZ" dirty="0" smtClean="0"/>
              <a:t> متابعته</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lvl="0" algn="r" rtl="1"/>
            <a:r>
              <a:rPr lang="ar-DZ" dirty="0" smtClean="0"/>
              <a:t>وتتمثل في وضع القرار الذي سبق وأن تم </a:t>
            </a:r>
            <a:r>
              <a:rPr lang="ar-DZ" dirty="0" err="1" smtClean="0"/>
              <a:t>إتخاذه</a:t>
            </a:r>
            <a:r>
              <a:rPr lang="ar-DZ" dirty="0" smtClean="0"/>
              <a:t> موضع التطبيق الميداني، على أن يسبق ذلك القيام بشرح مبرراته وحيثياته للأشخاص القائمين على عملية التنفيذ بهدف كسب موافقتهم ونيل قبولهم، وبالتالي وضع الحوافز اللازمة لهم وإثارة الرغبة لديهم لتنفيذه بمنتهى الدقة </a:t>
            </a:r>
            <a:r>
              <a:rPr lang="ar-DZ" dirty="0" err="1" smtClean="0"/>
              <a:t>والإلتزام</a:t>
            </a:r>
            <a:r>
              <a:rPr lang="ar-DZ" dirty="0" smtClean="0"/>
              <a:t>، وذلك من أجل ضمان مطابقة النتائج الفعلية للأهداف المطلوبة.</a:t>
            </a:r>
            <a:endParaRPr lang="fr-FR" dirty="0" smtClean="0"/>
          </a:p>
          <a:p>
            <a:pPr algn="r" rtl="1"/>
            <a:r>
              <a:rPr lang="ar-DZ" dirty="0" smtClean="0"/>
              <a:t>و بعد </a:t>
            </a:r>
            <a:r>
              <a:rPr lang="ar-DZ" dirty="0" err="1" smtClean="0"/>
              <a:t>ان</a:t>
            </a:r>
            <a:r>
              <a:rPr lang="ar-DZ" dirty="0" smtClean="0"/>
              <a:t> يبدأ </a:t>
            </a:r>
            <a:r>
              <a:rPr lang="ar-DZ" dirty="0" smtClean="0"/>
              <a:t>تطبيق القرار ، يقوم متخذ القرار بالمتابعة المستمرة ليتعرف على </a:t>
            </a:r>
            <a:r>
              <a:rPr lang="ar-DZ" dirty="0" err="1" smtClean="0"/>
              <a:t>اوجه</a:t>
            </a:r>
            <a:r>
              <a:rPr lang="ar-DZ" dirty="0" smtClean="0"/>
              <a:t> القصور </a:t>
            </a:r>
            <a:r>
              <a:rPr lang="ar-DZ" dirty="0" err="1" smtClean="0"/>
              <a:t>و</a:t>
            </a:r>
            <a:r>
              <a:rPr lang="ar-DZ" dirty="0" smtClean="0"/>
              <a:t> العقبات التي تنشأ </a:t>
            </a:r>
            <a:r>
              <a:rPr lang="ar-DZ" dirty="0" err="1" smtClean="0"/>
              <a:t>اثناء</a:t>
            </a:r>
            <a:r>
              <a:rPr lang="ar-DZ" dirty="0" smtClean="0"/>
              <a:t> التنفيذ لتذليلها ، </a:t>
            </a:r>
            <a:r>
              <a:rPr lang="ar-DZ" dirty="0" err="1" smtClean="0"/>
              <a:t>و</a:t>
            </a:r>
            <a:r>
              <a:rPr lang="ar-DZ" dirty="0" smtClean="0"/>
              <a:t> يمكنه من خلال المتابعة المستمرة الوقوف على النتائج </a:t>
            </a:r>
            <a:r>
              <a:rPr lang="ar-DZ" dirty="0" err="1" smtClean="0"/>
              <a:t>و</a:t>
            </a:r>
            <a:r>
              <a:rPr lang="ar-DZ" dirty="0" smtClean="0"/>
              <a:t> المتطلبات ، </a:t>
            </a:r>
            <a:r>
              <a:rPr lang="ar-DZ" dirty="0" err="1" smtClean="0"/>
              <a:t>و</a:t>
            </a:r>
            <a:r>
              <a:rPr lang="ar-DZ" dirty="0" smtClean="0"/>
              <a:t> تأسيسا على ذلك النظر في تعديل القرار </a:t>
            </a:r>
            <a:r>
              <a:rPr lang="ar-DZ" dirty="0" err="1" smtClean="0"/>
              <a:t>او</a:t>
            </a:r>
            <a:r>
              <a:rPr lang="ar-DZ" dirty="0" smtClean="0"/>
              <a:t> اتخاذ </a:t>
            </a:r>
            <a:r>
              <a:rPr lang="ar-DZ" dirty="0" err="1" smtClean="0"/>
              <a:t>اجراءات</a:t>
            </a:r>
            <a:r>
              <a:rPr lang="ar-DZ" dirty="0" smtClean="0"/>
              <a:t> </a:t>
            </a:r>
            <a:r>
              <a:rPr lang="ar-DZ" dirty="0" err="1" smtClean="0"/>
              <a:t>اضافية</a:t>
            </a:r>
            <a:r>
              <a:rPr lang="ar-DZ" dirty="0" smtClean="0"/>
              <a:t> لتنفيذه </a:t>
            </a:r>
            <a:r>
              <a:rPr lang="ar-DZ" dirty="0" err="1" smtClean="0"/>
              <a:t>و</a:t>
            </a:r>
            <a:r>
              <a:rPr lang="ar-DZ" dirty="0" smtClean="0"/>
              <a:t> غيرها.</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8"/>
          <p:cNvGrpSpPr>
            <a:grpSpLocks/>
          </p:cNvGrpSpPr>
          <p:nvPr/>
        </p:nvGrpSpPr>
        <p:grpSpPr bwMode="auto">
          <a:xfrm flipH="1">
            <a:off x="2686671" y="559560"/>
            <a:ext cx="6357983" cy="1869743"/>
            <a:chOff x="1992" y="1008"/>
            <a:chExt cx="794" cy="872"/>
          </a:xfrm>
        </p:grpSpPr>
        <p:sp>
          <p:nvSpPr>
            <p:cNvPr id="5" name="Oval 69"/>
            <p:cNvSpPr>
              <a:spLocks noChangeArrowheads="1"/>
            </p:cNvSpPr>
            <p:nvPr/>
          </p:nvSpPr>
          <p:spPr bwMode="gray">
            <a:xfrm>
              <a:off x="2064" y="1008"/>
              <a:ext cx="722" cy="727"/>
            </a:xfrm>
            <a:prstGeom prst="ellipse">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nvGrpSpPr>
            <p:cNvPr id="6" name="Group 70"/>
            <p:cNvGrpSpPr>
              <a:grpSpLocks/>
            </p:cNvGrpSpPr>
            <p:nvPr/>
          </p:nvGrpSpPr>
          <p:grpSpPr bwMode="auto">
            <a:xfrm>
              <a:off x="1996" y="1028"/>
              <a:ext cx="770" cy="840"/>
              <a:chOff x="3847" y="1593"/>
              <a:chExt cx="1053" cy="1155"/>
            </a:xfrm>
          </p:grpSpPr>
          <p:pic>
            <p:nvPicPr>
              <p:cNvPr id="18" name="Picture 71" descr="circuler_1"/>
              <p:cNvPicPr>
                <a:picLocks noChangeAspect="1" noChangeArrowheads="1"/>
              </p:cNvPicPr>
              <p:nvPr/>
            </p:nvPicPr>
            <p:blipFill>
              <a:blip r:embed="rId2">
                <a:extLst/>
              </a:blip>
              <a:srcRect/>
              <a:stretch>
                <a:fillRect/>
              </a:stretch>
            </p:blipFill>
            <p:spPr bwMode="gray">
              <a:xfrm>
                <a:off x="3975" y="1593"/>
                <a:ext cx="925" cy="935"/>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style>
              <a:lnRef idx="0">
                <a:schemeClr val="accent2"/>
              </a:lnRef>
              <a:fillRef idx="3">
                <a:schemeClr val="accent2"/>
              </a:fillRef>
              <a:effectRef idx="3">
                <a:schemeClr val="accent2"/>
              </a:effectRef>
              <a:fontRef idx="minor">
                <a:schemeClr val="lt1"/>
              </a:fontRef>
            </p:style>
          </p:pic>
          <p:sp>
            <p:nvSpPr>
              <p:cNvPr id="19" name="Oval 72"/>
              <p:cNvSpPr>
                <a:spLocks noChangeArrowheads="1"/>
              </p:cNvSpPr>
              <p:nvPr/>
            </p:nvSpPr>
            <p:spPr bwMode="gray">
              <a:xfrm>
                <a:off x="3847" y="1609"/>
                <a:ext cx="931" cy="937"/>
              </a:xfrm>
              <a:prstGeom prst="ellipse">
                <a:avLst/>
              </a:prstGeom>
              <a:ln/>
            </p:spPr>
            <p:style>
              <a:lnRef idx="0">
                <a:schemeClr val="accent1"/>
              </a:lnRef>
              <a:fillRef idx="3">
                <a:schemeClr val="accent1"/>
              </a:fillRef>
              <a:effectRef idx="3">
                <a:schemeClr val="accent1"/>
              </a:effectRef>
              <a:fontRef idx="minor">
                <a:schemeClr val="lt1"/>
              </a:fontRef>
            </p:style>
            <p:txBody>
              <a:bodyPr wrap="none" anchor="ctr"/>
              <a:lstStyle/>
              <a:p>
                <a:pPr fontAlgn="auto">
                  <a:spcBef>
                    <a:spcPts val="0"/>
                  </a:spcBef>
                  <a:spcAft>
                    <a:spcPts val="0"/>
                  </a:spcAft>
                  <a:defRPr/>
                </a:pPr>
                <a:endParaRPr lang="ar-EG" sz="23900" b="1" dirty="0">
                  <a:solidFill>
                    <a:srgbClr val="FF0000"/>
                  </a:solidFill>
                </a:endParaRPr>
              </a:p>
            </p:txBody>
          </p:sp>
          <p:pic>
            <p:nvPicPr>
              <p:cNvPr id="20" name="Picture 73" descr="light_shadow1"/>
              <p:cNvPicPr>
                <a:picLocks noChangeAspect="1" noChangeArrowheads="1"/>
              </p:cNvPicPr>
              <p:nvPr/>
            </p:nvPicPr>
            <p:blipFill>
              <a:blip r:embed="rId3">
                <a:extLst/>
              </a:blip>
              <a:srcRect t="14296"/>
              <a:stretch>
                <a:fillRect/>
              </a:stretch>
            </p:blipFill>
            <p:spPr bwMode="gray">
              <a:xfrm>
                <a:off x="3977" y="1838"/>
                <a:ext cx="682" cy="585"/>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style>
              <a:lnRef idx="0">
                <a:schemeClr val="accent2"/>
              </a:lnRef>
              <a:fillRef idx="3">
                <a:schemeClr val="accent2"/>
              </a:fillRef>
              <a:effectRef idx="3">
                <a:schemeClr val="accent2"/>
              </a:effectRef>
              <a:fontRef idx="minor">
                <a:schemeClr val="lt1"/>
              </a:fontRef>
            </p:style>
          </p:pic>
          <p:grpSp>
            <p:nvGrpSpPr>
              <p:cNvPr id="21" name="Group 74"/>
              <p:cNvGrpSpPr>
                <a:grpSpLocks/>
              </p:cNvGrpSpPr>
              <p:nvPr/>
            </p:nvGrpSpPr>
            <p:grpSpPr bwMode="auto">
              <a:xfrm rot="-3733502" flipH="1" flipV="1">
                <a:off x="4249" y="2240"/>
                <a:ext cx="824" cy="191"/>
                <a:chOff x="2524" y="1060"/>
                <a:chExt cx="898" cy="236"/>
              </a:xfrm>
            </p:grpSpPr>
            <p:grpSp>
              <p:nvGrpSpPr>
                <p:cNvPr id="22" name="Group 75"/>
                <p:cNvGrpSpPr>
                  <a:grpSpLocks/>
                </p:cNvGrpSpPr>
                <p:nvPr/>
              </p:nvGrpSpPr>
              <p:grpSpPr bwMode="auto">
                <a:xfrm>
                  <a:off x="2524" y="1060"/>
                  <a:ext cx="742" cy="186"/>
                  <a:chOff x="1565" y="2568"/>
                  <a:chExt cx="1118" cy="279"/>
                </a:xfrm>
              </p:grpSpPr>
              <p:sp>
                <p:nvSpPr>
                  <p:cNvPr id="28" name="AutoShape 76"/>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9" name="AutoShape 77"/>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30" name="AutoShape 78"/>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31" name="AutoShape 79"/>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nvGrpSpPr>
                <p:cNvPr id="23" name="Group 80"/>
                <p:cNvGrpSpPr>
                  <a:grpSpLocks/>
                </p:cNvGrpSpPr>
                <p:nvPr/>
              </p:nvGrpSpPr>
              <p:grpSpPr bwMode="auto">
                <a:xfrm rot="1353540">
                  <a:off x="2680" y="1110"/>
                  <a:ext cx="742" cy="186"/>
                  <a:chOff x="1565" y="2568"/>
                  <a:chExt cx="1118" cy="279"/>
                </a:xfrm>
              </p:grpSpPr>
              <p:sp>
                <p:nvSpPr>
                  <p:cNvPr id="24" name="AutoShape 81"/>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5" name="AutoShape 82"/>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6" name="AutoShape 83"/>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27" name="AutoShape 84"/>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grpSp>
        <p:grpSp>
          <p:nvGrpSpPr>
            <p:cNvPr id="7" name="Group 85"/>
            <p:cNvGrpSpPr>
              <a:grpSpLocks/>
            </p:cNvGrpSpPr>
            <p:nvPr/>
          </p:nvGrpSpPr>
          <p:grpSpPr bwMode="auto">
            <a:xfrm rot="-3733502" flipH="1" flipV="1">
              <a:off x="2353" y="1488"/>
              <a:ext cx="526" cy="145"/>
              <a:chOff x="2530" y="1058"/>
              <a:chExt cx="892" cy="279"/>
            </a:xfrm>
          </p:grpSpPr>
          <p:grpSp>
            <p:nvGrpSpPr>
              <p:cNvPr id="8" name="Group 86"/>
              <p:cNvGrpSpPr>
                <a:grpSpLocks/>
              </p:cNvGrpSpPr>
              <p:nvPr/>
            </p:nvGrpSpPr>
            <p:grpSpPr bwMode="auto">
              <a:xfrm>
                <a:off x="2530" y="1058"/>
                <a:ext cx="742" cy="279"/>
                <a:chOff x="1565" y="2568"/>
                <a:chExt cx="1118" cy="419"/>
              </a:xfrm>
            </p:grpSpPr>
            <p:sp>
              <p:nvSpPr>
                <p:cNvPr id="14" name="AutoShape 87"/>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5" name="AutoShape 88"/>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6" name="AutoShape 89"/>
                <p:cNvSpPr>
                  <a:spLocks noChangeArrowheads="1"/>
                </p:cNvSpPr>
                <p:nvPr/>
              </p:nvSpPr>
              <p:spPr bwMode="gray">
                <a:xfrm rot="6373927">
                  <a:off x="2083" y="2539"/>
                  <a:ext cx="383" cy="513"/>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7" name="AutoShape 90"/>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nvGrpSpPr>
              <p:cNvPr id="9" name="Group 91"/>
              <p:cNvGrpSpPr>
                <a:grpSpLocks/>
              </p:cNvGrpSpPr>
              <p:nvPr/>
            </p:nvGrpSpPr>
            <p:grpSpPr bwMode="auto">
              <a:xfrm rot="1353540">
                <a:off x="2680" y="1110"/>
                <a:ext cx="742" cy="186"/>
                <a:chOff x="1565" y="2568"/>
                <a:chExt cx="1118" cy="279"/>
              </a:xfrm>
            </p:grpSpPr>
            <p:sp>
              <p:nvSpPr>
                <p:cNvPr id="10" name="AutoShape 92"/>
                <p:cNvSpPr>
                  <a:spLocks noChangeArrowheads="1"/>
                </p:cNvSpPr>
                <p:nvPr/>
              </p:nvSpPr>
              <p:spPr bwMode="gray">
                <a:xfrm rot="5263130">
                  <a:off x="1859"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1" name="AutoShape 93"/>
                <p:cNvSpPr>
                  <a:spLocks noChangeArrowheads="1"/>
                </p:cNvSpPr>
                <p:nvPr/>
              </p:nvSpPr>
              <p:spPr bwMode="gray">
                <a:xfrm rot="6078281">
                  <a:off x="1995" y="2274"/>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2" name="AutoShape 94"/>
                <p:cNvSpPr>
                  <a:spLocks noChangeArrowheads="1"/>
                </p:cNvSpPr>
                <p:nvPr/>
              </p:nvSpPr>
              <p:spPr bwMode="gray">
                <a:xfrm rot="6373927">
                  <a:off x="2071" y="229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sp>
              <p:nvSpPr>
                <p:cNvPr id="13" name="AutoShape 95"/>
                <p:cNvSpPr>
                  <a:spLocks noChangeArrowheads="1"/>
                </p:cNvSpPr>
                <p:nvPr/>
              </p:nvSpPr>
              <p:spPr bwMode="gray">
                <a:xfrm rot="6906312">
                  <a:off x="2161" y="2326"/>
                  <a:ext cx="227" cy="816"/>
                </a:xfrm>
                <a:prstGeom prst="moon">
                  <a:avLst>
                    <a:gd name="adj" fmla="val 49773"/>
                  </a:avLst>
                </a:prstGeom>
                <a:ln/>
              </p:spPr>
              <p:style>
                <a:lnRef idx="0">
                  <a:schemeClr val="accent2"/>
                </a:lnRef>
                <a:fillRef idx="3">
                  <a:schemeClr val="accent2"/>
                </a:fillRef>
                <a:effectRef idx="3">
                  <a:schemeClr val="accent2"/>
                </a:effectRef>
                <a:fontRef idx="minor">
                  <a:schemeClr val="lt1"/>
                </a:fontRef>
              </p:style>
              <p:txBody>
                <a:bodyPr wrap="none" anchor="ctr"/>
                <a:lstStyle/>
                <a:p>
                  <a:pPr fontAlgn="auto">
                    <a:spcBef>
                      <a:spcPts val="0"/>
                    </a:spcBef>
                    <a:spcAft>
                      <a:spcPts val="0"/>
                    </a:spcAft>
                    <a:defRPr/>
                  </a:pPr>
                  <a:endParaRPr lang="ar-EG" sz="11500" dirty="0"/>
                </a:p>
              </p:txBody>
            </p:sp>
          </p:grpSp>
        </p:grpSp>
      </p:grpSp>
      <p:sp>
        <p:nvSpPr>
          <p:cNvPr id="32" name="ZoneTexte 31"/>
          <p:cNvSpPr txBox="1"/>
          <p:nvPr/>
        </p:nvSpPr>
        <p:spPr>
          <a:xfrm>
            <a:off x="3758341" y="1228232"/>
            <a:ext cx="3996607" cy="584775"/>
          </a:xfrm>
          <a:prstGeom prst="rect">
            <a:avLst/>
          </a:prstGeom>
          <a:noFill/>
        </p:spPr>
        <p:txBody>
          <a:bodyPr wrap="none" rtlCol="0">
            <a:spAutoFit/>
          </a:bodyPr>
          <a:lstStyle/>
          <a:p>
            <a:pPr algn="ctr"/>
            <a:r>
              <a:rPr lang="ar-DZ" sz="3200" b="1" dirty="0" smtClean="0"/>
              <a:t>مفهوم القرارات الاستراتيجية</a:t>
            </a:r>
            <a:endParaRPr lang="fr-FR" sz="3200" b="1" dirty="0"/>
          </a:p>
        </p:txBody>
      </p:sp>
      <p:sp>
        <p:nvSpPr>
          <p:cNvPr id="37" name="Hexagone 36"/>
          <p:cNvSpPr/>
          <p:nvPr/>
        </p:nvSpPr>
        <p:spPr>
          <a:xfrm>
            <a:off x="313899" y="3520616"/>
            <a:ext cx="11081983" cy="2882469"/>
          </a:xfrm>
          <a:prstGeom prst="hexag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ar-DZ" sz="2800" dirty="0" smtClean="0"/>
              <a:t>يكون القرار استراتيجيا إذا ترتب على نجاحه أو فشله تأثيرا جوهريا على أداء المؤسسة ويتطلب اتخاذ سلسلة متواصلة من القرارات التراتبية والأقل أهمية، لأنها تتعلق بالمواقف التي يوجهها متخذ القرار الاستراتيجي فهي الأكثر حساسية لتغيرات المحيط</a:t>
            </a:r>
          </a:p>
          <a:p>
            <a:pPr algn="ctr"/>
            <a:r>
              <a:rPr lang="ar-DZ" sz="2800" dirty="0" smtClean="0"/>
              <a:t> </a:t>
            </a:r>
            <a:endParaRPr lang="fr-FR" sz="2800" dirty="0"/>
          </a:p>
        </p:txBody>
      </p:sp>
    </p:spTree>
    <p:extLst>
      <p:ext uri="{BB962C8B-B14F-4D97-AF65-F5344CB8AC3E}">
        <p14:creationId xmlns:p14="http://schemas.microsoft.com/office/powerpoint/2010/main" xmlns="" val="3894460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6" presetClass="emph" presetSubtype="0" fill="hold" nodeType="clickEffect">
                                  <p:stCondLst>
                                    <p:cond delay="0"/>
                                  </p:stCondLst>
                                  <p:childTnLst>
                                    <p:animScale>
                                      <p:cBhvr>
                                        <p:cTn id="15" dur="2000" fill="hold"/>
                                        <p:tgtEl>
                                          <p:spTgt spid="37">
                                            <p:txEl>
                                              <p:pRg st="0" end="0"/>
                                            </p:txEl>
                                          </p:spTgt>
                                        </p:tgtEl>
                                      </p:cBhvr>
                                      <p:by x="150000" y="150000"/>
                                    </p:animScale>
                                  </p:childTnLst>
                                </p:cTn>
                              </p:par>
                            </p:childTnLst>
                          </p:cTn>
                        </p:par>
                      </p:childTnLst>
                    </p:cTn>
                  </p:par>
                  <p:par>
                    <p:cTn id="16" fill="hold">
                      <p:stCondLst>
                        <p:cond delay="indefinite"/>
                      </p:stCondLst>
                      <p:childTnLst>
                        <p:par>
                          <p:cTn id="17" fill="hold">
                            <p:stCondLst>
                              <p:cond delay="0"/>
                            </p:stCondLst>
                            <p:childTnLst>
                              <p:par>
                                <p:cTn id="18" presetID="6" presetClass="emph" presetSubtype="0" fill="hold" nodeType="clickEffect">
                                  <p:stCondLst>
                                    <p:cond delay="0"/>
                                  </p:stCondLst>
                                  <p:childTnLst>
                                    <p:animScale>
                                      <p:cBhvr>
                                        <p:cTn id="19" dur="2000" fill="hold"/>
                                        <p:tgtEl>
                                          <p:spTgt spid="37">
                                            <p:txEl>
                                              <p:pRg st="1" end="1"/>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51803" y="1063283"/>
            <a:ext cx="10972800" cy="5013960"/>
          </a:xfrm>
        </p:spPr>
        <p:txBody>
          <a:bodyPr>
            <a:normAutofit fontScale="92500"/>
          </a:bodyPr>
          <a:lstStyle/>
          <a:p>
            <a:pPr algn="r" rtl="1"/>
            <a:r>
              <a:rPr lang="ar-DZ" sz="4400" b="1" dirty="0" smtClean="0">
                <a:latin typeface="Arabic Typesetting" pitchFamily="66" charset="-78"/>
                <a:cs typeface="+mj-cs"/>
              </a:rPr>
              <a:t>هي قرارات تهتم بحل المشكلات ذات طبيعة معقدة غير روتينية </a:t>
            </a:r>
            <a:r>
              <a:rPr lang="ar-DZ" sz="4400" b="1" dirty="0" err="1" smtClean="0">
                <a:latin typeface="Arabic Typesetting" pitchFamily="66" charset="-78"/>
                <a:cs typeface="+mj-cs"/>
              </a:rPr>
              <a:t>و</a:t>
            </a:r>
            <a:r>
              <a:rPr lang="ar-DZ" sz="4400" b="1" dirty="0" smtClean="0">
                <a:latin typeface="Arabic Typesetting" pitchFamily="66" charset="-78"/>
                <a:cs typeface="+mj-cs"/>
              </a:rPr>
              <a:t> لا مبرمجة ، تحدد الاتجاهات العامة للمؤسسة </a:t>
            </a:r>
            <a:r>
              <a:rPr lang="ar-DZ" sz="4400" b="1" dirty="0" err="1" smtClean="0">
                <a:latin typeface="Arabic Typesetting" pitchFamily="66" charset="-78"/>
                <a:cs typeface="+mj-cs"/>
              </a:rPr>
              <a:t>و</a:t>
            </a:r>
            <a:r>
              <a:rPr lang="ar-DZ" sz="4400" b="1" dirty="0" smtClean="0">
                <a:latin typeface="Arabic Typesetting" pitchFamily="66" charset="-78"/>
                <a:cs typeface="+mj-cs"/>
              </a:rPr>
              <a:t> تؤثر بعمق في مستقبلها </a:t>
            </a:r>
            <a:r>
              <a:rPr lang="ar-DZ" sz="4400" b="1" dirty="0" err="1" smtClean="0">
                <a:latin typeface="Arabic Typesetting" pitchFamily="66" charset="-78"/>
                <a:cs typeface="+mj-cs"/>
              </a:rPr>
              <a:t>و</a:t>
            </a:r>
            <a:r>
              <a:rPr lang="ar-DZ" sz="4400" b="1" dirty="0" smtClean="0">
                <a:latin typeface="Arabic Typesetting" pitchFamily="66" charset="-78"/>
                <a:cs typeface="+mj-cs"/>
              </a:rPr>
              <a:t> ترتبط بمجالاتها الرئيسية مثل المنتجات الجديدة ، دخول أسواق جديدة ، الاستحواذ ، التحالف ....الخ</a:t>
            </a:r>
          </a:p>
          <a:p>
            <a:pPr algn="r" rtl="1"/>
            <a:r>
              <a:rPr lang="ar-DZ" sz="4400" b="1" dirty="0" smtClean="0">
                <a:latin typeface="Arabic Typesetting" pitchFamily="66" charset="-78"/>
                <a:cs typeface="+mj-cs"/>
              </a:rPr>
              <a:t>و تعكس رؤيتها المستقبلية حيث يترتب عليها تخصيص جزء كبير من الموارد</a:t>
            </a:r>
          </a:p>
          <a:p>
            <a:pPr algn="r" rtl="1"/>
            <a:r>
              <a:rPr lang="ar-DZ" sz="4400" b="1" dirty="0" smtClean="0">
                <a:latin typeface="Arabic Typesetting" pitchFamily="66" charset="-78"/>
                <a:cs typeface="+mj-cs"/>
              </a:rPr>
              <a:t>تمتد نتائجها لفترة طويلة في المستقبل تتميز بقدر عال من الغموض </a:t>
            </a:r>
            <a:r>
              <a:rPr lang="ar-DZ" sz="4400" b="1" dirty="0" err="1" smtClean="0">
                <a:latin typeface="Arabic Typesetting" pitchFamily="66" charset="-78"/>
                <a:cs typeface="+mj-cs"/>
              </a:rPr>
              <a:t>و</a:t>
            </a:r>
            <a:r>
              <a:rPr lang="ar-DZ" sz="4400" b="1" dirty="0" smtClean="0">
                <a:latin typeface="Arabic Typesetting" pitchFamily="66" charset="-78"/>
                <a:cs typeface="+mj-cs"/>
              </a:rPr>
              <a:t> عدم التأكد </a:t>
            </a:r>
            <a:r>
              <a:rPr lang="ar-DZ" sz="4400" b="1" dirty="0" err="1" smtClean="0">
                <a:latin typeface="Arabic Typesetting" pitchFamily="66" charset="-78"/>
                <a:cs typeface="+mj-cs"/>
              </a:rPr>
              <a:t>و</a:t>
            </a:r>
            <a:r>
              <a:rPr lang="ar-DZ" sz="4400" b="1" dirty="0" smtClean="0">
                <a:latin typeface="Arabic Typesetting" pitchFamily="66" charset="-78"/>
                <a:cs typeface="+mj-cs"/>
              </a:rPr>
              <a:t> تتخذ في </a:t>
            </a:r>
            <a:r>
              <a:rPr lang="ar-DZ" sz="4400" b="1" dirty="0" err="1" smtClean="0">
                <a:latin typeface="Arabic Typesetting" pitchFamily="66" charset="-78"/>
                <a:cs typeface="+mj-cs"/>
              </a:rPr>
              <a:t>اعلى</a:t>
            </a:r>
            <a:r>
              <a:rPr lang="ar-DZ" sz="4400" b="1" dirty="0" smtClean="0">
                <a:latin typeface="Arabic Typesetting" pitchFamily="66" charset="-78"/>
                <a:cs typeface="+mj-cs"/>
              </a:rPr>
              <a:t> المستويات</a:t>
            </a:r>
            <a:endParaRPr lang="fr-FR" sz="4400" b="1" dirty="0">
              <a:latin typeface="Arabic Typesetting" pitchFamily="66" charset="-78"/>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393895"/>
            <a:ext cx="10972800" cy="5930705"/>
          </a:xfrm>
        </p:spPr>
        <p:txBody>
          <a:bodyPr>
            <a:normAutofit/>
          </a:bodyPr>
          <a:lstStyle/>
          <a:p>
            <a:pPr algn="just" rtl="1"/>
            <a:r>
              <a:rPr lang="ar-DZ" sz="3600" b="1" dirty="0" smtClean="0">
                <a:cs typeface="Traditional Arabic" pitchFamily="2" charset="-78"/>
              </a:rPr>
              <a:t>حسب </a:t>
            </a:r>
            <a:r>
              <a:rPr lang="fr-FR" sz="3600" b="1" dirty="0" err="1" smtClean="0">
                <a:cs typeface="Traditional Arabic" pitchFamily="2" charset="-78"/>
              </a:rPr>
              <a:t>Fredrickson</a:t>
            </a:r>
            <a:r>
              <a:rPr lang="ar-DZ" sz="3600" b="1" dirty="0" smtClean="0">
                <a:cs typeface="Traditional Arabic" pitchFamily="2" charset="-78"/>
              </a:rPr>
              <a:t>: ”يكون القرار استراتيجيا </a:t>
            </a:r>
            <a:r>
              <a:rPr lang="ar-DZ" sz="3600" b="1" u="sng" dirty="0" smtClean="0">
                <a:cs typeface="Traditional Arabic" pitchFamily="2" charset="-78"/>
              </a:rPr>
              <a:t>إذا ما ترتب عليه سلوكا استراتيجيا له تأثيرات هامة على أداء المؤسسة في الأجل الطويل</a:t>
            </a:r>
            <a:r>
              <a:rPr lang="ar-DZ" sz="3600" b="1" dirty="0" smtClean="0">
                <a:cs typeface="Traditional Arabic" pitchFamily="2" charset="-78"/>
              </a:rPr>
              <a:t>“</a:t>
            </a:r>
          </a:p>
          <a:p>
            <a:pPr algn="just" rtl="1">
              <a:buNone/>
            </a:pPr>
            <a:r>
              <a:rPr lang="ar-DZ" sz="3600" b="1" dirty="0" smtClean="0">
                <a:cs typeface="Traditional Arabic" pitchFamily="2" charset="-78"/>
              </a:rPr>
              <a:t>بالتالي </a:t>
            </a:r>
            <a:r>
              <a:rPr lang="ar-DZ" sz="3600" b="1" dirty="0" smtClean="0">
                <a:solidFill>
                  <a:srgbClr val="FF0000"/>
                </a:solidFill>
                <a:cs typeface="Traditional Arabic" pitchFamily="2" charset="-78"/>
              </a:rPr>
              <a:t>لا يوجد قرار استراتيجي في حد ذاته إنما يكون استراتيجيا بحسب الموقف الذي يتخذ فيه والنتائج المترتبة عليه.</a:t>
            </a:r>
          </a:p>
          <a:p>
            <a:pPr algn="just" rtl="1"/>
            <a:r>
              <a:rPr lang="ar-DZ" sz="3600" b="1" dirty="0" smtClean="0">
                <a:cs typeface="Traditional Arabic" pitchFamily="2" charset="-78"/>
              </a:rPr>
              <a:t>حسب </a:t>
            </a:r>
            <a:r>
              <a:rPr lang="fr-FR" sz="3600" b="1" dirty="0" smtClean="0">
                <a:cs typeface="Traditional Arabic" pitchFamily="2" charset="-78"/>
              </a:rPr>
              <a:t> </a:t>
            </a:r>
            <a:r>
              <a:rPr lang="fr-FR" sz="3600" b="1" dirty="0" err="1" smtClean="0">
                <a:cs typeface="Traditional Arabic" pitchFamily="2" charset="-78"/>
              </a:rPr>
              <a:t>Mintzberg</a:t>
            </a:r>
            <a:r>
              <a:rPr lang="ar-DZ" sz="3600" b="1" dirty="0" smtClean="0">
                <a:cs typeface="Traditional Arabic" pitchFamily="2" charset="-78"/>
              </a:rPr>
              <a:t>: ”</a:t>
            </a:r>
            <a:r>
              <a:rPr lang="ar-DZ" sz="3600" b="1" u="sng" dirty="0" smtClean="0">
                <a:cs typeface="Traditional Arabic" pitchFamily="2" charset="-78"/>
              </a:rPr>
              <a:t>يكون القرار استراتيجيا إذا ترتب على نجاحه أو فشله أثرا جوهريا على أداء المؤسسة“.</a:t>
            </a:r>
          </a:p>
          <a:p>
            <a:pPr algn="just" rtl="1">
              <a:buNone/>
            </a:pPr>
            <a:r>
              <a:rPr lang="ar-DZ" sz="3600" b="1" dirty="0" smtClean="0">
                <a:cs typeface="Traditional Arabic" pitchFamily="2" charset="-78"/>
              </a:rPr>
              <a:t>وعلى هذا الأساس، بين </a:t>
            </a:r>
            <a:r>
              <a:rPr lang="fr-FR" sz="3600" b="1" dirty="0" err="1" smtClean="0">
                <a:cs typeface="Traditional Arabic" pitchFamily="2" charset="-78"/>
              </a:rPr>
              <a:t>Mintzberg</a:t>
            </a:r>
            <a:r>
              <a:rPr lang="ar-DZ" sz="3600" b="1" dirty="0" smtClean="0">
                <a:cs typeface="Traditional Arabic" pitchFamily="2" charset="-78"/>
              </a:rPr>
              <a:t> بأن القرارات الإستراتيجية، </a:t>
            </a:r>
            <a:r>
              <a:rPr lang="ar-DZ" sz="3600" b="1" dirty="0" smtClean="0">
                <a:solidFill>
                  <a:srgbClr val="FF0000"/>
                </a:solidFill>
                <a:cs typeface="Traditional Arabic" pitchFamily="2" charset="-78"/>
              </a:rPr>
              <a:t>تقع ضمن نطاق مكونات مصطلح الإدارة الإستراتيجية عامة وإستراتيجية المؤسسة خاصة.</a:t>
            </a:r>
            <a:r>
              <a:rPr lang="ar-DZ" sz="3600" b="1" dirty="0" smtClean="0">
                <a:cs typeface="Traditional Arabic" pitchFamily="2" charset="-78"/>
              </a:rPr>
              <a:t> فالإستراتيجية تتطلب اتخاذ مجموعة من القرارات وتنتج في نفس الوقت عن تدفق مختلف القرارات في المنظمة</a:t>
            </a:r>
            <a:endParaRPr lang="fr-FR" sz="3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1465" y="0"/>
            <a:ext cx="10972800" cy="759655"/>
          </a:xfrm>
        </p:spPr>
        <p:txBody>
          <a:bodyPr>
            <a:normAutofit fontScale="90000"/>
          </a:bodyPr>
          <a:lstStyle/>
          <a:p>
            <a:pPr algn="ctr" rtl="1"/>
            <a:r>
              <a:rPr lang="ar-DZ" sz="5400" b="1" dirty="0" smtClean="0"/>
              <a:t>خصائص القرارات </a:t>
            </a:r>
            <a:r>
              <a:rPr lang="ar-DZ" sz="5400" b="1" dirty="0" err="1" smtClean="0"/>
              <a:t>الاستراتيجية</a:t>
            </a:r>
            <a:r>
              <a:rPr lang="ar-DZ" sz="5400" b="1" dirty="0" smtClean="0"/>
              <a:t> </a:t>
            </a:r>
            <a:endParaRPr lang="fr-FR" sz="5400" b="1" dirty="0"/>
          </a:p>
        </p:txBody>
      </p:sp>
      <p:sp>
        <p:nvSpPr>
          <p:cNvPr id="3" name="Espace réservé du contenu 2"/>
          <p:cNvSpPr>
            <a:spLocks noGrp="1"/>
          </p:cNvSpPr>
          <p:nvPr>
            <p:ph idx="1"/>
          </p:nvPr>
        </p:nvSpPr>
        <p:spPr>
          <a:xfrm>
            <a:off x="323557" y="838200"/>
            <a:ext cx="11315114" cy="6019800"/>
          </a:xfrm>
        </p:spPr>
        <p:txBody>
          <a:bodyPr>
            <a:noAutofit/>
          </a:bodyPr>
          <a:lstStyle/>
          <a:p>
            <a:pPr algn="r" rtl="1"/>
            <a:r>
              <a:rPr lang="ar-DZ" sz="3200" b="1" dirty="0" smtClean="0">
                <a:cs typeface="Traditional Arabic" pitchFamily="2" charset="-78"/>
              </a:rPr>
              <a:t>المستوى التنظيمي</a:t>
            </a:r>
            <a:r>
              <a:rPr lang="ar-DZ" sz="3200" dirty="0" smtClean="0">
                <a:cs typeface="Traditional Arabic" pitchFamily="2" charset="-78"/>
              </a:rPr>
              <a:t>: غالبا ما تتخذ القرارات الإستراتيجية </a:t>
            </a:r>
            <a:r>
              <a:rPr lang="ar-DZ" sz="3200" u="sng" dirty="0" smtClean="0">
                <a:cs typeface="Traditional Arabic" pitchFamily="2" charset="-78"/>
              </a:rPr>
              <a:t>في أعلى المستويات التنظيمية </a:t>
            </a:r>
            <a:r>
              <a:rPr lang="ar-DZ" sz="3200" dirty="0" smtClean="0">
                <a:cs typeface="Traditional Arabic" pitchFamily="2" charset="-78"/>
              </a:rPr>
              <a:t>باعتبارها المؤهلة على تحمل المسؤولية </a:t>
            </a:r>
            <a:r>
              <a:rPr lang="ar-DZ" sz="3200" dirty="0" err="1" smtClean="0">
                <a:cs typeface="Traditional Arabic" pitchFamily="2" charset="-78"/>
              </a:rPr>
              <a:t>بصددها</a:t>
            </a:r>
            <a:r>
              <a:rPr lang="ar-DZ" sz="3200" dirty="0" smtClean="0">
                <a:cs typeface="Traditional Arabic" pitchFamily="2" charset="-78"/>
              </a:rPr>
              <a:t> ولقدرتها على رؤية مختلف الأبعاد والجوانب بشكل أشمل </a:t>
            </a:r>
            <a:r>
              <a:rPr lang="ar-SA" sz="3200" dirty="0" smtClean="0">
                <a:cs typeface="Traditional Arabic" pitchFamily="2" charset="-78"/>
              </a:rPr>
              <a:t>و</a:t>
            </a:r>
            <a:r>
              <a:rPr lang="ar-DZ" sz="3200" dirty="0" smtClean="0">
                <a:cs typeface="Traditional Arabic" pitchFamily="2" charset="-78"/>
              </a:rPr>
              <a:t>إ</a:t>
            </a:r>
            <a:r>
              <a:rPr lang="ar-SA" sz="3200" dirty="0" smtClean="0">
                <a:cs typeface="Traditional Arabic" pitchFamily="2" charset="-78"/>
              </a:rPr>
              <a:t>مكانية فهم العواقب والنتائج</a:t>
            </a:r>
            <a:r>
              <a:rPr lang="ar-DZ" sz="3200" dirty="0" smtClean="0">
                <a:cs typeface="Traditional Arabic" pitchFamily="2" charset="-78"/>
              </a:rPr>
              <a:t> المترتبة عنها. </a:t>
            </a:r>
            <a:r>
              <a:rPr lang="ar-DZ" sz="3200" b="1" dirty="0" smtClean="0">
                <a:cs typeface="Traditional Arabic" pitchFamily="2" charset="-78"/>
              </a:rPr>
              <a:t>غير أن التوجه الحديث يحث الإدارة العليا على</a:t>
            </a:r>
            <a:r>
              <a:rPr lang="ar-SA" sz="3200" b="1" dirty="0" smtClean="0">
                <a:cs typeface="Traditional Arabic" pitchFamily="2" charset="-78"/>
              </a:rPr>
              <a:t> إشراك الإدارات الأخرى في عملية صنع القرار</a:t>
            </a:r>
            <a:r>
              <a:rPr lang="ar-DZ" sz="3200" b="1" dirty="0" smtClean="0">
                <a:cs typeface="Traditional Arabic" pitchFamily="2" charset="-78"/>
              </a:rPr>
              <a:t> الاستراتيجي</a:t>
            </a:r>
            <a:r>
              <a:rPr lang="ar-SA" sz="3200" b="1" dirty="0" smtClean="0">
                <a:cs typeface="Traditional Arabic" pitchFamily="2" charset="-78"/>
              </a:rPr>
              <a:t>، </a:t>
            </a:r>
            <a:r>
              <a:rPr lang="ar-DZ" sz="3200" dirty="0" smtClean="0">
                <a:cs typeface="Traditional Arabic" pitchFamily="2" charset="-78"/>
              </a:rPr>
              <a:t>لكون المشاركة </a:t>
            </a:r>
            <a:r>
              <a:rPr lang="ar-SA" sz="3200" dirty="0" smtClean="0">
                <a:cs typeface="Traditional Arabic" pitchFamily="2" charset="-78"/>
              </a:rPr>
              <a:t>من المسائل المهمة التي تزيد من ثقة عناصر المؤسسة </a:t>
            </a:r>
            <a:r>
              <a:rPr lang="ar-SA" sz="3200" dirty="0" err="1" smtClean="0">
                <a:cs typeface="Traditional Arabic" pitchFamily="2" charset="-78"/>
              </a:rPr>
              <a:t>و</a:t>
            </a:r>
            <a:r>
              <a:rPr lang="ar-DZ" sz="3200" dirty="0" smtClean="0">
                <a:cs typeface="Traditional Arabic" pitchFamily="2" charset="-78"/>
              </a:rPr>
              <a:t> رشادة </a:t>
            </a:r>
            <a:r>
              <a:rPr lang="ar-SA" sz="3200" dirty="0" smtClean="0">
                <a:cs typeface="Traditional Arabic" pitchFamily="2" charset="-78"/>
              </a:rPr>
              <a:t>القرار</a:t>
            </a:r>
            <a:r>
              <a:rPr lang="ar-DZ" sz="3200" dirty="0" smtClean="0">
                <a:cs typeface="Traditional Arabic" pitchFamily="2" charset="-78"/>
              </a:rPr>
              <a:t>.</a:t>
            </a:r>
          </a:p>
          <a:p>
            <a:pPr algn="r" rtl="1"/>
            <a:r>
              <a:rPr lang="ar-SA" sz="3200" b="1" dirty="0" smtClean="0">
                <a:cs typeface="Traditional Arabic" pitchFamily="2" charset="-78"/>
              </a:rPr>
              <a:t>التأثير الزمني</a:t>
            </a:r>
            <a:r>
              <a:rPr lang="ar-SA" sz="3200" dirty="0" smtClean="0">
                <a:cs typeface="Traditional Arabic" pitchFamily="2" charset="-78"/>
              </a:rPr>
              <a:t>: </a:t>
            </a:r>
            <a:r>
              <a:rPr lang="ar-DZ" sz="3200" dirty="0" smtClean="0">
                <a:cs typeface="Traditional Arabic" pitchFamily="2" charset="-78"/>
              </a:rPr>
              <a:t>لا يعتبر القرار الاستراتيجي في حد ذاته طويل المدى (</a:t>
            </a:r>
            <a:r>
              <a:rPr lang="fr-FR" sz="3200" dirty="0" err="1" smtClean="0">
                <a:cs typeface="Traditional Arabic" pitchFamily="2" charset="-78"/>
              </a:rPr>
              <a:t>Ansoff</a:t>
            </a:r>
            <a:r>
              <a:rPr lang="ar-DZ" sz="3200" dirty="0" smtClean="0">
                <a:cs typeface="Traditional Arabic" pitchFamily="2" charset="-78"/>
              </a:rPr>
              <a:t>) </a:t>
            </a:r>
            <a:r>
              <a:rPr lang="ar-DZ" sz="3200" b="1" u="sng" dirty="0" smtClean="0">
                <a:cs typeface="Traditional Arabic" pitchFamily="2" charset="-78"/>
              </a:rPr>
              <a:t>بل التأثير الذي ينتج عنه هو الذي يكون </a:t>
            </a:r>
            <a:r>
              <a:rPr lang="ar-SA" sz="3200" b="1" u="sng" dirty="0" smtClean="0">
                <a:cs typeface="Traditional Arabic" pitchFamily="2" charset="-78"/>
              </a:rPr>
              <a:t>بعيد المدى</a:t>
            </a:r>
            <a:r>
              <a:rPr lang="ar-SA" sz="3200" dirty="0" smtClean="0">
                <a:cs typeface="Traditional Arabic" pitchFamily="2" charset="-78"/>
              </a:rPr>
              <a:t> سواء على مستوى الأفراد أو الأقسام أو على مستوى المؤسسة بشكل كامل</a:t>
            </a:r>
            <a:r>
              <a:rPr lang="ar-DZ" sz="3200" dirty="0" smtClean="0">
                <a:cs typeface="Traditional Arabic" pitchFamily="2" charset="-78"/>
              </a:rPr>
              <a:t> ويمتد حتى إلى خارج حدود المنظمة، حيث يلزمها </a:t>
            </a:r>
            <a:r>
              <a:rPr lang="ar-DZ" sz="3200" u="sng" dirty="0" smtClean="0">
                <a:cs typeface="Traditional Arabic" pitchFamily="2" charset="-78"/>
              </a:rPr>
              <a:t>بتوجه استراتيجي لفترة زمنية مستقبلية من الصعب تغييره</a:t>
            </a:r>
            <a:r>
              <a:rPr lang="ar-DZ" sz="3200" dirty="0" smtClean="0">
                <a:cs typeface="Traditional Arabic" pitchFamily="2" charset="-78"/>
              </a:rPr>
              <a:t> . رغم أنه </a:t>
            </a:r>
            <a:r>
              <a:rPr lang="ar-DZ" sz="3200" b="1" dirty="0" smtClean="0">
                <a:cs typeface="Traditional Arabic" pitchFamily="2" charset="-78"/>
              </a:rPr>
              <a:t>أصبح </a:t>
            </a:r>
            <a:r>
              <a:rPr lang="ar-DZ" sz="3200" b="1" dirty="0" smtClean="0">
                <a:solidFill>
                  <a:srgbClr val="FF0000"/>
                </a:solidFill>
                <a:cs typeface="Traditional Arabic" pitchFamily="2" charset="-78"/>
              </a:rPr>
              <a:t>لعنصر المرونة </a:t>
            </a:r>
            <a:r>
              <a:rPr lang="ar-DZ" sz="3200" b="1" dirty="0" smtClean="0">
                <a:cs typeface="Traditional Arabic" pitchFamily="2" charset="-78"/>
              </a:rPr>
              <a:t>في </a:t>
            </a:r>
            <a:r>
              <a:rPr lang="ar-SA" sz="3200" b="1" dirty="0" smtClean="0">
                <a:cs typeface="Traditional Arabic" pitchFamily="2" charset="-78"/>
              </a:rPr>
              <a:t>مواجهة ظروف عدم التأكد</a:t>
            </a:r>
            <a:r>
              <a:rPr lang="ar-DZ" sz="3200" b="1" dirty="0" smtClean="0">
                <a:cs typeface="Traditional Arabic" pitchFamily="2" charset="-78"/>
              </a:rPr>
              <a:t> أثر في صياغة الإستراتيجية </a:t>
            </a:r>
            <a:r>
              <a:rPr lang="ar-DZ" sz="3200" b="1" dirty="0" err="1" smtClean="0">
                <a:cs typeface="Traditional Arabic" pitchFamily="2" charset="-78"/>
              </a:rPr>
              <a:t>و</a:t>
            </a:r>
            <a:r>
              <a:rPr lang="ar-SA" sz="3200" b="1" dirty="0" smtClean="0">
                <a:cs typeface="Traditional Arabic" pitchFamily="2" charset="-78"/>
              </a:rPr>
              <a:t>أحد المتطلبات الأساسية للفكر الاستراتيجي الحديث</a:t>
            </a:r>
            <a:r>
              <a:rPr lang="ar-DZ" sz="3200" b="1" dirty="0" smtClean="0">
                <a:cs typeface="Traditional Arabic" pitchFamily="2" charset="-78"/>
              </a:rPr>
              <a:t>، </a:t>
            </a:r>
            <a:r>
              <a:rPr lang="ar-DZ" sz="3200" dirty="0" smtClean="0">
                <a:cs typeface="Traditional Arabic" pitchFamily="2" charset="-78"/>
              </a:rPr>
              <a:t>إذ تعتبر في حد ذاتها من أهم </a:t>
            </a:r>
            <a:r>
              <a:rPr lang="ar-SA" sz="3200" dirty="0" smtClean="0">
                <a:cs typeface="Traditional Arabic" pitchFamily="2" charset="-78"/>
              </a:rPr>
              <a:t>المعايير </a:t>
            </a:r>
            <a:r>
              <a:rPr lang="ar-DZ" sz="3200" dirty="0" smtClean="0">
                <a:cs typeface="Traditional Arabic" pitchFamily="2" charset="-78"/>
              </a:rPr>
              <a:t>المساعدة على </a:t>
            </a:r>
            <a:r>
              <a:rPr lang="ar-SA" sz="3200" dirty="0" smtClean="0">
                <a:cs typeface="Traditional Arabic" pitchFamily="2" charset="-78"/>
              </a:rPr>
              <a:t>تفضيل بعض الاستراتيجيات على البعض الآخر</a:t>
            </a:r>
            <a:r>
              <a:rPr lang="ar-DZ" sz="3200" dirty="0" smtClean="0">
                <a:cs typeface="Traditional Arabic" pitchFamily="2" charset="-78"/>
              </a:rPr>
              <a:t>.</a:t>
            </a:r>
          </a:p>
          <a:p>
            <a:pPr algn="r" rtl="1"/>
            <a:endParaRPr lang="ar-DZ" sz="3200" dirty="0" smtClean="0">
              <a:cs typeface="Traditional Arabic" pitchFamily="2" charset="-78"/>
            </a:endParaRPr>
          </a:p>
          <a:p>
            <a:pPr algn="r" rtl="1"/>
            <a:endParaRPr lang="fr-F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422031"/>
            <a:ext cx="10972800" cy="5902569"/>
          </a:xfrm>
        </p:spPr>
        <p:txBody>
          <a:bodyPr>
            <a:normAutofit/>
          </a:bodyPr>
          <a:lstStyle/>
          <a:p>
            <a:pPr algn="r" rtl="1"/>
            <a:r>
              <a:rPr lang="ar-SA" sz="3600" b="1" dirty="0" smtClean="0">
                <a:cs typeface="Traditional Arabic" pitchFamily="2" charset="-78"/>
              </a:rPr>
              <a:t>التوجه المستقبلي</a:t>
            </a:r>
            <a:r>
              <a:rPr lang="ar-SA" sz="3600" dirty="0" smtClean="0">
                <a:cs typeface="Traditional Arabic" pitchFamily="2" charset="-78"/>
              </a:rPr>
              <a:t>: </a:t>
            </a:r>
            <a:r>
              <a:rPr lang="ar-DZ" sz="3600" dirty="0" smtClean="0">
                <a:cs typeface="Traditional Arabic" pitchFamily="2" charset="-78"/>
              </a:rPr>
              <a:t>يحاول متخذ القرار ومشاركيه بذل كل جهودهم في قراءة واستشراف المحيط الداخلي والخارجي قصد رصد الإشارات لمعرفة ما يمكن أن يخبئه المستقبل </a:t>
            </a:r>
            <a:r>
              <a:rPr lang="ar-DZ" sz="3600" dirty="0" err="1" smtClean="0">
                <a:cs typeface="Traditional Arabic" pitchFamily="2" charset="-78"/>
              </a:rPr>
              <a:t>و</a:t>
            </a:r>
            <a:r>
              <a:rPr lang="ar-DZ" sz="3600" dirty="0" smtClean="0">
                <a:cs typeface="Traditional Arabic" pitchFamily="2" charset="-78"/>
              </a:rPr>
              <a:t> ما يمكن أن تؤول إليه الظروف وتأثير ذلك على التوجهات المستقبلية للمنظمة. هذه </a:t>
            </a:r>
            <a:r>
              <a:rPr lang="ar-SA" sz="3600" dirty="0" smtClean="0">
                <a:cs typeface="Traditional Arabic" pitchFamily="2" charset="-78"/>
              </a:rPr>
              <a:t>النظرة المستقبلية للقرارات الإستراتيجية </a:t>
            </a:r>
            <a:r>
              <a:rPr lang="ar-DZ" sz="3600" dirty="0" smtClean="0">
                <a:cs typeface="Traditional Arabic" pitchFamily="2" charset="-78"/>
              </a:rPr>
              <a:t>تمكن من </a:t>
            </a:r>
            <a:r>
              <a:rPr lang="ar-SA" sz="3600" dirty="0" smtClean="0">
                <a:cs typeface="Traditional Arabic" pitchFamily="2" charset="-78"/>
              </a:rPr>
              <a:t>تحديد المسار المستقبلي</a:t>
            </a:r>
            <a:r>
              <a:rPr lang="ar-DZ" sz="3600" dirty="0" smtClean="0">
                <a:cs typeface="Traditional Arabic" pitchFamily="2" charset="-78"/>
              </a:rPr>
              <a:t>.</a:t>
            </a:r>
          </a:p>
          <a:p>
            <a:pPr algn="r" rtl="1">
              <a:buNone/>
            </a:pPr>
            <a:endParaRPr lang="ar-DZ" sz="3600" dirty="0" smtClean="0">
              <a:cs typeface="Traditional Arabic" pitchFamily="2" charset="-78"/>
            </a:endParaRPr>
          </a:p>
          <a:p>
            <a:pPr algn="r" rtl="1"/>
            <a:r>
              <a:rPr lang="ar-DZ" sz="3600" b="1" dirty="0" smtClean="0">
                <a:cs typeface="Traditional Arabic" pitchFamily="2" charset="-78"/>
              </a:rPr>
              <a:t>التكلفة</a:t>
            </a:r>
            <a:r>
              <a:rPr lang="ar-SA" sz="3600" dirty="0" smtClean="0">
                <a:cs typeface="Traditional Arabic" pitchFamily="2" charset="-78"/>
              </a:rPr>
              <a:t>: </a:t>
            </a:r>
            <a:r>
              <a:rPr lang="ar-DZ" sz="3600" dirty="0" smtClean="0">
                <a:cs typeface="Traditional Arabic" pitchFamily="2" charset="-78"/>
              </a:rPr>
              <a:t>تعتبر القرارات الإستراتيجية </a:t>
            </a:r>
            <a:r>
              <a:rPr lang="ar-DZ" sz="3600" b="1" dirty="0" smtClean="0">
                <a:solidFill>
                  <a:srgbClr val="FF0000"/>
                </a:solidFill>
                <a:cs typeface="Traditional Arabic" pitchFamily="2" charset="-78"/>
              </a:rPr>
              <a:t>قرارات مكلفة جدا </a:t>
            </a:r>
            <a:r>
              <a:rPr lang="ar-DZ" sz="3600" dirty="0" smtClean="0">
                <a:cs typeface="Traditional Arabic" pitchFamily="2" charset="-78"/>
              </a:rPr>
              <a:t>للمنظمة، حيث </a:t>
            </a:r>
            <a:r>
              <a:rPr lang="ar-SA" sz="3600" dirty="0" smtClean="0">
                <a:cs typeface="Traditional Arabic" pitchFamily="2" charset="-78"/>
              </a:rPr>
              <a:t>تتطلب عملية </a:t>
            </a:r>
            <a:r>
              <a:rPr lang="ar-DZ" sz="3600" dirty="0" smtClean="0">
                <a:cs typeface="Traditional Arabic" pitchFamily="2" charset="-78"/>
              </a:rPr>
              <a:t>صياغتها </a:t>
            </a:r>
            <a:r>
              <a:rPr lang="ar-DZ" sz="3600" dirty="0" err="1" smtClean="0">
                <a:cs typeface="Traditional Arabic" pitchFamily="2" charset="-78"/>
              </a:rPr>
              <a:t>و</a:t>
            </a:r>
            <a:r>
              <a:rPr lang="ar-SA" sz="3600" dirty="0" smtClean="0">
                <a:cs typeface="Traditional Arabic" pitchFamily="2" charset="-78"/>
              </a:rPr>
              <a:t>تنفيذ</a:t>
            </a:r>
            <a:r>
              <a:rPr lang="ar-DZ" sz="3600" dirty="0" smtClean="0">
                <a:cs typeface="Traditional Arabic" pitchFamily="2" charset="-78"/>
              </a:rPr>
              <a:t>ها </a:t>
            </a:r>
            <a:r>
              <a:rPr lang="ar-DZ" sz="3600" b="1" u="sng" dirty="0" smtClean="0">
                <a:cs typeface="Traditional Arabic" pitchFamily="2" charset="-78"/>
              </a:rPr>
              <a:t>تعبئة كل </a:t>
            </a:r>
            <a:r>
              <a:rPr lang="ar-SA" sz="3600" b="1" u="sng" dirty="0" smtClean="0">
                <a:cs typeface="Traditional Arabic" pitchFamily="2" charset="-78"/>
              </a:rPr>
              <a:t>الموارد البشرية والمادية المتوفرة لدى المؤسسة </a:t>
            </a:r>
            <a:r>
              <a:rPr lang="ar-SA" sz="3600" dirty="0" smtClean="0">
                <a:cs typeface="Traditional Arabic" pitchFamily="2" charset="-78"/>
              </a:rPr>
              <a:t>وتوزيعها على أقسام المؤسسة لإنجاز الواجبات الموكلة لكل قسم</a:t>
            </a:r>
            <a:r>
              <a:rPr lang="fr-FR" sz="3600" dirty="0" smtClean="0">
                <a:cs typeface="Traditional Arabic" pitchFamily="2" charset="-78"/>
              </a:rPr>
              <a:t>.</a:t>
            </a:r>
            <a:r>
              <a:rPr lang="ar-DZ" sz="3600" dirty="0" smtClean="0">
                <a:cs typeface="Traditional Arabic" pitchFamily="2" charset="-78"/>
              </a:rPr>
              <a:t> كما أن نتيجة القرار ستقع على عاتق المؤسسة بمجملها سواء كان ناجحا أو فاشلا.</a:t>
            </a:r>
          </a:p>
          <a:p>
            <a:pPr algn="r" rtl="1"/>
            <a:endParaRPr lang="ar-DZ" sz="3600" dirty="0" smtClean="0">
              <a:cs typeface="Traditional Arabic" pitchFamily="2" charset="-78"/>
            </a:endParaRPr>
          </a:p>
          <a:p>
            <a:pPr algn="r" rtl="1"/>
            <a:endParaRPr lang="fr-FR"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379828"/>
            <a:ext cx="10972800" cy="5944772"/>
          </a:xfrm>
        </p:spPr>
        <p:txBody>
          <a:bodyPr>
            <a:normAutofit/>
          </a:bodyPr>
          <a:lstStyle/>
          <a:p>
            <a:pPr algn="just" rtl="1"/>
            <a:r>
              <a:rPr lang="ar-SA" sz="3600" b="1" dirty="0" smtClean="0">
                <a:cs typeface="Traditional Arabic" pitchFamily="2" charset="-78"/>
              </a:rPr>
              <a:t>الإطار العام </a:t>
            </a:r>
            <a:r>
              <a:rPr lang="ar-SA" sz="3600" b="1" dirty="0" err="1" smtClean="0">
                <a:cs typeface="Traditional Arabic" pitchFamily="2" charset="-78"/>
              </a:rPr>
              <a:t>ل</a:t>
            </a:r>
            <a:r>
              <a:rPr lang="ar-DZ" sz="3600" b="1" dirty="0" smtClean="0">
                <a:cs typeface="Traditional Arabic" pitchFamily="2" charset="-78"/>
              </a:rPr>
              <a:t>ل</a:t>
            </a:r>
            <a:r>
              <a:rPr lang="ar-SA" sz="3600" b="1" dirty="0" smtClean="0">
                <a:cs typeface="Traditional Arabic" pitchFamily="2" charset="-78"/>
              </a:rPr>
              <a:t>قرارات </a:t>
            </a:r>
            <a:r>
              <a:rPr lang="ar-SA" sz="3600" dirty="0" smtClean="0">
                <a:cs typeface="Traditional Arabic" pitchFamily="2" charset="-78"/>
              </a:rPr>
              <a:t>: تعد عملية صنع القرارات الإستراتيجية</a:t>
            </a:r>
            <a:r>
              <a:rPr lang="ar-DZ" sz="3600" dirty="0" smtClean="0">
                <a:cs typeface="Traditional Arabic" pitchFamily="2" charset="-78"/>
              </a:rPr>
              <a:t> بمثابة المرشد العام لمتخذي القرار في مختلف المستويات التنظيمية، </a:t>
            </a:r>
            <a:r>
              <a:rPr lang="ar-DZ" sz="3600" b="1" dirty="0" smtClean="0">
                <a:cs typeface="Traditional Arabic" pitchFamily="2" charset="-78"/>
              </a:rPr>
              <a:t>حيث لا يجب </a:t>
            </a:r>
            <a:r>
              <a:rPr lang="ar-DZ" sz="3600" b="1" dirty="0" err="1" smtClean="0">
                <a:cs typeface="Traditional Arabic" pitchFamily="2" charset="-78"/>
              </a:rPr>
              <a:t>ان</a:t>
            </a:r>
            <a:r>
              <a:rPr lang="ar-DZ" sz="3600" b="1" dirty="0" smtClean="0">
                <a:cs typeface="Traditional Arabic" pitchFamily="2" charset="-78"/>
              </a:rPr>
              <a:t> تتعارض قراراتهم مع التوجه العام للمنظمة</a:t>
            </a:r>
            <a:r>
              <a:rPr lang="ar-DZ" sz="3600" dirty="0" smtClean="0">
                <a:cs typeface="Traditional Arabic" pitchFamily="2" charset="-78"/>
              </a:rPr>
              <a:t> باعتبار أن </a:t>
            </a:r>
            <a:r>
              <a:rPr lang="ar-DZ" sz="3600" b="1" dirty="0" smtClean="0">
                <a:cs typeface="Traditional Arabic" pitchFamily="2" charset="-78"/>
              </a:rPr>
              <a:t>الأهداف الإستراتيجية هي المرجعية الأولى للتفكر ولسياق العمل لمختلف القرارات.</a:t>
            </a:r>
          </a:p>
          <a:p>
            <a:pPr algn="just" rtl="1"/>
            <a:r>
              <a:rPr lang="ar-DZ" sz="3600" b="1" dirty="0" smtClean="0">
                <a:cs typeface="Traditional Arabic" pitchFamily="2" charset="-78"/>
              </a:rPr>
              <a:t>التوجه الإبداعي</a:t>
            </a:r>
            <a:r>
              <a:rPr lang="ar-DZ" sz="3600" dirty="0" smtClean="0">
                <a:cs typeface="Traditional Arabic" pitchFamily="2" charset="-78"/>
              </a:rPr>
              <a:t>: تعبر القرارات </a:t>
            </a:r>
            <a:r>
              <a:rPr lang="ar-SA" sz="3600" dirty="0" smtClean="0">
                <a:cs typeface="Traditional Arabic" pitchFamily="2" charset="-78"/>
              </a:rPr>
              <a:t>الاستراتيجي</a:t>
            </a:r>
            <a:r>
              <a:rPr lang="ar-DZ" sz="3600" dirty="0" smtClean="0">
                <a:cs typeface="Traditional Arabic" pitchFamily="2" charset="-78"/>
              </a:rPr>
              <a:t>ة</a:t>
            </a:r>
            <a:r>
              <a:rPr lang="ar-SA" sz="3600" dirty="0" smtClean="0">
                <a:cs typeface="Traditional Arabic" pitchFamily="2" charset="-78"/>
              </a:rPr>
              <a:t> </a:t>
            </a:r>
            <a:r>
              <a:rPr lang="ar-DZ" sz="3600" dirty="0" smtClean="0">
                <a:cs typeface="Traditional Arabic" pitchFamily="2" charset="-78"/>
              </a:rPr>
              <a:t>في أصلها عن </a:t>
            </a:r>
            <a:r>
              <a:rPr lang="ar-SA" sz="3600" dirty="0" smtClean="0">
                <a:cs typeface="Traditional Arabic" pitchFamily="2" charset="-78"/>
              </a:rPr>
              <a:t>تحول جذري </a:t>
            </a:r>
            <a:r>
              <a:rPr lang="ar-DZ" sz="3600" dirty="0" smtClean="0">
                <a:cs typeface="Traditional Arabic" pitchFamily="2" charset="-78"/>
              </a:rPr>
              <a:t>وتطوري </a:t>
            </a:r>
            <a:r>
              <a:rPr lang="ar-SA" sz="3600" dirty="0" smtClean="0">
                <a:cs typeface="Traditional Arabic" pitchFamily="2" charset="-78"/>
              </a:rPr>
              <a:t>في ممارسات المنظمة</a:t>
            </a:r>
            <a:r>
              <a:rPr lang="ar-DZ" sz="3600" dirty="0" smtClean="0">
                <a:cs typeface="Traditional Arabic" pitchFamily="2" charset="-78"/>
              </a:rPr>
              <a:t> </a:t>
            </a:r>
            <a:r>
              <a:rPr lang="ar-DZ" sz="3600" u="sng" dirty="0" smtClean="0">
                <a:cs typeface="Traditional Arabic" pitchFamily="2" charset="-78"/>
              </a:rPr>
              <a:t>وعن انشغالات هامة وغير اعتيادية </a:t>
            </a:r>
            <a:r>
              <a:rPr lang="ar-DZ" sz="3600" dirty="0" smtClean="0">
                <a:cs typeface="Traditional Arabic" pitchFamily="2" charset="-78"/>
              </a:rPr>
              <a:t>في الغالب أكثر من تعبيرها عن قضايا مألوفة. وقد </a:t>
            </a:r>
            <a:r>
              <a:rPr lang="ar-SA" sz="3600" dirty="0" smtClean="0">
                <a:cs typeface="Traditional Arabic" pitchFamily="2" charset="-78"/>
              </a:rPr>
              <a:t>أدركت المنظمات </a:t>
            </a:r>
            <a:r>
              <a:rPr lang="ar-DZ" sz="3600" dirty="0" smtClean="0">
                <a:cs typeface="Traditional Arabic" pitchFamily="2" charset="-78"/>
              </a:rPr>
              <a:t>اليوم </a:t>
            </a:r>
            <a:r>
              <a:rPr lang="ar-SA" sz="3600" dirty="0" smtClean="0">
                <a:cs typeface="Traditional Arabic" pitchFamily="2" charset="-78"/>
              </a:rPr>
              <a:t>أن أساس إيجاد استراتيجيات ناجحة </a:t>
            </a:r>
            <a:r>
              <a:rPr lang="ar-DZ" sz="3600" dirty="0" smtClean="0">
                <a:cs typeface="Traditional Arabic" pitchFamily="2" charset="-78"/>
              </a:rPr>
              <a:t>لا </a:t>
            </a:r>
            <a:r>
              <a:rPr lang="ar-SA" sz="3600" dirty="0" smtClean="0">
                <a:cs typeface="Traditional Arabic" pitchFamily="2" charset="-78"/>
              </a:rPr>
              <a:t>يعتمد </a:t>
            </a:r>
            <a:r>
              <a:rPr lang="ar-DZ" sz="3600" dirty="0" smtClean="0">
                <a:cs typeface="Traditional Arabic" pitchFamily="2" charset="-78"/>
              </a:rPr>
              <a:t>فقط </a:t>
            </a:r>
            <a:r>
              <a:rPr lang="ar-SA" sz="3600" dirty="0" smtClean="0">
                <a:cs typeface="Traditional Arabic" pitchFamily="2" charset="-78"/>
              </a:rPr>
              <a:t>على المعلومات وال</a:t>
            </a:r>
            <a:r>
              <a:rPr lang="ar-DZ" sz="3600" dirty="0" smtClean="0">
                <a:cs typeface="Traditional Arabic" pitchFamily="2" charset="-78"/>
              </a:rPr>
              <a:t>ت</a:t>
            </a:r>
            <a:r>
              <a:rPr lang="ar-SA" sz="3600" dirty="0" err="1" smtClean="0">
                <a:cs typeface="Traditional Arabic" pitchFamily="2" charset="-78"/>
              </a:rPr>
              <a:t>حليل</a:t>
            </a:r>
            <a:r>
              <a:rPr lang="ar-SA" sz="3600" dirty="0" smtClean="0">
                <a:cs typeface="Traditional Arabic" pitchFamily="2" charset="-78"/>
              </a:rPr>
              <a:t> </a:t>
            </a:r>
            <a:r>
              <a:rPr lang="ar-DZ" sz="3600" b="1" u="sng" dirty="0" smtClean="0">
                <a:cs typeface="Traditional Arabic" pitchFamily="2" charset="-78"/>
              </a:rPr>
              <a:t>بل يعتمد أيضا </a:t>
            </a:r>
            <a:r>
              <a:rPr lang="ar-SA" sz="3600" b="1" u="sng" dirty="0" smtClean="0">
                <a:cs typeface="Traditional Arabic" pitchFamily="2" charset="-78"/>
              </a:rPr>
              <a:t>على </a:t>
            </a:r>
            <a:r>
              <a:rPr lang="ar-DZ" sz="3600" b="1" u="sng" dirty="0" smtClean="0">
                <a:cs typeface="Traditional Arabic" pitchFamily="2" charset="-78"/>
              </a:rPr>
              <a:t>القدرة على </a:t>
            </a:r>
            <a:r>
              <a:rPr lang="ar-SA" sz="3600" b="1" u="sng" dirty="0" smtClean="0">
                <a:cs typeface="Traditional Arabic" pitchFamily="2" charset="-78"/>
              </a:rPr>
              <a:t>الابتكار والتخيل والحكم الشخصي </a:t>
            </a:r>
            <a:r>
              <a:rPr lang="ar-DZ" sz="3600" b="1" u="sng" dirty="0" smtClean="0">
                <a:cs typeface="Traditional Arabic" pitchFamily="2" charset="-78"/>
              </a:rPr>
              <a:t>والحدس </a:t>
            </a:r>
            <a:r>
              <a:rPr lang="ar-SA" sz="3600" b="1" u="sng" dirty="0" smtClean="0">
                <a:cs typeface="Traditional Arabic" pitchFamily="2" charset="-78"/>
              </a:rPr>
              <a:t>وتحدي الثوابت</a:t>
            </a:r>
            <a:r>
              <a:rPr lang="ar-SA" sz="3600" dirty="0" smtClean="0">
                <a:cs typeface="Traditional Arabic" pitchFamily="2" charset="-78"/>
              </a:rPr>
              <a:t> التي ينظر إليها في الصناعة باعتبارها قوانين لا ينبغي المساس </a:t>
            </a:r>
            <a:r>
              <a:rPr lang="ar-SA" sz="3600" dirty="0" err="1" smtClean="0">
                <a:cs typeface="Traditional Arabic" pitchFamily="2" charset="-78"/>
              </a:rPr>
              <a:t>بها</a:t>
            </a:r>
            <a:r>
              <a:rPr lang="ar-DZ" sz="3600" dirty="0" smtClean="0">
                <a:cs typeface="Traditional Arabic" pitchFamily="2" charset="-78"/>
              </a:rPr>
              <a:t> (البناء الخلاق </a:t>
            </a:r>
            <a:r>
              <a:rPr lang="fr-FR" sz="3600" dirty="0" smtClean="0">
                <a:cs typeface="Traditional Arabic" pitchFamily="2" charset="-78"/>
              </a:rPr>
              <a:t>La destruction créative</a:t>
            </a:r>
            <a:r>
              <a:rPr lang="ar-DZ" sz="3600" dirty="0" smtClean="0">
                <a:cs typeface="Traditional Arabic" pitchFamily="2" charset="-78"/>
              </a:rPr>
              <a:t>)</a:t>
            </a:r>
            <a:r>
              <a:rPr lang="ar-SA" sz="3600" dirty="0" smtClean="0">
                <a:cs typeface="Traditional Arabic" pitchFamily="2" charset="-78"/>
              </a:rPr>
              <a:t>.</a:t>
            </a:r>
            <a:endParaRPr lang="fr-FR" sz="3600" dirty="0" smtClean="0">
              <a:cs typeface="Traditional Arabic" pitchFamily="2" charset="-78"/>
            </a:endParaRPr>
          </a:p>
          <a:p>
            <a:pPr algn="r" rtl="1"/>
            <a:endParaRPr lang="fr-FR"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492369"/>
            <a:ext cx="10972800" cy="5832231"/>
          </a:xfrm>
        </p:spPr>
        <p:txBody>
          <a:bodyPr>
            <a:normAutofit/>
          </a:bodyPr>
          <a:lstStyle/>
          <a:p>
            <a:pPr algn="just" rtl="1"/>
            <a:r>
              <a:rPr lang="ar-DZ" sz="3600" b="1" dirty="0" smtClean="0">
                <a:cs typeface="Traditional Arabic" pitchFamily="2" charset="-78"/>
              </a:rPr>
              <a:t>درجة الرسمية والخطر</a:t>
            </a:r>
            <a:r>
              <a:rPr lang="ar-DZ" sz="3600" dirty="0" smtClean="0">
                <a:cs typeface="Traditional Arabic" pitchFamily="2" charset="-78"/>
              </a:rPr>
              <a:t>: قد تكون القرارات الإستراتيجية </a:t>
            </a:r>
            <a:r>
              <a:rPr lang="ar-DZ" sz="3600" b="1" dirty="0" smtClean="0">
                <a:cs typeface="Traditional Arabic" pitchFamily="2" charset="-78"/>
              </a:rPr>
              <a:t>رسمية أو غير رسمية </a:t>
            </a:r>
            <a:r>
              <a:rPr lang="ar-DZ" sz="3600" dirty="0" smtClean="0">
                <a:cs typeface="Traditional Arabic" pitchFamily="2" charset="-78"/>
              </a:rPr>
              <a:t>كما يمكنها أن تكون </a:t>
            </a:r>
            <a:r>
              <a:rPr lang="ar-DZ" sz="3600" b="1" dirty="0" smtClean="0">
                <a:cs typeface="Traditional Arabic" pitchFamily="2" charset="-78"/>
              </a:rPr>
              <a:t>معتمدة أو ناشئة</a:t>
            </a:r>
            <a:r>
              <a:rPr lang="ar-DZ" sz="3600" dirty="0" smtClean="0">
                <a:cs typeface="Traditional Arabic" pitchFamily="2" charset="-78"/>
              </a:rPr>
              <a:t>. وهي قرارات </a:t>
            </a:r>
            <a:r>
              <a:rPr lang="ar-DZ" sz="3600" b="1" dirty="0" smtClean="0">
                <a:cs typeface="Traditional Arabic" pitchFamily="2" charset="-78"/>
              </a:rPr>
              <a:t>يصعب في الغالب تقييمها </a:t>
            </a:r>
            <a:r>
              <a:rPr lang="ar-DZ" sz="3600" dirty="0" smtClean="0">
                <a:cs typeface="Traditional Arabic" pitchFamily="2" charset="-78"/>
              </a:rPr>
              <a:t>من حيث الأداء ؛ وترتبط </a:t>
            </a:r>
            <a:r>
              <a:rPr lang="ar-DZ" sz="3600" b="1" dirty="0" smtClean="0">
                <a:cs typeface="Traditional Arabic" pitchFamily="2" charset="-78"/>
              </a:rPr>
              <a:t>بدرجة مخاطرة عالية</a:t>
            </a:r>
            <a:r>
              <a:rPr lang="ar-DZ" sz="3600" dirty="0" smtClean="0">
                <a:cs typeface="Traditional Arabic" pitchFamily="2" charset="-78"/>
              </a:rPr>
              <a:t> وتحمل </a:t>
            </a:r>
            <a:r>
              <a:rPr lang="ar-DZ" sz="3600" b="1" dirty="0" smtClean="0">
                <a:cs typeface="Traditional Arabic" pitchFamily="2" charset="-78"/>
              </a:rPr>
              <a:t>مستويات عالية من عدم اليقين</a:t>
            </a:r>
            <a:r>
              <a:rPr lang="ar-DZ" sz="3600" dirty="0" smtClean="0">
                <a:cs typeface="Traditional Arabic" pitchFamily="2" charset="-78"/>
              </a:rPr>
              <a:t>. </a:t>
            </a:r>
          </a:p>
          <a:p>
            <a:pPr algn="just" rtl="1"/>
            <a:r>
              <a:rPr lang="ar-DZ" sz="3600" b="1" dirty="0" smtClean="0">
                <a:cs typeface="Traditional Arabic" pitchFamily="2" charset="-78"/>
              </a:rPr>
              <a:t>النسبية</a:t>
            </a:r>
            <a:r>
              <a:rPr lang="ar-DZ" sz="3600" dirty="0" smtClean="0">
                <a:cs typeface="Traditional Arabic" pitchFamily="2" charset="-78"/>
              </a:rPr>
              <a:t>: تجدر الإشارة إلى أن القرار الذي </a:t>
            </a:r>
            <a:r>
              <a:rPr lang="ar-DZ" sz="3600" b="1" dirty="0" smtClean="0">
                <a:cs typeface="Traditional Arabic" pitchFamily="2" charset="-78"/>
              </a:rPr>
              <a:t>يعتبر استراتيجيا في صناعة ما قد يكون أقل أو غير استراتيجي على الإطلاق في صناعة أو مجال </a:t>
            </a:r>
            <a:r>
              <a:rPr lang="ar-DZ" sz="3600" b="1" dirty="0" err="1" smtClean="0">
                <a:cs typeface="Traditional Arabic" pitchFamily="2" charset="-78"/>
              </a:rPr>
              <a:t>اخر</a:t>
            </a:r>
            <a:r>
              <a:rPr lang="ar-DZ" sz="3600" b="1" dirty="0" smtClean="0">
                <a:cs typeface="Traditional Arabic" pitchFamily="2" charset="-78"/>
              </a:rPr>
              <a:t>. </a:t>
            </a:r>
            <a:r>
              <a:rPr lang="ar-DZ" sz="3600" dirty="0" smtClean="0">
                <a:cs typeface="Traditional Arabic" pitchFamily="2" charset="-78"/>
              </a:rPr>
              <a:t>فعلى سبيل المثال، قد يكون القرار بإدخال منتج جديد (مثل سيارة) في صناعة السيارات قرارا استراتيجيًا ؛ في حين أن قرار تقديم منتج جديد (على سبيل المثال لعبة أطفال) في مصنع ينتج المئات من الألعاب الجديدة كل عام لا يكون استراتيجيًا.</a:t>
            </a:r>
            <a:endParaRPr lang="fr-FR" sz="3600" dirty="0" smtClean="0"/>
          </a:p>
          <a:p>
            <a:pPr algn="r" rtl="1"/>
            <a:endParaRPr lang="fr-FR"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xmlns="" val="536533475"/>
              </p:ext>
            </p:extLst>
          </p:nvPr>
        </p:nvGraphicFramePr>
        <p:xfrm>
          <a:off x="655095" y="1746913"/>
          <a:ext cx="10931856" cy="4252642"/>
        </p:xfrm>
        <a:graphic>
          <a:graphicData uri="http://schemas.openxmlformats.org/drawingml/2006/table">
            <a:tbl>
              <a:tblPr firstRow="1" bandRow="1">
                <a:tableStyleId>{0660B408-B3CF-4A94-85FC-2B1E0A45F4A2}</a:tableStyleId>
              </a:tblPr>
              <a:tblGrid>
                <a:gridCol w="3643952"/>
                <a:gridCol w="3643952"/>
                <a:gridCol w="3643952"/>
              </a:tblGrid>
              <a:tr h="777922">
                <a:tc>
                  <a:txBody>
                    <a:bodyPr/>
                    <a:lstStyle/>
                    <a:p>
                      <a:pPr algn="r" rtl="1"/>
                      <a:r>
                        <a:rPr lang="ar-DZ" sz="3600" b="1" dirty="0" smtClean="0">
                          <a:cs typeface="+mj-cs"/>
                        </a:rPr>
                        <a:t>القرارات الإدارية </a:t>
                      </a:r>
                      <a:endParaRPr lang="fr-FR" sz="3600" b="1" dirty="0">
                        <a:solidFill>
                          <a:schemeClr val="bg1"/>
                        </a:solidFill>
                        <a:cs typeface="+mj-cs"/>
                      </a:endParaRPr>
                    </a:p>
                  </a:txBody>
                  <a:tcPr/>
                </a:tc>
                <a:tc>
                  <a:txBody>
                    <a:bodyPr/>
                    <a:lstStyle/>
                    <a:p>
                      <a:pPr algn="r" rtl="1"/>
                      <a:r>
                        <a:rPr lang="ar-DZ" sz="3600" b="1" dirty="0" smtClean="0">
                          <a:cs typeface="+mj-cs"/>
                        </a:rPr>
                        <a:t>القرارات الاستراتيجية </a:t>
                      </a:r>
                      <a:endParaRPr lang="fr-FR" sz="3600" b="1" dirty="0">
                        <a:solidFill>
                          <a:schemeClr val="bg1"/>
                        </a:solidFill>
                        <a:cs typeface="+mj-cs"/>
                      </a:endParaRPr>
                    </a:p>
                  </a:txBody>
                  <a:tcPr/>
                </a:tc>
                <a:tc>
                  <a:txBody>
                    <a:bodyPr/>
                    <a:lstStyle/>
                    <a:p>
                      <a:pPr algn="r" rtl="1"/>
                      <a:r>
                        <a:rPr lang="ar-DZ" sz="3600" b="1" dirty="0" smtClean="0">
                          <a:cs typeface="+mj-cs"/>
                        </a:rPr>
                        <a:t>الخصائص</a:t>
                      </a:r>
                      <a:r>
                        <a:rPr lang="ar-DZ" sz="3600" b="1" baseline="0" dirty="0" smtClean="0">
                          <a:cs typeface="+mj-cs"/>
                        </a:rPr>
                        <a:t> </a:t>
                      </a:r>
                      <a:endParaRPr lang="fr-FR" sz="3600" b="1" dirty="0">
                        <a:solidFill>
                          <a:schemeClr val="bg1"/>
                        </a:solidFill>
                        <a:cs typeface="+mj-cs"/>
                      </a:endParaRPr>
                    </a:p>
                  </a:txBody>
                  <a:tcPr/>
                </a:tc>
              </a:tr>
              <a:tr h="537210">
                <a:tc>
                  <a:txBody>
                    <a:bodyPr/>
                    <a:lstStyle/>
                    <a:p>
                      <a:pPr algn="r" rtl="1"/>
                      <a:r>
                        <a:rPr lang="ar-DZ" sz="3200" b="1" dirty="0" smtClean="0">
                          <a:cs typeface="+mj-cs"/>
                        </a:rPr>
                        <a:t>روتينية</a:t>
                      </a:r>
                      <a:r>
                        <a:rPr lang="ar-DZ" sz="3200" b="1" baseline="0" dirty="0" smtClean="0">
                          <a:cs typeface="+mj-cs"/>
                        </a:rPr>
                        <a:t> هيكلية </a:t>
                      </a:r>
                    </a:p>
                  </a:txBody>
                  <a:tcPr/>
                </a:tc>
                <a:tc>
                  <a:txBody>
                    <a:bodyPr/>
                    <a:lstStyle/>
                    <a:p>
                      <a:pPr algn="r" rtl="1"/>
                      <a:r>
                        <a:rPr lang="ar-DZ" sz="3200" b="1" dirty="0" smtClean="0">
                          <a:cs typeface="+mj-cs"/>
                        </a:rPr>
                        <a:t>غير روتينية غير هيكلية </a:t>
                      </a:r>
                      <a:endParaRPr lang="fr-FR" sz="3200" b="1" dirty="0">
                        <a:cs typeface="+mj-cs"/>
                      </a:endParaRPr>
                    </a:p>
                  </a:txBody>
                  <a:tcPr/>
                </a:tc>
                <a:tc>
                  <a:txBody>
                    <a:bodyPr/>
                    <a:lstStyle/>
                    <a:p>
                      <a:pPr algn="r" rtl="1"/>
                      <a:r>
                        <a:rPr lang="ar-DZ" sz="3200" b="1" dirty="0" smtClean="0">
                          <a:cs typeface="+mj-cs"/>
                        </a:rPr>
                        <a:t>طبيعة القرار</a:t>
                      </a:r>
                      <a:r>
                        <a:rPr lang="ar-DZ" sz="3200" b="1" baseline="0" dirty="0" smtClean="0">
                          <a:cs typeface="+mj-cs"/>
                        </a:rPr>
                        <a:t> </a:t>
                      </a:r>
                      <a:endParaRPr lang="fr-FR" sz="3200" b="1" dirty="0">
                        <a:cs typeface="+mj-cs"/>
                      </a:endParaRPr>
                    </a:p>
                  </a:txBody>
                  <a:tcPr/>
                </a:tc>
              </a:tr>
              <a:tr h="537210">
                <a:tc>
                  <a:txBody>
                    <a:bodyPr/>
                    <a:lstStyle/>
                    <a:p>
                      <a:pPr algn="r" rtl="1"/>
                      <a:r>
                        <a:rPr lang="ar-DZ" sz="3200" b="1" dirty="0" smtClean="0">
                          <a:cs typeface="+mj-cs"/>
                        </a:rPr>
                        <a:t>جزئية </a:t>
                      </a:r>
                      <a:endParaRPr lang="fr-FR" sz="3200" b="1" dirty="0">
                        <a:cs typeface="+mj-cs"/>
                      </a:endParaRPr>
                    </a:p>
                  </a:txBody>
                  <a:tcPr/>
                </a:tc>
                <a:tc>
                  <a:txBody>
                    <a:bodyPr/>
                    <a:lstStyle/>
                    <a:p>
                      <a:pPr algn="r" rtl="1"/>
                      <a:r>
                        <a:rPr lang="ar-DZ" sz="3200" b="1" dirty="0" smtClean="0">
                          <a:cs typeface="+mj-cs"/>
                        </a:rPr>
                        <a:t>شاملة </a:t>
                      </a:r>
                      <a:endParaRPr lang="fr-FR" sz="3200" b="1" dirty="0">
                        <a:cs typeface="+mj-cs"/>
                      </a:endParaRPr>
                    </a:p>
                  </a:txBody>
                  <a:tcPr/>
                </a:tc>
                <a:tc>
                  <a:txBody>
                    <a:bodyPr/>
                    <a:lstStyle/>
                    <a:p>
                      <a:pPr algn="r" rtl="1"/>
                      <a:r>
                        <a:rPr lang="ar-DZ" sz="3200" b="1" dirty="0" smtClean="0">
                          <a:cs typeface="+mj-cs"/>
                        </a:rPr>
                        <a:t>نطاق القرار</a:t>
                      </a:r>
                      <a:r>
                        <a:rPr lang="ar-DZ" sz="3200" b="1" baseline="0" dirty="0" smtClean="0">
                          <a:cs typeface="+mj-cs"/>
                        </a:rPr>
                        <a:t> </a:t>
                      </a:r>
                      <a:endParaRPr lang="fr-FR" sz="3200" b="1" dirty="0">
                        <a:cs typeface="+mj-cs"/>
                      </a:endParaRPr>
                    </a:p>
                  </a:txBody>
                  <a:tcPr/>
                </a:tc>
              </a:tr>
              <a:tr h="537210">
                <a:tc>
                  <a:txBody>
                    <a:bodyPr/>
                    <a:lstStyle/>
                    <a:p>
                      <a:pPr marL="0" algn="r" rtl="1" eaLnBrk="1" latinLnBrk="0" hangingPunct="1"/>
                      <a:r>
                        <a:rPr kumimoji="0" lang="ar-DZ" sz="3200" b="1" kern="1200" dirty="0" smtClean="0">
                          <a:solidFill>
                            <a:schemeClr val="dk1"/>
                          </a:solidFill>
                          <a:latin typeface="+mn-lt"/>
                          <a:ea typeface="+mn-ea"/>
                          <a:cs typeface="+mj-cs"/>
                        </a:rPr>
                        <a:t>قريبة </a:t>
                      </a:r>
                      <a:r>
                        <a:rPr kumimoji="0" lang="ar-DZ" sz="3200" b="1" kern="1200" dirty="0" err="1" smtClean="0">
                          <a:solidFill>
                            <a:schemeClr val="dk1"/>
                          </a:solidFill>
                          <a:latin typeface="+mn-lt"/>
                          <a:ea typeface="+mn-ea"/>
                          <a:cs typeface="+mj-cs"/>
                        </a:rPr>
                        <a:t>و</a:t>
                      </a:r>
                      <a:r>
                        <a:rPr kumimoji="0" lang="ar-DZ" sz="3200" b="1" kern="1200" dirty="0" smtClean="0">
                          <a:solidFill>
                            <a:schemeClr val="dk1"/>
                          </a:solidFill>
                          <a:latin typeface="+mn-lt"/>
                          <a:ea typeface="+mn-ea"/>
                          <a:cs typeface="+mj-cs"/>
                        </a:rPr>
                        <a:t> متوسطة المدى</a:t>
                      </a:r>
                      <a:endParaRPr kumimoji="0" lang="fr-FR" sz="3200" b="1" kern="1200" dirty="0" smtClean="0">
                        <a:solidFill>
                          <a:schemeClr val="dk1"/>
                        </a:solidFill>
                        <a:latin typeface="+mn-lt"/>
                        <a:ea typeface="+mn-ea"/>
                        <a:cs typeface="+mj-cs"/>
                      </a:endParaRPr>
                    </a:p>
                  </a:txBody>
                  <a:tcPr/>
                </a:tc>
                <a:tc>
                  <a:txBody>
                    <a:bodyPr/>
                    <a:lstStyle/>
                    <a:p>
                      <a:pPr marL="0" algn="r" rtl="1" eaLnBrk="1" latinLnBrk="0" hangingPunct="1"/>
                      <a:r>
                        <a:rPr kumimoji="0" lang="ar-DZ" sz="3200" b="1" kern="1200" dirty="0" smtClean="0">
                          <a:solidFill>
                            <a:schemeClr val="dk1"/>
                          </a:solidFill>
                          <a:latin typeface="+mn-lt"/>
                          <a:ea typeface="+mn-ea"/>
                          <a:cs typeface="+mj-cs"/>
                        </a:rPr>
                        <a:t>بعيدة المدى</a:t>
                      </a:r>
                      <a:endParaRPr kumimoji="0" lang="fr-FR" sz="3200" b="1" kern="1200" dirty="0" smtClean="0">
                        <a:solidFill>
                          <a:schemeClr val="dk1"/>
                        </a:solidFill>
                        <a:latin typeface="+mn-lt"/>
                        <a:ea typeface="+mn-ea"/>
                        <a:cs typeface="+mj-cs"/>
                      </a:endParaRPr>
                    </a:p>
                  </a:txBody>
                  <a:tcPr/>
                </a:tc>
                <a:tc>
                  <a:txBody>
                    <a:bodyPr/>
                    <a:lstStyle/>
                    <a:p>
                      <a:pPr marL="0" algn="r" rtl="1" eaLnBrk="1" latinLnBrk="0" hangingPunct="1"/>
                      <a:r>
                        <a:rPr kumimoji="0" lang="ar-DZ" sz="3200" b="1" kern="1200" dirty="0" err="1" smtClean="0">
                          <a:solidFill>
                            <a:schemeClr val="dk1"/>
                          </a:solidFill>
                          <a:latin typeface="+mn-lt"/>
                          <a:ea typeface="+mn-ea"/>
                          <a:cs typeface="+mj-cs"/>
                        </a:rPr>
                        <a:t>افق</a:t>
                      </a:r>
                      <a:r>
                        <a:rPr kumimoji="0" lang="ar-DZ" sz="3200" b="1" kern="1200" dirty="0" smtClean="0">
                          <a:solidFill>
                            <a:schemeClr val="dk1"/>
                          </a:solidFill>
                          <a:latin typeface="+mn-lt"/>
                          <a:ea typeface="+mn-ea"/>
                          <a:cs typeface="+mj-cs"/>
                        </a:rPr>
                        <a:t> القرار</a:t>
                      </a:r>
                      <a:endParaRPr kumimoji="0" lang="fr-FR" sz="3200" b="1" kern="1200" dirty="0" smtClean="0">
                        <a:solidFill>
                          <a:schemeClr val="dk1"/>
                        </a:solidFill>
                        <a:latin typeface="+mn-lt"/>
                        <a:ea typeface="+mn-ea"/>
                        <a:cs typeface="+mj-cs"/>
                      </a:endParaRPr>
                    </a:p>
                  </a:txBody>
                  <a:tcPr/>
                </a:tc>
              </a:tr>
              <a:tr h="537210">
                <a:tc>
                  <a:txBody>
                    <a:bodyPr/>
                    <a:lstStyle/>
                    <a:p>
                      <a:pPr marL="0" algn="r" rtl="1" eaLnBrk="1" latinLnBrk="0" hangingPunct="1"/>
                      <a:r>
                        <a:rPr kumimoji="0" lang="ar-DZ" sz="3200" b="1" kern="1200" dirty="0" smtClean="0">
                          <a:solidFill>
                            <a:schemeClr val="dk1"/>
                          </a:solidFill>
                          <a:latin typeface="+mn-lt"/>
                          <a:ea typeface="+mn-ea"/>
                          <a:cs typeface="+mj-cs"/>
                        </a:rPr>
                        <a:t>تأكد نسبي</a:t>
                      </a:r>
                      <a:endParaRPr kumimoji="0" lang="fr-FR" sz="3200" b="1" kern="1200" dirty="0" smtClean="0">
                        <a:solidFill>
                          <a:schemeClr val="dk1"/>
                        </a:solidFill>
                        <a:latin typeface="+mn-lt"/>
                        <a:ea typeface="+mn-ea"/>
                        <a:cs typeface="+mj-cs"/>
                      </a:endParaRPr>
                    </a:p>
                  </a:txBody>
                  <a:tcPr/>
                </a:tc>
                <a:tc>
                  <a:txBody>
                    <a:bodyPr/>
                    <a:lstStyle/>
                    <a:p>
                      <a:pPr marL="0" algn="r" rtl="1" eaLnBrk="1" latinLnBrk="0" hangingPunct="1"/>
                      <a:r>
                        <a:rPr kumimoji="0" lang="ar-DZ" sz="3200" b="1" kern="1200" dirty="0" smtClean="0">
                          <a:solidFill>
                            <a:schemeClr val="dk1"/>
                          </a:solidFill>
                          <a:latin typeface="+mn-lt"/>
                          <a:ea typeface="+mn-ea"/>
                          <a:cs typeface="+mj-cs"/>
                        </a:rPr>
                        <a:t>عدم التأكد</a:t>
                      </a:r>
                      <a:endParaRPr kumimoji="0" lang="fr-FR" sz="3200" b="1" kern="1200" dirty="0" smtClean="0">
                        <a:solidFill>
                          <a:schemeClr val="dk1"/>
                        </a:solidFill>
                        <a:latin typeface="+mn-lt"/>
                        <a:ea typeface="+mn-ea"/>
                        <a:cs typeface="+mj-cs"/>
                      </a:endParaRPr>
                    </a:p>
                  </a:txBody>
                  <a:tcPr/>
                </a:tc>
                <a:tc>
                  <a:txBody>
                    <a:bodyPr/>
                    <a:lstStyle/>
                    <a:p>
                      <a:pPr marL="0" algn="r" rtl="1" eaLnBrk="1" latinLnBrk="0" hangingPunct="1"/>
                      <a:r>
                        <a:rPr kumimoji="0" lang="ar-DZ" sz="3200" b="1" kern="1200" dirty="0" smtClean="0">
                          <a:solidFill>
                            <a:schemeClr val="dk1"/>
                          </a:solidFill>
                          <a:latin typeface="+mn-lt"/>
                          <a:ea typeface="+mn-ea"/>
                          <a:cs typeface="+mj-cs"/>
                        </a:rPr>
                        <a:t>نسبة التأكد</a:t>
                      </a:r>
                      <a:endParaRPr kumimoji="0" lang="fr-FR" sz="3200" b="1" kern="1200" dirty="0" smtClean="0">
                        <a:solidFill>
                          <a:schemeClr val="dk1"/>
                        </a:solidFill>
                        <a:latin typeface="+mn-lt"/>
                        <a:ea typeface="+mn-ea"/>
                        <a:cs typeface="+mj-cs"/>
                      </a:endParaRPr>
                    </a:p>
                  </a:txBody>
                  <a:tcPr/>
                </a:tc>
              </a:tr>
              <a:tr h="537210">
                <a:tc>
                  <a:txBody>
                    <a:bodyPr/>
                    <a:lstStyle/>
                    <a:p>
                      <a:pPr algn="r" rtl="1"/>
                      <a:r>
                        <a:rPr lang="ar-DZ" sz="3200" b="1" dirty="0" smtClean="0">
                          <a:cs typeface="+mj-cs"/>
                        </a:rPr>
                        <a:t>دقيقة (لتكرارها)</a:t>
                      </a:r>
                    </a:p>
                  </a:txBody>
                  <a:tcPr/>
                </a:tc>
                <a:tc>
                  <a:txBody>
                    <a:bodyPr/>
                    <a:lstStyle/>
                    <a:p>
                      <a:pPr algn="r" rtl="1"/>
                      <a:r>
                        <a:rPr lang="ar-DZ" sz="3200" b="1" dirty="0" smtClean="0">
                          <a:cs typeface="+mj-cs"/>
                        </a:rPr>
                        <a:t>محدودة </a:t>
                      </a:r>
                      <a:endParaRPr lang="fr-FR" sz="3200" b="1" dirty="0">
                        <a:cs typeface="+mj-cs"/>
                      </a:endParaRPr>
                    </a:p>
                  </a:txBody>
                  <a:tcPr/>
                </a:tc>
                <a:tc>
                  <a:txBody>
                    <a:bodyPr/>
                    <a:lstStyle/>
                    <a:p>
                      <a:pPr algn="r" rtl="1"/>
                      <a:r>
                        <a:rPr lang="ar-DZ" sz="3200" b="1" dirty="0" smtClean="0">
                          <a:cs typeface="+mj-cs"/>
                        </a:rPr>
                        <a:t>دقة المعلومات </a:t>
                      </a:r>
                      <a:endParaRPr lang="fr-FR" sz="3200" b="1" dirty="0">
                        <a:cs typeface="+mj-cs"/>
                      </a:endParaRPr>
                    </a:p>
                  </a:txBody>
                  <a:tcPr/>
                </a:tc>
              </a:tr>
              <a:tr h="537210">
                <a:tc>
                  <a:txBody>
                    <a:bodyPr/>
                    <a:lstStyle/>
                    <a:p>
                      <a:pPr algn="r" rtl="1"/>
                      <a:r>
                        <a:rPr lang="ar-DZ" sz="3200" b="1" dirty="0" smtClean="0">
                          <a:cs typeface="+mj-cs"/>
                        </a:rPr>
                        <a:t>هادئة </a:t>
                      </a:r>
                      <a:endParaRPr lang="fr-FR" sz="3200" b="1" dirty="0">
                        <a:cs typeface="+mj-cs"/>
                      </a:endParaRPr>
                    </a:p>
                  </a:txBody>
                  <a:tcPr/>
                </a:tc>
                <a:tc>
                  <a:txBody>
                    <a:bodyPr/>
                    <a:lstStyle/>
                    <a:p>
                      <a:pPr algn="r" rtl="1"/>
                      <a:r>
                        <a:rPr lang="ar-DZ" sz="3200" b="1" dirty="0" smtClean="0">
                          <a:cs typeface="+mj-cs"/>
                        </a:rPr>
                        <a:t>متغيرة </a:t>
                      </a:r>
                      <a:endParaRPr lang="fr-FR" sz="3200" b="1" dirty="0">
                        <a:cs typeface="+mj-cs"/>
                      </a:endParaRPr>
                    </a:p>
                  </a:txBody>
                  <a:tcPr/>
                </a:tc>
                <a:tc>
                  <a:txBody>
                    <a:bodyPr/>
                    <a:lstStyle/>
                    <a:p>
                      <a:pPr algn="r" rtl="1"/>
                      <a:r>
                        <a:rPr lang="ar-DZ" sz="3200" b="1" dirty="0" smtClean="0">
                          <a:cs typeface="+mj-cs"/>
                        </a:rPr>
                        <a:t>الظروف البيئية </a:t>
                      </a:r>
                      <a:endParaRPr lang="fr-FR" sz="3200" b="1" dirty="0">
                        <a:cs typeface="+mj-cs"/>
                      </a:endParaRPr>
                    </a:p>
                  </a:txBody>
                  <a:tcPr/>
                </a:tc>
              </a:tr>
            </a:tbl>
          </a:graphicData>
        </a:graphic>
      </p:graphicFrame>
      <p:sp>
        <p:nvSpPr>
          <p:cNvPr id="5" name="Ellipse 4"/>
          <p:cNvSpPr/>
          <p:nvPr/>
        </p:nvSpPr>
        <p:spPr>
          <a:xfrm>
            <a:off x="0" y="315580"/>
            <a:ext cx="11027391" cy="1446663"/>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200" b="1" i="1" dirty="0" smtClean="0">
                <a:effectLst>
                  <a:outerShdw blurRad="38100" dist="38100" dir="2700000" algn="tl">
                    <a:srgbClr val="000000">
                      <a:alpha val="43137"/>
                    </a:srgbClr>
                  </a:outerShdw>
                </a:effectLst>
              </a:rPr>
              <a:t>خصائص </a:t>
            </a:r>
            <a:r>
              <a:rPr lang="ar-DZ" sz="3200" b="1" i="1" dirty="0">
                <a:effectLst>
                  <a:outerShdw blurRad="38100" dist="38100" dir="2700000" algn="tl">
                    <a:srgbClr val="000000">
                      <a:alpha val="43137"/>
                    </a:srgbClr>
                  </a:outerShdw>
                </a:effectLst>
              </a:rPr>
              <a:t>القرارات الإستراتيجية مقارنة بخصائص القرارات </a:t>
            </a:r>
            <a:r>
              <a:rPr lang="ar-DZ" sz="3200" b="1" i="1" dirty="0" smtClean="0">
                <a:effectLst>
                  <a:outerShdw blurRad="38100" dist="38100" dir="2700000" algn="tl">
                    <a:srgbClr val="000000">
                      <a:alpha val="43137"/>
                    </a:srgbClr>
                  </a:outerShdw>
                </a:effectLst>
              </a:rPr>
              <a:t>الإدارية</a:t>
            </a:r>
            <a:endParaRPr lang="fr-FR" sz="32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158681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xit" presetSubtype="10" fill="hold" nodeType="clickEffect">
                                  <p:stCondLst>
                                    <p:cond delay="0"/>
                                  </p:stCondLst>
                                  <p:childTnLst>
                                    <p:animEffect transition="out" filter="randombar(horizontal)">
                                      <p:cBhvr>
                                        <p:cTn id="10" dur="500"/>
                                        <p:tgtEl>
                                          <p:spTgt spid="4"/>
                                        </p:tgtEl>
                                      </p:cBhvr>
                                    </p:animEffect>
                                    <p:set>
                                      <p:cBhvr>
                                        <p:cTn id="11"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SA" dirty="0" smtClean="0"/>
              <a:t>عملية اتخاذ القرار</a:t>
            </a:r>
            <a:endParaRPr lang="fr-FR" dirty="0"/>
          </a:p>
        </p:txBody>
      </p:sp>
      <p:sp>
        <p:nvSpPr>
          <p:cNvPr id="3" name="Espace réservé du contenu 2"/>
          <p:cNvSpPr>
            <a:spLocks noGrp="1"/>
          </p:cNvSpPr>
          <p:nvPr>
            <p:ph idx="1"/>
          </p:nvPr>
        </p:nvSpPr>
        <p:spPr/>
        <p:txBody>
          <a:bodyPr/>
          <a:lstStyle/>
          <a:p>
            <a:pPr algn="r" rtl="1"/>
            <a:r>
              <a:rPr lang="ar-DZ" dirty="0" smtClean="0"/>
              <a:t>يرى هاريسون أن اتخاذ القرار هو لحظة اختيار بديل معين بعد تقييم البدائل المختلفة على أساس توقعات معينة لمتخذ القرار</a:t>
            </a:r>
          </a:p>
          <a:p>
            <a:pPr algn="r" rtl="1"/>
            <a:r>
              <a:rPr lang="ar-DZ" dirty="0" smtClean="0"/>
              <a:t>يعبر عن عملية اتخاذ القرار بأنها اختيار بديل من بين عدة بدائل أخرى وهذا يتطلب إجراءات، ومن الممكن أن يكون ذلك تحت ضغوط وظروف غير مؤكدة، وهذا ممكن أن يعرض متخذ القرار للخطر في الوصول </a:t>
            </a:r>
            <a:r>
              <a:rPr lang="ar-DZ" dirty="0" err="1" smtClean="0"/>
              <a:t>الى</a:t>
            </a:r>
            <a:r>
              <a:rPr lang="ar-DZ" dirty="0" smtClean="0"/>
              <a:t> الهدف المطلوب.</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xmlns="" val="536533475"/>
              </p:ext>
            </p:extLst>
          </p:nvPr>
        </p:nvGraphicFramePr>
        <p:xfrm>
          <a:off x="655095" y="1746913"/>
          <a:ext cx="10931856" cy="4831762"/>
        </p:xfrm>
        <a:graphic>
          <a:graphicData uri="http://schemas.openxmlformats.org/drawingml/2006/table">
            <a:tbl>
              <a:tblPr firstRow="1" bandRow="1">
                <a:tableStyleId>{0660B408-B3CF-4A94-85FC-2B1E0A45F4A2}</a:tableStyleId>
              </a:tblPr>
              <a:tblGrid>
                <a:gridCol w="3643952"/>
                <a:gridCol w="3643952"/>
                <a:gridCol w="3643952"/>
              </a:tblGrid>
              <a:tr h="777922">
                <a:tc>
                  <a:txBody>
                    <a:bodyPr/>
                    <a:lstStyle/>
                    <a:p>
                      <a:pPr algn="r" rtl="1"/>
                      <a:r>
                        <a:rPr lang="ar-DZ" sz="3600" b="1" dirty="0" smtClean="0">
                          <a:cs typeface="+mj-cs"/>
                        </a:rPr>
                        <a:t>القرارات الإدارية </a:t>
                      </a:r>
                      <a:endParaRPr lang="fr-FR" sz="3600" b="1" dirty="0">
                        <a:solidFill>
                          <a:schemeClr val="bg1"/>
                        </a:solidFill>
                        <a:cs typeface="+mj-cs"/>
                      </a:endParaRPr>
                    </a:p>
                  </a:txBody>
                  <a:tcPr/>
                </a:tc>
                <a:tc>
                  <a:txBody>
                    <a:bodyPr/>
                    <a:lstStyle/>
                    <a:p>
                      <a:pPr algn="r" rtl="1"/>
                      <a:r>
                        <a:rPr lang="ar-DZ" sz="3600" b="1" dirty="0" smtClean="0">
                          <a:cs typeface="+mj-cs"/>
                        </a:rPr>
                        <a:t>القرارات الاستراتيجية </a:t>
                      </a:r>
                      <a:endParaRPr lang="fr-FR" sz="3600" b="1" dirty="0">
                        <a:solidFill>
                          <a:schemeClr val="bg1"/>
                        </a:solidFill>
                        <a:cs typeface="+mj-cs"/>
                      </a:endParaRPr>
                    </a:p>
                  </a:txBody>
                  <a:tcPr/>
                </a:tc>
                <a:tc>
                  <a:txBody>
                    <a:bodyPr/>
                    <a:lstStyle/>
                    <a:p>
                      <a:pPr algn="r" rtl="1"/>
                      <a:r>
                        <a:rPr lang="ar-DZ" sz="3600" b="1" dirty="0" smtClean="0">
                          <a:cs typeface="+mj-cs"/>
                        </a:rPr>
                        <a:t>الخصائص</a:t>
                      </a:r>
                      <a:r>
                        <a:rPr lang="ar-DZ" sz="3600" b="1" baseline="0" dirty="0" smtClean="0">
                          <a:cs typeface="+mj-cs"/>
                        </a:rPr>
                        <a:t> </a:t>
                      </a:r>
                      <a:endParaRPr lang="fr-FR" sz="3600" b="1" dirty="0">
                        <a:solidFill>
                          <a:schemeClr val="bg1"/>
                        </a:solidFill>
                        <a:cs typeface="+mj-cs"/>
                      </a:endParaRPr>
                    </a:p>
                  </a:txBody>
                  <a:tcPr/>
                </a:tc>
              </a:tr>
              <a:tr h="537210">
                <a:tc>
                  <a:txBody>
                    <a:bodyPr/>
                    <a:lstStyle/>
                    <a:p>
                      <a:pPr algn="r" rtl="1"/>
                      <a:r>
                        <a:rPr lang="ar-DZ" sz="3200" b="1" baseline="0" dirty="0" smtClean="0">
                          <a:cs typeface="+mj-cs"/>
                        </a:rPr>
                        <a:t>اعتيادية</a:t>
                      </a:r>
                    </a:p>
                  </a:txBody>
                  <a:tcPr/>
                </a:tc>
                <a:tc>
                  <a:txBody>
                    <a:bodyPr/>
                    <a:lstStyle/>
                    <a:p>
                      <a:pPr algn="r" rtl="1"/>
                      <a:r>
                        <a:rPr lang="ar-DZ" sz="3200" b="1" dirty="0" smtClean="0">
                          <a:cs typeface="+mj-cs"/>
                        </a:rPr>
                        <a:t>كبيرة</a:t>
                      </a:r>
                      <a:endParaRPr lang="fr-FR" sz="3200" b="1" dirty="0">
                        <a:cs typeface="+mj-cs"/>
                      </a:endParaRPr>
                    </a:p>
                  </a:txBody>
                  <a:tcPr/>
                </a:tc>
                <a:tc>
                  <a:txBody>
                    <a:bodyPr/>
                    <a:lstStyle/>
                    <a:p>
                      <a:pPr algn="r" rtl="1"/>
                      <a:r>
                        <a:rPr lang="ar-DZ" sz="3200" b="1" dirty="0" smtClean="0">
                          <a:cs typeface="+mj-cs"/>
                        </a:rPr>
                        <a:t>نسبة </a:t>
                      </a:r>
                      <a:r>
                        <a:rPr lang="ar-DZ" sz="3200" b="1" dirty="0" err="1" smtClean="0">
                          <a:cs typeface="+mj-cs"/>
                        </a:rPr>
                        <a:t>الابداع</a:t>
                      </a:r>
                      <a:endParaRPr lang="fr-FR" sz="3200" b="1" dirty="0">
                        <a:cs typeface="+mj-cs"/>
                      </a:endParaRPr>
                    </a:p>
                  </a:txBody>
                  <a:tcPr/>
                </a:tc>
              </a:tr>
              <a:tr h="537210">
                <a:tc>
                  <a:txBody>
                    <a:bodyPr/>
                    <a:lstStyle/>
                    <a:p>
                      <a:pPr algn="r" rtl="1"/>
                      <a:r>
                        <a:rPr lang="ar-DZ" sz="3200" b="1" dirty="0" smtClean="0">
                          <a:cs typeface="+mj-cs"/>
                        </a:rPr>
                        <a:t>مبرمجة </a:t>
                      </a:r>
                      <a:endParaRPr lang="fr-FR" sz="3200" b="1" dirty="0">
                        <a:cs typeface="+mj-cs"/>
                      </a:endParaRPr>
                    </a:p>
                  </a:txBody>
                  <a:tcPr/>
                </a:tc>
                <a:tc>
                  <a:txBody>
                    <a:bodyPr/>
                    <a:lstStyle/>
                    <a:p>
                      <a:pPr algn="r" rtl="1"/>
                      <a:r>
                        <a:rPr lang="ar-DZ" sz="3200" b="1" dirty="0" smtClean="0">
                          <a:cs typeface="+mj-cs"/>
                        </a:rPr>
                        <a:t>غير</a:t>
                      </a:r>
                      <a:r>
                        <a:rPr lang="ar-DZ" sz="3200" b="1" baseline="0" dirty="0" smtClean="0">
                          <a:cs typeface="+mj-cs"/>
                        </a:rPr>
                        <a:t> مبرمجة </a:t>
                      </a:r>
                      <a:endParaRPr lang="fr-FR" sz="3200" b="1" dirty="0">
                        <a:cs typeface="+mj-cs"/>
                      </a:endParaRPr>
                    </a:p>
                  </a:txBody>
                  <a:tcPr/>
                </a:tc>
                <a:tc>
                  <a:txBody>
                    <a:bodyPr/>
                    <a:lstStyle/>
                    <a:p>
                      <a:pPr algn="r" rtl="1"/>
                      <a:r>
                        <a:rPr lang="ar-DZ" sz="3200" b="1" dirty="0" smtClean="0">
                          <a:cs typeface="+mj-cs"/>
                        </a:rPr>
                        <a:t>بنا</a:t>
                      </a:r>
                      <a:r>
                        <a:rPr lang="ar-DZ" sz="3200" b="1" baseline="0" dirty="0" smtClean="0">
                          <a:cs typeface="+mj-cs"/>
                        </a:rPr>
                        <a:t>ء الخطوات </a:t>
                      </a:r>
                      <a:endParaRPr lang="fr-FR" sz="3200" b="1" dirty="0">
                        <a:cs typeface="+mj-cs"/>
                      </a:endParaRPr>
                    </a:p>
                  </a:txBody>
                  <a:tcPr/>
                </a:tc>
              </a:tr>
              <a:tr h="537210">
                <a:tc>
                  <a:txBody>
                    <a:bodyPr/>
                    <a:lstStyle/>
                    <a:p>
                      <a:pPr algn="r" rtl="1"/>
                      <a:r>
                        <a:rPr lang="ar-DZ" sz="3200" b="1" dirty="0" smtClean="0">
                          <a:cs typeface="+mj-cs"/>
                        </a:rPr>
                        <a:t>نظامي طبيعي </a:t>
                      </a:r>
                      <a:endParaRPr lang="fr-FR" sz="3200" b="1" dirty="0">
                        <a:cs typeface="+mj-cs"/>
                      </a:endParaRPr>
                    </a:p>
                  </a:txBody>
                  <a:tcPr/>
                </a:tc>
                <a:tc>
                  <a:txBody>
                    <a:bodyPr/>
                    <a:lstStyle/>
                    <a:p>
                      <a:pPr algn="r" rtl="1"/>
                      <a:r>
                        <a:rPr lang="ar-DZ" sz="3200" b="1" dirty="0" smtClean="0">
                          <a:cs typeface="+mj-cs"/>
                        </a:rPr>
                        <a:t>مسيطر</a:t>
                      </a:r>
                      <a:endParaRPr lang="fr-FR" sz="3200" b="1" dirty="0">
                        <a:cs typeface="+mj-cs"/>
                      </a:endParaRPr>
                    </a:p>
                  </a:txBody>
                  <a:tcPr/>
                </a:tc>
                <a:tc>
                  <a:txBody>
                    <a:bodyPr/>
                    <a:lstStyle/>
                    <a:p>
                      <a:pPr algn="r" rtl="1"/>
                      <a:r>
                        <a:rPr lang="ar-DZ" sz="3200" b="1" dirty="0" smtClean="0">
                          <a:cs typeface="+mj-cs"/>
                        </a:rPr>
                        <a:t>شخصية متخذ القرار</a:t>
                      </a:r>
                      <a:endParaRPr lang="fr-FR" sz="3200" b="1" dirty="0">
                        <a:cs typeface="+mj-cs"/>
                      </a:endParaRPr>
                    </a:p>
                  </a:txBody>
                  <a:tcPr/>
                </a:tc>
              </a:tr>
              <a:tr h="537210">
                <a:tc>
                  <a:txBody>
                    <a:bodyPr/>
                    <a:lstStyle/>
                    <a:p>
                      <a:pPr algn="r" rtl="1"/>
                      <a:r>
                        <a:rPr lang="ar-DZ" sz="3200" b="1" dirty="0" smtClean="0">
                          <a:cs typeface="+mj-cs"/>
                        </a:rPr>
                        <a:t>لا تخضع للمناقشة والجدال </a:t>
                      </a:r>
                      <a:endParaRPr lang="fr-FR" sz="3200" b="1" dirty="0">
                        <a:cs typeface="+mj-cs"/>
                      </a:endParaRPr>
                    </a:p>
                  </a:txBody>
                  <a:tcPr/>
                </a:tc>
                <a:tc>
                  <a:txBody>
                    <a:bodyPr/>
                    <a:lstStyle/>
                    <a:p>
                      <a:pPr algn="r" rtl="1"/>
                      <a:r>
                        <a:rPr lang="ar-DZ" sz="3200" b="1" dirty="0" smtClean="0">
                          <a:cs typeface="+mj-cs"/>
                        </a:rPr>
                        <a:t>ذات طبيعة جدلية حوارية </a:t>
                      </a:r>
                      <a:endParaRPr lang="fr-FR" sz="3200" b="1" dirty="0">
                        <a:cs typeface="+mj-cs"/>
                      </a:endParaRPr>
                    </a:p>
                  </a:txBody>
                  <a:tcPr/>
                </a:tc>
                <a:tc>
                  <a:txBody>
                    <a:bodyPr/>
                    <a:lstStyle/>
                    <a:p>
                      <a:pPr algn="r" rtl="1"/>
                      <a:r>
                        <a:rPr lang="ar-DZ" sz="3200" b="1" dirty="0" smtClean="0">
                          <a:cs typeface="+mj-cs"/>
                        </a:rPr>
                        <a:t>المناقشة</a:t>
                      </a:r>
                      <a:r>
                        <a:rPr lang="ar-DZ" sz="3200" b="1" baseline="0" dirty="0" smtClean="0">
                          <a:cs typeface="+mj-cs"/>
                        </a:rPr>
                        <a:t> </a:t>
                      </a:r>
                      <a:endParaRPr lang="fr-FR" sz="3200" b="1" dirty="0">
                        <a:cs typeface="+mj-cs"/>
                      </a:endParaRPr>
                    </a:p>
                  </a:txBody>
                  <a:tcPr/>
                </a:tc>
              </a:tr>
              <a:tr h="537210">
                <a:tc>
                  <a:txBody>
                    <a:bodyPr/>
                    <a:lstStyle/>
                    <a:p>
                      <a:pPr algn="r" rtl="1"/>
                      <a:r>
                        <a:rPr lang="ar-DZ" sz="3200" b="1" dirty="0" smtClean="0">
                          <a:cs typeface="+mj-cs"/>
                        </a:rPr>
                        <a:t>قطعي </a:t>
                      </a:r>
                      <a:r>
                        <a:rPr lang="ar-DZ" sz="3200" b="1" dirty="0" err="1" smtClean="0">
                          <a:cs typeface="+mj-cs"/>
                        </a:rPr>
                        <a:t>و</a:t>
                      </a:r>
                      <a:r>
                        <a:rPr lang="ar-DZ" sz="3200" b="1" dirty="0" smtClean="0">
                          <a:cs typeface="+mj-cs"/>
                        </a:rPr>
                        <a:t> حاسم</a:t>
                      </a:r>
                      <a:endParaRPr lang="fr-FR" sz="3200" b="1" dirty="0">
                        <a:cs typeface="+mj-cs"/>
                      </a:endParaRPr>
                    </a:p>
                  </a:txBody>
                  <a:tcPr/>
                </a:tc>
                <a:tc>
                  <a:txBody>
                    <a:bodyPr/>
                    <a:lstStyle/>
                    <a:p>
                      <a:pPr algn="r" rtl="1"/>
                      <a:r>
                        <a:rPr lang="ar-DZ" sz="3200" b="1" dirty="0" smtClean="0">
                          <a:cs typeface="+mj-cs"/>
                        </a:rPr>
                        <a:t>مرن</a:t>
                      </a:r>
                      <a:endParaRPr lang="fr-FR" sz="3200" b="1" dirty="0">
                        <a:cs typeface="+mj-cs"/>
                      </a:endParaRPr>
                    </a:p>
                  </a:txBody>
                  <a:tcPr/>
                </a:tc>
                <a:tc>
                  <a:txBody>
                    <a:bodyPr/>
                    <a:lstStyle/>
                    <a:p>
                      <a:pPr algn="r" rtl="1"/>
                      <a:r>
                        <a:rPr lang="ar-DZ" sz="3200" b="1" dirty="0" smtClean="0">
                          <a:cs typeface="+mj-cs"/>
                        </a:rPr>
                        <a:t>من حيث المرونة</a:t>
                      </a:r>
                      <a:endParaRPr lang="fr-FR" sz="3200" b="1" dirty="0">
                        <a:cs typeface="+mj-cs"/>
                      </a:endParaRPr>
                    </a:p>
                  </a:txBody>
                  <a:tcPr/>
                </a:tc>
              </a:tr>
              <a:tr h="537210">
                <a:tc>
                  <a:txBody>
                    <a:bodyPr/>
                    <a:lstStyle/>
                    <a:p>
                      <a:pPr algn="r" rtl="1"/>
                      <a:r>
                        <a:rPr lang="ar-DZ" sz="3200" b="1" dirty="0" smtClean="0">
                          <a:cs typeface="+mj-cs"/>
                        </a:rPr>
                        <a:t>منخفضة</a:t>
                      </a:r>
                      <a:endParaRPr lang="fr-FR" sz="3200" b="1" dirty="0">
                        <a:cs typeface="+mj-cs"/>
                      </a:endParaRPr>
                    </a:p>
                  </a:txBody>
                  <a:tcPr/>
                </a:tc>
                <a:tc>
                  <a:txBody>
                    <a:bodyPr/>
                    <a:lstStyle/>
                    <a:p>
                      <a:pPr algn="r" rtl="1"/>
                      <a:r>
                        <a:rPr lang="ar-DZ" sz="3200" b="1" dirty="0" smtClean="0">
                          <a:cs typeface="+mj-cs"/>
                        </a:rPr>
                        <a:t>مرتفعة</a:t>
                      </a:r>
                      <a:endParaRPr lang="fr-FR" sz="3200" b="1" dirty="0">
                        <a:cs typeface="+mj-cs"/>
                      </a:endParaRPr>
                    </a:p>
                  </a:txBody>
                  <a:tcPr/>
                </a:tc>
                <a:tc>
                  <a:txBody>
                    <a:bodyPr/>
                    <a:lstStyle/>
                    <a:p>
                      <a:pPr algn="r" rtl="1"/>
                      <a:r>
                        <a:rPr lang="ar-DZ" sz="3200" b="1" dirty="0" smtClean="0">
                          <a:cs typeface="+mj-cs"/>
                        </a:rPr>
                        <a:t>نسبة المركزية</a:t>
                      </a:r>
                      <a:endParaRPr lang="fr-FR" sz="3200" b="1" dirty="0">
                        <a:cs typeface="+mj-cs"/>
                      </a:endParaRPr>
                    </a:p>
                  </a:txBody>
                  <a:tcPr/>
                </a:tc>
              </a:tr>
              <a:tr h="537210">
                <a:tc>
                  <a:txBody>
                    <a:bodyPr/>
                    <a:lstStyle/>
                    <a:p>
                      <a:pPr algn="r" rtl="1"/>
                      <a:endParaRPr lang="fr-FR" sz="3200" b="1" dirty="0">
                        <a:cs typeface="+mj-cs"/>
                      </a:endParaRPr>
                    </a:p>
                  </a:txBody>
                  <a:tcPr/>
                </a:tc>
                <a:tc>
                  <a:txBody>
                    <a:bodyPr/>
                    <a:lstStyle/>
                    <a:p>
                      <a:pPr algn="r" rtl="1"/>
                      <a:endParaRPr lang="fr-FR" sz="3200" b="1" dirty="0">
                        <a:cs typeface="+mj-cs"/>
                      </a:endParaRPr>
                    </a:p>
                  </a:txBody>
                  <a:tcPr/>
                </a:tc>
                <a:tc>
                  <a:txBody>
                    <a:bodyPr/>
                    <a:lstStyle/>
                    <a:p>
                      <a:pPr algn="r" rtl="1"/>
                      <a:endParaRPr lang="fr-FR" sz="3200" b="1" dirty="0">
                        <a:cs typeface="+mj-cs"/>
                      </a:endParaRPr>
                    </a:p>
                  </a:txBody>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366463"/>
            <a:ext cx="10972800" cy="1143000"/>
          </a:xfrm>
        </p:spPr>
        <p:txBody>
          <a:bodyPr/>
          <a:lstStyle/>
          <a:p>
            <a:pPr algn="ctr"/>
            <a:r>
              <a:rPr lang="ar-DZ" dirty="0" smtClean="0"/>
              <a:t>أهمية القرارات </a:t>
            </a:r>
            <a:r>
              <a:rPr lang="ar-DZ" dirty="0" err="1" smtClean="0"/>
              <a:t>الاستراتيجية</a:t>
            </a:r>
            <a:endParaRPr lang="fr-FR" dirty="0"/>
          </a:p>
        </p:txBody>
      </p:sp>
      <p:sp>
        <p:nvSpPr>
          <p:cNvPr id="3" name="Espace réservé du contenu 2"/>
          <p:cNvSpPr>
            <a:spLocks noGrp="1"/>
          </p:cNvSpPr>
          <p:nvPr>
            <p:ph idx="1"/>
          </p:nvPr>
        </p:nvSpPr>
        <p:spPr>
          <a:xfrm>
            <a:off x="482991" y="1569720"/>
            <a:ext cx="10972800" cy="4389120"/>
          </a:xfrm>
        </p:spPr>
        <p:txBody>
          <a:bodyPr>
            <a:normAutofit/>
          </a:bodyPr>
          <a:lstStyle/>
          <a:p>
            <a:pPr algn="r" rtl="1"/>
            <a:r>
              <a:rPr lang="ar-DZ" sz="4400" b="1" dirty="0" smtClean="0">
                <a:latin typeface="Arabic Typesetting" pitchFamily="66" charset="-78"/>
                <a:cs typeface="+mj-cs"/>
              </a:rPr>
              <a:t>يعد القرار الاستراتيجي جوهر العملية الإدارية ووسيلتها الأساسية في اكتشاف الأهداف الجديدة أو تعديل الأهداف الحالية</a:t>
            </a:r>
            <a:r>
              <a:rPr lang="ar-DZ" sz="3600" b="1" dirty="0" smtClean="0">
                <a:latin typeface="Arabic Typesetting" pitchFamily="66" charset="-78"/>
                <a:cs typeface="+mj-cs"/>
              </a:rPr>
              <a:t>.</a:t>
            </a:r>
          </a:p>
          <a:p>
            <a:pPr algn="r" rtl="1"/>
            <a:r>
              <a:rPr lang="ar-DZ" sz="3600" b="1" dirty="0" smtClean="0">
                <a:latin typeface="Arabic Typesetting" pitchFamily="66" charset="-78"/>
                <a:cs typeface="+mj-cs"/>
              </a:rPr>
              <a:t>يعد من المواضيع المهمة لها تأثير أساسي فعال في عمل المنظمات</a:t>
            </a:r>
          </a:p>
          <a:p>
            <a:pPr algn="r" rtl="1"/>
            <a:r>
              <a:rPr lang="ar-DZ" sz="3600" b="1" dirty="0" smtClean="0">
                <a:latin typeface="Arabic Typesetting" pitchFamily="66" charset="-78"/>
                <a:cs typeface="+mj-cs"/>
              </a:rPr>
              <a:t>يتعلق بالمدى البعيد والآراء المستقبلية</a:t>
            </a:r>
            <a:r>
              <a:rPr lang="ar-DZ" sz="3200" b="1" dirty="0" smtClean="0">
                <a:latin typeface="Arabic Typesetting" pitchFamily="66" charset="-78"/>
                <a:cs typeface="+mj-cs"/>
              </a:rPr>
              <a:t>.</a:t>
            </a:r>
          </a:p>
          <a:p>
            <a:pPr algn="r" rtl="1"/>
            <a:r>
              <a:rPr lang="ar-DZ" sz="3200" b="1" dirty="0" smtClean="0"/>
              <a:t>زيادة الأرباح وتهيئة الفرص المتاحة</a:t>
            </a:r>
            <a:endParaRPr lang="fr-FR" sz="3200" b="1" dirty="0" smtClean="0"/>
          </a:p>
          <a:p>
            <a:pPr algn="r" rtl="1"/>
            <a:endParaRPr lang="ar-DZ" sz="3200" b="1" dirty="0" smtClean="0">
              <a:latin typeface="Arabic Typesetting" pitchFamily="66" charset="-78"/>
              <a:cs typeface="+mj-cs"/>
            </a:endParaRPr>
          </a:p>
          <a:p>
            <a:pPr algn="r" rtl="1"/>
            <a:endParaRPr lang="ar-DZ" sz="3600" b="1" dirty="0" smtClean="0">
              <a:latin typeface="Arabic Typesetting" pitchFamily="66" charset="-78"/>
              <a:cs typeface="+mj-cs"/>
            </a:endParaRPr>
          </a:p>
          <a:p>
            <a:pPr algn="r" rtl="1"/>
            <a:endParaRPr lang="fr-FR" sz="3600" b="1" dirty="0" smtClean="0">
              <a:latin typeface="Arabic Typesetting" pitchFamily="66" charset="-78"/>
              <a:cs typeface="+mj-cs"/>
            </a:endParaRPr>
          </a:p>
          <a:p>
            <a:pPr algn="r" rtl="1">
              <a:buNone/>
            </a:pPr>
            <a:endParaRPr lang="ar-DZ" sz="3600" b="1" dirty="0" smtClean="0">
              <a:latin typeface="Arabic Typesetting" pitchFamily="66" charset="-78"/>
              <a:cs typeface="+mj-cs"/>
            </a:endParaRPr>
          </a:p>
          <a:p>
            <a:pPr algn="r" rtl="1"/>
            <a:endParaRPr lang="fr-FR" sz="4400" b="1" dirty="0">
              <a:latin typeface="Arabic Typesetting" pitchFamily="66" charset="-78"/>
              <a:cs typeface="+mj-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09600" y="900332"/>
            <a:ext cx="10972800" cy="5424268"/>
          </a:xfrm>
        </p:spPr>
        <p:txBody>
          <a:bodyPr>
            <a:normAutofit/>
          </a:bodyPr>
          <a:lstStyle/>
          <a:p>
            <a:pPr algn="r" rtl="1"/>
            <a:r>
              <a:rPr lang="ar-DZ" sz="4000" b="1" dirty="0" smtClean="0">
                <a:cs typeface="+mj-cs"/>
              </a:rPr>
              <a:t>أنه قرار انتقاء الإستراتيجية من بين الاستراتيجيات التي تساهم في بلوغ أهداف المنظمة بشكل أفضل</a:t>
            </a:r>
            <a:r>
              <a:rPr lang="ar-DZ" sz="3200" b="1" dirty="0" smtClean="0">
                <a:cs typeface="+mj-cs"/>
              </a:rPr>
              <a:t>.</a:t>
            </a:r>
          </a:p>
          <a:p>
            <a:pPr algn="r" rtl="1"/>
            <a:r>
              <a:rPr lang="ar-DZ" sz="3200" b="1" dirty="0" smtClean="0">
                <a:cs typeface="+mj-cs"/>
              </a:rPr>
              <a:t>لها دور مركزي وجوهري للتأثير في حياة المنظمة ومخرجاتها التي تؤثر في ما بعد على العاملين فيها</a:t>
            </a:r>
          </a:p>
          <a:p>
            <a:pPr algn="r" rtl="1"/>
            <a:r>
              <a:rPr lang="ar-DZ" sz="3200" b="1" dirty="0" smtClean="0">
                <a:cs typeface="+mj-cs"/>
              </a:rPr>
              <a:t>يمكن المنظمة من مواصلة أنشطتها الإدارية بكفاءة وفعالية</a:t>
            </a:r>
          </a:p>
          <a:p>
            <a:pPr algn="r" rtl="1"/>
            <a:r>
              <a:rPr lang="ar-DZ" sz="3200" b="1" dirty="0" smtClean="0">
                <a:cs typeface="+mj-cs"/>
              </a:rPr>
              <a:t>تسمح بإجراء التنبؤ حول الخصائص المستقبلية البيئية بهدف تقييم الفرص والمخاطر </a:t>
            </a:r>
            <a:r>
              <a:rPr lang="ar-DZ" sz="3200" b="1" dirty="0" err="1" smtClean="0">
                <a:cs typeface="+mj-cs"/>
              </a:rPr>
              <a:t>وملاءمتها</a:t>
            </a:r>
            <a:r>
              <a:rPr lang="ar-DZ" sz="3200" b="1" dirty="0" smtClean="0">
                <a:cs typeface="+mj-cs"/>
              </a:rPr>
              <a:t> بعناصر القوة والضعف داخل المؤسسة</a:t>
            </a:r>
          </a:p>
          <a:p>
            <a:pPr algn="r" rtl="1"/>
            <a:endParaRPr lang="ar-DZ" sz="3200" b="1" dirty="0" smtClean="0">
              <a:cs typeface="+mj-cs"/>
            </a:endParaRPr>
          </a:p>
          <a:p>
            <a:pPr algn="r" rtl="1"/>
            <a:endParaRPr lang="ar-DZ" sz="3200" b="1" dirty="0" smtClean="0">
              <a:cs typeface="+mj-cs"/>
            </a:endParaRPr>
          </a:p>
          <a:p>
            <a:pPr algn="r" rtl="1"/>
            <a:endParaRPr lang="ar-DZ" sz="3200" b="1" dirty="0" smtClean="0">
              <a:cs typeface="+mj-cs"/>
            </a:endParaRPr>
          </a:p>
          <a:p>
            <a:pPr algn="r" rtl="1"/>
            <a:endParaRPr lang="fr-FR" sz="4000" b="1" dirty="0">
              <a:cs typeface="+mj-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5400" dirty="0" err="1" smtClean="0"/>
              <a:t>اهمية</a:t>
            </a:r>
            <a:r>
              <a:rPr lang="ar-DZ" sz="5400" dirty="0" smtClean="0"/>
              <a:t> القرارات </a:t>
            </a:r>
            <a:r>
              <a:rPr lang="ar-DZ" sz="5400" dirty="0" err="1" smtClean="0"/>
              <a:t>الاستراتيجية</a:t>
            </a:r>
            <a:endParaRPr lang="fr-FR" sz="5400" dirty="0"/>
          </a:p>
        </p:txBody>
      </p:sp>
      <p:sp>
        <p:nvSpPr>
          <p:cNvPr id="3" name="Espace réservé du contenu 2"/>
          <p:cNvSpPr>
            <a:spLocks noGrp="1"/>
          </p:cNvSpPr>
          <p:nvPr>
            <p:ph idx="1"/>
          </p:nvPr>
        </p:nvSpPr>
        <p:spPr/>
        <p:txBody>
          <a:bodyPr>
            <a:normAutofit/>
          </a:bodyPr>
          <a:lstStyle/>
          <a:p>
            <a:pPr algn="r" rtl="1"/>
            <a:r>
              <a:rPr lang="ar-DZ" sz="3200" dirty="0" err="1" smtClean="0">
                <a:cs typeface="+mj-cs"/>
              </a:rPr>
              <a:t>اولا</a:t>
            </a:r>
            <a:r>
              <a:rPr lang="ar-DZ" sz="3200" dirty="0" smtClean="0">
                <a:cs typeface="+mj-cs"/>
              </a:rPr>
              <a:t> : تجيب على سؤالين أساسيين هما :</a:t>
            </a:r>
          </a:p>
          <a:p>
            <a:pPr algn="r" rtl="1"/>
            <a:r>
              <a:rPr lang="ar-DZ" sz="3200" dirty="0" err="1" smtClean="0">
                <a:cs typeface="+mj-cs"/>
              </a:rPr>
              <a:t>ماهي</a:t>
            </a:r>
            <a:r>
              <a:rPr lang="ar-DZ" sz="3200" dirty="0" smtClean="0">
                <a:cs typeface="+mj-cs"/>
              </a:rPr>
              <a:t> الأنشطة التي ينبغي على المؤسسة </a:t>
            </a:r>
            <a:r>
              <a:rPr lang="ar-DZ" sz="3200" dirty="0" err="1" smtClean="0">
                <a:cs typeface="+mj-cs"/>
              </a:rPr>
              <a:t>ان</a:t>
            </a:r>
            <a:r>
              <a:rPr lang="ar-DZ" sz="3200" dirty="0" smtClean="0">
                <a:cs typeface="+mj-cs"/>
              </a:rPr>
              <a:t> تشترك فيها؟</a:t>
            </a:r>
          </a:p>
          <a:p>
            <a:pPr algn="r" rtl="1"/>
            <a:r>
              <a:rPr lang="ar-DZ" sz="3200" dirty="0" smtClean="0">
                <a:cs typeface="+mj-cs"/>
              </a:rPr>
              <a:t>كيف ستنافس المنظمة في المجالات التي تعمل فيها؟</a:t>
            </a:r>
          </a:p>
          <a:p>
            <a:pPr algn="r" rtl="1"/>
            <a:r>
              <a:rPr lang="ar-DZ" sz="3200" dirty="0" smtClean="0">
                <a:cs typeface="+mj-cs"/>
              </a:rPr>
              <a:t>ثانيا : تحدد القرارات </a:t>
            </a:r>
            <a:r>
              <a:rPr lang="ar-DZ" sz="3200" dirty="0" err="1" smtClean="0">
                <a:cs typeface="+mj-cs"/>
              </a:rPr>
              <a:t>الاستراتيجية</a:t>
            </a:r>
            <a:r>
              <a:rPr lang="ar-DZ" sz="3200" dirty="0" smtClean="0">
                <a:cs typeface="+mj-cs"/>
              </a:rPr>
              <a:t> أساسا مع المستقبل </a:t>
            </a:r>
            <a:r>
              <a:rPr lang="ar-DZ" sz="3200" dirty="0" err="1" smtClean="0">
                <a:cs typeface="+mj-cs"/>
              </a:rPr>
              <a:t>و</a:t>
            </a:r>
            <a:r>
              <a:rPr lang="ar-DZ" sz="3200" dirty="0" smtClean="0">
                <a:cs typeface="+mj-cs"/>
              </a:rPr>
              <a:t> بالتالي فهي تساعد المنظمة على استقراء المستقبل </a:t>
            </a:r>
            <a:r>
              <a:rPr lang="ar-DZ" sz="3200" dirty="0" err="1" smtClean="0">
                <a:cs typeface="+mj-cs"/>
              </a:rPr>
              <a:t>و</a:t>
            </a:r>
            <a:r>
              <a:rPr lang="ar-DZ" sz="3200" dirty="0" smtClean="0">
                <a:cs typeface="+mj-cs"/>
              </a:rPr>
              <a:t> خاصة في ظل ظروف عدم التأكد</a:t>
            </a:r>
          </a:p>
          <a:p>
            <a:pPr algn="r" rtl="1"/>
            <a:r>
              <a:rPr lang="ar-DZ" sz="3200" dirty="0" smtClean="0">
                <a:cs typeface="+mj-cs"/>
              </a:rPr>
              <a:t>ثالثا : تساعد القرارات </a:t>
            </a:r>
            <a:r>
              <a:rPr lang="ar-DZ" sz="3200" dirty="0" err="1" smtClean="0">
                <a:cs typeface="+mj-cs"/>
              </a:rPr>
              <a:t>الاستراتيجية</a:t>
            </a:r>
            <a:r>
              <a:rPr lang="ar-DZ" sz="3200" dirty="0" smtClean="0">
                <a:cs typeface="+mj-cs"/>
              </a:rPr>
              <a:t> على تقليل عدم التأكد من خلال دراسة البيئة المحيطة بالمنظمة</a:t>
            </a:r>
          </a:p>
          <a:p>
            <a:pPr algn="r" rtl="1"/>
            <a:r>
              <a:rPr lang="ar-DZ" sz="3200" dirty="0" smtClean="0">
                <a:cs typeface="+mj-cs"/>
              </a:rPr>
              <a:t>رابعا : تساعد القرارات </a:t>
            </a:r>
            <a:r>
              <a:rPr lang="ar-DZ" sz="3200" dirty="0" err="1" smtClean="0">
                <a:cs typeface="+mj-cs"/>
              </a:rPr>
              <a:t>الاستراتيجية</a:t>
            </a:r>
            <a:r>
              <a:rPr lang="ar-DZ" sz="3200" dirty="0" smtClean="0">
                <a:cs typeface="+mj-cs"/>
              </a:rPr>
              <a:t> على دراسة </a:t>
            </a:r>
            <a:r>
              <a:rPr lang="ar-DZ" sz="3200" dirty="0" err="1" smtClean="0">
                <a:cs typeface="+mj-cs"/>
              </a:rPr>
              <a:t>امكانيات</a:t>
            </a:r>
            <a:r>
              <a:rPr lang="ar-DZ" sz="3200" dirty="0" smtClean="0">
                <a:cs typeface="+mj-cs"/>
              </a:rPr>
              <a:t> المنظمة الداخلية</a:t>
            </a:r>
          </a:p>
          <a:p>
            <a:pPr algn="r" rtl="1"/>
            <a:endParaRPr lang="fr-FR" sz="3200" dirty="0">
              <a:cs typeface="+mj-cs"/>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العوامل المؤثرة في اتخاذ القرارات </a:t>
            </a:r>
            <a:r>
              <a:rPr lang="ar-DZ" dirty="0" err="1" smtClean="0"/>
              <a:t>الاستراتيجية</a:t>
            </a:r>
            <a:endParaRPr lang="fr-FR" dirty="0"/>
          </a:p>
        </p:txBody>
      </p:sp>
      <p:sp>
        <p:nvSpPr>
          <p:cNvPr id="3" name="Espace réservé du contenu 2"/>
          <p:cNvSpPr>
            <a:spLocks noGrp="1"/>
          </p:cNvSpPr>
          <p:nvPr>
            <p:ph idx="1"/>
          </p:nvPr>
        </p:nvSpPr>
        <p:spPr/>
        <p:txBody>
          <a:bodyPr>
            <a:normAutofit/>
          </a:bodyPr>
          <a:lstStyle/>
          <a:p>
            <a:pPr algn="r" rtl="1"/>
            <a:r>
              <a:rPr lang="ar-DZ" sz="3200" dirty="0" smtClean="0">
                <a:cs typeface="+mj-cs"/>
              </a:rPr>
              <a:t>1- التدخل الحكومي : من خلال القوانين </a:t>
            </a:r>
            <a:r>
              <a:rPr lang="ar-DZ" sz="3200" dirty="0" err="1" smtClean="0">
                <a:cs typeface="+mj-cs"/>
              </a:rPr>
              <a:t>و</a:t>
            </a:r>
            <a:r>
              <a:rPr lang="ar-DZ" sz="3200" dirty="0" smtClean="0">
                <a:cs typeface="+mj-cs"/>
              </a:rPr>
              <a:t> </a:t>
            </a:r>
            <a:r>
              <a:rPr lang="ar-DZ" sz="3200" dirty="0" err="1" smtClean="0">
                <a:cs typeface="+mj-cs"/>
              </a:rPr>
              <a:t>الاجراءات</a:t>
            </a:r>
            <a:r>
              <a:rPr lang="ar-DZ" sz="3200" dirty="0" smtClean="0">
                <a:cs typeface="+mj-cs"/>
              </a:rPr>
              <a:t> .....</a:t>
            </a:r>
          </a:p>
          <a:p>
            <a:pPr algn="r" rtl="1"/>
            <a:r>
              <a:rPr lang="ar-DZ" sz="3200" dirty="0" smtClean="0">
                <a:cs typeface="+mj-cs"/>
              </a:rPr>
              <a:t>2- المنافسة :ينبغي </a:t>
            </a:r>
            <a:r>
              <a:rPr lang="ar-DZ" sz="3200" dirty="0" err="1" smtClean="0">
                <a:cs typeface="+mj-cs"/>
              </a:rPr>
              <a:t>ان</a:t>
            </a:r>
            <a:r>
              <a:rPr lang="ar-DZ" sz="3200" dirty="0" smtClean="0">
                <a:cs typeface="+mj-cs"/>
              </a:rPr>
              <a:t> يأخذ متخذ القرارات </a:t>
            </a:r>
            <a:r>
              <a:rPr lang="ar-DZ" sz="3200" dirty="0" err="1" smtClean="0">
                <a:cs typeface="+mj-cs"/>
              </a:rPr>
              <a:t>الاستراتيجية</a:t>
            </a:r>
            <a:r>
              <a:rPr lang="ar-DZ" sz="3200" dirty="0" smtClean="0">
                <a:cs typeface="+mj-cs"/>
              </a:rPr>
              <a:t>  استراتيجيات </a:t>
            </a:r>
            <a:r>
              <a:rPr lang="ar-DZ" sz="3200" dirty="0" err="1" smtClean="0">
                <a:cs typeface="+mj-cs"/>
              </a:rPr>
              <a:t>و</a:t>
            </a:r>
            <a:r>
              <a:rPr lang="ar-DZ" sz="3200" dirty="0" smtClean="0">
                <a:cs typeface="+mj-cs"/>
              </a:rPr>
              <a:t> سياسات المؤسسات المنافسة </a:t>
            </a:r>
            <a:r>
              <a:rPr lang="ar-DZ" sz="3200" dirty="0" err="1" smtClean="0">
                <a:cs typeface="+mj-cs"/>
              </a:rPr>
              <a:t>و</a:t>
            </a:r>
            <a:r>
              <a:rPr lang="ar-DZ" sz="3200" dirty="0" smtClean="0">
                <a:cs typeface="+mj-cs"/>
              </a:rPr>
              <a:t> التي تعمل في نفس المجال </a:t>
            </a:r>
          </a:p>
          <a:p>
            <a:pPr algn="r" rtl="1"/>
            <a:r>
              <a:rPr lang="ar-DZ" sz="3200" dirty="0" smtClean="0">
                <a:cs typeface="+mj-cs"/>
              </a:rPr>
              <a:t>3- القيم الشخصية للمديرين : كلما سيطرت قيم معينة كلما كان اتخاذ القرار يتفق </a:t>
            </a:r>
            <a:r>
              <a:rPr lang="ar-DZ" sz="3200" dirty="0" err="1" smtClean="0">
                <a:cs typeface="+mj-cs"/>
              </a:rPr>
              <a:t>اكثر</a:t>
            </a:r>
            <a:r>
              <a:rPr lang="ar-DZ" sz="3200" dirty="0" smtClean="0">
                <a:cs typeface="+mj-cs"/>
              </a:rPr>
              <a:t> مع هذه القيم......</a:t>
            </a:r>
          </a:p>
          <a:p>
            <a:pPr algn="r" rtl="1"/>
            <a:r>
              <a:rPr lang="ar-DZ" sz="3200" dirty="0" smtClean="0">
                <a:cs typeface="+mj-cs"/>
              </a:rPr>
              <a:t>4- عوامل </a:t>
            </a:r>
            <a:r>
              <a:rPr lang="ar-DZ" sz="3200" dirty="0" err="1" smtClean="0">
                <a:cs typeface="+mj-cs"/>
              </a:rPr>
              <a:t>اخرى</a:t>
            </a:r>
            <a:r>
              <a:rPr lang="ar-DZ" sz="3200" dirty="0" smtClean="0">
                <a:cs typeface="+mj-cs"/>
              </a:rPr>
              <a:t> : مدى توافر المعلومات ، درجة خبرة متخذ القرار ، عوامل خارج </a:t>
            </a:r>
            <a:r>
              <a:rPr lang="ar-DZ" sz="3200" dirty="0" err="1" smtClean="0">
                <a:cs typeface="+mj-cs"/>
              </a:rPr>
              <a:t>ارادة</a:t>
            </a:r>
            <a:r>
              <a:rPr lang="ar-DZ" sz="3200" dirty="0" smtClean="0">
                <a:cs typeface="+mj-cs"/>
              </a:rPr>
              <a:t> المنظمة ....الخ</a:t>
            </a:r>
            <a:endParaRPr lang="fr-FR" sz="3200" dirty="0">
              <a:cs typeface="+mj-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1544717" y="0"/>
            <a:ext cx="8421904" cy="584775"/>
          </a:xfrm>
          <a:prstGeom prst="rect">
            <a:avLst/>
          </a:prstGeom>
          <a:solidFill>
            <a:schemeClr val="accent2">
              <a:lumMod val="60000"/>
              <a:lumOff val="40000"/>
            </a:schemeClr>
          </a:solidFill>
          <a:ln>
            <a:solidFill>
              <a:schemeClr val="accent2">
                <a:lumMod val="60000"/>
                <a:lumOff val="40000"/>
              </a:schemeClr>
            </a:solidFill>
          </a:ln>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spc="300" dirty="0">
                <a:solidFill>
                  <a:schemeClr val="tx1"/>
                </a:solidFill>
                <a:latin typeface="Simplified Arabic" pitchFamily="18" charset="-78"/>
                <a:cs typeface="Simplified Arabic" pitchFamily="18" charset="-78"/>
              </a:rPr>
              <a:t>مراحل صنع القرار الاستراتيجي </a:t>
            </a:r>
          </a:p>
        </p:txBody>
      </p:sp>
      <p:graphicFrame>
        <p:nvGraphicFramePr>
          <p:cNvPr id="5" name="Diagramme 4"/>
          <p:cNvGraphicFramePr/>
          <p:nvPr/>
        </p:nvGraphicFramePr>
        <p:xfrm>
          <a:off x="2032000" y="719666"/>
          <a:ext cx="9475372" cy="59484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746257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xit" presetSubtype="32" fill="hold" nodeType="clickEffect">
                                  <p:stCondLst>
                                    <p:cond delay="0"/>
                                  </p:stCondLst>
                                  <p:childTnLst>
                                    <p:anim calcmode="lin" valueType="num">
                                      <p:cBhvr>
                                        <p:cTn id="6" dur="500"/>
                                        <p:tgtEl>
                                          <p:spTgt spid="4">
                                            <p:txEl>
                                              <p:pRg st="0" end="0"/>
                                            </p:txEl>
                                          </p:spTgt>
                                        </p:tgtEl>
                                        <p:attrNameLst>
                                          <p:attrName>ppt_w</p:attrName>
                                        </p:attrNameLst>
                                      </p:cBhvr>
                                      <p:tavLst>
                                        <p:tav tm="0">
                                          <p:val>
                                            <p:strVal val="ppt_w"/>
                                          </p:val>
                                        </p:tav>
                                        <p:tav tm="100000">
                                          <p:val>
                                            <p:fltVal val="0"/>
                                          </p:val>
                                        </p:tav>
                                      </p:tavLst>
                                    </p:anim>
                                    <p:anim calcmode="lin" valueType="num">
                                      <p:cBhvr>
                                        <p:cTn id="7" dur="500"/>
                                        <p:tgtEl>
                                          <p:spTgt spid="4">
                                            <p:txEl>
                                              <p:pRg st="0" end="0"/>
                                            </p:txEl>
                                          </p:spTgt>
                                        </p:tgtEl>
                                        <p:attrNameLst>
                                          <p:attrName>ppt_h</p:attrName>
                                        </p:attrNameLst>
                                      </p:cBhvr>
                                      <p:tavLst>
                                        <p:tav tm="0">
                                          <p:val>
                                            <p:strVal val="ppt_h"/>
                                          </p:val>
                                        </p:tav>
                                        <p:tav tm="100000">
                                          <p:val>
                                            <p:fltVal val="0"/>
                                          </p:val>
                                        </p:tav>
                                      </p:tavLst>
                                    </p:anim>
                                    <p:animEffect transition="out" filter="fade">
                                      <p:cBhvr>
                                        <p:cTn id="8" dur="500"/>
                                        <p:tgtEl>
                                          <p:spTgt spid="4">
                                            <p:txEl>
                                              <p:pRg st="0" end="0"/>
                                            </p:txEl>
                                          </p:spTgt>
                                        </p:tgtEl>
                                      </p:cBhvr>
                                    </p:animEffect>
                                    <p:set>
                                      <p:cBhvr>
                                        <p:cTn id="9"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7887" y="1378634"/>
            <a:ext cx="11382233" cy="4488433"/>
          </a:xfrm>
        </p:spPr>
        <p:txBody>
          <a:bodyPr>
            <a:normAutofit/>
          </a:bodyPr>
          <a:lstStyle/>
          <a:p>
            <a:pPr marL="0" indent="0" algn="ctr" rtl="1">
              <a:buNone/>
            </a:pPr>
            <a:r>
              <a:rPr lang="ar-DZ" sz="3600" b="1" i="1" dirty="0" smtClean="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مفهوم القرار الاستراتيجي الفاعل </a:t>
            </a:r>
            <a:endParaRPr lang="fr-FR" sz="3600" b="1" i="1" dirty="0">
              <a:solidFill>
                <a:schemeClr val="accent6">
                  <a:lumMod val="75000"/>
                </a:schemeClr>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uban courbé vers le bas 3"/>
          <p:cNvSpPr/>
          <p:nvPr/>
        </p:nvSpPr>
        <p:spPr>
          <a:xfrm>
            <a:off x="1962760" y="0"/>
            <a:ext cx="8284191" cy="1318511"/>
          </a:xfrm>
          <a:prstGeom prst="ellipseRibbon">
            <a:avLst/>
          </a:prstGeom>
        </p:spPr>
        <p:style>
          <a:lnRef idx="2">
            <a:schemeClr val="dk1"/>
          </a:lnRef>
          <a:fillRef idx="1">
            <a:schemeClr val="lt1"/>
          </a:fillRef>
          <a:effectRef idx="0">
            <a:schemeClr val="dk1"/>
          </a:effectRef>
          <a:fontRef idx="minor">
            <a:schemeClr val="dk1"/>
          </a:fontRef>
        </p:style>
        <p:txBody>
          <a:bodyPr rtlCol="0" anchor="ctr"/>
          <a:lstStyle/>
          <a:p>
            <a:pPr algn="ctr" rtl="1"/>
            <a:r>
              <a:rPr lang="ar-DZ" sz="2800" b="1" i="1" dirty="0" smtClean="0">
                <a:solidFill>
                  <a:schemeClr val="tx1"/>
                </a:solidFill>
                <a:latin typeface="Times New Roman" panose="02020603050405020304" pitchFamily="18" charset="0"/>
                <a:cs typeface="Times New Roman" panose="02020603050405020304" pitchFamily="18" charset="0"/>
              </a:rPr>
              <a:t>فاعلية القرارات الاستراتيجية </a:t>
            </a:r>
          </a:p>
        </p:txBody>
      </p:sp>
      <p:sp>
        <p:nvSpPr>
          <p:cNvPr id="5" name="Organigramme : Alternative 4"/>
          <p:cNvSpPr/>
          <p:nvPr/>
        </p:nvSpPr>
        <p:spPr>
          <a:xfrm>
            <a:off x="423080" y="1997612"/>
            <a:ext cx="10863619" cy="4586068"/>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600" dirty="0" smtClean="0">
                <a:solidFill>
                  <a:schemeClr val="tx1"/>
                </a:solidFill>
                <a:cs typeface="+mj-cs"/>
              </a:rPr>
              <a:t>هو ذلك القرار الذي يقود الى نجاح المنظمة وتحقيق أهدافها اعتمادا على معلومات صحيحة وكاملة تؤدي الى تحقيق الإحاطة الشاملة بظروف المشكلة مع الاخذ بنظر الاعتبار جميع البدائل الممكنة والاعتماد على الأساليب الصحيحة في صنع القرار في الوقت المناسب </a:t>
            </a:r>
          </a:p>
          <a:p>
            <a:pPr algn="ctr"/>
            <a:r>
              <a:rPr lang="ar-DZ" sz="3600" dirty="0" smtClean="0">
                <a:solidFill>
                  <a:schemeClr val="tx1"/>
                </a:solidFill>
                <a:cs typeface="+mj-cs"/>
              </a:rPr>
              <a:t>يرى (</a:t>
            </a:r>
            <a:r>
              <a:rPr lang="ar-DZ" sz="3600" dirty="0" err="1" smtClean="0">
                <a:solidFill>
                  <a:schemeClr val="tx1"/>
                </a:solidFill>
                <a:cs typeface="+mj-cs"/>
              </a:rPr>
              <a:t>دراكر</a:t>
            </a:r>
            <a:r>
              <a:rPr lang="ar-DZ" sz="3600" dirty="0" smtClean="0">
                <a:solidFill>
                  <a:schemeClr val="tx1"/>
                </a:solidFill>
                <a:cs typeface="+mj-cs"/>
              </a:rPr>
              <a:t>) أن القرار الاستراتيجي الفاعل هو ذلك القرار الذي يتم اتخاذه </a:t>
            </a:r>
            <a:r>
              <a:rPr lang="ar-DZ" sz="3600" b="1" dirty="0" err="1" smtClean="0">
                <a:solidFill>
                  <a:schemeClr val="tx1"/>
                </a:solidFill>
                <a:cs typeface="+mj-cs"/>
              </a:rPr>
              <a:t>بناءا</a:t>
            </a:r>
            <a:r>
              <a:rPr lang="ar-DZ" sz="3600" b="1" dirty="0" smtClean="0">
                <a:solidFill>
                  <a:schemeClr val="tx1"/>
                </a:solidFill>
                <a:cs typeface="+mj-cs"/>
              </a:rPr>
              <a:t> على مخاطرة محسوبة،</a:t>
            </a:r>
            <a:r>
              <a:rPr lang="ar-DZ" sz="3600" dirty="0" smtClean="0">
                <a:solidFill>
                  <a:schemeClr val="tx1"/>
                </a:solidFill>
                <a:cs typeface="+mj-cs"/>
              </a:rPr>
              <a:t> إذ يتعين على صانع القرار الاستراتيجية </a:t>
            </a:r>
            <a:r>
              <a:rPr lang="ar-DZ" sz="3600" b="1" dirty="0" smtClean="0">
                <a:solidFill>
                  <a:schemeClr val="tx1"/>
                </a:solidFill>
                <a:cs typeface="+mj-cs"/>
              </a:rPr>
              <a:t>الموازنة بين المخاطر الناجمة عن اتخاذ القرار والمزايا التي يحققها،</a:t>
            </a:r>
            <a:r>
              <a:rPr lang="ar-DZ" sz="3600" dirty="0" smtClean="0">
                <a:solidFill>
                  <a:schemeClr val="tx1"/>
                </a:solidFill>
                <a:cs typeface="+mj-cs"/>
              </a:rPr>
              <a:t> ومن ثم القرار المتخذ من خلال نظرة شاملة الى التنظيم ومحيطه. </a:t>
            </a:r>
            <a:endParaRPr lang="fr-FR" sz="3600" dirty="0">
              <a:solidFill>
                <a:schemeClr val="tx1"/>
              </a:solidFill>
              <a:cs typeface="+mj-cs"/>
            </a:endParaRPr>
          </a:p>
        </p:txBody>
      </p:sp>
    </p:spTree>
    <p:extLst>
      <p:ext uri="{BB962C8B-B14F-4D97-AF65-F5344CB8AC3E}">
        <p14:creationId xmlns:p14="http://schemas.microsoft.com/office/powerpoint/2010/main" xmlns="" val="374964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1000"/>
                                        <p:tgtEl>
                                          <p:spTgt spid="4"/>
                                        </p:tgtEl>
                                        <p:attrNameLst>
                                          <p:attrName>ppt_w</p:attrName>
                                        </p:attrNameLst>
                                      </p:cBhvr>
                                      <p:tavLst>
                                        <p:tav tm="0">
                                          <p:val>
                                            <p:strVal val="ppt_w"/>
                                          </p:val>
                                        </p:tav>
                                        <p:tav tm="100000">
                                          <p:val>
                                            <p:fltVal val="0"/>
                                          </p:val>
                                        </p:tav>
                                      </p:tavLst>
                                    </p:anim>
                                    <p:anim calcmode="lin" valueType="num">
                                      <p:cBhvr>
                                        <p:cTn id="7" dur="1000"/>
                                        <p:tgtEl>
                                          <p:spTgt spid="4"/>
                                        </p:tgtEl>
                                        <p:attrNameLst>
                                          <p:attrName>ppt_h</p:attrName>
                                        </p:attrNameLst>
                                      </p:cBhvr>
                                      <p:tavLst>
                                        <p:tav tm="0">
                                          <p:val>
                                            <p:strVal val="ppt_h"/>
                                          </p:val>
                                        </p:tav>
                                        <p:tav tm="100000">
                                          <p:val>
                                            <p:fltVal val="0"/>
                                          </p:val>
                                        </p:tav>
                                      </p:tavLst>
                                    </p:anim>
                                    <p:anim calcmode="lin" valueType="num">
                                      <p:cBhvr>
                                        <p:cTn id="8" dur="1000"/>
                                        <p:tgtEl>
                                          <p:spTgt spid="4"/>
                                        </p:tgtEl>
                                        <p:attrNameLst>
                                          <p:attrName>style.rotation</p:attrName>
                                        </p:attrNameLst>
                                      </p:cBhvr>
                                      <p:tavLst>
                                        <p:tav tm="0">
                                          <p:val>
                                            <p:fltVal val="0"/>
                                          </p:val>
                                        </p:tav>
                                        <p:tav tm="100000">
                                          <p:val>
                                            <p:fltVal val="90"/>
                                          </p:val>
                                        </p:tav>
                                      </p:tavLst>
                                    </p:anim>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53" presetClass="exit" presetSubtype="32" fill="hold" grpId="0" nodeType="clickEffect">
                                  <p:stCondLst>
                                    <p:cond delay="0"/>
                                  </p:stCondLst>
                                  <p:childTnLst>
                                    <p:anim calcmode="lin" valueType="num">
                                      <p:cBhvr>
                                        <p:cTn id="14" dur="500"/>
                                        <p:tgtEl>
                                          <p:spTgt spid="5"/>
                                        </p:tgtEl>
                                        <p:attrNameLst>
                                          <p:attrName>ppt_w</p:attrName>
                                        </p:attrNameLst>
                                      </p:cBhvr>
                                      <p:tavLst>
                                        <p:tav tm="0">
                                          <p:val>
                                            <p:strVal val="ppt_w"/>
                                          </p:val>
                                        </p:tav>
                                        <p:tav tm="100000">
                                          <p:val>
                                            <p:fltVal val="0"/>
                                          </p:val>
                                        </p:tav>
                                      </p:tavLst>
                                    </p:anim>
                                    <p:anim calcmode="lin" valueType="num">
                                      <p:cBhvr>
                                        <p:cTn id="15" dur="500"/>
                                        <p:tgtEl>
                                          <p:spTgt spid="5"/>
                                        </p:tgtEl>
                                        <p:attrNameLst>
                                          <p:attrName>ppt_h</p:attrName>
                                        </p:attrNameLst>
                                      </p:cBhvr>
                                      <p:tavLst>
                                        <p:tav tm="0">
                                          <p:val>
                                            <p:strVal val="ppt_h"/>
                                          </p:val>
                                        </p:tav>
                                        <p:tav tm="100000">
                                          <p:val>
                                            <p:fltVal val="0"/>
                                          </p:val>
                                        </p:tav>
                                      </p:tavLst>
                                    </p:anim>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22"/>
          <p:cNvSpPr>
            <a:spLocks noGrp="1" noChangeArrowheads="1"/>
          </p:cNvSpPr>
          <p:nvPr>
            <p:ph idx="1"/>
          </p:nvPr>
        </p:nvSpPr>
        <p:spPr bwMode="auto">
          <a:xfrm>
            <a:off x="573207" y="504967"/>
            <a:ext cx="8939283"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wrap="none" anchor="ctr">
            <a:noAutofit/>
          </a:bodyPr>
          <a:lstStyle/>
          <a:p>
            <a:pPr marL="0" indent="0" algn="ctr">
              <a:buNone/>
            </a:pPr>
            <a:endParaRPr lang="ar-DZ" sz="2000" b="1" dirty="0" smtClean="0"/>
          </a:p>
          <a:p>
            <a:pPr marL="0" indent="0" algn="ctr">
              <a:buNone/>
            </a:pPr>
            <a:r>
              <a:rPr lang="ar-DZ" sz="2000" b="1" dirty="0" smtClean="0"/>
              <a:t>يراعي المنهج العلمي في اتخاذ القرار للوصول الى تحقيق الغاية المطلوبة </a:t>
            </a:r>
          </a:p>
          <a:p>
            <a:pPr marL="0" indent="0" algn="ctr">
              <a:buNone/>
            </a:pPr>
            <a:endParaRPr lang="ar-DZ" sz="1800" dirty="0" smtClean="0"/>
          </a:p>
        </p:txBody>
      </p:sp>
      <p:sp>
        <p:nvSpPr>
          <p:cNvPr id="7" name="Oval 22"/>
          <p:cNvSpPr txBox="1">
            <a:spLocks noChangeArrowheads="1"/>
          </p:cNvSpPr>
          <p:nvPr/>
        </p:nvSpPr>
        <p:spPr bwMode="auto">
          <a:xfrm>
            <a:off x="459469" y="1518242"/>
            <a:ext cx="8939283"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None/>
            </a:pPr>
            <a:endParaRPr lang="ar-DZ" sz="2000" b="1" dirty="0" smtClean="0"/>
          </a:p>
          <a:p>
            <a:pPr marL="0" indent="0" algn="ctr">
              <a:buNone/>
            </a:pPr>
            <a:r>
              <a:rPr lang="ar-DZ" sz="2000" b="1" dirty="0" smtClean="0"/>
              <a:t>يراعي </a:t>
            </a:r>
            <a:r>
              <a:rPr lang="ar-DZ" sz="2000" b="1" dirty="0"/>
              <a:t>البيئة الداخلية والخارجية للمنظمة </a:t>
            </a:r>
          </a:p>
          <a:p>
            <a:pPr marL="0" indent="0" algn="ctr">
              <a:buFont typeface="Arial"/>
              <a:buNone/>
            </a:pPr>
            <a:endParaRPr lang="ar-DZ" sz="2000" b="1" dirty="0" smtClean="0"/>
          </a:p>
        </p:txBody>
      </p:sp>
      <p:sp>
        <p:nvSpPr>
          <p:cNvPr id="8" name="Oval 22"/>
          <p:cNvSpPr txBox="1">
            <a:spLocks noChangeArrowheads="1"/>
          </p:cNvSpPr>
          <p:nvPr/>
        </p:nvSpPr>
        <p:spPr bwMode="auto">
          <a:xfrm>
            <a:off x="459471" y="2543527"/>
            <a:ext cx="8939283"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يوفر الإفادة من الأساليب الحديثة في عملية صنع القرار </a:t>
            </a:r>
          </a:p>
          <a:p>
            <a:pPr marL="0" indent="0" algn="ctr">
              <a:buFont typeface="Arial"/>
              <a:buNone/>
            </a:pPr>
            <a:endParaRPr lang="ar-DZ" sz="1800" dirty="0" smtClean="0"/>
          </a:p>
        </p:txBody>
      </p:sp>
      <p:sp>
        <p:nvSpPr>
          <p:cNvPr id="9" name="Oval 22"/>
          <p:cNvSpPr txBox="1">
            <a:spLocks noChangeArrowheads="1"/>
          </p:cNvSpPr>
          <p:nvPr/>
        </p:nvSpPr>
        <p:spPr bwMode="auto">
          <a:xfrm>
            <a:off x="459471" y="3541536"/>
            <a:ext cx="8939283" cy="968992"/>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يراعي التشريعات النافذة المعمول بها </a:t>
            </a:r>
          </a:p>
          <a:p>
            <a:pPr marL="0" indent="0" algn="ctr">
              <a:buFont typeface="Arial"/>
              <a:buNone/>
            </a:pPr>
            <a:endParaRPr lang="ar-DZ" sz="1800" dirty="0" smtClean="0"/>
          </a:p>
        </p:txBody>
      </p:sp>
      <p:sp>
        <p:nvSpPr>
          <p:cNvPr id="10" name="Oval 22"/>
          <p:cNvSpPr txBox="1">
            <a:spLocks noChangeArrowheads="1"/>
          </p:cNvSpPr>
          <p:nvPr/>
        </p:nvSpPr>
        <p:spPr bwMode="auto">
          <a:xfrm>
            <a:off x="573207" y="4593167"/>
            <a:ext cx="8939283" cy="904293"/>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None/>
            </a:pPr>
            <a:r>
              <a:rPr lang="ar-DZ" sz="2000" b="1" dirty="0" smtClean="0"/>
              <a:t>يؤمن </a:t>
            </a:r>
            <a:r>
              <a:rPr lang="ar-DZ" sz="2000" b="1" dirty="0"/>
              <a:t>تحديد الوقت المناسب لاتخاذ القرار </a:t>
            </a:r>
            <a:r>
              <a:rPr lang="ar-DZ" sz="2000" b="1" dirty="0" smtClean="0"/>
              <a:t>وتنفيذه </a:t>
            </a:r>
            <a:endParaRPr lang="ar-DZ" sz="1800" dirty="0" smtClean="0"/>
          </a:p>
        </p:txBody>
      </p:sp>
      <p:sp>
        <p:nvSpPr>
          <p:cNvPr id="11" name="Oval 22"/>
          <p:cNvSpPr txBox="1">
            <a:spLocks noChangeArrowheads="1"/>
          </p:cNvSpPr>
          <p:nvPr/>
        </p:nvSpPr>
        <p:spPr bwMode="auto">
          <a:xfrm>
            <a:off x="459469" y="5580095"/>
            <a:ext cx="8939283" cy="939706"/>
          </a:xfrm>
          <a:prstGeom prst="ellipse">
            <a:avLst/>
          </a:prstGeom>
          <a:ln>
            <a:headEnd/>
            <a:tailEnd/>
          </a:ln>
        </p:spPr>
        <p:style>
          <a:lnRef idx="2">
            <a:schemeClr val="dk1"/>
          </a:lnRef>
          <a:fillRef idx="1">
            <a:schemeClr val="lt1"/>
          </a:fillRef>
          <a:effectRef idx="0">
            <a:schemeClr val="dk1"/>
          </a:effectRef>
          <a:fontRef idx="minor">
            <a:schemeClr val="dk1"/>
          </a:fontRef>
        </p:style>
        <p:txBody>
          <a:bodyPr vert="horz" wrap="none" lIns="91440" tIns="45720" rIns="91440" bIns="45720" rtlCol="0" anchor="ctr">
            <a:noAutofit/>
          </a:bodyPr>
          <a:lst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a:lstStyle>
          <a:p>
            <a:pPr marL="0" indent="0" algn="ctr">
              <a:buFont typeface="Arial"/>
              <a:buNone/>
            </a:pPr>
            <a:endParaRPr lang="ar-DZ" sz="2000" b="1" dirty="0" smtClean="0"/>
          </a:p>
          <a:p>
            <a:pPr marL="0" indent="0" algn="ctr">
              <a:buFont typeface="Arial"/>
              <a:buNone/>
            </a:pPr>
            <a:r>
              <a:rPr lang="ar-DZ" sz="2000" b="1" dirty="0" smtClean="0"/>
              <a:t>يتيح المجال للتشارك في اتخاذ القرار من قبل الذين سيتأثرون به وفي عملية صنعه </a:t>
            </a:r>
          </a:p>
          <a:p>
            <a:pPr marL="0" indent="0" algn="ctr">
              <a:buFont typeface="Arial"/>
              <a:buNone/>
            </a:pPr>
            <a:endParaRPr lang="ar-DZ" sz="1800" dirty="0" smtClean="0"/>
          </a:p>
        </p:txBody>
      </p:sp>
      <p:sp>
        <p:nvSpPr>
          <p:cNvPr id="12" name="AutoShape 7"/>
          <p:cNvSpPr>
            <a:spLocks noChangeArrowheads="1"/>
          </p:cNvSpPr>
          <p:nvPr/>
        </p:nvSpPr>
        <p:spPr bwMode="auto">
          <a:xfrm rot="1692971">
            <a:off x="7519295" y="723872"/>
            <a:ext cx="5572132" cy="1500174"/>
          </a:xfrm>
          <a:prstGeom prst="irregularSeal2">
            <a:avLst/>
          </a:prstGeom>
          <a:gradFill rotWithShape="0">
            <a:gsLst>
              <a:gs pos="0">
                <a:schemeClr val="tx1"/>
              </a:gs>
              <a:gs pos="100000">
                <a:schemeClr val="accent1"/>
              </a:gs>
            </a:gsLst>
            <a:path path="shape">
              <a:fillToRect l="50000" t="50000" r="50000" b="50000"/>
            </a:path>
          </a:gradFill>
          <a:ln w="9525">
            <a:solidFill>
              <a:schemeClr val="tx1"/>
            </a:solidFill>
            <a:miter lim="800000"/>
            <a:headEnd/>
            <a:tailEnd/>
          </a:ln>
        </p:spPr>
        <p:txBody>
          <a:bodyPr wrap="none" anchor="ctr"/>
          <a:lstStyle/>
          <a:p>
            <a:pPr algn="ctr"/>
            <a:r>
              <a:rPr lang="ar-DZ" sz="2400" dirty="0" smtClean="0">
                <a:solidFill>
                  <a:schemeClr val="bg1"/>
                </a:solidFill>
              </a:rPr>
              <a:t>ويجب </a:t>
            </a:r>
            <a:r>
              <a:rPr lang="ar-DZ" sz="2400" dirty="0">
                <a:solidFill>
                  <a:schemeClr val="bg1"/>
                </a:solidFill>
              </a:rPr>
              <a:t>أن يتسم القرار </a:t>
            </a:r>
            <a:r>
              <a:rPr lang="ar-DZ" sz="2400" dirty="0" smtClean="0">
                <a:solidFill>
                  <a:schemeClr val="bg1"/>
                </a:solidFill>
              </a:rPr>
              <a:t>الاستراتيجي</a:t>
            </a:r>
          </a:p>
          <a:p>
            <a:pPr algn="ctr"/>
            <a:r>
              <a:rPr lang="ar-DZ" sz="2400" dirty="0" smtClean="0">
                <a:solidFill>
                  <a:schemeClr val="bg1"/>
                </a:solidFill>
              </a:rPr>
              <a:t> </a:t>
            </a:r>
            <a:r>
              <a:rPr lang="ar-DZ" sz="2400" dirty="0">
                <a:solidFill>
                  <a:schemeClr val="bg1"/>
                </a:solidFill>
              </a:rPr>
              <a:t>الفاعل بما يلي:</a:t>
            </a:r>
          </a:p>
        </p:txBody>
      </p:sp>
    </p:spTree>
    <p:extLst>
      <p:ext uri="{BB962C8B-B14F-4D97-AF65-F5344CB8AC3E}">
        <p14:creationId xmlns:p14="http://schemas.microsoft.com/office/powerpoint/2010/main" xmlns="" val="481005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bg/>
                                          </p:spTgt>
                                        </p:tgtEl>
                                        <p:attrNameLst>
                                          <p:attrName>style.visibility</p:attrName>
                                        </p:attrNameLst>
                                      </p:cBhvr>
                                      <p:to>
                                        <p:strVal val="visible"/>
                                      </p:to>
                                    </p:set>
                                    <p:animEffect transition="in" filter="wipe(down)">
                                      <p:cBhvr>
                                        <p:cTn id="11" dur="580">
                                          <p:stCondLst>
                                            <p:cond delay="0"/>
                                          </p:stCondLst>
                                        </p:cTn>
                                        <p:tgtEl>
                                          <p:spTgt spid="4">
                                            <p:bg/>
                                          </p:spTgt>
                                        </p:tgtEl>
                                      </p:cBhvr>
                                    </p:animEffect>
                                    <p:anim calcmode="lin" valueType="num">
                                      <p:cBhvr>
                                        <p:cTn id="12"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bg/>
                                          </p:spTgt>
                                        </p:tgtEl>
                                      </p:cBhvr>
                                      <p:to x="100000" y="60000"/>
                                    </p:animScale>
                                    <p:animScale>
                                      <p:cBhvr>
                                        <p:cTn id="18" dur="166" decel="50000">
                                          <p:stCondLst>
                                            <p:cond delay="676"/>
                                          </p:stCondLst>
                                        </p:cTn>
                                        <p:tgtEl>
                                          <p:spTgt spid="4">
                                            <p:bg/>
                                          </p:spTgt>
                                        </p:tgtEl>
                                      </p:cBhvr>
                                      <p:to x="100000" y="100000"/>
                                    </p:animScale>
                                    <p:animScale>
                                      <p:cBhvr>
                                        <p:cTn id="19" dur="26">
                                          <p:stCondLst>
                                            <p:cond delay="1312"/>
                                          </p:stCondLst>
                                        </p:cTn>
                                        <p:tgtEl>
                                          <p:spTgt spid="4">
                                            <p:bg/>
                                          </p:spTgt>
                                        </p:tgtEl>
                                      </p:cBhvr>
                                      <p:to x="100000" y="80000"/>
                                    </p:animScale>
                                    <p:animScale>
                                      <p:cBhvr>
                                        <p:cTn id="20" dur="166" decel="50000">
                                          <p:stCondLst>
                                            <p:cond delay="1338"/>
                                          </p:stCondLst>
                                        </p:cTn>
                                        <p:tgtEl>
                                          <p:spTgt spid="4">
                                            <p:bg/>
                                          </p:spTgt>
                                        </p:tgtEl>
                                      </p:cBhvr>
                                      <p:to x="100000" y="100000"/>
                                    </p:animScale>
                                    <p:animScale>
                                      <p:cBhvr>
                                        <p:cTn id="21" dur="26">
                                          <p:stCondLst>
                                            <p:cond delay="1642"/>
                                          </p:stCondLst>
                                        </p:cTn>
                                        <p:tgtEl>
                                          <p:spTgt spid="4">
                                            <p:bg/>
                                          </p:spTgt>
                                        </p:tgtEl>
                                      </p:cBhvr>
                                      <p:to x="100000" y="90000"/>
                                    </p:animScale>
                                    <p:animScale>
                                      <p:cBhvr>
                                        <p:cTn id="22" dur="166" decel="50000">
                                          <p:stCondLst>
                                            <p:cond delay="1668"/>
                                          </p:stCondLst>
                                        </p:cTn>
                                        <p:tgtEl>
                                          <p:spTgt spid="4">
                                            <p:bg/>
                                          </p:spTgt>
                                        </p:tgtEl>
                                      </p:cBhvr>
                                      <p:to x="100000" y="100000"/>
                                    </p:animScale>
                                    <p:animScale>
                                      <p:cBhvr>
                                        <p:cTn id="23" dur="26">
                                          <p:stCondLst>
                                            <p:cond delay="1808"/>
                                          </p:stCondLst>
                                        </p:cTn>
                                        <p:tgtEl>
                                          <p:spTgt spid="4">
                                            <p:bg/>
                                          </p:spTgt>
                                        </p:tgtEl>
                                      </p:cBhvr>
                                      <p:to x="100000" y="95000"/>
                                    </p:animScale>
                                    <p:animScale>
                                      <p:cBhvr>
                                        <p:cTn id="24" dur="166" decel="50000">
                                          <p:stCondLst>
                                            <p:cond delay="1834"/>
                                          </p:stCondLst>
                                        </p:cTn>
                                        <p:tgtEl>
                                          <p:spTgt spid="4">
                                            <p:bg/>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grpId="0" nodeType="clickEffect">
                                  <p:stCondLst>
                                    <p:cond delay="0"/>
                                  </p:stCondLst>
                                  <p:childTnLst>
                                    <p:set>
                                      <p:cBhvr>
                                        <p:cTn id="28" dur="1" fill="hold">
                                          <p:stCondLst>
                                            <p:cond delay="0"/>
                                          </p:stCondLst>
                                        </p:cTn>
                                        <p:tgtEl>
                                          <p:spTgt spid="4">
                                            <p:txEl>
                                              <p:pRg st="1" end="1"/>
                                            </p:txEl>
                                          </p:spTgt>
                                        </p:tgtEl>
                                        <p:attrNameLst>
                                          <p:attrName>style.visibility</p:attrName>
                                        </p:attrNameLst>
                                      </p:cBhvr>
                                      <p:to>
                                        <p:strVal val="visible"/>
                                      </p:to>
                                    </p:set>
                                    <p:animEffect transition="in" filter="wipe(down)">
                                      <p:cBhvr>
                                        <p:cTn id="29" dur="580">
                                          <p:stCondLst>
                                            <p:cond delay="0"/>
                                          </p:stCondLst>
                                        </p:cTn>
                                        <p:tgtEl>
                                          <p:spTgt spid="4">
                                            <p:txEl>
                                              <p:pRg st="1" end="1"/>
                                            </p:txEl>
                                          </p:spTgt>
                                        </p:tgtEl>
                                      </p:cBhvr>
                                    </p:animEffect>
                                    <p:anim calcmode="lin" valueType="num">
                                      <p:cBhvr>
                                        <p:cTn id="30" dur="1822" tmFilter="0,0; 0.14,0.36; 0.43,0.73; 0.71,0.91; 1.0,1.0">
                                          <p:stCondLst>
                                            <p:cond delay="0"/>
                                          </p:stCondLst>
                                        </p:cTn>
                                        <p:tgtEl>
                                          <p:spTgt spid="4">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4">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4">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4">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4">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4">
                                            <p:txEl>
                                              <p:pRg st="1" end="1"/>
                                            </p:txEl>
                                          </p:spTgt>
                                        </p:tgtEl>
                                      </p:cBhvr>
                                      <p:to x="100000" y="60000"/>
                                    </p:animScale>
                                    <p:animScale>
                                      <p:cBhvr>
                                        <p:cTn id="36" dur="166" decel="50000">
                                          <p:stCondLst>
                                            <p:cond delay="676"/>
                                          </p:stCondLst>
                                        </p:cTn>
                                        <p:tgtEl>
                                          <p:spTgt spid="4">
                                            <p:txEl>
                                              <p:pRg st="1" end="1"/>
                                            </p:txEl>
                                          </p:spTgt>
                                        </p:tgtEl>
                                      </p:cBhvr>
                                      <p:to x="100000" y="100000"/>
                                    </p:animScale>
                                    <p:animScale>
                                      <p:cBhvr>
                                        <p:cTn id="37" dur="26">
                                          <p:stCondLst>
                                            <p:cond delay="1312"/>
                                          </p:stCondLst>
                                        </p:cTn>
                                        <p:tgtEl>
                                          <p:spTgt spid="4">
                                            <p:txEl>
                                              <p:pRg st="1" end="1"/>
                                            </p:txEl>
                                          </p:spTgt>
                                        </p:tgtEl>
                                      </p:cBhvr>
                                      <p:to x="100000" y="80000"/>
                                    </p:animScale>
                                    <p:animScale>
                                      <p:cBhvr>
                                        <p:cTn id="38" dur="166" decel="50000">
                                          <p:stCondLst>
                                            <p:cond delay="1338"/>
                                          </p:stCondLst>
                                        </p:cTn>
                                        <p:tgtEl>
                                          <p:spTgt spid="4">
                                            <p:txEl>
                                              <p:pRg st="1" end="1"/>
                                            </p:txEl>
                                          </p:spTgt>
                                        </p:tgtEl>
                                      </p:cBhvr>
                                      <p:to x="100000" y="100000"/>
                                    </p:animScale>
                                    <p:animScale>
                                      <p:cBhvr>
                                        <p:cTn id="39" dur="26">
                                          <p:stCondLst>
                                            <p:cond delay="1642"/>
                                          </p:stCondLst>
                                        </p:cTn>
                                        <p:tgtEl>
                                          <p:spTgt spid="4">
                                            <p:txEl>
                                              <p:pRg st="1" end="1"/>
                                            </p:txEl>
                                          </p:spTgt>
                                        </p:tgtEl>
                                      </p:cBhvr>
                                      <p:to x="100000" y="90000"/>
                                    </p:animScale>
                                    <p:animScale>
                                      <p:cBhvr>
                                        <p:cTn id="40" dur="166" decel="50000">
                                          <p:stCondLst>
                                            <p:cond delay="1668"/>
                                          </p:stCondLst>
                                        </p:cTn>
                                        <p:tgtEl>
                                          <p:spTgt spid="4">
                                            <p:txEl>
                                              <p:pRg st="1" end="1"/>
                                            </p:txEl>
                                          </p:spTgt>
                                        </p:tgtEl>
                                      </p:cBhvr>
                                      <p:to x="100000" y="100000"/>
                                    </p:animScale>
                                    <p:animScale>
                                      <p:cBhvr>
                                        <p:cTn id="41" dur="26">
                                          <p:stCondLst>
                                            <p:cond delay="1808"/>
                                          </p:stCondLst>
                                        </p:cTn>
                                        <p:tgtEl>
                                          <p:spTgt spid="4">
                                            <p:txEl>
                                              <p:pRg st="1" end="1"/>
                                            </p:txEl>
                                          </p:spTgt>
                                        </p:tgtEl>
                                      </p:cBhvr>
                                      <p:to x="100000" y="95000"/>
                                    </p:animScale>
                                    <p:animScale>
                                      <p:cBhvr>
                                        <p:cTn id="42" dur="166" decel="50000">
                                          <p:stCondLst>
                                            <p:cond delay="1834"/>
                                          </p:stCondLst>
                                        </p:cTn>
                                        <p:tgtEl>
                                          <p:spTgt spid="4">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wipe(down)">
                                      <p:cBhvr>
                                        <p:cTn id="47" dur="580">
                                          <p:stCondLst>
                                            <p:cond delay="0"/>
                                          </p:stCondLst>
                                        </p:cTn>
                                        <p:tgtEl>
                                          <p:spTgt spid="7"/>
                                        </p:tgtEl>
                                      </p:cBhvr>
                                    </p:animEffect>
                                    <p:anim calcmode="lin" valueType="num">
                                      <p:cBhvr>
                                        <p:cTn id="4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53" dur="26">
                                          <p:stCondLst>
                                            <p:cond delay="650"/>
                                          </p:stCondLst>
                                        </p:cTn>
                                        <p:tgtEl>
                                          <p:spTgt spid="7"/>
                                        </p:tgtEl>
                                      </p:cBhvr>
                                      <p:to x="100000" y="60000"/>
                                    </p:animScale>
                                    <p:animScale>
                                      <p:cBhvr>
                                        <p:cTn id="54" dur="166" decel="50000">
                                          <p:stCondLst>
                                            <p:cond delay="676"/>
                                          </p:stCondLst>
                                        </p:cTn>
                                        <p:tgtEl>
                                          <p:spTgt spid="7"/>
                                        </p:tgtEl>
                                      </p:cBhvr>
                                      <p:to x="100000" y="100000"/>
                                    </p:animScale>
                                    <p:animScale>
                                      <p:cBhvr>
                                        <p:cTn id="55" dur="26">
                                          <p:stCondLst>
                                            <p:cond delay="1312"/>
                                          </p:stCondLst>
                                        </p:cTn>
                                        <p:tgtEl>
                                          <p:spTgt spid="7"/>
                                        </p:tgtEl>
                                      </p:cBhvr>
                                      <p:to x="100000" y="80000"/>
                                    </p:animScale>
                                    <p:animScale>
                                      <p:cBhvr>
                                        <p:cTn id="56" dur="166" decel="50000">
                                          <p:stCondLst>
                                            <p:cond delay="1338"/>
                                          </p:stCondLst>
                                        </p:cTn>
                                        <p:tgtEl>
                                          <p:spTgt spid="7"/>
                                        </p:tgtEl>
                                      </p:cBhvr>
                                      <p:to x="100000" y="100000"/>
                                    </p:animScale>
                                    <p:animScale>
                                      <p:cBhvr>
                                        <p:cTn id="57" dur="26">
                                          <p:stCondLst>
                                            <p:cond delay="1642"/>
                                          </p:stCondLst>
                                        </p:cTn>
                                        <p:tgtEl>
                                          <p:spTgt spid="7"/>
                                        </p:tgtEl>
                                      </p:cBhvr>
                                      <p:to x="100000" y="90000"/>
                                    </p:animScale>
                                    <p:animScale>
                                      <p:cBhvr>
                                        <p:cTn id="58" dur="166" decel="50000">
                                          <p:stCondLst>
                                            <p:cond delay="1668"/>
                                          </p:stCondLst>
                                        </p:cTn>
                                        <p:tgtEl>
                                          <p:spTgt spid="7"/>
                                        </p:tgtEl>
                                      </p:cBhvr>
                                      <p:to x="100000" y="100000"/>
                                    </p:animScale>
                                    <p:animScale>
                                      <p:cBhvr>
                                        <p:cTn id="59" dur="26">
                                          <p:stCondLst>
                                            <p:cond delay="1808"/>
                                          </p:stCondLst>
                                        </p:cTn>
                                        <p:tgtEl>
                                          <p:spTgt spid="7"/>
                                        </p:tgtEl>
                                      </p:cBhvr>
                                      <p:to x="100000" y="95000"/>
                                    </p:animScale>
                                    <p:animScale>
                                      <p:cBhvr>
                                        <p:cTn id="60" dur="166" decel="50000">
                                          <p:stCondLst>
                                            <p:cond delay="1834"/>
                                          </p:stCondLst>
                                        </p:cTn>
                                        <p:tgtEl>
                                          <p:spTgt spid="7"/>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8"/>
                                        </p:tgtEl>
                                        <p:attrNameLst>
                                          <p:attrName>style.visibility</p:attrName>
                                        </p:attrNameLst>
                                      </p:cBhvr>
                                      <p:to>
                                        <p:strVal val="visible"/>
                                      </p:to>
                                    </p:set>
                                    <p:animEffect transition="in" filter="wipe(down)">
                                      <p:cBhvr>
                                        <p:cTn id="65" dur="580">
                                          <p:stCondLst>
                                            <p:cond delay="0"/>
                                          </p:stCondLst>
                                        </p:cTn>
                                        <p:tgtEl>
                                          <p:spTgt spid="8"/>
                                        </p:tgtEl>
                                      </p:cBhvr>
                                    </p:animEffect>
                                    <p:anim calcmode="lin" valueType="num">
                                      <p:cBhvr>
                                        <p:cTn id="66"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71" dur="26">
                                          <p:stCondLst>
                                            <p:cond delay="650"/>
                                          </p:stCondLst>
                                        </p:cTn>
                                        <p:tgtEl>
                                          <p:spTgt spid="8"/>
                                        </p:tgtEl>
                                      </p:cBhvr>
                                      <p:to x="100000" y="60000"/>
                                    </p:animScale>
                                    <p:animScale>
                                      <p:cBhvr>
                                        <p:cTn id="72" dur="166" decel="50000">
                                          <p:stCondLst>
                                            <p:cond delay="676"/>
                                          </p:stCondLst>
                                        </p:cTn>
                                        <p:tgtEl>
                                          <p:spTgt spid="8"/>
                                        </p:tgtEl>
                                      </p:cBhvr>
                                      <p:to x="100000" y="100000"/>
                                    </p:animScale>
                                    <p:animScale>
                                      <p:cBhvr>
                                        <p:cTn id="73" dur="26">
                                          <p:stCondLst>
                                            <p:cond delay="1312"/>
                                          </p:stCondLst>
                                        </p:cTn>
                                        <p:tgtEl>
                                          <p:spTgt spid="8"/>
                                        </p:tgtEl>
                                      </p:cBhvr>
                                      <p:to x="100000" y="80000"/>
                                    </p:animScale>
                                    <p:animScale>
                                      <p:cBhvr>
                                        <p:cTn id="74" dur="166" decel="50000">
                                          <p:stCondLst>
                                            <p:cond delay="1338"/>
                                          </p:stCondLst>
                                        </p:cTn>
                                        <p:tgtEl>
                                          <p:spTgt spid="8"/>
                                        </p:tgtEl>
                                      </p:cBhvr>
                                      <p:to x="100000" y="100000"/>
                                    </p:animScale>
                                    <p:animScale>
                                      <p:cBhvr>
                                        <p:cTn id="75" dur="26">
                                          <p:stCondLst>
                                            <p:cond delay="1642"/>
                                          </p:stCondLst>
                                        </p:cTn>
                                        <p:tgtEl>
                                          <p:spTgt spid="8"/>
                                        </p:tgtEl>
                                      </p:cBhvr>
                                      <p:to x="100000" y="90000"/>
                                    </p:animScale>
                                    <p:animScale>
                                      <p:cBhvr>
                                        <p:cTn id="76" dur="166" decel="50000">
                                          <p:stCondLst>
                                            <p:cond delay="1668"/>
                                          </p:stCondLst>
                                        </p:cTn>
                                        <p:tgtEl>
                                          <p:spTgt spid="8"/>
                                        </p:tgtEl>
                                      </p:cBhvr>
                                      <p:to x="100000" y="100000"/>
                                    </p:animScale>
                                    <p:animScale>
                                      <p:cBhvr>
                                        <p:cTn id="77" dur="26">
                                          <p:stCondLst>
                                            <p:cond delay="1808"/>
                                          </p:stCondLst>
                                        </p:cTn>
                                        <p:tgtEl>
                                          <p:spTgt spid="8"/>
                                        </p:tgtEl>
                                      </p:cBhvr>
                                      <p:to x="100000" y="95000"/>
                                    </p:animScale>
                                    <p:animScale>
                                      <p:cBhvr>
                                        <p:cTn id="78" dur="166" decel="50000">
                                          <p:stCondLst>
                                            <p:cond delay="1834"/>
                                          </p:stCondLst>
                                        </p:cTn>
                                        <p:tgtEl>
                                          <p:spTgt spid="8"/>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grpId="0" nodeType="clickEffect">
                                  <p:stCondLst>
                                    <p:cond delay="0"/>
                                  </p:stCondLst>
                                  <p:childTnLst>
                                    <p:set>
                                      <p:cBhvr>
                                        <p:cTn id="82" dur="1" fill="hold">
                                          <p:stCondLst>
                                            <p:cond delay="0"/>
                                          </p:stCondLst>
                                        </p:cTn>
                                        <p:tgtEl>
                                          <p:spTgt spid="9"/>
                                        </p:tgtEl>
                                        <p:attrNameLst>
                                          <p:attrName>style.visibility</p:attrName>
                                        </p:attrNameLst>
                                      </p:cBhvr>
                                      <p:to>
                                        <p:strVal val="visible"/>
                                      </p:to>
                                    </p:set>
                                    <p:animEffect transition="in" filter="wipe(down)">
                                      <p:cBhvr>
                                        <p:cTn id="83" dur="580">
                                          <p:stCondLst>
                                            <p:cond delay="0"/>
                                          </p:stCondLst>
                                        </p:cTn>
                                        <p:tgtEl>
                                          <p:spTgt spid="9"/>
                                        </p:tgtEl>
                                      </p:cBhvr>
                                    </p:animEffect>
                                    <p:anim calcmode="lin" valueType="num">
                                      <p:cBhvr>
                                        <p:cTn id="8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89" dur="26">
                                          <p:stCondLst>
                                            <p:cond delay="650"/>
                                          </p:stCondLst>
                                        </p:cTn>
                                        <p:tgtEl>
                                          <p:spTgt spid="9"/>
                                        </p:tgtEl>
                                      </p:cBhvr>
                                      <p:to x="100000" y="60000"/>
                                    </p:animScale>
                                    <p:animScale>
                                      <p:cBhvr>
                                        <p:cTn id="90" dur="166" decel="50000">
                                          <p:stCondLst>
                                            <p:cond delay="676"/>
                                          </p:stCondLst>
                                        </p:cTn>
                                        <p:tgtEl>
                                          <p:spTgt spid="9"/>
                                        </p:tgtEl>
                                      </p:cBhvr>
                                      <p:to x="100000" y="100000"/>
                                    </p:animScale>
                                    <p:animScale>
                                      <p:cBhvr>
                                        <p:cTn id="91" dur="26">
                                          <p:stCondLst>
                                            <p:cond delay="1312"/>
                                          </p:stCondLst>
                                        </p:cTn>
                                        <p:tgtEl>
                                          <p:spTgt spid="9"/>
                                        </p:tgtEl>
                                      </p:cBhvr>
                                      <p:to x="100000" y="80000"/>
                                    </p:animScale>
                                    <p:animScale>
                                      <p:cBhvr>
                                        <p:cTn id="92" dur="166" decel="50000">
                                          <p:stCondLst>
                                            <p:cond delay="1338"/>
                                          </p:stCondLst>
                                        </p:cTn>
                                        <p:tgtEl>
                                          <p:spTgt spid="9"/>
                                        </p:tgtEl>
                                      </p:cBhvr>
                                      <p:to x="100000" y="100000"/>
                                    </p:animScale>
                                    <p:animScale>
                                      <p:cBhvr>
                                        <p:cTn id="93" dur="26">
                                          <p:stCondLst>
                                            <p:cond delay="1642"/>
                                          </p:stCondLst>
                                        </p:cTn>
                                        <p:tgtEl>
                                          <p:spTgt spid="9"/>
                                        </p:tgtEl>
                                      </p:cBhvr>
                                      <p:to x="100000" y="90000"/>
                                    </p:animScale>
                                    <p:animScale>
                                      <p:cBhvr>
                                        <p:cTn id="94" dur="166" decel="50000">
                                          <p:stCondLst>
                                            <p:cond delay="1668"/>
                                          </p:stCondLst>
                                        </p:cTn>
                                        <p:tgtEl>
                                          <p:spTgt spid="9"/>
                                        </p:tgtEl>
                                      </p:cBhvr>
                                      <p:to x="100000" y="100000"/>
                                    </p:animScale>
                                    <p:animScale>
                                      <p:cBhvr>
                                        <p:cTn id="95" dur="26">
                                          <p:stCondLst>
                                            <p:cond delay="1808"/>
                                          </p:stCondLst>
                                        </p:cTn>
                                        <p:tgtEl>
                                          <p:spTgt spid="9"/>
                                        </p:tgtEl>
                                      </p:cBhvr>
                                      <p:to x="100000" y="95000"/>
                                    </p:animScale>
                                    <p:animScale>
                                      <p:cBhvr>
                                        <p:cTn id="96" dur="166" decel="50000">
                                          <p:stCondLst>
                                            <p:cond delay="1834"/>
                                          </p:stCondLst>
                                        </p:cTn>
                                        <p:tgtEl>
                                          <p:spTgt spid="9"/>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10"/>
                                        </p:tgtEl>
                                        <p:attrNameLst>
                                          <p:attrName>style.visibility</p:attrName>
                                        </p:attrNameLst>
                                      </p:cBhvr>
                                      <p:to>
                                        <p:strVal val="visible"/>
                                      </p:to>
                                    </p:set>
                                    <p:animEffect transition="in" filter="wipe(down)">
                                      <p:cBhvr>
                                        <p:cTn id="101" dur="580">
                                          <p:stCondLst>
                                            <p:cond delay="0"/>
                                          </p:stCondLst>
                                        </p:cTn>
                                        <p:tgtEl>
                                          <p:spTgt spid="10"/>
                                        </p:tgtEl>
                                      </p:cBhvr>
                                    </p:animEffect>
                                    <p:anim calcmode="lin" valueType="num">
                                      <p:cBhvr>
                                        <p:cTn id="102"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07" dur="26">
                                          <p:stCondLst>
                                            <p:cond delay="650"/>
                                          </p:stCondLst>
                                        </p:cTn>
                                        <p:tgtEl>
                                          <p:spTgt spid="10"/>
                                        </p:tgtEl>
                                      </p:cBhvr>
                                      <p:to x="100000" y="60000"/>
                                    </p:animScale>
                                    <p:animScale>
                                      <p:cBhvr>
                                        <p:cTn id="108" dur="166" decel="50000">
                                          <p:stCondLst>
                                            <p:cond delay="676"/>
                                          </p:stCondLst>
                                        </p:cTn>
                                        <p:tgtEl>
                                          <p:spTgt spid="10"/>
                                        </p:tgtEl>
                                      </p:cBhvr>
                                      <p:to x="100000" y="100000"/>
                                    </p:animScale>
                                    <p:animScale>
                                      <p:cBhvr>
                                        <p:cTn id="109" dur="26">
                                          <p:stCondLst>
                                            <p:cond delay="1312"/>
                                          </p:stCondLst>
                                        </p:cTn>
                                        <p:tgtEl>
                                          <p:spTgt spid="10"/>
                                        </p:tgtEl>
                                      </p:cBhvr>
                                      <p:to x="100000" y="80000"/>
                                    </p:animScale>
                                    <p:animScale>
                                      <p:cBhvr>
                                        <p:cTn id="110" dur="166" decel="50000">
                                          <p:stCondLst>
                                            <p:cond delay="1338"/>
                                          </p:stCondLst>
                                        </p:cTn>
                                        <p:tgtEl>
                                          <p:spTgt spid="10"/>
                                        </p:tgtEl>
                                      </p:cBhvr>
                                      <p:to x="100000" y="100000"/>
                                    </p:animScale>
                                    <p:animScale>
                                      <p:cBhvr>
                                        <p:cTn id="111" dur="26">
                                          <p:stCondLst>
                                            <p:cond delay="1642"/>
                                          </p:stCondLst>
                                        </p:cTn>
                                        <p:tgtEl>
                                          <p:spTgt spid="10"/>
                                        </p:tgtEl>
                                      </p:cBhvr>
                                      <p:to x="100000" y="90000"/>
                                    </p:animScale>
                                    <p:animScale>
                                      <p:cBhvr>
                                        <p:cTn id="112" dur="166" decel="50000">
                                          <p:stCondLst>
                                            <p:cond delay="1668"/>
                                          </p:stCondLst>
                                        </p:cTn>
                                        <p:tgtEl>
                                          <p:spTgt spid="10"/>
                                        </p:tgtEl>
                                      </p:cBhvr>
                                      <p:to x="100000" y="100000"/>
                                    </p:animScale>
                                    <p:animScale>
                                      <p:cBhvr>
                                        <p:cTn id="113" dur="26">
                                          <p:stCondLst>
                                            <p:cond delay="1808"/>
                                          </p:stCondLst>
                                        </p:cTn>
                                        <p:tgtEl>
                                          <p:spTgt spid="10"/>
                                        </p:tgtEl>
                                      </p:cBhvr>
                                      <p:to x="100000" y="95000"/>
                                    </p:animScale>
                                    <p:animScale>
                                      <p:cBhvr>
                                        <p:cTn id="114" dur="166" decel="50000">
                                          <p:stCondLst>
                                            <p:cond delay="1834"/>
                                          </p:stCondLst>
                                        </p:cTn>
                                        <p:tgtEl>
                                          <p:spTgt spid="10"/>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11"/>
                                        </p:tgtEl>
                                        <p:attrNameLst>
                                          <p:attrName>style.visibility</p:attrName>
                                        </p:attrNameLst>
                                      </p:cBhvr>
                                      <p:to>
                                        <p:strVal val="visible"/>
                                      </p:to>
                                    </p:set>
                                    <p:animEffect transition="in" filter="wipe(down)">
                                      <p:cBhvr>
                                        <p:cTn id="119" dur="580">
                                          <p:stCondLst>
                                            <p:cond delay="0"/>
                                          </p:stCondLst>
                                        </p:cTn>
                                        <p:tgtEl>
                                          <p:spTgt spid="11"/>
                                        </p:tgtEl>
                                      </p:cBhvr>
                                    </p:animEffect>
                                    <p:anim calcmode="lin" valueType="num">
                                      <p:cBhvr>
                                        <p:cTn id="120"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25" dur="26">
                                          <p:stCondLst>
                                            <p:cond delay="650"/>
                                          </p:stCondLst>
                                        </p:cTn>
                                        <p:tgtEl>
                                          <p:spTgt spid="11"/>
                                        </p:tgtEl>
                                      </p:cBhvr>
                                      <p:to x="100000" y="60000"/>
                                    </p:animScale>
                                    <p:animScale>
                                      <p:cBhvr>
                                        <p:cTn id="126" dur="166" decel="50000">
                                          <p:stCondLst>
                                            <p:cond delay="676"/>
                                          </p:stCondLst>
                                        </p:cTn>
                                        <p:tgtEl>
                                          <p:spTgt spid="11"/>
                                        </p:tgtEl>
                                      </p:cBhvr>
                                      <p:to x="100000" y="100000"/>
                                    </p:animScale>
                                    <p:animScale>
                                      <p:cBhvr>
                                        <p:cTn id="127" dur="26">
                                          <p:stCondLst>
                                            <p:cond delay="1312"/>
                                          </p:stCondLst>
                                        </p:cTn>
                                        <p:tgtEl>
                                          <p:spTgt spid="11"/>
                                        </p:tgtEl>
                                      </p:cBhvr>
                                      <p:to x="100000" y="80000"/>
                                    </p:animScale>
                                    <p:animScale>
                                      <p:cBhvr>
                                        <p:cTn id="128" dur="166" decel="50000">
                                          <p:stCondLst>
                                            <p:cond delay="1338"/>
                                          </p:stCondLst>
                                        </p:cTn>
                                        <p:tgtEl>
                                          <p:spTgt spid="11"/>
                                        </p:tgtEl>
                                      </p:cBhvr>
                                      <p:to x="100000" y="100000"/>
                                    </p:animScale>
                                    <p:animScale>
                                      <p:cBhvr>
                                        <p:cTn id="129" dur="26">
                                          <p:stCondLst>
                                            <p:cond delay="1642"/>
                                          </p:stCondLst>
                                        </p:cTn>
                                        <p:tgtEl>
                                          <p:spTgt spid="11"/>
                                        </p:tgtEl>
                                      </p:cBhvr>
                                      <p:to x="100000" y="90000"/>
                                    </p:animScale>
                                    <p:animScale>
                                      <p:cBhvr>
                                        <p:cTn id="130" dur="166" decel="50000">
                                          <p:stCondLst>
                                            <p:cond delay="1668"/>
                                          </p:stCondLst>
                                        </p:cTn>
                                        <p:tgtEl>
                                          <p:spTgt spid="11"/>
                                        </p:tgtEl>
                                      </p:cBhvr>
                                      <p:to x="100000" y="100000"/>
                                    </p:animScale>
                                    <p:animScale>
                                      <p:cBhvr>
                                        <p:cTn id="131" dur="26">
                                          <p:stCondLst>
                                            <p:cond delay="1808"/>
                                          </p:stCondLst>
                                        </p:cTn>
                                        <p:tgtEl>
                                          <p:spTgt spid="11"/>
                                        </p:tgtEl>
                                      </p:cBhvr>
                                      <p:to x="100000" y="95000"/>
                                    </p:animScale>
                                    <p:animScale>
                                      <p:cBhvr>
                                        <p:cTn id="132"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7" grpId="0" animBg="1"/>
      <p:bldP spid="8" grpId="0" animBg="1"/>
      <p:bldP spid="9" grpId="0" animBg="1"/>
      <p:bldP spid="10" grpId="0" animBg="1"/>
      <p:bldP spid="11" grpId="0" animBg="1"/>
      <p:bldP spid="1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a:blip r:embed="rId2" cstate="print"/>
          <a:srcRect/>
          <a:stretch>
            <a:fillRect/>
          </a:stretch>
        </p:blipFill>
        <p:spPr bwMode="auto">
          <a:xfrm>
            <a:off x="3760397" y="2483514"/>
            <a:ext cx="4517409" cy="2701499"/>
          </a:xfrm>
          <a:prstGeom prst="rect">
            <a:avLst/>
          </a:prstGeom>
          <a:noFill/>
          <a:ln w="9525">
            <a:noFill/>
            <a:miter lim="800000"/>
            <a:headEnd/>
            <a:tailEnd/>
          </a:ln>
        </p:spPr>
      </p:pic>
      <p:sp>
        <p:nvSpPr>
          <p:cNvPr id="5" name="Flowchart: Preparation 12"/>
          <p:cNvSpPr/>
          <p:nvPr/>
        </p:nvSpPr>
        <p:spPr>
          <a:xfrm>
            <a:off x="1389123" y="185783"/>
            <a:ext cx="8488907" cy="1007542"/>
          </a:xfrm>
          <a:prstGeom prst="flowChartPreparation">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DZ" sz="3200" b="1" dirty="0" smtClean="0">
                <a:solidFill>
                  <a:schemeClr val="tx2"/>
                </a:solidFill>
              </a:rPr>
              <a:t>مؤشرات فاعلية القرار الاستراتيجي </a:t>
            </a:r>
            <a:endParaRPr lang="fr-FR" sz="3200" b="1" dirty="0">
              <a:solidFill>
                <a:schemeClr val="tx2"/>
              </a:solidFill>
            </a:endParaRPr>
          </a:p>
        </p:txBody>
      </p:sp>
      <p:sp>
        <p:nvSpPr>
          <p:cNvPr id="6" name="نجمة ذات 8 نقاط 5"/>
          <p:cNvSpPr/>
          <p:nvPr/>
        </p:nvSpPr>
        <p:spPr>
          <a:xfrm>
            <a:off x="8448839" y="1448972"/>
            <a:ext cx="3557899" cy="3681828"/>
          </a:xfrm>
          <a:prstGeom prst="star8">
            <a:avLst>
              <a:gd name="adj" fmla="val 41778"/>
            </a:avLst>
          </a:prstGeom>
          <a:ln/>
        </p:spPr>
        <p:style>
          <a:lnRef idx="2">
            <a:schemeClr val="accent2">
              <a:shade val="50000"/>
            </a:schemeClr>
          </a:lnRef>
          <a:fillRef idx="1">
            <a:schemeClr val="accent2"/>
          </a:fillRef>
          <a:effectRef idx="0">
            <a:schemeClr val="accent2"/>
          </a:effectRef>
          <a:fontRef idx="minor">
            <a:schemeClr val="lt1"/>
          </a:fontRef>
        </p:style>
        <p:txBody>
          <a:bodyPr wrap="none" anchor="ctr"/>
          <a:lstStyle>
            <a:lvl1pPr lvl="0">
              <a:defRPr/>
            </a:lvl1pPr>
          </a:lstStyle>
          <a:p>
            <a:pPr algn="r"/>
            <a:r>
              <a:rPr lang="ar-DZ" dirty="0" smtClean="0"/>
              <a:t>.</a:t>
            </a:r>
            <a:r>
              <a:rPr lang="ar-DZ" sz="2400" b="1" dirty="0">
                <a:solidFill>
                  <a:schemeClr val="tx1"/>
                </a:solidFill>
              </a:rPr>
              <a:t>النوعية </a:t>
            </a:r>
            <a:r>
              <a:rPr lang="ar-DZ" sz="2400" b="1" dirty="0" smtClean="0">
                <a:solidFill>
                  <a:schemeClr val="tx1"/>
                </a:solidFill>
              </a:rPr>
              <a:t>الجيدة: </a:t>
            </a:r>
            <a:r>
              <a:rPr lang="ar-DZ" sz="2400" dirty="0" smtClean="0">
                <a:solidFill>
                  <a:schemeClr val="tx1"/>
                </a:solidFill>
              </a:rPr>
              <a:t>يقصد بها </a:t>
            </a:r>
          </a:p>
          <a:p>
            <a:pPr algn="r"/>
            <a:r>
              <a:rPr lang="ar-DZ" sz="2400" dirty="0" smtClean="0">
                <a:solidFill>
                  <a:schemeClr val="tx1"/>
                </a:solidFill>
              </a:rPr>
              <a:t>جودة القرار وكفاءته و</a:t>
            </a:r>
          </a:p>
          <a:p>
            <a:pPr algn="r"/>
            <a:r>
              <a:rPr lang="ar-DZ" sz="2400" dirty="0" smtClean="0">
                <a:solidFill>
                  <a:schemeClr val="tx1"/>
                </a:solidFill>
              </a:rPr>
              <a:t>انسجامه مع المعايير الفنية</a:t>
            </a:r>
          </a:p>
          <a:p>
            <a:pPr algn="r"/>
            <a:r>
              <a:rPr lang="ar-DZ" sz="2400" dirty="0" smtClean="0">
                <a:solidFill>
                  <a:schemeClr val="tx1"/>
                </a:solidFill>
              </a:rPr>
              <a:t>والاجرائية والاقتصادية  </a:t>
            </a:r>
            <a:endParaRPr lang="ar-DZ" sz="2400" dirty="0">
              <a:solidFill>
                <a:schemeClr val="tx1"/>
              </a:solidFill>
            </a:endParaRPr>
          </a:p>
        </p:txBody>
      </p:sp>
      <p:sp>
        <p:nvSpPr>
          <p:cNvPr id="7" name="نجمة ذات 8 نقاط 5"/>
          <p:cNvSpPr/>
          <p:nvPr/>
        </p:nvSpPr>
        <p:spPr>
          <a:xfrm>
            <a:off x="1" y="1856936"/>
            <a:ext cx="3589361" cy="3219654"/>
          </a:xfrm>
          <a:prstGeom prst="star8">
            <a:avLst>
              <a:gd name="adj" fmla="val 41778"/>
            </a:avLst>
          </a:prstGeom>
          <a:ln/>
        </p:spPr>
        <p:style>
          <a:lnRef idx="2">
            <a:schemeClr val="accent2">
              <a:shade val="50000"/>
            </a:schemeClr>
          </a:lnRef>
          <a:fillRef idx="1">
            <a:schemeClr val="accent2"/>
          </a:fillRef>
          <a:effectRef idx="0">
            <a:schemeClr val="accent2"/>
          </a:effectRef>
          <a:fontRef idx="minor">
            <a:schemeClr val="lt1"/>
          </a:fontRef>
        </p:style>
        <p:txBody>
          <a:bodyPr wrap="none" anchor="ctr"/>
          <a:lstStyle>
            <a:lvl1pPr lvl="0">
              <a:defRPr/>
            </a:lvl1pPr>
          </a:lstStyle>
          <a:p>
            <a:pPr algn="r"/>
            <a:r>
              <a:rPr lang="ar-DZ" dirty="0" smtClean="0"/>
              <a:t>.</a:t>
            </a:r>
            <a:r>
              <a:rPr lang="ar-DZ" sz="2400" b="1" dirty="0" smtClean="0">
                <a:solidFill>
                  <a:schemeClr val="tx1"/>
                </a:solidFill>
              </a:rPr>
              <a:t>القبول: </a:t>
            </a:r>
            <a:r>
              <a:rPr lang="ar-DZ" sz="2400" dirty="0" smtClean="0">
                <a:solidFill>
                  <a:schemeClr val="tx1"/>
                </a:solidFill>
              </a:rPr>
              <a:t>يكون هنا من جانب </a:t>
            </a:r>
          </a:p>
          <a:p>
            <a:pPr algn="r"/>
            <a:r>
              <a:rPr lang="ar-DZ" sz="2400" dirty="0" smtClean="0">
                <a:solidFill>
                  <a:schemeClr val="tx1"/>
                </a:solidFill>
              </a:rPr>
              <a:t>العاملين من أجل اقناعهم</a:t>
            </a:r>
          </a:p>
          <a:p>
            <a:pPr algn="r"/>
            <a:r>
              <a:rPr lang="ar-DZ" sz="2400" dirty="0" smtClean="0">
                <a:solidFill>
                  <a:schemeClr val="tx1"/>
                </a:solidFill>
              </a:rPr>
              <a:t>بالقرار والعمل على تنفيذه </a:t>
            </a:r>
            <a:endParaRPr lang="ar-DZ" sz="2400" dirty="0">
              <a:solidFill>
                <a:schemeClr val="tx1"/>
              </a:solidFill>
            </a:endParaRPr>
          </a:p>
        </p:txBody>
      </p:sp>
      <p:sp>
        <p:nvSpPr>
          <p:cNvPr id="3" name="Flèche courbée vers la gauche 2"/>
          <p:cNvSpPr/>
          <p:nvPr/>
        </p:nvSpPr>
        <p:spPr>
          <a:xfrm rot="19906789">
            <a:off x="10410736" y="265597"/>
            <a:ext cx="632331" cy="1742333"/>
          </a:xfrm>
          <a:prstGeom prst="curvedLef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solidFill>
                <a:schemeClr val="tx1"/>
              </a:solidFill>
            </a:endParaRPr>
          </a:p>
        </p:txBody>
      </p:sp>
      <p:sp>
        <p:nvSpPr>
          <p:cNvPr id="8" name="Flèche courbée vers la droite 7"/>
          <p:cNvSpPr/>
          <p:nvPr/>
        </p:nvSpPr>
        <p:spPr>
          <a:xfrm rot="713867">
            <a:off x="221949" y="505765"/>
            <a:ext cx="853063" cy="1940246"/>
          </a:xfrm>
          <a:prstGeom prst="curv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xmlns="" val="71294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style.rotation</p:attrName>
                                        </p:attrNameLst>
                                      </p:cBhvr>
                                      <p:tavLst>
                                        <p:tav tm="0">
                                          <p:val>
                                            <p:fltVal val="360"/>
                                          </p:val>
                                        </p:tav>
                                        <p:tav tm="100000">
                                          <p:val>
                                            <p:fltVal val="0"/>
                                          </p:val>
                                        </p:tav>
                                      </p:tavLst>
                                    </p:anim>
                                    <p:animEffect transition="in" filter="fade">
                                      <p:cBhvr>
                                        <p:cTn id="10" dur="2000"/>
                                        <p:tgtEl>
                                          <p:spTgt spid="4"/>
                                        </p:tgtEl>
                                      </p:cBhvr>
                                    </p:animEffect>
                                  </p:childTnLst>
                                </p:cTn>
                              </p:par>
                              <p:par>
                                <p:cTn id="11" presetID="26"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80">
                                          <p:stCondLst>
                                            <p:cond delay="0"/>
                                          </p:stCondLst>
                                        </p:cTn>
                                        <p:tgtEl>
                                          <p:spTgt spid="5"/>
                                        </p:tgtEl>
                                      </p:cBhvr>
                                    </p:animEffect>
                                    <p:anim calcmode="lin" valueType="num">
                                      <p:cBhvr>
                                        <p:cTn id="1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9" dur="26">
                                          <p:stCondLst>
                                            <p:cond delay="650"/>
                                          </p:stCondLst>
                                        </p:cTn>
                                        <p:tgtEl>
                                          <p:spTgt spid="5"/>
                                        </p:tgtEl>
                                      </p:cBhvr>
                                      <p:to x="100000" y="60000"/>
                                    </p:animScale>
                                    <p:animScale>
                                      <p:cBhvr>
                                        <p:cTn id="20" dur="166" decel="50000">
                                          <p:stCondLst>
                                            <p:cond delay="676"/>
                                          </p:stCondLst>
                                        </p:cTn>
                                        <p:tgtEl>
                                          <p:spTgt spid="5"/>
                                        </p:tgtEl>
                                      </p:cBhvr>
                                      <p:to x="100000" y="100000"/>
                                    </p:animScale>
                                    <p:animScale>
                                      <p:cBhvr>
                                        <p:cTn id="21" dur="26">
                                          <p:stCondLst>
                                            <p:cond delay="1312"/>
                                          </p:stCondLst>
                                        </p:cTn>
                                        <p:tgtEl>
                                          <p:spTgt spid="5"/>
                                        </p:tgtEl>
                                      </p:cBhvr>
                                      <p:to x="100000" y="80000"/>
                                    </p:animScale>
                                    <p:animScale>
                                      <p:cBhvr>
                                        <p:cTn id="22" dur="166" decel="50000">
                                          <p:stCondLst>
                                            <p:cond delay="1338"/>
                                          </p:stCondLst>
                                        </p:cTn>
                                        <p:tgtEl>
                                          <p:spTgt spid="5"/>
                                        </p:tgtEl>
                                      </p:cBhvr>
                                      <p:to x="100000" y="100000"/>
                                    </p:animScale>
                                    <p:animScale>
                                      <p:cBhvr>
                                        <p:cTn id="23" dur="26">
                                          <p:stCondLst>
                                            <p:cond delay="1642"/>
                                          </p:stCondLst>
                                        </p:cTn>
                                        <p:tgtEl>
                                          <p:spTgt spid="5"/>
                                        </p:tgtEl>
                                      </p:cBhvr>
                                      <p:to x="100000" y="90000"/>
                                    </p:animScale>
                                    <p:animScale>
                                      <p:cBhvr>
                                        <p:cTn id="24" dur="166" decel="50000">
                                          <p:stCondLst>
                                            <p:cond delay="1668"/>
                                          </p:stCondLst>
                                        </p:cTn>
                                        <p:tgtEl>
                                          <p:spTgt spid="5"/>
                                        </p:tgtEl>
                                      </p:cBhvr>
                                      <p:to x="100000" y="100000"/>
                                    </p:animScale>
                                    <p:animScale>
                                      <p:cBhvr>
                                        <p:cTn id="25" dur="26">
                                          <p:stCondLst>
                                            <p:cond delay="1808"/>
                                          </p:stCondLst>
                                        </p:cTn>
                                        <p:tgtEl>
                                          <p:spTgt spid="5"/>
                                        </p:tgtEl>
                                      </p:cBhvr>
                                      <p:to x="100000" y="95000"/>
                                    </p:animScale>
                                    <p:animScale>
                                      <p:cBhvr>
                                        <p:cTn id="26" dur="166" decel="50000">
                                          <p:stCondLst>
                                            <p:cond delay="1834"/>
                                          </p:stCondLst>
                                        </p:cTn>
                                        <p:tgtEl>
                                          <p:spTgt spid="5"/>
                                        </p:tgtEl>
                                      </p:cBhvr>
                                      <p:to x="100000" y="100000"/>
                                    </p:animScale>
                                  </p:childTnLst>
                                </p:cTn>
                              </p:par>
                              <p:par>
                                <p:cTn id="27" presetID="49" presetClass="entr" presetSubtype="0" decel="10000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p:cTn id="29" dur="2000" fill="hold"/>
                                        <p:tgtEl>
                                          <p:spTgt spid="6"/>
                                        </p:tgtEl>
                                        <p:attrNameLst>
                                          <p:attrName>ppt_w</p:attrName>
                                        </p:attrNameLst>
                                      </p:cBhvr>
                                      <p:tavLst>
                                        <p:tav tm="0">
                                          <p:val>
                                            <p:fltVal val="0"/>
                                          </p:val>
                                        </p:tav>
                                        <p:tav tm="100000">
                                          <p:val>
                                            <p:strVal val="#ppt_w"/>
                                          </p:val>
                                        </p:tav>
                                      </p:tavLst>
                                    </p:anim>
                                    <p:anim calcmode="lin" valueType="num">
                                      <p:cBhvr>
                                        <p:cTn id="30" dur="2000" fill="hold"/>
                                        <p:tgtEl>
                                          <p:spTgt spid="6"/>
                                        </p:tgtEl>
                                        <p:attrNameLst>
                                          <p:attrName>ppt_h</p:attrName>
                                        </p:attrNameLst>
                                      </p:cBhvr>
                                      <p:tavLst>
                                        <p:tav tm="0">
                                          <p:val>
                                            <p:fltVal val="0"/>
                                          </p:val>
                                        </p:tav>
                                        <p:tav tm="100000">
                                          <p:val>
                                            <p:strVal val="#ppt_h"/>
                                          </p:val>
                                        </p:tav>
                                      </p:tavLst>
                                    </p:anim>
                                    <p:anim calcmode="lin" valueType="num">
                                      <p:cBhvr>
                                        <p:cTn id="31" dur="2000" fill="hold"/>
                                        <p:tgtEl>
                                          <p:spTgt spid="6"/>
                                        </p:tgtEl>
                                        <p:attrNameLst>
                                          <p:attrName>style.rotation</p:attrName>
                                        </p:attrNameLst>
                                      </p:cBhvr>
                                      <p:tavLst>
                                        <p:tav tm="0">
                                          <p:val>
                                            <p:fltVal val="360"/>
                                          </p:val>
                                        </p:tav>
                                        <p:tav tm="100000">
                                          <p:val>
                                            <p:fltVal val="0"/>
                                          </p:val>
                                        </p:tav>
                                      </p:tavLst>
                                    </p:anim>
                                    <p:animEffect transition="in" filter="fade">
                                      <p:cBhvr>
                                        <p:cTn id="32" dur="2000"/>
                                        <p:tgtEl>
                                          <p:spTgt spid="6"/>
                                        </p:tgtEl>
                                      </p:cBhvr>
                                    </p:animEffect>
                                  </p:childTnLst>
                                </p:cTn>
                              </p:par>
                              <p:par>
                                <p:cTn id="33" presetID="49" presetClass="entr" presetSubtype="0" decel="100000" fill="hold" grpId="0" nodeType="with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2000" fill="hold"/>
                                        <p:tgtEl>
                                          <p:spTgt spid="7"/>
                                        </p:tgtEl>
                                        <p:attrNameLst>
                                          <p:attrName>ppt_w</p:attrName>
                                        </p:attrNameLst>
                                      </p:cBhvr>
                                      <p:tavLst>
                                        <p:tav tm="0">
                                          <p:val>
                                            <p:fltVal val="0"/>
                                          </p:val>
                                        </p:tav>
                                        <p:tav tm="100000">
                                          <p:val>
                                            <p:strVal val="#ppt_w"/>
                                          </p:val>
                                        </p:tav>
                                      </p:tavLst>
                                    </p:anim>
                                    <p:anim calcmode="lin" valueType="num">
                                      <p:cBhvr>
                                        <p:cTn id="36" dur="2000" fill="hold"/>
                                        <p:tgtEl>
                                          <p:spTgt spid="7"/>
                                        </p:tgtEl>
                                        <p:attrNameLst>
                                          <p:attrName>ppt_h</p:attrName>
                                        </p:attrNameLst>
                                      </p:cBhvr>
                                      <p:tavLst>
                                        <p:tav tm="0">
                                          <p:val>
                                            <p:fltVal val="0"/>
                                          </p:val>
                                        </p:tav>
                                        <p:tav tm="100000">
                                          <p:val>
                                            <p:strVal val="#ppt_h"/>
                                          </p:val>
                                        </p:tav>
                                      </p:tavLst>
                                    </p:anim>
                                    <p:anim calcmode="lin" valueType="num">
                                      <p:cBhvr>
                                        <p:cTn id="37" dur="2000" fill="hold"/>
                                        <p:tgtEl>
                                          <p:spTgt spid="7"/>
                                        </p:tgtEl>
                                        <p:attrNameLst>
                                          <p:attrName>style.rotation</p:attrName>
                                        </p:attrNameLst>
                                      </p:cBhvr>
                                      <p:tavLst>
                                        <p:tav tm="0">
                                          <p:val>
                                            <p:fltVal val="360"/>
                                          </p:val>
                                        </p:tav>
                                        <p:tav tm="100000">
                                          <p:val>
                                            <p:fltVal val="0"/>
                                          </p:val>
                                        </p:tav>
                                      </p:tavLst>
                                    </p:anim>
                                    <p:animEffect transition="in" filter="fade">
                                      <p:cBhvr>
                                        <p:cTn id="3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smtClean="0"/>
              <a:t>ظروف  اتخاذ  القرار</a:t>
            </a:r>
            <a:endParaRPr lang="fr-FR" dirty="0"/>
          </a:p>
        </p:txBody>
      </p:sp>
      <p:graphicFrame>
        <p:nvGraphicFramePr>
          <p:cNvPr id="4" name="Espace réservé du contenu 3"/>
          <p:cNvGraphicFramePr>
            <a:graphicFrameLocks noGrp="1"/>
          </p:cNvGraphicFramePr>
          <p:nvPr>
            <p:ph idx="1"/>
          </p:nvPr>
        </p:nvGraphicFramePr>
        <p:xfrm>
          <a:off x="609600" y="1935163"/>
          <a:ext cx="109728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SA" dirty="0" smtClean="0"/>
              <a:t>عناصر اتخاذ القرار</a:t>
            </a:r>
            <a:endParaRPr lang="fr-FR" dirty="0"/>
          </a:p>
        </p:txBody>
      </p:sp>
      <p:sp>
        <p:nvSpPr>
          <p:cNvPr id="3" name="Espace réservé du contenu 2"/>
          <p:cNvSpPr>
            <a:spLocks noGrp="1"/>
          </p:cNvSpPr>
          <p:nvPr>
            <p:ph idx="1"/>
          </p:nvPr>
        </p:nvSpPr>
        <p:spPr/>
        <p:txBody>
          <a:bodyPr/>
          <a:lstStyle/>
          <a:p>
            <a:pPr lvl="0" algn="r" rtl="1"/>
            <a:r>
              <a:rPr lang="ar-DZ" b="1" dirty="0" smtClean="0"/>
              <a:t>الهدف من </a:t>
            </a:r>
            <a:r>
              <a:rPr lang="ar-DZ" b="1" dirty="0" err="1" smtClean="0"/>
              <a:t>إتخاذ</a:t>
            </a:r>
            <a:r>
              <a:rPr lang="ar-DZ" b="1" dirty="0" smtClean="0"/>
              <a:t> القرار:</a:t>
            </a:r>
            <a:r>
              <a:rPr lang="ar-DZ" dirty="0" smtClean="0"/>
              <a:t> ينبغي أن لا يتم </a:t>
            </a:r>
            <a:r>
              <a:rPr lang="ar-DZ" dirty="0" err="1" smtClean="0"/>
              <a:t>إتخاذ</a:t>
            </a:r>
            <a:r>
              <a:rPr lang="ar-DZ" dirty="0" smtClean="0"/>
              <a:t> القرار إلا إذا كان هناك هدف محدد لابد من إنجازه. وهنا لابد من القول بان أهمية القرار تعتمد على درجة أهمية الهدف المراد تحقيقه والعكس بالعكس، وكلما كان الهدف واضحا وقابلا للقياس كلما كان ذلك مدعاة </a:t>
            </a:r>
            <a:r>
              <a:rPr lang="ar-DZ" dirty="0" err="1" smtClean="0"/>
              <a:t>لإتخاذ</a:t>
            </a:r>
            <a:r>
              <a:rPr lang="ar-DZ" dirty="0" smtClean="0"/>
              <a:t> القرار السليم.</a:t>
            </a:r>
            <a:endParaRPr lang="fr-FR" dirty="0" smtClean="0"/>
          </a:p>
          <a:p>
            <a:pPr lvl="0" algn="r" rtl="1"/>
            <a:r>
              <a:rPr lang="ar-DZ" b="1" dirty="0" smtClean="0"/>
              <a:t>الدافع:</a:t>
            </a:r>
            <a:r>
              <a:rPr lang="ar-DZ" dirty="0" smtClean="0"/>
              <a:t> وهو الرغبة أو المحرك </a:t>
            </a:r>
            <a:r>
              <a:rPr lang="ar-DZ" dirty="0" err="1" smtClean="0"/>
              <a:t>الداخلى</a:t>
            </a:r>
            <a:r>
              <a:rPr lang="ar-DZ" dirty="0" smtClean="0"/>
              <a:t> الذي يدفع الإنسان نحو تحقيق الهدف الذي كان يتمثل بتحقيق أعلى العوائد في الحياة العملية</a:t>
            </a:r>
            <a:endParaRPr lang="fr-FR" dirty="0" smtClean="0"/>
          </a:p>
          <a:p>
            <a:pPr lvl="0" algn="r" rtl="1"/>
            <a:r>
              <a:rPr lang="ar-DZ" b="1" dirty="0" smtClean="0"/>
              <a:t>التنبؤ:</a:t>
            </a:r>
            <a:r>
              <a:rPr lang="ar-DZ" dirty="0" smtClean="0"/>
              <a:t> وهو تخمين وتقدير ما سوف يترتب على المتغيرات المكانية </a:t>
            </a:r>
            <a:r>
              <a:rPr lang="ar-DZ" dirty="0" err="1" smtClean="0"/>
              <a:t>والزمانية</a:t>
            </a:r>
            <a:r>
              <a:rPr lang="ar-DZ" dirty="0" smtClean="0"/>
              <a:t> المحيطة بالقرار من مؤثرات إيجابية أو سلبية بشكل مسبق، وبالتالي محاولة تقلص الفجوة بين النتائج المتوقعة والنتائج </a:t>
            </a:r>
            <a:r>
              <a:rPr lang="ar-DZ" dirty="0" err="1" smtClean="0"/>
              <a:t>المغوبة</a:t>
            </a:r>
            <a:r>
              <a:rPr lang="ar-DZ" dirty="0" smtClean="0"/>
              <a:t> للقرار، وبالتالي العمل على الاستفادة القصوى من </a:t>
            </a:r>
            <a:r>
              <a:rPr lang="ar-DZ" dirty="0" err="1" smtClean="0"/>
              <a:t>الإنحرافات</a:t>
            </a:r>
            <a:r>
              <a:rPr lang="ar-DZ" dirty="0" smtClean="0"/>
              <a:t> الإيجابية وتجنب أو تخفيف شدة وقع </a:t>
            </a:r>
            <a:r>
              <a:rPr lang="ar-DZ" dirty="0" err="1" smtClean="0"/>
              <a:t>الإنحرافات</a:t>
            </a:r>
            <a:r>
              <a:rPr lang="ar-DZ" dirty="0" smtClean="0"/>
              <a:t> السلبية </a:t>
            </a:r>
            <a:endParaRPr lang="fr-FR" dirty="0" smtClean="0"/>
          </a:p>
          <a:p>
            <a:pPr algn="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algn="r" rtl="1"/>
            <a:r>
              <a:rPr lang="ar-DZ" b="1" dirty="0" smtClean="0"/>
              <a:t>البدائل:</a:t>
            </a:r>
            <a:r>
              <a:rPr lang="ar-DZ" dirty="0" smtClean="0"/>
              <a:t> وهي مجموعة الطرق أو الحلول المتاحة التي يمكن الاعتماد على أيا منها لبلوغ الأهداف المنشودة، ولهذه الغاية فإنه لابد من ترتيب هذه الحلول وفقا لدرجة قربها أو بعدها من المعيار الذي يتم وضعه، وذلك تمهيدا </a:t>
            </a:r>
            <a:r>
              <a:rPr lang="ar-DZ" dirty="0" err="1" smtClean="0"/>
              <a:t>لإختيار</a:t>
            </a:r>
            <a:r>
              <a:rPr lang="ar-DZ" dirty="0" smtClean="0"/>
              <a:t> البديل الأقرب للمعيار الموضوع أي البديل أو القرار الأفضل من بين البدائل أو القرارات المتاحة</a:t>
            </a:r>
            <a:r>
              <a:rPr lang="ar-DZ" dirty="0" smtClean="0">
                <a:solidFill>
                  <a:srgbClr val="FF0000"/>
                </a:solidFill>
              </a:rPr>
              <a:t>.معايير اختيار البدائل المختلفة هي : المخاطرة ،الاقتصاد،التوقيت </a:t>
            </a:r>
            <a:r>
              <a:rPr lang="ar-DZ" dirty="0" err="1" smtClean="0">
                <a:solidFill>
                  <a:srgbClr val="FF0000"/>
                </a:solidFill>
              </a:rPr>
              <a:t>و</a:t>
            </a:r>
            <a:r>
              <a:rPr lang="ar-DZ" dirty="0" smtClean="0">
                <a:solidFill>
                  <a:srgbClr val="FF0000"/>
                </a:solidFill>
              </a:rPr>
              <a:t> الموارد المتوفرة</a:t>
            </a:r>
            <a:endParaRPr lang="fr-FR" dirty="0" smtClean="0">
              <a:solidFill>
                <a:srgbClr val="FF0000"/>
              </a:solidFill>
            </a:endParaRPr>
          </a:p>
          <a:p>
            <a:pPr lvl="0" algn="r" rtl="1"/>
            <a:r>
              <a:rPr lang="ar-DZ" b="1" dirty="0" smtClean="0"/>
              <a:t>قيود </a:t>
            </a:r>
            <a:r>
              <a:rPr lang="ar-DZ" b="1" dirty="0" err="1" smtClean="0"/>
              <a:t>إتخاذ</a:t>
            </a:r>
            <a:r>
              <a:rPr lang="ar-DZ" b="1" dirty="0" smtClean="0"/>
              <a:t> القرار: </a:t>
            </a:r>
            <a:r>
              <a:rPr lang="ar-DZ" dirty="0" smtClean="0"/>
              <a:t>وهي مجموعة المحددات التي تقف أمام زيادة عدد البدائل المتاحة، وبالتالي التأثير على مدى صحة القرار المتخذ </a:t>
            </a:r>
            <a:r>
              <a:rPr lang="ar-DZ" dirty="0" err="1" smtClean="0"/>
              <a:t>و</a:t>
            </a:r>
            <a:r>
              <a:rPr lang="ar-DZ" dirty="0" smtClean="0"/>
              <a:t> مدى نجاح عملية القرار بصفة عامة.</a:t>
            </a:r>
            <a:endParaRPr lang="fr-FR" dirty="0" smtClean="0"/>
          </a:p>
          <a:p>
            <a:pPr algn="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1464" y="0"/>
            <a:ext cx="10972800" cy="1143000"/>
          </a:xfrm>
        </p:spPr>
        <p:txBody>
          <a:bodyPr/>
          <a:lstStyle/>
          <a:p>
            <a:pPr algn="ctr"/>
            <a:r>
              <a:rPr lang="ar-DZ" dirty="0" smtClean="0"/>
              <a:t>خطوات اتخاذ القرار</a:t>
            </a:r>
            <a:endParaRPr lang="fr-FR" dirty="0"/>
          </a:p>
        </p:txBody>
      </p:sp>
      <p:graphicFrame>
        <p:nvGraphicFramePr>
          <p:cNvPr id="4" name="Espace réservé du contenu 3"/>
          <p:cNvGraphicFramePr>
            <a:graphicFrameLocks noGrp="1"/>
          </p:cNvGraphicFramePr>
          <p:nvPr>
            <p:ph idx="1"/>
          </p:nvPr>
        </p:nvGraphicFramePr>
        <p:xfrm>
          <a:off x="623668" y="1048899"/>
          <a:ext cx="109728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ctr" rtl="1"/>
            <a:r>
              <a:rPr lang="ar-DZ" dirty="0" smtClean="0"/>
              <a:t>تحديد الهدف </a:t>
            </a:r>
            <a:r>
              <a:rPr lang="ar-DZ" dirty="0" err="1" smtClean="0"/>
              <a:t>او</a:t>
            </a:r>
            <a:r>
              <a:rPr lang="ar-DZ" dirty="0" smtClean="0"/>
              <a:t> المشكلة</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r" rtl="1"/>
            <a:r>
              <a:rPr lang="ar-DZ" dirty="0" smtClean="0"/>
              <a:t>إن الخطوة الأولى في عملية </a:t>
            </a:r>
            <a:r>
              <a:rPr lang="ar-DZ" dirty="0" err="1" smtClean="0"/>
              <a:t>إتخاذ</a:t>
            </a:r>
            <a:r>
              <a:rPr lang="ar-DZ" dirty="0" smtClean="0"/>
              <a:t> القرار تتمثل في تحديد الهدف المراد إنجازه أو المشكلة المراد حلها </a:t>
            </a:r>
            <a:r>
              <a:rPr lang="ar-DZ" dirty="0" err="1" smtClean="0"/>
              <a:t>و</a:t>
            </a:r>
            <a:r>
              <a:rPr lang="ar-DZ" dirty="0" smtClean="0"/>
              <a:t> غالبا ما تتعامل منظمات </a:t>
            </a:r>
            <a:r>
              <a:rPr lang="ar-DZ" dirty="0" smtClean="0"/>
              <a:t>الأعمال </a:t>
            </a:r>
            <a:r>
              <a:rPr lang="ar-DZ" dirty="0" smtClean="0"/>
              <a:t>مع </a:t>
            </a:r>
            <a:r>
              <a:rPr lang="ar-DZ" dirty="0" smtClean="0"/>
              <a:t>ثلاثة أنواع من المشاكل وعلى النحو التالي:</a:t>
            </a:r>
            <a:endParaRPr lang="fr-FR" dirty="0" smtClean="0"/>
          </a:p>
          <a:p>
            <a:pPr lvl="0" algn="r" rtl="1"/>
            <a:r>
              <a:rPr lang="ar-DZ" b="1" dirty="0" smtClean="0"/>
              <a:t>الأهداف أو المشاكل الدائمة أو المتكررة:</a:t>
            </a:r>
            <a:r>
              <a:rPr lang="ar-DZ" dirty="0" smtClean="0"/>
              <a:t> وهي الأهداف أو المشاكل التي يتكرر إنجازها أو حلها بشكل دائم ولها علاقة وثيقة بالأعمال </a:t>
            </a:r>
            <a:r>
              <a:rPr lang="ar-DZ" dirty="0" err="1" smtClean="0"/>
              <a:t>و</a:t>
            </a:r>
            <a:r>
              <a:rPr lang="ar-DZ" dirty="0" smtClean="0"/>
              <a:t> الأمور اليومية </a:t>
            </a:r>
            <a:r>
              <a:rPr lang="ar-DZ" dirty="0" smtClean="0"/>
              <a:t>مثل دوام العاملين</a:t>
            </a:r>
            <a:endParaRPr lang="fr-FR" dirty="0" smtClean="0"/>
          </a:p>
          <a:p>
            <a:pPr lvl="0" algn="r" rtl="1"/>
            <a:r>
              <a:rPr lang="ar-DZ" b="1" dirty="0" smtClean="0"/>
              <a:t>الأهداف أو المشاكل الجوهرية:</a:t>
            </a:r>
            <a:r>
              <a:rPr lang="ar-DZ" dirty="0" smtClean="0"/>
              <a:t> وهي الأهداف أو المشاكل التي إذا لم يتم إنجازها أو حلها سوف تؤدي بالشركة أو المنظمة إلى التراجع ومن ثم إلى الفشل والخروج من دنيا الأعمال، كالتخطيط والتنظيم والتوجيه والرقابة ووضع التنبؤات وتحديد السياسات </a:t>
            </a:r>
            <a:r>
              <a:rPr lang="ar-DZ" dirty="0" smtClean="0"/>
              <a:t>والإجراءات </a:t>
            </a:r>
            <a:r>
              <a:rPr lang="ar-DZ" dirty="0" smtClean="0"/>
              <a:t>والقواعد اللازمة لتنفيذ العمل على أكمل وجه.</a:t>
            </a:r>
            <a:endParaRPr lang="fr-FR" dirty="0" smtClean="0"/>
          </a:p>
          <a:p>
            <a:pPr lvl="0" algn="r" rtl="1"/>
            <a:r>
              <a:rPr lang="ar-DZ" b="1" dirty="0" smtClean="0"/>
              <a:t>المشاكل العرضية الطارئة:</a:t>
            </a:r>
            <a:r>
              <a:rPr lang="ar-DZ" dirty="0" smtClean="0"/>
              <a:t> وهي الأهداف أو المشاكل غير المتكررة وغير الجوهرية والتي تحدث بمحض الصدفة لأسباب خارجة عن الإرادة كالحروب، القرارات الحكومية ..</a:t>
            </a:r>
            <a:r>
              <a:rPr lang="ar-DZ" dirty="0" err="1" smtClean="0"/>
              <a:t>إلخ</a:t>
            </a:r>
            <a:r>
              <a:rPr lang="ar-DZ" dirty="0" smtClean="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r" rtl="1"/>
            <a:r>
              <a:rPr lang="ar-DZ" dirty="0" smtClean="0"/>
              <a:t>وضع البدائل المقترحة</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lvl="0" algn="r" rtl="1"/>
            <a:r>
              <a:rPr lang="ar-DZ" dirty="0" smtClean="0"/>
              <a:t>والبدائل والحلول المقترحة هي تلك الطرق أو المنافذ المحتملة التي إذا ما أتبعنا أحدها سوف تؤدي إلى إنجاز الهدف أو حل المشكلة المطروحة، لكنها تتفاوت فيما بينها من حيث التكلفة والعائد والسرعة والدقة والبساطة والوضوح، والبديل أو الحل الأمثل وفقا لمعاييرنا هو القرار الذي سوف يتم </a:t>
            </a:r>
            <a:r>
              <a:rPr lang="ar-DZ" dirty="0" err="1" smtClean="0"/>
              <a:t>إتخاذه</a:t>
            </a:r>
            <a:r>
              <a:rPr lang="ar-DZ" dirty="0" smtClean="0"/>
              <a:t>، والمدير الناجح هو المدير الذي يكون قادرا على تصور وتحديد أكبر عدد من البدائل والحلول المحتملة والمدير الفاشل العكس بالعكس.</a:t>
            </a:r>
            <a:endParaRPr lang="fr-FR" dirty="0" smtClean="0"/>
          </a:p>
          <a:p>
            <a:pPr algn="r" rtl="1"/>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r" rtl="1"/>
            <a:r>
              <a:rPr lang="ar-DZ" dirty="0" smtClean="0"/>
              <a:t>تقييم البدائل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lvl="0" algn="r" rtl="1"/>
            <a:r>
              <a:rPr lang="ar-DZ" dirty="0" smtClean="0"/>
              <a:t>وهي </a:t>
            </a:r>
            <a:r>
              <a:rPr lang="ar-DZ" dirty="0" smtClean="0"/>
              <a:t>عملية </a:t>
            </a:r>
            <a:r>
              <a:rPr lang="ar-DZ" dirty="0" smtClean="0"/>
              <a:t>ترتيب وتدريج البدائل </a:t>
            </a:r>
            <a:r>
              <a:rPr lang="ar-DZ" dirty="0" err="1" smtClean="0"/>
              <a:t>و</a:t>
            </a:r>
            <a:r>
              <a:rPr lang="ar-DZ" dirty="0" smtClean="0"/>
              <a:t> الحلول المقترحة وفقا للمعايير الموضوعة، فالبديل أو الحل الذي تنطبق عليه المعايير الموضوعة يصنف أولا والبديل أو الحل الذي تنطبق عليه المعايير الموضوعة بدرجة أقل يصنف ثانيا.. وهكذا الحال بالنسبة لبقية البدائل </a:t>
            </a:r>
            <a:r>
              <a:rPr lang="ar-DZ" dirty="0" err="1" smtClean="0"/>
              <a:t>و</a:t>
            </a:r>
            <a:r>
              <a:rPr lang="ar-DZ" dirty="0" smtClean="0"/>
              <a:t> الحلول فإنه ينبغي أن يتم تصنيفها وترقيمها وفقا لدرجة قربها أو بعدها عن المعايير الموضوعة </a:t>
            </a:r>
            <a:r>
              <a:rPr lang="ar-DZ" dirty="0" err="1" smtClean="0"/>
              <a:t>و</a:t>
            </a:r>
            <a:r>
              <a:rPr lang="ar-DZ" dirty="0" smtClean="0"/>
              <a:t> تتم هذه الخطوة بتحديد كافة نقاط الضعف </a:t>
            </a:r>
            <a:r>
              <a:rPr lang="ar-DZ" dirty="0" err="1" smtClean="0"/>
              <a:t>و</a:t>
            </a:r>
            <a:r>
              <a:rPr lang="ar-DZ" dirty="0" smtClean="0"/>
              <a:t> القوة لكل بديل من البدائل المتاحة ، </a:t>
            </a:r>
            <a:r>
              <a:rPr lang="ar-DZ" dirty="0" err="1" smtClean="0"/>
              <a:t>و</a:t>
            </a:r>
            <a:r>
              <a:rPr lang="ar-DZ" dirty="0" smtClean="0"/>
              <a:t> يعتمد المدير في ذلك على خبرته </a:t>
            </a:r>
            <a:r>
              <a:rPr lang="ar-DZ" dirty="0" err="1" smtClean="0"/>
              <a:t>و</a:t>
            </a:r>
            <a:r>
              <a:rPr lang="ar-DZ" dirty="0" smtClean="0"/>
              <a:t> على دقة المعلومات المتعلقة بكل بديل </a:t>
            </a:r>
            <a:r>
              <a:rPr lang="ar-DZ" dirty="0" err="1" smtClean="0"/>
              <a:t>و</a:t>
            </a:r>
            <a:r>
              <a:rPr lang="ar-DZ" dirty="0" smtClean="0"/>
              <a:t> له </a:t>
            </a:r>
            <a:r>
              <a:rPr lang="ar-DZ" dirty="0" err="1" smtClean="0"/>
              <a:t>ان</a:t>
            </a:r>
            <a:r>
              <a:rPr lang="ar-DZ" dirty="0" smtClean="0"/>
              <a:t> يستعين بخبرات </a:t>
            </a:r>
            <a:r>
              <a:rPr lang="ar-DZ" dirty="0" err="1" smtClean="0"/>
              <a:t>الاخرين</a:t>
            </a:r>
            <a:r>
              <a:rPr lang="ar-DZ" dirty="0" smtClean="0"/>
              <a:t> </a:t>
            </a:r>
            <a:r>
              <a:rPr lang="ar-DZ" dirty="0" err="1" smtClean="0"/>
              <a:t>لانه</a:t>
            </a:r>
            <a:r>
              <a:rPr lang="ar-DZ" dirty="0" smtClean="0"/>
              <a:t> لن يكون ملما بكافة نقاط القوة </a:t>
            </a:r>
            <a:r>
              <a:rPr lang="ar-DZ" dirty="0" err="1" smtClean="0"/>
              <a:t>و</a:t>
            </a:r>
            <a:r>
              <a:rPr lang="ar-DZ" dirty="0" smtClean="0"/>
              <a:t> الضعف لكل بديل.</a:t>
            </a:r>
            <a:endParaRPr lang="fr-FR"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963</TotalTime>
  <Words>2256</Words>
  <Application>Microsoft Office PowerPoint</Application>
  <PresentationFormat>Personnalisé</PresentationFormat>
  <Paragraphs>170</Paragraphs>
  <Slides>28</Slides>
  <Notes>1</Notes>
  <HiddenSlides>0</HiddenSlides>
  <MMClips>0</MMClips>
  <ScaleCrop>false</ScaleCrop>
  <HeadingPairs>
    <vt:vector size="4" baseType="variant">
      <vt:variant>
        <vt:lpstr>Thème</vt:lpstr>
      </vt:variant>
      <vt:variant>
        <vt:i4>2</vt:i4>
      </vt:variant>
      <vt:variant>
        <vt:lpstr>Titres des diapositives</vt:lpstr>
      </vt:variant>
      <vt:variant>
        <vt:i4>28</vt:i4>
      </vt:variant>
    </vt:vector>
  </HeadingPairs>
  <TitlesOfParts>
    <vt:vector size="30" baseType="lpstr">
      <vt:lpstr>1_سمة Office</vt:lpstr>
      <vt:lpstr>Débit</vt:lpstr>
      <vt:lpstr>Diapositive 1</vt:lpstr>
      <vt:lpstr>عملية اتخاذ القرار</vt:lpstr>
      <vt:lpstr>ظروف  اتخاذ  القرار</vt:lpstr>
      <vt:lpstr>عناصر اتخاذ القرار</vt:lpstr>
      <vt:lpstr>Diapositive 5</vt:lpstr>
      <vt:lpstr>خطوات اتخاذ القرار</vt:lpstr>
      <vt:lpstr>تحديد الهدف او المشكلة </vt:lpstr>
      <vt:lpstr>وضع البدائل المقترحة </vt:lpstr>
      <vt:lpstr>تقييم البدائل  </vt:lpstr>
      <vt:lpstr> اختيار البديل الأمثل (اتخاذ القرار) </vt:lpstr>
      <vt:lpstr>تنفيذ القرار و متابعته </vt:lpstr>
      <vt:lpstr>Diapositive 12</vt:lpstr>
      <vt:lpstr>Diapositive 13</vt:lpstr>
      <vt:lpstr>Diapositive 14</vt:lpstr>
      <vt:lpstr>خصائص القرارات الاستراتيجية </vt:lpstr>
      <vt:lpstr>Diapositive 16</vt:lpstr>
      <vt:lpstr>Diapositive 17</vt:lpstr>
      <vt:lpstr>Diapositive 18</vt:lpstr>
      <vt:lpstr>Diapositive 19</vt:lpstr>
      <vt:lpstr>Diapositive 20</vt:lpstr>
      <vt:lpstr>أهمية القرارات الاستراتيجية</vt:lpstr>
      <vt:lpstr>Diapositive 22</vt:lpstr>
      <vt:lpstr>اهمية القرارات الاستراتيجية</vt:lpstr>
      <vt:lpstr>العوامل المؤثرة في اتخاذ القرارات الاستراتيجية</vt:lpstr>
      <vt:lpstr>Diapositive 25</vt:lpstr>
      <vt:lpstr>Diapositive 26</vt:lpstr>
      <vt:lpstr>Diapositive 27</vt:lpstr>
      <vt:lpstr>Diapositive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elassyl</dc:creator>
  <cp:lastModifiedBy>horizon</cp:lastModifiedBy>
  <cp:revision>109</cp:revision>
  <dcterms:created xsi:type="dcterms:W3CDTF">2019-02-22T16:15:31Z</dcterms:created>
  <dcterms:modified xsi:type="dcterms:W3CDTF">2024-05-13T20:41:42Z</dcterms:modified>
</cp:coreProperties>
</file>