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77" r:id="rId4"/>
    <p:sldId id="278" r:id="rId5"/>
    <p:sldId id="281" r:id="rId6"/>
    <p:sldId id="279" r:id="rId7"/>
    <p:sldId id="282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596" y="-102"/>
      </p:cViewPr>
      <p:guideLst>
        <p:guide orient="horz" pos="2205"/>
        <p:guide pos="2880"/>
        <p:guide pos="144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25" y="762000"/>
            <a:ext cx="5111675" cy="2667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5105400" cy="2133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lowing tech background 3d ,LO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84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03874"/>
            <a:ext cx="7239000" cy="4876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1600"/>
            <a:ext cx="5791200" cy="4953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7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29187"/>
            <a:ext cx="5105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5105400" cy="1195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lowing tech background 3d ,LO2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3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3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9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1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6958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3968750" cy="4909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236913" cy="49136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03874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9" name="Glowing tech background 3d ,LO2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6"/>
          <a:srcRect l="25555" r="7778"/>
          <a:stretch/>
        </p:blipFill>
        <p:spPr>
          <a:xfrm>
            <a:off x="7239000" y="152400"/>
            <a:ext cx="1600200" cy="1600200"/>
          </a:xfrm>
          <a:prstGeom prst="roundRect">
            <a:avLst>
              <a:gd name="adj" fmla="val 18055"/>
            </a:avLst>
          </a:prstGeom>
          <a:ln>
            <a:noFill/>
          </a:ln>
          <a:effectLst/>
          <a:scene3d>
            <a:camera prst="perspectiveRelaxed" fov="7200000">
              <a:rot lat="23995" lon="3210004" rev="21299988"/>
            </a:camera>
            <a:lightRig rig="chilly" dir="t">
              <a:rot lat="0" lon="0" rev="0"/>
            </a:lightRig>
          </a:scene3d>
          <a:sp3d extrusionH="254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608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defTabSz="914400" rtl="1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764581" y="116632"/>
            <a:ext cx="5111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جامعة محمد خيضر بسكرة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كلية العلوم الاقتصادية والتجارية وعلوم التسيير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قسم علوم التسيير</a:t>
            </a:r>
            <a:endParaRPr lang="fr-FR" altLang="ar-DZ" sz="2400" b="1" dirty="0">
              <a:solidFill>
                <a:schemeClr val="bg1"/>
              </a:solidFill>
            </a:endParaRPr>
          </a:p>
        </p:txBody>
      </p:sp>
      <p:sp>
        <p:nvSpPr>
          <p:cNvPr id="5" name="ZoneTexte 5"/>
          <p:cNvSpPr txBox="1">
            <a:spLocks noChangeArrowheads="1"/>
          </p:cNvSpPr>
          <p:nvPr/>
        </p:nvSpPr>
        <p:spPr bwMode="auto">
          <a:xfrm rot="18233870">
            <a:off x="6105233" y="2173029"/>
            <a:ext cx="28082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ar-DZ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سلسلة محاضرات مقدمة للسنة الأولى ماستـــــــــر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ar-D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GSO</a:t>
            </a:r>
            <a:endParaRPr kumimoji="0" lang="fr-FR" altLang="ar-DZ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" name="ZoneTexte 8"/>
          <p:cNvSpPr txBox="1">
            <a:spLocks noChangeArrowheads="1"/>
          </p:cNvSpPr>
          <p:nvPr/>
        </p:nvSpPr>
        <p:spPr bwMode="auto">
          <a:xfrm>
            <a:off x="6156325" y="5589588"/>
            <a:ext cx="28082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b="1" dirty="0">
                <a:latin typeface="Andalus" pitchFamily="18" charset="-78"/>
                <a:cs typeface="Andalus" pitchFamily="18" charset="-78"/>
              </a:rPr>
              <a:t>من إعداد الأستاذة:</a:t>
            </a: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b="1" dirty="0">
                <a:latin typeface="Andalus" pitchFamily="18" charset="-78"/>
                <a:cs typeface="Andalus" pitchFamily="18" charset="-78"/>
              </a:rPr>
              <a:t>فاطمة الزهراء طاهري</a:t>
            </a:r>
            <a:endParaRPr lang="fr-FR" altLang="ar-DZ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6" y="5822672"/>
            <a:ext cx="44644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fr-FR" b="1" dirty="0" smtClean="0"/>
              <a:t>Email: </a:t>
            </a:r>
            <a:r>
              <a:rPr lang="fr-FR" b="1" dirty="0" smtClean="0">
                <a:solidFill>
                  <a:srgbClr val="FF0000"/>
                </a:solidFill>
              </a:rPr>
              <a:t>fatima.tahri@univ-biskra.dz</a:t>
            </a:r>
            <a:endParaRPr lang="ar-DZ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5064" y="3759175"/>
            <a:ext cx="61801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DZ" altLang="ar-DZ" sz="4800" b="1" kern="0" dirty="0" smtClean="0">
                <a:solidFill>
                  <a:srgbClr val="FF0000"/>
                </a:solidFill>
                <a:latin typeface="Arial"/>
              </a:rPr>
              <a:t>الاطار </a:t>
            </a:r>
            <a:r>
              <a:rPr lang="ar-DZ" altLang="ar-DZ" sz="4800" b="1" kern="0" dirty="0" err="1" smtClean="0">
                <a:solidFill>
                  <a:srgbClr val="FF0000"/>
                </a:solidFill>
                <a:latin typeface="Arial"/>
              </a:rPr>
              <a:t>المفاهيمي</a:t>
            </a:r>
            <a:r>
              <a:rPr lang="ar-DZ" altLang="ar-DZ" sz="4800" b="1" kern="0" dirty="0" smtClean="0">
                <a:solidFill>
                  <a:srgbClr val="FF0000"/>
                </a:solidFill>
                <a:latin typeface="Arial"/>
              </a:rPr>
              <a:t> لإدارة المعرفة</a:t>
            </a:r>
            <a:endParaRPr kumimoji="0" lang="fr-FR" altLang="ar-DZ" sz="4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55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466462"/>
              </p:ext>
            </p:extLst>
          </p:nvPr>
        </p:nvGraphicFramePr>
        <p:xfrm>
          <a:off x="228600" y="1692736"/>
          <a:ext cx="7943800" cy="51206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971900"/>
                <a:gridCol w="3971900"/>
              </a:tblGrid>
              <a:tr h="1048060">
                <a:tc>
                  <a:txBody>
                    <a:bodyPr/>
                    <a:lstStyle/>
                    <a:p>
                      <a:pPr rtl="1"/>
                      <a:r>
                        <a:rPr lang="ar-DZ" sz="2400" dirty="0" smtClean="0"/>
                        <a:t>التحسس/التفكير</a:t>
                      </a:r>
                      <a:r>
                        <a:rPr lang="ar-DZ" sz="2400" baseline="0" dirty="0" smtClean="0"/>
                        <a:t> </a:t>
                      </a:r>
                      <a:r>
                        <a:rPr lang="fr-FR" sz="2400" baseline="0" dirty="0" smtClean="0"/>
                        <a:t>Sensation/</a:t>
                      </a:r>
                      <a:r>
                        <a:rPr lang="fr-FR" sz="2400" baseline="0" dirty="0" err="1" smtClean="0"/>
                        <a:t>Thinking</a:t>
                      </a:r>
                      <a:endParaRPr lang="ar-DZ" sz="2400" baseline="0" dirty="0" smtClean="0"/>
                    </a:p>
                    <a:p>
                      <a:pPr rtl="1"/>
                      <a:r>
                        <a:rPr lang="ar-DZ" sz="2400" baseline="0" dirty="0" smtClean="0"/>
                        <a:t>حاسم، معتمد عليه، يقظ للتفاصيل</a:t>
                      </a:r>
                      <a:endParaRPr lang="ar-DZ" sz="24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D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التحسس/الشعور </a:t>
                      </a:r>
                      <a:r>
                        <a:rPr kumimoji="0" lang="fr-F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Sensation/Feeling</a:t>
                      </a:r>
                      <a:endParaRPr kumimoji="0" lang="ar-DZ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D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براجماتي، تحليل، منهجي، واعي</a:t>
                      </a:r>
                    </a:p>
                    <a:p>
                      <a:pPr rtl="1"/>
                      <a:endParaRPr lang="ar-DZ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048060">
                <a:tc>
                  <a:txBody>
                    <a:bodyPr/>
                    <a:lstStyle/>
                    <a:p>
                      <a:pPr rtl="1"/>
                      <a:r>
                        <a:rPr lang="ar-DZ" sz="2400" dirty="0" smtClean="0"/>
                        <a:t>المحاسبة،</a:t>
                      </a:r>
                      <a:r>
                        <a:rPr lang="ar-DZ" sz="2400" baseline="0" dirty="0" smtClean="0"/>
                        <a:t> مسك السجلات</a:t>
                      </a:r>
                    </a:p>
                    <a:p>
                      <a:pPr rtl="1"/>
                      <a:r>
                        <a:rPr lang="ar-DZ" sz="2400" baseline="0" dirty="0" smtClean="0"/>
                        <a:t>برمجة الحاسوب</a:t>
                      </a:r>
                    </a:p>
                    <a:p>
                      <a:pPr rtl="1"/>
                      <a:r>
                        <a:rPr lang="ar-DZ" sz="2400" baseline="0" dirty="0" smtClean="0"/>
                        <a:t>تكنولوجيا التصنيع</a:t>
                      </a:r>
                      <a:endParaRPr lang="ar-DZ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400" dirty="0" smtClean="0"/>
                        <a:t>الاشراف</a:t>
                      </a:r>
                    </a:p>
                    <a:p>
                      <a:pPr rtl="1"/>
                      <a:r>
                        <a:rPr lang="ar-DZ" sz="2400" dirty="0" smtClean="0"/>
                        <a:t>البيع</a:t>
                      </a:r>
                    </a:p>
                    <a:p>
                      <a:pPr rtl="1"/>
                      <a:r>
                        <a:rPr lang="ar-DZ" sz="2400" dirty="0" smtClean="0"/>
                        <a:t>التفاوض</a:t>
                      </a:r>
                      <a:endParaRPr lang="ar-DZ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04806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D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الحدس/التفكير </a:t>
                      </a:r>
                      <a:r>
                        <a:rPr kumimoji="0" lang="fr-F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Intuition/</a:t>
                      </a:r>
                      <a:r>
                        <a:rPr kumimoji="0" lang="fr-FR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Thinking</a:t>
                      </a:r>
                      <a:endParaRPr kumimoji="0" lang="ar-DZ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D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خلاق، تقدمي، مستبصر</a:t>
                      </a:r>
                    </a:p>
                    <a:p>
                      <a:pPr rtl="1"/>
                      <a:endParaRPr lang="ar-D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D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الحدس/الشعور </a:t>
                      </a:r>
                      <a:r>
                        <a:rPr kumimoji="0" lang="fr-F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Intuition/Feeling</a:t>
                      </a:r>
                      <a:endParaRPr kumimoji="0" lang="ar-DZ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D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حيوي، موجه للعاملين، مفيد</a:t>
                      </a:r>
                    </a:p>
                    <a:p>
                      <a:pPr rtl="1"/>
                      <a:endParaRPr lang="ar-DZ" sz="2400" dirty="0"/>
                    </a:p>
                  </a:txBody>
                  <a:tcPr/>
                </a:tc>
              </a:tr>
              <a:tr h="1048060">
                <a:tc>
                  <a:txBody>
                    <a:bodyPr/>
                    <a:lstStyle/>
                    <a:p>
                      <a:pPr rtl="1"/>
                      <a:r>
                        <a:rPr lang="ar-DZ" sz="2400" dirty="0" smtClean="0"/>
                        <a:t>تصميم النظم</a:t>
                      </a:r>
                    </a:p>
                    <a:p>
                      <a:pPr rtl="1"/>
                      <a:r>
                        <a:rPr lang="ar-DZ" sz="2400" dirty="0" smtClean="0"/>
                        <a:t>العمل القانوني</a:t>
                      </a:r>
                    </a:p>
                    <a:p>
                      <a:pPr rtl="1"/>
                      <a:r>
                        <a:rPr lang="ar-DZ" sz="2400" dirty="0" smtClean="0"/>
                        <a:t>الادارة الوسطى</a:t>
                      </a:r>
                      <a:endParaRPr lang="ar-D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400" dirty="0" smtClean="0"/>
                        <a:t>خدمة الزبون</a:t>
                      </a:r>
                    </a:p>
                    <a:p>
                      <a:pPr rtl="1"/>
                      <a:r>
                        <a:rPr lang="ar-DZ" sz="2400" dirty="0" smtClean="0"/>
                        <a:t>الموارد البشرية</a:t>
                      </a:r>
                      <a:endParaRPr lang="ar-DZ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483768" y="332656"/>
            <a:ext cx="3960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3200" b="1" dirty="0" smtClean="0">
                <a:solidFill>
                  <a:prstClr val="white"/>
                </a:solidFill>
              </a:rPr>
              <a:t>أساليب الادراك المعرفي </a:t>
            </a:r>
            <a:endParaRPr lang="ar-DZ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9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83768" y="332656"/>
            <a:ext cx="3960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3200" b="1" dirty="0" smtClean="0">
                <a:solidFill>
                  <a:schemeClr val="bg1"/>
                </a:solidFill>
              </a:rPr>
              <a:t>دورة حياة المعرفة </a:t>
            </a:r>
            <a:endParaRPr lang="ar-DZ" sz="3200" b="1" dirty="0">
              <a:solidFill>
                <a:schemeClr val="bg1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467544" y="1484784"/>
            <a:ext cx="7272808" cy="4752528"/>
            <a:chOff x="467544" y="1484784"/>
            <a:chExt cx="7272808" cy="4752528"/>
          </a:xfrm>
        </p:grpSpPr>
        <p:cxnSp>
          <p:nvCxnSpPr>
            <p:cNvPr id="5" name="Connecteur droit avec flèche 4"/>
            <p:cNvCxnSpPr/>
            <p:nvPr/>
          </p:nvCxnSpPr>
          <p:spPr>
            <a:xfrm>
              <a:off x="1259632" y="5661248"/>
              <a:ext cx="64807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3563888" y="5837202"/>
              <a:ext cx="18722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DZ" sz="2000" b="1" dirty="0" smtClean="0"/>
                <a:t>الوقت</a:t>
              </a:r>
              <a:endParaRPr lang="ar-DZ" sz="2000" b="1" dirty="0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V="1">
              <a:off x="1259632" y="1484784"/>
              <a:ext cx="0" cy="41764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Forme libre 9"/>
            <p:cNvSpPr/>
            <p:nvPr/>
          </p:nvSpPr>
          <p:spPr>
            <a:xfrm>
              <a:off x="1508760" y="1923021"/>
              <a:ext cx="5166360" cy="3456699"/>
            </a:xfrm>
            <a:custGeom>
              <a:avLst/>
              <a:gdLst>
                <a:gd name="connsiteX0" fmla="*/ 0 w 5166360"/>
                <a:gd name="connsiteY0" fmla="*/ 3456699 h 3456699"/>
                <a:gd name="connsiteX1" fmla="*/ 1036320 w 5166360"/>
                <a:gd name="connsiteY1" fmla="*/ 2237499 h 3456699"/>
                <a:gd name="connsiteX2" fmla="*/ 2103120 w 5166360"/>
                <a:gd name="connsiteY2" fmla="*/ 103899 h 3456699"/>
                <a:gd name="connsiteX3" fmla="*/ 3032760 w 5166360"/>
                <a:gd name="connsiteY3" fmla="*/ 545859 h 3456699"/>
                <a:gd name="connsiteX4" fmla="*/ 3139440 w 5166360"/>
                <a:gd name="connsiteY4" fmla="*/ 2405139 h 3456699"/>
                <a:gd name="connsiteX5" fmla="*/ 5166360 w 5166360"/>
                <a:gd name="connsiteY5" fmla="*/ 3289059 h 345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66360" h="3456699">
                  <a:moveTo>
                    <a:pt x="0" y="3456699"/>
                  </a:moveTo>
                  <a:cubicBezTo>
                    <a:pt x="342900" y="3126499"/>
                    <a:pt x="685800" y="2796299"/>
                    <a:pt x="1036320" y="2237499"/>
                  </a:cubicBezTo>
                  <a:cubicBezTo>
                    <a:pt x="1386840" y="1678699"/>
                    <a:pt x="1770380" y="385839"/>
                    <a:pt x="2103120" y="103899"/>
                  </a:cubicBezTo>
                  <a:cubicBezTo>
                    <a:pt x="2435860" y="-178041"/>
                    <a:pt x="2860040" y="162319"/>
                    <a:pt x="3032760" y="545859"/>
                  </a:cubicBezTo>
                  <a:cubicBezTo>
                    <a:pt x="3205480" y="929399"/>
                    <a:pt x="2783840" y="1947939"/>
                    <a:pt x="3139440" y="2405139"/>
                  </a:cubicBezTo>
                  <a:cubicBezTo>
                    <a:pt x="3495040" y="2862339"/>
                    <a:pt x="4330700" y="3075699"/>
                    <a:pt x="5166360" y="328905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DZ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67544" y="3068960"/>
              <a:ext cx="887016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DZ" sz="2000" b="1" dirty="0" smtClean="0"/>
                <a:t>قيمة الوحدة</a:t>
              </a:r>
              <a:endParaRPr lang="ar-DZ" sz="2000" b="1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619672" y="5075892"/>
              <a:ext cx="14401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DZ" dirty="0" smtClean="0"/>
                <a:t>الأفكار والمفاهيم</a:t>
              </a:r>
              <a:endParaRPr lang="ar-DZ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555776" y="3776846"/>
              <a:ext cx="7920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DZ" dirty="0" smtClean="0"/>
                <a:t>البحث التطبيقي</a:t>
              </a:r>
              <a:endParaRPr lang="ar-DZ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951820" y="1547500"/>
              <a:ext cx="176419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DZ" sz="2000" dirty="0" smtClean="0"/>
                <a:t>الاستشارة</a:t>
              </a:r>
              <a:endParaRPr lang="ar-DZ" sz="20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716016" y="2348880"/>
              <a:ext cx="100811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DZ" dirty="0" smtClean="0"/>
                <a:t>الطرق</a:t>
              </a:r>
              <a:endParaRPr lang="ar-DZ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716016" y="3422903"/>
              <a:ext cx="129614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DZ" dirty="0" smtClean="0"/>
                <a:t>المساقات</a:t>
              </a:r>
              <a:endParaRPr lang="ar-DZ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012160" y="4653136"/>
              <a:ext cx="108012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DZ" dirty="0" smtClean="0"/>
                <a:t>المنشورات</a:t>
              </a:r>
              <a:endParaRPr lang="ar-DZ" dirty="0"/>
            </a:p>
          </p:txBody>
        </p:sp>
      </p:grpSp>
    </p:spTree>
    <p:extLst>
      <p:ext uri="{BB962C8B-B14F-4D97-AF65-F5344CB8AC3E}">
        <p14:creationId xmlns:p14="http://schemas.microsoft.com/office/powerpoint/2010/main" val="240304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75656" y="332656"/>
            <a:ext cx="59046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3200" b="1" dirty="0" smtClean="0">
                <a:solidFill>
                  <a:schemeClr val="bg1"/>
                </a:solidFill>
              </a:rPr>
              <a:t>ملاحظات حول دورة حياة المعرفة</a:t>
            </a:r>
            <a:endParaRPr lang="ar-DZ" sz="3200" b="1" dirty="0">
              <a:solidFill>
                <a:schemeClr val="bg1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5796136" y="1628800"/>
            <a:ext cx="1800200" cy="1224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4000" b="1" dirty="0" smtClean="0"/>
              <a:t>أولا</a:t>
            </a:r>
            <a:endParaRPr lang="ar-DZ" sz="4000" b="1" dirty="0"/>
          </a:p>
        </p:txBody>
      </p:sp>
      <p:sp>
        <p:nvSpPr>
          <p:cNvPr id="4" name="Ellipse 3"/>
          <p:cNvSpPr/>
          <p:nvPr/>
        </p:nvSpPr>
        <p:spPr>
          <a:xfrm>
            <a:off x="467544" y="2132856"/>
            <a:ext cx="5112568" cy="15121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2400" dirty="0" smtClean="0"/>
              <a:t>أحيانا دورة حياة المعرفة تكون قصيرة جدا</a:t>
            </a:r>
            <a:endParaRPr lang="ar-DZ" sz="2400" dirty="0"/>
          </a:p>
        </p:txBody>
      </p:sp>
      <p:sp>
        <p:nvSpPr>
          <p:cNvPr id="5" name="Ellipse 4"/>
          <p:cNvSpPr/>
          <p:nvPr/>
        </p:nvSpPr>
        <p:spPr>
          <a:xfrm>
            <a:off x="5868144" y="4437112"/>
            <a:ext cx="1800200" cy="1224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4000" b="1" dirty="0" smtClean="0"/>
              <a:t>ثانيا</a:t>
            </a:r>
            <a:endParaRPr lang="ar-DZ" sz="4000" b="1" dirty="0"/>
          </a:p>
        </p:txBody>
      </p:sp>
      <p:sp>
        <p:nvSpPr>
          <p:cNvPr id="6" name="Ellipse 5"/>
          <p:cNvSpPr/>
          <p:nvPr/>
        </p:nvSpPr>
        <p:spPr>
          <a:xfrm>
            <a:off x="467544" y="5013176"/>
            <a:ext cx="5112568" cy="15121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2400" dirty="0" smtClean="0"/>
              <a:t>أحيانا بعض المعارف تكون ذات دورة حياة مفتوحة</a:t>
            </a:r>
            <a:endParaRPr lang="ar-DZ" sz="2400" dirty="0"/>
          </a:p>
        </p:txBody>
      </p:sp>
    </p:spTree>
    <p:extLst>
      <p:ext uri="{BB962C8B-B14F-4D97-AF65-F5344CB8AC3E}">
        <p14:creationId xmlns:p14="http://schemas.microsoft.com/office/powerpoint/2010/main" val="291810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11760" y="539969"/>
            <a:ext cx="3960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3200" b="1" dirty="0" smtClean="0">
                <a:solidFill>
                  <a:schemeClr val="bg1"/>
                </a:solidFill>
              </a:rPr>
              <a:t>نماذج من دورة حياة المعرفة </a:t>
            </a:r>
            <a:endParaRPr lang="ar-DZ" sz="3200" b="1" dirty="0">
              <a:solidFill>
                <a:schemeClr val="bg1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467544" y="2492896"/>
            <a:ext cx="3744416" cy="3748568"/>
            <a:chOff x="467544" y="2492896"/>
            <a:chExt cx="3744416" cy="3748568"/>
          </a:xfrm>
        </p:grpSpPr>
        <p:sp>
          <p:nvSpPr>
            <p:cNvPr id="5" name="ZoneTexte 4"/>
            <p:cNvSpPr txBox="1"/>
            <p:nvPr/>
          </p:nvSpPr>
          <p:spPr>
            <a:xfrm>
              <a:off x="1918948" y="5841354"/>
              <a:ext cx="18722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DZ" sz="2000" b="1" dirty="0" smtClean="0"/>
                <a:t>الوقت</a:t>
              </a:r>
              <a:endParaRPr lang="ar-DZ" sz="2000" b="1" dirty="0"/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467544" y="2492896"/>
              <a:ext cx="3744416" cy="3168352"/>
              <a:chOff x="467544" y="2492896"/>
              <a:chExt cx="3744416" cy="3168352"/>
            </a:xfrm>
          </p:grpSpPr>
          <p:cxnSp>
            <p:nvCxnSpPr>
              <p:cNvPr id="4" name="Connecteur droit avec flèche 3"/>
              <p:cNvCxnSpPr/>
              <p:nvPr/>
            </p:nvCxnSpPr>
            <p:spPr>
              <a:xfrm>
                <a:off x="1259632" y="5661248"/>
                <a:ext cx="295232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Connecteur droit avec flèche 5"/>
              <p:cNvCxnSpPr/>
              <p:nvPr/>
            </p:nvCxnSpPr>
            <p:spPr>
              <a:xfrm flipV="1">
                <a:off x="1259632" y="2492896"/>
                <a:ext cx="0" cy="31683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ZoneTexte 7"/>
              <p:cNvSpPr txBox="1"/>
              <p:nvPr/>
            </p:nvSpPr>
            <p:spPr>
              <a:xfrm>
                <a:off x="467544" y="3068960"/>
                <a:ext cx="887016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DZ" sz="2000" b="1" dirty="0" smtClean="0"/>
                  <a:t>المنفعة</a:t>
                </a:r>
                <a:endParaRPr lang="ar-DZ" sz="2000" b="1" dirty="0"/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1619672" y="2492896"/>
                <a:ext cx="219624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DZ" sz="2800" b="1" dirty="0" smtClean="0"/>
                  <a:t>القوانين العلمية</a:t>
                </a:r>
                <a:endParaRPr lang="ar-DZ" sz="2800" b="1" dirty="0"/>
              </a:p>
            </p:txBody>
          </p:sp>
          <p:sp>
            <p:nvSpPr>
              <p:cNvPr id="17" name="Forme libre 16"/>
              <p:cNvSpPr/>
              <p:nvPr/>
            </p:nvSpPr>
            <p:spPr>
              <a:xfrm>
                <a:off x="1295400" y="3657600"/>
                <a:ext cx="2651760" cy="1996440"/>
              </a:xfrm>
              <a:custGeom>
                <a:avLst/>
                <a:gdLst>
                  <a:gd name="connsiteX0" fmla="*/ 0 w 2651760"/>
                  <a:gd name="connsiteY0" fmla="*/ 1996440 h 1996440"/>
                  <a:gd name="connsiteX1" fmla="*/ 685800 w 2651760"/>
                  <a:gd name="connsiteY1" fmla="*/ 426720 h 1996440"/>
                  <a:gd name="connsiteX2" fmla="*/ 2651760 w 2651760"/>
                  <a:gd name="connsiteY2" fmla="*/ 0 h 1996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1760" h="1996440">
                    <a:moveTo>
                      <a:pt x="0" y="1996440"/>
                    </a:moveTo>
                    <a:cubicBezTo>
                      <a:pt x="121920" y="1377950"/>
                      <a:pt x="243840" y="759460"/>
                      <a:pt x="685800" y="426720"/>
                    </a:cubicBezTo>
                    <a:cubicBezTo>
                      <a:pt x="1127760" y="93980"/>
                      <a:pt x="1889760" y="46990"/>
                      <a:pt x="2651760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DZ"/>
              </a:p>
            </p:txBody>
          </p:sp>
        </p:grpSp>
      </p:grpSp>
      <p:cxnSp>
        <p:nvCxnSpPr>
          <p:cNvPr id="19" name="Connecteur droit avec flèche 18"/>
          <p:cNvCxnSpPr/>
          <p:nvPr/>
        </p:nvCxnSpPr>
        <p:spPr>
          <a:xfrm>
            <a:off x="5652120" y="5661248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5652120" y="2492896"/>
            <a:ext cx="0" cy="31683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860032" y="3068960"/>
            <a:ext cx="8870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2000" b="1" dirty="0" smtClean="0"/>
              <a:t>المنفعة</a:t>
            </a:r>
            <a:endParaRPr lang="ar-DZ" sz="20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6012160" y="2204864"/>
            <a:ext cx="21962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2800" b="1" dirty="0" smtClean="0"/>
              <a:t>البرمجيات</a:t>
            </a:r>
            <a:endParaRPr lang="ar-DZ" sz="2800" b="1" dirty="0"/>
          </a:p>
        </p:txBody>
      </p:sp>
      <p:sp>
        <p:nvSpPr>
          <p:cNvPr id="25" name="Forme libre 24"/>
          <p:cNvSpPr/>
          <p:nvPr/>
        </p:nvSpPr>
        <p:spPr>
          <a:xfrm>
            <a:off x="5669280" y="2823954"/>
            <a:ext cx="1350992" cy="2814846"/>
          </a:xfrm>
          <a:custGeom>
            <a:avLst/>
            <a:gdLst>
              <a:gd name="connsiteX0" fmla="*/ 0 w 1036320"/>
              <a:gd name="connsiteY0" fmla="*/ 2814846 h 2814846"/>
              <a:gd name="connsiteX1" fmla="*/ 594360 w 1036320"/>
              <a:gd name="connsiteY1" fmla="*/ 102126 h 2814846"/>
              <a:gd name="connsiteX2" fmla="*/ 1036320 w 1036320"/>
              <a:gd name="connsiteY2" fmla="*/ 528846 h 2814846"/>
              <a:gd name="connsiteX3" fmla="*/ 1036320 w 1036320"/>
              <a:gd name="connsiteY3" fmla="*/ 528846 h 281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320" h="2814846">
                <a:moveTo>
                  <a:pt x="0" y="2814846"/>
                </a:moveTo>
                <a:cubicBezTo>
                  <a:pt x="210820" y="1648986"/>
                  <a:pt x="421640" y="483126"/>
                  <a:pt x="594360" y="102126"/>
                </a:cubicBezTo>
                <a:cubicBezTo>
                  <a:pt x="767080" y="-278874"/>
                  <a:pt x="1036320" y="528846"/>
                  <a:pt x="1036320" y="528846"/>
                </a:cubicBezTo>
                <a:lnTo>
                  <a:pt x="1036320" y="52884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26" name="ZoneTexte 25"/>
          <p:cNvSpPr txBox="1"/>
          <p:nvPr/>
        </p:nvSpPr>
        <p:spPr>
          <a:xfrm>
            <a:off x="6344776" y="5841354"/>
            <a:ext cx="13955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DZ" sz="2000" b="1" dirty="0" smtClean="0"/>
              <a:t>الوقت</a:t>
            </a:r>
            <a:endParaRPr lang="ar-DZ" sz="2000" b="1" dirty="0"/>
          </a:p>
        </p:txBody>
      </p:sp>
    </p:spTree>
    <p:extLst>
      <p:ext uri="{BB962C8B-B14F-4D97-AF65-F5344CB8AC3E}">
        <p14:creationId xmlns:p14="http://schemas.microsoft.com/office/powerpoint/2010/main" val="351959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5868144" y="1484784"/>
            <a:ext cx="1800200" cy="1224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4000" b="1" dirty="0" smtClean="0"/>
              <a:t>ثالثا</a:t>
            </a:r>
            <a:endParaRPr lang="ar-DZ" sz="4000" b="1" dirty="0"/>
          </a:p>
        </p:txBody>
      </p:sp>
      <p:sp>
        <p:nvSpPr>
          <p:cNvPr id="3" name="Ellipse 2"/>
          <p:cNvSpPr/>
          <p:nvPr/>
        </p:nvSpPr>
        <p:spPr>
          <a:xfrm>
            <a:off x="467544" y="2132856"/>
            <a:ext cx="5112568" cy="15121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2400" dirty="0" smtClean="0"/>
              <a:t>القسم الأعظم من المعارف أصبحت معارف تاريخية</a:t>
            </a:r>
            <a:endParaRPr lang="ar-DZ" sz="2400" dirty="0"/>
          </a:p>
        </p:txBody>
      </p:sp>
      <p:sp>
        <p:nvSpPr>
          <p:cNvPr id="4" name="Ellipse 3"/>
          <p:cNvSpPr/>
          <p:nvPr/>
        </p:nvSpPr>
        <p:spPr>
          <a:xfrm>
            <a:off x="5868144" y="3933056"/>
            <a:ext cx="1800200" cy="1224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4000" b="1" dirty="0" smtClean="0"/>
              <a:t>رابعا</a:t>
            </a:r>
            <a:endParaRPr lang="ar-DZ" sz="4000" b="1" dirty="0"/>
          </a:p>
        </p:txBody>
      </p:sp>
      <p:sp>
        <p:nvSpPr>
          <p:cNvPr id="5" name="Ellipse 4"/>
          <p:cNvSpPr/>
          <p:nvPr/>
        </p:nvSpPr>
        <p:spPr>
          <a:xfrm>
            <a:off x="228600" y="5085184"/>
            <a:ext cx="5495528" cy="15121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DZ" sz="2400" dirty="0" smtClean="0"/>
              <a:t>الشركات القائمة على المعرفة تحقق حلزونية المعرفة </a:t>
            </a:r>
            <a:r>
              <a:rPr lang="ar-DZ" sz="2400" dirty="0"/>
              <a:t> </a:t>
            </a:r>
            <a:r>
              <a:rPr lang="fr-FR" sz="2400" dirty="0" err="1" smtClean="0"/>
              <a:t>Knowlege</a:t>
            </a:r>
            <a:r>
              <a:rPr lang="fr-FR" sz="2400" dirty="0" smtClean="0"/>
              <a:t> spiral</a:t>
            </a:r>
            <a:endParaRPr lang="ar-DZ" sz="2400" dirty="0"/>
          </a:p>
        </p:txBody>
      </p:sp>
    </p:spTree>
    <p:extLst>
      <p:ext uri="{BB962C8B-B14F-4D97-AF65-F5344CB8AC3E}">
        <p14:creationId xmlns:p14="http://schemas.microsoft.com/office/powerpoint/2010/main" val="99921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"/>
            <a:ext cx="7620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943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PresentationPro_GlowingTechVide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FAEC0E0-4ABC-4077-8922-293239654A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PresentationPro_GlowingTechVideo</Template>
  <TotalTime>14011</TotalTime>
  <Words>157</Words>
  <Application>Microsoft Office PowerPoint</Application>
  <PresentationFormat>Affichage à l'écran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PresentationPro_GlowingTechVideo</vt:lpstr>
      <vt:lpstr>جامعة محمد خيضر بسكرة كلية العلوم الاقتصادية والتجارية وعلوم التسيير قسم علوم التسيير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محمد خيضر بسكرة كلية العلوم الاقتصادية والتجارية وعلوم التسيير قسم علوم التسيير</dc:title>
  <dc:creator>TAHRI</dc:creator>
  <dc:description>2010 animated abstract template from Presentationpro.com</dc:description>
  <cp:lastModifiedBy>TAHRI</cp:lastModifiedBy>
  <cp:revision>37</cp:revision>
  <dcterms:created xsi:type="dcterms:W3CDTF">2023-10-02T08:27:21Z</dcterms:created>
  <dcterms:modified xsi:type="dcterms:W3CDTF">2023-11-02T20:38:56Z</dcterms:modified>
  <cp:category>2010 abstract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TC018813529991</vt:lpwstr>
  </property>
</Properties>
</file>