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71" r:id="rId6"/>
    <p:sldId id="260" r:id="rId7"/>
    <p:sldId id="272" r:id="rId8"/>
    <p:sldId id="273" r:id="rId9"/>
    <p:sldId id="274" r:id="rId10"/>
    <p:sldId id="275" r:id="rId11"/>
    <p:sldId id="270"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37F3"/>
    <a:srgbClr val="B038F2"/>
    <a:srgbClr val="6141E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24" autoAdjust="0"/>
  </p:normalViewPr>
  <p:slideViewPr>
    <p:cSldViewPr>
      <p:cViewPr>
        <p:scale>
          <a:sx n="46" d="100"/>
          <a:sy n="46" d="100"/>
        </p:scale>
        <p:origin x="-1122" y="-5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31/10/2023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31/10/2023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31/10/2023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31/10/2023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31/10/2023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31/10/2023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A309A6D-C09C-4548-B29A-6CF363A7E532}" type="datetimeFigureOut">
              <a:rPr lang="fr-FR" smtClean="0"/>
              <a:pPr/>
              <a:t>31/10/2023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31/10/2023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31/10/2023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31/10/2023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31/10/2023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31/10/2023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437F3">
            <a:alpha val="89000"/>
          </a:srgbClr>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785951"/>
          </a:xfrm>
        </p:spPr>
        <p:txBody>
          <a:bodyPr>
            <a:normAutofit fontScale="90000"/>
          </a:bodyPr>
          <a:lstStyle/>
          <a:p>
            <a:pPr rtl="1"/>
            <a:r>
              <a:rPr lang="ar-DZ" sz="3100" b="1" dirty="0" smtClean="0">
                <a:solidFill>
                  <a:schemeClr val="bg1"/>
                </a:solidFill>
              </a:rPr>
              <a:t>جامعة محمـد </a:t>
            </a:r>
            <a:r>
              <a:rPr lang="ar-DZ" sz="3100" b="1" dirty="0" err="1" smtClean="0">
                <a:solidFill>
                  <a:schemeClr val="bg1"/>
                </a:solidFill>
              </a:rPr>
              <a:t>خيضر</a:t>
            </a:r>
            <a:r>
              <a:rPr lang="ar-DZ" sz="3100" b="1" dirty="0" smtClean="0">
                <a:solidFill>
                  <a:schemeClr val="bg1"/>
                </a:solidFill>
              </a:rPr>
              <a:t> بسكرة</a:t>
            </a:r>
            <a:r>
              <a:rPr lang="fr-FR" sz="3100" dirty="0" smtClean="0">
                <a:solidFill>
                  <a:schemeClr val="bg1"/>
                </a:solidFill>
              </a:rPr>
              <a:t/>
            </a:r>
            <a:br>
              <a:rPr lang="fr-FR" sz="3100" dirty="0" smtClean="0">
                <a:solidFill>
                  <a:schemeClr val="bg1"/>
                </a:solidFill>
              </a:rPr>
            </a:br>
            <a:r>
              <a:rPr lang="ar-DZ" sz="3100" b="1" dirty="0" smtClean="0">
                <a:solidFill>
                  <a:schemeClr val="bg1"/>
                </a:solidFill>
              </a:rPr>
              <a:t>كلية العلوم الاقتصادية والتجارية وعلوم التسيير </a:t>
            </a:r>
            <a:r>
              <a:rPr lang="fr-FR" sz="3100" dirty="0" smtClean="0">
                <a:solidFill>
                  <a:schemeClr val="bg1"/>
                </a:solidFill>
              </a:rPr>
              <a:t/>
            </a:r>
            <a:br>
              <a:rPr lang="fr-FR" sz="3100" dirty="0" smtClean="0">
                <a:solidFill>
                  <a:schemeClr val="bg1"/>
                </a:solidFill>
              </a:rPr>
            </a:br>
            <a:r>
              <a:rPr lang="ar-DZ" sz="3100" b="1" dirty="0" smtClean="0">
                <a:solidFill>
                  <a:schemeClr val="bg1"/>
                </a:solidFill>
              </a:rPr>
              <a:t>قسم العلوم التجارية</a:t>
            </a:r>
            <a:r>
              <a:rPr lang="fr-FR" sz="3100" dirty="0" smtClean="0">
                <a:solidFill>
                  <a:schemeClr val="bg1"/>
                </a:solidFill>
              </a:rPr>
              <a:t/>
            </a:r>
            <a:br>
              <a:rPr lang="fr-FR" sz="3100" dirty="0" smtClean="0">
                <a:solidFill>
                  <a:schemeClr val="bg1"/>
                </a:solidFill>
              </a:rPr>
            </a:br>
            <a:r>
              <a:rPr lang="fr-FR" sz="3100" b="1" dirty="0" smtClean="0">
                <a:solidFill>
                  <a:schemeClr val="bg1"/>
                </a:solidFill>
              </a:rPr>
              <a:t>LMD- SEGC-</a:t>
            </a:r>
            <a:r>
              <a:rPr lang="fr-FR" dirty="0" smtClean="0">
                <a:solidFill>
                  <a:schemeClr val="bg1"/>
                </a:solidFill>
              </a:rPr>
              <a:t/>
            </a:r>
            <a:br>
              <a:rPr lang="fr-FR" dirty="0" smtClean="0">
                <a:solidFill>
                  <a:schemeClr val="bg1"/>
                </a:solidFill>
              </a:rPr>
            </a:br>
            <a:endParaRPr lang="fr-FR" dirty="0">
              <a:solidFill>
                <a:schemeClr val="bg1"/>
              </a:solidFill>
            </a:endParaRPr>
          </a:p>
        </p:txBody>
      </p:sp>
      <p:sp>
        <p:nvSpPr>
          <p:cNvPr id="3" name="Sous-titre 2"/>
          <p:cNvSpPr>
            <a:spLocks noGrp="1"/>
          </p:cNvSpPr>
          <p:nvPr>
            <p:ph type="subTitle" idx="1"/>
          </p:nvPr>
        </p:nvSpPr>
        <p:spPr>
          <a:xfrm>
            <a:off x="1371600" y="3571876"/>
            <a:ext cx="6400800" cy="1643074"/>
          </a:xfrm>
        </p:spPr>
        <p:txBody>
          <a:bodyPr>
            <a:normAutofit fontScale="92500" lnSpcReduction="10000"/>
          </a:bodyPr>
          <a:lstStyle/>
          <a:p>
            <a:r>
              <a:rPr lang="ar-DZ" sz="3600" b="1" dirty="0" smtClean="0">
                <a:solidFill>
                  <a:srgbClr val="FFFF00"/>
                </a:solidFill>
              </a:rPr>
              <a:t>مقياس : المحاسبة القطاعية</a:t>
            </a:r>
          </a:p>
          <a:p>
            <a:r>
              <a:rPr lang="ar-DZ" sz="3600" b="1" dirty="0" smtClean="0">
                <a:solidFill>
                  <a:srgbClr val="FFFF00"/>
                </a:solidFill>
              </a:rPr>
              <a:t>المحور الثاني: محاسبة قطاع </a:t>
            </a:r>
            <a:r>
              <a:rPr lang="ar-DZ" sz="3600" b="1" dirty="0" err="1" smtClean="0">
                <a:solidFill>
                  <a:srgbClr val="FFFF00"/>
                </a:solidFill>
              </a:rPr>
              <a:t>الاشغال</a:t>
            </a:r>
            <a:r>
              <a:rPr lang="ar-DZ" sz="3600" b="1" dirty="0" smtClean="0">
                <a:solidFill>
                  <a:srgbClr val="FFFF00"/>
                </a:solidFill>
              </a:rPr>
              <a:t> العمومية</a:t>
            </a:r>
            <a:endParaRPr lang="fr-FR" sz="3600" b="1" dirty="0">
              <a:solidFill>
                <a:srgbClr val="FFFF00"/>
              </a:solidFill>
            </a:endParaRPr>
          </a:p>
        </p:txBody>
      </p:sp>
      <p:grpSp>
        <p:nvGrpSpPr>
          <p:cNvPr id="1026" name="Group 2"/>
          <p:cNvGrpSpPr>
            <a:grpSpLocks/>
          </p:cNvGrpSpPr>
          <p:nvPr/>
        </p:nvGrpSpPr>
        <p:grpSpPr bwMode="auto">
          <a:xfrm>
            <a:off x="4000496" y="2428868"/>
            <a:ext cx="928694" cy="914400"/>
            <a:chOff x="4041" y="5842"/>
            <a:chExt cx="1056" cy="1375"/>
          </a:xfrm>
        </p:grpSpPr>
        <p:sp>
          <p:nvSpPr>
            <p:cNvPr id="1027" name="Oval 3"/>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fr-FR"/>
            </a:p>
          </p:txBody>
        </p:sp>
        <p:pic>
          <p:nvPicPr>
            <p:cNvPr id="1028" name="Picture 4" descr="SigleUNI4"/>
            <p:cNvPicPr>
              <a:picLocks noChangeAspect="1" noChangeArrowheads="1"/>
            </p:cNvPicPr>
            <p:nvPr/>
          </p:nvPicPr>
          <p:blipFill>
            <a:blip r:embed="rId2" cstate="print"/>
            <a:srcRect l="2623" t="1465" r="1811"/>
            <a:stretch>
              <a:fillRect/>
            </a:stretch>
          </p:blipFill>
          <p:spPr bwMode="auto">
            <a:xfrm>
              <a:off x="4193" y="6073"/>
              <a:ext cx="742" cy="904"/>
            </a:xfrm>
            <a:prstGeom prst="rect">
              <a:avLst/>
            </a:prstGeom>
            <a:noFill/>
          </p:spPr>
        </p:pic>
        <p:sp>
          <p:nvSpPr>
            <p:cNvPr id="1029" name="WordArt 5"/>
            <p:cNvSpPr>
              <a:spLocks noChangeArrowheads="1" noChangeShapeType="1" noTextEdit="1"/>
            </p:cNvSpPr>
            <p:nvPr/>
          </p:nvSpPr>
          <p:spPr bwMode="auto">
            <a:xfrm>
              <a:off x="4190" y="5978"/>
              <a:ext cx="733" cy="746"/>
            </a:xfrm>
            <a:prstGeom prst="rect">
              <a:avLst/>
            </a:prstGeom>
          </p:spPr>
          <p:txBody>
            <a:bodyPr wrap="none" fromWordArt="1">
              <a:prstTxWarp prst="textArchUp">
                <a:avLst>
                  <a:gd name="adj" fmla="val 10800000"/>
                </a:avLst>
              </a:prstTxWarp>
            </a:bodyPr>
            <a:lstStyle/>
            <a:p>
              <a:pPr algn="ctr" rtl="1"/>
              <a:r>
                <a:rPr lang="ar-DZ" sz="3600" kern="10" spc="0" smtClean="0">
                  <a:ln w="9525">
                    <a:noFill/>
                    <a:round/>
                    <a:headEnd/>
                    <a:tailEnd/>
                  </a:ln>
                  <a:solidFill>
                    <a:srgbClr val="000080"/>
                  </a:solidFill>
                  <a:effectLst/>
                  <a:latin typeface="AF_Aseer"/>
                </a:rPr>
                <a:t>جامعــــــة محمد خيضــــــــــــر</a:t>
              </a:r>
              <a:endParaRPr lang="fr-FR" sz="3600" kern="10" spc="0">
                <a:ln w="9525">
                  <a:noFill/>
                  <a:round/>
                  <a:headEnd/>
                  <a:tailEnd/>
                </a:ln>
                <a:solidFill>
                  <a:srgbClr val="000080"/>
                </a:solidFill>
                <a:effectLst/>
                <a:latin typeface="AF_Aseer"/>
              </a:endParaRPr>
            </a:p>
          </p:txBody>
        </p:sp>
        <p:sp>
          <p:nvSpPr>
            <p:cNvPr id="1030" name="WordArt 6"/>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spc="0" smtClean="0">
                  <a:ln w="9525">
                    <a:noFill/>
                    <a:round/>
                    <a:headEnd/>
                    <a:tailEnd/>
                  </a:ln>
                  <a:solidFill>
                    <a:srgbClr val="000080"/>
                  </a:solidFill>
                  <a:effectLst/>
                  <a:latin typeface="AF_Aseer"/>
                </a:rPr>
                <a:t>بــســكــــــــــــرة</a:t>
              </a:r>
              <a:endParaRPr lang="fr-FR" sz="3600" kern="10" spc="0">
                <a:ln w="9525">
                  <a:noFill/>
                  <a:round/>
                  <a:headEnd/>
                  <a:tailEnd/>
                </a:ln>
                <a:solidFill>
                  <a:srgbClr val="000080"/>
                </a:solidFill>
                <a:effectLst/>
                <a:latin typeface="AF_Aseer"/>
              </a:endParaRPr>
            </a:p>
          </p:txBody>
        </p:sp>
      </p:gr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fontScale="775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ar-DZ" sz="3600" b="1" i="0" u="none" strike="noStrike" kern="1200" cap="none" spc="0" normalizeH="0" baseline="0" noProof="0" dirty="0" smtClean="0">
                <a:ln>
                  <a:noFill/>
                </a:ln>
                <a:solidFill>
                  <a:schemeClr val="bg1"/>
                </a:solidFill>
                <a:effectLst/>
                <a:uLnTx/>
                <a:uFillTx/>
                <a:latin typeface="+mn-lt"/>
                <a:ea typeface="+mn-ea"/>
                <a:cs typeface="+mn-cs"/>
              </a:rPr>
              <a:t>لطلبة السنة الثانية </a:t>
            </a:r>
            <a:r>
              <a:rPr kumimoji="0" lang="ar-DZ" sz="3600" b="1" i="0" u="none" strike="noStrike" kern="1200" cap="none" spc="0" normalizeH="0" baseline="0" noProof="0" dirty="0" err="1" smtClean="0">
                <a:ln>
                  <a:noFill/>
                </a:ln>
                <a:solidFill>
                  <a:schemeClr val="bg1"/>
                </a:solidFill>
                <a:effectLst/>
                <a:uLnTx/>
                <a:uFillTx/>
                <a:latin typeface="+mn-lt"/>
                <a:ea typeface="+mn-ea"/>
                <a:cs typeface="+mn-cs"/>
              </a:rPr>
              <a:t>ماستر</a:t>
            </a:r>
            <a:r>
              <a:rPr kumimoji="0" lang="ar-DZ" sz="3600" b="1" i="0" u="none" strike="noStrike" kern="1200" cap="none" spc="0" normalizeH="0" baseline="0" noProof="0" dirty="0" smtClean="0">
                <a:ln>
                  <a:noFill/>
                </a:ln>
                <a:solidFill>
                  <a:schemeClr val="bg1"/>
                </a:solidFill>
                <a:effectLst/>
                <a:uLnTx/>
                <a:uFillTx/>
                <a:latin typeface="+mn-lt"/>
                <a:ea typeface="+mn-ea"/>
                <a:cs typeface="+mn-cs"/>
              </a:rPr>
              <a:t> محاسبة </a:t>
            </a:r>
            <a:r>
              <a:rPr kumimoji="0" lang="ar-DZ" sz="3600" b="1" i="0" u="none" strike="noStrike" kern="1200" cap="none" spc="0" normalizeH="0" baseline="0" noProof="0" dirty="0" err="1" smtClean="0">
                <a:ln>
                  <a:noFill/>
                </a:ln>
                <a:solidFill>
                  <a:schemeClr val="bg1"/>
                </a:solidFill>
                <a:effectLst/>
                <a:uLnTx/>
                <a:uFillTx/>
                <a:latin typeface="+mn-lt"/>
                <a:ea typeface="+mn-ea"/>
                <a:cs typeface="+mn-cs"/>
              </a:rPr>
              <a:t>و</a:t>
            </a:r>
            <a:r>
              <a:rPr kumimoji="0" lang="ar-DZ" sz="3600" b="1" i="0" u="none" strike="noStrike" kern="1200" cap="none" spc="0" normalizeH="0" baseline="0" noProof="0" dirty="0" smtClean="0">
                <a:ln>
                  <a:noFill/>
                </a:ln>
                <a:solidFill>
                  <a:schemeClr val="bg1"/>
                </a:solidFill>
                <a:effectLst/>
                <a:uLnTx/>
                <a:uFillTx/>
                <a:latin typeface="+mn-lt"/>
                <a:ea typeface="+mn-ea"/>
                <a:cs typeface="+mn-cs"/>
              </a:rPr>
              <a:t> تدقيق</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3600" b="1" i="0" u="none" strike="noStrike" kern="1200" cap="none" spc="0" normalizeH="0" baseline="0" noProof="0" dirty="0" smtClean="0">
                <a:ln>
                  <a:noFill/>
                </a:ln>
                <a:solidFill>
                  <a:srgbClr val="FFFF00"/>
                </a:solidFill>
                <a:effectLst/>
                <a:uLnTx/>
                <a:uFillTx/>
                <a:latin typeface="+mn-lt"/>
                <a:ea typeface="+mn-ea"/>
                <a:cs typeface="+mn-cs"/>
              </a:rPr>
              <a:t>2023/2024</a:t>
            </a: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box(in)">
                                      <p:cBhvr>
                                        <p:cTn id="12" dur="5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heckerboard(across)">
                                      <p:cBhvr>
                                        <p:cTn id="17" dur="500"/>
                                        <p:tgtEl>
                                          <p:spTgt spid="3">
                                            <p:txEl>
                                              <p:pRg st="0" end="0"/>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checkerboard(across)">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linds(horizontal)">
                                      <p:cBhvr>
                                        <p:cTn id="2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pPr rtl="1"/>
            <a:r>
              <a:rPr lang="ar-DZ" sz="3200" b="1" dirty="0" smtClean="0">
                <a:solidFill>
                  <a:srgbClr val="FFFF00"/>
                </a:solidFill>
              </a:rPr>
              <a:t>المعالجات المحاسبية</a:t>
            </a:r>
            <a:endParaRPr lang="fr-FR" sz="3200" dirty="0">
              <a:solidFill>
                <a:srgbClr val="FFFF00"/>
              </a:solidFill>
            </a:endParaRPr>
          </a:p>
        </p:txBody>
      </p:sp>
      <p:sp>
        <p:nvSpPr>
          <p:cNvPr id="3" name="Sous-titre 2"/>
          <p:cNvSpPr>
            <a:spLocks noGrp="1"/>
          </p:cNvSpPr>
          <p:nvPr>
            <p:ph type="subTitle" idx="1"/>
          </p:nvPr>
        </p:nvSpPr>
        <p:spPr>
          <a:xfrm>
            <a:off x="642910" y="1928802"/>
            <a:ext cx="7858180" cy="4500594"/>
          </a:xfrm>
        </p:spPr>
        <p:txBody>
          <a:bodyPr>
            <a:normAutofit/>
          </a:bodyPr>
          <a:lstStyle/>
          <a:p>
            <a:pPr algn="r" rtl="1"/>
            <a:r>
              <a:rPr lang="ar-DZ" sz="2800" b="1" dirty="0" smtClean="0">
                <a:solidFill>
                  <a:srgbClr val="FFC000"/>
                </a:solidFill>
              </a:rPr>
              <a:t>المعالجة المحاسبية للأشغال المنجزة:</a:t>
            </a:r>
            <a:endParaRPr lang="fr-FR" sz="2800" dirty="0" smtClean="0">
              <a:solidFill>
                <a:srgbClr val="FFC000"/>
              </a:solidFill>
            </a:endParaRPr>
          </a:p>
          <a:p>
            <a:pPr algn="r" rtl="1"/>
            <a:r>
              <a:rPr lang="ar-DZ" sz="2800" b="1" dirty="0" smtClean="0">
                <a:solidFill>
                  <a:schemeClr val="bg1"/>
                </a:solidFill>
              </a:rPr>
              <a:t>وفقا لدفتر الشروط ،عندما يصل مستوى الإنجاز إلى إتمام مرحلة معينة كما تم ذكره سابقا يقوم مكتب الدراسات بإعطاء الإذن للمؤسسة المكلفة بالإنجاز بإصدار وضعية الأشغال تتضمن تفاصيل الأشغال المنجزة مقومة ماليا فتكون هذه الوضعية بمثابة فاتورة مستحقة السداد من طرف صاحب المشروع :</a:t>
            </a:r>
          </a:p>
          <a:p>
            <a:pPr algn="r" rtl="1"/>
            <a:endParaRPr lang="ar-DZ" sz="2800" b="1" dirty="0" smtClean="0">
              <a:solidFill>
                <a:schemeClr val="bg1"/>
              </a:solidFill>
            </a:endParaRPr>
          </a:p>
          <a:p>
            <a:pPr algn="r" rtl="1"/>
            <a:endParaRPr lang="fr-FR" sz="2800" b="1" dirty="0" smtClean="0">
              <a:solidFill>
                <a:schemeClr val="bg1"/>
              </a:solidFill>
            </a:endParaRPr>
          </a:p>
          <a:p>
            <a:pPr algn="r" rtl="1"/>
            <a:endParaRPr lang="fr-FR" sz="2800" dirty="0">
              <a:solidFill>
                <a:srgbClr val="FFC000"/>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4098" name="Picture 2"/>
          <p:cNvPicPr>
            <a:picLocks noChangeAspect="1" noChangeArrowheads="1"/>
          </p:cNvPicPr>
          <p:nvPr/>
        </p:nvPicPr>
        <p:blipFill>
          <a:blip r:embed="rId2"/>
          <a:srcRect/>
          <a:stretch>
            <a:fillRect/>
          </a:stretch>
        </p:blipFill>
        <p:spPr bwMode="auto">
          <a:xfrm>
            <a:off x="0" y="4673600"/>
            <a:ext cx="9144000" cy="2541614"/>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nodeType="clickEffect">
                                  <p:stCondLst>
                                    <p:cond delay="0"/>
                                  </p:stCondLst>
                                  <p:childTnLst>
                                    <p:set>
                                      <p:cBhvr>
                                        <p:cTn id="23" dur="1" fill="hold">
                                          <p:stCondLst>
                                            <p:cond delay="0"/>
                                          </p:stCondLst>
                                        </p:cTn>
                                        <p:tgtEl>
                                          <p:spTgt spid="4098"/>
                                        </p:tgtEl>
                                        <p:attrNameLst>
                                          <p:attrName>style.visibility</p:attrName>
                                        </p:attrNameLst>
                                      </p:cBhvr>
                                      <p:to>
                                        <p:strVal val="visible"/>
                                      </p:to>
                                    </p:set>
                                    <p:animEffect transition="in" filter="diamond(in)">
                                      <p:cBhvr>
                                        <p:cTn id="24" dur="2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57224" y="2214554"/>
            <a:ext cx="6915176" cy="4214842"/>
          </a:xfrm>
        </p:spPr>
        <p:txBody>
          <a:bodyPr>
            <a:normAutofit/>
          </a:bodyPr>
          <a:lstStyle/>
          <a:p>
            <a:pPr algn="r" rtl="1"/>
            <a:endParaRPr lang="ar-DZ" sz="3600" b="1" smtClean="0">
              <a:solidFill>
                <a:srgbClr val="FFFF00"/>
              </a:solidFill>
            </a:endParaRPr>
          </a:p>
          <a:p>
            <a:pPr algn="r" rtl="1"/>
            <a:endParaRPr lang="ar-DZ" sz="3600" b="1" smtClean="0">
              <a:solidFill>
                <a:srgbClr val="FFFF00"/>
              </a:solidFill>
            </a:endParaRPr>
          </a:p>
          <a:p>
            <a:pPr algn="r" rtl="1"/>
            <a:endParaRPr lang="ar-DZ" sz="3600" b="1" smtClean="0">
              <a:solidFill>
                <a:schemeClr val="bg1"/>
              </a:solidFill>
            </a:endParaRPr>
          </a:p>
          <a:p>
            <a:pPr algn="r" rtl="1"/>
            <a:endParaRPr lang="ar-DZ" sz="3600" b="1" smtClean="0">
              <a:solidFill>
                <a:schemeClr val="bg1"/>
              </a:solidFill>
            </a:endParaRPr>
          </a:p>
          <a:p>
            <a:pPr algn="r" rtl="1"/>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
        <p:nvSpPr>
          <p:cNvPr id="10" name="ZoneTexte 9"/>
          <p:cNvSpPr txBox="1"/>
          <p:nvPr/>
        </p:nvSpPr>
        <p:spPr>
          <a:xfrm>
            <a:off x="1142976" y="2643182"/>
            <a:ext cx="6929486" cy="369332"/>
          </a:xfrm>
          <a:prstGeom prst="rect">
            <a:avLst/>
          </a:prstGeom>
          <a:noFill/>
        </p:spPr>
        <p:txBody>
          <a:bodyPr wrap="square" rtlCol="0">
            <a:spAutoFit/>
          </a:bodyPr>
          <a:lstStyle/>
          <a:p>
            <a:endParaRPr lang="fr-FR" dirty="0"/>
          </a:p>
        </p:txBody>
      </p:sp>
      <p:sp>
        <p:nvSpPr>
          <p:cNvPr id="13" name="Sous-titre 2"/>
          <p:cNvSpPr txBox="1">
            <a:spLocks/>
          </p:cNvSpPr>
          <p:nvPr/>
        </p:nvSpPr>
        <p:spPr>
          <a:xfrm>
            <a:off x="428596" y="1857364"/>
            <a:ext cx="8072494" cy="4724432"/>
          </a:xfrm>
          <a:prstGeom prst="rect">
            <a:avLst/>
          </a:prstGeom>
        </p:spPr>
        <p:txBody>
          <a:bodyPr vert="horz" lIns="91440" tIns="45720" rIns="91440" bIns="45720" rtlCol="0">
            <a:normAutofit/>
          </a:bodyPr>
          <a:lstStyle/>
          <a:p>
            <a:pPr lvl="0" algn="ctr" rtl="1">
              <a:spcBef>
                <a:spcPct val="20000"/>
              </a:spcBef>
            </a:pPr>
            <a:r>
              <a:rPr lang="ar-DZ" sz="4400" b="1" dirty="0" smtClean="0">
                <a:solidFill>
                  <a:srgbClr val="FFC000"/>
                </a:solidFill>
              </a:rPr>
              <a:t>شكرا على </a:t>
            </a:r>
            <a:r>
              <a:rPr lang="ar-DZ" sz="4400" b="1" dirty="0" err="1" smtClean="0">
                <a:solidFill>
                  <a:srgbClr val="FFC000"/>
                </a:solidFill>
              </a:rPr>
              <a:t>الاصغاء</a:t>
            </a:r>
            <a:r>
              <a:rPr lang="ar-DZ" sz="4400" b="1" dirty="0" smtClean="0">
                <a:solidFill>
                  <a:srgbClr val="FFC000"/>
                </a:solidFill>
              </a:rPr>
              <a:t> </a:t>
            </a:r>
          </a:p>
          <a:p>
            <a:pPr marL="0" marR="0" lvl="0" indent="0" algn="ctr"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ar-DZ" sz="3600" b="1" i="0" u="none" strike="noStrike" kern="1200" cap="none" spc="0" normalizeH="0" baseline="0" noProof="0" dirty="0" smtClean="0">
              <a:ln>
                <a:noFill/>
              </a:ln>
              <a:solidFill>
                <a:schemeClr val="bg1"/>
              </a:solidFill>
              <a:effectLst/>
              <a:uLnTx/>
              <a:uFillTx/>
              <a:latin typeface="+mn-lt"/>
              <a:ea typeface="+mn-ea"/>
              <a:cs typeface="+mn-cs"/>
            </a:endParaRPr>
          </a:p>
          <a:p>
            <a:pPr marL="0" marR="0" lvl="0" indent="0" algn="r" defTabSz="914400" rtl="1" eaLnBrk="1" fontAlgn="auto" latinLnBrk="0" hangingPunct="1">
              <a:lnSpc>
                <a:spcPct val="100000"/>
              </a:lnSpc>
              <a:spcBef>
                <a:spcPct val="20000"/>
              </a:spcBef>
              <a:spcAft>
                <a:spcPts val="0"/>
              </a:spcAft>
              <a:buClrTx/>
              <a:buSzTx/>
              <a:buFont typeface="Wingdings" pitchFamily="2" charset="2"/>
              <a:buChar char="ü"/>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357323"/>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err="1" smtClean="0">
                <a:solidFill>
                  <a:srgbClr val="FFFF00"/>
                </a:solidFill>
              </a:rPr>
              <a:t>فماهي</a:t>
            </a:r>
            <a:r>
              <a:rPr lang="ar-DZ" sz="3200" b="1" dirty="0" smtClean="0">
                <a:solidFill>
                  <a:srgbClr val="FFFF00"/>
                </a:solidFill>
              </a:rPr>
              <a:t> مميزات المحاسبة في القطاع الأشغال العمومية</a:t>
            </a:r>
          </a:p>
        </p:txBody>
      </p:sp>
      <p:sp>
        <p:nvSpPr>
          <p:cNvPr id="3" name="Sous-titre 2"/>
          <p:cNvSpPr>
            <a:spLocks noGrp="1"/>
          </p:cNvSpPr>
          <p:nvPr>
            <p:ph type="subTitle" idx="1"/>
          </p:nvPr>
        </p:nvSpPr>
        <p:spPr>
          <a:xfrm>
            <a:off x="928662" y="2214554"/>
            <a:ext cx="7286676" cy="4214842"/>
          </a:xfrm>
        </p:spPr>
        <p:txBody>
          <a:bodyPr>
            <a:normAutofit lnSpcReduction="10000"/>
          </a:bodyPr>
          <a:lstStyle/>
          <a:p>
            <a:pPr algn="r" rtl="1">
              <a:buFont typeface="Wingdings" pitchFamily="2" charset="2"/>
              <a:buChar char="ü"/>
            </a:pPr>
            <a:r>
              <a:rPr lang="ar-SA" sz="3600" b="1" dirty="0" smtClean="0">
                <a:solidFill>
                  <a:schemeClr val="bg1"/>
                </a:solidFill>
              </a:rPr>
              <a:t> يتم عن طريق عقود المقاولات</a:t>
            </a:r>
          </a:p>
          <a:p>
            <a:pPr algn="r" rtl="1">
              <a:buFont typeface="Wingdings" pitchFamily="2" charset="2"/>
              <a:buChar char="ü"/>
            </a:pPr>
            <a:r>
              <a:rPr lang="ar-SA" sz="3600" b="1" dirty="0" smtClean="0">
                <a:solidFill>
                  <a:schemeClr val="bg1"/>
                </a:solidFill>
              </a:rPr>
              <a:t>يتحقق رقم الأعمال في مؤسسات القطاع عند إنجاز جزء من الأشغال يسمى مرحلة</a:t>
            </a:r>
            <a:endParaRPr lang="fr-FR" sz="3600" b="1" dirty="0" smtClean="0">
              <a:solidFill>
                <a:schemeClr val="bg1"/>
              </a:solidFill>
            </a:endParaRPr>
          </a:p>
          <a:p>
            <a:pPr algn="r" rtl="1">
              <a:buFont typeface="Wingdings" pitchFamily="2" charset="2"/>
              <a:buChar char="ü"/>
            </a:pPr>
            <a:r>
              <a:rPr lang="ar-SA" sz="3600" b="1" dirty="0" smtClean="0">
                <a:solidFill>
                  <a:schemeClr val="bg1"/>
                </a:solidFill>
              </a:rPr>
              <a:t>ويتحقق رقم الأعمال دون تسليم الأشغال المنجزة لصاحب المشروع بخلاف باقي القطاعات الاقتصادية.</a:t>
            </a:r>
            <a:endParaRPr lang="ar-DZ" sz="3600" b="1" dirty="0" smtClean="0">
              <a:solidFill>
                <a:schemeClr val="bg1"/>
              </a:solidFill>
            </a:endParaRPr>
          </a:p>
          <a:p>
            <a:pPr algn="r" rtl="1">
              <a:buFont typeface="Wingdings" pitchFamily="2" charset="2"/>
              <a:buChar char="ü"/>
            </a:pPr>
            <a:r>
              <a:rPr lang="ar-DZ" sz="3600" b="1" dirty="0" smtClean="0">
                <a:solidFill>
                  <a:schemeClr val="bg1"/>
                </a:solidFill>
              </a:rPr>
              <a:t>صندوق خاص للضمان الاجتماعي</a:t>
            </a:r>
            <a:endParaRPr lang="fr-FR"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5" name="Image 4" descr="téléchargement 9999999999999.jpg"/>
          <p:cNvPicPr>
            <a:picLocks noChangeAspect="1"/>
          </p:cNvPicPr>
          <p:nvPr/>
        </p:nvPicPr>
        <p:blipFill>
          <a:blip r:embed="rId2"/>
          <a:stretch>
            <a:fillRect/>
          </a:stretch>
        </p:blipFill>
        <p:spPr>
          <a:xfrm>
            <a:off x="0" y="4429132"/>
            <a:ext cx="2447925" cy="1866900"/>
          </a:xfrm>
          <a:prstGeom prst="rect">
            <a:avLst/>
          </a:prstGeom>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linds(horizont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linds(horizontal)">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blinds(horizontal)">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1" nodeType="clickEffect">
                                  <p:stCondLst>
                                    <p:cond delay="0"/>
                                  </p:stCondLst>
                                  <p:childTnLst>
                                    <p:set>
                                      <p:cBhvr>
                                        <p:cTn id="32" dur="1" fill="hold">
                                          <p:stCondLst>
                                            <p:cond delay="0"/>
                                          </p:stCondLst>
                                        </p:cTn>
                                        <p:tgtEl>
                                          <p:spTgt spid="3">
                                            <p:txEl>
                                              <p:pRg st="0" end="0"/>
                                            </p:txEl>
                                          </p:spTgt>
                                        </p:tgtEl>
                                        <p:attrNameLst>
                                          <p:attrName>style.visibility</p:attrName>
                                        </p:attrNameLst>
                                      </p:cBhvr>
                                      <p:to>
                                        <p:strVal val="visible"/>
                                      </p:to>
                                    </p:set>
                                    <p:anim calcmode="lin" valueType="num">
                                      <p:cBhvr additive="base">
                                        <p:cTn id="3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1" nodeType="clickEffect">
                                  <p:stCondLst>
                                    <p:cond delay="0"/>
                                  </p:stCondLst>
                                  <p:childTnLst>
                                    <p:set>
                                      <p:cBhvr>
                                        <p:cTn id="38" dur="1" fill="hold">
                                          <p:stCondLst>
                                            <p:cond delay="0"/>
                                          </p:stCondLst>
                                        </p:cTn>
                                        <p:tgtEl>
                                          <p:spTgt spid="3">
                                            <p:txEl>
                                              <p:pRg st="1" end="1"/>
                                            </p:txEl>
                                          </p:spTgt>
                                        </p:tgtEl>
                                        <p:attrNameLst>
                                          <p:attrName>style.visibility</p:attrName>
                                        </p:attrNameLst>
                                      </p:cBhvr>
                                      <p:to>
                                        <p:strVal val="visible"/>
                                      </p:to>
                                    </p:set>
                                    <p:anim calcmode="lin" valueType="num">
                                      <p:cBhvr additive="base">
                                        <p:cTn id="3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1" nodeType="clickEffect">
                                  <p:stCondLst>
                                    <p:cond delay="0"/>
                                  </p:stCondLst>
                                  <p:childTnLst>
                                    <p:set>
                                      <p:cBhvr>
                                        <p:cTn id="44" dur="1" fill="hold">
                                          <p:stCondLst>
                                            <p:cond delay="0"/>
                                          </p:stCondLst>
                                        </p:cTn>
                                        <p:tgtEl>
                                          <p:spTgt spid="3">
                                            <p:txEl>
                                              <p:pRg st="2" end="2"/>
                                            </p:txEl>
                                          </p:spTgt>
                                        </p:tgtEl>
                                        <p:attrNameLst>
                                          <p:attrName>style.visibility</p:attrName>
                                        </p:attrNameLst>
                                      </p:cBhvr>
                                      <p:to>
                                        <p:strVal val="visible"/>
                                      </p:to>
                                    </p:set>
                                    <p:anim calcmode="lin" valueType="num">
                                      <p:cBhvr additive="base">
                                        <p:cTn id="4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1" nodeType="clickEffect">
                                  <p:stCondLst>
                                    <p:cond delay="0"/>
                                  </p:stCondLst>
                                  <p:childTnLst>
                                    <p:set>
                                      <p:cBhvr>
                                        <p:cTn id="50" dur="1" fill="hold">
                                          <p:stCondLst>
                                            <p:cond delay="0"/>
                                          </p:stCondLst>
                                        </p:cTn>
                                        <p:tgtEl>
                                          <p:spTgt spid="3">
                                            <p:txEl>
                                              <p:pRg st="3" end="3"/>
                                            </p:txEl>
                                          </p:spTgt>
                                        </p:tgtEl>
                                        <p:attrNameLst>
                                          <p:attrName>style.visibility</p:attrName>
                                        </p:attrNameLst>
                                      </p:cBhvr>
                                      <p:to>
                                        <p:strVal val="visible"/>
                                      </p:to>
                                    </p:set>
                                    <p:anim calcmode="lin" valueType="num">
                                      <p:cBhvr additive="base">
                                        <p:cTn id="5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nodeType="click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box(in)">
                                      <p:cBhvr>
                                        <p:cTn id="5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P spid="3"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357323"/>
          </a:xfrm>
        </p:spPr>
        <p:style>
          <a:lnRef idx="3">
            <a:schemeClr val="lt1"/>
          </a:lnRef>
          <a:fillRef idx="1">
            <a:schemeClr val="accent1"/>
          </a:fillRef>
          <a:effectRef idx="1">
            <a:schemeClr val="accent1"/>
          </a:effectRef>
          <a:fontRef idx="minor">
            <a:schemeClr val="lt1"/>
          </a:fontRef>
        </p:style>
        <p:txBody>
          <a:bodyPr>
            <a:normAutofit/>
          </a:bodyPr>
          <a:lstStyle/>
          <a:p>
            <a:pPr lvl="0"/>
            <a:r>
              <a:rPr lang="ar-DZ" sz="3200" b="1" dirty="0" smtClean="0">
                <a:solidFill>
                  <a:srgbClr val="FFFF00"/>
                </a:solidFill>
              </a:rPr>
              <a:t> نشاط مؤسسات قطاع الأشغال العمومية</a:t>
            </a:r>
          </a:p>
        </p:txBody>
      </p:sp>
      <p:sp>
        <p:nvSpPr>
          <p:cNvPr id="6" name="Sous-titre 5"/>
          <p:cNvSpPr>
            <a:spLocks noGrp="1"/>
          </p:cNvSpPr>
          <p:nvPr>
            <p:ph type="subTitle" idx="1"/>
          </p:nvPr>
        </p:nvSpPr>
        <p:spPr>
          <a:xfrm>
            <a:off x="500034" y="2285992"/>
            <a:ext cx="8215370" cy="4286280"/>
          </a:xfrm>
        </p:spPr>
        <p:txBody>
          <a:bodyPr>
            <a:normAutofit fontScale="85000" lnSpcReduction="20000"/>
          </a:bodyPr>
          <a:lstStyle/>
          <a:p>
            <a:r>
              <a:rPr lang="ar-DZ" sz="4400" b="1" dirty="0" smtClean="0">
                <a:solidFill>
                  <a:schemeClr val="bg1"/>
                </a:solidFill>
              </a:rPr>
              <a:t>تتم نشاطات قطاع البناء عن </a:t>
            </a:r>
            <a:r>
              <a:rPr lang="ar-DZ" sz="4400" b="1" u="sng" dirty="0" smtClean="0">
                <a:solidFill>
                  <a:srgbClr val="FF0000"/>
                </a:solidFill>
              </a:rPr>
              <a:t>طريق عقود الإنشاء</a:t>
            </a:r>
            <a:r>
              <a:rPr lang="ar-DZ" sz="4400" b="1" dirty="0" smtClean="0">
                <a:solidFill>
                  <a:schemeClr val="bg1"/>
                </a:solidFill>
              </a:rPr>
              <a:t> وهي عقود تبرم بين المؤسسة المكلفة بالإنجاز وصاحب المشروع ويتضمن العقد مجموعة من الشروط التقنية والمالية يحددها </a:t>
            </a:r>
            <a:r>
              <a:rPr lang="ar-DZ" sz="4400" b="1" u="sng" dirty="0" smtClean="0">
                <a:solidFill>
                  <a:srgbClr val="FF0000"/>
                </a:solidFill>
              </a:rPr>
              <a:t>دفتر الشروط</a:t>
            </a:r>
            <a:r>
              <a:rPr lang="ar-DZ" sz="4400" b="1" dirty="0" smtClean="0">
                <a:solidFill>
                  <a:schemeClr val="bg1"/>
                </a:solidFill>
              </a:rPr>
              <a:t> الذي يضعه صاحب المشروع ويطلع عليه كل من يرغب في إنجاز المشروع المعلن عنه يقوم مكتب الدراسات المتعاقد مع صاحب المشروع بمتابعة تنفيذ العقد وفق التصاميم التي وضعها هذا المكتب المكلف من طرف صاحب المشروع</a:t>
            </a: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357323"/>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تصنيف عقود المقاولات إلى </a:t>
            </a:r>
            <a:endParaRPr lang="fr-FR" sz="3200" b="1" dirty="0">
              <a:solidFill>
                <a:srgbClr val="FFFF00"/>
              </a:solidFill>
            </a:endParaRPr>
          </a:p>
        </p:txBody>
      </p:sp>
      <p:sp>
        <p:nvSpPr>
          <p:cNvPr id="3" name="Sous-titre 2"/>
          <p:cNvSpPr>
            <a:spLocks noGrp="1"/>
          </p:cNvSpPr>
          <p:nvPr>
            <p:ph type="subTitle" idx="1"/>
          </p:nvPr>
        </p:nvSpPr>
        <p:spPr>
          <a:xfrm>
            <a:off x="500034" y="2214554"/>
            <a:ext cx="8143932" cy="4214842"/>
          </a:xfrm>
        </p:spPr>
        <p:txBody>
          <a:bodyPr>
            <a:normAutofit fontScale="92500" lnSpcReduction="10000"/>
          </a:bodyPr>
          <a:lstStyle/>
          <a:p>
            <a:pPr lvl="0" algn="r" rtl="1">
              <a:buFont typeface="Arial" pitchFamily="34" charset="0"/>
              <a:buChar char="•"/>
            </a:pPr>
            <a:r>
              <a:rPr lang="ar-DZ" sz="3600" b="1" dirty="0" smtClean="0">
                <a:solidFill>
                  <a:srgbClr val="FFC000"/>
                </a:solidFill>
              </a:rPr>
              <a:t>أ - عقد المقاولة بالقيمة الثابتة</a:t>
            </a:r>
          </a:p>
          <a:p>
            <a:pPr lvl="0" algn="r" rtl="1">
              <a:buFont typeface="Arial" pitchFamily="34" charset="0"/>
              <a:buChar char="•"/>
            </a:pPr>
            <a:r>
              <a:rPr lang="ar-DZ" sz="3600" b="1" dirty="0" smtClean="0">
                <a:solidFill>
                  <a:schemeClr val="bg1"/>
                </a:solidFill>
              </a:rPr>
              <a:t>ب - </a:t>
            </a:r>
            <a:r>
              <a:rPr lang="ar-DZ" sz="3600" b="1" dirty="0" smtClean="0">
                <a:solidFill>
                  <a:srgbClr val="FFC000"/>
                </a:solidFill>
              </a:rPr>
              <a:t>عقد المقاولة بالإضافة على التكلفة:</a:t>
            </a:r>
            <a:r>
              <a:rPr lang="ar-DZ" sz="3600" b="1" dirty="0" smtClean="0">
                <a:solidFill>
                  <a:schemeClr val="bg1"/>
                </a:solidFill>
              </a:rPr>
              <a:t> يتم بموجبه تحديد قيمة المشروع عن طريق إضافة هامش ربح على تكلفة إنجاز المشروع</a:t>
            </a:r>
          </a:p>
          <a:p>
            <a:pPr lvl="0" algn="r" rtl="1">
              <a:buFont typeface="Arial" pitchFamily="34" charset="0"/>
              <a:buChar char="•"/>
            </a:pPr>
            <a:r>
              <a:rPr lang="ar-DZ" sz="3600" b="1" dirty="0" smtClean="0">
                <a:solidFill>
                  <a:schemeClr val="bg1"/>
                </a:solidFill>
              </a:rPr>
              <a:t>ج - </a:t>
            </a:r>
            <a:r>
              <a:rPr lang="ar-DZ" sz="3600" b="1" dirty="0" smtClean="0">
                <a:solidFill>
                  <a:srgbClr val="FFC000"/>
                </a:solidFill>
              </a:rPr>
              <a:t>عقد المقاولة المفتوح:</a:t>
            </a:r>
            <a:r>
              <a:rPr lang="ar-DZ" sz="3600" b="1" dirty="0" smtClean="0">
                <a:solidFill>
                  <a:schemeClr val="bg1"/>
                </a:solidFill>
              </a:rPr>
              <a:t> يتم حساب قيمة المشروع عند انتهاء الأشغال وذلك أن الأشغال وذلك أن الأشغال مرتبطة بإنجاز المشروع كلية ولو تطلب الأمر تنفيذ أشغال تكميلية لم تكن واردة في بنود العقد الأولي ولم تكن متوقعة.</a:t>
            </a:r>
          </a:p>
          <a:p>
            <a:pPr lvl="0" algn="r" rtl="1">
              <a:buFont typeface="Arial" pitchFamily="34" charset="0"/>
              <a:buChar char="•"/>
            </a:pPr>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357323"/>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 تحديد رقم الأعمال</a:t>
            </a:r>
          </a:p>
        </p:txBody>
      </p:sp>
      <p:sp>
        <p:nvSpPr>
          <p:cNvPr id="3" name="Sous-titre 2"/>
          <p:cNvSpPr>
            <a:spLocks noGrp="1"/>
          </p:cNvSpPr>
          <p:nvPr>
            <p:ph type="subTitle" idx="1"/>
          </p:nvPr>
        </p:nvSpPr>
        <p:spPr>
          <a:xfrm>
            <a:off x="500034" y="2214554"/>
            <a:ext cx="8143932" cy="4214842"/>
          </a:xfrm>
        </p:spPr>
        <p:txBody>
          <a:bodyPr>
            <a:normAutofit lnSpcReduction="10000"/>
          </a:bodyPr>
          <a:lstStyle/>
          <a:p>
            <a:pPr lvl="0" algn="r" rtl="1">
              <a:buFont typeface="Arial" pitchFamily="34" charset="0"/>
              <a:buChar char="•"/>
            </a:pPr>
            <a:r>
              <a:rPr lang="ar-SA" b="1" dirty="0" smtClean="0">
                <a:solidFill>
                  <a:schemeClr val="bg1"/>
                </a:solidFill>
              </a:rPr>
              <a:t>يتم تحديد رقم الأعمال عن طريق قيمة الأشغال التي تم إنجازها إما كليا أو جزئيا عن طريق </a:t>
            </a:r>
            <a:r>
              <a:rPr lang="ar-SA" b="1" dirty="0" smtClean="0">
                <a:solidFill>
                  <a:srgbClr val="FFC000"/>
                </a:solidFill>
              </a:rPr>
              <a:t>تحديد مراحل للمشروع</a:t>
            </a:r>
            <a:r>
              <a:rPr lang="ar-SA" b="1" dirty="0" smtClean="0">
                <a:solidFill>
                  <a:schemeClr val="bg1"/>
                </a:solidFill>
              </a:rPr>
              <a:t> فتكون</a:t>
            </a:r>
            <a:r>
              <a:rPr lang="ar-SA" b="1" dirty="0" smtClean="0">
                <a:solidFill>
                  <a:srgbClr val="FFC000"/>
                </a:solidFill>
              </a:rPr>
              <a:t> قيمة كل مرحلة رقم أعمال منجز</a:t>
            </a:r>
            <a:r>
              <a:rPr lang="ar-SA" b="1" dirty="0" smtClean="0">
                <a:solidFill>
                  <a:schemeClr val="bg1"/>
                </a:solidFill>
              </a:rPr>
              <a:t> وتمثل </a:t>
            </a:r>
            <a:r>
              <a:rPr lang="ar-SA" b="1" dirty="0" smtClean="0">
                <a:solidFill>
                  <a:srgbClr val="FFC000"/>
                </a:solidFill>
              </a:rPr>
              <a:t>عادة نسبة مئوية محددة</a:t>
            </a:r>
            <a:r>
              <a:rPr lang="ar-SA" b="1" dirty="0" smtClean="0">
                <a:solidFill>
                  <a:schemeClr val="bg1"/>
                </a:solidFill>
              </a:rPr>
              <a:t> في دفتر الشروط، فكلما بلغت الأشغال نسبة معينة يتأكد منها مكتب الدراسات المكلف بمتابعة تنفيذ المشروع ثم يقوم بإصدار إذن للمؤسسة المكلفة بالإنجاز لإعداد وثيقة تعد بمثابة فاتورة لإنجاز مرحلة من الأشغال تسمى هذه الوثيقة بوضعية الأشغال </a:t>
            </a:r>
            <a:r>
              <a:rPr lang="fr-FR" b="1" dirty="0" smtClean="0">
                <a:solidFill>
                  <a:schemeClr val="bg1"/>
                </a:solidFill>
              </a:rPr>
              <a:t>SITUATION DES TRAVAUX</a:t>
            </a: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1" nodeType="clickEffect">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cBhvr additive="base">
                                        <p:cTn id="16" dur="500" fill="hold"/>
                                        <p:tgtEl>
                                          <p:spTgt spid="2"/>
                                        </p:tgtEl>
                                        <p:attrNameLst>
                                          <p:attrName>ppt_x</p:attrName>
                                        </p:attrNameLst>
                                      </p:cBhvr>
                                      <p:tavLst>
                                        <p:tav tm="0">
                                          <p:val>
                                            <p:strVal val="#ppt_x"/>
                                          </p:val>
                                        </p:tav>
                                        <p:tav tm="100000">
                                          <p:val>
                                            <p:strVal val="#ppt_x"/>
                                          </p:val>
                                        </p:tav>
                                      </p:tavLst>
                                    </p:anim>
                                    <p:anim calcmode="lin" valueType="num">
                                      <p:cBhvr additive="base">
                                        <p:cTn id="17"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1"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additive="base">
                                        <p:cTn id="2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build="p"/>
      <p:bldP spid="3" grpI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571505"/>
          </a:xfrm>
        </p:spPr>
        <p:style>
          <a:lnRef idx="3">
            <a:schemeClr val="lt1"/>
          </a:lnRef>
          <a:fillRef idx="1">
            <a:schemeClr val="accent1"/>
          </a:fillRef>
          <a:effectRef idx="1">
            <a:schemeClr val="accent1"/>
          </a:effectRef>
          <a:fontRef idx="minor">
            <a:schemeClr val="lt1"/>
          </a:fontRef>
        </p:style>
        <p:txBody>
          <a:bodyPr>
            <a:normAutofit fontScale="90000"/>
          </a:bodyPr>
          <a:lstStyle/>
          <a:p>
            <a:pPr rtl="1"/>
            <a:r>
              <a:rPr lang="ar-DZ" sz="3200" b="1" dirty="0" smtClean="0">
                <a:solidFill>
                  <a:srgbClr val="FFFF00"/>
                </a:solidFill>
              </a:rPr>
              <a:t>الأعباء المتصلة بالأشغال</a:t>
            </a:r>
            <a:endParaRPr lang="fr-FR" sz="3200" b="1" dirty="0">
              <a:solidFill>
                <a:srgbClr val="FFFF00"/>
              </a:solidFill>
            </a:endParaRPr>
          </a:p>
        </p:txBody>
      </p:sp>
      <p:sp>
        <p:nvSpPr>
          <p:cNvPr id="3" name="Sous-titre 2"/>
          <p:cNvSpPr>
            <a:spLocks noGrp="1"/>
          </p:cNvSpPr>
          <p:nvPr>
            <p:ph type="subTitle" idx="1"/>
          </p:nvPr>
        </p:nvSpPr>
        <p:spPr>
          <a:xfrm>
            <a:off x="642910" y="1285860"/>
            <a:ext cx="7858180" cy="5572140"/>
          </a:xfrm>
        </p:spPr>
        <p:txBody>
          <a:bodyPr>
            <a:noAutofit/>
          </a:bodyPr>
          <a:lstStyle/>
          <a:p>
            <a:pPr algn="r" rtl="1"/>
            <a:endParaRPr lang="ar-DZ" sz="2400" b="1" dirty="0" smtClean="0">
              <a:solidFill>
                <a:srgbClr val="FFFF00"/>
              </a:solidFill>
            </a:endParaRPr>
          </a:p>
          <a:p>
            <a:pPr algn="r" rtl="1">
              <a:buFont typeface="Wingdings" pitchFamily="2" charset="2"/>
              <a:buChar char="ü"/>
            </a:pPr>
            <a:r>
              <a:rPr lang="ar-DZ" sz="2400" b="1" dirty="0" smtClean="0">
                <a:solidFill>
                  <a:schemeClr val="bg1"/>
                </a:solidFill>
              </a:rPr>
              <a:t>مواد البناء ( المنصوص عليها في المواصفات التقنية في دفتر الشروط)</a:t>
            </a:r>
          </a:p>
          <a:p>
            <a:pPr lvl="0" algn="r" rtl="1">
              <a:buFont typeface="Wingdings" pitchFamily="2" charset="2"/>
              <a:buChar char="ü"/>
            </a:pPr>
            <a:r>
              <a:rPr lang="ar-DZ" sz="2400" b="1" dirty="0" smtClean="0">
                <a:solidFill>
                  <a:schemeClr val="bg1"/>
                </a:solidFill>
              </a:rPr>
              <a:t>قيمة الأشغال التمهيدية والثانوية</a:t>
            </a:r>
            <a:endParaRPr lang="fr-FR" sz="2400" b="1" dirty="0" smtClean="0">
              <a:solidFill>
                <a:schemeClr val="bg1"/>
              </a:solidFill>
            </a:endParaRPr>
          </a:p>
          <a:p>
            <a:pPr lvl="0" algn="r" rtl="1">
              <a:buFont typeface="Wingdings" pitchFamily="2" charset="2"/>
              <a:buChar char="ü"/>
            </a:pPr>
            <a:r>
              <a:rPr lang="ar-DZ" sz="2400" b="1" dirty="0" smtClean="0">
                <a:solidFill>
                  <a:schemeClr val="bg1"/>
                </a:solidFill>
              </a:rPr>
              <a:t>أعباء المقاولات من الباطن</a:t>
            </a:r>
            <a:endParaRPr lang="fr-FR" sz="2400" b="1" dirty="0" smtClean="0">
              <a:solidFill>
                <a:schemeClr val="bg1"/>
              </a:solidFill>
            </a:endParaRPr>
          </a:p>
          <a:p>
            <a:pPr lvl="0" algn="r" rtl="1">
              <a:buFont typeface="Wingdings" pitchFamily="2" charset="2"/>
              <a:buChar char="ü"/>
            </a:pPr>
            <a:r>
              <a:rPr lang="ar-DZ" sz="2400" b="1" dirty="0" smtClean="0">
                <a:solidFill>
                  <a:schemeClr val="bg1"/>
                </a:solidFill>
              </a:rPr>
              <a:t>قيمة الاشتراكات الاجتماعية في الهيئات الاجتماعية  (</a:t>
            </a:r>
            <a:r>
              <a:rPr lang="fr-FR" sz="2400" b="1" dirty="0" smtClean="0">
                <a:solidFill>
                  <a:schemeClr val="bg1"/>
                </a:solidFill>
              </a:rPr>
              <a:t>CACOBATPH et CNAS</a:t>
            </a:r>
            <a:r>
              <a:rPr lang="ar-DZ" sz="2400" b="1" dirty="0" smtClean="0">
                <a:solidFill>
                  <a:schemeClr val="bg1"/>
                </a:solidFill>
              </a:rPr>
              <a:t>) </a:t>
            </a:r>
            <a:endParaRPr lang="fr-FR" sz="2400" b="1" dirty="0" smtClean="0">
              <a:solidFill>
                <a:schemeClr val="bg1"/>
              </a:solidFill>
            </a:endParaRPr>
          </a:p>
          <a:p>
            <a:pPr lvl="0" algn="r" rtl="1">
              <a:buFont typeface="Wingdings" pitchFamily="2" charset="2"/>
              <a:buChar char="ü"/>
            </a:pPr>
            <a:r>
              <a:rPr lang="ar-DZ" sz="2400" b="1" dirty="0" smtClean="0">
                <a:solidFill>
                  <a:schemeClr val="bg1"/>
                </a:solidFill>
              </a:rPr>
              <a:t>الأجور المدفوعة للعمال</a:t>
            </a:r>
            <a:endParaRPr lang="fr-FR" sz="2400" b="1" dirty="0" smtClean="0">
              <a:solidFill>
                <a:schemeClr val="bg1"/>
              </a:solidFill>
            </a:endParaRPr>
          </a:p>
          <a:p>
            <a:pPr lvl="0" algn="r" rtl="1">
              <a:buFont typeface="Wingdings" pitchFamily="2" charset="2"/>
              <a:buChar char="ü"/>
            </a:pPr>
            <a:r>
              <a:rPr lang="ar-DZ" sz="2400" b="1" dirty="0" err="1" smtClean="0">
                <a:solidFill>
                  <a:schemeClr val="bg1"/>
                </a:solidFill>
              </a:rPr>
              <a:t>إهتلاك</a:t>
            </a:r>
            <a:r>
              <a:rPr lang="ar-DZ" sz="2400" b="1" dirty="0" smtClean="0">
                <a:solidFill>
                  <a:schemeClr val="bg1"/>
                </a:solidFill>
              </a:rPr>
              <a:t> المعدات المستخدمة في الإنجاز تمثل هذه العناصر أعباء مباشرة على المشروع كما تضاف إليها عناصر الأعباء الأخرى الخاصة بالاستغلال مثل:</a:t>
            </a:r>
            <a:endParaRPr lang="fr-FR" sz="2400" b="1" dirty="0" smtClean="0">
              <a:solidFill>
                <a:schemeClr val="bg1"/>
              </a:solidFill>
            </a:endParaRPr>
          </a:p>
          <a:p>
            <a:pPr lvl="0" algn="r" rtl="1">
              <a:buFont typeface="Wingdings" pitchFamily="2" charset="2"/>
              <a:buChar char="ü"/>
            </a:pPr>
            <a:r>
              <a:rPr lang="ar-DZ" sz="2400" b="1" dirty="0" smtClean="0">
                <a:solidFill>
                  <a:schemeClr val="bg1"/>
                </a:solidFill>
              </a:rPr>
              <a:t>الخدمات</a:t>
            </a:r>
            <a:endParaRPr lang="fr-FR" sz="2400" b="1" dirty="0" smtClean="0">
              <a:solidFill>
                <a:schemeClr val="bg1"/>
              </a:solidFill>
            </a:endParaRPr>
          </a:p>
          <a:p>
            <a:pPr lvl="0" algn="r" rtl="1">
              <a:buFont typeface="Wingdings" pitchFamily="2" charset="2"/>
              <a:buChar char="ü"/>
            </a:pPr>
            <a:r>
              <a:rPr lang="ar-DZ" sz="2400" b="1" dirty="0" smtClean="0">
                <a:solidFill>
                  <a:schemeClr val="bg1"/>
                </a:solidFill>
              </a:rPr>
              <a:t>الضرائب</a:t>
            </a:r>
            <a:endParaRPr lang="fr-FR" sz="2400" b="1" dirty="0" smtClean="0">
              <a:solidFill>
                <a:schemeClr val="bg1"/>
              </a:solidFill>
            </a:endParaRPr>
          </a:p>
          <a:p>
            <a:pPr lvl="0" algn="r" rtl="1">
              <a:buFont typeface="Wingdings" pitchFamily="2" charset="2"/>
              <a:buChar char="ü"/>
            </a:pPr>
            <a:r>
              <a:rPr lang="ar-DZ" sz="2400" b="1" dirty="0" smtClean="0">
                <a:solidFill>
                  <a:schemeClr val="bg1"/>
                </a:solidFill>
              </a:rPr>
              <a:t>المصاريف المالية</a:t>
            </a:r>
            <a:endParaRPr lang="fr-FR" sz="2400" b="1" dirty="0" smtClean="0">
              <a:solidFill>
                <a:schemeClr val="bg1"/>
              </a:solidFill>
            </a:endParaRPr>
          </a:p>
          <a:p>
            <a:pPr lvl="0" algn="r" rtl="1">
              <a:buFont typeface="Wingdings" pitchFamily="2" charset="2"/>
              <a:buChar char="ü"/>
            </a:pPr>
            <a:r>
              <a:rPr lang="ar-DZ" sz="2400" b="1" dirty="0" smtClean="0">
                <a:solidFill>
                  <a:schemeClr val="bg1"/>
                </a:solidFill>
              </a:rPr>
              <a:t>مصاريف التأمين</a:t>
            </a:r>
            <a:endParaRPr lang="fr-FR" sz="2400" b="1" dirty="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 calcmode="lin" valueType="num">
                                      <p:cBhvr additive="base">
                                        <p:cTn id="5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 calcmode="lin" valueType="num">
                                      <p:cBhvr additive="base">
                                        <p:cTn id="60"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3">
                                            <p:txEl>
                                              <p:pRg st="9" end="9"/>
                                            </p:txEl>
                                          </p:spTgt>
                                        </p:tgtEl>
                                        <p:attrNameLst>
                                          <p:attrName>style.visibility</p:attrName>
                                        </p:attrNameLst>
                                      </p:cBhvr>
                                      <p:to>
                                        <p:strVal val="visible"/>
                                      </p:to>
                                    </p:set>
                                    <p:anim calcmode="lin" valueType="num">
                                      <p:cBhvr additive="base">
                                        <p:cTn id="66"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3">
                                            <p:txEl>
                                              <p:pRg st="10" end="10"/>
                                            </p:txEl>
                                          </p:spTgt>
                                        </p:tgtEl>
                                        <p:attrNameLst>
                                          <p:attrName>style.visibility</p:attrName>
                                        </p:attrNameLst>
                                      </p:cBhvr>
                                      <p:to>
                                        <p:strVal val="visible"/>
                                      </p:to>
                                    </p:set>
                                    <p:anim calcmode="lin" valueType="num">
                                      <p:cBhvr additive="base">
                                        <p:cTn id="72"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pPr rtl="1"/>
            <a:r>
              <a:rPr lang="ar-DZ" sz="3200" b="1" dirty="0" smtClean="0">
                <a:solidFill>
                  <a:srgbClr val="FFFF00"/>
                </a:solidFill>
              </a:rPr>
              <a:t>المعالجات المحاسبية</a:t>
            </a:r>
            <a:endParaRPr lang="fr-FR" sz="3200" dirty="0">
              <a:solidFill>
                <a:srgbClr val="FFFF00"/>
              </a:solidFill>
            </a:endParaRPr>
          </a:p>
        </p:txBody>
      </p:sp>
      <p:sp>
        <p:nvSpPr>
          <p:cNvPr id="3" name="Sous-titre 2"/>
          <p:cNvSpPr>
            <a:spLocks noGrp="1"/>
          </p:cNvSpPr>
          <p:nvPr>
            <p:ph type="subTitle" idx="1"/>
          </p:nvPr>
        </p:nvSpPr>
        <p:spPr>
          <a:xfrm>
            <a:off x="642910" y="1928802"/>
            <a:ext cx="7858180" cy="4500594"/>
          </a:xfrm>
        </p:spPr>
        <p:txBody>
          <a:bodyPr>
            <a:normAutofit/>
          </a:bodyPr>
          <a:lstStyle/>
          <a:p>
            <a:pPr algn="r" rtl="1"/>
            <a:r>
              <a:rPr lang="ar-DZ" sz="2800" b="1" dirty="0" smtClean="0">
                <a:solidFill>
                  <a:srgbClr val="FFC000"/>
                </a:solidFill>
              </a:rPr>
              <a:t>شراء دفتر الشروط:</a:t>
            </a:r>
          </a:p>
          <a:p>
            <a:pPr algn="r" rtl="1"/>
            <a:r>
              <a:rPr lang="ar-DZ" sz="2800" b="1" dirty="0" smtClean="0">
                <a:solidFill>
                  <a:schemeClr val="bg1"/>
                </a:solidFill>
              </a:rPr>
              <a:t> أن المواصفات التقنية والمالية للمشروع المعروض مفصلة في دفتر شروط يقوم مكتب الدراسات المكلف بالتصميم والمتابعة ببيعه للمؤسسات المعنية وسبب عدم منحه مجانا هو ضمان الحصول عليه من طرف المؤسسات الجادة فقط، ويتم الحصول عليه بعد دفع قيمته وعادة </a:t>
            </a:r>
            <a:r>
              <a:rPr lang="ar-DZ" sz="2800" b="1" dirty="0" err="1" smtClean="0">
                <a:solidFill>
                  <a:schemeClr val="bg1"/>
                </a:solidFill>
              </a:rPr>
              <a:t>مايكون</a:t>
            </a:r>
            <a:r>
              <a:rPr lang="ar-DZ" sz="2800" b="1" dirty="0" smtClean="0">
                <a:solidFill>
                  <a:schemeClr val="bg1"/>
                </a:solidFill>
              </a:rPr>
              <a:t> ذلك نقدا لإثبات ذلك نسجل القيد التالي:</a:t>
            </a:r>
            <a:endParaRPr lang="fr-FR" sz="2800" b="1" dirty="0" smtClean="0">
              <a:solidFill>
                <a:schemeClr val="bg1"/>
              </a:solidFill>
            </a:endParaRPr>
          </a:p>
          <a:p>
            <a:pPr algn="r" rtl="1"/>
            <a:endParaRPr lang="fr-FR" sz="2800" dirty="0">
              <a:solidFill>
                <a:srgbClr val="FFC000"/>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1026" name="Picture 2"/>
          <p:cNvPicPr>
            <a:picLocks noChangeAspect="1" noChangeArrowheads="1"/>
          </p:cNvPicPr>
          <p:nvPr/>
        </p:nvPicPr>
        <p:blipFill>
          <a:blip r:embed="rId2"/>
          <a:srcRect/>
          <a:stretch>
            <a:fillRect/>
          </a:stretch>
        </p:blipFill>
        <p:spPr bwMode="auto">
          <a:xfrm>
            <a:off x="714348" y="4786322"/>
            <a:ext cx="7786742" cy="2071678"/>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8" presetClass="entr" presetSubtype="16" fill="hold" nodeType="clickEffect">
                                  <p:stCondLst>
                                    <p:cond delay="0"/>
                                  </p:stCondLst>
                                  <p:childTnLst>
                                    <p:set>
                                      <p:cBhvr>
                                        <p:cTn id="29" dur="1" fill="hold">
                                          <p:stCondLst>
                                            <p:cond delay="0"/>
                                          </p:stCondLst>
                                        </p:cTn>
                                        <p:tgtEl>
                                          <p:spTgt spid="1026"/>
                                        </p:tgtEl>
                                        <p:attrNameLst>
                                          <p:attrName>style.visibility</p:attrName>
                                        </p:attrNameLst>
                                      </p:cBhvr>
                                      <p:to>
                                        <p:strVal val="visible"/>
                                      </p:to>
                                    </p:set>
                                    <p:animEffect transition="in" filter="diamond(in)">
                                      <p:cBhvr>
                                        <p:cTn id="30"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pPr rtl="1"/>
            <a:r>
              <a:rPr lang="ar-DZ" sz="3200" b="1" dirty="0" smtClean="0">
                <a:solidFill>
                  <a:srgbClr val="FFFF00"/>
                </a:solidFill>
              </a:rPr>
              <a:t>المعالجات المحاسبية</a:t>
            </a:r>
            <a:endParaRPr lang="fr-FR" sz="3200" dirty="0">
              <a:solidFill>
                <a:srgbClr val="FFFF00"/>
              </a:solidFill>
            </a:endParaRPr>
          </a:p>
        </p:txBody>
      </p:sp>
      <p:sp>
        <p:nvSpPr>
          <p:cNvPr id="3" name="Sous-titre 2"/>
          <p:cNvSpPr>
            <a:spLocks noGrp="1"/>
          </p:cNvSpPr>
          <p:nvPr>
            <p:ph type="subTitle" idx="1"/>
          </p:nvPr>
        </p:nvSpPr>
        <p:spPr>
          <a:xfrm>
            <a:off x="642910" y="1928802"/>
            <a:ext cx="7858180" cy="4500594"/>
          </a:xfrm>
        </p:spPr>
        <p:txBody>
          <a:bodyPr>
            <a:normAutofit/>
          </a:bodyPr>
          <a:lstStyle/>
          <a:p>
            <a:pPr algn="r" rtl="1"/>
            <a:r>
              <a:rPr lang="ar-DZ" sz="2800" b="1" dirty="0" smtClean="0">
                <a:solidFill>
                  <a:srgbClr val="FFC000"/>
                </a:solidFill>
              </a:rPr>
              <a:t>دفع التأمين الابتدائي:</a:t>
            </a:r>
            <a:endParaRPr lang="fr-FR" sz="2800" dirty="0" smtClean="0">
              <a:solidFill>
                <a:srgbClr val="FFC000"/>
              </a:solidFill>
            </a:endParaRPr>
          </a:p>
          <a:p>
            <a:pPr algn="r" rtl="1"/>
            <a:r>
              <a:rPr lang="ar-DZ" sz="2800" b="1" dirty="0" smtClean="0">
                <a:solidFill>
                  <a:schemeClr val="bg1"/>
                </a:solidFill>
              </a:rPr>
              <a:t>في بعض المشاريع يشترط دفع تأمين ابتدائي مقابل المشاركة في المناقصة بتقديم العرض التقني والمالي كضمان لجدية أكثر من طرف المؤسسة المكلفة بالإنجاز:</a:t>
            </a:r>
          </a:p>
          <a:p>
            <a:pPr algn="r" rtl="1"/>
            <a:endParaRPr lang="fr-FR" sz="2800" b="1" dirty="0" smtClean="0">
              <a:solidFill>
                <a:schemeClr val="bg1"/>
              </a:solidFill>
            </a:endParaRPr>
          </a:p>
          <a:p>
            <a:pPr algn="r" rtl="1"/>
            <a:endParaRPr lang="fr-FR" sz="2800" dirty="0">
              <a:solidFill>
                <a:srgbClr val="FFC000"/>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2050" name="Picture 2"/>
          <p:cNvPicPr>
            <a:picLocks noChangeAspect="1" noChangeArrowheads="1"/>
          </p:cNvPicPr>
          <p:nvPr/>
        </p:nvPicPr>
        <p:blipFill>
          <a:blip r:embed="rId2"/>
          <a:srcRect/>
          <a:stretch>
            <a:fillRect/>
          </a:stretch>
        </p:blipFill>
        <p:spPr bwMode="auto">
          <a:xfrm>
            <a:off x="785786" y="4000504"/>
            <a:ext cx="7715304" cy="2143140"/>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nodeType="clickEffect">
                                  <p:stCondLst>
                                    <p:cond delay="0"/>
                                  </p:stCondLst>
                                  <p:childTnLst>
                                    <p:set>
                                      <p:cBhvr>
                                        <p:cTn id="23" dur="1" fill="hold">
                                          <p:stCondLst>
                                            <p:cond delay="0"/>
                                          </p:stCondLst>
                                        </p:cTn>
                                        <p:tgtEl>
                                          <p:spTgt spid="2050"/>
                                        </p:tgtEl>
                                        <p:attrNameLst>
                                          <p:attrName>style.visibility</p:attrName>
                                        </p:attrNameLst>
                                      </p:cBhvr>
                                      <p:to>
                                        <p:strVal val="visible"/>
                                      </p:to>
                                    </p:set>
                                    <p:animEffect transition="in" filter="diamond(in)">
                                      <p:cBhvr>
                                        <p:cTn id="24"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pPr rtl="1"/>
            <a:r>
              <a:rPr lang="ar-DZ" sz="3200" b="1" dirty="0" smtClean="0">
                <a:solidFill>
                  <a:srgbClr val="FFFF00"/>
                </a:solidFill>
              </a:rPr>
              <a:t>المعالجات المحاسبية</a:t>
            </a:r>
            <a:endParaRPr lang="fr-FR" sz="3200" dirty="0">
              <a:solidFill>
                <a:srgbClr val="FFFF00"/>
              </a:solidFill>
            </a:endParaRPr>
          </a:p>
        </p:txBody>
      </p:sp>
      <p:sp>
        <p:nvSpPr>
          <p:cNvPr id="3" name="Sous-titre 2"/>
          <p:cNvSpPr>
            <a:spLocks noGrp="1"/>
          </p:cNvSpPr>
          <p:nvPr>
            <p:ph type="subTitle" idx="1"/>
          </p:nvPr>
        </p:nvSpPr>
        <p:spPr>
          <a:xfrm>
            <a:off x="642910" y="1928802"/>
            <a:ext cx="7858180" cy="4500594"/>
          </a:xfrm>
        </p:spPr>
        <p:txBody>
          <a:bodyPr>
            <a:normAutofit/>
          </a:bodyPr>
          <a:lstStyle/>
          <a:p>
            <a:pPr algn="r" rtl="1"/>
            <a:r>
              <a:rPr lang="ar-DZ" sz="2800" b="1" dirty="0" smtClean="0">
                <a:solidFill>
                  <a:srgbClr val="FFC000"/>
                </a:solidFill>
              </a:rPr>
              <a:t>الحصول على </a:t>
            </a:r>
            <a:r>
              <a:rPr lang="ar-DZ" sz="2800" b="1" dirty="0" err="1" smtClean="0">
                <a:solidFill>
                  <a:srgbClr val="FFC000"/>
                </a:solidFill>
              </a:rPr>
              <a:t>التسبيقات</a:t>
            </a:r>
            <a:endParaRPr lang="fr-FR" sz="2800" dirty="0" smtClean="0">
              <a:solidFill>
                <a:srgbClr val="FFC000"/>
              </a:solidFill>
            </a:endParaRPr>
          </a:p>
          <a:p>
            <a:pPr algn="r" rtl="1"/>
            <a:r>
              <a:rPr lang="ar-DZ" sz="2800" b="1" dirty="0" smtClean="0">
                <a:solidFill>
                  <a:schemeClr val="bg1"/>
                </a:solidFill>
              </a:rPr>
              <a:t>في بعض المشاريع الحيوية يقوم صاحب المشروع بدفع </a:t>
            </a:r>
            <a:r>
              <a:rPr lang="ar-DZ" sz="2800" b="1" dirty="0" err="1" smtClean="0">
                <a:solidFill>
                  <a:schemeClr val="bg1"/>
                </a:solidFill>
              </a:rPr>
              <a:t>تسبيقات</a:t>
            </a:r>
            <a:r>
              <a:rPr lang="ar-DZ" sz="2800" b="1" dirty="0" smtClean="0">
                <a:solidFill>
                  <a:schemeClr val="bg1"/>
                </a:solidFill>
              </a:rPr>
              <a:t> للمؤسسة الفائزة بالمناقصة بغرض تسهيل تقدم وتيرة الأشغال</a:t>
            </a:r>
          </a:p>
          <a:p>
            <a:pPr algn="r" rtl="1"/>
            <a:endParaRPr lang="ar-DZ" sz="2800" b="1" dirty="0" smtClean="0">
              <a:solidFill>
                <a:schemeClr val="bg1"/>
              </a:solidFill>
            </a:endParaRPr>
          </a:p>
          <a:p>
            <a:pPr algn="r" rtl="1"/>
            <a:endParaRPr lang="fr-FR" sz="2800" b="1" dirty="0" smtClean="0">
              <a:solidFill>
                <a:schemeClr val="bg1"/>
              </a:solidFill>
            </a:endParaRPr>
          </a:p>
          <a:p>
            <a:pPr algn="r" rtl="1"/>
            <a:endParaRPr lang="fr-FR" sz="2800" dirty="0">
              <a:solidFill>
                <a:srgbClr val="FFC000"/>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3074" name="Picture 2"/>
          <p:cNvPicPr>
            <a:picLocks noChangeAspect="1" noChangeArrowheads="1"/>
          </p:cNvPicPr>
          <p:nvPr/>
        </p:nvPicPr>
        <p:blipFill>
          <a:blip r:embed="rId2"/>
          <a:srcRect/>
          <a:stretch>
            <a:fillRect/>
          </a:stretch>
        </p:blipFill>
        <p:spPr bwMode="auto">
          <a:xfrm>
            <a:off x="642910" y="4071942"/>
            <a:ext cx="7429552" cy="2000264"/>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nodeType="clickEffect">
                                  <p:stCondLst>
                                    <p:cond delay="0"/>
                                  </p:stCondLst>
                                  <p:childTnLst>
                                    <p:set>
                                      <p:cBhvr>
                                        <p:cTn id="23" dur="1" fill="hold">
                                          <p:stCondLst>
                                            <p:cond delay="0"/>
                                          </p:stCondLst>
                                        </p:cTn>
                                        <p:tgtEl>
                                          <p:spTgt spid="3074"/>
                                        </p:tgtEl>
                                        <p:attrNameLst>
                                          <p:attrName>style.visibility</p:attrName>
                                        </p:attrNameLst>
                                      </p:cBhvr>
                                      <p:to>
                                        <p:strVal val="visible"/>
                                      </p:to>
                                    </p:set>
                                    <p:animEffect transition="in" filter="diamond(in)">
                                      <p:cBhvr>
                                        <p:cTn id="24" dur="2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371</TotalTime>
  <Words>516</Words>
  <PresentationFormat>Affichage à l'écran (4:3)</PresentationFormat>
  <Paragraphs>50</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جامعة محمـد خيضر بسكرة كلية العلوم الاقتصادية والتجارية وعلوم التسيير  قسم العلوم التجارية LMD- SEGC- </vt:lpstr>
      <vt:lpstr>فماهي مميزات المحاسبة في القطاع الأشغال العمومية</vt:lpstr>
      <vt:lpstr> نشاط مؤسسات قطاع الأشغال العمومية</vt:lpstr>
      <vt:lpstr>تصنيف عقود المقاولات إلى </vt:lpstr>
      <vt:lpstr> تحديد رقم الأعمال</vt:lpstr>
      <vt:lpstr>الأعباء المتصلة بالأشغال</vt:lpstr>
      <vt:lpstr>المعالجات المحاسبية</vt:lpstr>
      <vt:lpstr>المعالجات المحاسبية</vt:lpstr>
      <vt:lpstr>المعالجات المحاسبية</vt:lpstr>
      <vt:lpstr>المعالجات المحاسبية</vt:lpstr>
      <vt:lpstr>Diapositive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محمـد خيضر بسكرة كلية العلوم الاقتصادية والتجارية وعلوم التسيير  قسم العلوم التجارية LMD- SEGC- </dc:title>
  <dc:creator>admin</dc:creator>
  <cp:lastModifiedBy>admin</cp:lastModifiedBy>
  <cp:revision>63</cp:revision>
  <dcterms:created xsi:type="dcterms:W3CDTF">2020-12-16T08:43:25Z</dcterms:created>
  <dcterms:modified xsi:type="dcterms:W3CDTF">2023-10-31T11:19:01Z</dcterms:modified>
</cp:coreProperties>
</file>