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sldIdLst>
    <p:sldId id="258" r:id="rId2"/>
    <p:sldId id="279" r:id="rId3"/>
    <p:sldId id="257" r:id="rId4"/>
    <p:sldId id="261" r:id="rId5"/>
    <p:sldId id="259" r:id="rId6"/>
    <p:sldId id="262" r:id="rId7"/>
    <p:sldId id="260" r:id="rId8"/>
    <p:sldId id="263" r:id="rId9"/>
    <p:sldId id="264" r:id="rId10"/>
    <p:sldId id="265" r:id="rId11"/>
    <p:sldId id="266" r:id="rId12"/>
    <p:sldId id="267" r:id="rId13"/>
    <p:sldId id="268" r:id="rId14"/>
    <p:sldId id="269" r:id="rId15"/>
    <p:sldId id="277" r:id="rId16"/>
    <p:sldId id="270" r:id="rId17"/>
    <p:sldId id="280"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sans titre" id="{8E10FDD7-1F2A-4CC8-B478-980CC4300FE8}">
          <p14:sldIdLst>
            <p14:sldId id="258"/>
            <p14:sldId id="279"/>
            <p14:sldId id="257"/>
            <p14:sldId id="261"/>
            <p14:sldId id="259"/>
            <p14:sldId id="262"/>
            <p14:sldId id="260"/>
            <p14:sldId id="263"/>
            <p14:sldId id="264"/>
            <p14:sldId id="265"/>
            <p14:sldId id="266"/>
            <p14:sldId id="267"/>
            <p14:sldId id="268"/>
            <p14:sldId id="269"/>
            <p14:sldId id="277"/>
            <p14:sldId id="270"/>
            <p14:sldId id="2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IR" initials="S" lastIdx="2" clrIdx="0">
    <p:extLst>
      <p:ext uri="{19B8F6BF-5375-455C-9EA6-DF929625EA0E}">
        <p15:presenceInfo xmlns:p15="http://schemas.microsoft.com/office/powerpoint/2012/main" userId="SAMI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2-12T11:37:08.995" idx="1">
    <p:pos x="7680" y="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7A62F8-8A67-41D2-B9CE-9287EED4AF9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727BB18-0A79-460B-AA0A-F5A61E3B43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87415ED-2C91-455F-B220-28B99A564C67}"/>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9A0865FE-8FAF-45BB-A5FA-1CEA23B4F6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F0E8BA8-2135-4AD6-9C6F-BE3D99650C82}"/>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217807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8CBD83-5632-41CE-9352-2765D65DCA1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DAB93C9-452C-4458-ABE0-7CE07B9CD27E}"/>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B79917-E935-4325-A6AE-03BDD70D9B77}"/>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19BCF295-038A-451B-B015-3CB499F860C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72FE20-E783-4E31-9D36-A682528AF418}"/>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363461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A977FAB-C6FE-47BB-8E38-476E77B329E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38A681F-F90D-47B4-B3A9-16CDDB519ED8}"/>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8DFD87-BA83-41B9-B1EB-37E19761F62E}"/>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9D155E34-A371-42E3-AE15-F32B0183BD3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74F14D7-787F-4C30-9056-C1CE36AAB22A}"/>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3612131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EF6AD-2D4D-4984-8FD3-ABE827EB96F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03B5BD-A6CB-4571-95E1-145542117FBB}"/>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90A56D-E7F2-4E8D-877C-ADAAD3F1DDB9}"/>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D61EF670-D251-42E6-9075-E66C28450F5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C31118-55E5-4F9E-BAC2-5D2735DB0098}"/>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107572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213BDF-CE8B-4D5A-ADF5-49A4555A627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EE1AF6A9-5016-46E3-BBB4-6425B9D4A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8F8AA491-E999-4B39-82FF-EEF1683B14DD}"/>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856D3054-7A2C-44DF-9266-A4FC3AE2CF7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4642399-EE45-4432-95AC-51CD390BF7C9}"/>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357290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7D3B62-A7F5-4BA2-8E1C-F73A112ABC8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DDB8671-B2C3-48A9-824D-B2831DFD109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7402D59-F8B7-4DBF-AFD6-3EBF53A183E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621629A-1187-47FE-88F0-1E59BFC56E49}"/>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6" name="Espace réservé du pied de page 5">
            <a:extLst>
              <a:ext uri="{FF2B5EF4-FFF2-40B4-BE49-F238E27FC236}">
                <a16:creationId xmlns:a16="http://schemas.microsoft.com/office/drawing/2014/main" id="{0D5E3E9F-9D26-4408-97E9-AB4D79939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7BF7EE4-5BC5-40F2-B491-AD0FAA52A4D9}"/>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143692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49A0B6-2FCA-4445-9C28-8EE2A66387E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3884304-A865-462E-AA16-C65304BB8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C483410-D5D7-4E70-89BC-17677D049DFB}"/>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60DF53F-CE40-4450-A177-61F5132710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DA5035E-B323-4689-93D4-1DBEE5BAA1B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46E8E87-36B9-4B45-8CD5-70474FF6420B}"/>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8" name="Espace réservé du pied de page 7">
            <a:extLst>
              <a:ext uri="{FF2B5EF4-FFF2-40B4-BE49-F238E27FC236}">
                <a16:creationId xmlns:a16="http://schemas.microsoft.com/office/drawing/2014/main" id="{ACEA1EE6-7B74-4777-9CEF-DBB7ED46921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43A9EC1-7248-4BE8-9A57-C36F9448A48A}"/>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148670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2AC7C-7746-42CD-BF1C-2386AB6A106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7F776D2-2765-453F-BE51-DF0514F3E15C}"/>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4" name="Espace réservé du pied de page 3">
            <a:extLst>
              <a:ext uri="{FF2B5EF4-FFF2-40B4-BE49-F238E27FC236}">
                <a16:creationId xmlns:a16="http://schemas.microsoft.com/office/drawing/2014/main" id="{B0061261-9E68-4003-83D7-6E073800434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0C48BCA-F10A-40B1-8C2C-EA909629A0A2}"/>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1126937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02868B2-A354-4D5D-A652-8021CF174ACF}"/>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3" name="Espace réservé du pied de page 2">
            <a:extLst>
              <a:ext uri="{FF2B5EF4-FFF2-40B4-BE49-F238E27FC236}">
                <a16:creationId xmlns:a16="http://schemas.microsoft.com/office/drawing/2014/main" id="{22D6A506-12B4-42B1-80CD-3CABC2278F2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DE7EF4F-91ED-474D-9976-502C79D6C6B5}"/>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99030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98667-F490-4058-B7D8-E6F48937D2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89F1C65-A928-4DB9-9DB7-A83F7CEE0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6FF87DA-1BE2-4E1C-A6EB-B73E642926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B6C157B5-38D5-4BCD-AC94-E9769BD7AD02}"/>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6" name="Espace réservé du pied de page 5">
            <a:extLst>
              <a:ext uri="{FF2B5EF4-FFF2-40B4-BE49-F238E27FC236}">
                <a16:creationId xmlns:a16="http://schemas.microsoft.com/office/drawing/2014/main" id="{44628757-1F87-4540-8630-576A043E3C7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134FA29-45E3-4246-8E30-2333FD6E3B68}"/>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370339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0CAA2-D7DA-441D-AFA6-A7A6F7E25A3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CBE150A-8FA6-4FC5-AE2F-A1E35BA1A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C2C5301-1179-49A6-B2EF-DB13E27CF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F90F533-1168-4D52-9D9F-FF787873E102}"/>
              </a:ext>
            </a:extLst>
          </p:cNvPr>
          <p:cNvSpPr>
            <a:spLocks noGrp="1"/>
          </p:cNvSpPr>
          <p:nvPr>
            <p:ph type="dt" sz="half" idx="10"/>
          </p:nvPr>
        </p:nvSpPr>
        <p:spPr/>
        <p:txBody>
          <a:bodyPr/>
          <a:lstStyle/>
          <a:p>
            <a:fld id="{D81DE478-9E4B-46E1-B49C-D482B0CE3672}" type="datetimeFigureOut">
              <a:rPr lang="fr-FR" smtClean="0"/>
              <a:t>12/02/2024</a:t>
            </a:fld>
            <a:endParaRPr lang="fr-FR"/>
          </a:p>
        </p:txBody>
      </p:sp>
      <p:sp>
        <p:nvSpPr>
          <p:cNvPr id="6" name="Espace réservé du pied de page 5">
            <a:extLst>
              <a:ext uri="{FF2B5EF4-FFF2-40B4-BE49-F238E27FC236}">
                <a16:creationId xmlns:a16="http://schemas.microsoft.com/office/drawing/2014/main" id="{FF92837B-61A1-4904-8C79-A902ED7FDA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EE25AFE-53A8-4FC6-9BF4-8A618B7FF904}"/>
              </a:ext>
            </a:extLst>
          </p:cNvPr>
          <p:cNvSpPr>
            <a:spLocks noGrp="1"/>
          </p:cNvSpPr>
          <p:nvPr>
            <p:ph type="sldNum" sz="quarter" idx="12"/>
          </p:nvPr>
        </p:nvSpPr>
        <p:spPr/>
        <p:txBody>
          <a:bodyPr/>
          <a:lstStyle/>
          <a:p>
            <a:fld id="{DCD05099-0290-4262-AD85-C847415B6CBE}" type="slidenum">
              <a:rPr lang="fr-FR" smtClean="0"/>
              <a:t>‹N°›</a:t>
            </a:fld>
            <a:endParaRPr lang="fr-FR"/>
          </a:p>
        </p:txBody>
      </p:sp>
    </p:spTree>
    <p:extLst>
      <p:ext uri="{BB962C8B-B14F-4D97-AF65-F5344CB8AC3E}">
        <p14:creationId xmlns:p14="http://schemas.microsoft.com/office/powerpoint/2010/main" val="175803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07B94F0-4B84-4822-ACAC-7BE6FAB381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260D396-9F67-4335-B79E-DCBE7FAD4B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C93275-1D98-45FE-8759-F93DC471DE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DE478-9E4B-46E1-B49C-D482B0CE3672}" type="datetimeFigureOut">
              <a:rPr lang="fr-FR" smtClean="0"/>
              <a:t>12/02/2024</a:t>
            </a:fld>
            <a:endParaRPr lang="fr-FR"/>
          </a:p>
        </p:txBody>
      </p:sp>
      <p:sp>
        <p:nvSpPr>
          <p:cNvPr id="5" name="Espace réservé du pied de page 4">
            <a:extLst>
              <a:ext uri="{FF2B5EF4-FFF2-40B4-BE49-F238E27FC236}">
                <a16:creationId xmlns:a16="http://schemas.microsoft.com/office/drawing/2014/main" id="{47913660-BBDF-41FD-9335-6ABFFC327A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23D192B-DA53-4650-9967-DE94FA99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05099-0290-4262-AD85-C847415B6CBE}" type="slidenum">
              <a:rPr lang="fr-FR" smtClean="0"/>
              <a:t>‹N°›</a:t>
            </a:fld>
            <a:endParaRPr lang="fr-FR"/>
          </a:p>
        </p:txBody>
      </p:sp>
    </p:spTree>
    <p:extLst>
      <p:ext uri="{BB962C8B-B14F-4D97-AF65-F5344CB8AC3E}">
        <p14:creationId xmlns:p14="http://schemas.microsoft.com/office/powerpoint/2010/main" val="316773091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AFE622F-1458-4C13-852E-A1A498B28E80}"/>
              </a:ext>
            </a:extLst>
          </p:cNvPr>
          <p:cNvPicPr>
            <a:picLocks noChangeAspect="1"/>
          </p:cNvPicPr>
          <p:nvPr/>
        </p:nvPicPr>
        <p:blipFill>
          <a:blip r:embed="rId2"/>
          <a:stretch>
            <a:fillRect/>
          </a:stretch>
        </p:blipFill>
        <p:spPr>
          <a:xfrm>
            <a:off x="0" y="1"/>
            <a:ext cx="12192000" cy="6858000"/>
          </a:xfrm>
          <a:prstGeom prst="rect">
            <a:avLst/>
          </a:prstGeom>
        </p:spPr>
      </p:pic>
      <p:sp>
        <p:nvSpPr>
          <p:cNvPr id="3" name="ZoneTexte 2">
            <a:extLst>
              <a:ext uri="{FF2B5EF4-FFF2-40B4-BE49-F238E27FC236}">
                <a16:creationId xmlns:a16="http://schemas.microsoft.com/office/drawing/2014/main" id="{EB426F12-83C4-40DB-9D1A-7E6AF72430D5}"/>
              </a:ext>
            </a:extLst>
          </p:cNvPr>
          <p:cNvSpPr txBox="1"/>
          <p:nvPr/>
        </p:nvSpPr>
        <p:spPr>
          <a:xfrm>
            <a:off x="1260764" y="1052945"/>
            <a:ext cx="10681854" cy="4585871"/>
          </a:xfrm>
          <a:prstGeom prst="rect">
            <a:avLst/>
          </a:prstGeom>
          <a:noFill/>
        </p:spPr>
        <p:txBody>
          <a:bodyPr wrap="square" rtlCol="0">
            <a:spAutoFit/>
          </a:bodyPr>
          <a:lstStyle/>
          <a:p>
            <a:pPr algn="ctr">
              <a:lnSpc>
                <a:spcPct val="200000"/>
              </a:lnSpc>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Module de botanique </a:t>
            </a:r>
          </a:p>
          <a:p>
            <a:pPr algn="ctr">
              <a:lnSpc>
                <a:spcPct val="200000"/>
              </a:lnSpc>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Chapitre I</a:t>
            </a:r>
          </a:p>
          <a:p>
            <a:pPr algn="ctr">
              <a:lnSpc>
                <a:spcPct val="200000"/>
              </a:lnSpc>
            </a:pPr>
            <a:r>
              <a:rPr lang="fr-FR" sz="3200" b="1" dirty="0">
                <a:latin typeface="Times New Roman" panose="02020603050405020304" pitchFamily="18" charset="0"/>
                <a:ea typeface="Times New Roman" panose="02020603050405020304" pitchFamily="18" charset="0"/>
                <a:cs typeface="Times New Roman" panose="02020603050405020304" pitchFamily="18" charset="0"/>
              </a:rPr>
              <a:t>Définitions, notions et critères de classification. Systématique des grands groupes du règne "végétal </a:t>
            </a:r>
          </a:p>
          <a:p>
            <a:pPr algn="ctr">
              <a:lnSpc>
                <a:spcPct val="200000"/>
              </a:lnSpc>
            </a:pPr>
            <a:r>
              <a:rPr lang="fr-FR" b="1">
                <a:latin typeface="Times New Roman" panose="02020603050405020304" pitchFamily="18" charset="0"/>
                <a:ea typeface="Times New Roman" panose="02020603050405020304" pitchFamily="18" charset="0"/>
                <a:cs typeface="Times New Roman" panose="02020603050405020304" pitchFamily="18" charset="0"/>
              </a:rPr>
              <a:t>                                                                                                                 </a:t>
            </a:r>
            <a:r>
              <a:rPr lang="fr-FR" b="1" dirty="0">
                <a:latin typeface="Times New Roman" panose="02020603050405020304" pitchFamily="18" charset="0"/>
                <a:ea typeface="Times New Roman" panose="02020603050405020304" pitchFamily="18" charset="0"/>
                <a:cs typeface="Times New Roman" panose="02020603050405020304" pitchFamily="18" charset="0"/>
              </a:rPr>
              <a:t>réaliser par </a:t>
            </a:r>
            <a:r>
              <a:rPr lang="fr-FR" b="1">
                <a:latin typeface="Times New Roman" panose="02020603050405020304" pitchFamily="18" charset="0"/>
                <a:ea typeface="Times New Roman" panose="02020603050405020304" pitchFamily="18" charset="0"/>
                <a:cs typeface="Times New Roman" panose="02020603050405020304" pitchFamily="18" charset="0"/>
              </a:rPr>
              <a:t>Mr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Guemmaz</a:t>
            </a:r>
            <a:r>
              <a:rPr lang="fr-FR" b="1" dirty="0">
                <a:latin typeface="Times New Roman" panose="02020603050405020304" pitchFamily="18" charset="0"/>
                <a:ea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ea typeface="Times New Roman" panose="02020603050405020304" pitchFamily="18" charset="0"/>
                <a:cs typeface="Times New Roman" panose="02020603050405020304" pitchFamily="18" charset="0"/>
              </a:rPr>
              <a:t>Fateh</a:t>
            </a:r>
            <a:endParaRPr lang="fr-F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21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53B2F053-76E0-4FCB-B355-D6732F85F124}"/>
              </a:ext>
            </a:extLst>
          </p:cNvPr>
          <p:cNvPicPr>
            <a:picLocks noChangeAspect="1"/>
          </p:cNvPicPr>
          <p:nvPr/>
        </p:nvPicPr>
        <p:blipFill>
          <a:blip r:embed="rId2"/>
          <a:stretch>
            <a:fillRect/>
          </a:stretch>
        </p:blipFill>
        <p:spPr>
          <a:xfrm>
            <a:off x="3922643" y="590550"/>
            <a:ext cx="5788094" cy="5676900"/>
          </a:xfrm>
          <a:prstGeom prst="rect">
            <a:avLst/>
          </a:prstGeom>
        </p:spPr>
      </p:pic>
      <p:sp>
        <p:nvSpPr>
          <p:cNvPr id="4" name="Rectangle 3">
            <a:extLst>
              <a:ext uri="{FF2B5EF4-FFF2-40B4-BE49-F238E27FC236}">
                <a16:creationId xmlns:a16="http://schemas.microsoft.com/office/drawing/2014/main" id="{D6367507-993C-49D5-92BA-E06FEFB3196C}"/>
              </a:ext>
            </a:extLst>
          </p:cNvPr>
          <p:cNvSpPr/>
          <p:nvPr/>
        </p:nvSpPr>
        <p:spPr>
          <a:xfrm>
            <a:off x="0" y="1231300"/>
            <a:ext cx="3644348" cy="1754326"/>
          </a:xfrm>
          <a:prstGeom prst="rect">
            <a:avLst/>
          </a:prstGeom>
        </p:spPr>
        <p:txBody>
          <a:bodyPr wrap="square">
            <a:spAutoFit/>
          </a:bodyPr>
          <a:lstStyle/>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La phylogénie moléculaire a commencé et la classification des êtres vivants est devenue plus précise.</a:t>
            </a:r>
          </a:p>
        </p:txBody>
      </p:sp>
    </p:spTree>
    <p:extLst>
      <p:ext uri="{BB962C8B-B14F-4D97-AF65-F5344CB8AC3E}">
        <p14:creationId xmlns:p14="http://schemas.microsoft.com/office/powerpoint/2010/main" val="183936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3CFCAE-88FE-4492-ABE3-293AC0AF241E}"/>
              </a:ext>
            </a:extLst>
          </p:cNvPr>
          <p:cNvSpPr/>
          <p:nvPr/>
        </p:nvSpPr>
        <p:spPr>
          <a:xfrm>
            <a:off x="671945" y="311107"/>
            <a:ext cx="10848109" cy="4278094"/>
          </a:xfrm>
          <a:prstGeom prst="rect">
            <a:avLst/>
          </a:prstGeom>
        </p:spPr>
        <p:txBody>
          <a:bodyPr wrap="square">
            <a:spAutoFit/>
          </a:bodyPr>
          <a:lstStyle/>
          <a:p>
            <a:r>
              <a:rPr lang="fr-FR" sz="2000" b="1" dirty="0">
                <a:solidFill>
                  <a:srgbClr val="000000"/>
                </a:solidFill>
                <a:latin typeface="Times New Roman" panose="02020603050405020304" pitchFamily="18" charset="0"/>
                <a:cs typeface="Times New Roman" panose="02020603050405020304" pitchFamily="18" charset="0"/>
              </a:rPr>
              <a:t>3.Notions générales </a:t>
            </a:r>
          </a:p>
          <a:p>
            <a:r>
              <a:rPr lang="fr-FR" b="1" dirty="0">
                <a:solidFill>
                  <a:srgbClr val="000000"/>
                </a:solidFill>
                <a:latin typeface="Times New Roman" panose="02020603050405020304" pitchFamily="18" charset="0"/>
                <a:cs typeface="Times New Roman" panose="02020603050405020304" pitchFamily="18" charset="0"/>
              </a:rPr>
              <a:t>3.1. Systématique </a:t>
            </a:r>
          </a:p>
          <a:p>
            <a:pPr>
              <a:lnSpc>
                <a:spcPct val="150000"/>
              </a:lnSpc>
            </a:pPr>
            <a:r>
              <a:rPr lang="fr-FR" dirty="0">
                <a:solidFill>
                  <a:srgbClr val="000000"/>
                </a:solidFill>
                <a:latin typeface="Times New Roman" panose="02020603050405020304" pitchFamily="18" charset="0"/>
                <a:cs typeface="Times New Roman" panose="02020603050405020304" pitchFamily="18" charset="0"/>
              </a:rPr>
              <a:t>La systématique est une discipline scientifique qui permet de classer les taxons les uns par rapport aux autres. Elle repose sur l'utilisation de techniques logiques pour identifier, expliquer et organiser les groupes d'organismes vivants.</a:t>
            </a:r>
          </a:p>
          <a:p>
            <a:pPr>
              <a:lnSpc>
                <a:spcPct val="150000"/>
              </a:lnSpc>
            </a:pPr>
            <a:r>
              <a:rPr lang="fr-FR" b="1" dirty="0">
                <a:latin typeface="Times New Roman" panose="02020603050405020304" pitchFamily="18" charset="0"/>
                <a:cs typeface="Times New Roman" panose="02020603050405020304" pitchFamily="18" charset="0"/>
              </a:rPr>
              <a:t>3.2. taxonomie</a:t>
            </a:r>
            <a:r>
              <a:rPr lang="fr-FR" dirty="0">
                <a:latin typeface="Times New Roman" panose="02020603050405020304" pitchFamily="18" charset="0"/>
                <a:cs typeface="Times New Roman" panose="02020603050405020304" pitchFamily="18" charset="0"/>
              </a:rPr>
              <a:t>: également connue sous le nom de taxinomie, est une branche de la biologie qui vise à décrire les organismes vivants, à les regrouper en familles appelées taxons, à les nommer et à les classer à l'aide de clés de détermination. </a:t>
            </a:r>
          </a:p>
          <a:p>
            <a:endParaRPr lang="fr-FR" dirty="0"/>
          </a:p>
          <a:p>
            <a:r>
              <a:rPr lang="fr-FR" dirty="0"/>
              <a:t>La classification a été effectuée du général au spécifique de la manière suivante (de bas en haut). :</a:t>
            </a:r>
          </a:p>
          <a:p>
            <a:endParaRPr lang="fr-FR" dirty="0"/>
          </a:p>
          <a:p>
            <a:endParaRPr lang="fr-FR" b="0" i="0" dirty="0">
              <a:solidFill>
                <a:srgbClr val="000000"/>
              </a:solidFill>
              <a:effectLst/>
              <a:latin typeface="ff2"/>
            </a:endParaRPr>
          </a:p>
        </p:txBody>
      </p:sp>
      <p:pic>
        <p:nvPicPr>
          <p:cNvPr id="3" name="Image 2">
            <a:extLst>
              <a:ext uri="{FF2B5EF4-FFF2-40B4-BE49-F238E27FC236}">
                <a16:creationId xmlns:a16="http://schemas.microsoft.com/office/drawing/2014/main" id="{457A13E4-1792-4B30-A303-B1430FDECE44}"/>
              </a:ext>
            </a:extLst>
          </p:cNvPr>
          <p:cNvPicPr>
            <a:picLocks noChangeAspect="1"/>
          </p:cNvPicPr>
          <p:nvPr/>
        </p:nvPicPr>
        <p:blipFill>
          <a:blip r:embed="rId2"/>
          <a:stretch>
            <a:fillRect/>
          </a:stretch>
        </p:blipFill>
        <p:spPr>
          <a:xfrm>
            <a:off x="3127513" y="3975652"/>
            <a:ext cx="4943061" cy="2411896"/>
          </a:xfrm>
          <a:prstGeom prst="rect">
            <a:avLst/>
          </a:prstGeom>
        </p:spPr>
      </p:pic>
    </p:spTree>
    <p:extLst>
      <p:ext uri="{BB962C8B-B14F-4D97-AF65-F5344CB8AC3E}">
        <p14:creationId xmlns:p14="http://schemas.microsoft.com/office/powerpoint/2010/main" val="151978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03E8F70-D879-4A6B-A576-940B5D0701D8}"/>
              </a:ext>
            </a:extLst>
          </p:cNvPr>
          <p:cNvSpPr/>
          <p:nvPr/>
        </p:nvSpPr>
        <p:spPr>
          <a:xfrm>
            <a:off x="318655" y="432092"/>
            <a:ext cx="10058400" cy="923330"/>
          </a:xfrm>
          <a:prstGeom prst="rect">
            <a:avLst/>
          </a:prstGeom>
        </p:spPr>
        <p:txBody>
          <a:bodyPr wrap="square">
            <a:spAutoFit/>
          </a:bodyPr>
          <a:lstStyle/>
          <a:p>
            <a:r>
              <a:rPr lang="fr-FR" dirty="0">
                <a:latin typeface="ff4"/>
              </a:rPr>
              <a:t>La taxonomie est la science du mouvement des espèces  et la nomenclature est l'assemblage des règles de la taxonomie. Les suffixes utilisés pour décrire les groupes .dans le code de nomenclature botanique sont les suivants </a:t>
            </a:r>
            <a:r>
              <a:rPr lang="fr-FR" dirty="0">
                <a:solidFill>
                  <a:srgbClr val="4F6228"/>
                </a:solidFill>
                <a:latin typeface="ff4"/>
              </a:rPr>
              <a:t>:</a:t>
            </a:r>
            <a:endParaRPr lang="fr-FR" b="0" i="0" dirty="0">
              <a:solidFill>
                <a:srgbClr val="000000"/>
              </a:solidFill>
              <a:effectLst/>
              <a:latin typeface="ff2"/>
            </a:endParaRPr>
          </a:p>
        </p:txBody>
      </p:sp>
      <p:pic>
        <p:nvPicPr>
          <p:cNvPr id="3" name="Image 2">
            <a:extLst>
              <a:ext uri="{FF2B5EF4-FFF2-40B4-BE49-F238E27FC236}">
                <a16:creationId xmlns:a16="http://schemas.microsoft.com/office/drawing/2014/main" id="{4B706C25-8699-4C82-BB08-2F7BBFBAB3FA}"/>
              </a:ext>
            </a:extLst>
          </p:cNvPr>
          <p:cNvPicPr>
            <a:picLocks noChangeAspect="1"/>
          </p:cNvPicPr>
          <p:nvPr/>
        </p:nvPicPr>
        <p:blipFill>
          <a:blip r:embed="rId2"/>
          <a:stretch>
            <a:fillRect/>
          </a:stretch>
        </p:blipFill>
        <p:spPr>
          <a:xfrm>
            <a:off x="3171825" y="2009775"/>
            <a:ext cx="5848350" cy="2838450"/>
          </a:xfrm>
          <a:prstGeom prst="rect">
            <a:avLst/>
          </a:prstGeom>
        </p:spPr>
      </p:pic>
    </p:spTree>
    <p:extLst>
      <p:ext uri="{BB962C8B-B14F-4D97-AF65-F5344CB8AC3E}">
        <p14:creationId xmlns:p14="http://schemas.microsoft.com/office/powerpoint/2010/main" val="4281687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9F8829-0F3E-4BDF-854E-01F2A4C1FB53}"/>
              </a:ext>
            </a:extLst>
          </p:cNvPr>
          <p:cNvSpPr/>
          <p:nvPr/>
        </p:nvSpPr>
        <p:spPr>
          <a:xfrm>
            <a:off x="400577" y="558635"/>
            <a:ext cx="11433614" cy="4939814"/>
          </a:xfrm>
          <a:prstGeom prst="rect">
            <a:avLst/>
          </a:prstGeom>
        </p:spPr>
        <p:txBody>
          <a:bodyPr wrap="square">
            <a:spAutoFit/>
          </a:bodyPr>
          <a:lstStyle/>
          <a:p>
            <a:r>
              <a:rPr lang="fr-FR" b="1" dirty="0">
                <a:solidFill>
                  <a:srgbClr val="000000"/>
                </a:solidFill>
                <a:latin typeface="Times New Roman" panose="02020603050405020304" pitchFamily="18" charset="0"/>
                <a:cs typeface="Times New Roman" panose="02020603050405020304" pitchFamily="18" charset="0"/>
              </a:rPr>
              <a:t>3.3. Nomenclature binominale </a:t>
            </a:r>
          </a:p>
          <a:p>
            <a:pPr>
              <a:lnSpc>
                <a:spcPct val="150000"/>
              </a:lnSpc>
            </a:pPr>
            <a:r>
              <a:rPr lang="fr-FR" dirty="0">
                <a:latin typeface="Times New Roman" panose="02020603050405020304" pitchFamily="18" charset="0"/>
                <a:cs typeface="Times New Roman" panose="02020603050405020304" pitchFamily="18" charset="0"/>
              </a:rPr>
              <a:t>méthode reconnue à l'échelle internationale d'identification des espèces par leur nom scientifique. Linné l'a créée et consiste à donner à chaque espèce un nom scientifique double. Le premier nom de l'espèce, écrit toujours avec une majuscule, et le deuxième nom, écrit toujours avec une minuscule, indiquent le genre auquel appartient l'</a:t>
            </a:r>
            <a:r>
              <a:rPr lang="fr-FR" dirty="0" err="1">
                <a:latin typeface="Times New Roman" panose="02020603050405020304" pitchFamily="18" charset="0"/>
                <a:cs typeface="Times New Roman" panose="02020603050405020304" pitchFamily="18" charset="0"/>
              </a:rPr>
              <a:t>espèce.En</a:t>
            </a:r>
            <a:r>
              <a:rPr lang="fr-FR" dirty="0">
                <a:latin typeface="Times New Roman" panose="02020603050405020304" pitchFamily="18" charset="0"/>
                <a:cs typeface="Times New Roman" panose="02020603050405020304" pitchFamily="18" charset="0"/>
              </a:rPr>
              <a:t> règle générale, les deux mots proviennent d'un mot latin ou, parfois, d'un mot grec. Par exemple, le nom scientifique du palmier dattier est </a:t>
            </a:r>
            <a:r>
              <a:rPr lang="fr-FR" u="sng" dirty="0">
                <a:latin typeface="Times New Roman" panose="02020603050405020304" pitchFamily="18" charset="0"/>
                <a:cs typeface="Times New Roman" panose="02020603050405020304" pitchFamily="18" charset="0"/>
              </a:rPr>
              <a:t>Phoenix </a:t>
            </a:r>
            <a:r>
              <a:rPr lang="fr-FR" u="sng" dirty="0" err="1">
                <a:latin typeface="Times New Roman" panose="02020603050405020304" pitchFamily="18" charset="0"/>
                <a:cs typeface="Times New Roman" panose="02020603050405020304" pitchFamily="18" charset="0"/>
              </a:rPr>
              <a:t>dactylefera.L</a:t>
            </a:r>
            <a:r>
              <a:rPr lang="fr-FR" dirty="0">
                <a:latin typeface="Times New Roman" panose="02020603050405020304" pitchFamily="18" charset="0"/>
                <a:cs typeface="Times New Roman" panose="02020603050405020304" pitchFamily="18" charset="0"/>
              </a:rPr>
              <a:t>. Les noms scientifiques sont toujours représentés en italique. Chaque combinaison est différente, ce qui évite les confusions. Le nom de l'inventeur, c'est-à-dire le scientifique qui l'a découverte pour la première fois, est souvent utilisé pour la suivre. Cependant, il peut arriver qu'une espèce ait été décrite par plusieurs scientifiques, ce qui nécessite la recherche de synonymes. Le terme le plus utilisé est généralement.</a:t>
            </a:r>
          </a:p>
          <a:p>
            <a:pPr>
              <a:lnSpc>
                <a:spcPct val="150000"/>
              </a:lnSpc>
            </a:pPr>
            <a:r>
              <a:rPr lang="fr-FR" b="1" dirty="0">
                <a:latin typeface="Times New Roman" panose="02020603050405020304" pitchFamily="18" charset="0"/>
                <a:cs typeface="Times New Roman" panose="02020603050405020304" pitchFamily="18" charset="0"/>
              </a:rPr>
              <a:t>La nomenclature </a:t>
            </a:r>
            <a:r>
              <a:rPr lang="fr-FR" b="1" dirty="0" err="1">
                <a:latin typeface="Times New Roman" panose="02020603050405020304" pitchFamily="18" charset="0"/>
                <a:cs typeface="Times New Roman" panose="02020603050405020304" pitchFamily="18" charset="0"/>
              </a:rPr>
              <a:t>trinomi</a:t>
            </a:r>
            <a:r>
              <a:rPr lang="fr-FR" b="1" dirty="0">
                <a:latin typeface="Times New Roman" panose="02020603050405020304" pitchFamily="18" charset="0"/>
                <a:cs typeface="Times New Roman" panose="02020603050405020304" pitchFamily="18" charset="0"/>
              </a:rPr>
              <a:t>(n)ale </a:t>
            </a:r>
            <a:r>
              <a:rPr lang="fr-FR" dirty="0">
                <a:latin typeface="Times New Roman" panose="02020603050405020304" pitchFamily="18" charset="0"/>
                <a:cs typeface="Times New Roman" panose="02020603050405020304" pitchFamily="18" charset="0"/>
              </a:rPr>
              <a:t>peut être créée en suivant le nom d'espèce et le nom de la sous-espèce. </a:t>
            </a:r>
            <a:br>
              <a:rPr lang="fr-FR" dirty="0">
                <a:latin typeface="Times New Roman" panose="02020603050405020304" pitchFamily="18" charset="0"/>
                <a:cs typeface="Times New Roman" panose="02020603050405020304" pitchFamily="18" charset="0"/>
              </a:rPr>
            </a:br>
            <a:endParaRPr lang="fr-FR"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73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5D0F66-35CB-4688-BDA0-93ACB3A8EFA0}"/>
              </a:ext>
            </a:extLst>
          </p:cNvPr>
          <p:cNvSpPr/>
          <p:nvPr/>
        </p:nvSpPr>
        <p:spPr>
          <a:xfrm>
            <a:off x="235527" y="542928"/>
            <a:ext cx="8991600" cy="5493812"/>
          </a:xfrm>
          <a:prstGeom prst="rect">
            <a:avLst/>
          </a:prstGeom>
        </p:spPr>
        <p:txBody>
          <a:bodyPr wrap="square">
            <a:spAutoFit/>
          </a:bodyPr>
          <a:lstStyle/>
          <a:p>
            <a:pPr>
              <a:lnSpc>
                <a:spcPct val="150000"/>
              </a:lnSpc>
            </a:pPr>
            <a:r>
              <a:rPr lang="fr-FR" dirty="0">
                <a:solidFill>
                  <a:srgbClr val="000000"/>
                </a:solidFill>
                <a:latin typeface="Times New Roman" panose="02020603050405020304" pitchFamily="18" charset="0"/>
                <a:cs typeface="Times New Roman" panose="02020603050405020304" pitchFamily="18" charset="0"/>
              </a:rPr>
              <a:t>L'espèce est considérée comme une collection d'individus entre lesquels les différences sont faibles, alors qu'entre deux espèces, les différences sont plus ou moins </a:t>
            </a:r>
            <a:r>
              <a:rPr lang="fr-FR" dirty="0" err="1">
                <a:solidFill>
                  <a:srgbClr val="000000"/>
                </a:solidFill>
                <a:latin typeface="Times New Roman" panose="02020603050405020304" pitchFamily="18" charset="0"/>
                <a:cs typeface="Times New Roman" panose="02020603050405020304" pitchFamily="18" charset="0"/>
              </a:rPr>
              <a:t>profondes.</a:t>
            </a:r>
            <a:r>
              <a:rPr lang="fr-FR" dirty="0" err="1">
                <a:latin typeface="Times New Roman" panose="02020603050405020304" pitchFamily="18" charset="0"/>
                <a:cs typeface="Times New Roman" panose="02020603050405020304" pitchFamily="18" charset="0"/>
              </a:rPr>
              <a:t>Ex</a:t>
            </a:r>
            <a:r>
              <a:rPr lang="fr-FR" dirty="0">
                <a:latin typeface="Times New Roman" panose="02020603050405020304" pitchFamily="18" charset="0"/>
                <a:cs typeface="Times New Roman" panose="02020603050405020304" pitchFamily="18" charset="0"/>
              </a:rPr>
              <a:t> : et sont deux espèces différent du même genre</a:t>
            </a:r>
          </a:p>
          <a:p>
            <a:pPr>
              <a:lnSpc>
                <a:spcPct val="150000"/>
              </a:lnSpc>
            </a:pPr>
            <a:r>
              <a:rPr lang="fr-FR" dirty="0">
                <a:latin typeface="Times New Roman" panose="02020603050405020304" pitchFamily="18" charset="0"/>
                <a:cs typeface="Times New Roman" panose="02020603050405020304" pitchFamily="18" charset="0"/>
              </a:rPr>
              <a:t>En biologie moléculaire, l'espèce est l'ensemble des individus susceptibles d'échanger des informations génétiques. Les caractéristiques morphologiques, qui sont évidentes et faciles à observer, sont pratiquement la seule façon dont une espèce est définie.</a:t>
            </a:r>
          </a:p>
          <a:p>
            <a:pPr>
              <a:lnSpc>
                <a:spcPct val="150000"/>
              </a:lnSpc>
            </a:pPr>
            <a:r>
              <a:rPr lang="fr-FR" b="1" dirty="0">
                <a:latin typeface="Times New Roman" panose="02020603050405020304" pitchFamily="18" charset="0"/>
                <a:cs typeface="Times New Roman" panose="02020603050405020304" pitchFamily="18" charset="0"/>
              </a:rPr>
              <a:t>2. La variabilité de l'espèce</a:t>
            </a:r>
          </a:p>
          <a:p>
            <a:pPr>
              <a:lnSpc>
                <a:spcPct val="150000"/>
              </a:lnSpc>
            </a:pPr>
            <a:r>
              <a:rPr lang="fr-FR" dirty="0">
                <a:latin typeface="Times New Roman" panose="02020603050405020304" pitchFamily="18" charset="0"/>
                <a:cs typeface="Times New Roman" panose="02020603050405020304" pitchFamily="18" charset="0"/>
              </a:rPr>
              <a:t>Une définition rigoureuse n'est pas appropriée à l'espèce car elle n'est pas suffisamment fixe. La diversité de l'espèce est l'un de ses traits les plus importants. Selon Gaudry, un paléontologiste français, une espèce est « l'ensemble des individus qui ne sont pas encore suffisamment différenciés pour cesser d'avoir des descendants communs ».</a:t>
            </a:r>
          </a:p>
          <a:p>
            <a:endParaRPr lang="fr-FR" dirty="0"/>
          </a:p>
          <a:p>
            <a:endParaRPr lang="fr-FR" dirty="0"/>
          </a:p>
          <a:p>
            <a:endParaRPr lang="fr-FR" b="0" i="0" dirty="0">
              <a:solidFill>
                <a:srgbClr val="000000"/>
              </a:solidFill>
              <a:effectLst/>
              <a:latin typeface="ff2"/>
            </a:endParaRPr>
          </a:p>
        </p:txBody>
      </p:sp>
    </p:spTree>
    <p:extLst>
      <p:ext uri="{BB962C8B-B14F-4D97-AF65-F5344CB8AC3E}">
        <p14:creationId xmlns:p14="http://schemas.microsoft.com/office/powerpoint/2010/main" val="2867593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91F6CC-76C9-4AB1-9B14-ACC3847ACBA0}"/>
              </a:ext>
            </a:extLst>
          </p:cNvPr>
          <p:cNvSpPr/>
          <p:nvPr/>
        </p:nvSpPr>
        <p:spPr>
          <a:xfrm>
            <a:off x="397565" y="702510"/>
            <a:ext cx="10827026" cy="3831818"/>
          </a:xfrm>
          <a:prstGeom prst="rect">
            <a:avLst/>
          </a:prstGeom>
        </p:spPr>
        <p:txBody>
          <a:bodyPr wrap="square">
            <a:spAutoFit/>
          </a:bodyPr>
          <a:lstStyle/>
          <a:p>
            <a:pPr algn="just">
              <a:lnSpc>
                <a:spcPct val="150000"/>
              </a:lnSpc>
            </a:pPr>
            <a:r>
              <a:rPr lang="fr-FR" dirty="0">
                <a:latin typeface="Times New Roman" panose="02020603050405020304" pitchFamily="18" charset="0"/>
                <a:cs typeface="Times New Roman" panose="02020603050405020304" pitchFamily="18" charset="0"/>
              </a:rPr>
              <a:t>Il n'y a plus de doute quant à la théorie de l'évolution des êtres vivants, car les découvertes paléontologiques comme les recherches en anatomie comparée ont fourni les preuves définitives. Le mécanisme de cette évolution est le seul point encore largement discuté à l'heure actuelle.</a:t>
            </a:r>
          </a:p>
          <a:p>
            <a:pPr algn="just">
              <a:lnSpc>
                <a:spcPct val="150000"/>
              </a:lnSpc>
            </a:pPr>
            <a:r>
              <a:rPr lang="fr-FR" dirty="0">
                <a:latin typeface="Times New Roman" panose="02020603050405020304" pitchFamily="18" charset="0"/>
                <a:cs typeface="Times New Roman" panose="02020603050405020304" pitchFamily="18" charset="0"/>
              </a:rPr>
              <a:t>La spéciation est le processus par lequel des variétés, des sous-espèces ou des espèces nouvelles se forment plus ou moins rapidement en raison d'une barrière qui empêche l'interfécondité des individus d'une même espèce (par exemple, un isolement géographique, un isolement saisonnier, une polyploïdisation des garnitures chromosomiques...).</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736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3" descr="Classification végétaux">
            <a:extLst>
              <a:ext uri="{FF2B5EF4-FFF2-40B4-BE49-F238E27FC236}">
                <a16:creationId xmlns:a16="http://schemas.microsoft.com/office/drawing/2014/main" id="{039A144A-64C3-46E4-96CA-7E0BF22A6DDE}"/>
              </a:ext>
            </a:extLst>
          </p:cNvPr>
          <p:cNvPicPr>
            <a:picLocks noChangeAspect="1" noChangeArrowheads="1"/>
          </p:cNvPicPr>
          <p:nvPr/>
        </p:nvPicPr>
        <p:blipFill>
          <a:blip r:embed="rId2"/>
          <a:srcRect/>
          <a:stretch>
            <a:fillRect/>
          </a:stretch>
        </p:blipFill>
        <p:spPr bwMode="auto">
          <a:xfrm>
            <a:off x="1763713" y="908050"/>
            <a:ext cx="7380287" cy="5545138"/>
          </a:xfrm>
          <a:prstGeom prst="rect">
            <a:avLst/>
          </a:prstGeom>
          <a:noFill/>
          <a:ln w="9525">
            <a:noFill/>
            <a:miter lim="800000"/>
            <a:headEnd/>
            <a:tailEnd/>
          </a:ln>
        </p:spPr>
      </p:pic>
      <p:sp>
        <p:nvSpPr>
          <p:cNvPr id="6" name="Rectangle 5">
            <a:extLst>
              <a:ext uri="{FF2B5EF4-FFF2-40B4-BE49-F238E27FC236}">
                <a16:creationId xmlns:a16="http://schemas.microsoft.com/office/drawing/2014/main" id="{3AF59BD2-ED19-440A-8235-D17716EE6E6D}"/>
              </a:ext>
            </a:extLst>
          </p:cNvPr>
          <p:cNvSpPr/>
          <p:nvPr/>
        </p:nvSpPr>
        <p:spPr>
          <a:xfrm>
            <a:off x="2904651" y="404812"/>
            <a:ext cx="4516566" cy="369332"/>
          </a:xfrm>
          <a:prstGeom prst="rect">
            <a:avLst/>
          </a:prstGeom>
        </p:spPr>
        <p:txBody>
          <a:bodyPr wrap="square">
            <a:spAutoFit/>
          </a:bodyPr>
          <a:lstStyle/>
          <a:p>
            <a:r>
              <a:rPr lang="fr-FR" b="1" dirty="0">
                <a:latin typeface="Times New Roman" panose="02020603050405020304" pitchFamily="18" charset="0"/>
                <a:cs typeface="Times New Roman" panose="02020603050405020304" pitchFamily="18" charset="0"/>
              </a:rPr>
              <a:t>Origine et classification des végétaux</a:t>
            </a:r>
          </a:p>
        </p:txBody>
      </p:sp>
    </p:spTree>
    <p:extLst>
      <p:ext uri="{BB962C8B-B14F-4D97-AF65-F5344CB8AC3E}">
        <p14:creationId xmlns:p14="http://schemas.microsoft.com/office/powerpoint/2010/main" val="381996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63F8BF-49FA-4894-AB0C-1C3FDA583FE7}"/>
              </a:ext>
            </a:extLst>
          </p:cNvPr>
          <p:cNvSpPr/>
          <p:nvPr/>
        </p:nvSpPr>
        <p:spPr>
          <a:xfrm>
            <a:off x="417443" y="1025243"/>
            <a:ext cx="11357113" cy="3970318"/>
          </a:xfrm>
          <a:prstGeom prst="rect">
            <a:avLst/>
          </a:prstGeom>
        </p:spPr>
        <p:txBody>
          <a:bodyPr wrap="square">
            <a:spAutoFit/>
          </a:bodyPr>
          <a:lstStyle/>
          <a:p>
            <a:endParaRPr lang="fr-FR" b="1" dirty="0">
              <a:latin typeface="Times New Roman" panose="02020603050405020304" pitchFamily="18" charset="0"/>
            </a:endParaRPr>
          </a:p>
          <a:p>
            <a:pPr algn="ctr">
              <a:lnSpc>
                <a:spcPct val="150000"/>
              </a:lnSpc>
            </a:pPr>
            <a:r>
              <a:rPr lang="fr-FR" sz="2000" b="1" dirty="0">
                <a:latin typeface="Times New Roman" panose="02020603050405020304" pitchFamily="18" charset="0"/>
                <a:cs typeface="Times New Roman" panose="02020603050405020304" pitchFamily="18" charset="0"/>
              </a:rPr>
              <a:t>Référence</a:t>
            </a:r>
          </a:p>
          <a:p>
            <a:pPr marL="342900" indent="-342900" algn="just">
              <a:lnSpc>
                <a:spcPct val="150000"/>
              </a:lnSpc>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JOEL Reynaud </a:t>
            </a:r>
            <a:r>
              <a:rPr lang="fr-FR" sz="2000" dirty="0">
                <a:latin typeface="Times New Roman" panose="02020603050405020304" pitchFamily="18" charset="0"/>
                <a:cs typeface="Times New Roman" panose="02020603050405020304" pitchFamily="18" charset="0"/>
              </a:rPr>
              <a:t>. 2011Comprendre la botanique Histoire, </a:t>
            </a:r>
            <a:r>
              <a:rPr lang="fr-FR" sz="2000" dirty="0" err="1">
                <a:latin typeface="Times New Roman" panose="02020603050405020304" pitchFamily="18" charset="0"/>
                <a:cs typeface="Times New Roman" panose="02020603050405020304" pitchFamily="18" charset="0"/>
              </a:rPr>
              <a:t>evolution</a:t>
            </a:r>
            <a:r>
              <a:rPr lang="fr-FR" sz="2000" dirty="0">
                <a:latin typeface="Times New Roman" panose="02020603050405020304" pitchFamily="18" charset="0"/>
                <a:cs typeface="Times New Roman" panose="02020603050405020304" pitchFamily="18" charset="0"/>
              </a:rPr>
              <a:t> , systématique, 231 p.</a:t>
            </a:r>
          </a:p>
          <a:p>
            <a:pPr marL="342900" indent="-342900" algn="just">
              <a:lnSpc>
                <a:spcPct val="150000"/>
              </a:lnSpc>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RAYNAL-ROQUES Aline</a:t>
            </a:r>
            <a:r>
              <a:rPr lang="fr-FR" sz="2000" dirty="0">
                <a:latin typeface="Times New Roman" panose="02020603050405020304" pitchFamily="18" charset="0"/>
                <a:cs typeface="Times New Roman" panose="02020603050405020304" pitchFamily="18" charset="0"/>
              </a:rPr>
              <a:t>. 1994 La botanique redécouverte. Paris : Belin,. Première partie :</a:t>
            </a:r>
          </a:p>
          <a:p>
            <a:pPr algn="just">
              <a:lnSpc>
                <a:spcPct val="150000"/>
              </a:lnSpc>
            </a:pPr>
            <a:r>
              <a:rPr lang="fr-FR" sz="2000" dirty="0">
                <a:latin typeface="Times New Roman" panose="02020603050405020304" pitchFamily="18" charset="0"/>
                <a:cs typeface="Times New Roman" panose="02020603050405020304" pitchFamily="18" charset="0"/>
              </a:rPr>
              <a:t>La botanique logique, p 37-95.</a:t>
            </a:r>
          </a:p>
          <a:p>
            <a:pPr marL="342900" indent="-342900" algn="just">
              <a:lnSpc>
                <a:spcPct val="150000"/>
              </a:lnSpc>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CHRISTOPHER-S Campbell </a:t>
            </a:r>
            <a:r>
              <a:rPr lang="en-US" sz="2000" b="1" i="1"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WALTER-S Judd - ELIZABETH-A Kellogg - PETER</a:t>
            </a:r>
          </a:p>
          <a:p>
            <a:pPr algn="just">
              <a:lnSpc>
                <a:spcPct val="150000"/>
              </a:lnSpc>
            </a:pPr>
            <a:r>
              <a:rPr lang="fr-FR" sz="2000" b="1" dirty="0">
                <a:latin typeface="Times New Roman" panose="02020603050405020304" pitchFamily="18" charset="0"/>
                <a:cs typeface="Times New Roman" panose="02020603050405020304" pitchFamily="18" charset="0"/>
              </a:rPr>
              <a:t>Stevens .</a:t>
            </a:r>
            <a:r>
              <a:rPr lang="fr-FR" sz="2000" dirty="0">
                <a:latin typeface="Times New Roman" panose="02020603050405020304" pitchFamily="18" charset="0"/>
                <a:cs typeface="Times New Roman" panose="02020603050405020304" pitchFamily="18" charset="0"/>
              </a:rPr>
              <a:t>2001 Botanique systématique : une perspective phylogénétique</a:t>
            </a:r>
          </a:p>
          <a:p>
            <a:endParaRPr lang="fr-FR" dirty="0"/>
          </a:p>
          <a:p>
            <a:endParaRPr lang="fr-FR" dirty="0"/>
          </a:p>
          <a:p>
            <a:endParaRPr lang="fr-FR" dirty="0"/>
          </a:p>
        </p:txBody>
      </p:sp>
    </p:spTree>
    <p:extLst>
      <p:ext uri="{BB962C8B-B14F-4D97-AF65-F5344CB8AC3E}">
        <p14:creationId xmlns:p14="http://schemas.microsoft.com/office/powerpoint/2010/main" val="2705316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FC2F9A-610E-4A77-93A6-53AD8A6D068A}"/>
              </a:ext>
            </a:extLst>
          </p:cNvPr>
          <p:cNvSpPr/>
          <p:nvPr/>
        </p:nvSpPr>
        <p:spPr>
          <a:xfrm>
            <a:off x="3631095" y="686663"/>
            <a:ext cx="4293705" cy="461665"/>
          </a:xfrm>
          <a:prstGeom prst="rect">
            <a:avLst/>
          </a:prstGeom>
        </p:spPr>
        <p:txBody>
          <a:bodyPr wrap="square">
            <a:spAutoFit/>
          </a:bodyPr>
          <a:lstStyle/>
          <a:p>
            <a:r>
              <a:rPr lang="fr-FR" sz="2400" b="1" dirty="0">
                <a:latin typeface="Times New Roman" panose="02020603050405020304" pitchFamily="18" charset="0"/>
                <a:cs typeface="Times New Roman" panose="02020603050405020304" pitchFamily="18" charset="0"/>
              </a:rPr>
              <a:t>Introduction à la botanique</a:t>
            </a:r>
          </a:p>
        </p:txBody>
      </p:sp>
      <p:pic>
        <p:nvPicPr>
          <p:cNvPr id="3" name="Image 2">
            <a:extLst>
              <a:ext uri="{FF2B5EF4-FFF2-40B4-BE49-F238E27FC236}">
                <a16:creationId xmlns:a16="http://schemas.microsoft.com/office/drawing/2014/main" id="{92A644BD-A923-4ACC-A130-D7AE332DB168}"/>
              </a:ext>
            </a:extLst>
          </p:cNvPr>
          <p:cNvPicPr>
            <a:picLocks noChangeAspect="1"/>
          </p:cNvPicPr>
          <p:nvPr/>
        </p:nvPicPr>
        <p:blipFill>
          <a:blip r:embed="rId2"/>
          <a:stretch>
            <a:fillRect/>
          </a:stretch>
        </p:blipFill>
        <p:spPr>
          <a:xfrm>
            <a:off x="622851" y="1679713"/>
            <a:ext cx="11065565" cy="5012635"/>
          </a:xfrm>
          <a:prstGeom prst="rect">
            <a:avLst/>
          </a:prstGeom>
        </p:spPr>
      </p:pic>
    </p:spTree>
    <p:extLst>
      <p:ext uri="{BB962C8B-B14F-4D97-AF65-F5344CB8AC3E}">
        <p14:creationId xmlns:p14="http://schemas.microsoft.com/office/powerpoint/2010/main" val="107257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3DE3AC1-633E-46F2-B711-A222CA2E0AE7}"/>
              </a:ext>
            </a:extLst>
          </p:cNvPr>
          <p:cNvSpPr/>
          <p:nvPr/>
        </p:nvSpPr>
        <p:spPr>
          <a:xfrm>
            <a:off x="371061" y="615722"/>
            <a:ext cx="11078817" cy="3693319"/>
          </a:xfrm>
          <a:prstGeom prst="rect">
            <a:avLst/>
          </a:prstGeom>
        </p:spPr>
        <p:txBody>
          <a:bodyPr wrap="square">
            <a:spAutoFit/>
          </a:bodyPr>
          <a:lstStyle/>
          <a:p>
            <a:pPr indent="450850" algn="just" eaLnBrk="0" hangingPunct="0"/>
            <a:r>
              <a:rPr lang="fr-FR" sz="2400" b="1" dirty="0">
                <a:latin typeface="Times New Roman" panose="02020603050405020304" pitchFamily="18" charset="0"/>
                <a:ea typeface="Calibri" pitchFamily="34" charset="0"/>
                <a:cs typeface="Times New Roman" panose="02020603050405020304" pitchFamily="18" charset="0"/>
              </a:rPr>
              <a:t>I-Définition</a:t>
            </a:r>
          </a:p>
          <a:p>
            <a:pPr indent="450850" algn="just" eaLnBrk="0" hangingPunct="0">
              <a:lnSpc>
                <a:spcPct val="150000"/>
              </a:lnSpc>
            </a:pPr>
            <a:r>
              <a:rPr lang="fr-FR" sz="2000" dirty="0">
                <a:latin typeface="Times New Roman" pitchFamily="18" charset="0"/>
                <a:ea typeface="Calibri" pitchFamily="34" charset="0"/>
                <a:cs typeface="Times New Roman" pitchFamily="18" charset="0"/>
              </a:rPr>
              <a:t>La botanique </a:t>
            </a:r>
            <a:r>
              <a:rPr lang="fr-FR" sz="2000" dirty="0" err="1">
                <a:latin typeface="Times New Roman" pitchFamily="18" charset="0"/>
                <a:ea typeface="Calibri" pitchFamily="34" charset="0"/>
                <a:cs typeface="Times New Roman" pitchFamily="18" charset="0"/>
              </a:rPr>
              <a:t>nf</a:t>
            </a:r>
            <a:r>
              <a:rPr lang="fr-FR" sz="2000" dirty="0">
                <a:latin typeface="Times New Roman" pitchFamily="18" charset="0"/>
                <a:ea typeface="Calibri" pitchFamily="34" charset="0"/>
                <a:cs typeface="Times New Roman" pitchFamily="18" charset="0"/>
              </a:rPr>
              <a:t> (du grec </a:t>
            </a:r>
            <a:r>
              <a:rPr lang="fr-FR" sz="2000" dirty="0" err="1">
                <a:latin typeface="Times New Roman" pitchFamily="18" charset="0"/>
                <a:ea typeface="Calibri" pitchFamily="34" charset="0"/>
                <a:cs typeface="Times New Roman" pitchFamily="18" charset="0"/>
              </a:rPr>
              <a:t>botanikos</a:t>
            </a:r>
            <a:r>
              <a:rPr lang="fr-FR" sz="2000" dirty="0">
                <a:latin typeface="Times New Roman" pitchFamily="18" charset="0"/>
                <a:ea typeface="Calibri" pitchFamily="34" charset="0"/>
                <a:cs typeface="Times New Roman" pitchFamily="18" charset="0"/>
              </a:rPr>
              <a:t>, qui se rapporte aux herbes) est une discipline scientifique complexe qui englobe toutes les sciences qui étudient les plantes. </a:t>
            </a:r>
          </a:p>
          <a:p>
            <a:pPr indent="450850" algn="just" eaLnBrk="0" hangingPunct="0">
              <a:lnSpc>
                <a:spcPct val="150000"/>
              </a:lnSpc>
            </a:pPr>
            <a:r>
              <a:rPr lang="fr-FR" sz="2000" b="1" dirty="0">
                <a:latin typeface="Times New Roman" panose="02020603050405020304" pitchFamily="18" charset="0"/>
                <a:cs typeface="Times New Roman" panose="02020603050405020304" pitchFamily="18" charset="0"/>
              </a:rPr>
              <a:t>2. </a:t>
            </a:r>
            <a:r>
              <a:rPr lang="fr-FR" sz="2000" dirty="0">
                <a:latin typeface="Times New Roman" panose="02020603050405020304" pitchFamily="18" charset="0"/>
                <a:cs typeface="Times New Roman" panose="02020603050405020304" pitchFamily="18" charset="0"/>
              </a:rPr>
              <a:t>H</a:t>
            </a:r>
            <a:r>
              <a:rPr lang="fr-FR" sz="2000" b="1" dirty="0">
                <a:latin typeface="Times New Roman" panose="02020603050405020304" pitchFamily="18" charset="0"/>
                <a:cs typeface="Times New Roman" panose="02020603050405020304" pitchFamily="18" charset="0"/>
              </a:rPr>
              <a:t>istorique sur la botanique :</a:t>
            </a:r>
          </a:p>
          <a:p>
            <a:pPr marL="342900" indent="-34290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 2200 AJC: une centaine de plantes étaient cultivées</a:t>
            </a:r>
          </a:p>
          <a:p>
            <a:pPr marL="342900" indent="-342900" algn="just">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372-287 AJC: Livre « Histoire des plantes »: décrit un système de classification qui distingue entre les herbes, lianes, arbres et arbrisseau : 480 espèces listées.</a:t>
            </a:r>
          </a:p>
          <a:p>
            <a:pPr>
              <a:lnSpc>
                <a:spcPct val="150000"/>
              </a:lnSpc>
            </a:pPr>
            <a:r>
              <a:rPr lang="fr-FR" sz="2000" dirty="0">
                <a:latin typeface="Times New Roman" panose="02020603050405020304" pitchFamily="18" charset="0"/>
                <a:cs typeface="Times New Roman" panose="02020603050405020304" pitchFamily="18" charset="0"/>
              </a:rPr>
              <a:t> </a:t>
            </a:r>
            <a:endParaRPr lang="fr-FR" sz="2400" dirty="0">
              <a:latin typeface="Times New Roman" panose="02020603050405020304" pitchFamily="18" charset="0"/>
              <a:ea typeface="Calibri" pitchFamily="34" charset="0"/>
              <a:cs typeface="Times New Roman" pitchFamily="18" charset="0"/>
            </a:endParaRPr>
          </a:p>
        </p:txBody>
      </p:sp>
      <p:pic>
        <p:nvPicPr>
          <p:cNvPr id="5" name="Image 4">
            <a:extLst>
              <a:ext uri="{FF2B5EF4-FFF2-40B4-BE49-F238E27FC236}">
                <a16:creationId xmlns:a16="http://schemas.microsoft.com/office/drawing/2014/main" id="{244448A1-1D8D-4828-9BB2-B1D332A8B08B}"/>
              </a:ext>
            </a:extLst>
          </p:cNvPr>
          <p:cNvPicPr>
            <a:picLocks noChangeAspect="1"/>
          </p:cNvPicPr>
          <p:nvPr/>
        </p:nvPicPr>
        <p:blipFill>
          <a:blip r:embed="rId2"/>
          <a:stretch>
            <a:fillRect/>
          </a:stretch>
        </p:blipFill>
        <p:spPr>
          <a:xfrm>
            <a:off x="3988904" y="3803374"/>
            <a:ext cx="4068417" cy="2438904"/>
          </a:xfrm>
          <a:prstGeom prst="rect">
            <a:avLst/>
          </a:prstGeom>
        </p:spPr>
      </p:pic>
    </p:spTree>
    <p:extLst>
      <p:ext uri="{BB962C8B-B14F-4D97-AF65-F5344CB8AC3E}">
        <p14:creationId xmlns:p14="http://schemas.microsoft.com/office/powerpoint/2010/main" val="2684172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6E9C8-B904-4297-8A78-AD103CD4A6AA}"/>
              </a:ext>
            </a:extLst>
          </p:cNvPr>
          <p:cNvSpPr/>
          <p:nvPr/>
        </p:nvSpPr>
        <p:spPr>
          <a:xfrm>
            <a:off x="384312" y="740575"/>
            <a:ext cx="3392558" cy="4247317"/>
          </a:xfrm>
          <a:prstGeom prst="rect">
            <a:avLst/>
          </a:prstGeom>
        </p:spPr>
        <p:txBody>
          <a:bodyPr wrap="square">
            <a:spAutoFit/>
          </a:bodyPr>
          <a:lstStyle/>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17ème siècle: John Ray a décrit 18 000 espèces et Tournefort a décrit 10 000 plantes en 700 espèces et 22 classes. Les familles sont séparées sur la base des pièces florales (apétales, </a:t>
            </a:r>
            <a:r>
              <a:rPr lang="fr-FR" dirty="0" err="1">
                <a:latin typeface="Times New Roman" panose="02020603050405020304" pitchFamily="18" charset="0"/>
                <a:cs typeface="Times New Roman" panose="02020603050405020304" pitchFamily="18" charset="0"/>
              </a:rPr>
              <a:t>monopétales,polypétales</a:t>
            </a:r>
            <a:r>
              <a:rPr lang="fr-FR" dirty="0">
                <a:latin typeface="Times New Roman" panose="02020603050405020304" pitchFamily="18" charset="0"/>
                <a:cs typeface="Times New Roman" panose="02020603050405020304" pitchFamily="18" charset="0"/>
              </a:rPr>
              <a:t>). Tournefort est le père du concept du </a:t>
            </a:r>
            <a:r>
              <a:rPr lang="fr-FR" b="1" dirty="0">
                <a:latin typeface="Times New Roman" panose="02020603050405020304" pitchFamily="18" charset="0"/>
                <a:cs typeface="Times New Roman" panose="02020603050405020304" pitchFamily="18" charset="0"/>
              </a:rPr>
              <a:t>genre</a:t>
            </a:r>
          </a:p>
        </p:txBody>
      </p:sp>
      <p:pic>
        <p:nvPicPr>
          <p:cNvPr id="3" name="Image 2">
            <a:extLst>
              <a:ext uri="{FF2B5EF4-FFF2-40B4-BE49-F238E27FC236}">
                <a16:creationId xmlns:a16="http://schemas.microsoft.com/office/drawing/2014/main" id="{18BEC78F-3E7B-4DD2-A992-F0F2DFF120FD}"/>
              </a:ext>
            </a:extLst>
          </p:cNvPr>
          <p:cNvPicPr>
            <a:picLocks noChangeAspect="1"/>
          </p:cNvPicPr>
          <p:nvPr/>
        </p:nvPicPr>
        <p:blipFill>
          <a:blip r:embed="rId2"/>
          <a:stretch>
            <a:fillRect/>
          </a:stretch>
        </p:blipFill>
        <p:spPr>
          <a:xfrm>
            <a:off x="4162322" y="740575"/>
            <a:ext cx="3221727" cy="5091840"/>
          </a:xfrm>
          <a:prstGeom prst="rect">
            <a:avLst/>
          </a:prstGeom>
        </p:spPr>
      </p:pic>
      <p:sp>
        <p:nvSpPr>
          <p:cNvPr id="4" name="Rectangle 3">
            <a:extLst>
              <a:ext uri="{FF2B5EF4-FFF2-40B4-BE49-F238E27FC236}">
                <a16:creationId xmlns:a16="http://schemas.microsoft.com/office/drawing/2014/main" id="{701FDA4C-1691-445F-8608-05E2FA45A7EC}"/>
              </a:ext>
            </a:extLst>
          </p:cNvPr>
          <p:cNvSpPr/>
          <p:nvPr/>
        </p:nvSpPr>
        <p:spPr>
          <a:xfrm>
            <a:off x="4911060" y="5932759"/>
            <a:ext cx="1184940" cy="369332"/>
          </a:xfrm>
          <a:prstGeom prst="rect">
            <a:avLst/>
          </a:prstGeom>
        </p:spPr>
        <p:txBody>
          <a:bodyPr wrap="none">
            <a:spAutoFit/>
          </a:bodyPr>
          <a:lstStyle/>
          <a:p>
            <a:r>
              <a:rPr lang="fr-FR" b="1" dirty="0">
                <a:latin typeface="Times New Roman" panose="02020603050405020304" pitchFamily="18" charset="0"/>
                <a:cs typeface="Times New Roman" panose="02020603050405020304" pitchFamily="18" charset="0"/>
              </a:rPr>
              <a:t>John Ray </a:t>
            </a:r>
            <a:endParaRPr lang="fr-FR" b="1" dirty="0"/>
          </a:p>
        </p:txBody>
      </p:sp>
      <p:pic>
        <p:nvPicPr>
          <p:cNvPr id="5" name="Image 4">
            <a:extLst>
              <a:ext uri="{FF2B5EF4-FFF2-40B4-BE49-F238E27FC236}">
                <a16:creationId xmlns:a16="http://schemas.microsoft.com/office/drawing/2014/main" id="{23F8E136-4810-4BB8-B17A-BD955013DF80}"/>
              </a:ext>
            </a:extLst>
          </p:cNvPr>
          <p:cNvPicPr>
            <a:picLocks noChangeAspect="1"/>
          </p:cNvPicPr>
          <p:nvPr/>
        </p:nvPicPr>
        <p:blipFill>
          <a:blip r:embed="rId3"/>
          <a:stretch>
            <a:fillRect/>
          </a:stretch>
        </p:blipFill>
        <p:spPr>
          <a:xfrm>
            <a:off x="7769501" y="777017"/>
            <a:ext cx="3067050" cy="4921417"/>
          </a:xfrm>
          <a:prstGeom prst="rect">
            <a:avLst/>
          </a:prstGeom>
        </p:spPr>
      </p:pic>
    </p:spTree>
    <p:extLst>
      <p:ext uri="{BB962C8B-B14F-4D97-AF65-F5344CB8AC3E}">
        <p14:creationId xmlns:p14="http://schemas.microsoft.com/office/powerpoint/2010/main" val="4271512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BDFE0B-CABA-4350-B8AD-DCB4702998AA}"/>
              </a:ext>
            </a:extLst>
          </p:cNvPr>
          <p:cNvSpPr/>
          <p:nvPr/>
        </p:nvSpPr>
        <p:spPr>
          <a:xfrm>
            <a:off x="523461" y="621700"/>
            <a:ext cx="5572539" cy="4247317"/>
          </a:xfrm>
          <a:prstGeom prst="rect">
            <a:avLst/>
          </a:prstGeom>
        </p:spPr>
        <p:txBody>
          <a:bodyPr wrap="square">
            <a:spAutoFit/>
          </a:bodyPr>
          <a:lstStyle/>
          <a:p>
            <a:pPr marL="342900" indent="-342900">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Jusqu'au XVIIe siècle, les plantes étaient appelées de manière vernaculaire. Cependant, une plante peut être appelée sous plusieurs noms.</a:t>
            </a:r>
          </a:p>
          <a:p>
            <a:pPr marL="342900" indent="-342900">
              <a:lnSpc>
                <a:spcPct val="150000"/>
              </a:lnSpc>
              <a:buFont typeface="Wingdings" panose="05000000000000000000" pitchFamily="2" charset="2"/>
              <a:buChar char="Ø"/>
            </a:pPr>
            <a:endParaRPr lang="fr-FR" sz="2000"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Au 18ème siècle, Carl Von Linné a créé un système basé sur des caractères numériques en accord avec une grande importance aux étamines (nombre, disposition et longueur), ce qui a conduit à une classification artificielle.  </a:t>
            </a:r>
          </a:p>
        </p:txBody>
      </p:sp>
      <p:pic>
        <p:nvPicPr>
          <p:cNvPr id="3" name="Image 2">
            <a:extLst>
              <a:ext uri="{FF2B5EF4-FFF2-40B4-BE49-F238E27FC236}">
                <a16:creationId xmlns:a16="http://schemas.microsoft.com/office/drawing/2014/main" id="{93D2C61D-201A-4667-99ED-85E0773C45F9}"/>
              </a:ext>
            </a:extLst>
          </p:cNvPr>
          <p:cNvPicPr>
            <a:picLocks noChangeAspect="1"/>
          </p:cNvPicPr>
          <p:nvPr/>
        </p:nvPicPr>
        <p:blipFill>
          <a:blip r:embed="rId2"/>
          <a:stretch>
            <a:fillRect/>
          </a:stretch>
        </p:blipFill>
        <p:spPr>
          <a:xfrm>
            <a:off x="7499431" y="2601404"/>
            <a:ext cx="1778390" cy="2267613"/>
          </a:xfrm>
          <a:prstGeom prst="rect">
            <a:avLst/>
          </a:prstGeom>
        </p:spPr>
      </p:pic>
      <p:sp>
        <p:nvSpPr>
          <p:cNvPr id="4" name="Rectangle 3">
            <a:extLst>
              <a:ext uri="{FF2B5EF4-FFF2-40B4-BE49-F238E27FC236}">
                <a16:creationId xmlns:a16="http://schemas.microsoft.com/office/drawing/2014/main" id="{F4FDFF46-5F58-4502-9490-54CCEE995C10}"/>
              </a:ext>
            </a:extLst>
          </p:cNvPr>
          <p:cNvSpPr/>
          <p:nvPr/>
        </p:nvSpPr>
        <p:spPr>
          <a:xfrm>
            <a:off x="9448800" y="3657721"/>
            <a:ext cx="1778390" cy="523220"/>
          </a:xfrm>
          <a:prstGeom prst="rect">
            <a:avLst/>
          </a:prstGeom>
        </p:spPr>
        <p:txBody>
          <a:bodyPr wrap="square">
            <a:spAutoFit/>
          </a:bodyPr>
          <a:lstStyle/>
          <a:p>
            <a:endParaRPr lang="fr-FR" sz="1000" dirty="0">
              <a:solidFill>
                <a:srgbClr val="000000"/>
              </a:solidFill>
              <a:latin typeface="Times New Roman" panose="02020603050405020304" pitchFamily="18" charset="0"/>
            </a:endParaRPr>
          </a:p>
          <a:p>
            <a:r>
              <a:rPr lang="fr-FR" b="1" dirty="0">
                <a:latin typeface="Times New Roman" panose="02020603050405020304" pitchFamily="18" charset="0"/>
              </a:rPr>
              <a:t>Charles Linné </a:t>
            </a:r>
            <a:endParaRPr lang="fr-FR" dirty="0"/>
          </a:p>
        </p:txBody>
      </p:sp>
      <p:pic>
        <p:nvPicPr>
          <p:cNvPr id="5" name="Image 4">
            <a:extLst>
              <a:ext uri="{FF2B5EF4-FFF2-40B4-BE49-F238E27FC236}">
                <a16:creationId xmlns:a16="http://schemas.microsoft.com/office/drawing/2014/main" id="{2AA6CC76-0EBD-424B-A3C3-BA5A083A8860}"/>
              </a:ext>
            </a:extLst>
          </p:cNvPr>
          <p:cNvPicPr>
            <a:picLocks noChangeAspect="1"/>
          </p:cNvPicPr>
          <p:nvPr/>
        </p:nvPicPr>
        <p:blipFill>
          <a:blip r:embed="rId3"/>
          <a:stretch>
            <a:fillRect/>
          </a:stretch>
        </p:blipFill>
        <p:spPr>
          <a:xfrm>
            <a:off x="7049742" y="621700"/>
            <a:ext cx="3181350" cy="1571625"/>
          </a:xfrm>
          <a:prstGeom prst="rect">
            <a:avLst/>
          </a:prstGeom>
        </p:spPr>
      </p:pic>
    </p:spTree>
    <p:extLst>
      <p:ext uri="{BB962C8B-B14F-4D97-AF65-F5344CB8AC3E}">
        <p14:creationId xmlns:p14="http://schemas.microsoft.com/office/powerpoint/2010/main" val="202505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09A4B2-C683-472B-966E-B9C16D351BAE}"/>
              </a:ext>
            </a:extLst>
          </p:cNvPr>
          <p:cNvSpPr/>
          <p:nvPr/>
        </p:nvSpPr>
        <p:spPr>
          <a:xfrm>
            <a:off x="450574" y="1513091"/>
            <a:ext cx="5870714" cy="4662815"/>
          </a:xfrm>
          <a:prstGeom prst="rect">
            <a:avLst/>
          </a:prstGeom>
        </p:spPr>
        <p:txBody>
          <a:bodyPr wrap="square">
            <a:spAutoFit/>
          </a:bodyPr>
          <a:lstStyle/>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En 1753, la première publication de la flore mondiale avec 40 000 genres a été publiée. </a:t>
            </a:r>
          </a:p>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La classification naturelle a été adoptée avec l'utilisation des microscopes.</a:t>
            </a:r>
          </a:p>
          <a:p>
            <a:pPr marL="342900" indent="-342900">
              <a:lnSpc>
                <a:spcPct val="150000"/>
              </a:lnSpc>
              <a:buFont typeface="Wingdings" panose="05000000000000000000" pitchFamily="2" charset="2"/>
              <a:buChar char="Ø"/>
            </a:pPr>
            <a:endParaRPr lang="fr-F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Le concept de famille (plantes partageant un certain nombre de caractères) a été développé par Jussieu et al (1759) à partir des espèces décrites par Linné et Tournefort. D'autres botanistes créent des divisions supérieures telles que l'ordre, la classe et l'embranchement sur le même principe.</a:t>
            </a:r>
          </a:p>
        </p:txBody>
      </p:sp>
      <p:pic>
        <p:nvPicPr>
          <p:cNvPr id="3" name="Image 2">
            <a:extLst>
              <a:ext uri="{FF2B5EF4-FFF2-40B4-BE49-F238E27FC236}">
                <a16:creationId xmlns:a16="http://schemas.microsoft.com/office/drawing/2014/main" id="{DA1E158A-9E6F-4D45-BAAC-518BFC34BB57}"/>
              </a:ext>
            </a:extLst>
          </p:cNvPr>
          <p:cNvPicPr>
            <a:picLocks noChangeAspect="1"/>
          </p:cNvPicPr>
          <p:nvPr/>
        </p:nvPicPr>
        <p:blipFill>
          <a:blip r:embed="rId2"/>
          <a:stretch>
            <a:fillRect/>
          </a:stretch>
        </p:blipFill>
        <p:spPr>
          <a:xfrm>
            <a:off x="6817415" y="1675365"/>
            <a:ext cx="4229100" cy="1558166"/>
          </a:xfrm>
          <a:prstGeom prst="rect">
            <a:avLst/>
          </a:prstGeom>
        </p:spPr>
      </p:pic>
      <p:pic>
        <p:nvPicPr>
          <p:cNvPr id="1026" name="Picture 2" descr="http://acces.ens-lyon.fr/acces/thematiques/biodiversite/dossiers-thematiques/une-histoire-de-la-classification-des-etres-vivants/fig2.jpg">
            <a:extLst>
              <a:ext uri="{FF2B5EF4-FFF2-40B4-BE49-F238E27FC236}">
                <a16:creationId xmlns:a16="http://schemas.microsoft.com/office/drawing/2014/main" id="{1F0008B9-7E05-46D4-96DB-EB835550A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7415" y="3624470"/>
            <a:ext cx="4229100" cy="209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818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C301A2-9DCE-4C72-BAD8-58B7DAB8AAC4}"/>
              </a:ext>
            </a:extLst>
          </p:cNvPr>
          <p:cNvSpPr/>
          <p:nvPr/>
        </p:nvSpPr>
        <p:spPr>
          <a:xfrm>
            <a:off x="304799" y="988081"/>
            <a:ext cx="4638262" cy="4708981"/>
          </a:xfrm>
          <a:prstGeom prst="rect">
            <a:avLst/>
          </a:prstGeom>
        </p:spPr>
        <p:txBody>
          <a:bodyPr wrap="square">
            <a:spAutoFit/>
          </a:bodyPr>
          <a:lstStyle/>
          <a:p>
            <a:pPr marL="342900" indent="-342900">
              <a:lnSpc>
                <a:spcPct val="150000"/>
              </a:lnSpc>
              <a:buFont typeface="Wingdings" panose="05000000000000000000" pitchFamily="2" charset="2"/>
              <a:buChar char="Ø"/>
            </a:pPr>
            <a:r>
              <a:rPr lang="fr-FR" sz="2000" dirty="0">
                <a:latin typeface="Times New Roman" panose="02020603050405020304" pitchFamily="18" charset="0"/>
                <a:cs typeface="Times New Roman" panose="02020603050405020304" pitchFamily="18" charset="0"/>
              </a:rPr>
              <a:t>La théorie de l'évolution a été développée par Lamarck et Darwin au 19ème siècle : « Les espèces sont considérées comme une forme issue de l'évolution d'espèces parentales ; ces espèces peuvent elles-mêmes évoluer vers d'autres espèces sous l'influence des conditions du milieu ou des mutations ».</a:t>
            </a:r>
          </a:p>
          <a:p>
            <a:pPr>
              <a:lnSpc>
                <a:spcPct val="150000"/>
              </a:lnSpc>
            </a:pPr>
            <a:endParaRPr lang="fr-FR" sz="2000" dirty="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16E18096-0DD7-430D-8B53-625F5B898479}"/>
              </a:ext>
            </a:extLst>
          </p:cNvPr>
          <p:cNvPicPr>
            <a:picLocks noChangeAspect="1"/>
          </p:cNvPicPr>
          <p:nvPr/>
        </p:nvPicPr>
        <p:blipFill>
          <a:blip r:embed="rId2"/>
          <a:stretch>
            <a:fillRect/>
          </a:stretch>
        </p:blipFill>
        <p:spPr>
          <a:xfrm>
            <a:off x="4943061" y="880406"/>
            <a:ext cx="3193774" cy="2440919"/>
          </a:xfrm>
          <a:prstGeom prst="rect">
            <a:avLst/>
          </a:prstGeom>
        </p:spPr>
      </p:pic>
      <p:pic>
        <p:nvPicPr>
          <p:cNvPr id="4" name="Image 3">
            <a:extLst>
              <a:ext uri="{FF2B5EF4-FFF2-40B4-BE49-F238E27FC236}">
                <a16:creationId xmlns:a16="http://schemas.microsoft.com/office/drawing/2014/main" id="{F1FA382A-636E-43BE-A0C1-39ACCF445EDB}"/>
              </a:ext>
            </a:extLst>
          </p:cNvPr>
          <p:cNvPicPr>
            <a:picLocks noChangeAspect="1"/>
          </p:cNvPicPr>
          <p:nvPr/>
        </p:nvPicPr>
        <p:blipFill>
          <a:blip r:embed="rId3"/>
          <a:stretch>
            <a:fillRect/>
          </a:stretch>
        </p:blipFill>
        <p:spPr>
          <a:xfrm>
            <a:off x="4943061" y="4041913"/>
            <a:ext cx="6705600" cy="2279374"/>
          </a:xfrm>
          <a:prstGeom prst="rect">
            <a:avLst/>
          </a:prstGeom>
        </p:spPr>
      </p:pic>
      <p:pic>
        <p:nvPicPr>
          <p:cNvPr id="5" name="Image 4">
            <a:extLst>
              <a:ext uri="{FF2B5EF4-FFF2-40B4-BE49-F238E27FC236}">
                <a16:creationId xmlns:a16="http://schemas.microsoft.com/office/drawing/2014/main" id="{2B9CCDDA-EBCC-4ED8-8456-A0E0F301F35C}"/>
              </a:ext>
            </a:extLst>
          </p:cNvPr>
          <p:cNvPicPr>
            <a:picLocks noChangeAspect="1"/>
          </p:cNvPicPr>
          <p:nvPr/>
        </p:nvPicPr>
        <p:blipFill>
          <a:blip r:embed="rId4"/>
          <a:stretch>
            <a:fillRect/>
          </a:stretch>
        </p:blipFill>
        <p:spPr>
          <a:xfrm>
            <a:off x="8514108" y="772733"/>
            <a:ext cx="2266950" cy="2656267"/>
          </a:xfrm>
          <a:prstGeom prst="rect">
            <a:avLst/>
          </a:prstGeom>
        </p:spPr>
      </p:pic>
      <p:sp>
        <p:nvSpPr>
          <p:cNvPr id="6" name="Rectangle 5">
            <a:extLst>
              <a:ext uri="{FF2B5EF4-FFF2-40B4-BE49-F238E27FC236}">
                <a16:creationId xmlns:a16="http://schemas.microsoft.com/office/drawing/2014/main" id="{9FBB8ECE-5DEC-4584-9C3A-E9FB3F407262}"/>
              </a:ext>
            </a:extLst>
          </p:cNvPr>
          <p:cNvSpPr/>
          <p:nvPr/>
        </p:nvSpPr>
        <p:spPr>
          <a:xfrm>
            <a:off x="9116027" y="3358634"/>
            <a:ext cx="1063112"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Lamarck </a:t>
            </a:r>
            <a:endParaRPr lang="fr-FR" dirty="0"/>
          </a:p>
        </p:txBody>
      </p:sp>
      <p:sp>
        <p:nvSpPr>
          <p:cNvPr id="7" name="Rectangle 6">
            <a:extLst>
              <a:ext uri="{FF2B5EF4-FFF2-40B4-BE49-F238E27FC236}">
                <a16:creationId xmlns:a16="http://schemas.microsoft.com/office/drawing/2014/main" id="{3DD85A7D-5205-4800-87E2-86B88D1CB5C7}"/>
              </a:ext>
            </a:extLst>
          </p:cNvPr>
          <p:cNvSpPr/>
          <p:nvPr/>
        </p:nvSpPr>
        <p:spPr>
          <a:xfrm>
            <a:off x="6037272" y="3429000"/>
            <a:ext cx="877163"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Darwin</a:t>
            </a:r>
            <a:endParaRPr lang="fr-FR" dirty="0"/>
          </a:p>
        </p:txBody>
      </p:sp>
    </p:spTree>
    <p:extLst>
      <p:ext uri="{BB962C8B-B14F-4D97-AF65-F5344CB8AC3E}">
        <p14:creationId xmlns:p14="http://schemas.microsoft.com/office/powerpoint/2010/main" val="1070596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AC61AF-DB02-4B03-A92E-A502785A45A8}"/>
              </a:ext>
            </a:extLst>
          </p:cNvPr>
          <p:cNvSpPr/>
          <p:nvPr/>
        </p:nvSpPr>
        <p:spPr>
          <a:xfrm>
            <a:off x="437322" y="266596"/>
            <a:ext cx="5115340" cy="4662815"/>
          </a:xfrm>
          <a:prstGeom prst="rect">
            <a:avLst/>
          </a:prstGeom>
        </p:spPr>
        <p:txBody>
          <a:bodyPr wrap="square">
            <a:spAutoFit/>
          </a:bodyPr>
          <a:lstStyle/>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1950 : </a:t>
            </a:r>
            <a:r>
              <a:rPr lang="fr-FR" dirty="0" err="1">
                <a:latin typeface="Times New Roman" panose="02020603050405020304" pitchFamily="18" charset="0"/>
                <a:cs typeface="Times New Roman" panose="02020603050405020304" pitchFamily="18" charset="0"/>
              </a:rPr>
              <a:t>Hening</a:t>
            </a:r>
            <a:r>
              <a:rPr lang="fr-FR" dirty="0">
                <a:latin typeface="Times New Roman" panose="02020603050405020304" pitchFamily="18" charset="0"/>
                <a:cs typeface="Times New Roman" panose="02020603050405020304" pitchFamily="18" charset="0"/>
              </a:rPr>
              <a:t> a proposé la notion de parenté phylogénétique ou </a:t>
            </a:r>
            <a:r>
              <a:rPr lang="fr-FR" dirty="0" err="1">
                <a:latin typeface="Times New Roman" panose="02020603050405020304" pitchFamily="18" charset="0"/>
                <a:cs typeface="Times New Roman" panose="02020603050405020304" pitchFamily="18" charset="0"/>
              </a:rPr>
              <a:t>clastidique</a:t>
            </a:r>
            <a:r>
              <a:rPr lang="fr-FR" dirty="0">
                <a:latin typeface="Times New Roman" panose="02020603050405020304" pitchFamily="18" charset="0"/>
                <a:cs typeface="Times New Roman" panose="02020603050405020304" pitchFamily="18" charset="0"/>
              </a:rPr>
              <a:t> (du grec ancien </a:t>
            </a:r>
            <a:r>
              <a:rPr lang="fr-FR" dirty="0" err="1">
                <a:latin typeface="Times New Roman" panose="02020603050405020304" pitchFamily="18" charset="0"/>
                <a:cs typeface="Times New Roman" panose="02020603050405020304" pitchFamily="18" charset="0"/>
              </a:rPr>
              <a:t>φῦλοv</a:t>
            </a:r>
            <a:r>
              <a:rPr lang="fr-FR" dirty="0">
                <a:latin typeface="Times New Roman" panose="02020603050405020304" pitchFamily="18" charset="0"/>
                <a:cs typeface="Times New Roman" panose="02020603050405020304" pitchFamily="18" charset="0"/>
              </a:rPr>
              <a:t>, </a:t>
            </a:r>
            <a:r>
              <a:rPr lang="fr-FR" dirty="0" err="1">
                <a:latin typeface="Times New Roman" panose="02020603050405020304" pitchFamily="18" charset="0"/>
                <a:cs typeface="Times New Roman" panose="02020603050405020304" pitchFamily="18" charset="0"/>
              </a:rPr>
              <a:t>phylon</a:t>
            </a:r>
            <a:r>
              <a:rPr lang="fr-FR" dirty="0">
                <a:latin typeface="Times New Roman" panose="02020603050405020304" pitchFamily="18" charset="0"/>
                <a:cs typeface="Times New Roman" panose="02020603050405020304" pitchFamily="18" charset="0"/>
              </a:rPr>
              <a:t>, signifiant « race, tribu, espèce »). </a:t>
            </a:r>
          </a:p>
          <a:p>
            <a:pPr>
              <a:lnSpc>
                <a:spcPct val="150000"/>
              </a:lnSpc>
            </a:pPr>
            <a:r>
              <a:rPr lang="fr-FR" dirty="0">
                <a:latin typeface="Times New Roman" panose="02020603050405020304" pitchFamily="18" charset="0"/>
                <a:cs typeface="Times New Roman" panose="02020603050405020304" pitchFamily="18" charset="0"/>
              </a:rPr>
              <a:t>« Seuls les taxons qui partagent les mêmes caractères dérivés peuvent être définis comme ayant une parenté</a:t>
            </a:r>
          </a:p>
          <a:p>
            <a:pPr>
              <a:lnSpc>
                <a:spcPct val="150000"/>
              </a:lnSpc>
            </a:pPr>
            <a:r>
              <a:rPr lang="fr-FR" dirty="0">
                <a:latin typeface="Times New Roman" panose="02020603050405020304" pitchFamily="18" charset="0"/>
                <a:cs typeface="Times New Roman" panose="02020603050405020304" pitchFamily="18" charset="0"/>
              </a:rPr>
              <a:t>phylogénétique».</a:t>
            </a:r>
          </a:p>
          <a:p>
            <a:pPr>
              <a:lnSpc>
                <a:spcPct val="150000"/>
              </a:lnSpc>
            </a:pPr>
            <a:endParaRPr lang="fr-FR" dirty="0">
              <a:latin typeface="Times New Roman" panose="02020603050405020304" pitchFamily="18" charset="0"/>
              <a:cs typeface="Times New Roman" panose="02020603050405020304" pitchFamily="18" charset="0"/>
            </a:endParaRPr>
          </a:p>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Les caractères morphologiques ont été utilisés pour créer les premiers cladogrammes.</a:t>
            </a:r>
          </a:p>
          <a:p>
            <a:pPr marL="342900" indent="-342900">
              <a:lnSpc>
                <a:spcPct val="150000"/>
              </a:lnSpc>
              <a:buFont typeface="Wingdings" panose="05000000000000000000" pitchFamily="2" charset="2"/>
              <a:buChar char="Ø"/>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82A80995-C064-4F06-A50D-F78D2AD9674B}"/>
              </a:ext>
            </a:extLst>
          </p:cNvPr>
          <p:cNvPicPr>
            <a:picLocks noChangeAspect="1"/>
          </p:cNvPicPr>
          <p:nvPr/>
        </p:nvPicPr>
        <p:blipFill>
          <a:blip r:embed="rId2"/>
          <a:stretch>
            <a:fillRect/>
          </a:stretch>
        </p:blipFill>
        <p:spPr>
          <a:xfrm>
            <a:off x="6096000" y="210274"/>
            <a:ext cx="2895600" cy="2334143"/>
          </a:xfrm>
          <a:prstGeom prst="rect">
            <a:avLst/>
          </a:prstGeom>
        </p:spPr>
      </p:pic>
      <p:pic>
        <p:nvPicPr>
          <p:cNvPr id="4" name="Image 3">
            <a:extLst>
              <a:ext uri="{FF2B5EF4-FFF2-40B4-BE49-F238E27FC236}">
                <a16:creationId xmlns:a16="http://schemas.microsoft.com/office/drawing/2014/main" id="{7103E7BD-032D-4050-B286-B4CDB4E78779}"/>
              </a:ext>
            </a:extLst>
          </p:cNvPr>
          <p:cNvPicPr>
            <a:picLocks noChangeAspect="1"/>
          </p:cNvPicPr>
          <p:nvPr/>
        </p:nvPicPr>
        <p:blipFill>
          <a:blip r:embed="rId3"/>
          <a:stretch>
            <a:fillRect/>
          </a:stretch>
        </p:blipFill>
        <p:spPr>
          <a:xfrm>
            <a:off x="6122505" y="2805752"/>
            <a:ext cx="2544418" cy="2489752"/>
          </a:xfrm>
          <a:prstGeom prst="rect">
            <a:avLst/>
          </a:prstGeom>
        </p:spPr>
      </p:pic>
      <p:pic>
        <p:nvPicPr>
          <p:cNvPr id="5" name="Image 4">
            <a:extLst>
              <a:ext uri="{FF2B5EF4-FFF2-40B4-BE49-F238E27FC236}">
                <a16:creationId xmlns:a16="http://schemas.microsoft.com/office/drawing/2014/main" id="{E8560D4F-336B-47AE-B1E0-4AAB3DB045E3}"/>
              </a:ext>
            </a:extLst>
          </p:cNvPr>
          <p:cNvPicPr>
            <a:picLocks noChangeAspect="1"/>
          </p:cNvPicPr>
          <p:nvPr/>
        </p:nvPicPr>
        <p:blipFill>
          <a:blip r:embed="rId4"/>
          <a:stretch>
            <a:fillRect/>
          </a:stretch>
        </p:blipFill>
        <p:spPr>
          <a:xfrm>
            <a:off x="8991600" y="2805752"/>
            <a:ext cx="2544418" cy="2489752"/>
          </a:xfrm>
          <a:prstGeom prst="rect">
            <a:avLst/>
          </a:prstGeom>
        </p:spPr>
      </p:pic>
      <p:sp>
        <p:nvSpPr>
          <p:cNvPr id="6" name="Rectangle 5">
            <a:extLst>
              <a:ext uri="{FF2B5EF4-FFF2-40B4-BE49-F238E27FC236}">
                <a16:creationId xmlns:a16="http://schemas.microsoft.com/office/drawing/2014/main" id="{95CCB0A7-57C8-4A64-975A-75028F697A9C}"/>
              </a:ext>
            </a:extLst>
          </p:cNvPr>
          <p:cNvSpPr/>
          <p:nvPr/>
        </p:nvSpPr>
        <p:spPr>
          <a:xfrm>
            <a:off x="9469360" y="5372173"/>
            <a:ext cx="1588897" cy="369332"/>
          </a:xfrm>
          <a:prstGeom prst="rect">
            <a:avLst/>
          </a:prstGeom>
        </p:spPr>
        <p:txBody>
          <a:bodyPr wrap="none">
            <a:spAutoFit/>
          </a:bodyPr>
          <a:lstStyle/>
          <a:p>
            <a:r>
              <a:rPr lang="fr-FR" dirty="0">
                <a:latin typeface="Times New Roman" panose="02020603050405020304" pitchFamily="18" charset="0"/>
                <a:cs typeface="Times New Roman" panose="02020603050405020304" pitchFamily="18" charset="0"/>
              </a:rPr>
              <a:t>cladogrammes.</a:t>
            </a:r>
            <a:endParaRPr lang="fr-FR" dirty="0"/>
          </a:p>
        </p:txBody>
      </p:sp>
    </p:spTree>
    <p:extLst>
      <p:ext uri="{BB962C8B-B14F-4D97-AF65-F5344CB8AC3E}">
        <p14:creationId xmlns:p14="http://schemas.microsoft.com/office/powerpoint/2010/main" val="106137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B7E65F-21A0-4808-B405-C88E658486F9}"/>
              </a:ext>
            </a:extLst>
          </p:cNvPr>
          <p:cNvSpPr/>
          <p:nvPr/>
        </p:nvSpPr>
        <p:spPr>
          <a:xfrm>
            <a:off x="265043" y="612339"/>
            <a:ext cx="4903305" cy="3000821"/>
          </a:xfrm>
          <a:prstGeom prst="rect">
            <a:avLst/>
          </a:prstGeom>
        </p:spPr>
        <p:txBody>
          <a:bodyPr wrap="square">
            <a:spAutoFit/>
          </a:bodyPr>
          <a:lstStyle/>
          <a:p>
            <a:pPr marL="342900" indent="-342900">
              <a:lnSpc>
                <a:spcPct val="150000"/>
              </a:lnSpc>
              <a:buFont typeface="Wingdings" panose="05000000000000000000" pitchFamily="2" charset="2"/>
              <a:buChar char="Ø"/>
            </a:pPr>
            <a:r>
              <a:rPr lang="fr-FR" dirty="0">
                <a:latin typeface="Times New Roman" panose="02020603050405020304" pitchFamily="18" charset="0"/>
                <a:cs typeface="Times New Roman" panose="02020603050405020304" pitchFamily="18" charset="0"/>
              </a:rPr>
              <a:t>Depuis 1985, la biologie moléculaire a connu une évolution majeure dans la systématique. </a:t>
            </a:r>
          </a:p>
          <a:p>
            <a:pPr>
              <a:lnSpc>
                <a:spcPct val="150000"/>
              </a:lnSpc>
            </a:pPr>
            <a:r>
              <a:rPr lang="fr-FR" dirty="0">
                <a:latin typeface="Times New Roman" panose="02020603050405020304" pitchFamily="18" charset="0"/>
                <a:cs typeface="Times New Roman" panose="02020603050405020304" pitchFamily="18" charset="0"/>
              </a:rPr>
              <a:t>Olsen a créé le premier arbre vivant en comparant les séquences complètes des macromolécules ARN 16 S et ARN 18 S.</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p:txBody>
      </p:sp>
      <p:pic>
        <p:nvPicPr>
          <p:cNvPr id="3" name="Image 2">
            <a:extLst>
              <a:ext uri="{FF2B5EF4-FFF2-40B4-BE49-F238E27FC236}">
                <a16:creationId xmlns:a16="http://schemas.microsoft.com/office/drawing/2014/main" id="{4E0059BE-279A-4D28-A38C-DB36F6444D49}"/>
              </a:ext>
            </a:extLst>
          </p:cNvPr>
          <p:cNvPicPr>
            <a:picLocks noChangeAspect="1"/>
          </p:cNvPicPr>
          <p:nvPr/>
        </p:nvPicPr>
        <p:blipFill>
          <a:blip r:embed="rId2"/>
          <a:stretch>
            <a:fillRect/>
          </a:stretch>
        </p:blipFill>
        <p:spPr>
          <a:xfrm>
            <a:off x="5390322" y="503582"/>
            <a:ext cx="3263348" cy="5377071"/>
          </a:xfrm>
          <a:prstGeom prst="rect">
            <a:avLst/>
          </a:prstGeom>
        </p:spPr>
      </p:pic>
      <p:pic>
        <p:nvPicPr>
          <p:cNvPr id="4" name="Image 3">
            <a:extLst>
              <a:ext uri="{FF2B5EF4-FFF2-40B4-BE49-F238E27FC236}">
                <a16:creationId xmlns:a16="http://schemas.microsoft.com/office/drawing/2014/main" id="{65D772D3-0301-4561-AF26-C42E63C6A8C3}"/>
              </a:ext>
            </a:extLst>
          </p:cNvPr>
          <p:cNvPicPr>
            <a:picLocks noChangeAspect="1"/>
          </p:cNvPicPr>
          <p:nvPr/>
        </p:nvPicPr>
        <p:blipFill>
          <a:blip r:embed="rId3"/>
          <a:stretch>
            <a:fillRect/>
          </a:stretch>
        </p:blipFill>
        <p:spPr>
          <a:xfrm>
            <a:off x="8875644" y="503582"/>
            <a:ext cx="3051313" cy="5377071"/>
          </a:xfrm>
          <a:prstGeom prst="rect">
            <a:avLst/>
          </a:prstGeom>
        </p:spPr>
      </p:pic>
      <p:pic>
        <p:nvPicPr>
          <p:cNvPr id="5" name="Image 4">
            <a:extLst>
              <a:ext uri="{FF2B5EF4-FFF2-40B4-BE49-F238E27FC236}">
                <a16:creationId xmlns:a16="http://schemas.microsoft.com/office/drawing/2014/main" id="{63F1975F-C9A0-4E6A-AAEB-A44A8B127325}"/>
              </a:ext>
            </a:extLst>
          </p:cNvPr>
          <p:cNvPicPr>
            <a:picLocks noChangeAspect="1"/>
          </p:cNvPicPr>
          <p:nvPr/>
        </p:nvPicPr>
        <p:blipFill>
          <a:blip r:embed="rId4"/>
          <a:stretch>
            <a:fillRect/>
          </a:stretch>
        </p:blipFill>
        <p:spPr>
          <a:xfrm>
            <a:off x="556593" y="3180522"/>
            <a:ext cx="4833730" cy="3173895"/>
          </a:xfrm>
          <a:prstGeom prst="rect">
            <a:avLst/>
          </a:prstGeom>
        </p:spPr>
      </p:pic>
      <p:sp>
        <p:nvSpPr>
          <p:cNvPr id="6" name="Rectangle 5">
            <a:extLst>
              <a:ext uri="{FF2B5EF4-FFF2-40B4-BE49-F238E27FC236}">
                <a16:creationId xmlns:a16="http://schemas.microsoft.com/office/drawing/2014/main" id="{400F1828-B447-4371-A002-3B59B803185C}"/>
              </a:ext>
            </a:extLst>
          </p:cNvPr>
          <p:cNvSpPr/>
          <p:nvPr/>
        </p:nvSpPr>
        <p:spPr>
          <a:xfrm>
            <a:off x="2259496" y="6170256"/>
            <a:ext cx="1166191" cy="615553"/>
          </a:xfrm>
          <a:prstGeom prst="rect">
            <a:avLst/>
          </a:prstGeom>
        </p:spPr>
        <p:txBody>
          <a:bodyPr wrap="square">
            <a:spAutoFit/>
          </a:bodyPr>
          <a:lstStyle/>
          <a:p>
            <a:endParaRPr lang="fr-FR" sz="1600" dirty="0">
              <a:solidFill>
                <a:srgbClr val="000000"/>
              </a:solidFill>
              <a:latin typeface="Arial" panose="020B0604020202020204" pitchFamily="34" charset="0"/>
            </a:endParaRPr>
          </a:p>
          <a:p>
            <a:r>
              <a:rPr lang="fr-FR" dirty="0" err="1">
                <a:latin typeface="Arial" panose="020B0604020202020204" pitchFamily="34" charset="0"/>
              </a:rPr>
              <a:t>Cronquist</a:t>
            </a:r>
            <a:endParaRPr lang="fr-FR" dirty="0"/>
          </a:p>
        </p:txBody>
      </p:sp>
    </p:spTree>
    <p:extLst>
      <p:ext uri="{BB962C8B-B14F-4D97-AF65-F5344CB8AC3E}">
        <p14:creationId xmlns:p14="http://schemas.microsoft.com/office/powerpoint/2010/main" val="176433749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377</TotalTime>
  <Words>924</Words>
  <Application>Microsoft Office PowerPoint</Application>
  <PresentationFormat>Grand écran</PresentationFormat>
  <Paragraphs>62</Paragraphs>
  <Slides>17</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vt:lpstr>
      <vt:lpstr>Calibri</vt:lpstr>
      <vt:lpstr>Calibri Light</vt:lpstr>
      <vt:lpstr>ff2</vt:lpstr>
      <vt:lpstr>ff4</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SAMIR</dc:creator>
  <cp:lastModifiedBy>SAMIR</cp:lastModifiedBy>
  <cp:revision>40</cp:revision>
  <dcterms:created xsi:type="dcterms:W3CDTF">2024-01-29T07:11:06Z</dcterms:created>
  <dcterms:modified xsi:type="dcterms:W3CDTF">2024-02-12T10:39:09Z</dcterms:modified>
</cp:coreProperties>
</file>